
<file path=[Content_Types].xml><?xml version="1.0" encoding="utf-8"?>
<Types xmlns="http://schemas.openxmlformats.org/package/2006/content-types">
  <Default Extension="png" ContentType="image/png"/>
  <Default Extension="jpeg" ContentType="image/jpeg"/>
  <Default Extension="m4a" ContentType="audio/mp4"/>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gs/tag1.xml" ContentType="application/vnd.openxmlformats-officedocument.presentationml.tags+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tags/tag2.xml" ContentType="application/vnd.openxmlformats-officedocument.presentationml.tags+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5"/>
  </p:notesMasterIdLst>
  <p:sldIdLst>
    <p:sldId id="734" r:id="rId5"/>
    <p:sldId id="579" r:id="rId6"/>
    <p:sldId id="580" r:id="rId7"/>
    <p:sldId id="271" r:id="rId8"/>
    <p:sldId id="576" r:id="rId9"/>
    <p:sldId id="700" r:id="rId10"/>
    <p:sldId id="706" r:id="rId11"/>
    <p:sldId id="708" r:id="rId12"/>
    <p:sldId id="714" r:id="rId13"/>
    <p:sldId id="724" r:id="rId14"/>
    <p:sldId id="713" r:id="rId15"/>
    <p:sldId id="710" r:id="rId16"/>
    <p:sldId id="711" r:id="rId17"/>
    <p:sldId id="712" r:id="rId18"/>
    <p:sldId id="725" r:id="rId19"/>
    <p:sldId id="716" r:id="rId20"/>
    <p:sldId id="717" r:id="rId21"/>
    <p:sldId id="720" r:id="rId22"/>
    <p:sldId id="719" r:id="rId23"/>
    <p:sldId id="721" r:id="rId24"/>
    <p:sldId id="699" r:id="rId25"/>
    <p:sldId id="730" r:id="rId26"/>
    <p:sldId id="705" r:id="rId27"/>
    <p:sldId id="670" r:id="rId28"/>
    <p:sldId id="671" r:id="rId29"/>
    <p:sldId id="702" r:id="rId30"/>
    <p:sldId id="667" r:id="rId31"/>
    <p:sldId id="672" r:id="rId32"/>
    <p:sldId id="668" r:id="rId33"/>
    <p:sldId id="703" r:id="rId34"/>
    <p:sldId id="586" r:id="rId35"/>
    <p:sldId id="695" r:id="rId36"/>
    <p:sldId id="674" r:id="rId37"/>
    <p:sldId id="707" r:id="rId38"/>
    <p:sldId id="636" r:id="rId39"/>
    <p:sldId id="729" r:id="rId40"/>
    <p:sldId id="685" r:id="rId41"/>
    <p:sldId id="722" r:id="rId42"/>
    <p:sldId id="723" r:id="rId43"/>
    <p:sldId id="731" r:id="rId44"/>
    <p:sldId id="687" r:id="rId45"/>
    <p:sldId id="726" r:id="rId46"/>
    <p:sldId id="688" r:id="rId47"/>
    <p:sldId id="727" r:id="rId48"/>
    <p:sldId id="501" r:id="rId49"/>
    <p:sldId id="370" r:id="rId50"/>
    <p:sldId id="800" r:id="rId51"/>
    <p:sldId id="803" r:id="rId52"/>
    <p:sldId id="805" r:id="rId53"/>
    <p:sldId id="697" r:id="rId5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734"/>
            <p14:sldId id="579"/>
            <p14:sldId id="580"/>
            <p14:sldId id="271"/>
            <p14:sldId id="576"/>
            <p14:sldId id="700"/>
            <p14:sldId id="706"/>
            <p14:sldId id="708"/>
            <p14:sldId id="714"/>
            <p14:sldId id="724"/>
            <p14:sldId id="713"/>
            <p14:sldId id="710"/>
            <p14:sldId id="711"/>
            <p14:sldId id="712"/>
            <p14:sldId id="725"/>
            <p14:sldId id="716"/>
            <p14:sldId id="717"/>
            <p14:sldId id="720"/>
            <p14:sldId id="719"/>
            <p14:sldId id="721"/>
            <p14:sldId id="699"/>
            <p14:sldId id="730"/>
            <p14:sldId id="705"/>
            <p14:sldId id="670"/>
            <p14:sldId id="671"/>
            <p14:sldId id="702"/>
            <p14:sldId id="667"/>
            <p14:sldId id="672"/>
            <p14:sldId id="668"/>
            <p14:sldId id="703"/>
            <p14:sldId id="586"/>
            <p14:sldId id="695"/>
            <p14:sldId id="674"/>
            <p14:sldId id="707"/>
            <p14:sldId id="636"/>
            <p14:sldId id="729"/>
            <p14:sldId id="685"/>
            <p14:sldId id="722"/>
            <p14:sldId id="723"/>
            <p14:sldId id="731"/>
            <p14:sldId id="687"/>
            <p14:sldId id="726"/>
            <p14:sldId id="688"/>
            <p14:sldId id="727"/>
            <p14:sldId id="501"/>
            <p14:sldId id="370"/>
            <p14:sldId id="800"/>
            <p14:sldId id="803"/>
            <p14:sldId id="805"/>
            <p14:sldId id="697"/>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R. Ghena Moussa" initials="DGM" lastIdx="1" clrIdx="0">
    <p:extLst>
      <p:ext uri="{19B8F6BF-5375-455C-9EA6-DF929625EA0E}">
        <p15:presenceInfo xmlns:p15="http://schemas.microsoft.com/office/powerpoint/2012/main" userId="DR. Ghena Moussa"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FFFFFF"/>
    <a:srgbClr val="FAC748"/>
    <a:srgbClr val="669BBC"/>
    <a:srgbClr val="2D3956"/>
    <a:srgbClr val="8E5A6D"/>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6208B91-3301-454E-A492-92D2B22ED7F2}" v="184" dt="2024-08-13T18:59:00.95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435" autoAdjust="0"/>
    <p:restoredTop sz="86257" autoAdjust="0"/>
  </p:normalViewPr>
  <p:slideViewPr>
    <p:cSldViewPr snapToGrid="0">
      <p:cViewPr varScale="1">
        <p:scale>
          <a:sx n="59" d="100"/>
          <a:sy n="59" d="100"/>
        </p:scale>
        <p:origin x="908" y="28"/>
      </p:cViewPr>
      <p:guideLst/>
    </p:cSldViewPr>
  </p:slideViewPr>
  <p:notesTextViewPr>
    <p:cViewPr>
      <p:scale>
        <a:sx n="1" d="1"/>
        <a:sy n="1" d="1"/>
      </p:scale>
      <p:origin x="0" y="0"/>
    </p:cViewPr>
  </p:notesTextViewPr>
  <p:sorterViewPr>
    <p:cViewPr>
      <p:scale>
        <a:sx n="100" d="100"/>
        <a:sy n="100" d="100"/>
      </p:scale>
      <p:origin x="0" y="-1139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notesMaster" Target="notesMasters/notesMaster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viewProps" Target="viewProps.xml"/><Relationship Id="rId5" Type="http://schemas.openxmlformats.org/officeDocument/2006/relationships/slide" Target="slides/slide1.xml"/><Relationship Id="rId61" Type="http://schemas.microsoft.com/office/2015/10/relationships/revisionInfo" Target="revisionInfo.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commentAuthors" Target="commentAuthor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theme" Target="theme/theme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presProps" Target="presProp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5_5">
  <dgm:title val=""/>
  <dgm:desc val=""/>
  <dgm:catLst>
    <dgm:cat type="accent5" pri="11500"/>
  </dgm:catLst>
  <dgm:styleLbl name="node0">
    <dgm:fillClrLst meth="cycle">
      <a:schemeClr val="accent5">
        <a:alpha val="80000"/>
      </a:schemeClr>
    </dgm:fillClrLst>
    <dgm:linClrLst meth="repeat">
      <a:schemeClr val="lt1"/>
    </dgm:linClrLst>
    <dgm:effectClrLst/>
    <dgm:txLinClrLst/>
    <dgm:txFillClrLst/>
    <dgm:txEffectClrLst/>
  </dgm:styleLbl>
  <dgm:styleLbl name="node1">
    <dgm:fillClrLst>
      <a:schemeClr val="accent5">
        <a:alpha val="90000"/>
      </a:schemeClr>
      <a:schemeClr val="accent5">
        <a:alpha val="50000"/>
      </a:schemeClr>
    </dgm:fillClrLst>
    <dgm:linClrLst meth="repeat">
      <a:schemeClr val="lt1"/>
    </dgm:linClrLst>
    <dgm:effectClrLst/>
    <dgm:txLinClrLst/>
    <dgm:txFillClrLst/>
    <dgm:txEffectClrLst/>
  </dgm:styleLbl>
  <dgm:styleLbl name="alignNode1">
    <dgm:fillClrLst>
      <a:schemeClr val="accent5">
        <a:alpha val="90000"/>
      </a:schemeClr>
      <a:schemeClr val="accent5">
        <a:alpha val="50000"/>
      </a:schemeClr>
    </dgm:fillClrLst>
    <dgm:linClrLst>
      <a:schemeClr val="accent5">
        <a:alpha val="90000"/>
      </a:schemeClr>
      <a:schemeClr val="accent5">
        <a:alpha val="50000"/>
      </a:schemeClr>
    </dgm:linClrLst>
    <dgm:effectClrLst/>
    <dgm:txLinClrLst/>
    <dgm:txFillClrLst/>
    <dgm:txEffectClrLst/>
  </dgm:styleLbl>
  <dgm:styleLbl name="lnNode1">
    <dgm:fillClrLst>
      <a:schemeClr val="accent5">
        <a:shade val="90000"/>
      </a:schemeClr>
      <a:schemeClr val="accent5">
        <a:alpha val="50000"/>
        <a:tint val="50000"/>
      </a:schemeClr>
    </dgm:fillClrLst>
    <dgm:linClrLst meth="repeat">
      <a:schemeClr val="lt1"/>
    </dgm:linClrLst>
    <dgm:effectClrLst/>
    <dgm:txLinClrLst/>
    <dgm:txFillClrLst/>
    <dgm:txEffectClrLst/>
  </dgm:styleLbl>
  <dgm:styleLbl name="vennNode1">
    <dgm:fillClrLst>
      <a:schemeClr val="accent5">
        <a:shade val="80000"/>
        <a:alpha val="50000"/>
      </a:schemeClr>
      <a:schemeClr val="accent5">
        <a:alpha val="20000"/>
      </a:schemeClr>
    </dgm:fillClrLst>
    <dgm:linClrLst meth="repeat">
      <a:schemeClr val="lt1"/>
    </dgm:linClrLst>
    <dgm:effectClrLst/>
    <dgm:txLinClrLst/>
    <dgm:txFillClrLst/>
    <dgm:txEffectClrLst/>
  </dgm:styleLbl>
  <dgm:styleLbl name="node2">
    <dgm:fillClrLst>
      <a:schemeClr val="accent5">
        <a:alpha val="70000"/>
      </a:schemeClr>
    </dgm:fillClrLst>
    <dgm:linClrLst meth="repeat">
      <a:schemeClr val="lt1"/>
    </dgm:linClrLst>
    <dgm:effectClrLst/>
    <dgm:txLinClrLst/>
    <dgm:txFillClrLst/>
    <dgm:txEffectClrLst/>
  </dgm:styleLbl>
  <dgm:styleLbl name="node3">
    <dgm:fillClrLst>
      <a:schemeClr val="accent5">
        <a:alpha val="50000"/>
      </a:schemeClr>
    </dgm:fillClrLst>
    <dgm:linClrLst meth="repeat">
      <a:schemeClr val="lt1"/>
    </dgm:linClrLst>
    <dgm:effectClrLst/>
    <dgm:txLinClrLst/>
    <dgm:txFillClrLst/>
    <dgm:txEffectClrLst/>
  </dgm:styleLbl>
  <dgm:styleLbl name="node4">
    <dgm:fillClrLst>
      <a:schemeClr val="accent5">
        <a:alpha val="30000"/>
      </a:schemeClr>
    </dgm:fillClrLst>
    <dgm:linClrLst meth="repeat">
      <a:schemeClr val="lt1"/>
    </dgm:linClrLst>
    <dgm:effectClrLst/>
    <dgm:txLinClrLst/>
    <dgm:txFillClrLst/>
    <dgm:txEffectClrLst/>
  </dgm:styleLbl>
  <dgm:styleLbl name="fgImgPlace1">
    <dgm:fillClrLst>
      <a:schemeClr val="accent5">
        <a:tint val="50000"/>
        <a:alpha val="90000"/>
      </a:schemeClr>
      <a:schemeClr val="accent5">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hade val="90000"/>
      </a:schemeClr>
      <a:schemeClr val="accent5">
        <a:tint val="50000"/>
      </a:schemeClr>
    </dgm:fillClrLst>
    <dgm:linClrLst>
      <a:schemeClr val="accent5">
        <a:shade val="90000"/>
      </a:schemeClr>
      <a:schemeClr val="accent5">
        <a:tint val="50000"/>
      </a:schemeClr>
    </dgm:linClrLst>
    <dgm:effectClrLst/>
    <dgm:txLinClrLst/>
    <dgm:txFillClrLst/>
    <dgm:txEffectClrLst/>
  </dgm:styleLbl>
  <dgm:styleLbl name="fgSibTrans2D1">
    <dgm:fillClrLst>
      <a:schemeClr val="accent5">
        <a:shade val="90000"/>
      </a:schemeClr>
      <a:schemeClr val="accent5">
        <a:tint val="50000"/>
      </a:schemeClr>
    </dgm:fillClrLst>
    <dgm:linClrLst>
      <a:schemeClr val="accent5">
        <a:shade val="90000"/>
      </a:schemeClr>
      <a:schemeClr val="accent5">
        <a:tint val="50000"/>
      </a:schemeClr>
    </dgm:linClrLst>
    <dgm:effectClrLst/>
    <dgm:txLinClrLst/>
    <dgm:txFillClrLst/>
    <dgm:txEffectClrLst/>
  </dgm:styleLbl>
  <dgm:styleLbl name="bgSibTrans2D1">
    <dgm:fillClrLst>
      <a:schemeClr val="accent5">
        <a:shade val="90000"/>
      </a:schemeClr>
      <a:schemeClr val="accent5">
        <a:tint val="50000"/>
      </a:schemeClr>
    </dgm:fillClrLst>
    <dgm:linClrLst>
      <a:schemeClr val="accent5">
        <a:shade val="90000"/>
      </a:schemeClr>
      <a:schemeClr val="accent5">
        <a:tint val="50000"/>
      </a:schemeClr>
    </dgm:linClrLst>
    <dgm:effectClrLst/>
    <dgm:txLinClrLst/>
    <dgm:txFillClrLst/>
    <dgm:txEffectClrLst/>
  </dgm:styleLbl>
  <dgm:styleLbl name="sibTrans1D1">
    <dgm:fillClrLst>
      <a:schemeClr val="accent5">
        <a:shade val="90000"/>
      </a:schemeClr>
      <a:schemeClr val="accent5">
        <a:tint val="50000"/>
      </a:schemeClr>
    </dgm:fillClrLst>
    <dgm:linClrLst>
      <a:schemeClr val="accent5">
        <a:shade val="90000"/>
      </a:schemeClr>
      <a:schemeClr val="accent5">
        <a:tint val="50000"/>
      </a:schemeClr>
    </dgm:linClrLst>
    <dgm:effectClrLst/>
    <dgm:txLinClrLst/>
    <dgm:txFillClrLst meth="repeat">
      <a:schemeClr val="tx1"/>
    </dgm:txFillClrLst>
    <dgm:txEffectClrLst/>
  </dgm:styleLbl>
  <dgm:styleLbl name="callout">
    <dgm:fillClrLst meth="repeat">
      <a:schemeClr val="accent5"/>
    </dgm:fillClrLst>
    <dgm:linClrLst meth="repeat">
      <a:schemeClr val="accent5"/>
    </dgm:linClrLst>
    <dgm:effectClrLst/>
    <dgm:txLinClrLst/>
    <dgm:txFillClrLst meth="repeat">
      <a:schemeClr val="tx1"/>
    </dgm:txFillClrLst>
    <dgm:txEffectClrLst/>
  </dgm:styleLbl>
  <dgm:styleLbl name="asst0">
    <dgm:fillClrLst meth="repeat">
      <a:schemeClr val="accent5">
        <a:alpha val="90000"/>
      </a:schemeClr>
    </dgm:fillClrLst>
    <dgm:linClrLst meth="repeat">
      <a:schemeClr val="lt1"/>
    </dgm:linClrLst>
    <dgm:effectClrLst/>
    <dgm:txLinClrLst/>
    <dgm:txFillClrLst/>
    <dgm:txEffectClrLst/>
  </dgm:styleLbl>
  <dgm:styleLbl name="asst1">
    <dgm:fillClrLst meth="repeat">
      <a:schemeClr val="accent5">
        <a:alpha val="90000"/>
      </a:schemeClr>
    </dgm:fillClrLst>
    <dgm:linClrLst meth="repeat">
      <a:schemeClr val="lt1"/>
    </dgm:linClrLst>
    <dgm:effectClrLst/>
    <dgm:txLinClrLst/>
    <dgm:txFillClrLst/>
    <dgm:txEffectClrLst/>
  </dgm:styleLbl>
  <dgm:styleLbl name="asst2">
    <dgm:fillClrLst>
      <a:schemeClr val="accent5">
        <a:alpha val="90000"/>
      </a:schemeClr>
    </dgm:fillClrLst>
    <dgm:linClrLst meth="repeat">
      <a:schemeClr val="lt1"/>
    </dgm:linClrLst>
    <dgm:effectClrLst/>
    <dgm:txLinClrLst/>
    <dgm:txFillClrLst/>
    <dgm:txEffectClrLst/>
  </dgm:styleLbl>
  <dgm:styleLbl name="asst3">
    <dgm:fillClrLst>
      <a:schemeClr val="accent5">
        <a:alpha val="70000"/>
      </a:schemeClr>
    </dgm:fillClrLst>
    <dgm:linClrLst meth="repeat">
      <a:schemeClr val="lt1"/>
    </dgm:linClrLst>
    <dgm:effectClrLst/>
    <dgm:txLinClrLst/>
    <dgm:txFillClrLst/>
    <dgm:txEffectClrLst/>
  </dgm:styleLbl>
  <dgm:styleLbl name="asst4">
    <dgm:fillClrLst>
      <a:schemeClr val="accent5">
        <a:alpha val="50000"/>
      </a:schemeClr>
    </dgm:fillClrLst>
    <dgm:linClrLst meth="repeat">
      <a:schemeClr val="lt1"/>
    </dgm:linClrLst>
    <dgm:effectClrLst/>
    <dgm:txLinClrLst/>
    <dgm:txFillClrLst/>
    <dgm:txEffectClrLst/>
  </dgm:styleLbl>
  <dgm:styleLbl name="parChTrans2D1">
    <dgm:fillClrLst meth="repeat">
      <a:schemeClr val="accent5">
        <a:shade val="80000"/>
      </a:schemeClr>
    </dgm:fillClrLst>
    <dgm:linClrLst meth="repeat">
      <a:schemeClr val="accent5">
        <a:shade val="80000"/>
      </a:schemeClr>
    </dgm:linClrLst>
    <dgm:effectClrLst/>
    <dgm:txLinClrLst/>
    <dgm:txFillClrLst/>
    <dgm:txEffectClrLst/>
  </dgm:styleLbl>
  <dgm:styleLbl name="parChTrans2D2">
    <dgm:fillClrLst meth="repeat">
      <a:schemeClr val="accent5">
        <a:tint val="90000"/>
      </a:schemeClr>
    </dgm:fillClrLst>
    <dgm:linClrLst meth="repeat">
      <a:schemeClr val="accent5">
        <a:tint val="90000"/>
      </a:schemeClr>
    </dgm:linClrLst>
    <dgm:effectClrLst/>
    <dgm:txLinClrLst/>
    <dgm:txFillClrLst/>
    <dgm:txEffectClrLst/>
  </dgm:styleLbl>
  <dgm:styleLbl name="parChTrans2D3">
    <dgm:fillClrLst meth="repeat">
      <a:schemeClr val="accent5">
        <a:tint val="70000"/>
      </a:schemeClr>
    </dgm:fillClrLst>
    <dgm:linClrLst meth="repeat">
      <a:schemeClr val="accent5">
        <a:tint val="70000"/>
      </a:schemeClr>
    </dgm:linClrLst>
    <dgm:effectClrLst/>
    <dgm:txLinClrLst/>
    <dgm:txFillClrLst/>
    <dgm:txEffectClrLst/>
  </dgm:styleLbl>
  <dgm:styleLbl name="parChTrans2D4">
    <dgm:fillClrLst meth="repeat">
      <a:schemeClr val="accent5">
        <a:tint val="50000"/>
      </a:schemeClr>
    </dgm:fillClrLst>
    <dgm:linClrLst meth="repeat">
      <a:schemeClr val="accent5">
        <a:tint val="50000"/>
      </a:schemeClr>
    </dgm:linClrLst>
    <dgm:effectClrLst/>
    <dgm:txLinClrLst/>
    <dgm:txFillClrLst meth="repeat">
      <a:schemeClr val="dk1"/>
    </dgm:txFillClrLst>
    <dgm:txEffectClrLst/>
  </dgm:styleLbl>
  <dgm:styleLbl name="parChTrans1D1">
    <dgm:fillClrLst meth="repeat">
      <a:schemeClr val="accent5">
        <a:shade val="80000"/>
      </a:schemeClr>
    </dgm:fillClrLst>
    <dgm:linClrLst meth="repeat">
      <a:schemeClr val="accent5">
        <a:shade val="80000"/>
      </a:schemeClr>
    </dgm:linClrLst>
    <dgm:effectClrLst/>
    <dgm:txLinClrLst/>
    <dgm:txFillClrLst meth="repeat">
      <a:schemeClr val="tx1"/>
    </dgm:txFillClrLst>
    <dgm:txEffectClrLst/>
  </dgm:styleLbl>
  <dgm:styleLbl name="parChTrans1D2">
    <dgm:fillClrLst meth="repeat">
      <a:schemeClr val="accent5">
        <a:tint val="90000"/>
      </a:schemeClr>
    </dgm:fillClrLst>
    <dgm:linClrLst meth="repeat">
      <a:schemeClr val="accent5">
        <a:tint val="90000"/>
      </a:schemeClr>
    </dgm:linClrLst>
    <dgm:effectClrLst/>
    <dgm:txLinClrLst/>
    <dgm:txFillClrLst meth="repeat">
      <a:schemeClr val="tx1"/>
    </dgm:txFillClrLst>
    <dgm:txEffectClrLst/>
  </dgm:styleLbl>
  <dgm:styleLbl name="parChTrans1D3">
    <dgm:fillClrLst meth="repeat">
      <a:schemeClr val="accent5">
        <a:tint val="70000"/>
      </a:schemeClr>
    </dgm:fillClrLst>
    <dgm:linClrLst meth="repeat">
      <a:schemeClr val="accent5">
        <a:tint val="70000"/>
      </a:schemeClr>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5">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5">
        <a:alpha val="90000"/>
      </a:schemeClr>
      <a:schemeClr val="accent5">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a:schemeClr val="accent5">
        <a:alpha val="90000"/>
        <a:tint val="40000"/>
      </a:schemeClr>
      <a:schemeClr val="accent5">
        <a:alpha val="5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a:tint val="50000"/>
      </a:schemeClr>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75E222A-5CB0-4D83-9082-AD20C3100211}" type="doc">
      <dgm:prSet loTypeId="urn:microsoft.com/office/officeart/2005/8/layout/default" loCatId="list" qsTypeId="urn:microsoft.com/office/officeart/2005/8/quickstyle/simple1" qsCatId="simple" csTypeId="urn:microsoft.com/office/officeart/2005/8/colors/accent1_5" csCatId="accent1" phldr="1"/>
      <dgm:spPr/>
      <dgm:t>
        <a:bodyPr/>
        <a:lstStyle/>
        <a:p>
          <a:pPr rtl="1"/>
          <a:endParaRPr lang="ar-SA"/>
        </a:p>
      </dgm:t>
    </dgm:pt>
    <dgm:pt modelId="{34D95924-5A67-4FA3-AB01-EA94543B8176}">
      <dgm:prSet phldrT="[نص]" custT="1"/>
      <dgm:spPr>
        <a:solidFill>
          <a:srgbClr val="00B0F0">
            <a:alpha val="90000"/>
          </a:srgbClr>
        </a:solidFill>
        <a:ln w="12700" cap="flat" cmpd="sng" algn="ctr">
          <a:solidFill>
            <a:srgbClr val="FFC000"/>
          </a:solidFill>
          <a:prstDash val="solid"/>
          <a:miter lim="800000"/>
        </a:ln>
        <a:effectLst/>
      </dgm:spPr>
      <dgm:t>
        <a:bodyPr spcFirstLastPara="0" vert="horz" wrap="square" lIns="68580" tIns="68580" rIns="68580" bIns="68580" numCol="1" spcCol="1270" anchor="ctr" anchorCtr="0"/>
        <a:lstStyle/>
        <a:p>
          <a:pPr marL="0" lvl="0" indent="0" algn="ctr" defTabSz="800100" rtl="1">
            <a:lnSpc>
              <a:spcPct val="90000"/>
            </a:lnSpc>
            <a:spcBef>
              <a:spcPct val="0"/>
            </a:spcBef>
            <a:spcAft>
              <a:spcPct val="35000"/>
            </a:spcAft>
            <a:buNone/>
          </a:pPr>
          <a:r>
            <a:rPr lang="ar-SA" sz="2000" b="0" i="0" u="none" strike="noStrike" kern="1200" baseline="0" dirty="0">
              <a:effectLst>
                <a:outerShdw blurRad="38100" dist="38100" dir="2700000" algn="tl">
                  <a:srgbClr val="000000">
                    <a:alpha val="43137"/>
                  </a:srgbClr>
                </a:outerShdw>
              </a:effectLst>
              <a:latin typeface="Alexandria Medium" pitchFamily="2" charset="-78"/>
              <a:cs typeface="Alexandria Medium" pitchFamily="2" charset="-78"/>
            </a:rPr>
            <a:t>البرمجة</a:t>
          </a:r>
          <a:endParaRPr lang="ar-SA" sz="2000" b="0" kern="1200" dirty="0">
            <a:solidFill>
              <a:prstClr val="white"/>
            </a:solidFill>
            <a:effectLst>
              <a:outerShdw blurRad="38100" dist="38100" dir="2700000" algn="tl">
                <a:srgbClr val="000000">
                  <a:alpha val="43137"/>
                </a:srgbClr>
              </a:outerShdw>
            </a:effectLst>
            <a:latin typeface="Alexandria Light" pitchFamily="2" charset="-78"/>
            <a:ea typeface="Calibri" panose="020F0502020204030204" pitchFamily="34" charset="0"/>
            <a:cs typeface="Alexandria Light" pitchFamily="2" charset="-78"/>
          </a:endParaRPr>
        </a:p>
      </dgm:t>
    </dgm:pt>
    <dgm:pt modelId="{E2562197-C1AD-4D9A-8057-5BDB0EA920B8}" type="parTrans" cxnId="{7CF9FECA-BCD3-46AD-B0DF-ED6D1C79FC69}">
      <dgm:prSet/>
      <dgm:spPr/>
      <dgm:t>
        <a:bodyPr/>
        <a:lstStyle/>
        <a:p>
          <a:pPr rtl="1"/>
          <a:endParaRPr lang="ar-SA" sz="2000" b="0" cap="none" spc="0">
            <a:ln w="0"/>
            <a:solidFill>
              <a:schemeClr val="accent1"/>
            </a:solidFill>
            <a:effectLst>
              <a:outerShdw blurRad="38100" dist="38100" dir="2700000" algn="tl" rotWithShape="0">
                <a:srgbClr val="000000">
                  <a:alpha val="43137"/>
                </a:srgbClr>
              </a:outerShdw>
            </a:effectLst>
          </a:endParaRPr>
        </a:p>
      </dgm:t>
    </dgm:pt>
    <dgm:pt modelId="{C558F5F8-9603-4988-95CA-7772A559A48D}" type="sibTrans" cxnId="{7CF9FECA-BCD3-46AD-B0DF-ED6D1C79FC69}">
      <dgm:prSet/>
      <dgm:spPr/>
      <dgm:t>
        <a:bodyPr/>
        <a:lstStyle/>
        <a:p>
          <a:pPr rtl="1"/>
          <a:endParaRPr lang="ar-SA" sz="2000" b="0" cap="none" spc="0">
            <a:ln w="0"/>
            <a:solidFill>
              <a:schemeClr val="accent1"/>
            </a:solidFill>
            <a:effectLst>
              <a:outerShdw blurRad="38100" dist="38100" dir="2700000" algn="tl" rotWithShape="0">
                <a:srgbClr val="000000">
                  <a:alpha val="43137"/>
                </a:srgbClr>
              </a:outerShdw>
            </a:effectLst>
          </a:endParaRPr>
        </a:p>
      </dgm:t>
    </dgm:pt>
    <dgm:pt modelId="{4658CE29-581E-4FD5-A312-26EAD4597766}">
      <dgm:prSet phldrT="[نص]" custT="1"/>
      <dgm:spPr>
        <a:solidFill>
          <a:srgbClr val="00B0F0">
            <a:alpha val="58000"/>
          </a:srgbClr>
        </a:solidFill>
        <a:ln>
          <a:solidFill>
            <a:schemeClr val="accent4"/>
          </a:solidFill>
        </a:ln>
      </dgm:spPr>
      <dgm:t>
        <a:bodyPr/>
        <a:lstStyle/>
        <a:p>
          <a:pPr rtl="1"/>
          <a:r>
            <a:rPr lang="ar-SA" sz="2000" b="0" kern="12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lexandria" pitchFamily="2" charset="-78"/>
            </a:rPr>
            <a:t> </a:t>
          </a:r>
          <a:r>
            <a:rPr lang="ar-SA" sz="2000" b="0" i="0" u="none" strike="noStrike" kern="1200" baseline="0" dirty="0">
              <a:effectLst>
                <a:outerShdw blurRad="38100" dist="38100" dir="2700000" algn="tl">
                  <a:srgbClr val="000000">
                    <a:alpha val="43137"/>
                  </a:srgbClr>
                </a:outerShdw>
              </a:effectLst>
              <a:latin typeface="Alexandria Medium" pitchFamily="2" charset="-78"/>
              <a:cs typeface="Alexandria Medium" pitchFamily="2" charset="-78"/>
            </a:rPr>
            <a:t>الذكاء</a:t>
          </a:r>
          <a:endParaRPr lang="ar-SA" sz="2000" b="0" kern="1200" dirty="0">
            <a:solidFill>
              <a:prstClr val="white"/>
            </a:solidFill>
            <a:effectLst>
              <a:outerShdw blurRad="38100" dist="38100" dir="2700000" algn="tl">
                <a:srgbClr val="000000">
                  <a:alpha val="43137"/>
                </a:srgbClr>
              </a:outerShdw>
            </a:effectLst>
            <a:latin typeface="Alexandria Medium" pitchFamily="2" charset="-78"/>
            <a:ea typeface="Calibri" panose="020F0502020204030204" pitchFamily="34" charset="0"/>
            <a:cs typeface="Alexandria Medium" pitchFamily="2" charset="-78"/>
          </a:endParaRPr>
        </a:p>
      </dgm:t>
    </dgm:pt>
    <dgm:pt modelId="{8206AF4B-5518-4CCB-812D-571EF3CEB751}" type="parTrans" cxnId="{1A22811D-BD86-4862-8D98-4AD889E984E0}">
      <dgm:prSet/>
      <dgm:spPr/>
      <dgm:t>
        <a:bodyPr/>
        <a:lstStyle/>
        <a:p>
          <a:pPr rtl="1"/>
          <a:endParaRPr lang="ar-SA" sz="2000" b="0">
            <a:effectLst>
              <a:outerShdw blurRad="38100" dist="38100" dir="2700000" algn="tl">
                <a:srgbClr val="000000">
                  <a:alpha val="43137"/>
                </a:srgbClr>
              </a:outerShdw>
            </a:effectLst>
          </a:endParaRPr>
        </a:p>
      </dgm:t>
    </dgm:pt>
    <dgm:pt modelId="{5CB3FDFE-EF7B-4EF9-952C-99457C009BB0}" type="sibTrans" cxnId="{1A22811D-BD86-4862-8D98-4AD889E984E0}">
      <dgm:prSet/>
      <dgm:spPr/>
      <dgm:t>
        <a:bodyPr/>
        <a:lstStyle/>
        <a:p>
          <a:pPr rtl="1"/>
          <a:endParaRPr lang="ar-SA" sz="2000" b="0">
            <a:effectLst>
              <a:outerShdw blurRad="38100" dist="38100" dir="2700000" algn="tl">
                <a:srgbClr val="000000">
                  <a:alpha val="43137"/>
                </a:srgbClr>
              </a:outerShdw>
            </a:effectLst>
          </a:endParaRPr>
        </a:p>
      </dgm:t>
    </dgm:pt>
    <dgm:pt modelId="{77987502-DA63-4B1C-8BAD-5DE329405AE0}">
      <dgm:prSet phldrT="[نص]" custT="1"/>
      <dgm:spPr>
        <a:solidFill>
          <a:srgbClr val="00B0F0">
            <a:alpha val="90000"/>
          </a:srgbClr>
        </a:solidFill>
        <a:ln>
          <a:solidFill>
            <a:schemeClr val="accent4"/>
          </a:solidFill>
        </a:ln>
      </dgm:spPr>
      <dgm:t>
        <a:bodyPr/>
        <a:lstStyle/>
        <a:p>
          <a:pPr rtl="1">
            <a:lnSpc>
              <a:spcPts val="2960"/>
            </a:lnSpc>
            <a:spcAft>
              <a:spcPts val="1800"/>
            </a:spcAft>
          </a:pPr>
          <a:r>
            <a:rPr lang="ar-SA" sz="2000" b="0" kern="1200" dirty="0">
              <a:effectLst>
                <a:outerShdw blurRad="38100" dist="38100" dir="2700000" algn="tl">
                  <a:srgbClr val="000000">
                    <a:alpha val="43137"/>
                  </a:srgbClr>
                </a:outerShdw>
              </a:effectLst>
              <a:latin typeface="Alexandria Light" pitchFamily="2" charset="-78"/>
              <a:ea typeface="Calibri" panose="020F0502020204030204" pitchFamily="34" charset="0"/>
              <a:cs typeface="Alexandria Light" pitchFamily="2" charset="-78"/>
            </a:rPr>
            <a:t> </a:t>
          </a:r>
          <a:r>
            <a:rPr lang="ar-SA" sz="2000" b="0" i="0" u="none" strike="noStrike" kern="1200" baseline="0" dirty="0">
              <a:effectLst>
                <a:outerShdw blurRad="38100" dist="38100" dir="2700000" algn="tl">
                  <a:srgbClr val="000000">
                    <a:alpha val="43137"/>
                  </a:srgbClr>
                </a:outerShdw>
              </a:effectLst>
              <a:latin typeface="Alexandria Medium" pitchFamily="2" charset="-78"/>
              <a:cs typeface="Alexandria Medium" pitchFamily="2" charset="-78"/>
            </a:rPr>
            <a:t>طاقة الحوسبة</a:t>
          </a:r>
          <a:endParaRPr lang="ar-SA" sz="2000" b="0" kern="1200" dirty="0">
            <a:solidFill>
              <a:prstClr val="white"/>
            </a:solidFill>
            <a:effectLst>
              <a:outerShdw blurRad="38100" dist="38100" dir="2700000" algn="tl">
                <a:srgbClr val="000000">
                  <a:alpha val="43137"/>
                </a:srgbClr>
              </a:outerShdw>
            </a:effectLst>
            <a:latin typeface="Alexandria Light" pitchFamily="2" charset="-78"/>
            <a:ea typeface="Calibri" panose="020F0502020204030204" pitchFamily="34" charset="0"/>
            <a:cs typeface="Alexandria Light" pitchFamily="2" charset="-78"/>
          </a:endParaRPr>
        </a:p>
      </dgm:t>
    </dgm:pt>
    <dgm:pt modelId="{032E3022-AE91-41D0-BB32-C52A20B2CB20}" type="parTrans" cxnId="{4386ECA5-5E1F-473A-9863-67BAB6DC4A78}">
      <dgm:prSet/>
      <dgm:spPr/>
      <dgm:t>
        <a:bodyPr/>
        <a:lstStyle/>
        <a:p>
          <a:pPr rtl="1"/>
          <a:endParaRPr lang="ar-SA" sz="2000" b="0">
            <a:effectLst>
              <a:outerShdw blurRad="38100" dist="38100" dir="2700000" algn="tl">
                <a:srgbClr val="000000">
                  <a:alpha val="43137"/>
                </a:srgbClr>
              </a:outerShdw>
            </a:effectLst>
          </a:endParaRPr>
        </a:p>
      </dgm:t>
    </dgm:pt>
    <dgm:pt modelId="{6220C85A-ECC6-4A86-9411-11419F3EBDE2}" type="sibTrans" cxnId="{4386ECA5-5E1F-473A-9863-67BAB6DC4A78}">
      <dgm:prSet/>
      <dgm:spPr/>
      <dgm:t>
        <a:bodyPr/>
        <a:lstStyle/>
        <a:p>
          <a:pPr rtl="1"/>
          <a:endParaRPr lang="ar-SA" sz="2000" b="0">
            <a:effectLst>
              <a:outerShdw blurRad="38100" dist="38100" dir="2700000" algn="tl">
                <a:srgbClr val="000000">
                  <a:alpha val="43137"/>
                </a:srgbClr>
              </a:outerShdw>
            </a:effectLst>
          </a:endParaRPr>
        </a:p>
      </dgm:t>
    </dgm:pt>
    <dgm:pt modelId="{41CD8D29-BD45-469C-AF24-C078AB0C1E85}">
      <dgm:prSet phldrT="[نص]" custT="1"/>
      <dgm:spPr>
        <a:solidFill>
          <a:srgbClr val="00B0F0">
            <a:alpha val="90000"/>
          </a:srgbClr>
        </a:solidFill>
        <a:ln>
          <a:solidFill>
            <a:schemeClr val="accent4"/>
          </a:solidFill>
        </a:ln>
      </dgm:spPr>
      <dgm:t>
        <a:bodyPr/>
        <a:lstStyle/>
        <a:p>
          <a:pPr rtl="1">
            <a:lnSpc>
              <a:spcPts val="2960"/>
            </a:lnSpc>
            <a:spcAft>
              <a:spcPts val="1800"/>
            </a:spcAft>
          </a:pPr>
          <a:r>
            <a:rPr lang="ar-SA" sz="2000" b="0" kern="1200" dirty="0">
              <a:solidFill>
                <a:prstClr val="white"/>
              </a:solidFill>
              <a:effectLst>
                <a:outerShdw blurRad="38100" dist="38100" dir="2700000" algn="tl">
                  <a:srgbClr val="000000">
                    <a:alpha val="43137"/>
                  </a:srgbClr>
                </a:outerShdw>
              </a:effectLst>
              <a:latin typeface="Alexandria Medium" pitchFamily="2" charset="-78"/>
              <a:ea typeface="Calibri" panose="020F0502020204030204" pitchFamily="34" charset="0"/>
              <a:cs typeface="Alexandria Medium" pitchFamily="2" charset="-78"/>
            </a:rPr>
            <a:t>الوصول</a:t>
          </a:r>
        </a:p>
      </dgm:t>
    </dgm:pt>
    <dgm:pt modelId="{D2F15D39-D779-4A19-A00D-096453FFDF03}" type="parTrans" cxnId="{FAC465E9-23E1-4070-90ED-B57944E88A80}">
      <dgm:prSet/>
      <dgm:spPr/>
      <dgm:t>
        <a:bodyPr/>
        <a:lstStyle/>
        <a:p>
          <a:pPr rtl="1"/>
          <a:endParaRPr lang="ar-SA" sz="2000" b="0">
            <a:effectLst>
              <a:outerShdw blurRad="38100" dist="38100" dir="2700000" algn="tl">
                <a:srgbClr val="000000">
                  <a:alpha val="43137"/>
                </a:srgbClr>
              </a:outerShdw>
            </a:effectLst>
          </a:endParaRPr>
        </a:p>
      </dgm:t>
    </dgm:pt>
    <dgm:pt modelId="{A830EBE0-D863-4809-A3ED-924FFAA5E62D}" type="sibTrans" cxnId="{FAC465E9-23E1-4070-90ED-B57944E88A80}">
      <dgm:prSet/>
      <dgm:spPr/>
      <dgm:t>
        <a:bodyPr/>
        <a:lstStyle/>
        <a:p>
          <a:pPr rtl="1"/>
          <a:endParaRPr lang="ar-SA" sz="2000" b="0">
            <a:effectLst>
              <a:outerShdw blurRad="38100" dist="38100" dir="2700000" algn="tl">
                <a:srgbClr val="000000">
                  <a:alpha val="43137"/>
                </a:srgbClr>
              </a:outerShdw>
            </a:effectLst>
          </a:endParaRPr>
        </a:p>
      </dgm:t>
    </dgm:pt>
    <dgm:pt modelId="{0EBFBA4F-4388-4D49-A293-BBECACDD46B8}">
      <dgm:prSet phldrT="[نص]" custT="1"/>
      <dgm:spPr>
        <a:solidFill>
          <a:srgbClr val="00B0F0">
            <a:alpha val="90000"/>
          </a:srgbClr>
        </a:solidFill>
        <a:ln>
          <a:solidFill>
            <a:schemeClr val="accent4"/>
          </a:solidFill>
        </a:ln>
      </dgm:spPr>
      <dgm:t>
        <a:bodyPr/>
        <a:lstStyle/>
        <a:p>
          <a:pPr rtl="1">
            <a:lnSpc>
              <a:spcPts val="2560"/>
            </a:lnSpc>
            <a:spcAft>
              <a:spcPts val="1800"/>
            </a:spcAft>
          </a:pPr>
          <a:r>
            <a:rPr lang="ar-SA" sz="2000" b="0" dirty="0">
              <a:effectLst>
                <a:outerShdw blurRad="38100" dist="38100" dir="2700000" algn="tl">
                  <a:srgbClr val="000000">
                    <a:alpha val="43137"/>
                  </a:srgbClr>
                </a:outerShdw>
              </a:effectLst>
              <a:latin typeface="Alexandria Light" pitchFamily="2" charset="-78"/>
              <a:ea typeface="Calibri" panose="020F0502020204030204" pitchFamily="34" charset="0"/>
              <a:cs typeface="Alexandria Light" pitchFamily="2" charset="-78"/>
            </a:rPr>
            <a:t> </a:t>
          </a:r>
          <a:r>
            <a:rPr lang="ar-SA" sz="2000" b="0" i="0" u="none" strike="noStrike" baseline="0" dirty="0">
              <a:effectLst>
                <a:outerShdw blurRad="38100" dist="38100" dir="2700000" algn="tl">
                  <a:srgbClr val="000000">
                    <a:alpha val="43137"/>
                  </a:srgbClr>
                </a:outerShdw>
              </a:effectLst>
              <a:latin typeface="Alexandria Medium" pitchFamily="2" charset="-78"/>
              <a:cs typeface="Alexandria Medium" pitchFamily="2" charset="-78"/>
            </a:rPr>
            <a:t>مركزية التطبيقات والمستندات </a:t>
          </a:r>
          <a:endParaRPr lang="ar-SA" sz="2000" b="0" dirty="0">
            <a:solidFill>
              <a:prstClr val="white"/>
            </a:solidFill>
            <a:effectLst>
              <a:outerShdw blurRad="38100" dist="38100" dir="2700000" algn="tl">
                <a:srgbClr val="000000">
                  <a:alpha val="43137"/>
                </a:srgbClr>
              </a:outerShdw>
            </a:effectLst>
            <a:latin typeface="Alexandria Light" pitchFamily="2" charset="-78"/>
            <a:ea typeface="Calibri" panose="020F0502020204030204" pitchFamily="34" charset="0"/>
            <a:cs typeface="Alexandria Light" pitchFamily="2" charset="-78"/>
          </a:endParaRPr>
        </a:p>
      </dgm:t>
    </dgm:pt>
    <dgm:pt modelId="{4ED7B269-BCE8-4869-B856-37F0844AD28F}" type="parTrans" cxnId="{543A0E54-6F6E-44BB-B31A-5C2B6F8D3426}">
      <dgm:prSet/>
      <dgm:spPr/>
      <dgm:t>
        <a:bodyPr/>
        <a:lstStyle/>
        <a:p>
          <a:pPr rtl="1"/>
          <a:endParaRPr lang="ar-SA" sz="2000" b="0">
            <a:effectLst>
              <a:outerShdw blurRad="38100" dist="38100" dir="2700000" algn="tl">
                <a:srgbClr val="000000">
                  <a:alpha val="43137"/>
                </a:srgbClr>
              </a:outerShdw>
            </a:effectLst>
          </a:endParaRPr>
        </a:p>
      </dgm:t>
    </dgm:pt>
    <dgm:pt modelId="{C7B0C005-3F95-47E0-83E1-27A7EA7A72D8}" type="sibTrans" cxnId="{543A0E54-6F6E-44BB-B31A-5C2B6F8D3426}">
      <dgm:prSet/>
      <dgm:spPr/>
      <dgm:t>
        <a:bodyPr/>
        <a:lstStyle/>
        <a:p>
          <a:pPr rtl="1"/>
          <a:endParaRPr lang="ar-SA" sz="2000" b="0">
            <a:effectLst>
              <a:outerShdw blurRad="38100" dist="38100" dir="2700000" algn="tl">
                <a:srgbClr val="000000">
                  <a:alpha val="43137"/>
                </a:srgbClr>
              </a:outerShdw>
            </a:effectLst>
          </a:endParaRPr>
        </a:p>
      </dgm:t>
    </dgm:pt>
    <dgm:pt modelId="{60E0B6E8-909F-40F3-98F1-E4E19E52B86A}">
      <dgm:prSet phldrT="[نص]" custT="1"/>
      <dgm:spPr>
        <a:solidFill>
          <a:srgbClr val="00B0F0">
            <a:alpha val="90000"/>
          </a:srgbClr>
        </a:solidFill>
        <a:ln>
          <a:solidFill>
            <a:schemeClr val="accent4"/>
          </a:solidFill>
        </a:ln>
      </dgm:spPr>
      <dgm:t>
        <a:bodyPr/>
        <a:lstStyle/>
        <a:p>
          <a:pPr rtl="1">
            <a:lnSpc>
              <a:spcPts val="2900"/>
            </a:lnSpc>
            <a:spcAft>
              <a:spcPts val="1800"/>
            </a:spcAft>
          </a:pPr>
          <a:r>
            <a:rPr lang="ar-SA" sz="2000" b="0" dirty="0">
              <a:effectLst>
                <a:outerShdw blurRad="38100" dist="38100" dir="2700000" algn="tl">
                  <a:srgbClr val="000000">
                    <a:alpha val="43137"/>
                  </a:srgbClr>
                </a:outerShdw>
              </a:effectLst>
              <a:latin typeface="Alexandria Light" pitchFamily="2" charset="-78"/>
              <a:ea typeface="Calibri" panose="020F0502020204030204" pitchFamily="34" charset="0"/>
              <a:cs typeface="Alexandria Light" pitchFamily="2" charset="-78"/>
            </a:rPr>
            <a:t> </a:t>
          </a:r>
          <a:r>
            <a:rPr lang="ar-SA" sz="2000" b="0" i="0" u="none" strike="noStrike" baseline="0" dirty="0">
              <a:effectLst>
                <a:outerShdw blurRad="38100" dist="38100" dir="2700000" algn="tl">
                  <a:srgbClr val="000000">
                    <a:alpha val="43137"/>
                  </a:srgbClr>
                </a:outerShdw>
              </a:effectLst>
              <a:latin typeface="Alexandria Medium" pitchFamily="2" charset="-78"/>
              <a:cs typeface="Alexandria Medium" pitchFamily="2" charset="-78"/>
            </a:rPr>
            <a:t>مركزية البنية التحتية</a:t>
          </a:r>
          <a:endParaRPr lang="ar-SA" sz="2000" b="0" dirty="0">
            <a:solidFill>
              <a:prstClr val="white"/>
            </a:solidFill>
            <a:effectLst>
              <a:outerShdw blurRad="38100" dist="38100" dir="2700000" algn="tl">
                <a:srgbClr val="000000">
                  <a:alpha val="43137"/>
                </a:srgbClr>
              </a:outerShdw>
            </a:effectLst>
            <a:latin typeface="Alexandria Light" pitchFamily="2" charset="-78"/>
            <a:ea typeface="Calibri" panose="020F0502020204030204" pitchFamily="34" charset="0"/>
            <a:cs typeface="Alexandria Light" pitchFamily="2" charset="-78"/>
          </a:endParaRPr>
        </a:p>
      </dgm:t>
    </dgm:pt>
    <dgm:pt modelId="{BB77D89C-3F08-40B7-BB74-2F7D54328893}" type="parTrans" cxnId="{8BC92A73-6E72-4AE5-AD5C-751556BD6227}">
      <dgm:prSet/>
      <dgm:spPr/>
      <dgm:t>
        <a:bodyPr/>
        <a:lstStyle/>
        <a:p>
          <a:pPr rtl="1"/>
          <a:endParaRPr lang="ar-SA" sz="2000" b="0">
            <a:effectLst>
              <a:outerShdw blurRad="38100" dist="38100" dir="2700000" algn="tl">
                <a:srgbClr val="000000">
                  <a:alpha val="43137"/>
                </a:srgbClr>
              </a:outerShdw>
            </a:effectLst>
          </a:endParaRPr>
        </a:p>
      </dgm:t>
    </dgm:pt>
    <dgm:pt modelId="{E284F530-FB2B-468C-8A35-BA9B27152D02}" type="sibTrans" cxnId="{8BC92A73-6E72-4AE5-AD5C-751556BD6227}">
      <dgm:prSet/>
      <dgm:spPr/>
      <dgm:t>
        <a:bodyPr/>
        <a:lstStyle/>
        <a:p>
          <a:pPr rtl="1"/>
          <a:endParaRPr lang="ar-SA" sz="2000" b="0">
            <a:effectLst>
              <a:outerShdw blurRad="38100" dist="38100" dir="2700000" algn="tl">
                <a:srgbClr val="000000">
                  <a:alpha val="43137"/>
                </a:srgbClr>
              </a:outerShdw>
            </a:effectLst>
          </a:endParaRPr>
        </a:p>
      </dgm:t>
    </dgm:pt>
    <dgm:pt modelId="{64F5C8D6-EB68-4119-A509-641FDC085660}">
      <dgm:prSet phldrT="[نص]" custT="1"/>
      <dgm:spPr>
        <a:solidFill>
          <a:srgbClr val="00B0F0">
            <a:alpha val="90000"/>
          </a:srgbClr>
        </a:solidFill>
        <a:ln>
          <a:solidFill>
            <a:schemeClr val="accent4"/>
          </a:solidFill>
        </a:ln>
      </dgm:spPr>
      <dgm:t>
        <a:bodyPr/>
        <a:lstStyle/>
        <a:p>
          <a:pPr rtl="1">
            <a:lnSpc>
              <a:spcPts val="2900"/>
            </a:lnSpc>
            <a:spcAft>
              <a:spcPts val="1800"/>
            </a:spcAft>
          </a:pPr>
          <a:r>
            <a:rPr lang="ar-SA" sz="2000" b="0" dirty="0">
              <a:effectLst>
                <a:outerShdw blurRad="38100" dist="38100" dir="2700000" algn="tl">
                  <a:srgbClr val="000000">
                    <a:alpha val="43137"/>
                  </a:srgbClr>
                </a:outerShdw>
              </a:effectLst>
              <a:latin typeface="Alexandria Light" pitchFamily="2" charset="-78"/>
              <a:ea typeface="Calibri" panose="020F0502020204030204" pitchFamily="34" charset="0"/>
              <a:cs typeface="Alexandria Light" pitchFamily="2" charset="-78"/>
            </a:rPr>
            <a:t> </a:t>
          </a:r>
          <a:r>
            <a:rPr lang="ar-SA" sz="2000" b="0" dirty="0">
              <a:solidFill>
                <a:prstClr val="white"/>
              </a:solidFill>
              <a:effectLst>
                <a:outerShdw blurRad="38100" dist="38100" dir="2700000" algn="tl">
                  <a:srgbClr val="000000">
                    <a:alpha val="43137"/>
                  </a:srgbClr>
                </a:outerShdw>
              </a:effectLst>
              <a:latin typeface="Alexandria Light" pitchFamily="2" charset="-78"/>
              <a:ea typeface="Calibri" panose="020F0502020204030204" pitchFamily="34" charset="0"/>
              <a:cs typeface="Alexandria Light" pitchFamily="2" charset="-78"/>
            </a:rPr>
            <a:t>مركزية الاستخدام</a:t>
          </a:r>
        </a:p>
      </dgm:t>
    </dgm:pt>
    <dgm:pt modelId="{038C5009-9229-4B7D-A31B-AA2DD34180AA}" type="parTrans" cxnId="{38A27212-5168-4B38-BF06-E27D544CF712}">
      <dgm:prSet/>
      <dgm:spPr/>
      <dgm:t>
        <a:bodyPr/>
        <a:lstStyle/>
        <a:p>
          <a:pPr rtl="1"/>
          <a:endParaRPr lang="ar-SA" sz="2000" b="0">
            <a:effectLst>
              <a:outerShdw blurRad="38100" dist="38100" dir="2700000" algn="tl">
                <a:srgbClr val="000000">
                  <a:alpha val="43137"/>
                </a:srgbClr>
              </a:outerShdw>
            </a:effectLst>
          </a:endParaRPr>
        </a:p>
      </dgm:t>
    </dgm:pt>
    <dgm:pt modelId="{B3C88F85-85F8-4727-8622-2DDE0A923768}" type="sibTrans" cxnId="{38A27212-5168-4B38-BF06-E27D544CF712}">
      <dgm:prSet/>
      <dgm:spPr/>
      <dgm:t>
        <a:bodyPr/>
        <a:lstStyle/>
        <a:p>
          <a:pPr rtl="1"/>
          <a:endParaRPr lang="ar-SA" sz="2000" b="0">
            <a:effectLst>
              <a:outerShdw blurRad="38100" dist="38100" dir="2700000" algn="tl">
                <a:srgbClr val="000000">
                  <a:alpha val="43137"/>
                </a:srgbClr>
              </a:outerShdw>
            </a:effectLst>
          </a:endParaRPr>
        </a:p>
      </dgm:t>
    </dgm:pt>
    <dgm:pt modelId="{77CDCE55-57A4-4709-8A45-A852C9E57E8B}" type="pres">
      <dgm:prSet presAssocID="{775E222A-5CB0-4D83-9082-AD20C3100211}" presName="diagram" presStyleCnt="0">
        <dgm:presLayoutVars>
          <dgm:dir/>
          <dgm:resizeHandles val="exact"/>
        </dgm:presLayoutVars>
      </dgm:prSet>
      <dgm:spPr/>
      <dgm:t>
        <a:bodyPr/>
        <a:lstStyle/>
        <a:p>
          <a:endParaRPr lang="en-US"/>
        </a:p>
      </dgm:t>
    </dgm:pt>
    <dgm:pt modelId="{042473C5-2FAB-4836-AD2D-E4EB80E8076F}" type="pres">
      <dgm:prSet presAssocID="{34D95924-5A67-4FA3-AB01-EA94543B8176}" presName="node" presStyleLbl="node1" presStyleIdx="0" presStyleCnt="7" custScaleX="95138" custScaleY="80344" custLinFactNeighborX="2011" custLinFactNeighborY="519">
        <dgm:presLayoutVars>
          <dgm:bulletEnabled val="1"/>
        </dgm:presLayoutVars>
      </dgm:prSet>
      <dgm:spPr>
        <a:xfrm>
          <a:off x="1000749" y="7828"/>
          <a:ext cx="2026138" cy="1215682"/>
        </a:xfrm>
        <a:prstGeom prst="rect">
          <a:avLst/>
        </a:prstGeom>
      </dgm:spPr>
      <dgm:t>
        <a:bodyPr/>
        <a:lstStyle/>
        <a:p>
          <a:endParaRPr lang="en-US"/>
        </a:p>
      </dgm:t>
    </dgm:pt>
    <dgm:pt modelId="{8AAC53E7-4266-4DE0-B41A-C5505883D4A2}" type="pres">
      <dgm:prSet presAssocID="{C558F5F8-9603-4988-95CA-7772A559A48D}" presName="sibTrans" presStyleCnt="0"/>
      <dgm:spPr/>
    </dgm:pt>
    <dgm:pt modelId="{65D8C69B-DBB5-45A7-9FA3-FBDC23BBF391}" type="pres">
      <dgm:prSet presAssocID="{77987502-DA63-4B1C-8BAD-5DE329405AE0}" presName="node" presStyleLbl="node1" presStyleIdx="1" presStyleCnt="7" custScaleX="92482" custScaleY="89042" custLinFactNeighborX="2011" custLinFactNeighborY="-2214">
        <dgm:presLayoutVars>
          <dgm:bulletEnabled val="1"/>
        </dgm:presLayoutVars>
      </dgm:prSet>
      <dgm:spPr/>
      <dgm:t>
        <a:bodyPr/>
        <a:lstStyle/>
        <a:p>
          <a:endParaRPr lang="en-US"/>
        </a:p>
      </dgm:t>
    </dgm:pt>
    <dgm:pt modelId="{D18E4AD6-E040-4A21-A4C0-D51F83351555}" type="pres">
      <dgm:prSet presAssocID="{6220C85A-ECC6-4A86-9411-11419F3EBDE2}" presName="sibTrans" presStyleCnt="0"/>
      <dgm:spPr/>
    </dgm:pt>
    <dgm:pt modelId="{B993B13A-2E18-4503-931E-95E848CEE258}" type="pres">
      <dgm:prSet presAssocID="{0EBFBA4F-4388-4D49-A293-BBECACDD46B8}" presName="node" presStyleLbl="node1" presStyleIdx="2" presStyleCnt="7" custScaleX="92482" custScaleY="89042" custLinFactNeighborX="2011" custLinFactNeighborY="-2214">
        <dgm:presLayoutVars>
          <dgm:bulletEnabled val="1"/>
        </dgm:presLayoutVars>
      </dgm:prSet>
      <dgm:spPr/>
      <dgm:t>
        <a:bodyPr/>
        <a:lstStyle/>
        <a:p>
          <a:endParaRPr lang="en-US"/>
        </a:p>
      </dgm:t>
    </dgm:pt>
    <dgm:pt modelId="{0B8FCD7C-FF76-48D8-8B14-7A0C7410946C}" type="pres">
      <dgm:prSet presAssocID="{C7B0C005-3F95-47E0-83E1-27A7EA7A72D8}" presName="sibTrans" presStyleCnt="0"/>
      <dgm:spPr/>
    </dgm:pt>
    <dgm:pt modelId="{E4316A67-B4F7-42AB-82AB-207A4C20CF61}" type="pres">
      <dgm:prSet presAssocID="{60E0B6E8-909F-40F3-98F1-E4E19E52B86A}" presName="node" presStyleLbl="node1" presStyleIdx="3" presStyleCnt="7" custScaleX="92482" custScaleY="89042" custLinFactNeighborX="2011" custLinFactNeighborY="-2214">
        <dgm:presLayoutVars>
          <dgm:bulletEnabled val="1"/>
        </dgm:presLayoutVars>
      </dgm:prSet>
      <dgm:spPr/>
      <dgm:t>
        <a:bodyPr/>
        <a:lstStyle/>
        <a:p>
          <a:endParaRPr lang="en-US"/>
        </a:p>
      </dgm:t>
    </dgm:pt>
    <dgm:pt modelId="{108D77D7-6209-4FFD-BE19-FFCCA324E98B}" type="pres">
      <dgm:prSet presAssocID="{E284F530-FB2B-468C-8A35-BA9B27152D02}" presName="sibTrans" presStyleCnt="0"/>
      <dgm:spPr/>
    </dgm:pt>
    <dgm:pt modelId="{A83D2E6E-7E77-4B7E-8888-B7AF8E08CB16}" type="pres">
      <dgm:prSet presAssocID="{64F5C8D6-EB68-4119-A509-641FDC085660}" presName="node" presStyleLbl="node1" presStyleIdx="4" presStyleCnt="7" custScaleX="91132" custScaleY="79664" custLinFactNeighborX="2011" custLinFactNeighborY="-2214">
        <dgm:presLayoutVars>
          <dgm:bulletEnabled val="1"/>
        </dgm:presLayoutVars>
      </dgm:prSet>
      <dgm:spPr/>
      <dgm:t>
        <a:bodyPr/>
        <a:lstStyle/>
        <a:p>
          <a:endParaRPr lang="en-US"/>
        </a:p>
      </dgm:t>
    </dgm:pt>
    <dgm:pt modelId="{81D132BA-A4A9-4009-B75B-2F24B6952A9B}" type="pres">
      <dgm:prSet presAssocID="{B3C88F85-85F8-4727-8622-2DDE0A923768}" presName="sibTrans" presStyleCnt="0"/>
      <dgm:spPr/>
    </dgm:pt>
    <dgm:pt modelId="{F9CBA86C-49F9-4A2C-9973-885644A014B2}" type="pres">
      <dgm:prSet presAssocID="{41CD8D29-BD45-469C-AF24-C078AB0C1E85}" presName="node" presStyleLbl="node1" presStyleIdx="5" presStyleCnt="7" custScaleX="95001" custScaleY="83491" custLinFactNeighborX="-69" custLinFactNeighborY="55">
        <dgm:presLayoutVars>
          <dgm:bulletEnabled val="1"/>
        </dgm:presLayoutVars>
      </dgm:prSet>
      <dgm:spPr/>
      <dgm:t>
        <a:bodyPr/>
        <a:lstStyle/>
        <a:p>
          <a:endParaRPr lang="en-US"/>
        </a:p>
      </dgm:t>
    </dgm:pt>
    <dgm:pt modelId="{21C02945-9F21-4395-9565-A9780D595970}" type="pres">
      <dgm:prSet presAssocID="{A830EBE0-D863-4809-A3ED-924FFAA5E62D}" presName="sibTrans" presStyleCnt="0"/>
      <dgm:spPr/>
    </dgm:pt>
    <dgm:pt modelId="{197641B7-2E62-4490-898B-BF73874E8013}" type="pres">
      <dgm:prSet presAssocID="{4658CE29-581E-4FD5-A312-26EAD4597766}" presName="node" presStyleLbl="node1" presStyleIdx="6" presStyleCnt="7" custScaleX="93484" custScaleY="81020" custLinFactNeighborY="-2055">
        <dgm:presLayoutVars>
          <dgm:bulletEnabled val="1"/>
        </dgm:presLayoutVars>
      </dgm:prSet>
      <dgm:spPr/>
      <dgm:t>
        <a:bodyPr/>
        <a:lstStyle/>
        <a:p>
          <a:endParaRPr lang="en-US"/>
        </a:p>
      </dgm:t>
    </dgm:pt>
  </dgm:ptLst>
  <dgm:cxnLst>
    <dgm:cxn modelId="{A937F5DA-6C39-4ACC-A552-DBA44468CF3D}" type="presOf" srcId="{60E0B6E8-909F-40F3-98F1-E4E19E52B86A}" destId="{E4316A67-B4F7-42AB-82AB-207A4C20CF61}" srcOrd="0" destOrd="0" presId="urn:microsoft.com/office/officeart/2005/8/layout/default"/>
    <dgm:cxn modelId="{FAC465E9-23E1-4070-90ED-B57944E88A80}" srcId="{775E222A-5CB0-4D83-9082-AD20C3100211}" destId="{41CD8D29-BD45-469C-AF24-C078AB0C1E85}" srcOrd="5" destOrd="0" parTransId="{D2F15D39-D779-4A19-A00D-096453FFDF03}" sibTransId="{A830EBE0-D863-4809-A3ED-924FFAA5E62D}"/>
    <dgm:cxn modelId="{4386ECA5-5E1F-473A-9863-67BAB6DC4A78}" srcId="{775E222A-5CB0-4D83-9082-AD20C3100211}" destId="{77987502-DA63-4B1C-8BAD-5DE329405AE0}" srcOrd="1" destOrd="0" parTransId="{032E3022-AE91-41D0-BB32-C52A20B2CB20}" sibTransId="{6220C85A-ECC6-4A86-9411-11419F3EBDE2}"/>
    <dgm:cxn modelId="{38A27212-5168-4B38-BF06-E27D544CF712}" srcId="{775E222A-5CB0-4D83-9082-AD20C3100211}" destId="{64F5C8D6-EB68-4119-A509-641FDC085660}" srcOrd="4" destOrd="0" parTransId="{038C5009-9229-4B7D-A31B-AA2DD34180AA}" sibTransId="{B3C88F85-85F8-4727-8622-2DDE0A923768}"/>
    <dgm:cxn modelId="{8BC92A73-6E72-4AE5-AD5C-751556BD6227}" srcId="{775E222A-5CB0-4D83-9082-AD20C3100211}" destId="{60E0B6E8-909F-40F3-98F1-E4E19E52B86A}" srcOrd="3" destOrd="0" parTransId="{BB77D89C-3F08-40B7-BB74-2F7D54328893}" sibTransId="{E284F530-FB2B-468C-8A35-BA9B27152D02}"/>
    <dgm:cxn modelId="{92DF6564-4A4F-4F35-97B2-CDEBD840C279}" type="presOf" srcId="{77987502-DA63-4B1C-8BAD-5DE329405AE0}" destId="{65D8C69B-DBB5-45A7-9FA3-FBDC23BBF391}" srcOrd="0" destOrd="0" presId="urn:microsoft.com/office/officeart/2005/8/layout/default"/>
    <dgm:cxn modelId="{543A0E54-6F6E-44BB-B31A-5C2B6F8D3426}" srcId="{775E222A-5CB0-4D83-9082-AD20C3100211}" destId="{0EBFBA4F-4388-4D49-A293-BBECACDD46B8}" srcOrd="2" destOrd="0" parTransId="{4ED7B269-BCE8-4869-B856-37F0844AD28F}" sibTransId="{C7B0C005-3F95-47E0-83E1-27A7EA7A72D8}"/>
    <dgm:cxn modelId="{5F4DECC2-2288-48B0-91A4-EF82CBEAE1CE}" type="presOf" srcId="{775E222A-5CB0-4D83-9082-AD20C3100211}" destId="{77CDCE55-57A4-4709-8A45-A852C9E57E8B}" srcOrd="0" destOrd="0" presId="urn:microsoft.com/office/officeart/2005/8/layout/default"/>
    <dgm:cxn modelId="{5C1D2B35-AA46-4F02-8A31-85CF6E4D701B}" type="presOf" srcId="{4658CE29-581E-4FD5-A312-26EAD4597766}" destId="{197641B7-2E62-4490-898B-BF73874E8013}" srcOrd="0" destOrd="0" presId="urn:microsoft.com/office/officeart/2005/8/layout/default"/>
    <dgm:cxn modelId="{7CF9FECA-BCD3-46AD-B0DF-ED6D1C79FC69}" srcId="{775E222A-5CB0-4D83-9082-AD20C3100211}" destId="{34D95924-5A67-4FA3-AB01-EA94543B8176}" srcOrd="0" destOrd="0" parTransId="{E2562197-C1AD-4D9A-8057-5BDB0EA920B8}" sibTransId="{C558F5F8-9603-4988-95CA-7772A559A48D}"/>
    <dgm:cxn modelId="{3A225D0F-BA67-4085-AA8D-277E401B1113}" type="presOf" srcId="{0EBFBA4F-4388-4D49-A293-BBECACDD46B8}" destId="{B993B13A-2E18-4503-931E-95E848CEE258}" srcOrd="0" destOrd="0" presId="urn:microsoft.com/office/officeart/2005/8/layout/default"/>
    <dgm:cxn modelId="{AEBACB0E-C943-41BA-8739-0A71F9819D52}" type="presOf" srcId="{41CD8D29-BD45-469C-AF24-C078AB0C1E85}" destId="{F9CBA86C-49F9-4A2C-9973-885644A014B2}" srcOrd="0" destOrd="0" presId="urn:microsoft.com/office/officeart/2005/8/layout/default"/>
    <dgm:cxn modelId="{AD41C584-9FE7-4359-9FA5-D80D1E77AA43}" type="presOf" srcId="{64F5C8D6-EB68-4119-A509-641FDC085660}" destId="{A83D2E6E-7E77-4B7E-8888-B7AF8E08CB16}" srcOrd="0" destOrd="0" presId="urn:microsoft.com/office/officeart/2005/8/layout/default"/>
    <dgm:cxn modelId="{29446358-ED0B-4C53-A971-6B5891BAD4A1}" type="presOf" srcId="{34D95924-5A67-4FA3-AB01-EA94543B8176}" destId="{042473C5-2FAB-4836-AD2D-E4EB80E8076F}" srcOrd="0" destOrd="0" presId="urn:microsoft.com/office/officeart/2005/8/layout/default"/>
    <dgm:cxn modelId="{1A22811D-BD86-4862-8D98-4AD889E984E0}" srcId="{775E222A-5CB0-4D83-9082-AD20C3100211}" destId="{4658CE29-581E-4FD5-A312-26EAD4597766}" srcOrd="6" destOrd="0" parTransId="{8206AF4B-5518-4CCB-812D-571EF3CEB751}" sibTransId="{5CB3FDFE-EF7B-4EF9-952C-99457C009BB0}"/>
    <dgm:cxn modelId="{8D06D575-70B1-4B17-942C-D0AD184F968D}" type="presParOf" srcId="{77CDCE55-57A4-4709-8A45-A852C9E57E8B}" destId="{042473C5-2FAB-4836-AD2D-E4EB80E8076F}" srcOrd="0" destOrd="0" presId="urn:microsoft.com/office/officeart/2005/8/layout/default"/>
    <dgm:cxn modelId="{7185552F-5054-49C1-BF44-917123F5EB7F}" type="presParOf" srcId="{77CDCE55-57A4-4709-8A45-A852C9E57E8B}" destId="{8AAC53E7-4266-4DE0-B41A-C5505883D4A2}" srcOrd="1" destOrd="0" presId="urn:microsoft.com/office/officeart/2005/8/layout/default"/>
    <dgm:cxn modelId="{6B4D0921-50A1-4C70-9F5A-1869CC781A64}" type="presParOf" srcId="{77CDCE55-57A4-4709-8A45-A852C9E57E8B}" destId="{65D8C69B-DBB5-45A7-9FA3-FBDC23BBF391}" srcOrd="2" destOrd="0" presId="urn:microsoft.com/office/officeart/2005/8/layout/default"/>
    <dgm:cxn modelId="{20A0BED7-82DD-4BF5-9871-ECDDA30443D7}" type="presParOf" srcId="{77CDCE55-57A4-4709-8A45-A852C9E57E8B}" destId="{D18E4AD6-E040-4A21-A4C0-D51F83351555}" srcOrd="3" destOrd="0" presId="urn:microsoft.com/office/officeart/2005/8/layout/default"/>
    <dgm:cxn modelId="{2A75F433-0E72-4F72-9B76-9215F9813FA5}" type="presParOf" srcId="{77CDCE55-57A4-4709-8A45-A852C9E57E8B}" destId="{B993B13A-2E18-4503-931E-95E848CEE258}" srcOrd="4" destOrd="0" presId="urn:microsoft.com/office/officeart/2005/8/layout/default"/>
    <dgm:cxn modelId="{44FBC294-F523-488A-AC4D-F53182737825}" type="presParOf" srcId="{77CDCE55-57A4-4709-8A45-A852C9E57E8B}" destId="{0B8FCD7C-FF76-48D8-8B14-7A0C7410946C}" srcOrd="5" destOrd="0" presId="urn:microsoft.com/office/officeart/2005/8/layout/default"/>
    <dgm:cxn modelId="{32B6846A-591B-418B-88F6-189AF02413D3}" type="presParOf" srcId="{77CDCE55-57A4-4709-8A45-A852C9E57E8B}" destId="{E4316A67-B4F7-42AB-82AB-207A4C20CF61}" srcOrd="6" destOrd="0" presId="urn:microsoft.com/office/officeart/2005/8/layout/default"/>
    <dgm:cxn modelId="{1BE86289-7B9D-42D0-A916-1ACB27C2A027}" type="presParOf" srcId="{77CDCE55-57A4-4709-8A45-A852C9E57E8B}" destId="{108D77D7-6209-4FFD-BE19-FFCCA324E98B}" srcOrd="7" destOrd="0" presId="urn:microsoft.com/office/officeart/2005/8/layout/default"/>
    <dgm:cxn modelId="{5C1983CA-652B-4B2E-AEE4-B3329F673D46}" type="presParOf" srcId="{77CDCE55-57A4-4709-8A45-A852C9E57E8B}" destId="{A83D2E6E-7E77-4B7E-8888-B7AF8E08CB16}" srcOrd="8" destOrd="0" presId="urn:microsoft.com/office/officeart/2005/8/layout/default"/>
    <dgm:cxn modelId="{2992CBDC-70F8-48C5-88C9-01D17EC60663}" type="presParOf" srcId="{77CDCE55-57A4-4709-8A45-A852C9E57E8B}" destId="{81D132BA-A4A9-4009-B75B-2F24B6952A9B}" srcOrd="9" destOrd="0" presId="urn:microsoft.com/office/officeart/2005/8/layout/default"/>
    <dgm:cxn modelId="{9964B000-B823-4478-9786-3C800DD9C449}" type="presParOf" srcId="{77CDCE55-57A4-4709-8A45-A852C9E57E8B}" destId="{F9CBA86C-49F9-4A2C-9973-885644A014B2}" srcOrd="10" destOrd="0" presId="urn:microsoft.com/office/officeart/2005/8/layout/default"/>
    <dgm:cxn modelId="{BEA3985C-716C-4C2C-AFD9-A6B4912FC570}" type="presParOf" srcId="{77CDCE55-57A4-4709-8A45-A852C9E57E8B}" destId="{21C02945-9F21-4395-9565-A9780D595970}" srcOrd="11" destOrd="0" presId="urn:microsoft.com/office/officeart/2005/8/layout/default"/>
    <dgm:cxn modelId="{EF35BC89-E2C8-4A4D-A5EE-40C461A95D20}" type="presParOf" srcId="{77CDCE55-57A4-4709-8A45-A852C9E57E8B}" destId="{197641B7-2E62-4490-898B-BF73874E8013}" srcOrd="12" destOrd="0" presId="urn:microsoft.com/office/officeart/2005/8/layout/default"/>
  </dgm:cxnLst>
  <dgm:bg/>
  <dgm:whole>
    <a:ln w="19050">
      <a:solidFill>
        <a:schemeClr val="accent4"/>
      </a:solidFill>
      <a:extLst>
        <a:ext uri="{C807C97D-BFC1-408E-A445-0C87EB9F89A2}">
          <ask:lineSketchStyleProps xmlns="" xmlns:ask="http://schemas.microsoft.com/office/drawing/2018/sketchyshapes">
            <ask:type>
              <ask:lineSketchNone/>
            </ask:type>
          </ask:lineSketchStyleProps>
        </a:ext>
      </a:extLst>
    </a:ln>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75E222A-5CB0-4D83-9082-AD20C3100211}" type="doc">
      <dgm:prSet loTypeId="urn:microsoft.com/office/officeart/2005/8/layout/default" loCatId="list" qsTypeId="urn:microsoft.com/office/officeart/2005/8/quickstyle/simple1" qsCatId="simple" csTypeId="urn:microsoft.com/office/officeart/2005/8/colors/accent5_2" csCatId="accent5" phldr="1"/>
      <dgm:spPr/>
      <dgm:t>
        <a:bodyPr/>
        <a:lstStyle/>
        <a:p>
          <a:pPr rtl="1"/>
          <a:endParaRPr lang="ar-SA"/>
        </a:p>
      </dgm:t>
    </dgm:pt>
    <dgm:pt modelId="{CBDB180D-79AC-4933-9151-5D983FA92440}">
      <dgm:prSet phldrT="[نص]" custT="1"/>
      <dgm:spPr>
        <a:solidFill>
          <a:srgbClr val="00B0F0"/>
        </a:solidFill>
      </dgm:spPr>
      <dgm:t>
        <a:bodyPr/>
        <a:lstStyle/>
        <a:p>
          <a:pPr algn="ctr" rtl="1">
            <a:lnSpc>
              <a:spcPts val="2660"/>
            </a:lnSpc>
          </a:pPr>
          <a:r>
            <a:rPr lang="ar-SA" sz="1800" b="0" i="0" u="none" strike="noStrike" kern="1200" baseline="0" dirty="0">
              <a:effectLst>
                <a:outerShdw blurRad="38100" dist="38100" dir="2700000" algn="tl">
                  <a:srgbClr val="000000">
                    <a:alpha val="43137"/>
                  </a:srgbClr>
                </a:outerShdw>
              </a:effectLst>
              <a:latin typeface="Alexandria Medium" pitchFamily="2" charset="-78"/>
              <a:cs typeface="Alexandria Medium" pitchFamily="2" charset="-78"/>
            </a:rPr>
            <a:t>التطبيقات السحابية</a:t>
          </a:r>
          <a:endParaRPr kumimoji="0" lang="ar-SA" sz="1800" b="0" i="0" u="none" strike="noStrike" kern="1200" cap="none" spc="0" normalizeH="0" baseline="0" dirty="0">
            <a:ln/>
            <a:effectLst>
              <a:outerShdw blurRad="38100" dist="38100" dir="2700000" algn="tl">
                <a:srgbClr val="000000">
                  <a:alpha val="43137"/>
                </a:srgbClr>
              </a:outerShdw>
            </a:effectLst>
            <a:uLnTx/>
            <a:uFillTx/>
            <a:latin typeface="Alexandria Medium" pitchFamily="2" charset="-78"/>
            <a:ea typeface="+mn-ea"/>
            <a:cs typeface="Alexandria Medium" pitchFamily="2" charset="-78"/>
          </a:endParaRPr>
        </a:p>
      </dgm:t>
    </dgm:pt>
    <dgm:pt modelId="{89F3E03F-CCFA-4E89-8102-78B3612EDB24}" type="parTrans" cxnId="{9FF26CA2-6348-4B13-A94B-5929FCAB61D5}">
      <dgm:prSet/>
      <dgm:spPr/>
      <dgm:t>
        <a:bodyPr/>
        <a:lstStyle/>
        <a:p>
          <a:pPr algn="ctr" rtl="1"/>
          <a:endParaRPr lang="ar-SA" b="0" cap="none" spc="0">
            <a:ln w="0"/>
            <a:solidFill>
              <a:srgbClr val="FFFFFF"/>
            </a:solidFill>
            <a:effectLst>
              <a:outerShdw blurRad="38100" dist="38100" dir="2700000" algn="tl" rotWithShape="0">
                <a:srgbClr val="000000">
                  <a:alpha val="43137"/>
                </a:srgbClr>
              </a:outerShdw>
            </a:effectLst>
          </a:endParaRPr>
        </a:p>
      </dgm:t>
    </dgm:pt>
    <dgm:pt modelId="{E33C81EE-B857-4898-9607-7FEBDFE6FA9F}" type="sibTrans" cxnId="{9FF26CA2-6348-4B13-A94B-5929FCAB61D5}">
      <dgm:prSet/>
      <dgm:spPr/>
      <dgm:t>
        <a:bodyPr/>
        <a:lstStyle/>
        <a:p>
          <a:pPr algn="ctr" rtl="1"/>
          <a:endParaRPr lang="ar-SA" b="0" cap="none" spc="0">
            <a:ln w="0"/>
            <a:solidFill>
              <a:srgbClr val="FFFFFF"/>
            </a:solidFill>
            <a:effectLst>
              <a:outerShdw blurRad="38100" dist="38100" dir="2700000" algn="tl" rotWithShape="0">
                <a:srgbClr val="000000">
                  <a:alpha val="43137"/>
                </a:srgbClr>
              </a:outerShdw>
            </a:effectLst>
          </a:endParaRPr>
        </a:p>
      </dgm:t>
    </dgm:pt>
    <dgm:pt modelId="{A3560186-D370-4F8F-90E4-EC4CE6BA21CD}">
      <dgm:prSet phldrT="[نص]" custT="1"/>
      <dgm:spPr>
        <a:solidFill>
          <a:srgbClr val="00B0F0"/>
        </a:solidFill>
      </dgm:spPr>
      <dgm:t>
        <a:bodyPr/>
        <a:lstStyle/>
        <a:p>
          <a:pPr algn="ctr" rtl="1">
            <a:lnSpc>
              <a:spcPts val="2760"/>
            </a:lnSpc>
          </a:pPr>
          <a:r>
            <a:rPr lang="ar-SA" sz="1800" b="0" i="0" u="none" strike="noStrike" kern="1200" baseline="0" dirty="0">
              <a:effectLst>
                <a:outerShdw blurRad="38100" dist="38100" dir="2700000" algn="tl">
                  <a:srgbClr val="000000">
                    <a:alpha val="43137"/>
                  </a:srgbClr>
                </a:outerShdw>
              </a:effectLst>
              <a:latin typeface="Alexandria Medium" pitchFamily="2" charset="-78"/>
              <a:cs typeface="Alexandria Medium" pitchFamily="2" charset="-78"/>
            </a:rPr>
            <a:t>خدمات التخزين السحابية</a:t>
          </a:r>
          <a:endParaRPr kumimoji="0" lang="ar-SA" sz="1600" b="0" i="0" u="none" strike="noStrike" kern="1200" cap="none" spc="0" normalizeH="0" baseline="0" dirty="0">
            <a:ln/>
            <a:effectLst>
              <a:outerShdw blurRad="38100" dist="38100" dir="2700000" algn="tl">
                <a:srgbClr val="000000">
                  <a:alpha val="43137"/>
                </a:srgbClr>
              </a:outerShdw>
            </a:effectLst>
            <a:uLnTx/>
            <a:uFillTx/>
            <a:latin typeface="Alexandria Medium" pitchFamily="2" charset="-78"/>
            <a:ea typeface="+mn-ea"/>
            <a:cs typeface="Alexandria Medium" pitchFamily="2" charset="-78"/>
          </a:endParaRPr>
        </a:p>
      </dgm:t>
    </dgm:pt>
    <dgm:pt modelId="{D25FB2A2-4DF7-4048-A184-0E34B6CE8840}" type="parTrans" cxnId="{86482037-4E6D-4A8E-A219-02450C7115F2}">
      <dgm:prSet/>
      <dgm:spPr/>
      <dgm:t>
        <a:bodyPr/>
        <a:lstStyle/>
        <a:p>
          <a:pPr algn="ctr" rtl="1"/>
          <a:endParaRPr lang="ar-SA" b="0" cap="none" spc="0">
            <a:ln w="0"/>
            <a:solidFill>
              <a:srgbClr val="FFFFFF"/>
            </a:solidFill>
            <a:effectLst>
              <a:outerShdw blurRad="38100" dist="38100" dir="2700000" algn="tl" rotWithShape="0">
                <a:srgbClr val="000000">
                  <a:alpha val="43137"/>
                </a:srgbClr>
              </a:outerShdw>
            </a:effectLst>
          </a:endParaRPr>
        </a:p>
      </dgm:t>
    </dgm:pt>
    <dgm:pt modelId="{70B650DC-0BD9-4F9B-BB3E-8219DA1B5AD7}" type="sibTrans" cxnId="{86482037-4E6D-4A8E-A219-02450C7115F2}">
      <dgm:prSet/>
      <dgm:spPr/>
      <dgm:t>
        <a:bodyPr/>
        <a:lstStyle/>
        <a:p>
          <a:pPr algn="ctr" rtl="1"/>
          <a:endParaRPr lang="ar-SA" b="0" cap="none" spc="0">
            <a:ln w="0"/>
            <a:solidFill>
              <a:srgbClr val="FFFFFF"/>
            </a:solidFill>
            <a:effectLst>
              <a:outerShdw blurRad="38100" dist="38100" dir="2700000" algn="tl" rotWithShape="0">
                <a:srgbClr val="000000">
                  <a:alpha val="43137"/>
                </a:srgbClr>
              </a:outerShdw>
            </a:effectLst>
          </a:endParaRPr>
        </a:p>
      </dgm:t>
    </dgm:pt>
    <dgm:pt modelId="{7D8EE7C7-A1F2-4710-8084-9F57E5D7DCCC}">
      <dgm:prSet phldrT="[نص]" custT="1"/>
      <dgm:spPr>
        <a:solidFill>
          <a:srgbClr val="00B0F0"/>
        </a:solidFill>
      </dgm:spPr>
      <dgm:t>
        <a:bodyPr/>
        <a:lstStyle/>
        <a:p>
          <a:pPr algn="ctr" rtl="1">
            <a:lnSpc>
              <a:spcPts val="2760"/>
            </a:lnSpc>
          </a:pPr>
          <a:r>
            <a:rPr lang="ar-SA" sz="1800" b="0" i="0" u="none" strike="noStrike" kern="1200" baseline="0" dirty="0">
              <a:effectLst>
                <a:outerShdw blurRad="38100" dist="38100" dir="2700000" algn="tl">
                  <a:srgbClr val="000000">
                    <a:alpha val="43137"/>
                  </a:srgbClr>
                </a:outerShdw>
              </a:effectLst>
              <a:latin typeface="Alexandria Medium" pitchFamily="2" charset="-78"/>
              <a:cs typeface="Alexandria Medium" pitchFamily="2" charset="-78"/>
            </a:rPr>
            <a:t>خدمات البريد الإلكتروني</a:t>
          </a:r>
          <a:endParaRPr kumimoji="0" lang="ar-SA" sz="1600" b="0" i="0" u="none" strike="noStrike" kern="1200" cap="none" spc="0" normalizeH="0" baseline="0" dirty="0">
            <a:ln/>
            <a:effectLst>
              <a:outerShdw blurRad="38100" dist="38100" dir="2700000" algn="tl">
                <a:srgbClr val="000000">
                  <a:alpha val="43137"/>
                </a:srgbClr>
              </a:outerShdw>
            </a:effectLst>
            <a:uLnTx/>
            <a:uFillTx/>
            <a:latin typeface="Alexandria Medium" pitchFamily="2" charset="-78"/>
            <a:ea typeface="+mn-ea"/>
            <a:cs typeface="Alexandria Medium" pitchFamily="2" charset="-78"/>
          </a:endParaRPr>
        </a:p>
      </dgm:t>
    </dgm:pt>
    <dgm:pt modelId="{17924703-6059-40A3-B197-4C756E34238A}" type="parTrans" cxnId="{28B757F2-8701-4EE3-8776-60D4C18A2B21}">
      <dgm:prSet/>
      <dgm:spPr/>
      <dgm:t>
        <a:bodyPr/>
        <a:lstStyle/>
        <a:p>
          <a:pPr algn="ctr" rtl="1"/>
          <a:endParaRPr lang="ar-SA" b="0" cap="none" spc="0">
            <a:ln w="0"/>
            <a:solidFill>
              <a:srgbClr val="FFFFFF"/>
            </a:solidFill>
            <a:effectLst>
              <a:outerShdw blurRad="38100" dist="38100" dir="2700000" algn="tl" rotWithShape="0">
                <a:srgbClr val="000000">
                  <a:alpha val="43137"/>
                </a:srgbClr>
              </a:outerShdw>
            </a:effectLst>
          </a:endParaRPr>
        </a:p>
      </dgm:t>
    </dgm:pt>
    <dgm:pt modelId="{D5B6645B-0C59-4A11-807A-AD7A184B3CA3}" type="sibTrans" cxnId="{28B757F2-8701-4EE3-8776-60D4C18A2B21}">
      <dgm:prSet/>
      <dgm:spPr/>
      <dgm:t>
        <a:bodyPr/>
        <a:lstStyle/>
        <a:p>
          <a:pPr algn="ctr" rtl="1"/>
          <a:endParaRPr lang="ar-SA" b="0" cap="none" spc="0">
            <a:ln w="0"/>
            <a:solidFill>
              <a:srgbClr val="FFFFFF"/>
            </a:solidFill>
            <a:effectLst>
              <a:outerShdw blurRad="38100" dist="38100" dir="2700000" algn="tl" rotWithShape="0">
                <a:srgbClr val="000000">
                  <a:alpha val="43137"/>
                </a:srgbClr>
              </a:outerShdw>
            </a:effectLst>
          </a:endParaRPr>
        </a:p>
      </dgm:t>
    </dgm:pt>
    <dgm:pt modelId="{34D95924-5A67-4FA3-AB01-EA94543B8176}">
      <dgm:prSet phldrT="[نص]" custT="1"/>
      <dgm:spPr>
        <a:solidFill>
          <a:srgbClr val="00B0F0"/>
        </a:solidFill>
      </dgm:spPr>
      <dgm:t>
        <a:bodyPr/>
        <a:lstStyle/>
        <a:p>
          <a:pPr algn="ctr" rtl="1">
            <a:lnSpc>
              <a:spcPts val="2660"/>
            </a:lnSpc>
          </a:pPr>
          <a:r>
            <a:rPr lang="ar-SA" sz="1800" b="0" i="0" u="none" strike="noStrike" kern="1200" baseline="0" dirty="0">
              <a:effectLst>
                <a:outerShdw blurRad="38100" dist="38100" dir="2700000" algn="tl">
                  <a:srgbClr val="000000">
                    <a:alpha val="43137"/>
                  </a:srgbClr>
                </a:outerShdw>
              </a:effectLst>
              <a:latin typeface="Alexandria Medium" pitchFamily="2" charset="-78"/>
              <a:cs typeface="Alexandria Medium" pitchFamily="2" charset="-78"/>
            </a:rPr>
            <a:t>خدمات الموسيقى السحابية</a:t>
          </a:r>
          <a:endParaRPr kumimoji="0" lang="ar-SA" sz="1800" b="0" i="0" u="none" strike="noStrike" kern="1200" cap="none" spc="0" normalizeH="0" baseline="0" dirty="0">
            <a:ln/>
            <a:effectLst>
              <a:outerShdw blurRad="38100" dist="38100" dir="2700000" algn="tl">
                <a:srgbClr val="000000">
                  <a:alpha val="43137"/>
                </a:srgbClr>
              </a:outerShdw>
            </a:effectLst>
            <a:uLnTx/>
            <a:uFillTx/>
            <a:latin typeface="Alexandria Medium" pitchFamily="2" charset="-78"/>
            <a:ea typeface="+mn-ea"/>
            <a:cs typeface="Alexandria Medium" pitchFamily="2" charset="-78"/>
          </a:endParaRPr>
        </a:p>
      </dgm:t>
    </dgm:pt>
    <dgm:pt modelId="{E2562197-C1AD-4D9A-8057-5BDB0EA920B8}" type="parTrans" cxnId="{7CF9FECA-BCD3-46AD-B0DF-ED6D1C79FC69}">
      <dgm:prSet/>
      <dgm:spPr/>
      <dgm:t>
        <a:bodyPr/>
        <a:lstStyle/>
        <a:p>
          <a:pPr algn="ctr" rtl="1"/>
          <a:endParaRPr lang="ar-SA" b="0" cap="none" spc="0">
            <a:ln w="0"/>
            <a:solidFill>
              <a:srgbClr val="FFFFFF"/>
            </a:solidFill>
            <a:effectLst>
              <a:outerShdw blurRad="38100" dist="38100" dir="2700000" algn="tl" rotWithShape="0">
                <a:srgbClr val="000000">
                  <a:alpha val="43137"/>
                </a:srgbClr>
              </a:outerShdw>
            </a:effectLst>
          </a:endParaRPr>
        </a:p>
      </dgm:t>
    </dgm:pt>
    <dgm:pt modelId="{C558F5F8-9603-4988-95CA-7772A559A48D}" type="sibTrans" cxnId="{7CF9FECA-BCD3-46AD-B0DF-ED6D1C79FC69}">
      <dgm:prSet/>
      <dgm:spPr/>
      <dgm:t>
        <a:bodyPr/>
        <a:lstStyle/>
        <a:p>
          <a:pPr algn="ctr" rtl="1"/>
          <a:endParaRPr lang="ar-SA" b="0" cap="none" spc="0">
            <a:ln w="0"/>
            <a:solidFill>
              <a:srgbClr val="FFFFFF"/>
            </a:solidFill>
            <a:effectLst>
              <a:outerShdw blurRad="38100" dist="38100" dir="2700000" algn="tl" rotWithShape="0">
                <a:srgbClr val="000000">
                  <a:alpha val="43137"/>
                </a:srgbClr>
              </a:outerShdw>
            </a:effectLst>
          </a:endParaRPr>
        </a:p>
      </dgm:t>
    </dgm:pt>
    <dgm:pt modelId="{79AF330D-97F3-4893-A6F5-6993BFD85506}">
      <dgm:prSet phldrT="[نص]" custT="1"/>
      <dgm:spPr>
        <a:solidFill>
          <a:srgbClr val="00B0F0"/>
        </a:solidFill>
      </dgm:spPr>
      <dgm:t>
        <a:bodyPr/>
        <a:lstStyle/>
        <a:p>
          <a:pPr rtl="1">
            <a:lnSpc>
              <a:spcPts val="2600"/>
            </a:lnSpc>
          </a:pPr>
          <a:r>
            <a:rPr lang="ar-SA" sz="1800" b="0" i="0" u="none" strike="noStrike" baseline="0" dirty="0">
              <a:effectLst>
                <a:outerShdw blurRad="38100" dist="38100" dir="2700000" algn="tl">
                  <a:srgbClr val="000000">
                    <a:alpha val="43137"/>
                  </a:srgbClr>
                </a:outerShdw>
              </a:effectLst>
              <a:latin typeface="Alexandria Medium" pitchFamily="2" charset="-78"/>
              <a:cs typeface="Alexandria Medium" pitchFamily="2" charset="-78"/>
            </a:rPr>
            <a:t>أنظمة التشغيل السحابية</a:t>
          </a:r>
          <a:endParaRPr kumimoji="0" lang="ar-SA" sz="1800" b="0" i="0" u="none" strike="noStrike" cap="none" spc="0" normalizeH="0" baseline="0" dirty="0">
            <a:ln/>
            <a:effectLst>
              <a:outerShdw blurRad="38100" dist="38100" dir="2700000" algn="tl">
                <a:srgbClr val="000000">
                  <a:alpha val="43137"/>
                </a:srgbClr>
              </a:outerShdw>
            </a:effectLst>
            <a:uLnTx/>
            <a:uFillTx/>
            <a:latin typeface="Alexandria Medium" pitchFamily="2" charset="-78"/>
            <a:ea typeface="+mn-ea"/>
            <a:cs typeface="Alexandria Medium" pitchFamily="2" charset="-78"/>
          </a:endParaRPr>
        </a:p>
      </dgm:t>
    </dgm:pt>
    <dgm:pt modelId="{F6319A19-31EE-4E8E-93B5-72FA1831720A}" type="parTrans" cxnId="{DCB006CF-68EC-4137-A5AF-7779C7A47900}">
      <dgm:prSet/>
      <dgm:spPr/>
      <dgm:t>
        <a:bodyPr/>
        <a:lstStyle/>
        <a:p>
          <a:pPr rtl="1"/>
          <a:endParaRPr lang="ar-SA" b="0">
            <a:effectLst>
              <a:outerShdw blurRad="38100" dist="38100" dir="2700000" algn="tl">
                <a:srgbClr val="000000">
                  <a:alpha val="43137"/>
                </a:srgbClr>
              </a:outerShdw>
            </a:effectLst>
          </a:endParaRPr>
        </a:p>
      </dgm:t>
    </dgm:pt>
    <dgm:pt modelId="{1644D1CD-02AE-42FB-9C44-E251B7FDB86E}" type="sibTrans" cxnId="{DCB006CF-68EC-4137-A5AF-7779C7A47900}">
      <dgm:prSet/>
      <dgm:spPr/>
      <dgm:t>
        <a:bodyPr/>
        <a:lstStyle/>
        <a:p>
          <a:pPr rtl="1"/>
          <a:endParaRPr lang="ar-SA" b="0">
            <a:effectLst>
              <a:outerShdw blurRad="38100" dist="38100" dir="2700000" algn="tl">
                <a:srgbClr val="000000">
                  <a:alpha val="43137"/>
                </a:srgbClr>
              </a:outerShdw>
            </a:effectLst>
          </a:endParaRPr>
        </a:p>
      </dgm:t>
    </dgm:pt>
    <dgm:pt modelId="{77CDCE55-57A4-4709-8A45-A852C9E57E8B}" type="pres">
      <dgm:prSet presAssocID="{775E222A-5CB0-4D83-9082-AD20C3100211}" presName="diagram" presStyleCnt="0">
        <dgm:presLayoutVars>
          <dgm:dir/>
          <dgm:resizeHandles val="exact"/>
        </dgm:presLayoutVars>
      </dgm:prSet>
      <dgm:spPr/>
      <dgm:t>
        <a:bodyPr/>
        <a:lstStyle/>
        <a:p>
          <a:endParaRPr lang="en-US"/>
        </a:p>
      </dgm:t>
    </dgm:pt>
    <dgm:pt modelId="{92590878-D695-427A-BD4E-CEA8664B3E86}" type="pres">
      <dgm:prSet presAssocID="{CBDB180D-79AC-4933-9151-5D983FA92440}" presName="node" presStyleLbl="node1" presStyleIdx="0" presStyleCnt="5">
        <dgm:presLayoutVars>
          <dgm:bulletEnabled val="1"/>
        </dgm:presLayoutVars>
      </dgm:prSet>
      <dgm:spPr/>
      <dgm:t>
        <a:bodyPr/>
        <a:lstStyle/>
        <a:p>
          <a:endParaRPr lang="en-US"/>
        </a:p>
      </dgm:t>
    </dgm:pt>
    <dgm:pt modelId="{E0B1C560-3789-4C18-AB25-33A4CCA19FE8}" type="pres">
      <dgm:prSet presAssocID="{E33C81EE-B857-4898-9607-7FEBDFE6FA9F}" presName="sibTrans" presStyleCnt="0"/>
      <dgm:spPr/>
    </dgm:pt>
    <dgm:pt modelId="{042473C5-2FAB-4836-AD2D-E4EB80E8076F}" type="pres">
      <dgm:prSet presAssocID="{34D95924-5A67-4FA3-AB01-EA94543B8176}" presName="node" presStyleLbl="node1" presStyleIdx="1" presStyleCnt="5" custLinFactNeighborX="1225">
        <dgm:presLayoutVars>
          <dgm:bulletEnabled val="1"/>
        </dgm:presLayoutVars>
      </dgm:prSet>
      <dgm:spPr/>
      <dgm:t>
        <a:bodyPr/>
        <a:lstStyle/>
        <a:p>
          <a:endParaRPr lang="en-US"/>
        </a:p>
      </dgm:t>
    </dgm:pt>
    <dgm:pt modelId="{8AAC53E7-4266-4DE0-B41A-C5505883D4A2}" type="pres">
      <dgm:prSet presAssocID="{C558F5F8-9603-4988-95CA-7772A559A48D}" presName="sibTrans" presStyleCnt="0"/>
      <dgm:spPr/>
    </dgm:pt>
    <dgm:pt modelId="{15BDEB04-706A-4BB5-9189-18D0A74BB248}" type="pres">
      <dgm:prSet presAssocID="{A3560186-D370-4F8F-90E4-EC4CE6BA21CD}" presName="node" presStyleLbl="node1" presStyleIdx="2" presStyleCnt="5">
        <dgm:presLayoutVars>
          <dgm:bulletEnabled val="1"/>
        </dgm:presLayoutVars>
      </dgm:prSet>
      <dgm:spPr/>
      <dgm:t>
        <a:bodyPr/>
        <a:lstStyle/>
        <a:p>
          <a:endParaRPr lang="en-US"/>
        </a:p>
      </dgm:t>
    </dgm:pt>
    <dgm:pt modelId="{917DB95E-DBA6-46B3-BA81-C0D625C634FE}" type="pres">
      <dgm:prSet presAssocID="{70B650DC-0BD9-4F9B-BB3E-8219DA1B5AD7}" presName="sibTrans" presStyleCnt="0"/>
      <dgm:spPr/>
    </dgm:pt>
    <dgm:pt modelId="{BDA771ED-E88C-4AFD-AEC5-967503F6FBD2}" type="pres">
      <dgm:prSet presAssocID="{7D8EE7C7-A1F2-4710-8084-9F57E5D7DCCC}" presName="node" presStyleLbl="node1" presStyleIdx="3" presStyleCnt="5" custLinFactNeighborX="126" custLinFactNeighborY="-240">
        <dgm:presLayoutVars>
          <dgm:bulletEnabled val="1"/>
        </dgm:presLayoutVars>
      </dgm:prSet>
      <dgm:spPr/>
      <dgm:t>
        <a:bodyPr/>
        <a:lstStyle/>
        <a:p>
          <a:endParaRPr lang="en-US"/>
        </a:p>
      </dgm:t>
    </dgm:pt>
    <dgm:pt modelId="{A36A5377-6760-41BB-BDD7-04527D33B822}" type="pres">
      <dgm:prSet presAssocID="{D5B6645B-0C59-4A11-807A-AD7A184B3CA3}" presName="sibTrans" presStyleCnt="0"/>
      <dgm:spPr/>
    </dgm:pt>
    <dgm:pt modelId="{25486F52-9DE4-4239-8A62-7E3C7F004D8C}" type="pres">
      <dgm:prSet presAssocID="{79AF330D-97F3-4893-A6F5-6993BFD85506}" presName="node" presStyleLbl="node1" presStyleIdx="4" presStyleCnt="5" custScaleX="139035" custLinFactNeighborX="126" custLinFactNeighborY="4943">
        <dgm:presLayoutVars>
          <dgm:bulletEnabled val="1"/>
        </dgm:presLayoutVars>
      </dgm:prSet>
      <dgm:spPr/>
      <dgm:t>
        <a:bodyPr/>
        <a:lstStyle/>
        <a:p>
          <a:endParaRPr lang="en-US"/>
        </a:p>
      </dgm:t>
    </dgm:pt>
  </dgm:ptLst>
  <dgm:cxnLst>
    <dgm:cxn modelId="{025F6887-CD96-4204-A0A6-B07C9C805223}" type="presOf" srcId="{CBDB180D-79AC-4933-9151-5D983FA92440}" destId="{92590878-D695-427A-BD4E-CEA8664B3E86}" srcOrd="0" destOrd="0" presId="urn:microsoft.com/office/officeart/2005/8/layout/default"/>
    <dgm:cxn modelId="{53A8D465-EFEE-4386-9716-02FF07007A2F}" type="presOf" srcId="{A3560186-D370-4F8F-90E4-EC4CE6BA21CD}" destId="{15BDEB04-706A-4BB5-9189-18D0A74BB248}" srcOrd="0" destOrd="0" presId="urn:microsoft.com/office/officeart/2005/8/layout/default"/>
    <dgm:cxn modelId="{315FEAA5-A83B-42BA-9A72-1D644926A9F9}" type="presOf" srcId="{7D8EE7C7-A1F2-4710-8084-9F57E5D7DCCC}" destId="{BDA771ED-E88C-4AFD-AEC5-967503F6FBD2}" srcOrd="0" destOrd="0" presId="urn:microsoft.com/office/officeart/2005/8/layout/default"/>
    <dgm:cxn modelId="{9FF26CA2-6348-4B13-A94B-5929FCAB61D5}" srcId="{775E222A-5CB0-4D83-9082-AD20C3100211}" destId="{CBDB180D-79AC-4933-9151-5D983FA92440}" srcOrd="0" destOrd="0" parTransId="{89F3E03F-CCFA-4E89-8102-78B3612EDB24}" sibTransId="{E33C81EE-B857-4898-9607-7FEBDFE6FA9F}"/>
    <dgm:cxn modelId="{7CF9FECA-BCD3-46AD-B0DF-ED6D1C79FC69}" srcId="{775E222A-5CB0-4D83-9082-AD20C3100211}" destId="{34D95924-5A67-4FA3-AB01-EA94543B8176}" srcOrd="1" destOrd="0" parTransId="{E2562197-C1AD-4D9A-8057-5BDB0EA920B8}" sibTransId="{C558F5F8-9603-4988-95CA-7772A559A48D}"/>
    <dgm:cxn modelId="{DCB006CF-68EC-4137-A5AF-7779C7A47900}" srcId="{775E222A-5CB0-4D83-9082-AD20C3100211}" destId="{79AF330D-97F3-4893-A6F5-6993BFD85506}" srcOrd="4" destOrd="0" parTransId="{F6319A19-31EE-4E8E-93B5-72FA1831720A}" sibTransId="{1644D1CD-02AE-42FB-9C44-E251B7FDB86E}"/>
    <dgm:cxn modelId="{28B757F2-8701-4EE3-8776-60D4C18A2B21}" srcId="{775E222A-5CB0-4D83-9082-AD20C3100211}" destId="{7D8EE7C7-A1F2-4710-8084-9F57E5D7DCCC}" srcOrd="3" destOrd="0" parTransId="{17924703-6059-40A3-B197-4C756E34238A}" sibTransId="{D5B6645B-0C59-4A11-807A-AD7A184B3CA3}"/>
    <dgm:cxn modelId="{30843725-1258-4A39-A1DC-AA14815EE8FD}" type="presOf" srcId="{79AF330D-97F3-4893-A6F5-6993BFD85506}" destId="{25486F52-9DE4-4239-8A62-7E3C7F004D8C}" srcOrd="0" destOrd="0" presId="urn:microsoft.com/office/officeart/2005/8/layout/default"/>
    <dgm:cxn modelId="{29446358-ED0B-4C53-A971-6B5891BAD4A1}" type="presOf" srcId="{34D95924-5A67-4FA3-AB01-EA94543B8176}" destId="{042473C5-2FAB-4836-AD2D-E4EB80E8076F}" srcOrd="0" destOrd="0" presId="urn:microsoft.com/office/officeart/2005/8/layout/default"/>
    <dgm:cxn modelId="{86482037-4E6D-4A8E-A219-02450C7115F2}" srcId="{775E222A-5CB0-4D83-9082-AD20C3100211}" destId="{A3560186-D370-4F8F-90E4-EC4CE6BA21CD}" srcOrd="2" destOrd="0" parTransId="{D25FB2A2-4DF7-4048-A184-0E34B6CE8840}" sibTransId="{70B650DC-0BD9-4F9B-BB3E-8219DA1B5AD7}"/>
    <dgm:cxn modelId="{5F4DECC2-2288-48B0-91A4-EF82CBEAE1CE}" type="presOf" srcId="{775E222A-5CB0-4D83-9082-AD20C3100211}" destId="{77CDCE55-57A4-4709-8A45-A852C9E57E8B}" srcOrd="0" destOrd="0" presId="urn:microsoft.com/office/officeart/2005/8/layout/default"/>
    <dgm:cxn modelId="{EB3EC863-61EA-439F-9BB2-ED59C18E8108}" type="presParOf" srcId="{77CDCE55-57A4-4709-8A45-A852C9E57E8B}" destId="{92590878-D695-427A-BD4E-CEA8664B3E86}" srcOrd="0" destOrd="0" presId="urn:microsoft.com/office/officeart/2005/8/layout/default"/>
    <dgm:cxn modelId="{93659620-398B-48C4-A44D-68D99BFAB05B}" type="presParOf" srcId="{77CDCE55-57A4-4709-8A45-A852C9E57E8B}" destId="{E0B1C560-3789-4C18-AB25-33A4CCA19FE8}" srcOrd="1" destOrd="0" presId="urn:microsoft.com/office/officeart/2005/8/layout/default"/>
    <dgm:cxn modelId="{8D06D575-70B1-4B17-942C-D0AD184F968D}" type="presParOf" srcId="{77CDCE55-57A4-4709-8A45-A852C9E57E8B}" destId="{042473C5-2FAB-4836-AD2D-E4EB80E8076F}" srcOrd="2" destOrd="0" presId="urn:microsoft.com/office/officeart/2005/8/layout/default"/>
    <dgm:cxn modelId="{7185552F-5054-49C1-BF44-917123F5EB7F}" type="presParOf" srcId="{77CDCE55-57A4-4709-8A45-A852C9E57E8B}" destId="{8AAC53E7-4266-4DE0-B41A-C5505883D4A2}" srcOrd="3" destOrd="0" presId="urn:microsoft.com/office/officeart/2005/8/layout/default"/>
    <dgm:cxn modelId="{0E5AFD3F-A6E4-47C5-9481-0D0E99A4F089}" type="presParOf" srcId="{77CDCE55-57A4-4709-8A45-A852C9E57E8B}" destId="{15BDEB04-706A-4BB5-9189-18D0A74BB248}" srcOrd="4" destOrd="0" presId="urn:microsoft.com/office/officeart/2005/8/layout/default"/>
    <dgm:cxn modelId="{DC2EF8DB-21F6-478B-B690-F1C950CAFDA8}" type="presParOf" srcId="{77CDCE55-57A4-4709-8A45-A852C9E57E8B}" destId="{917DB95E-DBA6-46B3-BA81-C0D625C634FE}" srcOrd="5" destOrd="0" presId="urn:microsoft.com/office/officeart/2005/8/layout/default"/>
    <dgm:cxn modelId="{C430B353-5F73-4FAB-A417-0138C90F84A4}" type="presParOf" srcId="{77CDCE55-57A4-4709-8A45-A852C9E57E8B}" destId="{BDA771ED-E88C-4AFD-AEC5-967503F6FBD2}" srcOrd="6" destOrd="0" presId="urn:microsoft.com/office/officeart/2005/8/layout/default"/>
    <dgm:cxn modelId="{BCEAC209-A0F9-4154-9D01-91A79AEFAE70}" type="presParOf" srcId="{77CDCE55-57A4-4709-8A45-A852C9E57E8B}" destId="{A36A5377-6760-41BB-BDD7-04527D33B822}" srcOrd="7" destOrd="0" presId="urn:microsoft.com/office/officeart/2005/8/layout/default"/>
    <dgm:cxn modelId="{10B53DCC-4C26-46C5-A3E4-697069E480A6}" type="presParOf" srcId="{77CDCE55-57A4-4709-8A45-A852C9E57E8B}" destId="{25486F52-9DE4-4239-8A62-7E3C7F004D8C}" srcOrd="8" destOrd="0" presId="urn:microsoft.com/office/officeart/2005/8/layout/default"/>
  </dgm:cxnLst>
  <dgm:bg/>
  <dgm:whole>
    <a:ln w="19050">
      <a:solidFill>
        <a:srgbClr val="FFC000"/>
      </a:solidFill>
    </a:ln>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75E222A-5CB0-4D83-9082-AD20C3100211}" type="doc">
      <dgm:prSet loTypeId="urn:microsoft.com/office/officeart/2005/8/layout/default" loCatId="list" qsTypeId="urn:microsoft.com/office/officeart/2005/8/quickstyle/simple1" qsCatId="simple" csTypeId="urn:microsoft.com/office/officeart/2005/8/colors/accent5_2" csCatId="accent5" phldr="1"/>
      <dgm:spPr/>
      <dgm:t>
        <a:bodyPr/>
        <a:lstStyle/>
        <a:p>
          <a:pPr rtl="1"/>
          <a:endParaRPr lang="ar-SA"/>
        </a:p>
      </dgm:t>
    </dgm:pt>
    <dgm:pt modelId="{A3560186-D370-4F8F-90E4-EC4CE6BA21CD}">
      <dgm:prSet phldrT="[نص]" custT="1"/>
      <dgm:spPr>
        <a:solidFill>
          <a:srgbClr val="00B0F0"/>
        </a:solidFill>
      </dgm:spPr>
      <dgm:t>
        <a:bodyPr/>
        <a:lstStyle/>
        <a:p>
          <a:pPr algn="ctr" rtl="1"/>
          <a:r>
            <a:rPr kumimoji="0" lang="ar-SA" sz="2000" b="0" i="0" u="none" strike="noStrike" kern="1200" cap="none" spc="0" normalizeH="0" baseline="0" dirty="0">
              <a:ln/>
              <a:effectLst/>
              <a:uLnTx/>
              <a:uFillTx/>
              <a:latin typeface="Alexandria Medium" pitchFamily="2" charset="-78"/>
              <a:ea typeface="+mn-ea"/>
              <a:cs typeface="Alexandria Medium" pitchFamily="2" charset="-78"/>
            </a:rPr>
            <a:t>المحتوى النصي</a:t>
          </a:r>
          <a:endParaRPr kumimoji="0" lang="ar-SA" sz="1800" b="0" i="0" u="none" strike="noStrike" kern="1200" cap="none" spc="0" normalizeH="0" baseline="0" dirty="0">
            <a:ln/>
            <a:effectLst/>
            <a:uLnTx/>
            <a:uFillTx/>
            <a:latin typeface="Alexandria Medium" pitchFamily="2" charset="-78"/>
            <a:ea typeface="+mn-ea"/>
            <a:cs typeface="Alexandria Medium" pitchFamily="2" charset="-78"/>
          </a:endParaRPr>
        </a:p>
      </dgm:t>
    </dgm:pt>
    <dgm:pt modelId="{D25FB2A2-4DF7-4048-A184-0E34B6CE8840}" type="parTrans" cxnId="{86482037-4E6D-4A8E-A219-02450C7115F2}">
      <dgm:prSet/>
      <dgm:spPr/>
      <dgm:t>
        <a:bodyPr/>
        <a:lstStyle/>
        <a:p>
          <a:pPr algn="ctr" rtl="1"/>
          <a:endParaRPr lang="ar-SA" b="0" cap="none" spc="0">
            <a:ln w="0"/>
            <a:solidFill>
              <a:srgbClr val="FFFFFF"/>
            </a:solidFill>
            <a:effectLst>
              <a:outerShdw blurRad="38100" dist="25400" dir="5400000" algn="ctr" rotWithShape="0">
                <a:srgbClr val="6E747A">
                  <a:alpha val="43000"/>
                </a:srgbClr>
              </a:outerShdw>
            </a:effectLst>
          </a:endParaRPr>
        </a:p>
      </dgm:t>
    </dgm:pt>
    <dgm:pt modelId="{70B650DC-0BD9-4F9B-BB3E-8219DA1B5AD7}" type="sibTrans" cxnId="{86482037-4E6D-4A8E-A219-02450C7115F2}">
      <dgm:prSet/>
      <dgm:spPr/>
      <dgm:t>
        <a:bodyPr/>
        <a:lstStyle/>
        <a:p>
          <a:pPr algn="ctr" rtl="1"/>
          <a:endParaRPr lang="ar-SA" b="0" cap="none" spc="0">
            <a:ln w="0"/>
            <a:solidFill>
              <a:srgbClr val="FFFFFF"/>
            </a:solidFill>
            <a:effectLst>
              <a:outerShdw blurRad="38100" dist="25400" dir="5400000" algn="ctr" rotWithShape="0">
                <a:srgbClr val="6E747A">
                  <a:alpha val="43000"/>
                </a:srgbClr>
              </a:outerShdw>
            </a:effectLst>
          </a:endParaRPr>
        </a:p>
      </dgm:t>
    </dgm:pt>
    <dgm:pt modelId="{7D8EE7C7-A1F2-4710-8084-9F57E5D7DCCC}">
      <dgm:prSet phldrT="[نص]" custT="1"/>
      <dgm:spPr>
        <a:solidFill>
          <a:srgbClr val="00B0F0"/>
        </a:solidFill>
      </dgm:spPr>
      <dgm:t>
        <a:bodyPr/>
        <a:lstStyle/>
        <a:p>
          <a:pPr algn="ctr" rtl="1"/>
          <a:r>
            <a:rPr kumimoji="0" lang="ar-SA" sz="2000" b="0" i="0" u="none" strike="noStrike" kern="1200" cap="none" spc="0" normalizeH="0" baseline="0" dirty="0">
              <a:ln/>
              <a:effectLst/>
              <a:uLnTx/>
              <a:uFillTx/>
              <a:latin typeface="Alexandria Medium" pitchFamily="2" charset="-78"/>
              <a:ea typeface="+mn-ea"/>
              <a:cs typeface="Alexandria Medium" pitchFamily="2" charset="-78"/>
            </a:rPr>
            <a:t>العنصر البصري</a:t>
          </a:r>
          <a:r>
            <a:rPr kumimoji="0" lang="ar-SA" sz="1800" b="0" i="0" u="none" strike="noStrike" kern="1200" cap="none" spc="0" normalizeH="0" baseline="0" dirty="0">
              <a:ln/>
              <a:effectLst/>
              <a:uLnTx/>
              <a:uFillTx/>
              <a:latin typeface="Alexandria Light" pitchFamily="2" charset="-78"/>
              <a:ea typeface="+mn-ea"/>
              <a:cs typeface="Alexandria Light" pitchFamily="2" charset="-78"/>
            </a:rPr>
            <a:t> </a:t>
          </a:r>
        </a:p>
      </dgm:t>
    </dgm:pt>
    <dgm:pt modelId="{17924703-6059-40A3-B197-4C756E34238A}" type="parTrans" cxnId="{28B757F2-8701-4EE3-8776-60D4C18A2B21}">
      <dgm:prSet/>
      <dgm:spPr/>
      <dgm:t>
        <a:bodyPr/>
        <a:lstStyle/>
        <a:p>
          <a:pPr algn="ctr" rtl="1"/>
          <a:endParaRPr lang="ar-SA" b="0" cap="none" spc="0">
            <a:ln w="0"/>
            <a:solidFill>
              <a:srgbClr val="FFFFFF"/>
            </a:solidFill>
            <a:effectLst>
              <a:outerShdw blurRad="38100" dist="25400" dir="5400000" algn="ctr" rotWithShape="0">
                <a:srgbClr val="6E747A">
                  <a:alpha val="43000"/>
                </a:srgbClr>
              </a:outerShdw>
            </a:effectLst>
          </a:endParaRPr>
        </a:p>
      </dgm:t>
    </dgm:pt>
    <dgm:pt modelId="{D5B6645B-0C59-4A11-807A-AD7A184B3CA3}" type="sibTrans" cxnId="{28B757F2-8701-4EE3-8776-60D4C18A2B21}">
      <dgm:prSet/>
      <dgm:spPr/>
      <dgm:t>
        <a:bodyPr/>
        <a:lstStyle/>
        <a:p>
          <a:pPr algn="ctr" rtl="1"/>
          <a:endParaRPr lang="ar-SA" b="0" cap="none" spc="0">
            <a:ln w="0"/>
            <a:solidFill>
              <a:srgbClr val="FFFFFF"/>
            </a:solidFill>
            <a:effectLst>
              <a:outerShdw blurRad="38100" dist="25400" dir="5400000" algn="ctr" rotWithShape="0">
                <a:srgbClr val="6E747A">
                  <a:alpha val="43000"/>
                </a:srgbClr>
              </a:outerShdw>
            </a:effectLst>
          </a:endParaRPr>
        </a:p>
      </dgm:t>
    </dgm:pt>
    <dgm:pt modelId="{79AF330D-97F3-4893-A6F5-6993BFD85506}">
      <dgm:prSet phldrT="[نص]" custT="1"/>
      <dgm:spPr>
        <a:solidFill>
          <a:srgbClr val="00B0F0"/>
        </a:solidFill>
      </dgm:spPr>
      <dgm:t>
        <a:bodyPr/>
        <a:lstStyle/>
        <a:p>
          <a:pPr rtl="1">
            <a:lnSpc>
              <a:spcPts val="2600"/>
            </a:lnSpc>
          </a:pPr>
          <a:r>
            <a:rPr kumimoji="0" lang="ar-SA" sz="2000" b="0" i="0" u="none" strike="noStrike" cap="none" spc="0" normalizeH="0" baseline="0" noProof="0" dirty="0">
              <a:ln/>
              <a:effectLst/>
              <a:uLnTx/>
              <a:uFillTx/>
              <a:latin typeface="Alexandria Medium" pitchFamily="2" charset="-78"/>
              <a:ea typeface="+mn-ea"/>
              <a:cs typeface="Alexandria Medium" pitchFamily="2" charset="-78"/>
            </a:rPr>
            <a:t>المعرفة أو المفهوم </a:t>
          </a:r>
          <a:endParaRPr kumimoji="0" lang="ar-SA" sz="2000" b="0" i="0" u="none" strike="noStrike" cap="none" spc="0" normalizeH="0" baseline="0" dirty="0">
            <a:ln/>
            <a:effectLst/>
            <a:uLnTx/>
            <a:uFillTx/>
            <a:latin typeface="Alexandria Medium" pitchFamily="2" charset="-78"/>
            <a:ea typeface="+mn-ea"/>
            <a:cs typeface="Alexandria Medium" pitchFamily="2" charset="-78"/>
          </a:endParaRPr>
        </a:p>
      </dgm:t>
    </dgm:pt>
    <dgm:pt modelId="{F6319A19-31EE-4E8E-93B5-72FA1831720A}" type="parTrans" cxnId="{DCB006CF-68EC-4137-A5AF-7779C7A47900}">
      <dgm:prSet/>
      <dgm:spPr/>
      <dgm:t>
        <a:bodyPr/>
        <a:lstStyle/>
        <a:p>
          <a:pPr rtl="1"/>
          <a:endParaRPr lang="ar-SA"/>
        </a:p>
      </dgm:t>
    </dgm:pt>
    <dgm:pt modelId="{1644D1CD-02AE-42FB-9C44-E251B7FDB86E}" type="sibTrans" cxnId="{DCB006CF-68EC-4137-A5AF-7779C7A47900}">
      <dgm:prSet/>
      <dgm:spPr/>
      <dgm:t>
        <a:bodyPr/>
        <a:lstStyle/>
        <a:p>
          <a:pPr rtl="1"/>
          <a:endParaRPr lang="ar-SA"/>
        </a:p>
      </dgm:t>
    </dgm:pt>
    <dgm:pt modelId="{77CDCE55-57A4-4709-8A45-A852C9E57E8B}" type="pres">
      <dgm:prSet presAssocID="{775E222A-5CB0-4D83-9082-AD20C3100211}" presName="diagram" presStyleCnt="0">
        <dgm:presLayoutVars>
          <dgm:dir/>
          <dgm:resizeHandles val="exact"/>
        </dgm:presLayoutVars>
      </dgm:prSet>
      <dgm:spPr/>
      <dgm:t>
        <a:bodyPr/>
        <a:lstStyle/>
        <a:p>
          <a:endParaRPr lang="en-US"/>
        </a:p>
      </dgm:t>
    </dgm:pt>
    <dgm:pt modelId="{15BDEB04-706A-4BB5-9189-18D0A74BB248}" type="pres">
      <dgm:prSet presAssocID="{A3560186-D370-4F8F-90E4-EC4CE6BA21CD}" presName="node" presStyleLbl="node1" presStyleIdx="0" presStyleCnt="3">
        <dgm:presLayoutVars>
          <dgm:bulletEnabled val="1"/>
        </dgm:presLayoutVars>
      </dgm:prSet>
      <dgm:spPr/>
      <dgm:t>
        <a:bodyPr/>
        <a:lstStyle/>
        <a:p>
          <a:endParaRPr lang="en-US"/>
        </a:p>
      </dgm:t>
    </dgm:pt>
    <dgm:pt modelId="{917DB95E-DBA6-46B3-BA81-C0D625C634FE}" type="pres">
      <dgm:prSet presAssocID="{70B650DC-0BD9-4F9B-BB3E-8219DA1B5AD7}" presName="sibTrans" presStyleCnt="0"/>
      <dgm:spPr/>
    </dgm:pt>
    <dgm:pt modelId="{BDA771ED-E88C-4AFD-AEC5-967503F6FBD2}" type="pres">
      <dgm:prSet presAssocID="{7D8EE7C7-A1F2-4710-8084-9F57E5D7DCCC}" presName="node" presStyleLbl="node1" presStyleIdx="1" presStyleCnt="3" custLinFactNeighborX="126" custLinFactNeighborY="-240">
        <dgm:presLayoutVars>
          <dgm:bulletEnabled val="1"/>
        </dgm:presLayoutVars>
      </dgm:prSet>
      <dgm:spPr/>
      <dgm:t>
        <a:bodyPr/>
        <a:lstStyle/>
        <a:p>
          <a:endParaRPr lang="en-US"/>
        </a:p>
      </dgm:t>
    </dgm:pt>
    <dgm:pt modelId="{A36A5377-6760-41BB-BDD7-04527D33B822}" type="pres">
      <dgm:prSet presAssocID="{D5B6645B-0C59-4A11-807A-AD7A184B3CA3}" presName="sibTrans" presStyleCnt="0"/>
      <dgm:spPr/>
    </dgm:pt>
    <dgm:pt modelId="{25486F52-9DE4-4239-8A62-7E3C7F004D8C}" type="pres">
      <dgm:prSet presAssocID="{79AF330D-97F3-4893-A6F5-6993BFD85506}" presName="node" presStyleLbl="node1" presStyleIdx="2" presStyleCnt="3" custScaleY="101875" custLinFactNeighborY="1025">
        <dgm:presLayoutVars>
          <dgm:bulletEnabled val="1"/>
        </dgm:presLayoutVars>
      </dgm:prSet>
      <dgm:spPr/>
      <dgm:t>
        <a:bodyPr/>
        <a:lstStyle/>
        <a:p>
          <a:endParaRPr lang="en-US"/>
        </a:p>
      </dgm:t>
    </dgm:pt>
  </dgm:ptLst>
  <dgm:cxnLst>
    <dgm:cxn modelId="{5F4DECC2-2288-48B0-91A4-EF82CBEAE1CE}" type="presOf" srcId="{775E222A-5CB0-4D83-9082-AD20C3100211}" destId="{77CDCE55-57A4-4709-8A45-A852C9E57E8B}" srcOrd="0" destOrd="0" presId="urn:microsoft.com/office/officeart/2005/8/layout/default"/>
    <dgm:cxn modelId="{30843725-1258-4A39-A1DC-AA14815EE8FD}" type="presOf" srcId="{79AF330D-97F3-4893-A6F5-6993BFD85506}" destId="{25486F52-9DE4-4239-8A62-7E3C7F004D8C}" srcOrd="0" destOrd="0" presId="urn:microsoft.com/office/officeart/2005/8/layout/default"/>
    <dgm:cxn modelId="{28B757F2-8701-4EE3-8776-60D4C18A2B21}" srcId="{775E222A-5CB0-4D83-9082-AD20C3100211}" destId="{7D8EE7C7-A1F2-4710-8084-9F57E5D7DCCC}" srcOrd="1" destOrd="0" parTransId="{17924703-6059-40A3-B197-4C756E34238A}" sibTransId="{D5B6645B-0C59-4A11-807A-AD7A184B3CA3}"/>
    <dgm:cxn modelId="{53A8D465-EFEE-4386-9716-02FF07007A2F}" type="presOf" srcId="{A3560186-D370-4F8F-90E4-EC4CE6BA21CD}" destId="{15BDEB04-706A-4BB5-9189-18D0A74BB248}" srcOrd="0" destOrd="0" presId="urn:microsoft.com/office/officeart/2005/8/layout/default"/>
    <dgm:cxn modelId="{315FEAA5-A83B-42BA-9A72-1D644926A9F9}" type="presOf" srcId="{7D8EE7C7-A1F2-4710-8084-9F57E5D7DCCC}" destId="{BDA771ED-E88C-4AFD-AEC5-967503F6FBD2}" srcOrd="0" destOrd="0" presId="urn:microsoft.com/office/officeart/2005/8/layout/default"/>
    <dgm:cxn modelId="{DCB006CF-68EC-4137-A5AF-7779C7A47900}" srcId="{775E222A-5CB0-4D83-9082-AD20C3100211}" destId="{79AF330D-97F3-4893-A6F5-6993BFD85506}" srcOrd="2" destOrd="0" parTransId="{F6319A19-31EE-4E8E-93B5-72FA1831720A}" sibTransId="{1644D1CD-02AE-42FB-9C44-E251B7FDB86E}"/>
    <dgm:cxn modelId="{86482037-4E6D-4A8E-A219-02450C7115F2}" srcId="{775E222A-5CB0-4D83-9082-AD20C3100211}" destId="{A3560186-D370-4F8F-90E4-EC4CE6BA21CD}" srcOrd="0" destOrd="0" parTransId="{D25FB2A2-4DF7-4048-A184-0E34B6CE8840}" sibTransId="{70B650DC-0BD9-4F9B-BB3E-8219DA1B5AD7}"/>
    <dgm:cxn modelId="{0E5AFD3F-A6E4-47C5-9481-0D0E99A4F089}" type="presParOf" srcId="{77CDCE55-57A4-4709-8A45-A852C9E57E8B}" destId="{15BDEB04-706A-4BB5-9189-18D0A74BB248}" srcOrd="0" destOrd="0" presId="urn:microsoft.com/office/officeart/2005/8/layout/default"/>
    <dgm:cxn modelId="{DC2EF8DB-21F6-478B-B690-F1C950CAFDA8}" type="presParOf" srcId="{77CDCE55-57A4-4709-8A45-A852C9E57E8B}" destId="{917DB95E-DBA6-46B3-BA81-C0D625C634FE}" srcOrd="1" destOrd="0" presId="urn:microsoft.com/office/officeart/2005/8/layout/default"/>
    <dgm:cxn modelId="{C430B353-5F73-4FAB-A417-0138C90F84A4}" type="presParOf" srcId="{77CDCE55-57A4-4709-8A45-A852C9E57E8B}" destId="{BDA771ED-E88C-4AFD-AEC5-967503F6FBD2}" srcOrd="2" destOrd="0" presId="urn:microsoft.com/office/officeart/2005/8/layout/default"/>
    <dgm:cxn modelId="{BCEAC209-A0F9-4154-9D01-91A79AEFAE70}" type="presParOf" srcId="{77CDCE55-57A4-4709-8A45-A852C9E57E8B}" destId="{A36A5377-6760-41BB-BDD7-04527D33B822}" srcOrd="3" destOrd="0" presId="urn:microsoft.com/office/officeart/2005/8/layout/default"/>
    <dgm:cxn modelId="{10B53DCC-4C26-46C5-A3E4-697069E480A6}" type="presParOf" srcId="{77CDCE55-57A4-4709-8A45-A852C9E57E8B}" destId="{25486F52-9DE4-4239-8A62-7E3C7F004D8C}" srcOrd="4" destOrd="0" presId="urn:microsoft.com/office/officeart/2005/8/layout/default"/>
  </dgm:cxnLst>
  <dgm:bg/>
  <dgm:whole>
    <a:ln w="19050">
      <a:solidFill>
        <a:srgbClr val="FFC000"/>
      </a:solidFill>
    </a:ln>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9D04D969-A166-4CCB-AEFC-26B96E63DDF6}" type="doc">
      <dgm:prSet loTypeId="urn:microsoft.com/office/officeart/2005/8/layout/radial3" loCatId="cycle" qsTypeId="urn:microsoft.com/office/officeart/2005/8/quickstyle/simple1" qsCatId="simple" csTypeId="urn:microsoft.com/office/officeart/2005/8/colors/accent5_5" csCatId="accent5" phldr="1"/>
      <dgm:spPr/>
      <dgm:t>
        <a:bodyPr/>
        <a:lstStyle/>
        <a:p>
          <a:pPr rtl="1"/>
          <a:endParaRPr lang="ar-SA"/>
        </a:p>
      </dgm:t>
    </dgm:pt>
    <dgm:pt modelId="{2E3534B1-7C21-42A6-A98E-A7C3059AFADD}">
      <dgm:prSet phldrT="[Text]" custT="1">
        <dgm:style>
          <a:lnRef idx="1">
            <a:schemeClr val="accent1"/>
          </a:lnRef>
          <a:fillRef idx="2">
            <a:schemeClr val="accent1"/>
          </a:fillRef>
          <a:effectRef idx="1">
            <a:schemeClr val="accent1"/>
          </a:effectRef>
          <a:fontRef idx="minor">
            <a:schemeClr val="dk1"/>
          </a:fontRef>
        </dgm:style>
      </dgm:prSet>
      <dgm:spPr>
        <a:solidFill>
          <a:srgbClr val="00B0F0"/>
        </a:solidFill>
      </dgm:spPr>
      <dgm:t>
        <a:bodyPr/>
        <a:lstStyle/>
        <a:p>
          <a:pPr rtl="1">
            <a:lnSpc>
              <a:spcPts val="2980"/>
            </a:lnSpc>
            <a:spcAft>
              <a:spcPts val="2400"/>
            </a:spcAft>
          </a:pPr>
          <a:r>
            <a:rPr lang="ar-SA" sz="2000" b="0" cap="none" spc="0" dirty="0">
              <a:ln w="0"/>
              <a:solidFill>
                <a:schemeClr val="bg1"/>
              </a:solidFill>
              <a:effectLst>
                <a:outerShdw blurRad="38100" dist="19050" dir="2700000" algn="tl" rotWithShape="0">
                  <a:schemeClr val="dk1">
                    <a:alpha val="40000"/>
                  </a:schemeClr>
                </a:outerShdw>
              </a:effectLst>
              <a:latin typeface="Alexandria Medium" pitchFamily="2" charset="-78"/>
              <a:cs typeface="Alexandria Medium" pitchFamily="2" charset="-78"/>
            </a:rPr>
            <a:t>أنواع </a:t>
          </a:r>
          <a:r>
            <a:rPr lang="ar-SA" sz="1800" b="0" cap="none" spc="0" dirty="0" err="1">
              <a:ln w="0"/>
              <a:solidFill>
                <a:schemeClr val="bg1"/>
              </a:solidFill>
              <a:effectLst>
                <a:outerShdw blurRad="38100" dist="19050" dir="2700000" algn="tl" rotWithShape="0">
                  <a:schemeClr val="dk1">
                    <a:alpha val="40000"/>
                  </a:schemeClr>
                </a:outerShdw>
              </a:effectLst>
              <a:latin typeface="Alexandria Medium" pitchFamily="2" charset="-78"/>
              <a:cs typeface="Alexandria Medium" pitchFamily="2" charset="-78"/>
            </a:rPr>
            <a:t>الإنفوغرافيك</a:t>
          </a:r>
          <a:r>
            <a:rPr lang="ar-SA" sz="1800" b="0" cap="none" spc="0" dirty="0">
              <a:ln w="0"/>
              <a:solidFill>
                <a:schemeClr val="bg1"/>
              </a:solidFill>
              <a:effectLst>
                <a:outerShdw blurRad="38100" dist="19050" dir="2700000" algn="tl" rotWithShape="0">
                  <a:schemeClr val="dk1">
                    <a:alpha val="40000"/>
                  </a:schemeClr>
                </a:outerShdw>
              </a:effectLst>
              <a:latin typeface="Alexandria Medium" pitchFamily="2" charset="-78"/>
              <a:cs typeface="Alexandria Medium" pitchFamily="2" charset="-78"/>
            </a:rPr>
            <a:t> </a:t>
          </a:r>
          <a:endParaRPr lang="ar-SA" sz="2400" b="0" cap="none" spc="0" dirty="0">
            <a:ln w="0"/>
            <a:solidFill>
              <a:schemeClr val="bg1"/>
            </a:solidFill>
            <a:effectLst>
              <a:outerShdw blurRad="38100" dist="19050" dir="2700000" algn="tl" rotWithShape="0">
                <a:schemeClr val="dk1">
                  <a:alpha val="40000"/>
                </a:schemeClr>
              </a:outerShdw>
            </a:effectLst>
            <a:latin typeface="Alexandria Medium" pitchFamily="2" charset="-78"/>
            <a:cs typeface="Alexandria Medium" pitchFamily="2" charset="-78"/>
          </a:endParaRPr>
        </a:p>
      </dgm:t>
    </dgm:pt>
    <dgm:pt modelId="{A3659BF9-5253-4419-AC23-77B49E297DAC}" type="parTrans" cxnId="{4DF9F2C4-D260-4731-8CD9-6E871CE18CB0}">
      <dgm:prSet/>
      <dgm:spPr/>
      <dgm:t>
        <a:bodyPr/>
        <a:lstStyle/>
        <a:p>
          <a:pPr rtl="1"/>
          <a:endParaRPr lang="ar-SA"/>
        </a:p>
      </dgm:t>
    </dgm:pt>
    <dgm:pt modelId="{80359059-00F2-4246-B4F3-C93E3E3E2DBF}" type="sibTrans" cxnId="{4DF9F2C4-D260-4731-8CD9-6E871CE18CB0}">
      <dgm:prSet/>
      <dgm:spPr/>
      <dgm:t>
        <a:bodyPr/>
        <a:lstStyle/>
        <a:p>
          <a:pPr rtl="1"/>
          <a:endParaRPr lang="ar-SA"/>
        </a:p>
      </dgm:t>
    </dgm:pt>
    <dgm:pt modelId="{26D7F356-2C5D-4977-8353-616A9B129E58}">
      <dgm:prSet phldrT="[Text]" custT="1"/>
      <dgm:spPr/>
      <dgm:t>
        <a:bodyPr/>
        <a:lstStyle/>
        <a:p>
          <a:pPr rtl="1"/>
          <a:r>
            <a:rPr lang="ar-SA" sz="2000" b="1" dirty="0">
              <a:latin typeface="Alexandria Light" pitchFamily="2" charset="-78"/>
              <a:cs typeface="Alexandria Light" pitchFamily="2" charset="-78"/>
            </a:rPr>
            <a:t>الثابت</a:t>
          </a:r>
          <a:endParaRPr lang="ar-SA" sz="900" b="1" dirty="0">
            <a:latin typeface="Alexandria Medium" pitchFamily="2" charset="-78"/>
            <a:cs typeface="Alexandria Medium" pitchFamily="2" charset="-78"/>
          </a:endParaRPr>
        </a:p>
      </dgm:t>
    </dgm:pt>
    <dgm:pt modelId="{8AD94397-B8AB-4F3C-BFF9-A65968AB509C}" type="parTrans" cxnId="{E436730A-429F-40FE-9D9F-9C7E4C970A7B}">
      <dgm:prSet/>
      <dgm:spPr/>
      <dgm:t>
        <a:bodyPr/>
        <a:lstStyle/>
        <a:p>
          <a:pPr rtl="1"/>
          <a:endParaRPr lang="ar-SA"/>
        </a:p>
      </dgm:t>
    </dgm:pt>
    <dgm:pt modelId="{9777D931-DC92-45CE-881F-1179E4787054}" type="sibTrans" cxnId="{E436730A-429F-40FE-9D9F-9C7E4C970A7B}">
      <dgm:prSet/>
      <dgm:spPr/>
      <dgm:t>
        <a:bodyPr/>
        <a:lstStyle/>
        <a:p>
          <a:pPr rtl="1"/>
          <a:endParaRPr lang="ar-SA"/>
        </a:p>
      </dgm:t>
    </dgm:pt>
    <dgm:pt modelId="{42C865B6-EA07-4F94-AEA1-A84297353820}">
      <dgm:prSet phldrT="[Text]" custT="1"/>
      <dgm:spPr/>
      <dgm:t>
        <a:bodyPr/>
        <a:lstStyle/>
        <a:p>
          <a:pPr rtl="1"/>
          <a:r>
            <a:rPr lang="ar-SA" sz="1600" b="1" dirty="0">
              <a:latin typeface="Alexandria Medium" pitchFamily="2" charset="-78"/>
              <a:cs typeface="Alexandria Medium" pitchFamily="2" charset="-78"/>
            </a:rPr>
            <a:t>المتحرك</a:t>
          </a:r>
          <a:endParaRPr lang="ar-SA" sz="1000" dirty="0">
            <a:latin typeface="Alexandria Medium" pitchFamily="2" charset="-78"/>
            <a:cs typeface="Alexandria Medium" pitchFamily="2" charset="-78"/>
          </a:endParaRPr>
        </a:p>
      </dgm:t>
    </dgm:pt>
    <dgm:pt modelId="{74E5E81D-4F6B-43C8-8F47-03043A410A97}" type="parTrans" cxnId="{496CBB70-4682-4609-8055-6924CCC42C3B}">
      <dgm:prSet/>
      <dgm:spPr/>
      <dgm:t>
        <a:bodyPr/>
        <a:lstStyle/>
        <a:p>
          <a:pPr rtl="1"/>
          <a:endParaRPr lang="ar-SA"/>
        </a:p>
      </dgm:t>
    </dgm:pt>
    <dgm:pt modelId="{AF0AEC9D-1F97-4AD5-8DA2-5197F538EEE3}" type="sibTrans" cxnId="{496CBB70-4682-4609-8055-6924CCC42C3B}">
      <dgm:prSet/>
      <dgm:spPr/>
      <dgm:t>
        <a:bodyPr/>
        <a:lstStyle/>
        <a:p>
          <a:pPr rtl="1"/>
          <a:endParaRPr lang="ar-SA"/>
        </a:p>
      </dgm:t>
    </dgm:pt>
    <dgm:pt modelId="{92CEE6B6-907C-4311-A4F0-4AADB5027831}">
      <dgm:prSet phldrT="[Text]" custT="1"/>
      <dgm:spPr/>
      <dgm:t>
        <a:bodyPr/>
        <a:lstStyle/>
        <a:p>
          <a:pPr rtl="1"/>
          <a:r>
            <a:rPr lang="ar-SA" sz="1600" b="1" dirty="0">
              <a:latin typeface="Alexandria Medium" pitchFamily="2" charset="-78"/>
              <a:cs typeface="Alexandria Medium" pitchFamily="2" charset="-78"/>
            </a:rPr>
            <a:t>التفاعلي</a:t>
          </a:r>
          <a:endParaRPr lang="ar-SA" sz="1050" dirty="0">
            <a:latin typeface="Alexandria Medium" pitchFamily="2" charset="-78"/>
            <a:cs typeface="Alexandria Medium" pitchFamily="2" charset="-78"/>
          </a:endParaRPr>
        </a:p>
      </dgm:t>
    </dgm:pt>
    <dgm:pt modelId="{1328AF38-5054-4B39-8EB1-238F04C36662}" type="parTrans" cxnId="{A63D2886-FE47-4C35-8744-508824750274}">
      <dgm:prSet/>
      <dgm:spPr/>
      <dgm:t>
        <a:bodyPr/>
        <a:lstStyle/>
        <a:p>
          <a:pPr rtl="1"/>
          <a:endParaRPr lang="ar-SA"/>
        </a:p>
      </dgm:t>
    </dgm:pt>
    <dgm:pt modelId="{8B56BD5C-EE6D-45E5-A98A-1624BB212100}" type="sibTrans" cxnId="{A63D2886-FE47-4C35-8744-508824750274}">
      <dgm:prSet/>
      <dgm:spPr/>
      <dgm:t>
        <a:bodyPr/>
        <a:lstStyle/>
        <a:p>
          <a:pPr rtl="1"/>
          <a:endParaRPr lang="ar-SA"/>
        </a:p>
      </dgm:t>
    </dgm:pt>
    <dgm:pt modelId="{A9DF66A9-5A95-453F-9C98-D4064A15879A}">
      <dgm:prSet/>
      <dgm:spPr/>
      <dgm:t>
        <a:bodyPr/>
        <a:lstStyle/>
        <a:p>
          <a:pPr rtl="1"/>
          <a:endParaRPr lang="ar-SA"/>
        </a:p>
      </dgm:t>
    </dgm:pt>
    <dgm:pt modelId="{81C274B8-2566-4CED-A5C5-C7AF628E1BBD}" type="parTrans" cxnId="{1483FFCF-CC9B-4306-B36A-5BC5FC6A0C3A}">
      <dgm:prSet/>
      <dgm:spPr/>
      <dgm:t>
        <a:bodyPr/>
        <a:lstStyle/>
        <a:p>
          <a:pPr rtl="1"/>
          <a:endParaRPr lang="ar-SA"/>
        </a:p>
      </dgm:t>
    </dgm:pt>
    <dgm:pt modelId="{20A8C56A-94B2-479F-80C6-FFF766DAFC0A}" type="sibTrans" cxnId="{1483FFCF-CC9B-4306-B36A-5BC5FC6A0C3A}">
      <dgm:prSet/>
      <dgm:spPr/>
      <dgm:t>
        <a:bodyPr/>
        <a:lstStyle/>
        <a:p>
          <a:pPr rtl="1"/>
          <a:endParaRPr lang="ar-SA"/>
        </a:p>
      </dgm:t>
    </dgm:pt>
    <dgm:pt modelId="{6DCF99D2-01AC-4920-935A-A6125C4B7134}" type="pres">
      <dgm:prSet presAssocID="{9D04D969-A166-4CCB-AEFC-26B96E63DDF6}" presName="composite" presStyleCnt="0">
        <dgm:presLayoutVars>
          <dgm:chMax val="1"/>
          <dgm:dir/>
          <dgm:resizeHandles val="exact"/>
        </dgm:presLayoutVars>
      </dgm:prSet>
      <dgm:spPr/>
      <dgm:t>
        <a:bodyPr/>
        <a:lstStyle/>
        <a:p>
          <a:endParaRPr lang="en-US"/>
        </a:p>
      </dgm:t>
    </dgm:pt>
    <dgm:pt modelId="{A1E596AF-5803-4F23-B9F2-C943804EF883}" type="pres">
      <dgm:prSet presAssocID="{9D04D969-A166-4CCB-AEFC-26B96E63DDF6}" presName="radial" presStyleCnt="0">
        <dgm:presLayoutVars>
          <dgm:animLvl val="ctr"/>
        </dgm:presLayoutVars>
      </dgm:prSet>
      <dgm:spPr/>
    </dgm:pt>
    <dgm:pt modelId="{2F0E35CA-8B56-48D0-8C94-2947393B5657}" type="pres">
      <dgm:prSet presAssocID="{2E3534B1-7C21-42A6-A98E-A7C3059AFADD}" presName="centerShape" presStyleLbl="vennNode1" presStyleIdx="0" presStyleCnt="4" custLinFactNeighborY="-275"/>
      <dgm:spPr/>
      <dgm:t>
        <a:bodyPr/>
        <a:lstStyle/>
        <a:p>
          <a:endParaRPr lang="en-US"/>
        </a:p>
      </dgm:t>
    </dgm:pt>
    <dgm:pt modelId="{059BD4B1-CB36-4F8D-A1CF-FCACEFF1353E}" type="pres">
      <dgm:prSet presAssocID="{26D7F356-2C5D-4977-8353-616A9B129E58}" presName="node" presStyleLbl="vennNode1" presStyleIdx="1" presStyleCnt="4" custScaleX="136464" custScaleY="118106">
        <dgm:presLayoutVars>
          <dgm:bulletEnabled val="1"/>
        </dgm:presLayoutVars>
      </dgm:prSet>
      <dgm:spPr/>
      <dgm:t>
        <a:bodyPr/>
        <a:lstStyle/>
        <a:p>
          <a:endParaRPr lang="en-US"/>
        </a:p>
      </dgm:t>
    </dgm:pt>
    <dgm:pt modelId="{485D891D-4A25-4487-A330-087E4E550EEA}" type="pres">
      <dgm:prSet presAssocID="{42C865B6-EA07-4F94-AEA1-A84297353820}" presName="node" presStyleLbl="vennNode1" presStyleIdx="2" presStyleCnt="4" custScaleX="117276" custScaleY="118153">
        <dgm:presLayoutVars>
          <dgm:bulletEnabled val="1"/>
        </dgm:presLayoutVars>
      </dgm:prSet>
      <dgm:spPr/>
      <dgm:t>
        <a:bodyPr/>
        <a:lstStyle/>
        <a:p>
          <a:endParaRPr lang="en-US"/>
        </a:p>
      </dgm:t>
    </dgm:pt>
    <dgm:pt modelId="{D570C0E2-27A5-4747-B49F-D73EDD4CFEA9}" type="pres">
      <dgm:prSet presAssocID="{92CEE6B6-907C-4311-A4F0-4AADB5027831}" presName="node" presStyleLbl="vennNode1" presStyleIdx="3" presStyleCnt="4" custScaleX="126107" custScaleY="123893">
        <dgm:presLayoutVars>
          <dgm:bulletEnabled val="1"/>
        </dgm:presLayoutVars>
      </dgm:prSet>
      <dgm:spPr/>
      <dgm:t>
        <a:bodyPr/>
        <a:lstStyle/>
        <a:p>
          <a:endParaRPr lang="en-US"/>
        </a:p>
      </dgm:t>
    </dgm:pt>
  </dgm:ptLst>
  <dgm:cxnLst>
    <dgm:cxn modelId="{45E21BD4-C510-4989-B529-6AC0FC7D1F1E}" type="presOf" srcId="{2E3534B1-7C21-42A6-A98E-A7C3059AFADD}" destId="{2F0E35CA-8B56-48D0-8C94-2947393B5657}" srcOrd="0" destOrd="0" presId="urn:microsoft.com/office/officeart/2005/8/layout/radial3"/>
    <dgm:cxn modelId="{496CBB70-4682-4609-8055-6924CCC42C3B}" srcId="{2E3534B1-7C21-42A6-A98E-A7C3059AFADD}" destId="{42C865B6-EA07-4F94-AEA1-A84297353820}" srcOrd="1" destOrd="0" parTransId="{74E5E81D-4F6B-43C8-8F47-03043A410A97}" sibTransId="{AF0AEC9D-1F97-4AD5-8DA2-5197F538EEE3}"/>
    <dgm:cxn modelId="{E436730A-429F-40FE-9D9F-9C7E4C970A7B}" srcId="{2E3534B1-7C21-42A6-A98E-A7C3059AFADD}" destId="{26D7F356-2C5D-4977-8353-616A9B129E58}" srcOrd="0" destOrd="0" parTransId="{8AD94397-B8AB-4F3C-BFF9-A65968AB509C}" sibTransId="{9777D931-DC92-45CE-881F-1179E4787054}"/>
    <dgm:cxn modelId="{C7BD98DF-1238-4A62-9CB0-8AA416558C21}" type="presOf" srcId="{26D7F356-2C5D-4977-8353-616A9B129E58}" destId="{059BD4B1-CB36-4F8D-A1CF-FCACEFF1353E}" srcOrd="0" destOrd="0" presId="urn:microsoft.com/office/officeart/2005/8/layout/radial3"/>
    <dgm:cxn modelId="{A63D2886-FE47-4C35-8744-508824750274}" srcId="{2E3534B1-7C21-42A6-A98E-A7C3059AFADD}" destId="{92CEE6B6-907C-4311-A4F0-4AADB5027831}" srcOrd="2" destOrd="0" parTransId="{1328AF38-5054-4B39-8EB1-238F04C36662}" sibTransId="{8B56BD5C-EE6D-45E5-A98A-1624BB212100}"/>
    <dgm:cxn modelId="{4DF9F2C4-D260-4731-8CD9-6E871CE18CB0}" srcId="{9D04D969-A166-4CCB-AEFC-26B96E63DDF6}" destId="{2E3534B1-7C21-42A6-A98E-A7C3059AFADD}" srcOrd="0" destOrd="0" parTransId="{A3659BF9-5253-4419-AC23-77B49E297DAC}" sibTransId="{80359059-00F2-4246-B4F3-C93E3E3E2DBF}"/>
    <dgm:cxn modelId="{76924C33-60F1-4ABD-B452-BBC48DB4E66F}" type="presOf" srcId="{42C865B6-EA07-4F94-AEA1-A84297353820}" destId="{485D891D-4A25-4487-A330-087E4E550EEA}" srcOrd="0" destOrd="0" presId="urn:microsoft.com/office/officeart/2005/8/layout/radial3"/>
    <dgm:cxn modelId="{1483FFCF-CC9B-4306-B36A-5BC5FC6A0C3A}" srcId="{9D04D969-A166-4CCB-AEFC-26B96E63DDF6}" destId="{A9DF66A9-5A95-453F-9C98-D4064A15879A}" srcOrd="1" destOrd="0" parTransId="{81C274B8-2566-4CED-A5C5-C7AF628E1BBD}" sibTransId="{20A8C56A-94B2-479F-80C6-FFF766DAFC0A}"/>
    <dgm:cxn modelId="{1D946F49-92E3-4AF3-B684-5EA38336F140}" type="presOf" srcId="{92CEE6B6-907C-4311-A4F0-4AADB5027831}" destId="{D570C0E2-27A5-4747-B49F-D73EDD4CFEA9}" srcOrd="0" destOrd="0" presId="urn:microsoft.com/office/officeart/2005/8/layout/radial3"/>
    <dgm:cxn modelId="{923EA0BA-5A3D-4C69-AE0B-A256643424BE}" type="presOf" srcId="{9D04D969-A166-4CCB-AEFC-26B96E63DDF6}" destId="{6DCF99D2-01AC-4920-935A-A6125C4B7134}" srcOrd="0" destOrd="0" presId="urn:microsoft.com/office/officeart/2005/8/layout/radial3"/>
    <dgm:cxn modelId="{0D39B59C-F7A8-480C-826B-356EF6F66DC6}" type="presParOf" srcId="{6DCF99D2-01AC-4920-935A-A6125C4B7134}" destId="{A1E596AF-5803-4F23-B9F2-C943804EF883}" srcOrd="0" destOrd="0" presId="urn:microsoft.com/office/officeart/2005/8/layout/radial3"/>
    <dgm:cxn modelId="{C1701C48-CB1A-46E4-AD5C-9DDFB0F341BC}" type="presParOf" srcId="{A1E596AF-5803-4F23-B9F2-C943804EF883}" destId="{2F0E35CA-8B56-48D0-8C94-2947393B5657}" srcOrd="0" destOrd="0" presId="urn:microsoft.com/office/officeart/2005/8/layout/radial3"/>
    <dgm:cxn modelId="{17495B59-408D-4350-BAD4-664FA46A4DA1}" type="presParOf" srcId="{A1E596AF-5803-4F23-B9F2-C943804EF883}" destId="{059BD4B1-CB36-4F8D-A1CF-FCACEFF1353E}" srcOrd="1" destOrd="0" presId="urn:microsoft.com/office/officeart/2005/8/layout/radial3"/>
    <dgm:cxn modelId="{513823E6-1D6C-43B6-B667-CC6DCD6FD4F7}" type="presParOf" srcId="{A1E596AF-5803-4F23-B9F2-C943804EF883}" destId="{485D891D-4A25-4487-A330-087E4E550EEA}" srcOrd="2" destOrd="0" presId="urn:microsoft.com/office/officeart/2005/8/layout/radial3"/>
    <dgm:cxn modelId="{FDC43F81-2C76-4832-9330-7BF704BF2130}" type="presParOf" srcId="{A1E596AF-5803-4F23-B9F2-C943804EF883}" destId="{D570C0E2-27A5-4747-B49F-D73EDD4CFEA9}" srcOrd="3" destOrd="0" presId="urn:microsoft.com/office/officeart/2005/8/layout/radial3"/>
  </dgm:cxnLst>
  <dgm:bg/>
  <dgm:whole>
    <a:ln>
      <a:solidFill>
        <a:schemeClr val="tx1"/>
      </a:solidFill>
    </a:ln>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F05AEA96-61BD-450E-8353-F8146FC570F1}" type="doc">
      <dgm:prSet loTypeId="urn:microsoft.com/office/officeart/2005/8/layout/hierarchy1" loCatId="hierarchy" qsTypeId="urn:microsoft.com/office/officeart/2005/8/quickstyle/simple1" qsCatId="simple" csTypeId="urn:microsoft.com/office/officeart/2005/8/colors/colorful5" csCatId="colorful" phldr="1"/>
      <dgm:spPr/>
      <dgm:t>
        <a:bodyPr/>
        <a:lstStyle/>
        <a:p>
          <a:pPr rtl="1"/>
          <a:endParaRPr lang="ar-SA"/>
        </a:p>
      </dgm:t>
    </dgm:pt>
    <dgm:pt modelId="{ADD1BAC7-E161-4793-B45B-DA7C7D40A2BD}">
      <dgm:prSet custT="1"/>
      <dgm:spPr/>
      <dgm:t>
        <a:bodyPr/>
        <a:lstStyle/>
        <a:p>
          <a:pPr rtl="1">
            <a:lnSpc>
              <a:spcPct val="150000"/>
            </a:lnSpc>
          </a:pPr>
          <a:r>
            <a:rPr lang="ar-SA" sz="1600" b="0" dirty="0">
              <a:latin typeface="Alexandria Light" pitchFamily="2" charset="-78"/>
              <a:cs typeface="Alexandria Light" pitchFamily="2" charset="-78"/>
            </a:rPr>
            <a:t>أنواع </a:t>
          </a:r>
          <a:r>
            <a:rPr lang="ar-SA" sz="1600" b="0" dirty="0" err="1">
              <a:latin typeface="Alexandria Light" pitchFamily="2" charset="-78"/>
              <a:cs typeface="Alexandria Light" pitchFamily="2" charset="-78"/>
            </a:rPr>
            <a:t>الإنفوجرافيك</a:t>
          </a:r>
          <a:r>
            <a:rPr lang="ar-SA" sz="1600" b="0" dirty="0">
              <a:latin typeface="Alexandria Light" pitchFamily="2" charset="-78"/>
              <a:cs typeface="Alexandria Light" pitchFamily="2" charset="-78"/>
            </a:rPr>
            <a:t> من حيث الشكل والتخطيط:</a:t>
          </a:r>
        </a:p>
      </dgm:t>
    </dgm:pt>
    <dgm:pt modelId="{CBA2A318-7296-48A9-B857-541154D744EC}" type="parTrans" cxnId="{D4312380-C63D-4D77-BA0A-38AFE63C4BD7}">
      <dgm:prSet/>
      <dgm:spPr/>
      <dgm:t>
        <a:bodyPr/>
        <a:lstStyle/>
        <a:p>
          <a:pPr rtl="1"/>
          <a:endParaRPr lang="ar-SA" sz="1600"/>
        </a:p>
      </dgm:t>
    </dgm:pt>
    <dgm:pt modelId="{B1DC5F82-1E20-4696-B270-8EB8FF5666DB}" type="sibTrans" cxnId="{D4312380-C63D-4D77-BA0A-38AFE63C4BD7}">
      <dgm:prSet/>
      <dgm:spPr/>
      <dgm:t>
        <a:bodyPr/>
        <a:lstStyle/>
        <a:p>
          <a:pPr rtl="1"/>
          <a:endParaRPr lang="ar-SA" sz="1600"/>
        </a:p>
      </dgm:t>
    </dgm:pt>
    <dgm:pt modelId="{468D1CCC-C922-4D04-AF56-66DA6B6872C4}">
      <dgm:prSet custT="1"/>
      <dgm:spPr/>
      <dgm:t>
        <a:bodyPr/>
        <a:lstStyle/>
        <a:p>
          <a:pPr rtl="1"/>
          <a:r>
            <a:rPr lang="ar-SA" sz="1600" dirty="0">
              <a:latin typeface="Alexandria Light" pitchFamily="2" charset="-78"/>
              <a:cs typeface="Alexandria Light" pitchFamily="2" charset="-78"/>
            </a:rPr>
            <a:t>شعاعي</a:t>
          </a:r>
        </a:p>
      </dgm:t>
    </dgm:pt>
    <dgm:pt modelId="{A7D6F709-0CC3-42BE-A548-F39628F51146}" type="parTrans" cxnId="{7A0848C1-F16E-4105-890D-1FFC142BADDB}">
      <dgm:prSet/>
      <dgm:spPr/>
      <dgm:t>
        <a:bodyPr/>
        <a:lstStyle/>
        <a:p>
          <a:pPr rtl="1"/>
          <a:endParaRPr lang="ar-SA" sz="1600"/>
        </a:p>
      </dgm:t>
    </dgm:pt>
    <dgm:pt modelId="{A73F9333-992E-4133-AD09-A85263B1284B}" type="sibTrans" cxnId="{7A0848C1-F16E-4105-890D-1FFC142BADDB}">
      <dgm:prSet/>
      <dgm:spPr/>
      <dgm:t>
        <a:bodyPr/>
        <a:lstStyle/>
        <a:p>
          <a:pPr rtl="1"/>
          <a:endParaRPr lang="ar-SA" sz="1600"/>
        </a:p>
      </dgm:t>
    </dgm:pt>
    <dgm:pt modelId="{072E94EC-6E96-4B19-BB9E-55ABB4BAE170}">
      <dgm:prSet custT="1"/>
      <dgm:spPr/>
      <dgm:t>
        <a:bodyPr/>
        <a:lstStyle/>
        <a:p>
          <a:pPr rtl="1"/>
          <a:r>
            <a:rPr lang="ar-SA" sz="1600" dirty="0">
              <a:latin typeface="Alexandria Light" pitchFamily="2" charset="-78"/>
              <a:cs typeface="Alexandria Light" pitchFamily="2" charset="-78"/>
            </a:rPr>
            <a:t>جداول</a:t>
          </a:r>
        </a:p>
      </dgm:t>
    </dgm:pt>
    <dgm:pt modelId="{81CE873B-4358-41A2-AAC2-FCF3D7453A43}" type="parTrans" cxnId="{715EC00E-4E6A-406B-8E10-FE7E973F83D1}">
      <dgm:prSet/>
      <dgm:spPr/>
      <dgm:t>
        <a:bodyPr/>
        <a:lstStyle/>
        <a:p>
          <a:pPr rtl="1"/>
          <a:endParaRPr lang="ar-SA" sz="1600"/>
        </a:p>
      </dgm:t>
    </dgm:pt>
    <dgm:pt modelId="{2C7D51AD-D645-444D-8831-576675852167}" type="sibTrans" cxnId="{715EC00E-4E6A-406B-8E10-FE7E973F83D1}">
      <dgm:prSet/>
      <dgm:spPr/>
      <dgm:t>
        <a:bodyPr/>
        <a:lstStyle/>
        <a:p>
          <a:pPr rtl="1"/>
          <a:endParaRPr lang="ar-SA" sz="1600"/>
        </a:p>
      </dgm:t>
    </dgm:pt>
    <dgm:pt modelId="{BAC4EF1E-3A29-4DE7-A5D8-76C23E0C1715}">
      <dgm:prSet custT="1"/>
      <dgm:spPr/>
      <dgm:t>
        <a:bodyPr/>
        <a:lstStyle/>
        <a:p>
          <a:pPr rtl="1"/>
          <a:r>
            <a:rPr lang="ar-SA" sz="1600" dirty="0">
              <a:latin typeface="Alexandria Light" pitchFamily="2" charset="-78"/>
              <a:cs typeface="Alexandria Light" pitchFamily="2" charset="-78"/>
            </a:rPr>
            <a:t>خرائط</a:t>
          </a:r>
        </a:p>
      </dgm:t>
    </dgm:pt>
    <dgm:pt modelId="{8A194EAB-7BD8-466C-A790-91525DAC482B}" type="parTrans" cxnId="{408C0552-19B9-4152-B80F-3F928831FACA}">
      <dgm:prSet/>
      <dgm:spPr/>
      <dgm:t>
        <a:bodyPr/>
        <a:lstStyle/>
        <a:p>
          <a:pPr rtl="1"/>
          <a:endParaRPr lang="ar-SA" sz="1600"/>
        </a:p>
      </dgm:t>
    </dgm:pt>
    <dgm:pt modelId="{AB2D1F12-DCB2-4AFE-84A5-E5F3D47C3F5D}" type="sibTrans" cxnId="{408C0552-19B9-4152-B80F-3F928831FACA}">
      <dgm:prSet/>
      <dgm:spPr/>
      <dgm:t>
        <a:bodyPr/>
        <a:lstStyle/>
        <a:p>
          <a:pPr rtl="1"/>
          <a:endParaRPr lang="ar-SA" sz="1600"/>
        </a:p>
      </dgm:t>
    </dgm:pt>
    <dgm:pt modelId="{47EEE860-602D-472A-AFB1-6AB90B4A4AD3}">
      <dgm:prSet custT="1"/>
      <dgm:spPr/>
      <dgm:t>
        <a:bodyPr/>
        <a:lstStyle/>
        <a:p>
          <a:pPr rtl="1"/>
          <a:r>
            <a:rPr lang="ar-SA" sz="1600" dirty="0">
              <a:latin typeface="Alexandria Light" pitchFamily="2" charset="-78"/>
              <a:cs typeface="Alexandria Light" pitchFamily="2" charset="-78"/>
            </a:rPr>
            <a:t>قوائم</a:t>
          </a:r>
        </a:p>
      </dgm:t>
    </dgm:pt>
    <dgm:pt modelId="{0693FC04-61ED-4006-AAA0-C794934DC8E9}" type="parTrans" cxnId="{8212D147-81B7-40E6-817C-00A970354BA6}">
      <dgm:prSet/>
      <dgm:spPr/>
      <dgm:t>
        <a:bodyPr/>
        <a:lstStyle/>
        <a:p>
          <a:pPr rtl="1"/>
          <a:endParaRPr lang="ar-SA" sz="1600"/>
        </a:p>
      </dgm:t>
    </dgm:pt>
    <dgm:pt modelId="{84A2A093-E5E7-4A91-A845-889DF1460860}" type="sibTrans" cxnId="{8212D147-81B7-40E6-817C-00A970354BA6}">
      <dgm:prSet/>
      <dgm:spPr/>
      <dgm:t>
        <a:bodyPr/>
        <a:lstStyle/>
        <a:p>
          <a:pPr rtl="1"/>
          <a:endParaRPr lang="ar-SA" sz="1600"/>
        </a:p>
      </dgm:t>
    </dgm:pt>
    <dgm:pt modelId="{1D9ABC3F-9225-4CFF-83F6-BE0E4DE3AE59}">
      <dgm:prSet custT="1"/>
      <dgm:spPr/>
      <dgm:t>
        <a:bodyPr/>
        <a:lstStyle/>
        <a:p>
          <a:pPr rtl="1"/>
          <a:r>
            <a:rPr lang="ar-SA" sz="1600" dirty="0">
              <a:latin typeface="Alexandria Light" pitchFamily="2" charset="-78"/>
              <a:cs typeface="Alexandria Light" pitchFamily="2" charset="-78"/>
            </a:rPr>
            <a:t>رسوم توضيحية</a:t>
          </a:r>
        </a:p>
      </dgm:t>
    </dgm:pt>
    <dgm:pt modelId="{98CAF2FB-B039-4398-A718-2FD76FF6F4ED}" type="parTrans" cxnId="{26AB1AEE-EF6D-4C7E-994C-49499ACD51D1}">
      <dgm:prSet/>
      <dgm:spPr/>
      <dgm:t>
        <a:bodyPr/>
        <a:lstStyle/>
        <a:p>
          <a:pPr rtl="1"/>
          <a:endParaRPr lang="ar-SA" sz="1600"/>
        </a:p>
      </dgm:t>
    </dgm:pt>
    <dgm:pt modelId="{8724FDDA-7D23-496B-A6EB-77002EA32840}" type="sibTrans" cxnId="{26AB1AEE-EF6D-4C7E-994C-49499ACD51D1}">
      <dgm:prSet/>
      <dgm:spPr/>
      <dgm:t>
        <a:bodyPr/>
        <a:lstStyle/>
        <a:p>
          <a:pPr rtl="1"/>
          <a:endParaRPr lang="ar-SA" sz="1600"/>
        </a:p>
      </dgm:t>
    </dgm:pt>
    <dgm:pt modelId="{DD0A91BE-95BD-4CBF-A7FD-C73A3321DCD7}">
      <dgm:prSet custT="1"/>
      <dgm:spPr/>
      <dgm:t>
        <a:bodyPr/>
        <a:lstStyle/>
        <a:p>
          <a:pPr rtl="1"/>
          <a:r>
            <a:rPr lang="ar-SA" sz="1600" dirty="0">
              <a:latin typeface="Alexandria Light" pitchFamily="2" charset="-78"/>
              <a:cs typeface="Alexandria Light" pitchFamily="2" charset="-78"/>
            </a:rPr>
            <a:t>مخطط بياني</a:t>
          </a:r>
        </a:p>
      </dgm:t>
    </dgm:pt>
    <dgm:pt modelId="{E1D9E3AF-89CA-4D0A-B7B1-C00BD5AB9A48}" type="parTrans" cxnId="{002D02BC-6A04-455D-99EC-2BB24C6FC815}">
      <dgm:prSet/>
      <dgm:spPr/>
      <dgm:t>
        <a:bodyPr/>
        <a:lstStyle/>
        <a:p>
          <a:pPr rtl="1"/>
          <a:endParaRPr lang="ar-SA" sz="1600"/>
        </a:p>
      </dgm:t>
    </dgm:pt>
    <dgm:pt modelId="{56EB2A06-0FBD-4D43-A46B-0AF04F35660A}" type="sibTrans" cxnId="{002D02BC-6A04-455D-99EC-2BB24C6FC815}">
      <dgm:prSet/>
      <dgm:spPr/>
      <dgm:t>
        <a:bodyPr/>
        <a:lstStyle/>
        <a:p>
          <a:pPr rtl="1"/>
          <a:endParaRPr lang="ar-SA" sz="1600"/>
        </a:p>
      </dgm:t>
    </dgm:pt>
    <dgm:pt modelId="{8F0906E9-3ABA-40E4-9BEA-B80FF5DF985A}">
      <dgm:prSet custT="1"/>
      <dgm:spPr/>
      <dgm:t>
        <a:bodyPr/>
        <a:lstStyle/>
        <a:p>
          <a:pPr rtl="1"/>
          <a:r>
            <a:rPr lang="ar-SA" sz="1600" dirty="0">
              <a:latin typeface="Alexandria Light" pitchFamily="2" charset="-78"/>
              <a:cs typeface="Alexandria Light" pitchFamily="2" charset="-78"/>
            </a:rPr>
            <a:t>علاقات </a:t>
          </a:r>
        </a:p>
      </dgm:t>
    </dgm:pt>
    <dgm:pt modelId="{FCFBB7A5-814E-4258-BFBD-9D79875CCF4D}" type="parTrans" cxnId="{21A6363E-9026-4E6E-B969-8E515B83ABA5}">
      <dgm:prSet/>
      <dgm:spPr/>
      <dgm:t>
        <a:bodyPr/>
        <a:lstStyle/>
        <a:p>
          <a:pPr rtl="1"/>
          <a:endParaRPr lang="ar-SA" sz="1600"/>
        </a:p>
      </dgm:t>
    </dgm:pt>
    <dgm:pt modelId="{A5725BA3-977E-4300-8DE7-0666C94A6E02}" type="sibTrans" cxnId="{21A6363E-9026-4E6E-B969-8E515B83ABA5}">
      <dgm:prSet/>
      <dgm:spPr/>
      <dgm:t>
        <a:bodyPr/>
        <a:lstStyle/>
        <a:p>
          <a:pPr rtl="1"/>
          <a:endParaRPr lang="ar-SA" sz="1600"/>
        </a:p>
      </dgm:t>
    </dgm:pt>
    <dgm:pt modelId="{310C3816-24E0-4F95-9CE4-3FC23C3FBF62}">
      <dgm:prSet custT="1"/>
      <dgm:spPr/>
      <dgm:t>
        <a:bodyPr/>
        <a:lstStyle/>
        <a:p>
          <a:pPr rtl="1"/>
          <a:r>
            <a:rPr lang="ar-SA" sz="1600">
              <a:latin typeface="Alexandria Light" pitchFamily="2" charset="-78"/>
              <a:cs typeface="Alexandria Light" pitchFamily="2" charset="-78"/>
            </a:rPr>
            <a:t>تدرج بيانات</a:t>
          </a:r>
          <a:endParaRPr lang="ar-SA" sz="1600"/>
        </a:p>
      </dgm:t>
    </dgm:pt>
    <dgm:pt modelId="{C988A9F8-609B-4BBF-8EE9-CC937971C5C9}" type="parTrans" cxnId="{88561D16-D5C3-4DFA-945E-E0E2816921B2}">
      <dgm:prSet/>
      <dgm:spPr/>
      <dgm:t>
        <a:bodyPr/>
        <a:lstStyle/>
        <a:p>
          <a:pPr rtl="1"/>
          <a:endParaRPr lang="ar-SA" sz="1600"/>
        </a:p>
      </dgm:t>
    </dgm:pt>
    <dgm:pt modelId="{6A03D2DF-5A4F-4EC1-8751-7332CBE73B42}" type="sibTrans" cxnId="{88561D16-D5C3-4DFA-945E-E0E2816921B2}">
      <dgm:prSet/>
      <dgm:spPr/>
      <dgm:t>
        <a:bodyPr/>
        <a:lstStyle/>
        <a:p>
          <a:pPr rtl="1"/>
          <a:endParaRPr lang="ar-SA" sz="1600"/>
        </a:p>
      </dgm:t>
    </dgm:pt>
    <dgm:pt modelId="{9C1531E9-29DE-4231-8E3F-052A2E43D43B}" type="pres">
      <dgm:prSet presAssocID="{F05AEA96-61BD-450E-8353-F8146FC570F1}" presName="hierChild1" presStyleCnt="0">
        <dgm:presLayoutVars>
          <dgm:chPref val="1"/>
          <dgm:dir/>
          <dgm:animOne val="branch"/>
          <dgm:animLvl val="lvl"/>
          <dgm:resizeHandles/>
        </dgm:presLayoutVars>
      </dgm:prSet>
      <dgm:spPr/>
      <dgm:t>
        <a:bodyPr/>
        <a:lstStyle/>
        <a:p>
          <a:endParaRPr lang="en-US"/>
        </a:p>
      </dgm:t>
    </dgm:pt>
    <dgm:pt modelId="{40966040-95F2-4C05-A108-3ECAC1D9FF8C}" type="pres">
      <dgm:prSet presAssocID="{ADD1BAC7-E161-4793-B45B-DA7C7D40A2BD}" presName="hierRoot1" presStyleCnt="0"/>
      <dgm:spPr/>
    </dgm:pt>
    <dgm:pt modelId="{640458F9-1D38-4B5C-8472-D7BCA825AC85}" type="pres">
      <dgm:prSet presAssocID="{ADD1BAC7-E161-4793-B45B-DA7C7D40A2BD}" presName="composite" presStyleCnt="0"/>
      <dgm:spPr/>
    </dgm:pt>
    <dgm:pt modelId="{70942F75-5E75-4B9F-8489-00CB9EE6DEC0}" type="pres">
      <dgm:prSet presAssocID="{ADD1BAC7-E161-4793-B45B-DA7C7D40A2BD}" presName="background" presStyleLbl="node0" presStyleIdx="0" presStyleCnt="1"/>
      <dgm:spPr/>
    </dgm:pt>
    <dgm:pt modelId="{87240AF5-8FD7-4A61-9AAF-28830FA04E0F}" type="pres">
      <dgm:prSet presAssocID="{ADD1BAC7-E161-4793-B45B-DA7C7D40A2BD}" presName="text" presStyleLbl="fgAcc0" presStyleIdx="0" presStyleCnt="1" custScaleX="456623" custScaleY="124021" custLinFactY="-10772" custLinFactNeighborX="-7192" custLinFactNeighborY="-100000">
        <dgm:presLayoutVars>
          <dgm:chPref val="3"/>
        </dgm:presLayoutVars>
      </dgm:prSet>
      <dgm:spPr/>
      <dgm:t>
        <a:bodyPr/>
        <a:lstStyle/>
        <a:p>
          <a:endParaRPr lang="en-US"/>
        </a:p>
      </dgm:t>
    </dgm:pt>
    <dgm:pt modelId="{5235DD1C-56C2-46E9-B9DD-A1EAEBBA3F5B}" type="pres">
      <dgm:prSet presAssocID="{ADD1BAC7-E161-4793-B45B-DA7C7D40A2BD}" presName="hierChild2" presStyleCnt="0"/>
      <dgm:spPr/>
    </dgm:pt>
    <dgm:pt modelId="{0BB42221-71E0-4EBE-B2EA-701E3E5AF779}" type="pres">
      <dgm:prSet presAssocID="{A7D6F709-0CC3-42BE-A548-F39628F51146}" presName="Name10" presStyleLbl="parChTrans1D2" presStyleIdx="0" presStyleCnt="8"/>
      <dgm:spPr/>
      <dgm:t>
        <a:bodyPr/>
        <a:lstStyle/>
        <a:p>
          <a:endParaRPr lang="en-US"/>
        </a:p>
      </dgm:t>
    </dgm:pt>
    <dgm:pt modelId="{29A1D0D0-67D9-4E35-87A3-FFA8E0D20EAD}" type="pres">
      <dgm:prSet presAssocID="{468D1CCC-C922-4D04-AF56-66DA6B6872C4}" presName="hierRoot2" presStyleCnt="0"/>
      <dgm:spPr/>
    </dgm:pt>
    <dgm:pt modelId="{C49BE5B4-9104-4122-9711-7A6F2022C613}" type="pres">
      <dgm:prSet presAssocID="{468D1CCC-C922-4D04-AF56-66DA6B6872C4}" presName="composite2" presStyleCnt="0"/>
      <dgm:spPr/>
    </dgm:pt>
    <dgm:pt modelId="{99D81749-63B0-4025-B39F-F7D80EA79BA2}" type="pres">
      <dgm:prSet presAssocID="{468D1CCC-C922-4D04-AF56-66DA6B6872C4}" presName="background2" presStyleLbl="node2" presStyleIdx="0" presStyleCnt="8"/>
      <dgm:spPr/>
    </dgm:pt>
    <dgm:pt modelId="{F9A5026F-2475-4A5C-8FF5-749BD52018F6}" type="pres">
      <dgm:prSet presAssocID="{468D1CCC-C922-4D04-AF56-66DA6B6872C4}" presName="text2" presStyleLbl="fgAcc2" presStyleIdx="0" presStyleCnt="8">
        <dgm:presLayoutVars>
          <dgm:chPref val="3"/>
        </dgm:presLayoutVars>
      </dgm:prSet>
      <dgm:spPr/>
      <dgm:t>
        <a:bodyPr/>
        <a:lstStyle/>
        <a:p>
          <a:endParaRPr lang="en-US"/>
        </a:p>
      </dgm:t>
    </dgm:pt>
    <dgm:pt modelId="{768AEADE-BFD2-4653-BBA2-5382F38EAF6C}" type="pres">
      <dgm:prSet presAssocID="{468D1CCC-C922-4D04-AF56-66DA6B6872C4}" presName="hierChild3" presStyleCnt="0"/>
      <dgm:spPr/>
    </dgm:pt>
    <dgm:pt modelId="{1BE64149-431F-4AB0-8CEF-A09445087940}" type="pres">
      <dgm:prSet presAssocID="{81CE873B-4358-41A2-AAC2-FCF3D7453A43}" presName="Name10" presStyleLbl="parChTrans1D2" presStyleIdx="1" presStyleCnt="8"/>
      <dgm:spPr/>
      <dgm:t>
        <a:bodyPr/>
        <a:lstStyle/>
        <a:p>
          <a:endParaRPr lang="en-US"/>
        </a:p>
      </dgm:t>
    </dgm:pt>
    <dgm:pt modelId="{BCE3E347-E1B4-41B9-B741-D1206B5EF59B}" type="pres">
      <dgm:prSet presAssocID="{072E94EC-6E96-4B19-BB9E-55ABB4BAE170}" presName="hierRoot2" presStyleCnt="0"/>
      <dgm:spPr/>
    </dgm:pt>
    <dgm:pt modelId="{734B3CC6-C288-4F0C-90DD-8771725DD26D}" type="pres">
      <dgm:prSet presAssocID="{072E94EC-6E96-4B19-BB9E-55ABB4BAE170}" presName="composite2" presStyleCnt="0"/>
      <dgm:spPr/>
    </dgm:pt>
    <dgm:pt modelId="{016C7954-EE20-4613-9FC0-DFF4A582C09B}" type="pres">
      <dgm:prSet presAssocID="{072E94EC-6E96-4B19-BB9E-55ABB4BAE170}" presName="background2" presStyleLbl="node2" presStyleIdx="1" presStyleCnt="8"/>
      <dgm:spPr/>
    </dgm:pt>
    <dgm:pt modelId="{2D3AA85F-7261-438A-B0CF-CCB309D234D8}" type="pres">
      <dgm:prSet presAssocID="{072E94EC-6E96-4B19-BB9E-55ABB4BAE170}" presName="text2" presStyleLbl="fgAcc2" presStyleIdx="1" presStyleCnt="8">
        <dgm:presLayoutVars>
          <dgm:chPref val="3"/>
        </dgm:presLayoutVars>
      </dgm:prSet>
      <dgm:spPr/>
      <dgm:t>
        <a:bodyPr/>
        <a:lstStyle/>
        <a:p>
          <a:endParaRPr lang="en-US"/>
        </a:p>
      </dgm:t>
    </dgm:pt>
    <dgm:pt modelId="{34FB9859-33AE-4D59-8C8F-4D59A3C12010}" type="pres">
      <dgm:prSet presAssocID="{072E94EC-6E96-4B19-BB9E-55ABB4BAE170}" presName="hierChild3" presStyleCnt="0"/>
      <dgm:spPr/>
    </dgm:pt>
    <dgm:pt modelId="{BFF170A4-181E-479A-8A4C-5F2F9DA33DA5}" type="pres">
      <dgm:prSet presAssocID="{8A194EAB-7BD8-466C-A790-91525DAC482B}" presName="Name10" presStyleLbl="parChTrans1D2" presStyleIdx="2" presStyleCnt="8"/>
      <dgm:spPr/>
      <dgm:t>
        <a:bodyPr/>
        <a:lstStyle/>
        <a:p>
          <a:endParaRPr lang="en-US"/>
        </a:p>
      </dgm:t>
    </dgm:pt>
    <dgm:pt modelId="{47E6399C-19FA-4820-A6F9-8B5FFA271166}" type="pres">
      <dgm:prSet presAssocID="{BAC4EF1E-3A29-4DE7-A5D8-76C23E0C1715}" presName="hierRoot2" presStyleCnt="0"/>
      <dgm:spPr/>
    </dgm:pt>
    <dgm:pt modelId="{08B7CF75-B43E-4EB4-AFAD-F5C1107FBD09}" type="pres">
      <dgm:prSet presAssocID="{BAC4EF1E-3A29-4DE7-A5D8-76C23E0C1715}" presName="composite2" presStyleCnt="0"/>
      <dgm:spPr/>
    </dgm:pt>
    <dgm:pt modelId="{5AF1A5DF-09C9-400E-AE0C-ADF75DC6818A}" type="pres">
      <dgm:prSet presAssocID="{BAC4EF1E-3A29-4DE7-A5D8-76C23E0C1715}" presName="background2" presStyleLbl="node2" presStyleIdx="2" presStyleCnt="8"/>
      <dgm:spPr/>
    </dgm:pt>
    <dgm:pt modelId="{7C5B09A5-A778-48AD-B641-1CA4859447EC}" type="pres">
      <dgm:prSet presAssocID="{BAC4EF1E-3A29-4DE7-A5D8-76C23E0C1715}" presName="text2" presStyleLbl="fgAcc2" presStyleIdx="2" presStyleCnt="8">
        <dgm:presLayoutVars>
          <dgm:chPref val="3"/>
        </dgm:presLayoutVars>
      </dgm:prSet>
      <dgm:spPr/>
      <dgm:t>
        <a:bodyPr/>
        <a:lstStyle/>
        <a:p>
          <a:endParaRPr lang="en-US"/>
        </a:p>
      </dgm:t>
    </dgm:pt>
    <dgm:pt modelId="{9A27ABFD-A331-4A56-82F5-E21118E3E02E}" type="pres">
      <dgm:prSet presAssocID="{BAC4EF1E-3A29-4DE7-A5D8-76C23E0C1715}" presName="hierChild3" presStyleCnt="0"/>
      <dgm:spPr/>
    </dgm:pt>
    <dgm:pt modelId="{C69EBABB-1F57-40B0-8411-5E5152C3F356}" type="pres">
      <dgm:prSet presAssocID="{0693FC04-61ED-4006-AAA0-C794934DC8E9}" presName="Name10" presStyleLbl="parChTrans1D2" presStyleIdx="3" presStyleCnt="8"/>
      <dgm:spPr/>
      <dgm:t>
        <a:bodyPr/>
        <a:lstStyle/>
        <a:p>
          <a:endParaRPr lang="en-US"/>
        </a:p>
      </dgm:t>
    </dgm:pt>
    <dgm:pt modelId="{F874ED39-E143-4E2B-91BF-7E1CD267D86C}" type="pres">
      <dgm:prSet presAssocID="{47EEE860-602D-472A-AFB1-6AB90B4A4AD3}" presName="hierRoot2" presStyleCnt="0"/>
      <dgm:spPr/>
    </dgm:pt>
    <dgm:pt modelId="{15AC493F-AF12-4D04-B0A2-C81E66E39688}" type="pres">
      <dgm:prSet presAssocID="{47EEE860-602D-472A-AFB1-6AB90B4A4AD3}" presName="composite2" presStyleCnt="0"/>
      <dgm:spPr/>
    </dgm:pt>
    <dgm:pt modelId="{D81BB14B-D946-411C-BDBB-93B2A5FBC922}" type="pres">
      <dgm:prSet presAssocID="{47EEE860-602D-472A-AFB1-6AB90B4A4AD3}" presName="background2" presStyleLbl="node2" presStyleIdx="3" presStyleCnt="8"/>
      <dgm:spPr/>
    </dgm:pt>
    <dgm:pt modelId="{D5EC4741-E245-4E1F-B8A7-18D5F82FF213}" type="pres">
      <dgm:prSet presAssocID="{47EEE860-602D-472A-AFB1-6AB90B4A4AD3}" presName="text2" presStyleLbl="fgAcc2" presStyleIdx="3" presStyleCnt="8">
        <dgm:presLayoutVars>
          <dgm:chPref val="3"/>
        </dgm:presLayoutVars>
      </dgm:prSet>
      <dgm:spPr/>
      <dgm:t>
        <a:bodyPr/>
        <a:lstStyle/>
        <a:p>
          <a:endParaRPr lang="en-US"/>
        </a:p>
      </dgm:t>
    </dgm:pt>
    <dgm:pt modelId="{29C8F16D-9013-4930-8CAC-28A31CA22F66}" type="pres">
      <dgm:prSet presAssocID="{47EEE860-602D-472A-AFB1-6AB90B4A4AD3}" presName="hierChild3" presStyleCnt="0"/>
      <dgm:spPr/>
    </dgm:pt>
    <dgm:pt modelId="{0AFA61F8-7248-4093-8172-0BC1704E7839}" type="pres">
      <dgm:prSet presAssocID="{98CAF2FB-B039-4398-A718-2FD76FF6F4ED}" presName="Name10" presStyleLbl="parChTrans1D2" presStyleIdx="4" presStyleCnt="8"/>
      <dgm:spPr/>
      <dgm:t>
        <a:bodyPr/>
        <a:lstStyle/>
        <a:p>
          <a:endParaRPr lang="en-US"/>
        </a:p>
      </dgm:t>
    </dgm:pt>
    <dgm:pt modelId="{EB921F24-6291-4661-AB74-D6215010FE78}" type="pres">
      <dgm:prSet presAssocID="{1D9ABC3F-9225-4CFF-83F6-BE0E4DE3AE59}" presName="hierRoot2" presStyleCnt="0"/>
      <dgm:spPr/>
    </dgm:pt>
    <dgm:pt modelId="{A1153C57-DEDD-4792-85FA-1A8C6E648487}" type="pres">
      <dgm:prSet presAssocID="{1D9ABC3F-9225-4CFF-83F6-BE0E4DE3AE59}" presName="composite2" presStyleCnt="0"/>
      <dgm:spPr/>
    </dgm:pt>
    <dgm:pt modelId="{F747E765-56A6-4B9C-9880-94F9CEF039B8}" type="pres">
      <dgm:prSet presAssocID="{1D9ABC3F-9225-4CFF-83F6-BE0E4DE3AE59}" presName="background2" presStyleLbl="node2" presStyleIdx="4" presStyleCnt="8"/>
      <dgm:spPr/>
    </dgm:pt>
    <dgm:pt modelId="{709B5A24-8CBF-4431-BECC-0A679155425F}" type="pres">
      <dgm:prSet presAssocID="{1D9ABC3F-9225-4CFF-83F6-BE0E4DE3AE59}" presName="text2" presStyleLbl="fgAcc2" presStyleIdx="4" presStyleCnt="8">
        <dgm:presLayoutVars>
          <dgm:chPref val="3"/>
        </dgm:presLayoutVars>
      </dgm:prSet>
      <dgm:spPr/>
      <dgm:t>
        <a:bodyPr/>
        <a:lstStyle/>
        <a:p>
          <a:endParaRPr lang="en-US"/>
        </a:p>
      </dgm:t>
    </dgm:pt>
    <dgm:pt modelId="{911740BC-A65B-4E57-8D8B-12723C2C9147}" type="pres">
      <dgm:prSet presAssocID="{1D9ABC3F-9225-4CFF-83F6-BE0E4DE3AE59}" presName="hierChild3" presStyleCnt="0"/>
      <dgm:spPr/>
    </dgm:pt>
    <dgm:pt modelId="{2E877114-B701-4170-9E16-032C8013D244}" type="pres">
      <dgm:prSet presAssocID="{E1D9E3AF-89CA-4D0A-B7B1-C00BD5AB9A48}" presName="Name10" presStyleLbl="parChTrans1D2" presStyleIdx="5" presStyleCnt="8"/>
      <dgm:spPr/>
      <dgm:t>
        <a:bodyPr/>
        <a:lstStyle/>
        <a:p>
          <a:endParaRPr lang="en-US"/>
        </a:p>
      </dgm:t>
    </dgm:pt>
    <dgm:pt modelId="{87535479-B4C5-4148-800E-2E45A8BE5430}" type="pres">
      <dgm:prSet presAssocID="{DD0A91BE-95BD-4CBF-A7FD-C73A3321DCD7}" presName="hierRoot2" presStyleCnt="0"/>
      <dgm:spPr/>
    </dgm:pt>
    <dgm:pt modelId="{F891EA3C-6648-486E-B9AC-799CA8642A39}" type="pres">
      <dgm:prSet presAssocID="{DD0A91BE-95BD-4CBF-A7FD-C73A3321DCD7}" presName="composite2" presStyleCnt="0"/>
      <dgm:spPr/>
    </dgm:pt>
    <dgm:pt modelId="{3AB709AE-DA25-4349-A1D3-E28471BAE6FD}" type="pres">
      <dgm:prSet presAssocID="{DD0A91BE-95BD-4CBF-A7FD-C73A3321DCD7}" presName="background2" presStyleLbl="node2" presStyleIdx="5" presStyleCnt="8"/>
      <dgm:spPr/>
    </dgm:pt>
    <dgm:pt modelId="{0A653319-3061-4C5B-A2E9-476C0E89C287}" type="pres">
      <dgm:prSet presAssocID="{DD0A91BE-95BD-4CBF-A7FD-C73A3321DCD7}" presName="text2" presStyleLbl="fgAcc2" presStyleIdx="5" presStyleCnt="8">
        <dgm:presLayoutVars>
          <dgm:chPref val="3"/>
        </dgm:presLayoutVars>
      </dgm:prSet>
      <dgm:spPr/>
      <dgm:t>
        <a:bodyPr/>
        <a:lstStyle/>
        <a:p>
          <a:endParaRPr lang="en-US"/>
        </a:p>
      </dgm:t>
    </dgm:pt>
    <dgm:pt modelId="{13182D10-92CE-4071-8B6A-8748DC41234A}" type="pres">
      <dgm:prSet presAssocID="{DD0A91BE-95BD-4CBF-A7FD-C73A3321DCD7}" presName="hierChild3" presStyleCnt="0"/>
      <dgm:spPr/>
    </dgm:pt>
    <dgm:pt modelId="{F6D29540-693E-44A2-BB02-DE4C70AD2CB3}" type="pres">
      <dgm:prSet presAssocID="{FCFBB7A5-814E-4258-BFBD-9D79875CCF4D}" presName="Name10" presStyleLbl="parChTrans1D2" presStyleIdx="6" presStyleCnt="8"/>
      <dgm:spPr/>
      <dgm:t>
        <a:bodyPr/>
        <a:lstStyle/>
        <a:p>
          <a:endParaRPr lang="en-US"/>
        </a:p>
      </dgm:t>
    </dgm:pt>
    <dgm:pt modelId="{81F04276-2B49-4388-8CEF-34503B665012}" type="pres">
      <dgm:prSet presAssocID="{8F0906E9-3ABA-40E4-9BEA-B80FF5DF985A}" presName="hierRoot2" presStyleCnt="0"/>
      <dgm:spPr/>
    </dgm:pt>
    <dgm:pt modelId="{5FE897E5-BA89-4CB8-AB7C-92152210EB4E}" type="pres">
      <dgm:prSet presAssocID="{8F0906E9-3ABA-40E4-9BEA-B80FF5DF985A}" presName="composite2" presStyleCnt="0"/>
      <dgm:spPr/>
    </dgm:pt>
    <dgm:pt modelId="{DC5A26A8-EF43-42C7-9395-2FE9A92BC809}" type="pres">
      <dgm:prSet presAssocID="{8F0906E9-3ABA-40E4-9BEA-B80FF5DF985A}" presName="background2" presStyleLbl="node2" presStyleIdx="6" presStyleCnt="8"/>
      <dgm:spPr/>
    </dgm:pt>
    <dgm:pt modelId="{14061DCF-D4B5-4608-8443-492971F186E1}" type="pres">
      <dgm:prSet presAssocID="{8F0906E9-3ABA-40E4-9BEA-B80FF5DF985A}" presName="text2" presStyleLbl="fgAcc2" presStyleIdx="6" presStyleCnt="8">
        <dgm:presLayoutVars>
          <dgm:chPref val="3"/>
        </dgm:presLayoutVars>
      </dgm:prSet>
      <dgm:spPr/>
      <dgm:t>
        <a:bodyPr/>
        <a:lstStyle/>
        <a:p>
          <a:endParaRPr lang="en-US"/>
        </a:p>
      </dgm:t>
    </dgm:pt>
    <dgm:pt modelId="{9D4E71F2-D544-4FC3-8237-E21E4DE985FC}" type="pres">
      <dgm:prSet presAssocID="{8F0906E9-3ABA-40E4-9BEA-B80FF5DF985A}" presName="hierChild3" presStyleCnt="0"/>
      <dgm:spPr/>
    </dgm:pt>
    <dgm:pt modelId="{374FF3DE-E461-4936-AC88-E9E0798F6D3E}" type="pres">
      <dgm:prSet presAssocID="{C988A9F8-609B-4BBF-8EE9-CC937971C5C9}" presName="Name10" presStyleLbl="parChTrans1D2" presStyleIdx="7" presStyleCnt="8"/>
      <dgm:spPr/>
      <dgm:t>
        <a:bodyPr/>
        <a:lstStyle/>
        <a:p>
          <a:endParaRPr lang="en-US"/>
        </a:p>
      </dgm:t>
    </dgm:pt>
    <dgm:pt modelId="{C7CD3A83-D5E6-4605-9410-1750D8862450}" type="pres">
      <dgm:prSet presAssocID="{310C3816-24E0-4F95-9CE4-3FC23C3FBF62}" presName="hierRoot2" presStyleCnt="0"/>
      <dgm:spPr/>
    </dgm:pt>
    <dgm:pt modelId="{ECBF9D3F-EE02-4D06-83EF-8B11945D5F47}" type="pres">
      <dgm:prSet presAssocID="{310C3816-24E0-4F95-9CE4-3FC23C3FBF62}" presName="composite2" presStyleCnt="0"/>
      <dgm:spPr/>
    </dgm:pt>
    <dgm:pt modelId="{2BFC80C4-223D-44D6-B173-549A89BF7F28}" type="pres">
      <dgm:prSet presAssocID="{310C3816-24E0-4F95-9CE4-3FC23C3FBF62}" presName="background2" presStyleLbl="node2" presStyleIdx="7" presStyleCnt="8"/>
      <dgm:spPr/>
    </dgm:pt>
    <dgm:pt modelId="{B28318DF-64E1-433E-817C-05BE12E8184D}" type="pres">
      <dgm:prSet presAssocID="{310C3816-24E0-4F95-9CE4-3FC23C3FBF62}" presName="text2" presStyleLbl="fgAcc2" presStyleIdx="7" presStyleCnt="8">
        <dgm:presLayoutVars>
          <dgm:chPref val="3"/>
        </dgm:presLayoutVars>
      </dgm:prSet>
      <dgm:spPr/>
      <dgm:t>
        <a:bodyPr/>
        <a:lstStyle/>
        <a:p>
          <a:endParaRPr lang="en-US"/>
        </a:p>
      </dgm:t>
    </dgm:pt>
    <dgm:pt modelId="{365E5AF6-04B6-4348-B11F-9BA6A6E85D07}" type="pres">
      <dgm:prSet presAssocID="{310C3816-24E0-4F95-9CE4-3FC23C3FBF62}" presName="hierChild3" presStyleCnt="0"/>
      <dgm:spPr/>
    </dgm:pt>
  </dgm:ptLst>
  <dgm:cxnLst>
    <dgm:cxn modelId="{21A6363E-9026-4E6E-B969-8E515B83ABA5}" srcId="{ADD1BAC7-E161-4793-B45B-DA7C7D40A2BD}" destId="{8F0906E9-3ABA-40E4-9BEA-B80FF5DF985A}" srcOrd="6" destOrd="0" parTransId="{FCFBB7A5-814E-4258-BFBD-9D79875CCF4D}" sibTransId="{A5725BA3-977E-4300-8DE7-0666C94A6E02}"/>
    <dgm:cxn modelId="{408C0552-19B9-4152-B80F-3F928831FACA}" srcId="{ADD1BAC7-E161-4793-B45B-DA7C7D40A2BD}" destId="{BAC4EF1E-3A29-4DE7-A5D8-76C23E0C1715}" srcOrd="2" destOrd="0" parTransId="{8A194EAB-7BD8-466C-A790-91525DAC482B}" sibTransId="{AB2D1F12-DCB2-4AFE-84A5-E5F3D47C3F5D}"/>
    <dgm:cxn modelId="{7A0848C1-F16E-4105-890D-1FFC142BADDB}" srcId="{ADD1BAC7-E161-4793-B45B-DA7C7D40A2BD}" destId="{468D1CCC-C922-4D04-AF56-66DA6B6872C4}" srcOrd="0" destOrd="0" parTransId="{A7D6F709-0CC3-42BE-A548-F39628F51146}" sibTransId="{A73F9333-992E-4133-AD09-A85263B1284B}"/>
    <dgm:cxn modelId="{704B369A-D1A7-4D0E-8B8B-D34A2D3DBF72}" type="presOf" srcId="{E1D9E3AF-89CA-4D0A-B7B1-C00BD5AB9A48}" destId="{2E877114-B701-4170-9E16-032C8013D244}" srcOrd="0" destOrd="0" presId="urn:microsoft.com/office/officeart/2005/8/layout/hierarchy1"/>
    <dgm:cxn modelId="{26AB1AEE-EF6D-4C7E-994C-49499ACD51D1}" srcId="{ADD1BAC7-E161-4793-B45B-DA7C7D40A2BD}" destId="{1D9ABC3F-9225-4CFF-83F6-BE0E4DE3AE59}" srcOrd="4" destOrd="0" parTransId="{98CAF2FB-B039-4398-A718-2FD76FF6F4ED}" sibTransId="{8724FDDA-7D23-496B-A6EB-77002EA32840}"/>
    <dgm:cxn modelId="{C6C7B71C-6C6E-46A2-B22F-004C59875421}" type="presOf" srcId="{F05AEA96-61BD-450E-8353-F8146FC570F1}" destId="{9C1531E9-29DE-4231-8E3F-052A2E43D43B}" srcOrd="0" destOrd="0" presId="urn:microsoft.com/office/officeart/2005/8/layout/hierarchy1"/>
    <dgm:cxn modelId="{BB599A48-4354-4535-B057-8D6AF109D14B}" type="presOf" srcId="{98CAF2FB-B039-4398-A718-2FD76FF6F4ED}" destId="{0AFA61F8-7248-4093-8172-0BC1704E7839}" srcOrd="0" destOrd="0" presId="urn:microsoft.com/office/officeart/2005/8/layout/hierarchy1"/>
    <dgm:cxn modelId="{88561D16-D5C3-4DFA-945E-E0E2816921B2}" srcId="{ADD1BAC7-E161-4793-B45B-DA7C7D40A2BD}" destId="{310C3816-24E0-4F95-9CE4-3FC23C3FBF62}" srcOrd="7" destOrd="0" parTransId="{C988A9F8-609B-4BBF-8EE9-CC937971C5C9}" sibTransId="{6A03D2DF-5A4F-4EC1-8751-7332CBE73B42}"/>
    <dgm:cxn modelId="{84796DA1-293E-492E-AD1A-9EE8C43B7808}" type="presOf" srcId="{072E94EC-6E96-4B19-BB9E-55ABB4BAE170}" destId="{2D3AA85F-7261-438A-B0CF-CCB309D234D8}" srcOrd="0" destOrd="0" presId="urn:microsoft.com/office/officeart/2005/8/layout/hierarchy1"/>
    <dgm:cxn modelId="{002D02BC-6A04-455D-99EC-2BB24C6FC815}" srcId="{ADD1BAC7-E161-4793-B45B-DA7C7D40A2BD}" destId="{DD0A91BE-95BD-4CBF-A7FD-C73A3321DCD7}" srcOrd="5" destOrd="0" parTransId="{E1D9E3AF-89CA-4D0A-B7B1-C00BD5AB9A48}" sibTransId="{56EB2A06-0FBD-4D43-A46B-0AF04F35660A}"/>
    <dgm:cxn modelId="{D7F1D879-18DF-4D73-8ABE-A068ECE16AA8}" type="presOf" srcId="{ADD1BAC7-E161-4793-B45B-DA7C7D40A2BD}" destId="{87240AF5-8FD7-4A61-9AAF-28830FA04E0F}" srcOrd="0" destOrd="0" presId="urn:microsoft.com/office/officeart/2005/8/layout/hierarchy1"/>
    <dgm:cxn modelId="{F0393A28-5FF2-4113-A7C2-88C88FE35B90}" type="presOf" srcId="{0693FC04-61ED-4006-AAA0-C794934DC8E9}" destId="{C69EBABB-1F57-40B0-8411-5E5152C3F356}" srcOrd="0" destOrd="0" presId="urn:microsoft.com/office/officeart/2005/8/layout/hierarchy1"/>
    <dgm:cxn modelId="{412E4F30-262F-4ACC-80A3-3E1FB2757B98}" type="presOf" srcId="{DD0A91BE-95BD-4CBF-A7FD-C73A3321DCD7}" destId="{0A653319-3061-4C5B-A2E9-476C0E89C287}" srcOrd="0" destOrd="0" presId="urn:microsoft.com/office/officeart/2005/8/layout/hierarchy1"/>
    <dgm:cxn modelId="{843276B5-B576-4F74-9022-E457DBA17270}" type="presOf" srcId="{FCFBB7A5-814E-4258-BFBD-9D79875CCF4D}" destId="{F6D29540-693E-44A2-BB02-DE4C70AD2CB3}" srcOrd="0" destOrd="0" presId="urn:microsoft.com/office/officeart/2005/8/layout/hierarchy1"/>
    <dgm:cxn modelId="{3E22AE1E-EAF0-4F32-A06F-7076AFD3D152}" type="presOf" srcId="{1D9ABC3F-9225-4CFF-83F6-BE0E4DE3AE59}" destId="{709B5A24-8CBF-4431-BECC-0A679155425F}" srcOrd="0" destOrd="0" presId="urn:microsoft.com/office/officeart/2005/8/layout/hierarchy1"/>
    <dgm:cxn modelId="{8A2E3EE9-7791-4283-A214-7DF32384EC6B}" type="presOf" srcId="{81CE873B-4358-41A2-AAC2-FCF3D7453A43}" destId="{1BE64149-431F-4AB0-8CEF-A09445087940}" srcOrd="0" destOrd="0" presId="urn:microsoft.com/office/officeart/2005/8/layout/hierarchy1"/>
    <dgm:cxn modelId="{715EC00E-4E6A-406B-8E10-FE7E973F83D1}" srcId="{ADD1BAC7-E161-4793-B45B-DA7C7D40A2BD}" destId="{072E94EC-6E96-4B19-BB9E-55ABB4BAE170}" srcOrd="1" destOrd="0" parTransId="{81CE873B-4358-41A2-AAC2-FCF3D7453A43}" sibTransId="{2C7D51AD-D645-444D-8831-576675852167}"/>
    <dgm:cxn modelId="{B0D86B93-2146-42FC-BAE3-F8FB809B86F4}" type="presOf" srcId="{47EEE860-602D-472A-AFB1-6AB90B4A4AD3}" destId="{D5EC4741-E245-4E1F-B8A7-18D5F82FF213}" srcOrd="0" destOrd="0" presId="urn:microsoft.com/office/officeart/2005/8/layout/hierarchy1"/>
    <dgm:cxn modelId="{82A89869-FC50-4F8F-811E-246E2811C104}" type="presOf" srcId="{BAC4EF1E-3A29-4DE7-A5D8-76C23E0C1715}" destId="{7C5B09A5-A778-48AD-B641-1CA4859447EC}" srcOrd="0" destOrd="0" presId="urn:microsoft.com/office/officeart/2005/8/layout/hierarchy1"/>
    <dgm:cxn modelId="{61E6F63D-AA24-4132-ACA9-9B92343C274D}" type="presOf" srcId="{310C3816-24E0-4F95-9CE4-3FC23C3FBF62}" destId="{B28318DF-64E1-433E-817C-05BE12E8184D}" srcOrd="0" destOrd="0" presId="urn:microsoft.com/office/officeart/2005/8/layout/hierarchy1"/>
    <dgm:cxn modelId="{A61E0355-1D97-4621-894E-B44A0251479C}" type="presOf" srcId="{C988A9F8-609B-4BBF-8EE9-CC937971C5C9}" destId="{374FF3DE-E461-4936-AC88-E9E0798F6D3E}" srcOrd="0" destOrd="0" presId="urn:microsoft.com/office/officeart/2005/8/layout/hierarchy1"/>
    <dgm:cxn modelId="{E5BD4414-807A-464C-964A-B426F114DB1B}" type="presOf" srcId="{8F0906E9-3ABA-40E4-9BEA-B80FF5DF985A}" destId="{14061DCF-D4B5-4608-8443-492971F186E1}" srcOrd="0" destOrd="0" presId="urn:microsoft.com/office/officeart/2005/8/layout/hierarchy1"/>
    <dgm:cxn modelId="{065D14FF-0F5D-40CC-8014-096EDE441A25}" type="presOf" srcId="{A7D6F709-0CC3-42BE-A548-F39628F51146}" destId="{0BB42221-71E0-4EBE-B2EA-701E3E5AF779}" srcOrd="0" destOrd="0" presId="urn:microsoft.com/office/officeart/2005/8/layout/hierarchy1"/>
    <dgm:cxn modelId="{8212D147-81B7-40E6-817C-00A970354BA6}" srcId="{ADD1BAC7-E161-4793-B45B-DA7C7D40A2BD}" destId="{47EEE860-602D-472A-AFB1-6AB90B4A4AD3}" srcOrd="3" destOrd="0" parTransId="{0693FC04-61ED-4006-AAA0-C794934DC8E9}" sibTransId="{84A2A093-E5E7-4A91-A845-889DF1460860}"/>
    <dgm:cxn modelId="{D4312380-C63D-4D77-BA0A-38AFE63C4BD7}" srcId="{F05AEA96-61BD-450E-8353-F8146FC570F1}" destId="{ADD1BAC7-E161-4793-B45B-DA7C7D40A2BD}" srcOrd="0" destOrd="0" parTransId="{CBA2A318-7296-48A9-B857-541154D744EC}" sibTransId="{B1DC5F82-1E20-4696-B270-8EB8FF5666DB}"/>
    <dgm:cxn modelId="{B8B0E26F-7BE4-4930-929B-0A91E1B61DD7}" type="presOf" srcId="{8A194EAB-7BD8-466C-A790-91525DAC482B}" destId="{BFF170A4-181E-479A-8A4C-5F2F9DA33DA5}" srcOrd="0" destOrd="0" presId="urn:microsoft.com/office/officeart/2005/8/layout/hierarchy1"/>
    <dgm:cxn modelId="{CD3E96B4-CF8D-4894-A6AA-772A70E30C25}" type="presOf" srcId="{468D1CCC-C922-4D04-AF56-66DA6B6872C4}" destId="{F9A5026F-2475-4A5C-8FF5-749BD52018F6}" srcOrd="0" destOrd="0" presId="urn:microsoft.com/office/officeart/2005/8/layout/hierarchy1"/>
    <dgm:cxn modelId="{C9A552E7-C7DF-4EE8-BFC2-332BD0CC61E1}" type="presParOf" srcId="{9C1531E9-29DE-4231-8E3F-052A2E43D43B}" destId="{40966040-95F2-4C05-A108-3ECAC1D9FF8C}" srcOrd="0" destOrd="0" presId="urn:microsoft.com/office/officeart/2005/8/layout/hierarchy1"/>
    <dgm:cxn modelId="{166292F4-713F-4745-B78D-EAEB897B7A92}" type="presParOf" srcId="{40966040-95F2-4C05-A108-3ECAC1D9FF8C}" destId="{640458F9-1D38-4B5C-8472-D7BCA825AC85}" srcOrd="0" destOrd="0" presId="urn:microsoft.com/office/officeart/2005/8/layout/hierarchy1"/>
    <dgm:cxn modelId="{F07B279B-7522-417C-B8B5-A75C10B25390}" type="presParOf" srcId="{640458F9-1D38-4B5C-8472-D7BCA825AC85}" destId="{70942F75-5E75-4B9F-8489-00CB9EE6DEC0}" srcOrd="0" destOrd="0" presId="urn:microsoft.com/office/officeart/2005/8/layout/hierarchy1"/>
    <dgm:cxn modelId="{A48C0BE8-9A44-4FCD-A4E9-DC5B383E9154}" type="presParOf" srcId="{640458F9-1D38-4B5C-8472-D7BCA825AC85}" destId="{87240AF5-8FD7-4A61-9AAF-28830FA04E0F}" srcOrd="1" destOrd="0" presId="urn:microsoft.com/office/officeart/2005/8/layout/hierarchy1"/>
    <dgm:cxn modelId="{7DEDB052-3971-416F-A63D-7E51C9966AD2}" type="presParOf" srcId="{40966040-95F2-4C05-A108-3ECAC1D9FF8C}" destId="{5235DD1C-56C2-46E9-B9DD-A1EAEBBA3F5B}" srcOrd="1" destOrd="0" presId="urn:microsoft.com/office/officeart/2005/8/layout/hierarchy1"/>
    <dgm:cxn modelId="{88259E7D-96B2-430E-8D26-A63D886C3EB8}" type="presParOf" srcId="{5235DD1C-56C2-46E9-B9DD-A1EAEBBA3F5B}" destId="{0BB42221-71E0-4EBE-B2EA-701E3E5AF779}" srcOrd="0" destOrd="0" presId="urn:microsoft.com/office/officeart/2005/8/layout/hierarchy1"/>
    <dgm:cxn modelId="{5DAC5C87-8363-44F8-B3CE-7B995E153FED}" type="presParOf" srcId="{5235DD1C-56C2-46E9-B9DD-A1EAEBBA3F5B}" destId="{29A1D0D0-67D9-4E35-87A3-FFA8E0D20EAD}" srcOrd="1" destOrd="0" presId="urn:microsoft.com/office/officeart/2005/8/layout/hierarchy1"/>
    <dgm:cxn modelId="{CF112088-5F2D-4A7A-A541-7C419A54EE8B}" type="presParOf" srcId="{29A1D0D0-67D9-4E35-87A3-FFA8E0D20EAD}" destId="{C49BE5B4-9104-4122-9711-7A6F2022C613}" srcOrd="0" destOrd="0" presId="urn:microsoft.com/office/officeart/2005/8/layout/hierarchy1"/>
    <dgm:cxn modelId="{5C373214-0616-4924-BD63-429715085ABB}" type="presParOf" srcId="{C49BE5B4-9104-4122-9711-7A6F2022C613}" destId="{99D81749-63B0-4025-B39F-F7D80EA79BA2}" srcOrd="0" destOrd="0" presId="urn:microsoft.com/office/officeart/2005/8/layout/hierarchy1"/>
    <dgm:cxn modelId="{C6080F60-6E7B-43CF-8539-BFA80EFDAA9A}" type="presParOf" srcId="{C49BE5B4-9104-4122-9711-7A6F2022C613}" destId="{F9A5026F-2475-4A5C-8FF5-749BD52018F6}" srcOrd="1" destOrd="0" presId="urn:microsoft.com/office/officeart/2005/8/layout/hierarchy1"/>
    <dgm:cxn modelId="{897B0728-CD02-43CD-BFCD-5184253186DC}" type="presParOf" srcId="{29A1D0D0-67D9-4E35-87A3-FFA8E0D20EAD}" destId="{768AEADE-BFD2-4653-BBA2-5382F38EAF6C}" srcOrd="1" destOrd="0" presId="urn:microsoft.com/office/officeart/2005/8/layout/hierarchy1"/>
    <dgm:cxn modelId="{DFC8BC97-F36E-41F6-B5AF-25DC9AC45D31}" type="presParOf" srcId="{5235DD1C-56C2-46E9-B9DD-A1EAEBBA3F5B}" destId="{1BE64149-431F-4AB0-8CEF-A09445087940}" srcOrd="2" destOrd="0" presId="urn:microsoft.com/office/officeart/2005/8/layout/hierarchy1"/>
    <dgm:cxn modelId="{48BE86ED-4FB9-4527-925F-AFB6F8C0323A}" type="presParOf" srcId="{5235DD1C-56C2-46E9-B9DD-A1EAEBBA3F5B}" destId="{BCE3E347-E1B4-41B9-B741-D1206B5EF59B}" srcOrd="3" destOrd="0" presId="urn:microsoft.com/office/officeart/2005/8/layout/hierarchy1"/>
    <dgm:cxn modelId="{94111CE0-A7B6-45F3-B84D-9003F9C99403}" type="presParOf" srcId="{BCE3E347-E1B4-41B9-B741-D1206B5EF59B}" destId="{734B3CC6-C288-4F0C-90DD-8771725DD26D}" srcOrd="0" destOrd="0" presId="urn:microsoft.com/office/officeart/2005/8/layout/hierarchy1"/>
    <dgm:cxn modelId="{9F0968E4-1576-4646-8D3F-7D51A5DF8A49}" type="presParOf" srcId="{734B3CC6-C288-4F0C-90DD-8771725DD26D}" destId="{016C7954-EE20-4613-9FC0-DFF4A582C09B}" srcOrd="0" destOrd="0" presId="urn:microsoft.com/office/officeart/2005/8/layout/hierarchy1"/>
    <dgm:cxn modelId="{6EFDBF6C-1D67-4D15-A419-A86EBF6F5811}" type="presParOf" srcId="{734B3CC6-C288-4F0C-90DD-8771725DD26D}" destId="{2D3AA85F-7261-438A-B0CF-CCB309D234D8}" srcOrd="1" destOrd="0" presId="urn:microsoft.com/office/officeart/2005/8/layout/hierarchy1"/>
    <dgm:cxn modelId="{5642E0EB-3251-4590-B5E0-0BB7AC65ED32}" type="presParOf" srcId="{BCE3E347-E1B4-41B9-B741-D1206B5EF59B}" destId="{34FB9859-33AE-4D59-8C8F-4D59A3C12010}" srcOrd="1" destOrd="0" presId="urn:microsoft.com/office/officeart/2005/8/layout/hierarchy1"/>
    <dgm:cxn modelId="{8C2A6FD8-72DB-44CC-B10D-0CE9F2F719E7}" type="presParOf" srcId="{5235DD1C-56C2-46E9-B9DD-A1EAEBBA3F5B}" destId="{BFF170A4-181E-479A-8A4C-5F2F9DA33DA5}" srcOrd="4" destOrd="0" presId="urn:microsoft.com/office/officeart/2005/8/layout/hierarchy1"/>
    <dgm:cxn modelId="{60EBBB74-1DC3-4FAD-8D48-E66A85B10498}" type="presParOf" srcId="{5235DD1C-56C2-46E9-B9DD-A1EAEBBA3F5B}" destId="{47E6399C-19FA-4820-A6F9-8B5FFA271166}" srcOrd="5" destOrd="0" presId="urn:microsoft.com/office/officeart/2005/8/layout/hierarchy1"/>
    <dgm:cxn modelId="{A0CE343D-D7F3-4C14-AE24-1BBD8C0B9B51}" type="presParOf" srcId="{47E6399C-19FA-4820-A6F9-8B5FFA271166}" destId="{08B7CF75-B43E-4EB4-AFAD-F5C1107FBD09}" srcOrd="0" destOrd="0" presId="urn:microsoft.com/office/officeart/2005/8/layout/hierarchy1"/>
    <dgm:cxn modelId="{7C394462-D255-4AC7-8D33-81AF046B995C}" type="presParOf" srcId="{08B7CF75-B43E-4EB4-AFAD-F5C1107FBD09}" destId="{5AF1A5DF-09C9-400E-AE0C-ADF75DC6818A}" srcOrd="0" destOrd="0" presId="urn:microsoft.com/office/officeart/2005/8/layout/hierarchy1"/>
    <dgm:cxn modelId="{BA86A5ED-86A7-4A77-AFEE-4670E9A602FB}" type="presParOf" srcId="{08B7CF75-B43E-4EB4-AFAD-F5C1107FBD09}" destId="{7C5B09A5-A778-48AD-B641-1CA4859447EC}" srcOrd="1" destOrd="0" presId="urn:microsoft.com/office/officeart/2005/8/layout/hierarchy1"/>
    <dgm:cxn modelId="{868E8651-BFEB-4B8F-916D-61FC5D5D4C2F}" type="presParOf" srcId="{47E6399C-19FA-4820-A6F9-8B5FFA271166}" destId="{9A27ABFD-A331-4A56-82F5-E21118E3E02E}" srcOrd="1" destOrd="0" presId="urn:microsoft.com/office/officeart/2005/8/layout/hierarchy1"/>
    <dgm:cxn modelId="{B97269A2-537C-4984-940C-D794EB7432EF}" type="presParOf" srcId="{5235DD1C-56C2-46E9-B9DD-A1EAEBBA3F5B}" destId="{C69EBABB-1F57-40B0-8411-5E5152C3F356}" srcOrd="6" destOrd="0" presId="urn:microsoft.com/office/officeart/2005/8/layout/hierarchy1"/>
    <dgm:cxn modelId="{CE67E684-B217-483C-89ED-EFA5576C7FC2}" type="presParOf" srcId="{5235DD1C-56C2-46E9-B9DD-A1EAEBBA3F5B}" destId="{F874ED39-E143-4E2B-91BF-7E1CD267D86C}" srcOrd="7" destOrd="0" presId="urn:microsoft.com/office/officeart/2005/8/layout/hierarchy1"/>
    <dgm:cxn modelId="{74AEE801-9971-4D78-AB6A-29B771649817}" type="presParOf" srcId="{F874ED39-E143-4E2B-91BF-7E1CD267D86C}" destId="{15AC493F-AF12-4D04-B0A2-C81E66E39688}" srcOrd="0" destOrd="0" presId="urn:microsoft.com/office/officeart/2005/8/layout/hierarchy1"/>
    <dgm:cxn modelId="{EC0E141C-A722-4176-AE50-19DA78AA3025}" type="presParOf" srcId="{15AC493F-AF12-4D04-B0A2-C81E66E39688}" destId="{D81BB14B-D946-411C-BDBB-93B2A5FBC922}" srcOrd="0" destOrd="0" presId="urn:microsoft.com/office/officeart/2005/8/layout/hierarchy1"/>
    <dgm:cxn modelId="{3C13D377-CE55-4AB8-AA94-2BA7041550DE}" type="presParOf" srcId="{15AC493F-AF12-4D04-B0A2-C81E66E39688}" destId="{D5EC4741-E245-4E1F-B8A7-18D5F82FF213}" srcOrd="1" destOrd="0" presId="urn:microsoft.com/office/officeart/2005/8/layout/hierarchy1"/>
    <dgm:cxn modelId="{573DD0AD-A93B-4401-B709-5C89B573ADA5}" type="presParOf" srcId="{F874ED39-E143-4E2B-91BF-7E1CD267D86C}" destId="{29C8F16D-9013-4930-8CAC-28A31CA22F66}" srcOrd="1" destOrd="0" presId="urn:microsoft.com/office/officeart/2005/8/layout/hierarchy1"/>
    <dgm:cxn modelId="{751C679A-9C4F-4D65-B40A-3E4F47016125}" type="presParOf" srcId="{5235DD1C-56C2-46E9-B9DD-A1EAEBBA3F5B}" destId="{0AFA61F8-7248-4093-8172-0BC1704E7839}" srcOrd="8" destOrd="0" presId="urn:microsoft.com/office/officeart/2005/8/layout/hierarchy1"/>
    <dgm:cxn modelId="{54CFC344-974C-4D7C-80C7-405AA45B9020}" type="presParOf" srcId="{5235DD1C-56C2-46E9-B9DD-A1EAEBBA3F5B}" destId="{EB921F24-6291-4661-AB74-D6215010FE78}" srcOrd="9" destOrd="0" presId="urn:microsoft.com/office/officeart/2005/8/layout/hierarchy1"/>
    <dgm:cxn modelId="{C286B091-EC1F-4932-AA29-0FC495302F58}" type="presParOf" srcId="{EB921F24-6291-4661-AB74-D6215010FE78}" destId="{A1153C57-DEDD-4792-85FA-1A8C6E648487}" srcOrd="0" destOrd="0" presId="urn:microsoft.com/office/officeart/2005/8/layout/hierarchy1"/>
    <dgm:cxn modelId="{7D3FA8C6-AC69-4E7B-B967-80E5EED8BCA2}" type="presParOf" srcId="{A1153C57-DEDD-4792-85FA-1A8C6E648487}" destId="{F747E765-56A6-4B9C-9880-94F9CEF039B8}" srcOrd="0" destOrd="0" presId="urn:microsoft.com/office/officeart/2005/8/layout/hierarchy1"/>
    <dgm:cxn modelId="{FAC88837-F92D-4787-9E67-038A1B655754}" type="presParOf" srcId="{A1153C57-DEDD-4792-85FA-1A8C6E648487}" destId="{709B5A24-8CBF-4431-BECC-0A679155425F}" srcOrd="1" destOrd="0" presId="urn:microsoft.com/office/officeart/2005/8/layout/hierarchy1"/>
    <dgm:cxn modelId="{EF99FC11-F824-4349-B21C-C87B842B2041}" type="presParOf" srcId="{EB921F24-6291-4661-AB74-D6215010FE78}" destId="{911740BC-A65B-4E57-8D8B-12723C2C9147}" srcOrd="1" destOrd="0" presId="urn:microsoft.com/office/officeart/2005/8/layout/hierarchy1"/>
    <dgm:cxn modelId="{633472CD-B21E-4C39-89B3-8EE67162A3AC}" type="presParOf" srcId="{5235DD1C-56C2-46E9-B9DD-A1EAEBBA3F5B}" destId="{2E877114-B701-4170-9E16-032C8013D244}" srcOrd="10" destOrd="0" presId="urn:microsoft.com/office/officeart/2005/8/layout/hierarchy1"/>
    <dgm:cxn modelId="{9AA50292-5588-436E-A5FD-61DA66CA9587}" type="presParOf" srcId="{5235DD1C-56C2-46E9-B9DD-A1EAEBBA3F5B}" destId="{87535479-B4C5-4148-800E-2E45A8BE5430}" srcOrd="11" destOrd="0" presId="urn:microsoft.com/office/officeart/2005/8/layout/hierarchy1"/>
    <dgm:cxn modelId="{D43F0965-B5C7-4A43-9AC0-460769B9A91B}" type="presParOf" srcId="{87535479-B4C5-4148-800E-2E45A8BE5430}" destId="{F891EA3C-6648-486E-B9AC-799CA8642A39}" srcOrd="0" destOrd="0" presId="urn:microsoft.com/office/officeart/2005/8/layout/hierarchy1"/>
    <dgm:cxn modelId="{3AEA568B-3710-46B1-B2FF-22923D864689}" type="presParOf" srcId="{F891EA3C-6648-486E-B9AC-799CA8642A39}" destId="{3AB709AE-DA25-4349-A1D3-E28471BAE6FD}" srcOrd="0" destOrd="0" presId="urn:microsoft.com/office/officeart/2005/8/layout/hierarchy1"/>
    <dgm:cxn modelId="{4A643721-30D2-4E6B-AFAB-09AB2DE96E38}" type="presParOf" srcId="{F891EA3C-6648-486E-B9AC-799CA8642A39}" destId="{0A653319-3061-4C5B-A2E9-476C0E89C287}" srcOrd="1" destOrd="0" presId="urn:microsoft.com/office/officeart/2005/8/layout/hierarchy1"/>
    <dgm:cxn modelId="{663E0017-4233-4693-B550-41DD298ADD4D}" type="presParOf" srcId="{87535479-B4C5-4148-800E-2E45A8BE5430}" destId="{13182D10-92CE-4071-8B6A-8748DC41234A}" srcOrd="1" destOrd="0" presId="urn:microsoft.com/office/officeart/2005/8/layout/hierarchy1"/>
    <dgm:cxn modelId="{7DEC428A-3CD9-4B47-94F3-7EC7CB5F93DA}" type="presParOf" srcId="{5235DD1C-56C2-46E9-B9DD-A1EAEBBA3F5B}" destId="{F6D29540-693E-44A2-BB02-DE4C70AD2CB3}" srcOrd="12" destOrd="0" presId="urn:microsoft.com/office/officeart/2005/8/layout/hierarchy1"/>
    <dgm:cxn modelId="{92FFAE21-8B6C-46CC-A1E6-99F0630B0F1A}" type="presParOf" srcId="{5235DD1C-56C2-46E9-B9DD-A1EAEBBA3F5B}" destId="{81F04276-2B49-4388-8CEF-34503B665012}" srcOrd="13" destOrd="0" presId="urn:microsoft.com/office/officeart/2005/8/layout/hierarchy1"/>
    <dgm:cxn modelId="{52949AB3-4F0C-4DA2-8213-5667DC089E43}" type="presParOf" srcId="{81F04276-2B49-4388-8CEF-34503B665012}" destId="{5FE897E5-BA89-4CB8-AB7C-92152210EB4E}" srcOrd="0" destOrd="0" presId="urn:microsoft.com/office/officeart/2005/8/layout/hierarchy1"/>
    <dgm:cxn modelId="{45EF163D-2CC5-4378-9C08-87963C4896A2}" type="presParOf" srcId="{5FE897E5-BA89-4CB8-AB7C-92152210EB4E}" destId="{DC5A26A8-EF43-42C7-9395-2FE9A92BC809}" srcOrd="0" destOrd="0" presId="urn:microsoft.com/office/officeart/2005/8/layout/hierarchy1"/>
    <dgm:cxn modelId="{41184A52-6E93-4441-B3C4-4EC07D30A7CE}" type="presParOf" srcId="{5FE897E5-BA89-4CB8-AB7C-92152210EB4E}" destId="{14061DCF-D4B5-4608-8443-492971F186E1}" srcOrd="1" destOrd="0" presId="urn:microsoft.com/office/officeart/2005/8/layout/hierarchy1"/>
    <dgm:cxn modelId="{627D863F-2B0C-4F4E-B06C-7ACA591EBEF0}" type="presParOf" srcId="{81F04276-2B49-4388-8CEF-34503B665012}" destId="{9D4E71F2-D544-4FC3-8237-E21E4DE985FC}" srcOrd="1" destOrd="0" presId="urn:microsoft.com/office/officeart/2005/8/layout/hierarchy1"/>
    <dgm:cxn modelId="{C965B063-1E75-42D5-8423-98BB1210B612}" type="presParOf" srcId="{5235DD1C-56C2-46E9-B9DD-A1EAEBBA3F5B}" destId="{374FF3DE-E461-4936-AC88-E9E0798F6D3E}" srcOrd="14" destOrd="0" presId="urn:microsoft.com/office/officeart/2005/8/layout/hierarchy1"/>
    <dgm:cxn modelId="{F5749BC0-F179-4E6E-BE50-BB40E9AC2695}" type="presParOf" srcId="{5235DD1C-56C2-46E9-B9DD-A1EAEBBA3F5B}" destId="{C7CD3A83-D5E6-4605-9410-1750D8862450}" srcOrd="15" destOrd="0" presId="urn:microsoft.com/office/officeart/2005/8/layout/hierarchy1"/>
    <dgm:cxn modelId="{8AC3E578-E0E2-4E41-9487-A12E72AF6C18}" type="presParOf" srcId="{C7CD3A83-D5E6-4605-9410-1750D8862450}" destId="{ECBF9D3F-EE02-4D06-83EF-8B11945D5F47}" srcOrd="0" destOrd="0" presId="urn:microsoft.com/office/officeart/2005/8/layout/hierarchy1"/>
    <dgm:cxn modelId="{299CCF12-A804-4D8C-A015-DB5C2F5353BC}" type="presParOf" srcId="{ECBF9D3F-EE02-4D06-83EF-8B11945D5F47}" destId="{2BFC80C4-223D-44D6-B173-549A89BF7F28}" srcOrd="0" destOrd="0" presId="urn:microsoft.com/office/officeart/2005/8/layout/hierarchy1"/>
    <dgm:cxn modelId="{E0CB34B2-E0CE-4857-949B-5642D99E2BC0}" type="presParOf" srcId="{ECBF9D3F-EE02-4D06-83EF-8B11945D5F47}" destId="{B28318DF-64E1-433E-817C-05BE12E8184D}" srcOrd="1" destOrd="0" presId="urn:microsoft.com/office/officeart/2005/8/layout/hierarchy1"/>
    <dgm:cxn modelId="{5326768E-CB5B-46E4-B543-BEC6BBBC2D28}" type="presParOf" srcId="{C7CD3A83-D5E6-4605-9410-1750D8862450}" destId="{365E5AF6-04B6-4348-B11F-9BA6A6E85D07}"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F05AEA96-61BD-450E-8353-F8146FC570F1}" type="doc">
      <dgm:prSet loTypeId="urn:microsoft.com/office/officeart/2005/8/layout/hierarchy1" loCatId="hierarchy" qsTypeId="urn:microsoft.com/office/officeart/2005/8/quickstyle/simple1" qsCatId="simple" csTypeId="urn:microsoft.com/office/officeart/2005/8/colors/colorful5" csCatId="colorful" phldr="1"/>
      <dgm:spPr/>
      <dgm:t>
        <a:bodyPr/>
        <a:lstStyle/>
        <a:p>
          <a:pPr rtl="1"/>
          <a:endParaRPr lang="ar-SA"/>
        </a:p>
      </dgm:t>
    </dgm:pt>
    <dgm:pt modelId="{483C7F85-DB0F-453B-B5DA-72FC48B8C095}">
      <dgm:prSet custT="1"/>
      <dgm:spPr/>
      <dgm:t>
        <a:bodyPr/>
        <a:lstStyle/>
        <a:p>
          <a:pPr rtl="1"/>
          <a:r>
            <a:rPr lang="ar-SA" sz="2000" dirty="0">
              <a:latin typeface="Alexandria Light" pitchFamily="2" charset="-78"/>
              <a:cs typeface="Alexandria Light" pitchFamily="2" charset="-78"/>
            </a:rPr>
            <a:t>تعليمي</a:t>
          </a:r>
        </a:p>
      </dgm:t>
    </dgm:pt>
    <dgm:pt modelId="{D8CE0538-615E-4299-97F9-049FDA468528}" type="parTrans" cxnId="{9A08476C-B78E-4F0D-B2EF-F0ADC5BF6BAA}">
      <dgm:prSet/>
      <dgm:spPr/>
      <dgm:t>
        <a:bodyPr/>
        <a:lstStyle/>
        <a:p>
          <a:pPr rtl="1"/>
          <a:endParaRPr lang="ar-SA" sz="1600"/>
        </a:p>
      </dgm:t>
    </dgm:pt>
    <dgm:pt modelId="{F09FB733-45A1-4336-A21E-34BFAE9646B3}" type="sibTrans" cxnId="{9A08476C-B78E-4F0D-B2EF-F0ADC5BF6BAA}">
      <dgm:prSet/>
      <dgm:spPr/>
      <dgm:t>
        <a:bodyPr/>
        <a:lstStyle/>
        <a:p>
          <a:pPr rtl="1"/>
          <a:endParaRPr lang="ar-SA" sz="1600"/>
        </a:p>
      </dgm:t>
    </dgm:pt>
    <dgm:pt modelId="{B27A02A1-80D0-44CA-B3E2-CEA18A370995}">
      <dgm:prSet custT="1"/>
      <dgm:spPr/>
      <dgm:t>
        <a:bodyPr/>
        <a:lstStyle/>
        <a:p>
          <a:pPr rtl="1"/>
          <a:r>
            <a:rPr lang="ar-SA" sz="2000" dirty="0">
              <a:latin typeface="Alexandria Light" pitchFamily="2" charset="-78"/>
              <a:cs typeface="Alexandria Light" pitchFamily="2" charset="-78"/>
            </a:rPr>
            <a:t>ديني</a:t>
          </a:r>
        </a:p>
      </dgm:t>
    </dgm:pt>
    <dgm:pt modelId="{C14D2C4E-BE2D-4640-B9AD-2D3A12F061BE}" type="parTrans" cxnId="{AA58F1FD-2945-4546-949B-96A19E1EB66D}">
      <dgm:prSet/>
      <dgm:spPr/>
      <dgm:t>
        <a:bodyPr/>
        <a:lstStyle/>
        <a:p>
          <a:pPr rtl="1"/>
          <a:endParaRPr lang="ar-SA" sz="1600"/>
        </a:p>
      </dgm:t>
    </dgm:pt>
    <dgm:pt modelId="{672B7B72-6E7C-44F7-8EBA-11B9B05C58E1}" type="sibTrans" cxnId="{AA58F1FD-2945-4546-949B-96A19E1EB66D}">
      <dgm:prSet/>
      <dgm:spPr/>
      <dgm:t>
        <a:bodyPr/>
        <a:lstStyle/>
        <a:p>
          <a:pPr rtl="1"/>
          <a:endParaRPr lang="ar-SA" sz="1600"/>
        </a:p>
      </dgm:t>
    </dgm:pt>
    <dgm:pt modelId="{38E00455-1371-401B-AA01-8C7120C84B59}">
      <dgm:prSet custT="1"/>
      <dgm:spPr/>
      <dgm:t>
        <a:bodyPr/>
        <a:lstStyle/>
        <a:p>
          <a:pPr rtl="1"/>
          <a:r>
            <a:rPr lang="ar-SA" sz="2000" dirty="0">
              <a:latin typeface="Alexandria Light" pitchFamily="2" charset="-78"/>
              <a:cs typeface="Alexandria Light" pitchFamily="2" charset="-78"/>
            </a:rPr>
            <a:t>ثقافي</a:t>
          </a:r>
        </a:p>
      </dgm:t>
    </dgm:pt>
    <dgm:pt modelId="{B6DBED98-E5D5-4AF3-A82F-3B2EE4735273}" type="parTrans" cxnId="{4AEE8294-0FBD-4D83-89F5-4D2760E67C1F}">
      <dgm:prSet/>
      <dgm:spPr/>
      <dgm:t>
        <a:bodyPr/>
        <a:lstStyle/>
        <a:p>
          <a:pPr rtl="1"/>
          <a:endParaRPr lang="ar-SA" sz="1600"/>
        </a:p>
      </dgm:t>
    </dgm:pt>
    <dgm:pt modelId="{86E70752-804C-4A89-9F15-ED316E11C963}" type="sibTrans" cxnId="{4AEE8294-0FBD-4D83-89F5-4D2760E67C1F}">
      <dgm:prSet/>
      <dgm:spPr/>
      <dgm:t>
        <a:bodyPr/>
        <a:lstStyle/>
        <a:p>
          <a:pPr rtl="1"/>
          <a:endParaRPr lang="ar-SA" sz="1600"/>
        </a:p>
      </dgm:t>
    </dgm:pt>
    <dgm:pt modelId="{1EEAD4F2-C46C-4495-8DF8-98005A21D9D8}">
      <dgm:prSet custT="1"/>
      <dgm:spPr/>
      <dgm:t>
        <a:bodyPr/>
        <a:lstStyle/>
        <a:p>
          <a:pPr rtl="1"/>
          <a:r>
            <a:rPr lang="ar-SA" sz="2000" dirty="0">
              <a:latin typeface="Alexandria Light" pitchFamily="2" charset="-78"/>
              <a:cs typeface="Alexandria Light" pitchFamily="2" charset="-78"/>
            </a:rPr>
            <a:t>تجاري</a:t>
          </a:r>
        </a:p>
      </dgm:t>
    </dgm:pt>
    <dgm:pt modelId="{F4906800-7A81-4468-8D34-FE0C35061B4A}" type="parTrans" cxnId="{F5EA75DA-1463-410E-BEEF-787A46C712D2}">
      <dgm:prSet/>
      <dgm:spPr/>
      <dgm:t>
        <a:bodyPr/>
        <a:lstStyle/>
        <a:p>
          <a:pPr rtl="1"/>
          <a:endParaRPr lang="ar-SA" sz="1600"/>
        </a:p>
      </dgm:t>
    </dgm:pt>
    <dgm:pt modelId="{B5A8052C-114F-43C9-9585-69426694C41B}" type="sibTrans" cxnId="{F5EA75DA-1463-410E-BEEF-787A46C712D2}">
      <dgm:prSet/>
      <dgm:spPr/>
      <dgm:t>
        <a:bodyPr/>
        <a:lstStyle/>
        <a:p>
          <a:pPr rtl="1"/>
          <a:endParaRPr lang="ar-SA" sz="1600"/>
        </a:p>
      </dgm:t>
    </dgm:pt>
    <dgm:pt modelId="{5E075FA2-5E6D-4116-8CC4-6E676AA3A176}">
      <dgm:prSet custT="1"/>
      <dgm:spPr/>
      <dgm:t>
        <a:bodyPr/>
        <a:lstStyle/>
        <a:p>
          <a:pPr rtl="1"/>
          <a:r>
            <a:rPr lang="ar-SA" sz="2000" dirty="0">
              <a:latin typeface="Alexandria Light" pitchFamily="2" charset="-78"/>
              <a:cs typeface="Alexandria Light" pitchFamily="2" charset="-78"/>
            </a:rPr>
            <a:t>تقني</a:t>
          </a:r>
        </a:p>
      </dgm:t>
    </dgm:pt>
    <dgm:pt modelId="{C4924217-452B-47A0-9394-5FAB7B4605B6}" type="parTrans" cxnId="{8AD5E529-5AF0-413E-AD6F-1E79BC462368}">
      <dgm:prSet/>
      <dgm:spPr/>
      <dgm:t>
        <a:bodyPr/>
        <a:lstStyle/>
        <a:p>
          <a:pPr rtl="1"/>
          <a:endParaRPr lang="ar-SA" sz="1600"/>
        </a:p>
      </dgm:t>
    </dgm:pt>
    <dgm:pt modelId="{79E05864-6F61-420C-86FA-0FBD9FD74B7F}" type="sibTrans" cxnId="{8AD5E529-5AF0-413E-AD6F-1E79BC462368}">
      <dgm:prSet/>
      <dgm:spPr/>
      <dgm:t>
        <a:bodyPr/>
        <a:lstStyle/>
        <a:p>
          <a:pPr rtl="1"/>
          <a:endParaRPr lang="ar-SA" sz="1600"/>
        </a:p>
      </dgm:t>
    </dgm:pt>
    <dgm:pt modelId="{7F6F686E-5899-48F2-BF5F-A85BC04BC3C0}">
      <dgm:prSet custT="1"/>
      <dgm:spPr/>
      <dgm:t>
        <a:bodyPr/>
        <a:lstStyle/>
        <a:p>
          <a:pPr rtl="1"/>
          <a:r>
            <a:rPr lang="ar-SA" sz="2000" dirty="0">
              <a:latin typeface="Alexandria Light" pitchFamily="2" charset="-78"/>
              <a:cs typeface="Alexandria Light" pitchFamily="2" charset="-78"/>
            </a:rPr>
            <a:t>صحي</a:t>
          </a:r>
        </a:p>
      </dgm:t>
    </dgm:pt>
    <dgm:pt modelId="{10EABBC3-A9D7-415B-86C1-B9E754C4A895}" type="parTrans" cxnId="{CCD4A922-9E1F-42DB-945D-E1FC765FABFA}">
      <dgm:prSet/>
      <dgm:spPr/>
      <dgm:t>
        <a:bodyPr/>
        <a:lstStyle/>
        <a:p>
          <a:pPr rtl="1"/>
          <a:endParaRPr lang="ar-SA" sz="1600"/>
        </a:p>
      </dgm:t>
    </dgm:pt>
    <dgm:pt modelId="{91C40A39-1A5D-42E9-8C67-BF95B4FCA425}" type="sibTrans" cxnId="{CCD4A922-9E1F-42DB-945D-E1FC765FABFA}">
      <dgm:prSet/>
      <dgm:spPr/>
      <dgm:t>
        <a:bodyPr/>
        <a:lstStyle/>
        <a:p>
          <a:pPr rtl="1"/>
          <a:endParaRPr lang="ar-SA" sz="1600"/>
        </a:p>
      </dgm:t>
    </dgm:pt>
    <dgm:pt modelId="{5BD0B2D0-0525-46EA-8E32-83A42617D6BF}">
      <dgm:prSet custT="1"/>
      <dgm:spPr/>
      <dgm:t>
        <a:bodyPr/>
        <a:lstStyle/>
        <a:p>
          <a:pPr rtl="1"/>
          <a:r>
            <a:rPr lang="ar-SA" sz="2000" dirty="0">
              <a:latin typeface="Alexandria Light" pitchFamily="2" charset="-78"/>
              <a:cs typeface="Alexandria Light" pitchFamily="2" charset="-78"/>
            </a:rPr>
            <a:t>رياضي</a:t>
          </a:r>
        </a:p>
      </dgm:t>
    </dgm:pt>
    <dgm:pt modelId="{86348942-C25D-4C23-A51C-2C83C6344146}" type="parTrans" cxnId="{77A039A9-356F-4EF4-AC7F-63ECE97A75FA}">
      <dgm:prSet/>
      <dgm:spPr/>
      <dgm:t>
        <a:bodyPr/>
        <a:lstStyle/>
        <a:p>
          <a:pPr rtl="1"/>
          <a:endParaRPr lang="ar-SA" sz="1600"/>
        </a:p>
      </dgm:t>
    </dgm:pt>
    <dgm:pt modelId="{16137310-4A0A-4815-9015-B7117DCBD524}" type="sibTrans" cxnId="{77A039A9-356F-4EF4-AC7F-63ECE97A75FA}">
      <dgm:prSet/>
      <dgm:spPr/>
      <dgm:t>
        <a:bodyPr/>
        <a:lstStyle/>
        <a:p>
          <a:pPr rtl="1"/>
          <a:endParaRPr lang="ar-SA" sz="1600"/>
        </a:p>
      </dgm:t>
    </dgm:pt>
    <dgm:pt modelId="{ADD1BAC7-E161-4793-B45B-DA7C7D40A2BD}">
      <dgm:prSet custT="1"/>
      <dgm:spPr/>
      <dgm:t>
        <a:bodyPr/>
        <a:lstStyle/>
        <a:p>
          <a:pPr rtl="1"/>
          <a:r>
            <a:rPr lang="ar-SA" sz="2000" dirty="0">
              <a:latin typeface="Alexandria Light" pitchFamily="2" charset="-78"/>
              <a:cs typeface="Alexandria Light" pitchFamily="2" charset="-78"/>
            </a:rPr>
            <a:t>أنواع </a:t>
          </a:r>
          <a:r>
            <a:rPr lang="ar-SA" sz="2000" dirty="0" err="1">
              <a:latin typeface="Alexandria Light" pitchFamily="2" charset="-78"/>
              <a:cs typeface="Alexandria Light" pitchFamily="2" charset="-78"/>
            </a:rPr>
            <a:t>الإنفوجرافيك</a:t>
          </a:r>
          <a:r>
            <a:rPr lang="ar-SA" sz="2000" dirty="0">
              <a:latin typeface="Alexandria Light" pitchFamily="2" charset="-78"/>
              <a:cs typeface="Alexandria Light" pitchFamily="2" charset="-78"/>
            </a:rPr>
            <a:t> من حيث الهدف:</a:t>
          </a:r>
        </a:p>
      </dgm:t>
    </dgm:pt>
    <dgm:pt modelId="{CBA2A318-7296-48A9-B857-541154D744EC}" type="parTrans" cxnId="{D4312380-C63D-4D77-BA0A-38AFE63C4BD7}">
      <dgm:prSet/>
      <dgm:spPr/>
      <dgm:t>
        <a:bodyPr/>
        <a:lstStyle/>
        <a:p>
          <a:pPr rtl="1"/>
          <a:endParaRPr lang="ar-SA" sz="1600"/>
        </a:p>
      </dgm:t>
    </dgm:pt>
    <dgm:pt modelId="{B1DC5F82-1E20-4696-B270-8EB8FF5666DB}" type="sibTrans" cxnId="{D4312380-C63D-4D77-BA0A-38AFE63C4BD7}">
      <dgm:prSet/>
      <dgm:spPr/>
      <dgm:t>
        <a:bodyPr/>
        <a:lstStyle/>
        <a:p>
          <a:pPr rtl="1"/>
          <a:endParaRPr lang="ar-SA" sz="1600"/>
        </a:p>
      </dgm:t>
    </dgm:pt>
    <dgm:pt modelId="{9C1531E9-29DE-4231-8E3F-052A2E43D43B}" type="pres">
      <dgm:prSet presAssocID="{F05AEA96-61BD-450E-8353-F8146FC570F1}" presName="hierChild1" presStyleCnt="0">
        <dgm:presLayoutVars>
          <dgm:chPref val="1"/>
          <dgm:dir/>
          <dgm:animOne val="branch"/>
          <dgm:animLvl val="lvl"/>
          <dgm:resizeHandles/>
        </dgm:presLayoutVars>
      </dgm:prSet>
      <dgm:spPr/>
      <dgm:t>
        <a:bodyPr/>
        <a:lstStyle/>
        <a:p>
          <a:endParaRPr lang="en-US"/>
        </a:p>
      </dgm:t>
    </dgm:pt>
    <dgm:pt modelId="{40966040-95F2-4C05-A108-3ECAC1D9FF8C}" type="pres">
      <dgm:prSet presAssocID="{ADD1BAC7-E161-4793-B45B-DA7C7D40A2BD}" presName="hierRoot1" presStyleCnt="0"/>
      <dgm:spPr/>
    </dgm:pt>
    <dgm:pt modelId="{640458F9-1D38-4B5C-8472-D7BCA825AC85}" type="pres">
      <dgm:prSet presAssocID="{ADD1BAC7-E161-4793-B45B-DA7C7D40A2BD}" presName="composite" presStyleCnt="0"/>
      <dgm:spPr/>
    </dgm:pt>
    <dgm:pt modelId="{70942F75-5E75-4B9F-8489-00CB9EE6DEC0}" type="pres">
      <dgm:prSet presAssocID="{ADD1BAC7-E161-4793-B45B-DA7C7D40A2BD}" presName="background" presStyleLbl="node0" presStyleIdx="0" presStyleCnt="1"/>
      <dgm:spPr/>
    </dgm:pt>
    <dgm:pt modelId="{87240AF5-8FD7-4A61-9AAF-28830FA04E0F}" type="pres">
      <dgm:prSet presAssocID="{ADD1BAC7-E161-4793-B45B-DA7C7D40A2BD}" presName="text" presStyleLbl="fgAcc0" presStyleIdx="0" presStyleCnt="1" custScaleX="351087" custLinFactY="-10772" custLinFactNeighborX="-7192" custLinFactNeighborY="-100000">
        <dgm:presLayoutVars>
          <dgm:chPref val="3"/>
        </dgm:presLayoutVars>
      </dgm:prSet>
      <dgm:spPr/>
      <dgm:t>
        <a:bodyPr/>
        <a:lstStyle/>
        <a:p>
          <a:endParaRPr lang="en-US"/>
        </a:p>
      </dgm:t>
    </dgm:pt>
    <dgm:pt modelId="{5235DD1C-56C2-46E9-B9DD-A1EAEBBA3F5B}" type="pres">
      <dgm:prSet presAssocID="{ADD1BAC7-E161-4793-B45B-DA7C7D40A2BD}" presName="hierChild2" presStyleCnt="0"/>
      <dgm:spPr/>
    </dgm:pt>
    <dgm:pt modelId="{6E717184-CC31-4C7D-8E9C-FDE7E8AED0DE}" type="pres">
      <dgm:prSet presAssocID="{D8CE0538-615E-4299-97F9-049FDA468528}" presName="Name10" presStyleLbl="parChTrans1D2" presStyleIdx="0" presStyleCnt="7"/>
      <dgm:spPr/>
      <dgm:t>
        <a:bodyPr/>
        <a:lstStyle/>
        <a:p>
          <a:endParaRPr lang="en-US"/>
        </a:p>
      </dgm:t>
    </dgm:pt>
    <dgm:pt modelId="{EBE78D67-0240-475E-8FA8-D1CFFBCF8B6A}" type="pres">
      <dgm:prSet presAssocID="{483C7F85-DB0F-453B-B5DA-72FC48B8C095}" presName="hierRoot2" presStyleCnt="0"/>
      <dgm:spPr/>
    </dgm:pt>
    <dgm:pt modelId="{A41672A5-39DE-47EF-85BD-72A3BD49DF1C}" type="pres">
      <dgm:prSet presAssocID="{483C7F85-DB0F-453B-B5DA-72FC48B8C095}" presName="composite2" presStyleCnt="0"/>
      <dgm:spPr/>
    </dgm:pt>
    <dgm:pt modelId="{E4B8230C-C8A4-4343-B538-A892D0C8CF88}" type="pres">
      <dgm:prSet presAssocID="{483C7F85-DB0F-453B-B5DA-72FC48B8C095}" presName="background2" presStyleLbl="node2" presStyleIdx="0" presStyleCnt="7"/>
      <dgm:spPr/>
    </dgm:pt>
    <dgm:pt modelId="{05CDE300-FB02-4F43-87AA-E49708BBE7D3}" type="pres">
      <dgm:prSet presAssocID="{483C7F85-DB0F-453B-B5DA-72FC48B8C095}" presName="text2" presStyleLbl="fgAcc2" presStyleIdx="0" presStyleCnt="7">
        <dgm:presLayoutVars>
          <dgm:chPref val="3"/>
        </dgm:presLayoutVars>
      </dgm:prSet>
      <dgm:spPr/>
      <dgm:t>
        <a:bodyPr/>
        <a:lstStyle/>
        <a:p>
          <a:endParaRPr lang="en-US"/>
        </a:p>
      </dgm:t>
    </dgm:pt>
    <dgm:pt modelId="{49D86562-3677-4BAB-984C-E080DEFBA8BC}" type="pres">
      <dgm:prSet presAssocID="{483C7F85-DB0F-453B-B5DA-72FC48B8C095}" presName="hierChild3" presStyleCnt="0"/>
      <dgm:spPr/>
    </dgm:pt>
    <dgm:pt modelId="{59DC2F98-87CA-4D3B-8637-AD528EE00C65}" type="pres">
      <dgm:prSet presAssocID="{C14D2C4E-BE2D-4640-B9AD-2D3A12F061BE}" presName="Name10" presStyleLbl="parChTrans1D2" presStyleIdx="1" presStyleCnt="7"/>
      <dgm:spPr/>
      <dgm:t>
        <a:bodyPr/>
        <a:lstStyle/>
        <a:p>
          <a:endParaRPr lang="en-US"/>
        </a:p>
      </dgm:t>
    </dgm:pt>
    <dgm:pt modelId="{06D832F0-C1B3-4D1E-BC50-ABC10FED4170}" type="pres">
      <dgm:prSet presAssocID="{B27A02A1-80D0-44CA-B3E2-CEA18A370995}" presName="hierRoot2" presStyleCnt="0"/>
      <dgm:spPr/>
    </dgm:pt>
    <dgm:pt modelId="{29D80186-A62F-47BA-9A0E-971EDCDC53E0}" type="pres">
      <dgm:prSet presAssocID="{B27A02A1-80D0-44CA-B3E2-CEA18A370995}" presName="composite2" presStyleCnt="0"/>
      <dgm:spPr/>
    </dgm:pt>
    <dgm:pt modelId="{8427CD2D-0C8A-42F6-A576-9A0B68B8ED22}" type="pres">
      <dgm:prSet presAssocID="{B27A02A1-80D0-44CA-B3E2-CEA18A370995}" presName="background2" presStyleLbl="node2" presStyleIdx="1" presStyleCnt="7"/>
      <dgm:spPr/>
    </dgm:pt>
    <dgm:pt modelId="{48F95897-B218-462E-884A-267D574785E8}" type="pres">
      <dgm:prSet presAssocID="{B27A02A1-80D0-44CA-B3E2-CEA18A370995}" presName="text2" presStyleLbl="fgAcc2" presStyleIdx="1" presStyleCnt="7">
        <dgm:presLayoutVars>
          <dgm:chPref val="3"/>
        </dgm:presLayoutVars>
      </dgm:prSet>
      <dgm:spPr/>
      <dgm:t>
        <a:bodyPr/>
        <a:lstStyle/>
        <a:p>
          <a:endParaRPr lang="en-US"/>
        </a:p>
      </dgm:t>
    </dgm:pt>
    <dgm:pt modelId="{8B2A931A-E38F-4DE3-B208-10E348483BB3}" type="pres">
      <dgm:prSet presAssocID="{B27A02A1-80D0-44CA-B3E2-CEA18A370995}" presName="hierChild3" presStyleCnt="0"/>
      <dgm:spPr/>
    </dgm:pt>
    <dgm:pt modelId="{2CE66A2D-1243-4969-9A8E-680C2059DD9C}" type="pres">
      <dgm:prSet presAssocID="{B6DBED98-E5D5-4AF3-A82F-3B2EE4735273}" presName="Name10" presStyleLbl="parChTrans1D2" presStyleIdx="2" presStyleCnt="7"/>
      <dgm:spPr/>
      <dgm:t>
        <a:bodyPr/>
        <a:lstStyle/>
        <a:p>
          <a:endParaRPr lang="en-US"/>
        </a:p>
      </dgm:t>
    </dgm:pt>
    <dgm:pt modelId="{4367EE7C-8061-4DF1-8638-D38476215E28}" type="pres">
      <dgm:prSet presAssocID="{38E00455-1371-401B-AA01-8C7120C84B59}" presName="hierRoot2" presStyleCnt="0"/>
      <dgm:spPr/>
    </dgm:pt>
    <dgm:pt modelId="{73A542AD-885E-48AC-B3D2-E5390321695C}" type="pres">
      <dgm:prSet presAssocID="{38E00455-1371-401B-AA01-8C7120C84B59}" presName="composite2" presStyleCnt="0"/>
      <dgm:spPr/>
    </dgm:pt>
    <dgm:pt modelId="{0A43E6FF-063C-42A2-872C-DFEC976046A7}" type="pres">
      <dgm:prSet presAssocID="{38E00455-1371-401B-AA01-8C7120C84B59}" presName="background2" presStyleLbl="node2" presStyleIdx="2" presStyleCnt="7"/>
      <dgm:spPr/>
    </dgm:pt>
    <dgm:pt modelId="{971F5867-0A78-4843-A655-1A017C8FD1E8}" type="pres">
      <dgm:prSet presAssocID="{38E00455-1371-401B-AA01-8C7120C84B59}" presName="text2" presStyleLbl="fgAcc2" presStyleIdx="2" presStyleCnt="7">
        <dgm:presLayoutVars>
          <dgm:chPref val="3"/>
        </dgm:presLayoutVars>
      </dgm:prSet>
      <dgm:spPr/>
      <dgm:t>
        <a:bodyPr/>
        <a:lstStyle/>
        <a:p>
          <a:endParaRPr lang="en-US"/>
        </a:p>
      </dgm:t>
    </dgm:pt>
    <dgm:pt modelId="{DE80DB23-B3A6-46CF-8067-7EE5B19B01FF}" type="pres">
      <dgm:prSet presAssocID="{38E00455-1371-401B-AA01-8C7120C84B59}" presName="hierChild3" presStyleCnt="0"/>
      <dgm:spPr/>
    </dgm:pt>
    <dgm:pt modelId="{C4E235CF-7F57-4480-8959-45F88BD557F0}" type="pres">
      <dgm:prSet presAssocID="{F4906800-7A81-4468-8D34-FE0C35061B4A}" presName="Name10" presStyleLbl="parChTrans1D2" presStyleIdx="3" presStyleCnt="7"/>
      <dgm:spPr/>
      <dgm:t>
        <a:bodyPr/>
        <a:lstStyle/>
        <a:p>
          <a:endParaRPr lang="en-US"/>
        </a:p>
      </dgm:t>
    </dgm:pt>
    <dgm:pt modelId="{E9E328BE-A43E-4703-B39F-E3AD182F349F}" type="pres">
      <dgm:prSet presAssocID="{1EEAD4F2-C46C-4495-8DF8-98005A21D9D8}" presName="hierRoot2" presStyleCnt="0"/>
      <dgm:spPr/>
    </dgm:pt>
    <dgm:pt modelId="{6E46A9D3-3A68-4820-A3FB-77A488483801}" type="pres">
      <dgm:prSet presAssocID="{1EEAD4F2-C46C-4495-8DF8-98005A21D9D8}" presName="composite2" presStyleCnt="0"/>
      <dgm:spPr/>
    </dgm:pt>
    <dgm:pt modelId="{78712F46-6190-40D3-86D4-25849A8C052E}" type="pres">
      <dgm:prSet presAssocID="{1EEAD4F2-C46C-4495-8DF8-98005A21D9D8}" presName="background2" presStyleLbl="node2" presStyleIdx="3" presStyleCnt="7"/>
      <dgm:spPr/>
    </dgm:pt>
    <dgm:pt modelId="{B1F205B7-DAEB-454F-AA98-A75D3E99F58C}" type="pres">
      <dgm:prSet presAssocID="{1EEAD4F2-C46C-4495-8DF8-98005A21D9D8}" presName="text2" presStyleLbl="fgAcc2" presStyleIdx="3" presStyleCnt="7">
        <dgm:presLayoutVars>
          <dgm:chPref val="3"/>
        </dgm:presLayoutVars>
      </dgm:prSet>
      <dgm:spPr/>
      <dgm:t>
        <a:bodyPr/>
        <a:lstStyle/>
        <a:p>
          <a:endParaRPr lang="en-US"/>
        </a:p>
      </dgm:t>
    </dgm:pt>
    <dgm:pt modelId="{BC7F8D2D-D070-4FEE-88DA-BFFC0C9539F0}" type="pres">
      <dgm:prSet presAssocID="{1EEAD4F2-C46C-4495-8DF8-98005A21D9D8}" presName="hierChild3" presStyleCnt="0"/>
      <dgm:spPr/>
    </dgm:pt>
    <dgm:pt modelId="{D9B519E7-A1AE-413A-A109-3EDCEB51C9FC}" type="pres">
      <dgm:prSet presAssocID="{C4924217-452B-47A0-9394-5FAB7B4605B6}" presName="Name10" presStyleLbl="parChTrans1D2" presStyleIdx="4" presStyleCnt="7"/>
      <dgm:spPr/>
      <dgm:t>
        <a:bodyPr/>
        <a:lstStyle/>
        <a:p>
          <a:endParaRPr lang="en-US"/>
        </a:p>
      </dgm:t>
    </dgm:pt>
    <dgm:pt modelId="{E492761C-E820-4197-A954-59E60D1E4850}" type="pres">
      <dgm:prSet presAssocID="{5E075FA2-5E6D-4116-8CC4-6E676AA3A176}" presName="hierRoot2" presStyleCnt="0"/>
      <dgm:spPr/>
    </dgm:pt>
    <dgm:pt modelId="{C0E4C852-4B25-42F5-A8ED-E341D6878C5B}" type="pres">
      <dgm:prSet presAssocID="{5E075FA2-5E6D-4116-8CC4-6E676AA3A176}" presName="composite2" presStyleCnt="0"/>
      <dgm:spPr/>
    </dgm:pt>
    <dgm:pt modelId="{52EA914B-B950-46C1-80BD-10FD6EA242D2}" type="pres">
      <dgm:prSet presAssocID="{5E075FA2-5E6D-4116-8CC4-6E676AA3A176}" presName="background2" presStyleLbl="node2" presStyleIdx="4" presStyleCnt="7"/>
      <dgm:spPr/>
    </dgm:pt>
    <dgm:pt modelId="{1071A230-A15D-497F-A1A4-5D2BF8296279}" type="pres">
      <dgm:prSet presAssocID="{5E075FA2-5E6D-4116-8CC4-6E676AA3A176}" presName="text2" presStyleLbl="fgAcc2" presStyleIdx="4" presStyleCnt="7">
        <dgm:presLayoutVars>
          <dgm:chPref val="3"/>
        </dgm:presLayoutVars>
      </dgm:prSet>
      <dgm:spPr/>
      <dgm:t>
        <a:bodyPr/>
        <a:lstStyle/>
        <a:p>
          <a:endParaRPr lang="en-US"/>
        </a:p>
      </dgm:t>
    </dgm:pt>
    <dgm:pt modelId="{30D49972-043B-45D8-88B5-170278A4515E}" type="pres">
      <dgm:prSet presAssocID="{5E075FA2-5E6D-4116-8CC4-6E676AA3A176}" presName="hierChild3" presStyleCnt="0"/>
      <dgm:spPr/>
    </dgm:pt>
    <dgm:pt modelId="{3A31D619-6F26-4EC9-A8FA-76076E2BCC72}" type="pres">
      <dgm:prSet presAssocID="{10EABBC3-A9D7-415B-86C1-B9E754C4A895}" presName="Name10" presStyleLbl="parChTrans1D2" presStyleIdx="5" presStyleCnt="7"/>
      <dgm:spPr/>
      <dgm:t>
        <a:bodyPr/>
        <a:lstStyle/>
        <a:p>
          <a:endParaRPr lang="en-US"/>
        </a:p>
      </dgm:t>
    </dgm:pt>
    <dgm:pt modelId="{6899389E-184F-4BED-A015-8576AADAFAC1}" type="pres">
      <dgm:prSet presAssocID="{7F6F686E-5899-48F2-BF5F-A85BC04BC3C0}" presName="hierRoot2" presStyleCnt="0"/>
      <dgm:spPr/>
    </dgm:pt>
    <dgm:pt modelId="{68752935-15DF-47FD-940D-D9E540B72769}" type="pres">
      <dgm:prSet presAssocID="{7F6F686E-5899-48F2-BF5F-A85BC04BC3C0}" presName="composite2" presStyleCnt="0"/>
      <dgm:spPr/>
    </dgm:pt>
    <dgm:pt modelId="{763BA798-57A5-498D-A4AA-153143D3A326}" type="pres">
      <dgm:prSet presAssocID="{7F6F686E-5899-48F2-BF5F-A85BC04BC3C0}" presName="background2" presStyleLbl="node2" presStyleIdx="5" presStyleCnt="7"/>
      <dgm:spPr/>
    </dgm:pt>
    <dgm:pt modelId="{C1B3C49C-0905-465A-A097-2FF4725D6398}" type="pres">
      <dgm:prSet presAssocID="{7F6F686E-5899-48F2-BF5F-A85BC04BC3C0}" presName="text2" presStyleLbl="fgAcc2" presStyleIdx="5" presStyleCnt="7">
        <dgm:presLayoutVars>
          <dgm:chPref val="3"/>
        </dgm:presLayoutVars>
      </dgm:prSet>
      <dgm:spPr/>
      <dgm:t>
        <a:bodyPr/>
        <a:lstStyle/>
        <a:p>
          <a:endParaRPr lang="en-US"/>
        </a:p>
      </dgm:t>
    </dgm:pt>
    <dgm:pt modelId="{4A60D197-9B4B-49D3-9C36-BF1AD1613E64}" type="pres">
      <dgm:prSet presAssocID="{7F6F686E-5899-48F2-BF5F-A85BC04BC3C0}" presName="hierChild3" presStyleCnt="0"/>
      <dgm:spPr/>
    </dgm:pt>
    <dgm:pt modelId="{83E397A6-E991-4A0D-A3DB-0ED2A07B4E96}" type="pres">
      <dgm:prSet presAssocID="{86348942-C25D-4C23-A51C-2C83C6344146}" presName="Name10" presStyleLbl="parChTrans1D2" presStyleIdx="6" presStyleCnt="7"/>
      <dgm:spPr/>
      <dgm:t>
        <a:bodyPr/>
        <a:lstStyle/>
        <a:p>
          <a:endParaRPr lang="en-US"/>
        </a:p>
      </dgm:t>
    </dgm:pt>
    <dgm:pt modelId="{4E8B8AE6-DA2C-4F33-896B-17DA33B37485}" type="pres">
      <dgm:prSet presAssocID="{5BD0B2D0-0525-46EA-8E32-83A42617D6BF}" presName="hierRoot2" presStyleCnt="0"/>
      <dgm:spPr/>
    </dgm:pt>
    <dgm:pt modelId="{DCA1C1CC-B7D1-4541-9CA6-B7F8CDF08C0F}" type="pres">
      <dgm:prSet presAssocID="{5BD0B2D0-0525-46EA-8E32-83A42617D6BF}" presName="composite2" presStyleCnt="0"/>
      <dgm:spPr/>
    </dgm:pt>
    <dgm:pt modelId="{65AECF4C-9C68-439C-BC40-BDDAC60EE337}" type="pres">
      <dgm:prSet presAssocID="{5BD0B2D0-0525-46EA-8E32-83A42617D6BF}" presName="background2" presStyleLbl="node2" presStyleIdx="6" presStyleCnt="7"/>
      <dgm:spPr/>
    </dgm:pt>
    <dgm:pt modelId="{4849A043-0030-4C04-A709-E2FAFBB0FC9F}" type="pres">
      <dgm:prSet presAssocID="{5BD0B2D0-0525-46EA-8E32-83A42617D6BF}" presName="text2" presStyleLbl="fgAcc2" presStyleIdx="6" presStyleCnt="7">
        <dgm:presLayoutVars>
          <dgm:chPref val="3"/>
        </dgm:presLayoutVars>
      </dgm:prSet>
      <dgm:spPr/>
      <dgm:t>
        <a:bodyPr/>
        <a:lstStyle/>
        <a:p>
          <a:endParaRPr lang="en-US"/>
        </a:p>
      </dgm:t>
    </dgm:pt>
    <dgm:pt modelId="{B50CA8DC-F7B3-4569-BC46-44C6321D2C29}" type="pres">
      <dgm:prSet presAssocID="{5BD0B2D0-0525-46EA-8E32-83A42617D6BF}" presName="hierChild3" presStyleCnt="0"/>
      <dgm:spPr/>
    </dgm:pt>
  </dgm:ptLst>
  <dgm:cxnLst>
    <dgm:cxn modelId="{C7CFD934-45AF-4999-AB5B-7BE2AF536EA8}" type="presOf" srcId="{7F6F686E-5899-48F2-BF5F-A85BC04BC3C0}" destId="{C1B3C49C-0905-465A-A097-2FF4725D6398}" srcOrd="0" destOrd="0" presId="urn:microsoft.com/office/officeart/2005/8/layout/hierarchy1"/>
    <dgm:cxn modelId="{9A08476C-B78E-4F0D-B2EF-F0ADC5BF6BAA}" srcId="{ADD1BAC7-E161-4793-B45B-DA7C7D40A2BD}" destId="{483C7F85-DB0F-453B-B5DA-72FC48B8C095}" srcOrd="0" destOrd="0" parTransId="{D8CE0538-615E-4299-97F9-049FDA468528}" sibTransId="{F09FB733-45A1-4336-A21E-34BFAE9646B3}"/>
    <dgm:cxn modelId="{AC2108EC-BC51-4C23-871B-25F9A8F8006D}" type="presOf" srcId="{5E075FA2-5E6D-4116-8CC4-6E676AA3A176}" destId="{1071A230-A15D-497F-A1A4-5D2BF8296279}" srcOrd="0" destOrd="0" presId="urn:microsoft.com/office/officeart/2005/8/layout/hierarchy1"/>
    <dgm:cxn modelId="{C6C7B71C-6C6E-46A2-B22F-004C59875421}" type="presOf" srcId="{F05AEA96-61BD-450E-8353-F8146FC570F1}" destId="{9C1531E9-29DE-4231-8E3F-052A2E43D43B}" srcOrd="0" destOrd="0" presId="urn:microsoft.com/office/officeart/2005/8/layout/hierarchy1"/>
    <dgm:cxn modelId="{CB2D273D-06EA-4CAC-ACBE-15912D63877B}" type="presOf" srcId="{5BD0B2D0-0525-46EA-8E32-83A42617D6BF}" destId="{4849A043-0030-4C04-A709-E2FAFBB0FC9F}" srcOrd="0" destOrd="0" presId="urn:microsoft.com/office/officeart/2005/8/layout/hierarchy1"/>
    <dgm:cxn modelId="{63F14B6A-5F5A-4759-91E4-75CC634676B9}" type="presOf" srcId="{1EEAD4F2-C46C-4495-8DF8-98005A21D9D8}" destId="{B1F205B7-DAEB-454F-AA98-A75D3E99F58C}" srcOrd="0" destOrd="0" presId="urn:microsoft.com/office/officeart/2005/8/layout/hierarchy1"/>
    <dgm:cxn modelId="{F5EA75DA-1463-410E-BEEF-787A46C712D2}" srcId="{ADD1BAC7-E161-4793-B45B-DA7C7D40A2BD}" destId="{1EEAD4F2-C46C-4495-8DF8-98005A21D9D8}" srcOrd="3" destOrd="0" parTransId="{F4906800-7A81-4468-8D34-FE0C35061B4A}" sibTransId="{B5A8052C-114F-43C9-9585-69426694C41B}"/>
    <dgm:cxn modelId="{00F8694C-E26B-42A3-B981-99EF3D0A9F6B}" type="presOf" srcId="{D8CE0538-615E-4299-97F9-049FDA468528}" destId="{6E717184-CC31-4C7D-8E9C-FDE7E8AED0DE}" srcOrd="0" destOrd="0" presId="urn:microsoft.com/office/officeart/2005/8/layout/hierarchy1"/>
    <dgm:cxn modelId="{D7F1D879-18DF-4D73-8ABE-A068ECE16AA8}" type="presOf" srcId="{ADD1BAC7-E161-4793-B45B-DA7C7D40A2BD}" destId="{87240AF5-8FD7-4A61-9AAF-28830FA04E0F}" srcOrd="0" destOrd="0" presId="urn:microsoft.com/office/officeart/2005/8/layout/hierarchy1"/>
    <dgm:cxn modelId="{E174F0FE-5034-4F4E-8553-F0C241C750A5}" type="presOf" srcId="{B6DBED98-E5D5-4AF3-A82F-3B2EE4735273}" destId="{2CE66A2D-1243-4969-9A8E-680C2059DD9C}" srcOrd="0" destOrd="0" presId="urn:microsoft.com/office/officeart/2005/8/layout/hierarchy1"/>
    <dgm:cxn modelId="{4AEE8294-0FBD-4D83-89F5-4D2760E67C1F}" srcId="{ADD1BAC7-E161-4793-B45B-DA7C7D40A2BD}" destId="{38E00455-1371-401B-AA01-8C7120C84B59}" srcOrd="2" destOrd="0" parTransId="{B6DBED98-E5D5-4AF3-A82F-3B2EE4735273}" sibTransId="{86E70752-804C-4A89-9F15-ED316E11C963}"/>
    <dgm:cxn modelId="{8AD5E529-5AF0-413E-AD6F-1E79BC462368}" srcId="{ADD1BAC7-E161-4793-B45B-DA7C7D40A2BD}" destId="{5E075FA2-5E6D-4116-8CC4-6E676AA3A176}" srcOrd="4" destOrd="0" parTransId="{C4924217-452B-47A0-9394-5FAB7B4605B6}" sibTransId="{79E05864-6F61-420C-86FA-0FBD9FD74B7F}"/>
    <dgm:cxn modelId="{CCD4A922-9E1F-42DB-945D-E1FC765FABFA}" srcId="{ADD1BAC7-E161-4793-B45B-DA7C7D40A2BD}" destId="{7F6F686E-5899-48F2-BF5F-A85BC04BC3C0}" srcOrd="5" destOrd="0" parTransId="{10EABBC3-A9D7-415B-86C1-B9E754C4A895}" sibTransId="{91C40A39-1A5D-42E9-8C67-BF95B4FCA425}"/>
    <dgm:cxn modelId="{4C304564-048F-4186-BB51-574185ADC491}" type="presOf" srcId="{B27A02A1-80D0-44CA-B3E2-CEA18A370995}" destId="{48F95897-B218-462E-884A-267D574785E8}" srcOrd="0" destOrd="0" presId="urn:microsoft.com/office/officeart/2005/8/layout/hierarchy1"/>
    <dgm:cxn modelId="{AA58F1FD-2945-4546-949B-96A19E1EB66D}" srcId="{ADD1BAC7-E161-4793-B45B-DA7C7D40A2BD}" destId="{B27A02A1-80D0-44CA-B3E2-CEA18A370995}" srcOrd="1" destOrd="0" parTransId="{C14D2C4E-BE2D-4640-B9AD-2D3A12F061BE}" sibTransId="{672B7B72-6E7C-44F7-8EBA-11B9B05C58E1}"/>
    <dgm:cxn modelId="{77A039A9-356F-4EF4-AC7F-63ECE97A75FA}" srcId="{ADD1BAC7-E161-4793-B45B-DA7C7D40A2BD}" destId="{5BD0B2D0-0525-46EA-8E32-83A42617D6BF}" srcOrd="6" destOrd="0" parTransId="{86348942-C25D-4C23-A51C-2C83C6344146}" sibTransId="{16137310-4A0A-4815-9015-B7117DCBD524}"/>
    <dgm:cxn modelId="{BE79C3E9-73A9-4058-A395-CE6943D7FC6C}" type="presOf" srcId="{38E00455-1371-401B-AA01-8C7120C84B59}" destId="{971F5867-0A78-4843-A655-1A017C8FD1E8}" srcOrd="0" destOrd="0" presId="urn:microsoft.com/office/officeart/2005/8/layout/hierarchy1"/>
    <dgm:cxn modelId="{C339EBAD-E343-4C24-B585-39116F688026}" type="presOf" srcId="{483C7F85-DB0F-453B-B5DA-72FC48B8C095}" destId="{05CDE300-FB02-4F43-87AA-E49708BBE7D3}" srcOrd="0" destOrd="0" presId="urn:microsoft.com/office/officeart/2005/8/layout/hierarchy1"/>
    <dgm:cxn modelId="{E4768387-065C-42D3-8DBD-80E83A33C288}" type="presOf" srcId="{C4924217-452B-47A0-9394-5FAB7B4605B6}" destId="{D9B519E7-A1AE-413A-A109-3EDCEB51C9FC}" srcOrd="0" destOrd="0" presId="urn:microsoft.com/office/officeart/2005/8/layout/hierarchy1"/>
    <dgm:cxn modelId="{4CA8D661-EBAA-4AB3-BA35-85811F76AB17}" type="presOf" srcId="{10EABBC3-A9D7-415B-86C1-B9E754C4A895}" destId="{3A31D619-6F26-4EC9-A8FA-76076E2BCC72}" srcOrd="0" destOrd="0" presId="urn:microsoft.com/office/officeart/2005/8/layout/hierarchy1"/>
    <dgm:cxn modelId="{1F9165D7-83C0-4B04-938F-E05DBADC595A}" type="presOf" srcId="{F4906800-7A81-4468-8D34-FE0C35061B4A}" destId="{C4E235CF-7F57-4480-8959-45F88BD557F0}" srcOrd="0" destOrd="0" presId="urn:microsoft.com/office/officeart/2005/8/layout/hierarchy1"/>
    <dgm:cxn modelId="{7145E353-0647-45A8-8F1A-88BC3A79FD30}" type="presOf" srcId="{86348942-C25D-4C23-A51C-2C83C6344146}" destId="{83E397A6-E991-4A0D-A3DB-0ED2A07B4E96}" srcOrd="0" destOrd="0" presId="urn:microsoft.com/office/officeart/2005/8/layout/hierarchy1"/>
    <dgm:cxn modelId="{D4312380-C63D-4D77-BA0A-38AFE63C4BD7}" srcId="{F05AEA96-61BD-450E-8353-F8146FC570F1}" destId="{ADD1BAC7-E161-4793-B45B-DA7C7D40A2BD}" srcOrd="0" destOrd="0" parTransId="{CBA2A318-7296-48A9-B857-541154D744EC}" sibTransId="{B1DC5F82-1E20-4696-B270-8EB8FF5666DB}"/>
    <dgm:cxn modelId="{07032A7A-DC77-46E4-B165-2A73B2BF058C}" type="presOf" srcId="{C14D2C4E-BE2D-4640-B9AD-2D3A12F061BE}" destId="{59DC2F98-87CA-4D3B-8637-AD528EE00C65}" srcOrd="0" destOrd="0" presId="urn:microsoft.com/office/officeart/2005/8/layout/hierarchy1"/>
    <dgm:cxn modelId="{C9A552E7-C7DF-4EE8-BFC2-332BD0CC61E1}" type="presParOf" srcId="{9C1531E9-29DE-4231-8E3F-052A2E43D43B}" destId="{40966040-95F2-4C05-A108-3ECAC1D9FF8C}" srcOrd="0" destOrd="0" presId="urn:microsoft.com/office/officeart/2005/8/layout/hierarchy1"/>
    <dgm:cxn modelId="{166292F4-713F-4745-B78D-EAEB897B7A92}" type="presParOf" srcId="{40966040-95F2-4C05-A108-3ECAC1D9FF8C}" destId="{640458F9-1D38-4B5C-8472-D7BCA825AC85}" srcOrd="0" destOrd="0" presId="urn:microsoft.com/office/officeart/2005/8/layout/hierarchy1"/>
    <dgm:cxn modelId="{F07B279B-7522-417C-B8B5-A75C10B25390}" type="presParOf" srcId="{640458F9-1D38-4B5C-8472-D7BCA825AC85}" destId="{70942F75-5E75-4B9F-8489-00CB9EE6DEC0}" srcOrd="0" destOrd="0" presId="urn:microsoft.com/office/officeart/2005/8/layout/hierarchy1"/>
    <dgm:cxn modelId="{A48C0BE8-9A44-4FCD-A4E9-DC5B383E9154}" type="presParOf" srcId="{640458F9-1D38-4B5C-8472-D7BCA825AC85}" destId="{87240AF5-8FD7-4A61-9AAF-28830FA04E0F}" srcOrd="1" destOrd="0" presId="urn:microsoft.com/office/officeart/2005/8/layout/hierarchy1"/>
    <dgm:cxn modelId="{7DEDB052-3971-416F-A63D-7E51C9966AD2}" type="presParOf" srcId="{40966040-95F2-4C05-A108-3ECAC1D9FF8C}" destId="{5235DD1C-56C2-46E9-B9DD-A1EAEBBA3F5B}" srcOrd="1" destOrd="0" presId="urn:microsoft.com/office/officeart/2005/8/layout/hierarchy1"/>
    <dgm:cxn modelId="{54244EF2-336D-40AA-A7A9-B1E108541F02}" type="presParOf" srcId="{5235DD1C-56C2-46E9-B9DD-A1EAEBBA3F5B}" destId="{6E717184-CC31-4C7D-8E9C-FDE7E8AED0DE}" srcOrd="0" destOrd="0" presId="urn:microsoft.com/office/officeart/2005/8/layout/hierarchy1"/>
    <dgm:cxn modelId="{017DE3D0-9617-4D29-93BE-449A70E4F857}" type="presParOf" srcId="{5235DD1C-56C2-46E9-B9DD-A1EAEBBA3F5B}" destId="{EBE78D67-0240-475E-8FA8-D1CFFBCF8B6A}" srcOrd="1" destOrd="0" presId="urn:microsoft.com/office/officeart/2005/8/layout/hierarchy1"/>
    <dgm:cxn modelId="{D5C62572-9589-4C93-8161-B6E003FA40DD}" type="presParOf" srcId="{EBE78D67-0240-475E-8FA8-D1CFFBCF8B6A}" destId="{A41672A5-39DE-47EF-85BD-72A3BD49DF1C}" srcOrd="0" destOrd="0" presId="urn:microsoft.com/office/officeart/2005/8/layout/hierarchy1"/>
    <dgm:cxn modelId="{143AFBDC-EEF2-46CC-B502-FBB9D9BD7469}" type="presParOf" srcId="{A41672A5-39DE-47EF-85BD-72A3BD49DF1C}" destId="{E4B8230C-C8A4-4343-B538-A892D0C8CF88}" srcOrd="0" destOrd="0" presId="urn:microsoft.com/office/officeart/2005/8/layout/hierarchy1"/>
    <dgm:cxn modelId="{666633FD-A112-4636-97D7-DFC0F0118FC7}" type="presParOf" srcId="{A41672A5-39DE-47EF-85BD-72A3BD49DF1C}" destId="{05CDE300-FB02-4F43-87AA-E49708BBE7D3}" srcOrd="1" destOrd="0" presId="urn:microsoft.com/office/officeart/2005/8/layout/hierarchy1"/>
    <dgm:cxn modelId="{A618CD28-7881-4788-A32C-8B9110A29BEA}" type="presParOf" srcId="{EBE78D67-0240-475E-8FA8-D1CFFBCF8B6A}" destId="{49D86562-3677-4BAB-984C-E080DEFBA8BC}" srcOrd="1" destOrd="0" presId="urn:microsoft.com/office/officeart/2005/8/layout/hierarchy1"/>
    <dgm:cxn modelId="{F3623247-54AA-4752-AB88-45F488109DE3}" type="presParOf" srcId="{5235DD1C-56C2-46E9-B9DD-A1EAEBBA3F5B}" destId="{59DC2F98-87CA-4D3B-8637-AD528EE00C65}" srcOrd="2" destOrd="0" presId="urn:microsoft.com/office/officeart/2005/8/layout/hierarchy1"/>
    <dgm:cxn modelId="{8CAE1BB1-DECA-4EFE-B272-8D838A1504DD}" type="presParOf" srcId="{5235DD1C-56C2-46E9-B9DD-A1EAEBBA3F5B}" destId="{06D832F0-C1B3-4D1E-BC50-ABC10FED4170}" srcOrd="3" destOrd="0" presId="urn:microsoft.com/office/officeart/2005/8/layout/hierarchy1"/>
    <dgm:cxn modelId="{5DB73DEB-E0C7-4E2E-A6ED-3B9EB7DDA708}" type="presParOf" srcId="{06D832F0-C1B3-4D1E-BC50-ABC10FED4170}" destId="{29D80186-A62F-47BA-9A0E-971EDCDC53E0}" srcOrd="0" destOrd="0" presId="urn:microsoft.com/office/officeart/2005/8/layout/hierarchy1"/>
    <dgm:cxn modelId="{3378671F-23F4-4A5B-81CF-C6EBC1BC7C67}" type="presParOf" srcId="{29D80186-A62F-47BA-9A0E-971EDCDC53E0}" destId="{8427CD2D-0C8A-42F6-A576-9A0B68B8ED22}" srcOrd="0" destOrd="0" presId="urn:microsoft.com/office/officeart/2005/8/layout/hierarchy1"/>
    <dgm:cxn modelId="{D66E4A56-FD0D-4D9D-8B44-7BCBDCD0ABE2}" type="presParOf" srcId="{29D80186-A62F-47BA-9A0E-971EDCDC53E0}" destId="{48F95897-B218-462E-884A-267D574785E8}" srcOrd="1" destOrd="0" presId="urn:microsoft.com/office/officeart/2005/8/layout/hierarchy1"/>
    <dgm:cxn modelId="{6A4CD3F6-85A8-41C4-97B0-FDD1F241AA3A}" type="presParOf" srcId="{06D832F0-C1B3-4D1E-BC50-ABC10FED4170}" destId="{8B2A931A-E38F-4DE3-B208-10E348483BB3}" srcOrd="1" destOrd="0" presId="urn:microsoft.com/office/officeart/2005/8/layout/hierarchy1"/>
    <dgm:cxn modelId="{44FF0B36-2E84-4EDC-A889-F86C3A7AF896}" type="presParOf" srcId="{5235DD1C-56C2-46E9-B9DD-A1EAEBBA3F5B}" destId="{2CE66A2D-1243-4969-9A8E-680C2059DD9C}" srcOrd="4" destOrd="0" presId="urn:microsoft.com/office/officeart/2005/8/layout/hierarchy1"/>
    <dgm:cxn modelId="{EEF4F82B-8C9C-4F22-987C-00D80950FE34}" type="presParOf" srcId="{5235DD1C-56C2-46E9-B9DD-A1EAEBBA3F5B}" destId="{4367EE7C-8061-4DF1-8638-D38476215E28}" srcOrd="5" destOrd="0" presId="urn:microsoft.com/office/officeart/2005/8/layout/hierarchy1"/>
    <dgm:cxn modelId="{0BA190C3-6709-47C6-9A18-B80C842CDE7F}" type="presParOf" srcId="{4367EE7C-8061-4DF1-8638-D38476215E28}" destId="{73A542AD-885E-48AC-B3D2-E5390321695C}" srcOrd="0" destOrd="0" presId="urn:microsoft.com/office/officeart/2005/8/layout/hierarchy1"/>
    <dgm:cxn modelId="{7235B54C-D3C4-4CB8-911F-6391A0868F53}" type="presParOf" srcId="{73A542AD-885E-48AC-B3D2-E5390321695C}" destId="{0A43E6FF-063C-42A2-872C-DFEC976046A7}" srcOrd="0" destOrd="0" presId="urn:microsoft.com/office/officeart/2005/8/layout/hierarchy1"/>
    <dgm:cxn modelId="{106EF83F-404D-4000-A032-BEB98D40BCCF}" type="presParOf" srcId="{73A542AD-885E-48AC-B3D2-E5390321695C}" destId="{971F5867-0A78-4843-A655-1A017C8FD1E8}" srcOrd="1" destOrd="0" presId="urn:microsoft.com/office/officeart/2005/8/layout/hierarchy1"/>
    <dgm:cxn modelId="{028EC1FF-AC49-417C-91EF-183B5CEC4643}" type="presParOf" srcId="{4367EE7C-8061-4DF1-8638-D38476215E28}" destId="{DE80DB23-B3A6-46CF-8067-7EE5B19B01FF}" srcOrd="1" destOrd="0" presId="urn:microsoft.com/office/officeart/2005/8/layout/hierarchy1"/>
    <dgm:cxn modelId="{20CB4831-543B-4FFD-8ABE-35B416617D00}" type="presParOf" srcId="{5235DD1C-56C2-46E9-B9DD-A1EAEBBA3F5B}" destId="{C4E235CF-7F57-4480-8959-45F88BD557F0}" srcOrd="6" destOrd="0" presId="urn:microsoft.com/office/officeart/2005/8/layout/hierarchy1"/>
    <dgm:cxn modelId="{67425F87-5743-4977-9446-F1DDFFCB7F24}" type="presParOf" srcId="{5235DD1C-56C2-46E9-B9DD-A1EAEBBA3F5B}" destId="{E9E328BE-A43E-4703-B39F-E3AD182F349F}" srcOrd="7" destOrd="0" presId="urn:microsoft.com/office/officeart/2005/8/layout/hierarchy1"/>
    <dgm:cxn modelId="{B59A8E01-9691-4EE1-9923-9DCB9AF68886}" type="presParOf" srcId="{E9E328BE-A43E-4703-B39F-E3AD182F349F}" destId="{6E46A9D3-3A68-4820-A3FB-77A488483801}" srcOrd="0" destOrd="0" presId="urn:microsoft.com/office/officeart/2005/8/layout/hierarchy1"/>
    <dgm:cxn modelId="{2693DA0E-0575-46AF-9A7C-3758D3B53AE9}" type="presParOf" srcId="{6E46A9D3-3A68-4820-A3FB-77A488483801}" destId="{78712F46-6190-40D3-86D4-25849A8C052E}" srcOrd="0" destOrd="0" presId="urn:microsoft.com/office/officeart/2005/8/layout/hierarchy1"/>
    <dgm:cxn modelId="{0086BA17-6974-4F86-8A51-6F8A89B5AA4F}" type="presParOf" srcId="{6E46A9D3-3A68-4820-A3FB-77A488483801}" destId="{B1F205B7-DAEB-454F-AA98-A75D3E99F58C}" srcOrd="1" destOrd="0" presId="urn:microsoft.com/office/officeart/2005/8/layout/hierarchy1"/>
    <dgm:cxn modelId="{0A6E6531-025B-4E12-9A26-2C2B2CDEDFF8}" type="presParOf" srcId="{E9E328BE-A43E-4703-B39F-E3AD182F349F}" destId="{BC7F8D2D-D070-4FEE-88DA-BFFC0C9539F0}" srcOrd="1" destOrd="0" presId="urn:microsoft.com/office/officeart/2005/8/layout/hierarchy1"/>
    <dgm:cxn modelId="{5934D110-4CD4-49EB-8CA9-457332178313}" type="presParOf" srcId="{5235DD1C-56C2-46E9-B9DD-A1EAEBBA3F5B}" destId="{D9B519E7-A1AE-413A-A109-3EDCEB51C9FC}" srcOrd="8" destOrd="0" presId="urn:microsoft.com/office/officeart/2005/8/layout/hierarchy1"/>
    <dgm:cxn modelId="{0BC76F3C-5747-4E4A-A09D-BC757EC26709}" type="presParOf" srcId="{5235DD1C-56C2-46E9-B9DD-A1EAEBBA3F5B}" destId="{E492761C-E820-4197-A954-59E60D1E4850}" srcOrd="9" destOrd="0" presId="urn:microsoft.com/office/officeart/2005/8/layout/hierarchy1"/>
    <dgm:cxn modelId="{ABE286DF-9D44-4AF9-8E5D-27E863BA269E}" type="presParOf" srcId="{E492761C-E820-4197-A954-59E60D1E4850}" destId="{C0E4C852-4B25-42F5-A8ED-E341D6878C5B}" srcOrd="0" destOrd="0" presId="urn:microsoft.com/office/officeart/2005/8/layout/hierarchy1"/>
    <dgm:cxn modelId="{89E63BB8-79EB-4ADD-8758-708F71009110}" type="presParOf" srcId="{C0E4C852-4B25-42F5-A8ED-E341D6878C5B}" destId="{52EA914B-B950-46C1-80BD-10FD6EA242D2}" srcOrd="0" destOrd="0" presId="urn:microsoft.com/office/officeart/2005/8/layout/hierarchy1"/>
    <dgm:cxn modelId="{0D5D9CC3-0891-475C-A29A-6B8A69B6AECC}" type="presParOf" srcId="{C0E4C852-4B25-42F5-A8ED-E341D6878C5B}" destId="{1071A230-A15D-497F-A1A4-5D2BF8296279}" srcOrd="1" destOrd="0" presId="urn:microsoft.com/office/officeart/2005/8/layout/hierarchy1"/>
    <dgm:cxn modelId="{C4C1C063-14A2-43B0-B3A2-B54618750C79}" type="presParOf" srcId="{E492761C-E820-4197-A954-59E60D1E4850}" destId="{30D49972-043B-45D8-88B5-170278A4515E}" srcOrd="1" destOrd="0" presId="urn:microsoft.com/office/officeart/2005/8/layout/hierarchy1"/>
    <dgm:cxn modelId="{A10BF893-B598-485A-9240-82614395FD63}" type="presParOf" srcId="{5235DD1C-56C2-46E9-B9DD-A1EAEBBA3F5B}" destId="{3A31D619-6F26-4EC9-A8FA-76076E2BCC72}" srcOrd="10" destOrd="0" presId="urn:microsoft.com/office/officeart/2005/8/layout/hierarchy1"/>
    <dgm:cxn modelId="{BC388428-C325-4E3E-B974-DE3CA9D528AD}" type="presParOf" srcId="{5235DD1C-56C2-46E9-B9DD-A1EAEBBA3F5B}" destId="{6899389E-184F-4BED-A015-8576AADAFAC1}" srcOrd="11" destOrd="0" presId="urn:microsoft.com/office/officeart/2005/8/layout/hierarchy1"/>
    <dgm:cxn modelId="{043744E7-B940-43CD-BB07-CCB4ED48ABF7}" type="presParOf" srcId="{6899389E-184F-4BED-A015-8576AADAFAC1}" destId="{68752935-15DF-47FD-940D-D9E540B72769}" srcOrd="0" destOrd="0" presId="urn:microsoft.com/office/officeart/2005/8/layout/hierarchy1"/>
    <dgm:cxn modelId="{42056AD7-5EB2-4ED5-B964-AC7304CEE94B}" type="presParOf" srcId="{68752935-15DF-47FD-940D-D9E540B72769}" destId="{763BA798-57A5-498D-A4AA-153143D3A326}" srcOrd="0" destOrd="0" presId="urn:microsoft.com/office/officeart/2005/8/layout/hierarchy1"/>
    <dgm:cxn modelId="{FE7F6517-7803-4D23-A1C3-FC5C8412D94A}" type="presParOf" srcId="{68752935-15DF-47FD-940D-D9E540B72769}" destId="{C1B3C49C-0905-465A-A097-2FF4725D6398}" srcOrd="1" destOrd="0" presId="urn:microsoft.com/office/officeart/2005/8/layout/hierarchy1"/>
    <dgm:cxn modelId="{2EC3C296-1956-4717-A3E8-76F59B43515C}" type="presParOf" srcId="{6899389E-184F-4BED-A015-8576AADAFAC1}" destId="{4A60D197-9B4B-49D3-9C36-BF1AD1613E64}" srcOrd="1" destOrd="0" presId="urn:microsoft.com/office/officeart/2005/8/layout/hierarchy1"/>
    <dgm:cxn modelId="{DAA782DB-F94E-4944-AB3C-14ED0D0F0041}" type="presParOf" srcId="{5235DD1C-56C2-46E9-B9DD-A1EAEBBA3F5B}" destId="{83E397A6-E991-4A0D-A3DB-0ED2A07B4E96}" srcOrd="12" destOrd="0" presId="urn:microsoft.com/office/officeart/2005/8/layout/hierarchy1"/>
    <dgm:cxn modelId="{ED42BB19-CBB9-4C43-9D3F-3FA2FAF50F84}" type="presParOf" srcId="{5235DD1C-56C2-46E9-B9DD-A1EAEBBA3F5B}" destId="{4E8B8AE6-DA2C-4F33-896B-17DA33B37485}" srcOrd="13" destOrd="0" presId="urn:microsoft.com/office/officeart/2005/8/layout/hierarchy1"/>
    <dgm:cxn modelId="{C7805129-1B22-4F5E-89F0-F81CF0D3A6D8}" type="presParOf" srcId="{4E8B8AE6-DA2C-4F33-896B-17DA33B37485}" destId="{DCA1C1CC-B7D1-4541-9CA6-B7F8CDF08C0F}" srcOrd="0" destOrd="0" presId="urn:microsoft.com/office/officeart/2005/8/layout/hierarchy1"/>
    <dgm:cxn modelId="{E3C6D4B0-90E2-4050-B496-3F438989C8F8}" type="presParOf" srcId="{DCA1C1CC-B7D1-4541-9CA6-B7F8CDF08C0F}" destId="{65AECF4C-9C68-439C-BC40-BDDAC60EE337}" srcOrd="0" destOrd="0" presId="urn:microsoft.com/office/officeart/2005/8/layout/hierarchy1"/>
    <dgm:cxn modelId="{70920ED6-FE0A-4540-8D25-1F3DE1008FFB}" type="presParOf" srcId="{DCA1C1CC-B7D1-4541-9CA6-B7F8CDF08C0F}" destId="{4849A043-0030-4C04-A709-E2FAFBB0FC9F}" srcOrd="1" destOrd="0" presId="urn:microsoft.com/office/officeart/2005/8/layout/hierarchy1"/>
    <dgm:cxn modelId="{D1A0FB07-67C1-4DD3-A3A4-41C03C74E8A9}" type="presParOf" srcId="{4E8B8AE6-DA2C-4F33-896B-17DA33B37485}" destId="{B50CA8DC-F7B3-4569-BC46-44C6321D2C29}" srcOrd="1" destOrd="0" presId="urn:microsoft.com/office/officeart/2005/8/layout/hierarchy1"/>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42473C5-2FAB-4836-AD2D-E4EB80E8076F}">
      <dsp:nvSpPr>
        <dsp:cNvPr id="0" name=""/>
        <dsp:cNvSpPr/>
      </dsp:nvSpPr>
      <dsp:spPr>
        <a:xfrm>
          <a:off x="1141520" y="278279"/>
          <a:ext cx="2043742" cy="1035563"/>
        </a:xfrm>
        <a:prstGeom prst="rect">
          <a:avLst/>
        </a:prstGeom>
        <a:solidFill>
          <a:srgbClr val="00B0F0">
            <a:alpha val="90000"/>
          </a:srgbClr>
        </a:solidFill>
        <a:ln w="12700" cap="flat" cmpd="sng" algn="ctr">
          <a:solidFill>
            <a:srgbClr val="FFC00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ar-SA" sz="2000" b="0" i="0" u="none" strike="noStrike" kern="1200" baseline="0" dirty="0">
              <a:effectLst>
                <a:outerShdw blurRad="38100" dist="38100" dir="2700000" algn="tl">
                  <a:srgbClr val="000000">
                    <a:alpha val="43137"/>
                  </a:srgbClr>
                </a:outerShdw>
              </a:effectLst>
              <a:latin typeface="Alexandria Medium" pitchFamily="2" charset="-78"/>
              <a:cs typeface="Alexandria Medium" pitchFamily="2" charset="-78"/>
            </a:rPr>
            <a:t>البرمجة</a:t>
          </a:r>
          <a:endParaRPr lang="ar-SA" sz="2000" b="0" kern="1200" dirty="0">
            <a:solidFill>
              <a:prstClr val="white"/>
            </a:solidFill>
            <a:effectLst>
              <a:outerShdw blurRad="38100" dist="38100" dir="2700000" algn="tl">
                <a:srgbClr val="000000">
                  <a:alpha val="43137"/>
                </a:srgbClr>
              </a:outerShdw>
            </a:effectLst>
            <a:latin typeface="Alexandria Light" pitchFamily="2" charset="-78"/>
            <a:ea typeface="Calibri" panose="020F0502020204030204" pitchFamily="34" charset="0"/>
            <a:cs typeface="Alexandria Light" pitchFamily="2" charset="-78"/>
          </a:endParaRPr>
        </a:p>
      </dsp:txBody>
      <dsp:txXfrm>
        <a:off x="1141520" y="278279"/>
        <a:ext cx="2043742" cy="1035563"/>
      </dsp:txXfrm>
    </dsp:sp>
    <dsp:sp modelId="{65D8C69B-DBB5-45A7-9FA3-FBDC23BBF391}">
      <dsp:nvSpPr>
        <dsp:cNvPr id="0" name=""/>
        <dsp:cNvSpPr/>
      </dsp:nvSpPr>
      <dsp:spPr>
        <a:xfrm>
          <a:off x="3400081" y="186998"/>
          <a:ext cx="1986686" cy="1147673"/>
        </a:xfrm>
        <a:prstGeom prst="rect">
          <a:avLst/>
        </a:prstGeom>
        <a:solidFill>
          <a:srgbClr val="00B0F0">
            <a:alpha val="90000"/>
          </a:srgbClr>
        </a:solidFill>
        <a:ln w="12700" cap="flat" cmpd="sng" algn="ctr">
          <a:solidFill>
            <a:schemeClr val="accent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rtl="1">
            <a:lnSpc>
              <a:spcPts val="2960"/>
            </a:lnSpc>
            <a:spcBef>
              <a:spcPct val="0"/>
            </a:spcBef>
            <a:spcAft>
              <a:spcPts val="1800"/>
            </a:spcAft>
          </a:pPr>
          <a:r>
            <a:rPr lang="ar-SA" sz="2000" b="0" kern="1200" dirty="0">
              <a:effectLst>
                <a:outerShdw blurRad="38100" dist="38100" dir="2700000" algn="tl">
                  <a:srgbClr val="000000">
                    <a:alpha val="43137"/>
                  </a:srgbClr>
                </a:outerShdw>
              </a:effectLst>
              <a:latin typeface="Alexandria Light" pitchFamily="2" charset="-78"/>
              <a:ea typeface="Calibri" panose="020F0502020204030204" pitchFamily="34" charset="0"/>
              <a:cs typeface="Alexandria Light" pitchFamily="2" charset="-78"/>
            </a:rPr>
            <a:t> </a:t>
          </a:r>
          <a:r>
            <a:rPr lang="ar-SA" sz="2000" b="0" i="0" u="none" strike="noStrike" kern="1200" baseline="0" dirty="0">
              <a:effectLst>
                <a:outerShdw blurRad="38100" dist="38100" dir="2700000" algn="tl">
                  <a:srgbClr val="000000">
                    <a:alpha val="43137"/>
                  </a:srgbClr>
                </a:outerShdw>
              </a:effectLst>
              <a:latin typeface="Alexandria Medium" pitchFamily="2" charset="-78"/>
              <a:cs typeface="Alexandria Medium" pitchFamily="2" charset="-78"/>
            </a:rPr>
            <a:t>طاقة الحوسبة</a:t>
          </a:r>
          <a:endParaRPr lang="ar-SA" sz="2000" b="0" kern="1200" dirty="0">
            <a:solidFill>
              <a:prstClr val="white"/>
            </a:solidFill>
            <a:effectLst>
              <a:outerShdw blurRad="38100" dist="38100" dir="2700000" algn="tl">
                <a:srgbClr val="000000">
                  <a:alpha val="43137"/>
                </a:srgbClr>
              </a:outerShdw>
            </a:effectLst>
            <a:latin typeface="Alexandria Light" pitchFamily="2" charset="-78"/>
            <a:ea typeface="Calibri" panose="020F0502020204030204" pitchFamily="34" charset="0"/>
            <a:cs typeface="Alexandria Light" pitchFamily="2" charset="-78"/>
          </a:endParaRPr>
        </a:p>
      </dsp:txBody>
      <dsp:txXfrm>
        <a:off x="3400081" y="186998"/>
        <a:ext cx="1986686" cy="1147673"/>
      </dsp:txXfrm>
    </dsp:sp>
    <dsp:sp modelId="{B993B13A-2E18-4503-931E-95E848CEE258}">
      <dsp:nvSpPr>
        <dsp:cNvPr id="0" name=""/>
        <dsp:cNvSpPr/>
      </dsp:nvSpPr>
      <dsp:spPr>
        <a:xfrm>
          <a:off x="5601586" y="186998"/>
          <a:ext cx="1986686" cy="1147673"/>
        </a:xfrm>
        <a:prstGeom prst="rect">
          <a:avLst/>
        </a:prstGeom>
        <a:solidFill>
          <a:srgbClr val="00B0F0">
            <a:alpha val="90000"/>
          </a:srgbClr>
        </a:solidFill>
        <a:ln w="12700" cap="flat" cmpd="sng" algn="ctr">
          <a:solidFill>
            <a:schemeClr val="accent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rtl="1">
            <a:lnSpc>
              <a:spcPts val="2560"/>
            </a:lnSpc>
            <a:spcBef>
              <a:spcPct val="0"/>
            </a:spcBef>
            <a:spcAft>
              <a:spcPts val="1800"/>
            </a:spcAft>
          </a:pPr>
          <a:r>
            <a:rPr lang="ar-SA" sz="2000" b="0" kern="1200" dirty="0">
              <a:effectLst>
                <a:outerShdw blurRad="38100" dist="38100" dir="2700000" algn="tl">
                  <a:srgbClr val="000000">
                    <a:alpha val="43137"/>
                  </a:srgbClr>
                </a:outerShdw>
              </a:effectLst>
              <a:latin typeface="Alexandria Light" pitchFamily="2" charset="-78"/>
              <a:ea typeface="Calibri" panose="020F0502020204030204" pitchFamily="34" charset="0"/>
              <a:cs typeface="Alexandria Light" pitchFamily="2" charset="-78"/>
            </a:rPr>
            <a:t> </a:t>
          </a:r>
          <a:r>
            <a:rPr lang="ar-SA" sz="2000" b="0" i="0" u="none" strike="noStrike" kern="1200" baseline="0" dirty="0">
              <a:effectLst>
                <a:outerShdw blurRad="38100" dist="38100" dir="2700000" algn="tl">
                  <a:srgbClr val="000000">
                    <a:alpha val="43137"/>
                  </a:srgbClr>
                </a:outerShdw>
              </a:effectLst>
              <a:latin typeface="Alexandria Medium" pitchFamily="2" charset="-78"/>
              <a:cs typeface="Alexandria Medium" pitchFamily="2" charset="-78"/>
            </a:rPr>
            <a:t>مركزية التطبيقات والمستندات </a:t>
          </a:r>
          <a:endParaRPr lang="ar-SA" sz="2000" b="0" kern="1200" dirty="0">
            <a:solidFill>
              <a:prstClr val="white"/>
            </a:solidFill>
            <a:effectLst>
              <a:outerShdw blurRad="38100" dist="38100" dir="2700000" algn="tl">
                <a:srgbClr val="000000">
                  <a:alpha val="43137"/>
                </a:srgbClr>
              </a:outerShdw>
            </a:effectLst>
            <a:latin typeface="Alexandria Light" pitchFamily="2" charset="-78"/>
            <a:ea typeface="Calibri" panose="020F0502020204030204" pitchFamily="34" charset="0"/>
            <a:cs typeface="Alexandria Light" pitchFamily="2" charset="-78"/>
          </a:endParaRPr>
        </a:p>
      </dsp:txBody>
      <dsp:txXfrm>
        <a:off x="5601586" y="186998"/>
        <a:ext cx="1986686" cy="1147673"/>
      </dsp:txXfrm>
    </dsp:sp>
    <dsp:sp modelId="{E4316A67-B4F7-42AB-82AB-207A4C20CF61}">
      <dsp:nvSpPr>
        <dsp:cNvPr id="0" name=""/>
        <dsp:cNvSpPr/>
      </dsp:nvSpPr>
      <dsp:spPr>
        <a:xfrm>
          <a:off x="45977" y="1549490"/>
          <a:ext cx="1986686" cy="1147673"/>
        </a:xfrm>
        <a:prstGeom prst="rect">
          <a:avLst/>
        </a:prstGeom>
        <a:solidFill>
          <a:srgbClr val="00B0F0">
            <a:alpha val="90000"/>
          </a:srgbClr>
        </a:solidFill>
        <a:ln w="12700" cap="flat" cmpd="sng" algn="ctr">
          <a:solidFill>
            <a:schemeClr val="accent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rtl="1">
            <a:lnSpc>
              <a:spcPts val="2900"/>
            </a:lnSpc>
            <a:spcBef>
              <a:spcPct val="0"/>
            </a:spcBef>
            <a:spcAft>
              <a:spcPts val="1800"/>
            </a:spcAft>
          </a:pPr>
          <a:r>
            <a:rPr lang="ar-SA" sz="2000" b="0" kern="1200" dirty="0">
              <a:effectLst>
                <a:outerShdw blurRad="38100" dist="38100" dir="2700000" algn="tl">
                  <a:srgbClr val="000000">
                    <a:alpha val="43137"/>
                  </a:srgbClr>
                </a:outerShdw>
              </a:effectLst>
              <a:latin typeface="Alexandria Light" pitchFamily="2" charset="-78"/>
              <a:ea typeface="Calibri" panose="020F0502020204030204" pitchFamily="34" charset="0"/>
              <a:cs typeface="Alexandria Light" pitchFamily="2" charset="-78"/>
            </a:rPr>
            <a:t> </a:t>
          </a:r>
          <a:r>
            <a:rPr lang="ar-SA" sz="2000" b="0" i="0" u="none" strike="noStrike" kern="1200" baseline="0" dirty="0">
              <a:effectLst>
                <a:outerShdw blurRad="38100" dist="38100" dir="2700000" algn="tl">
                  <a:srgbClr val="000000">
                    <a:alpha val="43137"/>
                  </a:srgbClr>
                </a:outerShdw>
              </a:effectLst>
              <a:latin typeface="Alexandria Medium" pitchFamily="2" charset="-78"/>
              <a:cs typeface="Alexandria Medium" pitchFamily="2" charset="-78"/>
            </a:rPr>
            <a:t>مركزية البنية التحتية</a:t>
          </a:r>
          <a:endParaRPr lang="ar-SA" sz="2000" b="0" kern="1200" dirty="0">
            <a:solidFill>
              <a:prstClr val="white"/>
            </a:solidFill>
            <a:effectLst>
              <a:outerShdw blurRad="38100" dist="38100" dir="2700000" algn="tl">
                <a:srgbClr val="000000">
                  <a:alpha val="43137"/>
                </a:srgbClr>
              </a:outerShdw>
            </a:effectLst>
            <a:latin typeface="Alexandria Light" pitchFamily="2" charset="-78"/>
            <a:ea typeface="Calibri" panose="020F0502020204030204" pitchFamily="34" charset="0"/>
            <a:cs typeface="Alexandria Light" pitchFamily="2" charset="-78"/>
          </a:endParaRPr>
        </a:p>
      </dsp:txBody>
      <dsp:txXfrm>
        <a:off x="45977" y="1549490"/>
        <a:ext cx="1986686" cy="1147673"/>
      </dsp:txXfrm>
    </dsp:sp>
    <dsp:sp modelId="{A83D2E6E-7E77-4B7E-8888-B7AF8E08CB16}">
      <dsp:nvSpPr>
        <dsp:cNvPr id="0" name=""/>
        <dsp:cNvSpPr/>
      </dsp:nvSpPr>
      <dsp:spPr>
        <a:xfrm>
          <a:off x="2247482" y="1609927"/>
          <a:ext cx="1957686" cy="1026799"/>
        </a:xfrm>
        <a:prstGeom prst="rect">
          <a:avLst/>
        </a:prstGeom>
        <a:solidFill>
          <a:srgbClr val="00B0F0">
            <a:alpha val="90000"/>
          </a:srgbClr>
        </a:solidFill>
        <a:ln w="12700" cap="flat" cmpd="sng" algn="ctr">
          <a:solidFill>
            <a:schemeClr val="accent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rtl="1">
            <a:lnSpc>
              <a:spcPts val="2900"/>
            </a:lnSpc>
            <a:spcBef>
              <a:spcPct val="0"/>
            </a:spcBef>
            <a:spcAft>
              <a:spcPts val="1800"/>
            </a:spcAft>
          </a:pPr>
          <a:r>
            <a:rPr lang="ar-SA" sz="2000" b="0" kern="1200" dirty="0">
              <a:effectLst>
                <a:outerShdw blurRad="38100" dist="38100" dir="2700000" algn="tl">
                  <a:srgbClr val="000000">
                    <a:alpha val="43137"/>
                  </a:srgbClr>
                </a:outerShdw>
              </a:effectLst>
              <a:latin typeface="Alexandria Light" pitchFamily="2" charset="-78"/>
              <a:ea typeface="Calibri" panose="020F0502020204030204" pitchFamily="34" charset="0"/>
              <a:cs typeface="Alexandria Light" pitchFamily="2" charset="-78"/>
            </a:rPr>
            <a:t> </a:t>
          </a:r>
          <a:r>
            <a:rPr lang="ar-SA" sz="2000" b="0" kern="1200" dirty="0">
              <a:solidFill>
                <a:prstClr val="white"/>
              </a:solidFill>
              <a:effectLst>
                <a:outerShdw blurRad="38100" dist="38100" dir="2700000" algn="tl">
                  <a:srgbClr val="000000">
                    <a:alpha val="43137"/>
                  </a:srgbClr>
                </a:outerShdw>
              </a:effectLst>
              <a:latin typeface="Alexandria Light" pitchFamily="2" charset="-78"/>
              <a:ea typeface="Calibri" panose="020F0502020204030204" pitchFamily="34" charset="0"/>
              <a:cs typeface="Alexandria Light" pitchFamily="2" charset="-78"/>
            </a:rPr>
            <a:t>مركزية الاستخدام</a:t>
          </a:r>
        </a:p>
      </dsp:txBody>
      <dsp:txXfrm>
        <a:off x="2247482" y="1609927"/>
        <a:ext cx="1957686" cy="1026799"/>
      </dsp:txXfrm>
    </dsp:sp>
    <dsp:sp modelId="{F9CBA86C-49F9-4A2C-9973-885644A014B2}">
      <dsp:nvSpPr>
        <dsp:cNvPr id="0" name=""/>
        <dsp:cNvSpPr/>
      </dsp:nvSpPr>
      <dsp:spPr>
        <a:xfrm>
          <a:off x="4375305" y="1614509"/>
          <a:ext cx="2040799" cy="1076125"/>
        </a:xfrm>
        <a:prstGeom prst="rect">
          <a:avLst/>
        </a:prstGeom>
        <a:solidFill>
          <a:srgbClr val="00B0F0">
            <a:alpha val="90000"/>
          </a:srgbClr>
        </a:solidFill>
        <a:ln w="12700" cap="flat" cmpd="sng" algn="ctr">
          <a:solidFill>
            <a:schemeClr val="accent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rtl="1">
            <a:lnSpc>
              <a:spcPts val="2960"/>
            </a:lnSpc>
            <a:spcBef>
              <a:spcPct val="0"/>
            </a:spcBef>
            <a:spcAft>
              <a:spcPts val="1800"/>
            </a:spcAft>
          </a:pPr>
          <a:r>
            <a:rPr lang="ar-SA" sz="2000" b="0" kern="1200" dirty="0">
              <a:solidFill>
                <a:prstClr val="white"/>
              </a:solidFill>
              <a:effectLst>
                <a:outerShdw blurRad="38100" dist="38100" dir="2700000" algn="tl">
                  <a:srgbClr val="000000">
                    <a:alpha val="43137"/>
                  </a:srgbClr>
                </a:outerShdw>
              </a:effectLst>
              <a:latin typeface="Alexandria Medium" pitchFamily="2" charset="-78"/>
              <a:ea typeface="Calibri" panose="020F0502020204030204" pitchFamily="34" charset="0"/>
              <a:cs typeface="Alexandria Medium" pitchFamily="2" charset="-78"/>
            </a:rPr>
            <a:t>الوصول</a:t>
          </a:r>
        </a:p>
      </dsp:txBody>
      <dsp:txXfrm>
        <a:off x="4375305" y="1614509"/>
        <a:ext cx="2040799" cy="1076125"/>
      </dsp:txXfrm>
    </dsp:sp>
    <dsp:sp modelId="{197641B7-2E62-4490-898B-BF73874E8013}">
      <dsp:nvSpPr>
        <dsp:cNvPr id="0" name=""/>
        <dsp:cNvSpPr/>
      </dsp:nvSpPr>
      <dsp:spPr>
        <a:xfrm>
          <a:off x="6632405" y="1603237"/>
          <a:ext cx="2008211" cy="1044276"/>
        </a:xfrm>
        <a:prstGeom prst="rect">
          <a:avLst/>
        </a:prstGeom>
        <a:solidFill>
          <a:srgbClr val="00B0F0">
            <a:alpha val="58000"/>
          </a:srgbClr>
        </a:solidFill>
        <a:ln w="12700" cap="flat" cmpd="sng" algn="ctr">
          <a:solidFill>
            <a:schemeClr val="accent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rtl="1">
            <a:lnSpc>
              <a:spcPct val="90000"/>
            </a:lnSpc>
            <a:spcBef>
              <a:spcPct val="0"/>
            </a:spcBef>
            <a:spcAft>
              <a:spcPct val="35000"/>
            </a:spcAft>
          </a:pPr>
          <a:r>
            <a:rPr lang="ar-SA" sz="2000" b="0" kern="12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lexandria" pitchFamily="2" charset="-78"/>
            </a:rPr>
            <a:t> </a:t>
          </a:r>
          <a:r>
            <a:rPr lang="ar-SA" sz="2000" b="0" i="0" u="none" strike="noStrike" kern="1200" baseline="0" dirty="0">
              <a:effectLst>
                <a:outerShdw blurRad="38100" dist="38100" dir="2700000" algn="tl">
                  <a:srgbClr val="000000">
                    <a:alpha val="43137"/>
                  </a:srgbClr>
                </a:outerShdw>
              </a:effectLst>
              <a:latin typeface="Alexandria Medium" pitchFamily="2" charset="-78"/>
              <a:cs typeface="Alexandria Medium" pitchFamily="2" charset="-78"/>
            </a:rPr>
            <a:t>الذكاء</a:t>
          </a:r>
          <a:endParaRPr lang="ar-SA" sz="2000" b="0" kern="1200" dirty="0">
            <a:solidFill>
              <a:prstClr val="white"/>
            </a:solidFill>
            <a:effectLst>
              <a:outerShdw blurRad="38100" dist="38100" dir="2700000" algn="tl">
                <a:srgbClr val="000000">
                  <a:alpha val="43137"/>
                </a:srgbClr>
              </a:outerShdw>
            </a:effectLst>
            <a:latin typeface="Alexandria Medium" pitchFamily="2" charset="-78"/>
            <a:ea typeface="Calibri" panose="020F0502020204030204" pitchFamily="34" charset="0"/>
            <a:cs typeface="Alexandria Medium" pitchFamily="2" charset="-78"/>
          </a:endParaRPr>
        </a:p>
      </dsp:txBody>
      <dsp:txXfrm>
        <a:off x="6632405" y="1603237"/>
        <a:ext cx="2008211" cy="104427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2590878-D695-427A-BD4E-CEA8664B3E86}">
      <dsp:nvSpPr>
        <dsp:cNvPr id="0" name=""/>
        <dsp:cNvSpPr/>
      </dsp:nvSpPr>
      <dsp:spPr>
        <a:xfrm>
          <a:off x="775104" y="213"/>
          <a:ext cx="1752025" cy="1051215"/>
        </a:xfrm>
        <a:prstGeom prst="rect">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rtl="1">
            <a:lnSpc>
              <a:spcPts val="2660"/>
            </a:lnSpc>
            <a:spcBef>
              <a:spcPct val="0"/>
            </a:spcBef>
            <a:spcAft>
              <a:spcPct val="35000"/>
            </a:spcAft>
          </a:pPr>
          <a:r>
            <a:rPr lang="ar-SA" sz="1800" b="0" i="0" u="none" strike="noStrike" kern="1200" baseline="0" dirty="0">
              <a:effectLst>
                <a:outerShdw blurRad="38100" dist="38100" dir="2700000" algn="tl">
                  <a:srgbClr val="000000">
                    <a:alpha val="43137"/>
                  </a:srgbClr>
                </a:outerShdw>
              </a:effectLst>
              <a:latin typeface="Alexandria Medium" pitchFamily="2" charset="-78"/>
              <a:cs typeface="Alexandria Medium" pitchFamily="2" charset="-78"/>
            </a:rPr>
            <a:t>التطبيقات السحابية</a:t>
          </a:r>
          <a:endParaRPr kumimoji="0" lang="ar-SA" sz="1800" b="0" i="0" u="none" strike="noStrike" kern="1200" cap="none" spc="0" normalizeH="0" baseline="0" dirty="0">
            <a:ln/>
            <a:effectLst>
              <a:outerShdw blurRad="38100" dist="38100" dir="2700000" algn="tl">
                <a:srgbClr val="000000">
                  <a:alpha val="43137"/>
                </a:srgbClr>
              </a:outerShdw>
            </a:effectLst>
            <a:uLnTx/>
            <a:uFillTx/>
            <a:latin typeface="Alexandria Medium" pitchFamily="2" charset="-78"/>
            <a:ea typeface="+mn-ea"/>
            <a:cs typeface="Alexandria Medium" pitchFamily="2" charset="-78"/>
          </a:endParaRPr>
        </a:p>
      </dsp:txBody>
      <dsp:txXfrm>
        <a:off x="775104" y="213"/>
        <a:ext cx="1752025" cy="1051215"/>
      </dsp:txXfrm>
    </dsp:sp>
    <dsp:sp modelId="{042473C5-2FAB-4836-AD2D-E4EB80E8076F}">
      <dsp:nvSpPr>
        <dsp:cNvPr id="0" name=""/>
        <dsp:cNvSpPr/>
      </dsp:nvSpPr>
      <dsp:spPr>
        <a:xfrm>
          <a:off x="2723794" y="213"/>
          <a:ext cx="1752025" cy="1051215"/>
        </a:xfrm>
        <a:prstGeom prst="rect">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rtl="1">
            <a:lnSpc>
              <a:spcPts val="2660"/>
            </a:lnSpc>
            <a:spcBef>
              <a:spcPct val="0"/>
            </a:spcBef>
            <a:spcAft>
              <a:spcPct val="35000"/>
            </a:spcAft>
          </a:pPr>
          <a:r>
            <a:rPr lang="ar-SA" sz="1800" b="0" i="0" u="none" strike="noStrike" kern="1200" baseline="0" dirty="0">
              <a:effectLst>
                <a:outerShdw blurRad="38100" dist="38100" dir="2700000" algn="tl">
                  <a:srgbClr val="000000">
                    <a:alpha val="43137"/>
                  </a:srgbClr>
                </a:outerShdw>
              </a:effectLst>
              <a:latin typeface="Alexandria Medium" pitchFamily="2" charset="-78"/>
              <a:cs typeface="Alexandria Medium" pitchFamily="2" charset="-78"/>
            </a:rPr>
            <a:t>خدمات الموسيقى السحابية</a:t>
          </a:r>
          <a:endParaRPr kumimoji="0" lang="ar-SA" sz="1800" b="0" i="0" u="none" strike="noStrike" kern="1200" cap="none" spc="0" normalizeH="0" baseline="0" dirty="0">
            <a:ln/>
            <a:effectLst>
              <a:outerShdw blurRad="38100" dist="38100" dir="2700000" algn="tl">
                <a:srgbClr val="000000">
                  <a:alpha val="43137"/>
                </a:srgbClr>
              </a:outerShdw>
            </a:effectLst>
            <a:uLnTx/>
            <a:uFillTx/>
            <a:latin typeface="Alexandria Medium" pitchFamily="2" charset="-78"/>
            <a:ea typeface="+mn-ea"/>
            <a:cs typeface="Alexandria Medium" pitchFamily="2" charset="-78"/>
          </a:endParaRPr>
        </a:p>
      </dsp:txBody>
      <dsp:txXfrm>
        <a:off x="2723794" y="213"/>
        <a:ext cx="1752025" cy="1051215"/>
      </dsp:txXfrm>
    </dsp:sp>
    <dsp:sp modelId="{15BDEB04-706A-4BB5-9189-18D0A74BB248}">
      <dsp:nvSpPr>
        <dsp:cNvPr id="0" name=""/>
        <dsp:cNvSpPr/>
      </dsp:nvSpPr>
      <dsp:spPr>
        <a:xfrm>
          <a:off x="4629559" y="213"/>
          <a:ext cx="1752025" cy="1051215"/>
        </a:xfrm>
        <a:prstGeom prst="rect">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rtl="1">
            <a:lnSpc>
              <a:spcPts val="2760"/>
            </a:lnSpc>
            <a:spcBef>
              <a:spcPct val="0"/>
            </a:spcBef>
            <a:spcAft>
              <a:spcPct val="35000"/>
            </a:spcAft>
          </a:pPr>
          <a:r>
            <a:rPr lang="ar-SA" sz="1800" b="0" i="0" u="none" strike="noStrike" kern="1200" baseline="0" dirty="0">
              <a:effectLst>
                <a:outerShdw blurRad="38100" dist="38100" dir="2700000" algn="tl">
                  <a:srgbClr val="000000">
                    <a:alpha val="43137"/>
                  </a:srgbClr>
                </a:outerShdw>
              </a:effectLst>
              <a:latin typeface="Alexandria Medium" pitchFamily="2" charset="-78"/>
              <a:cs typeface="Alexandria Medium" pitchFamily="2" charset="-78"/>
            </a:rPr>
            <a:t>خدمات التخزين السحابية</a:t>
          </a:r>
          <a:endParaRPr kumimoji="0" lang="ar-SA" sz="1600" b="0" i="0" u="none" strike="noStrike" kern="1200" cap="none" spc="0" normalizeH="0" baseline="0" dirty="0">
            <a:ln/>
            <a:effectLst>
              <a:outerShdw blurRad="38100" dist="38100" dir="2700000" algn="tl">
                <a:srgbClr val="000000">
                  <a:alpha val="43137"/>
                </a:srgbClr>
              </a:outerShdw>
            </a:effectLst>
            <a:uLnTx/>
            <a:uFillTx/>
            <a:latin typeface="Alexandria Medium" pitchFamily="2" charset="-78"/>
            <a:ea typeface="+mn-ea"/>
            <a:cs typeface="Alexandria Medium" pitchFamily="2" charset="-78"/>
          </a:endParaRPr>
        </a:p>
      </dsp:txBody>
      <dsp:txXfrm>
        <a:off x="4629559" y="213"/>
        <a:ext cx="1752025" cy="1051215"/>
      </dsp:txXfrm>
    </dsp:sp>
    <dsp:sp modelId="{BDA771ED-E88C-4AFD-AEC5-967503F6FBD2}">
      <dsp:nvSpPr>
        <dsp:cNvPr id="0" name=""/>
        <dsp:cNvSpPr/>
      </dsp:nvSpPr>
      <dsp:spPr>
        <a:xfrm>
          <a:off x="6558994" y="0"/>
          <a:ext cx="1752025" cy="1051215"/>
        </a:xfrm>
        <a:prstGeom prst="rect">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rtl="1">
            <a:lnSpc>
              <a:spcPts val="2760"/>
            </a:lnSpc>
            <a:spcBef>
              <a:spcPct val="0"/>
            </a:spcBef>
            <a:spcAft>
              <a:spcPct val="35000"/>
            </a:spcAft>
          </a:pPr>
          <a:r>
            <a:rPr lang="ar-SA" sz="1800" b="0" i="0" u="none" strike="noStrike" kern="1200" baseline="0" dirty="0">
              <a:effectLst>
                <a:outerShdw blurRad="38100" dist="38100" dir="2700000" algn="tl">
                  <a:srgbClr val="000000">
                    <a:alpha val="43137"/>
                  </a:srgbClr>
                </a:outerShdw>
              </a:effectLst>
              <a:latin typeface="Alexandria Medium" pitchFamily="2" charset="-78"/>
              <a:cs typeface="Alexandria Medium" pitchFamily="2" charset="-78"/>
            </a:rPr>
            <a:t>خدمات البريد الإلكتروني</a:t>
          </a:r>
          <a:endParaRPr kumimoji="0" lang="ar-SA" sz="1600" b="0" i="0" u="none" strike="noStrike" kern="1200" cap="none" spc="0" normalizeH="0" baseline="0" dirty="0">
            <a:ln/>
            <a:effectLst>
              <a:outerShdw blurRad="38100" dist="38100" dir="2700000" algn="tl">
                <a:srgbClr val="000000">
                  <a:alpha val="43137"/>
                </a:srgbClr>
              </a:outerShdw>
            </a:effectLst>
            <a:uLnTx/>
            <a:uFillTx/>
            <a:latin typeface="Alexandria Medium" pitchFamily="2" charset="-78"/>
            <a:ea typeface="+mn-ea"/>
            <a:cs typeface="Alexandria Medium" pitchFamily="2" charset="-78"/>
          </a:endParaRPr>
        </a:p>
      </dsp:txBody>
      <dsp:txXfrm>
        <a:off x="6558994" y="0"/>
        <a:ext cx="1752025" cy="1051215"/>
      </dsp:txXfrm>
    </dsp:sp>
    <dsp:sp modelId="{25486F52-9DE4-4239-8A62-7E3C7F004D8C}">
      <dsp:nvSpPr>
        <dsp:cNvPr id="0" name=""/>
        <dsp:cNvSpPr/>
      </dsp:nvSpPr>
      <dsp:spPr>
        <a:xfrm>
          <a:off x="3326202" y="1226844"/>
          <a:ext cx="2435927" cy="1051215"/>
        </a:xfrm>
        <a:prstGeom prst="rect">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rtl="1">
            <a:lnSpc>
              <a:spcPts val="2600"/>
            </a:lnSpc>
            <a:spcBef>
              <a:spcPct val="0"/>
            </a:spcBef>
            <a:spcAft>
              <a:spcPct val="35000"/>
            </a:spcAft>
          </a:pPr>
          <a:r>
            <a:rPr lang="ar-SA" sz="1800" b="0" i="0" u="none" strike="noStrike" kern="1200" baseline="0" dirty="0">
              <a:effectLst>
                <a:outerShdw blurRad="38100" dist="38100" dir="2700000" algn="tl">
                  <a:srgbClr val="000000">
                    <a:alpha val="43137"/>
                  </a:srgbClr>
                </a:outerShdw>
              </a:effectLst>
              <a:latin typeface="Alexandria Medium" pitchFamily="2" charset="-78"/>
              <a:cs typeface="Alexandria Medium" pitchFamily="2" charset="-78"/>
            </a:rPr>
            <a:t>أنظمة التشغيل السحابية</a:t>
          </a:r>
          <a:endParaRPr kumimoji="0" lang="ar-SA" sz="1800" b="0" i="0" u="none" strike="noStrike" kern="1200" cap="none" spc="0" normalizeH="0" baseline="0" dirty="0">
            <a:ln/>
            <a:effectLst>
              <a:outerShdw blurRad="38100" dist="38100" dir="2700000" algn="tl">
                <a:srgbClr val="000000">
                  <a:alpha val="43137"/>
                </a:srgbClr>
              </a:outerShdw>
            </a:effectLst>
            <a:uLnTx/>
            <a:uFillTx/>
            <a:latin typeface="Alexandria Medium" pitchFamily="2" charset="-78"/>
            <a:ea typeface="+mn-ea"/>
            <a:cs typeface="Alexandria Medium" pitchFamily="2" charset="-78"/>
          </a:endParaRPr>
        </a:p>
      </dsp:txBody>
      <dsp:txXfrm>
        <a:off x="3326202" y="1226844"/>
        <a:ext cx="2435927" cy="105121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5BDEB04-706A-4BB5-9189-18D0A74BB248}">
      <dsp:nvSpPr>
        <dsp:cNvPr id="0" name=""/>
        <dsp:cNvSpPr/>
      </dsp:nvSpPr>
      <dsp:spPr>
        <a:xfrm>
          <a:off x="0" y="282993"/>
          <a:ext cx="2709734" cy="1625840"/>
        </a:xfrm>
        <a:prstGeom prst="rect">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rtl="1">
            <a:lnSpc>
              <a:spcPct val="90000"/>
            </a:lnSpc>
            <a:spcBef>
              <a:spcPct val="0"/>
            </a:spcBef>
            <a:spcAft>
              <a:spcPct val="35000"/>
            </a:spcAft>
          </a:pPr>
          <a:r>
            <a:rPr kumimoji="0" lang="ar-SA" sz="2000" b="0" i="0" u="none" strike="noStrike" kern="1200" cap="none" spc="0" normalizeH="0" baseline="0" dirty="0">
              <a:ln/>
              <a:effectLst/>
              <a:uLnTx/>
              <a:uFillTx/>
              <a:latin typeface="Alexandria Medium" pitchFamily="2" charset="-78"/>
              <a:ea typeface="+mn-ea"/>
              <a:cs typeface="Alexandria Medium" pitchFamily="2" charset="-78"/>
            </a:rPr>
            <a:t>المحتوى النصي</a:t>
          </a:r>
          <a:endParaRPr kumimoji="0" lang="ar-SA" sz="1800" b="0" i="0" u="none" strike="noStrike" kern="1200" cap="none" spc="0" normalizeH="0" baseline="0" dirty="0">
            <a:ln/>
            <a:effectLst/>
            <a:uLnTx/>
            <a:uFillTx/>
            <a:latin typeface="Alexandria Medium" pitchFamily="2" charset="-78"/>
            <a:ea typeface="+mn-ea"/>
            <a:cs typeface="Alexandria Medium" pitchFamily="2" charset="-78"/>
          </a:endParaRPr>
        </a:p>
      </dsp:txBody>
      <dsp:txXfrm>
        <a:off x="0" y="282993"/>
        <a:ext cx="2709734" cy="1625840"/>
      </dsp:txXfrm>
    </dsp:sp>
    <dsp:sp modelId="{BDA771ED-E88C-4AFD-AEC5-967503F6FBD2}">
      <dsp:nvSpPr>
        <dsp:cNvPr id="0" name=""/>
        <dsp:cNvSpPr/>
      </dsp:nvSpPr>
      <dsp:spPr>
        <a:xfrm>
          <a:off x="2984122" y="279091"/>
          <a:ext cx="2709734" cy="1625840"/>
        </a:xfrm>
        <a:prstGeom prst="rect">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rtl="1">
            <a:lnSpc>
              <a:spcPct val="90000"/>
            </a:lnSpc>
            <a:spcBef>
              <a:spcPct val="0"/>
            </a:spcBef>
            <a:spcAft>
              <a:spcPct val="35000"/>
            </a:spcAft>
          </a:pPr>
          <a:r>
            <a:rPr kumimoji="0" lang="ar-SA" sz="2000" b="0" i="0" u="none" strike="noStrike" kern="1200" cap="none" spc="0" normalizeH="0" baseline="0" dirty="0">
              <a:ln/>
              <a:effectLst/>
              <a:uLnTx/>
              <a:uFillTx/>
              <a:latin typeface="Alexandria Medium" pitchFamily="2" charset="-78"/>
              <a:ea typeface="+mn-ea"/>
              <a:cs typeface="Alexandria Medium" pitchFamily="2" charset="-78"/>
            </a:rPr>
            <a:t>العنصر البصري</a:t>
          </a:r>
          <a:r>
            <a:rPr kumimoji="0" lang="ar-SA" sz="1800" b="0" i="0" u="none" strike="noStrike" kern="1200" cap="none" spc="0" normalizeH="0" baseline="0" dirty="0">
              <a:ln/>
              <a:effectLst/>
              <a:uLnTx/>
              <a:uFillTx/>
              <a:latin typeface="Alexandria Light" pitchFamily="2" charset="-78"/>
              <a:ea typeface="+mn-ea"/>
              <a:cs typeface="Alexandria Light" pitchFamily="2" charset="-78"/>
            </a:rPr>
            <a:t> </a:t>
          </a:r>
        </a:p>
      </dsp:txBody>
      <dsp:txXfrm>
        <a:off x="2984122" y="279091"/>
        <a:ext cx="2709734" cy="1625840"/>
      </dsp:txXfrm>
    </dsp:sp>
    <dsp:sp modelId="{25486F52-9DE4-4239-8A62-7E3C7F004D8C}">
      <dsp:nvSpPr>
        <dsp:cNvPr id="0" name=""/>
        <dsp:cNvSpPr/>
      </dsp:nvSpPr>
      <dsp:spPr>
        <a:xfrm>
          <a:off x="5961415" y="284416"/>
          <a:ext cx="2709734" cy="1656325"/>
        </a:xfrm>
        <a:prstGeom prst="rect">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rtl="1">
            <a:lnSpc>
              <a:spcPts val="2600"/>
            </a:lnSpc>
            <a:spcBef>
              <a:spcPct val="0"/>
            </a:spcBef>
            <a:spcAft>
              <a:spcPct val="35000"/>
            </a:spcAft>
          </a:pPr>
          <a:r>
            <a:rPr kumimoji="0" lang="ar-SA" sz="2000" b="0" i="0" u="none" strike="noStrike" kern="1200" cap="none" spc="0" normalizeH="0" baseline="0" noProof="0" dirty="0">
              <a:ln/>
              <a:effectLst/>
              <a:uLnTx/>
              <a:uFillTx/>
              <a:latin typeface="Alexandria Medium" pitchFamily="2" charset="-78"/>
              <a:ea typeface="+mn-ea"/>
              <a:cs typeface="Alexandria Medium" pitchFamily="2" charset="-78"/>
            </a:rPr>
            <a:t>المعرفة أو المفهوم </a:t>
          </a:r>
          <a:endParaRPr kumimoji="0" lang="ar-SA" sz="2000" b="0" i="0" u="none" strike="noStrike" kern="1200" cap="none" spc="0" normalizeH="0" baseline="0" dirty="0">
            <a:ln/>
            <a:effectLst/>
            <a:uLnTx/>
            <a:uFillTx/>
            <a:latin typeface="Alexandria Medium" pitchFamily="2" charset="-78"/>
            <a:ea typeface="+mn-ea"/>
            <a:cs typeface="Alexandria Medium" pitchFamily="2" charset="-78"/>
          </a:endParaRPr>
        </a:p>
      </dsp:txBody>
      <dsp:txXfrm>
        <a:off x="5961415" y="284416"/>
        <a:ext cx="2709734" cy="165632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F0E35CA-8B56-48D0-8C94-2947393B5657}">
      <dsp:nvSpPr>
        <dsp:cNvPr id="0" name=""/>
        <dsp:cNvSpPr/>
      </dsp:nvSpPr>
      <dsp:spPr>
        <a:xfrm>
          <a:off x="2279733" y="947885"/>
          <a:ext cx="2034846" cy="2034846"/>
        </a:xfrm>
        <a:prstGeom prst="ellipse">
          <a:avLst/>
        </a:prstGeom>
        <a:solidFill>
          <a:srgbClr val="00B0F0"/>
        </a:solidFill>
        <a:ln w="6350" cap="flat" cmpd="sng" algn="ctr">
          <a:solidFill>
            <a:schemeClr val="accent1"/>
          </a:solidFill>
          <a:prstDash val="solid"/>
          <a:miter lim="800000"/>
        </a:ln>
        <a:effectLst/>
      </dsp:spPr>
      <dsp:style>
        <a:lnRef idx="1">
          <a:schemeClr val="accent1"/>
        </a:lnRef>
        <a:fillRef idx="2">
          <a:schemeClr val="accent1"/>
        </a:fillRef>
        <a:effectRef idx="1">
          <a:schemeClr val="accent1"/>
        </a:effectRef>
        <a:fontRef idx="minor">
          <a:schemeClr val="dk1"/>
        </a:fontRef>
      </dsp:style>
      <dsp:txBody>
        <a:bodyPr spcFirstLastPara="0" vert="horz" wrap="square" lIns="25400" tIns="25400" rIns="25400" bIns="25400" numCol="1" spcCol="1270" anchor="ctr" anchorCtr="0">
          <a:noAutofit/>
        </a:bodyPr>
        <a:lstStyle/>
        <a:p>
          <a:pPr lvl="0" algn="ctr" defTabSz="889000" rtl="1">
            <a:lnSpc>
              <a:spcPts val="2980"/>
            </a:lnSpc>
            <a:spcBef>
              <a:spcPct val="0"/>
            </a:spcBef>
            <a:spcAft>
              <a:spcPts val="2400"/>
            </a:spcAft>
          </a:pPr>
          <a:r>
            <a:rPr lang="ar-SA" sz="2000" b="0" kern="1200" cap="none" spc="0" dirty="0">
              <a:ln w="0"/>
              <a:solidFill>
                <a:schemeClr val="bg1"/>
              </a:solidFill>
              <a:effectLst>
                <a:outerShdw blurRad="38100" dist="19050" dir="2700000" algn="tl" rotWithShape="0">
                  <a:schemeClr val="dk1">
                    <a:alpha val="40000"/>
                  </a:schemeClr>
                </a:outerShdw>
              </a:effectLst>
              <a:latin typeface="Alexandria Medium" pitchFamily="2" charset="-78"/>
              <a:cs typeface="Alexandria Medium" pitchFamily="2" charset="-78"/>
            </a:rPr>
            <a:t>أنواع </a:t>
          </a:r>
          <a:r>
            <a:rPr lang="ar-SA" sz="1800" b="0" kern="1200" cap="none" spc="0" dirty="0" err="1">
              <a:ln w="0"/>
              <a:solidFill>
                <a:schemeClr val="bg1"/>
              </a:solidFill>
              <a:effectLst>
                <a:outerShdw blurRad="38100" dist="19050" dir="2700000" algn="tl" rotWithShape="0">
                  <a:schemeClr val="dk1">
                    <a:alpha val="40000"/>
                  </a:schemeClr>
                </a:outerShdw>
              </a:effectLst>
              <a:latin typeface="Alexandria Medium" pitchFamily="2" charset="-78"/>
              <a:cs typeface="Alexandria Medium" pitchFamily="2" charset="-78"/>
            </a:rPr>
            <a:t>الإنفوغرافيك</a:t>
          </a:r>
          <a:r>
            <a:rPr lang="ar-SA" sz="1800" b="0" kern="1200" cap="none" spc="0" dirty="0">
              <a:ln w="0"/>
              <a:solidFill>
                <a:schemeClr val="bg1"/>
              </a:solidFill>
              <a:effectLst>
                <a:outerShdw blurRad="38100" dist="19050" dir="2700000" algn="tl" rotWithShape="0">
                  <a:schemeClr val="dk1">
                    <a:alpha val="40000"/>
                  </a:schemeClr>
                </a:outerShdw>
              </a:effectLst>
              <a:latin typeface="Alexandria Medium" pitchFamily="2" charset="-78"/>
              <a:cs typeface="Alexandria Medium" pitchFamily="2" charset="-78"/>
            </a:rPr>
            <a:t> </a:t>
          </a:r>
          <a:endParaRPr lang="ar-SA" sz="2400" b="0" kern="1200" cap="none" spc="0" dirty="0">
            <a:ln w="0"/>
            <a:solidFill>
              <a:schemeClr val="bg1"/>
            </a:solidFill>
            <a:effectLst>
              <a:outerShdw blurRad="38100" dist="19050" dir="2700000" algn="tl" rotWithShape="0">
                <a:schemeClr val="dk1">
                  <a:alpha val="40000"/>
                </a:schemeClr>
              </a:outerShdw>
            </a:effectLst>
            <a:latin typeface="Alexandria Medium" pitchFamily="2" charset="-78"/>
            <a:cs typeface="Alexandria Medium" pitchFamily="2" charset="-78"/>
          </a:endParaRPr>
        </a:p>
      </dsp:txBody>
      <dsp:txXfrm>
        <a:off x="2577729" y="1245881"/>
        <a:ext cx="1438854" cy="1438854"/>
      </dsp:txXfrm>
    </dsp:sp>
    <dsp:sp modelId="{059BD4B1-CB36-4F8D-A1CF-FCACEFF1353E}">
      <dsp:nvSpPr>
        <dsp:cNvPr id="0" name=""/>
        <dsp:cNvSpPr/>
      </dsp:nvSpPr>
      <dsp:spPr>
        <a:xfrm>
          <a:off x="2602948" y="47913"/>
          <a:ext cx="1388416" cy="1201637"/>
        </a:xfrm>
        <a:prstGeom prst="ellipse">
          <a:avLst/>
        </a:prstGeom>
        <a:solidFill>
          <a:schemeClr val="accent5">
            <a:shade val="80000"/>
            <a:alpha val="50000"/>
            <a:hueOff val="-19"/>
            <a:satOff val="4005"/>
            <a:lumOff val="1927"/>
            <a:alphaOff val="-1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25400" tIns="25400" rIns="25400" bIns="25400" numCol="1" spcCol="1270" anchor="ctr" anchorCtr="0">
          <a:noAutofit/>
        </a:bodyPr>
        <a:lstStyle/>
        <a:p>
          <a:pPr lvl="0" algn="ctr" defTabSz="889000" rtl="1">
            <a:lnSpc>
              <a:spcPct val="90000"/>
            </a:lnSpc>
            <a:spcBef>
              <a:spcPct val="0"/>
            </a:spcBef>
            <a:spcAft>
              <a:spcPct val="35000"/>
            </a:spcAft>
          </a:pPr>
          <a:r>
            <a:rPr lang="ar-SA" sz="2000" b="1" kern="1200" dirty="0">
              <a:latin typeface="Alexandria Light" pitchFamily="2" charset="-78"/>
              <a:cs typeface="Alexandria Light" pitchFamily="2" charset="-78"/>
            </a:rPr>
            <a:t>الثابت</a:t>
          </a:r>
          <a:endParaRPr lang="ar-SA" sz="900" b="1" kern="1200" dirty="0">
            <a:latin typeface="Alexandria Medium" pitchFamily="2" charset="-78"/>
            <a:cs typeface="Alexandria Medium" pitchFamily="2" charset="-78"/>
          </a:endParaRPr>
        </a:p>
      </dsp:txBody>
      <dsp:txXfrm>
        <a:off x="2806277" y="223889"/>
        <a:ext cx="981758" cy="849685"/>
      </dsp:txXfrm>
    </dsp:sp>
    <dsp:sp modelId="{485D891D-4A25-4487-A330-087E4E550EEA}">
      <dsp:nvSpPr>
        <dsp:cNvPr id="0" name=""/>
        <dsp:cNvSpPr/>
      </dsp:nvSpPr>
      <dsp:spPr>
        <a:xfrm>
          <a:off x="3847054" y="2033461"/>
          <a:ext cx="1193193" cy="1202115"/>
        </a:xfrm>
        <a:prstGeom prst="ellipse">
          <a:avLst/>
        </a:prstGeom>
        <a:solidFill>
          <a:schemeClr val="accent5">
            <a:shade val="80000"/>
            <a:alpha val="50000"/>
            <a:hueOff val="-38"/>
            <a:satOff val="8010"/>
            <a:lumOff val="3853"/>
            <a:alphaOff val="-2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20320" tIns="20320" rIns="20320" bIns="20320" numCol="1" spcCol="1270" anchor="ctr" anchorCtr="0">
          <a:noAutofit/>
        </a:bodyPr>
        <a:lstStyle/>
        <a:p>
          <a:pPr lvl="0" algn="ctr" defTabSz="711200" rtl="1">
            <a:lnSpc>
              <a:spcPct val="90000"/>
            </a:lnSpc>
            <a:spcBef>
              <a:spcPct val="0"/>
            </a:spcBef>
            <a:spcAft>
              <a:spcPct val="35000"/>
            </a:spcAft>
          </a:pPr>
          <a:r>
            <a:rPr lang="ar-SA" sz="1600" b="1" kern="1200" dirty="0">
              <a:latin typeface="Alexandria Medium" pitchFamily="2" charset="-78"/>
              <a:cs typeface="Alexandria Medium" pitchFamily="2" charset="-78"/>
            </a:rPr>
            <a:t>المتحرك</a:t>
          </a:r>
          <a:endParaRPr lang="ar-SA" sz="1000" kern="1200" dirty="0">
            <a:latin typeface="Alexandria Medium" pitchFamily="2" charset="-78"/>
            <a:cs typeface="Alexandria Medium" pitchFamily="2" charset="-78"/>
          </a:endParaRPr>
        </a:p>
      </dsp:txBody>
      <dsp:txXfrm>
        <a:off x="4021793" y="2209507"/>
        <a:ext cx="843715" cy="850023"/>
      </dsp:txXfrm>
    </dsp:sp>
    <dsp:sp modelId="{D570C0E2-27A5-4747-B49F-D73EDD4CFEA9}">
      <dsp:nvSpPr>
        <dsp:cNvPr id="0" name=""/>
        <dsp:cNvSpPr/>
      </dsp:nvSpPr>
      <dsp:spPr>
        <a:xfrm>
          <a:off x="1509141" y="2004261"/>
          <a:ext cx="1283041" cy="1260516"/>
        </a:xfrm>
        <a:prstGeom prst="ellipse">
          <a:avLst/>
        </a:prstGeom>
        <a:solidFill>
          <a:schemeClr val="accent5">
            <a:shade val="80000"/>
            <a:alpha val="50000"/>
            <a:hueOff val="-57"/>
            <a:satOff val="12015"/>
            <a:lumOff val="5780"/>
            <a:alphaOff val="-3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20320" tIns="20320" rIns="20320" bIns="20320" numCol="1" spcCol="1270" anchor="ctr" anchorCtr="0">
          <a:noAutofit/>
        </a:bodyPr>
        <a:lstStyle/>
        <a:p>
          <a:pPr lvl="0" algn="ctr" defTabSz="711200" rtl="1">
            <a:lnSpc>
              <a:spcPct val="90000"/>
            </a:lnSpc>
            <a:spcBef>
              <a:spcPct val="0"/>
            </a:spcBef>
            <a:spcAft>
              <a:spcPct val="35000"/>
            </a:spcAft>
          </a:pPr>
          <a:r>
            <a:rPr lang="ar-SA" sz="1600" b="1" kern="1200" dirty="0">
              <a:latin typeface="Alexandria Medium" pitchFamily="2" charset="-78"/>
              <a:cs typeface="Alexandria Medium" pitchFamily="2" charset="-78"/>
            </a:rPr>
            <a:t>التفاعلي</a:t>
          </a:r>
          <a:endParaRPr lang="ar-SA" sz="1050" kern="1200" dirty="0">
            <a:latin typeface="Alexandria Medium" pitchFamily="2" charset="-78"/>
            <a:cs typeface="Alexandria Medium" pitchFamily="2" charset="-78"/>
          </a:endParaRPr>
        </a:p>
      </dsp:txBody>
      <dsp:txXfrm>
        <a:off x="1697038" y="2188859"/>
        <a:ext cx="907247" cy="89132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74FF3DE-E461-4936-AC88-E9E0798F6D3E}">
      <dsp:nvSpPr>
        <dsp:cNvPr id="0" name=""/>
        <dsp:cNvSpPr/>
      </dsp:nvSpPr>
      <dsp:spPr>
        <a:xfrm>
          <a:off x="5124426" y="742143"/>
          <a:ext cx="4733440" cy="693601"/>
        </a:xfrm>
        <a:custGeom>
          <a:avLst/>
          <a:gdLst/>
          <a:ahLst/>
          <a:cxnLst/>
          <a:rect l="0" t="0" r="0" b="0"/>
          <a:pathLst>
            <a:path>
              <a:moveTo>
                <a:pt x="0" y="0"/>
              </a:moveTo>
              <a:lnTo>
                <a:pt x="0" y="592789"/>
              </a:lnTo>
              <a:lnTo>
                <a:pt x="4733440" y="592789"/>
              </a:lnTo>
              <a:lnTo>
                <a:pt x="4733440" y="693601"/>
              </a:lnTo>
            </a:path>
          </a:pathLst>
        </a:cu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6D29540-693E-44A2-BB02-DE4C70AD2CB3}">
      <dsp:nvSpPr>
        <dsp:cNvPr id="0" name=""/>
        <dsp:cNvSpPr/>
      </dsp:nvSpPr>
      <dsp:spPr>
        <a:xfrm>
          <a:off x="5124426" y="742143"/>
          <a:ext cx="3403390" cy="693601"/>
        </a:xfrm>
        <a:custGeom>
          <a:avLst/>
          <a:gdLst/>
          <a:ahLst/>
          <a:cxnLst/>
          <a:rect l="0" t="0" r="0" b="0"/>
          <a:pathLst>
            <a:path>
              <a:moveTo>
                <a:pt x="0" y="0"/>
              </a:moveTo>
              <a:lnTo>
                <a:pt x="0" y="592789"/>
              </a:lnTo>
              <a:lnTo>
                <a:pt x="3403390" y="592789"/>
              </a:lnTo>
              <a:lnTo>
                <a:pt x="3403390" y="693601"/>
              </a:lnTo>
            </a:path>
          </a:pathLst>
        </a:cu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E877114-B701-4170-9E16-032C8013D244}">
      <dsp:nvSpPr>
        <dsp:cNvPr id="0" name=""/>
        <dsp:cNvSpPr/>
      </dsp:nvSpPr>
      <dsp:spPr>
        <a:xfrm>
          <a:off x="5124426" y="742143"/>
          <a:ext cx="2073340" cy="693601"/>
        </a:xfrm>
        <a:custGeom>
          <a:avLst/>
          <a:gdLst/>
          <a:ahLst/>
          <a:cxnLst/>
          <a:rect l="0" t="0" r="0" b="0"/>
          <a:pathLst>
            <a:path>
              <a:moveTo>
                <a:pt x="0" y="0"/>
              </a:moveTo>
              <a:lnTo>
                <a:pt x="0" y="592789"/>
              </a:lnTo>
              <a:lnTo>
                <a:pt x="2073340" y="592789"/>
              </a:lnTo>
              <a:lnTo>
                <a:pt x="2073340" y="693601"/>
              </a:lnTo>
            </a:path>
          </a:pathLst>
        </a:cu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AFA61F8-7248-4093-8172-0BC1704E7839}">
      <dsp:nvSpPr>
        <dsp:cNvPr id="0" name=""/>
        <dsp:cNvSpPr/>
      </dsp:nvSpPr>
      <dsp:spPr>
        <a:xfrm>
          <a:off x="5124426" y="742143"/>
          <a:ext cx="743290" cy="693601"/>
        </a:xfrm>
        <a:custGeom>
          <a:avLst/>
          <a:gdLst/>
          <a:ahLst/>
          <a:cxnLst/>
          <a:rect l="0" t="0" r="0" b="0"/>
          <a:pathLst>
            <a:path>
              <a:moveTo>
                <a:pt x="0" y="0"/>
              </a:moveTo>
              <a:lnTo>
                <a:pt x="0" y="592789"/>
              </a:lnTo>
              <a:lnTo>
                <a:pt x="743290" y="592789"/>
              </a:lnTo>
              <a:lnTo>
                <a:pt x="743290" y="693601"/>
              </a:lnTo>
            </a:path>
          </a:pathLst>
        </a:cu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69EBABB-1F57-40B0-8411-5E5152C3F356}">
      <dsp:nvSpPr>
        <dsp:cNvPr id="0" name=""/>
        <dsp:cNvSpPr/>
      </dsp:nvSpPr>
      <dsp:spPr>
        <a:xfrm>
          <a:off x="4537666" y="742143"/>
          <a:ext cx="586760" cy="693601"/>
        </a:xfrm>
        <a:custGeom>
          <a:avLst/>
          <a:gdLst/>
          <a:ahLst/>
          <a:cxnLst/>
          <a:rect l="0" t="0" r="0" b="0"/>
          <a:pathLst>
            <a:path>
              <a:moveTo>
                <a:pt x="586760" y="0"/>
              </a:moveTo>
              <a:lnTo>
                <a:pt x="586760" y="592789"/>
              </a:lnTo>
              <a:lnTo>
                <a:pt x="0" y="592789"/>
              </a:lnTo>
              <a:lnTo>
                <a:pt x="0" y="693601"/>
              </a:lnTo>
            </a:path>
          </a:pathLst>
        </a:cu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FF170A4-181E-479A-8A4C-5F2F9DA33DA5}">
      <dsp:nvSpPr>
        <dsp:cNvPr id="0" name=""/>
        <dsp:cNvSpPr/>
      </dsp:nvSpPr>
      <dsp:spPr>
        <a:xfrm>
          <a:off x="3207616" y="742143"/>
          <a:ext cx="1916810" cy="693601"/>
        </a:xfrm>
        <a:custGeom>
          <a:avLst/>
          <a:gdLst/>
          <a:ahLst/>
          <a:cxnLst/>
          <a:rect l="0" t="0" r="0" b="0"/>
          <a:pathLst>
            <a:path>
              <a:moveTo>
                <a:pt x="1916810" y="0"/>
              </a:moveTo>
              <a:lnTo>
                <a:pt x="1916810" y="592789"/>
              </a:lnTo>
              <a:lnTo>
                <a:pt x="0" y="592789"/>
              </a:lnTo>
              <a:lnTo>
                <a:pt x="0" y="693601"/>
              </a:lnTo>
            </a:path>
          </a:pathLst>
        </a:cu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BE64149-431F-4AB0-8CEF-A09445087940}">
      <dsp:nvSpPr>
        <dsp:cNvPr id="0" name=""/>
        <dsp:cNvSpPr/>
      </dsp:nvSpPr>
      <dsp:spPr>
        <a:xfrm>
          <a:off x="1877566" y="742143"/>
          <a:ext cx="3246860" cy="693601"/>
        </a:xfrm>
        <a:custGeom>
          <a:avLst/>
          <a:gdLst/>
          <a:ahLst/>
          <a:cxnLst/>
          <a:rect l="0" t="0" r="0" b="0"/>
          <a:pathLst>
            <a:path>
              <a:moveTo>
                <a:pt x="3246860" y="0"/>
              </a:moveTo>
              <a:lnTo>
                <a:pt x="3246860" y="592789"/>
              </a:lnTo>
              <a:lnTo>
                <a:pt x="0" y="592789"/>
              </a:lnTo>
              <a:lnTo>
                <a:pt x="0" y="693601"/>
              </a:lnTo>
            </a:path>
          </a:pathLst>
        </a:cu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BB42221-71E0-4EBE-B2EA-701E3E5AF779}">
      <dsp:nvSpPr>
        <dsp:cNvPr id="0" name=""/>
        <dsp:cNvSpPr/>
      </dsp:nvSpPr>
      <dsp:spPr>
        <a:xfrm>
          <a:off x="547516" y="742143"/>
          <a:ext cx="4576910" cy="693601"/>
        </a:xfrm>
        <a:custGeom>
          <a:avLst/>
          <a:gdLst/>
          <a:ahLst/>
          <a:cxnLst/>
          <a:rect l="0" t="0" r="0" b="0"/>
          <a:pathLst>
            <a:path>
              <a:moveTo>
                <a:pt x="4576910" y="0"/>
              </a:moveTo>
              <a:lnTo>
                <a:pt x="4576910" y="592789"/>
              </a:lnTo>
              <a:lnTo>
                <a:pt x="0" y="592789"/>
              </a:lnTo>
              <a:lnTo>
                <a:pt x="0" y="693601"/>
              </a:lnTo>
            </a:path>
          </a:pathLst>
        </a:cu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0942F75-5E75-4B9F-8489-00CB9EE6DEC0}">
      <dsp:nvSpPr>
        <dsp:cNvPr id="0" name=""/>
        <dsp:cNvSpPr/>
      </dsp:nvSpPr>
      <dsp:spPr>
        <a:xfrm>
          <a:off x="2639888" y="-114867"/>
          <a:ext cx="4969075" cy="857011"/>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7240AF5-8FD7-4A61-9AAF-28830FA04E0F}">
      <dsp:nvSpPr>
        <dsp:cNvPr id="0" name=""/>
        <dsp:cNvSpPr/>
      </dsp:nvSpPr>
      <dsp:spPr>
        <a:xfrm>
          <a:off x="2760802" y="0"/>
          <a:ext cx="4969075" cy="857011"/>
        </a:xfrm>
        <a:prstGeom prst="roundRect">
          <a:avLst>
            <a:gd name="adj" fmla="val 10000"/>
          </a:avLst>
        </a:prstGeom>
        <a:solidFill>
          <a:schemeClr val="lt1">
            <a:alpha val="90000"/>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711200" rtl="1">
            <a:lnSpc>
              <a:spcPct val="150000"/>
            </a:lnSpc>
            <a:spcBef>
              <a:spcPct val="0"/>
            </a:spcBef>
            <a:spcAft>
              <a:spcPct val="35000"/>
            </a:spcAft>
          </a:pPr>
          <a:r>
            <a:rPr lang="ar-SA" sz="1600" b="0" kern="1200" dirty="0">
              <a:latin typeface="Alexandria Light" pitchFamily="2" charset="-78"/>
              <a:cs typeface="Alexandria Light" pitchFamily="2" charset="-78"/>
            </a:rPr>
            <a:t>أنواع </a:t>
          </a:r>
          <a:r>
            <a:rPr lang="ar-SA" sz="1600" b="0" kern="1200" dirty="0" err="1">
              <a:latin typeface="Alexandria Light" pitchFamily="2" charset="-78"/>
              <a:cs typeface="Alexandria Light" pitchFamily="2" charset="-78"/>
            </a:rPr>
            <a:t>الإنفوجرافيك</a:t>
          </a:r>
          <a:r>
            <a:rPr lang="ar-SA" sz="1600" b="0" kern="1200" dirty="0">
              <a:latin typeface="Alexandria Light" pitchFamily="2" charset="-78"/>
              <a:cs typeface="Alexandria Light" pitchFamily="2" charset="-78"/>
            </a:rPr>
            <a:t> من حيث الشكل والتخطيط:</a:t>
          </a:r>
        </a:p>
      </dsp:txBody>
      <dsp:txXfrm>
        <a:off x="2785903" y="25101"/>
        <a:ext cx="4918873" cy="806809"/>
      </dsp:txXfrm>
    </dsp:sp>
    <dsp:sp modelId="{99D81749-63B0-4025-B39F-F7D80EA79BA2}">
      <dsp:nvSpPr>
        <dsp:cNvPr id="0" name=""/>
        <dsp:cNvSpPr/>
      </dsp:nvSpPr>
      <dsp:spPr>
        <a:xfrm>
          <a:off x="3405" y="1435744"/>
          <a:ext cx="1088222" cy="691021"/>
        </a:xfrm>
        <a:prstGeom prst="roundRect">
          <a:avLst>
            <a:gd name="adj" fmla="val 10000"/>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9A5026F-2475-4A5C-8FF5-749BD52018F6}">
      <dsp:nvSpPr>
        <dsp:cNvPr id="0" name=""/>
        <dsp:cNvSpPr/>
      </dsp:nvSpPr>
      <dsp:spPr>
        <a:xfrm>
          <a:off x="124318" y="1550612"/>
          <a:ext cx="1088222" cy="691021"/>
        </a:xfrm>
        <a:prstGeom prst="roundRect">
          <a:avLst>
            <a:gd name="adj" fmla="val 10000"/>
          </a:avLst>
        </a:prstGeom>
        <a:solidFill>
          <a:schemeClr val="lt1">
            <a:alpha val="90000"/>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711200" rtl="1">
            <a:lnSpc>
              <a:spcPct val="90000"/>
            </a:lnSpc>
            <a:spcBef>
              <a:spcPct val="0"/>
            </a:spcBef>
            <a:spcAft>
              <a:spcPct val="35000"/>
            </a:spcAft>
          </a:pPr>
          <a:r>
            <a:rPr lang="ar-SA" sz="1600" kern="1200" dirty="0">
              <a:latin typeface="Alexandria Light" pitchFamily="2" charset="-78"/>
              <a:cs typeface="Alexandria Light" pitchFamily="2" charset="-78"/>
            </a:rPr>
            <a:t>شعاعي</a:t>
          </a:r>
        </a:p>
      </dsp:txBody>
      <dsp:txXfrm>
        <a:off x="144557" y="1570851"/>
        <a:ext cx="1047744" cy="650543"/>
      </dsp:txXfrm>
    </dsp:sp>
    <dsp:sp modelId="{016C7954-EE20-4613-9FC0-DFF4A582C09B}">
      <dsp:nvSpPr>
        <dsp:cNvPr id="0" name=""/>
        <dsp:cNvSpPr/>
      </dsp:nvSpPr>
      <dsp:spPr>
        <a:xfrm>
          <a:off x="1333455" y="1435744"/>
          <a:ext cx="1088222" cy="691021"/>
        </a:xfrm>
        <a:prstGeom prst="roundRect">
          <a:avLst>
            <a:gd name="adj" fmla="val 10000"/>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D3AA85F-7261-438A-B0CF-CCB309D234D8}">
      <dsp:nvSpPr>
        <dsp:cNvPr id="0" name=""/>
        <dsp:cNvSpPr/>
      </dsp:nvSpPr>
      <dsp:spPr>
        <a:xfrm>
          <a:off x="1454368" y="1550612"/>
          <a:ext cx="1088222" cy="691021"/>
        </a:xfrm>
        <a:prstGeom prst="roundRect">
          <a:avLst>
            <a:gd name="adj" fmla="val 10000"/>
          </a:avLst>
        </a:prstGeom>
        <a:solidFill>
          <a:schemeClr val="lt1">
            <a:alpha val="90000"/>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711200" rtl="1">
            <a:lnSpc>
              <a:spcPct val="90000"/>
            </a:lnSpc>
            <a:spcBef>
              <a:spcPct val="0"/>
            </a:spcBef>
            <a:spcAft>
              <a:spcPct val="35000"/>
            </a:spcAft>
          </a:pPr>
          <a:r>
            <a:rPr lang="ar-SA" sz="1600" kern="1200" dirty="0">
              <a:latin typeface="Alexandria Light" pitchFamily="2" charset="-78"/>
              <a:cs typeface="Alexandria Light" pitchFamily="2" charset="-78"/>
            </a:rPr>
            <a:t>جداول</a:t>
          </a:r>
        </a:p>
      </dsp:txBody>
      <dsp:txXfrm>
        <a:off x="1474607" y="1570851"/>
        <a:ext cx="1047744" cy="650543"/>
      </dsp:txXfrm>
    </dsp:sp>
    <dsp:sp modelId="{5AF1A5DF-09C9-400E-AE0C-ADF75DC6818A}">
      <dsp:nvSpPr>
        <dsp:cNvPr id="0" name=""/>
        <dsp:cNvSpPr/>
      </dsp:nvSpPr>
      <dsp:spPr>
        <a:xfrm>
          <a:off x="2663505" y="1435744"/>
          <a:ext cx="1088222" cy="691021"/>
        </a:xfrm>
        <a:prstGeom prst="roundRect">
          <a:avLst>
            <a:gd name="adj" fmla="val 10000"/>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C5B09A5-A778-48AD-B641-1CA4859447EC}">
      <dsp:nvSpPr>
        <dsp:cNvPr id="0" name=""/>
        <dsp:cNvSpPr/>
      </dsp:nvSpPr>
      <dsp:spPr>
        <a:xfrm>
          <a:off x="2784418" y="1550612"/>
          <a:ext cx="1088222" cy="691021"/>
        </a:xfrm>
        <a:prstGeom prst="roundRect">
          <a:avLst>
            <a:gd name="adj" fmla="val 10000"/>
          </a:avLst>
        </a:prstGeom>
        <a:solidFill>
          <a:schemeClr val="lt1">
            <a:alpha val="90000"/>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711200" rtl="1">
            <a:lnSpc>
              <a:spcPct val="90000"/>
            </a:lnSpc>
            <a:spcBef>
              <a:spcPct val="0"/>
            </a:spcBef>
            <a:spcAft>
              <a:spcPct val="35000"/>
            </a:spcAft>
          </a:pPr>
          <a:r>
            <a:rPr lang="ar-SA" sz="1600" kern="1200" dirty="0">
              <a:latin typeface="Alexandria Light" pitchFamily="2" charset="-78"/>
              <a:cs typeface="Alexandria Light" pitchFamily="2" charset="-78"/>
            </a:rPr>
            <a:t>خرائط</a:t>
          </a:r>
        </a:p>
      </dsp:txBody>
      <dsp:txXfrm>
        <a:off x="2804657" y="1570851"/>
        <a:ext cx="1047744" cy="650543"/>
      </dsp:txXfrm>
    </dsp:sp>
    <dsp:sp modelId="{D81BB14B-D946-411C-BDBB-93B2A5FBC922}">
      <dsp:nvSpPr>
        <dsp:cNvPr id="0" name=""/>
        <dsp:cNvSpPr/>
      </dsp:nvSpPr>
      <dsp:spPr>
        <a:xfrm>
          <a:off x="3993555" y="1435744"/>
          <a:ext cx="1088222" cy="691021"/>
        </a:xfrm>
        <a:prstGeom prst="roundRect">
          <a:avLst>
            <a:gd name="adj" fmla="val 10000"/>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5EC4741-E245-4E1F-B8A7-18D5F82FF213}">
      <dsp:nvSpPr>
        <dsp:cNvPr id="0" name=""/>
        <dsp:cNvSpPr/>
      </dsp:nvSpPr>
      <dsp:spPr>
        <a:xfrm>
          <a:off x="4114468" y="1550612"/>
          <a:ext cx="1088222" cy="691021"/>
        </a:xfrm>
        <a:prstGeom prst="roundRect">
          <a:avLst>
            <a:gd name="adj" fmla="val 10000"/>
          </a:avLst>
        </a:prstGeom>
        <a:solidFill>
          <a:schemeClr val="lt1">
            <a:alpha val="90000"/>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711200" rtl="1">
            <a:lnSpc>
              <a:spcPct val="90000"/>
            </a:lnSpc>
            <a:spcBef>
              <a:spcPct val="0"/>
            </a:spcBef>
            <a:spcAft>
              <a:spcPct val="35000"/>
            </a:spcAft>
          </a:pPr>
          <a:r>
            <a:rPr lang="ar-SA" sz="1600" kern="1200" dirty="0">
              <a:latin typeface="Alexandria Light" pitchFamily="2" charset="-78"/>
              <a:cs typeface="Alexandria Light" pitchFamily="2" charset="-78"/>
            </a:rPr>
            <a:t>قوائم</a:t>
          </a:r>
        </a:p>
      </dsp:txBody>
      <dsp:txXfrm>
        <a:off x="4134707" y="1570851"/>
        <a:ext cx="1047744" cy="650543"/>
      </dsp:txXfrm>
    </dsp:sp>
    <dsp:sp modelId="{F747E765-56A6-4B9C-9880-94F9CEF039B8}">
      <dsp:nvSpPr>
        <dsp:cNvPr id="0" name=""/>
        <dsp:cNvSpPr/>
      </dsp:nvSpPr>
      <dsp:spPr>
        <a:xfrm>
          <a:off x="5323605" y="1435744"/>
          <a:ext cx="1088222" cy="691021"/>
        </a:xfrm>
        <a:prstGeom prst="roundRect">
          <a:avLst>
            <a:gd name="adj" fmla="val 10000"/>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09B5A24-8CBF-4431-BECC-0A679155425F}">
      <dsp:nvSpPr>
        <dsp:cNvPr id="0" name=""/>
        <dsp:cNvSpPr/>
      </dsp:nvSpPr>
      <dsp:spPr>
        <a:xfrm>
          <a:off x="5444518" y="1550612"/>
          <a:ext cx="1088222" cy="691021"/>
        </a:xfrm>
        <a:prstGeom prst="roundRect">
          <a:avLst>
            <a:gd name="adj" fmla="val 10000"/>
          </a:avLst>
        </a:prstGeom>
        <a:solidFill>
          <a:schemeClr val="lt1">
            <a:alpha val="90000"/>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711200" rtl="1">
            <a:lnSpc>
              <a:spcPct val="90000"/>
            </a:lnSpc>
            <a:spcBef>
              <a:spcPct val="0"/>
            </a:spcBef>
            <a:spcAft>
              <a:spcPct val="35000"/>
            </a:spcAft>
          </a:pPr>
          <a:r>
            <a:rPr lang="ar-SA" sz="1600" kern="1200" dirty="0">
              <a:latin typeface="Alexandria Light" pitchFamily="2" charset="-78"/>
              <a:cs typeface="Alexandria Light" pitchFamily="2" charset="-78"/>
            </a:rPr>
            <a:t>رسوم توضيحية</a:t>
          </a:r>
        </a:p>
      </dsp:txBody>
      <dsp:txXfrm>
        <a:off x="5464757" y="1570851"/>
        <a:ext cx="1047744" cy="650543"/>
      </dsp:txXfrm>
    </dsp:sp>
    <dsp:sp modelId="{3AB709AE-DA25-4349-A1D3-E28471BAE6FD}">
      <dsp:nvSpPr>
        <dsp:cNvPr id="0" name=""/>
        <dsp:cNvSpPr/>
      </dsp:nvSpPr>
      <dsp:spPr>
        <a:xfrm>
          <a:off x="6653655" y="1435744"/>
          <a:ext cx="1088222" cy="691021"/>
        </a:xfrm>
        <a:prstGeom prst="roundRect">
          <a:avLst>
            <a:gd name="adj" fmla="val 10000"/>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A653319-3061-4C5B-A2E9-476C0E89C287}">
      <dsp:nvSpPr>
        <dsp:cNvPr id="0" name=""/>
        <dsp:cNvSpPr/>
      </dsp:nvSpPr>
      <dsp:spPr>
        <a:xfrm>
          <a:off x="6774569" y="1550612"/>
          <a:ext cx="1088222" cy="691021"/>
        </a:xfrm>
        <a:prstGeom prst="roundRect">
          <a:avLst>
            <a:gd name="adj" fmla="val 10000"/>
          </a:avLst>
        </a:prstGeom>
        <a:solidFill>
          <a:schemeClr val="lt1">
            <a:alpha val="90000"/>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711200" rtl="1">
            <a:lnSpc>
              <a:spcPct val="90000"/>
            </a:lnSpc>
            <a:spcBef>
              <a:spcPct val="0"/>
            </a:spcBef>
            <a:spcAft>
              <a:spcPct val="35000"/>
            </a:spcAft>
          </a:pPr>
          <a:r>
            <a:rPr lang="ar-SA" sz="1600" kern="1200" dirty="0">
              <a:latin typeface="Alexandria Light" pitchFamily="2" charset="-78"/>
              <a:cs typeface="Alexandria Light" pitchFamily="2" charset="-78"/>
            </a:rPr>
            <a:t>مخطط بياني</a:t>
          </a:r>
        </a:p>
      </dsp:txBody>
      <dsp:txXfrm>
        <a:off x="6794808" y="1570851"/>
        <a:ext cx="1047744" cy="650543"/>
      </dsp:txXfrm>
    </dsp:sp>
    <dsp:sp modelId="{DC5A26A8-EF43-42C7-9395-2FE9A92BC809}">
      <dsp:nvSpPr>
        <dsp:cNvPr id="0" name=""/>
        <dsp:cNvSpPr/>
      </dsp:nvSpPr>
      <dsp:spPr>
        <a:xfrm>
          <a:off x="7983705" y="1435744"/>
          <a:ext cx="1088222" cy="691021"/>
        </a:xfrm>
        <a:prstGeom prst="roundRect">
          <a:avLst>
            <a:gd name="adj" fmla="val 10000"/>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4061DCF-D4B5-4608-8443-492971F186E1}">
      <dsp:nvSpPr>
        <dsp:cNvPr id="0" name=""/>
        <dsp:cNvSpPr/>
      </dsp:nvSpPr>
      <dsp:spPr>
        <a:xfrm>
          <a:off x="8104619" y="1550612"/>
          <a:ext cx="1088222" cy="691021"/>
        </a:xfrm>
        <a:prstGeom prst="roundRect">
          <a:avLst>
            <a:gd name="adj" fmla="val 10000"/>
          </a:avLst>
        </a:prstGeom>
        <a:solidFill>
          <a:schemeClr val="lt1">
            <a:alpha val="90000"/>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711200" rtl="1">
            <a:lnSpc>
              <a:spcPct val="90000"/>
            </a:lnSpc>
            <a:spcBef>
              <a:spcPct val="0"/>
            </a:spcBef>
            <a:spcAft>
              <a:spcPct val="35000"/>
            </a:spcAft>
          </a:pPr>
          <a:r>
            <a:rPr lang="ar-SA" sz="1600" kern="1200" dirty="0">
              <a:latin typeface="Alexandria Light" pitchFamily="2" charset="-78"/>
              <a:cs typeface="Alexandria Light" pitchFamily="2" charset="-78"/>
            </a:rPr>
            <a:t>علاقات </a:t>
          </a:r>
        </a:p>
      </dsp:txBody>
      <dsp:txXfrm>
        <a:off x="8124858" y="1570851"/>
        <a:ext cx="1047744" cy="650543"/>
      </dsp:txXfrm>
    </dsp:sp>
    <dsp:sp modelId="{2BFC80C4-223D-44D6-B173-549A89BF7F28}">
      <dsp:nvSpPr>
        <dsp:cNvPr id="0" name=""/>
        <dsp:cNvSpPr/>
      </dsp:nvSpPr>
      <dsp:spPr>
        <a:xfrm>
          <a:off x="9313755" y="1435744"/>
          <a:ext cx="1088222" cy="691021"/>
        </a:xfrm>
        <a:prstGeom prst="roundRect">
          <a:avLst>
            <a:gd name="adj" fmla="val 10000"/>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28318DF-64E1-433E-817C-05BE12E8184D}">
      <dsp:nvSpPr>
        <dsp:cNvPr id="0" name=""/>
        <dsp:cNvSpPr/>
      </dsp:nvSpPr>
      <dsp:spPr>
        <a:xfrm>
          <a:off x="9434669" y="1550612"/>
          <a:ext cx="1088222" cy="691021"/>
        </a:xfrm>
        <a:prstGeom prst="roundRect">
          <a:avLst>
            <a:gd name="adj" fmla="val 10000"/>
          </a:avLst>
        </a:prstGeom>
        <a:solidFill>
          <a:schemeClr val="lt1">
            <a:alpha val="90000"/>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711200" rtl="1">
            <a:lnSpc>
              <a:spcPct val="90000"/>
            </a:lnSpc>
            <a:spcBef>
              <a:spcPct val="0"/>
            </a:spcBef>
            <a:spcAft>
              <a:spcPct val="35000"/>
            </a:spcAft>
          </a:pPr>
          <a:r>
            <a:rPr lang="ar-SA" sz="1600" kern="1200">
              <a:latin typeface="Alexandria Light" pitchFamily="2" charset="-78"/>
              <a:cs typeface="Alexandria Light" pitchFamily="2" charset="-78"/>
            </a:rPr>
            <a:t>تدرج بيانات</a:t>
          </a:r>
          <a:endParaRPr lang="ar-SA" sz="1600" kern="1200"/>
        </a:p>
      </dsp:txBody>
      <dsp:txXfrm>
        <a:off x="9454908" y="1570851"/>
        <a:ext cx="1047744" cy="650543"/>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3E397A6-E991-4A0D-A3DB-0ED2A07B4E96}">
      <dsp:nvSpPr>
        <dsp:cNvPr id="0" name=""/>
        <dsp:cNvSpPr/>
      </dsp:nvSpPr>
      <dsp:spPr>
        <a:xfrm>
          <a:off x="5104525" y="658811"/>
          <a:ext cx="4652087" cy="598423"/>
        </a:xfrm>
        <a:custGeom>
          <a:avLst/>
          <a:gdLst/>
          <a:ahLst/>
          <a:cxnLst/>
          <a:rect l="0" t="0" r="0" b="0"/>
          <a:pathLst>
            <a:path>
              <a:moveTo>
                <a:pt x="0" y="0"/>
              </a:moveTo>
              <a:lnTo>
                <a:pt x="0" y="483148"/>
              </a:lnTo>
              <a:lnTo>
                <a:pt x="4652087" y="483148"/>
              </a:lnTo>
              <a:lnTo>
                <a:pt x="4652087" y="598423"/>
              </a:lnTo>
            </a:path>
          </a:pathLst>
        </a:cu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A31D619-6F26-4EC9-A8FA-76076E2BCC72}">
      <dsp:nvSpPr>
        <dsp:cNvPr id="0" name=""/>
        <dsp:cNvSpPr/>
      </dsp:nvSpPr>
      <dsp:spPr>
        <a:xfrm>
          <a:off x="5104525" y="658811"/>
          <a:ext cx="3131222" cy="598423"/>
        </a:xfrm>
        <a:custGeom>
          <a:avLst/>
          <a:gdLst/>
          <a:ahLst/>
          <a:cxnLst/>
          <a:rect l="0" t="0" r="0" b="0"/>
          <a:pathLst>
            <a:path>
              <a:moveTo>
                <a:pt x="0" y="0"/>
              </a:moveTo>
              <a:lnTo>
                <a:pt x="0" y="483148"/>
              </a:lnTo>
              <a:lnTo>
                <a:pt x="3131222" y="483148"/>
              </a:lnTo>
              <a:lnTo>
                <a:pt x="3131222" y="598423"/>
              </a:lnTo>
            </a:path>
          </a:pathLst>
        </a:cu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9B519E7-A1AE-413A-A109-3EDCEB51C9FC}">
      <dsp:nvSpPr>
        <dsp:cNvPr id="0" name=""/>
        <dsp:cNvSpPr/>
      </dsp:nvSpPr>
      <dsp:spPr>
        <a:xfrm>
          <a:off x="5104525" y="658811"/>
          <a:ext cx="1610358" cy="598423"/>
        </a:xfrm>
        <a:custGeom>
          <a:avLst/>
          <a:gdLst/>
          <a:ahLst/>
          <a:cxnLst/>
          <a:rect l="0" t="0" r="0" b="0"/>
          <a:pathLst>
            <a:path>
              <a:moveTo>
                <a:pt x="0" y="0"/>
              </a:moveTo>
              <a:lnTo>
                <a:pt x="0" y="483148"/>
              </a:lnTo>
              <a:lnTo>
                <a:pt x="1610358" y="483148"/>
              </a:lnTo>
              <a:lnTo>
                <a:pt x="1610358" y="598423"/>
              </a:lnTo>
            </a:path>
          </a:pathLst>
        </a:cu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4E235CF-7F57-4480-8959-45F88BD557F0}">
      <dsp:nvSpPr>
        <dsp:cNvPr id="0" name=""/>
        <dsp:cNvSpPr/>
      </dsp:nvSpPr>
      <dsp:spPr>
        <a:xfrm>
          <a:off x="5058805" y="658811"/>
          <a:ext cx="91440" cy="598423"/>
        </a:xfrm>
        <a:custGeom>
          <a:avLst/>
          <a:gdLst/>
          <a:ahLst/>
          <a:cxnLst/>
          <a:rect l="0" t="0" r="0" b="0"/>
          <a:pathLst>
            <a:path>
              <a:moveTo>
                <a:pt x="45720" y="0"/>
              </a:moveTo>
              <a:lnTo>
                <a:pt x="45720" y="483148"/>
              </a:lnTo>
              <a:lnTo>
                <a:pt x="135213" y="483148"/>
              </a:lnTo>
              <a:lnTo>
                <a:pt x="135213" y="598423"/>
              </a:lnTo>
            </a:path>
          </a:pathLst>
        </a:cu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CE66A2D-1243-4969-9A8E-680C2059DD9C}">
      <dsp:nvSpPr>
        <dsp:cNvPr id="0" name=""/>
        <dsp:cNvSpPr/>
      </dsp:nvSpPr>
      <dsp:spPr>
        <a:xfrm>
          <a:off x="3673153" y="658811"/>
          <a:ext cx="1431371" cy="598423"/>
        </a:xfrm>
        <a:custGeom>
          <a:avLst/>
          <a:gdLst/>
          <a:ahLst/>
          <a:cxnLst/>
          <a:rect l="0" t="0" r="0" b="0"/>
          <a:pathLst>
            <a:path>
              <a:moveTo>
                <a:pt x="1431371" y="0"/>
              </a:moveTo>
              <a:lnTo>
                <a:pt x="1431371" y="483148"/>
              </a:lnTo>
              <a:lnTo>
                <a:pt x="0" y="483148"/>
              </a:lnTo>
              <a:lnTo>
                <a:pt x="0" y="598423"/>
              </a:lnTo>
            </a:path>
          </a:pathLst>
        </a:cu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9DC2F98-87CA-4D3B-8637-AD528EE00C65}">
      <dsp:nvSpPr>
        <dsp:cNvPr id="0" name=""/>
        <dsp:cNvSpPr/>
      </dsp:nvSpPr>
      <dsp:spPr>
        <a:xfrm>
          <a:off x="2152288" y="658811"/>
          <a:ext cx="2952236" cy="598423"/>
        </a:xfrm>
        <a:custGeom>
          <a:avLst/>
          <a:gdLst/>
          <a:ahLst/>
          <a:cxnLst/>
          <a:rect l="0" t="0" r="0" b="0"/>
          <a:pathLst>
            <a:path>
              <a:moveTo>
                <a:pt x="2952236" y="0"/>
              </a:moveTo>
              <a:lnTo>
                <a:pt x="2952236" y="483148"/>
              </a:lnTo>
              <a:lnTo>
                <a:pt x="0" y="483148"/>
              </a:lnTo>
              <a:lnTo>
                <a:pt x="0" y="598423"/>
              </a:lnTo>
            </a:path>
          </a:pathLst>
        </a:cu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E717184-CC31-4C7D-8E9C-FDE7E8AED0DE}">
      <dsp:nvSpPr>
        <dsp:cNvPr id="0" name=""/>
        <dsp:cNvSpPr/>
      </dsp:nvSpPr>
      <dsp:spPr>
        <a:xfrm>
          <a:off x="631423" y="658811"/>
          <a:ext cx="4473101" cy="598423"/>
        </a:xfrm>
        <a:custGeom>
          <a:avLst/>
          <a:gdLst/>
          <a:ahLst/>
          <a:cxnLst/>
          <a:rect l="0" t="0" r="0" b="0"/>
          <a:pathLst>
            <a:path>
              <a:moveTo>
                <a:pt x="4473101" y="0"/>
              </a:moveTo>
              <a:lnTo>
                <a:pt x="4473101" y="483148"/>
              </a:lnTo>
              <a:lnTo>
                <a:pt x="0" y="483148"/>
              </a:lnTo>
              <a:lnTo>
                <a:pt x="0" y="598423"/>
              </a:lnTo>
            </a:path>
          </a:pathLst>
        </a:cu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0942F75-5E75-4B9F-8489-00CB9EE6DEC0}">
      <dsp:nvSpPr>
        <dsp:cNvPr id="0" name=""/>
        <dsp:cNvSpPr/>
      </dsp:nvSpPr>
      <dsp:spPr>
        <a:xfrm>
          <a:off x="2920160" y="-131347"/>
          <a:ext cx="4368730" cy="790158"/>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7240AF5-8FD7-4A61-9AAF-28830FA04E0F}">
      <dsp:nvSpPr>
        <dsp:cNvPr id="0" name=""/>
        <dsp:cNvSpPr/>
      </dsp:nvSpPr>
      <dsp:spPr>
        <a:xfrm>
          <a:off x="3058420" y="0"/>
          <a:ext cx="4368730" cy="790158"/>
        </a:xfrm>
        <a:prstGeom prst="roundRect">
          <a:avLst>
            <a:gd name="adj" fmla="val 10000"/>
          </a:avLst>
        </a:prstGeom>
        <a:solidFill>
          <a:schemeClr val="lt1">
            <a:alpha val="90000"/>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rtl="1">
            <a:lnSpc>
              <a:spcPct val="90000"/>
            </a:lnSpc>
            <a:spcBef>
              <a:spcPct val="0"/>
            </a:spcBef>
            <a:spcAft>
              <a:spcPct val="35000"/>
            </a:spcAft>
          </a:pPr>
          <a:r>
            <a:rPr lang="ar-SA" sz="2000" kern="1200" dirty="0">
              <a:latin typeface="Alexandria Light" pitchFamily="2" charset="-78"/>
              <a:cs typeface="Alexandria Light" pitchFamily="2" charset="-78"/>
            </a:rPr>
            <a:t>أنواع </a:t>
          </a:r>
          <a:r>
            <a:rPr lang="ar-SA" sz="2000" kern="1200" dirty="0" err="1">
              <a:latin typeface="Alexandria Light" pitchFamily="2" charset="-78"/>
              <a:cs typeface="Alexandria Light" pitchFamily="2" charset="-78"/>
            </a:rPr>
            <a:t>الإنفوجرافيك</a:t>
          </a:r>
          <a:r>
            <a:rPr lang="ar-SA" sz="2000" kern="1200" dirty="0">
              <a:latin typeface="Alexandria Light" pitchFamily="2" charset="-78"/>
              <a:cs typeface="Alexandria Light" pitchFamily="2" charset="-78"/>
            </a:rPr>
            <a:t> من حيث الهدف:</a:t>
          </a:r>
        </a:p>
      </dsp:txBody>
      <dsp:txXfrm>
        <a:off x="3081563" y="23143"/>
        <a:ext cx="4322444" cy="743872"/>
      </dsp:txXfrm>
    </dsp:sp>
    <dsp:sp modelId="{E4B8230C-C8A4-4343-B538-A892D0C8CF88}">
      <dsp:nvSpPr>
        <dsp:cNvPr id="0" name=""/>
        <dsp:cNvSpPr/>
      </dsp:nvSpPr>
      <dsp:spPr>
        <a:xfrm>
          <a:off x="9251" y="1257234"/>
          <a:ext cx="1244343" cy="790158"/>
        </a:xfrm>
        <a:prstGeom prst="roundRect">
          <a:avLst>
            <a:gd name="adj" fmla="val 10000"/>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5CDE300-FB02-4F43-87AA-E49708BBE7D3}">
      <dsp:nvSpPr>
        <dsp:cNvPr id="0" name=""/>
        <dsp:cNvSpPr/>
      </dsp:nvSpPr>
      <dsp:spPr>
        <a:xfrm>
          <a:off x="147512" y="1388582"/>
          <a:ext cx="1244343" cy="790158"/>
        </a:xfrm>
        <a:prstGeom prst="roundRect">
          <a:avLst>
            <a:gd name="adj" fmla="val 10000"/>
          </a:avLst>
        </a:prstGeom>
        <a:solidFill>
          <a:schemeClr val="lt1">
            <a:alpha val="90000"/>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rtl="1">
            <a:lnSpc>
              <a:spcPct val="90000"/>
            </a:lnSpc>
            <a:spcBef>
              <a:spcPct val="0"/>
            </a:spcBef>
            <a:spcAft>
              <a:spcPct val="35000"/>
            </a:spcAft>
          </a:pPr>
          <a:r>
            <a:rPr lang="ar-SA" sz="2000" kern="1200" dirty="0">
              <a:latin typeface="Alexandria Light" pitchFamily="2" charset="-78"/>
              <a:cs typeface="Alexandria Light" pitchFamily="2" charset="-78"/>
            </a:rPr>
            <a:t>تعليمي</a:t>
          </a:r>
        </a:p>
      </dsp:txBody>
      <dsp:txXfrm>
        <a:off x="170655" y="1411725"/>
        <a:ext cx="1198057" cy="743872"/>
      </dsp:txXfrm>
    </dsp:sp>
    <dsp:sp modelId="{8427CD2D-0C8A-42F6-A576-9A0B68B8ED22}">
      <dsp:nvSpPr>
        <dsp:cNvPr id="0" name=""/>
        <dsp:cNvSpPr/>
      </dsp:nvSpPr>
      <dsp:spPr>
        <a:xfrm>
          <a:off x="1530116" y="1257234"/>
          <a:ext cx="1244343" cy="790158"/>
        </a:xfrm>
        <a:prstGeom prst="roundRect">
          <a:avLst>
            <a:gd name="adj" fmla="val 10000"/>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8F95897-B218-462E-884A-267D574785E8}">
      <dsp:nvSpPr>
        <dsp:cNvPr id="0" name=""/>
        <dsp:cNvSpPr/>
      </dsp:nvSpPr>
      <dsp:spPr>
        <a:xfrm>
          <a:off x="1668376" y="1388582"/>
          <a:ext cx="1244343" cy="790158"/>
        </a:xfrm>
        <a:prstGeom prst="roundRect">
          <a:avLst>
            <a:gd name="adj" fmla="val 10000"/>
          </a:avLst>
        </a:prstGeom>
        <a:solidFill>
          <a:schemeClr val="lt1">
            <a:alpha val="90000"/>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rtl="1">
            <a:lnSpc>
              <a:spcPct val="90000"/>
            </a:lnSpc>
            <a:spcBef>
              <a:spcPct val="0"/>
            </a:spcBef>
            <a:spcAft>
              <a:spcPct val="35000"/>
            </a:spcAft>
          </a:pPr>
          <a:r>
            <a:rPr lang="ar-SA" sz="2000" kern="1200" dirty="0">
              <a:latin typeface="Alexandria Light" pitchFamily="2" charset="-78"/>
              <a:cs typeface="Alexandria Light" pitchFamily="2" charset="-78"/>
            </a:rPr>
            <a:t>ديني</a:t>
          </a:r>
        </a:p>
      </dsp:txBody>
      <dsp:txXfrm>
        <a:off x="1691519" y="1411725"/>
        <a:ext cx="1198057" cy="743872"/>
      </dsp:txXfrm>
    </dsp:sp>
    <dsp:sp modelId="{0A43E6FF-063C-42A2-872C-DFEC976046A7}">
      <dsp:nvSpPr>
        <dsp:cNvPr id="0" name=""/>
        <dsp:cNvSpPr/>
      </dsp:nvSpPr>
      <dsp:spPr>
        <a:xfrm>
          <a:off x="3050981" y="1257234"/>
          <a:ext cx="1244343" cy="790158"/>
        </a:xfrm>
        <a:prstGeom prst="roundRect">
          <a:avLst>
            <a:gd name="adj" fmla="val 10000"/>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71F5867-0A78-4843-A655-1A017C8FD1E8}">
      <dsp:nvSpPr>
        <dsp:cNvPr id="0" name=""/>
        <dsp:cNvSpPr/>
      </dsp:nvSpPr>
      <dsp:spPr>
        <a:xfrm>
          <a:off x="3189241" y="1388582"/>
          <a:ext cx="1244343" cy="790158"/>
        </a:xfrm>
        <a:prstGeom prst="roundRect">
          <a:avLst>
            <a:gd name="adj" fmla="val 10000"/>
          </a:avLst>
        </a:prstGeom>
        <a:solidFill>
          <a:schemeClr val="lt1">
            <a:alpha val="90000"/>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rtl="1">
            <a:lnSpc>
              <a:spcPct val="90000"/>
            </a:lnSpc>
            <a:spcBef>
              <a:spcPct val="0"/>
            </a:spcBef>
            <a:spcAft>
              <a:spcPct val="35000"/>
            </a:spcAft>
          </a:pPr>
          <a:r>
            <a:rPr lang="ar-SA" sz="2000" kern="1200" dirty="0">
              <a:latin typeface="Alexandria Light" pitchFamily="2" charset="-78"/>
              <a:cs typeface="Alexandria Light" pitchFamily="2" charset="-78"/>
            </a:rPr>
            <a:t>ثقافي</a:t>
          </a:r>
        </a:p>
      </dsp:txBody>
      <dsp:txXfrm>
        <a:off x="3212384" y="1411725"/>
        <a:ext cx="1198057" cy="743872"/>
      </dsp:txXfrm>
    </dsp:sp>
    <dsp:sp modelId="{78712F46-6190-40D3-86D4-25849A8C052E}">
      <dsp:nvSpPr>
        <dsp:cNvPr id="0" name=""/>
        <dsp:cNvSpPr/>
      </dsp:nvSpPr>
      <dsp:spPr>
        <a:xfrm>
          <a:off x="4571846" y="1257234"/>
          <a:ext cx="1244343" cy="790158"/>
        </a:xfrm>
        <a:prstGeom prst="roundRect">
          <a:avLst>
            <a:gd name="adj" fmla="val 10000"/>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1F205B7-DAEB-454F-AA98-A75D3E99F58C}">
      <dsp:nvSpPr>
        <dsp:cNvPr id="0" name=""/>
        <dsp:cNvSpPr/>
      </dsp:nvSpPr>
      <dsp:spPr>
        <a:xfrm>
          <a:off x="4710106" y="1388582"/>
          <a:ext cx="1244343" cy="790158"/>
        </a:xfrm>
        <a:prstGeom prst="roundRect">
          <a:avLst>
            <a:gd name="adj" fmla="val 10000"/>
          </a:avLst>
        </a:prstGeom>
        <a:solidFill>
          <a:schemeClr val="lt1">
            <a:alpha val="90000"/>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rtl="1">
            <a:lnSpc>
              <a:spcPct val="90000"/>
            </a:lnSpc>
            <a:spcBef>
              <a:spcPct val="0"/>
            </a:spcBef>
            <a:spcAft>
              <a:spcPct val="35000"/>
            </a:spcAft>
          </a:pPr>
          <a:r>
            <a:rPr lang="ar-SA" sz="2000" kern="1200" dirty="0">
              <a:latin typeface="Alexandria Light" pitchFamily="2" charset="-78"/>
              <a:cs typeface="Alexandria Light" pitchFamily="2" charset="-78"/>
            </a:rPr>
            <a:t>تجاري</a:t>
          </a:r>
        </a:p>
      </dsp:txBody>
      <dsp:txXfrm>
        <a:off x="4733249" y="1411725"/>
        <a:ext cx="1198057" cy="743872"/>
      </dsp:txXfrm>
    </dsp:sp>
    <dsp:sp modelId="{52EA914B-B950-46C1-80BD-10FD6EA242D2}">
      <dsp:nvSpPr>
        <dsp:cNvPr id="0" name=""/>
        <dsp:cNvSpPr/>
      </dsp:nvSpPr>
      <dsp:spPr>
        <a:xfrm>
          <a:off x="6092711" y="1257234"/>
          <a:ext cx="1244343" cy="790158"/>
        </a:xfrm>
        <a:prstGeom prst="roundRect">
          <a:avLst>
            <a:gd name="adj" fmla="val 10000"/>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071A230-A15D-497F-A1A4-5D2BF8296279}">
      <dsp:nvSpPr>
        <dsp:cNvPr id="0" name=""/>
        <dsp:cNvSpPr/>
      </dsp:nvSpPr>
      <dsp:spPr>
        <a:xfrm>
          <a:off x="6230971" y="1388582"/>
          <a:ext cx="1244343" cy="790158"/>
        </a:xfrm>
        <a:prstGeom prst="roundRect">
          <a:avLst>
            <a:gd name="adj" fmla="val 10000"/>
          </a:avLst>
        </a:prstGeom>
        <a:solidFill>
          <a:schemeClr val="lt1">
            <a:alpha val="90000"/>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rtl="1">
            <a:lnSpc>
              <a:spcPct val="90000"/>
            </a:lnSpc>
            <a:spcBef>
              <a:spcPct val="0"/>
            </a:spcBef>
            <a:spcAft>
              <a:spcPct val="35000"/>
            </a:spcAft>
          </a:pPr>
          <a:r>
            <a:rPr lang="ar-SA" sz="2000" kern="1200" dirty="0">
              <a:latin typeface="Alexandria Light" pitchFamily="2" charset="-78"/>
              <a:cs typeface="Alexandria Light" pitchFamily="2" charset="-78"/>
            </a:rPr>
            <a:t>تقني</a:t>
          </a:r>
        </a:p>
      </dsp:txBody>
      <dsp:txXfrm>
        <a:off x="6254114" y="1411725"/>
        <a:ext cx="1198057" cy="743872"/>
      </dsp:txXfrm>
    </dsp:sp>
    <dsp:sp modelId="{763BA798-57A5-498D-A4AA-153143D3A326}">
      <dsp:nvSpPr>
        <dsp:cNvPr id="0" name=""/>
        <dsp:cNvSpPr/>
      </dsp:nvSpPr>
      <dsp:spPr>
        <a:xfrm>
          <a:off x="7613576" y="1257234"/>
          <a:ext cx="1244343" cy="790158"/>
        </a:xfrm>
        <a:prstGeom prst="roundRect">
          <a:avLst>
            <a:gd name="adj" fmla="val 10000"/>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1B3C49C-0905-465A-A097-2FF4725D6398}">
      <dsp:nvSpPr>
        <dsp:cNvPr id="0" name=""/>
        <dsp:cNvSpPr/>
      </dsp:nvSpPr>
      <dsp:spPr>
        <a:xfrm>
          <a:off x="7751836" y="1388582"/>
          <a:ext cx="1244343" cy="790158"/>
        </a:xfrm>
        <a:prstGeom prst="roundRect">
          <a:avLst>
            <a:gd name="adj" fmla="val 10000"/>
          </a:avLst>
        </a:prstGeom>
        <a:solidFill>
          <a:schemeClr val="lt1">
            <a:alpha val="90000"/>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rtl="1">
            <a:lnSpc>
              <a:spcPct val="90000"/>
            </a:lnSpc>
            <a:spcBef>
              <a:spcPct val="0"/>
            </a:spcBef>
            <a:spcAft>
              <a:spcPct val="35000"/>
            </a:spcAft>
          </a:pPr>
          <a:r>
            <a:rPr lang="ar-SA" sz="2000" kern="1200" dirty="0">
              <a:latin typeface="Alexandria Light" pitchFamily="2" charset="-78"/>
              <a:cs typeface="Alexandria Light" pitchFamily="2" charset="-78"/>
            </a:rPr>
            <a:t>صحي</a:t>
          </a:r>
        </a:p>
      </dsp:txBody>
      <dsp:txXfrm>
        <a:off x="7774979" y="1411725"/>
        <a:ext cx="1198057" cy="743872"/>
      </dsp:txXfrm>
    </dsp:sp>
    <dsp:sp modelId="{65AECF4C-9C68-439C-BC40-BDDAC60EE337}">
      <dsp:nvSpPr>
        <dsp:cNvPr id="0" name=""/>
        <dsp:cNvSpPr/>
      </dsp:nvSpPr>
      <dsp:spPr>
        <a:xfrm>
          <a:off x="9134440" y="1257234"/>
          <a:ext cx="1244343" cy="790158"/>
        </a:xfrm>
        <a:prstGeom prst="roundRect">
          <a:avLst>
            <a:gd name="adj" fmla="val 10000"/>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849A043-0030-4C04-A709-E2FAFBB0FC9F}">
      <dsp:nvSpPr>
        <dsp:cNvPr id="0" name=""/>
        <dsp:cNvSpPr/>
      </dsp:nvSpPr>
      <dsp:spPr>
        <a:xfrm>
          <a:off x="9272701" y="1388582"/>
          <a:ext cx="1244343" cy="790158"/>
        </a:xfrm>
        <a:prstGeom prst="roundRect">
          <a:avLst>
            <a:gd name="adj" fmla="val 10000"/>
          </a:avLst>
        </a:prstGeom>
        <a:solidFill>
          <a:schemeClr val="lt1">
            <a:alpha val="90000"/>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rtl="1">
            <a:lnSpc>
              <a:spcPct val="90000"/>
            </a:lnSpc>
            <a:spcBef>
              <a:spcPct val="0"/>
            </a:spcBef>
            <a:spcAft>
              <a:spcPct val="35000"/>
            </a:spcAft>
          </a:pPr>
          <a:r>
            <a:rPr lang="ar-SA" sz="2000" kern="1200" dirty="0">
              <a:latin typeface="Alexandria Light" pitchFamily="2" charset="-78"/>
              <a:cs typeface="Alexandria Light" pitchFamily="2" charset="-78"/>
            </a:rPr>
            <a:t>رياضي</a:t>
          </a:r>
        </a:p>
      </dsp:txBody>
      <dsp:txXfrm>
        <a:off x="9295844" y="1411725"/>
        <a:ext cx="1198057" cy="743872"/>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radial3">
  <dgm:title val=""/>
  <dgm:desc val=""/>
  <dgm:catLst>
    <dgm:cat type="relationship" pri="31000"/>
    <dgm:cat type="cycle" pri="1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omposite">
    <dgm:varLst>
      <dgm:chMax val="1"/>
      <dgm:dir/>
      <dgm:resizeHandles val="exact"/>
    </dgm:varLst>
    <dgm:alg type="composite">
      <dgm:param type="ar" val="1"/>
    </dgm:alg>
    <dgm:shape xmlns:r="http://schemas.openxmlformats.org/officeDocument/2006/relationships" r:blip="">
      <dgm:adjLst/>
    </dgm:shape>
    <dgm:presOf/>
    <dgm:constrLst/>
    <dgm:ruleLst/>
    <dgm:layoutNode name="radial">
      <dgm:varLst>
        <dgm:animLvl val="ctr"/>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h" for="ch" forName="centerShape" refType="h"/>
        <dgm:constr type="w" for="ch" forName="node" refType="w" fact="0.5"/>
        <dgm:constr type="h" for="ch" forName="node" refType="h" fact="0.5"/>
        <dgm:constr type="sp" refType="w" refFor="ch" refForName="node" fact="-0.2"/>
        <dgm:constr type="sibSp" refType="w" refFor="ch" refForName="node" fact="-0.2"/>
        <dgm:constr type="primFontSz" for="ch" forName="centerShape" val="65"/>
        <dgm:constr type="primFontSz" for="des" forName="node" val="65"/>
        <dgm:constr type="primFontSz" for="ch" forName="node" refType="primFontSz" refFor="ch" refForName="centerShape" op="lte"/>
      </dgm:constrLst>
      <dgm:ruleLst/>
      <dgm:forEach name="Name6" axis="ch" ptType="node" cnt="1">
        <dgm:layoutNode name="centerShape" styleLbl="vennNode1">
          <dgm:alg type="tx"/>
          <dgm:shape xmlns:r="http://schemas.openxmlformats.org/officeDocument/2006/relationships" type="ellipse"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7" axis="ch" ptType="node">
          <dgm:layoutNode name="node" styleLbl="vennNode1">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dgm:layoutNode>
  </dgm:layoutNode>
</dgm:layoutDef>
</file>

<file path=ppt/diagrams/layout5.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4/12/2026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589304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8206175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56827743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75528802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r>
              <a:rPr lang="ar-SA" b="0" i="0" dirty="0">
                <a:solidFill>
                  <a:srgbClr val="FFFFFF"/>
                </a:solidFill>
                <a:effectLst/>
                <a:highlight>
                  <a:srgbClr val="1E2832"/>
                </a:highlight>
                <a:latin typeface="AmazonEmberArabicLight"/>
              </a:rPr>
              <a:t>إن الحوسبة السحابية تعني توفير موارد تقنية المعلومات حسب الطلب عبر الإنترنت مع تسعير التكلفة حسب الاستخدام. فبدلاً من شراء مراكز البيانات والخوادم المادية وامتلاكها والاحتفاظ بها، يمكنك الوصول والاستفادة من الخدمات التكنولوجية، مثل إمكانات الحوسبة، والتخزين، وقواعد البيانات، بأسلوب يعتمد على احتياجاتك، وذلك من خلال جهة موفرة للخدمات السحابية </a:t>
            </a:r>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21332039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418959607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418959607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424148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685800" y="1143000"/>
            <a:ext cx="5486400" cy="3086100"/>
          </a:xfrm>
        </p:spPr>
      </p:sp>
      <p:sp>
        <p:nvSpPr>
          <p:cNvPr id="3" name="عنصر نائب للملاحظات 2"/>
          <p:cNvSpPr>
            <a:spLocks noGrp="1"/>
          </p:cNvSpPr>
          <p:nvPr>
            <p:ph type="body" idx="1"/>
          </p:nvPr>
        </p:nvSpPr>
        <p:spPr/>
        <p:txBody>
          <a:bodyPr/>
          <a:lstStyle/>
          <a:p>
            <a:r>
              <a:rPr lang="ar-SA" sz="1200" b="1" dirty="0">
                <a:solidFill>
                  <a:schemeClr val="bg1"/>
                </a:solidFill>
                <a:latin typeface="Alexandria" charset="0"/>
                <a:cs typeface="Alexandria" charset="0"/>
              </a:rPr>
              <a:t>وأتمنى لكم بداية فصل دراسي موفق</a:t>
            </a:r>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50</a:t>
            </a:fld>
            <a:endParaRPr lang="en-US"/>
          </a:p>
        </p:txBody>
      </p:sp>
    </p:spTree>
    <p:extLst>
      <p:ext uri="{BB962C8B-B14F-4D97-AF65-F5344CB8AC3E}">
        <p14:creationId xmlns:p14="http://schemas.microsoft.com/office/powerpoint/2010/main" val="15659860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4/12/2026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4/12/2026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4/12/2026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4/12/2026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4/12/2026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4/12/2026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4/12/2026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4/12/2026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3626454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3025038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4/12/2026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3" r:id="rId14"/>
    <p:sldLayoutId id="2147483664" r:id="rId15"/>
    <p:sldLayoutId id="2147483665" r:id="rId16"/>
    <p:sldLayoutId id="2147483666"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8.pn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8.png"/><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8.png"/><Relationship Id="rId4" Type="http://schemas.openxmlformats.org/officeDocument/2006/relationships/image" Target="../media/image7.png"/></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7.png"/><Relationship Id="rId1" Type="http://schemas.openxmlformats.org/officeDocument/2006/relationships/slideLayout" Target="../slideLayouts/slideLayout15.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8.png"/><Relationship Id="rId4" Type="http://schemas.openxmlformats.org/officeDocument/2006/relationships/image" Target="../media/image7.png"/></Relationships>
</file>

<file path=ppt/slides/_rels/slide26.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7.png"/><Relationship Id="rId7" Type="http://schemas.openxmlformats.org/officeDocument/2006/relationships/diagramColors" Target="../diagrams/colors2.xml"/><Relationship Id="rId2" Type="http://schemas.openxmlformats.org/officeDocument/2006/relationships/slideLayout" Target="../slideLayouts/slideLayout15.xml"/><Relationship Id="rId1" Type="http://schemas.openxmlformats.org/officeDocument/2006/relationships/tags" Target="../tags/tag1.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8.png"/><Relationship Id="rId4" Type="http://schemas.openxmlformats.org/officeDocument/2006/relationships/image" Target="../media/image7.png"/></Relationships>
</file>

<file path=ppt/slides/_rels/slide40.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7.png"/><Relationship Id="rId7" Type="http://schemas.openxmlformats.org/officeDocument/2006/relationships/diagramColors" Target="../diagrams/colors3.xml"/><Relationship Id="rId2" Type="http://schemas.openxmlformats.org/officeDocument/2006/relationships/slideLayout" Target="../slideLayouts/slideLayout15.xml"/><Relationship Id="rId1" Type="http://schemas.openxmlformats.org/officeDocument/2006/relationships/tags" Target="../tags/tag2.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41.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8.png"/><Relationship Id="rId4" Type="http://schemas.openxmlformats.org/officeDocument/2006/relationships/image" Target="../media/image7.png"/></Relationships>
</file>

<file path=ppt/slides/_rels/slide42.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7.png"/><Relationship Id="rId1" Type="http://schemas.openxmlformats.org/officeDocument/2006/relationships/slideLayout" Target="../slideLayouts/slideLayout15.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4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8" Type="http://schemas.openxmlformats.org/officeDocument/2006/relationships/diagramData" Target="../diagrams/data6.xml"/><Relationship Id="rId3" Type="http://schemas.openxmlformats.org/officeDocument/2006/relationships/diagramData" Target="../diagrams/data5.xml"/><Relationship Id="rId7" Type="http://schemas.microsoft.com/office/2007/relationships/diagramDrawing" Target="../diagrams/drawing5.xml"/><Relationship Id="rId12" Type="http://schemas.microsoft.com/office/2007/relationships/diagramDrawing" Target="../diagrams/drawing6.xml"/><Relationship Id="rId2" Type="http://schemas.openxmlformats.org/officeDocument/2006/relationships/image" Target="../media/image7.png"/><Relationship Id="rId1" Type="http://schemas.openxmlformats.org/officeDocument/2006/relationships/slideLayout" Target="../slideLayouts/slideLayout15.xml"/><Relationship Id="rId6" Type="http://schemas.openxmlformats.org/officeDocument/2006/relationships/diagramColors" Target="../diagrams/colors5.xml"/><Relationship Id="rId11" Type="http://schemas.openxmlformats.org/officeDocument/2006/relationships/diagramColors" Target="../diagrams/colors6.xml"/><Relationship Id="rId5" Type="http://schemas.openxmlformats.org/officeDocument/2006/relationships/diagramQuickStyle" Target="../diagrams/quickStyle5.xml"/><Relationship Id="rId10" Type="http://schemas.openxmlformats.org/officeDocument/2006/relationships/diagramQuickStyle" Target="../diagrams/quickStyle6.xml"/><Relationship Id="rId4" Type="http://schemas.openxmlformats.org/officeDocument/2006/relationships/diagramLayout" Target="../diagrams/layout5.xml"/><Relationship Id="rId9" Type="http://schemas.openxmlformats.org/officeDocument/2006/relationships/diagramLayout" Target="../diagrams/layout6.xml"/></Relationships>
</file>

<file path=ppt/slides/_rels/slide4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7.xml"/><Relationship Id="rId5" Type="http://schemas.openxmlformats.org/officeDocument/2006/relationships/image" Target="../media/image5.png"/><Relationship Id="rId4" Type="http://schemas.openxmlformats.org/officeDocument/2006/relationships/image" Target="../media/image10.jpeg"/></Relationships>
</file>

<file path=ppt/slides/_rels/slide4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1.png"/><Relationship Id="rId1" Type="http://schemas.openxmlformats.org/officeDocument/2006/relationships/slideLayout" Target="../slideLayouts/slideLayout15.xml"/></Relationships>
</file>

<file path=ppt/slides/_rels/slide4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2.jpeg"/><Relationship Id="rId1" Type="http://schemas.openxmlformats.org/officeDocument/2006/relationships/slideLayout" Target="../slideLayouts/slideLayout15.xml"/></Relationships>
</file>

<file path=ppt/slides/_rels/slide4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jpeg"/><Relationship Id="rId1" Type="http://schemas.openxmlformats.org/officeDocument/2006/relationships/slideLayout" Target="../slideLayouts/slideLayout15.xml"/></Relationships>
</file>

<file path=ppt/slides/_rels/slide4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jpeg"/><Relationship Id="rId1" Type="http://schemas.openxmlformats.org/officeDocument/2006/relationships/slideLayout" Target="../slideLayouts/slideLayout15.xml"/></Relationships>
</file>

<file path=ppt/slides/_rels/slide5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0.xml"/><Relationship Id="rId1" Type="http://schemas.openxmlformats.org/officeDocument/2006/relationships/slideLayout" Target="../slideLayouts/slideLayout16.xml"/><Relationship Id="rId6" Type="http://schemas.openxmlformats.org/officeDocument/2006/relationships/image" Target="NULL"/><Relationship Id="rId5" Type="http://schemas.openxmlformats.org/officeDocument/2006/relationships/image" Target="../media/image16.png"/><Relationship Id="rId4" Type="http://schemas.openxmlformats.org/officeDocument/2006/relationships/image" Target="../media/image1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0" y="1557148"/>
            <a:ext cx="5029199" cy="5458252"/>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30" name="TextBox 29"/>
          <p:cNvSpPr txBox="1"/>
          <p:nvPr/>
        </p:nvSpPr>
        <p:spPr>
          <a:xfrm>
            <a:off x="4863713" y="5555648"/>
            <a:ext cx="4250356" cy="789319"/>
          </a:xfrm>
          <a:prstGeom prst="rect">
            <a:avLst/>
          </a:prstGeom>
          <a:noFill/>
        </p:spPr>
        <p:txBody>
          <a:bodyPr wrap="square" rtlCol="0">
            <a:spAutoFit/>
          </a:bodyPr>
          <a:lstStyle/>
          <a:p>
            <a:pPr algn="ctr">
              <a:lnSpc>
                <a:spcPct val="150000"/>
              </a:lnSpc>
            </a:pPr>
            <a:r>
              <a:rPr lang="ar-SA" sz="1600" dirty="0">
                <a:latin typeface="Alexandria" charset="0"/>
                <a:cs typeface="Alexandria" charset="0"/>
              </a:rPr>
              <a:t>د. عواطف بطاح المطيري</a:t>
            </a:r>
          </a:p>
          <a:p>
            <a:pPr algn="ctr">
              <a:lnSpc>
                <a:spcPct val="150000"/>
              </a:lnSpc>
            </a:pPr>
            <a:r>
              <a:rPr lang="ar-SA" sz="1600" dirty="0">
                <a:latin typeface="Alexandria" charset="0"/>
                <a:cs typeface="Alexandria" charset="0"/>
              </a:rPr>
              <a:t>دكتوراه الفلسفة في القيادة التربوية</a:t>
            </a:r>
            <a:endParaRPr lang="en-US" sz="1600" dirty="0">
              <a:latin typeface="Alexandria" charset="0"/>
              <a:cs typeface="Alexandria" charset="0"/>
            </a:endParaRPr>
          </a:p>
        </p:txBody>
      </p:sp>
      <p:sp>
        <p:nvSpPr>
          <p:cNvPr id="31" name="TextBox 30"/>
          <p:cNvSpPr txBox="1"/>
          <p:nvPr/>
        </p:nvSpPr>
        <p:spPr>
          <a:xfrm>
            <a:off x="5933115" y="1178193"/>
            <a:ext cx="3796232" cy="923330"/>
          </a:xfrm>
          <a:prstGeom prst="rect">
            <a:avLst/>
          </a:prstGeom>
          <a:noFill/>
        </p:spPr>
        <p:txBody>
          <a:bodyPr wrap="none" rtlCol="0">
            <a:spAutoFit/>
          </a:bodyPr>
          <a:lstStyle/>
          <a:p>
            <a:pPr algn="ctr" rtl="1"/>
            <a:r>
              <a:rPr lang="ar-SA" dirty="0">
                <a:latin typeface="Alexandria" charset="0"/>
                <a:cs typeface="Alexandria" charset="0"/>
              </a:rPr>
              <a:t>مقرر</a:t>
            </a:r>
          </a:p>
          <a:p>
            <a:pPr algn="r" rtl="1"/>
            <a:r>
              <a:rPr lang="ar-SA" sz="3600" dirty="0">
                <a:latin typeface="Alexandria" charset="0"/>
                <a:cs typeface="Alexandria" charset="0"/>
              </a:rPr>
              <a:t>تكنولوجيا التعليم </a:t>
            </a:r>
            <a:endParaRPr lang="en-US" sz="3600" dirty="0">
              <a:latin typeface="Alexandria" charset="0"/>
              <a:cs typeface="Alexandria" charset="0"/>
            </a:endParaRPr>
          </a:p>
        </p:txBody>
      </p:sp>
      <p:sp>
        <p:nvSpPr>
          <p:cNvPr id="34" name="Rectangle: Rounded Corners 33"/>
          <p:cNvSpPr/>
          <p:nvPr/>
        </p:nvSpPr>
        <p:spPr>
          <a:xfrm>
            <a:off x="5774924" y="2525842"/>
            <a:ext cx="4366567" cy="529166"/>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400" b="1" dirty="0">
                <a:solidFill>
                  <a:schemeClr val="bg1"/>
                </a:solidFill>
                <a:effectLst>
                  <a:outerShdw blurRad="38100" dist="38100" dir="2700000" algn="tl">
                    <a:srgbClr val="000000">
                      <a:alpha val="43137"/>
                    </a:srgbClr>
                  </a:outerShdw>
                </a:effectLst>
                <a:latin typeface="Alexandria" charset="0"/>
                <a:cs typeface="Alexandria" charset="0"/>
              </a:rPr>
              <a:t>المحاضرة العاشرة :</a:t>
            </a:r>
            <a:endParaRPr lang="en-US" sz="2400" b="1" dirty="0">
              <a:solidFill>
                <a:schemeClr val="bg1"/>
              </a:solidFill>
              <a:effectLst>
                <a:outerShdw blurRad="38100" dist="38100" dir="2700000" algn="tl">
                  <a:srgbClr val="000000">
                    <a:alpha val="43137"/>
                  </a:srgbClr>
                </a:outerShdw>
              </a:effectLst>
              <a:latin typeface="Alexandria" charset="0"/>
              <a:cs typeface="Alexandria" charset="0"/>
            </a:endParaRPr>
          </a:p>
        </p:txBody>
      </p:sp>
      <p:sp>
        <p:nvSpPr>
          <p:cNvPr id="46" name="TextBox 45"/>
          <p:cNvSpPr txBox="1"/>
          <p:nvPr/>
        </p:nvSpPr>
        <p:spPr>
          <a:xfrm>
            <a:off x="5633885" y="3195879"/>
            <a:ext cx="4736004" cy="1312090"/>
          </a:xfrm>
          <a:prstGeom prst="rect">
            <a:avLst/>
          </a:prstGeom>
          <a:noFill/>
        </p:spPr>
        <p:txBody>
          <a:bodyPr wrap="square" rtlCol="0">
            <a:spAutoFit/>
          </a:bodyPr>
          <a:lstStyle/>
          <a:p>
            <a:pPr algn="ctr">
              <a:lnSpc>
                <a:spcPct val="150000"/>
              </a:lnSpc>
            </a:pPr>
            <a:r>
              <a:rPr lang="ar-SA" sz="2800" dirty="0">
                <a:solidFill>
                  <a:srgbClr val="0070C0"/>
                </a:solidFill>
                <a:latin typeface="Alexandria Medium" pitchFamily="2" charset="-78"/>
                <a:cs typeface="Alexandria Medium" pitchFamily="2" charset="-78"/>
              </a:rPr>
              <a:t>نماذج للمستحدثات التكنولوجية</a:t>
            </a:r>
            <a:endParaRPr lang="en-US" sz="2800" dirty="0">
              <a:solidFill>
                <a:srgbClr val="0070C0"/>
              </a:solidFill>
              <a:latin typeface="Alexandria Medium" pitchFamily="2" charset="-78"/>
              <a:cs typeface="Alexandria Medium" pitchFamily="2" charset="-78"/>
            </a:endParaRPr>
          </a:p>
        </p:txBody>
      </p:sp>
      <p:sp>
        <p:nvSpPr>
          <p:cNvPr id="14" name="Oval 13"/>
          <p:cNvSpPr/>
          <p:nvPr/>
        </p:nvSpPr>
        <p:spPr>
          <a:xfrm>
            <a:off x="-44971" y="1814286"/>
            <a:ext cx="4863713" cy="5201111"/>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46064" y="-45831"/>
            <a:ext cx="3433003" cy="1602978"/>
          </a:xfrm>
          <a:prstGeom prst="rect">
            <a:avLst/>
          </a:prstGeom>
        </p:spPr>
      </p:pic>
      <p:sp>
        <p:nvSpPr>
          <p:cNvPr id="2" name="Right Triangle 1">
            <a:extLst>
              <a:ext uri="{FF2B5EF4-FFF2-40B4-BE49-F238E27FC236}">
                <a16:creationId xmlns:a16="http://schemas.microsoft.com/office/drawing/2014/main" id="{3DCC92C3-E712-88DC-0B00-E91DA5121EC4}"/>
              </a:ext>
            </a:extLst>
          </p:cNvPr>
          <p:cNvSpPr/>
          <p:nvPr/>
        </p:nvSpPr>
        <p:spPr>
          <a:xfrm flipV="1">
            <a:off x="-150359" y="-169455"/>
            <a:ext cx="2958059" cy="2695297"/>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30" b="30"/>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p:cNvSpPr/>
          <p:nvPr/>
        </p:nvSpPr>
        <p:spPr>
          <a:xfrm rot="16200000" flipV="1">
            <a:off x="-714683" y="4020353"/>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Calibri"/>
              <a:ea typeface="+mn-ea"/>
              <a:cs typeface="+mn-cs"/>
            </a:endParaRPr>
          </a:p>
        </p:txBody>
      </p:sp>
      <p:sp>
        <p:nvSpPr>
          <p:cNvPr id="25" name="TextBox 24"/>
          <p:cNvSpPr txBox="1"/>
          <p:nvPr/>
        </p:nvSpPr>
        <p:spPr>
          <a:xfrm>
            <a:off x="4757839" y="674467"/>
            <a:ext cx="4113898"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محاور المحاضرة</a:t>
            </a:r>
            <a:endParaRPr kumimoji="0" lang="en-US"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1" name="TextBox 30"/>
          <p:cNvSpPr txBox="1"/>
          <p:nvPr/>
        </p:nvSpPr>
        <p:spPr>
          <a:xfrm>
            <a:off x="4141311" y="1136132"/>
            <a:ext cx="7575436" cy="6212085"/>
          </a:xfrm>
          <a:prstGeom prst="rect">
            <a:avLst/>
          </a:prstGeom>
          <a:noFill/>
        </p:spPr>
        <p:txBody>
          <a:bodyPr wrap="square" rtlCol="0">
            <a:spAutoFit/>
          </a:bodyPr>
          <a:lstStyle/>
          <a:p>
            <a:pPr marL="285750" marR="0" lvl="0" indent="-285750" algn="just" defTabSz="914400" rtl="1" eaLnBrk="1" fontAlgn="auto" latinLnBrk="0" hangingPunct="1">
              <a:lnSpc>
                <a:spcPts val="1580"/>
              </a:lnSpc>
              <a:spcAft>
                <a:spcPts val="600"/>
              </a:spcAft>
              <a:buClrTx/>
              <a:buSzTx/>
              <a:buFont typeface="Arial" panose="020B0604020202020204" pitchFamily="34" charset="0"/>
              <a:buChar char="•"/>
              <a:tabLst/>
              <a:defRPr/>
            </a:pPr>
            <a:r>
              <a:rPr kumimoji="0" lang="ar-SA"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تعريف </a:t>
            </a:r>
            <a:r>
              <a:rPr lang="ar-SA" sz="1400" b="0" i="0" u="none" strike="noStrike" baseline="0" dirty="0">
                <a:latin typeface="Alexandria Light" pitchFamily="2" charset="-78"/>
                <a:cs typeface="Alexandria Light" pitchFamily="2" charset="-78"/>
              </a:rPr>
              <a:t>المستحدثات التكنولوجية</a:t>
            </a:r>
            <a:r>
              <a:rPr kumimoji="0" lang="ar-SA"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 </a:t>
            </a:r>
          </a:p>
          <a:p>
            <a:pPr marL="285750" marR="0" lvl="0" indent="-285750" algn="just" defTabSz="914400" rtl="1" eaLnBrk="1" fontAlgn="auto" latinLnBrk="0" hangingPunct="1">
              <a:lnSpc>
                <a:spcPts val="1580"/>
              </a:lnSpc>
              <a:spcAft>
                <a:spcPts val="600"/>
              </a:spcAft>
              <a:buClrTx/>
              <a:buSzTx/>
              <a:buFont typeface="Arial" panose="020B0604020202020204" pitchFamily="34" charset="0"/>
              <a:buChar char="•"/>
              <a:tabLst/>
              <a:defRPr/>
            </a:pPr>
            <a:r>
              <a:rPr kumimoji="0" lang="en-US"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 </a:t>
            </a:r>
            <a:r>
              <a:rPr kumimoji="0" lang="ar-SA"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أسباب استخدام </a:t>
            </a:r>
            <a:r>
              <a:rPr lang="ar-SA" sz="1400" b="0" i="0" u="none" strike="noStrike" baseline="0" dirty="0">
                <a:latin typeface="Alexandria Light" pitchFamily="2" charset="-78"/>
                <a:cs typeface="Alexandria Light" pitchFamily="2" charset="-78"/>
              </a:rPr>
              <a:t>المستحدثات التكنولوجية في التعليم</a:t>
            </a:r>
            <a:endParaRPr kumimoji="0" lang="ar-SA"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endParaRPr>
          </a:p>
          <a:p>
            <a:pPr marL="285750" marR="0" lvl="0" indent="-285750" algn="just" defTabSz="914400" rtl="1" eaLnBrk="1" fontAlgn="auto" latinLnBrk="0" hangingPunct="1">
              <a:lnSpc>
                <a:spcPts val="1580"/>
              </a:lnSpc>
              <a:spcAft>
                <a:spcPts val="600"/>
              </a:spcAft>
              <a:buClrTx/>
              <a:buSzTx/>
              <a:buFont typeface="Arial" panose="020B0604020202020204" pitchFamily="34" charset="0"/>
              <a:buChar char="•"/>
              <a:tabLst/>
              <a:defRPr/>
            </a:pPr>
            <a:r>
              <a:rPr lang="ar-SA" sz="1400" b="0" i="0" u="none" strike="noStrike" baseline="0" dirty="0">
                <a:latin typeface="Alexandria Light" pitchFamily="2" charset="-78"/>
                <a:cs typeface="Alexandria Light" pitchFamily="2" charset="-78"/>
              </a:rPr>
              <a:t>نماذج المستحدثات التكنولوجية: (شبكة الإنترنت)</a:t>
            </a:r>
            <a:r>
              <a:rPr lang="ar-SA" sz="1400" dirty="0">
                <a:effectLst/>
                <a:latin typeface="Alexandria Light" pitchFamily="2" charset="-78"/>
                <a:ea typeface="Calibri" panose="020F0502020204030204" pitchFamily="34" charset="0"/>
                <a:cs typeface="Alexandria Light" pitchFamily="2" charset="-78"/>
              </a:rPr>
              <a:t>.</a:t>
            </a:r>
            <a:endParaRPr lang="en-US" sz="1400" dirty="0">
              <a:effectLst/>
              <a:latin typeface="Alexandria Light" pitchFamily="2" charset="-78"/>
              <a:ea typeface="Times New Roman" panose="02020603050405020304" pitchFamily="18" charset="0"/>
              <a:cs typeface="Alexandria Light" pitchFamily="2" charset="-78"/>
            </a:endParaRPr>
          </a:p>
          <a:p>
            <a:pPr marL="285750" indent="-285750" algn="just" rtl="1">
              <a:lnSpc>
                <a:spcPts val="1580"/>
              </a:lnSpc>
              <a:spcAft>
                <a:spcPts val="600"/>
              </a:spcAft>
              <a:buFont typeface="Arial" panose="020B0604020202020204" pitchFamily="34" charset="0"/>
              <a:buChar char="•"/>
            </a:pPr>
            <a:r>
              <a:rPr lang="ar-SA" sz="1400" dirty="0">
                <a:effectLst/>
                <a:latin typeface="Alexandria Light" pitchFamily="2" charset="-78"/>
                <a:ea typeface="Calibri" panose="020F0502020204030204" pitchFamily="34" charset="0"/>
                <a:cs typeface="Alexandria Light" pitchFamily="2" charset="-78"/>
              </a:rPr>
              <a:t>أبرز الخدمات التي تتيحها </a:t>
            </a:r>
            <a:r>
              <a:rPr lang="ar-SA" sz="1400" b="0" i="0" u="none" strike="noStrike" baseline="0" dirty="0">
                <a:latin typeface="Alexandria Light" pitchFamily="2" charset="-78"/>
                <a:cs typeface="Alexandria Light" pitchFamily="2" charset="-78"/>
              </a:rPr>
              <a:t>شبكة الإنترنت.</a:t>
            </a:r>
            <a:endParaRPr lang="ar-SA" sz="1400" dirty="0">
              <a:effectLst/>
              <a:latin typeface="Alexandria Light" pitchFamily="2" charset="-78"/>
              <a:ea typeface="Calibri" panose="020F0502020204030204" pitchFamily="34" charset="0"/>
              <a:cs typeface="Alexandria Light" pitchFamily="2" charset="-78"/>
            </a:endParaRPr>
          </a:p>
          <a:p>
            <a:pPr marL="285750" indent="-285750" algn="just" rtl="1">
              <a:lnSpc>
                <a:spcPts val="1580"/>
              </a:lnSpc>
              <a:spcAft>
                <a:spcPts val="600"/>
              </a:spcAft>
              <a:buFont typeface="Arial" panose="020B0604020202020204" pitchFamily="34" charset="0"/>
              <a:buChar char="•"/>
            </a:pPr>
            <a:r>
              <a:rPr lang="ar-SA" sz="1400" dirty="0">
                <a:latin typeface="Alexandria Light" pitchFamily="2" charset="-78"/>
                <a:ea typeface="Calibri" panose="020F0502020204030204" pitchFamily="34" charset="0"/>
                <a:cs typeface="Alexandria Light" pitchFamily="2" charset="-78"/>
              </a:rPr>
              <a:t>تعريف التعليم المتنقل</a:t>
            </a:r>
            <a:r>
              <a:rPr lang="ar-SA" sz="1400" dirty="0">
                <a:effectLst/>
                <a:latin typeface="Alexandria Light" pitchFamily="2" charset="-78"/>
                <a:ea typeface="Calibri" panose="020F0502020204030204" pitchFamily="34" charset="0"/>
                <a:cs typeface="Alexandria Light" pitchFamily="2" charset="-78"/>
              </a:rPr>
              <a:t>.</a:t>
            </a:r>
            <a:endParaRPr lang="en-US" sz="1400" dirty="0">
              <a:effectLst/>
              <a:latin typeface="Alexandria Light" pitchFamily="2" charset="-78"/>
              <a:ea typeface="Calibri" panose="020F0502020204030204" pitchFamily="34" charset="0"/>
              <a:cs typeface="Alexandria Light" pitchFamily="2" charset="-78"/>
            </a:endParaRPr>
          </a:p>
          <a:p>
            <a:pPr marL="285750" marR="0" lvl="0" indent="-285750" algn="just" defTabSz="914400" rtl="1" eaLnBrk="1" fontAlgn="auto" latinLnBrk="0" hangingPunct="1">
              <a:lnSpc>
                <a:spcPts val="1580"/>
              </a:lnSpc>
              <a:spcAft>
                <a:spcPts val="600"/>
              </a:spcAft>
              <a:buClrTx/>
              <a:buSzTx/>
              <a:buFont typeface="Arial" panose="020B0604020202020204" pitchFamily="34" charset="0"/>
              <a:buChar char="•"/>
              <a:tabLst/>
              <a:defRPr/>
            </a:pPr>
            <a:r>
              <a:rPr kumimoji="0" lang="en-US" sz="1400" b="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 </a:t>
            </a:r>
            <a:r>
              <a:rPr lang="ar-SA" sz="1400" dirty="0">
                <a:solidFill>
                  <a:srgbClr val="000000"/>
                </a:solidFill>
                <a:effectLst/>
                <a:latin typeface="Alexandria Light" pitchFamily="2" charset="-78"/>
                <a:ea typeface="Calibri" panose="020F0502020204030204" pitchFamily="34" charset="0"/>
                <a:cs typeface="Alexandria Light" pitchFamily="2" charset="-78"/>
              </a:rPr>
              <a:t>الخدمات </a:t>
            </a:r>
            <a:r>
              <a:rPr lang="ar-SA" sz="1400" dirty="0">
                <a:latin typeface="Alexandria Light" pitchFamily="2" charset="-78"/>
                <a:cs typeface="Alexandria Light" pitchFamily="2" charset="-78"/>
              </a:rPr>
              <a:t>التي يقدمها الهاتف النقال في التعليم</a:t>
            </a:r>
            <a:r>
              <a:rPr kumimoji="0" lang="ar-SA" sz="1400" b="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a:t>
            </a:r>
          </a:p>
          <a:p>
            <a:pPr marL="285750" indent="-285750" algn="just" rtl="1">
              <a:lnSpc>
                <a:spcPts val="1580"/>
              </a:lnSpc>
              <a:spcAft>
                <a:spcPts val="600"/>
              </a:spcAft>
              <a:buFont typeface="Arial" panose="020B0604020202020204" pitchFamily="34" charset="0"/>
              <a:buChar char="•"/>
            </a:pPr>
            <a:r>
              <a:rPr lang="ar-SA" sz="1400" dirty="0">
                <a:latin typeface="Alexandria Light" pitchFamily="2" charset="-78"/>
                <a:cs typeface="Alexandria Light" pitchFamily="2" charset="-78"/>
              </a:rPr>
              <a:t>الفوائد التربوية لاستخدام الأجهزة المتنقلة في التعليم</a:t>
            </a:r>
            <a:r>
              <a:rPr lang="ar-SA" sz="1400" dirty="0">
                <a:effectLst/>
                <a:latin typeface="Alexandria Light" pitchFamily="2" charset="-78"/>
                <a:ea typeface="Calibri" panose="020F0502020204030204" pitchFamily="34" charset="0"/>
                <a:cs typeface="Alexandria Light" pitchFamily="2" charset="-78"/>
              </a:rPr>
              <a:t>.</a:t>
            </a:r>
            <a:endParaRPr lang="en-US" sz="1400" dirty="0">
              <a:effectLst/>
              <a:latin typeface="Alexandria Light" pitchFamily="2" charset="-78"/>
              <a:ea typeface="Calibri" panose="020F0502020204030204" pitchFamily="34" charset="0"/>
              <a:cs typeface="Alexandria Light" pitchFamily="2" charset="-78"/>
            </a:endParaRPr>
          </a:p>
          <a:p>
            <a:pPr marL="285750" marR="0" lvl="0" indent="-285750" algn="just" defTabSz="914400" rtl="1" eaLnBrk="1" fontAlgn="auto" latinLnBrk="0" hangingPunct="1">
              <a:lnSpc>
                <a:spcPts val="1580"/>
              </a:lnSpc>
              <a:spcAft>
                <a:spcPts val="600"/>
              </a:spcAft>
              <a:buClrTx/>
              <a:buSzTx/>
              <a:buFont typeface="Arial" panose="020B0604020202020204" pitchFamily="34" charset="0"/>
              <a:buChar char="•"/>
              <a:tabLst/>
              <a:defRPr/>
            </a:pPr>
            <a:r>
              <a:rPr lang="ar-SA" sz="1400" dirty="0">
                <a:latin typeface="Alexandria Light" pitchFamily="2" charset="-78"/>
                <a:ea typeface="Calibri" panose="020F0502020204030204" pitchFamily="34" charset="0"/>
                <a:cs typeface="Alexandria Light" pitchFamily="2" charset="-78"/>
              </a:rPr>
              <a:t>التحديات التي تواجه استخدام الهاتف النقال في التعليم.</a:t>
            </a:r>
          </a:p>
          <a:p>
            <a:pPr marL="285750" marR="0" lvl="0" indent="-285750" algn="just" defTabSz="914400" rtl="1" eaLnBrk="1" fontAlgn="auto" latinLnBrk="0" hangingPunct="1">
              <a:lnSpc>
                <a:spcPts val="1580"/>
              </a:lnSpc>
              <a:spcAft>
                <a:spcPts val="60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 </a:t>
            </a:r>
            <a:r>
              <a:rPr kumimoji="0" lang="ar-SY" sz="140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تعريف </a:t>
            </a:r>
            <a:r>
              <a:rPr lang="ar-SA" sz="1400" dirty="0">
                <a:latin typeface="Alexandria Light" pitchFamily="2" charset="-78"/>
                <a:cs typeface="Alexandria Light" pitchFamily="2" charset="-78"/>
              </a:rPr>
              <a:t>الحوسبة السحابية</a:t>
            </a:r>
            <a:r>
              <a:rPr lang="ar-SA" sz="1400" dirty="0">
                <a:effectLst/>
                <a:latin typeface="Alexandria Light" pitchFamily="2" charset="-78"/>
                <a:ea typeface="Calibri" panose="020F0502020204030204" pitchFamily="34" charset="0"/>
                <a:cs typeface="Alexandria Light" pitchFamily="2" charset="-78"/>
              </a:rPr>
              <a:t>.</a:t>
            </a:r>
            <a:endParaRPr lang="en-US" sz="1400" dirty="0">
              <a:effectLst/>
              <a:latin typeface="Alexandria Light" pitchFamily="2" charset="-78"/>
              <a:ea typeface="Calibri" panose="020F0502020204030204" pitchFamily="34" charset="0"/>
              <a:cs typeface="Alexandria Light" pitchFamily="2" charset="-78"/>
            </a:endParaRPr>
          </a:p>
          <a:p>
            <a:pPr marL="285750" indent="-285750" algn="just" rtl="1">
              <a:lnSpc>
                <a:spcPts val="1580"/>
              </a:lnSpc>
              <a:spcAft>
                <a:spcPts val="600"/>
              </a:spcAft>
              <a:buFont typeface="Arial" panose="020B0604020202020204" pitchFamily="34" charset="0"/>
              <a:buChar char="•"/>
            </a:pPr>
            <a:r>
              <a:rPr lang="ar-SA" sz="1400" dirty="0">
                <a:latin typeface="Alexandria Light" pitchFamily="2" charset="-78"/>
                <a:ea typeface="Calibri" panose="020F0502020204030204" pitchFamily="34" charset="0"/>
                <a:cs typeface="Alexandria Light" pitchFamily="2" charset="-78"/>
              </a:rPr>
              <a:t>خصائص </a:t>
            </a:r>
            <a:r>
              <a:rPr lang="ar-SA" sz="1400" dirty="0">
                <a:latin typeface="Alexandria Light" pitchFamily="2" charset="-78"/>
                <a:cs typeface="Alexandria Light" pitchFamily="2" charset="-78"/>
              </a:rPr>
              <a:t>الحوسبة السحابية</a:t>
            </a:r>
            <a:r>
              <a:rPr lang="ar-SA" sz="1400" dirty="0">
                <a:latin typeface="Alexandria Light" pitchFamily="2" charset="-78"/>
                <a:ea typeface="Calibri" panose="020F0502020204030204" pitchFamily="34" charset="0"/>
                <a:cs typeface="Alexandria Light" pitchFamily="2" charset="-78"/>
              </a:rPr>
              <a:t>. </a:t>
            </a:r>
          </a:p>
          <a:p>
            <a:pPr marL="285750" indent="-285750" algn="just" rtl="1">
              <a:lnSpc>
                <a:spcPts val="1580"/>
              </a:lnSpc>
              <a:spcAft>
                <a:spcPts val="600"/>
              </a:spcAft>
              <a:buFont typeface="Arial" panose="020B0604020202020204" pitchFamily="34" charset="0"/>
              <a:buChar char="•"/>
            </a:pPr>
            <a:r>
              <a:rPr lang="ar-SA" sz="1400" dirty="0">
                <a:latin typeface="Alexandria Light" pitchFamily="2" charset="-78"/>
                <a:ea typeface="Calibri" panose="020F0502020204030204" pitchFamily="34" charset="0"/>
                <a:cs typeface="Alexandria Light" pitchFamily="2" charset="-78"/>
              </a:rPr>
              <a:t>تطبيقات </a:t>
            </a:r>
            <a:r>
              <a:rPr lang="ar-SA" sz="1400" dirty="0">
                <a:latin typeface="Alexandria Light" pitchFamily="2" charset="-78"/>
                <a:cs typeface="Alexandria Light" pitchFamily="2" charset="-78"/>
              </a:rPr>
              <a:t>الحوسبة السحابية</a:t>
            </a:r>
            <a:r>
              <a:rPr lang="ar-SA" sz="1400" dirty="0">
                <a:latin typeface="Alexandria Light" pitchFamily="2" charset="-78"/>
                <a:ea typeface="Calibri" panose="020F0502020204030204" pitchFamily="34" charset="0"/>
                <a:cs typeface="Alexandria Light" pitchFamily="2" charset="-78"/>
              </a:rPr>
              <a:t>.</a:t>
            </a:r>
          </a:p>
          <a:p>
            <a:pPr marL="285750" indent="-285750" algn="just" rtl="1">
              <a:lnSpc>
                <a:spcPts val="1580"/>
              </a:lnSpc>
              <a:spcAft>
                <a:spcPts val="600"/>
              </a:spcAft>
              <a:buFont typeface="Arial" panose="020B0604020202020204" pitchFamily="34" charset="0"/>
              <a:buChar char="•"/>
            </a:pPr>
            <a:r>
              <a:rPr lang="ar-SA" sz="1400" dirty="0">
                <a:latin typeface="Alexandria Light" pitchFamily="2" charset="-78"/>
                <a:ea typeface="Calibri" panose="020F0502020204030204" pitchFamily="34" charset="0"/>
                <a:cs typeface="Alexandria Light" pitchFamily="2" charset="-78"/>
              </a:rPr>
              <a:t>متطلبات استخدام </a:t>
            </a:r>
            <a:r>
              <a:rPr lang="ar-SA" sz="1400" dirty="0">
                <a:latin typeface="Alexandria Light" pitchFamily="2" charset="-78"/>
                <a:cs typeface="Alexandria Light" pitchFamily="2" charset="-78"/>
              </a:rPr>
              <a:t>الحوسبة السحابية.</a:t>
            </a:r>
            <a:endParaRPr lang="en-US" sz="1400" dirty="0">
              <a:latin typeface="Alexandria Light" pitchFamily="2" charset="-78"/>
              <a:ea typeface="Calibri" panose="020F0502020204030204" pitchFamily="34" charset="0"/>
              <a:cs typeface="Alexandria Light" pitchFamily="2" charset="-78"/>
            </a:endParaRPr>
          </a:p>
          <a:p>
            <a:pPr marL="285750" indent="-285750" algn="just" rtl="1">
              <a:lnSpc>
                <a:spcPts val="1580"/>
              </a:lnSpc>
              <a:spcAft>
                <a:spcPts val="600"/>
              </a:spcAft>
              <a:buFont typeface="Arial" panose="020B0604020202020204" pitchFamily="34" charset="0"/>
              <a:buChar char="•"/>
            </a:pPr>
            <a:r>
              <a:rPr lang="ar-SA" sz="1400" dirty="0">
                <a:latin typeface="Alexandria Light" pitchFamily="2" charset="-78"/>
                <a:ea typeface="Calibri" panose="020F0502020204030204" pitchFamily="34" charset="0"/>
                <a:cs typeface="Alexandria Light" pitchFamily="2" charset="-78"/>
              </a:rPr>
              <a:t>الواقع الافتراضي والواقع المعزز.</a:t>
            </a:r>
          </a:p>
          <a:p>
            <a:pPr marL="285750" indent="-285750" algn="just" rtl="1">
              <a:lnSpc>
                <a:spcPts val="1580"/>
              </a:lnSpc>
              <a:spcAft>
                <a:spcPts val="600"/>
              </a:spcAft>
              <a:buFont typeface="Arial" panose="020B0604020202020204" pitchFamily="34" charset="0"/>
              <a:buChar char="•"/>
            </a:pPr>
            <a:r>
              <a:rPr lang="ar-SA" sz="1400" b="0" i="0" u="none" strike="noStrike" baseline="0" dirty="0">
                <a:latin typeface="Alexandria Light" pitchFamily="2" charset="-78"/>
                <a:cs typeface="Alexandria Light" pitchFamily="2" charset="-78"/>
              </a:rPr>
              <a:t>أهمية استخدام الواقع الافتراضي والواقع المعزز  في التعليم. </a:t>
            </a:r>
          </a:p>
          <a:p>
            <a:pPr marL="285750" indent="-285750" algn="just" rtl="1">
              <a:lnSpc>
                <a:spcPts val="1580"/>
              </a:lnSpc>
              <a:spcAft>
                <a:spcPts val="600"/>
              </a:spcAft>
              <a:buFont typeface="Arial" panose="020B0604020202020204" pitchFamily="34" charset="0"/>
              <a:buChar char="•"/>
            </a:pPr>
            <a:r>
              <a:rPr lang="ar-SA" sz="1400" dirty="0">
                <a:latin typeface="Alexandria Light" pitchFamily="2" charset="-78"/>
                <a:ea typeface="Calibri" panose="020F0502020204030204" pitchFamily="34" charset="0"/>
                <a:cs typeface="Alexandria Light" pitchFamily="2" charset="-78"/>
              </a:rPr>
              <a:t>تعريف </a:t>
            </a:r>
            <a:r>
              <a:rPr lang="ar-SA" sz="1400" dirty="0" err="1">
                <a:latin typeface="Alexandria Light" pitchFamily="2" charset="-78"/>
                <a:ea typeface="Calibri" panose="020F0502020204030204" pitchFamily="34" charset="0"/>
                <a:cs typeface="Alexandria Light" pitchFamily="2" charset="-78"/>
              </a:rPr>
              <a:t>الانفوجرافيك</a:t>
            </a:r>
            <a:r>
              <a:rPr lang="ar-SA" sz="1400" dirty="0">
                <a:latin typeface="Alexandria Light" pitchFamily="2" charset="-78"/>
                <a:ea typeface="Calibri" panose="020F0502020204030204" pitchFamily="34" charset="0"/>
                <a:cs typeface="Alexandria Light" pitchFamily="2" charset="-78"/>
              </a:rPr>
              <a:t>.</a:t>
            </a:r>
          </a:p>
          <a:p>
            <a:pPr marL="285750" indent="-285750" algn="just" rtl="1">
              <a:lnSpc>
                <a:spcPts val="1580"/>
              </a:lnSpc>
              <a:spcAft>
                <a:spcPts val="600"/>
              </a:spcAft>
              <a:buFont typeface="Arial" panose="020B0604020202020204" pitchFamily="34" charset="0"/>
              <a:buChar char="•"/>
            </a:pPr>
            <a:r>
              <a:rPr lang="ar-SA" sz="1400" dirty="0">
                <a:effectLst/>
                <a:latin typeface="Alexandria Light" pitchFamily="2" charset="-78"/>
                <a:ea typeface="Calibri" panose="020F0502020204030204" pitchFamily="34" charset="0"/>
                <a:cs typeface="Alexandria Light" pitchFamily="2" charset="-78"/>
              </a:rPr>
              <a:t>أهمية </a:t>
            </a:r>
            <a:r>
              <a:rPr lang="ar-SA" sz="1400" dirty="0" err="1">
                <a:effectLst/>
                <a:latin typeface="Alexandria Light" pitchFamily="2" charset="-78"/>
                <a:ea typeface="Calibri" panose="020F0502020204030204" pitchFamily="34" charset="0"/>
                <a:cs typeface="Alexandria Light" pitchFamily="2" charset="-78"/>
              </a:rPr>
              <a:t>الانفوجرافيك</a:t>
            </a:r>
            <a:r>
              <a:rPr lang="ar-SA" sz="1400" dirty="0">
                <a:effectLst/>
                <a:latin typeface="Alexandria Light" pitchFamily="2" charset="-78"/>
                <a:ea typeface="Calibri" panose="020F0502020204030204" pitchFamily="34" charset="0"/>
                <a:cs typeface="Alexandria Light" pitchFamily="2" charset="-78"/>
              </a:rPr>
              <a:t>.</a:t>
            </a:r>
            <a:endParaRPr lang="ar-SA" sz="1400" dirty="0">
              <a:latin typeface="Alexandria Light" pitchFamily="2" charset="-78"/>
              <a:ea typeface="Calibri" panose="020F0502020204030204" pitchFamily="34" charset="0"/>
              <a:cs typeface="Alexandria Light" pitchFamily="2" charset="-78"/>
            </a:endParaRPr>
          </a:p>
          <a:p>
            <a:pPr marL="285750" indent="-285750" algn="just" rtl="1">
              <a:lnSpc>
                <a:spcPts val="1580"/>
              </a:lnSpc>
              <a:spcAft>
                <a:spcPts val="600"/>
              </a:spcAft>
              <a:buFont typeface="Arial" panose="020B0604020202020204" pitchFamily="34" charset="0"/>
              <a:buChar char="•"/>
            </a:pPr>
            <a:r>
              <a:rPr lang="ar-SA" sz="1400" dirty="0">
                <a:latin typeface="Alexandria Light" pitchFamily="2" charset="-78"/>
                <a:ea typeface="Calibri" panose="020F0502020204030204" pitchFamily="34" charset="0"/>
                <a:cs typeface="Alexandria Light" pitchFamily="2" charset="-78"/>
              </a:rPr>
              <a:t>مكونات  </a:t>
            </a:r>
            <a:r>
              <a:rPr lang="ar-SA" sz="1400" dirty="0" err="1">
                <a:latin typeface="Alexandria Light" pitchFamily="2" charset="-78"/>
                <a:ea typeface="Calibri" panose="020F0502020204030204" pitchFamily="34" charset="0"/>
                <a:cs typeface="Alexandria Light" pitchFamily="2" charset="-78"/>
              </a:rPr>
              <a:t>الإنفوجرافيك</a:t>
            </a:r>
            <a:r>
              <a:rPr lang="ar-SA" sz="1400" dirty="0">
                <a:latin typeface="Alexandria Light" pitchFamily="2" charset="-78"/>
                <a:ea typeface="Calibri" panose="020F0502020204030204" pitchFamily="34" charset="0"/>
                <a:cs typeface="Alexandria Light" pitchFamily="2" charset="-78"/>
              </a:rPr>
              <a:t>.</a:t>
            </a:r>
          </a:p>
          <a:p>
            <a:pPr marL="285750" indent="-285750" algn="just" rtl="1">
              <a:lnSpc>
                <a:spcPts val="1580"/>
              </a:lnSpc>
              <a:spcAft>
                <a:spcPts val="600"/>
              </a:spcAft>
              <a:buFont typeface="Arial" panose="020B0604020202020204" pitchFamily="34" charset="0"/>
              <a:buChar char="•"/>
            </a:pPr>
            <a:r>
              <a:rPr lang="ar-SA" sz="1400" dirty="0">
                <a:effectLst/>
                <a:latin typeface="Alexandria Light" pitchFamily="2" charset="-78"/>
                <a:ea typeface="Calibri" panose="020F0502020204030204" pitchFamily="34" charset="0"/>
                <a:cs typeface="Alexandria Light" pitchFamily="2" charset="-78"/>
              </a:rPr>
              <a:t>أنواع </a:t>
            </a:r>
            <a:r>
              <a:rPr lang="ar-SA" sz="1400" dirty="0" err="1">
                <a:effectLst/>
                <a:latin typeface="Alexandria Light" pitchFamily="2" charset="-78"/>
                <a:ea typeface="Calibri" panose="020F0502020204030204" pitchFamily="34" charset="0"/>
                <a:cs typeface="Alexandria Light" pitchFamily="2" charset="-78"/>
              </a:rPr>
              <a:t>الانفوجرافيك</a:t>
            </a:r>
            <a:r>
              <a:rPr lang="ar-SA" sz="1400" dirty="0">
                <a:effectLst/>
                <a:latin typeface="Alexandria Light" pitchFamily="2" charset="-78"/>
                <a:ea typeface="Calibri" panose="020F0502020204030204" pitchFamily="34" charset="0"/>
                <a:cs typeface="Alexandria Light" pitchFamily="2" charset="-78"/>
              </a:rPr>
              <a:t>: من حيث طريقة العرض، والشكل، والهدف.</a:t>
            </a:r>
          </a:p>
          <a:p>
            <a:pPr marL="285750" indent="-285750" algn="just" rtl="1">
              <a:lnSpc>
                <a:spcPts val="1580"/>
              </a:lnSpc>
              <a:spcAft>
                <a:spcPts val="600"/>
              </a:spcAft>
              <a:buFont typeface="Arial" panose="020B0604020202020204" pitchFamily="34" charset="0"/>
              <a:buChar char="•"/>
            </a:pPr>
            <a:r>
              <a:rPr lang="ar-SA" sz="1400" dirty="0">
                <a:latin typeface="Alexandria Light" pitchFamily="2" charset="-78"/>
                <a:ea typeface="Calibri" panose="020F0502020204030204" pitchFamily="34" charset="0"/>
                <a:cs typeface="Alexandria Light" pitchFamily="2" charset="-78"/>
              </a:rPr>
              <a:t>أدوات تصميم  </a:t>
            </a:r>
            <a:r>
              <a:rPr lang="ar-SA" sz="1400" dirty="0" err="1">
                <a:latin typeface="Alexandria Light" pitchFamily="2" charset="-78"/>
                <a:ea typeface="Calibri" panose="020F0502020204030204" pitchFamily="34" charset="0"/>
                <a:cs typeface="Alexandria Light" pitchFamily="2" charset="-78"/>
              </a:rPr>
              <a:t>الإنفوجرافيك</a:t>
            </a:r>
            <a:r>
              <a:rPr lang="ar-SA" sz="1400" dirty="0">
                <a:latin typeface="Alexandria Light" pitchFamily="2" charset="-78"/>
                <a:ea typeface="Calibri" panose="020F0502020204030204" pitchFamily="34" charset="0"/>
                <a:cs typeface="Alexandria Light" pitchFamily="2" charset="-78"/>
              </a:rPr>
              <a:t>.</a:t>
            </a:r>
            <a:endParaRPr lang="en-US" sz="1400" dirty="0">
              <a:effectLst/>
              <a:latin typeface="Alexandria Light" pitchFamily="2" charset="-78"/>
              <a:ea typeface="Times New Roman" panose="02020603050405020304" pitchFamily="18" charset="0"/>
              <a:cs typeface="Alexandria Light" pitchFamily="2" charset="-78"/>
            </a:endParaRPr>
          </a:p>
          <a:p>
            <a:pPr marL="285750" indent="-285750" algn="just" rtl="1">
              <a:lnSpc>
                <a:spcPts val="1680"/>
              </a:lnSpc>
              <a:spcAft>
                <a:spcPts val="600"/>
              </a:spcAft>
              <a:buFont typeface="Arial" panose="020B0604020202020204" pitchFamily="34" charset="0"/>
              <a:buChar char="•"/>
            </a:pPr>
            <a:endParaRPr lang="ar-SA" sz="1400" dirty="0">
              <a:effectLst/>
              <a:latin typeface="Alexandria Light" pitchFamily="2" charset="-78"/>
              <a:ea typeface="Calibri" panose="020F0502020204030204" pitchFamily="34" charset="0"/>
              <a:cs typeface="Alexandria Light" pitchFamily="2" charset="-78"/>
            </a:endParaRPr>
          </a:p>
          <a:p>
            <a:pPr algn="just" rtl="1">
              <a:lnSpc>
                <a:spcPts val="1680"/>
              </a:lnSpc>
              <a:spcAft>
                <a:spcPts val="600"/>
              </a:spcAft>
            </a:pPr>
            <a:r>
              <a:rPr lang="ar-SA" sz="1400" dirty="0">
                <a:latin typeface="Alexandria Light" pitchFamily="2" charset="-78"/>
                <a:ea typeface="Calibri" panose="020F0502020204030204" pitchFamily="34" charset="0"/>
                <a:cs typeface="Alexandria Light" pitchFamily="2" charset="-78"/>
              </a:rPr>
              <a:t>                  </a:t>
            </a:r>
            <a:endParaRPr lang="en-US" sz="1400" dirty="0">
              <a:effectLst/>
              <a:latin typeface="Alexandria Light" pitchFamily="2" charset="-78"/>
              <a:ea typeface="Times New Roman" panose="02020603050405020304" pitchFamily="18" charset="0"/>
              <a:cs typeface="Alexandria Light" pitchFamily="2" charset="-78"/>
            </a:endParaRPr>
          </a:p>
          <a:p>
            <a:pPr algn="just" rtl="1">
              <a:lnSpc>
                <a:spcPts val="1280"/>
              </a:lnSpc>
              <a:spcAft>
                <a:spcPts val="600"/>
              </a:spcAft>
            </a:pPr>
            <a:endParaRPr lang="en-US" sz="1400" dirty="0">
              <a:effectLst/>
              <a:latin typeface="Alexandria Light" pitchFamily="2" charset="-78"/>
              <a:ea typeface="Calibri" panose="020F0502020204030204" pitchFamily="34" charset="0"/>
              <a:cs typeface="Alexandria Light" pitchFamily="2" charset="-78"/>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Google Shape;5444;p51">
            <a:extLst>
              <a:ext uri="{FF2B5EF4-FFF2-40B4-BE49-F238E27FC236}">
                <a16:creationId xmlns:a16="http://schemas.microsoft.com/office/drawing/2014/main" id="{EE7D9579-0E1F-4C00-B59B-848CF0E748D1}"/>
              </a:ext>
            </a:extLst>
          </p:cNvPr>
          <p:cNvSpPr/>
          <p:nvPr/>
        </p:nvSpPr>
        <p:spPr>
          <a:xfrm>
            <a:off x="1668780" y="4885230"/>
            <a:ext cx="667277" cy="601170"/>
          </a:xfrm>
          <a:custGeom>
            <a:avLst/>
            <a:gdLst/>
            <a:ahLst/>
            <a:cxnLst/>
            <a:rect l="l" t="t" r="r" b="b"/>
            <a:pathLst>
              <a:path w="11941" h="12091" extrusionOk="0">
                <a:moveTo>
                  <a:pt x="5955" y="796"/>
                </a:moveTo>
                <a:lnTo>
                  <a:pt x="10933" y="3915"/>
                </a:lnTo>
                <a:lnTo>
                  <a:pt x="5955" y="7034"/>
                </a:lnTo>
                <a:lnTo>
                  <a:pt x="977" y="3915"/>
                </a:lnTo>
                <a:lnTo>
                  <a:pt x="5955" y="796"/>
                </a:lnTo>
                <a:close/>
                <a:moveTo>
                  <a:pt x="9924" y="5428"/>
                </a:moveTo>
                <a:lnTo>
                  <a:pt x="10964" y="6058"/>
                </a:lnTo>
                <a:lnTo>
                  <a:pt x="5955" y="9145"/>
                </a:lnTo>
                <a:lnTo>
                  <a:pt x="977" y="6058"/>
                </a:lnTo>
                <a:lnTo>
                  <a:pt x="2017" y="5428"/>
                </a:lnTo>
                <a:lnTo>
                  <a:pt x="5797" y="7790"/>
                </a:lnTo>
                <a:cubicBezTo>
                  <a:pt x="5860" y="7822"/>
                  <a:pt x="5931" y="7838"/>
                  <a:pt x="5994" y="7838"/>
                </a:cubicBezTo>
                <a:cubicBezTo>
                  <a:pt x="6057" y="7838"/>
                  <a:pt x="6112" y="7822"/>
                  <a:pt x="6144" y="7790"/>
                </a:cubicBezTo>
                <a:lnTo>
                  <a:pt x="9924" y="5428"/>
                </a:lnTo>
                <a:close/>
                <a:moveTo>
                  <a:pt x="9956" y="7538"/>
                </a:moveTo>
                <a:lnTo>
                  <a:pt x="10964" y="8169"/>
                </a:lnTo>
                <a:lnTo>
                  <a:pt x="5986" y="11288"/>
                </a:lnTo>
                <a:lnTo>
                  <a:pt x="1040" y="8169"/>
                </a:lnTo>
                <a:lnTo>
                  <a:pt x="2048" y="7538"/>
                </a:lnTo>
                <a:lnTo>
                  <a:pt x="5829" y="9901"/>
                </a:lnTo>
                <a:cubicBezTo>
                  <a:pt x="5892" y="9949"/>
                  <a:pt x="5963" y="9972"/>
                  <a:pt x="6026" y="9972"/>
                </a:cubicBezTo>
                <a:cubicBezTo>
                  <a:pt x="6089" y="9972"/>
                  <a:pt x="6144" y="9949"/>
                  <a:pt x="6175" y="9901"/>
                </a:cubicBezTo>
                <a:lnTo>
                  <a:pt x="9956" y="7538"/>
                </a:lnTo>
                <a:close/>
                <a:moveTo>
                  <a:pt x="5959" y="1"/>
                </a:moveTo>
                <a:cubicBezTo>
                  <a:pt x="5900" y="1"/>
                  <a:pt x="5845" y="25"/>
                  <a:pt x="5797" y="72"/>
                </a:cubicBezTo>
                <a:lnTo>
                  <a:pt x="158" y="3600"/>
                </a:lnTo>
                <a:cubicBezTo>
                  <a:pt x="32" y="3695"/>
                  <a:pt x="0" y="3758"/>
                  <a:pt x="0" y="3915"/>
                </a:cubicBezTo>
                <a:cubicBezTo>
                  <a:pt x="0" y="4073"/>
                  <a:pt x="95" y="4136"/>
                  <a:pt x="158" y="4230"/>
                </a:cubicBezTo>
                <a:lnTo>
                  <a:pt x="1387" y="4987"/>
                </a:lnTo>
                <a:lnTo>
                  <a:pt x="158" y="5743"/>
                </a:lnTo>
                <a:cubicBezTo>
                  <a:pt x="32" y="5806"/>
                  <a:pt x="0" y="5869"/>
                  <a:pt x="0" y="6058"/>
                </a:cubicBezTo>
                <a:cubicBezTo>
                  <a:pt x="0" y="6152"/>
                  <a:pt x="95" y="6278"/>
                  <a:pt x="158" y="6373"/>
                </a:cubicBezTo>
                <a:lnTo>
                  <a:pt x="1387" y="7097"/>
                </a:lnTo>
                <a:lnTo>
                  <a:pt x="158" y="7854"/>
                </a:lnTo>
                <a:cubicBezTo>
                  <a:pt x="32" y="7948"/>
                  <a:pt x="0" y="8011"/>
                  <a:pt x="0" y="8169"/>
                </a:cubicBezTo>
                <a:cubicBezTo>
                  <a:pt x="0" y="8295"/>
                  <a:pt x="95" y="8421"/>
                  <a:pt x="158" y="8484"/>
                </a:cubicBezTo>
                <a:lnTo>
                  <a:pt x="5797" y="12044"/>
                </a:lnTo>
                <a:cubicBezTo>
                  <a:pt x="5860" y="12075"/>
                  <a:pt x="5931" y="12091"/>
                  <a:pt x="5994" y="12091"/>
                </a:cubicBezTo>
                <a:cubicBezTo>
                  <a:pt x="6057" y="12091"/>
                  <a:pt x="6112" y="12075"/>
                  <a:pt x="6144" y="12044"/>
                </a:cubicBezTo>
                <a:lnTo>
                  <a:pt x="11783" y="8484"/>
                </a:lnTo>
                <a:cubicBezTo>
                  <a:pt x="11909" y="8421"/>
                  <a:pt x="11941" y="8326"/>
                  <a:pt x="11941" y="8169"/>
                </a:cubicBezTo>
                <a:cubicBezTo>
                  <a:pt x="11941" y="8043"/>
                  <a:pt x="11846" y="7948"/>
                  <a:pt x="11783" y="7854"/>
                </a:cubicBezTo>
                <a:lnTo>
                  <a:pt x="10555" y="7097"/>
                </a:lnTo>
                <a:lnTo>
                  <a:pt x="11783" y="6373"/>
                </a:lnTo>
                <a:cubicBezTo>
                  <a:pt x="11909" y="6278"/>
                  <a:pt x="11941" y="6152"/>
                  <a:pt x="11941" y="6058"/>
                </a:cubicBezTo>
                <a:cubicBezTo>
                  <a:pt x="11941" y="5932"/>
                  <a:pt x="11846" y="5806"/>
                  <a:pt x="11783" y="5743"/>
                </a:cubicBezTo>
                <a:lnTo>
                  <a:pt x="10555" y="4987"/>
                </a:lnTo>
                <a:lnTo>
                  <a:pt x="11783" y="4230"/>
                </a:lnTo>
                <a:cubicBezTo>
                  <a:pt x="11909" y="4136"/>
                  <a:pt x="11941" y="4073"/>
                  <a:pt x="11941" y="3915"/>
                </a:cubicBezTo>
                <a:cubicBezTo>
                  <a:pt x="11941" y="3758"/>
                  <a:pt x="11846" y="3695"/>
                  <a:pt x="11783" y="3600"/>
                </a:cubicBezTo>
                <a:lnTo>
                  <a:pt x="6144" y="72"/>
                </a:lnTo>
                <a:cubicBezTo>
                  <a:pt x="6081" y="25"/>
                  <a:pt x="6018" y="1"/>
                  <a:pt x="595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177385620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30" b="30"/>
          <a:stretch/>
        </p:blipFill>
        <p:spPr>
          <a:xfrm>
            <a:off x="-53622" y="-45105"/>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Calibri"/>
              <a:ea typeface="+mn-ea"/>
              <a:cs typeface="+mn-cs"/>
            </a:endParaRPr>
          </a:p>
        </p:txBody>
      </p:sp>
      <p:sp>
        <p:nvSpPr>
          <p:cNvPr id="25" name="TextBox 24"/>
          <p:cNvSpPr txBox="1"/>
          <p:nvPr/>
        </p:nvSpPr>
        <p:spPr>
          <a:xfrm>
            <a:off x="4681340" y="712254"/>
            <a:ext cx="4113898"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الأهداف التعليميّة</a:t>
            </a:r>
            <a:endParaRPr kumimoji="0" lang="en-US"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1" name="TextBox 30"/>
          <p:cNvSpPr txBox="1"/>
          <p:nvPr/>
        </p:nvSpPr>
        <p:spPr>
          <a:xfrm>
            <a:off x="3437433" y="1139722"/>
            <a:ext cx="8417320" cy="5542030"/>
          </a:xfrm>
          <a:prstGeom prst="rect">
            <a:avLst/>
          </a:prstGeom>
          <a:noFill/>
        </p:spPr>
        <p:txBody>
          <a:bodyPr wrap="square" rtlCol="0">
            <a:spAutoFit/>
          </a:bodyPr>
          <a:lstStyle/>
          <a:p>
            <a:pPr marL="0" marR="0" lvl="0" indent="0" algn="just" defTabSz="914400" rtl="1" eaLnBrk="1" fontAlgn="auto" latinLnBrk="0" hangingPunct="1">
              <a:lnSpc>
                <a:spcPts val="1780"/>
              </a:lnSpc>
              <a:spcAft>
                <a:spcPts val="600"/>
              </a:spcAft>
              <a:buClrTx/>
              <a:buSzTx/>
              <a:buFontTx/>
              <a:buNone/>
              <a:tabLst/>
              <a:defRPr/>
            </a:pPr>
            <a:r>
              <a:rPr kumimoji="0" lang="ar-SA" sz="140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     يتوقّع من الطالب بعد دراسة هذه المحاضرة أن يحقّق الأهداف التعليميّة الآتية</a:t>
            </a:r>
            <a:r>
              <a:rPr kumimoji="0" lang="ar-SA" sz="1400" b="1"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a:t>
            </a:r>
          </a:p>
          <a:p>
            <a:pPr marL="285750" marR="0" lvl="0" indent="-285750" algn="just" defTabSz="914400" rtl="1" eaLnBrk="1" fontAlgn="auto" latinLnBrk="0" hangingPunct="1">
              <a:lnSpc>
                <a:spcPts val="1780"/>
              </a:lnSpc>
              <a:spcAft>
                <a:spcPts val="600"/>
              </a:spcAft>
              <a:buClrTx/>
              <a:buSzTx/>
              <a:buFont typeface="Arial" panose="020B0604020202020204" pitchFamily="34" charset="0"/>
              <a:buChar char="•"/>
              <a:tabLst/>
              <a:defRPr/>
            </a:pPr>
            <a:r>
              <a:rPr kumimoji="0" lang="ar-SA"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يعرف </a:t>
            </a:r>
            <a:r>
              <a:rPr lang="ar-SA" sz="1400" b="0" i="0" u="none" strike="noStrike" baseline="0" dirty="0">
                <a:latin typeface="Alexandria Light" pitchFamily="2" charset="-78"/>
                <a:cs typeface="Alexandria Light" pitchFamily="2" charset="-78"/>
              </a:rPr>
              <a:t>المستحدثات التكنولوجية.</a:t>
            </a:r>
            <a:endParaRPr kumimoji="0" lang="ar-SA"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endParaRPr>
          </a:p>
          <a:p>
            <a:pPr marL="285750" marR="0" lvl="0" indent="-285750" algn="just" defTabSz="914400" rtl="1" eaLnBrk="1" fontAlgn="auto" latinLnBrk="0" hangingPunct="1">
              <a:lnSpc>
                <a:spcPts val="1780"/>
              </a:lnSpc>
              <a:spcAft>
                <a:spcPts val="600"/>
              </a:spcAft>
              <a:buClrTx/>
              <a:buSzTx/>
              <a:buFont typeface="Arial" panose="020B0604020202020204" pitchFamily="34" charset="0"/>
              <a:buChar char="•"/>
              <a:tabLst/>
              <a:defRPr/>
            </a:pPr>
            <a:r>
              <a:rPr kumimoji="0" lang="ar-SA"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يبين أسباب استخدام </a:t>
            </a:r>
            <a:r>
              <a:rPr lang="ar-SA" sz="1400" b="0" i="0" u="none" strike="noStrike" baseline="0" dirty="0">
                <a:latin typeface="Alexandria Light" pitchFamily="2" charset="-78"/>
                <a:cs typeface="Alexandria Light" pitchFamily="2" charset="-78"/>
              </a:rPr>
              <a:t>المستحدثات التكنولوجية.</a:t>
            </a:r>
            <a:endParaRPr kumimoji="0" lang="ar-SA"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endParaRPr>
          </a:p>
          <a:p>
            <a:pPr marL="285750" indent="-285750" algn="just" rtl="1">
              <a:lnSpc>
                <a:spcPts val="1780"/>
              </a:lnSpc>
              <a:spcAft>
                <a:spcPts val="600"/>
              </a:spcAft>
              <a:buFont typeface="Arial" panose="020B0604020202020204" pitchFamily="34" charset="0"/>
              <a:buChar char="•"/>
              <a:defRPr/>
            </a:pPr>
            <a:r>
              <a:rPr kumimoji="0" lang="ar-SA"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يشرح </a:t>
            </a:r>
            <a:r>
              <a:rPr lang="ar-SA" sz="1400" dirty="0">
                <a:effectLst/>
                <a:latin typeface="Alexandria Light" pitchFamily="2" charset="-78"/>
                <a:ea typeface="Calibri" panose="020F0502020204030204" pitchFamily="34" charset="0"/>
                <a:cs typeface="Alexandria Light" pitchFamily="2" charset="-78"/>
              </a:rPr>
              <a:t>أبرز الخدمات التي تتيحها </a:t>
            </a:r>
            <a:r>
              <a:rPr lang="ar-SA" sz="1400" b="0" i="0" u="none" strike="noStrike" baseline="0" dirty="0">
                <a:latin typeface="Alexandria Light" pitchFamily="2" charset="-78"/>
                <a:cs typeface="Alexandria Light" pitchFamily="2" charset="-78"/>
              </a:rPr>
              <a:t>شبكة الإنترنت.</a:t>
            </a:r>
            <a:endParaRPr lang="ar-SA" sz="1400" dirty="0">
              <a:effectLst/>
              <a:latin typeface="Alexandria Light" pitchFamily="2" charset="-78"/>
              <a:ea typeface="Calibri" panose="020F0502020204030204" pitchFamily="34" charset="0"/>
              <a:cs typeface="Alexandria Light" pitchFamily="2" charset="-78"/>
            </a:endParaRPr>
          </a:p>
          <a:p>
            <a:pPr marL="285750" marR="0" lvl="0" indent="-285750" algn="just" defTabSz="914400" rtl="1" eaLnBrk="1" fontAlgn="auto" latinLnBrk="0" hangingPunct="1">
              <a:lnSpc>
                <a:spcPts val="1780"/>
              </a:lnSpc>
              <a:spcAft>
                <a:spcPts val="600"/>
              </a:spcAft>
              <a:buClrTx/>
              <a:buSzTx/>
              <a:buFont typeface="Arial" panose="020B0604020202020204" pitchFamily="34" charset="0"/>
              <a:buChar char="•"/>
              <a:tabLst/>
              <a:defRPr/>
            </a:pPr>
            <a:r>
              <a:rPr lang="ar-SA" sz="1400" dirty="0">
                <a:effectLst/>
                <a:latin typeface="Alexandria Light" pitchFamily="2" charset="-78"/>
                <a:ea typeface="Calibri" panose="020F0502020204030204" pitchFamily="34" charset="0"/>
                <a:cs typeface="Alexandria Light" pitchFamily="2" charset="-78"/>
              </a:rPr>
              <a:t>.يعرف </a:t>
            </a:r>
            <a:r>
              <a:rPr lang="ar-SA" sz="1400" dirty="0">
                <a:latin typeface="Alexandria Light" pitchFamily="2" charset="-78"/>
                <a:ea typeface="Calibri" panose="020F0502020204030204" pitchFamily="34" charset="0"/>
                <a:cs typeface="Alexandria Light" pitchFamily="2" charset="-78"/>
              </a:rPr>
              <a:t>التعليم المتنقل</a:t>
            </a:r>
            <a:endParaRPr lang="ar-SA" sz="1400" dirty="0">
              <a:effectLst/>
              <a:latin typeface="Alexandria Light" pitchFamily="2" charset="-78"/>
              <a:ea typeface="Calibri" panose="020F0502020204030204" pitchFamily="34" charset="0"/>
              <a:cs typeface="Alexandria Light" pitchFamily="2" charset="-78"/>
            </a:endParaRPr>
          </a:p>
          <a:p>
            <a:pPr marL="285750" indent="-285750" algn="just" rtl="1">
              <a:lnSpc>
                <a:spcPts val="1780"/>
              </a:lnSpc>
              <a:spcAft>
                <a:spcPts val="600"/>
              </a:spcAft>
              <a:buFont typeface="Arial" panose="020B0604020202020204" pitchFamily="34" charset="0"/>
              <a:buChar char="•"/>
              <a:defRPr/>
            </a:pPr>
            <a:r>
              <a:rPr lang="ar-SA" sz="1400" dirty="0">
                <a:solidFill>
                  <a:prstClr val="black"/>
                </a:solidFill>
                <a:latin typeface="Alexandria Light" pitchFamily="2" charset="-78"/>
                <a:ea typeface="Times New Roman" panose="02020603050405020304" pitchFamily="18" charset="0"/>
                <a:cs typeface="Alexandria Light" pitchFamily="2" charset="-78"/>
              </a:rPr>
              <a:t>يبين </a:t>
            </a:r>
            <a:r>
              <a:rPr lang="ar-SA" sz="1400" dirty="0">
                <a:solidFill>
                  <a:srgbClr val="000000"/>
                </a:solidFill>
                <a:effectLst/>
                <a:latin typeface="Alexandria Light" pitchFamily="2" charset="-78"/>
                <a:ea typeface="Calibri" panose="020F0502020204030204" pitchFamily="34" charset="0"/>
                <a:cs typeface="Alexandria Light" pitchFamily="2" charset="-78"/>
              </a:rPr>
              <a:t>الخدمات </a:t>
            </a:r>
            <a:r>
              <a:rPr lang="ar-SA" sz="1400" dirty="0">
                <a:latin typeface="Alexandria Light" pitchFamily="2" charset="-78"/>
                <a:cs typeface="Alexandria Light" pitchFamily="2" charset="-78"/>
              </a:rPr>
              <a:t>التي يقدمها الهاتف النقال في التعليم</a:t>
            </a:r>
            <a:r>
              <a:rPr kumimoji="0" lang="ar-SA"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a:t>
            </a:r>
            <a:endParaRPr lang="ar-SA" sz="1400" dirty="0">
              <a:effectLst/>
              <a:latin typeface="Alexandria Light" pitchFamily="2" charset="-78"/>
              <a:ea typeface="Calibri" panose="020F0502020204030204" pitchFamily="34" charset="0"/>
              <a:cs typeface="Alexandria Light" pitchFamily="2" charset="-78"/>
            </a:endParaRPr>
          </a:p>
          <a:p>
            <a:pPr marL="285750" marR="0" lvl="0" indent="-285750" algn="just" defTabSz="914400" rtl="1" eaLnBrk="1" fontAlgn="auto" latinLnBrk="0" hangingPunct="1">
              <a:lnSpc>
                <a:spcPts val="1780"/>
              </a:lnSpc>
              <a:spcAft>
                <a:spcPts val="600"/>
              </a:spcAft>
              <a:buClrTx/>
              <a:buSzTx/>
              <a:buFont typeface="Arial" panose="020B0604020202020204" pitchFamily="34" charset="0"/>
              <a:buChar char="•"/>
              <a:tabLst/>
              <a:defRPr/>
            </a:pPr>
            <a:r>
              <a:rPr lang="ar-SA" sz="1400" dirty="0">
                <a:latin typeface="Alexandria Light" pitchFamily="2" charset="-78"/>
                <a:ea typeface="Calibri" panose="020F0502020204030204" pitchFamily="34" charset="0"/>
                <a:cs typeface="Alexandria Light" pitchFamily="2" charset="-78"/>
              </a:rPr>
              <a:t>يبين </a:t>
            </a:r>
            <a:r>
              <a:rPr lang="ar-SA" sz="1400" dirty="0">
                <a:latin typeface="Alexandria Light" pitchFamily="2" charset="-78"/>
                <a:cs typeface="Alexandria Light" pitchFamily="2" charset="-78"/>
              </a:rPr>
              <a:t>الفوائد التربوية لاستخدام الأجهزة المتنقلة في التعليم.</a:t>
            </a:r>
            <a:endParaRPr kumimoji="0" lang="ar-SA"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endParaRPr>
          </a:p>
          <a:p>
            <a:pPr marL="285750" indent="-285750" algn="just" rtl="1">
              <a:lnSpc>
                <a:spcPts val="1780"/>
              </a:lnSpc>
              <a:spcAft>
                <a:spcPts val="600"/>
              </a:spcAft>
              <a:buFont typeface="Arial" panose="020B0604020202020204" pitchFamily="34" charset="0"/>
              <a:buChar char="•"/>
              <a:defRPr/>
            </a:pPr>
            <a:r>
              <a:rPr lang="ar-SA" sz="1400" dirty="0">
                <a:effectLst/>
                <a:latin typeface="Alexandria Light" pitchFamily="2" charset="-78"/>
                <a:ea typeface="Calibri" panose="020F0502020204030204" pitchFamily="34" charset="0"/>
                <a:cs typeface="Alexandria Light" pitchFamily="2" charset="-78"/>
              </a:rPr>
              <a:t>يبين </a:t>
            </a:r>
            <a:r>
              <a:rPr lang="ar-SA" sz="1400" dirty="0">
                <a:latin typeface="Alexandria Light" pitchFamily="2" charset="-78"/>
                <a:ea typeface="Calibri" panose="020F0502020204030204" pitchFamily="34" charset="0"/>
                <a:cs typeface="Alexandria Light" pitchFamily="2" charset="-78"/>
              </a:rPr>
              <a:t>التحديات التي تواجه استخدام الهاتف النقال في التعليم</a:t>
            </a:r>
            <a:r>
              <a:rPr lang="ar-SA" sz="1400" dirty="0">
                <a:effectLst/>
                <a:latin typeface="Alexandria Light" pitchFamily="2" charset="-78"/>
                <a:ea typeface="Calibri" panose="020F0502020204030204" pitchFamily="34" charset="0"/>
                <a:cs typeface="Alexandria Light" pitchFamily="2" charset="-78"/>
              </a:rPr>
              <a:t>.</a:t>
            </a:r>
            <a:endParaRPr lang="en-US" sz="1400" dirty="0">
              <a:effectLst/>
              <a:latin typeface="Alexandria Light" pitchFamily="2" charset="-78"/>
              <a:ea typeface="Calibri" panose="020F0502020204030204" pitchFamily="34" charset="0"/>
              <a:cs typeface="Alexandria Light" pitchFamily="2" charset="-78"/>
            </a:endParaRPr>
          </a:p>
          <a:p>
            <a:pPr marL="285750" indent="-285750" algn="just" rtl="1">
              <a:lnSpc>
                <a:spcPts val="1780"/>
              </a:lnSpc>
              <a:spcAft>
                <a:spcPts val="600"/>
              </a:spcAft>
              <a:buFont typeface="Arial" panose="020B0604020202020204" pitchFamily="34" charset="0"/>
              <a:buChar char="•"/>
            </a:pPr>
            <a:r>
              <a:rPr lang="ar-SA" sz="1400" dirty="0">
                <a:solidFill>
                  <a:prstClr val="black"/>
                </a:solidFill>
                <a:latin typeface="Alexandria Light" pitchFamily="2" charset="-78"/>
                <a:ea typeface="Calibri" panose="020F0502020204030204" pitchFamily="34" charset="0"/>
                <a:cs typeface="Alexandria Light" pitchFamily="2" charset="-78"/>
              </a:rPr>
              <a:t>يشرح </a:t>
            </a:r>
            <a:r>
              <a:rPr lang="ar-SA" sz="1400" dirty="0">
                <a:latin typeface="Alexandria Light" pitchFamily="2" charset="-78"/>
                <a:ea typeface="Calibri" panose="020F0502020204030204" pitchFamily="34" charset="0"/>
                <a:cs typeface="Alexandria Light" pitchFamily="2" charset="-78"/>
              </a:rPr>
              <a:t>خصائص </a:t>
            </a:r>
            <a:r>
              <a:rPr lang="ar-SA" sz="1400" dirty="0">
                <a:latin typeface="Alexandria Light" pitchFamily="2" charset="-78"/>
                <a:cs typeface="Alexandria Light" pitchFamily="2" charset="-78"/>
              </a:rPr>
              <a:t>الحوسبة السحابية</a:t>
            </a:r>
            <a:r>
              <a:rPr kumimoji="0" lang="ar-SA" sz="1400" b="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 </a:t>
            </a:r>
          </a:p>
          <a:p>
            <a:pPr marL="285750" indent="-285750" algn="just" rtl="1">
              <a:lnSpc>
                <a:spcPts val="1780"/>
              </a:lnSpc>
              <a:spcAft>
                <a:spcPts val="600"/>
              </a:spcAft>
              <a:buFont typeface="Arial" panose="020B0604020202020204" pitchFamily="34" charset="0"/>
              <a:buChar char="•"/>
            </a:pPr>
            <a:r>
              <a:rPr lang="ar-SA" sz="1400" dirty="0">
                <a:effectLst/>
                <a:latin typeface="Alexandria Light" pitchFamily="2" charset="-78"/>
                <a:ea typeface="Calibri" panose="020F0502020204030204" pitchFamily="34" charset="0"/>
                <a:cs typeface="Alexandria Light" pitchFamily="2" charset="-78"/>
              </a:rPr>
              <a:t>يبين </a:t>
            </a:r>
            <a:r>
              <a:rPr lang="ar-SA" sz="1400" dirty="0">
                <a:latin typeface="Alexandria Light" pitchFamily="2" charset="-78"/>
                <a:ea typeface="Calibri" panose="020F0502020204030204" pitchFamily="34" charset="0"/>
                <a:cs typeface="Alexandria Light" pitchFamily="2" charset="-78"/>
              </a:rPr>
              <a:t>تطبيقات </a:t>
            </a:r>
            <a:r>
              <a:rPr lang="ar-SA" sz="1400" dirty="0">
                <a:latin typeface="Alexandria Light" pitchFamily="2" charset="-78"/>
                <a:cs typeface="Alexandria Light" pitchFamily="2" charset="-78"/>
              </a:rPr>
              <a:t>الحوسبة السحابية</a:t>
            </a:r>
            <a:r>
              <a:rPr lang="ar-SA" sz="1400" dirty="0">
                <a:latin typeface="Alexandria Light" pitchFamily="2" charset="-78"/>
                <a:ea typeface="Calibri" panose="020F0502020204030204" pitchFamily="34" charset="0"/>
                <a:cs typeface="Alexandria Light" pitchFamily="2" charset="-78"/>
              </a:rPr>
              <a:t>.</a:t>
            </a:r>
          </a:p>
          <a:p>
            <a:pPr marL="285750" indent="-285750" algn="just" rtl="1">
              <a:lnSpc>
                <a:spcPts val="1780"/>
              </a:lnSpc>
              <a:spcAft>
                <a:spcPts val="600"/>
              </a:spcAft>
              <a:buFont typeface="Arial" panose="020B0604020202020204" pitchFamily="34" charset="0"/>
              <a:buChar char="•"/>
            </a:pPr>
            <a:r>
              <a:rPr lang="ar-SA" sz="1400" dirty="0">
                <a:effectLst/>
                <a:latin typeface="Alexandria Light" pitchFamily="2" charset="-78"/>
                <a:ea typeface="Calibri" panose="020F0502020204030204" pitchFamily="34" charset="0"/>
                <a:cs typeface="Alexandria Light" pitchFamily="2" charset="-78"/>
              </a:rPr>
              <a:t>يشرح متطلبات استخدام </a:t>
            </a:r>
            <a:r>
              <a:rPr lang="ar-SA" sz="1400" dirty="0">
                <a:latin typeface="Alexandria Light" pitchFamily="2" charset="-78"/>
                <a:cs typeface="Alexandria Light" pitchFamily="2" charset="-78"/>
              </a:rPr>
              <a:t>الحوسبة السحابية</a:t>
            </a:r>
            <a:r>
              <a:rPr lang="ar-SA" sz="1400" dirty="0">
                <a:latin typeface="Alexandria Light" pitchFamily="2" charset="-78"/>
                <a:ea typeface="Calibri" panose="020F0502020204030204" pitchFamily="34" charset="0"/>
                <a:cs typeface="Alexandria Light" pitchFamily="2" charset="-78"/>
              </a:rPr>
              <a:t>.</a:t>
            </a:r>
          </a:p>
          <a:p>
            <a:pPr marL="285750" indent="-285750" algn="just" rtl="1">
              <a:lnSpc>
                <a:spcPts val="1780"/>
              </a:lnSpc>
              <a:spcAft>
                <a:spcPts val="600"/>
              </a:spcAft>
              <a:buFont typeface="Arial" panose="020B0604020202020204" pitchFamily="34" charset="0"/>
              <a:buChar char="•"/>
            </a:pPr>
            <a:r>
              <a:rPr lang="ar-SA" sz="1400" dirty="0">
                <a:latin typeface="Alexandria Light" pitchFamily="2" charset="-78"/>
                <a:ea typeface="Calibri" panose="020F0502020204030204" pitchFamily="34" charset="0"/>
                <a:cs typeface="Alexandria Light" pitchFamily="2" charset="-78"/>
              </a:rPr>
              <a:t>يميز بين الواقع الافتراضي والواقع المعزز.</a:t>
            </a:r>
            <a:endParaRPr lang="en-US" sz="1400" dirty="0">
              <a:effectLst/>
              <a:latin typeface="Alexandria Light" pitchFamily="2" charset="-78"/>
              <a:ea typeface="Calibri" panose="020F0502020204030204" pitchFamily="34" charset="0"/>
              <a:cs typeface="Alexandria Light" pitchFamily="2" charset="-78"/>
            </a:endParaRPr>
          </a:p>
          <a:p>
            <a:pPr marL="285750" indent="-285750" algn="just" rtl="1">
              <a:lnSpc>
                <a:spcPts val="1780"/>
              </a:lnSpc>
              <a:spcAft>
                <a:spcPts val="600"/>
              </a:spcAft>
              <a:buFont typeface="Arial" panose="020B0604020202020204" pitchFamily="34" charset="0"/>
              <a:buChar char="•"/>
              <a:defRPr/>
            </a:pPr>
            <a:r>
              <a:rPr lang="ar-SA" sz="1400" b="0" i="0" u="none" strike="noStrike" baseline="0" dirty="0">
                <a:latin typeface="Alexandria Light" pitchFamily="2" charset="-78"/>
                <a:cs typeface="Alexandria Light" pitchFamily="2" charset="-78"/>
              </a:rPr>
              <a:t>يبين أهمية استخدام الواقع الافتراضي والواقع المعزز  في التعليم. </a:t>
            </a:r>
          </a:p>
          <a:p>
            <a:pPr marL="285750" marR="0" lvl="0" indent="-285750" algn="just" defTabSz="914400" rtl="1" eaLnBrk="1" fontAlgn="auto" latinLnBrk="0" hangingPunct="1">
              <a:lnSpc>
                <a:spcPts val="1780"/>
              </a:lnSpc>
              <a:spcAft>
                <a:spcPts val="600"/>
              </a:spcAft>
              <a:buClrTx/>
              <a:buSzTx/>
              <a:buFont typeface="Arial" panose="020B0604020202020204" pitchFamily="34" charset="0"/>
              <a:buChar char="•"/>
              <a:tabLst/>
              <a:defRPr/>
            </a:pPr>
            <a:r>
              <a:rPr lang="ar-SY" sz="1400" dirty="0">
                <a:latin typeface="Alexandria Light" pitchFamily="2" charset="-78"/>
                <a:ea typeface="Calibri" panose="020F0502020204030204" pitchFamily="34" charset="0"/>
                <a:cs typeface="Alexandria Light" pitchFamily="2" charset="-78"/>
              </a:rPr>
              <a:t>يعرف</a:t>
            </a:r>
            <a:r>
              <a:rPr lang="ar-SA" sz="1400" dirty="0">
                <a:latin typeface="Alexandria Light" pitchFamily="2" charset="-78"/>
                <a:ea typeface="Calibri" panose="020F0502020204030204" pitchFamily="34" charset="0"/>
                <a:cs typeface="Alexandria Light" pitchFamily="2" charset="-78"/>
              </a:rPr>
              <a:t> </a:t>
            </a:r>
            <a:r>
              <a:rPr lang="ar-SA" sz="1400" dirty="0" err="1">
                <a:latin typeface="Alexandria Light" pitchFamily="2" charset="-78"/>
                <a:ea typeface="Calibri" panose="020F0502020204030204" pitchFamily="34" charset="0"/>
                <a:cs typeface="Alexandria Light" pitchFamily="2" charset="-78"/>
              </a:rPr>
              <a:t>الانفوجرافيك</a:t>
            </a:r>
            <a:r>
              <a:rPr lang="ar-SA" sz="1400" dirty="0">
                <a:latin typeface="Alexandria Light" pitchFamily="2" charset="-78"/>
                <a:ea typeface="Calibri" panose="020F0502020204030204" pitchFamily="34" charset="0"/>
                <a:cs typeface="Alexandria Light" pitchFamily="2" charset="-78"/>
              </a:rPr>
              <a:t>. </a:t>
            </a:r>
            <a:endParaRPr lang="ar-SY" sz="1400" dirty="0">
              <a:latin typeface="Alexandria Light" pitchFamily="2" charset="-78"/>
              <a:ea typeface="Calibri" panose="020F0502020204030204" pitchFamily="34" charset="0"/>
              <a:cs typeface="Alexandria Light" pitchFamily="2" charset="-78"/>
            </a:endParaRPr>
          </a:p>
          <a:p>
            <a:pPr marL="285750" marR="0" lvl="0" indent="-285750" algn="just" defTabSz="914400" rtl="1" eaLnBrk="1" fontAlgn="auto" latinLnBrk="0" hangingPunct="1">
              <a:lnSpc>
                <a:spcPts val="1780"/>
              </a:lnSpc>
              <a:spcAft>
                <a:spcPts val="600"/>
              </a:spcAft>
              <a:buClrTx/>
              <a:buSzTx/>
              <a:buFont typeface="Arial" panose="020B0604020202020204" pitchFamily="34" charset="0"/>
              <a:buChar char="•"/>
              <a:tabLst/>
              <a:defRPr/>
            </a:pPr>
            <a:r>
              <a:rPr lang="ar-SY" sz="1400" dirty="0">
                <a:solidFill>
                  <a:prstClr val="black"/>
                </a:solidFill>
                <a:latin typeface="Alexandria Light" pitchFamily="2" charset="-78"/>
                <a:ea typeface="Calibri" panose="020F0502020204030204" pitchFamily="34" charset="0"/>
                <a:cs typeface="Alexandria Light" pitchFamily="2" charset="-78"/>
              </a:rPr>
              <a:t>يشرح أهمية </a:t>
            </a:r>
            <a:r>
              <a:rPr lang="ar-SA" sz="1400" dirty="0">
                <a:latin typeface="Alexandria Light" pitchFamily="2" charset="-78"/>
                <a:ea typeface="Calibri" panose="020F0502020204030204" pitchFamily="34" charset="0"/>
                <a:cs typeface="Alexandria Light" pitchFamily="2" charset="-78"/>
              </a:rPr>
              <a:t> </a:t>
            </a:r>
            <a:r>
              <a:rPr lang="ar-SA" sz="1400" dirty="0" err="1">
                <a:latin typeface="Alexandria Light" pitchFamily="2" charset="-78"/>
                <a:ea typeface="Calibri" panose="020F0502020204030204" pitchFamily="34" charset="0"/>
                <a:cs typeface="Alexandria Light" pitchFamily="2" charset="-78"/>
              </a:rPr>
              <a:t>الانفوجرافيك</a:t>
            </a:r>
            <a:r>
              <a:rPr lang="ar-SA" sz="1400" dirty="0">
                <a:effectLst/>
                <a:latin typeface="Alexandria Light" pitchFamily="2" charset="-78"/>
                <a:ea typeface="Calibri" panose="020F0502020204030204" pitchFamily="34" charset="0"/>
                <a:cs typeface="Alexandria Light" pitchFamily="2" charset="-78"/>
              </a:rPr>
              <a:t>.</a:t>
            </a:r>
            <a:endParaRPr lang="en-US" sz="1400" dirty="0">
              <a:effectLst/>
              <a:latin typeface="Alexandria Light" pitchFamily="2" charset="-78"/>
              <a:ea typeface="Calibri" panose="020F0502020204030204" pitchFamily="34" charset="0"/>
              <a:cs typeface="Alexandria Light" pitchFamily="2" charset="-78"/>
            </a:endParaRPr>
          </a:p>
          <a:p>
            <a:pPr marL="285750" indent="-285750" algn="just" rtl="1">
              <a:lnSpc>
                <a:spcPts val="1780"/>
              </a:lnSpc>
              <a:spcAft>
                <a:spcPts val="600"/>
              </a:spcAft>
              <a:buFont typeface="Arial" panose="020B0604020202020204" pitchFamily="34" charset="0"/>
              <a:buChar char="•"/>
            </a:pPr>
            <a:r>
              <a:rPr lang="ar-SA" sz="1400" dirty="0">
                <a:latin typeface="Alexandria Light" pitchFamily="2" charset="-78"/>
                <a:ea typeface="Calibri" panose="020F0502020204030204" pitchFamily="34" charset="0"/>
                <a:cs typeface="Alexandria Light" pitchFamily="2" charset="-78"/>
              </a:rPr>
              <a:t>يبين مكونات  </a:t>
            </a:r>
            <a:r>
              <a:rPr lang="ar-SA" sz="1400" dirty="0" err="1">
                <a:latin typeface="Alexandria Light" pitchFamily="2" charset="-78"/>
                <a:ea typeface="Calibri" panose="020F0502020204030204" pitchFamily="34" charset="0"/>
                <a:cs typeface="Alexandria Light" pitchFamily="2" charset="-78"/>
              </a:rPr>
              <a:t>الإنفوجرافيك</a:t>
            </a:r>
            <a:r>
              <a:rPr lang="ar-SA" sz="1400" dirty="0">
                <a:latin typeface="Alexandria Light" pitchFamily="2" charset="-78"/>
                <a:ea typeface="Calibri" panose="020F0502020204030204" pitchFamily="34" charset="0"/>
                <a:cs typeface="Alexandria Light" pitchFamily="2" charset="-78"/>
              </a:rPr>
              <a:t>.</a:t>
            </a:r>
          </a:p>
          <a:p>
            <a:pPr marL="285750" indent="-285750" algn="just" rtl="1">
              <a:lnSpc>
                <a:spcPts val="1780"/>
              </a:lnSpc>
              <a:spcAft>
                <a:spcPts val="600"/>
              </a:spcAft>
              <a:buFont typeface="Arial" panose="020B0604020202020204" pitchFamily="34" charset="0"/>
              <a:buChar char="•"/>
            </a:pPr>
            <a:r>
              <a:rPr lang="ar-SA" sz="1400" dirty="0">
                <a:effectLst/>
                <a:latin typeface="Alexandria Light" pitchFamily="2" charset="-78"/>
                <a:ea typeface="Calibri" panose="020F0502020204030204" pitchFamily="34" charset="0"/>
                <a:cs typeface="Alexandria Light" pitchFamily="2" charset="-78"/>
              </a:rPr>
              <a:t>يميز بين أنواع </a:t>
            </a:r>
            <a:r>
              <a:rPr lang="ar-SA" sz="1400" dirty="0" err="1">
                <a:effectLst/>
                <a:latin typeface="Alexandria Light" pitchFamily="2" charset="-78"/>
                <a:ea typeface="Calibri" panose="020F0502020204030204" pitchFamily="34" charset="0"/>
                <a:cs typeface="Alexandria Light" pitchFamily="2" charset="-78"/>
              </a:rPr>
              <a:t>الانفوجرافيك</a:t>
            </a:r>
            <a:r>
              <a:rPr lang="ar-SA" sz="1400" dirty="0">
                <a:effectLst/>
                <a:latin typeface="Alexandria Light" pitchFamily="2" charset="-78"/>
                <a:ea typeface="Calibri" panose="020F0502020204030204" pitchFamily="34" charset="0"/>
                <a:cs typeface="Alexandria Light" pitchFamily="2" charset="-78"/>
              </a:rPr>
              <a:t>:</a:t>
            </a:r>
          </a:p>
          <a:p>
            <a:pPr marL="285750" indent="-285750" algn="just" rtl="1">
              <a:lnSpc>
                <a:spcPts val="1780"/>
              </a:lnSpc>
              <a:spcAft>
                <a:spcPts val="600"/>
              </a:spcAft>
              <a:buFont typeface="Arial" panose="020B0604020202020204" pitchFamily="34" charset="0"/>
              <a:buChar char="•"/>
            </a:pPr>
            <a:r>
              <a:rPr lang="ar-SA" sz="1400" dirty="0">
                <a:latin typeface="Alexandria Light" pitchFamily="2" charset="-78"/>
                <a:ea typeface="Calibri" panose="020F0502020204030204" pitchFamily="34" charset="0"/>
                <a:cs typeface="Alexandria Light" pitchFamily="2" charset="-78"/>
              </a:rPr>
              <a:t>يشرح أدوات تصميم  </a:t>
            </a:r>
            <a:r>
              <a:rPr lang="ar-SA" sz="1400" dirty="0" err="1">
                <a:latin typeface="Alexandria Light" pitchFamily="2" charset="-78"/>
                <a:ea typeface="Calibri" panose="020F0502020204030204" pitchFamily="34" charset="0"/>
                <a:cs typeface="Alexandria Light" pitchFamily="2" charset="-78"/>
              </a:rPr>
              <a:t>الإنفوجرافيك</a:t>
            </a:r>
            <a:endParaRPr lang="en-US" sz="1400" dirty="0">
              <a:latin typeface="Alexandria Light" pitchFamily="2" charset="-78"/>
              <a:ea typeface="Calibri" panose="020F0502020204030204" pitchFamily="34" charset="0"/>
              <a:cs typeface="Alexandria Light" pitchFamily="2" charset="-78"/>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Google Shape;8400;p58">
            <a:extLst>
              <a:ext uri="{FF2B5EF4-FFF2-40B4-BE49-F238E27FC236}">
                <a16:creationId xmlns:a16="http://schemas.microsoft.com/office/drawing/2014/main" id="{6A473FD2-1EFA-4919-A8AE-A9C08533D427}"/>
              </a:ext>
            </a:extLst>
          </p:cNvPr>
          <p:cNvSpPr/>
          <p:nvPr/>
        </p:nvSpPr>
        <p:spPr>
          <a:xfrm>
            <a:off x="1926368" y="4695429"/>
            <a:ext cx="849105" cy="878059"/>
          </a:xfrm>
          <a:custGeom>
            <a:avLst/>
            <a:gdLst/>
            <a:ahLst/>
            <a:cxnLst/>
            <a:rect l="l" t="t" r="r" b="b"/>
            <a:pathLst>
              <a:path w="11847" h="11846" extrusionOk="0">
                <a:moveTo>
                  <a:pt x="10744" y="3718"/>
                </a:moveTo>
                <a:lnTo>
                  <a:pt x="10428" y="4348"/>
                </a:lnTo>
                <a:cubicBezTo>
                  <a:pt x="10397" y="4442"/>
                  <a:pt x="10397" y="4568"/>
                  <a:pt x="10428" y="4663"/>
                </a:cubicBezTo>
                <a:lnTo>
                  <a:pt x="10744" y="5293"/>
                </a:lnTo>
                <a:lnTo>
                  <a:pt x="9483" y="4915"/>
                </a:lnTo>
                <a:lnTo>
                  <a:pt x="9105" y="4505"/>
                </a:lnTo>
                <a:lnTo>
                  <a:pt x="9483" y="4127"/>
                </a:lnTo>
                <a:lnTo>
                  <a:pt x="10744" y="3718"/>
                </a:lnTo>
                <a:close/>
                <a:moveTo>
                  <a:pt x="4443" y="3497"/>
                </a:moveTo>
                <a:cubicBezTo>
                  <a:pt x="4884" y="3497"/>
                  <a:pt x="5262" y="3781"/>
                  <a:pt x="5419" y="4190"/>
                </a:cubicBezTo>
                <a:lnTo>
                  <a:pt x="4443" y="4190"/>
                </a:lnTo>
                <a:cubicBezTo>
                  <a:pt x="4253" y="4190"/>
                  <a:pt x="4096" y="4348"/>
                  <a:pt x="4096" y="4568"/>
                </a:cubicBezTo>
                <a:cubicBezTo>
                  <a:pt x="4096" y="4663"/>
                  <a:pt x="4253" y="4820"/>
                  <a:pt x="4443" y="4820"/>
                </a:cubicBezTo>
                <a:lnTo>
                  <a:pt x="5419" y="4820"/>
                </a:lnTo>
                <a:cubicBezTo>
                  <a:pt x="5262" y="5230"/>
                  <a:pt x="4915" y="5545"/>
                  <a:pt x="4443" y="5545"/>
                </a:cubicBezTo>
                <a:cubicBezTo>
                  <a:pt x="3844" y="5545"/>
                  <a:pt x="3434" y="5072"/>
                  <a:pt x="3434" y="4505"/>
                </a:cubicBezTo>
                <a:cubicBezTo>
                  <a:pt x="3434" y="3970"/>
                  <a:pt x="3907" y="3497"/>
                  <a:pt x="4443" y="3497"/>
                </a:cubicBezTo>
                <a:close/>
                <a:moveTo>
                  <a:pt x="4443" y="2080"/>
                </a:moveTo>
                <a:cubicBezTo>
                  <a:pt x="5671" y="2080"/>
                  <a:pt x="6679" y="2993"/>
                  <a:pt x="6837" y="4159"/>
                </a:cubicBezTo>
                <a:lnTo>
                  <a:pt x="6144" y="4159"/>
                </a:lnTo>
                <a:cubicBezTo>
                  <a:pt x="5986" y="3371"/>
                  <a:pt x="5262" y="2773"/>
                  <a:pt x="4443" y="2773"/>
                </a:cubicBezTo>
                <a:cubicBezTo>
                  <a:pt x="3497" y="2773"/>
                  <a:pt x="2710" y="3560"/>
                  <a:pt x="2710" y="4505"/>
                </a:cubicBezTo>
                <a:cubicBezTo>
                  <a:pt x="2710" y="5451"/>
                  <a:pt x="3497" y="6238"/>
                  <a:pt x="4443" y="6238"/>
                </a:cubicBezTo>
                <a:cubicBezTo>
                  <a:pt x="5262" y="6238"/>
                  <a:pt x="5986" y="5671"/>
                  <a:pt x="6144" y="4883"/>
                </a:cubicBezTo>
                <a:lnTo>
                  <a:pt x="6837" y="4883"/>
                </a:lnTo>
                <a:cubicBezTo>
                  <a:pt x="6679" y="6049"/>
                  <a:pt x="5671" y="6963"/>
                  <a:pt x="4443" y="6963"/>
                </a:cubicBezTo>
                <a:cubicBezTo>
                  <a:pt x="3119" y="6963"/>
                  <a:pt x="2017" y="5860"/>
                  <a:pt x="2017" y="4505"/>
                </a:cubicBezTo>
                <a:cubicBezTo>
                  <a:pt x="2017" y="3182"/>
                  <a:pt x="3119" y="2080"/>
                  <a:pt x="4443" y="2080"/>
                </a:cubicBezTo>
                <a:close/>
                <a:moveTo>
                  <a:pt x="4474" y="662"/>
                </a:moveTo>
                <a:cubicBezTo>
                  <a:pt x="6459" y="662"/>
                  <a:pt x="8097" y="2206"/>
                  <a:pt x="8255" y="4127"/>
                </a:cubicBezTo>
                <a:lnTo>
                  <a:pt x="7562" y="4127"/>
                </a:lnTo>
                <a:cubicBezTo>
                  <a:pt x="7372" y="2584"/>
                  <a:pt x="6049" y="1355"/>
                  <a:pt x="4443" y="1355"/>
                </a:cubicBezTo>
                <a:cubicBezTo>
                  <a:pt x="2710" y="1355"/>
                  <a:pt x="1324" y="2773"/>
                  <a:pt x="1324" y="4474"/>
                </a:cubicBezTo>
                <a:cubicBezTo>
                  <a:pt x="1324" y="6175"/>
                  <a:pt x="2741" y="7593"/>
                  <a:pt x="4443" y="7593"/>
                </a:cubicBezTo>
                <a:cubicBezTo>
                  <a:pt x="6049" y="7593"/>
                  <a:pt x="7372" y="6364"/>
                  <a:pt x="7562" y="4820"/>
                </a:cubicBezTo>
                <a:lnTo>
                  <a:pt x="8255" y="4820"/>
                </a:lnTo>
                <a:cubicBezTo>
                  <a:pt x="8097" y="6774"/>
                  <a:pt x="6459" y="8286"/>
                  <a:pt x="4474" y="8286"/>
                </a:cubicBezTo>
                <a:cubicBezTo>
                  <a:pt x="2395" y="8286"/>
                  <a:pt x="662" y="6616"/>
                  <a:pt x="662" y="4474"/>
                </a:cubicBezTo>
                <a:cubicBezTo>
                  <a:pt x="662" y="2363"/>
                  <a:pt x="2363" y="662"/>
                  <a:pt x="4474" y="662"/>
                </a:cubicBezTo>
                <a:close/>
                <a:moveTo>
                  <a:pt x="5734" y="8822"/>
                </a:moveTo>
                <a:lnTo>
                  <a:pt x="6049" y="9767"/>
                </a:lnTo>
                <a:lnTo>
                  <a:pt x="2836" y="9767"/>
                </a:lnTo>
                <a:lnTo>
                  <a:pt x="3151" y="8822"/>
                </a:lnTo>
                <a:cubicBezTo>
                  <a:pt x="3529" y="8916"/>
                  <a:pt x="4001" y="9011"/>
                  <a:pt x="4443" y="9011"/>
                </a:cubicBezTo>
                <a:cubicBezTo>
                  <a:pt x="4884" y="9011"/>
                  <a:pt x="5356" y="8916"/>
                  <a:pt x="5734" y="8822"/>
                </a:cubicBezTo>
                <a:close/>
                <a:moveTo>
                  <a:pt x="6522" y="10428"/>
                </a:moveTo>
                <a:cubicBezTo>
                  <a:pt x="6963" y="10428"/>
                  <a:pt x="7372" y="10680"/>
                  <a:pt x="7530" y="11121"/>
                </a:cubicBezTo>
                <a:lnTo>
                  <a:pt x="1418" y="11121"/>
                </a:lnTo>
                <a:cubicBezTo>
                  <a:pt x="1576" y="10743"/>
                  <a:pt x="1922" y="10428"/>
                  <a:pt x="2395" y="10428"/>
                </a:cubicBezTo>
                <a:close/>
                <a:moveTo>
                  <a:pt x="4474" y="0"/>
                </a:moveTo>
                <a:cubicBezTo>
                  <a:pt x="1985" y="0"/>
                  <a:pt x="0" y="1985"/>
                  <a:pt x="0" y="4474"/>
                </a:cubicBezTo>
                <a:cubicBezTo>
                  <a:pt x="0" y="6238"/>
                  <a:pt x="1040" y="7813"/>
                  <a:pt x="2552" y="8538"/>
                </a:cubicBezTo>
                <a:lnTo>
                  <a:pt x="2143" y="9767"/>
                </a:lnTo>
                <a:cubicBezTo>
                  <a:pt x="1324" y="9861"/>
                  <a:pt x="693" y="10586"/>
                  <a:pt x="693" y="11499"/>
                </a:cubicBezTo>
                <a:cubicBezTo>
                  <a:pt x="693" y="11688"/>
                  <a:pt x="851" y="11846"/>
                  <a:pt x="1040" y="11846"/>
                </a:cubicBezTo>
                <a:lnTo>
                  <a:pt x="7971" y="11846"/>
                </a:lnTo>
                <a:cubicBezTo>
                  <a:pt x="8192" y="11846"/>
                  <a:pt x="8349" y="11688"/>
                  <a:pt x="8349" y="11499"/>
                </a:cubicBezTo>
                <a:cubicBezTo>
                  <a:pt x="8349" y="10617"/>
                  <a:pt x="7719" y="9924"/>
                  <a:pt x="6900" y="9767"/>
                </a:cubicBezTo>
                <a:lnTo>
                  <a:pt x="6490" y="8538"/>
                </a:lnTo>
                <a:cubicBezTo>
                  <a:pt x="7782" y="7908"/>
                  <a:pt x="8727" y="6679"/>
                  <a:pt x="8979" y="5230"/>
                </a:cubicBezTo>
                <a:lnTo>
                  <a:pt x="9137" y="5388"/>
                </a:lnTo>
                <a:cubicBezTo>
                  <a:pt x="9168" y="5419"/>
                  <a:pt x="9200" y="5451"/>
                  <a:pt x="9263" y="5451"/>
                </a:cubicBezTo>
                <a:lnTo>
                  <a:pt x="11374" y="6175"/>
                </a:lnTo>
                <a:cubicBezTo>
                  <a:pt x="11403" y="6183"/>
                  <a:pt x="11435" y="6186"/>
                  <a:pt x="11466" y="6186"/>
                </a:cubicBezTo>
                <a:cubicBezTo>
                  <a:pt x="11569" y="6186"/>
                  <a:pt x="11672" y="6145"/>
                  <a:pt x="11720" y="6049"/>
                </a:cubicBezTo>
                <a:cubicBezTo>
                  <a:pt x="11815" y="5923"/>
                  <a:pt x="11846" y="5766"/>
                  <a:pt x="11783" y="5671"/>
                </a:cubicBezTo>
                <a:lnTo>
                  <a:pt x="11153" y="4442"/>
                </a:lnTo>
                <a:lnTo>
                  <a:pt x="11783" y="3214"/>
                </a:lnTo>
                <a:cubicBezTo>
                  <a:pt x="11815" y="3151"/>
                  <a:pt x="11783" y="2993"/>
                  <a:pt x="11689" y="2899"/>
                </a:cubicBezTo>
                <a:cubicBezTo>
                  <a:pt x="11641" y="2802"/>
                  <a:pt x="11519" y="2761"/>
                  <a:pt x="11422" y="2761"/>
                </a:cubicBezTo>
                <a:cubicBezTo>
                  <a:pt x="11392" y="2761"/>
                  <a:pt x="11364" y="2765"/>
                  <a:pt x="11342" y="2773"/>
                </a:cubicBezTo>
                <a:lnTo>
                  <a:pt x="9200" y="3497"/>
                </a:lnTo>
                <a:cubicBezTo>
                  <a:pt x="9168" y="3497"/>
                  <a:pt x="9105" y="3529"/>
                  <a:pt x="9105" y="3560"/>
                </a:cubicBezTo>
                <a:lnTo>
                  <a:pt x="8916" y="3718"/>
                </a:lnTo>
                <a:cubicBezTo>
                  <a:pt x="8570" y="1607"/>
                  <a:pt x="6742" y="0"/>
                  <a:pt x="4474"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266395070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31" b="31"/>
          <a:stretch/>
        </p:blipFill>
        <p:spPr>
          <a:xfrm>
            <a:off x="1127760" y="1055370"/>
            <a:ext cx="9936480" cy="4610100"/>
          </a:xfrm>
        </p:spPr>
      </p:pic>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937259" y="4971660"/>
            <a:ext cx="5180235" cy="1912703"/>
          </a:xfrm>
          <a:prstGeom prst="rect">
            <a:avLst/>
          </a:prstGeom>
          <a:noFill/>
        </p:spPr>
        <p:txBody>
          <a:bodyPr wrap="square">
            <a:spAutoFit/>
          </a:bodyPr>
          <a:lstStyle/>
          <a:p>
            <a:pPr algn="justLow" rtl="1">
              <a:lnSpc>
                <a:spcPct val="125000"/>
              </a:lnSpc>
              <a:spcBef>
                <a:spcPts val="600"/>
              </a:spcBef>
              <a:spcAft>
                <a:spcPts val="600"/>
              </a:spcAft>
              <a:tabLst>
                <a:tab pos="180975" algn="r"/>
                <a:tab pos="360680" algn="r"/>
              </a:tabLst>
            </a:pPr>
            <a:r>
              <a:rPr lang="ar-SA" sz="1400" dirty="0">
                <a:effectLst/>
                <a:latin typeface="Alexandria Light" pitchFamily="2" charset="-78"/>
                <a:ea typeface="Calibri" panose="020F0502020204030204" pitchFamily="34"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تحدثنا في المحاضرة السابقة عن النمو المهني في تكنولوجيا التعليم، وفي محاضرتنا هذه سنتحدث عن </a:t>
            </a:r>
            <a:r>
              <a:rPr lang="ar-SA" sz="1600" dirty="0">
                <a:solidFill>
                  <a:srgbClr val="000000"/>
                </a:solidFill>
                <a:latin typeface="Alexandria Light" pitchFamily="2" charset="-78"/>
                <a:cs typeface="Alexandria Light" pitchFamily="2" charset="-78"/>
              </a:rPr>
              <a:t>نماذج للمستحدثات التكنولوجية وكيفية الاستفادة منها في </a:t>
            </a:r>
            <a:r>
              <a:rPr lang="ar-SA" sz="1600" b="0" i="0" u="none" strike="noStrike" baseline="0" dirty="0">
                <a:latin typeface="Alexandria Light" pitchFamily="2" charset="-78"/>
                <a:cs typeface="Alexandria Light" pitchFamily="2" charset="-78"/>
              </a:rPr>
              <a:t>تعزيز التفاعل والمشاركة في المواقف التعليمية والخروج من النمطية والرتابة في العملية التعليمية. فما المستحدثات التكنولوجية؟</a:t>
            </a:r>
            <a:endParaRPr lang="en-US" sz="1600" dirty="0">
              <a:effectLst/>
              <a:highlight>
                <a:srgbClr val="FFFF00"/>
              </a:highlight>
              <a:latin typeface="Alexandria Light" pitchFamily="2" charset="-78"/>
              <a:ea typeface="Calibri" panose="020F0502020204030204" pitchFamily="34" charset="0"/>
              <a:cs typeface="Alexandria Light" pitchFamily="2" charset="-78"/>
            </a:endParaRPr>
          </a:p>
        </p:txBody>
      </p:sp>
      <p:sp>
        <p:nvSpPr>
          <p:cNvPr id="41" name="TextBox 40"/>
          <p:cNvSpPr txBox="1"/>
          <p:nvPr/>
        </p:nvSpPr>
        <p:spPr>
          <a:xfrm>
            <a:off x="6301339" y="1259391"/>
            <a:ext cx="1473480" cy="523220"/>
          </a:xfrm>
          <a:prstGeom prst="rect">
            <a:avLst/>
          </a:prstGeom>
          <a:noFill/>
        </p:spPr>
        <p:txBody>
          <a:bodyPr wrap="none" rtlCol="0">
            <a:spAutoFit/>
          </a:bodyPr>
          <a:lstStyle/>
          <a:p>
            <a:r>
              <a:rPr lang="ar-SA" sz="2800" b="1" dirty="0">
                <a:solidFill>
                  <a:srgbClr val="00B0F0"/>
                </a:solidFill>
                <a:latin typeface="Alexandria" pitchFamily="2" charset="-78"/>
                <a:cs typeface="Alexandria" pitchFamily="2" charset="-78"/>
              </a:rPr>
              <a:t>مقدمة</a:t>
            </a:r>
            <a:endParaRPr lang="en-US" sz="2800" b="1" dirty="0">
              <a:solidFill>
                <a:srgbClr val="00B0F0"/>
              </a:solidFill>
              <a:latin typeface="Alexandria" pitchFamily="2" charset="-78"/>
              <a:cs typeface="Alexandria" pitchFamily="2" charset="-78"/>
            </a:endParaRPr>
          </a:p>
        </p:txBody>
      </p:sp>
      <p:sp>
        <p:nvSpPr>
          <p:cNvPr id="43" name="TextBox 42"/>
          <p:cNvSpPr txBox="1"/>
          <p:nvPr/>
        </p:nvSpPr>
        <p:spPr>
          <a:xfrm>
            <a:off x="5056021" y="1354195"/>
            <a:ext cx="942618" cy="769441"/>
          </a:xfrm>
          <a:prstGeom prst="rect">
            <a:avLst/>
          </a:prstGeom>
          <a:noFill/>
        </p:spPr>
        <p:txBody>
          <a:bodyPr wrap="square" rtlCol="0">
            <a:spAutoFit/>
          </a:bodyPr>
          <a:lstStyle/>
          <a:p>
            <a:pPr algn="ctr"/>
            <a:r>
              <a:rPr lang="en-US" sz="4400" b="1" dirty="0">
                <a:solidFill>
                  <a:schemeClr val="bg1"/>
                </a:solidFill>
                <a:latin typeface="Alexandria" pitchFamily="2" charset="-78"/>
                <a:cs typeface="Alexandria" pitchFamily="2" charset="-78"/>
              </a:rPr>
              <a:t>01</a:t>
            </a:r>
            <a:endParaRPr lang="en-US" sz="1200" b="1" dirty="0">
              <a:solidFill>
                <a:schemeClr val="bg1"/>
              </a:solidFill>
              <a:latin typeface="Alexandria" pitchFamily="2" charset="-78"/>
              <a:cs typeface="Alexandria" pitchFamily="2" charset="-78"/>
            </a:endParaRP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30" b="30"/>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52714" y="3820145"/>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88648" y="1996963"/>
            <a:ext cx="8178381" cy="4374980"/>
          </a:xfrm>
          <a:prstGeom prst="rect">
            <a:avLst/>
          </a:prstGeom>
          <a:noFill/>
        </p:spPr>
        <p:txBody>
          <a:bodyPr wrap="square" rtlCol="0">
            <a:spAutoFit/>
          </a:bodyPr>
          <a:lstStyle/>
          <a:p>
            <a:pPr algn="just" rtl="1">
              <a:lnSpc>
                <a:spcPts val="2560"/>
              </a:lnSpc>
              <a:spcAft>
                <a:spcPts val="1800"/>
              </a:spcAft>
            </a:pPr>
            <a:r>
              <a:rPr lang="ar-SA" sz="1400" b="0" i="0" u="none" strike="noStrike" baseline="0" dirty="0">
                <a:latin typeface="Alexandria Light" pitchFamily="2" charset="-78"/>
                <a:cs typeface="Alexandria Light" pitchFamily="2" charset="-78"/>
              </a:rPr>
              <a:t>     </a:t>
            </a:r>
            <a:r>
              <a:rPr lang="ar-SA" sz="1600" b="0" i="0" u="none" strike="noStrike" baseline="0" dirty="0">
                <a:latin typeface="Alexandria Light" pitchFamily="2" charset="-78"/>
                <a:cs typeface="Alexandria Light" pitchFamily="2" charset="-78"/>
              </a:rPr>
              <a:t>يتميز العصر الحالي </a:t>
            </a:r>
            <a:r>
              <a:rPr lang="ar-SA" sz="1600" b="0" i="0" u="none" strike="noStrike" baseline="0" dirty="0" err="1">
                <a:latin typeface="Alexandria Light" pitchFamily="2" charset="-78"/>
                <a:cs typeface="Alexandria Light" pitchFamily="2" charset="-78"/>
              </a:rPr>
              <a:t>بكثیر</a:t>
            </a:r>
            <a:r>
              <a:rPr lang="ar-SA" sz="1600" b="0" i="0" u="none" strike="noStrike" baseline="0" dirty="0">
                <a:latin typeface="Alexandria Light" pitchFamily="2" charset="-78"/>
                <a:cs typeface="Alexandria Light" pitchFamily="2" charset="-78"/>
              </a:rPr>
              <a:t> من </a:t>
            </a:r>
            <a:r>
              <a:rPr lang="ar-SA" sz="1600" b="0" i="0" u="none" strike="noStrike" baseline="0" dirty="0" err="1">
                <a:latin typeface="Alexandria Light" pitchFamily="2" charset="-78"/>
                <a:cs typeface="Alexandria Light" pitchFamily="2" charset="-78"/>
              </a:rPr>
              <a:t>التغیرات</a:t>
            </a:r>
            <a:r>
              <a:rPr lang="ar-SA" sz="1600" b="0" i="0" u="none" strike="noStrike" baseline="0" dirty="0">
                <a:latin typeface="Alexandria Light" pitchFamily="2" charset="-78"/>
                <a:cs typeface="Alexandria Light" pitchFamily="2" charset="-78"/>
              </a:rPr>
              <a:t> والتطورات </a:t>
            </a:r>
            <a:r>
              <a:rPr lang="ar-SA" sz="1600" b="0" i="0" u="none" strike="noStrike" baseline="0" dirty="0" err="1">
                <a:latin typeface="Alexandria Light" pitchFamily="2" charset="-78"/>
                <a:cs typeface="Alexandria Light" pitchFamily="2" charset="-78"/>
              </a:rPr>
              <a:t>التكنولوجیة</a:t>
            </a:r>
            <a:r>
              <a:rPr lang="ar-SA" sz="1600" b="0" i="0" u="none" strike="noStrike" baseline="0" dirty="0">
                <a:latin typeface="Alexandria Light" pitchFamily="2" charset="-78"/>
                <a:cs typeface="Alexandria Light" pitchFamily="2" charset="-78"/>
              </a:rPr>
              <a:t> الكبيرة التي نعيشها </a:t>
            </a:r>
            <a:r>
              <a:rPr lang="ar-SA" sz="1600" b="0" i="0" u="none" strike="noStrike" baseline="0" dirty="0" err="1">
                <a:latin typeface="Alexandria Light" pitchFamily="2" charset="-78"/>
                <a:cs typeface="Alexandria Light" pitchFamily="2" charset="-78"/>
              </a:rPr>
              <a:t>الیوم</a:t>
            </a:r>
            <a:r>
              <a:rPr lang="ar-SA" sz="1600" b="0" i="0" u="none" strike="noStrike" baseline="0" dirty="0">
                <a:latin typeface="Alexandria Light" pitchFamily="2" charset="-78"/>
                <a:cs typeface="Alexandria Light" pitchFamily="2" charset="-78"/>
              </a:rPr>
              <a:t> والتي جاءت بوسائل </a:t>
            </a:r>
            <a:r>
              <a:rPr lang="ar-SA" sz="1600" b="0" i="0" u="none" strike="noStrike" baseline="0" dirty="0" err="1">
                <a:latin typeface="Alexandria Light" pitchFamily="2" charset="-78"/>
                <a:cs typeface="Alexandria Light" pitchFamily="2" charset="-78"/>
              </a:rPr>
              <a:t>وأسالیب</a:t>
            </a:r>
            <a:r>
              <a:rPr lang="ar-SA" sz="1600" b="0" i="0" u="none" strike="noStrike" baseline="0" dirty="0">
                <a:latin typeface="Alexandria Light" pitchFamily="2" charset="-78"/>
                <a:cs typeface="Alexandria Light" pitchFamily="2" charset="-78"/>
              </a:rPr>
              <a:t> حديثة لها دور فعال في </a:t>
            </a:r>
            <a:r>
              <a:rPr lang="ar-SA" sz="1600" b="0" i="0" u="none" strike="noStrike" baseline="0" dirty="0" err="1">
                <a:latin typeface="Alexandria Light" pitchFamily="2" charset="-78"/>
                <a:cs typeface="Alexandria Light" pitchFamily="2" charset="-78"/>
              </a:rPr>
              <a:t>زیادة</a:t>
            </a:r>
            <a:r>
              <a:rPr lang="ar-SA" sz="1600" b="0" i="0" u="none" strike="noStrike" baseline="0" dirty="0">
                <a:latin typeface="Alexandria Light" pitchFamily="2" charset="-78"/>
                <a:cs typeface="Alexandria Light" pitchFamily="2" charset="-78"/>
              </a:rPr>
              <a:t> معلومات ومعارف الإنسان، ورفع مستوى قدراته وكفاياته ومهاراته وذلك من خلال متابعته </a:t>
            </a:r>
            <a:r>
              <a:rPr lang="ar-SA" sz="1600" b="0" i="0" u="none" strike="noStrike" baseline="0" dirty="0" err="1">
                <a:latin typeface="Alexandria Light" pitchFamily="2" charset="-78"/>
                <a:cs typeface="Alexandria Light" pitchFamily="2" charset="-78"/>
              </a:rPr>
              <a:t>ومسایرته</a:t>
            </a:r>
            <a:r>
              <a:rPr lang="ar-SA" sz="1600" b="0" i="0" u="none" strike="noStrike" baseline="0" dirty="0">
                <a:latin typeface="Alexandria Light" pitchFamily="2" charset="-78"/>
                <a:cs typeface="Alexandria Light" pitchFamily="2" charset="-78"/>
              </a:rPr>
              <a:t> لآخر تطورات العلم </a:t>
            </a:r>
            <a:r>
              <a:rPr lang="ar-SA" sz="1600" b="0" i="0" u="none" strike="noStrike" baseline="0" dirty="0" err="1">
                <a:latin typeface="Alexandria Light" pitchFamily="2" charset="-78"/>
                <a:cs typeface="Alexandria Light" pitchFamily="2" charset="-78"/>
              </a:rPr>
              <a:t>والتكنولوجیا</a:t>
            </a:r>
            <a:r>
              <a:rPr lang="ar-SA" sz="1600" b="0" i="0" u="none" strike="noStrike" baseline="0" dirty="0">
                <a:latin typeface="Alexandria Light" pitchFamily="2" charset="-78"/>
                <a:cs typeface="Alexandria Light" pitchFamily="2" charset="-78"/>
              </a:rPr>
              <a:t>.</a:t>
            </a:r>
          </a:p>
          <a:p>
            <a:pPr algn="just" rtl="1">
              <a:lnSpc>
                <a:spcPts val="2560"/>
              </a:lnSpc>
              <a:spcAft>
                <a:spcPts val="1800"/>
              </a:spcAft>
            </a:pPr>
            <a:r>
              <a:rPr lang="ar-SA" sz="1600" b="0" i="0" u="none" strike="noStrike" baseline="0" dirty="0">
                <a:latin typeface="Alexandria Light" pitchFamily="2" charset="-78"/>
                <a:cs typeface="Alexandria Light" pitchFamily="2" charset="-78"/>
              </a:rPr>
              <a:t>     وإن دور المعلم في عصر تكنولوجيا التعليم قد تغير من مجرد تلقين ونقل المعلومات إلى مصمم لبيئة التعليم، وموجه لطلابه، ومرشد لطلابه حتى تتحقق الأهداف التعليمية المنشودة، كما تغير دور المتعلم نتيجة لظهور المستحدثات التكنولوجية وتوظيفها في التعليم فأصبح مسؤولاً عن تعلمه، باحثاً ومنقباً عن المعلومات ومتفاعلاً مع المواد التعليمية. </a:t>
            </a:r>
          </a:p>
          <a:p>
            <a:pPr algn="just" rtl="1">
              <a:lnSpc>
                <a:spcPts val="2560"/>
              </a:lnSpc>
              <a:spcAft>
                <a:spcPts val="1800"/>
              </a:spcAft>
            </a:pPr>
            <a:r>
              <a:rPr lang="ar-SA" sz="1600" dirty="0">
                <a:latin typeface="Alexandria Light" pitchFamily="2" charset="-78"/>
                <a:cs typeface="Alexandria Light" pitchFamily="2" charset="-78"/>
              </a:rPr>
              <a:t>   </a:t>
            </a:r>
            <a:r>
              <a:rPr lang="ar-SA" sz="1400" dirty="0">
                <a:latin typeface="Alexandria Light" pitchFamily="2" charset="-78"/>
                <a:cs typeface="Alexandria Light" pitchFamily="2" charset="-78"/>
              </a:rPr>
              <a:t>وظهرت </a:t>
            </a:r>
            <a:r>
              <a:rPr lang="ar-SA" sz="1600" b="0" i="0" u="none" strike="noStrike" baseline="0" dirty="0">
                <a:latin typeface="Alexandria Light" pitchFamily="2" charset="-78"/>
                <a:cs typeface="Alexandria Light" pitchFamily="2" charset="-78"/>
              </a:rPr>
              <a:t>المستحدثات </a:t>
            </a:r>
            <a:r>
              <a:rPr lang="ar-SA" sz="1600" b="0" i="0" u="none" strike="noStrike" baseline="0" dirty="0" err="1">
                <a:latin typeface="Alexandria Light" pitchFamily="2" charset="-78"/>
                <a:cs typeface="Alexandria Light" pitchFamily="2" charset="-78"/>
              </a:rPr>
              <a:t>التكنولوجیة</a:t>
            </a:r>
            <a:r>
              <a:rPr lang="ar-SA" sz="1600" dirty="0">
                <a:latin typeface="Alexandria Light" pitchFamily="2" charset="-78"/>
                <a:cs typeface="Alexandria Light" pitchFamily="2" charset="-78"/>
              </a:rPr>
              <a:t> ف</a:t>
            </a:r>
            <a:r>
              <a:rPr lang="ar-SA" sz="1600" b="0" i="0" u="none" strike="noStrike" baseline="0" dirty="0">
                <a:latin typeface="Alexandria Light" pitchFamily="2" charset="-78"/>
                <a:cs typeface="Alexandria Light" pitchFamily="2" charset="-78"/>
              </a:rPr>
              <a:t>هي بمثابة فكرة أو برنامج أو منتج </a:t>
            </a:r>
            <a:r>
              <a:rPr lang="ar-SA" sz="1600" b="0" i="0" u="none" strike="noStrike" baseline="0" dirty="0" err="1">
                <a:latin typeface="Alexandria Light" pitchFamily="2" charset="-78"/>
                <a:cs typeface="Alexandria Light" pitchFamily="2" charset="-78"/>
              </a:rPr>
              <a:t>یأتي</a:t>
            </a:r>
            <a:r>
              <a:rPr lang="ar-SA" sz="1600" b="0" i="0" u="none" strike="noStrike" baseline="0" dirty="0">
                <a:latin typeface="Alexandria Light" pitchFamily="2" charset="-78"/>
                <a:cs typeface="Alexandria Light" pitchFamily="2" charset="-78"/>
              </a:rPr>
              <a:t> في صورة نظام متكامل، أو في صورة نظام فرعي لنظام أخر متكامل </a:t>
            </a:r>
            <a:r>
              <a:rPr lang="ar-SA" sz="1600" b="0" i="0" u="none" strike="noStrike" baseline="0" dirty="0" err="1">
                <a:latin typeface="Alexandria Light" pitchFamily="2" charset="-78"/>
                <a:cs typeface="Alexandria Light" pitchFamily="2" charset="-78"/>
              </a:rPr>
              <a:t>ویستلزم</a:t>
            </a:r>
            <a:r>
              <a:rPr lang="ar-SA" sz="1600" b="0" i="0" u="none" strike="noStrike" baseline="0" dirty="0">
                <a:latin typeface="Alexandria Light" pitchFamily="2" charset="-78"/>
                <a:cs typeface="Alexandria Light" pitchFamily="2" charset="-78"/>
              </a:rPr>
              <a:t> بالضرورة </a:t>
            </a:r>
            <a:r>
              <a:rPr lang="ar-SA" sz="1600" b="0" i="0" u="none" strike="noStrike" baseline="0" dirty="0" err="1">
                <a:latin typeface="Alexandria Light" pitchFamily="2" charset="-78"/>
                <a:cs typeface="Alexandria Light" pitchFamily="2" charset="-78"/>
              </a:rPr>
              <a:t>سلوكیات</a:t>
            </a:r>
            <a:r>
              <a:rPr lang="ar-SA" sz="1600" b="0" i="0" u="none" strike="noStrike" baseline="0" dirty="0">
                <a:latin typeface="Alexandria Light" pitchFamily="2" charset="-78"/>
                <a:cs typeface="Alexandria Light" pitchFamily="2" charset="-78"/>
              </a:rPr>
              <a:t> </a:t>
            </a:r>
            <a:r>
              <a:rPr lang="ar-SA" sz="1600" b="0" i="0" u="none" strike="noStrike" baseline="0" dirty="0" err="1">
                <a:latin typeface="Alexandria Light" pitchFamily="2" charset="-78"/>
                <a:cs typeface="Alexandria Light" pitchFamily="2" charset="-78"/>
              </a:rPr>
              <a:t>غیر</a:t>
            </a:r>
            <a:r>
              <a:rPr lang="ar-SA" sz="1600" b="0" i="0" u="none" strike="noStrike" baseline="0" dirty="0">
                <a:latin typeface="Alexandria Light" pitchFamily="2" charset="-78"/>
                <a:cs typeface="Alexandria Light" pitchFamily="2" charset="-78"/>
              </a:rPr>
              <a:t> مألوفة </a:t>
            </a:r>
            <a:r>
              <a:rPr lang="ar-SA" sz="1600" b="0" i="0" u="none" strike="noStrike" baseline="0" dirty="0" err="1">
                <a:latin typeface="Alexandria Light" pitchFamily="2" charset="-78"/>
                <a:cs typeface="Alexandria Light" pitchFamily="2" charset="-78"/>
              </a:rPr>
              <a:t>وغیر</a:t>
            </a:r>
            <a:r>
              <a:rPr lang="ar-SA" sz="1600" b="0" i="0" u="none" strike="noStrike" baseline="0" dirty="0">
                <a:latin typeface="Alexandria Light" pitchFamily="2" charset="-78"/>
                <a:cs typeface="Alexandria Light" pitchFamily="2" charset="-78"/>
              </a:rPr>
              <a:t> منتشرة من </a:t>
            </a:r>
            <a:r>
              <a:rPr lang="ar-SA" sz="1600" b="0" i="0" u="none" strike="noStrike" baseline="0" dirty="0" err="1">
                <a:latin typeface="Alexandria Light" pitchFamily="2" charset="-78"/>
                <a:cs typeface="Alexandria Light" pitchFamily="2" charset="-78"/>
              </a:rPr>
              <a:t>حیث</a:t>
            </a:r>
            <a:r>
              <a:rPr lang="ar-SA" sz="1600" b="0" i="0" u="none" strike="noStrike" baseline="0" dirty="0">
                <a:latin typeface="Alexandria Light" pitchFamily="2" charset="-78"/>
                <a:cs typeface="Alexandria Light" pitchFamily="2" charset="-78"/>
              </a:rPr>
              <a:t> </a:t>
            </a:r>
            <a:r>
              <a:rPr lang="ar-SA" sz="1600" b="0" i="0" u="none" strike="noStrike" baseline="0" dirty="0" err="1">
                <a:latin typeface="Alexandria Light" pitchFamily="2" charset="-78"/>
                <a:cs typeface="Alexandria Light" pitchFamily="2" charset="-78"/>
              </a:rPr>
              <a:t>المستفیدین</a:t>
            </a:r>
            <a:r>
              <a:rPr lang="ar-SA" sz="1600" b="0" i="0" u="none" strike="noStrike" baseline="0" dirty="0">
                <a:latin typeface="Alexandria Light" pitchFamily="2" charset="-78"/>
                <a:cs typeface="Alexandria Light" pitchFamily="2" charset="-78"/>
              </a:rPr>
              <a:t> من هذه الفكرة أو البرنامج أو المنتج .</a:t>
            </a:r>
            <a:endParaRPr lang="ar-SA" sz="1400" dirty="0">
              <a:solidFill>
                <a:srgbClr val="212529"/>
              </a:solidFill>
              <a:effectLst/>
              <a:latin typeface="Alexandria Light" pitchFamily="2" charset="-78"/>
              <a:ea typeface="Times New Roman" panose="02020603050405020304" pitchFamily="18" charset="0"/>
              <a:cs typeface="Alexandria Light" pitchFamily="2" charset="-78"/>
            </a:endParaRPr>
          </a:p>
          <a:p>
            <a:pPr algn="justLow" rtl="1">
              <a:lnSpc>
                <a:spcPts val="2220"/>
              </a:lnSpc>
              <a:spcAft>
                <a:spcPts val="1800"/>
              </a:spcAft>
            </a:pPr>
            <a:r>
              <a:rPr lang="ar-SA" sz="1400" dirty="0">
                <a:solidFill>
                  <a:srgbClr val="212529"/>
                </a:solidFill>
                <a:latin typeface="Alexandria Light" pitchFamily="2" charset="-78"/>
                <a:ea typeface="Times New Roman" panose="02020603050405020304" pitchFamily="18" charset="0"/>
                <a:cs typeface="Alexandria Light" pitchFamily="2" charset="-78"/>
              </a:rPr>
              <a:t> </a:t>
            </a:r>
            <a:endParaRPr lang="ar-SA" sz="1600" b="0" i="0" u="none" strike="noStrike" baseline="0" dirty="0">
              <a:latin typeface="Alexandria Light" pitchFamily="2" charset="-78"/>
              <a:cs typeface="Alexandria Light" pitchFamily="2" charset="-78"/>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Google Shape;6227;p53">
            <a:extLst>
              <a:ext uri="{FF2B5EF4-FFF2-40B4-BE49-F238E27FC236}">
                <a16:creationId xmlns:a16="http://schemas.microsoft.com/office/drawing/2014/main" id="{4590EF97-84B0-47E8-A11A-165D75DC0C7B}"/>
              </a:ext>
            </a:extLst>
          </p:cNvPr>
          <p:cNvSpPr/>
          <p:nvPr/>
        </p:nvSpPr>
        <p:spPr>
          <a:xfrm>
            <a:off x="1920622" y="4889078"/>
            <a:ext cx="542879" cy="684410"/>
          </a:xfrm>
          <a:custGeom>
            <a:avLst/>
            <a:gdLst/>
            <a:ahLst/>
            <a:cxnLst/>
            <a:rect l="l" t="t" r="r" b="b"/>
            <a:pathLst>
              <a:path w="11847" h="11752" extrusionOk="0">
                <a:moveTo>
                  <a:pt x="6039" y="2796"/>
                </a:moveTo>
                <a:cubicBezTo>
                  <a:pt x="6845" y="2796"/>
                  <a:pt x="7621" y="3116"/>
                  <a:pt x="8224" y="3718"/>
                </a:cubicBezTo>
                <a:cubicBezTo>
                  <a:pt x="8917" y="4411"/>
                  <a:pt x="9232" y="5356"/>
                  <a:pt x="9074" y="6396"/>
                </a:cubicBezTo>
                <a:cubicBezTo>
                  <a:pt x="8885" y="7688"/>
                  <a:pt x="7814" y="8759"/>
                  <a:pt x="6522" y="8948"/>
                </a:cubicBezTo>
                <a:cubicBezTo>
                  <a:pt x="6377" y="8962"/>
                  <a:pt x="6232" y="8970"/>
                  <a:pt x="6088" y="8970"/>
                </a:cubicBezTo>
                <a:cubicBezTo>
                  <a:pt x="5606" y="8970"/>
                  <a:pt x="5132" y="8883"/>
                  <a:pt x="4695" y="8664"/>
                </a:cubicBezTo>
                <a:lnTo>
                  <a:pt x="5231" y="8160"/>
                </a:lnTo>
                <a:cubicBezTo>
                  <a:pt x="5444" y="8249"/>
                  <a:pt x="5677" y="8288"/>
                  <a:pt x="5919" y="8288"/>
                </a:cubicBezTo>
                <a:cubicBezTo>
                  <a:pt x="6106" y="8288"/>
                  <a:pt x="6298" y="8265"/>
                  <a:pt x="6491" y="8223"/>
                </a:cubicBezTo>
                <a:cubicBezTo>
                  <a:pt x="6964" y="8160"/>
                  <a:pt x="7373" y="7908"/>
                  <a:pt x="7751" y="7562"/>
                </a:cubicBezTo>
                <a:cubicBezTo>
                  <a:pt x="8098" y="7215"/>
                  <a:pt x="8318" y="6774"/>
                  <a:pt x="8413" y="6301"/>
                </a:cubicBezTo>
                <a:cubicBezTo>
                  <a:pt x="8476" y="5797"/>
                  <a:pt x="8444" y="5293"/>
                  <a:pt x="8224" y="4821"/>
                </a:cubicBezTo>
                <a:cubicBezTo>
                  <a:pt x="8161" y="4695"/>
                  <a:pt x="8066" y="4663"/>
                  <a:pt x="7972" y="4600"/>
                </a:cubicBezTo>
                <a:cubicBezTo>
                  <a:pt x="7846" y="4600"/>
                  <a:pt x="7751" y="4600"/>
                  <a:pt x="7657" y="4695"/>
                </a:cubicBezTo>
                <a:lnTo>
                  <a:pt x="6806" y="5545"/>
                </a:lnTo>
                <a:cubicBezTo>
                  <a:pt x="6743" y="5608"/>
                  <a:pt x="6649" y="5640"/>
                  <a:pt x="6558" y="5640"/>
                </a:cubicBezTo>
                <a:cubicBezTo>
                  <a:pt x="6467" y="5640"/>
                  <a:pt x="6381" y="5608"/>
                  <a:pt x="6333" y="5545"/>
                </a:cubicBezTo>
                <a:cubicBezTo>
                  <a:pt x="6207" y="5419"/>
                  <a:pt x="6207" y="5199"/>
                  <a:pt x="6333" y="5073"/>
                </a:cubicBezTo>
                <a:lnTo>
                  <a:pt x="7184" y="4222"/>
                </a:lnTo>
                <a:cubicBezTo>
                  <a:pt x="7279" y="4128"/>
                  <a:pt x="7310" y="4033"/>
                  <a:pt x="7279" y="3907"/>
                </a:cubicBezTo>
                <a:cubicBezTo>
                  <a:pt x="7279" y="3781"/>
                  <a:pt x="7184" y="3718"/>
                  <a:pt x="7058" y="3655"/>
                </a:cubicBezTo>
                <a:cubicBezTo>
                  <a:pt x="6723" y="3499"/>
                  <a:pt x="6372" y="3437"/>
                  <a:pt x="6017" y="3437"/>
                </a:cubicBezTo>
                <a:cubicBezTo>
                  <a:pt x="5871" y="3437"/>
                  <a:pt x="5724" y="3448"/>
                  <a:pt x="5577" y="3466"/>
                </a:cubicBezTo>
                <a:cubicBezTo>
                  <a:pt x="5105" y="3561"/>
                  <a:pt x="4664" y="3781"/>
                  <a:pt x="4317" y="4128"/>
                </a:cubicBezTo>
                <a:cubicBezTo>
                  <a:pt x="3971" y="4506"/>
                  <a:pt x="3719" y="4915"/>
                  <a:pt x="3656" y="5388"/>
                </a:cubicBezTo>
                <a:cubicBezTo>
                  <a:pt x="3561" y="5829"/>
                  <a:pt x="3593" y="6270"/>
                  <a:pt x="3719" y="6648"/>
                </a:cubicBezTo>
                <a:lnTo>
                  <a:pt x="3214" y="7184"/>
                </a:lnTo>
                <a:cubicBezTo>
                  <a:pt x="2962" y="6648"/>
                  <a:pt x="2868" y="6018"/>
                  <a:pt x="2962" y="5388"/>
                </a:cubicBezTo>
                <a:cubicBezTo>
                  <a:pt x="3183" y="4096"/>
                  <a:pt x="4223" y="3025"/>
                  <a:pt x="5546" y="2836"/>
                </a:cubicBezTo>
                <a:cubicBezTo>
                  <a:pt x="5710" y="2809"/>
                  <a:pt x="5875" y="2796"/>
                  <a:pt x="6039" y="2796"/>
                </a:cubicBezTo>
                <a:close/>
                <a:moveTo>
                  <a:pt x="6428" y="757"/>
                </a:moveTo>
                <a:lnTo>
                  <a:pt x="6554" y="1261"/>
                </a:lnTo>
                <a:cubicBezTo>
                  <a:pt x="6585" y="1387"/>
                  <a:pt x="6680" y="1481"/>
                  <a:pt x="6838" y="1481"/>
                </a:cubicBezTo>
                <a:cubicBezTo>
                  <a:pt x="7468" y="1607"/>
                  <a:pt x="8003" y="1859"/>
                  <a:pt x="8539" y="2206"/>
                </a:cubicBezTo>
                <a:cubicBezTo>
                  <a:pt x="8586" y="2237"/>
                  <a:pt x="8641" y="2253"/>
                  <a:pt x="8700" y="2253"/>
                </a:cubicBezTo>
                <a:cubicBezTo>
                  <a:pt x="8759" y="2253"/>
                  <a:pt x="8822" y="2237"/>
                  <a:pt x="8885" y="2206"/>
                </a:cubicBezTo>
                <a:lnTo>
                  <a:pt x="9326" y="1922"/>
                </a:lnTo>
                <a:lnTo>
                  <a:pt x="9894" y="2521"/>
                </a:lnTo>
                <a:lnTo>
                  <a:pt x="9641" y="2962"/>
                </a:lnTo>
                <a:cubicBezTo>
                  <a:pt x="9547" y="3088"/>
                  <a:pt x="9547" y="3246"/>
                  <a:pt x="9641" y="3309"/>
                </a:cubicBezTo>
                <a:cubicBezTo>
                  <a:pt x="9988" y="3813"/>
                  <a:pt x="10209" y="4411"/>
                  <a:pt x="10335" y="5010"/>
                </a:cubicBezTo>
                <a:cubicBezTo>
                  <a:pt x="10366" y="5136"/>
                  <a:pt x="10461" y="5230"/>
                  <a:pt x="10587" y="5293"/>
                </a:cubicBezTo>
                <a:lnTo>
                  <a:pt x="11091" y="5388"/>
                </a:lnTo>
                <a:lnTo>
                  <a:pt x="11091" y="6301"/>
                </a:lnTo>
                <a:lnTo>
                  <a:pt x="11154" y="6301"/>
                </a:lnTo>
                <a:lnTo>
                  <a:pt x="10650" y="6428"/>
                </a:lnTo>
                <a:cubicBezTo>
                  <a:pt x="10524" y="6459"/>
                  <a:pt x="10429" y="6554"/>
                  <a:pt x="10429" y="6711"/>
                </a:cubicBezTo>
                <a:cubicBezTo>
                  <a:pt x="10303" y="7341"/>
                  <a:pt x="10051" y="7877"/>
                  <a:pt x="9704" y="8381"/>
                </a:cubicBezTo>
                <a:cubicBezTo>
                  <a:pt x="9641" y="8507"/>
                  <a:pt x="9641" y="8633"/>
                  <a:pt x="9704" y="8759"/>
                </a:cubicBezTo>
                <a:lnTo>
                  <a:pt x="9988" y="9168"/>
                </a:lnTo>
                <a:lnTo>
                  <a:pt x="9389" y="9767"/>
                </a:lnTo>
                <a:lnTo>
                  <a:pt x="8948" y="9483"/>
                </a:lnTo>
                <a:cubicBezTo>
                  <a:pt x="8901" y="9452"/>
                  <a:pt x="8838" y="9436"/>
                  <a:pt x="8775" y="9436"/>
                </a:cubicBezTo>
                <a:cubicBezTo>
                  <a:pt x="8712" y="9436"/>
                  <a:pt x="8649" y="9452"/>
                  <a:pt x="8602" y="9483"/>
                </a:cubicBezTo>
                <a:cubicBezTo>
                  <a:pt x="8098" y="9862"/>
                  <a:pt x="7499" y="10082"/>
                  <a:pt x="6901" y="10208"/>
                </a:cubicBezTo>
                <a:cubicBezTo>
                  <a:pt x="6806" y="10240"/>
                  <a:pt x="6680" y="10334"/>
                  <a:pt x="6649" y="10429"/>
                </a:cubicBezTo>
                <a:lnTo>
                  <a:pt x="6522" y="10964"/>
                </a:lnTo>
                <a:lnTo>
                  <a:pt x="5703" y="10964"/>
                </a:lnTo>
                <a:lnTo>
                  <a:pt x="5577" y="10429"/>
                </a:lnTo>
                <a:cubicBezTo>
                  <a:pt x="5546" y="10334"/>
                  <a:pt x="5451" y="10208"/>
                  <a:pt x="5294" y="10208"/>
                </a:cubicBezTo>
                <a:cubicBezTo>
                  <a:pt x="4758" y="10082"/>
                  <a:pt x="4223" y="9893"/>
                  <a:pt x="3750" y="9609"/>
                </a:cubicBezTo>
                <a:lnTo>
                  <a:pt x="4286" y="9105"/>
                </a:lnTo>
                <a:cubicBezTo>
                  <a:pt x="4821" y="9420"/>
                  <a:pt x="5451" y="9578"/>
                  <a:pt x="6113" y="9578"/>
                </a:cubicBezTo>
                <a:cubicBezTo>
                  <a:pt x="6333" y="9578"/>
                  <a:pt x="6522" y="9578"/>
                  <a:pt x="6712" y="9546"/>
                </a:cubicBezTo>
                <a:cubicBezTo>
                  <a:pt x="7499" y="9420"/>
                  <a:pt x="8224" y="9011"/>
                  <a:pt x="8759" y="8475"/>
                </a:cubicBezTo>
                <a:cubicBezTo>
                  <a:pt x="9326" y="7908"/>
                  <a:pt x="9704" y="7184"/>
                  <a:pt x="9831" y="6428"/>
                </a:cubicBezTo>
                <a:cubicBezTo>
                  <a:pt x="10020" y="5199"/>
                  <a:pt x="9641" y="4033"/>
                  <a:pt x="8759" y="3151"/>
                </a:cubicBezTo>
                <a:cubicBezTo>
                  <a:pt x="8046" y="2438"/>
                  <a:pt x="7089" y="2034"/>
                  <a:pt x="6074" y="2034"/>
                </a:cubicBezTo>
                <a:cubicBezTo>
                  <a:pt x="5878" y="2034"/>
                  <a:pt x="5681" y="2049"/>
                  <a:pt x="5483" y="2080"/>
                </a:cubicBezTo>
                <a:cubicBezTo>
                  <a:pt x="4695" y="2206"/>
                  <a:pt x="4002" y="2615"/>
                  <a:pt x="3435" y="3151"/>
                </a:cubicBezTo>
                <a:cubicBezTo>
                  <a:pt x="2899" y="3718"/>
                  <a:pt x="2490" y="4443"/>
                  <a:pt x="2395" y="5199"/>
                </a:cubicBezTo>
                <a:cubicBezTo>
                  <a:pt x="2269" y="6018"/>
                  <a:pt x="2427" y="6900"/>
                  <a:pt x="2805" y="7656"/>
                </a:cubicBezTo>
                <a:lnTo>
                  <a:pt x="2301" y="8160"/>
                </a:lnTo>
                <a:cubicBezTo>
                  <a:pt x="2017" y="7688"/>
                  <a:pt x="1828" y="7184"/>
                  <a:pt x="1702" y="6617"/>
                </a:cubicBezTo>
                <a:cubicBezTo>
                  <a:pt x="1671" y="6491"/>
                  <a:pt x="1608" y="6396"/>
                  <a:pt x="1482" y="6333"/>
                </a:cubicBezTo>
                <a:lnTo>
                  <a:pt x="978" y="6238"/>
                </a:lnTo>
                <a:lnTo>
                  <a:pt x="978" y="5388"/>
                </a:lnTo>
                <a:lnTo>
                  <a:pt x="1482" y="5293"/>
                </a:lnTo>
                <a:cubicBezTo>
                  <a:pt x="1608" y="5230"/>
                  <a:pt x="1702" y="5167"/>
                  <a:pt x="1702" y="5010"/>
                </a:cubicBezTo>
                <a:cubicBezTo>
                  <a:pt x="1828" y="4380"/>
                  <a:pt x="2080" y="3813"/>
                  <a:pt x="2427" y="3309"/>
                </a:cubicBezTo>
                <a:cubicBezTo>
                  <a:pt x="2490" y="3183"/>
                  <a:pt x="2490" y="3088"/>
                  <a:pt x="2427" y="2962"/>
                </a:cubicBezTo>
                <a:lnTo>
                  <a:pt x="2143" y="2521"/>
                </a:lnTo>
                <a:lnTo>
                  <a:pt x="2742" y="1922"/>
                </a:lnTo>
                <a:lnTo>
                  <a:pt x="3183" y="2206"/>
                </a:lnTo>
                <a:cubicBezTo>
                  <a:pt x="3230" y="2237"/>
                  <a:pt x="3293" y="2253"/>
                  <a:pt x="3356" y="2253"/>
                </a:cubicBezTo>
                <a:cubicBezTo>
                  <a:pt x="3419" y="2253"/>
                  <a:pt x="3482" y="2237"/>
                  <a:pt x="3530" y="2206"/>
                </a:cubicBezTo>
                <a:cubicBezTo>
                  <a:pt x="4034" y="1859"/>
                  <a:pt x="4632" y="1607"/>
                  <a:pt x="5231" y="1481"/>
                </a:cubicBezTo>
                <a:cubicBezTo>
                  <a:pt x="5325" y="1450"/>
                  <a:pt x="5451" y="1387"/>
                  <a:pt x="5483" y="1261"/>
                </a:cubicBezTo>
                <a:lnTo>
                  <a:pt x="5609" y="757"/>
                </a:lnTo>
                <a:close/>
                <a:moveTo>
                  <a:pt x="6239" y="4222"/>
                </a:moveTo>
                <a:lnTo>
                  <a:pt x="5766" y="4695"/>
                </a:lnTo>
                <a:cubicBezTo>
                  <a:pt x="5388" y="5073"/>
                  <a:pt x="5388" y="5766"/>
                  <a:pt x="5766" y="6144"/>
                </a:cubicBezTo>
                <a:cubicBezTo>
                  <a:pt x="5971" y="6349"/>
                  <a:pt x="6239" y="6451"/>
                  <a:pt x="6503" y="6451"/>
                </a:cubicBezTo>
                <a:cubicBezTo>
                  <a:pt x="6767" y="6451"/>
                  <a:pt x="7027" y="6349"/>
                  <a:pt x="7216" y="6144"/>
                </a:cubicBezTo>
                <a:lnTo>
                  <a:pt x="7688" y="5671"/>
                </a:lnTo>
                <a:cubicBezTo>
                  <a:pt x="7751" y="5860"/>
                  <a:pt x="7751" y="6081"/>
                  <a:pt x="7688" y="6238"/>
                </a:cubicBezTo>
                <a:cubicBezTo>
                  <a:pt x="7594" y="6900"/>
                  <a:pt x="7027" y="7436"/>
                  <a:pt x="6365" y="7562"/>
                </a:cubicBezTo>
                <a:cubicBezTo>
                  <a:pt x="6267" y="7588"/>
                  <a:pt x="6163" y="7600"/>
                  <a:pt x="6059" y="7600"/>
                </a:cubicBezTo>
                <a:cubicBezTo>
                  <a:pt x="5794" y="7600"/>
                  <a:pt x="5520" y="7526"/>
                  <a:pt x="5294" y="7436"/>
                </a:cubicBezTo>
                <a:cubicBezTo>
                  <a:pt x="5252" y="7415"/>
                  <a:pt x="5206" y="7404"/>
                  <a:pt x="5161" y="7404"/>
                </a:cubicBezTo>
                <a:cubicBezTo>
                  <a:pt x="5070" y="7404"/>
                  <a:pt x="4979" y="7446"/>
                  <a:pt x="4916" y="7530"/>
                </a:cubicBezTo>
                <a:lnTo>
                  <a:pt x="3908" y="8507"/>
                </a:lnTo>
                <a:lnTo>
                  <a:pt x="1450" y="10964"/>
                </a:lnTo>
                <a:cubicBezTo>
                  <a:pt x="1387" y="11011"/>
                  <a:pt x="1293" y="11035"/>
                  <a:pt x="1202" y="11035"/>
                </a:cubicBezTo>
                <a:cubicBezTo>
                  <a:pt x="1112" y="11035"/>
                  <a:pt x="1025" y="11011"/>
                  <a:pt x="978" y="10964"/>
                </a:cubicBezTo>
                <a:cubicBezTo>
                  <a:pt x="852" y="10838"/>
                  <a:pt x="852" y="10586"/>
                  <a:pt x="978" y="10492"/>
                </a:cubicBezTo>
                <a:lnTo>
                  <a:pt x="3403" y="8034"/>
                </a:lnTo>
                <a:lnTo>
                  <a:pt x="4380" y="7058"/>
                </a:lnTo>
                <a:cubicBezTo>
                  <a:pt x="4506" y="6932"/>
                  <a:pt x="4506" y="6774"/>
                  <a:pt x="4475" y="6648"/>
                </a:cubicBezTo>
                <a:cubicBezTo>
                  <a:pt x="4317" y="6333"/>
                  <a:pt x="4286" y="5955"/>
                  <a:pt x="4349" y="5608"/>
                </a:cubicBezTo>
                <a:cubicBezTo>
                  <a:pt x="4475" y="4915"/>
                  <a:pt x="5010" y="4380"/>
                  <a:pt x="5703" y="4254"/>
                </a:cubicBezTo>
                <a:cubicBezTo>
                  <a:pt x="5798" y="4254"/>
                  <a:pt x="5892" y="4222"/>
                  <a:pt x="6018" y="4222"/>
                </a:cubicBezTo>
                <a:close/>
                <a:moveTo>
                  <a:pt x="5262" y="1"/>
                </a:moveTo>
                <a:cubicBezTo>
                  <a:pt x="5105" y="1"/>
                  <a:pt x="4979" y="127"/>
                  <a:pt x="4947" y="284"/>
                </a:cubicBezTo>
                <a:lnTo>
                  <a:pt x="4790" y="883"/>
                </a:lnTo>
                <a:cubicBezTo>
                  <a:pt x="4223" y="977"/>
                  <a:pt x="3719" y="1229"/>
                  <a:pt x="3214" y="1513"/>
                </a:cubicBezTo>
                <a:lnTo>
                  <a:pt x="2710" y="1198"/>
                </a:lnTo>
                <a:cubicBezTo>
                  <a:pt x="2652" y="1154"/>
                  <a:pt x="2580" y="1130"/>
                  <a:pt x="2507" y="1130"/>
                </a:cubicBezTo>
                <a:cubicBezTo>
                  <a:pt x="2422" y="1130"/>
                  <a:pt x="2337" y="1162"/>
                  <a:pt x="2269" y="1229"/>
                </a:cubicBezTo>
                <a:lnTo>
                  <a:pt x="1293" y="2206"/>
                </a:lnTo>
                <a:cubicBezTo>
                  <a:pt x="1167" y="2332"/>
                  <a:pt x="1167" y="2489"/>
                  <a:pt x="1230" y="2647"/>
                </a:cubicBezTo>
                <a:lnTo>
                  <a:pt x="1545" y="3151"/>
                </a:lnTo>
                <a:cubicBezTo>
                  <a:pt x="1230" y="3624"/>
                  <a:pt x="1041" y="4128"/>
                  <a:pt x="915" y="4726"/>
                </a:cubicBezTo>
                <a:lnTo>
                  <a:pt x="348" y="4884"/>
                </a:lnTo>
                <a:cubicBezTo>
                  <a:pt x="190" y="4915"/>
                  <a:pt x="64" y="5041"/>
                  <a:pt x="64" y="5199"/>
                </a:cubicBezTo>
                <a:lnTo>
                  <a:pt x="64" y="6585"/>
                </a:lnTo>
                <a:cubicBezTo>
                  <a:pt x="64" y="6743"/>
                  <a:pt x="190" y="6869"/>
                  <a:pt x="348" y="6900"/>
                </a:cubicBezTo>
                <a:lnTo>
                  <a:pt x="915" y="7058"/>
                </a:lnTo>
                <a:cubicBezTo>
                  <a:pt x="1041" y="7656"/>
                  <a:pt x="1324" y="8223"/>
                  <a:pt x="1639" y="8696"/>
                </a:cubicBezTo>
                <a:lnTo>
                  <a:pt x="379" y="9956"/>
                </a:lnTo>
                <a:cubicBezTo>
                  <a:pt x="1" y="10366"/>
                  <a:pt x="1" y="11027"/>
                  <a:pt x="379" y="11437"/>
                </a:cubicBezTo>
                <a:cubicBezTo>
                  <a:pt x="584" y="11626"/>
                  <a:pt x="852" y="11720"/>
                  <a:pt x="1115" y="11720"/>
                </a:cubicBezTo>
                <a:cubicBezTo>
                  <a:pt x="1379" y="11720"/>
                  <a:pt x="1639" y="11626"/>
                  <a:pt x="1828" y="11437"/>
                </a:cubicBezTo>
                <a:lnTo>
                  <a:pt x="3088" y="10177"/>
                </a:lnTo>
                <a:cubicBezTo>
                  <a:pt x="3624" y="10523"/>
                  <a:pt x="4160" y="10744"/>
                  <a:pt x="4758" y="10870"/>
                </a:cubicBezTo>
                <a:lnTo>
                  <a:pt x="4916" y="11468"/>
                </a:lnTo>
                <a:cubicBezTo>
                  <a:pt x="4947" y="11626"/>
                  <a:pt x="5073" y="11752"/>
                  <a:pt x="5231" y="11752"/>
                </a:cubicBezTo>
                <a:lnTo>
                  <a:pt x="6585" y="11752"/>
                </a:lnTo>
                <a:cubicBezTo>
                  <a:pt x="6775" y="11752"/>
                  <a:pt x="6869" y="11626"/>
                  <a:pt x="6932" y="11468"/>
                </a:cubicBezTo>
                <a:lnTo>
                  <a:pt x="7090" y="10870"/>
                </a:lnTo>
                <a:cubicBezTo>
                  <a:pt x="7625" y="10744"/>
                  <a:pt x="8129" y="10523"/>
                  <a:pt x="8665" y="10240"/>
                </a:cubicBezTo>
                <a:lnTo>
                  <a:pt x="9169" y="10555"/>
                </a:lnTo>
                <a:cubicBezTo>
                  <a:pt x="9227" y="10599"/>
                  <a:pt x="9299" y="10622"/>
                  <a:pt x="9372" y="10622"/>
                </a:cubicBezTo>
                <a:cubicBezTo>
                  <a:pt x="9457" y="10622"/>
                  <a:pt x="9542" y="10591"/>
                  <a:pt x="9610" y="10523"/>
                </a:cubicBezTo>
                <a:lnTo>
                  <a:pt x="10587" y="9546"/>
                </a:lnTo>
                <a:cubicBezTo>
                  <a:pt x="10713" y="9420"/>
                  <a:pt x="10713" y="9263"/>
                  <a:pt x="10618" y="9105"/>
                </a:cubicBezTo>
                <a:lnTo>
                  <a:pt x="10303" y="8601"/>
                </a:lnTo>
                <a:cubicBezTo>
                  <a:pt x="10618" y="8129"/>
                  <a:pt x="10807" y="7593"/>
                  <a:pt x="10933" y="7026"/>
                </a:cubicBezTo>
                <a:lnTo>
                  <a:pt x="11532" y="6869"/>
                </a:lnTo>
                <a:cubicBezTo>
                  <a:pt x="11689" y="6806"/>
                  <a:pt x="11784" y="6711"/>
                  <a:pt x="11784" y="6554"/>
                </a:cubicBezTo>
                <a:lnTo>
                  <a:pt x="11784" y="5167"/>
                </a:lnTo>
                <a:cubicBezTo>
                  <a:pt x="11847" y="5041"/>
                  <a:pt x="11721" y="4915"/>
                  <a:pt x="11563" y="4884"/>
                </a:cubicBezTo>
                <a:lnTo>
                  <a:pt x="10965" y="4726"/>
                </a:lnTo>
                <a:cubicBezTo>
                  <a:pt x="10839" y="4191"/>
                  <a:pt x="10618" y="3655"/>
                  <a:pt x="10335" y="3151"/>
                </a:cubicBezTo>
                <a:lnTo>
                  <a:pt x="10650" y="2647"/>
                </a:lnTo>
                <a:cubicBezTo>
                  <a:pt x="10744" y="2521"/>
                  <a:pt x="10744" y="2332"/>
                  <a:pt x="10618" y="2206"/>
                </a:cubicBezTo>
                <a:lnTo>
                  <a:pt x="9641" y="1229"/>
                </a:lnTo>
                <a:cubicBezTo>
                  <a:pt x="9574" y="1162"/>
                  <a:pt x="9497" y="1130"/>
                  <a:pt x="9417" y="1130"/>
                </a:cubicBezTo>
                <a:cubicBezTo>
                  <a:pt x="9347" y="1130"/>
                  <a:pt x="9274" y="1154"/>
                  <a:pt x="9200" y="1198"/>
                </a:cubicBezTo>
                <a:lnTo>
                  <a:pt x="8696" y="1513"/>
                </a:lnTo>
                <a:cubicBezTo>
                  <a:pt x="8224" y="1198"/>
                  <a:pt x="7720" y="977"/>
                  <a:pt x="7121" y="883"/>
                </a:cubicBezTo>
                <a:lnTo>
                  <a:pt x="6964" y="284"/>
                </a:lnTo>
                <a:cubicBezTo>
                  <a:pt x="6932" y="127"/>
                  <a:pt x="6806" y="1"/>
                  <a:pt x="664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32784618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مدخلات تكنولوجيا المعلومات تشير إلى الأدوات والتقنيات التي يتم استخدامها في مجال التعليم والتدريس لتعزيز وتحسين عمليات التعلم والتواصل. تشمل هذه المدخلات الأجهزة الإلكترونية مثل الحواسيب والهواتف الذكية والأجهزة اللوحية، والبرمجيات التعليمية، والشبكات الاجتماعية، والإنترنت والموارد الإلكترونية، وتطبيقات الويب والتطبيقات المحمولة الموجهة للتعلم، والتجارب التفاعلية، وغيرها من الأدوات التقنية التي يمكن استخدامها لتعزيز عملية التعليم وتحقيق أهداف التعلم.</a:t>
            </a:r>
          </a:p>
          <a:p>
            <a:pPr algn="ctr"/>
            <a:endParaRPr lang="ar-SA" dirty="0"/>
          </a:p>
          <a:p>
            <a:pPr algn="ctr"/>
            <a:r>
              <a:rPr lang="ar-SA" dirty="0"/>
              <a:t>مصدر:</a:t>
            </a:r>
          </a:p>
          <a:p>
            <a:pPr algn="ctr"/>
            <a:r>
              <a:rPr lang="en-US" dirty="0"/>
              <a:t>ITU (International Telecommunication Union). (2018). "ICTs in Education." Retrieved from: https://www.itu.int/en/ITU-D/Statistics/Pages/publications/ict-facts-2017.aspx</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420826" y="2040273"/>
            <a:ext cx="9426243" cy="402674"/>
          </a:xfrm>
          <a:prstGeom prst="rect">
            <a:avLst/>
          </a:prstGeom>
          <a:noFill/>
        </p:spPr>
        <p:txBody>
          <a:bodyPr wrap="square" rtlCol="0">
            <a:spAutoFit/>
          </a:bodyPr>
          <a:lstStyle/>
          <a:p>
            <a:pPr algn="just" rtl="1">
              <a:lnSpc>
                <a:spcPts val="2720"/>
              </a:lnSpc>
              <a:spcBef>
                <a:spcPts val="600"/>
              </a:spcBef>
              <a:spcAft>
                <a:spcPts val="1800"/>
              </a:spcAft>
            </a:pPr>
            <a:r>
              <a:rPr lang="ar-SA" sz="1600" dirty="0">
                <a:latin typeface="Alexandria Light" pitchFamily="2" charset="-78"/>
                <a:cs typeface="Alexandria Light" pitchFamily="2" charset="-78"/>
              </a:rPr>
              <a:t>      </a:t>
            </a:r>
            <a:endParaRPr lang="ar-SA" sz="1600" dirty="0">
              <a:solidFill>
                <a:srgbClr val="212529"/>
              </a:solidFill>
              <a:effectLst/>
              <a:latin typeface="Alexandria Light" pitchFamily="2" charset="-78"/>
              <a:ea typeface="Times New Roman" panose="02020603050405020304" pitchFamily="18"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C4364A12-B773-40FF-9ABF-33539D226A2F}"/>
              </a:ext>
            </a:extLst>
          </p:cNvPr>
          <p:cNvSpPr txBox="1"/>
          <p:nvPr/>
        </p:nvSpPr>
        <p:spPr>
          <a:xfrm>
            <a:off x="2126095" y="1837412"/>
            <a:ext cx="8759494" cy="4204997"/>
          </a:xfrm>
          <a:prstGeom prst="rect">
            <a:avLst/>
          </a:prstGeom>
          <a:noFill/>
        </p:spPr>
        <p:txBody>
          <a:bodyPr wrap="square" rtlCol="1">
            <a:spAutoFit/>
          </a:bodyPr>
          <a:lstStyle/>
          <a:p>
            <a:pPr algn="just" rtl="1">
              <a:lnSpc>
                <a:spcPts val="2920"/>
              </a:lnSpc>
              <a:spcAft>
                <a:spcPts val="1200"/>
              </a:spcAft>
            </a:pPr>
            <a:r>
              <a:rPr lang="ar-SA" sz="1600" dirty="0">
                <a:latin typeface="Alexandria Light" pitchFamily="2" charset="-78"/>
                <a:cs typeface="Alexandria Light" pitchFamily="2" charset="-78"/>
              </a:rPr>
              <a:t>     عرفت المستحدثات التكنولوجية بأنها الاكتشافات والاختراعات التكنولوجية بما تتضمن من أجهزة تكنولوجية ومواد تكنولوجية، وبرامج تكنولوجية والتي بمكن إدخالها في العملية التعليمية بالمدارس والكليات والمعاهد تماشياً مع التغيرات العلمية والتكنولوجيا المتنامية والمتسارعة. </a:t>
            </a:r>
          </a:p>
          <a:p>
            <a:pPr algn="just" rtl="1">
              <a:lnSpc>
                <a:spcPts val="2520"/>
              </a:lnSpc>
              <a:spcAft>
                <a:spcPts val="1200"/>
              </a:spcAft>
            </a:pPr>
            <a:r>
              <a:rPr lang="ar-SA" sz="1600" dirty="0">
                <a:latin typeface="Alexandria Light" pitchFamily="2" charset="-78"/>
                <a:cs typeface="Alexandria Light" pitchFamily="2" charset="-78"/>
              </a:rPr>
              <a:t>     كما عرفت بأنها: فكرة، أو تطبيق أو منتج يمثل حلولاً مبتكرةً لمشكلات النظام التعليمي القائم ويؤدي إلي تغيير النظام التعليمي كله أو بعض مكوناته، بحيث يصبح أكثر كفاءة وفعالية في تحسين النظام التعليمي، وتحقيق أهدافه، وتلبية احتياجات المجتمع.</a:t>
            </a:r>
          </a:p>
          <a:p>
            <a:pPr algn="just" rtl="1">
              <a:lnSpc>
                <a:spcPts val="2520"/>
              </a:lnSpc>
              <a:spcAft>
                <a:spcPts val="1200"/>
              </a:spcAft>
            </a:pPr>
            <a:r>
              <a:rPr lang="ar-SA" sz="1600" dirty="0">
                <a:latin typeface="Alexandria Light" pitchFamily="2" charset="-78"/>
                <a:cs typeface="Alexandria Light" pitchFamily="2" charset="-78"/>
              </a:rPr>
              <a:t>     وعرفت المستحدثات التكنولوجية أيضا بأنها: مجموعة وسائل تكنولوجيا التعليم التفاعلية الحديثة التي تسمح بتفريد المواقف التعليمية، وإثرائها من خلال تغذيتها بعدة مصادر وبدائل متباينة تٌشكل مجتمعة وحدة نظامية متكاملة تهدف إلي تحقيق تعلم مثالي يتسم بقدر كبير من الفاعلية والكفاءة، والإتقان. </a:t>
            </a:r>
            <a:r>
              <a:rPr lang="ar-SA" sz="1600" dirty="0">
                <a:solidFill>
                  <a:srgbClr val="00B0F0"/>
                </a:solidFill>
                <a:latin typeface="Alexandria Medium" pitchFamily="2" charset="-78"/>
                <a:cs typeface="Alexandria Medium" pitchFamily="2" charset="-78"/>
              </a:rPr>
              <a:t>والسؤال هو ما أسباب استخدام المستحدثات التكنولوجية في التعليم</a:t>
            </a:r>
            <a:r>
              <a:rPr lang="ar-SA" sz="2800" dirty="0">
                <a:solidFill>
                  <a:srgbClr val="00B0F0"/>
                </a:solidFill>
                <a:latin typeface="Alexandria Medium" pitchFamily="2" charset="-78"/>
                <a:cs typeface="Alexandria Medium" pitchFamily="2" charset="-78"/>
              </a:rPr>
              <a:t>؟</a:t>
            </a:r>
          </a:p>
          <a:p>
            <a:pPr algn="r" rtl="1">
              <a:lnSpc>
                <a:spcPts val="2520"/>
              </a:lnSpc>
              <a:spcAft>
                <a:spcPts val="1800"/>
              </a:spcAft>
            </a:pPr>
            <a:r>
              <a:rPr lang="ar-SA" sz="1600" dirty="0">
                <a:latin typeface="Alexandria Light" pitchFamily="2" charset="-78"/>
                <a:cs typeface="Alexandria Light" pitchFamily="2" charset="-78"/>
              </a:rPr>
              <a:t>           </a:t>
            </a:r>
            <a:endParaRPr lang="ar-SA" sz="1400" dirty="0">
              <a:solidFill>
                <a:srgbClr val="212529"/>
              </a:solidFill>
              <a:effectLst/>
              <a:latin typeface="Alexandria Light" pitchFamily="2" charset="-78"/>
              <a:ea typeface="Times New Roman" panose="02020603050405020304" pitchFamily="18" charset="0"/>
              <a:cs typeface="Alexandria Light" pitchFamily="2" charset="-78"/>
            </a:endParaRPr>
          </a:p>
        </p:txBody>
      </p:sp>
      <p:sp>
        <p:nvSpPr>
          <p:cNvPr id="9" name="مربع نص 8">
            <a:extLst>
              <a:ext uri="{FF2B5EF4-FFF2-40B4-BE49-F238E27FC236}">
                <a16:creationId xmlns:a16="http://schemas.microsoft.com/office/drawing/2014/main" id="{9A09B2F2-C49A-4400-8642-3CD90B9AF76B}"/>
              </a:ext>
            </a:extLst>
          </p:cNvPr>
          <p:cNvSpPr txBox="1"/>
          <p:nvPr/>
        </p:nvSpPr>
        <p:spPr>
          <a:xfrm>
            <a:off x="2671793" y="934558"/>
            <a:ext cx="6097904" cy="400110"/>
          </a:xfrm>
          <a:prstGeom prst="rect">
            <a:avLst/>
          </a:prstGeom>
          <a:noFill/>
        </p:spPr>
        <p:txBody>
          <a:bodyPr wrap="square">
            <a:spAutoFit/>
          </a:bodyPr>
          <a:lstStyle/>
          <a:p>
            <a:r>
              <a:rPr lang="ar-SA" sz="2000" dirty="0">
                <a:latin typeface="Alexandria Medium" pitchFamily="2" charset="-78"/>
                <a:cs typeface="Alexandria Medium" pitchFamily="2" charset="-78"/>
              </a:rPr>
              <a:t>تعريف المستحدثات التكنولوجية</a:t>
            </a:r>
          </a:p>
        </p:txBody>
      </p:sp>
      <p:sp>
        <p:nvSpPr>
          <p:cNvPr id="10" name="Google Shape;5466;p51">
            <a:extLst>
              <a:ext uri="{FF2B5EF4-FFF2-40B4-BE49-F238E27FC236}">
                <a16:creationId xmlns:a16="http://schemas.microsoft.com/office/drawing/2014/main" id="{6B646707-4D9F-4E10-8D4D-1441D7BAB089}"/>
              </a:ext>
            </a:extLst>
          </p:cNvPr>
          <p:cNvSpPr/>
          <p:nvPr/>
        </p:nvSpPr>
        <p:spPr>
          <a:xfrm>
            <a:off x="1344931" y="4213716"/>
            <a:ext cx="500500" cy="402675"/>
          </a:xfrm>
          <a:custGeom>
            <a:avLst/>
            <a:gdLst/>
            <a:ahLst/>
            <a:cxnLst/>
            <a:rect l="l" t="t" r="r" b="b"/>
            <a:pathLst>
              <a:path w="12004" h="12004" extrusionOk="0">
                <a:moveTo>
                  <a:pt x="5671" y="725"/>
                </a:moveTo>
                <a:lnTo>
                  <a:pt x="5671" y="2395"/>
                </a:lnTo>
                <a:cubicBezTo>
                  <a:pt x="5671" y="2616"/>
                  <a:pt x="5843" y="2760"/>
                  <a:pt x="6021" y="2760"/>
                </a:cubicBezTo>
                <a:cubicBezTo>
                  <a:pt x="6097" y="2760"/>
                  <a:pt x="6173" y="2734"/>
                  <a:pt x="6239" y="2678"/>
                </a:cubicBezTo>
                <a:cubicBezTo>
                  <a:pt x="6365" y="2552"/>
                  <a:pt x="6554" y="2489"/>
                  <a:pt x="6711" y="2489"/>
                </a:cubicBezTo>
                <a:cubicBezTo>
                  <a:pt x="7121" y="2489"/>
                  <a:pt x="7436" y="2804"/>
                  <a:pt x="7436" y="3182"/>
                </a:cubicBezTo>
                <a:cubicBezTo>
                  <a:pt x="7436" y="3592"/>
                  <a:pt x="7121" y="3907"/>
                  <a:pt x="6711" y="3907"/>
                </a:cubicBezTo>
                <a:cubicBezTo>
                  <a:pt x="6554" y="3907"/>
                  <a:pt x="6365" y="3812"/>
                  <a:pt x="6239" y="3686"/>
                </a:cubicBezTo>
                <a:cubicBezTo>
                  <a:pt x="6173" y="3630"/>
                  <a:pt x="6097" y="3605"/>
                  <a:pt x="6021" y="3605"/>
                </a:cubicBezTo>
                <a:cubicBezTo>
                  <a:pt x="5843" y="3605"/>
                  <a:pt x="5671" y="3748"/>
                  <a:pt x="5671" y="3970"/>
                </a:cubicBezTo>
                <a:lnTo>
                  <a:pt x="5671" y="5640"/>
                </a:lnTo>
                <a:lnTo>
                  <a:pt x="4569" y="5640"/>
                </a:lnTo>
                <a:cubicBezTo>
                  <a:pt x="4600" y="5514"/>
                  <a:pt x="4600" y="5388"/>
                  <a:pt x="4600" y="5262"/>
                </a:cubicBezTo>
                <a:cubicBezTo>
                  <a:pt x="4600" y="4474"/>
                  <a:pt x="3970" y="3875"/>
                  <a:pt x="3183" y="3875"/>
                </a:cubicBezTo>
                <a:cubicBezTo>
                  <a:pt x="2395" y="3875"/>
                  <a:pt x="1765" y="4474"/>
                  <a:pt x="1765" y="5262"/>
                </a:cubicBezTo>
                <a:cubicBezTo>
                  <a:pt x="1765" y="5388"/>
                  <a:pt x="1765" y="5514"/>
                  <a:pt x="1796" y="5640"/>
                </a:cubicBezTo>
                <a:lnTo>
                  <a:pt x="694" y="5640"/>
                </a:lnTo>
                <a:lnTo>
                  <a:pt x="694" y="1071"/>
                </a:lnTo>
                <a:cubicBezTo>
                  <a:pt x="694" y="882"/>
                  <a:pt x="851" y="725"/>
                  <a:pt x="1040" y="725"/>
                </a:cubicBezTo>
                <a:close/>
                <a:moveTo>
                  <a:pt x="10964" y="725"/>
                </a:moveTo>
                <a:cubicBezTo>
                  <a:pt x="11122" y="725"/>
                  <a:pt x="11311" y="882"/>
                  <a:pt x="11311" y="1071"/>
                </a:cubicBezTo>
                <a:lnTo>
                  <a:pt x="11311" y="5671"/>
                </a:lnTo>
                <a:lnTo>
                  <a:pt x="9610" y="5671"/>
                </a:lnTo>
                <a:cubicBezTo>
                  <a:pt x="9295" y="5671"/>
                  <a:pt x="9169" y="6018"/>
                  <a:pt x="9326" y="6270"/>
                </a:cubicBezTo>
                <a:cubicBezTo>
                  <a:pt x="9452" y="6396"/>
                  <a:pt x="9515" y="6585"/>
                  <a:pt x="9515" y="6742"/>
                </a:cubicBezTo>
                <a:cubicBezTo>
                  <a:pt x="9515" y="7120"/>
                  <a:pt x="9200" y="7435"/>
                  <a:pt x="8822" y="7435"/>
                </a:cubicBezTo>
                <a:cubicBezTo>
                  <a:pt x="8412" y="7435"/>
                  <a:pt x="8097" y="7120"/>
                  <a:pt x="8097" y="6742"/>
                </a:cubicBezTo>
                <a:cubicBezTo>
                  <a:pt x="8097" y="6585"/>
                  <a:pt x="8192" y="6364"/>
                  <a:pt x="8286" y="6270"/>
                </a:cubicBezTo>
                <a:cubicBezTo>
                  <a:pt x="8507" y="6018"/>
                  <a:pt x="8349" y="5671"/>
                  <a:pt x="8034" y="5671"/>
                </a:cubicBezTo>
                <a:lnTo>
                  <a:pt x="6365" y="5671"/>
                </a:lnTo>
                <a:lnTo>
                  <a:pt x="6365" y="4568"/>
                </a:lnTo>
                <a:cubicBezTo>
                  <a:pt x="6491" y="4600"/>
                  <a:pt x="6617" y="4600"/>
                  <a:pt x="6711" y="4600"/>
                </a:cubicBezTo>
                <a:cubicBezTo>
                  <a:pt x="7499" y="4600"/>
                  <a:pt x="8160" y="3970"/>
                  <a:pt x="8160" y="3182"/>
                </a:cubicBezTo>
                <a:cubicBezTo>
                  <a:pt x="8160" y="2395"/>
                  <a:pt x="7499" y="1764"/>
                  <a:pt x="6711" y="1764"/>
                </a:cubicBezTo>
                <a:cubicBezTo>
                  <a:pt x="6617" y="1764"/>
                  <a:pt x="6491" y="1764"/>
                  <a:pt x="6365" y="1796"/>
                </a:cubicBezTo>
                <a:lnTo>
                  <a:pt x="6365" y="725"/>
                </a:lnTo>
                <a:close/>
                <a:moveTo>
                  <a:pt x="3183" y="4568"/>
                </a:moveTo>
                <a:cubicBezTo>
                  <a:pt x="3561" y="4568"/>
                  <a:pt x="3876" y="4883"/>
                  <a:pt x="3876" y="5293"/>
                </a:cubicBezTo>
                <a:cubicBezTo>
                  <a:pt x="3876" y="5451"/>
                  <a:pt x="3813" y="5640"/>
                  <a:pt x="3687" y="5766"/>
                </a:cubicBezTo>
                <a:cubicBezTo>
                  <a:pt x="3498" y="5986"/>
                  <a:pt x="3655" y="6333"/>
                  <a:pt x="3970" y="6333"/>
                </a:cubicBezTo>
                <a:lnTo>
                  <a:pt x="5608" y="6333"/>
                </a:lnTo>
                <a:lnTo>
                  <a:pt x="5608" y="7435"/>
                </a:lnTo>
                <a:cubicBezTo>
                  <a:pt x="5514" y="7404"/>
                  <a:pt x="5388" y="7404"/>
                  <a:pt x="5262" y="7404"/>
                </a:cubicBezTo>
                <a:cubicBezTo>
                  <a:pt x="4474" y="7404"/>
                  <a:pt x="3844" y="8034"/>
                  <a:pt x="3844" y="8822"/>
                </a:cubicBezTo>
                <a:cubicBezTo>
                  <a:pt x="3844" y="9609"/>
                  <a:pt x="4474" y="10239"/>
                  <a:pt x="5262" y="10239"/>
                </a:cubicBezTo>
                <a:cubicBezTo>
                  <a:pt x="5388" y="10239"/>
                  <a:pt x="5514" y="10239"/>
                  <a:pt x="5608" y="10208"/>
                </a:cubicBezTo>
                <a:lnTo>
                  <a:pt x="5608" y="11310"/>
                </a:lnTo>
                <a:lnTo>
                  <a:pt x="1009" y="11310"/>
                </a:lnTo>
                <a:cubicBezTo>
                  <a:pt x="851" y="11310"/>
                  <a:pt x="694" y="11153"/>
                  <a:pt x="694" y="10964"/>
                </a:cubicBezTo>
                <a:lnTo>
                  <a:pt x="694" y="6333"/>
                </a:lnTo>
                <a:lnTo>
                  <a:pt x="2395" y="6333"/>
                </a:lnTo>
                <a:cubicBezTo>
                  <a:pt x="2710" y="6333"/>
                  <a:pt x="2868" y="5986"/>
                  <a:pt x="2679" y="5766"/>
                </a:cubicBezTo>
                <a:cubicBezTo>
                  <a:pt x="2552" y="5640"/>
                  <a:pt x="2458" y="5482"/>
                  <a:pt x="2458" y="5293"/>
                </a:cubicBezTo>
                <a:cubicBezTo>
                  <a:pt x="2458" y="4883"/>
                  <a:pt x="2773" y="4568"/>
                  <a:pt x="3183" y="4568"/>
                </a:cubicBezTo>
                <a:close/>
                <a:moveTo>
                  <a:pt x="11311" y="6333"/>
                </a:moveTo>
                <a:lnTo>
                  <a:pt x="11311" y="10964"/>
                </a:lnTo>
                <a:cubicBezTo>
                  <a:pt x="11311" y="11153"/>
                  <a:pt x="11153" y="11310"/>
                  <a:pt x="10933" y="11310"/>
                </a:cubicBezTo>
                <a:lnTo>
                  <a:pt x="6333" y="11310"/>
                </a:lnTo>
                <a:lnTo>
                  <a:pt x="6333" y="9609"/>
                </a:lnTo>
                <a:cubicBezTo>
                  <a:pt x="6333" y="9388"/>
                  <a:pt x="6162" y="9244"/>
                  <a:pt x="5972" y="9244"/>
                </a:cubicBezTo>
                <a:cubicBezTo>
                  <a:pt x="5892" y="9244"/>
                  <a:pt x="5809" y="9270"/>
                  <a:pt x="5735" y="9326"/>
                </a:cubicBezTo>
                <a:cubicBezTo>
                  <a:pt x="5640" y="9452"/>
                  <a:pt x="5482" y="9546"/>
                  <a:pt x="5262" y="9546"/>
                </a:cubicBezTo>
                <a:cubicBezTo>
                  <a:pt x="4884" y="9546"/>
                  <a:pt x="4569" y="9231"/>
                  <a:pt x="4569" y="8822"/>
                </a:cubicBezTo>
                <a:cubicBezTo>
                  <a:pt x="4569" y="8443"/>
                  <a:pt x="4884" y="8097"/>
                  <a:pt x="5262" y="8097"/>
                </a:cubicBezTo>
                <a:cubicBezTo>
                  <a:pt x="5419" y="8097"/>
                  <a:pt x="5640" y="8191"/>
                  <a:pt x="5735" y="8317"/>
                </a:cubicBezTo>
                <a:cubicBezTo>
                  <a:pt x="5809" y="8374"/>
                  <a:pt x="5892" y="8399"/>
                  <a:pt x="5972" y="8399"/>
                </a:cubicBezTo>
                <a:cubicBezTo>
                  <a:pt x="6162" y="8399"/>
                  <a:pt x="6333" y="8255"/>
                  <a:pt x="6333" y="8034"/>
                </a:cubicBezTo>
                <a:lnTo>
                  <a:pt x="6333" y="6333"/>
                </a:lnTo>
                <a:lnTo>
                  <a:pt x="7436" y="6333"/>
                </a:lnTo>
                <a:cubicBezTo>
                  <a:pt x="7404" y="6459"/>
                  <a:pt x="7404" y="6585"/>
                  <a:pt x="7404" y="6711"/>
                </a:cubicBezTo>
                <a:cubicBezTo>
                  <a:pt x="7404" y="7498"/>
                  <a:pt x="8034" y="8097"/>
                  <a:pt x="8822" y="8097"/>
                </a:cubicBezTo>
                <a:cubicBezTo>
                  <a:pt x="9610" y="8097"/>
                  <a:pt x="10240" y="7498"/>
                  <a:pt x="10240" y="6711"/>
                </a:cubicBezTo>
                <a:cubicBezTo>
                  <a:pt x="10240" y="6585"/>
                  <a:pt x="10240" y="6459"/>
                  <a:pt x="10208" y="6333"/>
                </a:cubicBezTo>
                <a:close/>
                <a:moveTo>
                  <a:pt x="1040" y="0"/>
                </a:moveTo>
                <a:cubicBezTo>
                  <a:pt x="473" y="0"/>
                  <a:pt x="1" y="473"/>
                  <a:pt x="1" y="1071"/>
                </a:cubicBezTo>
                <a:lnTo>
                  <a:pt x="1" y="10964"/>
                </a:lnTo>
                <a:cubicBezTo>
                  <a:pt x="1" y="11531"/>
                  <a:pt x="473" y="12004"/>
                  <a:pt x="1040" y="12004"/>
                </a:cubicBezTo>
                <a:lnTo>
                  <a:pt x="10933" y="12004"/>
                </a:lnTo>
                <a:cubicBezTo>
                  <a:pt x="11531" y="12004"/>
                  <a:pt x="12004" y="11531"/>
                  <a:pt x="12004" y="10964"/>
                </a:cubicBezTo>
                <a:lnTo>
                  <a:pt x="12004" y="1071"/>
                </a:lnTo>
                <a:cubicBezTo>
                  <a:pt x="11972" y="473"/>
                  <a:pt x="11500" y="0"/>
                  <a:pt x="10933" y="0"/>
                </a:cubicBezTo>
                <a:close/>
              </a:path>
            </a:pathLst>
          </a:custGeom>
          <a:solidFill>
            <a:srgbClr val="00B0F0"/>
          </a:solidFill>
          <a:ln>
            <a:noFill/>
          </a:ln>
        </p:spPr>
        <p:txBody>
          <a:bodyPr spcFirstLastPara="1" wrap="square" lIns="121900" tIns="121900" rIns="121900" bIns="121900" anchor="ctr" anchorCtr="0">
            <a:noAutofit/>
          </a:bodyPr>
          <a:lstStyle/>
          <a:p>
            <a:endParaRPr sz="1865" dirty="0"/>
          </a:p>
        </p:txBody>
      </p:sp>
      <p:grpSp>
        <p:nvGrpSpPr>
          <p:cNvPr id="11" name="Google Shape;5384;p51">
            <a:extLst>
              <a:ext uri="{FF2B5EF4-FFF2-40B4-BE49-F238E27FC236}">
                <a16:creationId xmlns:a16="http://schemas.microsoft.com/office/drawing/2014/main" id="{873C7A08-C380-46AD-B9AF-5D7331B24691}"/>
              </a:ext>
            </a:extLst>
          </p:cNvPr>
          <p:cNvGrpSpPr/>
          <p:nvPr/>
        </p:nvGrpSpPr>
        <p:grpSpPr>
          <a:xfrm>
            <a:off x="1344931" y="3193046"/>
            <a:ext cx="443607" cy="441469"/>
            <a:chOff x="-49786250" y="2316650"/>
            <a:chExt cx="300900" cy="299450"/>
          </a:xfrm>
          <a:solidFill>
            <a:schemeClr val="accent4"/>
          </a:solidFill>
        </p:grpSpPr>
        <p:sp>
          <p:nvSpPr>
            <p:cNvPr id="12" name="Google Shape;5385;p51">
              <a:extLst>
                <a:ext uri="{FF2B5EF4-FFF2-40B4-BE49-F238E27FC236}">
                  <a16:creationId xmlns:a16="http://schemas.microsoft.com/office/drawing/2014/main" id="{E1FE6982-8702-4E2B-8582-6FDDA74A7617}"/>
                </a:ext>
              </a:extLst>
            </p:cNvPr>
            <p:cNvSpPr/>
            <p:nvPr/>
          </p:nvSpPr>
          <p:spPr>
            <a:xfrm>
              <a:off x="-49746875" y="2316650"/>
              <a:ext cx="217400" cy="299450"/>
            </a:xfrm>
            <a:custGeom>
              <a:avLst/>
              <a:gdLst/>
              <a:ahLst/>
              <a:cxnLst/>
              <a:rect l="l" t="t" r="r" b="b"/>
              <a:pathLst>
                <a:path w="8696" h="11978" extrusionOk="0">
                  <a:moveTo>
                    <a:pt x="4411" y="3944"/>
                  </a:moveTo>
                  <a:lnTo>
                    <a:pt x="5010" y="5110"/>
                  </a:lnTo>
                  <a:cubicBezTo>
                    <a:pt x="4837" y="5188"/>
                    <a:pt x="4640" y="5228"/>
                    <a:pt x="4439" y="5228"/>
                  </a:cubicBezTo>
                  <a:cubicBezTo>
                    <a:pt x="4238" y="5228"/>
                    <a:pt x="4033" y="5188"/>
                    <a:pt x="3844" y="5110"/>
                  </a:cubicBezTo>
                  <a:lnTo>
                    <a:pt x="4411" y="3944"/>
                  </a:lnTo>
                  <a:close/>
                  <a:moveTo>
                    <a:pt x="5136" y="5834"/>
                  </a:moveTo>
                  <a:lnTo>
                    <a:pt x="5136" y="8418"/>
                  </a:lnTo>
                  <a:lnTo>
                    <a:pt x="3718" y="8418"/>
                  </a:lnTo>
                  <a:lnTo>
                    <a:pt x="3718" y="5834"/>
                  </a:lnTo>
                  <a:cubicBezTo>
                    <a:pt x="3939" y="5897"/>
                    <a:pt x="4191" y="5960"/>
                    <a:pt x="4411" y="5960"/>
                  </a:cubicBezTo>
                  <a:cubicBezTo>
                    <a:pt x="4663" y="5960"/>
                    <a:pt x="4884" y="5897"/>
                    <a:pt x="5136" y="5834"/>
                  </a:cubicBezTo>
                  <a:close/>
                  <a:moveTo>
                    <a:pt x="4390" y="657"/>
                  </a:moveTo>
                  <a:cubicBezTo>
                    <a:pt x="5196" y="657"/>
                    <a:pt x="5982" y="942"/>
                    <a:pt x="6617" y="1455"/>
                  </a:cubicBezTo>
                  <a:cubicBezTo>
                    <a:pt x="7467" y="2117"/>
                    <a:pt x="7940" y="3156"/>
                    <a:pt x="7940" y="4196"/>
                  </a:cubicBezTo>
                  <a:cubicBezTo>
                    <a:pt x="7940" y="5078"/>
                    <a:pt x="7625" y="5897"/>
                    <a:pt x="7058" y="6527"/>
                  </a:cubicBezTo>
                  <a:cubicBezTo>
                    <a:pt x="6585" y="7095"/>
                    <a:pt x="6270" y="7756"/>
                    <a:pt x="6207" y="8418"/>
                  </a:cubicBezTo>
                  <a:lnTo>
                    <a:pt x="5829" y="8418"/>
                  </a:lnTo>
                  <a:lnTo>
                    <a:pt x="5829" y="5267"/>
                  </a:lnTo>
                  <a:cubicBezTo>
                    <a:pt x="5829" y="5236"/>
                    <a:pt x="5829" y="5141"/>
                    <a:pt x="5798" y="5110"/>
                  </a:cubicBezTo>
                  <a:lnTo>
                    <a:pt x="4726" y="2999"/>
                  </a:lnTo>
                  <a:cubicBezTo>
                    <a:pt x="4663" y="2873"/>
                    <a:pt x="4537" y="2778"/>
                    <a:pt x="4411" y="2778"/>
                  </a:cubicBezTo>
                  <a:cubicBezTo>
                    <a:pt x="4317" y="2778"/>
                    <a:pt x="4191" y="2873"/>
                    <a:pt x="4096" y="2999"/>
                  </a:cubicBezTo>
                  <a:lnTo>
                    <a:pt x="3057" y="5110"/>
                  </a:lnTo>
                  <a:cubicBezTo>
                    <a:pt x="2994" y="5141"/>
                    <a:pt x="2994" y="5236"/>
                    <a:pt x="2994" y="5267"/>
                  </a:cubicBezTo>
                  <a:lnTo>
                    <a:pt x="2994" y="8418"/>
                  </a:lnTo>
                  <a:lnTo>
                    <a:pt x="2647" y="8418"/>
                  </a:lnTo>
                  <a:cubicBezTo>
                    <a:pt x="2584" y="7756"/>
                    <a:pt x="2301" y="7095"/>
                    <a:pt x="1796" y="6527"/>
                  </a:cubicBezTo>
                  <a:cubicBezTo>
                    <a:pt x="1040" y="5708"/>
                    <a:pt x="757" y="4574"/>
                    <a:pt x="1009" y="3408"/>
                  </a:cubicBezTo>
                  <a:cubicBezTo>
                    <a:pt x="1261" y="2085"/>
                    <a:pt x="2332" y="1014"/>
                    <a:pt x="3687" y="731"/>
                  </a:cubicBezTo>
                  <a:cubicBezTo>
                    <a:pt x="3921" y="681"/>
                    <a:pt x="4156" y="657"/>
                    <a:pt x="4390" y="657"/>
                  </a:cubicBezTo>
                  <a:close/>
                  <a:moveTo>
                    <a:pt x="6207" y="9142"/>
                  </a:moveTo>
                  <a:lnTo>
                    <a:pt x="6207" y="9489"/>
                  </a:lnTo>
                  <a:cubicBezTo>
                    <a:pt x="6207" y="9678"/>
                    <a:pt x="6050" y="9835"/>
                    <a:pt x="5829" y="9835"/>
                  </a:cubicBezTo>
                  <a:lnTo>
                    <a:pt x="3057" y="9835"/>
                  </a:lnTo>
                  <a:cubicBezTo>
                    <a:pt x="2836" y="9835"/>
                    <a:pt x="2679" y="9678"/>
                    <a:pt x="2679" y="9489"/>
                  </a:cubicBezTo>
                  <a:lnTo>
                    <a:pt x="2679" y="9142"/>
                  </a:lnTo>
                  <a:close/>
                  <a:moveTo>
                    <a:pt x="5483" y="10529"/>
                  </a:moveTo>
                  <a:lnTo>
                    <a:pt x="5483" y="10907"/>
                  </a:lnTo>
                  <a:cubicBezTo>
                    <a:pt x="5483" y="11096"/>
                    <a:pt x="5325" y="11253"/>
                    <a:pt x="5136" y="11253"/>
                  </a:cubicBezTo>
                  <a:lnTo>
                    <a:pt x="3718" y="11253"/>
                  </a:lnTo>
                  <a:cubicBezTo>
                    <a:pt x="3529" y="11253"/>
                    <a:pt x="3372" y="11096"/>
                    <a:pt x="3372" y="10907"/>
                  </a:cubicBezTo>
                  <a:lnTo>
                    <a:pt x="3372" y="10529"/>
                  </a:lnTo>
                  <a:close/>
                  <a:moveTo>
                    <a:pt x="4318" y="0"/>
                  </a:moveTo>
                  <a:cubicBezTo>
                    <a:pt x="4056" y="0"/>
                    <a:pt x="3792" y="23"/>
                    <a:pt x="3529" y="69"/>
                  </a:cubicBezTo>
                  <a:cubicBezTo>
                    <a:pt x="1954" y="384"/>
                    <a:pt x="631" y="1707"/>
                    <a:pt x="284" y="3314"/>
                  </a:cubicBezTo>
                  <a:cubicBezTo>
                    <a:pt x="1" y="4637"/>
                    <a:pt x="379" y="6023"/>
                    <a:pt x="1261" y="7000"/>
                  </a:cubicBezTo>
                  <a:cubicBezTo>
                    <a:pt x="1702" y="7536"/>
                    <a:pt x="1986" y="8166"/>
                    <a:pt x="1986" y="8796"/>
                  </a:cubicBezTo>
                  <a:lnTo>
                    <a:pt x="1986" y="9489"/>
                  </a:lnTo>
                  <a:cubicBezTo>
                    <a:pt x="1986" y="9961"/>
                    <a:pt x="2269" y="10371"/>
                    <a:pt x="2679" y="10466"/>
                  </a:cubicBezTo>
                  <a:lnTo>
                    <a:pt x="2679" y="10907"/>
                  </a:lnTo>
                  <a:cubicBezTo>
                    <a:pt x="2679" y="11505"/>
                    <a:pt x="3151" y="11978"/>
                    <a:pt x="3750" y="11978"/>
                  </a:cubicBezTo>
                  <a:lnTo>
                    <a:pt x="5168" y="11978"/>
                  </a:lnTo>
                  <a:cubicBezTo>
                    <a:pt x="5766" y="11978"/>
                    <a:pt x="6239" y="11505"/>
                    <a:pt x="6239" y="10907"/>
                  </a:cubicBezTo>
                  <a:lnTo>
                    <a:pt x="6239" y="10466"/>
                  </a:lnTo>
                  <a:cubicBezTo>
                    <a:pt x="6617" y="10308"/>
                    <a:pt x="6963" y="9930"/>
                    <a:pt x="6963" y="9489"/>
                  </a:cubicBezTo>
                  <a:lnTo>
                    <a:pt x="6963" y="8796"/>
                  </a:lnTo>
                  <a:cubicBezTo>
                    <a:pt x="6963" y="8166"/>
                    <a:pt x="7184" y="7536"/>
                    <a:pt x="7656" y="6969"/>
                  </a:cubicBezTo>
                  <a:cubicBezTo>
                    <a:pt x="8318" y="6212"/>
                    <a:pt x="8696" y="5236"/>
                    <a:pt x="8696" y="4228"/>
                  </a:cubicBezTo>
                  <a:cubicBezTo>
                    <a:pt x="8633" y="2967"/>
                    <a:pt x="8097" y="1739"/>
                    <a:pt x="7058" y="951"/>
                  </a:cubicBezTo>
                  <a:cubicBezTo>
                    <a:pt x="6285" y="328"/>
                    <a:pt x="5314" y="0"/>
                    <a:pt x="4318" y="0"/>
                  </a:cubicBezTo>
                  <a:close/>
                </a:path>
              </a:pathLst>
            </a:custGeom>
            <a:grpFill/>
            <a:ln>
              <a:noFill/>
            </a:ln>
          </p:spPr>
          <p:txBody>
            <a:bodyPr spcFirstLastPara="1" wrap="square" lIns="121900" tIns="121900" rIns="121900" bIns="121900" anchor="ctr" anchorCtr="0">
              <a:noAutofit/>
            </a:bodyPr>
            <a:lstStyle/>
            <a:p>
              <a:endParaRPr sz="1865"/>
            </a:p>
          </p:txBody>
        </p:sp>
        <p:sp>
          <p:nvSpPr>
            <p:cNvPr id="13" name="Google Shape;5386;p51">
              <a:extLst>
                <a:ext uri="{FF2B5EF4-FFF2-40B4-BE49-F238E27FC236}">
                  <a16:creationId xmlns:a16="http://schemas.microsoft.com/office/drawing/2014/main" id="{89E6AD9C-F80E-41F3-A460-F6CE759C090A}"/>
                </a:ext>
              </a:extLst>
            </p:cNvPr>
            <p:cNvSpPr/>
            <p:nvPr/>
          </p:nvSpPr>
          <p:spPr>
            <a:xfrm>
              <a:off x="-49786250" y="2422325"/>
              <a:ext cx="36250" cy="17350"/>
            </a:xfrm>
            <a:custGeom>
              <a:avLst/>
              <a:gdLst/>
              <a:ahLst/>
              <a:cxnLst/>
              <a:rect l="l" t="t" r="r" b="b"/>
              <a:pathLst>
                <a:path w="1450" h="694" extrusionOk="0">
                  <a:moveTo>
                    <a:pt x="379" y="1"/>
                  </a:moveTo>
                  <a:cubicBezTo>
                    <a:pt x="158" y="1"/>
                    <a:pt x="0" y="158"/>
                    <a:pt x="0" y="347"/>
                  </a:cubicBezTo>
                  <a:cubicBezTo>
                    <a:pt x="0" y="536"/>
                    <a:pt x="158" y="694"/>
                    <a:pt x="379" y="694"/>
                  </a:cubicBezTo>
                  <a:lnTo>
                    <a:pt x="1072" y="694"/>
                  </a:lnTo>
                  <a:cubicBezTo>
                    <a:pt x="1261" y="694"/>
                    <a:pt x="1418" y="536"/>
                    <a:pt x="1418" y="347"/>
                  </a:cubicBezTo>
                  <a:cubicBezTo>
                    <a:pt x="1450" y="127"/>
                    <a:pt x="1261" y="1"/>
                    <a:pt x="1072" y="1"/>
                  </a:cubicBezTo>
                  <a:close/>
                </a:path>
              </a:pathLst>
            </a:custGeom>
            <a:grpFill/>
            <a:ln>
              <a:noFill/>
            </a:ln>
          </p:spPr>
          <p:txBody>
            <a:bodyPr spcFirstLastPara="1" wrap="square" lIns="121900" tIns="121900" rIns="121900" bIns="121900" anchor="ctr" anchorCtr="0">
              <a:noAutofit/>
            </a:bodyPr>
            <a:lstStyle/>
            <a:p>
              <a:endParaRPr sz="1865"/>
            </a:p>
          </p:txBody>
        </p:sp>
        <p:sp>
          <p:nvSpPr>
            <p:cNvPr id="14" name="Google Shape;5387;p51">
              <a:extLst>
                <a:ext uri="{FF2B5EF4-FFF2-40B4-BE49-F238E27FC236}">
                  <a16:creationId xmlns:a16="http://schemas.microsoft.com/office/drawing/2014/main" id="{A70782B8-E65F-47AE-9D2C-D05417366951}"/>
                </a:ext>
              </a:extLst>
            </p:cNvPr>
            <p:cNvSpPr/>
            <p:nvPr/>
          </p:nvSpPr>
          <p:spPr>
            <a:xfrm>
              <a:off x="-49783900" y="2362475"/>
              <a:ext cx="31550" cy="30150"/>
            </a:xfrm>
            <a:custGeom>
              <a:avLst/>
              <a:gdLst/>
              <a:ahLst/>
              <a:cxnLst/>
              <a:rect l="l" t="t" r="r" b="b"/>
              <a:pathLst>
                <a:path w="1262" h="1206" extrusionOk="0">
                  <a:moveTo>
                    <a:pt x="391" y="0"/>
                  </a:moveTo>
                  <a:cubicBezTo>
                    <a:pt x="300" y="0"/>
                    <a:pt x="206" y="32"/>
                    <a:pt x="127" y="95"/>
                  </a:cubicBezTo>
                  <a:cubicBezTo>
                    <a:pt x="1" y="221"/>
                    <a:pt x="1" y="441"/>
                    <a:pt x="127" y="599"/>
                  </a:cubicBezTo>
                  <a:lnTo>
                    <a:pt x="631" y="1134"/>
                  </a:lnTo>
                  <a:cubicBezTo>
                    <a:pt x="694" y="1182"/>
                    <a:pt x="781" y="1205"/>
                    <a:pt x="871" y="1205"/>
                  </a:cubicBezTo>
                  <a:cubicBezTo>
                    <a:pt x="962" y="1205"/>
                    <a:pt x="1056" y="1182"/>
                    <a:pt x="1135" y="1134"/>
                  </a:cubicBezTo>
                  <a:cubicBezTo>
                    <a:pt x="1261" y="1008"/>
                    <a:pt x="1261" y="756"/>
                    <a:pt x="1135" y="599"/>
                  </a:cubicBezTo>
                  <a:lnTo>
                    <a:pt x="631" y="95"/>
                  </a:lnTo>
                  <a:cubicBezTo>
                    <a:pt x="568" y="32"/>
                    <a:pt x="481" y="0"/>
                    <a:pt x="391" y="0"/>
                  </a:cubicBezTo>
                  <a:close/>
                </a:path>
              </a:pathLst>
            </a:custGeom>
            <a:grpFill/>
            <a:ln>
              <a:noFill/>
            </a:ln>
          </p:spPr>
          <p:txBody>
            <a:bodyPr spcFirstLastPara="1" wrap="square" lIns="121900" tIns="121900" rIns="121900" bIns="121900" anchor="ctr" anchorCtr="0">
              <a:noAutofit/>
            </a:bodyPr>
            <a:lstStyle/>
            <a:p>
              <a:endParaRPr sz="1865"/>
            </a:p>
          </p:txBody>
        </p:sp>
        <p:sp>
          <p:nvSpPr>
            <p:cNvPr id="15" name="Google Shape;5388;p51">
              <a:extLst>
                <a:ext uri="{FF2B5EF4-FFF2-40B4-BE49-F238E27FC236}">
                  <a16:creationId xmlns:a16="http://schemas.microsoft.com/office/drawing/2014/main" id="{F48CD028-76D7-47CF-B062-F1CE7DF221E9}"/>
                </a:ext>
              </a:extLst>
            </p:cNvPr>
            <p:cNvSpPr/>
            <p:nvPr/>
          </p:nvSpPr>
          <p:spPr>
            <a:xfrm>
              <a:off x="-49783900" y="2468800"/>
              <a:ext cx="31550" cy="30150"/>
            </a:xfrm>
            <a:custGeom>
              <a:avLst/>
              <a:gdLst/>
              <a:ahLst/>
              <a:cxnLst/>
              <a:rect l="l" t="t" r="r" b="b"/>
              <a:pathLst>
                <a:path w="1262" h="1206" extrusionOk="0">
                  <a:moveTo>
                    <a:pt x="871" y="0"/>
                  </a:moveTo>
                  <a:cubicBezTo>
                    <a:pt x="781" y="0"/>
                    <a:pt x="694" y="32"/>
                    <a:pt x="631" y="95"/>
                  </a:cubicBezTo>
                  <a:lnTo>
                    <a:pt x="127" y="599"/>
                  </a:lnTo>
                  <a:cubicBezTo>
                    <a:pt x="1" y="725"/>
                    <a:pt x="1" y="977"/>
                    <a:pt x="127" y="1135"/>
                  </a:cubicBezTo>
                  <a:cubicBezTo>
                    <a:pt x="174" y="1182"/>
                    <a:pt x="261" y="1205"/>
                    <a:pt x="355" y="1205"/>
                  </a:cubicBezTo>
                  <a:cubicBezTo>
                    <a:pt x="450" y="1205"/>
                    <a:pt x="552" y="1182"/>
                    <a:pt x="631" y="1135"/>
                  </a:cubicBezTo>
                  <a:lnTo>
                    <a:pt x="1135" y="599"/>
                  </a:lnTo>
                  <a:cubicBezTo>
                    <a:pt x="1261" y="504"/>
                    <a:pt x="1261" y="252"/>
                    <a:pt x="1135" y="95"/>
                  </a:cubicBezTo>
                  <a:cubicBezTo>
                    <a:pt x="1056" y="32"/>
                    <a:pt x="962" y="0"/>
                    <a:pt x="871" y="0"/>
                  </a:cubicBezTo>
                  <a:close/>
                </a:path>
              </a:pathLst>
            </a:custGeom>
            <a:grpFill/>
            <a:ln>
              <a:noFill/>
            </a:ln>
          </p:spPr>
          <p:txBody>
            <a:bodyPr spcFirstLastPara="1" wrap="square" lIns="121900" tIns="121900" rIns="121900" bIns="121900" anchor="ctr" anchorCtr="0">
              <a:noAutofit/>
            </a:bodyPr>
            <a:lstStyle/>
            <a:p>
              <a:endParaRPr sz="1865"/>
            </a:p>
          </p:txBody>
        </p:sp>
        <p:sp>
          <p:nvSpPr>
            <p:cNvPr id="16" name="Google Shape;5389;p51">
              <a:extLst>
                <a:ext uri="{FF2B5EF4-FFF2-40B4-BE49-F238E27FC236}">
                  <a16:creationId xmlns:a16="http://schemas.microsoft.com/office/drawing/2014/main" id="{51DF1442-7877-4480-9417-A749A8A9C9F9}"/>
                </a:ext>
              </a:extLst>
            </p:cNvPr>
            <p:cNvSpPr/>
            <p:nvPr/>
          </p:nvSpPr>
          <p:spPr>
            <a:xfrm>
              <a:off x="-49520825" y="2421550"/>
              <a:ext cx="35475" cy="18125"/>
            </a:xfrm>
            <a:custGeom>
              <a:avLst/>
              <a:gdLst/>
              <a:ahLst/>
              <a:cxnLst/>
              <a:rect l="l" t="t" r="r" b="b"/>
              <a:pathLst>
                <a:path w="1419" h="725" extrusionOk="0">
                  <a:moveTo>
                    <a:pt x="347" y="0"/>
                  </a:moveTo>
                  <a:cubicBezTo>
                    <a:pt x="158" y="0"/>
                    <a:pt x="1" y="158"/>
                    <a:pt x="1" y="378"/>
                  </a:cubicBezTo>
                  <a:cubicBezTo>
                    <a:pt x="1" y="567"/>
                    <a:pt x="158" y="725"/>
                    <a:pt x="347" y="725"/>
                  </a:cubicBezTo>
                  <a:lnTo>
                    <a:pt x="1072" y="725"/>
                  </a:lnTo>
                  <a:cubicBezTo>
                    <a:pt x="1261" y="725"/>
                    <a:pt x="1418" y="567"/>
                    <a:pt x="1418" y="378"/>
                  </a:cubicBezTo>
                  <a:cubicBezTo>
                    <a:pt x="1418" y="158"/>
                    <a:pt x="1261" y="0"/>
                    <a:pt x="1072" y="0"/>
                  </a:cubicBezTo>
                  <a:close/>
                </a:path>
              </a:pathLst>
            </a:custGeom>
            <a:grpFill/>
            <a:ln>
              <a:noFill/>
            </a:ln>
          </p:spPr>
          <p:txBody>
            <a:bodyPr spcFirstLastPara="1" wrap="square" lIns="121900" tIns="121900" rIns="121900" bIns="121900" anchor="ctr" anchorCtr="0">
              <a:noAutofit/>
            </a:bodyPr>
            <a:lstStyle/>
            <a:p>
              <a:endParaRPr sz="1865"/>
            </a:p>
          </p:txBody>
        </p:sp>
        <p:sp>
          <p:nvSpPr>
            <p:cNvPr id="17" name="Google Shape;5390;p51">
              <a:extLst>
                <a:ext uri="{FF2B5EF4-FFF2-40B4-BE49-F238E27FC236}">
                  <a16:creationId xmlns:a16="http://schemas.microsoft.com/office/drawing/2014/main" id="{A69DCFCA-883B-4376-8CB2-A114204308E2}"/>
                </a:ext>
              </a:extLst>
            </p:cNvPr>
            <p:cNvSpPr/>
            <p:nvPr/>
          </p:nvSpPr>
          <p:spPr>
            <a:xfrm>
              <a:off x="-49519250" y="2362475"/>
              <a:ext cx="31525" cy="31325"/>
            </a:xfrm>
            <a:custGeom>
              <a:avLst/>
              <a:gdLst/>
              <a:ahLst/>
              <a:cxnLst/>
              <a:rect l="l" t="t" r="r" b="b"/>
              <a:pathLst>
                <a:path w="1261" h="1253" extrusionOk="0">
                  <a:moveTo>
                    <a:pt x="906" y="0"/>
                  </a:moveTo>
                  <a:cubicBezTo>
                    <a:pt x="812" y="0"/>
                    <a:pt x="709" y="32"/>
                    <a:pt x="631" y="95"/>
                  </a:cubicBezTo>
                  <a:lnTo>
                    <a:pt x="127" y="599"/>
                  </a:lnTo>
                  <a:cubicBezTo>
                    <a:pt x="1" y="725"/>
                    <a:pt x="1" y="945"/>
                    <a:pt x="127" y="1134"/>
                  </a:cubicBezTo>
                  <a:cubicBezTo>
                    <a:pt x="190" y="1213"/>
                    <a:pt x="276" y="1253"/>
                    <a:pt x="367" y="1253"/>
                  </a:cubicBezTo>
                  <a:cubicBezTo>
                    <a:pt x="457" y="1253"/>
                    <a:pt x="552" y="1213"/>
                    <a:pt x="631" y="1134"/>
                  </a:cubicBezTo>
                  <a:lnTo>
                    <a:pt x="1135" y="599"/>
                  </a:lnTo>
                  <a:cubicBezTo>
                    <a:pt x="1261" y="473"/>
                    <a:pt x="1261" y="252"/>
                    <a:pt x="1135" y="95"/>
                  </a:cubicBezTo>
                  <a:cubicBezTo>
                    <a:pt x="1088" y="32"/>
                    <a:pt x="1001" y="0"/>
                    <a:pt x="906" y="0"/>
                  </a:cubicBezTo>
                  <a:close/>
                </a:path>
              </a:pathLst>
            </a:custGeom>
            <a:grpFill/>
            <a:ln>
              <a:noFill/>
            </a:ln>
          </p:spPr>
          <p:txBody>
            <a:bodyPr spcFirstLastPara="1" wrap="square" lIns="121900" tIns="121900" rIns="121900" bIns="121900" anchor="ctr" anchorCtr="0">
              <a:noAutofit/>
            </a:bodyPr>
            <a:lstStyle/>
            <a:p>
              <a:endParaRPr sz="1865"/>
            </a:p>
          </p:txBody>
        </p:sp>
        <p:sp>
          <p:nvSpPr>
            <p:cNvPr id="18" name="Google Shape;5391;p51">
              <a:extLst>
                <a:ext uri="{FF2B5EF4-FFF2-40B4-BE49-F238E27FC236}">
                  <a16:creationId xmlns:a16="http://schemas.microsoft.com/office/drawing/2014/main" id="{5CEAC1C9-5673-4895-9F65-E26957FAC757}"/>
                </a:ext>
              </a:extLst>
            </p:cNvPr>
            <p:cNvSpPr/>
            <p:nvPr/>
          </p:nvSpPr>
          <p:spPr>
            <a:xfrm>
              <a:off x="-49519250" y="2468800"/>
              <a:ext cx="31525" cy="30150"/>
            </a:xfrm>
            <a:custGeom>
              <a:avLst/>
              <a:gdLst/>
              <a:ahLst/>
              <a:cxnLst/>
              <a:rect l="l" t="t" r="r" b="b"/>
              <a:pathLst>
                <a:path w="1261" h="1206" extrusionOk="0">
                  <a:moveTo>
                    <a:pt x="391" y="0"/>
                  </a:moveTo>
                  <a:cubicBezTo>
                    <a:pt x="300" y="0"/>
                    <a:pt x="205" y="32"/>
                    <a:pt x="127" y="95"/>
                  </a:cubicBezTo>
                  <a:cubicBezTo>
                    <a:pt x="1" y="221"/>
                    <a:pt x="1" y="441"/>
                    <a:pt x="127" y="599"/>
                  </a:cubicBezTo>
                  <a:lnTo>
                    <a:pt x="631" y="1135"/>
                  </a:lnTo>
                  <a:cubicBezTo>
                    <a:pt x="694" y="1182"/>
                    <a:pt x="780" y="1205"/>
                    <a:pt x="871" y="1205"/>
                  </a:cubicBezTo>
                  <a:cubicBezTo>
                    <a:pt x="962" y="1205"/>
                    <a:pt x="1056" y="1182"/>
                    <a:pt x="1135" y="1135"/>
                  </a:cubicBezTo>
                  <a:cubicBezTo>
                    <a:pt x="1261" y="1009"/>
                    <a:pt x="1261" y="756"/>
                    <a:pt x="1135" y="599"/>
                  </a:cubicBezTo>
                  <a:lnTo>
                    <a:pt x="631" y="95"/>
                  </a:lnTo>
                  <a:cubicBezTo>
                    <a:pt x="568" y="32"/>
                    <a:pt x="481" y="0"/>
                    <a:pt x="391" y="0"/>
                  </a:cubicBezTo>
                  <a:close/>
                </a:path>
              </a:pathLst>
            </a:custGeom>
            <a:grp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11023003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مدخلات تكنولوجيا المعلومات تشير إلى الأدوات والتقنيات التي يتم استخدامها في مجال التعليم والتدريس لتعزيز وتحسين عمليات التعلم والتواصل. تشمل هذه المدخلات الأجهزة الإلكترونية مثل الحواسيب والهواتف الذكية والأجهزة اللوحية، والبرمجيات التعليمية، والشبكات الاجتماعية، والإنترنت والموارد الإلكترونية، وتطبيقات الويب والتطبيقات المحمولة الموجهة للتعلم، والتجارب التفاعلية، وغيرها من الأدوات التقنية التي يمكن استخدامها لتعزيز عملية التعليم وتحقيق أهداف التعلم.</a:t>
            </a:r>
          </a:p>
          <a:p>
            <a:pPr algn="ctr"/>
            <a:endParaRPr lang="ar-SA" dirty="0"/>
          </a:p>
          <a:p>
            <a:pPr algn="ctr"/>
            <a:r>
              <a:rPr lang="ar-SA" dirty="0"/>
              <a:t>مصدر:</a:t>
            </a:r>
          </a:p>
          <a:p>
            <a:pPr algn="ctr"/>
            <a:r>
              <a:rPr lang="en-US" dirty="0"/>
              <a:t>ITU (International Telecommunication Union). (2018). "ICTs in Education." Retrieved from: https://www.itu.int/en/ITU-D/Statistics/Pages/publications/ict-facts-2017.aspx</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420826" y="2040273"/>
            <a:ext cx="9426243" cy="402674"/>
          </a:xfrm>
          <a:prstGeom prst="rect">
            <a:avLst/>
          </a:prstGeom>
          <a:noFill/>
        </p:spPr>
        <p:txBody>
          <a:bodyPr wrap="square" rtlCol="0">
            <a:spAutoFit/>
          </a:bodyPr>
          <a:lstStyle/>
          <a:p>
            <a:pPr algn="just" rtl="1">
              <a:lnSpc>
                <a:spcPts val="2720"/>
              </a:lnSpc>
              <a:spcBef>
                <a:spcPts val="600"/>
              </a:spcBef>
              <a:spcAft>
                <a:spcPts val="1800"/>
              </a:spcAft>
            </a:pPr>
            <a:r>
              <a:rPr lang="ar-SA" sz="1600" dirty="0">
                <a:latin typeface="Alexandria Light" pitchFamily="2" charset="-78"/>
                <a:cs typeface="Alexandria Light" pitchFamily="2" charset="-78"/>
              </a:rPr>
              <a:t>      </a:t>
            </a:r>
            <a:endParaRPr lang="ar-SA" sz="1600" dirty="0">
              <a:solidFill>
                <a:srgbClr val="212529"/>
              </a:solidFill>
              <a:effectLst/>
              <a:latin typeface="Alexandria Light" pitchFamily="2" charset="-78"/>
              <a:ea typeface="Times New Roman" panose="02020603050405020304" pitchFamily="18" charset="0"/>
              <a:cs typeface="Alexandria Light" pitchFamily="2" charset="-78"/>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C4364A12-B773-40FF-9ABF-33539D226A2F}"/>
              </a:ext>
            </a:extLst>
          </p:cNvPr>
          <p:cNvSpPr txBox="1"/>
          <p:nvPr/>
        </p:nvSpPr>
        <p:spPr>
          <a:xfrm>
            <a:off x="1344931" y="1723607"/>
            <a:ext cx="9486489" cy="4185761"/>
          </a:xfrm>
          <a:prstGeom prst="rect">
            <a:avLst/>
          </a:prstGeom>
          <a:noFill/>
        </p:spPr>
        <p:txBody>
          <a:bodyPr wrap="square" rtlCol="1">
            <a:spAutoFit/>
          </a:bodyPr>
          <a:lstStyle/>
          <a:p>
            <a:pPr algn="just" rtl="1">
              <a:lnSpc>
                <a:spcPts val="2960"/>
              </a:lnSpc>
              <a:spcAft>
                <a:spcPts val="1800"/>
              </a:spcAft>
            </a:pPr>
            <a:r>
              <a:rPr lang="ar-SA" sz="1800" b="0" i="0" u="none" strike="noStrike" baseline="0" dirty="0">
                <a:latin typeface="Alexandria Light" pitchFamily="2" charset="-78"/>
                <a:cs typeface="Alexandria Light" pitchFamily="2" charset="-78"/>
              </a:rPr>
              <a:t>     </a:t>
            </a:r>
            <a:r>
              <a:rPr lang="ar-SA" sz="1600" b="0" i="0" u="none" strike="noStrike" baseline="0" dirty="0">
                <a:latin typeface="Alexandria Light" pitchFamily="2" charset="-78"/>
                <a:cs typeface="Alexandria Light" pitchFamily="2" charset="-78"/>
              </a:rPr>
              <a:t>يوجد أسباب عدة ل</a:t>
            </a:r>
            <a:r>
              <a:rPr lang="ar-SA" sz="1600" dirty="0">
                <a:latin typeface="Alexandria Light" pitchFamily="2" charset="-78"/>
                <a:cs typeface="Alexandria Light" pitchFamily="2" charset="-78"/>
              </a:rPr>
              <a:t>ا</a:t>
            </a:r>
            <a:r>
              <a:rPr lang="ar-SA" sz="1600" b="0" i="0" u="none" strike="noStrike" baseline="0" dirty="0">
                <a:latin typeface="Alexandria Light" pitchFamily="2" charset="-78"/>
                <a:cs typeface="Alexandria Light" pitchFamily="2" charset="-78"/>
              </a:rPr>
              <a:t>ستخدام المستحدثات التكنولوجية في </a:t>
            </a:r>
            <a:r>
              <a:rPr lang="ar-SA" sz="1800" kern="1200" dirty="0">
                <a:solidFill>
                  <a:srgbClr val="000000"/>
                </a:solidFill>
                <a:effectLst/>
                <a:ea typeface="Calibri" panose="020F0502020204030204" pitchFamily="34" charset="0"/>
                <a:cs typeface="Alexandria Light" pitchFamily="2" charset="-78"/>
              </a:rPr>
              <a:t>العملية التعليمية</a:t>
            </a:r>
            <a:r>
              <a:rPr lang="ar-SA" sz="1600" b="0" i="0" u="none" strike="noStrike" baseline="0" dirty="0">
                <a:latin typeface="Alexandria Light" pitchFamily="2" charset="-78"/>
                <a:cs typeface="Alexandria Light" pitchFamily="2" charset="-78"/>
              </a:rPr>
              <a:t>؛ منها:</a:t>
            </a:r>
          </a:p>
          <a:p>
            <a:pPr marL="285750" indent="-285750" algn="just" rtl="1">
              <a:lnSpc>
                <a:spcPts val="2960"/>
              </a:lnSpc>
              <a:spcAft>
                <a:spcPts val="1800"/>
              </a:spcAft>
              <a:buFont typeface="Arial" panose="020B0604020202020204" pitchFamily="34" charset="0"/>
              <a:buChar char="•"/>
            </a:pPr>
            <a:r>
              <a:rPr lang="ar-SA" sz="1600" b="0" i="0" u="none" strike="noStrike" baseline="0" dirty="0">
                <a:latin typeface="Alexandria Light" pitchFamily="2" charset="-78"/>
                <a:cs typeface="Alexandria Light" pitchFamily="2" charset="-78"/>
              </a:rPr>
              <a:t>      تعزيز التفاعل والمشاركة، </a:t>
            </a:r>
          </a:p>
          <a:p>
            <a:pPr marL="285750" indent="-285750" algn="just" rtl="1">
              <a:lnSpc>
                <a:spcPts val="2960"/>
              </a:lnSpc>
              <a:spcAft>
                <a:spcPts val="1800"/>
              </a:spcAft>
              <a:buFont typeface="Arial" panose="020B0604020202020204" pitchFamily="34" charset="0"/>
              <a:buChar char="•"/>
            </a:pPr>
            <a:r>
              <a:rPr lang="ar-SA" sz="1600" dirty="0">
                <a:latin typeface="Alexandria Light" pitchFamily="2" charset="-78"/>
                <a:cs typeface="Alexandria Light" pitchFamily="2" charset="-78"/>
              </a:rPr>
              <a:t>     </a:t>
            </a:r>
            <a:r>
              <a:rPr lang="ar-SA" sz="1600" b="0" i="0" u="none" strike="noStrike" baseline="0" dirty="0">
                <a:latin typeface="Alexandria Light" pitchFamily="2" charset="-78"/>
                <a:cs typeface="Alexandria Light" pitchFamily="2" charset="-78"/>
              </a:rPr>
              <a:t>ربط التعليم داخل القاعة الدراسية وخارجها، </a:t>
            </a:r>
          </a:p>
          <a:p>
            <a:pPr marL="285750" indent="-285750" algn="just" rtl="1">
              <a:lnSpc>
                <a:spcPts val="2960"/>
              </a:lnSpc>
              <a:spcAft>
                <a:spcPts val="1800"/>
              </a:spcAft>
              <a:buFont typeface="Arial" panose="020B0604020202020204" pitchFamily="34" charset="0"/>
              <a:buChar char="•"/>
            </a:pPr>
            <a:r>
              <a:rPr lang="ar-SA" sz="1600" dirty="0">
                <a:latin typeface="Alexandria Light" pitchFamily="2" charset="-78"/>
                <a:cs typeface="Alexandria Light" pitchFamily="2" charset="-78"/>
              </a:rPr>
              <a:t>      </a:t>
            </a:r>
            <a:r>
              <a:rPr lang="ar-SA" sz="1600" b="0" i="0" u="none" strike="noStrike" baseline="0" dirty="0">
                <a:latin typeface="Alexandria Light" pitchFamily="2" charset="-78"/>
                <a:cs typeface="Alexandria Light" pitchFamily="2" charset="-78"/>
              </a:rPr>
              <a:t>الخروج بالعملية التعليمية من النمطية والرتابة.</a:t>
            </a:r>
          </a:p>
          <a:p>
            <a:pPr algn="just" rtl="1">
              <a:lnSpc>
                <a:spcPts val="2960"/>
              </a:lnSpc>
              <a:spcAft>
                <a:spcPts val="1800"/>
              </a:spcAft>
            </a:pPr>
            <a:r>
              <a:rPr lang="ar-SA" sz="1600" dirty="0">
                <a:latin typeface="Alexandria Light" pitchFamily="2" charset="-78"/>
                <a:cs typeface="Alexandria Light" pitchFamily="2" charset="-78"/>
              </a:rPr>
              <a:t>       </a:t>
            </a:r>
            <a:r>
              <a:rPr lang="ar-SA" sz="1600" b="0" i="0" u="none" strike="noStrike" baseline="0" dirty="0">
                <a:latin typeface="Alexandria Light" pitchFamily="2" charset="-78"/>
                <a:cs typeface="Alexandria Light" pitchFamily="2" charset="-78"/>
              </a:rPr>
              <a:t> إذ توفر الأدوات الرقمية، والتطبيقات المتنوعة </a:t>
            </a:r>
            <a:r>
              <a:rPr lang="ar-SA" sz="1600" dirty="0">
                <a:latin typeface="Alexandria Light" pitchFamily="2" charset="-78"/>
                <a:cs typeface="Alexandria Light" pitchFamily="2" charset="-78"/>
              </a:rPr>
              <a:t>من</a:t>
            </a:r>
            <a:r>
              <a:rPr lang="ar-SA" sz="1600" b="0" i="0" u="none" strike="noStrike" baseline="0" dirty="0">
                <a:latin typeface="Alexandria Light" pitchFamily="2" charset="-78"/>
                <a:cs typeface="Alexandria Light" pitchFamily="2" charset="-78"/>
              </a:rPr>
              <a:t> المستحدثات التكنولوجية فرصاً لتفاعل الطلاب مع المحتوى التعليمي، والمشاركة في أنشطة تفاعلية؛ مثل الألعاب التعليمية، والمناقشات الإلكترونية، والتعلم التشاركي. </a:t>
            </a:r>
            <a:r>
              <a:rPr lang="ar-SA" sz="1600" dirty="0">
                <a:solidFill>
                  <a:srgbClr val="00B0F0"/>
                </a:solidFill>
                <a:latin typeface="Alexandria Light" pitchFamily="2" charset="-78"/>
                <a:cs typeface="Alexandria Light" pitchFamily="2" charset="-78"/>
              </a:rPr>
              <a:t>والسؤال هو ما نماذج المستحدثات التكنولوجية في التعليم؟ </a:t>
            </a:r>
          </a:p>
          <a:p>
            <a:pPr algn="l"/>
            <a:r>
              <a:rPr lang="ar-SA" sz="1600" dirty="0">
                <a:latin typeface="Alexandria Light" pitchFamily="2" charset="-78"/>
                <a:cs typeface="Alexandria Light" pitchFamily="2" charset="-78"/>
              </a:rPr>
              <a:t>   </a:t>
            </a:r>
            <a:endParaRPr lang="ar-SA" sz="1600" dirty="0">
              <a:solidFill>
                <a:srgbClr val="212529"/>
              </a:solidFill>
              <a:effectLst/>
              <a:latin typeface="Alexandria Light" pitchFamily="2" charset="-78"/>
              <a:ea typeface="Times New Roman" panose="02020603050405020304" pitchFamily="18" charset="0"/>
              <a:cs typeface="Alexandria Light" pitchFamily="2" charset="-78"/>
            </a:endParaRPr>
          </a:p>
        </p:txBody>
      </p:sp>
      <p:sp>
        <p:nvSpPr>
          <p:cNvPr id="9" name="مربع نص 8">
            <a:extLst>
              <a:ext uri="{FF2B5EF4-FFF2-40B4-BE49-F238E27FC236}">
                <a16:creationId xmlns:a16="http://schemas.microsoft.com/office/drawing/2014/main" id="{9A09B2F2-C49A-4400-8642-3CD90B9AF76B}"/>
              </a:ext>
            </a:extLst>
          </p:cNvPr>
          <p:cNvSpPr txBox="1"/>
          <p:nvPr/>
        </p:nvSpPr>
        <p:spPr>
          <a:xfrm>
            <a:off x="2671793" y="934558"/>
            <a:ext cx="6592832" cy="400110"/>
          </a:xfrm>
          <a:prstGeom prst="rect">
            <a:avLst/>
          </a:prstGeom>
          <a:noFill/>
        </p:spPr>
        <p:txBody>
          <a:bodyPr wrap="square">
            <a:spAutoFit/>
          </a:bodyPr>
          <a:lstStyle/>
          <a:p>
            <a:r>
              <a:rPr lang="ar-SA" sz="2000" dirty="0">
                <a:latin typeface="Alexandria Medium" pitchFamily="2" charset="-78"/>
                <a:cs typeface="Alexandria Medium" pitchFamily="2" charset="-78"/>
              </a:rPr>
              <a:t>أسباب استخدام المستحدثات التكنولوجية في التعليم</a:t>
            </a:r>
          </a:p>
        </p:txBody>
      </p:sp>
      <p:grpSp>
        <p:nvGrpSpPr>
          <p:cNvPr id="10" name="Google Shape;8384;p58">
            <a:extLst>
              <a:ext uri="{FF2B5EF4-FFF2-40B4-BE49-F238E27FC236}">
                <a16:creationId xmlns:a16="http://schemas.microsoft.com/office/drawing/2014/main" id="{EEFDA932-C2C9-41C8-BDDD-A031F5C9220C}"/>
              </a:ext>
            </a:extLst>
          </p:cNvPr>
          <p:cNvGrpSpPr/>
          <p:nvPr/>
        </p:nvGrpSpPr>
        <p:grpSpPr>
          <a:xfrm>
            <a:off x="3886201" y="5074920"/>
            <a:ext cx="754379" cy="689569"/>
            <a:chOff x="683125" y="1955275"/>
            <a:chExt cx="299325" cy="294600"/>
          </a:xfrm>
          <a:solidFill>
            <a:srgbClr val="00B0F0"/>
          </a:solidFill>
        </p:grpSpPr>
        <p:sp>
          <p:nvSpPr>
            <p:cNvPr id="11" name="Google Shape;8385;p58">
              <a:extLst>
                <a:ext uri="{FF2B5EF4-FFF2-40B4-BE49-F238E27FC236}">
                  <a16:creationId xmlns:a16="http://schemas.microsoft.com/office/drawing/2014/main" id="{4DF64558-91B8-4DA9-9EB3-007336A906AB}"/>
                </a:ext>
              </a:extLst>
            </p:cNvPr>
            <p:cNvSpPr/>
            <p:nvPr/>
          </p:nvSpPr>
          <p:spPr>
            <a:xfrm>
              <a:off x="876875" y="1989925"/>
              <a:ext cx="52800" cy="63825"/>
            </a:xfrm>
            <a:custGeom>
              <a:avLst/>
              <a:gdLst/>
              <a:ahLst/>
              <a:cxnLst/>
              <a:rect l="l" t="t" r="r" b="b"/>
              <a:pathLst>
                <a:path w="2112" h="2553" extrusionOk="0">
                  <a:moveTo>
                    <a:pt x="1072" y="0"/>
                  </a:moveTo>
                  <a:cubicBezTo>
                    <a:pt x="473" y="0"/>
                    <a:pt x="64" y="473"/>
                    <a:pt x="64" y="1009"/>
                  </a:cubicBezTo>
                  <a:cubicBezTo>
                    <a:pt x="1" y="1229"/>
                    <a:pt x="158" y="1324"/>
                    <a:pt x="379" y="1324"/>
                  </a:cubicBezTo>
                  <a:cubicBezTo>
                    <a:pt x="568" y="1324"/>
                    <a:pt x="725" y="1166"/>
                    <a:pt x="725" y="977"/>
                  </a:cubicBezTo>
                  <a:cubicBezTo>
                    <a:pt x="725" y="788"/>
                    <a:pt x="883" y="631"/>
                    <a:pt x="1072" y="631"/>
                  </a:cubicBezTo>
                  <a:cubicBezTo>
                    <a:pt x="1261" y="631"/>
                    <a:pt x="1418" y="788"/>
                    <a:pt x="1418" y="977"/>
                  </a:cubicBezTo>
                  <a:cubicBezTo>
                    <a:pt x="1418" y="1103"/>
                    <a:pt x="1355" y="1198"/>
                    <a:pt x="1229" y="1292"/>
                  </a:cubicBezTo>
                  <a:cubicBezTo>
                    <a:pt x="914" y="1450"/>
                    <a:pt x="725" y="1796"/>
                    <a:pt x="725" y="2206"/>
                  </a:cubicBezTo>
                  <a:cubicBezTo>
                    <a:pt x="725" y="2395"/>
                    <a:pt x="883" y="2552"/>
                    <a:pt x="1072" y="2552"/>
                  </a:cubicBezTo>
                  <a:cubicBezTo>
                    <a:pt x="1261" y="2552"/>
                    <a:pt x="1418" y="2395"/>
                    <a:pt x="1418" y="2206"/>
                  </a:cubicBezTo>
                  <a:cubicBezTo>
                    <a:pt x="1418" y="2080"/>
                    <a:pt x="1481" y="1954"/>
                    <a:pt x="1544" y="1922"/>
                  </a:cubicBezTo>
                  <a:cubicBezTo>
                    <a:pt x="1891" y="1733"/>
                    <a:pt x="2111" y="1355"/>
                    <a:pt x="2111" y="1009"/>
                  </a:cubicBezTo>
                  <a:cubicBezTo>
                    <a:pt x="2111" y="410"/>
                    <a:pt x="1639" y="0"/>
                    <a:pt x="1072" y="0"/>
                  </a:cubicBezTo>
                  <a:close/>
                </a:path>
              </a:pathLst>
            </a:custGeom>
            <a:grpFill/>
            <a:ln>
              <a:noFill/>
            </a:ln>
          </p:spPr>
          <p:txBody>
            <a:bodyPr spcFirstLastPara="1" wrap="square" lIns="121900" tIns="121900" rIns="121900" bIns="121900" anchor="ctr" anchorCtr="0">
              <a:noAutofit/>
            </a:bodyPr>
            <a:lstStyle/>
            <a:p>
              <a:endParaRPr sz="1865"/>
            </a:p>
          </p:txBody>
        </p:sp>
        <p:sp>
          <p:nvSpPr>
            <p:cNvPr id="12" name="Google Shape;8386;p58">
              <a:extLst>
                <a:ext uri="{FF2B5EF4-FFF2-40B4-BE49-F238E27FC236}">
                  <a16:creationId xmlns:a16="http://schemas.microsoft.com/office/drawing/2014/main" id="{2D557A45-A30C-4FFB-94EF-F06E120BAB31}"/>
                </a:ext>
              </a:extLst>
            </p:cNvPr>
            <p:cNvSpPr/>
            <p:nvPr/>
          </p:nvSpPr>
          <p:spPr>
            <a:xfrm>
              <a:off x="683125" y="2058450"/>
              <a:ext cx="159900" cy="191425"/>
            </a:xfrm>
            <a:custGeom>
              <a:avLst/>
              <a:gdLst/>
              <a:ahLst/>
              <a:cxnLst/>
              <a:rect l="l" t="t" r="r" b="b"/>
              <a:pathLst>
                <a:path w="6396" h="7657" extrusionOk="0">
                  <a:moveTo>
                    <a:pt x="3245" y="693"/>
                  </a:moveTo>
                  <a:cubicBezTo>
                    <a:pt x="3812" y="693"/>
                    <a:pt x="4285" y="1166"/>
                    <a:pt x="4285" y="1702"/>
                  </a:cubicBezTo>
                  <a:cubicBezTo>
                    <a:pt x="4285" y="2269"/>
                    <a:pt x="3812" y="2710"/>
                    <a:pt x="3245" y="2710"/>
                  </a:cubicBezTo>
                  <a:cubicBezTo>
                    <a:pt x="2647" y="2710"/>
                    <a:pt x="2174" y="2269"/>
                    <a:pt x="2174" y="1702"/>
                  </a:cubicBezTo>
                  <a:cubicBezTo>
                    <a:pt x="2174" y="1166"/>
                    <a:pt x="2678" y="693"/>
                    <a:pt x="3245" y="693"/>
                  </a:cubicBezTo>
                  <a:close/>
                  <a:moveTo>
                    <a:pt x="3245" y="3434"/>
                  </a:moveTo>
                  <a:cubicBezTo>
                    <a:pt x="4569" y="3434"/>
                    <a:pt x="5671" y="4537"/>
                    <a:pt x="5671" y="5892"/>
                  </a:cubicBezTo>
                  <a:lnTo>
                    <a:pt x="5671" y="6994"/>
                  </a:lnTo>
                  <a:lnTo>
                    <a:pt x="788" y="6994"/>
                  </a:lnTo>
                  <a:lnTo>
                    <a:pt x="788" y="5892"/>
                  </a:lnTo>
                  <a:cubicBezTo>
                    <a:pt x="788" y="4537"/>
                    <a:pt x="1891" y="3434"/>
                    <a:pt x="3245" y="3434"/>
                  </a:cubicBezTo>
                  <a:close/>
                  <a:moveTo>
                    <a:pt x="3182" y="0"/>
                  </a:moveTo>
                  <a:cubicBezTo>
                    <a:pt x="2237" y="0"/>
                    <a:pt x="1418" y="788"/>
                    <a:pt x="1418" y="1733"/>
                  </a:cubicBezTo>
                  <a:cubicBezTo>
                    <a:pt x="1418" y="2206"/>
                    <a:pt x="1607" y="2678"/>
                    <a:pt x="1985" y="2993"/>
                  </a:cubicBezTo>
                  <a:cubicBezTo>
                    <a:pt x="819" y="3466"/>
                    <a:pt x="0" y="4569"/>
                    <a:pt x="0" y="5892"/>
                  </a:cubicBezTo>
                  <a:lnTo>
                    <a:pt x="0" y="7309"/>
                  </a:lnTo>
                  <a:cubicBezTo>
                    <a:pt x="126" y="7499"/>
                    <a:pt x="284" y="7656"/>
                    <a:pt x="441" y="7656"/>
                  </a:cubicBezTo>
                  <a:lnTo>
                    <a:pt x="6018" y="7656"/>
                  </a:lnTo>
                  <a:cubicBezTo>
                    <a:pt x="6238" y="7656"/>
                    <a:pt x="6396" y="7499"/>
                    <a:pt x="6396" y="7309"/>
                  </a:cubicBezTo>
                  <a:lnTo>
                    <a:pt x="6396" y="5892"/>
                  </a:lnTo>
                  <a:cubicBezTo>
                    <a:pt x="6396" y="4569"/>
                    <a:pt x="5545" y="3466"/>
                    <a:pt x="4411" y="2993"/>
                  </a:cubicBezTo>
                  <a:cubicBezTo>
                    <a:pt x="4758" y="2647"/>
                    <a:pt x="4978" y="2206"/>
                    <a:pt x="4978" y="1733"/>
                  </a:cubicBezTo>
                  <a:cubicBezTo>
                    <a:pt x="4978" y="788"/>
                    <a:pt x="4190" y="0"/>
                    <a:pt x="3182" y="0"/>
                  </a:cubicBezTo>
                  <a:close/>
                </a:path>
              </a:pathLst>
            </a:custGeom>
            <a:grpFill/>
            <a:ln>
              <a:noFill/>
            </a:ln>
          </p:spPr>
          <p:txBody>
            <a:bodyPr spcFirstLastPara="1" wrap="square" lIns="121900" tIns="121900" rIns="121900" bIns="121900" anchor="ctr" anchorCtr="0">
              <a:noAutofit/>
            </a:bodyPr>
            <a:lstStyle/>
            <a:p>
              <a:endParaRPr sz="1865" dirty="0"/>
            </a:p>
          </p:txBody>
        </p:sp>
        <p:sp>
          <p:nvSpPr>
            <p:cNvPr id="13" name="Google Shape;8387;p58">
              <a:extLst>
                <a:ext uri="{FF2B5EF4-FFF2-40B4-BE49-F238E27FC236}">
                  <a16:creationId xmlns:a16="http://schemas.microsoft.com/office/drawing/2014/main" id="{94D97F3D-32FB-4248-A7B1-6B6C647F4484}"/>
                </a:ext>
              </a:extLst>
            </p:cNvPr>
            <p:cNvSpPr/>
            <p:nvPr/>
          </p:nvSpPr>
          <p:spPr>
            <a:xfrm>
              <a:off x="824900" y="1955275"/>
              <a:ext cx="157550" cy="155975"/>
            </a:xfrm>
            <a:custGeom>
              <a:avLst/>
              <a:gdLst/>
              <a:ahLst/>
              <a:cxnLst/>
              <a:rect l="l" t="t" r="r" b="b"/>
              <a:pathLst>
                <a:path w="6302" h="6239" extrusionOk="0">
                  <a:moveTo>
                    <a:pt x="3151" y="662"/>
                  </a:moveTo>
                  <a:cubicBezTo>
                    <a:pt x="4505" y="662"/>
                    <a:pt x="5608" y="1765"/>
                    <a:pt x="5608" y="3119"/>
                  </a:cubicBezTo>
                  <a:cubicBezTo>
                    <a:pt x="5608" y="4442"/>
                    <a:pt x="4505" y="5545"/>
                    <a:pt x="3151" y="5545"/>
                  </a:cubicBezTo>
                  <a:cubicBezTo>
                    <a:pt x="2710" y="5545"/>
                    <a:pt x="2332" y="5451"/>
                    <a:pt x="1954" y="5230"/>
                  </a:cubicBezTo>
                  <a:cubicBezTo>
                    <a:pt x="1890" y="5199"/>
                    <a:pt x="1796" y="5199"/>
                    <a:pt x="1733" y="5199"/>
                  </a:cubicBezTo>
                  <a:lnTo>
                    <a:pt x="945" y="5388"/>
                  </a:lnTo>
                  <a:lnTo>
                    <a:pt x="1166" y="4694"/>
                  </a:lnTo>
                  <a:cubicBezTo>
                    <a:pt x="1229" y="4568"/>
                    <a:pt x="1166" y="4505"/>
                    <a:pt x="1134" y="4411"/>
                  </a:cubicBezTo>
                  <a:cubicBezTo>
                    <a:pt x="914" y="4033"/>
                    <a:pt x="756" y="3592"/>
                    <a:pt x="756" y="3119"/>
                  </a:cubicBezTo>
                  <a:cubicBezTo>
                    <a:pt x="725" y="1733"/>
                    <a:pt x="1827" y="662"/>
                    <a:pt x="3151" y="662"/>
                  </a:cubicBezTo>
                  <a:close/>
                  <a:moveTo>
                    <a:pt x="3182" y="0"/>
                  </a:moveTo>
                  <a:cubicBezTo>
                    <a:pt x="1449" y="0"/>
                    <a:pt x="95" y="1418"/>
                    <a:pt x="95" y="3119"/>
                  </a:cubicBezTo>
                  <a:cubicBezTo>
                    <a:pt x="95" y="3655"/>
                    <a:pt x="189" y="4190"/>
                    <a:pt x="473" y="4663"/>
                  </a:cubicBezTo>
                  <a:lnTo>
                    <a:pt x="32" y="5766"/>
                  </a:lnTo>
                  <a:cubicBezTo>
                    <a:pt x="0" y="5860"/>
                    <a:pt x="32" y="5986"/>
                    <a:pt x="126" y="6112"/>
                  </a:cubicBezTo>
                  <a:cubicBezTo>
                    <a:pt x="189" y="6175"/>
                    <a:pt x="315" y="6238"/>
                    <a:pt x="473" y="6238"/>
                  </a:cubicBezTo>
                  <a:lnTo>
                    <a:pt x="1764" y="5923"/>
                  </a:lnTo>
                  <a:cubicBezTo>
                    <a:pt x="2206" y="6144"/>
                    <a:pt x="2678" y="6238"/>
                    <a:pt x="3182" y="6238"/>
                  </a:cubicBezTo>
                  <a:cubicBezTo>
                    <a:pt x="4915" y="6238"/>
                    <a:pt x="6301" y="4820"/>
                    <a:pt x="6301" y="3119"/>
                  </a:cubicBezTo>
                  <a:cubicBezTo>
                    <a:pt x="6301" y="1386"/>
                    <a:pt x="4883" y="0"/>
                    <a:pt x="3182" y="0"/>
                  </a:cubicBezTo>
                  <a:close/>
                </a:path>
              </a:pathLst>
            </a:custGeom>
            <a:grpFill/>
            <a:ln>
              <a:noFill/>
            </a:ln>
          </p:spPr>
          <p:txBody>
            <a:bodyPr spcFirstLastPara="1" wrap="square" lIns="121900" tIns="121900" rIns="121900" bIns="121900" anchor="ctr" anchorCtr="0">
              <a:noAutofit/>
            </a:bodyPr>
            <a:lstStyle/>
            <a:p>
              <a:endParaRPr sz="1865"/>
            </a:p>
          </p:txBody>
        </p:sp>
        <p:sp>
          <p:nvSpPr>
            <p:cNvPr id="14" name="Google Shape;8388;p58">
              <a:extLst>
                <a:ext uri="{FF2B5EF4-FFF2-40B4-BE49-F238E27FC236}">
                  <a16:creationId xmlns:a16="http://schemas.microsoft.com/office/drawing/2014/main" id="{A08473E7-55F6-40D6-9416-4C12235FB2DB}"/>
                </a:ext>
              </a:extLst>
            </p:cNvPr>
            <p:cNvSpPr/>
            <p:nvPr/>
          </p:nvSpPr>
          <p:spPr>
            <a:xfrm>
              <a:off x="895000" y="2058450"/>
              <a:ext cx="17350" cy="18125"/>
            </a:xfrm>
            <a:custGeom>
              <a:avLst/>
              <a:gdLst/>
              <a:ahLst/>
              <a:cxnLst/>
              <a:rect l="l" t="t" r="r" b="b"/>
              <a:pathLst>
                <a:path w="694" h="725" extrusionOk="0">
                  <a:moveTo>
                    <a:pt x="347" y="0"/>
                  </a:moveTo>
                  <a:cubicBezTo>
                    <a:pt x="158" y="0"/>
                    <a:pt x="0" y="158"/>
                    <a:pt x="0" y="378"/>
                  </a:cubicBezTo>
                  <a:cubicBezTo>
                    <a:pt x="0" y="567"/>
                    <a:pt x="158" y="725"/>
                    <a:pt x="347" y="725"/>
                  </a:cubicBezTo>
                  <a:cubicBezTo>
                    <a:pt x="536" y="725"/>
                    <a:pt x="693" y="567"/>
                    <a:pt x="693" y="378"/>
                  </a:cubicBezTo>
                  <a:cubicBezTo>
                    <a:pt x="693" y="158"/>
                    <a:pt x="536" y="0"/>
                    <a:pt x="347" y="0"/>
                  </a:cubicBezTo>
                  <a:close/>
                </a:path>
              </a:pathLst>
            </a:custGeom>
            <a:grpFill/>
            <a:ln>
              <a:noFill/>
            </a:ln>
          </p:spPr>
          <p:txBody>
            <a:bodyPr spcFirstLastPara="1" wrap="square" lIns="121900" tIns="121900" rIns="121900" bIns="121900" anchor="ctr" anchorCtr="0">
              <a:noAutofit/>
            </a:bodyPr>
            <a:lstStyle/>
            <a:p>
              <a:endParaRPr sz="1865"/>
            </a:p>
          </p:txBody>
        </p:sp>
      </p:grpSp>
      <p:pic>
        <p:nvPicPr>
          <p:cNvPr id="6" name="صوت مسجّل">
            <a:hlinkClick r:id="" action="ppaction://media"/>
            <a:extLst>
              <a:ext uri="{FF2B5EF4-FFF2-40B4-BE49-F238E27FC236}">
                <a16:creationId xmlns:a16="http://schemas.microsoft.com/office/drawing/2014/main" id="{8C2E1C8A-41D9-C374-6B3F-70CEEA326E27}"/>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239318" y="5765286"/>
            <a:ext cx="406400" cy="406400"/>
          </a:xfrm>
          <a:prstGeom prst="rect">
            <a:avLst/>
          </a:prstGeom>
        </p:spPr>
      </p:pic>
    </p:spTree>
    <p:extLst>
      <p:ext uri="{BB962C8B-B14F-4D97-AF65-F5344CB8AC3E}">
        <p14:creationId xmlns:p14="http://schemas.microsoft.com/office/powerpoint/2010/main" val="38828574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1287"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مدخلات تكنولوجيا المعلومات تشير إلى الأدوات والتقنيات التي يتم استخدامها في مجال التعليم والتدريس لتعزيز وتحسين عمليات التعلم والتواصل. تشمل هذه المدخلات الأجهزة الإلكترونية مثل الحواسيب والهواتف الذكية والأجهزة اللوحية، والبرمجيات التعليمية، والشبكات الاجتماعية، والإنترنت والموارد الإلكترونية، وتطبيقات الويب والتطبيقات المحمولة الموجهة للتعلم، والتجارب التفاعلية، وغيرها من الأدوات التقنية التي يمكن استخدامها لتعزيز عملية التعليم وتحقيق أهداف التعلم.</a:t>
            </a:r>
          </a:p>
          <a:p>
            <a:pPr algn="ctr"/>
            <a:endParaRPr lang="ar-SA" dirty="0"/>
          </a:p>
          <a:p>
            <a:pPr algn="ctr"/>
            <a:r>
              <a:rPr lang="ar-SA" dirty="0"/>
              <a:t>مصدر:</a:t>
            </a:r>
          </a:p>
          <a:p>
            <a:pPr algn="ctr"/>
            <a:r>
              <a:rPr lang="en-US" dirty="0"/>
              <a:t>ITU (International Telecommunication Union). (2018). "ICTs in Education." Retrieved from: https://www.itu.int/en/ITU-D/Statistics/Pages/publications/ict-facts-2017.aspx</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420826" y="2040273"/>
            <a:ext cx="9426243" cy="402674"/>
          </a:xfrm>
          <a:prstGeom prst="rect">
            <a:avLst/>
          </a:prstGeom>
          <a:noFill/>
        </p:spPr>
        <p:txBody>
          <a:bodyPr wrap="square" rtlCol="0">
            <a:spAutoFit/>
          </a:bodyPr>
          <a:lstStyle/>
          <a:p>
            <a:pPr algn="just" rtl="1">
              <a:lnSpc>
                <a:spcPts val="2720"/>
              </a:lnSpc>
              <a:spcBef>
                <a:spcPts val="600"/>
              </a:spcBef>
              <a:spcAft>
                <a:spcPts val="1800"/>
              </a:spcAft>
            </a:pPr>
            <a:r>
              <a:rPr lang="ar-SA" sz="1600" dirty="0">
                <a:latin typeface="Alexandria Light" pitchFamily="2" charset="-78"/>
                <a:cs typeface="Alexandria Light" pitchFamily="2" charset="-78"/>
              </a:rPr>
              <a:t>      </a:t>
            </a:r>
            <a:endParaRPr lang="ar-SA" sz="1600" dirty="0">
              <a:solidFill>
                <a:srgbClr val="212529"/>
              </a:solidFill>
              <a:effectLst/>
              <a:latin typeface="Alexandria Light" pitchFamily="2" charset="-78"/>
              <a:ea typeface="Times New Roman" panose="02020603050405020304" pitchFamily="18" charset="0"/>
              <a:cs typeface="Alexandria Light" pitchFamily="2" charset="-78"/>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C4364A12-B773-40FF-9ABF-33539D226A2F}"/>
              </a:ext>
            </a:extLst>
          </p:cNvPr>
          <p:cNvSpPr txBox="1"/>
          <p:nvPr/>
        </p:nvSpPr>
        <p:spPr>
          <a:xfrm>
            <a:off x="1631394" y="2030173"/>
            <a:ext cx="9139780" cy="4047903"/>
          </a:xfrm>
          <a:prstGeom prst="rect">
            <a:avLst/>
          </a:prstGeom>
          <a:noFill/>
        </p:spPr>
        <p:txBody>
          <a:bodyPr wrap="square" rtlCol="1">
            <a:spAutoFit/>
          </a:bodyPr>
          <a:lstStyle/>
          <a:p>
            <a:pPr algn="just" rtl="1">
              <a:lnSpc>
                <a:spcPts val="2960"/>
              </a:lnSpc>
              <a:spcAft>
                <a:spcPts val="1800"/>
              </a:spcAft>
            </a:pPr>
            <a:r>
              <a:rPr lang="ar-SA" sz="1600" b="0" i="0" u="none" strike="noStrike" baseline="0" dirty="0">
                <a:latin typeface="Alexandria Light" pitchFamily="2" charset="-78"/>
                <a:cs typeface="Alexandria Light" pitchFamily="2" charset="-78"/>
              </a:rPr>
              <a:t>من نماذج المستحدثات التكنولوجية شبكة الإنترنت:</a:t>
            </a:r>
          </a:p>
          <a:p>
            <a:pPr algn="just" rtl="1">
              <a:lnSpc>
                <a:spcPts val="2960"/>
              </a:lnSpc>
              <a:spcAft>
                <a:spcPts val="1800"/>
              </a:spcAft>
            </a:pPr>
            <a:r>
              <a:rPr lang="ar-SA" sz="1600" dirty="0">
                <a:solidFill>
                  <a:srgbClr val="212529"/>
                </a:solidFill>
                <a:effectLst/>
                <a:latin typeface="Alexandria Light" pitchFamily="2" charset="-78"/>
                <a:ea typeface="Times New Roman" panose="02020603050405020304" pitchFamily="18" charset="0"/>
                <a:cs typeface="Alexandria Light" pitchFamily="2" charset="-78"/>
              </a:rPr>
              <a:t>     إذ يحتل الإنترنت أهمية كبرى في  وقتنا الحالي وتتسارع استعمالاته تسارعاً كبيراً ؛ بحيث يكاد الفرد لا يستطيع أن يُلم بجميع هذه الاستعمالات والتطبيقات، وقد يُنظر إلى شبكة الإنترنت بأنها ضمن المستحدثات التكنولوجية المادية اعتماداً على المعدات والأجهزة الضرورية للاتصال وهناك من ينظر إليها على أنها نوع من البرمجيات (</a:t>
            </a:r>
            <a:r>
              <a:rPr lang="en-US" sz="1600" dirty="0">
                <a:solidFill>
                  <a:srgbClr val="212529"/>
                </a:solidFill>
                <a:effectLst/>
                <a:latin typeface="Alexandria Light" pitchFamily="2" charset="-78"/>
                <a:ea typeface="Times New Roman" panose="02020603050405020304" pitchFamily="18" charset="0"/>
                <a:cs typeface="Alexandria Light" pitchFamily="2" charset="-78"/>
              </a:rPr>
              <a:t>Software</a:t>
            </a:r>
            <a:r>
              <a:rPr lang="ar-SA" sz="1600" dirty="0">
                <a:solidFill>
                  <a:srgbClr val="212529"/>
                </a:solidFill>
                <a:effectLst/>
                <a:latin typeface="Alexandria Light" pitchFamily="2" charset="-78"/>
                <a:ea typeface="Times New Roman" panose="02020603050405020304" pitchFamily="18" charset="0"/>
                <a:cs typeface="Alexandria Light" pitchFamily="2" charset="-78"/>
              </a:rPr>
              <a:t>) (نصرو 2010)</a:t>
            </a:r>
          </a:p>
          <a:p>
            <a:pPr algn="just" rtl="1">
              <a:lnSpc>
                <a:spcPts val="2960"/>
              </a:lnSpc>
              <a:spcAft>
                <a:spcPts val="1800"/>
              </a:spcAft>
            </a:pPr>
            <a:r>
              <a:rPr lang="ar-SA" sz="1600" dirty="0">
                <a:solidFill>
                  <a:srgbClr val="00B0F0"/>
                </a:solidFill>
                <a:latin typeface="Alexandria Light" pitchFamily="2" charset="-78"/>
                <a:ea typeface="Times New Roman" panose="02020603050405020304" pitchFamily="18" charset="0"/>
                <a:cs typeface="Alexandria Light" pitchFamily="2" charset="-78"/>
              </a:rPr>
              <a:t>     </a:t>
            </a:r>
            <a:r>
              <a:rPr lang="ar-SA" sz="1600" dirty="0">
                <a:solidFill>
                  <a:srgbClr val="00B0F0"/>
                </a:solidFill>
                <a:latin typeface="Alexandria Medium" pitchFamily="2" charset="-78"/>
                <a:ea typeface="Times New Roman" panose="02020603050405020304" pitchFamily="18" charset="0"/>
                <a:cs typeface="Alexandria Medium" pitchFamily="2" charset="-78"/>
              </a:rPr>
              <a:t>فما الخدمات التي تتيحها شبكة الإنترنت ويمكن الاستفادة منها في العملية التعليمية؟</a:t>
            </a:r>
            <a:endParaRPr lang="ar-SA" sz="1600" dirty="0">
              <a:solidFill>
                <a:srgbClr val="00B0F0"/>
              </a:solidFill>
              <a:effectLst/>
              <a:latin typeface="Alexandria Medium" pitchFamily="2" charset="-78"/>
              <a:ea typeface="Times New Roman" panose="02020603050405020304" pitchFamily="18" charset="0"/>
              <a:cs typeface="Alexandria Medium" pitchFamily="2" charset="-78"/>
            </a:endParaRPr>
          </a:p>
          <a:p>
            <a:pPr algn="just" rtl="1">
              <a:lnSpc>
                <a:spcPts val="2960"/>
              </a:lnSpc>
              <a:spcAft>
                <a:spcPts val="1800"/>
              </a:spcAft>
            </a:pPr>
            <a:endParaRPr lang="ar-SA" sz="1600" dirty="0">
              <a:solidFill>
                <a:srgbClr val="212529"/>
              </a:solidFill>
              <a:effectLst/>
              <a:latin typeface="Alexandria Light" pitchFamily="2" charset="-78"/>
              <a:ea typeface="Times New Roman" panose="02020603050405020304" pitchFamily="18" charset="0"/>
              <a:cs typeface="Alexandria Light" pitchFamily="2" charset="-78"/>
            </a:endParaRPr>
          </a:p>
          <a:p>
            <a:pPr algn="just" rtl="1">
              <a:lnSpc>
                <a:spcPts val="2960"/>
              </a:lnSpc>
              <a:spcAft>
                <a:spcPts val="1800"/>
              </a:spcAft>
            </a:pPr>
            <a:endParaRPr lang="ar-SA" sz="1600" dirty="0">
              <a:solidFill>
                <a:srgbClr val="212529"/>
              </a:solidFill>
              <a:effectLst/>
              <a:latin typeface="Alexandria Light" pitchFamily="2" charset="-78"/>
              <a:ea typeface="Times New Roman" panose="02020603050405020304" pitchFamily="18" charset="0"/>
              <a:cs typeface="Alexandria Light" pitchFamily="2" charset="-78"/>
            </a:endParaRPr>
          </a:p>
        </p:txBody>
      </p:sp>
      <p:sp>
        <p:nvSpPr>
          <p:cNvPr id="9" name="مربع نص 8">
            <a:extLst>
              <a:ext uri="{FF2B5EF4-FFF2-40B4-BE49-F238E27FC236}">
                <a16:creationId xmlns:a16="http://schemas.microsoft.com/office/drawing/2014/main" id="{9A09B2F2-C49A-4400-8642-3CD90B9AF76B}"/>
              </a:ext>
            </a:extLst>
          </p:cNvPr>
          <p:cNvSpPr txBox="1"/>
          <p:nvPr/>
        </p:nvSpPr>
        <p:spPr>
          <a:xfrm>
            <a:off x="2671793" y="934558"/>
            <a:ext cx="6592832" cy="369332"/>
          </a:xfrm>
          <a:prstGeom prst="rect">
            <a:avLst/>
          </a:prstGeom>
          <a:noFill/>
        </p:spPr>
        <p:txBody>
          <a:bodyPr wrap="square">
            <a:spAutoFit/>
          </a:bodyPr>
          <a:lstStyle/>
          <a:p>
            <a:r>
              <a:rPr lang="ar-SA" dirty="0">
                <a:latin typeface="Alexandria Medium" pitchFamily="2" charset="-78"/>
                <a:cs typeface="Alexandria Medium" pitchFamily="2" charset="-78"/>
              </a:rPr>
              <a:t>نماذج المستحدثات التكنولوجية في التعليم (الإنترنت)</a:t>
            </a:r>
            <a:endParaRPr lang="ar-SA" sz="2000" dirty="0">
              <a:latin typeface="Alexandria Medium" pitchFamily="2" charset="-78"/>
              <a:cs typeface="Alexandria Medium" pitchFamily="2" charset="-78"/>
            </a:endParaRPr>
          </a:p>
        </p:txBody>
      </p:sp>
      <p:grpSp>
        <p:nvGrpSpPr>
          <p:cNvPr id="10" name="Google Shape;8384;p58">
            <a:extLst>
              <a:ext uri="{FF2B5EF4-FFF2-40B4-BE49-F238E27FC236}">
                <a16:creationId xmlns:a16="http://schemas.microsoft.com/office/drawing/2014/main" id="{CF377B7A-BEA0-407C-8811-3954FB5F81F6}"/>
              </a:ext>
            </a:extLst>
          </p:cNvPr>
          <p:cNvGrpSpPr/>
          <p:nvPr/>
        </p:nvGrpSpPr>
        <p:grpSpPr>
          <a:xfrm>
            <a:off x="1644536" y="4517522"/>
            <a:ext cx="669629" cy="654983"/>
            <a:chOff x="683125" y="1955275"/>
            <a:chExt cx="299325" cy="294600"/>
          </a:xfrm>
          <a:solidFill>
            <a:srgbClr val="00B0F0"/>
          </a:solidFill>
        </p:grpSpPr>
        <p:sp>
          <p:nvSpPr>
            <p:cNvPr id="11" name="Google Shape;8385;p58">
              <a:extLst>
                <a:ext uri="{FF2B5EF4-FFF2-40B4-BE49-F238E27FC236}">
                  <a16:creationId xmlns:a16="http://schemas.microsoft.com/office/drawing/2014/main" id="{4F155321-42BC-4866-A46E-7358A015AEC5}"/>
                </a:ext>
              </a:extLst>
            </p:cNvPr>
            <p:cNvSpPr/>
            <p:nvPr/>
          </p:nvSpPr>
          <p:spPr>
            <a:xfrm>
              <a:off x="876875" y="1989925"/>
              <a:ext cx="52800" cy="63825"/>
            </a:xfrm>
            <a:custGeom>
              <a:avLst/>
              <a:gdLst/>
              <a:ahLst/>
              <a:cxnLst/>
              <a:rect l="l" t="t" r="r" b="b"/>
              <a:pathLst>
                <a:path w="2112" h="2553" extrusionOk="0">
                  <a:moveTo>
                    <a:pt x="1072" y="0"/>
                  </a:moveTo>
                  <a:cubicBezTo>
                    <a:pt x="473" y="0"/>
                    <a:pt x="64" y="473"/>
                    <a:pt x="64" y="1009"/>
                  </a:cubicBezTo>
                  <a:cubicBezTo>
                    <a:pt x="1" y="1229"/>
                    <a:pt x="158" y="1324"/>
                    <a:pt x="379" y="1324"/>
                  </a:cubicBezTo>
                  <a:cubicBezTo>
                    <a:pt x="568" y="1324"/>
                    <a:pt x="725" y="1166"/>
                    <a:pt x="725" y="977"/>
                  </a:cubicBezTo>
                  <a:cubicBezTo>
                    <a:pt x="725" y="788"/>
                    <a:pt x="883" y="631"/>
                    <a:pt x="1072" y="631"/>
                  </a:cubicBezTo>
                  <a:cubicBezTo>
                    <a:pt x="1261" y="631"/>
                    <a:pt x="1418" y="788"/>
                    <a:pt x="1418" y="977"/>
                  </a:cubicBezTo>
                  <a:cubicBezTo>
                    <a:pt x="1418" y="1103"/>
                    <a:pt x="1355" y="1198"/>
                    <a:pt x="1229" y="1292"/>
                  </a:cubicBezTo>
                  <a:cubicBezTo>
                    <a:pt x="914" y="1450"/>
                    <a:pt x="725" y="1796"/>
                    <a:pt x="725" y="2206"/>
                  </a:cubicBezTo>
                  <a:cubicBezTo>
                    <a:pt x="725" y="2395"/>
                    <a:pt x="883" y="2552"/>
                    <a:pt x="1072" y="2552"/>
                  </a:cubicBezTo>
                  <a:cubicBezTo>
                    <a:pt x="1261" y="2552"/>
                    <a:pt x="1418" y="2395"/>
                    <a:pt x="1418" y="2206"/>
                  </a:cubicBezTo>
                  <a:cubicBezTo>
                    <a:pt x="1418" y="2080"/>
                    <a:pt x="1481" y="1954"/>
                    <a:pt x="1544" y="1922"/>
                  </a:cubicBezTo>
                  <a:cubicBezTo>
                    <a:pt x="1891" y="1733"/>
                    <a:pt x="2111" y="1355"/>
                    <a:pt x="2111" y="1009"/>
                  </a:cubicBezTo>
                  <a:cubicBezTo>
                    <a:pt x="2111" y="410"/>
                    <a:pt x="1639" y="0"/>
                    <a:pt x="1072" y="0"/>
                  </a:cubicBezTo>
                  <a:close/>
                </a:path>
              </a:pathLst>
            </a:custGeom>
            <a:grpFill/>
            <a:ln>
              <a:solidFill>
                <a:schemeClr val="bg2">
                  <a:lumMod val="90000"/>
                </a:schemeClr>
              </a:solidFill>
            </a:ln>
          </p:spPr>
          <p:txBody>
            <a:bodyPr spcFirstLastPara="1" wrap="square" lIns="121900" tIns="121900" rIns="121900" bIns="121900" anchor="ctr" anchorCtr="0">
              <a:noAutofit/>
            </a:bodyPr>
            <a:lstStyle/>
            <a:p>
              <a:endParaRPr sz="1865"/>
            </a:p>
          </p:txBody>
        </p:sp>
        <p:sp>
          <p:nvSpPr>
            <p:cNvPr id="12" name="Google Shape;8386;p58">
              <a:extLst>
                <a:ext uri="{FF2B5EF4-FFF2-40B4-BE49-F238E27FC236}">
                  <a16:creationId xmlns:a16="http://schemas.microsoft.com/office/drawing/2014/main" id="{990E842C-A310-4AE2-B065-72CDDEE0D60A}"/>
                </a:ext>
              </a:extLst>
            </p:cNvPr>
            <p:cNvSpPr/>
            <p:nvPr/>
          </p:nvSpPr>
          <p:spPr>
            <a:xfrm>
              <a:off x="683125" y="2058450"/>
              <a:ext cx="159900" cy="191425"/>
            </a:xfrm>
            <a:custGeom>
              <a:avLst/>
              <a:gdLst/>
              <a:ahLst/>
              <a:cxnLst/>
              <a:rect l="l" t="t" r="r" b="b"/>
              <a:pathLst>
                <a:path w="6396" h="7657" extrusionOk="0">
                  <a:moveTo>
                    <a:pt x="3245" y="693"/>
                  </a:moveTo>
                  <a:cubicBezTo>
                    <a:pt x="3812" y="693"/>
                    <a:pt x="4285" y="1166"/>
                    <a:pt x="4285" y="1702"/>
                  </a:cubicBezTo>
                  <a:cubicBezTo>
                    <a:pt x="4285" y="2269"/>
                    <a:pt x="3812" y="2710"/>
                    <a:pt x="3245" y="2710"/>
                  </a:cubicBezTo>
                  <a:cubicBezTo>
                    <a:pt x="2647" y="2710"/>
                    <a:pt x="2174" y="2269"/>
                    <a:pt x="2174" y="1702"/>
                  </a:cubicBezTo>
                  <a:cubicBezTo>
                    <a:pt x="2174" y="1166"/>
                    <a:pt x="2678" y="693"/>
                    <a:pt x="3245" y="693"/>
                  </a:cubicBezTo>
                  <a:close/>
                  <a:moveTo>
                    <a:pt x="3245" y="3434"/>
                  </a:moveTo>
                  <a:cubicBezTo>
                    <a:pt x="4569" y="3434"/>
                    <a:pt x="5671" y="4537"/>
                    <a:pt x="5671" y="5892"/>
                  </a:cubicBezTo>
                  <a:lnTo>
                    <a:pt x="5671" y="6994"/>
                  </a:lnTo>
                  <a:lnTo>
                    <a:pt x="788" y="6994"/>
                  </a:lnTo>
                  <a:lnTo>
                    <a:pt x="788" y="5892"/>
                  </a:lnTo>
                  <a:cubicBezTo>
                    <a:pt x="788" y="4537"/>
                    <a:pt x="1891" y="3434"/>
                    <a:pt x="3245" y="3434"/>
                  </a:cubicBezTo>
                  <a:close/>
                  <a:moveTo>
                    <a:pt x="3182" y="0"/>
                  </a:moveTo>
                  <a:cubicBezTo>
                    <a:pt x="2237" y="0"/>
                    <a:pt x="1418" y="788"/>
                    <a:pt x="1418" y="1733"/>
                  </a:cubicBezTo>
                  <a:cubicBezTo>
                    <a:pt x="1418" y="2206"/>
                    <a:pt x="1607" y="2678"/>
                    <a:pt x="1985" y="2993"/>
                  </a:cubicBezTo>
                  <a:cubicBezTo>
                    <a:pt x="819" y="3466"/>
                    <a:pt x="0" y="4569"/>
                    <a:pt x="0" y="5892"/>
                  </a:cubicBezTo>
                  <a:lnTo>
                    <a:pt x="0" y="7309"/>
                  </a:lnTo>
                  <a:cubicBezTo>
                    <a:pt x="126" y="7499"/>
                    <a:pt x="284" y="7656"/>
                    <a:pt x="441" y="7656"/>
                  </a:cubicBezTo>
                  <a:lnTo>
                    <a:pt x="6018" y="7656"/>
                  </a:lnTo>
                  <a:cubicBezTo>
                    <a:pt x="6238" y="7656"/>
                    <a:pt x="6396" y="7499"/>
                    <a:pt x="6396" y="7309"/>
                  </a:cubicBezTo>
                  <a:lnTo>
                    <a:pt x="6396" y="5892"/>
                  </a:lnTo>
                  <a:cubicBezTo>
                    <a:pt x="6396" y="4569"/>
                    <a:pt x="5545" y="3466"/>
                    <a:pt x="4411" y="2993"/>
                  </a:cubicBezTo>
                  <a:cubicBezTo>
                    <a:pt x="4758" y="2647"/>
                    <a:pt x="4978" y="2206"/>
                    <a:pt x="4978" y="1733"/>
                  </a:cubicBezTo>
                  <a:cubicBezTo>
                    <a:pt x="4978" y="788"/>
                    <a:pt x="4190" y="0"/>
                    <a:pt x="3182" y="0"/>
                  </a:cubicBezTo>
                  <a:close/>
                </a:path>
              </a:pathLst>
            </a:custGeom>
            <a:grpFill/>
            <a:ln>
              <a:solidFill>
                <a:schemeClr val="bg2">
                  <a:lumMod val="90000"/>
                </a:schemeClr>
              </a:solidFill>
            </a:ln>
          </p:spPr>
          <p:txBody>
            <a:bodyPr spcFirstLastPara="1" wrap="square" lIns="121900" tIns="121900" rIns="121900" bIns="121900" anchor="ctr" anchorCtr="0">
              <a:noAutofit/>
            </a:bodyPr>
            <a:lstStyle/>
            <a:p>
              <a:endParaRPr sz="1865" dirty="0"/>
            </a:p>
          </p:txBody>
        </p:sp>
        <p:sp>
          <p:nvSpPr>
            <p:cNvPr id="13" name="Google Shape;8387;p58">
              <a:extLst>
                <a:ext uri="{FF2B5EF4-FFF2-40B4-BE49-F238E27FC236}">
                  <a16:creationId xmlns:a16="http://schemas.microsoft.com/office/drawing/2014/main" id="{1385D2AF-CEC3-4D4C-BB55-137E531C6466}"/>
                </a:ext>
              </a:extLst>
            </p:cNvPr>
            <p:cNvSpPr/>
            <p:nvPr/>
          </p:nvSpPr>
          <p:spPr>
            <a:xfrm>
              <a:off x="824900" y="1955275"/>
              <a:ext cx="157550" cy="155975"/>
            </a:xfrm>
            <a:custGeom>
              <a:avLst/>
              <a:gdLst/>
              <a:ahLst/>
              <a:cxnLst/>
              <a:rect l="l" t="t" r="r" b="b"/>
              <a:pathLst>
                <a:path w="6302" h="6239" extrusionOk="0">
                  <a:moveTo>
                    <a:pt x="3151" y="662"/>
                  </a:moveTo>
                  <a:cubicBezTo>
                    <a:pt x="4505" y="662"/>
                    <a:pt x="5608" y="1765"/>
                    <a:pt x="5608" y="3119"/>
                  </a:cubicBezTo>
                  <a:cubicBezTo>
                    <a:pt x="5608" y="4442"/>
                    <a:pt x="4505" y="5545"/>
                    <a:pt x="3151" y="5545"/>
                  </a:cubicBezTo>
                  <a:cubicBezTo>
                    <a:pt x="2710" y="5545"/>
                    <a:pt x="2332" y="5451"/>
                    <a:pt x="1954" y="5230"/>
                  </a:cubicBezTo>
                  <a:cubicBezTo>
                    <a:pt x="1890" y="5199"/>
                    <a:pt x="1796" y="5199"/>
                    <a:pt x="1733" y="5199"/>
                  </a:cubicBezTo>
                  <a:lnTo>
                    <a:pt x="945" y="5388"/>
                  </a:lnTo>
                  <a:lnTo>
                    <a:pt x="1166" y="4694"/>
                  </a:lnTo>
                  <a:cubicBezTo>
                    <a:pt x="1229" y="4568"/>
                    <a:pt x="1166" y="4505"/>
                    <a:pt x="1134" y="4411"/>
                  </a:cubicBezTo>
                  <a:cubicBezTo>
                    <a:pt x="914" y="4033"/>
                    <a:pt x="756" y="3592"/>
                    <a:pt x="756" y="3119"/>
                  </a:cubicBezTo>
                  <a:cubicBezTo>
                    <a:pt x="725" y="1733"/>
                    <a:pt x="1827" y="662"/>
                    <a:pt x="3151" y="662"/>
                  </a:cubicBezTo>
                  <a:close/>
                  <a:moveTo>
                    <a:pt x="3182" y="0"/>
                  </a:moveTo>
                  <a:cubicBezTo>
                    <a:pt x="1449" y="0"/>
                    <a:pt x="95" y="1418"/>
                    <a:pt x="95" y="3119"/>
                  </a:cubicBezTo>
                  <a:cubicBezTo>
                    <a:pt x="95" y="3655"/>
                    <a:pt x="189" y="4190"/>
                    <a:pt x="473" y="4663"/>
                  </a:cubicBezTo>
                  <a:lnTo>
                    <a:pt x="32" y="5766"/>
                  </a:lnTo>
                  <a:cubicBezTo>
                    <a:pt x="0" y="5860"/>
                    <a:pt x="32" y="5986"/>
                    <a:pt x="126" y="6112"/>
                  </a:cubicBezTo>
                  <a:cubicBezTo>
                    <a:pt x="189" y="6175"/>
                    <a:pt x="315" y="6238"/>
                    <a:pt x="473" y="6238"/>
                  </a:cubicBezTo>
                  <a:lnTo>
                    <a:pt x="1764" y="5923"/>
                  </a:lnTo>
                  <a:cubicBezTo>
                    <a:pt x="2206" y="6144"/>
                    <a:pt x="2678" y="6238"/>
                    <a:pt x="3182" y="6238"/>
                  </a:cubicBezTo>
                  <a:cubicBezTo>
                    <a:pt x="4915" y="6238"/>
                    <a:pt x="6301" y="4820"/>
                    <a:pt x="6301" y="3119"/>
                  </a:cubicBezTo>
                  <a:cubicBezTo>
                    <a:pt x="6301" y="1386"/>
                    <a:pt x="4883" y="0"/>
                    <a:pt x="3182" y="0"/>
                  </a:cubicBezTo>
                  <a:close/>
                </a:path>
              </a:pathLst>
            </a:custGeom>
            <a:grpFill/>
            <a:ln>
              <a:solidFill>
                <a:schemeClr val="bg2">
                  <a:lumMod val="90000"/>
                </a:schemeClr>
              </a:solidFill>
            </a:ln>
          </p:spPr>
          <p:txBody>
            <a:bodyPr spcFirstLastPara="1" wrap="square" lIns="121900" tIns="121900" rIns="121900" bIns="121900" anchor="ctr" anchorCtr="0">
              <a:noAutofit/>
            </a:bodyPr>
            <a:lstStyle/>
            <a:p>
              <a:endParaRPr sz="1865"/>
            </a:p>
          </p:txBody>
        </p:sp>
        <p:sp>
          <p:nvSpPr>
            <p:cNvPr id="14" name="Google Shape;8388;p58">
              <a:extLst>
                <a:ext uri="{FF2B5EF4-FFF2-40B4-BE49-F238E27FC236}">
                  <a16:creationId xmlns:a16="http://schemas.microsoft.com/office/drawing/2014/main" id="{5BFA52D6-1DBE-4F41-BA7A-90AA78683DC7}"/>
                </a:ext>
              </a:extLst>
            </p:cNvPr>
            <p:cNvSpPr/>
            <p:nvPr/>
          </p:nvSpPr>
          <p:spPr>
            <a:xfrm>
              <a:off x="895000" y="2058450"/>
              <a:ext cx="17350" cy="18125"/>
            </a:xfrm>
            <a:custGeom>
              <a:avLst/>
              <a:gdLst/>
              <a:ahLst/>
              <a:cxnLst/>
              <a:rect l="l" t="t" r="r" b="b"/>
              <a:pathLst>
                <a:path w="694" h="725" extrusionOk="0">
                  <a:moveTo>
                    <a:pt x="347" y="0"/>
                  </a:moveTo>
                  <a:cubicBezTo>
                    <a:pt x="158" y="0"/>
                    <a:pt x="0" y="158"/>
                    <a:pt x="0" y="378"/>
                  </a:cubicBezTo>
                  <a:cubicBezTo>
                    <a:pt x="0" y="567"/>
                    <a:pt x="158" y="725"/>
                    <a:pt x="347" y="725"/>
                  </a:cubicBezTo>
                  <a:cubicBezTo>
                    <a:pt x="536" y="725"/>
                    <a:pt x="693" y="567"/>
                    <a:pt x="693" y="378"/>
                  </a:cubicBezTo>
                  <a:cubicBezTo>
                    <a:pt x="693" y="158"/>
                    <a:pt x="536" y="0"/>
                    <a:pt x="347" y="0"/>
                  </a:cubicBezTo>
                  <a:close/>
                </a:path>
              </a:pathLst>
            </a:custGeom>
            <a:grpFill/>
            <a:ln>
              <a:solidFill>
                <a:schemeClr val="bg2">
                  <a:lumMod val="90000"/>
                </a:schemeClr>
              </a:solidFill>
            </a:ln>
          </p:spPr>
          <p:txBody>
            <a:bodyPr spcFirstLastPara="1" wrap="square" lIns="121900" tIns="121900" rIns="121900" bIns="121900" anchor="ctr" anchorCtr="0">
              <a:noAutofit/>
            </a:bodyPr>
            <a:lstStyle/>
            <a:p>
              <a:endParaRPr sz="1865"/>
            </a:p>
          </p:txBody>
        </p:sp>
      </p:grpSp>
      <p:pic>
        <p:nvPicPr>
          <p:cNvPr id="6" name="صوت مسجّل">
            <a:hlinkClick r:id="" action="ppaction://media"/>
            <a:extLst>
              <a:ext uri="{FF2B5EF4-FFF2-40B4-BE49-F238E27FC236}">
                <a16:creationId xmlns:a16="http://schemas.microsoft.com/office/drawing/2014/main" id="{B4B8AE0D-56A4-A8E1-A3D4-D6A6CCF68045}"/>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239318" y="5765286"/>
            <a:ext cx="406400" cy="406400"/>
          </a:xfrm>
          <a:prstGeom prst="rect">
            <a:avLst/>
          </a:prstGeom>
        </p:spPr>
      </p:pic>
    </p:spTree>
    <p:extLst>
      <p:ext uri="{BB962C8B-B14F-4D97-AF65-F5344CB8AC3E}">
        <p14:creationId xmlns:p14="http://schemas.microsoft.com/office/powerpoint/2010/main" val="22611249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1287"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مدخلات تكنولوجيا المعلومات تشير إلى الأدوات والتقنيات التي يتم استخدامها في مجال التعليم والتدريس لتعزيز وتحسين عمليات التعلم والتواصل. تشمل هذه المدخلات الأجهزة الإلكترونية مثل الحواسيب والهواتف الذكية والأجهزة اللوحية، والبرمجيات التعليمية، والشبكات الاجتماعية، والإنترنت والموارد الإلكترونية، وتطبيقات الويب والتطبيقات المحمولة الموجهة للتعلم، والتجارب التفاعلية، وغيرها من الأدوات التقنية التي يمكن استخدامها لتعزيز عملية التعليم وتحقيق أهداف التعلم.</a:t>
            </a:r>
          </a:p>
          <a:p>
            <a:pPr algn="ctr"/>
            <a:endParaRPr lang="ar-SA" dirty="0"/>
          </a:p>
          <a:p>
            <a:pPr algn="ctr"/>
            <a:r>
              <a:rPr lang="ar-SA" dirty="0"/>
              <a:t>مصدر:</a:t>
            </a:r>
          </a:p>
          <a:p>
            <a:pPr algn="ctr"/>
            <a:r>
              <a:rPr lang="en-US" dirty="0"/>
              <a:t>ITU (International Telecommunication Union). (2018). "ICTs in Education." Retrieved from: https://www.itu.int/en/ITU-D/Statistics/Pages/publications/ict-facts-2017.aspx</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420826" y="2040273"/>
            <a:ext cx="9426243" cy="402674"/>
          </a:xfrm>
          <a:prstGeom prst="rect">
            <a:avLst/>
          </a:prstGeom>
          <a:noFill/>
        </p:spPr>
        <p:txBody>
          <a:bodyPr wrap="square" rtlCol="0">
            <a:spAutoFit/>
          </a:bodyPr>
          <a:lstStyle/>
          <a:p>
            <a:pPr algn="just" rtl="1">
              <a:lnSpc>
                <a:spcPts val="2720"/>
              </a:lnSpc>
              <a:spcBef>
                <a:spcPts val="600"/>
              </a:spcBef>
              <a:spcAft>
                <a:spcPts val="1800"/>
              </a:spcAft>
            </a:pPr>
            <a:r>
              <a:rPr lang="ar-SA" sz="1600" dirty="0">
                <a:latin typeface="Alexandria Light" pitchFamily="2" charset="-78"/>
                <a:cs typeface="Alexandria Light" pitchFamily="2" charset="-78"/>
              </a:rPr>
              <a:t>      </a:t>
            </a:r>
            <a:endParaRPr lang="ar-SA" sz="1600" dirty="0">
              <a:solidFill>
                <a:srgbClr val="212529"/>
              </a:solidFill>
              <a:effectLst/>
              <a:latin typeface="Alexandria Light" pitchFamily="2" charset="-78"/>
              <a:ea typeface="Times New Roman" panose="02020603050405020304" pitchFamily="18"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C4364A12-B773-40FF-9ABF-33539D226A2F}"/>
              </a:ext>
            </a:extLst>
          </p:cNvPr>
          <p:cNvSpPr txBox="1"/>
          <p:nvPr/>
        </p:nvSpPr>
        <p:spPr>
          <a:xfrm>
            <a:off x="2346765" y="2456174"/>
            <a:ext cx="8630518" cy="2816797"/>
          </a:xfrm>
          <a:prstGeom prst="rect">
            <a:avLst/>
          </a:prstGeom>
          <a:noFill/>
        </p:spPr>
        <p:txBody>
          <a:bodyPr wrap="square" rtlCol="1">
            <a:spAutoFit/>
          </a:bodyPr>
          <a:lstStyle/>
          <a:p>
            <a:pPr algn="just" rtl="1">
              <a:lnSpc>
                <a:spcPts val="2960"/>
              </a:lnSpc>
              <a:spcAft>
                <a:spcPts val="1800"/>
              </a:spcAft>
            </a:pPr>
            <a:r>
              <a:rPr lang="ar-SA" sz="1600" dirty="0">
                <a:solidFill>
                  <a:srgbClr val="212529"/>
                </a:solidFill>
                <a:latin typeface="Alexandria Light" pitchFamily="2" charset="-78"/>
                <a:ea typeface="Times New Roman" panose="02020603050405020304" pitchFamily="18" charset="0"/>
                <a:cs typeface="Alexandria Light" pitchFamily="2" charset="-78"/>
              </a:rPr>
              <a:t>من أبرز الخدمات التي تتيحها شبكة الإنترنت ويمكن الاستفادة منها في العملية التعليمية:</a:t>
            </a:r>
          </a:p>
          <a:p>
            <a:pPr marL="285750" indent="-285750" algn="just" rtl="1">
              <a:lnSpc>
                <a:spcPts val="2960"/>
              </a:lnSpc>
              <a:spcAft>
                <a:spcPts val="1800"/>
              </a:spcAft>
              <a:buFont typeface="Arial" panose="020B0604020202020204" pitchFamily="34" charset="0"/>
              <a:buChar char="•"/>
            </a:pPr>
            <a:r>
              <a:rPr lang="ar-SA" sz="1600" b="1" dirty="0">
                <a:solidFill>
                  <a:srgbClr val="212529"/>
                </a:solidFill>
                <a:effectLst/>
                <a:latin typeface="Alexandria Light" pitchFamily="2" charset="-78"/>
                <a:ea typeface="Times New Roman" panose="02020603050405020304" pitchFamily="18" charset="0"/>
                <a:cs typeface="Alexandria Light" pitchFamily="2" charset="-78"/>
              </a:rPr>
              <a:t>المواقع التعليمية</a:t>
            </a:r>
            <a:r>
              <a:rPr lang="ar-SA" sz="1600" dirty="0">
                <a:solidFill>
                  <a:srgbClr val="212529"/>
                </a:solidFill>
                <a:effectLst/>
                <a:latin typeface="Alexandria Light" pitchFamily="2" charset="-78"/>
                <a:ea typeface="Times New Roman" panose="02020603050405020304" pitchFamily="18" charset="0"/>
                <a:cs typeface="Alexandria Light" pitchFamily="2" charset="-78"/>
              </a:rPr>
              <a:t>: مجموعة من الوثائق التعليمية الإلكترونية التي تتضمن أنشطة تعليمية، أو معلومات إثرائية، أو مقررات تعليمية.</a:t>
            </a:r>
          </a:p>
          <a:p>
            <a:pPr marL="285750" indent="-285750" algn="just" rtl="1">
              <a:lnSpc>
                <a:spcPts val="2960"/>
              </a:lnSpc>
              <a:spcAft>
                <a:spcPts val="1800"/>
              </a:spcAft>
              <a:buFont typeface="Arial" panose="020B0604020202020204" pitchFamily="34" charset="0"/>
              <a:buChar char="•"/>
            </a:pPr>
            <a:r>
              <a:rPr lang="ar-SA" sz="1600" b="1" dirty="0">
                <a:solidFill>
                  <a:srgbClr val="212529"/>
                </a:solidFill>
                <a:latin typeface="Alexandria Light" pitchFamily="2" charset="-78"/>
                <a:ea typeface="Times New Roman" panose="02020603050405020304" pitchFamily="18" charset="0"/>
                <a:cs typeface="Alexandria Light" pitchFamily="2" charset="-78"/>
              </a:rPr>
              <a:t>المحادثة عبر الإنترنت</a:t>
            </a:r>
            <a:r>
              <a:rPr lang="ar-SA" sz="1600" dirty="0">
                <a:solidFill>
                  <a:srgbClr val="212529"/>
                </a:solidFill>
                <a:latin typeface="Alexandria Light" pitchFamily="2" charset="-78"/>
                <a:ea typeface="Times New Roman" panose="02020603050405020304" pitchFamily="18" charset="0"/>
                <a:cs typeface="Alexandria Light" pitchFamily="2" charset="-78"/>
              </a:rPr>
              <a:t>: تقنية </a:t>
            </a:r>
            <a:r>
              <a:rPr lang="ar-SA" sz="1600" dirty="0">
                <a:solidFill>
                  <a:srgbClr val="212529"/>
                </a:solidFill>
                <a:latin typeface="Alexandria Light" pitchFamily="2" charset="-78"/>
                <a:cs typeface="Alexandria Light" pitchFamily="2" charset="-78"/>
              </a:rPr>
              <a:t>تسمح للمستخدمين بالمحادثة مع بعضهم البعض عبر الإنترنت وتحقق الشعور بالتواجد الاجتماعي والمواقف الإيجابية بالتعلم، من خلال الحوار والمناقشة وتبادل الخبرات بالمواضيع العلمية. </a:t>
            </a:r>
          </a:p>
        </p:txBody>
      </p:sp>
      <p:sp>
        <p:nvSpPr>
          <p:cNvPr id="10" name="Google Shape;5347;p51">
            <a:extLst>
              <a:ext uri="{FF2B5EF4-FFF2-40B4-BE49-F238E27FC236}">
                <a16:creationId xmlns:a16="http://schemas.microsoft.com/office/drawing/2014/main" id="{B7EA3C8A-3854-4395-8CEB-D2CF20F5A937}"/>
              </a:ext>
            </a:extLst>
          </p:cNvPr>
          <p:cNvSpPr/>
          <p:nvPr/>
        </p:nvSpPr>
        <p:spPr>
          <a:xfrm>
            <a:off x="1414743" y="3429000"/>
            <a:ext cx="813890" cy="869564"/>
          </a:xfrm>
          <a:custGeom>
            <a:avLst/>
            <a:gdLst/>
            <a:ahLst/>
            <a:cxnLst/>
            <a:rect l="l" t="t" r="r" b="b"/>
            <a:pathLst>
              <a:path w="12004" h="12036" extrusionOk="0">
                <a:moveTo>
                  <a:pt x="10933" y="4947"/>
                </a:moveTo>
                <a:cubicBezTo>
                  <a:pt x="11122" y="4947"/>
                  <a:pt x="11279" y="5104"/>
                  <a:pt x="11279" y="5293"/>
                </a:cubicBezTo>
                <a:lnTo>
                  <a:pt x="11279" y="5671"/>
                </a:lnTo>
                <a:lnTo>
                  <a:pt x="7782" y="5671"/>
                </a:lnTo>
                <a:lnTo>
                  <a:pt x="7782" y="5293"/>
                </a:lnTo>
                <a:cubicBezTo>
                  <a:pt x="7782" y="5104"/>
                  <a:pt x="7940" y="4947"/>
                  <a:pt x="8129" y="4947"/>
                </a:cubicBezTo>
                <a:close/>
                <a:moveTo>
                  <a:pt x="9547" y="694"/>
                </a:moveTo>
                <a:cubicBezTo>
                  <a:pt x="9736" y="694"/>
                  <a:pt x="9893" y="851"/>
                  <a:pt x="9893" y="1040"/>
                </a:cubicBezTo>
                <a:lnTo>
                  <a:pt x="9893" y="4254"/>
                </a:lnTo>
                <a:lnTo>
                  <a:pt x="8129" y="4254"/>
                </a:lnTo>
                <a:cubicBezTo>
                  <a:pt x="7530" y="4254"/>
                  <a:pt x="7058" y="4726"/>
                  <a:pt x="7058" y="5293"/>
                </a:cubicBezTo>
                <a:lnTo>
                  <a:pt x="7058" y="6365"/>
                </a:lnTo>
                <a:lnTo>
                  <a:pt x="694" y="6365"/>
                </a:lnTo>
                <a:lnTo>
                  <a:pt x="694" y="1040"/>
                </a:lnTo>
                <a:cubicBezTo>
                  <a:pt x="725" y="851"/>
                  <a:pt x="883" y="694"/>
                  <a:pt x="1072" y="694"/>
                </a:cubicBezTo>
                <a:close/>
                <a:moveTo>
                  <a:pt x="7121" y="7026"/>
                </a:moveTo>
                <a:lnTo>
                  <a:pt x="7121" y="7751"/>
                </a:lnTo>
                <a:lnTo>
                  <a:pt x="1072" y="7751"/>
                </a:lnTo>
                <a:cubicBezTo>
                  <a:pt x="883" y="7751"/>
                  <a:pt x="725" y="7593"/>
                  <a:pt x="725" y="7404"/>
                </a:cubicBezTo>
                <a:lnTo>
                  <a:pt x="725" y="7026"/>
                </a:lnTo>
                <a:close/>
                <a:moveTo>
                  <a:pt x="5703" y="8444"/>
                </a:moveTo>
                <a:lnTo>
                  <a:pt x="5703" y="9168"/>
                </a:lnTo>
                <a:lnTo>
                  <a:pt x="4947" y="9168"/>
                </a:lnTo>
                <a:lnTo>
                  <a:pt x="4947" y="8444"/>
                </a:lnTo>
                <a:close/>
                <a:moveTo>
                  <a:pt x="7089" y="8444"/>
                </a:moveTo>
                <a:lnTo>
                  <a:pt x="7089" y="9168"/>
                </a:lnTo>
                <a:lnTo>
                  <a:pt x="6365" y="9168"/>
                </a:lnTo>
                <a:lnTo>
                  <a:pt x="6365" y="8444"/>
                </a:lnTo>
                <a:close/>
                <a:moveTo>
                  <a:pt x="11279" y="6333"/>
                </a:moveTo>
                <a:lnTo>
                  <a:pt x="11279" y="9830"/>
                </a:lnTo>
                <a:lnTo>
                  <a:pt x="7782" y="9830"/>
                </a:lnTo>
                <a:lnTo>
                  <a:pt x="7782" y="6333"/>
                </a:lnTo>
                <a:close/>
                <a:moveTo>
                  <a:pt x="11279" y="10523"/>
                </a:moveTo>
                <a:lnTo>
                  <a:pt x="11279" y="10901"/>
                </a:lnTo>
                <a:cubicBezTo>
                  <a:pt x="11279" y="11090"/>
                  <a:pt x="11122" y="11248"/>
                  <a:pt x="10933" y="11248"/>
                </a:cubicBezTo>
                <a:lnTo>
                  <a:pt x="8129" y="11248"/>
                </a:lnTo>
                <a:cubicBezTo>
                  <a:pt x="7940" y="11248"/>
                  <a:pt x="7782" y="11090"/>
                  <a:pt x="7782" y="10901"/>
                </a:cubicBezTo>
                <a:lnTo>
                  <a:pt x="7782" y="10523"/>
                </a:lnTo>
                <a:close/>
                <a:moveTo>
                  <a:pt x="1040" y="1"/>
                </a:moveTo>
                <a:cubicBezTo>
                  <a:pt x="442" y="1"/>
                  <a:pt x="1" y="473"/>
                  <a:pt x="1" y="1040"/>
                </a:cubicBezTo>
                <a:lnTo>
                  <a:pt x="1" y="7436"/>
                </a:lnTo>
                <a:cubicBezTo>
                  <a:pt x="1" y="8034"/>
                  <a:pt x="442" y="8507"/>
                  <a:pt x="1040" y="8507"/>
                </a:cubicBezTo>
                <a:lnTo>
                  <a:pt x="4191" y="8507"/>
                </a:lnTo>
                <a:lnTo>
                  <a:pt x="4191" y="9200"/>
                </a:lnTo>
                <a:lnTo>
                  <a:pt x="3151" y="9200"/>
                </a:lnTo>
                <a:cubicBezTo>
                  <a:pt x="2931" y="9200"/>
                  <a:pt x="2773" y="9357"/>
                  <a:pt x="2773" y="9546"/>
                </a:cubicBezTo>
                <a:cubicBezTo>
                  <a:pt x="2773" y="9767"/>
                  <a:pt x="2931" y="9925"/>
                  <a:pt x="3151" y="9925"/>
                </a:cubicBezTo>
                <a:lnTo>
                  <a:pt x="7026" y="9925"/>
                </a:lnTo>
                <a:lnTo>
                  <a:pt x="7026" y="10964"/>
                </a:lnTo>
                <a:cubicBezTo>
                  <a:pt x="7026" y="11563"/>
                  <a:pt x="7499" y="12035"/>
                  <a:pt x="8097" y="12035"/>
                </a:cubicBezTo>
                <a:lnTo>
                  <a:pt x="10901" y="12035"/>
                </a:lnTo>
                <a:cubicBezTo>
                  <a:pt x="11468" y="12035"/>
                  <a:pt x="11941" y="11563"/>
                  <a:pt x="11941" y="10964"/>
                </a:cubicBezTo>
                <a:lnTo>
                  <a:pt x="11941" y="5356"/>
                </a:lnTo>
                <a:cubicBezTo>
                  <a:pt x="12004" y="4726"/>
                  <a:pt x="11531" y="4254"/>
                  <a:pt x="10933" y="4254"/>
                </a:cubicBezTo>
                <a:lnTo>
                  <a:pt x="10586" y="4254"/>
                </a:lnTo>
                <a:lnTo>
                  <a:pt x="10586" y="1040"/>
                </a:lnTo>
                <a:cubicBezTo>
                  <a:pt x="10586" y="473"/>
                  <a:pt x="10114" y="1"/>
                  <a:pt x="9515" y="1"/>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5921134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76341" y="1416655"/>
            <a:ext cx="10812720" cy="47573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579950" y="601084"/>
            <a:ext cx="4088542" cy="412100"/>
          </a:xfrm>
          <a:prstGeom prst="rect">
            <a:avLst/>
          </a:prstGeom>
          <a:noFill/>
        </p:spPr>
        <p:txBody>
          <a:bodyPr wrap="square" rtlCol="0">
            <a:spAutoFit/>
          </a:bodyPr>
          <a:lstStyle/>
          <a:p>
            <a:pPr marL="0" marR="0" algn="ctr" rtl="1">
              <a:lnSpc>
                <a:spcPct val="125000"/>
              </a:lnSpc>
              <a:spcBef>
                <a:spcPts val="600"/>
              </a:spcBef>
              <a:spcAft>
                <a:spcPts val="600"/>
              </a:spcAft>
            </a:pPr>
            <a:r>
              <a:rPr lang="ar-SA" sz="1800" b="1" dirty="0">
                <a:effectLst/>
                <a:latin typeface="Alexandria Medium" pitchFamily="2" charset="-78"/>
                <a:ea typeface="Times New Roman" panose="02020603050405020304" pitchFamily="18" charset="0"/>
                <a:cs typeface="Alexandria Medium" pitchFamily="2" charset="-78"/>
              </a:rPr>
              <a:t>المستحدثات </a:t>
            </a:r>
            <a:r>
              <a:rPr lang="ar-SA" sz="1800" b="0" i="0" u="none" strike="noStrike" baseline="0" dirty="0">
                <a:latin typeface="Alexandria Medium" pitchFamily="2" charset="-78"/>
                <a:cs typeface="Alexandria Medium" pitchFamily="2" charset="-78"/>
              </a:rPr>
              <a:t>التكنولوجية المادية</a:t>
            </a:r>
            <a:r>
              <a:rPr lang="ar-SA" sz="1800" b="1" dirty="0">
                <a:effectLst/>
                <a:latin typeface="Alexandria Medium" pitchFamily="2" charset="-78"/>
                <a:ea typeface="Times New Roman" panose="02020603050405020304" pitchFamily="18" charset="0"/>
                <a:cs typeface="Alexandria Medium" pitchFamily="2" charset="-78"/>
              </a:rPr>
              <a:t>  </a:t>
            </a:r>
            <a:endParaRPr lang="en-US" sz="1800" b="1" dirty="0">
              <a:effectLst/>
              <a:latin typeface="Alexandria Medium" pitchFamily="2" charset="-78"/>
              <a:ea typeface="Times New Roman" panose="02020603050405020304" pitchFamily="18" charset="0"/>
              <a:cs typeface="Alexandria Medium" pitchFamily="2" charset="-78"/>
            </a:endParaRPr>
          </a:p>
        </p:txBody>
      </p:sp>
      <p:sp>
        <p:nvSpPr>
          <p:cNvPr id="48" name="TextBox 47"/>
          <p:cNvSpPr txBox="1"/>
          <p:nvPr/>
        </p:nvSpPr>
        <p:spPr>
          <a:xfrm>
            <a:off x="1453063" y="1742022"/>
            <a:ext cx="9847399" cy="3695884"/>
          </a:xfrm>
          <a:prstGeom prst="rect">
            <a:avLst/>
          </a:prstGeom>
          <a:noFill/>
        </p:spPr>
        <p:txBody>
          <a:bodyPr wrap="square" rtlCol="0">
            <a:spAutoFit/>
          </a:bodyPr>
          <a:lstStyle/>
          <a:p>
            <a:pPr algn="just" rtl="1">
              <a:lnSpc>
                <a:spcPts val="1920"/>
              </a:lnSpc>
              <a:spcAft>
                <a:spcPts val="1800"/>
              </a:spcAft>
            </a:pPr>
            <a:r>
              <a:rPr lang="ar-SA" sz="1600" dirty="0">
                <a:effectLst/>
                <a:latin typeface="Alexandria Light" pitchFamily="2" charset="-78"/>
                <a:ea typeface="Calibri" panose="020F0502020204030204" pitchFamily="34" charset="0"/>
                <a:cs typeface="Alexandria Light" pitchFamily="2" charset="-78"/>
              </a:rPr>
              <a:t>          </a:t>
            </a:r>
            <a:r>
              <a:rPr lang="ar-SA" sz="1600" b="0" i="0" u="none" strike="noStrike" baseline="0" dirty="0">
                <a:latin typeface="Alexandria Light" pitchFamily="2" charset="-78"/>
                <a:cs typeface="Alexandria Light" pitchFamily="2" charset="-78"/>
              </a:rPr>
              <a:t>تعتبر أجهزة عرض البيانات التفاعلية من أبرز أشكال </a:t>
            </a:r>
            <a:r>
              <a:rPr lang="ar-SA" sz="1600" i="0" u="none" strike="noStrike" baseline="0" dirty="0">
                <a:latin typeface="Alexandria Light" pitchFamily="2" charset="-78"/>
                <a:cs typeface="Alexandria Light" pitchFamily="2" charset="-78"/>
              </a:rPr>
              <a:t>المستحدثات التكنولوجية المادية </a:t>
            </a:r>
            <a:r>
              <a:rPr lang="ar-SA" sz="1600" b="0" i="0" u="none" strike="noStrike" baseline="0" dirty="0">
                <a:latin typeface="Alexandria Light" pitchFamily="2" charset="-78"/>
                <a:cs typeface="Alexandria Light" pitchFamily="2" charset="-78"/>
              </a:rPr>
              <a:t>التي تستخدم لتقديم المعلومات السمعية والبصرية وفقاً لاستجابات المتعلم، وتوظيفها في تدريب المعلمين ومن أمثلة هذه الأجهزة:</a:t>
            </a:r>
          </a:p>
          <a:p>
            <a:pPr marL="285750" indent="-285750" algn="just" rtl="1">
              <a:lnSpc>
                <a:spcPts val="1920"/>
              </a:lnSpc>
              <a:spcAft>
                <a:spcPts val="1800"/>
              </a:spcAft>
              <a:buFont typeface="Arial" panose="020B0604020202020204" pitchFamily="34" charset="0"/>
              <a:buChar char="•"/>
            </a:pPr>
            <a:r>
              <a:rPr lang="ar-SA" sz="1600" b="0" i="0" u="none" strike="noStrike" baseline="0" dirty="0">
                <a:latin typeface="Alexandria Light" pitchFamily="2" charset="-78"/>
                <a:cs typeface="Alexandria Light" pitchFamily="2" charset="-78"/>
              </a:rPr>
              <a:t>جهاز عرض البيانات </a:t>
            </a:r>
            <a:r>
              <a:rPr lang="ar-SA" sz="1600" dirty="0">
                <a:latin typeface="Alexandria Light" pitchFamily="2" charset="-78"/>
                <a:cs typeface="Alexandria Light" pitchFamily="2" charset="-78"/>
              </a:rPr>
              <a:t>وهو جهاز إلكتروني يـستخدم في عرض المواد التعليمية الحاسـوبية مـن جهاز الحاسوب، كما يمكن اسـتخدامها فـي عرض المواد التعليمية المصورة الموجـودة على شريط الفيديو، </a:t>
            </a:r>
            <a:endParaRPr lang="ar-SA" sz="1600" b="0" i="0" u="none" strike="noStrike" baseline="0" dirty="0">
              <a:latin typeface="Alexandria Light" pitchFamily="2" charset="-78"/>
              <a:cs typeface="Alexandria Light" pitchFamily="2" charset="-78"/>
            </a:endParaRPr>
          </a:p>
          <a:p>
            <a:pPr marL="285750" indent="-285750" algn="just" rtl="1">
              <a:lnSpc>
                <a:spcPts val="1920"/>
              </a:lnSpc>
              <a:spcAft>
                <a:spcPts val="1800"/>
              </a:spcAft>
              <a:buFont typeface="Arial" panose="020B0604020202020204" pitchFamily="34" charset="0"/>
              <a:buChar char="•"/>
            </a:pPr>
            <a:r>
              <a:rPr lang="ar-SA" sz="1600" b="0" i="0" u="none" strike="noStrike" baseline="0" dirty="0">
                <a:latin typeface="Alexandria Light" pitchFamily="2" charset="-78"/>
                <a:cs typeface="Alexandria Light" pitchFamily="2" charset="-78"/>
              </a:rPr>
              <a:t>السبورة الإلكترونية الذكية وهي </a:t>
            </a:r>
            <a:r>
              <a:rPr lang="ar-SA" sz="1600" dirty="0">
                <a:latin typeface="Alexandria Light" pitchFamily="2" charset="-78"/>
                <a:cs typeface="Alexandria Light" pitchFamily="2" charset="-78"/>
              </a:rPr>
              <a:t>نوع خاص من اللوحات أو السبورات البيضاء الحساسة التفاعلية التي يتم التعامل معها باللمس، ويتم استخدامها لعرض ما على شاشة الكمبيوتر من تطبيقات ومعلومات ومفاهيم تعليمية.</a:t>
            </a:r>
            <a:endParaRPr lang="ar-SA" sz="1600" b="0" i="0" u="none" strike="noStrike" baseline="0" dirty="0">
              <a:latin typeface="Alexandria Light" pitchFamily="2" charset="-78"/>
              <a:cs typeface="Alexandria Light" pitchFamily="2" charset="-78"/>
            </a:endParaRPr>
          </a:p>
          <a:p>
            <a:pPr marL="285750" indent="-285750" algn="just" rtl="1">
              <a:lnSpc>
                <a:spcPts val="1920"/>
              </a:lnSpc>
              <a:spcAft>
                <a:spcPts val="1800"/>
              </a:spcAft>
              <a:buFont typeface="Arial" panose="020B0604020202020204" pitchFamily="34" charset="0"/>
              <a:buChar char="•"/>
            </a:pPr>
            <a:r>
              <a:rPr lang="ar-SA" sz="1600" b="0" i="0" u="none" strike="noStrike" baseline="0" dirty="0">
                <a:latin typeface="Alexandria Light" pitchFamily="2" charset="-78"/>
                <a:cs typeface="Alexandria Light" pitchFamily="2" charset="-78"/>
              </a:rPr>
              <a:t>الكاميرا الوثائقية وهي </a:t>
            </a:r>
            <a:r>
              <a:rPr lang="ar-SA" sz="1600" b="0" i="0" dirty="0">
                <a:solidFill>
                  <a:srgbClr val="000000"/>
                </a:solidFill>
                <a:effectLst/>
                <a:latin typeface="Alexandria Light" pitchFamily="2" charset="-78"/>
                <a:cs typeface="Alexandria Light" pitchFamily="2" charset="-78"/>
              </a:rPr>
              <a:t>جهاز إلكتروني يمكن بواسطته عرض مواد متنوعة في آن واحد؛ مما يتيح الرؤية بوضوح لعدد كبير من المشاهدين.</a:t>
            </a:r>
            <a:endParaRPr lang="ar-SA" sz="1600" b="0" i="0" u="none" strike="noStrike" baseline="0" dirty="0">
              <a:latin typeface="Alexandria Light" pitchFamily="2" charset="-78"/>
              <a:cs typeface="Alexandria Light" pitchFamily="2" charset="-78"/>
            </a:endParaRPr>
          </a:p>
          <a:p>
            <a:pPr marL="285750" indent="-285750" algn="just" rtl="1">
              <a:lnSpc>
                <a:spcPts val="1920"/>
              </a:lnSpc>
              <a:spcAft>
                <a:spcPts val="1800"/>
              </a:spcAft>
              <a:buFont typeface="Arial" panose="020B0604020202020204" pitchFamily="34" charset="0"/>
              <a:buChar char="•"/>
            </a:pPr>
            <a:r>
              <a:rPr lang="ar-SA" sz="1600" b="0" i="0" u="none" strike="noStrike" baseline="0" dirty="0">
                <a:latin typeface="Alexandria Light" pitchFamily="2" charset="-78"/>
                <a:cs typeface="Alexandria Light" pitchFamily="2" charset="-78"/>
              </a:rPr>
              <a:t>الفيديو التعليمي وهو </a:t>
            </a:r>
            <a:r>
              <a:rPr lang="ar-SA" sz="1600" dirty="0">
                <a:effectLst/>
                <a:latin typeface="Alexandria Light" pitchFamily="2" charset="-78"/>
                <a:ea typeface="Calibri" panose="020F0502020204030204" pitchFamily="34" charset="0"/>
                <a:cs typeface="Alexandria Light" pitchFamily="2" charset="-78"/>
              </a:rPr>
              <a:t>نوع من أفلام المعرفة والثقافة العامة، يقدم المعلومات والبيانات والحقائق العلمية بشيء من التفصيل والإسهاب مع كثير من التبسيط بطريقة دراسية بحتة، يتخصص في تعليم المفاهيم والمعارف والمهارات. </a:t>
            </a:r>
            <a:endParaRPr lang="ar-SA" sz="1600" dirty="0">
              <a:latin typeface="Alexandria Light" pitchFamily="2" charset="-78"/>
              <a:ea typeface="Calibri" panose="020F0502020204030204" pitchFamily="34"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8" name="Google Shape;5467;p51">
            <a:extLst>
              <a:ext uri="{FF2B5EF4-FFF2-40B4-BE49-F238E27FC236}">
                <a16:creationId xmlns:a16="http://schemas.microsoft.com/office/drawing/2014/main" id="{25A0FF0E-AAE8-475C-9473-11CA08761057}"/>
              </a:ext>
            </a:extLst>
          </p:cNvPr>
          <p:cNvGrpSpPr/>
          <p:nvPr/>
        </p:nvGrpSpPr>
        <p:grpSpPr>
          <a:xfrm>
            <a:off x="233943" y="5007405"/>
            <a:ext cx="650831" cy="663826"/>
            <a:chOff x="-49048250" y="2316775"/>
            <a:chExt cx="300100" cy="300125"/>
          </a:xfrm>
          <a:solidFill>
            <a:schemeClr val="accent4"/>
          </a:solidFill>
        </p:grpSpPr>
        <p:sp>
          <p:nvSpPr>
            <p:cNvPr id="9" name="Google Shape;5468;p51">
              <a:extLst>
                <a:ext uri="{FF2B5EF4-FFF2-40B4-BE49-F238E27FC236}">
                  <a16:creationId xmlns:a16="http://schemas.microsoft.com/office/drawing/2014/main" id="{AB888E55-6B3A-44E0-8A12-F4B4BEF2B5DF}"/>
                </a:ext>
              </a:extLst>
            </p:cNvPr>
            <p:cNvSpPr/>
            <p:nvPr/>
          </p:nvSpPr>
          <p:spPr>
            <a:xfrm>
              <a:off x="-49048250" y="2316775"/>
              <a:ext cx="300100" cy="300125"/>
            </a:xfrm>
            <a:custGeom>
              <a:avLst/>
              <a:gdLst/>
              <a:ahLst/>
              <a:cxnLst/>
              <a:rect l="l" t="t" r="r" b="b"/>
              <a:pathLst>
                <a:path w="12004" h="12005" extrusionOk="0">
                  <a:moveTo>
                    <a:pt x="10933" y="663"/>
                  </a:moveTo>
                  <a:cubicBezTo>
                    <a:pt x="11122" y="694"/>
                    <a:pt x="11311" y="852"/>
                    <a:pt x="11311" y="1009"/>
                  </a:cubicBezTo>
                  <a:lnTo>
                    <a:pt x="11311" y="1734"/>
                  </a:lnTo>
                  <a:lnTo>
                    <a:pt x="10366" y="1734"/>
                  </a:lnTo>
                  <a:lnTo>
                    <a:pt x="9106" y="663"/>
                  </a:lnTo>
                  <a:close/>
                  <a:moveTo>
                    <a:pt x="5136" y="694"/>
                  </a:moveTo>
                  <a:lnTo>
                    <a:pt x="6396" y="1765"/>
                  </a:lnTo>
                  <a:lnTo>
                    <a:pt x="4726" y="1765"/>
                  </a:lnTo>
                  <a:lnTo>
                    <a:pt x="3466" y="694"/>
                  </a:lnTo>
                  <a:close/>
                  <a:moveTo>
                    <a:pt x="7971" y="694"/>
                  </a:moveTo>
                  <a:lnTo>
                    <a:pt x="9232" y="1765"/>
                  </a:lnTo>
                  <a:lnTo>
                    <a:pt x="7562" y="1765"/>
                  </a:lnTo>
                  <a:lnTo>
                    <a:pt x="6302" y="694"/>
                  </a:lnTo>
                  <a:close/>
                  <a:moveTo>
                    <a:pt x="2363" y="663"/>
                  </a:moveTo>
                  <a:lnTo>
                    <a:pt x="4033" y="2080"/>
                  </a:lnTo>
                  <a:lnTo>
                    <a:pt x="2363" y="3498"/>
                  </a:lnTo>
                  <a:lnTo>
                    <a:pt x="694" y="3498"/>
                  </a:lnTo>
                  <a:lnTo>
                    <a:pt x="694" y="1009"/>
                  </a:lnTo>
                  <a:cubicBezTo>
                    <a:pt x="694" y="820"/>
                    <a:pt x="851" y="663"/>
                    <a:pt x="1040" y="663"/>
                  </a:cubicBezTo>
                  <a:close/>
                  <a:moveTo>
                    <a:pt x="6396" y="2427"/>
                  </a:moveTo>
                  <a:lnTo>
                    <a:pt x="5136" y="3498"/>
                  </a:lnTo>
                  <a:lnTo>
                    <a:pt x="3466" y="3498"/>
                  </a:lnTo>
                  <a:lnTo>
                    <a:pt x="4726" y="2427"/>
                  </a:lnTo>
                  <a:close/>
                  <a:moveTo>
                    <a:pt x="9200" y="2427"/>
                  </a:moveTo>
                  <a:lnTo>
                    <a:pt x="7940" y="3498"/>
                  </a:lnTo>
                  <a:lnTo>
                    <a:pt x="6239" y="3498"/>
                  </a:lnTo>
                  <a:lnTo>
                    <a:pt x="7499" y="2427"/>
                  </a:lnTo>
                  <a:close/>
                  <a:moveTo>
                    <a:pt x="11248" y="2427"/>
                  </a:moveTo>
                  <a:lnTo>
                    <a:pt x="11248" y="3498"/>
                  </a:lnTo>
                  <a:lnTo>
                    <a:pt x="9043" y="3498"/>
                  </a:lnTo>
                  <a:lnTo>
                    <a:pt x="10303" y="2427"/>
                  </a:lnTo>
                  <a:close/>
                  <a:moveTo>
                    <a:pt x="11311" y="4160"/>
                  </a:moveTo>
                  <a:lnTo>
                    <a:pt x="11311" y="10902"/>
                  </a:lnTo>
                  <a:cubicBezTo>
                    <a:pt x="11311" y="11091"/>
                    <a:pt x="11153" y="11248"/>
                    <a:pt x="10933" y="11248"/>
                  </a:cubicBezTo>
                  <a:lnTo>
                    <a:pt x="1072" y="11248"/>
                  </a:lnTo>
                  <a:cubicBezTo>
                    <a:pt x="851" y="11248"/>
                    <a:pt x="694" y="11091"/>
                    <a:pt x="694" y="10902"/>
                  </a:cubicBezTo>
                  <a:lnTo>
                    <a:pt x="694" y="4160"/>
                  </a:lnTo>
                  <a:close/>
                  <a:moveTo>
                    <a:pt x="1040" y="1"/>
                  </a:moveTo>
                  <a:cubicBezTo>
                    <a:pt x="473" y="1"/>
                    <a:pt x="1" y="474"/>
                    <a:pt x="1" y="1041"/>
                  </a:cubicBezTo>
                  <a:lnTo>
                    <a:pt x="1" y="10933"/>
                  </a:lnTo>
                  <a:cubicBezTo>
                    <a:pt x="1" y="11532"/>
                    <a:pt x="473" y="12004"/>
                    <a:pt x="1040" y="12004"/>
                  </a:cubicBezTo>
                  <a:lnTo>
                    <a:pt x="10933" y="12004"/>
                  </a:lnTo>
                  <a:cubicBezTo>
                    <a:pt x="11531" y="12004"/>
                    <a:pt x="12004" y="11532"/>
                    <a:pt x="12004" y="10933"/>
                  </a:cubicBezTo>
                  <a:lnTo>
                    <a:pt x="12004" y="3845"/>
                  </a:lnTo>
                  <a:lnTo>
                    <a:pt x="12004" y="1041"/>
                  </a:lnTo>
                  <a:cubicBezTo>
                    <a:pt x="11972" y="474"/>
                    <a:pt x="11500" y="1"/>
                    <a:pt x="10933" y="1"/>
                  </a:cubicBezTo>
                  <a:close/>
                </a:path>
              </a:pathLst>
            </a:custGeom>
            <a:grpFill/>
            <a:ln>
              <a:noFill/>
            </a:ln>
          </p:spPr>
          <p:txBody>
            <a:bodyPr spcFirstLastPara="1" wrap="square" lIns="121900" tIns="121900" rIns="121900" bIns="121900" anchor="ctr" anchorCtr="0">
              <a:noAutofit/>
            </a:bodyPr>
            <a:lstStyle/>
            <a:p>
              <a:endParaRPr sz="1865" dirty="0"/>
            </a:p>
          </p:txBody>
        </p:sp>
        <p:sp>
          <p:nvSpPr>
            <p:cNvPr id="10" name="Google Shape;5469;p51">
              <a:extLst>
                <a:ext uri="{FF2B5EF4-FFF2-40B4-BE49-F238E27FC236}">
                  <a16:creationId xmlns:a16="http://schemas.microsoft.com/office/drawing/2014/main" id="{AE9F08AE-B015-4973-AE3D-507E2B4C2B9C}"/>
                </a:ext>
              </a:extLst>
            </p:cNvPr>
            <p:cNvSpPr/>
            <p:nvPr/>
          </p:nvSpPr>
          <p:spPr>
            <a:xfrm>
              <a:off x="-49004150" y="2360100"/>
              <a:ext cx="17350" cy="17350"/>
            </a:xfrm>
            <a:custGeom>
              <a:avLst/>
              <a:gdLst/>
              <a:ahLst/>
              <a:cxnLst/>
              <a:rect l="l" t="t" r="r" b="b"/>
              <a:pathLst>
                <a:path w="694" h="694" extrusionOk="0">
                  <a:moveTo>
                    <a:pt x="347" y="1"/>
                  </a:moveTo>
                  <a:cubicBezTo>
                    <a:pt x="158" y="1"/>
                    <a:pt x="1" y="158"/>
                    <a:pt x="1" y="347"/>
                  </a:cubicBezTo>
                  <a:cubicBezTo>
                    <a:pt x="1" y="536"/>
                    <a:pt x="158" y="694"/>
                    <a:pt x="347" y="694"/>
                  </a:cubicBezTo>
                  <a:cubicBezTo>
                    <a:pt x="536" y="694"/>
                    <a:pt x="694" y="536"/>
                    <a:pt x="694" y="347"/>
                  </a:cubicBezTo>
                  <a:cubicBezTo>
                    <a:pt x="694" y="158"/>
                    <a:pt x="536" y="1"/>
                    <a:pt x="347" y="1"/>
                  </a:cubicBezTo>
                  <a:close/>
                </a:path>
              </a:pathLst>
            </a:custGeom>
            <a:grpFill/>
            <a:ln>
              <a:noFill/>
            </a:ln>
          </p:spPr>
          <p:txBody>
            <a:bodyPr spcFirstLastPara="1" wrap="square" lIns="121900" tIns="121900" rIns="121900" bIns="121900" anchor="ctr" anchorCtr="0">
              <a:noAutofit/>
            </a:bodyPr>
            <a:lstStyle/>
            <a:p>
              <a:endParaRPr sz="1865"/>
            </a:p>
          </p:txBody>
        </p:sp>
        <p:sp>
          <p:nvSpPr>
            <p:cNvPr id="11" name="Google Shape;5470;p51">
              <a:extLst>
                <a:ext uri="{FF2B5EF4-FFF2-40B4-BE49-F238E27FC236}">
                  <a16:creationId xmlns:a16="http://schemas.microsoft.com/office/drawing/2014/main" id="{E2C9BD2D-6AA8-42A2-A75F-D980D8243515}"/>
                </a:ext>
              </a:extLst>
            </p:cNvPr>
            <p:cNvSpPr/>
            <p:nvPr/>
          </p:nvSpPr>
          <p:spPr>
            <a:xfrm>
              <a:off x="-48925375" y="2465650"/>
              <a:ext cx="71700" cy="86650"/>
            </a:xfrm>
            <a:custGeom>
              <a:avLst/>
              <a:gdLst/>
              <a:ahLst/>
              <a:cxnLst/>
              <a:rect l="l" t="t" r="r" b="b"/>
              <a:pathLst>
                <a:path w="2868" h="3466" extrusionOk="0">
                  <a:moveTo>
                    <a:pt x="693" y="1040"/>
                  </a:moveTo>
                  <a:lnTo>
                    <a:pt x="1859" y="1796"/>
                  </a:lnTo>
                  <a:lnTo>
                    <a:pt x="693" y="2552"/>
                  </a:lnTo>
                  <a:lnTo>
                    <a:pt x="693" y="1040"/>
                  </a:lnTo>
                  <a:close/>
                  <a:moveTo>
                    <a:pt x="343" y="1"/>
                  </a:moveTo>
                  <a:cubicBezTo>
                    <a:pt x="167" y="1"/>
                    <a:pt x="0" y="141"/>
                    <a:pt x="0" y="347"/>
                  </a:cubicBezTo>
                  <a:lnTo>
                    <a:pt x="0" y="3151"/>
                  </a:lnTo>
                  <a:cubicBezTo>
                    <a:pt x="0" y="3333"/>
                    <a:pt x="165" y="3466"/>
                    <a:pt x="340" y="3466"/>
                  </a:cubicBezTo>
                  <a:cubicBezTo>
                    <a:pt x="407" y="3466"/>
                    <a:pt x="475" y="3446"/>
                    <a:pt x="536" y="3403"/>
                  </a:cubicBezTo>
                  <a:lnTo>
                    <a:pt x="2678" y="1985"/>
                  </a:lnTo>
                  <a:cubicBezTo>
                    <a:pt x="2867" y="1922"/>
                    <a:pt x="2867" y="1639"/>
                    <a:pt x="2678" y="1481"/>
                  </a:cubicBezTo>
                  <a:lnTo>
                    <a:pt x="536" y="63"/>
                  </a:lnTo>
                  <a:cubicBezTo>
                    <a:pt x="476" y="20"/>
                    <a:pt x="409" y="1"/>
                    <a:pt x="343" y="1"/>
                  </a:cubicBezTo>
                  <a:close/>
                </a:path>
              </a:pathLst>
            </a:custGeom>
            <a:grpFill/>
            <a:ln>
              <a:noFill/>
            </a:ln>
          </p:spPr>
          <p:txBody>
            <a:bodyPr spcFirstLastPara="1" wrap="square" lIns="121900" tIns="121900" rIns="121900" bIns="121900" anchor="ctr" anchorCtr="0">
              <a:noAutofit/>
            </a:bodyPr>
            <a:lstStyle/>
            <a:p>
              <a:endParaRPr sz="1865"/>
            </a:p>
          </p:txBody>
        </p:sp>
        <p:sp>
          <p:nvSpPr>
            <p:cNvPr id="12" name="Google Shape;5471;p51">
              <a:extLst>
                <a:ext uri="{FF2B5EF4-FFF2-40B4-BE49-F238E27FC236}">
                  <a16:creationId xmlns:a16="http://schemas.microsoft.com/office/drawing/2014/main" id="{7371FC55-1CA2-45D2-9BB7-7240BBB120EF}"/>
                </a:ext>
              </a:extLst>
            </p:cNvPr>
            <p:cNvSpPr/>
            <p:nvPr/>
          </p:nvSpPr>
          <p:spPr>
            <a:xfrm>
              <a:off x="-48977350" y="2431000"/>
              <a:ext cx="157525" cy="157550"/>
            </a:xfrm>
            <a:custGeom>
              <a:avLst/>
              <a:gdLst/>
              <a:ahLst/>
              <a:cxnLst/>
              <a:rect l="l" t="t" r="r" b="b"/>
              <a:pathLst>
                <a:path w="6301" h="6302" extrusionOk="0">
                  <a:moveTo>
                    <a:pt x="3151" y="756"/>
                  </a:moveTo>
                  <a:cubicBezTo>
                    <a:pt x="4474" y="756"/>
                    <a:pt x="5576" y="1859"/>
                    <a:pt x="5576" y="3182"/>
                  </a:cubicBezTo>
                  <a:cubicBezTo>
                    <a:pt x="5608" y="4537"/>
                    <a:pt x="4537" y="5640"/>
                    <a:pt x="3151" y="5640"/>
                  </a:cubicBezTo>
                  <a:cubicBezTo>
                    <a:pt x="1796" y="5640"/>
                    <a:pt x="693" y="4537"/>
                    <a:pt x="693" y="3182"/>
                  </a:cubicBezTo>
                  <a:cubicBezTo>
                    <a:pt x="693" y="1859"/>
                    <a:pt x="1796" y="756"/>
                    <a:pt x="3151" y="756"/>
                  </a:cubicBezTo>
                  <a:close/>
                  <a:moveTo>
                    <a:pt x="3151" y="0"/>
                  </a:moveTo>
                  <a:cubicBezTo>
                    <a:pt x="1418" y="0"/>
                    <a:pt x="0" y="1418"/>
                    <a:pt x="0" y="3151"/>
                  </a:cubicBezTo>
                  <a:cubicBezTo>
                    <a:pt x="0" y="4883"/>
                    <a:pt x="1418" y="6301"/>
                    <a:pt x="3151" y="6301"/>
                  </a:cubicBezTo>
                  <a:cubicBezTo>
                    <a:pt x="4883" y="6301"/>
                    <a:pt x="6301" y="4883"/>
                    <a:pt x="6301" y="3151"/>
                  </a:cubicBezTo>
                  <a:cubicBezTo>
                    <a:pt x="6301" y="1418"/>
                    <a:pt x="4915" y="0"/>
                    <a:pt x="3151" y="0"/>
                  </a:cubicBezTo>
                  <a:close/>
                </a:path>
              </a:pathLst>
            </a:custGeom>
            <a:grpFill/>
            <a:ln>
              <a:noFill/>
            </a:ln>
          </p:spPr>
          <p:txBody>
            <a:bodyPr spcFirstLastPara="1" wrap="square" lIns="121900" tIns="121900" rIns="121900" bIns="121900" anchor="ctr" anchorCtr="0">
              <a:noAutofit/>
            </a:bodyPr>
            <a:lstStyle/>
            <a:p>
              <a:endParaRPr sz="1865"/>
            </a:p>
          </p:txBody>
        </p:sp>
      </p:grpSp>
      <p:grpSp>
        <p:nvGrpSpPr>
          <p:cNvPr id="20" name="Google Shape;5403;p51">
            <a:extLst>
              <a:ext uri="{FF2B5EF4-FFF2-40B4-BE49-F238E27FC236}">
                <a16:creationId xmlns:a16="http://schemas.microsoft.com/office/drawing/2014/main" id="{20CE2E11-2C23-4A4E-816E-2858A83A6FE5}"/>
              </a:ext>
            </a:extLst>
          </p:cNvPr>
          <p:cNvGrpSpPr/>
          <p:nvPr/>
        </p:nvGrpSpPr>
        <p:grpSpPr>
          <a:xfrm>
            <a:off x="1174559" y="5426831"/>
            <a:ext cx="676935" cy="614018"/>
            <a:chOff x="-46033225" y="1982825"/>
            <a:chExt cx="300900" cy="263900"/>
          </a:xfrm>
          <a:solidFill>
            <a:srgbClr val="00B0F0"/>
          </a:solidFill>
        </p:grpSpPr>
        <p:sp>
          <p:nvSpPr>
            <p:cNvPr id="21" name="Google Shape;5404;p51">
              <a:extLst>
                <a:ext uri="{FF2B5EF4-FFF2-40B4-BE49-F238E27FC236}">
                  <a16:creationId xmlns:a16="http://schemas.microsoft.com/office/drawing/2014/main" id="{58834EEC-65C3-4E9B-A53D-4CC635C8ADBA}"/>
                </a:ext>
              </a:extLst>
            </p:cNvPr>
            <p:cNvSpPr/>
            <p:nvPr/>
          </p:nvSpPr>
          <p:spPr>
            <a:xfrm>
              <a:off x="-45962325" y="2053725"/>
              <a:ext cx="157525" cy="157550"/>
            </a:xfrm>
            <a:custGeom>
              <a:avLst/>
              <a:gdLst/>
              <a:ahLst/>
              <a:cxnLst/>
              <a:rect l="l" t="t" r="r" b="b"/>
              <a:pathLst>
                <a:path w="6301" h="6302" extrusionOk="0">
                  <a:moveTo>
                    <a:pt x="3151" y="725"/>
                  </a:moveTo>
                  <a:cubicBezTo>
                    <a:pt x="4505" y="725"/>
                    <a:pt x="5608" y="1828"/>
                    <a:pt x="5608" y="3151"/>
                  </a:cubicBezTo>
                  <a:cubicBezTo>
                    <a:pt x="5608" y="4506"/>
                    <a:pt x="4505" y="5608"/>
                    <a:pt x="3151" y="5608"/>
                  </a:cubicBezTo>
                  <a:cubicBezTo>
                    <a:pt x="1827" y="5608"/>
                    <a:pt x="725" y="4474"/>
                    <a:pt x="725" y="3151"/>
                  </a:cubicBezTo>
                  <a:cubicBezTo>
                    <a:pt x="725" y="1828"/>
                    <a:pt x="1827" y="725"/>
                    <a:pt x="3151" y="725"/>
                  </a:cubicBezTo>
                  <a:close/>
                  <a:moveTo>
                    <a:pt x="3151" y="0"/>
                  </a:moveTo>
                  <a:cubicBezTo>
                    <a:pt x="1418" y="0"/>
                    <a:pt x="0" y="1418"/>
                    <a:pt x="0" y="3151"/>
                  </a:cubicBezTo>
                  <a:cubicBezTo>
                    <a:pt x="0" y="4884"/>
                    <a:pt x="1418" y="6301"/>
                    <a:pt x="3151" y="6301"/>
                  </a:cubicBezTo>
                  <a:cubicBezTo>
                    <a:pt x="4883" y="6301"/>
                    <a:pt x="6301" y="4884"/>
                    <a:pt x="6301" y="3151"/>
                  </a:cubicBezTo>
                  <a:cubicBezTo>
                    <a:pt x="6301" y="1418"/>
                    <a:pt x="4883" y="0"/>
                    <a:pt x="3151" y="0"/>
                  </a:cubicBezTo>
                  <a:close/>
                </a:path>
              </a:pathLst>
            </a:custGeom>
            <a:grpFill/>
            <a:ln>
              <a:noFill/>
            </a:ln>
          </p:spPr>
          <p:txBody>
            <a:bodyPr spcFirstLastPara="1" wrap="square" lIns="121900" tIns="121900" rIns="121900" bIns="121900" anchor="ctr" anchorCtr="0">
              <a:noAutofit/>
            </a:bodyPr>
            <a:lstStyle/>
            <a:p>
              <a:endParaRPr sz="1865"/>
            </a:p>
          </p:txBody>
        </p:sp>
        <p:sp>
          <p:nvSpPr>
            <p:cNvPr id="22" name="Google Shape;5405;p51">
              <a:extLst>
                <a:ext uri="{FF2B5EF4-FFF2-40B4-BE49-F238E27FC236}">
                  <a16:creationId xmlns:a16="http://schemas.microsoft.com/office/drawing/2014/main" id="{3F53789D-2921-43A5-8FB0-24CE91234219}"/>
                </a:ext>
              </a:extLst>
            </p:cNvPr>
            <p:cNvSpPr/>
            <p:nvPr/>
          </p:nvSpPr>
          <p:spPr>
            <a:xfrm>
              <a:off x="-45927675" y="2088375"/>
              <a:ext cx="89025" cy="88250"/>
            </a:xfrm>
            <a:custGeom>
              <a:avLst/>
              <a:gdLst/>
              <a:ahLst/>
              <a:cxnLst/>
              <a:rect l="l" t="t" r="r" b="b"/>
              <a:pathLst>
                <a:path w="3561" h="3530" extrusionOk="0">
                  <a:moveTo>
                    <a:pt x="1765" y="694"/>
                  </a:moveTo>
                  <a:cubicBezTo>
                    <a:pt x="2363" y="694"/>
                    <a:pt x="2836" y="1166"/>
                    <a:pt x="2836" y="1765"/>
                  </a:cubicBezTo>
                  <a:cubicBezTo>
                    <a:pt x="2804" y="2363"/>
                    <a:pt x="2332" y="2836"/>
                    <a:pt x="1765" y="2836"/>
                  </a:cubicBezTo>
                  <a:cubicBezTo>
                    <a:pt x="1197" y="2836"/>
                    <a:pt x="725" y="2363"/>
                    <a:pt x="725" y="1765"/>
                  </a:cubicBezTo>
                  <a:cubicBezTo>
                    <a:pt x="725" y="1166"/>
                    <a:pt x="1197" y="694"/>
                    <a:pt x="1765" y="694"/>
                  </a:cubicBezTo>
                  <a:close/>
                  <a:moveTo>
                    <a:pt x="1765" y="1"/>
                  </a:moveTo>
                  <a:cubicBezTo>
                    <a:pt x="788" y="1"/>
                    <a:pt x="0" y="788"/>
                    <a:pt x="0" y="1765"/>
                  </a:cubicBezTo>
                  <a:cubicBezTo>
                    <a:pt x="0" y="2741"/>
                    <a:pt x="788" y="3529"/>
                    <a:pt x="1765" y="3529"/>
                  </a:cubicBezTo>
                  <a:cubicBezTo>
                    <a:pt x="2773" y="3529"/>
                    <a:pt x="3560" y="2741"/>
                    <a:pt x="3560" y="1765"/>
                  </a:cubicBezTo>
                  <a:cubicBezTo>
                    <a:pt x="3497" y="788"/>
                    <a:pt x="2710" y="1"/>
                    <a:pt x="1765" y="1"/>
                  </a:cubicBezTo>
                  <a:close/>
                </a:path>
              </a:pathLst>
            </a:custGeom>
            <a:grpFill/>
            <a:ln>
              <a:noFill/>
            </a:ln>
          </p:spPr>
          <p:txBody>
            <a:bodyPr spcFirstLastPara="1" wrap="square" lIns="121900" tIns="121900" rIns="121900" bIns="121900" anchor="ctr" anchorCtr="0">
              <a:noAutofit/>
            </a:bodyPr>
            <a:lstStyle/>
            <a:p>
              <a:endParaRPr sz="1865" dirty="0"/>
            </a:p>
          </p:txBody>
        </p:sp>
        <p:sp>
          <p:nvSpPr>
            <p:cNvPr id="23" name="Google Shape;5406;p51">
              <a:extLst>
                <a:ext uri="{FF2B5EF4-FFF2-40B4-BE49-F238E27FC236}">
                  <a16:creationId xmlns:a16="http://schemas.microsoft.com/office/drawing/2014/main" id="{6EABFCA2-747D-480A-BD45-1C342D15D333}"/>
                </a:ext>
              </a:extLst>
            </p:cNvPr>
            <p:cNvSpPr/>
            <p:nvPr/>
          </p:nvSpPr>
          <p:spPr>
            <a:xfrm>
              <a:off x="-46033225" y="1982825"/>
              <a:ext cx="300900" cy="263900"/>
            </a:xfrm>
            <a:custGeom>
              <a:avLst/>
              <a:gdLst/>
              <a:ahLst/>
              <a:cxnLst/>
              <a:rect l="l" t="t" r="r" b="b"/>
              <a:pathLst>
                <a:path w="12036" h="10556" extrusionOk="0">
                  <a:moveTo>
                    <a:pt x="7184" y="726"/>
                  </a:moveTo>
                  <a:lnTo>
                    <a:pt x="7530" y="1419"/>
                  </a:lnTo>
                  <a:lnTo>
                    <a:pt x="4474" y="1419"/>
                  </a:lnTo>
                  <a:lnTo>
                    <a:pt x="4821" y="726"/>
                  </a:lnTo>
                  <a:close/>
                  <a:moveTo>
                    <a:pt x="694" y="3750"/>
                  </a:moveTo>
                  <a:lnTo>
                    <a:pt x="1387" y="4097"/>
                  </a:lnTo>
                  <a:lnTo>
                    <a:pt x="1387" y="7877"/>
                  </a:lnTo>
                  <a:lnTo>
                    <a:pt x="694" y="8224"/>
                  </a:lnTo>
                  <a:lnTo>
                    <a:pt x="694" y="3750"/>
                  </a:lnTo>
                  <a:close/>
                  <a:moveTo>
                    <a:pt x="11279" y="3750"/>
                  </a:moveTo>
                  <a:lnTo>
                    <a:pt x="11279" y="8224"/>
                  </a:lnTo>
                  <a:lnTo>
                    <a:pt x="10555" y="7877"/>
                  </a:lnTo>
                  <a:lnTo>
                    <a:pt x="10555" y="4097"/>
                  </a:lnTo>
                  <a:lnTo>
                    <a:pt x="11279" y="3750"/>
                  </a:lnTo>
                  <a:close/>
                  <a:moveTo>
                    <a:pt x="10933" y="2175"/>
                  </a:moveTo>
                  <a:cubicBezTo>
                    <a:pt x="11122" y="2175"/>
                    <a:pt x="11279" y="2332"/>
                    <a:pt x="11279" y="2521"/>
                  </a:cubicBezTo>
                  <a:lnTo>
                    <a:pt x="11279" y="2994"/>
                  </a:lnTo>
                  <a:lnTo>
                    <a:pt x="10051" y="3592"/>
                  </a:lnTo>
                  <a:cubicBezTo>
                    <a:pt x="9925" y="3655"/>
                    <a:pt x="9862" y="3781"/>
                    <a:pt x="9862" y="3908"/>
                  </a:cubicBezTo>
                  <a:lnTo>
                    <a:pt x="9862" y="8098"/>
                  </a:lnTo>
                  <a:cubicBezTo>
                    <a:pt x="9862" y="8224"/>
                    <a:pt x="9925" y="8350"/>
                    <a:pt x="10051" y="8444"/>
                  </a:cubicBezTo>
                  <a:lnTo>
                    <a:pt x="11279" y="9011"/>
                  </a:lnTo>
                  <a:lnTo>
                    <a:pt x="11279" y="9484"/>
                  </a:lnTo>
                  <a:cubicBezTo>
                    <a:pt x="11279" y="9704"/>
                    <a:pt x="11122" y="9830"/>
                    <a:pt x="10933" y="9830"/>
                  </a:cubicBezTo>
                  <a:lnTo>
                    <a:pt x="1040" y="9830"/>
                  </a:lnTo>
                  <a:cubicBezTo>
                    <a:pt x="851" y="9830"/>
                    <a:pt x="694" y="9673"/>
                    <a:pt x="694" y="9484"/>
                  </a:cubicBezTo>
                  <a:lnTo>
                    <a:pt x="694" y="9011"/>
                  </a:lnTo>
                  <a:lnTo>
                    <a:pt x="1891" y="8444"/>
                  </a:lnTo>
                  <a:cubicBezTo>
                    <a:pt x="2017" y="8350"/>
                    <a:pt x="2111" y="8224"/>
                    <a:pt x="2111" y="8098"/>
                  </a:cubicBezTo>
                  <a:lnTo>
                    <a:pt x="2111" y="3908"/>
                  </a:lnTo>
                  <a:cubicBezTo>
                    <a:pt x="2111" y="3781"/>
                    <a:pt x="2017" y="3655"/>
                    <a:pt x="1891" y="3592"/>
                  </a:cubicBezTo>
                  <a:lnTo>
                    <a:pt x="694" y="2994"/>
                  </a:lnTo>
                  <a:lnTo>
                    <a:pt x="694" y="2521"/>
                  </a:lnTo>
                  <a:cubicBezTo>
                    <a:pt x="694" y="2332"/>
                    <a:pt x="851" y="2175"/>
                    <a:pt x="1040" y="2175"/>
                  </a:cubicBezTo>
                  <a:close/>
                  <a:moveTo>
                    <a:pt x="4632" y="1"/>
                  </a:moveTo>
                  <a:cubicBezTo>
                    <a:pt x="4506" y="1"/>
                    <a:pt x="4380" y="95"/>
                    <a:pt x="4317" y="190"/>
                  </a:cubicBezTo>
                  <a:lnTo>
                    <a:pt x="3718" y="1419"/>
                  </a:lnTo>
                  <a:lnTo>
                    <a:pt x="2143" y="1419"/>
                  </a:lnTo>
                  <a:lnTo>
                    <a:pt x="2143" y="1072"/>
                  </a:lnTo>
                  <a:cubicBezTo>
                    <a:pt x="2143" y="883"/>
                    <a:pt x="1985" y="694"/>
                    <a:pt x="1796" y="694"/>
                  </a:cubicBezTo>
                  <a:cubicBezTo>
                    <a:pt x="1576" y="694"/>
                    <a:pt x="1418" y="883"/>
                    <a:pt x="1418" y="1072"/>
                  </a:cubicBezTo>
                  <a:lnTo>
                    <a:pt x="1418" y="1419"/>
                  </a:lnTo>
                  <a:lnTo>
                    <a:pt x="1072" y="1419"/>
                  </a:lnTo>
                  <a:cubicBezTo>
                    <a:pt x="473" y="1419"/>
                    <a:pt x="1" y="1891"/>
                    <a:pt x="1" y="2490"/>
                  </a:cubicBezTo>
                  <a:lnTo>
                    <a:pt x="1" y="9484"/>
                  </a:lnTo>
                  <a:cubicBezTo>
                    <a:pt x="1" y="10082"/>
                    <a:pt x="473" y="10555"/>
                    <a:pt x="1072" y="10555"/>
                  </a:cubicBezTo>
                  <a:lnTo>
                    <a:pt x="10964" y="10555"/>
                  </a:lnTo>
                  <a:cubicBezTo>
                    <a:pt x="11563" y="10555"/>
                    <a:pt x="12035" y="10082"/>
                    <a:pt x="12035" y="9484"/>
                  </a:cubicBezTo>
                  <a:lnTo>
                    <a:pt x="12035" y="2490"/>
                  </a:lnTo>
                  <a:cubicBezTo>
                    <a:pt x="12004" y="1891"/>
                    <a:pt x="11500" y="1419"/>
                    <a:pt x="10933" y="1419"/>
                  </a:cubicBezTo>
                  <a:lnTo>
                    <a:pt x="8318" y="1419"/>
                  </a:lnTo>
                  <a:lnTo>
                    <a:pt x="7719" y="190"/>
                  </a:lnTo>
                  <a:cubicBezTo>
                    <a:pt x="7656" y="95"/>
                    <a:pt x="7530" y="1"/>
                    <a:pt x="7404" y="1"/>
                  </a:cubicBezTo>
                  <a:close/>
                </a:path>
              </a:pathLst>
            </a:custGeom>
            <a:grp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18831849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مدخلات تكنولوجيا المعلومات تشير إلى الأدوات والتقنيات التي يتم استخدامها في مجال التعليم والتدريس لتعزيز وتحسين عمليات التعلم والتواصل. تشمل هذه المدخلات الأجهزة الإلكترونية مثل الحواسيب والهواتف الذكية والأجهزة اللوحية، والبرمجيات التعليمية، والشبكات الاجتماعية، والإنترنت والموارد الإلكترونية، وتطبيقات الويب والتطبيقات المحمولة الموجهة للتعلم، والتجارب التفاعلية، وغيرها من الأدوات التقنية التي يمكن استخدامها لتعزيز عملية التعليم وتحقيق أهداف التعلم.</a:t>
            </a:r>
          </a:p>
          <a:p>
            <a:pPr algn="ctr"/>
            <a:endParaRPr lang="ar-SA" dirty="0"/>
          </a:p>
          <a:p>
            <a:pPr algn="ctr"/>
            <a:r>
              <a:rPr lang="ar-SA" dirty="0"/>
              <a:t>مصدر:</a:t>
            </a:r>
          </a:p>
          <a:p>
            <a:pPr algn="ctr"/>
            <a:r>
              <a:rPr lang="en-US" dirty="0"/>
              <a:t>ITU (International Telecommunication Union). (2018). "ICTs in Education." Retrieved from: https://www.itu.int/en/ITU-D/Statistics/Pages/publications/ict-facts-2017.aspx</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420826" y="2040273"/>
            <a:ext cx="9426243" cy="402674"/>
          </a:xfrm>
          <a:prstGeom prst="rect">
            <a:avLst/>
          </a:prstGeom>
          <a:noFill/>
        </p:spPr>
        <p:txBody>
          <a:bodyPr wrap="square" rtlCol="0">
            <a:spAutoFit/>
          </a:bodyPr>
          <a:lstStyle/>
          <a:p>
            <a:pPr algn="just" rtl="1">
              <a:lnSpc>
                <a:spcPts val="2720"/>
              </a:lnSpc>
              <a:spcBef>
                <a:spcPts val="600"/>
              </a:spcBef>
              <a:spcAft>
                <a:spcPts val="1800"/>
              </a:spcAft>
            </a:pPr>
            <a:r>
              <a:rPr lang="ar-SA" sz="1600" dirty="0">
                <a:latin typeface="Alexandria Light" pitchFamily="2" charset="-78"/>
                <a:cs typeface="Alexandria Light" pitchFamily="2" charset="-78"/>
              </a:rPr>
              <a:t>      </a:t>
            </a:r>
            <a:endParaRPr lang="ar-SA" sz="1600" dirty="0">
              <a:solidFill>
                <a:srgbClr val="212529"/>
              </a:solidFill>
              <a:effectLst/>
              <a:latin typeface="Alexandria Light" pitchFamily="2" charset="-78"/>
              <a:ea typeface="Times New Roman" panose="02020603050405020304" pitchFamily="18"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C4364A12-B773-40FF-9ABF-33539D226A2F}"/>
              </a:ext>
            </a:extLst>
          </p:cNvPr>
          <p:cNvSpPr txBox="1"/>
          <p:nvPr/>
        </p:nvSpPr>
        <p:spPr>
          <a:xfrm>
            <a:off x="1344931" y="2040273"/>
            <a:ext cx="9862239" cy="4307589"/>
          </a:xfrm>
          <a:prstGeom prst="rect">
            <a:avLst/>
          </a:prstGeom>
          <a:noFill/>
        </p:spPr>
        <p:txBody>
          <a:bodyPr wrap="square" rtlCol="1">
            <a:spAutoFit/>
          </a:bodyPr>
          <a:lstStyle/>
          <a:p>
            <a:pPr algn="just" rtl="1">
              <a:lnSpc>
                <a:spcPts val="2720"/>
              </a:lnSpc>
              <a:spcAft>
                <a:spcPts val="1800"/>
              </a:spcAft>
            </a:pPr>
            <a:r>
              <a:rPr lang="ar-SA" sz="1600" dirty="0">
                <a:effectLst/>
                <a:latin typeface="Alexandria Light" pitchFamily="2" charset="-78"/>
                <a:ea typeface="Calibri" panose="020F0502020204030204" pitchFamily="34" charset="0"/>
                <a:cs typeface="Alexandria Light" pitchFamily="2" charset="-78"/>
              </a:rPr>
              <a:t>     وقد أدى التطور الكبير في مجال تقنيات المعلومات وازدياد استخدام الأجهزة الإلكترونية إلى ظهور مصطلح جديد في قطاع التعليم </a:t>
            </a:r>
            <a:r>
              <a:rPr lang="ar-SA" sz="1600" dirty="0">
                <a:latin typeface="Alexandria Light" pitchFamily="2" charset="-78"/>
                <a:ea typeface="Calibri" panose="020F0502020204030204" pitchFamily="34" charset="0"/>
                <a:cs typeface="Alexandria Light" pitchFamily="2" charset="-78"/>
              </a:rPr>
              <a:t>و</a:t>
            </a:r>
            <a:r>
              <a:rPr lang="ar-SA" sz="1600" dirty="0">
                <a:effectLst/>
                <a:latin typeface="Alexandria Light" pitchFamily="2" charset="-78"/>
                <a:ea typeface="Calibri" panose="020F0502020204030204" pitchFamily="34" charset="0"/>
                <a:cs typeface="Alexandria Light" pitchFamily="2" charset="-78"/>
              </a:rPr>
              <a:t>أُطلق عليه </a:t>
            </a:r>
            <a:r>
              <a:rPr lang="en-US" sz="1600" dirty="0">
                <a:effectLst/>
                <a:latin typeface="Alexandria Light" pitchFamily="2" charset="-78"/>
                <a:ea typeface="Calibri" panose="020F0502020204030204" pitchFamily="34" charset="0"/>
                <a:cs typeface="Alexandria Light" pitchFamily="2" charset="-78"/>
              </a:rPr>
              <a:t>Mobile Learning</a:t>
            </a:r>
            <a:r>
              <a:rPr lang="ar-SA" sz="1600" dirty="0">
                <a:effectLst/>
                <a:latin typeface="Alexandria Light" pitchFamily="2" charset="-78"/>
                <a:ea typeface="Calibri" panose="020F0502020204030204" pitchFamily="34" charset="0"/>
                <a:cs typeface="Alexandria Light" pitchFamily="2" charset="-78"/>
              </a:rPr>
              <a:t> أو</a:t>
            </a:r>
            <a:r>
              <a:rPr lang="en-US" sz="1600" dirty="0">
                <a:effectLst/>
                <a:latin typeface="Alexandria Light" pitchFamily="2" charset="-78"/>
                <a:ea typeface="Calibri" panose="020F0502020204030204" pitchFamily="34" charset="0"/>
                <a:cs typeface="Alexandria Light" pitchFamily="2" charset="-78"/>
              </a:rPr>
              <a:t>m-Learning </a:t>
            </a:r>
            <a:r>
              <a:rPr lang="ar-SA" sz="1600" dirty="0">
                <a:effectLst/>
                <a:latin typeface="Alexandria Light" pitchFamily="2" charset="-78"/>
                <a:ea typeface="Calibri" panose="020F0502020204030204" pitchFamily="34" charset="0"/>
                <a:cs typeface="Alexandria Light" pitchFamily="2" charset="-78"/>
              </a:rPr>
              <a:t>، أي التعلّم بالنقال أو التعلم بالجوال أو التعلم بالمحمول، يشير إلى استخدام الأجهزة المحمولة في عملية التعليم، وهذا الأسلوب متعلق إلى حد كبير بالتعليم الإلكتروني والتعليم من بعد ويركز هذا المصطلح على استخدام التقنيات المتوفرة بأجهزة الاتصالات اللاسلكية لتوصيل المعلومة خارج قاعات التدريس.</a:t>
            </a:r>
          </a:p>
          <a:p>
            <a:pPr algn="just" rtl="1">
              <a:lnSpc>
                <a:spcPts val="2720"/>
              </a:lnSpc>
              <a:spcAft>
                <a:spcPts val="1800"/>
              </a:spcAft>
            </a:pPr>
            <a:r>
              <a:rPr lang="ar-SA" sz="1600" dirty="0">
                <a:latin typeface="Alexandria Light" pitchFamily="2" charset="-78"/>
                <a:ea typeface="Calibri" panose="020F0502020204030204" pitchFamily="34"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 وقد قدم الباحثون تعريفات عديدة له منها أنه: "شكل من أشكال التعلم عن بعد يتم من خلال استخدام الأجهزة اللاسلكية الصغيرة والمحمولة يدوياً مثل الهواتف النقالة  </a:t>
            </a:r>
            <a:r>
              <a:rPr lang="en-US" sz="1600" dirty="0">
                <a:effectLst/>
                <a:latin typeface="Alexandria Light" pitchFamily="2" charset="-78"/>
                <a:ea typeface="Calibri" panose="020F0502020204030204" pitchFamily="34" charset="0"/>
                <a:cs typeface="Alexandria Light" pitchFamily="2" charset="-78"/>
              </a:rPr>
              <a:t>Mobile Phones</a:t>
            </a:r>
            <a:r>
              <a:rPr lang="ar-SA" sz="1600" dirty="0">
                <a:effectLst/>
                <a:latin typeface="Alexandria Light" pitchFamily="2" charset="-78"/>
                <a:ea typeface="Calibri" panose="020F0502020204030204" pitchFamily="34" charset="0"/>
                <a:cs typeface="Alexandria Light" pitchFamily="2" charset="-78"/>
              </a:rPr>
              <a:t>، والمساعدات الرقمية الشخصية </a:t>
            </a:r>
            <a:r>
              <a:rPr lang="en-US" sz="1600" dirty="0">
                <a:effectLst/>
                <a:latin typeface="Alexandria Light" pitchFamily="2" charset="-78"/>
                <a:ea typeface="Calibri" panose="020F0502020204030204" pitchFamily="34" charset="0"/>
                <a:cs typeface="Alexandria Light" pitchFamily="2" charset="-78"/>
              </a:rPr>
              <a:t>PDAs</a:t>
            </a:r>
            <a:r>
              <a:rPr lang="ar-SA" sz="1600" dirty="0">
                <a:effectLst/>
                <a:latin typeface="Alexandria Light" pitchFamily="2" charset="-78"/>
                <a:ea typeface="Calibri" panose="020F0502020204030204" pitchFamily="34" charset="0"/>
                <a:cs typeface="Alexandria Light" pitchFamily="2" charset="-78"/>
              </a:rPr>
              <a:t>، والهواتف الذكية  </a:t>
            </a:r>
            <a:r>
              <a:rPr lang="en-US" sz="1600" dirty="0">
                <a:effectLst/>
                <a:latin typeface="Alexandria Light" pitchFamily="2" charset="-78"/>
                <a:ea typeface="Calibri" panose="020F0502020204030204" pitchFamily="34" charset="0"/>
                <a:cs typeface="Alexandria Light" pitchFamily="2" charset="-78"/>
              </a:rPr>
              <a:t>Smart phones</a:t>
            </a:r>
            <a:r>
              <a:rPr lang="ar-SA" sz="1600" dirty="0">
                <a:effectLst/>
                <a:latin typeface="Alexandria Light" pitchFamily="2" charset="-78"/>
                <a:ea typeface="Calibri" panose="020F0502020204030204" pitchFamily="34" charset="0"/>
                <a:cs typeface="Alexandria Light" pitchFamily="2" charset="-78"/>
              </a:rPr>
              <a:t>، والحاسبات الشخصية الصغيرة  </a:t>
            </a:r>
            <a:r>
              <a:rPr lang="en-US" sz="1600" dirty="0">
                <a:effectLst/>
                <a:latin typeface="Alexandria Light" pitchFamily="2" charset="-78"/>
                <a:ea typeface="Calibri" panose="020F0502020204030204" pitchFamily="34" charset="0"/>
                <a:cs typeface="Alexandria Light" pitchFamily="2" charset="-78"/>
              </a:rPr>
              <a:t>Tablet PCs</a:t>
            </a:r>
            <a:r>
              <a:rPr lang="ar-SA" sz="1600" dirty="0">
                <a:effectLst/>
                <a:latin typeface="Alexandria Light" pitchFamily="2" charset="-78"/>
                <a:ea typeface="Calibri" panose="020F0502020204030204" pitchFamily="34" charset="0"/>
                <a:cs typeface="Alexandria Light" pitchFamily="2" charset="-78"/>
              </a:rPr>
              <a:t>، لتحقيق المرونة والتفاعل في عمليتي التدريس والتعلم في أي وقت وفي أي مكان". </a:t>
            </a:r>
            <a:r>
              <a:rPr lang="ar-SA" sz="1600" dirty="0">
                <a:solidFill>
                  <a:srgbClr val="00B0F0"/>
                </a:solidFill>
                <a:latin typeface="Alexandria Light" pitchFamily="2" charset="-78"/>
                <a:ea typeface="Calibri" panose="020F0502020204030204" pitchFamily="34" charset="0"/>
                <a:cs typeface="Alexandria Light" pitchFamily="2" charset="-78"/>
              </a:rPr>
              <a:t>والسؤال ما التقنيات اللاسلكية التي يمكن استخدامها في التعلم المتنقل؟</a:t>
            </a:r>
            <a:endParaRPr lang="ar-SA" sz="1600" dirty="0">
              <a:solidFill>
                <a:srgbClr val="00B0F0"/>
              </a:solidFill>
              <a:effectLst/>
              <a:latin typeface="Alexandria Light" pitchFamily="2" charset="-78"/>
              <a:ea typeface="Calibri" panose="020F0502020204030204" pitchFamily="34" charset="0"/>
              <a:cs typeface="Alexandria Light" pitchFamily="2" charset="-78"/>
            </a:endParaRPr>
          </a:p>
          <a:p>
            <a:pPr algn="just" rtl="1">
              <a:lnSpc>
                <a:spcPts val="2520"/>
              </a:lnSpc>
              <a:spcAft>
                <a:spcPts val="1800"/>
              </a:spcAft>
            </a:pPr>
            <a:endParaRPr lang="en-US" sz="1600" dirty="0">
              <a:effectLst/>
              <a:latin typeface="Alexandria Light" pitchFamily="2" charset="-78"/>
              <a:ea typeface="Calibri" panose="020F0502020204030204" pitchFamily="34" charset="0"/>
              <a:cs typeface="Alexandria Light" pitchFamily="2" charset="-78"/>
            </a:endParaRPr>
          </a:p>
        </p:txBody>
      </p:sp>
      <p:sp>
        <p:nvSpPr>
          <p:cNvPr id="9" name="مربع نص 8">
            <a:extLst>
              <a:ext uri="{FF2B5EF4-FFF2-40B4-BE49-F238E27FC236}">
                <a16:creationId xmlns:a16="http://schemas.microsoft.com/office/drawing/2014/main" id="{9A09B2F2-C49A-4400-8642-3CD90B9AF76B}"/>
              </a:ext>
            </a:extLst>
          </p:cNvPr>
          <p:cNvSpPr txBox="1"/>
          <p:nvPr/>
        </p:nvSpPr>
        <p:spPr>
          <a:xfrm>
            <a:off x="2468880" y="1107996"/>
            <a:ext cx="5247598" cy="400110"/>
          </a:xfrm>
          <a:prstGeom prst="rect">
            <a:avLst/>
          </a:prstGeom>
          <a:noFill/>
        </p:spPr>
        <p:txBody>
          <a:bodyPr wrap="square">
            <a:spAutoFit/>
          </a:bodyPr>
          <a:lstStyle/>
          <a:p>
            <a:pPr algn="ctr"/>
            <a:r>
              <a:rPr lang="ar-SA" sz="2000" dirty="0">
                <a:latin typeface="Alexandria Medium" pitchFamily="2" charset="-78"/>
                <a:cs typeface="Alexandria Medium" pitchFamily="2" charset="-78"/>
              </a:rPr>
              <a:t>تعريف التعلم المتنقل </a:t>
            </a:r>
          </a:p>
        </p:txBody>
      </p:sp>
    </p:spTree>
    <p:extLst>
      <p:ext uri="{BB962C8B-B14F-4D97-AF65-F5344CB8AC3E}">
        <p14:creationId xmlns:p14="http://schemas.microsoft.com/office/powerpoint/2010/main" val="5865751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مدخلات تكنولوجيا المعلومات تشير إلى الأدوات والتقنيات التي يتم استخدامها في مجال التعليم والتدريس لتعزيز وتحسين عمليات التعلم والتواصل. تشمل هذه المدخلات الأجهزة الإلكترونية مثل الحواسيب والهواتف الذكية والأجهزة اللوحية، والبرمجيات التعليمية، والشبكات الاجتماعية، والإنترنت والموارد الإلكترونية، وتطبيقات الويب والتطبيقات المحمولة الموجهة للتعلم، والتجارب التفاعلية، وغيرها من الأدوات التقنية التي يمكن استخدامها لتعزيز عملية التعليم وتحقيق أهداف التعلم.</a:t>
            </a:r>
          </a:p>
          <a:p>
            <a:pPr algn="ctr"/>
            <a:endParaRPr lang="ar-SA" dirty="0"/>
          </a:p>
          <a:p>
            <a:pPr algn="ctr"/>
            <a:r>
              <a:rPr lang="ar-SA" dirty="0"/>
              <a:t>مصدر:</a:t>
            </a:r>
          </a:p>
          <a:p>
            <a:pPr algn="ctr"/>
            <a:r>
              <a:rPr lang="en-US" dirty="0"/>
              <a:t>ITU (International Telecommunication Union). (2018). "ICTs in Education." Retrieved from: https://www.itu.int/en/ITU-D/Statistics/Pages/publications/ict-facts-2017.aspx</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420826" y="2040273"/>
            <a:ext cx="9426243" cy="402674"/>
          </a:xfrm>
          <a:prstGeom prst="rect">
            <a:avLst/>
          </a:prstGeom>
          <a:noFill/>
        </p:spPr>
        <p:txBody>
          <a:bodyPr wrap="square" rtlCol="0">
            <a:spAutoFit/>
          </a:bodyPr>
          <a:lstStyle/>
          <a:p>
            <a:pPr algn="just" rtl="1">
              <a:lnSpc>
                <a:spcPts val="2720"/>
              </a:lnSpc>
              <a:spcBef>
                <a:spcPts val="600"/>
              </a:spcBef>
              <a:spcAft>
                <a:spcPts val="1800"/>
              </a:spcAft>
            </a:pPr>
            <a:r>
              <a:rPr lang="ar-SA" sz="1600" dirty="0">
                <a:latin typeface="Alexandria Light" pitchFamily="2" charset="-78"/>
                <a:cs typeface="Alexandria Light" pitchFamily="2" charset="-78"/>
              </a:rPr>
              <a:t>      </a:t>
            </a:r>
            <a:endParaRPr lang="ar-SA" sz="1600" dirty="0">
              <a:solidFill>
                <a:srgbClr val="212529"/>
              </a:solidFill>
              <a:effectLst/>
              <a:latin typeface="Alexandria Light" pitchFamily="2" charset="-78"/>
              <a:ea typeface="Times New Roman" panose="02020603050405020304" pitchFamily="18"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C4364A12-B773-40FF-9ABF-33539D226A2F}"/>
              </a:ext>
            </a:extLst>
          </p:cNvPr>
          <p:cNvSpPr txBox="1"/>
          <p:nvPr/>
        </p:nvSpPr>
        <p:spPr>
          <a:xfrm>
            <a:off x="2068829" y="2244973"/>
            <a:ext cx="8876045" cy="3201517"/>
          </a:xfrm>
          <a:prstGeom prst="rect">
            <a:avLst/>
          </a:prstGeom>
          <a:noFill/>
        </p:spPr>
        <p:txBody>
          <a:bodyPr wrap="square" rtlCol="1">
            <a:spAutoFit/>
          </a:bodyPr>
          <a:lstStyle/>
          <a:p>
            <a:pPr algn="just" rtl="1">
              <a:lnSpc>
                <a:spcPts val="2960"/>
              </a:lnSpc>
              <a:spcAft>
                <a:spcPts val="1800"/>
              </a:spcAft>
            </a:pPr>
            <a:r>
              <a:rPr lang="ar-SA" b="1" dirty="0">
                <a:solidFill>
                  <a:srgbClr val="000000"/>
                </a:solidFill>
                <a:latin typeface="Calibri" panose="020F0502020204030204" pitchFamily="34" charset="0"/>
                <a:ea typeface="Calibri" panose="020F0502020204030204" pitchFamily="34" charset="0"/>
                <a:cs typeface="Arial" panose="020B0604020202020204" pitchFamily="34" charset="0"/>
              </a:rPr>
              <a:t>      </a:t>
            </a:r>
            <a:r>
              <a:rPr lang="ar-SA" sz="1600" dirty="0">
                <a:solidFill>
                  <a:srgbClr val="000000"/>
                </a:solidFill>
                <a:latin typeface="Alexandria Light" pitchFamily="2" charset="-78"/>
                <a:ea typeface="Calibri" panose="020F0502020204030204" pitchFamily="34" charset="0"/>
                <a:cs typeface="Alexandria Light" pitchFamily="2" charset="-78"/>
              </a:rPr>
              <a:t>أفرزت الثورة اللاسلكية عدد من التقنيات اللاسلكية اعتمد عليها التعلم النقال من مثل الهواتف النقالة، والحاسبات الآلية المصغرة (حاسبات اللوحة) </a:t>
            </a:r>
            <a:r>
              <a:rPr lang="en-US" sz="1600" dirty="0">
                <a:solidFill>
                  <a:srgbClr val="000000"/>
                </a:solidFill>
                <a:latin typeface="Alexandria Light" pitchFamily="2" charset="-78"/>
                <a:ea typeface="Calibri" panose="020F0502020204030204" pitchFamily="34" charset="0"/>
                <a:cs typeface="Alexandria Light" pitchFamily="2" charset="-78"/>
              </a:rPr>
              <a:t>Tablet PCs</a:t>
            </a:r>
            <a:endParaRPr lang="ar-SA" sz="1600" dirty="0">
              <a:solidFill>
                <a:srgbClr val="000000"/>
              </a:solidFill>
              <a:latin typeface="Alexandria Light" pitchFamily="2" charset="-78"/>
              <a:ea typeface="Calibri" panose="020F0502020204030204" pitchFamily="34" charset="0"/>
              <a:cs typeface="Alexandria Light" pitchFamily="2" charset="-78"/>
            </a:endParaRPr>
          </a:p>
          <a:p>
            <a:pPr algn="just" rtl="1">
              <a:lnSpc>
                <a:spcPts val="2960"/>
              </a:lnSpc>
              <a:spcAft>
                <a:spcPts val="1800"/>
              </a:spcAft>
            </a:pPr>
            <a:r>
              <a:rPr lang="ar-SA" sz="1600" b="1" dirty="0">
                <a:solidFill>
                  <a:srgbClr val="000000"/>
                </a:solidFill>
                <a:effectLst/>
                <a:latin typeface="Alexandria Light" pitchFamily="2" charset="-78"/>
                <a:ea typeface="Calibri" panose="020F0502020204030204" pitchFamily="34" charset="0"/>
                <a:cs typeface="Alexandria Light" pitchFamily="2" charset="-78"/>
              </a:rPr>
              <a:t>      </a:t>
            </a:r>
            <a:r>
              <a:rPr lang="ar-SA" sz="1600" dirty="0">
                <a:solidFill>
                  <a:srgbClr val="000000"/>
                </a:solidFill>
                <a:effectLst/>
                <a:latin typeface="Alexandria Light" pitchFamily="2" charset="-78"/>
                <a:ea typeface="Calibri" panose="020F0502020204030204" pitchFamily="34" charset="0"/>
                <a:cs typeface="Alexandria Light" pitchFamily="2" charset="-78"/>
              </a:rPr>
              <a:t>إن</a:t>
            </a:r>
            <a:r>
              <a:rPr lang="ar-SA" sz="1600" b="1" dirty="0">
                <a:solidFill>
                  <a:srgbClr val="000000"/>
                </a:solidFill>
                <a:effectLst/>
                <a:latin typeface="Alexandria Light" pitchFamily="2" charset="-78"/>
                <a:ea typeface="Calibri" panose="020F0502020204030204" pitchFamily="34" charset="0"/>
                <a:cs typeface="Alexandria Light" pitchFamily="2" charset="-78"/>
              </a:rPr>
              <a:t> </a:t>
            </a:r>
            <a:r>
              <a:rPr lang="ar-EG" sz="1600" dirty="0">
                <a:solidFill>
                  <a:srgbClr val="000000"/>
                </a:solidFill>
                <a:effectLst/>
                <a:latin typeface="Alexandria Light" pitchFamily="2" charset="-78"/>
                <a:ea typeface="Calibri" panose="020F0502020204030204" pitchFamily="34" charset="0"/>
                <a:cs typeface="Alexandria Light" pitchFamily="2" charset="-78"/>
              </a:rPr>
              <a:t>الهواتف </a:t>
            </a:r>
            <a:r>
              <a:rPr lang="ar-SA" sz="1600" dirty="0">
                <a:solidFill>
                  <a:srgbClr val="000000"/>
                </a:solidFill>
                <a:effectLst/>
                <a:latin typeface="Alexandria Light" pitchFamily="2" charset="-78"/>
                <a:ea typeface="Calibri" panose="020F0502020204030204" pitchFamily="34" charset="0"/>
                <a:cs typeface="Alexandria Light" pitchFamily="2" charset="-78"/>
              </a:rPr>
              <a:t>الجوالة أو الهواتف الذكية</a:t>
            </a:r>
            <a:r>
              <a:rPr lang="ar-EG" sz="1600" dirty="0">
                <a:solidFill>
                  <a:srgbClr val="000000"/>
                </a:solidFill>
                <a:effectLst/>
                <a:latin typeface="Alexandria Light" pitchFamily="2" charset="-78"/>
                <a:ea typeface="Calibri" panose="020F0502020204030204" pitchFamily="34" charset="0"/>
                <a:cs typeface="Alexandria Light" pitchFamily="2" charset="-78"/>
              </a:rPr>
              <a:t>  </a:t>
            </a:r>
            <a:r>
              <a:rPr lang="ar-SA" sz="1600" dirty="0">
                <a:solidFill>
                  <a:srgbClr val="000000"/>
                </a:solidFill>
                <a:effectLst/>
                <a:latin typeface="Alexandria Light" pitchFamily="2" charset="-78"/>
                <a:ea typeface="Calibri" panose="020F0502020204030204" pitchFamily="34" charset="0"/>
                <a:cs typeface="Alexandria Light" pitchFamily="2" charset="-78"/>
              </a:rPr>
              <a:t>هي من تقنيات التعليم المتنقل </a:t>
            </a:r>
            <a:r>
              <a:rPr lang="ar-EG" sz="1600" dirty="0">
                <a:solidFill>
                  <a:srgbClr val="000000"/>
                </a:solidFill>
                <a:effectLst/>
                <a:latin typeface="Alexandria Light" pitchFamily="2" charset="-78"/>
                <a:ea typeface="Calibri" panose="020F0502020204030204" pitchFamily="34" charset="0"/>
                <a:cs typeface="Alexandria Light" pitchFamily="2" charset="-78"/>
              </a:rPr>
              <a:t>يمكن استخدامها وتوظيفها في منظومة التعليم. ومن خلال ما تحتويه تلك الأجهزة من تقنيات أو ما توفره من خدمات، </a:t>
            </a:r>
            <a:r>
              <a:rPr lang="ar-SA" sz="1600" dirty="0">
                <a:solidFill>
                  <a:srgbClr val="000000"/>
                </a:solidFill>
                <a:effectLst/>
                <a:latin typeface="Alexandria Light" pitchFamily="2" charset="-78"/>
                <a:ea typeface="Calibri" panose="020F0502020204030204" pitchFamily="34" charset="0"/>
                <a:cs typeface="Alexandria Light" pitchFamily="2" charset="-78"/>
              </a:rPr>
              <a:t>و</a:t>
            </a:r>
            <a:r>
              <a:rPr lang="ar-EG" sz="1600" dirty="0">
                <a:solidFill>
                  <a:srgbClr val="000000"/>
                </a:solidFill>
                <a:effectLst/>
                <a:latin typeface="Alexandria Light" pitchFamily="2" charset="-78"/>
                <a:ea typeface="Calibri" panose="020F0502020204030204" pitchFamily="34" charset="0"/>
                <a:cs typeface="Alexandria Light" pitchFamily="2" charset="-78"/>
              </a:rPr>
              <a:t>يمكن أن تقدم فوائد عديدة للعملية التعليمية، وتمنح تجربة جديدة للتعلم في</a:t>
            </a:r>
            <a:r>
              <a:rPr lang="ar-SA" sz="1600" dirty="0">
                <a:solidFill>
                  <a:srgbClr val="000000"/>
                </a:solidFill>
                <a:effectLst/>
                <a:latin typeface="Alexandria Light" pitchFamily="2" charset="-78"/>
                <a:ea typeface="Calibri" panose="020F0502020204030204" pitchFamily="34" charset="0"/>
                <a:cs typeface="Alexandria Light" pitchFamily="2" charset="-78"/>
              </a:rPr>
              <a:t> داخل</a:t>
            </a:r>
            <a:r>
              <a:rPr lang="ar-EG" sz="1600" dirty="0">
                <a:solidFill>
                  <a:srgbClr val="000000"/>
                </a:solidFill>
                <a:effectLst/>
                <a:latin typeface="Alexandria Light" pitchFamily="2" charset="-78"/>
                <a:ea typeface="Calibri" panose="020F0502020204030204" pitchFamily="34" charset="0"/>
                <a:cs typeface="Alexandria Light" pitchFamily="2" charset="-78"/>
              </a:rPr>
              <a:t> الفصول الدراسية وكذلك في نمط التعلم مدى الحياة خارج هذه الفصول.</a:t>
            </a:r>
            <a:r>
              <a:rPr lang="ar-SA" sz="1600" dirty="0">
                <a:solidFill>
                  <a:srgbClr val="000000"/>
                </a:solidFill>
                <a:effectLst/>
                <a:latin typeface="Alexandria Light" pitchFamily="2" charset="-78"/>
                <a:ea typeface="Calibri" panose="020F0502020204030204" pitchFamily="34" charset="0"/>
                <a:cs typeface="Alexandria Light" pitchFamily="2" charset="-78"/>
              </a:rPr>
              <a:t> </a:t>
            </a:r>
            <a:r>
              <a:rPr lang="ar-SA" sz="1600" dirty="0">
                <a:solidFill>
                  <a:srgbClr val="00B0F0"/>
                </a:solidFill>
                <a:effectLst/>
                <a:latin typeface="Alexandria Light" pitchFamily="2" charset="-78"/>
                <a:ea typeface="Calibri" panose="020F0502020204030204" pitchFamily="34" charset="0"/>
                <a:cs typeface="Alexandria Light" pitchFamily="2" charset="-78"/>
              </a:rPr>
              <a:t>فما الخدمات </a:t>
            </a:r>
            <a:r>
              <a:rPr lang="ar-SA" sz="1600" dirty="0">
                <a:solidFill>
                  <a:srgbClr val="00B0F0"/>
                </a:solidFill>
                <a:latin typeface="Alexandria Light" pitchFamily="2" charset="-78"/>
                <a:cs typeface="Alexandria Light" pitchFamily="2" charset="-78"/>
              </a:rPr>
              <a:t>التي يقدمها الهاتف النقال في التعليم؟</a:t>
            </a:r>
          </a:p>
          <a:p>
            <a:pPr algn="just" rtl="1">
              <a:lnSpc>
                <a:spcPts val="2960"/>
              </a:lnSpc>
              <a:spcAft>
                <a:spcPts val="1800"/>
              </a:spcAft>
            </a:pPr>
            <a:r>
              <a:rPr lang="ar-EG" sz="1600" dirty="0">
                <a:solidFill>
                  <a:srgbClr val="000000"/>
                </a:solidFill>
                <a:effectLst/>
                <a:latin typeface="Alexandria Light" pitchFamily="2" charset="-78"/>
                <a:ea typeface="Calibri" panose="020F0502020204030204" pitchFamily="34" charset="0"/>
                <a:cs typeface="Alexandria Light" pitchFamily="2" charset="-78"/>
              </a:rPr>
              <a:t> </a:t>
            </a:r>
            <a:endParaRPr lang="en-US" sz="1600" dirty="0">
              <a:effectLst/>
              <a:latin typeface="Alexandria Light" pitchFamily="2" charset="-78"/>
              <a:ea typeface="Calibri" panose="020F0502020204030204" pitchFamily="34" charset="0"/>
              <a:cs typeface="Alexandria Light" pitchFamily="2" charset="-78"/>
            </a:endParaRPr>
          </a:p>
        </p:txBody>
      </p:sp>
      <p:sp>
        <p:nvSpPr>
          <p:cNvPr id="9" name="مربع نص 8">
            <a:extLst>
              <a:ext uri="{FF2B5EF4-FFF2-40B4-BE49-F238E27FC236}">
                <a16:creationId xmlns:a16="http://schemas.microsoft.com/office/drawing/2014/main" id="{9A09B2F2-C49A-4400-8642-3CD90B9AF76B}"/>
              </a:ext>
            </a:extLst>
          </p:cNvPr>
          <p:cNvSpPr txBox="1"/>
          <p:nvPr/>
        </p:nvSpPr>
        <p:spPr>
          <a:xfrm>
            <a:off x="2468880" y="1107996"/>
            <a:ext cx="6035040" cy="707886"/>
          </a:xfrm>
          <a:prstGeom prst="rect">
            <a:avLst/>
          </a:prstGeom>
          <a:noFill/>
        </p:spPr>
        <p:txBody>
          <a:bodyPr wrap="square">
            <a:spAutoFit/>
          </a:bodyPr>
          <a:lstStyle/>
          <a:p>
            <a:pPr algn="ctr"/>
            <a:r>
              <a:rPr lang="ar-SA" sz="2000" dirty="0">
                <a:latin typeface="Alexandria Medium" pitchFamily="2" charset="-78"/>
                <a:cs typeface="Alexandria Medium" pitchFamily="2" charset="-78"/>
              </a:rPr>
              <a:t> تقنيات التعليم المتنقل</a:t>
            </a:r>
            <a:endParaRPr lang="en-US" sz="2000" dirty="0">
              <a:effectLst/>
              <a:latin typeface="Calibri" panose="020F0502020204030204" pitchFamily="34" charset="0"/>
              <a:ea typeface="Calibri" panose="020F0502020204030204" pitchFamily="34" charset="0"/>
            </a:endParaRPr>
          </a:p>
          <a:p>
            <a:pPr algn="ctr"/>
            <a:endParaRPr lang="ar-SA" sz="2000" dirty="0">
              <a:latin typeface="Alexandria Medium" pitchFamily="2" charset="-78"/>
              <a:cs typeface="Alexandria Medium" pitchFamily="2" charset="-78"/>
            </a:endParaRPr>
          </a:p>
        </p:txBody>
      </p:sp>
      <p:sp>
        <p:nvSpPr>
          <p:cNvPr id="10" name="Google Shape;5347;p51">
            <a:extLst>
              <a:ext uri="{FF2B5EF4-FFF2-40B4-BE49-F238E27FC236}">
                <a16:creationId xmlns:a16="http://schemas.microsoft.com/office/drawing/2014/main" id="{8DFBDDB0-4A69-49F3-AEE3-771B78DADE03}"/>
              </a:ext>
            </a:extLst>
          </p:cNvPr>
          <p:cNvSpPr/>
          <p:nvPr/>
        </p:nvSpPr>
        <p:spPr>
          <a:xfrm>
            <a:off x="1247126" y="3657600"/>
            <a:ext cx="509072" cy="571944"/>
          </a:xfrm>
          <a:custGeom>
            <a:avLst/>
            <a:gdLst/>
            <a:ahLst/>
            <a:cxnLst/>
            <a:rect l="l" t="t" r="r" b="b"/>
            <a:pathLst>
              <a:path w="12004" h="12036" extrusionOk="0">
                <a:moveTo>
                  <a:pt x="10933" y="4947"/>
                </a:moveTo>
                <a:cubicBezTo>
                  <a:pt x="11122" y="4947"/>
                  <a:pt x="11279" y="5104"/>
                  <a:pt x="11279" y="5293"/>
                </a:cubicBezTo>
                <a:lnTo>
                  <a:pt x="11279" y="5671"/>
                </a:lnTo>
                <a:lnTo>
                  <a:pt x="7782" y="5671"/>
                </a:lnTo>
                <a:lnTo>
                  <a:pt x="7782" y="5293"/>
                </a:lnTo>
                <a:cubicBezTo>
                  <a:pt x="7782" y="5104"/>
                  <a:pt x="7940" y="4947"/>
                  <a:pt x="8129" y="4947"/>
                </a:cubicBezTo>
                <a:close/>
                <a:moveTo>
                  <a:pt x="9547" y="694"/>
                </a:moveTo>
                <a:cubicBezTo>
                  <a:pt x="9736" y="694"/>
                  <a:pt x="9893" y="851"/>
                  <a:pt x="9893" y="1040"/>
                </a:cubicBezTo>
                <a:lnTo>
                  <a:pt x="9893" y="4254"/>
                </a:lnTo>
                <a:lnTo>
                  <a:pt x="8129" y="4254"/>
                </a:lnTo>
                <a:cubicBezTo>
                  <a:pt x="7530" y="4254"/>
                  <a:pt x="7058" y="4726"/>
                  <a:pt x="7058" y="5293"/>
                </a:cubicBezTo>
                <a:lnTo>
                  <a:pt x="7058" y="6365"/>
                </a:lnTo>
                <a:lnTo>
                  <a:pt x="694" y="6365"/>
                </a:lnTo>
                <a:lnTo>
                  <a:pt x="694" y="1040"/>
                </a:lnTo>
                <a:cubicBezTo>
                  <a:pt x="725" y="851"/>
                  <a:pt x="883" y="694"/>
                  <a:pt x="1072" y="694"/>
                </a:cubicBezTo>
                <a:close/>
                <a:moveTo>
                  <a:pt x="7121" y="7026"/>
                </a:moveTo>
                <a:lnTo>
                  <a:pt x="7121" y="7751"/>
                </a:lnTo>
                <a:lnTo>
                  <a:pt x="1072" y="7751"/>
                </a:lnTo>
                <a:cubicBezTo>
                  <a:pt x="883" y="7751"/>
                  <a:pt x="725" y="7593"/>
                  <a:pt x="725" y="7404"/>
                </a:cubicBezTo>
                <a:lnTo>
                  <a:pt x="725" y="7026"/>
                </a:lnTo>
                <a:close/>
                <a:moveTo>
                  <a:pt x="5703" y="8444"/>
                </a:moveTo>
                <a:lnTo>
                  <a:pt x="5703" y="9168"/>
                </a:lnTo>
                <a:lnTo>
                  <a:pt x="4947" y="9168"/>
                </a:lnTo>
                <a:lnTo>
                  <a:pt x="4947" y="8444"/>
                </a:lnTo>
                <a:close/>
                <a:moveTo>
                  <a:pt x="7089" y="8444"/>
                </a:moveTo>
                <a:lnTo>
                  <a:pt x="7089" y="9168"/>
                </a:lnTo>
                <a:lnTo>
                  <a:pt x="6365" y="9168"/>
                </a:lnTo>
                <a:lnTo>
                  <a:pt x="6365" y="8444"/>
                </a:lnTo>
                <a:close/>
                <a:moveTo>
                  <a:pt x="11279" y="6333"/>
                </a:moveTo>
                <a:lnTo>
                  <a:pt x="11279" y="9830"/>
                </a:lnTo>
                <a:lnTo>
                  <a:pt x="7782" y="9830"/>
                </a:lnTo>
                <a:lnTo>
                  <a:pt x="7782" y="6333"/>
                </a:lnTo>
                <a:close/>
                <a:moveTo>
                  <a:pt x="11279" y="10523"/>
                </a:moveTo>
                <a:lnTo>
                  <a:pt x="11279" y="10901"/>
                </a:lnTo>
                <a:cubicBezTo>
                  <a:pt x="11279" y="11090"/>
                  <a:pt x="11122" y="11248"/>
                  <a:pt x="10933" y="11248"/>
                </a:cubicBezTo>
                <a:lnTo>
                  <a:pt x="8129" y="11248"/>
                </a:lnTo>
                <a:cubicBezTo>
                  <a:pt x="7940" y="11248"/>
                  <a:pt x="7782" y="11090"/>
                  <a:pt x="7782" y="10901"/>
                </a:cubicBezTo>
                <a:lnTo>
                  <a:pt x="7782" y="10523"/>
                </a:lnTo>
                <a:close/>
                <a:moveTo>
                  <a:pt x="1040" y="1"/>
                </a:moveTo>
                <a:cubicBezTo>
                  <a:pt x="442" y="1"/>
                  <a:pt x="1" y="473"/>
                  <a:pt x="1" y="1040"/>
                </a:cubicBezTo>
                <a:lnTo>
                  <a:pt x="1" y="7436"/>
                </a:lnTo>
                <a:cubicBezTo>
                  <a:pt x="1" y="8034"/>
                  <a:pt x="442" y="8507"/>
                  <a:pt x="1040" y="8507"/>
                </a:cubicBezTo>
                <a:lnTo>
                  <a:pt x="4191" y="8507"/>
                </a:lnTo>
                <a:lnTo>
                  <a:pt x="4191" y="9200"/>
                </a:lnTo>
                <a:lnTo>
                  <a:pt x="3151" y="9200"/>
                </a:lnTo>
                <a:cubicBezTo>
                  <a:pt x="2931" y="9200"/>
                  <a:pt x="2773" y="9357"/>
                  <a:pt x="2773" y="9546"/>
                </a:cubicBezTo>
                <a:cubicBezTo>
                  <a:pt x="2773" y="9767"/>
                  <a:pt x="2931" y="9925"/>
                  <a:pt x="3151" y="9925"/>
                </a:cubicBezTo>
                <a:lnTo>
                  <a:pt x="7026" y="9925"/>
                </a:lnTo>
                <a:lnTo>
                  <a:pt x="7026" y="10964"/>
                </a:lnTo>
                <a:cubicBezTo>
                  <a:pt x="7026" y="11563"/>
                  <a:pt x="7499" y="12035"/>
                  <a:pt x="8097" y="12035"/>
                </a:cubicBezTo>
                <a:lnTo>
                  <a:pt x="10901" y="12035"/>
                </a:lnTo>
                <a:cubicBezTo>
                  <a:pt x="11468" y="12035"/>
                  <a:pt x="11941" y="11563"/>
                  <a:pt x="11941" y="10964"/>
                </a:cubicBezTo>
                <a:lnTo>
                  <a:pt x="11941" y="5356"/>
                </a:lnTo>
                <a:cubicBezTo>
                  <a:pt x="12004" y="4726"/>
                  <a:pt x="11531" y="4254"/>
                  <a:pt x="10933" y="4254"/>
                </a:cubicBezTo>
                <a:lnTo>
                  <a:pt x="10586" y="4254"/>
                </a:lnTo>
                <a:lnTo>
                  <a:pt x="10586" y="1040"/>
                </a:lnTo>
                <a:cubicBezTo>
                  <a:pt x="10586" y="473"/>
                  <a:pt x="10114" y="1"/>
                  <a:pt x="9515" y="1"/>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20651236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مدخلات تكنولوجيا المعلومات تشير إلى الأدوات والتقنيات التي يتم استخدامها في مجال التعليم والتدريس لتعزيز وتحسين عمليات التعلم والتواصل. تشمل هذه المدخلات الأجهزة الإلكترونية مثل الحواسيب والهواتف الذكية والأجهزة اللوحية، والبرمجيات التعليمية، والشبكات الاجتماعية، والإنترنت والموارد الإلكترونية، وتطبيقات الويب والتطبيقات المحمولة الموجهة للتعلم، والتجارب التفاعلية، وغيرها من الأدوات التقنية التي يمكن استخدامها لتعزيز عملية التعليم وتحقيق أهداف التعلم.</a:t>
            </a:r>
          </a:p>
          <a:p>
            <a:pPr algn="ctr"/>
            <a:endParaRPr lang="ar-SA" dirty="0"/>
          </a:p>
          <a:p>
            <a:pPr algn="ctr"/>
            <a:r>
              <a:rPr lang="ar-SA" dirty="0"/>
              <a:t>مصدر:</a:t>
            </a:r>
          </a:p>
          <a:p>
            <a:pPr algn="ctr"/>
            <a:r>
              <a:rPr lang="en-US" dirty="0"/>
              <a:t>ITU (International Telecommunication Union). (2018). "ICTs in Education." Retrieved from: https://www.itu.int/en/ITU-D/Statistics/Pages/publications/ict-facts-2017.aspx</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420826" y="2040273"/>
            <a:ext cx="9426243" cy="402674"/>
          </a:xfrm>
          <a:prstGeom prst="rect">
            <a:avLst/>
          </a:prstGeom>
          <a:noFill/>
        </p:spPr>
        <p:txBody>
          <a:bodyPr wrap="square" rtlCol="0">
            <a:spAutoFit/>
          </a:bodyPr>
          <a:lstStyle/>
          <a:p>
            <a:pPr algn="just" rtl="1">
              <a:lnSpc>
                <a:spcPts val="2720"/>
              </a:lnSpc>
              <a:spcBef>
                <a:spcPts val="600"/>
              </a:spcBef>
              <a:spcAft>
                <a:spcPts val="1800"/>
              </a:spcAft>
            </a:pPr>
            <a:r>
              <a:rPr lang="ar-SA" sz="1600" dirty="0">
                <a:latin typeface="Alexandria Light" pitchFamily="2" charset="-78"/>
                <a:cs typeface="Alexandria Light" pitchFamily="2" charset="-78"/>
              </a:rPr>
              <a:t>      </a:t>
            </a:r>
            <a:endParaRPr lang="ar-SA" sz="1600" dirty="0">
              <a:solidFill>
                <a:srgbClr val="212529"/>
              </a:solidFill>
              <a:effectLst/>
              <a:latin typeface="Alexandria Light" pitchFamily="2" charset="-78"/>
              <a:ea typeface="Times New Roman" panose="02020603050405020304" pitchFamily="18"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C4364A12-B773-40FF-9ABF-33539D226A2F}"/>
              </a:ext>
            </a:extLst>
          </p:cNvPr>
          <p:cNvSpPr txBox="1"/>
          <p:nvPr/>
        </p:nvSpPr>
        <p:spPr>
          <a:xfrm>
            <a:off x="1881465" y="2089708"/>
            <a:ext cx="8889709" cy="3422732"/>
          </a:xfrm>
          <a:prstGeom prst="rect">
            <a:avLst/>
          </a:prstGeom>
          <a:noFill/>
        </p:spPr>
        <p:txBody>
          <a:bodyPr wrap="square" rtlCol="1">
            <a:spAutoFit/>
          </a:bodyPr>
          <a:lstStyle/>
          <a:p>
            <a:pPr algn="just" rtl="1">
              <a:lnSpc>
                <a:spcPts val="2960"/>
              </a:lnSpc>
              <a:spcAft>
                <a:spcPts val="1800"/>
              </a:spcAft>
            </a:pPr>
            <a:r>
              <a:rPr lang="ar-SA" sz="1600" dirty="0">
                <a:solidFill>
                  <a:srgbClr val="000000"/>
                </a:solidFill>
                <a:latin typeface="Alexandria Light" pitchFamily="2" charset="-78"/>
                <a:ea typeface="Calibri" panose="020F0502020204030204" pitchFamily="34" charset="0"/>
                <a:cs typeface="Alexandria Light" pitchFamily="2" charset="-78"/>
              </a:rPr>
              <a:t>   من أ</a:t>
            </a:r>
            <a:r>
              <a:rPr lang="ar-SA" sz="1600" dirty="0">
                <a:solidFill>
                  <a:srgbClr val="000000"/>
                </a:solidFill>
                <a:effectLst/>
                <a:latin typeface="Alexandria Light" pitchFamily="2" charset="-78"/>
                <a:ea typeface="Calibri" panose="020F0502020204030204" pitchFamily="34" charset="0"/>
                <a:cs typeface="Alexandria Light" pitchFamily="2" charset="-78"/>
              </a:rPr>
              <a:t>برز الخدمات </a:t>
            </a:r>
            <a:r>
              <a:rPr lang="ar-SA" sz="1600" dirty="0">
                <a:latin typeface="Alexandria Light" pitchFamily="2" charset="-78"/>
                <a:cs typeface="Alexandria Light" pitchFamily="2" charset="-78"/>
              </a:rPr>
              <a:t>التي يقدمها الهاتف النقال في التعليم </a:t>
            </a:r>
            <a:r>
              <a:rPr lang="ar-SA" sz="1600" dirty="0">
                <a:solidFill>
                  <a:srgbClr val="000000"/>
                </a:solidFill>
                <a:effectLst/>
                <a:latin typeface="Alexandria Light" pitchFamily="2" charset="-78"/>
                <a:ea typeface="Calibri" panose="020F0502020204030204" pitchFamily="34" charset="0"/>
                <a:cs typeface="Alexandria Light" pitchFamily="2" charset="-78"/>
              </a:rPr>
              <a:t>الآتي:</a:t>
            </a:r>
            <a:endParaRPr lang="en-US" sz="1600" dirty="0">
              <a:effectLst/>
              <a:latin typeface="Alexandria Light" pitchFamily="2" charset="-78"/>
              <a:ea typeface="Calibri" panose="020F0502020204030204" pitchFamily="34" charset="0"/>
              <a:cs typeface="Alexandria Light" pitchFamily="2" charset="-78"/>
            </a:endParaRPr>
          </a:p>
          <a:p>
            <a:pPr algn="just" rtl="1">
              <a:lnSpc>
                <a:spcPts val="2960"/>
              </a:lnSpc>
              <a:spcAft>
                <a:spcPts val="1800"/>
              </a:spcAft>
            </a:pPr>
            <a:r>
              <a:rPr lang="ar-SA" sz="1600" dirty="0">
                <a:solidFill>
                  <a:srgbClr val="000000"/>
                </a:solidFill>
                <a:effectLst/>
                <a:latin typeface="Alexandria Light" pitchFamily="2" charset="-78"/>
                <a:ea typeface="Calibri" panose="020F0502020204030204" pitchFamily="34" charset="0"/>
                <a:cs typeface="Alexandria Light" pitchFamily="2" charset="-78"/>
              </a:rPr>
              <a:t>1-</a:t>
            </a:r>
            <a:r>
              <a:rPr lang="ar-SA" sz="18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 </a:t>
            </a:r>
            <a:r>
              <a:rPr lang="ar-SA" sz="1600" b="1" dirty="0">
                <a:solidFill>
                  <a:srgbClr val="000000"/>
                </a:solidFill>
                <a:effectLst/>
                <a:latin typeface="Alexandria Light" pitchFamily="2" charset="-78"/>
                <a:ea typeface="Calibri" panose="020F0502020204030204" pitchFamily="34" charset="0"/>
                <a:cs typeface="Alexandria Light" pitchFamily="2" charset="-78"/>
              </a:rPr>
              <a:t>خدمة الرسائل القصيرة </a:t>
            </a:r>
            <a:r>
              <a:rPr lang="en-US" sz="1600" b="1" dirty="0">
                <a:solidFill>
                  <a:srgbClr val="000000"/>
                </a:solidFill>
                <a:effectLst/>
                <a:latin typeface="Alexandria Light" pitchFamily="2" charset="-78"/>
                <a:ea typeface="Calibri" panose="020F0502020204030204" pitchFamily="34" charset="0"/>
                <a:cs typeface="Alexandria Light" pitchFamily="2" charset="-78"/>
              </a:rPr>
              <a:t>(SMS- Short Message Serves)</a:t>
            </a:r>
            <a:r>
              <a:rPr lang="en-US" sz="1600" dirty="0">
                <a:solidFill>
                  <a:srgbClr val="000000"/>
                </a:solidFill>
                <a:effectLst/>
                <a:latin typeface="Alexandria Light" pitchFamily="2" charset="-78"/>
                <a:ea typeface="Calibri" panose="020F0502020204030204" pitchFamily="34" charset="0"/>
                <a:cs typeface="Alexandria Light" pitchFamily="2" charset="-78"/>
              </a:rPr>
              <a:t> </a:t>
            </a:r>
            <a:r>
              <a:rPr lang="ar-SA" sz="1600" dirty="0">
                <a:solidFill>
                  <a:srgbClr val="000000"/>
                </a:solidFill>
                <a:effectLst/>
                <a:latin typeface="Alexandria Light" pitchFamily="2" charset="-78"/>
                <a:ea typeface="Calibri" panose="020F0502020204030204" pitchFamily="34" charset="0"/>
                <a:cs typeface="Alexandria Light" pitchFamily="2" charset="-78"/>
              </a:rPr>
              <a:t>: وهي خدمة تسمح لمستخدمي الأجهزة النقالة بتبادل رسائل نَصية قصيرة فيما بينهم لا تتجاوز حروف الرسالة الواحدة (160) حرفاً . </a:t>
            </a:r>
          </a:p>
          <a:p>
            <a:pPr algn="just" rtl="1">
              <a:lnSpc>
                <a:spcPts val="2960"/>
              </a:lnSpc>
              <a:spcAft>
                <a:spcPts val="1800"/>
              </a:spcAft>
            </a:pPr>
            <a:r>
              <a:rPr lang="ar-SA" sz="1600" dirty="0">
                <a:solidFill>
                  <a:srgbClr val="000000"/>
                </a:solidFill>
                <a:latin typeface="Alexandria Light" pitchFamily="2" charset="-78"/>
                <a:ea typeface="Calibri" panose="020F0502020204030204" pitchFamily="34" charset="0"/>
                <a:cs typeface="Alexandria Light" pitchFamily="2" charset="-78"/>
              </a:rPr>
              <a:t>2- </a:t>
            </a:r>
            <a:r>
              <a:rPr lang="ar-SA" sz="1600" b="1" dirty="0">
                <a:solidFill>
                  <a:srgbClr val="000000"/>
                </a:solidFill>
                <a:effectLst/>
                <a:latin typeface="Alexandria Light" pitchFamily="2" charset="-78"/>
                <a:ea typeface="Calibri" panose="020F0502020204030204" pitchFamily="34" charset="0"/>
                <a:cs typeface="Alexandria Light" pitchFamily="2" charset="-78"/>
              </a:rPr>
              <a:t>خدمة الوسائط المتعددة (</a:t>
            </a:r>
            <a:r>
              <a:rPr lang="en-US" sz="1600" b="1" dirty="0">
                <a:solidFill>
                  <a:srgbClr val="000000"/>
                </a:solidFill>
                <a:effectLst/>
                <a:latin typeface="Alexandria Light" pitchFamily="2" charset="-78"/>
                <a:ea typeface="Calibri" panose="020F0502020204030204" pitchFamily="34" charset="0"/>
                <a:cs typeface="Alexandria Light" pitchFamily="2" charset="-78"/>
              </a:rPr>
              <a:t>MMS Service Multi Media</a:t>
            </a:r>
            <a:r>
              <a:rPr lang="ar-SA" sz="1600" dirty="0">
                <a:solidFill>
                  <a:srgbClr val="000000"/>
                </a:solidFill>
                <a:effectLst/>
                <a:latin typeface="Alexandria Light" pitchFamily="2" charset="-78"/>
                <a:ea typeface="Calibri" panose="020F0502020204030204" pitchFamily="34" charset="0"/>
                <a:cs typeface="Alexandria Light" pitchFamily="2" charset="-78"/>
              </a:rPr>
              <a:t>): وهي خدمة ارسال واستقبال الرسائل المصورة، أو الملفات الصوتية، أو الفيديو، والرسوم المتحركة، والرسائل النصية وبمحتوى أكبر مما هو عليه في الرسائل القصيرة </a:t>
            </a:r>
            <a:r>
              <a:rPr lang="en-US" sz="1600" dirty="0">
                <a:solidFill>
                  <a:srgbClr val="000000"/>
                </a:solidFill>
                <a:effectLst/>
                <a:latin typeface="Alexandria Light" pitchFamily="2" charset="-78"/>
                <a:ea typeface="Calibri" panose="020F0502020204030204" pitchFamily="34" charset="0"/>
                <a:cs typeface="Alexandria Light" pitchFamily="2" charset="-78"/>
              </a:rPr>
              <a:t>  SMS</a:t>
            </a:r>
          </a:p>
          <a:p>
            <a:pPr algn="just" rtl="1">
              <a:lnSpc>
                <a:spcPts val="2920"/>
              </a:lnSpc>
              <a:spcAft>
                <a:spcPts val="1800"/>
              </a:spcAft>
            </a:pPr>
            <a:endParaRPr lang="en-US" sz="1600" dirty="0">
              <a:effectLst/>
              <a:latin typeface="Alexandria Light" pitchFamily="2" charset="-78"/>
              <a:ea typeface="Calibri" panose="020F0502020204030204" pitchFamily="34" charset="0"/>
              <a:cs typeface="Alexandria Light" pitchFamily="2" charset="-78"/>
            </a:endParaRPr>
          </a:p>
        </p:txBody>
      </p:sp>
      <p:sp>
        <p:nvSpPr>
          <p:cNvPr id="9" name="مربع نص 8">
            <a:extLst>
              <a:ext uri="{FF2B5EF4-FFF2-40B4-BE49-F238E27FC236}">
                <a16:creationId xmlns:a16="http://schemas.microsoft.com/office/drawing/2014/main" id="{9A09B2F2-C49A-4400-8642-3CD90B9AF76B}"/>
              </a:ext>
            </a:extLst>
          </p:cNvPr>
          <p:cNvSpPr txBox="1"/>
          <p:nvPr/>
        </p:nvSpPr>
        <p:spPr>
          <a:xfrm>
            <a:off x="2468880" y="1107996"/>
            <a:ext cx="6035040" cy="707886"/>
          </a:xfrm>
          <a:prstGeom prst="rect">
            <a:avLst/>
          </a:prstGeom>
          <a:noFill/>
        </p:spPr>
        <p:txBody>
          <a:bodyPr wrap="square">
            <a:spAutoFit/>
          </a:bodyPr>
          <a:lstStyle/>
          <a:p>
            <a:pPr algn="ctr"/>
            <a:r>
              <a:rPr lang="ar-SA" sz="2000" dirty="0">
                <a:latin typeface="Alexandria Medium" pitchFamily="2" charset="-78"/>
                <a:cs typeface="Alexandria Medium" pitchFamily="2" charset="-78"/>
              </a:rPr>
              <a:t> </a:t>
            </a:r>
            <a:r>
              <a:rPr lang="ar-SA" sz="2000" dirty="0">
                <a:solidFill>
                  <a:srgbClr val="000000"/>
                </a:solidFill>
                <a:effectLst/>
                <a:latin typeface="Alexandria Medium" pitchFamily="2" charset="-78"/>
                <a:ea typeface="Calibri" panose="020F0502020204030204" pitchFamily="34" charset="0"/>
                <a:cs typeface="Alexandria Medium" pitchFamily="2" charset="-78"/>
              </a:rPr>
              <a:t>الخدمات </a:t>
            </a:r>
            <a:r>
              <a:rPr lang="ar-SA" sz="2000" dirty="0">
                <a:latin typeface="Alexandria Medium" pitchFamily="2" charset="-78"/>
                <a:cs typeface="Alexandria Medium" pitchFamily="2" charset="-78"/>
              </a:rPr>
              <a:t>التي يقدمها الهاتف النقال في التعليم</a:t>
            </a:r>
            <a:endParaRPr lang="en-US" sz="2000" dirty="0">
              <a:effectLst/>
              <a:latin typeface="Alexandria Medium" pitchFamily="2" charset="-78"/>
              <a:ea typeface="Calibri" panose="020F0502020204030204" pitchFamily="34" charset="0"/>
              <a:cs typeface="Alexandria Medium" pitchFamily="2" charset="-78"/>
            </a:endParaRPr>
          </a:p>
          <a:p>
            <a:pPr algn="ctr"/>
            <a:endParaRPr lang="ar-SA" sz="2000" dirty="0">
              <a:latin typeface="Alexandria Medium" pitchFamily="2" charset="-78"/>
              <a:cs typeface="Alexandria Medium" pitchFamily="2" charset="-78"/>
            </a:endParaRPr>
          </a:p>
        </p:txBody>
      </p:sp>
    </p:spTree>
    <p:extLst>
      <p:ext uri="{BB962C8B-B14F-4D97-AF65-F5344CB8AC3E}">
        <p14:creationId xmlns:p14="http://schemas.microsoft.com/office/powerpoint/2010/main" val="9805055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مدخلات تكنولوجيا المعلومات تشير إلى الأدوات والتقنيات التي يتم استخدامها في مجال التعليم والتدريس لتعزيز وتحسين عمليات التعلم والتواصل. تشمل هذه المدخلات الأجهزة الإلكترونية مثل الحواسيب والهواتف الذكية والأجهزة اللوحية، والبرمجيات التعليمية، والشبكات الاجتماعية، والإنترنت والموارد الإلكترونية، وتطبيقات الويب والتطبيقات المحمولة الموجهة للتعلم، والتجارب التفاعلية، وغيرها من الأدوات التقنية التي يمكن استخدامها لتعزيز عملية التعليم وتحقيق أهداف التعلم.</a:t>
            </a:r>
          </a:p>
          <a:p>
            <a:pPr algn="ctr"/>
            <a:endParaRPr lang="ar-SA" dirty="0"/>
          </a:p>
          <a:p>
            <a:pPr algn="ctr"/>
            <a:r>
              <a:rPr lang="ar-SA" dirty="0"/>
              <a:t>مصدر:</a:t>
            </a:r>
          </a:p>
          <a:p>
            <a:pPr algn="ctr"/>
            <a:r>
              <a:rPr lang="en-US" dirty="0"/>
              <a:t>ITU (International Telecommunication Union). (2018). "ICTs in Education." Retrieved from: https://www.itu.int/en/ITU-D/Statistics/Pages/publications/ict-facts-2017.aspx</a:t>
            </a:r>
          </a:p>
        </p:txBody>
      </p:sp>
      <p:sp>
        <p:nvSpPr>
          <p:cNvPr id="5" name="Rectangle 4"/>
          <p:cNvSpPr/>
          <p:nvPr/>
        </p:nvSpPr>
        <p:spPr>
          <a:xfrm>
            <a:off x="787246" y="58552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420826" y="2040273"/>
            <a:ext cx="9426243" cy="402674"/>
          </a:xfrm>
          <a:prstGeom prst="rect">
            <a:avLst/>
          </a:prstGeom>
          <a:noFill/>
        </p:spPr>
        <p:txBody>
          <a:bodyPr wrap="square" rtlCol="0">
            <a:spAutoFit/>
          </a:bodyPr>
          <a:lstStyle/>
          <a:p>
            <a:pPr algn="just" rtl="1">
              <a:lnSpc>
                <a:spcPts val="2720"/>
              </a:lnSpc>
              <a:spcBef>
                <a:spcPts val="600"/>
              </a:spcBef>
              <a:spcAft>
                <a:spcPts val="1800"/>
              </a:spcAft>
            </a:pPr>
            <a:r>
              <a:rPr lang="ar-SA" sz="1600" dirty="0">
                <a:latin typeface="Alexandria Light" pitchFamily="2" charset="-78"/>
                <a:cs typeface="Alexandria Light" pitchFamily="2" charset="-78"/>
              </a:rPr>
              <a:t>      </a:t>
            </a:r>
            <a:endParaRPr lang="ar-SA" sz="1600" dirty="0">
              <a:solidFill>
                <a:srgbClr val="212529"/>
              </a:solidFill>
              <a:effectLst/>
              <a:latin typeface="Alexandria Light" pitchFamily="2" charset="-78"/>
              <a:ea typeface="Times New Roman" panose="02020603050405020304" pitchFamily="18"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C4364A12-B773-40FF-9ABF-33539D226A2F}"/>
              </a:ext>
            </a:extLst>
          </p:cNvPr>
          <p:cNvSpPr txBox="1"/>
          <p:nvPr/>
        </p:nvSpPr>
        <p:spPr>
          <a:xfrm>
            <a:off x="1164880" y="1928616"/>
            <a:ext cx="9862239" cy="4564070"/>
          </a:xfrm>
          <a:prstGeom prst="rect">
            <a:avLst/>
          </a:prstGeom>
          <a:noFill/>
        </p:spPr>
        <p:txBody>
          <a:bodyPr wrap="square" rtlCol="1">
            <a:spAutoFit/>
          </a:bodyPr>
          <a:lstStyle/>
          <a:p>
            <a:pPr algn="just" rtl="1">
              <a:lnSpc>
                <a:spcPts val="2920"/>
              </a:lnSpc>
              <a:spcAft>
                <a:spcPts val="1800"/>
              </a:spcAft>
            </a:pPr>
            <a:r>
              <a:rPr lang="ar-SA" sz="1600" dirty="0">
                <a:solidFill>
                  <a:srgbClr val="000000"/>
                </a:solidFill>
                <a:effectLst/>
                <a:latin typeface="Alexandria Light" pitchFamily="2" charset="-78"/>
                <a:ea typeface="Calibri" panose="020F0502020204030204" pitchFamily="34" charset="0"/>
                <a:cs typeface="Alexandria Light" pitchFamily="2" charset="-78"/>
              </a:rPr>
              <a:t>3-</a:t>
            </a:r>
            <a:r>
              <a:rPr lang="ar-SA" sz="1600" b="1" dirty="0">
                <a:solidFill>
                  <a:srgbClr val="000000"/>
                </a:solidFill>
                <a:effectLst/>
                <a:latin typeface="Alexandria Light" pitchFamily="2" charset="-78"/>
                <a:ea typeface="Calibri" panose="020F0502020204030204" pitchFamily="34" charset="0"/>
                <a:cs typeface="Alexandria Light" pitchFamily="2" charset="-78"/>
              </a:rPr>
              <a:t> خدمة </a:t>
            </a:r>
            <a:r>
              <a:rPr lang="ar-SA" sz="1600" b="1" dirty="0" err="1">
                <a:solidFill>
                  <a:srgbClr val="000000"/>
                </a:solidFill>
                <a:effectLst/>
                <a:latin typeface="Alexandria Light" pitchFamily="2" charset="-78"/>
                <a:ea typeface="Calibri" panose="020F0502020204030204" pitchFamily="34" charset="0"/>
                <a:cs typeface="Alexandria Light" pitchFamily="2" charset="-78"/>
              </a:rPr>
              <a:t>الواب</a:t>
            </a:r>
            <a:r>
              <a:rPr lang="ar-SA" sz="1600" b="1" dirty="0">
                <a:solidFill>
                  <a:srgbClr val="000000"/>
                </a:solidFill>
                <a:effectLst/>
                <a:latin typeface="Alexandria Light" pitchFamily="2" charset="-78"/>
                <a:ea typeface="Calibri" panose="020F0502020204030204" pitchFamily="34" charset="0"/>
                <a:cs typeface="Alexandria Light" pitchFamily="2" charset="-78"/>
              </a:rPr>
              <a:t> (</a:t>
            </a:r>
            <a:r>
              <a:rPr lang="en-US" sz="1600" b="1" dirty="0">
                <a:solidFill>
                  <a:srgbClr val="000000"/>
                </a:solidFill>
                <a:effectLst/>
                <a:latin typeface="Alexandria Light" pitchFamily="2" charset="-78"/>
                <a:ea typeface="Calibri" panose="020F0502020204030204" pitchFamily="34" charset="0"/>
                <a:cs typeface="Alexandria Light" pitchFamily="2" charset="-78"/>
              </a:rPr>
              <a:t>WAP Wireless Application Protocol</a:t>
            </a:r>
            <a:r>
              <a:rPr lang="ar-SA" sz="1600" dirty="0">
                <a:solidFill>
                  <a:srgbClr val="000000"/>
                </a:solidFill>
                <a:effectLst/>
                <a:latin typeface="Alexandria Light" pitchFamily="2" charset="-78"/>
                <a:ea typeface="Calibri" panose="020F0502020204030204" pitchFamily="34" charset="0"/>
                <a:cs typeface="Alexandria Light" pitchFamily="2" charset="-78"/>
              </a:rPr>
              <a:t>) بروتوكول التطبيقات اللاسلكية: هو معيار عالمي يتضمن مواصفات وقواعد اتصالات محددة وخاصة بأجهزة الاتصال اللاسلكية اتفقت عليه مجموعة من الشركات، تم تصميمها بمواصفات معيارية من أجل توحيد أسلوب عمل هذه الأجهزة، وتسهيل عملية نقل وتبادل البيانات والاستفادة من بقية خدماتها، مثل البريد الالكتروني، وأخبار الأحوال الجوية وغير ذلك</a:t>
            </a:r>
            <a:r>
              <a:rPr lang="ar-SA" sz="1600" dirty="0">
                <a:solidFill>
                  <a:srgbClr val="000000"/>
                </a:solidFill>
                <a:latin typeface="Alexandria Light" pitchFamily="2" charset="-78"/>
                <a:ea typeface="Calibri" panose="020F0502020204030204" pitchFamily="34" charset="0"/>
                <a:cs typeface="Alexandria Light" pitchFamily="2" charset="-78"/>
              </a:rPr>
              <a:t>. </a:t>
            </a:r>
          </a:p>
          <a:p>
            <a:pPr algn="just" rtl="1">
              <a:lnSpc>
                <a:spcPts val="2920"/>
              </a:lnSpc>
              <a:spcAft>
                <a:spcPts val="1800"/>
              </a:spcAft>
            </a:pPr>
            <a:r>
              <a:rPr lang="ar-SA" sz="1600" dirty="0">
                <a:solidFill>
                  <a:srgbClr val="000000"/>
                </a:solidFill>
                <a:latin typeface="Alexandria Light" pitchFamily="2" charset="-78"/>
                <a:ea typeface="Calibri" panose="020F0502020204030204" pitchFamily="34" charset="0"/>
                <a:cs typeface="Alexandria Light" pitchFamily="2" charset="-78"/>
              </a:rPr>
              <a:t>4-</a:t>
            </a:r>
            <a:r>
              <a:rPr lang="ar-SA" sz="1600" dirty="0">
                <a:solidFill>
                  <a:srgbClr val="000000"/>
                </a:solidFill>
                <a:effectLst/>
                <a:latin typeface="Alexandria Light" pitchFamily="2" charset="-78"/>
                <a:ea typeface="Calibri" panose="020F0502020204030204" pitchFamily="34" charset="0"/>
                <a:cs typeface="Alexandria Light" pitchFamily="2" charset="-78"/>
              </a:rPr>
              <a:t> </a:t>
            </a:r>
            <a:r>
              <a:rPr lang="ar-SA" sz="1600" b="1" dirty="0">
                <a:solidFill>
                  <a:srgbClr val="000000"/>
                </a:solidFill>
                <a:effectLst/>
                <a:latin typeface="Alexandria Light" pitchFamily="2" charset="-78"/>
                <a:ea typeface="Calibri" panose="020F0502020204030204" pitchFamily="34" charset="0"/>
                <a:cs typeface="Alexandria Light" pitchFamily="2" charset="-78"/>
              </a:rPr>
              <a:t>خدمة التراسل بالحزم العامة للراديو (</a:t>
            </a:r>
            <a:r>
              <a:rPr lang="en-US" sz="1600" b="1" dirty="0">
                <a:solidFill>
                  <a:srgbClr val="000000"/>
                </a:solidFill>
                <a:effectLst/>
                <a:latin typeface="Alexandria Light" pitchFamily="2" charset="-78"/>
                <a:ea typeface="Calibri" panose="020F0502020204030204" pitchFamily="34" charset="0"/>
                <a:cs typeface="Alexandria Light" pitchFamily="2" charset="-78"/>
              </a:rPr>
              <a:t>GPRS</a:t>
            </a:r>
            <a:r>
              <a:rPr lang="ar-SA" sz="1600" b="1" dirty="0">
                <a:solidFill>
                  <a:srgbClr val="000000"/>
                </a:solidFill>
                <a:effectLst/>
                <a:latin typeface="Alexandria Light" pitchFamily="2" charset="-78"/>
                <a:ea typeface="Calibri" panose="020F0502020204030204" pitchFamily="34" charset="0"/>
                <a:cs typeface="Alexandria Light" pitchFamily="2" charset="-78"/>
              </a:rPr>
              <a:t>)</a:t>
            </a:r>
            <a:r>
              <a:rPr lang="ar-SA" sz="1600" dirty="0">
                <a:solidFill>
                  <a:srgbClr val="000000"/>
                </a:solidFill>
                <a:effectLst/>
                <a:latin typeface="Alexandria Light" pitchFamily="2" charset="-78"/>
                <a:ea typeface="Calibri" panose="020F0502020204030204" pitchFamily="34" charset="0"/>
                <a:cs typeface="Alexandria Light" pitchFamily="2" charset="-78"/>
              </a:rPr>
              <a:t>: هي اختصــار لــ (</a:t>
            </a:r>
            <a:r>
              <a:rPr lang="en-US" sz="1600" dirty="0">
                <a:solidFill>
                  <a:srgbClr val="000000"/>
                </a:solidFill>
                <a:effectLst/>
                <a:latin typeface="Alexandria Light" pitchFamily="2" charset="-78"/>
                <a:ea typeface="Calibri" panose="020F0502020204030204" pitchFamily="34" charset="0"/>
                <a:cs typeface="Alexandria Light" pitchFamily="2" charset="-78"/>
              </a:rPr>
              <a:t>General Packet Radio Services</a:t>
            </a:r>
            <a:r>
              <a:rPr lang="ar-SA" sz="1600" dirty="0">
                <a:solidFill>
                  <a:srgbClr val="000000"/>
                </a:solidFill>
                <a:effectLst/>
                <a:latin typeface="Alexandria Light" pitchFamily="2" charset="-78"/>
                <a:ea typeface="Calibri" panose="020F0502020204030204" pitchFamily="34" charset="0"/>
                <a:cs typeface="Alexandria Light" pitchFamily="2" charset="-78"/>
              </a:rPr>
              <a:t>) وتعنــي التراسل بالحزم العامة للراديو، وهي "تقنية جديدة ومبتكرة تسمح للهواتف النقالة بالدخول الى الإنترنت بسرعة وإمكانية استقبال البيانات والملفات وتخزينها واسترجاعها وتبادلها لاسلكياً بسرعة في حدود 2. 171 كيلوبايت في الثانية والوصول الى أكبر كم من المعلومات المتاحة من خدمة </a:t>
            </a:r>
            <a:r>
              <a:rPr lang="ar-SA" sz="1600" dirty="0" err="1">
                <a:solidFill>
                  <a:srgbClr val="000000"/>
                </a:solidFill>
                <a:effectLst/>
                <a:latin typeface="Alexandria Light" pitchFamily="2" charset="-78"/>
                <a:ea typeface="Calibri" panose="020F0502020204030204" pitchFamily="34" charset="0"/>
                <a:cs typeface="Alexandria Light" pitchFamily="2" charset="-78"/>
              </a:rPr>
              <a:t>الواب</a:t>
            </a:r>
            <a:r>
              <a:rPr lang="ar-SA" sz="1600" dirty="0">
                <a:solidFill>
                  <a:srgbClr val="000000"/>
                </a:solidFill>
                <a:effectLst/>
                <a:latin typeface="Alexandria Light" pitchFamily="2" charset="-78"/>
                <a:ea typeface="Calibri" panose="020F0502020204030204" pitchFamily="34" charset="0"/>
                <a:cs typeface="Alexandria Light" pitchFamily="2" charset="-78"/>
              </a:rPr>
              <a:t> وبتكلفة وجهد أقل. </a:t>
            </a:r>
            <a:r>
              <a:rPr lang="ar-SA" sz="1600" dirty="0">
                <a:solidFill>
                  <a:srgbClr val="000000"/>
                </a:solidFill>
                <a:latin typeface="Alexandria Light" pitchFamily="2" charset="-78"/>
                <a:ea typeface="Calibri" panose="020F0502020204030204" pitchFamily="34" charset="0"/>
                <a:cs typeface="Alexandria Light" pitchFamily="2" charset="-78"/>
              </a:rPr>
              <a:t>و</a:t>
            </a:r>
            <a:r>
              <a:rPr lang="ar-SA" sz="1600" dirty="0">
                <a:solidFill>
                  <a:srgbClr val="000000"/>
                </a:solidFill>
                <a:effectLst/>
                <a:latin typeface="Alexandria Light" pitchFamily="2" charset="-78"/>
                <a:ea typeface="Calibri" panose="020F0502020204030204" pitchFamily="34" charset="0"/>
                <a:cs typeface="Alexandria Light" pitchFamily="2" charset="-78"/>
              </a:rPr>
              <a:t>تعد أجهزة الهواتف النقالة الحديثة مجهزة بهذه التقنية حيث يستطيع المستخدم الدخول إلى الإنترنت في أي وقت ومن أي مكان وتصفح الإنترنت وقراءة البريد الإلكتروني والرد عليه وإرسال واستقبال الرسائل الوسائط المتعددة </a:t>
            </a:r>
            <a:r>
              <a:rPr lang="en-US" sz="1600" dirty="0">
                <a:solidFill>
                  <a:srgbClr val="000000"/>
                </a:solidFill>
                <a:effectLst/>
                <a:latin typeface="Alexandria Light" pitchFamily="2" charset="-78"/>
                <a:ea typeface="Calibri" panose="020F0502020204030204" pitchFamily="34" charset="0"/>
                <a:cs typeface="Alexandria Light" pitchFamily="2" charset="-78"/>
              </a:rPr>
              <a:t>MMS</a:t>
            </a:r>
            <a:r>
              <a:rPr lang="ar-SA" sz="1600" dirty="0">
                <a:solidFill>
                  <a:srgbClr val="000000"/>
                </a:solidFill>
                <a:effectLst/>
                <a:latin typeface="Alexandria Light" pitchFamily="2" charset="-78"/>
                <a:ea typeface="Calibri" panose="020F0502020204030204" pitchFamily="34" charset="0"/>
                <a:cs typeface="Alexandria Light" pitchFamily="2" charset="-78"/>
              </a:rPr>
              <a:t>.</a:t>
            </a:r>
            <a:endParaRPr lang="en-US" sz="1600" dirty="0">
              <a:effectLst/>
              <a:latin typeface="Alexandria Light" pitchFamily="2" charset="-78"/>
              <a:ea typeface="Calibri" panose="020F0502020204030204" pitchFamily="34" charset="0"/>
              <a:cs typeface="Alexandria Light" pitchFamily="2" charset="-78"/>
            </a:endParaRPr>
          </a:p>
          <a:p>
            <a:pPr algn="just" rtl="1">
              <a:lnSpc>
                <a:spcPts val="2520"/>
              </a:lnSpc>
              <a:spcAft>
                <a:spcPts val="1800"/>
              </a:spcAft>
            </a:pPr>
            <a:endParaRPr lang="en-US" sz="1600" dirty="0">
              <a:effectLst/>
              <a:latin typeface="Alexandria Light" pitchFamily="2" charset="-78"/>
              <a:ea typeface="Calibri" panose="020F0502020204030204" pitchFamily="34" charset="0"/>
              <a:cs typeface="Alexandria Light" pitchFamily="2" charset="-78"/>
            </a:endParaRPr>
          </a:p>
        </p:txBody>
      </p:sp>
      <p:sp>
        <p:nvSpPr>
          <p:cNvPr id="9" name="مربع نص 8">
            <a:extLst>
              <a:ext uri="{FF2B5EF4-FFF2-40B4-BE49-F238E27FC236}">
                <a16:creationId xmlns:a16="http://schemas.microsoft.com/office/drawing/2014/main" id="{9A09B2F2-C49A-4400-8642-3CD90B9AF76B}"/>
              </a:ext>
            </a:extLst>
          </p:cNvPr>
          <p:cNvSpPr txBox="1"/>
          <p:nvPr/>
        </p:nvSpPr>
        <p:spPr>
          <a:xfrm>
            <a:off x="2468880" y="1107996"/>
            <a:ext cx="6035040" cy="707886"/>
          </a:xfrm>
          <a:prstGeom prst="rect">
            <a:avLst/>
          </a:prstGeom>
          <a:noFill/>
        </p:spPr>
        <p:txBody>
          <a:bodyPr wrap="square">
            <a:spAutoFit/>
          </a:bodyPr>
          <a:lstStyle/>
          <a:p>
            <a:pPr algn="ctr"/>
            <a:r>
              <a:rPr lang="ar-SA" sz="2000" dirty="0">
                <a:latin typeface="Alexandria Medium" pitchFamily="2" charset="-78"/>
                <a:cs typeface="Alexandria Medium" pitchFamily="2" charset="-78"/>
              </a:rPr>
              <a:t> </a:t>
            </a:r>
            <a:endParaRPr lang="en-US" sz="2000" dirty="0">
              <a:effectLst/>
              <a:latin typeface="Calibri" panose="020F0502020204030204" pitchFamily="34" charset="0"/>
              <a:ea typeface="Calibri" panose="020F0502020204030204" pitchFamily="34" charset="0"/>
            </a:endParaRPr>
          </a:p>
          <a:p>
            <a:pPr algn="ctr"/>
            <a:endParaRPr lang="ar-SA" sz="2000" dirty="0">
              <a:latin typeface="Alexandria Medium" pitchFamily="2" charset="-78"/>
              <a:cs typeface="Alexandria Medium" pitchFamily="2" charset="-78"/>
            </a:endParaRPr>
          </a:p>
        </p:txBody>
      </p:sp>
      <p:sp>
        <p:nvSpPr>
          <p:cNvPr id="10" name="مربع نص 9">
            <a:extLst>
              <a:ext uri="{FF2B5EF4-FFF2-40B4-BE49-F238E27FC236}">
                <a16:creationId xmlns:a16="http://schemas.microsoft.com/office/drawing/2014/main" id="{8DD95751-FA58-488A-BA7D-F222A638AC80}"/>
              </a:ext>
            </a:extLst>
          </p:cNvPr>
          <p:cNvSpPr txBox="1"/>
          <p:nvPr/>
        </p:nvSpPr>
        <p:spPr>
          <a:xfrm>
            <a:off x="2683193" y="1079439"/>
            <a:ext cx="6097904" cy="369332"/>
          </a:xfrm>
          <a:prstGeom prst="rect">
            <a:avLst/>
          </a:prstGeom>
          <a:noFill/>
        </p:spPr>
        <p:txBody>
          <a:bodyPr wrap="square">
            <a:spAutoFit/>
          </a:bodyPr>
          <a:lstStyle/>
          <a:p>
            <a:r>
              <a:rPr lang="ar-SA" sz="1800" dirty="0">
                <a:solidFill>
                  <a:srgbClr val="000000"/>
                </a:solidFill>
                <a:effectLst/>
                <a:latin typeface="Alexandria Medium" pitchFamily="2" charset="-78"/>
                <a:ea typeface="Calibri" panose="020F0502020204030204" pitchFamily="34" charset="0"/>
                <a:cs typeface="Alexandria Medium" pitchFamily="2" charset="-78"/>
              </a:rPr>
              <a:t>الخدمات </a:t>
            </a:r>
            <a:r>
              <a:rPr lang="ar-SA" sz="1800" dirty="0">
                <a:latin typeface="Alexandria Medium" pitchFamily="2" charset="-78"/>
                <a:cs typeface="Alexandria Medium" pitchFamily="2" charset="-78"/>
              </a:rPr>
              <a:t>التي يقدمها الهاتف النقال في التعليم</a:t>
            </a:r>
            <a:endParaRPr lang="ar-SA" dirty="0"/>
          </a:p>
        </p:txBody>
      </p:sp>
    </p:spTree>
    <p:extLst>
      <p:ext uri="{BB962C8B-B14F-4D97-AF65-F5344CB8AC3E}">
        <p14:creationId xmlns:p14="http://schemas.microsoft.com/office/powerpoint/2010/main" val="9614423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58400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مدخلات تكنولوجيا المعلومات تشير إلى الأدوات والتقنيات التي يتم استخدامها في مجال التعليم والتدريس لتعزيز وتحسين عمليات التعلم والتواصل. تشمل هذه المدخلات الأجهزة الإلكترونية مثل الحواسيب والهواتف الذكية والأجهزة اللوحية، والبرمجيات التعليمية، والشبكات الاجتماعية، والإنترنت والموارد الإلكترونية، وتطبيقات الويب والتطبيقات المحمولة الموجهة للتعلم، والتجارب التفاعلية، وغيرها من الأدوات التقنية التي يمكن استخدامها لتعزيز عملية التعليم وتحقيق أهداف التعلم.</a:t>
            </a:r>
          </a:p>
          <a:p>
            <a:pPr algn="ctr"/>
            <a:endParaRPr lang="ar-SA" dirty="0"/>
          </a:p>
          <a:p>
            <a:pPr algn="ctr"/>
            <a:r>
              <a:rPr lang="ar-SA" dirty="0"/>
              <a:t>مصدر:</a:t>
            </a:r>
          </a:p>
          <a:p>
            <a:pPr algn="ctr"/>
            <a:r>
              <a:rPr lang="en-US" dirty="0"/>
              <a:t>ITU (International Telecommunication Union). (2018). "ICTs in Education." Retrieved from: https://www.itu.int/en/ITU-D/Statistics/Pages/publications/ict-facts-2017.aspx</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420826" y="2040273"/>
            <a:ext cx="9426243" cy="402674"/>
          </a:xfrm>
          <a:prstGeom prst="rect">
            <a:avLst/>
          </a:prstGeom>
          <a:noFill/>
        </p:spPr>
        <p:txBody>
          <a:bodyPr wrap="square" rtlCol="0">
            <a:spAutoFit/>
          </a:bodyPr>
          <a:lstStyle/>
          <a:p>
            <a:pPr algn="just" rtl="1">
              <a:lnSpc>
                <a:spcPts val="2720"/>
              </a:lnSpc>
              <a:spcBef>
                <a:spcPts val="600"/>
              </a:spcBef>
              <a:spcAft>
                <a:spcPts val="1800"/>
              </a:spcAft>
            </a:pPr>
            <a:r>
              <a:rPr lang="ar-SA" sz="1600" dirty="0">
                <a:latin typeface="Alexandria Light" pitchFamily="2" charset="-78"/>
                <a:cs typeface="Alexandria Light" pitchFamily="2" charset="-78"/>
              </a:rPr>
              <a:t>      </a:t>
            </a:r>
            <a:endParaRPr lang="ar-SA" sz="1600" dirty="0">
              <a:solidFill>
                <a:srgbClr val="212529"/>
              </a:solidFill>
              <a:effectLst/>
              <a:latin typeface="Alexandria Light" pitchFamily="2" charset="-78"/>
              <a:ea typeface="Times New Roman" panose="02020603050405020304" pitchFamily="18" charset="0"/>
              <a:cs typeface="Alexandria Light" pitchFamily="2" charset="-78"/>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C4364A12-B773-40FF-9ABF-33539D226A2F}"/>
              </a:ext>
            </a:extLst>
          </p:cNvPr>
          <p:cNvSpPr txBox="1"/>
          <p:nvPr/>
        </p:nvSpPr>
        <p:spPr>
          <a:xfrm>
            <a:off x="1097280" y="2051703"/>
            <a:ext cx="9862239" cy="1729961"/>
          </a:xfrm>
          <a:prstGeom prst="rect">
            <a:avLst/>
          </a:prstGeom>
          <a:noFill/>
        </p:spPr>
        <p:txBody>
          <a:bodyPr wrap="square" rtlCol="1">
            <a:spAutoFit/>
          </a:bodyPr>
          <a:lstStyle/>
          <a:p>
            <a:pPr algn="just" rtl="1">
              <a:lnSpc>
                <a:spcPts val="2920"/>
              </a:lnSpc>
              <a:spcAft>
                <a:spcPts val="1800"/>
              </a:spcAft>
            </a:pPr>
            <a:r>
              <a:rPr lang="ar-SA" sz="1600" dirty="0">
                <a:solidFill>
                  <a:srgbClr val="000000"/>
                </a:solidFill>
                <a:latin typeface="Alexandria Light" pitchFamily="2" charset="-78"/>
                <a:ea typeface="Calibri" panose="020F0502020204030204" pitchFamily="34" charset="0"/>
                <a:cs typeface="Alexandria Light" pitchFamily="2" charset="-78"/>
              </a:rPr>
              <a:t>5</a:t>
            </a:r>
            <a:r>
              <a:rPr lang="ar-SA" sz="1600" dirty="0">
                <a:solidFill>
                  <a:srgbClr val="000000"/>
                </a:solidFill>
                <a:effectLst/>
                <a:latin typeface="Alexandria Light" pitchFamily="2" charset="-78"/>
                <a:ea typeface="Calibri" panose="020F0502020204030204" pitchFamily="34" charset="0"/>
                <a:cs typeface="Alexandria Light" pitchFamily="2" charset="-78"/>
              </a:rPr>
              <a:t>- </a:t>
            </a:r>
            <a:r>
              <a:rPr lang="ar-SA" sz="1600" b="1" dirty="0">
                <a:solidFill>
                  <a:srgbClr val="000000"/>
                </a:solidFill>
                <a:effectLst/>
                <a:latin typeface="Alexandria Light" pitchFamily="2" charset="-78"/>
                <a:ea typeface="Calibri" panose="020F0502020204030204" pitchFamily="34" charset="0"/>
                <a:cs typeface="Alexandria Light" pitchFamily="2" charset="-78"/>
              </a:rPr>
              <a:t>خدمة البلوتوث"</a:t>
            </a:r>
            <a:r>
              <a:rPr lang="en-US" sz="1600" b="1" dirty="0">
                <a:solidFill>
                  <a:srgbClr val="000000"/>
                </a:solidFill>
                <a:effectLst/>
                <a:latin typeface="Alexandria Light" pitchFamily="2" charset="-78"/>
                <a:ea typeface="Calibri" panose="020F0502020204030204" pitchFamily="34" charset="0"/>
                <a:cs typeface="Alexandria Light" pitchFamily="2" charset="-78"/>
              </a:rPr>
              <a:t>Bluetooth</a:t>
            </a:r>
            <a:r>
              <a:rPr lang="ar-SA" sz="1600" dirty="0">
                <a:solidFill>
                  <a:srgbClr val="000000"/>
                </a:solidFill>
                <a:effectLst/>
                <a:latin typeface="Alexandria Light" pitchFamily="2" charset="-78"/>
                <a:ea typeface="Calibri" panose="020F0502020204030204" pitchFamily="34" charset="0"/>
                <a:cs typeface="Alexandria Light" pitchFamily="2" charset="-78"/>
              </a:rPr>
              <a:t>: تقنية الاتصال اللاسلكي بلوتوث </a:t>
            </a:r>
            <a:r>
              <a:rPr lang="en-US" sz="1600" dirty="0">
                <a:solidFill>
                  <a:srgbClr val="000000"/>
                </a:solidFill>
                <a:effectLst/>
                <a:latin typeface="Alexandria Light" pitchFamily="2" charset="-78"/>
                <a:ea typeface="Calibri" panose="020F0502020204030204" pitchFamily="34" charset="0"/>
                <a:cs typeface="Alexandria Light" pitchFamily="2" charset="-78"/>
              </a:rPr>
              <a:t>Bluetooth Wireless Technology</a:t>
            </a:r>
            <a:r>
              <a:rPr lang="ar-SA" sz="1600" dirty="0">
                <a:solidFill>
                  <a:srgbClr val="000000"/>
                </a:solidFill>
                <a:effectLst/>
                <a:latin typeface="Alexandria Light" pitchFamily="2" charset="-78"/>
                <a:ea typeface="Calibri" panose="020F0502020204030204" pitchFamily="34" charset="0"/>
                <a:cs typeface="Alexandria Light" pitchFamily="2" charset="-78"/>
              </a:rPr>
              <a:t> هي عبارة تقنية للتواصل، صممت للربط بين أجهزة الاتصال المحمولة مع بعضها البعض بروابط لاسلكية قصيرة المدى مثل الهواتف النقالة، والحاسوب الجيبي لتبادل البينات والملفات لاسلكياً. </a:t>
            </a:r>
            <a:endParaRPr lang="en-US" sz="1600" dirty="0">
              <a:effectLst/>
              <a:latin typeface="Alexandria Light" pitchFamily="2" charset="-78"/>
              <a:ea typeface="Calibri" panose="020F0502020204030204" pitchFamily="34" charset="0"/>
              <a:cs typeface="Alexandria Light" pitchFamily="2" charset="-78"/>
            </a:endParaRPr>
          </a:p>
          <a:p>
            <a:pPr algn="just" rtl="1">
              <a:lnSpc>
                <a:spcPts val="2520"/>
              </a:lnSpc>
              <a:spcAft>
                <a:spcPts val="1800"/>
              </a:spcAft>
            </a:pPr>
            <a:endParaRPr lang="en-US" sz="1600" dirty="0">
              <a:effectLst/>
              <a:latin typeface="Alexandria Light" pitchFamily="2" charset="-78"/>
              <a:ea typeface="Calibri" panose="020F0502020204030204" pitchFamily="34" charset="0"/>
              <a:cs typeface="Alexandria Light" pitchFamily="2" charset="-78"/>
            </a:endParaRPr>
          </a:p>
        </p:txBody>
      </p:sp>
      <p:sp>
        <p:nvSpPr>
          <p:cNvPr id="9" name="مربع نص 8">
            <a:extLst>
              <a:ext uri="{FF2B5EF4-FFF2-40B4-BE49-F238E27FC236}">
                <a16:creationId xmlns:a16="http://schemas.microsoft.com/office/drawing/2014/main" id="{9A09B2F2-C49A-4400-8642-3CD90B9AF76B}"/>
              </a:ext>
            </a:extLst>
          </p:cNvPr>
          <p:cNvSpPr txBox="1"/>
          <p:nvPr/>
        </p:nvSpPr>
        <p:spPr>
          <a:xfrm>
            <a:off x="2468880" y="1107996"/>
            <a:ext cx="6035040" cy="707886"/>
          </a:xfrm>
          <a:prstGeom prst="rect">
            <a:avLst/>
          </a:prstGeom>
          <a:noFill/>
        </p:spPr>
        <p:txBody>
          <a:bodyPr wrap="square">
            <a:spAutoFit/>
          </a:bodyPr>
          <a:lstStyle/>
          <a:p>
            <a:pPr algn="ctr"/>
            <a:r>
              <a:rPr lang="ar-SA" sz="2000" dirty="0">
                <a:latin typeface="Alexandria Medium" pitchFamily="2" charset="-78"/>
                <a:cs typeface="Alexandria Medium" pitchFamily="2" charset="-78"/>
              </a:rPr>
              <a:t> </a:t>
            </a:r>
            <a:endParaRPr lang="en-US" sz="2000" dirty="0">
              <a:effectLst/>
              <a:latin typeface="Calibri" panose="020F0502020204030204" pitchFamily="34" charset="0"/>
              <a:ea typeface="Calibri" panose="020F0502020204030204" pitchFamily="34" charset="0"/>
            </a:endParaRPr>
          </a:p>
          <a:p>
            <a:pPr algn="ctr"/>
            <a:endParaRPr lang="ar-SA" sz="2000" dirty="0">
              <a:latin typeface="Alexandria Medium" pitchFamily="2" charset="-78"/>
              <a:cs typeface="Alexandria Medium" pitchFamily="2" charset="-78"/>
            </a:endParaRPr>
          </a:p>
        </p:txBody>
      </p:sp>
      <p:sp>
        <p:nvSpPr>
          <p:cNvPr id="10" name="مربع نص 9">
            <a:extLst>
              <a:ext uri="{FF2B5EF4-FFF2-40B4-BE49-F238E27FC236}">
                <a16:creationId xmlns:a16="http://schemas.microsoft.com/office/drawing/2014/main" id="{8DD95751-FA58-488A-BA7D-F222A638AC80}"/>
              </a:ext>
            </a:extLst>
          </p:cNvPr>
          <p:cNvSpPr txBox="1"/>
          <p:nvPr/>
        </p:nvSpPr>
        <p:spPr>
          <a:xfrm>
            <a:off x="2683193" y="1079439"/>
            <a:ext cx="6097904" cy="369332"/>
          </a:xfrm>
          <a:prstGeom prst="rect">
            <a:avLst/>
          </a:prstGeom>
          <a:noFill/>
        </p:spPr>
        <p:txBody>
          <a:bodyPr wrap="square">
            <a:spAutoFit/>
          </a:bodyPr>
          <a:lstStyle/>
          <a:p>
            <a:r>
              <a:rPr lang="ar-SA" sz="1800" dirty="0">
                <a:solidFill>
                  <a:srgbClr val="000000"/>
                </a:solidFill>
                <a:effectLst/>
                <a:latin typeface="Alexandria Medium" pitchFamily="2" charset="-78"/>
                <a:ea typeface="Calibri" panose="020F0502020204030204" pitchFamily="34" charset="0"/>
                <a:cs typeface="Alexandria Medium" pitchFamily="2" charset="-78"/>
              </a:rPr>
              <a:t>الخدمات </a:t>
            </a:r>
            <a:r>
              <a:rPr lang="ar-SA" sz="1800" dirty="0">
                <a:latin typeface="Alexandria Medium" pitchFamily="2" charset="-78"/>
                <a:cs typeface="Alexandria Medium" pitchFamily="2" charset="-78"/>
              </a:rPr>
              <a:t>التي يقدمها الهاتف النقال في التعليم</a:t>
            </a:r>
            <a:endParaRPr lang="ar-SA" dirty="0"/>
          </a:p>
        </p:txBody>
      </p:sp>
      <p:sp>
        <p:nvSpPr>
          <p:cNvPr id="11" name="مربع نص 10">
            <a:extLst>
              <a:ext uri="{FF2B5EF4-FFF2-40B4-BE49-F238E27FC236}">
                <a16:creationId xmlns:a16="http://schemas.microsoft.com/office/drawing/2014/main" id="{EC9C627E-0A7E-47EA-9BBF-60E7DF5B2D3A}"/>
              </a:ext>
            </a:extLst>
          </p:cNvPr>
          <p:cNvSpPr txBox="1"/>
          <p:nvPr/>
        </p:nvSpPr>
        <p:spPr>
          <a:xfrm>
            <a:off x="3737610" y="4018388"/>
            <a:ext cx="6835115" cy="720518"/>
          </a:xfrm>
          <a:prstGeom prst="rect">
            <a:avLst/>
          </a:prstGeom>
          <a:solidFill>
            <a:srgbClr val="00B0F0"/>
          </a:solidFill>
          <a:ln>
            <a:solidFill>
              <a:schemeClr val="accent4"/>
            </a:solidFill>
          </a:ln>
        </p:spPr>
        <p:txBody>
          <a:bodyPr wrap="square">
            <a:spAutoFit/>
          </a:bodyPr>
          <a:lstStyle/>
          <a:p>
            <a:pPr algn="just" rtl="1">
              <a:lnSpc>
                <a:spcPct val="115000"/>
              </a:lnSpc>
              <a:spcAft>
                <a:spcPts val="600"/>
              </a:spcAft>
            </a:pPr>
            <a:r>
              <a:rPr lang="ar-SA" sz="1600" b="1" dirty="0">
                <a:solidFill>
                  <a:schemeClr val="bg1"/>
                </a:solidFill>
                <a:effectLst/>
                <a:latin typeface="Alexandria Medium" pitchFamily="2" charset="-78"/>
                <a:ea typeface="Calibri" panose="020F0502020204030204" pitchFamily="34" charset="0"/>
                <a:cs typeface="Alexandria Medium" pitchFamily="2" charset="-78"/>
              </a:rPr>
              <a:t>والسؤال </a:t>
            </a:r>
            <a:r>
              <a:rPr lang="ar-SA" sz="1600" b="1" dirty="0">
                <a:solidFill>
                  <a:schemeClr val="bg1"/>
                </a:solidFill>
                <a:latin typeface="Alexandria Medium" pitchFamily="2" charset="-78"/>
                <a:ea typeface="Calibri" panose="020F0502020204030204" pitchFamily="34" charset="0"/>
                <a:cs typeface="Alexandria Medium" pitchFamily="2" charset="-78"/>
              </a:rPr>
              <a:t>ما الفوائد التربوية لاستخدام الأجهزة المتنقلة في التعليم</a:t>
            </a:r>
            <a:r>
              <a:rPr lang="ar-SA" sz="2000" b="1" dirty="0">
                <a:solidFill>
                  <a:schemeClr val="bg1"/>
                </a:solidFill>
                <a:latin typeface="Alexandria Medium" pitchFamily="2" charset="-78"/>
                <a:ea typeface="Calibri" panose="020F0502020204030204" pitchFamily="34" charset="0"/>
                <a:cs typeface="Alexandria Medium" pitchFamily="2" charset="-78"/>
              </a:rPr>
              <a:t>؟</a:t>
            </a:r>
          </a:p>
          <a:p>
            <a:pPr algn="just" rtl="1">
              <a:lnSpc>
                <a:spcPct val="115000"/>
              </a:lnSpc>
              <a:spcAft>
                <a:spcPts val="600"/>
              </a:spcAft>
            </a:pPr>
            <a:endParaRPr lang="en-US" sz="1200" dirty="0">
              <a:solidFill>
                <a:schemeClr val="bg1"/>
              </a:solidFill>
              <a:effectLst/>
              <a:latin typeface="Alexandria Medium" pitchFamily="2" charset="-78"/>
              <a:ea typeface="Calibri" panose="020F0502020204030204" pitchFamily="34" charset="0"/>
              <a:cs typeface="Alexandria Medium" pitchFamily="2" charset="-78"/>
            </a:endParaRPr>
          </a:p>
        </p:txBody>
      </p:sp>
      <p:grpSp>
        <p:nvGrpSpPr>
          <p:cNvPr id="12" name="Google Shape;6237;p53">
            <a:extLst>
              <a:ext uri="{FF2B5EF4-FFF2-40B4-BE49-F238E27FC236}">
                <a16:creationId xmlns:a16="http://schemas.microsoft.com/office/drawing/2014/main" id="{FC84DF42-13F5-49CE-BD5E-5A269765CDF8}"/>
              </a:ext>
            </a:extLst>
          </p:cNvPr>
          <p:cNvGrpSpPr/>
          <p:nvPr/>
        </p:nvGrpSpPr>
        <p:grpSpPr>
          <a:xfrm>
            <a:off x="1946391" y="4034982"/>
            <a:ext cx="445375" cy="445375"/>
            <a:chOff x="-34776500" y="2631825"/>
            <a:chExt cx="291450" cy="291450"/>
          </a:xfrm>
          <a:solidFill>
            <a:srgbClr val="00B0F0"/>
          </a:solidFill>
        </p:grpSpPr>
        <p:sp>
          <p:nvSpPr>
            <p:cNvPr id="13" name="Google Shape;6238;p53">
              <a:extLst>
                <a:ext uri="{FF2B5EF4-FFF2-40B4-BE49-F238E27FC236}">
                  <a16:creationId xmlns:a16="http://schemas.microsoft.com/office/drawing/2014/main" id="{A2C88B82-781B-4EC6-B88A-02ECF87DC900}"/>
                </a:ext>
              </a:extLst>
            </p:cNvPr>
            <p:cNvSpPr/>
            <p:nvPr/>
          </p:nvSpPr>
          <p:spPr>
            <a:xfrm>
              <a:off x="-34691425" y="2666500"/>
              <a:ext cx="120525" cy="154400"/>
            </a:xfrm>
            <a:custGeom>
              <a:avLst/>
              <a:gdLst/>
              <a:ahLst/>
              <a:cxnLst/>
              <a:rect l="l" t="t" r="r" b="b"/>
              <a:pathLst>
                <a:path w="4821" h="6176" extrusionOk="0">
                  <a:moveTo>
                    <a:pt x="2331" y="693"/>
                  </a:moveTo>
                  <a:cubicBezTo>
                    <a:pt x="3277" y="693"/>
                    <a:pt x="4033" y="1449"/>
                    <a:pt x="4033" y="2394"/>
                  </a:cubicBezTo>
                  <a:cubicBezTo>
                    <a:pt x="4096" y="2899"/>
                    <a:pt x="3844" y="3466"/>
                    <a:pt x="3403" y="3781"/>
                  </a:cubicBezTo>
                  <a:cubicBezTo>
                    <a:pt x="3151" y="3970"/>
                    <a:pt x="2741" y="4348"/>
                    <a:pt x="2741" y="4946"/>
                  </a:cubicBezTo>
                  <a:lnTo>
                    <a:pt x="2741" y="5135"/>
                  </a:lnTo>
                  <a:cubicBezTo>
                    <a:pt x="2741" y="5356"/>
                    <a:pt x="2583" y="5513"/>
                    <a:pt x="2363" y="5513"/>
                  </a:cubicBezTo>
                  <a:cubicBezTo>
                    <a:pt x="2174" y="5513"/>
                    <a:pt x="2016" y="5356"/>
                    <a:pt x="2016" y="5135"/>
                  </a:cubicBezTo>
                  <a:lnTo>
                    <a:pt x="2016" y="4946"/>
                  </a:lnTo>
                  <a:cubicBezTo>
                    <a:pt x="2016" y="4285"/>
                    <a:pt x="2363" y="3655"/>
                    <a:pt x="2962" y="3214"/>
                  </a:cubicBezTo>
                  <a:cubicBezTo>
                    <a:pt x="3245" y="3025"/>
                    <a:pt x="3403" y="2710"/>
                    <a:pt x="3403" y="2394"/>
                  </a:cubicBezTo>
                  <a:cubicBezTo>
                    <a:pt x="3403" y="1827"/>
                    <a:pt x="2930" y="1355"/>
                    <a:pt x="2363" y="1355"/>
                  </a:cubicBezTo>
                  <a:cubicBezTo>
                    <a:pt x="1827" y="1355"/>
                    <a:pt x="1355" y="1827"/>
                    <a:pt x="1355" y="2394"/>
                  </a:cubicBezTo>
                  <a:cubicBezTo>
                    <a:pt x="1355" y="2583"/>
                    <a:pt x="1197" y="2741"/>
                    <a:pt x="1008" y="2741"/>
                  </a:cubicBezTo>
                  <a:cubicBezTo>
                    <a:pt x="788" y="2741"/>
                    <a:pt x="630" y="2583"/>
                    <a:pt x="630" y="2394"/>
                  </a:cubicBezTo>
                  <a:cubicBezTo>
                    <a:pt x="630" y="1449"/>
                    <a:pt x="1386" y="693"/>
                    <a:pt x="2331" y="693"/>
                  </a:cubicBezTo>
                  <a:close/>
                  <a:moveTo>
                    <a:pt x="2426" y="0"/>
                  </a:moveTo>
                  <a:cubicBezTo>
                    <a:pt x="1071" y="0"/>
                    <a:pt x="0" y="1040"/>
                    <a:pt x="0" y="2394"/>
                  </a:cubicBezTo>
                  <a:cubicBezTo>
                    <a:pt x="0" y="2930"/>
                    <a:pt x="473" y="3403"/>
                    <a:pt x="1040" y="3403"/>
                  </a:cubicBezTo>
                  <a:cubicBezTo>
                    <a:pt x="1575" y="3403"/>
                    <a:pt x="2048" y="2930"/>
                    <a:pt x="2048" y="2394"/>
                  </a:cubicBezTo>
                  <a:cubicBezTo>
                    <a:pt x="2048" y="2205"/>
                    <a:pt x="2205" y="2048"/>
                    <a:pt x="2426" y="2048"/>
                  </a:cubicBezTo>
                  <a:cubicBezTo>
                    <a:pt x="2615" y="2048"/>
                    <a:pt x="2772" y="2205"/>
                    <a:pt x="2772" y="2394"/>
                  </a:cubicBezTo>
                  <a:cubicBezTo>
                    <a:pt x="2772" y="2520"/>
                    <a:pt x="2741" y="2583"/>
                    <a:pt x="2615" y="2646"/>
                  </a:cubicBezTo>
                  <a:cubicBezTo>
                    <a:pt x="1827" y="3245"/>
                    <a:pt x="1386" y="4064"/>
                    <a:pt x="1386" y="4946"/>
                  </a:cubicBezTo>
                  <a:lnTo>
                    <a:pt x="1386" y="5135"/>
                  </a:lnTo>
                  <a:cubicBezTo>
                    <a:pt x="1386" y="5702"/>
                    <a:pt x="1859" y="6175"/>
                    <a:pt x="2426" y="6175"/>
                  </a:cubicBezTo>
                  <a:cubicBezTo>
                    <a:pt x="2962" y="6175"/>
                    <a:pt x="3434" y="5702"/>
                    <a:pt x="3434" y="5135"/>
                  </a:cubicBezTo>
                  <a:lnTo>
                    <a:pt x="3434" y="4946"/>
                  </a:lnTo>
                  <a:cubicBezTo>
                    <a:pt x="3434" y="4663"/>
                    <a:pt x="3686" y="4442"/>
                    <a:pt x="3844" y="4316"/>
                  </a:cubicBezTo>
                  <a:cubicBezTo>
                    <a:pt x="4474" y="3875"/>
                    <a:pt x="4820" y="3151"/>
                    <a:pt x="4820" y="2394"/>
                  </a:cubicBezTo>
                  <a:cubicBezTo>
                    <a:pt x="4789" y="1040"/>
                    <a:pt x="3718" y="0"/>
                    <a:pt x="2426" y="0"/>
                  </a:cubicBezTo>
                  <a:close/>
                </a:path>
              </a:pathLst>
            </a:custGeom>
            <a:grpFill/>
            <a:ln>
              <a:noFill/>
            </a:ln>
          </p:spPr>
          <p:txBody>
            <a:bodyPr spcFirstLastPara="1" wrap="square" lIns="121900" tIns="121900" rIns="121900" bIns="121900" anchor="ctr" anchorCtr="0">
              <a:noAutofit/>
            </a:bodyPr>
            <a:lstStyle/>
            <a:p>
              <a:endParaRPr sz="1865"/>
            </a:p>
          </p:txBody>
        </p:sp>
        <p:sp>
          <p:nvSpPr>
            <p:cNvPr id="14" name="Google Shape;6239;p53">
              <a:extLst>
                <a:ext uri="{FF2B5EF4-FFF2-40B4-BE49-F238E27FC236}">
                  <a16:creationId xmlns:a16="http://schemas.microsoft.com/office/drawing/2014/main" id="{20472019-A986-417D-AA50-D6F05DD8B648}"/>
                </a:ext>
              </a:extLst>
            </p:cNvPr>
            <p:cNvSpPr/>
            <p:nvPr/>
          </p:nvSpPr>
          <p:spPr>
            <a:xfrm>
              <a:off x="-34656775" y="2837400"/>
              <a:ext cx="51200" cy="51225"/>
            </a:xfrm>
            <a:custGeom>
              <a:avLst/>
              <a:gdLst/>
              <a:ahLst/>
              <a:cxnLst/>
              <a:rect l="l" t="t" r="r" b="b"/>
              <a:pathLst>
                <a:path w="2048" h="2049" extrusionOk="0">
                  <a:moveTo>
                    <a:pt x="1040" y="662"/>
                  </a:moveTo>
                  <a:cubicBezTo>
                    <a:pt x="1229" y="662"/>
                    <a:pt x="1386" y="820"/>
                    <a:pt x="1386" y="1040"/>
                  </a:cubicBezTo>
                  <a:cubicBezTo>
                    <a:pt x="1386" y="1229"/>
                    <a:pt x="1197" y="1387"/>
                    <a:pt x="1040" y="1387"/>
                  </a:cubicBezTo>
                  <a:cubicBezTo>
                    <a:pt x="819" y="1387"/>
                    <a:pt x="662" y="1229"/>
                    <a:pt x="662" y="1040"/>
                  </a:cubicBezTo>
                  <a:cubicBezTo>
                    <a:pt x="662" y="820"/>
                    <a:pt x="819" y="662"/>
                    <a:pt x="1040" y="662"/>
                  </a:cubicBezTo>
                  <a:close/>
                  <a:moveTo>
                    <a:pt x="1040" y="1"/>
                  </a:moveTo>
                  <a:cubicBezTo>
                    <a:pt x="473" y="1"/>
                    <a:pt x="0" y="473"/>
                    <a:pt x="0" y="1040"/>
                  </a:cubicBezTo>
                  <a:cubicBezTo>
                    <a:pt x="0" y="1576"/>
                    <a:pt x="473" y="2048"/>
                    <a:pt x="1040" y="2048"/>
                  </a:cubicBezTo>
                  <a:cubicBezTo>
                    <a:pt x="1576" y="2048"/>
                    <a:pt x="2048" y="1576"/>
                    <a:pt x="2048" y="1040"/>
                  </a:cubicBezTo>
                  <a:cubicBezTo>
                    <a:pt x="2048" y="473"/>
                    <a:pt x="1576" y="1"/>
                    <a:pt x="1040" y="1"/>
                  </a:cubicBezTo>
                  <a:close/>
                </a:path>
              </a:pathLst>
            </a:custGeom>
            <a:grpFill/>
            <a:ln>
              <a:noFill/>
            </a:ln>
          </p:spPr>
          <p:txBody>
            <a:bodyPr spcFirstLastPara="1" wrap="square" lIns="121900" tIns="121900" rIns="121900" bIns="121900" anchor="ctr" anchorCtr="0">
              <a:noAutofit/>
            </a:bodyPr>
            <a:lstStyle/>
            <a:p>
              <a:endParaRPr sz="1865"/>
            </a:p>
          </p:txBody>
        </p:sp>
        <p:sp>
          <p:nvSpPr>
            <p:cNvPr id="15" name="Google Shape;6240;p53">
              <a:extLst>
                <a:ext uri="{FF2B5EF4-FFF2-40B4-BE49-F238E27FC236}">
                  <a16:creationId xmlns:a16="http://schemas.microsoft.com/office/drawing/2014/main" id="{77DDFA84-711F-4A53-8740-E962702D40B4}"/>
                </a:ext>
              </a:extLst>
            </p:cNvPr>
            <p:cNvSpPr/>
            <p:nvPr/>
          </p:nvSpPr>
          <p:spPr>
            <a:xfrm>
              <a:off x="-34776500" y="2631825"/>
              <a:ext cx="291450" cy="291450"/>
            </a:xfrm>
            <a:custGeom>
              <a:avLst/>
              <a:gdLst/>
              <a:ahLst/>
              <a:cxnLst/>
              <a:rect l="l" t="t" r="r" b="b"/>
              <a:pathLst>
                <a:path w="11658" h="11658" extrusionOk="0">
                  <a:moveTo>
                    <a:pt x="5829" y="662"/>
                  </a:moveTo>
                  <a:cubicBezTo>
                    <a:pt x="8664" y="662"/>
                    <a:pt x="10964" y="2994"/>
                    <a:pt x="10964" y="5829"/>
                  </a:cubicBezTo>
                  <a:cubicBezTo>
                    <a:pt x="10933" y="8665"/>
                    <a:pt x="8664" y="10996"/>
                    <a:pt x="5829" y="10996"/>
                  </a:cubicBezTo>
                  <a:cubicBezTo>
                    <a:pt x="2993" y="10996"/>
                    <a:pt x="662" y="8665"/>
                    <a:pt x="662" y="5829"/>
                  </a:cubicBezTo>
                  <a:cubicBezTo>
                    <a:pt x="662" y="2994"/>
                    <a:pt x="2993" y="662"/>
                    <a:pt x="5829" y="662"/>
                  </a:cubicBezTo>
                  <a:close/>
                  <a:moveTo>
                    <a:pt x="5829" y="1"/>
                  </a:moveTo>
                  <a:cubicBezTo>
                    <a:pt x="2584" y="1"/>
                    <a:pt x="0" y="2647"/>
                    <a:pt x="0" y="5829"/>
                  </a:cubicBezTo>
                  <a:cubicBezTo>
                    <a:pt x="0" y="9043"/>
                    <a:pt x="2615" y="11658"/>
                    <a:pt x="5829" y="11658"/>
                  </a:cubicBezTo>
                  <a:cubicBezTo>
                    <a:pt x="9042" y="11658"/>
                    <a:pt x="11657" y="9011"/>
                    <a:pt x="11657" y="5829"/>
                  </a:cubicBezTo>
                  <a:cubicBezTo>
                    <a:pt x="11657" y="2584"/>
                    <a:pt x="9011" y="1"/>
                    <a:pt x="5829" y="1"/>
                  </a:cubicBezTo>
                  <a:close/>
                </a:path>
              </a:pathLst>
            </a:custGeom>
            <a:grpFill/>
            <a:ln>
              <a:noFill/>
            </a:ln>
          </p:spPr>
          <p:txBody>
            <a:bodyPr spcFirstLastPara="1" wrap="square" lIns="121900" tIns="121900" rIns="121900" bIns="121900" anchor="ctr" anchorCtr="0">
              <a:noAutofit/>
            </a:bodyPr>
            <a:lstStyle/>
            <a:p>
              <a:endParaRPr sz="1865"/>
            </a:p>
          </p:txBody>
        </p:sp>
      </p:grpSp>
      <p:pic>
        <p:nvPicPr>
          <p:cNvPr id="6" name="صوت مسجّل">
            <a:hlinkClick r:id="" action="ppaction://media"/>
            <a:extLst>
              <a:ext uri="{FF2B5EF4-FFF2-40B4-BE49-F238E27FC236}">
                <a16:creationId xmlns:a16="http://schemas.microsoft.com/office/drawing/2014/main" id="{C0CD3214-D761-666C-B7EA-0316FED345B0}"/>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239318" y="5765286"/>
            <a:ext cx="406400" cy="406400"/>
          </a:xfrm>
          <a:prstGeom prst="rect">
            <a:avLst/>
          </a:prstGeom>
        </p:spPr>
      </p:pic>
    </p:spTree>
    <p:extLst>
      <p:ext uri="{BB962C8B-B14F-4D97-AF65-F5344CB8AC3E}">
        <p14:creationId xmlns:p14="http://schemas.microsoft.com/office/powerpoint/2010/main" val="36235482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1287"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مدخلات تكنولوجيا المعلومات تشير إلى الأدوات والتقنيات التي يتم استخدامها في مجال التعليم والتدريس لتعزيز وتحسين عمليات التعلم والتواصل. تشمل هذه المدخلات الأجهزة الإلكترونية مثل الحواسيب والهواتف الذكية والأجهزة اللوحية، والبرمجيات التعليمية، والشبكات الاجتماعية، والإنترنت والموارد الإلكترونية، وتطبيقات الويب والتطبيقات المحمولة الموجهة للتعلم، والتجارب التفاعلية، وغيرها من الأدوات التقنية التي يمكن استخدامها لتعزيز عملية التعليم وتحقيق أهداف التعلم.</a:t>
            </a:r>
          </a:p>
          <a:p>
            <a:pPr algn="ctr"/>
            <a:endParaRPr lang="ar-SA" dirty="0"/>
          </a:p>
          <a:p>
            <a:pPr algn="ctr"/>
            <a:r>
              <a:rPr lang="ar-SA" dirty="0"/>
              <a:t>مصدر:</a:t>
            </a:r>
          </a:p>
          <a:p>
            <a:pPr algn="ctr"/>
            <a:r>
              <a:rPr lang="en-US" dirty="0"/>
              <a:t>ITU (International Telecommunication Union). (2018). "ICTs in Education." Retrieved from: https://www.itu.int/en/ITU-D/Statistics/Pages/publications/ict-facts-2017.aspx</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420826" y="2040273"/>
            <a:ext cx="9426243" cy="402674"/>
          </a:xfrm>
          <a:prstGeom prst="rect">
            <a:avLst/>
          </a:prstGeom>
          <a:noFill/>
        </p:spPr>
        <p:txBody>
          <a:bodyPr wrap="square" rtlCol="0">
            <a:spAutoFit/>
          </a:bodyPr>
          <a:lstStyle/>
          <a:p>
            <a:pPr algn="just" rtl="1">
              <a:lnSpc>
                <a:spcPts val="2720"/>
              </a:lnSpc>
              <a:spcBef>
                <a:spcPts val="600"/>
              </a:spcBef>
              <a:spcAft>
                <a:spcPts val="1800"/>
              </a:spcAft>
            </a:pPr>
            <a:r>
              <a:rPr lang="ar-SA" sz="1600" dirty="0">
                <a:latin typeface="Alexandria Light" pitchFamily="2" charset="-78"/>
                <a:cs typeface="Alexandria Light" pitchFamily="2" charset="-78"/>
              </a:rPr>
              <a:t>      </a:t>
            </a:r>
            <a:endParaRPr lang="ar-SA" sz="1600" dirty="0">
              <a:solidFill>
                <a:srgbClr val="212529"/>
              </a:solidFill>
              <a:effectLst/>
              <a:latin typeface="Alexandria Light" pitchFamily="2" charset="-78"/>
              <a:ea typeface="Times New Roman" panose="02020603050405020304" pitchFamily="18"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C4364A12-B773-40FF-9ABF-33539D226A2F}"/>
              </a:ext>
            </a:extLst>
          </p:cNvPr>
          <p:cNvSpPr txBox="1"/>
          <p:nvPr/>
        </p:nvSpPr>
        <p:spPr>
          <a:xfrm>
            <a:off x="1489114" y="1945932"/>
            <a:ext cx="9615545" cy="3576620"/>
          </a:xfrm>
          <a:prstGeom prst="rect">
            <a:avLst/>
          </a:prstGeom>
          <a:noFill/>
        </p:spPr>
        <p:txBody>
          <a:bodyPr wrap="square" rtlCol="1">
            <a:spAutoFit/>
          </a:bodyPr>
          <a:lstStyle/>
          <a:p>
            <a:pPr algn="just" rtl="1">
              <a:lnSpc>
                <a:spcPts val="2920"/>
              </a:lnSpc>
              <a:spcAft>
                <a:spcPts val="1800"/>
              </a:spcAft>
            </a:pPr>
            <a:r>
              <a:rPr lang="ar-SA" sz="1600" dirty="0">
                <a:solidFill>
                  <a:srgbClr val="000000"/>
                </a:solidFill>
                <a:effectLst/>
                <a:latin typeface="Alexandria Light" pitchFamily="2" charset="-78"/>
                <a:ea typeface="Calibri" panose="020F0502020204030204" pitchFamily="34" charset="0"/>
                <a:cs typeface="Alexandria Light" pitchFamily="2" charset="-78"/>
              </a:rPr>
              <a:t>     إن معظم الأجهزة المتنقلة تكون مفيدة في التعليم وتسهل مهام المعلمين، وتعد أيضاً أدوات مساعدة في إنجاز مهام عدة للتعلم بالنسبة للطلاب، من هذه الفوائد الأمور الآتية: </a:t>
            </a:r>
          </a:p>
          <a:p>
            <a:pPr marL="285750" indent="-285750" algn="just" rtl="1">
              <a:lnSpc>
                <a:spcPts val="2920"/>
              </a:lnSpc>
              <a:spcAft>
                <a:spcPts val="1800"/>
              </a:spcAft>
              <a:buFont typeface="Arial" panose="020B0604020202020204" pitchFamily="34" charset="0"/>
              <a:buChar char="•"/>
            </a:pPr>
            <a:r>
              <a:rPr lang="ar-EG" sz="1600" dirty="0">
                <a:solidFill>
                  <a:srgbClr val="000000"/>
                </a:solidFill>
                <a:effectLst/>
                <a:latin typeface="Alexandria Light" pitchFamily="2" charset="-78"/>
                <a:ea typeface="Calibri" panose="020F0502020204030204" pitchFamily="34" charset="0"/>
                <a:cs typeface="Alexandria Light" pitchFamily="2" charset="-78"/>
              </a:rPr>
              <a:t>بث المحاضرات والمناقشات بشكل متطور يمكن الطلاب من التفاعل مع بعضهم البعض ومع المعلم.</a:t>
            </a:r>
            <a:endParaRPr lang="en-US" sz="1600" dirty="0">
              <a:effectLst/>
              <a:latin typeface="Alexandria Light" pitchFamily="2" charset="-78"/>
              <a:ea typeface="Calibri" panose="020F0502020204030204" pitchFamily="34" charset="0"/>
              <a:cs typeface="Alexandria Light" pitchFamily="2" charset="-78"/>
            </a:endParaRPr>
          </a:p>
          <a:p>
            <a:pPr marL="285750" indent="-285750" algn="just" rtl="1">
              <a:lnSpc>
                <a:spcPts val="2920"/>
              </a:lnSpc>
              <a:spcAft>
                <a:spcPts val="1800"/>
              </a:spcAft>
              <a:buFont typeface="Arial" panose="020B0604020202020204" pitchFamily="34" charset="0"/>
              <a:buChar char="•"/>
            </a:pPr>
            <a:r>
              <a:rPr lang="ar-EG" sz="1600" dirty="0">
                <a:solidFill>
                  <a:srgbClr val="000000"/>
                </a:solidFill>
                <a:effectLst/>
                <a:latin typeface="Alexandria Light" pitchFamily="2" charset="-78"/>
                <a:ea typeface="Calibri" panose="020F0502020204030204" pitchFamily="34" charset="0"/>
                <a:cs typeface="Alexandria Light" pitchFamily="2" charset="-78"/>
              </a:rPr>
              <a:t>استعراض واجبات وإنجازات الطلاب وتقييمها، وعرض نتائج التقييم وتقديم التغذية الراجعة للطلاب.</a:t>
            </a:r>
            <a:endParaRPr lang="en-US" sz="1600" dirty="0">
              <a:effectLst/>
              <a:latin typeface="Alexandria Light" pitchFamily="2" charset="-78"/>
              <a:ea typeface="Calibri" panose="020F0502020204030204" pitchFamily="34" charset="0"/>
              <a:cs typeface="Alexandria Light" pitchFamily="2" charset="-78"/>
            </a:endParaRPr>
          </a:p>
          <a:p>
            <a:pPr marL="285750" indent="-285750" algn="just" rtl="1">
              <a:lnSpc>
                <a:spcPts val="2920"/>
              </a:lnSpc>
              <a:spcAft>
                <a:spcPts val="1800"/>
              </a:spcAft>
              <a:buFont typeface="Arial" panose="020B0604020202020204" pitchFamily="34" charset="0"/>
              <a:buChar char="•"/>
            </a:pPr>
            <a:r>
              <a:rPr lang="ar-EG" sz="1600" dirty="0">
                <a:solidFill>
                  <a:srgbClr val="000000"/>
                </a:solidFill>
                <a:effectLst/>
                <a:latin typeface="Alexandria Light" pitchFamily="2" charset="-78"/>
                <a:ea typeface="Calibri" panose="020F0502020204030204" pitchFamily="34" charset="0"/>
                <a:cs typeface="Alexandria Light" pitchFamily="2" charset="-78"/>
              </a:rPr>
              <a:t>مساعدة الطلاب والباحثين على إنشاء مكتبة صغيرة من الكتب والدروس والشروحات ومقاطع الفيديو</a:t>
            </a:r>
            <a:r>
              <a:rPr lang="ar-SA" sz="1600" dirty="0">
                <a:solidFill>
                  <a:srgbClr val="000000"/>
                </a:solidFill>
                <a:effectLst/>
                <a:latin typeface="Alexandria Light" pitchFamily="2" charset="-78"/>
                <a:ea typeface="Calibri" panose="020F0502020204030204" pitchFamily="34" charset="0"/>
                <a:cs typeface="Alexandria Light" pitchFamily="2" charset="-78"/>
              </a:rPr>
              <a:t>.</a:t>
            </a:r>
          </a:p>
          <a:p>
            <a:pPr marL="285750" indent="-285750" algn="just" rtl="1">
              <a:lnSpc>
                <a:spcPts val="2920"/>
              </a:lnSpc>
              <a:spcAft>
                <a:spcPts val="1800"/>
              </a:spcAft>
              <a:buFont typeface="Arial" panose="020B0604020202020204" pitchFamily="34" charset="0"/>
              <a:buChar char="•"/>
            </a:pPr>
            <a:r>
              <a:rPr lang="ar-SA" sz="1600" dirty="0">
                <a:solidFill>
                  <a:srgbClr val="000000"/>
                </a:solidFill>
                <a:latin typeface="Alexandria Light" pitchFamily="2" charset="-78"/>
                <a:ea typeface="Calibri" panose="020F0502020204030204" pitchFamily="34" charset="0"/>
                <a:cs typeface="Alexandria Light" pitchFamily="2" charset="-78"/>
              </a:rPr>
              <a:t>مساعدة الطلاب في حفظ المذكرات والكتب الإلكترونية </a:t>
            </a:r>
            <a:r>
              <a:rPr lang="ar-SA" sz="1600" dirty="0">
                <a:solidFill>
                  <a:srgbClr val="000000"/>
                </a:solidFill>
                <a:effectLst/>
                <a:latin typeface="Alexandria Light" pitchFamily="2" charset="-78"/>
                <a:ea typeface="Calibri" panose="020F0502020204030204" pitchFamily="34" charset="0"/>
                <a:cs typeface="Alexandria Light" pitchFamily="2" charset="-78"/>
              </a:rPr>
              <a:t>بواسطة الأجهزة المتنقلة والتي تكون أخف وزناً وأصغر حجماً وأسهل حملاً من الحقائب المليئة بالملفات والكتب، والحاسبات المحمولة أيضاً</a:t>
            </a:r>
            <a:r>
              <a:rPr lang="ar-EG" sz="1600" dirty="0">
                <a:solidFill>
                  <a:srgbClr val="000000"/>
                </a:solidFill>
                <a:effectLst/>
                <a:latin typeface="Alexandria Light" pitchFamily="2" charset="-78"/>
                <a:ea typeface="Calibri" panose="020F0502020204030204" pitchFamily="34" charset="0"/>
                <a:cs typeface="Alexandria Light" pitchFamily="2" charset="-78"/>
              </a:rPr>
              <a:t>.</a:t>
            </a:r>
            <a:endParaRPr lang="en-US" sz="1600" dirty="0">
              <a:effectLst/>
              <a:latin typeface="Alexandria Light" pitchFamily="2" charset="-78"/>
              <a:ea typeface="Calibri" panose="020F0502020204030204" pitchFamily="34" charset="0"/>
              <a:cs typeface="Alexandria Light" pitchFamily="2" charset="-78"/>
            </a:endParaRPr>
          </a:p>
        </p:txBody>
      </p:sp>
      <p:sp>
        <p:nvSpPr>
          <p:cNvPr id="9" name="مربع نص 8">
            <a:extLst>
              <a:ext uri="{FF2B5EF4-FFF2-40B4-BE49-F238E27FC236}">
                <a16:creationId xmlns:a16="http://schemas.microsoft.com/office/drawing/2014/main" id="{9A09B2F2-C49A-4400-8642-3CD90B9AF76B}"/>
              </a:ext>
            </a:extLst>
          </p:cNvPr>
          <p:cNvSpPr txBox="1"/>
          <p:nvPr/>
        </p:nvSpPr>
        <p:spPr>
          <a:xfrm>
            <a:off x="2468880" y="1107996"/>
            <a:ext cx="7097520" cy="707886"/>
          </a:xfrm>
          <a:prstGeom prst="rect">
            <a:avLst/>
          </a:prstGeom>
          <a:noFill/>
        </p:spPr>
        <p:txBody>
          <a:bodyPr wrap="square">
            <a:spAutoFit/>
          </a:bodyPr>
          <a:lstStyle/>
          <a:p>
            <a:pPr algn="ctr"/>
            <a:r>
              <a:rPr lang="ar-SA" sz="2000" dirty="0">
                <a:latin typeface="Alexandria Medium" pitchFamily="2" charset="-78"/>
                <a:cs typeface="Alexandria Medium" pitchFamily="2" charset="-78"/>
              </a:rPr>
              <a:t> </a:t>
            </a:r>
            <a:r>
              <a:rPr lang="ar-SA" dirty="0">
                <a:latin typeface="Alexandria Medium" pitchFamily="2" charset="-78"/>
                <a:cs typeface="Alexandria Medium" pitchFamily="2" charset="-78"/>
              </a:rPr>
              <a:t>الفوائد التربوية لاستخدام الأجهزة المتنقلة في التعليم</a:t>
            </a:r>
            <a:endParaRPr lang="en-US" dirty="0">
              <a:effectLst/>
              <a:latin typeface="Alexandria Medium" pitchFamily="2" charset="-78"/>
              <a:ea typeface="Calibri" panose="020F0502020204030204" pitchFamily="34" charset="0"/>
              <a:cs typeface="Alexandria Medium" pitchFamily="2" charset="-78"/>
            </a:endParaRPr>
          </a:p>
          <a:p>
            <a:pPr algn="ctr"/>
            <a:endParaRPr lang="ar-SA" sz="2000" dirty="0">
              <a:latin typeface="Alexandria Medium" pitchFamily="2" charset="-78"/>
              <a:cs typeface="Alexandria Medium" pitchFamily="2" charset="-78"/>
            </a:endParaRPr>
          </a:p>
        </p:txBody>
      </p:sp>
      <p:grpSp>
        <p:nvGrpSpPr>
          <p:cNvPr id="10" name="Google Shape;5453;p51">
            <a:extLst>
              <a:ext uri="{FF2B5EF4-FFF2-40B4-BE49-F238E27FC236}">
                <a16:creationId xmlns:a16="http://schemas.microsoft.com/office/drawing/2014/main" id="{18DBDE00-8519-4BE5-A855-40CD6F7D56B0}"/>
              </a:ext>
            </a:extLst>
          </p:cNvPr>
          <p:cNvGrpSpPr/>
          <p:nvPr/>
        </p:nvGrpSpPr>
        <p:grpSpPr>
          <a:xfrm>
            <a:off x="1232481" y="4194227"/>
            <a:ext cx="444492" cy="441653"/>
            <a:chOff x="-45665400" y="2703250"/>
            <a:chExt cx="301500" cy="299575"/>
          </a:xfrm>
        </p:grpSpPr>
        <p:sp>
          <p:nvSpPr>
            <p:cNvPr id="11" name="Google Shape;5454;p51">
              <a:extLst>
                <a:ext uri="{FF2B5EF4-FFF2-40B4-BE49-F238E27FC236}">
                  <a16:creationId xmlns:a16="http://schemas.microsoft.com/office/drawing/2014/main" id="{A993FCAE-6FE9-4C60-8B72-DFC0DEEC4EC8}"/>
                </a:ext>
              </a:extLst>
            </p:cNvPr>
            <p:cNvSpPr/>
            <p:nvPr/>
          </p:nvSpPr>
          <p:spPr>
            <a:xfrm>
              <a:off x="-45664625" y="2703250"/>
              <a:ext cx="300725" cy="299575"/>
            </a:xfrm>
            <a:custGeom>
              <a:avLst/>
              <a:gdLst/>
              <a:ahLst/>
              <a:cxnLst/>
              <a:rect l="l" t="t" r="r" b="b"/>
              <a:pathLst>
                <a:path w="12029" h="11983" extrusionOk="0">
                  <a:moveTo>
                    <a:pt x="9799" y="1271"/>
                  </a:moveTo>
                  <a:lnTo>
                    <a:pt x="4947" y="4926"/>
                  </a:lnTo>
                  <a:lnTo>
                    <a:pt x="1482" y="3823"/>
                  </a:lnTo>
                  <a:lnTo>
                    <a:pt x="9799" y="1271"/>
                  </a:lnTo>
                  <a:close/>
                  <a:moveTo>
                    <a:pt x="9830" y="2153"/>
                  </a:moveTo>
                  <a:lnTo>
                    <a:pt x="6459" y="6627"/>
                  </a:lnTo>
                  <a:lnTo>
                    <a:pt x="4727" y="7257"/>
                  </a:lnTo>
                  <a:lnTo>
                    <a:pt x="5357" y="5524"/>
                  </a:lnTo>
                  <a:lnTo>
                    <a:pt x="9830" y="2153"/>
                  </a:lnTo>
                  <a:close/>
                  <a:moveTo>
                    <a:pt x="10681" y="2153"/>
                  </a:moveTo>
                  <a:lnTo>
                    <a:pt x="8098" y="10439"/>
                  </a:lnTo>
                  <a:lnTo>
                    <a:pt x="6995" y="6973"/>
                  </a:lnTo>
                  <a:lnTo>
                    <a:pt x="10681" y="2153"/>
                  </a:lnTo>
                  <a:close/>
                  <a:moveTo>
                    <a:pt x="11627" y="0"/>
                  </a:moveTo>
                  <a:cubicBezTo>
                    <a:pt x="11596" y="0"/>
                    <a:pt x="11564" y="4"/>
                    <a:pt x="11532" y="11"/>
                  </a:cubicBezTo>
                  <a:lnTo>
                    <a:pt x="221" y="3508"/>
                  </a:lnTo>
                  <a:cubicBezTo>
                    <a:pt x="64" y="3571"/>
                    <a:pt x="1" y="3728"/>
                    <a:pt x="1" y="3886"/>
                  </a:cubicBezTo>
                  <a:cubicBezTo>
                    <a:pt x="1" y="4043"/>
                    <a:pt x="127" y="4138"/>
                    <a:pt x="221" y="4232"/>
                  </a:cubicBezTo>
                  <a:lnTo>
                    <a:pt x="4569" y="5619"/>
                  </a:lnTo>
                  <a:lnTo>
                    <a:pt x="3750" y="7824"/>
                  </a:lnTo>
                  <a:cubicBezTo>
                    <a:pt x="3687" y="7919"/>
                    <a:pt x="3750" y="8076"/>
                    <a:pt x="3813" y="8171"/>
                  </a:cubicBezTo>
                  <a:cubicBezTo>
                    <a:pt x="3880" y="8215"/>
                    <a:pt x="3978" y="8260"/>
                    <a:pt x="4063" y="8260"/>
                  </a:cubicBezTo>
                  <a:cubicBezTo>
                    <a:pt x="4099" y="8260"/>
                    <a:pt x="4132" y="8252"/>
                    <a:pt x="4160" y="8234"/>
                  </a:cubicBezTo>
                  <a:lnTo>
                    <a:pt x="6365" y="7414"/>
                  </a:lnTo>
                  <a:lnTo>
                    <a:pt x="7751" y="11762"/>
                  </a:lnTo>
                  <a:cubicBezTo>
                    <a:pt x="7783" y="11920"/>
                    <a:pt x="7940" y="11983"/>
                    <a:pt x="8098" y="11983"/>
                  </a:cubicBezTo>
                  <a:cubicBezTo>
                    <a:pt x="8255" y="11983"/>
                    <a:pt x="8381" y="11857"/>
                    <a:pt x="8476" y="11762"/>
                  </a:cubicBezTo>
                  <a:lnTo>
                    <a:pt x="11973" y="483"/>
                  </a:lnTo>
                  <a:cubicBezTo>
                    <a:pt x="12029" y="205"/>
                    <a:pt x="11862" y="0"/>
                    <a:pt x="1162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2" name="Google Shape;5455;p51">
              <a:extLst>
                <a:ext uri="{FF2B5EF4-FFF2-40B4-BE49-F238E27FC236}">
                  <a16:creationId xmlns:a16="http://schemas.microsoft.com/office/drawing/2014/main" id="{1422D20F-CEB2-4BA5-B0D7-3B1C09ACDCD6}"/>
                </a:ext>
              </a:extLst>
            </p:cNvPr>
            <p:cNvSpPr/>
            <p:nvPr/>
          </p:nvSpPr>
          <p:spPr>
            <a:xfrm>
              <a:off x="-45663825" y="2879150"/>
              <a:ext cx="71700" cy="71500"/>
            </a:xfrm>
            <a:custGeom>
              <a:avLst/>
              <a:gdLst/>
              <a:ahLst/>
              <a:cxnLst/>
              <a:rect l="l" t="t" r="r" b="b"/>
              <a:pathLst>
                <a:path w="2868" h="2860" extrusionOk="0">
                  <a:moveTo>
                    <a:pt x="2517" y="0"/>
                  </a:moveTo>
                  <a:cubicBezTo>
                    <a:pt x="2418" y="0"/>
                    <a:pt x="2316" y="32"/>
                    <a:pt x="2237" y="95"/>
                  </a:cubicBezTo>
                  <a:lnTo>
                    <a:pt x="126" y="2237"/>
                  </a:lnTo>
                  <a:cubicBezTo>
                    <a:pt x="0" y="2363"/>
                    <a:pt x="0" y="2584"/>
                    <a:pt x="126" y="2741"/>
                  </a:cubicBezTo>
                  <a:cubicBezTo>
                    <a:pt x="205" y="2820"/>
                    <a:pt x="300" y="2859"/>
                    <a:pt x="390" y="2859"/>
                  </a:cubicBezTo>
                  <a:cubicBezTo>
                    <a:pt x="481" y="2859"/>
                    <a:pt x="568" y="2820"/>
                    <a:pt x="631" y="2741"/>
                  </a:cubicBezTo>
                  <a:lnTo>
                    <a:pt x="2773" y="630"/>
                  </a:lnTo>
                  <a:cubicBezTo>
                    <a:pt x="2867" y="504"/>
                    <a:pt x="2867" y="252"/>
                    <a:pt x="2773" y="95"/>
                  </a:cubicBezTo>
                  <a:cubicBezTo>
                    <a:pt x="2710" y="32"/>
                    <a:pt x="2615" y="0"/>
                    <a:pt x="251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3" name="Google Shape;5456;p51">
              <a:extLst>
                <a:ext uri="{FF2B5EF4-FFF2-40B4-BE49-F238E27FC236}">
                  <a16:creationId xmlns:a16="http://schemas.microsoft.com/office/drawing/2014/main" id="{4F5108E7-B776-40CE-8E82-491211E838EB}"/>
                </a:ext>
              </a:extLst>
            </p:cNvPr>
            <p:cNvSpPr/>
            <p:nvPr/>
          </p:nvSpPr>
          <p:spPr>
            <a:xfrm>
              <a:off x="-45613425" y="2929750"/>
              <a:ext cx="71700" cy="71500"/>
            </a:xfrm>
            <a:custGeom>
              <a:avLst/>
              <a:gdLst/>
              <a:ahLst/>
              <a:cxnLst/>
              <a:rect l="l" t="t" r="r" b="b"/>
              <a:pathLst>
                <a:path w="2868" h="2860" extrusionOk="0">
                  <a:moveTo>
                    <a:pt x="2478" y="1"/>
                  </a:moveTo>
                  <a:cubicBezTo>
                    <a:pt x="2387" y="1"/>
                    <a:pt x="2301" y="40"/>
                    <a:pt x="2238" y="119"/>
                  </a:cubicBezTo>
                  <a:lnTo>
                    <a:pt x="127" y="2261"/>
                  </a:lnTo>
                  <a:cubicBezTo>
                    <a:pt x="1" y="2387"/>
                    <a:pt x="1" y="2608"/>
                    <a:pt x="127" y="2765"/>
                  </a:cubicBezTo>
                  <a:cubicBezTo>
                    <a:pt x="190" y="2828"/>
                    <a:pt x="276" y="2860"/>
                    <a:pt x="367" y="2860"/>
                  </a:cubicBezTo>
                  <a:cubicBezTo>
                    <a:pt x="458" y="2860"/>
                    <a:pt x="552" y="2828"/>
                    <a:pt x="631" y="2765"/>
                  </a:cubicBezTo>
                  <a:lnTo>
                    <a:pt x="2742" y="654"/>
                  </a:lnTo>
                  <a:cubicBezTo>
                    <a:pt x="2868" y="528"/>
                    <a:pt x="2868" y="276"/>
                    <a:pt x="2742" y="119"/>
                  </a:cubicBezTo>
                  <a:cubicBezTo>
                    <a:pt x="2663" y="40"/>
                    <a:pt x="2568" y="1"/>
                    <a:pt x="247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4" name="Google Shape;5457;p51">
              <a:extLst>
                <a:ext uri="{FF2B5EF4-FFF2-40B4-BE49-F238E27FC236}">
                  <a16:creationId xmlns:a16="http://schemas.microsoft.com/office/drawing/2014/main" id="{7E1F37D4-2238-4543-8A05-1ABEEE77CAAC}"/>
                </a:ext>
              </a:extLst>
            </p:cNvPr>
            <p:cNvSpPr/>
            <p:nvPr/>
          </p:nvSpPr>
          <p:spPr>
            <a:xfrm>
              <a:off x="-45665400" y="2923050"/>
              <a:ext cx="81150" cy="79000"/>
            </a:xfrm>
            <a:custGeom>
              <a:avLst/>
              <a:gdLst/>
              <a:ahLst/>
              <a:cxnLst/>
              <a:rect l="l" t="t" r="r" b="b"/>
              <a:pathLst>
                <a:path w="3246" h="3160" extrusionOk="0">
                  <a:moveTo>
                    <a:pt x="2859" y="1"/>
                  </a:moveTo>
                  <a:cubicBezTo>
                    <a:pt x="2765" y="1"/>
                    <a:pt x="2663" y="24"/>
                    <a:pt x="2584" y="72"/>
                  </a:cubicBezTo>
                  <a:lnTo>
                    <a:pt x="95" y="2561"/>
                  </a:lnTo>
                  <a:cubicBezTo>
                    <a:pt x="0" y="2687"/>
                    <a:pt x="0" y="2907"/>
                    <a:pt x="95" y="3065"/>
                  </a:cubicBezTo>
                  <a:cubicBezTo>
                    <a:pt x="158" y="3128"/>
                    <a:pt x="252" y="3159"/>
                    <a:pt x="351" y="3159"/>
                  </a:cubicBezTo>
                  <a:cubicBezTo>
                    <a:pt x="449" y="3159"/>
                    <a:pt x="552" y="3128"/>
                    <a:pt x="631" y="3065"/>
                  </a:cubicBezTo>
                  <a:lnTo>
                    <a:pt x="3088" y="607"/>
                  </a:lnTo>
                  <a:cubicBezTo>
                    <a:pt x="3245" y="450"/>
                    <a:pt x="3245" y="229"/>
                    <a:pt x="3088" y="72"/>
                  </a:cubicBezTo>
                  <a:cubicBezTo>
                    <a:pt x="3041" y="24"/>
                    <a:pt x="2954" y="1"/>
                    <a:pt x="285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6266602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مدخلات تكنولوجيا المعلومات تشير إلى الأدوات والتقنيات التي يتم استخدامها في مجال التعليم والتدريس لتعزيز وتحسين عمليات التعلم والتواصل. تشمل هذه المدخلات الأجهزة الإلكترونية مثل الحواسيب والهواتف الذكية والأجهزة اللوحية، والبرمجيات التعليمية، والشبكات الاجتماعية، والإنترنت والموارد الإلكترونية، وتطبيقات الويب والتطبيقات المحمولة الموجهة للتعلم، والتجارب التفاعلية، وغيرها من الأدوات التقنية التي يمكن استخدامها لتعزيز عملية التعليم وتحقيق أهداف التعلم.</a:t>
            </a:r>
          </a:p>
          <a:p>
            <a:pPr algn="ctr"/>
            <a:endParaRPr lang="ar-SA" dirty="0"/>
          </a:p>
          <a:p>
            <a:pPr algn="ctr"/>
            <a:r>
              <a:rPr lang="ar-SA" dirty="0"/>
              <a:t>مصدر:</a:t>
            </a:r>
          </a:p>
          <a:p>
            <a:pPr algn="ctr"/>
            <a:r>
              <a:rPr lang="en-US" dirty="0"/>
              <a:t>ITU (International Telecommunication Union). (2018). "ICTs in Education." Retrieved from: https://www.itu.int/en/ITU-D/Statistics/Pages/publications/ict-facts-2017.aspx</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420826" y="2040273"/>
            <a:ext cx="9426243" cy="402674"/>
          </a:xfrm>
          <a:prstGeom prst="rect">
            <a:avLst/>
          </a:prstGeom>
          <a:noFill/>
        </p:spPr>
        <p:txBody>
          <a:bodyPr wrap="square" rtlCol="0">
            <a:spAutoFit/>
          </a:bodyPr>
          <a:lstStyle/>
          <a:p>
            <a:pPr algn="just" rtl="1">
              <a:lnSpc>
                <a:spcPts val="2720"/>
              </a:lnSpc>
              <a:spcBef>
                <a:spcPts val="600"/>
              </a:spcBef>
              <a:spcAft>
                <a:spcPts val="1800"/>
              </a:spcAft>
            </a:pPr>
            <a:r>
              <a:rPr lang="ar-SA" sz="1600" dirty="0">
                <a:latin typeface="Alexandria Light" pitchFamily="2" charset="-78"/>
                <a:cs typeface="Alexandria Light" pitchFamily="2" charset="-78"/>
              </a:rPr>
              <a:t>      </a:t>
            </a:r>
            <a:endParaRPr lang="ar-SA" sz="1600" dirty="0">
              <a:solidFill>
                <a:srgbClr val="212529"/>
              </a:solidFill>
              <a:effectLst/>
              <a:latin typeface="Alexandria Light" pitchFamily="2" charset="-78"/>
              <a:ea typeface="Times New Roman" panose="02020603050405020304" pitchFamily="18"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C4364A12-B773-40FF-9ABF-33539D226A2F}"/>
              </a:ext>
            </a:extLst>
          </p:cNvPr>
          <p:cNvSpPr txBox="1"/>
          <p:nvPr/>
        </p:nvSpPr>
        <p:spPr>
          <a:xfrm>
            <a:off x="1757319" y="2124277"/>
            <a:ext cx="9126496" cy="2973956"/>
          </a:xfrm>
          <a:prstGeom prst="rect">
            <a:avLst/>
          </a:prstGeom>
          <a:noFill/>
        </p:spPr>
        <p:txBody>
          <a:bodyPr wrap="square" rtlCol="1">
            <a:spAutoFit/>
          </a:bodyPr>
          <a:lstStyle/>
          <a:p>
            <a:pPr marL="285750" indent="-285750" algn="just" rtl="1">
              <a:lnSpc>
                <a:spcPts val="2920"/>
              </a:lnSpc>
              <a:spcAft>
                <a:spcPts val="1800"/>
              </a:spcAft>
              <a:buFont typeface="Arial" panose="020B0604020202020204" pitchFamily="34" charset="0"/>
              <a:buChar char="•"/>
            </a:pPr>
            <a:r>
              <a:rPr lang="ar-EG" sz="1600" dirty="0">
                <a:solidFill>
                  <a:srgbClr val="000000"/>
                </a:solidFill>
                <a:effectLst/>
                <a:latin typeface="Alexandria Light" pitchFamily="2" charset="-78"/>
                <a:ea typeface="Calibri" panose="020F0502020204030204" pitchFamily="34" charset="0"/>
                <a:cs typeface="Alexandria Light" pitchFamily="2" charset="-78"/>
              </a:rPr>
              <a:t>تحقيق نوع من التواصل المباشر بين </a:t>
            </a:r>
            <a:r>
              <a:rPr lang="ar-SA" sz="1600" dirty="0">
                <a:solidFill>
                  <a:srgbClr val="000000"/>
                </a:solidFill>
                <a:effectLst/>
                <a:latin typeface="Alexandria Light" pitchFamily="2" charset="-78"/>
                <a:ea typeface="Calibri" panose="020F0502020204030204" pitchFamily="34" charset="0"/>
                <a:cs typeface="Alexandria Light" pitchFamily="2" charset="-78"/>
              </a:rPr>
              <a:t>أطراف العملية التعليمية، </a:t>
            </a:r>
            <a:r>
              <a:rPr lang="ar-EG" sz="1600" dirty="0">
                <a:solidFill>
                  <a:srgbClr val="000000"/>
                </a:solidFill>
                <a:effectLst/>
                <a:latin typeface="Alexandria Light" pitchFamily="2" charset="-78"/>
                <a:ea typeface="Calibri" panose="020F0502020204030204" pitchFamily="34" charset="0"/>
                <a:cs typeface="Alexandria Light" pitchFamily="2" charset="-78"/>
              </a:rPr>
              <a:t>و</a:t>
            </a:r>
            <a:r>
              <a:rPr lang="ar-SA" sz="1600" dirty="0">
                <a:solidFill>
                  <a:srgbClr val="000000"/>
                </a:solidFill>
                <a:effectLst/>
                <a:latin typeface="Alexandria Light" pitchFamily="2" charset="-78"/>
                <a:ea typeface="Calibri" panose="020F0502020204030204" pitchFamily="34" charset="0"/>
                <a:cs typeface="Alexandria Light" pitchFamily="2" charset="-78"/>
              </a:rPr>
              <a:t>تحقيق التواصل مع </a:t>
            </a:r>
            <a:r>
              <a:rPr lang="ar-EG" sz="1600" dirty="0">
                <a:solidFill>
                  <a:srgbClr val="000000"/>
                </a:solidFill>
                <a:effectLst/>
                <a:latin typeface="Alexandria Light" pitchFamily="2" charset="-78"/>
                <a:ea typeface="Calibri" panose="020F0502020204030204" pitchFamily="34" charset="0"/>
                <a:cs typeface="Alexandria Light" pitchFamily="2" charset="-78"/>
              </a:rPr>
              <a:t>أولياء الأمور.</a:t>
            </a:r>
            <a:endParaRPr lang="en-US" sz="1600" dirty="0">
              <a:effectLst/>
              <a:latin typeface="Alexandria Light" pitchFamily="2" charset="-78"/>
              <a:ea typeface="Calibri" panose="020F0502020204030204" pitchFamily="34" charset="0"/>
              <a:cs typeface="Alexandria Light" pitchFamily="2" charset="-78"/>
            </a:endParaRPr>
          </a:p>
          <a:p>
            <a:pPr marL="285750" indent="-285750" algn="just" rtl="1">
              <a:lnSpc>
                <a:spcPts val="2920"/>
              </a:lnSpc>
              <a:spcAft>
                <a:spcPts val="1800"/>
              </a:spcAft>
              <a:buFont typeface="Arial" panose="020B0604020202020204" pitchFamily="34" charset="0"/>
              <a:buChar char="•"/>
            </a:pPr>
            <a:r>
              <a:rPr lang="ar-EG" sz="1600" dirty="0">
                <a:solidFill>
                  <a:srgbClr val="000000"/>
                </a:solidFill>
                <a:effectLst/>
                <a:latin typeface="Alexandria Light" pitchFamily="2" charset="-78"/>
                <a:ea typeface="Calibri" panose="020F0502020204030204" pitchFamily="34" charset="0"/>
                <a:cs typeface="Alexandria Light" pitchFamily="2" charset="-78"/>
              </a:rPr>
              <a:t>ضمان التفاعل المستمر للطلاب في التعلم، حيث يستمد المتعلم خبراته العلمية والعملية </a:t>
            </a:r>
            <a:r>
              <a:rPr lang="ar-SA" sz="1600" dirty="0">
                <a:solidFill>
                  <a:srgbClr val="000000"/>
                </a:solidFill>
                <a:effectLst/>
                <a:latin typeface="Alexandria Light" pitchFamily="2" charset="-78"/>
                <a:ea typeface="Calibri" panose="020F0502020204030204" pitchFamily="34" charset="0"/>
                <a:cs typeface="Alexandria Light" pitchFamily="2" charset="-78"/>
              </a:rPr>
              <a:t>من خلال استخدامه اليومي بالتعلم</a:t>
            </a:r>
            <a:r>
              <a:rPr lang="ar-EG" sz="1600" dirty="0">
                <a:solidFill>
                  <a:srgbClr val="000000"/>
                </a:solidFill>
                <a:effectLst/>
                <a:latin typeface="Alexandria Light" pitchFamily="2" charset="-78"/>
                <a:ea typeface="Calibri" panose="020F0502020204030204" pitchFamily="34" charset="0"/>
                <a:cs typeface="Alexandria Light" pitchFamily="2" charset="-78"/>
              </a:rPr>
              <a:t>.</a:t>
            </a:r>
            <a:endParaRPr lang="en-US" sz="1600" dirty="0">
              <a:effectLst/>
              <a:latin typeface="Alexandria Light" pitchFamily="2" charset="-78"/>
              <a:ea typeface="Calibri" panose="020F0502020204030204" pitchFamily="34" charset="0"/>
              <a:cs typeface="Alexandria Light" pitchFamily="2" charset="-78"/>
            </a:endParaRPr>
          </a:p>
          <a:p>
            <a:pPr marL="285750" indent="-285750" algn="just" rtl="1">
              <a:lnSpc>
                <a:spcPts val="2920"/>
              </a:lnSpc>
              <a:spcAft>
                <a:spcPts val="1800"/>
              </a:spcAft>
              <a:buFont typeface="Arial" panose="020B0604020202020204" pitchFamily="34" charset="0"/>
              <a:buChar char="•"/>
            </a:pPr>
            <a:r>
              <a:rPr lang="ar-SA" sz="1600" dirty="0">
                <a:solidFill>
                  <a:srgbClr val="000000"/>
                </a:solidFill>
                <a:effectLst/>
                <a:latin typeface="Alexandria Light" pitchFamily="2" charset="-78"/>
                <a:ea typeface="Calibri" panose="020F0502020204030204" pitchFamily="34" charset="0"/>
                <a:cs typeface="Alexandria Light" pitchFamily="2" charset="-78"/>
              </a:rPr>
              <a:t>المشاركة في تنفيذ </a:t>
            </a:r>
            <a:r>
              <a:rPr lang="ar-SA" sz="1600" dirty="0">
                <a:solidFill>
                  <a:srgbClr val="000000"/>
                </a:solidFill>
                <a:latin typeface="Alexandria Light" pitchFamily="2" charset="-78"/>
                <a:ea typeface="Calibri" panose="020F0502020204030204" pitchFamily="34" charset="0"/>
                <a:cs typeface="Alexandria Light" pitchFamily="2" charset="-78"/>
              </a:rPr>
              <a:t>المهام التعليمية بين الطلاب من خلال العمل </a:t>
            </a:r>
            <a:r>
              <a:rPr lang="ar-EG" sz="1600" dirty="0">
                <a:solidFill>
                  <a:srgbClr val="000000"/>
                </a:solidFill>
                <a:effectLst/>
                <a:latin typeface="Alexandria Light" pitchFamily="2" charset="-78"/>
                <a:ea typeface="Calibri" panose="020F0502020204030204" pitchFamily="34" charset="0"/>
                <a:cs typeface="Alexandria Light" pitchFamily="2" charset="-78"/>
              </a:rPr>
              <a:t>الجماعي.</a:t>
            </a:r>
            <a:endParaRPr lang="en-US" sz="1600" dirty="0">
              <a:effectLst/>
              <a:latin typeface="Alexandria Light" pitchFamily="2" charset="-78"/>
              <a:ea typeface="Calibri" panose="020F0502020204030204" pitchFamily="34" charset="0"/>
              <a:cs typeface="Alexandria Light" pitchFamily="2" charset="-78"/>
            </a:endParaRPr>
          </a:p>
          <a:p>
            <a:pPr marL="285750" indent="-285750" algn="just" rtl="1">
              <a:lnSpc>
                <a:spcPts val="2920"/>
              </a:lnSpc>
              <a:spcAft>
                <a:spcPts val="1800"/>
              </a:spcAft>
              <a:buFont typeface="Arial" panose="020B0604020202020204" pitchFamily="34" charset="0"/>
              <a:buChar char="•"/>
            </a:pPr>
            <a:r>
              <a:rPr lang="ar-SA" sz="1600" dirty="0">
                <a:solidFill>
                  <a:srgbClr val="000000"/>
                </a:solidFill>
                <a:effectLst/>
                <a:latin typeface="Alexandria Light" pitchFamily="2" charset="-78"/>
                <a:ea typeface="Calibri" panose="020F0502020204030204" pitchFamily="34" charset="0"/>
                <a:cs typeface="Alexandria Light" pitchFamily="2" charset="-78"/>
              </a:rPr>
              <a:t>جذب المتعلمين وإثارة دافعيتهم للتعلم؛ </a:t>
            </a:r>
            <a:r>
              <a:rPr lang="ar-SA" sz="1600" dirty="0">
                <a:solidFill>
                  <a:srgbClr val="000000"/>
                </a:solidFill>
                <a:latin typeface="Alexandria Light" pitchFamily="2" charset="-78"/>
                <a:ea typeface="Calibri" panose="020F0502020204030204" pitchFamily="34" charset="0"/>
                <a:cs typeface="Alexandria Light" pitchFamily="2" charset="-78"/>
              </a:rPr>
              <a:t>فعند </a:t>
            </a:r>
            <a:r>
              <a:rPr lang="ar-SA" sz="1600" dirty="0">
                <a:solidFill>
                  <a:srgbClr val="000000"/>
                </a:solidFill>
                <a:effectLst/>
                <a:latin typeface="Alexandria Light" pitchFamily="2" charset="-78"/>
                <a:ea typeface="Calibri" panose="020F0502020204030204" pitchFamily="34" charset="0"/>
                <a:cs typeface="Alexandria Light" pitchFamily="2" charset="-78"/>
              </a:rPr>
              <a:t>إ</a:t>
            </a:r>
            <a:r>
              <a:rPr lang="ar-EG" sz="1600" dirty="0">
                <a:solidFill>
                  <a:srgbClr val="000000"/>
                </a:solidFill>
                <a:effectLst/>
                <a:latin typeface="Alexandria Light" pitchFamily="2" charset="-78"/>
                <a:ea typeface="Calibri" panose="020F0502020204030204" pitchFamily="34" charset="0"/>
                <a:cs typeface="Alexandria Light" pitchFamily="2" charset="-78"/>
              </a:rPr>
              <a:t>ضافة الأنشطة</a:t>
            </a:r>
            <a:r>
              <a:rPr lang="ar-SA" sz="1600" dirty="0">
                <a:solidFill>
                  <a:srgbClr val="000000"/>
                </a:solidFill>
                <a:effectLst/>
                <a:latin typeface="Alexandria Light" pitchFamily="2" charset="-78"/>
                <a:ea typeface="Calibri" panose="020F0502020204030204" pitchFamily="34" charset="0"/>
                <a:cs typeface="Alexandria Light" pitchFamily="2" charset="-78"/>
              </a:rPr>
              <a:t> التعليمية</a:t>
            </a:r>
            <a:r>
              <a:rPr lang="ar-EG" sz="1600" dirty="0">
                <a:solidFill>
                  <a:srgbClr val="000000"/>
                </a:solidFill>
                <a:effectLst/>
                <a:latin typeface="Alexandria Light" pitchFamily="2" charset="-78"/>
                <a:ea typeface="Calibri" panose="020F0502020204030204" pitchFamily="34" charset="0"/>
                <a:cs typeface="Alexandria Light" pitchFamily="2" charset="-78"/>
              </a:rPr>
              <a:t> إلى الدروس التقليدية يعكس</a:t>
            </a:r>
            <a:r>
              <a:rPr lang="ar-SA" sz="1600" dirty="0">
                <a:solidFill>
                  <a:srgbClr val="000000"/>
                </a:solidFill>
                <a:effectLst/>
                <a:latin typeface="Alexandria Light" pitchFamily="2" charset="-78"/>
                <a:ea typeface="Calibri" panose="020F0502020204030204" pitchFamily="34" charset="0"/>
                <a:cs typeface="Alexandria Light" pitchFamily="2" charset="-78"/>
              </a:rPr>
              <a:t> ذلك </a:t>
            </a:r>
            <a:r>
              <a:rPr lang="ar-EG" sz="1600" dirty="0">
                <a:solidFill>
                  <a:srgbClr val="000000"/>
                </a:solidFill>
                <a:effectLst/>
                <a:latin typeface="Alexandria Light" pitchFamily="2" charset="-78"/>
                <a:ea typeface="Calibri" panose="020F0502020204030204" pitchFamily="34" charset="0"/>
                <a:cs typeface="Alexandria Light" pitchFamily="2" charset="-78"/>
              </a:rPr>
              <a:t> الحيوية والجاذبية على المادة ال</a:t>
            </a:r>
            <a:r>
              <a:rPr lang="ar-SA" sz="1600" dirty="0">
                <a:solidFill>
                  <a:srgbClr val="000000"/>
                </a:solidFill>
                <a:effectLst/>
                <a:latin typeface="Alexandria Light" pitchFamily="2" charset="-78"/>
                <a:ea typeface="Calibri" panose="020F0502020204030204" pitchFamily="34" charset="0"/>
                <a:cs typeface="Alexandria Light" pitchFamily="2" charset="-78"/>
              </a:rPr>
              <a:t>ت</a:t>
            </a:r>
            <a:r>
              <a:rPr lang="ar-EG" sz="1600" dirty="0">
                <a:solidFill>
                  <a:srgbClr val="000000"/>
                </a:solidFill>
                <a:effectLst/>
                <a:latin typeface="Alexandria Light" pitchFamily="2" charset="-78"/>
                <a:ea typeface="Calibri" panose="020F0502020204030204" pitchFamily="34" charset="0"/>
                <a:cs typeface="Alexandria Light" pitchFamily="2" charset="-78"/>
              </a:rPr>
              <a:t>عل</a:t>
            </a:r>
            <a:r>
              <a:rPr lang="ar-SA" sz="1600" dirty="0">
                <a:solidFill>
                  <a:srgbClr val="000000"/>
                </a:solidFill>
                <a:effectLst/>
                <a:latin typeface="Alexandria Light" pitchFamily="2" charset="-78"/>
                <a:ea typeface="Calibri" panose="020F0502020204030204" pitchFamily="34" charset="0"/>
                <a:cs typeface="Alexandria Light" pitchFamily="2" charset="-78"/>
              </a:rPr>
              <a:t>ي</a:t>
            </a:r>
            <a:r>
              <a:rPr lang="ar-EG" sz="1600" dirty="0">
                <a:solidFill>
                  <a:srgbClr val="000000"/>
                </a:solidFill>
                <a:effectLst/>
                <a:latin typeface="Alexandria Light" pitchFamily="2" charset="-78"/>
                <a:ea typeface="Calibri" panose="020F0502020204030204" pitchFamily="34" charset="0"/>
                <a:cs typeface="Alexandria Light" pitchFamily="2" charset="-78"/>
              </a:rPr>
              <a:t>مية وبيئة التعلم.</a:t>
            </a:r>
            <a:endParaRPr lang="ar-SA" sz="1600" dirty="0">
              <a:solidFill>
                <a:srgbClr val="000000"/>
              </a:solidFill>
              <a:effectLst/>
              <a:latin typeface="Alexandria Light" pitchFamily="2" charset="-78"/>
              <a:ea typeface="Calibri" panose="020F0502020204030204" pitchFamily="34" charset="0"/>
              <a:cs typeface="Alexandria Light" pitchFamily="2" charset="-78"/>
            </a:endParaRPr>
          </a:p>
        </p:txBody>
      </p:sp>
      <p:sp>
        <p:nvSpPr>
          <p:cNvPr id="9" name="مربع نص 8">
            <a:extLst>
              <a:ext uri="{FF2B5EF4-FFF2-40B4-BE49-F238E27FC236}">
                <a16:creationId xmlns:a16="http://schemas.microsoft.com/office/drawing/2014/main" id="{9A09B2F2-C49A-4400-8642-3CD90B9AF76B}"/>
              </a:ext>
            </a:extLst>
          </p:cNvPr>
          <p:cNvSpPr txBox="1"/>
          <p:nvPr/>
        </p:nvSpPr>
        <p:spPr>
          <a:xfrm>
            <a:off x="2468880" y="1107996"/>
            <a:ext cx="7097520" cy="707886"/>
          </a:xfrm>
          <a:prstGeom prst="rect">
            <a:avLst/>
          </a:prstGeom>
          <a:noFill/>
        </p:spPr>
        <p:txBody>
          <a:bodyPr wrap="square">
            <a:spAutoFit/>
          </a:bodyPr>
          <a:lstStyle/>
          <a:p>
            <a:pPr algn="ctr"/>
            <a:r>
              <a:rPr lang="ar-SA" sz="2000" dirty="0">
                <a:latin typeface="Alexandria Medium" pitchFamily="2" charset="-78"/>
                <a:cs typeface="Alexandria Medium" pitchFamily="2" charset="-78"/>
              </a:rPr>
              <a:t> </a:t>
            </a:r>
            <a:r>
              <a:rPr lang="ar-SA" dirty="0">
                <a:latin typeface="Alexandria Medium" pitchFamily="2" charset="-78"/>
                <a:cs typeface="Alexandria Medium" pitchFamily="2" charset="-78"/>
              </a:rPr>
              <a:t>الفوائد التربوية لاستخدام الأجهزة المتنقلة في التعليم</a:t>
            </a:r>
            <a:endParaRPr lang="en-US" dirty="0">
              <a:effectLst/>
              <a:latin typeface="Alexandria Medium" pitchFamily="2" charset="-78"/>
              <a:ea typeface="Calibri" panose="020F0502020204030204" pitchFamily="34" charset="0"/>
              <a:cs typeface="Alexandria Medium" pitchFamily="2" charset="-78"/>
            </a:endParaRPr>
          </a:p>
          <a:p>
            <a:pPr algn="ctr"/>
            <a:endParaRPr lang="ar-SA" sz="2000" dirty="0">
              <a:latin typeface="Alexandria Medium" pitchFamily="2" charset="-78"/>
              <a:cs typeface="Alexandria Medium" pitchFamily="2" charset="-78"/>
            </a:endParaRPr>
          </a:p>
        </p:txBody>
      </p:sp>
      <p:grpSp>
        <p:nvGrpSpPr>
          <p:cNvPr id="10" name="Google Shape;5453;p51">
            <a:extLst>
              <a:ext uri="{FF2B5EF4-FFF2-40B4-BE49-F238E27FC236}">
                <a16:creationId xmlns:a16="http://schemas.microsoft.com/office/drawing/2014/main" id="{A71930C2-5B05-4371-8101-8EC931C0A107}"/>
              </a:ext>
            </a:extLst>
          </p:cNvPr>
          <p:cNvGrpSpPr/>
          <p:nvPr/>
        </p:nvGrpSpPr>
        <p:grpSpPr>
          <a:xfrm>
            <a:off x="1422290" y="3511013"/>
            <a:ext cx="444492" cy="441653"/>
            <a:chOff x="-45665400" y="2703250"/>
            <a:chExt cx="301500" cy="299575"/>
          </a:xfrm>
        </p:grpSpPr>
        <p:sp>
          <p:nvSpPr>
            <p:cNvPr id="11" name="Google Shape;5454;p51">
              <a:extLst>
                <a:ext uri="{FF2B5EF4-FFF2-40B4-BE49-F238E27FC236}">
                  <a16:creationId xmlns:a16="http://schemas.microsoft.com/office/drawing/2014/main" id="{F145E785-B090-45DD-A2EB-F6EF97523CCF}"/>
                </a:ext>
              </a:extLst>
            </p:cNvPr>
            <p:cNvSpPr/>
            <p:nvPr/>
          </p:nvSpPr>
          <p:spPr>
            <a:xfrm>
              <a:off x="-45664625" y="2703250"/>
              <a:ext cx="300725" cy="299575"/>
            </a:xfrm>
            <a:custGeom>
              <a:avLst/>
              <a:gdLst/>
              <a:ahLst/>
              <a:cxnLst/>
              <a:rect l="l" t="t" r="r" b="b"/>
              <a:pathLst>
                <a:path w="12029" h="11983" extrusionOk="0">
                  <a:moveTo>
                    <a:pt x="9799" y="1271"/>
                  </a:moveTo>
                  <a:lnTo>
                    <a:pt x="4947" y="4926"/>
                  </a:lnTo>
                  <a:lnTo>
                    <a:pt x="1482" y="3823"/>
                  </a:lnTo>
                  <a:lnTo>
                    <a:pt x="9799" y="1271"/>
                  </a:lnTo>
                  <a:close/>
                  <a:moveTo>
                    <a:pt x="9830" y="2153"/>
                  </a:moveTo>
                  <a:lnTo>
                    <a:pt x="6459" y="6627"/>
                  </a:lnTo>
                  <a:lnTo>
                    <a:pt x="4727" y="7257"/>
                  </a:lnTo>
                  <a:lnTo>
                    <a:pt x="5357" y="5524"/>
                  </a:lnTo>
                  <a:lnTo>
                    <a:pt x="9830" y="2153"/>
                  </a:lnTo>
                  <a:close/>
                  <a:moveTo>
                    <a:pt x="10681" y="2153"/>
                  </a:moveTo>
                  <a:lnTo>
                    <a:pt x="8098" y="10439"/>
                  </a:lnTo>
                  <a:lnTo>
                    <a:pt x="6995" y="6973"/>
                  </a:lnTo>
                  <a:lnTo>
                    <a:pt x="10681" y="2153"/>
                  </a:lnTo>
                  <a:close/>
                  <a:moveTo>
                    <a:pt x="11627" y="0"/>
                  </a:moveTo>
                  <a:cubicBezTo>
                    <a:pt x="11596" y="0"/>
                    <a:pt x="11564" y="4"/>
                    <a:pt x="11532" y="11"/>
                  </a:cubicBezTo>
                  <a:lnTo>
                    <a:pt x="221" y="3508"/>
                  </a:lnTo>
                  <a:cubicBezTo>
                    <a:pt x="64" y="3571"/>
                    <a:pt x="1" y="3728"/>
                    <a:pt x="1" y="3886"/>
                  </a:cubicBezTo>
                  <a:cubicBezTo>
                    <a:pt x="1" y="4043"/>
                    <a:pt x="127" y="4138"/>
                    <a:pt x="221" y="4232"/>
                  </a:cubicBezTo>
                  <a:lnTo>
                    <a:pt x="4569" y="5619"/>
                  </a:lnTo>
                  <a:lnTo>
                    <a:pt x="3750" y="7824"/>
                  </a:lnTo>
                  <a:cubicBezTo>
                    <a:pt x="3687" y="7919"/>
                    <a:pt x="3750" y="8076"/>
                    <a:pt x="3813" y="8171"/>
                  </a:cubicBezTo>
                  <a:cubicBezTo>
                    <a:pt x="3880" y="8215"/>
                    <a:pt x="3978" y="8260"/>
                    <a:pt x="4063" y="8260"/>
                  </a:cubicBezTo>
                  <a:cubicBezTo>
                    <a:pt x="4099" y="8260"/>
                    <a:pt x="4132" y="8252"/>
                    <a:pt x="4160" y="8234"/>
                  </a:cubicBezTo>
                  <a:lnTo>
                    <a:pt x="6365" y="7414"/>
                  </a:lnTo>
                  <a:lnTo>
                    <a:pt x="7751" y="11762"/>
                  </a:lnTo>
                  <a:cubicBezTo>
                    <a:pt x="7783" y="11920"/>
                    <a:pt x="7940" y="11983"/>
                    <a:pt x="8098" y="11983"/>
                  </a:cubicBezTo>
                  <a:cubicBezTo>
                    <a:pt x="8255" y="11983"/>
                    <a:pt x="8381" y="11857"/>
                    <a:pt x="8476" y="11762"/>
                  </a:cubicBezTo>
                  <a:lnTo>
                    <a:pt x="11973" y="483"/>
                  </a:lnTo>
                  <a:cubicBezTo>
                    <a:pt x="12029" y="205"/>
                    <a:pt x="11862" y="0"/>
                    <a:pt x="1162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2" name="Google Shape;5455;p51">
              <a:extLst>
                <a:ext uri="{FF2B5EF4-FFF2-40B4-BE49-F238E27FC236}">
                  <a16:creationId xmlns:a16="http://schemas.microsoft.com/office/drawing/2014/main" id="{C5C295CD-6BE0-400C-96DF-B1ED751A1306}"/>
                </a:ext>
              </a:extLst>
            </p:cNvPr>
            <p:cNvSpPr/>
            <p:nvPr/>
          </p:nvSpPr>
          <p:spPr>
            <a:xfrm>
              <a:off x="-45663825" y="2879150"/>
              <a:ext cx="71700" cy="71500"/>
            </a:xfrm>
            <a:custGeom>
              <a:avLst/>
              <a:gdLst/>
              <a:ahLst/>
              <a:cxnLst/>
              <a:rect l="l" t="t" r="r" b="b"/>
              <a:pathLst>
                <a:path w="2868" h="2860" extrusionOk="0">
                  <a:moveTo>
                    <a:pt x="2517" y="0"/>
                  </a:moveTo>
                  <a:cubicBezTo>
                    <a:pt x="2418" y="0"/>
                    <a:pt x="2316" y="32"/>
                    <a:pt x="2237" y="95"/>
                  </a:cubicBezTo>
                  <a:lnTo>
                    <a:pt x="126" y="2237"/>
                  </a:lnTo>
                  <a:cubicBezTo>
                    <a:pt x="0" y="2363"/>
                    <a:pt x="0" y="2584"/>
                    <a:pt x="126" y="2741"/>
                  </a:cubicBezTo>
                  <a:cubicBezTo>
                    <a:pt x="205" y="2820"/>
                    <a:pt x="300" y="2859"/>
                    <a:pt x="390" y="2859"/>
                  </a:cubicBezTo>
                  <a:cubicBezTo>
                    <a:pt x="481" y="2859"/>
                    <a:pt x="568" y="2820"/>
                    <a:pt x="631" y="2741"/>
                  </a:cubicBezTo>
                  <a:lnTo>
                    <a:pt x="2773" y="630"/>
                  </a:lnTo>
                  <a:cubicBezTo>
                    <a:pt x="2867" y="504"/>
                    <a:pt x="2867" y="252"/>
                    <a:pt x="2773" y="95"/>
                  </a:cubicBezTo>
                  <a:cubicBezTo>
                    <a:pt x="2710" y="32"/>
                    <a:pt x="2615" y="0"/>
                    <a:pt x="251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3" name="Google Shape;5456;p51">
              <a:extLst>
                <a:ext uri="{FF2B5EF4-FFF2-40B4-BE49-F238E27FC236}">
                  <a16:creationId xmlns:a16="http://schemas.microsoft.com/office/drawing/2014/main" id="{6749123C-4696-48D1-AA99-1C9A87510E35}"/>
                </a:ext>
              </a:extLst>
            </p:cNvPr>
            <p:cNvSpPr/>
            <p:nvPr/>
          </p:nvSpPr>
          <p:spPr>
            <a:xfrm>
              <a:off x="-45613425" y="2929750"/>
              <a:ext cx="71700" cy="71500"/>
            </a:xfrm>
            <a:custGeom>
              <a:avLst/>
              <a:gdLst/>
              <a:ahLst/>
              <a:cxnLst/>
              <a:rect l="l" t="t" r="r" b="b"/>
              <a:pathLst>
                <a:path w="2868" h="2860" extrusionOk="0">
                  <a:moveTo>
                    <a:pt x="2478" y="1"/>
                  </a:moveTo>
                  <a:cubicBezTo>
                    <a:pt x="2387" y="1"/>
                    <a:pt x="2301" y="40"/>
                    <a:pt x="2238" y="119"/>
                  </a:cubicBezTo>
                  <a:lnTo>
                    <a:pt x="127" y="2261"/>
                  </a:lnTo>
                  <a:cubicBezTo>
                    <a:pt x="1" y="2387"/>
                    <a:pt x="1" y="2608"/>
                    <a:pt x="127" y="2765"/>
                  </a:cubicBezTo>
                  <a:cubicBezTo>
                    <a:pt x="190" y="2828"/>
                    <a:pt x="276" y="2860"/>
                    <a:pt x="367" y="2860"/>
                  </a:cubicBezTo>
                  <a:cubicBezTo>
                    <a:pt x="458" y="2860"/>
                    <a:pt x="552" y="2828"/>
                    <a:pt x="631" y="2765"/>
                  </a:cubicBezTo>
                  <a:lnTo>
                    <a:pt x="2742" y="654"/>
                  </a:lnTo>
                  <a:cubicBezTo>
                    <a:pt x="2868" y="528"/>
                    <a:pt x="2868" y="276"/>
                    <a:pt x="2742" y="119"/>
                  </a:cubicBezTo>
                  <a:cubicBezTo>
                    <a:pt x="2663" y="40"/>
                    <a:pt x="2568" y="1"/>
                    <a:pt x="247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4" name="Google Shape;5457;p51">
              <a:extLst>
                <a:ext uri="{FF2B5EF4-FFF2-40B4-BE49-F238E27FC236}">
                  <a16:creationId xmlns:a16="http://schemas.microsoft.com/office/drawing/2014/main" id="{FE396633-060C-48EC-BC37-50ADFD207A32}"/>
                </a:ext>
              </a:extLst>
            </p:cNvPr>
            <p:cNvSpPr/>
            <p:nvPr/>
          </p:nvSpPr>
          <p:spPr>
            <a:xfrm>
              <a:off x="-45665400" y="2923050"/>
              <a:ext cx="81150" cy="79000"/>
            </a:xfrm>
            <a:custGeom>
              <a:avLst/>
              <a:gdLst/>
              <a:ahLst/>
              <a:cxnLst/>
              <a:rect l="l" t="t" r="r" b="b"/>
              <a:pathLst>
                <a:path w="3246" h="3160" extrusionOk="0">
                  <a:moveTo>
                    <a:pt x="2859" y="1"/>
                  </a:moveTo>
                  <a:cubicBezTo>
                    <a:pt x="2765" y="1"/>
                    <a:pt x="2663" y="24"/>
                    <a:pt x="2584" y="72"/>
                  </a:cubicBezTo>
                  <a:lnTo>
                    <a:pt x="95" y="2561"/>
                  </a:lnTo>
                  <a:cubicBezTo>
                    <a:pt x="0" y="2687"/>
                    <a:pt x="0" y="2907"/>
                    <a:pt x="95" y="3065"/>
                  </a:cubicBezTo>
                  <a:cubicBezTo>
                    <a:pt x="158" y="3128"/>
                    <a:pt x="252" y="3159"/>
                    <a:pt x="351" y="3159"/>
                  </a:cubicBezTo>
                  <a:cubicBezTo>
                    <a:pt x="449" y="3159"/>
                    <a:pt x="552" y="3128"/>
                    <a:pt x="631" y="3065"/>
                  </a:cubicBezTo>
                  <a:lnTo>
                    <a:pt x="3088" y="607"/>
                  </a:lnTo>
                  <a:cubicBezTo>
                    <a:pt x="3245" y="450"/>
                    <a:pt x="3245" y="229"/>
                    <a:pt x="3088" y="72"/>
                  </a:cubicBezTo>
                  <a:cubicBezTo>
                    <a:pt x="3041" y="24"/>
                    <a:pt x="2954" y="1"/>
                    <a:pt x="285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42840449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مدخلات تكنولوجيا المعلومات تشير إلى الأدوات والتقنيات التي يتم استخدامها في مجال التعليم والتدريس لتعزيز وتحسين عمليات التعلم والتواصل. تشمل هذه المدخلات الأجهزة الإلكترونية مثل الحواسيب والهواتف الذكية والأجهزة اللوحية، والبرمجيات التعليمية، والشبكات الاجتماعية، والإنترنت والموارد الإلكترونية، وتطبيقات الويب والتطبيقات المحمولة الموجهة للتعلم، والتجارب التفاعلية، وغيرها من الأدوات التقنية التي يمكن استخدامها لتعزيز عملية التعليم وتحقيق أهداف التعلم.</a:t>
            </a:r>
          </a:p>
          <a:p>
            <a:pPr algn="ctr"/>
            <a:endParaRPr lang="ar-SA" dirty="0"/>
          </a:p>
          <a:p>
            <a:pPr algn="ctr"/>
            <a:r>
              <a:rPr lang="ar-SA" dirty="0"/>
              <a:t>مصدر:</a:t>
            </a:r>
          </a:p>
          <a:p>
            <a:pPr algn="ctr"/>
            <a:r>
              <a:rPr lang="en-US" dirty="0"/>
              <a:t>ITU (International Telecommunication Union). (2018). "ICTs in Education." Retrieved from: https://www.itu.int/en/ITU-D/Statistics/Pages/publications/ict-facts-2017.aspx</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420826" y="2040273"/>
            <a:ext cx="9426243" cy="402674"/>
          </a:xfrm>
          <a:prstGeom prst="rect">
            <a:avLst/>
          </a:prstGeom>
          <a:noFill/>
        </p:spPr>
        <p:txBody>
          <a:bodyPr wrap="square" rtlCol="0">
            <a:spAutoFit/>
          </a:bodyPr>
          <a:lstStyle/>
          <a:p>
            <a:pPr algn="just" rtl="1">
              <a:lnSpc>
                <a:spcPts val="2720"/>
              </a:lnSpc>
              <a:spcBef>
                <a:spcPts val="600"/>
              </a:spcBef>
              <a:spcAft>
                <a:spcPts val="1800"/>
              </a:spcAft>
            </a:pPr>
            <a:r>
              <a:rPr lang="ar-SA" sz="1600" dirty="0">
                <a:latin typeface="Alexandria Light" pitchFamily="2" charset="-78"/>
                <a:cs typeface="Alexandria Light" pitchFamily="2" charset="-78"/>
              </a:rPr>
              <a:t>      </a:t>
            </a:r>
            <a:endParaRPr lang="ar-SA" sz="1600" dirty="0">
              <a:solidFill>
                <a:srgbClr val="212529"/>
              </a:solidFill>
              <a:effectLst/>
              <a:latin typeface="Alexandria Light" pitchFamily="2" charset="-78"/>
              <a:ea typeface="Times New Roman" panose="02020603050405020304" pitchFamily="18"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C4364A12-B773-40FF-9ABF-33539D226A2F}"/>
              </a:ext>
            </a:extLst>
          </p:cNvPr>
          <p:cNvSpPr txBox="1"/>
          <p:nvPr/>
        </p:nvSpPr>
        <p:spPr>
          <a:xfrm>
            <a:off x="1289737" y="2138802"/>
            <a:ext cx="9688420" cy="3538148"/>
          </a:xfrm>
          <a:prstGeom prst="rect">
            <a:avLst/>
          </a:prstGeom>
          <a:noFill/>
        </p:spPr>
        <p:txBody>
          <a:bodyPr wrap="square" rtlCol="1">
            <a:spAutoFit/>
          </a:bodyPr>
          <a:lstStyle/>
          <a:p>
            <a:pPr marL="285750" indent="-285750" algn="just" rtl="1">
              <a:lnSpc>
                <a:spcPts val="2920"/>
              </a:lnSpc>
              <a:spcAft>
                <a:spcPts val="1800"/>
              </a:spcAft>
              <a:buFont typeface="Arial" panose="020B0604020202020204" pitchFamily="34" charset="0"/>
              <a:buChar char="•"/>
            </a:pPr>
            <a:r>
              <a:rPr lang="ar-SA" sz="1600" dirty="0">
                <a:solidFill>
                  <a:srgbClr val="000000"/>
                </a:solidFill>
                <a:latin typeface="Alexandria Light" pitchFamily="2" charset="-78"/>
                <a:ea typeface="Calibri" panose="020F0502020204030204" pitchFamily="34" charset="0"/>
                <a:cs typeface="Alexandria Light" pitchFamily="2" charset="-78"/>
              </a:rPr>
              <a:t>تزيد من الدافعية الالتزام الشخصي للتعلم؛ فإذا كان الطالب سوف يأخذ الجهاز إلى البيت في أي وقت يشاء فإن ذلك يساعده على الالتزام وتحمل المسؤولية.</a:t>
            </a:r>
          </a:p>
          <a:p>
            <a:pPr marL="285750" indent="-285750" algn="just" rtl="1">
              <a:lnSpc>
                <a:spcPts val="2920"/>
              </a:lnSpc>
              <a:spcAft>
                <a:spcPts val="1800"/>
              </a:spcAft>
              <a:buFont typeface="Arial" panose="020B0604020202020204" pitchFamily="34" charset="0"/>
              <a:buChar char="•"/>
            </a:pPr>
            <a:r>
              <a:rPr lang="ar-SA" sz="1600" dirty="0">
                <a:solidFill>
                  <a:srgbClr val="000000"/>
                </a:solidFill>
                <a:latin typeface="Alexandria Light" pitchFamily="2" charset="-78"/>
                <a:ea typeface="Calibri" panose="020F0502020204030204" pitchFamily="34" charset="0"/>
                <a:cs typeface="Alexandria Light" pitchFamily="2" charset="-78"/>
              </a:rPr>
              <a:t>تستخدم كتقنية مساعدة للمتعلمين الذين يواجهون صعوبات تعلم.</a:t>
            </a:r>
          </a:p>
          <a:p>
            <a:pPr marL="285750" indent="-285750" algn="just" rtl="1">
              <a:lnSpc>
                <a:spcPts val="2920"/>
              </a:lnSpc>
              <a:spcAft>
                <a:spcPts val="1800"/>
              </a:spcAft>
              <a:buFont typeface="Arial" panose="020B0604020202020204" pitchFamily="34" charset="0"/>
              <a:buChar char="•"/>
            </a:pPr>
            <a:r>
              <a:rPr lang="ar-SA" sz="1600" dirty="0">
                <a:solidFill>
                  <a:srgbClr val="000000"/>
                </a:solidFill>
                <a:latin typeface="Alexandria Light" pitchFamily="2" charset="-78"/>
                <a:ea typeface="Calibri" panose="020F0502020204030204" pitchFamily="34" charset="0"/>
                <a:cs typeface="Alexandria Light" pitchFamily="2" charset="-78"/>
              </a:rPr>
              <a:t>تستخدم خدمات الرسائل القصيرة </a:t>
            </a:r>
            <a:r>
              <a:rPr lang="en-US" sz="1600" dirty="0">
                <a:solidFill>
                  <a:srgbClr val="000000"/>
                </a:solidFill>
                <a:latin typeface="Alexandria Light" pitchFamily="2" charset="-78"/>
                <a:ea typeface="Calibri" panose="020F0502020204030204" pitchFamily="34" charset="0"/>
                <a:cs typeface="Alexandria Light" pitchFamily="2" charset="-78"/>
              </a:rPr>
              <a:t>SMS</a:t>
            </a:r>
            <a:r>
              <a:rPr lang="ar-SA" sz="1600" dirty="0">
                <a:solidFill>
                  <a:srgbClr val="000000"/>
                </a:solidFill>
                <a:latin typeface="Alexandria Light" pitchFamily="2" charset="-78"/>
                <a:ea typeface="Calibri" panose="020F0502020204030204" pitchFamily="34" charset="0"/>
                <a:cs typeface="Alexandria Light" pitchFamily="2" charset="-78"/>
              </a:rPr>
              <a:t> لإرسال الإعلانات والقرارات الإدارية من مثل جداول مواعيد المحاضرات، أو جداول الاختبارات.</a:t>
            </a:r>
          </a:p>
          <a:p>
            <a:pPr algn="just" rtl="1">
              <a:lnSpc>
                <a:spcPts val="2920"/>
              </a:lnSpc>
              <a:spcAft>
                <a:spcPts val="1800"/>
              </a:spcAft>
            </a:pPr>
            <a:endParaRPr lang="en-US" sz="1600" dirty="0">
              <a:effectLst/>
              <a:latin typeface="Alexandria Light" pitchFamily="2" charset="-78"/>
              <a:ea typeface="Calibri" panose="020F0502020204030204" pitchFamily="34" charset="0"/>
              <a:cs typeface="Alexandria Light" pitchFamily="2" charset="-78"/>
            </a:endParaRPr>
          </a:p>
          <a:p>
            <a:pPr algn="just" rtl="1">
              <a:lnSpc>
                <a:spcPts val="2520"/>
              </a:lnSpc>
              <a:spcAft>
                <a:spcPts val="1800"/>
              </a:spcAft>
            </a:pPr>
            <a:endParaRPr lang="en-US" sz="1600" dirty="0">
              <a:effectLst/>
              <a:latin typeface="Alexandria Light" pitchFamily="2" charset="-78"/>
              <a:ea typeface="Calibri" panose="020F0502020204030204" pitchFamily="34" charset="0"/>
              <a:cs typeface="Alexandria Light" pitchFamily="2" charset="-78"/>
            </a:endParaRPr>
          </a:p>
        </p:txBody>
      </p:sp>
      <p:sp>
        <p:nvSpPr>
          <p:cNvPr id="9" name="مربع نص 8">
            <a:extLst>
              <a:ext uri="{FF2B5EF4-FFF2-40B4-BE49-F238E27FC236}">
                <a16:creationId xmlns:a16="http://schemas.microsoft.com/office/drawing/2014/main" id="{9A09B2F2-C49A-4400-8642-3CD90B9AF76B}"/>
              </a:ext>
            </a:extLst>
          </p:cNvPr>
          <p:cNvSpPr txBox="1"/>
          <p:nvPr/>
        </p:nvSpPr>
        <p:spPr>
          <a:xfrm>
            <a:off x="2468880" y="1107996"/>
            <a:ext cx="7097520" cy="707886"/>
          </a:xfrm>
          <a:prstGeom prst="rect">
            <a:avLst/>
          </a:prstGeom>
          <a:noFill/>
        </p:spPr>
        <p:txBody>
          <a:bodyPr wrap="square">
            <a:spAutoFit/>
          </a:bodyPr>
          <a:lstStyle/>
          <a:p>
            <a:pPr algn="ctr"/>
            <a:r>
              <a:rPr lang="ar-SA" sz="2000" dirty="0">
                <a:latin typeface="Alexandria Medium" pitchFamily="2" charset="-78"/>
                <a:cs typeface="Alexandria Medium" pitchFamily="2" charset="-78"/>
              </a:rPr>
              <a:t> </a:t>
            </a:r>
            <a:r>
              <a:rPr lang="ar-SA" dirty="0">
                <a:latin typeface="Alexandria Medium" pitchFamily="2" charset="-78"/>
                <a:cs typeface="Alexandria Medium" pitchFamily="2" charset="-78"/>
              </a:rPr>
              <a:t>الفوائد التربوية لاستخدام الأجهزة المتنقلة في التعليم</a:t>
            </a:r>
            <a:endParaRPr lang="en-US" dirty="0">
              <a:effectLst/>
              <a:latin typeface="Alexandria Medium" pitchFamily="2" charset="-78"/>
              <a:ea typeface="Calibri" panose="020F0502020204030204" pitchFamily="34" charset="0"/>
              <a:cs typeface="Alexandria Medium" pitchFamily="2" charset="-78"/>
            </a:endParaRPr>
          </a:p>
          <a:p>
            <a:pPr algn="ctr"/>
            <a:endParaRPr lang="ar-SA" sz="2000" dirty="0">
              <a:latin typeface="Alexandria Medium" pitchFamily="2" charset="-78"/>
              <a:cs typeface="Alexandria Medium" pitchFamily="2" charset="-78"/>
            </a:endParaRPr>
          </a:p>
        </p:txBody>
      </p:sp>
      <p:sp>
        <p:nvSpPr>
          <p:cNvPr id="10" name="مربع نص 9">
            <a:extLst>
              <a:ext uri="{FF2B5EF4-FFF2-40B4-BE49-F238E27FC236}">
                <a16:creationId xmlns:a16="http://schemas.microsoft.com/office/drawing/2014/main" id="{68465033-8253-41DF-B031-0106C033C065}"/>
              </a:ext>
            </a:extLst>
          </p:cNvPr>
          <p:cNvSpPr txBox="1"/>
          <p:nvPr/>
        </p:nvSpPr>
        <p:spPr>
          <a:xfrm>
            <a:off x="2846046" y="5163415"/>
            <a:ext cx="7726679" cy="388311"/>
          </a:xfrm>
          <a:prstGeom prst="rect">
            <a:avLst/>
          </a:prstGeom>
          <a:solidFill>
            <a:srgbClr val="00B0F0"/>
          </a:solidFill>
          <a:ln>
            <a:solidFill>
              <a:schemeClr val="accent4"/>
            </a:solidFill>
          </a:ln>
        </p:spPr>
        <p:txBody>
          <a:bodyPr wrap="square">
            <a:spAutoFit/>
          </a:bodyPr>
          <a:lstStyle/>
          <a:p>
            <a:pPr algn="just" rtl="1">
              <a:lnSpc>
                <a:spcPct val="115000"/>
              </a:lnSpc>
              <a:spcAft>
                <a:spcPts val="600"/>
              </a:spcAft>
            </a:pPr>
            <a:r>
              <a:rPr lang="ar-SA" sz="1600" b="1" dirty="0">
                <a:solidFill>
                  <a:schemeClr val="bg1"/>
                </a:solidFill>
                <a:effectLst/>
                <a:latin typeface="Alexandria Medium" pitchFamily="2" charset="-78"/>
                <a:ea typeface="Calibri" panose="020F0502020204030204" pitchFamily="34" charset="0"/>
                <a:cs typeface="Alexandria Medium" pitchFamily="2" charset="-78"/>
              </a:rPr>
              <a:t>والسؤال هو ما التحديات أو الصعوبات التي تواجه التعلم الجوال/ المتنقل </a:t>
            </a:r>
            <a:r>
              <a:rPr lang="ar-SA" sz="1800" b="1" dirty="0">
                <a:solidFill>
                  <a:schemeClr val="bg1"/>
                </a:solidFill>
                <a:effectLst/>
                <a:latin typeface="Alexandria Medium" pitchFamily="2" charset="-78"/>
                <a:ea typeface="Calibri" panose="020F0502020204030204" pitchFamily="34" charset="0"/>
                <a:cs typeface="Alexandria Medium" pitchFamily="2" charset="-78"/>
              </a:rPr>
              <a:t>؟</a:t>
            </a:r>
            <a:endParaRPr lang="en-US" sz="1200" dirty="0">
              <a:solidFill>
                <a:schemeClr val="bg1"/>
              </a:solidFill>
              <a:effectLst/>
              <a:latin typeface="Alexandria Medium" pitchFamily="2" charset="-78"/>
              <a:ea typeface="Calibri" panose="020F0502020204030204" pitchFamily="34" charset="0"/>
              <a:cs typeface="Alexandria Medium" pitchFamily="2" charset="-78"/>
            </a:endParaRPr>
          </a:p>
        </p:txBody>
      </p:sp>
      <p:grpSp>
        <p:nvGrpSpPr>
          <p:cNvPr id="11" name="Google Shape;6133;p53">
            <a:extLst>
              <a:ext uri="{FF2B5EF4-FFF2-40B4-BE49-F238E27FC236}">
                <a16:creationId xmlns:a16="http://schemas.microsoft.com/office/drawing/2014/main" id="{DA31288E-272A-4ECE-9E28-5F6883F62136}"/>
              </a:ext>
            </a:extLst>
          </p:cNvPr>
          <p:cNvGrpSpPr/>
          <p:nvPr/>
        </p:nvGrpSpPr>
        <p:grpSpPr>
          <a:xfrm>
            <a:off x="1725930" y="4937760"/>
            <a:ext cx="620835" cy="618949"/>
            <a:chOff x="-35854750" y="2272675"/>
            <a:chExt cx="293000" cy="291450"/>
          </a:xfrm>
        </p:grpSpPr>
        <p:sp>
          <p:nvSpPr>
            <p:cNvPr id="12" name="Google Shape;6134;p53">
              <a:extLst>
                <a:ext uri="{FF2B5EF4-FFF2-40B4-BE49-F238E27FC236}">
                  <a16:creationId xmlns:a16="http://schemas.microsoft.com/office/drawing/2014/main" id="{A92C2D3A-D5CB-4F3A-922B-0A1DAAB6D9E9}"/>
                </a:ext>
              </a:extLst>
            </p:cNvPr>
            <p:cNvSpPr/>
            <p:nvPr/>
          </p:nvSpPr>
          <p:spPr>
            <a:xfrm>
              <a:off x="-35854750" y="2272675"/>
              <a:ext cx="293000" cy="291450"/>
            </a:xfrm>
            <a:custGeom>
              <a:avLst/>
              <a:gdLst/>
              <a:ahLst/>
              <a:cxnLst/>
              <a:rect l="l" t="t" r="r" b="b"/>
              <a:pathLst>
                <a:path w="11720" h="11658" extrusionOk="0">
                  <a:moveTo>
                    <a:pt x="5844" y="654"/>
                  </a:moveTo>
                  <a:cubicBezTo>
                    <a:pt x="6144" y="654"/>
                    <a:pt x="6443" y="773"/>
                    <a:pt x="6679" y="1009"/>
                  </a:cubicBezTo>
                  <a:lnTo>
                    <a:pt x="7057" y="1355"/>
                  </a:lnTo>
                  <a:lnTo>
                    <a:pt x="4600" y="1355"/>
                  </a:lnTo>
                  <a:lnTo>
                    <a:pt x="5009" y="1009"/>
                  </a:lnTo>
                  <a:cubicBezTo>
                    <a:pt x="5246" y="773"/>
                    <a:pt x="5545" y="654"/>
                    <a:pt x="5844" y="654"/>
                  </a:cubicBezTo>
                  <a:close/>
                  <a:moveTo>
                    <a:pt x="2080" y="3939"/>
                  </a:moveTo>
                  <a:lnTo>
                    <a:pt x="2080" y="6365"/>
                  </a:lnTo>
                  <a:lnTo>
                    <a:pt x="819" y="5136"/>
                  </a:lnTo>
                  <a:lnTo>
                    <a:pt x="2080" y="3939"/>
                  </a:lnTo>
                  <a:close/>
                  <a:moveTo>
                    <a:pt x="9609" y="3876"/>
                  </a:moveTo>
                  <a:lnTo>
                    <a:pt x="10869" y="5136"/>
                  </a:lnTo>
                  <a:lnTo>
                    <a:pt x="9609" y="6365"/>
                  </a:lnTo>
                  <a:lnTo>
                    <a:pt x="9609" y="3876"/>
                  </a:lnTo>
                  <a:close/>
                  <a:moveTo>
                    <a:pt x="8570" y="2080"/>
                  </a:moveTo>
                  <a:cubicBezTo>
                    <a:pt x="8790" y="2080"/>
                    <a:pt x="8948" y="2238"/>
                    <a:pt x="8948" y="2427"/>
                  </a:cubicBezTo>
                  <a:lnTo>
                    <a:pt x="8948" y="7089"/>
                  </a:lnTo>
                  <a:lnTo>
                    <a:pt x="8286" y="7751"/>
                  </a:lnTo>
                  <a:cubicBezTo>
                    <a:pt x="7593" y="7152"/>
                    <a:pt x="6774" y="6837"/>
                    <a:pt x="5860" y="6837"/>
                  </a:cubicBezTo>
                  <a:cubicBezTo>
                    <a:pt x="4978" y="6837"/>
                    <a:pt x="4127" y="7152"/>
                    <a:pt x="3466" y="7751"/>
                  </a:cubicBezTo>
                  <a:lnTo>
                    <a:pt x="2804" y="7089"/>
                  </a:lnTo>
                  <a:lnTo>
                    <a:pt x="2804" y="2427"/>
                  </a:lnTo>
                  <a:cubicBezTo>
                    <a:pt x="2804" y="2238"/>
                    <a:pt x="2962" y="2080"/>
                    <a:pt x="3119" y="2080"/>
                  </a:cubicBezTo>
                  <a:close/>
                  <a:moveTo>
                    <a:pt x="693" y="5987"/>
                  </a:moveTo>
                  <a:lnTo>
                    <a:pt x="2993" y="8223"/>
                  </a:lnTo>
                  <a:lnTo>
                    <a:pt x="693" y="10492"/>
                  </a:lnTo>
                  <a:lnTo>
                    <a:pt x="693" y="5987"/>
                  </a:lnTo>
                  <a:close/>
                  <a:moveTo>
                    <a:pt x="11027" y="5987"/>
                  </a:moveTo>
                  <a:lnTo>
                    <a:pt x="11027" y="10492"/>
                  </a:lnTo>
                  <a:lnTo>
                    <a:pt x="8727" y="8223"/>
                  </a:lnTo>
                  <a:lnTo>
                    <a:pt x="11027" y="5987"/>
                  </a:lnTo>
                  <a:close/>
                  <a:moveTo>
                    <a:pt x="5829" y="7499"/>
                  </a:moveTo>
                  <a:cubicBezTo>
                    <a:pt x="6616" y="7499"/>
                    <a:pt x="7309" y="7814"/>
                    <a:pt x="7876" y="8381"/>
                  </a:cubicBezTo>
                  <a:lnTo>
                    <a:pt x="10523" y="10964"/>
                  </a:lnTo>
                  <a:lnTo>
                    <a:pt x="1166" y="10964"/>
                  </a:lnTo>
                  <a:lnTo>
                    <a:pt x="3781" y="8381"/>
                  </a:lnTo>
                  <a:cubicBezTo>
                    <a:pt x="4316" y="7814"/>
                    <a:pt x="5041" y="7499"/>
                    <a:pt x="5829" y="7499"/>
                  </a:cubicBezTo>
                  <a:close/>
                  <a:moveTo>
                    <a:pt x="5864" y="1"/>
                  </a:moveTo>
                  <a:cubicBezTo>
                    <a:pt x="5380" y="1"/>
                    <a:pt x="4899" y="190"/>
                    <a:pt x="4537" y="568"/>
                  </a:cubicBezTo>
                  <a:lnTo>
                    <a:pt x="3655" y="1387"/>
                  </a:lnTo>
                  <a:lnTo>
                    <a:pt x="3119" y="1387"/>
                  </a:lnTo>
                  <a:cubicBezTo>
                    <a:pt x="2552" y="1387"/>
                    <a:pt x="2080" y="1859"/>
                    <a:pt x="2080" y="2427"/>
                  </a:cubicBezTo>
                  <a:lnTo>
                    <a:pt x="2080" y="2962"/>
                  </a:lnTo>
                  <a:lnTo>
                    <a:pt x="315" y="4726"/>
                  </a:lnTo>
                  <a:cubicBezTo>
                    <a:pt x="126" y="4915"/>
                    <a:pt x="0" y="5136"/>
                    <a:pt x="0" y="5420"/>
                  </a:cubicBezTo>
                  <a:lnTo>
                    <a:pt x="0" y="10618"/>
                  </a:lnTo>
                  <a:cubicBezTo>
                    <a:pt x="32" y="11216"/>
                    <a:pt x="473" y="11657"/>
                    <a:pt x="1071" y="11657"/>
                  </a:cubicBezTo>
                  <a:lnTo>
                    <a:pt x="10680" y="11657"/>
                  </a:lnTo>
                  <a:cubicBezTo>
                    <a:pt x="11216" y="11657"/>
                    <a:pt x="11720" y="11185"/>
                    <a:pt x="11720" y="10618"/>
                  </a:cubicBezTo>
                  <a:lnTo>
                    <a:pt x="11720" y="5420"/>
                  </a:lnTo>
                  <a:cubicBezTo>
                    <a:pt x="11720" y="5136"/>
                    <a:pt x="11626" y="4915"/>
                    <a:pt x="11405" y="4726"/>
                  </a:cubicBezTo>
                  <a:lnTo>
                    <a:pt x="9641" y="2962"/>
                  </a:lnTo>
                  <a:lnTo>
                    <a:pt x="9641" y="2427"/>
                  </a:lnTo>
                  <a:cubicBezTo>
                    <a:pt x="9641" y="1859"/>
                    <a:pt x="9168" y="1387"/>
                    <a:pt x="8633" y="1387"/>
                  </a:cubicBezTo>
                  <a:lnTo>
                    <a:pt x="8065" y="1387"/>
                  </a:lnTo>
                  <a:lnTo>
                    <a:pt x="7215" y="568"/>
                  </a:lnTo>
                  <a:cubicBezTo>
                    <a:pt x="6837" y="190"/>
                    <a:pt x="6348" y="1"/>
                    <a:pt x="5864"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3" name="Google Shape;6135;p53">
              <a:extLst>
                <a:ext uri="{FF2B5EF4-FFF2-40B4-BE49-F238E27FC236}">
                  <a16:creationId xmlns:a16="http://schemas.microsoft.com/office/drawing/2014/main" id="{E3F711F7-98AA-4C3E-87D9-93C160AED529}"/>
                </a:ext>
              </a:extLst>
            </p:cNvPr>
            <p:cNvSpPr/>
            <p:nvPr/>
          </p:nvSpPr>
          <p:spPr>
            <a:xfrm>
              <a:off x="-35733475" y="2340425"/>
              <a:ext cx="51225" cy="68550"/>
            </a:xfrm>
            <a:custGeom>
              <a:avLst/>
              <a:gdLst/>
              <a:ahLst/>
              <a:cxnLst/>
              <a:rect l="l" t="t" r="r" b="b"/>
              <a:pathLst>
                <a:path w="2049" h="2742" extrusionOk="0">
                  <a:moveTo>
                    <a:pt x="1009" y="0"/>
                  </a:moveTo>
                  <a:cubicBezTo>
                    <a:pt x="474" y="0"/>
                    <a:pt x="1" y="473"/>
                    <a:pt x="1" y="1008"/>
                  </a:cubicBezTo>
                  <a:cubicBezTo>
                    <a:pt x="1" y="1260"/>
                    <a:pt x="158" y="1418"/>
                    <a:pt x="316" y="1418"/>
                  </a:cubicBezTo>
                  <a:cubicBezTo>
                    <a:pt x="505" y="1418"/>
                    <a:pt x="663" y="1260"/>
                    <a:pt x="663" y="1040"/>
                  </a:cubicBezTo>
                  <a:cubicBezTo>
                    <a:pt x="663" y="851"/>
                    <a:pt x="820" y="693"/>
                    <a:pt x="1009" y="693"/>
                  </a:cubicBezTo>
                  <a:cubicBezTo>
                    <a:pt x="1198" y="693"/>
                    <a:pt x="1356" y="851"/>
                    <a:pt x="1356" y="1040"/>
                  </a:cubicBezTo>
                  <a:cubicBezTo>
                    <a:pt x="1356" y="1229"/>
                    <a:pt x="1293" y="1323"/>
                    <a:pt x="1135" y="1386"/>
                  </a:cubicBezTo>
                  <a:cubicBezTo>
                    <a:pt x="852" y="1449"/>
                    <a:pt x="663" y="1733"/>
                    <a:pt x="663" y="2016"/>
                  </a:cubicBezTo>
                  <a:lnTo>
                    <a:pt x="663" y="2394"/>
                  </a:lnTo>
                  <a:cubicBezTo>
                    <a:pt x="663" y="2583"/>
                    <a:pt x="820" y="2741"/>
                    <a:pt x="1009" y="2741"/>
                  </a:cubicBezTo>
                  <a:cubicBezTo>
                    <a:pt x="1230" y="2741"/>
                    <a:pt x="1387" y="2583"/>
                    <a:pt x="1387" y="2394"/>
                  </a:cubicBezTo>
                  <a:lnTo>
                    <a:pt x="1387" y="2016"/>
                  </a:lnTo>
                  <a:cubicBezTo>
                    <a:pt x="1765" y="1827"/>
                    <a:pt x="2049" y="1449"/>
                    <a:pt x="2049" y="1008"/>
                  </a:cubicBezTo>
                  <a:cubicBezTo>
                    <a:pt x="2049" y="473"/>
                    <a:pt x="1576" y="0"/>
                    <a:pt x="100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4" name="Google Shape;6136;p53">
              <a:extLst>
                <a:ext uri="{FF2B5EF4-FFF2-40B4-BE49-F238E27FC236}">
                  <a16:creationId xmlns:a16="http://schemas.microsoft.com/office/drawing/2014/main" id="{B5A2995C-FCA4-428F-8E00-AEFE4FEB728C}"/>
                </a:ext>
              </a:extLst>
            </p:cNvPr>
            <p:cNvSpPr/>
            <p:nvPr/>
          </p:nvSpPr>
          <p:spPr>
            <a:xfrm>
              <a:off x="-35716925" y="2418400"/>
              <a:ext cx="17350" cy="17350"/>
            </a:xfrm>
            <a:custGeom>
              <a:avLst/>
              <a:gdLst/>
              <a:ahLst/>
              <a:cxnLst/>
              <a:rect l="l" t="t" r="r" b="b"/>
              <a:pathLst>
                <a:path w="694" h="694" extrusionOk="0">
                  <a:moveTo>
                    <a:pt x="347" y="0"/>
                  </a:moveTo>
                  <a:cubicBezTo>
                    <a:pt x="158" y="0"/>
                    <a:pt x="1" y="158"/>
                    <a:pt x="1" y="347"/>
                  </a:cubicBezTo>
                  <a:cubicBezTo>
                    <a:pt x="1" y="536"/>
                    <a:pt x="158" y="693"/>
                    <a:pt x="347" y="693"/>
                  </a:cubicBezTo>
                  <a:cubicBezTo>
                    <a:pt x="536" y="693"/>
                    <a:pt x="694" y="536"/>
                    <a:pt x="694" y="347"/>
                  </a:cubicBezTo>
                  <a:cubicBezTo>
                    <a:pt x="662" y="158"/>
                    <a:pt x="536" y="0"/>
                    <a:pt x="34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17277405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مدخلات تكنولوجيا المعلومات تشير إلى الأدوات والتقنيات التي يتم استخدامها في مجال التعليم والتدريس لتعزيز وتحسين عمليات التعلم والتواصل. تشمل هذه المدخلات الأجهزة الإلكترونية مثل الحواسيب والهواتف الذكية والأجهزة اللوحية، والبرمجيات التعليمية، والشبكات الاجتماعية، والإنترنت والموارد الإلكترونية، وتطبيقات الويب والتطبيقات المحمولة الموجهة للتعلم، والتجارب التفاعلية، وغيرها من الأدوات التقنية التي يمكن استخدامها لتعزيز عملية التعليم وتحقيق أهداف التعلم.</a:t>
            </a:r>
          </a:p>
          <a:p>
            <a:pPr algn="ctr"/>
            <a:endParaRPr lang="ar-SA" dirty="0"/>
          </a:p>
          <a:p>
            <a:pPr algn="ctr"/>
            <a:r>
              <a:rPr lang="ar-SA" dirty="0"/>
              <a:t>مصدر:</a:t>
            </a:r>
          </a:p>
          <a:p>
            <a:pPr algn="ctr"/>
            <a:r>
              <a:rPr lang="en-US" dirty="0"/>
              <a:t>ITU (International Telecommunication Union). (2018). "ICTs in Education." Retrieved from: https://www.itu.int/en/ITU-D/Statistics/Pages/publications/ict-facts-2017.aspx</a:t>
            </a:r>
          </a:p>
        </p:txBody>
      </p:sp>
      <p:sp>
        <p:nvSpPr>
          <p:cNvPr id="5" name="Rectangle 4"/>
          <p:cNvSpPr/>
          <p:nvPr/>
        </p:nvSpPr>
        <p:spPr>
          <a:xfrm>
            <a:off x="491400" y="1345306"/>
            <a:ext cx="840476" cy="7665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C4364A12-B773-40FF-9ABF-33539D226A2F}"/>
              </a:ext>
            </a:extLst>
          </p:cNvPr>
          <p:cNvSpPr txBox="1"/>
          <p:nvPr/>
        </p:nvSpPr>
        <p:spPr>
          <a:xfrm>
            <a:off x="1302848" y="1906575"/>
            <a:ext cx="9646280" cy="3990260"/>
          </a:xfrm>
          <a:prstGeom prst="rect">
            <a:avLst/>
          </a:prstGeom>
          <a:noFill/>
        </p:spPr>
        <p:txBody>
          <a:bodyPr wrap="square" rtlCol="1">
            <a:spAutoFit/>
          </a:bodyPr>
          <a:lstStyle/>
          <a:p>
            <a:pPr algn="r" rtl="1">
              <a:lnSpc>
                <a:spcPct val="200000"/>
              </a:lnSpc>
              <a:spcAft>
                <a:spcPts val="1800"/>
              </a:spcAft>
            </a:pPr>
            <a:r>
              <a:rPr lang="ar-SA" sz="1800" b="1" dirty="0">
                <a:solidFill>
                  <a:srgbClr val="000000"/>
                </a:solidFill>
                <a:effectLst/>
                <a:latin typeface="Calibri" panose="020F0502020204030204" pitchFamily="34" charset="0"/>
                <a:ea typeface="Calibri" panose="020F0502020204030204" pitchFamily="34" charset="0"/>
                <a:cs typeface="Arial" panose="020B0604020202020204" pitchFamily="34" charset="0"/>
              </a:rPr>
              <a:t>     </a:t>
            </a:r>
            <a:r>
              <a:rPr lang="ar-SA" sz="1600" dirty="0">
                <a:solidFill>
                  <a:srgbClr val="000000"/>
                </a:solidFill>
                <a:effectLst/>
                <a:latin typeface="Alexandria Light" pitchFamily="2" charset="-78"/>
                <a:ea typeface="Calibri" panose="020F0502020204030204" pitchFamily="34" charset="0"/>
                <a:cs typeface="Alexandria Light" pitchFamily="2" charset="-78"/>
              </a:rPr>
              <a:t>رغم التقدم الهائل والسريع في صناعة الهواتف المحمولة، وتوافر الكثير من الخدمات بها، واكتشاف آفاق جديدة تتيح الاستفادة من تلك الهواتف في التعليم، إلا أنه توجد بعض المعوقات التي تواجه استخدام تكنولوجيا الهواتف المحمولة في العملية التعليمية، ومن أبرز هذه التحديات:</a:t>
            </a:r>
            <a:endParaRPr lang="en-US" sz="1600" dirty="0">
              <a:effectLst/>
              <a:latin typeface="Alexandria Light" pitchFamily="2" charset="-78"/>
              <a:ea typeface="Calibri" panose="020F0502020204030204" pitchFamily="34" charset="0"/>
              <a:cs typeface="Alexandria Light" pitchFamily="2" charset="-78"/>
            </a:endParaRPr>
          </a:p>
          <a:p>
            <a:pPr marL="285750" indent="-285750" algn="r" rtl="1">
              <a:lnSpc>
                <a:spcPct val="200000"/>
              </a:lnSpc>
              <a:spcAft>
                <a:spcPts val="1800"/>
              </a:spcAft>
              <a:buFont typeface="Arial" panose="020B0604020202020204" pitchFamily="34" charset="0"/>
              <a:buChar char="•"/>
            </a:pPr>
            <a:r>
              <a:rPr lang="ar-SA" sz="1600" dirty="0">
                <a:solidFill>
                  <a:srgbClr val="000000"/>
                </a:solidFill>
                <a:latin typeface="Alexandria Light" pitchFamily="2" charset="-78"/>
                <a:ea typeface="Calibri" panose="020F0502020204030204" pitchFamily="34" charset="0"/>
                <a:cs typeface="Alexandria Light" pitchFamily="2" charset="-78"/>
              </a:rPr>
              <a:t>صغر حجم شاشات العرض  </a:t>
            </a:r>
            <a:r>
              <a:rPr lang="en-US" sz="1600" dirty="0">
                <a:solidFill>
                  <a:srgbClr val="000000"/>
                </a:solidFill>
                <a:latin typeface="Alexandria Light" pitchFamily="2" charset="-78"/>
                <a:ea typeface="Calibri" panose="020F0502020204030204" pitchFamily="34" charset="0"/>
                <a:cs typeface="Alexandria Light" pitchFamily="2" charset="-78"/>
              </a:rPr>
              <a:t>Small Screens</a:t>
            </a:r>
            <a:r>
              <a:rPr lang="ar-SA" sz="1600" dirty="0">
                <a:solidFill>
                  <a:srgbClr val="000000"/>
                </a:solidFill>
                <a:latin typeface="Alexandria Light" pitchFamily="2" charset="-78"/>
                <a:ea typeface="Calibri" panose="020F0502020204030204" pitchFamily="34" charset="0"/>
                <a:cs typeface="Alexandria Light" pitchFamily="2" charset="-78"/>
              </a:rPr>
              <a:t> الخاصة بالأجهزة المحمولة والهواتف الخلوية والتي تعيق من عمليات إظهار المعلومات كما يقلل من كمية المعلومات التي يتم عرضها.</a:t>
            </a:r>
          </a:p>
          <a:p>
            <a:pPr marL="285750" indent="-285750" algn="r" rtl="1">
              <a:lnSpc>
                <a:spcPct val="200000"/>
              </a:lnSpc>
              <a:spcAft>
                <a:spcPts val="1800"/>
              </a:spcAft>
              <a:buFont typeface="Arial" panose="020B0604020202020204" pitchFamily="34" charset="0"/>
              <a:buChar char="•"/>
            </a:pPr>
            <a:r>
              <a:rPr lang="ar-SA" sz="1600" dirty="0">
                <a:solidFill>
                  <a:srgbClr val="000000"/>
                </a:solidFill>
                <a:latin typeface="Alexandria Light" pitchFamily="2" charset="-78"/>
                <a:ea typeface="Calibri" panose="020F0502020204030204" pitchFamily="34" charset="0"/>
                <a:cs typeface="Alexandria Light" pitchFamily="2" charset="-78"/>
              </a:rPr>
              <a:t>سعة التخزين محدودة وخاصة في الهواتف النقالة والأجهزة الرقمية الشخصية بسبب صغر سعة الذاكرات الداخلية.</a:t>
            </a:r>
          </a:p>
        </p:txBody>
      </p:sp>
      <p:sp>
        <p:nvSpPr>
          <p:cNvPr id="10" name="مربع نص 9">
            <a:extLst>
              <a:ext uri="{FF2B5EF4-FFF2-40B4-BE49-F238E27FC236}">
                <a16:creationId xmlns:a16="http://schemas.microsoft.com/office/drawing/2014/main" id="{68465033-8253-41DF-B031-0106C033C065}"/>
              </a:ext>
            </a:extLst>
          </p:cNvPr>
          <p:cNvSpPr txBox="1"/>
          <p:nvPr/>
        </p:nvSpPr>
        <p:spPr>
          <a:xfrm>
            <a:off x="2346765" y="1116290"/>
            <a:ext cx="6201668" cy="388311"/>
          </a:xfrm>
          <a:prstGeom prst="rect">
            <a:avLst/>
          </a:prstGeom>
          <a:noFill/>
        </p:spPr>
        <p:txBody>
          <a:bodyPr wrap="square">
            <a:spAutoFit/>
          </a:bodyPr>
          <a:lstStyle/>
          <a:p>
            <a:pPr algn="just" rtl="1">
              <a:lnSpc>
                <a:spcPct val="115000"/>
              </a:lnSpc>
              <a:spcAft>
                <a:spcPts val="600"/>
              </a:spcAft>
            </a:pPr>
            <a:r>
              <a:rPr lang="ar-SA" dirty="0">
                <a:solidFill>
                  <a:srgbClr val="000000"/>
                </a:solidFill>
                <a:effectLst/>
                <a:latin typeface="Alexandria Medium" pitchFamily="2" charset="-78"/>
                <a:ea typeface="Calibri" panose="020F0502020204030204" pitchFamily="34" charset="0"/>
                <a:cs typeface="Alexandria Medium" pitchFamily="2" charset="-78"/>
              </a:rPr>
              <a:t>التحديات التي تواجه استخدام الهاتف النقال في التعليم </a:t>
            </a:r>
            <a:endParaRPr lang="en-US" sz="1200" dirty="0">
              <a:effectLst/>
              <a:latin typeface="Alexandria Medium" pitchFamily="2" charset="-78"/>
              <a:ea typeface="Calibri" panose="020F0502020204030204" pitchFamily="34" charset="0"/>
              <a:cs typeface="Alexandria Medium" pitchFamily="2" charset="-78"/>
            </a:endParaRPr>
          </a:p>
        </p:txBody>
      </p:sp>
      <p:grpSp>
        <p:nvGrpSpPr>
          <p:cNvPr id="11" name="Google Shape;8438;p58">
            <a:extLst>
              <a:ext uri="{FF2B5EF4-FFF2-40B4-BE49-F238E27FC236}">
                <a16:creationId xmlns:a16="http://schemas.microsoft.com/office/drawing/2014/main" id="{D335C77D-2A29-4D27-B461-3E2A1CE3DB1F}"/>
              </a:ext>
            </a:extLst>
          </p:cNvPr>
          <p:cNvGrpSpPr/>
          <p:nvPr/>
        </p:nvGrpSpPr>
        <p:grpSpPr>
          <a:xfrm>
            <a:off x="634601" y="1447908"/>
            <a:ext cx="554074" cy="561318"/>
            <a:chOff x="1412450" y="1954475"/>
            <a:chExt cx="297750" cy="296175"/>
          </a:xfrm>
        </p:grpSpPr>
        <p:sp>
          <p:nvSpPr>
            <p:cNvPr id="12" name="Google Shape;8439;p58">
              <a:extLst>
                <a:ext uri="{FF2B5EF4-FFF2-40B4-BE49-F238E27FC236}">
                  <a16:creationId xmlns:a16="http://schemas.microsoft.com/office/drawing/2014/main" id="{9830CA18-A7D8-41A0-8E90-391D00FA2D4C}"/>
                </a:ext>
              </a:extLst>
            </p:cNvPr>
            <p:cNvSpPr/>
            <p:nvPr/>
          </p:nvSpPr>
          <p:spPr>
            <a:xfrm>
              <a:off x="1483350" y="2023800"/>
              <a:ext cx="155975" cy="155975"/>
            </a:xfrm>
            <a:custGeom>
              <a:avLst/>
              <a:gdLst/>
              <a:ahLst/>
              <a:cxnLst/>
              <a:rect l="l" t="t" r="r" b="b"/>
              <a:pathLst>
                <a:path w="6239" h="6239" extrusionOk="0">
                  <a:moveTo>
                    <a:pt x="3119" y="2079"/>
                  </a:moveTo>
                  <a:cubicBezTo>
                    <a:pt x="3529" y="2079"/>
                    <a:pt x="3844" y="2395"/>
                    <a:pt x="3844" y="2773"/>
                  </a:cubicBezTo>
                  <a:cubicBezTo>
                    <a:pt x="3844" y="3182"/>
                    <a:pt x="3529" y="3497"/>
                    <a:pt x="3119" y="3497"/>
                  </a:cubicBezTo>
                  <a:cubicBezTo>
                    <a:pt x="2741" y="3497"/>
                    <a:pt x="2426" y="3182"/>
                    <a:pt x="2426" y="2773"/>
                  </a:cubicBezTo>
                  <a:cubicBezTo>
                    <a:pt x="2426" y="2395"/>
                    <a:pt x="2741" y="2079"/>
                    <a:pt x="3119" y="2079"/>
                  </a:cubicBezTo>
                  <a:close/>
                  <a:moveTo>
                    <a:pt x="3119" y="725"/>
                  </a:moveTo>
                  <a:cubicBezTo>
                    <a:pt x="4474" y="725"/>
                    <a:pt x="5577" y="1827"/>
                    <a:pt x="5577" y="3182"/>
                  </a:cubicBezTo>
                  <a:cubicBezTo>
                    <a:pt x="5577" y="3686"/>
                    <a:pt x="5388" y="4159"/>
                    <a:pt x="5136" y="4537"/>
                  </a:cubicBezTo>
                  <a:cubicBezTo>
                    <a:pt x="4884" y="4190"/>
                    <a:pt x="4537" y="3907"/>
                    <a:pt x="4191" y="3718"/>
                  </a:cubicBezTo>
                  <a:cubicBezTo>
                    <a:pt x="4411" y="3497"/>
                    <a:pt x="4537" y="3182"/>
                    <a:pt x="4537" y="2804"/>
                  </a:cubicBezTo>
                  <a:cubicBezTo>
                    <a:pt x="4537" y="2079"/>
                    <a:pt x="3907" y="1449"/>
                    <a:pt x="3151" y="1449"/>
                  </a:cubicBezTo>
                  <a:cubicBezTo>
                    <a:pt x="2426" y="1449"/>
                    <a:pt x="1796" y="2079"/>
                    <a:pt x="1796" y="2804"/>
                  </a:cubicBezTo>
                  <a:cubicBezTo>
                    <a:pt x="1796" y="3182"/>
                    <a:pt x="1891" y="3497"/>
                    <a:pt x="2143" y="3718"/>
                  </a:cubicBezTo>
                  <a:cubicBezTo>
                    <a:pt x="1733" y="3907"/>
                    <a:pt x="1418" y="4190"/>
                    <a:pt x="1198" y="4537"/>
                  </a:cubicBezTo>
                  <a:cubicBezTo>
                    <a:pt x="914" y="4159"/>
                    <a:pt x="756" y="3686"/>
                    <a:pt x="756" y="3182"/>
                  </a:cubicBezTo>
                  <a:cubicBezTo>
                    <a:pt x="662" y="1796"/>
                    <a:pt x="1796" y="725"/>
                    <a:pt x="3119" y="725"/>
                  </a:cubicBezTo>
                  <a:close/>
                  <a:moveTo>
                    <a:pt x="3119" y="4190"/>
                  </a:moveTo>
                  <a:cubicBezTo>
                    <a:pt x="3749" y="4190"/>
                    <a:pt x="4317" y="4505"/>
                    <a:pt x="4632" y="5041"/>
                  </a:cubicBezTo>
                  <a:cubicBezTo>
                    <a:pt x="4222" y="5387"/>
                    <a:pt x="3686" y="5577"/>
                    <a:pt x="3119" y="5577"/>
                  </a:cubicBezTo>
                  <a:cubicBezTo>
                    <a:pt x="2584" y="5577"/>
                    <a:pt x="2017" y="5387"/>
                    <a:pt x="1639" y="5041"/>
                  </a:cubicBezTo>
                  <a:cubicBezTo>
                    <a:pt x="1954" y="4505"/>
                    <a:pt x="2489" y="4190"/>
                    <a:pt x="3119" y="4190"/>
                  </a:cubicBezTo>
                  <a:close/>
                  <a:moveTo>
                    <a:pt x="3119" y="0"/>
                  </a:moveTo>
                  <a:cubicBezTo>
                    <a:pt x="1387" y="0"/>
                    <a:pt x="0" y="1418"/>
                    <a:pt x="0" y="3119"/>
                  </a:cubicBezTo>
                  <a:cubicBezTo>
                    <a:pt x="0" y="4852"/>
                    <a:pt x="1387" y="6238"/>
                    <a:pt x="3119" y="6238"/>
                  </a:cubicBezTo>
                  <a:cubicBezTo>
                    <a:pt x="4852" y="6238"/>
                    <a:pt x="6238" y="4820"/>
                    <a:pt x="6238" y="3119"/>
                  </a:cubicBezTo>
                  <a:cubicBezTo>
                    <a:pt x="6238" y="1386"/>
                    <a:pt x="4821" y="0"/>
                    <a:pt x="311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3" name="Google Shape;8440;p58">
              <a:extLst>
                <a:ext uri="{FF2B5EF4-FFF2-40B4-BE49-F238E27FC236}">
                  <a16:creationId xmlns:a16="http://schemas.microsoft.com/office/drawing/2014/main" id="{0298D0DE-6002-464F-BA11-0546CE10DBE9}"/>
                </a:ext>
              </a:extLst>
            </p:cNvPr>
            <p:cNvSpPr/>
            <p:nvPr/>
          </p:nvSpPr>
          <p:spPr>
            <a:xfrm>
              <a:off x="1412450" y="1954475"/>
              <a:ext cx="297750" cy="296175"/>
            </a:xfrm>
            <a:custGeom>
              <a:avLst/>
              <a:gdLst/>
              <a:ahLst/>
              <a:cxnLst/>
              <a:rect l="l" t="t" r="r" b="b"/>
              <a:pathLst>
                <a:path w="11910" h="11847" extrusionOk="0">
                  <a:moveTo>
                    <a:pt x="6365" y="662"/>
                  </a:moveTo>
                  <a:lnTo>
                    <a:pt x="6522" y="1513"/>
                  </a:lnTo>
                  <a:cubicBezTo>
                    <a:pt x="6554" y="1702"/>
                    <a:pt x="6617" y="1765"/>
                    <a:pt x="6774" y="1797"/>
                  </a:cubicBezTo>
                  <a:cubicBezTo>
                    <a:pt x="7342" y="1923"/>
                    <a:pt x="7814" y="2112"/>
                    <a:pt x="8287" y="2427"/>
                  </a:cubicBezTo>
                  <a:cubicBezTo>
                    <a:pt x="8350" y="2474"/>
                    <a:pt x="8421" y="2498"/>
                    <a:pt x="8488" y="2498"/>
                  </a:cubicBezTo>
                  <a:cubicBezTo>
                    <a:pt x="8554" y="2498"/>
                    <a:pt x="8618" y="2474"/>
                    <a:pt x="8665" y="2427"/>
                  </a:cubicBezTo>
                  <a:lnTo>
                    <a:pt x="9389" y="1923"/>
                  </a:lnTo>
                  <a:lnTo>
                    <a:pt x="9925" y="2490"/>
                  </a:lnTo>
                  <a:lnTo>
                    <a:pt x="9421" y="3183"/>
                  </a:lnTo>
                  <a:cubicBezTo>
                    <a:pt x="9358" y="3309"/>
                    <a:pt x="9358" y="3466"/>
                    <a:pt x="9421" y="3592"/>
                  </a:cubicBezTo>
                  <a:cubicBezTo>
                    <a:pt x="9736" y="4065"/>
                    <a:pt x="9925" y="4537"/>
                    <a:pt x="10051" y="5073"/>
                  </a:cubicBezTo>
                  <a:cubicBezTo>
                    <a:pt x="10082" y="5231"/>
                    <a:pt x="10209" y="5294"/>
                    <a:pt x="10335" y="5357"/>
                  </a:cubicBezTo>
                  <a:lnTo>
                    <a:pt x="11185" y="5514"/>
                  </a:lnTo>
                  <a:lnTo>
                    <a:pt x="11185" y="6302"/>
                  </a:lnTo>
                  <a:lnTo>
                    <a:pt x="10335" y="6459"/>
                  </a:lnTo>
                  <a:cubicBezTo>
                    <a:pt x="10177" y="6491"/>
                    <a:pt x="10082" y="6585"/>
                    <a:pt x="10051" y="6743"/>
                  </a:cubicBezTo>
                  <a:cubicBezTo>
                    <a:pt x="9925" y="7278"/>
                    <a:pt x="9736" y="7751"/>
                    <a:pt x="9421" y="8224"/>
                  </a:cubicBezTo>
                  <a:cubicBezTo>
                    <a:pt x="9358" y="8350"/>
                    <a:pt x="9358" y="8507"/>
                    <a:pt x="9421" y="8633"/>
                  </a:cubicBezTo>
                  <a:lnTo>
                    <a:pt x="9925" y="9326"/>
                  </a:lnTo>
                  <a:lnTo>
                    <a:pt x="9389" y="9893"/>
                  </a:lnTo>
                  <a:lnTo>
                    <a:pt x="8665" y="9358"/>
                  </a:lnTo>
                  <a:cubicBezTo>
                    <a:pt x="8618" y="9326"/>
                    <a:pt x="8554" y="9310"/>
                    <a:pt x="8488" y="9310"/>
                  </a:cubicBezTo>
                  <a:cubicBezTo>
                    <a:pt x="8421" y="9310"/>
                    <a:pt x="8350" y="9326"/>
                    <a:pt x="8287" y="9358"/>
                  </a:cubicBezTo>
                  <a:cubicBezTo>
                    <a:pt x="7814" y="9673"/>
                    <a:pt x="7342" y="9893"/>
                    <a:pt x="6774" y="9988"/>
                  </a:cubicBezTo>
                  <a:cubicBezTo>
                    <a:pt x="6617" y="10051"/>
                    <a:pt x="6554" y="10145"/>
                    <a:pt x="6522" y="10271"/>
                  </a:cubicBezTo>
                  <a:lnTo>
                    <a:pt x="6365" y="11153"/>
                  </a:lnTo>
                  <a:lnTo>
                    <a:pt x="5577" y="11153"/>
                  </a:lnTo>
                  <a:lnTo>
                    <a:pt x="5420" y="10271"/>
                  </a:lnTo>
                  <a:cubicBezTo>
                    <a:pt x="5357" y="10114"/>
                    <a:pt x="5294" y="10051"/>
                    <a:pt x="5136" y="9988"/>
                  </a:cubicBezTo>
                  <a:cubicBezTo>
                    <a:pt x="4569" y="9893"/>
                    <a:pt x="4097" y="9673"/>
                    <a:pt x="3624" y="9358"/>
                  </a:cubicBezTo>
                  <a:cubicBezTo>
                    <a:pt x="3561" y="9326"/>
                    <a:pt x="3498" y="9310"/>
                    <a:pt x="3435" y="9310"/>
                  </a:cubicBezTo>
                  <a:cubicBezTo>
                    <a:pt x="3372" y="9310"/>
                    <a:pt x="3309" y="9326"/>
                    <a:pt x="3246" y="9358"/>
                  </a:cubicBezTo>
                  <a:lnTo>
                    <a:pt x="2521" y="9893"/>
                  </a:lnTo>
                  <a:lnTo>
                    <a:pt x="1986" y="9326"/>
                  </a:lnTo>
                  <a:lnTo>
                    <a:pt x="2490" y="8633"/>
                  </a:lnTo>
                  <a:cubicBezTo>
                    <a:pt x="2584" y="8507"/>
                    <a:pt x="2584" y="8350"/>
                    <a:pt x="2490" y="8224"/>
                  </a:cubicBezTo>
                  <a:cubicBezTo>
                    <a:pt x="2175" y="7751"/>
                    <a:pt x="1986" y="7278"/>
                    <a:pt x="1860" y="6743"/>
                  </a:cubicBezTo>
                  <a:cubicBezTo>
                    <a:pt x="1828" y="6585"/>
                    <a:pt x="1702" y="6491"/>
                    <a:pt x="1576" y="6459"/>
                  </a:cubicBezTo>
                  <a:lnTo>
                    <a:pt x="726" y="6302"/>
                  </a:lnTo>
                  <a:lnTo>
                    <a:pt x="726" y="5514"/>
                  </a:lnTo>
                  <a:lnTo>
                    <a:pt x="1576" y="5357"/>
                  </a:lnTo>
                  <a:cubicBezTo>
                    <a:pt x="1734" y="5325"/>
                    <a:pt x="1828" y="5231"/>
                    <a:pt x="1860" y="5073"/>
                  </a:cubicBezTo>
                  <a:cubicBezTo>
                    <a:pt x="1986" y="4506"/>
                    <a:pt x="2175" y="4065"/>
                    <a:pt x="2490" y="3592"/>
                  </a:cubicBezTo>
                  <a:cubicBezTo>
                    <a:pt x="2584" y="3466"/>
                    <a:pt x="2584" y="3309"/>
                    <a:pt x="2490" y="3183"/>
                  </a:cubicBezTo>
                  <a:lnTo>
                    <a:pt x="1986" y="2490"/>
                  </a:lnTo>
                  <a:lnTo>
                    <a:pt x="2521" y="1923"/>
                  </a:lnTo>
                  <a:lnTo>
                    <a:pt x="3246" y="2427"/>
                  </a:lnTo>
                  <a:cubicBezTo>
                    <a:pt x="3309" y="2474"/>
                    <a:pt x="3372" y="2498"/>
                    <a:pt x="3435" y="2498"/>
                  </a:cubicBezTo>
                  <a:cubicBezTo>
                    <a:pt x="3498" y="2498"/>
                    <a:pt x="3561" y="2474"/>
                    <a:pt x="3624" y="2427"/>
                  </a:cubicBezTo>
                  <a:cubicBezTo>
                    <a:pt x="4097" y="2112"/>
                    <a:pt x="4569" y="1923"/>
                    <a:pt x="5136" y="1797"/>
                  </a:cubicBezTo>
                  <a:cubicBezTo>
                    <a:pt x="5294" y="1765"/>
                    <a:pt x="5357" y="1639"/>
                    <a:pt x="5420" y="1513"/>
                  </a:cubicBezTo>
                  <a:lnTo>
                    <a:pt x="5577" y="662"/>
                  </a:lnTo>
                  <a:close/>
                  <a:moveTo>
                    <a:pt x="5262" y="1"/>
                  </a:moveTo>
                  <a:cubicBezTo>
                    <a:pt x="5073" y="1"/>
                    <a:pt x="4916" y="127"/>
                    <a:pt x="4884" y="284"/>
                  </a:cubicBezTo>
                  <a:lnTo>
                    <a:pt x="4727" y="1166"/>
                  </a:lnTo>
                  <a:cubicBezTo>
                    <a:pt x="4254" y="1292"/>
                    <a:pt x="3813" y="1481"/>
                    <a:pt x="3435" y="1734"/>
                  </a:cubicBezTo>
                  <a:lnTo>
                    <a:pt x="2679" y="1229"/>
                  </a:lnTo>
                  <a:cubicBezTo>
                    <a:pt x="2610" y="1174"/>
                    <a:pt x="2541" y="1149"/>
                    <a:pt x="2474" y="1149"/>
                  </a:cubicBezTo>
                  <a:cubicBezTo>
                    <a:pt x="2389" y="1149"/>
                    <a:pt x="2309" y="1190"/>
                    <a:pt x="2238" y="1261"/>
                  </a:cubicBezTo>
                  <a:lnTo>
                    <a:pt x="1261" y="2238"/>
                  </a:lnTo>
                  <a:cubicBezTo>
                    <a:pt x="1135" y="2364"/>
                    <a:pt x="1135" y="2553"/>
                    <a:pt x="1230" y="2679"/>
                  </a:cubicBezTo>
                  <a:lnTo>
                    <a:pt x="1734" y="3435"/>
                  </a:lnTo>
                  <a:cubicBezTo>
                    <a:pt x="1513" y="3813"/>
                    <a:pt x="1324" y="4254"/>
                    <a:pt x="1198" y="4726"/>
                  </a:cubicBezTo>
                  <a:lnTo>
                    <a:pt x="284" y="4884"/>
                  </a:lnTo>
                  <a:cubicBezTo>
                    <a:pt x="127" y="4915"/>
                    <a:pt x="1" y="5042"/>
                    <a:pt x="1" y="5231"/>
                  </a:cubicBezTo>
                  <a:lnTo>
                    <a:pt x="1" y="6617"/>
                  </a:lnTo>
                  <a:cubicBezTo>
                    <a:pt x="64" y="6774"/>
                    <a:pt x="158" y="6932"/>
                    <a:pt x="316" y="6963"/>
                  </a:cubicBezTo>
                  <a:lnTo>
                    <a:pt x="1230" y="7121"/>
                  </a:lnTo>
                  <a:cubicBezTo>
                    <a:pt x="1356" y="7593"/>
                    <a:pt x="1545" y="8034"/>
                    <a:pt x="1797" y="8413"/>
                  </a:cubicBezTo>
                  <a:lnTo>
                    <a:pt x="1261" y="9169"/>
                  </a:lnTo>
                  <a:cubicBezTo>
                    <a:pt x="1167" y="9295"/>
                    <a:pt x="1198" y="9484"/>
                    <a:pt x="1324" y="9610"/>
                  </a:cubicBezTo>
                  <a:lnTo>
                    <a:pt x="2301" y="10586"/>
                  </a:lnTo>
                  <a:cubicBezTo>
                    <a:pt x="2368" y="10654"/>
                    <a:pt x="2454" y="10685"/>
                    <a:pt x="2533" y="10685"/>
                  </a:cubicBezTo>
                  <a:cubicBezTo>
                    <a:pt x="2602" y="10685"/>
                    <a:pt x="2666" y="10662"/>
                    <a:pt x="2710" y="10618"/>
                  </a:cubicBezTo>
                  <a:lnTo>
                    <a:pt x="3466" y="10114"/>
                  </a:lnTo>
                  <a:cubicBezTo>
                    <a:pt x="3876" y="10366"/>
                    <a:pt x="4286" y="10555"/>
                    <a:pt x="4790" y="10681"/>
                  </a:cubicBezTo>
                  <a:lnTo>
                    <a:pt x="4947" y="11563"/>
                  </a:lnTo>
                  <a:cubicBezTo>
                    <a:pt x="4979" y="11721"/>
                    <a:pt x="5105" y="11847"/>
                    <a:pt x="5294" y="11847"/>
                  </a:cubicBezTo>
                  <a:lnTo>
                    <a:pt x="6680" y="11847"/>
                  </a:lnTo>
                  <a:cubicBezTo>
                    <a:pt x="6837" y="11847"/>
                    <a:pt x="6995" y="11721"/>
                    <a:pt x="7027" y="11563"/>
                  </a:cubicBezTo>
                  <a:lnTo>
                    <a:pt x="7184" y="10681"/>
                  </a:lnTo>
                  <a:cubicBezTo>
                    <a:pt x="7657" y="10555"/>
                    <a:pt x="8098" y="10366"/>
                    <a:pt x="8476" y="10114"/>
                  </a:cubicBezTo>
                  <a:lnTo>
                    <a:pt x="9232" y="10618"/>
                  </a:lnTo>
                  <a:cubicBezTo>
                    <a:pt x="9301" y="10673"/>
                    <a:pt x="9370" y="10698"/>
                    <a:pt x="9436" y="10698"/>
                  </a:cubicBezTo>
                  <a:cubicBezTo>
                    <a:pt x="9521" y="10698"/>
                    <a:pt x="9602" y="10657"/>
                    <a:pt x="9673" y="10586"/>
                  </a:cubicBezTo>
                  <a:lnTo>
                    <a:pt x="10650" y="9610"/>
                  </a:lnTo>
                  <a:cubicBezTo>
                    <a:pt x="10776" y="9484"/>
                    <a:pt x="10776" y="9295"/>
                    <a:pt x="10681" y="9169"/>
                  </a:cubicBezTo>
                  <a:lnTo>
                    <a:pt x="10177" y="8413"/>
                  </a:lnTo>
                  <a:cubicBezTo>
                    <a:pt x="10398" y="8034"/>
                    <a:pt x="10618" y="7593"/>
                    <a:pt x="10713" y="7121"/>
                  </a:cubicBezTo>
                  <a:lnTo>
                    <a:pt x="11626" y="6963"/>
                  </a:lnTo>
                  <a:cubicBezTo>
                    <a:pt x="11784" y="6932"/>
                    <a:pt x="11910" y="6806"/>
                    <a:pt x="11910" y="6617"/>
                  </a:cubicBezTo>
                  <a:lnTo>
                    <a:pt x="11910" y="5231"/>
                  </a:lnTo>
                  <a:cubicBezTo>
                    <a:pt x="11910" y="5073"/>
                    <a:pt x="11784" y="4915"/>
                    <a:pt x="11626" y="4884"/>
                  </a:cubicBezTo>
                  <a:lnTo>
                    <a:pt x="10713" y="4726"/>
                  </a:lnTo>
                  <a:cubicBezTo>
                    <a:pt x="10618" y="4254"/>
                    <a:pt x="10398" y="3813"/>
                    <a:pt x="10177" y="3403"/>
                  </a:cubicBezTo>
                  <a:lnTo>
                    <a:pt x="10681" y="2679"/>
                  </a:lnTo>
                  <a:cubicBezTo>
                    <a:pt x="10807" y="2553"/>
                    <a:pt x="10776" y="2364"/>
                    <a:pt x="10650" y="2238"/>
                  </a:cubicBezTo>
                  <a:lnTo>
                    <a:pt x="9673" y="1261"/>
                  </a:lnTo>
                  <a:cubicBezTo>
                    <a:pt x="9605" y="1193"/>
                    <a:pt x="9520" y="1162"/>
                    <a:pt x="9435" y="1162"/>
                  </a:cubicBezTo>
                  <a:cubicBezTo>
                    <a:pt x="9362" y="1162"/>
                    <a:pt x="9290" y="1186"/>
                    <a:pt x="9232" y="1229"/>
                  </a:cubicBezTo>
                  <a:lnTo>
                    <a:pt x="8476" y="1734"/>
                  </a:lnTo>
                  <a:cubicBezTo>
                    <a:pt x="8098" y="1481"/>
                    <a:pt x="7657" y="1292"/>
                    <a:pt x="7184" y="1166"/>
                  </a:cubicBezTo>
                  <a:lnTo>
                    <a:pt x="6995" y="284"/>
                  </a:lnTo>
                  <a:cubicBezTo>
                    <a:pt x="6932" y="127"/>
                    <a:pt x="6837" y="1"/>
                    <a:pt x="661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16395299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مدخلات تكنولوجيا المعلومات تشير إلى الأدوات والتقنيات التي يتم استخدامها في مجال التعليم والتدريس لتعزيز وتحسين عمليات التعلم والتواصل. تشمل هذه المدخلات الأجهزة الإلكترونية مثل الحواسيب والهواتف الذكية والأجهزة اللوحية، والبرمجيات التعليمية، والشبكات الاجتماعية، والإنترنت والموارد الإلكترونية، وتطبيقات الويب والتطبيقات المحمولة الموجهة للتعلم، والتجارب التفاعلية، وغيرها من الأدوات التقنية التي يمكن استخدامها لتعزيز عملية التعليم وتحقيق أهداف التعلم.</a:t>
            </a:r>
          </a:p>
          <a:p>
            <a:pPr algn="ctr"/>
            <a:endParaRPr lang="ar-SA" dirty="0"/>
          </a:p>
          <a:p>
            <a:pPr algn="ctr"/>
            <a:r>
              <a:rPr lang="ar-SA" dirty="0"/>
              <a:t>مصدر:</a:t>
            </a:r>
          </a:p>
          <a:p>
            <a:pPr algn="ctr"/>
            <a:r>
              <a:rPr lang="en-US" dirty="0"/>
              <a:t>ITU (International Telecommunication Union). (2018). "ICTs in Education." Retrieved from: https://www.itu.int/en/ITU-D/Statistics/Pages/publications/ict-facts-2017.aspx</a:t>
            </a:r>
          </a:p>
        </p:txBody>
      </p:sp>
      <p:sp>
        <p:nvSpPr>
          <p:cNvPr id="5" name="Rectangle 4"/>
          <p:cNvSpPr/>
          <p:nvPr/>
        </p:nvSpPr>
        <p:spPr>
          <a:xfrm>
            <a:off x="809033" y="1393346"/>
            <a:ext cx="814630" cy="61288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420826" y="2040273"/>
            <a:ext cx="9426243" cy="402674"/>
          </a:xfrm>
          <a:prstGeom prst="rect">
            <a:avLst/>
          </a:prstGeom>
          <a:noFill/>
        </p:spPr>
        <p:txBody>
          <a:bodyPr wrap="square" rtlCol="0">
            <a:spAutoFit/>
          </a:bodyPr>
          <a:lstStyle/>
          <a:p>
            <a:pPr algn="just" rtl="1">
              <a:lnSpc>
                <a:spcPts val="2720"/>
              </a:lnSpc>
              <a:spcBef>
                <a:spcPts val="600"/>
              </a:spcBef>
              <a:spcAft>
                <a:spcPts val="1800"/>
              </a:spcAft>
            </a:pPr>
            <a:r>
              <a:rPr lang="ar-SA" sz="1600" dirty="0">
                <a:latin typeface="Alexandria Light" pitchFamily="2" charset="-78"/>
                <a:cs typeface="Alexandria Light" pitchFamily="2" charset="-78"/>
              </a:rPr>
              <a:t>      </a:t>
            </a:r>
            <a:endParaRPr lang="ar-SA" sz="1600" dirty="0">
              <a:solidFill>
                <a:srgbClr val="212529"/>
              </a:solidFill>
              <a:effectLst/>
              <a:latin typeface="Alexandria Light" pitchFamily="2" charset="-78"/>
              <a:ea typeface="Times New Roman" panose="02020603050405020304" pitchFamily="18"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C4364A12-B773-40FF-9ABF-33539D226A2F}"/>
              </a:ext>
            </a:extLst>
          </p:cNvPr>
          <p:cNvSpPr txBox="1"/>
          <p:nvPr/>
        </p:nvSpPr>
        <p:spPr>
          <a:xfrm>
            <a:off x="1289737" y="2138802"/>
            <a:ext cx="9688420" cy="3576620"/>
          </a:xfrm>
          <a:prstGeom prst="rect">
            <a:avLst/>
          </a:prstGeom>
          <a:noFill/>
        </p:spPr>
        <p:txBody>
          <a:bodyPr wrap="square" rtlCol="1">
            <a:spAutoFit/>
          </a:bodyPr>
          <a:lstStyle/>
          <a:p>
            <a:pPr marL="285750" indent="-285750" algn="just" rtl="1">
              <a:lnSpc>
                <a:spcPts val="2920"/>
              </a:lnSpc>
              <a:spcAft>
                <a:spcPts val="1800"/>
              </a:spcAft>
              <a:buFont typeface="Arial" panose="020B0604020202020204" pitchFamily="34" charset="0"/>
              <a:buChar char="•"/>
            </a:pPr>
            <a:r>
              <a:rPr lang="ar-SA" sz="1800" b="1" dirty="0">
                <a:solidFill>
                  <a:srgbClr val="000000"/>
                </a:solidFill>
                <a:effectLst/>
                <a:latin typeface="Calibri" panose="020F0502020204030204" pitchFamily="34" charset="0"/>
                <a:ea typeface="Calibri" panose="020F0502020204030204" pitchFamily="34" charset="0"/>
                <a:cs typeface="Arial" panose="020B0604020202020204" pitchFamily="34" charset="0"/>
              </a:rPr>
              <a:t> </a:t>
            </a:r>
            <a:r>
              <a:rPr lang="ar-SA" sz="1600" dirty="0">
                <a:solidFill>
                  <a:srgbClr val="000000"/>
                </a:solidFill>
                <a:effectLst/>
                <a:latin typeface="Alexandria Light" pitchFamily="2" charset="-78"/>
                <a:ea typeface="Calibri" panose="020F0502020204030204" pitchFamily="34" charset="0"/>
                <a:cs typeface="Alexandria Light" pitchFamily="2" charset="-78"/>
              </a:rPr>
              <a:t>كثرة موديلات الهواتف النقالة واختلافها يؤدى إلى عدم الألفة السريعة مع الأجهزة وخاصة مع اختلاف أحجام الشاشات وأشكالها. </a:t>
            </a:r>
            <a:endParaRPr lang="en-US" sz="1600" dirty="0">
              <a:solidFill>
                <a:srgbClr val="000000"/>
              </a:solidFill>
              <a:latin typeface="Alexandria Light" pitchFamily="2" charset="-78"/>
              <a:ea typeface="Calibri" panose="020F0502020204030204" pitchFamily="34" charset="0"/>
              <a:cs typeface="Alexandria Light" pitchFamily="2" charset="-78"/>
            </a:endParaRPr>
          </a:p>
          <a:p>
            <a:pPr marL="285750" indent="-285750" algn="just" rtl="1">
              <a:lnSpc>
                <a:spcPts val="2920"/>
              </a:lnSpc>
              <a:spcAft>
                <a:spcPts val="1800"/>
              </a:spcAft>
              <a:buFont typeface="Arial" panose="020B0604020202020204" pitchFamily="34" charset="0"/>
              <a:buChar char="•"/>
            </a:pPr>
            <a:r>
              <a:rPr lang="ar-SA" sz="1600" dirty="0">
                <a:solidFill>
                  <a:srgbClr val="000000"/>
                </a:solidFill>
                <a:latin typeface="Alexandria Light" pitchFamily="2" charset="-78"/>
                <a:ea typeface="Calibri" panose="020F0502020204030204" pitchFamily="34" charset="0"/>
                <a:cs typeface="Alexandria Light" pitchFamily="2" charset="-78"/>
              </a:rPr>
              <a:t>ضرورة شحن الأجهزة بشكل دوري، إذ يستغرق عمل البطاريات مدة قصيرة، ولذلك فهي تتطلب الشحن بصفة مستمرة، ويمكن فقد البيانات إذا حدث خلل عند شحن البطارية.</a:t>
            </a:r>
          </a:p>
          <a:p>
            <a:pPr marL="285750" indent="-285750" algn="just" rtl="1">
              <a:lnSpc>
                <a:spcPts val="2920"/>
              </a:lnSpc>
              <a:spcAft>
                <a:spcPts val="1800"/>
              </a:spcAft>
              <a:buFont typeface="Arial" panose="020B0604020202020204" pitchFamily="34" charset="0"/>
              <a:buChar char="•"/>
            </a:pPr>
            <a:r>
              <a:rPr lang="ar-SA" sz="1600" dirty="0">
                <a:solidFill>
                  <a:srgbClr val="000000"/>
                </a:solidFill>
                <a:latin typeface="Alexandria Light" pitchFamily="2" charset="-78"/>
                <a:ea typeface="Calibri" panose="020F0502020204030204" pitchFamily="34" charset="0"/>
                <a:cs typeface="Alexandria Light" pitchFamily="2" charset="-78"/>
              </a:rPr>
              <a:t>الحاجة إلى تأسيس بنية تحتية تتضمن شبكات لاسلكية، وأجهزة حديثة.</a:t>
            </a:r>
          </a:p>
          <a:p>
            <a:pPr marL="285750" indent="-285750" algn="just" rtl="1">
              <a:lnSpc>
                <a:spcPts val="2920"/>
              </a:lnSpc>
              <a:spcAft>
                <a:spcPts val="1800"/>
              </a:spcAft>
              <a:buFont typeface="Arial" panose="020B0604020202020204" pitchFamily="34" charset="0"/>
              <a:buChar char="•"/>
            </a:pPr>
            <a:r>
              <a:rPr lang="ar-SA" sz="1600" dirty="0">
                <a:solidFill>
                  <a:srgbClr val="000000"/>
                </a:solidFill>
                <a:latin typeface="Alexandria Light" pitchFamily="2" charset="-78"/>
                <a:ea typeface="Calibri" panose="020F0502020204030204" pitchFamily="34" charset="0"/>
                <a:cs typeface="Alexandria Light" pitchFamily="2" charset="-78"/>
              </a:rPr>
              <a:t>إنتاج برمجيات تعليمية، وتصميم مناهج إلكترونية تنشر عبر الانترنت.</a:t>
            </a:r>
          </a:p>
          <a:p>
            <a:pPr marL="285750" indent="-285750" algn="just" rtl="1">
              <a:lnSpc>
                <a:spcPts val="2920"/>
              </a:lnSpc>
              <a:spcAft>
                <a:spcPts val="1800"/>
              </a:spcAft>
              <a:buFont typeface="Arial" panose="020B0604020202020204" pitchFamily="34" charset="0"/>
              <a:buChar char="•"/>
            </a:pPr>
            <a:r>
              <a:rPr lang="ar-SA" sz="1600" dirty="0">
                <a:solidFill>
                  <a:srgbClr val="000000"/>
                </a:solidFill>
                <a:latin typeface="Alexandria Light" pitchFamily="2" charset="-78"/>
                <a:ea typeface="Calibri" panose="020F0502020204030204" pitchFamily="34" charset="0"/>
                <a:cs typeface="Alexandria Light" pitchFamily="2" charset="-78"/>
              </a:rPr>
              <a:t>تدريب المعلمين والطلاب على المهارات اللازمة لاستخدام هذه الأجهزة في التعليم بإتقان وفاعلية.</a:t>
            </a:r>
          </a:p>
        </p:txBody>
      </p:sp>
      <p:sp>
        <p:nvSpPr>
          <p:cNvPr id="9" name="مربع نص 8">
            <a:extLst>
              <a:ext uri="{FF2B5EF4-FFF2-40B4-BE49-F238E27FC236}">
                <a16:creationId xmlns:a16="http://schemas.microsoft.com/office/drawing/2014/main" id="{C421D857-E0F9-4C62-904D-ACE738FCA722}"/>
              </a:ext>
            </a:extLst>
          </p:cNvPr>
          <p:cNvSpPr txBox="1"/>
          <p:nvPr/>
        </p:nvSpPr>
        <p:spPr>
          <a:xfrm>
            <a:off x="2346765" y="1116290"/>
            <a:ext cx="6201668" cy="388311"/>
          </a:xfrm>
          <a:prstGeom prst="rect">
            <a:avLst/>
          </a:prstGeom>
          <a:noFill/>
        </p:spPr>
        <p:txBody>
          <a:bodyPr wrap="square">
            <a:spAutoFit/>
          </a:bodyPr>
          <a:lstStyle/>
          <a:p>
            <a:pPr algn="just" rtl="1">
              <a:lnSpc>
                <a:spcPct val="115000"/>
              </a:lnSpc>
              <a:spcAft>
                <a:spcPts val="600"/>
              </a:spcAft>
            </a:pPr>
            <a:r>
              <a:rPr lang="ar-SA" dirty="0">
                <a:solidFill>
                  <a:srgbClr val="000000"/>
                </a:solidFill>
                <a:effectLst/>
                <a:latin typeface="Alexandria Medium" pitchFamily="2" charset="-78"/>
                <a:ea typeface="Calibri" panose="020F0502020204030204" pitchFamily="34" charset="0"/>
                <a:cs typeface="Alexandria Medium" pitchFamily="2" charset="-78"/>
              </a:rPr>
              <a:t>التحديات التي تواجه استخدام الهاتف النقال في التعليم </a:t>
            </a:r>
            <a:endParaRPr lang="en-US" sz="1200" dirty="0">
              <a:effectLst/>
              <a:latin typeface="Alexandria Medium" pitchFamily="2" charset="-78"/>
              <a:ea typeface="Calibri" panose="020F0502020204030204" pitchFamily="34" charset="0"/>
              <a:cs typeface="Alexandria Medium" pitchFamily="2" charset="-78"/>
            </a:endParaRPr>
          </a:p>
        </p:txBody>
      </p:sp>
      <p:grpSp>
        <p:nvGrpSpPr>
          <p:cNvPr id="15" name="Google Shape;8438;p58">
            <a:extLst>
              <a:ext uri="{FF2B5EF4-FFF2-40B4-BE49-F238E27FC236}">
                <a16:creationId xmlns:a16="http://schemas.microsoft.com/office/drawing/2014/main" id="{C4BA3EC3-A25C-497D-B4A3-D21C316E4FE0}"/>
              </a:ext>
            </a:extLst>
          </p:cNvPr>
          <p:cNvGrpSpPr/>
          <p:nvPr/>
        </p:nvGrpSpPr>
        <p:grpSpPr>
          <a:xfrm>
            <a:off x="1019957" y="1462670"/>
            <a:ext cx="408126" cy="482950"/>
            <a:chOff x="1412450" y="1954475"/>
            <a:chExt cx="297750" cy="296175"/>
          </a:xfrm>
        </p:grpSpPr>
        <p:sp>
          <p:nvSpPr>
            <p:cNvPr id="16" name="Google Shape;8439;p58">
              <a:extLst>
                <a:ext uri="{FF2B5EF4-FFF2-40B4-BE49-F238E27FC236}">
                  <a16:creationId xmlns:a16="http://schemas.microsoft.com/office/drawing/2014/main" id="{0DC826BF-5236-4D2E-AEB9-5A2FA65C97C1}"/>
                </a:ext>
              </a:extLst>
            </p:cNvPr>
            <p:cNvSpPr/>
            <p:nvPr/>
          </p:nvSpPr>
          <p:spPr>
            <a:xfrm>
              <a:off x="1483350" y="2023800"/>
              <a:ext cx="155975" cy="155975"/>
            </a:xfrm>
            <a:custGeom>
              <a:avLst/>
              <a:gdLst/>
              <a:ahLst/>
              <a:cxnLst/>
              <a:rect l="l" t="t" r="r" b="b"/>
              <a:pathLst>
                <a:path w="6239" h="6239" extrusionOk="0">
                  <a:moveTo>
                    <a:pt x="3119" y="2079"/>
                  </a:moveTo>
                  <a:cubicBezTo>
                    <a:pt x="3529" y="2079"/>
                    <a:pt x="3844" y="2395"/>
                    <a:pt x="3844" y="2773"/>
                  </a:cubicBezTo>
                  <a:cubicBezTo>
                    <a:pt x="3844" y="3182"/>
                    <a:pt x="3529" y="3497"/>
                    <a:pt x="3119" y="3497"/>
                  </a:cubicBezTo>
                  <a:cubicBezTo>
                    <a:pt x="2741" y="3497"/>
                    <a:pt x="2426" y="3182"/>
                    <a:pt x="2426" y="2773"/>
                  </a:cubicBezTo>
                  <a:cubicBezTo>
                    <a:pt x="2426" y="2395"/>
                    <a:pt x="2741" y="2079"/>
                    <a:pt x="3119" y="2079"/>
                  </a:cubicBezTo>
                  <a:close/>
                  <a:moveTo>
                    <a:pt x="3119" y="725"/>
                  </a:moveTo>
                  <a:cubicBezTo>
                    <a:pt x="4474" y="725"/>
                    <a:pt x="5577" y="1827"/>
                    <a:pt x="5577" y="3182"/>
                  </a:cubicBezTo>
                  <a:cubicBezTo>
                    <a:pt x="5577" y="3686"/>
                    <a:pt x="5388" y="4159"/>
                    <a:pt x="5136" y="4537"/>
                  </a:cubicBezTo>
                  <a:cubicBezTo>
                    <a:pt x="4884" y="4190"/>
                    <a:pt x="4537" y="3907"/>
                    <a:pt x="4191" y="3718"/>
                  </a:cubicBezTo>
                  <a:cubicBezTo>
                    <a:pt x="4411" y="3497"/>
                    <a:pt x="4537" y="3182"/>
                    <a:pt x="4537" y="2804"/>
                  </a:cubicBezTo>
                  <a:cubicBezTo>
                    <a:pt x="4537" y="2079"/>
                    <a:pt x="3907" y="1449"/>
                    <a:pt x="3151" y="1449"/>
                  </a:cubicBezTo>
                  <a:cubicBezTo>
                    <a:pt x="2426" y="1449"/>
                    <a:pt x="1796" y="2079"/>
                    <a:pt x="1796" y="2804"/>
                  </a:cubicBezTo>
                  <a:cubicBezTo>
                    <a:pt x="1796" y="3182"/>
                    <a:pt x="1891" y="3497"/>
                    <a:pt x="2143" y="3718"/>
                  </a:cubicBezTo>
                  <a:cubicBezTo>
                    <a:pt x="1733" y="3907"/>
                    <a:pt x="1418" y="4190"/>
                    <a:pt x="1198" y="4537"/>
                  </a:cubicBezTo>
                  <a:cubicBezTo>
                    <a:pt x="914" y="4159"/>
                    <a:pt x="756" y="3686"/>
                    <a:pt x="756" y="3182"/>
                  </a:cubicBezTo>
                  <a:cubicBezTo>
                    <a:pt x="662" y="1796"/>
                    <a:pt x="1796" y="725"/>
                    <a:pt x="3119" y="725"/>
                  </a:cubicBezTo>
                  <a:close/>
                  <a:moveTo>
                    <a:pt x="3119" y="4190"/>
                  </a:moveTo>
                  <a:cubicBezTo>
                    <a:pt x="3749" y="4190"/>
                    <a:pt x="4317" y="4505"/>
                    <a:pt x="4632" y="5041"/>
                  </a:cubicBezTo>
                  <a:cubicBezTo>
                    <a:pt x="4222" y="5387"/>
                    <a:pt x="3686" y="5577"/>
                    <a:pt x="3119" y="5577"/>
                  </a:cubicBezTo>
                  <a:cubicBezTo>
                    <a:pt x="2584" y="5577"/>
                    <a:pt x="2017" y="5387"/>
                    <a:pt x="1639" y="5041"/>
                  </a:cubicBezTo>
                  <a:cubicBezTo>
                    <a:pt x="1954" y="4505"/>
                    <a:pt x="2489" y="4190"/>
                    <a:pt x="3119" y="4190"/>
                  </a:cubicBezTo>
                  <a:close/>
                  <a:moveTo>
                    <a:pt x="3119" y="0"/>
                  </a:moveTo>
                  <a:cubicBezTo>
                    <a:pt x="1387" y="0"/>
                    <a:pt x="0" y="1418"/>
                    <a:pt x="0" y="3119"/>
                  </a:cubicBezTo>
                  <a:cubicBezTo>
                    <a:pt x="0" y="4852"/>
                    <a:pt x="1387" y="6238"/>
                    <a:pt x="3119" y="6238"/>
                  </a:cubicBezTo>
                  <a:cubicBezTo>
                    <a:pt x="4852" y="6238"/>
                    <a:pt x="6238" y="4820"/>
                    <a:pt x="6238" y="3119"/>
                  </a:cubicBezTo>
                  <a:cubicBezTo>
                    <a:pt x="6238" y="1386"/>
                    <a:pt x="4821" y="0"/>
                    <a:pt x="311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7" name="Google Shape;8440;p58">
              <a:extLst>
                <a:ext uri="{FF2B5EF4-FFF2-40B4-BE49-F238E27FC236}">
                  <a16:creationId xmlns:a16="http://schemas.microsoft.com/office/drawing/2014/main" id="{86F7E264-B051-46B9-A28D-67027AA2E24E}"/>
                </a:ext>
              </a:extLst>
            </p:cNvPr>
            <p:cNvSpPr/>
            <p:nvPr/>
          </p:nvSpPr>
          <p:spPr>
            <a:xfrm>
              <a:off x="1412450" y="1954475"/>
              <a:ext cx="297750" cy="296175"/>
            </a:xfrm>
            <a:custGeom>
              <a:avLst/>
              <a:gdLst/>
              <a:ahLst/>
              <a:cxnLst/>
              <a:rect l="l" t="t" r="r" b="b"/>
              <a:pathLst>
                <a:path w="11910" h="11847" extrusionOk="0">
                  <a:moveTo>
                    <a:pt x="6365" y="662"/>
                  </a:moveTo>
                  <a:lnTo>
                    <a:pt x="6522" y="1513"/>
                  </a:lnTo>
                  <a:cubicBezTo>
                    <a:pt x="6554" y="1702"/>
                    <a:pt x="6617" y="1765"/>
                    <a:pt x="6774" y="1797"/>
                  </a:cubicBezTo>
                  <a:cubicBezTo>
                    <a:pt x="7342" y="1923"/>
                    <a:pt x="7814" y="2112"/>
                    <a:pt x="8287" y="2427"/>
                  </a:cubicBezTo>
                  <a:cubicBezTo>
                    <a:pt x="8350" y="2474"/>
                    <a:pt x="8421" y="2498"/>
                    <a:pt x="8488" y="2498"/>
                  </a:cubicBezTo>
                  <a:cubicBezTo>
                    <a:pt x="8554" y="2498"/>
                    <a:pt x="8618" y="2474"/>
                    <a:pt x="8665" y="2427"/>
                  </a:cubicBezTo>
                  <a:lnTo>
                    <a:pt x="9389" y="1923"/>
                  </a:lnTo>
                  <a:lnTo>
                    <a:pt x="9925" y="2490"/>
                  </a:lnTo>
                  <a:lnTo>
                    <a:pt x="9421" y="3183"/>
                  </a:lnTo>
                  <a:cubicBezTo>
                    <a:pt x="9358" y="3309"/>
                    <a:pt x="9358" y="3466"/>
                    <a:pt x="9421" y="3592"/>
                  </a:cubicBezTo>
                  <a:cubicBezTo>
                    <a:pt x="9736" y="4065"/>
                    <a:pt x="9925" y="4537"/>
                    <a:pt x="10051" y="5073"/>
                  </a:cubicBezTo>
                  <a:cubicBezTo>
                    <a:pt x="10082" y="5231"/>
                    <a:pt x="10209" y="5294"/>
                    <a:pt x="10335" y="5357"/>
                  </a:cubicBezTo>
                  <a:lnTo>
                    <a:pt x="11185" y="5514"/>
                  </a:lnTo>
                  <a:lnTo>
                    <a:pt x="11185" y="6302"/>
                  </a:lnTo>
                  <a:lnTo>
                    <a:pt x="10335" y="6459"/>
                  </a:lnTo>
                  <a:cubicBezTo>
                    <a:pt x="10177" y="6491"/>
                    <a:pt x="10082" y="6585"/>
                    <a:pt x="10051" y="6743"/>
                  </a:cubicBezTo>
                  <a:cubicBezTo>
                    <a:pt x="9925" y="7278"/>
                    <a:pt x="9736" y="7751"/>
                    <a:pt x="9421" y="8224"/>
                  </a:cubicBezTo>
                  <a:cubicBezTo>
                    <a:pt x="9358" y="8350"/>
                    <a:pt x="9358" y="8507"/>
                    <a:pt x="9421" y="8633"/>
                  </a:cubicBezTo>
                  <a:lnTo>
                    <a:pt x="9925" y="9326"/>
                  </a:lnTo>
                  <a:lnTo>
                    <a:pt x="9389" y="9893"/>
                  </a:lnTo>
                  <a:lnTo>
                    <a:pt x="8665" y="9358"/>
                  </a:lnTo>
                  <a:cubicBezTo>
                    <a:pt x="8618" y="9326"/>
                    <a:pt x="8554" y="9310"/>
                    <a:pt x="8488" y="9310"/>
                  </a:cubicBezTo>
                  <a:cubicBezTo>
                    <a:pt x="8421" y="9310"/>
                    <a:pt x="8350" y="9326"/>
                    <a:pt x="8287" y="9358"/>
                  </a:cubicBezTo>
                  <a:cubicBezTo>
                    <a:pt x="7814" y="9673"/>
                    <a:pt x="7342" y="9893"/>
                    <a:pt x="6774" y="9988"/>
                  </a:cubicBezTo>
                  <a:cubicBezTo>
                    <a:pt x="6617" y="10051"/>
                    <a:pt x="6554" y="10145"/>
                    <a:pt x="6522" y="10271"/>
                  </a:cubicBezTo>
                  <a:lnTo>
                    <a:pt x="6365" y="11153"/>
                  </a:lnTo>
                  <a:lnTo>
                    <a:pt x="5577" y="11153"/>
                  </a:lnTo>
                  <a:lnTo>
                    <a:pt x="5420" y="10271"/>
                  </a:lnTo>
                  <a:cubicBezTo>
                    <a:pt x="5357" y="10114"/>
                    <a:pt x="5294" y="10051"/>
                    <a:pt x="5136" y="9988"/>
                  </a:cubicBezTo>
                  <a:cubicBezTo>
                    <a:pt x="4569" y="9893"/>
                    <a:pt x="4097" y="9673"/>
                    <a:pt x="3624" y="9358"/>
                  </a:cubicBezTo>
                  <a:cubicBezTo>
                    <a:pt x="3561" y="9326"/>
                    <a:pt x="3498" y="9310"/>
                    <a:pt x="3435" y="9310"/>
                  </a:cubicBezTo>
                  <a:cubicBezTo>
                    <a:pt x="3372" y="9310"/>
                    <a:pt x="3309" y="9326"/>
                    <a:pt x="3246" y="9358"/>
                  </a:cubicBezTo>
                  <a:lnTo>
                    <a:pt x="2521" y="9893"/>
                  </a:lnTo>
                  <a:lnTo>
                    <a:pt x="1986" y="9326"/>
                  </a:lnTo>
                  <a:lnTo>
                    <a:pt x="2490" y="8633"/>
                  </a:lnTo>
                  <a:cubicBezTo>
                    <a:pt x="2584" y="8507"/>
                    <a:pt x="2584" y="8350"/>
                    <a:pt x="2490" y="8224"/>
                  </a:cubicBezTo>
                  <a:cubicBezTo>
                    <a:pt x="2175" y="7751"/>
                    <a:pt x="1986" y="7278"/>
                    <a:pt x="1860" y="6743"/>
                  </a:cubicBezTo>
                  <a:cubicBezTo>
                    <a:pt x="1828" y="6585"/>
                    <a:pt x="1702" y="6491"/>
                    <a:pt x="1576" y="6459"/>
                  </a:cubicBezTo>
                  <a:lnTo>
                    <a:pt x="726" y="6302"/>
                  </a:lnTo>
                  <a:lnTo>
                    <a:pt x="726" y="5514"/>
                  </a:lnTo>
                  <a:lnTo>
                    <a:pt x="1576" y="5357"/>
                  </a:lnTo>
                  <a:cubicBezTo>
                    <a:pt x="1734" y="5325"/>
                    <a:pt x="1828" y="5231"/>
                    <a:pt x="1860" y="5073"/>
                  </a:cubicBezTo>
                  <a:cubicBezTo>
                    <a:pt x="1986" y="4506"/>
                    <a:pt x="2175" y="4065"/>
                    <a:pt x="2490" y="3592"/>
                  </a:cubicBezTo>
                  <a:cubicBezTo>
                    <a:pt x="2584" y="3466"/>
                    <a:pt x="2584" y="3309"/>
                    <a:pt x="2490" y="3183"/>
                  </a:cubicBezTo>
                  <a:lnTo>
                    <a:pt x="1986" y="2490"/>
                  </a:lnTo>
                  <a:lnTo>
                    <a:pt x="2521" y="1923"/>
                  </a:lnTo>
                  <a:lnTo>
                    <a:pt x="3246" y="2427"/>
                  </a:lnTo>
                  <a:cubicBezTo>
                    <a:pt x="3309" y="2474"/>
                    <a:pt x="3372" y="2498"/>
                    <a:pt x="3435" y="2498"/>
                  </a:cubicBezTo>
                  <a:cubicBezTo>
                    <a:pt x="3498" y="2498"/>
                    <a:pt x="3561" y="2474"/>
                    <a:pt x="3624" y="2427"/>
                  </a:cubicBezTo>
                  <a:cubicBezTo>
                    <a:pt x="4097" y="2112"/>
                    <a:pt x="4569" y="1923"/>
                    <a:pt x="5136" y="1797"/>
                  </a:cubicBezTo>
                  <a:cubicBezTo>
                    <a:pt x="5294" y="1765"/>
                    <a:pt x="5357" y="1639"/>
                    <a:pt x="5420" y="1513"/>
                  </a:cubicBezTo>
                  <a:lnTo>
                    <a:pt x="5577" y="662"/>
                  </a:lnTo>
                  <a:close/>
                  <a:moveTo>
                    <a:pt x="5262" y="1"/>
                  </a:moveTo>
                  <a:cubicBezTo>
                    <a:pt x="5073" y="1"/>
                    <a:pt x="4916" y="127"/>
                    <a:pt x="4884" y="284"/>
                  </a:cubicBezTo>
                  <a:lnTo>
                    <a:pt x="4727" y="1166"/>
                  </a:lnTo>
                  <a:cubicBezTo>
                    <a:pt x="4254" y="1292"/>
                    <a:pt x="3813" y="1481"/>
                    <a:pt x="3435" y="1734"/>
                  </a:cubicBezTo>
                  <a:lnTo>
                    <a:pt x="2679" y="1229"/>
                  </a:lnTo>
                  <a:cubicBezTo>
                    <a:pt x="2610" y="1174"/>
                    <a:pt x="2541" y="1149"/>
                    <a:pt x="2474" y="1149"/>
                  </a:cubicBezTo>
                  <a:cubicBezTo>
                    <a:pt x="2389" y="1149"/>
                    <a:pt x="2309" y="1190"/>
                    <a:pt x="2238" y="1261"/>
                  </a:cubicBezTo>
                  <a:lnTo>
                    <a:pt x="1261" y="2238"/>
                  </a:lnTo>
                  <a:cubicBezTo>
                    <a:pt x="1135" y="2364"/>
                    <a:pt x="1135" y="2553"/>
                    <a:pt x="1230" y="2679"/>
                  </a:cubicBezTo>
                  <a:lnTo>
                    <a:pt x="1734" y="3435"/>
                  </a:lnTo>
                  <a:cubicBezTo>
                    <a:pt x="1513" y="3813"/>
                    <a:pt x="1324" y="4254"/>
                    <a:pt x="1198" y="4726"/>
                  </a:cubicBezTo>
                  <a:lnTo>
                    <a:pt x="284" y="4884"/>
                  </a:lnTo>
                  <a:cubicBezTo>
                    <a:pt x="127" y="4915"/>
                    <a:pt x="1" y="5042"/>
                    <a:pt x="1" y="5231"/>
                  </a:cubicBezTo>
                  <a:lnTo>
                    <a:pt x="1" y="6617"/>
                  </a:lnTo>
                  <a:cubicBezTo>
                    <a:pt x="64" y="6774"/>
                    <a:pt x="158" y="6932"/>
                    <a:pt x="316" y="6963"/>
                  </a:cubicBezTo>
                  <a:lnTo>
                    <a:pt x="1230" y="7121"/>
                  </a:lnTo>
                  <a:cubicBezTo>
                    <a:pt x="1356" y="7593"/>
                    <a:pt x="1545" y="8034"/>
                    <a:pt x="1797" y="8413"/>
                  </a:cubicBezTo>
                  <a:lnTo>
                    <a:pt x="1261" y="9169"/>
                  </a:lnTo>
                  <a:cubicBezTo>
                    <a:pt x="1167" y="9295"/>
                    <a:pt x="1198" y="9484"/>
                    <a:pt x="1324" y="9610"/>
                  </a:cubicBezTo>
                  <a:lnTo>
                    <a:pt x="2301" y="10586"/>
                  </a:lnTo>
                  <a:cubicBezTo>
                    <a:pt x="2368" y="10654"/>
                    <a:pt x="2454" y="10685"/>
                    <a:pt x="2533" y="10685"/>
                  </a:cubicBezTo>
                  <a:cubicBezTo>
                    <a:pt x="2602" y="10685"/>
                    <a:pt x="2666" y="10662"/>
                    <a:pt x="2710" y="10618"/>
                  </a:cubicBezTo>
                  <a:lnTo>
                    <a:pt x="3466" y="10114"/>
                  </a:lnTo>
                  <a:cubicBezTo>
                    <a:pt x="3876" y="10366"/>
                    <a:pt x="4286" y="10555"/>
                    <a:pt x="4790" y="10681"/>
                  </a:cubicBezTo>
                  <a:lnTo>
                    <a:pt x="4947" y="11563"/>
                  </a:lnTo>
                  <a:cubicBezTo>
                    <a:pt x="4979" y="11721"/>
                    <a:pt x="5105" y="11847"/>
                    <a:pt x="5294" y="11847"/>
                  </a:cubicBezTo>
                  <a:lnTo>
                    <a:pt x="6680" y="11847"/>
                  </a:lnTo>
                  <a:cubicBezTo>
                    <a:pt x="6837" y="11847"/>
                    <a:pt x="6995" y="11721"/>
                    <a:pt x="7027" y="11563"/>
                  </a:cubicBezTo>
                  <a:lnTo>
                    <a:pt x="7184" y="10681"/>
                  </a:lnTo>
                  <a:cubicBezTo>
                    <a:pt x="7657" y="10555"/>
                    <a:pt x="8098" y="10366"/>
                    <a:pt x="8476" y="10114"/>
                  </a:cubicBezTo>
                  <a:lnTo>
                    <a:pt x="9232" y="10618"/>
                  </a:lnTo>
                  <a:cubicBezTo>
                    <a:pt x="9301" y="10673"/>
                    <a:pt x="9370" y="10698"/>
                    <a:pt x="9436" y="10698"/>
                  </a:cubicBezTo>
                  <a:cubicBezTo>
                    <a:pt x="9521" y="10698"/>
                    <a:pt x="9602" y="10657"/>
                    <a:pt x="9673" y="10586"/>
                  </a:cubicBezTo>
                  <a:lnTo>
                    <a:pt x="10650" y="9610"/>
                  </a:lnTo>
                  <a:cubicBezTo>
                    <a:pt x="10776" y="9484"/>
                    <a:pt x="10776" y="9295"/>
                    <a:pt x="10681" y="9169"/>
                  </a:cubicBezTo>
                  <a:lnTo>
                    <a:pt x="10177" y="8413"/>
                  </a:lnTo>
                  <a:cubicBezTo>
                    <a:pt x="10398" y="8034"/>
                    <a:pt x="10618" y="7593"/>
                    <a:pt x="10713" y="7121"/>
                  </a:cubicBezTo>
                  <a:lnTo>
                    <a:pt x="11626" y="6963"/>
                  </a:lnTo>
                  <a:cubicBezTo>
                    <a:pt x="11784" y="6932"/>
                    <a:pt x="11910" y="6806"/>
                    <a:pt x="11910" y="6617"/>
                  </a:cubicBezTo>
                  <a:lnTo>
                    <a:pt x="11910" y="5231"/>
                  </a:lnTo>
                  <a:cubicBezTo>
                    <a:pt x="11910" y="5073"/>
                    <a:pt x="11784" y="4915"/>
                    <a:pt x="11626" y="4884"/>
                  </a:cubicBezTo>
                  <a:lnTo>
                    <a:pt x="10713" y="4726"/>
                  </a:lnTo>
                  <a:cubicBezTo>
                    <a:pt x="10618" y="4254"/>
                    <a:pt x="10398" y="3813"/>
                    <a:pt x="10177" y="3403"/>
                  </a:cubicBezTo>
                  <a:lnTo>
                    <a:pt x="10681" y="2679"/>
                  </a:lnTo>
                  <a:cubicBezTo>
                    <a:pt x="10807" y="2553"/>
                    <a:pt x="10776" y="2364"/>
                    <a:pt x="10650" y="2238"/>
                  </a:cubicBezTo>
                  <a:lnTo>
                    <a:pt x="9673" y="1261"/>
                  </a:lnTo>
                  <a:cubicBezTo>
                    <a:pt x="9605" y="1193"/>
                    <a:pt x="9520" y="1162"/>
                    <a:pt x="9435" y="1162"/>
                  </a:cubicBezTo>
                  <a:cubicBezTo>
                    <a:pt x="9362" y="1162"/>
                    <a:pt x="9290" y="1186"/>
                    <a:pt x="9232" y="1229"/>
                  </a:cubicBezTo>
                  <a:lnTo>
                    <a:pt x="8476" y="1734"/>
                  </a:lnTo>
                  <a:cubicBezTo>
                    <a:pt x="8098" y="1481"/>
                    <a:pt x="7657" y="1292"/>
                    <a:pt x="7184" y="1166"/>
                  </a:cubicBezTo>
                  <a:lnTo>
                    <a:pt x="6995" y="284"/>
                  </a:lnTo>
                  <a:cubicBezTo>
                    <a:pt x="6932" y="127"/>
                    <a:pt x="6837" y="1"/>
                    <a:pt x="661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1953305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422924" y="665341"/>
            <a:ext cx="3175305"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مدخلات تكنولوجيا المعلومات تشير إلى الأدوات والتقنيات التي يتم استخدامها في مجال التعليم والتدريس لتعزيز وتحسين عمليات التعلم والتواصل. تشمل هذه المدخلات الأجهزة الإلكترونية مثل الحواسيب والهواتف الذكية والأجهزة اللوحية، والبرمجيات التعليمية، والشبكات الاجتماعية، والإنترنت والموارد الإلكترونية، وتطبيقات الويب والتطبيقات المحمولة الموجهة للتعلم، والتجارب التفاعلية، وغيرها من الأدوات التقنية التي يمكن استخدامها لتعزيز عملية التعليم وتحقيق أهداف التعلم.</a:t>
            </a:r>
          </a:p>
          <a:p>
            <a:pPr algn="ctr"/>
            <a:endParaRPr lang="ar-SA" dirty="0"/>
          </a:p>
          <a:p>
            <a:pPr algn="ctr"/>
            <a:endParaRPr lang="ar-SA" dirty="0"/>
          </a:p>
          <a:p>
            <a:pPr algn="ctr"/>
            <a:endParaRPr lang="ar-SA" dirty="0"/>
          </a:p>
          <a:p>
            <a:pPr algn="ctr"/>
            <a:endParaRPr lang="ar-SA" dirty="0"/>
          </a:p>
          <a:p>
            <a:pPr algn="ctr"/>
            <a:r>
              <a:rPr lang="ar-SA" dirty="0"/>
              <a:t>مصدر:</a:t>
            </a:r>
          </a:p>
          <a:p>
            <a:pPr algn="ctr"/>
            <a:r>
              <a:rPr lang="en-US" dirty="0"/>
              <a:t>ITU (International Telecommunication Union). (2018). "ICTs in Education." Retrieved from: https://www.itu.int/en/ITU-D/Statistics/Pages/publications/ict-facts-2017.aspx</a:t>
            </a:r>
          </a:p>
        </p:txBody>
      </p:sp>
      <p:sp>
        <p:nvSpPr>
          <p:cNvPr id="48" name="TextBox 47"/>
          <p:cNvSpPr txBox="1"/>
          <p:nvPr/>
        </p:nvSpPr>
        <p:spPr>
          <a:xfrm>
            <a:off x="1420826" y="2040273"/>
            <a:ext cx="9426243" cy="402674"/>
          </a:xfrm>
          <a:prstGeom prst="rect">
            <a:avLst/>
          </a:prstGeom>
          <a:noFill/>
        </p:spPr>
        <p:txBody>
          <a:bodyPr wrap="square" rtlCol="0">
            <a:spAutoFit/>
          </a:bodyPr>
          <a:lstStyle/>
          <a:p>
            <a:pPr algn="just" rtl="1">
              <a:lnSpc>
                <a:spcPts val="2720"/>
              </a:lnSpc>
              <a:spcBef>
                <a:spcPts val="600"/>
              </a:spcBef>
              <a:spcAft>
                <a:spcPts val="1800"/>
              </a:spcAft>
            </a:pPr>
            <a:r>
              <a:rPr lang="ar-SA" sz="1600" dirty="0">
                <a:latin typeface="Alexandria Light" pitchFamily="2" charset="-78"/>
                <a:cs typeface="Alexandria Light" pitchFamily="2" charset="-78"/>
              </a:rPr>
              <a:t>      </a:t>
            </a:r>
            <a:endParaRPr lang="ar-SA" sz="1600" dirty="0">
              <a:solidFill>
                <a:srgbClr val="212529"/>
              </a:solidFill>
              <a:effectLst/>
              <a:latin typeface="Alexandria Light" pitchFamily="2" charset="-78"/>
              <a:ea typeface="Times New Roman" panose="02020603050405020304" pitchFamily="18"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C4364A12-B773-40FF-9ABF-33539D226A2F}"/>
              </a:ext>
            </a:extLst>
          </p:cNvPr>
          <p:cNvSpPr txBox="1"/>
          <p:nvPr/>
        </p:nvSpPr>
        <p:spPr>
          <a:xfrm>
            <a:off x="1420826" y="2086600"/>
            <a:ext cx="9426243" cy="2543710"/>
          </a:xfrm>
          <a:prstGeom prst="rect">
            <a:avLst/>
          </a:prstGeom>
          <a:noFill/>
        </p:spPr>
        <p:txBody>
          <a:bodyPr wrap="square" rtlCol="1">
            <a:spAutoFit/>
          </a:bodyPr>
          <a:lstStyle/>
          <a:p>
            <a:pPr algn="just" rtl="1">
              <a:lnSpc>
                <a:spcPct val="200000"/>
              </a:lnSpc>
              <a:spcAft>
                <a:spcPts val="1800"/>
              </a:spcAft>
            </a:pPr>
            <a:r>
              <a:rPr lang="ar-SA" b="1" dirty="0">
                <a:latin typeface="Simplified Arabic,Bold"/>
              </a:rPr>
              <a:t>      </a:t>
            </a:r>
            <a:r>
              <a:rPr lang="ar-SA" sz="1600" b="0" i="0" u="none" strike="noStrike" baseline="0" dirty="0">
                <a:latin typeface="Alexandria Light" pitchFamily="2" charset="-78"/>
                <a:cs typeface="Alexandria Light" pitchFamily="2" charset="-78"/>
              </a:rPr>
              <a:t>ومن نماذج المستحدثات التكنولوجية الحوسبة السحابية </a:t>
            </a:r>
            <a:r>
              <a:rPr lang="ar-SA" sz="1600" dirty="0">
                <a:latin typeface="Alexandria Light" pitchFamily="2" charset="-78"/>
                <a:cs typeface="Alexandria Light" pitchFamily="2" charset="-78"/>
              </a:rPr>
              <a:t>التي أصبح استخدامها في تزايد مع دخولها العقد الثاني، فهي وسيلة للجيل التالي من الأعمال الرقمية. كما أنها تقدم حلولاً مرنةً وقابلةً للتطوير، </a:t>
            </a:r>
            <a:r>
              <a:rPr lang="ar-SA" sz="1600" b="0" i="0" u="none" strike="noStrike" baseline="0" dirty="0">
                <a:latin typeface="Alexandria Light" pitchFamily="2" charset="-78"/>
                <a:cs typeface="Alexandria Light" pitchFamily="2" charset="-78"/>
              </a:rPr>
              <a:t>ولديها إمكانية توفير البنية التحتية والموارد اللازمة للمتعلمين لتنفيذ أكبر قدر من المهام على السحابة مع التقليل من التكلفة، كما أنها تقدم لهم وصولاً سهلاً لكم كبير من المعلومات التي تتوفر على شبكة الإنترنت. فتوظيفها في مجال التعليم سيكون </a:t>
            </a:r>
            <a:r>
              <a:rPr lang="ar-SA" sz="1600" dirty="0">
                <a:latin typeface="Alexandria Light" pitchFamily="2" charset="-78"/>
                <a:cs typeface="Alexandria Light" pitchFamily="2" charset="-78"/>
              </a:rPr>
              <a:t>رافداً </a:t>
            </a:r>
            <a:r>
              <a:rPr lang="ar-SA" sz="1600" b="0" i="0" u="none" strike="noStrike" baseline="0" dirty="0">
                <a:latin typeface="Alexandria Light" pitchFamily="2" charset="-78"/>
                <a:cs typeface="Alexandria Light" pitchFamily="2" charset="-78"/>
              </a:rPr>
              <a:t>أساسياً للتعليم الإلكتروني وخاصة التعليم المتنقل.</a:t>
            </a:r>
          </a:p>
        </p:txBody>
      </p:sp>
      <p:sp>
        <p:nvSpPr>
          <p:cNvPr id="9" name="مربع نص 8">
            <a:extLst>
              <a:ext uri="{FF2B5EF4-FFF2-40B4-BE49-F238E27FC236}">
                <a16:creationId xmlns:a16="http://schemas.microsoft.com/office/drawing/2014/main" id="{9A09B2F2-C49A-4400-8642-3CD90B9AF76B}"/>
              </a:ext>
            </a:extLst>
          </p:cNvPr>
          <p:cNvSpPr txBox="1"/>
          <p:nvPr/>
        </p:nvSpPr>
        <p:spPr>
          <a:xfrm>
            <a:off x="4457045" y="809559"/>
            <a:ext cx="3068607" cy="461665"/>
          </a:xfrm>
          <a:prstGeom prst="rect">
            <a:avLst/>
          </a:prstGeom>
          <a:noFill/>
        </p:spPr>
        <p:txBody>
          <a:bodyPr wrap="square">
            <a:spAutoFit/>
          </a:bodyPr>
          <a:lstStyle/>
          <a:p>
            <a:pPr algn="ctr"/>
            <a:r>
              <a:rPr lang="ar-SA" sz="2400" i="0" u="none" strike="noStrike" baseline="0" dirty="0">
                <a:solidFill>
                  <a:schemeClr val="bg1"/>
                </a:solidFill>
                <a:effectLst>
                  <a:outerShdw blurRad="38100" dist="38100" dir="2700000" algn="tl">
                    <a:srgbClr val="000000">
                      <a:alpha val="43137"/>
                    </a:srgbClr>
                  </a:outerShdw>
                </a:effectLst>
                <a:latin typeface="Alexandria Medium" pitchFamily="2" charset="-78"/>
                <a:cs typeface="Alexandria Medium" pitchFamily="2" charset="-78"/>
              </a:rPr>
              <a:t>الحوسبة</a:t>
            </a:r>
            <a:r>
              <a:rPr lang="ar-SA" sz="2400" i="0" u="none" strike="noStrike" baseline="0" dirty="0">
                <a:solidFill>
                  <a:schemeClr val="bg1"/>
                </a:solidFill>
                <a:effectLst>
                  <a:outerShdw blurRad="38100" dist="38100" dir="2700000" algn="tl">
                    <a:srgbClr val="000000">
                      <a:alpha val="43137"/>
                    </a:srgbClr>
                  </a:outerShdw>
                </a:effectLst>
                <a:latin typeface="Simplified Arabic,Bold"/>
              </a:rPr>
              <a:t> </a:t>
            </a:r>
            <a:r>
              <a:rPr lang="ar-SA" sz="2400" i="0" u="none" strike="noStrike" baseline="0" dirty="0">
                <a:solidFill>
                  <a:schemeClr val="bg1"/>
                </a:solidFill>
                <a:effectLst>
                  <a:outerShdw blurRad="38100" dist="38100" dir="2700000" algn="tl">
                    <a:srgbClr val="000000">
                      <a:alpha val="43137"/>
                    </a:srgbClr>
                  </a:outerShdw>
                </a:effectLst>
                <a:latin typeface="Alexandria Medium" pitchFamily="2" charset="-78"/>
                <a:cs typeface="Alexandria Medium" pitchFamily="2" charset="-78"/>
              </a:rPr>
              <a:t>السحابية</a:t>
            </a:r>
            <a:endParaRPr lang="ar-SA" sz="2400" dirty="0">
              <a:solidFill>
                <a:schemeClr val="bg1"/>
              </a:solidFill>
              <a:effectLst>
                <a:outerShdw blurRad="38100" dist="38100" dir="2700000" algn="tl">
                  <a:srgbClr val="000000">
                    <a:alpha val="43137"/>
                  </a:srgbClr>
                </a:outerShdw>
              </a:effectLst>
              <a:latin typeface="Alexandria Medium" pitchFamily="2" charset="-78"/>
              <a:cs typeface="Alexandria Medium" pitchFamily="2" charset="-78"/>
            </a:endParaRPr>
          </a:p>
        </p:txBody>
      </p:sp>
      <p:sp>
        <p:nvSpPr>
          <p:cNvPr id="14" name="TextBox 10">
            <a:extLst>
              <a:ext uri="{FF2B5EF4-FFF2-40B4-BE49-F238E27FC236}">
                <a16:creationId xmlns:a16="http://schemas.microsoft.com/office/drawing/2014/main" id="{A6BBB81F-24D4-4C96-8DA1-48A5AA712D3E}"/>
              </a:ext>
            </a:extLst>
          </p:cNvPr>
          <p:cNvSpPr txBox="1"/>
          <p:nvPr/>
        </p:nvSpPr>
        <p:spPr>
          <a:xfrm>
            <a:off x="2946146" y="4896439"/>
            <a:ext cx="6375601" cy="434158"/>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justLow" rtl="1">
              <a:lnSpc>
                <a:spcPts val="2520"/>
              </a:lnSpc>
              <a:spcAft>
                <a:spcPts val="1800"/>
              </a:spcAft>
              <a:defRPr/>
            </a:pPr>
            <a:r>
              <a:rPr lang="ar-SA" sz="1600" dirty="0">
                <a:solidFill>
                  <a:srgbClr val="FFFFFF"/>
                </a:solidFill>
                <a:latin typeface="Alexandria Light" pitchFamily="2" charset="-78"/>
                <a:cs typeface="Alexandria Light" pitchFamily="2" charset="-78"/>
              </a:rPr>
              <a:t>وسؤالنا هو ما </a:t>
            </a:r>
            <a:r>
              <a:rPr lang="ar-SA" sz="1600" dirty="0">
                <a:effectLst/>
                <a:latin typeface="Alexandria Light" pitchFamily="2" charset="-78"/>
                <a:ea typeface="Calibri" panose="020F0502020204030204" pitchFamily="34" charset="0"/>
                <a:cs typeface="Alexandria Light" pitchFamily="2" charset="-78"/>
              </a:rPr>
              <a:t>الحوسبة السحابية، وما استخداماتها في التعليم</a:t>
            </a:r>
            <a:r>
              <a:rPr lang="ar-SA" sz="3200" dirty="0">
                <a:solidFill>
                  <a:srgbClr val="FFFFFF"/>
                </a:solidFill>
                <a:latin typeface="Alexandria Light" pitchFamily="2" charset="-78"/>
                <a:ea typeface="Calibri" panose="020F0502020204030204" pitchFamily="34" charset="0"/>
                <a:cs typeface="Alexandria Light" pitchFamily="2" charset="-78"/>
              </a:rPr>
              <a:t>؟</a:t>
            </a:r>
            <a:endParaRPr lang="ar-SA" sz="1600" dirty="0">
              <a:solidFill>
                <a:srgbClr val="FFFFFF"/>
              </a:solidFill>
              <a:latin typeface="Alexandria Light" pitchFamily="2" charset="-78"/>
              <a:cs typeface="Alexandria Light" pitchFamily="2" charset="-78"/>
            </a:endParaRPr>
          </a:p>
        </p:txBody>
      </p:sp>
      <p:grpSp>
        <p:nvGrpSpPr>
          <p:cNvPr id="15" name="Google Shape;6133;p53">
            <a:extLst>
              <a:ext uri="{FF2B5EF4-FFF2-40B4-BE49-F238E27FC236}">
                <a16:creationId xmlns:a16="http://schemas.microsoft.com/office/drawing/2014/main" id="{4FA89536-CD0C-493C-AE18-152138A122B6}"/>
              </a:ext>
            </a:extLst>
          </p:cNvPr>
          <p:cNvGrpSpPr/>
          <p:nvPr/>
        </p:nvGrpSpPr>
        <p:grpSpPr>
          <a:xfrm>
            <a:off x="689683" y="2060544"/>
            <a:ext cx="620835" cy="624645"/>
            <a:chOff x="-35854750" y="2272675"/>
            <a:chExt cx="293000" cy="291450"/>
          </a:xfrm>
          <a:solidFill>
            <a:srgbClr val="00B0F0"/>
          </a:solidFill>
        </p:grpSpPr>
        <p:sp>
          <p:nvSpPr>
            <p:cNvPr id="16" name="Google Shape;6134;p53">
              <a:extLst>
                <a:ext uri="{FF2B5EF4-FFF2-40B4-BE49-F238E27FC236}">
                  <a16:creationId xmlns:a16="http://schemas.microsoft.com/office/drawing/2014/main" id="{75B7A264-EAC4-4C6E-8325-9B323DE1D42D}"/>
                </a:ext>
              </a:extLst>
            </p:cNvPr>
            <p:cNvSpPr/>
            <p:nvPr/>
          </p:nvSpPr>
          <p:spPr>
            <a:xfrm>
              <a:off x="-35854750" y="2272675"/>
              <a:ext cx="293000" cy="291450"/>
            </a:xfrm>
            <a:custGeom>
              <a:avLst/>
              <a:gdLst/>
              <a:ahLst/>
              <a:cxnLst/>
              <a:rect l="l" t="t" r="r" b="b"/>
              <a:pathLst>
                <a:path w="11720" h="11658" extrusionOk="0">
                  <a:moveTo>
                    <a:pt x="5844" y="654"/>
                  </a:moveTo>
                  <a:cubicBezTo>
                    <a:pt x="6144" y="654"/>
                    <a:pt x="6443" y="773"/>
                    <a:pt x="6679" y="1009"/>
                  </a:cubicBezTo>
                  <a:lnTo>
                    <a:pt x="7057" y="1355"/>
                  </a:lnTo>
                  <a:lnTo>
                    <a:pt x="4600" y="1355"/>
                  </a:lnTo>
                  <a:lnTo>
                    <a:pt x="5009" y="1009"/>
                  </a:lnTo>
                  <a:cubicBezTo>
                    <a:pt x="5246" y="773"/>
                    <a:pt x="5545" y="654"/>
                    <a:pt x="5844" y="654"/>
                  </a:cubicBezTo>
                  <a:close/>
                  <a:moveTo>
                    <a:pt x="2080" y="3939"/>
                  </a:moveTo>
                  <a:lnTo>
                    <a:pt x="2080" y="6365"/>
                  </a:lnTo>
                  <a:lnTo>
                    <a:pt x="819" y="5136"/>
                  </a:lnTo>
                  <a:lnTo>
                    <a:pt x="2080" y="3939"/>
                  </a:lnTo>
                  <a:close/>
                  <a:moveTo>
                    <a:pt x="9609" y="3876"/>
                  </a:moveTo>
                  <a:lnTo>
                    <a:pt x="10869" y="5136"/>
                  </a:lnTo>
                  <a:lnTo>
                    <a:pt x="9609" y="6365"/>
                  </a:lnTo>
                  <a:lnTo>
                    <a:pt x="9609" y="3876"/>
                  </a:lnTo>
                  <a:close/>
                  <a:moveTo>
                    <a:pt x="8570" y="2080"/>
                  </a:moveTo>
                  <a:cubicBezTo>
                    <a:pt x="8790" y="2080"/>
                    <a:pt x="8948" y="2238"/>
                    <a:pt x="8948" y="2427"/>
                  </a:cubicBezTo>
                  <a:lnTo>
                    <a:pt x="8948" y="7089"/>
                  </a:lnTo>
                  <a:lnTo>
                    <a:pt x="8286" y="7751"/>
                  </a:lnTo>
                  <a:cubicBezTo>
                    <a:pt x="7593" y="7152"/>
                    <a:pt x="6774" y="6837"/>
                    <a:pt x="5860" y="6837"/>
                  </a:cubicBezTo>
                  <a:cubicBezTo>
                    <a:pt x="4978" y="6837"/>
                    <a:pt x="4127" y="7152"/>
                    <a:pt x="3466" y="7751"/>
                  </a:cubicBezTo>
                  <a:lnTo>
                    <a:pt x="2804" y="7089"/>
                  </a:lnTo>
                  <a:lnTo>
                    <a:pt x="2804" y="2427"/>
                  </a:lnTo>
                  <a:cubicBezTo>
                    <a:pt x="2804" y="2238"/>
                    <a:pt x="2962" y="2080"/>
                    <a:pt x="3119" y="2080"/>
                  </a:cubicBezTo>
                  <a:close/>
                  <a:moveTo>
                    <a:pt x="693" y="5987"/>
                  </a:moveTo>
                  <a:lnTo>
                    <a:pt x="2993" y="8223"/>
                  </a:lnTo>
                  <a:lnTo>
                    <a:pt x="693" y="10492"/>
                  </a:lnTo>
                  <a:lnTo>
                    <a:pt x="693" y="5987"/>
                  </a:lnTo>
                  <a:close/>
                  <a:moveTo>
                    <a:pt x="11027" y="5987"/>
                  </a:moveTo>
                  <a:lnTo>
                    <a:pt x="11027" y="10492"/>
                  </a:lnTo>
                  <a:lnTo>
                    <a:pt x="8727" y="8223"/>
                  </a:lnTo>
                  <a:lnTo>
                    <a:pt x="11027" y="5987"/>
                  </a:lnTo>
                  <a:close/>
                  <a:moveTo>
                    <a:pt x="5829" y="7499"/>
                  </a:moveTo>
                  <a:cubicBezTo>
                    <a:pt x="6616" y="7499"/>
                    <a:pt x="7309" y="7814"/>
                    <a:pt x="7876" y="8381"/>
                  </a:cubicBezTo>
                  <a:lnTo>
                    <a:pt x="10523" y="10964"/>
                  </a:lnTo>
                  <a:lnTo>
                    <a:pt x="1166" y="10964"/>
                  </a:lnTo>
                  <a:lnTo>
                    <a:pt x="3781" y="8381"/>
                  </a:lnTo>
                  <a:cubicBezTo>
                    <a:pt x="4316" y="7814"/>
                    <a:pt x="5041" y="7499"/>
                    <a:pt x="5829" y="7499"/>
                  </a:cubicBezTo>
                  <a:close/>
                  <a:moveTo>
                    <a:pt x="5864" y="1"/>
                  </a:moveTo>
                  <a:cubicBezTo>
                    <a:pt x="5380" y="1"/>
                    <a:pt x="4899" y="190"/>
                    <a:pt x="4537" y="568"/>
                  </a:cubicBezTo>
                  <a:lnTo>
                    <a:pt x="3655" y="1387"/>
                  </a:lnTo>
                  <a:lnTo>
                    <a:pt x="3119" y="1387"/>
                  </a:lnTo>
                  <a:cubicBezTo>
                    <a:pt x="2552" y="1387"/>
                    <a:pt x="2080" y="1859"/>
                    <a:pt x="2080" y="2427"/>
                  </a:cubicBezTo>
                  <a:lnTo>
                    <a:pt x="2080" y="2962"/>
                  </a:lnTo>
                  <a:lnTo>
                    <a:pt x="315" y="4726"/>
                  </a:lnTo>
                  <a:cubicBezTo>
                    <a:pt x="126" y="4915"/>
                    <a:pt x="0" y="5136"/>
                    <a:pt x="0" y="5420"/>
                  </a:cubicBezTo>
                  <a:lnTo>
                    <a:pt x="0" y="10618"/>
                  </a:lnTo>
                  <a:cubicBezTo>
                    <a:pt x="32" y="11216"/>
                    <a:pt x="473" y="11657"/>
                    <a:pt x="1071" y="11657"/>
                  </a:cubicBezTo>
                  <a:lnTo>
                    <a:pt x="10680" y="11657"/>
                  </a:lnTo>
                  <a:cubicBezTo>
                    <a:pt x="11216" y="11657"/>
                    <a:pt x="11720" y="11185"/>
                    <a:pt x="11720" y="10618"/>
                  </a:cubicBezTo>
                  <a:lnTo>
                    <a:pt x="11720" y="5420"/>
                  </a:lnTo>
                  <a:cubicBezTo>
                    <a:pt x="11720" y="5136"/>
                    <a:pt x="11626" y="4915"/>
                    <a:pt x="11405" y="4726"/>
                  </a:cubicBezTo>
                  <a:lnTo>
                    <a:pt x="9641" y="2962"/>
                  </a:lnTo>
                  <a:lnTo>
                    <a:pt x="9641" y="2427"/>
                  </a:lnTo>
                  <a:cubicBezTo>
                    <a:pt x="9641" y="1859"/>
                    <a:pt x="9168" y="1387"/>
                    <a:pt x="8633" y="1387"/>
                  </a:cubicBezTo>
                  <a:lnTo>
                    <a:pt x="8065" y="1387"/>
                  </a:lnTo>
                  <a:lnTo>
                    <a:pt x="7215" y="568"/>
                  </a:lnTo>
                  <a:cubicBezTo>
                    <a:pt x="6837" y="190"/>
                    <a:pt x="6348" y="1"/>
                    <a:pt x="5864" y="1"/>
                  </a:cubicBezTo>
                  <a:close/>
                </a:path>
              </a:pathLst>
            </a:custGeom>
            <a:grpFill/>
            <a:ln>
              <a:noFill/>
            </a:ln>
          </p:spPr>
          <p:txBody>
            <a:bodyPr spcFirstLastPara="1" wrap="square" lIns="121900" tIns="121900" rIns="121900" bIns="121900" anchor="ctr" anchorCtr="0">
              <a:noAutofit/>
            </a:bodyPr>
            <a:lstStyle/>
            <a:p>
              <a:endParaRPr sz="1865" dirty="0"/>
            </a:p>
          </p:txBody>
        </p:sp>
        <p:sp>
          <p:nvSpPr>
            <p:cNvPr id="17" name="Google Shape;6135;p53">
              <a:extLst>
                <a:ext uri="{FF2B5EF4-FFF2-40B4-BE49-F238E27FC236}">
                  <a16:creationId xmlns:a16="http://schemas.microsoft.com/office/drawing/2014/main" id="{F5E9D5F2-39F0-4DCE-8CB6-083A70364020}"/>
                </a:ext>
              </a:extLst>
            </p:cNvPr>
            <p:cNvSpPr/>
            <p:nvPr/>
          </p:nvSpPr>
          <p:spPr>
            <a:xfrm>
              <a:off x="-35733475" y="2340425"/>
              <a:ext cx="51225" cy="68550"/>
            </a:xfrm>
            <a:custGeom>
              <a:avLst/>
              <a:gdLst/>
              <a:ahLst/>
              <a:cxnLst/>
              <a:rect l="l" t="t" r="r" b="b"/>
              <a:pathLst>
                <a:path w="2049" h="2742" extrusionOk="0">
                  <a:moveTo>
                    <a:pt x="1009" y="0"/>
                  </a:moveTo>
                  <a:cubicBezTo>
                    <a:pt x="474" y="0"/>
                    <a:pt x="1" y="473"/>
                    <a:pt x="1" y="1008"/>
                  </a:cubicBezTo>
                  <a:cubicBezTo>
                    <a:pt x="1" y="1260"/>
                    <a:pt x="158" y="1418"/>
                    <a:pt x="316" y="1418"/>
                  </a:cubicBezTo>
                  <a:cubicBezTo>
                    <a:pt x="505" y="1418"/>
                    <a:pt x="663" y="1260"/>
                    <a:pt x="663" y="1040"/>
                  </a:cubicBezTo>
                  <a:cubicBezTo>
                    <a:pt x="663" y="851"/>
                    <a:pt x="820" y="693"/>
                    <a:pt x="1009" y="693"/>
                  </a:cubicBezTo>
                  <a:cubicBezTo>
                    <a:pt x="1198" y="693"/>
                    <a:pt x="1356" y="851"/>
                    <a:pt x="1356" y="1040"/>
                  </a:cubicBezTo>
                  <a:cubicBezTo>
                    <a:pt x="1356" y="1229"/>
                    <a:pt x="1293" y="1323"/>
                    <a:pt x="1135" y="1386"/>
                  </a:cubicBezTo>
                  <a:cubicBezTo>
                    <a:pt x="852" y="1449"/>
                    <a:pt x="663" y="1733"/>
                    <a:pt x="663" y="2016"/>
                  </a:cubicBezTo>
                  <a:lnTo>
                    <a:pt x="663" y="2394"/>
                  </a:lnTo>
                  <a:cubicBezTo>
                    <a:pt x="663" y="2583"/>
                    <a:pt x="820" y="2741"/>
                    <a:pt x="1009" y="2741"/>
                  </a:cubicBezTo>
                  <a:cubicBezTo>
                    <a:pt x="1230" y="2741"/>
                    <a:pt x="1387" y="2583"/>
                    <a:pt x="1387" y="2394"/>
                  </a:cubicBezTo>
                  <a:lnTo>
                    <a:pt x="1387" y="2016"/>
                  </a:lnTo>
                  <a:cubicBezTo>
                    <a:pt x="1765" y="1827"/>
                    <a:pt x="2049" y="1449"/>
                    <a:pt x="2049" y="1008"/>
                  </a:cubicBezTo>
                  <a:cubicBezTo>
                    <a:pt x="2049" y="473"/>
                    <a:pt x="1576" y="0"/>
                    <a:pt x="1009" y="0"/>
                  </a:cubicBezTo>
                  <a:close/>
                </a:path>
              </a:pathLst>
            </a:custGeom>
            <a:grpFill/>
            <a:ln>
              <a:noFill/>
            </a:ln>
          </p:spPr>
          <p:txBody>
            <a:bodyPr spcFirstLastPara="1" wrap="square" lIns="121900" tIns="121900" rIns="121900" bIns="121900" anchor="ctr" anchorCtr="0">
              <a:noAutofit/>
            </a:bodyPr>
            <a:lstStyle/>
            <a:p>
              <a:endParaRPr sz="1865"/>
            </a:p>
          </p:txBody>
        </p:sp>
        <p:sp>
          <p:nvSpPr>
            <p:cNvPr id="18" name="Google Shape;6136;p53">
              <a:extLst>
                <a:ext uri="{FF2B5EF4-FFF2-40B4-BE49-F238E27FC236}">
                  <a16:creationId xmlns:a16="http://schemas.microsoft.com/office/drawing/2014/main" id="{6289BD0F-0CDE-49AD-A795-9D9296995745}"/>
                </a:ext>
              </a:extLst>
            </p:cNvPr>
            <p:cNvSpPr/>
            <p:nvPr/>
          </p:nvSpPr>
          <p:spPr>
            <a:xfrm>
              <a:off x="-35716925" y="2418400"/>
              <a:ext cx="17350" cy="17350"/>
            </a:xfrm>
            <a:custGeom>
              <a:avLst/>
              <a:gdLst/>
              <a:ahLst/>
              <a:cxnLst/>
              <a:rect l="l" t="t" r="r" b="b"/>
              <a:pathLst>
                <a:path w="694" h="694" extrusionOk="0">
                  <a:moveTo>
                    <a:pt x="347" y="0"/>
                  </a:moveTo>
                  <a:cubicBezTo>
                    <a:pt x="158" y="0"/>
                    <a:pt x="1" y="158"/>
                    <a:pt x="1" y="347"/>
                  </a:cubicBezTo>
                  <a:cubicBezTo>
                    <a:pt x="1" y="536"/>
                    <a:pt x="158" y="693"/>
                    <a:pt x="347" y="693"/>
                  </a:cubicBezTo>
                  <a:cubicBezTo>
                    <a:pt x="536" y="693"/>
                    <a:pt x="694" y="536"/>
                    <a:pt x="694" y="347"/>
                  </a:cubicBezTo>
                  <a:cubicBezTo>
                    <a:pt x="662" y="158"/>
                    <a:pt x="536" y="0"/>
                    <a:pt x="347" y="0"/>
                  </a:cubicBezTo>
                  <a:close/>
                </a:path>
              </a:pathLst>
            </a:custGeom>
            <a:grp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39856505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مدخلات تكنولوجيا المعلومات تشير إلى الأدوات والتقنيات التي يتم استخدامها في مجال التعليم والتدريس لتعزيز وتحسين عمليات التعلم والتواصل. تشمل هذه المدخلات الأجهزة الإلكترونية مثل الحواسيب والهواتف الذكية والأجهزة اللوحية، والبرمجيات التعليمية، والشبكات الاجتماعية، والإنترنت والموارد الإلكترونية، وتطبيقات الويب والتطبيقات المحمولة الموجهة للتعلم، والتجارب التفاعلية، وغيرها من الأدوات التقنية التي يمكن استخدامها لتعزيز عملية التعليم وتحقيق أهداف التعلم.</a:t>
            </a:r>
          </a:p>
          <a:p>
            <a:pPr algn="ctr"/>
            <a:endParaRPr lang="ar-SA" dirty="0"/>
          </a:p>
          <a:p>
            <a:pPr algn="ctr"/>
            <a:r>
              <a:rPr lang="ar-SA" dirty="0"/>
              <a:t>مصدر:</a:t>
            </a:r>
          </a:p>
          <a:p>
            <a:pPr algn="ctr"/>
            <a:r>
              <a:rPr lang="en-US" dirty="0"/>
              <a:t>ITU (International Telecommunication Union). (2018). "ICTs in Education." Retrieved from: https://www.itu.int/en/ITU-D/Statistics/Pages/publications/ict-facts-2017.aspx</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420826" y="2040273"/>
            <a:ext cx="9426243" cy="402674"/>
          </a:xfrm>
          <a:prstGeom prst="rect">
            <a:avLst/>
          </a:prstGeom>
          <a:noFill/>
        </p:spPr>
        <p:txBody>
          <a:bodyPr wrap="square" rtlCol="0">
            <a:spAutoFit/>
          </a:bodyPr>
          <a:lstStyle/>
          <a:p>
            <a:pPr algn="just" rtl="1">
              <a:lnSpc>
                <a:spcPts val="2720"/>
              </a:lnSpc>
              <a:spcBef>
                <a:spcPts val="600"/>
              </a:spcBef>
              <a:spcAft>
                <a:spcPts val="1800"/>
              </a:spcAft>
            </a:pPr>
            <a:r>
              <a:rPr lang="ar-SA" sz="1600" dirty="0">
                <a:latin typeface="Alexandria Light" pitchFamily="2" charset="-78"/>
                <a:cs typeface="Alexandria Light" pitchFamily="2" charset="-78"/>
              </a:rPr>
              <a:t>      </a:t>
            </a:r>
            <a:endParaRPr lang="ar-SA" sz="1600" dirty="0">
              <a:solidFill>
                <a:srgbClr val="212529"/>
              </a:solidFill>
              <a:effectLst/>
              <a:latin typeface="Alexandria Light" pitchFamily="2" charset="-78"/>
              <a:ea typeface="Times New Roman" panose="02020603050405020304" pitchFamily="18" charset="0"/>
              <a:cs typeface="Alexandria Light" pitchFamily="2"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C4364A12-B773-40FF-9ABF-33539D226A2F}"/>
              </a:ext>
            </a:extLst>
          </p:cNvPr>
          <p:cNvSpPr txBox="1"/>
          <p:nvPr/>
        </p:nvSpPr>
        <p:spPr>
          <a:xfrm>
            <a:off x="942308" y="2137329"/>
            <a:ext cx="9970706" cy="2586029"/>
          </a:xfrm>
          <a:prstGeom prst="rect">
            <a:avLst/>
          </a:prstGeom>
          <a:noFill/>
        </p:spPr>
        <p:txBody>
          <a:bodyPr wrap="square" rtlCol="1">
            <a:spAutoFit/>
          </a:bodyPr>
          <a:lstStyle/>
          <a:p>
            <a:pPr algn="just" rtl="1">
              <a:lnSpc>
                <a:spcPts val="2960"/>
              </a:lnSpc>
              <a:spcAft>
                <a:spcPts val="1800"/>
              </a:spcAft>
            </a:pPr>
            <a:r>
              <a:rPr lang="ar-SA" sz="1800" b="0" i="0" u="none" strike="noStrike" baseline="0" dirty="0">
                <a:latin typeface="Alexandria Light" pitchFamily="2" charset="-78"/>
                <a:cs typeface="Alexandria Light" pitchFamily="2" charset="-78"/>
              </a:rPr>
              <a:t>     </a:t>
            </a:r>
            <a:r>
              <a:rPr lang="ar-SA" sz="1600" b="0" i="0" u="none" strike="noStrike" baseline="0" dirty="0">
                <a:latin typeface="Alexandria Light" pitchFamily="2" charset="-78"/>
                <a:cs typeface="Alexandria Light" pitchFamily="2" charset="-78"/>
              </a:rPr>
              <a:t>عرفت </a:t>
            </a:r>
            <a:r>
              <a:rPr lang="ar-SA" sz="1600" dirty="0">
                <a:latin typeface="Alexandria Light" pitchFamily="2" charset="-78"/>
                <a:cs typeface="Alexandria Light" pitchFamily="2" charset="-78"/>
              </a:rPr>
              <a:t>الحوسبة السحابية بأنها</a:t>
            </a:r>
            <a:r>
              <a:rPr lang="ar-SA" sz="1600" b="0" i="0" u="none" strike="noStrike" baseline="0" dirty="0">
                <a:latin typeface="Alexandria Light" pitchFamily="2" charset="-78"/>
                <a:cs typeface="Alexandria Light" pitchFamily="2" charset="-78"/>
              </a:rPr>
              <a:t> "نقل عملية المعالجة من جهاز المستخدم إلى أجهزة خادمة عبر الإنترنت وحفظ ملفات المستخدم هناك ليستطيع الوصول إليها من أي مكان ومن أي جهاز، ولتصبح البرامج مجرد خدمات وكمبيوتر المستخدم مجرد واجهة أو نافذة رقمية، وغالباً ما تُستخدم الأجهزة الخادمة تقنيات الأوساط الافتراضية للسماح لعدة مستخدمين باستخدام الخدمة ذاتها". </a:t>
            </a:r>
          </a:p>
          <a:p>
            <a:pPr algn="just" rtl="1">
              <a:lnSpc>
                <a:spcPts val="2960"/>
              </a:lnSpc>
              <a:spcAft>
                <a:spcPts val="1800"/>
              </a:spcAft>
            </a:pPr>
            <a:r>
              <a:rPr lang="ar-SA" sz="1600" b="1" i="0" u="none" strike="noStrike" baseline="0" dirty="0">
                <a:latin typeface="Alexandria Light" pitchFamily="2" charset="-78"/>
                <a:cs typeface="Alexandria Light" pitchFamily="2" charset="-78"/>
              </a:rPr>
              <a:t>     </a:t>
            </a:r>
            <a:r>
              <a:rPr lang="ar-SA" sz="1600" dirty="0">
                <a:latin typeface="Alexandria Light" pitchFamily="2" charset="-78"/>
                <a:cs typeface="Alexandria Light" pitchFamily="2" charset="-78"/>
              </a:rPr>
              <a:t>كما عرفت بأنها</a:t>
            </a:r>
            <a:r>
              <a:rPr lang="ar-SA" sz="1600" i="0" u="none" strike="noStrike" baseline="0" dirty="0">
                <a:latin typeface="Alexandria Light" pitchFamily="2" charset="-78"/>
                <a:cs typeface="Alexandria Light" pitchFamily="2" charset="-78"/>
              </a:rPr>
              <a:t> الحوسبة السحابية بأنها " </a:t>
            </a:r>
            <a:r>
              <a:rPr lang="ar-SA" sz="1600" b="0" i="0" u="none" strike="noStrike" baseline="0" dirty="0">
                <a:latin typeface="Alexandria Light" pitchFamily="2" charset="-78"/>
                <a:cs typeface="Alexandria Light" pitchFamily="2" charset="-78"/>
              </a:rPr>
              <a:t>تقنية تعتمد على نقل المعالجة ومساحة التخزين الخاصة بالحاسوب إلى ما يسمى السحابة التي يتم الوصول إليها عبر شبكة الإنترنت".</a:t>
            </a:r>
            <a:endParaRPr lang="ar-SA" sz="1600" dirty="0">
              <a:latin typeface="Alexandria Light" pitchFamily="2" charset="-78"/>
              <a:ea typeface="Calibri" panose="020F0502020204030204" pitchFamily="34" charset="0"/>
              <a:cs typeface="Alexandria Light" pitchFamily="2" charset="-78"/>
            </a:endParaRPr>
          </a:p>
        </p:txBody>
      </p:sp>
      <p:sp>
        <p:nvSpPr>
          <p:cNvPr id="14" name="TextBox 10">
            <a:extLst>
              <a:ext uri="{FF2B5EF4-FFF2-40B4-BE49-F238E27FC236}">
                <a16:creationId xmlns:a16="http://schemas.microsoft.com/office/drawing/2014/main" id="{945DA436-8B44-4B76-AA89-947F455D1556}"/>
              </a:ext>
            </a:extLst>
          </p:cNvPr>
          <p:cNvSpPr txBox="1"/>
          <p:nvPr/>
        </p:nvSpPr>
        <p:spPr>
          <a:xfrm>
            <a:off x="4317795" y="5092235"/>
            <a:ext cx="4946830" cy="434158"/>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justLow" rtl="1">
              <a:lnSpc>
                <a:spcPts val="2520"/>
              </a:lnSpc>
              <a:spcAft>
                <a:spcPts val="1800"/>
              </a:spcAft>
              <a:defRPr/>
            </a:pPr>
            <a:r>
              <a:rPr lang="ar-SA" sz="1600" dirty="0">
                <a:solidFill>
                  <a:srgbClr val="FFFFFF"/>
                </a:solidFill>
                <a:latin typeface="Alexandria Light" pitchFamily="2" charset="-78"/>
                <a:cs typeface="Alexandria Light" pitchFamily="2" charset="-78"/>
              </a:rPr>
              <a:t>وسؤالنا هو ما خصائص </a:t>
            </a:r>
            <a:r>
              <a:rPr lang="ar-SA" sz="1600" dirty="0">
                <a:effectLst/>
                <a:latin typeface="Alexandria Light" pitchFamily="2" charset="-78"/>
                <a:ea typeface="Calibri" panose="020F0502020204030204" pitchFamily="34" charset="0"/>
                <a:cs typeface="Alexandria Light" pitchFamily="2" charset="-78"/>
              </a:rPr>
              <a:t>الحوسبة السحابية</a:t>
            </a:r>
            <a:r>
              <a:rPr lang="ar-SA" sz="3200" dirty="0">
                <a:solidFill>
                  <a:srgbClr val="FFFFFF"/>
                </a:solidFill>
                <a:latin typeface="Alexandria Light" pitchFamily="2" charset="-78"/>
                <a:ea typeface="Calibri" panose="020F0502020204030204" pitchFamily="34" charset="0"/>
                <a:cs typeface="Alexandria Light" pitchFamily="2" charset="-78"/>
              </a:rPr>
              <a:t>؟</a:t>
            </a:r>
            <a:endParaRPr lang="ar-SA" sz="1600" dirty="0">
              <a:solidFill>
                <a:srgbClr val="FFFFFF"/>
              </a:solidFill>
              <a:latin typeface="Alexandria Light" pitchFamily="2" charset="-78"/>
              <a:cs typeface="Alexandria Light" pitchFamily="2" charset="-78"/>
            </a:endParaRPr>
          </a:p>
        </p:txBody>
      </p:sp>
      <p:grpSp>
        <p:nvGrpSpPr>
          <p:cNvPr id="15" name="Google Shape;6176;p53">
            <a:extLst>
              <a:ext uri="{FF2B5EF4-FFF2-40B4-BE49-F238E27FC236}">
                <a16:creationId xmlns:a16="http://schemas.microsoft.com/office/drawing/2014/main" id="{9CB5A64E-F35A-4ED0-8A6F-A3C4C0B770A7}"/>
              </a:ext>
            </a:extLst>
          </p:cNvPr>
          <p:cNvGrpSpPr/>
          <p:nvPr/>
        </p:nvGrpSpPr>
        <p:grpSpPr>
          <a:xfrm>
            <a:off x="2799177" y="4983230"/>
            <a:ext cx="681784" cy="735240"/>
            <a:chOff x="-33676975" y="2275050"/>
            <a:chExt cx="295375" cy="293000"/>
          </a:xfrm>
          <a:solidFill>
            <a:srgbClr val="00B0F0"/>
          </a:solidFill>
        </p:grpSpPr>
        <p:sp>
          <p:nvSpPr>
            <p:cNvPr id="16" name="Google Shape;6177;p53">
              <a:extLst>
                <a:ext uri="{FF2B5EF4-FFF2-40B4-BE49-F238E27FC236}">
                  <a16:creationId xmlns:a16="http://schemas.microsoft.com/office/drawing/2014/main" id="{753FFBA1-A142-4BA3-AE27-FD75C690CA1B}"/>
                </a:ext>
              </a:extLst>
            </p:cNvPr>
            <p:cNvSpPr/>
            <p:nvPr/>
          </p:nvSpPr>
          <p:spPr>
            <a:xfrm>
              <a:off x="-33502125" y="2309700"/>
              <a:ext cx="52800" cy="67750"/>
            </a:xfrm>
            <a:custGeom>
              <a:avLst/>
              <a:gdLst/>
              <a:ahLst/>
              <a:cxnLst/>
              <a:rect l="l" t="t" r="r" b="b"/>
              <a:pathLst>
                <a:path w="2112" h="2710" extrusionOk="0">
                  <a:moveTo>
                    <a:pt x="1040" y="0"/>
                  </a:moveTo>
                  <a:cubicBezTo>
                    <a:pt x="473" y="0"/>
                    <a:pt x="1" y="473"/>
                    <a:pt x="1" y="1040"/>
                  </a:cubicBezTo>
                  <a:cubicBezTo>
                    <a:pt x="1" y="1229"/>
                    <a:pt x="158" y="1387"/>
                    <a:pt x="379" y="1387"/>
                  </a:cubicBezTo>
                  <a:cubicBezTo>
                    <a:pt x="568" y="1387"/>
                    <a:pt x="725" y="1229"/>
                    <a:pt x="725" y="1040"/>
                  </a:cubicBezTo>
                  <a:cubicBezTo>
                    <a:pt x="725" y="820"/>
                    <a:pt x="883" y="662"/>
                    <a:pt x="1072" y="662"/>
                  </a:cubicBezTo>
                  <a:cubicBezTo>
                    <a:pt x="1261" y="662"/>
                    <a:pt x="1450" y="820"/>
                    <a:pt x="1450" y="1040"/>
                  </a:cubicBezTo>
                  <a:cubicBezTo>
                    <a:pt x="1450" y="1198"/>
                    <a:pt x="1355" y="1292"/>
                    <a:pt x="1198" y="1355"/>
                  </a:cubicBezTo>
                  <a:cubicBezTo>
                    <a:pt x="914" y="1418"/>
                    <a:pt x="725" y="1702"/>
                    <a:pt x="725" y="1985"/>
                  </a:cubicBezTo>
                  <a:lnTo>
                    <a:pt x="725" y="2363"/>
                  </a:lnTo>
                  <a:cubicBezTo>
                    <a:pt x="725" y="2552"/>
                    <a:pt x="883" y="2710"/>
                    <a:pt x="1072" y="2710"/>
                  </a:cubicBezTo>
                  <a:cubicBezTo>
                    <a:pt x="1292" y="2710"/>
                    <a:pt x="1450" y="2552"/>
                    <a:pt x="1450" y="2363"/>
                  </a:cubicBezTo>
                  <a:lnTo>
                    <a:pt x="1450" y="1985"/>
                  </a:lnTo>
                  <a:cubicBezTo>
                    <a:pt x="1828" y="1828"/>
                    <a:pt x="2111" y="1418"/>
                    <a:pt x="2111" y="977"/>
                  </a:cubicBezTo>
                  <a:cubicBezTo>
                    <a:pt x="2048" y="473"/>
                    <a:pt x="1576" y="0"/>
                    <a:pt x="1040" y="0"/>
                  </a:cubicBezTo>
                  <a:close/>
                </a:path>
              </a:pathLst>
            </a:custGeom>
            <a:grpFill/>
            <a:ln>
              <a:noFill/>
            </a:ln>
          </p:spPr>
          <p:txBody>
            <a:bodyPr spcFirstLastPara="1" wrap="square" lIns="121900" tIns="121900" rIns="121900" bIns="121900" anchor="ctr" anchorCtr="0">
              <a:noAutofit/>
            </a:bodyPr>
            <a:lstStyle/>
            <a:p>
              <a:endParaRPr sz="1865"/>
            </a:p>
          </p:txBody>
        </p:sp>
        <p:sp>
          <p:nvSpPr>
            <p:cNvPr id="17" name="Google Shape;6178;p53">
              <a:extLst>
                <a:ext uri="{FF2B5EF4-FFF2-40B4-BE49-F238E27FC236}">
                  <a16:creationId xmlns:a16="http://schemas.microsoft.com/office/drawing/2014/main" id="{BA133B1F-B811-47E9-B27D-DFDC5F2AA904}"/>
                </a:ext>
              </a:extLst>
            </p:cNvPr>
            <p:cNvSpPr/>
            <p:nvPr/>
          </p:nvSpPr>
          <p:spPr>
            <a:xfrm>
              <a:off x="-33484800" y="2395550"/>
              <a:ext cx="17350" cy="17350"/>
            </a:xfrm>
            <a:custGeom>
              <a:avLst/>
              <a:gdLst/>
              <a:ahLst/>
              <a:cxnLst/>
              <a:rect l="l" t="t" r="r" b="b"/>
              <a:pathLst>
                <a:path w="694" h="694" extrusionOk="0">
                  <a:moveTo>
                    <a:pt x="347" y="0"/>
                  </a:moveTo>
                  <a:cubicBezTo>
                    <a:pt x="158" y="0"/>
                    <a:pt x="1" y="158"/>
                    <a:pt x="1" y="347"/>
                  </a:cubicBezTo>
                  <a:cubicBezTo>
                    <a:pt x="1" y="536"/>
                    <a:pt x="158" y="694"/>
                    <a:pt x="347" y="694"/>
                  </a:cubicBezTo>
                  <a:cubicBezTo>
                    <a:pt x="536" y="694"/>
                    <a:pt x="694" y="536"/>
                    <a:pt x="694" y="347"/>
                  </a:cubicBezTo>
                  <a:cubicBezTo>
                    <a:pt x="662" y="158"/>
                    <a:pt x="536" y="0"/>
                    <a:pt x="347" y="0"/>
                  </a:cubicBezTo>
                  <a:close/>
                </a:path>
              </a:pathLst>
            </a:custGeom>
            <a:grpFill/>
            <a:ln>
              <a:noFill/>
            </a:ln>
          </p:spPr>
          <p:txBody>
            <a:bodyPr spcFirstLastPara="1" wrap="square" lIns="121900" tIns="121900" rIns="121900" bIns="121900" anchor="ctr" anchorCtr="0">
              <a:noAutofit/>
            </a:bodyPr>
            <a:lstStyle/>
            <a:p>
              <a:endParaRPr sz="1865"/>
            </a:p>
          </p:txBody>
        </p:sp>
        <p:sp>
          <p:nvSpPr>
            <p:cNvPr id="18" name="Google Shape;6179;p53">
              <a:extLst>
                <a:ext uri="{FF2B5EF4-FFF2-40B4-BE49-F238E27FC236}">
                  <a16:creationId xmlns:a16="http://schemas.microsoft.com/office/drawing/2014/main" id="{664A2181-ABE6-4859-8ADE-A5C4608C7CD4}"/>
                </a:ext>
              </a:extLst>
            </p:cNvPr>
            <p:cNvSpPr/>
            <p:nvPr/>
          </p:nvSpPr>
          <p:spPr>
            <a:xfrm>
              <a:off x="-33676975" y="2275050"/>
              <a:ext cx="295375" cy="293000"/>
            </a:xfrm>
            <a:custGeom>
              <a:avLst/>
              <a:gdLst/>
              <a:ahLst/>
              <a:cxnLst/>
              <a:rect l="l" t="t" r="r" b="b"/>
              <a:pathLst>
                <a:path w="11815" h="11720" extrusionOk="0">
                  <a:moveTo>
                    <a:pt x="8034" y="725"/>
                  </a:moveTo>
                  <a:cubicBezTo>
                    <a:pt x="9735" y="725"/>
                    <a:pt x="11090" y="2080"/>
                    <a:pt x="11090" y="3781"/>
                  </a:cubicBezTo>
                  <a:cubicBezTo>
                    <a:pt x="11090" y="5482"/>
                    <a:pt x="9735" y="6868"/>
                    <a:pt x="8034" y="6868"/>
                  </a:cubicBezTo>
                  <a:cubicBezTo>
                    <a:pt x="6333" y="6868"/>
                    <a:pt x="4947" y="5482"/>
                    <a:pt x="4947" y="3781"/>
                  </a:cubicBezTo>
                  <a:cubicBezTo>
                    <a:pt x="4947" y="2080"/>
                    <a:pt x="6333" y="725"/>
                    <a:pt x="8034" y="725"/>
                  </a:cubicBezTo>
                  <a:close/>
                  <a:moveTo>
                    <a:pt x="5104" y="6207"/>
                  </a:moveTo>
                  <a:cubicBezTo>
                    <a:pt x="5262" y="6364"/>
                    <a:pt x="5419" y="6553"/>
                    <a:pt x="5577" y="6679"/>
                  </a:cubicBezTo>
                  <a:lnTo>
                    <a:pt x="5325" y="6931"/>
                  </a:lnTo>
                  <a:cubicBezTo>
                    <a:pt x="5262" y="6994"/>
                    <a:pt x="5167" y="7026"/>
                    <a:pt x="5077" y="7026"/>
                  </a:cubicBezTo>
                  <a:cubicBezTo>
                    <a:pt x="4986" y="7026"/>
                    <a:pt x="4899" y="6994"/>
                    <a:pt x="4852" y="6931"/>
                  </a:cubicBezTo>
                  <a:cubicBezTo>
                    <a:pt x="4726" y="6805"/>
                    <a:pt x="4726" y="6585"/>
                    <a:pt x="4852" y="6459"/>
                  </a:cubicBezTo>
                  <a:lnTo>
                    <a:pt x="5104" y="6207"/>
                  </a:lnTo>
                  <a:close/>
                  <a:moveTo>
                    <a:pt x="3104" y="8380"/>
                  </a:moveTo>
                  <a:cubicBezTo>
                    <a:pt x="3190" y="8380"/>
                    <a:pt x="3277" y="8412"/>
                    <a:pt x="3340" y="8475"/>
                  </a:cubicBezTo>
                  <a:cubicBezTo>
                    <a:pt x="3466" y="8601"/>
                    <a:pt x="3466" y="8822"/>
                    <a:pt x="3340" y="8948"/>
                  </a:cubicBezTo>
                  <a:lnTo>
                    <a:pt x="1387" y="10932"/>
                  </a:lnTo>
                  <a:cubicBezTo>
                    <a:pt x="1324" y="10980"/>
                    <a:pt x="1229" y="11003"/>
                    <a:pt x="1139" y="11003"/>
                  </a:cubicBezTo>
                  <a:cubicBezTo>
                    <a:pt x="1048" y="11003"/>
                    <a:pt x="961" y="10980"/>
                    <a:pt x="914" y="10932"/>
                  </a:cubicBezTo>
                  <a:cubicBezTo>
                    <a:pt x="788" y="10806"/>
                    <a:pt x="788" y="10554"/>
                    <a:pt x="914" y="10460"/>
                  </a:cubicBezTo>
                  <a:lnTo>
                    <a:pt x="2867" y="8475"/>
                  </a:lnTo>
                  <a:cubicBezTo>
                    <a:pt x="2930" y="8412"/>
                    <a:pt x="3017" y="8380"/>
                    <a:pt x="3104" y="8380"/>
                  </a:cubicBezTo>
                  <a:close/>
                  <a:moveTo>
                    <a:pt x="8034" y="0"/>
                  </a:moveTo>
                  <a:cubicBezTo>
                    <a:pt x="5955" y="0"/>
                    <a:pt x="4285" y="1701"/>
                    <a:pt x="4285" y="3749"/>
                  </a:cubicBezTo>
                  <a:cubicBezTo>
                    <a:pt x="4285" y="4411"/>
                    <a:pt x="4443" y="5041"/>
                    <a:pt x="4758" y="5608"/>
                  </a:cubicBezTo>
                  <a:lnTo>
                    <a:pt x="4380" y="5986"/>
                  </a:lnTo>
                  <a:cubicBezTo>
                    <a:pt x="4065" y="6301"/>
                    <a:pt x="3970" y="6774"/>
                    <a:pt x="4159" y="7183"/>
                  </a:cubicBezTo>
                  <a:lnTo>
                    <a:pt x="3529" y="7813"/>
                  </a:lnTo>
                  <a:cubicBezTo>
                    <a:pt x="3387" y="7743"/>
                    <a:pt x="3232" y="7707"/>
                    <a:pt x="3077" y="7707"/>
                  </a:cubicBezTo>
                  <a:cubicBezTo>
                    <a:pt x="2819" y="7707"/>
                    <a:pt x="2560" y="7806"/>
                    <a:pt x="2363" y="8002"/>
                  </a:cubicBezTo>
                  <a:lnTo>
                    <a:pt x="378" y="9987"/>
                  </a:lnTo>
                  <a:cubicBezTo>
                    <a:pt x="0" y="10365"/>
                    <a:pt x="0" y="11027"/>
                    <a:pt x="378" y="11436"/>
                  </a:cubicBezTo>
                  <a:cubicBezTo>
                    <a:pt x="583" y="11625"/>
                    <a:pt x="851" y="11720"/>
                    <a:pt x="1119" y="11720"/>
                  </a:cubicBezTo>
                  <a:cubicBezTo>
                    <a:pt x="1387" y="11720"/>
                    <a:pt x="1654" y="11625"/>
                    <a:pt x="1859" y="11436"/>
                  </a:cubicBezTo>
                  <a:lnTo>
                    <a:pt x="3813" y="9452"/>
                  </a:lnTo>
                  <a:cubicBezTo>
                    <a:pt x="4128" y="9137"/>
                    <a:pt x="4222" y="8664"/>
                    <a:pt x="4002" y="8286"/>
                  </a:cubicBezTo>
                  <a:lnTo>
                    <a:pt x="4632" y="7656"/>
                  </a:lnTo>
                  <a:cubicBezTo>
                    <a:pt x="4782" y="7725"/>
                    <a:pt x="4940" y="7761"/>
                    <a:pt x="5097" y="7761"/>
                  </a:cubicBezTo>
                  <a:cubicBezTo>
                    <a:pt x="5367" y="7761"/>
                    <a:pt x="5629" y="7655"/>
                    <a:pt x="5829" y="7435"/>
                  </a:cubicBezTo>
                  <a:lnTo>
                    <a:pt x="6207" y="7057"/>
                  </a:lnTo>
                  <a:cubicBezTo>
                    <a:pt x="6774" y="7372"/>
                    <a:pt x="7404" y="7530"/>
                    <a:pt x="8066" y="7530"/>
                  </a:cubicBezTo>
                  <a:cubicBezTo>
                    <a:pt x="10145" y="7530"/>
                    <a:pt x="11815" y="5829"/>
                    <a:pt x="11815" y="3781"/>
                  </a:cubicBezTo>
                  <a:cubicBezTo>
                    <a:pt x="11815" y="1733"/>
                    <a:pt x="10082" y="0"/>
                    <a:pt x="8034" y="0"/>
                  </a:cubicBezTo>
                  <a:close/>
                </a:path>
              </a:pathLst>
            </a:custGeom>
            <a:grpFill/>
            <a:ln>
              <a:noFill/>
            </a:ln>
          </p:spPr>
          <p:txBody>
            <a:bodyPr spcFirstLastPara="1" wrap="square" lIns="121900" tIns="121900" rIns="121900" bIns="121900" anchor="ctr" anchorCtr="0">
              <a:noAutofit/>
            </a:bodyPr>
            <a:lstStyle/>
            <a:p>
              <a:endParaRPr sz="1865"/>
            </a:p>
          </p:txBody>
        </p:sp>
      </p:grpSp>
      <p:sp>
        <p:nvSpPr>
          <p:cNvPr id="6" name="Rectangle 4">
            <a:extLst>
              <a:ext uri="{FF2B5EF4-FFF2-40B4-BE49-F238E27FC236}">
                <a16:creationId xmlns:a16="http://schemas.microsoft.com/office/drawing/2014/main" id="{E570D296-2EFC-0BE8-939A-C4417468F40F}"/>
              </a:ext>
            </a:extLst>
          </p:cNvPr>
          <p:cNvSpPr/>
          <p:nvPr/>
        </p:nvSpPr>
        <p:spPr>
          <a:xfrm>
            <a:off x="4265607" y="734166"/>
            <a:ext cx="3767347"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مربع نص 7">
            <a:extLst>
              <a:ext uri="{FF2B5EF4-FFF2-40B4-BE49-F238E27FC236}">
                <a16:creationId xmlns:a16="http://schemas.microsoft.com/office/drawing/2014/main" id="{F3FF7672-8A2A-7248-0B82-F8162F70D3C2}"/>
              </a:ext>
            </a:extLst>
          </p:cNvPr>
          <p:cNvSpPr txBox="1"/>
          <p:nvPr/>
        </p:nvSpPr>
        <p:spPr>
          <a:xfrm>
            <a:off x="4348891" y="839055"/>
            <a:ext cx="3684065" cy="461665"/>
          </a:xfrm>
          <a:prstGeom prst="rect">
            <a:avLst/>
          </a:prstGeom>
          <a:noFill/>
        </p:spPr>
        <p:txBody>
          <a:bodyPr wrap="square">
            <a:spAutoFit/>
          </a:bodyPr>
          <a:lstStyle/>
          <a:p>
            <a:pPr algn="ctr"/>
            <a:r>
              <a:rPr lang="ar-SA" sz="2400" i="0" u="none" strike="noStrike" baseline="0" dirty="0">
                <a:solidFill>
                  <a:schemeClr val="bg1"/>
                </a:solidFill>
                <a:effectLst>
                  <a:outerShdw blurRad="38100" dist="38100" dir="2700000" algn="tl">
                    <a:srgbClr val="000000">
                      <a:alpha val="43137"/>
                    </a:srgbClr>
                  </a:outerShdw>
                </a:effectLst>
                <a:latin typeface="Alexandria Medium" pitchFamily="2" charset="-78"/>
                <a:cs typeface="Alexandria Medium" pitchFamily="2" charset="-78"/>
              </a:rPr>
              <a:t>تعريف</a:t>
            </a:r>
            <a:r>
              <a:rPr lang="ar-SA" sz="2400" i="0" u="none" strike="noStrike" baseline="0" dirty="0">
                <a:solidFill>
                  <a:schemeClr val="bg1"/>
                </a:solidFill>
                <a:effectLst>
                  <a:outerShdw blurRad="38100" dist="38100" dir="2700000" algn="tl">
                    <a:srgbClr val="000000">
                      <a:alpha val="43137"/>
                    </a:srgbClr>
                  </a:outerShdw>
                </a:effectLst>
                <a:latin typeface="Simplified Arabic,Bold"/>
              </a:rPr>
              <a:t> </a:t>
            </a:r>
            <a:r>
              <a:rPr lang="ar-SA" sz="2400" i="0" u="none" strike="noStrike" baseline="0" dirty="0">
                <a:solidFill>
                  <a:schemeClr val="bg1"/>
                </a:solidFill>
                <a:effectLst>
                  <a:outerShdw blurRad="38100" dist="38100" dir="2700000" algn="tl">
                    <a:srgbClr val="000000">
                      <a:alpha val="43137"/>
                    </a:srgbClr>
                  </a:outerShdw>
                </a:effectLst>
                <a:latin typeface="Alexandria Medium" pitchFamily="2" charset="-78"/>
                <a:cs typeface="Alexandria Medium" pitchFamily="2" charset="-78"/>
              </a:rPr>
              <a:t>الحوسبة</a:t>
            </a:r>
            <a:r>
              <a:rPr lang="ar-SA" sz="2400" i="0" u="none" strike="noStrike" baseline="0" dirty="0">
                <a:solidFill>
                  <a:schemeClr val="bg1"/>
                </a:solidFill>
                <a:effectLst>
                  <a:outerShdw blurRad="38100" dist="38100" dir="2700000" algn="tl">
                    <a:srgbClr val="000000">
                      <a:alpha val="43137"/>
                    </a:srgbClr>
                  </a:outerShdw>
                </a:effectLst>
                <a:latin typeface="Simplified Arabic,Bold"/>
              </a:rPr>
              <a:t> </a:t>
            </a:r>
            <a:r>
              <a:rPr lang="ar-SA" sz="2400" i="0" u="none" strike="noStrike" baseline="0" dirty="0">
                <a:solidFill>
                  <a:schemeClr val="bg1"/>
                </a:solidFill>
                <a:effectLst>
                  <a:outerShdw blurRad="38100" dist="38100" dir="2700000" algn="tl">
                    <a:srgbClr val="000000">
                      <a:alpha val="43137"/>
                    </a:srgbClr>
                  </a:outerShdw>
                </a:effectLst>
                <a:latin typeface="Alexandria Medium" pitchFamily="2" charset="-78"/>
                <a:cs typeface="Alexandria Medium" pitchFamily="2" charset="-78"/>
              </a:rPr>
              <a:t>السحابية</a:t>
            </a:r>
            <a:endParaRPr lang="ar-SA" sz="2400" dirty="0">
              <a:solidFill>
                <a:schemeClr val="bg1"/>
              </a:solidFill>
              <a:effectLst>
                <a:outerShdw blurRad="38100" dist="38100" dir="2700000" algn="tl">
                  <a:srgbClr val="000000">
                    <a:alpha val="43137"/>
                  </a:srgbClr>
                </a:outerShdw>
              </a:effectLst>
              <a:latin typeface="Alexandria Medium" pitchFamily="2" charset="-78"/>
              <a:cs typeface="Alexandria Medium" pitchFamily="2" charset="-78"/>
            </a:endParaRPr>
          </a:p>
        </p:txBody>
      </p:sp>
    </p:spTree>
    <p:extLst>
      <p:ext uri="{BB962C8B-B14F-4D97-AF65-F5344CB8AC3E}">
        <p14:creationId xmlns:p14="http://schemas.microsoft.com/office/powerpoint/2010/main" val="14000630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825198" y="177184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1800" b="1">
                <a:latin typeface="Alexandria Light" pitchFamily="2" charset="-78"/>
                <a:cs typeface="Alexandria Light" pitchFamily="2" charset="-78"/>
              </a:rPr>
              <a:t>الشكل (1) يبين تطبيقات الحوسبة السحابية </a:t>
            </a:r>
            <a:endParaRPr lang="ar-SA" sz="1800" b="1" dirty="0">
              <a:latin typeface="Alexandria Light" pitchFamily="2" charset="-78"/>
              <a:cs typeface="Alexandria Light" pitchFamily="2" charset="-78"/>
            </a:endParaRPr>
          </a:p>
        </p:txBody>
      </p:sp>
      <p:sp>
        <p:nvSpPr>
          <p:cNvPr id="3" name="TextBox 2"/>
          <p:cNvSpPr txBox="1"/>
          <p:nvPr/>
        </p:nvSpPr>
        <p:spPr>
          <a:xfrm>
            <a:off x="4187287" y="804324"/>
            <a:ext cx="4088542" cy="461665"/>
          </a:xfrm>
          <a:prstGeom prst="rect">
            <a:avLst/>
          </a:prstGeom>
          <a:noFill/>
        </p:spPr>
        <p:txBody>
          <a:bodyPr wrap="square" rtlCol="0">
            <a:spAutoFit/>
          </a:bodyPr>
          <a:lstStyle/>
          <a:p>
            <a:pPr algn="ctr" rtl="1"/>
            <a:r>
              <a:rPr lang="ar-SA" sz="2400" i="0" u="none" strike="noStrike" baseline="0" dirty="0">
                <a:solidFill>
                  <a:srgbClr val="0070C0"/>
                </a:solidFill>
                <a:latin typeface="Alexandria Medium" pitchFamily="2" charset="-78"/>
                <a:cs typeface="Alexandria Medium" pitchFamily="2" charset="-78"/>
              </a:rPr>
              <a:t>خصائص الحوسبة السحابية</a:t>
            </a:r>
            <a:endParaRPr lang="ar-SA" sz="2800" dirty="0">
              <a:solidFill>
                <a:srgbClr val="0070C0"/>
              </a:solidFill>
              <a:latin typeface="Alexandria Medium" pitchFamily="2" charset="-78"/>
              <a:cs typeface="Alexandria Medium" pitchFamily="2" charset="-78"/>
            </a:endParaRPr>
          </a:p>
        </p:txBody>
      </p:sp>
      <p:sp>
        <p:nvSpPr>
          <p:cNvPr id="48" name="TextBox 47"/>
          <p:cNvSpPr txBox="1"/>
          <p:nvPr/>
        </p:nvSpPr>
        <p:spPr>
          <a:xfrm>
            <a:off x="3265756" y="1939374"/>
            <a:ext cx="7846362" cy="383438"/>
          </a:xfrm>
          <a:prstGeom prst="rect">
            <a:avLst/>
          </a:prstGeom>
          <a:noFill/>
        </p:spPr>
        <p:txBody>
          <a:bodyPr wrap="square" rtlCol="0">
            <a:spAutoFit/>
          </a:bodyPr>
          <a:lstStyle/>
          <a:p>
            <a:pPr algn="r" rtl="1">
              <a:lnSpc>
                <a:spcPts val="2520"/>
              </a:lnSpc>
              <a:spcAft>
                <a:spcPts val="1800"/>
              </a:spcAft>
            </a:pPr>
            <a:r>
              <a:rPr lang="ar-SA" sz="1600" dirty="0">
                <a:latin typeface="Alexandria Light" pitchFamily="2" charset="-78"/>
                <a:cs typeface="Alexandria Light" pitchFamily="2" charset="-78"/>
              </a:rPr>
              <a:t> </a:t>
            </a:r>
            <a:r>
              <a:rPr lang="ar-SA" sz="1600" b="0" i="0" u="none" strike="noStrike" baseline="0" dirty="0">
                <a:latin typeface="Alexandria Light" pitchFamily="2" charset="-78"/>
                <a:cs typeface="Alexandria Light" pitchFamily="2" charset="-78"/>
              </a:rPr>
              <a:t>تمتاز الحوسبة السحابية بعدد من الخصائص وهي كما يوضحها الشكل (1) الآتي</a:t>
            </a:r>
            <a:endParaRPr lang="en-US" sz="1600" dirty="0">
              <a:effectLst/>
              <a:latin typeface="Alexandria Light" pitchFamily="2" charset="-78"/>
              <a:ea typeface="Calibri" panose="020F0502020204030204" pitchFamily="34"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10" name="رسم تخطيطي 3">
            <a:extLst>
              <a:ext uri="{FF2B5EF4-FFF2-40B4-BE49-F238E27FC236}">
                <a16:creationId xmlns:a16="http://schemas.microsoft.com/office/drawing/2014/main" id="{6EF11B50-AF92-4063-B7A5-324A052E8EB0}"/>
              </a:ext>
            </a:extLst>
          </p:cNvPr>
          <p:cNvGraphicFramePr/>
          <p:nvPr>
            <p:extLst>
              <p:ext uri="{D42A27DB-BD31-4B8C-83A1-F6EECF244321}">
                <p14:modId xmlns:p14="http://schemas.microsoft.com/office/powerpoint/2010/main" val="904218287"/>
              </p:ext>
            </p:extLst>
          </p:nvPr>
        </p:nvGraphicFramePr>
        <p:xfrm>
          <a:off x="1858298" y="2654709"/>
          <a:ext cx="8643394" cy="294123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مربع نص 1">
            <a:extLst>
              <a:ext uri="{FF2B5EF4-FFF2-40B4-BE49-F238E27FC236}">
                <a16:creationId xmlns:a16="http://schemas.microsoft.com/office/drawing/2014/main" id="{AC8F57B8-6E94-4A5C-9A81-027BBE215346}"/>
              </a:ext>
            </a:extLst>
          </p:cNvPr>
          <p:cNvSpPr txBox="1"/>
          <p:nvPr/>
        </p:nvSpPr>
        <p:spPr>
          <a:xfrm rot="10800000" flipV="1">
            <a:off x="4015348" y="5745898"/>
            <a:ext cx="5172687" cy="307777"/>
          </a:xfrm>
          <a:prstGeom prst="rect">
            <a:avLst/>
          </a:prstGeom>
          <a:noFill/>
        </p:spPr>
        <p:txBody>
          <a:bodyPr wrap="square" rtlCol="1">
            <a:spAutoFit/>
          </a:bodyPr>
          <a:lstStyle/>
          <a:p>
            <a:r>
              <a:rPr lang="ar-SA" sz="1400" dirty="0">
                <a:latin typeface="Alexandria Medium" pitchFamily="2" charset="-78"/>
                <a:cs typeface="Alexandria Medium" pitchFamily="2" charset="-78"/>
              </a:rPr>
              <a:t>الشكل (1) يبين خصائص الحوسبة السحابية </a:t>
            </a:r>
          </a:p>
        </p:txBody>
      </p:sp>
    </p:spTree>
    <p:extLst>
      <p:ext uri="{BB962C8B-B14F-4D97-AF65-F5344CB8AC3E}">
        <p14:creationId xmlns:p14="http://schemas.microsoft.com/office/powerpoint/2010/main" val="28565276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582990"/>
            <a:ext cx="10812720" cy="47713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مدخلات تكنولوجيا المعلومات تشير إلى الأدوات والتقنيات التي يتم استخدامها في مجال التعليم والتدريس لتعزيز وتحسين عمليات التعلم والتواصل. تشمل هذه المدخلات الأجهزة الإلكترونية مثل الحواسيب والهواتف الذكية والأجهزة اللوحية، والبرمجيات التعليمية، والشبكات الاجتماعية، والإنترنت والموارد الإلكترونية، وتطبيقات الويب والتطبيقات المحمولة الموجهة للتعلم، والتجارب التفاعلية، وغيرها من الأدوات التقنية التي يمكن استخدامها لتعزيز عملية التعليم وتحقيق أهداف التعلم.</a:t>
            </a:r>
          </a:p>
          <a:p>
            <a:pPr algn="ctr"/>
            <a:endParaRPr lang="ar-SA" dirty="0"/>
          </a:p>
          <a:p>
            <a:pPr algn="ctr"/>
            <a:r>
              <a:rPr lang="ar-SA" dirty="0"/>
              <a:t>مصدر:</a:t>
            </a:r>
          </a:p>
          <a:p>
            <a:pPr algn="ctr"/>
            <a:r>
              <a:rPr lang="en-US" dirty="0"/>
              <a:t>ITU (International Telecommunication Union). (2018). "ICTs in Education." Retrieved from: https://www.itu.int/en/ITU-D/Statistics/Pages/publications/ict-facts-2017.aspx</a:t>
            </a:r>
          </a:p>
        </p:txBody>
      </p:sp>
      <p:sp>
        <p:nvSpPr>
          <p:cNvPr id="5" name="Rectangle 4"/>
          <p:cNvSpPr/>
          <p:nvPr/>
        </p:nvSpPr>
        <p:spPr>
          <a:xfrm>
            <a:off x="942308" y="1238864"/>
            <a:ext cx="906157" cy="86253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420826" y="2040273"/>
            <a:ext cx="9426243" cy="402674"/>
          </a:xfrm>
          <a:prstGeom prst="rect">
            <a:avLst/>
          </a:prstGeom>
          <a:noFill/>
        </p:spPr>
        <p:txBody>
          <a:bodyPr wrap="square" rtlCol="0">
            <a:spAutoFit/>
          </a:bodyPr>
          <a:lstStyle/>
          <a:p>
            <a:pPr algn="just" rtl="1">
              <a:lnSpc>
                <a:spcPts val="2720"/>
              </a:lnSpc>
              <a:spcBef>
                <a:spcPts val="600"/>
              </a:spcBef>
              <a:spcAft>
                <a:spcPts val="1800"/>
              </a:spcAft>
            </a:pPr>
            <a:r>
              <a:rPr lang="ar-SA" sz="1600" dirty="0">
                <a:latin typeface="Alexandria Light" pitchFamily="2" charset="-78"/>
                <a:cs typeface="Alexandria Light" pitchFamily="2" charset="-78"/>
              </a:rPr>
              <a:t>      </a:t>
            </a:r>
            <a:endParaRPr lang="ar-SA" sz="1600" dirty="0">
              <a:solidFill>
                <a:srgbClr val="212529"/>
              </a:solidFill>
              <a:effectLst/>
              <a:latin typeface="Alexandria Light" pitchFamily="2" charset="-78"/>
              <a:ea typeface="Times New Roman" panose="02020603050405020304" pitchFamily="18"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4498" y="258325"/>
            <a:ext cx="2305141" cy="1076343"/>
          </a:xfrm>
          <a:prstGeom prst="rect">
            <a:avLst/>
          </a:prstGeom>
        </p:spPr>
      </p:pic>
      <p:sp>
        <p:nvSpPr>
          <p:cNvPr id="2" name="مربع نص 1">
            <a:extLst>
              <a:ext uri="{FF2B5EF4-FFF2-40B4-BE49-F238E27FC236}">
                <a16:creationId xmlns:a16="http://schemas.microsoft.com/office/drawing/2014/main" id="{C4364A12-B773-40FF-9ABF-33539D226A2F}"/>
              </a:ext>
            </a:extLst>
          </p:cNvPr>
          <p:cNvSpPr txBox="1"/>
          <p:nvPr/>
        </p:nvSpPr>
        <p:spPr>
          <a:xfrm>
            <a:off x="1207778" y="1735472"/>
            <a:ext cx="10172997" cy="4349139"/>
          </a:xfrm>
          <a:prstGeom prst="rect">
            <a:avLst/>
          </a:prstGeom>
          <a:noFill/>
        </p:spPr>
        <p:txBody>
          <a:bodyPr wrap="square" rtlCol="1">
            <a:spAutoFit/>
          </a:bodyPr>
          <a:lstStyle/>
          <a:p>
            <a:pPr algn="r" rtl="1">
              <a:lnSpc>
                <a:spcPct val="150000"/>
              </a:lnSpc>
              <a:spcAft>
                <a:spcPts val="1200"/>
              </a:spcAft>
            </a:pPr>
            <a:r>
              <a:rPr lang="ar-SA" sz="2000" dirty="0">
                <a:latin typeface="Alexandria Light" pitchFamily="2" charset="-78"/>
                <a:cs typeface="Alexandria Light" pitchFamily="2" charset="-78"/>
              </a:rPr>
              <a:t> </a:t>
            </a:r>
            <a:r>
              <a:rPr lang="ar-SA" sz="2000" b="0" i="0" u="none" strike="noStrike" baseline="0" dirty="0">
                <a:latin typeface="Alexandria Light" pitchFamily="2" charset="-78"/>
                <a:cs typeface="Alexandria Light" pitchFamily="2" charset="-78"/>
              </a:rPr>
              <a:t>تمتاز الحوسبة السحابية بعدد من الخصائص وهي كالتالي كما حددها:</a:t>
            </a:r>
          </a:p>
          <a:p>
            <a:pPr marL="342900" indent="-342900" algn="just" rtl="1">
              <a:lnSpc>
                <a:spcPct val="150000"/>
              </a:lnSpc>
              <a:spcAft>
                <a:spcPts val="1800"/>
              </a:spcAft>
              <a:buFont typeface="+mj-lt"/>
              <a:buAutoNum type="arabicPeriod"/>
            </a:pPr>
            <a:r>
              <a:rPr lang="ar-SA" sz="2000" b="1" i="0" u="none" strike="noStrike" baseline="0" dirty="0">
                <a:latin typeface="Alexandria Light" pitchFamily="2" charset="-78"/>
                <a:cs typeface="Alexandria Light" pitchFamily="2" charset="-78"/>
              </a:rPr>
              <a:t> </a:t>
            </a:r>
            <a:r>
              <a:rPr lang="ar-SA" sz="2000" b="1" i="0" u="none" strike="noStrike" baseline="0" dirty="0">
                <a:solidFill>
                  <a:srgbClr val="0070C0"/>
                </a:solidFill>
                <a:latin typeface="Alexandria Light" pitchFamily="2" charset="-78"/>
                <a:cs typeface="Alexandria Light" pitchFamily="2" charset="-78"/>
              </a:rPr>
              <a:t>مركزية المستخدم</a:t>
            </a:r>
            <a:r>
              <a:rPr lang="ar-SA" sz="2000" b="0" i="0" u="none" strike="noStrike" baseline="0" dirty="0">
                <a:solidFill>
                  <a:srgbClr val="0070C0"/>
                </a:solidFill>
                <a:latin typeface="Alexandria Light" pitchFamily="2" charset="-78"/>
                <a:cs typeface="Alexandria Light" pitchFamily="2" charset="-78"/>
              </a:rPr>
              <a:t>: </a:t>
            </a:r>
            <a:r>
              <a:rPr lang="ar-SA" sz="2000" b="0" i="0" u="none" strike="noStrike" baseline="0" dirty="0">
                <a:latin typeface="Alexandria Light" pitchFamily="2" charset="-78"/>
                <a:cs typeface="Alexandria Light" pitchFamily="2" charset="-78"/>
              </a:rPr>
              <a:t>وتعني أنه بمجرد اتصال المستخدم بالسحابة، فإنه يصبح مالكاً لما يخزنه عليها ويستطيع مشاركة ما يقوم بتخزينه عبر الإنترنت مع غيره من المستخدمين.</a:t>
            </a:r>
          </a:p>
          <a:p>
            <a:pPr marL="342900" indent="-342900" algn="just" rtl="1">
              <a:lnSpc>
                <a:spcPct val="150000"/>
              </a:lnSpc>
              <a:spcAft>
                <a:spcPts val="1800"/>
              </a:spcAft>
              <a:buFont typeface="+mj-lt"/>
              <a:buAutoNum type="arabicPeriod"/>
            </a:pPr>
            <a:r>
              <a:rPr lang="ar-SA" sz="2000" b="0" i="0" u="none" strike="noStrike" baseline="0" dirty="0">
                <a:latin typeface="Alexandria Light" pitchFamily="2" charset="-78"/>
                <a:cs typeface="Alexandria Light" pitchFamily="2" charset="-78"/>
              </a:rPr>
              <a:t> </a:t>
            </a:r>
            <a:r>
              <a:rPr lang="ar-SA" sz="2000" b="1" i="0" u="none" strike="noStrike" baseline="0" dirty="0">
                <a:latin typeface="Alexandria Light" pitchFamily="2" charset="-78"/>
                <a:cs typeface="Alexandria Light" pitchFamily="2" charset="-78"/>
              </a:rPr>
              <a:t> </a:t>
            </a:r>
            <a:r>
              <a:rPr lang="ar-SA" sz="2000" b="1" i="0" u="none" strike="noStrike" baseline="0" dirty="0">
                <a:solidFill>
                  <a:srgbClr val="0070C0"/>
                </a:solidFill>
                <a:latin typeface="Alexandria Light" pitchFamily="2" charset="-78"/>
                <a:cs typeface="Alexandria Light" pitchFamily="2" charset="-78"/>
              </a:rPr>
              <a:t>مركزية البنية التحتية</a:t>
            </a:r>
            <a:r>
              <a:rPr lang="ar-SA" sz="2000" b="0" i="0" u="none" strike="noStrike" baseline="0" dirty="0">
                <a:solidFill>
                  <a:srgbClr val="0070C0"/>
                </a:solidFill>
                <a:latin typeface="Alexandria Light" pitchFamily="2" charset="-78"/>
                <a:cs typeface="Alexandria Light" pitchFamily="2" charset="-78"/>
              </a:rPr>
              <a:t>: </a:t>
            </a:r>
            <a:r>
              <a:rPr lang="ar-SA" sz="2000" b="0" i="0" u="none" strike="noStrike" baseline="0" dirty="0">
                <a:latin typeface="Alexandria Light" pitchFamily="2" charset="-78"/>
                <a:cs typeface="Alexandria Light" pitchFamily="2" charset="-78"/>
              </a:rPr>
              <a:t>توفر السحابة الخوادم الضخمة التي تساعد في إجراء العمليات مما يساعد على التحرر من أعباء إنشاء وإدارة البنية التحتية.</a:t>
            </a:r>
          </a:p>
          <a:p>
            <a:pPr marL="342900" indent="-342900" algn="just" rtl="1">
              <a:lnSpc>
                <a:spcPct val="150000"/>
              </a:lnSpc>
              <a:spcAft>
                <a:spcPts val="1800"/>
              </a:spcAft>
              <a:buFont typeface="+mj-lt"/>
              <a:buAutoNum type="arabicPeriod"/>
            </a:pPr>
            <a:r>
              <a:rPr lang="ar-SA" sz="2000" b="1" i="0" u="none" strike="noStrike" baseline="0" dirty="0">
                <a:latin typeface="Alexandria Light" pitchFamily="2" charset="-78"/>
                <a:cs typeface="Alexandria Light" pitchFamily="2" charset="-78"/>
              </a:rPr>
              <a:t> </a:t>
            </a:r>
            <a:r>
              <a:rPr lang="ar-SA" sz="2000" b="1" i="0" u="none" strike="noStrike" baseline="0" dirty="0">
                <a:solidFill>
                  <a:srgbClr val="0070C0"/>
                </a:solidFill>
                <a:latin typeface="Alexandria Light" pitchFamily="2" charset="-78"/>
                <a:cs typeface="Alexandria Light" pitchFamily="2" charset="-78"/>
              </a:rPr>
              <a:t>مركزية التطبيقات والمستندات </a:t>
            </a:r>
            <a:r>
              <a:rPr lang="ar-SA" sz="2000" b="0" i="0" u="none" strike="noStrike" baseline="0" dirty="0">
                <a:latin typeface="Alexandria Light" pitchFamily="2" charset="-78"/>
                <a:cs typeface="Alexandria Light" pitchFamily="2" charset="-78"/>
              </a:rPr>
              <a:t>التي يتم تشغيلها وتخزينها وتحريرها بخوادم السحابة من خلال أي جهاز متصل بالإنترنت مما يوفر الإتاحة الدائمة، ويحق للمالك الأصلي أن يخول حق لوصول لملفاته والتعديل والحذف لمن يشاء من العملاء، وهذا يعزز التعاون بين أعضاء المجموعات.</a:t>
            </a:r>
          </a:p>
        </p:txBody>
      </p:sp>
      <p:sp>
        <p:nvSpPr>
          <p:cNvPr id="9" name="مربع نص 8">
            <a:extLst>
              <a:ext uri="{FF2B5EF4-FFF2-40B4-BE49-F238E27FC236}">
                <a16:creationId xmlns:a16="http://schemas.microsoft.com/office/drawing/2014/main" id="{9A09B2F2-C49A-4400-8642-3CD90B9AF76B}"/>
              </a:ext>
            </a:extLst>
          </p:cNvPr>
          <p:cNvSpPr txBox="1"/>
          <p:nvPr/>
        </p:nvSpPr>
        <p:spPr>
          <a:xfrm>
            <a:off x="2671793" y="934558"/>
            <a:ext cx="6097904" cy="400110"/>
          </a:xfrm>
          <a:prstGeom prst="rect">
            <a:avLst/>
          </a:prstGeom>
          <a:noFill/>
        </p:spPr>
        <p:txBody>
          <a:bodyPr wrap="square">
            <a:spAutoFit/>
          </a:bodyPr>
          <a:lstStyle/>
          <a:p>
            <a:pPr algn="ctr" rtl="1"/>
            <a:r>
              <a:rPr lang="ar-SA" sz="2000" i="0" u="none" strike="noStrike" baseline="0" dirty="0">
                <a:latin typeface="Alexandria Medium" pitchFamily="2" charset="-78"/>
                <a:cs typeface="Alexandria Medium" pitchFamily="2" charset="-78"/>
              </a:rPr>
              <a:t>خصائص الحوسبة السحابية</a:t>
            </a:r>
            <a:endParaRPr lang="ar-SA" sz="2400" dirty="0">
              <a:latin typeface="Alexandria Medium" pitchFamily="2" charset="-78"/>
              <a:cs typeface="Alexandria Medium" pitchFamily="2" charset="-78"/>
            </a:endParaRPr>
          </a:p>
        </p:txBody>
      </p:sp>
      <p:sp>
        <p:nvSpPr>
          <p:cNvPr id="10" name="Google Shape;8472;p58">
            <a:extLst>
              <a:ext uri="{FF2B5EF4-FFF2-40B4-BE49-F238E27FC236}">
                <a16:creationId xmlns:a16="http://schemas.microsoft.com/office/drawing/2014/main" id="{2D17C4C5-1FBF-4FF0-9C7B-578CDE0A858E}"/>
              </a:ext>
            </a:extLst>
          </p:cNvPr>
          <p:cNvSpPr/>
          <p:nvPr/>
        </p:nvSpPr>
        <p:spPr>
          <a:xfrm>
            <a:off x="1139256" y="1400034"/>
            <a:ext cx="512259" cy="540189"/>
          </a:xfrm>
          <a:custGeom>
            <a:avLst/>
            <a:gdLst/>
            <a:ahLst/>
            <a:cxnLst/>
            <a:rect l="l" t="t" r="r" b="b"/>
            <a:pathLst>
              <a:path w="11879" h="11878" extrusionOk="0">
                <a:moveTo>
                  <a:pt x="5892" y="693"/>
                </a:moveTo>
                <a:cubicBezTo>
                  <a:pt x="6302" y="693"/>
                  <a:pt x="6617" y="1008"/>
                  <a:pt x="6617" y="1418"/>
                </a:cubicBezTo>
                <a:cubicBezTo>
                  <a:pt x="6617" y="1796"/>
                  <a:pt x="6302" y="2111"/>
                  <a:pt x="5892" y="2111"/>
                </a:cubicBezTo>
                <a:cubicBezTo>
                  <a:pt x="5514" y="2111"/>
                  <a:pt x="5199" y="1796"/>
                  <a:pt x="5199" y="1418"/>
                </a:cubicBezTo>
                <a:cubicBezTo>
                  <a:pt x="5231" y="1008"/>
                  <a:pt x="5546" y="693"/>
                  <a:pt x="5892" y="693"/>
                </a:cubicBezTo>
                <a:close/>
                <a:moveTo>
                  <a:pt x="5892" y="2741"/>
                </a:moveTo>
                <a:cubicBezTo>
                  <a:pt x="6837" y="2741"/>
                  <a:pt x="7625" y="3529"/>
                  <a:pt x="7625" y="4505"/>
                </a:cubicBezTo>
                <a:lnTo>
                  <a:pt x="7625" y="5545"/>
                </a:lnTo>
                <a:lnTo>
                  <a:pt x="4159" y="5545"/>
                </a:lnTo>
                <a:lnTo>
                  <a:pt x="4159" y="4505"/>
                </a:lnTo>
                <a:cubicBezTo>
                  <a:pt x="4159" y="3529"/>
                  <a:pt x="4947" y="2741"/>
                  <a:pt x="5892" y="2741"/>
                </a:cubicBezTo>
                <a:close/>
                <a:moveTo>
                  <a:pt x="8381" y="5104"/>
                </a:moveTo>
                <a:cubicBezTo>
                  <a:pt x="9326" y="5356"/>
                  <a:pt x="9767" y="5703"/>
                  <a:pt x="9767" y="5892"/>
                </a:cubicBezTo>
                <a:cubicBezTo>
                  <a:pt x="9767" y="6238"/>
                  <a:pt x="8381" y="6931"/>
                  <a:pt x="5955" y="6931"/>
                </a:cubicBezTo>
                <a:cubicBezTo>
                  <a:pt x="5898" y="6932"/>
                  <a:pt x="5842" y="6932"/>
                  <a:pt x="5787" y="6932"/>
                </a:cubicBezTo>
                <a:cubicBezTo>
                  <a:pt x="3434" y="6932"/>
                  <a:pt x="2112" y="6292"/>
                  <a:pt x="2112" y="5892"/>
                </a:cubicBezTo>
                <a:cubicBezTo>
                  <a:pt x="2112" y="5703"/>
                  <a:pt x="2553" y="5388"/>
                  <a:pt x="3498" y="5104"/>
                </a:cubicBezTo>
                <a:lnTo>
                  <a:pt x="3498" y="5892"/>
                </a:lnTo>
                <a:cubicBezTo>
                  <a:pt x="3498" y="6081"/>
                  <a:pt x="3655" y="6238"/>
                  <a:pt x="3844" y="6238"/>
                </a:cubicBezTo>
                <a:lnTo>
                  <a:pt x="8034" y="6238"/>
                </a:lnTo>
                <a:cubicBezTo>
                  <a:pt x="8223" y="6238"/>
                  <a:pt x="8381" y="6081"/>
                  <a:pt x="8381" y="5892"/>
                </a:cubicBezTo>
                <a:lnTo>
                  <a:pt x="8381" y="5104"/>
                </a:lnTo>
                <a:close/>
                <a:moveTo>
                  <a:pt x="1765" y="10428"/>
                </a:moveTo>
                <a:cubicBezTo>
                  <a:pt x="2427" y="10428"/>
                  <a:pt x="2805" y="10680"/>
                  <a:pt x="2805" y="10775"/>
                </a:cubicBezTo>
                <a:cubicBezTo>
                  <a:pt x="2805" y="10869"/>
                  <a:pt x="2427" y="11121"/>
                  <a:pt x="1765" y="11121"/>
                </a:cubicBezTo>
                <a:cubicBezTo>
                  <a:pt x="1072" y="11121"/>
                  <a:pt x="694" y="10869"/>
                  <a:pt x="694" y="10775"/>
                </a:cubicBezTo>
                <a:cubicBezTo>
                  <a:pt x="694" y="10712"/>
                  <a:pt x="1072" y="10428"/>
                  <a:pt x="1765" y="10428"/>
                </a:cubicBezTo>
                <a:close/>
                <a:moveTo>
                  <a:pt x="5955" y="10428"/>
                </a:moveTo>
                <a:cubicBezTo>
                  <a:pt x="6617" y="10428"/>
                  <a:pt x="6963" y="10712"/>
                  <a:pt x="6963" y="10775"/>
                </a:cubicBezTo>
                <a:cubicBezTo>
                  <a:pt x="6963" y="10869"/>
                  <a:pt x="6617" y="11121"/>
                  <a:pt x="5955" y="11121"/>
                </a:cubicBezTo>
                <a:cubicBezTo>
                  <a:pt x="5262" y="11121"/>
                  <a:pt x="4915" y="10869"/>
                  <a:pt x="4915" y="10775"/>
                </a:cubicBezTo>
                <a:cubicBezTo>
                  <a:pt x="4915" y="10712"/>
                  <a:pt x="5262" y="10428"/>
                  <a:pt x="5955" y="10428"/>
                </a:cubicBezTo>
                <a:close/>
                <a:moveTo>
                  <a:pt x="10082" y="10428"/>
                </a:moveTo>
                <a:cubicBezTo>
                  <a:pt x="10775" y="10428"/>
                  <a:pt x="11153" y="10680"/>
                  <a:pt x="11153" y="10775"/>
                </a:cubicBezTo>
                <a:cubicBezTo>
                  <a:pt x="11153" y="10869"/>
                  <a:pt x="10775" y="11121"/>
                  <a:pt x="10082" y="11121"/>
                </a:cubicBezTo>
                <a:cubicBezTo>
                  <a:pt x="9421" y="11121"/>
                  <a:pt x="9043" y="10869"/>
                  <a:pt x="9043" y="10775"/>
                </a:cubicBezTo>
                <a:cubicBezTo>
                  <a:pt x="9043" y="10712"/>
                  <a:pt x="9421" y="10428"/>
                  <a:pt x="10082" y="10428"/>
                </a:cubicBezTo>
                <a:close/>
                <a:moveTo>
                  <a:pt x="5987" y="0"/>
                </a:moveTo>
                <a:cubicBezTo>
                  <a:pt x="5231" y="0"/>
                  <a:pt x="4600" y="630"/>
                  <a:pt x="4600" y="1355"/>
                </a:cubicBezTo>
                <a:cubicBezTo>
                  <a:pt x="4600" y="1733"/>
                  <a:pt x="4726" y="2016"/>
                  <a:pt x="4947" y="2300"/>
                </a:cubicBezTo>
                <a:cubicBezTo>
                  <a:pt x="4159" y="2710"/>
                  <a:pt x="3624" y="3497"/>
                  <a:pt x="3561" y="4442"/>
                </a:cubicBezTo>
                <a:cubicBezTo>
                  <a:pt x="2742" y="4631"/>
                  <a:pt x="1481" y="5072"/>
                  <a:pt x="1481" y="5923"/>
                </a:cubicBezTo>
                <a:cubicBezTo>
                  <a:pt x="1481" y="6679"/>
                  <a:pt x="2427" y="7120"/>
                  <a:pt x="3151" y="7309"/>
                </a:cubicBezTo>
                <a:lnTo>
                  <a:pt x="1954" y="9798"/>
                </a:lnTo>
                <a:lnTo>
                  <a:pt x="1828" y="9798"/>
                </a:lnTo>
                <a:cubicBezTo>
                  <a:pt x="851" y="9798"/>
                  <a:pt x="64" y="10239"/>
                  <a:pt x="64" y="10806"/>
                </a:cubicBezTo>
                <a:cubicBezTo>
                  <a:pt x="1" y="11373"/>
                  <a:pt x="725" y="11846"/>
                  <a:pt x="1765" y="11846"/>
                </a:cubicBezTo>
                <a:cubicBezTo>
                  <a:pt x="2679" y="11846"/>
                  <a:pt x="3498" y="11436"/>
                  <a:pt x="3498" y="10806"/>
                </a:cubicBezTo>
                <a:cubicBezTo>
                  <a:pt x="3498" y="10334"/>
                  <a:pt x="3057" y="10019"/>
                  <a:pt x="2584" y="9924"/>
                </a:cubicBezTo>
                <a:lnTo>
                  <a:pt x="3781" y="7498"/>
                </a:lnTo>
                <a:cubicBezTo>
                  <a:pt x="4317" y="7624"/>
                  <a:pt x="4947" y="7656"/>
                  <a:pt x="5577" y="7719"/>
                </a:cubicBezTo>
                <a:lnTo>
                  <a:pt x="5577" y="9830"/>
                </a:lnTo>
                <a:cubicBezTo>
                  <a:pt x="4947" y="9924"/>
                  <a:pt x="4222" y="10239"/>
                  <a:pt x="4222" y="10869"/>
                </a:cubicBezTo>
                <a:cubicBezTo>
                  <a:pt x="4222" y="11499"/>
                  <a:pt x="5041" y="11877"/>
                  <a:pt x="5955" y="11877"/>
                </a:cubicBezTo>
                <a:cubicBezTo>
                  <a:pt x="6837" y="11877"/>
                  <a:pt x="7688" y="11499"/>
                  <a:pt x="7688" y="10869"/>
                </a:cubicBezTo>
                <a:cubicBezTo>
                  <a:pt x="7688" y="10239"/>
                  <a:pt x="6932" y="9924"/>
                  <a:pt x="6302" y="9830"/>
                </a:cubicBezTo>
                <a:lnTo>
                  <a:pt x="6302" y="7719"/>
                </a:lnTo>
                <a:cubicBezTo>
                  <a:pt x="6932" y="7719"/>
                  <a:pt x="7562" y="7624"/>
                  <a:pt x="8097" y="7498"/>
                </a:cubicBezTo>
                <a:lnTo>
                  <a:pt x="9295" y="9924"/>
                </a:lnTo>
                <a:cubicBezTo>
                  <a:pt x="8822" y="10082"/>
                  <a:pt x="8381" y="10334"/>
                  <a:pt x="8381" y="10806"/>
                </a:cubicBezTo>
                <a:cubicBezTo>
                  <a:pt x="8381" y="11436"/>
                  <a:pt x="9200" y="11846"/>
                  <a:pt x="10114" y="11846"/>
                </a:cubicBezTo>
                <a:cubicBezTo>
                  <a:pt x="11090" y="11846"/>
                  <a:pt x="11878" y="11405"/>
                  <a:pt x="11878" y="10806"/>
                </a:cubicBezTo>
                <a:cubicBezTo>
                  <a:pt x="11878" y="10239"/>
                  <a:pt x="11153" y="9798"/>
                  <a:pt x="10114" y="9798"/>
                </a:cubicBezTo>
                <a:lnTo>
                  <a:pt x="9988" y="9798"/>
                </a:lnTo>
                <a:lnTo>
                  <a:pt x="8822" y="7309"/>
                </a:lnTo>
                <a:cubicBezTo>
                  <a:pt x="9515" y="7120"/>
                  <a:pt x="10460" y="6679"/>
                  <a:pt x="10460" y="5923"/>
                </a:cubicBezTo>
                <a:cubicBezTo>
                  <a:pt x="10460" y="5072"/>
                  <a:pt x="9200" y="4631"/>
                  <a:pt x="8381" y="4442"/>
                </a:cubicBezTo>
                <a:cubicBezTo>
                  <a:pt x="8350" y="3497"/>
                  <a:pt x="7782" y="2710"/>
                  <a:pt x="6995" y="2300"/>
                </a:cubicBezTo>
                <a:cubicBezTo>
                  <a:pt x="7247" y="2080"/>
                  <a:pt x="7341" y="1764"/>
                  <a:pt x="7341" y="1355"/>
                </a:cubicBezTo>
                <a:cubicBezTo>
                  <a:pt x="7341" y="630"/>
                  <a:pt x="6711" y="0"/>
                  <a:pt x="5987" y="0"/>
                </a:cubicBezTo>
                <a:close/>
              </a:path>
            </a:pathLst>
          </a:custGeom>
          <a:solidFill>
            <a:srgbClr val="5F7D95"/>
          </a:solidFill>
          <a:ln>
            <a:solidFill>
              <a:schemeClr val="bg1"/>
            </a:solid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28869934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3977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مدخلات تكنولوجيا المعلومات تشير إلى الأدوات والتقنيات التي يتم استخدامها في مجال التعليم والتدريس لتعزيز وتحسين عمليات التعلم والتواصل. تشمل هذه المدخلات الأجهزة الإلكترونية مثل الحواسيب والهواتف الذكية والأجهزة اللوحية، والبرمجيات التعليمية، والشبكات الاجتماعية، والإنترنت والموارد الإلكترونية، وتطبيقات الويب والتطبيقات المحمولة الموجهة للتعلم، والتجارب التفاعلية، وغيرها من الأدوات التقنية التي يمكن استخدامها لتعزيز عملية التعليم وتحقيق أهداف التعلم.</a:t>
            </a:r>
          </a:p>
          <a:p>
            <a:pPr algn="ctr"/>
            <a:endParaRPr lang="ar-SA" dirty="0"/>
          </a:p>
          <a:p>
            <a:pPr algn="ctr"/>
            <a:r>
              <a:rPr lang="ar-SA" dirty="0"/>
              <a:t>مصدر:</a:t>
            </a:r>
          </a:p>
          <a:p>
            <a:pPr algn="ctr"/>
            <a:r>
              <a:rPr lang="en-US" dirty="0"/>
              <a:t>ITU (International Telecommunication Union). (2018). "ICTs in Education." Retrieved from: https://www.itu.int/en/ITU-D/Statistics/Pages/publications/ict-facts-2017.aspx</a:t>
            </a:r>
          </a:p>
        </p:txBody>
      </p:sp>
      <p:sp>
        <p:nvSpPr>
          <p:cNvPr id="5" name="Rectangle 4"/>
          <p:cNvSpPr/>
          <p:nvPr/>
        </p:nvSpPr>
        <p:spPr>
          <a:xfrm>
            <a:off x="942309" y="1334668"/>
            <a:ext cx="957890" cy="76672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420826" y="2040273"/>
            <a:ext cx="9426243" cy="402674"/>
          </a:xfrm>
          <a:prstGeom prst="rect">
            <a:avLst/>
          </a:prstGeom>
          <a:noFill/>
        </p:spPr>
        <p:txBody>
          <a:bodyPr wrap="square" rtlCol="0">
            <a:spAutoFit/>
          </a:bodyPr>
          <a:lstStyle/>
          <a:p>
            <a:pPr algn="just" rtl="1">
              <a:lnSpc>
                <a:spcPts val="2720"/>
              </a:lnSpc>
              <a:spcBef>
                <a:spcPts val="600"/>
              </a:spcBef>
              <a:spcAft>
                <a:spcPts val="1800"/>
              </a:spcAft>
            </a:pPr>
            <a:r>
              <a:rPr lang="ar-SA" sz="1600" dirty="0">
                <a:latin typeface="Alexandria Light" pitchFamily="2" charset="-78"/>
                <a:cs typeface="Alexandria Light" pitchFamily="2" charset="-78"/>
              </a:rPr>
              <a:t>      </a:t>
            </a:r>
            <a:endParaRPr lang="ar-SA" sz="1600" dirty="0">
              <a:solidFill>
                <a:srgbClr val="212529"/>
              </a:solidFill>
              <a:effectLst/>
              <a:latin typeface="Alexandria Light" pitchFamily="2" charset="-78"/>
              <a:ea typeface="Times New Roman" panose="02020603050405020304" pitchFamily="18" charset="0"/>
              <a:cs typeface="Alexandria Light" pitchFamily="2" charset="-78"/>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C4364A12-B773-40FF-9ABF-33539D226A2F}"/>
              </a:ext>
            </a:extLst>
          </p:cNvPr>
          <p:cNvSpPr txBox="1"/>
          <p:nvPr/>
        </p:nvSpPr>
        <p:spPr>
          <a:xfrm>
            <a:off x="668594" y="1705976"/>
            <a:ext cx="10741678" cy="4062651"/>
          </a:xfrm>
          <a:prstGeom prst="rect">
            <a:avLst/>
          </a:prstGeom>
          <a:noFill/>
        </p:spPr>
        <p:txBody>
          <a:bodyPr wrap="square" rtlCol="1">
            <a:spAutoFit/>
          </a:bodyPr>
          <a:lstStyle/>
          <a:p>
            <a:pPr algn="r" rtl="1">
              <a:lnSpc>
                <a:spcPct val="200000"/>
              </a:lnSpc>
              <a:spcAft>
                <a:spcPts val="1800"/>
              </a:spcAft>
            </a:pPr>
            <a:r>
              <a:rPr lang="ar-SA" b="1" i="0" u="none" strike="noStrike" baseline="0" dirty="0">
                <a:latin typeface="Alexandria Light" pitchFamily="2" charset="-78"/>
                <a:cs typeface="Alexandria Light" pitchFamily="2" charset="-78"/>
              </a:rPr>
              <a:t>4.  طاقة الحوسبة</a:t>
            </a:r>
            <a:r>
              <a:rPr lang="ar-SA" b="0" i="0" u="none" strike="noStrike" baseline="0" dirty="0">
                <a:latin typeface="Alexandria Light" pitchFamily="2" charset="-78"/>
                <a:cs typeface="Alexandria Light" pitchFamily="2" charset="-78"/>
              </a:rPr>
              <a:t>: يتيح ارتباط آلف من الأجهزة والخوادم معاً.</a:t>
            </a:r>
          </a:p>
          <a:p>
            <a:pPr marL="342900" indent="-342900" algn="r" rtl="1">
              <a:lnSpc>
                <a:spcPct val="200000"/>
              </a:lnSpc>
              <a:spcAft>
                <a:spcPts val="1800"/>
              </a:spcAft>
              <a:buFont typeface="+mj-lt"/>
              <a:buAutoNum type="arabicPeriod" startAt="5"/>
            </a:pPr>
            <a:r>
              <a:rPr lang="ar-SA" b="1" i="0" u="none" strike="noStrike" baseline="0" dirty="0">
                <a:latin typeface="Alexandria Light" pitchFamily="2" charset="-78"/>
                <a:cs typeface="Alexandria Light" pitchFamily="2" charset="-78"/>
              </a:rPr>
              <a:t>الوصول</a:t>
            </a:r>
            <a:r>
              <a:rPr lang="ar-SA" b="0" i="0" u="none" strike="noStrike" baseline="0" dirty="0">
                <a:latin typeface="Alexandria Light" pitchFamily="2" charset="-78"/>
                <a:cs typeface="Alexandria Light" pitchFamily="2" charset="-78"/>
              </a:rPr>
              <a:t>: يتيح تخزين البيانات في السحابة واسترداد المزيد من المعلومات من عدد مختلف من المستودعات.</a:t>
            </a:r>
            <a:endParaRPr lang="ar-SA" dirty="0">
              <a:solidFill>
                <a:srgbClr val="212529"/>
              </a:solidFill>
              <a:effectLst/>
              <a:latin typeface="Alexandria Light" pitchFamily="2" charset="-78"/>
              <a:ea typeface="Times New Roman" panose="02020603050405020304" pitchFamily="18" charset="0"/>
              <a:cs typeface="Alexandria Light" pitchFamily="2" charset="-78"/>
            </a:endParaRPr>
          </a:p>
          <a:p>
            <a:pPr marL="342900" indent="-342900" algn="r" rtl="1">
              <a:lnSpc>
                <a:spcPct val="200000"/>
              </a:lnSpc>
              <a:spcAft>
                <a:spcPts val="1800"/>
              </a:spcAft>
              <a:buFont typeface="+mj-lt"/>
              <a:buAutoNum type="arabicPeriod" startAt="5"/>
            </a:pPr>
            <a:r>
              <a:rPr lang="ar-SA" b="1" dirty="0">
                <a:latin typeface="Alexandria Light" pitchFamily="2" charset="-78"/>
                <a:cs typeface="Alexandria Light" pitchFamily="2" charset="-78"/>
              </a:rPr>
              <a:t>الذكاء</a:t>
            </a:r>
            <a:r>
              <a:rPr lang="ar-SA" dirty="0">
                <a:latin typeface="Alexandria Light" pitchFamily="2" charset="-78"/>
                <a:cs typeface="Alexandria Light" pitchFamily="2" charset="-78"/>
              </a:rPr>
              <a:t> وهو مطلب لاستخراج وتحليل البيانات الضخمة المخزنة على مختلف خوادم السحابة.</a:t>
            </a:r>
          </a:p>
          <a:p>
            <a:pPr algn="r" rtl="1">
              <a:lnSpc>
                <a:spcPct val="200000"/>
              </a:lnSpc>
              <a:spcAft>
                <a:spcPts val="1800"/>
              </a:spcAft>
            </a:pPr>
            <a:r>
              <a:rPr lang="ar-SA" dirty="0">
                <a:latin typeface="Alexandria Light" pitchFamily="2" charset="-78"/>
                <a:cs typeface="Alexandria Light" pitchFamily="2" charset="-78"/>
              </a:rPr>
              <a:t> 7.  </a:t>
            </a:r>
            <a:r>
              <a:rPr lang="ar-SA" b="1" dirty="0">
                <a:latin typeface="Alexandria Light" pitchFamily="2" charset="-78"/>
                <a:cs typeface="Alexandria Light" pitchFamily="2" charset="-78"/>
              </a:rPr>
              <a:t>البرمجة</a:t>
            </a:r>
            <a:r>
              <a:rPr lang="ar-SA" dirty="0">
                <a:latin typeface="Alexandria Light" pitchFamily="2" charset="-78"/>
                <a:cs typeface="Alexandria Light" pitchFamily="2" charset="-78"/>
              </a:rPr>
              <a:t> وهي مطلب أساسي عند التعامل مع العديد من المهام الضرورية بالسحابة، مثل حماية أمن المعلومات</a:t>
            </a:r>
            <a:r>
              <a:rPr lang="ar-SA" b="0" i="0" u="none" strike="noStrike" baseline="0" dirty="0">
                <a:latin typeface="Simplified Arabic" panose="02020603050405020304" pitchFamily="18" charset="-78"/>
                <a:cs typeface="Simplified Arabic" panose="02020603050405020304" pitchFamily="18" charset="-78"/>
              </a:rPr>
              <a:t>. 				</a:t>
            </a:r>
          </a:p>
          <a:p>
            <a:pPr algn="r" rtl="1">
              <a:spcAft>
                <a:spcPts val="1800"/>
              </a:spcAft>
            </a:pPr>
            <a:r>
              <a:rPr lang="ar-SA" b="0" i="0" u="none" strike="noStrike" baseline="0" dirty="0">
                <a:solidFill>
                  <a:srgbClr val="00B0F0"/>
                </a:solidFill>
                <a:latin typeface="Alexandria Light" pitchFamily="2" charset="-78"/>
                <a:cs typeface="Alexandria Light" pitchFamily="2" charset="-78"/>
              </a:rPr>
              <a:t>				والسؤال هو </a:t>
            </a:r>
            <a:r>
              <a:rPr lang="ar-SA" dirty="0">
                <a:solidFill>
                  <a:srgbClr val="00B0F0"/>
                </a:solidFill>
                <a:latin typeface="Alexandria Light" pitchFamily="2" charset="-78"/>
                <a:cs typeface="Alexandria Light" pitchFamily="2" charset="-78"/>
              </a:rPr>
              <a:t>ما </a:t>
            </a:r>
            <a:r>
              <a:rPr lang="ar-SA" dirty="0">
                <a:solidFill>
                  <a:srgbClr val="00B0F0"/>
                </a:solidFill>
                <a:latin typeface="Alexandria Light" pitchFamily="2" charset="-78"/>
                <a:ea typeface="Calibri" panose="020F0502020204030204" pitchFamily="34" charset="0"/>
                <a:cs typeface="Alexandria Light" pitchFamily="2" charset="-78"/>
              </a:rPr>
              <a:t>تطبيقات الحوسبة السحابية</a:t>
            </a:r>
            <a:r>
              <a:rPr lang="ar-SA" dirty="0">
                <a:solidFill>
                  <a:srgbClr val="00B0F0"/>
                </a:solidFill>
                <a:latin typeface="Alexandria Light" pitchFamily="2" charset="-78"/>
                <a:cs typeface="Alexandria Light" pitchFamily="2" charset="-78"/>
              </a:rPr>
              <a:t>؟</a:t>
            </a:r>
            <a:endParaRPr lang="ar-SA" dirty="0">
              <a:latin typeface="Alexandria Light" pitchFamily="2" charset="-78"/>
              <a:cs typeface="Alexandria Light" pitchFamily="2" charset="-78"/>
            </a:endParaRPr>
          </a:p>
        </p:txBody>
      </p:sp>
      <p:sp>
        <p:nvSpPr>
          <p:cNvPr id="9" name="مربع نص 8">
            <a:extLst>
              <a:ext uri="{FF2B5EF4-FFF2-40B4-BE49-F238E27FC236}">
                <a16:creationId xmlns:a16="http://schemas.microsoft.com/office/drawing/2014/main" id="{9A09B2F2-C49A-4400-8642-3CD90B9AF76B}"/>
              </a:ext>
            </a:extLst>
          </p:cNvPr>
          <p:cNvSpPr txBox="1"/>
          <p:nvPr/>
        </p:nvSpPr>
        <p:spPr>
          <a:xfrm>
            <a:off x="2671793" y="934558"/>
            <a:ext cx="6097904" cy="400110"/>
          </a:xfrm>
          <a:prstGeom prst="rect">
            <a:avLst/>
          </a:prstGeom>
          <a:noFill/>
        </p:spPr>
        <p:txBody>
          <a:bodyPr wrap="square">
            <a:spAutoFit/>
          </a:bodyPr>
          <a:lstStyle/>
          <a:p>
            <a:pPr algn="ctr" rtl="1"/>
            <a:r>
              <a:rPr lang="ar-SA" sz="2000" i="0" u="none" strike="noStrike" baseline="0" dirty="0">
                <a:latin typeface="Alexandria Medium" pitchFamily="2" charset="-78"/>
                <a:cs typeface="Alexandria Medium" pitchFamily="2" charset="-78"/>
              </a:rPr>
              <a:t>خصائص الحوسبة السحابية</a:t>
            </a:r>
            <a:endParaRPr lang="ar-SA" sz="2400" dirty="0">
              <a:latin typeface="Alexandria Medium" pitchFamily="2" charset="-78"/>
              <a:cs typeface="Alexandria Medium" pitchFamily="2" charset="-78"/>
            </a:endParaRPr>
          </a:p>
        </p:txBody>
      </p:sp>
      <p:sp>
        <p:nvSpPr>
          <p:cNvPr id="10" name="Google Shape;8472;p58">
            <a:extLst>
              <a:ext uri="{FF2B5EF4-FFF2-40B4-BE49-F238E27FC236}">
                <a16:creationId xmlns:a16="http://schemas.microsoft.com/office/drawing/2014/main" id="{794EB6B4-4B7B-45E5-A315-22BEEB8CAA2C}"/>
              </a:ext>
            </a:extLst>
          </p:cNvPr>
          <p:cNvSpPr/>
          <p:nvPr/>
        </p:nvSpPr>
        <p:spPr>
          <a:xfrm>
            <a:off x="1132395" y="3391343"/>
            <a:ext cx="576862" cy="594916"/>
          </a:xfrm>
          <a:custGeom>
            <a:avLst/>
            <a:gdLst/>
            <a:ahLst/>
            <a:cxnLst/>
            <a:rect l="l" t="t" r="r" b="b"/>
            <a:pathLst>
              <a:path w="11879" h="11878" extrusionOk="0">
                <a:moveTo>
                  <a:pt x="5892" y="693"/>
                </a:moveTo>
                <a:cubicBezTo>
                  <a:pt x="6302" y="693"/>
                  <a:pt x="6617" y="1008"/>
                  <a:pt x="6617" y="1418"/>
                </a:cubicBezTo>
                <a:cubicBezTo>
                  <a:pt x="6617" y="1796"/>
                  <a:pt x="6302" y="2111"/>
                  <a:pt x="5892" y="2111"/>
                </a:cubicBezTo>
                <a:cubicBezTo>
                  <a:pt x="5514" y="2111"/>
                  <a:pt x="5199" y="1796"/>
                  <a:pt x="5199" y="1418"/>
                </a:cubicBezTo>
                <a:cubicBezTo>
                  <a:pt x="5231" y="1008"/>
                  <a:pt x="5546" y="693"/>
                  <a:pt x="5892" y="693"/>
                </a:cubicBezTo>
                <a:close/>
                <a:moveTo>
                  <a:pt x="5892" y="2741"/>
                </a:moveTo>
                <a:cubicBezTo>
                  <a:pt x="6837" y="2741"/>
                  <a:pt x="7625" y="3529"/>
                  <a:pt x="7625" y="4505"/>
                </a:cubicBezTo>
                <a:lnTo>
                  <a:pt x="7625" y="5545"/>
                </a:lnTo>
                <a:lnTo>
                  <a:pt x="4159" y="5545"/>
                </a:lnTo>
                <a:lnTo>
                  <a:pt x="4159" y="4505"/>
                </a:lnTo>
                <a:cubicBezTo>
                  <a:pt x="4159" y="3529"/>
                  <a:pt x="4947" y="2741"/>
                  <a:pt x="5892" y="2741"/>
                </a:cubicBezTo>
                <a:close/>
                <a:moveTo>
                  <a:pt x="8381" y="5104"/>
                </a:moveTo>
                <a:cubicBezTo>
                  <a:pt x="9326" y="5356"/>
                  <a:pt x="9767" y="5703"/>
                  <a:pt x="9767" y="5892"/>
                </a:cubicBezTo>
                <a:cubicBezTo>
                  <a:pt x="9767" y="6238"/>
                  <a:pt x="8381" y="6931"/>
                  <a:pt x="5955" y="6931"/>
                </a:cubicBezTo>
                <a:cubicBezTo>
                  <a:pt x="5898" y="6932"/>
                  <a:pt x="5842" y="6932"/>
                  <a:pt x="5787" y="6932"/>
                </a:cubicBezTo>
                <a:cubicBezTo>
                  <a:pt x="3434" y="6932"/>
                  <a:pt x="2112" y="6292"/>
                  <a:pt x="2112" y="5892"/>
                </a:cubicBezTo>
                <a:cubicBezTo>
                  <a:pt x="2112" y="5703"/>
                  <a:pt x="2553" y="5388"/>
                  <a:pt x="3498" y="5104"/>
                </a:cubicBezTo>
                <a:lnTo>
                  <a:pt x="3498" y="5892"/>
                </a:lnTo>
                <a:cubicBezTo>
                  <a:pt x="3498" y="6081"/>
                  <a:pt x="3655" y="6238"/>
                  <a:pt x="3844" y="6238"/>
                </a:cubicBezTo>
                <a:lnTo>
                  <a:pt x="8034" y="6238"/>
                </a:lnTo>
                <a:cubicBezTo>
                  <a:pt x="8223" y="6238"/>
                  <a:pt x="8381" y="6081"/>
                  <a:pt x="8381" y="5892"/>
                </a:cubicBezTo>
                <a:lnTo>
                  <a:pt x="8381" y="5104"/>
                </a:lnTo>
                <a:close/>
                <a:moveTo>
                  <a:pt x="1765" y="10428"/>
                </a:moveTo>
                <a:cubicBezTo>
                  <a:pt x="2427" y="10428"/>
                  <a:pt x="2805" y="10680"/>
                  <a:pt x="2805" y="10775"/>
                </a:cubicBezTo>
                <a:cubicBezTo>
                  <a:pt x="2805" y="10869"/>
                  <a:pt x="2427" y="11121"/>
                  <a:pt x="1765" y="11121"/>
                </a:cubicBezTo>
                <a:cubicBezTo>
                  <a:pt x="1072" y="11121"/>
                  <a:pt x="694" y="10869"/>
                  <a:pt x="694" y="10775"/>
                </a:cubicBezTo>
                <a:cubicBezTo>
                  <a:pt x="694" y="10712"/>
                  <a:pt x="1072" y="10428"/>
                  <a:pt x="1765" y="10428"/>
                </a:cubicBezTo>
                <a:close/>
                <a:moveTo>
                  <a:pt x="5955" y="10428"/>
                </a:moveTo>
                <a:cubicBezTo>
                  <a:pt x="6617" y="10428"/>
                  <a:pt x="6963" y="10712"/>
                  <a:pt x="6963" y="10775"/>
                </a:cubicBezTo>
                <a:cubicBezTo>
                  <a:pt x="6963" y="10869"/>
                  <a:pt x="6617" y="11121"/>
                  <a:pt x="5955" y="11121"/>
                </a:cubicBezTo>
                <a:cubicBezTo>
                  <a:pt x="5262" y="11121"/>
                  <a:pt x="4915" y="10869"/>
                  <a:pt x="4915" y="10775"/>
                </a:cubicBezTo>
                <a:cubicBezTo>
                  <a:pt x="4915" y="10712"/>
                  <a:pt x="5262" y="10428"/>
                  <a:pt x="5955" y="10428"/>
                </a:cubicBezTo>
                <a:close/>
                <a:moveTo>
                  <a:pt x="10082" y="10428"/>
                </a:moveTo>
                <a:cubicBezTo>
                  <a:pt x="10775" y="10428"/>
                  <a:pt x="11153" y="10680"/>
                  <a:pt x="11153" y="10775"/>
                </a:cubicBezTo>
                <a:cubicBezTo>
                  <a:pt x="11153" y="10869"/>
                  <a:pt x="10775" y="11121"/>
                  <a:pt x="10082" y="11121"/>
                </a:cubicBezTo>
                <a:cubicBezTo>
                  <a:pt x="9421" y="11121"/>
                  <a:pt x="9043" y="10869"/>
                  <a:pt x="9043" y="10775"/>
                </a:cubicBezTo>
                <a:cubicBezTo>
                  <a:pt x="9043" y="10712"/>
                  <a:pt x="9421" y="10428"/>
                  <a:pt x="10082" y="10428"/>
                </a:cubicBezTo>
                <a:close/>
                <a:moveTo>
                  <a:pt x="5987" y="0"/>
                </a:moveTo>
                <a:cubicBezTo>
                  <a:pt x="5231" y="0"/>
                  <a:pt x="4600" y="630"/>
                  <a:pt x="4600" y="1355"/>
                </a:cubicBezTo>
                <a:cubicBezTo>
                  <a:pt x="4600" y="1733"/>
                  <a:pt x="4726" y="2016"/>
                  <a:pt x="4947" y="2300"/>
                </a:cubicBezTo>
                <a:cubicBezTo>
                  <a:pt x="4159" y="2710"/>
                  <a:pt x="3624" y="3497"/>
                  <a:pt x="3561" y="4442"/>
                </a:cubicBezTo>
                <a:cubicBezTo>
                  <a:pt x="2742" y="4631"/>
                  <a:pt x="1481" y="5072"/>
                  <a:pt x="1481" y="5923"/>
                </a:cubicBezTo>
                <a:cubicBezTo>
                  <a:pt x="1481" y="6679"/>
                  <a:pt x="2427" y="7120"/>
                  <a:pt x="3151" y="7309"/>
                </a:cubicBezTo>
                <a:lnTo>
                  <a:pt x="1954" y="9798"/>
                </a:lnTo>
                <a:lnTo>
                  <a:pt x="1828" y="9798"/>
                </a:lnTo>
                <a:cubicBezTo>
                  <a:pt x="851" y="9798"/>
                  <a:pt x="64" y="10239"/>
                  <a:pt x="64" y="10806"/>
                </a:cubicBezTo>
                <a:cubicBezTo>
                  <a:pt x="1" y="11373"/>
                  <a:pt x="725" y="11846"/>
                  <a:pt x="1765" y="11846"/>
                </a:cubicBezTo>
                <a:cubicBezTo>
                  <a:pt x="2679" y="11846"/>
                  <a:pt x="3498" y="11436"/>
                  <a:pt x="3498" y="10806"/>
                </a:cubicBezTo>
                <a:cubicBezTo>
                  <a:pt x="3498" y="10334"/>
                  <a:pt x="3057" y="10019"/>
                  <a:pt x="2584" y="9924"/>
                </a:cubicBezTo>
                <a:lnTo>
                  <a:pt x="3781" y="7498"/>
                </a:lnTo>
                <a:cubicBezTo>
                  <a:pt x="4317" y="7624"/>
                  <a:pt x="4947" y="7656"/>
                  <a:pt x="5577" y="7719"/>
                </a:cubicBezTo>
                <a:lnTo>
                  <a:pt x="5577" y="9830"/>
                </a:lnTo>
                <a:cubicBezTo>
                  <a:pt x="4947" y="9924"/>
                  <a:pt x="4222" y="10239"/>
                  <a:pt x="4222" y="10869"/>
                </a:cubicBezTo>
                <a:cubicBezTo>
                  <a:pt x="4222" y="11499"/>
                  <a:pt x="5041" y="11877"/>
                  <a:pt x="5955" y="11877"/>
                </a:cubicBezTo>
                <a:cubicBezTo>
                  <a:pt x="6837" y="11877"/>
                  <a:pt x="7688" y="11499"/>
                  <a:pt x="7688" y="10869"/>
                </a:cubicBezTo>
                <a:cubicBezTo>
                  <a:pt x="7688" y="10239"/>
                  <a:pt x="6932" y="9924"/>
                  <a:pt x="6302" y="9830"/>
                </a:cubicBezTo>
                <a:lnTo>
                  <a:pt x="6302" y="7719"/>
                </a:lnTo>
                <a:cubicBezTo>
                  <a:pt x="6932" y="7719"/>
                  <a:pt x="7562" y="7624"/>
                  <a:pt x="8097" y="7498"/>
                </a:cubicBezTo>
                <a:lnTo>
                  <a:pt x="9295" y="9924"/>
                </a:lnTo>
                <a:cubicBezTo>
                  <a:pt x="8822" y="10082"/>
                  <a:pt x="8381" y="10334"/>
                  <a:pt x="8381" y="10806"/>
                </a:cubicBezTo>
                <a:cubicBezTo>
                  <a:pt x="8381" y="11436"/>
                  <a:pt x="9200" y="11846"/>
                  <a:pt x="10114" y="11846"/>
                </a:cubicBezTo>
                <a:cubicBezTo>
                  <a:pt x="11090" y="11846"/>
                  <a:pt x="11878" y="11405"/>
                  <a:pt x="11878" y="10806"/>
                </a:cubicBezTo>
                <a:cubicBezTo>
                  <a:pt x="11878" y="10239"/>
                  <a:pt x="11153" y="9798"/>
                  <a:pt x="10114" y="9798"/>
                </a:cubicBezTo>
                <a:lnTo>
                  <a:pt x="9988" y="9798"/>
                </a:lnTo>
                <a:lnTo>
                  <a:pt x="8822" y="7309"/>
                </a:lnTo>
                <a:cubicBezTo>
                  <a:pt x="9515" y="7120"/>
                  <a:pt x="10460" y="6679"/>
                  <a:pt x="10460" y="5923"/>
                </a:cubicBezTo>
                <a:cubicBezTo>
                  <a:pt x="10460" y="5072"/>
                  <a:pt x="9200" y="4631"/>
                  <a:pt x="8381" y="4442"/>
                </a:cubicBezTo>
                <a:cubicBezTo>
                  <a:pt x="8350" y="3497"/>
                  <a:pt x="7782" y="2710"/>
                  <a:pt x="6995" y="2300"/>
                </a:cubicBezTo>
                <a:cubicBezTo>
                  <a:pt x="7247" y="2080"/>
                  <a:pt x="7341" y="1764"/>
                  <a:pt x="7341" y="1355"/>
                </a:cubicBezTo>
                <a:cubicBezTo>
                  <a:pt x="7341" y="630"/>
                  <a:pt x="6711" y="0"/>
                  <a:pt x="598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11" name="Google Shape;6237;p53">
            <a:extLst>
              <a:ext uri="{FF2B5EF4-FFF2-40B4-BE49-F238E27FC236}">
                <a16:creationId xmlns:a16="http://schemas.microsoft.com/office/drawing/2014/main" id="{14D89A68-1120-4652-80CE-FE8AE27FFB67}"/>
              </a:ext>
            </a:extLst>
          </p:cNvPr>
          <p:cNvGrpSpPr/>
          <p:nvPr/>
        </p:nvGrpSpPr>
        <p:grpSpPr>
          <a:xfrm>
            <a:off x="1900198" y="5378179"/>
            <a:ext cx="445375" cy="445375"/>
            <a:chOff x="-34776500" y="2631825"/>
            <a:chExt cx="291450" cy="291450"/>
          </a:xfrm>
          <a:solidFill>
            <a:srgbClr val="00B0F0"/>
          </a:solidFill>
        </p:grpSpPr>
        <p:sp>
          <p:nvSpPr>
            <p:cNvPr id="12" name="Google Shape;6238;p53">
              <a:extLst>
                <a:ext uri="{FF2B5EF4-FFF2-40B4-BE49-F238E27FC236}">
                  <a16:creationId xmlns:a16="http://schemas.microsoft.com/office/drawing/2014/main" id="{73727FDD-7148-4996-91CB-8800073E1AF6}"/>
                </a:ext>
              </a:extLst>
            </p:cNvPr>
            <p:cNvSpPr/>
            <p:nvPr/>
          </p:nvSpPr>
          <p:spPr>
            <a:xfrm>
              <a:off x="-34691425" y="2666500"/>
              <a:ext cx="120525" cy="154400"/>
            </a:xfrm>
            <a:custGeom>
              <a:avLst/>
              <a:gdLst/>
              <a:ahLst/>
              <a:cxnLst/>
              <a:rect l="l" t="t" r="r" b="b"/>
              <a:pathLst>
                <a:path w="4821" h="6176" extrusionOk="0">
                  <a:moveTo>
                    <a:pt x="2331" y="693"/>
                  </a:moveTo>
                  <a:cubicBezTo>
                    <a:pt x="3277" y="693"/>
                    <a:pt x="4033" y="1449"/>
                    <a:pt x="4033" y="2394"/>
                  </a:cubicBezTo>
                  <a:cubicBezTo>
                    <a:pt x="4096" y="2899"/>
                    <a:pt x="3844" y="3466"/>
                    <a:pt x="3403" y="3781"/>
                  </a:cubicBezTo>
                  <a:cubicBezTo>
                    <a:pt x="3151" y="3970"/>
                    <a:pt x="2741" y="4348"/>
                    <a:pt x="2741" y="4946"/>
                  </a:cubicBezTo>
                  <a:lnTo>
                    <a:pt x="2741" y="5135"/>
                  </a:lnTo>
                  <a:cubicBezTo>
                    <a:pt x="2741" y="5356"/>
                    <a:pt x="2583" y="5513"/>
                    <a:pt x="2363" y="5513"/>
                  </a:cubicBezTo>
                  <a:cubicBezTo>
                    <a:pt x="2174" y="5513"/>
                    <a:pt x="2016" y="5356"/>
                    <a:pt x="2016" y="5135"/>
                  </a:cubicBezTo>
                  <a:lnTo>
                    <a:pt x="2016" y="4946"/>
                  </a:lnTo>
                  <a:cubicBezTo>
                    <a:pt x="2016" y="4285"/>
                    <a:pt x="2363" y="3655"/>
                    <a:pt x="2962" y="3214"/>
                  </a:cubicBezTo>
                  <a:cubicBezTo>
                    <a:pt x="3245" y="3025"/>
                    <a:pt x="3403" y="2710"/>
                    <a:pt x="3403" y="2394"/>
                  </a:cubicBezTo>
                  <a:cubicBezTo>
                    <a:pt x="3403" y="1827"/>
                    <a:pt x="2930" y="1355"/>
                    <a:pt x="2363" y="1355"/>
                  </a:cubicBezTo>
                  <a:cubicBezTo>
                    <a:pt x="1827" y="1355"/>
                    <a:pt x="1355" y="1827"/>
                    <a:pt x="1355" y="2394"/>
                  </a:cubicBezTo>
                  <a:cubicBezTo>
                    <a:pt x="1355" y="2583"/>
                    <a:pt x="1197" y="2741"/>
                    <a:pt x="1008" y="2741"/>
                  </a:cubicBezTo>
                  <a:cubicBezTo>
                    <a:pt x="788" y="2741"/>
                    <a:pt x="630" y="2583"/>
                    <a:pt x="630" y="2394"/>
                  </a:cubicBezTo>
                  <a:cubicBezTo>
                    <a:pt x="630" y="1449"/>
                    <a:pt x="1386" y="693"/>
                    <a:pt x="2331" y="693"/>
                  </a:cubicBezTo>
                  <a:close/>
                  <a:moveTo>
                    <a:pt x="2426" y="0"/>
                  </a:moveTo>
                  <a:cubicBezTo>
                    <a:pt x="1071" y="0"/>
                    <a:pt x="0" y="1040"/>
                    <a:pt x="0" y="2394"/>
                  </a:cubicBezTo>
                  <a:cubicBezTo>
                    <a:pt x="0" y="2930"/>
                    <a:pt x="473" y="3403"/>
                    <a:pt x="1040" y="3403"/>
                  </a:cubicBezTo>
                  <a:cubicBezTo>
                    <a:pt x="1575" y="3403"/>
                    <a:pt x="2048" y="2930"/>
                    <a:pt x="2048" y="2394"/>
                  </a:cubicBezTo>
                  <a:cubicBezTo>
                    <a:pt x="2048" y="2205"/>
                    <a:pt x="2205" y="2048"/>
                    <a:pt x="2426" y="2048"/>
                  </a:cubicBezTo>
                  <a:cubicBezTo>
                    <a:pt x="2615" y="2048"/>
                    <a:pt x="2772" y="2205"/>
                    <a:pt x="2772" y="2394"/>
                  </a:cubicBezTo>
                  <a:cubicBezTo>
                    <a:pt x="2772" y="2520"/>
                    <a:pt x="2741" y="2583"/>
                    <a:pt x="2615" y="2646"/>
                  </a:cubicBezTo>
                  <a:cubicBezTo>
                    <a:pt x="1827" y="3245"/>
                    <a:pt x="1386" y="4064"/>
                    <a:pt x="1386" y="4946"/>
                  </a:cubicBezTo>
                  <a:lnTo>
                    <a:pt x="1386" y="5135"/>
                  </a:lnTo>
                  <a:cubicBezTo>
                    <a:pt x="1386" y="5702"/>
                    <a:pt x="1859" y="6175"/>
                    <a:pt x="2426" y="6175"/>
                  </a:cubicBezTo>
                  <a:cubicBezTo>
                    <a:pt x="2962" y="6175"/>
                    <a:pt x="3434" y="5702"/>
                    <a:pt x="3434" y="5135"/>
                  </a:cubicBezTo>
                  <a:lnTo>
                    <a:pt x="3434" y="4946"/>
                  </a:lnTo>
                  <a:cubicBezTo>
                    <a:pt x="3434" y="4663"/>
                    <a:pt x="3686" y="4442"/>
                    <a:pt x="3844" y="4316"/>
                  </a:cubicBezTo>
                  <a:cubicBezTo>
                    <a:pt x="4474" y="3875"/>
                    <a:pt x="4820" y="3151"/>
                    <a:pt x="4820" y="2394"/>
                  </a:cubicBezTo>
                  <a:cubicBezTo>
                    <a:pt x="4789" y="1040"/>
                    <a:pt x="3718" y="0"/>
                    <a:pt x="2426" y="0"/>
                  </a:cubicBezTo>
                  <a:close/>
                </a:path>
              </a:pathLst>
            </a:custGeom>
            <a:grpFill/>
            <a:ln>
              <a:noFill/>
            </a:ln>
          </p:spPr>
          <p:txBody>
            <a:bodyPr spcFirstLastPara="1" wrap="square" lIns="121900" tIns="121900" rIns="121900" bIns="121900" anchor="ctr" anchorCtr="0">
              <a:noAutofit/>
            </a:bodyPr>
            <a:lstStyle/>
            <a:p>
              <a:endParaRPr sz="1865"/>
            </a:p>
          </p:txBody>
        </p:sp>
        <p:sp>
          <p:nvSpPr>
            <p:cNvPr id="13" name="Google Shape;6239;p53">
              <a:extLst>
                <a:ext uri="{FF2B5EF4-FFF2-40B4-BE49-F238E27FC236}">
                  <a16:creationId xmlns:a16="http://schemas.microsoft.com/office/drawing/2014/main" id="{AD0F2849-27F9-45F5-8D04-FDC7C84D532B}"/>
                </a:ext>
              </a:extLst>
            </p:cNvPr>
            <p:cNvSpPr/>
            <p:nvPr/>
          </p:nvSpPr>
          <p:spPr>
            <a:xfrm>
              <a:off x="-34656775" y="2837400"/>
              <a:ext cx="51200" cy="51225"/>
            </a:xfrm>
            <a:custGeom>
              <a:avLst/>
              <a:gdLst/>
              <a:ahLst/>
              <a:cxnLst/>
              <a:rect l="l" t="t" r="r" b="b"/>
              <a:pathLst>
                <a:path w="2048" h="2049" extrusionOk="0">
                  <a:moveTo>
                    <a:pt x="1040" y="662"/>
                  </a:moveTo>
                  <a:cubicBezTo>
                    <a:pt x="1229" y="662"/>
                    <a:pt x="1386" y="820"/>
                    <a:pt x="1386" y="1040"/>
                  </a:cubicBezTo>
                  <a:cubicBezTo>
                    <a:pt x="1386" y="1229"/>
                    <a:pt x="1197" y="1387"/>
                    <a:pt x="1040" y="1387"/>
                  </a:cubicBezTo>
                  <a:cubicBezTo>
                    <a:pt x="819" y="1387"/>
                    <a:pt x="662" y="1229"/>
                    <a:pt x="662" y="1040"/>
                  </a:cubicBezTo>
                  <a:cubicBezTo>
                    <a:pt x="662" y="820"/>
                    <a:pt x="819" y="662"/>
                    <a:pt x="1040" y="662"/>
                  </a:cubicBezTo>
                  <a:close/>
                  <a:moveTo>
                    <a:pt x="1040" y="1"/>
                  </a:moveTo>
                  <a:cubicBezTo>
                    <a:pt x="473" y="1"/>
                    <a:pt x="0" y="473"/>
                    <a:pt x="0" y="1040"/>
                  </a:cubicBezTo>
                  <a:cubicBezTo>
                    <a:pt x="0" y="1576"/>
                    <a:pt x="473" y="2048"/>
                    <a:pt x="1040" y="2048"/>
                  </a:cubicBezTo>
                  <a:cubicBezTo>
                    <a:pt x="1576" y="2048"/>
                    <a:pt x="2048" y="1576"/>
                    <a:pt x="2048" y="1040"/>
                  </a:cubicBezTo>
                  <a:cubicBezTo>
                    <a:pt x="2048" y="473"/>
                    <a:pt x="1576" y="1"/>
                    <a:pt x="1040" y="1"/>
                  </a:cubicBezTo>
                  <a:close/>
                </a:path>
              </a:pathLst>
            </a:custGeom>
            <a:grpFill/>
            <a:ln>
              <a:noFill/>
            </a:ln>
          </p:spPr>
          <p:txBody>
            <a:bodyPr spcFirstLastPara="1" wrap="square" lIns="121900" tIns="121900" rIns="121900" bIns="121900" anchor="ctr" anchorCtr="0">
              <a:noAutofit/>
            </a:bodyPr>
            <a:lstStyle/>
            <a:p>
              <a:endParaRPr sz="1865"/>
            </a:p>
          </p:txBody>
        </p:sp>
        <p:sp>
          <p:nvSpPr>
            <p:cNvPr id="14" name="Google Shape;6240;p53">
              <a:extLst>
                <a:ext uri="{FF2B5EF4-FFF2-40B4-BE49-F238E27FC236}">
                  <a16:creationId xmlns:a16="http://schemas.microsoft.com/office/drawing/2014/main" id="{A4460738-ECDA-4584-A9AC-06791F82D153}"/>
                </a:ext>
              </a:extLst>
            </p:cNvPr>
            <p:cNvSpPr/>
            <p:nvPr/>
          </p:nvSpPr>
          <p:spPr>
            <a:xfrm>
              <a:off x="-34776500" y="2631825"/>
              <a:ext cx="291450" cy="291450"/>
            </a:xfrm>
            <a:custGeom>
              <a:avLst/>
              <a:gdLst/>
              <a:ahLst/>
              <a:cxnLst/>
              <a:rect l="l" t="t" r="r" b="b"/>
              <a:pathLst>
                <a:path w="11658" h="11658" extrusionOk="0">
                  <a:moveTo>
                    <a:pt x="5829" y="662"/>
                  </a:moveTo>
                  <a:cubicBezTo>
                    <a:pt x="8664" y="662"/>
                    <a:pt x="10964" y="2994"/>
                    <a:pt x="10964" y="5829"/>
                  </a:cubicBezTo>
                  <a:cubicBezTo>
                    <a:pt x="10933" y="8665"/>
                    <a:pt x="8664" y="10996"/>
                    <a:pt x="5829" y="10996"/>
                  </a:cubicBezTo>
                  <a:cubicBezTo>
                    <a:pt x="2993" y="10996"/>
                    <a:pt x="662" y="8665"/>
                    <a:pt x="662" y="5829"/>
                  </a:cubicBezTo>
                  <a:cubicBezTo>
                    <a:pt x="662" y="2994"/>
                    <a:pt x="2993" y="662"/>
                    <a:pt x="5829" y="662"/>
                  </a:cubicBezTo>
                  <a:close/>
                  <a:moveTo>
                    <a:pt x="5829" y="1"/>
                  </a:moveTo>
                  <a:cubicBezTo>
                    <a:pt x="2584" y="1"/>
                    <a:pt x="0" y="2647"/>
                    <a:pt x="0" y="5829"/>
                  </a:cubicBezTo>
                  <a:cubicBezTo>
                    <a:pt x="0" y="9043"/>
                    <a:pt x="2615" y="11658"/>
                    <a:pt x="5829" y="11658"/>
                  </a:cubicBezTo>
                  <a:cubicBezTo>
                    <a:pt x="9042" y="11658"/>
                    <a:pt x="11657" y="9011"/>
                    <a:pt x="11657" y="5829"/>
                  </a:cubicBezTo>
                  <a:cubicBezTo>
                    <a:pt x="11657" y="2584"/>
                    <a:pt x="9011" y="1"/>
                    <a:pt x="5829" y="1"/>
                  </a:cubicBezTo>
                  <a:close/>
                </a:path>
              </a:pathLst>
            </a:custGeom>
            <a:grpFill/>
            <a:ln>
              <a:noFill/>
            </a:ln>
          </p:spPr>
          <p:txBody>
            <a:bodyPr spcFirstLastPara="1" wrap="square" lIns="121900" tIns="121900" rIns="121900" bIns="121900" anchor="ctr" anchorCtr="0">
              <a:noAutofit/>
            </a:bodyPr>
            <a:lstStyle/>
            <a:p>
              <a:endParaRPr sz="1865"/>
            </a:p>
          </p:txBody>
        </p:sp>
      </p:grpSp>
      <p:pic>
        <p:nvPicPr>
          <p:cNvPr id="6" name="صوت مسجّل">
            <a:hlinkClick r:id="" action="ppaction://media"/>
            <a:extLst>
              <a:ext uri="{FF2B5EF4-FFF2-40B4-BE49-F238E27FC236}">
                <a16:creationId xmlns:a16="http://schemas.microsoft.com/office/drawing/2014/main" id="{29AB8547-6214-49A2-9AC8-B4BC067AC2B2}"/>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239318" y="5765286"/>
            <a:ext cx="406400" cy="406400"/>
          </a:xfrm>
          <a:prstGeom prst="rect">
            <a:avLst/>
          </a:prstGeom>
        </p:spPr>
      </p:pic>
    </p:spTree>
    <p:extLst>
      <p:ext uri="{BB962C8B-B14F-4D97-AF65-F5344CB8AC3E}">
        <p14:creationId xmlns:p14="http://schemas.microsoft.com/office/powerpoint/2010/main" val="31984142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1287"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5501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3340" algn="justLow" rtl="1">
              <a:lnSpc>
                <a:spcPct val="125000"/>
              </a:lnSpc>
              <a:spcBef>
                <a:spcPts val="1200"/>
              </a:spcBef>
              <a:spcAft>
                <a:spcPts val="600"/>
              </a:spcAft>
              <a:tabLst>
                <a:tab pos="78105" algn="l"/>
              </a:tabLst>
            </a:pPr>
            <a:r>
              <a:rPr lang="ar-SA" sz="1800">
                <a:effectLst/>
                <a:latin typeface="Alexandria Light" pitchFamily="2" charset="-78"/>
                <a:ea typeface="Calibri" panose="020F0502020204030204" pitchFamily="34" charset="0"/>
                <a:cs typeface="Alexandria Light" pitchFamily="2" charset="-78"/>
              </a:rPr>
              <a:t>للفيديو التعليمي أنواع عدة يتم استخدام كل منها حسب الحاجة، يوضحها الشكل (2) الآتي:</a:t>
            </a:r>
            <a:endParaRPr lang="en-US" sz="1800" dirty="0">
              <a:effectLst/>
              <a:latin typeface="Alexandria Light" pitchFamily="2" charset="-78"/>
              <a:ea typeface="Calibri" panose="020F0502020204030204" pitchFamily="34" charset="0"/>
              <a:cs typeface="Alexandria Light" pitchFamily="2" charset="-78"/>
            </a:endParaRPr>
          </a:p>
        </p:txBody>
      </p:sp>
      <p:sp>
        <p:nvSpPr>
          <p:cNvPr id="5" name="Rectangle 4"/>
          <p:cNvSpPr/>
          <p:nvPr/>
        </p:nvSpPr>
        <p:spPr>
          <a:xfrm>
            <a:off x="3701846" y="805849"/>
            <a:ext cx="4439264" cy="56747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37956" y="-55500"/>
            <a:ext cx="2711507" cy="1266088"/>
          </a:xfrm>
          <a:prstGeom prst="rect">
            <a:avLst/>
          </a:prstGeom>
        </p:spPr>
      </p:pic>
      <p:sp>
        <p:nvSpPr>
          <p:cNvPr id="9" name="مربع نص 8">
            <a:extLst>
              <a:ext uri="{FF2B5EF4-FFF2-40B4-BE49-F238E27FC236}">
                <a16:creationId xmlns:a16="http://schemas.microsoft.com/office/drawing/2014/main" id="{0D6A97B3-F27D-485D-BD7F-CBDB659795BC}"/>
              </a:ext>
            </a:extLst>
          </p:cNvPr>
          <p:cNvSpPr txBox="1"/>
          <p:nvPr/>
        </p:nvSpPr>
        <p:spPr>
          <a:xfrm>
            <a:off x="3585917" y="874006"/>
            <a:ext cx="4574857" cy="421141"/>
          </a:xfrm>
          <a:prstGeom prst="rect">
            <a:avLst/>
          </a:prstGeom>
          <a:noFill/>
        </p:spPr>
        <p:txBody>
          <a:bodyPr wrap="square">
            <a:spAutoFit/>
          </a:bodyPr>
          <a:lstStyle/>
          <a:p>
            <a:pPr algn="ctr" rtl="1">
              <a:lnSpc>
                <a:spcPct val="115000"/>
              </a:lnSpc>
              <a:spcAft>
                <a:spcPts val="1000"/>
              </a:spcAft>
            </a:pPr>
            <a:r>
              <a:rPr lang="ar-SA" sz="2000" dirty="0">
                <a:solidFill>
                  <a:schemeClr val="bg1"/>
                </a:solidFill>
                <a:effectLst>
                  <a:outerShdw blurRad="38100" dist="38100" dir="2700000" algn="tl">
                    <a:srgbClr val="000000">
                      <a:alpha val="43137"/>
                    </a:srgbClr>
                  </a:outerShdw>
                </a:effectLst>
                <a:latin typeface="Alexandria Medium" pitchFamily="2" charset="-78"/>
                <a:ea typeface="Calibri" panose="020F0502020204030204" pitchFamily="34" charset="0"/>
                <a:cs typeface="Alexandria Medium" pitchFamily="2" charset="-78"/>
              </a:rPr>
              <a:t>تطــــــــــــبيقات الحوسبة السحابية</a:t>
            </a:r>
            <a:endParaRPr lang="en-US" sz="2000" dirty="0">
              <a:solidFill>
                <a:schemeClr val="bg1"/>
              </a:solidFill>
              <a:effectLst>
                <a:outerShdw blurRad="38100" dist="38100" dir="2700000" algn="tl">
                  <a:srgbClr val="000000">
                    <a:alpha val="43137"/>
                  </a:srgbClr>
                </a:outerShdw>
              </a:effectLst>
              <a:latin typeface="Alexandria Medium" pitchFamily="2" charset="-78"/>
              <a:ea typeface="Calibri" panose="020F0502020204030204" pitchFamily="34" charset="0"/>
              <a:cs typeface="Alexandria Medium" pitchFamily="2" charset="-78"/>
            </a:endParaRPr>
          </a:p>
        </p:txBody>
      </p:sp>
      <p:graphicFrame>
        <p:nvGraphicFramePr>
          <p:cNvPr id="11" name="رسم تخطيطي 10">
            <a:extLst>
              <a:ext uri="{FF2B5EF4-FFF2-40B4-BE49-F238E27FC236}">
                <a16:creationId xmlns:a16="http://schemas.microsoft.com/office/drawing/2014/main" id="{52EA4F26-9129-4566-96A5-10DEDE375F0D}"/>
              </a:ext>
            </a:extLst>
          </p:cNvPr>
          <p:cNvGraphicFramePr/>
          <p:nvPr>
            <p:extLst>
              <p:ext uri="{D42A27DB-BD31-4B8C-83A1-F6EECF244321}">
                <p14:modId xmlns:p14="http://schemas.microsoft.com/office/powerpoint/2010/main" val="1836758250"/>
              </p:ext>
            </p:extLst>
          </p:nvPr>
        </p:nvGraphicFramePr>
        <p:xfrm>
          <a:off x="1680210" y="2478545"/>
          <a:ext cx="9083917" cy="227806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3" name="مربع نص 2">
            <a:extLst>
              <a:ext uri="{FF2B5EF4-FFF2-40B4-BE49-F238E27FC236}">
                <a16:creationId xmlns:a16="http://schemas.microsoft.com/office/drawing/2014/main" id="{B72C679D-CD5C-4AF9-8A30-0D9D3CB8894F}"/>
              </a:ext>
            </a:extLst>
          </p:cNvPr>
          <p:cNvSpPr txBox="1"/>
          <p:nvPr/>
        </p:nvSpPr>
        <p:spPr>
          <a:xfrm>
            <a:off x="3320608" y="1802255"/>
            <a:ext cx="7510812" cy="409086"/>
          </a:xfrm>
          <a:prstGeom prst="rect">
            <a:avLst/>
          </a:prstGeom>
          <a:noFill/>
        </p:spPr>
        <p:txBody>
          <a:bodyPr wrap="square" rtlCol="1">
            <a:spAutoFit/>
          </a:bodyPr>
          <a:lstStyle/>
          <a:p>
            <a:pPr marL="53340" algn="justLow" rtl="1">
              <a:lnSpc>
                <a:spcPct val="125000"/>
              </a:lnSpc>
              <a:spcBef>
                <a:spcPts val="1200"/>
              </a:spcBef>
              <a:spcAft>
                <a:spcPts val="600"/>
              </a:spcAft>
              <a:tabLst>
                <a:tab pos="78105" algn="l"/>
              </a:tabLst>
            </a:pPr>
            <a:r>
              <a:rPr lang="ar-SA" sz="1600" i="0" u="none" strike="noStrike" baseline="0" dirty="0">
                <a:latin typeface="Alexandria Light" pitchFamily="2" charset="-78"/>
                <a:cs typeface="Alexandria Light" pitchFamily="2" charset="-78"/>
              </a:rPr>
              <a:t>يمكن تصنيف تطبيقات الحوسبة السحابية</a:t>
            </a:r>
            <a:r>
              <a:rPr lang="ar-SA" sz="1600" dirty="0">
                <a:latin typeface="Alexandria Light" pitchFamily="2" charset="-78"/>
                <a:ea typeface="Calibri" panose="020F0502020204030204" pitchFamily="34" charset="0"/>
                <a:cs typeface="Alexandria Light" pitchFamily="2" charset="-78"/>
              </a:rPr>
              <a:t>، </a:t>
            </a:r>
            <a:r>
              <a:rPr lang="ar-SA" sz="1800" dirty="0">
                <a:effectLst/>
                <a:latin typeface="Alexandria Light" pitchFamily="2" charset="-78"/>
                <a:ea typeface="Calibri" panose="020F0502020204030204" pitchFamily="34" charset="0"/>
                <a:cs typeface="Alexandria Light" pitchFamily="2" charset="-78"/>
              </a:rPr>
              <a:t> كما </a:t>
            </a:r>
            <a:r>
              <a:rPr lang="ar-SA" sz="1600" dirty="0">
                <a:effectLst/>
                <a:latin typeface="Alexandria Light" pitchFamily="2" charset="-78"/>
                <a:ea typeface="Calibri" panose="020F0502020204030204" pitchFamily="34" charset="0"/>
                <a:cs typeface="Alexandria Light" pitchFamily="2" charset="-78"/>
              </a:rPr>
              <a:t>يوضحها الشكل (2) الآتي</a:t>
            </a:r>
            <a:r>
              <a:rPr lang="ar-SA" sz="1800" dirty="0">
                <a:effectLst/>
                <a:latin typeface="Alexandria Light" pitchFamily="2" charset="-78"/>
                <a:ea typeface="Calibri" panose="020F0502020204030204" pitchFamily="34" charset="0"/>
                <a:cs typeface="Alexandria Light" pitchFamily="2" charset="-78"/>
              </a:rPr>
              <a:t>:</a:t>
            </a:r>
            <a:endParaRPr lang="en-US" sz="1800" dirty="0">
              <a:effectLst/>
              <a:latin typeface="Alexandria Light" pitchFamily="2" charset="-78"/>
              <a:ea typeface="Calibri" panose="020F0502020204030204" pitchFamily="34" charset="0"/>
              <a:cs typeface="Alexandria Light" pitchFamily="2" charset="-78"/>
            </a:endParaRPr>
          </a:p>
        </p:txBody>
      </p:sp>
      <p:sp>
        <p:nvSpPr>
          <p:cNvPr id="6" name="مربع نص 5">
            <a:extLst>
              <a:ext uri="{FF2B5EF4-FFF2-40B4-BE49-F238E27FC236}">
                <a16:creationId xmlns:a16="http://schemas.microsoft.com/office/drawing/2014/main" id="{2E406FB3-2AF2-43C6-9C41-78B044045AFA}"/>
              </a:ext>
            </a:extLst>
          </p:cNvPr>
          <p:cNvSpPr txBox="1"/>
          <p:nvPr/>
        </p:nvSpPr>
        <p:spPr>
          <a:xfrm>
            <a:off x="3278534" y="5172691"/>
            <a:ext cx="5986091" cy="307777"/>
          </a:xfrm>
          <a:prstGeom prst="rect">
            <a:avLst/>
          </a:prstGeom>
          <a:noFill/>
        </p:spPr>
        <p:txBody>
          <a:bodyPr wrap="square" rtlCol="1">
            <a:spAutoFit/>
          </a:bodyPr>
          <a:lstStyle/>
          <a:p>
            <a:pPr algn="ctr"/>
            <a:r>
              <a:rPr lang="ar-SA" sz="1400" b="1" dirty="0">
                <a:latin typeface="Alexandria Light" pitchFamily="2" charset="-78"/>
                <a:cs typeface="Alexandria Light" pitchFamily="2" charset="-78"/>
              </a:rPr>
              <a:t>الشكل (2) يبين تطبيقات الحوسبة السحابية </a:t>
            </a:r>
          </a:p>
        </p:txBody>
      </p:sp>
    </p:spTree>
    <p:custDataLst>
      <p:tags r:id="rId1"/>
    </p:custDataLst>
    <p:extLst>
      <p:ext uri="{BB962C8B-B14F-4D97-AF65-F5344CB8AC3E}">
        <p14:creationId xmlns:p14="http://schemas.microsoft.com/office/powerpoint/2010/main" val="40608907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1" grpId="0">
        <p:bldAsOne/>
      </p:bldGraphic>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a:t>مدخلات تكنولوجيا المعلومات تشير إلى الأدوات والتقنيات التي يتم استخدامها في مجال التعليم والتدريس لتعزيز وتحسين عمليات التعلم والتواصل. تشمل هذه المدخلات الأجهزة الإلكترونية مثل الحواسيب والهواتف الذكية والأجهزة اللوحية، والبرمجيات التعليمية، والشبكات الاجتماعية، والإنترنت والموارد الإلكترونية، وتطبيقات الويب والتطبيقات المحمولة الموجهة للتعلم، والتجارب التفاعلية، وغيرها من الأدوات التقنية التي يمكن استخدامها لتعزيز عملية التعليم وتحقيق أهداف التعلم.</a:t>
            </a:r>
          </a:p>
          <a:p>
            <a:pPr algn="ctr"/>
            <a:endParaRPr lang="ar-SA"/>
          </a:p>
          <a:p>
            <a:pPr algn="ctr"/>
            <a:r>
              <a:rPr lang="ar-SA"/>
              <a:t>مصدر:</a:t>
            </a:r>
          </a:p>
          <a:p>
            <a:pPr algn="ctr"/>
            <a:r>
              <a:rPr lang="en-US"/>
              <a:t>ITU (International Telecommunication Union). (2018). "ICTs in Education." Retrieved from: https://www.itu.int/en/ITU-D/Statistics/Pages/publications/ict-facts-2017.aspx</a:t>
            </a: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420826" y="2040273"/>
            <a:ext cx="9426243" cy="402674"/>
          </a:xfrm>
          <a:prstGeom prst="rect">
            <a:avLst/>
          </a:prstGeom>
          <a:noFill/>
        </p:spPr>
        <p:txBody>
          <a:bodyPr wrap="square" rtlCol="0">
            <a:spAutoFit/>
          </a:bodyPr>
          <a:lstStyle/>
          <a:p>
            <a:pPr algn="just" rtl="1">
              <a:lnSpc>
                <a:spcPts val="2720"/>
              </a:lnSpc>
              <a:spcBef>
                <a:spcPts val="600"/>
              </a:spcBef>
              <a:spcAft>
                <a:spcPts val="1800"/>
              </a:spcAft>
            </a:pPr>
            <a:r>
              <a:rPr lang="ar-SA" sz="1600" dirty="0">
                <a:latin typeface="Alexandria Light" pitchFamily="2" charset="-78"/>
                <a:cs typeface="Alexandria Light" pitchFamily="2" charset="-78"/>
              </a:rPr>
              <a:t>      </a:t>
            </a:r>
            <a:endParaRPr lang="ar-SA" sz="1600" dirty="0">
              <a:solidFill>
                <a:srgbClr val="212529"/>
              </a:solidFill>
              <a:effectLst/>
              <a:latin typeface="Alexandria Light" pitchFamily="2" charset="-78"/>
              <a:ea typeface="Times New Roman" panose="02020603050405020304" pitchFamily="18"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C4364A12-B773-40FF-9ABF-33539D226A2F}"/>
              </a:ext>
            </a:extLst>
          </p:cNvPr>
          <p:cNvSpPr txBox="1"/>
          <p:nvPr/>
        </p:nvSpPr>
        <p:spPr>
          <a:xfrm>
            <a:off x="822245" y="1546989"/>
            <a:ext cx="10009175" cy="4020331"/>
          </a:xfrm>
          <a:prstGeom prst="rect">
            <a:avLst/>
          </a:prstGeom>
          <a:noFill/>
        </p:spPr>
        <p:txBody>
          <a:bodyPr wrap="square" rtlCol="1">
            <a:spAutoFit/>
          </a:bodyPr>
          <a:lstStyle/>
          <a:p>
            <a:pPr algn="l"/>
            <a:r>
              <a:rPr lang="ar-SA" sz="1800" b="1" i="0" u="none" strike="noStrike" baseline="0" dirty="0">
                <a:latin typeface="Simplified Arabic,Bold"/>
              </a:rPr>
              <a:t>:</a:t>
            </a:r>
          </a:p>
          <a:p>
            <a:pPr algn="r">
              <a:lnSpc>
                <a:spcPts val="2920"/>
              </a:lnSpc>
              <a:spcAft>
                <a:spcPts val="1800"/>
              </a:spcAft>
            </a:pPr>
            <a:r>
              <a:rPr lang="ar-SA" sz="1600" i="0" u="none" strike="noStrike" baseline="0" dirty="0">
                <a:latin typeface="Alexandria Light" pitchFamily="2" charset="-78"/>
                <a:cs typeface="Alexandria Light" pitchFamily="2" charset="-78"/>
              </a:rPr>
              <a:t>يمكن تصنيف تطبيقات الحوسبة السحابية</a:t>
            </a:r>
            <a:endParaRPr lang="ar-SA" sz="1600" b="0" i="0" u="none" strike="noStrike" baseline="0" dirty="0">
              <a:latin typeface="Alexandria Light" pitchFamily="2" charset="-78"/>
              <a:cs typeface="Alexandria Light" pitchFamily="2" charset="-78"/>
            </a:endParaRPr>
          </a:p>
          <a:p>
            <a:pPr algn="r">
              <a:lnSpc>
                <a:spcPts val="2520"/>
              </a:lnSpc>
              <a:spcAft>
                <a:spcPts val="1800"/>
              </a:spcAft>
            </a:pPr>
            <a:r>
              <a:rPr lang="en-US" sz="1600" b="0" i="0" u="none" strike="noStrike" baseline="0" dirty="0">
                <a:latin typeface="Alexandria Light" pitchFamily="2" charset="-78"/>
                <a:cs typeface="Alexandria Light" pitchFamily="2" charset="-78"/>
              </a:rPr>
              <a:t>Gmail , Yahoo , Hotmail  </a:t>
            </a:r>
            <a:r>
              <a:rPr lang="ar-SA" sz="1600" b="0" i="0" u="none" strike="noStrike" baseline="0" dirty="0">
                <a:latin typeface="Alexandria Light" pitchFamily="2" charset="-78"/>
                <a:cs typeface="Alexandria Light" pitchFamily="2" charset="-78"/>
              </a:rPr>
              <a:t>- خدمات البريد الإلكتروني: </a:t>
            </a:r>
          </a:p>
          <a:p>
            <a:pPr algn="r">
              <a:lnSpc>
                <a:spcPts val="2520"/>
              </a:lnSpc>
              <a:spcAft>
                <a:spcPts val="1800"/>
              </a:spcAft>
            </a:pPr>
            <a:r>
              <a:rPr lang="en-US" sz="1600" b="0" i="0" u="none" strike="noStrike" baseline="0" dirty="0">
                <a:latin typeface="Alexandria Light" pitchFamily="2" charset="-78"/>
                <a:cs typeface="Alexandria Light" pitchFamily="2" charset="-78"/>
              </a:rPr>
              <a:t>One Drive Google Drive , Drop box , : </a:t>
            </a:r>
            <a:r>
              <a:rPr lang="ar-SA" sz="1600" b="0" i="0" u="none" strike="noStrike" baseline="0" dirty="0">
                <a:latin typeface="Alexandria Light" pitchFamily="2" charset="-78"/>
                <a:cs typeface="Alexandria Light" pitchFamily="2" charset="-78"/>
              </a:rPr>
              <a:t>- خدمات التخزين السحابية</a:t>
            </a:r>
          </a:p>
          <a:p>
            <a:pPr algn="r">
              <a:lnSpc>
                <a:spcPts val="2520"/>
              </a:lnSpc>
              <a:spcAft>
                <a:spcPts val="1800"/>
              </a:spcAft>
            </a:pPr>
            <a:r>
              <a:rPr lang="en-US" sz="1600" b="0" i="0" u="none" strike="noStrike" baseline="0" dirty="0">
                <a:latin typeface="Alexandria Light" pitchFamily="2" charset="-78"/>
                <a:cs typeface="Alexandria Light" pitchFamily="2" charset="-78"/>
              </a:rPr>
              <a:t>Google music , Amazon cloud player iTunes/ : </a:t>
            </a:r>
            <a:r>
              <a:rPr lang="ar-SA" sz="1600" b="0" i="0" u="none" strike="noStrike" baseline="0" dirty="0">
                <a:latin typeface="Alexandria Light" pitchFamily="2" charset="-78"/>
                <a:cs typeface="Alexandria Light" pitchFamily="2" charset="-78"/>
              </a:rPr>
              <a:t>- خدمات الموسيقى السحابية</a:t>
            </a:r>
          </a:p>
          <a:p>
            <a:pPr algn="r">
              <a:lnSpc>
                <a:spcPts val="2520"/>
              </a:lnSpc>
              <a:spcAft>
                <a:spcPts val="1800"/>
              </a:spcAft>
            </a:pPr>
            <a:r>
              <a:rPr lang="en-US" sz="1600" b="0" i="0" u="none" strike="noStrike" baseline="0" dirty="0">
                <a:latin typeface="Alexandria Light" pitchFamily="2" charset="-78"/>
                <a:cs typeface="Alexandria Light" pitchFamily="2" charset="-78"/>
              </a:rPr>
              <a:t>I Cloud</a:t>
            </a:r>
          </a:p>
          <a:p>
            <a:pPr algn="r">
              <a:lnSpc>
                <a:spcPts val="2520"/>
              </a:lnSpc>
              <a:spcAft>
                <a:spcPts val="1800"/>
              </a:spcAft>
            </a:pPr>
            <a:r>
              <a:rPr lang="en-US" sz="1600" b="0" i="0" u="none" strike="noStrike" baseline="0" dirty="0">
                <a:latin typeface="Alexandria Light" pitchFamily="2" charset="-78"/>
                <a:cs typeface="Alexandria Light" pitchFamily="2" charset="-78"/>
              </a:rPr>
              <a:t>Google docs , Photoshop express : </a:t>
            </a:r>
            <a:r>
              <a:rPr lang="ar-SA" sz="1600" b="0" i="0" u="none" strike="noStrike" baseline="0" dirty="0">
                <a:latin typeface="Alexandria Light" pitchFamily="2" charset="-78"/>
                <a:cs typeface="Alexandria Light" pitchFamily="2" charset="-78"/>
              </a:rPr>
              <a:t>- التطبيقات السحابية</a:t>
            </a:r>
          </a:p>
          <a:p>
            <a:pPr algn="r">
              <a:lnSpc>
                <a:spcPts val="2520"/>
              </a:lnSpc>
              <a:spcAft>
                <a:spcPts val="1800"/>
              </a:spcAft>
            </a:pPr>
            <a:r>
              <a:rPr lang="en-US" sz="1600" b="0" i="0" u="none" strike="noStrike" baseline="0" dirty="0">
                <a:latin typeface="Alexandria Light" pitchFamily="2" charset="-78"/>
                <a:cs typeface="Alexandria Light" pitchFamily="2" charset="-78"/>
              </a:rPr>
              <a:t>Google chrome OS , Jolie cloud : </a:t>
            </a:r>
            <a:r>
              <a:rPr lang="ar-SA" sz="1600" b="0" i="0" u="none" strike="noStrike" baseline="0" dirty="0">
                <a:latin typeface="Alexandria Light" pitchFamily="2" charset="-78"/>
                <a:cs typeface="Alexandria Light" pitchFamily="2" charset="-78"/>
              </a:rPr>
              <a:t>- أنظمة التشغيل السحابية</a:t>
            </a:r>
            <a:endParaRPr lang="ar-SA" sz="1600" dirty="0">
              <a:solidFill>
                <a:srgbClr val="212529"/>
              </a:solidFill>
              <a:effectLst/>
              <a:latin typeface="Alexandria Light" pitchFamily="2" charset="-78"/>
              <a:ea typeface="Times New Roman" panose="02020603050405020304" pitchFamily="18" charset="0"/>
              <a:cs typeface="Alexandria Light" pitchFamily="2" charset="-78"/>
            </a:endParaRPr>
          </a:p>
        </p:txBody>
      </p:sp>
      <p:sp>
        <p:nvSpPr>
          <p:cNvPr id="9" name="مربع نص 8">
            <a:extLst>
              <a:ext uri="{FF2B5EF4-FFF2-40B4-BE49-F238E27FC236}">
                <a16:creationId xmlns:a16="http://schemas.microsoft.com/office/drawing/2014/main" id="{9A09B2F2-C49A-4400-8642-3CD90B9AF76B}"/>
              </a:ext>
            </a:extLst>
          </p:cNvPr>
          <p:cNvSpPr txBox="1"/>
          <p:nvPr/>
        </p:nvSpPr>
        <p:spPr>
          <a:xfrm>
            <a:off x="2671793" y="934558"/>
            <a:ext cx="6097904" cy="400110"/>
          </a:xfrm>
          <a:prstGeom prst="rect">
            <a:avLst/>
          </a:prstGeom>
          <a:noFill/>
        </p:spPr>
        <p:txBody>
          <a:bodyPr wrap="square">
            <a:spAutoFit/>
          </a:bodyPr>
          <a:lstStyle/>
          <a:p>
            <a:pPr algn="ctr"/>
            <a:r>
              <a:rPr lang="ar-SA" sz="2000" b="1" i="0" u="none" strike="noStrike" baseline="0" dirty="0">
                <a:latin typeface="Alexandria Medium" pitchFamily="2" charset="-78"/>
                <a:cs typeface="Alexandria Medium" pitchFamily="2" charset="-78"/>
              </a:rPr>
              <a:t>تطبيقات</a:t>
            </a:r>
            <a:r>
              <a:rPr lang="ar-SA" sz="2000" b="1" i="0" u="none" strike="noStrike" baseline="0" dirty="0">
                <a:latin typeface="Simplified Arabic,Bold"/>
              </a:rPr>
              <a:t> </a:t>
            </a:r>
            <a:r>
              <a:rPr lang="ar-SA" sz="2000" b="1" i="0" u="none" strike="noStrike" baseline="0" dirty="0">
                <a:latin typeface="Alexandria Medium" pitchFamily="2" charset="-78"/>
                <a:cs typeface="Alexandria Medium" pitchFamily="2" charset="-78"/>
              </a:rPr>
              <a:t>الحوسبة</a:t>
            </a:r>
            <a:r>
              <a:rPr lang="ar-SA" sz="2000" b="1" i="0" u="none" strike="noStrike" baseline="0" dirty="0">
                <a:latin typeface="Simplified Arabic,Bold"/>
              </a:rPr>
              <a:t> </a:t>
            </a:r>
            <a:r>
              <a:rPr lang="ar-SA" sz="2000" b="1" i="0" u="none" strike="noStrike" baseline="0" dirty="0">
                <a:latin typeface="Alexandria Medium" pitchFamily="2" charset="-78"/>
                <a:cs typeface="Alexandria Medium" pitchFamily="2" charset="-78"/>
              </a:rPr>
              <a:t>السحابية</a:t>
            </a:r>
            <a:endParaRPr lang="ar-SA" sz="2000" dirty="0">
              <a:latin typeface="Alexandria Medium" pitchFamily="2" charset="-78"/>
              <a:cs typeface="Alexandria Medium" pitchFamily="2" charset="-78"/>
            </a:endParaRPr>
          </a:p>
        </p:txBody>
      </p:sp>
      <p:sp>
        <p:nvSpPr>
          <p:cNvPr id="10" name="Google Shape;8472;p58">
            <a:extLst>
              <a:ext uri="{FF2B5EF4-FFF2-40B4-BE49-F238E27FC236}">
                <a16:creationId xmlns:a16="http://schemas.microsoft.com/office/drawing/2014/main" id="{F0A5C649-291A-4AE9-A92E-75518C6FC9F2}"/>
              </a:ext>
            </a:extLst>
          </p:cNvPr>
          <p:cNvSpPr/>
          <p:nvPr/>
        </p:nvSpPr>
        <p:spPr>
          <a:xfrm>
            <a:off x="1423388" y="3348990"/>
            <a:ext cx="565432" cy="558885"/>
          </a:xfrm>
          <a:custGeom>
            <a:avLst/>
            <a:gdLst/>
            <a:ahLst/>
            <a:cxnLst/>
            <a:rect l="l" t="t" r="r" b="b"/>
            <a:pathLst>
              <a:path w="11879" h="11878" extrusionOk="0">
                <a:moveTo>
                  <a:pt x="5892" y="693"/>
                </a:moveTo>
                <a:cubicBezTo>
                  <a:pt x="6302" y="693"/>
                  <a:pt x="6617" y="1008"/>
                  <a:pt x="6617" y="1418"/>
                </a:cubicBezTo>
                <a:cubicBezTo>
                  <a:pt x="6617" y="1796"/>
                  <a:pt x="6302" y="2111"/>
                  <a:pt x="5892" y="2111"/>
                </a:cubicBezTo>
                <a:cubicBezTo>
                  <a:pt x="5514" y="2111"/>
                  <a:pt x="5199" y="1796"/>
                  <a:pt x="5199" y="1418"/>
                </a:cubicBezTo>
                <a:cubicBezTo>
                  <a:pt x="5231" y="1008"/>
                  <a:pt x="5546" y="693"/>
                  <a:pt x="5892" y="693"/>
                </a:cubicBezTo>
                <a:close/>
                <a:moveTo>
                  <a:pt x="5892" y="2741"/>
                </a:moveTo>
                <a:cubicBezTo>
                  <a:pt x="6837" y="2741"/>
                  <a:pt x="7625" y="3529"/>
                  <a:pt x="7625" y="4505"/>
                </a:cubicBezTo>
                <a:lnTo>
                  <a:pt x="7625" y="5545"/>
                </a:lnTo>
                <a:lnTo>
                  <a:pt x="4159" y="5545"/>
                </a:lnTo>
                <a:lnTo>
                  <a:pt x="4159" y="4505"/>
                </a:lnTo>
                <a:cubicBezTo>
                  <a:pt x="4159" y="3529"/>
                  <a:pt x="4947" y="2741"/>
                  <a:pt x="5892" y="2741"/>
                </a:cubicBezTo>
                <a:close/>
                <a:moveTo>
                  <a:pt x="8381" y="5104"/>
                </a:moveTo>
                <a:cubicBezTo>
                  <a:pt x="9326" y="5356"/>
                  <a:pt x="9767" y="5703"/>
                  <a:pt x="9767" y="5892"/>
                </a:cubicBezTo>
                <a:cubicBezTo>
                  <a:pt x="9767" y="6238"/>
                  <a:pt x="8381" y="6931"/>
                  <a:pt x="5955" y="6931"/>
                </a:cubicBezTo>
                <a:cubicBezTo>
                  <a:pt x="5898" y="6932"/>
                  <a:pt x="5842" y="6932"/>
                  <a:pt x="5787" y="6932"/>
                </a:cubicBezTo>
                <a:cubicBezTo>
                  <a:pt x="3434" y="6932"/>
                  <a:pt x="2112" y="6292"/>
                  <a:pt x="2112" y="5892"/>
                </a:cubicBezTo>
                <a:cubicBezTo>
                  <a:pt x="2112" y="5703"/>
                  <a:pt x="2553" y="5388"/>
                  <a:pt x="3498" y="5104"/>
                </a:cubicBezTo>
                <a:lnTo>
                  <a:pt x="3498" y="5892"/>
                </a:lnTo>
                <a:cubicBezTo>
                  <a:pt x="3498" y="6081"/>
                  <a:pt x="3655" y="6238"/>
                  <a:pt x="3844" y="6238"/>
                </a:cubicBezTo>
                <a:lnTo>
                  <a:pt x="8034" y="6238"/>
                </a:lnTo>
                <a:cubicBezTo>
                  <a:pt x="8223" y="6238"/>
                  <a:pt x="8381" y="6081"/>
                  <a:pt x="8381" y="5892"/>
                </a:cubicBezTo>
                <a:lnTo>
                  <a:pt x="8381" y="5104"/>
                </a:lnTo>
                <a:close/>
                <a:moveTo>
                  <a:pt x="1765" y="10428"/>
                </a:moveTo>
                <a:cubicBezTo>
                  <a:pt x="2427" y="10428"/>
                  <a:pt x="2805" y="10680"/>
                  <a:pt x="2805" y="10775"/>
                </a:cubicBezTo>
                <a:cubicBezTo>
                  <a:pt x="2805" y="10869"/>
                  <a:pt x="2427" y="11121"/>
                  <a:pt x="1765" y="11121"/>
                </a:cubicBezTo>
                <a:cubicBezTo>
                  <a:pt x="1072" y="11121"/>
                  <a:pt x="694" y="10869"/>
                  <a:pt x="694" y="10775"/>
                </a:cubicBezTo>
                <a:cubicBezTo>
                  <a:pt x="694" y="10712"/>
                  <a:pt x="1072" y="10428"/>
                  <a:pt x="1765" y="10428"/>
                </a:cubicBezTo>
                <a:close/>
                <a:moveTo>
                  <a:pt x="5955" y="10428"/>
                </a:moveTo>
                <a:cubicBezTo>
                  <a:pt x="6617" y="10428"/>
                  <a:pt x="6963" y="10712"/>
                  <a:pt x="6963" y="10775"/>
                </a:cubicBezTo>
                <a:cubicBezTo>
                  <a:pt x="6963" y="10869"/>
                  <a:pt x="6617" y="11121"/>
                  <a:pt x="5955" y="11121"/>
                </a:cubicBezTo>
                <a:cubicBezTo>
                  <a:pt x="5262" y="11121"/>
                  <a:pt x="4915" y="10869"/>
                  <a:pt x="4915" y="10775"/>
                </a:cubicBezTo>
                <a:cubicBezTo>
                  <a:pt x="4915" y="10712"/>
                  <a:pt x="5262" y="10428"/>
                  <a:pt x="5955" y="10428"/>
                </a:cubicBezTo>
                <a:close/>
                <a:moveTo>
                  <a:pt x="10082" y="10428"/>
                </a:moveTo>
                <a:cubicBezTo>
                  <a:pt x="10775" y="10428"/>
                  <a:pt x="11153" y="10680"/>
                  <a:pt x="11153" y="10775"/>
                </a:cubicBezTo>
                <a:cubicBezTo>
                  <a:pt x="11153" y="10869"/>
                  <a:pt x="10775" y="11121"/>
                  <a:pt x="10082" y="11121"/>
                </a:cubicBezTo>
                <a:cubicBezTo>
                  <a:pt x="9421" y="11121"/>
                  <a:pt x="9043" y="10869"/>
                  <a:pt x="9043" y="10775"/>
                </a:cubicBezTo>
                <a:cubicBezTo>
                  <a:pt x="9043" y="10712"/>
                  <a:pt x="9421" y="10428"/>
                  <a:pt x="10082" y="10428"/>
                </a:cubicBezTo>
                <a:close/>
                <a:moveTo>
                  <a:pt x="5987" y="0"/>
                </a:moveTo>
                <a:cubicBezTo>
                  <a:pt x="5231" y="0"/>
                  <a:pt x="4600" y="630"/>
                  <a:pt x="4600" y="1355"/>
                </a:cubicBezTo>
                <a:cubicBezTo>
                  <a:pt x="4600" y="1733"/>
                  <a:pt x="4726" y="2016"/>
                  <a:pt x="4947" y="2300"/>
                </a:cubicBezTo>
                <a:cubicBezTo>
                  <a:pt x="4159" y="2710"/>
                  <a:pt x="3624" y="3497"/>
                  <a:pt x="3561" y="4442"/>
                </a:cubicBezTo>
                <a:cubicBezTo>
                  <a:pt x="2742" y="4631"/>
                  <a:pt x="1481" y="5072"/>
                  <a:pt x="1481" y="5923"/>
                </a:cubicBezTo>
                <a:cubicBezTo>
                  <a:pt x="1481" y="6679"/>
                  <a:pt x="2427" y="7120"/>
                  <a:pt x="3151" y="7309"/>
                </a:cubicBezTo>
                <a:lnTo>
                  <a:pt x="1954" y="9798"/>
                </a:lnTo>
                <a:lnTo>
                  <a:pt x="1828" y="9798"/>
                </a:lnTo>
                <a:cubicBezTo>
                  <a:pt x="851" y="9798"/>
                  <a:pt x="64" y="10239"/>
                  <a:pt x="64" y="10806"/>
                </a:cubicBezTo>
                <a:cubicBezTo>
                  <a:pt x="1" y="11373"/>
                  <a:pt x="725" y="11846"/>
                  <a:pt x="1765" y="11846"/>
                </a:cubicBezTo>
                <a:cubicBezTo>
                  <a:pt x="2679" y="11846"/>
                  <a:pt x="3498" y="11436"/>
                  <a:pt x="3498" y="10806"/>
                </a:cubicBezTo>
                <a:cubicBezTo>
                  <a:pt x="3498" y="10334"/>
                  <a:pt x="3057" y="10019"/>
                  <a:pt x="2584" y="9924"/>
                </a:cubicBezTo>
                <a:lnTo>
                  <a:pt x="3781" y="7498"/>
                </a:lnTo>
                <a:cubicBezTo>
                  <a:pt x="4317" y="7624"/>
                  <a:pt x="4947" y="7656"/>
                  <a:pt x="5577" y="7719"/>
                </a:cubicBezTo>
                <a:lnTo>
                  <a:pt x="5577" y="9830"/>
                </a:lnTo>
                <a:cubicBezTo>
                  <a:pt x="4947" y="9924"/>
                  <a:pt x="4222" y="10239"/>
                  <a:pt x="4222" y="10869"/>
                </a:cubicBezTo>
                <a:cubicBezTo>
                  <a:pt x="4222" y="11499"/>
                  <a:pt x="5041" y="11877"/>
                  <a:pt x="5955" y="11877"/>
                </a:cubicBezTo>
                <a:cubicBezTo>
                  <a:pt x="6837" y="11877"/>
                  <a:pt x="7688" y="11499"/>
                  <a:pt x="7688" y="10869"/>
                </a:cubicBezTo>
                <a:cubicBezTo>
                  <a:pt x="7688" y="10239"/>
                  <a:pt x="6932" y="9924"/>
                  <a:pt x="6302" y="9830"/>
                </a:cubicBezTo>
                <a:lnTo>
                  <a:pt x="6302" y="7719"/>
                </a:lnTo>
                <a:cubicBezTo>
                  <a:pt x="6932" y="7719"/>
                  <a:pt x="7562" y="7624"/>
                  <a:pt x="8097" y="7498"/>
                </a:cubicBezTo>
                <a:lnTo>
                  <a:pt x="9295" y="9924"/>
                </a:lnTo>
                <a:cubicBezTo>
                  <a:pt x="8822" y="10082"/>
                  <a:pt x="8381" y="10334"/>
                  <a:pt x="8381" y="10806"/>
                </a:cubicBezTo>
                <a:cubicBezTo>
                  <a:pt x="8381" y="11436"/>
                  <a:pt x="9200" y="11846"/>
                  <a:pt x="10114" y="11846"/>
                </a:cubicBezTo>
                <a:cubicBezTo>
                  <a:pt x="11090" y="11846"/>
                  <a:pt x="11878" y="11405"/>
                  <a:pt x="11878" y="10806"/>
                </a:cubicBezTo>
                <a:cubicBezTo>
                  <a:pt x="11878" y="10239"/>
                  <a:pt x="11153" y="9798"/>
                  <a:pt x="10114" y="9798"/>
                </a:cubicBezTo>
                <a:lnTo>
                  <a:pt x="9988" y="9798"/>
                </a:lnTo>
                <a:lnTo>
                  <a:pt x="8822" y="7309"/>
                </a:lnTo>
                <a:cubicBezTo>
                  <a:pt x="9515" y="7120"/>
                  <a:pt x="10460" y="6679"/>
                  <a:pt x="10460" y="5923"/>
                </a:cubicBezTo>
                <a:cubicBezTo>
                  <a:pt x="10460" y="5072"/>
                  <a:pt x="9200" y="4631"/>
                  <a:pt x="8381" y="4442"/>
                </a:cubicBezTo>
                <a:cubicBezTo>
                  <a:pt x="8350" y="3497"/>
                  <a:pt x="7782" y="2710"/>
                  <a:pt x="6995" y="2300"/>
                </a:cubicBezTo>
                <a:cubicBezTo>
                  <a:pt x="7247" y="2080"/>
                  <a:pt x="7341" y="1764"/>
                  <a:pt x="7341" y="1355"/>
                </a:cubicBezTo>
                <a:cubicBezTo>
                  <a:pt x="7341" y="630"/>
                  <a:pt x="6711" y="0"/>
                  <a:pt x="598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18985820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a:t>مدخلات تكنولوجيا المعلومات تشير إلى الأدوات والتقنيات التي يتم استخدامها في مجال التعليم والتدريس لتعزيز وتحسين عمليات التعلم والتواصل. تشمل هذه المدخلات الأجهزة الإلكترونية مثل الحواسيب والهواتف الذكية والأجهزة اللوحية، والبرمجيات التعليمية، والشبكات الاجتماعية، والإنترنت والموارد الإلكترونية، وتطبيقات الويب والتطبيقات المحمولة الموجهة للتعلم، والتجارب التفاعلية، وغيرها من الأدوات التقنية التي يمكن استخدامها لتعزيز عملية التعليم وتحقيق أهداف التعلم.</a:t>
            </a:r>
          </a:p>
          <a:p>
            <a:pPr algn="ctr"/>
            <a:endParaRPr lang="ar-SA"/>
          </a:p>
          <a:p>
            <a:pPr algn="ctr"/>
            <a:r>
              <a:rPr lang="ar-SA"/>
              <a:t>مصدر:</a:t>
            </a:r>
          </a:p>
          <a:p>
            <a:pPr algn="ctr"/>
            <a:r>
              <a:rPr lang="en-US"/>
              <a:t>ITU (International Telecommunication Union). (2018). "ICTs in Education." Retrieved from: https://www.itu.int/en/ITU-D/Statistics/Pages/publications/ict-facts-2017.aspx</a:t>
            </a:r>
            <a:endParaRPr lang="en-US" dirty="0"/>
          </a:p>
        </p:txBody>
      </p:sp>
      <p:sp>
        <p:nvSpPr>
          <p:cNvPr id="5" name="Rectangle 4"/>
          <p:cNvSpPr/>
          <p:nvPr/>
        </p:nvSpPr>
        <p:spPr>
          <a:xfrm>
            <a:off x="942309" y="1303890"/>
            <a:ext cx="748840" cy="79750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420826" y="2040273"/>
            <a:ext cx="9426243" cy="402674"/>
          </a:xfrm>
          <a:prstGeom prst="rect">
            <a:avLst/>
          </a:prstGeom>
          <a:noFill/>
        </p:spPr>
        <p:txBody>
          <a:bodyPr wrap="square" rtlCol="0">
            <a:spAutoFit/>
          </a:bodyPr>
          <a:lstStyle/>
          <a:p>
            <a:pPr algn="just" rtl="1">
              <a:lnSpc>
                <a:spcPts val="2720"/>
              </a:lnSpc>
              <a:spcBef>
                <a:spcPts val="600"/>
              </a:spcBef>
              <a:spcAft>
                <a:spcPts val="1800"/>
              </a:spcAft>
            </a:pPr>
            <a:r>
              <a:rPr lang="ar-SA" sz="1600" dirty="0">
                <a:latin typeface="Alexandria Light" pitchFamily="2" charset="-78"/>
                <a:cs typeface="Alexandria Light" pitchFamily="2" charset="-78"/>
              </a:rPr>
              <a:t>      </a:t>
            </a:r>
            <a:endParaRPr lang="ar-SA" sz="1600" dirty="0">
              <a:solidFill>
                <a:srgbClr val="212529"/>
              </a:solidFill>
              <a:effectLst/>
              <a:latin typeface="Alexandria Light" pitchFamily="2" charset="-78"/>
              <a:ea typeface="Times New Roman" panose="02020603050405020304" pitchFamily="18"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C4364A12-B773-40FF-9ABF-33539D226A2F}"/>
              </a:ext>
            </a:extLst>
          </p:cNvPr>
          <p:cNvSpPr txBox="1"/>
          <p:nvPr/>
        </p:nvSpPr>
        <p:spPr>
          <a:xfrm>
            <a:off x="942309" y="1972993"/>
            <a:ext cx="10307384" cy="2900089"/>
          </a:xfrm>
          <a:prstGeom prst="rect">
            <a:avLst/>
          </a:prstGeom>
          <a:noFill/>
        </p:spPr>
        <p:txBody>
          <a:bodyPr wrap="square" rtlCol="1">
            <a:spAutoFit/>
          </a:bodyPr>
          <a:lstStyle/>
          <a:p>
            <a:pPr algn="r" rtl="1">
              <a:lnSpc>
                <a:spcPts val="2960"/>
              </a:lnSpc>
              <a:spcAft>
                <a:spcPts val="1800"/>
              </a:spcAft>
            </a:pPr>
            <a:r>
              <a:rPr lang="ar-SA" sz="1600" dirty="0">
                <a:latin typeface="Alexandria Light" pitchFamily="2" charset="-78"/>
                <a:cs typeface="Alexandria Light" pitchFamily="2" charset="-78"/>
              </a:rPr>
              <a:t>      </a:t>
            </a:r>
            <a:r>
              <a:rPr lang="ar-SA" sz="1600" b="0" i="0" u="none" strike="noStrike" baseline="0" dirty="0">
                <a:latin typeface="Alexandria Light" pitchFamily="2" charset="-78"/>
                <a:cs typeface="Alexandria Light" pitchFamily="2" charset="-78"/>
              </a:rPr>
              <a:t>للتمكن من دخول الحوسبة السحابية ينبغي توفير المتطلبات الآتية:</a:t>
            </a:r>
          </a:p>
          <a:p>
            <a:pPr algn="r" rtl="1">
              <a:lnSpc>
                <a:spcPts val="2960"/>
              </a:lnSpc>
              <a:spcAft>
                <a:spcPts val="1800"/>
              </a:spcAft>
            </a:pPr>
            <a:r>
              <a:rPr lang="ar-SA" sz="1600" b="0" i="0" u="none" strike="noStrike" baseline="0" dirty="0">
                <a:latin typeface="Alexandria Light" pitchFamily="2" charset="-78"/>
                <a:cs typeface="Alexandria Light" pitchFamily="2" charset="-78"/>
              </a:rPr>
              <a:t>1. جهاز حاسب شخصي يسمح بالاتصال بالإنترنت.</a:t>
            </a:r>
          </a:p>
          <a:p>
            <a:pPr algn="r" rtl="1">
              <a:lnSpc>
                <a:spcPts val="2960"/>
              </a:lnSpc>
              <a:spcAft>
                <a:spcPts val="1800"/>
              </a:spcAft>
            </a:pPr>
            <a:r>
              <a:rPr lang="ar-SA" sz="1600" dirty="0">
                <a:latin typeface="Alexandria Light" pitchFamily="2" charset="-78"/>
                <a:cs typeface="Alexandria Light" pitchFamily="2" charset="-78"/>
              </a:rPr>
              <a:t>2. ن</a:t>
            </a:r>
            <a:r>
              <a:rPr lang="ar-SA" sz="1600" b="0" i="0" u="none" strike="noStrike" baseline="0" dirty="0">
                <a:latin typeface="Alexandria Light" pitchFamily="2" charset="-78"/>
                <a:cs typeface="Alexandria Light" pitchFamily="2" charset="-78"/>
              </a:rPr>
              <a:t>ظام تشغيل يسمح بالاتصال بشبكة الإنترنت.</a:t>
            </a:r>
          </a:p>
          <a:p>
            <a:pPr algn="r" rtl="1">
              <a:lnSpc>
                <a:spcPts val="2960"/>
              </a:lnSpc>
              <a:spcAft>
                <a:spcPts val="1800"/>
              </a:spcAft>
            </a:pPr>
            <a:r>
              <a:rPr lang="ar-SA" sz="1600" b="0" i="0" u="none" strike="noStrike" baseline="0" dirty="0">
                <a:latin typeface="Alexandria Light" pitchFamily="2" charset="-78"/>
                <a:cs typeface="Alexandria Light" pitchFamily="2" charset="-78"/>
              </a:rPr>
              <a:t>3. اتصال ذو سرعة عالية بشبكة الإنترنت يكون حلقة وصل بين المستخدم وبين بياناته وكل البرمجيات التي يستخدمها.</a:t>
            </a:r>
          </a:p>
          <a:p>
            <a:pPr algn="r" rtl="1">
              <a:lnSpc>
                <a:spcPts val="2960"/>
              </a:lnSpc>
              <a:spcAft>
                <a:spcPts val="1800"/>
              </a:spcAft>
            </a:pPr>
            <a:r>
              <a:rPr lang="ar-SA" sz="1600" b="0" i="0" u="none" strike="noStrike" baseline="0" dirty="0">
                <a:latin typeface="Alexandria Light" pitchFamily="2" charset="-78"/>
                <a:cs typeface="Alexandria Light" pitchFamily="2" charset="-78"/>
              </a:rPr>
              <a:t>4. متصفح انترنت يسمح باستخدام خدمات السحابة.</a:t>
            </a:r>
            <a:endParaRPr lang="ar-SA" sz="1400" dirty="0">
              <a:solidFill>
                <a:srgbClr val="212529"/>
              </a:solidFill>
              <a:effectLst/>
              <a:latin typeface="Alexandria Light" pitchFamily="2" charset="-78"/>
              <a:ea typeface="Times New Roman" panose="02020603050405020304" pitchFamily="18" charset="0"/>
              <a:cs typeface="Alexandria Light" pitchFamily="2" charset="-78"/>
            </a:endParaRPr>
          </a:p>
        </p:txBody>
      </p:sp>
      <p:sp>
        <p:nvSpPr>
          <p:cNvPr id="9" name="مربع نص 8">
            <a:extLst>
              <a:ext uri="{FF2B5EF4-FFF2-40B4-BE49-F238E27FC236}">
                <a16:creationId xmlns:a16="http://schemas.microsoft.com/office/drawing/2014/main" id="{9A09B2F2-C49A-4400-8642-3CD90B9AF76B}"/>
              </a:ext>
            </a:extLst>
          </p:cNvPr>
          <p:cNvSpPr txBox="1"/>
          <p:nvPr/>
        </p:nvSpPr>
        <p:spPr>
          <a:xfrm>
            <a:off x="3569107" y="1082042"/>
            <a:ext cx="4777800" cy="400110"/>
          </a:xfrm>
          <a:prstGeom prst="rect">
            <a:avLst/>
          </a:prstGeom>
          <a:noFill/>
        </p:spPr>
        <p:txBody>
          <a:bodyPr wrap="square">
            <a:spAutoFit/>
          </a:bodyPr>
          <a:lstStyle/>
          <a:p>
            <a:pPr algn="ctr"/>
            <a:r>
              <a:rPr lang="ar-SA" sz="2000" i="0" u="none" strike="noStrike" baseline="0" dirty="0">
                <a:solidFill>
                  <a:srgbClr val="0070C0"/>
                </a:solidFill>
                <a:latin typeface="Alexandria Medium" pitchFamily="2" charset="-78"/>
                <a:cs typeface="Alexandria Medium" pitchFamily="2" charset="-78"/>
              </a:rPr>
              <a:t>متطلبات استخدام الحوسبة السحابية</a:t>
            </a:r>
            <a:endParaRPr lang="ar-SA" sz="2400" dirty="0">
              <a:solidFill>
                <a:srgbClr val="0070C0"/>
              </a:solidFill>
              <a:latin typeface="Alexandria Medium" pitchFamily="2" charset="-78"/>
              <a:cs typeface="Alexandria Medium" pitchFamily="2" charset="-78"/>
            </a:endParaRPr>
          </a:p>
        </p:txBody>
      </p:sp>
      <p:grpSp>
        <p:nvGrpSpPr>
          <p:cNvPr id="10" name="Google Shape;5434;p51">
            <a:extLst>
              <a:ext uri="{FF2B5EF4-FFF2-40B4-BE49-F238E27FC236}">
                <a16:creationId xmlns:a16="http://schemas.microsoft.com/office/drawing/2014/main" id="{84FD4D55-D071-45A8-BC28-4E909810FC74}"/>
              </a:ext>
            </a:extLst>
          </p:cNvPr>
          <p:cNvGrpSpPr/>
          <p:nvPr/>
        </p:nvGrpSpPr>
        <p:grpSpPr>
          <a:xfrm>
            <a:off x="2284473" y="4437967"/>
            <a:ext cx="774640" cy="755878"/>
            <a:chOff x="-47529700" y="2342000"/>
            <a:chExt cx="302450" cy="299900"/>
          </a:xfrm>
        </p:grpSpPr>
        <p:sp>
          <p:nvSpPr>
            <p:cNvPr id="11" name="Google Shape;5435;p51">
              <a:extLst>
                <a:ext uri="{FF2B5EF4-FFF2-40B4-BE49-F238E27FC236}">
                  <a16:creationId xmlns:a16="http://schemas.microsoft.com/office/drawing/2014/main" id="{AB89FBEC-A829-48E8-B3AF-9F95F865E042}"/>
                </a:ext>
              </a:extLst>
            </p:cNvPr>
            <p:cNvSpPr/>
            <p:nvPr/>
          </p:nvSpPr>
          <p:spPr>
            <a:xfrm>
              <a:off x="-47529700" y="2342000"/>
              <a:ext cx="302450" cy="299900"/>
            </a:xfrm>
            <a:custGeom>
              <a:avLst/>
              <a:gdLst/>
              <a:ahLst/>
              <a:cxnLst/>
              <a:rect l="l" t="t" r="r" b="b"/>
              <a:pathLst>
                <a:path w="12098" h="11996" extrusionOk="0">
                  <a:moveTo>
                    <a:pt x="7530" y="725"/>
                  </a:moveTo>
                  <a:cubicBezTo>
                    <a:pt x="9672" y="725"/>
                    <a:pt x="11405" y="2457"/>
                    <a:pt x="11405" y="4568"/>
                  </a:cubicBezTo>
                  <a:cubicBezTo>
                    <a:pt x="11405" y="6711"/>
                    <a:pt x="9672" y="8443"/>
                    <a:pt x="7530" y="8443"/>
                  </a:cubicBezTo>
                  <a:cubicBezTo>
                    <a:pt x="5419" y="8443"/>
                    <a:pt x="3686" y="6711"/>
                    <a:pt x="3686" y="4568"/>
                  </a:cubicBezTo>
                  <a:cubicBezTo>
                    <a:pt x="3686" y="2457"/>
                    <a:pt x="5419" y="725"/>
                    <a:pt x="7530" y="725"/>
                  </a:cubicBezTo>
                  <a:close/>
                  <a:moveTo>
                    <a:pt x="4064" y="7530"/>
                  </a:moveTo>
                  <a:cubicBezTo>
                    <a:pt x="4222" y="7719"/>
                    <a:pt x="4379" y="7876"/>
                    <a:pt x="4568" y="8034"/>
                  </a:cubicBezTo>
                  <a:lnTo>
                    <a:pt x="3686" y="8947"/>
                  </a:lnTo>
                  <a:lnTo>
                    <a:pt x="3151" y="8443"/>
                  </a:lnTo>
                  <a:lnTo>
                    <a:pt x="4064" y="7530"/>
                  </a:lnTo>
                  <a:close/>
                  <a:moveTo>
                    <a:pt x="2647" y="8916"/>
                  </a:moveTo>
                  <a:lnTo>
                    <a:pt x="3151" y="9420"/>
                  </a:lnTo>
                  <a:lnTo>
                    <a:pt x="1386" y="11184"/>
                  </a:lnTo>
                  <a:cubicBezTo>
                    <a:pt x="1323" y="11247"/>
                    <a:pt x="1237" y="11279"/>
                    <a:pt x="1146" y="11279"/>
                  </a:cubicBezTo>
                  <a:cubicBezTo>
                    <a:pt x="1056" y="11279"/>
                    <a:pt x="961" y="11247"/>
                    <a:pt x="882" y="11184"/>
                  </a:cubicBezTo>
                  <a:cubicBezTo>
                    <a:pt x="756" y="11090"/>
                    <a:pt x="756" y="10838"/>
                    <a:pt x="882" y="10680"/>
                  </a:cubicBezTo>
                  <a:lnTo>
                    <a:pt x="2647" y="8916"/>
                  </a:lnTo>
                  <a:close/>
                  <a:moveTo>
                    <a:pt x="7530" y="0"/>
                  </a:moveTo>
                  <a:cubicBezTo>
                    <a:pt x="5009" y="0"/>
                    <a:pt x="2962" y="2048"/>
                    <a:pt x="2962" y="4568"/>
                  </a:cubicBezTo>
                  <a:cubicBezTo>
                    <a:pt x="2962" y="5450"/>
                    <a:pt x="3214" y="6270"/>
                    <a:pt x="3623" y="6963"/>
                  </a:cubicBezTo>
                  <a:lnTo>
                    <a:pt x="410" y="10208"/>
                  </a:lnTo>
                  <a:cubicBezTo>
                    <a:pt x="0" y="10586"/>
                    <a:pt x="0" y="11279"/>
                    <a:pt x="410" y="11688"/>
                  </a:cubicBezTo>
                  <a:cubicBezTo>
                    <a:pt x="599" y="11893"/>
                    <a:pt x="867" y="11996"/>
                    <a:pt x="1138" y="11996"/>
                  </a:cubicBezTo>
                  <a:cubicBezTo>
                    <a:pt x="1410" y="11996"/>
                    <a:pt x="1686" y="11893"/>
                    <a:pt x="1890" y="11688"/>
                  </a:cubicBezTo>
                  <a:lnTo>
                    <a:pt x="5135" y="8475"/>
                  </a:lnTo>
                  <a:cubicBezTo>
                    <a:pt x="5829" y="8916"/>
                    <a:pt x="6679" y="9137"/>
                    <a:pt x="7530" y="9137"/>
                  </a:cubicBezTo>
                  <a:cubicBezTo>
                    <a:pt x="10050" y="9137"/>
                    <a:pt x="12098" y="7089"/>
                    <a:pt x="12098" y="4568"/>
                  </a:cubicBezTo>
                  <a:cubicBezTo>
                    <a:pt x="12098" y="2048"/>
                    <a:pt x="10050" y="0"/>
                    <a:pt x="753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2" name="Google Shape;5436;p51">
              <a:extLst>
                <a:ext uri="{FF2B5EF4-FFF2-40B4-BE49-F238E27FC236}">
                  <a16:creationId xmlns:a16="http://schemas.microsoft.com/office/drawing/2014/main" id="{E973DA4D-8C3D-4D2F-8C8A-D1515927D282}"/>
                </a:ext>
              </a:extLst>
            </p:cNvPr>
            <p:cNvSpPr/>
            <p:nvPr/>
          </p:nvSpPr>
          <p:spPr>
            <a:xfrm>
              <a:off x="-47404475" y="2395550"/>
              <a:ext cx="124475" cy="123675"/>
            </a:xfrm>
            <a:custGeom>
              <a:avLst/>
              <a:gdLst/>
              <a:ahLst/>
              <a:cxnLst/>
              <a:rect l="l" t="t" r="r" b="b"/>
              <a:pathLst>
                <a:path w="4979" h="4947" extrusionOk="0">
                  <a:moveTo>
                    <a:pt x="2804" y="2080"/>
                  </a:moveTo>
                  <a:cubicBezTo>
                    <a:pt x="2678" y="2395"/>
                    <a:pt x="2458" y="2647"/>
                    <a:pt x="2174" y="2710"/>
                  </a:cubicBezTo>
                  <a:lnTo>
                    <a:pt x="2174" y="2080"/>
                  </a:lnTo>
                  <a:close/>
                  <a:moveTo>
                    <a:pt x="1828" y="694"/>
                  </a:moveTo>
                  <a:cubicBezTo>
                    <a:pt x="2300" y="694"/>
                    <a:pt x="2678" y="977"/>
                    <a:pt x="2804" y="1418"/>
                  </a:cubicBezTo>
                  <a:lnTo>
                    <a:pt x="1828" y="1418"/>
                  </a:lnTo>
                  <a:cubicBezTo>
                    <a:pt x="1607" y="1418"/>
                    <a:pt x="1481" y="1576"/>
                    <a:pt x="1481" y="1765"/>
                  </a:cubicBezTo>
                  <a:lnTo>
                    <a:pt x="1481" y="2741"/>
                  </a:lnTo>
                  <a:cubicBezTo>
                    <a:pt x="1072" y="2584"/>
                    <a:pt x="757" y="2206"/>
                    <a:pt x="757" y="1765"/>
                  </a:cubicBezTo>
                  <a:cubicBezTo>
                    <a:pt x="757" y="1166"/>
                    <a:pt x="1229" y="694"/>
                    <a:pt x="1828" y="694"/>
                  </a:cubicBezTo>
                  <a:close/>
                  <a:moveTo>
                    <a:pt x="4254" y="2080"/>
                  </a:moveTo>
                  <a:lnTo>
                    <a:pt x="4254" y="4222"/>
                  </a:lnTo>
                  <a:lnTo>
                    <a:pt x="2143" y="4222"/>
                  </a:lnTo>
                  <a:lnTo>
                    <a:pt x="2143" y="3466"/>
                  </a:lnTo>
                  <a:cubicBezTo>
                    <a:pt x="2804" y="3308"/>
                    <a:pt x="3371" y="2804"/>
                    <a:pt x="3498" y="2080"/>
                  </a:cubicBezTo>
                  <a:close/>
                  <a:moveTo>
                    <a:pt x="1796" y="0"/>
                  </a:moveTo>
                  <a:cubicBezTo>
                    <a:pt x="788" y="0"/>
                    <a:pt x="0" y="788"/>
                    <a:pt x="0" y="1765"/>
                  </a:cubicBezTo>
                  <a:cubicBezTo>
                    <a:pt x="0" y="2615"/>
                    <a:pt x="599" y="3340"/>
                    <a:pt x="1418" y="3497"/>
                  </a:cubicBezTo>
                  <a:lnTo>
                    <a:pt x="1418" y="4600"/>
                  </a:lnTo>
                  <a:cubicBezTo>
                    <a:pt x="1418" y="4789"/>
                    <a:pt x="1576" y="4947"/>
                    <a:pt x="1796" y="4947"/>
                  </a:cubicBezTo>
                  <a:lnTo>
                    <a:pt x="4569" y="4947"/>
                  </a:lnTo>
                  <a:cubicBezTo>
                    <a:pt x="4789" y="4947"/>
                    <a:pt x="4947" y="4789"/>
                    <a:pt x="4947" y="4600"/>
                  </a:cubicBezTo>
                  <a:lnTo>
                    <a:pt x="4947" y="1796"/>
                  </a:lnTo>
                  <a:cubicBezTo>
                    <a:pt x="4978" y="1576"/>
                    <a:pt x="4821" y="1418"/>
                    <a:pt x="4632" y="1418"/>
                  </a:cubicBezTo>
                  <a:lnTo>
                    <a:pt x="3498" y="1418"/>
                  </a:lnTo>
                  <a:cubicBezTo>
                    <a:pt x="3371" y="631"/>
                    <a:pt x="2647" y="0"/>
                    <a:pt x="179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36418438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29924"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مدخلات تكنولوجيا المعلومات تشير إلى الأدوات والتقنيات التي يتم استخدامها في مجال التعليم والتدريس لتعزيز وتحسين عمليات التعلم والتواصل. تشمل هذه المدخلات الأجهزة الإلكترونية مثل الحواسيب والهواتف الذكية والأجهزة اللوحية، والبرمجيات التعليمية، والشبكات الاجتماعية، والإنترنت والموارد الإلكترونية، وتطبيقات الويب والتطبيقات المحمولة الموجهة للتعلم، والتجارب التفاعلية، وغيرها من الأدوات التقنية التي يمكن استخدامها لتعزيز عملية التعليم وتحقيق أهداف التعلم.</a:t>
            </a:r>
          </a:p>
          <a:p>
            <a:pPr algn="ctr"/>
            <a:endParaRPr lang="ar-SA" dirty="0"/>
          </a:p>
          <a:p>
            <a:pPr algn="ctr"/>
            <a:r>
              <a:rPr lang="ar-SA" dirty="0"/>
              <a:t>مصدر:</a:t>
            </a:r>
          </a:p>
          <a:p>
            <a:pPr algn="ctr"/>
            <a:r>
              <a:rPr lang="en-US" dirty="0"/>
              <a:t>ITU (International Telecommunication Union). (2018). "ICTs in Education." Retrieved from: https://www.itu.int/en/ITU-D/Statistics/Pages/publications/ict-facts-2017.aspx</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420826" y="2040273"/>
            <a:ext cx="9426243" cy="402674"/>
          </a:xfrm>
          <a:prstGeom prst="rect">
            <a:avLst/>
          </a:prstGeom>
          <a:noFill/>
        </p:spPr>
        <p:txBody>
          <a:bodyPr wrap="square" rtlCol="0">
            <a:spAutoFit/>
          </a:bodyPr>
          <a:lstStyle/>
          <a:p>
            <a:pPr algn="just" rtl="1">
              <a:lnSpc>
                <a:spcPts val="2720"/>
              </a:lnSpc>
              <a:spcBef>
                <a:spcPts val="600"/>
              </a:spcBef>
              <a:spcAft>
                <a:spcPts val="1800"/>
              </a:spcAft>
            </a:pPr>
            <a:r>
              <a:rPr lang="ar-SA" sz="1600" dirty="0">
                <a:latin typeface="Alexandria Light" pitchFamily="2" charset="-78"/>
                <a:cs typeface="Alexandria Light" pitchFamily="2" charset="-78"/>
              </a:rPr>
              <a:t>      </a:t>
            </a:r>
            <a:endParaRPr lang="ar-SA" sz="1600" dirty="0">
              <a:solidFill>
                <a:srgbClr val="212529"/>
              </a:solidFill>
              <a:effectLst/>
              <a:latin typeface="Alexandria Light" pitchFamily="2" charset="-78"/>
              <a:ea typeface="Times New Roman" panose="02020603050405020304" pitchFamily="18"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C4364A12-B773-40FF-9ABF-33539D226A2F}"/>
              </a:ext>
            </a:extLst>
          </p:cNvPr>
          <p:cNvSpPr txBox="1"/>
          <p:nvPr/>
        </p:nvSpPr>
        <p:spPr>
          <a:xfrm>
            <a:off x="1101395" y="2263253"/>
            <a:ext cx="9669779" cy="383438"/>
          </a:xfrm>
          <a:prstGeom prst="rect">
            <a:avLst/>
          </a:prstGeom>
          <a:noFill/>
        </p:spPr>
        <p:txBody>
          <a:bodyPr wrap="square" rtlCol="1">
            <a:spAutoFit/>
          </a:bodyPr>
          <a:lstStyle/>
          <a:p>
            <a:pPr algn="just" rtl="1">
              <a:lnSpc>
                <a:spcPts val="2520"/>
              </a:lnSpc>
              <a:spcAft>
                <a:spcPts val="1800"/>
              </a:spcAft>
            </a:pPr>
            <a:r>
              <a:rPr lang="ar-SA" sz="1600" dirty="0">
                <a:latin typeface="Alexandria Light" pitchFamily="2" charset="-78"/>
                <a:cs typeface="Alexandria Light" pitchFamily="2" charset="-78"/>
              </a:rPr>
              <a:t> ومن نماذج المستحدثات التكنولوجية المستخدمة في التعليم:</a:t>
            </a:r>
            <a:endParaRPr lang="ar-SA" sz="1600" dirty="0">
              <a:highlight>
                <a:srgbClr val="FFFF00"/>
              </a:highlight>
              <a:latin typeface="Alexandria Light" pitchFamily="2" charset="-78"/>
              <a:cs typeface="Alexandria Light" pitchFamily="2" charset="-78"/>
            </a:endParaRPr>
          </a:p>
        </p:txBody>
      </p:sp>
      <p:sp>
        <p:nvSpPr>
          <p:cNvPr id="3" name="مستطيل: زوايا مستديرة 2">
            <a:extLst>
              <a:ext uri="{FF2B5EF4-FFF2-40B4-BE49-F238E27FC236}">
                <a16:creationId xmlns:a16="http://schemas.microsoft.com/office/drawing/2014/main" id="{A4824698-E14E-4482-9A7A-FD5BEC860EC6}"/>
              </a:ext>
            </a:extLst>
          </p:cNvPr>
          <p:cNvSpPr/>
          <p:nvPr/>
        </p:nvSpPr>
        <p:spPr>
          <a:xfrm rot="10800000" flipV="1">
            <a:off x="8782474" y="3301468"/>
            <a:ext cx="1868617" cy="1716915"/>
          </a:xfrm>
          <a:prstGeom prst="roundRect">
            <a:avLst/>
          </a:prstGeom>
          <a:solidFill>
            <a:srgbClr val="00B0F0"/>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ts val="2520"/>
              </a:lnSpc>
              <a:spcAft>
                <a:spcPts val="1200"/>
              </a:spcAft>
            </a:pPr>
            <a:r>
              <a:rPr lang="ar-SA" sz="1600" b="0" i="0" u="none" strike="noStrike" baseline="0" dirty="0">
                <a:effectLst>
                  <a:outerShdw blurRad="38100" dist="38100" dir="2700000" algn="tl">
                    <a:srgbClr val="000000">
                      <a:alpha val="43137"/>
                    </a:srgbClr>
                  </a:outerShdw>
                </a:effectLst>
                <a:latin typeface="Alexandria Light" pitchFamily="2" charset="-78"/>
                <a:cs typeface="Alexandria Light" pitchFamily="2" charset="-78"/>
              </a:rPr>
              <a:t>الواقع الافتراضي </a:t>
            </a:r>
            <a:r>
              <a:rPr lang="en-US" sz="1600" b="0" i="0" u="none" strike="noStrike" baseline="0" dirty="0">
                <a:effectLst>
                  <a:outerShdw blurRad="38100" dist="38100" dir="2700000" algn="tl">
                    <a:srgbClr val="000000">
                      <a:alpha val="43137"/>
                    </a:srgbClr>
                  </a:outerShdw>
                </a:effectLst>
                <a:latin typeface="Alexandria Light" pitchFamily="2" charset="-78"/>
                <a:cs typeface="Alexandria Light" pitchFamily="2" charset="-78"/>
              </a:rPr>
              <a:t>Virtual Reality ) </a:t>
            </a:r>
            <a:r>
              <a:rPr lang="ar-SA" sz="1600" b="0" i="0" u="none" strike="noStrike" baseline="0" dirty="0">
                <a:effectLst>
                  <a:outerShdw blurRad="38100" dist="38100" dir="2700000" algn="tl">
                    <a:srgbClr val="000000">
                      <a:alpha val="43137"/>
                    </a:srgbClr>
                  </a:outerShdw>
                </a:effectLst>
                <a:latin typeface="Alexandria Light" pitchFamily="2" charset="-78"/>
                <a:cs typeface="Alexandria Light" pitchFamily="2" charset="-78"/>
              </a:rPr>
              <a:t> ويرمز له </a:t>
            </a:r>
            <a:r>
              <a:rPr lang="en-US" sz="1600" b="0" i="0" u="none" strike="noStrike" baseline="0" dirty="0">
                <a:effectLst>
                  <a:outerShdw blurRad="38100" dist="38100" dir="2700000" algn="tl">
                    <a:srgbClr val="000000">
                      <a:alpha val="43137"/>
                    </a:srgbClr>
                  </a:outerShdw>
                </a:effectLst>
                <a:latin typeface="Alexandria Light" pitchFamily="2" charset="-78"/>
                <a:cs typeface="Alexandria Light" pitchFamily="2" charset="-78"/>
              </a:rPr>
              <a:t> VR</a:t>
            </a:r>
            <a:endParaRPr lang="ar-SA" sz="1600" dirty="0">
              <a:effectLst>
                <a:outerShdw blurRad="38100" dist="38100" dir="2700000" algn="tl">
                  <a:srgbClr val="000000">
                    <a:alpha val="43137"/>
                  </a:srgbClr>
                </a:outerShdw>
              </a:effectLst>
              <a:latin typeface="Alexandria Light" pitchFamily="2" charset="-78"/>
              <a:cs typeface="Alexandria Light" pitchFamily="2" charset="-78"/>
            </a:endParaRPr>
          </a:p>
        </p:txBody>
      </p:sp>
      <p:sp>
        <p:nvSpPr>
          <p:cNvPr id="10" name="مستطيل: زوايا مستديرة 9">
            <a:extLst>
              <a:ext uri="{FF2B5EF4-FFF2-40B4-BE49-F238E27FC236}">
                <a16:creationId xmlns:a16="http://schemas.microsoft.com/office/drawing/2014/main" id="{D5466126-DF50-444A-B096-C6B3C25B0616}"/>
              </a:ext>
            </a:extLst>
          </p:cNvPr>
          <p:cNvSpPr/>
          <p:nvPr/>
        </p:nvSpPr>
        <p:spPr>
          <a:xfrm rot="10800000" flipV="1">
            <a:off x="6364234" y="3301468"/>
            <a:ext cx="1868617" cy="1733159"/>
          </a:xfrm>
          <a:prstGeom prst="roundRect">
            <a:avLst/>
          </a:prstGeom>
          <a:solidFill>
            <a:srgbClr val="00B0F0"/>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ts val="2520"/>
              </a:lnSpc>
              <a:spcAft>
                <a:spcPts val="1200"/>
              </a:spcAft>
            </a:pPr>
            <a:r>
              <a:rPr lang="ar-SA" sz="1600" b="0" i="0" u="none" strike="noStrike" baseline="0" dirty="0">
                <a:effectLst>
                  <a:outerShdw blurRad="38100" dist="38100" dir="2700000" algn="tl">
                    <a:srgbClr val="000000">
                      <a:alpha val="43137"/>
                    </a:srgbClr>
                  </a:outerShdw>
                </a:effectLst>
                <a:latin typeface="Alexandria Light" pitchFamily="2" charset="-78"/>
                <a:cs typeface="Alexandria Light" pitchFamily="2" charset="-78"/>
              </a:rPr>
              <a:t>الواقع المعزز </a:t>
            </a:r>
            <a:r>
              <a:rPr lang="en-US" sz="1600" b="0" i="0" u="none" strike="noStrike" baseline="0" dirty="0">
                <a:effectLst>
                  <a:outerShdw blurRad="38100" dist="38100" dir="2700000" algn="tl">
                    <a:srgbClr val="000000">
                      <a:alpha val="43137"/>
                    </a:srgbClr>
                  </a:outerShdw>
                </a:effectLst>
                <a:latin typeface="Alexandria Light" pitchFamily="2" charset="-78"/>
                <a:cs typeface="Alexandria Light" pitchFamily="2" charset="-78"/>
              </a:rPr>
              <a:t>(Augmented Reality )</a:t>
            </a:r>
            <a:r>
              <a:rPr lang="ar-SA" sz="1600" b="0" i="0" u="none" strike="noStrike" baseline="0" dirty="0">
                <a:effectLst>
                  <a:outerShdw blurRad="38100" dist="38100" dir="2700000" algn="tl">
                    <a:srgbClr val="000000">
                      <a:alpha val="43137"/>
                    </a:srgbClr>
                  </a:outerShdw>
                </a:effectLst>
                <a:latin typeface="Alexandria Light" pitchFamily="2" charset="-78"/>
                <a:cs typeface="Alexandria Light" pitchFamily="2" charset="-78"/>
              </a:rPr>
              <a:t> ويرمز له </a:t>
            </a:r>
            <a:r>
              <a:rPr lang="en-US" sz="1600" b="0" i="0" u="none" strike="noStrike" baseline="0" dirty="0">
                <a:effectLst>
                  <a:outerShdw blurRad="38100" dist="38100" dir="2700000" algn="tl">
                    <a:srgbClr val="000000">
                      <a:alpha val="43137"/>
                    </a:srgbClr>
                  </a:outerShdw>
                </a:effectLst>
                <a:latin typeface="Alexandria Light" pitchFamily="2" charset="-78"/>
                <a:cs typeface="Alexandria Light" pitchFamily="2" charset="-78"/>
              </a:rPr>
              <a:t> AR</a:t>
            </a:r>
            <a:r>
              <a:rPr lang="ar-SA" sz="1600" dirty="0">
                <a:effectLst>
                  <a:outerShdw blurRad="38100" dist="38100" dir="2700000" algn="tl">
                    <a:srgbClr val="000000">
                      <a:alpha val="43137"/>
                    </a:srgbClr>
                  </a:outerShdw>
                </a:effectLst>
                <a:latin typeface="Alexandria Light" pitchFamily="2" charset="-78"/>
                <a:cs typeface="Alexandria Light" pitchFamily="2" charset="-78"/>
              </a:rPr>
              <a:t>.</a:t>
            </a:r>
          </a:p>
        </p:txBody>
      </p:sp>
      <p:sp>
        <p:nvSpPr>
          <p:cNvPr id="11" name="مستطيل: زوايا مستديرة 10">
            <a:extLst>
              <a:ext uri="{FF2B5EF4-FFF2-40B4-BE49-F238E27FC236}">
                <a16:creationId xmlns:a16="http://schemas.microsoft.com/office/drawing/2014/main" id="{0E0E4FB1-AF2D-4304-B1B4-618888C3156E}"/>
              </a:ext>
            </a:extLst>
          </p:cNvPr>
          <p:cNvSpPr/>
          <p:nvPr/>
        </p:nvSpPr>
        <p:spPr>
          <a:xfrm rot="10800000" flipV="1">
            <a:off x="3989069" y="3301469"/>
            <a:ext cx="1977540" cy="1774064"/>
          </a:xfrm>
          <a:prstGeom prst="roundRect">
            <a:avLst/>
          </a:prstGeom>
          <a:solidFill>
            <a:srgbClr val="00B0F0"/>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ts val="2520"/>
              </a:lnSpc>
              <a:spcAft>
                <a:spcPts val="1200"/>
              </a:spcAft>
            </a:pPr>
            <a:r>
              <a:rPr lang="ar-SA" sz="1600" b="0" i="0" u="none" strike="noStrike" baseline="0" dirty="0">
                <a:effectLst>
                  <a:outerShdw blurRad="38100" dist="38100" dir="2700000" algn="tl">
                    <a:srgbClr val="000000">
                      <a:alpha val="43137"/>
                    </a:srgbClr>
                  </a:outerShdw>
                </a:effectLst>
                <a:latin typeface="Alexandria Light" pitchFamily="2" charset="-78"/>
                <a:cs typeface="Alexandria Light" pitchFamily="2" charset="-78"/>
              </a:rPr>
              <a:t>الواقع المختلط </a:t>
            </a:r>
            <a:r>
              <a:rPr lang="en-US" sz="1600" dirty="0">
                <a:effectLst>
                  <a:outerShdw blurRad="38100" dist="38100" dir="2700000" algn="tl">
                    <a:srgbClr val="000000">
                      <a:alpha val="43137"/>
                    </a:srgbClr>
                  </a:outerShdw>
                </a:effectLst>
                <a:latin typeface="Alexandria Light" pitchFamily="2" charset="-78"/>
                <a:cs typeface="Alexandria Light" pitchFamily="2" charset="-78"/>
              </a:rPr>
              <a:t>(</a:t>
            </a:r>
            <a:r>
              <a:rPr lang="en-US" sz="1600" b="0" i="0" u="none" strike="noStrike" baseline="0" dirty="0">
                <a:effectLst>
                  <a:outerShdw blurRad="38100" dist="38100" dir="2700000" algn="tl">
                    <a:srgbClr val="000000">
                      <a:alpha val="43137"/>
                    </a:srgbClr>
                  </a:outerShdw>
                </a:effectLst>
                <a:latin typeface="Alexandria Light" pitchFamily="2" charset="-78"/>
                <a:cs typeface="Alexandria Light" pitchFamily="2" charset="-78"/>
              </a:rPr>
              <a:t>Mixed Reality) </a:t>
            </a:r>
            <a:r>
              <a:rPr lang="ar-SA" sz="1600" b="0" i="0" u="none" strike="noStrike" baseline="0" dirty="0">
                <a:effectLst>
                  <a:outerShdw blurRad="38100" dist="38100" dir="2700000" algn="tl">
                    <a:srgbClr val="000000">
                      <a:alpha val="43137"/>
                    </a:srgbClr>
                  </a:outerShdw>
                </a:effectLst>
                <a:latin typeface="Alexandria Light" pitchFamily="2" charset="-78"/>
                <a:cs typeface="Alexandria Light" pitchFamily="2" charset="-78"/>
              </a:rPr>
              <a:t> ويرمز له </a:t>
            </a:r>
            <a:r>
              <a:rPr lang="en-US" sz="1600" b="0" i="0" u="none" strike="noStrike" baseline="0" dirty="0">
                <a:effectLst>
                  <a:outerShdw blurRad="38100" dist="38100" dir="2700000" algn="tl">
                    <a:srgbClr val="000000">
                      <a:alpha val="43137"/>
                    </a:srgbClr>
                  </a:outerShdw>
                </a:effectLst>
                <a:latin typeface="Alexandria Light" pitchFamily="2" charset="-78"/>
                <a:cs typeface="Alexandria Light" pitchFamily="2" charset="-78"/>
              </a:rPr>
              <a:t>MR</a:t>
            </a:r>
            <a:r>
              <a:rPr lang="ar-SA" sz="1800" dirty="0">
                <a:effectLst>
                  <a:outerShdw blurRad="38100" dist="38100" dir="2700000" algn="tl">
                    <a:srgbClr val="000000">
                      <a:alpha val="43137"/>
                    </a:srgbClr>
                  </a:outerShdw>
                </a:effectLst>
                <a:latin typeface="Alexandria Light" pitchFamily="2" charset="-78"/>
                <a:cs typeface="Alexandria Light" pitchFamily="2" charset="-78"/>
              </a:rPr>
              <a:t>.</a:t>
            </a:r>
          </a:p>
        </p:txBody>
      </p:sp>
      <p:sp>
        <p:nvSpPr>
          <p:cNvPr id="12" name="مستطيل: زوايا مستديرة 11">
            <a:extLst>
              <a:ext uri="{FF2B5EF4-FFF2-40B4-BE49-F238E27FC236}">
                <a16:creationId xmlns:a16="http://schemas.microsoft.com/office/drawing/2014/main" id="{124A41F1-4E39-47A2-AEBE-738AAB780E81}"/>
              </a:ext>
            </a:extLst>
          </p:cNvPr>
          <p:cNvSpPr/>
          <p:nvPr/>
        </p:nvSpPr>
        <p:spPr>
          <a:xfrm rot="10800000" flipV="1">
            <a:off x="1737359" y="3301468"/>
            <a:ext cx="1800012" cy="1774066"/>
          </a:xfrm>
          <a:prstGeom prst="roundRect">
            <a:avLst/>
          </a:prstGeom>
          <a:solidFill>
            <a:srgbClr val="00B0F0"/>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ts val="2520"/>
              </a:lnSpc>
              <a:spcAft>
                <a:spcPts val="1200"/>
              </a:spcAft>
            </a:pPr>
            <a:r>
              <a:rPr lang="ar-SA" sz="1600" i="0" u="none" strike="noStrike" baseline="0" dirty="0">
                <a:effectLst>
                  <a:outerShdw blurRad="38100" dist="38100" dir="2700000" algn="tl">
                    <a:srgbClr val="000000">
                      <a:alpha val="43137"/>
                    </a:srgbClr>
                  </a:outerShdw>
                </a:effectLst>
                <a:latin typeface="Alexandria Light" pitchFamily="2" charset="-78"/>
                <a:cs typeface="Alexandria Light" pitchFamily="2" charset="-78"/>
              </a:rPr>
              <a:t>الواقع الممتد  </a:t>
            </a:r>
            <a:r>
              <a:rPr lang="en-US" sz="1600" i="0" u="none" strike="noStrike" baseline="0" dirty="0">
                <a:effectLst>
                  <a:outerShdw blurRad="38100" dist="38100" dir="2700000" algn="tl">
                    <a:srgbClr val="000000">
                      <a:alpha val="43137"/>
                    </a:srgbClr>
                  </a:outerShdw>
                </a:effectLst>
                <a:latin typeface="Alexandria Light" pitchFamily="2" charset="-78"/>
                <a:cs typeface="Alexandria Light" pitchFamily="2" charset="-78"/>
              </a:rPr>
              <a:t>(Extended Reality) : </a:t>
            </a:r>
            <a:r>
              <a:rPr lang="ar-SA" sz="1600" i="0" u="none" strike="noStrike" baseline="0" dirty="0">
                <a:effectLst>
                  <a:outerShdw blurRad="38100" dist="38100" dir="2700000" algn="tl">
                    <a:srgbClr val="000000">
                      <a:alpha val="43137"/>
                    </a:srgbClr>
                  </a:outerShdw>
                </a:effectLst>
                <a:latin typeface="Alexandria Light" pitchFamily="2" charset="-78"/>
                <a:cs typeface="Alexandria Light" pitchFamily="2" charset="-78"/>
              </a:rPr>
              <a:t> ويرمز له  </a:t>
            </a:r>
            <a:r>
              <a:rPr lang="en-US" sz="1600" i="0" u="none" strike="noStrike" baseline="0" dirty="0">
                <a:effectLst>
                  <a:outerShdw blurRad="38100" dist="38100" dir="2700000" algn="tl">
                    <a:srgbClr val="000000">
                      <a:alpha val="43137"/>
                    </a:srgbClr>
                  </a:outerShdw>
                </a:effectLst>
                <a:latin typeface="Alexandria Light" pitchFamily="2" charset="-78"/>
                <a:cs typeface="Alexandria Light" pitchFamily="2" charset="-78"/>
              </a:rPr>
              <a:t> XR</a:t>
            </a:r>
            <a:endParaRPr lang="ar-SA" sz="1600" dirty="0">
              <a:effectLst>
                <a:outerShdw blurRad="38100" dist="38100" dir="2700000" algn="tl">
                  <a:srgbClr val="000000">
                    <a:alpha val="43137"/>
                  </a:srgbClr>
                </a:outerShdw>
              </a:effectLst>
              <a:latin typeface="Alexandria Medium" pitchFamily="2" charset="-78"/>
              <a:cs typeface="Alexandria Medium" pitchFamily="2" charset="-78"/>
            </a:endParaRPr>
          </a:p>
        </p:txBody>
      </p:sp>
      <p:sp>
        <p:nvSpPr>
          <p:cNvPr id="13" name="مربع نص 12">
            <a:extLst>
              <a:ext uri="{FF2B5EF4-FFF2-40B4-BE49-F238E27FC236}">
                <a16:creationId xmlns:a16="http://schemas.microsoft.com/office/drawing/2014/main" id="{1CF20E37-D618-4E05-A83D-F2672784CA0A}"/>
              </a:ext>
            </a:extLst>
          </p:cNvPr>
          <p:cNvSpPr txBox="1"/>
          <p:nvPr/>
        </p:nvSpPr>
        <p:spPr>
          <a:xfrm>
            <a:off x="2671793" y="934558"/>
            <a:ext cx="6592832" cy="400110"/>
          </a:xfrm>
          <a:prstGeom prst="rect">
            <a:avLst/>
          </a:prstGeom>
          <a:noFill/>
        </p:spPr>
        <p:txBody>
          <a:bodyPr wrap="square">
            <a:spAutoFit/>
          </a:bodyPr>
          <a:lstStyle/>
          <a:p>
            <a:r>
              <a:rPr lang="ar-SA" sz="2000" dirty="0">
                <a:latin typeface="Alexandria Medium" pitchFamily="2" charset="-78"/>
                <a:cs typeface="Alexandria Medium" pitchFamily="2" charset="-78"/>
              </a:rPr>
              <a:t>نماذج المستحدثات التكنولوجية في التعليم</a:t>
            </a:r>
          </a:p>
        </p:txBody>
      </p:sp>
    </p:spTree>
    <p:extLst>
      <p:ext uri="{BB962C8B-B14F-4D97-AF65-F5344CB8AC3E}">
        <p14:creationId xmlns:p14="http://schemas.microsoft.com/office/powerpoint/2010/main" val="6909723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9402" y="1495503"/>
            <a:ext cx="10812720" cy="50247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155017" y="932421"/>
            <a:ext cx="4081489" cy="371705"/>
          </a:xfrm>
          <a:prstGeom prst="rect">
            <a:avLst/>
          </a:prstGeom>
          <a:noFill/>
        </p:spPr>
        <p:txBody>
          <a:bodyPr wrap="square" rtlCol="0">
            <a:spAutoFit/>
          </a:bodyPr>
          <a:lstStyle/>
          <a:p>
            <a:pPr algn="ctr" rtl="1">
              <a:lnSpc>
                <a:spcPct val="107000"/>
              </a:lnSpc>
              <a:spcAft>
                <a:spcPts val="800"/>
              </a:spcAft>
            </a:pPr>
            <a:r>
              <a:rPr lang="ar-SA" sz="1800" dirty="0">
                <a:solidFill>
                  <a:srgbClr val="0070C0"/>
                </a:solidFill>
                <a:effectLst/>
                <a:latin typeface="Alexandria Medium" pitchFamily="2" charset="-78"/>
                <a:ea typeface="Calibri" panose="020F0502020204030204" pitchFamily="34" charset="0"/>
                <a:cs typeface="Alexandria Medium" pitchFamily="2" charset="-78"/>
              </a:rPr>
              <a:t>الواقع الافتراضي والواقع المعزز</a:t>
            </a:r>
            <a:endParaRPr lang="en-US" sz="1400" dirty="0">
              <a:solidFill>
                <a:srgbClr val="0070C0"/>
              </a:solidFill>
              <a:effectLst/>
              <a:latin typeface="Alexandria Medium" pitchFamily="2" charset="-78"/>
              <a:ea typeface="Calibri" panose="020F0502020204030204" pitchFamily="34" charset="0"/>
              <a:cs typeface="Alexandria Medium" pitchFamily="2" charset="-78"/>
            </a:endParaRPr>
          </a:p>
        </p:txBody>
      </p:sp>
      <p:sp>
        <p:nvSpPr>
          <p:cNvPr id="5" name="Rectangle 4"/>
          <p:cNvSpPr/>
          <p:nvPr/>
        </p:nvSpPr>
        <p:spPr>
          <a:xfrm>
            <a:off x="589878" y="741044"/>
            <a:ext cx="1068473" cy="90315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1052052" y="1623219"/>
            <a:ext cx="10350546" cy="4682757"/>
          </a:xfrm>
          <a:prstGeom prst="rect">
            <a:avLst/>
          </a:prstGeom>
          <a:noFill/>
        </p:spPr>
        <p:txBody>
          <a:bodyPr wrap="square" rtlCol="0">
            <a:spAutoFit/>
          </a:bodyPr>
          <a:lstStyle/>
          <a:p>
            <a:pPr marL="285750" indent="-285750" algn="just" rtl="1">
              <a:lnSpc>
                <a:spcPct val="200000"/>
              </a:lnSpc>
              <a:spcAft>
                <a:spcPts val="1800"/>
              </a:spcAft>
              <a:buSzPts val="1000"/>
              <a:buFont typeface="Arial" panose="020B0604020202020204" pitchFamily="34" charset="0"/>
              <a:buChar char="•"/>
              <a:tabLst>
                <a:tab pos="457200" algn="l"/>
              </a:tabLst>
            </a:pPr>
            <a:r>
              <a:rPr lang="ar-SA" sz="1600" b="1" dirty="0">
                <a:latin typeface="Calibri" panose="020F0502020204030204" pitchFamily="34" charset="0"/>
                <a:ea typeface="Calibri" panose="020F0502020204030204" pitchFamily="34" charset="0"/>
                <a:cs typeface="Alexandria" pitchFamily="2" charset="-78"/>
              </a:rPr>
              <a:t>  </a:t>
            </a:r>
            <a:r>
              <a:rPr lang="ar-SA" sz="1600" b="1" dirty="0">
                <a:solidFill>
                  <a:srgbClr val="000000"/>
                </a:solidFill>
                <a:effectLst/>
                <a:latin typeface="Alexandria Light" pitchFamily="2" charset="-78"/>
                <a:ea typeface="Calibri" panose="020F0502020204030204" pitchFamily="34" charset="0"/>
                <a:cs typeface="Alexandria Light" pitchFamily="2" charset="-78"/>
              </a:rPr>
              <a:t>الواقع الافتراضي</a:t>
            </a:r>
            <a:r>
              <a:rPr lang="en-US" sz="1600" b="1" dirty="0">
                <a:solidFill>
                  <a:srgbClr val="000000"/>
                </a:solidFill>
                <a:effectLst/>
                <a:latin typeface="Alexandria Light" pitchFamily="2" charset="-78"/>
                <a:ea typeface="Calibri" panose="020F0502020204030204" pitchFamily="34" charset="0"/>
                <a:cs typeface="Alexandria Light" pitchFamily="2" charset="-78"/>
              </a:rPr>
              <a:t> (Virtual Reality): </a:t>
            </a:r>
            <a:r>
              <a:rPr lang="ar-SA" sz="1600" dirty="0">
                <a:solidFill>
                  <a:srgbClr val="000000"/>
                </a:solidFill>
                <a:effectLst/>
                <a:latin typeface="Alexandria Light" pitchFamily="2" charset="-78"/>
                <a:ea typeface="Calibri" panose="020F0502020204030204" pitchFamily="34" charset="0"/>
                <a:cs typeface="Alexandria Light" pitchFamily="2" charset="-78"/>
              </a:rPr>
              <a:t>ويرمز</a:t>
            </a:r>
            <a:r>
              <a:rPr lang="ar-SA" sz="1600" b="1" dirty="0">
                <a:solidFill>
                  <a:srgbClr val="000000"/>
                </a:solidFill>
                <a:effectLst/>
                <a:latin typeface="Alexandria Light" pitchFamily="2" charset="-78"/>
                <a:ea typeface="Calibri" panose="020F0502020204030204" pitchFamily="34" charset="0"/>
                <a:cs typeface="Alexandria Light" pitchFamily="2" charset="-78"/>
              </a:rPr>
              <a:t> </a:t>
            </a:r>
            <a:r>
              <a:rPr lang="ar-SA" sz="1600" dirty="0">
                <a:solidFill>
                  <a:srgbClr val="000000"/>
                </a:solidFill>
                <a:effectLst/>
                <a:latin typeface="Alexandria Light" pitchFamily="2" charset="-78"/>
                <a:ea typeface="Calibri" panose="020F0502020204030204" pitchFamily="34" charset="0"/>
                <a:cs typeface="Alexandria Light" pitchFamily="2" charset="-78"/>
              </a:rPr>
              <a:t>له </a:t>
            </a:r>
            <a:r>
              <a:rPr lang="en-US" sz="1600" dirty="0">
                <a:solidFill>
                  <a:srgbClr val="000000"/>
                </a:solidFill>
                <a:effectLst/>
                <a:latin typeface="Alexandria Light" pitchFamily="2" charset="-78"/>
                <a:ea typeface="Calibri" panose="020F0502020204030204" pitchFamily="34" charset="0"/>
                <a:cs typeface="Alexandria Light" pitchFamily="2" charset="-78"/>
              </a:rPr>
              <a:t> :(</a:t>
            </a:r>
            <a:r>
              <a:rPr lang="en-US" sz="1600" b="1" dirty="0">
                <a:solidFill>
                  <a:srgbClr val="000000"/>
                </a:solidFill>
                <a:effectLst/>
                <a:latin typeface="Alexandria Light" pitchFamily="2" charset="-78"/>
                <a:ea typeface="Calibri" panose="020F0502020204030204" pitchFamily="34" charset="0"/>
                <a:cs typeface="Alexandria Light" pitchFamily="2" charset="-78"/>
              </a:rPr>
              <a:t>VR</a:t>
            </a:r>
            <a:r>
              <a:rPr lang="en-US" sz="1600" dirty="0">
                <a:solidFill>
                  <a:srgbClr val="000000"/>
                </a:solidFill>
                <a:effectLst/>
                <a:latin typeface="Alexandria Light" pitchFamily="2" charset="-78"/>
                <a:ea typeface="Calibri" panose="020F0502020204030204" pitchFamily="34" charset="0"/>
                <a:cs typeface="Alexandria Light" pitchFamily="2" charset="-78"/>
              </a:rPr>
              <a:t> )</a:t>
            </a:r>
            <a:r>
              <a:rPr lang="ar-SA" sz="1600" dirty="0">
                <a:solidFill>
                  <a:srgbClr val="000000"/>
                </a:solidFill>
                <a:effectLst/>
                <a:latin typeface="Alexandria Light" pitchFamily="2" charset="-78"/>
                <a:ea typeface="Calibri" panose="020F0502020204030204" pitchFamily="34" charset="0"/>
                <a:cs typeface="Alexandria Light" pitchFamily="2" charset="-78"/>
              </a:rPr>
              <a:t>محاكاة للواقع الحقيقيّ أو تجربة محاكاة تكون مشابهة جداً للعالم الفعليّ، من خلال تجربة التعلّم العمليّ التفاعليّ بالنسبة إلى المواد العلميّة والتاريخيّة في العالم الافتراضيّ. أي </a:t>
            </a:r>
            <a:r>
              <a:rPr lang="ar-SA" sz="1600" dirty="0">
                <a:solidFill>
                  <a:srgbClr val="000000"/>
                </a:solidFill>
                <a:latin typeface="Alexandria Light" pitchFamily="2" charset="-78"/>
                <a:ea typeface="Calibri" panose="020F0502020204030204" pitchFamily="34" charset="0"/>
                <a:cs typeface="Alexandria Light" pitchFamily="2" charset="-78"/>
              </a:rPr>
              <a:t>أنه قائم على تصميم بيئة خيالية متعددة الأبعاد بواسطة الحواسيب تحاكي الواقع الحقيقي وتوازيه، </a:t>
            </a:r>
          </a:p>
          <a:p>
            <a:pPr marL="285750" indent="-285750" algn="just" rtl="1">
              <a:lnSpc>
                <a:spcPct val="200000"/>
              </a:lnSpc>
              <a:spcAft>
                <a:spcPts val="1800"/>
              </a:spcAft>
              <a:buSzPts val="1000"/>
              <a:buFont typeface="Arial" panose="020B0604020202020204" pitchFamily="34" charset="0"/>
              <a:buChar char="•"/>
              <a:tabLst>
                <a:tab pos="457200" algn="l"/>
              </a:tabLst>
            </a:pPr>
            <a:r>
              <a:rPr lang="ar-SA" sz="1600" b="1" dirty="0">
                <a:solidFill>
                  <a:srgbClr val="000000"/>
                </a:solidFill>
                <a:effectLst/>
                <a:latin typeface="Alexandria Light" pitchFamily="2" charset="-78"/>
                <a:ea typeface="Calibri" panose="020F0502020204030204" pitchFamily="34" charset="0"/>
                <a:cs typeface="Alexandria Light" pitchFamily="2" charset="-78"/>
              </a:rPr>
              <a:t>الواقع المعزّز </a:t>
            </a:r>
            <a:r>
              <a:rPr lang="en-US" sz="1600" b="1" dirty="0">
                <a:solidFill>
                  <a:srgbClr val="000000"/>
                </a:solidFill>
                <a:effectLst/>
                <a:latin typeface="Alexandria Light" pitchFamily="2" charset="-78"/>
                <a:ea typeface="Calibri" panose="020F0502020204030204" pitchFamily="34" charset="0"/>
                <a:cs typeface="Alexandria Light" pitchFamily="2" charset="-78"/>
              </a:rPr>
              <a:t>(Augmented Reality)</a:t>
            </a:r>
            <a:r>
              <a:rPr lang="ar-SA" sz="1600" b="1" dirty="0">
                <a:solidFill>
                  <a:srgbClr val="000000"/>
                </a:solidFill>
                <a:effectLst/>
                <a:latin typeface="Alexandria Light" pitchFamily="2" charset="-78"/>
                <a:ea typeface="Calibri" panose="020F0502020204030204" pitchFamily="34" charset="0"/>
                <a:cs typeface="Alexandria Light" pitchFamily="2" charset="-78"/>
              </a:rPr>
              <a:t>،</a:t>
            </a:r>
            <a:r>
              <a:rPr lang="ar-SA" sz="1600" dirty="0">
                <a:solidFill>
                  <a:srgbClr val="000000"/>
                </a:solidFill>
                <a:effectLst/>
                <a:latin typeface="Alexandria Light" pitchFamily="2" charset="-78"/>
                <a:ea typeface="Calibri" panose="020F0502020204030204" pitchFamily="34" charset="0"/>
                <a:cs typeface="Alexandria Light" pitchFamily="2" charset="-78"/>
              </a:rPr>
              <a:t> ويرمز له</a:t>
            </a:r>
            <a:r>
              <a:rPr lang="en-US" sz="1600" dirty="0">
                <a:solidFill>
                  <a:srgbClr val="000000"/>
                </a:solidFill>
                <a:effectLst/>
                <a:latin typeface="Alexandria Light" pitchFamily="2" charset="-78"/>
                <a:ea typeface="Calibri" panose="020F0502020204030204" pitchFamily="34" charset="0"/>
                <a:cs typeface="Alexandria Light" pitchFamily="2" charset="-78"/>
              </a:rPr>
              <a:t>(</a:t>
            </a:r>
            <a:r>
              <a:rPr lang="en-US" sz="1600" b="1" dirty="0">
                <a:solidFill>
                  <a:srgbClr val="000000"/>
                </a:solidFill>
                <a:effectLst/>
                <a:latin typeface="Alexandria Light" pitchFamily="2" charset="-78"/>
                <a:ea typeface="Calibri" panose="020F0502020204030204" pitchFamily="34" charset="0"/>
                <a:cs typeface="Alexandria Light" pitchFamily="2" charset="-78"/>
              </a:rPr>
              <a:t>AR</a:t>
            </a:r>
            <a:r>
              <a:rPr lang="en-US" sz="1600" dirty="0">
                <a:solidFill>
                  <a:srgbClr val="000000"/>
                </a:solidFill>
                <a:effectLst/>
                <a:latin typeface="Alexandria Light" pitchFamily="2" charset="-78"/>
                <a:ea typeface="Calibri" panose="020F0502020204030204" pitchFamily="34" charset="0"/>
                <a:cs typeface="Alexandria Light" pitchFamily="2" charset="-78"/>
              </a:rPr>
              <a:t>) </a:t>
            </a:r>
            <a:r>
              <a:rPr lang="ar-SA" sz="1600" dirty="0">
                <a:solidFill>
                  <a:srgbClr val="000000"/>
                </a:solidFill>
                <a:effectLst/>
                <a:latin typeface="Alexandria Light" pitchFamily="2" charset="-78"/>
                <a:ea typeface="Calibri" panose="020F0502020204030204" pitchFamily="34" charset="0"/>
                <a:cs typeface="Alexandria Light" pitchFamily="2" charset="-78"/>
              </a:rPr>
              <a:t>: تقنيّة تجمع بين العالم الحقيقيّ، والعناصر الافتراضيّة لإنشاء  بيئة تفاعليّة محسّنة، </a:t>
            </a:r>
            <a:r>
              <a:rPr lang="ar-SA" sz="1400" dirty="0">
                <a:solidFill>
                  <a:srgbClr val="000000"/>
                </a:solidFill>
                <a:effectLst/>
                <a:latin typeface="Alexandria Light" pitchFamily="2" charset="-78"/>
                <a:ea typeface="Calibri" panose="020F0502020204030204" pitchFamily="34" charset="0"/>
                <a:cs typeface="Alexandria Light" pitchFamily="2" charset="-78"/>
              </a:rPr>
              <a:t>تظهر </a:t>
            </a:r>
            <a:r>
              <a:rPr lang="ar-SA" sz="1600" b="0" i="0" u="none" strike="noStrike" baseline="0" dirty="0">
                <a:latin typeface="Alexandria Light" pitchFamily="2" charset="-78"/>
                <a:cs typeface="Alexandria Light" pitchFamily="2" charset="-78"/>
              </a:rPr>
              <a:t>وكأنها جزء من الواقع باستخدام شاشات الأجهزة الذكيّة والخوذ الرقميّة، ، فالواقع المعزز هو منظر لبيئة حقيقية يجري تكبير عناصرها عبر صور ينتجها الحاسوب. </a:t>
            </a:r>
            <a:r>
              <a:rPr lang="ar-SA" sz="1600" dirty="0">
                <a:solidFill>
                  <a:srgbClr val="000000"/>
                </a:solidFill>
                <a:effectLst/>
                <a:latin typeface="Alexandria Light" pitchFamily="2" charset="-78"/>
                <a:ea typeface="Calibri" panose="020F0502020204030204" pitchFamily="34" charset="0"/>
                <a:cs typeface="Alexandria Light" pitchFamily="2" charset="-78"/>
              </a:rPr>
              <a:t>ويتم تطبيق الواقع المعزّز في مجموعة متنوّعة من المجالات، بما في ذلك التعليم. مثال ذلك إمكانيّة استخدام تطبيق الواقع المعزّز على الهواتف الذكية أو الأجهزة اللوحية للمتعلّمين بغية حل مسائل رياضيّة عن طريق تجربة الأشكال الهندسية ثلاثيّة الأبعاد، أو لاستكشاف الكواكب، والأجرام السماويّة، وفهم النظام الشمسيّ. </a:t>
            </a:r>
            <a:endParaRPr lang="en-US" sz="1600" dirty="0">
              <a:solidFill>
                <a:srgbClr val="000000"/>
              </a:solidFill>
              <a:effectLst/>
              <a:latin typeface="Alexandria Light" pitchFamily="2" charset="-78"/>
              <a:ea typeface="Calibri" panose="020F0502020204030204" pitchFamily="34" charset="0"/>
              <a:cs typeface="Alexandria Light" pitchFamily="2"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328141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9402" y="178377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76216" y="1345306"/>
            <a:ext cx="965248" cy="86850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1230506" y="2193494"/>
            <a:ext cx="9985278" cy="3565656"/>
          </a:xfrm>
          <a:prstGeom prst="rect">
            <a:avLst/>
          </a:prstGeom>
          <a:noFill/>
        </p:spPr>
        <p:txBody>
          <a:bodyPr wrap="square" rtlCol="0">
            <a:spAutoFit/>
          </a:bodyPr>
          <a:lstStyle/>
          <a:p>
            <a:pPr marL="285750" indent="-285750" algn="just" rtl="1">
              <a:lnSpc>
                <a:spcPct val="200000"/>
              </a:lnSpc>
              <a:spcAft>
                <a:spcPts val="1800"/>
              </a:spcAft>
              <a:buFont typeface="Arial" panose="020B0604020202020204" pitchFamily="34" charset="0"/>
              <a:buChar char="•"/>
            </a:pPr>
            <a:r>
              <a:rPr lang="ar-SA" b="1" dirty="0">
                <a:solidFill>
                  <a:srgbClr val="0070C0"/>
                </a:solidFill>
                <a:latin typeface="Calibri" panose="020F0502020204030204" pitchFamily="34" charset="0"/>
                <a:ea typeface="Calibri" panose="020F0502020204030204" pitchFamily="34" charset="0"/>
                <a:cs typeface="Alexandria" pitchFamily="2" charset="-78"/>
              </a:rPr>
              <a:t>  </a:t>
            </a:r>
            <a:r>
              <a:rPr lang="ar-SA" b="1" i="0" u="none" strike="noStrike" baseline="0" dirty="0">
                <a:solidFill>
                  <a:srgbClr val="0070C0"/>
                </a:solidFill>
                <a:latin typeface="Alexandria Light" pitchFamily="2" charset="-78"/>
                <a:cs typeface="Alexandria Light" pitchFamily="2" charset="-78"/>
              </a:rPr>
              <a:t>الواقع المختلط </a:t>
            </a:r>
            <a:r>
              <a:rPr lang="en-US" b="1" i="0" u="none" strike="noStrike" baseline="0" dirty="0">
                <a:solidFill>
                  <a:srgbClr val="0070C0"/>
                </a:solidFill>
                <a:latin typeface="Alexandria Light" pitchFamily="2" charset="-78"/>
                <a:cs typeface="Alexandria Light" pitchFamily="2" charset="-78"/>
              </a:rPr>
              <a:t>Mixed Reality) </a:t>
            </a:r>
            <a:r>
              <a:rPr lang="ar-SA" b="0" i="0" u="none" strike="noStrike" baseline="0" dirty="0">
                <a:solidFill>
                  <a:srgbClr val="0070C0"/>
                </a:solidFill>
                <a:latin typeface="Alexandria Light" pitchFamily="2" charset="-78"/>
                <a:cs typeface="Alexandria Light" pitchFamily="2" charset="-78"/>
              </a:rPr>
              <a:t>):</a:t>
            </a:r>
            <a:r>
              <a:rPr lang="ar-SA" b="0" i="0" u="none" strike="noStrike" baseline="0" dirty="0">
                <a:latin typeface="Alexandria Light" pitchFamily="2" charset="-78"/>
                <a:cs typeface="Alexandria Light" pitchFamily="2" charset="-78"/>
              </a:rPr>
              <a:t> ويرمز له </a:t>
            </a:r>
            <a:r>
              <a:rPr lang="en-US" b="0" i="0" u="none" strike="noStrike" baseline="0" dirty="0">
                <a:latin typeface="Alexandria Light" pitchFamily="2" charset="-78"/>
                <a:cs typeface="Alexandria Light" pitchFamily="2" charset="-78"/>
              </a:rPr>
              <a:t>MR </a:t>
            </a:r>
            <a:r>
              <a:rPr lang="ar-SA" b="0" i="0" u="none" strike="noStrike" baseline="0" dirty="0">
                <a:latin typeface="Alexandria Light" pitchFamily="2" charset="-78"/>
                <a:cs typeface="Alexandria Light" pitchFamily="2" charset="-78"/>
              </a:rPr>
              <a:t> وهو بيئة رقمية تقوم على دمج الواقع المعزز بالواقع الافتراضي، أي أن البيئة الافت</a:t>
            </a:r>
            <a:r>
              <a:rPr lang="ar-SA" dirty="0">
                <a:latin typeface="Alexandria Light" pitchFamily="2" charset="-78"/>
                <a:cs typeface="Alexandria Light" pitchFamily="2" charset="-78"/>
              </a:rPr>
              <a:t>را</a:t>
            </a:r>
            <a:r>
              <a:rPr lang="ar-SA" b="0" i="0" u="none" strike="noStrike" baseline="0" dirty="0">
                <a:latin typeface="Alexandria Light" pitchFamily="2" charset="-78"/>
                <a:cs typeface="Alexandria Light" pitchFamily="2" charset="-78"/>
              </a:rPr>
              <a:t>ضية بكل ما فيها تجلب على الواقع الحقيقي، كما أن الواقع الحقيقي يعزز بعناصر افتراضية،.</a:t>
            </a:r>
          </a:p>
          <a:p>
            <a:pPr marL="285750" indent="-285750" algn="just" rtl="1">
              <a:lnSpc>
                <a:spcPct val="200000"/>
              </a:lnSpc>
              <a:spcAft>
                <a:spcPts val="1800"/>
              </a:spcAft>
              <a:buFont typeface="Arial" panose="020B0604020202020204" pitchFamily="34" charset="0"/>
              <a:buChar char="•"/>
            </a:pPr>
            <a:r>
              <a:rPr lang="ar-SA" b="0" i="0" u="none" strike="noStrike" baseline="0" dirty="0">
                <a:latin typeface="Alexandria Light" pitchFamily="2" charset="-78"/>
                <a:cs typeface="Alexandria Light" pitchFamily="2" charset="-78"/>
              </a:rPr>
              <a:t> </a:t>
            </a:r>
            <a:r>
              <a:rPr lang="ar-SA" b="1" i="0" u="none" strike="noStrike" baseline="0" dirty="0">
                <a:solidFill>
                  <a:srgbClr val="0070C0"/>
                </a:solidFill>
                <a:latin typeface="Alexandria Light" pitchFamily="2" charset="-78"/>
                <a:cs typeface="Alexandria Light" pitchFamily="2" charset="-78"/>
              </a:rPr>
              <a:t>الواقع الممتد</a:t>
            </a:r>
            <a:r>
              <a:rPr lang="en-US" b="1" i="0" u="none" strike="noStrike" baseline="0" dirty="0">
                <a:solidFill>
                  <a:srgbClr val="0070C0"/>
                </a:solidFill>
                <a:latin typeface="Alexandria Light" pitchFamily="2" charset="-78"/>
                <a:cs typeface="Alexandria Light" pitchFamily="2" charset="-78"/>
              </a:rPr>
              <a:t> (Extended Reality) </a:t>
            </a:r>
            <a:r>
              <a:rPr lang="ar-SA" b="1" i="0" u="none" strike="noStrike" baseline="0" dirty="0">
                <a:solidFill>
                  <a:srgbClr val="0070C0"/>
                </a:solidFill>
                <a:latin typeface="Alexandria Light" pitchFamily="2" charset="-78"/>
                <a:cs typeface="Alexandria Light" pitchFamily="2" charset="-78"/>
              </a:rPr>
              <a:t>: </a:t>
            </a:r>
            <a:r>
              <a:rPr lang="ar-SA" b="0" i="0" u="none" strike="noStrike" baseline="0" dirty="0">
                <a:latin typeface="Alexandria Light" pitchFamily="2" charset="-78"/>
                <a:cs typeface="Alexandria Light" pitchFamily="2" charset="-78"/>
              </a:rPr>
              <a:t>ويرمز له  </a:t>
            </a:r>
            <a:r>
              <a:rPr lang="en-US" b="0" i="0" u="none" strike="noStrike" baseline="0" dirty="0">
                <a:latin typeface="Alexandria Light" pitchFamily="2" charset="-78"/>
                <a:cs typeface="Alexandria Light" pitchFamily="2" charset="-78"/>
              </a:rPr>
              <a:t> XR </a:t>
            </a:r>
            <a:r>
              <a:rPr lang="ar-SA" b="0" i="0" u="none" strike="noStrike" baseline="0" dirty="0">
                <a:latin typeface="Alexandria Light" pitchFamily="2" charset="-78"/>
                <a:cs typeface="Alexandria Light" pitchFamily="2" charset="-78"/>
              </a:rPr>
              <a:t>وهو عالم رقمي متطور يتم فيه الدمج بين مختلف العوالم الرقمية، مع توفير أجهزة حسية متطورة كالقفازات والنظا</a:t>
            </a:r>
            <a:r>
              <a:rPr lang="ar-SA" dirty="0">
                <a:latin typeface="Alexandria Light" pitchFamily="2" charset="-78"/>
                <a:cs typeface="Alexandria Light" pitchFamily="2" charset="-78"/>
              </a:rPr>
              <a:t>را</a:t>
            </a:r>
            <a:r>
              <a:rPr lang="ar-SA" b="0" i="0" u="none" strike="noStrike" baseline="0" dirty="0">
                <a:latin typeface="Alexandria Light" pitchFamily="2" charset="-78"/>
                <a:cs typeface="Alexandria Light" pitchFamily="2" charset="-78"/>
              </a:rPr>
              <a:t>ت التي تسمح للمستخدم بالتفاعل مع العناصر الافتراضية والإحساس بها.</a:t>
            </a:r>
            <a:endParaRPr lang="ar-SA" dirty="0">
              <a:latin typeface="Alexandria Light" pitchFamily="2" charset="-78"/>
              <a:cs typeface="Alexandria Light" pitchFamily="2"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945014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396499"/>
            <a:ext cx="10812720" cy="48355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مدخلات تكنولوجيا المعلومات تشير إلى الأدوات والتقنيات التي يتم استخدامها في مجال التعليم والتدريس لتعزيز وتحسين عمليات التعلم والتواصل. تشمل هذه المدخلات الأجهزة الإلكترونية مثل الحواسيب والهواتف الذكية والأجهزة اللوحية، والبرمجيات التعليمية، والشبكات الاجتماعية، والإنترنت والموارد الإلكترونية، وتطبيقات الويب والتطبيقات المحمولة الموجهة للتعلم، والتجارب التفاعلية، وغيرها من الأدوات التقنية التي يمكن استخدامها لتعزيز عملية التعليم وتحقيق أهداف التعلم.</a:t>
            </a:r>
          </a:p>
          <a:p>
            <a:pPr algn="ctr"/>
            <a:endParaRPr lang="ar-SA" dirty="0"/>
          </a:p>
          <a:p>
            <a:pPr algn="ctr"/>
            <a:r>
              <a:rPr lang="ar-SA" dirty="0"/>
              <a:t>مصدر:</a:t>
            </a:r>
          </a:p>
          <a:p>
            <a:pPr algn="ctr"/>
            <a:r>
              <a:rPr lang="en-US" dirty="0"/>
              <a:t>ITU (International Telecommunication Union). (2018). "ICTs in Education." Retrieved from: https://www.itu.int/en/ITU-D/Statistics/Pages/publications/ict-facts-2017.aspx</a:t>
            </a:r>
          </a:p>
        </p:txBody>
      </p:sp>
      <p:sp>
        <p:nvSpPr>
          <p:cNvPr id="5" name="Rectangle 4"/>
          <p:cNvSpPr/>
          <p:nvPr/>
        </p:nvSpPr>
        <p:spPr>
          <a:xfrm>
            <a:off x="942308" y="935396"/>
            <a:ext cx="778337" cy="68881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420826" y="2040273"/>
            <a:ext cx="9426243" cy="402674"/>
          </a:xfrm>
          <a:prstGeom prst="rect">
            <a:avLst/>
          </a:prstGeom>
          <a:noFill/>
        </p:spPr>
        <p:txBody>
          <a:bodyPr wrap="square" rtlCol="0">
            <a:spAutoFit/>
          </a:bodyPr>
          <a:lstStyle/>
          <a:p>
            <a:pPr algn="just" rtl="1">
              <a:lnSpc>
                <a:spcPts val="2720"/>
              </a:lnSpc>
              <a:spcBef>
                <a:spcPts val="600"/>
              </a:spcBef>
              <a:spcAft>
                <a:spcPts val="1800"/>
              </a:spcAft>
            </a:pPr>
            <a:r>
              <a:rPr lang="ar-SA" sz="1600" dirty="0">
                <a:latin typeface="Alexandria Light" pitchFamily="2" charset="-78"/>
                <a:cs typeface="Alexandria Light" pitchFamily="2" charset="-78"/>
              </a:rPr>
              <a:t>      </a:t>
            </a:r>
            <a:endParaRPr lang="ar-SA" sz="1600" dirty="0">
              <a:solidFill>
                <a:srgbClr val="212529"/>
              </a:solidFill>
              <a:effectLst/>
              <a:latin typeface="Alexandria Light" pitchFamily="2" charset="-78"/>
              <a:ea typeface="Times New Roman" panose="02020603050405020304" pitchFamily="18"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4943" y="87811"/>
            <a:ext cx="2517058" cy="1175294"/>
          </a:xfrm>
          <a:prstGeom prst="rect">
            <a:avLst/>
          </a:prstGeom>
        </p:spPr>
      </p:pic>
      <p:sp>
        <p:nvSpPr>
          <p:cNvPr id="2" name="مربع نص 1">
            <a:extLst>
              <a:ext uri="{FF2B5EF4-FFF2-40B4-BE49-F238E27FC236}">
                <a16:creationId xmlns:a16="http://schemas.microsoft.com/office/drawing/2014/main" id="{C4364A12-B773-40FF-9ABF-33539D226A2F}"/>
              </a:ext>
            </a:extLst>
          </p:cNvPr>
          <p:cNvSpPr txBox="1"/>
          <p:nvPr/>
        </p:nvSpPr>
        <p:spPr>
          <a:xfrm>
            <a:off x="1150395" y="1684821"/>
            <a:ext cx="10195240" cy="4061946"/>
          </a:xfrm>
          <a:prstGeom prst="rect">
            <a:avLst/>
          </a:prstGeom>
          <a:noFill/>
        </p:spPr>
        <p:txBody>
          <a:bodyPr wrap="square" rtlCol="1">
            <a:spAutoFit/>
          </a:bodyPr>
          <a:lstStyle/>
          <a:p>
            <a:pPr algn="r" rtl="1">
              <a:lnSpc>
                <a:spcPct val="150000"/>
              </a:lnSpc>
              <a:spcAft>
                <a:spcPts val="1800"/>
              </a:spcAft>
            </a:pPr>
            <a:r>
              <a:rPr lang="ar-SA" b="0" i="0" dirty="0">
                <a:solidFill>
                  <a:srgbClr val="312B39"/>
                </a:solidFill>
                <a:effectLst/>
                <a:latin typeface="Alexandria Light" pitchFamily="2" charset="-78"/>
                <a:cs typeface="Alexandria Light" pitchFamily="2" charset="-78"/>
              </a:rPr>
              <a:t>     </a:t>
            </a:r>
            <a:r>
              <a:rPr lang="ar-SA" b="0" i="0" u="none" strike="noStrike" baseline="0" dirty="0">
                <a:latin typeface="Alexandria Light" pitchFamily="2" charset="-78"/>
                <a:cs typeface="Alexandria Light" pitchFamily="2" charset="-78"/>
              </a:rPr>
              <a:t>أهمية استخدام الواقع الافتراضي والواقع المعزز  في التعليم من خلال النقاط الآتية</a:t>
            </a:r>
            <a:r>
              <a:rPr lang="ar-SA" dirty="0">
                <a:latin typeface="Alexandria Light" pitchFamily="2" charset="-78"/>
                <a:cs typeface="Alexandria Light" pitchFamily="2" charset="-78"/>
              </a:rPr>
              <a:t>:</a:t>
            </a:r>
            <a:endParaRPr lang="ar-SA" b="0" i="0" u="none" strike="noStrike" baseline="0" dirty="0">
              <a:latin typeface="Alexandria Light" pitchFamily="2" charset="-78"/>
              <a:cs typeface="Alexandria Light" pitchFamily="2" charset="-78"/>
            </a:endParaRPr>
          </a:p>
          <a:p>
            <a:pPr marL="285750" indent="-285750" algn="r" rtl="1">
              <a:lnSpc>
                <a:spcPct val="150000"/>
              </a:lnSpc>
              <a:spcAft>
                <a:spcPts val="1800"/>
              </a:spcAft>
              <a:buFont typeface="Arial" panose="020B0604020202020204" pitchFamily="34" charset="0"/>
              <a:buChar char="•"/>
            </a:pPr>
            <a:r>
              <a:rPr lang="ar-SA" dirty="0">
                <a:effectLst/>
                <a:latin typeface="Alexandria Light" pitchFamily="2" charset="-78"/>
                <a:ea typeface="Calibri" panose="020F0502020204030204" pitchFamily="34" charset="0"/>
                <a:cs typeface="Alexandria Light" pitchFamily="2" charset="-78"/>
              </a:rPr>
              <a:t>تمكين المتعلّمين من القراءة والتفاعل مع النصوص والصور ثلاثيّة الأبعاد، ورؤية النماذج الثلاثيّة الأبعاد للأشياء والأماكن المراد تعليمها لهم، وتحريك الأشياء، وتفكيكها، وتجميعها، ومشاركة المعرفة والتفاعل مع زملائهم المتعلّمين في الفصل.</a:t>
            </a:r>
            <a:endParaRPr lang="en-US" dirty="0">
              <a:effectLst/>
              <a:latin typeface="Alexandria Light" pitchFamily="2" charset="-78"/>
              <a:ea typeface="Calibri" panose="020F0502020204030204" pitchFamily="34" charset="0"/>
              <a:cs typeface="Alexandria Light" pitchFamily="2" charset="-78"/>
            </a:endParaRPr>
          </a:p>
          <a:p>
            <a:pPr marL="285750" lvl="0" indent="-285750" algn="just" rtl="1">
              <a:lnSpc>
                <a:spcPct val="150000"/>
              </a:lnSpc>
              <a:spcAft>
                <a:spcPts val="1800"/>
              </a:spcAft>
              <a:buFont typeface="Arial" panose="020B0604020202020204" pitchFamily="34" charset="0"/>
              <a:buChar char="•"/>
            </a:pPr>
            <a:r>
              <a:rPr lang="ar-SA" dirty="0">
                <a:effectLst/>
                <a:latin typeface="Alexandria Light" pitchFamily="2" charset="-78"/>
                <a:ea typeface="Calibri" panose="020F0502020204030204" pitchFamily="34" charset="0"/>
                <a:cs typeface="Alexandria Light" pitchFamily="2" charset="-78"/>
              </a:rPr>
              <a:t>إمكانية استخدام الواقع المعزّز في مجموعة واسعة من المواضيع التعليميّة، بدءاً من العلوم، والتاريخ، والجغرافيا وانتهاءً بالرياضيات، والتكنولوجيا؛ ما يتيح للمتعلمين استكشاف المفاهيم بشكل تفاعليّ وتطبيقها في سياقات واقعيّة، كما أنه يعزّز التفاعل والفهم العميق.</a:t>
            </a:r>
            <a:endParaRPr lang="en-US" dirty="0">
              <a:effectLst/>
              <a:latin typeface="Alexandria Light" pitchFamily="2" charset="-78"/>
              <a:ea typeface="Calibri" panose="020F0502020204030204" pitchFamily="34" charset="0"/>
              <a:cs typeface="Alexandria Light" pitchFamily="2" charset="-78"/>
            </a:endParaRPr>
          </a:p>
          <a:p>
            <a:pPr marL="285750" lvl="0" indent="-285750" algn="just" rtl="1">
              <a:lnSpc>
                <a:spcPct val="150000"/>
              </a:lnSpc>
              <a:spcAft>
                <a:spcPts val="1800"/>
              </a:spcAft>
              <a:buFont typeface="Arial" panose="020B0604020202020204" pitchFamily="34" charset="0"/>
              <a:buChar char="•"/>
            </a:pPr>
            <a:r>
              <a:rPr lang="ar-SA" dirty="0">
                <a:latin typeface="Alexandria Light" pitchFamily="2" charset="-78"/>
                <a:ea typeface="Calibri" panose="020F0502020204030204" pitchFamily="34" charset="0"/>
                <a:cs typeface="Alexandria Light" pitchFamily="2" charset="-78"/>
              </a:rPr>
              <a:t>توفير</a:t>
            </a:r>
            <a:r>
              <a:rPr lang="ar-SA" dirty="0">
                <a:effectLst/>
                <a:latin typeface="Alexandria Light" pitchFamily="2" charset="-78"/>
                <a:ea typeface="Calibri" panose="020F0502020204030204" pitchFamily="34" charset="0"/>
                <a:cs typeface="Alexandria Light" pitchFamily="2" charset="-78"/>
              </a:rPr>
              <a:t> </a:t>
            </a:r>
            <a:r>
              <a:rPr lang="ar-SA" dirty="0">
                <a:latin typeface="Alexandria Light" pitchFamily="2" charset="-78"/>
                <a:ea typeface="Calibri" panose="020F0502020204030204" pitchFamily="34" charset="0"/>
                <a:cs typeface="Alexandria Light" pitchFamily="2" charset="-78"/>
              </a:rPr>
              <a:t>طرائق بصرية وتجريبية لتقديم المعلومات، وتعزيز التعلّم  النشط والتعاون بين المتعلّمين.</a:t>
            </a:r>
            <a:endParaRPr lang="ar-SA" b="0" i="0" u="none" strike="noStrike" baseline="0" dirty="0">
              <a:latin typeface="Alexandria Light" pitchFamily="2" charset="-78"/>
              <a:cs typeface="Alexandria Light" pitchFamily="2" charset="-78"/>
            </a:endParaRPr>
          </a:p>
        </p:txBody>
      </p:sp>
      <p:sp>
        <p:nvSpPr>
          <p:cNvPr id="9" name="مربع نص 8">
            <a:extLst>
              <a:ext uri="{FF2B5EF4-FFF2-40B4-BE49-F238E27FC236}">
                <a16:creationId xmlns:a16="http://schemas.microsoft.com/office/drawing/2014/main" id="{9A09B2F2-C49A-4400-8642-3CD90B9AF76B}"/>
              </a:ext>
            </a:extLst>
          </p:cNvPr>
          <p:cNvSpPr txBox="1"/>
          <p:nvPr/>
        </p:nvSpPr>
        <p:spPr>
          <a:xfrm>
            <a:off x="3451124" y="331309"/>
            <a:ext cx="4979702" cy="876458"/>
          </a:xfrm>
          <a:prstGeom prst="rect">
            <a:avLst/>
          </a:prstGeom>
          <a:noFill/>
        </p:spPr>
        <p:txBody>
          <a:bodyPr wrap="square">
            <a:spAutoFit/>
          </a:bodyPr>
          <a:lstStyle/>
          <a:p>
            <a:pPr algn="ctr">
              <a:lnSpc>
                <a:spcPct val="150000"/>
              </a:lnSpc>
            </a:pPr>
            <a:r>
              <a:rPr lang="ar-SA" dirty="0">
                <a:solidFill>
                  <a:srgbClr val="0070C0"/>
                </a:solidFill>
                <a:latin typeface="Alexandria Medium" pitchFamily="2" charset="-78"/>
                <a:cs typeface="Alexandria Medium" pitchFamily="2" charset="-78"/>
              </a:rPr>
              <a:t>أهمية</a:t>
            </a:r>
            <a:r>
              <a:rPr lang="ar-SA" b="0" i="0" u="none" strike="noStrike" baseline="0" dirty="0">
                <a:solidFill>
                  <a:srgbClr val="0070C0"/>
                </a:solidFill>
                <a:latin typeface="Alexandria Medium" pitchFamily="2" charset="-78"/>
                <a:cs typeface="Alexandria Medium" pitchFamily="2" charset="-78"/>
              </a:rPr>
              <a:t> استخدام الواقع الافتراضي والواقع المعزز في التعليم</a:t>
            </a:r>
            <a:endParaRPr lang="ar-SA" b="1" dirty="0">
              <a:solidFill>
                <a:srgbClr val="0070C0"/>
              </a:solidFill>
              <a:latin typeface="Alexandria Medium" pitchFamily="2" charset="-78"/>
              <a:cs typeface="Alexandria Medium" pitchFamily="2" charset="-78"/>
            </a:endParaRPr>
          </a:p>
        </p:txBody>
      </p:sp>
      <p:sp>
        <p:nvSpPr>
          <p:cNvPr id="13" name="Google Shape;5399;p51">
            <a:extLst>
              <a:ext uri="{FF2B5EF4-FFF2-40B4-BE49-F238E27FC236}">
                <a16:creationId xmlns:a16="http://schemas.microsoft.com/office/drawing/2014/main" id="{51A70E02-350F-4DA9-8262-E4F36871DC25}"/>
              </a:ext>
            </a:extLst>
          </p:cNvPr>
          <p:cNvSpPr/>
          <p:nvPr/>
        </p:nvSpPr>
        <p:spPr>
          <a:xfrm>
            <a:off x="806266" y="5243600"/>
            <a:ext cx="614560" cy="679004"/>
          </a:xfrm>
          <a:custGeom>
            <a:avLst/>
            <a:gdLst/>
            <a:ahLst/>
            <a:cxnLst/>
            <a:rect l="l" t="t" r="r" b="b"/>
            <a:pathLst>
              <a:path w="12005" h="12036" extrusionOk="0">
                <a:moveTo>
                  <a:pt x="2836" y="756"/>
                </a:moveTo>
                <a:cubicBezTo>
                  <a:pt x="3246" y="756"/>
                  <a:pt x="3561" y="1072"/>
                  <a:pt x="3561" y="1450"/>
                </a:cubicBezTo>
                <a:lnTo>
                  <a:pt x="3561" y="2237"/>
                </a:lnTo>
                <a:cubicBezTo>
                  <a:pt x="3309" y="2206"/>
                  <a:pt x="3088" y="2174"/>
                  <a:pt x="2836" y="2174"/>
                </a:cubicBezTo>
                <a:cubicBezTo>
                  <a:pt x="2616" y="2174"/>
                  <a:pt x="2364" y="2206"/>
                  <a:pt x="2143" y="2237"/>
                </a:cubicBezTo>
                <a:lnTo>
                  <a:pt x="2143" y="1450"/>
                </a:lnTo>
                <a:cubicBezTo>
                  <a:pt x="2143" y="1072"/>
                  <a:pt x="2458" y="756"/>
                  <a:pt x="2836" y="756"/>
                </a:cubicBezTo>
                <a:close/>
                <a:moveTo>
                  <a:pt x="5231" y="1450"/>
                </a:moveTo>
                <a:cubicBezTo>
                  <a:pt x="7026" y="1450"/>
                  <a:pt x="8539" y="2584"/>
                  <a:pt x="9106" y="4254"/>
                </a:cubicBezTo>
                <a:cubicBezTo>
                  <a:pt x="8854" y="4254"/>
                  <a:pt x="8633" y="4317"/>
                  <a:pt x="8444" y="4474"/>
                </a:cubicBezTo>
                <a:cubicBezTo>
                  <a:pt x="8003" y="3119"/>
                  <a:pt x="6743" y="2174"/>
                  <a:pt x="5231" y="2174"/>
                </a:cubicBezTo>
                <a:lnTo>
                  <a:pt x="4254" y="2174"/>
                </a:lnTo>
                <a:lnTo>
                  <a:pt x="4254" y="1450"/>
                </a:lnTo>
                <a:close/>
                <a:moveTo>
                  <a:pt x="2868" y="2836"/>
                </a:moveTo>
                <a:cubicBezTo>
                  <a:pt x="4033" y="2836"/>
                  <a:pt x="4979" y="3781"/>
                  <a:pt x="4979" y="4947"/>
                </a:cubicBezTo>
                <a:lnTo>
                  <a:pt x="4979" y="5671"/>
                </a:lnTo>
                <a:lnTo>
                  <a:pt x="757" y="5671"/>
                </a:lnTo>
                <a:lnTo>
                  <a:pt x="757" y="4947"/>
                </a:lnTo>
                <a:cubicBezTo>
                  <a:pt x="757" y="3781"/>
                  <a:pt x="1702" y="2836"/>
                  <a:pt x="2868" y="2836"/>
                </a:cubicBezTo>
                <a:close/>
                <a:moveTo>
                  <a:pt x="9169" y="4947"/>
                </a:moveTo>
                <a:cubicBezTo>
                  <a:pt x="9578" y="4947"/>
                  <a:pt x="9893" y="5262"/>
                  <a:pt x="9893" y="5671"/>
                </a:cubicBezTo>
                <a:cubicBezTo>
                  <a:pt x="9893" y="6049"/>
                  <a:pt x="9578" y="6364"/>
                  <a:pt x="9169" y="6364"/>
                </a:cubicBezTo>
                <a:cubicBezTo>
                  <a:pt x="8791" y="6364"/>
                  <a:pt x="8476" y="6049"/>
                  <a:pt x="8476" y="5671"/>
                </a:cubicBezTo>
                <a:cubicBezTo>
                  <a:pt x="8476" y="5262"/>
                  <a:pt x="8791" y="4947"/>
                  <a:pt x="9169" y="4947"/>
                </a:cubicBezTo>
                <a:close/>
                <a:moveTo>
                  <a:pt x="9547" y="6994"/>
                </a:moveTo>
                <a:lnTo>
                  <a:pt x="9547" y="9924"/>
                </a:lnTo>
                <a:lnTo>
                  <a:pt x="8822" y="9924"/>
                </a:lnTo>
                <a:lnTo>
                  <a:pt x="8822" y="6994"/>
                </a:lnTo>
                <a:cubicBezTo>
                  <a:pt x="8948" y="7057"/>
                  <a:pt x="9074" y="7057"/>
                  <a:pt x="9169" y="7057"/>
                </a:cubicBezTo>
                <a:cubicBezTo>
                  <a:pt x="9295" y="7057"/>
                  <a:pt x="9421" y="7057"/>
                  <a:pt x="9547" y="6994"/>
                </a:cubicBezTo>
                <a:close/>
                <a:moveTo>
                  <a:pt x="10208" y="10617"/>
                </a:moveTo>
                <a:cubicBezTo>
                  <a:pt x="10681" y="10617"/>
                  <a:pt x="11059" y="10933"/>
                  <a:pt x="11217" y="11342"/>
                </a:cubicBezTo>
                <a:lnTo>
                  <a:pt x="5703" y="11342"/>
                </a:lnTo>
                <a:cubicBezTo>
                  <a:pt x="5861" y="10933"/>
                  <a:pt x="6270" y="10617"/>
                  <a:pt x="6711" y="10617"/>
                </a:cubicBezTo>
                <a:close/>
                <a:moveTo>
                  <a:pt x="2836" y="0"/>
                </a:moveTo>
                <a:cubicBezTo>
                  <a:pt x="2049" y="0"/>
                  <a:pt x="1419" y="630"/>
                  <a:pt x="1419" y="1418"/>
                </a:cubicBezTo>
                <a:lnTo>
                  <a:pt x="1419" y="2458"/>
                </a:lnTo>
                <a:cubicBezTo>
                  <a:pt x="599" y="2930"/>
                  <a:pt x="1" y="3844"/>
                  <a:pt x="1" y="4915"/>
                </a:cubicBezTo>
                <a:lnTo>
                  <a:pt x="1" y="5986"/>
                </a:lnTo>
                <a:cubicBezTo>
                  <a:pt x="1" y="6175"/>
                  <a:pt x="158" y="6333"/>
                  <a:pt x="347" y="6333"/>
                </a:cubicBezTo>
                <a:lnTo>
                  <a:pt x="5294" y="6333"/>
                </a:lnTo>
                <a:cubicBezTo>
                  <a:pt x="5483" y="6333"/>
                  <a:pt x="5640" y="6175"/>
                  <a:pt x="5640" y="5986"/>
                </a:cubicBezTo>
                <a:lnTo>
                  <a:pt x="5640" y="4915"/>
                </a:lnTo>
                <a:cubicBezTo>
                  <a:pt x="5640" y="4096"/>
                  <a:pt x="5294" y="3340"/>
                  <a:pt x="4695" y="2773"/>
                </a:cubicBezTo>
                <a:lnTo>
                  <a:pt x="5231" y="2773"/>
                </a:lnTo>
                <a:cubicBezTo>
                  <a:pt x="6585" y="2773"/>
                  <a:pt x="7688" y="3781"/>
                  <a:pt x="7877" y="5104"/>
                </a:cubicBezTo>
                <a:cubicBezTo>
                  <a:pt x="7846" y="5262"/>
                  <a:pt x="7814" y="5419"/>
                  <a:pt x="7814" y="5608"/>
                </a:cubicBezTo>
                <a:cubicBezTo>
                  <a:pt x="7814" y="5986"/>
                  <a:pt x="7909" y="6301"/>
                  <a:pt x="8161" y="6553"/>
                </a:cubicBezTo>
                <a:lnTo>
                  <a:pt x="8161" y="9924"/>
                </a:lnTo>
                <a:lnTo>
                  <a:pt x="7436" y="9924"/>
                </a:lnTo>
                <a:lnTo>
                  <a:pt x="7436" y="9546"/>
                </a:lnTo>
                <a:cubicBezTo>
                  <a:pt x="7436" y="9357"/>
                  <a:pt x="7278" y="9200"/>
                  <a:pt x="7089" y="9200"/>
                </a:cubicBezTo>
                <a:cubicBezTo>
                  <a:pt x="6900" y="9200"/>
                  <a:pt x="6743" y="9357"/>
                  <a:pt x="6743" y="9546"/>
                </a:cubicBezTo>
                <a:lnTo>
                  <a:pt x="6743" y="9924"/>
                </a:lnTo>
                <a:cubicBezTo>
                  <a:pt x="5766" y="9924"/>
                  <a:pt x="4979" y="10712"/>
                  <a:pt x="4979" y="11689"/>
                </a:cubicBezTo>
                <a:cubicBezTo>
                  <a:pt x="4979" y="11878"/>
                  <a:pt x="5136" y="12035"/>
                  <a:pt x="5325" y="12035"/>
                </a:cubicBezTo>
                <a:lnTo>
                  <a:pt x="11658" y="12035"/>
                </a:lnTo>
                <a:cubicBezTo>
                  <a:pt x="11847" y="12035"/>
                  <a:pt x="12004" y="11878"/>
                  <a:pt x="12004" y="11689"/>
                </a:cubicBezTo>
                <a:cubicBezTo>
                  <a:pt x="12004" y="11216"/>
                  <a:pt x="11815" y="10743"/>
                  <a:pt x="11500" y="10428"/>
                </a:cubicBezTo>
                <a:cubicBezTo>
                  <a:pt x="11154" y="10113"/>
                  <a:pt x="10713" y="9924"/>
                  <a:pt x="10240" y="9924"/>
                </a:cubicBezTo>
                <a:lnTo>
                  <a:pt x="10240" y="6585"/>
                </a:lnTo>
                <a:cubicBezTo>
                  <a:pt x="10492" y="6333"/>
                  <a:pt x="10587" y="5986"/>
                  <a:pt x="10587" y="5608"/>
                </a:cubicBezTo>
                <a:cubicBezTo>
                  <a:pt x="10587" y="5104"/>
                  <a:pt x="10334" y="4632"/>
                  <a:pt x="9893" y="4411"/>
                </a:cubicBezTo>
                <a:cubicBezTo>
                  <a:pt x="9641" y="3371"/>
                  <a:pt x="9106" y="2458"/>
                  <a:pt x="8287" y="1796"/>
                </a:cubicBezTo>
                <a:cubicBezTo>
                  <a:pt x="7405" y="1103"/>
                  <a:pt x="6333" y="693"/>
                  <a:pt x="5231" y="693"/>
                </a:cubicBezTo>
                <a:lnTo>
                  <a:pt x="4065" y="693"/>
                </a:lnTo>
                <a:cubicBezTo>
                  <a:pt x="3813" y="284"/>
                  <a:pt x="3340" y="0"/>
                  <a:pt x="2836" y="0"/>
                </a:cubicBezTo>
                <a:close/>
              </a:path>
            </a:pathLst>
          </a:custGeom>
          <a:solidFill>
            <a:schemeClr val="accent4"/>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37261556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502614"/>
            <a:ext cx="10812720" cy="46834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66501" y="1296136"/>
            <a:ext cx="898505" cy="74827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112101" y="1575507"/>
            <a:ext cx="10045182" cy="4442819"/>
          </a:xfrm>
          <a:prstGeom prst="rect">
            <a:avLst/>
          </a:prstGeom>
          <a:noFill/>
        </p:spPr>
        <p:txBody>
          <a:bodyPr wrap="square" rtlCol="0">
            <a:spAutoFit/>
          </a:bodyPr>
          <a:lstStyle/>
          <a:p>
            <a:pPr algn="just" rtl="1">
              <a:lnSpc>
                <a:spcPct val="200000"/>
              </a:lnSpc>
              <a:spcAft>
                <a:spcPts val="1800"/>
              </a:spcAft>
            </a:pPr>
            <a:r>
              <a:rPr lang="ar-SA" b="1" i="0" u="none" strike="noStrike" baseline="0" dirty="0">
                <a:latin typeface="Alexandria Light" pitchFamily="2" charset="-78"/>
                <a:cs typeface="Alexandria Light" pitchFamily="2" charset="-78"/>
              </a:rPr>
              <a:t>     </a:t>
            </a:r>
            <a:r>
              <a:rPr lang="ar-SA" b="0" i="0" u="none" strike="noStrike" baseline="0" dirty="0">
                <a:latin typeface="Alexandria Light" pitchFamily="2" charset="-78"/>
                <a:cs typeface="Alexandria Light" pitchFamily="2" charset="-78"/>
              </a:rPr>
              <a:t>ومن نماذج مستحدثات التكنولوجية </a:t>
            </a:r>
            <a:r>
              <a:rPr lang="ar-SA" b="0" i="0" u="none" strike="noStrike" baseline="0" dirty="0" err="1">
                <a:latin typeface="Alexandria Light" pitchFamily="2" charset="-78"/>
                <a:cs typeface="Alexandria Light" pitchFamily="2" charset="-78"/>
              </a:rPr>
              <a:t>الإنفوجرافيك</a:t>
            </a:r>
            <a:r>
              <a:rPr lang="ar-SA" b="0" i="0" u="none" strike="noStrike" baseline="0" dirty="0">
                <a:latin typeface="Alexandria Light" pitchFamily="2" charset="-78"/>
                <a:cs typeface="Alexandria Light" pitchFamily="2" charset="-78"/>
              </a:rPr>
              <a:t> التعليمي الذي يعد أداة لتمثيل المعلومات والبيانات والمعرفة بصرياً، ويعتمد في الأساس على تحويل المحتوى النصي المعقد أو الممل إلى وسيلة تفاعلية من خلال المخططات، والرسومات، والأشكال المصممة ببرامج خاصة </a:t>
            </a:r>
            <a:r>
              <a:rPr lang="ar-SA" b="0" i="0" u="none" strike="noStrike" baseline="0" dirty="0" err="1">
                <a:latin typeface="Alexandria Light" pitchFamily="2" charset="-78"/>
                <a:cs typeface="Alexandria Light" pitchFamily="2" charset="-78"/>
              </a:rPr>
              <a:t>للإنفوجرافيك</a:t>
            </a:r>
            <a:r>
              <a:rPr lang="ar-SA" b="0" i="0" u="none" strike="noStrike" baseline="0" dirty="0">
                <a:latin typeface="Alexandria Light" pitchFamily="2" charset="-78"/>
                <a:cs typeface="Alexandria Light" pitchFamily="2" charset="-78"/>
              </a:rPr>
              <a:t> تحقق أكبر استفادة لدى المتعلم, وتساعده على بناء معرفته بنفسه وجعلها ذات معنى</a:t>
            </a:r>
            <a:r>
              <a:rPr lang="ar-SA" dirty="0">
                <a:latin typeface="Alexandria Light" pitchFamily="2" charset="-78"/>
                <a:cs typeface="Alexandria Light" pitchFamily="2" charset="-78"/>
              </a:rPr>
              <a:t>. </a:t>
            </a:r>
            <a:r>
              <a:rPr lang="ar-SA" b="0" i="0" u="none" strike="noStrike" baseline="0" dirty="0">
                <a:latin typeface="Alexandria Light" pitchFamily="2" charset="-78"/>
                <a:cs typeface="Alexandria Light" pitchFamily="2" charset="-78"/>
              </a:rPr>
              <a:t>فالمُتتبع لحركة تطور تكنولوجيا التعليم يستطيع أن يُدرك أنَ </a:t>
            </a:r>
            <a:r>
              <a:rPr lang="ar-SA" b="0" i="0" u="none" strike="noStrike" baseline="0" dirty="0" err="1">
                <a:latin typeface="Alexandria Light" pitchFamily="2" charset="-78"/>
                <a:cs typeface="Alexandria Light" pitchFamily="2" charset="-78"/>
              </a:rPr>
              <a:t>الإنفوجرافيك</a:t>
            </a:r>
            <a:r>
              <a:rPr lang="ar-SA" b="0" i="0" u="none" strike="noStrike" baseline="0" dirty="0">
                <a:latin typeface="Alexandria Light" pitchFamily="2" charset="-78"/>
                <a:cs typeface="Alexandria Light" pitchFamily="2" charset="-78"/>
              </a:rPr>
              <a:t> استطاع أن يثبت جدارته في التعليم كتقنية تعليمية، فقد أصبحت الكثير من المنصات التعليمية تعتمد على تقديم محتوى متنوع يمتاز بعرض المعلومات بطريقة </a:t>
            </a:r>
            <a:r>
              <a:rPr lang="ar-SA" dirty="0">
                <a:latin typeface="Alexandria Light" pitchFamily="2" charset="-78"/>
                <a:cs typeface="Alexandria Light" pitchFamily="2" charset="-78"/>
              </a:rPr>
              <a:t>م</a:t>
            </a:r>
            <a:r>
              <a:rPr lang="ar-SA" b="0" i="0" u="none" strike="noStrike" baseline="0" dirty="0">
                <a:latin typeface="Alexandria Light" pitchFamily="2" charset="-78"/>
                <a:cs typeface="Alexandria Light" pitchFamily="2" charset="-78"/>
              </a:rPr>
              <a:t>متعة وجذابة بعيداً عن التعقيد ودون الحاجة إلى قراءة العديد من النصوص لاستخلاص المعلومات، </a:t>
            </a:r>
            <a:r>
              <a:rPr lang="ar-SA" b="0" i="0" u="none" strike="noStrike" baseline="0" dirty="0" err="1">
                <a:latin typeface="Alexandria Light" pitchFamily="2" charset="-78"/>
                <a:cs typeface="Alexandria Light" pitchFamily="2" charset="-78"/>
              </a:rPr>
              <a:t>فالإنفوجرافيك</a:t>
            </a:r>
            <a:r>
              <a:rPr lang="ar-SA" b="0" i="0" u="none" strike="noStrike" baseline="0" dirty="0">
                <a:latin typeface="Alexandria Light" pitchFamily="2" charset="-78"/>
                <a:cs typeface="Alexandria Light" pitchFamily="2" charset="-78"/>
              </a:rPr>
              <a:t> من التقنيات التي يمكن أن تثمر في العملية التعليمية التعلمية،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0D6A97B3-F27D-485D-BD7F-CBDB659795BC}"/>
              </a:ext>
            </a:extLst>
          </p:cNvPr>
          <p:cNvSpPr txBox="1"/>
          <p:nvPr/>
        </p:nvSpPr>
        <p:spPr>
          <a:xfrm>
            <a:off x="3772968" y="656298"/>
            <a:ext cx="4723447" cy="444224"/>
          </a:xfrm>
          <a:prstGeom prst="rect">
            <a:avLst/>
          </a:prstGeom>
          <a:noFill/>
        </p:spPr>
        <p:txBody>
          <a:bodyPr wrap="square">
            <a:spAutoFit/>
          </a:bodyPr>
          <a:lstStyle/>
          <a:p>
            <a:pPr marR="0" lvl="0" algn="ctr" rtl="1">
              <a:lnSpc>
                <a:spcPct val="125000"/>
              </a:lnSpc>
              <a:spcBef>
                <a:spcPts val="600"/>
              </a:spcBef>
              <a:spcAft>
                <a:spcPts val="600"/>
              </a:spcAft>
            </a:pPr>
            <a:r>
              <a:rPr lang="ar-SA" sz="2000" b="1" i="0" u="none" strike="noStrike" baseline="0" dirty="0" err="1">
                <a:latin typeface="Alexandria Medium" pitchFamily="2" charset="-78"/>
                <a:cs typeface="Alexandria Medium" pitchFamily="2" charset="-78"/>
              </a:rPr>
              <a:t>الإنفوجرافيك</a:t>
            </a:r>
            <a:endParaRPr lang="en-US" sz="2000" b="1" dirty="0">
              <a:effectLst/>
              <a:latin typeface="Alexandria Medium" pitchFamily="2" charset="-78"/>
              <a:ea typeface="Times New Roman" panose="02020603050405020304" pitchFamily="18" charset="0"/>
              <a:cs typeface="Alexandria Medium" pitchFamily="2" charset="-78"/>
            </a:endParaRPr>
          </a:p>
        </p:txBody>
      </p:sp>
      <p:sp>
        <p:nvSpPr>
          <p:cNvPr id="19" name="Google Shape;5466;p51">
            <a:extLst>
              <a:ext uri="{FF2B5EF4-FFF2-40B4-BE49-F238E27FC236}">
                <a16:creationId xmlns:a16="http://schemas.microsoft.com/office/drawing/2014/main" id="{3E7EEDE6-CBF9-41BD-9D18-F6B390EF2493}"/>
              </a:ext>
            </a:extLst>
          </p:cNvPr>
          <p:cNvSpPr/>
          <p:nvPr/>
        </p:nvSpPr>
        <p:spPr>
          <a:xfrm>
            <a:off x="680540" y="1411075"/>
            <a:ext cx="627149" cy="518394"/>
          </a:xfrm>
          <a:custGeom>
            <a:avLst/>
            <a:gdLst/>
            <a:ahLst/>
            <a:cxnLst/>
            <a:rect l="l" t="t" r="r" b="b"/>
            <a:pathLst>
              <a:path w="12004" h="12004" extrusionOk="0">
                <a:moveTo>
                  <a:pt x="5671" y="725"/>
                </a:moveTo>
                <a:lnTo>
                  <a:pt x="5671" y="2395"/>
                </a:lnTo>
                <a:cubicBezTo>
                  <a:pt x="5671" y="2616"/>
                  <a:pt x="5843" y="2760"/>
                  <a:pt x="6021" y="2760"/>
                </a:cubicBezTo>
                <a:cubicBezTo>
                  <a:pt x="6097" y="2760"/>
                  <a:pt x="6173" y="2734"/>
                  <a:pt x="6239" y="2678"/>
                </a:cubicBezTo>
                <a:cubicBezTo>
                  <a:pt x="6365" y="2552"/>
                  <a:pt x="6554" y="2489"/>
                  <a:pt x="6711" y="2489"/>
                </a:cubicBezTo>
                <a:cubicBezTo>
                  <a:pt x="7121" y="2489"/>
                  <a:pt x="7436" y="2804"/>
                  <a:pt x="7436" y="3182"/>
                </a:cubicBezTo>
                <a:cubicBezTo>
                  <a:pt x="7436" y="3592"/>
                  <a:pt x="7121" y="3907"/>
                  <a:pt x="6711" y="3907"/>
                </a:cubicBezTo>
                <a:cubicBezTo>
                  <a:pt x="6554" y="3907"/>
                  <a:pt x="6365" y="3812"/>
                  <a:pt x="6239" y="3686"/>
                </a:cubicBezTo>
                <a:cubicBezTo>
                  <a:pt x="6173" y="3630"/>
                  <a:pt x="6097" y="3605"/>
                  <a:pt x="6021" y="3605"/>
                </a:cubicBezTo>
                <a:cubicBezTo>
                  <a:pt x="5843" y="3605"/>
                  <a:pt x="5671" y="3748"/>
                  <a:pt x="5671" y="3970"/>
                </a:cubicBezTo>
                <a:lnTo>
                  <a:pt x="5671" y="5640"/>
                </a:lnTo>
                <a:lnTo>
                  <a:pt x="4569" y="5640"/>
                </a:lnTo>
                <a:cubicBezTo>
                  <a:pt x="4600" y="5514"/>
                  <a:pt x="4600" y="5388"/>
                  <a:pt x="4600" y="5262"/>
                </a:cubicBezTo>
                <a:cubicBezTo>
                  <a:pt x="4600" y="4474"/>
                  <a:pt x="3970" y="3875"/>
                  <a:pt x="3183" y="3875"/>
                </a:cubicBezTo>
                <a:cubicBezTo>
                  <a:pt x="2395" y="3875"/>
                  <a:pt x="1765" y="4474"/>
                  <a:pt x="1765" y="5262"/>
                </a:cubicBezTo>
                <a:cubicBezTo>
                  <a:pt x="1765" y="5388"/>
                  <a:pt x="1765" y="5514"/>
                  <a:pt x="1796" y="5640"/>
                </a:cubicBezTo>
                <a:lnTo>
                  <a:pt x="694" y="5640"/>
                </a:lnTo>
                <a:lnTo>
                  <a:pt x="694" y="1071"/>
                </a:lnTo>
                <a:cubicBezTo>
                  <a:pt x="694" y="882"/>
                  <a:pt x="851" y="725"/>
                  <a:pt x="1040" y="725"/>
                </a:cubicBezTo>
                <a:close/>
                <a:moveTo>
                  <a:pt x="10964" y="725"/>
                </a:moveTo>
                <a:cubicBezTo>
                  <a:pt x="11122" y="725"/>
                  <a:pt x="11311" y="882"/>
                  <a:pt x="11311" y="1071"/>
                </a:cubicBezTo>
                <a:lnTo>
                  <a:pt x="11311" y="5671"/>
                </a:lnTo>
                <a:lnTo>
                  <a:pt x="9610" y="5671"/>
                </a:lnTo>
                <a:cubicBezTo>
                  <a:pt x="9295" y="5671"/>
                  <a:pt x="9169" y="6018"/>
                  <a:pt x="9326" y="6270"/>
                </a:cubicBezTo>
                <a:cubicBezTo>
                  <a:pt x="9452" y="6396"/>
                  <a:pt x="9515" y="6585"/>
                  <a:pt x="9515" y="6742"/>
                </a:cubicBezTo>
                <a:cubicBezTo>
                  <a:pt x="9515" y="7120"/>
                  <a:pt x="9200" y="7435"/>
                  <a:pt x="8822" y="7435"/>
                </a:cubicBezTo>
                <a:cubicBezTo>
                  <a:pt x="8412" y="7435"/>
                  <a:pt x="8097" y="7120"/>
                  <a:pt x="8097" y="6742"/>
                </a:cubicBezTo>
                <a:cubicBezTo>
                  <a:pt x="8097" y="6585"/>
                  <a:pt x="8192" y="6364"/>
                  <a:pt x="8286" y="6270"/>
                </a:cubicBezTo>
                <a:cubicBezTo>
                  <a:pt x="8507" y="6018"/>
                  <a:pt x="8349" y="5671"/>
                  <a:pt x="8034" y="5671"/>
                </a:cubicBezTo>
                <a:lnTo>
                  <a:pt x="6365" y="5671"/>
                </a:lnTo>
                <a:lnTo>
                  <a:pt x="6365" y="4568"/>
                </a:lnTo>
                <a:cubicBezTo>
                  <a:pt x="6491" y="4600"/>
                  <a:pt x="6617" y="4600"/>
                  <a:pt x="6711" y="4600"/>
                </a:cubicBezTo>
                <a:cubicBezTo>
                  <a:pt x="7499" y="4600"/>
                  <a:pt x="8160" y="3970"/>
                  <a:pt x="8160" y="3182"/>
                </a:cubicBezTo>
                <a:cubicBezTo>
                  <a:pt x="8160" y="2395"/>
                  <a:pt x="7499" y="1764"/>
                  <a:pt x="6711" y="1764"/>
                </a:cubicBezTo>
                <a:cubicBezTo>
                  <a:pt x="6617" y="1764"/>
                  <a:pt x="6491" y="1764"/>
                  <a:pt x="6365" y="1796"/>
                </a:cubicBezTo>
                <a:lnTo>
                  <a:pt x="6365" y="725"/>
                </a:lnTo>
                <a:close/>
                <a:moveTo>
                  <a:pt x="3183" y="4568"/>
                </a:moveTo>
                <a:cubicBezTo>
                  <a:pt x="3561" y="4568"/>
                  <a:pt x="3876" y="4883"/>
                  <a:pt x="3876" y="5293"/>
                </a:cubicBezTo>
                <a:cubicBezTo>
                  <a:pt x="3876" y="5451"/>
                  <a:pt x="3813" y="5640"/>
                  <a:pt x="3687" y="5766"/>
                </a:cubicBezTo>
                <a:cubicBezTo>
                  <a:pt x="3498" y="5986"/>
                  <a:pt x="3655" y="6333"/>
                  <a:pt x="3970" y="6333"/>
                </a:cubicBezTo>
                <a:lnTo>
                  <a:pt x="5608" y="6333"/>
                </a:lnTo>
                <a:lnTo>
                  <a:pt x="5608" y="7435"/>
                </a:lnTo>
                <a:cubicBezTo>
                  <a:pt x="5514" y="7404"/>
                  <a:pt x="5388" y="7404"/>
                  <a:pt x="5262" y="7404"/>
                </a:cubicBezTo>
                <a:cubicBezTo>
                  <a:pt x="4474" y="7404"/>
                  <a:pt x="3844" y="8034"/>
                  <a:pt x="3844" y="8822"/>
                </a:cubicBezTo>
                <a:cubicBezTo>
                  <a:pt x="3844" y="9609"/>
                  <a:pt x="4474" y="10239"/>
                  <a:pt x="5262" y="10239"/>
                </a:cubicBezTo>
                <a:cubicBezTo>
                  <a:pt x="5388" y="10239"/>
                  <a:pt x="5514" y="10239"/>
                  <a:pt x="5608" y="10208"/>
                </a:cubicBezTo>
                <a:lnTo>
                  <a:pt x="5608" y="11310"/>
                </a:lnTo>
                <a:lnTo>
                  <a:pt x="1009" y="11310"/>
                </a:lnTo>
                <a:cubicBezTo>
                  <a:pt x="851" y="11310"/>
                  <a:pt x="694" y="11153"/>
                  <a:pt x="694" y="10964"/>
                </a:cubicBezTo>
                <a:lnTo>
                  <a:pt x="694" y="6333"/>
                </a:lnTo>
                <a:lnTo>
                  <a:pt x="2395" y="6333"/>
                </a:lnTo>
                <a:cubicBezTo>
                  <a:pt x="2710" y="6333"/>
                  <a:pt x="2868" y="5986"/>
                  <a:pt x="2679" y="5766"/>
                </a:cubicBezTo>
                <a:cubicBezTo>
                  <a:pt x="2552" y="5640"/>
                  <a:pt x="2458" y="5482"/>
                  <a:pt x="2458" y="5293"/>
                </a:cubicBezTo>
                <a:cubicBezTo>
                  <a:pt x="2458" y="4883"/>
                  <a:pt x="2773" y="4568"/>
                  <a:pt x="3183" y="4568"/>
                </a:cubicBezTo>
                <a:close/>
                <a:moveTo>
                  <a:pt x="11311" y="6333"/>
                </a:moveTo>
                <a:lnTo>
                  <a:pt x="11311" y="10964"/>
                </a:lnTo>
                <a:cubicBezTo>
                  <a:pt x="11311" y="11153"/>
                  <a:pt x="11153" y="11310"/>
                  <a:pt x="10933" y="11310"/>
                </a:cubicBezTo>
                <a:lnTo>
                  <a:pt x="6333" y="11310"/>
                </a:lnTo>
                <a:lnTo>
                  <a:pt x="6333" y="9609"/>
                </a:lnTo>
                <a:cubicBezTo>
                  <a:pt x="6333" y="9388"/>
                  <a:pt x="6162" y="9244"/>
                  <a:pt x="5972" y="9244"/>
                </a:cubicBezTo>
                <a:cubicBezTo>
                  <a:pt x="5892" y="9244"/>
                  <a:pt x="5809" y="9270"/>
                  <a:pt x="5735" y="9326"/>
                </a:cubicBezTo>
                <a:cubicBezTo>
                  <a:pt x="5640" y="9452"/>
                  <a:pt x="5482" y="9546"/>
                  <a:pt x="5262" y="9546"/>
                </a:cubicBezTo>
                <a:cubicBezTo>
                  <a:pt x="4884" y="9546"/>
                  <a:pt x="4569" y="9231"/>
                  <a:pt x="4569" y="8822"/>
                </a:cubicBezTo>
                <a:cubicBezTo>
                  <a:pt x="4569" y="8443"/>
                  <a:pt x="4884" y="8097"/>
                  <a:pt x="5262" y="8097"/>
                </a:cubicBezTo>
                <a:cubicBezTo>
                  <a:pt x="5419" y="8097"/>
                  <a:pt x="5640" y="8191"/>
                  <a:pt x="5735" y="8317"/>
                </a:cubicBezTo>
                <a:cubicBezTo>
                  <a:pt x="5809" y="8374"/>
                  <a:pt x="5892" y="8399"/>
                  <a:pt x="5972" y="8399"/>
                </a:cubicBezTo>
                <a:cubicBezTo>
                  <a:pt x="6162" y="8399"/>
                  <a:pt x="6333" y="8255"/>
                  <a:pt x="6333" y="8034"/>
                </a:cubicBezTo>
                <a:lnTo>
                  <a:pt x="6333" y="6333"/>
                </a:lnTo>
                <a:lnTo>
                  <a:pt x="7436" y="6333"/>
                </a:lnTo>
                <a:cubicBezTo>
                  <a:pt x="7404" y="6459"/>
                  <a:pt x="7404" y="6585"/>
                  <a:pt x="7404" y="6711"/>
                </a:cubicBezTo>
                <a:cubicBezTo>
                  <a:pt x="7404" y="7498"/>
                  <a:pt x="8034" y="8097"/>
                  <a:pt x="8822" y="8097"/>
                </a:cubicBezTo>
                <a:cubicBezTo>
                  <a:pt x="9610" y="8097"/>
                  <a:pt x="10240" y="7498"/>
                  <a:pt x="10240" y="6711"/>
                </a:cubicBezTo>
                <a:cubicBezTo>
                  <a:pt x="10240" y="6585"/>
                  <a:pt x="10240" y="6459"/>
                  <a:pt x="10208" y="6333"/>
                </a:cubicBezTo>
                <a:close/>
                <a:moveTo>
                  <a:pt x="1040" y="0"/>
                </a:moveTo>
                <a:cubicBezTo>
                  <a:pt x="473" y="0"/>
                  <a:pt x="1" y="473"/>
                  <a:pt x="1" y="1071"/>
                </a:cubicBezTo>
                <a:lnTo>
                  <a:pt x="1" y="10964"/>
                </a:lnTo>
                <a:cubicBezTo>
                  <a:pt x="1" y="11531"/>
                  <a:pt x="473" y="12004"/>
                  <a:pt x="1040" y="12004"/>
                </a:cubicBezTo>
                <a:lnTo>
                  <a:pt x="10933" y="12004"/>
                </a:lnTo>
                <a:cubicBezTo>
                  <a:pt x="11531" y="12004"/>
                  <a:pt x="12004" y="11531"/>
                  <a:pt x="12004" y="10964"/>
                </a:cubicBezTo>
                <a:lnTo>
                  <a:pt x="12004" y="1071"/>
                </a:lnTo>
                <a:cubicBezTo>
                  <a:pt x="11972" y="473"/>
                  <a:pt x="11500" y="0"/>
                  <a:pt x="1093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16998442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032388" y="2020273"/>
            <a:ext cx="10292204" cy="3743269"/>
          </a:xfrm>
          <a:prstGeom prst="rect">
            <a:avLst/>
          </a:prstGeom>
          <a:noFill/>
        </p:spPr>
        <p:txBody>
          <a:bodyPr wrap="square" rtlCol="0">
            <a:spAutoFit/>
          </a:bodyPr>
          <a:lstStyle/>
          <a:p>
            <a:pPr algn="just" rtl="1">
              <a:lnSpc>
                <a:spcPts val="2560"/>
              </a:lnSpc>
              <a:spcAft>
                <a:spcPts val="1800"/>
              </a:spcAft>
            </a:pPr>
            <a:r>
              <a:rPr lang="ar-SA" b="0" i="0" u="none" strike="noStrike" baseline="0" dirty="0">
                <a:latin typeface="Alexandria Light" pitchFamily="2" charset="-78"/>
                <a:cs typeface="Alexandria Light" pitchFamily="2" charset="-78"/>
              </a:rPr>
              <a:t>    وقد  زاد الاعتماد على </a:t>
            </a:r>
            <a:r>
              <a:rPr lang="ar-SA" dirty="0">
                <a:latin typeface="Alexandria Light" pitchFamily="2" charset="-78"/>
                <a:cs typeface="Alexandria Light" pitchFamily="2" charset="-78"/>
              </a:rPr>
              <a:t>ه</a:t>
            </a:r>
            <a:r>
              <a:rPr lang="ar-SA" b="0" i="0" u="none" strike="noStrike" baseline="0" dirty="0">
                <a:latin typeface="Alexandria Light" pitchFamily="2" charset="-78"/>
                <a:cs typeface="Alexandria Light" pitchFamily="2" charset="-78"/>
              </a:rPr>
              <a:t>ذه التقنية في توضيح المفاهيم العلمية، وانتشرت عبر المواقع الالكترونية ووسائل التواصل الاجتماعي ومنصات التعليم الإلكتروني. و</a:t>
            </a:r>
            <a:r>
              <a:rPr lang="ar-SA" b="0" i="0" u="none" strike="noStrike" baseline="0" dirty="0">
                <a:solidFill>
                  <a:srgbClr val="000000"/>
                </a:solidFill>
                <a:latin typeface="Alexandria Light" pitchFamily="2" charset="-78"/>
                <a:cs typeface="Alexandria Light" pitchFamily="2" charset="-78"/>
              </a:rPr>
              <a:t>يوجد مسميات عدة لهذه التقنية منها:</a:t>
            </a:r>
          </a:p>
          <a:p>
            <a:pPr marL="285750" indent="-285750" algn="just" rtl="1">
              <a:lnSpc>
                <a:spcPts val="2160"/>
              </a:lnSpc>
              <a:spcAft>
                <a:spcPts val="1200"/>
              </a:spcAft>
              <a:buFont typeface="Arial" panose="020B0604020202020204" pitchFamily="34" charset="0"/>
              <a:buChar char="•"/>
            </a:pPr>
            <a:r>
              <a:rPr lang="ar-SA" b="0" i="0" u="none" strike="noStrike" baseline="0" dirty="0">
                <a:solidFill>
                  <a:srgbClr val="000000"/>
                </a:solidFill>
                <a:latin typeface="Alexandria Light" pitchFamily="2" charset="-78"/>
                <a:cs typeface="Alexandria Light" pitchFamily="2" charset="-78"/>
              </a:rPr>
              <a:t> </a:t>
            </a:r>
            <a:r>
              <a:rPr lang="ar-SA" b="0" i="0" u="none" strike="noStrike" baseline="0" dirty="0" err="1">
                <a:solidFill>
                  <a:srgbClr val="000000"/>
                </a:solidFill>
                <a:latin typeface="Alexandria Light" pitchFamily="2" charset="-78"/>
                <a:cs typeface="Alexandria Light" pitchFamily="2" charset="-78"/>
              </a:rPr>
              <a:t>الإنفوجرافيكس</a:t>
            </a:r>
            <a:r>
              <a:rPr lang="ar-SA" b="0" i="0" u="none" strike="noStrike" baseline="0" dirty="0">
                <a:solidFill>
                  <a:srgbClr val="000000"/>
                </a:solidFill>
                <a:latin typeface="Alexandria Light" pitchFamily="2" charset="-78"/>
                <a:cs typeface="Alexandria Light" pitchFamily="2" charset="-78"/>
              </a:rPr>
              <a:t> </a:t>
            </a:r>
            <a:r>
              <a:rPr lang="en-US" b="0" i="0" u="none" strike="noStrike" baseline="0" dirty="0">
                <a:solidFill>
                  <a:srgbClr val="000000"/>
                </a:solidFill>
                <a:latin typeface="Alexandria Light" pitchFamily="2" charset="-78"/>
                <a:cs typeface="Alexandria Light" pitchFamily="2" charset="-78"/>
              </a:rPr>
              <a:t>Infographics</a:t>
            </a:r>
            <a:endParaRPr lang="ar-SA" b="0" i="0" u="none" strike="noStrike" baseline="0" dirty="0">
              <a:solidFill>
                <a:srgbClr val="000000"/>
              </a:solidFill>
              <a:latin typeface="Alexandria Light" pitchFamily="2" charset="-78"/>
              <a:cs typeface="Alexandria Light" pitchFamily="2" charset="-78"/>
            </a:endParaRPr>
          </a:p>
          <a:p>
            <a:pPr marL="285750" indent="-285750" algn="just" rtl="1">
              <a:lnSpc>
                <a:spcPts val="2160"/>
              </a:lnSpc>
              <a:spcAft>
                <a:spcPts val="1200"/>
              </a:spcAft>
              <a:buFont typeface="Arial" panose="020B0604020202020204" pitchFamily="34" charset="0"/>
              <a:buChar char="•"/>
            </a:pPr>
            <a:r>
              <a:rPr lang="ar-SA" b="0" i="0" u="none" strike="noStrike" baseline="0" dirty="0">
                <a:solidFill>
                  <a:srgbClr val="000000"/>
                </a:solidFill>
                <a:latin typeface="Alexandria Light" pitchFamily="2" charset="-78"/>
                <a:cs typeface="Alexandria Light" pitchFamily="2" charset="-78"/>
              </a:rPr>
              <a:t>البيانات التصويرية التفاعلية </a:t>
            </a:r>
            <a:r>
              <a:rPr lang="en-US" b="0" i="0" u="none" strike="noStrike" baseline="0" dirty="0">
                <a:solidFill>
                  <a:srgbClr val="000000"/>
                </a:solidFill>
                <a:latin typeface="Alexandria Light" pitchFamily="2" charset="-78"/>
                <a:cs typeface="Alexandria Light" pitchFamily="2" charset="-78"/>
              </a:rPr>
              <a:t>Data Visualization</a:t>
            </a:r>
            <a:endParaRPr lang="ar-SA" b="0" i="0" u="none" strike="noStrike" baseline="0" dirty="0">
              <a:solidFill>
                <a:srgbClr val="000000"/>
              </a:solidFill>
              <a:latin typeface="Alexandria Light" pitchFamily="2" charset="-78"/>
              <a:cs typeface="Alexandria Light" pitchFamily="2" charset="-78"/>
            </a:endParaRPr>
          </a:p>
          <a:p>
            <a:pPr marL="285750" indent="-285750" algn="just" rtl="1">
              <a:lnSpc>
                <a:spcPts val="2160"/>
              </a:lnSpc>
              <a:spcAft>
                <a:spcPts val="1200"/>
              </a:spcAft>
              <a:buFont typeface="Arial" panose="020B0604020202020204" pitchFamily="34" charset="0"/>
              <a:buChar char="•"/>
            </a:pPr>
            <a:r>
              <a:rPr lang="ar-SA" b="0" i="0" u="none" strike="noStrike" baseline="0" dirty="0">
                <a:solidFill>
                  <a:srgbClr val="000000"/>
                </a:solidFill>
                <a:latin typeface="Alexandria Light" pitchFamily="2" charset="-78"/>
                <a:cs typeface="Alexandria Light" pitchFamily="2" charset="-78"/>
              </a:rPr>
              <a:t>التصاميم المعلوماتية</a:t>
            </a:r>
            <a:r>
              <a:rPr lang="en-US" b="0" i="0" u="none" strike="noStrike" baseline="0" dirty="0">
                <a:solidFill>
                  <a:srgbClr val="000000"/>
                </a:solidFill>
                <a:latin typeface="Alexandria Light" pitchFamily="2" charset="-78"/>
                <a:cs typeface="Alexandria Light" pitchFamily="2" charset="-78"/>
              </a:rPr>
              <a:t>Information Design </a:t>
            </a:r>
            <a:r>
              <a:rPr lang="ar-SA" b="0" i="0" u="none" strike="noStrike" baseline="0" dirty="0">
                <a:solidFill>
                  <a:srgbClr val="000000"/>
                </a:solidFill>
                <a:latin typeface="Alexandria Light" pitchFamily="2" charset="-78"/>
                <a:cs typeface="Alexandria Light" pitchFamily="2" charset="-78"/>
              </a:rPr>
              <a:t> </a:t>
            </a:r>
          </a:p>
          <a:p>
            <a:pPr marL="285750" indent="-285750" algn="just" rtl="1">
              <a:lnSpc>
                <a:spcPts val="2160"/>
              </a:lnSpc>
              <a:spcAft>
                <a:spcPts val="1200"/>
              </a:spcAft>
              <a:buFont typeface="Arial" panose="020B0604020202020204" pitchFamily="34" charset="0"/>
              <a:buChar char="•"/>
            </a:pPr>
            <a:r>
              <a:rPr lang="ar-SA" b="0" i="0" u="none" strike="noStrike" baseline="0" dirty="0">
                <a:solidFill>
                  <a:srgbClr val="000000"/>
                </a:solidFill>
                <a:latin typeface="Alexandria Light" pitchFamily="2" charset="-78"/>
                <a:cs typeface="Alexandria Light" pitchFamily="2" charset="-78"/>
              </a:rPr>
              <a:t>المعلومات المصورة </a:t>
            </a:r>
            <a:r>
              <a:rPr lang="en-US" b="0" i="0" u="none" strike="noStrike" baseline="0" dirty="0">
                <a:solidFill>
                  <a:srgbClr val="000000"/>
                </a:solidFill>
                <a:latin typeface="Alexandria Light" pitchFamily="2" charset="-78"/>
                <a:cs typeface="Alexandria Light" pitchFamily="2" charset="-78"/>
              </a:rPr>
              <a:t>Information Graphic</a:t>
            </a:r>
          </a:p>
          <a:p>
            <a:pPr algn="just" rtl="1">
              <a:lnSpc>
                <a:spcPts val="2660"/>
              </a:lnSpc>
              <a:spcAft>
                <a:spcPts val="1800"/>
              </a:spcAft>
            </a:pPr>
            <a:r>
              <a:rPr lang="ar-SA" dirty="0">
                <a:solidFill>
                  <a:srgbClr val="000000"/>
                </a:solidFill>
                <a:latin typeface="Alexandria Light" pitchFamily="2" charset="-78"/>
                <a:cs typeface="Alexandria Light" pitchFamily="2" charset="-78"/>
              </a:rPr>
              <a:t> </a:t>
            </a:r>
            <a:r>
              <a:rPr lang="ar-SA" b="0" i="0" u="none" strike="noStrike" baseline="0" dirty="0">
                <a:solidFill>
                  <a:srgbClr val="000000"/>
                </a:solidFill>
                <a:latin typeface="Alexandria Light" pitchFamily="2" charset="-78"/>
                <a:cs typeface="Alexandria Light" pitchFamily="2" charset="-78"/>
              </a:rPr>
              <a:t>     وإن مصطلح </a:t>
            </a:r>
            <a:r>
              <a:rPr lang="ar-SA" b="0" i="0" u="none" strike="noStrike" baseline="0" dirty="0" err="1">
                <a:solidFill>
                  <a:srgbClr val="000000"/>
                </a:solidFill>
                <a:latin typeface="Alexandria Light" pitchFamily="2" charset="-78"/>
                <a:cs typeface="Alexandria Light" pitchFamily="2" charset="-78"/>
              </a:rPr>
              <a:t>الإنفوجرافيك</a:t>
            </a:r>
            <a:r>
              <a:rPr lang="ar-SA" b="0" i="0" u="none" strike="noStrike" baseline="0" dirty="0">
                <a:solidFill>
                  <a:srgbClr val="000000"/>
                </a:solidFill>
                <a:latin typeface="Alexandria Light" pitchFamily="2" charset="-78"/>
                <a:cs typeface="Alexandria Light" pitchFamily="2" charset="-78"/>
              </a:rPr>
              <a:t> ما هو إلا تعريب للمصطلح الإنكليزي </a:t>
            </a:r>
            <a:r>
              <a:rPr lang="en-US" b="0" i="0" u="none" strike="noStrike" baseline="0" dirty="0">
                <a:solidFill>
                  <a:srgbClr val="000000"/>
                </a:solidFill>
                <a:latin typeface="Alexandria Light" pitchFamily="2" charset="-78"/>
                <a:cs typeface="Alexandria Light" pitchFamily="2" charset="-78"/>
              </a:rPr>
              <a:t> infographic</a:t>
            </a:r>
            <a:r>
              <a:rPr lang="ar-SA" b="0" i="0" u="none" strike="noStrike" baseline="0" dirty="0">
                <a:solidFill>
                  <a:srgbClr val="000000"/>
                </a:solidFill>
                <a:latin typeface="Alexandria Light" pitchFamily="2" charset="-78"/>
                <a:cs typeface="Alexandria Light" pitchFamily="2" charset="-78"/>
              </a:rPr>
              <a:t>والذي </a:t>
            </a:r>
            <a:r>
              <a:rPr lang="ar-SA" dirty="0">
                <a:solidFill>
                  <a:srgbClr val="000000"/>
                </a:solidFill>
                <a:latin typeface="Alexandria Light" pitchFamily="2" charset="-78"/>
                <a:cs typeface="Alexandria Light" pitchFamily="2" charset="-78"/>
              </a:rPr>
              <a:t>ه</a:t>
            </a:r>
            <a:r>
              <a:rPr lang="ar-SA" b="0" i="0" u="none" strike="noStrike" baseline="0" dirty="0">
                <a:solidFill>
                  <a:srgbClr val="000000"/>
                </a:solidFill>
                <a:latin typeface="Alexandria Light" pitchFamily="2" charset="-78"/>
                <a:cs typeface="Alexandria Light" pitchFamily="2" charset="-78"/>
              </a:rPr>
              <a:t>و أساساً دمج للمصطلحين </a:t>
            </a:r>
            <a:r>
              <a:rPr lang="en-US" b="0" i="0" u="none" strike="noStrike" baseline="0" dirty="0">
                <a:solidFill>
                  <a:srgbClr val="943634"/>
                </a:solidFill>
                <a:latin typeface="Alexandria Light" pitchFamily="2" charset="-78"/>
                <a:cs typeface="Alexandria Light" pitchFamily="2" charset="-78"/>
              </a:rPr>
              <a:t>info</a:t>
            </a:r>
            <a:r>
              <a:rPr lang="en-US" b="0" i="0" u="none" strike="noStrike" baseline="0" dirty="0">
                <a:solidFill>
                  <a:srgbClr val="000000"/>
                </a:solidFill>
                <a:latin typeface="Alexandria Light" pitchFamily="2" charset="-78"/>
                <a:cs typeface="Alexandria Light" pitchFamily="2" charset="-78"/>
              </a:rPr>
              <a:t>rmation ) </a:t>
            </a:r>
            <a:r>
              <a:rPr lang="ar-SA" b="0" i="0" u="none" strike="noStrike" baseline="0" dirty="0">
                <a:solidFill>
                  <a:srgbClr val="000000"/>
                </a:solidFill>
                <a:latin typeface="Alexandria Light" pitchFamily="2" charset="-78"/>
                <a:cs typeface="Alexandria Light" pitchFamily="2" charset="-78"/>
              </a:rPr>
              <a:t>) و تعني معلومات وحقائق , و </a:t>
            </a:r>
            <a:r>
              <a:rPr lang="en-US" b="0" i="0" u="none" strike="noStrike" baseline="0" dirty="0">
                <a:solidFill>
                  <a:srgbClr val="000000"/>
                </a:solidFill>
                <a:latin typeface="Alexandria Light" pitchFamily="2" charset="-78"/>
                <a:cs typeface="Alexandria Light" pitchFamily="2" charset="-78"/>
              </a:rPr>
              <a:t>graphic)</a:t>
            </a:r>
            <a:r>
              <a:rPr lang="ar-SA" b="0" i="0" u="none" strike="noStrike" baseline="0" dirty="0">
                <a:solidFill>
                  <a:srgbClr val="000000"/>
                </a:solidFill>
                <a:latin typeface="Alexandria Light" pitchFamily="2" charset="-78"/>
                <a:cs typeface="Alexandria Light" pitchFamily="2" charset="-78"/>
              </a:rPr>
              <a:t>) تعني تصويري و بالتالي تعني البيانات التصويرية.</a:t>
            </a:r>
            <a:r>
              <a:rPr lang="ar-SA" dirty="0">
                <a:solidFill>
                  <a:srgbClr val="000000"/>
                </a:solidFill>
                <a:latin typeface="Alexandria Light" pitchFamily="2" charset="-78"/>
                <a:cs typeface="Alexandria Light" pitchFamily="2" charset="-78"/>
              </a:rPr>
              <a:t>       </a:t>
            </a:r>
            <a:r>
              <a:rPr lang="ar-SA" b="0" i="0" u="none" strike="noStrike" baseline="0" dirty="0">
                <a:solidFill>
                  <a:srgbClr val="00B0F0"/>
                </a:solidFill>
                <a:latin typeface="Alexandria Light" pitchFamily="2" charset="-78"/>
                <a:cs typeface="Alexandria Light" pitchFamily="2" charset="-78"/>
              </a:rPr>
              <a:t>فما تعريف </a:t>
            </a:r>
            <a:r>
              <a:rPr lang="ar-SA" b="0" i="0" u="none" strike="noStrike" baseline="0" dirty="0" err="1">
                <a:solidFill>
                  <a:srgbClr val="00B0F0"/>
                </a:solidFill>
                <a:latin typeface="Alexandria Light" pitchFamily="2" charset="-78"/>
                <a:cs typeface="Alexandria Light" pitchFamily="2" charset="-78"/>
              </a:rPr>
              <a:t>الإنفوغرافيك</a:t>
            </a:r>
            <a:r>
              <a:rPr lang="ar-SA" b="0" i="0" u="none" strike="noStrike" baseline="0" dirty="0">
                <a:solidFill>
                  <a:srgbClr val="00B0F0"/>
                </a:solidFill>
                <a:latin typeface="Alexandria Light" pitchFamily="2" charset="-78"/>
                <a:cs typeface="Alexandria Light" pitchFamily="2" charset="-78"/>
              </a:rPr>
              <a:t>؟</a:t>
            </a:r>
            <a:endParaRPr lang="en-US" sz="1400" dirty="0">
              <a:solidFill>
                <a:srgbClr val="00B0F0"/>
              </a:solidFill>
              <a:latin typeface="Alexandria Light" pitchFamily="2" charset="-78"/>
              <a:ea typeface="Calibri" panose="020F0502020204030204" pitchFamily="34"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0D6A97B3-F27D-485D-BD7F-CBDB659795BC}"/>
              </a:ext>
            </a:extLst>
          </p:cNvPr>
          <p:cNvSpPr txBox="1"/>
          <p:nvPr/>
        </p:nvSpPr>
        <p:spPr>
          <a:xfrm>
            <a:off x="2754630" y="1109310"/>
            <a:ext cx="4169932" cy="409086"/>
          </a:xfrm>
          <a:prstGeom prst="rect">
            <a:avLst/>
          </a:prstGeom>
          <a:noFill/>
        </p:spPr>
        <p:txBody>
          <a:bodyPr wrap="square">
            <a:spAutoFit/>
          </a:bodyPr>
          <a:lstStyle/>
          <a:p>
            <a:pPr marR="0" lvl="0" algn="ctr" rtl="1">
              <a:lnSpc>
                <a:spcPct val="125000"/>
              </a:lnSpc>
              <a:spcBef>
                <a:spcPts val="600"/>
              </a:spcBef>
              <a:spcAft>
                <a:spcPts val="600"/>
              </a:spcAft>
            </a:pPr>
            <a:r>
              <a:rPr lang="ar-SA" sz="1800" b="1" i="0" u="none" strike="noStrike" baseline="0" dirty="0">
                <a:latin typeface="Alexandria Medium" pitchFamily="2" charset="-78"/>
                <a:cs typeface="Alexandria Medium" pitchFamily="2" charset="-78"/>
              </a:rPr>
              <a:t>مفهوم </a:t>
            </a:r>
            <a:r>
              <a:rPr lang="ar-SA" sz="1800" b="1" i="0" u="none" strike="noStrike" baseline="0" dirty="0" err="1">
                <a:latin typeface="Alexandria Medium" pitchFamily="2" charset="-78"/>
                <a:cs typeface="Alexandria Medium" pitchFamily="2" charset="-78"/>
              </a:rPr>
              <a:t>الإنفوجرافيك</a:t>
            </a:r>
            <a:endParaRPr lang="en-US" sz="1800" b="1" dirty="0">
              <a:effectLst/>
              <a:latin typeface="Alexandria Medium" pitchFamily="2" charset="-78"/>
              <a:ea typeface="Times New Roman" panose="02020603050405020304" pitchFamily="18" charset="0"/>
              <a:cs typeface="Alexandria Medium" pitchFamily="2" charset="-78"/>
            </a:endParaRPr>
          </a:p>
        </p:txBody>
      </p:sp>
      <p:sp>
        <p:nvSpPr>
          <p:cNvPr id="11" name="Google Shape;5420;p51">
            <a:extLst>
              <a:ext uri="{FF2B5EF4-FFF2-40B4-BE49-F238E27FC236}">
                <a16:creationId xmlns:a16="http://schemas.microsoft.com/office/drawing/2014/main" id="{86752C83-C14A-4C47-8131-7BB04BC1C0A3}"/>
              </a:ext>
            </a:extLst>
          </p:cNvPr>
          <p:cNvSpPr/>
          <p:nvPr/>
        </p:nvSpPr>
        <p:spPr>
          <a:xfrm>
            <a:off x="1943100" y="3291840"/>
            <a:ext cx="626039" cy="584805"/>
          </a:xfrm>
          <a:custGeom>
            <a:avLst/>
            <a:gdLst/>
            <a:ahLst/>
            <a:cxnLst/>
            <a:rect l="l" t="t" r="r" b="b"/>
            <a:pathLst>
              <a:path w="12067" h="11280" extrusionOk="0">
                <a:moveTo>
                  <a:pt x="5986" y="757"/>
                </a:moveTo>
                <a:cubicBezTo>
                  <a:pt x="7656" y="757"/>
                  <a:pt x="9011" y="2049"/>
                  <a:pt x="9137" y="3718"/>
                </a:cubicBezTo>
                <a:cubicBezTo>
                  <a:pt x="8822" y="3624"/>
                  <a:pt x="8475" y="3561"/>
                  <a:pt x="8066" y="3561"/>
                </a:cubicBezTo>
                <a:cubicBezTo>
                  <a:pt x="7278" y="3561"/>
                  <a:pt x="6585" y="3781"/>
                  <a:pt x="5955" y="4191"/>
                </a:cubicBezTo>
                <a:cubicBezTo>
                  <a:pt x="5356" y="3781"/>
                  <a:pt x="4632" y="3561"/>
                  <a:pt x="3844" y="3561"/>
                </a:cubicBezTo>
                <a:cubicBezTo>
                  <a:pt x="3466" y="3561"/>
                  <a:pt x="3119" y="3592"/>
                  <a:pt x="2773" y="3718"/>
                </a:cubicBezTo>
                <a:cubicBezTo>
                  <a:pt x="2930" y="2049"/>
                  <a:pt x="4285" y="757"/>
                  <a:pt x="5986" y="757"/>
                </a:cubicBezTo>
                <a:close/>
                <a:moveTo>
                  <a:pt x="3875" y="4254"/>
                </a:moveTo>
                <a:cubicBezTo>
                  <a:pt x="4411" y="4254"/>
                  <a:pt x="4915" y="4411"/>
                  <a:pt x="5388" y="4663"/>
                </a:cubicBezTo>
                <a:cubicBezTo>
                  <a:pt x="4852" y="5168"/>
                  <a:pt x="4505" y="5829"/>
                  <a:pt x="4285" y="6585"/>
                </a:cubicBezTo>
                <a:cubicBezTo>
                  <a:pt x="3560" y="6113"/>
                  <a:pt x="2993" y="5325"/>
                  <a:pt x="2836" y="4411"/>
                </a:cubicBezTo>
                <a:cubicBezTo>
                  <a:pt x="3151" y="4317"/>
                  <a:pt x="3497" y="4254"/>
                  <a:pt x="3875" y="4254"/>
                </a:cubicBezTo>
                <a:close/>
                <a:moveTo>
                  <a:pt x="8129" y="4254"/>
                </a:moveTo>
                <a:cubicBezTo>
                  <a:pt x="8475" y="4254"/>
                  <a:pt x="8822" y="4317"/>
                  <a:pt x="9137" y="4411"/>
                </a:cubicBezTo>
                <a:cubicBezTo>
                  <a:pt x="8979" y="5325"/>
                  <a:pt x="8444" y="6113"/>
                  <a:pt x="7687" y="6585"/>
                </a:cubicBezTo>
                <a:cubicBezTo>
                  <a:pt x="7498" y="5829"/>
                  <a:pt x="7089" y="5168"/>
                  <a:pt x="6585" y="4663"/>
                </a:cubicBezTo>
                <a:cubicBezTo>
                  <a:pt x="7026" y="4411"/>
                  <a:pt x="7561" y="4254"/>
                  <a:pt x="8129" y="4254"/>
                </a:cubicBezTo>
                <a:close/>
                <a:moveTo>
                  <a:pt x="5986" y="5042"/>
                </a:moveTo>
                <a:cubicBezTo>
                  <a:pt x="6490" y="5514"/>
                  <a:pt x="6900" y="6144"/>
                  <a:pt x="7026" y="6900"/>
                </a:cubicBezTo>
                <a:cubicBezTo>
                  <a:pt x="6648" y="7026"/>
                  <a:pt x="6364" y="7058"/>
                  <a:pt x="5986" y="7058"/>
                </a:cubicBezTo>
                <a:cubicBezTo>
                  <a:pt x="5640" y="7058"/>
                  <a:pt x="5293" y="7026"/>
                  <a:pt x="4978" y="6900"/>
                </a:cubicBezTo>
                <a:cubicBezTo>
                  <a:pt x="5073" y="6176"/>
                  <a:pt x="5451" y="5514"/>
                  <a:pt x="5986" y="5042"/>
                </a:cubicBezTo>
                <a:close/>
                <a:moveTo>
                  <a:pt x="4915" y="7625"/>
                </a:moveTo>
                <a:lnTo>
                  <a:pt x="4915" y="7625"/>
                </a:lnTo>
                <a:cubicBezTo>
                  <a:pt x="5230" y="7688"/>
                  <a:pt x="5608" y="7782"/>
                  <a:pt x="5986" y="7782"/>
                </a:cubicBezTo>
                <a:cubicBezTo>
                  <a:pt x="6333" y="7782"/>
                  <a:pt x="6711" y="7719"/>
                  <a:pt x="7057" y="7625"/>
                </a:cubicBezTo>
                <a:lnTo>
                  <a:pt x="7057" y="7625"/>
                </a:lnTo>
                <a:cubicBezTo>
                  <a:pt x="6963" y="8476"/>
                  <a:pt x="6585" y="9232"/>
                  <a:pt x="5986" y="9767"/>
                </a:cubicBezTo>
                <a:cubicBezTo>
                  <a:pt x="5388" y="9232"/>
                  <a:pt x="5010" y="8476"/>
                  <a:pt x="4915" y="7625"/>
                </a:cubicBezTo>
                <a:close/>
                <a:moveTo>
                  <a:pt x="2206" y="4726"/>
                </a:moveTo>
                <a:cubicBezTo>
                  <a:pt x="2458" y="5892"/>
                  <a:pt x="3245" y="6837"/>
                  <a:pt x="4222" y="7373"/>
                </a:cubicBezTo>
                <a:lnTo>
                  <a:pt x="4222" y="7467"/>
                </a:lnTo>
                <a:cubicBezTo>
                  <a:pt x="4222" y="8570"/>
                  <a:pt x="4663" y="9515"/>
                  <a:pt x="5388" y="10208"/>
                </a:cubicBezTo>
                <a:cubicBezTo>
                  <a:pt x="4915" y="10460"/>
                  <a:pt x="4411" y="10555"/>
                  <a:pt x="3875" y="10555"/>
                </a:cubicBezTo>
                <a:cubicBezTo>
                  <a:pt x="2080" y="10555"/>
                  <a:pt x="662" y="9137"/>
                  <a:pt x="662" y="7404"/>
                </a:cubicBezTo>
                <a:cubicBezTo>
                  <a:pt x="662" y="6270"/>
                  <a:pt x="1260" y="5294"/>
                  <a:pt x="2206" y="4726"/>
                </a:cubicBezTo>
                <a:close/>
                <a:moveTo>
                  <a:pt x="9735" y="4695"/>
                </a:moveTo>
                <a:cubicBezTo>
                  <a:pt x="10649" y="5262"/>
                  <a:pt x="11279" y="6239"/>
                  <a:pt x="11279" y="7373"/>
                </a:cubicBezTo>
                <a:cubicBezTo>
                  <a:pt x="11279" y="9137"/>
                  <a:pt x="9861" y="10555"/>
                  <a:pt x="8066" y="10555"/>
                </a:cubicBezTo>
                <a:cubicBezTo>
                  <a:pt x="7530" y="10555"/>
                  <a:pt x="7026" y="10397"/>
                  <a:pt x="6553" y="10177"/>
                </a:cubicBezTo>
                <a:cubicBezTo>
                  <a:pt x="7246" y="9452"/>
                  <a:pt x="7719" y="8476"/>
                  <a:pt x="7719" y="7404"/>
                </a:cubicBezTo>
                <a:lnTo>
                  <a:pt x="7719" y="7341"/>
                </a:lnTo>
                <a:cubicBezTo>
                  <a:pt x="8759" y="6837"/>
                  <a:pt x="9515" y="5892"/>
                  <a:pt x="9735" y="4695"/>
                </a:cubicBezTo>
                <a:close/>
                <a:moveTo>
                  <a:pt x="5986" y="1"/>
                </a:moveTo>
                <a:cubicBezTo>
                  <a:pt x="3875" y="1"/>
                  <a:pt x="2143" y="1734"/>
                  <a:pt x="2143" y="3876"/>
                </a:cubicBezTo>
                <a:lnTo>
                  <a:pt x="2143" y="3939"/>
                </a:lnTo>
                <a:cubicBezTo>
                  <a:pt x="882" y="4569"/>
                  <a:pt x="0" y="5892"/>
                  <a:pt x="0" y="7404"/>
                </a:cubicBezTo>
                <a:cubicBezTo>
                  <a:pt x="0" y="9547"/>
                  <a:pt x="1733" y="11279"/>
                  <a:pt x="3907" y="11279"/>
                </a:cubicBezTo>
                <a:cubicBezTo>
                  <a:pt x="4695" y="11279"/>
                  <a:pt x="5388" y="11027"/>
                  <a:pt x="6018" y="10649"/>
                </a:cubicBezTo>
                <a:cubicBezTo>
                  <a:pt x="6616" y="11027"/>
                  <a:pt x="7372" y="11279"/>
                  <a:pt x="8160" y="11279"/>
                </a:cubicBezTo>
                <a:cubicBezTo>
                  <a:pt x="10271" y="11279"/>
                  <a:pt x="12067" y="9547"/>
                  <a:pt x="12067" y="7404"/>
                </a:cubicBezTo>
                <a:cubicBezTo>
                  <a:pt x="11972" y="5924"/>
                  <a:pt x="11122" y="4632"/>
                  <a:pt x="9861" y="3939"/>
                </a:cubicBezTo>
                <a:lnTo>
                  <a:pt x="9861" y="3876"/>
                </a:lnTo>
                <a:cubicBezTo>
                  <a:pt x="9861" y="1734"/>
                  <a:pt x="8129" y="1"/>
                  <a:pt x="5986" y="1"/>
                </a:cubicBezTo>
                <a:close/>
              </a:path>
            </a:pathLst>
          </a:custGeom>
          <a:solidFill>
            <a:srgbClr val="00B0F0"/>
          </a:solidFill>
          <a:ln>
            <a:noFill/>
          </a:ln>
        </p:spPr>
        <p:txBody>
          <a:bodyPr spcFirstLastPara="1" wrap="square" lIns="121900" tIns="121900" rIns="121900" bIns="121900" anchor="ctr" anchorCtr="0">
            <a:noAutofit/>
          </a:bodyPr>
          <a:lstStyle/>
          <a:p>
            <a:endParaRPr sz="1865">
              <a:ln>
                <a:solidFill>
                  <a:srgbClr val="00B0F0"/>
                </a:solidFill>
              </a:ln>
              <a:solidFill>
                <a:srgbClr val="00B0F0"/>
              </a:solidFill>
            </a:endParaRPr>
          </a:p>
        </p:txBody>
      </p:sp>
    </p:spTree>
    <p:extLst>
      <p:ext uri="{BB962C8B-B14F-4D97-AF65-F5344CB8AC3E}">
        <p14:creationId xmlns:p14="http://schemas.microsoft.com/office/powerpoint/2010/main" val="35278661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9" y="935396"/>
            <a:ext cx="798002" cy="82457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081549" y="1677435"/>
            <a:ext cx="10352703" cy="3796489"/>
          </a:xfrm>
          <a:prstGeom prst="rect">
            <a:avLst/>
          </a:prstGeom>
          <a:noFill/>
        </p:spPr>
        <p:txBody>
          <a:bodyPr wrap="square" rtlCol="0">
            <a:spAutoFit/>
          </a:bodyPr>
          <a:lstStyle/>
          <a:p>
            <a:pPr algn="just" rtl="1">
              <a:lnSpc>
                <a:spcPct val="200000"/>
              </a:lnSpc>
              <a:spcAft>
                <a:spcPts val="1800"/>
              </a:spcAft>
            </a:pPr>
            <a:r>
              <a:rPr lang="ar-SA" dirty="0">
                <a:latin typeface="Simplified Arabic" panose="02020603050405020304" pitchFamily="18" charset="-78"/>
                <a:cs typeface="Simplified Arabic" panose="02020603050405020304" pitchFamily="18" charset="-78"/>
              </a:rPr>
              <a:t>     </a:t>
            </a:r>
            <a:r>
              <a:rPr lang="ar-SA" dirty="0">
                <a:latin typeface="Alexandria Light" pitchFamily="2" charset="-78"/>
                <a:cs typeface="Alexandria Light" pitchFamily="2" charset="-78"/>
              </a:rPr>
              <a:t>وعرف بأنه : "شكل تتم فيه معالجة المعلومات الهائلة, ضمن مساحة محددة تلفت انتباه المشاهد".</a:t>
            </a:r>
          </a:p>
          <a:p>
            <a:pPr algn="just" rtl="1">
              <a:lnSpc>
                <a:spcPct val="200000"/>
              </a:lnSpc>
              <a:spcAft>
                <a:spcPts val="1800"/>
              </a:spcAft>
            </a:pPr>
            <a:r>
              <a:rPr lang="ar-SA" dirty="0">
                <a:latin typeface="Alexandria Light" pitchFamily="2" charset="-78"/>
                <a:cs typeface="Alexandria Light" pitchFamily="2" charset="-78"/>
              </a:rPr>
              <a:t>     وعرفه </a:t>
            </a:r>
            <a:r>
              <a:rPr lang="ar-SA" dirty="0" err="1">
                <a:latin typeface="Alexandria Light" pitchFamily="2" charset="-78"/>
                <a:cs typeface="Alexandria Light" pitchFamily="2" charset="-78"/>
              </a:rPr>
              <a:t>سيملاس</a:t>
            </a:r>
            <a:r>
              <a:rPr lang="en-US" dirty="0">
                <a:latin typeface="Alexandria Light" pitchFamily="2" charset="-78"/>
                <a:cs typeface="Alexandria Light" pitchFamily="2" charset="-78"/>
              </a:rPr>
              <a:t> (Simiciklas,2012) </a:t>
            </a:r>
            <a:r>
              <a:rPr lang="ar-SA" dirty="0">
                <a:latin typeface="Alexandria Light" pitchFamily="2" charset="-78"/>
                <a:cs typeface="Alexandria Light" pitchFamily="2" charset="-78"/>
              </a:rPr>
              <a:t>بأنه "تغير روتيني لعرض المعلومات والبيانات للناس والمتعلمين خاصة, ليساعد على تغيير استجابة الناس وتفاعلهم مع هذه المعلومات عند رؤيتها". </a:t>
            </a:r>
          </a:p>
          <a:p>
            <a:pPr algn="just" rtl="1">
              <a:lnSpc>
                <a:spcPct val="200000"/>
              </a:lnSpc>
              <a:spcAft>
                <a:spcPts val="1800"/>
              </a:spcAft>
            </a:pPr>
            <a:r>
              <a:rPr lang="ar-SA" b="0" i="0" u="none" strike="noStrike" baseline="0" dirty="0">
                <a:latin typeface="Alexandria Light" pitchFamily="2" charset="-78"/>
                <a:cs typeface="Alexandria Light" pitchFamily="2" charset="-78"/>
              </a:rPr>
              <a:t>   كما عرفه (شلتوت, 2016) بأنه: "فن تحويل البيانات والمعلومات والمفاهيم المعقدة إلى صور ورسوم يمكن فهمها واستيعابها بوضوح وتشويق, وبهذا الأسلوب يتميز بعرض المعلومات المعقدة والصعبة بطريقة سلسة وسهلة وواضحة".</a:t>
            </a:r>
            <a:endParaRPr lang="ar-SA" dirty="0">
              <a:solidFill>
                <a:srgbClr val="00B0F0"/>
              </a:solidFill>
              <a:effectLst/>
              <a:latin typeface="Alexandria Light" pitchFamily="2" charset="-78"/>
              <a:ea typeface="Times New Roman" panose="02020603050405020304" pitchFamily="18"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E5BC0935-C76B-465E-B45D-9AD995193026}"/>
              </a:ext>
            </a:extLst>
          </p:cNvPr>
          <p:cNvSpPr txBox="1"/>
          <p:nvPr/>
        </p:nvSpPr>
        <p:spPr>
          <a:xfrm>
            <a:off x="1644536" y="1039685"/>
            <a:ext cx="6097904" cy="409086"/>
          </a:xfrm>
          <a:prstGeom prst="rect">
            <a:avLst/>
          </a:prstGeom>
          <a:noFill/>
        </p:spPr>
        <p:txBody>
          <a:bodyPr wrap="square">
            <a:spAutoFit/>
          </a:bodyPr>
          <a:lstStyle/>
          <a:p>
            <a:pPr marR="0" lvl="0" algn="ctr" rtl="1">
              <a:lnSpc>
                <a:spcPct val="125000"/>
              </a:lnSpc>
              <a:spcBef>
                <a:spcPts val="600"/>
              </a:spcBef>
              <a:spcAft>
                <a:spcPts val="600"/>
              </a:spcAft>
            </a:pPr>
            <a:r>
              <a:rPr lang="ar-SA" b="1" dirty="0">
                <a:latin typeface="Alexandria Medium" pitchFamily="2" charset="-78"/>
                <a:ea typeface="Calibri" panose="020F0502020204030204" pitchFamily="34" charset="0"/>
                <a:cs typeface="Alexandria Medium" pitchFamily="2" charset="-78"/>
              </a:rPr>
              <a:t>تعريف </a:t>
            </a:r>
            <a:r>
              <a:rPr lang="ar-SA" b="1" dirty="0" err="1">
                <a:latin typeface="Alexandria Medium" pitchFamily="2" charset="-78"/>
                <a:ea typeface="Calibri" panose="020F0502020204030204" pitchFamily="34" charset="0"/>
                <a:cs typeface="Alexandria Medium" pitchFamily="2" charset="-78"/>
              </a:rPr>
              <a:t>الإنفوجرافيك</a:t>
            </a:r>
            <a:r>
              <a:rPr lang="ar-SA" b="1" dirty="0">
                <a:latin typeface="Alexandria Medium" pitchFamily="2" charset="-78"/>
                <a:ea typeface="Calibri" panose="020F0502020204030204" pitchFamily="34" charset="0"/>
                <a:cs typeface="Alexandria Medium" pitchFamily="2" charset="-78"/>
              </a:rPr>
              <a:t> </a:t>
            </a:r>
            <a:endParaRPr lang="en-US" sz="1800" b="1" dirty="0">
              <a:effectLst/>
              <a:latin typeface="Alexandria Medium" pitchFamily="2" charset="-78"/>
              <a:ea typeface="Times New Roman" panose="02020603050405020304" pitchFamily="18" charset="0"/>
              <a:cs typeface="Alexandria Medium" pitchFamily="2" charset="-78"/>
            </a:endParaRPr>
          </a:p>
        </p:txBody>
      </p:sp>
      <p:sp>
        <p:nvSpPr>
          <p:cNvPr id="10" name="Google Shape;5420;p51">
            <a:extLst>
              <a:ext uri="{FF2B5EF4-FFF2-40B4-BE49-F238E27FC236}">
                <a16:creationId xmlns:a16="http://schemas.microsoft.com/office/drawing/2014/main" id="{20C8C846-A48C-4DE8-B8C7-2090F43E07E9}"/>
              </a:ext>
            </a:extLst>
          </p:cNvPr>
          <p:cNvSpPr/>
          <p:nvPr/>
        </p:nvSpPr>
        <p:spPr>
          <a:xfrm>
            <a:off x="1018497" y="1011799"/>
            <a:ext cx="626039" cy="584805"/>
          </a:xfrm>
          <a:custGeom>
            <a:avLst/>
            <a:gdLst/>
            <a:ahLst/>
            <a:cxnLst/>
            <a:rect l="l" t="t" r="r" b="b"/>
            <a:pathLst>
              <a:path w="12067" h="11280" extrusionOk="0">
                <a:moveTo>
                  <a:pt x="5986" y="757"/>
                </a:moveTo>
                <a:cubicBezTo>
                  <a:pt x="7656" y="757"/>
                  <a:pt x="9011" y="2049"/>
                  <a:pt x="9137" y="3718"/>
                </a:cubicBezTo>
                <a:cubicBezTo>
                  <a:pt x="8822" y="3624"/>
                  <a:pt x="8475" y="3561"/>
                  <a:pt x="8066" y="3561"/>
                </a:cubicBezTo>
                <a:cubicBezTo>
                  <a:pt x="7278" y="3561"/>
                  <a:pt x="6585" y="3781"/>
                  <a:pt x="5955" y="4191"/>
                </a:cubicBezTo>
                <a:cubicBezTo>
                  <a:pt x="5356" y="3781"/>
                  <a:pt x="4632" y="3561"/>
                  <a:pt x="3844" y="3561"/>
                </a:cubicBezTo>
                <a:cubicBezTo>
                  <a:pt x="3466" y="3561"/>
                  <a:pt x="3119" y="3592"/>
                  <a:pt x="2773" y="3718"/>
                </a:cubicBezTo>
                <a:cubicBezTo>
                  <a:pt x="2930" y="2049"/>
                  <a:pt x="4285" y="757"/>
                  <a:pt x="5986" y="757"/>
                </a:cubicBezTo>
                <a:close/>
                <a:moveTo>
                  <a:pt x="3875" y="4254"/>
                </a:moveTo>
                <a:cubicBezTo>
                  <a:pt x="4411" y="4254"/>
                  <a:pt x="4915" y="4411"/>
                  <a:pt x="5388" y="4663"/>
                </a:cubicBezTo>
                <a:cubicBezTo>
                  <a:pt x="4852" y="5168"/>
                  <a:pt x="4505" y="5829"/>
                  <a:pt x="4285" y="6585"/>
                </a:cubicBezTo>
                <a:cubicBezTo>
                  <a:pt x="3560" y="6113"/>
                  <a:pt x="2993" y="5325"/>
                  <a:pt x="2836" y="4411"/>
                </a:cubicBezTo>
                <a:cubicBezTo>
                  <a:pt x="3151" y="4317"/>
                  <a:pt x="3497" y="4254"/>
                  <a:pt x="3875" y="4254"/>
                </a:cubicBezTo>
                <a:close/>
                <a:moveTo>
                  <a:pt x="8129" y="4254"/>
                </a:moveTo>
                <a:cubicBezTo>
                  <a:pt x="8475" y="4254"/>
                  <a:pt x="8822" y="4317"/>
                  <a:pt x="9137" y="4411"/>
                </a:cubicBezTo>
                <a:cubicBezTo>
                  <a:pt x="8979" y="5325"/>
                  <a:pt x="8444" y="6113"/>
                  <a:pt x="7687" y="6585"/>
                </a:cubicBezTo>
                <a:cubicBezTo>
                  <a:pt x="7498" y="5829"/>
                  <a:pt x="7089" y="5168"/>
                  <a:pt x="6585" y="4663"/>
                </a:cubicBezTo>
                <a:cubicBezTo>
                  <a:pt x="7026" y="4411"/>
                  <a:pt x="7561" y="4254"/>
                  <a:pt x="8129" y="4254"/>
                </a:cubicBezTo>
                <a:close/>
                <a:moveTo>
                  <a:pt x="5986" y="5042"/>
                </a:moveTo>
                <a:cubicBezTo>
                  <a:pt x="6490" y="5514"/>
                  <a:pt x="6900" y="6144"/>
                  <a:pt x="7026" y="6900"/>
                </a:cubicBezTo>
                <a:cubicBezTo>
                  <a:pt x="6648" y="7026"/>
                  <a:pt x="6364" y="7058"/>
                  <a:pt x="5986" y="7058"/>
                </a:cubicBezTo>
                <a:cubicBezTo>
                  <a:pt x="5640" y="7058"/>
                  <a:pt x="5293" y="7026"/>
                  <a:pt x="4978" y="6900"/>
                </a:cubicBezTo>
                <a:cubicBezTo>
                  <a:pt x="5073" y="6176"/>
                  <a:pt x="5451" y="5514"/>
                  <a:pt x="5986" y="5042"/>
                </a:cubicBezTo>
                <a:close/>
                <a:moveTo>
                  <a:pt x="4915" y="7625"/>
                </a:moveTo>
                <a:lnTo>
                  <a:pt x="4915" y="7625"/>
                </a:lnTo>
                <a:cubicBezTo>
                  <a:pt x="5230" y="7688"/>
                  <a:pt x="5608" y="7782"/>
                  <a:pt x="5986" y="7782"/>
                </a:cubicBezTo>
                <a:cubicBezTo>
                  <a:pt x="6333" y="7782"/>
                  <a:pt x="6711" y="7719"/>
                  <a:pt x="7057" y="7625"/>
                </a:cubicBezTo>
                <a:lnTo>
                  <a:pt x="7057" y="7625"/>
                </a:lnTo>
                <a:cubicBezTo>
                  <a:pt x="6963" y="8476"/>
                  <a:pt x="6585" y="9232"/>
                  <a:pt x="5986" y="9767"/>
                </a:cubicBezTo>
                <a:cubicBezTo>
                  <a:pt x="5388" y="9232"/>
                  <a:pt x="5010" y="8476"/>
                  <a:pt x="4915" y="7625"/>
                </a:cubicBezTo>
                <a:close/>
                <a:moveTo>
                  <a:pt x="2206" y="4726"/>
                </a:moveTo>
                <a:cubicBezTo>
                  <a:pt x="2458" y="5892"/>
                  <a:pt x="3245" y="6837"/>
                  <a:pt x="4222" y="7373"/>
                </a:cubicBezTo>
                <a:lnTo>
                  <a:pt x="4222" y="7467"/>
                </a:lnTo>
                <a:cubicBezTo>
                  <a:pt x="4222" y="8570"/>
                  <a:pt x="4663" y="9515"/>
                  <a:pt x="5388" y="10208"/>
                </a:cubicBezTo>
                <a:cubicBezTo>
                  <a:pt x="4915" y="10460"/>
                  <a:pt x="4411" y="10555"/>
                  <a:pt x="3875" y="10555"/>
                </a:cubicBezTo>
                <a:cubicBezTo>
                  <a:pt x="2080" y="10555"/>
                  <a:pt x="662" y="9137"/>
                  <a:pt x="662" y="7404"/>
                </a:cubicBezTo>
                <a:cubicBezTo>
                  <a:pt x="662" y="6270"/>
                  <a:pt x="1260" y="5294"/>
                  <a:pt x="2206" y="4726"/>
                </a:cubicBezTo>
                <a:close/>
                <a:moveTo>
                  <a:pt x="9735" y="4695"/>
                </a:moveTo>
                <a:cubicBezTo>
                  <a:pt x="10649" y="5262"/>
                  <a:pt x="11279" y="6239"/>
                  <a:pt x="11279" y="7373"/>
                </a:cubicBezTo>
                <a:cubicBezTo>
                  <a:pt x="11279" y="9137"/>
                  <a:pt x="9861" y="10555"/>
                  <a:pt x="8066" y="10555"/>
                </a:cubicBezTo>
                <a:cubicBezTo>
                  <a:pt x="7530" y="10555"/>
                  <a:pt x="7026" y="10397"/>
                  <a:pt x="6553" y="10177"/>
                </a:cubicBezTo>
                <a:cubicBezTo>
                  <a:pt x="7246" y="9452"/>
                  <a:pt x="7719" y="8476"/>
                  <a:pt x="7719" y="7404"/>
                </a:cubicBezTo>
                <a:lnTo>
                  <a:pt x="7719" y="7341"/>
                </a:lnTo>
                <a:cubicBezTo>
                  <a:pt x="8759" y="6837"/>
                  <a:pt x="9515" y="5892"/>
                  <a:pt x="9735" y="4695"/>
                </a:cubicBezTo>
                <a:close/>
                <a:moveTo>
                  <a:pt x="5986" y="1"/>
                </a:moveTo>
                <a:cubicBezTo>
                  <a:pt x="3875" y="1"/>
                  <a:pt x="2143" y="1734"/>
                  <a:pt x="2143" y="3876"/>
                </a:cubicBezTo>
                <a:lnTo>
                  <a:pt x="2143" y="3939"/>
                </a:lnTo>
                <a:cubicBezTo>
                  <a:pt x="882" y="4569"/>
                  <a:pt x="0" y="5892"/>
                  <a:pt x="0" y="7404"/>
                </a:cubicBezTo>
                <a:cubicBezTo>
                  <a:pt x="0" y="9547"/>
                  <a:pt x="1733" y="11279"/>
                  <a:pt x="3907" y="11279"/>
                </a:cubicBezTo>
                <a:cubicBezTo>
                  <a:pt x="4695" y="11279"/>
                  <a:pt x="5388" y="11027"/>
                  <a:pt x="6018" y="10649"/>
                </a:cubicBezTo>
                <a:cubicBezTo>
                  <a:pt x="6616" y="11027"/>
                  <a:pt x="7372" y="11279"/>
                  <a:pt x="8160" y="11279"/>
                </a:cubicBezTo>
                <a:cubicBezTo>
                  <a:pt x="10271" y="11279"/>
                  <a:pt x="12067" y="9547"/>
                  <a:pt x="12067" y="7404"/>
                </a:cubicBezTo>
                <a:cubicBezTo>
                  <a:pt x="11972" y="5924"/>
                  <a:pt x="11122" y="4632"/>
                  <a:pt x="9861" y="3939"/>
                </a:cubicBezTo>
                <a:lnTo>
                  <a:pt x="9861" y="3876"/>
                </a:lnTo>
                <a:cubicBezTo>
                  <a:pt x="9861" y="1734"/>
                  <a:pt x="8129" y="1"/>
                  <a:pt x="5986" y="1"/>
                </a:cubicBezTo>
                <a:close/>
              </a:path>
            </a:pathLst>
          </a:custGeom>
          <a:solidFill>
            <a:schemeClr val="accent4"/>
          </a:solidFill>
          <a:ln>
            <a:noFill/>
          </a:ln>
        </p:spPr>
        <p:txBody>
          <a:bodyPr spcFirstLastPara="1" wrap="square" lIns="121900" tIns="121900" rIns="121900" bIns="121900" anchor="ctr" anchorCtr="0">
            <a:noAutofit/>
          </a:bodyPr>
          <a:lstStyle/>
          <a:p>
            <a:endParaRPr sz="1865">
              <a:ln>
                <a:solidFill>
                  <a:srgbClr val="00B0F0"/>
                </a:solidFill>
              </a:ln>
              <a:solidFill>
                <a:srgbClr val="00B0F0"/>
              </a:solidFill>
            </a:endParaRPr>
          </a:p>
        </p:txBody>
      </p:sp>
    </p:spTree>
    <p:extLst>
      <p:ext uri="{BB962C8B-B14F-4D97-AF65-F5344CB8AC3E}">
        <p14:creationId xmlns:p14="http://schemas.microsoft.com/office/powerpoint/2010/main" val="10525815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625516" y="1669807"/>
            <a:ext cx="9577967" cy="4350486"/>
          </a:xfrm>
          <a:prstGeom prst="rect">
            <a:avLst/>
          </a:prstGeom>
          <a:noFill/>
        </p:spPr>
        <p:txBody>
          <a:bodyPr wrap="square" rtlCol="0">
            <a:spAutoFit/>
          </a:bodyPr>
          <a:lstStyle/>
          <a:p>
            <a:pPr algn="just" rtl="1">
              <a:lnSpc>
                <a:spcPct val="200000"/>
              </a:lnSpc>
              <a:spcAft>
                <a:spcPts val="1800"/>
              </a:spcAft>
            </a:pPr>
            <a:r>
              <a:rPr lang="ar-SA" b="0" i="0" u="none" strike="noStrike" baseline="0" dirty="0">
                <a:latin typeface="Simplified Arabic" panose="02020603050405020304" pitchFamily="18" charset="-78"/>
                <a:cs typeface="Simplified Arabic" panose="02020603050405020304" pitchFamily="18" charset="-78"/>
              </a:rPr>
              <a:t>     </a:t>
            </a:r>
            <a:r>
              <a:rPr lang="ar-SA" dirty="0">
                <a:latin typeface="Alexandria Light" pitchFamily="2" charset="-78"/>
                <a:cs typeface="Alexandria Light" pitchFamily="2" charset="-78"/>
              </a:rPr>
              <a:t>يتعلم</a:t>
            </a:r>
            <a:r>
              <a:rPr lang="ar-SA" dirty="0">
                <a:latin typeface="Simplified Arabic" panose="02020603050405020304" pitchFamily="18" charset="-78"/>
                <a:cs typeface="Simplified Arabic" panose="02020603050405020304" pitchFamily="18" charset="-78"/>
              </a:rPr>
              <a:t> </a:t>
            </a:r>
            <a:r>
              <a:rPr lang="ar-SA" b="0" i="0" u="none" strike="noStrike" baseline="0" dirty="0" err="1">
                <a:latin typeface="Alexandria Light" pitchFamily="2" charset="-78"/>
                <a:cs typeface="Alexandria Light" pitchFamily="2" charset="-78"/>
              </a:rPr>
              <a:t>الأفرد</a:t>
            </a:r>
            <a:r>
              <a:rPr lang="ar-SA" b="0" i="0" u="none" strike="noStrike" baseline="0" dirty="0">
                <a:latin typeface="Alexandria Light" pitchFamily="2" charset="-78"/>
                <a:cs typeface="Alexandria Light" pitchFamily="2" charset="-78"/>
              </a:rPr>
              <a:t> ويتذكرون بكفاءة وفعالية أكبر من خلال استخدام النصوص والمرئيات والرموز والأشكال, </a:t>
            </a:r>
            <a:r>
              <a:rPr lang="ar-SA" b="0" i="0" u="none" strike="noStrike" baseline="0" dirty="0" err="1">
                <a:latin typeface="Alexandria Light" pitchFamily="2" charset="-78"/>
                <a:cs typeface="Alexandria Light" pitchFamily="2" charset="-78"/>
              </a:rPr>
              <a:t>فالإنفوجرافيك</a:t>
            </a:r>
            <a:r>
              <a:rPr lang="ar-SA" b="0" i="0" u="none" strike="noStrike" baseline="0" dirty="0">
                <a:latin typeface="Alexandria Light" pitchFamily="2" charset="-78"/>
                <a:cs typeface="Alexandria Light" pitchFamily="2" charset="-78"/>
              </a:rPr>
              <a:t> </a:t>
            </a:r>
            <a:r>
              <a:rPr lang="ar-SA" dirty="0">
                <a:latin typeface="Alexandria Light" pitchFamily="2" charset="-78"/>
                <a:cs typeface="Alexandria Light" pitchFamily="2" charset="-78"/>
              </a:rPr>
              <a:t>ه</a:t>
            </a:r>
            <a:r>
              <a:rPr lang="ar-SA" b="0" i="0" u="none" strike="noStrike" baseline="0" dirty="0">
                <a:latin typeface="Alexandria Light" pitchFamily="2" charset="-78"/>
                <a:cs typeface="Alexandria Light" pitchFamily="2" charset="-78"/>
              </a:rPr>
              <a:t>ي تقنية تعمل على تقديم </a:t>
            </a:r>
            <a:r>
              <a:rPr lang="ar-SA" dirty="0">
                <a:latin typeface="Alexandria Light" pitchFamily="2" charset="-78"/>
                <a:cs typeface="Alexandria Light" pitchFamily="2" charset="-78"/>
              </a:rPr>
              <a:t>ال</a:t>
            </a:r>
            <a:r>
              <a:rPr lang="ar-SA" b="0" i="0" u="none" strike="noStrike" baseline="0" dirty="0">
                <a:latin typeface="Alexandria Light" pitchFamily="2" charset="-78"/>
                <a:cs typeface="Alexandria Light" pitchFamily="2" charset="-78"/>
              </a:rPr>
              <a:t>محتوى العلمي المعقد والكثيف بطريقة تدعم </a:t>
            </a:r>
            <a:r>
              <a:rPr lang="ar-SA" dirty="0">
                <a:latin typeface="Alexandria Light" pitchFamily="2" charset="-78"/>
                <a:cs typeface="Alexandria Light" pitchFamily="2" charset="-78"/>
              </a:rPr>
              <a:t>ا</a:t>
            </a:r>
            <a:r>
              <a:rPr lang="ar-SA" b="0" i="0" u="none" strike="noStrike" baseline="0" dirty="0">
                <a:latin typeface="Alexandria Light" pitchFamily="2" charset="-78"/>
                <a:cs typeface="Alexandria Light" pitchFamily="2" charset="-78"/>
              </a:rPr>
              <a:t>لمعالجة المعرفية وتسيل استرجاعها في المستقبل. </a:t>
            </a:r>
            <a:endParaRPr lang="ar-SA" b="0" i="0" u="none" strike="noStrike" baseline="0" dirty="0">
              <a:latin typeface="Simplified Arabic" panose="02020603050405020304" pitchFamily="18" charset="-78"/>
              <a:cs typeface="Simplified Arabic" panose="02020603050405020304" pitchFamily="18" charset="-78"/>
            </a:endParaRPr>
          </a:p>
          <a:p>
            <a:pPr algn="just" rtl="1">
              <a:lnSpc>
                <a:spcPct val="200000"/>
              </a:lnSpc>
              <a:spcAft>
                <a:spcPts val="1800"/>
              </a:spcAft>
            </a:pPr>
            <a:r>
              <a:rPr lang="ar-SA" dirty="0">
                <a:latin typeface="Alexandria Light" pitchFamily="2" charset="-78"/>
                <a:cs typeface="Alexandria Light" pitchFamily="2" charset="-78"/>
              </a:rPr>
              <a:t>     </a:t>
            </a:r>
            <a:r>
              <a:rPr lang="ar-SA" b="0" i="0" u="none" strike="noStrike" baseline="0" dirty="0">
                <a:latin typeface="Alexandria Light" pitchFamily="2" charset="-78"/>
                <a:cs typeface="Alexandria Light" pitchFamily="2" charset="-78"/>
              </a:rPr>
              <a:t>يعتمد </a:t>
            </a:r>
            <a:r>
              <a:rPr lang="ar-SA" b="0" i="0" u="none" strike="noStrike" baseline="0" dirty="0" err="1">
                <a:latin typeface="Alexandria Light" pitchFamily="2" charset="-78"/>
                <a:cs typeface="Alexandria Light" pitchFamily="2" charset="-78"/>
              </a:rPr>
              <a:t>الإنفوجرافيك</a:t>
            </a:r>
            <a:r>
              <a:rPr lang="ar-SA" b="0" i="0" u="none" strike="noStrike" baseline="0" dirty="0">
                <a:latin typeface="Alexandria Light" pitchFamily="2" charset="-78"/>
                <a:cs typeface="Alexandria Light" pitchFamily="2" charset="-78"/>
              </a:rPr>
              <a:t> في الأساس على تحويل المحتوى النصي المعقد أو الممل إلى وسيلة تفاعلية من خلال المخططات والرسومات والأشكال المصممة ببرامج خاصة </a:t>
            </a:r>
            <a:r>
              <a:rPr lang="ar-SA" b="0" i="0" u="none" strike="noStrike" baseline="0" dirty="0" err="1">
                <a:latin typeface="Alexandria Light" pitchFamily="2" charset="-78"/>
                <a:cs typeface="Alexandria Light" pitchFamily="2" charset="-78"/>
              </a:rPr>
              <a:t>للإنفوجرافيك</a:t>
            </a:r>
            <a:r>
              <a:rPr lang="ar-SA" b="0" i="0" u="none" strike="noStrike" baseline="0" dirty="0">
                <a:latin typeface="Alexandria Light" pitchFamily="2" charset="-78"/>
                <a:cs typeface="Alexandria Light" pitchFamily="2" charset="-78"/>
              </a:rPr>
              <a:t> تحقق أكبر استفادة لدى المتعلم, وتساعده على بناء معرفته بنفسه وجعلها ذات معنى.</a:t>
            </a:r>
          </a:p>
          <a:p>
            <a:pPr algn="ctr" rtl="1">
              <a:lnSpc>
                <a:spcPct val="200000"/>
              </a:lnSpc>
              <a:spcAft>
                <a:spcPts val="1800"/>
              </a:spcAft>
            </a:pPr>
            <a:r>
              <a:rPr lang="ar-SA" dirty="0">
                <a:solidFill>
                  <a:srgbClr val="00B0F0"/>
                </a:solidFill>
                <a:latin typeface="Alexandria Light" pitchFamily="2" charset="-78"/>
                <a:cs typeface="Alexandria Light" pitchFamily="2" charset="-78"/>
              </a:rPr>
              <a:t>       السؤال ما أهمية </a:t>
            </a:r>
            <a:r>
              <a:rPr lang="ar-SA" dirty="0" err="1">
                <a:solidFill>
                  <a:srgbClr val="00B0F0"/>
                </a:solidFill>
                <a:latin typeface="Alexandria Light" pitchFamily="2" charset="-78"/>
                <a:cs typeface="Alexandria Light" pitchFamily="2" charset="-78"/>
              </a:rPr>
              <a:t>الإنفوجرافيك</a:t>
            </a:r>
            <a:r>
              <a:rPr lang="ar-SA" dirty="0">
                <a:solidFill>
                  <a:srgbClr val="00B0F0"/>
                </a:solidFill>
                <a:latin typeface="Alexandria Light" pitchFamily="2" charset="-78"/>
                <a:cs typeface="Alexandria Light" pitchFamily="2" charset="-78"/>
              </a:rPr>
              <a:t>؟</a:t>
            </a:r>
            <a:endParaRPr lang="ar-SA" dirty="0">
              <a:solidFill>
                <a:srgbClr val="00B0F0"/>
              </a:solidFill>
              <a:effectLst/>
              <a:latin typeface="Alexandria Light" pitchFamily="2" charset="-78"/>
              <a:ea typeface="Times New Roman" panose="02020603050405020304" pitchFamily="18"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E5BC0935-C76B-465E-B45D-9AD995193026}"/>
              </a:ext>
            </a:extLst>
          </p:cNvPr>
          <p:cNvSpPr txBox="1"/>
          <p:nvPr/>
        </p:nvSpPr>
        <p:spPr>
          <a:xfrm>
            <a:off x="1644536" y="1039685"/>
            <a:ext cx="6097904" cy="409086"/>
          </a:xfrm>
          <a:prstGeom prst="rect">
            <a:avLst/>
          </a:prstGeom>
          <a:noFill/>
        </p:spPr>
        <p:txBody>
          <a:bodyPr wrap="square">
            <a:spAutoFit/>
          </a:bodyPr>
          <a:lstStyle/>
          <a:p>
            <a:pPr marR="0" lvl="0" algn="ctr" rtl="1">
              <a:lnSpc>
                <a:spcPct val="125000"/>
              </a:lnSpc>
              <a:spcBef>
                <a:spcPts val="600"/>
              </a:spcBef>
              <a:spcAft>
                <a:spcPts val="600"/>
              </a:spcAft>
            </a:pPr>
            <a:r>
              <a:rPr lang="ar-SA" b="1" dirty="0">
                <a:latin typeface="Alexandria Medium" pitchFamily="2" charset="-78"/>
                <a:ea typeface="Calibri" panose="020F0502020204030204" pitchFamily="34" charset="0"/>
                <a:cs typeface="Alexandria Medium" pitchFamily="2" charset="-78"/>
              </a:rPr>
              <a:t>تعريف </a:t>
            </a:r>
            <a:r>
              <a:rPr lang="ar-SA" b="1" dirty="0" err="1">
                <a:latin typeface="Alexandria Medium" pitchFamily="2" charset="-78"/>
                <a:ea typeface="Calibri" panose="020F0502020204030204" pitchFamily="34" charset="0"/>
                <a:cs typeface="Alexandria Medium" pitchFamily="2" charset="-78"/>
              </a:rPr>
              <a:t>الإنفوجرافيك</a:t>
            </a:r>
            <a:r>
              <a:rPr lang="ar-SA" b="1" dirty="0">
                <a:latin typeface="Alexandria Medium" pitchFamily="2" charset="-78"/>
                <a:ea typeface="Calibri" panose="020F0502020204030204" pitchFamily="34" charset="0"/>
                <a:cs typeface="Alexandria Medium" pitchFamily="2" charset="-78"/>
              </a:rPr>
              <a:t> </a:t>
            </a:r>
            <a:endParaRPr lang="en-US" sz="1800" b="1" dirty="0">
              <a:effectLst/>
              <a:latin typeface="Alexandria Medium" pitchFamily="2" charset="-78"/>
              <a:ea typeface="Times New Roman" panose="02020603050405020304" pitchFamily="18" charset="0"/>
              <a:cs typeface="Alexandria Medium" pitchFamily="2" charset="-78"/>
            </a:endParaRPr>
          </a:p>
        </p:txBody>
      </p:sp>
      <p:grpSp>
        <p:nvGrpSpPr>
          <p:cNvPr id="10" name="Google Shape;7924;p57">
            <a:extLst>
              <a:ext uri="{FF2B5EF4-FFF2-40B4-BE49-F238E27FC236}">
                <a16:creationId xmlns:a16="http://schemas.microsoft.com/office/drawing/2014/main" id="{BAC98350-DE6F-41B6-9CD9-A04B9516638A}"/>
              </a:ext>
            </a:extLst>
          </p:cNvPr>
          <p:cNvGrpSpPr/>
          <p:nvPr/>
        </p:nvGrpSpPr>
        <p:grpSpPr>
          <a:xfrm>
            <a:off x="1241039" y="3676318"/>
            <a:ext cx="610621" cy="587072"/>
            <a:chOff x="-4211975" y="2046625"/>
            <a:chExt cx="292250" cy="290675"/>
          </a:xfrm>
          <a:solidFill>
            <a:srgbClr val="00B0F0"/>
          </a:solidFill>
        </p:grpSpPr>
        <p:sp>
          <p:nvSpPr>
            <p:cNvPr id="11" name="Google Shape;7925;p57">
              <a:extLst>
                <a:ext uri="{FF2B5EF4-FFF2-40B4-BE49-F238E27FC236}">
                  <a16:creationId xmlns:a16="http://schemas.microsoft.com/office/drawing/2014/main" id="{49F7BDCD-BCB5-44A2-8701-46174B2CA8EA}"/>
                </a:ext>
              </a:extLst>
            </p:cNvPr>
            <p:cNvSpPr/>
            <p:nvPr/>
          </p:nvSpPr>
          <p:spPr>
            <a:xfrm>
              <a:off x="-4211975" y="2081300"/>
              <a:ext cx="256025" cy="256000"/>
            </a:xfrm>
            <a:custGeom>
              <a:avLst/>
              <a:gdLst/>
              <a:ahLst/>
              <a:cxnLst/>
              <a:rect l="l" t="t" r="r" b="b"/>
              <a:pathLst>
                <a:path w="10241" h="10240" extrusionOk="0">
                  <a:moveTo>
                    <a:pt x="4758" y="693"/>
                  </a:moveTo>
                  <a:lnTo>
                    <a:pt x="4758" y="5167"/>
                  </a:lnTo>
                  <a:cubicBezTo>
                    <a:pt x="4758" y="5356"/>
                    <a:pt x="4916" y="5513"/>
                    <a:pt x="5105" y="5513"/>
                  </a:cubicBezTo>
                  <a:lnTo>
                    <a:pt x="9578" y="5513"/>
                  </a:lnTo>
                  <a:cubicBezTo>
                    <a:pt x="9358" y="7813"/>
                    <a:pt x="7436" y="9609"/>
                    <a:pt x="5105" y="9609"/>
                  </a:cubicBezTo>
                  <a:cubicBezTo>
                    <a:pt x="2679" y="9609"/>
                    <a:pt x="663" y="7593"/>
                    <a:pt x="663" y="5167"/>
                  </a:cubicBezTo>
                  <a:cubicBezTo>
                    <a:pt x="663" y="2835"/>
                    <a:pt x="2490" y="914"/>
                    <a:pt x="4758" y="693"/>
                  </a:cubicBezTo>
                  <a:close/>
                  <a:moveTo>
                    <a:pt x="5105" y="0"/>
                  </a:moveTo>
                  <a:cubicBezTo>
                    <a:pt x="2269" y="0"/>
                    <a:pt x="1" y="2300"/>
                    <a:pt x="1" y="5104"/>
                  </a:cubicBezTo>
                  <a:cubicBezTo>
                    <a:pt x="1" y="7939"/>
                    <a:pt x="2269" y="10239"/>
                    <a:pt x="5105" y="10239"/>
                  </a:cubicBezTo>
                  <a:cubicBezTo>
                    <a:pt x="7940" y="10239"/>
                    <a:pt x="10240" y="7939"/>
                    <a:pt x="10240" y="5104"/>
                  </a:cubicBezTo>
                  <a:cubicBezTo>
                    <a:pt x="10240" y="4978"/>
                    <a:pt x="10083" y="4820"/>
                    <a:pt x="9925" y="4820"/>
                  </a:cubicBezTo>
                  <a:lnTo>
                    <a:pt x="5483" y="4820"/>
                  </a:lnTo>
                  <a:lnTo>
                    <a:pt x="5483" y="347"/>
                  </a:lnTo>
                  <a:cubicBezTo>
                    <a:pt x="5483" y="158"/>
                    <a:pt x="5325" y="0"/>
                    <a:pt x="5105" y="0"/>
                  </a:cubicBezTo>
                  <a:close/>
                </a:path>
              </a:pathLst>
            </a:custGeom>
            <a:grpFill/>
            <a:ln>
              <a:noFill/>
            </a:ln>
          </p:spPr>
          <p:txBody>
            <a:bodyPr spcFirstLastPara="1" wrap="square" lIns="121900" tIns="121900" rIns="121900" bIns="121900" anchor="ctr" anchorCtr="0">
              <a:noAutofit/>
            </a:bodyPr>
            <a:lstStyle/>
            <a:p>
              <a:endParaRPr sz="1865"/>
            </a:p>
          </p:txBody>
        </p:sp>
        <p:sp>
          <p:nvSpPr>
            <p:cNvPr id="12" name="Google Shape;7926;p57">
              <a:extLst>
                <a:ext uri="{FF2B5EF4-FFF2-40B4-BE49-F238E27FC236}">
                  <a16:creationId xmlns:a16="http://schemas.microsoft.com/office/drawing/2014/main" id="{D3B4FF06-8A8F-4DCD-81EC-372E6A8BE759}"/>
                </a:ext>
              </a:extLst>
            </p:cNvPr>
            <p:cNvSpPr/>
            <p:nvPr/>
          </p:nvSpPr>
          <p:spPr>
            <a:xfrm>
              <a:off x="-4057600" y="2046625"/>
              <a:ext cx="137875" cy="137875"/>
            </a:xfrm>
            <a:custGeom>
              <a:avLst/>
              <a:gdLst/>
              <a:ahLst/>
              <a:cxnLst/>
              <a:rect l="l" t="t" r="r" b="b"/>
              <a:pathLst>
                <a:path w="5515" h="5515" extrusionOk="0">
                  <a:moveTo>
                    <a:pt x="663" y="694"/>
                  </a:moveTo>
                  <a:cubicBezTo>
                    <a:pt x="2836" y="851"/>
                    <a:pt x="4601" y="2616"/>
                    <a:pt x="4758" y="4790"/>
                  </a:cubicBezTo>
                  <a:lnTo>
                    <a:pt x="663" y="4790"/>
                  </a:lnTo>
                  <a:lnTo>
                    <a:pt x="663" y="694"/>
                  </a:lnTo>
                  <a:close/>
                  <a:moveTo>
                    <a:pt x="348" y="1"/>
                  </a:moveTo>
                  <a:cubicBezTo>
                    <a:pt x="158" y="1"/>
                    <a:pt x="1" y="158"/>
                    <a:pt x="1" y="379"/>
                  </a:cubicBezTo>
                  <a:lnTo>
                    <a:pt x="1" y="5168"/>
                  </a:lnTo>
                  <a:cubicBezTo>
                    <a:pt x="1" y="5357"/>
                    <a:pt x="158" y="5514"/>
                    <a:pt x="348" y="5514"/>
                  </a:cubicBezTo>
                  <a:lnTo>
                    <a:pt x="5168" y="5514"/>
                  </a:lnTo>
                  <a:cubicBezTo>
                    <a:pt x="5357" y="5514"/>
                    <a:pt x="5514" y="5357"/>
                    <a:pt x="5514" y="5168"/>
                  </a:cubicBezTo>
                  <a:cubicBezTo>
                    <a:pt x="5483" y="3750"/>
                    <a:pt x="4979" y="2490"/>
                    <a:pt x="3971" y="1513"/>
                  </a:cubicBezTo>
                  <a:cubicBezTo>
                    <a:pt x="2994" y="536"/>
                    <a:pt x="1734" y="1"/>
                    <a:pt x="348" y="1"/>
                  </a:cubicBezTo>
                  <a:close/>
                </a:path>
              </a:pathLst>
            </a:custGeom>
            <a:grp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37090946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345306"/>
            <a:ext cx="10812720" cy="474642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9" y="935396"/>
            <a:ext cx="807834" cy="73788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855406" y="1436106"/>
            <a:ext cx="10526745" cy="4477444"/>
          </a:xfrm>
          <a:prstGeom prst="rect">
            <a:avLst/>
          </a:prstGeom>
          <a:noFill/>
        </p:spPr>
        <p:txBody>
          <a:bodyPr wrap="square" rtlCol="0">
            <a:spAutoFit/>
          </a:bodyPr>
          <a:lstStyle/>
          <a:p>
            <a:pPr algn="just" rtl="1">
              <a:lnSpc>
                <a:spcPct val="150000"/>
              </a:lnSpc>
              <a:spcAft>
                <a:spcPts val="1800"/>
              </a:spcAft>
            </a:pPr>
            <a:r>
              <a:rPr lang="ar-SA" b="0" i="0" u="none" strike="noStrike" baseline="0" dirty="0">
                <a:latin typeface="Alexandria Light" pitchFamily="2" charset="-78"/>
                <a:cs typeface="Alexandria Light" pitchFamily="2" charset="-78"/>
              </a:rPr>
              <a:t>     تتضح أهمية </a:t>
            </a:r>
            <a:r>
              <a:rPr lang="ar-SA" dirty="0">
                <a:latin typeface="Alexandria Light" pitchFamily="2" charset="-78"/>
                <a:cs typeface="Alexandria Light" pitchFamily="2" charset="-78"/>
              </a:rPr>
              <a:t>استخدام </a:t>
            </a:r>
            <a:r>
              <a:rPr lang="ar-SA" dirty="0" err="1">
                <a:latin typeface="Alexandria Light" pitchFamily="2" charset="-78"/>
                <a:cs typeface="Alexandria Light" pitchFamily="2" charset="-78"/>
              </a:rPr>
              <a:t>الأنفوجرافيك</a:t>
            </a:r>
            <a:r>
              <a:rPr lang="ar-SA" dirty="0">
                <a:latin typeface="Alexandria Light" pitchFamily="2" charset="-78"/>
                <a:cs typeface="Alexandria Light" pitchFamily="2" charset="-78"/>
              </a:rPr>
              <a:t> في التعليم في الأمور الآتية:</a:t>
            </a:r>
          </a:p>
          <a:p>
            <a:pPr marL="342900" indent="-342900" algn="just" rtl="1">
              <a:lnSpc>
                <a:spcPct val="150000"/>
              </a:lnSpc>
              <a:spcAft>
                <a:spcPts val="1800"/>
              </a:spcAft>
              <a:buFont typeface="+mj-lt"/>
              <a:buAutoNum type="arabicPeriod"/>
            </a:pPr>
            <a:r>
              <a:rPr lang="ar-SA" dirty="0">
                <a:latin typeface="Alexandria Light" pitchFamily="2" charset="-78"/>
                <a:cs typeface="Alexandria Light" pitchFamily="2" charset="-78"/>
              </a:rPr>
              <a:t>زيادة فاعلية التعليم وتحسين مخرجات التعلم من خلال توفير ارتباط أفضل بين المعلومات والصور الدالة عليها، وزيادة إمكانات الوصول للمعلومات، وتحقيق أفضل النتائج.</a:t>
            </a:r>
          </a:p>
          <a:p>
            <a:pPr marL="342900" indent="-342900" algn="just" rtl="1">
              <a:lnSpc>
                <a:spcPct val="150000"/>
              </a:lnSpc>
              <a:spcAft>
                <a:spcPts val="1800"/>
              </a:spcAft>
              <a:buFont typeface="+mj-lt"/>
              <a:buAutoNum type="arabicPeriod"/>
            </a:pPr>
            <a:r>
              <a:rPr lang="ar-SA" dirty="0">
                <a:latin typeface="Alexandria Light" pitchFamily="2" charset="-78"/>
                <a:cs typeface="Alexandria Light" pitchFamily="2" charset="-78"/>
              </a:rPr>
              <a:t>تنوع وسائل المعرفة؛ وتوظيف المتعلم أكثر من وسيلة للمعرفة؛ فيختار الطالب الوسيلة المناسبة لقدراته ومهاراته من كثير من الوسائل الإلكترونية والتقليدية، فيساعد ذلك على اكتساب المعرفة ورفع جودة العملية التعليمية.</a:t>
            </a:r>
          </a:p>
          <a:p>
            <a:pPr marL="342900" indent="-342900" algn="just" rtl="1">
              <a:lnSpc>
                <a:spcPct val="150000"/>
              </a:lnSpc>
              <a:spcAft>
                <a:spcPts val="1800"/>
              </a:spcAft>
              <a:buFont typeface="+mj-lt"/>
              <a:buAutoNum type="arabicPeriod"/>
            </a:pPr>
            <a:r>
              <a:rPr lang="ar-SA" dirty="0">
                <a:solidFill>
                  <a:srgbClr val="0070C0"/>
                </a:solidFill>
                <a:latin typeface="Alexandria Light" pitchFamily="2" charset="-78"/>
                <a:cs typeface="Alexandria Light" pitchFamily="2" charset="-78"/>
              </a:rPr>
              <a:t>تحقيق التعلم النشط للمتعلمين؛ </a:t>
            </a:r>
            <a:r>
              <a:rPr lang="ar-SA" dirty="0">
                <a:latin typeface="Alexandria Light" pitchFamily="2" charset="-78"/>
                <a:cs typeface="Alexandria Light" pitchFamily="2" charset="-78"/>
              </a:rPr>
              <a:t>لأنه يركز على دور المتعلم النشط وتفاعله في الحصول على تعلمه من خلال الدمج بين الأنشطة الفردية والأنشطة التعاونية والمشاريع بدلاً من الدور السلبي له المتمثل في استقبال المعلومات.</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E5BC0935-C76B-465E-B45D-9AD995193026}"/>
              </a:ext>
            </a:extLst>
          </p:cNvPr>
          <p:cNvSpPr txBox="1"/>
          <p:nvPr/>
        </p:nvSpPr>
        <p:spPr>
          <a:xfrm>
            <a:off x="4172975" y="656567"/>
            <a:ext cx="4423537" cy="444224"/>
          </a:xfrm>
          <a:prstGeom prst="rect">
            <a:avLst/>
          </a:prstGeom>
          <a:noFill/>
        </p:spPr>
        <p:txBody>
          <a:bodyPr wrap="square">
            <a:spAutoFit/>
          </a:bodyPr>
          <a:lstStyle/>
          <a:p>
            <a:pPr marR="0" lvl="0" algn="ctr" rtl="1">
              <a:lnSpc>
                <a:spcPct val="125000"/>
              </a:lnSpc>
              <a:spcBef>
                <a:spcPts val="600"/>
              </a:spcBef>
              <a:spcAft>
                <a:spcPts val="600"/>
              </a:spcAft>
            </a:pPr>
            <a:r>
              <a:rPr lang="ar-SA" sz="2000" dirty="0">
                <a:solidFill>
                  <a:srgbClr val="0070C0"/>
                </a:solidFill>
                <a:latin typeface="Alexandria Medium" pitchFamily="2" charset="-78"/>
                <a:ea typeface="Calibri" panose="020F0502020204030204" pitchFamily="34" charset="0"/>
                <a:cs typeface="Alexandria Medium" pitchFamily="2" charset="-78"/>
              </a:rPr>
              <a:t>أهمية </a:t>
            </a:r>
            <a:r>
              <a:rPr lang="ar-SA" sz="2000" dirty="0" err="1">
                <a:solidFill>
                  <a:srgbClr val="0070C0"/>
                </a:solidFill>
                <a:latin typeface="Alexandria Medium" pitchFamily="2" charset="-78"/>
                <a:ea typeface="Calibri" panose="020F0502020204030204" pitchFamily="34" charset="0"/>
                <a:cs typeface="Alexandria Medium" pitchFamily="2" charset="-78"/>
              </a:rPr>
              <a:t>الإنفوجرافيك</a:t>
            </a:r>
            <a:r>
              <a:rPr lang="ar-SA" sz="2000" dirty="0">
                <a:solidFill>
                  <a:srgbClr val="0070C0"/>
                </a:solidFill>
                <a:latin typeface="Alexandria Medium" pitchFamily="2" charset="-78"/>
                <a:ea typeface="Calibri" panose="020F0502020204030204" pitchFamily="34" charset="0"/>
                <a:cs typeface="Alexandria Medium" pitchFamily="2" charset="-78"/>
              </a:rPr>
              <a:t> في التعليم</a:t>
            </a:r>
            <a:endParaRPr lang="en-US" sz="2000" dirty="0">
              <a:solidFill>
                <a:srgbClr val="0070C0"/>
              </a:solidFill>
              <a:effectLst/>
              <a:latin typeface="Alexandria Medium" pitchFamily="2" charset="-78"/>
              <a:ea typeface="Times New Roman" panose="02020603050405020304" pitchFamily="18" charset="0"/>
              <a:cs typeface="Alexandria Medium" pitchFamily="2" charset="-78"/>
            </a:endParaRPr>
          </a:p>
        </p:txBody>
      </p:sp>
      <p:grpSp>
        <p:nvGrpSpPr>
          <p:cNvPr id="10" name="Google Shape;5384;p51">
            <a:extLst>
              <a:ext uri="{FF2B5EF4-FFF2-40B4-BE49-F238E27FC236}">
                <a16:creationId xmlns:a16="http://schemas.microsoft.com/office/drawing/2014/main" id="{16F28CEC-603A-432F-8CBD-D7895EE67E72}"/>
              </a:ext>
            </a:extLst>
          </p:cNvPr>
          <p:cNvGrpSpPr/>
          <p:nvPr/>
        </p:nvGrpSpPr>
        <p:grpSpPr>
          <a:xfrm>
            <a:off x="1102454" y="1037227"/>
            <a:ext cx="443607" cy="441469"/>
            <a:chOff x="-49786250" y="2316650"/>
            <a:chExt cx="300900" cy="299450"/>
          </a:xfrm>
          <a:solidFill>
            <a:schemeClr val="accent4"/>
          </a:solidFill>
        </p:grpSpPr>
        <p:sp>
          <p:nvSpPr>
            <p:cNvPr id="11" name="Google Shape;5385;p51">
              <a:extLst>
                <a:ext uri="{FF2B5EF4-FFF2-40B4-BE49-F238E27FC236}">
                  <a16:creationId xmlns:a16="http://schemas.microsoft.com/office/drawing/2014/main" id="{2C6C7BDB-275C-42D6-B765-8DEFCEEAE79D}"/>
                </a:ext>
              </a:extLst>
            </p:cNvPr>
            <p:cNvSpPr/>
            <p:nvPr/>
          </p:nvSpPr>
          <p:spPr>
            <a:xfrm>
              <a:off x="-49746875" y="2316650"/>
              <a:ext cx="217400" cy="299450"/>
            </a:xfrm>
            <a:custGeom>
              <a:avLst/>
              <a:gdLst/>
              <a:ahLst/>
              <a:cxnLst/>
              <a:rect l="l" t="t" r="r" b="b"/>
              <a:pathLst>
                <a:path w="8696" h="11978" extrusionOk="0">
                  <a:moveTo>
                    <a:pt x="4411" y="3944"/>
                  </a:moveTo>
                  <a:lnTo>
                    <a:pt x="5010" y="5110"/>
                  </a:lnTo>
                  <a:cubicBezTo>
                    <a:pt x="4837" y="5188"/>
                    <a:pt x="4640" y="5228"/>
                    <a:pt x="4439" y="5228"/>
                  </a:cubicBezTo>
                  <a:cubicBezTo>
                    <a:pt x="4238" y="5228"/>
                    <a:pt x="4033" y="5188"/>
                    <a:pt x="3844" y="5110"/>
                  </a:cubicBezTo>
                  <a:lnTo>
                    <a:pt x="4411" y="3944"/>
                  </a:lnTo>
                  <a:close/>
                  <a:moveTo>
                    <a:pt x="5136" y="5834"/>
                  </a:moveTo>
                  <a:lnTo>
                    <a:pt x="5136" y="8418"/>
                  </a:lnTo>
                  <a:lnTo>
                    <a:pt x="3718" y="8418"/>
                  </a:lnTo>
                  <a:lnTo>
                    <a:pt x="3718" y="5834"/>
                  </a:lnTo>
                  <a:cubicBezTo>
                    <a:pt x="3939" y="5897"/>
                    <a:pt x="4191" y="5960"/>
                    <a:pt x="4411" y="5960"/>
                  </a:cubicBezTo>
                  <a:cubicBezTo>
                    <a:pt x="4663" y="5960"/>
                    <a:pt x="4884" y="5897"/>
                    <a:pt x="5136" y="5834"/>
                  </a:cubicBezTo>
                  <a:close/>
                  <a:moveTo>
                    <a:pt x="4390" y="657"/>
                  </a:moveTo>
                  <a:cubicBezTo>
                    <a:pt x="5196" y="657"/>
                    <a:pt x="5982" y="942"/>
                    <a:pt x="6617" y="1455"/>
                  </a:cubicBezTo>
                  <a:cubicBezTo>
                    <a:pt x="7467" y="2117"/>
                    <a:pt x="7940" y="3156"/>
                    <a:pt x="7940" y="4196"/>
                  </a:cubicBezTo>
                  <a:cubicBezTo>
                    <a:pt x="7940" y="5078"/>
                    <a:pt x="7625" y="5897"/>
                    <a:pt x="7058" y="6527"/>
                  </a:cubicBezTo>
                  <a:cubicBezTo>
                    <a:pt x="6585" y="7095"/>
                    <a:pt x="6270" y="7756"/>
                    <a:pt x="6207" y="8418"/>
                  </a:cubicBezTo>
                  <a:lnTo>
                    <a:pt x="5829" y="8418"/>
                  </a:lnTo>
                  <a:lnTo>
                    <a:pt x="5829" y="5267"/>
                  </a:lnTo>
                  <a:cubicBezTo>
                    <a:pt x="5829" y="5236"/>
                    <a:pt x="5829" y="5141"/>
                    <a:pt x="5798" y="5110"/>
                  </a:cubicBezTo>
                  <a:lnTo>
                    <a:pt x="4726" y="2999"/>
                  </a:lnTo>
                  <a:cubicBezTo>
                    <a:pt x="4663" y="2873"/>
                    <a:pt x="4537" y="2778"/>
                    <a:pt x="4411" y="2778"/>
                  </a:cubicBezTo>
                  <a:cubicBezTo>
                    <a:pt x="4317" y="2778"/>
                    <a:pt x="4191" y="2873"/>
                    <a:pt x="4096" y="2999"/>
                  </a:cubicBezTo>
                  <a:lnTo>
                    <a:pt x="3057" y="5110"/>
                  </a:lnTo>
                  <a:cubicBezTo>
                    <a:pt x="2994" y="5141"/>
                    <a:pt x="2994" y="5236"/>
                    <a:pt x="2994" y="5267"/>
                  </a:cubicBezTo>
                  <a:lnTo>
                    <a:pt x="2994" y="8418"/>
                  </a:lnTo>
                  <a:lnTo>
                    <a:pt x="2647" y="8418"/>
                  </a:lnTo>
                  <a:cubicBezTo>
                    <a:pt x="2584" y="7756"/>
                    <a:pt x="2301" y="7095"/>
                    <a:pt x="1796" y="6527"/>
                  </a:cubicBezTo>
                  <a:cubicBezTo>
                    <a:pt x="1040" y="5708"/>
                    <a:pt x="757" y="4574"/>
                    <a:pt x="1009" y="3408"/>
                  </a:cubicBezTo>
                  <a:cubicBezTo>
                    <a:pt x="1261" y="2085"/>
                    <a:pt x="2332" y="1014"/>
                    <a:pt x="3687" y="731"/>
                  </a:cubicBezTo>
                  <a:cubicBezTo>
                    <a:pt x="3921" y="681"/>
                    <a:pt x="4156" y="657"/>
                    <a:pt x="4390" y="657"/>
                  </a:cubicBezTo>
                  <a:close/>
                  <a:moveTo>
                    <a:pt x="6207" y="9142"/>
                  </a:moveTo>
                  <a:lnTo>
                    <a:pt x="6207" y="9489"/>
                  </a:lnTo>
                  <a:cubicBezTo>
                    <a:pt x="6207" y="9678"/>
                    <a:pt x="6050" y="9835"/>
                    <a:pt x="5829" y="9835"/>
                  </a:cubicBezTo>
                  <a:lnTo>
                    <a:pt x="3057" y="9835"/>
                  </a:lnTo>
                  <a:cubicBezTo>
                    <a:pt x="2836" y="9835"/>
                    <a:pt x="2679" y="9678"/>
                    <a:pt x="2679" y="9489"/>
                  </a:cubicBezTo>
                  <a:lnTo>
                    <a:pt x="2679" y="9142"/>
                  </a:lnTo>
                  <a:close/>
                  <a:moveTo>
                    <a:pt x="5483" y="10529"/>
                  </a:moveTo>
                  <a:lnTo>
                    <a:pt x="5483" y="10907"/>
                  </a:lnTo>
                  <a:cubicBezTo>
                    <a:pt x="5483" y="11096"/>
                    <a:pt x="5325" y="11253"/>
                    <a:pt x="5136" y="11253"/>
                  </a:cubicBezTo>
                  <a:lnTo>
                    <a:pt x="3718" y="11253"/>
                  </a:lnTo>
                  <a:cubicBezTo>
                    <a:pt x="3529" y="11253"/>
                    <a:pt x="3372" y="11096"/>
                    <a:pt x="3372" y="10907"/>
                  </a:cubicBezTo>
                  <a:lnTo>
                    <a:pt x="3372" y="10529"/>
                  </a:lnTo>
                  <a:close/>
                  <a:moveTo>
                    <a:pt x="4318" y="0"/>
                  </a:moveTo>
                  <a:cubicBezTo>
                    <a:pt x="4056" y="0"/>
                    <a:pt x="3792" y="23"/>
                    <a:pt x="3529" y="69"/>
                  </a:cubicBezTo>
                  <a:cubicBezTo>
                    <a:pt x="1954" y="384"/>
                    <a:pt x="631" y="1707"/>
                    <a:pt x="284" y="3314"/>
                  </a:cubicBezTo>
                  <a:cubicBezTo>
                    <a:pt x="1" y="4637"/>
                    <a:pt x="379" y="6023"/>
                    <a:pt x="1261" y="7000"/>
                  </a:cubicBezTo>
                  <a:cubicBezTo>
                    <a:pt x="1702" y="7536"/>
                    <a:pt x="1986" y="8166"/>
                    <a:pt x="1986" y="8796"/>
                  </a:cubicBezTo>
                  <a:lnTo>
                    <a:pt x="1986" y="9489"/>
                  </a:lnTo>
                  <a:cubicBezTo>
                    <a:pt x="1986" y="9961"/>
                    <a:pt x="2269" y="10371"/>
                    <a:pt x="2679" y="10466"/>
                  </a:cubicBezTo>
                  <a:lnTo>
                    <a:pt x="2679" y="10907"/>
                  </a:lnTo>
                  <a:cubicBezTo>
                    <a:pt x="2679" y="11505"/>
                    <a:pt x="3151" y="11978"/>
                    <a:pt x="3750" y="11978"/>
                  </a:cubicBezTo>
                  <a:lnTo>
                    <a:pt x="5168" y="11978"/>
                  </a:lnTo>
                  <a:cubicBezTo>
                    <a:pt x="5766" y="11978"/>
                    <a:pt x="6239" y="11505"/>
                    <a:pt x="6239" y="10907"/>
                  </a:cubicBezTo>
                  <a:lnTo>
                    <a:pt x="6239" y="10466"/>
                  </a:lnTo>
                  <a:cubicBezTo>
                    <a:pt x="6617" y="10308"/>
                    <a:pt x="6963" y="9930"/>
                    <a:pt x="6963" y="9489"/>
                  </a:cubicBezTo>
                  <a:lnTo>
                    <a:pt x="6963" y="8796"/>
                  </a:lnTo>
                  <a:cubicBezTo>
                    <a:pt x="6963" y="8166"/>
                    <a:pt x="7184" y="7536"/>
                    <a:pt x="7656" y="6969"/>
                  </a:cubicBezTo>
                  <a:cubicBezTo>
                    <a:pt x="8318" y="6212"/>
                    <a:pt x="8696" y="5236"/>
                    <a:pt x="8696" y="4228"/>
                  </a:cubicBezTo>
                  <a:cubicBezTo>
                    <a:pt x="8633" y="2967"/>
                    <a:pt x="8097" y="1739"/>
                    <a:pt x="7058" y="951"/>
                  </a:cubicBezTo>
                  <a:cubicBezTo>
                    <a:pt x="6285" y="328"/>
                    <a:pt x="5314" y="0"/>
                    <a:pt x="4318" y="0"/>
                  </a:cubicBezTo>
                  <a:close/>
                </a:path>
              </a:pathLst>
            </a:custGeom>
            <a:grpFill/>
            <a:ln>
              <a:noFill/>
            </a:ln>
          </p:spPr>
          <p:txBody>
            <a:bodyPr spcFirstLastPara="1" wrap="square" lIns="121900" tIns="121900" rIns="121900" bIns="121900" anchor="ctr" anchorCtr="0">
              <a:noAutofit/>
            </a:bodyPr>
            <a:lstStyle/>
            <a:p>
              <a:endParaRPr sz="1865">
                <a:solidFill>
                  <a:schemeClr val="accent2"/>
                </a:solidFill>
              </a:endParaRPr>
            </a:p>
          </p:txBody>
        </p:sp>
        <p:sp>
          <p:nvSpPr>
            <p:cNvPr id="12" name="Google Shape;5386;p51">
              <a:extLst>
                <a:ext uri="{FF2B5EF4-FFF2-40B4-BE49-F238E27FC236}">
                  <a16:creationId xmlns:a16="http://schemas.microsoft.com/office/drawing/2014/main" id="{90E29574-645C-4BF9-919B-B2C994952697}"/>
                </a:ext>
              </a:extLst>
            </p:cNvPr>
            <p:cNvSpPr/>
            <p:nvPr/>
          </p:nvSpPr>
          <p:spPr>
            <a:xfrm>
              <a:off x="-49786250" y="2422325"/>
              <a:ext cx="36250" cy="17350"/>
            </a:xfrm>
            <a:custGeom>
              <a:avLst/>
              <a:gdLst/>
              <a:ahLst/>
              <a:cxnLst/>
              <a:rect l="l" t="t" r="r" b="b"/>
              <a:pathLst>
                <a:path w="1450" h="694" extrusionOk="0">
                  <a:moveTo>
                    <a:pt x="379" y="1"/>
                  </a:moveTo>
                  <a:cubicBezTo>
                    <a:pt x="158" y="1"/>
                    <a:pt x="0" y="158"/>
                    <a:pt x="0" y="347"/>
                  </a:cubicBezTo>
                  <a:cubicBezTo>
                    <a:pt x="0" y="536"/>
                    <a:pt x="158" y="694"/>
                    <a:pt x="379" y="694"/>
                  </a:cubicBezTo>
                  <a:lnTo>
                    <a:pt x="1072" y="694"/>
                  </a:lnTo>
                  <a:cubicBezTo>
                    <a:pt x="1261" y="694"/>
                    <a:pt x="1418" y="536"/>
                    <a:pt x="1418" y="347"/>
                  </a:cubicBezTo>
                  <a:cubicBezTo>
                    <a:pt x="1450" y="127"/>
                    <a:pt x="1261" y="1"/>
                    <a:pt x="1072" y="1"/>
                  </a:cubicBezTo>
                  <a:close/>
                </a:path>
              </a:pathLst>
            </a:custGeom>
            <a:grpFill/>
            <a:ln>
              <a:noFill/>
            </a:ln>
          </p:spPr>
          <p:txBody>
            <a:bodyPr spcFirstLastPara="1" wrap="square" lIns="121900" tIns="121900" rIns="121900" bIns="121900" anchor="ctr" anchorCtr="0">
              <a:noAutofit/>
            </a:bodyPr>
            <a:lstStyle/>
            <a:p>
              <a:endParaRPr sz="1865">
                <a:solidFill>
                  <a:schemeClr val="accent2"/>
                </a:solidFill>
              </a:endParaRPr>
            </a:p>
          </p:txBody>
        </p:sp>
        <p:sp>
          <p:nvSpPr>
            <p:cNvPr id="13" name="Google Shape;5387;p51">
              <a:extLst>
                <a:ext uri="{FF2B5EF4-FFF2-40B4-BE49-F238E27FC236}">
                  <a16:creationId xmlns:a16="http://schemas.microsoft.com/office/drawing/2014/main" id="{DA371F2E-FBEF-4D4E-87C5-191DC4322BF8}"/>
                </a:ext>
              </a:extLst>
            </p:cNvPr>
            <p:cNvSpPr/>
            <p:nvPr/>
          </p:nvSpPr>
          <p:spPr>
            <a:xfrm>
              <a:off x="-49783900" y="2362475"/>
              <a:ext cx="31550" cy="30150"/>
            </a:xfrm>
            <a:custGeom>
              <a:avLst/>
              <a:gdLst/>
              <a:ahLst/>
              <a:cxnLst/>
              <a:rect l="l" t="t" r="r" b="b"/>
              <a:pathLst>
                <a:path w="1262" h="1206" extrusionOk="0">
                  <a:moveTo>
                    <a:pt x="391" y="0"/>
                  </a:moveTo>
                  <a:cubicBezTo>
                    <a:pt x="300" y="0"/>
                    <a:pt x="206" y="32"/>
                    <a:pt x="127" y="95"/>
                  </a:cubicBezTo>
                  <a:cubicBezTo>
                    <a:pt x="1" y="221"/>
                    <a:pt x="1" y="441"/>
                    <a:pt x="127" y="599"/>
                  </a:cubicBezTo>
                  <a:lnTo>
                    <a:pt x="631" y="1134"/>
                  </a:lnTo>
                  <a:cubicBezTo>
                    <a:pt x="694" y="1182"/>
                    <a:pt x="781" y="1205"/>
                    <a:pt x="871" y="1205"/>
                  </a:cubicBezTo>
                  <a:cubicBezTo>
                    <a:pt x="962" y="1205"/>
                    <a:pt x="1056" y="1182"/>
                    <a:pt x="1135" y="1134"/>
                  </a:cubicBezTo>
                  <a:cubicBezTo>
                    <a:pt x="1261" y="1008"/>
                    <a:pt x="1261" y="756"/>
                    <a:pt x="1135" y="599"/>
                  </a:cubicBezTo>
                  <a:lnTo>
                    <a:pt x="631" y="95"/>
                  </a:lnTo>
                  <a:cubicBezTo>
                    <a:pt x="568" y="32"/>
                    <a:pt x="481" y="0"/>
                    <a:pt x="391" y="0"/>
                  </a:cubicBezTo>
                  <a:close/>
                </a:path>
              </a:pathLst>
            </a:custGeom>
            <a:grpFill/>
            <a:ln>
              <a:noFill/>
            </a:ln>
          </p:spPr>
          <p:txBody>
            <a:bodyPr spcFirstLastPara="1" wrap="square" lIns="121900" tIns="121900" rIns="121900" bIns="121900" anchor="ctr" anchorCtr="0">
              <a:noAutofit/>
            </a:bodyPr>
            <a:lstStyle/>
            <a:p>
              <a:endParaRPr sz="1865">
                <a:solidFill>
                  <a:schemeClr val="accent2"/>
                </a:solidFill>
              </a:endParaRPr>
            </a:p>
          </p:txBody>
        </p:sp>
        <p:sp>
          <p:nvSpPr>
            <p:cNvPr id="14" name="Google Shape;5388;p51">
              <a:extLst>
                <a:ext uri="{FF2B5EF4-FFF2-40B4-BE49-F238E27FC236}">
                  <a16:creationId xmlns:a16="http://schemas.microsoft.com/office/drawing/2014/main" id="{1B113EBC-6FBF-46CC-A5A6-583C579A5E6C}"/>
                </a:ext>
              </a:extLst>
            </p:cNvPr>
            <p:cNvSpPr/>
            <p:nvPr/>
          </p:nvSpPr>
          <p:spPr>
            <a:xfrm>
              <a:off x="-49783900" y="2468800"/>
              <a:ext cx="31550" cy="30150"/>
            </a:xfrm>
            <a:custGeom>
              <a:avLst/>
              <a:gdLst/>
              <a:ahLst/>
              <a:cxnLst/>
              <a:rect l="l" t="t" r="r" b="b"/>
              <a:pathLst>
                <a:path w="1262" h="1206" extrusionOk="0">
                  <a:moveTo>
                    <a:pt x="871" y="0"/>
                  </a:moveTo>
                  <a:cubicBezTo>
                    <a:pt x="781" y="0"/>
                    <a:pt x="694" y="32"/>
                    <a:pt x="631" y="95"/>
                  </a:cubicBezTo>
                  <a:lnTo>
                    <a:pt x="127" y="599"/>
                  </a:lnTo>
                  <a:cubicBezTo>
                    <a:pt x="1" y="725"/>
                    <a:pt x="1" y="977"/>
                    <a:pt x="127" y="1135"/>
                  </a:cubicBezTo>
                  <a:cubicBezTo>
                    <a:pt x="174" y="1182"/>
                    <a:pt x="261" y="1205"/>
                    <a:pt x="355" y="1205"/>
                  </a:cubicBezTo>
                  <a:cubicBezTo>
                    <a:pt x="450" y="1205"/>
                    <a:pt x="552" y="1182"/>
                    <a:pt x="631" y="1135"/>
                  </a:cubicBezTo>
                  <a:lnTo>
                    <a:pt x="1135" y="599"/>
                  </a:lnTo>
                  <a:cubicBezTo>
                    <a:pt x="1261" y="504"/>
                    <a:pt x="1261" y="252"/>
                    <a:pt x="1135" y="95"/>
                  </a:cubicBezTo>
                  <a:cubicBezTo>
                    <a:pt x="1056" y="32"/>
                    <a:pt x="962" y="0"/>
                    <a:pt x="871" y="0"/>
                  </a:cubicBezTo>
                  <a:close/>
                </a:path>
              </a:pathLst>
            </a:custGeom>
            <a:grpFill/>
            <a:ln>
              <a:noFill/>
            </a:ln>
          </p:spPr>
          <p:txBody>
            <a:bodyPr spcFirstLastPara="1" wrap="square" lIns="121900" tIns="121900" rIns="121900" bIns="121900" anchor="ctr" anchorCtr="0">
              <a:noAutofit/>
            </a:bodyPr>
            <a:lstStyle/>
            <a:p>
              <a:endParaRPr sz="1865">
                <a:solidFill>
                  <a:schemeClr val="accent2"/>
                </a:solidFill>
              </a:endParaRPr>
            </a:p>
          </p:txBody>
        </p:sp>
        <p:sp>
          <p:nvSpPr>
            <p:cNvPr id="15" name="Google Shape;5389;p51">
              <a:extLst>
                <a:ext uri="{FF2B5EF4-FFF2-40B4-BE49-F238E27FC236}">
                  <a16:creationId xmlns:a16="http://schemas.microsoft.com/office/drawing/2014/main" id="{E3940120-6281-49A0-A298-354076953F51}"/>
                </a:ext>
              </a:extLst>
            </p:cNvPr>
            <p:cNvSpPr/>
            <p:nvPr/>
          </p:nvSpPr>
          <p:spPr>
            <a:xfrm>
              <a:off x="-49520825" y="2421550"/>
              <a:ext cx="35475" cy="18125"/>
            </a:xfrm>
            <a:custGeom>
              <a:avLst/>
              <a:gdLst/>
              <a:ahLst/>
              <a:cxnLst/>
              <a:rect l="l" t="t" r="r" b="b"/>
              <a:pathLst>
                <a:path w="1419" h="725" extrusionOk="0">
                  <a:moveTo>
                    <a:pt x="347" y="0"/>
                  </a:moveTo>
                  <a:cubicBezTo>
                    <a:pt x="158" y="0"/>
                    <a:pt x="1" y="158"/>
                    <a:pt x="1" y="378"/>
                  </a:cubicBezTo>
                  <a:cubicBezTo>
                    <a:pt x="1" y="567"/>
                    <a:pt x="158" y="725"/>
                    <a:pt x="347" y="725"/>
                  </a:cubicBezTo>
                  <a:lnTo>
                    <a:pt x="1072" y="725"/>
                  </a:lnTo>
                  <a:cubicBezTo>
                    <a:pt x="1261" y="725"/>
                    <a:pt x="1418" y="567"/>
                    <a:pt x="1418" y="378"/>
                  </a:cubicBezTo>
                  <a:cubicBezTo>
                    <a:pt x="1418" y="158"/>
                    <a:pt x="1261" y="0"/>
                    <a:pt x="1072" y="0"/>
                  </a:cubicBezTo>
                  <a:close/>
                </a:path>
              </a:pathLst>
            </a:custGeom>
            <a:grpFill/>
            <a:ln>
              <a:noFill/>
            </a:ln>
          </p:spPr>
          <p:txBody>
            <a:bodyPr spcFirstLastPara="1" wrap="square" lIns="121900" tIns="121900" rIns="121900" bIns="121900" anchor="ctr" anchorCtr="0">
              <a:noAutofit/>
            </a:bodyPr>
            <a:lstStyle/>
            <a:p>
              <a:endParaRPr sz="1865">
                <a:solidFill>
                  <a:schemeClr val="accent2"/>
                </a:solidFill>
              </a:endParaRPr>
            </a:p>
          </p:txBody>
        </p:sp>
        <p:sp>
          <p:nvSpPr>
            <p:cNvPr id="16" name="Google Shape;5390;p51">
              <a:extLst>
                <a:ext uri="{FF2B5EF4-FFF2-40B4-BE49-F238E27FC236}">
                  <a16:creationId xmlns:a16="http://schemas.microsoft.com/office/drawing/2014/main" id="{6F8FC518-F1CE-4F25-8E13-903EA0D37607}"/>
                </a:ext>
              </a:extLst>
            </p:cNvPr>
            <p:cNvSpPr/>
            <p:nvPr/>
          </p:nvSpPr>
          <p:spPr>
            <a:xfrm>
              <a:off x="-49519250" y="2362475"/>
              <a:ext cx="31525" cy="31325"/>
            </a:xfrm>
            <a:custGeom>
              <a:avLst/>
              <a:gdLst/>
              <a:ahLst/>
              <a:cxnLst/>
              <a:rect l="l" t="t" r="r" b="b"/>
              <a:pathLst>
                <a:path w="1261" h="1253" extrusionOk="0">
                  <a:moveTo>
                    <a:pt x="906" y="0"/>
                  </a:moveTo>
                  <a:cubicBezTo>
                    <a:pt x="812" y="0"/>
                    <a:pt x="709" y="32"/>
                    <a:pt x="631" y="95"/>
                  </a:cubicBezTo>
                  <a:lnTo>
                    <a:pt x="127" y="599"/>
                  </a:lnTo>
                  <a:cubicBezTo>
                    <a:pt x="1" y="725"/>
                    <a:pt x="1" y="945"/>
                    <a:pt x="127" y="1134"/>
                  </a:cubicBezTo>
                  <a:cubicBezTo>
                    <a:pt x="190" y="1213"/>
                    <a:pt x="276" y="1253"/>
                    <a:pt x="367" y="1253"/>
                  </a:cubicBezTo>
                  <a:cubicBezTo>
                    <a:pt x="457" y="1253"/>
                    <a:pt x="552" y="1213"/>
                    <a:pt x="631" y="1134"/>
                  </a:cubicBezTo>
                  <a:lnTo>
                    <a:pt x="1135" y="599"/>
                  </a:lnTo>
                  <a:cubicBezTo>
                    <a:pt x="1261" y="473"/>
                    <a:pt x="1261" y="252"/>
                    <a:pt x="1135" y="95"/>
                  </a:cubicBezTo>
                  <a:cubicBezTo>
                    <a:pt x="1088" y="32"/>
                    <a:pt x="1001" y="0"/>
                    <a:pt x="906" y="0"/>
                  </a:cubicBezTo>
                  <a:close/>
                </a:path>
              </a:pathLst>
            </a:custGeom>
            <a:grpFill/>
            <a:ln>
              <a:noFill/>
            </a:ln>
          </p:spPr>
          <p:txBody>
            <a:bodyPr spcFirstLastPara="1" wrap="square" lIns="121900" tIns="121900" rIns="121900" bIns="121900" anchor="ctr" anchorCtr="0">
              <a:noAutofit/>
            </a:bodyPr>
            <a:lstStyle/>
            <a:p>
              <a:endParaRPr sz="1865">
                <a:solidFill>
                  <a:schemeClr val="accent2"/>
                </a:solidFill>
              </a:endParaRPr>
            </a:p>
          </p:txBody>
        </p:sp>
        <p:sp>
          <p:nvSpPr>
            <p:cNvPr id="17" name="Google Shape;5391;p51">
              <a:extLst>
                <a:ext uri="{FF2B5EF4-FFF2-40B4-BE49-F238E27FC236}">
                  <a16:creationId xmlns:a16="http://schemas.microsoft.com/office/drawing/2014/main" id="{76A4D1C2-F59B-48AC-8101-CBA46952FA71}"/>
                </a:ext>
              </a:extLst>
            </p:cNvPr>
            <p:cNvSpPr/>
            <p:nvPr/>
          </p:nvSpPr>
          <p:spPr>
            <a:xfrm>
              <a:off x="-49519250" y="2468800"/>
              <a:ext cx="31525" cy="30150"/>
            </a:xfrm>
            <a:custGeom>
              <a:avLst/>
              <a:gdLst/>
              <a:ahLst/>
              <a:cxnLst/>
              <a:rect l="l" t="t" r="r" b="b"/>
              <a:pathLst>
                <a:path w="1261" h="1206" extrusionOk="0">
                  <a:moveTo>
                    <a:pt x="391" y="0"/>
                  </a:moveTo>
                  <a:cubicBezTo>
                    <a:pt x="300" y="0"/>
                    <a:pt x="205" y="32"/>
                    <a:pt x="127" y="95"/>
                  </a:cubicBezTo>
                  <a:cubicBezTo>
                    <a:pt x="1" y="221"/>
                    <a:pt x="1" y="441"/>
                    <a:pt x="127" y="599"/>
                  </a:cubicBezTo>
                  <a:lnTo>
                    <a:pt x="631" y="1135"/>
                  </a:lnTo>
                  <a:cubicBezTo>
                    <a:pt x="694" y="1182"/>
                    <a:pt x="780" y="1205"/>
                    <a:pt x="871" y="1205"/>
                  </a:cubicBezTo>
                  <a:cubicBezTo>
                    <a:pt x="962" y="1205"/>
                    <a:pt x="1056" y="1182"/>
                    <a:pt x="1135" y="1135"/>
                  </a:cubicBezTo>
                  <a:cubicBezTo>
                    <a:pt x="1261" y="1009"/>
                    <a:pt x="1261" y="756"/>
                    <a:pt x="1135" y="599"/>
                  </a:cubicBezTo>
                  <a:lnTo>
                    <a:pt x="631" y="95"/>
                  </a:lnTo>
                  <a:cubicBezTo>
                    <a:pt x="568" y="32"/>
                    <a:pt x="481" y="0"/>
                    <a:pt x="391" y="0"/>
                  </a:cubicBezTo>
                  <a:close/>
                </a:path>
              </a:pathLst>
            </a:custGeom>
            <a:grpFill/>
            <a:ln>
              <a:noFill/>
            </a:ln>
          </p:spPr>
          <p:txBody>
            <a:bodyPr spcFirstLastPara="1" wrap="square" lIns="121900" tIns="121900" rIns="121900" bIns="121900" anchor="ctr" anchorCtr="0">
              <a:noAutofit/>
            </a:bodyPr>
            <a:lstStyle/>
            <a:p>
              <a:endParaRPr sz="1865">
                <a:solidFill>
                  <a:schemeClr val="accent2"/>
                </a:solidFill>
              </a:endParaRPr>
            </a:p>
          </p:txBody>
        </p:sp>
      </p:grpSp>
      <p:grpSp>
        <p:nvGrpSpPr>
          <p:cNvPr id="18" name="Google Shape;6277;p53">
            <a:extLst>
              <a:ext uri="{FF2B5EF4-FFF2-40B4-BE49-F238E27FC236}">
                <a16:creationId xmlns:a16="http://schemas.microsoft.com/office/drawing/2014/main" id="{CB774D45-C07D-4820-B752-FD9339767B0C}"/>
              </a:ext>
            </a:extLst>
          </p:cNvPr>
          <p:cNvGrpSpPr/>
          <p:nvPr/>
        </p:nvGrpSpPr>
        <p:grpSpPr>
          <a:xfrm>
            <a:off x="1848618" y="836577"/>
            <a:ext cx="451372" cy="445375"/>
            <a:chOff x="-34421275" y="2631050"/>
            <a:chExt cx="295375" cy="291450"/>
          </a:xfrm>
        </p:grpSpPr>
        <p:sp>
          <p:nvSpPr>
            <p:cNvPr id="19" name="Google Shape;6278;p53">
              <a:extLst>
                <a:ext uri="{FF2B5EF4-FFF2-40B4-BE49-F238E27FC236}">
                  <a16:creationId xmlns:a16="http://schemas.microsoft.com/office/drawing/2014/main" id="{D7C8FEC6-D7E6-4398-BCDF-A1FAE2C35ADA}"/>
                </a:ext>
              </a:extLst>
            </p:cNvPr>
            <p:cNvSpPr/>
            <p:nvPr/>
          </p:nvSpPr>
          <p:spPr>
            <a:xfrm>
              <a:off x="-34421275" y="2639125"/>
              <a:ext cx="288275" cy="283375"/>
            </a:xfrm>
            <a:custGeom>
              <a:avLst/>
              <a:gdLst/>
              <a:ahLst/>
              <a:cxnLst/>
              <a:rect l="l" t="t" r="r" b="b"/>
              <a:pathLst>
                <a:path w="11531" h="11335" extrusionOk="0">
                  <a:moveTo>
                    <a:pt x="5592" y="717"/>
                  </a:moveTo>
                  <a:cubicBezTo>
                    <a:pt x="5679" y="717"/>
                    <a:pt x="5766" y="749"/>
                    <a:pt x="5829" y="812"/>
                  </a:cubicBezTo>
                  <a:lnTo>
                    <a:pt x="10680" y="5663"/>
                  </a:lnTo>
                  <a:cubicBezTo>
                    <a:pt x="10775" y="5758"/>
                    <a:pt x="10775" y="6010"/>
                    <a:pt x="10680" y="6136"/>
                  </a:cubicBezTo>
                  <a:cubicBezTo>
                    <a:pt x="10617" y="6183"/>
                    <a:pt x="10523" y="6207"/>
                    <a:pt x="10432" y="6207"/>
                  </a:cubicBezTo>
                  <a:cubicBezTo>
                    <a:pt x="10342" y="6207"/>
                    <a:pt x="10255" y="6183"/>
                    <a:pt x="10208" y="6136"/>
                  </a:cubicBezTo>
                  <a:lnTo>
                    <a:pt x="5356" y="1284"/>
                  </a:lnTo>
                  <a:cubicBezTo>
                    <a:pt x="5230" y="1158"/>
                    <a:pt x="5230" y="938"/>
                    <a:pt x="5356" y="812"/>
                  </a:cubicBezTo>
                  <a:cubicBezTo>
                    <a:pt x="5419" y="749"/>
                    <a:pt x="5506" y="717"/>
                    <a:pt x="5592" y="717"/>
                  </a:cubicBezTo>
                  <a:close/>
                  <a:moveTo>
                    <a:pt x="8444" y="7239"/>
                  </a:moveTo>
                  <a:lnTo>
                    <a:pt x="8538" y="7396"/>
                  </a:lnTo>
                  <a:cubicBezTo>
                    <a:pt x="8696" y="7554"/>
                    <a:pt x="8664" y="7806"/>
                    <a:pt x="8475" y="7932"/>
                  </a:cubicBezTo>
                  <a:lnTo>
                    <a:pt x="5923" y="9223"/>
                  </a:lnTo>
                  <a:cubicBezTo>
                    <a:pt x="5873" y="9261"/>
                    <a:pt x="5819" y="9278"/>
                    <a:pt x="5763" y="9278"/>
                  </a:cubicBezTo>
                  <a:cubicBezTo>
                    <a:pt x="5678" y="9278"/>
                    <a:pt x="5590" y="9237"/>
                    <a:pt x="5514" y="9160"/>
                  </a:cubicBezTo>
                  <a:lnTo>
                    <a:pt x="5230" y="8877"/>
                  </a:lnTo>
                  <a:cubicBezTo>
                    <a:pt x="6301" y="8089"/>
                    <a:pt x="7341" y="7617"/>
                    <a:pt x="8444" y="7239"/>
                  </a:cubicBezTo>
                  <a:close/>
                  <a:moveTo>
                    <a:pt x="5230" y="2198"/>
                  </a:moveTo>
                  <a:lnTo>
                    <a:pt x="9294" y="6230"/>
                  </a:lnTo>
                  <a:cubicBezTo>
                    <a:pt x="7908" y="6703"/>
                    <a:pt x="5797" y="7270"/>
                    <a:pt x="3560" y="9381"/>
                  </a:cubicBezTo>
                  <a:lnTo>
                    <a:pt x="2080" y="7932"/>
                  </a:lnTo>
                  <a:cubicBezTo>
                    <a:pt x="3340" y="6608"/>
                    <a:pt x="4285" y="5033"/>
                    <a:pt x="4852" y="3395"/>
                  </a:cubicBezTo>
                  <a:lnTo>
                    <a:pt x="5230" y="2198"/>
                  </a:lnTo>
                  <a:close/>
                  <a:moveTo>
                    <a:pt x="1138" y="8089"/>
                  </a:moveTo>
                  <a:cubicBezTo>
                    <a:pt x="1229" y="8089"/>
                    <a:pt x="1323" y="8121"/>
                    <a:pt x="1386" y="8184"/>
                  </a:cubicBezTo>
                  <a:lnTo>
                    <a:pt x="3308" y="10105"/>
                  </a:lnTo>
                  <a:cubicBezTo>
                    <a:pt x="3434" y="10231"/>
                    <a:pt x="3434" y="10452"/>
                    <a:pt x="3308" y="10578"/>
                  </a:cubicBezTo>
                  <a:cubicBezTo>
                    <a:pt x="3245" y="10641"/>
                    <a:pt x="3159" y="10673"/>
                    <a:pt x="3072" y="10673"/>
                  </a:cubicBezTo>
                  <a:cubicBezTo>
                    <a:pt x="2985" y="10673"/>
                    <a:pt x="2899" y="10641"/>
                    <a:pt x="2836" y="10578"/>
                  </a:cubicBezTo>
                  <a:lnTo>
                    <a:pt x="914" y="8656"/>
                  </a:lnTo>
                  <a:cubicBezTo>
                    <a:pt x="788" y="8530"/>
                    <a:pt x="788" y="8278"/>
                    <a:pt x="914" y="8184"/>
                  </a:cubicBezTo>
                  <a:cubicBezTo>
                    <a:pt x="961" y="8121"/>
                    <a:pt x="1048" y="8089"/>
                    <a:pt x="1138" y="8089"/>
                  </a:cubicBezTo>
                  <a:close/>
                  <a:moveTo>
                    <a:pt x="5565" y="0"/>
                  </a:moveTo>
                  <a:cubicBezTo>
                    <a:pt x="5301" y="0"/>
                    <a:pt x="5041" y="103"/>
                    <a:pt x="4852" y="307"/>
                  </a:cubicBezTo>
                  <a:cubicBezTo>
                    <a:pt x="4474" y="654"/>
                    <a:pt x="4442" y="1158"/>
                    <a:pt x="4694" y="1568"/>
                  </a:cubicBezTo>
                  <a:lnTo>
                    <a:pt x="4159" y="3143"/>
                  </a:lnTo>
                  <a:cubicBezTo>
                    <a:pt x="3655" y="4655"/>
                    <a:pt x="2710" y="6199"/>
                    <a:pt x="1575" y="7428"/>
                  </a:cubicBezTo>
                  <a:cubicBezTo>
                    <a:pt x="1422" y="7357"/>
                    <a:pt x="1259" y="7321"/>
                    <a:pt x="1100" y="7321"/>
                  </a:cubicBezTo>
                  <a:cubicBezTo>
                    <a:pt x="834" y="7321"/>
                    <a:pt x="575" y="7420"/>
                    <a:pt x="378" y="7617"/>
                  </a:cubicBezTo>
                  <a:cubicBezTo>
                    <a:pt x="0" y="8026"/>
                    <a:pt x="0" y="8688"/>
                    <a:pt x="378" y="9066"/>
                  </a:cubicBezTo>
                  <a:lnTo>
                    <a:pt x="2363" y="11051"/>
                  </a:lnTo>
                  <a:cubicBezTo>
                    <a:pt x="2552" y="11240"/>
                    <a:pt x="2820" y="11334"/>
                    <a:pt x="3088" y="11334"/>
                  </a:cubicBezTo>
                  <a:cubicBezTo>
                    <a:pt x="3356" y="11334"/>
                    <a:pt x="3623" y="11240"/>
                    <a:pt x="3812" y="11051"/>
                  </a:cubicBezTo>
                  <a:cubicBezTo>
                    <a:pt x="4127" y="10736"/>
                    <a:pt x="4222" y="10263"/>
                    <a:pt x="4001" y="9853"/>
                  </a:cubicBezTo>
                  <a:cubicBezTo>
                    <a:pt x="4222" y="9664"/>
                    <a:pt x="4442" y="9475"/>
                    <a:pt x="4694" y="9286"/>
                  </a:cubicBezTo>
                  <a:lnTo>
                    <a:pt x="5041" y="9633"/>
                  </a:lnTo>
                  <a:cubicBezTo>
                    <a:pt x="5238" y="9830"/>
                    <a:pt x="5496" y="9928"/>
                    <a:pt x="5755" y="9928"/>
                  </a:cubicBezTo>
                  <a:cubicBezTo>
                    <a:pt x="5910" y="9928"/>
                    <a:pt x="6065" y="9893"/>
                    <a:pt x="6207" y="9822"/>
                  </a:cubicBezTo>
                  <a:lnTo>
                    <a:pt x="8790" y="8530"/>
                  </a:lnTo>
                  <a:cubicBezTo>
                    <a:pt x="9357" y="8215"/>
                    <a:pt x="9515" y="7459"/>
                    <a:pt x="9137" y="6986"/>
                  </a:cubicBezTo>
                  <a:lnTo>
                    <a:pt x="9893" y="6766"/>
                  </a:lnTo>
                  <a:cubicBezTo>
                    <a:pt x="10050" y="6858"/>
                    <a:pt x="10229" y="6906"/>
                    <a:pt x="10412" y="6906"/>
                  </a:cubicBezTo>
                  <a:cubicBezTo>
                    <a:pt x="10668" y="6906"/>
                    <a:pt x="10932" y="6811"/>
                    <a:pt x="11153" y="6608"/>
                  </a:cubicBezTo>
                  <a:cubicBezTo>
                    <a:pt x="11531" y="6199"/>
                    <a:pt x="11531" y="5537"/>
                    <a:pt x="11153" y="5128"/>
                  </a:cubicBezTo>
                  <a:lnTo>
                    <a:pt x="6301" y="307"/>
                  </a:lnTo>
                  <a:cubicBezTo>
                    <a:pt x="6096" y="103"/>
                    <a:pt x="5829" y="0"/>
                    <a:pt x="556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0" name="Google Shape;6279;p53">
              <a:extLst>
                <a:ext uri="{FF2B5EF4-FFF2-40B4-BE49-F238E27FC236}">
                  <a16:creationId xmlns:a16="http://schemas.microsoft.com/office/drawing/2014/main" id="{EBDF553F-57F8-482E-9E03-FD6B6A5789C0}"/>
                </a:ext>
              </a:extLst>
            </p:cNvPr>
            <p:cNvSpPr/>
            <p:nvPr/>
          </p:nvSpPr>
          <p:spPr>
            <a:xfrm>
              <a:off x="-34181850" y="2644625"/>
              <a:ext cx="41775" cy="41575"/>
            </a:xfrm>
            <a:custGeom>
              <a:avLst/>
              <a:gdLst/>
              <a:ahLst/>
              <a:cxnLst/>
              <a:rect l="l" t="t" r="r" b="b"/>
              <a:pathLst>
                <a:path w="1671" h="1663" extrusionOk="0">
                  <a:moveTo>
                    <a:pt x="1328" y="1"/>
                  </a:moveTo>
                  <a:cubicBezTo>
                    <a:pt x="1237" y="1"/>
                    <a:pt x="1151" y="40"/>
                    <a:pt x="1103" y="119"/>
                  </a:cubicBezTo>
                  <a:lnTo>
                    <a:pt x="95" y="1096"/>
                  </a:lnTo>
                  <a:cubicBezTo>
                    <a:pt x="1" y="1222"/>
                    <a:pt x="1" y="1442"/>
                    <a:pt x="95" y="1568"/>
                  </a:cubicBezTo>
                  <a:cubicBezTo>
                    <a:pt x="158" y="1631"/>
                    <a:pt x="253" y="1663"/>
                    <a:pt x="343" y="1663"/>
                  </a:cubicBezTo>
                  <a:cubicBezTo>
                    <a:pt x="434" y="1663"/>
                    <a:pt x="521" y="1631"/>
                    <a:pt x="568" y="1568"/>
                  </a:cubicBezTo>
                  <a:lnTo>
                    <a:pt x="1576" y="592"/>
                  </a:lnTo>
                  <a:cubicBezTo>
                    <a:pt x="1671" y="466"/>
                    <a:pt x="1671" y="213"/>
                    <a:pt x="1576" y="119"/>
                  </a:cubicBezTo>
                  <a:cubicBezTo>
                    <a:pt x="1513" y="40"/>
                    <a:pt x="1418" y="1"/>
                    <a:pt x="132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1" name="Google Shape;6280;p53">
              <a:extLst>
                <a:ext uri="{FF2B5EF4-FFF2-40B4-BE49-F238E27FC236}">
                  <a16:creationId xmlns:a16="http://schemas.microsoft.com/office/drawing/2014/main" id="{F4AE6924-043C-4ECB-A724-EDAA9A343B50}"/>
                </a:ext>
              </a:extLst>
            </p:cNvPr>
            <p:cNvSpPr/>
            <p:nvPr/>
          </p:nvSpPr>
          <p:spPr>
            <a:xfrm>
              <a:off x="-34217275" y="2631050"/>
              <a:ext cx="17350" cy="41775"/>
            </a:xfrm>
            <a:custGeom>
              <a:avLst/>
              <a:gdLst/>
              <a:ahLst/>
              <a:cxnLst/>
              <a:rect l="l" t="t" r="r" b="b"/>
              <a:pathLst>
                <a:path w="694" h="1671" extrusionOk="0">
                  <a:moveTo>
                    <a:pt x="347" y="0"/>
                  </a:moveTo>
                  <a:cubicBezTo>
                    <a:pt x="158" y="0"/>
                    <a:pt x="0" y="158"/>
                    <a:pt x="0" y="347"/>
                  </a:cubicBezTo>
                  <a:lnTo>
                    <a:pt x="0" y="1324"/>
                  </a:lnTo>
                  <a:cubicBezTo>
                    <a:pt x="0" y="1513"/>
                    <a:pt x="158" y="1670"/>
                    <a:pt x="347" y="1670"/>
                  </a:cubicBezTo>
                  <a:cubicBezTo>
                    <a:pt x="536" y="1670"/>
                    <a:pt x="693" y="1513"/>
                    <a:pt x="693" y="1324"/>
                  </a:cubicBezTo>
                  <a:lnTo>
                    <a:pt x="693" y="347"/>
                  </a:lnTo>
                  <a:cubicBezTo>
                    <a:pt x="693" y="158"/>
                    <a:pt x="536" y="0"/>
                    <a:pt x="34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2" name="Google Shape;6281;p53">
              <a:extLst>
                <a:ext uri="{FF2B5EF4-FFF2-40B4-BE49-F238E27FC236}">
                  <a16:creationId xmlns:a16="http://schemas.microsoft.com/office/drawing/2014/main" id="{0414854B-B474-4D79-8D63-DF29EA44A23F}"/>
                </a:ext>
              </a:extLst>
            </p:cNvPr>
            <p:cNvSpPr/>
            <p:nvPr/>
          </p:nvSpPr>
          <p:spPr>
            <a:xfrm>
              <a:off x="-34168450" y="2704300"/>
              <a:ext cx="42550" cy="18125"/>
            </a:xfrm>
            <a:custGeom>
              <a:avLst/>
              <a:gdLst/>
              <a:ahLst/>
              <a:cxnLst/>
              <a:rect l="l" t="t" r="r" b="b"/>
              <a:pathLst>
                <a:path w="1702" h="725" extrusionOk="0">
                  <a:moveTo>
                    <a:pt x="347" y="0"/>
                  </a:moveTo>
                  <a:cubicBezTo>
                    <a:pt x="158" y="0"/>
                    <a:pt x="0" y="158"/>
                    <a:pt x="0" y="378"/>
                  </a:cubicBezTo>
                  <a:cubicBezTo>
                    <a:pt x="0" y="567"/>
                    <a:pt x="158" y="725"/>
                    <a:pt x="347" y="725"/>
                  </a:cubicBezTo>
                  <a:lnTo>
                    <a:pt x="1355" y="725"/>
                  </a:lnTo>
                  <a:cubicBezTo>
                    <a:pt x="1544" y="725"/>
                    <a:pt x="1702" y="567"/>
                    <a:pt x="1702" y="378"/>
                  </a:cubicBezTo>
                  <a:cubicBezTo>
                    <a:pt x="1670" y="158"/>
                    <a:pt x="1544" y="0"/>
                    <a:pt x="135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2738428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5850" y="167354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483657" y="1940213"/>
            <a:ext cx="9652557" cy="4061946"/>
          </a:xfrm>
          <a:prstGeom prst="rect">
            <a:avLst/>
          </a:prstGeom>
          <a:noFill/>
        </p:spPr>
        <p:txBody>
          <a:bodyPr wrap="square" rtlCol="0">
            <a:spAutoFit/>
          </a:bodyPr>
          <a:lstStyle/>
          <a:p>
            <a:pPr algn="just" rtl="1">
              <a:lnSpc>
                <a:spcPct val="150000"/>
              </a:lnSpc>
              <a:spcAft>
                <a:spcPts val="1800"/>
              </a:spcAft>
            </a:pPr>
            <a:r>
              <a:rPr lang="ar-SA" dirty="0">
                <a:latin typeface="Alexandria Light" pitchFamily="2" charset="-78"/>
                <a:cs typeface="Alexandria Light" pitchFamily="2" charset="-78"/>
              </a:rPr>
              <a:t>4- المرونة التعليمية؛ من خلال تقنية </a:t>
            </a:r>
            <a:r>
              <a:rPr lang="ar-SA" dirty="0" err="1">
                <a:latin typeface="Alexandria Light" pitchFamily="2" charset="-78"/>
                <a:cs typeface="Alexandria Light" pitchFamily="2" charset="-78"/>
              </a:rPr>
              <a:t>الإنفوجرافيك</a:t>
            </a:r>
            <a:r>
              <a:rPr lang="ar-SA" dirty="0">
                <a:latin typeface="Alexandria Light" pitchFamily="2" charset="-78"/>
                <a:cs typeface="Alexandria Light" pitchFamily="2" charset="-78"/>
              </a:rPr>
              <a:t> تتحقق المرونة الكافية لمقابلة الاحتياجات الفردية وأنماط التعلم لدى المتعلمين باختلاف مستوياتهم وأعمارهم، وقدراتهم فلكل مرحلة تعليمية يتم استخدام </a:t>
            </a:r>
            <a:r>
              <a:rPr lang="ar-SA" dirty="0" err="1">
                <a:latin typeface="Alexandria Light" pitchFamily="2" charset="-78"/>
                <a:cs typeface="Alexandria Light" pitchFamily="2" charset="-78"/>
              </a:rPr>
              <a:t>إنفوجرافيك</a:t>
            </a:r>
            <a:r>
              <a:rPr lang="ar-SA" dirty="0">
                <a:latin typeface="Alexandria Light" pitchFamily="2" charset="-78"/>
                <a:cs typeface="Alexandria Light" pitchFamily="2" charset="-78"/>
              </a:rPr>
              <a:t> ملائم للمرحلة التعليمية.</a:t>
            </a:r>
          </a:p>
          <a:p>
            <a:pPr algn="just" rtl="1">
              <a:lnSpc>
                <a:spcPct val="150000"/>
              </a:lnSpc>
              <a:spcAft>
                <a:spcPts val="1800"/>
              </a:spcAft>
            </a:pPr>
            <a:r>
              <a:rPr lang="ar-SA" dirty="0">
                <a:latin typeface="Alexandria Light" pitchFamily="2" charset="-78"/>
                <a:cs typeface="Alexandria Light" pitchFamily="2" charset="-78"/>
              </a:rPr>
              <a:t>5- يحقق الرضا عن التعليم؛ إذ يستطيع المتعلم من خلال هذه التقنية التواصل مع برامج الإنترنت لتدعيم المعلومات وزيادة التحصيل، فزيادة رضا المتعلم عن التعلم.</a:t>
            </a:r>
          </a:p>
          <a:p>
            <a:pPr algn="just" rtl="1">
              <a:lnSpc>
                <a:spcPct val="150000"/>
              </a:lnSpc>
              <a:spcAft>
                <a:spcPts val="1800"/>
              </a:spcAft>
            </a:pPr>
            <a:r>
              <a:rPr lang="ar-SA" dirty="0">
                <a:latin typeface="Alexandria Light" pitchFamily="2" charset="-78"/>
                <a:cs typeface="Alexandria Light" pitchFamily="2" charset="-78"/>
              </a:rPr>
              <a:t>6- إتقان المهارات العملية؛ من خلال تقنية </a:t>
            </a:r>
            <a:r>
              <a:rPr lang="ar-SA" dirty="0" err="1">
                <a:latin typeface="Alexandria Light" pitchFamily="2" charset="-78"/>
                <a:cs typeface="Alexandria Light" pitchFamily="2" charset="-78"/>
              </a:rPr>
              <a:t>الإنفوجرافيك</a:t>
            </a:r>
            <a:r>
              <a:rPr lang="ar-SA" dirty="0">
                <a:latin typeface="Alexandria Light" pitchFamily="2" charset="-78"/>
                <a:cs typeface="Alexandria Light" pitchFamily="2" charset="-78"/>
              </a:rPr>
              <a:t> يمكن تقديم الكثير عن الموضوعات العلمية والمهارات التي يصعب تدريسها تقليدياً أو إلكترونياً بالكامل، وبصفة خاصة المهارات العملية.</a:t>
            </a:r>
          </a:p>
          <a:p>
            <a:pPr marL="342900" indent="-342900" algn="just" rtl="1">
              <a:lnSpc>
                <a:spcPct val="150000"/>
              </a:lnSpc>
              <a:spcAft>
                <a:spcPts val="1800"/>
              </a:spcAft>
              <a:buFont typeface="+mj-lt"/>
              <a:buAutoNum type="arabicPeriod"/>
            </a:pPr>
            <a:endParaRPr lang="ar-SA" dirty="0">
              <a:latin typeface="Alexandria Light" pitchFamily="2" charset="-78"/>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E5BC0935-C76B-465E-B45D-9AD995193026}"/>
              </a:ext>
            </a:extLst>
          </p:cNvPr>
          <p:cNvSpPr txBox="1"/>
          <p:nvPr/>
        </p:nvSpPr>
        <p:spPr>
          <a:xfrm>
            <a:off x="1644536" y="1039685"/>
            <a:ext cx="6097904" cy="409086"/>
          </a:xfrm>
          <a:prstGeom prst="rect">
            <a:avLst/>
          </a:prstGeom>
          <a:noFill/>
        </p:spPr>
        <p:txBody>
          <a:bodyPr wrap="square">
            <a:spAutoFit/>
          </a:bodyPr>
          <a:lstStyle/>
          <a:p>
            <a:pPr marR="0" lvl="0" algn="ctr" rtl="1">
              <a:lnSpc>
                <a:spcPct val="125000"/>
              </a:lnSpc>
              <a:spcBef>
                <a:spcPts val="600"/>
              </a:spcBef>
              <a:spcAft>
                <a:spcPts val="600"/>
              </a:spcAft>
            </a:pPr>
            <a:r>
              <a:rPr lang="ar-SA" b="1" dirty="0">
                <a:latin typeface="Alexandria Medium" pitchFamily="2" charset="-78"/>
                <a:ea typeface="Calibri" panose="020F0502020204030204" pitchFamily="34" charset="0"/>
                <a:cs typeface="Alexandria Medium" pitchFamily="2" charset="-78"/>
              </a:rPr>
              <a:t>أهمية </a:t>
            </a:r>
            <a:r>
              <a:rPr lang="ar-SA" b="1" dirty="0" err="1">
                <a:latin typeface="Alexandria Medium" pitchFamily="2" charset="-78"/>
                <a:ea typeface="Calibri" panose="020F0502020204030204" pitchFamily="34" charset="0"/>
                <a:cs typeface="Alexandria Medium" pitchFamily="2" charset="-78"/>
              </a:rPr>
              <a:t>الإنفوجرافيك</a:t>
            </a:r>
            <a:r>
              <a:rPr lang="ar-SA" b="1" dirty="0">
                <a:latin typeface="Alexandria Medium" pitchFamily="2" charset="-78"/>
                <a:ea typeface="Calibri" panose="020F0502020204030204" pitchFamily="34" charset="0"/>
                <a:cs typeface="Alexandria Medium" pitchFamily="2" charset="-78"/>
              </a:rPr>
              <a:t> في التعليم</a:t>
            </a:r>
            <a:endParaRPr lang="en-US" sz="1800" b="1" dirty="0">
              <a:effectLst/>
              <a:latin typeface="Alexandria Medium" pitchFamily="2" charset="-78"/>
              <a:ea typeface="Times New Roman" panose="02020603050405020304" pitchFamily="18" charset="0"/>
              <a:cs typeface="Alexandria Medium" pitchFamily="2" charset="-78"/>
            </a:endParaRPr>
          </a:p>
        </p:txBody>
      </p:sp>
      <p:grpSp>
        <p:nvGrpSpPr>
          <p:cNvPr id="10" name="Google Shape;5384;p51">
            <a:extLst>
              <a:ext uri="{FF2B5EF4-FFF2-40B4-BE49-F238E27FC236}">
                <a16:creationId xmlns:a16="http://schemas.microsoft.com/office/drawing/2014/main" id="{16F28CEC-603A-432F-8CBD-D7895EE67E72}"/>
              </a:ext>
            </a:extLst>
          </p:cNvPr>
          <p:cNvGrpSpPr/>
          <p:nvPr/>
        </p:nvGrpSpPr>
        <p:grpSpPr>
          <a:xfrm>
            <a:off x="1121940" y="3127240"/>
            <a:ext cx="443607" cy="441469"/>
            <a:chOff x="-49786250" y="2316650"/>
            <a:chExt cx="300900" cy="299450"/>
          </a:xfrm>
          <a:solidFill>
            <a:schemeClr val="accent4"/>
          </a:solidFill>
        </p:grpSpPr>
        <p:sp>
          <p:nvSpPr>
            <p:cNvPr id="11" name="Google Shape;5385;p51">
              <a:extLst>
                <a:ext uri="{FF2B5EF4-FFF2-40B4-BE49-F238E27FC236}">
                  <a16:creationId xmlns:a16="http://schemas.microsoft.com/office/drawing/2014/main" id="{2C6C7BDB-275C-42D6-B765-8DEFCEEAE79D}"/>
                </a:ext>
              </a:extLst>
            </p:cNvPr>
            <p:cNvSpPr/>
            <p:nvPr/>
          </p:nvSpPr>
          <p:spPr>
            <a:xfrm>
              <a:off x="-49746875" y="2316650"/>
              <a:ext cx="217400" cy="299450"/>
            </a:xfrm>
            <a:custGeom>
              <a:avLst/>
              <a:gdLst/>
              <a:ahLst/>
              <a:cxnLst/>
              <a:rect l="l" t="t" r="r" b="b"/>
              <a:pathLst>
                <a:path w="8696" h="11978" extrusionOk="0">
                  <a:moveTo>
                    <a:pt x="4411" y="3944"/>
                  </a:moveTo>
                  <a:lnTo>
                    <a:pt x="5010" y="5110"/>
                  </a:lnTo>
                  <a:cubicBezTo>
                    <a:pt x="4837" y="5188"/>
                    <a:pt x="4640" y="5228"/>
                    <a:pt x="4439" y="5228"/>
                  </a:cubicBezTo>
                  <a:cubicBezTo>
                    <a:pt x="4238" y="5228"/>
                    <a:pt x="4033" y="5188"/>
                    <a:pt x="3844" y="5110"/>
                  </a:cubicBezTo>
                  <a:lnTo>
                    <a:pt x="4411" y="3944"/>
                  </a:lnTo>
                  <a:close/>
                  <a:moveTo>
                    <a:pt x="5136" y="5834"/>
                  </a:moveTo>
                  <a:lnTo>
                    <a:pt x="5136" y="8418"/>
                  </a:lnTo>
                  <a:lnTo>
                    <a:pt x="3718" y="8418"/>
                  </a:lnTo>
                  <a:lnTo>
                    <a:pt x="3718" y="5834"/>
                  </a:lnTo>
                  <a:cubicBezTo>
                    <a:pt x="3939" y="5897"/>
                    <a:pt x="4191" y="5960"/>
                    <a:pt x="4411" y="5960"/>
                  </a:cubicBezTo>
                  <a:cubicBezTo>
                    <a:pt x="4663" y="5960"/>
                    <a:pt x="4884" y="5897"/>
                    <a:pt x="5136" y="5834"/>
                  </a:cubicBezTo>
                  <a:close/>
                  <a:moveTo>
                    <a:pt x="4390" y="657"/>
                  </a:moveTo>
                  <a:cubicBezTo>
                    <a:pt x="5196" y="657"/>
                    <a:pt x="5982" y="942"/>
                    <a:pt x="6617" y="1455"/>
                  </a:cubicBezTo>
                  <a:cubicBezTo>
                    <a:pt x="7467" y="2117"/>
                    <a:pt x="7940" y="3156"/>
                    <a:pt x="7940" y="4196"/>
                  </a:cubicBezTo>
                  <a:cubicBezTo>
                    <a:pt x="7940" y="5078"/>
                    <a:pt x="7625" y="5897"/>
                    <a:pt x="7058" y="6527"/>
                  </a:cubicBezTo>
                  <a:cubicBezTo>
                    <a:pt x="6585" y="7095"/>
                    <a:pt x="6270" y="7756"/>
                    <a:pt x="6207" y="8418"/>
                  </a:cubicBezTo>
                  <a:lnTo>
                    <a:pt x="5829" y="8418"/>
                  </a:lnTo>
                  <a:lnTo>
                    <a:pt x="5829" y="5267"/>
                  </a:lnTo>
                  <a:cubicBezTo>
                    <a:pt x="5829" y="5236"/>
                    <a:pt x="5829" y="5141"/>
                    <a:pt x="5798" y="5110"/>
                  </a:cubicBezTo>
                  <a:lnTo>
                    <a:pt x="4726" y="2999"/>
                  </a:lnTo>
                  <a:cubicBezTo>
                    <a:pt x="4663" y="2873"/>
                    <a:pt x="4537" y="2778"/>
                    <a:pt x="4411" y="2778"/>
                  </a:cubicBezTo>
                  <a:cubicBezTo>
                    <a:pt x="4317" y="2778"/>
                    <a:pt x="4191" y="2873"/>
                    <a:pt x="4096" y="2999"/>
                  </a:cubicBezTo>
                  <a:lnTo>
                    <a:pt x="3057" y="5110"/>
                  </a:lnTo>
                  <a:cubicBezTo>
                    <a:pt x="2994" y="5141"/>
                    <a:pt x="2994" y="5236"/>
                    <a:pt x="2994" y="5267"/>
                  </a:cubicBezTo>
                  <a:lnTo>
                    <a:pt x="2994" y="8418"/>
                  </a:lnTo>
                  <a:lnTo>
                    <a:pt x="2647" y="8418"/>
                  </a:lnTo>
                  <a:cubicBezTo>
                    <a:pt x="2584" y="7756"/>
                    <a:pt x="2301" y="7095"/>
                    <a:pt x="1796" y="6527"/>
                  </a:cubicBezTo>
                  <a:cubicBezTo>
                    <a:pt x="1040" y="5708"/>
                    <a:pt x="757" y="4574"/>
                    <a:pt x="1009" y="3408"/>
                  </a:cubicBezTo>
                  <a:cubicBezTo>
                    <a:pt x="1261" y="2085"/>
                    <a:pt x="2332" y="1014"/>
                    <a:pt x="3687" y="731"/>
                  </a:cubicBezTo>
                  <a:cubicBezTo>
                    <a:pt x="3921" y="681"/>
                    <a:pt x="4156" y="657"/>
                    <a:pt x="4390" y="657"/>
                  </a:cubicBezTo>
                  <a:close/>
                  <a:moveTo>
                    <a:pt x="6207" y="9142"/>
                  </a:moveTo>
                  <a:lnTo>
                    <a:pt x="6207" y="9489"/>
                  </a:lnTo>
                  <a:cubicBezTo>
                    <a:pt x="6207" y="9678"/>
                    <a:pt x="6050" y="9835"/>
                    <a:pt x="5829" y="9835"/>
                  </a:cubicBezTo>
                  <a:lnTo>
                    <a:pt x="3057" y="9835"/>
                  </a:lnTo>
                  <a:cubicBezTo>
                    <a:pt x="2836" y="9835"/>
                    <a:pt x="2679" y="9678"/>
                    <a:pt x="2679" y="9489"/>
                  </a:cubicBezTo>
                  <a:lnTo>
                    <a:pt x="2679" y="9142"/>
                  </a:lnTo>
                  <a:close/>
                  <a:moveTo>
                    <a:pt x="5483" y="10529"/>
                  </a:moveTo>
                  <a:lnTo>
                    <a:pt x="5483" y="10907"/>
                  </a:lnTo>
                  <a:cubicBezTo>
                    <a:pt x="5483" y="11096"/>
                    <a:pt x="5325" y="11253"/>
                    <a:pt x="5136" y="11253"/>
                  </a:cubicBezTo>
                  <a:lnTo>
                    <a:pt x="3718" y="11253"/>
                  </a:lnTo>
                  <a:cubicBezTo>
                    <a:pt x="3529" y="11253"/>
                    <a:pt x="3372" y="11096"/>
                    <a:pt x="3372" y="10907"/>
                  </a:cubicBezTo>
                  <a:lnTo>
                    <a:pt x="3372" y="10529"/>
                  </a:lnTo>
                  <a:close/>
                  <a:moveTo>
                    <a:pt x="4318" y="0"/>
                  </a:moveTo>
                  <a:cubicBezTo>
                    <a:pt x="4056" y="0"/>
                    <a:pt x="3792" y="23"/>
                    <a:pt x="3529" y="69"/>
                  </a:cubicBezTo>
                  <a:cubicBezTo>
                    <a:pt x="1954" y="384"/>
                    <a:pt x="631" y="1707"/>
                    <a:pt x="284" y="3314"/>
                  </a:cubicBezTo>
                  <a:cubicBezTo>
                    <a:pt x="1" y="4637"/>
                    <a:pt x="379" y="6023"/>
                    <a:pt x="1261" y="7000"/>
                  </a:cubicBezTo>
                  <a:cubicBezTo>
                    <a:pt x="1702" y="7536"/>
                    <a:pt x="1986" y="8166"/>
                    <a:pt x="1986" y="8796"/>
                  </a:cubicBezTo>
                  <a:lnTo>
                    <a:pt x="1986" y="9489"/>
                  </a:lnTo>
                  <a:cubicBezTo>
                    <a:pt x="1986" y="9961"/>
                    <a:pt x="2269" y="10371"/>
                    <a:pt x="2679" y="10466"/>
                  </a:cubicBezTo>
                  <a:lnTo>
                    <a:pt x="2679" y="10907"/>
                  </a:lnTo>
                  <a:cubicBezTo>
                    <a:pt x="2679" y="11505"/>
                    <a:pt x="3151" y="11978"/>
                    <a:pt x="3750" y="11978"/>
                  </a:cubicBezTo>
                  <a:lnTo>
                    <a:pt x="5168" y="11978"/>
                  </a:lnTo>
                  <a:cubicBezTo>
                    <a:pt x="5766" y="11978"/>
                    <a:pt x="6239" y="11505"/>
                    <a:pt x="6239" y="10907"/>
                  </a:cubicBezTo>
                  <a:lnTo>
                    <a:pt x="6239" y="10466"/>
                  </a:lnTo>
                  <a:cubicBezTo>
                    <a:pt x="6617" y="10308"/>
                    <a:pt x="6963" y="9930"/>
                    <a:pt x="6963" y="9489"/>
                  </a:cubicBezTo>
                  <a:lnTo>
                    <a:pt x="6963" y="8796"/>
                  </a:lnTo>
                  <a:cubicBezTo>
                    <a:pt x="6963" y="8166"/>
                    <a:pt x="7184" y="7536"/>
                    <a:pt x="7656" y="6969"/>
                  </a:cubicBezTo>
                  <a:cubicBezTo>
                    <a:pt x="8318" y="6212"/>
                    <a:pt x="8696" y="5236"/>
                    <a:pt x="8696" y="4228"/>
                  </a:cubicBezTo>
                  <a:cubicBezTo>
                    <a:pt x="8633" y="2967"/>
                    <a:pt x="8097" y="1739"/>
                    <a:pt x="7058" y="951"/>
                  </a:cubicBezTo>
                  <a:cubicBezTo>
                    <a:pt x="6285" y="328"/>
                    <a:pt x="5314" y="0"/>
                    <a:pt x="4318" y="0"/>
                  </a:cubicBezTo>
                  <a:close/>
                </a:path>
              </a:pathLst>
            </a:custGeom>
            <a:grpFill/>
            <a:ln>
              <a:noFill/>
            </a:ln>
          </p:spPr>
          <p:txBody>
            <a:bodyPr spcFirstLastPara="1" wrap="square" lIns="121900" tIns="121900" rIns="121900" bIns="121900" anchor="ctr" anchorCtr="0">
              <a:noAutofit/>
            </a:bodyPr>
            <a:lstStyle/>
            <a:p>
              <a:endParaRPr sz="1865">
                <a:solidFill>
                  <a:schemeClr val="accent2"/>
                </a:solidFill>
              </a:endParaRPr>
            </a:p>
          </p:txBody>
        </p:sp>
        <p:sp>
          <p:nvSpPr>
            <p:cNvPr id="12" name="Google Shape;5386;p51">
              <a:extLst>
                <a:ext uri="{FF2B5EF4-FFF2-40B4-BE49-F238E27FC236}">
                  <a16:creationId xmlns:a16="http://schemas.microsoft.com/office/drawing/2014/main" id="{90E29574-645C-4BF9-919B-B2C994952697}"/>
                </a:ext>
              </a:extLst>
            </p:cNvPr>
            <p:cNvSpPr/>
            <p:nvPr/>
          </p:nvSpPr>
          <p:spPr>
            <a:xfrm>
              <a:off x="-49786250" y="2422325"/>
              <a:ext cx="36250" cy="17350"/>
            </a:xfrm>
            <a:custGeom>
              <a:avLst/>
              <a:gdLst/>
              <a:ahLst/>
              <a:cxnLst/>
              <a:rect l="l" t="t" r="r" b="b"/>
              <a:pathLst>
                <a:path w="1450" h="694" extrusionOk="0">
                  <a:moveTo>
                    <a:pt x="379" y="1"/>
                  </a:moveTo>
                  <a:cubicBezTo>
                    <a:pt x="158" y="1"/>
                    <a:pt x="0" y="158"/>
                    <a:pt x="0" y="347"/>
                  </a:cubicBezTo>
                  <a:cubicBezTo>
                    <a:pt x="0" y="536"/>
                    <a:pt x="158" y="694"/>
                    <a:pt x="379" y="694"/>
                  </a:cubicBezTo>
                  <a:lnTo>
                    <a:pt x="1072" y="694"/>
                  </a:lnTo>
                  <a:cubicBezTo>
                    <a:pt x="1261" y="694"/>
                    <a:pt x="1418" y="536"/>
                    <a:pt x="1418" y="347"/>
                  </a:cubicBezTo>
                  <a:cubicBezTo>
                    <a:pt x="1450" y="127"/>
                    <a:pt x="1261" y="1"/>
                    <a:pt x="1072" y="1"/>
                  </a:cubicBezTo>
                  <a:close/>
                </a:path>
              </a:pathLst>
            </a:custGeom>
            <a:grpFill/>
            <a:ln>
              <a:noFill/>
            </a:ln>
          </p:spPr>
          <p:txBody>
            <a:bodyPr spcFirstLastPara="1" wrap="square" lIns="121900" tIns="121900" rIns="121900" bIns="121900" anchor="ctr" anchorCtr="0">
              <a:noAutofit/>
            </a:bodyPr>
            <a:lstStyle/>
            <a:p>
              <a:endParaRPr sz="1865">
                <a:solidFill>
                  <a:schemeClr val="accent2"/>
                </a:solidFill>
              </a:endParaRPr>
            </a:p>
          </p:txBody>
        </p:sp>
        <p:sp>
          <p:nvSpPr>
            <p:cNvPr id="13" name="Google Shape;5387;p51">
              <a:extLst>
                <a:ext uri="{FF2B5EF4-FFF2-40B4-BE49-F238E27FC236}">
                  <a16:creationId xmlns:a16="http://schemas.microsoft.com/office/drawing/2014/main" id="{DA371F2E-FBEF-4D4E-87C5-191DC4322BF8}"/>
                </a:ext>
              </a:extLst>
            </p:cNvPr>
            <p:cNvSpPr/>
            <p:nvPr/>
          </p:nvSpPr>
          <p:spPr>
            <a:xfrm>
              <a:off x="-49783900" y="2362475"/>
              <a:ext cx="31550" cy="30150"/>
            </a:xfrm>
            <a:custGeom>
              <a:avLst/>
              <a:gdLst/>
              <a:ahLst/>
              <a:cxnLst/>
              <a:rect l="l" t="t" r="r" b="b"/>
              <a:pathLst>
                <a:path w="1262" h="1206" extrusionOk="0">
                  <a:moveTo>
                    <a:pt x="391" y="0"/>
                  </a:moveTo>
                  <a:cubicBezTo>
                    <a:pt x="300" y="0"/>
                    <a:pt x="206" y="32"/>
                    <a:pt x="127" y="95"/>
                  </a:cubicBezTo>
                  <a:cubicBezTo>
                    <a:pt x="1" y="221"/>
                    <a:pt x="1" y="441"/>
                    <a:pt x="127" y="599"/>
                  </a:cubicBezTo>
                  <a:lnTo>
                    <a:pt x="631" y="1134"/>
                  </a:lnTo>
                  <a:cubicBezTo>
                    <a:pt x="694" y="1182"/>
                    <a:pt x="781" y="1205"/>
                    <a:pt x="871" y="1205"/>
                  </a:cubicBezTo>
                  <a:cubicBezTo>
                    <a:pt x="962" y="1205"/>
                    <a:pt x="1056" y="1182"/>
                    <a:pt x="1135" y="1134"/>
                  </a:cubicBezTo>
                  <a:cubicBezTo>
                    <a:pt x="1261" y="1008"/>
                    <a:pt x="1261" y="756"/>
                    <a:pt x="1135" y="599"/>
                  </a:cubicBezTo>
                  <a:lnTo>
                    <a:pt x="631" y="95"/>
                  </a:lnTo>
                  <a:cubicBezTo>
                    <a:pt x="568" y="32"/>
                    <a:pt x="481" y="0"/>
                    <a:pt x="391" y="0"/>
                  </a:cubicBezTo>
                  <a:close/>
                </a:path>
              </a:pathLst>
            </a:custGeom>
            <a:grpFill/>
            <a:ln>
              <a:noFill/>
            </a:ln>
          </p:spPr>
          <p:txBody>
            <a:bodyPr spcFirstLastPara="1" wrap="square" lIns="121900" tIns="121900" rIns="121900" bIns="121900" anchor="ctr" anchorCtr="0">
              <a:noAutofit/>
            </a:bodyPr>
            <a:lstStyle/>
            <a:p>
              <a:endParaRPr sz="1865">
                <a:solidFill>
                  <a:schemeClr val="accent2"/>
                </a:solidFill>
              </a:endParaRPr>
            </a:p>
          </p:txBody>
        </p:sp>
        <p:sp>
          <p:nvSpPr>
            <p:cNvPr id="14" name="Google Shape;5388;p51">
              <a:extLst>
                <a:ext uri="{FF2B5EF4-FFF2-40B4-BE49-F238E27FC236}">
                  <a16:creationId xmlns:a16="http://schemas.microsoft.com/office/drawing/2014/main" id="{1B113EBC-6FBF-46CC-A5A6-583C579A5E6C}"/>
                </a:ext>
              </a:extLst>
            </p:cNvPr>
            <p:cNvSpPr/>
            <p:nvPr/>
          </p:nvSpPr>
          <p:spPr>
            <a:xfrm>
              <a:off x="-49783900" y="2468800"/>
              <a:ext cx="31550" cy="30150"/>
            </a:xfrm>
            <a:custGeom>
              <a:avLst/>
              <a:gdLst/>
              <a:ahLst/>
              <a:cxnLst/>
              <a:rect l="l" t="t" r="r" b="b"/>
              <a:pathLst>
                <a:path w="1262" h="1206" extrusionOk="0">
                  <a:moveTo>
                    <a:pt x="871" y="0"/>
                  </a:moveTo>
                  <a:cubicBezTo>
                    <a:pt x="781" y="0"/>
                    <a:pt x="694" y="32"/>
                    <a:pt x="631" y="95"/>
                  </a:cubicBezTo>
                  <a:lnTo>
                    <a:pt x="127" y="599"/>
                  </a:lnTo>
                  <a:cubicBezTo>
                    <a:pt x="1" y="725"/>
                    <a:pt x="1" y="977"/>
                    <a:pt x="127" y="1135"/>
                  </a:cubicBezTo>
                  <a:cubicBezTo>
                    <a:pt x="174" y="1182"/>
                    <a:pt x="261" y="1205"/>
                    <a:pt x="355" y="1205"/>
                  </a:cubicBezTo>
                  <a:cubicBezTo>
                    <a:pt x="450" y="1205"/>
                    <a:pt x="552" y="1182"/>
                    <a:pt x="631" y="1135"/>
                  </a:cubicBezTo>
                  <a:lnTo>
                    <a:pt x="1135" y="599"/>
                  </a:lnTo>
                  <a:cubicBezTo>
                    <a:pt x="1261" y="504"/>
                    <a:pt x="1261" y="252"/>
                    <a:pt x="1135" y="95"/>
                  </a:cubicBezTo>
                  <a:cubicBezTo>
                    <a:pt x="1056" y="32"/>
                    <a:pt x="962" y="0"/>
                    <a:pt x="871" y="0"/>
                  </a:cubicBezTo>
                  <a:close/>
                </a:path>
              </a:pathLst>
            </a:custGeom>
            <a:grpFill/>
            <a:ln>
              <a:noFill/>
            </a:ln>
          </p:spPr>
          <p:txBody>
            <a:bodyPr spcFirstLastPara="1" wrap="square" lIns="121900" tIns="121900" rIns="121900" bIns="121900" anchor="ctr" anchorCtr="0">
              <a:noAutofit/>
            </a:bodyPr>
            <a:lstStyle/>
            <a:p>
              <a:endParaRPr sz="1865">
                <a:solidFill>
                  <a:schemeClr val="accent2"/>
                </a:solidFill>
              </a:endParaRPr>
            </a:p>
          </p:txBody>
        </p:sp>
        <p:sp>
          <p:nvSpPr>
            <p:cNvPr id="15" name="Google Shape;5389;p51">
              <a:extLst>
                <a:ext uri="{FF2B5EF4-FFF2-40B4-BE49-F238E27FC236}">
                  <a16:creationId xmlns:a16="http://schemas.microsoft.com/office/drawing/2014/main" id="{E3940120-6281-49A0-A298-354076953F51}"/>
                </a:ext>
              </a:extLst>
            </p:cNvPr>
            <p:cNvSpPr/>
            <p:nvPr/>
          </p:nvSpPr>
          <p:spPr>
            <a:xfrm>
              <a:off x="-49520825" y="2421550"/>
              <a:ext cx="35475" cy="18125"/>
            </a:xfrm>
            <a:custGeom>
              <a:avLst/>
              <a:gdLst/>
              <a:ahLst/>
              <a:cxnLst/>
              <a:rect l="l" t="t" r="r" b="b"/>
              <a:pathLst>
                <a:path w="1419" h="725" extrusionOk="0">
                  <a:moveTo>
                    <a:pt x="347" y="0"/>
                  </a:moveTo>
                  <a:cubicBezTo>
                    <a:pt x="158" y="0"/>
                    <a:pt x="1" y="158"/>
                    <a:pt x="1" y="378"/>
                  </a:cubicBezTo>
                  <a:cubicBezTo>
                    <a:pt x="1" y="567"/>
                    <a:pt x="158" y="725"/>
                    <a:pt x="347" y="725"/>
                  </a:cubicBezTo>
                  <a:lnTo>
                    <a:pt x="1072" y="725"/>
                  </a:lnTo>
                  <a:cubicBezTo>
                    <a:pt x="1261" y="725"/>
                    <a:pt x="1418" y="567"/>
                    <a:pt x="1418" y="378"/>
                  </a:cubicBezTo>
                  <a:cubicBezTo>
                    <a:pt x="1418" y="158"/>
                    <a:pt x="1261" y="0"/>
                    <a:pt x="1072" y="0"/>
                  </a:cubicBezTo>
                  <a:close/>
                </a:path>
              </a:pathLst>
            </a:custGeom>
            <a:grpFill/>
            <a:ln>
              <a:noFill/>
            </a:ln>
          </p:spPr>
          <p:txBody>
            <a:bodyPr spcFirstLastPara="1" wrap="square" lIns="121900" tIns="121900" rIns="121900" bIns="121900" anchor="ctr" anchorCtr="0">
              <a:noAutofit/>
            </a:bodyPr>
            <a:lstStyle/>
            <a:p>
              <a:endParaRPr sz="1865">
                <a:solidFill>
                  <a:schemeClr val="accent2"/>
                </a:solidFill>
              </a:endParaRPr>
            </a:p>
          </p:txBody>
        </p:sp>
        <p:sp>
          <p:nvSpPr>
            <p:cNvPr id="16" name="Google Shape;5390;p51">
              <a:extLst>
                <a:ext uri="{FF2B5EF4-FFF2-40B4-BE49-F238E27FC236}">
                  <a16:creationId xmlns:a16="http://schemas.microsoft.com/office/drawing/2014/main" id="{6F8FC518-F1CE-4F25-8E13-903EA0D37607}"/>
                </a:ext>
              </a:extLst>
            </p:cNvPr>
            <p:cNvSpPr/>
            <p:nvPr/>
          </p:nvSpPr>
          <p:spPr>
            <a:xfrm>
              <a:off x="-49519250" y="2362475"/>
              <a:ext cx="31525" cy="31325"/>
            </a:xfrm>
            <a:custGeom>
              <a:avLst/>
              <a:gdLst/>
              <a:ahLst/>
              <a:cxnLst/>
              <a:rect l="l" t="t" r="r" b="b"/>
              <a:pathLst>
                <a:path w="1261" h="1253" extrusionOk="0">
                  <a:moveTo>
                    <a:pt x="906" y="0"/>
                  </a:moveTo>
                  <a:cubicBezTo>
                    <a:pt x="812" y="0"/>
                    <a:pt x="709" y="32"/>
                    <a:pt x="631" y="95"/>
                  </a:cubicBezTo>
                  <a:lnTo>
                    <a:pt x="127" y="599"/>
                  </a:lnTo>
                  <a:cubicBezTo>
                    <a:pt x="1" y="725"/>
                    <a:pt x="1" y="945"/>
                    <a:pt x="127" y="1134"/>
                  </a:cubicBezTo>
                  <a:cubicBezTo>
                    <a:pt x="190" y="1213"/>
                    <a:pt x="276" y="1253"/>
                    <a:pt x="367" y="1253"/>
                  </a:cubicBezTo>
                  <a:cubicBezTo>
                    <a:pt x="457" y="1253"/>
                    <a:pt x="552" y="1213"/>
                    <a:pt x="631" y="1134"/>
                  </a:cubicBezTo>
                  <a:lnTo>
                    <a:pt x="1135" y="599"/>
                  </a:lnTo>
                  <a:cubicBezTo>
                    <a:pt x="1261" y="473"/>
                    <a:pt x="1261" y="252"/>
                    <a:pt x="1135" y="95"/>
                  </a:cubicBezTo>
                  <a:cubicBezTo>
                    <a:pt x="1088" y="32"/>
                    <a:pt x="1001" y="0"/>
                    <a:pt x="906" y="0"/>
                  </a:cubicBezTo>
                  <a:close/>
                </a:path>
              </a:pathLst>
            </a:custGeom>
            <a:grpFill/>
            <a:ln>
              <a:noFill/>
            </a:ln>
          </p:spPr>
          <p:txBody>
            <a:bodyPr spcFirstLastPara="1" wrap="square" lIns="121900" tIns="121900" rIns="121900" bIns="121900" anchor="ctr" anchorCtr="0">
              <a:noAutofit/>
            </a:bodyPr>
            <a:lstStyle/>
            <a:p>
              <a:endParaRPr sz="1865">
                <a:solidFill>
                  <a:schemeClr val="accent2"/>
                </a:solidFill>
              </a:endParaRPr>
            </a:p>
          </p:txBody>
        </p:sp>
        <p:sp>
          <p:nvSpPr>
            <p:cNvPr id="17" name="Google Shape;5391;p51">
              <a:extLst>
                <a:ext uri="{FF2B5EF4-FFF2-40B4-BE49-F238E27FC236}">
                  <a16:creationId xmlns:a16="http://schemas.microsoft.com/office/drawing/2014/main" id="{76A4D1C2-F59B-48AC-8101-CBA46952FA71}"/>
                </a:ext>
              </a:extLst>
            </p:cNvPr>
            <p:cNvSpPr/>
            <p:nvPr/>
          </p:nvSpPr>
          <p:spPr>
            <a:xfrm>
              <a:off x="-49519250" y="2468800"/>
              <a:ext cx="31525" cy="30150"/>
            </a:xfrm>
            <a:custGeom>
              <a:avLst/>
              <a:gdLst/>
              <a:ahLst/>
              <a:cxnLst/>
              <a:rect l="l" t="t" r="r" b="b"/>
              <a:pathLst>
                <a:path w="1261" h="1206" extrusionOk="0">
                  <a:moveTo>
                    <a:pt x="391" y="0"/>
                  </a:moveTo>
                  <a:cubicBezTo>
                    <a:pt x="300" y="0"/>
                    <a:pt x="205" y="32"/>
                    <a:pt x="127" y="95"/>
                  </a:cubicBezTo>
                  <a:cubicBezTo>
                    <a:pt x="1" y="221"/>
                    <a:pt x="1" y="441"/>
                    <a:pt x="127" y="599"/>
                  </a:cubicBezTo>
                  <a:lnTo>
                    <a:pt x="631" y="1135"/>
                  </a:lnTo>
                  <a:cubicBezTo>
                    <a:pt x="694" y="1182"/>
                    <a:pt x="780" y="1205"/>
                    <a:pt x="871" y="1205"/>
                  </a:cubicBezTo>
                  <a:cubicBezTo>
                    <a:pt x="962" y="1205"/>
                    <a:pt x="1056" y="1182"/>
                    <a:pt x="1135" y="1135"/>
                  </a:cubicBezTo>
                  <a:cubicBezTo>
                    <a:pt x="1261" y="1009"/>
                    <a:pt x="1261" y="756"/>
                    <a:pt x="1135" y="599"/>
                  </a:cubicBezTo>
                  <a:lnTo>
                    <a:pt x="631" y="95"/>
                  </a:lnTo>
                  <a:cubicBezTo>
                    <a:pt x="568" y="32"/>
                    <a:pt x="481" y="0"/>
                    <a:pt x="391" y="0"/>
                  </a:cubicBezTo>
                  <a:close/>
                </a:path>
              </a:pathLst>
            </a:custGeom>
            <a:grpFill/>
            <a:ln>
              <a:noFill/>
            </a:ln>
          </p:spPr>
          <p:txBody>
            <a:bodyPr spcFirstLastPara="1" wrap="square" lIns="121900" tIns="121900" rIns="121900" bIns="121900" anchor="ctr" anchorCtr="0">
              <a:noAutofit/>
            </a:bodyPr>
            <a:lstStyle/>
            <a:p>
              <a:endParaRPr sz="1865">
                <a:solidFill>
                  <a:schemeClr val="accent2"/>
                </a:solidFill>
              </a:endParaRPr>
            </a:p>
          </p:txBody>
        </p:sp>
      </p:grpSp>
      <p:grpSp>
        <p:nvGrpSpPr>
          <p:cNvPr id="18" name="Google Shape;6277;p53">
            <a:extLst>
              <a:ext uri="{FF2B5EF4-FFF2-40B4-BE49-F238E27FC236}">
                <a16:creationId xmlns:a16="http://schemas.microsoft.com/office/drawing/2014/main" id="{CFEE3313-E648-482D-A52D-B1A97D5A7165}"/>
              </a:ext>
            </a:extLst>
          </p:cNvPr>
          <p:cNvGrpSpPr/>
          <p:nvPr/>
        </p:nvGrpSpPr>
        <p:grpSpPr>
          <a:xfrm>
            <a:off x="1171918" y="4266419"/>
            <a:ext cx="451372" cy="445375"/>
            <a:chOff x="-34421275" y="2631050"/>
            <a:chExt cx="295375" cy="291450"/>
          </a:xfrm>
        </p:grpSpPr>
        <p:sp>
          <p:nvSpPr>
            <p:cNvPr id="19" name="Google Shape;6278;p53">
              <a:extLst>
                <a:ext uri="{FF2B5EF4-FFF2-40B4-BE49-F238E27FC236}">
                  <a16:creationId xmlns:a16="http://schemas.microsoft.com/office/drawing/2014/main" id="{EDD13A5B-6B39-4C3B-88B1-7B38B0EE6A6C}"/>
                </a:ext>
              </a:extLst>
            </p:cNvPr>
            <p:cNvSpPr/>
            <p:nvPr/>
          </p:nvSpPr>
          <p:spPr>
            <a:xfrm>
              <a:off x="-34421275" y="2639125"/>
              <a:ext cx="288275" cy="283375"/>
            </a:xfrm>
            <a:custGeom>
              <a:avLst/>
              <a:gdLst/>
              <a:ahLst/>
              <a:cxnLst/>
              <a:rect l="l" t="t" r="r" b="b"/>
              <a:pathLst>
                <a:path w="11531" h="11335" extrusionOk="0">
                  <a:moveTo>
                    <a:pt x="5592" y="717"/>
                  </a:moveTo>
                  <a:cubicBezTo>
                    <a:pt x="5679" y="717"/>
                    <a:pt x="5766" y="749"/>
                    <a:pt x="5829" y="812"/>
                  </a:cubicBezTo>
                  <a:lnTo>
                    <a:pt x="10680" y="5663"/>
                  </a:lnTo>
                  <a:cubicBezTo>
                    <a:pt x="10775" y="5758"/>
                    <a:pt x="10775" y="6010"/>
                    <a:pt x="10680" y="6136"/>
                  </a:cubicBezTo>
                  <a:cubicBezTo>
                    <a:pt x="10617" y="6183"/>
                    <a:pt x="10523" y="6207"/>
                    <a:pt x="10432" y="6207"/>
                  </a:cubicBezTo>
                  <a:cubicBezTo>
                    <a:pt x="10342" y="6207"/>
                    <a:pt x="10255" y="6183"/>
                    <a:pt x="10208" y="6136"/>
                  </a:cubicBezTo>
                  <a:lnTo>
                    <a:pt x="5356" y="1284"/>
                  </a:lnTo>
                  <a:cubicBezTo>
                    <a:pt x="5230" y="1158"/>
                    <a:pt x="5230" y="938"/>
                    <a:pt x="5356" y="812"/>
                  </a:cubicBezTo>
                  <a:cubicBezTo>
                    <a:pt x="5419" y="749"/>
                    <a:pt x="5506" y="717"/>
                    <a:pt x="5592" y="717"/>
                  </a:cubicBezTo>
                  <a:close/>
                  <a:moveTo>
                    <a:pt x="8444" y="7239"/>
                  </a:moveTo>
                  <a:lnTo>
                    <a:pt x="8538" y="7396"/>
                  </a:lnTo>
                  <a:cubicBezTo>
                    <a:pt x="8696" y="7554"/>
                    <a:pt x="8664" y="7806"/>
                    <a:pt x="8475" y="7932"/>
                  </a:cubicBezTo>
                  <a:lnTo>
                    <a:pt x="5923" y="9223"/>
                  </a:lnTo>
                  <a:cubicBezTo>
                    <a:pt x="5873" y="9261"/>
                    <a:pt x="5819" y="9278"/>
                    <a:pt x="5763" y="9278"/>
                  </a:cubicBezTo>
                  <a:cubicBezTo>
                    <a:pt x="5678" y="9278"/>
                    <a:pt x="5590" y="9237"/>
                    <a:pt x="5514" y="9160"/>
                  </a:cubicBezTo>
                  <a:lnTo>
                    <a:pt x="5230" y="8877"/>
                  </a:lnTo>
                  <a:cubicBezTo>
                    <a:pt x="6301" y="8089"/>
                    <a:pt x="7341" y="7617"/>
                    <a:pt x="8444" y="7239"/>
                  </a:cubicBezTo>
                  <a:close/>
                  <a:moveTo>
                    <a:pt x="5230" y="2198"/>
                  </a:moveTo>
                  <a:lnTo>
                    <a:pt x="9294" y="6230"/>
                  </a:lnTo>
                  <a:cubicBezTo>
                    <a:pt x="7908" y="6703"/>
                    <a:pt x="5797" y="7270"/>
                    <a:pt x="3560" y="9381"/>
                  </a:cubicBezTo>
                  <a:lnTo>
                    <a:pt x="2080" y="7932"/>
                  </a:lnTo>
                  <a:cubicBezTo>
                    <a:pt x="3340" y="6608"/>
                    <a:pt x="4285" y="5033"/>
                    <a:pt x="4852" y="3395"/>
                  </a:cubicBezTo>
                  <a:lnTo>
                    <a:pt x="5230" y="2198"/>
                  </a:lnTo>
                  <a:close/>
                  <a:moveTo>
                    <a:pt x="1138" y="8089"/>
                  </a:moveTo>
                  <a:cubicBezTo>
                    <a:pt x="1229" y="8089"/>
                    <a:pt x="1323" y="8121"/>
                    <a:pt x="1386" y="8184"/>
                  </a:cubicBezTo>
                  <a:lnTo>
                    <a:pt x="3308" y="10105"/>
                  </a:lnTo>
                  <a:cubicBezTo>
                    <a:pt x="3434" y="10231"/>
                    <a:pt x="3434" y="10452"/>
                    <a:pt x="3308" y="10578"/>
                  </a:cubicBezTo>
                  <a:cubicBezTo>
                    <a:pt x="3245" y="10641"/>
                    <a:pt x="3159" y="10673"/>
                    <a:pt x="3072" y="10673"/>
                  </a:cubicBezTo>
                  <a:cubicBezTo>
                    <a:pt x="2985" y="10673"/>
                    <a:pt x="2899" y="10641"/>
                    <a:pt x="2836" y="10578"/>
                  </a:cubicBezTo>
                  <a:lnTo>
                    <a:pt x="914" y="8656"/>
                  </a:lnTo>
                  <a:cubicBezTo>
                    <a:pt x="788" y="8530"/>
                    <a:pt x="788" y="8278"/>
                    <a:pt x="914" y="8184"/>
                  </a:cubicBezTo>
                  <a:cubicBezTo>
                    <a:pt x="961" y="8121"/>
                    <a:pt x="1048" y="8089"/>
                    <a:pt x="1138" y="8089"/>
                  </a:cubicBezTo>
                  <a:close/>
                  <a:moveTo>
                    <a:pt x="5565" y="0"/>
                  </a:moveTo>
                  <a:cubicBezTo>
                    <a:pt x="5301" y="0"/>
                    <a:pt x="5041" y="103"/>
                    <a:pt x="4852" y="307"/>
                  </a:cubicBezTo>
                  <a:cubicBezTo>
                    <a:pt x="4474" y="654"/>
                    <a:pt x="4442" y="1158"/>
                    <a:pt x="4694" y="1568"/>
                  </a:cubicBezTo>
                  <a:lnTo>
                    <a:pt x="4159" y="3143"/>
                  </a:lnTo>
                  <a:cubicBezTo>
                    <a:pt x="3655" y="4655"/>
                    <a:pt x="2710" y="6199"/>
                    <a:pt x="1575" y="7428"/>
                  </a:cubicBezTo>
                  <a:cubicBezTo>
                    <a:pt x="1422" y="7357"/>
                    <a:pt x="1259" y="7321"/>
                    <a:pt x="1100" y="7321"/>
                  </a:cubicBezTo>
                  <a:cubicBezTo>
                    <a:pt x="834" y="7321"/>
                    <a:pt x="575" y="7420"/>
                    <a:pt x="378" y="7617"/>
                  </a:cubicBezTo>
                  <a:cubicBezTo>
                    <a:pt x="0" y="8026"/>
                    <a:pt x="0" y="8688"/>
                    <a:pt x="378" y="9066"/>
                  </a:cubicBezTo>
                  <a:lnTo>
                    <a:pt x="2363" y="11051"/>
                  </a:lnTo>
                  <a:cubicBezTo>
                    <a:pt x="2552" y="11240"/>
                    <a:pt x="2820" y="11334"/>
                    <a:pt x="3088" y="11334"/>
                  </a:cubicBezTo>
                  <a:cubicBezTo>
                    <a:pt x="3356" y="11334"/>
                    <a:pt x="3623" y="11240"/>
                    <a:pt x="3812" y="11051"/>
                  </a:cubicBezTo>
                  <a:cubicBezTo>
                    <a:pt x="4127" y="10736"/>
                    <a:pt x="4222" y="10263"/>
                    <a:pt x="4001" y="9853"/>
                  </a:cubicBezTo>
                  <a:cubicBezTo>
                    <a:pt x="4222" y="9664"/>
                    <a:pt x="4442" y="9475"/>
                    <a:pt x="4694" y="9286"/>
                  </a:cubicBezTo>
                  <a:lnTo>
                    <a:pt x="5041" y="9633"/>
                  </a:lnTo>
                  <a:cubicBezTo>
                    <a:pt x="5238" y="9830"/>
                    <a:pt x="5496" y="9928"/>
                    <a:pt x="5755" y="9928"/>
                  </a:cubicBezTo>
                  <a:cubicBezTo>
                    <a:pt x="5910" y="9928"/>
                    <a:pt x="6065" y="9893"/>
                    <a:pt x="6207" y="9822"/>
                  </a:cubicBezTo>
                  <a:lnTo>
                    <a:pt x="8790" y="8530"/>
                  </a:lnTo>
                  <a:cubicBezTo>
                    <a:pt x="9357" y="8215"/>
                    <a:pt x="9515" y="7459"/>
                    <a:pt x="9137" y="6986"/>
                  </a:cubicBezTo>
                  <a:lnTo>
                    <a:pt x="9893" y="6766"/>
                  </a:lnTo>
                  <a:cubicBezTo>
                    <a:pt x="10050" y="6858"/>
                    <a:pt x="10229" y="6906"/>
                    <a:pt x="10412" y="6906"/>
                  </a:cubicBezTo>
                  <a:cubicBezTo>
                    <a:pt x="10668" y="6906"/>
                    <a:pt x="10932" y="6811"/>
                    <a:pt x="11153" y="6608"/>
                  </a:cubicBezTo>
                  <a:cubicBezTo>
                    <a:pt x="11531" y="6199"/>
                    <a:pt x="11531" y="5537"/>
                    <a:pt x="11153" y="5128"/>
                  </a:cubicBezTo>
                  <a:lnTo>
                    <a:pt x="6301" y="307"/>
                  </a:lnTo>
                  <a:cubicBezTo>
                    <a:pt x="6096" y="103"/>
                    <a:pt x="5829" y="0"/>
                    <a:pt x="556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0" name="Google Shape;6279;p53">
              <a:extLst>
                <a:ext uri="{FF2B5EF4-FFF2-40B4-BE49-F238E27FC236}">
                  <a16:creationId xmlns:a16="http://schemas.microsoft.com/office/drawing/2014/main" id="{7652DF89-81F5-4BE0-8EB8-AC17F714633B}"/>
                </a:ext>
              </a:extLst>
            </p:cNvPr>
            <p:cNvSpPr/>
            <p:nvPr/>
          </p:nvSpPr>
          <p:spPr>
            <a:xfrm>
              <a:off x="-34181850" y="2644625"/>
              <a:ext cx="41775" cy="41575"/>
            </a:xfrm>
            <a:custGeom>
              <a:avLst/>
              <a:gdLst/>
              <a:ahLst/>
              <a:cxnLst/>
              <a:rect l="l" t="t" r="r" b="b"/>
              <a:pathLst>
                <a:path w="1671" h="1663" extrusionOk="0">
                  <a:moveTo>
                    <a:pt x="1328" y="1"/>
                  </a:moveTo>
                  <a:cubicBezTo>
                    <a:pt x="1237" y="1"/>
                    <a:pt x="1151" y="40"/>
                    <a:pt x="1103" y="119"/>
                  </a:cubicBezTo>
                  <a:lnTo>
                    <a:pt x="95" y="1096"/>
                  </a:lnTo>
                  <a:cubicBezTo>
                    <a:pt x="1" y="1222"/>
                    <a:pt x="1" y="1442"/>
                    <a:pt x="95" y="1568"/>
                  </a:cubicBezTo>
                  <a:cubicBezTo>
                    <a:pt x="158" y="1631"/>
                    <a:pt x="253" y="1663"/>
                    <a:pt x="343" y="1663"/>
                  </a:cubicBezTo>
                  <a:cubicBezTo>
                    <a:pt x="434" y="1663"/>
                    <a:pt x="521" y="1631"/>
                    <a:pt x="568" y="1568"/>
                  </a:cubicBezTo>
                  <a:lnTo>
                    <a:pt x="1576" y="592"/>
                  </a:lnTo>
                  <a:cubicBezTo>
                    <a:pt x="1671" y="466"/>
                    <a:pt x="1671" y="213"/>
                    <a:pt x="1576" y="119"/>
                  </a:cubicBezTo>
                  <a:cubicBezTo>
                    <a:pt x="1513" y="40"/>
                    <a:pt x="1418" y="1"/>
                    <a:pt x="132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1" name="Google Shape;6280;p53">
              <a:extLst>
                <a:ext uri="{FF2B5EF4-FFF2-40B4-BE49-F238E27FC236}">
                  <a16:creationId xmlns:a16="http://schemas.microsoft.com/office/drawing/2014/main" id="{A956EA88-34D2-44B6-AFEA-85A0D55CBEFB}"/>
                </a:ext>
              </a:extLst>
            </p:cNvPr>
            <p:cNvSpPr/>
            <p:nvPr/>
          </p:nvSpPr>
          <p:spPr>
            <a:xfrm>
              <a:off x="-34217275" y="2631050"/>
              <a:ext cx="17350" cy="41775"/>
            </a:xfrm>
            <a:custGeom>
              <a:avLst/>
              <a:gdLst/>
              <a:ahLst/>
              <a:cxnLst/>
              <a:rect l="l" t="t" r="r" b="b"/>
              <a:pathLst>
                <a:path w="694" h="1671" extrusionOk="0">
                  <a:moveTo>
                    <a:pt x="347" y="0"/>
                  </a:moveTo>
                  <a:cubicBezTo>
                    <a:pt x="158" y="0"/>
                    <a:pt x="0" y="158"/>
                    <a:pt x="0" y="347"/>
                  </a:cubicBezTo>
                  <a:lnTo>
                    <a:pt x="0" y="1324"/>
                  </a:lnTo>
                  <a:cubicBezTo>
                    <a:pt x="0" y="1513"/>
                    <a:pt x="158" y="1670"/>
                    <a:pt x="347" y="1670"/>
                  </a:cubicBezTo>
                  <a:cubicBezTo>
                    <a:pt x="536" y="1670"/>
                    <a:pt x="693" y="1513"/>
                    <a:pt x="693" y="1324"/>
                  </a:cubicBezTo>
                  <a:lnTo>
                    <a:pt x="693" y="347"/>
                  </a:lnTo>
                  <a:cubicBezTo>
                    <a:pt x="693" y="158"/>
                    <a:pt x="536" y="0"/>
                    <a:pt x="34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2" name="Google Shape;6281;p53">
              <a:extLst>
                <a:ext uri="{FF2B5EF4-FFF2-40B4-BE49-F238E27FC236}">
                  <a16:creationId xmlns:a16="http://schemas.microsoft.com/office/drawing/2014/main" id="{D6E25B09-9062-48EC-A0AF-3E37FEE06847}"/>
                </a:ext>
              </a:extLst>
            </p:cNvPr>
            <p:cNvSpPr/>
            <p:nvPr/>
          </p:nvSpPr>
          <p:spPr>
            <a:xfrm>
              <a:off x="-34168450" y="2704300"/>
              <a:ext cx="42550" cy="18125"/>
            </a:xfrm>
            <a:custGeom>
              <a:avLst/>
              <a:gdLst/>
              <a:ahLst/>
              <a:cxnLst/>
              <a:rect l="l" t="t" r="r" b="b"/>
              <a:pathLst>
                <a:path w="1702" h="725" extrusionOk="0">
                  <a:moveTo>
                    <a:pt x="347" y="0"/>
                  </a:moveTo>
                  <a:cubicBezTo>
                    <a:pt x="158" y="0"/>
                    <a:pt x="0" y="158"/>
                    <a:pt x="0" y="378"/>
                  </a:cubicBezTo>
                  <a:cubicBezTo>
                    <a:pt x="0" y="567"/>
                    <a:pt x="158" y="725"/>
                    <a:pt x="347" y="725"/>
                  </a:cubicBezTo>
                  <a:lnTo>
                    <a:pt x="1355" y="725"/>
                  </a:lnTo>
                  <a:cubicBezTo>
                    <a:pt x="1544" y="725"/>
                    <a:pt x="1702" y="567"/>
                    <a:pt x="1702" y="378"/>
                  </a:cubicBezTo>
                  <a:cubicBezTo>
                    <a:pt x="1670" y="158"/>
                    <a:pt x="1544" y="0"/>
                    <a:pt x="135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20436218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37270" y="168848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736498" y="10817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842010" y="2046255"/>
            <a:ext cx="10235765" cy="3461782"/>
          </a:xfrm>
          <a:prstGeom prst="rect">
            <a:avLst/>
          </a:prstGeom>
          <a:noFill/>
        </p:spPr>
        <p:txBody>
          <a:bodyPr wrap="square" rtlCol="0">
            <a:spAutoFit/>
          </a:bodyPr>
          <a:lstStyle/>
          <a:p>
            <a:pPr algn="r" rtl="1">
              <a:lnSpc>
                <a:spcPct val="150000"/>
              </a:lnSpc>
              <a:spcAft>
                <a:spcPts val="1800"/>
              </a:spcAft>
            </a:pPr>
            <a:r>
              <a:rPr lang="ar-SA" dirty="0">
                <a:latin typeface="Alexandria Light" pitchFamily="2" charset="-78"/>
                <a:cs typeface="Alexandria Light" pitchFamily="2" charset="-78"/>
              </a:rPr>
              <a:t>7. تحفيز المتعلمين  للتعلم واستثارة دافعيتهم.</a:t>
            </a:r>
          </a:p>
          <a:p>
            <a:pPr algn="r" rtl="1">
              <a:lnSpc>
                <a:spcPct val="150000"/>
              </a:lnSpc>
              <a:spcAft>
                <a:spcPts val="1800"/>
              </a:spcAft>
            </a:pPr>
            <a:r>
              <a:rPr lang="ar-SA" dirty="0">
                <a:latin typeface="Alexandria Light" pitchFamily="2" charset="-78"/>
                <a:cs typeface="Alexandria Light" pitchFamily="2" charset="-78"/>
              </a:rPr>
              <a:t>8- ترسيخ المعلومات وتعميقها وتثبيتها في أذهان المتعلمين.</a:t>
            </a:r>
          </a:p>
          <a:p>
            <a:pPr algn="r" rtl="1">
              <a:lnSpc>
                <a:spcPct val="150000"/>
              </a:lnSpc>
              <a:spcAft>
                <a:spcPts val="1800"/>
              </a:spcAft>
            </a:pPr>
            <a:r>
              <a:rPr lang="ar-SA" dirty="0">
                <a:latin typeface="Alexandria Light" pitchFamily="2" charset="-78"/>
                <a:cs typeface="Alexandria Light" pitchFamily="2" charset="-78"/>
              </a:rPr>
              <a:t>9- إتاحة الفرصة في التنويع في الأنشطة ما يؤدي إلى مراعاة الفروق الفردية بين المتعلمين.</a:t>
            </a:r>
          </a:p>
          <a:p>
            <a:pPr algn="r" rtl="1">
              <a:lnSpc>
                <a:spcPct val="150000"/>
              </a:lnSpc>
              <a:spcAft>
                <a:spcPts val="1800"/>
              </a:spcAft>
            </a:pPr>
            <a:r>
              <a:rPr lang="ar-SA" dirty="0">
                <a:latin typeface="Alexandria Light" pitchFamily="2" charset="-78"/>
                <a:cs typeface="Alexandria Light" pitchFamily="2" charset="-78"/>
              </a:rPr>
              <a:t>10 -تساعد على تدريب حواس المتعلم وتنشيطها.</a:t>
            </a:r>
          </a:p>
          <a:p>
            <a:pPr algn="r" rtl="1">
              <a:lnSpc>
                <a:spcPct val="150000"/>
              </a:lnSpc>
              <a:spcAft>
                <a:spcPts val="1800"/>
              </a:spcAft>
            </a:pPr>
            <a:r>
              <a:rPr lang="ar-SA" dirty="0">
                <a:latin typeface="Alexandria Light" pitchFamily="2" charset="-78"/>
                <a:cs typeface="Alexandria Light" pitchFamily="2" charset="-78"/>
              </a:rPr>
              <a:t>11- استخدام تقنية </a:t>
            </a:r>
            <a:r>
              <a:rPr lang="ar-SA" dirty="0" err="1">
                <a:latin typeface="Alexandria Light" pitchFamily="2" charset="-78"/>
                <a:cs typeface="Alexandria Light" pitchFamily="2" charset="-78"/>
              </a:rPr>
              <a:t>الإنفوجرافيك</a:t>
            </a:r>
            <a:r>
              <a:rPr lang="ar-SA" dirty="0">
                <a:latin typeface="Alexandria Light" pitchFamily="2" charset="-78"/>
                <a:cs typeface="Alexandria Light" pitchFamily="2" charset="-78"/>
              </a:rPr>
              <a:t> من شأنها تبسيط المعلومات في الدروس للمتعلمين، ما يؤدي إلى سرعة التعلم. </a:t>
            </a:r>
            <a:r>
              <a:rPr lang="ar-SA" dirty="0">
                <a:solidFill>
                  <a:srgbClr val="00B0F0"/>
                </a:solidFill>
                <a:latin typeface="Alexandria Light" pitchFamily="2" charset="-78"/>
                <a:cs typeface="Alexandria Light" pitchFamily="2" charset="-78"/>
              </a:rPr>
              <a:t>وسؤالنا هنا ما مكونات </a:t>
            </a:r>
            <a:r>
              <a:rPr lang="ar-SA" dirty="0" err="1">
                <a:solidFill>
                  <a:srgbClr val="00B0F0"/>
                </a:solidFill>
                <a:latin typeface="Alexandria Light" pitchFamily="2" charset="-78"/>
                <a:cs typeface="Alexandria Light" pitchFamily="2" charset="-78"/>
              </a:rPr>
              <a:t>الإنفوجرافيك</a:t>
            </a:r>
            <a:r>
              <a:rPr lang="ar-SA" dirty="0">
                <a:solidFill>
                  <a:srgbClr val="00B0F0"/>
                </a:solidFill>
                <a:latin typeface="Alexandria Light" pitchFamily="2" charset="-78"/>
                <a:cs typeface="Alexandria Light" pitchFamily="2" charset="-78"/>
              </a:rPr>
              <a:t>؟</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E5BC0935-C76B-465E-B45D-9AD995193026}"/>
              </a:ext>
            </a:extLst>
          </p:cNvPr>
          <p:cNvSpPr txBox="1"/>
          <p:nvPr/>
        </p:nvSpPr>
        <p:spPr>
          <a:xfrm>
            <a:off x="3667432" y="1039685"/>
            <a:ext cx="4202827" cy="444224"/>
          </a:xfrm>
          <a:prstGeom prst="rect">
            <a:avLst/>
          </a:prstGeom>
          <a:noFill/>
        </p:spPr>
        <p:txBody>
          <a:bodyPr wrap="square">
            <a:spAutoFit/>
          </a:bodyPr>
          <a:lstStyle/>
          <a:p>
            <a:pPr marR="0" lvl="0" algn="ctr" rtl="1">
              <a:lnSpc>
                <a:spcPct val="125000"/>
              </a:lnSpc>
              <a:spcBef>
                <a:spcPts val="600"/>
              </a:spcBef>
              <a:spcAft>
                <a:spcPts val="600"/>
              </a:spcAft>
            </a:pPr>
            <a:r>
              <a:rPr lang="ar-SA" sz="2000" dirty="0">
                <a:solidFill>
                  <a:srgbClr val="0070C0"/>
                </a:solidFill>
                <a:latin typeface="Alexandria Medium" pitchFamily="2" charset="-78"/>
                <a:ea typeface="Calibri" panose="020F0502020204030204" pitchFamily="34" charset="0"/>
                <a:cs typeface="Alexandria Medium" pitchFamily="2" charset="-78"/>
              </a:rPr>
              <a:t>أهمية </a:t>
            </a:r>
            <a:r>
              <a:rPr lang="ar-SA" sz="2000" dirty="0" err="1">
                <a:solidFill>
                  <a:srgbClr val="0070C0"/>
                </a:solidFill>
                <a:latin typeface="Alexandria Medium" pitchFamily="2" charset="-78"/>
                <a:ea typeface="Calibri" panose="020F0502020204030204" pitchFamily="34" charset="0"/>
                <a:cs typeface="Alexandria Medium" pitchFamily="2" charset="-78"/>
              </a:rPr>
              <a:t>الإنفوجرافيك</a:t>
            </a:r>
            <a:r>
              <a:rPr lang="ar-SA" sz="2000" dirty="0">
                <a:solidFill>
                  <a:srgbClr val="0070C0"/>
                </a:solidFill>
                <a:latin typeface="Alexandria Medium" pitchFamily="2" charset="-78"/>
                <a:ea typeface="Calibri" panose="020F0502020204030204" pitchFamily="34" charset="0"/>
                <a:cs typeface="Alexandria Medium" pitchFamily="2" charset="-78"/>
              </a:rPr>
              <a:t> في التعليم</a:t>
            </a:r>
            <a:endParaRPr lang="en-US" sz="2000" dirty="0">
              <a:solidFill>
                <a:srgbClr val="0070C0"/>
              </a:solidFill>
              <a:effectLst/>
              <a:latin typeface="Alexandria Medium" pitchFamily="2" charset="-78"/>
              <a:ea typeface="Times New Roman" panose="02020603050405020304" pitchFamily="18" charset="0"/>
              <a:cs typeface="Alexandria Medium" pitchFamily="2" charset="-78"/>
            </a:endParaRPr>
          </a:p>
        </p:txBody>
      </p:sp>
      <p:grpSp>
        <p:nvGrpSpPr>
          <p:cNvPr id="10" name="Google Shape;5384;p51">
            <a:extLst>
              <a:ext uri="{FF2B5EF4-FFF2-40B4-BE49-F238E27FC236}">
                <a16:creationId xmlns:a16="http://schemas.microsoft.com/office/drawing/2014/main" id="{16F28CEC-603A-432F-8CBD-D7895EE67E72}"/>
              </a:ext>
            </a:extLst>
          </p:cNvPr>
          <p:cNvGrpSpPr/>
          <p:nvPr/>
        </p:nvGrpSpPr>
        <p:grpSpPr>
          <a:xfrm>
            <a:off x="1220425" y="5511205"/>
            <a:ext cx="443607" cy="441469"/>
            <a:chOff x="-49786250" y="2316650"/>
            <a:chExt cx="300900" cy="299450"/>
          </a:xfrm>
          <a:solidFill>
            <a:schemeClr val="accent4"/>
          </a:solidFill>
        </p:grpSpPr>
        <p:sp>
          <p:nvSpPr>
            <p:cNvPr id="11" name="Google Shape;5385;p51">
              <a:extLst>
                <a:ext uri="{FF2B5EF4-FFF2-40B4-BE49-F238E27FC236}">
                  <a16:creationId xmlns:a16="http://schemas.microsoft.com/office/drawing/2014/main" id="{2C6C7BDB-275C-42D6-B765-8DEFCEEAE79D}"/>
                </a:ext>
              </a:extLst>
            </p:cNvPr>
            <p:cNvSpPr/>
            <p:nvPr/>
          </p:nvSpPr>
          <p:spPr>
            <a:xfrm>
              <a:off x="-49746875" y="2316650"/>
              <a:ext cx="217400" cy="299450"/>
            </a:xfrm>
            <a:custGeom>
              <a:avLst/>
              <a:gdLst/>
              <a:ahLst/>
              <a:cxnLst/>
              <a:rect l="l" t="t" r="r" b="b"/>
              <a:pathLst>
                <a:path w="8696" h="11978" extrusionOk="0">
                  <a:moveTo>
                    <a:pt x="4411" y="3944"/>
                  </a:moveTo>
                  <a:lnTo>
                    <a:pt x="5010" y="5110"/>
                  </a:lnTo>
                  <a:cubicBezTo>
                    <a:pt x="4837" y="5188"/>
                    <a:pt x="4640" y="5228"/>
                    <a:pt x="4439" y="5228"/>
                  </a:cubicBezTo>
                  <a:cubicBezTo>
                    <a:pt x="4238" y="5228"/>
                    <a:pt x="4033" y="5188"/>
                    <a:pt x="3844" y="5110"/>
                  </a:cubicBezTo>
                  <a:lnTo>
                    <a:pt x="4411" y="3944"/>
                  </a:lnTo>
                  <a:close/>
                  <a:moveTo>
                    <a:pt x="5136" y="5834"/>
                  </a:moveTo>
                  <a:lnTo>
                    <a:pt x="5136" y="8418"/>
                  </a:lnTo>
                  <a:lnTo>
                    <a:pt x="3718" y="8418"/>
                  </a:lnTo>
                  <a:lnTo>
                    <a:pt x="3718" y="5834"/>
                  </a:lnTo>
                  <a:cubicBezTo>
                    <a:pt x="3939" y="5897"/>
                    <a:pt x="4191" y="5960"/>
                    <a:pt x="4411" y="5960"/>
                  </a:cubicBezTo>
                  <a:cubicBezTo>
                    <a:pt x="4663" y="5960"/>
                    <a:pt x="4884" y="5897"/>
                    <a:pt x="5136" y="5834"/>
                  </a:cubicBezTo>
                  <a:close/>
                  <a:moveTo>
                    <a:pt x="4390" y="657"/>
                  </a:moveTo>
                  <a:cubicBezTo>
                    <a:pt x="5196" y="657"/>
                    <a:pt x="5982" y="942"/>
                    <a:pt x="6617" y="1455"/>
                  </a:cubicBezTo>
                  <a:cubicBezTo>
                    <a:pt x="7467" y="2117"/>
                    <a:pt x="7940" y="3156"/>
                    <a:pt x="7940" y="4196"/>
                  </a:cubicBezTo>
                  <a:cubicBezTo>
                    <a:pt x="7940" y="5078"/>
                    <a:pt x="7625" y="5897"/>
                    <a:pt x="7058" y="6527"/>
                  </a:cubicBezTo>
                  <a:cubicBezTo>
                    <a:pt x="6585" y="7095"/>
                    <a:pt x="6270" y="7756"/>
                    <a:pt x="6207" y="8418"/>
                  </a:cubicBezTo>
                  <a:lnTo>
                    <a:pt x="5829" y="8418"/>
                  </a:lnTo>
                  <a:lnTo>
                    <a:pt x="5829" y="5267"/>
                  </a:lnTo>
                  <a:cubicBezTo>
                    <a:pt x="5829" y="5236"/>
                    <a:pt x="5829" y="5141"/>
                    <a:pt x="5798" y="5110"/>
                  </a:cubicBezTo>
                  <a:lnTo>
                    <a:pt x="4726" y="2999"/>
                  </a:lnTo>
                  <a:cubicBezTo>
                    <a:pt x="4663" y="2873"/>
                    <a:pt x="4537" y="2778"/>
                    <a:pt x="4411" y="2778"/>
                  </a:cubicBezTo>
                  <a:cubicBezTo>
                    <a:pt x="4317" y="2778"/>
                    <a:pt x="4191" y="2873"/>
                    <a:pt x="4096" y="2999"/>
                  </a:cubicBezTo>
                  <a:lnTo>
                    <a:pt x="3057" y="5110"/>
                  </a:lnTo>
                  <a:cubicBezTo>
                    <a:pt x="2994" y="5141"/>
                    <a:pt x="2994" y="5236"/>
                    <a:pt x="2994" y="5267"/>
                  </a:cubicBezTo>
                  <a:lnTo>
                    <a:pt x="2994" y="8418"/>
                  </a:lnTo>
                  <a:lnTo>
                    <a:pt x="2647" y="8418"/>
                  </a:lnTo>
                  <a:cubicBezTo>
                    <a:pt x="2584" y="7756"/>
                    <a:pt x="2301" y="7095"/>
                    <a:pt x="1796" y="6527"/>
                  </a:cubicBezTo>
                  <a:cubicBezTo>
                    <a:pt x="1040" y="5708"/>
                    <a:pt x="757" y="4574"/>
                    <a:pt x="1009" y="3408"/>
                  </a:cubicBezTo>
                  <a:cubicBezTo>
                    <a:pt x="1261" y="2085"/>
                    <a:pt x="2332" y="1014"/>
                    <a:pt x="3687" y="731"/>
                  </a:cubicBezTo>
                  <a:cubicBezTo>
                    <a:pt x="3921" y="681"/>
                    <a:pt x="4156" y="657"/>
                    <a:pt x="4390" y="657"/>
                  </a:cubicBezTo>
                  <a:close/>
                  <a:moveTo>
                    <a:pt x="6207" y="9142"/>
                  </a:moveTo>
                  <a:lnTo>
                    <a:pt x="6207" y="9489"/>
                  </a:lnTo>
                  <a:cubicBezTo>
                    <a:pt x="6207" y="9678"/>
                    <a:pt x="6050" y="9835"/>
                    <a:pt x="5829" y="9835"/>
                  </a:cubicBezTo>
                  <a:lnTo>
                    <a:pt x="3057" y="9835"/>
                  </a:lnTo>
                  <a:cubicBezTo>
                    <a:pt x="2836" y="9835"/>
                    <a:pt x="2679" y="9678"/>
                    <a:pt x="2679" y="9489"/>
                  </a:cubicBezTo>
                  <a:lnTo>
                    <a:pt x="2679" y="9142"/>
                  </a:lnTo>
                  <a:close/>
                  <a:moveTo>
                    <a:pt x="5483" y="10529"/>
                  </a:moveTo>
                  <a:lnTo>
                    <a:pt x="5483" y="10907"/>
                  </a:lnTo>
                  <a:cubicBezTo>
                    <a:pt x="5483" y="11096"/>
                    <a:pt x="5325" y="11253"/>
                    <a:pt x="5136" y="11253"/>
                  </a:cubicBezTo>
                  <a:lnTo>
                    <a:pt x="3718" y="11253"/>
                  </a:lnTo>
                  <a:cubicBezTo>
                    <a:pt x="3529" y="11253"/>
                    <a:pt x="3372" y="11096"/>
                    <a:pt x="3372" y="10907"/>
                  </a:cubicBezTo>
                  <a:lnTo>
                    <a:pt x="3372" y="10529"/>
                  </a:lnTo>
                  <a:close/>
                  <a:moveTo>
                    <a:pt x="4318" y="0"/>
                  </a:moveTo>
                  <a:cubicBezTo>
                    <a:pt x="4056" y="0"/>
                    <a:pt x="3792" y="23"/>
                    <a:pt x="3529" y="69"/>
                  </a:cubicBezTo>
                  <a:cubicBezTo>
                    <a:pt x="1954" y="384"/>
                    <a:pt x="631" y="1707"/>
                    <a:pt x="284" y="3314"/>
                  </a:cubicBezTo>
                  <a:cubicBezTo>
                    <a:pt x="1" y="4637"/>
                    <a:pt x="379" y="6023"/>
                    <a:pt x="1261" y="7000"/>
                  </a:cubicBezTo>
                  <a:cubicBezTo>
                    <a:pt x="1702" y="7536"/>
                    <a:pt x="1986" y="8166"/>
                    <a:pt x="1986" y="8796"/>
                  </a:cubicBezTo>
                  <a:lnTo>
                    <a:pt x="1986" y="9489"/>
                  </a:lnTo>
                  <a:cubicBezTo>
                    <a:pt x="1986" y="9961"/>
                    <a:pt x="2269" y="10371"/>
                    <a:pt x="2679" y="10466"/>
                  </a:cubicBezTo>
                  <a:lnTo>
                    <a:pt x="2679" y="10907"/>
                  </a:lnTo>
                  <a:cubicBezTo>
                    <a:pt x="2679" y="11505"/>
                    <a:pt x="3151" y="11978"/>
                    <a:pt x="3750" y="11978"/>
                  </a:cubicBezTo>
                  <a:lnTo>
                    <a:pt x="5168" y="11978"/>
                  </a:lnTo>
                  <a:cubicBezTo>
                    <a:pt x="5766" y="11978"/>
                    <a:pt x="6239" y="11505"/>
                    <a:pt x="6239" y="10907"/>
                  </a:cubicBezTo>
                  <a:lnTo>
                    <a:pt x="6239" y="10466"/>
                  </a:lnTo>
                  <a:cubicBezTo>
                    <a:pt x="6617" y="10308"/>
                    <a:pt x="6963" y="9930"/>
                    <a:pt x="6963" y="9489"/>
                  </a:cubicBezTo>
                  <a:lnTo>
                    <a:pt x="6963" y="8796"/>
                  </a:lnTo>
                  <a:cubicBezTo>
                    <a:pt x="6963" y="8166"/>
                    <a:pt x="7184" y="7536"/>
                    <a:pt x="7656" y="6969"/>
                  </a:cubicBezTo>
                  <a:cubicBezTo>
                    <a:pt x="8318" y="6212"/>
                    <a:pt x="8696" y="5236"/>
                    <a:pt x="8696" y="4228"/>
                  </a:cubicBezTo>
                  <a:cubicBezTo>
                    <a:pt x="8633" y="2967"/>
                    <a:pt x="8097" y="1739"/>
                    <a:pt x="7058" y="951"/>
                  </a:cubicBezTo>
                  <a:cubicBezTo>
                    <a:pt x="6285" y="328"/>
                    <a:pt x="5314" y="0"/>
                    <a:pt x="4318" y="0"/>
                  </a:cubicBezTo>
                  <a:close/>
                </a:path>
              </a:pathLst>
            </a:custGeom>
            <a:grpFill/>
            <a:ln>
              <a:noFill/>
            </a:ln>
          </p:spPr>
          <p:txBody>
            <a:bodyPr spcFirstLastPara="1" wrap="square" lIns="121900" tIns="121900" rIns="121900" bIns="121900" anchor="ctr" anchorCtr="0">
              <a:noAutofit/>
            </a:bodyPr>
            <a:lstStyle/>
            <a:p>
              <a:endParaRPr sz="1865">
                <a:solidFill>
                  <a:schemeClr val="accent2"/>
                </a:solidFill>
              </a:endParaRPr>
            </a:p>
          </p:txBody>
        </p:sp>
        <p:sp>
          <p:nvSpPr>
            <p:cNvPr id="12" name="Google Shape;5386;p51">
              <a:extLst>
                <a:ext uri="{FF2B5EF4-FFF2-40B4-BE49-F238E27FC236}">
                  <a16:creationId xmlns:a16="http://schemas.microsoft.com/office/drawing/2014/main" id="{90E29574-645C-4BF9-919B-B2C994952697}"/>
                </a:ext>
              </a:extLst>
            </p:cNvPr>
            <p:cNvSpPr/>
            <p:nvPr/>
          </p:nvSpPr>
          <p:spPr>
            <a:xfrm>
              <a:off x="-49786250" y="2422325"/>
              <a:ext cx="36250" cy="17350"/>
            </a:xfrm>
            <a:custGeom>
              <a:avLst/>
              <a:gdLst/>
              <a:ahLst/>
              <a:cxnLst/>
              <a:rect l="l" t="t" r="r" b="b"/>
              <a:pathLst>
                <a:path w="1450" h="694" extrusionOk="0">
                  <a:moveTo>
                    <a:pt x="379" y="1"/>
                  </a:moveTo>
                  <a:cubicBezTo>
                    <a:pt x="158" y="1"/>
                    <a:pt x="0" y="158"/>
                    <a:pt x="0" y="347"/>
                  </a:cubicBezTo>
                  <a:cubicBezTo>
                    <a:pt x="0" y="536"/>
                    <a:pt x="158" y="694"/>
                    <a:pt x="379" y="694"/>
                  </a:cubicBezTo>
                  <a:lnTo>
                    <a:pt x="1072" y="694"/>
                  </a:lnTo>
                  <a:cubicBezTo>
                    <a:pt x="1261" y="694"/>
                    <a:pt x="1418" y="536"/>
                    <a:pt x="1418" y="347"/>
                  </a:cubicBezTo>
                  <a:cubicBezTo>
                    <a:pt x="1450" y="127"/>
                    <a:pt x="1261" y="1"/>
                    <a:pt x="1072" y="1"/>
                  </a:cubicBezTo>
                  <a:close/>
                </a:path>
              </a:pathLst>
            </a:custGeom>
            <a:grpFill/>
            <a:ln>
              <a:noFill/>
            </a:ln>
          </p:spPr>
          <p:txBody>
            <a:bodyPr spcFirstLastPara="1" wrap="square" lIns="121900" tIns="121900" rIns="121900" bIns="121900" anchor="ctr" anchorCtr="0">
              <a:noAutofit/>
            </a:bodyPr>
            <a:lstStyle/>
            <a:p>
              <a:endParaRPr sz="1865">
                <a:solidFill>
                  <a:schemeClr val="accent2"/>
                </a:solidFill>
              </a:endParaRPr>
            </a:p>
          </p:txBody>
        </p:sp>
        <p:sp>
          <p:nvSpPr>
            <p:cNvPr id="13" name="Google Shape;5387;p51">
              <a:extLst>
                <a:ext uri="{FF2B5EF4-FFF2-40B4-BE49-F238E27FC236}">
                  <a16:creationId xmlns:a16="http://schemas.microsoft.com/office/drawing/2014/main" id="{DA371F2E-FBEF-4D4E-87C5-191DC4322BF8}"/>
                </a:ext>
              </a:extLst>
            </p:cNvPr>
            <p:cNvSpPr/>
            <p:nvPr/>
          </p:nvSpPr>
          <p:spPr>
            <a:xfrm>
              <a:off x="-49783900" y="2362475"/>
              <a:ext cx="31550" cy="30150"/>
            </a:xfrm>
            <a:custGeom>
              <a:avLst/>
              <a:gdLst/>
              <a:ahLst/>
              <a:cxnLst/>
              <a:rect l="l" t="t" r="r" b="b"/>
              <a:pathLst>
                <a:path w="1262" h="1206" extrusionOk="0">
                  <a:moveTo>
                    <a:pt x="391" y="0"/>
                  </a:moveTo>
                  <a:cubicBezTo>
                    <a:pt x="300" y="0"/>
                    <a:pt x="206" y="32"/>
                    <a:pt x="127" y="95"/>
                  </a:cubicBezTo>
                  <a:cubicBezTo>
                    <a:pt x="1" y="221"/>
                    <a:pt x="1" y="441"/>
                    <a:pt x="127" y="599"/>
                  </a:cubicBezTo>
                  <a:lnTo>
                    <a:pt x="631" y="1134"/>
                  </a:lnTo>
                  <a:cubicBezTo>
                    <a:pt x="694" y="1182"/>
                    <a:pt x="781" y="1205"/>
                    <a:pt x="871" y="1205"/>
                  </a:cubicBezTo>
                  <a:cubicBezTo>
                    <a:pt x="962" y="1205"/>
                    <a:pt x="1056" y="1182"/>
                    <a:pt x="1135" y="1134"/>
                  </a:cubicBezTo>
                  <a:cubicBezTo>
                    <a:pt x="1261" y="1008"/>
                    <a:pt x="1261" y="756"/>
                    <a:pt x="1135" y="599"/>
                  </a:cubicBezTo>
                  <a:lnTo>
                    <a:pt x="631" y="95"/>
                  </a:lnTo>
                  <a:cubicBezTo>
                    <a:pt x="568" y="32"/>
                    <a:pt x="481" y="0"/>
                    <a:pt x="391" y="0"/>
                  </a:cubicBezTo>
                  <a:close/>
                </a:path>
              </a:pathLst>
            </a:custGeom>
            <a:grpFill/>
            <a:ln>
              <a:noFill/>
            </a:ln>
          </p:spPr>
          <p:txBody>
            <a:bodyPr spcFirstLastPara="1" wrap="square" lIns="121900" tIns="121900" rIns="121900" bIns="121900" anchor="ctr" anchorCtr="0">
              <a:noAutofit/>
            </a:bodyPr>
            <a:lstStyle/>
            <a:p>
              <a:endParaRPr sz="1865">
                <a:solidFill>
                  <a:schemeClr val="accent2"/>
                </a:solidFill>
              </a:endParaRPr>
            </a:p>
          </p:txBody>
        </p:sp>
        <p:sp>
          <p:nvSpPr>
            <p:cNvPr id="14" name="Google Shape;5388;p51">
              <a:extLst>
                <a:ext uri="{FF2B5EF4-FFF2-40B4-BE49-F238E27FC236}">
                  <a16:creationId xmlns:a16="http://schemas.microsoft.com/office/drawing/2014/main" id="{1B113EBC-6FBF-46CC-A5A6-583C579A5E6C}"/>
                </a:ext>
              </a:extLst>
            </p:cNvPr>
            <p:cNvSpPr/>
            <p:nvPr/>
          </p:nvSpPr>
          <p:spPr>
            <a:xfrm>
              <a:off x="-49783900" y="2468800"/>
              <a:ext cx="31550" cy="30150"/>
            </a:xfrm>
            <a:custGeom>
              <a:avLst/>
              <a:gdLst/>
              <a:ahLst/>
              <a:cxnLst/>
              <a:rect l="l" t="t" r="r" b="b"/>
              <a:pathLst>
                <a:path w="1262" h="1206" extrusionOk="0">
                  <a:moveTo>
                    <a:pt x="871" y="0"/>
                  </a:moveTo>
                  <a:cubicBezTo>
                    <a:pt x="781" y="0"/>
                    <a:pt x="694" y="32"/>
                    <a:pt x="631" y="95"/>
                  </a:cubicBezTo>
                  <a:lnTo>
                    <a:pt x="127" y="599"/>
                  </a:lnTo>
                  <a:cubicBezTo>
                    <a:pt x="1" y="725"/>
                    <a:pt x="1" y="977"/>
                    <a:pt x="127" y="1135"/>
                  </a:cubicBezTo>
                  <a:cubicBezTo>
                    <a:pt x="174" y="1182"/>
                    <a:pt x="261" y="1205"/>
                    <a:pt x="355" y="1205"/>
                  </a:cubicBezTo>
                  <a:cubicBezTo>
                    <a:pt x="450" y="1205"/>
                    <a:pt x="552" y="1182"/>
                    <a:pt x="631" y="1135"/>
                  </a:cubicBezTo>
                  <a:lnTo>
                    <a:pt x="1135" y="599"/>
                  </a:lnTo>
                  <a:cubicBezTo>
                    <a:pt x="1261" y="504"/>
                    <a:pt x="1261" y="252"/>
                    <a:pt x="1135" y="95"/>
                  </a:cubicBezTo>
                  <a:cubicBezTo>
                    <a:pt x="1056" y="32"/>
                    <a:pt x="962" y="0"/>
                    <a:pt x="871" y="0"/>
                  </a:cubicBezTo>
                  <a:close/>
                </a:path>
              </a:pathLst>
            </a:custGeom>
            <a:grpFill/>
            <a:ln>
              <a:noFill/>
            </a:ln>
          </p:spPr>
          <p:txBody>
            <a:bodyPr spcFirstLastPara="1" wrap="square" lIns="121900" tIns="121900" rIns="121900" bIns="121900" anchor="ctr" anchorCtr="0">
              <a:noAutofit/>
            </a:bodyPr>
            <a:lstStyle/>
            <a:p>
              <a:endParaRPr sz="1865">
                <a:solidFill>
                  <a:schemeClr val="accent2"/>
                </a:solidFill>
              </a:endParaRPr>
            </a:p>
          </p:txBody>
        </p:sp>
        <p:sp>
          <p:nvSpPr>
            <p:cNvPr id="15" name="Google Shape;5389;p51">
              <a:extLst>
                <a:ext uri="{FF2B5EF4-FFF2-40B4-BE49-F238E27FC236}">
                  <a16:creationId xmlns:a16="http://schemas.microsoft.com/office/drawing/2014/main" id="{E3940120-6281-49A0-A298-354076953F51}"/>
                </a:ext>
              </a:extLst>
            </p:cNvPr>
            <p:cNvSpPr/>
            <p:nvPr/>
          </p:nvSpPr>
          <p:spPr>
            <a:xfrm>
              <a:off x="-49520825" y="2421550"/>
              <a:ext cx="35475" cy="18125"/>
            </a:xfrm>
            <a:custGeom>
              <a:avLst/>
              <a:gdLst/>
              <a:ahLst/>
              <a:cxnLst/>
              <a:rect l="l" t="t" r="r" b="b"/>
              <a:pathLst>
                <a:path w="1419" h="725" extrusionOk="0">
                  <a:moveTo>
                    <a:pt x="347" y="0"/>
                  </a:moveTo>
                  <a:cubicBezTo>
                    <a:pt x="158" y="0"/>
                    <a:pt x="1" y="158"/>
                    <a:pt x="1" y="378"/>
                  </a:cubicBezTo>
                  <a:cubicBezTo>
                    <a:pt x="1" y="567"/>
                    <a:pt x="158" y="725"/>
                    <a:pt x="347" y="725"/>
                  </a:cubicBezTo>
                  <a:lnTo>
                    <a:pt x="1072" y="725"/>
                  </a:lnTo>
                  <a:cubicBezTo>
                    <a:pt x="1261" y="725"/>
                    <a:pt x="1418" y="567"/>
                    <a:pt x="1418" y="378"/>
                  </a:cubicBezTo>
                  <a:cubicBezTo>
                    <a:pt x="1418" y="158"/>
                    <a:pt x="1261" y="0"/>
                    <a:pt x="1072" y="0"/>
                  </a:cubicBezTo>
                  <a:close/>
                </a:path>
              </a:pathLst>
            </a:custGeom>
            <a:grpFill/>
            <a:ln>
              <a:noFill/>
            </a:ln>
          </p:spPr>
          <p:txBody>
            <a:bodyPr spcFirstLastPara="1" wrap="square" lIns="121900" tIns="121900" rIns="121900" bIns="121900" anchor="ctr" anchorCtr="0">
              <a:noAutofit/>
            </a:bodyPr>
            <a:lstStyle/>
            <a:p>
              <a:endParaRPr sz="1865">
                <a:solidFill>
                  <a:schemeClr val="accent2"/>
                </a:solidFill>
              </a:endParaRPr>
            </a:p>
          </p:txBody>
        </p:sp>
        <p:sp>
          <p:nvSpPr>
            <p:cNvPr id="16" name="Google Shape;5390;p51">
              <a:extLst>
                <a:ext uri="{FF2B5EF4-FFF2-40B4-BE49-F238E27FC236}">
                  <a16:creationId xmlns:a16="http://schemas.microsoft.com/office/drawing/2014/main" id="{6F8FC518-F1CE-4F25-8E13-903EA0D37607}"/>
                </a:ext>
              </a:extLst>
            </p:cNvPr>
            <p:cNvSpPr/>
            <p:nvPr/>
          </p:nvSpPr>
          <p:spPr>
            <a:xfrm>
              <a:off x="-49519250" y="2362475"/>
              <a:ext cx="31525" cy="31325"/>
            </a:xfrm>
            <a:custGeom>
              <a:avLst/>
              <a:gdLst/>
              <a:ahLst/>
              <a:cxnLst/>
              <a:rect l="l" t="t" r="r" b="b"/>
              <a:pathLst>
                <a:path w="1261" h="1253" extrusionOk="0">
                  <a:moveTo>
                    <a:pt x="906" y="0"/>
                  </a:moveTo>
                  <a:cubicBezTo>
                    <a:pt x="812" y="0"/>
                    <a:pt x="709" y="32"/>
                    <a:pt x="631" y="95"/>
                  </a:cubicBezTo>
                  <a:lnTo>
                    <a:pt x="127" y="599"/>
                  </a:lnTo>
                  <a:cubicBezTo>
                    <a:pt x="1" y="725"/>
                    <a:pt x="1" y="945"/>
                    <a:pt x="127" y="1134"/>
                  </a:cubicBezTo>
                  <a:cubicBezTo>
                    <a:pt x="190" y="1213"/>
                    <a:pt x="276" y="1253"/>
                    <a:pt x="367" y="1253"/>
                  </a:cubicBezTo>
                  <a:cubicBezTo>
                    <a:pt x="457" y="1253"/>
                    <a:pt x="552" y="1213"/>
                    <a:pt x="631" y="1134"/>
                  </a:cubicBezTo>
                  <a:lnTo>
                    <a:pt x="1135" y="599"/>
                  </a:lnTo>
                  <a:cubicBezTo>
                    <a:pt x="1261" y="473"/>
                    <a:pt x="1261" y="252"/>
                    <a:pt x="1135" y="95"/>
                  </a:cubicBezTo>
                  <a:cubicBezTo>
                    <a:pt x="1088" y="32"/>
                    <a:pt x="1001" y="0"/>
                    <a:pt x="906" y="0"/>
                  </a:cubicBezTo>
                  <a:close/>
                </a:path>
              </a:pathLst>
            </a:custGeom>
            <a:grpFill/>
            <a:ln>
              <a:noFill/>
            </a:ln>
          </p:spPr>
          <p:txBody>
            <a:bodyPr spcFirstLastPara="1" wrap="square" lIns="121900" tIns="121900" rIns="121900" bIns="121900" anchor="ctr" anchorCtr="0">
              <a:noAutofit/>
            </a:bodyPr>
            <a:lstStyle/>
            <a:p>
              <a:endParaRPr sz="1865">
                <a:solidFill>
                  <a:schemeClr val="accent2"/>
                </a:solidFill>
              </a:endParaRPr>
            </a:p>
          </p:txBody>
        </p:sp>
        <p:sp>
          <p:nvSpPr>
            <p:cNvPr id="17" name="Google Shape;5391;p51">
              <a:extLst>
                <a:ext uri="{FF2B5EF4-FFF2-40B4-BE49-F238E27FC236}">
                  <a16:creationId xmlns:a16="http://schemas.microsoft.com/office/drawing/2014/main" id="{76A4D1C2-F59B-48AC-8101-CBA46952FA71}"/>
                </a:ext>
              </a:extLst>
            </p:cNvPr>
            <p:cNvSpPr/>
            <p:nvPr/>
          </p:nvSpPr>
          <p:spPr>
            <a:xfrm>
              <a:off x="-49519250" y="2468800"/>
              <a:ext cx="31525" cy="30150"/>
            </a:xfrm>
            <a:custGeom>
              <a:avLst/>
              <a:gdLst/>
              <a:ahLst/>
              <a:cxnLst/>
              <a:rect l="l" t="t" r="r" b="b"/>
              <a:pathLst>
                <a:path w="1261" h="1206" extrusionOk="0">
                  <a:moveTo>
                    <a:pt x="391" y="0"/>
                  </a:moveTo>
                  <a:cubicBezTo>
                    <a:pt x="300" y="0"/>
                    <a:pt x="205" y="32"/>
                    <a:pt x="127" y="95"/>
                  </a:cubicBezTo>
                  <a:cubicBezTo>
                    <a:pt x="1" y="221"/>
                    <a:pt x="1" y="441"/>
                    <a:pt x="127" y="599"/>
                  </a:cubicBezTo>
                  <a:lnTo>
                    <a:pt x="631" y="1135"/>
                  </a:lnTo>
                  <a:cubicBezTo>
                    <a:pt x="694" y="1182"/>
                    <a:pt x="780" y="1205"/>
                    <a:pt x="871" y="1205"/>
                  </a:cubicBezTo>
                  <a:cubicBezTo>
                    <a:pt x="962" y="1205"/>
                    <a:pt x="1056" y="1182"/>
                    <a:pt x="1135" y="1135"/>
                  </a:cubicBezTo>
                  <a:cubicBezTo>
                    <a:pt x="1261" y="1009"/>
                    <a:pt x="1261" y="756"/>
                    <a:pt x="1135" y="599"/>
                  </a:cubicBezTo>
                  <a:lnTo>
                    <a:pt x="631" y="95"/>
                  </a:lnTo>
                  <a:cubicBezTo>
                    <a:pt x="568" y="32"/>
                    <a:pt x="481" y="0"/>
                    <a:pt x="391" y="0"/>
                  </a:cubicBezTo>
                  <a:close/>
                </a:path>
              </a:pathLst>
            </a:custGeom>
            <a:grpFill/>
            <a:ln>
              <a:noFill/>
            </a:ln>
          </p:spPr>
          <p:txBody>
            <a:bodyPr spcFirstLastPara="1" wrap="square" lIns="121900" tIns="121900" rIns="121900" bIns="121900" anchor="ctr" anchorCtr="0">
              <a:noAutofit/>
            </a:bodyPr>
            <a:lstStyle/>
            <a:p>
              <a:endParaRPr sz="1865">
                <a:solidFill>
                  <a:schemeClr val="accent2"/>
                </a:solidFill>
              </a:endParaRPr>
            </a:p>
          </p:txBody>
        </p:sp>
      </p:grpSp>
      <p:grpSp>
        <p:nvGrpSpPr>
          <p:cNvPr id="18" name="Google Shape;6277;p53">
            <a:extLst>
              <a:ext uri="{FF2B5EF4-FFF2-40B4-BE49-F238E27FC236}">
                <a16:creationId xmlns:a16="http://schemas.microsoft.com/office/drawing/2014/main" id="{3B31D540-5E59-4F2F-A2CC-BB04013B39F9}"/>
              </a:ext>
            </a:extLst>
          </p:cNvPr>
          <p:cNvGrpSpPr/>
          <p:nvPr/>
        </p:nvGrpSpPr>
        <p:grpSpPr>
          <a:xfrm>
            <a:off x="734393" y="5412299"/>
            <a:ext cx="451372" cy="445375"/>
            <a:chOff x="-34421275" y="2631050"/>
            <a:chExt cx="295375" cy="291450"/>
          </a:xfrm>
        </p:grpSpPr>
        <p:sp>
          <p:nvSpPr>
            <p:cNvPr id="19" name="Google Shape;6278;p53">
              <a:extLst>
                <a:ext uri="{FF2B5EF4-FFF2-40B4-BE49-F238E27FC236}">
                  <a16:creationId xmlns:a16="http://schemas.microsoft.com/office/drawing/2014/main" id="{F1278D13-CB67-4B53-9964-2D969BB304EC}"/>
                </a:ext>
              </a:extLst>
            </p:cNvPr>
            <p:cNvSpPr/>
            <p:nvPr/>
          </p:nvSpPr>
          <p:spPr>
            <a:xfrm>
              <a:off x="-34421275" y="2639125"/>
              <a:ext cx="288275" cy="283375"/>
            </a:xfrm>
            <a:custGeom>
              <a:avLst/>
              <a:gdLst/>
              <a:ahLst/>
              <a:cxnLst/>
              <a:rect l="l" t="t" r="r" b="b"/>
              <a:pathLst>
                <a:path w="11531" h="11335" extrusionOk="0">
                  <a:moveTo>
                    <a:pt x="5592" y="717"/>
                  </a:moveTo>
                  <a:cubicBezTo>
                    <a:pt x="5679" y="717"/>
                    <a:pt x="5766" y="749"/>
                    <a:pt x="5829" y="812"/>
                  </a:cubicBezTo>
                  <a:lnTo>
                    <a:pt x="10680" y="5663"/>
                  </a:lnTo>
                  <a:cubicBezTo>
                    <a:pt x="10775" y="5758"/>
                    <a:pt x="10775" y="6010"/>
                    <a:pt x="10680" y="6136"/>
                  </a:cubicBezTo>
                  <a:cubicBezTo>
                    <a:pt x="10617" y="6183"/>
                    <a:pt x="10523" y="6207"/>
                    <a:pt x="10432" y="6207"/>
                  </a:cubicBezTo>
                  <a:cubicBezTo>
                    <a:pt x="10342" y="6207"/>
                    <a:pt x="10255" y="6183"/>
                    <a:pt x="10208" y="6136"/>
                  </a:cubicBezTo>
                  <a:lnTo>
                    <a:pt x="5356" y="1284"/>
                  </a:lnTo>
                  <a:cubicBezTo>
                    <a:pt x="5230" y="1158"/>
                    <a:pt x="5230" y="938"/>
                    <a:pt x="5356" y="812"/>
                  </a:cubicBezTo>
                  <a:cubicBezTo>
                    <a:pt x="5419" y="749"/>
                    <a:pt x="5506" y="717"/>
                    <a:pt x="5592" y="717"/>
                  </a:cubicBezTo>
                  <a:close/>
                  <a:moveTo>
                    <a:pt x="8444" y="7239"/>
                  </a:moveTo>
                  <a:lnTo>
                    <a:pt x="8538" y="7396"/>
                  </a:lnTo>
                  <a:cubicBezTo>
                    <a:pt x="8696" y="7554"/>
                    <a:pt x="8664" y="7806"/>
                    <a:pt x="8475" y="7932"/>
                  </a:cubicBezTo>
                  <a:lnTo>
                    <a:pt x="5923" y="9223"/>
                  </a:lnTo>
                  <a:cubicBezTo>
                    <a:pt x="5873" y="9261"/>
                    <a:pt x="5819" y="9278"/>
                    <a:pt x="5763" y="9278"/>
                  </a:cubicBezTo>
                  <a:cubicBezTo>
                    <a:pt x="5678" y="9278"/>
                    <a:pt x="5590" y="9237"/>
                    <a:pt x="5514" y="9160"/>
                  </a:cubicBezTo>
                  <a:lnTo>
                    <a:pt x="5230" y="8877"/>
                  </a:lnTo>
                  <a:cubicBezTo>
                    <a:pt x="6301" y="8089"/>
                    <a:pt x="7341" y="7617"/>
                    <a:pt x="8444" y="7239"/>
                  </a:cubicBezTo>
                  <a:close/>
                  <a:moveTo>
                    <a:pt x="5230" y="2198"/>
                  </a:moveTo>
                  <a:lnTo>
                    <a:pt x="9294" y="6230"/>
                  </a:lnTo>
                  <a:cubicBezTo>
                    <a:pt x="7908" y="6703"/>
                    <a:pt x="5797" y="7270"/>
                    <a:pt x="3560" y="9381"/>
                  </a:cubicBezTo>
                  <a:lnTo>
                    <a:pt x="2080" y="7932"/>
                  </a:lnTo>
                  <a:cubicBezTo>
                    <a:pt x="3340" y="6608"/>
                    <a:pt x="4285" y="5033"/>
                    <a:pt x="4852" y="3395"/>
                  </a:cubicBezTo>
                  <a:lnTo>
                    <a:pt x="5230" y="2198"/>
                  </a:lnTo>
                  <a:close/>
                  <a:moveTo>
                    <a:pt x="1138" y="8089"/>
                  </a:moveTo>
                  <a:cubicBezTo>
                    <a:pt x="1229" y="8089"/>
                    <a:pt x="1323" y="8121"/>
                    <a:pt x="1386" y="8184"/>
                  </a:cubicBezTo>
                  <a:lnTo>
                    <a:pt x="3308" y="10105"/>
                  </a:lnTo>
                  <a:cubicBezTo>
                    <a:pt x="3434" y="10231"/>
                    <a:pt x="3434" y="10452"/>
                    <a:pt x="3308" y="10578"/>
                  </a:cubicBezTo>
                  <a:cubicBezTo>
                    <a:pt x="3245" y="10641"/>
                    <a:pt x="3159" y="10673"/>
                    <a:pt x="3072" y="10673"/>
                  </a:cubicBezTo>
                  <a:cubicBezTo>
                    <a:pt x="2985" y="10673"/>
                    <a:pt x="2899" y="10641"/>
                    <a:pt x="2836" y="10578"/>
                  </a:cubicBezTo>
                  <a:lnTo>
                    <a:pt x="914" y="8656"/>
                  </a:lnTo>
                  <a:cubicBezTo>
                    <a:pt x="788" y="8530"/>
                    <a:pt x="788" y="8278"/>
                    <a:pt x="914" y="8184"/>
                  </a:cubicBezTo>
                  <a:cubicBezTo>
                    <a:pt x="961" y="8121"/>
                    <a:pt x="1048" y="8089"/>
                    <a:pt x="1138" y="8089"/>
                  </a:cubicBezTo>
                  <a:close/>
                  <a:moveTo>
                    <a:pt x="5565" y="0"/>
                  </a:moveTo>
                  <a:cubicBezTo>
                    <a:pt x="5301" y="0"/>
                    <a:pt x="5041" y="103"/>
                    <a:pt x="4852" y="307"/>
                  </a:cubicBezTo>
                  <a:cubicBezTo>
                    <a:pt x="4474" y="654"/>
                    <a:pt x="4442" y="1158"/>
                    <a:pt x="4694" y="1568"/>
                  </a:cubicBezTo>
                  <a:lnTo>
                    <a:pt x="4159" y="3143"/>
                  </a:lnTo>
                  <a:cubicBezTo>
                    <a:pt x="3655" y="4655"/>
                    <a:pt x="2710" y="6199"/>
                    <a:pt x="1575" y="7428"/>
                  </a:cubicBezTo>
                  <a:cubicBezTo>
                    <a:pt x="1422" y="7357"/>
                    <a:pt x="1259" y="7321"/>
                    <a:pt x="1100" y="7321"/>
                  </a:cubicBezTo>
                  <a:cubicBezTo>
                    <a:pt x="834" y="7321"/>
                    <a:pt x="575" y="7420"/>
                    <a:pt x="378" y="7617"/>
                  </a:cubicBezTo>
                  <a:cubicBezTo>
                    <a:pt x="0" y="8026"/>
                    <a:pt x="0" y="8688"/>
                    <a:pt x="378" y="9066"/>
                  </a:cubicBezTo>
                  <a:lnTo>
                    <a:pt x="2363" y="11051"/>
                  </a:lnTo>
                  <a:cubicBezTo>
                    <a:pt x="2552" y="11240"/>
                    <a:pt x="2820" y="11334"/>
                    <a:pt x="3088" y="11334"/>
                  </a:cubicBezTo>
                  <a:cubicBezTo>
                    <a:pt x="3356" y="11334"/>
                    <a:pt x="3623" y="11240"/>
                    <a:pt x="3812" y="11051"/>
                  </a:cubicBezTo>
                  <a:cubicBezTo>
                    <a:pt x="4127" y="10736"/>
                    <a:pt x="4222" y="10263"/>
                    <a:pt x="4001" y="9853"/>
                  </a:cubicBezTo>
                  <a:cubicBezTo>
                    <a:pt x="4222" y="9664"/>
                    <a:pt x="4442" y="9475"/>
                    <a:pt x="4694" y="9286"/>
                  </a:cubicBezTo>
                  <a:lnTo>
                    <a:pt x="5041" y="9633"/>
                  </a:lnTo>
                  <a:cubicBezTo>
                    <a:pt x="5238" y="9830"/>
                    <a:pt x="5496" y="9928"/>
                    <a:pt x="5755" y="9928"/>
                  </a:cubicBezTo>
                  <a:cubicBezTo>
                    <a:pt x="5910" y="9928"/>
                    <a:pt x="6065" y="9893"/>
                    <a:pt x="6207" y="9822"/>
                  </a:cubicBezTo>
                  <a:lnTo>
                    <a:pt x="8790" y="8530"/>
                  </a:lnTo>
                  <a:cubicBezTo>
                    <a:pt x="9357" y="8215"/>
                    <a:pt x="9515" y="7459"/>
                    <a:pt x="9137" y="6986"/>
                  </a:cubicBezTo>
                  <a:lnTo>
                    <a:pt x="9893" y="6766"/>
                  </a:lnTo>
                  <a:cubicBezTo>
                    <a:pt x="10050" y="6858"/>
                    <a:pt x="10229" y="6906"/>
                    <a:pt x="10412" y="6906"/>
                  </a:cubicBezTo>
                  <a:cubicBezTo>
                    <a:pt x="10668" y="6906"/>
                    <a:pt x="10932" y="6811"/>
                    <a:pt x="11153" y="6608"/>
                  </a:cubicBezTo>
                  <a:cubicBezTo>
                    <a:pt x="11531" y="6199"/>
                    <a:pt x="11531" y="5537"/>
                    <a:pt x="11153" y="5128"/>
                  </a:cubicBezTo>
                  <a:lnTo>
                    <a:pt x="6301" y="307"/>
                  </a:lnTo>
                  <a:cubicBezTo>
                    <a:pt x="6096" y="103"/>
                    <a:pt x="5829" y="0"/>
                    <a:pt x="556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0" name="Google Shape;6279;p53">
              <a:extLst>
                <a:ext uri="{FF2B5EF4-FFF2-40B4-BE49-F238E27FC236}">
                  <a16:creationId xmlns:a16="http://schemas.microsoft.com/office/drawing/2014/main" id="{EE6A2796-7513-493D-935A-956A4BCF610E}"/>
                </a:ext>
              </a:extLst>
            </p:cNvPr>
            <p:cNvSpPr/>
            <p:nvPr/>
          </p:nvSpPr>
          <p:spPr>
            <a:xfrm>
              <a:off x="-34181850" y="2644625"/>
              <a:ext cx="41775" cy="41575"/>
            </a:xfrm>
            <a:custGeom>
              <a:avLst/>
              <a:gdLst/>
              <a:ahLst/>
              <a:cxnLst/>
              <a:rect l="l" t="t" r="r" b="b"/>
              <a:pathLst>
                <a:path w="1671" h="1663" extrusionOk="0">
                  <a:moveTo>
                    <a:pt x="1328" y="1"/>
                  </a:moveTo>
                  <a:cubicBezTo>
                    <a:pt x="1237" y="1"/>
                    <a:pt x="1151" y="40"/>
                    <a:pt x="1103" y="119"/>
                  </a:cubicBezTo>
                  <a:lnTo>
                    <a:pt x="95" y="1096"/>
                  </a:lnTo>
                  <a:cubicBezTo>
                    <a:pt x="1" y="1222"/>
                    <a:pt x="1" y="1442"/>
                    <a:pt x="95" y="1568"/>
                  </a:cubicBezTo>
                  <a:cubicBezTo>
                    <a:pt x="158" y="1631"/>
                    <a:pt x="253" y="1663"/>
                    <a:pt x="343" y="1663"/>
                  </a:cubicBezTo>
                  <a:cubicBezTo>
                    <a:pt x="434" y="1663"/>
                    <a:pt x="521" y="1631"/>
                    <a:pt x="568" y="1568"/>
                  </a:cubicBezTo>
                  <a:lnTo>
                    <a:pt x="1576" y="592"/>
                  </a:lnTo>
                  <a:cubicBezTo>
                    <a:pt x="1671" y="466"/>
                    <a:pt x="1671" y="213"/>
                    <a:pt x="1576" y="119"/>
                  </a:cubicBezTo>
                  <a:cubicBezTo>
                    <a:pt x="1513" y="40"/>
                    <a:pt x="1418" y="1"/>
                    <a:pt x="132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1" name="Google Shape;6280;p53">
              <a:extLst>
                <a:ext uri="{FF2B5EF4-FFF2-40B4-BE49-F238E27FC236}">
                  <a16:creationId xmlns:a16="http://schemas.microsoft.com/office/drawing/2014/main" id="{B0BA10DD-C3A0-4B21-AA70-BDEA689F117F}"/>
                </a:ext>
              </a:extLst>
            </p:cNvPr>
            <p:cNvSpPr/>
            <p:nvPr/>
          </p:nvSpPr>
          <p:spPr>
            <a:xfrm>
              <a:off x="-34217275" y="2631050"/>
              <a:ext cx="17350" cy="41775"/>
            </a:xfrm>
            <a:custGeom>
              <a:avLst/>
              <a:gdLst/>
              <a:ahLst/>
              <a:cxnLst/>
              <a:rect l="l" t="t" r="r" b="b"/>
              <a:pathLst>
                <a:path w="694" h="1671" extrusionOk="0">
                  <a:moveTo>
                    <a:pt x="347" y="0"/>
                  </a:moveTo>
                  <a:cubicBezTo>
                    <a:pt x="158" y="0"/>
                    <a:pt x="0" y="158"/>
                    <a:pt x="0" y="347"/>
                  </a:cubicBezTo>
                  <a:lnTo>
                    <a:pt x="0" y="1324"/>
                  </a:lnTo>
                  <a:cubicBezTo>
                    <a:pt x="0" y="1513"/>
                    <a:pt x="158" y="1670"/>
                    <a:pt x="347" y="1670"/>
                  </a:cubicBezTo>
                  <a:cubicBezTo>
                    <a:pt x="536" y="1670"/>
                    <a:pt x="693" y="1513"/>
                    <a:pt x="693" y="1324"/>
                  </a:cubicBezTo>
                  <a:lnTo>
                    <a:pt x="693" y="347"/>
                  </a:lnTo>
                  <a:cubicBezTo>
                    <a:pt x="693" y="158"/>
                    <a:pt x="536" y="0"/>
                    <a:pt x="34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2" name="Google Shape;6281;p53">
              <a:extLst>
                <a:ext uri="{FF2B5EF4-FFF2-40B4-BE49-F238E27FC236}">
                  <a16:creationId xmlns:a16="http://schemas.microsoft.com/office/drawing/2014/main" id="{2B7954BA-C1FB-4ACF-98CB-9247319073F8}"/>
                </a:ext>
              </a:extLst>
            </p:cNvPr>
            <p:cNvSpPr/>
            <p:nvPr/>
          </p:nvSpPr>
          <p:spPr>
            <a:xfrm>
              <a:off x="-34168450" y="2704300"/>
              <a:ext cx="42550" cy="18125"/>
            </a:xfrm>
            <a:custGeom>
              <a:avLst/>
              <a:gdLst/>
              <a:ahLst/>
              <a:cxnLst/>
              <a:rect l="l" t="t" r="r" b="b"/>
              <a:pathLst>
                <a:path w="1702" h="725" extrusionOk="0">
                  <a:moveTo>
                    <a:pt x="347" y="0"/>
                  </a:moveTo>
                  <a:cubicBezTo>
                    <a:pt x="158" y="0"/>
                    <a:pt x="0" y="158"/>
                    <a:pt x="0" y="378"/>
                  </a:cubicBezTo>
                  <a:cubicBezTo>
                    <a:pt x="0" y="567"/>
                    <a:pt x="158" y="725"/>
                    <a:pt x="347" y="725"/>
                  </a:cubicBezTo>
                  <a:lnTo>
                    <a:pt x="1355" y="725"/>
                  </a:lnTo>
                  <a:cubicBezTo>
                    <a:pt x="1544" y="725"/>
                    <a:pt x="1702" y="567"/>
                    <a:pt x="1702" y="378"/>
                  </a:cubicBezTo>
                  <a:cubicBezTo>
                    <a:pt x="1670" y="158"/>
                    <a:pt x="1544" y="0"/>
                    <a:pt x="135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pic>
        <p:nvPicPr>
          <p:cNvPr id="3" name="صوت مسجّل">
            <a:hlinkClick r:id="" action="ppaction://media"/>
            <a:extLst>
              <a:ext uri="{FF2B5EF4-FFF2-40B4-BE49-F238E27FC236}">
                <a16:creationId xmlns:a16="http://schemas.microsoft.com/office/drawing/2014/main" id="{EB489CB5-1A0C-DD60-4E66-0F9FD5C4C401}"/>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239318" y="5765286"/>
            <a:ext cx="406400" cy="406400"/>
          </a:xfrm>
          <a:prstGeom prst="rect">
            <a:avLst/>
          </a:prstGeom>
        </p:spPr>
      </p:pic>
    </p:spTree>
    <p:extLst>
      <p:ext uri="{BB962C8B-B14F-4D97-AF65-F5344CB8AC3E}">
        <p14:creationId xmlns:p14="http://schemas.microsoft.com/office/powerpoint/2010/main" val="19204508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1287"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759700" y="2028627"/>
            <a:ext cx="9489992" cy="793807"/>
          </a:xfrm>
          <a:prstGeom prst="rect">
            <a:avLst/>
          </a:prstGeom>
          <a:noFill/>
        </p:spPr>
        <p:txBody>
          <a:bodyPr wrap="square" rtlCol="0">
            <a:spAutoFit/>
          </a:bodyPr>
          <a:lstStyle/>
          <a:p>
            <a:pPr algn="just" rtl="1">
              <a:lnSpc>
                <a:spcPts val="2920"/>
              </a:lnSpc>
              <a:spcBef>
                <a:spcPts val="600"/>
              </a:spcBef>
              <a:spcAft>
                <a:spcPts val="1800"/>
              </a:spcAft>
            </a:pPr>
            <a:r>
              <a:rPr lang="ar-SA" sz="1600" dirty="0">
                <a:latin typeface="Alexandria Light" pitchFamily="2" charset="-78"/>
                <a:ea typeface="Calibri" panose="020F0502020204030204" pitchFamily="34" charset="0"/>
                <a:cs typeface="Alexandria Light" pitchFamily="2" charset="-78"/>
              </a:rPr>
              <a:t>     بالرغم من تنوع </a:t>
            </a:r>
            <a:r>
              <a:rPr lang="ar-SA" sz="1600" dirty="0" err="1">
                <a:latin typeface="Alexandria Light" pitchFamily="2" charset="-78"/>
                <a:ea typeface="Calibri" panose="020F0502020204030204" pitchFamily="34" charset="0"/>
                <a:cs typeface="Alexandria Light" pitchFamily="2" charset="-78"/>
              </a:rPr>
              <a:t>الانفوجرافيك</a:t>
            </a:r>
            <a:r>
              <a:rPr lang="ar-SA" sz="1600" dirty="0">
                <a:latin typeface="Alexandria Light" pitchFamily="2" charset="-78"/>
                <a:ea typeface="Calibri" panose="020F0502020204030204" pitchFamily="34" charset="0"/>
                <a:cs typeface="Alexandria Light" pitchFamily="2" charset="-78"/>
              </a:rPr>
              <a:t> وتعددها إلا أنه يوجد مكونات رئيسة خاصة بها هذه المكونات يوضحها الشكل (3) الآتي:</a:t>
            </a:r>
            <a:endParaRPr lang="ar-SA" sz="1600" b="0" i="0" u="none" strike="noStrike" baseline="0" dirty="0">
              <a:solidFill>
                <a:srgbClr val="00B0F0"/>
              </a:solidFill>
              <a:latin typeface="Alexandria Light" pitchFamily="2" charset="-78"/>
              <a:cs typeface="Alexandria Light" pitchFamily="2"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E5BC0935-C76B-465E-B45D-9AD995193026}"/>
              </a:ext>
            </a:extLst>
          </p:cNvPr>
          <p:cNvSpPr txBox="1"/>
          <p:nvPr/>
        </p:nvSpPr>
        <p:spPr>
          <a:xfrm>
            <a:off x="1644536" y="1039685"/>
            <a:ext cx="6097904" cy="444224"/>
          </a:xfrm>
          <a:prstGeom prst="rect">
            <a:avLst/>
          </a:prstGeom>
          <a:noFill/>
        </p:spPr>
        <p:txBody>
          <a:bodyPr wrap="square">
            <a:spAutoFit/>
          </a:bodyPr>
          <a:lstStyle/>
          <a:p>
            <a:pPr marR="0" lvl="0" algn="ctr" rtl="1">
              <a:lnSpc>
                <a:spcPct val="125000"/>
              </a:lnSpc>
              <a:spcBef>
                <a:spcPts val="600"/>
              </a:spcBef>
              <a:spcAft>
                <a:spcPts val="600"/>
              </a:spcAft>
            </a:pPr>
            <a:r>
              <a:rPr lang="ar-SA" sz="2000" dirty="0">
                <a:latin typeface="Alexandria Medium" pitchFamily="2" charset="-78"/>
                <a:ea typeface="Calibri" panose="020F0502020204030204" pitchFamily="34" charset="0"/>
                <a:cs typeface="Alexandria Medium" pitchFamily="2" charset="-78"/>
              </a:rPr>
              <a:t>مكونات  </a:t>
            </a:r>
            <a:r>
              <a:rPr lang="ar-SA" sz="2000" dirty="0" err="1">
                <a:latin typeface="Alexandria Medium" pitchFamily="2" charset="-78"/>
                <a:ea typeface="Calibri" panose="020F0502020204030204" pitchFamily="34" charset="0"/>
                <a:cs typeface="Alexandria Medium" pitchFamily="2" charset="-78"/>
              </a:rPr>
              <a:t>الإنفوجرافيك</a:t>
            </a:r>
            <a:endParaRPr lang="en-US" sz="2000" dirty="0">
              <a:effectLst/>
              <a:latin typeface="Alexandria Medium" pitchFamily="2" charset="-78"/>
              <a:ea typeface="Times New Roman" panose="02020603050405020304" pitchFamily="18" charset="0"/>
              <a:cs typeface="Alexandria Medium" pitchFamily="2" charset="-78"/>
            </a:endParaRPr>
          </a:p>
        </p:txBody>
      </p:sp>
      <p:graphicFrame>
        <p:nvGraphicFramePr>
          <p:cNvPr id="12" name="رسم تخطيطي 11">
            <a:extLst>
              <a:ext uri="{FF2B5EF4-FFF2-40B4-BE49-F238E27FC236}">
                <a16:creationId xmlns:a16="http://schemas.microsoft.com/office/drawing/2014/main" id="{6C069AB1-CC06-45F3-9C33-DF3A46D02D08}"/>
              </a:ext>
            </a:extLst>
          </p:cNvPr>
          <p:cNvGraphicFramePr/>
          <p:nvPr>
            <p:extLst>
              <p:ext uri="{D42A27DB-BD31-4B8C-83A1-F6EECF244321}">
                <p14:modId xmlns:p14="http://schemas.microsoft.com/office/powerpoint/2010/main" val="1208018873"/>
              </p:ext>
            </p:extLst>
          </p:nvPr>
        </p:nvGraphicFramePr>
        <p:xfrm>
          <a:off x="1908380" y="3007425"/>
          <a:ext cx="8671150" cy="219182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3" name="مربع نص 12">
            <a:extLst>
              <a:ext uri="{FF2B5EF4-FFF2-40B4-BE49-F238E27FC236}">
                <a16:creationId xmlns:a16="http://schemas.microsoft.com/office/drawing/2014/main" id="{AE6426C7-A709-4751-A055-B81FB11FEA0C}"/>
              </a:ext>
            </a:extLst>
          </p:cNvPr>
          <p:cNvSpPr txBox="1"/>
          <p:nvPr/>
        </p:nvSpPr>
        <p:spPr>
          <a:xfrm>
            <a:off x="4244731" y="5431837"/>
            <a:ext cx="4519930" cy="307777"/>
          </a:xfrm>
          <a:prstGeom prst="rect">
            <a:avLst/>
          </a:prstGeom>
          <a:noFill/>
        </p:spPr>
        <p:txBody>
          <a:bodyPr wrap="square" rtlCol="1">
            <a:spAutoFit/>
          </a:bodyPr>
          <a:lstStyle/>
          <a:p>
            <a:pPr algn="ctr"/>
            <a:r>
              <a:rPr lang="ar-SA" sz="1400" dirty="0">
                <a:latin typeface="Alexandria Light" pitchFamily="2" charset="-78"/>
                <a:cs typeface="Alexandria Light" pitchFamily="2" charset="-78"/>
              </a:rPr>
              <a:t>الشكل (3) </a:t>
            </a:r>
            <a:r>
              <a:rPr lang="ar-SA" sz="1400" dirty="0" err="1">
                <a:latin typeface="Alexandria Light" pitchFamily="2" charset="-78"/>
                <a:cs typeface="Alexandria Light" pitchFamily="2" charset="-78"/>
              </a:rPr>
              <a:t>بيبن</a:t>
            </a:r>
            <a:r>
              <a:rPr lang="ar-SA" sz="1400" dirty="0">
                <a:latin typeface="Alexandria Light" pitchFamily="2" charset="-78"/>
                <a:cs typeface="Alexandria Light" pitchFamily="2" charset="-78"/>
              </a:rPr>
              <a:t> مكونات </a:t>
            </a:r>
            <a:r>
              <a:rPr lang="ar-SA" sz="1400" dirty="0" err="1">
                <a:latin typeface="Alexandria Light" pitchFamily="2" charset="-78"/>
                <a:cs typeface="Alexandria Light" pitchFamily="2" charset="-78"/>
              </a:rPr>
              <a:t>الإنفوجرافيك</a:t>
            </a:r>
            <a:endParaRPr lang="ar-SA" sz="1400" dirty="0">
              <a:latin typeface="Alexandria Light" pitchFamily="2" charset="-78"/>
              <a:cs typeface="Alexandria Light" pitchFamily="2" charset="-78"/>
            </a:endParaRPr>
          </a:p>
        </p:txBody>
      </p:sp>
    </p:spTree>
    <p:custDataLst>
      <p:tags r:id="rId1"/>
    </p:custDataLst>
    <p:extLst>
      <p:ext uri="{BB962C8B-B14F-4D97-AF65-F5344CB8AC3E}">
        <p14:creationId xmlns:p14="http://schemas.microsoft.com/office/powerpoint/2010/main" val="23836827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2" grpId="0">
        <p:bldAsOne/>
      </p:bldGraphic>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445201"/>
            <a:ext cx="10812720" cy="49359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4003908" y="667946"/>
            <a:ext cx="3586595" cy="5291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973310" y="1479862"/>
            <a:ext cx="10078996" cy="4504375"/>
          </a:xfrm>
          <a:prstGeom prst="rect">
            <a:avLst/>
          </a:prstGeom>
          <a:noFill/>
        </p:spPr>
        <p:txBody>
          <a:bodyPr wrap="square" rtlCol="0">
            <a:spAutoFit/>
          </a:bodyPr>
          <a:lstStyle/>
          <a:p>
            <a:pPr algn="just" rtl="1">
              <a:lnSpc>
                <a:spcPct val="200000"/>
              </a:lnSpc>
              <a:spcBef>
                <a:spcPts val="600"/>
              </a:spcBef>
              <a:spcAft>
                <a:spcPts val="1800"/>
              </a:spcAft>
            </a:pPr>
            <a:r>
              <a:rPr lang="ar-SA" dirty="0">
                <a:latin typeface="Alexandria Light" pitchFamily="2" charset="-78"/>
                <a:ea typeface="Calibri" panose="020F0502020204030204" pitchFamily="34" charset="0"/>
                <a:cs typeface="Alexandria Light" pitchFamily="2" charset="-78"/>
              </a:rPr>
              <a:t>  1. ا</a:t>
            </a:r>
            <a:r>
              <a:rPr lang="ar-SA" b="1" i="0" u="none" strike="noStrike" baseline="0" dirty="0">
                <a:latin typeface="Alexandria Light" pitchFamily="2" charset="-78"/>
                <a:ea typeface="Calibri" panose="020F0502020204030204" pitchFamily="34" charset="0"/>
                <a:cs typeface="Alexandria Light" pitchFamily="2" charset="-78"/>
              </a:rPr>
              <a:t>لعنصر البصري (</a:t>
            </a:r>
            <a:r>
              <a:rPr lang="en-US" b="1" i="0" u="none" strike="noStrike" baseline="0" dirty="0">
                <a:latin typeface="Alexandria Light" pitchFamily="2" charset="-78"/>
                <a:ea typeface="Calibri" panose="020F0502020204030204" pitchFamily="34" charset="0"/>
                <a:cs typeface="Alexandria Light" pitchFamily="2" charset="-78"/>
              </a:rPr>
              <a:t>Visual parts</a:t>
            </a:r>
            <a:r>
              <a:rPr lang="ar-SA" b="1" i="0" u="none" strike="noStrike" baseline="0" dirty="0">
                <a:latin typeface="Alexandria Light" pitchFamily="2" charset="-78"/>
                <a:ea typeface="Calibri" panose="020F0502020204030204" pitchFamily="34" charset="0"/>
                <a:cs typeface="Alexandria Light" pitchFamily="2" charset="-78"/>
              </a:rPr>
              <a:t>): </a:t>
            </a:r>
            <a:r>
              <a:rPr lang="ar-SA" b="0" i="0" u="none" strike="noStrike" baseline="0" dirty="0">
                <a:latin typeface="Alexandria Light" pitchFamily="2" charset="-78"/>
                <a:ea typeface="Calibri" panose="020F0502020204030204" pitchFamily="34" charset="0"/>
                <a:cs typeface="Alexandria Light" pitchFamily="2" charset="-78"/>
              </a:rPr>
              <a:t>ويتضمن هذا العنصر استخدام الألوان والرسوم </a:t>
            </a:r>
            <a:r>
              <a:rPr lang="ar-SA" dirty="0">
                <a:latin typeface="Alexandria Light" pitchFamily="2" charset="-78"/>
                <a:ea typeface="Calibri" panose="020F0502020204030204" pitchFamily="34" charset="0"/>
                <a:cs typeface="Alexandria Light" pitchFamily="2" charset="-78"/>
              </a:rPr>
              <a:t>من مثل الأشكال والأسهم، والرسوم البيانية، والصور.</a:t>
            </a:r>
          </a:p>
          <a:p>
            <a:pPr algn="just" rtl="1">
              <a:lnSpc>
                <a:spcPct val="200000"/>
              </a:lnSpc>
              <a:spcBef>
                <a:spcPts val="600"/>
              </a:spcBef>
              <a:spcAft>
                <a:spcPts val="1800"/>
              </a:spcAft>
            </a:pPr>
            <a:r>
              <a:rPr lang="ar-SA" b="1" i="0" u="none" strike="noStrike" baseline="0" dirty="0">
                <a:latin typeface="Alexandria Light" pitchFamily="2" charset="-78"/>
                <a:ea typeface="Calibri" panose="020F0502020204030204" pitchFamily="34" charset="0"/>
                <a:cs typeface="Alexandria Light" pitchFamily="2" charset="-78"/>
              </a:rPr>
              <a:t>2. المحتوى النصي (</a:t>
            </a:r>
            <a:r>
              <a:rPr lang="en-US" b="1" i="0" u="none" strike="noStrike" baseline="0" dirty="0">
                <a:latin typeface="Alexandria Light" pitchFamily="2" charset="-78"/>
                <a:ea typeface="Calibri" panose="020F0502020204030204" pitchFamily="34" charset="0"/>
                <a:cs typeface="Alexandria Light" pitchFamily="2" charset="-78"/>
              </a:rPr>
              <a:t>Contents</a:t>
            </a:r>
            <a:r>
              <a:rPr lang="ar-SA" b="1" i="0" u="none" strike="noStrike" baseline="0" dirty="0">
                <a:latin typeface="Alexandria Light" pitchFamily="2" charset="-78"/>
                <a:ea typeface="Calibri" panose="020F0502020204030204" pitchFamily="34" charset="0"/>
                <a:cs typeface="Alexandria Light" pitchFamily="2" charset="-78"/>
              </a:rPr>
              <a:t>:): </a:t>
            </a:r>
            <a:r>
              <a:rPr lang="ar-SA" b="0" i="0" u="none" strike="noStrike" baseline="0" dirty="0">
                <a:latin typeface="Alexandria Light" pitchFamily="2" charset="-78"/>
                <a:ea typeface="Calibri" panose="020F0502020204030204" pitchFamily="34" charset="0"/>
                <a:cs typeface="Alexandria Light" pitchFamily="2" charset="-78"/>
              </a:rPr>
              <a:t>ويشمل النصوص المكتوبة التي ينبغي أن تكون مختصرة وواضحة ومرتبطة بالعنصر السابق.</a:t>
            </a:r>
          </a:p>
          <a:p>
            <a:pPr algn="just" rtl="1">
              <a:lnSpc>
                <a:spcPct val="200000"/>
              </a:lnSpc>
              <a:spcBef>
                <a:spcPts val="600"/>
              </a:spcBef>
              <a:spcAft>
                <a:spcPts val="1800"/>
              </a:spcAft>
            </a:pPr>
            <a:r>
              <a:rPr lang="ar-SA" b="1" dirty="0">
                <a:latin typeface="Alexandria Light" pitchFamily="2" charset="-78"/>
                <a:ea typeface="Calibri" panose="020F0502020204030204" pitchFamily="34" charset="0"/>
                <a:cs typeface="Alexandria Light" pitchFamily="2" charset="-78"/>
              </a:rPr>
              <a:t>3. المعرفة أو المفهوم (</a:t>
            </a:r>
            <a:r>
              <a:rPr lang="en-US" b="1" dirty="0">
                <a:latin typeface="Alexandria Light" pitchFamily="2" charset="-78"/>
                <a:ea typeface="Calibri" panose="020F0502020204030204" pitchFamily="34" charset="0"/>
                <a:cs typeface="Alexandria Light" pitchFamily="2" charset="-78"/>
              </a:rPr>
              <a:t>(Knowledge</a:t>
            </a:r>
            <a:r>
              <a:rPr lang="ar-SA" b="1" dirty="0">
                <a:latin typeface="Alexandria Light" pitchFamily="2" charset="-78"/>
                <a:ea typeface="Calibri" panose="020F0502020204030204" pitchFamily="34" charset="0"/>
                <a:cs typeface="Alexandria Light" pitchFamily="2" charset="-78"/>
              </a:rPr>
              <a:t>:</a:t>
            </a:r>
            <a:r>
              <a:rPr lang="ar-SA" dirty="0">
                <a:latin typeface="Alexandria Light" pitchFamily="2" charset="-78"/>
                <a:ea typeface="Calibri" panose="020F0502020204030204" pitchFamily="34" charset="0"/>
                <a:cs typeface="Alexandria Light" pitchFamily="2" charset="-78"/>
              </a:rPr>
              <a:t> وهو ما يميز </a:t>
            </a:r>
            <a:r>
              <a:rPr lang="ar-SA" dirty="0" err="1">
                <a:latin typeface="Alexandria Light" pitchFamily="2" charset="-78"/>
                <a:ea typeface="Calibri" panose="020F0502020204030204" pitchFamily="34" charset="0"/>
                <a:cs typeface="Alexandria Light" pitchFamily="2" charset="-78"/>
              </a:rPr>
              <a:t>الإنفوجرافيك</a:t>
            </a:r>
            <a:r>
              <a:rPr lang="ar-SA" dirty="0">
                <a:latin typeface="Alexandria Light" pitchFamily="2" charset="-78"/>
                <a:ea typeface="Calibri" panose="020F0502020204030204" pitchFamily="34" charset="0"/>
                <a:cs typeface="Alexandria Light" pitchFamily="2" charset="-78"/>
              </a:rPr>
              <a:t> ويجعله أكثر من كونه نصاً وصورة، ولكن طريقة تقديمه بشكلٍ معينٍ تمثل المفهوم أو المعرفة المراد إيصالها مثل التسلسل الزمني، أو التفرعات والاجزاء وغيرها (الجفير، 2015).  		</a:t>
            </a:r>
            <a:r>
              <a:rPr lang="ar-SA" dirty="0">
                <a:solidFill>
                  <a:srgbClr val="00B0F0"/>
                </a:solidFill>
                <a:latin typeface="Alexandria Light" pitchFamily="2" charset="-78"/>
                <a:ea typeface="Calibri" panose="020F0502020204030204" pitchFamily="34" charset="0"/>
                <a:cs typeface="Alexandria Light" pitchFamily="2" charset="-78"/>
              </a:rPr>
              <a:t>والسؤال ما أنواع </a:t>
            </a:r>
            <a:r>
              <a:rPr lang="ar-SA" dirty="0" err="1">
                <a:solidFill>
                  <a:srgbClr val="00B0F0"/>
                </a:solidFill>
                <a:latin typeface="Alexandria Light" pitchFamily="2" charset="-78"/>
                <a:ea typeface="Calibri" panose="020F0502020204030204" pitchFamily="34" charset="0"/>
                <a:cs typeface="Alexandria Light" pitchFamily="2" charset="-78"/>
              </a:rPr>
              <a:t>الإنفوجرافيك</a:t>
            </a:r>
            <a:r>
              <a:rPr lang="ar-SA" dirty="0">
                <a:solidFill>
                  <a:srgbClr val="00B0F0"/>
                </a:solidFill>
                <a:latin typeface="Alexandria Light" pitchFamily="2" charset="-78"/>
                <a:ea typeface="Calibri" panose="020F0502020204030204" pitchFamily="34" charset="0"/>
                <a:cs typeface="Alexandria Light" pitchFamily="2" charset="-78"/>
              </a:rPr>
              <a:t>؟</a:t>
            </a:r>
            <a:endParaRPr lang="ar-SA" b="0" i="0" u="none" strike="noStrike" baseline="0" dirty="0">
              <a:solidFill>
                <a:srgbClr val="00B0F0"/>
              </a:solidFill>
              <a:latin typeface="Alexandria Light" pitchFamily="2" charset="-78"/>
              <a:cs typeface="Alexandria Light" pitchFamily="2" charset="-78"/>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E5BC0935-C76B-465E-B45D-9AD995193026}"/>
              </a:ext>
            </a:extLst>
          </p:cNvPr>
          <p:cNvSpPr txBox="1"/>
          <p:nvPr/>
        </p:nvSpPr>
        <p:spPr>
          <a:xfrm>
            <a:off x="4410069" y="707545"/>
            <a:ext cx="2774272" cy="409086"/>
          </a:xfrm>
          <a:prstGeom prst="rect">
            <a:avLst/>
          </a:prstGeom>
          <a:noFill/>
        </p:spPr>
        <p:txBody>
          <a:bodyPr wrap="square">
            <a:spAutoFit/>
          </a:bodyPr>
          <a:lstStyle/>
          <a:p>
            <a:pPr marR="0" lvl="0" algn="ctr" rtl="1">
              <a:lnSpc>
                <a:spcPct val="125000"/>
              </a:lnSpc>
              <a:spcBef>
                <a:spcPts val="600"/>
              </a:spcBef>
              <a:spcAft>
                <a:spcPts val="600"/>
              </a:spcAft>
            </a:pPr>
            <a:r>
              <a:rPr lang="ar-SA" dirty="0">
                <a:solidFill>
                  <a:schemeClr val="bg1"/>
                </a:solidFill>
                <a:effectLst>
                  <a:outerShdw blurRad="38100" dist="38100" dir="2700000" algn="tl">
                    <a:srgbClr val="000000">
                      <a:alpha val="43137"/>
                    </a:srgbClr>
                  </a:outerShdw>
                </a:effectLst>
                <a:latin typeface="Alexandria Medium" pitchFamily="2" charset="-78"/>
                <a:ea typeface="Calibri" panose="020F0502020204030204" pitchFamily="34" charset="0"/>
                <a:cs typeface="Alexandria Medium" pitchFamily="2" charset="-78"/>
              </a:rPr>
              <a:t>مكونات  </a:t>
            </a:r>
            <a:r>
              <a:rPr lang="ar-SA" dirty="0" err="1">
                <a:solidFill>
                  <a:schemeClr val="bg1"/>
                </a:solidFill>
                <a:effectLst>
                  <a:outerShdw blurRad="38100" dist="38100" dir="2700000" algn="tl">
                    <a:srgbClr val="000000">
                      <a:alpha val="43137"/>
                    </a:srgbClr>
                  </a:outerShdw>
                </a:effectLst>
                <a:latin typeface="Alexandria Medium" pitchFamily="2" charset="-78"/>
                <a:ea typeface="Calibri" panose="020F0502020204030204" pitchFamily="34" charset="0"/>
                <a:cs typeface="Alexandria Medium" pitchFamily="2" charset="-78"/>
              </a:rPr>
              <a:t>الإنفوجرافيك</a:t>
            </a:r>
            <a:endParaRPr lang="en-US" sz="1800" dirty="0">
              <a:solidFill>
                <a:schemeClr val="bg1"/>
              </a:solidFill>
              <a:effectLst>
                <a:outerShdw blurRad="38100" dist="38100" dir="2700000" algn="tl">
                  <a:srgbClr val="000000">
                    <a:alpha val="43137"/>
                  </a:srgbClr>
                </a:outerShdw>
              </a:effectLst>
              <a:latin typeface="Alexandria Medium" pitchFamily="2" charset="-78"/>
              <a:ea typeface="Times New Roman" panose="02020603050405020304" pitchFamily="18" charset="0"/>
              <a:cs typeface="Alexandria Medium" pitchFamily="2" charset="-78"/>
            </a:endParaRPr>
          </a:p>
        </p:txBody>
      </p:sp>
      <p:grpSp>
        <p:nvGrpSpPr>
          <p:cNvPr id="23" name="Google Shape;6133;p53">
            <a:extLst>
              <a:ext uri="{FF2B5EF4-FFF2-40B4-BE49-F238E27FC236}">
                <a16:creationId xmlns:a16="http://schemas.microsoft.com/office/drawing/2014/main" id="{A61ECF34-4679-4710-A084-8F22572E20DF}"/>
              </a:ext>
            </a:extLst>
          </p:cNvPr>
          <p:cNvGrpSpPr/>
          <p:nvPr/>
        </p:nvGrpSpPr>
        <p:grpSpPr>
          <a:xfrm>
            <a:off x="973310" y="5761768"/>
            <a:ext cx="478687" cy="420917"/>
            <a:chOff x="-35854750" y="2272675"/>
            <a:chExt cx="293000" cy="291450"/>
          </a:xfrm>
        </p:grpSpPr>
        <p:sp>
          <p:nvSpPr>
            <p:cNvPr id="24" name="Google Shape;6134;p53">
              <a:extLst>
                <a:ext uri="{FF2B5EF4-FFF2-40B4-BE49-F238E27FC236}">
                  <a16:creationId xmlns:a16="http://schemas.microsoft.com/office/drawing/2014/main" id="{769C1840-11B7-4581-924A-B3D3AB63D548}"/>
                </a:ext>
              </a:extLst>
            </p:cNvPr>
            <p:cNvSpPr/>
            <p:nvPr/>
          </p:nvSpPr>
          <p:spPr>
            <a:xfrm>
              <a:off x="-35854750" y="2272675"/>
              <a:ext cx="293000" cy="291450"/>
            </a:xfrm>
            <a:custGeom>
              <a:avLst/>
              <a:gdLst/>
              <a:ahLst/>
              <a:cxnLst/>
              <a:rect l="l" t="t" r="r" b="b"/>
              <a:pathLst>
                <a:path w="11720" h="11658" extrusionOk="0">
                  <a:moveTo>
                    <a:pt x="5844" y="654"/>
                  </a:moveTo>
                  <a:cubicBezTo>
                    <a:pt x="6144" y="654"/>
                    <a:pt x="6443" y="773"/>
                    <a:pt x="6679" y="1009"/>
                  </a:cubicBezTo>
                  <a:lnTo>
                    <a:pt x="7057" y="1355"/>
                  </a:lnTo>
                  <a:lnTo>
                    <a:pt x="4600" y="1355"/>
                  </a:lnTo>
                  <a:lnTo>
                    <a:pt x="5009" y="1009"/>
                  </a:lnTo>
                  <a:cubicBezTo>
                    <a:pt x="5246" y="773"/>
                    <a:pt x="5545" y="654"/>
                    <a:pt x="5844" y="654"/>
                  </a:cubicBezTo>
                  <a:close/>
                  <a:moveTo>
                    <a:pt x="2080" y="3939"/>
                  </a:moveTo>
                  <a:lnTo>
                    <a:pt x="2080" y="6365"/>
                  </a:lnTo>
                  <a:lnTo>
                    <a:pt x="819" y="5136"/>
                  </a:lnTo>
                  <a:lnTo>
                    <a:pt x="2080" y="3939"/>
                  </a:lnTo>
                  <a:close/>
                  <a:moveTo>
                    <a:pt x="9609" y="3876"/>
                  </a:moveTo>
                  <a:lnTo>
                    <a:pt x="10869" y="5136"/>
                  </a:lnTo>
                  <a:lnTo>
                    <a:pt x="9609" y="6365"/>
                  </a:lnTo>
                  <a:lnTo>
                    <a:pt x="9609" y="3876"/>
                  </a:lnTo>
                  <a:close/>
                  <a:moveTo>
                    <a:pt x="8570" y="2080"/>
                  </a:moveTo>
                  <a:cubicBezTo>
                    <a:pt x="8790" y="2080"/>
                    <a:pt x="8948" y="2238"/>
                    <a:pt x="8948" y="2427"/>
                  </a:cubicBezTo>
                  <a:lnTo>
                    <a:pt x="8948" y="7089"/>
                  </a:lnTo>
                  <a:lnTo>
                    <a:pt x="8286" y="7751"/>
                  </a:lnTo>
                  <a:cubicBezTo>
                    <a:pt x="7593" y="7152"/>
                    <a:pt x="6774" y="6837"/>
                    <a:pt x="5860" y="6837"/>
                  </a:cubicBezTo>
                  <a:cubicBezTo>
                    <a:pt x="4978" y="6837"/>
                    <a:pt x="4127" y="7152"/>
                    <a:pt x="3466" y="7751"/>
                  </a:cubicBezTo>
                  <a:lnTo>
                    <a:pt x="2804" y="7089"/>
                  </a:lnTo>
                  <a:lnTo>
                    <a:pt x="2804" y="2427"/>
                  </a:lnTo>
                  <a:cubicBezTo>
                    <a:pt x="2804" y="2238"/>
                    <a:pt x="2962" y="2080"/>
                    <a:pt x="3119" y="2080"/>
                  </a:cubicBezTo>
                  <a:close/>
                  <a:moveTo>
                    <a:pt x="693" y="5987"/>
                  </a:moveTo>
                  <a:lnTo>
                    <a:pt x="2993" y="8223"/>
                  </a:lnTo>
                  <a:lnTo>
                    <a:pt x="693" y="10492"/>
                  </a:lnTo>
                  <a:lnTo>
                    <a:pt x="693" y="5987"/>
                  </a:lnTo>
                  <a:close/>
                  <a:moveTo>
                    <a:pt x="11027" y="5987"/>
                  </a:moveTo>
                  <a:lnTo>
                    <a:pt x="11027" y="10492"/>
                  </a:lnTo>
                  <a:lnTo>
                    <a:pt x="8727" y="8223"/>
                  </a:lnTo>
                  <a:lnTo>
                    <a:pt x="11027" y="5987"/>
                  </a:lnTo>
                  <a:close/>
                  <a:moveTo>
                    <a:pt x="5829" y="7499"/>
                  </a:moveTo>
                  <a:cubicBezTo>
                    <a:pt x="6616" y="7499"/>
                    <a:pt x="7309" y="7814"/>
                    <a:pt x="7876" y="8381"/>
                  </a:cubicBezTo>
                  <a:lnTo>
                    <a:pt x="10523" y="10964"/>
                  </a:lnTo>
                  <a:lnTo>
                    <a:pt x="1166" y="10964"/>
                  </a:lnTo>
                  <a:lnTo>
                    <a:pt x="3781" y="8381"/>
                  </a:lnTo>
                  <a:cubicBezTo>
                    <a:pt x="4316" y="7814"/>
                    <a:pt x="5041" y="7499"/>
                    <a:pt x="5829" y="7499"/>
                  </a:cubicBezTo>
                  <a:close/>
                  <a:moveTo>
                    <a:pt x="5864" y="1"/>
                  </a:moveTo>
                  <a:cubicBezTo>
                    <a:pt x="5380" y="1"/>
                    <a:pt x="4899" y="190"/>
                    <a:pt x="4537" y="568"/>
                  </a:cubicBezTo>
                  <a:lnTo>
                    <a:pt x="3655" y="1387"/>
                  </a:lnTo>
                  <a:lnTo>
                    <a:pt x="3119" y="1387"/>
                  </a:lnTo>
                  <a:cubicBezTo>
                    <a:pt x="2552" y="1387"/>
                    <a:pt x="2080" y="1859"/>
                    <a:pt x="2080" y="2427"/>
                  </a:cubicBezTo>
                  <a:lnTo>
                    <a:pt x="2080" y="2962"/>
                  </a:lnTo>
                  <a:lnTo>
                    <a:pt x="315" y="4726"/>
                  </a:lnTo>
                  <a:cubicBezTo>
                    <a:pt x="126" y="4915"/>
                    <a:pt x="0" y="5136"/>
                    <a:pt x="0" y="5420"/>
                  </a:cubicBezTo>
                  <a:lnTo>
                    <a:pt x="0" y="10618"/>
                  </a:lnTo>
                  <a:cubicBezTo>
                    <a:pt x="32" y="11216"/>
                    <a:pt x="473" y="11657"/>
                    <a:pt x="1071" y="11657"/>
                  </a:cubicBezTo>
                  <a:lnTo>
                    <a:pt x="10680" y="11657"/>
                  </a:lnTo>
                  <a:cubicBezTo>
                    <a:pt x="11216" y="11657"/>
                    <a:pt x="11720" y="11185"/>
                    <a:pt x="11720" y="10618"/>
                  </a:cubicBezTo>
                  <a:lnTo>
                    <a:pt x="11720" y="5420"/>
                  </a:lnTo>
                  <a:cubicBezTo>
                    <a:pt x="11720" y="5136"/>
                    <a:pt x="11626" y="4915"/>
                    <a:pt x="11405" y="4726"/>
                  </a:cubicBezTo>
                  <a:lnTo>
                    <a:pt x="9641" y="2962"/>
                  </a:lnTo>
                  <a:lnTo>
                    <a:pt x="9641" y="2427"/>
                  </a:lnTo>
                  <a:cubicBezTo>
                    <a:pt x="9641" y="1859"/>
                    <a:pt x="9168" y="1387"/>
                    <a:pt x="8633" y="1387"/>
                  </a:cubicBezTo>
                  <a:lnTo>
                    <a:pt x="8065" y="1387"/>
                  </a:lnTo>
                  <a:lnTo>
                    <a:pt x="7215" y="568"/>
                  </a:lnTo>
                  <a:cubicBezTo>
                    <a:pt x="6837" y="190"/>
                    <a:pt x="6348" y="1"/>
                    <a:pt x="5864"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6" name="Google Shape;6135;p53">
              <a:extLst>
                <a:ext uri="{FF2B5EF4-FFF2-40B4-BE49-F238E27FC236}">
                  <a16:creationId xmlns:a16="http://schemas.microsoft.com/office/drawing/2014/main" id="{7521FAFC-7C76-421F-BD7B-FEC14A6E3B8B}"/>
                </a:ext>
              </a:extLst>
            </p:cNvPr>
            <p:cNvSpPr/>
            <p:nvPr/>
          </p:nvSpPr>
          <p:spPr>
            <a:xfrm>
              <a:off x="-35733475" y="2340425"/>
              <a:ext cx="51225" cy="68550"/>
            </a:xfrm>
            <a:custGeom>
              <a:avLst/>
              <a:gdLst/>
              <a:ahLst/>
              <a:cxnLst/>
              <a:rect l="l" t="t" r="r" b="b"/>
              <a:pathLst>
                <a:path w="2049" h="2742" extrusionOk="0">
                  <a:moveTo>
                    <a:pt x="1009" y="0"/>
                  </a:moveTo>
                  <a:cubicBezTo>
                    <a:pt x="474" y="0"/>
                    <a:pt x="1" y="473"/>
                    <a:pt x="1" y="1008"/>
                  </a:cubicBezTo>
                  <a:cubicBezTo>
                    <a:pt x="1" y="1260"/>
                    <a:pt x="158" y="1418"/>
                    <a:pt x="316" y="1418"/>
                  </a:cubicBezTo>
                  <a:cubicBezTo>
                    <a:pt x="505" y="1418"/>
                    <a:pt x="663" y="1260"/>
                    <a:pt x="663" y="1040"/>
                  </a:cubicBezTo>
                  <a:cubicBezTo>
                    <a:pt x="663" y="851"/>
                    <a:pt x="820" y="693"/>
                    <a:pt x="1009" y="693"/>
                  </a:cubicBezTo>
                  <a:cubicBezTo>
                    <a:pt x="1198" y="693"/>
                    <a:pt x="1356" y="851"/>
                    <a:pt x="1356" y="1040"/>
                  </a:cubicBezTo>
                  <a:cubicBezTo>
                    <a:pt x="1356" y="1229"/>
                    <a:pt x="1293" y="1323"/>
                    <a:pt x="1135" y="1386"/>
                  </a:cubicBezTo>
                  <a:cubicBezTo>
                    <a:pt x="852" y="1449"/>
                    <a:pt x="663" y="1733"/>
                    <a:pt x="663" y="2016"/>
                  </a:cubicBezTo>
                  <a:lnTo>
                    <a:pt x="663" y="2394"/>
                  </a:lnTo>
                  <a:cubicBezTo>
                    <a:pt x="663" y="2583"/>
                    <a:pt x="820" y="2741"/>
                    <a:pt x="1009" y="2741"/>
                  </a:cubicBezTo>
                  <a:cubicBezTo>
                    <a:pt x="1230" y="2741"/>
                    <a:pt x="1387" y="2583"/>
                    <a:pt x="1387" y="2394"/>
                  </a:cubicBezTo>
                  <a:lnTo>
                    <a:pt x="1387" y="2016"/>
                  </a:lnTo>
                  <a:cubicBezTo>
                    <a:pt x="1765" y="1827"/>
                    <a:pt x="2049" y="1449"/>
                    <a:pt x="2049" y="1008"/>
                  </a:cubicBezTo>
                  <a:cubicBezTo>
                    <a:pt x="2049" y="473"/>
                    <a:pt x="1576" y="0"/>
                    <a:pt x="100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7" name="Google Shape;6136;p53">
              <a:extLst>
                <a:ext uri="{FF2B5EF4-FFF2-40B4-BE49-F238E27FC236}">
                  <a16:creationId xmlns:a16="http://schemas.microsoft.com/office/drawing/2014/main" id="{9F53EC77-9A7B-43FA-973A-1B2B1B095011}"/>
                </a:ext>
              </a:extLst>
            </p:cNvPr>
            <p:cNvSpPr/>
            <p:nvPr/>
          </p:nvSpPr>
          <p:spPr>
            <a:xfrm>
              <a:off x="-35716925" y="2418400"/>
              <a:ext cx="17350" cy="17350"/>
            </a:xfrm>
            <a:custGeom>
              <a:avLst/>
              <a:gdLst/>
              <a:ahLst/>
              <a:cxnLst/>
              <a:rect l="l" t="t" r="r" b="b"/>
              <a:pathLst>
                <a:path w="694" h="694" extrusionOk="0">
                  <a:moveTo>
                    <a:pt x="347" y="0"/>
                  </a:moveTo>
                  <a:cubicBezTo>
                    <a:pt x="158" y="0"/>
                    <a:pt x="1" y="158"/>
                    <a:pt x="1" y="347"/>
                  </a:cubicBezTo>
                  <a:cubicBezTo>
                    <a:pt x="1" y="536"/>
                    <a:pt x="158" y="693"/>
                    <a:pt x="347" y="693"/>
                  </a:cubicBezTo>
                  <a:cubicBezTo>
                    <a:pt x="536" y="693"/>
                    <a:pt x="694" y="536"/>
                    <a:pt x="694" y="347"/>
                  </a:cubicBezTo>
                  <a:cubicBezTo>
                    <a:pt x="662" y="158"/>
                    <a:pt x="536" y="0"/>
                    <a:pt x="34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pic>
        <p:nvPicPr>
          <p:cNvPr id="3" name="صوت مسجّل">
            <a:hlinkClick r:id="" action="ppaction://media"/>
            <a:extLst>
              <a:ext uri="{FF2B5EF4-FFF2-40B4-BE49-F238E27FC236}">
                <a16:creationId xmlns:a16="http://schemas.microsoft.com/office/drawing/2014/main" id="{47E1614A-F6ED-6DC0-3DFA-7FE09B322271}"/>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239318" y="5765286"/>
            <a:ext cx="406400" cy="406400"/>
          </a:xfrm>
          <a:prstGeom prst="rect">
            <a:avLst/>
          </a:prstGeom>
        </p:spPr>
      </p:pic>
    </p:spTree>
    <p:extLst>
      <p:ext uri="{BB962C8B-B14F-4D97-AF65-F5344CB8AC3E}">
        <p14:creationId xmlns:p14="http://schemas.microsoft.com/office/powerpoint/2010/main" val="29157144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1287"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9402" y="178377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1335500" y="110777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2904712" y="1932745"/>
            <a:ext cx="8353017" cy="816249"/>
          </a:xfrm>
          <a:prstGeom prst="rect">
            <a:avLst/>
          </a:prstGeom>
          <a:noFill/>
        </p:spPr>
        <p:txBody>
          <a:bodyPr wrap="square" rtlCol="0">
            <a:spAutoFit/>
          </a:bodyPr>
          <a:lstStyle/>
          <a:p>
            <a:pPr marL="53340" algn="justLow" rtl="1">
              <a:lnSpc>
                <a:spcPct val="125000"/>
              </a:lnSpc>
              <a:spcBef>
                <a:spcPts val="1200"/>
              </a:spcBef>
              <a:spcAft>
                <a:spcPts val="600"/>
              </a:spcAft>
              <a:tabLst>
                <a:tab pos="78105" algn="l"/>
              </a:tabLst>
            </a:pPr>
            <a:r>
              <a:rPr lang="ar-SA" sz="1800" dirty="0">
                <a:effectLst/>
                <a:latin typeface="Calibri" panose="020F0502020204030204" pitchFamily="34" charset="0"/>
                <a:ea typeface="Calibri" panose="020F0502020204030204" pitchFamily="34" charset="0"/>
                <a:cs typeface="Simplified Arabic" panose="02020603050405020304" pitchFamily="18" charset="-78"/>
              </a:rPr>
              <a:t>     </a:t>
            </a:r>
            <a:r>
              <a:rPr lang="ar-SA" sz="1600" dirty="0">
                <a:latin typeface="Alexandria Light" pitchFamily="2" charset="-78"/>
                <a:cs typeface="Alexandria Light" pitchFamily="2" charset="-78"/>
              </a:rPr>
              <a:t>ينقسم </a:t>
            </a:r>
            <a:r>
              <a:rPr lang="ar-SA" sz="1600" b="1" dirty="0" err="1">
                <a:latin typeface="Alexandria Light" pitchFamily="2" charset="-78"/>
                <a:cs typeface="Alexandria Light" pitchFamily="2" charset="-78"/>
              </a:rPr>
              <a:t>الإنفوجرافيك</a:t>
            </a:r>
            <a:r>
              <a:rPr lang="ar-SA" sz="1600" b="1" dirty="0">
                <a:latin typeface="Alexandria Light" pitchFamily="2" charset="-78"/>
                <a:cs typeface="Alexandria Light" pitchFamily="2" charset="-78"/>
              </a:rPr>
              <a:t> من حيث طريقة العرض </a:t>
            </a:r>
            <a:r>
              <a:rPr lang="ar-SA" sz="1600" dirty="0">
                <a:latin typeface="Alexandria Light" pitchFamily="2" charset="-78"/>
                <a:cs typeface="Alexandria Light" pitchFamily="2" charset="-78"/>
              </a:rPr>
              <a:t>إلى  أنواع كما و</a:t>
            </a:r>
            <a:r>
              <a:rPr lang="ar-SA" sz="1600" dirty="0">
                <a:effectLst/>
                <a:latin typeface="Alexandria Light" pitchFamily="2" charset="-78"/>
                <a:ea typeface="Calibri" panose="020F0502020204030204" pitchFamily="34" charset="0"/>
                <a:cs typeface="Alexandria Light" pitchFamily="2" charset="-78"/>
              </a:rPr>
              <a:t>ضحها الشكل (4) الآتي:</a:t>
            </a:r>
            <a:endParaRPr lang="en-US" sz="1600" dirty="0">
              <a:effectLst/>
              <a:latin typeface="Alexandria Light" pitchFamily="2" charset="-78"/>
              <a:ea typeface="Calibri" panose="020F0502020204030204" pitchFamily="34" charset="0"/>
              <a:cs typeface="Alexandria Light" pitchFamily="2" charset="-78"/>
            </a:endParaRPr>
          </a:p>
          <a:p>
            <a:pPr algn="r" rtl="1">
              <a:lnSpc>
                <a:spcPts val="2560"/>
              </a:lnSpc>
              <a:spcAft>
                <a:spcPts val="1800"/>
              </a:spcAft>
            </a:pPr>
            <a:r>
              <a:rPr lang="ar-SA" sz="1600" dirty="0">
                <a:effectLst/>
                <a:latin typeface="Alexandria Light" pitchFamily="2" charset="-78"/>
                <a:ea typeface="Calibri" panose="020F0502020204030204" pitchFamily="34" charset="0"/>
                <a:cs typeface="Alexandria Light" pitchFamily="2" charset="-78"/>
              </a:rPr>
              <a:t>      </a:t>
            </a:r>
            <a:endParaRPr lang="en-US" sz="1600" dirty="0">
              <a:effectLst/>
              <a:latin typeface="Alexandria Light" pitchFamily="2" charset="-78"/>
              <a:ea typeface="Calibri" panose="020F0502020204030204" pitchFamily="34"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9DFE3B38-0A1E-4BEB-BA8E-F1328E376EB6}"/>
              </a:ext>
            </a:extLst>
          </p:cNvPr>
          <p:cNvSpPr txBox="1"/>
          <p:nvPr/>
        </p:nvSpPr>
        <p:spPr>
          <a:xfrm>
            <a:off x="3286055" y="1122567"/>
            <a:ext cx="2680405" cy="371705"/>
          </a:xfrm>
          <a:prstGeom prst="rect">
            <a:avLst/>
          </a:prstGeom>
          <a:noFill/>
        </p:spPr>
        <p:txBody>
          <a:bodyPr wrap="square">
            <a:spAutoFit/>
          </a:bodyPr>
          <a:lstStyle/>
          <a:p>
            <a:pPr algn="ctr" rtl="1">
              <a:lnSpc>
                <a:spcPct val="107000"/>
              </a:lnSpc>
              <a:spcAft>
                <a:spcPts val="800"/>
              </a:spcAft>
            </a:pPr>
            <a:r>
              <a:rPr lang="ar-SA" sz="1800" dirty="0">
                <a:effectLst/>
                <a:latin typeface="Alexandria Medium" pitchFamily="2" charset="-78"/>
                <a:ea typeface="Calibri" panose="020F0502020204030204" pitchFamily="34" charset="0"/>
                <a:cs typeface="Alexandria Medium" pitchFamily="2" charset="-78"/>
              </a:rPr>
              <a:t>أنواع </a:t>
            </a:r>
            <a:r>
              <a:rPr lang="ar-SA" b="1" dirty="0" err="1">
                <a:latin typeface="Alexandria Medium" pitchFamily="2" charset="-78"/>
                <a:ea typeface="Calibri" panose="020F0502020204030204" pitchFamily="34" charset="0"/>
                <a:cs typeface="Alexandria Medium" pitchFamily="2" charset="-78"/>
              </a:rPr>
              <a:t>الإنفوجرافيك</a:t>
            </a:r>
            <a:endParaRPr lang="en-US" sz="1400" dirty="0">
              <a:effectLst/>
              <a:latin typeface="Alexandria Medium" pitchFamily="2" charset="-78"/>
              <a:ea typeface="Calibri" panose="020F0502020204030204" pitchFamily="34" charset="0"/>
              <a:cs typeface="Alexandria Medium" pitchFamily="2" charset="-78"/>
            </a:endParaRPr>
          </a:p>
        </p:txBody>
      </p:sp>
      <p:graphicFrame>
        <p:nvGraphicFramePr>
          <p:cNvPr id="11" name="Diagram 257">
            <a:extLst>
              <a:ext uri="{FF2B5EF4-FFF2-40B4-BE49-F238E27FC236}">
                <a16:creationId xmlns:a16="http://schemas.microsoft.com/office/drawing/2014/main" id="{641BA516-A199-4352-9BBF-9D00790B3E8B}"/>
              </a:ext>
            </a:extLst>
          </p:cNvPr>
          <p:cNvGraphicFramePr/>
          <p:nvPr>
            <p:extLst>
              <p:ext uri="{D42A27DB-BD31-4B8C-83A1-F6EECF244321}">
                <p14:modId xmlns:p14="http://schemas.microsoft.com/office/powerpoint/2010/main" val="1284375218"/>
              </p:ext>
            </p:extLst>
          </p:nvPr>
        </p:nvGraphicFramePr>
        <p:xfrm>
          <a:off x="2308860" y="2422742"/>
          <a:ext cx="6549390" cy="331269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مربع نص 1">
            <a:extLst>
              <a:ext uri="{FF2B5EF4-FFF2-40B4-BE49-F238E27FC236}">
                <a16:creationId xmlns:a16="http://schemas.microsoft.com/office/drawing/2014/main" id="{3BF64CAB-122D-43E9-95FE-8AE1FCA9EA8A}"/>
              </a:ext>
            </a:extLst>
          </p:cNvPr>
          <p:cNvSpPr txBox="1"/>
          <p:nvPr/>
        </p:nvSpPr>
        <p:spPr>
          <a:xfrm>
            <a:off x="3972560" y="5760146"/>
            <a:ext cx="4519930" cy="307777"/>
          </a:xfrm>
          <a:prstGeom prst="rect">
            <a:avLst/>
          </a:prstGeom>
          <a:noFill/>
        </p:spPr>
        <p:txBody>
          <a:bodyPr wrap="square" rtlCol="1">
            <a:spAutoFit/>
          </a:bodyPr>
          <a:lstStyle/>
          <a:p>
            <a:r>
              <a:rPr lang="ar-SA" sz="1400" dirty="0">
                <a:latin typeface="Alexandria Light" pitchFamily="2" charset="-78"/>
                <a:cs typeface="Alexandria Light" pitchFamily="2" charset="-78"/>
              </a:rPr>
              <a:t>الشكل (4) </a:t>
            </a:r>
            <a:r>
              <a:rPr lang="ar-SA" sz="1400" dirty="0" err="1">
                <a:latin typeface="Alexandria Light" pitchFamily="2" charset="-78"/>
                <a:cs typeface="Alexandria Light" pitchFamily="2" charset="-78"/>
              </a:rPr>
              <a:t>بيبن</a:t>
            </a:r>
            <a:r>
              <a:rPr lang="ar-SA" sz="1400" dirty="0">
                <a:latin typeface="Alexandria Light" pitchFamily="2" charset="-78"/>
                <a:cs typeface="Alexandria Light" pitchFamily="2" charset="-78"/>
              </a:rPr>
              <a:t> أنواع </a:t>
            </a:r>
            <a:r>
              <a:rPr lang="ar-SA" sz="1400" dirty="0" err="1">
                <a:latin typeface="Alexandria Light" pitchFamily="2" charset="-78"/>
                <a:cs typeface="Alexandria Light" pitchFamily="2" charset="-78"/>
              </a:rPr>
              <a:t>الإنفوجرافيك</a:t>
            </a:r>
            <a:r>
              <a:rPr lang="ar-SA" sz="1400" dirty="0">
                <a:latin typeface="Alexandria Light" pitchFamily="2" charset="-78"/>
                <a:cs typeface="Alexandria Light" pitchFamily="2" charset="-78"/>
              </a:rPr>
              <a:t> من حيث العرض</a:t>
            </a:r>
          </a:p>
        </p:txBody>
      </p:sp>
    </p:spTree>
    <p:extLst>
      <p:ext uri="{BB962C8B-B14F-4D97-AF65-F5344CB8AC3E}">
        <p14:creationId xmlns:p14="http://schemas.microsoft.com/office/powerpoint/2010/main" val="16412528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2131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4218039" y="967422"/>
            <a:ext cx="3687097" cy="5831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194621" y="1952935"/>
            <a:ext cx="9986652" cy="3831113"/>
          </a:xfrm>
          <a:prstGeom prst="rect">
            <a:avLst/>
          </a:prstGeom>
          <a:noFill/>
        </p:spPr>
        <p:txBody>
          <a:bodyPr wrap="square" rtlCol="0">
            <a:spAutoFit/>
          </a:bodyPr>
          <a:lstStyle/>
          <a:p>
            <a:pPr marL="285750" indent="-285750" algn="just" rtl="1">
              <a:lnSpc>
                <a:spcPct val="150000"/>
              </a:lnSpc>
              <a:spcAft>
                <a:spcPts val="1800"/>
              </a:spcAft>
              <a:buFont typeface="Arial" panose="020B0604020202020204" pitchFamily="34" charset="0"/>
              <a:buChar char="•"/>
            </a:pPr>
            <a:r>
              <a:rPr lang="ar-SA" b="1" dirty="0" err="1">
                <a:latin typeface="Alexandria Light" pitchFamily="2" charset="-78"/>
                <a:cs typeface="Alexandria Light" pitchFamily="2" charset="-78"/>
              </a:rPr>
              <a:t>الإنفوجرافيك</a:t>
            </a:r>
            <a:r>
              <a:rPr lang="ar-SA" b="1" dirty="0">
                <a:latin typeface="Alexandria Light" pitchFamily="2" charset="-78"/>
                <a:cs typeface="Alexandria Light" pitchFamily="2" charset="-78"/>
              </a:rPr>
              <a:t> الثابت</a:t>
            </a:r>
            <a:r>
              <a:rPr lang="ar-SA" dirty="0">
                <a:latin typeface="Alexandria Light" pitchFamily="2" charset="-78"/>
                <a:cs typeface="Alexandria Light" pitchFamily="2" charset="-78"/>
              </a:rPr>
              <a:t>: هو تصميمات ثابتة يختار محتواها المصمم أو الجهة التي تخرجها وتكون معلومات عن موضوع معين في شكل صور ورسومات يسهل فهمها، قد تكون مطبوعة أو بشكل تصميمات تنشر على صفحات الإنترنت.</a:t>
            </a:r>
          </a:p>
          <a:p>
            <a:pPr marL="285750" indent="-285750" algn="just" rtl="1">
              <a:lnSpc>
                <a:spcPct val="150000"/>
              </a:lnSpc>
              <a:spcAft>
                <a:spcPts val="1800"/>
              </a:spcAft>
              <a:buFont typeface="Arial" panose="020B0604020202020204" pitchFamily="34" charset="0"/>
              <a:buChar char="•"/>
            </a:pPr>
            <a:r>
              <a:rPr lang="ar-SA" b="1" dirty="0" err="1">
                <a:latin typeface="Alexandria Light" pitchFamily="2" charset="-78"/>
                <a:cs typeface="Alexandria Light" pitchFamily="2" charset="-78"/>
              </a:rPr>
              <a:t>الإنفوجرافيك</a:t>
            </a:r>
            <a:r>
              <a:rPr lang="ar-SA" b="1" dirty="0">
                <a:latin typeface="Alexandria Light" pitchFamily="2" charset="-78"/>
                <a:cs typeface="Alexandria Light" pitchFamily="2" charset="-78"/>
              </a:rPr>
              <a:t> المتحرك</a:t>
            </a:r>
            <a:r>
              <a:rPr lang="ar-SA" dirty="0">
                <a:latin typeface="Alexandria Light" pitchFamily="2" charset="-78"/>
                <a:cs typeface="Alexandria Light" pitchFamily="2" charset="-78"/>
              </a:rPr>
              <a:t>: هو تصميم البيانات والتوضيحات والمعلومات تصميماً متحركاً كاملاً، حيث يتطلب هذا النوع نوعاً من الإبداع واختيار الحركات المعبرة التي تساعد في إخراجه بطريقة شائقة ممتعة، وكذلك يكون لها سيناريو كامل للإخراج النهائي لهذا النوع، وهذا أكثر الأنواع استخداماً وانتشاراً .</a:t>
            </a:r>
          </a:p>
          <a:p>
            <a:pPr marL="285750" indent="-285750" algn="just" rtl="1">
              <a:lnSpc>
                <a:spcPct val="150000"/>
              </a:lnSpc>
              <a:spcAft>
                <a:spcPts val="1800"/>
              </a:spcAft>
              <a:buFont typeface="Arial" panose="020B0604020202020204" pitchFamily="34" charset="0"/>
              <a:buChar char="•"/>
            </a:pPr>
            <a:r>
              <a:rPr lang="ar-SA" b="1" dirty="0" err="1">
                <a:latin typeface="Alexandria Light" pitchFamily="2" charset="-78"/>
                <a:cs typeface="Alexandria Light" pitchFamily="2" charset="-78"/>
              </a:rPr>
              <a:t>الإنفوجرافيك</a:t>
            </a:r>
            <a:r>
              <a:rPr lang="ar-SA" b="1" dirty="0">
                <a:latin typeface="Alexandria Light" pitchFamily="2" charset="-78"/>
                <a:cs typeface="Alexandria Light" pitchFamily="2" charset="-78"/>
              </a:rPr>
              <a:t> التفاعلي</a:t>
            </a:r>
            <a:r>
              <a:rPr lang="ar-SA" dirty="0">
                <a:latin typeface="Alexandria Light" pitchFamily="2" charset="-78"/>
                <a:cs typeface="Alexandria Light" pitchFamily="2" charset="-78"/>
              </a:rPr>
              <a:t>: يتحكم فيه المشاهد عن طريق بعض أدوات التحكم من أزرار وغيرها من الأدوات التفاعلية (شلتوت، 2016).</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مربع نص 12">
            <a:extLst>
              <a:ext uri="{FF2B5EF4-FFF2-40B4-BE49-F238E27FC236}">
                <a16:creationId xmlns:a16="http://schemas.microsoft.com/office/drawing/2014/main" id="{B79CC373-2E2D-46EF-84F0-8A98420DA122}"/>
              </a:ext>
            </a:extLst>
          </p:cNvPr>
          <p:cNvSpPr txBox="1"/>
          <p:nvPr/>
        </p:nvSpPr>
        <p:spPr>
          <a:xfrm>
            <a:off x="4532670" y="1015104"/>
            <a:ext cx="3008208" cy="444224"/>
          </a:xfrm>
          <a:prstGeom prst="rect">
            <a:avLst/>
          </a:prstGeom>
          <a:noFill/>
        </p:spPr>
        <p:txBody>
          <a:bodyPr wrap="square">
            <a:spAutoFit/>
          </a:bodyPr>
          <a:lstStyle/>
          <a:p>
            <a:pPr marR="0" lvl="0" algn="ctr" rtl="1">
              <a:lnSpc>
                <a:spcPct val="125000"/>
              </a:lnSpc>
              <a:spcBef>
                <a:spcPts val="600"/>
              </a:spcBef>
              <a:spcAft>
                <a:spcPts val="600"/>
              </a:spcAft>
            </a:pPr>
            <a:r>
              <a:rPr lang="ar-SA" sz="2000" dirty="0">
                <a:solidFill>
                  <a:schemeClr val="bg1"/>
                </a:solidFill>
                <a:effectLst>
                  <a:outerShdw blurRad="38100" dist="38100" dir="2700000" algn="tl">
                    <a:srgbClr val="000000">
                      <a:alpha val="43137"/>
                    </a:srgbClr>
                  </a:outerShdw>
                </a:effectLst>
                <a:latin typeface="Alexandria Medium" pitchFamily="2" charset="-78"/>
                <a:ea typeface="Calibri" panose="020F0502020204030204" pitchFamily="34" charset="0"/>
                <a:cs typeface="Alexandria Medium" pitchFamily="2" charset="-78"/>
              </a:rPr>
              <a:t>أنواع  </a:t>
            </a:r>
            <a:r>
              <a:rPr lang="ar-SA" sz="2000" dirty="0" err="1">
                <a:solidFill>
                  <a:schemeClr val="bg1"/>
                </a:solidFill>
                <a:effectLst>
                  <a:outerShdw blurRad="38100" dist="38100" dir="2700000" algn="tl">
                    <a:srgbClr val="000000">
                      <a:alpha val="43137"/>
                    </a:srgbClr>
                  </a:outerShdw>
                </a:effectLst>
                <a:latin typeface="Alexandria Medium" pitchFamily="2" charset="-78"/>
                <a:ea typeface="Calibri" panose="020F0502020204030204" pitchFamily="34" charset="0"/>
                <a:cs typeface="Alexandria Medium" pitchFamily="2" charset="-78"/>
              </a:rPr>
              <a:t>الإنفوجرافيك</a:t>
            </a:r>
            <a:r>
              <a:rPr lang="ar-SA" sz="2000" dirty="0">
                <a:solidFill>
                  <a:schemeClr val="bg1"/>
                </a:solidFill>
                <a:effectLst>
                  <a:outerShdw blurRad="38100" dist="38100" dir="2700000" algn="tl">
                    <a:srgbClr val="000000">
                      <a:alpha val="43137"/>
                    </a:srgbClr>
                  </a:outerShdw>
                </a:effectLst>
                <a:latin typeface="Alexandria Medium" pitchFamily="2" charset="-78"/>
                <a:ea typeface="Calibri" panose="020F0502020204030204" pitchFamily="34" charset="0"/>
                <a:cs typeface="Alexandria Medium" pitchFamily="2" charset="-78"/>
              </a:rPr>
              <a:t> </a:t>
            </a:r>
            <a:endParaRPr lang="en-US" sz="2000" dirty="0">
              <a:solidFill>
                <a:schemeClr val="bg1"/>
              </a:solidFill>
              <a:effectLst>
                <a:outerShdw blurRad="38100" dist="38100" dir="2700000" algn="tl">
                  <a:srgbClr val="000000">
                    <a:alpha val="43137"/>
                  </a:srgbClr>
                </a:outerShdw>
              </a:effectLst>
              <a:latin typeface="Alexandria Medium" pitchFamily="2" charset="-78"/>
              <a:ea typeface="Times New Roman" panose="02020603050405020304" pitchFamily="18" charset="0"/>
              <a:cs typeface="Alexandria Medium" pitchFamily="2" charset="-78"/>
            </a:endParaRPr>
          </a:p>
        </p:txBody>
      </p:sp>
      <p:sp>
        <p:nvSpPr>
          <p:cNvPr id="15" name="Google Shape;5444;p51">
            <a:extLst>
              <a:ext uri="{FF2B5EF4-FFF2-40B4-BE49-F238E27FC236}">
                <a16:creationId xmlns:a16="http://schemas.microsoft.com/office/drawing/2014/main" id="{B5F552B3-ACD4-41A2-B9FE-2002D03929E3}"/>
              </a:ext>
            </a:extLst>
          </p:cNvPr>
          <p:cNvSpPr/>
          <p:nvPr/>
        </p:nvSpPr>
        <p:spPr>
          <a:xfrm>
            <a:off x="762000" y="5476971"/>
            <a:ext cx="440105" cy="445633"/>
          </a:xfrm>
          <a:custGeom>
            <a:avLst/>
            <a:gdLst/>
            <a:ahLst/>
            <a:cxnLst/>
            <a:rect l="l" t="t" r="r" b="b"/>
            <a:pathLst>
              <a:path w="11941" h="12091" extrusionOk="0">
                <a:moveTo>
                  <a:pt x="5955" y="796"/>
                </a:moveTo>
                <a:lnTo>
                  <a:pt x="10933" y="3915"/>
                </a:lnTo>
                <a:lnTo>
                  <a:pt x="5955" y="7034"/>
                </a:lnTo>
                <a:lnTo>
                  <a:pt x="977" y="3915"/>
                </a:lnTo>
                <a:lnTo>
                  <a:pt x="5955" y="796"/>
                </a:lnTo>
                <a:close/>
                <a:moveTo>
                  <a:pt x="9924" y="5428"/>
                </a:moveTo>
                <a:lnTo>
                  <a:pt x="10964" y="6058"/>
                </a:lnTo>
                <a:lnTo>
                  <a:pt x="5955" y="9145"/>
                </a:lnTo>
                <a:lnTo>
                  <a:pt x="977" y="6058"/>
                </a:lnTo>
                <a:lnTo>
                  <a:pt x="2017" y="5428"/>
                </a:lnTo>
                <a:lnTo>
                  <a:pt x="5797" y="7790"/>
                </a:lnTo>
                <a:cubicBezTo>
                  <a:pt x="5860" y="7822"/>
                  <a:pt x="5931" y="7838"/>
                  <a:pt x="5994" y="7838"/>
                </a:cubicBezTo>
                <a:cubicBezTo>
                  <a:pt x="6057" y="7838"/>
                  <a:pt x="6112" y="7822"/>
                  <a:pt x="6144" y="7790"/>
                </a:cubicBezTo>
                <a:lnTo>
                  <a:pt x="9924" y="5428"/>
                </a:lnTo>
                <a:close/>
                <a:moveTo>
                  <a:pt x="9956" y="7538"/>
                </a:moveTo>
                <a:lnTo>
                  <a:pt x="10964" y="8169"/>
                </a:lnTo>
                <a:lnTo>
                  <a:pt x="5986" y="11288"/>
                </a:lnTo>
                <a:lnTo>
                  <a:pt x="1040" y="8169"/>
                </a:lnTo>
                <a:lnTo>
                  <a:pt x="2048" y="7538"/>
                </a:lnTo>
                <a:lnTo>
                  <a:pt x="5829" y="9901"/>
                </a:lnTo>
                <a:cubicBezTo>
                  <a:pt x="5892" y="9949"/>
                  <a:pt x="5963" y="9972"/>
                  <a:pt x="6026" y="9972"/>
                </a:cubicBezTo>
                <a:cubicBezTo>
                  <a:pt x="6089" y="9972"/>
                  <a:pt x="6144" y="9949"/>
                  <a:pt x="6175" y="9901"/>
                </a:cubicBezTo>
                <a:lnTo>
                  <a:pt x="9956" y="7538"/>
                </a:lnTo>
                <a:close/>
                <a:moveTo>
                  <a:pt x="5959" y="1"/>
                </a:moveTo>
                <a:cubicBezTo>
                  <a:pt x="5900" y="1"/>
                  <a:pt x="5845" y="25"/>
                  <a:pt x="5797" y="72"/>
                </a:cubicBezTo>
                <a:lnTo>
                  <a:pt x="158" y="3600"/>
                </a:lnTo>
                <a:cubicBezTo>
                  <a:pt x="32" y="3695"/>
                  <a:pt x="0" y="3758"/>
                  <a:pt x="0" y="3915"/>
                </a:cubicBezTo>
                <a:cubicBezTo>
                  <a:pt x="0" y="4073"/>
                  <a:pt x="95" y="4136"/>
                  <a:pt x="158" y="4230"/>
                </a:cubicBezTo>
                <a:lnTo>
                  <a:pt x="1387" y="4987"/>
                </a:lnTo>
                <a:lnTo>
                  <a:pt x="158" y="5743"/>
                </a:lnTo>
                <a:cubicBezTo>
                  <a:pt x="32" y="5806"/>
                  <a:pt x="0" y="5869"/>
                  <a:pt x="0" y="6058"/>
                </a:cubicBezTo>
                <a:cubicBezTo>
                  <a:pt x="0" y="6152"/>
                  <a:pt x="95" y="6278"/>
                  <a:pt x="158" y="6373"/>
                </a:cubicBezTo>
                <a:lnTo>
                  <a:pt x="1387" y="7097"/>
                </a:lnTo>
                <a:lnTo>
                  <a:pt x="158" y="7854"/>
                </a:lnTo>
                <a:cubicBezTo>
                  <a:pt x="32" y="7948"/>
                  <a:pt x="0" y="8011"/>
                  <a:pt x="0" y="8169"/>
                </a:cubicBezTo>
                <a:cubicBezTo>
                  <a:pt x="0" y="8295"/>
                  <a:pt x="95" y="8421"/>
                  <a:pt x="158" y="8484"/>
                </a:cubicBezTo>
                <a:lnTo>
                  <a:pt x="5797" y="12044"/>
                </a:lnTo>
                <a:cubicBezTo>
                  <a:pt x="5860" y="12075"/>
                  <a:pt x="5931" y="12091"/>
                  <a:pt x="5994" y="12091"/>
                </a:cubicBezTo>
                <a:cubicBezTo>
                  <a:pt x="6057" y="12091"/>
                  <a:pt x="6112" y="12075"/>
                  <a:pt x="6144" y="12044"/>
                </a:cubicBezTo>
                <a:lnTo>
                  <a:pt x="11783" y="8484"/>
                </a:lnTo>
                <a:cubicBezTo>
                  <a:pt x="11909" y="8421"/>
                  <a:pt x="11941" y="8326"/>
                  <a:pt x="11941" y="8169"/>
                </a:cubicBezTo>
                <a:cubicBezTo>
                  <a:pt x="11941" y="8043"/>
                  <a:pt x="11846" y="7948"/>
                  <a:pt x="11783" y="7854"/>
                </a:cubicBezTo>
                <a:lnTo>
                  <a:pt x="10555" y="7097"/>
                </a:lnTo>
                <a:lnTo>
                  <a:pt x="11783" y="6373"/>
                </a:lnTo>
                <a:cubicBezTo>
                  <a:pt x="11909" y="6278"/>
                  <a:pt x="11941" y="6152"/>
                  <a:pt x="11941" y="6058"/>
                </a:cubicBezTo>
                <a:cubicBezTo>
                  <a:pt x="11941" y="5932"/>
                  <a:pt x="11846" y="5806"/>
                  <a:pt x="11783" y="5743"/>
                </a:cubicBezTo>
                <a:lnTo>
                  <a:pt x="10555" y="4987"/>
                </a:lnTo>
                <a:lnTo>
                  <a:pt x="11783" y="4230"/>
                </a:lnTo>
                <a:cubicBezTo>
                  <a:pt x="11909" y="4136"/>
                  <a:pt x="11941" y="4073"/>
                  <a:pt x="11941" y="3915"/>
                </a:cubicBezTo>
                <a:cubicBezTo>
                  <a:pt x="11941" y="3758"/>
                  <a:pt x="11846" y="3695"/>
                  <a:pt x="11783" y="3600"/>
                </a:cubicBezTo>
                <a:lnTo>
                  <a:pt x="6144" y="72"/>
                </a:lnTo>
                <a:cubicBezTo>
                  <a:pt x="6081" y="25"/>
                  <a:pt x="6018" y="1"/>
                  <a:pt x="5959" y="1"/>
                </a:cubicBezTo>
                <a:close/>
              </a:path>
            </a:pathLst>
          </a:custGeom>
          <a:solidFill>
            <a:schemeClr val="accent4"/>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913246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496529"/>
            <a:ext cx="10812720" cy="55870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رسم تخطيطي 1">
            <a:extLst>
              <a:ext uri="{FF2B5EF4-FFF2-40B4-BE49-F238E27FC236}">
                <a16:creationId xmlns:a16="http://schemas.microsoft.com/office/drawing/2014/main" id="{9B22B0F7-7DF2-A554-8A7C-32D7CC7F0C66}"/>
              </a:ext>
            </a:extLst>
          </p:cNvPr>
          <p:cNvGraphicFramePr/>
          <p:nvPr>
            <p:extLst>
              <p:ext uri="{D42A27DB-BD31-4B8C-83A1-F6EECF244321}">
                <p14:modId xmlns:p14="http://schemas.microsoft.com/office/powerpoint/2010/main" val="1286096430"/>
              </p:ext>
            </p:extLst>
          </p:nvPr>
        </p:nvGraphicFramePr>
        <p:xfrm>
          <a:off x="629651" y="739404"/>
          <a:ext cx="10526297" cy="250387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6" name="رسم تخطيطي 5">
            <a:extLst>
              <a:ext uri="{FF2B5EF4-FFF2-40B4-BE49-F238E27FC236}">
                <a16:creationId xmlns:a16="http://schemas.microsoft.com/office/drawing/2014/main" id="{5AF285D9-8C65-BE3F-E19F-2EA8A09E77C7}"/>
              </a:ext>
            </a:extLst>
          </p:cNvPr>
          <p:cNvGraphicFramePr/>
          <p:nvPr>
            <p:extLst>
              <p:ext uri="{D42A27DB-BD31-4B8C-83A1-F6EECF244321}">
                <p14:modId xmlns:p14="http://schemas.microsoft.com/office/powerpoint/2010/main" val="769869316"/>
              </p:ext>
            </p:extLst>
          </p:nvPr>
        </p:nvGraphicFramePr>
        <p:xfrm>
          <a:off x="629651" y="3614721"/>
          <a:ext cx="10526297" cy="2283920"/>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extLst>
      <p:ext uri="{BB962C8B-B14F-4D97-AF65-F5344CB8AC3E}">
        <p14:creationId xmlns:p14="http://schemas.microsoft.com/office/powerpoint/2010/main" val="8748144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5"/>
            <a:ext cx="12191999" cy="5948027"/>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723072" y="3251582"/>
            <a:ext cx="5536140" cy="1323439"/>
          </a:xfrm>
          <a:prstGeom prst="rect">
            <a:avLst/>
          </a:prstGeom>
          <a:noFill/>
        </p:spPr>
        <p:txBody>
          <a:bodyPr wrap="square" rtlCol="0">
            <a:spAutoFit/>
          </a:bodyPr>
          <a:lstStyle/>
          <a:p>
            <a:pPr algn="ctr" rtl="1"/>
            <a:r>
              <a:rPr lang="ar-SA" sz="4000" b="1" dirty="0">
                <a:solidFill>
                  <a:srgbClr val="00B0F0"/>
                </a:solidFill>
                <a:latin typeface="Alexandria" charset="0"/>
                <a:cs typeface="Alexandria" charset="0"/>
              </a:rPr>
              <a:t>المستجدات العالمية في تكنولوجيا التعليم</a:t>
            </a:r>
            <a:endParaRPr lang="en-US" sz="4000" b="1" dirty="0">
              <a:solidFill>
                <a:srgbClr val="00B0F0"/>
              </a:solidFill>
              <a:latin typeface="Alexandria" charset="0"/>
              <a:cs typeface="Alexandria" charset="0"/>
            </a:endParaRPr>
          </a:p>
        </p:txBody>
      </p:sp>
      <p:sp>
        <p:nvSpPr>
          <p:cNvPr id="10" name="Rectangle: Rounded Corners 9"/>
          <p:cNvSpPr/>
          <p:nvPr/>
        </p:nvSpPr>
        <p:spPr>
          <a:xfrm>
            <a:off x="9113622" y="2263757"/>
            <a:ext cx="2464013"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solidFill>
                  <a:schemeClr val="tx1"/>
                </a:solidFill>
                <a:latin typeface="Alexandria" charset="0"/>
                <a:cs typeface="Alexandria" charset="0"/>
              </a:rPr>
              <a:t>محـــــــــور</a:t>
            </a:r>
            <a:endParaRPr lang="en-US" sz="2800" b="1" dirty="0">
              <a:solidFill>
                <a:schemeClr val="tx1"/>
              </a:solidFill>
              <a:latin typeface="Alexandria" charset="0"/>
              <a:cs typeface="Alexandria" charset="0"/>
            </a:endParaRPr>
          </a:p>
        </p:txBody>
      </p:sp>
      <p:sp>
        <p:nvSpPr>
          <p:cNvPr id="12" name="TextBox 11"/>
          <p:cNvSpPr txBox="1"/>
          <p:nvPr/>
        </p:nvSpPr>
        <p:spPr>
          <a:xfrm>
            <a:off x="339265" y="6307459"/>
            <a:ext cx="4886463"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Dr. AWATEF ALMUTIRI</a:t>
            </a:r>
          </a:p>
        </p:txBody>
      </p:sp>
      <p:sp>
        <p:nvSpPr>
          <p:cNvPr id="13" name="TextBox 12"/>
          <p:cNvSpPr txBox="1"/>
          <p:nvPr/>
        </p:nvSpPr>
        <p:spPr>
          <a:xfrm>
            <a:off x="309285" y="5905916"/>
            <a:ext cx="4886463" cy="400110"/>
          </a:xfrm>
          <a:prstGeom prst="rect">
            <a:avLst/>
          </a:prstGeom>
          <a:noFill/>
        </p:spPr>
        <p:txBody>
          <a:bodyPr wrap="square" rtlCol="0">
            <a:spAutoFit/>
          </a:bodyPr>
          <a:lstStyle/>
          <a:p>
            <a:r>
              <a:rPr lang="en-US" sz="20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20922149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560230"/>
            <a:ext cx="10812720" cy="59118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Google Shape;123;p2">
            <a:extLst>
              <a:ext uri="{FF2B5EF4-FFF2-40B4-BE49-F238E27FC236}">
                <a16:creationId xmlns:a16="http://schemas.microsoft.com/office/drawing/2014/main" id="{571164F4-6807-D434-2AC4-6A7AB2080EE8}"/>
              </a:ext>
            </a:extLst>
          </p:cNvPr>
          <p:cNvSpPr txBox="1"/>
          <p:nvPr/>
        </p:nvSpPr>
        <p:spPr>
          <a:xfrm>
            <a:off x="2909891" y="639895"/>
            <a:ext cx="6227495" cy="548828"/>
          </a:xfrm>
          <a:prstGeom prst="rect">
            <a:avLst/>
          </a:prstGeom>
          <a:noFill/>
          <a:ln>
            <a:noFill/>
          </a:ln>
        </p:spPr>
        <p:txBody>
          <a:bodyPr spcFirstLastPara="1" wrap="square" lIns="91425" tIns="45700" rIns="91425" bIns="45700" anchor="t" anchorCtr="0">
            <a:spAutoFit/>
          </a:bodyPr>
          <a:lstStyle/>
          <a:p>
            <a:pPr algn="ctr" rtl="1">
              <a:lnSpc>
                <a:spcPct val="115000"/>
              </a:lnSpc>
              <a:spcAft>
                <a:spcPts val="800"/>
              </a:spcAft>
            </a:pPr>
            <a:r>
              <a:rPr lang="ar-SA" sz="2000" b="1" kern="0" dirty="0">
                <a:solidFill>
                  <a:srgbClr val="0070C0"/>
                </a:solidFill>
                <a:effectLst/>
                <a:latin typeface="Alexandria Light" pitchFamily="2" charset="-78"/>
                <a:ea typeface="Times New Roman" panose="02020603050405020304" pitchFamily="18" charset="0"/>
                <a:cs typeface="Alexandria Light" pitchFamily="2" charset="-78"/>
              </a:rPr>
              <a:t>الاتجاهات العالمية الحديثة في تكنولوجيا التعليم:</a:t>
            </a:r>
            <a:endParaRPr lang="en-US" sz="2000" b="1" kern="100" dirty="0">
              <a:solidFill>
                <a:srgbClr val="0070C0"/>
              </a:solidFill>
              <a:effectLst/>
              <a:latin typeface="Alexandria Light" pitchFamily="2" charset="-78"/>
              <a:ea typeface="Times New Roman" panose="02020603050405020304" pitchFamily="18" charset="0"/>
              <a:cs typeface="Alexandria Light" pitchFamily="2" charset="-78"/>
            </a:endParaRPr>
          </a:p>
        </p:txBody>
      </p:sp>
      <p:pic>
        <p:nvPicPr>
          <p:cNvPr id="9" name="Graphic 21">
            <a:extLst>
              <a:ext uri="{FF2B5EF4-FFF2-40B4-BE49-F238E27FC236}">
                <a16:creationId xmlns:a16="http://schemas.microsoft.com/office/drawing/2014/main" id="{DF2D500F-E16C-9125-CBA2-D7FC37559C3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005" y="-24199"/>
            <a:ext cx="2049427" cy="956942"/>
          </a:xfrm>
          <a:prstGeom prst="rect">
            <a:avLst/>
          </a:prstGeom>
        </p:spPr>
      </p:pic>
      <p:sp>
        <p:nvSpPr>
          <p:cNvPr id="5" name="Google Shape;123;p2">
            <a:extLst>
              <a:ext uri="{FF2B5EF4-FFF2-40B4-BE49-F238E27FC236}">
                <a16:creationId xmlns:a16="http://schemas.microsoft.com/office/drawing/2014/main" id="{741D1FAE-0DCD-E650-834E-D6E2ED316B3C}"/>
              </a:ext>
            </a:extLst>
          </p:cNvPr>
          <p:cNvSpPr txBox="1"/>
          <p:nvPr/>
        </p:nvSpPr>
        <p:spPr>
          <a:xfrm>
            <a:off x="1021419" y="943485"/>
            <a:ext cx="10430353" cy="6001603"/>
          </a:xfrm>
          <a:prstGeom prst="rect">
            <a:avLst/>
          </a:prstGeom>
          <a:noFill/>
          <a:ln>
            <a:noFill/>
          </a:ln>
        </p:spPr>
        <p:txBody>
          <a:bodyPr spcFirstLastPara="1" wrap="square" lIns="91425" tIns="45700" rIns="91425" bIns="45700" anchor="t" anchorCtr="0">
            <a:spAutoFit/>
          </a:bodyPr>
          <a:lstStyle/>
          <a:p>
            <a:pPr algn="r" rtl="1">
              <a:spcAft>
                <a:spcPts val="800"/>
              </a:spcAft>
            </a:pPr>
            <a:r>
              <a:rPr lang="ar-SA" b="1" kern="0" dirty="0">
                <a:solidFill>
                  <a:srgbClr val="0070C0"/>
                </a:solidFill>
                <a:effectLst/>
                <a:latin typeface="Alexandria Light" pitchFamily="2" charset="-78"/>
                <a:ea typeface="Times New Roman" panose="02020603050405020304" pitchFamily="18" charset="0"/>
                <a:cs typeface="Alexandria Light" pitchFamily="2" charset="-78"/>
              </a:rPr>
              <a:t>أولاً: الذكاء الاصطناعي التوليدي: </a:t>
            </a:r>
          </a:p>
          <a:p>
            <a:pPr algn="r" rtl="1">
              <a:spcAft>
                <a:spcPts val="800"/>
              </a:spcAft>
            </a:pPr>
            <a:r>
              <a:rPr lang="ar-SA" kern="0" dirty="0">
                <a:effectLst/>
                <a:latin typeface="Alexandria Light" pitchFamily="2" charset="-78"/>
                <a:ea typeface="Times New Roman" panose="02020603050405020304" pitchFamily="18" charset="0"/>
                <a:cs typeface="Alexandria Light" pitchFamily="2" charset="-78"/>
              </a:rPr>
              <a:t>هو نوع متقدم من الذكاء الاصطناعي قادر على إنتاج محتوى (نصوص، صور، خطط دروس، اختبارات، عروض، ملخصات…)، وتحليل البيانات التعليمية، وتقديم دعم تعلم شخصي.</a:t>
            </a:r>
          </a:p>
          <a:p>
            <a:pPr algn="r" rtl="1">
              <a:spcAft>
                <a:spcPts val="800"/>
              </a:spcAft>
            </a:pPr>
            <a:r>
              <a:rPr lang="ar-SA" kern="0" dirty="0">
                <a:effectLst/>
                <a:latin typeface="Alexandria Light" pitchFamily="2" charset="-78"/>
                <a:ea typeface="Times New Roman" panose="02020603050405020304" pitchFamily="18" charset="0"/>
                <a:cs typeface="Alexandria Light" pitchFamily="2" charset="-78"/>
              </a:rPr>
              <a:t>لماذا ظهر بقوة؟</a:t>
            </a:r>
          </a:p>
          <a:p>
            <a:pPr algn="r" rtl="1">
              <a:spcAft>
                <a:spcPts val="800"/>
              </a:spcAft>
            </a:pPr>
            <a:r>
              <a:rPr lang="ar-SA" kern="0" dirty="0">
                <a:effectLst/>
                <a:latin typeface="Alexandria Light" pitchFamily="2" charset="-78"/>
                <a:ea typeface="Times New Roman" panose="02020603050405020304" pitchFamily="18" charset="0"/>
                <a:cs typeface="Alexandria Light" pitchFamily="2" charset="-78"/>
              </a:rPr>
              <a:t>	•	التطور السريع في نماذج اللغة الضخمة (مثل </a:t>
            </a:r>
            <a:r>
              <a:rPr lang="en" kern="0" dirty="0">
                <a:effectLst/>
                <a:latin typeface="Alexandria Light" pitchFamily="2" charset="-78"/>
                <a:ea typeface="Times New Roman" panose="02020603050405020304" pitchFamily="18" charset="0"/>
                <a:cs typeface="Alexandria Light" pitchFamily="2" charset="-78"/>
              </a:rPr>
              <a:t>GPT).</a:t>
            </a:r>
          </a:p>
          <a:p>
            <a:pPr algn="r" rtl="1">
              <a:spcAft>
                <a:spcPts val="800"/>
              </a:spcAft>
            </a:pPr>
            <a:r>
              <a:rPr lang="en" kern="0" dirty="0">
                <a:effectLst/>
                <a:latin typeface="Alexandria Light" pitchFamily="2" charset="-78"/>
                <a:ea typeface="Times New Roman" panose="02020603050405020304" pitchFamily="18" charset="0"/>
                <a:cs typeface="Alexandria Light" pitchFamily="2" charset="-78"/>
              </a:rPr>
              <a:t>	•	</a:t>
            </a:r>
            <a:r>
              <a:rPr lang="ar-SA" kern="0" dirty="0">
                <a:effectLst/>
                <a:latin typeface="Alexandria Light" pitchFamily="2" charset="-78"/>
                <a:ea typeface="Times New Roman" panose="02020603050405020304" pitchFamily="18" charset="0"/>
                <a:cs typeface="Alexandria Light" pitchFamily="2" charset="-78"/>
              </a:rPr>
              <a:t>الحاجة إلى تخصيص التعليم.</a:t>
            </a:r>
          </a:p>
          <a:p>
            <a:pPr algn="r" rtl="1">
              <a:spcAft>
                <a:spcPts val="800"/>
              </a:spcAft>
            </a:pPr>
            <a:r>
              <a:rPr lang="ar-SA" kern="0" dirty="0">
                <a:effectLst/>
                <a:latin typeface="Alexandria Light" pitchFamily="2" charset="-78"/>
                <a:ea typeface="Times New Roman" panose="02020603050405020304" pitchFamily="18" charset="0"/>
                <a:cs typeface="Alexandria Light" pitchFamily="2" charset="-78"/>
              </a:rPr>
              <a:t>	•	ضعف الوقت المتاح للمعلمين في إعداد المحتوى.</a:t>
            </a:r>
          </a:p>
          <a:p>
            <a:pPr algn="r" rtl="1">
              <a:spcAft>
                <a:spcPts val="800"/>
              </a:spcAft>
            </a:pPr>
            <a:r>
              <a:rPr lang="ar-SA" kern="0" dirty="0">
                <a:effectLst/>
                <a:latin typeface="Alexandria Light" pitchFamily="2" charset="-78"/>
                <a:ea typeface="Times New Roman" panose="02020603050405020304" pitchFamily="18" charset="0"/>
                <a:cs typeface="Alexandria Light" pitchFamily="2" charset="-78"/>
              </a:rPr>
              <a:t>	•	زيادة الاعتماد على التعلم الذاتي.</a:t>
            </a:r>
          </a:p>
          <a:p>
            <a:pPr algn="r" rtl="1">
              <a:buClr>
                <a:srgbClr val="000000"/>
              </a:buClr>
              <a:buFont typeface="Arial"/>
              <a:buNone/>
            </a:pPr>
            <a:r>
              <a:rPr lang="ar-SA" dirty="0">
                <a:solidFill>
                  <a:srgbClr val="0070C0"/>
                </a:solidFill>
                <a:latin typeface="Alexandria Light" pitchFamily="2" charset="-78"/>
                <a:cs typeface="Alexandria Light" pitchFamily="2" charset="-78"/>
              </a:rPr>
              <a:t>🔸 كيف يعمل؟</a:t>
            </a:r>
          </a:p>
          <a:p>
            <a:pPr algn="r" rtl="1">
              <a:buClr>
                <a:srgbClr val="000000"/>
              </a:buClr>
              <a:buFont typeface="Arial"/>
              <a:buNone/>
            </a:pPr>
            <a:r>
              <a:rPr lang="ar-SA" dirty="0">
                <a:solidFill>
                  <a:srgbClr val="333333"/>
                </a:solidFill>
                <a:latin typeface="Alexandria Light" pitchFamily="2" charset="-78"/>
                <a:cs typeface="Alexandria Light" pitchFamily="2" charset="-78"/>
              </a:rPr>
              <a:t>يستقبل مدخلات (</a:t>
            </a:r>
            <a:r>
              <a:rPr lang="en" dirty="0">
                <a:solidFill>
                  <a:srgbClr val="333333"/>
                </a:solidFill>
                <a:latin typeface="Alexandria Light" pitchFamily="2" charset="-78"/>
                <a:cs typeface="Alexandria Light" pitchFamily="2" charset="-78"/>
              </a:rPr>
              <a:t>Prompt)</a:t>
            </a:r>
            <a:r>
              <a:rPr lang="ar-SA" dirty="0">
                <a:solidFill>
                  <a:srgbClr val="333333"/>
                </a:solidFill>
                <a:latin typeface="Alexandria Light" pitchFamily="2" charset="-78"/>
                <a:cs typeface="Alexandria Light" pitchFamily="2" charset="-78"/>
              </a:rPr>
              <a:t> ، يحللها ، ينتج استجابة تتوافق مع السياق ، يتعلم من التفاعل ويحسّن الأداء</a:t>
            </a:r>
          </a:p>
          <a:p>
            <a:pPr algn="r" rtl="1">
              <a:buClr>
                <a:srgbClr val="000000"/>
              </a:buClr>
              <a:buFont typeface="Arial"/>
              <a:buNone/>
            </a:pPr>
            <a:r>
              <a:rPr lang="ar-SA" dirty="0">
                <a:solidFill>
                  <a:srgbClr val="0070C0"/>
                </a:solidFill>
                <a:latin typeface="Alexandria Light" pitchFamily="2" charset="-78"/>
                <a:cs typeface="Alexandria Light" pitchFamily="2" charset="-78"/>
              </a:rPr>
              <a:t>🔸 تطبيقاته التربوية:</a:t>
            </a:r>
          </a:p>
          <a:p>
            <a:pPr algn="r" rtl="1">
              <a:buClr>
                <a:srgbClr val="000000"/>
              </a:buClr>
              <a:buFont typeface="Arial"/>
              <a:buNone/>
            </a:pPr>
            <a:r>
              <a:rPr lang="ar-SA" dirty="0">
                <a:solidFill>
                  <a:srgbClr val="333333"/>
                </a:solidFill>
                <a:latin typeface="Alexandria Light" pitchFamily="2" charset="-78"/>
                <a:cs typeface="Alexandria Light" pitchFamily="2" charset="-78"/>
              </a:rPr>
              <a:t>- بناء خطط دروس مخصصة لكل مستوى.- إعداد أسئلة واختبارات بمستويات مختلفة.</a:t>
            </a:r>
          </a:p>
          <a:p>
            <a:pPr algn="r" rtl="1">
              <a:buClr>
                <a:srgbClr val="000000"/>
              </a:buClr>
              <a:buFont typeface="Arial"/>
              <a:buNone/>
            </a:pPr>
            <a:r>
              <a:rPr lang="ar-SA" dirty="0">
                <a:solidFill>
                  <a:srgbClr val="333333"/>
                </a:solidFill>
                <a:latin typeface="Alexandria Light" pitchFamily="2" charset="-78"/>
                <a:cs typeface="Alexandria Light" pitchFamily="2" charset="-78"/>
              </a:rPr>
              <a:t>- توليد أنشطة صفية وأنشطة منزلية. - عمل صف افتراضي ذكي يجيب على استفسارات الطالبات.</a:t>
            </a:r>
          </a:p>
          <a:p>
            <a:pPr algn="r" rtl="1">
              <a:buClr>
                <a:srgbClr val="000000"/>
              </a:buClr>
              <a:buFont typeface="Arial"/>
              <a:buNone/>
            </a:pPr>
            <a:r>
              <a:rPr lang="ar-SA" dirty="0">
                <a:solidFill>
                  <a:srgbClr val="333333"/>
                </a:solidFill>
                <a:latin typeface="Alexandria Light" pitchFamily="2" charset="-78"/>
                <a:cs typeface="Alexandria Light" pitchFamily="2" charset="-78"/>
              </a:rPr>
              <a:t>- اكتشاف أخطاء الطالبات في الواجبات وتحليلها. - تصميم عروض تقديمية تلقائيًا.</a:t>
            </a:r>
          </a:p>
          <a:p>
            <a:pPr algn="r" rtl="1">
              <a:buClr>
                <a:srgbClr val="000000"/>
              </a:buClr>
              <a:buFont typeface="Arial"/>
              <a:buNone/>
            </a:pPr>
            <a:r>
              <a:rPr lang="ar-SA" dirty="0">
                <a:solidFill>
                  <a:srgbClr val="333333"/>
                </a:solidFill>
                <a:latin typeface="Alexandria Light" pitchFamily="2" charset="-78"/>
                <a:cs typeface="Alexandria Light" pitchFamily="2" charset="-78"/>
              </a:rPr>
              <a:t>التلخيص والتحليل للمحتوى العلمي.</a:t>
            </a:r>
          </a:p>
          <a:p>
            <a:pPr algn="r" rtl="1">
              <a:buClr>
                <a:srgbClr val="000000"/>
              </a:buClr>
              <a:buFont typeface="Arial"/>
              <a:buNone/>
            </a:pPr>
            <a:r>
              <a:rPr lang="ar-SA" dirty="0">
                <a:solidFill>
                  <a:srgbClr val="0070C0"/>
                </a:solidFill>
                <a:latin typeface="Alexandria Light" pitchFamily="2" charset="-78"/>
                <a:cs typeface="Alexandria Light" pitchFamily="2" charset="-78"/>
              </a:rPr>
              <a:t>🔸 أمثلة على أدوات </a:t>
            </a:r>
            <a:r>
              <a:rPr lang="en" dirty="0">
                <a:solidFill>
                  <a:srgbClr val="0070C0"/>
                </a:solidFill>
                <a:latin typeface="Alexandria Light" pitchFamily="2" charset="-78"/>
                <a:cs typeface="Alexandria Light" pitchFamily="2" charset="-78"/>
              </a:rPr>
              <a:t>AI:</a:t>
            </a:r>
            <a:r>
              <a:rPr lang="ar-SA" dirty="0">
                <a:solidFill>
                  <a:srgbClr val="0070C0"/>
                </a:solidFill>
                <a:latin typeface="Alexandria Light" pitchFamily="2" charset="-78"/>
                <a:cs typeface="Alexandria Light" pitchFamily="2" charset="-78"/>
              </a:rPr>
              <a:t>:  </a:t>
            </a:r>
            <a:r>
              <a:rPr lang="en" dirty="0">
                <a:solidFill>
                  <a:srgbClr val="333333"/>
                </a:solidFill>
                <a:latin typeface="Alexandria Light" pitchFamily="2" charset="-78"/>
                <a:cs typeface="Alexandria Light" pitchFamily="2" charset="-78"/>
              </a:rPr>
              <a:t>ChatGPT – OpenAI</a:t>
            </a:r>
          </a:p>
          <a:p>
            <a:pPr algn="r" rtl="1">
              <a:spcAft>
                <a:spcPts val="800"/>
              </a:spcAft>
            </a:pPr>
            <a:endParaRPr lang="ar-SA" kern="0" dirty="0">
              <a:latin typeface="Alexandria Light" pitchFamily="2" charset="-78"/>
              <a:ea typeface="Times New Roman" panose="02020603050405020304" pitchFamily="18" charset="0"/>
              <a:cs typeface="Alexandria Light" pitchFamily="2" charset="-78"/>
            </a:endParaRPr>
          </a:p>
          <a:p>
            <a:pPr algn="r" rtl="1">
              <a:spcAft>
                <a:spcPts val="800"/>
              </a:spcAft>
            </a:pPr>
            <a:endParaRPr lang="ar-SA" kern="0" dirty="0">
              <a:effectLst/>
              <a:latin typeface="Alexandria Light" pitchFamily="2" charset="-78"/>
              <a:ea typeface="Times New Roman" panose="02020603050405020304" pitchFamily="18" charset="0"/>
              <a:cs typeface="Alexandria Light" pitchFamily="2" charset="-78"/>
            </a:endParaRPr>
          </a:p>
        </p:txBody>
      </p:sp>
      <p:sp>
        <p:nvSpPr>
          <p:cNvPr id="6" name="Oval 17">
            <a:extLst>
              <a:ext uri="{FF2B5EF4-FFF2-40B4-BE49-F238E27FC236}">
                <a16:creationId xmlns:a16="http://schemas.microsoft.com/office/drawing/2014/main" id="{E301E4EB-6725-EE88-A4AC-5AA22C82CCFC}"/>
              </a:ext>
            </a:extLst>
          </p:cNvPr>
          <p:cNvSpPr/>
          <p:nvPr/>
        </p:nvSpPr>
        <p:spPr>
          <a:xfrm>
            <a:off x="302806" y="4550229"/>
            <a:ext cx="2102937" cy="2276786"/>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D7E40114-B3AA-7AD0-0065-E7172B8E820D}"/>
              </a:ext>
            </a:extLst>
          </p:cNvPr>
          <p:cNvSpPr/>
          <p:nvPr/>
        </p:nvSpPr>
        <p:spPr>
          <a:xfrm>
            <a:off x="302806" y="4713681"/>
            <a:ext cx="1995619" cy="2098226"/>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Tree>
    <p:extLst>
      <p:ext uri="{BB962C8B-B14F-4D97-AF65-F5344CB8AC3E}">
        <p14:creationId xmlns:p14="http://schemas.microsoft.com/office/powerpoint/2010/main" val="28446259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3679C7-0F18-2798-408F-939DC3A00CE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A4812AD-2BB7-2024-6716-318878774874}"/>
              </a:ext>
            </a:extLst>
          </p:cNvPr>
          <p:cNvSpPr/>
          <p:nvPr/>
        </p:nvSpPr>
        <p:spPr>
          <a:xfrm>
            <a:off x="617280" y="521110"/>
            <a:ext cx="10812720" cy="5922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Google Shape;123;p2">
            <a:extLst>
              <a:ext uri="{FF2B5EF4-FFF2-40B4-BE49-F238E27FC236}">
                <a16:creationId xmlns:a16="http://schemas.microsoft.com/office/drawing/2014/main" id="{24865C92-B8B8-B423-A881-5E8E66EAD95F}"/>
              </a:ext>
            </a:extLst>
          </p:cNvPr>
          <p:cNvSpPr txBox="1"/>
          <p:nvPr/>
        </p:nvSpPr>
        <p:spPr>
          <a:xfrm>
            <a:off x="1175222" y="511276"/>
            <a:ext cx="9841555" cy="6370934"/>
          </a:xfrm>
          <a:prstGeom prst="rect">
            <a:avLst/>
          </a:prstGeom>
          <a:noFill/>
          <a:ln>
            <a:noFill/>
          </a:ln>
        </p:spPr>
        <p:txBody>
          <a:bodyPr spcFirstLastPara="1" wrap="square" lIns="91425" tIns="45700" rIns="91425" bIns="45700" anchor="t" anchorCtr="0">
            <a:spAutoFit/>
          </a:bodyPr>
          <a:lstStyle/>
          <a:p>
            <a:pPr algn="r" rtl="1">
              <a:lnSpc>
                <a:spcPct val="150000"/>
              </a:lnSpc>
              <a:buClr>
                <a:srgbClr val="000000"/>
              </a:buClr>
              <a:buFont typeface="Arial"/>
              <a:buNone/>
            </a:pPr>
            <a:r>
              <a:rPr lang="ar-SA" sz="1600" b="0" i="0" dirty="0">
                <a:solidFill>
                  <a:srgbClr val="333333"/>
                </a:solidFill>
                <a:effectLst/>
                <a:latin typeface="Alexandria Light" pitchFamily="2" charset="-78"/>
                <a:cs typeface="Alexandria Light" pitchFamily="2" charset="-78"/>
              </a:rPr>
              <a:t>🔸 </a:t>
            </a:r>
            <a:r>
              <a:rPr lang="ar-SA" sz="1600" b="0" i="0" dirty="0">
                <a:solidFill>
                  <a:srgbClr val="0070C0"/>
                </a:solidFill>
                <a:effectLst/>
                <a:latin typeface="Alexandria Light" pitchFamily="2" charset="-78"/>
                <a:cs typeface="Alexandria Light" pitchFamily="2" charset="-78"/>
              </a:rPr>
              <a:t>نتائج الدراسات العالمية:</a:t>
            </a:r>
          </a:p>
          <a:p>
            <a:pPr algn="r" rtl="1">
              <a:lnSpc>
                <a:spcPct val="150000"/>
              </a:lnSpc>
              <a:buClr>
                <a:srgbClr val="000000"/>
              </a:buClr>
              <a:buFont typeface="Arial"/>
              <a:buNone/>
            </a:pPr>
            <a:r>
              <a:rPr lang="ar-SA" sz="1600" b="0" i="0" dirty="0">
                <a:solidFill>
                  <a:srgbClr val="333333"/>
                </a:solidFill>
                <a:effectLst/>
                <a:latin typeface="Alexandria Light" pitchFamily="2" charset="-78"/>
                <a:cs typeface="Alexandria Light" pitchFamily="2" charset="-78"/>
              </a:rPr>
              <a:t>	•	يخفض وقت المعلم في التخطيط بنسبة 60–70%.</a:t>
            </a:r>
          </a:p>
          <a:p>
            <a:pPr algn="r" rtl="1">
              <a:lnSpc>
                <a:spcPct val="150000"/>
              </a:lnSpc>
              <a:buClr>
                <a:srgbClr val="000000"/>
              </a:buClr>
              <a:buFont typeface="Arial"/>
              <a:buNone/>
            </a:pPr>
            <a:r>
              <a:rPr lang="ar-SA" sz="1600" b="0" i="0" dirty="0">
                <a:solidFill>
                  <a:srgbClr val="333333"/>
                </a:solidFill>
                <a:effectLst/>
                <a:latin typeface="Alexandria Light" pitchFamily="2" charset="-78"/>
                <a:cs typeface="Alexandria Light" pitchFamily="2" charset="-78"/>
              </a:rPr>
              <a:t>	•	يزيد من تفاعل المتعلمين بنسبة 40%.</a:t>
            </a:r>
          </a:p>
          <a:p>
            <a:pPr algn="r" rtl="1">
              <a:lnSpc>
                <a:spcPct val="150000"/>
              </a:lnSpc>
              <a:buClr>
                <a:srgbClr val="000000"/>
              </a:buClr>
              <a:buFont typeface="Arial"/>
              <a:buNone/>
            </a:pPr>
            <a:r>
              <a:rPr lang="ar-SA" sz="1600" b="0" i="0" dirty="0">
                <a:solidFill>
                  <a:srgbClr val="333333"/>
                </a:solidFill>
                <a:effectLst/>
                <a:latin typeface="Alexandria Light" pitchFamily="2" charset="-78"/>
                <a:cs typeface="Alexandria Light" pitchFamily="2" charset="-78"/>
              </a:rPr>
              <a:t>	•	يحسن جودة التغذية الراجعة بنسبة 55%.</a:t>
            </a:r>
          </a:p>
          <a:p>
            <a:pPr algn="r" rtl="1">
              <a:lnSpc>
                <a:spcPct val="150000"/>
              </a:lnSpc>
              <a:buClr>
                <a:srgbClr val="000000"/>
              </a:buClr>
              <a:buFont typeface="Arial"/>
              <a:buNone/>
            </a:pPr>
            <a:r>
              <a:rPr lang="ar-SA" sz="1600" b="0" i="0" dirty="0">
                <a:solidFill>
                  <a:srgbClr val="333333"/>
                </a:solidFill>
                <a:effectLst/>
                <a:latin typeface="Alexandria Light" pitchFamily="2" charset="-78"/>
                <a:cs typeface="Alexandria Light" pitchFamily="2" charset="-78"/>
              </a:rPr>
              <a:t>	•	يرفع معدل الإنجاز الأكاديمي بنسبة 30% عند استخدامه كمدرب شخصي.</a:t>
            </a:r>
          </a:p>
          <a:p>
            <a:pPr algn="r" rtl="1">
              <a:lnSpc>
                <a:spcPct val="150000"/>
              </a:lnSpc>
              <a:buClr>
                <a:srgbClr val="000000"/>
              </a:buClr>
              <a:buFont typeface="Arial"/>
              <a:buNone/>
            </a:pPr>
            <a:r>
              <a:rPr lang="ar-SA" sz="1600" b="0" i="0" dirty="0">
                <a:solidFill>
                  <a:srgbClr val="0070C0"/>
                </a:solidFill>
                <a:effectLst/>
                <a:latin typeface="Alexandria Light" pitchFamily="2" charset="-78"/>
                <a:cs typeface="Alexandria Light" pitchFamily="2" charset="-78"/>
              </a:rPr>
              <a:t>🔸 </a:t>
            </a:r>
            <a:r>
              <a:rPr lang="ar-SA" sz="1600" b="0" i="0" dirty="0" err="1">
                <a:solidFill>
                  <a:srgbClr val="0070C0"/>
                </a:solidFill>
                <a:effectLst/>
                <a:latin typeface="Alexandria Light" pitchFamily="2" charset="-78"/>
                <a:cs typeface="Alexandria Light" pitchFamily="2" charset="-78"/>
              </a:rPr>
              <a:t>إيجابياته</a:t>
            </a:r>
            <a:r>
              <a:rPr lang="ar-SA" sz="1600" b="0" i="0" dirty="0">
                <a:solidFill>
                  <a:srgbClr val="0070C0"/>
                </a:solidFill>
                <a:effectLst/>
                <a:latin typeface="Alexandria Light" pitchFamily="2" charset="-78"/>
                <a:cs typeface="Alexandria Light" pitchFamily="2" charset="-78"/>
              </a:rPr>
              <a:t>:</a:t>
            </a:r>
          </a:p>
          <a:p>
            <a:pPr algn="r" rtl="1">
              <a:lnSpc>
                <a:spcPct val="150000"/>
              </a:lnSpc>
              <a:buClr>
                <a:srgbClr val="000000"/>
              </a:buClr>
              <a:buFont typeface="Arial"/>
              <a:buNone/>
            </a:pPr>
            <a:r>
              <a:rPr lang="ar-SA" sz="1600" b="0" i="0" dirty="0">
                <a:solidFill>
                  <a:srgbClr val="333333"/>
                </a:solidFill>
                <a:effectLst/>
                <a:latin typeface="Alexandria Light" pitchFamily="2" charset="-78"/>
                <a:cs typeface="Alexandria Light" pitchFamily="2" charset="-78"/>
              </a:rPr>
              <a:t>✔ تخصيص التعلم			✔ توفير وقت وجهد</a:t>
            </a:r>
          </a:p>
          <a:p>
            <a:pPr algn="r" rtl="1">
              <a:lnSpc>
                <a:spcPct val="150000"/>
              </a:lnSpc>
              <a:buClr>
                <a:srgbClr val="000000"/>
              </a:buClr>
              <a:buFont typeface="Arial"/>
              <a:buNone/>
            </a:pPr>
            <a:r>
              <a:rPr lang="ar-SA" sz="1600" b="0" i="0" dirty="0">
                <a:solidFill>
                  <a:srgbClr val="333333"/>
                </a:solidFill>
                <a:effectLst/>
                <a:latin typeface="Alexandria Light" pitchFamily="2" charset="-78"/>
                <a:cs typeface="Alexandria Light" pitchFamily="2" charset="-78"/>
              </a:rPr>
              <a:t>✔ دعم تعلم ضعيفي التحصيل		✔ تحسين جودة التعليم</a:t>
            </a:r>
          </a:p>
          <a:p>
            <a:pPr algn="r" rtl="1">
              <a:lnSpc>
                <a:spcPct val="150000"/>
              </a:lnSpc>
              <a:buClr>
                <a:srgbClr val="000000"/>
              </a:buClr>
              <a:buFont typeface="Arial"/>
              <a:buNone/>
            </a:pPr>
            <a:r>
              <a:rPr lang="ar-SA" sz="1600" dirty="0">
                <a:solidFill>
                  <a:srgbClr val="333333"/>
                </a:solidFill>
                <a:latin typeface="Alexandria Light" pitchFamily="2" charset="-78"/>
                <a:cs typeface="Alexandria Light" pitchFamily="2" charset="-78"/>
              </a:rPr>
              <a:t>🔸 </a:t>
            </a:r>
            <a:r>
              <a:rPr lang="ar-SA" sz="1600" dirty="0">
                <a:solidFill>
                  <a:srgbClr val="0070C0"/>
                </a:solidFill>
                <a:latin typeface="Alexandria Light" pitchFamily="2" charset="-78"/>
                <a:cs typeface="Alexandria Light" pitchFamily="2" charset="-78"/>
              </a:rPr>
              <a:t>سلبيات الذكاء الاصطناعي التوليدي:</a:t>
            </a:r>
          </a:p>
          <a:p>
            <a:pPr algn="r" rtl="1">
              <a:lnSpc>
                <a:spcPct val="150000"/>
              </a:lnSpc>
              <a:buClr>
                <a:srgbClr val="000000"/>
              </a:buClr>
              <a:buFont typeface="Arial"/>
              <a:buNone/>
            </a:pPr>
            <a:r>
              <a:rPr lang="ar-SA" sz="1600" dirty="0">
                <a:solidFill>
                  <a:srgbClr val="333333"/>
                </a:solidFill>
                <a:latin typeface="Alexandria Light" pitchFamily="2" charset="-78"/>
                <a:cs typeface="Alexandria Light" pitchFamily="2" charset="-78"/>
              </a:rPr>
              <a:t>✖ الاعتماد الزائد على التقنية</a:t>
            </a:r>
          </a:p>
          <a:p>
            <a:pPr algn="r" rtl="1">
              <a:lnSpc>
                <a:spcPct val="150000"/>
              </a:lnSpc>
              <a:buClr>
                <a:srgbClr val="000000"/>
              </a:buClr>
              <a:buFont typeface="Arial"/>
              <a:buNone/>
            </a:pPr>
            <a:r>
              <a:rPr lang="ar-SA" sz="1600" dirty="0">
                <a:solidFill>
                  <a:srgbClr val="333333"/>
                </a:solidFill>
                <a:latin typeface="Alexandria Light" pitchFamily="2" charset="-78"/>
                <a:cs typeface="Alexandria Light" pitchFamily="2" charset="-78"/>
              </a:rPr>
              <a:t>✖ معرفة الطالبات كيفية طرح الأسئلة الصحيحة</a:t>
            </a:r>
          </a:p>
          <a:p>
            <a:pPr algn="r" rtl="1">
              <a:lnSpc>
                <a:spcPct val="150000"/>
              </a:lnSpc>
              <a:buClr>
                <a:srgbClr val="000000"/>
              </a:buClr>
              <a:buFont typeface="Arial"/>
              <a:buNone/>
            </a:pPr>
            <a:r>
              <a:rPr lang="ar-SA" sz="1600" dirty="0">
                <a:solidFill>
                  <a:srgbClr val="333333"/>
                </a:solidFill>
                <a:latin typeface="Alexandria Light" pitchFamily="2" charset="-78"/>
                <a:cs typeface="Alexandria Light" pitchFamily="2" charset="-78"/>
              </a:rPr>
              <a:t>✖ احتمالية إنتاج معلومات غير دقيقة إذا لم يتم التحقق.</a:t>
            </a:r>
          </a:p>
          <a:p>
            <a:pPr algn="r" rtl="1">
              <a:lnSpc>
                <a:spcPct val="150000"/>
              </a:lnSpc>
              <a:buClr>
                <a:srgbClr val="000000"/>
              </a:buClr>
              <a:buFont typeface="Arial"/>
              <a:buNone/>
            </a:pPr>
            <a:r>
              <a:rPr lang="ar-SA" sz="1600" dirty="0">
                <a:solidFill>
                  <a:srgbClr val="333333"/>
                </a:solidFill>
                <a:latin typeface="Alexandria Light" pitchFamily="2" charset="-78"/>
                <a:cs typeface="Alexandria Light" pitchFamily="2" charset="-78"/>
              </a:rPr>
              <a:t>🔸 </a:t>
            </a:r>
            <a:r>
              <a:rPr lang="ar-SA" sz="1600" dirty="0">
                <a:solidFill>
                  <a:srgbClr val="0070C0"/>
                </a:solidFill>
                <a:latin typeface="Alexandria Light" pitchFamily="2" charset="-78"/>
                <a:cs typeface="Alexandria Light" pitchFamily="2" charset="-78"/>
              </a:rPr>
              <a:t>كيف يمكن توظّيفه في التعليم ؟</a:t>
            </a:r>
          </a:p>
          <a:p>
            <a:pPr algn="r" rtl="1">
              <a:lnSpc>
                <a:spcPct val="150000"/>
              </a:lnSpc>
              <a:buClr>
                <a:srgbClr val="000000"/>
              </a:buClr>
              <a:buFont typeface="Arial"/>
              <a:buNone/>
            </a:pPr>
            <a:r>
              <a:rPr lang="ar-SA" sz="1600" dirty="0">
                <a:solidFill>
                  <a:srgbClr val="333333"/>
                </a:solidFill>
                <a:latin typeface="Alexandria Light" pitchFamily="2" charset="-78"/>
                <a:cs typeface="Alexandria Light" pitchFamily="2" charset="-78"/>
              </a:rPr>
              <a:t>- استخدامه في التحضير للدروس	- توظيفه لإعطاء واجبات تحليلية</a:t>
            </a:r>
          </a:p>
          <a:p>
            <a:pPr algn="r" rtl="1">
              <a:lnSpc>
                <a:spcPct val="150000"/>
              </a:lnSpc>
              <a:buClr>
                <a:srgbClr val="000000"/>
              </a:buClr>
              <a:buFont typeface="Arial"/>
              <a:buNone/>
            </a:pPr>
            <a:r>
              <a:rPr lang="ar-SA" sz="1600" dirty="0">
                <a:solidFill>
                  <a:srgbClr val="333333"/>
                </a:solidFill>
                <a:latin typeface="Alexandria Light" pitchFamily="2" charset="-78"/>
                <a:cs typeface="Alexandria Light" pitchFamily="2" charset="-78"/>
              </a:rPr>
              <a:t>- تدريبه الطالبات على التفكير النقدي تجاه مخرجاته</a:t>
            </a:r>
          </a:p>
          <a:p>
            <a:pPr algn="r" rtl="1">
              <a:lnSpc>
                <a:spcPct val="150000"/>
              </a:lnSpc>
              <a:buClr>
                <a:srgbClr val="000000"/>
              </a:buClr>
              <a:buFont typeface="Arial"/>
              <a:buNone/>
            </a:pPr>
            <a:r>
              <a:rPr lang="ar-SA" sz="1600" dirty="0">
                <a:solidFill>
                  <a:srgbClr val="333333"/>
                </a:solidFill>
                <a:latin typeface="Alexandria Light" pitchFamily="2" charset="-78"/>
                <a:cs typeface="Alexandria Light" pitchFamily="2" charset="-78"/>
              </a:rPr>
              <a:t>- استخدامه كأداة تعلّم ذاتي مساعد</a:t>
            </a:r>
          </a:p>
          <a:p>
            <a:pPr algn="r" rtl="1">
              <a:lnSpc>
                <a:spcPct val="150000"/>
              </a:lnSpc>
              <a:buClr>
                <a:srgbClr val="000000"/>
              </a:buClr>
              <a:buFont typeface="Arial"/>
              <a:buNone/>
            </a:pPr>
            <a:endParaRPr lang="ar-SA" sz="1600" b="0" i="0" dirty="0">
              <a:solidFill>
                <a:srgbClr val="333333"/>
              </a:solidFill>
              <a:effectLst/>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BA76A830-B0DA-66C7-46E0-F284BD4205EC}"/>
              </a:ext>
            </a:extLst>
          </p:cNvPr>
          <p:cNvSpPr/>
          <p:nvPr/>
        </p:nvSpPr>
        <p:spPr>
          <a:xfrm>
            <a:off x="111708" y="4869712"/>
            <a:ext cx="1829260" cy="1988288"/>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763E5F9E-619E-87AB-C2A2-89D4ABFB1027}"/>
              </a:ext>
            </a:extLst>
          </p:cNvPr>
          <p:cNvSpPr/>
          <p:nvPr/>
        </p:nvSpPr>
        <p:spPr>
          <a:xfrm>
            <a:off x="111706" y="4944140"/>
            <a:ext cx="1674563" cy="1898752"/>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EF426915-281A-30F6-F480-411FBBB37EB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10929" y="15108"/>
            <a:ext cx="2350680" cy="1097607"/>
          </a:xfrm>
          <a:prstGeom prst="rect">
            <a:avLst/>
          </a:prstGeom>
        </p:spPr>
      </p:pic>
    </p:spTree>
    <p:extLst>
      <p:ext uri="{BB962C8B-B14F-4D97-AF65-F5344CB8AC3E}">
        <p14:creationId xmlns:p14="http://schemas.microsoft.com/office/powerpoint/2010/main" val="41048572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E0FAEF-BB27-C742-AC67-D1CFD83E22E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A4C285-048B-713E-FD70-EC526C4AEF1E}"/>
              </a:ext>
            </a:extLst>
          </p:cNvPr>
          <p:cNvSpPr/>
          <p:nvPr/>
        </p:nvSpPr>
        <p:spPr>
          <a:xfrm>
            <a:off x="510363" y="850714"/>
            <a:ext cx="10919637" cy="57810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Google Shape;123;p2">
            <a:extLst>
              <a:ext uri="{FF2B5EF4-FFF2-40B4-BE49-F238E27FC236}">
                <a16:creationId xmlns:a16="http://schemas.microsoft.com/office/drawing/2014/main" id="{6AE89802-B994-DB12-68A9-49FDB185C6C3}"/>
              </a:ext>
            </a:extLst>
          </p:cNvPr>
          <p:cNvSpPr txBox="1"/>
          <p:nvPr/>
        </p:nvSpPr>
        <p:spPr>
          <a:xfrm>
            <a:off x="833932" y="896531"/>
            <a:ext cx="10272498" cy="5909270"/>
          </a:xfrm>
          <a:prstGeom prst="rect">
            <a:avLst/>
          </a:prstGeom>
          <a:noFill/>
          <a:ln>
            <a:noFill/>
          </a:ln>
        </p:spPr>
        <p:txBody>
          <a:bodyPr spcFirstLastPara="1" wrap="square" lIns="91425" tIns="45700" rIns="91425" bIns="45700" anchor="t" anchorCtr="0">
            <a:spAutoFit/>
          </a:bodyPr>
          <a:lstStyle/>
          <a:p>
            <a:pPr algn="r" rtl="1">
              <a:lnSpc>
                <a:spcPct val="150000"/>
              </a:lnSpc>
              <a:buClr>
                <a:srgbClr val="000000"/>
              </a:buClr>
            </a:pPr>
            <a:r>
              <a:rPr lang="ar-SA" sz="1400" b="0" i="0" dirty="0">
                <a:solidFill>
                  <a:srgbClr val="0070C0"/>
                </a:solidFill>
                <a:effectLst/>
                <a:latin typeface="Alexandria Light" pitchFamily="2" charset="-78"/>
                <a:cs typeface="Alexandria Light" pitchFamily="2" charset="-78"/>
              </a:rPr>
              <a:t>ثانياً: التـــــــــعلم التكيفي: </a:t>
            </a:r>
            <a:endParaRPr lang="en" sz="1400" b="0" i="0" dirty="0">
              <a:solidFill>
                <a:srgbClr val="0070C0"/>
              </a:solidFill>
              <a:effectLst/>
              <a:latin typeface="Alexandria Light" pitchFamily="2" charset="-78"/>
              <a:cs typeface="Alexandria Light" pitchFamily="2" charset="-78"/>
            </a:endParaRPr>
          </a:p>
          <a:p>
            <a:pPr algn="r" rtl="1">
              <a:lnSpc>
                <a:spcPct val="150000"/>
              </a:lnSpc>
              <a:buClr>
                <a:srgbClr val="000000"/>
              </a:buClr>
            </a:pPr>
            <a:r>
              <a:rPr lang="ar-SA" sz="1400" b="0" i="0" dirty="0">
                <a:solidFill>
                  <a:srgbClr val="333333"/>
                </a:solidFill>
                <a:effectLst/>
                <a:latin typeface="Alexandria Light" pitchFamily="2" charset="-78"/>
                <a:cs typeface="Alexandria Light" pitchFamily="2" charset="-78"/>
              </a:rPr>
              <a:t>نظام تعلم ذكي يقوم بتغيير المحتوى، مستوى الصعوبة، ترتيب الأنشطة حسب أداء كل طالبة.</a:t>
            </a:r>
          </a:p>
          <a:p>
            <a:pPr algn="r" rtl="1">
              <a:lnSpc>
                <a:spcPct val="150000"/>
              </a:lnSpc>
              <a:buClr>
                <a:srgbClr val="000000"/>
              </a:buClr>
            </a:pPr>
            <a:r>
              <a:rPr lang="ar-SA" sz="1400" b="0" i="0" dirty="0">
                <a:solidFill>
                  <a:srgbClr val="0070C0"/>
                </a:solidFill>
                <a:effectLst/>
                <a:latin typeface="Alexandria Light" pitchFamily="2" charset="-78"/>
                <a:cs typeface="Alexandria Light" pitchFamily="2" charset="-78"/>
              </a:rPr>
              <a:t>🔸 مبررات ظهوره:</a:t>
            </a:r>
          </a:p>
          <a:p>
            <a:pPr algn="r" rtl="1">
              <a:lnSpc>
                <a:spcPct val="150000"/>
              </a:lnSpc>
              <a:buClr>
                <a:srgbClr val="000000"/>
              </a:buClr>
            </a:pPr>
            <a:r>
              <a:rPr lang="ar-SA" sz="1400" dirty="0">
                <a:solidFill>
                  <a:srgbClr val="333333"/>
                </a:solidFill>
                <a:latin typeface="Alexandria Light" pitchFamily="2" charset="-78"/>
                <a:cs typeface="Alexandria Light" pitchFamily="2" charset="-78"/>
              </a:rPr>
              <a:t>- </a:t>
            </a:r>
            <a:r>
              <a:rPr lang="ar-SA" sz="1400" b="0" i="0" dirty="0">
                <a:solidFill>
                  <a:srgbClr val="333333"/>
                </a:solidFill>
                <a:effectLst/>
                <a:latin typeface="Alexandria Light" pitchFamily="2" charset="-78"/>
                <a:cs typeface="Alexandria Light" pitchFamily="2" charset="-78"/>
              </a:rPr>
              <a:t>وجود فروق فردية كبيرة بين المتعلمين - الحاجة لبرامج تعليمية مخصصة</a:t>
            </a:r>
          </a:p>
          <a:p>
            <a:pPr algn="r" rtl="1">
              <a:lnSpc>
                <a:spcPct val="150000"/>
              </a:lnSpc>
              <a:buClr>
                <a:srgbClr val="000000"/>
              </a:buClr>
            </a:pPr>
            <a:r>
              <a:rPr lang="ar-SA" sz="1400" dirty="0">
                <a:solidFill>
                  <a:srgbClr val="333333"/>
                </a:solidFill>
                <a:latin typeface="Alexandria Light" pitchFamily="2" charset="-78"/>
                <a:cs typeface="Alexandria Light" pitchFamily="2" charset="-78"/>
              </a:rPr>
              <a:t>- </a:t>
            </a:r>
            <a:r>
              <a:rPr lang="ar-SA" sz="1400" b="0" i="0" dirty="0">
                <a:solidFill>
                  <a:srgbClr val="333333"/>
                </a:solidFill>
                <a:effectLst/>
                <a:latin typeface="Alexandria Light" pitchFamily="2" charset="-78"/>
                <a:cs typeface="Alexandria Light" pitchFamily="2" charset="-78"/>
              </a:rPr>
              <a:t>ضعف فعالية “درس واحد لكل الطلاب”</a:t>
            </a:r>
          </a:p>
          <a:p>
            <a:pPr algn="r" rtl="1">
              <a:lnSpc>
                <a:spcPct val="150000"/>
              </a:lnSpc>
              <a:buClr>
                <a:srgbClr val="000000"/>
              </a:buClr>
            </a:pPr>
            <a:r>
              <a:rPr lang="ar-SA" sz="1400" b="0" i="0" dirty="0">
                <a:solidFill>
                  <a:srgbClr val="0070C0"/>
                </a:solidFill>
                <a:effectLst/>
                <a:latin typeface="Alexandria Light" pitchFamily="2" charset="-78"/>
                <a:cs typeface="Alexandria Light" pitchFamily="2" charset="-78"/>
              </a:rPr>
              <a:t>🔸 كيف يعمل النظام؟</a:t>
            </a:r>
          </a:p>
          <a:p>
            <a:pPr algn="r" rtl="1">
              <a:lnSpc>
                <a:spcPct val="150000"/>
              </a:lnSpc>
              <a:buClr>
                <a:srgbClr val="000000"/>
              </a:buClr>
            </a:pPr>
            <a:r>
              <a:rPr lang="ar-SA" sz="1400" dirty="0">
                <a:solidFill>
                  <a:srgbClr val="333333"/>
                </a:solidFill>
                <a:latin typeface="Alexandria Light" pitchFamily="2" charset="-78"/>
                <a:cs typeface="Alexandria Light" pitchFamily="2" charset="-78"/>
              </a:rPr>
              <a:t>- </a:t>
            </a:r>
            <a:r>
              <a:rPr lang="ar-SA" sz="1400" b="0" i="0" dirty="0">
                <a:solidFill>
                  <a:srgbClr val="333333"/>
                </a:solidFill>
                <a:effectLst/>
                <a:latin typeface="Alexandria Light" pitchFamily="2" charset="-78"/>
                <a:cs typeface="Alexandria Light" pitchFamily="2" charset="-78"/>
              </a:rPr>
              <a:t>يقيس أداء الطالب (أسئلة – وقت – دقة). - يحدد مستواه.</a:t>
            </a:r>
          </a:p>
          <a:p>
            <a:pPr algn="r" rtl="1">
              <a:lnSpc>
                <a:spcPct val="150000"/>
              </a:lnSpc>
              <a:buClr>
                <a:srgbClr val="000000"/>
              </a:buClr>
            </a:pPr>
            <a:r>
              <a:rPr lang="ar-SA" sz="1400" b="0" i="0" dirty="0">
                <a:solidFill>
                  <a:srgbClr val="333333"/>
                </a:solidFill>
                <a:effectLst/>
                <a:latin typeface="Alexandria Light" pitchFamily="2" charset="-78"/>
                <a:cs typeface="Alexandria Light" pitchFamily="2" charset="-78"/>
              </a:rPr>
              <a:t>يختار محتوى يناسبه. - يقدم دعمًا إضافيًا أو تحديات متقدمة. - يتابع التطور باستمرار.</a:t>
            </a:r>
          </a:p>
          <a:p>
            <a:pPr algn="r" rtl="1">
              <a:lnSpc>
                <a:spcPct val="150000"/>
              </a:lnSpc>
              <a:buClr>
                <a:srgbClr val="000000"/>
              </a:buClr>
            </a:pPr>
            <a:r>
              <a:rPr lang="ar-SA" sz="1400" dirty="0">
                <a:solidFill>
                  <a:srgbClr val="0070C0"/>
                </a:solidFill>
                <a:latin typeface="Alexandria Light" pitchFamily="2" charset="-78"/>
                <a:cs typeface="Alexandria Light" pitchFamily="2" charset="-78"/>
              </a:rPr>
              <a:t>🔸 تطبيقات التعلم التكيفي في التعليم:</a:t>
            </a:r>
          </a:p>
          <a:p>
            <a:pPr algn="r" rtl="1">
              <a:lnSpc>
                <a:spcPct val="150000"/>
              </a:lnSpc>
              <a:buClr>
                <a:srgbClr val="000000"/>
              </a:buClr>
            </a:pPr>
            <a:r>
              <a:rPr lang="ar-SA" sz="1400" dirty="0">
                <a:solidFill>
                  <a:srgbClr val="333333"/>
                </a:solidFill>
                <a:latin typeface="Alexandria Light" pitchFamily="2" charset="-78"/>
                <a:cs typeface="Alexandria Light" pitchFamily="2" charset="-78"/>
              </a:rPr>
              <a:t>- برامج تقوية للضعيفات - برامج إثرائية للمتفوقات</a:t>
            </a:r>
          </a:p>
          <a:p>
            <a:pPr algn="r" rtl="1">
              <a:lnSpc>
                <a:spcPct val="150000"/>
              </a:lnSpc>
              <a:buClr>
                <a:srgbClr val="000000"/>
              </a:buClr>
            </a:pPr>
            <a:r>
              <a:rPr lang="ar-SA" sz="1400" dirty="0">
                <a:solidFill>
                  <a:srgbClr val="333333"/>
                </a:solidFill>
                <a:latin typeface="Alexandria Light" pitchFamily="2" charset="-78"/>
                <a:cs typeface="Alexandria Light" pitchFamily="2" charset="-78"/>
              </a:rPr>
              <a:t>- مسارات تعلم ذكية داخل </a:t>
            </a:r>
            <a:r>
              <a:rPr lang="en" sz="1400" dirty="0">
                <a:solidFill>
                  <a:srgbClr val="333333"/>
                </a:solidFill>
                <a:latin typeface="Alexandria Light" pitchFamily="2" charset="-78"/>
                <a:cs typeface="Alexandria Light" pitchFamily="2" charset="-78"/>
              </a:rPr>
              <a:t>LMS</a:t>
            </a:r>
            <a:r>
              <a:rPr lang="ar-SA" sz="1400" dirty="0">
                <a:solidFill>
                  <a:srgbClr val="333333"/>
                </a:solidFill>
                <a:latin typeface="Alexandria Light" pitchFamily="2" charset="-78"/>
                <a:cs typeface="Alexandria Light" pitchFamily="2" charset="-78"/>
              </a:rPr>
              <a:t>  - دعم التعلم الذاتي</a:t>
            </a:r>
          </a:p>
          <a:p>
            <a:pPr algn="r" rtl="1">
              <a:lnSpc>
                <a:spcPct val="150000"/>
              </a:lnSpc>
              <a:buClr>
                <a:srgbClr val="000000"/>
              </a:buClr>
            </a:pPr>
            <a:r>
              <a:rPr lang="ar-SA" sz="1400" dirty="0">
                <a:solidFill>
                  <a:srgbClr val="0070C0"/>
                </a:solidFill>
                <a:latin typeface="Alexandria Light" pitchFamily="2" charset="-78"/>
                <a:cs typeface="Alexandria Light" pitchFamily="2" charset="-78"/>
              </a:rPr>
              <a:t>🔸 منصات عالمية تستخدمه: </a:t>
            </a:r>
            <a:r>
              <a:rPr lang="en" sz="1400" dirty="0">
                <a:solidFill>
                  <a:srgbClr val="333333"/>
                </a:solidFill>
                <a:latin typeface="Alexandria Light" pitchFamily="2" charset="-78"/>
                <a:cs typeface="Alexandria Light" pitchFamily="2" charset="-78"/>
              </a:rPr>
              <a:t>ALEKS</a:t>
            </a:r>
            <a:r>
              <a:rPr lang="ar-SA" sz="1400" dirty="0">
                <a:solidFill>
                  <a:srgbClr val="333333"/>
                </a:solidFill>
                <a:latin typeface="Alexandria Light" pitchFamily="2" charset="-78"/>
                <a:cs typeface="Alexandria Light" pitchFamily="2" charset="-78"/>
              </a:rPr>
              <a:t>    -   </a:t>
            </a:r>
            <a:r>
              <a:rPr lang="en" sz="1400" dirty="0">
                <a:solidFill>
                  <a:srgbClr val="333333"/>
                </a:solidFill>
                <a:latin typeface="Alexandria Light" pitchFamily="2" charset="-78"/>
                <a:cs typeface="Alexandria Light" pitchFamily="2" charset="-78"/>
              </a:rPr>
              <a:t>DreamBox</a:t>
            </a:r>
          </a:p>
          <a:p>
            <a:pPr algn="r" rtl="1">
              <a:lnSpc>
                <a:spcPct val="150000"/>
              </a:lnSpc>
              <a:buClr>
                <a:srgbClr val="000000"/>
              </a:buClr>
            </a:pPr>
            <a:r>
              <a:rPr lang="ar-SA" sz="1400" dirty="0">
                <a:solidFill>
                  <a:srgbClr val="0070C0"/>
                </a:solidFill>
                <a:latin typeface="Alexandria Light" pitchFamily="2" charset="-78"/>
                <a:cs typeface="Alexandria Light" pitchFamily="2" charset="-78"/>
              </a:rPr>
              <a:t>🔸 نتائج الأبحاث: </a:t>
            </a:r>
            <a:r>
              <a:rPr lang="ar-SA" sz="1400" dirty="0">
                <a:solidFill>
                  <a:srgbClr val="333333"/>
                </a:solidFill>
                <a:latin typeface="Alexandria Light" pitchFamily="2" charset="-78"/>
                <a:cs typeface="Alexandria Light" pitchFamily="2" charset="-78"/>
              </a:rPr>
              <a:t>- يقلل الفجوة بين المتعلمين بنسبة 40%</a:t>
            </a:r>
          </a:p>
          <a:p>
            <a:pPr algn="r" rtl="1">
              <a:lnSpc>
                <a:spcPct val="150000"/>
              </a:lnSpc>
              <a:buClr>
                <a:srgbClr val="000000"/>
              </a:buClr>
            </a:pPr>
            <a:r>
              <a:rPr lang="ar-SA" sz="1400" dirty="0">
                <a:solidFill>
                  <a:srgbClr val="333333"/>
                </a:solidFill>
                <a:latin typeface="Alexandria Light" pitchFamily="2" charset="-78"/>
                <a:cs typeface="Alexandria Light" pitchFamily="2" charset="-78"/>
              </a:rPr>
              <a:t>- يزيد معدل الإتقان </a:t>
            </a:r>
            <a:r>
              <a:rPr lang="en" sz="1400" dirty="0">
                <a:solidFill>
                  <a:srgbClr val="333333"/>
                </a:solidFill>
                <a:latin typeface="Alexandria Light" pitchFamily="2" charset="-78"/>
                <a:cs typeface="Alexandria Light" pitchFamily="2" charset="-78"/>
              </a:rPr>
              <a:t>Mastery </a:t>
            </a:r>
            <a:r>
              <a:rPr lang="ar-SA" sz="1400" dirty="0">
                <a:solidFill>
                  <a:srgbClr val="333333"/>
                </a:solidFill>
                <a:latin typeface="Alexandria Light" pitchFamily="2" charset="-78"/>
                <a:cs typeface="Alexandria Light" pitchFamily="2" charset="-78"/>
              </a:rPr>
              <a:t>بنسبة 60% - يخفض عدد التلميذات “عالي الخطورة” بنسبة 30%</a:t>
            </a:r>
          </a:p>
          <a:p>
            <a:pPr algn="r" rtl="1">
              <a:lnSpc>
                <a:spcPct val="150000"/>
              </a:lnSpc>
              <a:buClr>
                <a:srgbClr val="000000"/>
              </a:buClr>
            </a:pPr>
            <a:r>
              <a:rPr lang="ar-SA" sz="1400" dirty="0">
                <a:solidFill>
                  <a:srgbClr val="0070C0"/>
                </a:solidFill>
                <a:latin typeface="Alexandria Light" pitchFamily="2" charset="-78"/>
                <a:cs typeface="Alexandria Light" pitchFamily="2" charset="-78"/>
              </a:rPr>
              <a:t>🔸 كيف يمكن توظيفه في مقرر تكنولوجيا التعليم؟</a:t>
            </a:r>
          </a:p>
          <a:p>
            <a:pPr algn="r" rtl="1">
              <a:lnSpc>
                <a:spcPct val="150000"/>
              </a:lnSpc>
              <a:buClr>
                <a:srgbClr val="000000"/>
              </a:buClr>
            </a:pPr>
            <a:r>
              <a:rPr lang="ar-SA" sz="1400" dirty="0">
                <a:solidFill>
                  <a:srgbClr val="333333"/>
                </a:solidFill>
                <a:latin typeface="Alexandria Light" pitchFamily="2" charset="-78"/>
                <a:cs typeface="Alexandria Light" pitchFamily="2" charset="-78"/>
              </a:rPr>
              <a:t>- استخدام منصات تقدم مسارات تعلم مختلفة  - تقديم واجبات متنوعة حسب مستوى الطالب</a:t>
            </a:r>
          </a:p>
          <a:p>
            <a:pPr algn="r" rtl="1">
              <a:lnSpc>
                <a:spcPct val="150000"/>
              </a:lnSpc>
              <a:buClr>
                <a:srgbClr val="000000"/>
              </a:buClr>
            </a:pPr>
            <a:r>
              <a:rPr lang="ar-SA" sz="1400" dirty="0">
                <a:solidFill>
                  <a:srgbClr val="333333"/>
                </a:solidFill>
                <a:latin typeface="Alexandria Light" pitchFamily="2" charset="-78"/>
                <a:cs typeface="Alexandria Light" pitchFamily="2" charset="-78"/>
              </a:rPr>
              <a:t>- اعتماد معايير تقييم تكيفية</a:t>
            </a:r>
          </a:p>
          <a:p>
            <a:pPr algn="r" rtl="1">
              <a:lnSpc>
                <a:spcPct val="150000"/>
              </a:lnSpc>
              <a:buClr>
                <a:srgbClr val="000000"/>
              </a:buClr>
            </a:pPr>
            <a:endParaRPr lang="ar-SA" sz="1400" b="0" i="0" dirty="0">
              <a:solidFill>
                <a:srgbClr val="333333"/>
              </a:solidFill>
              <a:effectLst/>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7E75AEC1-3392-1468-0518-DF6652BF4CFC}"/>
              </a:ext>
            </a:extLst>
          </p:cNvPr>
          <p:cNvSpPr/>
          <p:nvPr/>
        </p:nvSpPr>
        <p:spPr>
          <a:xfrm>
            <a:off x="111708" y="4869712"/>
            <a:ext cx="1829260" cy="1988288"/>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01CC6345-F0FD-9C4A-5553-710525640041}"/>
              </a:ext>
            </a:extLst>
          </p:cNvPr>
          <p:cNvSpPr/>
          <p:nvPr/>
        </p:nvSpPr>
        <p:spPr>
          <a:xfrm>
            <a:off x="111706" y="4944140"/>
            <a:ext cx="1674563" cy="1898752"/>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08941F3B-C852-E5B5-EBBD-DD040B36EA4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53018" y="-353250"/>
            <a:ext cx="2897019" cy="1352710"/>
          </a:xfrm>
          <a:prstGeom prst="rect">
            <a:avLst/>
          </a:prstGeom>
        </p:spPr>
      </p:pic>
      <p:sp>
        <p:nvSpPr>
          <p:cNvPr id="11" name="Google Shape;123;p2">
            <a:extLst>
              <a:ext uri="{FF2B5EF4-FFF2-40B4-BE49-F238E27FC236}">
                <a16:creationId xmlns:a16="http://schemas.microsoft.com/office/drawing/2014/main" id="{C9F6F2D2-BBA2-589D-1FA6-5FA483F98E5F}"/>
              </a:ext>
            </a:extLst>
          </p:cNvPr>
          <p:cNvSpPr txBox="1"/>
          <p:nvPr/>
        </p:nvSpPr>
        <p:spPr>
          <a:xfrm>
            <a:off x="2832530" y="96670"/>
            <a:ext cx="6227495" cy="548828"/>
          </a:xfrm>
          <a:prstGeom prst="rect">
            <a:avLst/>
          </a:prstGeom>
          <a:noFill/>
          <a:ln>
            <a:noFill/>
          </a:ln>
        </p:spPr>
        <p:txBody>
          <a:bodyPr spcFirstLastPara="1" wrap="square" lIns="91425" tIns="45700" rIns="91425" bIns="45700" anchor="t" anchorCtr="0">
            <a:spAutoFit/>
          </a:bodyPr>
          <a:lstStyle/>
          <a:p>
            <a:pPr algn="ctr" rtl="1">
              <a:lnSpc>
                <a:spcPct val="115000"/>
              </a:lnSpc>
              <a:spcAft>
                <a:spcPts val="800"/>
              </a:spcAft>
            </a:pPr>
            <a:r>
              <a:rPr lang="ar-SA" sz="2000" b="1" kern="0" dirty="0">
                <a:solidFill>
                  <a:srgbClr val="0070C0"/>
                </a:solidFill>
                <a:effectLst/>
                <a:latin typeface="Alexandria Light" pitchFamily="2" charset="-78"/>
                <a:ea typeface="Times New Roman" panose="02020603050405020304" pitchFamily="18" charset="0"/>
                <a:cs typeface="Alexandria Light" pitchFamily="2" charset="-78"/>
              </a:rPr>
              <a:t>الاتجاهات العالمية الحديثة في تكنولوجيا التعليم:</a:t>
            </a:r>
            <a:endParaRPr lang="en-US" sz="2000" b="1" kern="100" dirty="0">
              <a:solidFill>
                <a:srgbClr val="0070C0"/>
              </a:solidFill>
              <a:effectLst/>
              <a:latin typeface="Alexandria Light" pitchFamily="2" charset="-78"/>
              <a:ea typeface="Times New Roman" panose="02020603050405020304" pitchFamily="18" charset="0"/>
              <a:cs typeface="Alexandria Light" pitchFamily="2" charset="-78"/>
            </a:endParaRPr>
          </a:p>
        </p:txBody>
      </p:sp>
    </p:spTree>
    <p:extLst>
      <p:ext uri="{BB962C8B-B14F-4D97-AF65-F5344CB8AC3E}">
        <p14:creationId xmlns:p14="http://schemas.microsoft.com/office/powerpoint/2010/main" val="42880570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B9F57C-01B1-7381-7F4A-D5B8CB4F811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74F4784-5F74-9B25-9E6D-60B918A789C5}"/>
              </a:ext>
            </a:extLst>
          </p:cNvPr>
          <p:cNvSpPr/>
          <p:nvPr/>
        </p:nvSpPr>
        <p:spPr>
          <a:xfrm>
            <a:off x="510363" y="1323771"/>
            <a:ext cx="10919637" cy="50862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Google Shape;123;p2">
            <a:extLst>
              <a:ext uri="{FF2B5EF4-FFF2-40B4-BE49-F238E27FC236}">
                <a16:creationId xmlns:a16="http://schemas.microsoft.com/office/drawing/2014/main" id="{C541D43B-B740-BACE-57B9-71059B809E14}"/>
              </a:ext>
            </a:extLst>
          </p:cNvPr>
          <p:cNvSpPr txBox="1"/>
          <p:nvPr/>
        </p:nvSpPr>
        <p:spPr>
          <a:xfrm>
            <a:off x="833932" y="1609671"/>
            <a:ext cx="10272498" cy="4893607"/>
          </a:xfrm>
          <a:prstGeom prst="rect">
            <a:avLst/>
          </a:prstGeom>
          <a:noFill/>
          <a:ln>
            <a:noFill/>
          </a:ln>
        </p:spPr>
        <p:txBody>
          <a:bodyPr spcFirstLastPara="1" wrap="square" lIns="91425" tIns="45700" rIns="91425" bIns="45700" anchor="t" anchorCtr="0">
            <a:spAutoFit/>
          </a:bodyPr>
          <a:lstStyle/>
          <a:p>
            <a:pPr algn="r" rtl="1">
              <a:lnSpc>
                <a:spcPct val="150000"/>
              </a:lnSpc>
              <a:buClr>
                <a:srgbClr val="000000"/>
              </a:buClr>
            </a:pPr>
            <a:r>
              <a:rPr lang="ar-SA" sz="1600" dirty="0">
                <a:solidFill>
                  <a:srgbClr val="0070C0"/>
                </a:solidFill>
                <a:latin typeface="Alexandria Light" pitchFamily="2" charset="-78"/>
                <a:cs typeface="Alexandria Light" pitchFamily="2" charset="-78"/>
              </a:rPr>
              <a:t>🔸 1. دراسة تأثير الذكاء الاصطناعي على التحصيل الدراسي: </a:t>
            </a:r>
            <a:r>
              <a:rPr lang="en" sz="1600" dirty="0">
                <a:solidFill>
                  <a:srgbClr val="0070C0"/>
                </a:solidFill>
                <a:latin typeface="Alexandria Light" pitchFamily="2" charset="-78"/>
                <a:cs typeface="Alexandria Light" pitchFamily="2" charset="-78"/>
              </a:rPr>
              <a:t>MIT (2023):</a:t>
            </a:r>
          </a:p>
          <a:p>
            <a:pPr algn="r" rtl="1">
              <a:lnSpc>
                <a:spcPct val="150000"/>
              </a:lnSpc>
              <a:buClr>
                <a:srgbClr val="000000"/>
              </a:buClr>
            </a:pPr>
            <a:r>
              <a:rPr lang="en" sz="1600" dirty="0">
                <a:solidFill>
                  <a:srgbClr val="333333"/>
                </a:solidFill>
                <a:latin typeface="Alexandria Light" pitchFamily="2" charset="-78"/>
                <a:cs typeface="Alexandria Light" pitchFamily="2" charset="-78"/>
              </a:rPr>
              <a:t>	•	</a:t>
            </a:r>
            <a:r>
              <a:rPr lang="ar-SA" sz="1600" dirty="0">
                <a:solidFill>
                  <a:srgbClr val="333333"/>
                </a:solidFill>
                <a:latin typeface="Alexandria Light" pitchFamily="2" charset="-78"/>
                <a:cs typeface="Alexandria Light" pitchFamily="2" charset="-78"/>
              </a:rPr>
              <a:t>استخدام مدرب </a:t>
            </a:r>
            <a:r>
              <a:rPr lang="en" sz="1600" dirty="0">
                <a:solidFill>
                  <a:srgbClr val="333333"/>
                </a:solidFill>
                <a:latin typeface="Alexandria Light" pitchFamily="2" charset="-78"/>
                <a:cs typeface="Alexandria Light" pitchFamily="2" charset="-78"/>
              </a:rPr>
              <a:t>AI </a:t>
            </a:r>
            <a:r>
              <a:rPr lang="ar-SA" sz="1600" dirty="0">
                <a:solidFill>
                  <a:srgbClr val="333333"/>
                </a:solidFill>
                <a:latin typeface="Alexandria Light" pitchFamily="2" charset="-78"/>
                <a:cs typeface="Alexandria Light" pitchFamily="2" charset="-78"/>
              </a:rPr>
              <a:t>يزيد معدل فهم الطالبات بنسبة 30%</a:t>
            </a:r>
          </a:p>
          <a:p>
            <a:pPr algn="r" rtl="1">
              <a:lnSpc>
                <a:spcPct val="150000"/>
              </a:lnSpc>
              <a:buClr>
                <a:srgbClr val="000000"/>
              </a:buClr>
            </a:pPr>
            <a:r>
              <a:rPr lang="ar-SA" sz="1600" dirty="0">
                <a:solidFill>
                  <a:srgbClr val="333333"/>
                </a:solidFill>
                <a:latin typeface="Alexandria Light" pitchFamily="2" charset="-78"/>
                <a:cs typeface="Alexandria Light" pitchFamily="2" charset="-78"/>
              </a:rPr>
              <a:t>	•	يقلل الوقت المستغرق لفهم الدرس بنسبة 40%</a:t>
            </a:r>
          </a:p>
          <a:p>
            <a:pPr algn="r" rtl="1">
              <a:lnSpc>
                <a:spcPct val="150000"/>
              </a:lnSpc>
              <a:buClr>
                <a:srgbClr val="000000"/>
              </a:buClr>
            </a:pPr>
            <a:r>
              <a:rPr lang="ar-SA" sz="1600" dirty="0">
                <a:solidFill>
                  <a:srgbClr val="333333"/>
                </a:solidFill>
                <a:latin typeface="Alexandria Light" pitchFamily="2" charset="-78"/>
                <a:cs typeface="Alexandria Light" pitchFamily="2" charset="-78"/>
              </a:rPr>
              <a:t>	•	يحسن مهارة التفكير الناقد بنسبة 25%</a:t>
            </a:r>
          </a:p>
          <a:p>
            <a:pPr algn="r" rtl="1">
              <a:lnSpc>
                <a:spcPct val="150000"/>
              </a:lnSpc>
              <a:buClr>
                <a:srgbClr val="000000"/>
              </a:buClr>
            </a:pPr>
            <a:r>
              <a:rPr lang="ar-SA" sz="1600" dirty="0">
                <a:solidFill>
                  <a:srgbClr val="0070C0"/>
                </a:solidFill>
                <a:latin typeface="Alexandria Light" pitchFamily="2" charset="-78"/>
                <a:cs typeface="Alexandria Light" pitchFamily="2" charset="-78"/>
              </a:rPr>
              <a:t>تفسير النتائج:</a:t>
            </a:r>
          </a:p>
          <a:p>
            <a:pPr algn="r" rtl="1">
              <a:lnSpc>
                <a:spcPct val="150000"/>
              </a:lnSpc>
              <a:buClr>
                <a:srgbClr val="000000"/>
              </a:buClr>
            </a:pPr>
            <a:r>
              <a:rPr lang="en" sz="1600" dirty="0">
                <a:solidFill>
                  <a:srgbClr val="333333"/>
                </a:solidFill>
                <a:latin typeface="Alexandria Light" pitchFamily="2" charset="-78"/>
                <a:cs typeface="Alexandria Light" pitchFamily="2" charset="-78"/>
              </a:rPr>
              <a:t>AI </a:t>
            </a:r>
            <a:r>
              <a:rPr lang="ar-SA" sz="1600" dirty="0">
                <a:solidFill>
                  <a:srgbClr val="333333"/>
                </a:solidFill>
                <a:latin typeface="Alexandria Light" pitchFamily="2" charset="-78"/>
                <a:cs typeface="Alexandria Light" pitchFamily="2" charset="-78"/>
              </a:rPr>
              <a:t>يعوض نقص الوقت لدى المعلم، ويقدم دعماً فردياً مستمراً.</a:t>
            </a:r>
          </a:p>
          <a:p>
            <a:pPr algn="r" rtl="1">
              <a:lnSpc>
                <a:spcPct val="150000"/>
              </a:lnSpc>
              <a:buClr>
                <a:srgbClr val="000000"/>
              </a:buClr>
            </a:pPr>
            <a:r>
              <a:rPr lang="ar-SA" sz="1600" dirty="0">
                <a:solidFill>
                  <a:srgbClr val="0070C0"/>
                </a:solidFill>
                <a:latin typeface="Alexandria Light" pitchFamily="2" charset="-78"/>
                <a:cs typeface="Alexandria Light" pitchFamily="2" charset="-78"/>
              </a:rPr>
              <a:t>🔸 ٢.  دراسة أثر التعلم التكيفي على الفروق الفردية</a:t>
            </a:r>
            <a:r>
              <a:rPr lang="ar-SA" sz="1600" dirty="0">
                <a:solidFill>
                  <a:srgbClr val="333333"/>
                </a:solidFill>
                <a:latin typeface="Alexandria Light" pitchFamily="2" charset="-78"/>
                <a:cs typeface="Alexandria Light" pitchFamily="2" charset="-78"/>
              </a:rPr>
              <a:t> </a:t>
            </a:r>
            <a:r>
              <a:rPr lang="ar-SA" sz="1600" dirty="0">
                <a:solidFill>
                  <a:srgbClr val="0070C0"/>
                </a:solidFill>
                <a:latin typeface="Alexandria Light" pitchFamily="2" charset="-78"/>
                <a:cs typeface="Alexandria Light" pitchFamily="2" charset="-78"/>
              </a:rPr>
              <a:t>دراسة </a:t>
            </a:r>
            <a:r>
              <a:rPr lang="en" sz="1600" dirty="0">
                <a:solidFill>
                  <a:srgbClr val="0070C0"/>
                </a:solidFill>
                <a:latin typeface="Alexandria Light" pitchFamily="2" charset="-78"/>
                <a:cs typeface="Alexandria Light" pitchFamily="2" charset="-78"/>
              </a:rPr>
              <a:t>OECD:</a:t>
            </a:r>
          </a:p>
          <a:p>
            <a:pPr algn="r" rtl="1">
              <a:lnSpc>
                <a:spcPct val="150000"/>
              </a:lnSpc>
              <a:buClr>
                <a:srgbClr val="000000"/>
              </a:buClr>
            </a:pPr>
            <a:r>
              <a:rPr lang="en" sz="1600" dirty="0">
                <a:solidFill>
                  <a:srgbClr val="333333"/>
                </a:solidFill>
                <a:latin typeface="Alexandria Light" pitchFamily="2" charset="-78"/>
                <a:cs typeface="Alexandria Light" pitchFamily="2" charset="-78"/>
              </a:rPr>
              <a:t>	•	</a:t>
            </a:r>
            <a:r>
              <a:rPr lang="ar-SA" sz="1600" dirty="0">
                <a:solidFill>
                  <a:srgbClr val="333333"/>
                </a:solidFill>
                <a:latin typeface="Alexandria Light" pitchFamily="2" charset="-78"/>
                <a:cs typeface="Alexandria Light" pitchFamily="2" charset="-78"/>
              </a:rPr>
              <a:t>يقلل الفجوة بين الطالبات بنسبة 30–40%</a:t>
            </a:r>
          </a:p>
          <a:p>
            <a:pPr algn="r" rtl="1">
              <a:lnSpc>
                <a:spcPct val="150000"/>
              </a:lnSpc>
              <a:buClr>
                <a:srgbClr val="000000"/>
              </a:buClr>
            </a:pPr>
            <a:r>
              <a:rPr lang="ar-SA" sz="1600" dirty="0">
                <a:solidFill>
                  <a:srgbClr val="333333"/>
                </a:solidFill>
                <a:latin typeface="Alexandria Light" pitchFamily="2" charset="-78"/>
                <a:cs typeface="Alexandria Light" pitchFamily="2" charset="-78"/>
              </a:rPr>
              <a:t>	•	يساعد المتفوقات على الارتقاء للمستويات المتقدمة</a:t>
            </a:r>
          </a:p>
          <a:p>
            <a:pPr algn="r" rtl="1">
              <a:lnSpc>
                <a:spcPct val="150000"/>
              </a:lnSpc>
              <a:buClr>
                <a:srgbClr val="000000"/>
              </a:buClr>
            </a:pPr>
            <a:r>
              <a:rPr lang="ar-SA" sz="1600" dirty="0">
                <a:solidFill>
                  <a:srgbClr val="333333"/>
                </a:solidFill>
                <a:latin typeface="Alexandria Light" pitchFamily="2" charset="-78"/>
                <a:cs typeface="Alexandria Light" pitchFamily="2" charset="-78"/>
              </a:rPr>
              <a:t>	•	يقلل نسبة المتعثرين بنسبة 25%</a:t>
            </a:r>
          </a:p>
          <a:p>
            <a:pPr algn="r" rtl="1">
              <a:lnSpc>
                <a:spcPct val="150000"/>
              </a:lnSpc>
              <a:buClr>
                <a:srgbClr val="000000"/>
              </a:buClr>
            </a:pPr>
            <a:r>
              <a:rPr lang="ar-SA" sz="1600" dirty="0">
                <a:solidFill>
                  <a:srgbClr val="0070C0"/>
                </a:solidFill>
                <a:latin typeface="Alexandria Light" pitchFamily="2" charset="-78"/>
                <a:cs typeface="Alexandria Light" pitchFamily="2" charset="-78"/>
              </a:rPr>
              <a:t>تفسير النتائج :</a:t>
            </a:r>
          </a:p>
          <a:p>
            <a:pPr algn="r" rtl="1">
              <a:lnSpc>
                <a:spcPct val="150000"/>
              </a:lnSpc>
              <a:buClr>
                <a:srgbClr val="000000"/>
              </a:buClr>
            </a:pPr>
            <a:r>
              <a:rPr lang="ar-SA" sz="1600" dirty="0">
                <a:solidFill>
                  <a:srgbClr val="333333"/>
                </a:solidFill>
                <a:latin typeface="Alexandria Light" pitchFamily="2" charset="-78"/>
                <a:cs typeface="Alexandria Light" pitchFamily="2" charset="-78"/>
              </a:rPr>
              <a:t>المحتوى المتغير حسب مستوى الطالبة يعالج نقاط الضعف مباشرة</a:t>
            </a:r>
          </a:p>
          <a:p>
            <a:pPr algn="r" rtl="1">
              <a:lnSpc>
                <a:spcPct val="150000"/>
              </a:lnSpc>
              <a:buClr>
                <a:srgbClr val="000000"/>
              </a:buClr>
            </a:pPr>
            <a:endParaRPr lang="ar-SA" sz="1600" dirty="0">
              <a:solidFill>
                <a:srgbClr val="333333"/>
              </a:solidFill>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12582AE2-1135-1E37-4FCD-D07B4678080C}"/>
              </a:ext>
            </a:extLst>
          </p:cNvPr>
          <p:cNvSpPr/>
          <p:nvPr/>
        </p:nvSpPr>
        <p:spPr>
          <a:xfrm>
            <a:off x="111708" y="4869712"/>
            <a:ext cx="1829260" cy="1988288"/>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B7349CE8-9D7A-6F7D-454F-946432CD7849}"/>
              </a:ext>
            </a:extLst>
          </p:cNvPr>
          <p:cNvSpPr/>
          <p:nvPr/>
        </p:nvSpPr>
        <p:spPr>
          <a:xfrm>
            <a:off x="111706" y="4944140"/>
            <a:ext cx="1674563" cy="1898752"/>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C908E1A3-C9B7-9512-0ED8-6ED48AAB655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50568" y="-121920"/>
            <a:ext cx="2897019" cy="1352710"/>
          </a:xfrm>
          <a:prstGeom prst="rect">
            <a:avLst/>
          </a:prstGeom>
        </p:spPr>
      </p:pic>
      <p:sp>
        <p:nvSpPr>
          <p:cNvPr id="11" name="Google Shape;123;p2">
            <a:extLst>
              <a:ext uri="{FF2B5EF4-FFF2-40B4-BE49-F238E27FC236}">
                <a16:creationId xmlns:a16="http://schemas.microsoft.com/office/drawing/2014/main" id="{24043BDA-5ED9-50D9-2995-B2E1D3CF1AF1}"/>
              </a:ext>
            </a:extLst>
          </p:cNvPr>
          <p:cNvSpPr txBox="1"/>
          <p:nvPr/>
        </p:nvSpPr>
        <p:spPr>
          <a:xfrm>
            <a:off x="2266088" y="204996"/>
            <a:ext cx="6956497" cy="1044348"/>
          </a:xfrm>
          <a:prstGeom prst="rect">
            <a:avLst/>
          </a:prstGeom>
          <a:noFill/>
          <a:ln>
            <a:noFill/>
          </a:ln>
        </p:spPr>
        <p:txBody>
          <a:bodyPr spcFirstLastPara="1" wrap="square" lIns="91425" tIns="45700" rIns="91425" bIns="45700" anchor="t" anchorCtr="0">
            <a:spAutoFit/>
          </a:bodyPr>
          <a:lstStyle/>
          <a:p>
            <a:pPr algn="ctr" rtl="1">
              <a:lnSpc>
                <a:spcPct val="115000"/>
              </a:lnSpc>
              <a:spcAft>
                <a:spcPts val="800"/>
              </a:spcAft>
            </a:pPr>
            <a:r>
              <a:rPr lang="ar-SA" sz="2400" b="1" kern="0" dirty="0">
                <a:solidFill>
                  <a:srgbClr val="0070C0"/>
                </a:solidFill>
                <a:effectLst/>
                <a:latin typeface="Alexandria Light" pitchFamily="2" charset="-78"/>
                <a:ea typeface="Times New Roman" panose="02020603050405020304" pitchFamily="18" charset="0"/>
                <a:cs typeface="Alexandria Light" pitchFamily="2" charset="-78"/>
              </a:rPr>
              <a:t>أحدث الدراسات والأبحاث الرصينة عالمياً في تكنولوجيا التعليم </a:t>
            </a:r>
            <a:endParaRPr lang="en-US" sz="2400" b="1" kern="100" dirty="0">
              <a:solidFill>
                <a:srgbClr val="0070C0"/>
              </a:solidFill>
              <a:effectLst/>
              <a:latin typeface="Alexandria Light" pitchFamily="2" charset="-78"/>
              <a:ea typeface="Times New Roman" panose="02020603050405020304" pitchFamily="18" charset="0"/>
              <a:cs typeface="Alexandria Light" pitchFamily="2" charset="-78"/>
            </a:endParaRPr>
          </a:p>
        </p:txBody>
      </p:sp>
    </p:spTree>
    <p:extLst>
      <p:ext uri="{BB962C8B-B14F-4D97-AF65-F5344CB8AC3E}">
        <p14:creationId xmlns:p14="http://schemas.microsoft.com/office/powerpoint/2010/main" val="12276355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6" y="3153103"/>
            <a:ext cx="5679355" cy="3704900"/>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
        <p:nvSpPr>
          <p:cNvPr id="10" name="TextBox 9"/>
          <p:cNvSpPr txBox="1"/>
          <p:nvPr/>
        </p:nvSpPr>
        <p:spPr>
          <a:xfrm>
            <a:off x="-192504" y="186290"/>
            <a:ext cx="5980687" cy="1486369"/>
          </a:xfrm>
          <a:prstGeom prst="rect">
            <a:avLst/>
          </a:prstGeom>
          <a:noFill/>
        </p:spPr>
        <p:txBody>
          <a:bodyPr wrap="square" rtlCol="0">
            <a:spAutoFit/>
          </a:bodyPr>
          <a:lstStyle/>
          <a:p>
            <a:pPr algn="ctr">
              <a:lnSpc>
                <a:spcPct val="150000"/>
              </a:lnSpc>
            </a:pPr>
            <a:r>
              <a:rPr lang="ar-SA" sz="3200" b="1" dirty="0">
                <a:solidFill>
                  <a:schemeClr val="bg1"/>
                </a:solidFill>
                <a:latin typeface="Alexandria" charset="0"/>
                <a:cs typeface="Alexandria" charset="0"/>
              </a:rPr>
              <a:t>وفي الختام </a:t>
            </a:r>
          </a:p>
          <a:p>
            <a:pPr algn="ctr">
              <a:lnSpc>
                <a:spcPct val="150000"/>
              </a:lnSpc>
            </a:pPr>
            <a:r>
              <a:rPr lang="ar-SA" sz="3200" b="1" dirty="0">
                <a:solidFill>
                  <a:schemeClr val="bg1"/>
                </a:solidFill>
                <a:latin typeface="Alexandria" charset="0"/>
                <a:cs typeface="Alexandria" charset="0"/>
              </a:rPr>
              <a:t>أشكر لكم حسن استماعكم</a:t>
            </a:r>
            <a:endParaRPr lang="en-US" sz="3200" b="1" dirty="0">
              <a:solidFill>
                <a:schemeClr val="bg1"/>
              </a:solidFill>
              <a:latin typeface="Alexandria" charset="0"/>
              <a:cs typeface="Alexandria" charset="0"/>
            </a:endParaRPr>
          </a:p>
        </p:txBody>
      </p:sp>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1" y="203199"/>
            <a:ext cx="2580005" cy="1204686"/>
          </a:xfrm>
          <a:prstGeom prst="rect">
            <a:avLst/>
          </a:prstGeom>
        </p:spPr>
      </p:pic>
      <p:pic>
        <p:nvPicPr>
          <p:cNvPr id="8" name="Graphic 12"/>
          <p:cNvPicPr>
            <a:picLocks noChangeAspect="1"/>
          </p:cNvPicPr>
          <p:nvPr/>
        </p:nvPicPr>
        <p:blipFill>
          <a:blip r:embed="rId5" cstate="screen">
            <a:extLst>
              <a:ext uri="{28A0092B-C50C-407E-A947-70E740481C1C}">
                <a14:useLocalDpi xmlns:a14="http://schemas.microsoft.com/office/drawing/2010/main"/>
              </a:ext>
              <a:ext uri="{96DAC541-7B7A-43D3-8B79-37D633B846F1}">
                <asvg:svgBlip xmlns:lc="http://schemas.openxmlformats.org/drawingml/2006/lockedCanvas" xmlns="" xmlns:asvg="http://schemas.microsoft.com/office/drawing/2016/SVG/main" r:embed="rId6"/>
              </a:ext>
            </a:extLst>
          </a:blip>
          <a:stretch>
            <a:fillRect/>
          </a:stretch>
        </p:blipFill>
        <p:spPr>
          <a:xfrm>
            <a:off x="9576180" y="6165705"/>
            <a:ext cx="2279266" cy="384052"/>
          </a:xfrm>
          <a:prstGeom prst="rect">
            <a:avLst/>
          </a:prstGeom>
        </p:spPr>
      </p:pic>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1"/>
</p:tagLst>
</file>

<file path=ppt/tags/tag2.xml><?xml version="1.0" encoding="utf-8"?>
<p:tagLst xmlns:a="http://schemas.openxmlformats.org/drawingml/2006/main" xmlns:r="http://schemas.openxmlformats.org/officeDocument/2006/relationships" xmlns:p="http://schemas.openxmlformats.org/presentationml/2006/main">
  <p:tag name="TIMING" val="|2.7"/>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4381a61e2e76338479683f4812ea4ea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043b9e962ac83e50b8880f2925a9263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541C0244-CC87-401B-9DE6-2D4C443A606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F007D93C-8068-4BF8-957D-340091D02D88}">
  <ds:schemaRefs>
    <ds:schemaRef ds:uri="http://schemas.microsoft.com/sharepoint/v3/contenttype/forms"/>
  </ds:schemaRefs>
</ds:datastoreItem>
</file>

<file path=customXml/itemProps3.xml><?xml version="1.0" encoding="utf-8"?>
<ds:datastoreItem xmlns:ds="http://schemas.openxmlformats.org/officeDocument/2006/customXml" ds:itemID="{62CA2461-64DF-4128-A19B-136A32CB52E6}">
  <ds:schemaRefs>
    <ds:schemaRef ds:uri="http://purl.org/dc/dcmitype/"/>
    <ds:schemaRef ds:uri="d13aca44-ef33-4cf4-9980-7f0b00e6eeb9"/>
    <ds:schemaRef ds:uri="http://schemas.microsoft.com/office/infopath/2007/PartnerControls"/>
    <ds:schemaRef ds:uri="http://www.w3.org/XML/1998/namespace"/>
    <ds:schemaRef ds:uri="http://schemas.microsoft.com/office/2006/metadata/properties"/>
    <ds:schemaRef ds:uri="http://schemas.openxmlformats.org/package/2006/metadata/core-properties"/>
    <ds:schemaRef ds:uri="http://schemas.microsoft.com/office/2006/documentManagement/types"/>
    <ds:schemaRef ds:uri="http://purl.org/dc/elements/1.1/"/>
    <ds:schemaRef ds:uri="49100919-8a76-4266-be0c-7dc583902cb4"/>
    <ds:schemaRef ds:uri="http://purl.org/dc/terms/"/>
  </ds:schemaRefs>
</ds:datastoreItem>
</file>

<file path=docProps/app.xml><?xml version="1.0" encoding="utf-8"?>
<Properties xmlns="http://schemas.openxmlformats.org/officeDocument/2006/extended-properties" xmlns:vt="http://schemas.openxmlformats.org/officeDocument/2006/docPropsVTypes">
  <TotalTime>33596</TotalTime>
  <Words>6257</Words>
  <Application>Microsoft Office PowerPoint</Application>
  <PresentationFormat>Widescreen</PresentationFormat>
  <Paragraphs>457</Paragraphs>
  <Slides>50</Slides>
  <Notes>10</Notes>
  <HiddenSlides>0</HiddenSlides>
  <MMClips>6</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50</vt:i4>
      </vt:variant>
    </vt:vector>
  </HeadingPairs>
  <TitlesOfParts>
    <vt:vector size="62" baseType="lpstr">
      <vt:lpstr>Alexandria</vt:lpstr>
      <vt:lpstr>Alexandria Light</vt:lpstr>
      <vt:lpstr>Alexandria Medium</vt:lpstr>
      <vt:lpstr>AmazonEmberArabicLight</vt:lpstr>
      <vt:lpstr>Arial</vt:lpstr>
      <vt:lpstr>Calibri</vt:lpstr>
      <vt:lpstr>Calibri Light</vt:lpstr>
      <vt:lpstr>Roboto Light</vt:lpstr>
      <vt:lpstr>Simplified Arabic</vt:lpstr>
      <vt:lpstr>Simplified Arabic,Bold</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Nour Affour</cp:lastModifiedBy>
  <cp:revision>1495</cp:revision>
  <dcterms:created xsi:type="dcterms:W3CDTF">2023-04-29T09:08:00Z</dcterms:created>
  <dcterms:modified xsi:type="dcterms:W3CDTF">2026-04-12T10:05:18Z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