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56" r:id="rId2"/>
    <p:sldId id="503" r:id="rId3"/>
    <p:sldId id="474" r:id="rId4"/>
    <p:sldId id="504" r:id="rId5"/>
    <p:sldId id="505" r:id="rId6"/>
    <p:sldId id="506" r:id="rId7"/>
    <p:sldId id="507" r:id="rId8"/>
    <p:sldId id="508" r:id="rId9"/>
    <p:sldId id="509" r:id="rId10"/>
    <p:sldId id="510" r:id="rId11"/>
    <p:sldId id="511" r:id="rId12"/>
    <p:sldId id="512" r:id="rId13"/>
    <p:sldId id="513" r:id="rId14"/>
    <p:sldId id="514" r:id="rId15"/>
    <p:sldId id="515" r:id="rId16"/>
    <p:sldId id="516" r:id="rId17"/>
    <p:sldId id="517" r:id="rId18"/>
    <p:sldId id="519" r:id="rId19"/>
    <p:sldId id="520" r:id="rId20"/>
    <p:sldId id="522" r:id="rId21"/>
    <p:sldId id="523" r:id="rId22"/>
    <p:sldId id="527" r:id="rId23"/>
    <p:sldId id="524" r:id="rId24"/>
    <p:sldId id="525" r:id="rId25"/>
    <p:sldId id="528" r:id="rId26"/>
    <p:sldId id="530" r:id="rId27"/>
    <p:sldId id="531" r:id="rId28"/>
    <p:sldId id="532" r:id="rId29"/>
    <p:sldId id="533" r:id="rId30"/>
    <p:sldId id="534" r:id="rId31"/>
    <p:sldId id="535" r:id="rId32"/>
    <p:sldId id="356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ohamed Ayman" initials="MA" lastIdx="1" clrIdx="0">
    <p:extLst>
      <p:ext uri="{19B8F6BF-5375-455C-9EA6-DF929625EA0E}">
        <p15:presenceInfo xmlns="" xmlns:p15="http://schemas.microsoft.com/office/powerpoint/2012/main" userId="3c46430ac7311ab5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A1F61"/>
    <a:srgbClr val="FF9518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06" autoAdjust="0"/>
    <p:restoredTop sz="94291" autoAdjust="0"/>
  </p:normalViewPr>
  <p:slideViewPr>
    <p:cSldViewPr snapToGrid="0">
      <p:cViewPr>
        <p:scale>
          <a:sx n="96" d="100"/>
          <a:sy n="96" d="100"/>
        </p:scale>
        <p:origin x="-192" y="3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5832CC-4DA0-4AD9-9894-18BFCB26D631}" type="datetimeFigureOut">
              <a:rPr lang="en-US" smtClean="0"/>
              <a:t>3/3/2023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4679D9-7245-4ABA-A3DC-E616523FB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48494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4679D9-7245-4ABA-A3DC-E616523FB705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43568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4679D9-7245-4ABA-A3DC-E616523FB705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08505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4679D9-7245-4ABA-A3DC-E616523FB705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87951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4679D9-7245-4ABA-A3DC-E616523FB705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67298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4679D9-7245-4ABA-A3DC-E616523FB705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20900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4679D9-7245-4ABA-A3DC-E616523FB705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99534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4679D9-7245-4ABA-A3DC-E616523FB705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19009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4679D9-7245-4ABA-A3DC-E616523FB705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67091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4679D9-7245-4ABA-A3DC-E616523FB705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27534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4679D9-7245-4ABA-A3DC-E616523FB705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45297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4679D9-7245-4ABA-A3DC-E616523FB705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87685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4679D9-7245-4ABA-A3DC-E616523FB705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21577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4679D9-7245-4ABA-A3DC-E616523FB705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08263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4679D9-7245-4ABA-A3DC-E616523FB705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2377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4679D9-7245-4ABA-A3DC-E616523FB705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499845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4679D9-7245-4ABA-A3DC-E616523FB705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249860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4679D9-7245-4ABA-A3DC-E616523FB705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091039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4679D9-7245-4ABA-A3DC-E616523FB705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580844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4679D9-7245-4ABA-A3DC-E616523FB705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781822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4679D9-7245-4ABA-A3DC-E616523FB705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317738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4679D9-7245-4ABA-A3DC-E616523FB705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07129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4679D9-7245-4ABA-A3DC-E616523FB705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843458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4679D9-7245-4ABA-A3DC-E616523FB705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346183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4679D9-7245-4ABA-A3DC-E616523FB705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786213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4679D9-7245-4ABA-A3DC-E616523FB705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807137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4679D9-7245-4ABA-A3DC-E616523FB705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54400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4679D9-7245-4ABA-A3DC-E616523FB705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713335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4679D9-7245-4ABA-A3DC-E616523FB705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59129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4679D9-7245-4ABA-A3DC-E616523FB705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688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4679D9-7245-4ABA-A3DC-E616523FB705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74287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3/3/2023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1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2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3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4.em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5.em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6.emf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7.em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47333"/>
            <a:ext cx="6714451" cy="196137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09599" y="3236844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26081" y="631907"/>
            <a:ext cx="618351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cs typeface="Tajawal Medium" panose="00000600000000000000" pitchFamily="2" charset="-78"/>
              </a:rPr>
              <a:t>PMG510</a:t>
            </a:r>
          </a:p>
          <a:p>
            <a:r>
              <a:rPr lang="en-US" sz="3200" dirty="0" smtClean="0">
                <a:solidFill>
                  <a:schemeClr val="bg1"/>
                </a:solidFill>
                <a:cs typeface="Tajawal Medium" panose="00000600000000000000" pitchFamily="2" charset="-78"/>
              </a:rPr>
              <a:t>Project Risk </a:t>
            </a:r>
            <a:r>
              <a:rPr lang="en-US" sz="3200" dirty="0">
                <a:solidFill>
                  <a:schemeClr val="bg1"/>
                </a:solidFill>
                <a:cs typeface="Tajawal Medium" panose="00000600000000000000" pitchFamily="2" charset="-78"/>
              </a:rPr>
              <a:t>Management</a:t>
            </a:r>
          </a:p>
          <a:p>
            <a:endParaRPr lang="en-US" sz="2400" dirty="0" smtClean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400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</a:t>
            </a:r>
            <a:r>
              <a:rPr lang="en-US" sz="24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by Dr. </a:t>
            </a:r>
            <a:r>
              <a:rPr lang="en-US" sz="2400" dirty="0" err="1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Salahaldin</a:t>
            </a:r>
            <a:r>
              <a:rPr lang="en-US" sz="2400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400" dirty="0" err="1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Abuabdou</a:t>
            </a:r>
            <a:endParaRPr lang="en-US" sz="24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611855" y="3157329"/>
            <a:ext cx="565916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Risk assessment Considerations </a:t>
            </a:r>
            <a:endParaRPr lang="en-US" sz="3200" dirty="0" smtClean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algn="ctr"/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5</a:t>
            </a:r>
            <a:endParaRPr lang="en-US" sz="32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59546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323" y="0"/>
            <a:ext cx="9533101" cy="1610200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="" xmlns:a16="http://schemas.microsoft.com/office/drawing/2014/main" id="{9EA571C2-2CE6-4FF9-8E32-F7433407230B}"/>
              </a:ext>
            </a:extLst>
          </p:cNvPr>
          <p:cNvSpPr txBox="1">
            <a:spLocks/>
          </p:cNvSpPr>
          <p:nvPr/>
        </p:nvSpPr>
        <p:spPr>
          <a:xfrm>
            <a:off x="2172869" y="1610200"/>
            <a:ext cx="7342909" cy="4074983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buFont typeface="Wingdings" panose="05000000000000000000" pitchFamily="2" charset="2"/>
              <a:buChar char="§"/>
            </a:pPr>
            <a:endParaRPr lang="en-US" sz="2000" b="1" i="1" dirty="0"/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B9FC23A1-D194-4739-AF19-99F05BFDB085}"/>
              </a:ext>
            </a:extLst>
          </p:cNvPr>
          <p:cNvSpPr txBox="1"/>
          <p:nvPr/>
        </p:nvSpPr>
        <p:spPr>
          <a:xfrm>
            <a:off x="463281" y="543490"/>
            <a:ext cx="8720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Lecture 4  Summery </a:t>
            </a:r>
          </a:p>
        </p:txBody>
      </p:sp>
      <p:sp>
        <p:nvSpPr>
          <p:cNvPr id="10" name="Title 1">
            <a:extLst>
              <a:ext uri="{FF2B5EF4-FFF2-40B4-BE49-F238E27FC236}">
                <a16:creationId xmlns="" xmlns:a16="http://schemas.microsoft.com/office/drawing/2014/main" id="{6FBF9A01-D9FB-454F-9CCA-84538B01453D}"/>
              </a:ext>
            </a:extLst>
          </p:cNvPr>
          <p:cNvSpPr txBox="1">
            <a:spLocks/>
          </p:cNvSpPr>
          <p:nvPr/>
        </p:nvSpPr>
        <p:spPr>
          <a:xfrm>
            <a:off x="2380672" y="1433996"/>
            <a:ext cx="7342909" cy="4074983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+mj-lt"/>
              <a:buAutoNum type="arabicPeriod"/>
            </a:pPr>
            <a:endParaRPr lang="en-US" sz="24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400" b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Risk management process:</a:t>
            </a:r>
          </a:p>
          <a:p>
            <a:pPr marL="457200" indent="-457200">
              <a:buFont typeface="+mj-lt"/>
              <a:buAutoNum type="arabicPeriod"/>
            </a:pPr>
            <a:endParaRPr lang="en-US" sz="24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400" b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Risk management context</a:t>
            </a:r>
          </a:p>
          <a:p>
            <a:pPr marL="457200" indent="-457200">
              <a:buFont typeface="+mj-lt"/>
              <a:buAutoNum type="arabicPeriod"/>
            </a:pPr>
            <a:endParaRPr lang="en-US" sz="24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400" b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Components of the RM context</a:t>
            </a:r>
          </a:p>
          <a:p>
            <a:pPr marL="457200" indent="-457200">
              <a:buFont typeface="+mj-lt"/>
              <a:buAutoNum type="arabicPeriod"/>
            </a:pPr>
            <a:endParaRPr lang="en-US" sz="24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400" b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Scope of the context </a:t>
            </a:r>
          </a:p>
          <a:p>
            <a:pPr marL="457200" indent="-457200">
              <a:buFont typeface="+mj-lt"/>
              <a:buAutoNum type="arabicPeriod"/>
            </a:pPr>
            <a:endParaRPr lang="en-US" sz="24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400" b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Designing a risk register</a:t>
            </a:r>
          </a:p>
          <a:p>
            <a:pPr marL="457200" indent="-457200">
              <a:buFont typeface="+mj-lt"/>
              <a:buAutoNum type="arabicPeriod"/>
            </a:pPr>
            <a:endParaRPr lang="en-US" sz="24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400" b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Risk Management Planning</a:t>
            </a:r>
          </a:p>
          <a:p>
            <a:pPr marL="457200" indent="-457200">
              <a:buFont typeface="+mj-lt"/>
              <a:buAutoNum type="arabicPeriod"/>
            </a:pPr>
            <a:endParaRPr lang="en-US" sz="24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endParaRPr lang="en-US" sz="24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r>
              <a:rPr lang="en-US" sz="2400" b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542938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59546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323" y="0"/>
            <a:ext cx="9533101" cy="16102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66F97A32-310B-4B82-9E4E-4A73D1CF2B11}"/>
              </a:ext>
            </a:extLst>
          </p:cNvPr>
          <p:cNvSpPr/>
          <p:nvPr/>
        </p:nvSpPr>
        <p:spPr>
          <a:xfrm>
            <a:off x="130614" y="589896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US" sz="2800" dirty="0">
              <a:solidFill>
                <a:schemeClr val="bg1"/>
              </a:solidFill>
              <a:cs typeface="Tajawal Medium" panose="0000060000000000000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CB99A879-8C49-4712-9812-B111BA978602}"/>
              </a:ext>
            </a:extLst>
          </p:cNvPr>
          <p:cNvSpPr txBox="1"/>
          <p:nvPr/>
        </p:nvSpPr>
        <p:spPr>
          <a:xfrm>
            <a:off x="1827073" y="1420392"/>
            <a:ext cx="83975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u="sng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Importance of risk assessment: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DE6A1D81-6201-42B7-807D-83923FE56739}"/>
              </a:ext>
            </a:extLst>
          </p:cNvPr>
          <p:cNvSpPr txBox="1"/>
          <p:nvPr/>
        </p:nvSpPr>
        <p:spPr>
          <a:xfrm>
            <a:off x="315345" y="499929"/>
            <a:ext cx="8720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Lecture 5        Risk assessment considerations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0F5765BE-D6B3-45B3-B53C-094BCC4B04A4}"/>
              </a:ext>
            </a:extLst>
          </p:cNvPr>
          <p:cNvSpPr txBox="1"/>
          <p:nvPr/>
        </p:nvSpPr>
        <p:spPr>
          <a:xfrm>
            <a:off x="1967344" y="1882057"/>
            <a:ext cx="9902229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endParaRPr lang="en-US" sz="2400" dirty="0">
              <a:solidFill>
                <a:srgbClr val="0A1F6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0A1F6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</a:t>
            </a:r>
            <a:r>
              <a:rPr lang="en-US" sz="2400" b="1" u="sng" dirty="0">
                <a:solidFill>
                  <a:srgbClr val="0A1F6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Assessment:</a:t>
            </a:r>
            <a:r>
              <a:rPr lang="en-US" sz="2400" b="1" i="0" dirty="0">
                <a:solidFill>
                  <a:srgbClr val="0A1F61"/>
                </a:solidFill>
                <a:effectLst/>
                <a:latin typeface="SabonLTStd-Roman"/>
              </a:rPr>
              <a:t> </a:t>
            </a:r>
            <a:r>
              <a:rPr lang="en-US" sz="2400" i="0" dirty="0">
                <a:solidFill>
                  <a:srgbClr val="0A1F61"/>
                </a:solidFill>
                <a:effectLst/>
                <a:latin typeface="SabonLTStd-Roman"/>
              </a:rPr>
              <a:t>is defined as the overall process of risk identification, risk analysis and risk evaluation.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2400" dirty="0">
              <a:solidFill>
                <a:srgbClr val="0A1F61"/>
              </a:solidFill>
              <a:latin typeface="SabonLTStd-Roman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0A1F61"/>
                </a:solidFill>
              </a:rPr>
              <a:t>The purpose of risk assessment </a:t>
            </a:r>
            <a:r>
              <a:rPr lang="en-US" sz="2400" dirty="0">
                <a:solidFill>
                  <a:srgbClr val="0A1F61"/>
                </a:solidFill>
              </a:rPr>
              <a:t>is </a:t>
            </a:r>
            <a:r>
              <a:rPr lang="en-US" sz="2400" u="sng" dirty="0">
                <a:solidFill>
                  <a:srgbClr val="0A1F61"/>
                </a:solidFill>
              </a:rPr>
              <a:t>to identify the significant risks t</a:t>
            </a:r>
            <a:r>
              <a:rPr lang="en-US" sz="2400" dirty="0">
                <a:solidFill>
                  <a:srgbClr val="0A1F61"/>
                </a:solidFill>
              </a:rPr>
              <a:t>hat could impact the selected feature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2400" dirty="0">
              <a:solidFill>
                <a:srgbClr val="0A1F6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400" b="1" u="sng" dirty="0">
                <a:solidFill>
                  <a:srgbClr val="0A1F61"/>
                </a:solidFill>
              </a:rPr>
              <a:t>An important feature of undertaking a risk assessment: </a:t>
            </a:r>
            <a:r>
              <a:rPr lang="en-US" sz="2400" dirty="0">
                <a:solidFill>
                  <a:srgbClr val="0A1F61"/>
                </a:solidFill>
              </a:rPr>
              <a:t>is to decide whether the identified risk is going to be evaluated at the inherent level or at the current (or residual) level.</a:t>
            </a:r>
            <a:br>
              <a:rPr lang="en-US" sz="2400" dirty="0">
                <a:solidFill>
                  <a:srgbClr val="0A1F61"/>
                </a:solidFill>
              </a:rPr>
            </a:br>
            <a:endParaRPr lang="en-US" sz="2400" dirty="0">
              <a:solidFill>
                <a:srgbClr val="0A1F6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6986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59546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323" y="0"/>
            <a:ext cx="9533101" cy="16102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66F97A32-310B-4B82-9E4E-4A73D1CF2B11}"/>
              </a:ext>
            </a:extLst>
          </p:cNvPr>
          <p:cNvSpPr/>
          <p:nvPr/>
        </p:nvSpPr>
        <p:spPr>
          <a:xfrm>
            <a:off x="130614" y="589896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US" sz="2800" dirty="0">
              <a:solidFill>
                <a:schemeClr val="bg1"/>
              </a:solidFill>
              <a:cs typeface="Tajawal Medium" panose="0000060000000000000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CB99A879-8C49-4712-9812-B111BA978602}"/>
              </a:ext>
            </a:extLst>
          </p:cNvPr>
          <p:cNvSpPr txBox="1"/>
          <p:nvPr/>
        </p:nvSpPr>
        <p:spPr>
          <a:xfrm>
            <a:off x="1827073" y="1420392"/>
            <a:ext cx="83975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u="sng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Importance of risk assessment: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DE6A1D81-6201-42B7-807D-83923FE56739}"/>
              </a:ext>
            </a:extLst>
          </p:cNvPr>
          <p:cNvSpPr txBox="1"/>
          <p:nvPr/>
        </p:nvSpPr>
        <p:spPr>
          <a:xfrm>
            <a:off x="315345" y="499929"/>
            <a:ext cx="8720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Lecture 5        Risk assessment considerations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0F5765BE-D6B3-45B3-B53C-094BCC4B04A4}"/>
              </a:ext>
            </a:extLst>
          </p:cNvPr>
          <p:cNvSpPr txBox="1"/>
          <p:nvPr/>
        </p:nvSpPr>
        <p:spPr>
          <a:xfrm>
            <a:off x="1962643" y="1963979"/>
            <a:ext cx="9902229" cy="39087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benefit of undertaking assessment of inherent risk: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that the difference between the current level and the inherent level can be identified.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This will give an indication of the importance of the existing control measures and the information is used by internal auditors to help identify critical controls and set audit priorities. 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endParaRPr lang="en-US" sz="2400" b="1" u="sng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sz="2000" b="1" u="sng" dirty="0">
                <a:solidFill>
                  <a:srgbClr val="C00000"/>
                </a:solidFill>
              </a:rPr>
              <a:t>For example, </a:t>
            </a:r>
            <a:r>
              <a:rPr lang="en-US" sz="2000" dirty="0"/>
              <a:t>if an assessment of an x-ray machine is being undertaken, the safety person will assume that </a:t>
            </a:r>
            <a:r>
              <a:rPr lang="en-US" sz="2000" dirty="0" smtClean="0"/>
              <a:t>the enclosure or cabinet is </a:t>
            </a:r>
            <a:r>
              <a:rPr lang="en-US" sz="2000" dirty="0"/>
              <a:t>in good order and the risk should be assessed on that basis. The internal auditor will more easily recognize that the enclosure or cabinet is a vitally important control factor that has to be subject to a routine inspection.</a:t>
            </a:r>
          </a:p>
        </p:txBody>
      </p:sp>
    </p:spTree>
    <p:extLst>
      <p:ext uri="{BB962C8B-B14F-4D97-AF65-F5344CB8AC3E}">
        <p14:creationId xmlns:p14="http://schemas.microsoft.com/office/powerpoint/2010/main" val="1637353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59546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323" y="0"/>
            <a:ext cx="9533101" cy="16102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66F97A32-310B-4B82-9E4E-4A73D1CF2B11}"/>
              </a:ext>
            </a:extLst>
          </p:cNvPr>
          <p:cNvSpPr/>
          <p:nvPr/>
        </p:nvSpPr>
        <p:spPr>
          <a:xfrm>
            <a:off x="130614" y="589896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US" sz="2800" dirty="0">
              <a:solidFill>
                <a:schemeClr val="bg1"/>
              </a:solidFill>
              <a:cs typeface="Tajawal Medium" panose="0000060000000000000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CB99A879-8C49-4712-9812-B111BA978602}"/>
              </a:ext>
            </a:extLst>
          </p:cNvPr>
          <p:cNvSpPr txBox="1"/>
          <p:nvPr/>
        </p:nvSpPr>
        <p:spPr>
          <a:xfrm>
            <a:off x="1827073" y="1420392"/>
            <a:ext cx="83975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u="sng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Techniques of risk assessment: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DE6A1D81-6201-42B7-807D-83923FE56739}"/>
              </a:ext>
            </a:extLst>
          </p:cNvPr>
          <p:cNvSpPr txBox="1"/>
          <p:nvPr/>
        </p:nvSpPr>
        <p:spPr>
          <a:xfrm>
            <a:off x="315345" y="499929"/>
            <a:ext cx="8720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Lecture 5        Risk assessment considerations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0F5765BE-D6B3-45B3-B53C-094BCC4B04A4}"/>
              </a:ext>
            </a:extLst>
          </p:cNvPr>
          <p:cNvSpPr txBox="1"/>
          <p:nvPr/>
        </p:nvSpPr>
        <p:spPr>
          <a:xfrm>
            <a:off x="1962643" y="2020943"/>
            <a:ext cx="9902229" cy="40934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sz="2400" b="1" u="sng" dirty="0">
                <a:solidFill>
                  <a:srgbClr val="0A1F6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main </a:t>
            </a:r>
            <a:r>
              <a:rPr lang="en-US" sz="2400" b="1" dirty="0">
                <a:solidFill>
                  <a:srgbClr val="0A1F6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assessment techniques </a:t>
            </a:r>
            <a:r>
              <a:rPr lang="en-US" sz="2400" b="1" u="sng" dirty="0">
                <a:solidFill>
                  <a:srgbClr val="0A1F6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 as following: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endParaRPr lang="en-US" sz="2400" b="1" u="sng" dirty="0">
              <a:solidFill>
                <a:srgbClr val="0A1F6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b="1" u="sng" dirty="0">
                <a:solidFill>
                  <a:srgbClr val="0A1F6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 </a:t>
            </a:r>
            <a:r>
              <a:rPr lang="en-US" sz="2400" dirty="0">
                <a:solidFill>
                  <a:srgbClr val="0A1F6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Questionnaires and checklists: Use of structured questionnaires and checklists to collect information that will assist with the recognition of the significant risks.</a:t>
            </a:r>
          </a:p>
          <a:p>
            <a:pPr algn="just"/>
            <a:endParaRPr lang="en-US" sz="2400" dirty="0">
              <a:solidFill>
                <a:srgbClr val="0A1F6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b="1" u="sng" dirty="0">
                <a:solidFill>
                  <a:srgbClr val="0A1F6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 </a:t>
            </a:r>
            <a:r>
              <a:rPr lang="en-US" sz="2400" b="1" dirty="0">
                <a:solidFill>
                  <a:srgbClr val="0A1F6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Workshops and brainstorming</a:t>
            </a:r>
            <a:r>
              <a:rPr lang="en-US" sz="2400" b="1" u="sng" dirty="0">
                <a:solidFill>
                  <a:srgbClr val="0A1F6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>
                <a:solidFill>
                  <a:srgbClr val="0A1F6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Collection and sharing of ideas at workshops to discuss the events that could impact the objectives, core processes or key dependencies</a:t>
            </a:r>
          </a:p>
          <a:p>
            <a:pPr algn="just"/>
            <a:endParaRPr lang="en-US" sz="2400" dirty="0">
              <a:solidFill>
                <a:srgbClr val="0A1F6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000" dirty="0">
              <a:solidFill>
                <a:srgbClr val="0A1F6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1093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59546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323" y="0"/>
            <a:ext cx="9533101" cy="16102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66F97A32-310B-4B82-9E4E-4A73D1CF2B11}"/>
              </a:ext>
            </a:extLst>
          </p:cNvPr>
          <p:cNvSpPr/>
          <p:nvPr/>
        </p:nvSpPr>
        <p:spPr>
          <a:xfrm>
            <a:off x="130614" y="589896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US" sz="2800" dirty="0">
              <a:solidFill>
                <a:schemeClr val="bg1"/>
              </a:solidFill>
              <a:cs typeface="Tajawal Medium" panose="0000060000000000000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CB99A879-8C49-4712-9812-B111BA978602}"/>
              </a:ext>
            </a:extLst>
          </p:cNvPr>
          <p:cNvSpPr txBox="1"/>
          <p:nvPr/>
        </p:nvSpPr>
        <p:spPr>
          <a:xfrm>
            <a:off x="1827073" y="1420392"/>
            <a:ext cx="83975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u="sng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Techniques of risk assessment: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DE6A1D81-6201-42B7-807D-83923FE56739}"/>
              </a:ext>
            </a:extLst>
          </p:cNvPr>
          <p:cNvSpPr txBox="1"/>
          <p:nvPr/>
        </p:nvSpPr>
        <p:spPr>
          <a:xfrm>
            <a:off x="315345" y="499929"/>
            <a:ext cx="8720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Lecture 5        Risk assessment considerations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0F5765BE-D6B3-45B3-B53C-094BCC4B04A4}"/>
              </a:ext>
            </a:extLst>
          </p:cNvPr>
          <p:cNvSpPr txBox="1"/>
          <p:nvPr/>
        </p:nvSpPr>
        <p:spPr>
          <a:xfrm>
            <a:off x="2020352" y="2258079"/>
            <a:ext cx="9902229" cy="33547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sz="2400" b="1" u="sng" dirty="0">
                <a:solidFill>
                  <a:srgbClr val="0A1F6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main risk assessment techniques are as following: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endParaRPr lang="en-US" sz="2400" b="1" u="sng" dirty="0">
              <a:solidFill>
                <a:srgbClr val="0A1F6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b="1" u="sng" dirty="0">
                <a:solidFill>
                  <a:srgbClr val="0A1F6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3- </a:t>
            </a:r>
            <a:r>
              <a:rPr lang="en-US" sz="2400" b="1" dirty="0">
                <a:solidFill>
                  <a:srgbClr val="0A1F6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Inspections and audits</a:t>
            </a:r>
            <a:r>
              <a:rPr lang="en-US" sz="2400" b="1" u="sng" dirty="0">
                <a:solidFill>
                  <a:srgbClr val="0A1F6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>
                <a:solidFill>
                  <a:srgbClr val="0A1F6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Physical inspections of premises and activities an audits of compliance with established systems and procedures.</a:t>
            </a:r>
          </a:p>
          <a:p>
            <a:pPr algn="just"/>
            <a:endParaRPr lang="en-US" sz="2400" dirty="0">
              <a:solidFill>
                <a:srgbClr val="0A1F6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b="1" u="sng" dirty="0">
                <a:solidFill>
                  <a:srgbClr val="0A1F6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4- </a:t>
            </a:r>
            <a:r>
              <a:rPr lang="en-US" sz="2400" b="1" dirty="0">
                <a:solidFill>
                  <a:srgbClr val="0A1F6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Flow charts and dependency analysis</a:t>
            </a:r>
            <a:r>
              <a:rPr lang="en-US" sz="2400" b="1" u="sng" dirty="0">
                <a:solidFill>
                  <a:srgbClr val="0A1F6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>
                <a:solidFill>
                  <a:srgbClr val="0A1F6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Analysis of the processes and operations within the organization to identify critical components that are key to success.</a:t>
            </a:r>
          </a:p>
          <a:p>
            <a:pPr algn="just"/>
            <a:endParaRPr lang="en-US" sz="2000" dirty="0">
              <a:solidFill>
                <a:srgbClr val="0A1F6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4618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59546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323" y="0"/>
            <a:ext cx="9533101" cy="16102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66F97A32-310B-4B82-9E4E-4A73D1CF2B11}"/>
              </a:ext>
            </a:extLst>
          </p:cNvPr>
          <p:cNvSpPr/>
          <p:nvPr/>
        </p:nvSpPr>
        <p:spPr>
          <a:xfrm>
            <a:off x="130614" y="589896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US" sz="2800" dirty="0">
              <a:solidFill>
                <a:schemeClr val="bg1"/>
              </a:solidFill>
              <a:cs typeface="Tajawal Medium" panose="0000060000000000000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CB99A879-8C49-4712-9812-B111BA978602}"/>
              </a:ext>
            </a:extLst>
          </p:cNvPr>
          <p:cNvSpPr txBox="1"/>
          <p:nvPr/>
        </p:nvSpPr>
        <p:spPr>
          <a:xfrm>
            <a:off x="1827073" y="1420392"/>
            <a:ext cx="83975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u="sng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Advantages and disadvantages of RA techniques: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DE6A1D81-6201-42B7-807D-83923FE56739}"/>
              </a:ext>
            </a:extLst>
          </p:cNvPr>
          <p:cNvSpPr txBox="1"/>
          <p:nvPr/>
        </p:nvSpPr>
        <p:spPr>
          <a:xfrm>
            <a:off x="315345" y="499929"/>
            <a:ext cx="8720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Lecture 5        Risk assessment considerations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8E349A1C-07E4-434D-8329-7906D3867C1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22355" y="1961320"/>
            <a:ext cx="9517905" cy="3856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8460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59546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323" y="0"/>
            <a:ext cx="9533101" cy="16102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66F97A32-310B-4B82-9E4E-4A73D1CF2B11}"/>
              </a:ext>
            </a:extLst>
          </p:cNvPr>
          <p:cNvSpPr/>
          <p:nvPr/>
        </p:nvSpPr>
        <p:spPr>
          <a:xfrm>
            <a:off x="130614" y="589896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US" sz="2800" dirty="0">
              <a:solidFill>
                <a:schemeClr val="bg1"/>
              </a:solidFill>
              <a:cs typeface="Tajawal Medium" panose="0000060000000000000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CB99A879-8C49-4712-9812-B111BA978602}"/>
              </a:ext>
            </a:extLst>
          </p:cNvPr>
          <p:cNvSpPr txBox="1"/>
          <p:nvPr/>
        </p:nvSpPr>
        <p:spPr>
          <a:xfrm>
            <a:off x="1827073" y="1420392"/>
            <a:ext cx="83975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u="sng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Nature of the risk matrix: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DE6A1D81-6201-42B7-807D-83923FE56739}"/>
              </a:ext>
            </a:extLst>
          </p:cNvPr>
          <p:cNvSpPr txBox="1"/>
          <p:nvPr/>
        </p:nvSpPr>
        <p:spPr>
          <a:xfrm>
            <a:off x="315345" y="499929"/>
            <a:ext cx="8720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Lecture 5        Risk assessment considerations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DFDBD4DF-E08F-43BD-885A-653FAE9CCCA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89698" y="2007443"/>
            <a:ext cx="9645711" cy="3835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317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59546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323" y="0"/>
            <a:ext cx="9533101" cy="16102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66F97A32-310B-4B82-9E4E-4A73D1CF2B11}"/>
              </a:ext>
            </a:extLst>
          </p:cNvPr>
          <p:cNvSpPr/>
          <p:nvPr/>
        </p:nvSpPr>
        <p:spPr>
          <a:xfrm>
            <a:off x="130614" y="589896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US" sz="2800" dirty="0">
              <a:solidFill>
                <a:schemeClr val="bg1"/>
              </a:solidFill>
              <a:cs typeface="Tajawal Medium" panose="0000060000000000000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CB99A879-8C49-4712-9812-B111BA978602}"/>
              </a:ext>
            </a:extLst>
          </p:cNvPr>
          <p:cNvSpPr txBox="1"/>
          <p:nvPr/>
        </p:nvSpPr>
        <p:spPr>
          <a:xfrm>
            <a:off x="1827073" y="1420392"/>
            <a:ext cx="83975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u="sng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Nature of the risk matrix: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DE6A1D81-6201-42B7-807D-83923FE56739}"/>
              </a:ext>
            </a:extLst>
          </p:cNvPr>
          <p:cNvSpPr txBox="1"/>
          <p:nvPr/>
        </p:nvSpPr>
        <p:spPr>
          <a:xfrm>
            <a:off x="315345" y="499929"/>
            <a:ext cx="8720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Lecture 5        Risk assessment considerations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16D1B806-AB92-45DC-8A15-18E1A620948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34602" y="1945005"/>
            <a:ext cx="9505658" cy="3811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5954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59546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323" y="0"/>
            <a:ext cx="9533101" cy="16102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66F97A32-310B-4B82-9E4E-4A73D1CF2B11}"/>
              </a:ext>
            </a:extLst>
          </p:cNvPr>
          <p:cNvSpPr/>
          <p:nvPr/>
        </p:nvSpPr>
        <p:spPr>
          <a:xfrm>
            <a:off x="130614" y="589896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US" sz="2800" dirty="0">
              <a:solidFill>
                <a:schemeClr val="bg1"/>
              </a:solidFill>
              <a:cs typeface="Tajawal Medium" panose="0000060000000000000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CB99A879-8C49-4712-9812-B111BA978602}"/>
              </a:ext>
            </a:extLst>
          </p:cNvPr>
          <p:cNvSpPr txBox="1"/>
          <p:nvPr/>
        </p:nvSpPr>
        <p:spPr>
          <a:xfrm>
            <a:off x="1827073" y="1420392"/>
            <a:ext cx="83975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u="sng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Nature of the risk matrix: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DE6A1D81-6201-42B7-807D-83923FE56739}"/>
              </a:ext>
            </a:extLst>
          </p:cNvPr>
          <p:cNvSpPr txBox="1"/>
          <p:nvPr/>
        </p:nvSpPr>
        <p:spPr>
          <a:xfrm>
            <a:off x="315345" y="499929"/>
            <a:ext cx="8720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Lecture 5        Risk assessment considerations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E0E1B41C-6CAC-4AF3-8761-319316A43C9F}"/>
              </a:ext>
            </a:extLst>
          </p:cNvPr>
          <p:cNvSpPr txBox="1"/>
          <p:nvPr/>
        </p:nvSpPr>
        <p:spPr>
          <a:xfrm>
            <a:off x="1967345" y="2007443"/>
            <a:ext cx="10105330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400" dirty="0"/>
              <a:t> Identification of potentially significant risks will be undertaken during a risk recognition exercise. It is necessary to decide the: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endParaRPr lang="en-US" sz="2400" dirty="0"/>
          </a:p>
          <a:p>
            <a:pPr marL="457200" indent="-457200" algn="just">
              <a:buFont typeface="+mj-lt"/>
              <a:buAutoNum type="arabicPeriod"/>
            </a:pPr>
            <a:r>
              <a:rPr lang="en-US" sz="2400" dirty="0"/>
              <a:t>Magnitude of the event should the risk materialize;</a:t>
            </a:r>
          </a:p>
          <a:p>
            <a:pPr marL="457200" indent="-457200" algn="just">
              <a:buFont typeface="+mj-lt"/>
              <a:buAutoNum type="arabicPeriod"/>
            </a:pPr>
            <a:endParaRPr lang="en-US" sz="2400" dirty="0"/>
          </a:p>
          <a:p>
            <a:pPr marL="457200" indent="-457200" algn="just">
              <a:buFont typeface="+mj-lt"/>
              <a:buAutoNum type="arabicPeriod"/>
            </a:pPr>
            <a:r>
              <a:rPr lang="en-US" sz="2400" dirty="0"/>
              <a:t>Size of the impact that the event would have on the organization;</a:t>
            </a:r>
          </a:p>
          <a:p>
            <a:pPr marL="457200" indent="-457200" algn="just">
              <a:buFont typeface="+mj-lt"/>
              <a:buAutoNum type="arabicPeriod"/>
            </a:pPr>
            <a:endParaRPr lang="en-US" sz="2400" dirty="0"/>
          </a:p>
          <a:p>
            <a:pPr marL="457200" indent="-457200" algn="just">
              <a:buFont typeface="+mj-lt"/>
              <a:buAutoNum type="arabicPeriod"/>
            </a:pPr>
            <a:r>
              <a:rPr lang="en-US" sz="2400" dirty="0"/>
              <a:t>Likelihood of the risk materializing at or above the benchmark;</a:t>
            </a:r>
          </a:p>
          <a:p>
            <a:pPr marL="457200" indent="-457200" algn="just">
              <a:buFont typeface="+mj-lt"/>
              <a:buAutoNum type="arabicPeriod"/>
            </a:pPr>
            <a:endParaRPr lang="en-US" sz="2400" dirty="0"/>
          </a:p>
          <a:p>
            <a:pPr marL="457200" indent="-457200" algn="just">
              <a:buFont typeface="+mj-lt"/>
              <a:buAutoNum type="arabicPeriod"/>
            </a:pPr>
            <a:r>
              <a:rPr lang="en-US" sz="2400" dirty="0"/>
              <a:t>Scope for further improvement in control.</a:t>
            </a:r>
          </a:p>
        </p:txBody>
      </p:sp>
    </p:spTree>
    <p:extLst>
      <p:ext uri="{BB962C8B-B14F-4D97-AF65-F5344CB8AC3E}">
        <p14:creationId xmlns:p14="http://schemas.microsoft.com/office/powerpoint/2010/main" val="4277196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59546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323" y="0"/>
            <a:ext cx="9533101" cy="16102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66F97A32-310B-4B82-9E4E-4A73D1CF2B11}"/>
              </a:ext>
            </a:extLst>
          </p:cNvPr>
          <p:cNvSpPr/>
          <p:nvPr/>
        </p:nvSpPr>
        <p:spPr>
          <a:xfrm>
            <a:off x="130614" y="589896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US" sz="2800" dirty="0">
              <a:solidFill>
                <a:schemeClr val="bg1"/>
              </a:solidFill>
              <a:cs typeface="Tajawal Medium" panose="0000060000000000000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CB99A879-8C49-4712-9812-B111BA978602}"/>
              </a:ext>
            </a:extLst>
          </p:cNvPr>
          <p:cNvSpPr txBox="1"/>
          <p:nvPr/>
        </p:nvSpPr>
        <p:spPr>
          <a:xfrm>
            <a:off x="1827073" y="1420392"/>
            <a:ext cx="83975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u="sng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Attitude to risk: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DE6A1D81-6201-42B7-807D-83923FE56739}"/>
              </a:ext>
            </a:extLst>
          </p:cNvPr>
          <p:cNvSpPr txBox="1"/>
          <p:nvPr/>
        </p:nvSpPr>
        <p:spPr>
          <a:xfrm>
            <a:off x="315345" y="499929"/>
            <a:ext cx="8720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Lecture 5        Risk assessment considerations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E0E1B41C-6CAC-4AF3-8761-319316A43C9F}"/>
              </a:ext>
            </a:extLst>
          </p:cNvPr>
          <p:cNvSpPr txBox="1"/>
          <p:nvPr/>
        </p:nvSpPr>
        <p:spPr>
          <a:xfrm>
            <a:off x="1967345" y="2007443"/>
            <a:ext cx="9469281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A1F61"/>
                </a:solidFill>
              </a:rPr>
              <a:t> </a:t>
            </a:r>
            <a:r>
              <a:rPr lang="en-US" sz="2400" b="1" u="sng" dirty="0">
                <a:solidFill>
                  <a:srgbClr val="0A1F61"/>
                </a:solidFill>
              </a:rPr>
              <a:t>Risk attitude </a:t>
            </a:r>
            <a:r>
              <a:rPr lang="en-US" sz="2400" dirty="0">
                <a:solidFill>
                  <a:srgbClr val="0A1F61"/>
                </a:solidFill>
              </a:rPr>
              <a:t>represents the long-term approach of the organization to risk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endParaRPr lang="en-US" sz="2400" dirty="0">
              <a:solidFill>
                <a:srgbClr val="0A1F61"/>
              </a:solidFill>
            </a:endParaRP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A1F61"/>
                </a:solidFill>
              </a:rPr>
              <a:t>It is becoming more common for a risk attitude matrix to contain four sections.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endParaRPr lang="en-US" sz="2400" dirty="0">
              <a:solidFill>
                <a:srgbClr val="0A1F61"/>
              </a:solidFill>
            </a:endParaRP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A1F61"/>
                </a:solidFill>
              </a:rPr>
              <a:t>These sections can be represented by the 4Cs of</a:t>
            </a:r>
            <a:r>
              <a:rPr lang="en-US" sz="2400" b="1" dirty="0">
                <a:solidFill>
                  <a:srgbClr val="0A1F61"/>
                </a:solidFill>
              </a:rPr>
              <a:t> comfort, cautious, concerned and critical.</a:t>
            </a:r>
          </a:p>
        </p:txBody>
      </p:sp>
    </p:spTree>
    <p:extLst>
      <p:ext uri="{BB962C8B-B14F-4D97-AF65-F5344CB8AC3E}">
        <p14:creationId xmlns:p14="http://schemas.microsoft.com/office/powerpoint/2010/main" val="1324343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59546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323" y="0"/>
            <a:ext cx="9533101" cy="16102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66F97A32-310B-4B82-9E4E-4A73D1CF2B11}"/>
              </a:ext>
            </a:extLst>
          </p:cNvPr>
          <p:cNvSpPr/>
          <p:nvPr/>
        </p:nvSpPr>
        <p:spPr>
          <a:xfrm>
            <a:off x="130614" y="589896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US" sz="2800" dirty="0">
              <a:solidFill>
                <a:schemeClr val="bg1"/>
              </a:solidFill>
              <a:cs typeface="Tajawal Medium" panose="0000060000000000000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CB99A879-8C49-4712-9812-B111BA978602}"/>
              </a:ext>
            </a:extLst>
          </p:cNvPr>
          <p:cNvSpPr txBox="1"/>
          <p:nvPr/>
        </p:nvSpPr>
        <p:spPr>
          <a:xfrm>
            <a:off x="1827073" y="1420392"/>
            <a:ext cx="83975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u="sng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Attitude to risk: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DE6A1D81-6201-42B7-807D-83923FE56739}"/>
              </a:ext>
            </a:extLst>
          </p:cNvPr>
          <p:cNvSpPr txBox="1"/>
          <p:nvPr/>
        </p:nvSpPr>
        <p:spPr>
          <a:xfrm>
            <a:off x="315345" y="499929"/>
            <a:ext cx="8720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Lecture 5        Risk assessment considerations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6766D111-2AA2-4F13-8E3A-DFA03D5472A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46033" y="1882057"/>
            <a:ext cx="9494227" cy="4072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843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59546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323" y="0"/>
            <a:ext cx="9533101" cy="16102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66F97A32-310B-4B82-9E4E-4A73D1CF2B11}"/>
              </a:ext>
            </a:extLst>
          </p:cNvPr>
          <p:cNvSpPr/>
          <p:nvPr/>
        </p:nvSpPr>
        <p:spPr>
          <a:xfrm>
            <a:off x="130614" y="589896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US" sz="2800" dirty="0">
              <a:solidFill>
                <a:schemeClr val="bg1"/>
              </a:solidFill>
              <a:cs typeface="Tajawal Medium" panose="0000060000000000000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CB99A879-8C49-4712-9812-B111BA978602}"/>
              </a:ext>
            </a:extLst>
          </p:cNvPr>
          <p:cNvSpPr txBox="1"/>
          <p:nvPr/>
        </p:nvSpPr>
        <p:spPr>
          <a:xfrm>
            <a:off x="1827073" y="1420392"/>
            <a:ext cx="83975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u="sng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Attitude to risk: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DE6A1D81-6201-42B7-807D-83923FE56739}"/>
              </a:ext>
            </a:extLst>
          </p:cNvPr>
          <p:cNvSpPr txBox="1"/>
          <p:nvPr/>
        </p:nvSpPr>
        <p:spPr>
          <a:xfrm>
            <a:off x="315345" y="499929"/>
            <a:ext cx="8720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Lecture 5        Risk assessment considerations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FFCC4246-39CA-4693-920C-EFD36714BEAC}"/>
              </a:ext>
            </a:extLst>
          </p:cNvPr>
          <p:cNvSpPr txBox="1"/>
          <p:nvPr/>
        </p:nvSpPr>
        <p:spPr>
          <a:xfrm>
            <a:off x="1827072" y="2020156"/>
            <a:ext cx="10245603" cy="378565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en-US" sz="2000" u="sng" dirty="0"/>
              <a:t>Example risks involved in buying a car:</a:t>
            </a:r>
          </a:p>
          <a:p>
            <a:pPr algn="just"/>
            <a:endParaRPr lang="en-US" sz="2000" u="sng" dirty="0"/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000" dirty="0"/>
              <a:t>As an example that brings together the ideas of risk appetite and hazard, control and opportunity risks, consider the decision to buy a car. 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endParaRPr lang="en-US" sz="2000" dirty="0"/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000" dirty="0"/>
              <a:t>When deciding which car to buy, there is a need to evaluate hazard tolerance and acceptance of uncertainty, as well as the sum of money that will be invested in the opportunity of owning a new vehicle. 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endParaRPr lang="en-US" sz="2000" dirty="0"/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000" dirty="0"/>
              <a:t>Together, these components represent the risk appetite to buy and run a car. In order to achieve an upside of taking the risk of buying a car, the benefits obtained must exceed the costs involved</a:t>
            </a:r>
          </a:p>
        </p:txBody>
      </p:sp>
    </p:spTree>
    <p:extLst>
      <p:ext uri="{BB962C8B-B14F-4D97-AF65-F5344CB8AC3E}">
        <p14:creationId xmlns:p14="http://schemas.microsoft.com/office/powerpoint/2010/main" val="205648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59546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323" y="0"/>
            <a:ext cx="9533101" cy="16102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66F97A32-310B-4B82-9E4E-4A73D1CF2B11}"/>
              </a:ext>
            </a:extLst>
          </p:cNvPr>
          <p:cNvSpPr/>
          <p:nvPr/>
        </p:nvSpPr>
        <p:spPr>
          <a:xfrm>
            <a:off x="130614" y="589896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US" sz="2800" dirty="0">
              <a:solidFill>
                <a:schemeClr val="bg1"/>
              </a:solidFill>
              <a:cs typeface="Tajawal Medium" panose="0000060000000000000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CB99A879-8C49-4712-9812-B111BA978602}"/>
              </a:ext>
            </a:extLst>
          </p:cNvPr>
          <p:cNvSpPr txBox="1"/>
          <p:nvPr/>
        </p:nvSpPr>
        <p:spPr>
          <a:xfrm>
            <a:off x="1827073" y="1420392"/>
            <a:ext cx="83975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u="sng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Attitude to risk: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DE6A1D81-6201-42B7-807D-83923FE56739}"/>
              </a:ext>
            </a:extLst>
          </p:cNvPr>
          <p:cNvSpPr txBox="1"/>
          <p:nvPr/>
        </p:nvSpPr>
        <p:spPr>
          <a:xfrm>
            <a:off x="315345" y="499929"/>
            <a:ext cx="8720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Lecture 5        Risk assessment considerations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FFCC4246-39CA-4693-920C-EFD36714BEAC}"/>
              </a:ext>
            </a:extLst>
          </p:cNvPr>
          <p:cNvSpPr txBox="1"/>
          <p:nvPr/>
        </p:nvSpPr>
        <p:spPr>
          <a:xfrm>
            <a:off x="1874165" y="2177261"/>
            <a:ext cx="10143255" cy="3477875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en-US" sz="2000" u="sng" dirty="0"/>
              <a:t>Example risks involved in buying a car:</a:t>
            </a:r>
          </a:p>
          <a:p>
            <a:pPr algn="just"/>
            <a:endParaRPr lang="en-US" sz="2000" u="sng" dirty="0"/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000" dirty="0"/>
              <a:t>If undertaking a risk-based evaluation of buying a car is to help with the decision-making process, the intended benefits of car ownership should be established. This is equivalent to identifying the objectives associated with car ownership.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endParaRPr lang="en-US" sz="2000" dirty="0"/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000" dirty="0"/>
              <a:t> The actual financial capacity and ability to run a car also needs to be considered. When buying a new vehicle, the buyer needs to make sure that the vehicle selected will not lead to more risk and cost than anticipated. The risks that are associated with owning a vehicle </a:t>
            </a:r>
            <a:r>
              <a:rPr lang="en-US" sz="2000" dirty="0" smtClean="0"/>
              <a:t>include </a:t>
            </a:r>
            <a:r>
              <a:rPr lang="en-US" sz="2000" dirty="0"/>
              <a:t>breakdown, repairs, accidents, servicing costs and insurance, as well as the purchase price and the anticipated annual depreciation.</a:t>
            </a:r>
          </a:p>
        </p:txBody>
      </p:sp>
    </p:spTree>
    <p:extLst>
      <p:ext uri="{BB962C8B-B14F-4D97-AF65-F5344CB8AC3E}">
        <p14:creationId xmlns:p14="http://schemas.microsoft.com/office/powerpoint/2010/main" val="3143787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59546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323" y="0"/>
            <a:ext cx="9533101" cy="16102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66F97A32-310B-4B82-9E4E-4A73D1CF2B11}"/>
              </a:ext>
            </a:extLst>
          </p:cNvPr>
          <p:cNvSpPr/>
          <p:nvPr/>
        </p:nvSpPr>
        <p:spPr>
          <a:xfrm>
            <a:off x="130614" y="589896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US" sz="2800" dirty="0">
              <a:solidFill>
                <a:schemeClr val="bg1"/>
              </a:solidFill>
              <a:cs typeface="Tajawal Medium" panose="0000060000000000000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CB99A879-8C49-4712-9812-B111BA978602}"/>
              </a:ext>
            </a:extLst>
          </p:cNvPr>
          <p:cNvSpPr txBox="1"/>
          <p:nvPr/>
        </p:nvSpPr>
        <p:spPr>
          <a:xfrm>
            <a:off x="1827073" y="1420392"/>
            <a:ext cx="83975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u="sng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Attitude to risk: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DE6A1D81-6201-42B7-807D-83923FE56739}"/>
              </a:ext>
            </a:extLst>
          </p:cNvPr>
          <p:cNvSpPr txBox="1"/>
          <p:nvPr/>
        </p:nvSpPr>
        <p:spPr>
          <a:xfrm>
            <a:off x="315345" y="499929"/>
            <a:ext cx="8720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Lecture 5        Risk classification systems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FFCC4246-39CA-4693-920C-EFD36714BEAC}"/>
              </a:ext>
            </a:extLst>
          </p:cNvPr>
          <p:cNvSpPr txBox="1"/>
          <p:nvPr/>
        </p:nvSpPr>
        <p:spPr>
          <a:xfrm>
            <a:off x="1874165" y="2177261"/>
            <a:ext cx="10143255" cy="3477875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en-US" sz="2000" u="sng" dirty="0"/>
              <a:t>Example risks involved in buying a car:</a:t>
            </a:r>
          </a:p>
          <a:p>
            <a:pPr algn="just"/>
            <a:endParaRPr lang="en-US" sz="2000" u="sng" dirty="0"/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000" dirty="0"/>
              <a:t>Assume that the decision has been taken to buy a two-year-old prestigious car. The car will cost much less money than a new vehicle and the depreciation costs will be much less (opportunity risks). However, the repair and maintenance costs may be higher than for a new vehicle (control risks). The exposure to accidents, theft and repair costs will be similar for most vehicles (hazard risks).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endParaRPr lang="en-US" sz="2000" dirty="0"/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000" dirty="0"/>
              <a:t>Remember that the opportunity risks enhance the possible achievement of the benefits of owning a car. The control risks increase uncertainty or doubt about achieving these benefits and the hazard risks inhibit the achievement of the car ownership benefits</a:t>
            </a:r>
          </a:p>
        </p:txBody>
      </p:sp>
    </p:spTree>
    <p:extLst>
      <p:ext uri="{BB962C8B-B14F-4D97-AF65-F5344CB8AC3E}">
        <p14:creationId xmlns:p14="http://schemas.microsoft.com/office/powerpoint/2010/main" val="199066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59546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323" y="0"/>
            <a:ext cx="9533101" cy="16102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66F97A32-310B-4B82-9E4E-4A73D1CF2B11}"/>
              </a:ext>
            </a:extLst>
          </p:cNvPr>
          <p:cNvSpPr/>
          <p:nvPr/>
        </p:nvSpPr>
        <p:spPr>
          <a:xfrm>
            <a:off x="130614" y="589896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US" sz="2800" dirty="0">
              <a:solidFill>
                <a:schemeClr val="bg1"/>
              </a:solidFill>
              <a:cs typeface="Tajawal Medium" panose="0000060000000000000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CB99A879-8C49-4712-9812-B111BA978602}"/>
              </a:ext>
            </a:extLst>
          </p:cNvPr>
          <p:cNvSpPr txBox="1"/>
          <p:nvPr/>
        </p:nvSpPr>
        <p:spPr>
          <a:xfrm>
            <a:off x="1827073" y="1420392"/>
            <a:ext cx="83975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u="sng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 short-, medium- and long-term risks: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DE6A1D81-6201-42B7-807D-83923FE56739}"/>
              </a:ext>
            </a:extLst>
          </p:cNvPr>
          <p:cNvSpPr txBox="1"/>
          <p:nvPr/>
        </p:nvSpPr>
        <p:spPr>
          <a:xfrm>
            <a:off x="315345" y="499929"/>
            <a:ext cx="8720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Lecture 5        Risk classification systems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203D99F4-A6CB-40F3-BC62-8E2D6047D81B}"/>
              </a:ext>
            </a:extLst>
          </p:cNvPr>
          <p:cNvSpPr txBox="1"/>
          <p:nvPr/>
        </p:nvSpPr>
        <p:spPr>
          <a:xfrm>
            <a:off x="1874165" y="2063456"/>
            <a:ext cx="10068453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A1F61"/>
                </a:solidFill>
              </a:rPr>
              <a:t>The classification of risks into </a:t>
            </a:r>
            <a:r>
              <a:rPr lang="en-US" sz="2400" u="sng" dirty="0">
                <a:solidFill>
                  <a:srgbClr val="0A1F61"/>
                </a:solidFill>
              </a:rPr>
              <a:t>short, medium and long term </a:t>
            </a:r>
            <a:r>
              <a:rPr lang="en-US" sz="2400" dirty="0">
                <a:solidFill>
                  <a:srgbClr val="0A1F61"/>
                </a:solidFill>
              </a:rPr>
              <a:t>helps to identify risks as being </a:t>
            </a:r>
            <a:r>
              <a:rPr lang="en-US" sz="2400" b="1" dirty="0">
                <a:solidFill>
                  <a:srgbClr val="0A1F61"/>
                </a:solidFill>
              </a:rPr>
              <a:t>related (primarily) to operations, tactics and strategy</a:t>
            </a:r>
            <a:r>
              <a:rPr lang="en-US" sz="2400" dirty="0">
                <a:solidFill>
                  <a:srgbClr val="0A1F61"/>
                </a:solidFill>
              </a:rPr>
              <a:t>, respectively. 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endParaRPr lang="en-US" sz="2400" dirty="0">
              <a:solidFill>
                <a:srgbClr val="0A1F61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A1F61"/>
                </a:solidFill>
              </a:rPr>
              <a:t>This distinction is not clear-cut, but it can assist with further classification of risks. 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endParaRPr lang="en-US" sz="2400" dirty="0">
              <a:solidFill>
                <a:srgbClr val="0A1F61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A1F61"/>
                </a:solidFill>
              </a:rPr>
              <a:t> there will be some short-term risks to strategic core processes and there may be some medium-term and long-term risks that could impact operational core processes. </a:t>
            </a:r>
          </a:p>
        </p:txBody>
      </p:sp>
    </p:spTree>
    <p:extLst>
      <p:ext uri="{BB962C8B-B14F-4D97-AF65-F5344CB8AC3E}">
        <p14:creationId xmlns:p14="http://schemas.microsoft.com/office/powerpoint/2010/main" val="580603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59546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323" y="0"/>
            <a:ext cx="9533101" cy="16102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66F97A32-310B-4B82-9E4E-4A73D1CF2B11}"/>
              </a:ext>
            </a:extLst>
          </p:cNvPr>
          <p:cNvSpPr/>
          <p:nvPr/>
        </p:nvSpPr>
        <p:spPr>
          <a:xfrm>
            <a:off x="130614" y="589896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US" sz="2800" dirty="0">
              <a:solidFill>
                <a:schemeClr val="bg1"/>
              </a:solidFill>
              <a:cs typeface="Tajawal Medium" panose="0000060000000000000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CB99A879-8C49-4712-9812-B111BA978602}"/>
              </a:ext>
            </a:extLst>
          </p:cNvPr>
          <p:cNvSpPr txBox="1"/>
          <p:nvPr/>
        </p:nvSpPr>
        <p:spPr>
          <a:xfrm>
            <a:off x="1827073" y="1420392"/>
            <a:ext cx="83975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u="sng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 short-, medium- and long-term risks: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DE6A1D81-6201-42B7-807D-83923FE56739}"/>
              </a:ext>
            </a:extLst>
          </p:cNvPr>
          <p:cNvSpPr txBox="1"/>
          <p:nvPr/>
        </p:nvSpPr>
        <p:spPr>
          <a:xfrm>
            <a:off x="315345" y="499929"/>
            <a:ext cx="8720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Lecture 5        Risk classification systems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203D99F4-A6CB-40F3-BC62-8E2D6047D81B}"/>
              </a:ext>
            </a:extLst>
          </p:cNvPr>
          <p:cNvSpPr txBox="1"/>
          <p:nvPr/>
        </p:nvSpPr>
        <p:spPr>
          <a:xfrm>
            <a:off x="1874165" y="2063456"/>
            <a:ext cx="10068453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sz="2400" b="1" u="sng" dirty="0">
                <a:solidFill>
                  <a:srgbClr val="0A1F61"/>
                </a:solidFill>
              </a:rPr>
              <a:t>A short-term risk </a:t>
            </a:r>
            <a:r>
              <a:rPr lang="en-US" sz="2400" dirty="0">
                <a:solidFill>
                  <a:srgbClr val="0A1F61"/>
                </a:solidFill>
              </a:rPr>
              <a:t>has the ability to impact the objectives, key dependencies and core processes, with the impact being immediate.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endParaRPr lang="en-US" sz="2400" dirty="0">
              <a:solidFill>
                <a:srgbClr val="0A1F61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A1F61"/>
                </a:solidFill>
              </a:rPr>
              <a:t> </a:t>
            </a:r>
            <a:r>
              <a:rPr lang="en-US" sz="2400" b="1" u="sng" dirty="0">
                <a:solidFill>
                  <a:srgbClr val="0A1F61"/>
                </a:solidFill>
              </a:rPr>
              <a:t>Medium-term risks </a:t>
            </a:r>
            <a:r>
              <a:rPr lang="en-US" sz="2400" dirty="0">
                <a:solidFill>
                  <a:srgbClr val="0A1F61"/>
                </a:solidFill>
              </a:rPr>
              <a:t>usually impact the ability of the organization to maintain effective and efficient core processes that are concerned with the management of tactics, projects and other change </a:t>
            </a:r>
            <a:r>
              <a:rPr lang="en-US" sz="2400" dirty="0" err="1">
                <a:solidFill>
                  <a:srgbClr val="0A1F61"/>
                </a:solidFill>
              </a:rPr>
              <a:t>programmes</a:t>
            </a:r>
            <a:r>
              <a:rPr lang="en-US" sz="2400" dirty="0">
                <a:solidFill>
                  <a:srgbClr val="0A1F61"/>
                </a:solidFill>
              </a:rPr>
              <a:t>.  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endParaRPr lang="en-US" sz="2400" dirty="0">
              <a:solidFill>
                <a:srgbClr val="0A1F61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sz="2400" b="1" u="sng" dirty="0">
                <a:solidFill>
                  <a:srgbClr val="0A1F61"/>
                </a:solidFill>
              </a:rPr>
              <a:t>Long-term risks </a:t>
            </a:r>
            <a:r>
              <a:rPr lang="en-US" sz="2400" dirty="0">
                <a:solidFill>
                  <a:srgbClr val="0A1F61"/>
                </a:solidFill>
              </a:rPr>
              <a:t>usually impact the ability of the organization to maintain the core processes that are concerned with the development and delivery of effective and efficient strategy. </a:t>
            </a:r>
          </a:p>
        </p:txBody>
      </p:sp>
    </p:spTree>
    <p:extLst>
      <p:ext uri="{BB962C8B-B14F-4D97-AF65-F5344CB8AC3E}">
        <p14:creationId xmlns:p14="http://schemas.microsoft.com/office/powerpoint/2010/main" val="445523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59546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323" y="0"/>
            <a:ext cx="9533101" cy="16102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66F97A32-310B-4B82-9E4E-4A73D1CF2B11}"/>
              </a:ext>
            </a:extLst>
          </p:cNvPr>
          <p:cNvSpPr/>
          <p:nvPr/>
        </p:nvSpPr>
        <p:spPr>
          <a:xfrm>
            <a:off x="130614" y="589896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US" sz="2800" dirty="0">
              <a:solidFill>
                <a:schemeClr val="bg1"/>
              </a:solidFill>
              <a:cs typeface="Tajawal Medium" panose="0000060000000000000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CB99A879-8C49-4712-9812-B111BA978602}"/>
              </a:ext>
            </a:extLst>
          </p:cNvPr>
          <p:cNvSpPr txBox="1"/>
          <p:nvPr/>
        </p:nvSpPr>
        <p:spPr>
          <a:xfrm>
            <a:off x="1827073" y="1420392"/>
            <a:ext cx="83975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u="sng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 short-, medium- and long-term risks: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DE6A1D81-6201-42B7-807D-83923FE56739}"/>
              </a:ext>
            </a:extLst>
          </p:cNvPr>
          <p:cNvSpPr txBox="1"/>
          <p:nvPr/>
        </p:nvSpPr>
        <p:spPr>
          <a:xfrm>
            <a:off x="315345" y="499929"/>
            <a:ext cx="8720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Lecture 5        Risk classification systems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203D99F4-A6CB-40F3-BC62-8E2D6047D81B}"/>
              </a:ext>
            </a:extLst>
          </p:cNvPr>
          <p:cNvSpPr txBox="1"/>
          <p:nvPr/>
        </p:nvSpPr>
        <p:spPr>
          <a:xfrm>
            <a:off x="1874165" y="2007443"/>
            <a:ext cx="10068453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sz="2400" dirty="0"/>
              <a:t>The next Figure illustrates short-term, medium-term and long-term risks in terms of the source of these risks. 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endParaRPr lang="en-US" sz="2400" dirty="0"/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sz="2400" dirty="0"/>
              <a:t>The risks arise from the operations, tactics and strategy adopted by the organization. 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endParaRPr lang="en-US" sz="2400" dirty="0"/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sz="2400" dirty="0"/>
              <a:t>For the sake of completeness, the category of compliance risks is also included, since this is an additional category to operations, tactics and strategy. </a:t>
            </a:r>
          </a:p>
        </p:txBody>
      </p:sp>
    </p:spTree>
    <p:extLst>
      <p:ext uri="{BB962C8B-B14F-4D97-AF65-F5344CB8AC3E}">
        <p14:creationId xmlns:p14="http://schemas.microsoft.com/office/powerpoint/2010/main" val="4094136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59546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323" y="0"/>
            <a:ext cx="9533101" cy="16102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66F97A32-310B-4B82-9E4E-4A73D1CF2B11}"/>
              </a:ext>
            </a:extLst>
          </p:cNvPr>
          <p:cNvSpPr/>
          <p:nvPr/>
        </p:nvSpPr>
        <p:spPr>
          <a:xfrm>
            <a:off x="130614" y="589896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US" sz="2800" dirty="0">
              <a:solidFill>
                <a:schemeClr val="bg1"/>
              </a:solidFill>
              <a:cs typeface="Tajawal Medium" panose="0000060000000000000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CB99A879-8C49-4712-9812-B111BA978602}"/>
              </a:ext>
            </a:extLst>
          </p:cNvPr>
          <p:cNvSpPr txBox="1"/>
          <p:nvPr/>
        </p:nvSpPr>
        <p:spPr>
          <a:xfrm>
            <a:off x="1827073" y="1420392"/>
            <a:ext cx="83975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u="sng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 short-, medium- and long-term risks: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DE6A1D81-6201-42B7-807D-83923FE56739}"/>
              </a:ext>
            </a:extLst>
          </p:cNvPr>
          <p:cNvSpPr txBox="1"/>
          <p:nvPr/>
        </p:nvSpPr>
        <p:spPr>
          <a:xfrm>
            <a:off x="315345" y="499929"/>
            <a:ext cx="8720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Lecture 5        Risk classification systems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203D99F4-A6CB-40F3-BC62-8E2D6047D81B}"/>
              </a:ext>
            </a:extLst>
          </p:cNvPr>
          <p:cNvSpPr txBox="1"/>
          <p:nvPr/>
        </p:nvSpPr>
        <p:spPr>
          <a:xfrm>
            <a:off x="1874166" y="2007443"/>
            <a:ext cx="9652816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A1F61"/>
                </a:solidFill>
              </a:rPr>
              <a:t>The need to respond to risks according to whether they arise from strategy, tactics, operations or compliance (STOC) is summarized by embrace, manage, mitigate and minimize (EM3) respectively. 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endParaRPr lang="en-US" sz="2400" dirty="0">
              <a:solidFill>
                <a:srgbClr val="0A1F61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A1F61"/>
                </a:solidFill>
              </a:rPr>
              <a:t>The purpose of </a:t>
            </a:r>
            <a:r>
              <a:rPr lang="en-US" sz="2400" u="sng" dirty="0">
                <a:solidFill>
                  <a:srgbClr val="0A1F61"/>
                </a:solidFill>
              </a:rPr>
              <a:t>the bow-tie illustration </a:t>
            </a:r>
            <a:r>
              <a:rPr lang="en-US" sz="2400" dirty="0">
                <a:solidFill>
                  <a:srgbClr val="0A1F61"/>
                </a:solidFill>
              </a:rPr>
              <a:t>of risk management is to demonstrate that sources of risk can lead to events that have consequences</a:t>
            </a:r>
          </a:p>
        </p:txBody>
      </p:sp>
    </p:spTree>
    <p:extLst>
      <p:ext uri="{BB962C8B-B14F-4D97-AF65-F5344CB8AC3E}">
        <p14:creationId xmlns:p14="http://schemas.microsoft.com/office/powerpoint/2010/main" val="2137339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59546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323" y="0"/>
            <a:ext cx="9533101" cy="16102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66F97A32-310B-4B82-9E4E-4A73D1CF2B11}"/>
              </a:ext>
            </a:extLst>
          </p:cNvPr>
          <p:cNvSpPr/>
          <p:nvPr/>
        </p:nvSpPr>
        <p:spPr>
          <a:xfrm>
            <a:off x="130614" y="589896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US" sz="2800" dirty="0">
              <a:solidFill>
                <a:schemeClr val="bg1"/>
              </a:solidFill>
              <a:cs typeface="Tajawal Medium" panose="0000060000000000000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CB99A879-8C49-4712-9812-B111BA978602}"/>
              </a:ext>
            </a:extLst>
          </p:cNvPr>
          <p:cNvSpPr txBox="1"/>
          <p:nvPr/>
        </p:nvSpPr>
        <p:spPr>
          <a:xfrm>
            <a:off x="1827073" y="1420392"/>
            <a:ext cx="83975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u="sng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 short-, medium- and long-term risks: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DE6A1D81-6201-42B7-807D-83923FE56739}"/>
              </a:ext>
            </a:extLst>
          </p:cNvPr>
          <p:cNvSpPr txBox="1"/>
          <p:nvPr/>
        </p:nvSpPr>
        <p:spPr>
          <a:xfrm>
            <a:off x="315345" y="499929"/>
            <a:ext cx="8720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Lecture 5        Risk classification systems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28EECE47-FC10-4640-ACAE-2128090A94E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89771" y="1964341"/>
            <a:ext cx="9305604" cy="3718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86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59546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323" y="0"/>
            <a:ext cx="9533101" cy="16102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66F97A32-310B-4B82-9E4E-4A73D1CF2B11}"/>
              </a:ext>
            </a:extLst>
          </p:cNvPr>
          <p:cNvSpPr/>
          <p:nvPr/>
        </p:nvSpPr>
        <p:spPr>
          <a:xfrm>
            <a:off x="130614" y="589896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US" sz="2800" dirty="0">
              <a:solidFill>
                <a:schemeClr val="bg1"/>
              </a:solidFill>
              <a:cs typeface="Tajawal Medium" panose="0000060000000000000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CB99A879-8C49-4712-9812-B111BA978602}"/>
              </a:ext>
            </a:extLst>
          </p:cNvPr>
          <p:cNvSpPr txBox="1"/>
          <p:nvPr/>
        </p:nvSpPr>
        <p:spPr>
          <a:xfrm>
            <a:off x="1827073" y="1420392"/>
            <a:ext cx="83975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u="sng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 short-, medium- and long-term risks: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DE6A1D81-6201-42B7-807D-83923FE56739}"/>
              </a:ext>
            </a:extLst>
          </p:cNvPr>
          <p:cNvSpPr txBox="1"/>
          <p:nvPr/>
        </p:nvSpPr>
        <p:spPr>
          <a:xfrm>
            <a:off x="315345" y="499929"/>
            <a:ext cx="8720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Lecture 5        Risk classification systems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203D99F4-A6CB-40F3-BC62-8E2D6047D81B}"/>
              </a:ext>
            </a:extLst>
          </p:cNvPr>
          <p:cNvSpPr txBox="1"/>
          <p:nvPr/>
        </p:nvSpPr>
        <p:spPr>
          <a:xfrm>
            <a:off x="1874165" y="1902098"/>
            <a:ext cx="9902228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A1F61"/>
                </a:solidFill>
              </a:rPr>
              <a:t>The pervious Figure provides an example of the bow-tie being used to represent the three components of </a:t>
            </a:r>
            <a:r>
              <a:rPr lang="en-US" sz="2400" dirty="0" smtClean="0">
                <a:solidFill>
                  <a:srgbClr val="0A1F61"/>
                </a:solidFill>
              </a:rPr>
              <a:t>risk: </a:t>
            </a:r>
            <a:r>
              <a:rPr lang="en-US" sz="2400" dirty="0">
                <a:solidFill>
                  <a:srgbClr val="0A1F61"/>
                </a:solidFill>
              </a:rPr>
              <a:t>source, event and impact. 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endParaRPr lang="en-US" sz="2400" dirty="0">
              <a:solidFill>
                <a:srgbClr val="0A1F61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A1F61"/>
                </a:solidFill>
              </a:rPr>
              <a:t>In this high-level representation, </a:t>
            </a:r>
            <a:r>
              <a:rPr lang="en-US" sz="2400" u="sng" dirty="0">
                <a:solidFill>
                  <a:srgbClr val="0A1F61"/>
                </a:solidFill>
              </a:rPr>
              <a:t>risk sources </a:t>
            </a:r>
            <a:r>
              <a:rPr lang="en-US" sz="2400" dirty="0">
                <a:solidFill>
                  <a:srgbClr val="0A1F61"/>
                </a:solidFill>
              </a:rPr>
              <a:t>are identified as strategic, tactical, operational or compliance.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endParaRPr lang="en-US" sz="2400" dirty="0">
              <a:solidFill>
                <a:srgbClr val="0A1F61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A1F61"/>
                </a:solidFill>
              </a:rPr>
              <a:t>Impacts are represented using the FIRM risk scorecard, as described in the following Table.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endParaRPr lang="en-US" sz="2400" dirty="0">
              <a:solidFill>
                <a:srgbClr val="0A1F61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A1F61"/>
                </a:solidFill>
              </a:rPr>
              <a:t>At the center of the bow-tie is </a:t>
            </a:r>
            <a:r>
              <a:rPr lang="en-US" sz="2400" u="sng" dirty="0">
                <a:solidFill>
                  <a:srgbClr val="0A1F61"/>
                </a:solidFill>
              </a:rPr>
              <a:t>the event</a:t>
            </a:r>
            <a:r>
              <a:rPr lang="en-US" sz="2400" dirty="0">
                <a:solidFill>
                  <a:srgbClr val="0A1F61"/>
                </a:solidFill>
              </a:rPr>
              <a:t>, as described by the component of the organization that will be impacted by the event.</a:t>
            </a:r>
          </a:p>
        </p:txBody>
      </p:sp>
    </p:spTree>
    <p:extLst>
      <p:ext uri="{BB962C8B-B14F-4D97-AF65-F5344CB8AC3E}">
        <p14:creationId xmlns:p14="http://schemas.microsoft.com/office/powerpoint/2010/main" val="4094855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59546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323" y="0"/>
            <a:ext cx="9533101" cy="16102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66F97A32-310B-4B82-9E4E-4A73D1CF2B11}"/>
              </a:ext>
            </a:extLst>
          </p:cNvPr>
          <p:cNvSpPr/>
          <p:nvPr/>
        </p:nvSpPr>
        <p:spPr>
          <a:xfrm>
            <a:off x="130614" y="589896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US" sz="2800" dirty="0">
              <a:solidFill>
                <a:schemeClr val="bg1"/>
              </a:solidFill>
              <a:cs typeface="Tajawal Medium" panose="0000060000000000000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CB99A879-8C49-4712-9812-B111BA978602}"/>
              </a:ext>
            </a:extLst>
          </p:cNvPr>
          <p:cNvSpPr txBox="1"/>
          <p:nvPr/>
        </p:nvSpPr>
        <p:spPr>
          <a:xfrm>
            <a:off x="1827073" y="1420392"/>
            <a:ext cx="83975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u="sng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 FIRM risk scorecard: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DE6A1D81-6201-42B7-807D-83923FE56739}"/>
              </a:ext>
            </a:extLst>
          </p:cNvPr>
          <p:cNvSpPr txBox="1"/>
          <p:nvPr/>
        </p:nvSpPr>
        <p:spPr>
          <a:xfrm>
            <a:off x="315345" y="499929"/>
            <a:ext cx="8720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Lecture 5        Risk classification systems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73AFA1A9-5805-45BD-B3DD-16C7EBF2A080}"/>
              </a:ext>
            </a:extLst>
          </p:cNvPr>
          <p:cNvSpPr txBox="1"/>
          <p:nvPr/>
        </p:nvSpPr>
        <p:spPr>
          <a:xfrm>
            <a:off x="2105891" y="1997839"/>
            <a:ext cx="9712036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400" dirty="0"/>
              <a:t>The classification system also reflects the idea that every organization should be concerned about its finances, infrastructure, reputation and marketplace success. In order to give a broader scope to commercial success, the headings of the FIRM risk scorecard are as follows: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sz="2400" dirty="0"/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400" b="1" dirty="0"/>
              <a:t>F</a:t>
            </a:r>
            <a:r>
              <a:rPr lang="en-US" sz="2400" dirty="0"/>
              <a:t> Financial;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400" b="1" dirty="0"/>
              <a:t>I</a:t>
            </a:r>
            <a:r>
              <a:rPr lang="en-US" sz="2400" dirty="0"/>
              <a:t> Infrastructure;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400" b="1" dirty="0"/>
              <a:t>R</a:t>
            </a:r>
            <a:r>
              <a:rPr lang="en-US" sz="2400" dirty="0"/>
              <a:t> Reputational;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400" b="1" dirty="0"/>
              <a:t>M</a:t>
            </a:r>
            <a:r>
              <a:rPr lang="en-US" sz="2400" dirty="0"/>
              <a:t> Marketplace.</a:t>
            </a:r>
          </a:p>
        </p:txBody>
      </p:sp>
    </p:spTree>
    <p:extLst>
      <p:ext uri="{BB962C8B-B14F-4D97-AF65-F5344CB8AC3E}">
        <p14:creationId xmlns:p14="http://schemas.microsoft.com/office/powerpoint/2010/main" val="2320530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59546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323" y="0"/>
            <a:ext cx="9533101" cy="16102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66F97A32-310B-4B82-9E4E-4A73D1CF2B11}"/>
              </a:ext>
            </a:extLst>
          </p:cNvPr>
          <p:cNvSpPr/>
          <p:nvPr/>
        </p:nvSpPr>
        <p:spPr>
          <a:xfrm>
            <a:off x="130614" y="589896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US" sz="2800" dirty="0">
              <a:solidFill>
                <a:schemeClr val="bg1"/>
              </a:solidFill>
              <a:cs typeface="Tajawal Medium" panose="0000060000000000000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CB99A879-8C49-4712-9812-B111BA978602}"/>
              </a:ext>
            </a:extLst>
          </p:cNvPr>
          <p:cNvSpPr txBox="1"/>
          <p:nvPr/>
        </p:nvSpPr>
        <p:spPr>
          <a:xfrm>
            <a:off x="1827073" y="1420392"/>
            <a:ext cx="83975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u="sng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short-, medium- and long-term risks: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DE6A1D81-6201-42B7-807D-83923FE56739}"/>
              </a:ext>
            </a:extLst>
          </p:cNvPr>
          <p:cNvSpPr txBox="1"/>
          <p:nvPr/>
        </p:nvSpPr>
        <p:spPr>
          <a:xfrm>
            <a:off x="315345" y="499929"/>
            <a:ext cx="8720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Lecture 5        Risk classification systems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8CF36543-49C3-4B2D-9627-740675792FA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16244" y="1882057"/>
            <a:ext cx="9673974" cy="3908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201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59546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323" y="0"/>
            <a:ext cx="9533101" cy="16102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66F97A32-310B-4B82-9E4E-4A73D1CF2B11}"/>
              </a:ext>
            </a:extLst>
          </p:cNvPr>
          <p:cNvSpPr/>
          <p:nvPr/>
        </p:nvSpPr>
        <p:spPr>
          <a:xfrm>
            <a:off x="130614" y="589896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US" sz="2800" dirty="0">
              <a:solidFill>
                <a:schemeClr val="bg1"/>
              </a:solidFill>
              <a:cs typeface="Tajawal Medium" panose="0000060000000000000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CB99A879-8C49-4712-9812-B111BA978602}"/>
              </a:ext>
            </a:extLst>
          </p:cNvPr>
          <p:cNvSpPr txBox="1"/>
          <p:nvPr/>
        </p:nvSpPr>
        <p:spPr>
          <a:xfrm>
            <a:off x="1827073" y="1420392"/>
            <a:ext cx="83975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u="sng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short-, medium- and long-term risks: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DE6A1D81-6201-42B7-807D-83923FE56739}"/>
              </a:ext>
            </a:extLst>
          </p:cNvPr>
          <p:cNvSpPr txBox="1"/>
          <p:nvPr/>
        </p:nvSpPr>
        <p:spPr>
          <a:xfrm>
            <a:off x="315345" y="499929"/>
            <a:ext cx="8720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Lecture 5        Risk classification systems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="" xmlns:a16="http://schemas.microsoft.com/office/drawing/2014/main" id="{20DA7C32-C8DE-4F2F-AC3D-EC91427AD91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64080" y="1882057"/>
            <a:ext cx="9533100" cy="3626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1520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59546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323" y="0"/>
            <a:ext cx="9533101" cy="16102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66F97A32-310B-4B82-9E4E-4A73D1CF2B11}"/>
              </a:ext>
            </a:extLst>
          </p:cNvPr>
          <p:cNvSpPr/>
          <p:nvPr/>
        </p:nvSpPr>
        <p:spPr>
          <a:xfrm>
            <a:off x="130614" y="589896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US" sz="2800" dirty="0">
              <a:solidFill>
                <a:schemeClr val="bg1"/>
              </a:solidFill>
              <a:cs typeface="Tajawal Medium" panose="0000060000000000000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CB99A879-8C49-4712-9812-B111BA978602}"/>
              </a:ext>
            </a:extLst>
          </p:cNvPr>
          <p:cNvSpPr txBox="1"/>
          <p:nvPr/>
        </p:nvSpPr>
        <p:spPr>
          <a:xfrm>
            <a:off x="1827073" y="1420392"/>
            <a:ext cx="83975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u="sng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3- PESTLE classification system: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DE6A1D81-6201-42B7-807D-83923FE56739}"/>
              </a:ext>
            </a:extLst>
          </p:cNvPr>
          <p:cNvSpPr txBox="1"/>
          <p:nvPr/>
        </p:nvSpPr>
        <p:spPr>
          <a:xfrm>
            <a:off x="315345" y="499929"/>
            <a:ext cx="8720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Lecture 5        Risk classification systems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C792951B-67CE-4468-83F2-3FB16960C2A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26066" y="1934616"/>
            <a:ext cx="9653316" cy="3912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915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59546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323" y="0"/>
            <a:ext cx="9533101" cy="16102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66F97A32-310B-4B82-9E4E-4A73D1CF2B11}"/>
              </a:ext>
            </a:extLst>
          </p:cNvPr>
          <p:cNvSpPr/>
          <p:nvPr/>
        </p:nvSpPr>
        <p:spPr>
          <a:xfrm>
            <a:off x="130614" y="589896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US" sz="2800" dirty="0">
              <a:solidFill>
                <a:schemeClr val="bg1"/>
              </a:solidFill>
              <a:cs typeface="Tajawal Medium" panose="0000060000000000000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CB99A879-8C49-4712-9812-B111BA978602}"/>
              </a:ext>
            </a:extLst>
          </p:cNvPr>
          <p:cNvSpPr txBox="1"/>
          <p:nvPr/>
        </p:nvSpPr>
        <p:spPr>
          <a:xfrm>
            <a:off x="1827073" y="1420392"/>
            <a:ext cx="83975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u="sng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4- Compliance, hazard, control and opportunity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DE6A1D81-6201-42B7-807D-83923FE56739}"/>
              </a:ext>
            </a:extLst>
          </p:cNvPr>
          <p:cNvSpPr txBox="1"/>
          <p:nvPr/>
        </p:nvSpPr>
        <p:spPr>
          <a:xfrm>
            <a:off x="315345" y="499929"/>
            <a:ext cx="8720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Lecture 5        Risk classification systems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6080C4E9-F22C-4FEF-9C7D-C4348EA14EF6}"/>
              </a:ext>
            </a:extLst>
          </p:cNvPr>
          <p:cNvSpPr txBox="1"/>
          <p:nvPr/>
        </p:nvSpPr>
        <p:spPr>
          <a:xfrm>
            <a:off x="1874165" y="1902098"/>
            <a:ext cx="9902228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400" dirty="0"/>
              <a:t>Categorizing risks according to a single risk classification system is not always helpful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endParaRPr lang="en-US" sz="2400" dirty="0"/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400" dirty="0"/>
              <a:t>Risks need to be classified according to the source or impact as well as according to the timescale of the impact.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endParaRPr lang="en-US" sz="2400" dirty="0"/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400" dirty="0"/>
              <a:t> Therefore, a combination of the FIRM risk scorecard and the classification of risks as hazard, control and opportunity </a:t>
            </a:r>
            <a:r>
              <a:rPr lang="en-US" sz="2400" dirty="0"/>
              <a:t>risks, </a:t>
            </a:r>
            <a:r>
              <a:rPr lang="en-US" sz="2400" dirty="0" smtClean="0"/>
              <a:t>or classifying </a:t>
            </a:r>
            <a:r>
              <a:rPr lang="en-US" sz="2400" dirty="0"/>
              <a:t>them according to whether they are short term, medium term or long </a:t>
            </a:r>
            <a:r>
              <a:rPr lang="en-US" sz="2400" dirty="0" smtClean="0"/>
              <a:t>term, </a:t>
            </a:r>
            <a:r>
              <a:rPr lang="en-US" sz="2400" dirty="0" smtClean="0"/>
              <a:t>all can </a:t>
            </a:r>
            <a:r>
              <a:rPr lang="en-US" sz="2400" dirty="0"/>
              <a:t>be used to provide a complete picture</a:t>
            </a:r>
            <a:r>
              <a:rPr lang="en-US" sz="2400" dirty="0" smtClean="0"/>
              <a:t>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540686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59546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323" y="0"/>
            <a:ext cx="9533101" cy="16102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66F97A32-310B-4B82-9E4E-4A73D1CF2B11}"/>
              </a:ext>
            </a:extLst>
          </p:cNvPr>
          <p:cNvSpPr/>
          <p:nvPr/>
        </p:nvSpPr>
        <p:spPr>
          <a:xfrm>
            <a:off x="130614" y="589896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US" sz="2800" dirty="0">
              <a:solidFill>
                <a:schemeClr val="bg1"/>
              </a:solidFill>
              <a:cs typeface="Tajawal Medium" panose="0000060000000000000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CB99A879-8C49-4712-9812-B111BA978602}"/>
              </a:ext>
            </a:extLst>
          </p:cNvPr>
          <p:cNvSpPr txBox="1"/>
          <p:nvPr/>
        </p:nvSpPr>
        <p:spPr>
          <a:xfrm>
            <a:off x="1827073" y="1420392"/>
            <a:ext cx="83975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u="sng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Risk Identification: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DE6A1D81-6201-42B7-807D-83923FE56739}"/>
              </a:ext>
            </a:extLst>
          </p:cNvPr>
          <p:cNvSpPr txBox="1"/>
          <p:nvPr/>
        </p:nvSpPr>
        <p:spPr>
          <a:xfrm>
            <a:off x="315345" y="499929"/>
            <a:ext cx="8720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Lecture 5        Project Risk Management Guide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E29B779C-74CA-4E65-BEE8-45933C3AF1F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27073" y="2204822"/>
            <a:ext cx="9902229" cy="3477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4093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59546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323" y="0"/>
            <a:ext cx="9533101" cy="16102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66F97A32-310B-4B82-9E4E-4A73D1CF2B11}"/>
              </a:ext>
            </a:extLst>
          </p:cNvPr>
          <p:cNvSpPr/>
          <p:nvPr/>
        </p:nvSpPr>
        <p:spPr>
          <a:xfrm>
            <a:off x="130614" y="589896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US" sz="2800" dirty="0">
              <a:solidFill>
                <a:schemeClr val="bg1"/>
              </a:solidFill>
              <a:cs typeface="Tajawal Medium" panose="0000060000000000000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CB99A879-8C49-4712-9812-B111BA978602}"/>
              </a:ext>
            </a:extLst>
          </p:cNvPr>
          <p:cNvSpPr txBox="1"/>
          <p:nvPr/>
        </p:nvSpPr>
        <p:spPr>
          <a:xfrm>
            <a:off x="1827073" y="1420392"/>
            <a:ext cx="83975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u="sng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Risk Identification: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DE6A1D81-6201-42B7-807D-83923FE56739}"/>
              </a:ext>
            </a:extLst>
          </p:cNvPr>
          <p:cNvSpPr txBox="1"/>
          <p:nvPr/>
        </p:nvSpPr>
        <p:spPr>
          <a:xfrm>
            <a:off x="315345" y="499929"/>
            <a:ext cx="8720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Lecture 5        Project Risk Management Guide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5C2B2F5F-0902-4D98-AAAC-2747EC39B5AD}"/>
              </a:ext>
            </a:extLst>
          </p:cNvPr>
          <p:cNvSpPr txBox="1"/>
          <p:nvPr/>
        </p:nvSpPr>
        <p:spPr>
          <a:xfrm>
            <a:off x="1874165" y="1956434"/>
            <a:ext cx="1019851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u="sng" dirty="0"/>
              <a:t>2-1 Risk Identification during Project Development:</a:t>
            </a:r>
          </a:p>
          <a:p>
            <a:endParaRPr lang="en-US" sz="2400" dirty="0"/>
          </a:p>
          <a:p>
            <a:r>
              <a:rPr lang="en-US" sz="2400" dirty="0"/>
              <a:t>Risk identification is ongoing through project development:</a:t>
            </a:r>
          </a:p>
          <a:p>
            <a:endParaRPr lang="en-US" sz="2400" dirty="0"/>
          </a:p>
          <a:p>
            <a:r>
              <a:rPr lang="en-US" sz="2400" dirty="0"/>
              <a:t>1. Planning</a:t>
            </a:r>
          </a:p>
          <a:p>
            <a:r>
              <a:rPr lang="en-US" sz="2400" dirty="0"/>
              <a:t>2. Scoping</a:t>
            </a:r>
          </a:p>
          <a:p>
            <a:r>
              <a:rPr lang="en-US" sz="2400" dirty="0"/>
              <a:t>3. Design/Plans, Specifications, and Estimate (Engineer’s Estimate)</a:t>
            </a:r>
          </a:p>
          <a:p>
            <a:r>
              <a:rPr lang="en-US" sz="2400" dirty="0"/>
              <a:t>4. Construction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608780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59546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323" y="0"/>
            <a:ext cx="9533101" cy="16102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66F97A32-310B-4B82-9E4E-4A73D1CF2B11}"/>
              </a:ext>
            </a:extLst>
          </p:cNvPr>
          <p:cNvSpPr/>
          <p:nvPr/>
        </p:nvSpPr>
        <p:spPr>
          <a:xfrm>
            <a:off x="130614" y="589896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US" sz="2800" dirty="0">
              <a:solidFill>
                <a:schemeClr val="bg1"/>
              </a:solidFill>
              <a:cs typeface="Tajawal Medium" panose="0000060000000000000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CB99A879-8C49-4712-9812-B111BA978602}"/>
              </a:ext>
            </a:extLst>
          </p:cNvPr>
          <p:cNvSpPr txBox="1"/>
          <p:nvPr/>
        </p:nvSpPr>
        <p:spPr>
          <a:xfrm>
            <a:off x="1827073" y="1420392"/>
            <a:ext cx="83975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u="sng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Risk Identification: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DE6A1D81-6201-42B7-807D-83923FE56739}"/>
              </a:ext>
            </a:extLst>
          </p:cNvPr>
          <p:cNvSpPr txBox="1"/>
          <p:nvPr/>
        </p:nvSpPr>
        <p:spPr>
          <a:xfrm>
            <a:off x="315345" y="499929"/>
            <a:ext cx="8720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Lecture 5        Project Risk Management Guide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5C2B2F5F-0902-4D98-AAAC-2747EC39B5AD}"/>
              </a:ext>
            </a:extLst>
          </p:cNvPr>
          <p:cNvSpPr txBox="1"/>
          <p:nvPr/>
        </p:nvSpPr>
        <p:spPr>
          <a:xfrm>
            <a:off x="1874165" y="1956434"/>
            <a:ext cx="1019851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u="sng" dirty="0"/>
              <a:t>2-2 Risk Identification: Inputs, Tools and Techniques, Outputs:</a:t>
            </a:r>
          </a:p>
          <a:p>
            <a:r>
              <a:rPr lang="en-US" sz="2400" b="1" dirty="0"/>
              <a:t>2-2.1 Risk Identification Inputs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7CD2BF4B-AAA1-4576-B2FD-0228535B1EB4}"/>
              </a:ext>
            </a:extLst>
          </p:cNvPr>
          <p:cNvSpPr txBox="1"/>
          <p:nvPr/>
        </p:nvSpPr>
        <p:spPr>
          <a:xfrm>
            <a:off x="1984664" y="2922364"/>
            <a:ext cx="9902229" cy="2862322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dirty="0"/>
              <a:t>The most important first input is a defined project. In order to fully understand and assess. project risks we must ensure a mutual understanding of the project under evaluation.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20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dirty="0"/>
              <a:t>Fundamental information about a project includes a clear statement of need. To focus on risks and uncertainties our project will face, we must know the project in context, scope, schedule, and estimate.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20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dirty="0"/>
              <a:t> Information is commensurate with the level of project development at the time of risk analysis. Progressive elaboration should not be confused with scope creep.</a:t>
            </a:r>
          </a:p>
        </p:txBody>
      </p:sp>
    </p:spTree>
    <p:extLst>
      <p:ext uri="{BB962C8B-B14F-4D97-AF65-F5344CB8AC3E}">
        <p14:creationId xmlns:p14="http://schemas.microsoft.com/office/powerpoint/2010/main" val="1965392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59546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323" y="0"/>
            <a:ext cx="9533101" cy="16102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66F97A32-310B-4B82-9E4E-4A73D1CF2B11}"/>
              </a:ext>
            </a:extLst>
          </p:cNvPr>
          <p:cNvSpPr/>
          <p:nvPr/>
        </p:nvSpPr>
        <p:spPr>
          <a:xfrm>
            <a:off x="130614" y="589896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US" sz="2800" dirty="0">
              <a:solidFill>
                <a:schemeClr val="bg1"/>
              </a:solidFill>
              <a:cs typeface="Tajawal Medium" panose="0000060000000000000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CB99A879-8C49-4712-9812-B111BA978602}"/>
              </a:ext>
            </a:extLst>
          </p:cNvPr>
          <p:cNvSpPr txBox="1"/>
          <p:nvPr/>
        </p:nvSpPr>
        <p:spPr>
          <a:xfrm>
            <a:off x="1827073" y="1420392"/>
            <a:ext cx="83975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u="sng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Risk Identification: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DE6A1D81-6201-42B7-807D-83923FE56739}"/>
              </a:ext>
            </a:extLst>
          </p:cNvPr>
          <p:cNvSpPr txBox="1"/>
          <p:nvPr/>
        </p:nvSpPr>
        <p:spPr>
          <a:xfrm>
            <a:off x="315345" y="499929"/>
            <a:ext cx="8720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Lecture 5        Project Risk Management Guide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5C2B2F5F-0902-4D98-AAAC-2747EC39B5AD}"/>
              </a:ext>
            </a:extLst>
          </p:cNvPr>
          <p:cNvSpPr txBox="1"/>
          <p:nvPr/>
        </p:nvSpPr>
        <p:spPr>
          <a:xfrm>
            <a:off x="1874165" y="1956434"/>
            <a:ext cx="1019851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u="sng" dirty="0"/>
              <a:t>2-2 Risk Identification: Inputs, Tools and Techniques, Outputs:</a:t>
            </a:r>
          </a:p>
          <a:p>
            <a:r>
              <a:rPr lang="en-US" sz="2400" b="1" dirty="0"/>
              <a:t>2-2.2 Risk Identification Tools and Techniques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7CD2BF4B-AAA1-4576-B2FD-0228535B1EB4}"/>
              </a:ext>
            </a:extLst>
          </p:cNvPr>
          <p:cNvSpPr txBox="1"/>
          <p:nvPr/>
        </p:nvSpPr>
        <p:spPr>
          <a:xfrm>
            <a:off x="1880196" y="2787431"/>
            <a:ext cx="10088011" cy="3170099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dirty="0"/>
              <a:t>Brainstorming: An effective method, brainstorming can range from a small informal project team effort for simpler projects to a full-blown CEVP® workshop. Effective brainstorming requires a skilled facilitator, working together with the project team and specialists who can bring additional expertise.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20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dirty="0"/>
              <a:t>Checklists and/or questionnaires to “specialty groups”: Checklists/questionnaires are quick and easy to use, but limited in nature; they only deal with the items on the list. Each project is unique, so a standard list will often not capture the project-specific risks of most concern. Though it can be limited, a checklist/questionnaire can spark thinking prior to a more formal brainstorming process.</a:t>
            </a:r>
          </a:p>
        </p:txBody>
      </p:sp>
    </p:spTree>
    <p:extLst>
      <p:ext uri="{BB962C8B-B14F-4D97-AF65-F5344CB8AC3E}">
        <p14:creationId xmlns:p14="http://schemas.microsoft.com/office/powerpoint/2010/main" val="2163361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59546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323" y="0"/>
            <a:ext cx="9533101" cy="16102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66F97A32-310B-4B82-9E4E-4A73D1CF2B11}"/>
              </a:ext>
            </a:extLst>
          </p:cNvPr>
          <p:cNvSpPr/>
          <p:nvPr/>
        </p:nvSpPr>
        <p:spPr>
          <a:xfrm>
            <a:off x="130614" y="589896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US" sz="2800" dirty="0">
              <a:solidFill>
                <a:schemeClr val="bg1"/>
              </a:solidFill>
              <a:cs typeface="Tajawal Medium" panose="0000060000000000000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CB99A879-8C49-4712-9812-B111BA978602}"/>
              </a:ext>
            </a:extLst>
          </p:cNvPr>
          <p:cNvSpPr txBox="1"/>
          <p:nvPr/>
        </p:nvSpPr>
        <p:spPr>
          <a:xfrm>
            <a:off x="1827073" y="1420392"/>
            <a:ext cx="83975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u="sng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Risk Identification: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DE6A1D81-6201-42B7-807D-83923FE56739}"/>
              </a:ext>
            </a:extLst>
          </p:cNvPr>
          <p:cNvSpPr txBox="1"/>
          <p:nvPr/>
        </p:nvSpPr>
        <p:spPr>
          <a:xfrm>
            <a:off x="315345" y="499929"/>
            <a:ext cx="8720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Lecture 5        Project Risk Management Guide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5C2B2F5F-0902-4D98-AAAC-2747EC39B5AD}"/>
              </a:ext>
            </a:extLst>
          </p:cNvPr>
          <p:cNvSpPr txBox="1"/>
          <p:nvPr/>
        </p:nvSpPr>
        <p:spPr>
          <a:xfrm>
            <a:off x="1874165" y="1956434"/>
            <a:ext cx="1019851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u="sng" dirty="0"/>
              <a:t>2-2 Risk Identification: Inputs, Tools and Techniques, Outputs:</a:t>
            </a:r>
          </a:p>
          <a:p>
            <a:r>
              <a:rPr lang="en-US" sz="2400" b="1" dirty="0"/>
              <a:t>2-2.2 Risk Identification Tools and Techniques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7CD2BF4B-AAA1-4576-B2FD-0228535B1EB4}"/>
              </a:ext>
            </a:extLst>
          </p:cNvPr>
          <p:cNvSpPr txBox="1"/>
          <p:nvPr/>
        </p:nvSpPr>
        <p:spPr>
          <a:xfrm>
            <a:off x="1880196" y="2787431"/>
            <a:ext cx="10088011" cy="2246769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Examination of past similar projects: </a:t>
            </a:r>
            <a:r>
              <a:rPr lang="en-US" sz="2000" dirty="0"/>
              <a:t>Lessons learned from past projects help us to avoid repeating mistakes. Using past examples requires prudent and objective judgment, since a previous project may be similar but is nonetheless different because each new project has unique requirements and features, including uncertainties and risks.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20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dirty="0"/>
              <a:t>A combination </a:t>
            </a:r>
            <a:r>
              <a:rPr lang="en-US" sz="2000"/>
              <a:t>of the above </a:t>
            </a:r>
            <a:r>
              <a:rPr lang="en-US" sz="2000" dirty="0"/>
              <a:t>methods and/or others: It is quite likely that for most projects, a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dirty="0"/>
              <a:t>combination of the above methods will be used to identify risks. </a:t>
            </a:r>
          </a:p>
        </p:txBody>
      </p:sp>
    </p:spTree>
    <p:extLst>
      <p:ext uri="{BB962C8B-B14F-4D97-AF65-F5344CB8AC3E}">
        <p14:creationId xmlns:p14="http://schemas.microsoft.com/office/powerpoint/2010/main" val="2607501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9771" y="59546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7323" y="-39757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582617" y="1425534"/>
            <a:ext cx="9655226" cy="8803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b="1" i="1" dirty="0">
                <a:cs typeface="Tajawal Medium" panose="00000600000000000000"/>
              </a:rPr>
              <a:t>     </a:t>
            </a:r>
          </a:p>
          <a:p>
            <a:pPr marL="285750" indent="-285750" algn="just">
              <a:lnSpc>
                <a:spcPct val="150000"/>
              </a:lnSpc>
              <a:buFontTx/>
              <a:buChar char="-"/>
            </a:pPr>
            <a:endParaRPr lang="en-US" dirty="0">
              <a:cs typeface="Tajawal Medium" panose="0000060000000000000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3E73060D-F137-47E6-BE33-ECA29C518487}"/>
              </a:ext>
            </a:extLst>
          </p:cNvPr>
          <p:cNvSpPr txBox="1"/>
          <p:nvPr/>
        </p:nvSpPr>
        <p:spPr>
          <a:xfrm>
            <a:off x="183595" y="2451594"/>
            <a:ext cx="11836099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8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Thanks</a:t>
            </a:r>
            <a:r>
              <a:rPr lang="en-US" sz="13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11294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11521</TotalTime>
  <Words>2088</Words>
  <Application>Microsoft Office PowerPoint</Application>
  <PresentationFormat>مخصص</PresentationFormat>
  <Paragraphs>226</Paragraphs>
  <Slides>32</Slides>
  <Notes>30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32</vt:i4>
      </vt:variant>
    </vt:vector>
  </HeadingPairs>
  <TitlesOfParts>
    <vt:vector size="33" baseType="lpstr">
      <vt:lpstr>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Click</cp:lastModifiedBy>
  <cp:revision>862</cp:revision>
  <dcterms:created xsi:type="dcterms:W3CDTF">2021-08-03T13:03:26Z</dcterms:created>
  <dcterms:modified xsi:type="dcterms:W3CDTF">2023-03-03T21:47:20Z</dcterms:modified>
</cp:coreProperties>
</file>