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80" r:id="rId2"/>
    <p:sldId id="306" r:id="rId3"/>
    <p:sldId id="510" r:id="rId4"/>
    <p:sldId id="256" r:id="rId5"/>
    <p:sldId id="511" r:id="rId6"/>
    <p:sldId id="512" r:id="rId7"/>
    <p:sldId id="513" r:id="rId8"/>
    <p:sldId id="514" r:id="rId9"/>
    <p:sldId id="515" r:id="rId10"/>
    <p:sldId id="516" r:id="rId11"/>
    <p:sldId id="517" r:id="rId12"/>
    <p:sldId id="519" r:id="rId13"/>
    <p:sldId id="518" r:id="rId14"/>
    <p:sldId id="520" r:id="rId15"/>
    <p:sldId id="521" r:id="rId16"/>
    <p:sldId id="522" r:id="rId17"/>
    <p:sldId id="523" r:id="rId18"/>
    <p:sldId id="524" r:id="rId19"/>
    <p:sldId id="525" r:id="rId20"/>
    <p:sldId id="526" r:id="rId21"/>
    <p:sldId id="527" r:id="rId22"/>
    <p:sldId id="528" r:id="rId23"/>
    <p:sldId id="529" r:id="rId24"/>
    <p:sldId id="530" r:id="rId25"/>
    <p:sldId id="531" r:id="rId26"/>
    <p:sldId id="532" r:id="rId27"/>
    <p:sldId id="533" r:id="rId28"/>
    <p:sldId id="534" r:id="rId29"/>
    <p:sldId id="535" r:id="rId30"/>
    <p:sldId id="536" r:id="rId31"/>
    <p:sldId id="537" r:id="rId32"/>
    <p:sldId id="538" r:id="rId33"/>
    <p:sldId id="539" r:id="rId34"/>
    <p:sldId id="540" r:id="rId35"/>
    <p:sldId id="541" r:id="rId36"/>
    <p:sldId id="542" r:id="rId37"/>
    <p:sldId id="543" r:id="rId38"/>
    <p:sldId id="544" r:id="rId39"/>
    <p:sldId id="545" r:id="rId40"/>
    <p:sldId id="546" r:id="rId41"/>
    <p:sldId id="547" r:id="rId42"/>
    <p:sldId id="548" r:id="rId43"/>
    <p:sldId id="549" r:id="rId44"/>
    <p:sldId id="550" r:id="rId45"/>
    <p:sldId id="551" r:id="rId46"/>
    <p:sldId id="487"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510"/>
            <p14:sldId id="256"/>
            <p14:sldId id="511"/>
            <p14:sldId id="512"/>
            <p14:sldId id="513"/>
            <p14:sldId id="514"/>
            <p14:sldId id="515"/>
            <p14:sldId id="516"/>
            <p14:sldId id="517"/>
            <p14:sldId id="519"/>
            <p14:sldId id="518"/>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2D3956"/>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152"/>
    <p:restoredTop sz="93750" autoAdjust="0"/>
  </p:normalViewPr>
  <p:slideViewPr>
    <p:cSldViewPr snapToGrid="0">
      <p:cViewPr>
        <p:scale>
          <a:sx n="81" d="100"/>
          <a:sy n="81" d="100"/>
        </p:scale>
        <p:origin x="88" y="89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96" d="100"/>
          <a:sy n="96" d="100"/>
        </p:scale>
        <p:origin x="2480"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473543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3555200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568736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notesSlide" Target="../notesSlides/notesSlide1.xml"/><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15.xml"/><Relationship Id="rId7" Type="http://schemas.openxmlformats.org/officeDocument/2006/relationships/image" Target="../media/image9.svg"/><Relationship Id="rId12" Type="http://schemas.openxmlformats.org/officeDocument/2006/relationships/image" Target="../media/image6.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8.png"/><Relationship Id="rId11" Type="http://schemas.openxmlformats.org/officeDocument/2006/relationships/image" Target="../media/image13.svg"/><Relationship Id="rId5" Type="http://schemas.openxmlformats.org/officeDocument/2006/relationships/image" Target="../media/image3.png"/><Relationship Id="rId10" Type="http://schemas.openxmlformats.org/officeDocument/2006/relationships/image" Target="../media/image12.png"/><Relationship Id="rId4" Type="http://schemas.openxmlformats.org/officeDocument/2006/relationships/image" Target="../media/image7.jpg"/><Relationship Id="rId9" Type="http://schemas.openxmlformats.org/officeDocument/2006/relationships/image" Target="../media/image11.svg"/></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3.xml"/><Relationship Id="rId7" Type="http://schemas.openxmlformats.org/officeDocument/2006/relationships/image" Target="../media/image13.svg"/><Relationship Id="rId12" Type="http://schemas.openxmlformats.org/officeDocument/2006/relationships/image" Target="../media/image6.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2.png"/><Relationship Id="rId11" Type="http://schemas.openxmlformats.org/officeDocument/2006/relationships/image" Target="../media/image16.svg"/><Relationship Id="rId5" Type="http://schemas.openxmlformats.org/officeDocument/2006/relationships/image" Target="../media/image14.jpeg"/><Relationship Id="rId10" Type="http://schemas.openxmlformats.org/officeDocument/2006/relationships/image" Target="../media/image15.png"/><Relationship Id="rId4" Type="http://schemas.openxmlformats.org/officeDocument/2006/relationships/notesSlide" Target="../notesSlides/notesSlide2.xml"/><Relationship Id="rId9" Type="http://schemas.openxmlformats.org/officeDocument/2006/relationships/image" Target="../media/image5.svg"/></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7.png"/></Relationships>
</file>

<file path=ppt/slides/_rels/slide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8.png"/></Relationships>
</file>

<file path=ppt/slides/_rels/slide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9.png"/></Relationships>
</file>

<file path=ppt/slides/_rels/slide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12" Type="http://schemas.openxmlformats.org/officeDocument/2006/relationships/image" Target="../media/image6.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1.svg"/><Relationship Id="rId11" Type="http://schemas.openxmlformats.org/officeDocument/2006/relationships/image" Target="../media/image22.png"/><Relationship Id="rId5" Type="http://schemas.openxmlformats.org/officeDocument/2006/relationships/image" Target="../media/image10.png"/><Relationship Id="rId10" Type="http://schemas.openxmlformats.org/officeDocument/2006/relationships/image" Target="../media/image21.png"/><Relationship Id="rId4" Type="http://schemas.openxmlformats.org/officeDocument/2006/relationships/image" Target="../media/image3.png"/><Relationship Id="rId9" Type="http://schemas.openxmlformats.org/officeDocument/2006/relationships/image" Target="../media/image20.png"/></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12" Type="http://schemas.openxmlformats.org/officeDocument/2006/relationships/image" Target="../media/image6.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1.svg"/><Relationship Id="rId11" Type="http://schemas.openxmlformats.org/officeDocument/2006/relationships/image" Target="../media/image22.png"/><Relationship Id="rId5" Type="http://schemas.openxmlformats.org/officeDocument/2006/relationships/image" Target="../media/image10.png"/><Relationship Id="rId10" Type="http://schemas.openxmlformats.org/officeDocument/2006/relationships/image" Target="../media/image21.png"/><Relationship Id="rId4" Type="http://schemas.openxmlformats.org/officeDocument/2006/relationships/image" Target="../media/image3.png"/><Relationship Id="rId9" Type="http://schemas.openxmlformats.org/officeDocument/2006/relationships/image" Target="../media/image20.png"/></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12" Type="http://schemas.openxmlformats.org/officeDocument/2006/relationships/image" Target="../media/image6.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1.svg"/><Relationship Id="rId11" Type="http://schemas.openxmlformats.org/officeDocument/2006/relationships/image" Target="../media/image18.png"/><Relationship Id="rId5" Type="http://schemas.openxmlformats.org/officeDocument/2006/relationships/image" Target="../media/image10.png"/><Relationship Id="rId10" Type="http://schemas.openxmlformats.org/officeDocument/2006/relationships/image" Target="../media/image22.png"/><Relationship Id="rId4" Type="http://schemas.openxmlformats.org/officeDocument/2006/relationships/image" Target="../media/image3.png"/><Relationship Id="rId9"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9.png"/></Relationships>
</file>

<file path=ppt/slides/_rels/slide1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12" Type="http://schemas.openxmlformats.org/officeDocument/2006/relationships/image" Target="../media/image6.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1.svg"/><Relationship Id="rId11" Type="http://schemas.openxmlformats.org/officeDocument/2006/relationships/image" Target="../media/image25.png"/><Relationship Id="rId5" Type="http://schemas.openxmlformats.org/officeDocument/2006/relationships/image" Target="../media/image10.png"/><Relationship Id="rId10" Type="http://schemas.openxmlformats.org/officeDocument/2006/relationships/image" Target="../media/image24.png"/><Relationship Id="rId4" Type="http://schemas.openxmlformats.org/officeDocument/2006/relationships/image" Target="../media/image3.png"/><Relationship Id="rId9" Type="http://schemas.openxmlformats.org/officeDocument/2006/relationships/image" Target="../media/image23.png"/></Relationships>
</file>

<file path=ppt/slides/_rels/slide1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12" Type="http://schemas.openxmlformats.org/officeDocument/2006/relationships/image" Target="../media/image6.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11.svg"/><Relationship Id="rId11" Type="http://schemas.openxmlformats.org/officeDocument/2006/relationships/image" Target="../media/image25.png"/><Relationship Id="rId5" Type="http://schemas.openxmlformats.org/officeDocument/2006/relationships/image" Target="../media/image10.png"/><Relationship Id="rId10" Type="http://schemas.openxmlformats.org/officeDocument/2006/relationships/image" Target="../media/image24.png"/><Relationship Id="rId4" Type="http://schemas.openxmlformats.org/officeDocument/2006/relationships/image" Target="../media/image3.png"/><Relationship Id="rId9" Type="http://schemas.openxmlformats.org/officeDocument/2006/relationships/image" Target="../media/image23.pn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12" Type="http://schemas.openxmlformats.org/officeDocument/2006/relationships/image" Target="../media/image6.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11.svg"/><Relationship Id="rId11" Type="http://schemas.openxmlformats.org/officeDocument/2006/relationships/image" Target="../media/image28.png"/><Relationship Id="rId5" Type="http://schemas.openxmlformats.org/officeDocument/2006/relationships/image" Target="../media/image10.png"/><Relationship Id="rId10" Type="http://schemas.openxmlformats.org/officeDocument/2006/relationships/image" Target="../media/image27.png"/><Relationship Id="rId4" Type="http://schemas.openxmlformats.org/officeDocument/2006/relationships/image" Target="../media/image3.png"/><Relationship Id="rId9" Type="http://schemas.openxmlformats.org/officeDocument/2006/relationships/image" Target="../media/image26.png"/></Relationships>
</file>

<file path=ppt/slides/_rels/slide1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29.jpeg"/></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12" Type="http://schemas.openxmlformats.org/officeDocument/2006/relationships/image" Target="../media/image6.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11.svg"/><Relationship Id="rId11" Type="http://schemas.openxmlformats.org/officeDocument/2006/relationships/image" Target="../media/image32.png"/><Relationship Id="rId5" Type="http://schemas.openxmlformats.org/officeDocument/2006/relationships/image" Target="../media/image10.png"/><Relationship Id="rId10" Type="http://schemas.openxmlformats.org/officeDocument/2006/relationships/image" Target="../media/image31.png"/><Relationship Id="rId4" Type="http://schemas.openxmlformats.org/officeDocument/2006/relationships/image" Target="../media/image3.png"/><Relationship Id="rId9" Type="http://schemas.openxmlformats.org/officeDocument/2006/relationships/image" Target="../media/image30.png"/></Relationships>
</file>

<file path=ppt/slides/_rels/slide1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12" Type="http://schemas.openxmlformats.org/officeDocument/2006/relationships/image" Target="../media/image6.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11.svg"/><Relationship Id="rId11" Type="http://schemas.openxmlformats.org/officeDocument/2006/relationships/image" Target="../media/image32.png"/><Relationship Id="rId5" Type="http://schemas.openxmlformats.org/officeDocument/2006/relationships/image" Target="../media/image10.png"/><Relationship Id="rId10" Type="http://schemas.openxmlformats.org/officeDocument/2006/relationships/image" Target="../media/image31.png"/><Relationship Id="rId4" Type="http://schemas.openxmlformats.org/officeDocument/2006/relationships/image" Target="../media/image3.png"/><Relationship Id="rId9" Type="http://schemas.openxmlformats.org/officeDocument/2006/relationships/image" Target="../media/image30.png"/></Relationships>
</file>

<file path=ppt/slides/_rels/slide1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 Id="rId9" Type="http://schemas.openxmlformats.org/officeDocument/2006/relationships/image" Target="../media/image6.png"/></Relationships>
</file>

<file path=ppt/slides/_rels/slide1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 Id="rId9" Type="http://schemas.openxmlformats.org/officeDocument/2006/relationships/image" Target="../media/image6.png"/></Relationships>
</file>

<file path=ppt/slides/_rels/slide1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11.svg"/><Relationship Id="rId11" Type="http://schemas.openxmlformats.org/officeDocument/2006/relationships/image" Target="../media/image6.png"/><Relationship Id="rId5" Type="http://schemas.openxmlformats.org/officeDocument/2006/relationships/image" Target="../media/image10.png"/><Relationship Id="rId10" Type="http://schemas.openxmlformats.org/officeDocument/2006/relationships/image" Target="../media/image34.png"/><Relationship Id="rId4" Type="http://schemas.openxmlformats.org/officeDocument/2006/relationships/image" Target="../media/image3.png"/><Relationship Id="rId9" Type="http://schemas.openxmlformats.org/officeDocument/2006/relationships/image" Target="../media/image33.png"/></Relationships>
</file>

<file path=ppt/slides/_rels/slide2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11.svg"/><Relationship Id="rId11" Type="http://schemas.openxmlformats.org/officeDocument/2006/relationships/image" Target="../media/image6.png"/><Relationship Id="rId5" Type="http://schemas.openxmlformats.org/officeDocument/2006/relationships/image" Target="../media/image10.png"/><Relationship Id="rId10" Type="http://schemas.openxmlformats.org/officeDocument/2006/relationships/image" Target="../media/image34.png"/><Relationship Id="rId4" Type="http://schemas.openxmlformats.org/officeDocument/2006/relationships/image" Target="../media/image3.png"/><Relationship Id="rId9" Type="http://schemas.openxmlformats.org/officeDocument/2006/relationships/image" Target="../media/image33.png"/></Relationships>
</file>

<file path=ppt/slides/_rels/slide2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12" Type="http://schemas.openxmlformats.org/officeDocument/2006/relationships/image" Target="../media/image6.png"/><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11.svg"/><Relationship Id="rId11" Type="http://schemas.openxmlformats.org/officeDocument/2006/relationships/image" Target="../media/image37.png"/><Relationship Id="rId5" Type="http://schemas.openxmlformats.org/officeDocument/2006/relationships/image" Target="../media/image10.png"/><Relationship Id="rId10" Type="http://schemas.openxmlformats.org/officeDocument/2006/relationships/image" Target="../media/image36.png"/><Relationship Id="rId4" Type="http://schemas.openxmlformats.org/officeDocument/2006/relationships/image" Target="../media/image3.png"/><Relationship Id="rId9" Type="http://schemas.openxmlformats.org/officeDocument/2006/relationships/image" Target="../media/image35.png"/></Relationships>
</file>

<file path=ppt/slides/_rels/slide2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12" Type="http://schemas.openxmlformats.org/officeDocument/2006/relationships/image" Target="../media/image6.png"/><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11.svg"/><Relationship Id="rId11" Type="http://schemas.openxmlformats.org/officeDocument/2006/relationships/image" Target="../media/image37.png"/><Relationship Id="rId5" Type="http://schemas.openxmlformats.org/officeDocument/2006/relationships/image" Target="../media/image10.png"/><Relationship Id="rId10" Type="http://schemas.openxmlformats.org/officeDocument/2006/relationships/image" Target="../media/image36.png"/><Relationship Id="rId4" Type="http://schemas.openxmlformats.org/officeDocument/2006/relationships/image" Target="../media/image3.png"/><Relationship Id="rId9" Type="http://schemas.openxmlformats.org/officeDocument/2006/relationships/image" Target="../media/image35.pn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 Id="rId9" Type="http://schemas.openxmlformats.org/officeDocument/2006/relationships/image" Target="../media/image6.png"/></Relationships>
</file>

<file path=ppt/slides/_rels/slide2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3.xml"/><Relationship Id="rId7" Type="http://schemas.openxmlformats.org/officeDocument/2006/relationships/image" Target="../media/image13.svg"/><Relationship Id="rId12" Type="http://schemas.openxmlformats.org/officeDocument/2006/relationships/image" Target="../media/image6.png"/><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12.png"/><Relationship Id="rId11" Type="http://schemas.openxmlformats.org/officeDocument/2006/relationships/image" Target="../media/image16.svg"/><Relationship Id="rId5" Type="http://schemas.openxmlformats.org/officeDocument/2006/relationships/image" Target="../media/image14.jpeg"/><Relationship Id="rId10" Type="http://schemas.openxmlformats.org/officeDocument/2006/relationships/image" Target="../media/image15.png"/><Relationship Id="rId4" Type="http://schemas.openxmlformats.org/officeDocument/2006/relationships/notesSlide" Target="../notesSlides/notesSlide3.xml"/><Relationship Id="rId9" Type="http://schemas.openxmlformats.org/officeDocument/2006/relationships/image" Target="../media/image5.svg"/></Relationships>
</file>

<file path=ppt/slides/_rels/slide2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 Id="rId9" Type="http://schemas.openxmlformats.org/officeDocument/2006/relationships/image" Target="../media/image6.png"/></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 Id="rId9" Type="http://schemas.openxmlformats.org/officeDocument/2006/relationships/image" Target="../media/image6.png"/></Relationships>
</file>

<file path=ppt/slides/_rels/slide2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11.svg"/><Relationship Id="rId11" Type="http://schemas.openxmlformats.org/officeDocument/2006/relationships/image" Target="../media/image6.png"/><Relationship Id="rId5" Type="http://schemas.openxmlformats.org/officeDocument/2006/relationships/image" Target="../media/image10.png"/><Relationship Id="rId10" Type="http://schemas.openxmlformats.org/officeDocument/2006/relationships/image" Target="../media/image39.jpeg"/><Relationship Id="rId4" Type="http://schemas.openxmlformats.org/officeDocument/2006/relationships/image" Target="../media/image3.png"/><Relationship Id="rId9" Type="http://schemas.openxmlformats.org/officeDocument/2006/relationships/image" Target="../media/image38.jpeg"/></Relationships>
</file>

<file path=ppt/slides/_rels/slide2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11.svg"/><Relationship Id="rId11" Type="http://schemas.openxmlformats.org/officeDocument/2006/relationships/image" Target="../media/image6.png"/><Relationship Id="rId5" Type="http://schemas.openxmlformats.org/officeDocument/2006/relationships/image" Target="../media/image10.png"/><Relationship Id="rId10" Type="http://schemas.openxmlformats.org/officeDocument/2006/relationships/image" Target="../media/image41.jpeg"/><Relationship Id="rId4" Type="http://schemas.openxmlformats.org/officeDocument/2006/relationships/image" Target="../media/image3.png"/><Relationship Id="rId9" Type="http://schemas.openxmlformats.org/officeDocument/2006/relationships/image" Target="../media/image40.jpeg"/></Relationships>
</file>

<file path=ppt/slides/_rels/slide2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42.jpeg"/></Relationships>
</file>

<file path=ppt/slides/_rels/slide3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 Id="rId9" Type="http://schemas.openxmlformats.org/officeDocument/2006/relationships/image" Target="../media/image6.png"/></Relationships>
</file>

<file path=ppt/slides/_rels/slide3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 Id="rId9" Type="http://schemas.openxmlformats.org/officeDocument/2006/relationships/image" Target="../media/image6.png"/></Relationships>
</file>

<file path=ppt/slides/_rels/slide3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11.svg"/><Relationship Id="rId11" Type="http://schemas.openxmlformats.org/officeDocument/2006/relationships/image" Target="../media/image6.png"/><Relationship Id="rId5" Type="http://schemas.openxmlformats.org/officeDocument/2006/relationships/image" Target="../media/image10.png"/><Relationship Id="rId10" Type="http://schemas.openxmlformats.org/officeDocument/2006/relationships/image" Target="../media/image44.jpeg"/><Relationship Id="rId4" Type="http://schemas.openxmlformats.org/officeDocument/2006/relationships/image" Target="../media/image3.png"/><Relationship Id="rId9" Type="http://schemas.openxmlformats.org/officeDocument/2006/relationships/image" Target="../media/image43.png"/></Relationships>
</file>

<file path=ppt/slides/_rels/slide3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11.svg"/><Relationship Id="rId11" Type="http://schemas.openxmlformats.org/officeDocument/2006/relationships/image" Target="../media/image6.png"/><Relationship Id="rId5" Type="http://schemas.openxmlformats.org/officeDocument/2006/relationships/image" Target="../media/image10.png"/><Relationship Id="rId10" Type="http://schemas.openxmlformats.org/officeDocument/2006/relationships/image" Target="../media/image46.jpeg"/><Relationship Id="rId4" Type="http://schemas.openxmlformats.org/officeDocument/2006/relationships/image" Target="../media/image3.png"/><Relationship Id="rId9" Type="http://schemas.openxmlformats.org/officeDocument/2006/relationships/image" Target="../media/image45.png"/></Relationships>
</file>

<file path=ppt/slides/_rels/slide3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12" Type="http://schemas.openxmlformats.org/officeDocument/2006/relationships/image" Target="../media/image6.png"/><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11.svg"/><Relationship Id="rId11" Type="http://schemas.openxmlformats.org/officeDocument/2006/relationships/image" Target="../media/image49.jpeg"/><Relationship Id="rId5" Type="http://schemas.openxmlformats.org/officeDocument/2006/relationships/image" Target="../media/image10.png"/><Relationship Id="rId10" Type="http://schemas.openxmlformats.org/officeDocument/2006/relationships/image" Target="../media/image48.png"/><Relationship Id="rId4" Type="http://schemas.openxmlformats.org/officeDocument/2006/relationships/image" Target="../media/image3.png"/><Relationship Id="rId9" Type="http://schemas.openxmlformats.org/officeDocument/2006/relationships/image" Target="../media/image47.png"/></Relationships>
</file>

<file path=ppt/slides/_rels/slide3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35.m4a"/><Relationship Id="rId1" Type="http://schemas.microsoft.com/office/2007/relationships/media" Target="../media/media35.m4a"/><Relationship Id="rId6" Type="http://schemas.openxmlformats.org/officeDocument/2006/relationships/image" Target="../media/image11.svg"/><Relationship Id="rId11" Type="http://schemas.openxmlformats.org/officeDocument/2006/relationships/image" Target="../media/image6.png"/><Relationship Id="rId5" Type="http://schemas.openxmlformats.org/officeDocument/2006/relationships/image" Target="../media/image10.png"/><Relationship Id="rId10" Type="http://schemas.openxmlformats.org/officeDocument/2006/relationships/image" Target="../media/image51.jpeg"/><Relationship Id="rId4" Type="http://schemas.openxmlformats.org/officeDocument/2006/relationships/image" Target="../media/image3.png"/><Relationship Id="rId9" Type="http://schemas.openxmlformats.org/officeDocument/2006/relationships/image" Target="../media/image50.png"/></Relationships>
</file>

<file path=ppt/slides/_rels/slide3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36.m4a"/><Relationship Id="rId1" Type="http://schemas.microsoft.com/office/2007/relationships/media" Target="../media/media36.m4a"/><Relationship Id="rId6" Type="http://schemas.openxmlformats.org/officeDocument/2006/relationships/image" Target="../media/image11.svg"/><Relationship Id="rId11" Type="http://schemas.openxmlformats.org/officeDocument/2006/relationships/image" Target="../media/image6.png"/><Relationship Id="rId5" Type="http://schemas.openxmlformats.org/officeDocument/2006/relationships/image" Target="../media/image10.png"/><Relationship Id="rId10" Type="http://schemas.openxmlformats.org/officeDocument/2006/relationships/image" Target="../media/image53.jpeg"/><Relationship Id="rId4" Type="http://schemas.openxmlformats.org/officeDocument/2006/relationships/image" Target="../media/image3.png"/><Relationship Id="rId9" Type="http://schemas.openxmlformats.org/officeDocument/2006/relationships/image" Target="../media/image52.png"/></Relationships>
</file>

<file path=ppt/slides/_rels/slide3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37.m4a"/><Relationship Id="rId1" Type="http://schemas.microsoft.com/office/2007/relationships/media" Target="../media/media37.m4a"/><Relationship Id="rId6" Type="http://schemas.openxmlformats.org/officeDocument/2006/relationships/image" Target="../media/image11.svg"/><Relationship Id="rId11" Type="http://schemas.openxmlformats.org/officeDocument/2006/relationships/image" Target="../media/image6.png"/><Relationship Id="rId5" Type="http://schemas.openxmlformats.org/officeDocument/2006/relationships/image" Target="../media/image10.png"/><Relationship Id="rId10" Type="http://schemas.openxmlformats.org/officeDocument/2006/relationships/image" Target="../media/image55.jpeg"/><Relationship Id="rId4" Type="http://schemas.openxmlformats.org/officeDocument/2006/relationships/image" Target="../media/image3.png"/><Relationship Id="rId9" Type="http://schemas.openxmlformats.org/officeDocument/2006/relationships/image" Target="../media/image54.jpeg"/></Relationships>
</file>

<file path=ppt/slides/_rels/slide3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38.m4a"/><Relationship Id="rId1" Type="http://schemas.microsoft.com/office/2007/relationships/media" Target="../media/media38.m4a"/><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56.jpeg"/></Relationships>
</file>

<file path=ppt/slides/_rels/slide3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39.m4a"/><Relationship Id="rId1" Type="http://schemas.microsoft.com/office/2007/relationships/media" Target="../media/media39.m4a"/><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57.jpeg"/></Relationships>
</file>

<file path=ppt/slides/_rels/slide4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40.m4a"/><Relationship Id="rId1" Type="http://schemas.microsoft.com/office/2007/relationships/media" Target="../media/media40.m4a"/><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 Id="rId9" Type="http://schemas.openxmlformats.org/officeDocument/2006/relationships/image" Target="../media/image6.png"/></Relationships>
</file>

<file path=ppt/slides/_rels/slide4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41.m4a"/><Relationship Id="rId1" Type="http://schemas.microsoft.com/office/2007/relationships/media" Target="../media/media41.m4a"/><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58.jpeg"/></Relationships>
</file>

<file path=ppt/slides/_rels/slide4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42.m4a"/><Relationship Id="rId1" Type="http://schemas.microsoft.com/office/2007/relationships/media" Target="../media/media42.m4a"/><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59.png"/></Relationships>
</file>

<file path=ppt/slides/_rels/slide4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43.m4a"/><Relationship Id="rId1" Type="http://schemas.microsoft.com/office/2007/relationships/media" Target="../media/media43.m4a"/><Relationship Id="rId6" Type="http://schemas.openxmlformats.org/officeDocument/2006/relationships/image" Target="../media/image11.svg"/><Relationship Id="rId11" Type="http://schemas.openxmlformats.org/officeDocument/2006/relationships/image" Target="../media/image6.png"/><Relationship Id="rId5" Type="http://schemas.openxmlformats.org/officeDocument/2006/relationships/image" Target="../media/image10.png"/><Relationship Id="rId10" Type="http://schemas.openxmlformats.org/officeDocument/2006/relationships/image" Target="../media/image61.jpeg"/><Relationship Id="rId4" Type="http://schemas.openxmlformats.org/officeDocument/2006/relationships/image" Target="../media/image3.png"/><Relationship Id="rId9" Type="http://schemas.openxmlformats.org/officeDocument/2006/relationships/image" Target="../media/image60.jpeg"/></Relationships>
</file>

<file path=ppt/slides/_rels/slide4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44.m4a"/><Relationship Id="rId1" Type="http://schemas.microsoft.com/office/2007/relationships/media" Target="../media/media44.m4a"/><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62.jpeg"/></Relationships>
</file>

<file path=ppt/slides/_rels/slide4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45.m4a"/><Relationship Id="rId1" Type="http://schemas.microsoft.com/office/2007/relationships/media" Target="../media/media45.m4a"/><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 Id="rId9" Type="http://schemas.openxmlformats.org/officeDocument/2006/relationships/image" Target="../media/image6.png"/></Relationships>
</file>

<file path=ppt/slides/_rels/slide4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3.xml"/><Relationship Id="rId7" Type="http://schemas.openxmlformats.org/officeDocument/2006/relationships/image" Target="../media/image13.svg"/><Relationship Id="rId12" Type="http://schemas.openxmlformats.org/officeDocument/2006/relationships/image" Target="../media/image6.png"/><Relationship Id="rId2" Type="http://schemas.openxmlformats.org/officeDocument/2006/relationships/audio" Target="../media/media46.m4a"/><Relationship Id="rId1" Type="http://schemas.microsoft.com/office/2007/relationships/media" Target="../media/media46.m4a"/><Relationship Id="rId6" Type="http://schemas.openxmlformats.org/officeDocument/2006/relationships/image" Target="../media/image12.png"/><Relationship Id="rId11" Type="http://schemas.openxmlformats.org/officeDocument/2006/relationships/image" Target="../media/image16.svg"/><Relationship Id="rId5" Type="http://schemas.openxmlformats.org/officeDocument/2006/relationships/image" Target="../media/image14.jpeg"/><Relationship Id="rId10" Type="http://schemas.openxmlformats.org/officeDocument/2006/relationships/image" Target="../media/image15.png"/><Relationship Id="rId4" Type="http://schemas.openxmlformats.org/officeDocument/2006/relationships/notesSlide" Target="../notesSlides/notesSlide4.xml"/><Relationship Id="rId9" Type="http://schemas.openxmlformats.org/officeDocument/2006/relationships/image" Target="../media/image5.svg"/></Relationships>
</file>

<file path=ppt/slides/_rels/slide4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64.png"/><Relationship Id="rId7" Type="http://schemas.openxmlformats.org/officeDocument/2006/relationships/image" Target="../media/image4.png"/><Relationship Id="rId2" Type="http://schemas.openxmlformats.org/officeDocument/2006/relationships/image" Target="../media/image63.jpeg"/><Relationship Id="rId1" Type="http://schemas.openxmlformats.org/officeDocument/2006/relationships/slideLayout" Target="../slideLayouts/slideLayout14.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6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7114615" y="3516687"/>
            <a:ext cx="3943127" cy="523220"/>
          </a:xfrm>
          <a:prstGeom prst="rect">
            <a:avLst/>
          </a:prstGeom>
          <a:noFill/>
        </p:spPr>
        <p:txBody>
          <a:bodyPr wrap="square" rtlCol="0">
            <a:spAutoFit/>
          </a:bodyPr>
          <a:lstStyle/>
          <a:p>
            <a:pPr algn="ctr" rtl="1"/>
            <a:r>
              <a:rPr lang="ar-SA" sz="2800" b="1" dirty="0">
                <a:solidFill>
                  <a:srgbClr val="2D3956"/>
                </a:solidFill>
                <a:latin typeface="Al-Jazeera-Arabic-Regular" pitchFamily="2" charset="-78"/>
                <a:cs typeface="Al-Jazeera-Arabic-Regular" pitchFamily="2" charset="-78"/>
              </a:rPr>
              <a:t>د. جورج لطيف سيدهم</a:t>
            </a:r>
            <a:endParaRPr lang="en-US" sz="2800" b="1" dirty="0">
              <a:solidFill>
                <a:srgbClr val="2D3956"/>
              </a:solidFill>
              <a:latin typeface="Al-Jazeera-Arabic-Regular" pitchFamily="2" charset="-78"/>
              <a:cs typeface="Al-Jazeera-Arabic-Regular"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5">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228608" y="2654146"/>
            <a:ext cx="5641659" cy="707886"/>
          </a:xfrm>
          <a:prstGeom prst="rect">
            <a:avLst/>
          </a:prstGeom>
          <a:noFill/>
        </p:spPr>
        <p:txBody>
          <a:bodyPr wrap="square" rtlCol="0">
            <a:spAutoFit/>
          </a:bodyPr>
          <a:lstStyle/>
          <a:p>
            <a:pPr algn="ctr" rtl="1"/>
            <a:r>
              <a:rPr lang="ar-SA" sz="4000" b="1" dirty="0">
                <a:solidFill>
                  <a:srgbClr val="8E5A6D"/>
                </a:solidFill>
                <a:latin typeface="Al-Jazeera-Arabic-Regular" pitchFamily="2" charset="-78"/>
                <a:cs typeface="Al-Jazeera-Arabic-Regular" pitchFamily="2" charset="-78"/>
              </a:rPr>
              <a:t>التصميم </a:t>
            </a:r>
            <a:r>
              <a:rPr lang="ar-SA" sz="4000" b="1" dirty="0" err="1">
                <a:solidFill>
                  <a:srgbClr val="8E5A6D"/>
                </a:solidFill>
                <a:latin typeface="Al-Jazeera-Arabic-Regular" pitchFamily="2" charset="-78"/>
                <a:cs typeface="Al-Jazeera-Arabic-Regular" pitchFamily="2" charset="-78"/>
              </a:rPr>
              <a:t>الجرافيكي</a:t>
            </a:r>
            <a:r>
              <a:rPr lang="ar-SA" sz="4000" b="1" dirty="0">
                <a:solidFill>
                  <a:srgbClr val="8E5A6D"/>
                </a:solidFill>
                <a:latin typeface="Al-Jazeera-Arabic-Regular" pitchFamily="2" charset="-78"/>
                <a:cs typeface="Al-Jazeera-Arabic-Regular" pitchFamily="2" charset="-78"/>
              </a:rPr>
              <a:t> للإعلام</a:t>
            </a:r>
            <a:endParaRPr lang="en-US" sz="4000" b="1" dirty="0">
              <a:solidFill>
                <a:srgbClr val="8E5A6D"/>
              </a:solidFill>
              <a:latin typeface="Al-Jazeera-Arabic-Regular" pitchFamily="2" charset="-78"/>
              <a:cs typeface="Al-Jazeera-Arabic-Regular"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106288" y="591059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8</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34848"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477234" cy="400110"/>
          </a:xfrm>
          <a:prstGeom prst="rect">
            <a:avLst/>
          </a:prstGeom>
          <a:noFill/>
        </p:spPr>
        <p:txBody>
          <a:bodyPr wrap="none" rtlCol="0">
            <a:spAutoFit/>
          </a:bodyPr>
          <a:lstStyle/>
          <a:p>
            <a:r>
              <a:rPr lang="en-US" sz="2000">
                <a:solidFill>
                  <a:srgbClr val="2D3956"/>
                </a:solidFill>
                <a:latin typeface="Tajawal Medium" panose="00000600000000000000" pitchFamily="2" charset="-78"/>
                <a:cs typeface="Tajawal Medium" panose="00000600000000000000" pitchFamily="2" charset="-78"/>
              </a:rPr>
              <a:t>COURSE CODE – DGM 125</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3679" y="372325"/>
            <a:ext cx="2457656" cy="670874"/>
          </a:xfrm>
          <a:prstGeom prst="rect">
            <a:avLst/>
          </a:prstGeom>
        </p:spPr>
      </p:pic>
      <p:pic>
        <p:nvPicPr>
          <p:cNvPr id="2" name="Audio Recording Aug 2, 2023 at 2:19:33 PM" descr="Audio Recording Aug 2, 2023 at 2:19:33 PM">
            <a:hlinkClick r:id="" action="ppaction://media"/>
            <a:extLst>
              <a:ext uri="{FF2B5EF4-FFF2-40B4-BE49-F238E27FC236}">
                <a16:creationId xmlns:a16="http://schemas.microsoft.com/office/drawing/2014/main" id="{4DBD884A-A6B6-D749-A7E3-089BE26D529A}"/>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767328" y="5768775"/>
            <a:ext cx="812800" cy="812800"/>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1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732419" y="3252299"/>
            <a:ext cx="3936180" cy="967381"/>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أنواع الشعارات </a:t>
            </a:r>
            <a:r>
              <a:rPr lang="en-US" sz="2000" b="1" dirty="0">
                <a:solidFill>
                  <a:schemeClr val="bg1"/>
                </a:solidFill>
                <a:latin typeface="Al-Jazeera-Arabic-Regular" pitchFamily="2" charset="-78"/>
                <a:cs typeface="Al-Jazeera-Arabic-Regular" pitchFamily="2" charset="-78"/>
              </a:rPr>
              <a:t>logos Types</a:t>
            </a:r>
            <a:endParaRPr lang="ar-SA" sz="2000" b="1"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أساسيات التصميم</a:t>
            </a:r>
          </a:p>
        </p:txBody>
      </p:sp>
      <p:sp>
        <p:nvSpPr>
          <p:cNvPr id="7" name="Rectangle 6">
            <a:extLst>
              <a:ext uri="{FF2B5EF4-FFF2-40B4-BE49-F238E27FC236}">
                <a16:creationId xmlns:a16="http://schemas.microsoft.com/office/drawing/2014/main" id="{2E6BEE59-229C-AF4C-8168-45DB84D103B6}"/>
              </a:ext>
            </a:extLst>
          </p:cNvPr>
          <p:cNvSpPr/>
          <p:nvPr/>
        </p:nvSpPr>
        <p:spPr>
          <a:xfrm>
            <a:off x="6264527" y="4804209"/>
            <a:ext cx="4962146" cy="1077218"/>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أنواع الشعارات </a:t>
            </a:r>
            <a:r>
              <a:rPr lang="en-US" sz="3200" b="1" dirty="0">
                <a:latin typeface="Al-Jazeera-Arabic-Regular" pitchFamily="2" charset="-78"/>
                <a:cs typeface="Al-Jazeera-Arabic-Regular" pitchFamily="2" charset="-78"/>
              </a:rPr>
              <a:t>Logos Types</a:t>
            </a:r>
          </a:p>
          <a:p>
            <a:pPr marL="0" algn="ctr" defTabSz="914400" rtl="1" eaLnBrk="1" latinLnBrk="0" hangingPunct="1"/>
            <a:r>
              <a:rPr lang="ar-SA" sz="3200" b="1" dirty="0">
                <a:latin typeface="Al-Jazeera-Arabic-Regular" pitchFamily="2" charset="-78"/>
                <a:cs typeface="Al-Jazeera-Arabic-Regular" pitchFamily="2" charset="-78"/>
              </a:rPr>
              <a:t>وأسس التصميم</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2991" y="406157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8</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9923145" y="6311380"/>
            <a:ext cx="1879649" cy="309233"/>
          </a:xfrm>
          <a:prstGeom prst="rect">
            <a:avLst/>
          </a:prstGeom>
        </p:spPr>
      </p:pic>
      <p:pic>
        <p:nvPicPr>
          <p:cNvPr id="3" name="Audio Recording Aug 2, 2023 at 2:20:21 PM" descr="Audio Recording Aug 2, 2023 at 2:20:21 PM">
            <a:hlinkClick r:id="" action="ppaction://media"/>
            <a:extLst>
              <a:ext uri="{FF2B5EF4-FFF2-40B4-BE49-F238E27FC236}">
                <a16:creationId xmlns:a16="http://schemas.microsoft.com/office/drawing/2014/main" id="{1489AC3C-ADDB-7A44-9C47-D62F6406584C}"/>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857578" y="6018514"/>
            <a:ext cx="812800" cy="812800"/>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34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5"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547758" y="3146248"/>
            <a:ext cx="4672689" cy="584775"/>
          </a:xfrm>
          <a:prstGeom prst="rect">
            <a:avLst/>
          </a:prstGeom>
          <a:noFill/>
        </p:spPr>
        <p:txBody>
          <a:bodyPr wrap="none" rtlCol="0">
            <a:spAutoFit/>
          </a:bodyPr>
          <a:lstStyle/>
          <a:p>
            <a:pPr algn="r" rtl="1"/>
            <a:r>
              <a:rPr lang="ar-SA" sz="3200" b="1" dirty="0">
                <a:solidFill>
                  <a:schemeClr val="bg1"/>
                </a:solidFill>
                <a:latin typeface="Al-Jazeera-Arabic-Regular" pitchFamily="2" charset="-78"/>
                <a:cs typeface="Al-Jazeera-Arabic-Regular" pitchFamily="2" charset="-78"/>
              </a:rPr>
              <a:t>أنواع الشعارات </a:t>
            </a:r>
            <a:r>
              <a:rPr lang="en-US" sz="3200" b="1" dirty="0">
                <a:solidFill>
                  <a:schemeClr val="bg1"/>
                </a:solidFill>
                <a:latin typeface="Al-Jazeera-Arabic-Regular" pitchFamily="2" charset="-78"/>
                <a:cs typeface="Al-Jazeera-Arabic-Regular" pitchFamily="2" charset="-78"/>
              </a:rPr>
              <a:t>Logo Types</a:t>
            </a:r>
            <a:endParaRPr lang="en-US" sz="3200" b="1" i="0" dirty="0">
              <a:solidFill>
                <a:schemeClr val="bg1"/>
              </a:solidFill>
              <a:effectLst/>
              <a:latin typeface="Al-Jazeera-Arabic-Regular" pitchFamily="2" charset="-78"/>
              <a:cs typeface="Al-Jazeera-Arabic-Regular" pitchFamily="2" charset="-78"/>
            </a:endParaRPr>
          </a:p>
        </p:txBody>
      </p:sp>
      <p:pic>
        <p:nvPicPr>
          <p:cNvPr id="4" name="Audio Recording Aug 2, 2023 at 2:22:05 PM" descr="Audio Recording Aug 2, 2023 at 2:22:05 PM">
            <a:hlinkClick r:id="" action="ppaction://media"/>
            <a:extLst>
              <a:ext uri="{FF2B5EF4-FFF2-40B4-BE49-F238E27FC236}">
                <a16:creationId xmlns:a16="http://schemas.microsoft.com/office/drawing/2014/main" id="{32C43899-FF97-0246-AEAE-F5F839AECC41}"/>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890000" y="5904980"/>
            <a:ext cx="812800" cy="812800"/>
          </a:xfrm>
          <a:prstGeom prst="rect">
            <a:avLst/>
          </a:prstGeom>
        </p:spPr>
      </p:pic>
    </p:spTree>
    <p:extLst>
      <p:ext uri="{BB962C8B-B14F-4D97-AF65-F5344CB8AC3E}">
        <p14:creationId xmlns:p14="http://schemas.microsoft.com/office/powerpoint/2010/main" val="2587619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888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أنواع الشعارات</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3" name="Picture 12">
            <a:extLst>
              <a:ext uri="{FF2B5EF4-FFF2-40B4-BE49-F238E27FC236}">
                <a16:creationId xmlns:a16="http://schemas.microsoft.com/office/drawing/2014/main" id="{EA6275DB-BC92-B641-9148-B63B95FDA066}"/>
              </a:ext>
            </a:extLst>
          </p:cNvPr>
          <p:cNvPicPr>
            <a:picLocks noChangeAspect="1"/>
          </p:cNvPicPr>
          <p:nvPr/>
        </p:nvPicPr>
        <p:blipFill>
          <a:blip r:embed="rId9"/>
          <a:stretch>
            <a:fillRect/>
          </a:stretch>
        </p:blipFill>
        <p:spPr>
          <a:xfrm>
            <a:off x="1154850" y="1522390"/>
            <a:ext cx="7633231" cy="3813218"/>
          </a:xfrm>
          <a:prstGeom prst="rect">
            <a:avLst/>
          </a:prstGeom>
        </p:spPr>
      </p:pic>
      <p:pic>
        <p:nvPicPr>
          <p:cNvPr id="2" name="Audio Recording Aug 2, 2023 at 2:23:04 PM" descr="Audio Recording Aug 2, 2023 at 2:23:04 PM">
            <a:hlinkClick r:id="" action="ppaction://media"/>
            <a:extLst>
              <a:ext uri="{FF2B5EF4-FFF2-40B4-BE49-F238E27FC236}">
                <a16:creationId xmlns:a16="http://schemas.microsoft.com/office/drawing/2014/main" id="{DFBFA0D1-08D2-5F47-9446-4E33BC60AECF}"/>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872748" y="5933344"/>
            <a:ext cx="812800" cy="812800"/>
          </a:xfrm>
          <a:prstGeom prst="rect">
            <a:avLst/>
          </a:prstGeom>
        </p:spPr>
      </p:pic>
    </p:spTree>
    <p:extLst>
      <p:ext uri="{BB962C8B-B14F-4D97-AF65-F5344CB8AC3E}">
        <p14:creationId xmlns:p14="http://schemas.microsoft.com/office/powerpoint/2010/main" val="2761076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00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Letter Mark</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2626178" y="1523675"/>
            <a:ext cx="6655831" cy="2957348"/>
          </a:xfrm>
          <a:prstGeom prst="rect">
            <a:avLst/>
          </a:prstGeom>
          <a:noFill/>
        </p:spPr>
        <p:txBody>
          <a:bodyPr wrap="square" rtlCol="0">
            <a:spAutoFit/>
          </a:bodyPr>
          <a:lstStyle/>
          <a:p>
            <a:pPr algn="just" rtl="1">
              <a:lnSpc>
                <a:spcPct val="150000"/>
              </a:lnSpc>
            </a:pPr>
            <a:r>
              <a:rPr lang="ar-EG" b="0" i="0" dirty="0">
                <a:solidFill>
                  <a:srgbClr val="000000"/>
                </a:solidFill>
                <a:effectLst/>
                <a:latin typeface="Al-Jazeera-Arabic-Regular" pitchFamily="2" charset="-78"/>
                <a:cs typeface="Al-Jazeera-Arabic-Regular" pitchFamily="2" charset="-78"/>
              </a:rPr>
              <a:t>شعارات </a:t>
            </a:r>
            <a:r>
              <a:rPr lang="en-US" dirty="0" err="1">
                <a:solidFill>
                  <a:srgbClr val="000000"/>
                </a:solidFill>
                <a:latin typeface="Al-Jazeera-Arabic-Regular" pitchFamily="2" charset="-78"/>
                <a:cs typeface="Al-Jazeera-Arabic-Regular" pitchFamily="2" charset="-78"/>
              </a:rPr>
              <a:t>LetterMark</a:t>
            </a:r>
            <a:r>
              <a:rPr lang="ar-EG" b="0" i="0" dirty="0">
                <a:solidFill>
                  <a:srgbClr val="000000"/>
                </a:solidFill>
                <a:effectLst/>
                <a:latin typeface="Al-Jazeera-Arabic-Regular" pitchFamily="2" charset="-78"/>
                <a:cs typeface="Al-Jazeera-Arabic-Regular" pitchFamily="2" charset="-78"/>
              </a:rPr>
              <a:t> أو شعارات الحروف عبارة عن شعارات تتكون من أحرف، وعادة ما تكون الأحرف الأولى من اسم العلامة التجارية. </a:t>
            </a:r>
            <a:r>
              <a:rPr lang="en-US" b="0" i="0" dirty="0">
                <a:solidFill>
                  <a:srgbClr val="000000"/>
                </a:solidFill>
                <a:effectLst/>
                <a:latin typeface="Al-Jazeera-Arabic-Regular" pitchFamily="2" charset="-78"/>
                <a:cs typeface="Al-Jazeera-Arabic-Regular" pitchFamily="2" charset="-78"/>
              </a:rPr>
              <a:t>MBC - CNN – HP – HSBC - CIB</a:t>
            </a:r>
            <a:endParaRPr lang="ar-EG" b="0" i="0" dirty="0">
              <a:solidFill>
                <a:srgbClr val="000000"/>
              </a:solidFill>
              <a:effectLst/>
              <a:latin typeface="Al-Jazeera-Arabic-Regular" pitchFamily="2" charset="-78"/>
              <a:cs typeface="Al-Jazeera-Arabic-Regular" pitchFamily="2" charset="-78"/>
            </a:endParaRPr>
          </a:p>
          <a:p>
            <a:pPr algn="just" rtl="1">
              <a:lnSpc>
                <a:spcPct val="150000"/>
              </a:lnSpc>
            </a:pPr>
            <a:r>
              <a:rPr lang="ar-EG" b="0" i="0" dirty="0">
                <a:solidFill>
                  <a:srgbClr val="000000"/>
                </a:solidFill>
                <a:effectLst/>
                <a:latin typeface="Al-Jazeera-Arabic-Regular" pitchFamily="2" charset="-78"/>
                <a:cs typeface="Al-Jazeera-Arabic-Regular" pitchFamily="2" charset="-78"/>
              </a:rPr>
              <a:t>مع تذكر كلمتين أو ثلاث كلمات ، تحول كل منهم لاستخدام الأحرف الأولى من اسمه لأغراض تحديد العلامة التجارية. لذلك من المنطقي تمامًا بالنسبة لهم استخدام </a:t>
            </a:r>
            <a:r>
              <a:rPr lang="en-US" b="0" i="0" dirty="0">
                <a:solidFill>
                  <a:srgbClr val="000000"/>
                </a:solidFill>
                <a:effectLst/>
                <a:latin typeface="Al-Jazeera-Arabic-Regular" pitchFamily="2" charset="-78"/>
                <a:cs typeface="Al-Jazeera-Arabic-Regular" pitchFamily="2" charset="-78"/>
              </a:rPr>
              <a:t>monograms</a:t>
            </a:r>
            <a:r>
              <a:rPr lang="ar-EG" b="0" i="0" dirty="0">
                <a:solidFill>
                  <a:srgbClr val="000000"/>
                </a:solidFill>
                <a:effectLst/>
                <a:latin typeface="Al-Jazeera-Arabic-Regular" pitchFamily="2" charset="-78"/>
                <a:cs typeface="Al-Jazeera-Arabic-Regular" pitchFamily="2" charset="-78"/>
              </a:rPr>
              <a:t> - تسمى أحيانًا شعارات الأحرف - لتمثيل مؤسساتهم.</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3" name="Picture 32">
            <a:extLst>
              <a:ext uri="{FF2B5EF4-FFF2-40B4-BE49-F238E27FC236}">
                <a16:creationId xmlns:a16="http://schemas.microsoft.com/office/drawing/2014/main" id="{00B5E712-9151-754B-87D1-3E4E572D1CA1}"/>
              </a:ext>
            </a:extLst>
          </p:cNvPr>
          <p:cNvPicPr>
            <a:picLocks noChangeAspect="1"/>
          </p:cNvPicPr>
          <p:nvPr/>
        </p:nvPicPr>
        <p:blipFill rotWithShape="1">
          <a:blip r:embed="rId9"/>
          <a:srcRect l="32412" r="32684"/>
          <a:stretch/>
        </p:blipFill>
        <p:spPr>
          <a:xfrm>
            <a:off x="601640" y="1426350"/>
            <a:ext cx="1571109" cy="1385460"/>
          </a:xfrm>
          <a:prstGeom prst="rect">
            <a:avLst/>
          </a:prstGeom>
        </p:spPr>
      </p:pic>
      <p:pic>
        <p:nvPicPr>
          <p:cNvPr id="34" name="Picture 33">
            <a:extLst>
              <a:ext uri="{FF2B5EF4-FFF2-40B4-BE49-F238E27FC236}">
                <a16:creationId xmlns:a16="http://schemas.microsoft.com/office/drawing/2014/main" id="{C6FE5596-0947-6646-A452-CB4650965A17}"/>
              </a:ext>
            </a:extLst>
          </p:cNvPr>
          <p:cNvPicPr>
            <a:picLocks noChangeAspect="1"/>
          </p:cNvPicPr>
          <p:nvPr/>
        </p:nvPicPr>
        <p:blipFill rotWithShape="1">
          <a:blip r:embed="rId9"/>
          <a:srcRect l="198" r="70326"/>
          <a:stretch/>
        </p:blipFill>
        <p:spPr>
          <a:xfrm>
            <a:off x="693883" y="2789258"/>
            <a:ext cx="1394976" cy="1422356"/>
          </a:xfrm>
          <a:prstGeom prst="rect">
            <a:avLst/>
          </a:prstGeom>
        </p:spPr>
      </p:pic>
      <p:pic>
        <p:nvPicPr>
          <p:cNvPr id="35" name="Picture 34">
            <a:extLst>
              <a:ext uri="{FF2B5EF4-FFF2-40B4-BE49-F238E27FC236}">
                <a16:creationId xmlns:a16="http://schemas.microsoft.com/office/drawing/2014/main" id="{881C5C9E-80B6-3944-AE48-FBDFCE08D96C}"/>
              </a:ext>
            </a:extLst>
          </p:cNvPr>
          <p:cNvPicPr>
            <a:picLocks noChangeAspect="1"/>
          </p:cNvPicPr>
          <p:nvPr/>
        </p:nvPicPr>
        <p:blipFill rotWithShape="1">
          <a:blip r:embed="rId9"/>
          <a:srcRect l="68496"/>
          <a:stretch/>
        </p:blipFill>
        <p:spPr>
          <a:xfrm>
            <a:off x="693885" y="4080984"/>
            <a:ext cx="1432560" cy="1350666"/>
          </a:xfrm>
          <a:prstGeom prst="rect">
            <a:avLst/>
          </a:prstGeom>
        </p:spPr>
      </p:pic>
      <p:pic>
        <p:nvPicPr>
          <p:cNvPr id="2" name="Audio Recording Aug 2, 2023 at 2:26:06 PM" descr="Audio Recording Aug 2, 2023 at 2:26:06 PM">
            <a:hlinkClick r:id="" action="ppaction://media"/>
            <a:extLst>
              <a:ext uri="{FF2B5EF4-FFF2-40B4-BE49-F238E27FC236}">
                <a16:creationId xmlns:a16="http://schemas.microsoft.com/office/drawing/2014/main" id="{D7438DC6-C153-7341-A753-2054DE1AB5E3}"/>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676977" y="5950700"/>
            <a:ext cx="812800" cy="812800"/>
          </a:xfrm>
          <a:prstGeom prst="rect">
            <a:avLst/>
          </a:prstGeom>
        </p:spPr>
      </p:pic>
    </p:spTree>
    <p:extLst>
      <p:ext uri="{BB962C8B-B14F-4D97-AF65-F5344CB8AC3E}">
        <p14:creationId xmlns:p14="http://schemas.microsoft.com/office/powerpoint/2010/main" val="856912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955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Letter Mark</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C87C4B82-4222-C74C-A749-1A6C3E50291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8747" y="3686126"/>
            <a:ext cx="4112640" cy="1707732"/>
          </a:xfrm>
          <a:prstGeom prst="rect">
            <a:avLst/>
          </a:prstGeom>
        </p:spPr>
      </p:pic>
      <p:sp>
        <p:nvSpPr>
          <p:cNvPr id="28" name="TextBox 27">
            <a:extLst>
              <a:ext uri="{FF2B5EF4-FFF2-40B4-BE49-F238E27FC236}">
                <a16:creationId xmlns:a16="http://schemas.microsoft.com/office/drawing/2014/main" id="{432C7FA2-506E-1F48-9CBA-869D2E982F1E}"/>
              </a:ext>
            </a:extLst>
          </p:cNvPr>
          <p:cNvSpPr txBox="1"/>
          <p:nvPr/>
        </p:nvSpPr>
        <p:spPr>
          <a:xfrm>
            <a:off x="565818" y="1383480"/>
            <a:ext cx="8811295" cy="2541850"/>
          </a:xfrm>
          <a:prstGeom prst="rect">
            <a:avLst/>
          </a:prstGeom>
          <a:noFill/>
        </p:spPr>
        <p:txBody>
          <a:bodyPr wrap="square" rtlCol="0">
            <a:spAutoFit/>
          </a:bodyPr>
          <a:lstStyle/>
          <a:p>
            <a:pPr algn="just" rtl="1">
              <a:lnSpc>
                <a:spcPct val="150000"/>
              </a:lnSpc>
            </a:pPr>
            <a:r>
              <a:rPr lang="ar-SA" dirty="0">
                <a:solidFill>
                  <a:srgbClr val="000000"/>
                </a:solidFill>
                <a:latin typeface="Al-Jazeera-Arabic-Regular" pitchFamily="2" charset="-78"/>
                <a:cs typeface="Al-Jazeera-Arabic-Regular" pitchFamily="2" charset="-78"/>
              </a:rPr>
              <a:t>الشعار</a:t>
            </a:r>
            <a:r>
              <a:rPr lang="ar-EG" b="0" i="0" dirty="0">
                <a:solidFill>
                  <a:srgbClr val="000000"/>
                </a:solidFill>
                <a:effectLst/>
                <a:latin typeface="Al-Jazeera-Arabic-Regular" pitchFamily="2" charset="-78"/>
                <a:cs typeface="Al-Jazeera-Arabic-Regular" pitchFamily="2" charset="-78"/>
              </a:rPr>
              <a:t> الحرفي هو شعار يعتمد على </a:t>
            </a:r>
            <a:r>
              <a:rPr lang="ar-SA" dirty="0">
                <a:solidFill>
                  <a:srgbClr val="000000"/>
                </a:solidFill>
                <a:latin typeface="Al-Jazeera-Arabic-Regular" pitchFamily="2" charset="-78"/>
                <a:cs typeface="Al-Jazeera-Arabic-Regular" pitchFamily="2" charset="-78"/>
              </a:rPr>
              <a:t>فن الكتابة والخطوط </a:t>
            </a:r>
            <a:r>
              <a:rPr lang="en-US" dirty="0">
                <a:solidFill>
                  <a:srgbClr val="000000"/>
                </a:solidFill>
                <a:latin typeface="Al-Jazeera-Arabic-Regular" pitchFamily="2" charset="-78"/>
                <a:cs typeface="Al-Jazeera-Arabic-Regular" pitchFamily="2" charset="-78"/>
              </a:rPr>
              <a:t>Typography</a:t>
            </a:r>
            <a:r>
              <a:rPr lang="ar-EG" b="0" i="0" dirty="0">
                <a:solidFill>
                  <a:srgbClr val="000000"/>
                </a:solidFill>
                <a:effectLst/>
                <a:latin typeface="Al-Jazeera-Arabic-Regular" pitchFamily="2" charset="-78"/>
                <a:cs typeface="Al-Jazeera-Arabic-Regular" pitchFamily="2" charset="-78"/>
              </a:rPr>
              <a:t>.</a:t>
            </a:r>
          </a:p>
          <a:p>
            <a:pPr algn="just" rtl="1">
              <a:lnSpc>
                <a:spcPct val="150000"/>
              </a:lnSpc>
            </a:pPr>
            <a:r>
              <a:rPr lang="ar-EG" b="0" i="0" dirty="0">
                <a:solidFill>
                  <a:srgbClr val="000000"/>
                </a:solidFill>
                <a:effectLst/>
                <a:latin typeface="Al-Jazeera-Arabic-Regular" pitchFamily="2" charset="-78"/>
                <a:cs typeface="Al-Jazeera-Arabic-Regular" pitchFamily="2" charset="-78"/>
              </a:rPr>
              <a:t>الشعار الحرفي يتميز بأنه سهل وبسيط.</a:t>
            </a:r>
          </a:p>
          <a:p>
            <a:pPr algn="just" rtl="1">
              <a:lnSpc>
                <a:spcPct val="150000"/>
              </a:lnSpc>
            </a:pPr>
            <a:r>
              <a:rPr lang="ar-EG" b="0" i="0" dirty="0">
                <a:solidFill>
                  <a:srgbClr val="000000"/>
                </a:solidFill>
                <a:effectLst/>
                <a:latin typeface="Al-Jazeera-Arabic-Regular" pitchFamily="2" charset="-78"/>
                <a:cs typeface="Al-Jazeera-Arabic-Regular" pitchFamily="2" charset="-78"/>
              </a:rPr>
              <a:t>يعد الخط الذي تختاره (أو تنشئه) مهمًا جدًا للتأكد من أن شعارك ليس فقط على المظهر مع ما تفعله شركتك ، ولكن أيضًا مقروءًا عند الطباعة على بطاقات العمل. أيضًا ، إذا لم تكن نشاطًا تجاريًا مؤسسًا بالفعل، فقد ترغب في إضافة اسم نشاطك التجاري الكامل أسفل الشعار حتى يتمكن الأشخاص من البدء في التعرف على هويتك على الفور.</a:t>
            </a:r>
          </a:p>
        </p:txBody>
      </p:sp>
      <p:pic>
        <p:nvPicPr>
          <p:cNvPr id="2" name="Audio Recording Aug 2, 2023 at 2:29:42 PM" descr="Audio Recording Aug 2, 2023 at 2:29:42 PM">
            <a:hlinkClick r:id="" action="ppaction://media"/>
            <a:extLst>
              <a:ext uri="{FF2B5EF4-FFF2-40B4-BE49-F238E27FC236}">
                <a16:creationId xmlns:a16="http://schemas.microsoft.com/office/drawing/2014/main" id="{CD99B4FB-D462-8D4F-8F07-712ED142E3D8}"/>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778577" y="5990145"/>
            <a:ext cx="812800" cy="812800"/>
          </a:xfrm>
          <a:prstGeom prst="rect">
            <a:avLst/>
          </a:prstGeom>
        </p:spPr>
      </p:pic>
    </p:spTree>
    <p:extLst>
      <p:ext uri="{BB962C8B-B14F-4D97-AF65-F5344CB8AC3E}">
        <p14:creationId xmlns:p14="http://schemas.microsoft.com/office/powerpoint/2010/main" val="1783312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07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Word Mark</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31520" y="1502818"/>
            <a:ext cx="8497824" cy="2126351"/>
          </a:xfrm>
          <a:prstGeom prst="rect">
            <a:avLst/>
          </a:prstGeom>
          <a:noFill/>
        </p:spPr>
        <p:txBody>
          <a:bodyPr wrap="square" rtlCol="0">
            <a:spAutoFit/>
          </a:bodyPr>
          <a:lstStyle/>
          <a:p>
            <a:pPr algn="just" rtl="1">
              <a:lnSpc>
                <a:spcPct val="150000"/>
              </a:lnSpc>
            </a:pPr>
            <a:r>
              <a:rPr lang="ar-SA" dirty="0">
                <a:solidFill>
                  <a:srgbClr val="000000"/>
                </a:solidFill>
                <a:latin typeface="Al-Jazeera-Arabic-Regular" pitchFamily="2" charset="-78"/>
                <a:cs typeface="Al-Jazeera-Arabic-Regular" pitchFamily="2" charset="-78"/>
              </a:rPr>
              <a:t>على غرار الشعارات الحرفية، فإن العلامة النصية أو الشعار عبارة عن شعار يعتمد على الخطوط ويركز على اسم الشركة وحده. فكر في</a:t>
            </a:r>
            <a:r>
              <a:rPr lang="en-US" dirty="0">
                <a:solidFill>
                  <a:srgbClr val="000000"/>
                </a:solidFill>
                <a:latin typeface="Al-Jazeera-Arabic-Regular" pitchFamily="2" charset="-78"/>
                <a:cs typeface="Al-Jazeera-Arabic-Regular" pitchFamily="2" charset="-78"/>
              </a:rPr>
              <a:t>Visa </a:t>
            </a:r>
            <a:r>
              <a:rPr lang="ar-SA" dirty="0">
                <a:solidFill>
                  <a:srgbClr val="000000"/>
                </a:solidFill>
                <a:latin typeface="Al-Jazeera-Arabic-Regular" pitchFamily="2" charset="-78"/>
                <a:cs typeface="Al-Jazeera-Arabic-Regular" pitchFamily="2" charset="-78"/>
              </a:rPr>
              <a:t> و</a:t>
            </a:r>
            <a:r>
              <a:rPr lang="en-US" dirty="0">
                <a:solidFill>
                  <a:srgbClr val="000000"/>
                </a:solidFill>
                <a:latin typeface="Al-Jazeera-Arabic-Regular" pitchFamily="2" charset="-78"/>
                <a:cs typeface="Al-Jazeera-Arabic-Regular" pitchFamily="2" charset="-78"/>
              </a:rPr>
              <a:t>Coca-Cola </a:t>
            </a:r>
            <a:r>
              <a:rPr lang="ar-SA" dirty="0">
                <a:solidFill>
                  <a:srgbClr val="000000"/>
                </a:solidFill>
                <a:latin typeface="Al-Jazeera-Arabic-Regular" pitchFamily="2" charset="-78"/>
                <a:cs typeface="Al-Jazeera-Arabic-Regular" pitchFamily="2" charset="-78"/>
              </a:rPr>
              <a:t> تعمل شعارات</a:t>
            </a:r>
            <a:r>
              <a:rPr lang="en-US" dirty="0">
                <a:solidFill>
                  <a:srgbClr val="000000"/>
                </a:solidFill>
                <a:latin typeface="Al-Jazeera-Arabic-Regular" pitchFamily="2" charset="-78"/>
                <a:cs typeface="Al-Jazeera-Arabic-Regular" pitchFamily="2" charset="-78"/>
              </a:rPr>
              <a:t>Wordmark </a:t>
            </a:r>
            <a:r>
              <a:rPr lang="ar-SA" dirty="0">
                <a:solidFill>
                  <a:srgbClr val="000000"/>
                </a:solidFill>
                <a:latin typeface="Al-Jazeera-Arabic-Regular" pitchFamily="2" charset="-78"/>
                <a:cs typeface="Al-Jazeera-Arabic-Regular" pitchFamily="2" charset="-78"/>
              </a:rPr>
              <a:t> جيدًا عندما يكون للشركة اسم موجز ومميز. يعد شعار</a:t>
            </a:r>
            <a:r>
              <a:rPr lang="en-US" dirty="0">
                <a:solidFill>
                  <a:srgbClr val="000000"/>
                </a:solidFill>
                <a:latin typeface="Al-Jazeera-Arabic-Regular" pitchFamily="2" charset="-78"/>
                <a:cs typeface="Al-Jazeera-Arabic-Regular" pitchFamily="2" charset="-78"/>
              </a:rPr>
              <a:t>Google </a:t>
            </a:r>
            <a:r>
              <a:rPr lang="ar-SA" dirty="0">
                <a:solidFill>
                  <a:srgbClr val="000000"/>
                </a:solidFill>
                <a:latin typeface="Al-Jazeera-Arabic-Regular" pitchFamily="2" charset="-78"/>
                <a:cs typeface="Al-Jazeera-Arabic-Regular" pitchFamily="2" charset="-78"/>
              </a:rPr>
              <a:t> مثالًا رائعًا على ذلك. الاسم نفسه جذاب ولا يُنسى، لذلك عند دمجه مع ال</a:t>
            </a:r>
            <a:r>
              <a:rPr lang="en-US" dirty="0">
                <a:solidFill>
                  <a:srgbClr val="000000"/>
                </a:solidFill>
                <a:latin typeface="Al-Jazeera-Arabic-Regular" pitchFamily="2" charset="-78"/>
                <a:cs typeface="Al-Jazeera-Arabic-Regular" pitchFamily="2" charset="-78"/>
              </a:rPr>
              <a:t>typography</a:t>
            </a:r>
            <a:r>
              <a:rPr lang="ar-SA" dirty="0">
                <a:solidFill>
                  <a:srgbClr val="000000"/>
                </a:solidFill>
                <a:latin typeface="Al-Jazeera-Arabic-Regular" pitchFamily="2" charset="-78"/>
                <a:cs typeface="Al-Jazeera-Arabic-Regular" pitchFamily="2" charset="-78"/>
              </a:rPr>
              <a:t>، يساعد الشعار في إنشاء تمييز قوي للعلامة التجارية.</a:t>
            </a:r>
            <a:endParaRPr lang="ar-EG" b="0" i="0" dirty="0">
              <a:solidFill>
                <a:srgbClr val="000000"/>
              </a:solidFill>
              <a:effectLst/>
              <a:latin typeface="Al-Jazeera-Arabic-Regular" pitchFamily="2" charset="-78"/>
              <a:cs typeface="Al-Jazeera-Arabic-Regular" pitchFamily="2" charset="-78"/>
            </a:endParaRPr>
          </a:p>
        </p:txBody>
      </p:sp>
      <p:pic>
        <p:nvPicPr>
          <p:cNvPr id="13" name="Picture 12">
            <a:extLst>
              <a:ext uri="{FF2B5EF4-FFF2-40B4-BE49-F238E27FC236}">
                <a16:creationId xmlns:a16="http://schemas.microsoft.com/office/drawing/2014/main" id="{0E9BA516-6E97-A440-B8E3-485A18344585}"/>
              </a:ext>
            </a:extLst>
          </p:cNvPr>
          <p:cNvPicPr>
            <a:picLocks noChangeAspect="1"/>
          </p:cNvPicPr>
          <p:nvPr/>
        </p:nvPicPr>
        <p:blipFill>
          <a:blip r:embed="rId9"/>
          <a:stretch>
            <a:fillRect/>
          </a:stretch>
        </p:blipFill>
        <p:spPr>
          <a:xfrm>
            <a:off x="3548364" y="3681022"/>
            <a:ext cx="1602491" cy="1612262"/>
          </a:xfrm>
          <a:prstGeom prst="rect">
            <a:avLst/>
          </a:prstGeom>
        </p:spPr>
      </p:pic>
      <p:pic>
        <p:nvPicPr>
          <p:cNvPr id="14" name="Picture 13">
            <a:extLst>
              <a:ext uri="{FF2B5EF4-FFF2-40B4-BE49-F238E27FC236}">
                <a16:creationId xmlns:a16="http://schemas.microsoft.com/office/drawing/2014/main" id="{94472ACE-8179-9146-ACF1-8D8746F403DE}"/>
              </a:ext>
            </a:extLst>
          </p:cNvPr>
          <p:cNvPicPr>
            <a:picLocks noChangeAspect="1"/>
          </p:cNvPicPr>
          <p:nvPr/>
        </p:nvPicPr>
        <p:blipFill>
          <a:blip r:embed="rId10"/>
          <a:stretch>
            <a:fillRect/>
          </a:stretch>
        </p:blipFill>
        <p:spPr>
          <a:xfrm>
            <a:off x="5588681" y="3681022"/>
            <a:ext cx="1602491" cy="1592750"/>
          </a:xfrm>
          <a:prstGeom prst="rect">
            <a:avLst/>
          </a:prstGeom>
        </p:spPr>
      </p:pic>
      <p:pic>
        <p:nvPicPr>
          <p:cNvPr id="15" name="Picture 14">
            <a:extLst>
              <a:ext uri="{FF2B5EF4-FFF2-40B4-BE49-F238E27FC236}">
                <a16:creationId xmlns:a16="http://schemas.microsoft.com/office/drawing/2014/main" id="{2740E01F-CA0A-D246-A5F2-9E2FF76AF1DB}"/>
              </a:ext>
            </a:extLst>
          </p:cNvPr>
          <p:cNvPicPr>
            <a:picLocks noChangeAspect="1"/>
          </p:cNvPicPr>
          <p:nvPr/>
        </p:nvPicPr>
        <p:blipFill>
          <a:blip r:embed="rId11"/>
          <a:stretch>
            <a:fillRect/>
          </a:stretch>
        </p:blipFill>
        <p:spPr>
          <a:xfrm>
            <a:off x="1416560" y="3681022"/>
            <a:ext cx="1731116" cy="1658117"/>
          </a:xfrm>
          <a:prstGeom prst="rect">
            <a:avLst/>
          </a:prstGeom>
        </p:spPr>
      </p:pic>
      <p:pic>
        <p:nvPicPr>
          <p:cNvPr id="2" name="Audio Recording Aug 2, 2023 at 2:31:18 PM" descr="Audio Recording Aug 2, 2023 at 2:31:18 PM">
            <a:hlinkClick r:id="" action="ppaction://media"/>
            <a:extLst>
              <a:ext uri="{FF2B5EF4-FFF2-40B4-BE49-F238E27FC236}">
                <a16:creationId xmlns:a16="http://schemas.microsoft.com/office/drawing/2014/main" id="{ED987680-2F34-D34E-9AEC-74AB863A57F3}"/>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822944" y="5933344"/>
            <a:ext cx="812800" cy="812800"/>
          </a:xfrm>
          <a:prstGeom prst="rect">
            <a:avLst/>
          </a:prstGeom>
        </p:spPr>
      </p:pic>
    </p:spTree>
    <p:extLst>
      <p:ext uri="{BB962C8B-B14F-4D97-AF65-F5344CB8AC3E}">
        <p14:creationId xmlns:p14="http://schemas.microsoft.com/office/powerpoint/2010/main" val="354048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66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Word Mark</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31520" y="1502818"/>
            <a:ext cx="8497824" cy="2126351"/>
          </a:xfrm>
          <a:prstGeom prst="rect">
            <a:avLst/>
          </a:prstGeom>
          <a:noFill/>
        </p:spPr>
        <p:txBody>
          <a:bodyPr wrap="square" rtlCol="0">
            <a:spAutoFit/>
          </a:bodyPr>
          <a:lstStyle/>
          <a:p>
            <a:pPr algn="just" rtl="1">
              <a:lnSpc>
                <a:spcPct val="150000"/>
              </a:lnSpc>
            </a:pPr>
            <a:r>
              <a:rPr lang="ar-SA" dirty="0">
                <a:solidFill>
                  <a:srgbClr val="000000"/>
                </a:solidFill>
                <a:latin typeface="Al-Jazeera-Arabic-Regular" pitchFamily="2" charset="-78"/>
                <a:cs typeface="Al-Jazeera-Arabic-Regular" pitchFamily="2" charset="-78"/>
              </a:rPr>
              <a:t>أيضًا، كما هو الحال مع الشعار الحرفي، ستكون الكتابة الفنية </a:t>
            </a:r>
            <a:r>
              <a:rPr lang="en-US" dirty="0">
                <a:solidFill>
                  <a:srgbClr val="000000"/>
                </a:solidFill>
                <a:latin typeface="Al-Jazeera-Arabic-Regular" pitchFamily="2" charset="-78"/>
                <a:cs typeface="Al-Jazeera-Arabic-Regular" pitchFamily="2" charset="-78"/>
              </a:rPr>
              <a:t>Typography</a:t>
            </a:r>
            <a:r>
              <a:rPr lang="ar-SA" dirty="0">
                <a:solidFill>
                  <a:srgbClr val="000000"/>
                </a:solidFill>
                <a:latin typeface="Al-Jazeera-Arabic-Regular" pitchFamily="2" charset="-78"/>
                <a:cs typeface="Al-Jazeera-Arabic-Regular" pitchFamily="2" charset="-78"/>
              </a:rPr>
              <a:t> قرارًا مهمًا. نظرًا لأن التركيز سينصب على اسمك، فسترغب في اختيار خط - أو إنشاء خط - يجسد جوهر ما يفعله نشاطك التجاري. على سبيل المثال، تميل ملصقات الأزياء إلى استخدام خطوط نظيفة وأنيقة ذات جودة عالية، بينما تلتزم الوكالات القانونية أو الحكومية دائمًا تقريبًا بالنص التقليدي "الأثقل" الذي يشعر بالأمان.</a:t>
            </a:r>
          </a:p>
        </p:txBody>
      </p:sp>
      <p:pic>
        <p:nvPicPr>
          <p:cNvPr id="13" name="Picture 12">
            <a:extLst>
              <a:ext uri="{FF2B5EF4-FFF2-40B4-BE49-F238E27FC236}">
                <a16:creationId xmlns:a16="http://schemas.microsoft.com/office/drawing/2014/main" id="{0E9BA516-6E97-A440-B8E3-485A18344585}"/>
              </a:ext>
            </a:extLst>
          </p:cNvPr>
          <p:cNvPicPr>
            <a:picLocks noChangeAspect="1"/>
          </p:cNvPicPr>
          <p:nvPr/>
        </p:nvPicPr>
        <p:blipFill>
          <a:blip r:embed="rId9"/>
          <a:stretch>
            <a:fillRect/>
          </a:stretch>
        </p:blipFill>
        <p:spPr>
          <a:xfrm>
            <a:off x="3548364" y="3681022"/>
            <a:ext cx="1602491" cy="1612262"/>
          </a:xfrm>
          <a:prstGeom prst="rect">
            <a:avLst/>
          </a:prstGeom>
        </p:spPr>
      </p:pic>
      <p:pic>
        <p:nvPicPr>
          <p:cNvPr id="14" name="Picture 13">
            <a:extLst>
              <a:ext uri="{FF2B5EF4-FFF2-40B4-BE49-F238E27FC236}">
                <a16:creationId xmlns:a16="http://schemas.microsoft.com/office/drawing/2014/main" id="{94472ACE-8179-9146-ACF1-8D8746F403DE}"/>
              </a:ext>
            </a:extLst>
          </p:cNvPr>
          <p:cNvPicPr>
            <a:picLocks noChangeAspect="1"/>
          </p:cNvPicPr>
          <p:nvPr/>
        </p:nvPicPr>
        <p:blipFill>
          <a:blip r:embed="rId10"/>
          <a:stretch>
            <a:fillRect/>
          </a:stretch>
        </p:blipFill>
        <p:spPr>
          <a:xfrm>
            <a:off x="5588681" y="3681022"/>
            <a:ext cx="1602491" cy="1592750"/>
          </a:xfrm>
          <a:prstGeom prst="rect">
            <a:avLst/>
          </a:prstGeom>
        </p:spPr>
      </p:pic>
      <p:pic>
        <p:nvPicPr>
          <p:cNvPr id="15" name="Picture 14">
            <a:extLst>
              <a:ext uri="{FF2B5EF4-FFF2-40B4-BE49-F238E27FC236}">
                <a16:creationId xmlns:a16="http://schemas.microsoft.com/office/drawing/2014/main" id="{2740E01F-CA0A-D246-A5F2-9E2FF76AF1DB}"/>
              </a:ext>
            </a:extLst>
          </p:cNvPr>
          <p:cNvPicPr>
            <a:picLocks noChangeAspect="1"/>
          </p:cNvPicPr>
          <p:nvPr/>
        </p:nvPicPr>
        <p:blipFill>
          <a:blip r:embed="rId11"/>
          <a:stretch>
            <a:fillRect/>
          </a:stretch>
        </p:blipFill>
        <p:spPr>
          <a:xfrm>
            <a:off x="1416560" y="3681022"/>
            <a:ext cx="1731116" cy="1658117"/>
          </a:xfrm>
          <a:prstGeom prst="rect">
            <a:avLst/>
          </a:prstGeom>
        </p:spPr>
      </p:pic>
      <p:pic>
        <p:nvPicPr>
          <p:cNvPr id="2" name="Audio Recording Aug 2, 2023 at 2:33:53 PM" descr="Audio Recording Aug 2, 2023 at 2:33:53 PM">
            <a:hlinkClick r:id="" action="ppaction://media"/>
            <a:extLst>
              <a:ext uri="{FF2B5EF4-FFF2-40B4-BE49-F238E27FC236}">
                <a16:creationId xmlns:a16="http://schemas.microsoft.com/office/drawing/2014/main" id="{6528EAEC-6BB6-2249-8A86-B5E781D1A239}"/>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822944" y="5979907"/>
            <a:ext cx="812800" cy="812800"/>
          </a:xfrm>
          <a:prstGeom prst="rect">
            <a:avLst/>
          </a:prstGeom>
        </p:spPr>
      </p:pic>
    </p:spTree>
    <p:extLst>
      <p:ext uri="{BB962C8B-B14F-4D97-AF65-F5344CB8AC3E}">
        <p14:creationId xmlns:p14="http://schemas.microsoft.com/office/powerpoint/2010/main" val="2385242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158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متى استخدم</a:t>
            </a:r>
          </a:p>
          <a:p>
            <a:pPr marL="0" algn="ctr" defTabSz="914400" rtl="1" eaLnBrk="1" latinLnBrk="0" hangingPunct="1"/>
            <a:r>
              <a:rPr lang="en-US" sz="2800" b="1" dirty="0">
                <a:solidFill>
                  <a:schemeClr val="bg1"/>
                </a:solidFill>
                <a:latin typeface="Al-Jazeera-Arabic-Regular" pitchFamily="2" charset="-78"/>
                <a:cs typeface="Al-Jazeera-Arabic-Regular" pitchFamily="2" charset="-78"/>
              </a:rPr>
              <a:t>Word Mark</a:t>
            </a:r>
          </a:p>
          <a:p>
            <a:pPr marL="0" algn="ctr" defTabSz="914400" rtl="1" eaLnBrk="1" latinLnBrk="0" hangingPunct="1"/>
            <a:r>
              <a:rPr lang="ar-SA" sz="2800" b="1" dirty="0">
                <a:solidFill>
                  <a:schemeClr val="bg1"/>
                </a:solidFill>
                <a:latin typeface="Al-Jazeera-Arabic-Regular" pitchFamily="2" charset="-78"/>
                <a:cs typeface="Al-Jazeera-Arabic-Regular" pitchFamily="2" charset="-78"/>
              </a:rPr>
              <a:t>أو</a:t>
            </a:r>
          </a:p>
          <a:p>
            <a:pPr marL="0" algn="ctr" defTabSz="914400" rtl="1" eaLnBrk="1" latinLnBrk="0" hangingPunct="1"/>
            <a:r>
              <a:rPr lang="en-US" sz="2800" b="1" dirty="0">
                <a:solidFill>
                  <a:schemeClr val="bg1"/>
                </a:solidFill>
                <a:latin typeface="Al-Jazeera-Arabic-Regular" pitchFamily="2" charset="-78"/>
                <a:cs typeface="Al-Jazeera-Arabic-Regular" pitchFamily="2" charset="-78"/>
              </a:rPr>
              <a:t>Letter Mark</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43712" y="1405282"/>
            <a:ext cx="8497824" cy="2541850"/>
          </a:xfrm>
          <a:prstGeom prst="rect">
            <a:avLst/>
          </a:prstGeom>
          <a:noFill/>
        </p:spPr>
        <p:txBody>
          <a:bodyPr wrap="square" rtlCol="0">
            <a:spAutoFit/>
          </a:bodyPr>
          <a:lstStyle/>
          <a:p>
            <a:pPr algn="just" rtl="1">
              <a:lnSpc>
                <a:spcPct val="150000"/>
              </a:lnSpc>
            </a:pPr>
            <a:r>
              <a:rPr lang="ar-SA" dirty="0">
                <a:solidFill>
                  <a:srgbClr val="000000"/>
                </a:solidFill>
                <a:latin typeface="Al-Jazeera-Arabic-Regular" pitchFamily="2" charset="-78"/>
                <a:cs typeface="Al-Jazeera-Arabic-Regular" pitchFamily="2" charset="-78"/>
              </a:rPr>
              <a:t>ضع في اعتبارك شعار الحروف </a:t>
            </a:r>
            <a:r>
              <a:rPr lang="en-US" dirty="0">
                <a:solidFill>
                  <a:srgbClr val="000000"/>
                </a:solidFill>
                <a:latin typeface="Al-Jazeera-Arabic-Regular" pitchFamily="2" charset="-78"/>
                <a:cs typeface="Al-Jazeera-Arabic-Regular" pitchFamily="2" charset="-78"/>
              </a:rPr>
              <a:t>Letter Mark</a:t>
            </a:r>
            <a:r>
              <a:rPr lang="ar-SA" dirty="0">
                <a:solidFill>
                  <a:srgbClr val="000000"/>
                </a:solidFill>
                <a:latin typeface="Al-Jazeera-Arabic-Regular" pitchFamily="2" charset="-78"/>
                <a:cs typeface="Al-Jazeera-Arabic-Regular" pitchFamily="2" charset="-78"/>
              </a:rPr>
              <a:t> إذا كان عملك له اسم طويل. سيساعد تكثيف اسم النشاط التجاري بالأحرف الأولى على تبسيط تصميمك وبالمثل، سيكون لدى العملاء وقت أسهل في تذكر نشاطك التجاري وشعارك.</a:t>
            </a:r>
          </a:p>
          <a:p>
            <a:pPr algn="just" rtl="1">
              <a:lnSpc>
                <a:spcPct val="150000"/>
              </a:lnSpc>
            </a:pPr>
            <a:r>
              <a:rPr lang="ar-SA" dirty="0">
                <a:solidFill>
                  <a:srgbClr val="000000"/>
                </a:solidFill>
                <a:latin typeface="Al-Jazeera-Arabic-Regular" pitchFamily="2" charset="-78"/>
                <a:cs typeface="Al-Jazeera-Arabic-Regular" pitchFamily="2" charset="-78"/>
              </a:rPr>
              <a:t>تعتبر شعار الكلمة </a:t>
            </a:r>
            <a:r>
              <a:rPr lang="en-US" dirty="0">
                <a:solidFill>
                  <a:srgbClr val="000000"/>
                </a:solidFill>
                <a:latin typeface="Al-Jazeera-Arabic-Regular" pitchFamily="2" charset="-78"/>
                <a:cs typeface="Al-Jazeera-Arabic-Regular" pitchFamily="2" charset="-78"/>
              </a:rPr>
              <a:t>Work Mark</a:t>
            </a:r>
            <a:r>
              <a:rPr lang="ar-SA" dirty="0">
                <a:solidFill>
                  <a:srgbClr val="000000"/>
                </a:solidFill>
                <a:latin typeface="Al-Jazeera-Arabic-Regular" pitchFamily="2" charset="-78"/>
                <a:cs typeface="Al-Jazeera-Arabic-Regular" pitchFamily="2" charset="-78"/>
              </a:rPr>
              <a:t> قرارًا جيدًا إذا كنت تمتلك نشاطًا تجاريًا جديدًا وتحتاج إلى نشر اسمك، فقط تأكد من أن هذا الاسم قصير بما يكفي للاستفادة من التصميم. أي شيء طويل جدًا يمكن أن يبدو مشوشًا جدًا.</a:t>
            </a:r>
          </a:p>
        </p:txBody>
      </p:sp>
      <p:pic>
        <p:nvPicPr>
          <p:cNvPr id="14" name="Picture 13">
            <a:extLst>
              <a:ext uri="{FF2B5EF4-FFF2-40B4-BE49-F238E27FC236}">
                <a16:creationId xmlns:a16="http://schemas.microsoft.com/office/drawing/2014/main" id="{94472ACE-8179-9146-ACF1-8D8746F403DE}"/>
              </a:ext>
            </a:extLst>
          </p:cNvPr>
          <p:cNvPicPr>
            <a:picLocks noChangeAspect="1"/>
          </p:cNvPicPr>
          <p:nvPr/>
        </p:nvPicPr>
        <p:blipFill>
          <a:blip r:embed="rId9"/>
          <a:stretch>
            <a:fillRect/>
          </a:stretch>
        </p:blipFill>
        <p:spPr>
          <a:xfrm>
            <a:off x="4867080" y="3681022"/>
            <a:ext cx="1602491" cy="1592750"/>
          </a:xfrm>
          <a:prstGeom prst="rect">
            <a:avLst/>
          </a:prstGeom>
        </p:spPr>
      </p:pic>
      <p:pic>
        <p:nvPicPr>
          <p:cNvPr id="15" name="Picture 14">
            <a:extLst>
              <a:ext uri="{FF2B5EF4-FFF2-40B4-BE49-F238E27FC236}">
                <a16:creationId xmlns:a16="http://schemas.microsoft.com/office/drawing/2014/main" id="{2740E01F-CA0A-D246-A5F2-9E2FF76AF1DB}"/>
              </a:ext>
            </a:extLst>
          </p:cNvPr>
          <p:cNvPicPr>
            <a:picLocks noChangeAspect="1"/>
          </p:cNvPicPr>
          <p:nvPr/>
        </p:nvPicPr>
        <p:blipFill>
          <a:blip r:embed="rId10"/>
          <a:stretch>
            <a:fillRect/>
          </a:stretch>
        </p:blipFill>
        <p:spPr>
          <a:xfrm>
            <a:off x="2839887" y="3681022"/>
            <a:ext cx="1731116" cy="1658117"/>
          </a:xfrm>
          <a:prstGeom prst="rect">
            <a:avLst/>
          </a:prstGeom>
        </p:spPr>
      </p:pic>
      <p:pic>
        <p:nvPicPr>
          <p:cNvPr id="16" name="Picture 15">
            <a:extLst>
              <a:ext uri="{FF2B5EF4-FFF2-40B4-BE49-F238E27FC236}">
                <a16:creationId xmlns:a16="http://schemas.microsoft.com/office/drawing/2014/main" id="{BE61B9FB-67F3-124D-9000-B9445250AD56}"/>
              </a:ext>
            </a:extLst>
          </p:cNvPr>
          <p:cNvPicPr>
            <a:picLocks noChangeAspect="1"/>
          </p:cNvPicPr>
          <p:nvPr/>
        </p:nvPicPr>
        <p:blipFill rotWithShape="1">
          <a:blip r:embed="rId11"/>
          <a:srcRect l="68496"/>
          <a:stretch/>
        </p:blipFill>
        <p:spPr>
          <a:xfrm>
            <a:off x="1111250" y="3766366"/>
            <a:ext cx="1432560" cy="1422356"/>
          </a:xfrm>
          <a:prstGeom prst="rect">
            <a:avLst/>
          </a:prstGeom>
        </p:spPr>
      </p:pic>
      <p:pic>
        <p:nvPicPr>
          <p:cNvPr id="2" name="Audio Recording Aug 2, 2023 at 2:36:47 PM" descr="Audio Recording Aug 2, 2023 at 2:36:47 PM">
            <a:hlinkClick r:id="" action="ppaction://media"/>
            <a:extLst>
              <a:ext uri="{FF2B5EF4-FFF2-40B4-BE49-F238E27FC236}">
                <a16:creationId xmlns:a16="http://schemas.microsoft.com/office/drawing/2014/main" id="{2BB23735-2CAF-9048-ADFD-4490C983B99B}"/>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835136" y="6004644"/>
            <a:ext cx="812800" cy="812800"/>
          </a:xfrm>
          <a:prstGeom prst="rect">
            <a:avLst/>
          </a:prstGeom>
        </p:spPr>
      </p:pic>
    </p:spTree>
    <p:extLst>
      <p:ext uri="{BB962C8B-B14F-4D97-AF65-F5344CB8AC3E}">
        <p14:creationId xmlns:p14="http://schemas.microsoft.com/office/powerpoint/2010/main" val="3048399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526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chemeClr val="bg1"/>
                </a:solidFill>
                <a:latin typeface="Al-Jazeera-Arabic-Regular" pitchFamily="2" charset="-78"/>
                <a:cs typeface="Al-Jazeera-Arabic-Regular" pitchFamily="2" charset="-78"/>
              </a:rPr>
              <a:t>متى استخدم</a:t>
            </a:r>
          </a:p>
          <a:p>
            <a:pPr marL="0" algn="ctr" defTabSz="914400" rtl="1" eaLnBrk="1" latinLnBrk="0" hangingPunct="1"/>
            <a:r>
              <a:rPr lang="en-US" sz="2800" b="1" dirty="0">
                <a:solidFill>
                  <a:schemeClr val="bg1"/>
                </a:solidFill>
                <a:latin typeface="Al-Jazeera-Arabic-Regular" pitchFamily="2" charset="-78"/>
                <a:cs typeface="Al-Jazeera-Arabic-Regular" pitchFamily="2" charset="-78"/>
              </a:rPr>
              <a:t>Word Mark</a:t>
            </a:r>
          </a:p>
          <a:p>
            <a:pPr marL="0" algn="ctr" defTabSz="914400" rtl="1" eaLnBrk="1" latinLnBrk="0" hangingPunct="1"/>
            <a:r>
              <a:rPr lang="ar-SA" sz="2800" b="1" dirty="0">
                <a:solidFill>
                  <a:schemeClr val="bg1"/>
                </a:solidFill>
                <a:latin typeface="Al-Jazeera-Arabic-Regular" pitchFamily="2" charset="-78"/>
                <a:cs typeface="Al-Jazeera-Arabic-Regular" pitchFamily="2" charset="-78"/>
              </a:rPr>
              <a:t>أو</a:t>
            </a:r>
          </a:p>
          <a:p>
            <a:pPr marL="0" algn="ctr" defTabSz="914400" rtl="1" eaLnBrk="1" latinLnBrk="0" hangingPunct="1"/>
            <a:r>
              <a:rPr lang="en-US" sz="2800" b="1" dirty="0">
                <a:solidFill>
                  <a:schemeClr val="bg1"/>
                </a:solidFill>
                <a:latin typeface="Al-Jazeera-Arabic-Regular" pitchFamily="2" charset="-78"/>
                <a:cs typeface="Al-Jazeera-Arabic-Regular" pitchFamily="2" charset="-78"/>
              </a:rPr>
              <a:t>Letter Mark</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43712" y="1405282"/>
            <a:ext cx="8497824" cy="2957348"/>
          </a:xfrm>
          <a:prstGeom prst="rect">
            <a:avLst/>
          </a:prstGeom>
          <a:noFill/>
        </p:spPr>
        <p:txBody>
          <a:bodyPr wrap="square" rtlCol="0">
            <a:spAutoFit/>
          </a:bodyPr>
          <a:lstStyle/>
          <a:p>
            <a:pPr algn="just" rtl="1">
              <a:lnSpc>
                <a:spcPct val="150000"/>
              </a:lnSpc>
            </a:pPr>
            <a:r>
              <a:rPr lang="ar-SA" dirty="0">
                <a:solidFill>
                  <a:srgbClr val="000000"/>
                </a:solidFill>
                <a:latin typeface="Al-Jazeera-Arabic-Regular" pitchFamily="2" charset="-78"/>
                <a:cs typeface="Al-Jazeera-Arabic-Regular" pitchFamily="2" charset="-78"/>
              </a:rPr>
              <a:t>يُعد </a:t>
            </a:r>
            <a:r>
              <a:rPr lang="en-US" dirty="0">
                <a:solidFill>
                  <a:srgbClr val="000000"/>
                </a:solidFill>
                <a:latin typeface="Al-Jazeera-Arabic-Regular" pitchFamily="2" charset="-78"/>
                <a:cs typeface="Al-Jazeera-Arabic-Regular" pitchFamily="2" charset="-78"/>
              </a:rPr>
              <a:t>Word Mark</a:t>
            </a:r>
            <a:r>
              <a:rPr lang="ar-SA" dirty="0">
                <a:solidFill>
                  <a:srgbClr val="000000"/>
                </a:solidFill>
                <a:latin typeface="Al-Jazeera-Arabic-Regular" pitchFamily="2" charset="-78"/>
                <a:cs typeface="Al-Jazeera-Arabic-Regular" pitchFamily="2" charset="-78"/>
              </a:rPr>
              <a:t> فكرة جيدة إذا كان لديك اسم تجاري مميز سيبقى في أذهان العملاء. إن وجود اسمك بخط رائع ومصمم سيجعل علامتك التجارية أكثر ثباتًا. من السهل تكرار كل من </a:t>
            </a:r>
            <a:r>
              <a:rPr lang="en-US" dirty="0">
                <a:solidFill>
                  <a:srgbClr val="000000"/>
                </a:solidFill>
                <a:latin typeface="Al-Jazeera-Arabic-Regular" pitchFamily="2" charset="-78"/>
                <a:cs typeface="Al-Jazeera-Arabic-Regular" pitchFamily="2" charset="-78"/>
              </a:rPr>
              <a:t>Letter Mark</a:t>
            </a:r>
            <a:r>
              <a:rPr lang="ar-SA" dirty="0">
                <a:solidFill>
                  <a:srgbClr val="000000"/>
                </a:solidFill>
                <a:latin typeface="Al-Jazeera-Arabic-Regular" pitchFamily="2" charset="-78"/>
                <a:cs typeface="Al-Jazeera-Arabic-Regular" pitchFamily="2" charset="-78"/>
              </a:rPr>
              <a:t> و</a:t>
            </a:r>
            <a:r>
              <a:rPr lang="en-US" dirty="0">
                <a:solidFill>
                  <a:srgbClr val="000000"/>
                </a:solidFill>
                <a:latin typeface="Al-Jazeera-Arabic-Regular" pitchFamily="2" charset="-78"/>
                <a:cs typeface="Al-Jazeera-Arabic-Regular" pitchFamily="2" charset="-78"/>
              </a:rPr>
              <a:t>Word Mark</a:t>
            </a:r>
            <a:r>
              <a:rPr lang="ar-SA" dirty="0">
                <a:solidFill>
                  <a:srgbClr val="000000"/>
                </a:solidFill>
                <a:latin typeface="Al-Jazeera-Arabic-Regular" pitchFamily="2" charset="-78"/>
                <a:cs typeface="Al-Jazeera-Arabic-Regular" pitchFamily="2" charset="-78"/>
              </a:rPr>
              <a:t> عبر المواد التسويقية والعلامات التجارية، مما يجعلها خيارات قابلة للتكيف بدرجة عالية لأعمال تجارية جديدة ومتطورة. تذكر أنك سترغب في أن تكون دقيقًا عند إنشاء </a:t>
            </a:r>
            <a:r>
              <a:rPr lang="en-US" dirty="0">
                <a:solidFill>
                  <a:srgbClr val="000000"/>
                </a:solidFill>
                <a:latin typeface="Al-Jazeera-Arabic-Regular" pitchFamily="2" charset="-78"/>
                <a:cs typeface="Al-Jazeera-Arabic-Regular" pitchFamily="2" charset="-78"/>
              </a:rPr>
              <a:t>Letter Mark</a:t>
            </a:r>
            <a:r>
              <a:rPr lang="ar-SA" dirty="0">
                <a:solidFill>
                  <a:srgbClr val="000000"/>
                </a:solidFill>
                <a:latin typeface="Al-Jazeera-Arabic-Regular" pitchFamily="2" charset="-78"/>
                <a:cs typeface="Al-Jazeera-Arabic-Regular" pitchFamily="2" charset="-78"/>
              </a:rPr>
              <a:t> أو </a:t>
            </a:r>
            <a:r>
              <a:rPr lang="en-US" dirty="0">
                <a:solidFill>
                  <a:srgbClr val="000000"/>
                </a:solidFill>
                <a:latin typeface="Al-Jazeera-Arabic-Regular" pitchFamily="2" charset="-78"/>
                <a:cs typeface="Al-Jazeera-Arabic-Regular" pitchFamily="2" charset="-78"/>
              </a:rPr>
              <a:t>Word Mark</a:t>
            </a:r>
            <a:r>
              <a:rPr lang="ar-SA" dirty="0">
                <a:solidFill>
                  <a:srgbClr val="000000"/>
                </a:solidFill>
                <a:latin typeface="Al-Jazeera-Arabic-Regular" pitchFamily="2" charset="-78"/>
                <a:cs typeface="Al-Jazeera-Arabic-Regular" pitchFamily="2" charset="-78"/>
              </a:rPr>
              <a:t>. من المحتمل ألا يكون اسم نشاطك التجاري في الخط وحده مميزًا بما يكفي لالتقاط الفروق الدقيقة في علامتك التجارية. لذا تأكد من تعيين محترف يراقب التفاصيل.</a:t>
            </a:r>
          </a:p>
        </p:txBody>
      </p:sp>
      <p:pic>
        <p:nvPicPr>
          <p:cNvPr id="17" name="Picture 16">
            <a:extLst>
              <a:ext uri="{FF2B5EF4-FFF2-40B4-BE49-F238E27FC236}">
                <a16:creationId xmlns:a16="http://schemas.microsoft.com/office/drawing/2014/main" id="{B26F1FDE-F502-C645-A232-B03FB46F1B6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48001" y="3956804"/>
            <a:ext cx="3717508" cy="1543658"/>
          </a:xfrm>
          <a:prstGeom prst="rect">
            <a:avLst/>
          </a:prstGeom>
        </p:spPr>
      </p:pic>
      <p:pic>
        <p:nvPicPr>
          <p:cNvPr id="2" name="Audio Recording Aug 2, 2023 at 2:38:56 PM" descr="Audio Recording Aug 2, 2023 at 2:38:56 PM">
            <a:hlinkClick r:id="" action="ppaction://media"/>
            <a:extLst>
              <a:ext uri="{FF2B5EF4-FFF2-40B4-BE49-F238E27FC236}">
                <a16:creationId xmlns:a16="http://schemas.microsoft.com/office/drawing/2014/main" id="{65B03249-23F6-0B43-8E68-5A8097E5378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835136" y="6025245"/>
            <a:ext cx="812800" cy="812800"/>
          </a:xfrm>
          <a:prstGeom prst="rect">
            <a:avLst/>
          </a:prstGeom>
        </p:spPr>
      </p:pic>
    </p:spTree>
    <p:extLst>
      <p:ext uri="{BB962C8B-B14F-4D97-AF65-F5344CB8AC3E}">
        <p14:creationId xmlns:p14="http://schemas.microsoft.com/office/powerpoint/2010/main" val="3161946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025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bg1"/>
                </a:solidFill>
                <a:latin typeface="Al-Jazeera-Arabic-Regular" pitchFamily="2" charset="-78"/>
                <a:cs typeface="Al-Jazeera-Arabic-Regular" pitchFamily="2" charset="-78"/>
              </a:rPr>
              <a:t>Pictorial Mark</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43712" y="1405282"/>
            <a:ext cx="8497824" cy="2957348"/>
          </a:xfrm>
          <a:prstGeom prst="rect">
            <a:avLst/>
          </a:prstGeom>
          <a:noFill/>
        </p:spPr>
        <p:txBody>
          <a:bodyPr wrap="square" rtlCol="0">
            <a:spAutoFit/>
          </a:bodyPr>
          <a:lstStyle/>
          <a:p>
            <a:pPr algn="just" rtl="1">
              <a:lnSpc>
                <a:spcPct val="150000"/>
              </a:lnSpc>
            </a:pPr>
            <a:r>
              <a:rPr lang="en-US" dirty="0">
                <a:solidFill>
                  <a:srgbClr val="000000"/>
                </a:solidFill>
                <a:latin typeface="Al-Jazeera-Arabic-Regular" pitchFamily="2" charset="-78"/>
                <a:cs typeface="Al-Jazeera-Arabic-Regular" pitchFamily="2" charset="-78"/>
              </a:rPr>
              <a:t>Pictorial Mark</a:t>
            </a:r>
            <a:r>
              <a:rPr lang="ar-SA" dirty="0">
                <a:solidFill>
                  <a:srgbClr val="000000"/>
                </a:solidFill>
                <a:latin typeface="Al-Jazeera-Arabic-Regular" pitchFamily="2" charset="-78"/>
                <a:cs typeface="Al-Jazeera-Arabic-Regular" pitchFamily="2" charset="-78"/>
              </a:rPr>
              <a:t> (تسمى أحيانًا علامة العلامة التجارية أو رمز الشعار) هي رمز أو شعار يعتمد على الرسوم. ربما تكون الصورة التي تتبادر إلى الذهن عندما تفكر في "الشعار": شعار </a:t>
            </a:r>
            <a:r>
              <a:rPr lang="en-US" dirty="0">
                <a:solidFill>
                  <a:srgbClr val="000000"/>
                </a:solidFill>
                <a:latin typeface="Al-Jazeera-Arabic-Regular" pitchFamily="2" charset="-78"/>
                <a:cs typeface="Al-Jazeera-Arabic-Regular" pitchFamily="2" charset="-78"/>
              </a:rPr>
              <a:t>Apple </a:t>
            </a:r>
            <a:r>
              <a:rPr lang="ar-SA" dirty="0">
                <a:solidFill>
                  <a:srgbClr val="000000"/>
                </a:solidFill>
                <a:latin typeface="Al-Jazeera-Arabic-Regular" pitchFamily="2" charset="-78"/>
                <a:cs typeface="Al-Jazeera-Arabic-Regular" pitchFamily="2" charset="-78"/>
              </a:rPr>
              <a:t>الشهير ، وطائر </a:t>
            </a:r>
            <a:r>
              <a:rPr lang="en-US" dirty="0">
                <a:solidFill>
                  <a:srgbClr val="000000"/>
                </a:solidFill>
                <a:latin typeface="Al-Jazeera-Arabic-Regular" pitchFamily="2" charset="-78"/>
                <a:cs typeface="Al-Jazeera-Arabic-Regular" pitchFamily="2" charset="-78"/>
              </a:rPr>
              <a:t>Twitter ،</a:t>
            </a:r>
            <a:r>
              <a:rPr lang="ar-SA" dirty="0">
                <a:solidFill>
                  <a:srgbClr val="000000"/>
                </a:solidFill>
                <a:latin typeface="Al-Jazeera-Arabic-Regular" pitchFamily="2" charset="-78"/>
                <a:cs typeface="Al-Jazeera-Arabic-Regular" pitchFamily="2" charset="-78"/>
              </a:rPr>
              <a:t>و</a:t>
            </a:r>
            <a:r>
              <a:rPr lang="en-US" dirty="0">
                <a:solidFill>
                  <a:srgbClr val="000000"/>
                </a:solidFill>
                <a:latin typeface="Al-Jazeera-Arabic-Regular" pitchFamily="2" charset="-78"/>
                <a:cs typeface="Al-Jazeera-Arabic-Regular" pitchFamily="2" charset="-78"/>
              </a:rPr>
              <a:t> Target Bullseye</a:t>
            </a:r>
            <a:r>
              <a:rPr lang="ar-SA" dirty="0">
                <a:solidFill>
                  <a:srgbClr val="000000"/>
                </a:solidFill>
                <a:latin typeface="Al-Jazeera-Arabic-Regular" pitchFamily="2" charset="-78"/>
                <a:cs typeface="Al-Jazeera-Arabic-Regular" pitchFamily="2" charset="-78"/>
              </a:rPr>
              <a:t>كل شعار من شعارات هذه الشركات يمثل رمزًا كبيرًا ، وقد تم تأسيس كل علامة تجارية على هذا النحو، بحيث يمكن التعرف على العلامة وحدها على الفور. العلامة التجارية الحقيقية ليست سوى صورة. لهذا السبب ، يمكن أن يكون نوع شعار صعب بالنسبة للشركات الجديدة ، أو تلك التي ليس لديها تمييز قوي للعلامة التجارية ، لاستخدامها.</a:t>
            </a:r>
          </a:p>
        </p:txBody>
      </p:sp>
      <p:pic>
        <p:nvPicPr>
          <p:cNvPr id="13" name="Picture 12">
            <a:extLst>
              <a:ext uri="{FF2B5EF4-FFF2-40B4-BE49-F238E27FC236}">
                <a16:creationId xmlns:a16="http://schemas.microsoft.com/office/drawing/2014/main" id="{CA1A1363-F8A5-E44E-9825-18200A1F0181}"/>
              </a:ext>
            </a:extLst>
          </p:cNvPr>
          <p:cNvPicPr>
            <a:picLocks noChangeAspect="1"/>
          </p:cNvPicPr>
          <p:nvPr/>
        </p:nvPicPr>
        <p:blipFill>
          <a:blip r:embed="rId9"/>
          <a:stretch>
            <a:fillRect/>
          </a:stretch>
        </p:blipFill>
        <p:spPr>
          <a:xfrm>
            <a:off x="1312791" y="4024279"/>
            <a:ext cx="1406991" cy="1428439"/>
          </a:xfrm>
          <a:prstGeom prst="rect">
            <a:avLst/>
          </a:prstGeom>
        </p:spPr>
      </p:pic>
      <p:pic>
        <p:nvPicPr>
          <p:cNvPr id="14" name="Picture 13">
            <a:extLst>
              <a:ext uri="{FF2B5EF4-FFF2-40B4-BE49-F238E27FC236}">
                <a16:creationId xmlns:a16="http://schemas.microsoft.com/office/drawing/2014/main" id="{5F0AD1E1-B8A9-5148-B26C-5B50C2015626}"/>
              </a:ext>
            </a:extLst>
          </p:cNvPr>
          <p:cNvPicPr>
            <a:picLocks noChangeAspect="1"/>
          </p:cNvPicPr>
          <p:nvPr/>
        </p:nvPicPr>
        <p:blipFill>
          <a:blip r:embed="rId10"/>
          <a:stretch>
            <a:fillRect/>
          </a:stretch>
        </p:blipFill>
        <p:spPr>
          <a:xfrm>
            <a:off x="3347532" y="4040058"/>
            <a:ext cx="1384296" cy="1396880"/>
          </a:xfrm>
          <a:prstGeom prst="rect">
            <a:avLst/>
          </a:prstGeom>
        </p:spPr>
      </p:pic>
      <p:pic>
        <p:nvPicPr>
          <p:cNvPr id="15" name="Picture 14">
            <a:extLst>
              <a:ext uri="{FF2B5EF4-FFF2-40B4-BE49-F238E27FC236}">
                <a16:creationId xmlns:a16="http://schemas.microsoft.com/office/drawing/2014/main" id="{22BBA94F-38E0-E146-97A4-EB5F649EF97B}"/>
              </a:ext>
            </a:extLst>
          </p:cNvPr>
          <p:cNvPicPr>
            <a:picLocks noChangeAspect="1"/>
          </p:cNvPicPr>
          <p:nvPr/>
        </p:nvPicPr>
        <p:blipFill>
          <a:blip r:embed="rId11"/>
          <a:stretch>
            <a:fillRect/>
          </a:stretch>
        </p:blipFill>
        <p:spPr>
          <a:xfrm>
            <a:off x="5359578" y="4136952"/>
            <a:ext cx="1203144" cy="1203144"/>
          </a:xfrm>
          <a:prstGeom prst="rect">
            <a:avLst/>
          </a:prstGeom>
        </p:spPr>
      </p:pic>
      <p:pic>
        <p:nvPicPr>
          <p:cNvPr id="2" name="Audio Recording Aug 2, 2023 at 2:42:16 PM" descr="Audio Recording Aug 2, 2023 at 2:42:16 PM">
            <a:hlinkClick r:id="" action="ppaction://media"/>
            <a:extLst>
              <a:ext uri="{FF2B5EF4-FFF2-40B4-BE49-F238E27FC236}">
                <a16:creationId xmlns:a16="http://schemas.microsoft.com/office/drawing/2014/main" id="{0BF839F6-D581-984D-9539-92C49F8DC123}"/>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710844" y="5987487"/>
            <a:ext cx="812800" cy="812800"/>
          </a:xfrm>
          <a:prstGeom prst="rect">
            <a:avLst/>
          </a:prstGeom>
        </p:spPr>
      </p:pic>
    </p:spTree>
    <p:extLst>
      <p:ext uri="{BB962C8B-B14F-4D97-AF65-F5344CB8AC3E}">
        <p14:creationId xmlns:p14="http://schemas.microsoft.com/office/powerpoint/2010/main" val="2123675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70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bg1"/>
                </a:solidFill>
                <a:latin typeface="Al-Jazeera-Arabic-Regular" pitchFamily="2" charset="-78"/>
                <a:cs typeface="Al-Jazeera-Arabic-Regular" pitchFamily="2" charset="-78"/>
              </a:rPr>
              <a:t>Pictorial Mark</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43712" y="1405282"/>
            <a:ext cx="8497824" cy="2541850"/>
          </a:xfrm>
          <a:prstGeom prst="rect">
            <a:avLst/>
          </a:prstGeom>
          <a:noFill/>
        </p:spPr>
        <p:txBody>
          <a:bodyPr wrap="square" rtlCol="0">
            <a:spAutoFit/>
          </a:bodyPr>
          <a:lstStyle/>
          <a:p>
            <a:pPr algn="just" rtl="1">
              <a:lnSpc>
                <a:spcPct val="150000"/>
              </a:lnSpc>
            </a:pPr>
            <a:r>
              <a:rPr lang="ar-EG" dirty="0">
                <a:solidFill>
                  <a:srgbClr val="000000"/>
                </a:solidFill>
                <a:latin typeface="Al-Jazeera-Arabic-Regular" pitchFamily="2" charset="-78"/>
                <a:cs typeface="Al-Jazeera-Arabic-Regular" pitchFamily="2" charset="-78"/>
              </a:rPr>
              <a:t>إن أهم شيء يجب مراعاته عند اتخاذ قرار باستخدام علامة تصويرية هو اختيار الصورة. هذا شيء سوف يستمر في وجود شركتك بالكامل. تحتاج إلى التفكير في الآثار الأوسع للصورة التي تختارها: هل تريد اللعب باسمك (مثلما يفعل</a:t>
            </a:r>
            <a:r>
              <a:rPr lang="en-US" dirty="0">
                <a:solidFill>
                  <a:srgbClr val="000000"/>
                </a:solidFill>
                <a:latin typeface="Al-Jazeera-Arabic-Regular" pitchFamily="2" charset="-78"/>
                <a:cs typeface="Al-Jazeera-Arabic-Regular" pitchFamily="2" charset="-78"/>
              </a:rPr>
              <a:t>John Deere </a:t>
            </a:r>
            <a:r>
              <a:rPr lang="ar-SA" dirty="0">
                <a:solidFill>
                  <a:srgbClr val="000000"/>
                </a:solidFill>
                <a:latin typeface="Al-Jazeera-Arabic-Regular" pitchFamily="2" charset="-78"/>
                <a:cs typeface="Al-Jazeera-Arabic-Regular" pitchFamily="2" charset="-78"/>
              </a:rPr>
              <a:t> </a:t>
            </a:r>
            <a:r>
              <a:rPr lang="ar-EG" dirty="0">
                <a:solidFill>
                  <a:srgbClr val="000000"/>
                </a:solidFill>
                <a:latin typeface="Al-Jazeera-Arabic-Regular" pitchFamily="2" charset="-78"/>
                <a:cs typeface="Al-Jazeera-Arabic-Regular" pitchFamily="2" charset="-78"/>
              </a:rPr>
              <a:t>بشعار الغزلان)؟ أم أنك تتطلع إلى خلق معنى أعمق (فكر كيف يخبرنا </a:t>
            </a:r>
            <a:r>
              <a:rPr lang="en-US" dirty="0">
                <a:solidFill>
                  <a:srgbClr val="000000"/>
                </a:solidFill>
                <a:latin typeface="Al-Jazeera-Arabic-Regular" pitchFamily="2" charset="-78"/>
                <a:cs typeface="Al-Jazeera-Arabic-Regular" pitchFamily="2" charset="-78"/>
              </a:rPr>
              <a:t>Snapchat ghost </a:t>
            </a:r>
            <a:r>
              <a:rPr lang="ar-EG" dirty="0">
                <a:solidFill>
                  <a:srgbClr val="000000"/>
                </a:solidFill>
                <a:latin typeface="Al-Jazeera-Arabic-Regular" pitchFamily="2" charset="-78"/>
                <a:cs typeface="Al-Jazeera-Arabic-Regular" pitchFamily="2" charset="-78"/>
              </a:rPr>
              <a:t>بما يفعله المنتج)؟ أو هل تريد استحضار عاطفة (كما تفعل مؤسسة</a:t>
            </a:r>
            <a:r>
              <a:rPr lang="en-US" dirty="0">
                <a:solidFill>
                  <a:srgbClr val="000000"/>
                </a:solidFill>
                <a:latin typeface="Al-Jazeera-Arabic-Regular" pitchFamily="2" charset="-78"/>
                <a:cs typeface="Al-Jazeera-Arabic-Regular" pitchFamily="2" charset="-78"/>
              </a:rPr>
              <a:t>World Wildlife </a:t>
            </a:r>
            <a:r>
              <a:rPr lang="ar-SA" dirty="0">
                <a:solidFill>
                  <a:srgbClr val="000000"/>
                </a:solidFill>
                <a:latin typeface="Al-Jazeera-Arabic-Regular" pitchFamily="2" charset="-78"/>
                <a:cs typeface="Al-Jazeera-Arabic-Regular" pitchFamily="2" charset="-78"/>
              </a:rPr>
              <a:t> </a:t>
            </a:r>
            <a:r>
              <a:rPr lang="ar-EG" dirty="0">
                <a:solidFill>
                  <a:srgbClr val="000000"/>
                </a:solidFill>
                <a:latin typeface="Al-Jazeera-Arabic-Regular" pitchFamily="2" charset="-78"/>
                <a:cs typeface="Al-Jazeera-Arabic-Regular" pitchFamily="2" charset="-78"/>
              </a:rPr>
              <a:t>مع صورتها المنمقة لباندا - وهي من الأنواع الرائعة والمهددة بالانقراض)؟</a:t>
            </a:r>
            <a:endParaRPr lang="ar-SA" dirty="0">
              <a:solidFill>
                <a:srgbClr val="000000"/>
              </a:solidFill>
              <a:latin typeface="Al-Jazeera-Arabic-Regular" pitchFamily="2" charset="-78"/>
              <a:cs typeface="Al-Jazeera-Arabic-Regular" pitchFamily="2" charset="-78"/>
            </a:endParaRPr>
          </a:p>
        </p:txBody>
      </p:sp>
      <p:pic>
        <p:nvPicPr>
          <p:cNvPr id="13" name="Picture 12">
            <a:extLst>
              <a:ext uri="{FF2B5EF4-FFF2-40B4-BE49-F238E27FC236}">
                <a16:creationId xmlns:a16="http://schemas.microsoft.com/office/drawing/2014/main" id="{CA1A1363-F8A5-E44E-9825-18200A1F0181}"/>
              </a:ext>
            </a:extLst>
          </p:cNvPr>
          <p:cNvPicPr>
            <a:picLocks noChangeAspect="1"/>
          </p:cNvPicPr>
          <p:nvPr/>
        </p:nvPicPr>
        <p:blipFill>
          <a:blip r:embed="rId9"/>
          <a:stretch>
            <a:fillRect/>
          </a:stretch>
        </p:blipFill>
        <p:spPr>
          <a:xfrm>
            <a:off x="1312791" y="4024279"/>
            <a:ext cx="1406991" cy="1428439"/>
          </a:xfrm>
          <a:prstGeom prst="rect">
            <a:avLst/>
          </a:prstGeom>
        </p:spPr>
      </p:pic>
      <p:pic>
        <p:nvPicPr>
          <p:cNvPr id="14" name="Picture 13">
            <a:extLst>
              <a:ext uri="{FF2B5EF4-FFF2-40B4-BE49-F238E27FC236}">
                <a16:creationId xmlns:a16="http://schemas.microsoft.com/office/drawing/2014/main" id="{5F0AD1E1-B8A9-5148-B26C-5B50C2015626}"/>
              </a:ext>
            </a:extLst>
          </p:cNvPr>
          <p:cNvPicPr>
            <a:picLocks noChangeAspect="1"/>
          </p:cNvPicPr>
          <p:nvPr/>
        </p:nvPicPr>
        <p:blipFill>
          <a:blip r:embed="rId10"/>
          <a:stretch>
            <a:fillRect/>
          </a:stretch>
        </p:blipFill>
        <p:spPr>
          <a:xfrm>
            <a:off x="3347532" y="4040058"/>
            <a:ext cx="1384296" cy="1396880"/>
          </a:xfrm>
          <a:prstGeom prst="rect">
            <a:avLst/>
          </a:prstGeom>
        </p:spPr>
      </p:pic>
      <p:pic>
        <p:nvPicPr>
          <p:cNvPr id="15" name="Picture 14">
            <a:extLst>
              <a:ext uri="{FF2B5EF4-FFF2-40B4-BE49-F238E27FC236}">
                <a16:creationId xmlns:a16="http://schemas.microsoft.com/office/drawing/2014/main" id="{22BBA94F-38E0-E146-97A4-EB5F649EF97B}"/>
              </a:ext>
            </a:extLst>
          </p:cNvPr>
          <p:cNvPicPr>
            <a:picLocks noChangeAspect="1"/>
          </p:cNvPicPr>
          <p:nvPr/>
        </p:nvPicPr>
        <p:blipFill>
          <a:blip r:embed="rId11"/>
          <a:stretch>
            <a:fillRect/>
          </a:stretch>
        </p:blipFill>
        <p:spPr>
          <a:xfrm>
            <a:off x="5359578" y="4136952"/>
            <a:ext cx="1203144" cy="1203144"/>
          </a:xfrm>
          <a:prstGeom prst="rect">
            <a:avLst/>
          </a:prstGeom>
        </p:spPr>
      </p:pic>
      <p:pic>
        <p:nvPicPr>
          <p:cNvPr id="2" name="Audio Recording Aug 2, 2023 at 2:45:36 PM" descr="Audio Recording Aug 2, 2023 at 2:45:36 PM">
            <a:hlinkClick r:id="" action="ppaction://media"/>
            <a:extLst>
              <a:ext uri="{FF2B5EF4-FFF2-40B4-BE49-F238E27FC236}">
                <a16:creationId xmlns:a16="http://schemas.microsoft.com/office/drawing/2014/main" id="{7A8B55F0-C20C-B642-A59F-C0FE255FB976}"/>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835136" y="6025245"/>
            <a:ext cx="812800" cy="812800"/>
          </a:xfrm>
          <a:prstGeom prst="rect">
            <a:avLst/>
          </a:prstGeom>
        </p:spPr>
      </p:pic>
    </p:spTree>
    <p:extLst>
      <p:ext uri="{BB962C8B-B14F-4D97-AF65-F5344CB8AC3E}">
        <p14:creationId xmlns:p14="http://schemas.microsoft.com/office/powerpoint/2010/main" val="632096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316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Abstract Mark</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43712" y="1405282"/>
            <a:ext cx="8497824" cy="2957348"/>
          </a:xfrm>
          <a:prstGeom prst="rect">
            <a:avLst/>
          </a:prstGeom>
          <a:noFill/>
        </p:spPr>
        <p:txBody>
          <a:bodyPr wrap="square" rtlCol="0">
            <a:spAutoFit/>
          </a:bodyPr>
          <a:lstStyle/>
          <a:p>
            <a:pPr algn="just" rtl="1">
              <a:lnSpc>
                <a:spcPct val="150000"/>
              </a:lnSpc>
            </a:pPr>
            <a:r>
              <a:rPr lang="en-US" dirty="0">
                <a:solidFill>
                  <a:srgbClr val="000000"/>
                </a:solidFill>
                <a:latin typeface="Al-Jazeera-Arabic-Regular" pitchFamily="2" charset="-78"/>
                <a:cs typeface="Al-Jazeera-Arabic-Regular" pitchFamily="2" charset="-78"/>
              </a:rPr>
              <a:t>Abstract Mark</a:t>
            </a:r>
            <a:r>
              <a:rPr lang="ar-SA" dirty="0">
                <a:solidFill>
                  <a:srgbClr val="000000"/>
                </a:solidFill>
                <a:latin typeface="Al-Jazeera-Arabic-Regular" pitchFamily="2" charset="-78"/>
                <a:cs typeface="Al-Jazeera-Arabic-Regular" pitchFamily="2" charset="-78"/>
              </a:rPr>
              <a:t> هي نوع معين من الشعار المصور. بدلاً من أن تكون صورة يمكن التعرف عليها - مثل تفاحة أو طائر - إنها شكل هندسي مجرد يمثل نشاطك التجاري. تتضمن بعض الأمثلة الشهيرة شعار </a:t>
            </a:r>
            <a:r>
              <a:rPr lang="en-US" dirty="0">
                <a:solidFill>
                  <a:srgbClr val="000000"/>
                </a:solidFill>
                <a:latin typeface="Al-Jazeera-Arabic-Regular" pitchFamily="2" charset="-78"/>
                <a:cs typeface="Al-Jazeera-Arabic-Regular" pitchFamily="2" charset="-78"/>
              </a:rPr>
              <a:t>BP starburst-y </a:t>
            </a:r>
            <a:r>
              <a:rPr lang="ar-SA" dirty="0">
                <a:solidFill>
                  <a:srgbClr val="000000"/>
                </a:solidFill>
                <a:latin typeface="Al-Jazeera-Arabic-Regular" pitchFamily="2" charset="-78"/>
                <a:cs typeface="Al-Jazeera-Arabic-Regular" pitchFamily="2" charset="-78"/>
              </a:rPr>
              <a:t> ودائرة</a:t>
            </a:r>
            <a:r>
              <a:rPr lang="en-US" dirty="0">
                <a:solidFill>
                  <a:srgbClr val="000000"/>
                </a:solidFill>
                <a:latin typeface="Al-Jazeera-Arabic-Regular" pitchFamily="2" charset="-78"/>
                <a:cs typeface="Al-Jazeera-Arabic-Regular" pitchFamily="2" charset="-78"/>
              </a:rPr>
              <a:t>Pepsi </a:t>
            </a:r>
            <a:r>
              <a:rPr lang="ar-SA" dirty="0">
                <a:solidFill>
                  <a:srgbClr val="000000"/>
                </a:solidFill>
                <a:latin typeface="Al-Jazeera-Arabic-Regular" pitchFamily="2" charset="-78"/>
                <a:cs typeface="Al-Jazeera-Arabic-Regular" pitchFamily="2" charset="-78"/>
              </a:rPr>
              <a:t> المقسمة وزهرة </a:t>
            </a:r>
            <a:r>
              <a:rPr lang="en-US" dirty="0">
                <a:solidFill>
                  <a:srgbClr val="000000"/>
                </a:solidFill>
                <a:latin typeface="Al-Jazeera-Arabic-Regular" pitchFamily="2" charset="-78"/>
                <a:cs typeface="Al-Jazeera-Arabic-Regular" pitchFamily="2" charset="-78"/>
              </a:rPr>
              <a:t>Adidas </a:t>
            </a:r>
            <a:r>
              <a:rPr lang="ar-SA" dirty="0">
                <a:solidFill>
                  <a:srgbClr val="000000"/>
                </a:solidFill>
                <a:latin typeface="Al-Jazeera-Arabic-Regular" pitchFamily="2" charset="-78"/>
                <a:cs typeface="Al-Jazeera-Arabic-Regular" pitchFamily="2" charset="-78"/>
              </a:rPr>
              <a:t> الشريطية. مثل جميع رموز الشعار، تعمل العلامات المجردة بشكل جيد حقًا لأنها تختصر علامتك التجارية في صورة واحدة. ومع ذلك ، بدلاً من أن تكون مقيدًا بصورة لشيء يمكن التعرف عليه ، تسمح لك الشعارات المجردة بإنشاء شيء فريد حقًا لتمثيل علامتك التجارية.</a:t>
            </a:r>
          </a:p>
          <a:p>
            <a:pPr algn="just" rtl="1">
              <a:lnSpc>
                <a:spcPct val="150000"/>
              </a:lnSpc>
            </a:pPr>
            <a:endParaRPr lang="ar-SA" dirty="0">
              <a:solidFill>
                <a:srgbClr val="000000"/>
              </a:solidFill>
              <a:latin typeface="Al-Jazeera-Arabic-Regular" pitchFamily="2" charset="-78"/>
              <a:cs typeface="Al-Jazeera-Arabic-Regular" pitchFamily="2" charset="-78"/>
            </a:endParaRPr>
          </a:p>
        </p:txBody>
      </p:sp>
      <p:pic>
        <p:nvPicPr>
          <p:cNvPr id="16" name="Picture 15">
            <a:extLst>
              <a:ext uri="{FF2B5EF4-FFF2-40B4-BE49-F238E27FC236}">
                <a16:creationId xmlns:a16="http://schemas.microsoft.com/office/drawing/2014/main" id="{EAF60641-C4BF-B441-97C2-765F1A034EE2}"/>
              </a:ext>
            </a:extLst>
          </p:cNvPr>
          <p:cNvPicPr>
            <a:picLocks noChangeAspect="1"/>
          </p:cNvPicPr>
          <p:nvPr/>
        </p:nvPicPr>
        <p:blipFill>
          <a:blip r:embed="rId9"/>
          <a:stretch>
            <a:fillRect/>
          </a:stretch>
        </p:blipFill>
        <p:spPr>
          <a:xfrm>
            <a:off x="4332346" y="3957692"/>
            <a:ext cx="1398463" cy="1408242"/>
          </a:xfrm>
          <a:prstGeom prst="rect">
            <a:avLst/>
          </a:prstGeom>
        </p:spPr>
      </p:pic>
      <p:pic>
        <p:nvPicPr>
          <p:cNvPr id="17" name="Picture 16">
            <a:extLst>
              <a:ext uri="{FF2B5EF4-FFF2-40B4-BE49-F238E27FC236}">
                <a16:creationId xmlns:a16="http://schemas.microsoft.com/office/drawing/2014/main" id="{ECACA2DF-2540-E24F-B8D6-FD8842C9E0B1}"/>
              </a:ext>
            </a:extLst>
          </p:cNvPr>
          <p:cNvPicPr>
            <a:picLocks noChangeAspect="1"/>
          </p:cNvPicPr>
          <p:nvPr/>
        </p:nvPicPr>
        <p:blipFill>
          <a:blip r:embed="rId10"/>
          <a:stretch>
            <a:fillRect/>
          </a:stretch>
        </p:blipFill>
        <p:spPr>
          <a:xfrm>
            <a:off x="2690847" y="3957692"/>
            <a:ext cx="1398429" cy="1408242"/>
          </a:xfrm>
          <a:prstGeom prst="rect">
            <a:avLst/>
          </a:prstGeom>
        </p:spPr>
      </p:pic>
      <p:pic>
        <p:nvPicPr>
          <p:cNvPr id="20" name="Picture 19">
            <a:extLst>
              <a:ext uri="{FF2B5EF4-FFF2-40B4-BE49-F238E27FC236}">
                <a16:creationId xmlns:a16="http://schemas.microsoft.com/office/drawing/2014/main" id="{96359513-296C-3543-8BCF-FC11F7E57938}"/>
              </a:ext>
            </a:extLst>
          </p:cNvPr>
          <p:cNvPicPr>
            <a:picLocks noChangeAspect="1"/>
          </p:cNvPicPr>
          <p:nvPr/>
        </p:nvPicPr>
        <p:blipFill rotWithShape="1">
          <a:blip r:embed="rId11"/>
          <a:srcRect l="9170" r="10057"/>
          <a:stretch/>
        </p:blipFill>
        <p:spPr>
          <a:xfrm>
            <a:off x="1014947" y="3585814"/>
            <a:ext cx="1432831" cy="1780119"/>
          </a:xfrm>
          <a:prstGeom prst="rect">
            <a:avLst/>
          </a:prstGeom>
        </p:spPr>
      </p:pic>
      <p:pic>
        <p:nvPicPr>
          <p:cNvPr id="2" name="Audio Recording Aug 2, 2023 at 2:48:52 PM" descr="Audio Recording Aug 2, 2023 at 2:48:52 PM">
            <a:hlinkClick r:id="" action="ppaction://media"/>
            <a:extLst>
              <a:ext uri="{FF2B5EF4-FFF2-40B4-BE49-F238E27FC236}">
                <a16:creationId xmlns:a16="http://schemas.microsoft.com/office/drawing/2014/main" id="{ED0437CA-3BCD-864A-A87E-EF9C6813B1CD}"/>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835136" y="5950700"/>
            <a:ext cx="812800" cy="812800"/>
          </a:xfrm>
          <a:prstGeom prst="rect">
            <a:avLst/>
          </a:prstGeom>
        </p:spPr>
      </p:pic>
    </p:spTree>
    <p:extLst>
      <p:ext uri="{BB962C8B-B14F-4D97-AF65-F5344CB8AC3E}">
        <p14:creationId xmlns:p14="http://schemas.microsoft.com/office/powerpoint/2010/main" val="3075876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42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Abstract Mark</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5116704" y="1502818"/>
            <a:ext cx="4112640" cy="3737370"/>
          </a:xfrm>
          <a:prstGeom prst="rect">
            <a:avLst/>
          </a:prstGeom>
          <a:noFill/>
        </p:spPr>
        <p:txBody>
          <a:bodyPr wrap="square" rtlCol="0">
            <a:spAutoFit/>
          </a:bodyPr>
          <a:lstStyle/>
          <a:p>
            <a:pPr algn="just" rtl="1">
              <a:lnSpc>
                <a:spcPct val="150000"/>
              </a:lnSpc>
            </a:pPr>
            <a:r>
              <a:rPr lang="ar-EG" sz="2000" dirty="0">
                <a:solidFill>
                  <a:srgbClr val="000000"/>
                </a:solidFill>
                <a:latin typeface="Al-Jazeera-Arabic-Regular" pitchFamily="2" charset="-78"/>
                <a:cs typeface="Al-Jazeera-Arabic-Regular" pitchFamily="2" charset="-78"/>
              </a:rPr>
              <a:t>تكمن فائدة العلامة المجردة في قدرتك على نقل ما تفعله شركتك بشكل رمزي ، دون الاعتماد على الآثار الثقافية لصورة معينة. من خلال اللون والشكل ، يمكنك أن تنسب المعنى وتنمي العاطفة حول علامتك التجارية. (على سبيل المثال ، فكر في كيفية تضمين </a:t>
            </a:r>
            <a:r>
              <a:rPr lang="en-US" sz="2000" dirty="0">
                <a:solidFill>
                  <a:srgbClr val="000000"/>
                </a:solidFill>
                <a:latin typeface="Al-Jazeera-Arabic-Regular" pitchFamily="2" charset="-78"/>
                <a:cs typeface="Al-Jazeera-Arabic-Regular" pitchFamily="2" charset="-78"/>
              </a:rPr>
              <a:t>Nike swoosh </a:t>
            </a:r>
            <a:r>
              <a:rPr lang="ar-EG" sz="2000" dirty="0">
                <a:solidFill>
                  <a:srgbClr val="000000"/>
                </a:solidFill>
                <a:latin typeface="Al-Jazeera-Arabic-Regular" pitchFamily="2" charset="-78"/>
                <a:cs typeface="Al-Jazeera-Arabic-Regular" pitchFamily="2" charset="-78"/>
              </a:rPr>
              <a:t>للحركة والحرية).</a:t>
            </a:r>
            <a:endParaRPr lang="ar-SA" sz="2000" dirty="0">
              <a:solidFill>
                <a:srgbClr val="000000"/>
              </a:solidFill>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8C3B4889-F940-244B-B6F8-13309DA5782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00150" y="2261329"/>
            <a:ext cx="3030682" cy="2478214"/>
          </a:xfrm>
          <a:prstGeom prst="rect">
            <a:avLst/>
          </a:prstGeom>
        </p:spPr>
      </p:pic>
      <p:pic>
        <p:nvPicPr>
          <p:cNvPr id="2" name="Audio Recording Aug 2, 2023 at 2:50:21 PM" descr="Audio Recording Aug 2, 2023 at 2:50:21 PM">
            <a:hlinkClick r:id="" action="ppaction://media"/>
            <a:extLst>
              <a:ext uri="{FF2B5EF4-FFF2-40B4-BE49-F238E27FC236}">
                <a16:creationId xmlns:a16="http://schemas.microsoft.com/office/drawing/2014/main" id="{10AFE8A1-4EAB-164C-BF14-168F405F4CCF}"/>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822944" y="5950700"/>
            <a:ext cx="812800" cy="812800"/>
          </a:xfrm>
          <a:prstGeom prst="rect">
            <a:avLst/>
          </a:prstGeom>
        </p:spPr>
      </p:pic>
    </p:spTree>
    <p:extLst>
      <p:ext uri="{BB962C8B-B14F-4D97-AF65-F5344CB8AC3E}">
        <p14:creationId xmlns:p14="http://schemas.microsoft.com/office/powerpoint/2010/main" val="1075477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744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Mascot Logo</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657600" y="1783234"/>
            <a:ext cx="5571744" cy="3273845"/>
          </a:xfrm>
          <a:prstGeom prst="rect">
            <a:avLst/>
          </a:prstGeom>
          <a:noFill/>
        </p:spPr>
        <p:txBody>
          <a:bodyPr wrap="square" rtlCol="0">
            <a:spAutoFit/>
          </a:bodyPr>
          <a:lstStyle/>
          <a:p>
            <a:pPr algn="just" rtl="1">
              <a:lnSpc>
                <a:spcPct val="150000"/>
              </a:lnSpc>
            </a:pPr>
            <a:r>
              <a:rPr lang="ar-EG" sz="2000" dirty="0">
                <a:solidFill>
                  <a:srgbClr val="000000"/>
                </a:solidFill>
                <a:latin typeface="Al-Jazeera-Arabic-Regular" pitchFamily="2" charset="-78"/>
                <a:cs typeface="Al-Jazeera-Arabic-Regular" pitchFamily="2" charset="-78"/>
              </a:rPr>
              <a:t>شعارات التميمة هي شعارات تتضمن طابعًا مصورًا. غالبًا ما يكون شعار التميمة ملونًا وأحيانًا كاريكاتوريًا وممتعًا دائمًا ، فهو طريقة رائعة لإنشاء المتحدث باسم علامتك التجارية الخاصة جدًا - أي شخصية المتحدث</a:t>
            </a:r>
            <a:r>
              <a:rPr lang="en-US" sz="2000" dirty="0">
                <a:solidFill>
                  <a:srgbClr val="000000"/>
                </a:solidFill>
                <a:latin typeface="Al-Jazeera-Arabic-Regular" pitchFamily="2" charset="-78"/>
                <a:cs typeface="Al-Jazeera-Arabic-Regular" pitchFamily="2" charset="-78"/>
              </a:rPr>
              <a:t>.</a:t>
            </a:r>
          </a:p>
          <a:p>
            <a:pPr algn="just" rtl="1">
              <a:lnSpc>
                <a:spcPct val="150000"/>
              </a:lnSpc>
            </a:pPr>
            <a:r>
              <a:rPr lang="ar-SA" sz="2000" dirty="0">
                <a:solidFill>
                  <a:srgbClr val="000000"/>
                </a:solidFill>
                <a:latin typeface="Al-Jazeera-Arabic-Regular" pitchFamily="2" charset="-78"/>
                <a:cs typeface="Al-Jazeera-Arabic-Regular" pitchFamily="2" charset="-78"/>
              </a:rPr>
              <a:t>التميمة هي ببساطة شخصية مصورة تمثل شركتك. فكر فيهم كسفير لعملك. تشمل التميمة الشهيرة رجل </a:t>
            </a:r>
            <a:r>
              <a:rPr lang="en-US" sz="2000" dirty="0">
                <a:solidFill>
                  <a:srgbClr val="000000"/>
                </a:solidFill>
                <a:latin typeface="Al-Jazeera-Arabic-Regular" pitchFamily="2" charset="-78"/>
                <a:cs typeface="Al-Jazeera-Arabic-Regular" pitchFamily="2" charset="-78"/>
              </a:rPr>
              <a:t> Kool-Aid </a:t>
            </a:r>
            <a:r>
              <a:rPr lang="ar-SA" sz="2000" dirty="0">
                <a:solidFill>
                  <a:srgbClr val="000000"/>
                </a:solidFill>
                <a:latin typeface="Al-Jazeera-Arabic-Regular" pitchFamily="2" charset="-78"/>
                <a:cs typeface="Al-Jazeera-Arabic-Regular" pitchFamily="2" charset="-78"/>
              </a:rPr>
              <a:t>و </a:t>
            </a:r>
            <a:r>
              <a:rPr lang="en-US" sz="2000" dirty="0">
                <a:solidFill>
                  <a:srgbClr val="000000"/>
                </a:solidFill>
                <a:latin typeface="Al-Jazeera-Arabic-Regular" pitchFamily="2" charset="-78"/>
                <a:cs typeface="Al-Jazeera-Arabic-Regular" pitchFamily="2" charset="-78"/>
              </a:rPr>
              <a:t> KFC's Colonel</a:t>
            </a:r>
            <a:r>
              <a:rPr lang="ar-SA" sz="2000" dirty="0">
                <a:solidFill>
                  <a:srgbClr val="000000"/>
                </a:solidFill>
                <a:latin typeface="Al-Jazeera-Arabic-Regular" pitchFamily="2" charset="-78"/>
                <a:cs typeface="Al-Jazeera-Arabic-Regular" pitchFamily="2" charset="-78"/>
              </a:rPr>
              <a:t>و </a:t>
            </a:r>
            <a:r>
              <a:rPr lang="en-US" sz="2000" dirty="0">
                <a:solidFill>
                  <a:srgbClr val="000000"/>
                </a:solidFill>
                <a:latin typeface="Al-Jazeera-Arabic-Regular" pitchFamily="2" charset="-78"/>
                <a:cs typeface="Al-Jazeera-Arabic-Regular" pitchFamily="2" charset="-78"/>
              </a:rPr>
              <a:t>Planter's Mr. Peanut.</a:t>
            </a:r>
            <a:endParaRPr lang="ar-SA" sz="2000" dirty="0">
              <a:solidFill>
                <a:srgbClr val="000000"/>
              </a:solidFill>
              <a:latin typeface="Al-Jazeera-Arabic-Regular" pitchFamily="2" charset="-78"/>
              <a:cs typeface="Al-Jazeera-Arabic-Regular" pitchFamily="2" charset="-78"/>
            </a:endParaRPr>
          </a:p>
        </p:txBody>
      </p:sp>
      <p:pic>
        <p:nvPicPr>
          <p:cNvPr id="13" name="Picture 12">
            <a:extLst>
              <a:ext uri="{FF2B5EF4-FFF2-40B4-BE49-F238E27FC236}">
                <a16:creationId xmlns:a16="http://schemas.microsoft.com/office/drawing/2014/main" id="{09F62C19-9580-8C46-93B4-0A1EF9848084}"/>
              </a:ext>
            </a:extLst>
          </p:cNvPr>
          <p:cNvPicPr>
            <a:picLocks noChangeAspect="1"/>
          </p:cNvPicPr>
          <p:nvPr/>
        </p:nvPicPr>
        <p:blipFill>
          <a:blip r:embed="rId9"/>
          <a:stretch>
            <a:fillRect/>
          </a:stretch>
        </p:blipFill>
        <p:spPr>
          <a:xfrm>
            <a:off x="585001" y="3711353"/>
            <a:ext cx="1608665" cy="1631164"/>
          </a:xfrm>
          <a:prstGeom prst="rect">
            <a:avLst/>
          </a:prstGeom>
        </p:spPr>
      </p:pic>
      <p:pic>
        <p:nvPicPr>
          <p:cNvPr id="14" name="Picture 13">
            <a:extLst>
              <a:ext uri="{FF2B5EF4-FFF2-40B4-BE49-F238E27FC236}">
                <a16:creationId xmlns:a16="http://schemas.microsoft.com/office/drawing/2014/main" id="{F998A39C-4FE2-974C-AE30-4C56AEE4D01F}"/>
              </a:ext>
            </a:extLst>
          </p:cNvPr>
          <p:cNvPicPr>
            <a:picLocks noChangeAspect="1"/>
          </p:cNvPicPr>
          <p:nvPr/>
        </p:nvPicPr>
        <p:blipFill>
          <a:blip r:embed="rId10"/>
          <a:stretch>
            <a:fillRect/>
          </a:stretch>
        </p:blipFill>
        <p:spPr>
          <a:xfrm>
            <a:off x="1757589" y="2613418"/>
            <a:ext cx="1619874" cy="1631163"/>
          </a:xfrm>
          <a:prstGeom prst="rect">
            <a:avLst/>
          </a:prstGeom>
        </p:spPr>
      </p:pic>
      <p:pic>
        <p:nvPicPr>
          <p:cNvPr id="15" name="Picture 14">
            <a:extLst>
              <a:ext uri="{FF2B5EF4-FFF2-40B4-BE49-F238E27FC236}">
                <a16:creationId xmlns:a16="http://schemas.microsoft.com/office/drawing/2014/main" id="{3652B69C-A4BD-554B-9E28-9E3E938C2E7B}"/>
              </a:ext>
            </a:extLst>
          </p:cNvPr>
          <p:cNvPicPr>
            <a:picLocks noChangeAspect="1"/>
          </p:cNvPicPr>
          <p:nvPr/>
        </p:nvPicPr>
        <p:blipFill>
          <a:blip r:embed="rId11"/>
          <a:stretch>
            <a:fillRect/>
          </a:stretch>
        </p:blipFill>
        <p:spPr>
          <a:xfrm>
            <a:off x="653019" y="1286491"/>
            <a:ext cx="1535231" cy="1545930"/>
          </a:xfrm>
          <a:prstGeom prst="rect">
            <a:avLst/>
          </a:prstGeom>
        </p:spPr>
      </p:pic>
      <p:pic>
        <p:nvPicPr>
          <p:cNvPr id="2" name="Audio Recording Aug 2, 2023 at 2:52:50 PM" descr="Audio Recording Aug 2, 2023 at 2:52:50 PM">
            <a:hlinkClick r:id="" action="ppaction://media"/>
            <a:extLst>
              <a:ext uri="{FF2B5EF4-FFF2-40B4-BE49-F238E27FC236}">
                <a16:creationId xmlns:a16="http://schemas.microsoft.com/office/drawing/2014/main" id="{C880AD21-9D7C-B544-85B6-4A75A0D1D1F3}"/>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822944" y="5996797"/>
            <a:ext cx="812800" cy="812800"/>
          </a:xfrm>
          <a:prstGeom prst="rect">
            <a:avLst/>
          </a:prstGeom>
        </p:spPr>
      </p:pic>
    </p:spTree>
    <p:extLst>
      <p:ext uri="{BB962C8B-B14F-4D97-AF65-F5344CB8AC3E}">
        <p14:creationId xmlns:p14="http://schemas.microsoft.com/office/powerpoint/2010/main" val="1872837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619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Mascot Logo</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986528" y="1783234"/>
            <a:ext cx="4242816" cy="2814040"/>
          </a:xfrm>
          <a:prstGeom prst="rect">
            <a:avLst/>
          </a:prstGeom>
          <a:noFill/>
        </p:spPr>
        <p:txBody>
          <a:bodyPr wrap="square" rtlCol="0">
            <a:spAutoFit/>
          </a:bodyPr>
          <a:lstStyle/>
          <a:p>
            <a:pPr algn="just" rtl="1">
              <a:lnSpc>
                <a:spcPct val="150000"/>
              </a:lnSpc>
            </a:pPr>
            <a:r>
              <a:rPr lang="ar-EG" sz="2000" dirty="0">
                <a:solidFill>
                  <a:srgbClr val="000000"/>
                </a:solidFill>
                <a:latin typeface="Al-Jazeera-Arabic-Regular" pitchFamily="2" charset="-78"/>
                <a:cs typeface="Al-Jazeera-Arabic-Regular" pitchFamily="2" charset="-78"/>
              </a:rPr>
              <a:t>تعد التميمة رائعة للشركات التي ترغب في خلق جو صحي من خلال جذب العائلات والأطفال. فكر في كل تلك التعويذات في الأحداث الرياضية والديناميكية الرائعة التي تخلقها من خلال المشاركة مع الجمهور!</a:t>
            </a:r>
            <a:endParaRPr lang="ar-SA" sz="2000" dirty="0">
              <a:solidFill>
                <a:srgbClr val="000000"/>
              </a:solidFill>
              <a:latin typeface="Al-Jazeera-Arabic-Regular" pitchFamily="2" charset="-78"/>
              <a:cs typeface="Al-Jazeera-Arabic-Regular" pitchFamily="2" charset="-78"/>
            </a:endParaRPr>
          </a:p>
        </p:txBody>
      </p:sp>
      <p:pic>
        <p:nvPicPr>
          <p:cNvPr id="13" name="Picture 12">
            <a:extLst>
              <a:ext uri="{FF2B5EF4-FFF2-40B4-BE49-F238E27FC236}">
                <a16:creationId xmlns:a16="http://schemas.microsoft.com/office/drawing/2014/main" id="{09F62C19-9580-8C46-93B4-0A1EF9848084}"/>
              </a:ext>
            </a:extLst>
          </p:cNvPr>
          <p:cNvPicPr>
            <a:picLocks noChangeAspect="1"/>
          </p:cNvPicPr>
          <p:nvPr/>
        </p:nvPicPr>
        <p:blipFill>
          <a:blip r:embed="rId9"/>
          <a:stretch>
            <a:fillRect/>
          </a:stretch>
        </p:blipFill>
        <p:spPr>
          <a:xfrm>
            <a:off x="793733" y="3502582"/>
            <a:ext cx="1943592" cy="1970775"/>
          </a:xfrm>
          <a:prstGeom prst="rect">
            <a:avLst/>
          </a:prstGeom>
        </p:spPr>
      </p:pic>
      <p:pic>
        <p:nvPicPr>
          <p:cNvPr id="14" name="Picture 13">
            <a:extLst>
              <a:ext uri="{FF2B5EF4-FFF2-40B4-BE49-F238E27FC236}">
                <a16:creationId xmlns:a16="http://schemas.microsoft.com/office/drawing/2014/main" id="{F998A39C-4FE2-974C-AE30-4C56AEE4D01F}"/>
              </a:ext>
            </a:extLst>
          </p:cNvPr>
          <p:cNvPicPr>
            <a:picLocks noChangeAspect="1"/>
          </p:cNvPicPr>
          <p:nvPr/>
        </p:nvPicPr>
        <p:blipFill>
          <a:blip r:embed="rId10"/>
          <a:stretch>
            <a:fillRect/>
          </a:stretch>
        </p:blipFill>
        <p:spPr>
          <a:xfrm>
            <a:off x="2612852" y="2278460"/>
            <a:ext cx="1957135" cy="1970774"/>
          </a:xfrm>
          <a:prstGeom prst="rect">
            <a:avLst/>
          </a:prstGeom>
        </p:spPr>
      </p:pic>
      <p:pic>
        <p:nvPicPr>
          <p:cNvPr id="15" name="Picture 14">
            <a:extLst>
              <a:ext uri="{FF2B5EF4-FFF2-40B4-BE49-F238E27FC236}">
                <a16:creationId xmlns:a16="http://schemas.microsoft.com/office/drawing/2014/main" id="{3652B69C-A4BD-554B-9E28-9E3E938C2E7B}"/>
              </a:ext>
            </a:extLst>
          </p:cNvPr>
          <p:cNvPicPr>
            <a:picLocks noChangeAspect="1"/>
          </p:cNvPicPr>
          <p:nvPr/>
        </p:nvPicPr>
        <p:blipFill>
          <a:blip r:embed="rId11"/>
          <a:stretch>
            <a:fillRect/>
          </a:stretch>
        </p:blipFill>
        <p:spPr>
          <a:xfrm>
            <a:off x="852372" y="1312622"/>
            <a:ext cx="1854868" cy="1867795"/>
          </a:xfrm>
          <a:prstGeom prst="rect">
            <a:avLst/>
          </a:prstGeom>
        </p:spPr>
      </p:pic>
      <p:pic>
        <p:nvPicPr>
          <p:cNvPr id="2" name="Audio Recording Aug 2, 2023 at 2:54:00 PM" descr="Audio Recording Aug 2, 2023 at 2:54:00 PM">
            <a:hlinkClick r:id="" action="ppaction://media"/>
            <a:extLst>
              <a:ext uri="{FF2B5EF4-FFF2-40B4-BE49-F238E27FC236}">
                <a16:creationId xmlns:a16="http://schemas.microsoft.com/office/drawing/2014/main" id="{C1E1581C-9695-B34E-A81B-280F18CA74C2}"/>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822944" y="6058229"/>
            <a:ext cx="812800" cy="812800"/>
          </a:xfrm>
          <a:prstGeom prst="rect">
            <a:avLst/>
          </a:prstGeom>
        </p:spPr>
      </p:pic>
    </p:spTree>
    <p:extLst>
      <p:ext uri="{BB962C8B-B14F-4D97-AF65-F5344CB8AC3E}">
        <p14:creationId xmlns:p14="http://schemas.microsoft.com/office/powerpoint/2010/main" val="1370795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76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متى استخدم</a:t>
            </a:r>
          </a:p>
          <a:p>
            <a:pPr algn="ctr" rtl="1"/>
            <a:r>
              <a:rPr lang="en-US" sz="2800" b="1" dirty="0">
                <a:solidFill>
                  <a:schemeClr val="bg1"/>
                </a:solidFill>
                <a:latin typeface="Al-Jazeera-Arabic-Regular" pitchFamily="2" charset="-78"/>
                <a:cs typeface="Al-Jazeera-Arabic-Regular" pitchFamily="2" charset="-78"/>
              </a:rPr>
              <a:t>Pictorial Mark</a:t>
            </a:r>
            <a:endParaRPr lang="ar-SA" sz="2800" b="1" dirty="0">
              <a:solidFill>
                <a:schemeClr val="bg1"/>
              </a:solidFill>
              <a:latin typeface="Al-Jazeera-Arabic-Regular" pitchFamily="2" charset="-78"/>
              <a:cs typeface="Al-Jazeera-Arabic-Regular" pitchFamily="2" charset="-78"/>
            </a:endParaRPr>
          </a:p>
          <a:p>
            <a:pPr algn="ctr" rtl="1"/>
            <a:r>
              <a:rPr lang="ar-SA" sz="2800" b="1" dirty="0">
                <a:solidFill>
                  <a:schemeClr val="bg1"/>
                </a:solidFill>
                <a:latin typeface="Al-Jazeera-Arabic-Regular" pitchFamily="2" charset="-78"/>
                <a:cs typeface="Al-Jazeera-Arabic-Regular" pitchFamily="2" charset="-78"/>
              </a:rPr>
              <a:t>أو</a:t>
            </a:r>
          </a:p>
          <a:p>
            <a:pPr algn="ctr" rtl="1"/>
            <a:r>
              <a:rPr lang="en-US" sz="2800" b="1" dirty="0">
                <a:solidFill>
                  <a:schemeClr val="bg1"/>
                </a:solidFill>
                <a:latin typeface="Al-Jazeera-Arabic-Regular" pitchFamily="2" charset="-78"/>
                <a:cs typeface="Al-Jazeera-Arabic-Regular" pitchFamily="2" charset="-78"/>
              </a:rPr>
              <a:t>Abstract Mark</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902208" y="1457480"/>
            <a:ext cx="8324266" cy="3788345"/>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dirty="0">
                <a:solidFill>
                  <a:srgbClr val="000000"/>
                </a:solidFill>
                <a:latin typeface="Al-Jazeera-Arabic-Regular" pitchFamily="2" charset="-78"/>
                <a:cs typeface="Al-Jazeera-Arabic-Regular" pitchFamily="2" charset="-78"/>
              </a:rPr>
              <a:t>يمكن أن تكون العلامة التصويرية وحدها خادعة. إنها فعالة إذا كان لديك بالفعل علامة تجارية راسخة ولكن هذه ليست قاعدة صارمة. يمكنك استخدام العلامات التجارية لصالحك لنقل ما يفعله عملك بيانياً إذا كان اسمك طويلاً جدًا ، ويمكن أيضًا استخدامها بشكل فعال لنقل فكرة أو عاطفة مرغوبة.</a:t>
            </a:r>
            <a:endParaRPr lang="en-US" dirty="0">
              <a:solidFill>
                <a:srgbClr val="000000"/>
              </a:solidFill>
              <a:latin typeface="Al-Jazeera-Arabic-Regular" pitchFamily="2" charset="-78"/>
              <a:cs typeface="Al-Jazeera-Arabic-Regular" pitchFamily="2" charset="-78"/>
            </a:endParaRPr>
          </a:p>
          <a:p>
            <a:pPr marL="342900" indent="-342900" algn="just" rtl="1">
              <a:lnSpc>
                <a:spcPct val="150000"/>
              </a:lnSpc>
              <a:buFont typeface="Arial" panose="020B0604020202020204" pitchFamily="34" charset="0"/>
              <a:buChar char="•"/>
            </a:pPr>
            <a:r>
              <a:rPr lang="ar-SA" dirty="0">
                <a:solidFill>
                  <a:srgbClr val="000000"/>
                </a:solidFill>
                <a:latin typeface="Al-Jazeera-Arabic-Regular" pitchFamily="2" charset="-78"/>
                <a:cs typeface="Al-Jazeera-Arabic-Regular" pitchFamily="2" charset="-78"/>
              </a:rPr>
              <a:t>تعمل العلامات التصويرية والتجريدية أيضًا بشكل جيد جدًا في التجارة العالمية إذا كان اسم النشاط التجاري ، على سبيل المثال ، لا يصلح للترجمة بشكل جيد.</a:t>
            </a:r>
            <a:endParaRPr lang="en-US" dirty="0">
              <a:solidFill>
                <a:srgbClr val="000000"/>
              </a:solidFill>
              <a:latin typeface="Al-Jazeera-Arabic-Regular" pitchFamily="2" charset="-78"/>
              <a:cs typeface="Al-Jazeera-Arabic-Regular" pitchFamily="2" charset="-78"/>
            </a:endParaRPr>
          </a:p>
          <a:p>
            <a:pPr marL="342900" indent="-342900" algn="just" rtl="1">
              <a:lnSpc>
                <a:spcPct val="150000"/>
              </a:lnSpc>
              <a:buFont typeface="Arial" panose="020B0604020202020204" pitchFamily="34" charset="0"/>
              <a:buChar char="•"/>
            </a:pPr>
            <a:r>
              <a:rPr lang="ar-SA" dirty="0">
                <a:solidFill>
                  <a:srgbClr val="000000"/>
                </a:solidFill>
                <a:latin typeface="Al-Jazeera-Arabic-Regular" pitchFamily="2" charset="-78"/>
                <a:cs typeface="Al-Jazeera-Arabic-Regular" pitchFamily="2" charset="-78"/>
              </a:rPr>
              <a:t>ومع ذلك ، قد لا تكون العلامة التصويرية هي أفضل فكرة إذا كنت تتوقع تغييرات في نموذج عملك في المستقبل. يمكنك البدء في بيع البيتزا واستخدام البيتزا في شعارك ولكن ماذا يحدث عندما تبدأ في بيع السندويشات أو </a:t>
            </a:r>
            <a:r>
              <a:rPr lang="ar-SA" dirty="0" err="1">
                <a:solidFill>
                  <a:srgbClr val="000000"/>
                </a:solidFill>
                <a:latin typeface="Al-Jazeera-Arabic-Regular" pitchFamily="2" charset="-78"/>
                <a:cs typeface="Al-Jazeera-Arabic-Regular" pitchFamily="2" charset="-78"/>
              </a:rPr>
              <a:t>البرغر</a:t>
            </a:r>
            <a:r>
              <a:rPr lang="ar-SA" dirty="0">
                <a:solidFill>
                  <a:srgbClr val="000000"/>
                </a:solidFill>
                <a:latin typeface="Al-Jazeera-Arabic-Regular" pitchFamily="2" charset="-78"/>
                <a:cs typeface="Al-Jazeera-Arabic-Regular" pitchFamily="2" charset="-78"/>
              </a:rPr>
              <a:t> أو حتى المنتجات؟</a:t>
            </a:r>
          </a:p>
        </p:txBody>
      </p:sp>
      <p:pic>
        <p:nvPicPr>
          <p:cNvPr id="2" name="Audio Recording Aug 2, 2023 at 2:58:10 PM" descr="Audio Recording Aug 2, 2023 at 2:58:10 PM">
            <a:hlinkClick r:id="" action="ppaction://media"/>
            <a:extLst>
              <a:ext uri="{FF2B5EF4-FFF2-40B4-BE49-F238E27FC236}">
                <a16:creationId xmlns:a16="http://schemas.microsoft.com/office/drawing/2014/main" id="{6AAF1854-5765-DD4D-9FED-F026E94D3468}"/>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820074" y="5934569"/>
            <a:ext cx="812800" cy="812800"/>
          </a:xfrm>
          <a:prstGeom prst="rect">
            <a:avLst/>
          </a:prstGeom>
        </p:spPr>
      </p:pic>
    </p:spTree>
    <p:extLst>
      <p:ext uri="{BB962C8B-B14F-4D97-AF65-F5344CB8AC3E}">
        <p14:creationId xmlns:p14="http://schemas.microsoft.com/office/powerpoint/2010/main" val="3589366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84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متى استخدم</a:t>
            </a:r>
          </a:p>
          <a:p>
            <a:pPr algn="ctr" rtl="1"/>
            <a:r>
              <a:rPr lang="en-US" sz="2800" b="1" dirty="0">
                <a:solidFill>
                  <a:schemeClr val="bg1"/>
                </a:solidFill>
                <a:latin typeface="Al-Jazeera-Arabic-Regular" pitchFamily="2" charset="-78"/>
                <a:cs typeface="Al-Jazeera-Arabic-Regular" pitchFamily="2" charset="-78"/>
              </a:rPr>
              <a:t>Mascot logo</a:t>
            </a:r>
            <a:endParaRPr lang="ar-SA" sz="2800" b="1" dirty="0">
              <a:solidFill>
                <a:schemeClr val="bg1"/>
              </a:solidFill>
              <a:latin typeface="Al-Jazeera-Arabic-Regular" pitchFamily="2" charset="-78"/>
              <a:cs typeface="Al-Jazeera-Arabic-Regular" pitchFamily="2" charset="-78"/>
            </a:endParaRPr>
          </a:p>
          <a:p>
            <a:pPr algn="ctr" rtl="1"/>
            <a:r>
              <a:rPr lang="ar-SA" sz="2800" b="1" dirty="0">
                <a:solidFill>
                  <a:schemeClr val="bg1"/>
                </a:solidFill>
                <a:latin typeface="Al-Jazeera-Arabic-Regular" pitchFamily="2" charset="-78"/>
                <a:cs typeface="Al-Jazeera-Arabic-Regular" pitchFamily="2" charset="-78"/>
              </a:rPr>
              <a:t>أو</a:t>
            </a:r>
          </a:p>
          <a:p>
            <a:pPr algn="ctr" rtl="1"/>
            <a:r>
              <a:rPr lang="en-US" sz="2800" b="1" dirty="0">
                <a:solidFill>
                  <a:schemeClr val="bg1"/>
                </a:solidFill>
                <a:latin typeface="Al-Jazeera-Arabic-Regular" pitchFamily="2" charset="-78"/>
                <a:cs typeface="Al-Jazeera-Arabic-Regular" pitchFamily="2" charset="-78"/>
              </a:rPr>
              <a:t>Abstract logo</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663029" y="1333958"/>
            <a:ext cx="8592490" cy="4203843"/>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dirty="0">
                <a:solidFill>
                  <a:srgbClr val="000000"/>
                </a:solidFill>
                <a:latin typeface="Al-Jazeera-Arabic-Regular" pitchFamily="2" charset="-78"/>
                <a:cs typeface="Al-Jazeera-Arabic-Regular" pitchFamily="2" charset="-78"/>
              </a:rPr>
              <a:t>تسمح لك العلامات المجردة بإنشاء صورة فريدة تمامًا لعملك ، ولكن من الأفضل تركها لمحترفي التصميم الذين يفهمون كيف يتحد اللون والشكل والبنية لخلق المعنى.</a:t>
            </a:r>
          </a:p>
          <a:p>
            <a:pPr marL="342900" indent="-342900" algn="just" rtl="1">
              <a:lnSpc>
                <a:spcPct val="150000"/>
              </a:lnSpc>
              <a:buFont typeface="Arial" panose="020B0604020202020204" pitchFamily="34" charset="0"/>
              <a:buChar char="•"/>
            </a:pPr>
            <a:r>
              <a:rPr lang="ar-EG" dirty="0">
                <a:solidFill>
                  <a:srgbClr val="000000"/>
                </a:solidFill>
                <a:latin typeface="Al-Jazeera-Arabic-Regular" pitchFamily="2" charset="-78"/>
                <a:cs typeface="Al-Jazeera-Arabic-Regular" pitchFamily="2" charset="-78"/>
              </a:rPr>
              <a:t>فكر في إنشاء تعويذة إذا كنت تحاول جذب الأطفال الصغار أو العائلات. تتمثل إحدى الفوائد الكبيرة للتميمة في قدرتها على تشجيع تفاعل العملاء ، لذا فهي أداة رائعة للتسويق عبر وسائل التواصل الاجتماعي بالإضافة إلى أحداث التسويق الواقعية. أعني ، من لا يريد التقاط صورة ذاتية مع </a:t>
            </a:r>
            <a:r>
              <a:rPr lang="en-US" dirty="0">
                <a:solidFill>
                  <a:srgbClr val="000000"/>
                </a:solidFill>
                <a:latin typeface="Al-Jazeera-Arabic-Regular" pitchFamily="2" charset="-78"/>
                <a:cs typeface="Al-Jazeera-Arabic-Regular" pitchFamily="2" charset="-78"/>
              </a:rPr>
              <a:t>Pillsbury Doughboy؟</a:t>
            </a:r>
          </a:p>
          <a:p>
            <a:pPr marL="342900" indent="-342900" algn="just" rtl="1">
              <a:lnSpc>
                <a:spcPct val="150000"/>
              </a:lnSpc>
              <a:buFont typeface="Arial" panose="020B0604020202020204" pitchFamily="34" charset="0"/>
              <a:buChar char="•"/>
            </a:pPr>
            <a:r>
              <a:rPr lang="ar-EG" dirty="0">
                <a:solidFill>
                  <a:srgbClr val="000000"/>
                </a:solidFill>
                <a:latin typeface="Al-Jazeera-Arabic-Regular" pitchFamily="2" charset="-78"/>
                <a:cs typeface="Al-Jazeera-Arabic-Regular" pitchFamily="2" charset="-78"/>
              </a:rPr>
              <a:t>تذكر أن التميمة هي جزء واحد فقط من شعار وعلامة تجارية ناجحة ، وقد لا تتمكن من استخدامها في جميع المواد التسويقية الخاصة بك. على سبيل المثال ، قد لا تتم طباعة الرسم التوضيحي التفصيلي جيدًا على بطاقة العمل. لذا ضع بعض الاعتبار في النوع التالي من تصميم الشعار أدناه ، علامة المجموعة.</a:t>
            </a:r>
            <a:endParaRPr lang="ar-SA" dirty="0">
              <a:solidFill>
                <a:srgbClr val="000000"/>
              </a:solidFill>
              <a:latin typeface="Al-Jazeera-Arabic-Regular" pitchFamily="2" charset="-78"/>
              <a:cs typeface="Al-Jazeera-Arabic-Regular" pitchFamily="2" charset="-78"/>
            </a:endParaRPr>
          </a:p>
        </p:txBody>
      </p:sp>
      <p:pic>
        <p:nvPicPr>
          <p:cNvPr id="2" name="Audio Recording Aug 2, 2023 at 3:01:29 PM" descr="Audio Recording Aug 2, 2023 at 3:01:29 PM">
            <a:hlinkClick r:id="" action="ppaction://media"/>
            <a:extLst>
              <a:ext uri="{FF2B5EF4-FFF2-40B4-BE49-F238E27FC236}">
                <a16:creationId xmlns:a16="http://schemas.microsoft.com/office/drawing/2014/main" id="{A433EFFA-D63A-E54D-80BA-501BBCAF9174}"/>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849119" y="6043914"/>
            <a:ext cx="812800" cy="812800"/>
          </a:xfrm>
          <a:prstGeom prst="rect">
            <a:avLst/>
          </a:prstGeom>
        </p:spPr>
      </p:pic>
    </p:spTree>
    <p:extLst>
      <p:ext uri="{BB962C8B-B14F-4D97-AF65-F5344CB8AC3E}">
        <p14:creationId xmlns:p14="http://schemas.microsoft.com/office/powerpoint/2010/main" val="1811400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422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400" b="1" dirty="0">
                <a:solidFill>
                  <a:schemeClr val="bg1"/>
                </a:solidFill>
                <a:latin typeface="Al-Jazeera-Arabic-Regular" pitchFamily="2" charset="-78"/>
                <a:cs typeface="Al-Jazeera-Arabic-Regular" pitchFamily="2" charset="-78"/>
              </a:rPr>
              <a:t>The combination</a:t>
            </a:r>
          </a:p>
          <a:p>
            <a:pPr algn="ctr" rtl="1"/>
            <a:r>
              <a:rPr lang="en-US" sz="2400" b="1" dirty="0">
                <a:solidFill>
                  <a:schemeClr val="bg1"/>
                </a:solidFill>
                <a:latin typeface="Al-Jazeera-Arabic-Regular" pitchFamily="2" charset="-78"/>
                <a:cs typeface="Al-Jazeera-Arabic-Regular" pitchFamily="2" charset="-78"/>
              </a:rPr>
              <a:t> mark</a:t>
            </a:r>
          </a:p>
          <a:p>
            <a:pPr algn="ctr" rtl="1"/>
            <a:r>
              <a:rPr lang="en-US" sz="2400" b="1" dirty="0">
                <a:solidFill>
                  <a:schemeClr val="bg1"/>
                </a:solidFill>
                <a:latin typeface="Al-Jazeera-Arabic-Regular" pitchFamily="2" charset="-78"/>
                <a:cs typeface="Al-Jazeera-Arabic-Regular" pitchFamily="2" charset="-78"/>
              </a:rPr>
              <a:t> (logo system)</a:t>
            </a:r>
            <a:endParaRPr lang="ar-SA"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751473" y="1791146"/>
            <a:ext cx="5462810" cy="2814040"/>
          </a:xfrm>
          <a:prstGeom prst="rect">
            <a:avLst/>
          </a:prstGeom>
          <a:noFill/>
        </p:spPr>
        <p:txBody>
          <a:bodyPr wrap="square" rtlCol="0">
            <a:spAutoFit/>
          </a:bodyPr>
          <a:lstStyle/>
          <a:p>
            <a:pPr algn="just" rtl="1">
              <a:lnSpc>
                <a:spcPct val="150000"/>
              </a:lnSpc>
            </a:pPr>
            <a:r>
              <a:rPr lang="ar-EG" sz="2000" dirty="0">
                <a:solidFill>
                  <a:srgbClr val="000000"/>
                </a:solidFill>
                <a:latin typeface="Al-Jazeera-Arabic-Regular" pitchFamily="2" charset="-78"/>
                <a:cs typeface="Al-Jazeera-Arabic-Regular" pitchFamily="2" charset="-78"/>
              </a:rPr>
              <a:t>العلامة المركبة عبارة عن شعار يتكون من علامة نصية أو علامة حرف وعلامة تصويرية أو علامة مجردة أو تعويذة. يمكن وضع الصورة والنص جنبًا إلى جنب ، أو تكديسهما فوق بعضهما البعض ، أو دمجهما معًا لإنشاء صورة. تتضمن بعض شعارات العلامات المركبة المعروفة دوريتوس وبرغر كينج.</a:t>
            </a:r>
            <a:endParaRPr lang="ar-SA" sz="2000" dirty="0">
              <a:solidFill>
                <a:srgbClr val="000000"/>
              </a:solidFill>
              <a:latin typeface="Al-Jazeera-Arabic-Regular" pitchFamily="2" charset="-78"/>
              <a:cs typeface="Al-Jazeera-Arabic-Regular" pitchFamily="2" charset="-78"/>
            </a:endParaRPr>
          </a:p>
        </p:txBody>
      </p:sp>
      <p:pic>
        <p:nvPicPr>
          <p:cNvPr id="16" name="Picture 15">
            <a:extLst>
              <a:ext uri="{FF2B5EF4-FFF2-40B4-BE49-F238E27FC236}">
                <a16:creationId xmlns:a16="http://schemas.microsoft.com/office/drawing/2014/main" id="{ED1BF56C-E783-4147-BD2A-0D98D897F5BF}"/>
              </a:ext>
            </a:extLst>
          </p:cNvPr>
          <p:cNvPicPr>
            <a:picLocks noChangeAspect="1"/>
          </p:cNvPicPr>
          <p:nvPr/>
        </p:nvPicPr>
        <p:blipFill>
          <a:blip r:embed="rId9"/>
          <a:stretch>
            <a:fillRect/>
          </a:stretch>
        </p:blipFill>
        <p:spPr>
          <a:xfrm>
            <a:off x="1518510" y="3407178"/>
            <a:ext cx="2008108" cy="2008108"/>
          </a:xfrm>
          <a:prstGeom prst="rect">
            <a:avLst/>
          </a:prstGeom>
        </p:spPr>
      </p:pic>
      <p:pic>
        <p:nvPicPr>
          <p:cNvPr id="17" name="Picture 16">
            <a:extLst>
              <a:ext uri="{FF2B5EF4-FFF2-40B4-BE49-F238E27FC236}">
                <a16:creationId xmlns:a16="http://schemas.microsoft.com/office/drawing/2014/main" id="{B6A3E311-A1F7-6947-9CF0-91C8414DB6B3}"/>
              </a:ext>
            </a:extLst>
          </p:cNvPr>
          <p:cNvPicPr>
            <a:picLocks noChangeAspect="1"/>
          </p:cNvPicPr>
          <p:nvPr/>
        </p:nvPicPr>
        <p:blipFill>
          <a:blip r:embed="rId10"/>
          <a:stretch>
            <a:fillRect/>
          </a:stretch>
        </p:blipFill>
        <p:spPr>
          <a:xfrm>
            <a:off x="1588241" y="1491129"/>
            <a:ext cx="1868647" cy="1888317"/>
          </a:xfrm>
          <a:prstGeom prst="rect">
            <a:avLst/>
          </a:prstGeom>
        </p:spPr>
      </p:pic>
      <p:pic>
        <p:nvPicPr>
          <p:cNvPr id="2" name="Audio Recording Aug 2, 2023 at 3:04:18 PM" descr="Audio Recording Aug 2, 2023 at 3:04:18 PM">
            <a:hlinkClick r:id="" action="ppaction://media"/>
            <a:extLst>
              <a:ext uri="{FF2B5EF4-FFF2-40B4-BE49-F238E27FC236}">
                <a16:creationId xmlns:a16="http://schemas.microsoft.com/office/drawing/2014/main" id="{EB594122-6515-0C43-A2DF-1B77E9665B3C}"/>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807883" y="5982599"/>
            <a:ext cx="812800" cy="812800"/>
          </a:xfrm>
          <a:prstGeom prst="rect">
            <a:avLst/>
          </a:prstGeom>
        </p:spPr>
      </p:pic>
    </p:spTree>
    <p:extLst>
      <p:ext uri="{BB962C8B-B14F-4D97-AF65-F5344CB8AC3E}">
        <p14:creationId xmlns:p14="http://schemas.microsoft.com/office/powerpoint/2010/main" val="3575751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08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400" b="1" dirty="0">
                <a:solidFill>
                  <a:schemeClr val="bg1"/>
                </a:solidFill>
                <a:latin typeface="Al-Jazeera-Arabic-Regular" pitchFamily="2" charset="-78"/>
                <a:cs typeface="Al-Jazeera-Arabic-Regular" pitchFamily="2" charset="-78"/>
              </a:rPr>
              <a:t>The combination</a:t>
            </a:r>
          </a:p>
          <a:p>
            <a:pPr algn="ctr" rtl="1"/>
            <a:r>
              <a:rPr lang="en-US" sz="2400" b="1" dirty="0">
                <a:solidFill>
                  <a:schemeClr val="bg1"/>
                </a:solidFill>
                <a:latin typeface="Al-Jazeera-Arabic-Regular" pitchFamily="2" charset="-78"/>
                <a:cs typeface="Al-Jazeera-Arabic-Regular" pitchFamily="2" charset="-78"/>
              </a:rPr>
              <a:t> mark</a:t>
            </a:r>
          </a:p>
          <a:p>
            <a:pPr algn="ctr" rtl="1"/>
            <a:r>
              <a:rPr lang="en-US" sz="2400" b="1" dirty="0">
                <a:solidFill>
                  <a:schemeClr val="bg1"/>
                </a:solidFill>
                <a:latin typeface="Al-Jazeera-Arabic-Regular" pitchFamily="2" charset="-78"/>
                <a:cs typeface="Al-Jazeera-Arabic-Regular" pitchFamily="2" charset="-78"/>
              </a:rPr>
              <a:t> (logo system)</a:t>
            </a:r>
            <a:endParaRPr lang="ar-SA"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2833115" y="1349235"/>
            <a:ext cx="6491527" cy="4199035"/>
          </a:xfrm>
          <a:prstGeom prst="rect">
            <a:avLst/>
          </a:prstGeom>
          <a:noFill/>
        </p:spPr>
        <p:txBody>
          <a:bodyPr wrap="square" rtlCol="0">
            <a:spAutoFit/>
          </a:bodyPr>
          <a:lstStyle/>
          <a:p>
            <a:pPr algn="just" rtl="1">
              <a:lnSpc>
                <a:spcPct val="150000"/>
              </a:lnSpc>
            </a:pPr>
            <a:r>
              <a:rPr lang="ar-EG" sz="2000" dirty="0">
                <a:solidFill>
                  <a:srgbClr val="000000"/>
                </a:solidFill>
                <a:latin typeface="Al-Jazeera-Arabic-Regular" pitchFamily="2" charset="-78"/>
                <a:cs typeface="Al-Jazeera-Arabic-Regular" pitchFamily="2" charset="-78"/>
              </a:rPr>
              <a:t>نظرًا لأن الاسم مرتبط بالصورة، فإن العلامة المركبة تعد خيارًا متعدد الاستخدامات، حيث يعمل كل من النص والأيقونة أو التميمة معًا لتعزيز علامتك التجارية. باستخدام علامة المجموع، سيبدأ الأشخاص أيضًا في ربط اسمك بعلامتك المصورة أو تعويذتك على الفور! في المستقبل، قد تتمكن من الاعتماد حصريًا على رمز الشعار، وليس عليك دائمًا تضمين اسمك. أيضًا، نظرًا لأن الجمع بين الرمز والنص يخلق صورة مميزة معًا، فإن هذا النوع من الشعار يكون عادةً أسهل في وضع العلامات التجارية من العلامة المصورة وحدها.</a:t>
            </a:r>
            <a:endParaRPr lang="ar-SA" sz="2000" dirty="0">
              <a:solidFill>
                <a:srgbClr val="000000"/>
              </a:solidFill>
              <a:latin typeface="Al-Jazeera-Arabic-Regular" pitchFamily="2" charset="-78"/>
              <a:cs typeface="Al-Jazeera-Arabic-Regular" pitchFamily="2" charset="-78"/>
            </a:endParaRPr>
          </a:p>
        </p:txBody>
      </p:sp>
      <p:pic>
        <p:nvPicPr>
          <p:cNvPr id="16" name="Picture 15">
            <a:extLst>
              <a:ext uri="{FF2B5EF4-FFF2-40B4-BE49-F238E27FC236}">
                <a16:creationId xmlns:a16="http://schemas.microsoft.com/office/drawing/2014/main" id="{ED1BF56C-E783-4147-BD2A-0D98D897F5BF}"/>
              </a:ext>
            </a:extLst>
          </p:cNvPr>
          <p:cNvPicPr>
            <a:picLocks noChangeAspect="1"/>
          </p:cNvPicPr>
          <p:nvPr/>
        </p:nvPicPr>
        <p:blipFill>
          <a:blip r:embed="rId9"/>
          <a:stretch>
            <a:fillRect/>
          </a:stretch>
        </p:blipFill>
        <p:spPr>
          <a:xfrm>
            <a:off x="711674" y="3478555"/>
            <a:ext cx="2008108" cy="2008108"/>
          </a:xfrm>
          <a:prstGeom prst="rect">
            <a:avLst/>
          </a:prstGeom>
        </p:spPr>
      </p:pic>
      <p:pic>
        <p:nvPicPr>
          <p:cNvPr id="17" name="Picture 16">
            <a:extLst>
              <a:ext uri="{FF2B5EF4-FFF2-40B4-BE49-F238E27FC236}">
                <a16:creationId xmlns:a16="http://schemas.microsoft.com/office/drawing/2014/main" id="{B6A3E311-A1F7-6947-9CF0-91C8414DB6B3}"/>
              </a:ext>
            </a:extLst>
          </p:cNvPr>
          <p:cNvPicPr>
            <a:picLocks noChangeAspect="1"/>
          </p:cNvPicPr>
          <p:nvPr/>
        </p:nvPicPr>
        <p:blipFill>
          <a:blip r:embed="rId10"/>
          <a:stretch>
            <a:fillRect/>
          </a:stretch>
        </p:blipFill>
        <p:spPr>
          <a:xfrm>
            <a:off x="709708" y="1509151"/>
            <a:ext cx="1868647" cy="1888317"/>
          </a:xfrm>
          <a:prstGeom prst="rect">
            <a:avLst/>
          </a:prstGeom>
        </p:spPr>
      </p:pic>
      <p:pic>
        <p:nvPicPr>
          <p:cNvPr id="2" name="Audio Recording Aug 2, 2023 at 3:05:46 PM" descr="Audio Recording Aug 2, 2023 at 3:05:46 PM">
            <a:hlinkClick r:id="" action="ppaction://media"/>
            <a:extLst>
              <a:ext uri="{FF2B5EF4-FFF2-40B4-BE49-F238E27FC236}">
                <a16:creationId xmlns:a16="http://schemas.microsoft.com/office/drawing/2014/main" id="{3016BF0F-B82C-344C-8B89-5E40AB93E093}"/>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9065818" y="5905153"/>
            <a:ext cx="812800" cy="812800"/>
          </a:xfrm>
          <a:prstGeom prst="rect">
            <a:avLst/>
          </a:prstGeom>
        </p:spPr>
      </p:pic>
    </p:spTree>
    <p:extLst>
      <p:ext uri="{BB962C8B-B14F-4D97-AF65-F5344CB8AC3E}">
        <p14:creationId xmlns:p14="http://schemas.microsoft.com/office/powerpoint/2010/main" val="1705271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291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The Emblem</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2528283" y="1349235"/>
            <a:ext cx="6796359" cy="4199035"/>
          </a:xfrm>
          <a:prstGeom prst="rect">
            <a:avLst/>
          </a:prstGeom>
          <a:noFill/>
        </p:spPr>
        <p:txBody>
          <a:bodyPr wrap="square" rtlCol="0">
            <a:spAutoFit/>
          </a:bodyPr>
          <a:lstStyle/>
          <a:p>
            <a:pPr algn="just" rtl="1">
              <a:lnSpc>
                <a:spcPct val="150000"/>
              </a:lnSpc>
            </a:pPr>
            <a:r>
              <a:rPr lang="ar-EG" sz="2000" dirty="0">
                <a:solidFill>
                  <a:srgbClr val="000000"/>
                </a:solidFill>
                <a:latin typeface="Al-Jazeera-Arabic-Regular" pitchFamily="2" charset="-78"/>
                <a:cs typeface="Al-Jazeera-Arabic-Regular" pitchFamily="2" charset="-78"/>
              </a:rPr>
              <a:t>يتكون الشعار الأيقوني من خط داخل رمز أو رمز ؛ فكر في الشارات والأختام والعرف. تميل هذه الشعارات إلى أن يكون لها مظهر تقليدي عنها يمكن أن يكون لها تأثير مذهل ، وبالتالي فهي غالبًا الخيار المفضل للعديد من المدارس أو المنظمات أو الوكالات الحكومية. صناعة السيارات مغرمة جدًا بشعارات الشعارات. على الرغم من أن لديهم أسلوبًا كلاسيكيًا ، فقد قامت بعض الشركات بتحديث مظهر الشعار التقليدي بشكل فعال مع تصميمات الشعار المناسبة للقرن الحادي والعشرين (فكر في شعار حورية البحر الأيقوني لستاربكس أو شعار </a:t>
            </a:r>
            <a:r>
              <a:rPr lang="en-US" sz="2000" dirty="0">
                <a:solidFill>
                  <a:srgbClr val="000000"/>
                </a:solidFill>
                <a:latin typeface="Al-Jazeera-Arabic-Regular" pitchFamily="2" charset="-78"/>
                <a:cs typeface="Al-Jazeera-Arabic-Regular" pitchFamily="2" charset="-78"/>
              </a:rPr>
              <a:t>Harley-Davidson </a:t>
            </a:r>
            <a:r>
              <a:rPr lang="ar-EG" sz="2000" dirty="0">
                <a:solidFill>
                  <a:srgbClr val="000000"/>
                </a:solidFill>
                <a:latin typeface="Al-Jazeera-Arabic-Regular" pitchFamily="2" charset="-78"/>
                <a:cs typeface="Al-Jazeera-Arabic-Regular" pitchFamily="2" charset="-78"/>
              </a:rPr>
              <a:t>الشهير).</a:t>
            </a:r>
            <a:endParaRPr lang="ar-SA" sz="2000" dirty="0">
              <a:solidFill>
                <a:srgbClr val="000000"/>
              </a:solidFill>
              <a:latin typeface="Al-Jazeera-Arabic-Regular" pitchFamily="2" charset="-78"/>
              <a:cs typeface="Al-Jazeera-Arabic-Regular" pitchFamily="2" charset="-78"/>
            </a:endParaRPr>
          </a:p>
        </p:txBody>
      </p:sp>
      <p:pic>
        <p:nvPicPr>
          <p:cNvPr id="14" name="Picture 13">
            <a:extLst>
              <a:ext uri="{FF2B5EF4-FFF2-40B4-BE49-F238E27FC236}">
                <a16:creationId xmlns:a16="http://schemas.microsoft.com/office/drawing/2014/main" id="{DED5D0C1-08D5-2240-9A9E-59121BE9F806}"/>
              </a:ext>
            </a:extLst>
          </p:cNvPr>
          <p:cNvPicPr>
            <a:picLocks noChangeAspect="1"/>
          </p:cNvPicPr>
          <p:nvPr/>
        </p:nvPicPr>
        <p:blipFill>
          <a:blip r:embed="rId9"/>
          <a:stretch>
            <a:fillRect/>
          </a:stretch>
        </p:blipFill>
        <p:spPr>
          <a:xfrm>
            <a:off x="1100001" y="1341191"/>
            <a:ext cx="1343657" cy="1339039"/>
          </a:xfrm>
          <a:prstGeom prst="rect">
            <a:avLst/>
          </a:prstGeom>
        </p:spPr>
      </p:pic>
      <p:pic>
        <p:nvPicPr>
          <p:cNvPr id="15" name="Picture 14">
            <a:extLst>
              <a:ext uri="{FF2B5EF4-FFF2-40B4-BE49-F238E27FC236}">
                <a16:creationId xmlns:a16="http://schemas.microsoft.com/office/drawing/2014/main" id="{3D48CE3F-4689-9A4E-9F0D-53BA0C14BB3D}"/>
              </a:ext>
            </a:extLst>
          </p:cNvPr>
          <p:cNvPicPr>
            <a:picLocks noChangeAspect="1"/>
          </p:cNvPicPr>
          <p:nvPr/>
        </p:nvPicPr>
        <p:blipFill>
          <a:blip r:embed="rId10"/>
          <a:stretch>
            <a:fillRect/>
          </a:stretch>
        </p:blipFill>
        <p:spPr>
          <a:xfrm>
            <a:off x="1035050" y="2681996"/>
            <a:ext cx="1389587" cy="1399339"/>
          </a:xfrm>
          <a:prstGeom prst="rect">
            <a:avLst/>
          </a:prstGeom>
        </p:spPr>
      </p:pic>
      <p:pic>
        <p:nvPicPr>
          <p:cNvPr id="20" name="Picture 19">
            <a:extLst>
              <a:ext uri="{FF2B5EF4-FFF2-40B4-BE49-F238E27FC236}">
                <a16:creationId xmlns:a16="http://schemas.microsoft.com/office/drawing/2014/main" id="{614A0FE9-F30C-C245-A9B1-6372089FD086}"/>
              </a:ext>
            </a:extLst>
          </p:cNvPr>
          <p:cNvPicPr>
            <a:picLocks noChangeAspect="1"/>
          </p:cNvPicPr>
          <p:nvPr/>
        </p:nvPicPr>
        <p:blipFill>
          <a:blip r:embed="rId11"/>
          <a:stretch>
            <a:fillRect/>
          </a:stretch>
        </p:blipFill>
        <p:spPr>
          <a:xfrm>
            <a:off x="961766" y="4017502"/>
            <a:ext cx="1493233" cy="1498382"/>
          </a:xfrm>
          <a:prstGeom prst="rect">
            <a:avLst/>
          </a:prstGeom>
        </p:spPr>
      </p:pic>
      <p:pic>
        <p:nvPicPr>
          <p:cNvPr id="2" name="Audio Recording Aug 2, 2023 at 3:08:01 PM" descr="Audio Recording Aug 2, 2023 at 3:08:01 PM">
            <a:hlinkClick r:id="" action="ppaction://media"/>
            <a:extLst>
              <a:ext uri="{FF2B5EF4-FFF2-40B4-BE49-F238E27FC236}">
                <a16:creationId xmlns:a16="http://schemas.microsoft.com/office/drawing/2014/main" id="{26684576-BE4D-1243-879B-0537BF31A723}"/>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755671" y="5905153"/>
            <a:ext cx="812800" cy="812800"/>
          </a:xfrm>
          <a:prstGeom prst="rect">
            <a:avLst/>
          </a:prstGeom>
        </p:spPr>
      </p:pic>
    </p:spTree>
    <p:extLst>
      <p:ext uri="{BB962C8B-B14F-4D97-AF65-F5344CB8AC3E}">
        <p14:creationId xmlns:p14="http://schemas.microsoft.com/office/powerpoint/2010/main" val="4247421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545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The Emblem</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2528283" y="1301937"/>
            <a:ext cx="6796359" cy="4199035"/>
          </a:xfrm>
          <a:prstGeom prst="rect">
            <a:avLst/>
          </a:prstGeom>
          <a:noFill/>
        </p:spPr>
        <p:txBody>
          <a:bodyPr wrap="square" rtlCol="0">
            <a:spAutoFit/>
          </a:bodyPr>
          <a:lstStyle/>
          <a:p>
            <a:pPr algn="just" rtl="1">
              <a:lnSpc>
                <a:spcPct val="150000"/>
              </a:lnSpc>
            </a:pPr>
            <a:r>
              <a:rPr lang="ar-EG" sz="2000" dirty="0">
                <a:solidFill>
                  <a:srgbClr val="000000"/>
                </a:solidFill>
                <a:latin typeface="Al-Jazeera-Arabic-Regular" pitchFamily="2" charset="-78"/>
                <a:cs typeface="Al-Jazeera-Arabic-Regular" pitchFamily="2" charset="-78"/>
              </a:rPr>
              <a:t>ولكن بسبب ميلهم نحو التفاصيل الأعلى، وحقيقة أن الاسم والرمز متشابكان بشكل صارم ، يمكن أن يكونا أقل تنوعًا من أنواع الشعارات المذكورة أعلاه. لن يكون من السهل تكرار تصميم الشعار المعقد عبر جميع العلامات التجارية. بالنسبة لبطاقات العمل، قد يتقلص الشعار المشغول بشكل صغير جدًا قبل أن يصبح من الصعب جدًا قراءته. أيضًا، إذا كنت تخطط لتطريز هذا النوع من الشعار على القبعات أو القمصان، فسيتعين عليك حقًا إنشاء تصميم بسيط وإلا فلن يكون ممكنًا. لذا، كقاعدة عامة، حافظ على تصميمك غير معقد، وستترك مظهرًا قويًا وجريئًا سيجعلك تبدو كمحترف ماهر.</a:t>
            </a:r>
            <a:endParaRPr lang="ar-SA" sz="2000" dirty="0">
              <a:solidFill>
                <a:srgbClr val="000000"/>
              </a:solidFill>
              <a:latin typeface="Al-Jazeera-Arabic-Regular" pitchFamily="2" charset="-78"/>
              <a:cs typeface="Al-Jazeera-Arabic-Regular" pitchFamily="2" charset="-78"/>
            </a:endParaRPr>
          </a:p>
        </p:txBody>
      </p:sp>
      <p:pic>
        <p:nvPicPr>
          <p:cNvPr id="14" name="Picture 13">
            <a:extLst>
              <a:ext uri="{FF2B5EF4-FFF2-40B4-BE49-F238E27FC236}">
                <a16:creationId xmlns:a16="http://schemas.microsoft.com/office/drawing/2014/main" id="{DED5D0C1-08D5-2240-9A9E-59121BE9F806}"/>
              </a:ext>
            </a:extLst>
          </p:cNvPr>
          <p:cNvPicPr>
            <a:picLocks noChangeAspect="1"/>
          </p:cNvPicPr>
          <p:nvPr/>
        </p:nvPicPr>
        <p:blipFill>
          <a:blip r:embed="rId9"/>
          <a:stretch>
            <a:fillRect/>
          </a:stretch>
        </p:blipFill>
        <p:spPr>
          <a:xfrm>
            <a:off x="1100001" y="1341191"/>
            <a:ext cx="1343657" cy="1339039"/>
          </a:xfrm>
          <a:prstGeom prst="rect">
            <a:avLst/>
          </a:prstGeom>
        </p:spPr>
      </p:pic>
      <p:pic>
        <p:nvPicPr>
          <p:cNvPr id="15" name="Picture 14">
            <a:extLst>
              <a:ext uri="{FF2B5EF4-FFF2-40B4-BE49-F238E27FC236}">
                <a16:creationId xmlns:a16="http://schemas.microsoft.com/office/drawing/2014/main" id="{3D48CE3F-4689-9A4E-9F0D-53BA0C14BB3D}"/>
              </a:ext>
            </a:extLst>
          </p:cNvPr>
          <p:cNvPicPr>
            <a:picLocks noChangeAspect="1"/>
          </p:cNvPicPr>
          <p:nvPr/>
        </p:nvPicPr>
        <p:blipFill>
          <a:blip r:embed="rId10"/>
          <a:stretch>
            <a:fillRect/>
          </a:stretch>
        </p:blipFill>
        <p:spPr>
          <a:xfrm>
            <a:off x="1035050" y="2681996"/>
            <a:ext cx="1389587" cy="1399339"/>
          </a:xfrm>
          <a:prstGeom prst="rect">
            <a:avLst/>
          </a:prstGeom>
        </p:spPr>
      </p:pic>
      <p:pic>
        <p:nvPicPr>
          <p:cNvPr id="20" name="Picture 19">
            <a:extLst>
              <a:ext uri="{FF2B5EF4-FFF2-40B4-BE49-F238E27FC236}">
                <a16:creationId xmlns:a16="http://schemas.microsoft.com/office/drawing/2014/main" id="{614A0FE9-F30C-C245-A9B1-6372089FD086}"/>
              </a:ext>
            </a:extLst>
          </p:cNvPr>
          <p:cNvPicPr>
            <a:picLocks noChangeAspect="1"/>
          </p:cNvPicPr>
          <p:nvPr/>
        </p:nvPicPr>
        <p:blipFill>
          <a:blip r:embed="rId11"/>
          <a:stretch>
            <a:fillRect/>
          </a:stretch>
        </p:blipFill>
        <p:spPr>
          <a:xfrm>
            <a:off x="961766" y="4017502"/>
            <a:ext cx="1493233" cy="1498382"/>
          </a:xfrm>
          <a:prstGeom prst="rect">
            <a:avLst/>
          </a:prstGeom>
        </p:spPr>
      </p:pic>
      <p:pic>
        <p:nvPicPr>
          <p:cNvPr id="2" name="Audio Recording Aug 2, 2023 at 3:09:35 PM" descr="Audio Recording Aug 2, 2023 at 3:09:35 PM">
            <a:hlinkClick r:id="" action="ppaction://media"/>
            <a:extLst>
              <a:ext uri="{FF2B5EF4-FFF2-40B4-BE49-F238E27FC236}">
                <a16:creationId xmlns:a16="http://schemas.microsoft.com/office/drawing/2014/main" id="{3B27FED0-95A2-3048-AEB3-91828E16C874}"/>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918242" y="5982058"/>
            <a:ext cx="812800" cy="812800"/>
          </a:xfrm>
          <a:prstGeom prst="rect">
            <a:avLst/>
          </a:prstGeom>
        </p:spPr>
      </p:pic>
    </p:spTree>
    <p:extLst>
      <p:ext uri="{BB962C8B-B14F-4D97-AF65-F5344CB8AC3E}">
        <p14:creationId xmlns:p14="http://schemas.microsoft.com/office/powerpoint/2010/main" val="1224987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283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متى استخدم</a:t>
            </a:r>
          </a:p>
          <a:p>
            <a:pPr algn="ctr" rtl="1"/>
            <a:r>
              <a:rPr lang="en-US" sz="2800" b="1" dirty="0">
                <a:solidFill>
                  <a:schemeClr val="bg1"/>
                </a:solidFill>
                <a:latin typeface="Al-Jazeera-Arabic-Regular" pitchFamily="2" charset="-78"/>
                <a:cs typeface="Al-Jazeera-Arabic-Regular" pitchFamily="2" charset="-78"/>
              </a:rPr>
              <a:t>Combination</a:t>
            </a:r>
            <a:endParaRPr lang="ar-SA" sz="2800" b="1" dirty="0">
              <a:solidFill>
                <a:schemeClr val="bg1"/>
              </a:solidFill>
              <a:latin typeface="Al-Jazeera-Arabic-Regular" pitchFamily="2" charset="-78"/>
              <a:cs typeface="Al-Jazeera-Arabic-Regular" pitchFamily="2" charset="-78"/>
            </a:endParaRPr>
          </a:p>
          <a:p>
            <a:pPr algn="ctr" rtl="1"/>
            <a:r>
              <a:rPr lang="ar-SA" sz="2800" b="1" dirty="0">
                <a:solidFill>
                  <a:schemeClr val="bg1"/>
                </a:solidFill>
                <a:latin typeface="Al-Jazeera-Arabic-Regular" pitchFamily="2" charset="-78"/>
                <a:cs typeface="Al-Jazeera-Arabic-Regular" pitchFamily="2" charset="-78"/>
              </a:rPr>
              <a:t>أو</a:t>
            </a:r>
          </a:p>
          <a:p>
            <a:pPr algn="ctr" rtl="1"/>
            <a:r>
              <a:rPr lang="en-US" sz="2800" b="1" dirty="0">
                <a:solidFill>
                  <a:schemeClr val="bg1"/>
                </a:solidFill>
                <a:latin typeface="Al-Jazeera-Arabic-Regular" pitchFamily="2" charset="-78"/>
                <a:cs typeface="Al-Jazeera-Arabic-Regular" pitchFamily="2" charset="-78"/>
              </a:rPr>
              <a:t>Emblem logo</a:t>
            </a:r>
            <a:endParaRPr lang="ar-SA" sz="28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06753" y="1561281"/>
            <a:ext cx="8592490" cy="378000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dirty="0">
                <a:solidFill>
                  <a:srgbClr val="000000"/>
                </a:solidFill>
                <a:latin typeface="Al-Jazeera-Arabic-Regular" pitchFamily="2" charset="-78"/>
                <a:cs typeface="Al-Jazeera-Arabic-Regular" pitchFamily="2" charset="-78"/>
              </a:rPr>
              <a:t>يعد الشعار الأيقوني خيارًا رائعًا لأي عمل تجاري تقريبًا. إنه متعدد الاستخدامات ، وعادة ما يكون فريدًا للغاية ، وهو الخيار الأكثر شيوعًا للشعار بين الشركات البارزة.</a:t>
            </a:r>
            <a:endParaRPr lang="en-US" sz="2000" dirty="0">
              <a:solidFill>
                <a:srgbClr val="000000"/>
              </a:solidFill>
              <a:latin typeface="Al-Jazeera-Arabic-Regular" pitchFamily="2" charset="-78"/>
              <a:cs typeface="Al-Jazeera-Arabic-Regular" pitchFamily="2" charset="-78"/>
            </a:endParaRPr>
          </a:p>
          <a:p>
            <a:pPr algn="just" rtl="1">
              <a:lnSpc>
                <a:spcPct val="150000"/>
              </a:lnSpc>
            </a:pPr>
            <a:endParaRPr lang="ar-EG" sz="2000" dirty="0">
              <a:solidFill>
                <a:srgbClr val="000000"/>
              </a:solidFill>
              <a:latin typeface="Al-Jazeera-Arabic-Regular" pitchFamily="2" charset="-78"/>
              <a:cs typeface="Al-Jazeera-Arabic-Regular" pitchFamily="2" charset="-78"/>
            </a:endParaRPr>
          </a:p>
          <a:p>
            <a:pPr marL="342900" indent="-342900" algn="just" rtl="1">
              <a:lnSpc>
                <a:spcPct val="150000"/>
              </a:lnSpc>
              <a:buFont typeface="Arial" panose="020B0604020202020204" pitchFamily="34" charset="0"/>
              <a:buChar char="•"/>
            </a:pPr>
            <a:r>
              <a:rPr lang="ar-EG" sz="2000" dirty="0">
                <a:solidFill>
                  <a:srgbClr val="000000"/>
                </a:solidFill>
                <a:latin typeface="Al-Jazeera-Arabic-Regular" pitchFamily="2" charset="-78"/>
                <a:cs typeface="Al-Jazeera-Arabic-Regular" pitchFamily="2" charset="-78"/>
              </a:rPr>
              <a:t>قد يفضل الكثير من الوكالات العامة والمدارس المظهر التقليدي للشعار ، ولكن يمكن أيضًا أن يخدم أي شركة خاصة صاعدة بشكل جيد، لا سيما تلك التي تعمل في صناعة الأغذية والمشروبات: فكر في ملصقات البيرة وأكواب القهوة (ستاربكس!). لكن تذكر أن تلعبها بأمان عندما يتعلق الأمر بالتفاصيل. ما زلت تريد تصميمًا ستتمكن من طباعته بدقة عبر جميع موادك التسويقية.</a:t>
            </a:r>
            <a:endParaRPr lang="ar-SA" sz="2000" dirty="0">
              <a:solidFill>
                <a:srgbClr val="000000"/>
              </a:solidFill>
              <a:latin typeface="Al-Jazeera-Arabic-Regular" pitchFamily="2" charset="-78"/>
              <a:cs typeface="Al-Jazeera-Arabic-Regular" pitchFamily="2" charset="-78"/>
            </a:endParaRPr>
          </a:p>
        </p:txBody>
      </p:sp>
      <p:pic>
        <p:nvPicPr>
          <p:cNvPr id="2" name="Audio Recording Aug 2, 2023 at 3:11:34 PM" descr="Audio Recording Aug 2, 2023 at 3:11:34 PM">
            <a:hlinkClick r:id="" action="ppaction://media"/>
            <a:extLst>
              <a:ext uri="{FF2B5EF4-FFF2-40B4-BE49-F238E27FC236}">
                <a16:creationId xmlns:a16="http://schemas.microsoft.com/office/drawing/2014/main" id="{E099D566-AE37-8A47-8111-AFAA3D290E54}"/>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892843" y="5950700"/>
            <a:ext cx="812800" cy="812800"/>
          </a:xfrm>
          <a:prstGeom prst="rect">
            <a:avLst/>
          </a:prstGeom>
        </p:spPr>
      </p:pic>
    </p:spTree>
    <p:extLst>
      <p:ext uri="{BB962C8B-B14F-4D97-AF65-F5344CB8AC3E}">
        <p14:creationId xmlns:p14="http://schemas.microsoft.com/office/powerpoint/2010/main" val="1527470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52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5"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159580" y="2785710"/>
            <a:ext cx="2994731" cy="584775"/>
          </a:xfrm>
          <a:prstGeom prst="rect">
            <a:avLst/>
          </a:prstGeom>
          <a:noFill/>
        </p:spPr>
        <p:txBody>
          <a:bodyPr wrap="none" rtlCol="0">
            <a:spAutoFit/>
          </a:bodyPr>
          <a:lstStyle/>
          <a:p>
            <a:pPr algn="r" rtl="1"/>
            <a:r>
              <a:rPr lang="ar-SA" sz="3200" b="1" dirty="0">
                <a:solidFill>
                  <a:schemeClr val="bg1"/>
                </a:solidFill>
                <a:latin typeface="Al-Jazeera-Arabic-Regular" pitchFamily="2" charset="-78"/>
                <a:cs typeface="Al-Jazeera-Arabic-Regular" pitchFamily="2" charset="-78"/>
              </a:rPr>
              <a:t>أساسيات التصميم</a:t>
            </a:r>
            <a:endParaRPr lang="en-US" sz="3200" b="1" i="0" dirty="0">
              <a:solidFill>
                <a:schemeClr val="bg1"/>
              </a:solidFill>
              <a:effectLst/>
              <a:latin typeface="Al-Jazeera-Arabic-Regular" pitchFamily="2" charset="-78"/>
              <a:cs typeface="Al-Jazeera-Arabic-Regular" pitchFamily="2" charset="-78"/>
            </a:endParaRPr>
          </a:p>
        </p:txBody>
      </p:sp>
      <p:pic>
        <p:nvPicPr>
          <p:cNvPr id="4" name="Audio Recording Aug 2, 2023 at 3:12:23 PM" descr="Audio Recording Aug 2, 2023 at 3:12:23 PM">
            <a:hlinkClick r:id="" action="ppaction://media"/>
            <a:extLst>
              <a:ext uri="{FF2B5EF4-FFF2-40B4-BE49-F238E27FC236}">
                <a16:creationId xmlns:a16="http://schemas.microsoft.com/office/drawing/2014/main" id="{C73B44F0-98DE-AA4F-AD89-A911B50ABC6F}"/>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768657" y="5904980"/>
            <a:ext cx="812800" cy="812800"/>
          </a:xfrm>
          <a:prstGeom prst="rect">
            <a:avLst/>
          </a:prstGeom>
        </p:spPr>
      </p:pic>
    </p:spTree>
    <p:extLst>
      <p:ext uri="{BB962C8B-B14F-4D97-AF65-F5344CB8AC3E}">
        <p14:creationId xmlns:p14="http://schemas.microsoft.com/office/powerpoint/2010/main" val="3659136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55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06753" y="1561281"/>
            <a:ext cx="8592490" cy="3416320"/>
          </a:xfrm>
          <a:prstGeom prst="rect">
            <a:avLst/>
          </a:prstGeom>
          <a:noFill/>
        </p:spPr>
        <p:txBody>
          <a:bodyPr wrap="square" rtlCol="0">
            <a:spAutoFit/>
          </a:bodyPr>
          <a:lstStyle/>
          <a:p>
            <a:pPr algn="just" rtl="1"/>
            <a:r>
              <a:rPr lang="ar-EG" sz="2400" b="0" i="0" dirty="0">
                <a:solidFill>
                  <a:srgbClr val="000000"/>
                </a:solidFill>
                <a:effectLst/>
                <a:latin typeface="Al-Jazeera-Arabic-Regular" pitchFamily="2" charset="-78"/>
                <a:cs typeface="Al-Jazeera-Arabic-Regular" pitchFamily="2" charset="-78"/>
              </a:rPr>
              <a:t>تمثل أسس التصميم الهدف الجمالى الذى يحاول المصمم تحقيقة ، ليعكس الغرض الجمالى والوظيفى من العمل المُصمم ، ولابد من مراعاتها بالصورة التي توصل الرسالة الفكرية أو الجمالية التي يؤديها العمل الفني المُصمم .</a:t>
            </a:r>
          </a:p>
          <a:p>
            <a:pPr algn="just" rtl="1"/>
            <a:r>
              <a:rPr lang="ar-EG" sz="2400" b="0" i="0" dirty="0">
                <a:solidFill>
                  <a:srgbClr val="000000"/>
                </a:solidFill>
                <a:effectLst/>
                <a:latin typeface="Al-Jazeera-Arabic-Regular" pitchFamily="2" charset="-78"/>
                <a:cs typeface="Al-Jazeera-Arabic-Regular" pitchFamily="2" charset="-78"/>
              </a:rPr>
              <a:t> </a:t>
            </a:r>
          </a:p>
          <a:p>
            <a:pPr algn="just" rtl="1"/>
            <a:r>
              <a:rPr lang="ar-EG" sz="2400" b="1" i="0" dirty="0">
                <a:solidFill>
                  <a:srgbClr val="000000"/>
                </a:solidFill>
                <a:effectLst/>
                <a:latin typeface="Al-Jazeera-Arabic-Regular" pitchFamily="2" charset="-78"/>
                <a:cs typeface="Al-Jazeera-Arabic-Regular" pitchFamily="2" charset="-78"/>
              </a:rPr>
              <a:t>وهذه الأسس هى :</a:t>
            </a:r>
          </a:p>
          <a:p>
            <a:pPr algn="just" rtl="1"/>
            <a:endParaRPr lang="ar-EG" sz="2400" b="0" i="0" dirty="0">
              <a:solidFill>
                <a:srgbClr val="000000"/>
              </a:solidFill>
              <a:effectLst/>
              <a:latin typeface="Al-Jazeera-Arabic-Regular" pitchFamily="2" charset="-78"/>
              <a:cs typeface="Al-Jazeera-Arabic-Regular" pitchFamily="2" charset="-78"/>
            </a:endParaRPr>
          </a:p>
          <a:p>
            <a:pPr algn="just" rtl="1"/>
            <a:r>
              <a:rPr lang="ar-EG" sz="2400" b="1" dirty="0">
                <a:solidFill>
                  <a:srgbClr val="000000"/>
                </a:solidFill>
                <a:latin typeface="Al-Jazeera-Arabic-Regular" pitchFamily="2" charset="-78"/>
                <a:cs typeface="Al-Jazeera-Arabic-Regular" pitchFamily="2" charset="-78"/>
              </a:rPr>
              <a:t>ا</a:t>
            </a:r>
            <a:r>
              <a:rPr lang="ar-EG" sz="2400" b="1" i="0" dirty="0">
                <a:solidFill>
                  <a:srgbClr val="000000"/>
                </a:solidFill>
                <a:effectLst/>
                <a:latin typeface="Al-Jazeera-Arabic-Regular" pitchFamily="2" charset="-78"/>
                <a:cs typeface="Al-Jazeera-Arabic-Regular" pitchFamily="2" charset="-78"/>
              </a:rPr>
              <a:t>لتوازن</a:t>
            </a:r>
            <a:r>
              <a:rPr lang="ar-EG" sz="2400" b="1" dirty="0">
                <a:solidFill>
                  <a:srgbClr val="000000"/>
                </a:solidFill>
                <a:latin typeface="Al-Jazeera-Arabic-Regular" pitchFamily="2" charset="-78"/>
                <a:cs typeface="Al-Jazeera-Arabic-Regular" pitchFamily="2" charset="-78"/>
              </a:rPr>
              <a:t>  -  </a:t>
            </a:r>
            <a:r>
              <a:rPr lang="ar-EG" sz="2400" b="1" i="0" dirty="0">
                <a:solidFill>
                  <a:srgbClr val="000000"/>
                </a:solidFill>
                <a:effectLst/>
                <a:latin typeface="Al-Jazeera-Arabic-Regular" pitchFamily="2" charset="-78"/>
                <a:cs typeface="Al-Jazeera-Arabic-Regular" pitchFamily="2" charset="-78"/>
              </a:rPr>
              <a:t>التباين</a:t>
            </a:r>
            <a:r>
              <a:rPr lang="ar-EG" sz="2400" b="1" dirty="0">
                <a:solidFill>
                  <a:srgbClr val="000000"/>
                </a:solidFill>
                <a:latin typeface="Al-Jazeera-Arabic-Regular" pitchFamily="2" charset="-78"/>
                <a:cs typeface="Al-Jazeera-Arabic-Regular" pitchFamily="2" charset="-78"/>
              </a:rPr>
              <a:t>  -  </a:t>
            </a:r>
            <a:r>
              <a:rPr lang="ar-EG" sz="2400" b="1" i="0" dirty="0">
                <a:solidFill>
                  <a:srgbClr val="000000"/>
                </a:solidFill>
                <a:effectLst/>
                <a:latin typeface="Al-Jazeera-Arabic-Regular" pitchFamily="2" charset="-78"/>
                <a:cs typeface="Al-Jazeera-Arabic-Regular" pitchFamily="2" charset="-78"/>
              </a:rPr>
              <a:t>الوحدة   -   الإيقاع  -  التناسب</a:t>
            </a:r>
            <a:r>
              <a:rPr lang="ar-EG" sz="2400" b="1" dirty="0">
                <a:solidFill>
                  <a:srgbClr val="000000"/>
                </a:solidFill>
                <a:latin typeface="Al-Jazeera-Arabic-Regular" pitchFamily="2" charset="-78"/>
                <a:cs typeface="Al-Jazeera-Arabic-Regular" pitchFamily="2" charset="-78"/>
              </a:rPr>
              <a:t>  -  </a:t>
            </a:r>
            <a:r>
              <a:rPr lang="ar-EG" sz="2400" b="1" i="0" dirty="0">
                <a:solidFill>
                  <a:srgbClr val="000000"/>
                </a:solidFill>
                <a:effectLst/>
                <a:latin typeface="Al-Jazeera-Arabic-Regular" pitchFamily="2" charset="-78"/>
                <a:cs typeface="Al-Jazeera-Arabic-Regular" pitchFamily="2" charset="-78"/>
              </a:rPr>
              <a:t>السيادة</a:t>
            </a:r>
            <a:r>
              <a:rPr lang="ar-EG" sz="2400" b="1" dirty="0">
                <a:solidFill>
                  <a:srgbClr val="000000"/>
                </a:solidFill>
                <a:latin typeface="Al-Jazeera-Arabic-Regular" pitchFamily="2" charset="-78"/>
                <a:cs typeface="Al-Jazeera-Arabic-Regular" pitchFamily="2" charset="-78"/>
              </a:rPr>
              <a:t>  -  </a:t>
            </a:r>
            <a:r>
              <a:rPr lang="ar-EG" sz="2400" b="1" i="0" dirty="0">
                <a:solidFill>
                  <a:srgbClr val="000000"/>
                </a:solidFill>
                <a:effectLst/>
                <a:latin typeface="Al-Jazeera-Arabic-Regular" pitchFamily="2" charset="-78"/>
                <a:cs typeface="Al-Jazeera-Arabic-Regular" pitchFamily="2" charset="-78"/>
              </a:rPr>
              <a:t>المحاذاة</a:t>
            </a:r>
            <a:endParaRPr lang="ar-EG" sz="2400" b="0" i="0" dirty="0">
              <a:solidFill>
                <a:srgbClr val="000000"/>
              </a:solidFill>
              <a:effectLst/>
              <a:latin typeface="Al-Jazeera-Arabic-Regular" pitchFamily="2" charset="-78"/>
              <a:cs typeface="Al-Jazeera-Arabic-Regular" pitchFamily="2" charset="-78"/>
            </a:endParaRPr>
          </a:p>
        </p:txBody>
      </p:sp>
      <p:pic>
        <p:nvPicPr>
          <p:cNvPr id="2" name="Audio Recording Aug 2, 2023 at 3:13:45 PM" descr="Audio Recording Aug 2, 2023 at 3:13:45 PM">
            <a:hlinkClick r:id="" action="ppaction://media"/>
            <a:extLst>
              <a:ext uri="{FF2B5EF4-FFF2-40B4-BE49-F238E27FC236}">
                <a16:creationId xmlns:a16="http://schemas.microsoft.com/office/drawing/2014/main" id="{551FA304-19FE-F843-8EF8-BB1B80E8A421}"/>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755671" y="5997395"/>
            <a:ext cx="812800" cy="812800"/>
          </a:xfrm>
          <a:prstGeom prst="rect">
            <a:avLst/>
          </a:prstGeom>
        </p:spPr>
      </p:pic>
    </p:spTree>
    <p:extLst>
      <p:ext uri="{BB962C8B-B14F-4D97-AF65-F5344CB8AC3E}">
        <p14:creationId xmlns:p14="http://schemas.microsoft.com/office/powerpoint/2010/main" val="3093261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79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06753" y="1561281"/>
            <a:ext cx="8592490" cy="3693319"/>
          </a:xfrm>
          <a:prstGeom prst="rect">
            <a:avLst/>
          </a:prstGeom>
          <a:noFill/>
        </p:spPr>
        <p:txBody>
          <a:bodyPr wrap="square" rtlCol="0">
            <a:spAutoFit/>
          </a:bodyPr>
          <a:lstStyle/>
          <a:p>
            <a:pPr algn="just" rtl="1"/>
            <a:r>
              <a:rPr lang="ar-SA" b="1" i="0" dirty="0">
                <a:solidFill>
                  <a:srgbClr val="000000"/>
                </a:solidFill>
                <a:effectLst/>
                <a:latin typeface="Al-Jazeera-Arabic-Regular" pitchFamily="2" charset="-78"/>
                <a:cs typeface="Al-Jazeera-Arabic-Regular" pitchFamily="2" charset="-78"/>
              </a:rPr>
              <a:t>التوازن </a:t>
            </a:r>
            <a:r>
              <a:rPr lang="en-US" b="1" i="0" dirty="0">
                <a:solidFill>
                  <a:srgbClr val="000000"/>
                </a:solidFill>
                <a:effectLst/>
                <a:latin typeface="Al-Jazeera-Arabic-Regular" pitchFamily="2" charset="-78"/>
                <a:cs typeface="Al-Jazeera-Arabic-Regular" pitchFamily="2" charset="-78"/>
              </a:rPr>
              <a:t>Balance</a:t>
            </a:r>
          </a:p>
          <a:p>
            <a:pPr algn="just" rtl="1"/>
            <a:r>
              <a:rPr lang="ar-EG" b="0" i="0" dirty="0">
                <a:solidFill>
                  <a:srgbClr val="000000"/>
                </a:solidFill>
                <a:effectLst/>
                <a:latin typeface="Al-Jazeera-Arabic-Regular" pitchFamily="2" charset="-78"/>
                <a:cs typeface="Al-Jazeera-Arabic-Regular" pitchFamily="2" charset="-78"/>
              </a:rPr>
              <a:t>عندما يقوم المصمم بأى ترتيب لعناصره يجب أن ينقل للمشاهد الإحساس بالاستقرار والاتزان من خلال توازن الأشياء و العناصر والألوان والقيم .</a:t>
            </a:r>
          </a:p>
          <a:p>
            <a:pPr algn="just" rtl="1"/>
            <a:r>
              <a:rPr lang="ar-EG" b="0" i="0" dirty="0">
                <a:solidFill>
                  <a:srgbClr val="000000"/>
                </a:solidFill>
                <a:effectLst/>
                <a:latin typeface="Al-Jazeera-Arabic-Regular" pitchFamily="2" charset="-78"/>
                <a:cs typeface="Al-Jazeera-Arabic-Regular" pitchFamily="2" charset="-78"/>
              </a:rPr>
              <a:t>فالاتزان أو التوازن هو أحد الخصائص الأساسية التي تلعب دورا هاما فى تقييم العمل الفني المصمم وتحقيق نوعا من القبول النفسى عند رؤيته، فهو الاحساس المعادل كخط رأسى على الخط الأفقي ، كما أنه إحساس بوجود الإنسان فى وضع معتدل قائم رأسيا ومتوازن على أرضية أفقية .</a:t>
            </a:r>
          </a:p>
          <a:p>
            <a:pPr algn="just" rtl="1"/>
            <a:r>
              <a:rPr lang="ar-EG" b="0" i="0" dirty="0">
                <a:solidFill>
                  <a:srgbClr val="000000"/>
                </a:solidFill>
                <a:effectLst/>
                <a:latin typeface="Al-Jazeera-Arabic-Regular" pitchFamily="2" charset="-78"/>
                <a:cs typeface="Al-Jazeera-Arabic-Regular" pitchFamily="2" charset="-78"/>
              </a:rPr>
              <a:t>إن مفهوم الاتزان ليس فقط موازنة جسم أو شكل فى فراغ إنما موازنة جميع الأجزاء والعناصر فى مساحة التشكيل المُصمم ، وعلى ذلك هناك ثلاثة أنواع من التوازن : </a:t>
            </a:r>
          </a:p>
          <a:p>
            <a:pPr algn="just" rtl="1"/>
            <a:endParaRPr lang="ar-EG" b="0" i="0" dirty="0">
              <a:solidFill>
                <a:srgbClr val="000000"/>
              </a:solidFill>
              <a:effectLst/>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ar-EG" b="1" i="0" dirty="0">
                <a:solidFill>
                  <a:srgbClr val="000000"/>
                </a:solidFill>
                <a:effectLst/>
                <a:latin typeface="Al-Jazeera-Arabic-Regular" pitchFamily="2" charset="-78"/>
                <a:cs typeface="Al-Jazeera-Arabic-Regular" pitchFamily="2" charset="-78"/>
              </a:rPr>
              <a:t>التوازن المحورى </a:t>
            </a:r>
          </a:p>
          <a:p>
            <a:pPr marL="285750" indent="-285750" algn="just" rtl="1">
              <a:buFont typeface="Arial" panose="020B0604020202020204" pitchFamily="34" charset="0"/>
              <a:buChar char="•"/>
            </a:pPr>
            <a:r>
              <a:rPr lang="ar-EG" b="1" i="0" dirty="0">
                <a:solidFill>
                  <a:srgbClr val="000000"/>
                </a:solidFill>
                <a:effectLst/>
                <a:latin typeface="Al-Jazeera-Arabic-Regular" pitchFamily="2" charset="-78"/>
                <a:cs typeface="Al-Jazeera-Arabic-Regular" pitchFamily="2" charset="-78"/>
              </a:rPr>
              <a:t>التوازن الإشعاعي</a:t>
            </a:r>
          </a:p>
          <a:p>
            <a:pPr marL="285750" indent="-285750" algn="just" rtl="1">
              <a:buFont typeface="Arial" panose="020B0604020202020204" pitchFamily="34" charset="0"/>
              <a:buChar char="•"/>
            </a:pPr>
            <a:r>
              <a:rPr lang="ar-EG" b="1" i="0" dirty="0">
                <a:solidFill>
                  <a:srgbClr val="000000"/>
                </a:solidFill>
                <a:effectLst/>
                <a:latin typeface="Al-Jazeera-Arabic-Regular" pitchFamily="2" charset="-78"/>
                <a:cs typeface="Al-Jazeera-Arabic-Regular" pitchFamily="2" charset="-78"/>
              </a:rPr>
              <a:t>التوازن الوهمي </a:t>
            </a:r>
          </a:p>
        </p:txBody>
      </p:sp>
      <p:pic>
        <p:nvPicPr>
          <p:cNvPr id="2" name="Audio Recording Aug 2, 2023 at 3:16:22 PM" descr="Audio Recording Aug 2, 2023 at 3:16:22 PM">
            <a:hlinkClick r:id="" action="ppaction://media"/>
            <a:extLst>
              <a:ext uri="{FF2B5EF4-FFF2-40B4-BE49-F238E27FC236}">
                <a16:creationId xmlns:a16="http://schemas.microsoft.com/office/drawing/2014/main" id="{78A31AA0-1952-0243-AAE4-8FBB076DCF8E}"/>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892843" y="5950700"/>
            <a:ext cx="812800" cy="812800"/>
          </a:xfrm>
          <a:prstGeom prst="rect">
            <a:avLst/>
          </a:prstGeom>
        </p:spPr>
      </p:pic>
    </p:spTree>
    <p:extLst>
      <p:ext uri="{BB962C8B-B14F-4D97-AF65-F5344CB8AC3E}">
        <p14:creationId xmlns:p14="http://schemas.microsoft.com/office/powerpoint/2010/main" val="2359421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857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652920" y="1454123"/>
            <a:ext cx="8637091" cy="1938992"/>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التوازن المحوري:</a:t>
            </a:r>
            <a:endParaRPr lang="en-US" sz="2000" b="1" i="0" dirty="0">
              <a:solidFill>
                <a:srgbClr val="000000"/>
              </a:solidFill>
              <a:effectLst/>
              <a:latin typeface="Al-Jazeera-Arabic-Regular" pitchFamily="2" charset="-78"/>
              <a:cs typeface="Al-Jazeera-Arabic-Regular" pitchFamily="2" charset="-78"/>
            </a:endParaRP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 يحدث التوازن فى هذا النوع عن طريق محور مركزي واضح قد يكون أفقيا أو رأسيا أو كلاهما معا حيث تتواجد قوى متماثلة فى كل جانب من جانبى الصورة ، وهو بذلك يحقق نوعا من التماثل أو ما يسمى </a:t>
            </a:r>
            <a:r>
              <a:rPr lang="en-US" sz="2000" b="0" i="0" dirty="0">
                <a:solidFill>
                  <a:srgbClr val="000000"/>
                </a:solidFill>
                <a:effectLst/>
                <a:latin typeface="Al-Jazeera-Arabic-Regular" pitchFamily="2" charset="-78"/>
                <a:cs typeface="Al-Jazeera-Arabic-Regular" pitchFamily="2" charset="-78"/>
              </a:rPr>
              <a:t>symmetrical balance</a:t>
            </a:r>
            <a:r>
              <a:rPr lang="ar-SA" sz="2000" b="0" i="0" dirty="0">
                <a:solidFill>
                  <a:srgbClr val="000000"/>
                </a:solidFill>
                <a:effectLst/>
                <a:latin typeface="Al-Jazeera-Arabic-Regular" pitchFamily="2" charset="-78"/>
                <a:cs typeface="Al-Jazeera-Arabic-Regular" pitchFamily="2" charset="-78"/>
              </a:rPr>
              <a:t> </a:t>
            </a:r>
            <a:r>
              <a:rPr lang="ar-EG" sz="2000" b="0" i="0" dirty="0">
                <a:solidFill>
                  <a:srgbClr val="000000"/>
                </a:solidFill>
                <a:effectLst/>
                <a:latin typeface="Al-Jazeera-Arabic-Regular" pitchFamily="2" charset="-78"/>
                <a:cs typeface="Al-Jazeera-Arabic-Regular" pitchFamily="2" charset="-78"/>
              </a:rPr>
              <a:t>وهذا يعد من أبسط أنواع الاتزان تحقيقا فى العمل الفنى.</a:t>
            </a:r>
            <a:endParaRPr lang="en-US" sz="2000" b="0" i="0" dirty="0">
              <a:solidFill>
                <a:srgbClr val="000000"/>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1118A36C-C5EC-FD46-B4A7-79B355B29A5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242828" y="3202028"/>
            <a:ext cx="1689566" cy="2213069"/>
          </a:xfrm>
          <a:prstGeom prst="rect">
            <a:avLst/>
          </a:prstGeom>
        </p:spPr>
      </p:pic>
      <p:pic>
        <p:nvPicPr>
          <p:cNvPr id="5" name="Picture 4">
            <a:extLst>
              <a:ext uri="{FF2B5EF4-FFF2-40B4-BE49-F238E27FC236}">
                <a16:creationId xmlns:a16="http://schemas.microsoft.com/office/drawing/2014/main" id="{D0FA4E82-5238-524E-BCCD-FFB14F6B3D9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64248" y="3126849"/>
            <a:ext cx="3215895" cy="2428721"/>
          </a:xfrm>
          <a:prstGeom prst="rect">
            <a:avLst/>
          </a:prstGeom>
        </p:spPr>
      </p:pic>
      <p:pic>
        <p:nvPicPr>
          <p:cNvPr id="2" name="Audio Recording Aug 2, 2023 at 3:18:31 PM" descr="Audio Recording Aug 2, 2023 at 3:18:31 PM">
            <a:hlinkClick r:id="" action="ppaction://media"/>
            <a:extLst>
              <a:ext uri="{FF2B5EF4-FFF2-40B4-BE49-F238E27FC236}">
                <a16:creationId xmlns:a16="http://schemas.microsoft.com/office/drawing/2014/main" id="{C8962710-4903-A649-9C5E-ADD3D630425A}"/>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883611" y="5933344"/>
            <a:ext cx="812800" cy="812800"/>
          </a:xfrm>
          <a:prstGeom prst="rect">
            <a:avLst/>
          </a:prstGeom>
        </p:spPr>
      </p:pic>
    </p:spTree>
    <p:extLst>
      <p:ext uri="{BB962C8B-B14F-4D97-AF65-F5344CB8AC3E}">
        <p14:creationId xmlns:p14="http://schemas.microsoft.com/office/powerpoint/2010/main" val="4067772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731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5496447" y="2198141"/>
            <a:ext cx="3756314" cy="2352375"/>
          </a:xfrm>
          <a:prstGeom prst="rect">
            <a:avLst/>
          </a:prstGeom>
          <a:noFill/>
        </p:spPr>
        <p:txBody>
          <a:bodyPr wrap="square" rtlCol="0">
            <a:spAutoFit/>
          </a:bodyPr>
          <a:lstStyle/>
          <a:p>
            <a:pPr algn="just" rtl="1">
              <a:lnSpc>
                <a:spcPct val="150000"/>
              </a:lnSpc>
            </a:pPr>
            <a:r>
              <a:rPr lang="ar-EG" sz="2000" b="1" i="0" dirty="0">
                <a:solidFill>
                  <a:srgbClr val="000000"/>
                </a:solidFill>
                <a:effectLst/>
                <a:latin typeface="Al-Jazeera-Arabic-Regular" pitchFamily="2" charset="-78"/>
                <a:cs typeface="Al-Jazeera-Arabic-Regular" pitchFamily="2" charset="-78"/>
              </a:rPr>
              <a:t>التوازن الإشعاعى </a:t>
            </a:r>
            <a:r>
              <a:rPr lang="en-US" sz="2000" b="1" i="0" dirty="0">
                <a:solidFill>
                  <a:srgbClr val="000000"/>
                </a:solidFill>
                <a:effectLst/>
                <a:latin typeface="Al-Jazeera-Arabic-Regular" pitchFamily="2" charset="-78"/>
                <a:cs typeface="Al-Jazeera-Arabic-Regular" pitchFamily="2" charset="-78"/>
              </a:rPr>
              <a:t>radial balance: </a:t>
            </a:r>
          </a:p>
          <a:p>
            <a:pPr algn="just" rtl="1">
              <a:lnSpc>
                <a:spcPct val="150000"/>
              </a:lnSpc>
            </a:pPr>
            <a:r>
              <a:rPr lang="ar-EG" sz="2000" b="0" i="0" dirty="0">
                <a:solidFill>
                  <a:srgbClr val="000000"/>
                </a:solidFill>
                <a:effectLst/>
                <a:latin typeface="Al-Jazeera-Arabic-Regular" pitchFamily="2" charset="-78"/>
                <a:cs typeface="Al-Jazeera-Arabic-Regular" pitchFamily="2" charset="-78"/>
              </a:rPr>
              <a:t>يحدث التوازن بالدوران حول نقطة مركزية يكون الشكل الذى يخضع فى تنظيمه لهذه المركزية ذو حركة دائرية .</a:t>
            </a:r>
          </a:p>
        </p:txBody>
      </p:sp>
      <p:pic>
        <p:nvPicPr>
          <p:cNvPr id="4" name="Picture 3">
            <a:extLst>
              <a:ext uri="{FF2B5EF4-FFF2-40B4-BE49-F238E27FC236}">
                <a16:creationId xmlns:a16="http://schemas.microsoft.com/office/drawing/2014/main" id="{8340309F-E0F3-D04E-9B94-D34581B1034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247223" y="1981021"/>
            <a:ext cx="2054455" cy="3098431"/>
          </a:xfrm>
          <a:prstGeom prst="rect">
            <a:avLst/>
          </a:prstGeom>
        </p:spPr>
      </p:pic>
      <p:pic>
        <p:nvPicPr>
          <p:cNvPr id="7" name="Picture 6">
            <a:extLst>
              <a:ext uri="{FF2B5EF4-FFF2-40B4-BE49-F238E27FC236}">
                <a16:creationId xmlns:a16="http://schemas.microsoft.com/office/drawing/2014/main" id="{1CEBC07E-57D7-7749-B395-7E31E508239C}"/>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81882" y="2544885"/>
            <a:ext cx="2554173" cy="1911101"/>
          </a:xfrm>
          <a:prstGeom prst="rect">
            <a:avLst/>
          </a:prstGeom>
        </p:spPr>
      </p:pic>
      <p:pic>
        <p:nvPicPr>
          <p:cNvPr id="2" name="Audio Recording Aug 2, 2023 at 3:21:12 PM" descr="Audio Recording Aug 2, 2023 at 3:21:12 PM">
            <a:hlinkClick r:id="" action="ppaction://media"/>
            <a:extLst>
              <a:ext uri="{FF2B5EF4-FFF2-40B4-BE49-F238E27FC236}">
                <a16:creationId xmlns:a16="http://schemas.microsoft.com/office/drawing/2014/main" id="{33F0226C-0C67-CA4D-8657-BF11D313D7EC}"/>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846361" y="6009899"/>
            <a:ext cx="812800" cy="812800"/>
          </a:xfrm>
          <a:prstGeom prst="rect">
            <a:avLst/>
          </a:prstGeom>
        </p:spPr>
      </p:pic>
    </p:spTree>
    <p:extLst>
      <p:ext uri="{BB962C8B-B14F-4D97-AF65-F5344CB8AC3E}">
        <p14:creationId xmlns:p14="http://schemas.microsoft.com/office/powerpoint/2010/main" val="1299297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86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626069" y="1428065"/>
            <a:ext cx="5626692" cy="4093428"/>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التوازن الوهمي: </a:t>
            </a:r>
          </a:p>
          <a:p>
            <a:pPr algn="just" rtl="1"/>
            <a:r>
              <a:rPr lang="ar-EG" sz="2000" i="0" dirty="0">
                <a:solidFill>
                  <a:srgbClr val="000000"/>
                </a:solidFill>
                <a:effectLst/>
                <a:latin typeface="Al-Jazeera-Arabic-Regular" pitchFamily="2" charset="-78"/>
                <a:cs typeface="Al-Jazeera-Arabic-Regular" pitchFamily="2" charset="-78"/>
              </a:rPr>
              <a:t>يحدث التوازن عن طريق التحكم فى مجمل الجاذبيات البصرية عن طريق الإحساس بتعادل قوى الجذب والتنافر فى العمل الفنى بصورة غير منتظمة وهو مختلف عن الاتزان المحوري والاتزان الإشعاعي من ناحيتين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الأولى</a:t>
            </a:r>
            <a:r>
              <a:rPr lang="ar-EG" sz="2000" i="0" dirty="0">
                <a:solidFill>
                  <a:srgbClr val="000000"/>
                </a:solidFill>
                <a:effectLst/>
                <a:latin typeface="Al-Jazeera-Arabic-Regular" pitchFamily="2" charset="-78"/>
                <a:cs typeface="Al-Jazeera-Arabic-Regular" pitchFamily="2" charset="-78"/>
              </a:rPr>
              <a:t>: عدم الوجود الفعلى للمحاور او المركز البؤري بل يؤكد التناسب بين جميع عناصر التكوين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الثانية</a:t>
            </a:r>
            <a:r>
              <a:rPr lang="ar-EG" sz="2000" i="0" dirty="0">
                <a:solidFill>
                  <a:srgbClr val="000000"/>
                </a:solidFill>
                <a:effectLst/>
                <a:latin typeface="Al-Jazeera-Arabic-Regular" pitchFamily="2" charset="-78"/>
                <a:cs typeface="Al-Jazeera-Arabic-Regular" pitchFamily="2" charset="-78"/>
              </a:rPr>
              <a:t>: أنه يعنى تضاد العناصر التي تختلف أكثر مما تتناظر ، فيمكننا أن نعادل مساحة حمراء صغيرة ذات إشعاعية بصرية لونية مؤثرة بأخرى كبيرة زرقاء فى مكان آخر من التصميم .</a:t>
            </a:r>
          </a:p>
        </p:txBody>
      </p:sp>
      <p:pic>
        <p:nvPicPr>
          <p:cNvPr id="3" name="Picture 2">
            <a:extLst>
              <a:ext uri="{FF2B5EF4-FFF2-40B4-BE49-F238E27FC236}">
                <a16:creationId xmlns:a16="http://schemas.microsoft.com/office/drawing/2014/main" id="{3D5C3356-2787-8849-8BB0-F2F5CAEF994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05848" y="1428065"/>
            <a:ext cx="2685087" cy="3970501"/>
          </a:xfrm>
          <a:prstGeom prst="rect">
            <a:avLst/>
          </a:prstGeom>
        </p:spPr>
      </p:pic>
      <p:pic>
        <p:nvPicPr>
          <p:cNvPr id="2" name="Audio Recording Aug 2, 2023 at 3:24:35 PM" descr="Audio Recording Aug 2, 2023 at 3:24:35 PM">
            <a:hlinkClick r:id="" action="ppaction://media"/>
            <a:extLst>
              <a:ext uri="{FF2B5EF4-FFF2-40B4-BE49-F238E27FC236}">
                <a16:creationId xmlns:a16="http://schemas.microsoft.com/office/drawing/2014/main" id="{D0E485C6-35D1-984E-8633-0A12CA6BE17A}"/>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9065818" y="5950700"/>
            <a:ext cx="812800" cy="812800"/>
          </a:xfrm>
          <a:prstGeom prst="rect">
            <a:avLst/>
          </a:prstGeom>
        </p:spPr>
      </p:pic>
    </p:spTree>
    <p:extLst>
      <p:ext uri="{BB962C8B-B14F-4D97-AF65-F5344CB8AC3E}">
        <p14:creationId xmlns:p14="http://schemas.microsoft.com/office/powerpoint/2010/main" val="3410602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665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43919" y="1631751"/>
            <a:ext cx="8508842" cy="3737370"/>
          </a:xfrm>
          <a:prstGeom prst="rect">
            <a:avLst/>
          </a:prstGeom>
          <a:noFill/>
        </p:spPr>
        <p:txBody>
          <a:bodyPr wrap="square" rtlCol="0">
            <a:spAutoFit/>
          </a:bodyPr>
          <a:lstStyle/>
          <a:p>
            <a:pPr algn="just" rtl="1">
              <a:lnSpc>
                <a:spcPct val="150000"/>
              </a:lnSpc>
            </a:pPr>
            <a:r>
              <a:rPr lang="ar-EG" sz="2000" i="0" dirty="0">
                <a:solidFill>
                  <a:srgbClr val="000000"/>
                </a:solidFill>
                <a:effectLst/>
                <a:latin typeface="Al-Jazeera-Arabic-Regular" pitchFamily="2" charset="-78"/>
                <a:cs typeface="Al-Jazeera-Arabic-Regular" pitchFamily="2" charset="-78"/>
              </a:rPr>
              <a:t>التوازن من الخصائص الأساسية التي تلعب دورا هاما فى جماليات التكوين أو التصميم حيث يحقق الإحساس بالراحة النفسية حيث النظر إليه ، ويسعى المصمم نحو تحقيق الاتزان فى تنظيم عناصر عمله الفني ليس لأنه أسس فنية فحسب ، ولكن لأنه من أسس الحياة .</a:t>
            </a:r>
          </a:p>
          <a:p>
            <a:pPr algn="just" rtl="1">
              <a:lnSpc>
                <a:spcPct val="150000"/>
              </a:lnSpc>
            </a:pPr>
            <a:r>
              <a:rPr lang="ar-EG" sz="2000" i="0" dirty="0">
                <a:solidFill>
                  <a:srgbClr val="000000"/>
                </a:solidFill>
                <a:effectLst/>
                <a:latin typeface="Al-Jazeera-Arabic-Regular" pitchFamily="2" charset="-78"/>
                <a:cs typeface="Al-Jazeera-Arabic-Regular" pitchFamily="2" charset="-78"/>
              </a:rPr>
              <a:t>ينبغى على المصمم أن ينقل للمشاهد الإحساس بالاستقرار والتوازن فى عمله الفنى المُصمم فنحن لا نشعر كثيرا بالراحة عندما ينعدم التوازن فى تنظيم أو ترتيب الأشياء من حولنا، فالمشاهد دائما يبحث عن نوع العلاقة المتزنة التى تعطيه الوحدة الجمالية للأشياء . </a:t>
            </a:r>
          </a:p>
        </p:txBody>
      </p:sp>
      <p:pic>
        <p:nvPicPr>
          <p:cNvPr id="2" name="Audio Recording Aug 2, 2023 at 3:25:39 PM" descr="Audio Recording Aug 2, 2023 at 3:25:39 PM">
            <a:hlinkClick r:id="" action="ppaction://media"/>
            <a:extLst>
              <a:ext uri="{FF2B5EF4-FFF2-40B4-BE49-F238E27FC236}">
                <a16:creationId xmlns:a16="http://schemas.microsoft.com/office/drawing/2014/main" id="{6D3AA1AF-93FB-3346-8301-276FB0C743B7}"/>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9000098" y="5933344"/>
            <a:ext cx="812800" cy="812800"/>
          </a:xfrm>
          <a:prstGeom prst="rect">
            <a:avLst/>
          </a:prstGeom>
        </p:spPr>
      </p:pic>
    </p:spTree>
    <p:extLst>
      <p:ext uri="{BB962C8B-B14F-4D97-AF65-F5344CB8AC3E}">
        <p14:creationId xmlns:p14="http://schemas.microsoft.com/office/powerpoint/2010/main" val="1031033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35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743919" y="1988835"/>
            <a:ext cx="8508842" cy="2352375"/>
          </a:xfrm>
          <a:prstGeom prst="rect">
            <a:avLst/>
          </a:prstGeom>
          <a:noFill/>
        </p:spPr>
        <p:txBody>
          <a:bodyPr wrap="square" rtlCol="0">
            <a:spAutoFit/>
          </a:bodyPr>
          <a:lstStyle/>
          <a:p>
            <a:pPr algn="just" rtl="1">
              <a:lnSpc>
                <a:spcPct val="150000"/>
              </a:lnSpc>
            </a:pPr>
            <a:r>
              <a:rPr lang="ar-EG" sz="2000" b="1" i="0" dirty="0">
                <a:solidFill>
                  <a:srgbClr val="000000"/>
                </a:solidFill>
                <a:effectLst/>
                <a:latin typeface="Al-Jazeera-Arabic-Regular" pitchFamily="2" charset="-78"/>
                <a:cs typeface="Al-Jazeera-Arabic-Regular" pitchFamily="2" charset="-78"/>
              </a:rPr>
              <a:t>۲.التباين  </a:t>
            </a:r>
            <a:r>
              <a:rPr lang="en-US" sz="2000" b="1" i="0" dirty="0">
                <a:solidFill>
                  <a:srgbClr val="000000"/>
                </a:solidFill>
                <a:effectLst/>
                <a:latin typeface="Al-Jazeera-Arabic-Regular" pitchFamily="2" charset="-78"/>
                <a:cs typeface="Al-Jazeera-Arabic-Regular" pitchFamily="2" charset="-78"/>
              </a:rPr>
              <a:t>Contrast</a:t>
            </a:r>
          </a:p>
          <a:p>
            <a:pPr algn="just" rtl="1">
              <a:lnSpc>
                <a:spcPct val="150000"/>
              </a:lnSpc>
            </a:pPr>
            <a:r>
              <a:rPr lang="ar-EG" sz="2000" b="0" i="0" dirty="0">
                <a:solidFill>
                  <a:srgbClr val="000000"/>
                </a:solidFill>
                <a:effectLst/>
                <a:latin typeface="Al-Jazeera-Arabic-Regular" pitchFamily="2" charset="-78"/>
                <a:cs typeface="Al-Jazeera-Arabic-Regular" pitchFamily="2" charset="-78"/>
              </a:rPr>
              <a:t>التباين من المبادئ المهمة جدا ولا غنى عنها فى العمل الفنى المُصمم ، والتباين يعنى الاختلاف فى عناصر التصميم أو خاصية من خواص كل عنصر بطريقة تجعل التصميم لافتا للنظر .</a:t>
            </a:r>
          </a:p>
          <a:p>
            <a:pPr algn="just" rtl="1">
              <a:lnSpc>
                <a:spcPct val="150000"/>
              </a:lnSpc>
            </a:pPr>
            <a:r>
              <a:rPr lang="ar-EG" sz="2000" b="0" i="0" dirty="0">
                <a:solidFill>
                  <a:srgbClr val="000000"/>
                </a:solidFill>
                <a:effectLst/>
                <a:latin typeface="Al-Jazeera-Arabic-Regular" pitchFamily="2" charset="-78"/>
                <a:cs typeface="Al-Jazeera-Arabic-Regular" pitchFamily="2" charset="-78"/>
              </a:rPr>
              <a:t>ونلاحظ التباين بشدة فى الطبيعة فنجده فى اختلاف ألوان الثمار عن اشجارها.</a:t>
            </a:r>
          </a:p>
        </p:txBody>
      </p:sp>
      <p:pic>
        <p:nvPicPr>
          <p:cNvPr id="2" name="Audio Recording Aug 2, 2023 at 3:27:09 PM" descr="Audio Recording Aug 2, 2023 at 3:27:09 PM">
            <a:hlinkClick r:id="" action="ppaction://media"/>
            <a:extLst>
              <a:ext uri="{FF2B5EF4-FFF2-40B4-BE49-F238E27FC236}">
                <a16:creationId xmlns:a16="http://schemas.microsoft.com/office/drawing/2014/main" id="{FF1185BC-B569-1045-803B-1B1FDBB495A8}"/>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842637" y="5831100"/>
            <a:ext cx="812800" cy="812800"/>
          </a:xfrm>
          <a:prstGeom prst="rect">
            <a:avLst/>
          </a:prstGeom>
        </p:spPr>
      </p:pic>
    </p:spTree>
    <p:extLst>
      <p:ext uri="{BB962C8B-B14F-4D97-AF65-F5344CB8AC3E}">
        <p14:creationId xmlns:p14="http://schemas.microsoft.com/office/powerpoint/2010/main" val="2192397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539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6338807" y="1988835"/>
            <a:ext cx="2913954" cy="1015663"/>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أنواع التباين:</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تباين من خلال الحجم </a:t>
            </a:r>
            <a:endParaRPr lang="ar-EG" sz="2000" dirty="0">
              <a:solidFill>
                <a:srgbClr val="000000"/>
              </a:solidFill>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DF96A81F-D07C-D54E-BC8E-D76CCFE3FDA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661931" y="2460246"/>
            <a:ext cx="6126454" cy="3444907"/>
          </a:xfrm>
          <a:prstGeom prst="rect">
            <a:avLst/>
          </a:prstGeom>
        </p:spPr>
      </p:pic>
      <p:pic>
        <p:nvPicPr>
          <p:cNvPr id="5" name="Picture 4">
            <a:extLst>
              <a:ext uri="{FF2B5EF4-FFF2-40B4-BE49-F238E27FC236}">
                <a16:creationId xmlns:a16="http://schemas.microsoft.com/office/drawing/2014/main" id="{3AB349C7-4557-734B-82E5-DD4934221E6C}"/>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41173" y="1833897"/>
            <a:ext cx="4943017" cy="3361252"/>
          </a:xfrm>
          <a:prstGeom prst="rect">
            <a:avLst/>
          </a:prstGeom>
        </p:spPr>
      </p:pic>
      <p:pic>
        <p:nvPicPr>
          <p:cNvPr id="2" name="Audio Recording Aug 2, 2023 at 3:28:57 PM" descr="Audio Recording Aug 2, 2023 at 3:28:57 PM">
            <a:hlinkClick r:id="" action="ppaction://media"/>
            <a:extLst>
              <a:ext uri="{FF2B5EF4-FFF2-40B4-BE49-F238E27FC236}">
                <a16:creationId xmlns:a16="http://schemas.microsoft.com/office/drawing/2014/main" id="{A817744A-BF91-084B-BDF0-626A79C89112}"/>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676977" y="5950700"/>
            <a:ext cx="812800" cy="812800"/>
          </a:xfrm>
          <a:prstGeom prst="rect">
            <a:avLst/>
          </a:prstGeom>
        </p:spPr>
      </p:pic>
    </p:spTree>
    <p:extLst>
      <p:ext uri="{BB962C8B-B14F-4D97-AF65-F5344CB8AC3E}">
        <p14:creationId xmlns:p14="http://schemas.microsoft.com/office/powerpoint/2010/main" val="3436917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06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6130302" y="1696906"/>
            <a:ext cx="2913954" cy="1015663"/>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أنواع التباين:</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تباين من </a:t>
            </a:r>
            <a:r>
              <a:rPr lang="ar-EG" sz="2000" dirty="0">
                <a:solidFill>
                  <a:srgbClr val="000000"/>
                </a:solidFill>
                <a:latin typeface="Al-Jazeera-Arabic-Regular" pitchFamily="2" charset="-78"/>
                <a:cs typeface="Al-Jazeera-Arabic-Regular" pitchFamily="2" charset="-78"/>
              </a:rPr>
              <a:t>تغيير</a:t>
            </a:r>
            <a:r>
              <a:rPr lang="ar-EG" sz="2000" i="0" dirty="0">
                <a:solidFill>
                  <a:srgbClr val="000000"/>
                </a:solidFill>
                <a:effectLst/>
                <a:latin typeface="Al-Jazeera-Arabic-Regular" pitchFamily="2" charset="-78"/>
                <a:cs typeface="Al-Jazeera-Arabic-Regular" pitchFamily="2" charset="-78"/>
              </a:rPr>
              <a:t> الشكل </a:t>
            </a:r>
            <a:endParaRPr lang="ar-EG" sz="2000" dirty="0">
              <a:solidFill>
                <a:srgbClr val="000000"/>
              </a:solidFill>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8EA454BE-BE31-F046-A1E5-3D05185DE2D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169518" y="2432929"/>
            <a:ext cx="6446059" cy="3627140"/>
          </a:xfrm>
          <a:prstGeom prst="rect">
            <a:avLst/>
          </a:prstGeom>
        </p:spPr>
      </p:pic>
      <p:pic>
        <p:nvPicPr>
          <p:cNvPr id="7" name="Picture 6">
            <a:extLst>
              <a:ext uri="{FF2B5EF4-FFF2-40B4-BE49-F238E27FC236}">
                <a16:creationId xmlns:a16="http://schemas.microsoft.com/office/drawing/2014/main" id="{FA4B6EE3-7BFB-7949-B000-19505581EE9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921080" y="1440106"/>
            <a:ext cx="2870200" cy="4064000"/>
          </a:xfrm>
          <a:prstGeom prst="rect">
            <a:avLst/>
          </a:prstGeom>
        </p:spPr>
      </p:pic>
      <p:pic>
        <p:nvPicPr>
          <p:cNvPr id="2" name="Audio Recording Aug 2, 2023 at 3:30:11 PM" descr="Audio Recording Aug 2, 2023 at 3:30:11 PM">
            <a:hlinkClick r:id="" action="ppaction://media"/>
            <a:extLst>
              <a:ext uri="{FF2B5EF4-FFF2-40B4-BE49-F238E27FC236}">
                <a16:creationId xmlns:a16="http://schemas.microsoft.com/office/drawing/2014/main" id="{A346BE6C-0D79-BA4E-9D26-655AF851B9C0}"/>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834582" y="6059596"/>
            <a:ext cx="812800" cy="812800"/>
          </a:xfrm>
          <a:prstGeom prst="rect">
            <a:avLst/>
          </a:prstGeom>
        </p:spPr>
      </p:pic>
    </p:spTree>
    <p:extLst>
      <p:ext uri="{BB962C8B-B14F-4D97-AF65-F5344CB8AC3E}">
        <p14:creationId xmlns:p14="http://schemas.microsoft.com/office/powerpoint/2010/main" val="3143134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28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2343" y="1311467"/>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6130302" y="1696906"/>
            <a:ext cx="2913954" cy="1015663"/>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أنواع التباين:</a:t>
            </a:r>
          </a:p>
          <a:p>
            <a:pPr algn="just" rtl="1"/>
            <a:endParaRPr lang="ar-EG" sz="2000" b="1" i="0" dirty="0">
              <a:solidFill>
                <a:srgbClr val="000000"/>
              </a:solidFill>
              <a:effectLst/>
              <a:latin typeface="Al-Jazeera-Arabic-Regular" pitchFamily="2" charset="-78"/>
              <a:cs typeface="Al-Jazeera-Arabic-Regular" pitchFamily="2" charset="-78"/>
            </a:endParaRPr>
          </a:p>
          <a:p>
            <a:pPr algn="r" rtl="1"/>
            <a:r>
              <a:rPr lang="ar-EG" sz="2000" i="0" dirty="0">
                <a:solidFill>
                  <a:srgbClr val="000000"/>
                </a:solidFill>
                <a:effectLst/>
                <a:latin typeface="Al-Jazeera-Arabic-Regular" pitchFamily="2" charset="-78"/>
                <a:cs typeface="Al-Jazeera-Arabic-Regular" pitchFamily="2" charset="-78"/>
              </a:rPr>
              <a:t>تباين من خلال اللون</a:t>
            </a:r>
          </a:p>
        </p:txBody>
      </p:sp>
      <p:pic>
        <p:nvPicPr>
          <p:cNvPr id="3" name="Picture 2">
            <a:extLst>
              <a:ext uri="{FF2B5EF4-FFF2-40B4-BE49-F238E27FC236}">
                <a16:creationId xmlns:a16="http://schemas.microsoft.com/office/drawing/2014/main" id="{9D24BFAB-3EE6-F740-86D1-9CEBFE14A258}"/>
              </a:ext>
            </a:extLst>
          </p:cNvPr>
          <p:cNvPicPr>
            <a:picLocks noChangeAspect="1"/>
          </p:cNvPicPr>
          <p:nvPr/>
        </p:nvPicPr>
        <p:blipFill rotWithShape="1">
          <a:blip r:embed="rId9">
            <a:extLst>
              <a:ext uri="{28A0092B-C50C-407E-A947-70E740481C1C}">
                <a14:useLocalDpi xmlns:a14="http://schemas.microsoft.com/office/drawing/2010/main" val="0"/>
              </a:ext>
            </a:extLst>
          </a:blip>
          <a:srcRect l="24668" t="19810" r="25250" b="18555"/>
          <a:stretch/>
        </p:blipFill>
        <p:spPr>
          <a:xfrm>
            <a:off x="6113151" y="2861510"/>
            <a:ext cx="2948256" cy="2042300"/>
          </a:xfrm>
          <a:prstGeom prst="rect">
            <a:avLst/>
          </a:prstGeom>
        </p:spPr>
      </p:pic>
      <p:pic>
        <p:nvPicPr>
          <p:cNvPr id="6" name="Picture 5">
            <a:extLst>
              <a:ext uri="{FF2B5EF4-FFF2-40B4-BE49-F238E27FC236}">
                <a16:creationId xmlns:a16="http://schemas.microsoft.com/office/drawing/2014/main" id="{D94344E2-7657-B745-A2D3-A8E48C4D0D7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25780" y="1558967"/>
            <a:ext cx="3437884" cy="2575120"/>
          </a:xfrm>
          <a:prstGeom prst="rect">
            <a:avLst/>
          </a:prstGeom>
        </p:spPr>
      </p:pic>
      <p:pic>
        <p:nvPicPr>
          <p:cNvPr id="9" name="Picture 8">
            <a:extLst>
              <a:ext uri="{FF2B5EF4-FFF2-40B4-BE49-F238E27FC236}">
                <a16:creationId xmlns:a16="http://schemas.microsoft.com/office/drawing/2014/main" id="{E59D46D9-35E0-894F-A7A6-F24DFEB3EED5}"/>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674804" y="2692144"/>
            <a:ext cx="2019615" cy="2854389"/>
          </a:xfrm>
          <a:prstGeom prst="rect">
            <a:avLst/>
          </a:prstGeom>
        </p:spPr>
      </p:pic>
      <p:pic>
        <p:nvPicPr>
          <p:cNvPr id="2" name="Audio Recording Aug 2, 2023 at 3:32:24 PM" descr="Audio Recording Aug 2, 2023 at 3:32:24 PM">
            <a:hlinkClick r:id="" action="ppaction://media"/>
            <a:extLst>
              <a:ext uri="{FF2B5EF4-FFF2-40B4-BE49-F238E27FC236}">
                <a16:creationId xmlns:a16="http://schemas.microsoft.com/office/drawing/2014/main" id="{22E3E090-30B1-0D4B-82C9-72EAC82EE4F4}"/>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858679" y="5890507"/>
            <a:ext cx="812800" cy="812800"/>
          </a:xfrm>
          <a:prstGeom prst="rect">
            <a:avLst/>
          </a:prstGeom>
        </p:spPr>
      </p:pic>
    </p:spTree>
    <p:extLst>
      <p:ext uri="{BB962C8B-B14F-4D97-AF65-F5344CB8AC3E}">
        <p14:creationId xmlns:p14="http://schemas.microsoft.com/office/powerpoint/2010/main" val="4102171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48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0606" y="1428065"/>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6130302" y="1696906"/>
            <a:ext cx="2913954" cy="1015663"/>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أنواع التباين:</a:t>
            </a:r>
          </a:p>
          <a:p>
            <a:pPr algn="just" rtl="1"/>
            <a:endParaRPr lang="ar-EG" sz="2000" b="1" i="0" dirty="0">
              <a:solidFill>
                <a:srgbClr val="000000"/>
              </a:solidFill>
              <a:effectLst/>
              <a:latin typeface="Al-Jazeera-Arabic-Regular" pitchFamily="2" charset="-78"/>
              <a:cs typeface="Al-Jazeera-Arabic-Regular" pitchFamily="2" charset="-78"/>
            </a:endParaRPr>
          </a:p>
          <a:p>
            <a:pPr algn="r" rtl="1"/>
            <a:r>
              <a:rPr lang="ar-EG" sz="2000" i="0" dirty="0">
                <a:solidFill>
                  <a:srgbClr val="000000"/>
                </a:solidFill>
                <a:effectLst/>
                <a:latin typeface="Al-Jazeera-Arabic-Regular" pitchFamily="2" charset="-78"/>
                <a:cs typeface="Al-Jazeera-Arabic-Regular" pitchFamily="2" charset="-78"/>
              </a:rPr>
              <a:t>تباين من خلال الاتجاه</a:t>
            </a:r>
          </a:p>
        </p:txBody>
      </p:sp>
      <p:pic>
        <p:nvPicPr>
          <p:cNvPr id="4" name="Picture 3">
            <a:extLst>
              <a:ext uri="{FF2B5EF4-FFF2-40B4-BE49-F238E27FC236}">
                <a16:creationId xmlns:a16="http://schemas.microsoft.com/office/drawing/2014/main" id="{47DA8550-D74F-1147-8A0F-25AD9BA5F7A2}"/>
              </a:ext>
            </a:extLst>
          </p:cNvPr>
          <p:cNvPicPr>
            <a:picLocks noChangeAspect="1"/>
          </p:cNvPicPr>
          <p:nvPr/>
        </p:nvPicPr>
        <p:blipFill rotWithShape="1">
          <a:blip r:embed="rId9">
            <a:extLst>
              <a:ext uri="{28A0092B-C50C-407E-A947-70E740481C1C}">
                <a14:useLocalDpi xmlns:a14="http://schemas.microsoft.com/office/drawing/2010/main" val="0"/>
              </a:ext>
            </a:extLst>
          </a:blip>
          <a:srcRect l="23947" t="35590" r="23942" b="35891"/>
          <a:stretch/>
        </p:blipFill>
        <p:spPr>
          <a:xfrm>
            <a:off x="5493844" y="3215350"/>
            <a:ext cx="3896572" cy="1199921"/>
          </a:xfrm>
          <a:prstGeom prst="rect">
            <a:avLst/>
          </a:prstGeom>
        </p:spPr>
      </p:pic>
      <p:pic>
        <p:nvPicPr>
          <p:cNvPr id="7" name="Picture 6">
            <a:extLst>
              <a:ext uri="{FF2B5EF4-FFF2-40B4-BE49-F238E27FC236}">
                <a16:creationId xmlns:a16="http://schemas.microsoft.com/office/drawing/2014/main" id="{22CB3ED6-EDE1-8941-AD5F-8D6519DABF8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111250" y="1535139"/>
            <a:ext cx="2870200" cy="4064000"/>
          </a:xfrm>
          <a:prstGeom prst="rect">
            <a:avLst/>
          </a:prstGeom>
        </p:spPr>
      </p:pic>
      <p:pic>
        <p:nvPicPr>
          <p:cNvPr id="2" name="Audio Recording Aug 2, 2023 at 3:34:16 PM" descr="Audio Recording Aug 2, 2023 at 3:34:16 PM">
            <a:hlinkClick r:id="" action="ppaction://media"/>
            <a:extLst>
              <a:ext uri="{FF2B5EF4-FFF2-40B4-BE49-F238E27FC236}">
                <a16:creationId xmlns:a16="http://schemas.microsoft.com/office/drawing/2014/main" id="{B6CB0760-2FEB-BA49-9F5B-0B410C00DEA8}"/>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818744" y="5913152"/>
            <a:ext cx="812800" cy="812800"/>
          </a:xfrm>
          <a:prstGeom prst="rect">
            <a:avLst/>
          </a:prstGeom>
        </p:spPr>
      </p:pic>
    </p:spTree>
    <p:extLst>
      <p:ext uri="{BB962C8B-B14F-4D97-AF65-F5344CB8AC3E}">
        <p14:creationId xmlns:p14="http://schemas.microsoft.com/office/powerpoint/2010/main" val="2288465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131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3843" y="1428065"/>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5309422" y="1564306"/>
            <a:ext cx="3733498" cy="1938992"/>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أنواع التباين:</a:t>
            </a:r>
          </a:p>
          <a:p>
            <a:pPr algn="just" rtl="1"/>
            <a:endParaRPr lang="ar-EG" sz="2000" b="1" i="0" dirty="0">
              <a:solidFill>
                <a:srgbClr val="000000"/>
              </a:solidFill>
              <a:effectLst/>
              <a:latin typeface="Al-Jazeera-Arabic-Regular" pitchFamily="2" charset="-78"/>
              <a:cs typeface="Al-Jazeera-Arabic-Regular" pitchFamily="2" charset="-78"/>
            </a:endParaRPr>
          </a:p>
          <a:p>
            <a:pPr algn="r" rtl="1"/>
            <a:r>
              <a:rPr lang="ar-EG" sz="2000" i="0" dirty="0">
                <a:solidFill>
                  <a:srgbClr val="000000"/>
                </a:solidFill>
                <a:effectLst/>
                <a:latin typeface="Al-Jazeera-Arabic-Regular" pitchFamily="2" charset="-78"/>
                <a:cs typeface="Al-Jazeera-Arabic-Regular" pitchFamily="2" charset="-78"/>
              </a:rPr>
              <a:t>تباين من خلال تغيير الشفافية وتركيز العناصر</a:t>
            </a:r>
          </a:p>
          <a:p>
            <a:pPr algn="r" rtl="1"/>
            <a:br>
              <a:rPr lang="ar-EG" sz="2000" i="0" dirty="0">
                <a:solidFill>
                  <a:srgbClr val="000000"/>
                </a:solidFill>
                <a:effectLst/>
                <a:latin typeface="Al-Jazeera-Arabic-Regular" pitchFamily="2" charset="-78"/>
                <a:cs typeface="Al-Jazeera-Arabic-Regular" pitchFamily="2" charset="-78"/>
              </a:rPr>
            </a:br>
            <a:endParaRPr lang="ar-EG" sz="2000" i="0" dirty="0">
              <a:solidFill>
                <a:srgbClr val="000000"/>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AD9902F6-9B57-AE4B-B8A7-4774B2921C80}"/>
              </a:ext>
            </a:extLst>
          </p:cNvPr>
          <p:cNvPicPr>
            <a:picLocks noChangeAspect="1"/>
          </p:cNvPicPr>
          <p:nvPr/>
        </p:nvPicPr>
        <p:blipFill rotWithShape="1">
          <a:blip r:embed="rId9">
            <a:extLst>
              <a:ext uri="{28A0092B-C50C-407E-A947-70E740481C1C}">
                <a14:useLocalDpi xmlns:a14="http://schemas.microsoft.com/office/drawing/2010/main" val="0"/>
              </a:ext>
            </a:extLst>
          </a:blip>
          <a:srcRect l="26318" t="21053" r="25592" b="21632"/>
          <a:stretch/>
        </p:blipFill>
        <p:spPr>
          <a:xfrm>
            <a:off x="4984595" y="2873297"/>
            <a:ext cx="4122549" cy="2758699"/>
          </a:xfrm>
          <a:prstGeom prst="rect">
            <a:avLst/>
          </a:prstGeom>
        </p:spPr>
      </p:pic>
      <p:pic>
        <p:nvPicPr>
          <p:cNvPr id="6" name="Picture 5">
            <a:extLst>
              <a:ext uri="{FF2B5EF4-FFF2-40B4-BE49-F238E27FC236}">
                <a16:creationId xmlns:a16="http://schemas.microsoft.com/office/drawing/2014/main" id="{F07AE61A-0D0F-2B48-81BF-F5D460509C3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92524" y="1564306"/>
            <a:ext cx="2844097" cy="4008554"/>
          </a:xfrm>
          <a:prstGeom prst="rect">
            <a:avLst/>
          </a:prstGeom>
        </p:spPr>
      </p:pic>
      <p:pic>
        <p:nvPicPr>
          <p:cNvPr id="2" name="Audio Recording Aug 2, 2023 at 3:36:10 PM" descr="Audio Recording Aug 2, 2023 at 3:36:10 PM">
            <a:hlinkClick r:id="" action="ppaction://media"/>
            <a:extLst>
              <a:ext uri="{FF2B5EF4-FFF2-40B4-BE49-F238E27FC236}">
                <a16:creationId xmlns:a16="http://schemas.microsoft.com/office/drawing/2014/main" id="{9C94D44E-A3DB-E94C-B1E8-F02A20D956A8}"/>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842637" y="5859859"/>
            <a:ext cx="812800" cy="812800"/>
          </a:xfrm>
          <a:prstGeom prst="rect">
            <a:avLst/>
          </a:prstGeom>
        </p:spPr>
      </p:pic>
    </p:spTree>
    <p:extLst>
      <p:ext uri="{BB962C8B-B14F-4D97-AF65-F5344CB8AC3E}">
        <p14:creationId xmlns:p14="http://schemas.microsoft.com/office/powerpoint/2010/main" val="1724614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69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3733" y="1428065"/>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5810655" y="1564305"/>
            <a:ext cx="3506847" cy="4093428"/>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۳.الوحدة  </a:t>
            </a:r>
            <a:r>
              <a:rPr lang="en-US" sz="2000" b="1" i="0" dirty="0">
                <a:solidFill>
                  <a:srgbClr val="000000"/>
                </a:solidFill>
                <a:effectLst/>
                <a:latin typeface="Al-Jazeera-Arabic-Regular" pitchFamily="2" charset="-78"/>
                <a:cs typeface="Al-Jazeera-Arabic-Regular" pitchFamily="2" charset="-78"/>
              </a:rPr>
              <a:t>Unity</a:t>
            </a:r>
          </a:p>
          <a:p>
            <a:pPr algn="just" rtl="1"/>
            <a:r>
              <a:rPr lang="ar-EG" sz="2000" i="0" dirty="0">
                <a:solidFill>
                  <a:srgbClr val="000000"/>
                </a:solidFill>
                <a:effectLst/>
                <a:latin typeface="Al-Jazeera-Arabic-Regular" pitchFamily="2" charset="-78"/>
                <a:cs typeface="Al-Jazeera-Arabic-Regular" pitchFamily="2" charset="-78"/>
              </a:rPr>
              <a:t>الوحدة من المتطلبات الرئيسية لأى عمل فنى مصمم، بل وتعتبر من أهم المبادئ لإنجاحه من الناحية الجمالية ، ويعني مبدأ الوحدة فى العمل الفني المُصمم أن ترتبط أجزاؤه فيما بينها لتكون جميعها وحدة واحدة فمهما بلغت دقة الأجزاء فى حد ذاتها فإن العمل الفني لا يكتسب قيمته الجمالية بغير الوحدة التي تربط بين أجزائه بعضها بالبعض الآخر ربطا عضويا وتجعله متماسكا. </a:t>
            </a:r>
          </a:p>
        </p:txBody>
      </p:sp>
      <p:pic>
        <p:nvPicPr>
          <p:cNvPr id="7" name="Picture 6">
            <a:extLst>
              <a:ext uri="{FF2B5EF4-FFF2-40B4-BE49-F238E27FC236}">
                <a16:creationId xmlns:a16="http://schemas.microsoft.com/office/drawing/2014/main" id="{5775A3D4-B708-AA4B-BC3C-D97D57B89B0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354037" y="2020579"/>
            <a:ext cx="2253931" cy="3385405"/>
          </a:xfrm>
          <a:prstGeom prst="rect">
            <a:avLst/>
          </a:prstGeom>
        </p:spPr>
      </p:pic>
      <p:pic>
        <p:nvPicPr>
          <p:cNvPr id="9" name="Picture 8">
            <a:extLst>
              <a:ext uri="{FF2B5EF4-FFF2-40B4-BE49-F238E27FC236}">
                <a16:creationId xmlns:a16="http://schemas.microsoft.com/office/drawing/2014/main" id="{F85242A9-7DD0-384A-A770-61AF2BEDBA2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8062" y="2020581"/>
            <a:ext cx="2524947" cy="3385404"/>
          </a:xfrm>
          <a:prstGeom prst="rect">
            <a:avLst/>
          </a:prstGeom>
        </p:spPr>
      </p:pic>
      <p:pic>
        <p:nvPicPr>
          <p:cNvPr id="2" name="Audio Recording Aug 2, 2023 at 3:38:27 PM" descr="Audio Recording Aug 2, 2023 at 3:38:27 PM">
            <a:hlinkClick r:id="" action="ppaction://media"/>
            <a:extLst>
              <a:ext uri="{FF2B5EF4-FFF2-40B4-BE49-F238E27FC236}">
                <a16:creationId xmlns:a16="http://schemas.microsoft.com/office/drawing/2014/main" id="{BF9FE0F0-3F9E-7144-95CF-3AD6CA4FB011}"/>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738678" y="5973974"/>
            <a:ext cx="812800" cy="812800"/>
          </a:xfrm>
          <a:prstGeom prst="rect">
            <a:avLst/>
          </a:prstGeom>
        </p:spPr>
      </p:pic>
    </p:spTree>
    <p:extLst>
      <p:ext uri="{BB962C8B-B14F-4D97-AF65-F5344CB8AC3E}">
        <p14:creationId xmlns:p14="http://schemas.microsoft.com/office/powerpoint/2010/main" val="1548835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438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4980" y="1428065"/>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63879" y="1564305"/>
            <a:ext cx="8722995" cy="1938992"/>
          </a:xfrm>
          <a:prstGeom prst="rect">
            <a:avLst/>
          </a:prstGeom>
          <a:noFill/>
        </p:spPr>
        <p:txBody>
          <a:bodyPr wrap="square" rtlCol="0">
            <a:spAutoFit/>
          </a:bodyPr>
          <a:lstStyle/>
          <a:p>
            <a:pPr algn="just" rtl="1"/>
            <a:r>
              <a:rPr lang="ar-EG" sz="2000" i="0" dirty="0">
                <a:solidFill>
                  <a:srgbClr val="000000"/>
                </a:solidFill>
                <a:effectLst/>
                <a:latin typeface="Al-Jazeera-Arabic-Regular" pitchFamily="2" charset="-78"/>
                <a:cs typeface="Al-Jazeera-Arabic-Regular" pitchFamily="2" charset="-78"/>
              </a:rPr>
              <a:t>وقد توصل إلى مبدأ الوحدة فى تصميم الأعمال الفنية من خلال التأمل وإدراك  الطبيعة والحياة فعلى سبيل المثال المجموعة الشمسية هي نظام له كليته ووحدته واتساقه ، فهي ليست مجرد مجموعة من الكواكب متراصة بجوار بعضها البعض ، بل مجموعة اتخذت لنفسها محورا واحدا يجمعها وهي تدور حول الشمس بنظام خاص ، فارتبطت علاقاتها ودورانها فى الفراغ بفعل الجاذبية ، وكذلك دوران الأرض حول نفسها مما يجعل حركة النهار والليل دائمين.</a:t>
            </a:r>
          </a:p>
        </p:txBody>
      </p:sp>
      <p:pic>
        <p:nvPicPr>
          <p:cNvPr id="3" name="Picture 2">
            <a:extLst>
              <a:ext uri="{FF2B5EF4-FFF2-40B4-BE49-F238E27FC236}">
                <a16:creationId xmlns:a16="http://schemas.microsoft.com/office/drawing/2014/main" id="{9C13F7F8-47F2-5049-A4F6-3BDA66703A6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532586" y="3247829"/>
            <a:ext cx="4445540" cy="2363682"/>
          </a:xfrm>
          <a:prstGeom prst="rect">
            <a:avLst/>
          </a:prstGeom>
        </p:spPr>
      </p:pic>
      <p:pic>
        <p:nvPicPr>
          <p:cNvPr id="2" name="Audio Recording Aug 2, 2023 at 3:40:09 PM" descr="Audio Recording Aug 2, 2023 at 3:40:09 PM">
            <a:hlinkClick r:id="" action="ppaction://media"/>
            <a:extLst>
              <a:ext uri="{FF2B5EF4-FFF2-40B4-BE49-F238E27FC236}">
                <a16:creationId xmlns:a16="http://schemas.microsoft.com/office/drawing/2014/main" id="{06C11DFD-BD4A-AA48-87E1-695560862B60}"/>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970084" y="5909485"/>
            <a:ext cx="812800" cy="812800"/>
          </a:xfrm>
          <a:prstGeom prst="rect">
            <a:avLst/>
          </a:prstGeom>
        </p:spPr>
      </p:pic>
    </p:spTree>
    <p:extLst>
      <p:ext uri="{BB962C8B-B14F-4D97-AF65-F5344CB8AC3E}">
        <p14:creationId xmlns:p14="http://schemas.microsoft.com/office/powerpoint/2010/main" val="2011856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35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428065"/>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496714" y="1516423"/>
            <a:ext cx="5785098" cy="4154984"/>
          </a:xfrm>
          <a:prstGeom prst="rect">
            <a:avLst/>
          </a:prstGeom>
          <a:noFill/>
        </p:spPr>
        <p:txBody>
          <a:bodyPr wrap="square" rtlCol="0">
            <a:spAutoFit/>
          </a:bodyPr>
          <a:lstStyle/>
          <a:p>
            <a:pPr algn="just" rtl="1"/>
            <a:r>
              <a:rPr lang="ar-EG" sz="2400" b="1" i="0" dirty="0">
                <a:solidFill>
                  <a:srgbClr val="000000"/>
                </a:solidFill>
                <a:effectLst/>
                <a:latin typeface="Al-Jazeera-Arabic-Regular" pitchFamily="2" charset="-78"/>
                <a:cs typeface="Al-Jazeera-Arabic-Regular" pitchFamily="2" charset="-78"/>
              </a:rPr>
              <a:t>٤. الإيقاع  </a:t>
            </a:r>
            <a:r>
              <a:rPr lang="en-US" sz="2400" b="1" i="0" dirty="0">
                <a:solidFill>
                  <a:srgbClr val="000000"/>
                </a:solidFill>
                <a:effectLst/>
                <a:latin typeface="Al-Jazeera-Arabic-Regular" pitchFamily="2" charset="-78"/>
                <a:cs typeface="Al-Jazeera-Arabic-Regular" pitchFamily="2" charset="-78"/>
              </a:rPr>
              <a:t>Rhythm</a:t>
            </a:r>
          </a:p>
          <a:p>
            <a:pPr algn="just" rtl="1"/>
            <a:r>
              <a:rPr lang="ar-EG" sz="2000" i="0" dirty="0">
                <a:solidFill>
                  <a:srgbClr val="000000"/>
                </a:solidFill>
                <a:effectLst/>
                <a:latin typeface="Al-Jazeera-Arabic-Regular" pitchFamily="2" charset="-78"/>
                <a:cs typeface="Al-Jazeera-Arabic-Regular" pitchFamily="2" charset="-78"/>
              </a:rPr>
              <a:t>إن مفهوم الإيقاع يعني فى جوهره حالة من حالات التغير، ويعتبر الإيقاع مجال لتحقيق الحركة، والإيقاع بصوره المتعددة مصطلح يعنى تردد الحركة بصورة منتظمة تجمع بين الوحدة والتغير ، فالحياة والكون بكل مظاهرهما يخضعان لعاملين رئيسين هما الحركة والتغيير اللذين يمثلان السمة الأساسية التي تحكم انتظام العلاقات والاشكال فى الطبيعة او الاعمال الفنية. فالإيقاع هو قانون الحياة الذي ينظم حركتها واستمراريتها، فهو القانون الذي يجمع بين السكون والحركة والتغير والثبات .</a:t>
            </a:r>
          </a:p>
          <a:p>
            <a:pPr algn="just" rtl="1"/>
            <a:r>
              <a:rPr lang="ar-EG" sz="2000" i="0" dirty="0">
                <a:solidFill>
                  <a:srgbClr val="000000"/>
                </a:solidFill>
                <a:effectLst/>
                <a:latin typeface="Al-Jazeera-Arabic-Regular" pitchFamily="2" charset="-78"/>
                <a:cs typeface="Al-Jazeera-Arabic-Regular" pitchFamily="2" charset="-78"/>
              </a:rPr>
              <a:t>وعندما يحاول الفنان المصمم تحقيق الإيقاع، فإنه يضفي الحيوية والتنوع وجماليات النسبة القائمة على التوازن داخل نظام التصميم .</a:t>
            </a:r>
          </a:p>
        </p:txBody>
      </p:sp>
      <p:pic>
        <p:nvPicPr>
          <p:cNvPr id="4" name="Picture 3">
            <a:extLst>
              <a:ext uri="{FF2B5EF4-FFF2-40B4-BE49-F238E27FC236}">
                <a16:creationId xmlns:a16="http://schemas.microsoft.com/office/drawing/2014/main" id="{2804771C-2B56-6746-B09E-5EFD0F57405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0242" y="1697447"/>
            <a:ext cx="2665063" cy="3794592"/>
          </a:xfrm>
          <a:prstGeom prst="rect">
            <a:avLst/>
          </a:prstGeom>
        </p:spPr>
      </p:pic>
      <p:pic>
        <p:nvPicPr>
          <p:cNvPr id="2" name="Audio Recording Aug 2, 2023 at 3:43:25 PM" descr="Audio Recording Aug 2, 2023 at 3:43:25 PM">
            <a:hlinkClick r:id="" action="ppaction://media"/>
            <a:extLst>
              <a:ext uri="{FF2B5EF4-FFF2-40B4-BE49-F238E27FC236}">
                <a16:creationId xmlns:a16="http://schemas.microsoft.com/office/drawing/2014/main" id="{D4C15BDC-33A8-0B41-8CFC-2F3E0E24387A}"/>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687487" y="5973800"/>
            <a:ext cx="812800" cy="812800"/>
          </a:xfrm>
          <a:prstGeom prst="rect">
            <a:avLst/>
          </a:prstGeom>
        </p:spPr>
      </p:pic>
    </p:spTree>
    <p:extLst>
      <p:ext uri="{BB962C8B-B14F-4D97-AF65-F5344CB8AC3E}">
        <p14:creationId xmlns:p14="http://schemas.microsoft.com/office/powerpoint/2010/main" val="1907998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704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428065"/>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34760" y="2428633"/>
            <a:ext cx="8722995" cy="1912577"/>
          </a:xfrm>
          <a:prstGeom prst="rect">
            <a:avLst/>
          </a:prstGeom>
          <a:noFill/>
        </p:spPr>
        <p:txBody>
          <a:bodyPr wrap="square" rtlCol="0">
            <a:spAutoFit/>
          </a:bodyPr>
          <a:lstStyle/>
          <a:p>
            <a:pPr algn="just" rtl="1">
              <a:lnSpc>
                <a:spcPct val="150000"/>
              </a:lnSpc>
            </a:pPr>
            <a:r>
              <a:rPr lang="ar-EG" sz="2000" b="0" i="0" dirty="0">
                <a:solidFill>
                  <a:srgbClr val="000000"/>
                </a:solidFill>
                <a:effectLst/>
                <a:latin typeface="Al-Jazeera-Arabic-Regular" pitchFamily="2" charset="-78"/>
                <a:cs typeface="Al-Jazeera-Arabic-Regular" pitchFamily="2" charset="-78"/>
              </a:rPr>
              <a:t>فالإيقاع هو تنظيم الفواصل الموجودة بين وحدات العمل الفني ، وقد تكون هذه الفواصل بين النقط والخطوط والمساحات او الاشكال او الالوان او بترتيب درجاتها أو تنظيم اتجاهات عناصر العمل الفني ( وهذا مفيد ايضا فى المجالات القائمة على الحركة مثل الموشن جرافيك ).</a:t>
            </a:r>
          </a:p>
        </p:txBody>
      </p:sp>
      <p:pic>
        <p:nvPicPr>
          <p:cNvPr id="2" name="Audio Recording Aug 2, 2023 at 3:44:05 PM" descr="Audio Recording Aug 2, 2023 at 3:44:05 PM">
            <a:hlinkClick r:id="" action="ppaction://media"/>
            <a:extLst>
              <a:ext uri="{FF2B5EF4-FFF2-40B4-BE49-F238E27FC236}">
                <a16:creationId xmlns:a16="http://schemas.microsoft.com/office/drawing/2014/main" id="{33C696D8-A1E7-C249-85CD-347C0D82E1B3}"/>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676977" y="5927097"/>
            <a:ext cx="812800" cy="812800"/>
          </a:xfrm>
          <a:prstGeom prst="rect">
            <a:avLst/>
          </a:prstGeom>
        </p:spPr>
      </p:pic>
    </p:spTree>
    <p:extLst>
      <p:ext uri="{BB962C8B-B14F-4D97-AF65-F5344CB8AC3E}">
        <p14:creationId xmlns:p14="http://schemas.microsoft.com/office/powerpoint/2010/main" val="1007643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44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428065"/>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450530" y="1843949"/>
            <a:ext cx="4607226" cy="3231654"/>
          </a:xfrm>
          <a:prstGeom prst="rect">
            <a:avLst/>
          </a:prstGeom>
          <a:noFill/>
        </p:spPr>
        <p:txBody>
          <a:bodyPr wrap="square" rtlCol="0">
            <a:spAutoFit/>
          </a:bodyPr>
          <a:lstStyle/>
          <a:p>
            <a:pPr algn="just" rtl="1"/>
            <a:r>
              <a:rPr lang="ar-EG" sz="2400" b="1" i="0" dirty="0">
                <a:solidFill>
                  <a:srgbClr val="000000"/>
                </a:solidFill>
                <a:effectLst/>
                <a:latin typeface="Al-Jazeera-Arabic-Regular" pitchFamily="2" charset="-78"/>
                <a:cs typeface="Al-Jazeera-Arabic-Regular" pitchFamily="2" charset="-78"/>
              </a:rPr>
              <a:t>أنواع الإيقاع:</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الإيقاع الرتيب:</a:t>
            </a:r>
          </a:p>
          <a:p>
            <a:pPr algn="just" rtl="1"/>
            <a:r>
              <a:rPr lang="ar-EG" sz="2000" b="1" i="0" dirty="0">
                <a:solidFill>
                  <a:srgbClr val="000000"/>
                </a:solidFill>
                <a:effectLst/>
                <a:latin typeface="Al-Jazeera-Arabic-Regular" pitchFamily="2" charset="-78"/>
                <a:cs typeface="Al-Jazeera-Arabic-Regular" pitchFamily="2" charset="-78"/>
              </a:rPr>
              <a:t> </a:t>
            </a:r>
          </a:p>
          <a:p>
            <a:pPr algn="just" rtl="1"/>
            <a:r>
              <a:rPr lang="ar-EG" sz="2000" b="0" i="0" dirty="0">
                <a:solidFill>
                  <a:srgbClr val="000000"/>
                </a:solidFill>
                <a:effectLst/>
                <a:latin typeface="Al-Jazeera-Arabic-Regular" pitchFamily="2" charset="-78"/>
                <a:cs typeface="Al-Jazeera-Arabic-Regular" pitchFamily="2" charset="-78"/>
              </a:rPr>
              <a:t>وهو الذي تتشابه فيه كل الوحدات والمسافات تشابها تاما من جميع النواحي، وتتكرر فيه الوحدات التي يتشكل فيها الإيقاع بشكل منتظم دون أى اختلاف.</a:t>
            </a:r>
          </a:p>
          <a:p>
            <a:pPr algn="just" rtl="1"/>
            <a:br>
              <a:rPr lang="ar-EG" sz="2000" b="0" i="0" dirty="0">
                <a:solidFill>
                  <a:srgbClr val="000000"/>
                </a:solidFill>
                <a:effectLst/>
                <a:latin typeface="Al-Jazeera-Arabic-Regular" pitchFamily="2" charset="-78"/>
                <a:cs typeface="Al-Jazeera-Arabic-Regular" pitchFamily="2" charset="-78"/>
              </a:rPr>
            </a:br>
            <a:endParaRPr lang="ar-EG" sz="2000" b="0" i="0" dirty="0">
              <a:solidFill>
                <a:srgbClr val="000000"/>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8159E8CC-B6B1-D846-BF15-C7CE1AD1F49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50055" y="1638452"/>
            <a:ext cx="2799158" cy="3950424"/>
          </a:xfrm>
          <a:prstGeom prst="rect">
            <a:avLst/>
          </a:prstGeom>
        </p:spPr>
      </p:pic>
      <p:pic>
        <p:nvPicPr>
          <p:cNvPr id="2" name="Audio Recording Aug 2, 2023 at 3:45:03 PM" descr="Audio Recording Aug 2, 2023 at 3:45:03 PM">
            <a:hlinkClick r:id="" action="ppaction://media"/>
            <a:extLst>
              <a:ext uri="{FF2B5EF4-FFF2-40B4-BE49-F238E27FC236}">
                <a16:creationId xmlns:a16="http://schemas.microsoft.com/office/drawing/2014/main" id="{E80DF996-7E6F-1D4B-8D1F-1C3332892187}"/>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719018" y="5944568"/>
            <a:ext cx="812800" cy="812800"/>
          </a:xfrm>
          <a:prstGeom prst="rect">
            <a:avLst/>
          </a:prstGeom>
        </p:spPr>
      </p:pic>
    </p:spTree>
    <p:extLst>
      <p:ext uri="{BB962C8B-B14F-4D97-AF65-F5344CB8AC3E}">
        <p14:creationId xmlns:p14="http://schemas.microsoft.com/office/powerpoint/2010/main" val="1624742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8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428065"/>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450529" y="1956046"/>
            <a:ext cx="4607226" cy="3847207"/>
          </a:xfrm>
          <a:prstGeom prst="rect">
            <a:avLst/>
          </a:prstGeom>
          <a:noFill/>
        </p:spPr>
        <p:txBody>
          <a:bodyPr wrap="square" rtlCol="0">
            <a:spAutoFit/>
          </a:bodyPr>
          <a:lstStyle/>
          <a:p>
            <a:pPr algn="just" rtl="1"/>
            <a:r>
              <a:rPr lang="ar-EG" sz="2400" b="1" i="0" dirty="0">
                <a:solidFill>
                  <a:srgbClr val="000000"/>
                </a:solidFill>
                <a:effectLst/>
                <a:latin typeface="Al-Jazeera-Arabic-Regular" pitchFamily="2" charset="-78"/>
                <a:cs typeface="Al-Jazeera-Arabic-Regular" pitchFamily="2" charset="-78"/>
              </a:rPr>
              <a:t>أنواع الإيقاع:</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الإيقاع غير الرتيب: </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تتشابه فيه جميع المسافات التى بينهما ولكن تختلف الوحدات عن المسافات شكلا او حجما أو لونا اى تنكسر حدة الرتابة فى التنظيم مما يحقق إيقاعا غير رتيب.</a:t>
            </a:r>
          </a:p>
          <a:p>
            <a:pPr algn="just" rtl="1"/>
            <a:br>
              <a:rPr lang="ar-EG" sz="2000" b="1" i="0" dirty="0">
                <a:solidFill>
                  <a:srgbClr val="000000"/>
                </a:solidFill>
                <a:effectLst/>
                <a:latin typeface="Al-Jazeera-Arabic-Regular" pitchFamily="2" charset="-78"/>
                <a:cs typeface="Al-Jazeera-Arabic-Regular" pitchFamily="2" charset="-78"/>
              </a:rPr>
            </a:br>
            <a:endParaRPr lang="ar-EG" sz="2000" b="1" i="0" dirty="0">
              <a:solidFill>
                <a:srgbClr val="000000"/>
              </a:solidFill>
              <a:effectLst/>
              <a:latin typeface="Al-Jazeera-Arabic-Regular" pitchFamily="2" charset="-78"/>
              <a:cs typeface="Al-Jazeera-Arabic-Regular" pitchFamily="2" charset="-78"/>
            </a:endParaRPr>
          </a:p>
          <a:p>
            <a:pPr algn="just" rtl="1"/>
            <a:br>
              <a:rPr lang="ar-EG" sz="2000" b="0" i="0" dirty="0">
                <a:solidFill>
                  <a:srgbClr val="000000"/>
                </a:solidFill>
                <a:effectLst/>
                <a:latin typeface="Al-Jazeera-Arabic-Regular" pitchFamily="2" charset="-78"/>
                <a:cs typeface="Al-Jazeera-Arabic-Regular" pitchFamily="2" charset="-78"/>
              </a:rPr>
            </a:br>
            <a:endParaRPr lang="ar-EG" sz="2000" b="0" i="0" dirty="0">
              <a:solidFill>
                <a:srgbClr val="000000"/>
              </a:solidFill>
              <a:effectLst/>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DBA15591-C156-1A41-9D5E-897AA143473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5757" y="2408477"/>
            <a:ext cx="3950293" cy="2504486"/>
          </a:xfrm>
          <a:prstGeom prst="rect">
            <a:avLst/>
          </a:prstGeom>
        </p:spPr>
      </p:pic>
      <p:pic>
        <p:nvPicPr>
          <p:cNvPr id="2" name="Audio Recording Aug 2, 2023 at 3:46:02 PM" descr="Audio Recording Aug 2, 2023 at 3:46:02 PM">
            <a:hlinkClick r:id="" action="ppaction://media"/>
            <a:extLst>
              <a:ext uri="{FF2B5EF4-FFF2-40B4-BE49-F238E27FC236}">
                <a16:creationId xmlns:a16="http://schemas.microsoft.com/office/drawing/2014/main" id="{B9F0859A-0A09-6840-BB29-BC72EDE2A967}"/>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671722" y="5973800"/>
            <a:ext cx="812800" cy="812800"/>
          </a:xfrm>
          <a:prstGeom prst="rect">
            <a:avLst/>
          </a:prstGeom>
        </p:spPr>
      </p:pic>
    </p:spTree>
    <p:extLst>
      <p:ext uri="{BB962C8B-B14F-4D97-AF65-F5344CB8AC3E}">
        <p14:creationId xmlns:p14="http://schemas.microsoft.com/office/powerpoint/2010/main" val="720864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2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06" y="1428065"/>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5550066" y="1543775"/>
            <a:ext cx="3692826" cy="5386090"/>
          </a:xfrm>
          <a:prstGeom prst="rect">
            <a:avLst/>
          </a:prstGeom>
          <a:noFill/>
        </p:spPr>
        <p:txBody>
          <a:bodyPr wrap="square" rtlCol="0">
            <a:spAutoFit/>
          </a:bodyPr>
          <a:lstStyle/>
          <a:p>
            <a:pPr algn="just" rtl="1"/>
            <a:r>
              <a:rPr lang="ar-EG" sz="2400" b="1" i="0" dirty="0">
                <a:solidFill>
                  <a:srgbClr val="000000"/>
                </a:solidFill>
                <a:effectLst/>
                <a:latin typeface="Al-Jazeera-Arabic-Regular" pitchFamily="2" charset="-78"/>
                <a:cs typeface="Al-Jazeera-Arabic-Regular" pitchFamily="2" charset="-78"/>
              </a:rPr>
              <a:t>أنواع الإيقاع:</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الإيقاع المتناقص والمتزايد: </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تتناقص فيه المساحات تدريجيا مع ثبات المسافات بينها أو تتناقص المسافات تدريجيا مع ثبات مساحة الوحدات أو تتناقص مساحة الوحدات والمسافات معا تناقصا تدريجيا بينما يحدث العكس فى الإيقاع المتزايد ، ويتوقف ذلك على الجانب الذي ننظر منه إلى الوحدات و نظم تكرارها.</a:t>
            </a:r>
          </a:p>
          <a:p>
            <a:pPr algn="just" rtl="1"/>
            <a:br>
              <a:rPr lang="ar-EG" sz="2000" b="1" i="0" dirty="0">
                <a:solidFill>
                  <a:srgbClr val="000000"/>
                </a:solidFill>
                <a:effectLst/>
                <a:latin typeface="Al-Jazeera-Arabic-Regular" pitchFamily="2" charset="-78"/>
                <a:cs typeface="Al-Jazeera-Arabic-Regular" pitchFamily="2" charset="-78"/>
              </a:rPr>
            </a:br>
            <a:endParaRPr lang="ar-EG" sz="2000" b="1" i="0" dirty="0">
              <a:solidFill>
                <a:srgbClr val="000000"/>
              </a:solidFill>
              <a:effectLst/>
              <a:latin typeface="Al-Jazeera-Arabic-Regular" pitchFamily="2" charset="-78"/>
              <a:cs typeface="Al-Jazeera-Arabic-Regular" pitchFamily="2" charset="-78"/>
            </a:endParaRPr>
          </a:p>
          <a:p>
            <a:pPr algn="just" rtl="1"/>
            <a:br>
              <a:rPr lang="ar-EG" sz="2000" b="0" i="0" dirty="0">
                <a:solidFill>
                  <a:srgbClr val="000000"/>
                </a:solidFill>
                <a:effectLst/>
                <a:latin typeface="Al-Jazeera-Arabic-Regular" pitchFamily="2" charset="-78"/>
                <a:cs typeface="Al-Jazeera-Arabic-Regular" pitchFamily="2" charset="-78"/>
              </a:rPr>
            </a:br>
            <a:endParaRPr lang="ar-EG" sz="2000" b="0" i="0" dirty="0">
              <a:solidFill>
                <a:srgbClr val="000000"/>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619CAEDA-5B02-324A-B9B3-5FF4D1DB570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117303" y="2136043"/>
            <a:ext cx="2432763" cy="3252358"/>
          </a:xfrm>
          <a:prstGeom prst="rect">
            <a:avLst/>
          </a:prstGeom>
        </p:spPr>
      </p:pic>
      <p:pic>
        <p:nvPicPr>
          <p:cNvPr id="6" name="Picture 5">
            <a:extLst>
              <a:ext uri="{FF2B5EF4-FFF2-40B4-BE49-F238E27FC236}">
                <a16:creationId xmlns:a16="http://schemas.microsoft.com/office/drawing/2014/main" id="{293D9639-35BF-E24F-861E-552C9BFAC11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39722" y="2115999"/>
            <a:ext cx="2182998" cy="3272402"/>
          </a:xfrm>
          <a:prstGeom prst="rect">
            <a:avLst/>
          </a:prstGeom>
        </p:spPr>
      </p:pic>
      <p:pic>
        <p:nvPicPr>
          <p:cNvPr id="2" name="Audio Recording Aug 2, 2023 at 3:47:33 PM" descr="Audio Recording Aug 2, 2023 at 3:47:33 PM">
            <a:hlinkClick r:id="" action="ppaction://media"/>
            <a:extLst>
              <a:ext uri="{FF2B5EF4-FFF2-40B4-BE49-F238E27FC236}">
                <a16:creationId xmlns:a16="http://schemas.microsoft.com/office/drawing/2014/main" id="{0F38C242-7B1C-DB47-A047-0DC1BA122A7E}"/>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836492" y="5971552"/>
            <a:ext cx="812800" cy="812800"/>
          </a:xfrm>
          <a:prstGeom prst="rect">
            <a:avLst/>
          </a:prstGeom>
        </p:spPr>
      </p:pic>
    </p:spTree>
    <p:extLst>
      <p:ext uri="{BB962C8B-B14F-4D97-AF65-F5344CB8AC3E}">
        <p14:creationId xmlns:p14="http://schemas.microsoft.com/office/powerpoint/2010/main" val="1296405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686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4980" y="1428065"/>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851229" y="1543775"/>
            <a:ext cx="5377438" cy="4462760"/>
          </a:xfrm>
          <a:prstGeom prst="rect">
            <a:avLst/>
          </a:prstGeom>
          <a:noFill/>
        </p:spPr>
        <p:txBody>
          <a:bodyPr wrap="square" rtlCol="0">
            <a:spAutoFit/>
          </a:bodyPr>
          <a:lstStyle/>
          <a:p>
            <a:pPr algn="just" rtl="1"/>
            <a:r>
              <a:rPr lang="ar-EG" sz="2400" b="1" i="0" dirty="0">
                <a:solidFill>
                  <a:srgbClr val="000000"/>
                </a:solidFill>
                <a:effectLst/>
                <a:latin typeface="Al-Jazeera-Arabic-Regular" pitchFamily="2" charset="-78"/>
                <a:cs typeface="Al-Jazeera-Arabic-Regular" pitchFamily="2" charset="-78"/>
              </a:rPr>
              <a:t>أنواع الإيقاع:</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الإيقاع الحر: </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تختلف فيه شكل الوحدات عن بعضها اختلافا تاما ، كما تختلف المسافات عن بعضها اختلافا تاما أيضا وفيه يخضع الفنان المصمم فى ترتيب مفرداته وعناصره وصياغتها لنظم خاصة تقوم عليها نسق التكرار التى يتوقف على ثبات الوحدة او المسافة او كليهما معا ، ويكون للفنان المصمم الحرية الكاملة فى تناول مفرداته المتكررة دون قوالب تنظيمية معينة.</a:t>
            </a:r>
          </a:p>
          <a:p>
            <a:pPr algn="just" rtl="1"/>
            <a:br>
              <a:rPr lang="ar-EG" sz="2000" b="0" i="0" dirty="0">
                <a:solidFill>
                  <a:srgbClr val="000000"/>
                </a:solidFill>
                <a:effectLst/>
                <a:latin typeface="Al-Jazeera-Arabic-Regular" pitchFamily="2" charset="-78"/>
                <a:cs typeface="Al-Jazeera-Arabic-Regular" pitchFamily="2" charset="-78"/>
              </a:rPr>
            </a:br>
            <a:endParaRPr lang="ar-EG" sz="2000" b="0" i="0" dirty="0">
              <a:solidFill>
                <a:srgbClr val="000000"/>
              </a:solidFill>
              <a:effectLst/>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F6FE3780-FFF6-B74D-86C6-A53BC90AE96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10779" y="1491608"/>
            <a:ext cx="2745614" cy="4212022"/>
          </a:xfrm>
          <a:prstGeom prst="rect">
            <a:avLst/>
          </a:prstGeom>
        </p:spPr>
      </p:pic>
      <p:pic>
        <p:nvPicPr>
          <p:cNvPr id="2" name="Audio Recording Aug 2, 2023 at 3:50:13 PM" descr="Audio Recording Aug 2, 2023 at 3:50:13 PM">
            <a:hlinkClick r:id="" action="ppaction://media"/>
            <a:extLst>
              <a:ext uri="{FF2B5EF4-FFF2-40B4-BE49-F238E27FC236}">
                <a16:creationId xmlns:a16="http://schemas.microsoft.com/office/drawing/2014/main" id="{17DAE2BA-FAD8-2B46-BE4C-01424E95808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970084" y="5933344"/>
            <a:ext cx="812800" cy="812800"/>
          </a:xfrm>
          <a:prstGeom prst="rect">
            <a:avLst/>
          </a:prstGeom>
        </p:spPr>
      </p:pic>
    </p:spTree>
    <p:extLst>
      <p:ext uri="{BB962C8B-B14F-4D97-AF65-F5344CB8AC3E}">
        <p14:creationId xmlns:p14="http://schemas.microsoft.com/office/powerpoint/2010/main" val="1580435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262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أساسيات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324" y="1428065"/>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29324" y="1543775"/>
            <a:ext cx="8853687" cy="4154984"/>
          </a:xfrm>
          <a:prstGeom prst="rect">
            <a:avLst/>
          </a:prstGeom>
          <a:noFill/>
        </p:spPr>
        <p:txBody>
          <a:bodyPr wrap="square" rtlCol="0">
            <a:spAutoFit/>
          </a:bodyPr>
          <a:lstStyle/>
          <a:p>
            <a:pPr algn="just" rtl="1"/>
            <a:r>
              <a:rPr lang="ar-EG" sz="2400" b="1" i="0" dirty="0">
                <a:solidFill>
                  <a:srgbClr val="000000"/>
                </a:solidFill>
                <a:effectLst/>
                <a:latin typeface="Al-Jazeera-Arabic-Regular" pitchFamily="2" charset="-78"/>
                <a:cs typeface="Al-Jazeera-Arabic-Regular" pitchFamily="2" charset="-78"/>
              </a:rPr>
              <a:t>أنواع الإيقاع:</a:t>
            </a:r>
            <a:endParaRPr lang="ar-EG" sz="2000" b="1" i="0" dirty="0">
              <a:solidFill>
                <a:srgbClr val="000000"/>
              </a:solidFill>
              <a:effectLst/>
              <a:latin typeface="Al-Jazeera-Arabic-Regular" pitchFamily="2" charset="-78"/>
              <a:cs typeface="Al-Jazeera-Arabic-Regular" pitchFamily="2" charset="-78"/>
            </a:endParaRPr>
          </a:p>
          <a:p>
            <a:pPr algn="r" rtl="1"/>
            <a:br>
              <a:rPr lang="ar-EG" sz="2000" b="0" i="0" dirty="0">
                <a:solidFill>
                  <a:srgbClr val="000000"/>
                </a:solidFill>
                <a:effectLst/>
                <a:latin typeface="Al-Jazeera-Arabic-Regular" pitchFamily="2" charset="-78"/>
                <a:cs typeface="Al-Jazeera-Arabic-Regular" pitchFamily="2" charset="-78"/>
              </a:rPr>
            </a:br>
            <a:r>
              <a:rPr lang="ar-EG" sz="2000" b="0" i="0" dirty="0">
                <a:solidFill>
                  <a:srgbClr val="000000"/>
                </a:solidFill>
                <a:effectLst/>
                <a:latin typeface="Al-Jazeera-Arabic-Regular" pitchFamily="2" charset="-78"/>
                <a:cs typeface="Al-Jazeera-Arabic-Regular" pitchFamily="2" charset="-78"/>
              </a:rPr>
              <a:t>وهناك بعض القيم الفرعية التى تبرز الإيقاع بمثابة التنظيمات والصور التى تحقق عنصرى الإيقاع المتصلان دائما وهما الامتداد والزمان.</a:t>
            </a:r>
          </a:p>
          <a:p>
            <a:pPr algn="r" rtl="1"/>
            <a:endParaRPr lang="ar-EG" sz="2000" b="0" i="0" dirty="0">
              <a:solidFill>
                <a:srgbClr val="000000"/>
              </a:solidFill>
              <a:effectLst/>
              <a:latin typeface="Al-Jazeera-Arabic-Regular" pitchFamily="2" charset="-78"/>
              <a:cs typeface="Al-Jazeera-Arabic-Regular" pitchFamily="2" charset="-78"/>
            </a:endParaRPr>
          </a:p>
          <a:p>
            <a:pPr algn="r" rtl="1"/>
            <a:r>
              <a:rPr lang="ar-EG" sz="2000" b="1" i="0" dirty="0">
                <a:solidFill>
                  <a:srgbClr val="000000"/>
                </a:solidFill>
                <a:effectLst/>
                <a:latin typeface="Al-Jazeera-Arabic-Regular" pitchFamily="2" charset="-78"/>
                <a:cs typeface="Al-Jazeera-Arabic-Regular" pitchFamily="2" charset="-78"/>
              </a:rPr>
              <a:t>وهذه القيم الفرعية هى:</a:t>
            </a:r>
          </a:p>
          <a:p>
            <a:pPr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الإيقاع من خلال التكرار </a:t>
            </a:r>
            <a:br>
              <a:rPr lang="ar-EG" sz="2000" b="0" i="0" dirty="0">
                <a:solidFill>
                  <a:srgbClr val="000000"/>
                </a:solidFill>
                <a:effectLst/>
                <a:latin typeface="Al-Jazeera-Arabic-Regular" pitchFamily="2" charset="-78"/>
                <a:cs typeface="Al-Jazeera-Arabic-Regular" pitchFamily="2" charset="-78"/>
              </a:rPr>
            </a:br>
            <a:endParaRPr lang="ar-EG" sz="2000" b="0" i="0" dirty="0">
              <a:solidFill>
                <a:srgbClr val="000000"/>
              </a:solidFill>
              <a:effectLst/>
              <a:latin typeface="Al-Jazeera-Arabic-Regular" pitchFamily="2" charset="-78"/>
              <a:cs typeface="Al-Jazeera-Arabic-Regular" pitchFamily="2" charset="-78"/>
            </a:endParaRPr>
          </a:p>
          <a:p>
            <a:pPr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الإيقاع من خلال التدرج </a:t>
            </a:r>
            <a:br>
              <a:rPr lang="ar-EG" sz="2000" b="0" i="0" dirty="0">
                <a:solidFill>
                  <a:srgbClr val="000000"/>
                </a:solidFill>
                <a:effectLst/>
                <a:latin typeface="Al-Jazeera-Arabic-Regular" pitchFamily="2" charset="-78"/>
                <a:cs typeface="Al-Jazeera-Arabic-Regular" pitchFamily="2" charset="-78"/>
              </a:rPr>
            </a:br>
            <a:endParaRPr lang="ar-EG" sz="2000" b="0" i="0" dirty="0">
              <a:solidFill>
                <a:srgbClr val="000000"/>
              </a:solidFill>
              <a:effectLst/>
              <a:latin typeface="Al-Jazeera-Arabic-Regular" pitchFamily="2" charset="-78"/>
              <a:cs typeface="Al-Jazeera-Arabic-Regular" pitchFamily="2" charset="-78"/>
            </a:endParaRPr>
          </a:p>
          <a:p>
            <a:pPr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الإيقاع من خلال التنوع </a:t>
            </a:r>
            <a:br>
              <a:rPr lang="ar-EG" sz="2000" b="0" i="0" dirty="0">
                <a:solidFill>
                  <a:srgbClr val="000000"/>
                </a:solidFill>
                <a:effectLst/>
                <a:latin typeface="Al-Jazeera-Arabic-Regular" pitchFamily="2" charset="-78"/>
                <a:cs typeface="Al-Jazeera-Arabic-Regular" pitchFamily="2" charset="-78"/>
              </a:rPr>
            </a:br>
            <a:endParaRPr lang="ar-EG" sz="2000" b="0" i="0" dirty="0">
              <a:solidFill>
                <a:srgbClr val="000000"/>
              </a:solidFill>
              <a:effectLst/>
              <a:latin typeface="Al-Jazeera-Arabic-Regular" pitchFamily="2" charset="-78"/>
              <a:cs typeface="Al-Jazeera-Arabic-Regular" pitchFamily="2" charset="-78"/>
            </a:endParaRPr>
          </a:p>
          <a:p>
            <a:pPr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الإيقاع من خلال الاستمرار</a:t>
            </a:r>
          </a:p>
        </p:txBody>
      </p:sp>
      <p:pic>
        <p:nvPicPr>
          <p:cNvPr id="2" name="Audio Recording Aug 2, 2023 at 3:51:13 PM" descr="Audio Recording Aug 2, 2023 at 3:51:13 PM">
            <a:hlinkClick r:id="" action="ppaction://media"/>
            <a:extLst>
              <a:ext uri="{FF2B5EF4-FFF2-40B4-BE49-F238E27FC236}">
                <a16:creationId xmlns:a16="http://schemas.microsoft.com/office/drawing/2014/main" id="{49330A90-79DC-454C-9693-B9B19A15ED78}"/>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676977" y="5973800"/>
            <a:ext cx="812800" cy="812800"/>
          </a:xfrm>
          <a:prstGeom prst="rect">
            <a:avLst/>
          </a:prstGeom>
        </p:spPr>
      </p:pic>
    </p:spTree>
    <p:extLst>
      <p:ext uri="{BB962C8B-B14F-4D97-AF65-F5344CB8AC3E}">
        <p14:creationId xmlns:p14="http://schemas.microsoft.com/office/powerpoint/2010/main" val="3737939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222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5"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B3EA730-4C03-E543-9BC4-D8105C8DEF2A}"/>
              </a:ext>
            </a:extLst>
          </p:cNvPr>
          <p:cNvSpPr txBox="1"/>
          <p:nvPr/>
        </p:nvSpPr>
        <p:spPr>
          <a:xfrm>
            <a:off x="560348" y="1722085"/>
            <a:ext cx="10781239" cy="2896690"/>
          </a:xfrm>
          <a:prstGeom prst="rect">
            <a:avLst/>
          </a:prstGeom>
          <a:noFill/>
        </p:spPr>
        <p:txBody>
          <a:bodyPr wrap="square" rtlCol="0">
            <a:spAutoFit/>
          </a:bodyPr>
          <a:lstStyle/>
          <a:p>
            <a:pPr marL="0" algn="r" defTabSz="914400" rtl="1" eaLnBrk="1" latinLnBrk="0" hangingPunct="1">
              <a:lnSpc>
                <a:spcPct val="150000"/>
              </a:lnSpc>
            </a:pPr>
            <a:r>
              <a:rPr lang="ar-SA" sz="2800" b="1" dirty="0">
                <a:solidFill>
                  <a:schemeClr val="bg1"/>
                </a:solidFill>
                <a:latin typeface="Al-Jazeera-Arabic-Bold" pitchFamily="2" charset="-78"/>
                <a:cs typeface="Al-Jazeera-Arabic-Bold" pitchFamily="2" charset="-78"/>
              </a:rPr>
              <a:t>الخاتمة:</a:t>
            </a:r>
          </a:p>
          <a:p>
            <a:pPr algn="just" rtl="1">
              <a:lnSpc>
                <a:spcPct val="150000"/>
              </a:lnSpc>
            </a:pPr>
            <a:r>
              <a:rPr lang="ar-SA" sz="2400" dirty="0">
                <a:solidFill>
                  <a:schemeClr val="bg1"/>
                </a:solidFill>
                <a:latin typeface="Al-Jazeera-Arabic-Regular" pitchFamily="2" charset="-78"/>
                <a:cs typeface="Al-Jazeera-Arabic-Regular" pitchFamily="2" charset="-78"/>
              </a:rPr>
              <a:t>خلال هذه المحاضرة تعرفنا على الأنواع المختلفة للشعارات وأهمية استخدام كل نوع عن الآخر ودوره في ارتباط العميل بالشركة أو المنتج، كما تعرفنا على بعض الأسس التصميمة الهامة جدا من أجل عمل تصميم متكامل جيد بصرياً من خلال بعض المفاهيم الأساسية في التصميم.</a:t>
            </a:r>
            <a:endParaRPr lang="en-EG" sz="2400" dirty="0">
              <a:solidFill>
                <a:schemeClr val="bg1"/>
              </a:solidFill>
              <a:latin typeface="Al-Jazeera-Arabic-Regular" pitchFamily="2" charset="-78"/>
              <a:cs typeface="Al-Jazeera-Arabic-Regular" pitchFamily="2" charset="-78"/>
            </a:endParaRPr>
          </a:p>
        </p:txBody>
      </p:sp>
      <p:pic>
        <p:nvPicPr>
          <p:cNvPr id="3" name="Audio Recording Aug 2, 2023 at 3:52:22 PM" descr="Audio Recording Aug 2, 2023 at 3:52:22 PM">
            <a:hlinkClick r:id="" action="ppaction://media"/>
            <a:extLst>
              <a:ext uri="{FF2B5EF4-FFF2-40B4-BE49-F238E27FC236}">
                <a16:creationId xmlns:a16="http://schemas.microsoft.com/office/drawing/2014/main" id="{A7377ACD-8231-FC42-A9EE-97C9F6A6DDE6}"/>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937296" y="5943576"/>
            <a:ext cx="812800" cy="812800"/>
          </a:xfrm>
          <a:prstGeom prst="rect">
            <a:avLst/>
          </a:prstGeom>
        </p:spPr>
      </p:pic>
    </p:spTree>
    <p:extLst>
      <p:ext uri="{BB962C8B-B14F-4D97-AF65-F5344CB8AC3E}">
        <p14:creationId xmlns:p14="http://schemas.microsoft.com/office/powerpoint/2010/main" val="774443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233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8243</TotalTime>
  <Words>2800</Words>
  <Application>Microsoft Macintosh PowerPoint</Application>
  <PresentationFormat>Widescreen</PresentationFormat>
  <Paragraphs>194</Paragraphs>
  <Slides>47</Slides>
  <Notes>4</Notes>
  <HiddenSlides>0</HiddenSlides>
  <MMClips>46</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Al-Jazeera-Arabic-Bold</vt:lpstr>
      <vt:lpstr>Al-Jazeera-Arabic-Regular</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214</cp:revision>
  <dcterms:created xsi:type="dcterms:W3CDTF">2023-04-29T09:08:23Z</dcterms:created>
  <dcterms:modified xsi:type="dcterms:W3CDTF">2023-08-02T12:52:27Z</dcterms:modified>
</cp:coreProperties>
</file>