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8288000" cy="10287000"/>
  <p:notesSz cx="6858000" cy="9144000"/>
  <p:embeddedFontLst>
    <p:embeddedFont>
      <p:font typeface="Alarabiya" panose="020B0604020202020204" charset="-78"/>
      <p:regular r:id="rId12"/>
    </p:embeddedFont>
    <p:embeddedFont>
      <p:font typeface="Shafigh Bakh AutoSwash Thin" panose="020B0604020202020204" charset="-78"/>
      <p:regular r:id="rId13"/>
    </p:embeddedFont>
    <p:embeddedFont>
      <p:font typeface="thmanyah serif display" panose="020B0604020202020204" charset="-78"/>
      <p:regular r:id="rId14"/>
    </p:embeddedFont>
    <p:embeddedFont>
      <p:font typeface="thmanyah serif display Light" panose="020B0604020202020204" charset="-78"/>
      <p:regular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591" autoAdjust="0"/>
    <p:restoredTop sz="94622" autoAdjust="0"/>
  </p:normalViewPr>
  <p:slideViewPr>
    <p:cSldViewPr>
      <p:cViewPr varScale="1">
        <p:scale>
          <a:sx n="52" d="100"/>
          <a:sy n="52" d="100"/>
        </p:scale>
        <p:origin x="989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6250" r="-6250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 flipV="1">
            <a:off x="-328064" y="5377270"/>
            <a:ext cx="4262923" cy="5120628"/>
          </a:xfrm>
          <a:custGeom>
            <a:avLst/>
            <a:gdLst/>
            <a:ahLst/>
            <a:cxnLst/>
            <a:rect l="l" t="t" r="r" b="b"/>
            <a:pathLst>
              <a:path w="4262923" h="5120628">
                <a:moveTo>
                  <a:pt x="0" y="5120628"/>
                </a:moveTo>
                <a:lnTo>
                  <a:pt x="4262923" y="5120628"/>
                </a:lnTo>
                <a:lnTo>
                  <a:pt x="4262923" y="0"/>
                </a:lnTo>
                <a:lnTo>
                  <a:pt x="0" y="0"/>
                </a:lnTo>
                <a:lnTo>
                  <a:pt x="0" y="5120628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>
            <a:off x="-908719" y="7786423"/>
            <a:ext cx="16230600" cy="4037362"/>
          </a:xfrm>
          <a:custGeom>
            <a:avLst/>
            <a:gdLst/>
            <a:ahLst/>
            <a:cxnLst/>
            <a:rect l="l" t="t" r="r" b="b"/>
            <a:pathLst>
              <a:path w="16230600" h="4037362">
                <a:moveTo>
                  <a:pt x="0" y="0"/>
                </a:moveTo>
                <a:lnTo>
                  <a:pt x="16230600" y="0"/>
                </a:lnTo>
                <a:lnTo>
                  <a:pt x="16230600" y="4037362"/>
                </a:lnTo>
                <a:lnTo>
                  <a:pt x="0" y="403736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Freeform 5"/>
          <p:cNvSpPr/>
          <p:nvPr/>
        </p:nvSpPr>
        <p:spPr>
          <a:xfrm flipH="1">
            <a:off x="14269592" y="-227049"/>
            <a:ext cx="4262923" cy="5120628"/>
          </a:xfrm>
          <a:custGeom>
            <a:avLst/>
            <a:gdLst/>
            <a:ahLst/>
            <a:cxnLst/>
            <a:rect l="l" t="t" r="r" b="b"/>
            <a:pathLst>
              <a:path w="4262923" h="5120628">
                <a:moveTo>
                  <a:pt x="4262922" y="0"/>
                </a:moveTo>
                <a:lnTo>
                  <a:pt x="0" y="0"/>
                </a:lnTo>
                <a:lnTo>
                  <a:pt x="0" y="5120628"/>
                </a:lnTo>
                <a:lnTo>
                  <a:pt x="4262922" y="5120628"/>
                </a:lnTo>
                <a:lnTo>
                  <a:pt x="4262922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TextBox 6"/>
          <p:cNvSpPr txBox="1"/>
          <p:nvPr/>
        </p:nvSpPr>
        <p:spPr>
          <a:xfrm>
            <a:off x="600093" y="2983507"/>
            <a:ext cx="17087813" cy="23937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9648"/>
              </a:lnSpc>
            </a:pPr>
            <a:r>
              <a:rPr lang="ar-EG" sz="6891">
                <a:solidFill>
                  <a:srgbClr val="000000"/>
                </a:solidFill>
                <a:latin typeface="thmanyah serif display Light"/>
                <a:ea typeface="thmanyah serif display Light"/>
                <a:cs typeface="thmanyah serif display Light"/>
                <a:sym typeface="thmanyah serif display Light"/>
                <a:rtl/>
              </a:rPr>
              <a:t>أثر تطبيق الحوكمة الرقمية في المؤسسات الصغيرة على تقليل الفساد الإداري وزيادة الشفافية المالية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3934859" y="7461731"/>
            <a:ext cx="11337277" cy="20483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3243"/>
              </a:lnSpc>
            </a:pPr>
            <a:r>
              <a:rPr lang="ar-EG" sz="2316">
                <a:solidFill>
                  <a:srgbClr val="000000"/>
                </a:solidFill>
                <a:latin typeface="Shafigh Bakh AutoSwash Thin"/>
                <a:ea typeface="Shafigh Bakh AutoSwash Thin"/>
                <a:cs typeface="Shafigh Bakh AutoSwash Thin"/>
                <a:sym typeface="Shafigh Bakh AutoSwash Thin"/>
                <a:rtl/>
              </a:rPr>
              <a:t>إعداد: سمية يحيى محمد البلول</a:t>
            </a:r>
          </a:p>
          <a:p>
            <a:pPr algn="ctr" rtl="1">
              <a:lnSpc>
                <a:spcPts val="3243"/>
              </a:lnSpc>
            </a:pPr>
            <a:r>
              <a:rPr lang="ar-EG" sz="2316">
                <a:solidFill>
                  <a:srgbClr val="000000"/>
                </a:solidFill>
                <a:latin typeface="Shafigh Bakh AutoSwash Thin"/>
                <a:ea typeface="Shafigh Bakh AutoSwash Thin"/>
                <a:cs typeface="Shafigh Bakh AutoSwash Thin"/>
                <a:sym typeface="Shafigh Bakh AutoSwash Thin"/>
                <a:rtl/>
              </a:rPr>
              <a:t> الرقم الجامعي: </a:t>
            </a:r>
            <a:r>
              <a:rPr lang="en-US" sz="2316">
                <a:solidFill>
                  <a:srgbClr val="000000"/>
                </a:solidFill>
                <a:latin typeface="Shafigh Bakh AutoSwash Thin"/>
                <a:ea typeface="Shafigh Bakh AutoSwash Thin"/>
                <a:cs typeface="Shafigh Bakh AutoSwash Thin"/>
                <a:sym typeface="Shafigh Bakh AutoSwash Thin"/>
              </a:rPr>
              <a:t>242002000</a:t>
            </a:r>
          </a:p>
          <a:p>
            <a:pPr algn="ctr" rtl="1">
              <a:lnSpc>
                <a:spcPts val="3243"/>
              </a:lnSpc>
              <a:spcBef>
                <a:spcPct val="0"/>
              </a:spcBef>
            </a:pPr>
            <a:r>
              <a:rPr lang="ar-EG" sz="2316">
                <a:solidFill>
                  <a:srgbClr val="000000"/>
                </a:solidFill>
                <a:latin typeface="Shafigh Bakh AutoSwash Thin"/>
                <a:ea typeface="Shafigh Bakh AutoSwash Thin"/>
                <a:cs typeface="Shafigh Bakh AutoSwash Thin"/>
                <a:sym typeface="Shafigh Bakh AutoSwash Thin"/>
                <a:rtl/>
              </a:rPr>
              <a:t>المقرر: </a:t>
            </a:r>
            <a:r>
              <a:rPr lang="en-US" sz="2316">
                <a:solidFill>
                  <a:srgbClr val="000000"/>
                </a:solidFill>
                <a:latin typeface="Shafigh Bakh AutoSwash Thin"/>
                <a:ea typeface="Shafigh Bakh AutoSwash Thin"/>
                <a:cs typeface="Shafigh Bakh AutoSwash Thin"/>
                <a:sym typeface="Shafigh Bakh AutoSwash Thin"/>
              </a:rPr>
              <a:t>MGM333</a:t>
            </a:r>
            <a:r>
              <a:rPr lang="ar-EG" sz="2316">
                <a:solidFill>
                  <a:srgbClr val="000000"/>
                </a:solidFill>
                <a:latin typeface="Shafigh Bakh AutoSwash Thin"/>
                <a:ea typeface="Shafigh Bakh AutoSwash Thin"/>
                <a:cs typeface="Shafigh Bakh AutoSwash Thin"/>
                <a:sym typeface="Shafigh Bakh AutoSwash Thin"/>
                <a:rtl/>
              </a:rPr>
              <a:t> – مقدمة في طرق البحث</a:t>
            </a:r>
          </a:p>
          <a:p>
            <a:pPr algn="ctr" rtl="1">
              <a:lnSpc>
                <a:spcPts val="3243"/>
              </a:lnSpc>
              <a:spcBef>
                <a:spcPct val="0"/>
              </a:spcBef>
            </a:pPr>
            <a:r>
              <a:rPr lang="ar-EG" sz="2316">
                <a:solidFill>
                  <a:srgbClr val="000000"/>
                </a:solidFill>
                <a:latin typeface="Shafigh Bakh AutoSwash Thin"/>
                <a:ea typeface="Shafigh Bakh AutoSwash Thin"/>
                <a:cs typeface="Shafigh Bakh AutoSwash Thin"/>
                <a:sym typeface="Shafigh Bakh AutoSwash Thin"/>
                <a:rtl/>
              </a:rPr>
              <a:t>كلية المعلوماتية – قسم تقنية المعلومات</a:t>
            </a:r>
          </a:p>
          <a:p>
            <a:pPr algn="ctr" rtl="1">
              <a:lnSpc>
                <a:spcPts val="3243"/>
              </a:lnSpc>
              <a:spcBef>
                <a:spcPct val="0"/>
              </a:spcBef>
            </a:pPr>
            <a:r>
              <a:rPr lang="ar-EG" sz="2316">
                <a:solidFill>
                  <a:srgbClr val="000000"/>
                </a:solidFill>
                <a:latin typeface="Shafigh Bakh AutoSwash Thin"/>
                <a:ea typeface="Shafigh Bakh AutoSwash Thin"/>
                <a:cs typeface="Shafigh Bakh AutoSwash Thin"/>
                <a:sym typeface="Shafigh Bakh AutoSwash Thin"/>
                <a:rtl/>
              </a:rPr>
              <a:t>جامعة ميدأوشن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6250" r="-6250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 rot="5400000" flipH="1">
            <a:off x="-3306107" y="5694113"/>
            <a:ext cx="7603204" cy="1891297"/>
          </a:xfrm>
          <a:custGeom>
            <a:avLst/>
            <a:gdLst/>
            <a:ahLst/>
            <a:cxnLst/>
            <a:rect l="l" t="t" r="r" b="b"/>
            <a:pathLst>
              <a:path w="7603204" h="1891297">
                <a:moveTo>
                  <a:pt x="7603204" y="0"/>
                </a:moveTo>
                <a:lnTo>
                  <a:pt x="0" y="0"/>
                </a:lnTo>
                <a:lnTo>
                  <a:pt x="0" y="1891297"/>
                </a:lnTo>
                <a:lnTo>
                  <a:pt x="7603204" y="1891297"/>
                </a:lnTo>
                <a:lnTo>
                  <a:pt x="7603204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>
            <a:off x="-450153" y="-434233"/>
            <a:ext cx="4262923" cy="5120628"/>
          </a:xfrm>
          <a:custGeom>
            <a:avLst/>
            <a:gdLst/>
            <a:ahLst/>
            <a:cxnLst/>
            <a:rect l="l" t="t" r="r" b="b"/>
            <a:pathLst>
              <a:path w="4262923" h="5120628">
                <a:moveTo>
                  <a:pt x="0" y="0"/>
                </a:moveTo>
                <a:lnTo>
                  <a:pt x="4262923" y="0"/>
                </a:lnTo>
                <a:lnTo>
                  <a:pt x="4262923" y="5120627"/>
                </a:lnTo>
                <a:lnTo>
                  <a:pt x="0" y="512062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Freeform 5"/>
          <p:cNvSpPr/>
          <p:nvPr/>
        </p:nvSpPr>
        <p:spPr>
          <a:xfrm rot="5400000" flipV="1">
            <a:off x="13994907" y="2627353"/>
            <a:ext cx="7603204" cy="1891297"/>
          </a:xfrm>
          <a:custGeom>
            <a:avLst/>
            <a:gdLst/>
            <a:ahLst/>
            <a:cxnLst/>
            <a:rect l="l" t="t" r="r" b="b"/>
            <a:pathLst>
              <a:path w="7603204" h="1891297">
                <a:moveTo>
                  <a:pt x="0" y="1891297"/>
                </a:moveTo>
                <a:lnTo>
                  <a:pt x="7603203" y="1891297"/>
                </a:lnTo>
                <a:lnTo>
                  <a:pt x="7603203" y="0"/>
                </a:lnTo>
                <a:lnTo>
                  <a:pt x="0" y="0"/>
                </a:lnTo>
                <a:lnTo>
                  <a:pt x="0" y="1891297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Freeform 6"/>
          <p:cNvSpPr/>
          <p:nvPr/>
        </p:nvSpPr>
        <p:spPr>
          <a:xfrm flipH="1" flipV="1">
            <a:off x="14324509" y="5585433"/>
            <a:ext cx="4262923" cy="5120628"/>
          </a:xfrm>
          <a:custGeom>
            <a:avLst/>
            <a:gdLst/>
            <a:ahLst/>
            <a:cxnLst/>
            <a:rect l="l" t="t" r="r" b="b"/>
            <a:pathLst>
              <a:path w="4262923" h="5120628">
                <a:moveTo>
                  <a:pt x="4262923" y="5120628"/>
                </a:moveTo>
                <a:lnTo>
                  <a:pt x="0" y="5120628"/>
                </a:lnTo>
                <a:lnTo>
                  <a:pt x="0" y="0"/>
                </a:lnTo>
                <a:lnTo>
                  <a:pt x="4262923" y="0"/>
                </a:lnTo>
                <a:lnTo>
                  <a:pt x="4262923" y="5120628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TextBox 7"/>
          <p:cNvSpPr txBox="1"/>
          <p:nvPr/>
        </p:nvSpPr>
        <p:spPr>
          <a:xfrm>
            <a:off x="1028700" y="3258472"/>
            <a:ext cx="15343344" cy="59998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6876"/>
              </a:lnSpc>
            </a:pPr>
            <a:r>
              <a:rPr lang="ar-EG" sz="4553">
                <a:solidFill>
                  <a:srgbClr val="161B1C"/>
                </a:solidFill>
                <a:latin typeface="Shafigh Bakh AutoSwash Thin"/>
                <a:ea typeface="Shafigh Bakh AutoSwash Thin"/>
                <a:cs typeface="Shafigh Bakh AutoSwash Thin"/>
                <a:sym typeface="Shafigh Bakh AutoSwash Thin"/>
                <a:rtl/>
              </a:rPr>
              <a:t>* يشهد العالم تحولًا رقميًا متسارعًا في مختلف القطاعات.</a:t>
            </a:r>
          </a:p>
          <a:p>
            <a:pPr algn="r" rtl="1">
              <a:lnSpc>
                <a:spcPts val="6876"/>
              </a:lnSpc>
            </a:pPr>
            <a:r>
              <a:rPr lang="ar-EG" sz="4553">
                <a:solidFill>
                  <a:srgbClr val="161B1C"/>
                </a:solidFill>
                <a:latin typeface="Shafigh Bakh AutoSwash Thin"/>
                <a:ea typeface="Shafigh Bakh AutoSwash Thin"/>
                <a:cs typeface="Shafigh Bakh AutoSwash Thin"/>
                <a:sym typeface="Shafigh Bakh AutoSwash Thin"/>
                <a:rtl/>
              </a:rPr>
              <a:t>* أصبحت الحوكمة الرقمية من أهم الأساليب لتحسين الأداء المؤسسي.</a:t>
            </a:r>
          </a:p>
          <a:p>
            <a:pPr algn="r" rtl="1">
              <a:lnSpc>
                <a:spcPts val="6876"/>
              </a:lnSpc>
            </a:pPr>
            <a:r>
              <a:rPr lang="ar-EG" sz="4553">
                <a:solidFill>
                  <a:srgbClr val="161B1C"/>
                </a:solidFill>
                <a:latin typeface="Shafigh Bakh AutoSwash Thin"/>
                <a:ea typeface="Shafigh Bakh AutoSwash Thin"/>
                <a:cs typeface="Shafigh Bakh AutoSwash Thin"/>
                <a:sym typeface="Shafigh Bakh AutoSwash Thin"/>
                <a:rtl/>
              </a:rPr>
              <a:t>* تسهم الحوكمة الرقمية في تعزيز الشفافية ورفع كفاءة العمل.</a:t>
            </a:r>
          </a:p>
          <a:p>
            <a:pPr algn="r" rtl="1">
              <a:lnSpc>
                <a:spcPts val="6876"/>
              </a:lnSpc>
            </a:pPr>
            <a:r>
              <a:rPr lang="ar-EG" sz="4553">
                <a:solidFill>
                  <a:srgbClr val="161B1C"/>
                </a:solidFill>
                <a:latin typeface="Shafigh Bakh AutoSwash Thin"/>
                <a:ea typeface="Shafigh Bakh AutoSwash Thin"/>
                <a:cs typeface="Shafigh Bakh AutoSwash Thin"/>
                <a:sym typeface="Shafigh Bakh AutoSwash Thin"/>
                <a:rtl/>
              </a:rPr>
              <a:t>* تساعد على الحد من الفساد الإداري وتحسين جودة الخدمات.</a:t>
            </a:r>
          </a:p>
          <a:p>
            <a:pPr algn="r" rtl="1">
              <a:lnSpc>
                <a:spcPts val="6876"/>
              </a:lnSpc>
            </a:pPr>
            <a:r>
              <a:rPr lang="ar-EG" sz="4553">
                <a:solidFill>
                  <a:srgbClr val="161B1C"/>
                </a:solidFill>
                <a:latin typeface="Shafigh Bakh AutoSwash Thin"/>
                <a:ea typeface="Shafigh Bakh AutoSwash Thin"/>
                <a:cs typeface="Shafigh Bakh AutoSwash Thin"/>
                <a:sym typeface="Shafigh Bakh AutoSwash Thin"/>
                <a:rtl/>
              </a:rPr>
              <a:t>* لذلك جاءت هذه الدراسة لبحث أثر تطبيق الحوكمة الرقمية في المؤسسات الصغيرة على تقليل الفساد الإداري وزيادة الشفافية المالية.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4539196" y="857250"/>
            <a:ext cx="9209608" cy="1543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2599"/>
              </a:lnSpc>
            </a:pPr>
            <a:r>
              <a:rPr lang="ar-EG" sz="9000">
                <a:solidFill>
                  <a:srgbClr val="161B1C"/>
                </a:solidFill>
                <a:latin typeface="thmanyah serif display"/>
                <a:ea typeface="thmanyah serif display"/>
                <a:cs typeface="thmanyah serif display"/>
                <a:sym typeface="thmanyah serif display"/>
                <a:rtl/>
              </a:rPr>
              <a:t>المقدمة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6250" r="-6250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 rot="5400000" flipH="1">
            <a:off x="-3306107" y="5694113"/>
            <a:ext cx="7603204" cy="1891297"/>
          </a:xfrm>
          <a:custGeom>
            <a:avLst/>
            <a:gdLst/>
            <a:ahLst/>
            <a:cxnLst/>
            <a:rect l="l" t="t" r="r" b="b"/>
            <a:pathLst>
              <a:path w="7603204" h="1891297">
                <a:moveTo>
                  <a:pt x="7603204" y="0"/>
                </a:moveTo>
                <a:lnTo>
                  <a:pt x="0" y="0"/>
                </a:lnTo>
                <a:lnTo>
                  <a:pt x="0" y="1891297"/>
                </a:lnTo>
                <a:lnTo>
                  <a:pt x="7603204" y="1891297"/>
                </a:lnTo>
                <a:lnTo>
                  <a:pt x="7603204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>
            <a:off x="-450153" y="-434233"/>
            <a:ext cx="4262923" cy="5120628"/>
          </a:xfrm>
          <a:custGeom>
            <a:avLst/>
            <a:gdLst/>
            <a:ahLst/>
            <a:cxnLst/>
            <a:rect l="l" t="t" r="r" b="b"/>
            <a:pathLst>
              <a:path w="4262923" h="5120628">
                <a:moveTo>
                  <a:pt x="0" y="0"/>
                </a:moveTo>
                <a:lnTo>
                  <a:pt x="4262923" y="0"/>
                </a:lnTo>
                <a:lnTo>
                  <a:pt x="4262923" y="5120627"/>
                </a:lnTo>
                <a:lnTo>
                  <a:pt x="0" y="512062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Freeform 5"/>
          <p:cNvSpPr/>
          <p:nvPr/>
        </p:nvSpPr>
        <p:spPr>
          <a:xfrm rot="5400000" flipV="1">
            <a:off x="13994907" y="2627353"/>
            <a:ext cx="7603204" cy="1891297"/>
          </a:xfrm>
          <a:custGeom>
            <a:avLst/>
            <a:gdLst/>
            <a:ahLst/>
            <a:cxnLst/>
            <a:rect l="l" t="t" r="r" b="b"/>
            <a:pathLst>
              <a:path w="7603204" h="1891297">
                <a:moveTo>
                  <a:pt x="0" y="1891297"/>
                </a:moveTo>
                <a:lnTo>
                  <a:pt x="7603203" y="1891297"/>
                </a:lnTo>
                <a:lnTo>
                  <a:pt x="7603203" y="0"/>
                </a:lnTo>
                <a:lnTo>
                  <a:pt x="0" y="0"/>
                </a:lnTo>
                <a:lnTo>
                  <a:pt x="0" y="1891297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Freeform 6"/>
          <p:cNvSpPr/>
          <p:nvPr/>
        </p:nvSpPr>
        <p:spPr>
          <a:xfrm flipH="1" flipV="1">
            <a:off x="14324509" y="5585433"/>
            <a:ext cx="4262923" cy="5120628"/>
          </a:xfrm>
          <a:custGeom>
            <a:avLst/>
            <a:gdLst/>
            <a:ahLst/>
            <a:cxnLst/>
            <a:rect l="l" t="t" r="r" b="b"/>
            <a:pathLst>
              <a:path w="4262923" h="5120628">
                <a:moveTo>
                  <a:pt x="4262923" y="5120628"/>
                </a:moveTo>
                <a:lnTo>
                  <a:pt x="0" y="5120628"/>
                </a:lnTo>
                <a:lnTo>
                  <a:pt x="0" y="0"/>
                </a:lnTo>
                <a:lnTo>
                  <a:pt x="4262923" y="0"/>
                </a:lnTo>
                <a:lnTo>
                  <a:pt x="4262923" y="5120628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7" name="Group 7"/>
          <p:cNvGrpSpPr/>
          <p:nvPr/>
        </p:nvGrpSpPr>
        <p:grpSpPr>
          <a:xfrm>
            <a:off x="1028700" y="1028700"/>
            <a:ext cx="16230600" cy="8229600"/>
            <a:chOff x="0" y="0"/>
            <a:chExt cx="4274726" cy="2167467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0" y="0"/>
                  </a:moveTo>
                  <a:lnTo>
                    <a:pt x="4274726" y="0"/>
                  </a:lnTo>
                  <a:lnTo>
                    <a:pt x="4274726" y="2167467"/>
                  </a:lnTo>
                  <a:lnTo>
                    <a:pt x="0" y="2167467"/>
                  </a:lnTo>
                  <a:close/>
                </a:path>
              </a:pathLst>
            </a:custGeom>
            <a:solidFill>
              <a:srgbClr val="F2F4F2"/>
            </a:solidFill>
            <a:ln w="19050" cap="sq">
              <a:solidFill>
                <a:srgbClr val="6D869A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5293825" y="1861262"/>
            <a:ext cx="7700351" cy="12896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0535"/>
              </a:lnSpc>
            </a:pPr>
            <a:r>
              <a:rPr lang="ar-EG" sz="7525">
                <a:solidFill>
                  <a:srgbClr val="161B1C"/>
                </a:solidFill>
                <a:latin typeface="thmanyah serif display"/>
                <a:ea typeface="thmanyah serif display"/>
                <a:cs typeface="thmanyah serif display"/>
                <a:sym typeface="thmanyah serif display"/>
                <a:rtl/>
              </a:rPr>
              <a:t>مشكلة البحث 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028700" y="4212057"/>
            <a:ext cx="16234604" cy="37488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7458"/>
              </a:lnSpc>
            </a:pPr>
            <a:r>
              <a:rPr lang="ar-EG" sz="5327">
                <a:solidFill>
                  <a:srgbClr val="161B1C"/>
                </a:solidFill>
                <a:latin typeface="Shafigh Bakh AutoSwash Thin"/>
                <a:ea typeface="Shafigh Bakh AutoSwash Thin"/>
                <a:cs typeface="Shafigh Bakh AutoSwash Thin"/>
                <a:sym typeface="Shafigh Bakh AutoSwash Thin"/>
                <a:rtl/>
              </a:rPr>
              <a:t>تتمثل مشكلة البحث في التعرف على مدى تأثير تطبيق الحوكمة الرقمية في المؤسسات الصغيرة على الحد من الفساد الإداري وتعزيز الشفافية المالية.</a:t>
            </a:r>
          </a:p>
          <a:p>
            <a:pPr algn="ctr" rtl="1">
              <a:lnSpc>
                <a:spcPts val="7458"/>
              </a:lnSpc>
            </a:pPr>
            <a:endParaRPr lang="ar-EG" sz="5327">
              <a:solidFill>
                <a:srgbClr val="161B1C"/>
              </a:solidFill>
              <a:latin typeface="Shafigh Bakh AutoSwash Thin"/>
              <a:ea typeface="Shafigh Bakh AutoSwash Thin"/>
              <a:cs typeface="Shafigh Bakh AutoSwash Thin"/>
              <a:sym typeface="Shafigh Bakh AutoSwash Thin"/>
              <a:rtl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6250" r="-6250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 rot="5400000" flipH="1">
            <a:off x="-3306107" y="5694113"/>
            <a:ext cx="7603204" cy="1891297"/>
          </a:xfrm>
          <a:custGeom>
            <a:avLst/>
            <a:gdLst/>
            <a:ahLst/>
            <a:cxnLst/>
            <a:rect l="l" t="t" r="r" b="b"/>
            <a:pathLst>
              <a:path w="7603204" h="1891297">
                <a:moveTo>
                  <a:pt x="7603204" y="0"/>
                </a:moveTo>
                <a:lnTo>
                  <a:pt x="0" y="0"/>
                </a:lnTo>
                <a:lnTo>
                  <a:pt x="0" y="1891297"/>
                </a:lnTo>
                <a:lnTo>
                  <a:pt x="7603204" y="1891297"/>
                </a:lnTo>
                <a:lnTo>
                  <a:pt x="7603204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>
            <a:off x="-450153" y="-434233"/>
            <a:ext cx="4262923" cy="5120628"/>
          </a:xfrm>
          <a:custGeom>
            <a:avLst/>
            <a:gdLst/>
            <a:ahLst/>
            <a:cxnLst/>
            <a:rect l="l" t="t" r="r" b="b"/>
            <a:pathLst>
              <a:path w="4262923" h="5120628">
                <a:moveTo>
                  <a:pt x="0" y="0"/>
                </a:moveTo>
                <a:lnTo>
                  <a:pt x="4262923" y="0"/>
                </a:lnTo>
                <a:lnTo>
                  <a:pt x="4262923" y="5120627"/>
                </a:lnTo>
                <a:lnTo>
                  <a:pt x="0" y="512062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Freeform 5"/>
          <p:cNvSpPr/>
          <p:nvPr/>
        </p:nvSpPr>
        <p:spPr>
          <a:xfrm rot="5400000" flipV="1">
            <a:off x="13994907" y="2627353"/>
            <a:ext cx="7603204" cy="1891297"/>
          </a:xfrm>
          <a:custGeom>
            <a:avLst/>
            <a:gdLst/>
            <a:ahLst/>
            <a:cxnLst/>
            <a:rect l="l" t="t" r="r" b="b"/>
            <a:pathLst>
              <a:path w="7603204" h="1891297">
                <a:moveTo>
                  <a:pt x="0" y="1891297"/>
                </a:moveTo>
                <a:lnTo>
                  <a:pt x="7603203" y="1891297"/>
                </a:lnTo>
                <a:lnTo>
                  <a:pt x="7603203" y="0"/>
                </a:lnTo>
                <a:lnTo>
                  <a:pt x="0" y="0"/>
                </a:lnTo>
                <a:lnTo>
                  <a:pt x="0" y="1891297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Freeform 6"/>
          <p:cNvSpPr/>
          <p:nvPr/>
        </p:nvSpPr>
        <p:spPr>
          <a:xfrm flipH="1" flipV="1">
            <a:off x="14324509" y="5585433"/>
            <a:ext cx="4262923" cy="5120628"/>
          </a:xfrm>
          <a:custGeom>
            <a:avLst/>
            <a:gdLst/>
            <a:ahLst/>
            <a:cxnLst/>
            <a:rect l="l" t="t" r="r" b="b"/>
            <a:pathLst>
              <a:path w="4262923" h="5120628">
                <a:moveTo>
                  <a:pt x="4262923" y="5120628"/>
                </a:moveTo>
                <a:lnTo>
                  <a:pt x="0" y="5120628"/>
                </a:lnTo>
                <a:lnTo>
                  <a:pt x="0" y="0"/>
                </a:lnTo>
                <a:lnTo>
                  <a:pt x="4262923" y="0"/>
                </a:lnTo>
                <a:lnTo>
                  <a:pt x="4262923" y="5120628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7" name="Group 7"/>
          <p:cNvGrpSpPr/>
          <p:nvPr/>
        </p:nvGrpSpPr>
        <p:grpSpPr>
          <a:xfrm>
            <a:off x="1028700" y="1028700"/>
            <a:ext cx="16230600" cy="8229600"/>
            <a:chOff x="0" y="0"/>
            <a:chExt cx="4274726" cy="2167467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0" y="0"/>
                  </a:moveTo>
                  <a:lnTo>
                    <a:pt x="4274726" y="0"/>
                  </a:lnTo>
                  <a:lnTo>
                    <a:pt x="4274726" y="2167467"/>
                  </a:lnTo>
                  <a:lnTo>
                    <a:pt x="0" y="2167467"/>
                  </a:lnTo>
                  <a:close/>
                </a:path>
              </a:pathLst>
            </a:custGeom>
            <a:solidFill>
              <a:srgbClr val="F2F4F2"/>
            </a:solidFill>
            <a:ln w="19050" cap="sq">
              <a:solidFill>
                <a:srgbClr val="6D869A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1028700" y="6172407"/>
            <a:ext cx="3085893" cy="3085893"/>
            <a:chOff x="0" y="0"/>
            <a:chExt cx="6350000" cy="6350000"/>
          </a:xfrm>
        </p:grpSpPr>
        <p:sp>
          <p:nvSpPr>
            <p:cNvPr id="11" name="Freeform 11"/>
            <p:cNvSpPr/>
            <p:nvPr/>
          </p:nvSpPr>
          <p:spPr>
            <a:xfrm>
              <a:off x="541020" y="537210"/>
              <a:ext cx="5255260" cy="5255260"/>
            </a:xfrm>
            <a:custGeom>
              <a:avLst/>
              <a:gdLst/>
              <a:ahLst/>
              <a:cxnLst/>
              <a:rect l="l" t="t" r="r" b="b"/>
              <a:pathLst>
                <a:path w="5255260" h="5255260">
                  <a:moveTo>
                    <a:pt x="2627630" y="0"/>
                  </a:moveTo>
                  <a:cubicBezTo>
                    <a:pt x="1176430" y="0"/>
                    <a:pt x="0" y="1176430"/>
                    <a:pt x="0" y="2627630"/>
                  </a:cubicBezTo>
                  <a:cubicBezTo>
                    <a:pt x="0" y="4078830"/>
                    <a:pt x="1176430" y="5255260"/>
                    <a:pt x="2627630" y="5255260"/>
                  </a:cubicBezTo>
                  <a:cubicBezTo>
                    <a:pt x="4078830" y="5255260"/>
                    <a:pt x="5255260" y="4078830"/>
                    <a:pt x="5255260" y="2627630"/>
                  </a:cubicBezTo>
                  <a:cubicBezTo>
                    <a:pt x="5255260" y="1176430"/>
                    <a:pt x="4078830" y="0"/>
                    <a:pt x="2627630" y="0"/>
                  </a:cubicBezTo>
                  <a:close/>
                </a:path>
              </a:pathLst>
            </a:custGeom>
            <a:blipFill>
              <a:blip r:embed="rId5"/>
              <a:stretch>
                <a:fillRect t="-25136" b="-25136"/>
              </a:stretch>
            </a:blipFill>
            <a:ln w="38100" cap="sq">
              <a:solidFill>
                <a:srgbClr val="6D869A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-1598897" y="3479963"/>
            <a:ext cx="16906124" cy="46657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5332"/>
              </a:lnSpc>
            </a:pPr>
            <a:r>
              <a:rPr lang="ar-EG" sz="3531">
                <a:solidFill>
                  <a:srgbClr val="161B1C"/>
                </a:solidFill>
                <a:latin typeface="Shafigh Bakh AutoSwash Thin"/>
                <a:ea typeface="Shafigh Bakh AutoSwash Thin"/>
                <a:cs typeface="Shafigh Bakh AutoSwash Thin"/>
                <a:sym typeface="Shafigh Bakh AutoSwash Thin"/>
                <a:rtl/>
              </a:rPr>
              <a:t>*دراسة أثر تطبيق الحوكمة الرقمية في المؤسسات الصغيرة.</a:t>
            </a:r>
          </a:p>
          <a:p>
            <a:pPr algn="just" rtl="1">
              <a:lnSpc>
                <a:spcPts val="5332"/>
              </a:lnSpc>
            </a:pPr>
            <a:endParaRPr lang="ar-EG" sz="3531">
              <a:solidFill>
                <a:srgbClr val="161B1C"/>
              </a:solidFill>
              <a:latin typeface="Shafigh Bakh AutoSwash Thin"/>
              <a:ea typeface="Shafigh Bakh AutoSwash Thin"/>
              <a:cs typeface="Shafigh Bakh AutoSwash Thin"/>
              <a:sym typeface="Shafigh Bakh AutoSwash Thin"/>
              <a:rtl/>
            </a:endParaRPr>
          </a:p>
          <a:p>
            <a:pPr algn="r" rtl="1">
              <a:lnSpc>
                <a:spcPts val="5332"/>
              </a:lnSpc>
            </a:pPr>
            <a:r>
              <a:rPr lang="ar-EG" sz="3531">
                <a:solidFill>
                  <a:srgbClr val="161B1C"/>
                </a:solidFill>
                <a:latin typeface="Shafigh Bakh AutoSwash Thin"/>
                <a:ea typeface="Shafigh Bakh AutoSwash Thin"/>
                <a:cs typeface="Shafigh Bakh AutoSwash Thin"/>
                <a:sym typeface="Shafigh Bakh AutoSwash Thin"/>
                <a:rtl/>
              </a:rPr>
              <a:t>*التعرف  على أثر الحوكمة الرقمية في تقليل الفساد الإداري.</a:t>
            </a:r>
          </a:p>
          <a:p>
            <a:pPr algn="just" rtl="1">
              <a:lnSpc>
                <a:spcPts val="5332"/>
              </a:lnSpc>
            </a:pPr>
            <a:endParaRPr lang="ar-EG" sz="3531">
              <a:solidFill>
                <a:srgbClr val="161B1C"/>
              </a:solidFill>
              <a:latin typeface="Shafigh Bakh AutoSwash Thin"/>
              <a:ea typeface="Shafigh Bakh AutoSwash Thin"/>
              <a:cs typeface="Shafigh Bakh AutoSwash Thin"/>
              <a:sym typeface="Shafigh Bakh AutoSwash Thin"/>
              <a:rtl/>
            </a:endParaRPr>
          </a:p>
          <a:p>
            <a:pPr algn="just" rtl="1">
              <a:lnSpc>
                <a:spcPts val="5332"/>
              </a:lnSpc>
            </a:pPr>
            <a:r>
              <a:rPr lang="ar-EG" sz="3531">
                <a:solidFill>
                  <a:srgbClr val="161B1C"/>
                </a:solidFill>
                <a:latin typeface="Shafigh Bakh AutoSwash Thin"/>
                <a:ea typeface="Shafigh Bakh AutoSwash Thin"/>
                <a:cs typeface="Shafigh Bakh AutoSwash Thin"/>
                <a:sym typeface="Shafigh Bakh AutoSwash Thin"/>
                <a:rtl/>
              </a:rPr>
              <a:t> *التعرف على أثر الحوكمة الرقمية في زيادة الشفافية المالية.</a:t>
            </a:r>
          </a:p>
          <a:p>
            <a:pPr algn="just" rtl="1">
              <a:lnSpc>
                <a:spcPts val="5332"/>
              </a:lnSpc>
            </a:pPr>
            <a:endParaRPr lang="ar-EG" sz="3531">
              <a:solidFill>
                <a:srgbClr val="161B1C"/>
              </a:solidFill>
              <a:latin typeface="Shafigh Bakh AutoSwash Thin"/>
              <a:ea typeface="Shafigh Bakh AutoSwash Thin"/>
              <a:cs typeface="Shafigh Bakh AutoSwash Thin"/>
              <a:sym typeface="Shafigh Bakh AutoSwash Thin"/>
              <a:rtl/>
            </a:endParaRPr>
          </a:p>
          <a:p>
            <a:pPr algn="just" rtl="1">
              <a:lnSpc>
                <a:spcPts val="5332"/>
              </a:lnSpc>
            </a:pPr>
            <a:r>
              <a:rPr lang="ar-EG" sz="3531">
                <a:solidFill>
                  <a:srgbClr val="161B1C"/>
                </a:solidFill>
                <a:latin typeface="Shafigh Bakh AutoSwash Thin"/>
                <a:ea typeface="Shafigh Bakh AutoSwash Thin"/>
                <a:cs typeface="Shafigh Bakh AutoSwash Thin"/>
                <a:sym typeface="Shafigh Bakh AutoSwash Thin"/>
                <a:rtl/>
              </a:rPr>
              <a:t>*تقديم  توصيات  تسهم في تعزيز تطبيق الحوكمة الرقمية.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4963799" y="1268831"/>
            <a:ext cx="9209608" cy="1543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2599"/>
              </a:lnSpc>
            </a:pPr>
            <a:r>
              <a:rPr lang="ar-EG" sz="9000">
                <a:solidFill>
                  <a:srgbClr val="161B1C"/>
                </a:solidFill>
                <a:latin typeface="thmanyah serif display"/>
                <a:ea typeface="thmanyah serif display"/>
                <a:cs typeface="thmanyah serif display"/>
                <a:sym typeface="thmanyah serif display"/>
                <a:rtl/>
              </a:rPr>
              <a:t>أهداف البحث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6250" r="-6250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 rot="5400000" flipH="1">
            <a:off x="-3306107" y="5694113"/>
            <a:ext cx="7603204" cy="1891297"/>
          </a:xfrm>
          <a:custGeom>
            <a:avLst/>
            <a:gdLst/>
            <a:ahLst/>
            <a:cxnLst/>
            <a:rect l="l" t="t" r="r" b="b"/>
            <a:pathLst>
              <a:path w="7603204" h="1891297">
                <a:moveTo>
                  <a:pt x="7603204" y="0"/>
                </a:moveTo>
                <a:lnTo>
                  <a:pt x="0" y="0"/>
                </a:lnTo>
                <a:lnTo>
                  <a:pt x="0" y="1891297"/>
                </a:lnTo>
                <a:lnTo>
                  <a:pt x="7603204" y="1891297"/>
                </a:lnTo>
                <a:lnTo>
                  <a:pt x="7603204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>
            <a:off x="-450153" y="-434233"/>
            <a:ext cx="4262923" cy="5120628"/>
          </a:xfrm>
          <a:custGeom>
            <a:avLst/>
            <a:gdLst/>
            <a:ahLst/>
            <a:cxnLst/>
            <a:rect l="l" t="t" r="r" b="b"/>
            <a:pathLst>
              <a:path w="4262923" h="5120628">
                <a:moveTo>
                  <a:pt x="0" y="0"/>
                </a:moveTo>
                <a:lnTo>
                  <a:pt x="4262923" y="0"/>
                </a:lnTo>
                <a:lnTo>
                  <a:pt x="4262923" y="5120627"/>
                </a:lnTo>
                <a:lnTo>
                  <a:pt x="0" y="512062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Freeform 5"/>
          <p:cNvSpPr/>
          <p:nvPr/>
        </p:nvSpPr>
        <p:spPr>
          <a:xfrm rot="5400000" flipV="1">
            <a:off x="13994907" y="2627353"/>
            <a:ext cx="7603204" cy="1891297"/>
          </a:xfrm>
          <a:custGeom>
            <a:avLst/>
            <a:gdLst/>
            <a:ahLst/>
            <a:cxnLst/>
            <a:rect l="l" t="t" r="r" b="b"/>
            <a:pathLst>
              <a:path w="7603204" h="1891297">
                <a:moveTo>
                  <a:pt x="0" y="1891297"/>
                </a:moveTo>
                <a:lnTo>
                  <a:pt x="7603203" y="1891297"/>
                </a:lnTo>
                <a:lnTo>
                  <a:pt x="7603203" y="0"/>
                </a:lnTo>
                <a:lnTo>
                  <a:pt x="0" y="0"/>
                </a:lnTo>
                <a:lnTo>
                  <a:pt x="0" y="1891297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Freeform 6"/>
          <p:cNvSpPr/>
          <p:nvPr/>
        </p:nvSpPr>
        <p:spPr>
          <a:xfrm flipH="1" flipV="1">
            <a:off x="14324509" y="5585433"/>
            <a:ext cx="4262923" cy="5120628"/>
          </a:xfrm>
          <a:custGeom>
            <a:avLst/>
            <a:gdLst/>
            <a:ahLst/>
            <a:cxnLst/>
            <a:rect l="l" t="t" r="r" b="b"/>
            <a:pathLst>
              <a:path w="4262923" h="5120628">
                <a:moveTo>
                  <a:pt x="4262923" y="5120628"/>
                </a:moveTo>
                <a:lnTo>
                  <a:pt x="0" y="5120628"/>
                </a:lnTo>
                <a:lnTo>
                  <a:pt x="0" y="0"/>
                </a:lnTo>
                <a:lnTo>
                  <a:pt x="4262923" y="0"/>
                </a:lnTo>
                <a:lnTo>
                  <a:pt x="4262923" y="5120628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7" name="Group 7"/>
          <p:cNvGrpSpPr/>
          <p:nvPr/>
        </p:nvGrpSpPr>
        <p:grpSpPr>
          <a:xfrm>
            <a:off x="1028700" y="1028700"/>
            <a:ext cx="16230600" cy="8229600"/>
            <a:chOff x="0" y="0"/>
            <a:chExt cx="4274726" cy="2167467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0" y="0"/>
                  </a:moveTo>
                  <a:lnTo>
                    <a:pt x="4274726" y="0"/>
                  </a:lnTo>
                  <a:lnTo>
                    <a:pt x="4274726" y="2167467"/>
                  </a:lnTo>
                  <a:lnTo>
                    <a:pt x="0" y="2167467"/>
                  </a:lnTo>
                  <a:close/>
                </a:path>
              </a:pathLst>
            </a:custGeom>
            <a:solidFill>
              <a:srgbClr val="F2F4F2"/>
            </a:solidFill>
            <a:ln w="19050" cap="sq">
              <a:solidFill>
                <a:srgbClr val="6D869A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6424635" y="2181378"/>
            <a:ext cx="5438731" cy="11802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9756"/>
              </a:lnSpc>
            </a:pPr>
            <a:r>
              <a:rPr lang="ar-EG" sz="6969">
                <a:solidFill>
                  <a:srgbClr val="000000"/>
                </a:solidFill>
                <a:latin typeface="thmanyah serif display"/>
                <a:ea typeface="thmanyah serif display"/>
                <a:cs typeface="thmanyah serif display"/>
                <a:sym typeface="thmanyah serif display"/>
                <a:rtl/>
              </a:rPr>
              <a:t>متغييرات البحث 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-747606" y="3457354"/>
            <a:ext cx="19783212" cy="59018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33"/>
              </a:lnSpc>
            </a:pPr>
            <a:endParaRPr/>
          </a:p>
          <a:p>
            <a:pPr algn="ctr" rtl="1">
              <a:lnSpc>
                <a:spcPts val="4733"/>
              </a:lnSpc>
            </a:pPr>
            <a:r>
              <a:rPr lang="ar-EG" sz="3380">
                <a:solidFill>
                  <a:srgbClr val="000000"/>
                </a:solidFill>
                <a:latin typeface="Shafigh Bakh AutoSwash Thin"/>
                <a:ea typeface="Shafigh Bakh AutoSwash Thin"/>
                <a:cs typeface="Shafigh Bakh AutoSwash Thin"/>
                <a:sym typeface="Shafigh Bakh AutoSwash Thin"/>
                <a:rtl/>
              </a:rPr>
              <a:t>│   الحوكمة الرقمية   │</a:t>
            </a:r>
          </a:p>
          <a:p>
            <a:pPr algn="ctr" rtl="1">
              <a:lnSpc>
                <a:spcPts val="4733"/>
              </a:lnSpc>
            </a:pPr>
            <a:r>
              <a:rPr lang="ar-EG" sz="3380">
                <a:solidFill>
                  <a:srgbClr val="000000"/>
                </a:solidFill>
                <a:latin typeface="Shafigh Bakh AutoSwash Thin"/>
                <a:ea typeface="Shafigh Bakh AutoSwash Thin"/>
                <a:cs typeface="Shafigh Bakh AutoSwash Thin"/>
                <a:sym typeface="Shafigh Bakh AutoSwash Thin"/>
                <a:rtl/>
              </a:rPr>
              <a:t>│ (المتغير المستقل)   │</a:t>
            </a:r>
          </a:p>
          <a:p>
            <a:pPr algn="ctr" rtl="1">
              <a:lnSpc>
                <a:spcPts val="4733"/>
              </a:lnSpc>
            </a:pPr>
            <a:endParaRPr lang="ar-EG" sz="3380">
              <a:solidFill>
                <a:srgbClr val="000000"/>
              </a:solidFill>
              <a:latin typeface="Shafigh Bakh AutoSwash Thin"/>
              <a:ea typeface="Shafigh Bakh AutoSwash Thin"/>
              <a:cs typeface="Shafigh Bakh AutoSwash Thin"/>
              <a:sym typeface="Shafigh Bakh AutoSwash Thin"/>
              <a:rtl/>
            </a:endParaRPr>
          </a:p>
          <a:p>
            <a:pPr algn="ctr" rtl="1">
              <a:lnSpc>
                <a:spcPts val="4733"/>
              </a:lnSpc>
            </a:pPr>
            <a:r>
              <a:rPr lang="ar-EG" sz="3380">
                <a:solidFill>
                  <a:srgbClr val="000000"/>
                </a:solidFill>
                <a:latin typeface="Shafigh Bakh AutoSwash Thin"/>
                <a:ea typeface="Shafigh Bakh AutoSwash Thin"/>
                <a:cs typeface="Shafigh Bakh AutoSwash Thin"/>
                <a:sym typeface="Shafigh Bakh AutoSwash Thin"/>
                <a:rtl/>
              </a:rPr>
              <a:t>المتغيرات التابعة</a:t>
            </a:r>
          </a:p>
          <a:p>
            <a:pPr algn="ctr" rtl="1">
              <a:lnSpc>
                <a:spcPts val="4733"/>
              </a:lnSpc>
            </a:pPr>
            <a:r>
              <a:rPr lang="ar-EG" sz="3380">
                <a:solidFill>
                  <a:srgbClr val="000000"/>
                </a:solidFill>
                <a:latin typeface="Shafigh Bakh AutoSwash Thin"/>
                <a:ea typeface="Shafigh Bakh AutoSwash Thin"/>
                <a:cs typeface="Shafigh Bakh AutoSwash Thin"/>
                <a:sym typeface="Shafigh Bakh AutoSwash Thin"/>
                <a:rtl/>
              </a:rPr>
              <a:t>      ↙       ↘</a:t>
            </a:r>
          </a:p>
          <a:p>
            <a:pPr algn="ctr" rtl="1">
              <a:lnSpc>
                <a:spcPts val="4733"/>
              </a:lnSpc>
            </a:pPr>
            <a:endParaRPr lang="ar-EG" sz="3380">
              <a:solidFill>
                <a:srgbClr val="000000"/>
              </a:solidFill>
              <a:latin typeface="Shafigh Bakh AutoSwash Thin"/>
              <a:ea typeface="Shafigh Bakh AutoSwash Thin"/>
              <a:cs typeface="Shafigh Bakh AutoSwash Thin"/>
              <a:sym typeface="Shafigh Bakh AutoSwash Thin"/>
              <a:rtl/>
            </a:endParaRPr>
          </a:p>
          <a:p>
            <a:pPr algn="ctr" rtl="1">
              <a:lnSpc>
                <a:spcPts val="4733"/>
              </a:lnSpc>
            </a:pPr>
            <a:r>
              <a:rPr lang="ar-EG" sz="3380">
                <a:solidFill>
                  <a:srgbClr val="000000"/>
                </a:solidFill>
                <a:latin typeface="Shafigh Bakh AutoSwash Thin"/>
                <a:ea typeface="Shafigh Bakh AutoSwash Thin"/>
                <a:cs typeface="Shafigh Bakh AutoSwash Thin"/>
                <a:sym typeface="Shafigh Bakh AutoSwash Thin"/>
                <a:rtl/>
              </a:rPr>
              <a:t>│ تقليل الفساد │   │ زيادة الشفافية │</a:t>
            </a:r>
          </a:p>
          <a:p>
            <a:pPr algn="ctr" rtl="1">
              <a:lnSpc>
                <a:spcPts val="4733"/>
              </a:lnSpc>
            </a:pPr>
            <a:r>
              <a:rPr lang="ar-EG" sz="3380">
                <a:solidFill>
                  <a:srgbClr val="000000"/>
                </a:solidFill>
                <a:latin typeface="Shafigh Bakh AutoSwash Thin"/>
                <a:ea typeface="Shafigh Bakh AutoSwash Thin"/>
                <a:cs typeface="Shafigh Bakh AutoSwash Thin"/>
                <a:sym typeface="Shafigh Bakh AutoSwash Thin"/>
                <a:rtl/>
              </a:rPr>
              <a:t>│   الإداري    │   │    المالية    │</a:t>
            </a:r>
          </a:p>
          <a:p>
            <a:pPr algn="ctr" rtl="1">
              <a:lnSpc>
                <a:spcPts val="4733"/>
              </a:lnSpc>
            </a:pPr>
            <a:endParaRPr lang="ar-EG" sz="3380">
              <a:solidFill>
                <a:srgbClr val="000000"/>
              </a:solidFill>
              <a:latin typeface="Shafigh Bakh AutoSwash Thin"/>
              <a:ea typeface="Shafigh Bakh AutoSwash Thin"/>
              <a:cs typeface="Shafigh Bakh AutoSwash Thin"/>
              <a:sym typeface="Shafigh Bakh AutoSwash Thin"/>
              <a:rtl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3812810" y="2914303"/>
            <a:ext cx="9691688" cy="12507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87"/>
              </a:lnSpc>
            </a:pPr>
            <a:endParaRPr/>
          </a:p>
          <a:p>
            <a:pPr algn="ctr" rtl="1">
              <a:lnSpc>
                <a:spcPts val="5087"/>
              </a:lnSpc>
            </a:pPr>
            <a:r>
              <a:rPr lang="ar-EG" sz="3633">
                <a:solidFill>
                  <a:srgbClr val="2C6799"/>
                </a:solidFill>
                <a:latin typeface="Shafigh Bakh AutoSwash Thin"/>
                <a:ea typeface="Shafigh Bakh AutoSwash Thin"/>
                <a:cs typeface="Shafigh Bakh AutoSwash Thin"/>
                <a:sym typeface="Shafigh Bakh AutoSwash Thin"/>
                <a:rtl/>
              </a:rPr>
              <a:t>─────────────────────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812810" y="4619719"/>
            <a:ext cx="9691728" cy="12544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87"/>
              </a:lnSpc>
            </a:pPr>
            <a:endParaRPr/>
          </a:p>
          <a:p>
            <a:pPr algn="ctr" rtl="1">
              <a:lnSpc>
                <a:spcPts val="5087"/>
              </a:lnSpc>
            </a:pPr>
            <a:r>
              <a:rPr lang="ar-EG" sz="3633">
                <a:solidFill>
                  <a:srgbClr val="2C6799"/>
                </a:solidFill>
                <a:latin typeface="Shafigh Bakh AutoSwash Thin"/>
                <a:ea typeface="Shafigh Bakh AutoSwash Thin"/>
                <a:cs typeface="Shafigh Bakh AutoSwash Thin"/>
                <a:sym typeface="Shafigh Bakh AutoSwash Thin"/>
                <a:rtl/>
              </a:rPr>
              <a:t>─────────────────────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812810" y="6112658"/>
            <a:ext cx="9691728" cy="12544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87"/>
              </a:lnSpc>
            </a:pPr>
            <a:endParaRPr/>
          </a:p>
          <a:p>
            <a:pPr algn="ctr" rtl="1">
              <a:lnSpc>
                <a:spcPts val="5087"/>
              </a:lnSpc>
            </a:pPr>
            <a:r>
              <a:rPr lang="ar-EG" sz="3633">
                <a:solidFill>
                  <a:srgbClr val="2C6799"/>
                </a:solidFill>
                <a:latin typeface="Shafigh Bakh AutoSwash Thin"/>
                <a:ea typeface="Shafigh Bakh AutoSwash Thin"/>
                <a:cs typeface="Shafigh Bakh AutoSwash Thin"/>
                <a:sym typeface="Shafigh Bakh AutoSwash Thin"/>
                <a:rtl/>
              </a:rPr>
              <a:t>─────────────────────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6250" r="-6250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 rot="5400000" flipH="1">
            <a:off x="-3306107" y="5694113"/>
            <a:ext cx="7603204" cy="1891297"/>
          </a:xfrm>
          <a:custGeom>
            <a:avLst/>
            <a:gdLst/>
            <a:ahLst/>
            <a:cxnLst/>
            <a:rect l="l" t="t" r="r" b="b"/>
            <a:pathLst>
              <a:path w="7603204" h="1891297">
                <a:moveTo>
                  <a:pt x="7603204" y="0"/>
                </a:moveTo>
                <a:lnTo>
                  <a:pt x="0" y="0"/>
                </a:lnTo>
                <a:lnTo>
                  <a:pt x="0" y="1891297"/>
                </a:lnTo>
                <a:lnTo>
                  <a:pt x="7603204" y="1891297"/>
                </a:lnTo>
                <a:lnTo>
                  <a:pt x="7603204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>
            <a:off x="-450153" y="-434233"/>
            <a:ext cx="4262923" cy="5120628"/>
          </a:xfrm>
          <a:custGeom>
            <a:avLst/>
            <a:gdLst/>
            <a:ahLst/>
            <a:cxnLst/>
            <a:rect l="l" t="t" r="r" b="b"/>
            <a:pathLst>
              <a:path w="4262923" h="5120628">
                <a:moveTo>
                  <a:pt x="0" y="0"/>
                </a:moveTo>
                <a:lnTo>
                  <a:pt x="4262923" y="0"/>
                </a:lnTo>
                <a:lnTo>
                  <a:pt x="4262923" y="5120627"/>
                </a:lnTo>
                <a:lnTo>
                  <a:pt x="0" y="512062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Freeform 5"/>
          <p:cNvSpPr/>
          <p:nvPr/>
        </p:nvSpPr>
        <p:spPr>
          <a:xfrm rot="5400000" flipV="1">
            <a:off x="13994907" y="2627353"/>
            <a:ext cx="7603204" cy="1891297"/>
          </a:xfrm>
          <a:custGeom>
            <a:avLst/>
            <a:gdLst/>
            <a:ahLst/>
            <a:cxnLst/>
            <a:rect l="l" t="t" r="r" b="b"/>
            <a:pathLst>
              <a:path w="7603204" h="1891297">
                <a:moveTo>
                  <a:pt x="0" y="1891297"/>
                </a:moveTo>
                <a:lnTo>
                  <a:pt x="7603203" y="1891297"/>
                </a:lnTo>
                <a:lnTo>
                  <a:pt x="7603203" y="0"/>
                </a:lnTo>
                <a:lnTo>
                  <a:pt x="0" y="0"/>
                </a:lnTo>
                <a:lnTo>
                  <a:pt x="0" y="1891297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Freeform 6"/>
          <p:cNvSpPr/>
          <p:nvPr/>
        </p:nvSpPr>
        <p:spPr>
          <a:xfrm flipH="1" flipV="1">
            <a:off x="14324509" y="5585433"/>
            <a:ext cx="4262923" cy="5120628"/>
          </a:xfrm>
          <a:custGeom>
            <a:avLst/>
            <a:gdLst/>
            <a:ahLst/>
            <a:cxnLst/>
            <a:rect l="l" t="t" r="r" b="b"/>
            <a:pathLst>
              <a:path w="4262923" h="5120628">
                <a:moveTo>
                  <a:pt x="4262923" y="5120628"/>
                </a:moveTo>
                <a:lnTo>
                  <a:pt x="0" y="5120628"/>
                </a:lnTo>
                <a:lnTo>
                  <a:pt x="0" y="0"/>
                </a:lnTo>
                <a:lnTo>
                  <a:pt x="4262923" y="0"/>
                </a:lnTo>
                <a:lnTo>
                  <a:pt x="4262923" y="5120628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7" name="Group 7"/>
          <p:cNvGrpSpPr/>
          <p:nvPr/>
        </p:nvGrpSpPr>
        <p:grpSpPr>
          <a:xfrm>
            <a:off x="1028700" y="1028700"/>
            <a:ext cx="16230600" cy="8229600"/>
            <a:chOff x="0" y="0"/>
            <a:chExt cx="4274726" cy="2167467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0" y="0"/>
                  </a:moveTo>
                  <a:lnTo>
                    <a:pt x="4274726" y="0"/>
                  </a:lnTo>
                  <a:lnTo>
                    <a:pt x="4274726" y="2167467"/>
                  </a:lnTo>
                  <a:lnTo>
                    <a:pt x="0" y="2167467"/>
                  </a:lnTo>
                  <a:close/>
                </a:path>
              </a:pathLst>
            </a:custGeom>
            <a:solidFill>
              <a:srgbClr val="F2F4F2"/>
            </a:solidFill>
            <a:ln w="19050" cap="sq">
              <a:solidFill>
                <a:srgbClr val="6D869A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-1262310" y="4335765"/>
            <a:ext cx="18113170" cy="44746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 rtl="1">
              <a:lnSpc>
                <a:spcPts val="7178"/>
              </a:lnSpc>
            </a:pPr>
            <a:r>
              <a:rPr lang="ar-EG" sz="4754">
                <a:solidFill>
                  <a:srgbClr val="161B1C"/>
                </a:solidFill>
                <a:latin typeface="Shafigh Bakh AutoSwash Thin"/>
                <a:ea typeface="Shafigh Bakh AutoSwash Thin"/>
                <a:cs typeface="Shafigh Bakh AutoSwash Thin"/>
                <a:sym typeface="Shafigh Bakh AutoSwash Thin"/>
                <a:rtl/>
              </a:rPr>
              <a:t>* مفهوم الحوكمة الرقمية.</a:t>
            </a:r>
          </a:p>
          <a:p>
            <a:pPr algn="just" rtl="1">
              <a:lnSpc>
                <a:spcPts val="7178"/>
              </a:lnSpc>
            </a:pPr>
            <a:r>
              <a:rPr lang="ar-EG" sz="4754">
                <a:solidFill>
                  <a:srgbClr val="161B1C"/>
                </a:solidFill>
                <a:latin typeface="Shafigh Bakh AutoSwash Thin"/>
                <a:ea typeface="Shafigh Bakh AutoSwash Thin"/>
                <a:cs typeface="Shafigh Bakh AutoSwash Thin"/>
                <a:sym typeface="Shafigh Bakh AutoSwash Thin"/>
                <a:rtl/>
              </a:rPr>
              <a:t>* معايير الحوكمة الرقمية.</a:t>
            </a:r>
          </a:p>
          <a:p>
            <a:pPr algn="just" rtl="1">
              <a:lnSpc>
                <a:spcPts val="7178"/>
              </a:lnSpc>
            </a:pPr>
            <a:r>
              <a:rPr lang="ar-EG" sz="4754">
                <a:solidFill>
                  <a:srgbClr val="161B1C"/>
                </a:solidFill>
                <a:latin typeface="Shafigh Bakh AutoSwash Thin"/>
                <a:ea typeface="Shafigh Bakh AutoSwash Thin"/>
                <a:cs typeface="Shafigh Bakh AutoSwash Thin"/>
                <a:sym typeface="Shafigh Bakh AutoSwash Thin"/>
                <a:rtl/>
              </a:rPr>
              <a:t>* آثار تطبيق الحوكمة الرقمية .</a:t>
            </a:r>
          </a:p>
          <a:p>
            <a:pPr algn="r" rtl="1">
              <a:lnSpc>
                <a:spcPts val="7178"/>
              </a:lnSpc>
            </a:pPr>
            <a:r>
              <a:rPr lang="ar-EG" sz="4754">
                <a:solidFill>
                  <a:srgbClr val="161B1C"/>
                </a:solidFill>
                <a:latin typeface="Shafigh Bakh AutoSwash Thin"/>
                <a:ea typeface="Shafigh Bakh AutoSwash Thin"/>
                <a:cs typeface="Shafigh Bakh AutoSwash Thin"/>
                <a:sym typeface="Shafigh Bakh AutoSwash Thin"/>
                <a:rtl/>
              </a:rPr>
              <a:t> *دور الحوكمة الرقمية في تقيل الفساد الإداي.</a:t>
            </a:r>
          </a:p>
          <a:p>
            <a:pPr algn="just" rtl="1">
              <a:lnSpc>
                <a:spcPts val="7178"/>
              </a:lnSpc>
            </a:pPr>
            <a:r>
              <a:rPr lang="ar-EG" sz="4754">
                <a:solidFill>
                  <a:srgbClr val="161B1C"/>
                </a:solidFill>
                <a:latin typeface="Shafigh Bakh AutoSwash Thin"/>
                <a:ea typeface="Shafigh Bakh AutoSwash Thin"/>
                <a:cs typeface="Shafigh Bakh AutoSwash Thin"/>
                <a:sym typeface="Shafigh Bakh AutoSwash Thin"/>
                <a:rtl/>
              </a:rPr>
              <a:t> * أثر الحوكمة الرقمية في زيادة الشفافية المالية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5255881" y="1842082"/>
            <a:ext cx="8740947" cy="14637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1958"/>
              </a:lnSpc>
            </a:pPr>
            <a:r>
              <a:rPr lang="ar-EG" sz="8542">
                <a:solidFill>
                  <a:srgbClr val="161B1C"/>
                </a:solidFill>
                <a:latin typeface="thmanyah serif display"/>
                <a:ea typeface="thmanyah serif display"/>
                <a:cs typeface="thmanyah serif display"/>
                <a:sym typeface="thmanyah serif display"/>
                <a:rtl/>
              </a:rPr>
              <a:t>الإطار النظري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6250" r="-6250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 rot="5400000" flipH="1">
            <a:off x="-3306107" y="5694113"/>
            <a:ext cx="7603204" cy="1891297"/>
          </a:xfrm>
          <a:custGeom>
            <a:avLst/>
            <a:gdLst/>
            <a:ahLst/>
            <a:cxnLst/>
            <a:rect l="l" t="t" r="r" b="b"/>
            <a:pathLst>
              <a:path w="7603204" h="1891297">
                <a:moveTo>
                  <a:pt x="7603204" y="0"/>
                </a:moveTo>
                <a:lnTo>
                  <a:pt x="0" y="0"/>
                </a:lnTo>
                <a:lnTo>
                  <a:pt x="0" y="1891297"/>
                </a:lnTo>
                <a:lnTo>
                  <a:pt x="7603204" y="1891297"/>
                </a:lnTo>
                <a:lnTo>
                  <a:pt x="7603204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>
            <a:off x="-450153" y="-434233"/>
            <a:ext cx="4262923" cy="5120628"/>
          </a:xfrm>
          <a:custGeom>
            <a:avLst/>
            <a:gdLst/>
            <a:ahLst/>
            <a:cxnLst/>
            <a:rect l="l" t="t" r="r" b="b"/>
            <a:pathLst>
              <a:path w="4262923" h="5120628">
                <a:moveTo>
                  <a:pt x="0" y="0"/>
                </a:moveTo>
                <a:lnTo>
                  <a:pt x="4262923" y="0"/>
                </a:lnTo>
                <a:lnTo>
                  <a:pt x="4262923" y="5120627"/>
                </a:lnTo>
                <a:lnTo>
                  <a:pt x="0" y="512062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Freeform 5"/>
          <p:cNvSpPr/>
          <p:nvPr/>
        </p:nvSpPr>
        <p:spPr>
          <a:xfrm rot="5400000" flipV="1">
            <a:off x="13994907" y="2627353"/>
            <a:ext cx="7603204" cy="1891297"/>
          </a:xfrm>
          <a:custGeom>
            <a:avLst/>
            <a:gdLst/>
            <a:ahLst/>
            <a:cxnLst/>
            <a:rect l="l" t="t" r="r" b="b"/>
            <a:pathLst>
              <a:path w="7603204" h="1891297">
                <a:moveTo>
                  <a:pt x="0" y="1891297"/>
                </a:moveTo>
                <a:lnTo>
                  <a:pt x="7603203" y="1891297"/>
                </a:lnTo>
                <a:lnTo>
                  <a:pt x="7603203" y="0"/>
                </a:lnTo>
                <a:lnTo>
                  <a:pt x="0" y="0"/>
                </a:lnTo>
                <a:lnTo>
                  <a:pt x="0" y="1891297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Freeform 6"/>
          <p:cNvSpPr/>
          <p:nvPr/>
        </p:nvSpPr>
        <p:spPr>
          <a:xfrm flipH="1" flipV="1">
            <a:off x="14324509" y="5585433"/>
            <a:ext cx="4262923" cy="5120628"/>
          </a:xfrm>
          <a:custGeom>
            <a:avLst/>
            <a:gdLst/>
            <a:ahLst/>
            <a:cxnLst/>
            <a:rect l="l" t="t" r="r" b="b"/>
            <a:pathLst>
              <a:path w="4262923" h="5120628">
                <a:moveTo>
                  <a:pt x="4262923" y="5120628"/>
                </a:moveTo>
                <a:lnTo>
                  <a:pt x="0" y="5120628"/>
                </a:lnTo>
                <a:lnTo>
                  <a:pt x="0" y="0"/>
                </a:lnTo>
                <a:lnTo>
                  <a:pt x="4262923" y="0"/>
                </a:lnTo>
                <a:lnTo>
                  <a:pt x="4262923" y="5120628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7" name="Group 7"/>
          <p:cNvGrpSpPr/>
          <p:nvPr/>
        </p:nvGrpSpPr>
        <p:grpSpPr>
          <a:xfrm>
            <a:off x="1028700" y="1028700"/>
            <a:ext cx="16230600" cy="8229600"/>
            <a:chOff x="0" y="0"/>
            <a:chExt cx="4274726" cy="2167467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0" y="0"/>
                  </a:moveTo>
                  <a:lnTo>
                    <a:pt x="4274726" y="0"/>
                  </a:lnTo>
                  <a:lnTo>
                    <a:pt x="4274726" y="2167467"/>
                  </a:lnTo>
                  <a:lnTo>
                    <a:pt x="0" y="2167467"/>
                  </a:lnTo>
                  <a:close/>
                </a:path>
              </a:pathLst>
            </a:custGeom>
            <a:solidFill>
              <a:srgbClr val="F2F4F2"/>
            </a:solidFill>
            <a:ln w="19050" cap="sq">
              <a:solidFill>
                <a:srgbClr val="6D869A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-426762" y="3796685"/>
            <a:ext cx="16882733" cy="55623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6345"/>
              </a:lnSpc>
            </a:pPr>
            <a:r>
              <a:rPr lang="ar-EG" sz="4202">
                <a:solidFill>
                  <a:srgbClr val="161B1C"/>
                </a:solidFill>
                <a:latin typeface="Shafigh Bakh AutoSwash Thin"/>
                <a:ea typeface="Shafigh Bakh AutoSwash Thin"/>
                <a:cs typeface="Shafigh Bakh AutoSwash Thin"/>
                <a:sym typeface="Shafigh Bakh AutoSwash Thin"/>
                <a:rtl/>
              </a:rPr>
              <a:t>*المنهج: الكمي. </a:t>
            </a:r>
          </a:p>
          <a:p>
            <a:pPr algn="r" rtl="1">
              <a:lnSpc>
                <a:spcPts val="6345"/>
              </a:lnSpc>
            </a:pPr>
            <a:r>
              <a:rPr lang="ar-EG" sz="4202">
                <a:solidFill>
                  <a:srgbClr val="161B1C"/>
                </a:solidFill>
                <a:latin typeface="Shafigh Bakh AutoSwash Thin"/>
                <a:ea typeface="Shafigh Bakh AutoSwash Thin"/>
                <a:cs typeface="Shafigh Bakh AutoSwash Thin"/>
                <a:sym typeface="Shafigh Bakh AutoSwash Thin"/>
                <a:rtl/>
              </a:rPr>
              <a:t>*الأداة: الاستبانة .</a:t>
            </a:r>
          </a:p>
          <a:p>
            <a:pPr algn="r" rtl="1">
              <a:lnSpc>
                <a:spcPts val="6345"/>
              </a:lnSpc>
            </a:pPr>
            <a:r>
              <a:rPr lang="ar-EG" sz="4202">
                <a:solidFill>
                  <a:srgbClr val="161B1C"/>
                </a:solidFill>
                <a:latin typeface="Shafigh Bakh AutoSwash Thin"/>
                <a:ea typeface="Shafigh Bakh AutoSwash Thin"/>
                <a:cs typeface="Shafigh Bakh AutoSwash Thin"/>
                <a:sym typeface="Shafigh Bakh AutoSwash Thin"/>
                <a:rtl/>
              </a:rPr>
              <a:t>*المجتمع: العاملون بالمؤسسات الصغيرة.</a:t>
            </a:r>
          </a:p>
          <a:p>
            <a:pPr algn="r" rtl="1">
              <a:lnSpc>
                <a:spcPts val="6345"/>
              </a:lnSpc>
            </a:pPr>
            <a:r>
              <a:rPr lang="ar-EG" sz="4202">
                <a:solidFill>
                  <a:srgbClr val="161B1C"/>
                </a:solidFill>
                <a:latin typeface="Shafigh Bakh AutoSwash Thin"/>
                <a:ea typeface="Shafigh Bakh AutoSwash Thin"/>
                <a:cs typeface="Shafigh Bakh AutoSwash Thin"/>
                <a:sym typeface="Shafigh Bakh AutoSwash Thin"/>
                <a:rtl/>
              </a:rPr>
              <a:t>*برنامج التحليل: </a:t>
            </a:r>
            <a:r>
              <a:rPr lang="en-US" sz="4202">
                <a:solidFill>
                  <a:srgbClr val="161B1C"/>
                </a:solidFill>
                <a:latin typeface="Shafigh Bakh AutoSwash Thin"/>
                <a:ea typeface="Shafigh Bakh AutoSwash Thin"/>
                <a:cs typeface="Shafigh Bakh AutoSwash Thin"/>
                <a:sym typeface="Shafigh Bakh AutoSwash Thin"/>
              </a:rPr>
              <a:t>SPSS</a:t>
            </a:r>
          </a:p>
          <a:p>
            <a:pPr algn="just">
              <a:lnSpc>
                <a:spcPts val="6345"/>
              </a:lnSpc>
            </a:pPr>
            <a:endParaRPr lang="en-US" sz="4202">
              <a:solidFill>
                <a:srgbClr val="161B1C"/>
              </a:solidFill>
              <a:latin typeface="Shafigh Bakh AutoSwash Thin"/>
              <a:ea typeface="Shafigh Bakh AutoSwash Thin"/>
              <a:cs typeface="Shafigh Bakh AutoSwash Thin"/>
              <a:sym typeface="Shafigh Bakh AutoSwash Thin"/>
            </a:endParaRPr>
          </a:p>
          <a:p>
            <a:pPr algn="just">
              <a:lnSpc>
                <a:spcPts val="6345"/>
              </a:lnSpc>
            </a:pPr>
            <a:endParaRPr lang="en-US" sz="4202">
              <a:solidFill>
                <a:srgbClr val="161B1C"/>
              </a:solidFill>
              <a:latin typeface="Shafigh Bakh AutoSwash Thin"/>
              <a:ea typeface="Shafigh Bakh AutoSwash Thin"/>
              <a:cs typeface="Shafigh Bakh AutoSwash Thin"/>
              <a:sym typeface="Shafigh Bakh AutoSwash Thin"/>
            </a:endParaRPr>
          </a:p>
          <a:p>
            <a:pPr algn="just" rtl="1">
              <a:lnSpc>
                <a:spcPts val="6345"/>
              </a:lnSpc>
            </a:pPr>
            <a:endParaRPr lang="en-US" sz="4202">
              <a:solidFill>
                <a:srgbClr val="161B1C"/>
              </a:solidFill>
              <a:latin typeface="Shafigh Bakh AutoSwash Thin"/>
              <a:ea typeface="Shafigh Bakh AutoSwash Thin"/>
              <a:cs typeface="Shafigh Bakh AutoSwash Thin"/>
              <a:sym typeface="Shafigh Bakh AutoSwash Thin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4539196" y="1708691"/>
            <a:ext cx="9209608" cy="1543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2599"/>
              </a:lnSpc>
            </a:pPr>
            <a:r>
              <a:rPr lang="ar-EG" sz="9000">
                <a:solidFill>
                  <a:srgbClr val="161B1C"/>
                </a:solidFill>
                <a:latin typeface="thmanyah serif display"/>
                <a:ea typeface="thmanyah serif display"/>
                <a:cs typeface="thmanyah serif display"/>
                <a:sym typeface="thmanyah serif display"/>
                <a:rtl/>
              </a:rPr>
              <a:t>منهجية البحث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6250" r="-6250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 rot="5400000" flipH="1">
            <a:off x="-3306107" y="5694113"/>
            <a:ext cx="7603204" cy="1891297"/>
          </a:xfrm>
          <a:custGeom>
            <a:avLst/>
            <a:gdLst/>
            <a:ahLst/>
            <a:cxnLst/>
            <a:rect l="l" t="t" r="r" b="b"/>
            <a:pathLst>
              <a:path w="7603204" h="1891297">
                <a:moveTo>
                  <a:pt x="7603204" y="0"/>
                </a:moveTo>
                <a:lnTo>
                  <a:pt x="0" y="0"/>
                </a:lnTo>
                <a:lnTo>
                  <a:pt x="0" y="1891297"/>
                </a:lnTo>
                <a:lnTo>
                  <a:pt x="7603204" y="1891297"/>
                </a:lnTo>
                <a:lnTo>
                  <a:pt x="7603204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>
            <a:off x="-450153" y="-434233"/>
            <a:ext cx="4262923" cy="5120628"/>
          </a:xfrm>
          <a:custGeom>
            <a:avLst/>
            <a:gdLst/>
            <a:ahLst/>
            <a:cxnLst/>
            <a:rect l="l" t="t" r="r" b="b"/>
            <a:pathLst>
              <a:path w="4262923" h="5120628">
                <a:moveTo>
                  <a:pt x="0" y="0"/>
                </a:moveTo>
                <a:lnTo>
                  <a:pt x="4262923" y="0"/>
                </a:lnTo>
                <a:lnTo>
                  <a:pt x="4262923" y="5120627"/>
                </a:lnTo>
                <a:lnTo>
                  <a:pt x="0" y="512062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Freeform 5"/>
          <p:cNvSpPr/>
          <p:nvPr/>
        </p:nvSpPr>
        <p:spPr>
          <a:xfrm rot="5400000" flipV="1">
            <a:off x="13994907" y="2627353"/>
            <a:ext cx="7603204" cy="1891297"/>
          </a:xfrm>
          <a:custGeom>
            <a:avLst/>
            <a:gdLst/>
            <a:ahLst/>
            <a:cxnLst/>
            <a:rect l="l" t="t" r="r" b="b"/>
            <a:pathLst>
              <a:path w="7603204" h="1891297">
                <a:moveTo>
                  <a:pt x="0" y="1891297"/>
                </a:moveTo>
                <a:lnTo>
                  <a:pt x="7603203" y="1891297"/>
                </a:lnTo>
                <a:lnTo>
                  <a:pt x="7603203" y="0"/>
                </a:lnTo>
                <a:lnTo>
                  <a:pt x="0" y="0"/>
                </a:lnTo>
                <a:lnTo>
                  <a:pt x="0" y="1891297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Freeform 6"/>
          <p:cNvSpPr/>
          <p:nvPr/>
        </p:nvSpPr>
        <p:spPr>
          <a:xfrm flipH="1" flipV="1">
            <a:off x="14324509" y="5585433"/>
            <a:ext cx="4262923" cy="5120628"/>
          </a:xfrm>
          <a:custGeom>
            <a:avLst/>
            <a:gdLst/>
            <a:ahLst/>
            <a:cxnLst/>
            <a:rect l="l" t="t" r="r" b="b"/>
            <a:pathLst>
              <a:path w="4262923" h="5120628">
                <a:moveTo>
                  <a:pt x="4262923" y="5120628"/>
                </a:moveTo>
                <a:lnTo>
                  <a:pt x="0" y="5120628"/>
                </a:lnTo>
                <a:lnTo>
                  <a:pt x="0" y="0"/>
                </a:lnTo>
                <a:lnTo>
                  <a:pt x="4262923" y="0"/>
                </a:lnTo>
                <a:lnTo>
                  <a:pt x="4262923" y="5120628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TextBox 7"/>
          <p:cNvSpPr txBox="1"/>
          <p:nvPr/>
        </p:nvSpPr>
        <p:spPr>
          <a:xfrm>
            <a:off x="5114901" y="583031"/>
            <a:ext cx="9209608" cy="1543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2599"/>
              </a:lnSpc>
            </a:pPr>
            <a:r>
              <a:rPr lang="ar-EG" sz="9000">
                <a:solidFill>
                  <a:srgbClr val="161B1C"/>
                </a:solidFill>
                <a:latin typeface="thmanyah serif display"/>
                <a:ea typeface="thmanyah serif display"/>
                <a:cs typeface="thmanyah serif display"/>
                <a:sym typeface="thmanyah serif display"/>
                <a:rtl/>
              </a:rPr>
              <a:t>النتائج المتوقعة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495495" y="2676235"/>
            <a:ext cx="16757276" cy="71088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11314"/>
              </a:lnSpc>
            </a:pPr>
            <a:r>
              <a:rPr lang="ar-EG" sz="8082">
                <a:solidFill>
                  <a:srgbClr val="161B1C"/>
                </a:solidFill>
                <a:latin typeface="Shafigh Bakh AutoSwash Thin"/>
                <a:ea typeface="Shafigh Bakh AutoSwash Thin"/>
                <a:cs typeface="Shafigh Bakh AutoSwash Thin"/>
                <a:sym typeface="Shafigh Bakh AutoSwash Thin"/>
                <a:rtl/>
              </a:rPr>
              <a:t>*تقليل الفساد الإداري .</a:t>
            </a:r>
          </a:p>
          <a:p>
            <a:pPr algn="r" rtl="1">
              <a:lnSpc>
                <a:spcPts val="11314"/>
              </a:lnSpc>
            </a:pPr>
            <a:r>
              <a:rPr lang="ar-EG" sz="8082">
                <a:solidFill>
                  <a:srgbClr val="161B1C"/>
                </a:solidFill>
                <a:latin typeface="Shafigh Bakh AutoSwash Thin"/>
                <a:ea typeface="Shafigh Bakh AutoSwash Thin"/>
                <a:cs typeface="Shafigh Bakh AutoSwash Thin"/>
                <a:sym typeface="Shafigh Bakh AutoSwash Thin"/>
                <a:rtl/>
              </a:rPr>
              <a:t>*زيادة الشفافية المالية.</a:t>
            </a:r>
          </a:p>
          <a:p>
            <a:pPr algn="r" rtl="1">
              <a:lnSpc>
                <a:spcPts val="11314"/>
              </a:lnSpc>
            </a:pPr>
            <a:r>
              <a:rPr lang="ar-EG" sz="8082">
                <a:solidFill>
                  <a:srgbClr val="161B1C"/>
                </a:solidFill>
                <a:latin typeface="Shafigh Bakh AutoSwash Thin"/>
                <a:ea typeface="Shafigh Bakh AutoSwash Thin"/>
                <a:cs typeface="Shafigh Bakh AutoSwash Thin"/>
                <a:sym typeface="Shafigh Bakh AutoSwash Thin"/>
                <a:rtl/>
              </a:rPr>
              <a:t>*تحسين الأداء.</a:t>
            </a:r>
          </a:p>
          <a:p>
            <a:pPr algn="r" rtl="1">
              <a:lnSpc>
                <a:spcPts val="11314"/>
              </a:lnSpc>
            </a:pPr>
            <a:r>
              <a:rPr lang="ar-EG" sz="8082">
                <a:solidFill>
                  <a:srgbClr val="161B1C"/>
                </a:solidFill>
                <a:latin typeface="Shafigh Bakh AutoSwash Thin"/>
                <a:ea typeface="Shafigh Bakh AutoSwash Thin"/>
                <a:cs typeface="Shafigh Bakh AutoSwash Thin"/>
                <a:sym typeface="Shafigh Bakh AutoSwash Thin"/>
                <a:rtl/>
              </a:rPr>
              <a:t>*سرعة إنجاز المعاملات.</a:t>
            </a:r>
          </a:p>
          <a:p>
            <a:pPr algn="r" rtl="1">
              <a:lnSpc>
                <a:spcPts val="11314"/>
              </a:lnSpc>
            </a:pPr>
            <a:r>
              <a:rPr lang="ar-EG" sz="8082">
                <a:solidFill>
                  <a:srgbClr val="161B1C"/>
                </a:solidFill>
                <a:latin typeface="Shafigh Bakh AutoSwash Thin"/>
                <a:ea typeface="Shafigh Bakh AutoSwash Thin"/>
                <a:cs typeface="Shafigh Bakh AutoSwash Thin"/>
                <a:sym typeface="Shafigh Bakh AutoSwash Thin"/>
                <a:rtl/>
              </a:rPr>
              <a:t>*دعم إتخاذ القرار.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6250" r="-6250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 rot="5400000" flipH="1">
            <a:off x="-3306107" y="5694113"/>
            <a:ext cx="7603204" cy="1891297"/>
          </a:xfrm>
          <a:custGeom>
            <a:avLst/>
            <a:gdLst/>
            <a:ahLst/>
            <a:cxnLst/>
            <a:rect l="l" t="t" r="r" b="b"/>
            <a:pathLst>
              <a:path w="7603204" h="1891297">
                <a:moveTo>
                  <a:pt x="7603204" y="0"/>
                </a:moveTo>
                <a:lnTo>
                  <a:pt x="0" y="0"/>
                </a:lnTo>
                <a:lnTo>
                  <a:pt x="0" y="1891297"/>
                </a:lnTo>
                <a:lnTo>
                  <a:pt x="7603204" y="1891297"/>
                </a:lnTo>
                <a:lnTo>
                  <a:pt x="7603204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>
            <a:off x="-450153" y="-434233"/>
            <a:ext cx="4262923" cy="5120628"/>
          </a:xfrm>
          <a:custGeom>
            <a:avLst/>
            <a:gdLst/>
            <a:ahLst/>
            <a:cxnLst/>
            <a:rect l="l" t="t" r="r" b="b"/>
            <a:pathLst>
              <a:path w="4262923" h="5120628">
                <a:moveTo>
                  <a:pt x="0" y="0"/>
                </a:moveTo>
                <a:lnTo>
                  <a:pt x="4262923" y="0"/>
                </a:lnTo>
                <a:lnTo>
                  <a:pt x="4262923" y="5120627"/>
                </a:lnTo>
                <a:lnTo>
                  <a:pt x="0" y="512062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Freeform 5"/>
          <p:cNvSpPr/>
          <p:nvPr/>
        </p:nvSpPr>
        <p:spPr>
          <a:xfrm rot="5400000" flipV="1">
            <a:off x="13994907" y="2627353"/>
            <a:ext cx="7603204" cy="1891297"/>
          </a:xfrm>
          <a:custGeom>
            <a:avLst/>
            <a:gdLst/>
            <a:ahLst/>
            <a:cxnLst/>
            <a:rect l="l" t="t" r="r" b="b"/>
            <a:pathLst>
              <a:path w="7603204" h="1891297">
                <a:moveTo>
                  <a:pt x="0" y="1891297"/>
                </a:moveTo>
                <a:lnTo>
                  <a:pt x="7603203" y="1891297"/>
                </a:lnTo>
                <a:lnTo>
                  <a:pt x="7603203" y="0"/>
                </a:lnTo>
                <a:lnTo>
                  <a:pt x="0" y="0"/>
                </a:lnTo>
                <a:lnTo>
                  <a:pt x="0" y="1891297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Freeform 6"/>
          <p:cNvSpPr/>
          <p:nvPr/>
        </p:nvSpPr>
        <p:spPr>
          <a:xfrm flipH="1" flipV="1">
            <a:off x="14324509" y="5585433"/>
            <a:ext cx="4262923" cy="5120628"/>
          </a:xfrm>
          <a:custGeom>
            <a:avLst/>
            <a:gdLst/>
            <a:ahLst/>
            <a:cxnLst/>
            <a:rect l="l" t="t" r="r" b="b"/>
            <a:pathLst>
              <a:path w="4262923" h="5120628">
                <a:moveTo>
                  <a:pt x="4262923" y="5120628"/>
                </a:moveTo>
                <a:lnTo>
                  <a:pt x="0" y="5120628"/>
                </a:lnTo>
                <a:lnTo>
                  <a:pt x="0" y="0"/>
                </a:lnTo>
                <a:lnTo>
                  <a:pt x="4262923" y="0"/>
                </a:lnTo>
                <a:lnTo>
                  <a:pt x="4262923" y="5120628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7" name="Group 7"/>
          <p:cNvGrpSpPr/>
          <p:nvPr/>
        </p:nvGrpSpPr>
        <p:grpSpPr>
          <a:xfrm>
            <a:off x="1028700" y="1028700"/>
            <a:ext cx="16230600" cy="8229600"/>
            <a:chOff x="0" y="0"/>
            <a:chExt cx="4274726" cy="2167467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0" y="0"/>
                  </a:moveTo>
                  <a:lnTo>
                    <a:pt x="4274726" y="0"/>
                  </a:lnTo>
                  <a:lnTo>
                    <a:pt x="4274726" y="2167467"/>
                  </a:lnTo>
                  <a:lnTo>
                    <a:pt x="0" y="2167467"/>
                  </a:lnTo>
                  <a:close/>
                </a:path>
              </a:pathLst>
            </a:custGeom>
            <a:solidFill>
              <a:srgbClr val="F2F4F2"/>
            </a:solidFill>
            <a:ln w="19050" cap="sq">
              <a:solidFill>
                <a:srgbClr val="6D869A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4539196" y="1708691"/>
            <a:ext cx="9209608" cy="1543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2599"/>
              </a:lnSpc>
            </a:pPr>
            <a:r>
              <a:rPr lang="ar-EG" sz="9000">
                <a:solidFill>
                  <a:srgbClr val="161B1C"/>
                </a:solidFill>
                <a:latin typeface="thmanyah serif display"/>
                <a:ea typeface="thmanyah serif display"/>
                <a:cs typeface="thmanyah serif display"/>
                <a:sym typeface="thmanyah serif display"/>
                <a:rtl/>
              </a:rPr>
              <a:t>التوصيات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4761775" y="4572094"/>
            <a:ext cx="17974057" cy="3942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8056"/>
              </a:lnSpc>
            </a:pPr>
            <a:r>
              <a:rPr lang="ar-EG" sz="5754">
                <a:solidFill>
                  <a:srgbClr val="161B1C"/>
                </a:solidFill>
                <a:latin typeface="Shafigh Bakh AutoSwash Thin"/>
                <a:ea typeface="Shafigh Bakh AutoSwash Thin"/>
                <a:cs typeface="Shafigh Bakh AutoSwash Thin"/>
                <a:sym typeface="Shafigh Bakh AutoSwash Thin"/>
                <a:rtl/>
              </a:rPr>
              <a:t>                                                                 * التوسع في تطبيق الحوكمة الرقمية.</a:t>
            </a:r>
          </a:p>
          <a:p>
            <a:pPr algn="ctr" rtl="1">
              <a:lnSpc>
                <a:spcPts val="8056"/>
              </a:lnSpc>
            </a:pPr>
            <a:r>
              <a:rPr lang="ar-EG" sz="5754">
                <a:solidFill>
                  <a:srgbClr val="161B1C"/>
                </a:solidFill>
                <a:latin typeface="Shafigh Bakh AutoSwash Thin"/>
                <a:ea typeface="Shafigh Bakh AutoSwash Thin"/>
                <a:cs typeface="Shafigh Bakh AutoSwash Thin"/>
                <a:sym typeface="Shafigh Bakh AutoSwash Thin"/>
                <a:rtl/>
              </a:rPr>
              <a:t> * تدريب الموظفين.</a:t>
            </a:r>
          </a:p>
          <a:p>
            <a:pPr algn="ctr" rtl="1">
              <a:lnSpc>
                <a:spcPts val="8056"/>
              </a:lnSpc>
            </a:pPr>
            <a:r>
              <a:rPr lang="ar-EG" sz="5754">
                <a:solidFill>
                  <a:srgbClr val="161B1C"/>
                </a:solidFill>
                <a:latin typeface="Shafigh Bakh AutoSwash Thin"/>
                <a:ea typeface="Shafigh Bakh AutoSwash Thin"/>
                <a:cs typeface="Shafigh Bakh AutoSwash Thin"/>
                <a:sym typeface="Shafigh Bakh AutoSwash Thin"/>
                <a:rtl/>
              </a:rPr>
              <a:t>          *تعزيز أمن المعلومات.</a:t>
            </a:r>
          </a:p>
          <a:p>
            <a:pPr algn="ctr" rtl="1">
              <a:lnSpc>
                <a:spcPts val="8056"/>
              </a:lnSpc>
            </a:pPr>
            <a:r>
              <a:rPr lang="ar-EG" sz="5754">
                <a:solidFill>
                  <a:srgbClr val="161B1C"/>
                </a:solidFill>
                <a:latin typeface="Shafigh Bakh AutoSwash Thin"/>
                <a:ea typeface="Shafigh Bakh AutoSwash Thin"/>
                <a:cs typeface="Shafigh Bakh AutoSwash Thin"/>
                <a:sym typeface="Shafigh Bakh AutoSwash Thin"/>
                <a:rtl/>
              </a:rPr>
              <a:t>                                       *تحديث الأنظمة الرقمية باستمرار.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6250" r="-6250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 rot="5400000" flipH="1">
            <a:off x="-3306107" y="5694113"/>
            <a:ext cx="7603204" cy="1891297"/>
          </a:xfrm>
          <a:custGeom>
            <a:avLst/>
            <a:gdLst/>
            <a:ahLst/>
            <a:cxnLst/>
            <a:rect l="l" t="t" r="r" b="b"/>
            <a:pathLst>
              <a:path w="7603204" h="1891297">
                <a:moveTo>
                  <a:pt x="7603204" y="0"/>
                </a:moveTo>
                <a:lnTo>
                  <a:pt x="0" y="0"/>
                </a:lnTo>
                <a:lnTo>
                  <a:pt x="0" y="1891297"/>
                </a:lnTo>
                <a:lnTo>
                  <a:pt x="7603204" y="1891297"/>
                </a:lnTo>
                <a:lnTo>
                  <a:pt x="7603204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>
            <a:off x="-450153" y="-434233"/>
            <a:ext cx="4262923" cy="5120628"/>
          </a:xfrm>
          <a:custGeom>
            <a:avLst/>
            <a:gdLst/>
            <a:ahLst/>
            <a:cxnLst/>
            <a:rect l="l" t="t" r="r" b="b"/>
            <a:pathLst>
              <a:path w="4262923" h="5120628">
                <a:moveTo>
                  <a:pt x="0" y="0"/>
                </a:moveTo>
                <a:lnTo>
                  <a:pt x="4262923" y="0"/>
                </a:lnTo>
                <a:lnTo>
                  <a:pt x="4262923" y="5120627"/>
                </a:lnTo>
                <a:lnTo>
                  <a:pt x="0" y="512062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Freeform 5"/>
          <p:cNvSpPr/>
          <p:nvPr/>
        </p:nvSpPr>
        <p:spPr>
          <a:xfrm rot="5400000" flipV="1">
            <a:off x="13994907" y="2627353"/>
            <a:ext cx="7603204" cy="1891297"/>
          </a:xfrm>
          <a:custGeom>
            <a:avLst/>
            <a:gdLst/>
            <a:ahLst/>
            <a:cxnLst/>
            <a:rect l="l" t="t" r="r" b="b"/>
            <a:pathLst>
              <a:path w="7603204" h="1891297">
                <a:moveTo>
                  <a:pt x="0" y="1891297"/>
                </a:moveTo>
                <a:lnTo>
                  <a:pt x="7603203" y="1891297"/>
                </a:lnTo>
                <a:lnTo>
                  <a:pt x="7603203" y="0"/>
                </a:lnTo>
                <a:lnTo>
                  <a:pt x="0" y="0"/>
                </a:lnTo>
                <a:lnTo>
                  <a:pt x="0" y="1891297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Freeform 6"/>
          <p:cNvSpPr/>
          <p:nvPr/>
        </p:nvSpPr>
        <p:spPr>
          <a:xfrm flipH="1" flipV="1">
            <a:off x="14324509" y="5585433"/>
            <a:ext cx="4262923" cy="5120628"/>
          </a:xfrm>
          <a:custGeom>
            <a:avLst/>
            <a:gdLst/>
            <a:ahLst/>
            <a:cxnLst/>
            <a:rect l="l" t="t" r="r" b="b"/>
            <a:pathLst>
              <a:path w="4262923" h="5120628">
                <a:moveTo>
                  <a:pt x="4262923" y="5120628"/>
                </a:moveTo>
                <a:lnTo>
                  <a:pt x="0" y="5120628"/>
                </a:lnTo>
                <a:lnTo>
                  <a:pt x="0" y="0"/>
                </a:lnTo>
                <a:lnTo>
                  <a:pt x="4262923" y="0"/>
                </a:lnTo>
                <a:lnTo>
                  <a:pt x="4262923" y="5120628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Freeform 7"/>
          <p:cNvSpPr/>
          <p:nvPr/>
        </p:nvSpPr>
        <p:spPr>
          <a:xfrm>
            <a:off x="2286000" y="0"/>
            <a:ext cx="13716000" cy="10287000"/>
          </a:xfrm>
          <a:custGeom>
            <a:avLst/>
            <a:gdLst/>
            <a:ahLst/>
            <a:cxnLst/>
            <a:rect l="l" t="t" r="r" b="b"/>
            <a:pathLst>
              <a:path w="13716000" h="10287000">
                <a:moveTo>
                  <a:pt x="0" y="0"/>
                </a:moveTo>
                <a:lnTo>
                  <a:pt x="13716000" y="0"/>
                </a:lnTo>
                <a:lnTo>
                  <a:pt x="13716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8" name="TextBox 8"/>
          <p:cNvSpPr txBox="1"/>
          <p:nvPr/>
        </p:nvSpPr>
        <p:spPr>
          <a:xfrm>
            <a:off x="2894133" y="3564074"/>
            <a:ext cx="11856437" cy="28635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0891"/>
              </a:lnSpc>
            </a:pPr>
            <a:r>
              <a:rPr lang="ar-EG" sz="7779">
                <a:solidFill>
                  <a:srgbClr val="F2F4F2"/>
                </a:solidFill>
                <a:latin typeface="Alarabiya"/>
                <a:ea typeface="Alarabiya"/>
                <a:cs typeface="Alarabiya"/>
                <a:sym typeface="Alarabiya"/>
                <a:rtl/>
              </a:rPr>
              <a:t>شكراً لحسن إستماعكم ..</a:t>
            </a:r>
          </a:p>
          <a:p>
            <a:pPr algn="ctr" rtl="1">
              <a:lnSpc>
                <a:spcPts val="10891"/>
              </a:lnSpc>
            </a:pPr>
            <a:r>
              <a:rPr lang="ar-EG" sz="7779">
                <a:solidFill>
                  <a:srgbClr val="F2F4F2"/>
                </a:solidFill>
                <a:latin typeface="Alarabiya"/>
                <a:ea typeface="Alarabiya"/>
                <a:cs typeface="Alarabiya"/>
                <a:sym typeface="Alarabiya"/>
                <a:rtl/>
              </a:rPr>
              <a:t>هل لديكم أي أسئلة أخرى؟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334</Words>
  <Application>Microsoft Office PowerPoint</Application>
  <PresentationFormat>Custom</PresentationFormat>
  <Paragraphs>63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thmanyah serif display</vt:lpstr>
      <vt:lpstr>Shafigh Bakh AutoSwash Thin</vt:lpstr>
      <vt:lpstr>Calibri</vt:lpstr>
      <vt:lpstr>Arial</vt:lpstr>
      <vt:lpstr>thmanyah serif display Light</vt:lpstr>
      <vt:lpstr>Alarabiya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Blue Minimalist Modern Professional Presentation</dc:title>
  <cp:lastModifiedBy>Tawfik Albalwl</cp:lastModifiedBy>
  <cp:revision>1</cp:revision>
  <dcterms:created xsi:type="dcterms:W3CDTF">2006-08-16T00:00:00Z</dcterms:created>
  <dcterms:modified xsi:type="dcterms:W3CDTF">2026-08-04T14:51:00Z</dcterms:modified>
  <dc:identifier>DAHRQnXMK7o</dc:identifier>
</cp:coreProperties>
</file>