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12192000"/>
  <p:embeddedFontLst>
    <p:embeddedFont>
      <p:font typeface="IBM Plex Sans Arabic" panose="020B0604020202020204" charset="-78"/>
      <p:regular r:id="rId12"/>
      <p:bold r:id="rId13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8" d="100"/>
          <a:sy n="98" d="100"/>
        </p:scale>
        <p:origin x="9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5941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2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8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9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4" Type="http://schemas.openxmlformats.org/officeDocument/2006/relationships/image" Target="../media/image2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9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2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18" Type="http://schemas.openxmlformats.org/officeDocument/2006/relationships/image" Target="../media/image53.png"/><Relationship Id="rId3" Type="http://schemas.openxmlformats.org/officeDocument/2006/relationships/image" Target="../media/image8.png"/><Relationship Id="rId21" Type="http://schemas.openxmlformats.org/officeDocument/2006/relationships/image" Target="../media/image56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17" Type="http://schemas.openxmlformats.org/officeDocument/2006/relationships/image" Target="../media/image52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51.png"/><Relationship Id="rId20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9.png"/><Relationship Id="rId15" Type="http://schemas.openxmlformats.org/officeDocument/2006/relationships/image" Target="../media/image50.png"/><Relationship Id="rId23" Type="http://schemas.openxmlformats.org/officeDocument/2006/relationships/image" Target="../media/image58.png"/><Relationship Id="rId10" Type="http://schemas.openxmlformats.org/officeDocument/2006/relationships/image" Target="../media/image45.png"/><Relationship Id="rId19" Type="http://schemas.openxmlformats.org/officeDocument/2006/relationships/image" Target="../media/image54.png"/><Relationship Id="rId4" Type="http://schemas.openxmlformats.org/officeDocument/2006/relationships/image" Target="../media/image40.png"/><Relationship Id="rId9" Type="http://schemas.openxmlformats.org/officeDocument/2006/relationships/image" Target="../media/image44.png"/><Relationship Id="rId14" Type="http://schemas.openxmlformats.org/officeDocument/2006/relationships/image" Target="../media/image49.png"/><Relationship Id="rId22" Type="http://schemas.openxmlformats.org/officeDocument/2006/relationships/image" Target="../media/image5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18" Type="http://schemas.openxmlformats.org/officeDocument/2006/relationships/image" Target="../media/image71.png"/><Relationship Id="rId3" Type="http://schemas.openxmlformats.org/officeDocument/2006/relationships/image" Target="../media/image8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17" Type="http://schemas.openxmlformats.org/officeDocument/2006/relationships/image" Target="../media/image70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9.png"/><Relationship Id="rId15" Type="http://schemas.openxmlformats.org/officeDocument/2006/relationships/image" Target="../media/image68.png"/><Relationship Id="rId10" Type="http://schemas.openxmlformats.org/officeDocument/2006/relationships/image" Target="../media/image63.png"/><Relationship Id="rId4" Type="http://schemas.openxmlformats.org/officeDocument/2006/relationships/image" Target="../media/image2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7.png"/><Relationship Id="rId18" Type="http://schemas.openxmlformats.org/officeDocument/2006/relationships/image" Target="../media/image81.png"/><Relationship Id="rId3" Type="http://schemas.openxmlformats.org/officeDocument/2006/relationships/image" Target="../media/image8.png"/><Relationship Id="rId7" Type="http://schemas.openxmlformats.org/officeDocument/2006/relationships/image" Target="../media/image72.png"/><Relationship Id="rId12" Type="http://schemas.openxmlformats.org/officeDocument/2006/relationships/image" Target="../media/image76.png"/><Relationship Id="rId17" Type="http://schemas.openxmlformats.org/officeDocument/2006/relationships/image" Target="../media/image80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11" Type="http://schemas.openxmlformats.org/officeDocument/2006/relationships/image" Target="../media/image59.png"/><Relationship Id="rId5" Type="http://schemas.openxmlformats.org/officeDocument/2006/relationships/image" Target="../media/image9.png"/><Relationship Id="rId15" Type="http://schemas.openxmlformats.org/officeDocument/2006/relationships/image" Target="../media/image63.png"/><Relationship Id="rId10" Type="http://schemas.openxmlformats.org/officeDocument/2006/relationships/image" Target="../media/image75.png"/><Relationship Id="rId4" Type="http://schemas.openxmlformats.org/officeDocument/2006/relationships/image" Target="../media/image40.png"/><Relationship Id="rId9" Type="http://schemas.openxmlformats.org/officeDocument/2006/relationships/image" Target="../media/image74.png"/><Relationship Id="rId14" Type="http://schemas.openxmlformats.org/officeDocument/2006/relationships/image" Target="../media/image7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image" Target="../media/image89.png"/><Relationship Id="rId3" Type="http://schemas.openxmlformats.org/officeDocument/2006/relationships/image" Target="../media/image8.png"/><Relationship Id="rId7" Type="http://schemas.openxmlformats.org/officeDocument/2006/relationships/image" Target="../media/image83.png"/><Relationship Id="rId12" Type="http://schemas.openxmlformats.org/officeDocument/2006/relationships/image" Target="../media/image8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png"/><Relationship Id="rId11" Type="http://schemas.openxmlformats.org/officeDocument/2006/relationships/image" Target="../media/image87.png"/><Relationship Id="rId5" Type="http://schemas.openxmlformats.org/officeDocument/2006/relationships/image" Target="../media/image9.png"/><Relationship Id="rId10" Type="http://schemas.openxmlformats.org/officeDocument/2006/relationships/image" Target="../media/image86.png"/><Relationship Id="rId4" Type="http://schemas.openxmlformats.org/officeDocument/2006/relationships/image" Target="../media/image2.png"/><Relationship Id="rId9" Type="http://schemas.openxmlformats.org/officeDocument/2006/relationships/image" Target="../media/image8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image" Target="../media/image97.png"/><Relationship Id="rId18" Type="http://schemas.openxmlformats.org/officeDocument/2006/relationships/image" Target="../media/image102.png"/><Relationship Id="rId3" Type="http://schemas.openxmlformats.org/officeDocument/2006/relationships/image" Target="../media/image28.png"/><Relationship Id="rId21" Type="http://schemas.openxmlformats.org/officeDocument/2006/relationships/image" Target="../media/image105.png"/><Relationship Id="rId7" Type="http://schemas.openxmlformats.org/officeDocument/2006/relationships/image" Target="../media/image91.png"/><Relationship Id="rId12" Type="http://schemas.openxmlformats.org/officeDocument/2006/relationships/image" Target="../media/image96.png"/><Relationship Id="rId17" Type="http://schemas.openxmlformats.org/officeDocument/2006/relationships/image" Target="../media/image101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00.png"/><Relationship Id="rId20" Type="http://schemas.openxmlformats.org/officeDocument/2006/relationships/image" Target="../media/image10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0.png"/><Relationship Id="rId11" Type="http://schemas.openxmlformats.org/officeDocument/2006/relationships/image" Target="../media/image95.png"/><Relationship Id="rId5" Type="http://schemas.openxmlformats.org/officeDocument/2006/relationships/image" Target="../media/image9.png"/><Relationship Id="rId15" Type="http://schemas.openxmlformats.org/officeDocument/2006/relationships/image" Target="../media/image99.png"/><Relationship Id="rId10" Type="http://schemas.openxmlformats.org/officeDocument/2006/relationships/image" Target="../media/image94.png"/><Relationship Id="rId19" Type="http://schemas.openxmlformats.org/officeDocument/2006/relationships/image" Target="../media/image103.png"/><Relationship Id="rId4" Type="http://schemas.openxmlformats.org/officeDocument/2006/relationships/image" Target="../media/image2.png"/><Relationship Id="rId9" Type="http://schemas.openxmlformats.org/officeDocument/2006/relationships/image" Target="../media/image93.png"/><Relationship Id="rId14" Type="http://schemas.openxmlformats.org/officeDocument/2006/relationships/image" Target="../media/image98.png"/><Relationship Id="rId22" Type="http://schemas.openxmlformats.org/officeDocument/2006/relationships/image" Target="../media/image10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1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1420" y="0"/>
            <a:ext cx="5120580" cy="6858000"/>
          </a:xfrm>
          <a:prstGeom prst="rect">
            <a:avLst/>
          </a:prstGeom>
        </p:spPr>
      </p:pic>
      <p:pic>
        <p:nvPicPr>
          <p:cNvPr id="5" name="SK-1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1420" y="0"/>
            <a:ext cx="5120580" cy="6858000"/>
          </a:xfrm>
          <a:prstGeom prst="rect">
            <a:avLst/>
          </a:prstGeom>
        </p:spPr>
      </p:pic>
      <p:pic>
        <p:nvPicPr>
          <p:cNvPr id="6" name="SK-1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9" y="0"/>
            <a:ext cx="7071271" cy="6858000"/>
          </a:xfrm>
          <a:prstGeom prst="rect">
            <a:avLst/>
          </a:prstGeom>
        </p:spPr>
      </p:pic>
      <p:pic>
        <p:nvPicPr>
          <p:cNvPr id="7" name="SK-1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9270" y="4288036"/>
            <a:ext cx="1200150" cy="371475"/>
          </a:xfrm>
          <a:prstGeom prst="rect">
            <a:avLst/>
          </a:prstGeom>
        </p:spPr>
      </p:pic>
      <p:pic>
        <p:nvPicPr>
          <p:cNvPr id="8" name="SK-1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28420" y="5612011"/>
            <a:ext cx="381000" cy="19050"/>
          </a:xfrm>
          <a:prstGeom prst="rect">
            <a:avLst/>
          </a:prstGeom>
        </p:spPr>
      </p:pic>
      <p:sp>
        <p:nvSpPr>
          <p:cNvPr id="9" name="SK-1-text-8"/>
          <p:cNvSpPr/>
          <p:nvPr/>
        </p:nvSpPr>
        <p:spPr>
          <a:xfrm>
            <a:off x="510689" y="219075"/>
            <a:ext cx="5798731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1B4D3E"/>
                </a:solidFill>
              </a:rPr>
              <a:t>جامعة ميد أوشن</a:t>
            </a:r>
            <a:endParaRPr lang="en-US" sz="1800" dirty="0"/>
          </a:p>
        </p:txBody>
      </p:sp>
      <p:sp>
        <p:nvSpPr>
          <p:cNvPr id="10" name="SK-1-text-9"/>
          <p:cNvSpPr/>
          <p:nvPr/>
        </p:nvSpPr>
        <p:spPr>
          <a:xfrm>
            <a:off x="562124" y="590550"/>
            <a:ext cx="5747296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kern="0" spc="30" dirty="0">
                <a:solidFill>
                  <a:srgbClr val="706B5C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مساق مقدمة في طرق البحث - MGM333</a:t>
            </a:r>
            <a:endParaRPr lang="en-US" sz="1350" dirty="0"/>
          </a:p>
        </p:txBody>
      </p:sp>
      <p:sp>
        <p:nvSpPr>
          <p:cNvPr id="11" name="SK-1-text-10"/>
          <p:cNvSpPr/>
          <p:nvPr/>
        </p:nvSpPr>
        <p:spPr>
          <a:xfrm>
            <a:off x="762149" y="1133475"/>
            <a:ext cx="5547271" cy="292596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5760"/>
              </a:lnSpc>
              <a:buNone/>
            </a:pPr>
            <a:r>
              <a:rPr lang="en-US" sz="4800" b="1" dirty="0">
                <a:solidFill>
                  <a:srgbClr val="1A1A1A"/>
                </a:solidFill>
              </a:rPr>
              <a:t>تأثير بناء الشراكات بين الجامعات وقطاع الأعمال على تمويل مشاريع البنية التحتية المجتمعية</a:t>
            </a:r>
            <a:endParaRPr lang="en-US" sz="4800" dirty="0"/>
          </a:p>
        </p:txBody>
      </p:sp>
      <p:sp>
        <p:nvSpPr>
          <p:cNvPr id="12" name="SK-1-text-11"/>
          <p:cNvSpPr/>
          <p:nvPr/>
        </p:nvSpPr>
        <p:spPr>
          <a:xfrm>
            <a:off x="4836855" y="4288036"/>
            <a:ext cx="1329690" cy="3714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925"/>
              </a:lnSpc>
              <a:buNone/>
            </a:pPr>
            <a:r>
              <a:rPr lang="en-US" sz="1950" dirty="0">
                <a:solidFill>
                  <a:srgbClr val="1B4D3E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مقترح بحثي</a:t>
            </a:r>
            <a:endParaRPr lang="en-US" sz="1950" dirty="0"/>
          </a:p>
        </p:txBody>
      </p:sp>
      <p:sp>
        <p:nvSpPr>
          <p:cNvPr id="13" name="SK-1-text-12"/>
          <p:cNvSpPr/>
          <p:nvPr/>
        </p:nvSpPr>
        <p:spPr>
          <a:xfrm>
            <a:off x="4971157" y="5735836"/>
            <a:ext cx="1338263" cy="24288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إعداد الطالب:</a:t>
            </a:r>
            <a:endParaRPr lang="en-US" sz="1275" dirty="0"/>
          </a:p>
        </p:txBody>
      </p:sp>
      <p:sp>
        <p:nvSpPr>
          <p:cNvPr id="14" name="SK-1-text-13"/>
          <p:cNvSpPr/>
          <p:nvPr/>
        </p:nvSpPr>
        <p:spPr>
          <a:xfrm>
            <a:off x="3913882" y="5735836"/>
            <a:ext cx="1157288" cy="24288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913"/>
              </a:lnSpc>
              <a:buNone/>
            </a:pPr>
            <a:r>
              <a:rPr lang="en-US" sz="1275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أنس علي العتيق</a:t>
            </a:r>
            <a:endParaRPr lang="en-US" sz="1275" dirty="0"/>
          </a:p>
        </p:txBody>
      </p:sp>
      <p:sp>
        <p:nvSpPr>
          <p:cNvPr id="15" name="SK-1-text-14"/>
          <p:cNvSpPr/>
          <p:nvPr/>
        </p:nvSpPr>
        <p:spPr>
          <a:xfrm>
            <a:off x="4971157" y="6026348"/>
            <a:ext cx="1338263" cy="24288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الرقم الجامعي:</a:t>
            </a:r>
            <a:endParaRPr lang="en-US" sz="1275" dirty="0"/>
          </a:p>
        </p:txBody>
      </p:sp>
      <p:sp>
        <p:nvSpPr>
          <p:cNvPr id="16" name="SK-1-text-15"/>
          <p:cNvSpPr/>
          <p:nvPr/>
        </p:nvSpPr>
        <p:spPr>
          <a:xfrm>
            <a:off x="4018657" y="6026348"/>
            <a:ext cx="2995613" cy="24288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rtl="1">
              <a:lnSpc>
                <a:spcPts val="1913"/>
              </a:lnSpc>
              <a:buNone/>
            </a:pPr>
            <a:r>
              <a:rPr lang="en-US" sz="1275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241001725</a:t>
            </a:r>
            <a:endParaRPr lang="en-US" sz="1275" dirty="0"/>
          </a:p>
        </p:txBody>
      </p:sp>
      <p:sp>
        <p:nvSpPr>
          <p:cNvPr id="17" name="SK-1-text-16"/>
          <p:cNvSpPr/>
          <p:nvPr/>
        </p:nvSpPr>
        <p:spPr>
          <a:xfrm>
            <a:off x="4971157" y="6316861"/>
            <a:ext cx="1338263" cy="24288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الفصل الدراسي:</a:t>
            </a:r>
            <a:endParaRPr lang="en-US" sz="1275" dirty="0"/>
          </a:p>
        </p:txBody>
      </p:sp>
      <p:sp>
        <p:nvSpPr>
          <p:cNvPr id="18" name="SK-1-text-17"/>
          <p:cNvSpPr/>
          <p:nvPr/>
        </p:nvSpPr>
        <p:spPr>
          <a:xfrm>
            <a:off x="3704332" y="6316861"/>
            <a:ext cx="1366838" cy="24288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913"/>
              </a:lnSpc>
              <a:buNone/>
            </a:pPr>
            <a:r>
              <a:rPr lang="en-US" sz="1275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الفصل الثاني 2026</a:t>
            </a:r>
            <a:endParaRPr lang="en-US" sz="1275" dirty="0"/>
          </a:p>
        </p:txBody>
      </p:sp>
      <p:sp>
        <p:nvSpPr>
          <p:cNvPr id="19" name="SK-1-text-18"/>
          <p:cNvSpPr/>
          <p:nvPr/>
        </p:nvSpPr>
        <p:spPr>
          <a:xfrm>
            <a:off x="4971157" y="6607373"/>
            <a:ext cx="1338263" cy="24288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913"/>
              </a:lnSpc>
              <a:buNone/>
            </a:pPr>
            <a:r>
              <a:rPr lang="en-US" sz="1275" b="1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تاريخ التقديم:</a:t>
            </a:r>
            <a:endParaRPr lang="en-US" sz="1275" dirty="0"/>
          </a:p>
        </p:txBody>
      </p:sp>
      <p:sp>
        <p:nvSpPr>
          <p:cNvPr id="20" name="SK-1-text-19"/>
          <p:cNvSpPr/>
          <p:nvPr/>
        </p:nvSpPr>
        <p:spPr>
          <a:xfrm>
            <a:off x="3951982" y="6607373"/>
            <a:ext cx="1119188" cy="242888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913"/>
              </a:lnSpc>
              <a:buNone/>
            </a:pPr>
            <a:r>
              <a:rPr lang="ar-SA" sz="1275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31</a:t>
            </a:r>
            <a:r>
              <a:rPr lang="en-US" sz="1275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 </a:t>
            </a:r>
            <a:r>
              <a:rPr lang="ar-SA" sz="1275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يوليو</a:t>
            </a:r>
            <a:r>
              <a:rPr lang="en-US" sz="1275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 2026</a:t>
            </a:r>
            <a:endParaRPr lang="en-US" sz="1275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2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2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8500" y="1000125"/>
            <a:ext cx="762000" cy="28575"/>
          </a:xfrm>
          <a:prstGeom prst="rect">
            <a:avLst/>
          </a:prstGeom>
        </p:spPr>
      </p:pic>
      <p:pic>
        <p:nvPicPr>
          <p:cNvPr id="5" name="SK-2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38875" y="1219200"/>
            <a:ext cx="5381625" cy="5257800"/>
          </a:xfrm>
          <a:prstGeom prst="rect">
            <a:avLst/>
          </a:prstGeom>
        </p:spPr>
      </p:pic>
      <p:pic>
        <p:nvPicPr>
          <p:cNvPr id="6" name="SK-2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34700" y="1447800"/>
            <a:ext cx="457200" cy="457200"/>
          </a:xfrm>
          <a:prstGeom prst="rect">
            <a:avLst/>
          </a:prstGeom>
        </p:spPr>
      </p:pic>
      <p:pic>
        <p:nvPicPr>
          <p:cNvPr id="7" name="SK-2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20425" y="1562100"/>
            <a:ext cx="285750" cy="228600"/>
          </a:xfrm>
          <a:prstGeom prst="rect">
            <a:avLst/>
          </a:prstGeom>
        </p:spPr>
      </p:pic>
      <p:pic>
        <p:nvPicPr>
          <p:cNvPr id="8" name="SK-2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67475" y="4171950"/>
            <a:ext cx="4924425" cy="895350"/>
          </a:xfrm>
          <a:prstGeom prst="rect">
            <a:avLst/>
          </a:prstGeom>
        </p:spPr>
      </p:pic>
      <p:pic>
        <p:nvPicPr>
          <p:cNvPr id="9" name="SK-2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987088" y="4421088"/>
            <a:ext cx="214313" cy="175320"/>
          </a:xfrm>
          <a:prstGeom prst="rect">
            <a:avLst/>
          </a:prstGeom>
        </p:spPr>
      </p:pic>
      <p:pic>
        <p:nvPicPr>
          <p:cNvPr id="10" name="SK-2-img-9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1219200"/>
            <a:ext cx="5381625" cy="5257800"/>
          </a:xfrm>
          <a:prstGeom prst="rect">
            <a:avLst/>
          </a:prstGeom>
        </p:spPr>
      </p:pic>
      <p:pic>
        <p:nvPicPr>
          <p:cNvPr id="11" name="SK-2-img-10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67325" y="1447800"/>
            <a:ext cx="457200" cy="457200"/>
          </a:xfrm>
          <a:prstGeom prst="rect">
            <a:avLst/>
          </a:prstGeom>
        </p:spPr>
      </p:pic>
      <p:pic>
        <p:nvPicPr>
          <p:cNvPr id="12" name="SK-2-img-11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53050" y="1562100"/>
            <a:ext cx="285750" cy="228600"/>
          </a:xfrm>
          <a:prstGeom prst="rect">
            <a:avLst/>
          </a:prstGeom>
        </p:spPr>
      </p:pic>
      <p:sp>
        <p:nvSpPr>
          <p:cNvPr id="13" name="SK-2-text-12"/>
          <p:cNvSpPr/>
          <p:nvPr/>
        </p:nvSpPr>
        <p:spPr>
          <a:xfrm>
            <a:off x="8717280" y="381000"/>
            <a:ext cx="2903220" cy="6191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4275"/>
              </a:lnSpc>
              <a:buNone/>
            </a:pPr>
            <a:r>
              <a:rPr lang="en-US" sz="2850" b="1" dirty="0">
                <a:solidFill>
                  <a:srgbClr val="1A1A1A"/>
                </a:solidFill>
              </a:rPr>
              <a:t>خلفية ومشكلة البحث</a:t>
            </a:r>
            <a:endParaRPr lang="en-US" sz="2850" dirty="0"/>
          </a:p>
        </p:txBody>
      </p:sp>
      <p:sp>
        <p:nvSpPr>
          <p:cNvPr id="14" name="SK-2-text-13"/>
          <p:cNvSpPr/>
          <p:nvPr/>
        </p:nvSpPr>
        <p:spPr>
          <a:xfrm>
            <a:off x="8717280" y="1476375"/>
            <a:ext cx="2074545" cy="4000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3150"/>
              </a:lnSpc>
              <a:buNone/>
            </a:pPr>
            <a:r>
              <a:rPr lang="en-US" sz="2100" b="1" dirty="0">
                <a:solidFill>
                  <a:srgbClr val="1B4D3E"/>
                </a:solidFill>
              </a:rPr>
              <a:t>السياق العام والأهمية</a:t>
            </a:r>
            <a:endParaRPr lang="en-US" sz="2100" dirty="0"/>
          </a:p>
        </p:txBody>
      </p:sp>
      <p:sp>
        <p:nvSpPr>
          <p:cNvPr id="15" name="SK-2-text-14"/>
          <p:cNvSpPr/>
          <p:nvPr/>
        </p:nvSpPr>
        <p:spPr>
          <a:xfrm>
            <a:off x="6467475" y="2057400"/>
            <a:ext cx="4686300" cy="5429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138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تعد البنية التحتية المجتمعية (طرق، مدارس، مستشفيات) ركيزة أساسية للتنمية المستدامة.</a:t>
            </a:r>
            <a:endParaRPr lang="en-US" sz="1425" dirty="0"/>
          </a:p>
        </p:txBody>
      </p:sp>
      <p:sp>
        <p:nvSpPr>
          <p:cNvPr id="16" name="SK-2-text-15"/>
          <p:cNvSpPr/>
          <p:nvPr/>
        </p:nvSpPr>
        <p:spPr>
          <a:xfrm>
            <a:off x="6467475" y="2714625"/>
            <a:ext cx="4686300" cy="5429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138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تعاني الحكومات، خاصة في الدول النامية، من شح الموارد المالية اللازمة للتمويل.</a:t>
            </a:r>
            <a:endParaRPr lang="en-US" sz="1425" dirty="0"/>
          </a:p>
        </p:txBody>
      </p:sp>
      <p:sp>
        <p:nvSpPr>
          <p:cNvPr id="17" name="SK-2-text-16"/>
          <p:cNvSpPr/>
          <p:nvPr/>
        </p:nvSpPr>
        <p:spPr>
          <a:xfrm>
            <a:off x="6467475" y="3371850"/>
            <a:ext cx="4686300" cy="5429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138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هناك فجوات متزايدة في الخدمات الأساسية تتطلب حلولاً تمويلية مبتكرة.</a:t>
            </a:r>
            <a:endParaRPr lang="en-US" sz="1425" dirty="0"/>
          </a:p>
        </p:txBody>
      </p:sp>
      <p:sp>
        <p:nvSpPr>
          <p:cNvPr id="18" name="SK-2-text-17"/>
          <p:cNvSpPr/>
          <p:nvPr/>
        </p:nvSpPr>
        <p:spPr>
          <a:xfrm>
            <a:off x="6657975" y="4362450"/>
            <a:ext cx="4543425" cy="5143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FDFCF8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 تجمع الشراكات بين رأس المال المعرفي للجامعات والإمكانات المالية لقطاع الأعمال.</a:t>
            </a:r>
            <a:endParaRPr lang="en-US" sz="1350" dirty="0"/>
          </a:p>
        </p:txBody>
      </p:sp>
      <p:sp>
        <p:nvSpPr>
          <p:cNvPr id="19" name="SK-2-text-18"/>
          <p:cNvSpPr/>
          <p:nvPr/>
        </p:nvSpPr>
        <p:spPr>
          <a:xfrm>
            <a:off x="3640455" y="1476375"/>
            <a:ext cx="1483995" cy="4000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3150"/>
              </a:lnSpc>
              <a:buNone/>
            </a:pPr>
            <a:r>
              <a:rPr lang="en-US" sz="2100" b="1" dirty="0">
                <a:solidFill>
                  <a:srgbClr val="1B4D3E"/>
                </a:solidFill>
              </a:rPr>
              <a:t>مشكلة البحث</a:t>
            </a:r>
            <a:endParaRPr lang="en-US" sz="2100" dirty="0"/>
          </a:p>
        </p:txBody>
      </p:sp>
      <p:sp>
        <p:nvSpPr>
          <p:cNvPr id="20" name="SK-2-text-19"/>
          <p:cNvSpPr/>
          <p:nvPr/>
        </p:nvSpPr>
        <p:spPr>
          <a:xfrm>
            <a:off x="590550" y="2152650"/>
            <a:ext cx="4991100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400"/>
              </a:lnSpc>
              <a:buNone/>
            </a:pPr>
            <a:r>
              <a:rPr lang="en-US" sz="1500" b="1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الفجوة والغموض:</a:t>
            </a:r>
            <a:endParaRPr lang="en-US" sz="1500" dirty="0"/>
          </a:p>
        </p:txBody>
      </p:sp>
      <p:sp>
        <p:nvSpPr>
          <p:cNvPr id="21" name="SK-2-text-20"/>
          <p:cNvSpPr/>
          <p:nvPr/>
        </p:nvSpPr>
        <p:spPr>
          <a:xfrm>
            <a:off x="800100" y="2552700"/>
            <a:ext cx="4781550" cy="609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400"/>
              </a:lnSpc>
              <a:buNone/>
            </a:pPr>
            <a:r>
              <a:rPr lang="en-US" sz="150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ما يزال الأثر الفعلي لهذه الشراكات على تمويل مشاريع البنية التحتية المجتمعية غامضاً وغير موثق بما يكفي أكاديمياً وعملياً.</a:t>
            </a:r>
            <a:endParaRPr lang="en-US" sz="1500" dirty="0"/>
          </a:p>
        </p:txBody>
      </p:sp>
      <p:sp>
        <p:nvSpPr>
          <p:cNvPr id="22" name="SK-2-text-21"/>
          <p:cNvSpPr/>
          <p:nvPr/>
        </p:nvSpPr>
        <p:spPr>
          <a:xfrm>
            <a:off x="595313" y="3352800"/>
            <a:ext cx="4891088" cy="2714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138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صعوبة بناء سياسات تنموية واضحة ومستندة إلى أدلة ملموسة.</a:t>
            </a:r>
            <a:endParaRPr lang="en-US" sz="1425" dirty="0"/>
          </a:p>
        </p:txBody>
      </p:sp>
      <p:sp>
        <p:nvSpPr>
          <p:cNvPr id="23" name="SK-2-text-22"/>
          <p:cNvSpPr/>
          <p:nvPr/>
        </p:nvSpPr>
        <p:spPr>
          <a:xfrm>
            <a:off x="595313" y="3738563"/>
            <a:ext cx="4891088" cy="2714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138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نقص النماذج التمويلية القابلة للتكرار في البيئات المحلية المماثلة.</a:t>
            </a:r>
            <a:endParaRPr lang="en-US" sz="1425" dirty="0"/>
          </a:p>
        </p:txBody>
      </p:sp>
      <p:sp>
        <p:nvSpPr>
          <p:cNvPr id="24" name="SK-2-text-23"/>
          <p:cNvSpPr/>
          <p:nvPr/>
        </p:nvSpPr>
        <p:spPr>
          <a:xfrm>
            <a:off x="595313" y="4124325"/>
            <a:ext cx="4891088" cy="27146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138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الحاجة لتوثيق دور الشراكات في سد فجوات التمويل الحكومي.</a:t>
            </a:r>
            <a:endParaRPr lang="en-US" sz="1425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3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3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3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8500" y="1000125"/>
            <a:ext cx="762000" cy="28575"/>
          </a:xfrm>
          <a:prstGeom prst="rect">
            <a:avLst/>
          </a:prstGeom>
        </p:spPr>
      </p:pic>
      <p:pic>
        <p:nvPicPr>
          <p:cNvPr id="5" name="SK-3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1219200"/>
            <a:ext cx="11049000" cy="1120080"/>
          </a:xfrm>
          <a:prstGeom prst="rect">
            <a:avLst/>
          </a:prstGeom>
        </p:spPr>
      </p:pic>
      <p:pic>
        <p:nvPicPr>
          <p:cNvPr id="6" name="SK-3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82300" y="1474440"/>
            <a:ext cx="609600" cy="609600"/>
          </a:xfrm>
          <a:prstGeom prst="rect">
            <a:avLst/>
          </a:prstGeom>
        </p:spPr>
      </p:pic>
      <p:pic>
        <p:nvPicPr>
          <p:cNvPr id="7" name="SK-3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96600" y="1626840"/>
            <a:ext cx="381000" cy="304800"/>
          </a:xfrm>
          <a:prstGeom prst="rect">
            <a:avLst/>
          </a:prstGeom>
        </p:spPr>
      </p:pic>
      <p:pic>
        <p:nvPicPr>
          <p:cNvPr id="8" name="SK-3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1500" y="2567880"/>
            <a:ext cx="11049000" cy="400050"/>
          </a:xfrm>
          <a:prstGeom prst="rect">
            <a:avLst/>
          </a:prstGeom>
        </p:spPr>
      </p:pic>
      <p:pic>
        <p:nvPicPr>
          <p:cNvPr id="9" name="SK-3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91250" y="3158430"/>
            <a:ext cx="5429250" cy="1564035"/>
          </a:xfrm>
          <a:prstGeom prst="rect">
            <a:avLst/>
          </a:prstGeom>
        </p:spPr>
      </p:pic>
      <p:pic>
        <p:nvPicPr>
          <p:cNvPr id="10" name="SK-3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239500" y="3272730"/>
            <a:ext cx="266700" cy="266700"/>
          </a:xfrm>
          <a:prstGeom prst="rect">
            <a:avLst/>
          </a:prstGeom>
        </p:spPr>
      </p:pic>
      <p:pic>
        <p:nvPicPr>
          <p:cNvPr id="11" name="SK-3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910888" y="3318421"/>
            <a:ext cx="214313" cy="175320"/>
          </a:xfrm>
          <a:prstGeom prst="rect">
            <a:avLst/>
          </a:prstGeom>
        </p:spPr>
      </p:pic>
      <p:pic>
        <p:nvPicPr>
          <p:cNvPr id="12" name="SK-3-img-11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500" y="3158430"/>
            <a:ext cx="5429250" cy="1564035"/>
          </a:xfrm>
          <a:prstGeom prst="rect">
            <a:avLst/>
          </a:prstGeom>
        </p:spPr>
      </p:pic>
      <p:pic>
        <p:nvPicPr>
          <p:cNvPr id="13" name="SK-3-img-12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619750" y="3272730"/>
            <a:ext cx="266700" cy="266700"/>
          </a:xfrm>
          <a:prstGeom prst="rect">
            <a:avLst/>
          </a:prstGeom>
        </p:spPr>
      </p:pic>
      <p:pic>
        <p:nvPicPr>
          <p:cNvPr id="14" name="SK-3-img-13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91138" y="3318421"/>
            <a:ext cx="214313" cy="175320"/>
          </a:xfrm>
          <a:prstGeom prst="rect">
            <a:avLst/>
          </a:prstGeom>
        </p:spPr>
      </p:pic>
      <p:pic>
        <p:nvPicPr>
          <p:cNvPr id="15" name="SK-3-img-14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191250" y="4912965"/>
            <a:ext cx="5429250" cy="1564035"/>
          </a:xfrm>
          <a:prstGeom prst="rect">
            <a:avLst/>
          </a:prstGeom>
        </p:spPr>
      </p:pic>
      <p:pic>
        <p:nvPicPr>
          <p:cNvPr id="16" name="SK-3-img-15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239500" y="5027265"/>
            <a:ext cx="266700" cy="266700"/>
          </a:xfrm>
          <a:prstGeom prst="rect">
            <a:avLst/>
          </a:prstGeom>
        </p:spPr>
      </p:pic>
      <p:pic>
        <p:nvPicPr>
          <p:cNvPr id="17" name="SK-3-img-16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910888" y="5072955"/>
            <a:ext cx="214313" cy="175320"/>
          </a:xfrm>
          <a:prstGeom prst="rect">
            <a:avLst/>
          </a:prstGeom>
        </p:spPr>
      </p:pic>
      <p:pic>
        <p:nvPicPr>
          <p:cNvPr id="18" name="SK-3-img-17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71500" y="4912965"/>
            <a:ext cx="5429250" cy="1564035"/>
          </a:xfrm>
          <a:prstGeom prst="rect">
            <a:avLst/>
          </a:prstGeom>
        </p:spPr>
      </p:pic>
      <p:pic>
        <p:nvPicPr>
          <p:cNvPr id="19" name="SK-3-img-18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619750" y="5027265"/>
            <a:ext cx="266700" cy="266700"/>
          </a:xfrm>
          <a:prstGeom prst="rect">
            <a:avLst/>
          </a:prstGeom>
        </p:spPr>
      </p:pic>
      <p:pic>
        <p:nvPicPr>
          <p:cNvPr id="20" name="SK-3-img-19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291138" y="5072955"/>
            <a:ext cx="214313" cy="175320"/>
          </a:xfrm>
          <a:prstGeom prst="rect">
            <a:avLst/>
          </a:prstGeom>
        </p:spPr>
      </p:pic>
      <p:sp>
        <p:nvSpPr>
          <p:cNvPr id="21" name="SK-3-text-20"/>
          <p:cNvSpPr/>
          <p:nvPr/>
        </p:nvSpPr>
        <p:spPr>
          <a:xfrm>
            <a:off x="9755505" y="381000"/>
            <a:ext cx="1864995" cy="6191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4275"/>
              </a:lnSpc>
              <a:buNone/>
            </a:pPr>
            <a:r>
              <a:rPr lang="en-US" sz="2850" b="1" dirty="0">
                <a:solidFill>
                  <a:srgbClr val="1A1A1A"/>
                </a:solidFill>
              </a:rPr>
              <a:t>أسئلة البحث</a:t>
            </a:r>
            <a:endParaRPr lang="en-US" sz="2850" dirty="0"/>
          </a:p>
        </p:txBody>
      </p:sp>
      <p:sp>
        <p:nvSpPr>
          <p:cNvPr id="22" name="SK-3-text-21"/>
          <p:cNvSpPr/>
          <p:nvPr/>
        </p:nvSpPr>
        <p:spPr>
          <a:xfrm>
            <a:off x="1295400" y="1447800"/>
            <a:ext cx="92964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800"/>
              </a:lnSpc>
              <a:buNone/>
            </a:pPr>
            <a:r>
              <a:rPr lang="en-US" sz="1200" b="1" kern="0" spc="60" dirty="0">
                <a:solidFill>
                  <a:srgbClr val="C5A059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السؤال الرئيس للبحث</a:t>
            </a:r>
            <a:endParaRPr lang="en-US" sz="1200" dirty="0"/>
          </a:p>
        </p:txBody>
      </p:sp>
      <p:sp>
        <p:nvSpPr>
          <p:cNvPr id="23" name="SK-3-text-22"/>
          <p:cNvSpPr/>
          <p:nvPr/>
        </p:nvSpPr>
        <p:spPr>
          <a:xfrm>
            <a:off x="1150620" y="1714500"/>
            <a:ext cx="9441180" cy="39618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3120"/>
              </a:lnSpc>
              <a:buNone/>
            </a:pPr>
            <a:r>
              <a:rPr lang="en-US" sz="2400" b="1" dirty="0">
                <a:solidFill>
                  <a:srgbClr val="FFFFFF"/>
                </a:solidFill>
              </a:rPr>
              <a:t>ما تأثير بناء الشراكات بين الجامعات وقطاع الأعمال على تمويل مشاريع البنية التحتية المجتمعية؟</a:t>
            </a:r>
            <a:endParaRPr lang="en-US" sz="2400" dirty="0"/>
          </a:p>
        </p:txBody>
      </p:sp>
      <p:sp>
        <p:nvSpPr>
          <p:cNvPr id="24" name="SK-3-text-23"/>
          <p:cNvSpPr/>
          <p:nvPr/>
        </p:nvSpPr>
        <p:spPr>
          <a:xfrm>
            <a:off x="278130" y="2567880"/>
            <a:ext cx="11228070" cy="4000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3150"/>
              </a:lnSpc>
              <a:buNone/>
            </a:pPr>
            <a:r>
              <a:rPr lang="en-US" sz="2100" b="1" dirty="0">
                <a:solidFill>
                  <a:srgbClr val="1A1A1A"/>
                </a:solidFill>
              </a:rPr>
              <a:t>الأسئلة الفرعية</a:t>
            </a:r>
            <a:endParaRPr lang="en-US" sz="2100" dirty="0"/>
          </a:p>
        </p:txBody>
      </p:sp>
      <p:sp>
        <p:nvSpPr>
          <p:cNvPr id="25" name="SK-3-text-24"/>
          <p:cNvSpPr/>
          <p:nvPr/>
        </p:nvSpPr>
        <p:spPr>
          <a:xfrm>
            <a:off x="11049000" y="3272730"/>
            <a:ext cx="4572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1B4D3E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٠١</a:t>
            </a:r>
            <a:endParaRPr lang="en-US" sz="1050" dirty="0"/>
          </a:p>
        </p:txBody>
      </p:sp>
      <p:sp>
        <p:nvSpPr>
          <p:cNvPr id="26" name="SK-3-text-25"/>
          <p:cNvSpPr/>
          <p:nvPr/>
        </p:nvSpPr>
        <p:spPr>
          <a:xfrm>
            <a:off x="6096000" y="3615630"/>
            <a:ext cx="5410200" cy="2857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50"/>
              </a:lnSpc>
              <a:buNone/>
            </a:pPr>
            <a:r>
              <a:rPr lang="en-US" sz="150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ما أبرز أشكال الشراكات القائمة للتمويل بين الجامعات وقطاع الأعمال؟</a:t>
            </a:r>
            <a:endParaRPr lang="en-US" sz="1500" dirty="0"/>
          </a:p>
        </p:txBody>
      </p:sp>
      <p:sp>
        <p:nvSpPr>
          <p:cNvPr id="27" name="SK-3-text-26"/>
          <p:cNvSpPr/>
          <p:nvPr/>
        </p:nvSpPr>
        <p:spPr>
          <a:xfrm>
            <a:off x="5429250" y="3272730"/>
            <a:ext cx="4572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1B4D3E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٠٢</a:t>
            </a:r>
            <a:endParaRPr lang="en-US" sz="1050" dirty="0"/>
          </a:p>
        </p:txBody>
      </p:sp>
      <p:sp>
        <p:nvSpPr>
          <p:cNvPr id="28" name="SK-3-text-27"/>
          <p:cNvSpPr/>
          <p:nvPr/>
        </p:nvSpPr>
        <p:spPr>
          <a:xfrm>
            <a:off x="476250" y="3615630"/>
            <a:ext cx="5410200" cy="2857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50"/>
              </a:lnSpc>
              <a:buNone/>
            </a:pPr>
            <a:r>
              <a:rPr lang="en-US" sz="150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ما العوامل الجوهرية التي تعزز فاعلية هذه الشراكات أو تعيق نجاحها؟</a:t>
            </a:r>
            <a:endParaRPr lang="en-US" sz="1500" dirty="0"/>
          </a:p>
        </p:txBody>
      </p:sp>
      <p:sp>
        <p:nvSpPr>
          <p:cNvPr id="29" name="SK-3-text-28"/>
          <p:cNvSpPr/>
          <p:nvPr/>
        </p:nvSpPr>
        <p:spPr>
          <a:xfrm>
            <a:off x="11049000" y="5027265"/>
            <a:ext cx="4572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1B4D3E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٠٣</a:t>
            </a:r>
            <a:endParaRPr lang="en-US" sz="1050" dirty="0"/>
          </a:p>
        </p:txBody>
      </p:sp>
      <p:sp>
        <p:nvSpPr>
          <p:cNvPr id="30" name="SK-3-text-29"/>
          <p:cNvSpPr/>
          <p:nvPr/>
        </p:nvSpPr>
        <p:spPr>
          <a:xfrm>
            <a:off x="6305550" y="5370165"/>
            <a:ext cx="5200650" cy="571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50"/>
              </a:lnSpc>
              <a:buNone/>
            </a:pPr>
            <a:r>
              <a:rPr lang="en-US" sz="150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ما حجم التمويل الفعلي الذي أسهمت به هذه الشراكات خلال السنوات الخمس الأخيرة؟</a:t>
            </a:r>
            <a:endParaRPr lang="en-US" sz="1500" dirty="0"/>
          </a:p>
        </p:txBody>
      </p:sp>
      <p:sp>
        <p:nvSpPr>
          <p:cNvPr id="31" name="SK-3-text-30"/>
          <p:cNvSpPr/>
          <p:nvPr/>
        </p:nvSpPr>
        <p:spPr>
          <a:xfrm>
            <a:off x="5429250" y="5027265"/>
            <a:ext cx="4572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1B4D3E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٠٤</a:t>
            </a:r>
            <a:endParaRPr lang="en-US" sz="1050" dirty="0"/>
          </a:p>
        </p:txBody>
      </p:sp>
      <p:sp>
        <p:nvSpPr>
          <p:cNvPr id="32" name="SK-3-text-31"/>
          <p:cNvSpPr/>
          <p:nvPr/>
        </p:nvSpPr>
        <p:spPr>
          <a:xfrm>
            <a:off x="685800" y="5370165"/>
            <a:ext cx="5200650" cy="571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50"/>
              </a:lnSpc>
              <a:buNone/>
            </a:pPr>
            <a:r>
              <a:rPr lang="en-US" sz="150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كيف يمكن تطوير نموذج شراكة مثالي وقابل للتطبيق بفاعلية في البيئة المحلية؟</a:t>
            </a:r>
            <a:endParaRPr lang="en-US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4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4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4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8500" y="1000125"/>
            <a:ext cx="762000" cy="28575"/>
          </a:xfrm>
          <a:prstGeom prst="rect">
            <a:avLst/>
          </a:prstGeom>
        </p:spPr>
      </p:pic>
      <p:pic>
        <p:nvPicPr>
          <p:cNvPr id="5" name="SK-4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1314450"/>
            <a:ext cx="11049000" cy="1447800"/>
          </a:xfrm>
          <a:prstGeom prst="rect">
            <a:avLst/>
          </a:prstGeom>
        </p:spPr>
      </p:pic>
      <p:pic>
        <p:nvPicPr>
          <p:cNvPr id="6" name="SK-4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64550" y="2990850"/>
            <a:ext cx="3555950" cy="1668512"/>
          </a:xfrm>
          <a:prstGeom prst="rect">
            <a:avLst/>
          </a:prstGeom>
        </p:spPr>
      </p:pic>
      <p:pic>
        <p:nvPicPr>
          <p:cNvPr id="7" name="SK-4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96625" y="3226891"/>
            <a:ext cx="333375" cy="266700"/>
          </a:xfrm>
          <a:prstGeom prst="rect">
            <a:avLst/>
          </a:prstGeom>
        </p:spPr>
      </p:pic>
      <p:pic>
        <p:nvPicPr>
          <p:cNvPr id="8" name="SK-4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18099" y="2990850"/>
            <a:ext cx="3555950" cy="1668512"/>
          </a:xfrm>
          <a:prstGeom prst="rect">
            <a:avLst/>
          </a:prstGeom>
        </p:spPr>
      </p:pic>
      <p:pic>
        <p:nvPicPr>
          <p:cNvPr id="9" name="SK-4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50175" y="3226891"/>
            <a:ext cx="333375" cy="266700"/>
          </a:xfrm>
          <a:prstGeom prst="rect">
            <a:avLst/>
          </a:prstGeom>
        </p:spPr>
      </p:pic>
      <p:pic>
        <p:nvPicPr>
          <p:cNvPr id="10" name="SK-4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1500" y="2990850"/>
            <a:ext cx="3556099" cy="1668512"/>
          </a:xfrm>
          <a:prstGeom prst="rect">
            <a:avLst/>
          </a:prstGeom>
        </p:spPr>
      </p:pic>
      <p:pic>
        <p:nvPicPr>
          <p:cNvPr id="11" name="SK-4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03724" y="3226891"/>
            <a:ext cx="333375" cy="266700"/>
          </a:xfrm>
          <a:prstGeom prst="rect">
            <a:avLst/>
          </a:prstGeom>
        </p:spPr>
      </p:pic>
      <p:pic>
        <p:nvPicPr>
          <p:cNvPr id="12" name="SK-4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64550" y="4811762"/>
            <a:ext cx="3555950" cy="1379041"/>
          </a:xfrm>
          <a:prstGeom prst="rect">
            <a:avLst/>
          </a:prstGeom>
        </p:spPr>
      </p:pic>
      <p:pic>
        <p:nvPicPr>
          <p:cNvPr id="13" name="SK-4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096625" y="5047804"/>
            <a:ext cx="333375" cy="266700"/>
          </a:xfrm>
          <a:prstGeom prst="rect">
            <a:avLst/>
          </a:prstGeom>
        </p:spPr>
      </p:pic>
      <p:pic>
        <p:nvPicPr>
          <p:cNvPr id="14" name="SK-4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71500" y="4811762"/>
            <a:ext cx="7302550" cy="1379041"/>
          </a:xfrm>
          <a:prstGeom prst="rect">
            <a:avLst/>
          </a:prstGeom>
        </p:spPr>
      </p:pic>
      <p:pic>
        <p:nvPicPr>
          <p:cNvPr id="15" name="SK-4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350175" y="5047804"/>
            <a:ext cx="333375" cy="266700"/>
          </a:xfrm>
          <a:prstGeom prst="rect">
            <a:avLst/>
          </a:prstGeom>
        </p:spPr>
      </p:pic>
      <p:sp>
        <p:nvSpPr>
          <p:cNvPr id="16" name="SK-4-text-15"/>
          <p:cNvSpPr/>
          <p:nvPr/>
        </p:nvSpPr>
        <p:spPr>
          <a:xfrm>
            <a:off x="9498330" y="381000"/>
            <a:ext cx="2122170" cy="6191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4275"/>
              </a:lnSpc>
              <a:buNone/>
            </a:pPr>
            <a:r>
              <a:rPr lang="en-US" sz="2850" b="1" dirty="0">
                <a:solidFill>
                  <a:srgbClr val="1A1A1A"/>
                </a:solidFill>
              </a:rPr>
              <a:t>أهداف البحث</a:t>
            </a:r>
            <a:endParaRPr lang="en-US" sz="2850" dirty="0"/>
          </a:p>
        </p:txBody>
      </p:sp>
      <p:sp>
        <p:nvSpPr>
          <p:cNvPr id="17" name="SK-4-text-16"/>
          <p:cNvSpPr/>
          <p:nvPr/>
        </p:nvSpPr>
        <p:spPr>
          <a:xfrm>
            <a:off x="548640" y="1495425"/>
            <a:ext cx="1084326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1B4D3E"/>
                </a:solidFill>
              </a:rPr>
              <a:t>الهدف العام للدراسة</a:t>
            </a:r>
            <a:endParaRPr lang="en-US" sz="1800" dirty="0"/>
          </a:p>
        </p:txBody>
      </p:sp>
      <p:sp>
        <p:nvSpPr>
          <p:cNvPr id="18" name="SK-4-text-17"/>
          <p:cNvSpPr/>
          <p:nvPr/>
        </p:nvSpPr>
        <p:spPr>
          <a:xfrm>
            <a:off x="800100" y="1895475"/>
            <a:ext cx="10591800" cy="685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00"/>
              </a:lnSpc>
              <a:buNone/>
            </a:pPr>
            <a:r>
              <a:rPr lang="en-US" sz="1800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الكشف عن طبيعة وحجم تأثير الشراكات بين الجامعات وقطاع الأعمال على تمويل مشاريع البنية التحتية المجتمعية واقتراح توصيات استراتيجية لتعزيزها وتطويرها.</a:t>
            </a:r>
            <a:endParaRPr lang="en-US" sz="1800" dirty="0"/>
          </a:p>
        </p:txBody>
      </p:sp>
      <p:sp>
        <p:nvSpPr>
          <p:cNvPr id="19" name="SK-4-text-18"/>
          <p:cNvSpPr/>
          <p:nvPr/>
        </p:nvSpPr>
        <p:spPr>
          <a:xfrm>
            <a:off x="8255050" y="3638550"/>
            <a:ext cx="3174950" cy="5789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80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رصد وتصنيف أشكال الشراكات الحالية القائمة للتمويل بين القطاعين الأكاديمي والخاص.</a:t>
            </a:r>
            <a:endParaRPr lang="en-US" sz="1425" dirty="0"/>
          </a:p>
        </p:txBody>
      </p:sp>
      <p:sp>
        <p:nvSpPr>
          <p:cNvPr id="20" name="SK-4-text-19"/>
          <p:cNvSpPr/>
          <p:nvPr/>
        </p:nvSpPr>
        <p:spPr>
          <a:xfrm>
            <a:off x="4508599" y="3638550"/>
            <a:ext cx="3174950" cy="868412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80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قياس مستوى رضا الجامعات والشركات والمجتمع المحلي عن النتائج المحققة من هذه الشراكات.</a:t>
            </a:r>
            <a:endParaRPr lang="en-US" sz="1425" dirty="0"/>
          </a:p>
        </p:txBody>
      </p:sp>
      <p:sp>
        <p:nvSpPr>
          <p:cNvPr id="21" name="SK-4-text-20"/>
          <p:cNvSpPr/>
          <p:nvPr/>
        </p:nvSpPr>
        <p:spPr>
          <a:xfrm>
            <a:off x="762000" y="3638550"/>
            <a:ext cx="3175099" cy="5789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80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تحديد المعوقات الجوهرية التي تحول دون توسيع نطاق التمويل لمشاريع بنية تحتية أكبر.</a:t>
            </a:r>
            <a:endParaRPr lang="en-US" sz="1425" dirty="0"/>
          </a:p>
        </p:txBody>
      </p:sp>
      <p:sp>
        <p:nvSpPr>
          <p:cNvPr id="22" name="SK-4-text-21"/>
          <p:cNvSpPr/>
          <p:nvPr/>
        </p:nvSpPr>
        <p:spPr>
          <a:xfrm>
            <a:off x="8255050" y="5459462"/>
            <a:ext cx="3174950" cy="5789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80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مقارنة النماذج العالمية الناجحة بالواقع المحلي لاستخلاص الدروس المستفادة القابلة للتطبيق.</a:t>
            </a:r>
            <a:endParaRPr lang="en-US" sz="1425" dirty="0"/>
          </a:p>
        </p:txBody>
      </p:sp>
      <p:sp>
        <p:nvSpPr>
          <p:cNvPr id="23" name="SK-4-text-22"/>
          <p:cNvSpPr/>
          <p:nvPr/>
        </p:nvSpPr>
        <p:spPr>
          <a:xfrm>
            <a:off x="647700" y="5459462"/>
            <a:ext cx="7035850" cy="2894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80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اقتراح </a:t>
            </a:r>
            <a:r>
              <a:rPr lang="en-US" sz="1425" b="1" dirty="0">
                <a:solidFill>
                  <a:srgbClr val="C5A059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إطار عمل متكامل</a:t>
            </a: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 لتعزيز الشراكات وتوجيهها بفاعلية نحو تمويل البنية التحتية المستدامة.</a:t>
            </a:r>
            <a:endParaRPr lang="en-US" sz="1425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5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5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5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8500" y="1000125"/>
            <a:ext cx="762000" cy="28575"/>
          </a:xfrm>
          <a:prstGeom prst="rect">
            <a:avLst/>
          </a:prstGeom>
        </p:spPr>
      </p:pic>
      <p:pic>
        <p:nvPicPr>
          <p:cNvPr id="5" name="SK-5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9677" y="1219200"/>
            <a:ext cx="5870823" cy="1625650"/>
          </a:xfrm>
          <a:prstGeom prst="rect">
            <a:avLst/>
          </a:prstGeom>
        </p:spPr>
      </p:pic>
      <p:pic>
        <p:nvPicPr>
          <p:cNvPr id="6" name="SK-5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400" y="1338263"/>
            <a:ext cx="304800" cy="304800"/>
          </a:xfrm>
          <a:prstGeom prst="rect">
            <a:avLst/>
          </a:prstGeom>
        </p:spPr>
      </p:pic>
      <p:pic>
        <p:nvPicPr>
          <p:cNvPr id="7" name="SK-5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34738" y="1395413"/>
            <a:ext cx="238125" cy="190500"/>
          </a:xfrm>
          <a:prstGeom prst="rect">
            <a:avLst/>
          </a:prstGeom>
        </p:spPr>
      </p:pic>
      <p:pic>
        <p:nvPicPr>
          <p:cNvPr id="8" name="SK-5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363325" y="2371725"/>
            <a:ext cx="142875" cy="114300"/>
          </a:xfrm>
          <a:prstGeom prst="rect">
            <a:avLst/>
          </a:prstGeom>
        </p:spPr>
      </p:pic>
      <p:pic>
        <p:nvPicPr>
          <p:cNvPr id="9" name="SK-5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49677" y="3035350"/>
            <a:ext cx="5870823" cy="1625650"/>
          </a:xfrm>
          <a:prstGeom prst="rect">
            <a:avLst/>
          </a:prstGeom>
        </p:spPr>
      </p:pic>
      <p:pic>
        <p:nvPicPr>
          <p:cNvPr id="10" name="SK-5-img-9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400" y="3154412"/>
            <a:ext cx="304800" cy="304800"/>
          </a:xfrm>
          <a:prstGeom prst="rect">
            <a:avLst/>
          </a:prstGeom>
        </p:spPr>
      </p:pic>
      <p:pic>
        <p:nvPicPr>
          <p:cNvPr id="11" name="SK-5-img-10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234738" y="3211562"/>
            <a:ext cx="238125" cy="190500"/>
          </a:xfrm>
          <a:prstGeom prst="rect">
            <a:avLst/>
          </a:prstGeom>
        </p:spPr>
      </p:pic>
      <p:pic>
        <p:nvPicPr>
          <p:cNvPr id="12" name="SK-5-img-11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867900" y="4102150"/>
            <a:ext cx="1638300" cy="342900"/>
          </a:xfrm>
          <a:prstGeom prst="rect">
            <a:avLst/>
          </a:prstGeom>
        </p:spPr>
      </p:pic>
      <p:pic>
        <p:nvPicPr>
          <p:cNvPr id="13" name="SK-5-img-12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201400" y="4197400"/>
            <a:ext cx="190500" cy="152400"/>
          </a:xfrm>
          <a:prstGeom prst="rect">
            <a:avLst/>
          </a:prstGeom>
        </p:spPr>
      </p:pic>
      <p:pic>
        <p:nvPicPr>
          <p:cNvPr id="14" name="SK-5-img-13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972425" y="4102150"/>
            <a:ext cx="1752600" cy="342900"/>
          </a:xfrm>
          <a:prstGeom prst="rect">
            <a:avLst/>
          </a:prstGeom>
        </p:spPr>
      </p:pic>
      <p:pic>
        <p:nvPicPr>
          <p:cNvPr id="15" name="SK-5-img-14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420225" y="4197400"/>
            <a:ext cx="190500" cy="152400"/>
          </a:xfrm>
          <a:prstGeom prst="rect">
            <a:avLst/>
          </a:prstGeom>
        </p:spPr>
      </p:pic>
      <p:pic>
        <p:nvPicPr>
          <p:cNvPr id="16" name="SK-5-img-15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749677" y="4851499"/>
            <a:ext cx="5870823" cy="1625650"/>
          </a:xfrm>
          <a:prstGeom prst="rect">
            <a:avLst/>
          </a:prstGeom>
        </p:spPr>
      </p:pic>
      <p:pic>
        <p:nvPicPr>
          <p:cNvPr id="17" name="SK-5-img-16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201400" y="4970562"/>
            <a:ext cx="304800" cy="304800"/>
          </a:xfrm>
          <a:prstGeom prst="rect">
            <a:avLst/>
          </a:prstGeom>
        </p:spPr>
      </p:pic>
      <p:pic>
        <p:nvPicPr>
          <p:cNvPr id="18" name="SK-5-img-17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1234738" y="5027712"/>
            <a:ext cx="238125" cy="190500"/>
          </a:xfrm>
          <a:prstGeom prst="rect">
            <a:avLst/>
          </a:prstGeom>
        </p:spPr>
      </p:pic>
      <p:pic>
        <p:nvPicPr>
          <p:cNvPr id="19" name="SK-5-img-18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363325" y="6004024"/>
            <a:ext cx="142875" cy="114300"/>
          </a:xfrm>
          <a:prstGeom prst="rect">
            <a:avLst/>
          </a:prstGeom>
        </p:spPr>
      </p:pic>
      <p:pic>
        <p:nvPicPr>
          <p:cNvPr id="20" name="SK-5-img-19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71500" y="1219200"/>
            <a:ext cx="4892427" cy="5257800"/>
          </a:xfrm>
          <a:prstGeom prst="rect">
            <a:avLst/>
          </a:prstGeom>
        </p:spPr>
      </p:pic>
      <p:pic>
        <p:nvPicPr>
          <p:cNvPr id="21" name="SK-5-img-20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901952" y="2514600"/>
            <a:ext cx="333375" cy="266700"/>
          </a:xfrm>
          <a:prstGeom prst="rect">
            <a:avLst/>
          </a:prstGeom>
        </p:spPr>
      </p:pic>
      <p:pic>
        <p:nvPicPr>
          <p:cNvPr id="22" name="SK-5-img-21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00100" y="3743325"/>
            <a:ext cx="4435227" cy="1504950"/>
          </a:xfrm>
          <a:prstGeom prst="rect">
            <a:avLst/>
          </a:prstGeom>
        </p:spPr>
      </p:pic>
      <p:pic>
        <p:nvPicPr>
          <p:cNvPr id="23" name="SK-5-img-22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854327" y="3960912"/>
            <a:ext cx="238125" cy="190500"/>
          </a:xfrm>
          <a:prstGeom prst="rect">
            <a:avLst/>
          </a:prstGeom>
        </p:spPr>
      </p:pic>
      <p:sp>
        <p:nvSpPr>
          <p:cNvPr id="24" name="SK-5-text-23"/>
          <p:cNvSpPr/>
          <p:nvPr/>
        </p:nvSpPr>
        <p:spPr>
          <a:xfrm>
            <a:off x="7688580" y="381000"/>
            <a:ext cx="3931920" cy="6191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4275"/>
              </a:lnSpc>
              <a:buNone/>
            </a:pPr>
            <a:r>
              <a:rPr lang="en-US" sz="2850" b="1" dirty="0">
                <a:solidFill>
                  <a:srgbClr val="1A1A1A"/>
                </a:solidFill>
              </a:rPr>
              <a:t>الإطار النظري والفجوة البحثية</a:t>
            </a:r>
            <a:endParaRPr lang="en-US" sz="2850" dirty="0"/>
          </a:p>
        </p:txBody>
      </p:sp>
      <p:sp>
        <p:nvSpPr>
          <p:cNvPr id="25" name="SK-5-text-24"/>
          <p:cNvSpPr/>
          <p:nvPr/>
        </p:nvSpPr>
        <p:spPr>
          <a:xfrm>
            <a:off x="8494395" y="1333500"/>
            <a:ext cx="2592705" cy="3143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475"/>
              </a:lnSpc>
              <a:buNone/>
            </a:pPr>
            <a:r>
              <a:rPr lang="en-US" sz="1650" b="1" dirty="0">
                <a:solidFill>
                  <a:srgbClr val="1B4D3E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نموذج المثلث الثلاثي والرباعي</a:t>
            </a:r>
            <a:endParaRPr lang="en-US" sz="1650" dirty="0"/>
          </a:p>
        </p:txBody>
      </p:sp>
      <p:sp>
        <p:nvSpPr>
          <p:cNvPr id="26" name="SK-5-text-25"/>
          <p:cNvSpPr/>
          <p:nvPr/>
        </p:nvSpPr>
        <p:spPr>
          <a:xfrm>
            <a:off x="5863977" y="1724025"/>
            <a:ext cx="5642223" cy="5143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تكامل </a:t>
            </a:r>
            <a:r>
              <a:rPr lang="en-US" sz="1350" b="1" dirty="0">
                <a:solidFill>
                  <a:srgbClr val="1B4D3E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الجامعة والصناعة والحكومة</a:t>
            </a: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 لدفع الابتكار وتمويل التنمية، مع إضافة </a:t>
            </a:r>
            <a:r>
              <a:rPr lang="en-US" sz="1350" b="1" dirty="0">
                <a:solidFill>
                  <a:srgbClr val="1B4D3E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المجتمع المدني</a:t>
            </a: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 لضمان إشراك المستفيدين في نموذج المثلث الرباعي.</a:t>
            </a:r>
            <a:endParaRPr lang="en-US" sz="1350" dirty="0"/>
          </a:p>
        </p:txBody>
      </p:sp>
      <p:sp>
        <p:nvSpPr>
          <p:cNvPr id="27" name="SK-5-text-26"/>
          <p:cNvSpPr/>
          <p:nvPr/>
        </p:nvSpPr>
        <p:spPr>
          <a:xfrm>
            <a:off x="6705600" y="2333625"/>
            <a:ext cx="52959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rtl="1">
              <a:lnSpc>
                <a:spcPts val="1800"/>
              </a:lnSpc>
              <a:buNone/>
            </a:pPr>
            <a:r>
              <a:rPr lang="en-US" sz="1200" i="1" dirty="0">
                <a:solidFill>
                  <a:srgbClr val="706B5C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Etzkowitz &amp; Leydesdorff (2000) | Carayannis &amp; Campbell (2012)</a:t>
            </a:r>
            <a:endParaRPr lang="en-US" sz="1200" dirty="0"/>
          </a:p>
        </p:txBody>
      </p:sp>
      <p:sp>
        <p:nvSpPr>
          <p:cNvPr id="28" name="SK-5-text-27"/>
          <p:cNvSpPr/>
          <p:nvPr/>
        </p:nvSpPr>
        <p:spPr>
          <a:xfrm>
            <a:off x="8151495" y="3149650"/>
            <a:ext cx="2935605" cy="3143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475"/>
              </a:lnSpc>
              <a:buNone/>
            </a:pPr>
            <a:r>
              <a:rPr lang="en-US" sz="1650" b="1" dirty="0">
                <a:solidFill>
                  <a:srgbClr val="1B4D3E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أهداف التنمية المستدامة (2015)</a:t>
            </a:r>
            <a:endParaRPr lang="en-US" sz="1650" dirty="0"/>
          </a:p>
        </p:txBody>
      </p:sp>
      <p:sp>
        <p:nvSpPr>
          <p:cNvPr id="29" name="SK-5-text-28"/>
          <p:cNvSpPr/>
          <p:nvPr/>
        </p:nvSpPr>
        <p:spPr>
          <a:xfrm>
            <a:off x="5863977" y="3540175"/>
            <a:ext cx="5642223" cy="5143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الارتكاز على الشراكات العابرة للقطاعات والبنية التحتية المستدامة كمعايير دولية للنمو المخطط.</a:t>
            </a:r>
            <a:endParaRPr lang="en-US" sz="1350" dirty="0"/>
          </a:p>
        </p:txBody>
      </p:sp>
      <p:sp>
        <p:nvSpPr>
          <p:cNvPr id="30" name="SK-5-text-29"/>
          <p:cNvSpPr/>
          <p:nvPr/>
        </p:nvSpPr>
        <p:spPr>
          <a:xfrm>
            <a:off x="9753600" y="4102150"/>
            <a:ext cx="13716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8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SDG 17: الشراكات</a:t>
            </a:r>
            <a:endParaRPr lang="en-US" sz="1200" dirty="0"/>
          </a:p>
        </p:txBody>
      </p:sp>
      <p:sp>
        <p:nvSpPr>
          <p:cNvPr id="31" name="SK-5-text-30"/>
          <p:cNvSpPr/>
          <p:nvPr/>
        </p:nvSpPr>
        <p:spPr>
          <a:xfrm>
            <a:off x="7858125" y="4102150"/>
            <a:ext cx="14859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8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SDG 9: البنية التحتية</a:t>
            </a:r>
            <a:endParaRPr lang="en-US" sz="1200" dirty="0"/>
          </a:p>
        </p:txBody>
      </p:sp>
      <p:sp>
        <p:nvSpPr>
          <p:cNvPr id="32" name="SK-5-text-31"/>
          <p:cNvSpPr/>
          <p:nvPr/>
        </p:nvSpPr>
        <p:spPr>
          <a:xfrm>
            <a:off x="9589770" y="4965799"/>
            <a:ext cx="1497330" cy="3143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475"/>
              </a:lnSpc>
              <a:buNone/>
            </a:pPr>
            <a:r>
              <a:rPr lang="en-US" sz="1650" b="1" dirty="0">
                <a:solidFill>
                  <a:srgbClr val="1B4D3E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الأدبيات الحديثة</a:t>
            </a:r>
            <a:endParaRPr lang="en-US" sz="1650" dirty="0"/>
          </a:p>
        </p:txBody>
      </p:sp>
      <p:sp>
        <p:nvSpPr>
          <p:cNvPr id="33" name="SK-5-text-32"/>
          <p:cNvSpPr/>
          <p:nvPr/>
        </p:nvSpPr>
        <p:spPr>
          <a:xfrm>
            <a:off x="5863977" y="5356324"/>
            <a:ext cx="5642223" cy="5143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تأكيد أهمية الثقة والوضوح التعاقدي، ودور الجامعات في التنمية المجتمعية عبر المسؤولية الاجتماعية للشركات.</a:t>
            </a:r>
            <a:endParaRPr lang="en-US" sz="1350" dirty="0"/>
          </a:p>
        </p:txBody>
      </p:sp>
      <p:sp>
        <p:nvSpPr>
          <p:cNvPr id="34" name="SK-5-text-33"/>
          <p:cNvSpPr/>
          <p:nvPr/>
        </p:nvSpPr>
        <p:spPr>
          <a:xfrm>
            <a:off x="7362825" y="5965924"/>
            <a:ext cx="4638675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rtl="1">
              <a:lnSpc>
                <a:spcPts val="1800"/>
              </a:lnSpc>
              <a:buNone/>
            </a:pPr>
            <a:r>
              <a:rPr lang="en-US" sz="1200" i="1" dirty="0">
                <a:solidFill>
                  <a:srgbClr val="706B5C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Kivistö &amp; Zalyaletdinov (2021) | Al-Ansari et al. (2023)</a:t>
            </a:r>
            <a:endParaRPr lang="en-US" sz="1200" dirty="0"/>
          </a:p>
        </p:txBody>
      </p:sp>
      <p:sp>
        <p:nvSpPr>
          <p:cNvPr id="35" name="SK-5-text-34"/>
          <p:cNvSpPr/>
          <p:nvPr/>
        </p:nvSpPr>
        <p:spPr>
          <a:xfrm>
            <a:off x="640080" y="2447925"/>
            <a:ext cx="4166622" cy="4000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3150"/>
              </a:lnSpc>
              <a:buNone/>
            </a:pPr>
            <a:r>
              <a:rPr lang="en-US" sz="2100" b="1" dirty="0">
                <a:solidFill>
                  <a:srgbClr val="1A1A1A"/>
                </a:solidFill>
              </a:rPr>
              <a:t>الفجوة البحثية</a:t>
            </a:r>
            <a:endParaRPr lang="en-US" sz="2100" dirty="0"/>
          </a:p>
        </p:txBody>
      </p:sp>
      <p:sp>
        <p:nvSpPr>
          <p:cNvPr id="36" name="SK-5-text-35"/>
          <p:cNvSpPr/>
          <p:nvPr/>
        </p:nvSpPr>
        <p:spPr>
          <a:xfrm>
            <a:off x="800100" y="2990850"/>
            <a:ext cx="4435227" cy="609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400"/>
              </a:lnSpc>
              <a:buNone/>
            </a:pPr>
            <a:r>
              <a:rPr lang="en-US" sz="1500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تركّز معظم الأدبيات الحالية على جوانب </a:t>
            </a:r>
            <a:r>
              <a:rPr lang="en-US" sz="1500" b="1" dirty="0">
                <a:solidFill>
                  <a:srgbClr val="1B4D3E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البحث العلمي والابتكار التقني</a:t>
            </a:r>
            <a:r>
              <a:rPr lang="en-US" sz="1500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 في شراكات الجامعات.</a:t>
            </a:r>
            <a:endParaRPr lang="en-US" sz="1500" dirty="0"/>
          </a:p>
        </p:txBody>
      </p:sp>
      <p:sp>
        <p:nvSpPr>
          <p:cNvPr id="37" name="SK-5-text-36"/>
          <p:cNvSpPr/>
          <p:nvPr/>
        </p:nvSpPr>
        <p:spPr>
          <a:xfrm>
            <a:off x="800100" y="3743325"/>
            <a:ext cx="4149477" cy="15049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400"/>
              </a:lnSpc>
              <a:buNone/>
            </a:pPr>
            <a:r>
              <a:rPr lang="en-US" sz="1500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 يظل </a:t>
            </a:r>
            <a:r>
              <a:rPr lang="en-US" sz="1500" b="1" dirty="0">
                <a:solidFill>
                  <a:srgbClr val="1B4D3E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الأثر المباشر على تمويل البنية التحتية المجتمعية</a:t>
            </a:r>
            <a:r>
              <a:rPr lang="en-US" sz="1500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 في السياق المحلي لجمهورية </a:t>
            </a:r>
            <a:r>
              <a:rPr lang="en-US" sz="1500" b="1" dirty="0">
                <a:solidFill>
                  <a:srgbClr val="1B4D3E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جزر القمر</a:t>
            </a:r>
            <a:r>
              <a:rPr lang="en-US" sz="1500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 غير مستكشف بما يكفي، مما يستوجب هذه الدراسة لسد النقص المعرفي.</a:t>
            </a:r>
            <a:endParaRPr lang="en-US" sz="1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6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6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6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8500" y="1000125"/>
            <a:ext cx="762000" cy="28575"/>
          </a:xfrm>
          <a:prstGeom prst="rect">
            <a:avLst/>
          </a:prstGeom>
        </p:spPr>
      </p:pic>
      <p:pic>
        <p:nvPicPr>
          <p:cNvPr id="5" name="SK-6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38875" y="1219200"/>
            <a:ext cx="5381625" cy="2533650"/>
          </a:xfrm>
          <a:prstGeom prst="rect">
            <a:avLst/>
          </a:prstGeom>
        </p:spPr>
      </p:pic>
      <p:pic>
        <p:nvPicPr>
          <p:cNvPr id="6" name="SK-6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3175" y="1333500"/>
            <a:ext cx="5153025" cy="419100"/>
          </a:xfrm>
          <a:prstGeom prst="rect">
            <a:avLst/>
          </a:prstGeom>
        </p:spPr>
      </p:pic>
      <p:pic>
        <p:nvPicPr>
          <p:cNvPr id="7" name="SK-6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20450" y="1390650"/>
            <a:ext cx="285750" cy="228600"/>
          </a:xfrm>
          <a:prstGeom prst="rect">
            <a:avLst/>
          </a:prstGeom>
        </p:spPr>
      </p:pic>
      <p:pic>
        <p:nvPicPr>
          <p:cNvPr id="8" name="SK-6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82050" y="1866900"/>
            <a:ext cx="2724150" cy="409575"/>
          </a:xfrm>
          <a:prstGeom prst="rect">
            <a:avLst/>
          </a:prstGeom>
        </p:spPr>
      </p:pic>
      <p:pic>
        <p:nvPicPr>
          <p:cNvPr id="9" name="SK-6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38875" y="3943350"/>
            <a:ext cx="5381625" cy="2533650"/>
          </a:xfrm>
          <a:prstGeom prst="rect">
            <a:avLst/>
          </a:prstGeom>
        </p:spPr>
      </p:pic>
      <p:pic>
        <p:nvPicPr>
          <p:cNvPr id="10" name="SK-6-img-9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3175" y="4057650"/>
            <a:ext cx="5153025" cy="419100"/>
          </a:xfrm>
          <a:prstGeom prst="rect">
            <a:avLst/>
          </a:prstGeom>
        </p:spPr>
      </p:pic>
      <p:pic>
        <p:nvPicPr>
          <p:cNvPr id="11" name="SK-6-img-10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220450" y="4114800"/>
            <a:ext cx="285750" cy="228600"/>
          </a:xfrm>
          <a:prstGeom prst="rect">
            <a:avLst/>
          </a:prstGeom>
        </p:spPr>
      </p:pic>
      <p:pic>
        <p:nvPicPr>
          <p:cNvPr id="12" name="SK-6-img-11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1500" y="1219200"/>
            <a:ext cx="5381625" cy="5257800"/>
          </a:xfrm>
          <a:prstGeom prst="rect">
            <a:avLst/>
          </a:prstGeom>
        </p:spPr>
      </p:pic>
      <p:pic>
        <p:nvPicPr>
          <p:cNvPr id="13" name="SK-6-img-12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800" y="1333500"/>
            <a:ext cx="5153025" cy="419100"/>
          </a:xfrm>
          <a:prstGeom prst="rect">
            <a:avLst/>
          </a:prstGeom>
        </p:spPr>
      </p:pic>
      <p:pic>
        <p:nvPicPr>
          <p:cNvPr id="14" name="SK-6-img-13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553075" y="1390650"/>
            <a:ext cx="285750" cy="228600"/>
          </a:xfrm>
          <a:prstGeom prst="rect">
            <a:avLst/>
          </a:prstGeom>
        </p:spPr>
      </p:pic>
      <p:pic>
        <p:nvPicPr>
          <p:cNvPr id="15" name="SK-6-img-14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57825" y="1866900"/>
            <a:ext cx="381000" cy="381000"/>
          </a:xfrm>
          <a:prstGeom prst="rect">
            <a:avLst/>
          </a:prstGeom>
        </p:spPr>
      </p:pic>
      <p:pic>
        <p:nvPicPr>
          <p:cNvPr id="16" name="SK-6-img-15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553075" y="1981200"/>
            <a:ext cx="190500" cy="152400"/>
          </a:xfrm>
          <a:prstGeom prst="rect">
            <a:avLst/>
          </a:prstGeom>
        </p:spPr>
      </p:pic>
      <p:pic>
        <p:nvPicPr>
          <p:cNvPr id="17" name="SK-6-img-16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57825" y="2495550"/>
            <a:ext cx="381000" cy="381000"/>
          </a:xfrm>
          <a:prstGeom prst="rect">
            <a:avLst/>
          </a:prstGeom>
        </p:spPr>
      </p:pic>
      <p:pic>
        <p:nvPicPr>
          <p:cNvPr id="18" name="SK-6-img-17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553075" y="2609850"/>
            <a:ext cx="190500" cy="152400"/>
          </a:xfrm>
          <a:prstGeom prst="rect">
            <a:avLst/>
          </a:prstGeom>
        </p:spPr>
      </p:pic>
      <p:pic>
        <p:nvPicPr>
          <p:cNvPr id="19" name="SK-6-img-18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57825" y="3124200"/>
            <a:ext cx="381000" cy="381000"/>
          </a:xfrm>
          <a:prstGeom prst="rect">
            <a:avLst/>
          </a:prstGeom>
        </p:spPr>
      </p:pic>
      <p:pic>
        <p:nvPicPr>
          <p:cNvPr id="20" name="SK-6-img-19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553075" y="3238500"/>
            <a:ext cx="190500" cy="152400"/>
          </a:xfrm>
          <a:prstGeom prst="rect">
            <a:avLst/>
          </a:prstGeom>
        </p:spPr>
      </p:pic>
      <p:pic>
        <p:nvPicPr>
          <p:cNvPr id="21" name="SK-6-img-20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57825" y="3752850"/>
            <a:ext cx="381000" cy="381000"/>
          </a:xfrm>
          <a:prstGeom prst="rect">
            <a:avLst/>
          </a:prstGeom>
        </p:spPr>
      </p:pic>
      <p:pic>
        <p:nvPicPr>
          <p:cNvPr id="22" name="SK-6-img-21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553075" y="3867150"/>
            <a:ext cx="190500" cy="152400"/>
          </a:xfrm>
          <a:prstGeom prst="rect">
            <a:avLst/>
          </a:prstGeom>
        </p:spPr>
      </p:pic>
      <p:sp>
        <p:nvSpPr>
          <p:cNvPr id="23" name="SK-6-text-22"/>
          <p:cNvSpPr/>
          <p:nvPr/>
        </p:nvSpPr>
        <p:spPr>
          <a:xfrm>
            <a:off x="7812405" y="381000"/>
            <a:ext cx="3808095" cy="6191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4275"/>
              </a:lnSpc>
              <a:buNone/>
            </a:pPr>
            <a:r>
              <a:rPr lang="en-US" sz="2850" b="1" dirty="0">
                <a:solidFill>
                  <a:srgbClr val="1A1A1A"/>
                </a:solidFill>
              </a:rPr>
              <a:t>المنهجية وأدوات جمع البيانات</a:t>
            </a:r>
            <a:endParaRPr lang="en-US" sz="2850" dirty="0"/>
          </a:p>
        </p:txBody>
      </p:sp>
      <p:sp>
        <p:nvSpPr>
          <p:cNvPr id="24" name="SK-6-text-23"/>
          <p:cNvSpPr/>
          <p:nvPr/>
        </p:nvSpPr>
        <p:spPr>
          <a:xfrm>
            <a:off x="9645015" y="1333500"/>
            <a:ext cx="1461135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1B4D3E"/>
                </a:solidFill>
              </a:rPr>
              <a:t>استراتيجية البحث</a:t>
            </a:r>
            <a:endParaRPr lang="en-US" sz="1800" dirty="0"/>
          </a:p>
        </p:txBody>
      </p:sp>
      <p:sp>
        <p:nvSpPr>
          <p:cNvPr id="25" name="SK-6-text-24"/>
          <p:cNvSpPr/>
          <p:nvPr/>
        </p:nvSpPr>
        <p:spPr>
          <a:xfrm>
            <a:off x="8582025" y="1866900"/>
            <a:ext cx="2619375" cy="4095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b="1" dirty="0">
                <a:solidFill>
                  <a:srgbClr val="FFFFFF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منهجية مختلطة (Mixed Methods)</a:t>
            </a:r>
            <a:endParaRPr lang="en-US" sz="1350" dirty="0"/>
          </a:p>
        </p:txBody>
      </p:sp>
      <p:sp>
        <p:nvSpPr>
          <p:cNvPr id="26" name="SK-6-text-25"/>
          <p:cNvSpPr/>
          <p:nvPr/>
        </p:nvSpPr>
        <p:spPr>
          <a:xfrm>
            <a:off x="6148388" y="2390775"/>
            <a:ext cx="5214938" cy="2894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80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تكامل الجوانب الكمية (البيانات الرقمية) والنوعية (الرؤى والتحليل).</a:t>
            </a:r>
            <a:endParaRPr lang="en-US" sz="1425" dirty="0"/>
          </a:p>
        </p:txBody>
      </p:sp>
      <p:sp>
        <p:nvSpPr>
          <p:cNvPr id="27" name="SK-6-text-26"/>
          <p:cNvSpPr/>
          <p:nvPr/>
        </p:nvSpPr>
        <p:spPr>
          <a:xfrm>
            <a:off x="6238875" y="2775496"/>
            <a:ext cx="5124450" cy="2894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80"/>
              </a:lnSpc>
              <a:buNone/>
            </a:pPr>
            <a:r>
              <a:rPr lang="en-US" sz="1425" b="1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المسح الميداني:</a:t>
            </a: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 لجمع بيانات إحصائية واسعة النطاق.</a:t>
            </a:r>
            <a:endParaRPr lang="en-US" sz="1425" dirty="0"/>
          </a:p>
        </p:txBody>
      </p:sp>
      <p:sp>
        <p:nvSpPr>
          <p:cNvPr id="28" name="SK-6-text-27"/>
          <p:cNvSpPr/>
          <p:nvPr/>
        </p:nvSpPr>
        <p:spPr>
          <a:xfrm>
            <a:off x="6238875" y="3160216"/>
            <a:ext cx="5124450" cy="2894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80"/>
              </a:lnSpc>
              <a:buNone/>
            </a:pPr>
            <a:r>
              <a:rPr lang="en-US" sz="1425" b="1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دراسة الحالة:</a:t>
            </a: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 تحليل معمق لنماذج شراكات قائمة ومشاريع منفذة.</a:t>
            </a:r>
            <a:endParaRPr lang="en-US" sz="1425" dirty="0"/>
          </a:p>
        </p:txBody>
      </p:sp>
      <p:sp>
        <p:nvSpPr>
          <p:cNvPr id="29" name="SK-6-text-28"/>
          <p:cNvSpPr/>
          <p:nvPr/>
        </p:nvSpPr>
        <p:spPr>
          <a:xfrm>
            <a:off x="9759315" y="4057650"/>
            <a:ext cx="1346835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1B4D3E"/>
                </a:solidFill>
              </a:rPr>
              <a:t>أدوات القياس</a:t>
            </a:r>
            <a:endParaRPr lang="en-US" sz="1800" dirty="0"/>
          </a:p>
        </p:txBody>
      </p:sp>
      <p:sp>
        <p:nvSpPr>
          <p:cNvPr id="30" name="SK-6-text-29"/>
          <p:cNvSpPr/>
          <p:nvPr/>
        </p:nvSpPr>
        <p:spPr>
          <a:xfrm>
            <a:off x="6148388" y="4591050"/>
            <a:ext cx="5214938" cy="2894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80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استمارة الاستبيان (لقياس الرضا والتوجهات).</a:t>
            </a:r>
            <a:endParaRPr lang="en-US" sz="1425" dirty="0"/>
          </a:p>
        </p:txBody>
      </p:sp>
      <p:sp>
        <p:nvSpPr>
          <p:cNvPr id="31" name="SK-6-text-30"/>
          <p:cNvSpPr/>
          <p:nvPr/>
        </p:nvSpPr>
        <p:spPr>
          <a:xfrm>
            <a:off x="6148388" y="4975771"/>
            <a:ext cx="5214938" cy="2894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80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دليل المقابلة (لاستطلاع آراء صناع القرار).</a:t>
            </a:r>
            <a:endParaRPr lang="en-US" sz="1425" dirty="0"/>
          </a:p>
        </p:txBody>
      </p:sp>
      <p:sp>
        <p:nvSpPr>
          <p:cNvPr id="32" name="SK-6-text-31"/>
          <p:cNvSpPr/>
          <p:nvPr/>
        </p:nvSpPr>
        <p:spPr>
          <a:xfrm>
            <a:off x="6148388" y="5360491"/>
            <a:ext cx="5214938" cy="2894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280"/>
              </a:lnSpc>
              <a:buNone/>
            </a:pPr>
            <a:r>
              <a:rPr lang="en-US" sz="1425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بطاقة الملاحظة الميدانية (لمعاينة المشاريع).</a:t>
            </a:r>
            <a:endParaRPr lang="en-US" sz="1425" dirty="0"/>
          </a:p>
        </p:txBody>
      </p:sp>
      <p:sp>
        <p:nvSpPr>
          <p:cNvPr id="33" name="SK-6-text-32"/>
          <p:cNvSpPr/>
          <p:nvPr/>
        </p:nvSpPr>
        <p:spPr>
          <a:xfrm>
            <a:off x="3691890" y="1333500"/>
            <a:ext cx="1746885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1B4D3E"/>
                </a:solidFill>
              </a:rPr>
              <a:t>تقنيات جمع البيانات</a:t>
            </a:r>
            <a:endParaRPr lang="en-US" sz="1800" dirty="0"/>
          </a:p>
        </p:txBody>
      </p:sp>
      <p:sp>
        <p:nvSpPr>
          <p:cNvPr id="34" name="SK-6-text-33"/>
          <p:cNvSpPr/>
          <p:nvPr/>
        </p:nvSpPr>
        <p:spPr>
          <a:xfrm>
            <a:off x="2000250" y="1866900"/>
            <a:ext cx="3314700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b="1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استبانة إلكترونية</a:t>
            </a:r>
            <a:endParaRPr lang="en-US" sz="1350" dirty="0"/>
          </a:p>
        </p:txBody>
      </p:sp>
      <p:sp>
        <p:nvSpPr>
          <p:cNvPr id="35" name="SK-6-text-34"/>
          <p:cNvSpPr/>
          <p:nvPr/>
        </p:nvSpPr>
        <p:spPr>
          <a:xfrm>
            <a:off x="2009775" y="2124075"/>
            <a:ext cx="3305175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800"/>
              </a:lnSpc>
              <a:buNone/>
            </a:pPr>
            <a:r>
              <a:rPr lang="en-US" sz="1200" dirty="0">
                <a:solidFill>
                  <a:srgbClr val="706B5C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تستهدف مديري الشراكات في الجامعات وممثلي الشركات.</a:t>
            </a:r>
            <a:endParaRPr lang="en-US" sz="1200" dirty="0"/>
          </a:p>
        </p:txBody>
      </p:sp>
      <p:sp>
        <p:nvSpPr>
          <p:cNvPr id="36" name="SK-6-text-35"/>
          <p:cNvSpPr/>
          <p:nvPr/>
        </p:nvSpPr>
        <p:spPr>
          <a:xfrm>
            <a:off x="2057400" y="2495550"/>
            <a:ext cx="3257550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b="1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مقابلات شبه منظمة</a:t>
            </a:r>
            <a:endParaRPr lang="en-US" sz="1350" dirty="0"/>
          </a:p>
        </p:txBody>
      </p:sp>
      <p:sp>
        <p:nvSpPr>
          <p:cNvPr id="37" name="SK-6-text-36"/>
          <p:cNvSpPr/>
          <p:nvPr/>
        </p:nvSpPr>
        <p:spPr>
          <a:xfrm>
            <a:off x="2066925" y="2752725"/>
            <a:ext cx="3248025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800"/>
              </a:lnSpc>
              <a:buNone/>
            </a:pPr>
            <a:r>
              <a:rPr lang="en-US" sz="1200" dirty="0">
                <a:solidFill>
                  <a:srgbClr val="706B5C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مع المسؤولين وصناع القرار للحصول على بيانات نوعية.</a:t>
            </a:r>
            <a:endParaRPr lang="en-US" sz="1200" dirty="0"/>
          </a:p>
        </p:txBody>
      </p:sp>
      <p:sp>
        <p:nvSpPr>
          <p:cNvPr id="38" name="SK-6-text-37"/>
          <p:cNvSpPr/>
          <p:nvPr/>
        </p:nvSpPr>
        <p:spPr>
          <a:xfrm>
            <a:off x="2428875" y="3124200"/>
            <a:ext cx="2886075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b="1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تحليل الوثائق والتقارير</a:t>
            </a:r>
            <a:endParaRPr lang="en-US" sz="1350" dirty="0"/>
          </a:p>
        </p:txBody>
      </p:sp>
      <p:sp>
        <p:nvSpPr>
          <p:cNvPr id="39" name="SK-6-text-38"/>
          <p:cNvSpPr/>
          <p:nvPr/>
        </p:nvSpPr>
        <p:spPr>
          <a:xfrm>
            <a:off x="2438400" y="3381375"/>
            <a:ext cx="287655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800"/>
              </a:lnSpc>
              <a:buNone/>
            </a:pPr>
            <a:r>
              <a:rPr lang="en-US" sz="1200" dirty="0">
                <a:solidFill>
                  <a:srgbClr val="706B5C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مراجعة اتفاقيات الشراكة والتقارير المالية المتاحة.</a:t>
            </a:r>
            <a:endParaRPr lang="en-US" sz="1200" dirty="0"/>
          </a:p>
        </p:txBody>
      </p:sp>
      <p:sp>
        <p:nvSpPr>
          <p:cNvPr id="40" name="SK-6-text-39"/>
          <p:cNvSpPr/>
          <p:nvPr/>
        </p:nvSpPr>
        <p:spPr>
          <a:xfrm>
            <a:off x="2457450" y="3752850"/>
            <a:ext cx="2857500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b="1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الملاحظة الميدانية</a:t>
            </a:r>
            <a:endParaRPr lang="en-US" sz="1350" dirty="0"/>
          </a:p>
        </p:txBody>
      </p:sp>
      <p:sp>
        <p:nvSpPr>
          <p:cNvPr id="41" name="SK-6-text-40"/>
          <p:cNvSpPr/>
          <p:nvPr/>
        </p:nvSpPr>
        <p:spPr>
          <a:xfrm>
            <a:off x="2466975" y="4010025"/>
            <a:ext cx="2847975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800"/>
              </a:lnSpc>
              <a:buNone/>
            </a:pPr>
            <a:r>
              <a:rPr lang="en-US" sz="1200" dirty="0">
                <a:solidFill>
                  <a:srgbClr val="706B5C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زيارة مشاريع البنية التحتية الممولة عبر الشراكات.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7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7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7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8500" y="1000125"/>
            <a:ext cx="762000" cy="28575"/>
          </a:xfrm>
          <a:prstGeom prst="rect">
            <a:avLst/>
          </a:prstGeom>
        </p:spPr>
      </p:pic>
      <p:pic>
        <p:nvPicPr>
          <p:cNvPr id="5" name="SK-7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38875" y="1219200"/>
            <a:ext cx="5381625" cy="5257800"/>
          </a:xfrm>
          <a:prstGeom prst="rect">
            <a:avLst/>
          </a:prstGeom>
        </p:spPr>
      </p:pic>
      <p:pic>
        <p:nvPicPr>
          <p:cNvPr id="6" name="SK-7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10900" y="1447800"/>
            <a:ext cx="381000" cy="381000"/>
          </a:xfrm>
          <a:prstGeom prst="rect">
            <a:avLst/>
          </a:prstGeom>
        </p:spPr>
      </p:pic>
      <p:pic>
        <p:nvPicPr>
          <p:cNvPr id="7" name="SK-7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58525" y="1524000"/>
            <a:ext cx="285750" cy="228600"/>
          </a:xfrm>
          <a:prstGeom prst="rect">
            <a:avLst/>
          </a:prstGeom>
        </p:spPr>
      </p:pic>
      <p:pic>
        <p:nvPicPr>
          <p:cNvPr id="8" name="SK-7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249025" y="1981200"/>
            <a:ext cx="142875" cy="228600"/>
          </a:xfrm>
          <a:prstGeom prst="rect">
            <a:avLst/>
          </a:prstGeom>
        </p:spPr>
      </p:pic>
      <p:pic>
        <p:nvPicPr>
          <p:cNvPr id="9" name="SK-7-img-8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249025" y="2333625"/>
            <a:ext cx="142875" cy="228600"/>
          </a:xfrm>
          <a:prstGeom prst="rect">
            <a:avLst/>
          </a:prstGeom>
        </p:spPr>
      </p:pic>
      <p:pic>
        <p:nvPicPr>
          <p:cNvPr id="10" name="SK-7-img-9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01125" y="2686050"/>
            <a:ext cx="2390775" cy="866775"/>
          </a:xfrm>
          <a:prstGeom prst="rect">
            <a:avLst/>
          </a:prstGeom>
        </p:spPr>
      </p:pic>
      <p:pic>
        <p:nvPicPr>
          <p:cNvPr id="11" name="SK-7-img-10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67475" y="2686050"/>
            <a:ext cx="2390775" cy="866775"/>
          </a:xfrm>
          <a:prstGeom prst="rect">
            <a:avLst/>
          </a:prstGeom>
        </p:spPr>
      </p:pic>
      <p:pic>
        <p:nvPicPr>
          <p:cNvPr id="12" name="SK-7-img-11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1500" y="1219200"/>
            <a:ext cx="5381625" cy="2533650"/>
          </a:xfrm>
          <a:prstGeom prst="rect">
            <a:avLst/>
          </a:prstGeom>
        </p:spPr>
      </p:pic>
      <p:pic>
        <p:nvPicPr>
          <p:cNvPr id="13" name="SK-7-img-12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43525" y="1447800"/>
            <a:ext cx="381000" cy="381000"/>
          </a:xfrm>
          <a:prstGeom prst="rect">
            <a:avLst/>
          </a:prstGeom>
        </p:spPr>
      </p:pic>
      <p:pic>
        <p:nvPicPr>
          <p:cNvPr id="14" name="SK-7-img-13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91150" y="1524000"/>
            <a:ext cx="285750" cy="228600"/>
          </a:xfrm>
          <a:prstGeom prst="rect">
            <a:avLst/>
          </a:prstGeom>
        </p:spPr>
      </p:pic>
      <p:pic>
        <p:nvPicPr>
          <p:cNvPr id="15" name="SK-7-img-14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581650" y="1981200"/>
            <a:ext cx="142875" cy="228600"/>
          </a:xfrm>
          <a:prstGeom prst="rect">
            <a:avLst/>
          </a:prstGeom>
        </p:spPr>
      </p:pic>
      <p:pic>
        <p:nvPicPr>
          <p:cNvPr id="16" name="SK-7-img-15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581650" y="2333625"/>
            <a:ext cx="142875" cy="228600"/>
          </a:xfrm>
          <a:prstGeom prst="rect">
            <a:avLst/>
          </a:prstGeom>
        </p:spPr>
      </p:pic>
      <p:pic>
        <p:nvPicPr>
          <p:cNvPr id="17" name="SK-7-img-16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71500" y="3943350"/>
            <a:ext cx="5381625" cy="2533650"/>
          </a:xfrm>
          <a:prstGeom prst="rect">
            <a:avLst/>
          </a:prstGeom>
        </p:spPr>
      </p:pic>
      <p:pic>
        <p:nvPicPr>
          <p:cNvPr id="18" name="SK-7-img-17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43525" y="4171950"/>
            <a:ext cx="381000" cy="381000"/>
          </a:xfrm>
          <a:prstGeom prst="rect">
            <a:avLst/>
          </a:prstGeom>
        </p:spPr>
      </p:pic>
      <p:pic>
        <p:nvPicPr>
          <p:cNvPr id="19" name="SK-7-img-18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391150" y="4248150"/>
            <a:ext cx="285750" cy="228600"/>
          </a:xfrm>
          <a:prstGeom prst="rect">
            <a:avLst/>
          </a:prstGeom>
        </p:spPr>
      </p:pic>
      <p:pic>
        <p:nvPicPr>
          <p:cNvPr id="20" name="SK-7-img-19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81650" y="4705350"/>
            <a:ext cx="142875" cy="228600"/>
          </a:xfrm>
          <a:prstGeom prst="rect">
            <a:avLst/>
          </a:prstGeom>
        </p:spPr>
      </p:pic>
      <p:pic>
        <p:nvPicPr>
          <p:cNvPr id="21" name="SK-7-img-20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81650" y="5057775"/>
            <a:ext cx="142875" cy="228600"/>
          </a:xfrm>
          <a:prstGeom prst="rect">
            <a:avLst/>
          </a:prstGeom>
        </p:spPr>
      </p:pic>
      <p:pic>
        <p:nvPicPr>
          <p:cNvPr id="22" name="SK-7-img-21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00100" y="5410200"/>
            <a:ext cx="4924425" cy="457200"/>
          </a:xfrm>
          <a:prstGeom prst="rect">
            <a:avLst/>
          </a:prstGeom>
        </p:spPr>
      </p:pic>
      <p:pic>
        <p:nvPicPr>
          <p:cNvPr id="23" name="SK-7-img-22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372100" y="5543550"/>
            <a:ext cx="238125" cy="190500"/>
          </a:xfrm>
          <a:prstGeom prst="rect">
            <a:avLst/>
          </a:prstGeom>
        </p:spPr>
      </p:pic>
      <p:sp>
        <p:nvSpPr>
          <p:cNvPr id="24" name="SK-7-text-23"/>
          <p:cNvSpPr/>
          <p:nvPr/>
        </p:nvSpPr>
        <p:spPr>
          <a:xfrm>
            <a:off x="7736205" y="381000"/>
            <a:ext cx="3884295" cy="6191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4275"/>
              </a:lnSpc>
              <a:buNone/>
            </a:pPr>
            <a:r>
              <a:rPr lang="en-US" sz="2850" b="1" dirty="0">
                <a:solidFill>
                  <a:srgbClr val="1A1A1A"/>
                </a:solidFill>
              </a:rPr>
              <a:t>مجتمع الدراسة والعينة والحدود</a:t>
            </a:r>
            <a:endParaRPr lang="en-US" sz="2850" dirty="0"/>
          </a:p>
        </p:txBody>
      </p:sp>
      <p:sp>
        <p:nvSpPr>
          <p:cNvPr id="25" name="SK-7-text-24"/>
          <p:cNvSpPr/>
          <p:nvPr/>
        </p:nvSpPr>
        <p:spPr>
          <a:xfrm>
            <a:off x="9083040" y="1466850"/>
            <a:ext cx="181356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1B4D3E"/>
                </a:solidFill>
              </a:rPr>
              <a:t>مجتمع الدراسة والعينة</a:t>
            </a:r>
            <a:endParaRPr lang="en-US" sz="1800" dirty="0"/>
          </a:p>
        </p:txBody>
      </p:sp>
      <p:sp>
        <p:nvSpPr>
          <p:cNvPr id="26" name="SK-7-text-25"/>
          <p:cNvSpPr/>
          <p:nvPr/>
        </p:nvSpPr>
        <p:spPr>
          <a:xfrm>
            <a:off x="6610350" y="1981200"/>
            <a:ext cx="4543425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الجامعات العاملة في جزر القمر والشركات الممولة للمشاريع المجتمعية.</a:t>
            </a:r>
            <a:endParaRPr lang="en-US" sz="1350" dirty="0"/>
          </a:p>
        </p:txBody>
      </p:sp>
      <p:sp>
        <p:nvSpPr>
          <p:cNvPr id="27" name="SK-7-text-26"/>
          <p:cNvSpPr/>
          <p:nvPr/>
        </p:nvSpPr>
        <p:spPr>
          <a:xfrm>
            <a:off x="6648450" y="2333625"/>
            <a:ext cx="4505325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اعتماد العينة العمدية لاستهداف الفئات الأكثر معرفة بموضوع الشراكة.</a:t>
            </a:r>
            <a:endParaRPr lang="en-US" sz="1350" dirty="0"/>
          </a:p>
        </p:txBody>
      </p:sp>
      <p:sp>
        <p:nvSpPr>
          <p:cNvPr id="28" name="SK-7-text-27"/>
          <p:cNvSpPr/>
          <p:nvPr/>
        </p:nvSpPr>
        <p:spPr>
          <a:xfrm>
            <a:off x="9048750" y="2800350"/>
            <a:ext cx="2295525" cy="4000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 rtl="1">
              <a:lnSpc>
                <a:spcPts val="3150"/>
              </a:lnSpc>
              <a:buNone/>
            </a:pPr>
            <a:r>
              <a:rPr lang="en-US" sz="2100" b="1" dirty="0">
                <a:solidFill>
                  <a:srgbClr val="1B4D3E"/>
                </a:solidFill>
              </a:rPr>
              <a:t>80 - 120</a:t>
            </a:r>
            <a:endParaRPr lang="en-US" sz="2100" dirty="0"/>
          </a:p>
        </p:txBody>
      </p:sp>
      <p:sp>
        <p:nvSpPr>
          <p:cNvPr id="29" name="SK-7-text-28"/>
          <p:cNvSpPr/>
          <p:nvPr/>
        </p:nvSpPr>
        <p:spPr>
          <a:xfrm>
            <a:off x="9077325" y="3238500"/>
            <a:ext cx="2238375" cy="2000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 rtl="1">
              <a:lnSpc>
                <a:spcPts val="1575"/>
              </a:lnSpc>
              <a:buNone/>
            </a:pPr>
            <a:r>
              <a:rPr lang="en-US" sz="1050" dirty="0">
                <a:solidFill>
                  <a:srgbClr val="706B5C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مشارك في الاستبانة</a:t>
            </a:r>
            <a:endParaRPr lang="en-US" sz="1050" dirty="0"/>
          </a:p>
        </p:txBody>
      </p:sp>
      <p:sp>
        <p:nvSpPr>
          <p:cNvPr id="30" name="SK-7-text-29"/>
          <p:cNvSpPr/>
          <p:nvPr/>
        </p:nvSpPr>
        <p:spPr>
          <a:xfrm>
            <a:off x="6515100" y="2800350"/>
            <a:ext cx="2295525" cy="4000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 rtl="1">
              <a:lnSpc>
                <a:spcPts val="3150"/>
              </a:lnSpc>
              <a:buNone/>
            </a:pPr>
            <a:r>
              <a:rPr lang="en-US" sz="2100" b="1" dirty="0">
                <a:solidFill>
                  <a:srgbClr val="1B4D3E"/>
                </a:solidFill>
              </a:rPr>
              <a:t>15 - 20</a:t>
            </a:r>
            <a:endParaRPr lang="en-US" sz="2100" dirty="0"/>
          </a:p>
        </p:txBody>
      </p:sp>
      <p:sp>
        <p:nvSpPr>
          <p:cNvPr id="31" name="SK-7-text-30"/>
          <p:cNvSpPr/>
          <p:nvPr/>
        </p:nvSpPr>
        <p:spPr>
          <a:xfrm>
            <a:off x="6543675" y="3238500"/>
            <a:ext cx="2238375" cy="2000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 rtl="1">
              <a:lnSpc>
                <a:spcPts val="1575"/>
              </a:lnSpc>
              <a:buNone/>
            </a:pPr>
            <a:r>
              <a:rPr lang="en-US" sz="1050" dirty="0">
                <a:solidFill>
                  <a:srgbClr val="706B5C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مقابلة شخصية</a:t>
            </a:r>
            <a:endParaRPr lang="en-US" sz="1050" dirty="0"/>
          </a:p>
        </p:txBody>
      </p:sp>
      <p:sp>
        <p:nvSpPr>
          <p:cNvPr id="32" name="SK-7-text-31"/>
          <p:cNvSpPr/>
          <p:nvPr/>
        </p:nvSpPr>
        <p:spPr>
          <a:xfrm>
            <a:off x="3910965" y="1466850"/>
            <a:ext cx="131826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1B4D3E"/>
                </a:solidFill>
              </a:rPr>
              <a:t>حدود الدراسة</a:t>
            </a:r>
            <a:endParaRPr lang="en-US" sz="1800" dirty="0"/>
          </a:p>
        </p:txBody>
      </p:sp>
      <p:sp>
        <p:nvSpPr>
          <p:cNvPr id="33" name="SK-7-text-32"/>
          <p:cNvSpPr/>
          <p:nvPr/>
        </p:nvSpPr>
        <p:spPr>
          <a:xfrm>
            <a:off x="2581275" y="1981200"/>
            <a:ext cx="2905125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b="1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الحدود الزمنية:</a:t>
            </a: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 الفترة من 2021 إلى 2026.</a:t>
            </a:r>
            <a:endParaRPr lang="en-US" sz="1350" dirty="0"/>
          </a:p>
        </p:txBody>
      </p:sp>
      <p:sp>
        <p:nvSpPr>
          <p:cNvPr id="34" name="SK-7-text-33"/>
          <p:cNvSpPr/>
          <p:nvPr/>
        </p:nvSpPr>
        <p:spPr>
          <a:xfrm>
            <a:off x="2143125" y="2333625"/>
            <a:ext cx="3343275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b="1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الحدود المكانية:</a:t>
            </a: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 جزر القمر ودول المنطقة المجاورة.</a:t>
            </a:r>
            <a:endParaRPr lang="en-US" sz="1350" dirty="0"/>
          </a:p>
        </p:txBody>
      </p:sp>
      <p:sp>
        <p:nvSpPr>
          <p:cNvPr id="35" name="SK-7-text-34"/>
          <p:cNvSpPr/>
          <p:nvPr/>
        </p:nvSpPr>
        <p:spPr>
          <a:xfrm>
            <a:off x="3996690" y="4191000"/>
            <a:ext cx="1232535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1B4D3E"/>
                </a:solidFill>
              </a:rPr>
              <a:t>القيود المتوقعة</a:t>
            </a:r>
            <a:endParaRPr lang="en-US" sz="1800" dirty="0"/>
          </a:p>
        </p:txBody>
      </p:sp>
      <p:sp>
        <p:nvSpPr>
          <p:cNvPr id="36" name="SK-7-text-35"/>
          <p:cNvSpPr/>
          <p:nvPr/>
        </p:nvSpPr>
        <p:spPr>
          <a:xfrm>
            <a:off x="1504950" y="4705350"/>
            <a:ext cx="3981450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حساسية البيانات المالية وصعوبة الوصول إلى أرقام تفصيلية.</a:t>
            </a:r>
            <a:endParaRPr lang="en-US" sz="1350" dirty="0"/>
          </a:p>
        </p:txBody>
      </p:sp>
      <p:sp>
        <p:nvSpPr>
          <p:cNvPr id="37" name="SK-7-text-36"/>
          <p:cNvSpPr/>
          <p:nvPr/>
        </p:nvSpPr>
        <p:spPr>
          <a:xfrm>
            <a:off x="1952625" y="5057775"/>
            <a:ext cx="3533775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تفاوت مستوى التوثيق الإداري بين الشراكات المختلفة.</a:t>
            </a:r>
            <a:endParaRPr lang="en-US" sz="1350" dirty="0"/>
          </a:p>
        </p:txBody>
      </p:sp>
      <p:sp>
        <p:nvSpPr>
          <p:cNvPr id="38" name="SK-7-text-37"/>
          <p:cNvSpPr/>
          <p:nvPr/>
        </p:nvSpPr>
        <p:spPr>
          <a:xfrm>
            <a:off x="1857375" y="5524500"/>
            <a:ext cx="3400425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800"/>
              </a:lnSpc>
              <a:buNone/>
            </a:pPr>
            <a:r>
              <a:rPr lang="en-US" sz="120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سيتم التعامل مع البيانات بسرية تامة لضمان المصداقية.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8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8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8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8500" y="1000125"/>
            <a:ext cx="762000" cy="28575"/>
          </a:xfrm>
          <a:prstGeom prst="rect">
            <a:avLst/>
          </a:prstGeom>
        </p:spPr>
      </p:pic>
      <p:pic>
        <p:nvPicPr>
          <p:cNvPr id="5" name="SK-8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0300" y="1781175"/>
            <a:ext cx="5410200" cy="1676400"/>
          </a:xfrm>
          <a:prstGeom prst="rect">
            <a:avLst/>
          </a:prstGeom>
        </p:spPr>
      </p:pic>
      <p:pic>
        <p:nvPicPr>
          <p:cNvPr id="6" name="SK-8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34700" y="2009775"/>
            <a:ext cx="457200" cy="457200"/>
          </a:xfrm>
          <a:prstGeom prst="rect">
            <a:avLst/>
          </a:prstGeom>
        </p:spPr>
      </p:pic>
      <p:pic>
        <p:nvPicPr>
          <p:cNvPr id="7" name="SK-8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68050" y="2162175"/>
            <a:ext cx="190500" cy="152400"/>
          </a:xfrm>
          <a:prstGeom prst="rect">
            <a:avLst/>
          </a:prstGeom>
        </p:spPr>
      </p:pic>
      <p:pic>
        <p:nvPicPr>
          <p:cNvPr id="8" name="SK-8-img-7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1781175"/>
            <a:ext cx="5410200" cy="1676400"/>
          </a:xfrm>
          <a:prstGeom prst="rect">
            <a:avLst/>
          </a:prstGeom>
        </p:spPr>
      </p:pic>
      <p:pic>
        <p:nvPicPr>
          <p:cNvPr id="9" name="SK-8-img-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95900" y="2009775"/>
            <a:ext cx="457200" cy="457200"/>
          </a:xfrm>
          <a:prstGeom prst="rect">
            <a:avLst/>
          </a:prstGeom>
        </p:spPr>
      </p:pic>
      <p:pic>
        <p:nvPicPr>
          <p:cNvPr id="10" name="SK-8-img-9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29250" y="2162175"/>
            <a:ext cx="190500" cy="152400"/>
          </a:xfrm>
          <a:prstGeom prst="rect">
            <a:avLst/>
          </a:prstGeom>
        </p:spPr>
      </p:pic>
      <p:pic>
        <p:nvPicPr>
          <p:cNvPr id="11" name="SK-8-img-10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0300" y="3686175"/>
            <a:ext cx="5410200" cy="1676400"/>
          </a:xfrm>
          <a:prstGeom prst="rect">
            <a:avLst/>
          </a:prstGeom>
        </p:spPr>
      </p:pic>
      <p:pic>
        <p:nvPicPr>
          <p:cNvPr id="12" name="SK-8-img-11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34700" y="3914775"/>
            <a:ext cx="457200" cy="457200"/>
          </a:xfrm>
          <a:prstGeom prst="rect">
            <a:avLst/>
          </a:prstGeom>
        </p:spPr>
      </p:pic>
      <p:pic>
        <p:nvPicPr>
          <p:cNvPr id="13" name="SK-8-img-12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068050" y="4067175"/>
            <a:ext cx="190500" cy="152400"/>
          </a:xfrm>
          <a:prstGeom prst="rect">
            <a:avLst/>
          </a:prstGeom>
        </p:spPr>
      </p:pic>
      <p:pic>
        <p:nvPicPr>
          <p:cNvPr id="14" name="SK-8-img-1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3686175"/>
            <a:ext cx="5410200" cy="1676400"/>
          </a:xfrm>
          <a:prstGeom prst="rect">
            <a:avLst/>
          </a:prstGeom>
        </p:spPr>
      </p:pic>
      <p:pic>
        <p:nvPicPr>
          <p:cNvPr id="15" name="SK-8-img-1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95900" y="3914775"/>
            <a:ext cx="457200" cy="457200"/>
          </a:xfrm>
          <a:prstGeom prst="rect">
            <a:avLst/>
          </a:prstGeom>
        </p:spPr>
      </p:pic>
      <p:pic>
        <p:nvPicPr>
          <p:cNvPr id="16" name="SK-8-img-15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29250" y="4067175"/>
            <a:ext cx="190500" cy="152400"/>
          </a:xfrm>
          <a:prstGeom prst="rect">
            <a:avLst/>
          </a:prstGeom>
        </p:spPr>
      </p:pic>
      <p:pic>
        <p:nvPicPr>
          <p:cNvPr id="17" name="SK-8-img-16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1500" y="5648325"/>
            <a:ext cx="11049000" cy="457200"/>
          </a:xfrm>
          <a:prstGeom prst="rect">
            <a:avLst/>
          </a:prstGeom>
        </p:spPr>
      </p:pic>
      <p:pic>
        <p:nvPicPr>
          <p:cNvPr id="18" name="SK-8-img-17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239500" y="5798493"/>
            <a:ext cx="190500" cy="156865"/>
          </a:xfrm>
          <a:prstGeom prst="rect">
            <a:avLst/>
          </a:prstGeom>
        </p:spPr>
      </p:pic>
      <p:sp>
        <p:nvSpPr>
          <p:cNvPr id="19" name="SK-8-text-18"/>
          <p:cNvSpPr/>
          <p:nvPr/>
        </p:nvSpPr>
        <p:spPr>
          <a:xfrm>
            <a:off x="7869555" y="381000"/>
            <a:ext cx="3750945" cy="6191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4275"/>
              </a:lnSpc>
              <a:buNone/>
            </a:pPr>
            <a:r>
              <a:rPr lang="en-US" sz="2850" b="1" dirty="0">
                <a:solidFill>
                  <a:srgbClr val="1A1A1A"/>
                </a:solidFill>
              </a:rPr>
              <a:t>الاعتبارات الأخلاقية للبحث</a:t>
            </a:r>
            <a:endParaRPr lang="en-US" sz="2850" dirty="0"/>
          </a:p>
        </p:txBody>
      </p:sp>
      <p:sp>
        <p:nvSpPr>
          <p:cNvPr id="20" name="SK-8-text-19"/>
          <p:cNvSpPr/>
          <p:nvPr/>
        </p:nvSpPr>
        <p:spPr>
          <a:xfrm>
            <a:off x="9145905" y="2064990"/>
            <a:ext cx="1636395" cy="34662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30"/>
              </a:lnSpc>
              <a:buNone/>
            </a:pPr>
            <a:r>
              <a:rPr lang="en-US" sz="2100" b="1" dirty="0">
                <a:solidFill>
                  <a:srgbClr val="1A1A1A"/>
                </a:solidFill>
              </a:rPr>
              <a:t>الموافقة المستنيرة</a:t>
            </a:r>
            <a:endParaRPr lang="en-US" sz="2100" dirty="0"/>
          </a:p>
        </p:txBody>
      </p:sp>
      <p:sp>
        <p:nvSpPr>
          <p:cNvPr id="21" name="SK-8-text-20"/>
          <p:cNvSpPr/>
          <p:nvPr/>
        </p:nvSpPr>
        <p:spPr>
          <a:xfrm>
            <a:off x="6438900" y="2619375"/>
            <a:ext cx="4953000" cy="609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400"/>
              </a:lnSpc>
              <a:buNone/>
            </a:pPr>
            <a:r>
              <a:rPr lang="en-US" sz="150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الحصول على موافقة خطية مسبقة من كافة المشاركين، مع توضيح أهداف البحث وطريقة استخدام البيانات المجمعة بشفافية تامة.</a:t>
            </a:r>
            <a:endParaRPr lang="en-US" sz="1500" dirty="0"/>
          </a:p>
        </p:txBody>
      </p:sp>
      <p:sp>
        <p:nvSpPr>
          <p:cNvPr id="22" name="SK-8-text-21"/>
          <p:cNvSpPr/>
          <p:nvPr/>
        </p:nvSpPr>
        <p:spPr>
          <a:xfrm>
            <a:off x="3259455" y="2064990"/>
            <a:ext cx="1884045" cy="34662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30"/>
              </a:lnSpc>
              <a:buNone/>
            </a:pPr>
            <a:r>
              <a:rPr lang="en-US" sz="2100" b="1" dirty="0">
                <a:solidFill>
                  <a:srgbClr val="1A1A1A"/>
                </a:solidFill>
              </a:rPr>
              <a:t>السرية والخصوصية</a:t>
            </a:r>
            <a:endParaRPr lang="en-US" sz="2100" dirty="0"/>
          </a:p>
        </p:txBody>
      </p:sp>
      <p:sp>
        <p:nvSpPr>
          <p:cNvPr id="23" name="SK-8-text-22"/>
          <p:cNvSpPr/>
          <p:nvPr/>
        </p:nvSpPr>
        <p:spPr>
          <a:xfrm>
            <a:off x="800100" y="2619375"/>
            <a:ext cx="4953000" cy="609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400"/>
              </a:lnSpc>
              <a:buNone/>
            </a:pPr>
            <a:r>
              <a:rPr lang="en-US" sz="150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حماية هوية المشاركين عبر استخدام أسماء مستعارة، وتخزين الملفات في بيئة رقمية آمنة تضمن عدم الوصول غير المصرح به.</a:t>
            </a:r>
            <a:endParaRPr lang="en-US" sz="1500" dirty="0"/>
          </a:p>
        </p:txBody>
      </p:sp>
      <p:sp>
        <p:nvSpPr>
          <p:cNvPr id="24" name="SK-8-text-23"/>
          <p:cNvSpPr/>
          <p:nvPr/>
        </p:nvSpPr>
        <p:spPr>
          <a:xfrm>
            <a:off x="9212580" y="3969990"/>
            <a:ext cx="1569720" cy="34662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30"/>
              </a:lnSpc>
              <a:buNone/>
            </a:pPr>
            <a:r>
              <a:rPr lang="en-US" sz="2100" b="1" dirty="0">
                <a:solidFill>
                  <a:srgbClr val="1A1A1A"/>
                </a:solidFill>
              </a:rPr>
              <a:t>حق الانسحاب</a:t>
            </a:r>
            <a:endParaRPr lang="en-US" sz="2100" dirty="0"/>
          </a:p>
        </p:txBody>
      </p:sp>
      <p:sp>
        <p:nvSpPr>
          <p:cNvPr id="25" name="SK-8-text-24"/>
          <p:cNvSpPr/>
          <p:nvPr/>
        </p:nvSpPr>
        <p:spPr>
          <a:xfrm>
            <a:off x="6438900" y="4524375"/>
            <a:ext cx="4953000" cy="609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400"/>
              </a:lnSpc>
              <a:buNone/>
            </a:pPr>
            <a:r>
              <a:rPr lang="en-US" sz="150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كفالة حق أي مشارك في الانسحاب من الدراسة في أي مرحلة من مراحل البحث دون الحاجة لتبرير ودون ترتب أي تبعات سلبية.</a:t>
            </a:r>
            <a:endParaRPr lang="en-US" sz="1500" dirty="0"/>
          </a:p>
        </p:txBody>
      </p:sp>
      <p:sp>
        <p:nvSpPr>
          <p:cNvPr id="26" name="SK-8-text-25"/>
          <p:cNvSpPr/>
          <p:nvPr/>
        </p:nvSpPr>
        <p:spPr>
          <a:xfrm>
            <a:off x="3307080" y="3969990"/>
            <a:ext cx="1836420" cy="34662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30"/>
              </a:lnSpc>
              <a:buNone/>
            </a:pPr>
            <a:r>
              <a:rPr lang="en-US" sz="2100" b="1" dirty="0">
                <a:solidFill>
                  <a:srgbClr val="1A1A1A"/>
                </a:solidFill>
              </a:rPr>
              <a:t>النزاهة والموضوعية</a:t>
            </a:r>
            <a:endParaRPr lang="en-US" sz="2100" dirty="0"/>
          </a:p>
        </p:txBody>
      </p:sp>
      <p:sp>
        <p:nvSpPr>
          <p:cNvPr id="27" name="SK-8-text-26"/>
          <p:cNvSpPr/>
          <p:nvPr/>
        </p:nvSpPr>
        <p:spPr>
          <a:xfrm>
            <a:off x="800100" y="4524375"/>
            <a:ext cx="4953000" cy="609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400"/>
              </a:lnSpc>
              <a:buNone/>
            </a:pPr>
            <a:r>
              <a:rPr lang="en-US" sz="150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الالتزام التام بالحيادية العلمية، والتأكيد على خلو البحث من أي تضارب في المصالح لضمان دقة وموثوقية النتائج المستخلصة.</a:t>
            </a:r>
            <a:endParaRPr lang="en-US" sz="1500" dirty="0"/>
          </a:p>
        </p:txBody>
      </p:sp>
      <p:sp>
        <p:nvSpPr>
          <p:cNvPr id="28" name="SK-8-text-27"/>
          <p:cNvSpPr/>
          <p:nvPr/>
        </p:nvSpPr>
        <p:spPr>
          <a:xfrm>
            <a:off x="647700" y="5762625"/>
            <a:ext cx="105156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800"/>
              </a:lnSpc>
              <a:buNone/>
            </a:pPr>
            <a:r>
              <a:rPr lang="en-US" sz="1200" dirty="0">
                <a:solidFill>
                  <a:srgbClr val="706B5C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تخضع كافة إجراءات البحث للمعايير الأكاديمية الدولية المتبعة في جامعة ميد أوشن لضمان كرامة وحقوق المشاركين.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9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9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K-9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8500" y="1000125"/>
            <a:ext cx="762000" cy="28575"/>
          </a:xfrm>
          <a:prstGeom prst="rect">
            <a:avLst/>
          </a:prstGeom>
        </p:spPr>
      </p:pic>
      <p:pic>
        <p:nvPicPr>
          <p:cNvPr id="5" name="SK-9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2229" y="1257300"/>
            <a:ext cx="2118271" cy="1455241"/>
          </a:xfrm>
          <a:prstGeom prst="rect">
            <a:avLst/>
          </a:prstGeom>
        </p:spPr>
      </p:pic>
      <p:pic>
        <p:nvPicPr>
          <p:cNvPr id="6" name="SK-9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04252" y="1371600"/>
            <a:ext cx="714375" cy="304800"/>
          </a:xfrm>
          <a:prstGeom prst="rect">
            <a:avLst/>
          </a:prstGeom>
        </p:spPr>
      </p:pic>
      <p:pic>
        <p:nvPicPr>
          <p:cNvPr id="7" name="SK-9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18564" y="1827014"/>
            <a:ext cx="285750" cy="228600"/>
          </a:xfrm>
          <a:prstGeom prst="rect">
            <a:avLst/>
          </a:prstGeom>
        </p:spPr>
      </p:pic>
      <p:pic>
        <p:nvPicPr>
          <p:cNvPr id="8" name="SK-9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69510" y="1257300"/>
            <a:ext cx="2118420" cy="1455241"/>
          </a:xfrm>
          <a:prstGeom prst="rect">
            <a:avLst/>
          </a:prstGeom>
        </p:spPr>
      </p:pic>
      <p:pic>
        <p:nvPicPr>
          <p:cNvPr id="9" name="SK-9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71532" y="1371600"/>
            <a:ext cx="714375" cy="304800"/>
          </a:xfrm>
          <a:prstGeom prst="rect">
            <a:avLst/>
          </a:prstGeom>
        </p:spPr>
      </p:pic>
      <p:pic>
        <p:nvPicPr>
          <p:cNvPr id="10" name="SK-9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85845" y="1827014"/>
            <a:ext cx="285750" cy="228600"/>
          </a:xfrm>
          <a:prstGeom prst="rect">
            <a:avLst/>
          </a:prstGeom>
        </p:spPr>
      </p:pic>
      <p:pic>
        <p:nvPicPr>
          <p:cNvPr id="11" name="SK-9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36939" y="1257300"/>
            <a:ext cx="2118271" cy="1455241"/>
          </a:xfrm>
          <a:prstGeom prst="rect">
            <a:avLst/>
          </a:prstGeom>
        </p:spPr>
      </p:pic>
      <p:pic>
        <p:nvPicPr>
          <p:cNvPr id="12" name="SK-9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819924" y="1371600"/>
            <a:ext cx="552450" cy="304800"/>
          </a:xfrm>
          <a:prstGeom prst="rect">
            <a:avLst/>
          </a:prstGeom>
        </p:spPr>
      </p:pic>
      <p:pic>
        <p:nvPicPr>
          <p:cNvPr id="13" name="SK-9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53274" y="1827014"/>
            <a:ext cx="285750" cy="228600"/>
          </a:xfrm>
          <a:prstGeom prst="rect">
            <a:avLst/>
          </a:prstGeom>
        </p:spPr>
      </p:pic>
      <p:pic>
        <p:nvPicPr>
          <p:cNvPr id="14" name="SK-9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804220" y="1257300"/>
            <a:ext cx="2118420" cy="1455241"/>
          </a:xfrm>
          <a:prstGeom prst="rect">
            <a:avLst/>
          </a:prstGeom>
        </p:spPr>
      </p:pic>
      <p:pic>
        <p:nvPicPr>
          <p:cNvPr id="15" name="SK-9-img-14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06242" y="1371600"/>
            <a:ext cx="714375" cy="304800"/>
          </a:xfrm>
          <a:prstGeom prst="rect">
            <a:avLst/>
          </a:prstGeom>
        </p:spPr>
      </p:pic>
      <p:pic>
        <p:nvPicPr>
          <p:cNvPr id="16" name="SK-9-img-15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720554" y="1827014"/>
            <a:ext cx="285750" cy="228600"/>
          </a:xfrm>
          <a:prstGeom prst="rect">
            <a:avLst/>
          </a:prstGeom>
        </p:spPr>
      </p:pic>
      <p:pic>
        <p:nvPicPr>
          <p:cNvPr id="17" name="SK-9-img-16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1649" y="1257300"/>
            <a:ext cx="2118271" cy="1455241"/>
          </a:xfrm>
          <a:prstGeom prst="rect">
            <a:avLst/>
          </a:prstGeom>
        </p:spPr>
      </p:pic>
      <p:pic>
        <p:nvPicPr>
          <p:cNvPr id="18" name="SK-9-img-17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273671" y="1371600"/>
            <a:ext cx="714375" cy="304800"/>
          </a:xfrm>
          <a:prstGeom prst="rect">
            <a:avLst/>
          </a:prstGeom>
        </p:spPr>
      </p:pic>
      <p:pic>
        <p:nvPicPr>
          <p:cNvPr id="19" name="SK-9-img-18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487984" y="1827014"/>
            <a:ext cx="285750" cy="228600"/>
          </a:xfrm>
          <a:prstGeom prst="rect">
            <a:avLst/>
          </a:prstGeom>
        </p:spPr>
      </p:pic>
      <p:pic>
        <p:nvPicPr>
          <p:cNvPr id="20" name="SK-9-img-19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191250" y="2941141"/>
            <a:ext cx="5429250" cy="2762548"/>
          </a:xfrm>
          <a:prstGeom prst="rect">
            <a:avLst/>
          </a:prstGeom>
        </p:spPr>
      </p:pic>
      <p:pic>
        <p:nvPicPr>
          <p:cNvPr id="21" name="SK-9-img-20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1220450" y="3112591"/>
            <a:ext cx="285750" cy="228600"/>
          </a:xfrm>
          <a:prstGeom prst="rect">
            <a:avLst/>
          </a:prstGeom>
        </p:spPr>
      </p:pic>
      <p:pic>
        <p:nvPicPr>
          <p:cNvPr id="22" name="SK-9-img-21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71500" y="2941141"/>
            <a:ext cx="5429250" cy="2762548"/>
          </a:xfrm>
          <a:prstGeom prst="rect">
            <a:avLst/>
          </a:prstGeom>
        </p:spPr>
      </p:pic>
      <p:pic>
        <p:nvPicPr>
          <p:cNvPr id="23" name="SK-9-img-22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600700" y="3112591"/>
            <a:ext cx="285750" cy="228600"/>
          </a:xfrm>
          <a:prstGeom prst="rect">
            <a:avLst/>
          </a:prstGeom>
        </p:spPr>
      </p:pic>
      <p:pic>
        <p:nvPicPr>
          <p:cNvPr id="24" name="SK-9-img-23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71500" y="6027539"/>
            <a:ext cx="11049000" cy="639961"/>
          </a:xfrm>
          <a:prstGeom prst="rect">
            <a:avLst/>
          </a:prstGeom>
        </p:spPr>
      </p:pic>
      <p:sp>
        <p:nvSpPr>
          <p:cNvPr id="25" name="SK-9-text-24"/>
          <p:cNvSpPr/>
          <p:nvPr/>
        </p:nvSpPr>
        <p:spPr>
          <a:xfrm>
            <a:off x="7631430" y="381000"/>
            <a:ext cx="3989070" cy="6191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4275"/>
              </a:lnSpc>
              <a:buNone/>
            </a:pPr>
            <a:r>
              <a:rPr lang="en-US" sz="2850" b="1" dirty="0">
                <a:solidFill>
                  <a:srgbClr val="1A1A1A"/>
                </a:solidFill>
              </a:rPr>
              <a:t>خطة التنفيذ والمخرجات المتوقعة</a:t>
            </a:r>
            <a:endParaRPr lang="en-US" sz="2850" dirty="0"/>
          </a:p>
        </p:txBody>
      </p:sp>
      <p:sp>
        <p:nvSpPr>
          <p:cNvPr id="26" name="SK-9-text-25"/>
          <p:cNvSpPr/>
          <p:nvPr/>
        </p:nvSpPr>
        <p:spPr>
          <a:xfrm>
            <a:off x="10166152" y="1371600"/>
            <a:ext cx="561975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 rtl="1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الشهر 1</a:t>
            </a:r>
            <a:endParaRPr lang="en-US" sz="1200" dirty="0"/>
          </a:p>
        </p:txBody>
      </p:sp>
      <p:sp>
        <p:nvSpPr>
          <p:cNvPr id="27" name="SK-9-text-26"/>
          <p:cNvSpPr/>
          <p:nvPr/>
        </p:nvSpPr>
        <p:spPr>
          <a:xfrm>
            <a:off x="9616529" y="2171700"/>
            <a:ext cx="1889671" cy="4265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 rtl="1">
              <a:lnSpc>
                <a:spcPts val="168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مراجعة الأدب وتطوير أدوات جمع البيانات</a:t>
            </a:r>
            <a:endParaRPr lang="en-US" sz="1200" dirty="0"/>
          </a:p>
        </p:txBody>
      </p:sp>
      <p:sp>
        <p:nvSpPr>
          <p:cNvPr id="28" name="SK-9-text-27"/>
          <p:cNvSpPr/>
          <p:nvPr/>
        </p:nvSpPr>
        <p:spPr>
          <a:xfrm>
            <a:off x="7933432" y="1371600"/>
            <a:ext cx="561975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 rtl="1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الشهر 2</a:t>
            </a:r>
            <a:endParaRPr lang="en-US" sz="1200" dirty="0"/>
          </a:p>
        </p:txBody>
      </p:sp>
      <p:sp>
        <p:nvSpPr>
          <p:cNvPr id="29" name="SK-9-text-28"/>
          <p:cNvSpPr/>
          <p:nvPr/>
        </p:nvSpPr>
        <p:spPr>
          <a:xfrm>
            <a:off x="7383810" y="2171700"/>
            <a:ext cx="1889820" cy="4265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 rtl="1">
              <a:lnSpc>
                <a:spcPts val="168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تصميم الاستبانة وإجراء المقابلات التجريبية</a:t>
            </a:r>
            <a:endParaRPr lang="en-US" sz="1200" dirty="0"/>
          </a:p>
        </p:txBody>
      </p:sp>
      <p:sp>
        <p:nvSpPr>
          <p:cNvPr id="30" name="SK-9-text-29"/>
          <p:cNvSpPr/>
          <p:nvPr/>
        </p:nvSpPr>
        <p:spPr>
          <a:xfrm>
            <a:off x="5781824" y="1371600"/>
            <a:ext cx="400050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 rtl="1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3 - 4</a:t>
            </a:r>
            <a:endParaRPr lang="en-US" sz="1200" dirty="0"/>
          </a:p>
        </p:txBody>
      </p:sp>
      <p:sp>
        <p:nvSpPr>
          <p:cNvPr id="31" name="SK-9-text-30"/>
          <p:cNvSpPr/>
          <p:nvPr/>
        </p:nvSpPr>
        <p:spPr>
          <a:xfrm>
            <a:off x="5151239" y="2171700"/>
            <a:ext cx="1889671" cy="4265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 rtl="1">
              <a:lnSpc>
                <a:spcPts val="168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توزيع الاستبانة وإجراء المقابلات الميدانية</a:t>
            </a:r>
            <a:endParaRPr lang="en-US" sz="1200" dirty="0"/>
          </a:p>
        </p:txBody>
      </p:sp>
      <p:sp>
        <p:nvSpPr>
          <p:cNvPr id="32" name="SK-9-text-31"/>
          <p:cNvSpPr/>
          <p:nvPr/>
        </p:nvSpPr>
        <p:spPr>
          <a:xfrm>
            <a:off x="3468142" y="1371600"/>
            <a:ext cx="561975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 rtl="1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الشهر 5</a:t>
            </a:r>
            <a:endParaRPr lang="en-US" sz="1200" dirty="0"/>
          </a:p>
        </p:txBody>
      </p:sp>
      <p:sp>
        <p:nvSpPr>
          <p:cNvPr id="33" name="SK-9-text-32"/>
          <p:cNvSpPr/>
          <p:nvPr/>
        </p:nvSpPr>
        <p:spPr>
          <a:xfrm>
            <a:off x="2918520" y="2171700"/>
            <a:ext cx="1889820" cy="4265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 rtl="1">
              <a:lnSpc>
                <a:spcPts val="168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تحليل البيانات الكمية والنوعية إحصائياً</a:t>
            </a:r>
            <a:endParaRPr lang="en-US" sz="1200" dirty="0"/>
          </a:p>
        </p:txBody>
      </p:sp>
      <p:sp>
        <p:nvSpPr>
          <p:cNvPr id="34" name="SK-9-text-33"/>
          <p:cNvSpPr/>
          <p:nvPr/>
        </p:nvSpPr>
        <p:spPr>
          <a:xfrm>
            <a:off x="1235571" y="1371600"/>
            <a:ext cx="561975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 rtl="1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الشهر 6</a:t>
            </a:r>
            <a:endParaRPr lang="en-US" sz="1200" dirty="0"/>
          </a:p>
        </p:txBody>
      </p:sp>
      <p:sp>
        <p:nvSpPr>
          <p:cNvPr id="35" name="SK-9-text-34"/>
          <p:cNvSpPr/>
          <p:nvPr/>
        </p:nvSpPr>
        <p:spPr>
          <a:xfrm>
            <a:off x="685949" y="2171700"/>
            <a:ext cx="1889671" cy="4265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 rtl="1">
              <a:lnSpc>
                <a:spcPts val="168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كتابة التقرير النهائي والمراجعة والتقديم</a:t>
            </a:r>
            <a:endParaRPr lang="en-US" sz="1200" dirty="0"/>
          </a:p>
        </p:txBody>
      </p:sp>
      <p:sp>
        <p:nvSpPr>
          <p:cNvPr id="36" name="SK-9-text-35"/>
          <p:cNvSpPr/>
          <p:nvPr/>
        </p:nvSpPr>
        <p:spPr>
          <a:xfrm>
            <a:off x="6168390" y="3055441"/>
            <a:ext cx="495681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1B4D3E"/>
                </a:solidFill>
              </a:rPr>
              <a:t>المخرجات المتوقعة</a:t>
            </a:r>
            <a:endParaRPr lang="en-US" sz="1800" dirty="0"/>
          </a:p>
        </p:txBody>
      </p:sp>
      <p:sp>
        <p:nvSpPr>
          <p:cNvPr id="37" name="SK-9-text-36"/>
          <p:cNvSpPr/>
          <p:nvPr/>
        </p:nvSpPr>
        <p:spPr>
          <a:xfrm>
            <a:off x="6105525" y="3512641"/>
            <a:ext cx="5210175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توصيف دقيق لأشكال الشراكات الحالية بين الجامعات وقطاع الأعمال.</a:t>
            </a:r>
            <a:endParaRPr lang="en-US" sz="1350" dirty="0"/>
          </a:p>
        </p:txBody>
      </p:sp>
      <p:sp>
        <p:nvSpPr>
          <p:cNvPr id="38" name="SK-9-text-37"/>
          <p:cNvSpPr/>
          <p:nvPr/>
        </p:nvSpPr>
        <p:spPr>
          <a:xfrm>
            <a:off x="6105525" y="3865066"/>
            <a:ext cx="5210175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قياس كمي ونوعي لأثر هذه الشراكات على تمويل البنية التحتية.</a:t>
            </a:r>
            <a:endParaRPr lang="en-US" sz="1350" dirty="0"/>
          </a:p>
        </p:txBody>
      </p:sp>
      <p:sp>
        <p:nvSpPr>
          <p:cNvPr id="39" name="SK-9-text-38"/>
          <p:cNvSpPr/>
          <p:nvPr/>
        </p:nvSpPr>
        <p:spPr>
          <a:xfrm>
            <a:off x="6105525" y="4217491"/>
            <a:ext cx="5210175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تحديد محددات النجاح والمعوقات الجوهرية التي تواجه التمويل.</a:t>
            </a:r>
            <a:endParaRPr lang="en-US" sz="1350" dirty="0"/>
          </a:p>
        </p:txBody>
      </p:sp>
      <p:sp>
        <p:nvSpPr>
          <p:cNvPr id="40" name="SK-9-text-39"/>
          <p:cNvSpPr/>
          <p:nvPr/>
        </p:nvSpPr>
        <p:spPr>
          <a:xfrm>
            <a:off x="6105525" y="4569916"/>
            <a:ext cx="5210175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استخلاص إطار عمل وتوصيات استراتيجية قابلة للتطبيق محلياً.</a:t>
            </a:r>
            <a:endParaRPr lang="en-US" sz="1350" dirty="0"/>
          </a:p>
        </p:txBody>
      </p:sp>
      <p:sp>
        <p:nvSpPr>
          <p:cNvPr id="41" name="SK-9-text-40"/>
          <p:cNvSpPr/>
          <p:nvPr/>
        </p:nvSpPr>
        <p:spPr>
          <a:xfrm>
            <a:off x="548640" y="3055441"/>
            <a:ext cx="495681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700"/>
              </a:lnSpc>
              <a:buNone/>
            </a:pPr>
            <a:r>
              <a:rPr lang="en-US" sz="1800" b="1" dirty="0">
                <a:solidFill>
                  <a:srgbClr val="1B4D3E"/>
                </a:solidFill>
              </a:rPr>
              <a:t>القيمة المضافة</a:t>
            </a:r>
            <a:endParaRPr lang="en-US" sz="1800" dirty="0"/>
          </a:p>
        </p:txBody>
      </p:sp>
      <p:sp>
        <p:nvSpPr>
          <p:cNvPr id="42" name="SK-9-text-41"/>
          <p:cNvSpPr/>
          <p:nvPr/>
        </p:nvSpPr>
        <p:spPr>
          <a:xfrm>
            <a:off x="485775" y="3512641"/>
            <a:ext cx="5210175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سد الفجوة المعرفية في سياق جزر القمر والدول المجاورة.</a:t>
            </a:r>
            <a:endParaRPr lang="en-US" sz="1350" dirty="0"/>
          </a:p>
        </p:txBody>
      </p:sp>
      <p:sp>
        <p:nvSpPr>
          <p:cNvPr id="43" name="SK-9-text-42"/>
          <p:cNvSpPr/>
          <p:nvPr/>
        </p:nvSpPr>
        <p:spPr>
          <a:xfrm>
            <a:off x="485775" y="3865066"/>
            <a:ext cx="5210175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تزويد صناع القرار بنماذج شراكة مبنية على أدلة ميدانية.</a:t>
            </a:r>
            <a:endParaRPr lang="en-US" sz="1350" dirty="0"/>
          </a:p>
        </p:txBody>
      </p:sp>
      <p:sp>
        <p:nvSpPr>
          <p:cNvPr id="44" name="SK-9-text-43"/>
          <p:cNvSpPr/>
          <p:nvPr/>
        </p:nvSpPr>
        <p:spPr>
          <a:xfrm>
            <a:off x="485775" y="4217491"/>
            <a:ext cx="5210175" cy="2571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2025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تعزيز دور الجامعات في تحقيق التنمية المستدامة (SDG 9 &amp; 17).</a:t>
            </a:r>
            <a:endParaRPr lang="en-US" sz="1350" dirty="0"/>
          </a:p>
        </p:txBody>
      </p:sp>
      <p:sp>
        <p:nvSpPr>
          <p:cNvPr id="45" name="SK-9-text-44"/>
          <p:cNvSpPr/>
          <p:nvPr/>
        </p:nvSpPr>
        <p:spPr>
          <a:xfrm>
            <a:off x="571500" y="6141839"/>
            <a:ext cx="10858500" cy="2000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r" rtl="1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1B4D3E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المراجع الأساسية:</a:t>
            </a:r>
            <a:endParaRPr lang="en-US" sz="1050" dirty="0"/>
          </a:p>
        </p:txBody>
      </p:sp>
      <p:sp>
        <p:nvSpPr>
          <p:cNvPr id="46" name="SK-9-text-45"/>
          <p:cNvSpPr/>
          <p:nvPr/>
        </p:nvSpPr>
        <p:spPr>
          <a:xfrm>
            <a:off x="3362325" y="6379964"/>
            <a:ext cx="8601075" cy="173236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rtl="1">
              <a:lnSpc>
                <a:spcPts val="1365"/>
              </a:lnSpc>
              <a:buNone/>
            </a:pPr>
            <a:r>
              <a:rPr lang="en-US" sz="975" i="1" dirty="0">
                <a:solidFill>
                  <a:srgbClr val="706B5C"/>
                </a:solidFill>
                <a:latin typeface="IBM Plex Sans Arabic" pitchFamily="34" charset="0"/>
                <a:ea typeface="IBM Plex Sans Arabic" pitchFamily="34" charset="-122"/>
                <a:cs typeface="IBM Plex Sans Arabic" pitchFamily="34" charset="-120"/>
              </a:rPr>
              <a:t>Etzkowitz &amp; Leydesdorff (2000); Carayannis &amp; Campbell (2012); United Nations (2015); Kivistö &amp; Zalyaletdinov (2021); Al-Ansari et al. (2023).</a:t>
            </a:r>
            <a:endParaRPr lang="en-US" sz="975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948</Words>
  <Application>Microsoft Office PowerPoint</Application>
  <PresentationFormat>Widescreen</PresentationFormat>
  <Paragraphs>133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IBM Plex Sans Arabic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Anas Al Ateeq</cp:lastModifiedBy>
  <cp:revision>2</cp:revision>
  <dcterms:created xsi:type="dcterms:W3CDTF">2026-07-30T06:41:00Z</dcterms:created>
  <dcterms:modified xsi:type="dcterms:W3CDTF">2026-07-30T06:45:37Z</dcterms:modified>
</cp:coreProperties>
</file>