
<file path=[Content_Types].xml><?xml version="1.0" encoding="utf-8"?>
<Types xmlns="http://schemas.openxmlformats.org/package/2006/content-types">
  <Default Extension="png" ContentType="image/png"/>
  <Default Extension="svg" ContentType="image/svg+xml"/>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8.xml" ContentType="application/vnd.openxmlformats-officedocument.presentationml.tags+xml"/>
  <Override PartName="/ppt/notesSlides/notesSlide23.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0"/>
  </p:notesMasterIdLst>
  <p:sldIdLst>
    <p:sldId id="480" r:id="rId3"/>
    <p:sldId id="494" r:id="rId4"/>
    <p:sldId id="491" r:id="rId5"/>
    <p:sldId id="256" r:id="rId6"/>
    <p:sldId id="481" r:id="rId7"/>
    <p:sldId id="485" r:id="rId8"/>
    <p:sldId id="489" r:id="rId9"/>
    <p:sldId id="497" r:id="rId10"/>
    <p:sldId id="495" r:id="rId11"/>
    <p:sldId id="496" r:id="rId12"/>
    <p:sldId id="498" r:id="rId13"/>
    <p:sldId id="487" r:id="rId14"/>
    <p:sldId id="499" r:id="rId15"/>
    <p:sldId id="500" r:id="rId16"/>
    <p:sldId id="501" r:id="rId17"/>
    <p:sldId id="488" r:id="rId18"/>
    <p:sldId id="503" r:id="rId19"/>
    <p:sldId id="504" r:id="rId20"/>
    <p:sldId id="507" r:id="rId21"/>
    <p:sldId id="506" r:id="rId22"/>
    <p:sldId id="508" r:id="rId23"/>
    <p:sldId id="509" r:id="rId24"/>
    <p:sldId id="510" r:id="rId25"/>
    <p:sldId id="511" r:id="rId26"/>
    <p:sldId id="512" r:id="rId27"/>
    <p:sldId id="513"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491"/>
            <p14:sldId id="256"/>
            <p14:sldId id="481"/>
            <p14:sldId id="485"/>
            <p14:sldId id="489"/>
            <p14:sldId id="497"/>
            <p14:sldId id="495"/>
            <p14:sldId id="496"/>
            <p14:sldId id="498"/>
            <p14:sldId id="487"/>
            <p14:sldId id="499"/>
            <p14:sldId id="500"/>
            <p14:sldId id="501"/>
            <p14:sldId id="488"/>
            <p14:sldId id="503"/>
            <p14:sldId id="504"/>
            <p14:sldId id="507"/>
            <p14:sldId id="506"/>
            <p14:sldId id="508"/>
            <p14:sldId id="509"/>
            <p14:sldId id="510"/>
            <p14:sldId id="511"/>
            <p14:sldId id="512"/>
            <p14:sldId id="5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4"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D3956"/>
    <a:srgbClr val="669BBC"/>
    <a:srgbClr val="8E5A6D"/>
    <a:srgbClr val="FAC748"/>
    <a:srgbClr val="852F4A"/>
    <a:srgbClr val="00000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26" autoAdjust="0"/>
  </p:normalViewPr>
  <p:slideViewPr>
    <p:cSldViewPr snapToGrid="0">
      <p:cViewPr varScale="1">
        <p:scale>
          <a:sx n="84" d="100"/>
          <a:sy n="84" d="100"/>
        </p:scale>
        <p:origin x="59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3-05-08T04:26:03.705" idx="3">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100" b="1"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298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19932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95175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191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أما بالنسبة إن شاء الله تعالي للمقرر الذي سوف أقوم بتدريسه بمشيئة الله تعالي هو مقرر الجرائم السيرانية فعلي الرغم من أنني قمت بفضل الله تعالي بتدريس 15 مقرر تدريسي ومنهم مقررات قمت بندريسها أكثر من مرة،وهذا المقرر رقم 16 لكن هذا المقرر من أفضل المقررات التي سوف أستمع بشرحها وتناولها بالدراسة إليكم وذلك لأنه من المقررات الحديثة والتي ينبغي علي الجميع معرفة هذا المقرر في الجميع يستخدم فيه الموبيل والحاسب و شبكة الإنترنت.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04745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94497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5495561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14059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49581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83298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48677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6696812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04363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18859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30487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38731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1358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53805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89299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08569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93974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a:defRPr/>
            </a:pPr>
            <a:fld id="{E88088B5-5D3D-41C5-9929-9FAB3A249D9E}" type="slidenum">
              <a:rPr lang="en-US" smtClean="0">
                <a:solidFill>
                  <a:prstClr val="black"/>
                </a:solidFill>
              </a:rPr>
              <a:pPr>
                <a:defRPr/>
              </a:pPr>
              <a:t>26</a:t>
            </a:fld>
            <a:endParaRPr lang="en-US">
              <a:solidFill>
                <a:prstClr val="black"/>
              </a:solidFill>
            </a:endParaRPr>
          </a:p>
        </p:txBody>
      </p:sp>
    </p:spTree>
    <p:extLst>
      <p:ext uri="{BB962C8B-B14F-4D97-AF65-F5344CB8AC3E}">
        <p14:creationId xmlns:p14="http://schemas.microsoft.com/office/powerpoint/2010/main" val="41446302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7678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9115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87616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75057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83765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02975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51530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77980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18742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2066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1579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811543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84114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jp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85668178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notesSlide" Target="../notesSlides/notesSlide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7.svg"/><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6.png"/><Relationship Id="rId11" Type="http://schemas.openxmlformats.org/officeDocument/2006/relationships/image" Target="../media/image5.png"/><Relationship Id="rId5" Type="http://schemas.openxmlformats.org/officeDocument/2006/relationships/image" Target="../media/image3.png"/><Relationship Id="rId10" Type="http://schemas.openxmlformats.org/officeDocument/2006/relationships/image" Target="../media/image8.jpg"/><Relationship Id="rId4" Type="http://schemas.openxmlformats.org/officeDocument/2006/relationships/notesSlide" Target="../notesSlides/notesSlide2.xml"/><Relationship Id="rId9" Type="http://schemas.openxmlformats.org/officeDocument/2006/relationships/image" Target="../media/image9.svg"/></Relationships>
</file>

<file path=ppt/slides/_rels/slide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audio" Target="../media/media3.wma"/><Relationship Id="rId7" Type="http://schemas.openxmlformats.org/officeDocument/2006/relationships/image" Target="../media/image6.png"/><Relationship Id="rId12" Type="http://schemas.openxmlformats.org/officeDocument/2006/relationships/image" Target="../media/image5.png"/><Relationship Id="rId2" Type="http://schemas.microsoft.com/office/2007/relationships/media" Target="../media/media3.wma"/><Relationship Id="rId1" Type="http://schemas.openxmlformats.org/officeDocument/2006/relationships/tags" Target="../tags/tag1.xml"/><Relationship Id="rId6" Type="http://schemas.openxmlformats.org/officeDocument/2006/relationships/image" Target="../media/image3.png"/><Relationship Id="rId11" Type="http://schemas.openxmlformats.org/officeDocument/2006/relationships/image" Target="../media/image9.jpg"/><Relationship Id="rId5" Type="http://schemas.openxmlformats.org/officeDocument/2006/relationships/notesSlide" Target="../notesSlides/notesSlide3.xml"/><Relationship Id="rId10" Type="http://schemas.openxmlformats.org/officeDocument/2006/relationships/image" Target="../media/image9.svg"/><Relationship Id="rId4" Type="http://schemas.openxmlformats.org/officeDocument/2006/relationships/slideLayout" Target="../slideLayouts/slideLayout14.xml"/><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audio" Target="../media/media4.wma"/><Relationship Id="rId7" Type="http://schemas.openxmlformats.org/officeDocument/2006/relationships/image" Target="../media/image6.png"/><Relationship Id="rId12" Type="http://schemas.openxmlformats.org/officeDocument/2006/relationships/image" Target="../media/image5.png"/><Relationship Id="rId2" Type="http://schemas.microsoft.com/office/2007/relationships/media" Target="../media/media4.wma"/><Relationship Id="rId1" Type="http://schemas.openxmlformats.org/officeDocument/2006/relationships/tags" Target="../tags/tag2.xml"/><Relationship Id="rId6" Type="http://schemas.openxmlformats.org/officeDocument/2006/relationships/image" Target="../media/image3.png"/><Relationship Id="rId11" Type="http://schemas.openxmlformats.org/officeDocument/2006/relationships/image" Target="../media/image10.jpeg"/><Relationship Id="rId5" Type="http://schemas.openxmlformats.org/officeDocument/2006/relationships/notesSlide" Target="../notesSlides/notesSlide4.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audio" Target="../media/media5.wma"/><Relationship Id="rId7" Type="http://schemas.openxmlformats.org/officeDocument/2006/relationships/image" Target="../media/image7.svg"/><Relationship Id="rId2" Type="http://schemas.microsoft.com/office/2007/relationships/media" Target="../media/media5.wma"/><Relationship Id="rId1" Type="http://schemas.openxmlformats.org/officeDocument/2006/relationships/tags" Target="../tags/tag3.xml"/><Relationship Id="rId6" Type="http://schemas.openxmlformats.org/officeDocument/2006/relationships/image" Target="../media/image6.png"/><Relationship Id="rId11" Type="http://schemas.openxmlformats.org/officeDocument/2006/relationships/image" Target="../media/image5.png"/><Relationship Id="rId5" Type="http://schemas.openxmlformats.org/officeDocument/2006/relationships/image" Target="../media/image3.png"/><Relationship Id="rId10" Type="http://schemas.openxmlformats.org/officeDocument/2006/relationships/image" Target="../media/image11.jpeg"/><Relationship Id="rId4" Type="http://schemas.openxmlformats.org/officeDocument/2006/relationships/slideLayout" Target="../slideLayouts/slideLayout1.xml"/><Relationship Id="rId9" Type="http://schemas.openxmlformats.org/officeDocument/2006/relationships/image" Target="../media/image9.svg"/></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audio" Target="../media/media6.wma"/><Relationship Id="rId7" Type="http://schemas.openxmlformats.org/officeDocument/2006/relationships/image" Target="../media/image7.svg"/><Relationship Id="rId2" Type="http://schemas.microsoft.com/office/2007/relationships/media" Target="../media/media6.wma"/><Relationship Id="rId1" Type="http://schemas.openxmlformats.org/officeDocument/2006/relationships/tags" Target="../tags/tag4.xml"/><Relationship Id="rId6" Type="http://schemas.openxmlformats.org/officeDocument/2006/relationships/image" Target="../media/image6.png"/><Relationship Id="rId11" Type="http://schemas.openxmlformats.org/officeDocument/2006/relationships/image" Target="../media/image5.png"/><Relationship Id="rId5" Type="http://schemas.openxmlformats.org/officeDocument/2006/relationships/image" Target="../media/image3.png"/><Relationship Id="rId10" Type="http://schemas.openxmlformats.org/officeDocument/2006/relationships/image" Target="../media/image12.png"/><Relationship Id="rId4" Type="http://schemas.openxmlformats.org/officeDocument/2006/relationships/slideLayout" Target="../slideLayouts/slideLayout1.xml"/><Relationship Id="rId9" Type="http://schemas.openxmlformats.org/officeDocument/2006/relationships/image" Target="../media/image9.sv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audio" Target="../media/media7.wma"/><Relationship Id="rId7" Type="http://schemas.openxmlformats.org/officeDocument/2006/relationships/image" Target="../media/image7.svg"/><Relationship Id="rId12" Type="http://schemas.openxmlformats.org/officeDocument/2006/relationships/image" Target="../media/image5.png"/><Relationship Id="rId2" Type="http://schemas.microsoft.com/office/2007/relationships/media" Target="../media/media7.wma"/><Relationship Id="rId1" Type="http://schemas.openxmlformats.org/officeDocument/2006/relationships/tags" Target="../tags/tag5.xml"/><Relationship Id="rId6" Type="http://schemas.openxmlformats.org/officeDocument/2006/relationships/image" Target="../media/image6.png"/><Relationship Id="rId11" Type="http://schemas.openxmlformats.org/officeDocument/2006/relationships/image" Target="../media/image14.png"/><Relationship Id="rId5" Type="http://schemas.openxmlformats.org/officeDocument/2006/relationships/image" Target="../media/image3.png"/><Relationship Id="rId10" Type="http://schemas.openxmlformats.org/officeDocument/2006/relationships/image" Target="../media/image13.png"/><Relationship Id="rId4" Type="http://schemas.openxmlformats.org/officeDocument/2006/relationships/slideLayout" Target="../slideLayouts/slideLayout1.xml"/><Relationship Id="rId9" Type="http://schemas.openxmlformats.org/officeDocument/2006/relationships/image" Target="../media/image9.svg"/></Relationships>
</file>

<file path=ppt/slides/_rels/slide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audio" Target="../media/media8.wma"/><Relationship Id="rId7" Type="http://schemas.openxmlformats.org/officeDocument/2006/relationships/image" Target="../media/image6.png"/><Relationship Id="rId2" Type="http://schemas.microsoft.com/office/2007/relationships/media" Target="../media/media8.wma"/><Relationship Id="rId1" Type="http://schemas.openxmlformats.org/officeDocument/2006/relationships/tags" Target="../tags/tag6.xml"/><Relationship Id="rId6" Type="http://schemas.openxmlformats.org/officeDocument/2006/relationships/image" Target="../media/image3.png"/><Relationship Id="rId11" Type="http://schemas.openxmlformats.org/officeDocument/2006/relationships/image" Target="../media/image5.png"/><Relationship Id="rId5" Type="http://schemas.openxmlformats.org/officeDocument/2006/relationships/notesSlide" Target="../notesSlides/notesSlide5.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7.svg"/><Relationship Id="rId12" Type="http://schemas.openxmlformats.org/officeDocument/2006/relationships/image" Target="../media/image5.png"/><Relationship Id="rId2" Type="http://schemas.openxmlformats.org/officeDocument/2006/relationships/audio" Target="../media/media9.wma"/><Relationship Id="rId1" Type="http://schemas.microsoft.com/office/2007/relationships/media" Target="../media/media9.wma"/><Relationship Id="rId6" Type="http://schemas.openxmlformats.org/officeDocument/2006/relationships/image" Target="../media/image6.png"/><Relationship Id="rId11" Type="http://schemas.openxmlformats.org/officeDocument/2006/relationships/image" Target="../media/image13.png"/><Relationship Id="rId5" Type="http://schemas.openxmlformats.org/officeDocument/2006/relationships/image" Target="../media/image3.png"/><Relationship Id="rId10" Type="http://schemas.openxmlformats.org/officeDocument/2006/relationships/image" Target="../media/image15.png"/><Relationship Id="rId4" Type="http://schemas.openxmlformats.org/officeDocument/2006/relationships/notesSlide" Target="../notesSlides/notesSlide6.xml"/><Relationship Id="rId9" Type="http://schemas.openxmlformats.org/officeDocument/2006/relationships/image" Target="../media/image9.svg"/></Relationships>
</file>

<file path=ppt/slides/_rels/slide10.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10.wma"/><Relationship Id="rId7" Type="http://schemas.openxmlformats.org/officeDocument/2006/relationships/image" Target="../media/image6.png"/><Relationship Id="rId12" Type="http://schemas.openxmlformats.org/officeDocument/2006/relationships/image" Target="../media/image13.png"/><Relationship Id="rId2" Type="http://schemas.microsoft.com/office/2007/relationships/media" Target="../media/media10.wma"/><Relationship Id="rId1" Type="http://schemas.openxmlformats.org/officeDocument/2006/relationships/tags" Target="../tags/tag7.xml"/><Relationship Id="rId6" Type="http://schemas.openxmlformats.org/officeDocument/2006/relationships/image" Target="../media/image3.png"/><Relationship Id="rId11" Type="http://schemas.openxmlformats.org/officeDocument/2006/relationships/image" Target="../media/image16.png"/><Relationship Id="rId5" Type="http://schemas.openxmlformats.org/officeDocument/2006/relationships/notesSlide" Target="../notesSlides/notesSlide7.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11.wma"/><Relationship Id="rId7" Type="http://schemas.openxmlformats.org/officeDocument/2006/relationships/image" Target="../media/image6.png"/><Relationship Id="rId12" Type="http://schemas.openxmlformats.org/officeDocument/2006/relationships/image" Target="../media/image13.png"/><Relationship Id="rId2" Type="http://schemas.microsoft.com/office/2007/relationships/media" Target="../media/media11.wma"/><Relationship Id="rId1" Type="http://schemas.openxmlformats.org/officeDocument/2006/relationships/tags" Target="../tags/tag8.xml"/><Relationship Id="rId6" Type="http://schemas.openxmlformats.org/officeDocument/2006/relationships/image" Target="../media/image3.png"/><Relationship Id="rId11" Type="http://schemas.openxmlformats.org/officeDocument/2006/relationships/image" Target="../media/image17.png"/><Relationship Id="rId5" Type="http://schemas.openxmlformats.org/officeDocument/2006/relationships/notesSlide" Target="../notesSlides/notesSlide8.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12.wma"/><Relationship Id="rId7" Type="http://schemas.openxmlformats.org/officeDocument/2006/relationships/image" Target="../media/image6.png"/><Relationship Id="rId12" Type="http://schemas.openxmlformats.org/officeDocument/2006/relationships/image" Target="../media/image13.png"/><Relationship Id="rId2" Type="http://schemas.microsoft.com/office/2007/relationships/media" Target="../media/media12.wma"/><Relationship Id="rId1" Type="http://schemas.openxmlformats.org/officeDocument/2006/relationships/tags" Target="../tags/tag9.xml"/><Relationship Id="rId6" Type="http://schemas.openxmlformats.org/officeDocument/2006/relationships/image" Target="../media/image3.png"/><Relationship Id="rId11" Type="http://schemas.openxmlformats.org/officeDocument/2006/relationships/image" Target="../media/image18.png"/><Relationship Id="rId5" Type="http://schemas.openxmlformats.org/officeDocument/2006/relationships/notesSlide" Target="../notesSlides/notesSlide9.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13.wma"/><Relationship Id="rId7" Type="http://schemas.openxmlformats.org/officeDocument/2006/relationships/image" Target="../media/image6.png"/><Relationship Id="rId12" Type="http://schemas.openxmlformats.org/officeDocument/2006/relationships/image" Target="../media/image19.jpeg"/><Relationship Id="rId2" Type="http://schemas.microsoft.com/office/2007/relationships/media" Target="../media/media13.wma"/><Relationship Id="rId1" Type="http://schemas.openxmlformats.org/officeDocument/2006/relationships/tags" Target="../tags/tag10.xml"/><Relationship Id="rId6" Type="http://schemas.openxmlformats.org/officeDocument/2006/relationships/image" Target="../media/image3.png"/><Relationship Id="rId11" Type="http://schemas.openxmlformats.org/officeDocument/2006/relationships/image" Target="../media/image13.png"/><Relationship Id="rId5" Type="http://schemas.openxmlformats.org/officeDocument/2006/relationships/notesSlide" Target="../notesSlides/notesSlide10.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audio" Target="../media/media14.wma"/><Relationship Id="rId7" Type="http://schemas.openxmlformats.org/officeDocument/2006/relationships/image" Target="../media/image6.png"/><Relationship Id="rId12" Type="http://schemas.openxmlformats.org/officeDocument/2006/relationships/image" Target="../media/image5.png"/><Relationship Id="rId2" Type="http://schemas.microsoft.com/office/2007/relationships/media" Target="../media/media14.wma"/><Relationship Id="rId1" Type="http://schemas.openxmlformats.org/officeDocument/2006/relationships/tags" Target="../tags/tag11.xml"/><Relationship Id="rId6" Type="http://schemas.openxmlformats.org/officeDocument/2006/relationships/image" Target="../media/image3.png"/><Relationship Id="rId11" Type="http://schemas.openxmlformats.org/officeDocument/2006/relationships/image" Target="../media/image20.jpg"/><Relationship Id="rId5" Type="http://schemas.openxmlformats.org/officeDocument/2006/relationships/notesSlide" Target="../notesSlides/notesSlide11.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7.svg"/><Relationship Id="rId2" Type="http://schemas.openxmlformats.org/officeDocument/2006/relationships/audio" Target="../media/media15.wma"/><Relationship Id="rId1" Type="http://schemas.microsoft.com/office/2007/relationships/media" Target="../media/media15.wma"/><Relationship Id="rId6" Type="http://schemas.openxmlformats.org/officeDocument/2006/relationships/image" Target="../media/image6.png"/><Relationship Id="rId11" Type="http://schemas.openxmlformats.org/officeDocument/2006/relationships/image" Target="../media/image5.png"/><Relationship Id="rId5" Type="http://schemas.openxmlformats.org/officeDocument/2006/relationships/image" Target="../media/image3.png"/><Relationship Id="rId10" Type="http://schemas.openxmlformats.org/officeDocument/2006/relationships/image" Target="../media/image21.jpeg"/><Relationship Id="rId4" Type="http://schemas.openxmlformats.org/officeDocument/2006/relationships/notesSlide" Target="../notesSlides/notesSlide12.xml"/><Relationship Id="rId9" Type="http://schemas.openxmlformats.org/officeDocument/2006/relationships/image" Target="../media/image9.svg"/></Relationships>
</file>

<file path=ppt/slides/_rels/slide16.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16.wma"/><Relationship Id="rId7" Type="http://schemas.openxmlformats.org/officeDocument/2006/relationships/image" Target="../media/image6.png"/><Relationship Id="rId12" Type="http://schemas.openxmlformats.org/officeDocument/2006/relationships/image" Target="../media/image22.jpeg"/><Relationship Id="rId2" Type="http://schemas.microsoft.com/office/2007/relationships/media" Target="../media/media16.wma"/><Relationship Id="rId1" Type="http://schemas.openxmlformats.org/officeDocument/2006/relationships/tags" Target="../tags/tag12.xml"/><Relationship Id="rId6" Type="http://schemas.openxmlformats.org/officeDocument/2006/relationships/image" Target="../media/image3.png"/><Relationship Id="rId11" Type="http://schemas.openxmlformats.org/officeDocument/2006/relationships/image" Target="../media/image13.png"/><Relationship Id="rId5" Type="http://schemas.openxmlformats.org/officeDocument/2006/relationships/notesSlide" Target="../notesSlides/notesSlide13.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7.svg"/><Relationship Id="rId13" Type="http://schemas.microsoft.com/office/2007/relationships/hdphoto" Target="../media/hdphoto1.wdp"/><Relationship Id="rId3" Type="http://schemas.openxmlformats.org/officeDocument/2006/relationships/audio" Target="../media/media17.wma"/><Relationship Id="rId7" Type="http://schemas.openxmlformats.org/officeDocument/2006/relationships/image" Target="../media/image6.png"/><Relationship Id="rId12" Type="http://schemas.openxmlformats.org/officeDocument/2006/relationships/image" Target="../media/image23.png"/><Relationship Id="rId2" Type="http://schemas.microsoft.com/office/2007/relationships/media" Target="../media/media17.wma"/><Relationship Id="rId1" Type="http://schemas.openxmlformats.org/officeDocument/2006/relationships/tags" Target="../tags/tag13.xml"/><Relationship Id="rId6" Type="http://schemas.openxmlformats.org/officeDocument/2006/relationships/image" Target="../media/image3.png"/><Relationship Id="rId11" Type="http://schemas.openxmlformats.org/officeDocument/2006/relationships/image" Target="../media/image13.png"/><Relationship Id="rId5" Type="http://schemas.openxmlformats.org/officeDocument/2006/relationships/notesSlide" Target="../notesSlides/notesSlide14.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 Id="rId1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18.wma"/><Relationship Id="rId7" Type="http://schemas.openxmlformats.org/officeDocument/2006/relationships/image" Target="../media/image6.png"/><Relationship Id="rId12" Type="http://schemas.openxmlformats.org/officeDocument/2006/relationships/image" Target="../media/image24.jpg"/><Relationship Id="rId2" Type="http://schemas.microsoft.com/office/2007/relationships/media" Target="../media/media18.wma"/><Relationship Id="rId1" Type="http://schemas.openxmlformats.org/officeDocument/2006/relationships/tags" Target="../tags/tag14.xml"/><Relationship Id="rId6" Type="http://schemas.openxmlformats.org/officeDocument/2006/relationships/image" Target="../media/image3.png"/><Relationship Id="rId11" Type="http://schemas.openxmlformats.org/officeDocument/2006/relationships/image" Target="../media/image13.png"/><Relationship Id="rId5" Type="http://schemas.openxmlformats.org/officeDocument/2006/relationships/notesSlide" Target="../notesSlides/notesSlide15.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19.wma"/><Relationship Id="rId7" Type="http://schemas.openxmlformats.org/officeDocument/2006/relationships/image" Target="../media/image6.png"/><Relationship Id="rId12" Type="http://schemas.openxmlformats.org/officeDocument/2006/relationships/image" Target="../media/image25.jpg"/><Relationship Id="rId2" Type="http://schemas.microsoft.com/office/2007/relationships/media" Target="../media/media19.wma"/><Relationship Id="rId1" Type="http://schemas.openxmlformats.org/officeDocument/2006/relationships/tags" Target="../tags/tag15.xml"/><Relationship Id="rId6" Type="http://schemas.openxmlformats.org/officeDocument/2006/relationships/image" Target="../media/image3.png"/><Relationship Id="rId11" Type="http://schemas.openxmlformats.org/officeDocument/2006/relationships/image" Target="../media/image13.png"/><Relationship Id="rId5" Type="http://schemas.openxmlformats.org/officeDocument/2006/relationships/notesSlide" Target="../notesSlides/notesSlide16.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20.wma"/><Relationship Id="rId7" Type="http://schemas.openxmlformats.org/officeDocument/2006/relationships/image" Target="../media/image6.png"/><Relationship Id="rId12" Type="http://schemas.openxmlformats.org/officeDocument/2006/relationships/image" Target="../media/image26.jpg"/><Relationship Id="rId2" Type="http://schemas.microsoft.com/office/2007/relationships/media" Target="../media/media20.wma"/><Relationship Id="rId1" Type="http://schemas.openxmlformats.org/officeDocument/2006/relationships/tags" Target="../tags/tag16.xml"/><Relationship Id="rId6" Type="http://schemas.openxmlformats.org/officeDocument/2006/relationships/image" Target="../media/image3.png"/><Relationship Id="rId11" Type="http://schemas.openxmlformats.org/officeDocument/2006/relationships/image" Target="../media/image13.png"/><Relationship Id="rId5" Type="http://schemas.openxmlformats.org/officeDocument/2006/relationships/notesSlide" Target="../notesSlides/notesSlide17.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5.png"/><Relationship Id="rId3" Type="http://schemas.openxmlformats.org/officeDocument/2006/relationships/audio" Target="../media/media21.wma"/><Relationship Id="rId7" Type="http://schemas.openxmlformats.org/officeDocument/2006/relationships/image" Target="../media/image6.png"/><Relationship Id="rId12" Type="http://schemas.openxmlformats.org/officeDocument/2006/relationships/image" Target="../media/image27.jpg"/><Relationship Id="rId2" Type="http://schemas.microsoft.com/office/2007/relationships/media" Target="../media/media21.wma"/><Relationship Id="rId1" Type="http://schemas.openxmlformats.org/officeDocument/2006/relationships/tags" Target="../tags/tag17.xml"/><Relationship Id="rId6" Type="http://schemas.openxmlformats.org/officeDocument/2006/relationships/image" Target="../media/image3.png"/><Relationship Id="rId11" Type="http://schemas.openxmlformats.org/officeDocument/2006/relationships/image" Target="../media/image13.png"/><Relationship Id="rId5" Type="http://schemas.openxmlformats.org/officeDocument/2006/relationships/notesSlide" Target="../notesSlides/notesSlide18.xml"/><Relationship Id="rId10" Type="http://schemas.openxmlformats.org/officeDocument/2006/relationships/image" Target="../media/image9.svg"/><Relationship Id="rId4" Type="http://schemas.openxmlformats.org/officeDocument/2006/relationships/slideLayout" Target="../slideLayouts/slideLayout1.xml"/><Relationship Id="rId9"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7.svg"/><Relationship Id="rId12" Type="http://schemas.openxmlformats.org/officeDocument/2006/relationships/image" Target="../media/image5.png"/><Relationship Id="rId2" Type="http://schemas.openxmlformats.org/officeDocument/2006/relationships/audio" Target="../media/media22.wma"/><Relationship Id="rId1" Type="http://schemas.microsoft.com/office/2007/relationships/media" Target="../media/media22.wma"/><Relationship Id="rId6" Type="http://schemas.openxmlformats.org/officeDocument/2006/relationships/image" Target="../media/image6.png"/><Relationship Id="rId11" Type="http://schemas.openxmlformats.org/officeDocument/2006/relationships/image" Target="../media/image28.jpg"/><Relationship Id="rId5" Type="http://schemas.openxmlformats.org/officeDocument/2006/relationships/image" Target="../media/image3.png"/><Relationship Id="rId10" Type="http://schemas.openxmlformats.org/officeDocument/2006/relationships/image" Target="../media/image13.png"/><Relationship Id="rId4" Type="http://schemas.openxmlformats.org/officeDocument/2006/relationships/notesSlide" Target="../notesSlides/notesSlide19.xml"/><Relationship Id="rId9" Type="http://schemas.openxmlformats.org/officeDocument/2006/relationships/image" Target="../media/image9.svg"/></Relationships>
</file>

<file path=ppt/slides/_rels/slide2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7.svg"/><Relationship Id="rId12" Type="http://schemas.openxmlformats.org/officeDocument/2006/relationships/image" Target="../media/image5.png"/><Relationship Id="rId2" Type="http://schemas.openxmlformats.org/officeDocument/2006/relationships/audio" Target="../media/media23.wma"/><Relationship Id="rId1" Type="http://schemas.microsoft.com/office/2007/relationships/media" Target="../media/media23.wma"/><Relationship Id="rId6" Type="http://schemas.openxmlformats.org/officeDocument/2006/relationships/image" Target="../media/image6.png"/><Relationship Id="rId11" Type="http://schemas.openxmlformats.org/officeDocument/2006/relationships/image" Target="../media/image29.jpg"/><Relationship Id="rId5" Type="http://schemas.openxmlformats.org/officeDocument/2006/relationships/image" Target="../media/image3.png"/><Relationship Id="rId10" Type="http://schemas.openxmlformats.org/officeDocument/2006/relationships/image" Target="../media/image13.png"/><Relationship Id="rId4" Type="http://schemas.openxmlformats.org/officeDocument/2006/relationships/notesSlide" Target="../notesSlides/notesSlide20.xml"/><Relationship Id="rId9" Type="http://schemas.openxmlformats.org/officeDocument/2006/relationships/image" Target="../media/image9.svg"/></Relationships>
</file>

<file path=ppt/slides/_rels/slide2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7.svg"/><Relationship Id="rId12" Type="http://schemas.openxmlformats.org/officeDocument/2006/relationships/image" Target="../media/image5.png"/><Relationship Id="rId2" Type="http://schemas.openxmlformats.org/officeDocument/2006/relationships/audio" Target="../media/media24.wma"/><Relationship Id="rId1" Type="http://schemas.microsoft.com/office/2007/relationships/media" Target="../media/media24.wma"/><Relationship Id="rId6" Type="http://schemas.openxmlformats.org/officeDocument/2006/relationships/image" Target="../media/image6.png"/><Relationship Id="rId11" Type="http://schemas.openxmlformats.org/officeDocument/2006/relationships/image" Target="../media/image30.jpg"/><Relationship Id="rId5" Type="http://schemas.openxmlformats.org/officeDocument/2006/relationships/image" Target="../media/image3.png"/><Relationship Id="rId10" Type="http://schemas.openxmlformats.org/officeDocument/2006/relationships/image" Target="../media/image13.png"/><Relationship Id="rId4" Type="http://schemas.openxmlformats.org/officeDocument/2006/relationships/notesSlide" Target="../notesSlides/notesSlide21.xml"/><Relationship Id="rId9" Type="http://schemas.openxmlformats.org/officeDocument/2006/relationships/image" Target="../media/image9.svg"/></Relationships>
</file>

<file path=ppt/slides/_rels/slide2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7.svg"/><Relationship Id="rId12" Type="http://schemas.openxmlformats.org/officeDocument/2006/relationships/image" Target="../media/image5.png"/><Relationship Id="rId2" Type="http://schemas.openxmlformats.org/officeDocument/2006/relationships/audio" Target="../media/media25.wma"/><Relationship Id="rId1" Type="http://schemas.microsoft.com/office/2007/relationships/media" Target="../media/media25.wma"/><Relationship Id="rId6" Type="http://schemas.openxmlformats.org/officeDocument/2006/relationships/image" Target="../media/image6.png"/><Relationship Id="rId11" Type="http://schemas.openxmlformats.org/officeDocument/2006/relationships/image" Target="../media/image31.jpg"/><Relationship Id="rId5" Type="http://schemas.openxmlformats.org/officeDocument/2006/relationships/image" Target="../media/image3.png"/><Relationship Id="rId10" Type="http://schemas.openxmlformats.org/officeDocument/2006/relationships/image" Target="../media/image13.png"/><Relationship Id="rId4" Type="http://schemas.openxmlformats.org/officeDocument/2006/relationships/notesSlide" Target="../notesSlides/notesSlide22.xml"/><Relationship Id="rId9" Type="http://schemas.openxmlformats.org/officeDocument/2006/relationships/image" Target="../media/image9.svg"/></Relationships>
</file>

<file path=ppt/slides/_rels/slide2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audio" Target="../media/media26.wma"/><Relationship Id="rId7" Type="http://schemas.openxmlformats.org/officeDocument/2006/relationships/image" Target="../media/image6.png"/><Relationship Id="rId2" Type="http://schemas.microsoft.com/office/2007/relationships/media" Target="../media/media26.wma"/><Relationship Id="rId1" Type="http://schemas.openxmlformats.org/officeDocument/2006/relationships/tags" Target="../tags/tag18.xml"/><Relationship Id="rId6" Type="http://schemas.openxmlformats.org/officeDocument/2006/relationships/image" Target="../media/image3.png"/><Relationship Id="rId11" Type="http://schemas.openxmlformats.org/officeDocument/2006/relationships/image" Target="../media/image5.png"/><Relationship Id="rId5" Type="http://schemas.openxmlformats.org/officeDocument/2006/relationships/notesSlide" Target="../notesSlides/notesSlide23.xml"/><Relationship Id="rId10" Type="http://schemas.openxmlformats.org/officeDocument/2006/relationships/image" Target="../media/image9.svg"/><Relationship Id="rId4" Type="http://schemas.openxmlformats.org/officeDocument/2006/relationships/slideLayout" Target="../slideLayouts/slideLayout14.xml"/><Relationship Id="rId9"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slideLayout" Target="../slideLayouts/slideLayout13.xml"/><Relationship Id="rId7" Type="http://schemas.openxmlformats.org/officeDocument/2006/relationships/image" Target="../media/image34.png"/><Relationship Id="rId12" Type="http://schemas.openxmlformats.org/officeDocument/2006/relationships/comments" Target="../comments/comment1.xml"/><Relationship Id="rId2" Type="http://schemas.openxmlformats.org/officeDocument/2006/relationships/audio" Target="../media/media27.wma"/><Relationship Id="rId1" Type="http://schemas.microsoft.com/office/2007/relationships/media" Target="../media/media27.wma"/><Relationship Id="rId6" Type="http://schemas.openxmlformats.org/officeDocument/2006/relationships/image" Target="../media/image36.svg"/><Relationship Id="rId11" Type="http://schemas.openxmlformats.org/officeDocument/2006/relationships/image" Target="../media/image5.png"/><Relationship Id="rId5" Type="http://schemas.openxmlformats.org/officeDocument/2006/relationships/image" Target="../media/image33.png"/><Relationship Id="rId10" Type="http://schemas.openxmlformats.org/officeDocument/2006/relationships/image" Target="../media/image5.svg"/><Relationship Id="rId4" Type="http://schemas.openxmlformats.org/officeDocument/2006/relationships/image" Target="../media/image32.jpe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5">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6452392" y="1659771"/>
            <a:ext cx="5641134" cy="2123658"/>
          </a:xfrm>
          <a:prstGeom prst="rect">
            <a:avLst/>
          </a:prstGeom>
          <a:noFill/>
        </p:spPr>
        <p:txBody>
          <a:bodyPr wrap="square" rtlCol="0">
            <a:spAutoFit/>
          </a:bodyPr>
          <a:lstStyle/>
          <a:p>
            <a:pPr algn="ctr"/>
            <a:r>
              <a:rPr lang="ar-EG" sz="4400" b="1" dirty="0">
                <a:solidFill>
                  <a:srgbClr val="8E5A6D"/>
                </a:solidFill>
                <a:latin typeface="Tajawal Medium" panose="00000600000000000000" pitchFamily="2" charset="-78"/>
                <a:cs typeface="Tajawal Medium" panose="00000600000000000000" pitchFamily="2" charset="-78"/>
              </a:rPr>
              <a:t>المحاضرة التعريفية </a:t>
            </a:r>
          </a:p>
          <a:p>
            <a:pPr algn="ctr"/>
            <a:endParaRPr lang="ar-EG" sz="4400" b="1" dirty="0">
              <a:solidFill>
                <a:srgbClr val="8E5A6D"/>
              </a:solidFill>
              <a:latin typeface="Tajawal Medium" panose="00000600000000000000" pitchFamily="2" charset="-78"/>
              <a:cs typeface="Tajawal Medium" panose="00000600000000000000" pitchFamily="2" charset="-78"/>
            </a:endParaRPr>
          </a:p>
          <a:p>
            <a:pPr algn="ctr"/>
            <a:r>
              <a:rPr lang="ar-EG" sz="4400" b="1" dirty="0">
                <a:solidFill>
                  <a:srgbClr val="8E5A6D"/>
                </a:solidFill>
                <a:latin typeface="Tajawal Medium" panose="00000600000000000000" pitchFamily="2" charset="-78"/>
                <a:cs typeface="Tajawal Medium" panose="00000600000000000000" pitchFamily="2" charset="-78"/>
              </a:rPr>
              <a:t>مقرر الجرائم السبرانية</a:t>
            </a:r>
            <a:endParaRPr lang="en-US" sz="44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mc:Choice xmlns:p14="http://schemas.microsoft.com/office/powerpoint/2010/main" Requires="p14">
      <p:transition p14:dur="10" advTm="64707"/>
    </mc:Choice>
    <mc:Fallback>
      <p:transition advTm="647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chemeClr val="accent1"/>
                </a:solidFill>
                <a:effectLst/>
                <a:uLnTx/>
                <a:uFillTx/>
                <a:latin typeface="Times New Roman" panose="02020603050405020304" pitchFamily="18" charset="0"/>
                <a:ea typeface="Times New Roman" panose="02020603050405020304" pitchFamily="18" charset="0"/>
                <a:cs typeface="Helvetica" panose="020B0604020202020204" pitchFamily="34" charset="0"/>
              </a:rPr>
              <a:t> الجرائم</a:t>
            </a:r>
            <a:r>
              <a:rPr kumimoji="0" lang="ar-EG" sz="4400" b="1" i="0" u="none" strike="noStrike" kern="1200" cap="none" spc="0" normalizeH="0" noProof="0" dirty="0">
                <a:ln>
                  <a:noFill/>
                </a:ln>
                <a:solidFill>
                  <a:schemeClr val="accent1"/>
                </a:solidFill>
                <a:effectLst/>
                <a:uLnTx/>
                <a:uFillTx/>
                <a:latin typeface="Times New Roman" panose="02020603050405020304" pitchFamily="18" charset="0"/>
                <a:ea typeface="Times New Roman" panose="02020603050405020304" pitchFamily="18" charset="0"/>
                <a:cs typeface="Helvetica" panose="020B0604020202020204" pitchFamily="34" charset="0"/>
              </a:rPr>
              <a:t> السبرانية</a:t>
            </a:r>
            <a:endParaRPr kumimoji="0" lang="ar-EG" sz="4400" b="1" i="0" u="none" strike="noStrike" kern="1200" cap="none" spc="0" normalizeH="0" baseline="0" noProof="0" dirty="0">
              <a:ln>
                <a:noFill/>
              </a:ln>
              <a:solidFill>
                <a:schemeClr val="accent1"/>
              </a:solidFill>
              <a:effectLst/>
              <a:uLnTx/>
              <a:uFillTx/>
              <a:latin typeface="Times New Roman" panose="02020603050405020304" pitchFamily="18" charset="0"/>
              <a:ea typeface="Times New Roman" panose="02020603050405020304" pitchFamily="18" charset="0"/>
              <a:cs typeface="Helvetica" panose="020B0604020202020204" pitchFamily="34" charset="0"/>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pic>
        <p:nvPicPr>
          <p:cNvPr id="5" name="Picture 4">
            <a:extLst>
              <a:ext uri="{FF2B5EF4-FFF2-40B4-BE49-F238E27FC236}">
                <a16:creationId xmlns="" xmlns:a16="http://schemas.microsoft.com/office/drawing/2014/main" id="{C7FE31E4-EDED-4B0B-8DA9-AB0B086EF90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08491" y="1330911"/>
            <a:ext cx="5715000" cy="4241897"/>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315709771"/>
      </p:ext>
    </p:extLst>
  </p:cSld>
  <p:clrMapOvr>
    <a:masterClrMapping/>
  </p:clrMapOvr>
  <p:transition spd="slow" advTm="11506">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 xmlns:a16="http://schemas.microsoft.com/office/drawing/2014/main" id="{27376E63-A78A-BD8F-1A56-52837C863F12}"/>
              </a:ext>
            </a:extLst>
          </p:cNvPr>
          <p:cNvSpPr/>
          <p:nvPr/>
        </p:nvSpPr>
        <p:spPr>
          <a:xfrm>
            <a:off x="7321405" y="2064567"/>
            <a:ext cx="2880686"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ماجستير القانون الرقمي</a:t>
            </a:r>
            <a:endParaRPr kumimoji="0" lang="en-US" sz="4000" b="1" i="0" u="none" strike="noStrike" kern="1200" cap="none" spc="0" normalizeH="0" baseline="0" noProof="0" dirty="0">
              <a:ln>
                <a:noFill/>
              </a:ln>
              <a:solidFill>
                <a:srgbClr val="FF0000"/>
              </a:solidFill>
              <a:effectLst/>
              <a:uLnTx/>
              <a:uFillTx/>
              <a:latin typeface="Calibri"/>
              <a:ea typeface="+mn-ea"/>
            </a:endParaRPr>
          </a:p>
        </p:txBody>
      </p:sp>
      <p:pic>
        <p:nvPicPr>
          <p:cNvPr id="3" name="Picture 2">
            <a:extLst>
              <a:ext uri="{FF2B5EF4-FFF2-40B4-BE49-F238E27FC236}">
                <a16:creationId xmlns="" xmlns:a16="http://schemas.microsoft.com/office/drawing/2014/main" id="{304010B8-8102-48BB-A235-F3C647E2895A}"/>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626178" y="1954467"/>
            <a:ext cx="5016059" cy="2949063"/>
          </a:xfrm>
          <a:prstGeom prst="rect">
            <a:avLst/>
          </a:prstGeom>
          <a:solidFill>
            <a:schemeClr val="accent1">
              <a:lumMod val="20000"/>
              <a:lumOff val="80000"/>
            </a:schemeClr>
          </a:solidFill>
        </p:spPr>
      </p:pic>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1210779236"/>
      </p:ext>
    </p:extLst>
  </p:cSld>
  <p:clrMapOvr>
    <a:masterClrMapping/>
  </p:clrMapOvr>
  <mc:AlternateContent xmlns:mc="http://schemas.openxmlformats.org/markup-compatibility/2006">
    <mc:Choice xmlns:p14="http://schemas.microsoft.com/office/powerpoint/2010/main" Requires="p14">
      <p:transition spd="slow" p14:dur="2000" advTm="3912"/>
    </mc:Choice>
    <mc:Fallback>
      <p:transition spd="slow" advTm="39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8" fill="hold" display="0">
                  <p:stCondLst>
                    <p:cond delay="indefinite"/>
                  </p:stCondLst>
                  <p:endCondLst>
                    <p:cond evt="onStopAudio" delay="0">
                      <p:tgtEl>
                        <p:sldTgt/>
                      </p:tgtEl>
                    </p:cond>
                  </p:endCondLst>
                </p:cTn>
                <p:tgtEl>
                  <p:spTgt spid="4"/>
                </p:tgtEl>
              </p:cMediaNode>
            </p:audio>
          </p:childTnLst>
        </p:cTn>
      </p:par>
    </p:tnLst>
    <p:bldLst>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188323"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5079971" y="2187994"/>
            <a:ext cx="5494822" cy="307777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endParaRPr lang="ar-EG" sz="2800" dirty="0">
              <a:solidFill>
                <a:srgbClr val="06142D"/>
              </a:solidFill>
              <a:latin typeface="Glory"/>
            </a:endParaRPr>
          </a:p>
          <a:p>
            <a:pPr algn="just" rtl="1"/>
            <a:r>
              <a:rPr lang="ar-EG" sz="2000" dirty="0">
                <a:solidFill>
                  <a:schemeClr val="tx1"/>
                </a:solidFill>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9" name="Rounded Rectangle 5">
            <a:extLst>
              <a:ext uri="{FF2B5EF4-FFF2-40B4-BE49-F238E27FC236}">
                <a16:creationId xmlns="" xmlns:a16="http://schemas.microsoft.com/office/drawing/2014/main" id="{14A01779-0E40-4D38-828D-6B96B9FC6076}"/>
              </a:ext>
            </a:extLst>
          </p:cNvPr>
          <p:cNvSpPr/>
          <p:nvPr/>
        </p:nvSpPr>
        <p:spPr>
          <a:xfrm>
            <a:off x="506036" y="2556877"/>
            <a:ext cx="3612176"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4800" dirty="0">
                <a:solidFill>
                  <a:sysClr val="window" lastClr="FFFFFF"/>
                </a:solidFill>
                <a:cs typeface="PT Bold Heading" pitchFamily="2" charset="-78"/>
              </a:rPr>
              <a:t>المحاضرات</a:t>
            </a:r>
          </a:p>
        </p:txBody>
      </p:sp>
      <p:pic>
        <p:nvPicPr>
          <p:cNvPr id="1026" name="Picture 2" descr="https://i2.wp.com/rjeem.com/wp-content/uploads/2020/09/%D8%A7%D9%84%D8%AA%D8%B9%D9%84%D9%8A%D9%85-%D8%B9%D9%86-%D8%A8%D8%B9%D8%AF.jpg?fit=926%2C617&amp;ssl=1">
            <a:extLst>
              <a:ext uri="{FF2B5EF4-FFF2-40B4-BE49-F238E27FC236}">
                <a16:creationId xmlns="" xmlns:a16="http://schemas.microsoft.com/office/drawing/2014/main" id="{27491F1B-E0EB-4AB8-BFD3-FAF2F747ECB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38019" y="1319685"/>
            <a:ext cx="6331361" cy="4218628"/>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434396648"/>
      </p:ext>
    </p:extLst>
  </p:cSld>
  <p:clrMapOvr>
    <a:masterClrMapping/>
  </p:clrMapOvr>
  <mc:AlternateContent xmlns:mc="http://schemas.openxmlformats.org/markup-compatibility/2006">
    <mc:Choice xmlns:p14="http://schemas.microsoft.com/office/powerpoint/2010/main" Requires="p14">
      <p:transition spd="slow" p14:dur="2000" advTm="93184"/>
    </mc:Choice>
    <mc:Fallback>
      <p:transition spd="slow" advTm="93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8" fill="hold" display="0">
                  <p:stCondLst>
                    <p:cond delay="indefinite"/>
                  </p:stCondLst>
                  <p:endCondLst>
                    <p:cond evt="onStopAudio" delay="0">
                      <p:tgtEl>
                        <p:sldTgt/>
                      </p:tgtEl>
                    </p:cond>
                  </p:endCondLst>
                </p:cTn>
                <p:tgtEl>
                  <p:spTgt spid="3"/>
                </p:tgtEl>
              </p:cMediaNode>
            </p:audio>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177205" y="828666"/>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3600" dirty="0">
                <a:solidFill>
                  <a:srgbClr val="FF0000"/>
                </a:solidFill>
                <a:latin typeface="Times New Roman" panose="02020603050405020304" pitchFamily="18" charset="0"/>
                <a:ea typeface="Times New Roman" panose="02020603050405020304" pitchFamily="18" charset="0"/>
                <a:cs typeface="Helvetica" panose="020B0604020202020204" pitchFamily="34" charset="0"/>
              </a:rPr>
              <a:t>                        </a:t>
            </a:r>
          </a:p>
          <a:p>
            <a:pPr algn="just" rtl="1"/>
            <a:endParaRPr lang="ar-EG" sz="2400" dirty="0">
              <a:solidFill>
                <a:srgbClr val="000000"/>
              </a:solidFill>
              <a:latin typeface="Times New Roman" panose="02020603050405020304" pitchFamily="18" charset="0"/>
              <a:ea typeface="Times New Roman" panose="02020603050405020304" pitchFamily="18" charset="0"/>
            </a:endParaRPr>
          </a:p>
          <a:p>
            <a:pPr algn="just" rtl="1"/>
            <a:endParaRPr lang="ar-EG" sz="2400" dirty="0">
              <a:solidFill>
                <a:srgbClr val="000000"/>
              </a:solidFill>
              <a:latin typeface="Times New Roman" panose="02020603050405020304" pitchFamily="18" charset="0"/>
              <a:ea typeface="Times New Roman" panose="02020603050405020304" pitchFamily="18" charset="0"/>
            </a:endParaRPr>
          </a:p>
          <a:p>
            <a:pPr algn="just" rtl="1"/>
            <a:endParaRPr lang="ar-EG" sz="2400" dirty="0">
              <a:solidFill>
                <a:srgbClr val="000000"/>
              </a:solidFill>
              <a:latin typeface="Times New Roman" panose="02020603050405020304" pitchFamily="18" charset="0"/>
              <a:ea typeface="Times New Roman" panose="02020603050405020304" pitchFamily="18" charset="0"/>
            </a:endParaRPr>
          </a:p>
          <a:p>
            <a:pPr algn="just" rtl="1"/>
            <a:endParaRPr lang="ar-EG" sz="2400" dirty="0">
              <a:solidFill>
                <a:srgbClr val="000000"/>
              </a:solidFill>
              <a:latin typeface="Times New Roman" panose="02020603050405020304" pitchFamily="18" charset="0"/>
              <a:ea typeface="Times New Roman" panose="02020603050405020304" pitchFamily="18" charset="0"/>
            </a:endParaRPr>
          </a:p>
          <a:p>
            <a:pPr algn="just" rtl="1"/>
            <a:endParaRPr lang="en-US" sz="2000" dirty="0">
              <a:latin typeface="Times New Roman" panose="02020603050405020304" pitchFamily="18" charset="0"/>
              <a:ea typeface="Times New Roman" panose="02020603050405020304" pitchFamily="18" charset="0"/>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pic>
        <p:nvPicPr>
          <p:cNvPr id="2050" name="Picture 2" descr="https://tse2.mm.bing.net/th?id=OIP.MmzGB6DBTGtgEjioyHP5XgHaEJ&amp;pid=Api&amp;P=0&amp;h=180">
            <a:extLst>
              <a:ext uri="{FF2B5EF4-FFF2-40B4-BE49-F238E27FC236}">
                <a16:creationId xmlns="" xmlns:a16="http://schemas.microsoft.com/office/drawing/2014/main" id="{DF770721-A1A4-47ED-BD1B-F57B662D82B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665188" y="2923684"/>
            <a:ext cx="5512017" cy="2432087"/>
          </a:xfrm>
          <a:prstGeom prst="rect">
            <a:avLst/>
          </a:prstGeom>
          <a:noFill/>
          <a:extLst>
            <a:ext uri="{909E8E84-426E-40DD-AFC4-6F175D3DCCD1}">
              <a14:hiddenFill xmlns:a14="http://schemas.microsoft.com/office/drawing/2010/main">
                <a:solidFill>
                  <a:srgbClr val="FFFFFF"/>
                </a:solidFill>
              </a14:hiddenFill>
            </a:ext>
          </a:extLst>
        </p:spPr>
      </p:pic>
      <p:sp>
        <p:nvSpPr>
          <p:cNvPr id="9" name="Rounded Rectangle 12">
            <a:extLst>
              <a:ext uri="{FF2B5EF4-FFF2-40B4-BE49-F238E27FC236}">
                <a16:creationId xmlns="" xmlns:a16="http://schemas.microsoft.com/office/drawing/2014/main" id="{EBC14308-432B-46A9-820A-27E40C1D0F81}"/>
              </a:ext>
            </a:extLst>
          </p:cNvPr>
          <p:cNvSpPr/>
          <p:nvPr/>
        </p:nvSpPr>
        <p:spPr>
          <a:xfrm>
            <a:off x="6436881" y="1901975"/>
            <a:ext cx="3714029" cy="152702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4400" dirty="0">
                <a:solidFill>
                  <a:sysClr val="window" lastClr="FFFFFF"/>
                </a:solidFill>
                <a:cs typeface="PT Bold Heading" pitchFamily="2" charset="-78"/>
              </a:rPr>
              <a:t>حلقات النقاش</a:t>
            </a:r>
          </a:p>
        </p:txBody>
      </p:sp>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793160515"/>
      </p:ext>
    </p:extLst>
  </p:cSld>
  <p:clrMapOvr>
    <a:masterClrMapping/>
  </p:clrMapOvr>
  <mc:AlternateContent xmlns:mc="http://schemas.openxmlformats.org/markup-compatibility/2006">
    <mc:Choice xmlns:p14="http://schemas.microsoft.com/office/powerpoint/2010/main" Requires="p14">
      <p:transition spd="slow" p14:dur="2000" advTm="96848"/>
    </mc:Choice>
    <mc:Fallback>
      <p:transition spd="slow" advTm="968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2050"/>
                                        </p:tgtEl>
                                        <p:attrNameLst>
                                          <p:attrName>style.visibility</p:attrName>
                                        </p:attrNameLst>
                                      </p:cBhvr>
                                      <p:to>
                                        <p:strVal val="visible"/>
                                      </p:to>
                                    </p:set>
                                    <p:animEffect transition="in" filter="barn(inVertical)">
                                      <p:cBhvr>
                                        <p:cTn id="18"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3"/>
                </p:tgtEl>
              </p:cMediaNode>
            </p:audio>
          </p:childTnLst>
        </p:cTn>
      </p:par>
    </p:tnLst>
    <p:bldLst>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501417" y="80237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517219" y="1239472"/>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EG" sz="2400" dirty="0">
                <a:solidFill>
                  <a:prstClr val="black"/>
                </a:solidFill>
              </a:rPr>
              <a:t> </a:t>
            </a:r>
            <a:endParaRPr lang="en-US" sz="2400" dirty="0">
              <a:solidFill>
                <a:prstClr val="black"/>
              </a:solidFill>
            </a:endParaRPr>
          </a:p>
          <a:p>
            <a:pPr lvl="0" algn="just" rtl="1">
              <a:defRPr/>
            </a:pPr>
            <a:endParaRPr lang="ar-EG" sz="2400" dirty="0">
              <a:solidFill>
                <a:prstClr val="black"/>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pic>
        <p:nvPicPr>
          <p:cNvPr id="2" name="Picture 1">
            <a:extLst>
              <a:ext uri="{FF2B5EF4-FFF2-40B4-BE49-F238E27FC236}">
                <a16:creationId xmlns="" xmlns:a16="http://schemas.microsoft.com/office/drawing/2014/main" id="{2354DD7E-04F9-41DA-8CCA-4108EF02DA75}"/>
              </a:ext>
            </a:extLst>
          </p:cNvPr>
          <p:cNvPicPr>
            <a:picLocks noChangeAspect="1"/>
          </p:cNvPicPr>
          <p:nvPr/>
        </p:nvPicPr>
        <p:blipFill>
          <a:blip r:embed="rId10"/>
          <a:stretch>
            <a:fillRect/>
          </a:stretch>
        </p:blipFill>
        <p:spPr>
          <a:xfrm>
            <a:off x="1560803" y="1714692"/>
            <a:ext cx="7768427" cy="3591576"/>
          </a:xfrm>
          <a:prstGeom prst="rect">
            <a:avLst/>
          </a:prstGeom>
        </p:spPr>
      </p:pic>
      <p:sp>
        <p:nvSpPr>
          <p:cNvPr id="9" name="Rounded Rectangle 12">
            <a:extLst>
              <a:ext uri="{FF2B5EF4-FFF2-40B4-BE49-F238E27FC236}">
                <a16:creationId xmlns="" xmlns:a16="http://schemas.microsoft.com/office/drawing/2014/main" id="{18F4B438-4CD2-4B8B-84EC-53DEA4FA937A}"/>
              </a:ext>
            </a:extLst>
          </p:cNvPr>
          <p:cNvSpPr/>
          <p:nvPr/>
        </p:nvSpPr>
        <p:spPr>
          <a:xfrm>
            <a:off x="6750900" y="2728988"/>
            <a:ext cx="3714028" cy="1308584"/>
          </a:xfrm>
          <a:prstGeom prst="roundRect">
            <a:avLst/>
          </a:prstGeom>
          <a:solidFill>
            <a:schemeClr val="bg1"/>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4800" dirty="0">
                <a:solidFill>
                  <a:schemeClr val="tx1"/>
                </a:solidFill>
                <a:cs typeface="PT Bold Heading" pitchFamily="2" charset="-78"/>
              </a:rPr>
              <a:t>الإختبارات</a:t>
            </a:r>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950965142"/>
      </p:ext>
    </p:extLst>
  </p:cSld>
  <p:clrMapOvr>
    <a:masterClrMapping/>
  </p:clrMapOvr>
  <mc:AlternateContent xmlns:mc="http://schemas.openxmlformats.org/markup-compatibility/2006">
    <mc:Choice xmlns:p14="http://schemas.microsoft.com/office/powerpoint/2010/main" Requires="p14">
      <p:transition spd="slow" p14:dur="2000" advTm="118683"/>
    </mc:Choice>
    <mc:Fallback>
      <p:transition spd="slow" advTm="1186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4"/>
                </p:tgtEl>
              </p:cMediaNode>
            </p:audio>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587279" y="75607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263989" y="1267261"/>
            <a:ext cx="9345750" cy="5198735"/>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1" eaLnBrk="1" fontAlgn="auto" latinLnBrk="0" hangingPunct="1">
              <a:lnSpc>
                <a:spcPct val="100000"/>
              </a:lnSpc>
              <a:spcBef>
                <a:spcPts val="0"/>
              </a:spcBef>
              <a:spcAft>
                <a:spcPts val="0"/>
              </a:spcAft>
              <a:buClrTx/>
              <a:buSzTx/>
              <a:tabLst/>
              <a:defRPr/>
            </a:pPr>
            <a:r>
              <a:rPr kumimoji="0" lang="ar-EG" sz="30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30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263989" y="5609323"/>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pic>
        <p:nvPicPr>
          <p:cNvPr id="4" name="Picture 3">
            <a:extLst>
              <a:ext uri="{FF2B5EF4-FFF2-40B4-BE49-F238E27FC236}">
                <a16:creationId xmlns="" xmlns:a16="http://schemas.microsoft.com/office/drawing/2014/main" id="{111BDF51-CC4B-45F7-9336-D7A7D569D667}"/>
              </a:ext>
            </a:extLst>
          </p:cNvPr>
          <p:cNvPicPr>
            <a:picLocks noChangeAspect="1"/>
          </p:cNvPicPr>
          <p:nvPr/>
        </p:nvPicPr>
        <p:blipFill>
          <a:blip r:embed="rId10"/>
          <a:stretch>
            <a:fillRect/>
          </a:stretch>
        </p:blipFill>
        <p:spPr>
          <a:xfrm>
            <a:off x="5924189" y="2892668"/>
            <a:ext cx="4470573" cy="1072661"/>
          </a:xfrm>
          <a:prstGeom prst="rect">
            <a:avLst/>
          </a:prstGeom>
        </p:spPr>
      </p:pic>
      <p:sp>
        <p:nvSpPr>
          <p:cNvPr id="6" name="TextBox 5">
            <a:extLst>
              <a:ext uri="{FF2B5EF4-FFF2-40B4-BE49-F238E27FC236}">
                <a16:creationId xmlns="" xmlns:a16="http://schemas.microsoft.com/office/drawing/2014/main" id="{4B6B2E61-2DE7-4266-9AC4-109D1C2E36E6}"/>
              </a:ext>
            </a:extLst>
          </p:cNvPr>
          <p:cNvSpPr txBox="1"/>
          <p:nvPr/>
        </p:nvSpPr>
        <p:spPr>
          <a:xfrm>
            <a:off x="6633185" y="3038402"/>
            <a:ext cx="3490018" cy="707886"/>
          </a:xfrm>
          <a:prstGeom prst="rect">
            <a:avLst/>
          </a:prstGeom>
          <a:noFill/>
        </p:spPr>
        <p:txBody>
          <a:bodyPr wrap="square" rtlCol="0">
            <a:spAutoFit/>
          </a:bodyPr>
          <a:lstStyle/>
          <a:p>
            <a:pPr algn="ctr"/>
            <a:r>
              <a:rPr lang="ar-EG" sz="4000" dirty="0">
                <a:solidFill>
                  <a:schemeClr val="bg1"/>
                </a:solidFill>
              </a:rPr>
              <a:t>المادة العلمية للمقرر</a:t>
            </a:r>
            <a:endParaRPr lang="en-US" sz="4000" dirty="0">
              <a:solidFill>
                <a:schemeClr val="bg1"/>
              </a:solidFill>
            </a:endParaRPr>
          </a:p>
        </p:txBody>
      </p:sp>
      <p:pic>
        <p:nvPicPr>
          <p:cNvPr id="7" name="Picture 6">
            <a:extLst>
              <a:ext uri="{FF2B5EF4-FFF2-40B4-BE49-F238E27FC236}">
                <a16:creationId xmlns="" xmlns:a16="http://schemas.microsoft.com/office/drawing/2014/main" id="{A28416D9-15E2-4451-8CED-5F9002FF9A61}"/>
              </a:ext>
            </a:extLst>
          </p:cNvPr>
          <p:cNvPicPr>
            <a:picLocks noChangeAspect="1"/>
          </p:cNvPicPr>
          <p:nvPr/>
        </p:nvPicPr>
        <p:blipFill>
          <a:blip r:embed="rId11"/>
          <a:stretch>
            <a:fillRect/>
          </a:stretch>
        </p:blipFill>
        <p:spPr>
          <a:xfrm>
            <a:off x="2068797" y="1409699"/>
            <a:ext cx="4505325" cy="4038600"/>
          </a:xfrm>
          <a:prstGeom prst="rect">
            <a:avLst/>
          </a:prstGeom>
        </p:spPr>
      </p:pic>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094018289"/>
      </p:ext>
    </p:extLst>
  </p:cSld>
  <p:clrMapOvr>
    <a:masterClrMapping/>
  </p:clrMapOvr>
  <mc:AlternateContent xmlns:mc="http://schemas.openxmlformats.org/markup-compatibility/2006">
    <mc:Choice xmlns:p14="http://schemas.microsoft.com/office/powerpoint/2010/main" Requires="p14">
      <p:transition spd="slow" p14:dur="2000" advTm="11645"/>
    </mc:Choice>
    <mc:Fallback>
      <p:transition spd="slow" advTm="116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inVertical)">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3"/>
                </p:tgtEl>
              </p:cMediaNode>
            </p:audio>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202654" y="100107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9" name="Rounded Rectangle 12">
            <a:extLst>
              <a:ext uri="{FF2B5EF4-FFF2-40B4-BE49-F238E27FC236}">
                <a16:creationId xmlns="" xmlns:a16="http://schemas.microsoft.com/office/drawing/2014/main" id="{A544A606-05E0-421F-A2AB-0EC557F37A0F}"/>
              </a:ext>
            </a:extLst>
          </p:cNvPr>
          <p:cNvSpPr/>
          <p:nvPr/>
        </p:nvSpPr>
        <p:spPr>
          <a:xfrm>
            <a:off x="3996922" y="1569629"/>
            <a:ext cx="3714029" cy="126816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ysClr val="window" lastClr="FFFFFF"/>
              </a:solidFill>
              <a:effectLst/>
              <a:uLnTx/>
              <a:uFillTx/>
              <a:latin typeface="Calibri"/>
              <a:ea typeface="+mn-ea"/>
              <a:cs typeface="PT Bold Heading" pitchFamily="2" charset="-78"/>
            </a:endParaRPr>
          </a:p>
        </p:txBody>
      </p:sp>
      <p:sp>
        <p:nvSpPr>
          <p:cNvPr id="10" name="Rounded Rectangle 12">
            <a:extLst>
              <a:ext uri="{FF2B5EF4-FFF2-40B4-BE49-F238E27FC236}">
                <a16:creationId xmlns="" xmlns:a16="http://schemas.microsoft.com/office/drawing/2014/main" id="{9AA72DA0-CEF3-4417-864E-82C6EA566FEA}"/>
              </a:ext>
            </a:extLst>
          </p:cNvPr>
          <p:cNvSpPr/>
          <p:nvPr/>
        </p:nvSpPr>
        <p:spPr>
          <a:xfrm>
            <a:off x="1665188" y="3062939"/>
            <a:ext cx="8257957" cy="2139682"/>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ysClr val="window" lastClr="FFFFFF"/>
              </a:solidFill>
              <a:effectLst/>
              <a:uLnTx/>
              <a:uFillTx/>
              <a:latin typeface="Calibri"/>
              <a:ea typeface="+mn-ea"/>
              <a:cs typeface="PT Bold Heading" pitchFamily="2" charset="-78"/>
            </a:endParaRPr>
          </a:p>
        </p:txBody>
      </p:sp>
      <p:sp>
        <p:nvSpPr>
          <p:cNvPr id="2" name="TextBox 1">
            <a:extLst>
              <a:ext uri="{FF2B5EF4-FFF2-40B4-BE49-F238E27FC236}">
                <a16:creationId xmlns="" xmlns:a16="http://schemas.microsoft.com/office/drawing/2014/main" id="{BCF79672-C0F5-46E9-B7B4-FA335AA712CF}"/>
              </a:ext>
            </a:extLst>
          </p:cNvPr>
          <p:cNvSpPr txBox="1"/>
          <p:nvPr/>
        </p:nvSpPr>
        <p:spPr>
          <a:xfrm>
            <a:off x="4477407" y="1892974"/>
            <a:ext cx="2948152" cy="830997"/>
          </a:xfrm>
          <a:prstGeom prst="rect">
            <a:avLst/>
          </a:prstGeom>
          <a:noFill/>
        </p:spPr>
        <p:txBody>
          <a:bodyPr wrap="square" rtlCol="0">
            <a:spAutoFit/>
          </a:bodyPr>
          <a:lstStyle/>
          <a:p>
            <a:r>
              <a:rPr lang="ar-EG" sz="4800" dirty="0">
                <a:solidFill>
                  <a:srgbClr val="C00000"/>
                </a:solidFill>
              </a:rPr>
              <a:t>ملحوظة هامة</a:t>
            </a:r>
            <a:endParaRPr lang="en-US" sz="4800" dirty="0">
              <a:solidFill>
                <a:srgbClr val="C00000"/>
              </a:solidFill>
            </a:endParaRPr>
          </a:p>
        </p:txBody>
      </p:sp>
      <p:sp>
        <p:nvSpPr>
          <p:cNvPr id="4" name="TextBox 3">
            <a:extLst>
              <a:ext uri="{FF2B5EF4-FFF2-40B4-BE49-F238E27FC236}">
                <a16:creationId xmlns="" xmlns:a16="http://schemas.microsoft.com/office/drawing/2014/main" id="{3505935A-8CF5-477E-A4A1-B059A723E421}"/>
              </a:ext>
            </a:extLst>
          </p:cNvPr>
          <p:cNvSpPr txBox="1"/>
          <p:nvPr/>
        </p:nvSpPr>
        <p:spPr>
          <a:xfrm>
            <a:off x="1921789" y="3237448"/>
            <a:ext cx="7720721" cy="1754326"/>
          </a:xfrm>
          <a:prstGeom prst="rect">
            <a:avLst/>
          </a:prstGeom>
          <a:noFill/>
        </p:spPr>
        <p:txBody>
          <a:bodyPr wrap="square" rtlCol="0">
            <a:spAutoFit/>
          </a:bodyPr>
          <a:lstStyle/>
          <a:p>
            <a:pPr algn="just" rtl="1"/>
            <a:r>
              <a:rPr lang="ar-EG" sz="3600" dirty="0">
                <a:solidFill>
                  <a:schemeClr val="bg1"/>
                </a:solidFill>
              </a:rPr>
              <a:t>هذه المراجع التي سوف يتم ذكراها هي غير ملزمة وهي علي سبيل المثال وليس الحصر في إستخلاص المادة العلمية للمقرر.</a:t>
            </a:r>
            <a:endParaRPr lang="en-US" sz="3600" dirty="0">
              <a:solidFill>
                <a:schemeClr val="bg1"/>
              </a:solidFill>
            </a:endParaRPr>
          </a:p>
        </p:txBody>
      </p:sp>
      <p:pic>
        <p:nvPicPr>
          <p:cNvPr id="5" name="Audio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574234964"/>
      </p:ext>
    </p:extLst>
  </p:cSld>
  <p:clrMapOvr>
    <a:masterClrMapping/>
  </p:clrMapOvr>
  <mc:AlternateContent xmlns:mc="http://schemas.openxmlformats.org/markup-compatibility/2006">
    <mc:Choice xmlns:p14="http://schemas.microsoft.com/office/powerpoint/2010/main" Requires="p14">
      <p:transition spd="slow" p14:dur="2000" advTm="116089"/>
    </mc:Choice>
    <mc:Fallback>
      <p:transition spd="slow" advTm="1160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barn(inVertical)">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5"/>
                </p:tgtEl>
              </p:cMediaNode>
            </p:audio>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228397" y="98978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rPr>
              <a:t> </a:t>
            </a: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pic>
        <p:nvPicPr>
          <p:cNvPr id="2" name="Picture 1">
            <a:extLst>
              <a:ext uri="{FF2B5EF4-FFF2-40B4-BE49-F238E27FC236}">
                <a16:creationId xmlns="" xmlns:a16="http://schemas.microsoft.com/office/drawing/2014/main" id="{E27839F4-0D3F-4102-955F-B81409242741}"/>
              </a:ext>
            </a:extLst>
          </p:cNvPr>
          <p:cNvPicPr>
            <a:picLocks noChangeAspect="1"/>
          </p:cNvPicPr>
          <p:nvPr/>
        </p:nvPicPr>
        <p:blipFill>
          <a:blip r:embed="rId10"/>
          <a:stretch>
            <a:fillRect/>
          </a:stretch>
        </p:blipFill>
        <p:spPr>
          <a:xfrm>
            <a:off x="6096000" y="1330910"/>
            <a:ext cx="4430812" cy="4241897"/>
          </a:xfrm>
          <a:prstGeom prst="rect">
            <a:avLst/>
          </a:prstGeom>
        </p:spPr>
      </p:pic>
      <p:pic>
        <p:nvPicPr>
          <p:cNvPr id="5" name="Picture 4">
            <a:extLst>
              <a:ext uri="{FF2B5EF4-FFF2-40B4-BE49-F238E27FC236}">
                <a16:creationId xmlns="" xmlns:a16="http://schemas.microsoft.com/office/drawing/2014/main" id="{DB200017-4CE3-415C-BBAB-0B1B4A7EEE06}"/>
              </a:ext>
            </a:extLst>
          </p:cNvPr>
          <p:cNvPicPr>
            <a:picLocks noChangeAspect="1"/>
          </p:cNvPicPr>
          <p:nvPr/>
        </p:nvPicPr>
        <p:blipFill>
          <a:blip r:embed="rId11"/>
          <a:stretch>
            <a:fillRect/>
          </a:stretch>
        </p:blipFill>
        <p:spPr>
          <a:xfrm>
            <a:off x="1518834" y="1760412"/>
            <a:ext cx="4430812" cy="3106056"/>
          </a:xfrm>
          <a:prstGeom prst="rect">
            <a:avLst/>
          </a:prstGeom>
        </p:spPr>
      </p:pic>
      <p:sp>
        <p:nvSpPr>
          <p:cNvPr id="6" name="TextBox 5">
            <a:extLst>
              <a:ext uri="{FF2B5EF4-FFF2-40B4-BE49-F238E27FC236}">
                <a16:creationId xmlns="" xmlns:a16="http://schemas.microsoft.com/office/drawing/2014/main" id="{AF4ACEF9-7B51-4C93-B763-E28E05E681D2}"/>
              </a:ext>
            </a:extLst>
          </p:cNvPr>
          <p:cNvSpPr txBox="1"/>
          <p:nvPr/>
        </p:nvSpPr>
        <p:spPr>
          <a:xfrm>
            <a:off x="1859797" y="2045776"/>
            <a:ext cx="3611105" cy="2585323"/>
          </a:xfrm>
          <a:prstGeom prst="rect">
            <a:avLst/>
          </a:prstGeom>
          <a:noFill/>
        </p:spPr>
        <p:txBody>
          <a:bodyPr wrap="square" rtlCol="0">
            <a:spAutoFit/>
          </a:bodyPr>
          <a:lstStyle/>
          <a:p>
            <a:pPr algn="ctr"/>
            <a:r>
              <a:rPr lang="ar-EG" sz="4000" b="1" dirty="0">
                <a:solidFill>
                  <a:schemeClr val="bg1"/>
                </a:solidFill>
              </a:rPr>
              <a:t>كتاب الجرائم المعلوماتية </a:t>
            </a:r>
          </a:p>
          <a:p>
            <a:pPr algn="ctr"/>
            <a:endParaRPr lang="ar-EG" sz="3200" b="1" dirty="0">
              <a:solidFill>
                <a:schemeClr val="bg1"/>
              </a:solidFill>
            </a:endParaRPr>
          </a:p>
          <a:p>
            <a:pPr algn="ctr"/>
            <a:r>
              <a:rPr lang="ar-EG" sz="3200" b="1" dirty="0">
                <a:solidFill>
                  <a:schemeClr val="bg1"/>
                </a:solidFill>
              </a:rPr>
              <a:t>للدكتور أحمد خليفة الملط</a:t>
            </a:r>
          </a:p>
          <a:p>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136200846"/>
      </p:ext>
    </p:extLst>
  </p:cSld>
  <p:clrMapOvr>
    <a:masterClrMapping/>
  </p:clrMapOvr>
  <mc:AlternateContent xmlns:mc="http://schemas.openxmlformats.org/markup-compatibility/2006">
    <mc:Choice xmlns:p14="http://schemas.microsoft.com/office/powerpoint/2010/main" Requires="p14">
      <p:transition spd="slow" p14:dur="2000" advTm="14164"/>
    </mc:Choice>
    <mc:Fallback>
      <p:transition spd="slow" advTm="141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450446" y="96413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792830" cy="4287616"/>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2" name="Picture 1">
            <a:extLst>
              <a:ext uri="{FF2B5EF4-FFF2-40B4-BE49-F238E27FC236}">
                <a16:creationId xmlns="" xmlns:a16="http://schemas.microsoft.com/office/drawing/2014/main" id="{BC668D82-1A65-46A7-91A5-8E9FD0B3FAF1}"/>
              </a:ext>
            </a:extLst>
          </p:cNvPr>
          <p:cNvPicPr>
            <a:picLocks noChangeAspect="1"/>
          </p:cNvPicPr>
          <p:nvPr/>
        </p:nvPicPr>
        <p:blipFill>
          <a:blip r:embed="rId11"/>
          <a:stretch>
            <a:fillRect/>
          </a:stretch>
        </p:blipFill>
        <p:spPr>
          <a:xfrm>
            <a:off x="1218108" y="1285192"/>
            <a:ext cx="4803801" cy="4287616"/>
          </a:xfrm>
          <a:prstGeom prst="rect">
            <a:avLst/>
          </a:prstGeom>
        </p:spPr>
      </p:pic>
      <p:pic>
        <p:nvPicPr>
          <p:cNvPr id="11" name="Picture 10">
            <a:extLst>
              <a:ext uri="{FF2B5EF4-FFF2-40B4-BE49-F238E27FC236}">
                <a16:creationId xmlns="" xmlns:a16="http://schemas.microsoft.com/office/drawing/2014/main" id="{76E1AF95-211E-4A39-B757-0EC1991B76B9}"/>
              </a:ext>
            </a:extLst>
          </p:cNvPr>
          <p:cNvPicPr>
            <a:picLocks noChangeAspect="1"/>
          </p:cNvPicPr>
          <p:nvPr/>
        </p:nvPicPr>
        <p:blipFill>
          <a:blip r:embed="rId12"/>
          <a:stretch>
            <a:fillRect/>
          </a:stretch>
        </p:blipFill>
        <p:spPr>
          <a:xfrm>
            <a:off x="6170093" y="1965289"/>
            <a:ext cx="4430812" cy="2927420"/>
          </a:xfrm>
          <a:prstGeom prst="rect">
            <a:avLst/>
          </a:prstGeom>
        </p:spPr>
      </p:pic>
      <p:sp>
        <p:nvSpPr>
          <p:cNvPr id="5" name="TextBox 4">
            <a:extLst>
              <a:ext uri="{FF2B5EF4-FFF2-40B4-BE49-F238E27FC236}">
                <a16:creationId xmlns="" xmlns:a16="http://schemas.microsoft.com/office/drawing/2014/main" id="{A0159C25-7BAA-40FA-B8E8-9C8F873A5BC2}"/>
              </a:ext>
            </a:extLst>
          </p:cNvPr>
          <p:cNvSpPr txBox="1"/>
          <p:nvPr/>
        </p:nvSpPr>
        <p:spPr>
          <a:xfrm>
            <a:off x="6058955" y="2500328"/>
            <a:ext cx="4449920" cy="1323439"/>
          </a:xfrm>
          <a:prstGeom prst="rect">
            <a:avLst/>
          </a:prstGeom>
          <a:noFill/>
        </p:spPr>
        <p:txBody>
          <a:bodyPr wrap="square" rtlCol="0">
            <a:spAutoFit/>
          </a:bodyPr>
          <a:lstStyle/>
          <a:p>
            <a:pPr algn="ctr"/>
            <a:r>
              <a:rPr lang="ar-EG" sz="4000" dirty="0">
                <a:solidFill>
                  <a:schemeClr val="bg1"/>
                </a:solidFill>
              </a:rPr>
              <a:t>جرائم الكمبيوتر </a:t>
            </a:r>
          </a:p>
          <a:p>
            <a:pPr algn="ctr"/>
            <a:r>
              <a:rPr lang="ar-EG" sz="4000" dirty="0">
                <a:solidFill>
                  <a:schemeClr val="bg1"/>
                </a:solidFill>
              </a:rPr>
              <a:t>للدكتورأبوالفتوح الشاذلي</a:t>
            </a:r>
            <a:endParaRPr lang="en-US" sz="4000" dirty="0">
              <a:solidFill>
                <a:schemeClr val="bg1"/>
              </a:solidFill>
            </a:endParaRPr>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1164150937"/>
      </p:ext>
    </p:extLst>
  </p:cSld>
  <p:clrMapOvr>
    <a:masterClrMapping/>
  </p:clrMapOvr>
  <mc:AlternateContent xmlns:mc="http://schemas.openxmlformats.org/markup-compatibility/2006">
    <mc:Choice xmlns:p14="http://schemas.microsoft.com/office/powerpoint/2010/main" Requires="p14">
      <p:transition spd="slow" p14:dur="2000" advTm="10709"/>
    </mc:Choice>
    <mc:Fallback>
      <p:transition spd="slow" advTm="107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022182" y="95284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defRPr/>
            </a:pPr>
            <a:r>
              <a:rPr lang="ar-EG" dirty="0">
                <a:solidFill>
                  <a:srgbClr val="333333"/>
                </a:solidFill>
                <a:latin typeface="Amiri"/>
              </a:rPr>
              <a:t>       </a:t>
            </a:r>
            <a:endParaRPr lang="ar-EG" sz="2800" dirty="0">
              <a:solidFill>
                <a:srgbClr val="333333"/>
              </a:solidFill>
              <a:latin typeface="Arial" panose="020B0604020202020204" pitchFamily="34" charset="0"/>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2" name="Picture 1">
            <a:extLst>
              <a:ext uri="{FF2B5EF4-FFF2-40B4-BE49-F238E27FC236}">
                <a16:creationId xmlns="" xmlns:a16="http://schemas.microsoft.com/office/drawing/2014/main" id="{D575690A-F691-4A41-A9AB-8C7B9E316308}"/>
              </a:ext>
            </a:extLst>
          </p:cNvPr>
          <p:cNvPicPr>
            <a:picLocks noChangeAspect="1"/>
          </p:cNvPicPr>
          <p:nvPr/>
        </p:nvPicPr>
        <p:blipFill>
          <a:blip r:embed="rId11"/>
          <a:stretch>
            <a:fillRect/>
          </a:stretch>
        </p:blipFill>
        <p:spPr>
          <a:xfrm>
            <a:off x="1181062" y="1285192"/>
            <a:ext cx="4305338" cy="4287615"/>
          </a:xfrm>
          <a:prstGeom prst="rect">
            <a:avLst/>
          </a:prstGeom>
        </p:spPr>
      </p:pic>
      <p:pic>
        <p:nvPicPr>
          <p:cNvPr id="9" name="Picture 8">
            <a:extLst>
              <a:ext uri="{FF2B5EF4-FFF2-40B4-BE49-F238E27FC236}">
                <a16:creationId xmlns="" xmlns:a16="http://schemas.microsoft.com/office/drawing/2014/main" id="{F8539583-71EF-431A-BC92-5EE36DB72895}"/>
              </a:ext>
            </a:extLst>
          </p:cNvPr>
          <p:cNvPicPr>
            <a:picLocks noChangeAspect="1"/>
          </p:cNvPicPr>
          <p:nvPr/>
        </p:nvPicPr>
        <p:blipFill>
          <a:blip r:embed="rId12"/>
          <a:stretch>
            <a:fillRect/>
          </a:stretch>
        </p:blipFill>
        <p:spPr>
          <a:xfrm>
            <a:off x="5797054" y="2337313"/>
            <a:ext cx="4504331" cy="2725398"/>
          </a:xfrm>
          <a:prstGeom prst="rect">
            <a:avLst/>
          </a:prstGeom>
        </p:spPr>
      </p:pic>
      <p:sp>
        <p:nvSpPr>
          <p:cNvPr id="3" name="TextBox 2">
            <a:extLst>
              <a:ext uri="{FF2B5EF4-FFF2-40B4-BE49-F238E27FC236}">
                <a16:creationId xmlns="" xmlns:a16="http://schemas.microsoft.com/office/drawing/2014/main" id="{9BB0D53B-8045-4DFD-B971-E22BA888305D}"/>
              </a:ext>
            </a:extLst>
          </p:cNvPr>
          <p:cNvSpPr txBox="1"/>
          <p:nvPr/>
        </p:nvSpPr>
        <p:spPr>
          <a:xfrm>
            <a:off x="5952380" y="2912770"/>
            <a:ext cx="4193677" cy="1384995"/>
          </a:xfrm>
          <a:prstGeom prst="rect">
            <a:avLst/>
          </a:prstGeom>
          <a:noFill/>
        </p:spPr>
        <p:txBody>
          <a:bodyPr wrap="square" rtlCol="0">
            <a:spAutoFit/>
          </a:bodyPr>
          <a:lstStyle/>
          <a:p>
            <a:pPr algn="ctr"/>
            <a:r>
              <a:rPr lang="ar-EG" sz="2800" dirty="0">
                <a:solidFill>
                  <a:schemeClr val="bg1"/>
                </a:solidFill>
              </a:rPr>
              <a:t>مكافحة جرائم الكمبيوتر والإنترنت في القانون العربي النموذجي</a:t>
            </a:r>
          </a:p>
          <a:p>
            <a:pPr algn="ctr"/>
            <a:r>
              <a:rPr lang="ar-EG" sz="2800" dirty="0">
                <a:solidFill>
                  <a:schemeClr val="bg1"/>
                </a:solidFill>
              </a:rPr>
              <a:t>الدكتور المستشار عبد الفتاح بيومي</a:t>
            </a:r>
            <a:endParaRPr lang="en-US" sz="2800" dirty="0">
              <a:solidFill>
                <a:schemeClr val="bg1"/>
              </a:solidFill>
            </a:endParaRPr>
          </a:p>
        </p:txBody>
      </p:sp>
      <p:pic>
        <p:nvPicPr>
          <p:cNvPr id="5" name="Audio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4073403376"/>
      </p:ext>
    </p:extLst>
  </p:cSld>
  <p:clrMapOvr>
    <a:masterClrMapping/>
  </p:clrMapOvr>
  <mc:AlternateContent xmlns:mc="http://schemas.openxmlformats.org/markup-compatibility/2006">
    <mc:Choice xmlns:p14="http://schemas.microsoft.com/office/powerpoint/2010/main" Requires="p14">
      <p:transition spd="slow" p14:dur="2000" advTm="14072"/>
    </mc:Choice>
    <mc:Fallback>
      <p:transition spd="slow" advTm="140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09163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2" name="Picture 1">
            <a:extLst>
              <a:ext uri="{FF2B5EF4-FFF2-40B4-BE49-F238E27FC236}">
                <a16:creationId xmlns="" xmlns:a16="http://schemas.microsoft.com/office/drawing/2014/main" id="{5B619DBD-4CBF-4BDC-84D3-55DE2EEBB556}"/>
              </a:ext>
            </a:extLst>
          </p:cNvPr>
          <p:cNvPicPr>
            <a:picLocks noChangeAspect="1"/>
          </p:cNvPicPr>
          <p:nvPr/>
        </p:nvPicPr>
        <p:blipFill>
          <a:blip r:embed="rId11"/>
          <a:stretch>
            <a:fillRect/>
          </a:stretch>
        </p:blipFill>
        <p:spPr>
          <a:xfrm>
            <a:off x="6668797" y="1285192"/>
            <a:ext cx="3831215" cy="4287615"/>
          </a:xfrm>
          <a:prstGeom prst="rect">
            <a:avLst/>
          </a:prstGeom>
        </p:spPr>
      </p:pic>
      <p:pic>
        <p:nvPicPr>
          <p:cNvPr id="10" name="Picture 9">
            <a:extLst>
              <a:ext uri="{FF2B5EF4-FFF2-40B4-BE49-F238E27FC236}">
                <a16:creationId xmlns="" xmlns:a16="http://schemas.microsoft.com/office/drawing/2014/main" id="{BF522525-BBCF-4D63-81C3-DB99FD238A75}"/>
              </a:ext>
            </a:extLst>
          </p:cNvPr>
          <p:cNvPicPr>
            <a:picLocks noChangeAspect="1"/>
          </p:cNvPicPr>
          <p:nvPr/>
        </p:nvPicPr>
        <p:blipFill>
          <a:blip r:embed="rId12"/>
          <a:stretch>
            <a:fillRect/>
          </a:stretch>
        </p:blipFill>
        <p:spPr>
          <a:xfrm>
            <a:off x="1678003" y="2066300"/>
            <a:ext cx="4504331" cy="2725398"/>
          </a:xfrm>
          <a:prstGeom prst="rect">
            <a:avLst/>
          </a:prstGeom>
        </p:spPr>
      </p:pic>
      <p:sp>
        <p:nvSpPr>
          <p:cNvPr id="4" name="TextBox 3">
            <a:extLst>
              <a:ext uri="{FF2B5EF4-FFF2-40B4-BE49-F238E27FC236}">
                <a16:creationId xmlns="" xmlns:a16="http://schemas.microsoft.com/office/drawing/2014/main" id="{8A1264C6-49D6-48AE-A650-6AB61AFEF73F}"/>
              </a:ext>
            </a:extLst>
          </p:cNvPr>
          <p:cNvSpPr txBox="1"/>
          <p:nvPr/>
        </p:nvSpPr>
        <p:spPr>
          <a:xfrm>
            <a:off x="1844890" y="2715606"/>
            <a:ext cx="4233924" cy="1569660"/>
          </a:xfrm>
          <a:prstGeom prst="rect">
            <a:avLst/>
          </a:prstGeom>
          <a:noFill/>
        </p:spPr>
        <p:txBody>
          <a:bodyPr wrap="square" rtlCol="0">
            <a:spAutoFit/>
          </a:bodyPr>
          <a:lstStyle/>
          <a:p>
            <a:pPr algn="ctr"/>
            <a:r>
              <a:rPr lang="ar-EG" sz="2400" dirty="0">
                <a:solidFill>
                  <a:schemeClr val="bg1"/>
                </a:solidFill>
              </a:rPr>
              <a:t>الجرائم الناشئة عن إستخدام الحاسب الآلي</a:t>
            </a:r>
          </a:p>
          <a:p>
            <a:pPr algn="ctr"/>
            <a:r>
              <a:rPr lang="ar-EG" sz="2400" dirty="0">
                <a:solidFill>
                  <a:schemeClr val="bg1"/>
                </a:solidFill>
              </a:rPr>
              <a:t>( الحماية الجناية للحاسب الآلي )</a:t>
            </a:r>
          </a:p>
          <a:p>
            <a:pPr algn="ctr"/>
            <a:r>
              <a:rPr lang="ar-EG" sz="2400" dirty="0">
                <a:solidFill>
                  <a:schemeClr val="bg1"/>
                </a:solidFill>
              </a:rPr>
              <a:t>دراسة مقارنة</a:t>
            </a:r>
          </a:p>
          <a:p>
            <a:pPr algn="ctr"/>
            <a:r>
              <a:rPr lang="ar-EG" sz="2400" dirty="0">
                <a:solidFill>
                  <a:schemeClr val="bg1"/>
                </a:solidFill>
              </a:rPr>
              <a:t>د. أحمد حسام طه تمام </a:t>
            </a:r>
            <a:endParaRPr lang="en-US" sz="2400" dirty="0">
              <a:solidFill>
                <a:schemeClr val="bg1"/>
              </a:solidFill>
            </a:endParaRPr>
          </a:p>
        </p:txBody>
      </p:sp>
      <p:pic>
        <p:nvPicPr>
          <p:cNvPr id="5" name="Audio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448546754"/>
      </p:ext>
    </p:extLst>
  </p:cSld>
  <p:clrMapOvr>
    <a:masterClrMapping/>
  </p:clrMapOvr>
  <mc:AlternateContent xmlns:mc="http://schemas.openxmlformats.org/markup-compatibility/2006">
    <mc:Choice xmlns:p14="http://schemas.microsoft.com/office/powerpoint/2010/main" Requires="p14">
      <p:transition spd="slow" p14:dur="2000" advTm="12333"/>
    </mc:Choice>
    <mc:Fallback>
      <p:transition spd="slow" advTm="123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5"/>
                </p:tgtEl>
              </p:cMediaNode>
            </p:audio>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18422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9" name="Picture 8">
            <a:extLst>
              <a:ext uri="{FF2B5EF4-FFF2-40B4-BE49-F238E27FC236}">
                <a16:creationId xmlns="" xmlns:a16="http://schemas.microsoft.com/office/drawing/2014/main" id="{F8539583-71EF-431A-BC92-5EE36DB72895}"/>
              </a:ext>
            </a:extLst>
          </p:cNvPr>
          <p:cNvPicPr>
            <a:picLocks noChangeAspect="1"/>
          </p:cNvPicPr>
          <p:nvPr/>
        </p:nvPicPr>
        <p:blipFill>
          <a:blip r:embed="rId11"/>
          <a:stretch>
            <a:fillRect/>
          </a:stretch>
        </p:blipFill>
        <p:spPr>
          <a:xfrm>
            <a:off x="5648001" y="2365679"/>
            <a:ext cx="4653384" cy="2725398"/>
          </a:xfrm>
          <a:prstGeom prst="rect">
            <a:avLst/>
          </a:prstGeom>
        </p:spPr>
      </p:pic>
      <p:sp>
        <p:nvSpPr>
          <p:cNvPr id="3" name="TextBox 2">
            <a:extLst>
              <a:ext uri="{FF2B5EF4-FFF2-40B4-BE49-F238E27FC236}">
                <a16:creationId xmlns="" xmlns:a16="http://schemas.microsoft.com/office/drawing/2014/main" id="{9BB0D53B-8045-4DFD-B971-E22BA888305D}"/>
              </a:ext>
            </a:extLst>
          </p:cNvPr>
          <p:cNvSpPr txBox="1"/>
          <p:nvPr/>
        </p:nvSpPr>
        <p:spPr>
          <a:xfrm>
            <a:off x="5952380" y="2912770"/>
            <a:ext cx="419367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pic>
        <p:nvPicPr>
          <p:cNvPr id="5" name="Picture 4">
            <a:extLst>
              <a:ext uri="{FF2B5EF4-FFF2-40B4-BE49-F238E27FC236}">
                <a16:creationId xmlns="" xmlns:a16="http://schemas.microsoft.com/office/drawing/2014/main" id="{6903083A-3EFF-4E0D-B462-E121A06449FB}"/>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8410" y="1428064"/>
            <a:ext cx="3912243" cy="4023612"/>
          </a:xfrm>
          <a:prstGeom prst="rect">
            <a:avLst/>
          </a:prstGeom>
        </p:spPr>
      </p:pic>
      <p:sp>
        <p:nvSpPr>
          <p:cNvPr id="6" name="TextBox 5">
            <a:extLst>
              <a:ext uri="{FF2B5EF4-FFF2-40B4-BE49-F238E27FC236}">
                <a16:creationId xmlns="" xmlns:a16="http://schemas.microsoft.com/office/drawing/2014/main" id="{35CAF42D-A83C-43F1-B638-DDBCBDB8863B}"/>
              </a:ext>
            </a:extLst>
          </p:cNvPr>
          <p:cNvSpPr txBox="1"/>
          <p:nvPr/>
        </p:nvSpPr>
        <p:spPr>
          <a:xfrm>
            <a:off x="6096000" y="2912770"/>
            <a:ext cx="3827145" cy="1631216"/>
          </a:xfrm>
          <a:prstGeom prst="rect">
            <a:avLst/>
          </a:prstGeom>
          <a:noFill/>
        </p:spPr>
        <p:txBody>
          <a:bodyPr wrap="square" rtlCol="0">
            <a:spAutoFit/>
          </a:bodyPr>
          <a:lstStyle/>
          <a:p>
            <a:pPr algn="ctr"/>
            <a:r>
              <a:rPr lang="ar-EG" sz="2800" dirty="0">
                <a:solidFill>
                  <a:schemeClr val="bg1"/>
                </a:solidFill>
              </a:rPr>
              <a:t>الجريمة الإلكترونية </a:t>
            </a:r>
          </a:p>
          <a:p>
            <a:pPr algn="ctr"/>
            <a:r>
              <a:rPr lang="ar-EG" sz="2400" dirty="0">
                <a:solidFill>
                  <a:schemeClr val="bg1"/>
                </a:solidFill>
              </a:rPr>
              <a:t>ودور القانون الجنائي في الحد منها</a:t>
            </a:r>
          </a:p>
          <a:p>
            <a:pPr algn="ctr"/>
            <a:endParaRPr lang="ar-EG" sz="2400" dirty="0">
              <a:solidFill>
                <a:schemeClr val="bg1"/>
              </a:solidFill>
            </a:endParaRPr>
          </a:p>
          <a:p>
            <a:pPr algn="ctr"/>
            <a:r>
              <a:rPr lang="ar-EG" sz="2400" dirty="0">
                <a:solidFill>
                  <a:schemeClr val="bg1"/>
                </a:solidFill>
              </a:rPr>
              <a:t>د. أحمد عبد اللاه المراغي </a:t>
            </a:r>
            <a:endParaRPr lang="en-US" sz="2400" dirty="0">
              <a:solidFill>
                <a:schemeClr val="bg1"/>
              </a:solidFill>
            </a:endParaRPr>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2284198728"/>
      </p:ext>
    </p:extLst>
  </p:cSld>
  <p:clrMapOvr>
    <a:masterClrMapping/>
  </p:clrMapOvr>
  <mc:AlternateContent xmlns:mc="http://schemas.openxmlformats.org/markup-compatibility/2006">
    <mc:Choice xmlns:p14="http://schemas.microsoft.com/office/powerpoint/2010/main" Requires="p14">
      <p:transition spd="slow" p14:dur="2000" advTm="13474"/>
    </mc:Choice>
    <mc:Fallback>
      <p:transition spd="slow" advTm="134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4"/>
                </p:tgtEl>
              </p:cMediaNode>
            </p:audio>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544554" y="89301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034715" y="1387601"/>
            <a:ext cx="9345750" cy="4082796"/>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4" name="Picture 3">
            <a:extLst>
              <a:ext uri="{FF2B5EF4-FFF2-40B4-BE49-F238E27FC236}">
                <a16:creationId xmlns="" xmlns:a16="http://schemas.microsoft.com/office/drawing/2014/main" id="{A451C2BF-7F60-42FF-9847-96618DA21037}"/>
              </a:ext>
              <a:ext uri="{C183D7F6-B498-43B3-948B-1728B52AA6E4}">
                <adec:decorative xmlns="" xmlns:adec="http://schemas.microsoft.com/office/drawing/2017/decorative" val="1"/>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268864" y="1238752"/>
            <a:ext cx="6636830" cy="4270534"/>
          </a:xfrm>
          <a:prstGeom prst="rect">
            <a:avLst/>
          </a:prstGeom>
        </p:spPr>
      </p:pic>
      <p:sp>
        <p:nvSpPr>
          <p:cNvPr id="3" name="TextBox 2">
            <a:extLst>
              <a:ext uri="{FF2B5EF4-FFF2-40B4-BE49-F238E27FC236}">
                <a16:creationId xmlns="" xmlns:a16="http://schemas.microsoft.com/office/drawing/2014/main" id="{9BB0D53B-8045-4DFD-B971-E22BA888305D}"/>
              </a:ext>
            </a:extLst>
          </p:cNvPr>
          <p:cNvSpPr txBox="1"/>
          <p:nvPr/>
        </p:nvSpPr>
        <p:spPr>
          <a:xfrm>
            <a:off x="5707590" y="2583317"/>
            <a:ext cx="419367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
        <p:nvSpPr>
          <p:cNvPr id="6" name="TextBox 5">
            <a:extLst>
              <a:ext uri="{FF2B5EF4-FFF2-40B4-BE49-F238E27FC236}">
                <a16:creationId xmlns="" xmlns:a16="http://schemas.microsoft.com/office/drawing/2014/main" id="{35CAF42D-A83C-43F1-B638-DDBCBDB8863B}"/>
              </a:ext>
            </a:extLst>
          </p:cNvPr>
          <p:cNvSpPr txBox="1"/>
          <p:nvPr/>
        </p:nvSpPr>
        <p:spPr>
          <a:xfrm>
            <a:off x="534205" y="2583317"/>
            <a:ext cx="3827145" cy="1754326"/>
          </a:xfrm>
          <a:prstGeom prst="rect">
            <a:avLst/>
          </a:prstGeom>
          <a:noFill/>
          <a:ln>
            <a:solidFill>
              <a:schemeClr val="bg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مقدمة عامة </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5400" dirty="0">
                <a:solidFill>
                  <a:srgbClr val="FF0000"/>
                </a:solidFill>
                <a:latin typeface="Calibri" panose="020F0502020204030204"/>
                <a:cs typeface="Arial" panose="020B0604020202020204" pitchFamily="34" charset="0"/>
              </a:rPr>
              <a:t>علي المقرر </a:t>
            </a:r>
            <a:endParaRPr lang="en-US" sz="5400" dirty="0">
              <a:solidFill>
                <a:srgbClr val="FF0000"/>
              </a:solidFill>
              <a:latin typeface="Calibri" panose="020F0502020204030204"/>
              <a:cs typeface="Arial" panose="020B0604020202020204" pitchFamily="34" charset="0"/>
            </a:endParaRPr>
          </a:p>
        </p:txBody>
      </p:sp>
      <p:pic>
        <p:nvPicPr>
          <p:cNvPr id="5" name="Audio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099996348"/>
      </p:ext>
    </p:extLst>
  </p:cSld>
  <p:clrMapOvr>
    <a:masterClrMapping/>
  </p:clrMapOvr>
  <mc:AlternateContent xmlns:mc="http://schemas.openxmlformats.org/markup-compatibility/2006">
    <mc:Choice xmlns:p14="http://schemas.microsoft.com/office/powerpoint/2010/main" Requires="p14">
      <p:transition spd="slow" p14:dur="2000" advTm="14423"/>
    </mc:Choice>
    <mc:Fallback>
      <p:transition spd="slow" advTm="144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5"/>
                </p:tgtEl>
              </p:cMediaNode>
            </p:audio>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FE1BA4EE-2B88-B99F-6A81-884E42CCA968}"/>
              </a:ext>
            </a:extLst>
          </p:cNvPr>
          <p:cNvSpPr/>
          <p:nvPr/>
        </p:nvSpPr>
        <p:spPr>
          <a:xfrm>
            <a:off x="1517219" y="1353567"/>
            <a:ext cx="9345750" cy="4082796"/>
          </a:xfrm>
          <a:prstGeom prst="roundRect">
            <a:avLst>
              <a:gd name="adj" fmla="val 6140"/>
            </a:avLst>
          </a:prstGeom>
          <a:solidFill>
            <a:schemeClr val="accent1">
              <a:lumMod val="40000"/>
              <a:lumOff val="60000"/>
            </a:schemeClr>
          </a:solidFill>
          <a:ln w="38100">
            <a:solidFill>
              <a:srgbClr val="669BBC"/>
            </a:solidFill>
          </a:ln>
          <a:effectLst>
            <a:glow rad="127000">
              <a:schemeClr val="accent1">
                <a:lumMod val="40000"/>
                <a:lumOff val="60000"/>
              </a:schemeClr>
            </a:glow>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333333"/>
                </a:solidFill>
                <a:effectLst/>
                <a:uLnTx/>
                <a:uFillTx/>
                <a:latin typeface="Amiri"/>
                <a:ea typeface="+mn-ea"/>
                <a:cs typeface="Arial" panose="020B0604020202020204" pitchFamily="34" charset="0"/>
              </a:rPr>
              <a:t>       </a:t>
            </a:r>
            <a:endParaRPr kumimoji="0" lang="ar-EG" sz="2800" b="0" i="0" u="none" strike="noStrike" kern="1200" cap="none" spc="0" normalizeH="0" baseline="0" noProof="0" dirty="0">
              <a:ln>
                <a:noFill/>
              </a:ln>
              <a:solidFill>
                <a:srgbClr val="333333"/>
              </a:solidFill>
              <a:effectLst/>
              <a:uLnTx/>
              <a:uFillTx/>
              <a:latin typeface="Arial" panose="020B0604020202020204" pitchFamily="34" charset="0"/>
              <a:ea typeface="+mn-ea"/>
              <a:cs typeface="Arial" panose="020B0604020202020204" pitchFamily="34" charset="0"/>
            </a:endParaRPr>
          </a:p>
        </p:txBody>
      </p:sp>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544554" y="89301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3" name="TextBox 2">
            <a:extLst>
              <a:ext uri="{FF2B5EF4-FFF2-40B4-BE49-F238E27FC236}">
                <a16:creationId xmlns="" xmlns:a16="http://schemas.microsoft.com/office/drawing/2014/main" id="{9BB0D53B-8045-4DFD-B971-E22BA888305D}"/>
              </a:ext>
            </a:extLst>
          </p:cNvPr>
          <p:cNvSpPr txBox="1"/>
          <p:nvPr/>
        </p:nvSpPr>
        <p:spPr>
          <a:xfrm>
            <a:off x="5707590" y="2583317"/>
            <a:ext cx="419367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pic>
        <p:nvPicPr>
          <p:cNvPr id="1026" name="Picture 2" descr="https://d1wnoevxju5lec.cloudfront.net/storage/attachments/5788/6_746423_highres.jpg">
            <a:extLst>
              <a:ext uri="{FF2B5EF4-FFF2-40B4-BE49-F238E27FC236}">
                <a16:creationId xmlns="" xmlns:a16="http://schemas.microsoft.com/office/drawing/2014/main" id="{AD628FCD-8191-4592-A380-FA08F2D3826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364043" y="1163820"/>
            <a:ext cx="9498926" cy="446228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 xmlns:a16="http://schemas.microsoft.com/office/drawing/2014/main" id="{436208F8-489B-482E-911D-023D5AEA4EE2}"/>
              </a:ext>
            </a:extLst>
          </p:cNvPr>
          <p:cNvSpPr txBox="1"/>
          <p:nvPr/>
        </p:nvSpPr>
        <p:spPr>
          <a:xfrm>
            <a:off x="7857068" y="1685685"/>
            <a:ext cx="2817714" cy="2339102"/>
          </a:xfrm>
          <a:prstGeom prst="rect">
            <a:avLst/>
          </a:prstGeom>
          <a:noFill/>
        </p:spPr>
        <p:txBody>
          <a:bodyPr wrap="square" rtlCol="0">
            <a:spAutoFit/>
          </a:bodyPr>
          <a:lstStyle/>
          <a:p>
            <a:pPr algn="r"/>
            <a:r>
              <a:rPr lang="ar-EG" sz="8000" dirty="0">
                <a:solidFill>
                  <a:srgbClr val="FF0000"/>
                </a:solidFill>
              </a:rPr>
              <a:t>أهمية </a:t>
            </a:r>
          </a:p>
          <a:p>
            <a:pPr algn="r"/>
            <a:r>
              <a:rPr lang="ar-EG" sz="6600" dirty="0">
                <a:solidFill>
                  <a:srgbClr val="FF0000"/>
                </a:solidFill>
              </a:rPr>
              <a:t>المقرر</a:t>
            </a:r>
            <a:endParaRPr lang="en-US" sz="6600" dirty="0">
              <a:solidFill>
                <a:srgbClr val="FF0000"/>
              </a:solidFill>
            </a:endParaRP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748519279"/>
      </p:ext>
    </p:extLst>
  </p:cSld>
  <p:clrMapOvr>
    <a:masterClrMapping/>
  </p:clrMapOvr>
  <mc:AlternateContent xmlns:mc="http://schemas.openxmlformats.org/markup-compatibility/2006">
    <mc:Choice xmlns:p14="http://schemas.microsoft.com/office/powerpoint/2010/main" Requires="p14">
      <p:transition spd="slow" p14:dur="2000" advTm="348628"/>
    </mc:Choice>
    <mc:Fallback>
      <p:transition spd="slow" advTm="3486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 xmlns:a16="http://schemas.microsoft.com/office/drawing/2014/main" id="{27376E63-A78A-BD8F-1A56-52837C863F12}"/>
              </a:ext>
            </a:extLst>
          </p:cNvPr>
          <p:cNvSpPr/>
          <p:nvPr/>
        </p:nvSpPr>
        <p:spPr>
          <a:xfrm>
            <a:off x="8122680" y="1711296"/>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mn-cs"/>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 xmlns:a16="http://schemas.microsoft.com/office/drawing/2014/main" id="{5A428016-4952-4529-BE5A-D9EFA66B119D}"/>
              </a:ext>
            </a:extLst>
          </p:cNvPr>
          <p:cNvPicPr>
            <a:picLocks noChangeAspect="1"/>
          </p:cNvPicPr>
          <p:nvPr/>
        </p:nvPicPr>
        <p:blipFill>
          <a:blip r:embed="rId11"/>
          <a:stretch>
            <a:fillRect/>
          </a:stretch>
        </p:blipFill>
        <p:spPr>
          <a:xfrm>
            <a:off x="3825683" y="1711296"/>
            <a:ext cx="4653384" cy="2725398"/>
          </a:xfrm>
          <a:prstGeom prst="rect">
            <a:avLst/>
          </a:prstGeom>
        </p:spPr>
      </p:pic>
      <p:sp>
        <p:nvSpPr>
          <p:cNvPr id="2" name="TextBox 1">
            <a:extLst>
              <a:ext uri="{FF2B5EF4-FFF2-40B4-BE49-F238E27FC236}">
                <a16:creationId xmlns="" xmlns:a16="http://schemas.microsoft.com/office/drawing/2014/main" id="{77B918D1-85EE-4947-91B0-18A0ADC6130E}"/>
              </a:ext>
            </a:extLst>
          </p:cNvPr>
          <p:cNvSpPr txBox="1"/>
          <p:nvPr/>
        </p:nvSpPr>
        <p:spPr>
          <a:xfrm>
            <a:off x="8267651" y="2231200"/>
            <a:ext cx="2201732" cy="1323439"/>
          </a:xfrm>
          <a:prstGeom prst="rect">
            <a:avLst/>
          </a:prstGeom>
          <a:noFill/>
        </p:spPr>
        <p:txBody>
          <a:bodyPr wrap="square" rtlCol="0">
            <a:spAutoFit/>
          </a:bodyPr>
          <a:lstStyle/>
          <a:p>
            <a:pPr algn="ctr"/>
            <a:r>
              <a:rPr lang="ar-EG" sz="3600" dirty="0">
                <a:solidFill>
                  <a:srgbClr val="FF0000"/>
                </a:solidFill>
              </a:rPr>
              <a:t>المحاضرة </a:t>
            </a:r>
          </a:p>
          <a:p>
            <a:pPr algn="ctr"/>
            <a:r>
              <a:rPr lang="ar-EG" sz="4400" dirty="0">
                <a:solidFill>
                  <a:srgbClr val="FF0000"/>
                </a:solidFill>
              </a:rPr>
              <a:t>الأولي</a:t>
            </a:r>
          </a:p>
        </p:txBody>
      </p:sp>
      <p:pic>
        <p:nvPicPr>
          <p:cNvPr id="4" name="Picture 3">
            <a:extLst>
              <a:ext uri="{FF2B5EF4-FFF2-40B4-BE49-F238E27FC236}">
                <a16:creationId xmlns="" xmlns:a16="http://schemas.microsoft.com/office/drawing/2014/main" id="{23296FDB-FF04-4AE7-B7EF-FC9CF6BC9048}"/>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648849" y="3073995"/>
            <a:ext cx="3572608" cy="2381739"/>
          </a:xfrm>
          <a:prstGeom prst="rect">
            <a:avLst/>
          </a:prstGeom>
        </p:spPr>
      </p:pic>
      <p:sp>
        <p:nvSpPr>
          <p:cNvPr id="5" name="TextBox 4">
            <a:extLst>
              <a:ext uri="{FF2B5EF4-FFF2-40B4-BE49-F238E27FC236}">
                <a16:creationId xmlns="" xmlns:a16="http://schemas.microsoft.com/office/drawing/2014/main" id="{F9B61EE0-2E42-45B4-938A-ED67A1EDFFF1}"/>
              </a:ext>
            </a:extLst>
          </p:cNvPr>
          <p:cNvSpPr txBox="1"/>
          <p:nvPr/>
        </p:nvSpPr>
        <p:spPr>
          <a:xfrm>
            <a:off x="4937760" y="2335237"/>
            <a:ext cx="3184920" cy="1446550"/>
          </a:xfrm>
          <a:prstGeom prst="rect">
            <a:avLst/>
          </a:prstGeom>
          <a:noFill/>
        </p:spPr>
        <p:txBody>
          <a:bodyPr wrap="square" rtlCol="0">
            <a:spAutoFit/>
          </a:bodyPr>
          <a:lstStyle/>
          <a:p>
            <a:pPr algn="r" rtl="1"/>
            <a:r>
              <a:rPr lang="ar-SA" sz="4400" b="1" dirty="0">
                <a:ea typeface="Times New Roman" panose="02020603050405020304" pitchFamily="18" charset="0"/>
              </a:rPr>
              <a:t>ماهية السيبرانية والمعلوماتية </a:t>
            </a:r>
            <a:endParaRPr lang="en-US" sz="4400" dirty="0"/>
          </a:p>
        </p:txBody>
      </p:sp>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2371439043"/>
      </p:ext>
    </p:extLst>
  </p:cSld>
  <p:clrMapOvr>
    <a:masterClrMapping/>
  </p:clrMapOvr>
  <mc:AlternateContent xmlns:mc="http://schemas.openxmlformats.org/markup-compatibility/2006">
    <mc:Choice xmlns:p14="http://schemas.microsoft.com/office/powerpoint/2010/main" Requires="p14">
      <p:transition spd="slow" p14:dur="2000" advTm="143248"/>
    </mc:Choice>
    <mc:Fallback>
      <p:transition spd="slow" advTm="1432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6"/>
                </p:tgtEl>
              </p:cMediaNode>
            </p:audio>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 xmlns:a16="http://schemas.microsoft.com/office/drawing/2014/main" id="{27376E63-A78A-BD8F-1A56-52837C863F12}"/>
              </a:ext>
            </a:extLst>
          </p:cNvPr>
          <p:cNvSpPr/>
          <p:nvPr/>
        </p:nvSpPr>
        <p:spPr>
          <a:xfrm>
            <a:off x="8122680" y="1711296"/>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 xmlns:a16="http://schemas.microsoft.com/office/drawing/2014/main" id="{5A428016-4952-4529-BE5A-D9EFA66B119D}"/>
              </a:ext>
            </a:extLst>
          </p:cNvPr>
          <p:cNvPicPr>
            <a:picLocks noChangeAspect="1"/>
          </p:cNvPicPr>
          <p:nvPr/>
        </p:nvPicPr>
        <p:blipFill>
          <a:blip r:embed="rId11"/>
          <a:stretch>
            <a:fillRect/>
          </a:stretch>
        </p:blipFill>
        <p:spPr>
          <a:xfrm>
            <a:off x="3825684" y="1814163"/>
            <a:ext cx="4589222" cy="1889680"/>
          </a:xfrm>
          <a:prstGeom prst="rect">
            <a:avLst/>
          </a:prstGeom>
        </p:spPr>
      </p:pic>
      <p:sp>
        <p:nvSpPr>
          <p:cNvPr id="2" name="TextBox 1">
            <a:extLst>
              <a:ext uri="{FF2B5EF4-FFF2-40B4-BE49-F238E27FC236}">
                <a16:creationId xmlns="" xmlns:a16="http://schemas.microsoft.com/office/drawing/2014/main" id="{77B918D1-85EE-4947-91B0-18A0ADC6130E}"/>
              </a:ext>
            </a:extLst>
          </p:cNvPr>
          <p:cNvSpPr txBox="1"/>
          <p:nvPr/>
        </p:nvSpPr>
        <p:spPr>
          <a:xfrm>
            <a:off x="8267651" y="2231200"/>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الثانية</a:t>
            </a:r>
          </a:p>
        </p:txBody>
      </p:sp>
      <p:sp>
        <p:nvSpPr>
          <p:cNvPr id="5" name="TextBox 4">
            <a:extLst>
              <a:ext uri="{FF2B5EF4-FFF2-40B4-BE49-F238E27FC236}">
                <a16:creationId xmlns="" xmlns:a16="http://schemas.microsoft.com/office/drawing/2014/main" id="{F9B61EE0-2E42-45B4-938A-ED67A1EDFFF1}"/>
              </a:ext>
            </a:extLst>
          </p:cNvPr>
          <p:cNvSpPr txBox="1"/>
          <p:nvPr/>
        </p:nvSpPr>
        <p:spPr>
          <a:xfrm>
            <a:off x="5025217" y="1997702"/>
            <a:ext cx="3184920" cy="1504836"/>
          </a:xfrm>
          <a:prstGeom prst="rect">
            <a:avLst/>
          </a:prstGeom>
          <a:noFill/>
        </p:spPr>
        <p:txBody>
          <a:bodyPr wrap="square" rtlCol="0">
            <a:spAutoFit/>
          </a:bodyPr>
          <a:lstStyle/>
          <a:p>
            <a:pPr algn="r" rtl="1">
              <a:lnSpc>
                <a:spcPct val="107000"/>
              </a:lnSpc>
              <a:spcAft>
                <a:spcPts val="0"/>
              </a:spcAft>
            </a:pPr>
            <a:r>
              <a:rPr lang="ar-SA" sz="4400" b="1" dirty="0">
                <a:latin typeface="Calibri" panose="020F0502020204030204" pitchFamily="34" charset="0"/>
                <a:ea typeface="Times New Roman" panose="02020603050405020304" pitchFamily="18" charset="0"/>
              </a:rPr>
              <a:t>ماهية</a:t>
            </a:r>
            <a:r>
              <a:rPr lang="ar-EG" sz="4400" b="1" dirty="0">
                <a:latin typeface="Calibri" panose="020F0502020204030204" pitchFamily="34" charset="0"/>
                <a:ea typeface="Times New Roman" panose="02020603050405020304" pitchFamily="18" charset="0"/>
              </a:rPr>
              <a:t> </a:t>
            </a:r>
            <a:r>
              <a:rPr lang="ar-SA" sz="4400" b="1" dirty="0">
                <a:latin typeface="Calibri" panose="020F0502020204030204" pitchFamily="34" charset="0"/>
                <a:ea typeface="Times New Roman" panose="02020603050405020304" pitchFamily="18" charset="0"/>
              </a:rPr>
              <a:t>الجرائم السبرانية </a:t>
            </a:r>
            <a:endParaRPr lang="en-US" sz="3600" dirty="0">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 xmlns:a16="http://schemas.microsoft.com/office/drawing/2014/main" id="{BF5A474F-FC14-4380-85A5-8503A8CA23C4}"/>
              </a:ext>
            </a:extLst>
          </p:cNvPr>
          <p:cNvPicPr>
            <a:picLocks noChangeAspect="1"/>
          </p:cNvPicPr>
          <p:nvPr/>
        </p:nvPicPr>
        <p:blipFill>
          <a:blip r:embed="rId12">
            <a:extLst>
              <a:ext uri="{BEBA8EAE-BF5A-486C-A8C5-ECC9F3942E4B}">
                <a14:imgProps xmlns:a14="http://schemas.microsoft.com/office/drawing/2010/main">
                  <a14:imgLayer r:embed="rId13">
                    <a14:imgEffect>
                      <a14:colorTemperature colorTemp="6499"/>
                    </a14:imgEffect>
                  </a14:imgLayer>
                </a14:imgProps>
              </a:ext>
              <a:ext uri="{28A0092B-C50C-407E-A947-70E740481C1C}">
                <a14:useLocalDpi xmlns:a14="http://schemas.microsoft.com/office/drawing/2010/main" val="0"/>
              </a:ext>
            </a:extLst>
          </a:blip>
          <a:stretch>
            <a:fillRect/>
          </a:stretch>
        </p:blipFill>
        <p:spPr>
          <a:xfrm>
            <a:off x="1428631" y="2759003"/>
            <a:ext cx="4423410" cy="2948940"/>
          </a:xfrm>
          <a:prstGeom prst="rect">
            <a:avLst/>
          </a:prstGeom>
        </p:spPr>
      </p:pic>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4"/>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091263288"/>
      </p:ext>
    </p:extLst>
  </p:cSld>
  <p:clrMapOvr>
    <a:masterClrMapping/>
  </p:clrMapOvr>
  <mc:AlternateContent xmlns:mc="http://schemas.openxmlformats.org/markup-compatibility/2006">
    <mc:Choice xmlns:p14="http://schemas.microsoft.com/office/powerpoint/2010/main" Requires="p14">
      <p:transition spd="slow" p14:dur="2000" advTm="192782"/>
    </mc:Choice>
    <mc:Fallback>
      <p:transition spd="slow" advTm="192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4"/>
                </p:tgtEl>
              </p:cMediaNode>
            </p:audio>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423125" y="1551411"/>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 xmlns:a16="http://schemas.microsoft.com/office/drawing/2014/main" id="{27376E63-A78A-BD8F-1A56-52837C863F12}"/>
              </a:ext>
            </a:extLst>
          </p:cNvPr>
          <p:cNvSpPr/>
          <p:nvPr/>
        </p:nvSpPr>
        <p:spPr>
          <a:xfrm>
            <a:off x="8048912" y="2253078"/>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 xmlns:a16="http://schemas.microsoft.com/office/drawing/2014/main" id="{5A428016-4952-4529-BE5A-D9EFA66B119D}"/>
              </a:ext>
            </a:extLst>
          </p:cNvPr>
          <p:cNvPicPr>
            <a:picLocks noChangeAspect="1"/>
          </p:cNvPicPr>
          <p:nvPr/>
        </p:nvPicPr>
        <p:blipFill>
          <a:blip r:embed="rId11"/>
          <a:stretch>
            <a:fillRect/>
          </a:stretch>
        </p:blipFill>
        <p:spPr>
          <a:xfrm>
            <a:off x="3892508" y="2148095"/>
            <a:ext cx="4653384" cy="2725398"/>
          </a:xfrm>
          <a:prstGeom prst="rect">
            <a:avLst/>
          </a:prstGeom>
        </p:spPr>
      </p:pic>
      <p:sp>
        <p:nvSpPr>
          <p:cNvPr id="2" name="TextBox 1">
            <a:extLst>
              <a:ext uri="{FF2B5EF4-FFF2-40B4-BE49-F238E27FC236}">
                <a16:creationId xmlns="" xmlns:a16="http://schemas.microsoft.com/office/drawing/2014/main" id="{77B918D1-85EE-4947-91B0-18A0ADC6130E}"/>
              </a:ext>
            </a:extLst>
          </p:cNvPr>
          <p:cNvSpPr txBox="1"/>
          <p:nvPr/>
        </p:nvSpPr>
        <p:spPr>
          <a:xfrm>
            <a:off x="8286364" y="2733770"/>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الثالثة</a:t>
            </a:r>
          </a:p>
        </p:txBody>
      </p:sp>
      <p:sp>
        <p:nvSpPr>
          <p:cNvPr id="5" name="TextBox 4">
            <a:extLst>
              <a:ext uri="{FF2B5EF4-FFF2-40B4-BE49-F238E27FC236}">
                <a16:creationId xmlns="" xmlns:a16="http://schemas.microsoft.com/office/drawing/2014/main" id="{F9B61EE0-2E42-45B4-938A-ED67A1EDFFF1}"/>
              </a:ext>
            </a:extLst>
          </p:cNvPr>
          <p:cNvSpPr txBox="1"/>
          <p:nvPr/>
        </p:nvSpPr>
        <p:spPr>
          <a:xfrm>
            <a:off x="4922026" y="2035536"/>
            <a:ext cx="3184920" cy="2953822"/>
          </a:xfrm>
          <a:prstGeom prst="rect">
            <a:avLst/>
          </a:prstGeom>
          <a:noFill/>
        </p:spPr>
        <p:txBody>
          <a:bodyPr wrap="square" rtlCol="0">
            <a:spAutoFit/>
          </a:bodyPr>
          <a:lstStyle/>
          <a:p>
            <a:pPr algn="r" rtl="1">
              <a:lnSpc>
                <a:spcPct val="107000"/>
              </a:lnSpc>
              <a:spcAft>
                <a:spcPts val="0"/>
              </a:spcAft>
            </a:pPr>
            <a:r>
              <a:rPr lang="ar-SA" sz="4400" b="1" dirty="0">
                <a:latin typeface="Arial" panose="020B0604020202020204" pitchFamily="34" charset="0"/>
                <a:ea typeface="Times New Roman" panose="02020603050405020304" pitchFamily="18" charset="0"/>
              </a:rPr>
              <a:t>السمات </a:t>
            </a:r>
            <a:endParaRPr lang="ar-EG" sz="4400" b="1" dirty="0">
              <a:latin typeface="Arial" panose="020B0604020202020204" pitchFamily="34" charset="0"/>
              <a:ea typeface="Times New Roman" panose="02020603050405020304" pitchFamily="18" charset="0"/>
            </a:endParaRPr>
          </a:p>
          <a:p>
            <a:pPr algn="r" rtl="1">
              <a:lnSpc>
                <a:spcPct val="107000"/>
              </a:lnSpc>
              <a:spcAft>
                <a:spcPts val="0"/>
              </a:spcAft>
            </a:pPr>
            <a:r>
              <a:rPr lang="ar-SA" sz="4400" b="1" dirty="0">
                <a:latin typeface="Arial" panose="020B0604020202020204" pitchFamily="34" charset="0"/>
                <a:ea typeface="Times New Roman" panose="02020603050405020304" pitchFamily="18" charset="0"/>
              </a:rPr>
              <a:t>الخاصة بالجريمة السبرانية </a:t>
            </a:r>
            <a:endParaRPr lang="en-US" sz="3600" dirty="0">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 xmlns:a16="http://schemas.microsoft.com/office/drawing/2014/main" id="{56398BDA-FBB7-4A6A-A603-C7B7289F12D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63456" y="1328074"/>
            <a:ext cx="3657600" cy="4307840"/>
          </a:xfrm>
          <a:prstGeom prst="rect">
            <a:avLst/>
          </a:prstGeom>
        </p:spPr>
      </p:pic>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957621110"/>
      </p:ext>
    </p:extLst>
  </p:cSld>
  <p:clrMapOvr>
    <a:masterClrMapping/>
  </p:clrMapOvr>
  <mc:AlternateContent xmlns:mc="http://schemas.openxmlformats.org/markup-compatibility/2006">
    <mc:Choice xmlns:p14="http://schemas.microsoft.com/office/powerpoint/2010/main" Requires="p14">
      <p:transition spd="slow" p14:dur="2000" advTm="92100"/>
    </mc:Choice>
    <mc:Fallback>
      <p:transition spd="slow" advTm="921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1000"/>
                                        <p:tgtEl>
                                          <p:spTgt spid="5">
                                            <p:txEl>
                                              <p:pRg st="1" end="1"/>
                                            </p:txEl>
                                          </p:spTgt>
                                        </p:tgtEl>
                                      </p:cBhvr>
                                    </p:animEffect>
                                    <p:anim calcmode="lin" valueType="num">
                                      <p:cBhvr>
                                        <p:cTn id="12"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3"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423125" y="1551411"/>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 xmlns:a16="http://schemas.microsoft.com/office/drawing/2014/main" id="{27376E63-A78A-BD8F-1A56-52837C863F12}"/>
              </a:ext>
            </a:extLst>
          </p:cNvPr>
          <p:cNvSpPr/>
          <p:nvPr/>
        </p:nvSpPr>
        <p:spPr>
          <a:xfrm>
            <a:off x="8048912" y="2253078"/>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 xmlns:a16="http://schemas.microsoft.com/office/drawing/2014/main" id="{5A428016-4952-4529-BE5A-D9EFA66B119D}"/>
              </a:ext>
            </a:extLst>
          </p:cNvPr>
          <p:cNvPicPr>
            <a:picLocks noChangeAspect="1"/>
          </p:cNvPicPr>
          <p:nvPr/>
        </p:nvPicPr>
        <p:blipFill>
          <a:blip r:embed="rId11"/>
          <a:stretch>
            <a:fillRect/>
          </a:stretch>
        </p:blipFill>
        <p:spPr>
          <a:xfrm>
            <a:off x="3938545" y="2120564"/>
            <a:ext cx="4653384" cy="2725398"/>
          </a:xfrm>
          <a:prstGeom prst="rect">
            <a:avLst/>
          </a:prstGeom>
        </p:spPr>
      </p:pic>
      <p:sp>
        <p:nvSpPr>
          <p:cNvPr id="2" name="TextBox 1">
            <a:extLst>
              <a:ext uri="{FF2B5EF4-FFF2-40B4-BE49-F238E27FC236}">
                <a16:creationId xmlns="" xmlns:a16="http://schemas.microsoft.com/office/drawing/2014/main" id="{77B918D1-85EE-4947-91B0-18A0ADC6130E}"/>
              </a:ext>
            </a:extLst>
          </p:cNvPr>
          <p:cNvSpPr txBox="1"/>
          <p:nvPr/>
        </p:nvSpPr>
        <p:spPr>
          <a:xfrm>
            <a:off x="8267651" y="2787954"/>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الرابعة</a:t>
            </a:r>
          </a:p>
        </p:txBody>
      </p:sp>
      <p:sp>
        <p:nvSpPr>
          <p:cNvPr id="5" name="TextBox 4">
            <a:extLst>
              <a:ext uri="{FF2B5EF4-FFF2-40B4-BE49-F238E27FC236}">
                <a16:creationId xmlns="" xmlns:a16="http://schemas.microsoft.com/office/drawing/2014/main" id="{F9B61EE0-2E42-45B4-938A-ED67A1EDFFF1}"/>
              </a:ext>
            </a:extLst>
          </p:cNvPr>
          <p:cNvSpPr txBox="1"/>
          <p:nvPr/>
        </p:nvSpPr>
        <p:spPr>
          <a:xfrm>
            <a:off x="5222601" y="2610021"/>
            <a:ext cx="3184920" cy="1452192"/>
          </a:xfrm>
          <a:prstGeom prst="rect">
            <a:avLst/>
          </a:prstGeom>
          <a:noFill/>
        </p:spPr>
        <p:txBody>
          <a:bodyPr wrap="square" rtlCol="0">
            <a:spAutoFit/>
          </a:bodyPr>
          <a:lstStyle/>
          <a:p>
            <a:pPr marL="0" marR="0" lvl="0" indent="0" algn="r" defTabSz="914400" rtl="1" eaLnBrk="1" fontAlgn="auto" latinLnBrk="0" hangingPunct="1">
              <a:lnSpc>
                <a:spcPct val="107000"/>
              </a:lnSpc>
              <a:spcBef>
                <a:spcPts val="0"/>
              </a:spcBef>
              <a:spcAft>
                <a:spcPts val="0"/>
              </a:spcAft>
              <a:buClrTx/>
              <a:buSzTx/>
              <a:buFontTx/>
              <a:buNone/>
              <a:tabLst/>
              <a:defRPr/>
            </a:pPr>
            <a:r>
              <a:rPr lang="ar-EG" sz="2800" b="1" dirty="0">
                <a:solidFill>
                  <a:prstClr val="black"/>
                </a:solidFill>
                <a:latin typeface="Arial" panose="020B0604020202020204" pitchFamily="34" charset="0"/>
                <a:ea typeface="Times New Roman" panose="02020603050405020304" pitchFamily="18" charset="0"/>
                <a:cs typeface="Arial" panose="020B0604020202020204" pitchFamily="34" charset="0"/>
              </a:rPr>
              <a:t>طرفا الجريمة السيبرانية</a:t>
            </a:r>
            <a:r>
              <a:rPr kumimoji="0" lang="ar-SA" sz="2800" b="1"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endParaRPr kumimoji="0" lang="ar-EG" sz="2800" b="1"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7000"/>
              </a:lnSpc>
              <a:spcBef>
                <a:spcPts val="0"/>
              </a:spcBef>
              <a:spcAft>
                <a:spcPts val="0"/>
              </a:spcAft>
              <a:buClrTx/>
              <a:buSzTx/>
              <a:buFontTx/>
              <a:buNone/>
              <a:tabLst/>
              <a:defRPr/>
            </a:pPr>
            <a:r>
              <a:rPr lang="ar-EG" sz="2800" b="1" dirty="0">
                <a:solidFill>
                  <a:prstClr val="black"/>
                </a:solidFill>
                <a:latin typeface="Arial" panose="020B0604020202020204" pitchFamily="34" charset="0"/>
                <a:ea typeface="Calibri" panose="020F0502020204030204" pitchFamily="34" charset="0"/>
                <a:cs typeface="Arial" panose="020B0604020202020204" pitchFamily="34" charset="0"/>
              </a:rPr>
              <a:t>وماهية السلوك الإجرامي </a:t>
            </a:r>
          </a:p>
          <a:p>
            <a:pPr marL="0" marR="0" lvl="0" indent="0" algn="r" defTabSz="914400" rtl="1" eaLnBrk="1" fontAlgn="auto" latinLnBrk="0" hangingPunct="1">
              <a:lnSpc>
                <a:spcPct val="107000"/>
              </a:lnSpc>
              <a:spcBef>
                <a:spcPts val="0"/>
              </a:spcBef>
              <a:spcAft>
                <a:spcPts val="0"/>
              </a:spcAft>
              <a:buClrTx/>
              <a:buSzTx/>
              <a:buFontTx/>
              <a:buNone/>
              <a:tabLst/>
              <a:defRPr/>
            </a:pPr>
            <a:r>
              <a:rPr lang="ar-EG" sz="2800" b="1" dirty="0">
                <a:solidFill>
                  <a:prstClr val="black"/>
                </a:solidFill>
                <a:latin typeface="Arial" panose="020B0604020202020204" pitchFamily="34" charset="0"/>
                <a:ea typeface="Calibri" panose="020F0502020204030204" pitchFamily="34" charset="0"/>
                <a:cs typeface="Arial" panose="020B0604020202020204" pitchFamily="34" charset="0"/>
              </a:rPr>
              <a:t>في الجرائم السيبرانية</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 xmlns:a16="http://schemas.microsoft.com/office/drawing/2014/main" id="{723037DA-D3C5-404B-93FF-F70FB9CAEAEE}"/>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427894" y="2020038"/>
            <a:ext cx="3911918" cy="3806190"/>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1180804091"/>
      </p:ext>
    </p:extLst>
  </p:cSld>
  <p:clrMapOvr>
    <a:masterClrMapping/>
  </p:clrMapOvr>
  <mc:AlternateContent xmlns:mc="http://schemas.openxmlformats.org/markup-compatibility/2006">
    <mc:Choice xmlns:p14="http://schemas.microsoft.com/office/powerpoint/2010/main" Requires="p14">
      <p:transition spd="slow" p14:dur="2000" advTm="83394"/>
    </mc:Choice>
    <mc:Fallback>
      <p:transition spd="slow" advTm="833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6"/>
                </p:tgtEl>
              </p:cMediaNode>
            </p:audio>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 xmlns:a16="http://schemas.microsoft.com/office/drawing/2014/main" id="{27376E63-A78A-BD8F-1A56-52837C863F12}"/>
              </a:ext>
            </a:extLst>
          </p:cNvPr>
          <p:cNvSpPr/>
          <p:nvPr/>
        </p:nvSpPr>
        <p:spPr>
          <a:xfrm>
            <a:off x="8122680" y="1711296"/>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 xmlns:a16="http://schemas.microsoft.com/office/drawing/2014/main" id="{5A428016-4952-4529-BE5A-D9EFA66B119D}"/>
              </a:ext>
            </a:extLst>
          </p:cNvPr>
          <p:cNvPicPr>
            <a:picLocks noChangeAspect="1"/>
          </p:cNvPicPr>
          <p:nvPr/>
        </p:nvPicPr>
        <p:blipFill>
          <a:blip r:embed="rId11"/>
          <a:stretch>
            <a:fillRect/>
          </a:stretch>
        </p:blipFill>
        <p:spPr>
          <a:xfrm>
            <a:off x="3825684" y="1814163"/>
            <a:ext cx="4589222" cy="1889680"/>
          </a:xfrm>
          <a:prstGeom prst="rect">
            <a:avLst/>
          </a:prstGeom>
        </p:spPr>
      </p:pic>
      <p:sp>
        <p:nvSpPr>
          <p:cNvPr id="2" name="TextBox 1">
            <a:extLst>
              <a:ext uri="{FF2B5EF4-FFF2-40B4-BE49-F238E27FC236}">
                <a16:creationId xmlns="" xmlns:a16="http://schemas.microsoft.com/office/drawing/2014/main" id="{77B918D1-85EE-4947-91B0-18A0ADC6130E}"/>
              </a:ext>
            </a:extLst>
          </p:cNvPr>
          <p:cNvSpPr txBox="1"/>
          <p:nvPr/>
        </p:nvSpPr>
        <p:spPr>
          <a:xfrm>
            <a:off x="8267651" y="2231200"/>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الخامسة</a:t>
            </a:r>
          </a:p>
        </p:txBody>
      </p:sp>
      <p:sp>
        <p:nvSpPr>
          <p:cNvPr id="5" name="TextBox 4">
            <a:extLst>
              <a:ext uri="{FF2B5EF4-FFF2-40B4-BE49-F238E27FC236}">
                <a16:creationId xmlns="" xmlns:a16="http://schemas.microsoft.com/office/drawing/2014/main" id="{F9B61EE0-2E42-45B4-938A-ED67A1EDFFF1}"/>
              </a:ext>
            </a:extLst>
          </p:cNvPr>
          <p:cNvSpPr txBox="1"/>
          <p:nvPr/>
        </p:nvSpPr>
        <p:spPr>
          <a:xfrm>
            <a:off x="5025217" y="1997702"/>
            <a:ext cx="3184920" cy="1248034"/>
          </a:xfrm>
          <a:prstGeom prst="rect">
            <a:avLst/>
          </a:prstGeom>
          <a:noFill/>
        </p:spPr>
        <p:txBody>
          <a:bodyPr wrap="square" rtlCol="0">
            <a:spAutoFit/>
          </a:bodyPr>
          <a:lstStyle/>
          <a:p>
            <a:pPr marL="0" marR="0" lvl="0" indent="0" algn="r" defTabSz="914400" rtl="1" eaLnBrk="1" fontAlgn="auto" latinLnBrk="0" hangingPunct="1">
              <a:lnSpc>
                <a:spcPct val="107000"/>
              </a:lnSpc>
              <a:spcBef>
                <a:spcPts val="0"/>
              </a:spcBef>
              <a:spcAft>
                <a:spcPts val="0"/>
              </a:spcAft>
              <a:buClrTx/>
              <a:buSzTx/>
              <a:buFontTx/>
              <a:buNone/>
              <a:tabLst/>
              <a:defRPr/>
            </a:pPr>
            <a:r>
              <a:rPr kumimoji="0" lang="ar-SA" sz="36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الأركان الأساسية للجريمة السيبرانية</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 xmlns:a16="http://schemas.microsoft.com/office/drawing/2014/main" id="{86595A45-D0FC-4612-A907-CCDB45CF28F1}"/>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423125" y="3180280"/>
            <a:ext cx="5486400" cy="2580323"/>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2249080549"/>
      </p:ext>
    </p:extLst>
  </p:cSld>
  <p:clrMapOvr>
    <a:masterClrMapping/>
  </p:clrMapOvr>
  <mc:AlternateContent xmlns:mc="http://schemas.openxmlformats.org/markup-compatibility/2006">
    <mc:Choice xmlns:p14="http://schemas.microsoft.com/office/powerpoint/2010/main" Requires="p14">
      <p:transition spd="slow" p14:dur="2000" advTm="63559"/>
    </mc:Choice>
    <mc:Fallback>
      <p:transition spd="slow" advTm="635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1000"/>
                                        <p:tgtEl>
                                          <p:spTgt spid="5">
                                            <p:txEl>
                                              <p:pRg st="0" end="0"/>
                                            </p:txEl>
                                          </p:spTgt>
                                        </p:tgtEl>
                                      </p:cBhvr>
                                    </p:animEffect>
                                    <p:anim calcmode="lin" valueType="num">
                                      <p:cBhvr>
                                        <p:cTn id="1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6"/>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 xmlns:a16="http://schemas.microsoft.com/office/drawing/2014/main" id="{27376E63-A78A-BD8F-1A56-52837C863F12}"/>
              </a:ext>
            </a:extLst>
          </p:cNvPr>
          <p:cNvSpPr/>
          <p:nvPr/>
        </p:nvSpPr>
        <p:spPr>
          <a:xfrm>
            <a:off x="8122680" y="1711296"/>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 xmlns:a16="http://schemas.microsoft.com/office/drawing/2014/main" id="{5A428016-4952-4529-BE5A-D9EFA66B119D}"/>
              </a:ext>
            </a:extLst>
          </p:cNvPr>
          <p:cNvPicPr>
            <a:picLocks noChangeAspect="1"/>
          </p:cNvPicPr>
          <p:nvPr/>
        </p:nvPicPr>
        <p:blipFill>
          <a:blip r:embed="rId11"/>
          <a:stretch>
            <a:fillRect/>
          </a:stretch>
        </p:blipFill>
        <p:spPr>
          <a:xfrm>
            <a:off x="3825684" y="1814163"/>
            <a:ext cx="4589222" cy="1889680"/>
          </a:xfrm>
          <a:prstGeom prst="rect">
            <a:avLst/>
          </a:prstGeom>
        </p:spPr>
      </p:pic>
      <p:sp>
        <p:nvSpPr>
          <p:cNvPr id="2" name="TextBox 1">
            <a:extLst>
              <a:ext uri="{FF2B5EF4-FFF2-40B4-BE49-F238E27FC236}">
                <a16:creationId xmlns="" xmlns:a16="http://schemas.microsoft.com/office/drawing/2014/main" id="{77B918D1-85EE-4947-91B0-18A0ADC6130E}"/>
              </a:ext>
            </a:extLst>
          </p:cNvPr>
          <p:cNvSpPr txBox="1"/>
          <p:nvPr/>
        </p:nvSpPr>
        <p:spPr>
          <a:xfrm>
            <a:off x="8267651" y="2231200"/>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a:t>
            </a:r>
            <a:r>
              <a:rPr lang="ar-EG" sz="4400" dirty="0">
                <a:solidFill>
                  <a:srgbClr val="FF0000"/>
                </a:solidFill>
                <a:latin typeface="Calibri" panose="020F0502020204030204"/>
                <a:cs typeface="Arial" panose="020B0604020202020204" pitchFamily="34" charset="0"/>
              </a:rPr>
              <a:t>لسادسة</a:t>
            </a:r>
            <a:endPar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p:txBody>
      </p:sp>
      <p:sp>
        <p:nvSpPr>
          <p:cNvPr id="5" name="TextBox 4">
            <a:extLst>
              <a:ext uri="{FF2B5EF4-FFF2-40B4-BE49-F238E27FC236}">
                <a16:creationId xmlns="" xmlns:a16="http://schemas.microsoft.com/office/drawing/2014/main" id="{F9B61EE0-2E42-45B4-938A-ED67A1EDFFF1}"/>
              </a:ext>
            </a:extLst>
          </p:cNvPr>
          <p:cNvSpPr txBox="1"/>
          <p:nvPr/>
        </p:nvSpPr>
        <p:spPr>
          <a:xfrm>
            <a:off x="5025217" y="1997702"/>
            <a:ext cx="3184920" cy="1248034"/>
          </a:xfrm>
          <a:prstGeom prst="rect">
            <a:avLst/>
          </a:prstGeom>
          <a:noFill/>
        </p:spPr>
        <p:txBody>
          <a:bodyPr wrap="square" rtlCol="0">
            <a:spAutoFit/>
          </a:bodyPr>
          <a:lstStyle/>
          <a:p>
            <a:pPr marL="0" marR="0" lvl="0" indent="0" algn="r" defTabSz="914400" rtl="1" eaLnBrk="1" fontAlgn="auto" latinLnBrk="0" hangingPunct="1">
              <a:lnSpc>
                <a:spcPct val="107000"/>
              </a:lnSpc>
              <a:spcBef>
                <a:spcPts val="0"/>
              </a:spcBef>
              <a:spcAft>
                <a:spcPts val="0"/>
              </a:spcAft>
              <a:buClrTx/>
              <a:buSzTx/>
              <a:buFontTx/>
              <a:buNone/>
              <a:tabLst/>
              <a:defRPr/>
            </a:pPr>
            <a:r>
              <a:rPr lang="ar-EG" sz="3600" b="1" dirty="0">
                <a:solidFill>
                  <a:prstClr val="black"/>
                </a:solidFill>
                <a:latin typeface="Calibri" panose="020F0502020204030204" pitchFamily="34" charset="0"/>
                <a:ea typeface="Calibri" panose="020F0502020204030204" pitchFamily="34" charset="0"/>
                <a:cs typeface="Arial" panose="020B0604020202020204" pitchFamily="34" charset="0"/>
              </a:rPr>
              <a:t>صور الجرائم السبرانية</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 xmlns:a16="http://schemas.microsoft.com/office/drawing/2014/main" id="{CEEB4C43-0916-40C1-AD91-BE3AD07D9E0B}"/>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364043" y="2837509"/>
            <a:ext cx="5182602" cy="2923094"/>
          </a:xfrm>
          <a:prstGeom prst="rect">
            <a:avLst/>
          </a:prstGeom>
        </p:spPr>
      </p:pic>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539168849"/>
      </p:ext>
    </p:extLst>
  </p:cSld>
  <p:clrMapOvr>
    <a:masterClrMapping/>
  </p:clrMapOvr>
  <mc:AlternateContent xmlns:mc="http://schemas.openxmlformats.org/markup-compatibility/2006">
    <mc:Choice xmlns:p14="http://schemas.microsoft.com/office/powerpoint/2010/main" Requires="p14">
      <p:transition spd="slow" p14:dur="2000" advTm="261060"/>
    </mc:Choice>
    <mc:Fallback>
      <p:transition spd="slow" advTm="2610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1000"/>
                                        <p:tgtEl>
                                          <p:spTgt spid="5">
                                            <p:txEl>
                                              <p:pRg st="0" end="0"/>
                                            </p:txEl>
                                          </p:spTgt>
                                        </p:tgtEl>
                                      </p:cBhvr>
                                    </p:animEffect>
                                    <p:anim calcmode="lin" valueType="num">
                                      <p:cBhvr>
                                        <p:cTn id="1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13" name="Oval 12">
            <a:extLst>
              <a:ext uri="{FF2B5EF4-FFF2-40B4-BE49-F238E27FC236}">
                <a16:creationId xmlns="" xmlns:a16="http://schemas.microsoft.com/office/drawing/2014/main" id="{27376E63-A78A-BD8F-1A56-52837C863F12}"/>
              </a:ext>
            </a:extLst>
          </p:cNvPr>
          <p:cNvSpPr/>
          <p:nvPr/>
        </p:nvSpPr>
        <p:spPr>
          <a:xfrm>
            <a:off x="8122680" y="1711296"/>
            <a:ext cx="2420471" cy="243278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 xmlns:a16="http://schemas.microsoft.com/office/drawing/2014/main" id="{5A428016-4952-4529-BE5A-D9EFA66B119D}"/>
              </a:ext>
            </a:extLst>
          </p:cNvPr>
          <p:cNvPicPr>
            <a:picLocks noChangeAspect="1"/>
          </p:cNvPicPr>
          <p:nvPr/>
        </p:nvPicPr>
        <p:blipFill>
          <a:blip r:embed="rId10"/>
          <a:stretch>
            <a:fillRect/>
          </a:stretch>
        </p:blipFill>
        <p:spPr>
          <a:xfrm>
            <a:off x="3825684" y="1814163"/>
            <a:ext cx="4589222" cy="1889680"/>
          </a:xfrm>
          <a:prstGeom prst="rect">
            <a:avLst/>
          </a:prstGeom>
        </p:spPr>
      </p:pic>
      <p:sp>
        <p:nvSpPr>
          <p:cNvPr id="2" name="TextBox 1">
            <a:extLst>
              <a:ext uri="{FF2B5EF4-FFF2-40B4-BE49-F238E27FC236}">
                <a16:creationId xmlns="" xmlns:a16="http://schemas.microsoft.com/office/drawing/2014/main" id="{77B918D1-85EE-4947-91B0-18A0ADC6130E}"/>
              </a:ext>
            </a:extLst>
          </p:cNvPr>
          <p:cNvSpPr txBox="1"/>
          <p:nvPr/>
        </p:nvSpPr>
        <p:spPr>
          <a:xfrm>
            <a:off x="8267651" y="2231200"/>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السابعة</a:t>
            </a:r>
          </a:p>
        </p:txBody>
      </p:sp>
      <p:sp>
        <p:nvSpPr>
          <p:cNvPr id="3" name="TextBox 2">
            <a:extLst>
              <a:ext uri="{FF2B5EF4-FFF2-40B4-BE49-F238E27FC236}">
                <a16:creationId xmlns="" xmlns:a16="http://schemas.microsoft.com/office/drawing/2014/main" id="{A50B4774-08E3-448D-97FC-5C0758DBE1B9}"/>
              </a:ext>
            </a:extLst>
          </p:cNvPr>
          <p:cNvSpPr txBox="1"/>
          <p:nvPr/>
        </p:nvSpPr>
        <p:spPr>
          <a:xfrm>
            <a:off x="5060906" y="1956063"/>
            <a:ext cx="3019353" cy="1200329"/>
          </a:xfrm>
          <a:prstGeom prst="rect">
            <a:avLst/>
          </a:prstGeom>
          <a:noFill/>
        </p:spPr>
        <p:txBody>
          <a:bodyPr wrap="square" rtlCol="0">
            <a:spAutoFit/>
          </a:bodyPr>
          <a:lstStyle/>
          <a:p>
            <a:pPr algn="r" rtl="1"/>
            <a:r>
              <a:rPr lang="ar-EG" sz="3600" dirty="0">
                <a:solidFill>
                  <a:srgbClr val="FF0000"/>
                </a:solidFill>
              </a:rPr>
              <a:t>تابع صور الجرائم السبرانية</a:t>
            </a:r>
            <a:endParaRPr lang="en-US" sz="3600" dirty="0">
              <a:solidFill>
                <a:srgbClr val="FF0000"/>
              </a:solidFill>
            </a:endParaRPr>
          </a:p>
        </p:txBody>
      </p:sp>
      <p:pic>
        <p:nvPicPr>
          <p:cNvPr id="7" name="Picture 6">
            <a:extLst>
              <a:ext uri="{FF2B5EF4-FFF2-40B4-BE49-F238E27FC236}">
                <a16:creationId xmlns="" xmlns:a16="http://schemas.microsoft.com/office/drawing/2014/main" id="{83828796-E49D-46AC-A5C7-9B23EE7701CC}"/>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423126" y="2716696"/>
            <a:ext cx="5096944" cy="3043908"/>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749736369"/>
      </p:ext>
    </p:extLst>
  </p:cSld>
  <p:clrMapOvr>
    <a:masterClrMapping/>
  </p:clrMapOvr>
  <mc:AlternateContent xmlns:mc="http://schemas.openxmlformats.org/markup-compatibility/2006">
    <mc:Choice xmlns:p14="http://schemas.microsoft.com/office/powerpoint/2010/main" Requires="p14">
      <p:transition spd="slow" p14:dur="2000" advTm="363015"/>
    </mc:Choice>
    <mc:Fallback>
      <p:transition spd="slow" advTm="3630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13" name="Oval 12">
            <a:extLst>
              <a:ext uri="{FF2B5EF4-FFF2-40B4-BE49-F238E27FC236}">
                <a16:creationId xmlns="" xmlns:a16="http://schemas.microsoft.com/office/drawing/2014/main" id="{27376E63-A78A-BD8F-1A56-52837C863F12}"/>
              </a:ext>
            </a:extLst>
          </p:cNvPr>
          <p:cNvSpPr/>
          <p:nvPr/>
        </p:nvSpPr>
        <p:spPr>
          <a:xfrm>
            <a:off x="8122680" y="1711297"/>
            <a:ext cx="2420471" cy="210533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 xmlns:a16="http://schemas.microsoft.com/office/drawing/2014/main" id="{5A428016-4952-4529-BE5A-D9EFA66B119D}"/>
              </a:ext>
            </a:extLst>
          </p:cNvPr>
          <p:cNvPicPr>
            <a:picLocks noChangeAspect="1"/>
          </p:cNvPicPr>
          <p:nvPr/>
        </p:nvPicPr>
        <p:blipFill>
          <a:blip r:embed="rId10"/>
          <a:stretch>
            <a:fillRect/>
          </a:stretch>
        </p:blipFill>
        <p:spPr>
          <a:xfrm>
            <a:off x="3825684" y="1814163"/>
            <a:ext cx="4589222" cy="1889680"/>
          </a:xfrm>
          <a:prstGeom prst="rect">
            <a:avLst/>
          </a:prstGeom>
        </p:spPr>
      </p:pic>
      <p:sp>
        <p:nvSpPr>
          <p:cNvPr id="2" name="TextBox 1">
            <a:extLst>
              <a:ext uri="{FF2B5EF4-FFF2-40B4-BE49-F238E27FC236}">
                <a16:creationId xmlns="" xmlns:a16="http://schemas.microsoft.com/office/drawing/2014/main" id="{77B918D1-85EE-4947-91B0-18A0ADC6130E}"/>
              </a:ext>
            </a:extLst>
          </p:cNvPr>
          <p:cNvSpPr txBox="1"/>
          <p:nvPr/>
        </p:nvSpPr>
        <p:spPr>
          <a:xfrm>
            <a:off x="8266838" y="2171506"/>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الثامنة</a:t>
            </a:r>
          </a:p>
        </p:txBody>
      </p:sp>
      <p:sp>
        <p:nvSpPr>
          <p:cNvPr id="3" name="TextBox 2">
            <a:extLst>
              <a:ext uri="{FF2B5EF4-FFF2-40B4-BE49-F238E27FC236}">
                <a16:creationId xmlns="" xmlns:a16="http://schemas.microsoft.com/office/drawing/2014/main" id="{A50B4774-08E3-448D-97FC-5C0758DBE1B9}"/>
              </a:ext>
            </a:extLst>
          </p:cNvPr>
          <p:cNvSpPr txBox="1"/>
          <p:nvPr/>
        </p:nvSpPr>
        <p:spPr>
          <a:xfrm>
            <a:off x="5060906" y="1956063"/>
            <a:ext cx="3019353" cy="175432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3600" dirty="0">
                <a:solidFill>
                  <a:srgbClr val="FF0000"/>
                </a:solidFill>
                <a:latin typeface="Calibri" panose="020F0502020204030204"/>
                <a:cs typeface="Arial" panose="020B0604020202020204" pitchFamily="34" charset="0"/>
              </a:rPr>
              <a:t>الأحكام الإجرائية للجرائم </a:t>
            </a:r>
          </a:p>
          <a:p>
            <a:pPr marL="0" marR="0" lvl="0" indent="0" algn="r" defTabSz="914400" rtl="1" eaLnBrk="1" fontAlgn="auto" latinLnBrk="0" hangingPunct="1">
              <a:lnSpc>
                <a:spcPct val="100000"/>
              </a:lnSpc>
              <a:spcBef>
                <a:spcPts val="0"/>
              </a:spcBef>
              <a:spcAft>
                <a:spcPts val="0"/>
              </a:spcAft>
              <a:buClrTx/>
              <a:buSzTx/>
              <a:buFontTx/>
              <a:buNone/>
              <a:tabLst/>
              <a:defRPr/>
            </a:pPr>
            <a:r>
              <a:rPr lang="ar-EG" sz="3600" dirty="0">
                <a:solidFill>
                  <a:srgbClr val="FF0000"/>
                </a:solidFill>
                <a:latin typeface="Calibri" panose="020F0502020204030204"/>
                <a:cs typeface="Arial" panose="020B0604020202020204" pitchFamily="34" charset="0"/>
              </a:rPr>
              <a:t>السيبرانية</a:t>
            </a:r>
            <a:endPar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5" name="Picture 4">
            <a:extLst>
              <a:ext uri="{FF2B5EF4-FFF2-40B4-BE49-F238E27FC236}">
                <a16:creationId xmlns="" xmlns:a16="http://schemas.microsoft.com/office/drawing/2014/main" id="{ECADF73A-CFBD-4C3B-9190-FAFE1C8F5DD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423125" y="2557670"/>
            <a:ext cx="5110107" cy="3177038"/>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008929025"/>
      </p:ext>
    </p:extLst>
  </p:cSld>
  <p:clrMapOvr>
    <a:masterClrMapping/>
  </p:clrMapOvr>
  <mc:AlternateContent xmlns:mc="http://schemas.openxmlformats.org/markup-compatibility/2006">
    <mc:Choice xmlns:p14="http://schemas.microsoft.com/office/powerpoint/2010/main" Requires="p14">
      <p:transition spd="slow" p14:dur="2000" advTm="50554"/>
    </mc:Choice>
    <mc:Fallback>
      <p:transition spd="slow" advTm="505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13" name="Oval 12">
            <a:extLst>
              <a:ext uri="{FF2B5EF4-FFF2-40B4-BE49-F238E27FC236}">
                <a16:creationId xmlns="" xmlns:a16="http://schemas.microsoft.com/office/drawing/2014/main" id="{27376E63-A78A-BD8F-1A56-52837C863F12}"/>
              </a:ext>
            </a:extLst>
          </p:cNvPr>
          <p:cNvSpPr/>
          <p:nvPr/>
        </p:nvSpPr>
        <p:spPr>
          <a:xfrm>
            <a:off x="8122680" y="1711297"/>
            <a:ext cx="2420471" cy="210533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 xmlns:a16="http://schemas.microsoft.com/office/drawing/2014/main" id="{5A428016-4952-4529-BE5A-D9EFA66B119D}"/>
              </a:ext>
            </a:extLst>
          </p:cNvPr>
          <p:cNvPicPr>
            <a:picLocks noChangeAspect="1"/>
          </p:cNvPicPr>
          <p:nvPr/>
        </p:nvPicPr>
        <p:blipFill>
          <a:blip r:embed="rId10"/>
          <a:stretch>
            <a:fillRect/>
          </a:stretch>
        </p:blipFill>
        <p:spPr>
          <a:xfrm>
            <a:off x="3825684" y="1814163"/>
            <a:ext cx="4589222" cy="1889680"/>
          </a:xfrm>
          <a:prstGeom prst="rect">
            <a:avLst/>
          </a:prstGeom>
        </p:spPr>
      </p:pic>
      <p:sp>
        <p:nvSpPr>
          <p:cNvPr id="2" name="TextBox 1">
            <a:extLst>
              <a:ext uri="{FF2B5EF4-FFF2-40B4-BE49-F238E27FC236}">
                <a16:creationId xmlns="" xmlns:a16="http://schemas.microsoft.com/office/drawing/2014/main" id="{77B918D1-85EE-4947-91B0-18A0ADC6130E}"/>
              </a:ext>
            </a:extLst>
          </p:cNvPr>
          <p:cNvSpPr txBox="1"/>
          <p:nvPr/>
        </p:nvSpPr>
        <p:spPr>
          <a:xfrm>
            <a:off x="8266838" y="2171506"/>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التاسعة</a:t>
            </a:r>
          </a:p>
        </p:txBody>
      </p:sp>
      <p:sp>
        <p:nvSpPr>
          <p:cNvPr id="3" name="TextBox 2">
            <a:extLst>
              <a:ext uri="{FF2B5EF4-FFF2-40B4-BE49-F238E27FC236}">
                <a16:creationId xmlns="" xmlns:a16="http://schemas.microsoft.com/office/drawing/2014/main" id="{A50B4774-08E3-448D-97FC-5C0758DBE1B9}"/>
              </a:ext>
            </a:extLst>
          </p:cNvPr>
          <p:cNvSpPr txBox="1"/>
          <p:nvPr/>
        </p:nvSpPr>
        <p:spPr>
          <a:xfrm>
            <a:off x="4585252" y="1956063"/>
            <a:ext cx="3495007" cy="1200329"/>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آليات مواجهة الجرائم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السيبرانية</a:t>
            </a:r>
          </a:p>
        </p:txBody>
      </p:sp>
      <p:pic>
        <p:nvPicPr>
          <p:cNvPr id="6" name="Picture 5">
            <a:extLst>
              <a:ext uri="{FF2B5EF4-FFF2-40B4-BE49-F238E27FC236}">
                <a16:creationId xmlns="" xmlns:a16="http://schemas.microsoft.com/office/drawing/2014/main" id="{CFA31924-DA63-46D8-B0EB-DA60AC42B96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423125" y="2597426"/>
            <a:ext cx="5070439" cy="3163177"/>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655545021"/>
      </p:ext>
    </p:extLst>
  </p:cSld>
  <p:clrMapOvr>
    <a:masterClrMapping/>
  </p:clrMapOvr>
  <mc:AlternateContent xmlns:mc="http://schemas.openxmlformats.org/markup-compatibility/2006">
    <mc:Choice xmlns:p14="http://schemas.microsoft.com/office/powerpoint/2010/main" Requires="p14">
      <p:transition spd="slow" p14:dur="2000" advTm="74838"/>
    </mc:Choice>
    <mc:Fallback>
      <p:transition spd="slow" advTm="748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423125" y="1472987"/>
            <a:ext cx="9345750" cy="4287616"/>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13" name="Oval 12">
            <a:extLst>
              <a:ext uri="{FF2B5EF4-FFF2-40B4-BE49-F238E27FC236}">
                <a16:creationId xmlns="" xmlns:a16="http://schemas.microsoft.com/office/drawing/2014/main" id="{27376E63-A78A-BD8F-1A56-52837C863F12}"/>
              </a:ext>
            </a:extLst>
          </p:cNvPr>
          <p:cNvSpPr/>
          <p:nvPr/>
        </p:nvSpPr>
        <p:spPr>
          <a:xfrm>
            <a:off x="8122680" y="1711297"/>
            <a:ext cx="2420471" cy="210533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4" name="Picture 13">
            <a:extLst>
              <a:ext uri="{FF2B5EF4-FFF2-40B4-BE49-F238E27FC236}">
                <a16:creationId xmlns="" xmlns:a16="http://schemas.microsoft.com/office/drawing/2014/main" id="{5A428016-4952-4529-BE5A-D9EFA66B119D}"/>
              </a:ext>
            </a:extLst>
          </p:cNvPr>
          <p:cNvPicPr>
            <a:picLocks noChangeAspect="1"/>
          </p:cNvPicPr>
          <p:nvPr/>
        </p:nvPicPr>
        <p:blipFill>
          <a:blip r:embed="rId10"/>
          <a:stretch>
            <a:fillRect/>
          </a:stretch>
        </p:blipFill>
        <p:spPr>
          <a:xfrm>
            <a:off x="1648849" y="1814163"/>
            <a:ext cx="6766057" cy="2522606"/>
          </a:xfrm>
          <a:prstGeom prst="rect">
            <a:avLst/>
          </a:prstGeom>
        </p:spPr>
      </p:pic>
      <p:sp>
        <p:nvSpPr>
          <p:cNvPr id="2" name="TextBox 1">
            <a:extLst>
              <a:ext uri="{FF2B5EF4-FFF2-40B4-BE49-F238E27FC236}">
                <a16:creationId xmlns="" xmlns:a16="http://schemas.microsoft.com/office/drawing/2014/main" id="{77B918D1-85EE-4947-91B0-18A0ADC6130E}"/>
              </a:ext>
            </a:extLst>
          </p:cNvPr>
          <p:cNvSpPr txBox="1"/>
          <p:nvPr/>
        </p:nvSpPr>
        <p:spPr>
          <a:xfrm>
            <a:off x="8266838" y="2171506"/>
            <a:ext cx="2201732"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المحاضرة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العاشرة</a:t>
            </a:r>
          </a:p>
        </p:txBody>
      </p:sp>
      <p:sp>
        <p:nvSpPr>
          <p:cNvPr id="3" name="TextBox 2">
            <a:extLst>
              <a:ext uri="{FF2B5EF4-FFF2-40B4-BE49-F238E27FC236}">
                <a16:creationId xmlns="" xmlns:a16="http://schemas.microsoft.com/office/drawing/2014/main" id="{A50B4774-08E3-448D-97FC-5C0758DBE1B9}"/>
              </a:ext>
            </a:extLst>
          </p:cNvPr>
          <p:cNvSpPr txBox="1"/>
          <p:nvPr/>
        </p:nvSpPr>
        <p:spPr>
          <a:xfrm>
            <a:off x="1974574" y="1914529"/>
            <a:ext cx="6148106" cy="1200329"/>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3600" dirty="0">
                <a:solidFill>
                  <a:srgbClr val="FF0000"/>
                </a:solidFill>
                <a:latin typeface="Calibri" panose="020F0502020204030204"/>
                <a:cs typeface="Arial" panose="020B0604020202020204" pitchFamily="34" charset="0"/>
              </a:rPr>
              <a:t>الجهود الدولية في مواجهة الجرائم الدولية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وم</a:t>
            </a:r>
            <a:r>
              <a:rPr lang="ar-EG" sz="3600" dirty="0">
                <a:solidFill>
                  <a:srgbClr val="FF0000"/>
                </a:solidFill>
                <a:latin typeface="Calibri" panose="020F0502020204030204"/>
                <a:cs typeface="Arial" panose="020B0604020202020204" pitchFamily="34" charset="0"/>
              </a:rPr>
              <a:t>وقف الشريعة الإسلامية منها.  </a:t>
            </a:r>
            <a:endParaRPr kumimoji="0" lang="ar-EG" sz="36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p:txBody>
      </p:sp>
      <p:pic>
        <p:nvPicPr>
          <p:cNvPr id="5" name="Picture 4">
            <a:extLst>
              <a:ext uri="{FF2B5EF4-FFF2-40B4-BE49-F238E27FC236}">
                <a16:creationId xmlns="" xmlns:a16="http://schemas.microsoft.com/office/drawing/2014/main" id="{37163948-672A-40FD-BC50-A82E6835313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423125" y="3236475"/>
            <a:ext cx="6000641" cy="2522606"/>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740440525"/>
      </p:ext>
    </p:extLst>
  </p:cSld>
  <p:clrMapOvr>
    <a:masterClrMapping/>
  </p:clrMapOvr>
  <mc:AlternateContent xmlns:mc="http://schemas.openxmlformats.org/markup-compatibility/2006">
    <mc:Choice xmlns:p14="http://schemas.microsoft.com/office/powerpoint/2010/main" Requires="p14">
      <p:transition spd="slow" p14:dur="2000" advTm="141177"/>
    </mc:Choice>
    <mc:Fallback>
      <p:transition spd="slow" advTm="1411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dirty="0">
              <a:solidFill>
                <a:prstClr val="white"/>
              </a:solidFill>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31062"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defRPr/>
            </a:pPr>
            <a:r>
              <a:rPr lang="ar-EG" sz="3600" dirty="0">
                <a:solidFill>
                  <a:srgbClr val="FF0000"/>
                </a:solidFill>
                <a:latin typeface="Times New Roman" panose="02020603050405020304" pitchFamily="18" charset="0"/>
                <a:ea typeface="Times New Roman" panose="02020603050405020304" pitchFamily="18" charset="0"/>
                <a:cs typeface="Helvetica" panose="020B0604020202020204" pitchFamily="34" charset="0"/>
              </a:rPr>
              <a:t>                        </a:t>
            </a:r>
          </a:p>
          <a:p>
            <a:pPr algn="just" rtl="1">
              <a:defRPr/>
            </a:pPr>
            <a:endParaRPr lang="ar-EG" sz="2400" dirty="0">
              <a:solidFill>
                <a:srgbClr val="000000"/>
              </a:solidFill>
              <a:latin typeface="Times New Roman" panose="02020603050405020304" pitchFamily="18" charset="0"/>
              <a:ea typeface="Times New Roman" panose="02020603050405020304" pitchFamily="18" charset="0"/>
            </a:endParaRPr>
          </a:p>
          <a:p>
            <a:pPr algn="just" rtl="1">
              <a:defRPr/>
            </a:pPr>
            <a:endParaRPr lang="ar-EG" sz="2400" dirty="0">
              <a:solidFill>
                <a:srgbClr val="000000"/>
              </a:solidFill>
              <a:latin typeface="Times New Roman" panose="02020603050405020304" pitchFamily="18" charset="0"/>
              <a:ea typeface="Times New Roman" panose="02020603050405020304" pitchFamily="18" charset="0"/>
            </a:endParaRPr>
          </a:p>
          <a:p>
            <a:pPr algn="just" rtl="1">
              <a:defRPr/>
            </a:pPr>
            <a:endParaRPr lang="ar-EG" sz="2400" dirty="0">
              <a:solidFill>
                <a:srgbClr val="000000"/>
              </a:solidFill>
              <a:latin typeface="Times New Roman" panose="02020603050405020304" pitchFamily="18" charset="0"/>
              <a:ea typeface="Times New Roman" panose="02020603050405020304" pitchFamily="18" charset="0"/>
            </a:endParaRPr>
          </a:p>
          <a:p>
            <a:pPr algn="just" rtl="1">
              <a:defRPr/>
            </a:pPr>
            <a:endParaRPr lang="ar-EG" sz="2400" dirty="0">
              <a:solidFill>
                <a:srgbClr val="000000"/>
              </a:solidFill>
              <a:latin typeface="Times New Roman" panose="02020603050405020304" pitchFamily="18" charset="0"/>
              <a:ea typeface="Times New Roman" panose="02020603050405020304" pitchFamily="18" charset="0"/>
            </a:endParaRPr>
          </a:p>
          <a:p>
            <a:pPr algn="just" rtl="1">
              <a:defRPr/>
            </a:pPr>
            <a:endParaRPr lang="en-US" sz="2000" dirty="0">
              <a:solidFill>
                <a:prstClr val="white"/>
              </a:solidFill>
              <a:latin typeface="Times New Roman" panose="02020603050405020304" pitchFamily="18" charset="0"/>
              <a:ea typeface="Times New Roman" panose="02020603050405020304" pitchFamily="18" charset="0"/>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3" name="Oval 12">
            <a:extLst>
              <a:ext uri="{FF2B5EF4-FFF2-40B4-BE49-F238E27FC236}">
                <a16:creationId xmlns="" xmlns:a16="http://schemas.microsoft.com/office/drawing/2014/main" id="{27376E63-A78A-BD8F-1A56-52837C863F12}"/>
              </a:ext>
            </a:extLst>
          </p:cNvPr>
          <p:cNvSpPr/>
          <p:nvPr/>
        </p:nvSpPr>
        <p:spPr>
          <a:xfrm>
            <a:off x="7321405" y="2064567"/>
            <a:ext cx="2880686"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4000" b="1" dirty="0" smtClean="0">
                <a:solidFill>
                  <a:srgbClr val="FF0000"/>
                </a:solidFill>
              </a:rPr>
              <a:t>مخرجات</a:t>
            </a:r>
          </a:p>
          <a:p>
            <a:pPr algn="ctr">
              <a:defRPr/>
            </a:pPr>
            <a:r>
              <a:rPr lang="ar-EG" sz="4000" b="1" dirty="0" smtClean="0">
                <a:solidFill>
                  <a:srgbClr val="FF0000"/>
                </a:solidFill>
              </a:rPr>
              <a:t>المقرر</a:t>
            </a:r>
            <a:endParaRPr lang="en-US" sz="4000" b="1" dirty="0">
              <a:solidFill>
                <a:srgbClr val="FF0000"/>
              </a:solidFill>
            </a:endParaRPr>
          </a:p>
        </p:txBody>
      </p:sp>
      <p:sp>
        <p:nvSpPr>
          <p:cNvPr id="4" name="TextBox 3"/>
          <p:cNvSpPr txBox="1"/>
          <p:nvPr/>
        </p:nvSpPr>
        <p:spPr>
          <a:xfrm>
            <a:off x="1937711" y="1501132"/>
            <a:ext cx="5076782" cy="3600986"/>
          </a:xfrm>
          <a:prstGeom prst="rect">
            <a:avLst/>
          </a:prstGeom>
          <a:noFill/>
        </p:spPr>
        <p:txBody>
          <a:bodyPr wrap="square" rtlCol="0">
            <a:spAutoFit/>
          </a:bodyPr>
          <a:lstStyle/>
          <a:p>
            <a:pPr algn="just" rtl="1"/>
            <a:r>
              <a:rPr lang="ar-EG" sz="2400" b="1" dirty="0" smtClean="0">
                <a:solidFill>
                  <a:srgbClr val="FF0000"/>
                </a:solidFill>
              </a:rPr>
              <a:t>بحلول نهاية هذا المقرر يجب علي الطالب أن يعرف:</a:t>
            </a:r>
          </a:p>
          <a:p>
            <a:pPr algn="just" rtl="1"/>
            <a:endParaRPr lang="ar-EG" sz="2000" b="1" dirty="0" smtClean="0"/>
          </a:p>
          <a:p>
            <a:pPr marL="342900" lvl="0" indent="-342900" algn="just" rtl="1">
              <a:buFontTx/>
              <a:buAutoNum type="arabicPeriod"/>
            </a:pPr>
            <a:r>
              <a:rPr lang="ar-EG" sz="2000" b="1" dirty="0">
                <a:solidFill>
                  <a:prstClr val="black"/>
                </a:solidFill>
              </a:rPr>
              <a:t>المعرفة والفهم النقدي لتطور الجريمة إلي أن تصبح جرائم السيبرانية</a:t>
            </a:r>
            <a:r>
              <a:rPr lang="ar-EG" sz="2000" b="1" dirty="0" smtClean="0">
                <a:solidFill>
                  <a:prstClr val="black"/>
                </a:solidFill>
              </a:rPr>
              <a:t>.</a:t>
            </a:r>
            <a:endParaRPr lang="ar-EG" sz="2000" b="1" dirty="0" smtClean="0"/>
          </a:p>
          <a:p>
            <a:pPr marL="342900" indent="-342900" algn="just" rtl="1">
              <a:buAutoNum type="arabicPeriod"/>
            </a:pPr>
            <a:r>
              <a:rPr lang="ar-EG" sz="2000" b="1" dirty="0" smtClean="0"/>
              <a:t>معرفة وفهم الأعمال النظرية الرئيسية المتعلقة بالجرائم السيبرانية.</a:t>
            </a:r>
          </a:p>
          <a:p>
            <a:pPr marL="342900" indent="-342900" algn="just" rtl="1">
              <a:buAutoNum type="arabicPeriod"/>
            </a:pPr>
            <a:r>
              <a:rPr lang="ar-EG" sz="2000" b="1" dirty="0" smtClean="0"/>
              <a:t>استخدام مفاهيم إجرامية مجردة ذات الصلة بالجرائم السيبرانية.</a:t>
            </a:r>
          </a:p>
          <a:p>
            <a:pPr marL="342900" indent="-342900" algn="just" rtl="1">
              <a:buAutoNum type="arabicPeriod"/>
            </a:pPr>
            <a:r>
              <a:rPr lang="ar-EG" sz="2000" b="1" dirty="0" smtClean="0"/>
              <a:t>تحليل و تقييم للتشريعات في مواجهة الجرائم السيبرانية.</a:t>
            </a: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899787040"/>
      </p:ext>
    </p:extLst>
  </p:cSld>
  <p:clrMapOvr>
    <a:masterClrMapping/>
  </p:clrMapOvr>
  <mc:AlternateContent xmlns:mc="http://schemas.openxmlformats.org/markup-compatibility/2006">
    <mc:Choice xmlns:p14="http://schemas.microsoft.com/office/powerpoint/2010/main" Requires="p14">
      <p:transition spd="slow" p14:dur="2000" advTm="182224"/>
    </mc:Choice>
    <mc:Fallback>
      <p:transition spd="slow" advTm="1822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bldLst>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4"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645506" y="5005551"/>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065693" y="712654"/>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367465" y="1151709"/>
            <a:ext cx="2758843" cy="753090"/>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2000" advTm="77231"/>
    </mc:Choice>
    <mc:Fallback>
      <p:transition spd="slow" advTm="772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5|0.8"/>
</p:tagLst>
</file>

<file path=ppt/tags/tag3.xml><?xml version="1.0" encoding="utf-8"?>
<p:tagLst xmlns:a="http://schemas.openxmlformats.org/drawingml/2006/main" xmlns:r="http://schemas.openxmlformats.org/officeDocument/2006/relationships" xmlns:p="http://schemas.openxmlformats.org/presentationml/2006/main">
  <p:tag name="TIMING" val="|0.5|1"/>
</p:tagLst>
</file>

<file path=ppt/tags/tag4.xml><?xml version="1.0" encoding="utf-8"?>
<p:tagLst xmlns:a="http://schemas.openxmlformats.org/drawingml/2006/main" xmlns:r="http://schemas.openxmlformats.org/officeDocument/2006/relationships" xmlns:p="http://schemas.openxmlformats.org/presentationml/2006/main">
  <p:tag name="TIMING" val="|1.2"/>
</p:tagLst>
</file>

<file path=ppt/tags/tag5.xml><?xml version="1.0" encoding="utf-8"?>
<p:tagLst xmlns:a="http://schemas.openxmlformats.org/drawingml/2006/main" xmlns:r="http://schemas.openxmlformats.org/officeDocument/2006/relationships" xmlns:p="http://schemas.openxmlformats.org/presentationml/2006/main">
  <p:tag name="TIMING" val="|0.5"/>
</p:tagLst>
</file>

<file path=ppt/tags/tag6.xml><?xml version="1.0" encoding="utf-8"?>
<p:tagLst xmlns:a="http://schemas.openxmlformats.org/drawingml/2006/main" xmlns:r="http://schemas.openxmlformats.org/officeDocument/2006/relationships" xmlns:p="http://schemas.openxmlformats.org/presentationml/2006/main">
  <p:tag name="TIMING" val="|0.4|0.8"/>
</p:tagLst>
</file>

<file path=ppt/tags/tag7.xml><?xml version="1.0" encoding="utf-8"?>
<p:tagLst xmlns:a="http://schemas.openxmlformats.org/drawingml/2006/main" xmlns:r="http://schemas.openxmlformats.org/officeDocument/2006/relationships" xmlns:p="http://schemas.openxmlformats.org/presentationml/2006/main">
  <p:tag name="TIMING" val="|10.1"/>
</p:tagLst>
</file>

<file path=ppt/tags/tag8.xml><?xml version="1.0" encoding="utf-8"?>
<p:tagLst xmlns:a="http://schemas.openxmlformats.org/drawingml/2006/main" xmlns:r="http://schemas.openxmlformats.org/officeDocument/2006/relationships" xmlns:p="http://schemas.openxmlformats.org/presentationml/2006/main">
  <p:tag name="TIMING" val="|0.6"/>
</p:tagLst>
</file>

<file path=ppt/tags/tag9.xml><?xml version="1.0" encoding="utf-8"?>
<p:tagLst xmlns:a="http://schemas.openxmlformats.org/drawingml/2006/main" xmlns:r="http://schemas.openxmlformats.org/officeDocument/2006/relationships" xmlns:p="http://schemas.openxmlformats.org/presentationml/2006/main">
  <p:tag name="TIMING" val="|0.5"/>
</p:tagLst>
</file>

<file path=ppt/tags/tag10.xml><?xml version="1.0" encoding="utf-8"?>
<p:tagLst xmlns:a="http://schemas.openxmlformats.org/drawingml/2006/main" xmlns:r="http://schemas.openxmlformats.org/officeDocument/2006/relationships" xmlns:p="http://schemas.openxmlformats.org/presentationml/2006/main">
  <p:tag name="TIMING" val="|0.5"/>
</p:tagLst>
</file>

<file path=ppt/tags/tag11.xml><?xml version="1.0" encoding="utf-8"?>
<p:tagLst xmlns:a="http://schemas.openxmlformats.org/drawingml/2006/main" xmlns:r="http://schemas.openxmlformats.org/officeDocument/2006/relationships" xmlns:p="http://schemas.openxmlformats.org/presentationml/2006/main">
  <p:tag name="TIMING" val="|0.7"/>
</p:tagLst>
</file>

<file path=ppt/tags/tag12.xml><?xml version="1.0" encoding="utf-8"?>
<p:tagLst xmlns:a="http://schemas.openxmlformats.org/drawingml/2006/main" xmlns:r="http://schemas.openxmlformats.org/officeDocument/2006/relationships" xmlns:p="http://schemas.openxmlformats.org/presentationml/2006/main">
  <p:tag name="TIMING" val="|0.8"/>
</p:tagLst>
</file>

<file path=ppt/tags/tag13.xml><?xml version="1.0" encoding="utf-8"?>
<p:tagLst xmlns:a="http://schemas.openxmlformats.org/drawingml/2006/main" xmlns:r="http://schemas.openxmlformats.org/officeDocument/2006/relationships" xmlns:p="http://schemas.openxmlformats.org/presentationml/2006/main">
  <p:tag name="TIMING" val="|0.6"/>
</p:tagLst>
</file>

<file path=ppt/tags/tag14.xml><?xml version="1.0" encoding="utf-8"?>
<p:tagLst xmlns:a="http://schemas.openxmlformats.org/drawingml/2006/main" xmlns:r="http://schemas.openxmlformats.org/officeDocument/2006/relationships" xmlns:p="http://schemas.openxmlformats.org/presentationml/2006/main">
  <p:tag name="TIMING" val="|0.7"/>
</p:tagLst>
</file>

<file path=ppt/tags/tag15.xml><?xml version="1.0" encoding="utf-8"?>
<p:tagLst xmlns:a="http://schemas.openxmlformats.org/drawingml/2006/main" xmlns:r="http://schemas.openxmlformats.org/officeDocument/2006/relationships" xmlns:p="http://schemas.openxmlformats.org/presentationml/2006/main">
  <p:tag name="TIMING" val="|0.6"/>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6"/>
</p:tagLst>
</file>

<file path=ppt/tags/tag18.xml><?xml version="1.0" encoding="utf-8"?>
<p:tagLst xmlns:a="http://schemas.openxmlformats.org/drawingml/2006/main" xmlns:r="http://schemas.openxmlformats.org/officeDocument/2006/relationships" xmlns:p="http://schemas.openxmlformats.org/presentationml/2006/main">
  <p:tag name="TIMING" val="|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Frosted Glass">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3831</TotalTime>
  <Words>359</Words>
  <Application>Microsoft Office PowerPoint</Application>
  <PresentationFormat>Widescreen</PresentationFormat>
  <Paragraphs>175</Paragraphs>
  <Slides>27</Slides>
  <Notes>23</Notes>
  <HiddenSlides>0</HiddenSlides>
  <MMClips>27</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27</vt:i4>
      </vt:variant>
    </vt:vector>
  </HeadingPairs>
  <TitlesOfParts>
    <vt:vector size="38" baseType="lpstr">
      <vt:lpstr>Amiri</vt:lpstr>
      <vt:lpstr>Arial</vt:lpstr>
      <vt:lpstr>Calibri</vt:lpstr>
      <vt:lpstr>Calibri Light</vt:lpstr>
      <vt:lpstr>Glory</vt:lpstr>
      <vt:lpstr>Helvetica</vt:lpstr>
      <vt:lpstr>PT Bold Heading</vt:lpstr>
      <vt:lpstr>Tajawal Medium</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117</cp:revision>
  <dcterms:created xsi:type="dcterms:W3CDTF">2023-04-29T09:08:23Z</dcterms:created>
  <dcterms:modified xsi:type="dcterms:W3CDTF">2023-06-02T19:43:45Z</dcterms:modified>
</cp:coreProperties>
</file>