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1"/>
  </p:notesMasterIdLst>
  <p:sldIdLst>
    <p:sldId id="504" r:id="rId2"/>
    <p:sldId id="313" r:id="rId3"/>
    <p:sldId id="494" r:id="rId4"/>
    <p:sldId id="506" r:id="rId5"/>
    <p:sldId id="276" r:id="rId6"/>
    <p:sldId id="510" r:id="rId7"/>
    <p:sldId id="496" r:id="rId8"/>
    <p:sldId id="508" r:id="rId9"/>
    <p:sldId id="509" r:id="rId10"/>
    <p:sldId id="497" r:id="rId11"/>
    <p:sldId id="512" r:id="rId12"/>
    <p:sldId id="513" r:id="rId13"/>
    <p:sldId id="511" r:id="rId14"/>
    <p:sldId id="507" r:id="rId15"/>
    <p:sldId id="516" r:id="rId16"/>
    <p:sldId id="515" r:id="rId17"/>
    <p:sldId id="499" r:id="rId18"/>
    <p:sldId id="505" r:id="rId19"/>
    <p:sldId id="349"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04"/>
            <p14:sldId id="313"/>
            <p14:sldId id="494"/>
            <p14:sldId id="506"/>
            <p14:sldId id="276"/>
            <p14:sldId id="510"/>
            <p14:sldId id="496"/>
            <p14:sldId id="508"/>
            <p14:sldId id="509"/>
            <p14:sldId id="497"/>
            <p14:sldId id="512"/>
            <p14:sldId id="513"/>
            <p14:sldId id="511"/>
            <p14:sldId id="507"/>
            <p14:sldId id="516"/>
            <p14:sldId id="515"/>
            <p14:sldId id="499"/>
            <p14:sldId id="50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1" autoAdjust="0"/>
    <p:restoredTop sz="93691" autoAdjust="0"/>
  </p:normalViewPr>
  <p:slideViewPr>
    <p:cSldViewPr snapToGrid="0">
      <p:cViewPr varScale="1">
        <p:scale>
          <a:sx n="74" d="100"/>
          <a:sy n="74" d="100"/>
        </p:scale>
        <p:origin x="936" y="62"/>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18" d="100"/>
        <a:sy n="118" d="100"/>
      </p:scale>
      <p:origin x="0" y="-3558"/>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133005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58007949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286213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807972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614887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528758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8980198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543798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16943514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7313284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048208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7652824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326820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9/25/2024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9/25/2024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9/25/2024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5.xml"/><Relationship Id="rId5" Type="http://schemas.openxmlformats.org/officeDocument/2006/relationships/image" Target="../media/image13.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499417" y="3839860"/>
            <a:ext cx="48864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Prepared by Dr. Fatma Abdalla</a:t>
            </a:r>
          </a:p>
        </p:txBody>
      </p:sp>
      <p:sp>
        <p:nvSpPr>
          <p:cNvPr id="31" name="TextBox 30"/>
          <p:cNvSpPr txBox="1"/>
          <p:nvPr/>
        </p:nvSpPr>
        <p:spPr>
          <a:xfrm>
            <a:off x="688888" y="1952394"/>
            <a:ext cx="1534394"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B0F0"/>
                </a:solidFill>
                <a:effectLst/>
                <a:uLnTx/>
                <a:uFillTx/>
                <a:latin typeface="Alexandria regular" pitchFamily="2" charset="-78"/>
                <a:ea typeface="+mn-ea"/>
                <a:cs typeface="Alexandria regular" pitchFamily="2" charset="-78"/>
              </a:rPr>
              <a:t>Business law</a:t>
            </a:r>
            <a:endParaRPr kumimoji="0" lang="en-US" sz="2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34" name="Rectangle: Rounded Corners 33"/>
          <p:cNvSpPr/>
          <p:nvPr/>
        </p:nvSpPr>
        <p:spPr>
          <a:xfrm>
            <a:off x="609600" y="6165971"/>
            <a:ext cx="4776280"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Introductory Lecture</a:t>
            </a:r>
            <a:endParaRPr kumimoji="0" lang="en-US" sz="2000" b="1"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endParaRPr>
          </a:p>
        </p:txBody>
      </p:sp>
      <p:sp>
        <p:nvSpPr>
          <p:cNvPr id="46" name="TextBox 45"/>
          <p:cNvSpPr txBox="1"/>
          <p:nvPr/>
        </p:nvSpPr>
        <p:spPr>
          <a:xfrm>
            <a:off x="1308446" y="5019440"/>
            <a:ext cx="2820003" cy="769441"/>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MGM412</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Business law</a:t>
            </a:r>
            <a:endPar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81118"/>
    </mc:Choice>
    <mc:Fallback xmlns="">
      <p:transition spd="slow" advTm="81118"/>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6844614" y="1740809"/>
            <a:ext cx="2938385" cy="461665"/>
          </a:xfrm>
          <a:prstGeom prst="rect">
            <a:avLst/>
          </a:prstGeom>
          <a:noFill/>
        </p:spPr>
        <p:txBody>
          <a:bodyPr wrap="square" rtlCol="0">
            <a:spAutoFit/>
          </a:bodyPr>
          <a:lstStyle/>
          <a:p>
            <a:pPr algn="ctr"/>
            <a:r>
              <a:rPr lang="en-US" sz="2400" b="1" dirty="0">
                <a:solidFill>
                  <a:srgbClr val="00B0F0"/>
                </a:solidFill>
                <a:latin typeface="Alexandria regular" pitchFamily="2" charset="-78"/>
                <a:cs typeface="Alexandria regular" pitchFamily="2" charset="-78"/>
              </a:rPr>
              <a:t>Lecture objectives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554545"/>
          </a:xfrm>
          <a:prstGeom prst="rect">
            <a:avLst/>
          </a:prstGeom>
          <a:noFill/>
        </p:spPr>
        <p:txBody>
          <a:bodyPr wrap="square" rtlCol="0">
            <a:spAutoFit/>
          </a:bodyPr>
          <a:lstStyle/>
          <a:p>
            <a:pPr marL="400050" indent="-400050" algn="l">
              <a:buAutoNum type="romanUcPeriod"/>
            </a:pPr>
            <a:r>
              <a:rPr lang="en-US" sz="2000" b="1" dirty="0">
                <a:latin typeface="Alexandria regular" pitchFamily="2" charset="-78"/>
                <a:cs typeface="+mj-cs"/>
              </a:rPr>
              <a:t>Course Description.</a:t>
            </a:r>
          </a:p>
          <a:p>
            <a:pPr marL="400050" indent="-400050" algn="l">
              <a:buAutoNum type="romanUcPeriod"/>
            </a:pPr>
            <a:r>
              <a:rPr lang="en-US" sz="2000" b="1" dirty="0">
                <a:latin typeface="Alexandria regular" pitchFamily="2" charset="-78"/>
                <a:cs typeface="+mj-cs"/>
              </a:rPr>
              <a:t>The importance of studying business law.</a:t>
            </a:r>
            <a:endParaRPr lang="ar-EG" sz="2000" b="1" dirty="0">
              <a:latin typeface="Alexandria regular" pitchFamily="2" charset="-78"/>
              <a:cs typeface="+mj-cs"/>
            </a:endParaRPr>
          </a:p>
          <a:p>
            <a:pPr marL="400050" indent="-400050" algn="l">
              <a:buAutoNum type="romanUcPeriod"/>
            </a:pPr>
            <a:r>
              <a:rPr lang="en-US" sz="2000" b="1" dirty="0">
                <a:latin typeface="Alexandria regular" pitchFamily="2" charset="-78"/>
                <a:cs typeface="+mj-cs"/>
              </a:rPr>
              <a:t>Course Objectives.</a:t>
            </a:r>
            <a:endParaRPr lang="ar-EG" sz="2000" b="1" dirty="0">
              <a:latin typeface="Alexandria regular" pitchFamily="2" charset="-78"/>
              <a:cs typeface="+mj-cs"/>
            </a:endParaRPr>
          </a:p>
          <a:p>
            <a:pPr marL="400050" indent="-400050" algn="l">
              <a:buAutoNum type="romanUcPeriod"/>
            </a:pPr>
            <a:r>
              <a:rPr lang="en-US" sz="2000" b="1" dirty="0">
                <a:latin typeface="Alexandria regular" pitchFamily="2" charset="-78"/>
                <a:cs typeface="+mj-cs"/>
              </a:rPr>
              <a:t>Students Evaluation.</a:t>
            </a:r>
            <a:endParaRPr lang="ar-EG" sz="2000" b="1" dirty="0">
              <a:latin typeface="Alexandria regular" pitchFamily="2" charset="-78"/>
              <a:cs typeface="+mj-cs"/>
            </a:endParaRPr>
          </a:p>
          <a:p>
            <a:pPr marL="400050" indent="-400050" algn="l">
              <a:buAutoNum type="romanUcPeriod"/>
            </a:pPr>
            <a:r>
              <a:rPr lang="en-US" sz="2000" b="1" dirty="0">
                <a:latin typeface="Alexandria regular" pitchFamily="2" charset="-78"/>
                <a:cs typeface="+mj-cs"/>
              </a:rPr>
              <a:t>Teaching strategy</a:t>
            </a:r>
          </a:p>
          <a:p>
            <a:pPr marL="400050" indent="-400050" algn="l">
              <a:buAutoNum type="romanUcPeriod"/>
            </a:pPr>
            <a:r>
              <a:rPr lang="en-US" sz="2000" b="1" dirty="0">
                <a:latin typeface="Alexandria regular" pitchFamily="2" charset="-78"/>
                <a:cs typeface="+mj-cs"/>
              </a:rPr>
              <a:t>Course Topics.</a:t>
            </a:r>
            <a:endParaRPr lang="ar-EG" sz="2000" b="1" dirty="0">
              <a:latin typeface="Alexandria regular" pitchFamily="2" charset="-78"/>
              <a:cs typeface="+mj-cs"/>
            </a:endParaRPr>
          </a:p>
          <a:p>
            <a:pPr marL="400050" indent="-400050" algn="l">
              <a:buAutoNum type="romanUcPeriod"/>
            </a:pPr>
            <a:r>
              <a:rPr lang="en-US" sz="2000" b="1" dirty="0">
                <a:latin typeface="Alexandria regular" pitchFamily="2" charset="-78"/>
                <a:cs typeface="+mj-cs"/>
              </a:rPr>
              <a:t> References.</a:t>
            </a:r>
            <a:endParaRPr lang="ar-EG" sz="2000" b="1" dirty="0">
              <a:latin typeface="Alexandria regular" pitchFamily="2" charset="-78"/>
              <a:cs typeface="+mj-cs"/>
            </a:endParaRPr>
          </a:p>
          <a:p>
            <a:pPr marL="400050" indent="-400050" algn="l">
              <a:buAutoNum type="romanUcPeriod"/>
            </a:pPr>
            <a:r>
              <a:rPr lang="en-US" sz="2000" b="1" dirty="0">
                <a:latin typeface="Alexandria regular" pitchFamily="2" charset="-78"/>
                <a:cs typeface="+mj-cs"/>
              </a:rPr>
              <a:t>  Conclusion</a:t>
            </a:r>
          </a:p>
        </p:txBody>
      </p:sp>
      <p:sp>
        <p:nvSpPr>
          <p:cNvPr id="32" name="Rectangle 31"/>
          <p:cNvSpPr/>
          <p:nvPr/>
        </p:nvSpPr>
        <p:spPr>
          <a:xfrm>
            <a:off x="3385474" y="1318836"/>
            <a:ext cx="2352111"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latin typeface="Alexandria regular" pitchFamily="2" charset="-78"/>
                <a:ea typeface="Roboto Light" panose="02000000000000000000" pitchFamily="2" charset="0"/>
                <a:cs typeface="Alexandria regular" pitchFamily="2" charset="-78"/>
              </a:rPr>
              <a:t>introduction</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70573"/>
    </mc:Choice>
    <mc:Fallback xmlns="">
      <p:transition spd="slow" advTm="27057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376736" y="1685495"/>
            <a:ext cx="10053263"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3894979" y="1040156"/>
            <a:ext cx="3902032" cy="707886"/>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en-US" sz="2000" b="1" dirty="0">
                <a:solidFill>
                  <a:prstClr val="black"/>
                </a:solidFill>
                <a:latin typeface="Alexandria regular" pitchFamily="2" charset="-78"/>
                <a:cs typeface="Alexandria regular" pitchFamily="2" charset="-78"/>
              </a:rPr>
              <a:t>I- Course Description.</a:t>
            </a:r>
          </a:p>
          <a:p>
            <a:pPr marL="0" marR="0" lvl="0" indent="0" algn="r" defTabSz="914400" rtl="1" eaLnBrk="1" fontAlgn="auto" latinLnBrk="0" hangingPunct="1">
              <a:lnSpc>
                <a:spcPct val="100000"/>
              </a:lnSpc>
              <a:spcBef>
                <a:spcPts val="0"/>
              </a:spcBef>
              <a:spcAft>
                <a:spcPts val="0"/>
              </a:spcAft>
              <a:buClrTx/>
              <a:buSzTx/>
              <a:buFontTx/>
              <a:buNone/>
              <a:tabLst/>
              <a:defRPr/>
            </a:pPr>
            <a:r>
              <a:rPr lang="en-US" sz="2000" b="1" dirty="0">
                <a:solidFill>
                  <a:prstClr val="black"/>
                </a:solidFill>
                <a:latin typeface="Alexandria regular" pitchFamily="2" charset="-78"/>
                <a:cs typeface="Alexandria regular" pitchFamily="2" charset="-78"/>
              </a:rPr>
              <a:t> </a:t>
            </a:r>
            <a:endPar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5" name="Rectangle 4"/>
          <p:cNvSpPr/>
          <p:nvPr/>
        </p:nvSpPr>
        <p:spPr>
          <a:xfrm>
            <a:off x="972993" y="1024123"/>
            <a:ext cx="2921985" cy="85230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049756" y="1167652"/>
            <a:ext cx="2768457"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rPr>
              <a:t>introduction</a:t>
            </a:r>
          </a:p>
        </p:txBody>
      </p:sp>
      <p:sp>
        <p:nvSpPr>
          <p:cNvPr id="48" name="TextBox 47"/>
          <p:cNvSpPr txBox="1"/>
          <p:nvPr/>
        </p:nvSpPr>
        <p:spPr>
          <a:xfrm>
            <a:off x="1520575" y="1932608"/>
            <a:ext cx="9565241" cy="3539430"/>
          </a:xfrm>
          <a:prstGeom prst="rect">
            <a:avLst/>
          </a:prstGeom>
          <a:noFill/>
        </p:spPr>
        <p:txBody>
          <a:bodyPr wrap="square" rtlCol="0">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regular" pitchFamily="2" charset="-78"/>
                <a:ea typeface="+mn-ea"/>
                <a:cs typeface="+mj-cs"/>
              </a:rPr>
              <a:t>This course covers basic principles of law and their application to business problems. Topics include:</a:t>
            </a: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800" i="0" u="none" strike="noStrike" kern="1200" cap="none" spc="0" normalizeH="0" baseline="0" noProof="0" dirty="0">
                <a:ln>
                  <a:noFill/>
                </a:ln>
                <a:solidFill>
                  <a:prstClr val="black"/>
                </a:solidFill>
                <a:effectLst/>
                <a:uLnTx/>
                <a:uFillTx/>
                <a:latin typeface="Alexandria regular" pitchFamily="2" charset="-78"/>
                <a:ea typeface="+mn-ea"/>
                <a:cs typeface="+mj-cs"/>
              </a:rPr>
              <a:t>nature of legal, ethical and societal environments of business, law of contracts; sales of goods, negotiable instruments, bankruptcy</a:t>
            </a:r>
            <a:r>
              <a:rPr lang="en-US" sz="2800" dirty="0">
                <a:solidFill>
                  <a:prstClr val="black"/>
                </a:solidFill>
                <a:latin typeface="Alexandria regular" pitchFamily="2" charset="-78"/>
                <a:cs typeface="+mj-cs"/>
              </a:rPr>
              <a:t>,</a:t>
            </a:r>
            <a:r>
              <a:rPr kumimoji="0" lang="en-US" sz="2800" i="0" u="none" strike="noStrike" kern="1200" cap="none" spc="0" normalizeH="0" baseline="0" noProof="0" dirty="0">
                <a:ln>
                  <a:noFill/>
                </a:ln>
                <a:solidFill>
                  <a:prstClr val="black"/>
                </a:solidFill>
                <a:effectLst/>
                <a:uLnTx/>
                <a:uFillTx/>
                <a:latin typeface="Alexandria regular" pitchFamily="2" charset="-78"/>
                <a:ea typeface="+mn-ea"/>
                <a:cs typeface="+mj-cs"/>
              </a:rPr>
              <a:t> agency, employer-employee relations; </a:t>
            </a:r>
            <a:r>
              <a:rPr lang="en-US" sz="2800" dirty="0">
                <a:solidFill>
                  <a:prstClr val="black"/>
                </a:solidFill>
                <a:latin typeface="Alexandria regular" pitchFamily="2" charset="-78"/>
                <a:cs typeface="+mj-cs"/>
              </a:rPr>
              <a:t> </a:t>
            </a:r>
            <a:r>
              <a:rPr kumimoji="0" lang="en-US" sz="2800" i="0" u="none" strike="noStrike" kern="1200" cap="none" spc="0" normalizeH="0" baseline="0" noProof="0" dirty="0">
                <a:ln>
                  <a:noFill/>
                </a:ln>
                <a:solidFill>
                  <a:prstClr val="black"/>
                </a:solidFill>
                <a:effectLst/>
                <a:uLnTx/>
                <a:uFillTx/>
                <a:latin typeface="Alexandria regular" pitchFamily="2" charset="-78"/>
                <a:ea typeface="+mn-ea"/>
                <a:cs typeface="+mj-cs"/>
              </a:rPr>
              <a:t>intellectual property, employment law, product liability, transactional international business law including, the legal environment of international business.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78584558"/>
      </p:ext>
    </p:extLst>
  </p:cSld>
  <p:clrMapOvr>
    <a:masterClrMapping/>
  </p:clrMapOvr>
  <mc:AlternateContent xmlns:mc="http://schemas.openxmlformats.org/markup-compatibility/2006" xmlns:p14="http://schemas.microsoft.com/office/powerpoint/2010/main">
    <mc:Choice Requires="p14">
      <p:transition p14:dur="10" advTm="205878"/>
    </mc:Choice>
    <mc:Fallback xmlns="">
      <p:transition advTm="205878"/>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1617" y="1191802"/>
            <a:ext cx="8506899" cy="5100829"/>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defRPr/>
            </a:pPr>
            <a:r>
              <a:rPr lang="en-US" sz="2400" b="1" dirty="0">
                <a:solidFill>
                  <a:prstClr val="black"/>
                </a:solidFill>
                <a:latin typeface="Times New Roman" panose="02020603050405020304" pitchFamily="18" charset="0"/>
              </a:rPr>
              <a:t>exercising commerce necessitates:</a:t>
            </a:r>
          </a:p>
          <a:p>
            <a:pPr marL="342900" indent="-342900" algn="just">
              <a:lnSpc>
                <a:spcPct val="120000"/>
              </a:lnSpc>
              <a:buFontTx/>
              <a:buChar char="-"/>
              <a:defRPr/>
            </a:pPr>
            <a:r>
              <a:rPr lang="en-US" sz="2400" dirty="0">
                <a:solidFill>
                  <a:prstClr val="black"/>
                </a:solidFill>
                <a:latin typeface="Times New Roman" panose="02020603050405020304" pitchFamily="18" charset="0"/>
              </a:rPr>
              <a:t>understanding how to conclude valid contracts.</a:t>
            </a:r>
          </a:p>
          <a:p>
            <a:pPr marL="342900" indent="-342900" algn="just">
              <a:lnSpc>
                <a:spcPct val="120000"/>
              </a:lnSpc>
              <a:buFontTx/>
              <a:buChar char="-"/>
              <a:defRPr/>
            </a:pPr>
            <a:r>
              <a:rPr lang="en-US" sz="2400" dirty="0">
                <a:solidFill>
                  <a:prstClr val="black"/>
                </a:solidFill>
                <a:latin typeface="Times New Roman" panose="02020603050405020304" pitchFamily="18" charset="0"/>
              </a:rPr>
              <a:t> understanding how to institute commercial companies.</a:t>
            </a:r>
          </a:p>
          <a:p>
            <a:pPr marL="342900" indent="-342900" algn="just">
              <a:lnSpc>
                <a:spcPct val="120000"/>
              </a:lnSpc>
              <a:buFontTx/>
              <a:buChar char="-"/>
              <a:defRPr/>
            </a:pPr>
            <a:r>
              <a:rPr lang="en-US" sz="2400" dirty="0">
                <a:solidFill>
                  <a:prstClr val="black"/>
                </a:solidFill>
                <a:latin typeface="Times New Roman" panose="02020603050405020304" pitchFamily="18" charset="0"/>
              </a:rPr>
              <a:t> understanding financial instruments.</a:t>
            </a:r>
          </a:p>
          <a:p>
            <a:pPr marL="342900" indent="-342900" algn="just">
              <a:lnSpc>
                <a:spcPct val="120000"/>
              </a:lnSpc>
              <a:buFontTx/>
              <a:buChar char="-"/>
              <a:defRPr/>
            </a:pPr>
            <a:r>
              <a:rPr lang="en-US" sz="2400" dirty="0">
                <a:solidFill>
                  <a:prstClr val="black"/>
                </a:solidFill>
                <a:latin typeface="Times New Roman" panose="02020603050405020304" pitchFamily="18" charset="0"/>
              </a:rPr>
              <a:t>knowing rights and duties of merchants.</a:t>
            </a:r>
          </a:p>
          <a:p>
            <a:pPr marL="342900" indent="-342900" algn="just">
              <a:lnSpc>
                <a:spcPct val="120000"/>
              </a:lnSpc>
              <a:buFontTx/>
              <a:buChar char="-"/>
              <a:defRPr/>
            </a:pPr>
            <a:r>
              <a:rPr lang="en-US" sz="2400" dirty="0">
                <a:solidFill>
                  <a:prstClr val="black"/>
                </a:solidFill>
                <a:latin typeface="Times New Roman" panose="02020603050405020304" pitchFamily="18" charset="0"/>
              </a:rPr>
              <a:t> avoiding antitrust acts that may raise the merchant’s liability .</a:t>
            </a:r>
          </a:p>
          <a:p>
            <a:pPr marL="342900" indent="-342900" algn="just">
              <a:lnSpc>
                <a:spcPct val="120000"/>
              </a:lnSpc>
              <a:buFontTx/>
              <a:buChar char="-"/>
              <a:defRPr/>
            </a:pPr>
            <a:r>
              <a:rPr lang="en-US" sz="2400" dirty="0">
                <a:solidFill>
                  <a:prstClr val="black"/>
                </a:solidFill>
                <a:latin typeface="Times New Roman" panose="02020603050405020304" pitchFamily="18" charset="0"/>
              </a:rPr>
              <a:t>Finally, the most important part for most of you, understanding obligations and rights resulting from employment contract.</a:t>
            </a:r>
          </a:p>
        </p:txBody>
      </p:sp>
      <p:sp>
        <p:nvSpPr>
          <p:cNvPr id="3" name="TextBox 2"/>
          <p:cNvSpPr txBox="1"/>
          <p:nvPr/>
        </p:nvSpPr>
        <p:spPr>
          <a:xfrm>
            <a:off x="721024" y="565369"/>
            <a:ext cx="6841757" cy="769441"/>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II- The importance of studying business law.</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F088B2B8-5CF6-4142-0BDD-0A402DBC4563}"/>
              </a:ext>
            </a:extLst>
          </p:cNvPr>
          <p:cNvPicPr>
            <a:picLocks noChangeAspect="1"/>
          </p:cNvPicPr>
          <p:nvPr/>
        </p:nvPicPr>
        <p:blipFill>
          <a:blip r:embed="rId4"/>
          <a:stretch>
            <a:fillRect/>
          </a:stretch>
        </p:blipFill>
        <p:spPr>
          <a:xfrm>
            <a:off x="9370031" y="1859952"/>
            <a:ext cx="2510794" cy="4160704"/>
          </a:xfrm>
          <a:prstGeom prst="rect">
            <a:avLst/>
          </a:prstGeom>
        </p:spPr>
      </p:pic>
    </p:spTree>
    <p:extLst>
      <p:ext uri="{BB962C8B-B14F-4D97-AF65-F5344CB8AC3E}">
        <p14:creationId xmlns:p14="http://schemas.microsoft.com/office/powerpoint/2010/main" val="4231621793"/>
      </p:ext>
    </p:extLst>
  </p:cSld>
  <p:clrMapOvr>
    <a:masterClrMapping/>
  </p:clrMapOvr>
  <mc:AlternateContent xmlns:mc="http://schemas.openxmlformats.org/markup-compatibility/2006" xmlns:p14="http://schemas.microsoft.com/office/powerpoint/2010/main">
    <mc:Choice Requires="p14">
      <p:transition p14:dur="10" advTm="92227"/>
    </mc:Choice>
    <mc:Fallback xmlns="">
      <p:transition advTm="92227"/>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00129" y="1675308"/>
            <a:ext cx="3332638" cy="461665"/>
          </a:xfrm>
          <a:prstGeom prst="rect">
            <a:avLst/>
          </a:prstGeom>
          <a:noFill/>
        </p:spPr>
        <p:txBody>
          <a:bodyPr wrap="square" rtlCol="0">
            <a:spAutoFit/>
          </a:bodyPr>
          <a:lstStyle/>
          <a:p>
            <a:pPr algn="ctr"/>
            <a:r>
              <a:rPr lang="en-US" sz="2400" b="1" dirty="0">
                <a:latin typeface="Alexandria regular" pitchFamily="2" charset="-78"/>
                <a:cs typeface="Alexandria regular" pitchFamily="2" charset="-78"/>
              </a:rPr>
              <a:t>III- Course Objectives.</a:t>
            </a:r>
          </a:p>
        </p:txBody>
      </p:sp>
      <p:sp>
        <p:nvSpPr>
          <p:cNvPr id="6" name="TextBox 5"/>
          <p:cNvSpPr txBox="1"/>
          <p:nvPr/>
        </p:nvSpPr>
        <p:spPr>
          <a:xfrm>
            <a:off x="1126521" y="1223830"/>
            <a:ext cx="2120562" cy="400110"/>
          </a:xfrm>
          <a:prstGeom prst="rect">
            <a:avLst/>
          </a:prstGeom>
          <a:noFill/>
        </p:spPr>
        <p:txBody>
          <a:bodyPr wrap="square" rtlCol="0">
            <a:spAutoFit/>
          </a:bodyPr>
          <a:lstStyle/>
          <a:p>
            <a:pPr algn="ctr"/>
            <a:r>
              <a:rPr lang="ar-EG" sz="2000" dirty="0">
                <a:solidFill>
                  <a:schemeClr val="bg1"/>
                </a:solidFill>
                <a:latin typeface="Alexandria regular" pitchFamily="2" charset="-78"/>
                <a:cs typeface="Alexandria regular" pitchFamily="2" charset="-78"/>
              </a:rPr>
              <a:t>المقدمة</a:t>
            </a:r>
            <a:r>
              <a:rPr lang="en-US" sz="2000" dirty="0">
                <a:solidFill>
                  <a:schemeClr val="bg1"/>
                </a:solidFill>
                <a:latin typeface="Alexandria regular" pitchFamily="2" charset="-78"/>
                <a:cs typeface="Alexandria regular" pitchFamily="2" charset="-78"/>
              </a:rPr>
              <a:t> </a:t>
            </a:r>
          </a:p>
        </p:txBody>
      </p:sp>
      <p:sp>
        <p:nvSpPr>
          <p:cNvPr id="48" name="TextBox 47"/>
          <p:cNvSpPr txBox="1"/>
          <p:nvPr/>
        </p:nvSpPr>
        <p:spPr>
          <a:xfrm>
            <a:off x="762000" y="2649254"/>
            <a:ext cx="10541000" cy="2246769"/>
          </a:xfrm>
          <a:prstGeom prst="rect">
            <a:avLst/>
          </a:prstGeom>
          <a:noFill/>
        </p:spPr>
        <p:txBody>
          <a:bodyPr wrap="square" rtlCol="0">
            <a:spAutoFit/>
          </a:bodyPr>
          <a:lstStyle/>
          <a:p>
            <a:pPr algn="just"/>
            <a:r>
              <a:rPr lang="en-US" sz="2400" b="1" dirty="0">
                <a:latin typeface="Alexandria regular" pitchFamily="2" charset="-78"/>
                <a:cs typeface="Alexandria regular" pitchFamily="2" charset="-78"/>
              </a:rPr>
              <a:t>At the end of the course the student is expected to master the following:</a:t>
            </a:r>
          </a:p>
          <a:p>
            <a:pPr algn="just"/>
            <a:endParaRPr lang="en-US" sz="2000" dirty="0">
              <a:latin typeface="Alexandria regular" pitchFamily="2" charset="-78"/>
              <a:cs typeface="Alexandria regular"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lang="en-US" sz="2400" dirty="0">
                <a:solidFill>
                  <a:srgbClr val="2D3956"/>
                </a:solidFill>
                <a:latin typeface="Times New Roman" panose="02020603050405020304" pitchFamily="18" charset="0"/>
              </a:rPr>
              <a:t>Understanding </a:t>
            </a:r>
            <a:r>
              <a:rPr kumimoji="0" lang="en-US"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mn-cs"/>
              </a:rPr>
              <a:t>legal terminology of business law.</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mn-cs"/>
              </a:rPr>
              <a:t>Find relevant legal sources to solve business disputes.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mn-cs"/>
              </a:rPr>
              <a:t>Understanding elements required to conclude a legally valid binding contract</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mn-cs"/>
              </a:rPr>
              <a:t>Identify intellectual property protections and determine infringement issues.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4449A36E-3F1E-E1AC-0377-9074094752B6}"/>
              </a:ext>
            </a:extLst>
          </p:cNvPr>
          <p:cNvSpPr/>
          <p:nvPr/>
        </p:nvSpPr>
        <p:spPr>
          <a:xfrm>
            <a:off x="972993" y="997731"/>
            <a:ext cx="2921985" cy="85230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8" name="TextBox 7">
            <a:extLst>
              <a:ext uri="{FF2B5EF4-FFF2-40B4-BE49-F238E27FC236}">
                <a16:creationId xmlns:a16="http://schemas.microsoft.com/office/drawing/2014/main" id="{9790E9DD-7585-876A-38F9-68BCC53DDCDE}"/>
              </a:ext>
            </a:extLst>
          </p:cNvPr>
          <p:cNvSpPr txBox="1"/>
          <p:nvPr/>
        </p:nvSpPr>
        <p:spPr>
          <a:xfrm>
            <a:off x="1049756" y="1132489"/>
            <a:ext cx="2768457"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rPr>
              <a:t>introduction</a:t>
            </a:r>
          </a:p>
        </p:txBody>
      </p:sp>
    </p:spTree>
  </p:cSld>
  <p:clrMapOvr>
    <a:masterClrMapping/>
  </p:clrMapOvr>
  <mc:AlternateContent xmlns:mc="http://schemas.openxmlformats.org/markup-compatibility/2006" xmlns:p14="http://schemas.microsoft.com/office/powerpoint/2010/main">
    <mc:Choice Requires="p14">
      <p:transition p14:dur="10" advTm="262504"/>
    </mc:Choice>
    <mc:Fallback xmlns="">
      <p:transition advTm="262504"/>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4429681" y="1813173"/>
            <a:ext cx="3332638"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III- Course Objectives.</a:t>
            </a:r>
          </a:p>
        </p:txBody>
      </p:sp>
      <p:sp>
        <p:nvSpPr>
          <p:cNvPr id="6" name="TextBox 5"/>
          <p:cNvSpPr txBox="1"/>
          <p:nvPr/>
        </p:nvSpPr>
        <p:spPr>
          <a:xfrm>
            <a:off x="1126521" y="1223830"/>
            <a:ext cx="212056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rPr>
              <a:t>المقدمة</a:t>
            </a:r>
            <a:r>
              <a:rPr kumimoji="0" lang="en-US" sz="2000" b="0"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rPr>
              <a:t> </a:t>
            </a:r>
          </a:p>
        </p:txBody>
      </p:sp>
      <p:sp>
        <p:nvSpPr>
          <p:cNvPr id="48" name="TextBox 47"/>
          <p:cNvSpPr txBox="1"/>
          <p:nvPr/>
        </p:nvSpPr>
        <p:spPr>
          <a:xfrm>
            <a:off x="825500" y="2699639"/>
            <a:ext cx="10541000" cy="2308324"/>
          </a:xfrm>
          <a:prstGeom prst="rect">
            <a:avLst/>
          </a:prstGeom>
          <a:noFill/>
        </p:spPr>
        <p:txBody>
          <a:bodyPr wrap="square" rtlCol="0">
            <a:spAutoFit/>
          </a:bodyPr>
          <a:lstStyle/>
          <a:p>
            <a:pPr marR="0" lvl="0" algn="just" defTabSz="914400" rtl="0" eaLnBrk="1" fontAlgn="auto" latinLnBrk="0" hangingPunct="1">
              <a:lnSpc>
                <a:spcPct val="100000"/>
              </a:lnSpc>
              <a:spcBef>
                <a:spcPts val="0"/>
              </a:spcBef>
              <a:spcAft>
                <a:spcPts val="0"/>
              </a:spcAft>
              <a:buClrTx/>
              <a:buSzTx/>
              <a:tabLst/>
              <a:defRPr/>
            </a:pPr>
            <a:r>
              <a:rPr kumimoji="0" lang="en-US"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mn-cs"/>
              </a:rPr>
              <a:t>5- Discuss employment laws related to hiring, discrimination, safety, benefits, and termination.</a:t>
            </a:r>
            <a:endParaRPr kumimoji="0" lang="en-US"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7-Understanding regulations pertaining to consumer protection.</a:t>
            </a: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dirty="0">
                <a:solidFill>
                  <a:srgbClr val="2D3956"/>
                </a:solidFill>
                <a:latin typeface="Times New Roman" panose="02020603050405020304" pitchFamily="18" charset="0"/>
                <a:cs typeface="Times New Roman" panose="02020603050405020304" pitchFamily="18" charset="0"/>
              </a:rPr>
              <a:t>8-</a:t>
            </a:r>
            <a:r>
              <a:rPr kumimoji="0" lang="en-US"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 Understanding antitrust acts that may raise merchant’s liability.</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4449A36E-3F1E-E1AC-0377-9074094752B6}"/>
              </a:ext>
            </a:extLst>
          </p:cNvPr>
          <p:cNvSpPr/>
          <p:nvPr/>
        </p:nvSpPr>
        <p:spPr>
          <a:xfrm>
            <a:off x="972993" y="997731"/>
            <a:ext cx="2921985" cy="85230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8" name="TextBox 7">
            <a:extLst>
              <a:ext uri="{FF2B5EF4-FFF2-40B4-BE49-F238E27FC236}">
                <a16:creationId xmlns:a16="http://schemas.microsoft.com/office/drawing/2014/main" id="{9790E9DD-7585-876A-38F9-68BCC53DDCDE}"/>
              </a:ext>
            </a:extLst>
          </p:cNvPr>
          <p:cNvSpPr txBox="1"/>
          <p:nvPr/>
        </p:nvSpPr>
        <p:spPr>
          <a:xfrm>
            <a:off x="1049756" y="1132489"/>
            <a:ext cx="2768457"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rPr>
              <a:t>introduction</a:t>
            </a:r>
          </a:p>
        </p:txBody>
      </p:sp>
    </p:spTree>
    <p:extLst>
      <p:ext uri="{BB962C8B-B14F-4D97-AF65-F5344CB8AC3E}">
        <p14:creationId xmlns:p14="http://schemas.microsoft.com/office/powerpoint/2010/main" val="3734141895"/>
      </p:ext>
    </p:extLst>
  </p:cSld>
  <p:clrMapOvr>
    <a:masterClrMapping/>
  </p:clrMapOvr>
  <mc:AlternateContent xmlns:mc="http://schemas.openxmlformats.org/markup-compatibility/2006" xmlns:p14="http://schemas.microsoft.com/office/powerpoint/2010/main">
    <mc:Choice Requires="p14">
      <p:transition p14:dur="10" advTm="262504"/>
    </mc:Choice>
    <mc:Fallback xmlns="">
      <p:transition advTm="262504"/>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1617" y="1859952"/>
            <a:ext cx="7705515" cy="4432679"/>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auto" latinLnBrk="0" hangingPunct="1">
              <a:lnSpc>
                <a:spcPct val="120000"/>
              </a:lnSpc>
              <a:spcBef>
                <a:spcPts val="0"/>
              </a:spcBef>
              <a:spcAft>
                <a:spcPts val="0"/>
              </a:spcAft>
              <a:buClrTx/>
              <a:buSzTx/>
              <a:buFontTx/>
              <a:buChar char="-"/>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mn-cs"/>
              </a:rPr>
              <a:t>This course employs a balance of ongoing and summative assessments to evaluate student learning and comprehension.</a:t>
            </a:r>
          </a:p>
          <a:p>
            <a:pPr marL="342900" marR="0" lvl="0" indent="-342900" algn="just" defTabSz="914400" rtl="0" eaLnBrk="1" fontAlgn="auto" latinLnBrk="0" hangingPunct="1">
              <a:lnSpc>
                <a:spcPct val="120000"/>
              </a:lnSpc>
              <a:spcBef>
                <a:spcPts val="0"/>
              </a:spcBef>
              <a:spcAft>
                <a:spcPts val="0"/>
              </a:spcAft>
              <a:buClrTx/>
              <a:buSzTx/>
              <a:buFontTx/>
              <a:buChar char="-"/>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mn-cs"/>
              </a:rPr>
              <a:t>The total course grade is calculated out of a maximum of 100 marks. </a:t>
            </a:r>
          </a:p>
          <a:p>
            <a:pPr marL="342900" marR="0" lvl="0" indent="-342900" algn="just" defTabSz="914400" rtl="0" eaLnBrk="1" fontAlgn="auto" latinLnBrk="0" hangingPunct="1">
              <a:lnSpc>
                <a:spcPct val="120000"/>
              </a:lnSpc>
              <a:spcBef>
                <a:spcPts val="0"/>
              </a:spcBef>
              <a:spcAft>
                <a:spcPts val="0"/>
              </a:spcAft>
              <a:buClrTx/>
              <a:buSzTx/>
              <a:buFontTx/>
              <a:buChar char="-"/>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mn-cs"/>
              </a:rPr>
              <a:t>There will be 10 weekly quizzes administered throughout the semester. Each quiz will cover key concepts from the lecture and assigned readings of that week. </a:t>
            </a:r>
          </a:p>
        </p:txBody>
      </p:sp>
      <p:sp>
        <p:nvSpPr>
          <p:cNvPr id="3" name="TextBox 2"/>
          <p:cNvSpPr txBox="1"/>
          <p:nvPr/>
        </p:nvSpPr>
        <p:spPr>
          <a:xfrm>
            <a:off x="626724" y="1059443"/>
            <a:ext cx="5384659" cy="584775"/>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III- Students Evaluation</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F088B2B8-5CF6-4142-0BDD-0A402DBC4563}"/>
              </a:ext>
            </a:extLst>
          </p:cNvPr>
          <p:cNvPicPr>
            <a:picLocks noChangeAspect="1"/>
          </p:cNvPicPr>
          <p:nvPr/>
        </p:nvPicPr>
        <p:blipFill>
          <a:blip r:embed="rId4"/>
          <a:stretch>
            <a:fillRect/>
          </a:stretch>
        </p:blipFill>
        <p:spPr>
          <a:xfrm>
            <a:off x="8229599" y="1859952"/>
            <a:ext cx="3651225" cy="4160704"/>
          </a:xfrm>
          <a:prstGeom prst="rect">
            <a:avLst/>
          </a:prstGeom>
        </p:spPr>
      </p:pic>
    </p:spTree>
    <p:extLst>
      <p:ext uri="{BB962C8B-B14F-4D97-AF65-F5344CB8AC3E}">
        <p14:creationId xmlns:p14="http://schemas.microsoft.com/office/powerpoint/2010/main" val="753251406"/>
      </p:ext>
    </p:extLst>
  </p:cSld>
  <p:clrMapOvr>
    <a:masterClrMapping/>
  </p:clrMapOvr>
  <mc:AlternateContent xmlns:mc="http://schemas.openxmlformats.org/markup-compatibility/2006" xmlns:p14="http://schemas.microsoft.com/office/powerpoint/2010/main">
    <mc:Choice Requires="p14">
      <p:transition p14:dur="10" advTm="92227"/>
    </mc:Choice>
    <mc:Fallback xmlns="">
      <p:transition advTm="92227"/>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1617" y="1859952"/>
            <a:ext cx="7705515" cy="4432679"/>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auto" latinLnBrk="0" hangingPunct="1">
              <a:lnSpc>
                <a:spcPct val="120000"/>
              </a:lnSpc>
              <a:spcBef>
                <a:spcPts val="0"/>
              </a:spcBef>
              <a:spcAft>
                <a:spcPts val="0"/>
              </a:spcAft>
              <a:buClrTx/>
              <a:buSzTx/>
              <a:buFontTx/>
              <a:buChar char="-"/>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mn-cs"/>
              </a:rPr>
              <a:t>These weekly quizzes weight is 80% of the final grade.</a:t>
            </a:r>
          </a:p>
          <a:p>
            <a:pPr marL="342900" marR="0" lvl="0" indent="-342900" algn="just" defTabSz="914400" rtl="0" eaLnBrk="1" fontAlgn="auto" latinLnBrk="0" hangingPunct="1">
              <a:lnSpc>
                <a:spcPct val="120000"/>
              </a:lnSpc>
              <a:spcBef>
                <a:spcPts val="0"/>
              </a:spcBef>
              <a:spcAft>
                <a:spcPts val="0"/>
              </a:spcAft>
              <a:buClrTx/>
              <a:buSzTx/>
              <a:buFontTx/>
              <a:buChar char="-"/>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mn-cs"/>
              </a:rPr>
              <a:t>In addition, Final exam weight is 20% of the final grade.</a:t>
            </a:r>
            <a:endParaRPr kumimoji="0" lang="en-US"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3" name="TextBox 2"/>
          <p:cNvSpPr txBox="1"/>
          <p:nvPr/>
        </p:nvSpPr>
        <p:spPr>
          <a:xfrm>
            <a:off x="626724" y="1059443"/>
            <a:ext cx="5384659"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III- Students Evaluation</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F088B2B8-5CF6-4142-0BDD-0A402DBC4563}"/>
              </a:ext>
            </a:extLst>
          </p:cNvPr>
          <p:cNvPicPr>
            <a:picLocks noChangeAspect="1"/>
          </p:cNvPicPr>
          <p:nvPr/>
        </p:nvPicPr>
        <p:blipFill>
          <a:blip r:embed="rId4"/>
          <a:stretch>
            <a:fillRect/>
          </a:stretch>
        </p:blipFill>
        <p:spPr>
          <a:xfrm>
            <a:off x="8229599" y="1859952"/>
            <a:ext cx="3651225" cy="4160704"/>
          </a:xfrm>
          <a:prstGeom prst="rect">
            <a:avLst/>
          </a:prstGeom>
        </p:spPr>
      </p:pic>
    </p:spTree>
    <p:extLst>
      <p:ext uri="{BB962C8B-B14F-4D97-AF65-F5344CB8AC3E}">
        <p14:creationId xmlns:p14="http://schemas.microsoft.com/office/powerpoint/2010/main" val="2048126826"/>
      </p:ext>
    </p:extLst>
  </p:cSld>
  <p:clrMapOvr>
    <a:masterClrMapping/>
  </p:clrMapOvr>
  <mc:AlternateContent xmlns:mc="http://schemas.openxmlformats.org/markup-compatibility/2006" xmlns:p14="http://schemas.microsoft.com/office/powerpoint/2010/main">
    <mc:Choice Requires="p14">
      <p:transition p14:dur="10" advTm="92227"/>
    </mc:Choice>
    <mc:Fallback xmlns="">
      <p:transition advTm="92227"/>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1617" y="2076137"/>
            <a:ext cx="7151711" cy="4216494"/>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100000"/>
              </a:lnSpc>
              <a:spcBef>
                <a:spcPts val="0"/>
              </a:spcBef>
              <a:spcAft>
                <a:spcPts val="0"/>
              </a:spcAft>
              <a:buClrTx/>
              <a:buSzTx/>
              <a:buFontTx/>
              <a:buAutoNum type="arabicPeriod"/>
              <a:tabLst/>
              <a:defRPr/>
            </a:pPr>
            <a:r>
              <a:rPr kumimoji="0" lang="en-US"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mn-cs"/>
              </a:rPr>
              <a:t>Pre-recorded video lectures -A new lecture video will be posted at the start of each week on Saturdays covering key concepts and topics.</a:t>
            </a:r>
          </a:p>
          <a:p>
            <a:pPr marL="457200" marR="0" lvl="0" indent="-457200" algn="just" defTabSz="914400" rtl="0" eaLnBrk="1" fontAlgn="auto" latinLnBrk="0" hangingPunct="1">
              <a:lnSpc>
                <a:spcPct val="100000"/>
              </a:lnSpc>
              <a:spcBef>
                <a:spcPts val="0"/>
              </a:spcBef>
              <a:spcAft>
                <a:spcPts val="0"/>
              </a:spcAft>
              <a:buClrTx/>
              <a:buSzTx/>
              <a:buFontTx/>
              <a:buAutoNum type="arabicPeriod"/>
              <a:tabLst/>
              <a:defRPr/>
            </a:pPr>
            <a:endParaRPr kumimoji="0" lang="en-US"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mn-cs"/>
              </a:rPr>
              <a:t>2. Live discussion sessions -We will have a one hour weekly discussion session to review the recorded lecture, clarify doubts, and answer your questions. This allows real-time interaction.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3" name="TextBox 2"/>
          <p:cNvSpPr txBox="1"/>
          <p:nvPr/>
        </p:nvSpPr>
        <p:spPr>
          <a:xfrm>
            <a:off x="3681297" y="1035514"/>
            <a:ext cx="3902032"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V- teaching strategy</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sp>
        <p:nvSpPr>
          <p:cNvPr id="5" name="Rectangle 4"/>
          <p:cNvSpPr/>
          <p:nvPr/>
        </p:nvSpPr>
        <p:spPr>
          <a:xfrm>
            <a:off x="768927" y="967946"/>
            <a:ext cx="2912370" cy="85230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193D41E0-D920-86BF-953F-EA0CDB9D1D15}"/>
              </a:ext>
            </a:extLst>
          </p:cNvPr>
          <p:cNvPicPr>
            <a:picLocks noChangeAspect="1"/>
          </p:cNvPicPr>
          <p:nvPr/>
        </p:nvPicPr>
        <p:blipFill>
          <a:blip r:embed="rId4"/>
          <a:stretch>
            <a:fillRect/>
          </a:stretch>
        </p:blipFill>
        <p:spPr>
          <a:xfrm>
            <a:off x="7565045" y="2232751"/>
            <a:ext cx="4602879" cy="3514253"/>
          </a:xfrm>
          <a:prstGeom prst="rect">
            <a:avLst/>
          </a:prstGeom>
        </p:spPr>
      </p:pic>
      <p:sp>
        <p:nvSpPr>
          <p:cNvPr id="2" name="TextBox 1">
            <a:extLst>
              <a:ext uri="{FF2B5EF4-FFF2-40B4-BE49-F238E27FC236}">
                <a16:creationId xmlns:a16="http://schemas.microsoft.com/office/drawing/2014/main" id="{615C51D8-8CFC-F815-D970-359241CB75A5}"/>
              </a:ext>
            </a:extLst>
          </p:cNvPr>
          <p:cNvSpPr txBox="1"/>
          <p:nvPr/>
        </p:nvSpPr>
        <p:spPr>
          <a:xfrm>
            <a:off x="1108227" y="1150885"/>
            <a:ext cx="2233771"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rPr>
              <a:t>introduction</a:t>
            </a:r>
          </a:p>
        </p:txBody>
      </p:sp>
    </p:spTree>
    <p:extLst>
      <p:ext uri="{BB962C8B-B14F-4D97-AF65-F5344CB8AC3E}">
        <p14:creationId xmlns:p14="http://schemas.microsoft.com/office/powerpoint/2010/main" val="3099122322"/>
      </p:ext>
    </p:extLst>
  </p:cSld>
  <p:clrMapOvr>
    <a:masterClrMapping/>
  </p:clrMapOvr>
  <mc:AlternateContent xmlns:mc="http://schemas.openxmlformats.org/markup-compatibility/2006" xmlns:p14="http://schemas.microsoft.com/office/powerpoint/2010/main">
    <mc:Choice Requires="p14">
      <p:transition p14:dur="10" advTm="480422"/>
    </mc:Choice>
    <mc:Fallback xmlns="">
      <p:transition advTm="480422"/>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1617" y="2013038"/>
            <a:ext cx="7151711" cy="4562423"/>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Topics to be covered in the course:</a:t>
            </a: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Source of law and Fundamentals of the legal environment </a:t>
            </a:r>
            <a:r>
              <a:rPr lang="en-US" sz="2400" dirty="0">
                <a:solidFill>
                  <a:prstClr val="black"/>
                </a:solidFill>
                <a:latin typeface="Alexandria regular" pitchFamily="2" charset="-78"/>
                <a:cs typeface="Alexandria regular" pitchFamily="2" charset="-78"/>
              </a:rPr>
              <a:t>including:</a:t>
            </a: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Difference between civil law and commercial law</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 legal Persons subject to the law</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dirty="0">
                <a:solidFill>
                  <a:prstClr val="black"/>
                </a:solidFill>
                <a:latin typeface="Alexandria regular" pitchFamily="2" charset="-78"/>
                <a:cs typeface="Alexandria regular" pitchFamily="2" charset="-78"/>
              </a:rPr>
              <a:t> *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Different types of businesses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dirty="0">
                <a:solidFill>
                  <a:prstClr val="black"/>
                </a:solidFill>
                <a:latin typeface="Alexandria regular" pitchFamily="2" charset="-78"/>
                <a:cs typeface="Alexandria regular" pitchFamily="2" charset="-78"/>
              </a:rPr>
              <a:t> *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Definition of a merchant and his obligations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dirty="0">
                <a:solidFill>
                  <a:prstClr val="black"/>
                </a:solidFill>
                <a:latin typeface="Alexandria regular" pitchFamily="2" charset="-78"/>
                <a:cs typeface="Alexandria regular" pitchFamily="2" charset="-78"/>
              </a:rPr>
              <a:t> *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What is a company and types of commercial companies.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3" name="TextBox 2"/>
          <p:cNvSpPr txBox="1"/>
          <p:nvPr/>
        </p:nvSpPr>
        <p:spPr>
          <a:xfrm>
            <a:off x="3681297" y="1035514"/>
            <a:ext cx="3902032"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VI- Course Topics.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sp>
        <p:nvSpPr>
          <p:cNvPr id="5" name="Rectangle 4"/>
          <p:cNvSpPr/>
          <p:nvPr/>
        </p:nvSpPr>
        <p:spPr>
          <a:xfrm>
            <a:off x="737755" y="967946"/>
            <a:ext cx="2943541" cy="85230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193D41E0-D920-86BF-953F-EA0CDB9D1D15}"/>
              </a:ext>
            </a:extLst>
          </p:cNvPr>
          <p:cNvPicPr>
            <a:picLocks noChangeAspect="1"/>
          </p:cNvPicPr>
          <p:nvPr/>
        </p:nvPicPr>
        <p:blipFill>
          <a:blip r:embed="rId4"/>
          <a:stretch>
            <a:fillRect/>
          </a:stretch>
        </p:blipFill>
        <p:spPr>
          <a:xfrm>
            <a:off x="7565045" y="2232751"/>
            <a:ext cx="4602879" cy="3514253"/>
          </a:xfrm>
          <a:prstGeom prst="rect">
            <a:avLst/>
          </a:prstGeom>
        </p:spPr>
      </p:pic>
      <p:sp>
        <p:nvSpPr>
          <p:cNvPr id="2" name="TextBox 1">
            <a:extLst>
              <a:ext uri="{FF2B5EF4-FFF2-40B4-BE49-F238E27FC236}">
                <a16:creationId xmlns:a16="http://schemas.microsoft.com/office/drawing/2014/main" id="{615C51D8-8CFC-F815-D970-359241CB75A5}"/>
              </a:ext>
            </a:extLst>
          </p:cNvPr>
          <p:cNvSpPr txBox="1"/>
          <p:nvPr/>
        </p:nvSpPr>
        <p:spPr>
          <a:xfrm>
            <a:off x="825296" y="1114473"/>
            <a:ext cx="2768457"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rPr>
              <a:t>introduction</a:t>
            </a:r>
          </a:p>
        </p:txBody>
      </p:sp>
    </p:spTree>
    <p:extLst>
      <p:ext uri="{BB962C8B-B14F-4D97-AF65-F5344CB8AC3E}">
        <p14:creationId xmlns:p14="http://schemas.microsoft.com/office/powerpoint/2010/main" val="1531575607"/>
      </p:ext>
    </p:extLst>
  </p:cSld>
  <p:clrMapOvr>
    <a:masterClrMapping/>
  </p:clrMapOvr>
  <mc:AlternateContent xmlns:mc="http://schemas.openxmlformats.org/markup-compatibility/2006" xmlns:p14="http://schemas.microsoft.com/office/powerpoint/2010/main">
    <mc:Choice Requires="p14">
      <p:transition p14:dur="10" advTm="480422"/>
    </mc:Choice>
    <mc:Fallback xmlns="">
      <p:transition advTm="480422"/>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1617" y="2076137"/>
            <a:ext cx="7151711" cy="4216494"/>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ar-EG" sz="2400" b="1" dirty="0">
              <a:solidFill>
                <a:prstClr val="black"/>
              </a:solidFill>
              <a:latin typeface="Alexandria regular" pitchFamily="2" charset="-78"/>
              <a:cs typeface="Alexandria regular"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Topics to be covered in the course:</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contract law.</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 The requirements of concluding a legally valid contract.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 The electronic signature and its various types and the validity of this signature as evidence.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The requirements of the company contract and its various formal and substantive conditions.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r>
              <a:rPr lang="en-US" sz="2400" dirty="0">
                <a:solidFill>
                  <a:prstClr val="black"/>
                </a:solidFill>
                <a:latin typeface="Alexandria regular" pitchFamily="2" charset="-78"/>
                <a:cs typeface="Alexandria regular" pitchFamily="2" charset="-78"/>
              </a:rPr>
              <a:t>T</a:t>
            </a:r>
            <a:r>
              <a:rPr kumimoji="0" lang="en-US" sz="2400" b="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ypes</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of commercial companies included in the new Saudi system</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3" name="TextBox 2"/>
          <p:cNvSpPr txBox="1"/>
          <p:nvPr/>
        </p:nvSpPr>
        <p:spPr>
          <a:xfrm>
            <a:off x="3681297" y="1035514"/>
            <a:ext cx="3902032"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VI- Course Topics.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sp>
        <p:nvSpPr>
          <p:cNvPr id="5" name="Rectangle 4"/>
          <p:cNvSpPr/>
          <p:nvPr/>
        </p:nvSpPr>
        <p:spPr>
          <a:xfrm>
            <a:off x="789709" y="967946"/>
            <a:ext cx="3028503" cy="85230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193D41E0-D920-86BF-953F-EA0CDB9D1D15}"/>
              </a:ext>
            </a:extLst>
          </p:cNvPr>
          <p:cNvPicPr>
            <a:picLocks noChangeAspect="1"/>
          </p:cNvPicPr>
          <p:nvPr/>
        </p:nvPicPr>
        <p:blipFill>
          <a:blip r:embed="rId4"/>
          <a:stretch>
            <a:fillRect/>
          </a:stretch>
        </p:blipFill>
        <p:spPr>
          <a:xfrm>
            <a:off x="7565045" y="2232751"/>
            <a:ext cx="4602879" cy="3514253"/>
          </a:xfrm>
          <a:prstGeom prst="rect">
            <a:avLst/>
          </a:prstGeom>
        </p:spPr>
      </p:pic>
      <p:sp>
        <p:nvSpPr>
          <p:cNvPr id="2" name="TextBox 1">
            <a:extLst>
              <a:ext uri="{FF2B5EF4-FFF2-40B4-BE49-F238E27FC236}">
                <a16:creationId xmlns:a16="http://schemas.microsoft.com/office/drawing/2014/main" id="{615C51D8-8CFC-F815-D970-359241CB75A5}"/>
              </a:ext>
            </a:extLst>
          </p:cNvPr>
          <p:cNvSpPr txBox="1"/>
          <p:nvPr/>
        </p:nvSpPr>
        <p:spPr>
          <a:xfrm>
            <a:off x="972993" y="1150885"/>
            <a:ext cx="2768457"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rPr>
              <a:t>introduction</a:t>
            </a:r>
          </a:p>
        </p:txBody>
      </p:sp>
    </p:spTree>
    <p:extLst>
      <p:ext uri="{BB962C8B-B14F-4D97-AF65-F5344CB8AC3E}">
        <p14:creationId xmlns:p14="http://schemas.microsoft.com/office/powerpoint/2010/main" val="1685888217"/>
      </p:ext>
    </p:extLst>
  </p:cSld>
  <p:clrMapOvr>
    <a:masterClrMapping/>
  </p:clrMapOvr>
  <mc:AlternateContent xmlns:mc="http://schemas.openxmlformats.org/markup-compatibility/2006" xmlns:p14="http://schemas.microsoft.com/office/powerpoint/2010/main">
    <mc:Choice Requires="p14">
      <p:transition p14:dur="10" advTm="480422"/>
    </mc:Choice>
    <mc:Fallback xmlns="">
      <p:transition advTm="480422"/>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1617" y="2076137"/>
            <a:ext cx="7151711" cy="4216494"/>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financial instruments.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Different types of commercial papers that can be used in different commercial transactions such as checks.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3" name="TextBox 2"/>
          <p:cNvSpPr txBox="1"/>
          <p:nvPr/>
        </p:nvSpPr>
        <p:spPr>
          <a:xfrm>
            <a:off x="3681297" y="1035514"/>
            <a:ext cx="3902032"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VI- Course Topics.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sp>
        <p:nvSpPr>
          <p:cNvPr id="5" name="Rectangle 4"/>
          <p:cNvSpPr/>
          <p:nvPr/>
        </p:nvSpPr>
        <p:spPr>
          <a:xfrm>
            <a:off x="675409" y="967946"/>
            <a:ext cx="3142803" cy="85230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193D41E0-D920-86BF-953F-EA0CDB9D1D15}"/>
              </a:ext>
            </a:extLst>
          </p:cNvPr>
          <p:cNvPicPr>
            <a:picLocks noChangeAspect="1"/>
          </p:cNvPicPr>
          <p:nvPr/>
        </p:nvPicPr>
        <p:blipFill>
          <a:blip r:embed="rId4"/>
          <a:stretch>
            <a:fillRect/>
          </a:stretch>
        </p:blipFill>
        <p:spPr>
          <a:xfrm>
            <a:off x="7565045" y="2232751"/>
            <a:ext cx="4602879" cy="3514253"/>
          </a:xfrm>
          <a:prstGeom prst="rect">
            <a:avLst/>
          </a:prstGeom>
        </p:spPr>
      </p:pic>
      <p:sp>
        <p:nvSpPr>
          <p:cNvPr id="2" name="TextBox 1">
            <a:extLst>
              <a:ext uri="{FF2B5EF4-FFF2-40B4-BE49-F238E27FC236}">
                <a16:creationId xmlns:a16="http://schemas.microsoft.com/office/drawing/2014/main" id="{615C51D8-8CFC-F815-D970-359241CB75A5}"/>
              </a:ext>
            </a:extLst>
          </p:cNvPr>
          <p:cNvSpPr txBox="1"/>
          <p:nvPr/>
        </p:nvSpPr>
        <p:spPr>
          <a:xfrm>
            <a:off x="912840" y="1163365"/>
            <a:ext cx="2599287"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rPr>
              <a:t>introduction</a:t>
            </a:r>
          </a:p>
        </p:txBody>
      </p:sp>
    </p:spTree>
    <p:extLst>
      <p:ext uri="{BB962C8B-B14F-4D97-AF65-F5344CB8AC3E}">
        <p14:creationId xmlns:p14="http://schemas.microsoft.com/office/powerpoint/2010/main" val="3468281682"/>
      </p:ext>
    </p:extLst>
  </p:cSld>
  <p:clrMapOvr>
    <a:masterClrMapping/>
  </p:clrMapOvr>
  <mc:AlternateContent xmlns:mc="http://schemas.openxmlformats.org/markup-compatibility/2006" xmlns:p14="http://schemas.microsoft.com/office/powerpoint/2010/main">
    <mc:Choice Requires="p14">
      <p:transition p14:dur="10" advTm="480422"/>
    </mc:Choice>
    <mc:Fallback xmlns="">
      <p:transition advTm="480422"/>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1617" y="2076137"/>
            <a:ext cx="7151711" cy="4216494"/>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antitrust law.</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dirty="0">
                <a:solidFill>
                  <a:prstClr val="black"/>
                </a:solidFill>
                <a:latin typeface="Alexandria regular" pitchFamily="2" charset="-78"/>
                <a:cs typeface="Alexandria regular" pitchFamily="2" charset="-78"/>
              </a:rPr>
              <a:t>   * Or the Anti-Monopoly Act, which aims to prevent powerful economic entities from monopolizing markets through illegal business practices prohibited by law.</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3" name="TextBox 2"/>
          <p:cNvSpPr txBox="1"/>
          <p:nvPr/>
        </p:nvSpPr>
        <p:spPr>
          <a:xfrm>
            <a:off x="3681297" y="1035514"/>
            <a:ext cx="3902032"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VI- Course Topics.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sp>
        <p:nvSpPr>
          <p:cNvPr id="5" name="Rectangle 4"/>
          <p:cNvSpPr/>
          <p:nvPr/>
        </p:nvSpPr>
        <p:spPr>
          <a:xfrm>
            <a:off x="758537" y="967946"/>
            <a:ext cx="2922760" cy="85230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193D41E0-D920-86BF-953F-EA0CDB9D1D15}"/>
              </a:ext>
            </a:extLst>
          </p:cNvPr>
          <p:cNvPicPr>
            <a:picLocks noChangeAspect="1"/>
          </p:cNvPicPr>
          <p:nvPr/>
        </p:nvPicPr>
        <p:blipFill>
          <a:blip r:embed="rId4"/>
          <a:stretch>
            <a:fillRect/>
          </a:stretch>
        </p:blipFill>
        <p:spPr>
          <a:xfrm>
            <a:off x="7565045" y="2232751"/>
            <a:ext cx="4602879" cy="3514253"/>
          </a:xfrm>
          <a:prstGeom prst="rect">
            <a:avLst/>
          </a:prstGeom>
        </p:spPr>
      </p:pic>
      <p:sp>
        <p:nvSpPr>
          <p:cNvPr id="2" name="TextBox 1">
            <a:extLst>
              <a:ext uri="{FF2B5EF4-FFF2-40B4-BE49-F238E27FC236}">
                <a16:creationId xmlns:a16="http://schemas.microsoft.com/office/drawing/2014/main" id="{615C51D8-8CFC-F815-D970-359241CB75A5}"/>
              </a:ext>
            </a:extLst>
          </p:cNvPr>
          <p:cNvSpPr txBox="1"/>
          <p:nvPr/>
        </p:nvSpPr>
        <p:spPr>
          <a:xfrm>
            <a:off x="1049756" y="1132489"/>
            <a:ext cx="2316899"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rPr>
              <a:t>introduction</a:t>
            </a:r>
          </a:p>
        </p:txBody>
      </p:sp>
    </p:spTree>
    <p:extLst>
      <p:ext uri="{BB962C8B-B14F-4D97-AF65-F5344CB8AC3E}">
        <p14:creationId xmlns:p14="http://schemas.microsoft.com/office/powerpoint/2010/main" val="737128587"/>
      </p:ext>
    </p:extLst>
  </p:cSld>
  <p:clrMapOvr>
    <a:masterClrMapping/>
  </p:clrMapOvr>
  <mc:AlternateContent xmlns:mc="http://schemas.openxmlformats.org/markup-compatibility/2006" xmlns:p14="http://schemas.microsoft.com/office/powerpoint/2010/main">
    <mc:Choice Requires="p14">
      <p:transition p14:dur="10" advTm="480422"/>
    </mc:Choice>
    <mc:Fallback xmlns="">
      <p:transition advTm="480422"/>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1617" y="2076137"/>
            <a:ext cx="7151711" cy="4216494"/>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Employment law.</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dirty="0">
                <a:solidFill>
                  <a:prstClr val="black"/>
                </a:solidFill>
                <a:latin typeface="Alexandria regular" pitchFamily="2" charset="-78"/>
                <a:cs typeface="Alexandria regular" pitchFamily="2" charset="-78"/>
              </a:rPr>
              <a:t> * discusses the various obligations resulting from the employment contract, whether on the employer or the worker, as well as the penalties that can be imposed on the worker and the cases of termination of this contract.</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3" name="TextBox 2"/>
          <p:cNvSpPr txBox="1"/>
          <p:nvPr/>
        </p:nvSpPr>
        <p:spPr>
          <a:xfrm>
            <a:off x="3681297" y="1035514"/>
            <a:ext cx="3902032"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VI- Course Topics.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sp>
        <p:nvSpPr>
          <p:cNvPr id="5" name="Rectangle 4"/>
          <p:cNvSpPr/>
          <p:nvPr/>
        </p:nvSpPr>
        <p:spPr>
          <a:xfrm>
            <a:off x="696192" y="967945"/>
            <a:ext cx="2901978" cy="85230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193D41E0-D920-86BF-953F-EA0CDB9D1D15}"/>
              </a:ext>
            </a:extLst>
          </p:cNvPr>
          <p:cNvPicPr>
            <a:picLocks noChangeAspect="1"/>
          </p:cNvPicPr>
          <p:nvPr/>
        </p:nvPicPr>
        <p:blipFill>
          <a:blip r:embed="rId4"/>
          <a:stretch>
            <a:fillRect/>
          </a:stretch>
        </p:blipFill>
        <p:spPr>
          <a:xfrm>
            <a:off x="7565045" y="2232751"/>
            <a:ext cx="4602879" cy="3514253"/>
          </a:xfrm>
          <a:prstGeom prst="rect">
            <a:avLst/>
          </a:prstGeom>
        </p:spPr>
      </p:pic>
      <p:sp>
        <p:nvSpPr>
          <p:cNvPr id="2" name="TextBox 1">
            <a:extLst>
              <a:ext uri="{FF2B5EF4-FFF2-40B4-BE49-F238E27FC236}">
                <a16:creationId xmlns:a16="http://schemas.microsoft.com/office/drawing/2014/main" id="{615C51D8-8CFC-F815-D970-359241CB75A5}"/>
              </a:ext>
            </a:extLst>
          </p:cNvPr>
          <p:cNvSpPr txBox="1"/>
          <p:nvPr/>
        </p:nvSpPr>
        <p:spPr>
          <a:xfrm>
            <a:off x="762952" y="1132488"/>
            <a:ext cx="2768457"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rPr>
              <a:t>introduction</a:t>
            </a:r>
          </a:p>
        </p:txBody>
      </p:sp>
    </p:spTree>
    <p:extLst>
      <p:ext uri="{BB962C8B-B14F-4D97-AF65-F5344CB8AC3E}">
        <p14:creationId xmlns:p14="http://schemas.microsoft.com/office/powerpoint/2010/main" val="1594423558"/>
      </p:ext>
    </p:extLst>
  </p:cSld>
  <p:clrMapOvr>
    <a:masterClrMapping/>
  </p:clrMapOvr>
  <mc:AlternateContent xmlns:mc="http://schemas.openxmlformats.org/markup-compatibility/2006" xmlns:p14="http://schemas.microsoft.com/office/powerpoint/2010/main">
    <mc:Choice Requires="p14">
      <p:transition p14:dur="10" advTm="480422"/>
    </mc:Choice>
    <mc:Fallback xmlns="">
      <p:transition advTm="480422"/>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1617" y="2076137"/>
            <a:ext cx="7151711" cy="4216494"/>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Sales and law.</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dirty="0">
                <a:solidFill>
                  <a:prstClr val="black"/>
                </a:solidFill>
                <a:latin typeface="Alexandria regular" pitchFamily="2" charset="-78"/>
                <a:cs typeface="Alexandria regular" pitchFamily="2" charset="-78"/>
              </a:rPr>
              <a:t>discusses</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some important topics about e-commerce and the controls of commercial advertising. We also study the definition of a commercial store and an electronic store, the interfaces for documenting electronic stores, and we also study the types of digital currencies and some of the legal problems associated with them.</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3" name="TextBox 2"/>
          <p:cNvSpPr txBox="1"/>
          <p:nvPr/>
        </p:nvSpPr>
        <p:spPr>
          <a:xfrm>
            <a:off x="3681297" y="1035514"/>
            <a:ext cx="3902032"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VI- Course Topics.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sp>
        <p:nvSpPr>
          <p:cNvPr id="5" name="Rectangle 4"/>
          <p:cNvSpPr/>
          <p:nvPr/>
        </p:nvSpPr>
        <p:spPr>
          <a:xfrm>
            <a:off x="737755" y="967946"/>
            <a:ext cx="2943541" cy="85230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193D41E0-D920-86BF-953F-EA0CDB9D1D15}"/>
              </a:ext>
            </a:extLst>
          </p:cNvPr>
          <p:cNvPicPr>
            <a:picLocks noChangeAspect="1"/>
          </p:cNvPicPr>
          <p:nvPr/>
        </p:nvPicPr>
        <p:blipFill>
          <a:blip r:embed="rId4"/>
          <a:stretch>
            <a:fillRect/>
          </a:stretch>
        </p:blipFill>
        <p:spPr>
          <a:xfrm>
            <a:off x="7565045" y="2232751"/>
            <a:ext cx="4602879" cy="3514253"/>
          </a:xfrm>
          <a:prstGeom prst="rect">
            <a:avLst/>
          </a:prstGeom>
        </p:spPr>
      </p:pic>
      <p:sp>
        <p:nvSpPr>
          <p:cNvPr id="2" name="TextBox 1">
            <a:extLst>
              <a:ext uri="{FF2B5EF4-FFF2-40B4-BE49-F238E27FC236}">
                <a16:creationId xmlns:a16="http://schemas.microsoft.com/office/drawing/2014/main" id="{615C51D8-8CFC-F815-D970-359241CB75A5}"/>
              </a:ext>
            </a:extLst>
          </p:cNvPr>
          <p:cNvSpPr txBox="1"/>
          <p:nvPr/>
        </p:nvSpPr>
        <p:spPr>
          <a:xfrm>
            <a:off x="825296" y="1150885"/>
            <a:ext cx="2768457"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rPr>
              <a:t>introduction</a:t>
            </a:r>
          </a:p>
        </p:txBody>
      </p:sp>
    </p:spTree>
    <p:extLst>
      <p:ext uri="{BB962C8B-B14F-4D97-AF65-F5344CB8AC3E}">
        <p14:creationId xmlns:p14="http://schemas.microsoft.com/office/powerpoint/2010/main" val="1429771825"/>
      </p:ext>
    </p:extLst>
  </p:cSld>
  <p:clrMapOvr>
    <a:masterClrMapping/>
  </p:clrMapOvr>
  <mc:AlternateContent xmlns:mc="http://schemas.openxmlformats.org/markup-compatibility/2006" xmlns:p14="http://schemas.microsoft.com/office/powerpoint/2010/main">
    <mc:Choice Requires="p14">
      <p:transition p14:dur="10" advTm="480422"/>
    </mc:Choice>
    <mc:Fallback xmlns="">
      <p:transition advTm="480422"/>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1617" y="2076137"/>
            <a:ext cx="7151711" cy="4216494"/>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International business law.</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discuss the international rules related to the practice of trade and contained in several international legal sources such as the laws of the European Union and international treaties. To cover some of the previous topics from the </a:t>
            </a:r>
            <a:r>
              <a:rPr kumimoji="0" lang="en-US" sz="2400" b="0" i="0" u="none" strike="noStrike" kern="1200" cap="none" spc="0" normalizeH="0" baseline="0" noProof="0">
                <a:ln>
                  <a:noFill/>
                </a:ln>
                <a:solidFill>
                  <a:prstClr val="black"/>
                </a:solidFill>
                <a:effectLst/>
                <a:uLnTx/>
                <a:uFillTx/>
                <a:latin typeface="Alexandria regular" pitchFamily="2" charset="-78"/>
                <a:ea typeface="+mn-ea"/>
                <a:cs typeface="Alexandria regular" pitchFamily="2" charset="-78"/>
              </a:rPr>
              <a:t>international aspect.</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3" name="TextBox 2"/>
          <p:cNvSpPr txBox="1"/>
          <p:nvPr/>
        </p:nvSpPr>
        <p:spPr>
          <a:xfrm>
            <a:off x="3681297" y="1035514"/>
            <a:ext cx="3902032"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VI- Course Topics.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sp>
        <p:nvSpPr>
          <p:cNvPr id="5" name="Rectangle 4"/>
          <p:cNvSpPr/>
          <p:nvPr/>
        </p:nvSpPr>
        <p:spPr>
          <a:xfrm>
            <a:off x="654627" y="967946"/>
            <a:ext cx="3026669" cy="85230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193D41E0-D920-86BF-953F-EA0CDB9D1D15}"/>
              </a:ext>
            </a:extLst>
          </p:cNvPr>
          <p:cNvPicPr>
            <a:picLocks noChangeAspect="1"/>
          </p:cNvPicPr>
          <p:nvPr/>
        </p:nvPicPr>
        <p:blipFill>
          <a:blip r:embed="rId4"/>
          <a:stretch>
            <a:fillRect/>
          </a:stretch>
        </p:blipFill>
        <p:spPr>
          <a:xfrm>
            <a:off x="7565045" y="2232751"/>
            <a:ext cx="4602879" cy="3514253"/>
          </a:xfrm>
          <a:prstGeom prst="rect">
            <a:avLst/>
          </a:prstGeom>
        </p:spPr>
      </p:pic>
      <p:sp>
        <p:nvSpPr>
          <p:cNvPr id="2" name="TextBox 1">
            <a:extLst>
              <a:ext uri="{FF2B5EF4-FFF2-40B4-BE49-F238E27FC236}">
                <a16:creationId xmlns:a16="http://schemas.microsoft.com/office/drawing/2014/main" id="{615C51D8-8CFC-F815-D970-359241CB75A5}"/>
              </a:ext>
            </a:extLst>
          </p:cNvPr>
          <p:cNvSpPr txBox="1"/>
          <p:nvPr/>
        </p:nvSpPr>
        <p:spPr>
          <a:xfrm>
            <a:off x="783732" y="1132489"/>
            <a:ext cx="2768457"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rPr>
              <a:t>introduction</a:t>
            </a:r>
          </a:p>
        </p:txBody>
      </p:sp>
    </p:spTree>
    <p:extLst>
      <p:ext uri="{BB962C8B-B14F-4D97-AF65-F5344CB8AC3E}">
        <p14:creationId xmlns:p14="http://schemas.microsoft.com/office/powerpoint/2010/main" val="2240336684"/>
      </p:ext>
    </p:extLst>
  </p:cSld>
  <p:clrMapOvr>
    <a:masterClrMapping/>
  </p:clrMapOvr>
  <mc:AlternateContent xmlns:mc="http://schemas.openxmlformats.org/markup-compatibility/2006" xmlns:p14="http://schemas.microsoft.com/office/powerpoint/2010/main">
    <mc:Choice Requires="p14">
      <p:transition p14:dur="10" advTm="480422"/>
    </mc:Choice>
    <mc:Fallback xmlns="">
      <p:transition advTm="480422"/>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1618" y="2076137"/>
            <a:ext cx="3523933" cy="4216494"/>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Business Law (Barron's Business Review) by Robert W. Emerson J.D. </a:t>
            </a:r>
          </a:p>
        </p:txBody>
      </p:sp>
      <p:sp>
        <p:nvSpPr>
          <p:cNvPr id="3" name="TextBox 2"/>
          <p:cNvSpPr txBox="1"/>
          <p:nvPr/>
        </p:nvSpPr>
        <p:spPr>
          <a:xfrm>
            <a:off x="3681297" y="1083696"/>
            <a:ext cx="3902032" cy="707886"/>
          </a:xfrm>
          <a:prstGeom prst="rect">
            <a:avLst/>
          </a:prstGeom>
          <a:noFill/>
        </p:spPr>
        <p:txBody>
          <a:bodyPr wrap="square" rtlCol="0">
            <a:spAutoFit/>
          </a:bodyPr>
          <a:lstStyle/>
          <a:p>
            <a:pPr marR="0" lvl="0" algn="l" defTabSz="914400" rtl="0" eaLnBrk="1" fontAlgn="auto" latinLnBrk="0" hangingPunct="1">
              <a:lnSpc>
                <a:spcPct val="100000"/>
              </a:lnSpc>
              <a:spcBef>
                <a:spcPts val="0"/>
              </a:spcBef>
              <a:spcAft>
                <a:spcPts val="0"/>
              </a:spcAft>
              <a:buClrTx/>
              <a:buSzTx/>
              <a:tabLst/>
              <a:defRPr/>
            </a:pPr>
            <a:r>
              <a:rPr lang="en-US" sz="2000" b="1" dirty="0">
                <a:solidFill>
                  <a:prstClr val="black"/>
                </a:solidFill>
                <a:latin typeface="Alexandria regular" pitchFamily="2" charset="-78"/>
              </a:rPr>
              <a:t>VII- </a:t>
            </a:r>
            <a:r>
              <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mn-cs"/>
              </a:rPr>
              <a:t>References</a:t>
            </a:r>
            <a:endPar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fa-IR"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sp>
        <p:nvSpPr>
          <p:cNvPr id="5" name="Rectangle 4"/>
          <p:cNvSpPr/>
          <p:nvPr/>
        </p:nvSpPr>
        <p:spPr>
          <a:xfrm>
            <a:off x="665019" y="967947"/>
            <a:ext cx="3016278" cy="82363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33303" y="1148932"/>
            <a:ext cx="2120562"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rPr>
              <a:t>introduction</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08A84E38-AB9B-AFE2-C43F-BFF680504161}"/>
              </a:ext>
            </a:extLst>
          </p:cNvPr>
          <p:cNvPicPr>
            <a:picLocks noChangeAspect="1"/>
          </p:cNvPicPr>
          <p:nvPr/>
        </p:nvPicPr>
        <p:blipFill>
          <a:blip r:embed="rId4"/>
          <a:stretch>
            <a:fillRect/>
          </a:stretch>
        </p:blipFill>
        <p:spPr>
          <a:xfrm>
            <a:off x="4162450" y="2076137"/>
            <a:ext cx="6841758" cy="4216494"/>
          </a:xfrm>
          <a:prstGeom prst="rect">
            <a:avLst/>
          </a:prstGeom>
        </p:spPr>
      </p:pic>
    </p:spTree>
    <p:extLst>
      <p:ext uri="{BB962C8B-B14F-4D97-AF65-F5344CB8AC3E}">
        <p14:creationId xmlns:p14="http://schemas.microsoft.com/office/powerpoint/2010/main" val="1196044778"/>
      </p:ext>
    </p:extLst>
  </p:cSld>
  <p:clrMapOvr>
    <a:masterClrMapping/>
  </p:clrMapOvr>
  <mc:AlternateContent xmlns:mc="http://schemas.openxmlformats.org/markup-compatibility/2006" xmlns:p14="http://schemas.microsoft.com/office/powerpoint/2010/main">
    <mc:Choice Requires="p14">
      <p:transition p14:dur="10" advTm="148184"/>
    </mc:Choice>
    <mc:Fallback xmlns="">
      <p:transition advTm="148184"/>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144984" y="1039164"/>
            <a:ext cx="3902032"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VIII- Conclusion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sp>
        <p:nvSpPr>
          <p:cNvPr id="5" name="Rectangle 4"/>
          <p:cNvSpPr/>
          <p:nvPr/>
        </p:nvSpPr>
        <p:spPr>
          <a:xfrm>
            <a:off x="810491" y="1065109"/>
            <a:ext cx="3028499" cy="84065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066645" y="1223829"/>
            <a:ext cx="2466352"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rPr>
              <a:t>introduction</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3A9AAF88-A77F-EC5B-905C-142706940568}"/>
              </a:ext>
            </a:extLst>
          </p:cNvPr>
          <p:cNvPicPr>
            <a:picLocks noChangeAspect="1"/>
          </p:cNvPicPr>
          <p:nvPr/>
        </p:nvPicPr>
        <p:blipFill>
          <a:blip r:embed="rId4"/>
          <a:stretch>
            <a:fillRect/>
          </a:stretch>
        </p:blipFill>
        <p:spPr>
          <a:xfrm>
            <a:off x="3532997" y="2567052"/>
            <a:ext cx="4602879" cy="3511600"/>
          </a:xfrm>
          <a:prstGeom prst="rect">
            <a:avLst/>
          </a:prstGeom>
        </p:spPr>
      </p:pic>
    </p:spTree>
    <p:extLst>
      <p:ext uri="{BB962C8B-B14F-4D97-AF65-F5344CB8AC3E}">
        <p14:creationId xmlns:p14="http://schemas.microsoft.com/office/powerpoint/2010/main" val="463048312"/>
      </p:ext>
    </p:extLst>
  </p:cSld>
  <p:clrMapOvr>
    <a:masterClrMapping/>
  </p:clrMapOvr>
  <mc:AlternateContent xmlns:mc="http://schemas.openxmlformats.org/markup-compatibility/2006" xmlns:p14="http://schemas.microsoft.com/office/powerpoint/2010/main">
    <mc:Choice Requires="p14">
      <p:transition p14:dur="10" advTm="120118"/>
    </mc:Choice>
    <mc:Fallback xmlns="">
      <p:transition advTm="120118"/>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1336"/>
    </mc:Choice>
    <mc:Fallback xmlns="">
      <p:transition spd="slow" advTm="11336"/>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1302</TotalTime>
  <Words>845</Words>
  <Application>Microsoft Office PowerPoint</Application>
  <PresentationFormat>شاشة عريضة</PresentationFormat>
  <Paragraphs>141</Paragraphs>
  <Slides>19</Slides>
  <Notes>15</Notes>
  <HiddenSlides>0</HiddenSlides>
  <MMClips>0</MMClips>
  <ScaleCrop>false</ScaleCrop>
  <HeadingPairs>
    <vt:vector size="6" baseType="variant">
      <vt:variant>
        <vt:lpstr>الخطوط المستخدمة</vt:lpstr>
      </vt:variant>
      <vt:variant>
        <vt:i4>5</vt:i4>
      </vt:variant>
      <vt:variant>
        <vt:lpstr>نسق</vt:lpstr>
      </vt:variant>
      <vt:variant>
        <vt:i4>1</vt:i4>
      </vt:variant>
      <vt:variant>
        <vt:lpstr>عناوين الشرائح</vt:lpstr>
      </vt:variant>
      <vt:variant>
        <vt:i4>19</vt:i4>
      </vt:variant>
    </vt:vector>
  </HeadingPairs>
  <TitlesOfParts>
    <vt:vector size="25" baseType="lpstr">
      <vt:lpstr>Alexandria regular</vt:lpstr>
      <vt:lpstr>Arial</vt:lpstr>
      <vt:lpstr>Calibri</vt:lpstr>
      <vt:lpstr>Calibri Light</vt:lpstr>
      <vt:lpstr>Times New Roman</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firas saadaldeen</cp:lastModifiedBy>
  <cp:revision>35</cp:revision>
  <dcterms:created xsi:type="dcterms:W3CDTF">2023-04-29T09:08:00Z</dcterms:created>
  <dcterms:modified xsi:type="dcterms:W3CDTF">2024-09-25T10:39:46Z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ies>
</file>