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Masters/slideMaster1.xml" ContentType="application/vnd.openxmlformats-officedocument.presentationml.slideMaster+xml"/>
  <Override PartName="/ppt/notesSlides/notesSlide2.xml" ContentType="application/vnd.openxmlformats-officedocument.presentationml.notesSlide+xml"/>
  <Override PartName="/ppt/notesSlides/notesSlide9.xml" ContentType="application/vnd.openxmlformats-officedocument.presentationml.notesSlide+xml"/>
  <Override PartName="/ppt/notesSlides/notesSlide8.xml" ContentType="application/vnd.openxmlformats-officedocument.presentationml.notesSlide+xml"/>
  <Override PartName="/ppt/notesSlides/notesSlide5.xml" ContentType="application/vnd.openxmlformats-officedocument.presentationml.notesSlide+xml"/>
  <Override PartName="/ppt/notesSlides/notesSlide7.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notesSlides/notesSlide4.xml" ContentType="application/vnd.openxmlformats-officedocument.presentationml.notesSlide+xml"/>
  <Override PartName="/ppt/notesSlides/notesSlide3.xml" ContentType="application/vnd.openxmlformats-officedocument.presentationml.notesSlide+xml"/>
  <Override PartName="/ppt/notesSlides/notesSlide1.xml" ContentType="application/vnd.openxmlformats-officedocument.presentationml.notesSlide+xml"/>
  <Override PartName="/ppt/notesSlides/notesSlide6.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9"/>
  </p:notesMasterIdLst>
  <p:sldIdLst>
    <p:sldId id="480" r:id="rId2"/>
    <p:sldId id="303" r:id="rId3"/>
    <p:sldId id="1108" r:id="rId4"/>
    <p:sldId id="1107" r:id="rId5"/>
    <p:sldId id="1439" r:id="rId6"/>
    <p:sldId id="1423" r:id="rId7"/>
    <p:sldId id="1389" r:id="rId8"/>
    <p:sldId id="1425" r:id="rId9"/>
    <p:sldId id="1422" r:id="rId10"/>
    <p:sldId id="1154" r:id="rId11"/>
    <p:sldId id="1426" r:id="rId12"/>
    <p:sldId id="1456" r:id="rId13"/>
    <p:sldId id="1457" r:id="rId14"/>
    <p:sldId id="1349" r:id="rId15"/>
    <p:sldId id="1449" r:id="rId16"/>
    <p:sldId id="1428" r:id="rId17"/>
    <p:sldId id="1459" r:id="rId18"/>
    <p:sldId id="1458" r:id="rId19"/>
    <p:sldId id="1386" r:id="rId20"/>
    <p:sldId id="1451" r:id="rId21"/>
    <p:sldId id="1463" r:id="rId22"/>
    <p:sldId id="1464" r:id="rId23"/>
    <p:sldId id="1427" r:id="rId24"/>
    <p:sldId id="1415" r:id="rId25"/>
    <p:sldId id="1460" r:id="rId26"/>
    <p:sldId id="1429" r:id="rId27"/>
    <p:sldId id="1416" r:id="rId28"/>
    <p:sldId id="1430" r:id="rId29"/>
    <p:sldId id="1465" r:id="rId30"/>
    <p:sldId id="1432" r:id="rId31"/>
    <p:sldId id="1466" r:id="rId32"/>
    <p:sldId id="1433" r:id="rId33"/>
    <p:sldId id="1351" r:id="rId34"/>
    <p:sldId id="1418" r:id="rId35"/>
    <p:sldId id="1434" r:id="rId36"/>
    <p:sldId id="1157" r:id="rId37"/>
    <p:sldId id="1419" r:id="rId38"/>
    <p:sldId id="1455" r:id="rId39"/>
    <p:sldId id="1452" r:id="rId40"/>
    <p:sldId id="1453" r:id="rId41"/>
    <p:sldId id="1435" r:id="rId42"/>
    <p:sldId id="1436" r:id="rId43"/>
    <p:sldId id="1467" r:id="rId44"/>
    <p:sldId id="1454" r:id="rId45"/>
    <p:sldId id="1437" r:id="rId46"/>
    <p:sldId id="1450"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1108"/>
            <p14:sldId id="1107"/>
            <p14:sldId id="1439"/>
            <p14:sldId id="1423"/>
            <p14:sldId id="1389"/>
            <p14:sldId id="1425"/>
            <p14:sldId id="1422"/>
            <p14:sldId id="1154"/>
            <p14:sldId id="1426"/>
            <p14:sldId id="1456"/>
            <p14:sldId id="1457"/>
            <p14:sldId id="1349"/>
            <p14:sldId id="1449"/>
            <p14:sldId id="1428"/>
            <p14:sldId id="1459"/>
            <p14:sldId id="1458"/>
            <p14:sldId id="1386"/>
            <p14:sldId id="1451"/>
            <p14:sldId id="1463"/>
            <p14:sldId id="1464"/>
            <p14:sldId id="1427"/>
            <p14:sldId id="1415"/>
            <p14:sldId id="1460"/>
            <p14:sldId id="1429"/>
            <p14:sldId id="1416"/>
            <p14:sldId id="1430"/>
            <p14:sldId id="1465"/>
            <p14:sldId id="1432"/>
            <p14:sldId id="1466"/>
            <p14:sldId id="1433"/>
            <p14:sldId id="1351"/>
            <p14:sldId id="1418"/>
            <p14:sldId id="1434"/>
            <p14:sldId id="1157"/>
            <p14:sldId id="1419"/>
            <p14:sldId id="1455"/>
            <p14:sldId id="1452"/>
            <p14:sldId id="1453"/>
            <p14:sldId id="1435"/>
            <p14:sldId id="1436"/>
            <p14:sldId id="1467"/>
            <p14:sldId id="1454"/>
            <p14:sldId id="1437"/>
            <p14:sldId id="145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E5A6D"/>
    <a:srgbClr val="852F4A"/>
    <a:srgbClr val="000000"/>
    <a:srgbClr val="4472C4"/>
    <a:srgbClr val="2D3956"/>
    <a:srgbClr val="669BBC"/>
    <a:srgbClr val="FAC748"/>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3" d="100"/>
          <a:sy n="63" d="100"/>
        </p:scale>
        <p:origin x="56"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55"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customXml" Target="../customXml/item3.xml"/><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1/8/2025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6217960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29641009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40023726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7708829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08711984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5378793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81090385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58346401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89531733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1/8/2025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1/8/2025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1/8/2025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1/8/2025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1/8/2025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1/8/2025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1/8/2025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1/8/2025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1/8/2025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1/8/2025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1/8/2025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alphaModFix amt="7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1/8/2025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xml"/><Relationship Id="rId1" Type="http://schemas.openxmlformats.org/officeDocument/2006/relationships/slideLayout" Target="../slideLayouts/slideLayout14.xml"/><Relationship Id="rId5" Type="http://schemas.openxmlformats.org/officeDocument/2006/relationships/image" Target="../media/image7.jpeg"/><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Layout" Target="../slideLayouts/slideLayout1.xml"/><Relationship Id="rId1" Type="http://schemas.openxmlformats.org/officeDocument/2006/relationships/video" Target="https://www.youtube.com/embed/AW3uC6JmC-w?feature=oembed" TargetMode="External"/><Relationship Id="rId6" Type="http://schemas.openxmlformats.org/officeDocument/2006/relationships/image" Target="../media/image11.jpeg"/><Relationship Id="rId5" Type="http://schemas.openxmlformats.org/officeDocument/2006/relationships/image" Target="../media/image10.sv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14.jpeg"/></Relationships>
</file>

<file path=ppt/slides/_rels/slide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slideLayout" Target="../slideLayouts/slideLayout1.xml"/><Relationship Id="rId1" Type="http://schemas.openxmlformats.org/officeDocument/2006/relationships/video" Target="https://www.youtube.com/embed/Bms37YDiJsE?feature=oembed"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slideLayout" Target="../slideLayouts/slideLayout1.xml"/><Relationship Id="rId1" Type="http://schemas.openxmlformats.org/officeDocument/2006/relationships/video" Target="https://www.youtube.com/embed/u3ybWiEUaUU?feature=oembed"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Layout" Target="../slideLayouts/slideLayout1.xml"/><Relationship Id="rId1" Type="http://schemas.openxmlformats.org/officeDocument/2006/relationships/video" Target="https://www.youtube.com/embed/nlT8VcWz3LY?feature=oembed" TargetMode="External"/><Relationship Id="rId6" Type="http://schemas.openxmlformats.org/officeDocument/2006/relationships/image" Target="../media/image20.jpeg"/><Relationship Id="rId5" Type="http://schemas.openxmlformats.org/officeDocument/2006/relationships/image" Target="../media/image10.svg"/><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Layout" Target="../slideLayouts/slideLayout1.xml"/><Relationship Id="rId1" Type="http://schemas.openxmlformats.org/officeDocument/2006/relationships/video" Target="https://www.youtube.com/embed/iA1BY04y90I?feature=oembed" TargetMode="External"/><Relationship Id="rId6" Type="http://schemas.openxmlformats.org/officeDocument/2006/relationships/image" Target="../media/image21.jpeg"/><Relationship Id="rId5" Type="http://schemas.openxmlformats.org/officeDocument/2006/relationships/image" Target="../media/image10.svg"/><Relationship Id="rId4" Type="http://schemas.openxmlformats.org/officeDocument/2006/relationships/image" Target="../media/image9.png"/></Relationships>
</file>

<file path=ppt/slides/_rels/slide14.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23.png"/></Relationships>
</file>

<file path=ppt/slides/_rels/slide1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2.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2.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Layout" Target="../slideLayouts/slideLayout1.xml"/><Relationship Id="rId1" Type="http://schemas.openxmlformats.org/officeDocument/2006/relationships/video" Target="https://www.youtube.com/embed/cEWDmrKDgus?feature=oembed" TargetMode="External"/><Relationship Id="rId6" Type="http://schemas.openxmlformats.org/officeDocument/2006/relationships/image" Target="../media/image26.jpeg"/><Relationship Id="rId5" Type="http://schemas.openxmlformats.org/officeDocument/2006/relationships/image" Target="../media/image10.svg"/><Relationship Id="rId4" Type="http://schemas.openxmlformats.org/officeDocument/2006/relationships/image" Target="../media/image9.png"/></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Layout" Target="../slideLayouts/slideLayout1.xml"/><Relationship Id="rId1" Type="http://schemas.openxmlformats.org/officeDocument/2006/relationships/video" Target="https://www.youtube.com/embed/XFKKI_mBHPI?feature=oembed" TargetMode="External"/><Relationship Id="rId6" Type="http://schemas.openxmlformats.org/officeDocument/2006/relationships/image" Target="../media/image27.jpeg"/><Relationship Id="rId5" Type="http://schemas.openxmlformats.org/officeDocument/2006/relationships/image" Target="../media/image10.svg"/><Relationship Id="rId4" Type="http://schemas.openxmlformats.org/officeDocument/2006/relationships/image" Target="../media/image9.png"/></Relationships>
</file>

<file path=ppt/slides/_rels/slide19.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slideLayout" Target="../slideLayouts/slideLayout1.xml"/><Relationship Id="rId1" Type="http://schemas.openxmlformats.org/officeDocument/2006/relationships/video" Target="https://www.youtube.com/embed/0JaHtpjzIME?feature=oembed" TargetMode="External"/></Relationships>
</file>

<file path=ppt/slides/_rels/slide20.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29.jpg"/><Relationship Id="rId7" Type="http://schemas.openxmlformats.org/officeDocument/2006/relationships/image" Target="../media/image33.jpeg"/><Relationship Id="rId2" Type="http://schemas.openxmlformats.org/officeDocument/2006/relationships/image" Target="../media/image22.jpg"/><Relationship Id="rId1" Type="http://schemas.openxmlformats.org/officeDocument/2006/relationships/slideLayout" Target="../slideLayouts/slideLayout1.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 Id="rId9" Type="http://schemas.openxmlformats.org/officeDocument/2006/relationships/image" Target="../media/image35.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Layout" Target="../slideLayouts/slideLayout1.xml"/><Relationship Id="rId1" Type="http://schemas.openxmlformats.org/officeDocument/2006/relationships/video" Target="https://www.youtube.com/embed/eBA8BPCn1RQ?feature=oembed" TargetMode="External"/><Relationship Id="rId6" Type="http://schemas.openxmlformats.org/officeDocument/2006/relationships/image" Target="../media/image39.jpeg"/><Relationship Id="rId5" Type="http://schemas.openxmlformats.org/officeDocument/2006/relationships/image" Target="../media/image10.svg"/><Relationship Id="rId4" Type="http://schemas.openxmlformats.org/officeDocument/2006/relationships/image" Target="../media/image9.png"/></Relationships>
</file>

<file path=ppt/slides/_rels/slide26.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g"/><Relationship Id="rId1" Type="http://schemas.openxmlformats.org/officeDocument/2006/relationships/slideLayout" Target="../slideLayouts/slideLayout1.xml"/><Relationship Id="rId4" Type="http://schemas.openxmlformats.org/officeDocument/2006/relationships/image" Target="../media/image42.jpeg"/></Relationships>
</file>

<file path=ppt/slides/_rels/slide27.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1.xml"/><Relationship Id="rId4" Type="http://schemas.openxmlformats.org/officeDocument/2006/relationships/image" Target="../media/image45.png"/></Relationships>
</file>

<file path=ppt/slides/_rels/slide2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22.jpg"/><Relationship Id="rId1" Type="http://schemas.openxmlformats.org/officeDocument/2006/relationships/slideLayout" Target="../slideLayouts/slideLayout1.xml"/><Relationship Id="rId5" Type="http://schemas.openxmlformats.org/officeDocument/2006/relationships/image" Target="../media/image49.png"/><Relationship Id="rId4" Type="http://schemas.openxmlformats.org/officeDocument/2006/relationships/image" Target="../media/image48.png"/></Relationships>
</file>

<file path=ppt/slides/_rels/slide3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Layout" Target="../slideLayouts/slideLayout1.xml"/><Relationship Id="rId1" Type="http://schemas.openxmlformats.org/officeDocument/2006/relationships/video" Target="https://www.youtube.com/embed/Wxl2vMMBOk0?feature=oembed" TargetMode="External"/><Relationship Id="rId6" Type="http://schemas.openxmlformats.org/officeDocument/2006/relationships/image" Target="../media/image50.jpeg"/><Relationship Id="rId5" Type="http://schemas.openxmlformats.org/officeDocument/2006/relationships/image" Target="../media/image10.svg"/><Relationship Id="rId4" Type="http://schemas.openxmlformats.org/officeDocument/2006/relationships/image" Target="../media/image9.png"/></Relationships>
</file>

<file path=ppt/slides/_rels/slide3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Layout" Target="../slideLayouts/slideLayout1.xml"/><Relationship Id="rId1" Type="http://schemas.openxmlformats.org/officeDocument/2006/relationships/video" Target="https://www.youtube.com/embed/D_TVkwU8WYA?feature=oembed" TargetMode="External"/><Relationship Id="rId6" Type="http://schemas.openxmlformats.org/officeDocument/2006/relationships/image" Target="../media/image51.jpeg"/><Relationship Id="rId5" Type="http://schemas.openxmlformats.org/officeDocument/2006/relationships/image" Target="../media/image10.svg"/><Relationship Id="rId4" Type="http://schemas.openxmlformats.org/officeDocument/2006/relationships/image" Target="../media/image9.png"/></Relationships>
</file>

<file path=ppt/slides/_rels/slide33.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52.png"/></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4.xml"/><Relationship Id="rId1" Type="http://schemas.openxmlformats.org/officeDocument/2006/relationships/video" Target="https://www.youtube.com/embed/NK9yV57AHfo?feature=oembed" TargetMode="External"/><Relationship Id="rId5" Type="http://schemas.openxmlformats.org/officeDocument/2006/relationships/image" Target="../media/image53.jpeg"/><Relationship Id="rId4" Type="http://schemas.openxmlformats.org/officeDocument/2006/relationships/image" Target="../media/image8.png"/></Relationships>
</file>

<file path=ppt/slides/_rels/slide35.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54.png"/></Relationships>
</file>

<file path=ppt/slides/_rels/slide36.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56.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4.xml"/><Relationship Id="rId1" Type="http://schemas.openxmlformats.org/officeDocument/2006/relationships/video" Target="https://www.youtube.com/embed/bVoyVm52FKY?feature=oembed" TargetMode="External"/><Relationship Id="rId4" Type="http://schemas.openxmlformats.org/officeDocument/2006/relationships/image" Target="../media/image57.jpe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59.gif"/><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slideLayout" Target="../slideLayouts/slideLayout1.xml"/><Relationship Id="rId1" Type="http://schemas.openxmlformats.org/officeDocument/2006/relationships/video" Target="https://www.youtube.com/embed/gXfLl3qYy0k?feature=oembed" TargetMode="External"/></Relationships>
</file>

<file path=ppt/slides/_rels/slide45.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63.jpg"/><Relationship Id="rId1" Type="http://schemas.openxmlformats.org/officeDocument/2006/relationships/slideLayout" Target="../slideLayouts/slideLayout16.xml"/><Relationship Id="rId4" Type="http://schemas.openxmlformats.org/officeDocument/2006/relationships/image" Target="../media/image65.sv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p:cNvGrpSpPr/>
        <p:nvPr/>
      </p:nvGrpSpPr>
      <p:grpSpPr>
        <a:xfrm>
          <a:off x="0" y="0"/>
          <a:ext cx="0" cy="0"/>
          <a:chOff x="0" y="0"/>
          <a:chExt cx="0" cy="0"/>
        </a:xfrm>
      </p:grpSpPr>
      <p:sp>
        <p:nvSpPr>
          <p:cNvPr id="30" name="TextBox 29">
            <a:extLst>
              <a:ext uri="{FF2B5EF4-FFF2-40B4-BE49-F238E27FC236}">
                <a16:creationId xmlns:a16="http://schemas.microsoft.com/office/drawing/2014/main" id="{1BBD67B8-DB49-942C-018D-7F74C671F260}"/>
              </a:ext>
            </a:extLst>
          </p:cNvPr>
          <p:cNvSpPr txBox="1"/>
          <p:nvPr/>
        </p:nvSpPr>
        <p:spPr>
          <a:xfrm>
            <a:off x="446856" y="4095576"/>
            <a:ext cx="4886463" cy="461665"/>
          </a:xfrm>
          <a:prstGeom prst="rect">
            <a:avLst/>
          </a:prstGeom>
          <a:noFill/>
        </p:spPr>
        <p:txBody>
          <a:bodyPr wrap="square" rtlCol="0">
            <a:spAutoFit/>
          </a:bodyPr>
          <a:lstStyle/>
          <a:p>
            <a:pPr algn="ctr"/>
            <a:r>
              <a:rPr lang="en-US" sz="2400" dirty="0">
                <a:solidFill>
                  <a:srgbClr val="2D3956"/>
                </a:solidFill>
                <a:latin typeface="Tajawal Medium" panose="00000600000000000000" pitchFamily="2" charset="-78"/>
                <a:cs typeface="Tajawal Medium" panose="00000600000000000000" pitchFamily="2" charset="-78"/>
              </a:rPr>
              <a:t>Dr. Perihan Salah</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5931" y="2019300"/>
            <a:ext cx="5548314" cy="1446550"/>
          </a:xfrm>
          <a:prstGeom prst="rect">
            <a:avLst/>
          </a:prstGeom>
          <a:noFill/>
        </p:spPr>
        <p:txBody>
          <a:bodyPr wrap="none" rtlCol="0">
            <a:spAutoFit/>
          </a:bodyPr>
          <a:lstStyle/>
          <a:p>
            <a:pPr algn="ctr"/>
            <a:r>
              <a:rPr lang="en-US" sz="4400" b="1" dirty="0">
                <a:solidFill>
                  <a:srgbClr val="00B0F0"/>
                </a:solidFill>
                <a:latin typeface="Tajawal Medium" panose="00000600000000000000" pitchFamily="2" charset="-78"/>
                <a:cs typeface="Tajawal Medium" panose="00000600000000000000" pitchFamily="2" charset="-78"/>
              </a:rPr>
              <a:t>Digital</a:t>
            </a:r>
          </a:p>
          <a:p>
            <a:pPr algn="ctr"/>
            <a:r>
              <a:rPr lang="en-US" sz="4400" b="1" dirty="0">
                <a:solidFill>
                  <a:srgbClr val="00B0F0"/>
                </a:solidFill>
                <a:latin typeface="Tajawal Medium" panose="00000600000000000000" pitchFamily="2" charset="-78"/>
                <a:cs typeface="Tajawal Medium" panose="00000600000000000000" pitchFamily="2" charset="-78"/>
              </a:rPr>
              <a:t>Consumer Behavior</a:t>
            </a:r>
          </a:p>
        </p:txBody>
      </p:sp>
      <p:sp>
        <p:nvSpPr>
          <p:cNvPr id="46" name="TextBox 45">
            <a:extLst>
              <a:ext uri="{FF2B5EF4-FFF2-40B4-BE49-F238E27FC236}">
                <a16:creationId xmlns:a16="http://schemas.microsoft.com/office/drawing/2014/main" id="{FA59789B-D841-DB76-25B9-1348B202C2B5}"/>
              </a:ext>
            </a:extLst>
          </p:cNvPr>
          <p:cNvSpPr txBox="1"/>
          <p:nvPr/>
        </p:nvSpPr>
        <p:spPr>
          <a:xfrm>
            <a:off x="1238835" y="4810277"/>
            <a:ext cx="3302506"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MKT713</a:t>
            </a:r>
          </a:p>
          <a:p>
            <a:pPr algn="ctr"/>
            <a:r>
              <a:rPr lang="en-US" sz="2000" dirty="0">
                <a:solidFill>
                  <a:srgbClr val="2D3956"/>
                </a:solidFill>
                <a:latin typeface="Tajawal Medium" panose="00000600000000000000" pitchFamily="2" charset="-78"/>
                <a:cs typeface="Tajawal Medium" panose="00000600000000000000" pitchFamily="2" charset="-78"/>
              </a:rPr>
              <a:t>Master of Digital Marketing </a:t>
            </a:r>
          </a:p>
        </p:txBody>
      </p:sp>
      <p:sp>
        <p:nvSpPr>
          <p:cNvPr id="2" name="Rectangle: Rounded Corners 1">
            <a:extLst>
              <a:ext uri="{FF2B5EF4-FFF2-40B4-BE49-F238E27FC236}">
                <a16:creationId xmlns:a16="http://schemas.microsoft.com/office/drawing/2014/main" id="{3CB6B3B8-37CA-A0DD-4187-69D13B0F516F}"/>
              </a:ext>
            </a:extLst>
          </p:cNvPr>
          <p:cNvSpPr/>
          <p:nvPr/>
        </p:nvSpPr>
        <p:spPr>
          <a:xfrm>
            <a:off x="1878081" y="5844963"/>
            <a:ext cx="468477" cy="529167"/>
          </a:xfrm>
          <a:prstGeom prst="roundRect">
            <a:avLst/>
          </a:prstGeom>
          <a:solidFill>
            <a:srgbClr val="33CA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ajawal Medium" panose="00000600000000000000" pitchFamily="2" charset="-78"/>
                <a:cs typeface="Tajawal Medium" panose="00000600000000000000" pitchFamily="2" charset="-78"/>
              </a:rPr>
              <a:t>6</a:t>
            </a:r>
          </a:p>
        </p:txBody>
      </p:sp>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5916999"/>
    </mc:Choice>
    <mc:Fallback xmlns="">
      <p:transition spd="slow" advTm="5916999"/>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25760A6C-566F-B7E3-1EEE-CB29F0CF0113}"/>
              </a:ext>
            </a:extLst>
          </p:cNvPr>
          <p:cNvSpPr txBox="1"/>
          <p:nvPr/>
        </p:nvSpPr>
        <p:spPr>
          <a:xfrm>
            <a:off x="6614656" y="2303548"/>
            <a:ext cx="5577344" cy="1323439"/>
          </a:xfrm>
          <a:prstGeom prst="rect">
            <a:avLst/>
          </a:prstGeom>
          <a:noFill/>
        </p:spPr>
        <p:txBody>
          <a:bodyPr wrap="square" rtlCol="0">
            <a:spAutoFit/>
          </a:bodyPr>
          <a:lstStyle/>
          <a:p>
            <a:pPr algn="ctr"/>
            <a:r>
              <a:rPr lang="en-US" sz="4000" b="1" dirty="0">
                <a:solidFill>
                  <a:srgbClr val="00B0F0"/>
                </a:solidFill>
                <a:latin typeface="Tajawal Medium" panose="00000600000000000000" pitchFamily="2" charset="-78"/>
                <a:cs typeface="Tajawal Medium" panose="00000600000000000000" pitchFamily="2" charset="-78"/>
              </a:rPr>
              <a:t>Consumer</a:t>
            </a:r>
          </a:p>
          <a:p>
            <a:pPr algn="ctr"/>
            <a:r>
              <a:rPr lang="en-US" sz="4000" b="1" dirty="0">
                <a:solidFill>
                  <a:srgbClr val="00B0F0"/>
                </a:solidFill>
                <a:latin typeface="Tajawal Medium" panose="00000600000000000000" pitchFamily="2" charset="-78"/>
                <a:cs typeface="Tajawal Medium" panose="00000600000000000000" pitchFamily="2" charset="-78"/>
              </a:rPr>
              <a:t>Learning</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7372417" y="3987415"/>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ajawal Medium" panose="00000600000000000000" pitchFamily="2" charset="-78"/>
                <a:cs typeface="Tajawal Medium" panose="00000600000000000000" pitchFamily="2" charset="-78"/>
              </a:rPr>
              <a:t>Lecture 6</a:t>
            </a:r>
          </a:p>
        </p:txBody>
      </p:sp>
      <p:sp>
        <p:nvSpPr>
          <p:cNvPr id="11" name="TextBox 10">
            <a:extLst>
              <a:ext uri="{FF2B5EF4-FFF2-40B4-BE49-F238E27FC236}">
                <a16:creationId xmlns:a16="http://schemas.microsoft.com/office/drawing/2014/main" id="{781F72BC-06B8-4FB5-F2D5-D8EA1BFF812E}"/>
              </a:ext>
            </a:extLst>
          </p:cNvPr>
          <p:cNvSpPr txBox="1"/>
          <p:nvPr/>
        </p:nvSpPr>
        <p:spPr>
          <a:xfrm>
            <a:off x="7266107" y="4877011"/>
            <a:ext cx="3302507" cy="707886"/>
          </a:xfrm>
          <a:prstGeom prst="rect">
            <a:avLst/>
          </a:prstGeom>
          <a:noFill/>
        </p:spPr>
        <p:txBody>
          <a:bodyPr wrap="none" rtlCol="0">
            <a:spAutoFit/>
          </a:bodyPr>
          <a:lstStyle/>
          <a:p>
            <a:pPr algn="ctr"/>
            <a:r>
              <a:rPr lang="en-US" sz="2000" dirty="0">
                <a:latin typeface="Tajawal Medium" panose="00000600000000000000" pitchFamily="2" charset="-78"/>
                <a:cs typeface="Tajawal Medium" panose="00000600000000000000" pitchFamily="2" charset="-78"/>
              </a:rPr>
              <a:t>MKT713</a:t>
            </a:r>
          </a:p>
          <a:p>
            <a:pPr algn="ctr"/>
            <a:r>
              <a:rPr lang="en-US" sz="2000" dirty="0">
                <a:latin typeface="Tajawal Medium" panose="00000600000000000000" pitchFamily="2" charset="-78"/>
                <a:cs typeface="Tajawal Medium" panose="00000600000000000000" pitchFamily="2" charset="-78"/>
              </a:rPr>
              <a:t>Master of Digital Marketing </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3E91207-061A-4464-8B91-0B53B7A12AEF}"/>
              </a:ext>
            </a:extLst>
          </p:cNvPr>
          <p:cNvSpPr/>
          <p:nvPr/>
        </p:nvSpPr>
        <p:spPr>
          <a:xfrm>
            <a:off x="2773679" y="2192620"/>
            <a:ext cx="9324223" cy="4665380"/>
          </a:xfrm>
          <a:prstGeom prst="rect">
            <a:avLst/>
          </a:prstGeom>
        </p:spPr>
        <p:txBody>
          <a:bodyPr wrap="square">
            <a:spAutoFit/>
          </a:bodyPr>
          <a:lstStyle/>
          <a:p>
            <a:pPr marL="355600" lvl="0" indent="-342900">
              <a:lnSpc>
                <a:spcPct val="100000"/>
              </a:lnSpc>
              <a:spcBef>
                <a:spcPts val="1739"/>
              </a:spcBef>
              <a:buFont typeface="Arial" panose="020B0604020202020204" pitchFamily="34" charset="0"/>
              <a:buChar char="•"/>
            </a:pPr>
            <a:r>
              <a:rPr lang="en-US" b="1" dirty="0"/>
              <a:t>To understand the elements of learning in the context of consumer behavior.</a:t>
            </a:r>
          </a:p>
          <a:p>
            <a:pPr marL="298450" lvl="0" indent="-285750">
              <a:lnSpc>
                <a:spcPct val="100000"/>
              </a:lnSpc>
              <a:spcBef>
                <a:spcPts val="1739"/>
              </a:spcBef>
              <a:buFont typeface="Arial" panose="020B0604020202020204" pitchFamily="34" charset="0"/>
              <a:buChar char="•"/>
            </a:pPr>
            <a:r>
              <a:rPr lang="en-US" b="1" dirty="0"/>
              <a:t>To understand behavioral learning, classical conditioning, and the roles of stimulus generalization and discrimination in developing and branding new products.</a:t>
            </a:r>
          </a:p>
          <a:p>
            <a:pPr marL="298450" lvl="0" indent="-285750">
              <a:lnSpc>
                <a:spcPct val="100000"/>
              </a:lnSpc>
              <a:spcBef>
                <a:spcPts val="1739"/>
              </a:spcBef>
              <a:buFont typeface="Arial" panose="020B0604020202020204" pitchFamily="34" charset="0"/>
              <a:buChar char="•"/>
            </a:pPr>
            <a:r>
              <a:rPr lang="en-US" b="1" dirty="0"/>
              <a:t>To understand instrumental conditioning and the objectives and methods of reinforcement.</a:t>
            </a:r>
          </a:p>
          <a:p>
            <a:pPr marL="298450" lvl="0" indent="-285750">
              <a:lnSpc>
                <a:spcPct val="100000"/>
              </a:lnSpc>
              <a:spcBef>
                <a:spcPts val="1739"/>
              </a:spcBef>
              <a:buFont typeface="Arial" panose="020B0604020202020204" pitchFamily="34" charset="0"/>
              <a:buChar char="•"/>
            </a:pPr>
            <a:r>
              <a:rPr lang="en-US" b="1" dirty="0"/>
              <a:t>To understand the role of observational learning in consumer behavior.</a:t>
            </a:r>
          </a:p>
          <a:p>
            <a:pPr marL="298450" lvl="0" indent="-285750">
              <a:lnSpc>
                <a:spcPct val="100000"/>
              </a:lnSpc>
              <a:spcBef>
                <a:spcPts val="1739"/>
              </a:spcBef>
              <a:buFont typeface="Arial" panose="020B0604020202020204" pitchFamily="34" charset="0"/>
              <a:buChar char="•"/>
            </a:pPr>
            <a:r>
              <a:rPr lang="en-US" b="1" dirty="0"/>
              <a:t>To understand the elements of information processing, including receiving, storing, and retrieving consumption-related information.</a:t>
            </a:r>
          </a:p>
          <a:p>
            <a:pPr marL="298450" lvl="0" indent="-285750">
              <a:lnSpc>
                <a:spcPct val="100000"/>
              </a:lnSpc>
              <a:spcBef>
                <a:spcPts val="1739"/>
              </a:spcBef>
              <a:buFont typeface="Arial" panose="020B0604020202020204" pitchFamily="34" charset="0"/>
              <a:buChar char="•"/>
            </a:pPr>
            <a:r>
              <a:rPr lang="en-US" b="1" dirty="0"/>
              <a:t>To understand cognitive learning as a framework for consumer decision-making.</a:t>
            </a:r>
          </a:p>
          <a:p>
            <a:pPr marL="298450" lvl="0" indent="-285750">
              <a:lnSpc>
                <a:spcPct val="100000"/>
              </a:lnSpc>
              <a:spcBef>
                <a:spcPts val="1739"/>
              </a:spcBef>
              <a:buFont typeface="Arial" panose="020B0604020202020204" pitchFamily="34" charset="0"/>
              <a:buChar char="•"/>
            </a:pPr>
            <a:r>
              <a:rPr lang="en-US" b="1" dirty="0"/>
              <a:t>To understand consumer involvement and passive learning, and their impact on purchase decisions and the retention and recall of promotional communications.</a:t>
            </a:r>
          </a:p>
          <a:p>
            <a:pPr marL="298450" lvl="0" indent="-285750">
              <a:lnSpc>
                <a:spcPct val="100000"/>
              </a:lnSpc>
              <a:spcBef>
                <a:spcPts val="1739"/>
              </a:spcBef>
              <a:buFont typeface="Arial" panose="020B0604020202020204" pitchFamily="34" charset="0"/>
              <a:buChar char="•"/>
            </a:pPr>
            <a:r>
              <a:rPr lang="en-US" b="1" dirty="0"/>
              <a:t>To understand how to measure the results of consumer learning.</a:t>
            </a:r>
          </a:p>
        </p:txBody>
      </p:sp>
      <p:sp>
        <p:nvSpPr>
          <p:cNvPr id="4" name="Rectangle: Rounded Corners 3">
            <a:extLst>
              <a:ext uri="{FF2B5EF4-FFF2-40B4-BE49-F238E27FC236}">
                <a16:creationId xmlns:a16="http://schemas.microsoft.com/office/drawing/2014/main" id="{078E0D0F-AD74-C544-16A9-C749FFA1C8D6}"/>
              </a:ext>
            </a:extLst>
          </p:cNvPr>
          <p:cNvSpPr/>
          <p:nvPr/>
        </p:nvSpPr>
        <p:spPr>
          <a:xfrm>
            <a:off x="4754881" y="1506643"/>
            <a:ext cx="771758" cy="529167"/>
          </a:xfrm>
          <a:prstGeom prst="roundRect">
            <a:avLst/>
          </a:prstGeom>
          <a:solidFill>
            <a:srgbClr val="33CA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ajawal Medium" panose="00000600000000000000" pitchFamily="2" charset="-78"/>
                <a:cs typeface="Tajawal Medium" panose="00000600000000000000" pitchFamily="2" charset="-78"/>
              </a:rPr>
              <a:t>06</a:t>
            </a:r>
          </a:p>
        </p:txBody>
      </p:sp>
    </p:spTree>
    <p:extLst>
      <p:ext uri="{BB962C8B-B14F-4D97-AF65-F5344CB8AC3E}">
        <p14:creationId xmlns:p14="http://schemas.microsoft.com/office/powerpoint/2010/main" val="31208850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a:stretch/>
        </p:blipFill>
        <p:spPr>
          <a:xfrm>
            <a:off x="107257" y="86328"/>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1026" name="Picture 2" descr="Paradigm shift in Consumer Behavior: Cues for Co-Creating a Futuristic  Business">
            <a:extLst>
              <a:ext uri="{FF2B5EF4-FFF2-40B4-BE49-F238E27FC236}">
                <a16:creationId xmlns:a16="http://schemas.microsoft.com/office/drawing/2014/main" id="{A9C3131D-4148-4DF0-8192-2C19B29D261E}"/>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14129" r="9160"/>
          <a:stretch/>
        </p:blipFill>
        <p:spPr bwMode="auto">
          <a:xfrm>
            <a:off x="4069192" y="1686560"/>
            <a:ext cx="7570772" cy="4968240"/>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0D59FDCD-A510-441C-8D92-2B373DF8B0DC}"/>
              </a:ext>
            </a:extLst>
          </p:cNvPr>
          <p:cNvSpPr txBox="1"/>
          <p:nvPr/>
        </p:nvSpPr>
        <p:spPr>
          <a:xfrm>
            <a:off x="4659827" y="86328"/>
            <a:ext cx="5577344"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Consumer Learning</a:t>
            </a:r>
          </a:p>
        </p:txBody>
      </p:sp>
    </p:spTree>
    <p:extLst>
      <p:ext uri="{BB962C8B-B14F-4D97-AF65-F5344CB8AC3E}">
        <p14:creationId xmlns:p14="http://schemas.microsoft.com/office/powerpoint/2010/main" val="42901650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0195665" y="294403"/>
            <a:ext cx="1469924" cy="401250"/>
          </a:xfrm>
          <a:prstGeom prst="rect">
            <a:avLst/>
          </a:prstGeom>
        </p:spPr>
      </p:pic>
      <p:pic>
        <p:nvPicPr>
          <p:cNvPr id="3" name="Online Media 2" title="اعلان محمد صلاح الجديد (انت اقوى من المخدرات)بجد لازم تتفرج⚽👍">
            <a:hlinkClick r:id="" action="ppaction://media"/>
            <a:extLst>
              <a:ext uri="{FF2B5EF4-FFF2-40B4-BE49-F238E27FC236}">
                <a16:creationId xmlns:a16="http://schemas.microsoft.com/office/drawing/2014/main" id="{61A1775D-568A-70A5-EC19-3E92DBD65918}"/>
              </a:ext>
            </a:extLst>
          </p:cNvPr>
          <p:cNvPicPr>
            <a:picLocks noRot="1" noChangeAspect="1"/>
          </p:cNvPicPr>
          <p:nvPr>
            <a:videoFile r:link="rId1"/>
          </p:nvPr>
        </p:nvPicPr>
        <p:blipFill>
          <a:blip r:embed="rId6"/>
          <a:stretch>
            <a:fillRect/>
          </a:stretch>
        </p:blipFill>
        <p:spPr>
          <a:xfrm>
            <a:off x="121920" y="-15240"/>
            <a:ext cx="12070080" cy="6819595"/>
          </a:xfrm>
          <a:prstGeom prst="rect">
            <a:avLst/>
          </a:prstGeom>
        </p:spPr>
      </p:pic>
    </p:spTree>
    <p:extLst>
      <p:ext uri="{BB962C8B-B14F-4D97-AF65-F5344CB8AC3E}">
        <p14:creationId xmlns:p14="http://schemas.microsoft.com/office/powerpoint/2010/main" val="37016943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3493863" y="-113955"/>
            <a:ext cx="3882794" cy="646331"/>
          </a:xfrm>
          <a:prstGeom prst="rect">
            <a:avLst/>
          </a:prstGeom>
        </p:spPr>
        <p:txBody>
          <a:bodyPr wrap="none">
            <a:spAutoFit/>
          </a:bodyPr>
          <a:lstStyle/>
          <a:p>
            <a:pPr algn="ctr"/>
            <a:r>
              <a:rPr lang="en-US" sz="3600" b="1" dirty="0">
                <a:solidFill>
                  <a:srgbClr val="00B0F0"/>
                </a:solidFill>
              </a:rPr>
              <a:t>Consumer Learning</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427150" y="1466585"/>
            <a:ext cx="8346981" cy="5254181"/>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457200" indent="-457200" algn="l">
              <a:buFont typeface="+mj-lt"/>
              <a:buAutoNum type="arabicPeriod"/>
            </a:pPr>
            <a:r>
              <a:rPr lang="en-US" altLang="en-US" dirty="0"/>
              <a:t>Learning is applying one’s </a:t>
            </a:r>
            <a:r>
              <a:rPr lang="en-US" altLang="en-US" dirty="0">
                <a:solidFill>
                  <a:srgbClr val="FF0000"/>
                </a:solidFill>
              </a:rPr>
              <a:t>past knowledge and experience </a:t>
            </a:r>
            <a:r>
              <a:rPr lang="en-US" altLang="en-US" dirty="0"/>
              <a:t>to present circumstances and behavior. </a:t>
            </a:r>
          </a:p>
          <a:p>
            <a:pPr marL="800100" lvl="1" indent="-342900" algn="l">
              <a:buFont typeface="Arial" panose="020B0604020202020204" pitchFamily="34" charset="0"/>
              <a:buChar char="•"/>
            </a:pPr>
            <a:r>
              <a:rPr lang="en-US" altLang="en-US" dirty="0"/>
              <a:t>Students learn more enthusiastically when taught by persons whom they view as knowledgeable. </a:t>
            </a:r>
          </a:p>
          <a:p>
            <a:pPr marL="457200" indent="-457200" algn="l">
              <a:buFont typeface="+mj-lt"/>
              <a:buAutoNum type="arabicPeriod"/>
            </a:pPr>
            <a:r>
              <a:rPr lang="en-US" altLang="en-US" dirty="0"/>
              <a:t>Second, consumers are more likely to </a:t>
            </a:r>
            <a:r>
              <a:rPr lang="en-US" altLang="en-US" dirty="0">
                <a:solidFill>
                  <a:srgbClr val="FF0000"/>
                </a:solidFill>
              </a:rPr>
              <a:t>learn from messages that are fun and attract attention</a:t>
            </a:r>
            <a:endParaRPr lang="en-US" altLang="en-US" sz="2000" dirty="0">
              <a:solidFill>
                <a:srgbClr val="FF0000"/>
              </a:solidFill>
            </a:endParaRPr>
          </a:p>
          <a:p>
            <a:pPr marL="914400" lvl="1" indent="-457200" algn="l">
              <a:buFont typeface="Arial" panose="020B0604020202020204" pitchFamily="34" charset="0"/>
              <a:buChar char="•"/>
            </a:pPr>
            <a:r>
              <a:rPr lang="en-US" altLang="en-US" dirty="0"/>
              <a:t>Just like students who feel motivated and learn more from teachers with good communication skills than from boring teachers. </a:t>
            </a:r>
          </a:p>
          <a:p>
            <a:pPr marL="457200" indent="-457200" algn="l">
              <a:buFont typeface="+mj-lt"/>
              <a:buAutoNum type="arabicPeriod"/>
            </a:pPr>
            <a:r>
              <a:rPr lang="en-US" altLang="en-US" dirty="0"/>
              <a:t>The third element of learning is </a:t>
            </a:r>
            <a:r>
              <a:rPr lang="en-US" altLang="en-US" dirty="0">
                <a:solidFill>
                  <a:srgbClr val="FF0000"/>
                </a:solidFill>
              </a:rPr>
              <a:t>repetition </a:t>
            </a:r>
          </a:p>
          <a:p>
            <a:pPr marL="457200" indent="-457200" algn="l">
              <a:buFont typeface="+mj-lt"/>
              <a:buAutoNum type="arabicPeriod"/>
            </a:pPr>
            <a:r>
              <a:rPr lang="en-US" altLang="en-US" dirty="0"/>
              <a:t>The fourth element is </a:t>
            </a:r>
            <a:r>
              <a:rPr lang="en-US" altLang="en-US" dirty="0">
                <a:solidFill>
                  <a:srgbClr val="FF0000"/>
                </a:solidFill>
              </a:rPr>
              <a:t>reinforcement</a:t>
            </a:r>
            <a:r>
              <a:rPr lang="en-US" altLang="en-US" dirty="0"/>
              <a:t>, which rewards behavior.</a:t>
            </a:r>
          </a:p>
        </p:txBody>
      </p:sp>
      <p:pic>
        <p:nvPicPr>
          <p:cNvPr id="3" name="Picture 2">
            <a:extLst>
              <a:ext uri="{FF2B5EF4-FFF2-40B4-BE49-F238E27FC236}">
                <a16:creationId xmlns:a16="http://schemas.microsoft.com/office/drawing/2014/main" id="{3782C56F-0B96-4BD9-A339-3434C8FAE311}"/>
              </a:ext>
            </a:extLst>
          </p:cNvPr>
          <p:cNvPicPr>
            <a:picLocks noChangeAspect="1"/>
          </p:cNvPicPr>
          <p:nvPr/>
        </p:nvPicPr>
        <p:blipFill rotWithShape="1">
          <a:blip r:embed="rId2"/>
          <a:srcRect l="18362" r="12812"/>
          <a:stretch/>
        </p:blipFill>
        <p:spPr>
          <a:xfrm>
            <a:off x="8553251" y="2540000"/>
            <a:ext cx="2490669" cy="2227874"/>
          </a:xfrm>
          <a:prstGeom prst="rect">
            <a:avLst/>
          </a:prstGeom>
        </p:spPr>
      </p:pic>
    </p:spTree>
    <p:extLst>
      <p:ext uri="{BB962C8B-B14F-4D97-AF65-F5344CB8AC3E}">
        <p14:creationId xmlns:p14="http://schemas.microsoft.com/office/powerpoint/2010/main" val="3564379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7D93291-4ED0-4337-8692-C9675582A6A3}"/>
              </a:ext>
            </a:extLst>
          </p:cNvPr>
          <p:cNvSpPr/>
          <p:nvPr/>
        </p:nvSpPr>
        <p:spPr>
          <a:xfrm>
            <a:off x="2950397" y="-22593"/>
            <a:ext cx="5547684" cy="646331"/>
          </a:xfrm>
          <a:prstGeom prst="rect">
            <a:avLst/>
          </a:prstGeom>
        </p:spPr>
        <p:txBody>
          <a:bodyPr wrap="square">
            <a:spAutoFit/>
          </a:bodyPr>
          <a:lstStyle/>
          <a:p>
            <a:pPr algn="ctr"/>
            <a:r>
              <a:rPr lang="en-US" sz="3600" b="1" dirty="0">
                <a:solidFill>
                  <a:srgbClr val="00B0F0"/>
                </a:solidFill>
              </a:rPr>
              <a:t>Learning through ads</a:t>
            </a:r>
          </a:p>
        </p:txBody>
      </p:sp>
      <p:pic>
        <p:nvPicPr>
          <p:cNvPr id="15" name="Picture 14" descr="C:\Users\Dr.Mayar\Desktop\samsung-note3-gear-india-live-stream.jpg">
            <a:extLst>
              <a:ext uri="{FF2B5EF4-FFF2-40B4-BE49-F238E27FC236}">
                <a16:creationId xmlns:a16="http://schemas.microsoft.com/office/drawing/2014/main" id="{0A3F8D0E-7FD9-45B8-83E0-03F9405B41B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73524" y="3048000"/>
            <a:ext cx="3324974" cy="3606800"/>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16" descr="C:\Users\Dr.Mayar\Desktop\ac850f79863cab6b8671407165efbb11.jpg">
            <a:extLst>
              <a:ext uri="{FF2B5EF4-FFF2-40B4-BE49-F238E27FC236}">
                <a16:creationId xmlns:a16="http://schemas.microsoft.com/office/drawing/2014/main" id="{584DA6E2-2AAB-460D-A630-DD6101BED88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557583" y="1799303"/>
            <a:ext cx="3441870" cy="4521200"/>
          </a:xfrm>
          <a:prstGeom prst="rect">
            <a:avLst/>
          </a:prstGeom>
          <a:noFill/>
          <a:extLst>
            <a:ext uri="{909E8E84-426E-40DD-AFC4-6F175D3DCCD1}">
              <a14:hiddenFill xmlns:a14="http://schemas.microsoft.com/office/drawing/2010/main">
                <a:solidFill>
                  <a:srgbClr val="FFFFFF"/>
                </a:solidFill>
              </a14:hiddenFill>
            </a:ext>
          </a:extLst>
        </p:spPr>
      </p:pic>
      <p:sp>
        <p:nvSpPr>
          <p:cNvPr id="19" name="TextBox 18">
            <a:extLst>
              <a:ext uri="{FF2B5EF4-FFF2-40B4-BE49-F238E27FC236}">
                <a16:creationId xmlns:a16="http://schemas.microsoft.com/office/drawing/2014/main" id="{620ED626-C49E-4CAD-B53D-83602B34FF70}"/>
              </a:ext>
            </a:extLst>
          </p:cNvPr>
          <p:cNvSpPr txBox="1"/>
          <p:nvPr/>
        </p:nvSpPr>
        <p:spPr>
          <a:xfrm>
            <a:off x="267696" y="1810015"/>
            <a:ext cx="5046952" cy="4401205"/>
          </a:xfrm>
          <a:prstGeom prst="rect">
            <a:avLst/>
          </a:prstGeom>
          <a:noFill/>
        </p:spPr>
        <p:txBody>
          <a:bodyPr wrap="square">
            <a:spAutoFit/>
          </a:bodyPr>
          <a:lstStyle/>
          <a:p>
            <a:pPr marL="342900" indent="-342900">
              <a:buFont typeface="Arial" panose="020B0604020202020204" pitchFamily="34" charset="0"/>
              <a:buChar char="•"/>
            </a:pPr>
            <a:r>
              <a:rPr lang="en-IN" altLang="en-US" sz="2000" dirty="0"/>
              <a:t>The ads introducing the two new Galaxy products together – Galaxy Note 3 + Galaxy Gear, are aimed at an audience with a higher standard of living in the Gulf region, with the implicit message that the new competitively priced smartphone, with high-end technology in an attractive shell, is quite the bargain. </a:t>
            </a:r>
          </a:p>
          <a:p>
            <a:pPr marL="342900" indent="-342900">
              <a:buFont typeface="Arial" panose="020B0604020202020204" pitchFamily="34" charset="0"/>
              <a:buChar char="•"/>
            </a:pPr>
            <a:r>
              <a:rPr lang="en-IN" altLang="en-US" sz="2000" dirty="0"/>
              <a:t>Samsung cleverly uses the message </a:t>
            </a:r>
            <a:r>
              <a:rPr lang="en-IN" altLang="en-US" sz="2000" dirty="0">
                <a:solidFill>
                  <a:srgbClr val="FF0000"/>
                </a:solidFill>
              </a:rPr>
              <a:t>“Design Your Life” </a:t>
            </a:r>
            <a:r>
              <a:rPr lang="en-IN" altLang="en-US" sz="2000" dirty="0"/>
              <a:t>in the ads to tell its customers that the smartphone along with the one-of-a-kind Gear will help them organize and micro-manage almost every aspect of their lives.</a:t>
            </a:r>
            <a:endParaRPr lang="en-US" altLang="en-US" sz="2000" dirty="0"/>
          </a:p>
        </p:txBody>
      </p:sp>
    </p:spTree>
    <p:extLst>
      <p:ext uri="{BB962C8B-B14F-4D97-AF65-F5344CB8AC3E}">
        <p14:creationId xmlns:p14="http://schemas.microsoft.com/office/powerpoint/2010/main" val="21216830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3638919" y="-156120"/>
            <a:ext cx="2198038" cy="769441"/>
          </a:xfrm>
          <a:prstGeom prst="rect">
            <a:avLst/>
          </a:prstGeom>
        </p:spPr>
        <p:txBody>
          <a:bodyPr wrap="none">
            <a:spAutoFit/>
          </a:bodyPr>
          <a:lstStyle/>
          <a:p>
            <a:pPr algn="ctr"/>
            <a:r>
              <a:rPr lang="en-US" sz="4400" b="1" dirty="0">
                <a:solidFill>
                  <a:srgbClr val="00B0F0"/>
                </a:solidFill>
              </a:rPr>
              <a:t>Learning</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568015" y="1079444"/>
            <a:ext cx="7467275" cy="5549955"/>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US" sz="2800" b="1" dirty="0">
                <a:solidFill>
                  <a:srgbClr val="FF0000"/>
                </a:solidFill>
              </a:rPr>
              <a:t>Intentional vs. incidental learning</a:t>
            </a:r>
          </a:p>
          <a:p>
            <a:pPr algn="l">
              <a:defRPr/>
            </a:pPr>
            <a:r>
              <a:rPr lang="en-US" altLang="en-US" sz="2400" dirty="0"/>
              <a:t>Intentional learning is acquired as the result of a </a:t>
            </a:r>
            <a:r>
              <a:rPr lang="en-US" altLang="en-US" sz="2400" dirty="0">
                <a:effectLst>
                  <a:outerShdw blurRad="38100" dist="38100" dir="2700000" algn="tl">
                    <a:srgbClr val="000000">
                      <a:alpha val="43137"/>
                    </a:srgbClr>
                  </a:outerShdw>
                </a:effectLst>
              </a:rPr>
              <a:t>search for information</a:t>
            </a:r>
            <a:r>
              <a:rPr lang="en-US" altLang="en-US" sz="2400" dirty="0"/>
              <a:t>, </a:t>
            </a:r>
          </a:p>
          <a:p>
            <a:pPr algn="l">
              <a:defRPr/>
            </a:pPr>
            <a:r>
              <a:rPr lang="en-US" altLang="en-US" dirty="0"/>
              <a:t>I</a:t>
            </a:r>
            <a:r>
              <a:rPr lang="en-US" altLang="en-US" sz="2400" dirty="0"/>
              <a:t>ncidental learning is acquired by </a:t>
            </a:r>
            <a:r>
              <a:rPr lang="en-US" altLang="en-US" sz="2400" dirty="0">
                <a:effectLst>
                  <a:outerShdw blurRad="38100" dist="38100" dir="2700000" algn="tl">
                    <a:srgbClr val="000000">
                      <a:alpha val="43137"/>
                    </a:srgbClr>
                  </a:outerShdw>
                </a:effectLst>
              </a:rPr>
              <a:t>accident or without much effort.</a:t>
            </a:r>
          </a:p>
          <a:p>
            <a:pPr algn="l"/>
            <a:r>
              <a:rPr lang="en-US" sz="2800" b="1" dirty="0">
                <a:solidFill>
                  <a:srgbClr val="8E5A6D"/>
                </a:solidFill>
              </a:rPr>
              <a:t>Learning consists of four elements: </a:t>
            </a:r>
          </a:p>
          <a:p>
            <a:pPr algn="l">
              <a:defRPr/>
            </a:pPr>
            <a:r>
              <a:rPr lang="en-US" altLang="en-US" sz="2400" dirty="0"/>
              <a:t>Unfilled needs lead to </a:t>
            </a:r>
            <a:r>
              <a:rPr lang="en-US" altLang="en-US" sz="2400" b="1" dirty="0">
                <a:solidFill>
                  <a:srgbClr val="0070C0"/>
                </a:solidFill>
              </a:rPr>
              <a:t>motivation</a:t>
            </a:r>
            <a:r>
              <a:rPr lang="en-US" altLang="en-US" sz="2400" dirty="0"/>
              <a:t>, which spurs learning. </a:t>
            </a:r>
          </a:p>
          <a:p>
            <a:pPr algn="l">
              <a:defRPr/>
            </a:pPr>
            <a:r>
              <a:rPr lang="en-US" altLang="en-US" sz="2400" b="1" dirty="0">
                <a:solidFill>
                  <a:srgbClr val="00B050"/>
                </a:solidFill>
              </a:rPr>
              <a:t>Cues</a:t>
            </a:r>
            <a:r>
              <a:rPr lang="en-US" altLang="en-US" sz="2400" dirty="0"/>
              <a:t> are stimuli that direct motivated behavior. </a:t>
            </a:r>
          </a:p>
          <a:p>
            <a:pPr algn="l">
              <a:defRPr/>
            </a:pPr>
            <a:r>
              <a:rPr lang="en-US" altLang="en-US" sz="2400" b="1" dirty="0">
                <a:solidFill>
                  <a:srgbClr val="00B050"/>
                </a:solidFill>
              </a:rPr>
              <a:t>Response</a:t>
            </a:r>
            <a:r>
              <a:rPr lang="en-US" altLang="en-US" sz="2400" dirty="0">
                <a:solidFill>
                  <a:srgbClr val="00B050"/>
                </a:solidFill>
              </a:rPr>
              <a:t> </a:t>
            </a:r>
            <a:r>
              <a:rPr lang="en-US" altLang="en-US" sz="2400" dirty="0"/>
              <a:t>is an individual’s reaction to a drive or cue. </a:t>
            </a:r>
          </a:p>
          <a:p>
            <a:pPr algn="l">
              <a:defRPr/>
            </a:pPr>
            <a:r>
              <a:rPr lang="en-US" altLang="en-US" sz="2400" b="1" dirty="0">
                <a:solidFill>
                  <a:srgbClr val="00B050"/>
                </a:solidFill>
              </a:rPr>
              <a:t>Reinforcement</a:t>
            </a:r>
            <a:r>
              <a:rPr lang="en-US" altLang="en-US" sz="2400" dirty="0"/>
              <a:t> is the reward—the pleasure, enjoyment, and benefits—that the consumer receives after buying and using a product or service. </a:t>
            </a:r>
            <a:endParaRPr lang="en-US" altLang="en-US" sz="2400" dirty="0">
              <a:effectLst>
                <a:outerShdw blurRad="38100" dist="38100" dir="2700000" algn="tl">
                  <a:srgbClr val="000000">
                    <a:alpha val="43137"/>
                  </a:srgbClr>
                </a:outerShdw>
              </a:effectLst>
            </a:endParaRPr>
          </a:p>
          <a:p>
            <a:pPr algn="l"/>
            <a:endParaRPr lang="en-US" sz="2400" b="1" dirty="0">
              <a:solidFill>
                <a:srgbClr val="8E5A6D"/>
              </a:solidFill>
            </a:endParaRPr>
          </a:p>
          <a:p>
            <a:pPr algn="l"/>
            <a:endParaRPr lang="en-US" sz="2400" b="1" dirty="0">
              <a:solidFill>
                <a:srgbClr val="8E5A6D"/>
              </a:solidFill>
            </a:endParaRPr>
          </a:p>
        </p:txBody>
      </p:sp>
      <p:pic>
        <p:nvPicPr>
          <p:cNvPr id="3" name="Picture 2">
            <a:extLst>
              <a:ext uri="{FF2B5EF4-FFF2-40B4-BE49-F238E27FC236}">
                <a16:creationId xmlns:a16="http://schemas.microsoft.com/office/drawing/2014/main" id="{9ECC617B-8BB6-4736-9217-3B619DFD63D2}"/>
              </a:ext>
            </a:extLst>
          </p:cNvPr>
          <p:cNvPicPr>
            <a:picLocks noChangeAspect="1"/>
          </p:cNvPicPr>
          <p:nvPr/>
        </p:nvPicPr>
        <p:blipFill>
          <a:blip r:embed="rId2"/>
          <a:stretch>
            <a:fillRect/>
          </a:stretch>
        </p:blipFill>
        <p:spPr>
          <a:xfrm>
            <a:off x="8035290" y="1536787"/>
            <a:ext cx="3304129" cy="4956194"/>
          </a:xfrm>
          <a:prstGeom prst="rect">
            <a:avLst/>
          </a:prstGeom>
        </p:spPr>
      </p:pic>
    </p:spTree>
    <p:extLst>
      <p:ext uri="{BB962C8B-B14F-4D97-AF65-F5344CB8AC3E}">
        <p14:creationId xmlns:p14="http://schemas.microsoft.com/office/powerpoint/2010/main" val="25482959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799424" y="-24464"/>
            <a:ext cx="6593151" cy="646331"/>
          </a:xfrm>
          <a:prstGeom prst="rect">
            <a:avLst/>
          </a:prstGeom>
        </p:spPr>
        <p:txBody>
          <a:bodyPr wrap="none">
            <a:spAutoFit/>
          </a:bodyPr>
          <a:lstStyle/>
          <a:p>
            <a:pPr algn="ctr"/>
            <a:r>
              <a:rPr lang="en-US" sz="3600" b="1" dirty="0">
                <a:solidFill>
                  <a:srgbClr val="00B0F0"/>
                </a:solidFill>
              </a:rPr>
              <a:t>Intentional vs. Incidental learning</a:t>
            </a:r>
          </a:p>
        </p:txBody>
      </p:sp>
      <p:pic>
        <p:nvPicPr>
          <p:cNvPr id="3" name="Online Media 2" title="جراند تشيكن سبايسي من ماكدونالدز">
            <a:hlinkClick r:id="" action="ppaction://media"/>
            <a:extLst>
              <a:ext uri="{FF2B5EF4-FFF2-40B4-BE49-F238E27FC236}">
                <a16:creationId xmlns:a16="http://schemas.microsoft.com/office/drawing/2014/main" id="{0C2157A8-8BA1-4E29-886B-5182F3988826}"/>
              </a:ext>
            </a:extLst>
          </p:cNvPr>
          <p:cNvPicPr>
            <a:picLocks noRot="1" noChangeAspect="1"/>
          </p:cNvPicPr>
          <p:nvPr>
            <a:videoFile r:link="rId1"/>
          </p:nvPr>
        </p:nvPicPr>
        <p:blipFill>
          <a:blip r:embed="rId3"/>
          <a:stretch>
            <a:fillRect/>
          </a:stretch>
        </p:blipFill>
        <p:spPr>
          <a:xfrm>
            <a:off x="433603" y="1083045"/>
            <a:ext cx="10721573" cy="5750393"/>
          </a:xfrm>
          <a:prstGeom prst="rect">
            <a:avLst/>
          </a:prstGeom>
        </p:spPr>
      </p:pic>
    </p:spTree>
    <p:extLst>
      <p:ext uri="{BB962C8B-B14F-4D97-AF65-F5344CB8AC3E}">
        <p14:creationId xmlns:p14="http://schemas.microsoft.com/office/powerpoint/2010/main" val="33923499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424358" y="0"/>
            <a:ext cx="8366394" cy="584775"/>
          </a:xfrm>
          <a:prstGeom prst="rect">
            <a:avLst/>
          </a:prstGeom>
        </p:spPr>
        <p:txBody>
          <a:bodyPr wrap="none">
            <a:spAutoFit/>
          </a:bodyPr>
          <a:lstStyle/>
          <a:p>
            <a:pPr algn="ctr"/>
            <a:r>
              <a:rPr lang="en-US" sz="3200" b="1" dirty="0">
                <a:solidFill>
                  <a:srgbClr val="00B0F0"/>
                </a:solidFill>
              </a:rPr>
              <a:t>Need-cues-motivation-response -Reinforcement</a:t>
            </a:r>
          </a:p>
        </p:txBody>
      </p:sp>
      <p:pic>
        <p:nvPicPr>
          <p:cNvPr id="3" name="Online Media 2" title="Starbucks: It Starts With You">
            <a:hlinkClick r:id="" action="ppaction://media"/>
            <a:extLst>
              <a:ext uri="{FF2B5EF4-FFF2-40B4-BE49-F238E27FC236}">
                <a16:creationId xmlns:a16="http://schemas.microsoft.com/office/drawing/2014/main" id="{33B58AD9-995F-4DD1-83C4-FBD24118DD60}"/>
              </a:ext>
            </a:extLst>
          </p:cNvPr>
          <p:cNvPicPr>
            <a:picLocks noRot="1" noChangeAspect="1"/>
          </p:cNvPicPr>
          <p:nvPr>
            <a:videoFile r:link="rId1"/>
          </p:nvPr>
        </p:nvPicPr>
        <p:blipFill>
          <a:blip r:embed="rId3"/>
          <a:stretch>
            <a:fillRect/>
          </a:stretch>
        </p:blipFill>
        <p:spPr>
          <a:xfrm>
            <a:off x="437630" y="1052145"/>
            <a:ext cx="10728210" cy="5734236"/>
          </a:xfrm>
          <a:prstGeom prst="rect">
            <a:avLst/>
          </a:prstGeom>
        </p:spPr>
      </p:pic>
    </p:spTree>
    <p:extLst>
      <p:ext uri="{BB962C8B-B14F-4D97-AF65-F5344CB8AC3E}">
        <p14:creationId xmlns:p14="http://schemas.microsoft.com/office/powerpoint/2010/main" val="3964076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227918" y="-9211"/>
            <a:ext cx="8274316" cy="646331"/>
          </a:xfrm>
          <a:prstGeom prst="rect">
            <a:avLst/>
          </a:prstGeom>
        </p:spPr>
        <p:txBody>
          <a:bodyPr wrap="none">
            <a:spAutoFit/>
          </a:bodyPr>
          <a:lstStyle/>
          <a:p>
            <a:pPr algn="ctr"/>
            <a:r>
              <a:rPr lang="en-US" sz="3600" b="1" dirty="0">
                <a:solidFill>
                  <a:srgbClr val="00B0F0"/>
                </a:solidFill>
              </a:rPr>
              <a:t>Compare the two introductions of Febreze</a:t>
            </a:r>
          </a:p>
        </p:txBody>
      </p:sp>
      <p:pic>
        <p:nvPicPr>
          <p:cNvPr id="9" name="Picture 2" descr="C:\Users\Dr.Mayar\Desktop\consumer-behaviour-presentation-on-febreze-3-638.jpg">
            <a:extLst>
              <a:ext uri="{FF2B5EF4-FFF2-40B4-BE49-F238E27FC236}">
                <a16:creationId xmlns:a16="http://schemas.microsoft.com/office/drawing/2014/main" id="{5521F47B-C1E9-4978-9844-3A3B8D5E036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5198" y="1375083"/>
            <a:ext cx="4960276" cy="4867332"/>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E6AE5F6E-4170-4CE4-AD0E-65C5D424DFD3}"/>
              </a:ext>
            </a:extLst>
          </p:cNvPr>
          <p:cNvPicPr>
            <a:picLocks noChangeAspect="1"/>
          </p:cNvPicPr>
          <p:nvPr/>
        </p:nvPicPr>
        <p:blipFill>
          <a:blip r:embed="rId3"/>
          <a:stretch>
            <a:fillRect/>
          </a:stretch>
        </p:blipFill>
        <p:spPr>
          <a:xfrm>
            <a:off x="5270643" y="1194420"/>
            <a:ext cx="6573071" cy="5483781"/>
          </a:xfrm>
          <a:prstGeom prst="rect">
            <a:avLst/>
          </a:prstGeom>
        </p:spPr>
      </p:pic>
    </p:spTree>
    <p:extLst>
      <p:ext uri="{BB962C8B-B14F-4D97-AF65-F5344CB8AC3E}">
        <p14:creationId xmlns:p14="http://schemas.microsoft.com/office/powerpoint/2010/main" val="34938742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0195665" y="294403"/>
            <a:ext cx="1469924" cy="401250"/>
          </a:xfrm>
          <a:prstGeom prst="rect">
            <a:avLst/>
          </a:prstGeom>
        </p:spPr>
      </p:pic>
      <p:pic>
        <p:nvPicPr>
          <p:cNvPr id="4" name="Online Media 3" title="Febreze Commercial-Josh's room">
            <a:hlinkClick r:id="" action="ppaction://media"/>
            <a:extLst>
              <a:ext uri="{FF2B5EF4-FFF2-40B4-BE49-F238E27FC236}">
                <a16:creationId xmlns:a16="http://schemas.microsoft.com/office/drawing/2014/main" id="{D4121FF3-5D35-4639-921F-1F8F89E75E85}"/>
              </a:ext>
            </a:extLst>
          </p:cNvPr>
          <p:cNvPicPr>
            <a:picLocks noRot="1" noChangeAspect="1"/>
          </p:cNvPicPr>
          <p:nvPr>
            <a:videoFile r:link="rId1"/>
          </p:nvPr>
        </p:nvPicPr>
        <p:blipFill>
          <a:blip r:embed="rId6"/>
          <a:stretch>
            <a:fillRect/>
          </a:stretch>
        </p:blipFill>
        <p:spPr>
          <a:xfrm>
            <a:off x="0" y="-15240"/>
            <a:ext cx="12192000" cy="6888480"/>
          </a:xfrm>
          <a:prstGeom prst="rect">
            <a:avLst/>
          </a:prstGeom>
        </p:spPr>
      </p:pic>
    </p:spTree>
    <p:extLst>
      <p:ext uri="{BB962C8B-B14F-4D97-AF65-F5344CB8AC3E}">
        <p14:creationId xmlns:p14="http://schemas.microsoft.com/office/powerpoint/2010/main" val="27062637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0195665" y="294403"/>
            <a:ext cx="1469924" cy="401250"/>
          </a:xfrm>
          <a:prstGeom prst="rect">
            <a:avLst/>
          </a:prstGeom>
        </p:spPr>
      </p:pic>
      <p:pic>
        <p:nvPicPr>
          <p:cNvPr id="3" name="Online Media 2" title="لا تحكم من غير ما تجرب - كامل| ليبتون أيس تي| #جرب_لا_تحكم">
            <a:hlinkClick r:id="" action="ppaction://media"/>
            <a:extLst>
              <a:ext uri="{FF2B5EF4-FFF2-40B4-BE49-F238E27FC236}">
                <a16:creationId xmlns:a16="http://schemas.microsoft.com/office/drawing/2014/main" id="{2CA1054B-A3F8-4FA9-821E-09F5F5F62ECA}"/>
              </a:ext>
            </a:extLst>
          </p:cNvPr>
          <p:cNvPicPr>
            <a:picLocks noRot="1" noChangeAspect="1"/>
          </p:cNvPicPr>
          <p:nvPr>
            <a:videoFile r:link="rId1"/>
          </p:nvPr>
        </p:nvPicPr>
        <p:blipFill>
          <a:blip r:embed="rId6"/>
          <a:stretch>
            <a:fillRect/>
          </a:stretch>
        </p:blipFill>
        <p:spPr>
          <a:xfrm>
            <a:off x="26973" y="0"/>
            <a:ext cx="12165027" cy="6873240"/>
          </a:xfrm>
          <a:prstGeom prst="rect">
            <a:avLst/>
          </a:prstGeom>
        </p:spPr>
      </p:pic>
    </p:spTree>
    <p:extLst>
      <p:ext uri="{BB962C8B-B14F-4D97-AF65-F5344CB8AC3E}">
        <p14:creationId xmlns:p14="http://schemas.microsoft.com/office/powerpoint/2010/main" val="20903799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7D93291-4ED0-4337-8692-C9675582A6A3}"/>
              </a:ext>
            </a:extLst>
          </p:cNvPr>
          <p:cNvSpPr/>
          <p:nvPr/>
        </p:nvSpPr>
        <p:spPr>
          <a:xfrm>
            <a:off x="3183787" y="-22122"/>
            <a:ext cx="6694002" cy="646331"/>
          </a:xfrm>
          <a:prstGeom prst="rect">
            <a:avLst/>
          </a:prstGeom>
        </p:spPr>
        <p:txBody>
          <a:bodyPr wrap="square">
            <a:spAutoFit/>
          </a:bodyPr>
          <a:lstStyle/>
          <a:p>
            <a:r>
              <a:rPr lang="en-US" sz="3600" b="1" dirty="0">
                <a:solidFill>
                  <a:srgbClr val="00B0F0"/>
                </a:solidFill>
              </a:rPr>
              <a:t>Classical Conditioning</a:t>
            </a:r>
          </a:p>
        </p:txBody>
      </p:sp>
      <p:sp>
        <p:nvSpPr>
          <p:cNvPr id="13" name="TextBox 12">
            <a:extLst>
              <a:ext uri="{FF2B5EF4-FFF2-40B4-BE49-F238E27FC236}">
                <a16:creationId xmlns:a16="http://schemas.microsoft.com/office/drawing/2014/main" id="{0E4980B6-B620-4FE0-B2B9-DE3BA4D41E3B}"/>
              </a:ext>
            </a:extLst>
          </p:cNvPr>
          <p:cNvSpPr txBox="1"/>
          <p:nvPr/>
        </p:nvSpPr>
        <p:spPr>
          <a:xfrm>
            <a:off x="1632661" y="4354648"/>
            <a:ext cx="1551126"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7" name="Google Shape;402;p43">
            <a:extLst>
              <a:ext uri="{FF2B5EF4-FFF2-40B4-BE49-F238E27FC236}">
                <a16:creationId xmlns:a16="http://schemas.microsoft.com/office/drawing/2014/main" id="{DA9FD6E2-314D-418C-A60B-54CDFD8A3AA6}"/>
              </a:ext>
            </a:extLst>
          </p:cNvPr>
          <p:cNvSpPr txBox="1">
            <a:spLocks/>
          </p:cNvSpPr>
          <p:nvPr/>
        </p:nvSpPr>
        <p:spPr>
          <a:xfrm>
            <a:off x="1111335" y="880641"/>
            <a:ext cx="10647589" cy="102498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1"/>
              </a:buClr>
              <a:buSzPts val="1400"/>
              <a:buFont typeface="Lato"/>
              <a:buNone/>
              <a:defRPr sz="1400" b="0" i="0" u="none" strike="noStrike" cap="none">
                <a:solidFill>
                  <a:schemeClr val="dk1"/>
                </a:solidFill>
                <a:latin typeface="Lato"/>
                <a:ea typeface="Lato"/>
                <a:cs typeface="Lato"/>
                <a:sym typeface="Lato"/>
              </a:defRPr>
            </a:lvl1pPr>
            <a:lvl2pPr marL="914400" marR="0" lvl="1"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2pPr>
            <a:lvl3pPr marL="1371600" marR="0" lvl="2"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3pPr>
            <a:lvl4pPr marL="1828800" marR="0" lvl="3"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4pPr>
            <a:lvl5pPr marL="2286000" marR="0" lvl="4"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5pPr>
            <a:lvl6pPr marL="2743200" marR="0" lvl="5"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6pPr>
            <a:lvl7pPr marL="3200400" marR="0" lvl="6"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7pPr>
            <a:lvl8pPr marL="3657600" marR="0" lvl="7"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8pPr>
            <a:lvl9pPr marL="4114800" marR="0" lvl="8" indent="-317500" algn="ctr" rtl="0">
              <a:lnSpc>
                <a:spcPct val="100000"/>
              </a:lnSpc>
              <a:spcBef>
                <a:spcPts val="1600"/>
              </a:spcBef>
              <a:spcAft>
                <a:spcPts val="1600"/>
              </a:spcAft>
              <a:buClr>
                <a:schemeClr val="hlink"/>
              </a:buClr>
              <a:buSzPts val="1400"/>
              <a:buFont typeface="Lato"/>
              <a:buNone/>
              <a:defRPr sz="1400" b="0" i="0" u="none" strike="noStrike" cap="none">
                <a:solidFill>
                  <a:schemeClr val="hlink"/>
                </a:solidFill>
                <a:latin typeface="Lato"/>
                <a:ea typeface="Lato"/>
                <a:cs typeface="Lato"/>
                <a:sym typeface="Lato"/>
              </a:defRPr>
            </a:lvl9pPr>
          </a:lstStyle>
          <a:p>
            <a:r>
              <a:rPr lang="en-US" altLang="en-US" sz="2400" dirty="0"/>
              <a:t>is viewed as a “knee-jerk” (or automatic) response that builds up through repeated exposure and reinforcement. </a:t>
            </a:r>
          </a:p>
        </p:txBody>
      </p:sp>
      <p:sp>
        <p:nvSpPr>
          <p:cNvPr id="18" name="Google Shape;399;p43">
            <a:extLst>
              <a:ext uri="{FF2B5EF4-FFF2-40B4-BE49-F238E27FC236}">
                <a16:creationId xmlns:a16="http://schemas.microsoft.com/office/drawing/2014/main" id="{7F788BD0-FAFA-4382-BF5F-A60D6CE1EDD4}"/>
              </a:ext>
            </a:extLst>
          </p:cNvPr>
          <p:cNvSpPr txBox="1">
            <a:spLocks/>
          </p:cNvSpPr>
          <p:nvPr/>
        </p:nvSpPr>
        <p:spPr>
          <a:xfrm>
            <a:off x="811281" y="1805792"/>
            <a:ext cx="3119894" cy="1279902"/>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2"/>
              </a:buClr>
              <a:buSzPts val="2000"/>
              <a:buFont typeface="Cormorant Garamond"/>
              <a:buNone/>
              <a:defRPr sz="2000" b="0" i="0" u="none" strike="noStrike" cap="none">
                <a:solidFill>
                  <a:schemeClr val="dk2"/>
                </a:solidFill>
                <a:latin typeface="Cormorant Garamond"/>
                <a:ea typeface="Cormorant Garamond"/>
                <a:cs typeface="Cormorant Garamond"/>
                <a:sym typeface="Cormorant Garamond"/>
              </a:defRPr>
            </a:lvl1pPr>
            <a:lvl2pPr marL="914400" marR="0" lvl="1" indent="-317500" algn="ctr" rtl="0">
              <a:lnSpc>
                <a:spcPct val="100000"/>
              </a:lnSpc>
              <a:spcBef>
                <a:spcPts val="1600"/>
              </a:spcBef>
              <a:spcAft>
                <a:spcPts val="0"/>
              </a:spcAft>
              <a:buClr>
                <a:schemeClr val="dk2"/>
              </a:buClr>
              <a:buSzPts val="2000"/>
              <a:buFont typeface="Cormorant Garamond"/>
              <a:buNone/>
              <a:defRPr sz="2000" b="0" i="0" u="none" strike="noStrike" cap="none">
                <a:solidFill>
                  <a:schemeClr val="dk2"/>
                </a:solidFill>
                <a:latin typeface="Cormorant Garamond"/>
                <a:ea typeface="Cormorant Garamond"/>
                <a:cs typeface="Cormorant Garamond"/>
                <a:sym typeface="Cormorant Garamond"/>
              </a:defRPr>
            </a:lvl2pPr>
            <a:lvl3pPr marL="1371600" marR="0" lvl="2" indent="-317500" algn="ctr" rtl="0">
              <a:lnSpc>
                <a:spcPct val="100000"/>
              </a:lnSpc>
              <a:spcBef>
                <a:spcPts val="1600"/>
              </a:spcBef>
              <a:spcAft>
                <a:spcPts val="0"/>
              </a:spcAft>
              <a:buClr>
                <a:schemeClr val="dk2"/>
              </a:buClr>
              <a:buSzPts val="2000"/>
              <a:buFont typeface="Cormorant Garamond"/>
              <a:buNone/>
              <a:defRPr sz="2000" b="0" i="0" u="none" strike="noStrike" cap="none">
                <a:solidFill>
                  <a:schemeClr val="dk2"/>
                </a:solidFill>
                <a:latin typeface="Cormorant Garamond"/>
                <a:ea typeface="Cormorant Garamond"/>
                <a:cs typeface="Cormorant Garamond"/>
                <a:sym typeface="Cormorant Garamond"/>
              </a:defRPr>
            </a:lvl3pPr>
            <a:lvl4pPr marL="1828800" marR="0" lvl="3" indent="-317500" algn="ctr" rtl="0">
              <a:lnSpc>
                <a:spcPct val="100000"/>
              </a:lnSpc>
              <a:spcBef>
                <a:spcPts val="1600"/>
              </a:spcBef>
              <a:spcAft>
                <a:spcPts val="0"/>
              </a:spcAft>
              <a:buClr>
                <a:schemeClr val="dk2"/>
              </a:buClr>
              <a:buSzPts val="2000"/>
              <a:buFont typeface="Cormorant Garamond"/>
              <a:buNone/>
              <a:defRPr sz="2000" b="0" i="0" u="none" strike="noStrike" cap="none">
                <a:solidFill>
                  <a:schemeClr val="dk2"/>
                </a:solidFill>
                <a:latin typeface="Cormorant Garamond"/>
                <a:ea typeface="Cormorant Garamond"/>
                <a:cs typeface="Cormorant Garamond"/>
                <a:sym typeface="Cormorant Garamond"/>
              </a:defRPr>
            </a:lvl4pPr>
            <a:lvl5pPr marL="2286000" marR="0" lvl="4" indent="-317500" algn="ctr" rtl="0">
              <a:lnSpc>
                <a:spcPct val="100000"/>
              </a:lnSpc>
              <a:spcBef>
                <a:spcPts val="1600"/>
              </a:spcBef>
              <a:spcAft>
                <a:spcPts val="0"/>
              </a:spcAft>
              <a:buClr>
                <a:schemeClr val="dk2"/>
              </a:buClr>
              <a:buSzPts val="2000"/>
              <a:buFont typeface="Cormorant Garamond"/>
              <a:buNone/>
              <a:defRPr sz="2000" b="0" i="0" u="none" strike="noStrike" cap="none">
                <a:solidFill>
                  <a:schemeClr val="dk2"/>
                </a:solidFill>
                <a:latin typeface="Cormorant Garamond"/>
                <a:ea typeface="Cormorant Garamond"/>
                <a:cs typeface="Cormorant Garamond"/>
                <a:sym typeface="Cormorant Garamond"/>
              </a:defRPr>
            </a:lvl5pPr>
            <a:lvl6pPr marL="2743200" marR="0" lvl="5" indent="-317500" algn="ctr" rtl="0">
              <a:lnSpc>
                <a:spcPct val="100000"/>
              </a:lnSpc>
              <a:spcBef>
                <a:spcPts val="1600"/>
              </a:spcBef>
              <a:spcAft>
                <a:spcPts val="0"/>
              </a:spcAft>
              <a:buClr>
                <a:schemeClr val="dk2"/>
              </a:buClr>
              <a:buSzPts val="2000"/>
              <a:buFont typeface="Cormorant Garamond"/>
              <a:buNone/>
              <a:defRPr sz="2000" b="0" i="0" u="none" strike="noStrike" cap="none">
                <a:solidFill>
                  <a:schemeClr val="dk2"/>
                </a:solidFill>
                <a:latin typeface="Cormorant Garamond"/>
                <a:ea typeface="Cormorant Garamond"/>
                <a:cs typeface="Cormorant Garamond"/>
                <a:sym typeface="Cormorant Garamond"/>
              </a:defRPr>
            </a:lvl6pPr>
            <a:lvl7pPr marL="3200400" marR="0" lvl="6" indent="-317500" algn="ctr" rtl="0">
              <a:lnSpc>
                <a:spcPct val="100000"/>
              </a:lnSpc>
              <a:spcBef>
                <a:spcPts val="1600"/>
              </a:spcBef>
              <a:spcAft>
                <a:spcPts val="0"/>
              </a:spcAft>
              <a:buClr>
                <a:schemeClr val="dk2"/>
              </a:buClr>
              <a:buSzPts val="2000"/>
              <a:buFont typeface="Cormorant Garamond"/>
              <a:buNone/>
              <a:defRPr sz="2000" b="0" i="0" u="none" strike="noStrike" cap="none">
                <a:solidFill>
                  <a:schemeClr val="dk2"/>
                </a:solidFill>
                <a:latin typeface="Cormorant Garamond"/>
                <a:ea typeface="Cormorant Garamond"/>
                <a:cs typeface="Cormorant Garamond"/>
                <a:sym typeface="Cormorant Garamond"/>
              </a:defRPr>
            </a:lvl7pPr>
            <a:lvl8pPr marL="3657600" marR="0" lvl="7" indent="-317500" algn="ctr" rtl="0">
              <a:lnSpc>
                <a:spcPct val="100000"/>
              </a:lnSpc>
              <a:spcBef>
                <a:spcPts val="1600"/>
              </a:spcBef>
              <a:spcAft>
                <a:spcPts val="0"/>
              </a:spcAft>
              <a:buClr>
                <a:schemeClr val="dk2"/>
              </a:buClr>
              <a:buSzPts val="2000"/>
              <a:buFont typeface="Cormorant Garamond"/>
              <a:buNone/>
              <a:defRPr sz="2000" b="0" i="0" u="none" strike="noStrike" cap="none">
                <a:solidFill>
                  <a:schemeClr val="dk2"/>
                </a:solidFill>
                <a:latin typeface="Cormorant Garamond"/>
                <a:ea typeface="Cormorant Garamond"/>
                <a:cs typeface="Cormorant Garamond"/>
                <a:sym typeface="Cormorant Garamond"/>
              </a:defRPr>
            </a:lvl8pPr>
            <a:lvl9pPr marL="4114800" marR="0" lvl="8" indent="-317500" algn="ctr" rtl="0">
              <a:lnSpc>
                <a:spcPct val="100000"/>
              </a:lnSpc>
              <a:spcBef>
                <a:spcPts val="1600"/>
              </a:spcBef>
              <a:spcAft>
                <a:spcPts val="1600"/>
              </a:spcAft>
              <a:buClr>
                <a:schemeClr val="dk2"/>
              </a:buClr>
              <a:buSzPts val="2000"/>
              <a:buFont typeface="Cormorant Garamond"/>
              <a:buNone/>
              <a:defRPr sz="2000" b="0" i="0" u="none" strike="noStrike" cap="none">
                <a:solidFill>
                  <a:schemeClr val="dk2"/>
                </a:solidFill>
                <a:latin typeface="Cormorant Garamond"/>
                <a:ea typeface="Cormorant Garamond"/>
                <a:cs typeface="Cormorant Garamond"/>
                <a:sym typeface="Cormorant Garamond"/>
              </a:defRPr>
            </a:lvl9pPr>
          </a:lstStyle>
          <a:p>
            <a:pPr marL="0" marR="0" lvl="0" indent="0" algn="ctr" defTabSz="914400" rtl="0" eaLnBrk="1" fontAlgn="auto" latinLnBrk="0" hangingPunct="1">
              <a:lnSpc>
                <a:spcPct val="100000"/>
              </a:lnSpc>
              <a:spcBef>
                <a:spcPts val="0"/>
              </a:spcBef>
              <a:spcAft>
                <a:spcPts val="1600"/>
              </a:spcAft>
              <a:buClr>
                <a:srgbClr val="CFA667"/>
              </a:buClr>
              <a:buSzPts val="2000"/>
              <a:buFont typeface="Cormorant Garamond"/>
              <a:buNone/>
              <a:tabLst/>
              <a:defRPr/>
            </a:pPr>
            <a:r>
              <a:rPr kumimoji="0" lang="en-US" sz="2400" b="1" i="1" u="none" strike="noStrike" kern="0" cap="none" spc="0" normalizeH="0" baseline="0" noProof="0" dirty="0">
                <a:ln>
                  <a:noFill/>
                </a:ln>
                <a:solidFill>
                  <a:srgbClr val="C00000"/>
                </a:solidFill>
                <a:effectLst>
                  <a:outerShdw blurRad="38100" dist="38100" dir="2700000" algn="tl">
                    <a:srgbClr val="000000">
                      <a:alpha val="43137"/>
                    </a:srgbClr>
                  </a:outerShdw>
                </a:effectLst>
                <a:uLnTx/>
                <a:uFillTx/>
                <a:latin typeface="Cormorant Garamond"/>
                <a:ea typeface="Cormorant Garamond"/>
                <a:sym typeface="Cormorant Garamond"/>
              </a:rPr>
              <a:t>Unconditioned Stimulus</a:t>
            </a:r>
          </a:p>
        </p:txBody>
      </p:sp>
      <p:sp>
        <p:nvSpPr>
          <p:cNvPr id="19" name="Google Shape;400;p43">
            <a:extLst>
              <a:ext uri="{FF2B5EF4-FFF2-40B4-BE49-F238E27FC236}">
                <a16:creationId xmlns:a16="http://schemas.microsoft.com/office/drawing/2014/main" id="{8F5A8B71-94F2-4B6B-9EDD-57AE83026EAB}"/>
              </a:ext>
            </a:extLst>
          </p:cNvPr>
          <p:cNvSpPr txBox="1">
            <a:spLocks/>
          </p:cNvSpPr>
          <p:nvPr/>
        </p:nvSpPr>
        <p:spPr>
          <a:xfrm>
            <a:off x="4986923" y="1717593"/>
            <a:ext cx="3119894" cy="1024121"/>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2"/>
              </a:buClr>
              <a:buSzPts val="2000"/>
              <a:buFont typeface="Cormorant Garamond"/>
              <a:buNone/>
              <a:defRPr sz="2000" b="0" i="0" u="none" strike="noStrike" cap="none">
                <a:solidFill>
                  <a:schemeClr val="dk2"/>
                </a:solidFill>
                <a:latin typeface="Cormorant Garamond"/>
                <a:ea typeface="Cormorant Garamond"/>
                <a:cs typeface="Cormorant Garamond"/>
                <a:sym typeface="Cormorant Garamond"/>
              </a:defRPr>
            </a:lvl1pPr>
            <a:lvl2pPr marL="914400" marR="0" lvl="1" indent="-317500" algn="ctr" rtl="0">
              <a:lnSpc>
                <a:spcPct val="100000"/>
              </a:lnSpc>
              <a:spcBef>
                <a:spcPts val="1600"/>
              </a:spcBef>
              <a:spcAft>
                <a:spcPts val="0"/>
              </a:spcAft>
              <a:buClr>
                <a:schemeClr val="dk2"/>
              </a:buClr>
              <a:buSzPts val="2000"/>
              <a:buFont typeface="Cormorant Garamond"/>
              <a:buNone/>
              <a:defRPr sz="2000" b="0" i="0" u="none" strike="noStrike" cap="none">
                <a:solidFill>
                  <a:schemeClr val="dk2"/>
                </a:solidFill>
                <a:latin typeface="Cormorant Garamond"/>
                <a:ea typeface="Cormorant Garamond"/>
                <a:cs typeface="Cormorant Garamond"/>
                <a:sym typeface="Cormorant Garamond"/>
              </a:defRPr>
            </a:lvl2pPr>
            <a:lvl3pPr marL="1371600" marR="0" lvl="2" indent="-317500" algn="ctr" rtl="0">
              <a:lnSpc>
                <a:spcPct val="100000"/>
              </a:lnSpc>
              <a:spcBef>
                <a:spcPts val="1600"/>
              </a:spcBef>
              <a:spcAft>
                <a:spcPts val="0"/>
              </a:spcAft>
              <a:buClr>
                <a:schemeClr val="dk2"/>
              </a:buClr>
              <a:buSzPts val="2000"/>
              <a:buFont typeface="Cormorant Garamond"/>
              <a:buNone/>
              <a:defRPr sz="2000" b="0" i="0" u="none" strike="noStrike" cap="none">
                <a:solidFill>
                  <a:schemeClr val="dk2"/>
                </a:solidFill>
                <a:latin typeface="Cormorant Garamond"/>
                <a:ea typeface="Cormorant Garamond"/>
                <a:cs typeface="Cormorant Garamond"/>
                <a:sym typeface="Cormorant Garamond"/>
              </a:defRPr>
            </a:lvl3pPr>
            <a:lvl4pPr marL="1828800" marR="0" lvl="3" indent="-317500" algn="ctr" rtl="0">
              <a:lnSpc>
                <a:spcPct val="100000"/>
              </a:lnSpc>
              <a:spcBef>
                <a:spcPts val="1600"/>
              </a:spcBef>
              <a:spcAft>
                <a:spcPts val="0"/>
              </a:spcAft>
              <a:buClr>
                <a:schemeClr val="dk2"/>
              </a:buClr>
              <a:buSzPts val="2000"/>
              <a:buFont typeface="Cormorant Garamond"/>
              <a:buNone/>
              <a:defRPr sz="2000" b="0" i="0" u="none" strike="noStrike" cap="none">
                <a:solidFill>
                  <a:schemeClr val="dk2"/>
                </a:solidFill>
                <a:latin typeface="Cormorant Garamond"/>
                <a:ea typeface="Cormorant Garamond"/>
                <a:cs typeface="Cormorant Garamond"/>
                <a:sym typeface="Cormorant Garamond"/>
              </a:defRPr>
            </a:lvl4pPr>
            <a:lvl5pPr marL="2286000" marR="0" lvl="4" indent="-317500" algn="ctr" rtl="0">
              <a:lnSpc>
                <a:spcPct val="100000"/>
              </a:lnSpc>
              <a:spcBef>
                <a:spcPts val="1600"/>
              </a:spcBef>
              <a:spcAft>
                <a:spcPts val="0"/>
              </a:spcAft>
              <a:buClr>
                <a:schemeClr val="dk2"/>
              </a:buClr>
              <a:buSzPts val="2000"/>
              <a:buFont typeface="Cormorant Garamond"/>
              <a:buNone/>
              <a:defRPr sz="2000" b="0" i="0" u="none" strike="noStrike" cap="none">
                <a:solidFill>
                  <a:schemeClr val="dk2"/>
                </a:solidFill>
                <a:latin typeface="Cormorant Garamond"/>
                <a:ea typeface="Cormorant Garamond"/>
                <a:cs typeface="Cormorant Garamond"/>
                <a:sym typeface="Cormorant Garamond"/>
              </a:defRPr>
            </a:lvl5pPr>
            <a:lvl6pPr marL="2743200" marR="0" lvl="5" indent="-317500" algn="ctr" rtl="0">
              <a:lnSpc>
                <a:spcPct val="100000"/>
              </a:lnSpc>
              <a:spcBef>
                <a:spcPts val="1600"/>
              </a:spcBef>
              <a:spcAft>
                <a:spcPts val="0"/>
              </a:spcAft>
              <a:buClr>
                <a:schemeClr val="dk2"/>
              </a:buClr>
              <a:buSzPts val="2000"/>
              <a:buFont typeface="Cormorant Garamond"/>
              <a:buNone/>
              <a:defRPr sz="2000" b="0" i="0" u="none" strike="noStrike" cap="none">
                <a:solidFill>
                  <a:schemeClr val="dk2"/>
                </a:solidFill>
                <a:latin typeface="Cormorant Garamond"/>
                <a:ea typeface="Cormorant Garamond"/>
                <a:cs typeface="Cormorant Garamond"/>
                <a:sym typeface="Cormorant Garamond"/>
              </a:defRPr>
            </a:lvl6pPr>
            <a:lvl7pPr marL="3200400" marR="0" lvl="6" indent="-317500" algn="ctr" rtl="0">
              <a:lnSpc>
                <a:spcPct val="100000"/>
              </a:lnSpc>
              <a:spcBef>
                <a:spcPts val="1600"/>
              </a:spcBef>
              <a:spcAft>
                <a:spcPts val="0"/>
              </a:spcAft>
              <a:buClr>
                <a:schemeClr val="dk2"/>
              </a:buClr>
              <a:buSzPts val="2000"/>
              <a:buFont typeface="Cormorant Garamond"/>
              <a:buNone/>
              <a:defRPr sz="2000" b="0" i="0" u="none" strike="noStrike" cap="none">
                <a:solidFill>
                  <a:schemeClr val="dk2"/>
                </a:solidFill>
                <a:latin typeface="Cormorant Garamond"/>
                <a:ea typeface="Cormorant Garamond"/>
                <a:cs typeface="Cormorant Garamond"/>
                <a:sym typeface="Cormorant Garamond"/>
              </a:defRPr>
            </a:lvl7pPr>
            <a:lvl8pPr marL="3657600" marR="0" lvl="7" indent="-317500" algn="ctr" rtl="0">
              <a:lnSpc>
                <a:spcPct val="100000"/>
              </a:lnSpc>
              <a:spcBef>
                <a:spcPts val="1600"/>
              </a:spcBef>
              <a:spcAft>
                <a:spcPts val="0"/>
              </a:spcAft>
              <a:buClr>
                <a:schemeClr val="dk2"/>
              </a:buClr>
              <a:buSzPts val="2000"/>
              <a:buFont typeface="Cormorant Garamond"/>
              <a:buNone/>
              <a:defRPr sz="2000" b="0" i="0" u="none" strike="noStrike" cap="none">
                <a:solidFill>
                  <a:schemeClr val="dk2"/>
                </a:solidFill>
                <a:latin typeface="Cormorant Garamond"/>
                <a:ea typeface="Cormorant Garamond"/>
                <a:cs typeface="Cormorant Garamond"/>
                <a:sym typeface="Cormorant Garamond"/>
              </a:defRPr>
            </a:lvl8pPr>
            <a:lvl9pPr marL="4114800" marR="0" lvl="8" indent="-317500" algn="ctr" rtl="0">
              <a:lnSpc>
                <a:spcPct val="100000"/>
              </a:lnSpc>
              <a:spcBef>
                <a:spcPts val="1600"/>
              </a:spcBef>
              <a:spcAft>
                <a:spcPts val="1600"/>
              </a:spcAft>
              <a:buClr>
                <a:schemeClr val="dk2"/>
              </a:buClr>
              <a:buSzPts val="2000"/>
              <a:buFont typeface="Cormorant Garamond"/>
              <a:buNone/>
              <a:defRPr sz="2000" b="0" i="0" u="none" strike="noStrike" cap="none">
                <a:solidFill>
                  <a:schemeClr val="dk2"/>
                </a:solidFill>
                <a:latin typeface="Cormorant Garamond"/>
                <a:ea typeface="Cormorant Garamond"/>
                <a:cs typeface="Cormorant Garamond"/>
                <a:sym typeface="Cormorant Garamond"/>
              </a:defRPr>
            </a:lvl9pPr>
          </a:lstStyle>
          <a:p>
            <a:pPr marL="0" marR="0" lvl="0" indent="0" algn="ctr" defTabSz="914400" rtl="0" eaLnBrk="1" fontAlgn="auto" latinLnBrk="0" hangingPunct="1">
              <a:lnSpc>
                <a:spcPct val="100000"/>
              </a:lnSpc>
              <a:spcBef>
                <a:spcPts val="0"/>
              </a:spcBef>
              <a:spcAft>
                <a:spcPts val="1600"/>
              </a:spcAft>
              <a:buClr>
                <a:srgbClr val="CFA667"/>
              </a:buClr>
              <a:buSzPts val="2000"/>
              <a:buFont typeface="Cormorant Garamond"/>
              <a:buNone/>
              <a:tabLst/>
              <a:defRPr/>
            </a:pPr>
            <a:r>
              <a:rPr kumimoji="0" lang="en-US" sz="2400" b="1" i="1" u="none" strike="noStrike" kern="0" cap="none" spc="0" normalizeH="0" baseline="0" noProof="0" dirty="0">
                <a:ln>
                  <a:noFill/>
                </a:ln>
                <a:solidFill>
                  <a:srgbClr val="C00000"/>
                </a:solidFill>
                <a:effectLst>
                  <a:outerShdw blurRad="38100" dist="38100" dir="2700000" algn="tl">
                    <a:srgbClr val="000000">
                      <a:alpha val="43137"/>
                    </a:srgbClr>
                  </a:outerShdw>
                </a:effectLst>
                <a:uLnTx/>
                <a:uFillTx/>
                <a:latin typeface="Cormorant Garamond"/>
                <a:ea typeface="Cormorant Garamond"/>
                <a:sym typeface="Cormorant Garamond"/>
              </a:rPr>
              <a:t>Conditioned Stimulus</a:t>
            </a:r>
          </a:p>
        </p:txBody>
      </p:sp>
      <p:sp>
        <p:nvSpPr>
          <p:cNvPr id="20" name="Google Shape;401;p43">
            <a:extLst>
              <a:ext uri="{FF2B5EF4-FFF2-40B4-BE49-F238E27FC236}">
                <a16:creationId xmlns:a16="http://schemas.microsoft.com/office/drawing/2014/main" id="{EB996839-078B-4045-9F99-86C78E6DBE94}"/>
              </a:ext>
            </a:extLst>
          </p:cNvPr>
          <p:cNvSpPr txBox="1">
            <a:spLocks/>
          </p:cNvSpPr>
          <p:nvPr/>
        </p:nvSpPr>
        <p:spPr>
          <a:xfrm>
            <a:off x="8821130" y="1816865"/>
            <a:ext cx="3119894" cy="1471608"/>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2"/>
              </a:buClr>
              <a:buSzPts val="2000"/>
              <a:buFont typeface="Cormorant Garamond"/>
              <a:buNone/>
              <a:defRPr sz="2000" b="0" i="0" u="none" strike="noStrike" cap="none">
                <a:solidFill>
                  <a:schemeClr val="dk2"/>
                </a:solidFill>
                <a:latin typeface="Cormorant Garamond"/>
                <a:ea typeface="Cormorant Garamond"/>
                <a:cs typeface="Cormorant Garamond"/>
                <a:sym typeface="Cormorant Garamond"/>
              </a:defRPr>
            </a:lvl1pPr>
            <a:lvl2pPr marL="914400" marR="0" lvl="1" indent="-317500" algn="ctr" rtl="0">
              <a:lnSpc>
                <a:spcPct val="100000"/>
              </a:lnSpc>
              <a:spcBef>
                <a:spcPts val="1600"/>
              </a:spcBef>
              <a:spcAft>
                <a:spcPts val="0"/>
              </a:spcAft>
              <a:buClr>
                <a:schemeClr val="dk2"/>
              </a:buClr>
              <a:buSzPts val="2000"/>
              <a:buFont typeface="Cormorant Garamond"/>
              <a:buNone/>
              <a:defRPr sz="2000" b="0" i="0" u="none" strike="noStrike" cap="none">
                <a:solidFill>
                  <a:schemeClr val="dk2"/>
                </a:solidFill>
                <a:latin typeface="Cormorant Garamond"/>
                <a:ea typeface="Cormorant Garamond"/>
                <a:cs typeface="Cormorant Garamond"/>
                <a:sym typeface="Cormorant Garamond"/>
              </a:defRPr>
            </a:lvl2pPr>
            <a:lvl3pPr marL="1371600" marR="0" lvl="2" indent="-317500" algn="ctr" rtl="0">
              <a:lnSpc>
                <a:spcPct val="100000"/>
              </a:lnSpc>
              <a:spcBef>
                <a:spcPts val="1600"/>
              </a:spcBef>
              <a:spcAft>
                <a:spcPts val="0"/>
              </a:spcAft>
              <a:buClr>
                <a:schemeClr val="dk2"/>
              </a:buClr>
              <a:buSzPts val="2000"/>
              <a:buFont typeface="Cormorant Garamond"/>
              <a:buNone/>
              <a:defRPr sz="2000" b="0" i="0" u="none" strike="noStrike" cap="none">
                <a:solidFill>
                  <a:schemeClr val="dk2"/>
                </a:solidFill>
                <a:latin typeface="Cormorant Garamond"/>
                <a:ea typeface="Cormorant Garamond"/>
                <a:cs typeface="Cormorant Garamond"/>
                <a:sym typeface="Cormorant Garamond"/>
              </a:defRPr>
            </a:lvl3pPr>
            <a:lvl4pPr marL="1828800" marR="0" lvl="3" indent="-317500" algn="ctr" rtl="0">
              <a:lnSpc>
                <a:spcPct val="100000"/>
              </a:lnSpc>
              <a:spcBef>
                <a:spcPts val="1600"/>
              </a:spcBef>
              <a:spcAft>
                <a:spcPts val="0"/>
              </a:spcAft>
              <a:buClr>
                <a:schemeClr val="dk2"/>
              </a:buClr>
              <a:buSzPts val="2000"/>
              <a:buFont typeface="Cormorant Garamond"/>
              <a:buNone/>
              <a:defRPr sz="2000" b="0" i="0" u="none" strike="noStrike" cap="none">
                <a:solidFill>
                  <a:schemeClr val="dk2"/>
                </a:solidFill>
                <a:latin typeface="Cormorant Garamond"/>
                <a:ea typeface="Cormorant Garamond"/>
                <a:cs typeface="Cormorant Garamond"/>
                <a:sym typeface="Cormorant Garamond"/>
              </a:defRPr>
            </a:lvl4pPr>
            <a:lvl5pPr marL="2286000" marR="0" lvl="4" indent="-317500" algn="ctr" rtl="0">
              <a:lnSpc>
                <a:spcPct val="100000"/>
              </a:lnSpc>
              <a:spcBef>
                <a:spcPts val="1600"/>
              </a:spcBef>
              <a:spcAft>
                <a:spcPts val="0"/>
              </a:spcAft>
              <a:buClr>
                <a:schemeClr val="dk2"/>
              </a:buClr>
              <a:buSzPts val="2000"/>
              <a:buFont typeface="Cormorant Garamond"/>
              <a:buNone/>
              <a:defRPr sz="2000" b="0" i="0" u="none" strike="noStrike" cap="none">
                <a:solidFill>
                  <a:schemeClr val="dk2"/>
                </a:solidFill>
                <a:latin typeface="Cormorant Garamond"/>
                <a:ea typeface="Cormorant Garamond"/>
                <a:cs typeface="Cormorant Garamond"/>
                <a:sym typeface="Cormorant Garamond"/>
              </a:defRPr>
            </a:lvl5pPr>
            <a:lvl6pPr marL="2743200" marR="0" lvl="5" indent="-317500" algn="ctr" rtl="0">
              <a:lnSpc>
                <a:spcPct val="100000"/>
              </a:lnSpc>
              <a:spcBef>
                <a:spcPts val="1600"/>
              </a:spcBef>
              <a:spcAft>
                <a:spcPts val="0"/>
              </a:spcAft>
              <a:buClr>
                <a:schemeClr val="dk2"/>
              </a:buClr>
              <a:buSzPts val="2000"/>
              <a:buFont typeface="Cormorant Garamond"/>
              <a:buNone/>
              <a:defRPr sz="2000" b="0" i="0" u="none" strike="noStrike" cap="none">
                <a:solidFill>
                  <a:schemeClr val="dk2"/>
                </a:solidFill>
                <a:latin typeface="Cormorant Garamond"/>
                <a:ea typeface="Cormorant Garamond"/>
                <a:cs typeface="Cormorant Garamond"/>
                <a:sym typeface="Cormorant Garamond"/>
              </a:defRPr>
            </a:lvl6pPr>
            <a:lvl7pPr marL="3200400" marR="0" lvl="6" indent="-317500" algn="ctr" rtl="0">
              <a:lnSpc>
                <a:spcPct val="100000"/>
              </a:lnSpc>
              <a:spcBef>
                <a:spcPts val="1600"/>
              </a:spcBef>
              <a:spcAft>
                <a:spcPts val="0"/>
              </a:spcAft>
              <a:buClr>
                <a:schemeClr val="dk2"/>
              </a:buClr>
              <a:buSzPts val="2000"/>
              <a:buFont typeface="Cormorant Garamond"/>
              <a:buNone/>
              <a:defRPr sz="2000" b="0" i="0" u="none" strike="noStrike" cap="none">
                <a:solidFill>
                  <a:schemeClr val="dk2"/>
                </a:solidFill>
                <a:latin typeface="Cormorant Garamond"/>
                <a:ea typeface="Cormorant Garamond"/>
                <a:cs typeface="Cormorant Garamond"/>
                <a:sym typeface="Cormorant Garamond"/>
              </a:defRPr>
            </a:lvl7pPr>
            <a:lvl8pPr marL="3657600" marR="0" lvl="7" indent="-317500" algn="ctr" rtl="0">
              <a:lnSpc>
                <a:spcPct val="100000"/>
              </a:lnSpc>
              <a:spcBef>
                <a:spcPts val="1600"/>
              </a:spcBef>
              <a:spcAft>
                <a:spcPts val="0"/>
              </a:spcAft>
              <a:buClr>
                <a:schemeClr val="dk2"/>
              </a:buClr>
              <a:buSzPts val="2000"/>
              <a:buFont typeface="Cormorant Garamond"/>
              <a:buNone/>
              <a:defRPr sz="2000" b="0" i="0" u="none" strike="noStrike" cap="none">
                <a:solidFill>
                  <a:schemeClr val="dk2"/>
                </a:solidFill>
                <a:latin typeface="Cormorant Garamond"/>
                <a:ea typeface="Cormorant Garamond"/>
                <a:cs typeface="Cormorant Garamond"/>
                <a:sym typeface="Cormorant Garamond"/>
              </a:defRPr>
            </a:lvl8pPr>
            <a:lvl9pPr marL="4114800" marR="0" lvl="8" indent="-317500" algn="ctr" rtl="0">
              <a:lnSpc>
                <a:spcPct val="100000"/>
              </a:lnSpc>
              <a:spcBef>
                <a:spcPts val="1600"/>
              </a:spcBef>
              <a:spcAft>
                <a:spcPts val="1600"/>
              </a:spcAft>
              <a:buClr>
                <a:schemeClr val="dk2"/>
              </a:buClr>
              <a:buSzPts val="2000"/>
              <a:buFont typeface="Cormorant Garamond"/>
              <a:buNone/>
              <a:defRPr sz="2000" b="0" i="0" u="none" strike="noStrike" cap="none">
                <a:solidFill>
                  <a:schemeClr val="dk2"/>
                </a:solidFill>
                <a:latin typeface="Cormorant Garamond"/>
                <a:ea typeface="Cormorant Garamond"/>
                <a:cs typeface="Cormorant Garamond"/>
                <a:sym typeface="Cormorant Garamond"/>
              </a:defRPr>
            </a:lvl9pPr>
          </a:lstStyle>
          <a:p>
            <a:pPr marL="0" marR="0" lvl="0" indent="0" algn="ctr" defTabSz="914400" rtl="0" eaLnBrk="1" fontAlgn="auto" latinLnBrk="0" hangingPunct="1">
              <a:lnSpc>
                <a:spcPct val="100000"/>
              </a:lnSpc>
              <a:spcBef>
                <a:spcPts val="0"/>
              </a:spcBef>
              <a:spcAft>
                <a:spcPts val="1600"/>
              </a:spcAft>
              <a:buClr>
                <a:srgbClr val="CFA667"/>
              </a:buClr>
              <a:buSzPts val="2000"/>
              <a:buFont typeface="Cormorant Garamond"/>
              <a:buNone/>
              <a:tabLst/>
              <a:defRPr/>
            </a:pPr>
            <a:r>
              <a:rPr kumimoji="0" lang="en-US" sz="2400" b="1" i="1" u="none" strike="noStrike" kern="0" cap="none" spc="0" normalizeH="0" baseline="0" noProof="0" dirty="0">
                <a:ln>
                  <a:noFill/>
                </a:ln>
                <a:solidFill>
                  <a:srgbClr val="C00000"/>
                </a:solidFill>
                <a:effectLst>
                  <a:outerShdw blurRad="38100" dist="38100" dir="2700000" algn="tl">
                    <a:srgbClr val="000000">
                      <a:alpha val="43137"/>
                    </a:srgbClr>
                  </a:outerShdw>
                </a:effectLst>
                <a:uLnTx/>
                <a:uFillTx/>
                <a:latin typeface="Cormorant Garamond"/>
                <a:ea typeface="Cormorant Garamond"/>
                <a:sym typeface="Cormorant Garamond"/>
              </a:rPr>
              <a:t>Conditioned Response</a:t>
            </a:r>
          </a:p>
        </p:txBody>
      </p:sp>
      <p:sp>
        <p:nvSpPr>
          <p:cNvPr id="22" name="Google Shape;402;p43">
            <a:extLst>
              <a:ext uri="{FF2B5EF4-FFF2-40B4-BE49-F238E27FC236}">
                <a16:creationId xmlns:a16="http://schemas.microsoft.com/office/drawing/2014/main" id="{9F17F514-9BC1-4443-BC4E-CF5929C53E57}"/>
              </a:ext>
            </a:extLst>
          </p:cNvPr>
          <p:cNvSpPr txBox="1">
            <a:spLocks/>
          </p:cNvSpPr>
          <p:nvPr/>
        </p:nvSpPr>
        <p:spPr>
          <a:xfrm>
            <a:off x="776364" y="2513280"/>
            <a:ext cx="3325068" cy="2073822"/>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1"/>
              </a:buClr>
              <a:buSzPts val="1400"/>
              <a:buFont typeface="Lato"/>
              <a:buNone/>
              <a:defRPr sz="1400" b="0" i="0" u="none" strike="noStrike" cap="none">
                <a:solidFill>
                  <a:schemeClr val="dk1"/>
                </a:solidFill>
                <a:latin typeface="Lato"/>
                <a:ea typeface="Lato"/>
                <a:cs typeface="Lato"/>
                <a:sym typeface="Lato"/>
              </a:defRPr>
            </a:lvl1pPr>
            <a:lvl2pPr marL="914400" marR="0" lvl="1"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2pPr>
            <a:lvl3pPr marL="1371600" marR="0" lvl="2"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3pPr>
            <a:lvl4pPr marL="1828800" marR="0" lvl="3"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4pPr>
            <a:lvl5pPr marL="2286000" marR="0" lvl="4"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5pPr>
            <a:lvl6pPr marL="2743200" marR="0" lvl="5"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6pPr>
            <a:lvl7pPr marL="3200400" marR="0" lvl="6"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7pPr>
            <a:lvl8pPr marL="3657600" marR="0" lvl="7"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8pPr>
            <a:lvl9pPr marL="4114800" marR="0" lvl="8" indent="-317500" algn="ctr" rtl="0">
              <a:lnSpc>
                <a:spcPct val="100000"/>
              </a:lnSpc>
              <a:spcBef>
                <a:spcPts val="1600"/>
              </a:spcBef>
              <a:spcAft>
                <a:spcPts val="1600"/>
              </a:spcAft>
              <a:buClr>
                <a:schemeClr val="hlink"/>
              </a:buClr>
              <a:buSzPts val="1400"/>
              <a:buFont typeface="Lato"/>
              <a:buNone/>
              <a:defRPr sz="1400" b="0" i="0" u="none" strike="noStrike" cap="none">
                <a:solidFill>
                  <a:schemeClr val="hlink"/>
                </a:solidFill>
                <a:latin typeface="Lato"/>
                <a:ea typeface="Lato"/>
                <a:cs typeface="Lato"/>
                <a:sym typeface="Lato"/>
              </a:defRPr>
            </a:lvl9pPr>
          </a:lstStyle>
          <a:p>
            <a:pPr marL="0" marR="0" lvl="0" indent="0" algn="ctr" defTabSz="914400" rtl="0" eaLnBrk="1" fontAlgn="auto" latinLnBrk="0" hangingPunct="1">
              <a:lnSpc>
                <a:spcPct val="100000"/>
              </a:lnSpc>
              <a:spcBef>
                <a:spcPts val="0"/>
              </a:spcBef>
              <a:spcAft>
                <a:spcPts val="0"/>
              </a:spcAft>
              <a:buClr>
                <a:srgbClr val="191818"/>
              </a:buClr>
              <a:buSzPts val="1400"/>
              <a:buFont typeface="Lato"/>
              <a:buNone/>
              <a:tabLst/>
              <a:defRPr/>
            </a:pPr>
            <a:r>
              <a:rPr kumimoji="0" lang="en-US" altLang="en-US" sz="2000" b="1" i="0" u="none" strike="noStrike" kern="0" cap="none" spc="0" normalizeH="0" baseline="0" noProof="0" dirty="0">
                <a:ln>
                  <a:noFill/>
                </a:ln>
                <a:solidFill>
                  <a:srgbClr val="191818"/>
                </a:solidFill>
                <a:effectLst/>
                <a:uLnTx/>
                <a:uFillTx/>
                <a:latin typeface="Lato"/>
                <a:ea typeface="Lato"/>
                <a:cs typeface="Lato"/>
                <a:sym typeface="Lato"/>
              </a:rPr>
              <a:t>occurs naturally in response to given circumstances</a:t>
            </a:r>
            <a:endParaRPr kumimoji="0" lang="en-US" sz="2000" b="1" i="0" u="none" strike="noStrike" kern="0" cap="none" spc="0" normalizeH="0" baseline="0" noProof="0" dirty="0">
              <a:ln>
                <a:noFill/>
              </a:ln>
              <a:solidFill>
                <a:srgbClr val="191818"/>
              </a:solidFill>
              <a:effectLst/>
              <a:uLnTx/>
              <a:uFillTx/>
              <a:latin typeface="Lato"/>
              <a:ea typeface="Lato"/>
              <a:cs typeface="Lato"/>
              <a:sym typeface="Lato"/>
            </a:endParaRPr>
          </a:p>
        </p:txBody>
      </p:sp>
      <p:sp>
        <p:nvSpPr>
          <p:cNvPr id="23" name="Google Shape;403;p43">
            <a:extLst>
              <a:ext uri="{FF2B5EF4-FFF2-40B4-BE49-F238E27FC236}">
                <a16:creationId xmlns:a16="http://schemas.microsoft.com/office/drawing/2014/main" id="{D214EA11-CD4D-41E4-9980-28C3EC553467}"/>
              </a:ext>
            </a:extLst>
          </p:cNvPr>
          <p:cNvSpPr txBox="1">
            <a:spLocks/>
          </p:cNvSpPr>
          <p:nvPr/>
        </p:nvSpPr>
        <p:spPr>
          <a:xfrm>
            <a:off x="5204923" y="2106125"/>
            <a:ext cx="3031933" cy="1471608"/>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1"/>
              </a:buClr>
              <a:buSzPts val="1400"/>
              <a:buFont typeface="Lato"/>
              <a:buNone/>
              <a:defRPr sz="1400" b="0" i="0" u="none" strike="noStrike" cap="none">
                <a:solidFill>
                  <a:schemeClr val="dk1"/>
                </a:solidFill>
                <a:latin typeface="Lato"/>
                <a:ea typeface="Lato"/>
                <a:cs typeface="Lato"/>
                <a:sym typeface="Lato"/>
              </a:defRPr>
            </a:lvl1pPr>
            <a:lvl2pPr marL="914400" marR="0" lvl="1"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2pPr>
            <a:lvl3pPr marL="1371600" marR="0" lvl="2"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3pPr>
            <a:lvl4pPr marL="1828800" marR="0" lvl="3"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4pPr>
            <a:lvl5pPr marL="2286000" marR="0" lvl="4"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5pPr>
            <a:lvl6pPr marL="2743200" marR="0" lvl="5"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6pPr>
            <a:lvl7pPr marL="3200400" marR="0" lvl="6"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7pPr>
            <a:lvl8pPr marL="3657600" marR="0" lvl="7"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8pPr>
            <a:lvl9pPr marL="4114800" marR="0" lvl="8" indent="-317500" algn="ctr" rtl="0">
              <a:lnSpc>
                <a:spcPct val="100000"/>
              </a:lnSpc>
              <a:spcBef>
                <a:spcPts val="1600"/>
              </a:spcBef>
              <a:spcAft>
                <a:spcPts val="1600"/>
              </a:spcAft>
              <a:buClr>
                <a:schemeClr val="hlink"/>
              </a:buClr>
              <a:buSzPts val="1400"/>
              <a:buFont typeface="Lato"/>
              <a:buNone/>
              <a:defRPr sz="1400" b="0" i="0" u="none" strike="noStrike" cap="none">
                <a:solidFill>
                  <a:schemeClr val="hlink"/>
                </a:solidFill>
                <a:latin typeface="Lato"/>
                <a:ea typeface="Lato"/>
                <a:cs typeface="Lato"/>
                <a:sym typeface="Lato"/>
              </a:defRPr>
            </a:lvl9pPr>
          </a:lstStyle>
          <a:p>
            <a:pPr marL="0" marR="0" lvl="0" indent="0" algn="ctr" defTabSz="914400" rtl="0" eaLnBrk="1" fontAlgn="auto" latinLnBrk="0" hangingPunct="1">
              <a:lnSpc>
                <a:spcPct val="100000"/>
              </a:lnSpc>
              <a:spcBef>
                <a:spcPts val="0"/>
              </a:spcBef>
              <a:spcAft>
                <a:spcPts val="0"/>
              </a:spcAft>
              <a:buClr>
                <a:srgbClr val="191818"/>
              </a:buClr>
              <a:buSzPts val="1400"/>
              <a:buFont typeface="Lato"/>
              <a:buNone/>
              <a:tabLst/>
              <a:defRPr/>
            </a:pPr>
            <a:r>
              <a:rPr kumimoji="0" lang="en-US" altLang="en-US" sz="2000" b="1" i="0" u="none" strike="noStrike" kern="0" cap="none" spc="0" normalizeH="0" baseline="0" noProof="0" dirty="0">
                <a:ln>
                  <a:noFill/>
                </a:ln>
                <a:solidFill>
                  <a:srgbClr val="191818"/>
                </a:solidFill>
                <a:effectLst/>
                <a:uLnTx/>
                <a:uFillTx/>
                <a:latin typeface="Lato"/>
                <a:ea typeface="Lato"/>
                <a:cs typeface="Lato"/>
                <a:sym typeface="Lato"/>
              </a:rPr>
              <a:t>becomes associated with a particular event or feeling as a result of repetition</a:t>
            </a:r>
            <a:endParaRPr kumimoji="0" lang="en-US" sz="2000" b="1" i="0" u="none" strike="noStrike" kern="0" cap="none" spc="0" normalizeH="0" baseline="0" noProof="0" dirty="0">
              <a:ln>
                <a:noFill/>
              </a:ln>
              <a:solidFill>
                <a:srgbClr val="191818"/>
              </a:solidFill>
              <a:effectLst/>
              <a:uLnTx/>
              <a:uFillTx/>
              <a:latin typeface="Lato"/>
              <a:ea typeface="Lato"/>
              <a:cs typeface="Lato"/>
              <a:sym typeface="Lato"/>
            </a:endParaRPr>
          </a:p>
        </p:txBody>
      </p:sp>
      <p:sp>
        <p:nvSpPr>
          <p:cNvPr id="24" name="Google Shape;404;p43">
            <a:extLst>
              <a:ext uri="{FF2B5EF4-FFF2-40B4-BE49-F238E27FC236}">
                <a16:creationId xmlns:a16="http://schemas.microsoft.com/office/drawing/2014/main" id="{8B3D3F11-FFA2-4EAA-8F67-D6119A1489BF}"/>
              </a:ext>
            </a:extLst>
          </p:cNvPr>
          <p:cNvSpPr txBox="1">
            <a:spLocks/>
          </p:cNvSpPr>
          <p:nvPr/>
        </p:nvSpPr>
        <p:spPr>
          <a:xfrm>
            <a:off x="8992308" y="2165072"/>
            <a:ext cx="2948716" cy="102498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1"/>
              </a:buClr>
              <a:buSzPts val="1400"/>
              <a:buFont typeface="Lato"/>
              <a:buNone/>
              <a:defRPr sz="1400" b="0" i="0" u="none" strike="noStrike" cap="none">
                <a:solidFill>
                  <a:schemeClr val="dk1"/>
                </a:solidFill>
                <a:latin typeface="Lato"/>
                <a:ea typeface="Lato"/>
                <a:cs typeface="Lato"/>
                <a:sym typeface="Lato"/>
              </a:defRPr>
            </a:lvl1pPr>
            <a:lvl2pPr marL="914400" marR="0" lvl="1"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2pPr>
            <a:lvl3pPr marL="1371600" marR="0" lvl="2"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3pPr>
            <a:lvl4pPr marL="1828800" marR="0" lvl="3"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4pPr>
            <a:lvl5pPr marL="2286000" marR="0" lvl="4"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5pPr>
            <a:lvl6pPr marL="2743200" marR="0" lvl="5"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6pPr>
            <a:lvl7pPr marL="3200400" marR="0" lvl="6"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7pPr>
            <a:lvl8pPr marL="3657600" marR="0" lvl="7"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8pPr>
            <a:lvl9pPr marL="4114800" marR="0" lvl="8" indent="-317500" algn="ctr" rtl="0">
              <a:lnSpc>
                <a:spcPct val="100000"/>
              </a:lnSpc>
              <a:spcBef>
                <a:spcPts val="1600"/>
              </a:spcBef>
              <a:spcAft>
                <a:spcPts val="1600"/>
              </a:spcAft>
              <a:buClr>
                <a:schemeClr val="hlink"/>
              </a:buClr>
              <a:buSzPts val="1400"/>
              <a:buFont typeface="Lato"/>
              <a:buNone/>
              <a:defRPr sz="1400" b="0" i="0" u="none" strike="noStrike" cap="none">
                <a:solidFill>
                  <a:schemeClr val="hlink"/>
                </a:solidFill>
                <a:latin typeface="Lato"/>
                <a:ea typeface="Lato"/>
                <a:cs typeface="Lato"/>
                <a:sym typeface="Lato"/>
              </a:defRPr>
            </a:lvl9pPr>
          </a:lstStyle>
          <a:p>
            <a:pPr marL="0" marR="0" lvl="0" indent="0" algn="ctr" defTabSz="914400" rtl="0" eaLnBrk="1" fontAlgn="auto" latinLnBrk="0" hangingPunct="1">
              <a:lnSpc>
                <a:spcPct val="100000"/>
              </a:lnSpc>
              <a:spcBef>
                <a:spcPts val="0"/>
              </a:spcBef>
              <a:spcAft>
                <a:spcPts val="0"/>
              </a:spcAft>
              <a:buClr>
                <a:srgbClr val="191818"/>
              </a:buClr>
              <a:buSzPts val="1400"/>
              <a:buFont typeface="Lato"/>
              <a:buNone/>
              <a:tabLst/>
              <a:defRPr/>
            </a:pPr>
            <a:r>
              <a:rPr kumimoji="0" lang="en-US" altLang="en-US" sz="2000" b="1" i="0" u="none" strike="noStrike" kern="0" cap="none" spc="0" normalizeH="0" baseline="0" noProof="0" dirty="0">
                <a:ln>
                  <a:noFill/>
                </a:ln>
                <a:solidFill>
                  <a:srgbClr val="191818"/>
                </a:solidFill>
                <a:effectLst/>
                <a:uLnTx/>
                <a:uFillTx/>
                <a:latin typeface="Lato"/>
                <a:ea typeface="Lato"/>
                <a:cs typeface="Lato"/>
                <a:sym typeface="Lato"/>
              </a:rPr>
              <a:t>is a response to the conditioned stimulus. </a:t>
            </a:r>
          </a:p>
        </p:txBody>
      </p:sp>
      <p:pic>
        <p:nvPicPr>
          <p:cNvPr id="25" name="Picture 24" descr="C:\Users\Dr.Mayar\Desktop\2794859-article-classical-conditioning-5ac50cc9c5542e0037d54692.png">
            <a:extLst>
              <a:ext uri="{FF2B5EF4-FFF2-40B4-BE49-F238E27FC236}">
                <a16:creationId xmlns:a16="http://schemas.microsoft.com/office/drawing/2014/main" id="{8C887212-5C44-44AA-8BF0-2736F091F9DC}"/>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50144"/>
          <a:stretch/>
        </p:blipFill>
        <p:spPr bwMode="auto">
          <a:xfrm>
            <a:off x="307059" y="3622098"/>
            <a:ext cx="4778945" cy="3068121"/>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2" descr="C:\Users\Dr.Mayar\Desktop\2794859-article-classical-conditioning-5ac50cc9c5542e0037d54692.png">
            <a:extLst>
              <a:ext uri="{FF2B5EF4-FFF2-40B4-BE49-F238E27FC236}">
                <a16:creationId xmlns:a16="http://schemas.microsoft.com/office/drawing/2014/main" id="{8F1C65EE-1697-484F-B427-41C942B2E190}"/>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52140" r="50407"/>
          <a:stretch/>
        </p:blipFill>
        <p:spPr bwMode="auto">
          <a:xfrm>
            <a:off x="5237495" y="3401415"/>
            <a:ext cx="3120846" cy="3259492"/>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2" descr="C:\Users\Dr.Mayar\Desktop\2794859-article-classical-conditioning-5ac50cc9c5542e0037d54692.png">
            <a:extLst>
              <a:ext uri="{FF2B5EF4-FFF2-40B4-BE49-F238E27FC236}">
                <a16:creationId xmlns:a16="http://schemas.microsoft.com/office/drawing/2014/main" id="{5DBDF252-03EF-4A58-9742-B8B4A8DD103A}"/>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50407" t="52140"/>
          <a:stretch/>
        </p:blipFill>
        <p:spPr bwMode="auto">
          <a:xfrm>
            <a:off x="8661322" y="3028530"/>
            <a:ext cx="3457831" cy="36114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5653976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4D636FB-F494-4095-9CC1-788A03253804}"/>
              </a:ext>
            </a:extLst>
          </p:cNvPr>
          <p:cNvPicPr>
            <a:picLocks noChangeAspect="1"/>
          </p:cNvPicPr>
          <p:nvPr/>
        </p:nvPicPr>
        <p:blipFill>
          <a:blip r:embed="rId3"/>
          <a:stretch>
            <a:fillRect/>
          </a:stretch>
        </p:blipFill>
        <p:spPr>
          <a:xfrm>
            <a:off x="4236720" y="0"/>
            <a:ext cx="7873597" cy="6858000"/>
          </a:xfrm>
          <a:prstGeom prst="rect">
            <a:avLst/>
          </a:prstGeom>
        </p:spPr>
      </p:pic>
      <p:sp>
        <p:nvSpPr>
          <p:cNvPr id="11" name="Rectangle 10">
            <a:extLst>
              <a:ext uri="{FF2B5EF4-FFF2-40B4-BE49-F238E27FC236}">
                <a16:creationId xmlns:a16="http://schemas.microsoft.com/office/drawing/2014/main" id="{B6934011-7704-437E-ADF3-909160C51241}"/>
              </a:ext>
            </a:extLst>
          </p:cNvPr>
          <p:cNvSpPr/>
          <p:nvPr/>
        </p:nvSpPr>
        <p:spPr>
          <a:xfrm>
            <a:off x="552971" y="2858638"/>
            <a:ext cx="3177473" cy="1446550"/>
          </a:xfrm>
          <a:prstGeom prst="rect">
            <a:avLst/>
          </a:prstGeom>
        </p:spPr>
        <p:txBody>
          <a:bodyPr wrap="none">
            <a:spAutoFit/>
          </a:bodyPr>
          <a:lstStyle/>
          <a:p>
            <a:pPr algn="ctr"/>
            <a:r>
              <a:rPr lang="en-US" sz="4400" b="1" dirty="0">
                <a:solidFill>
                  <a:srgbClr val="00B0F0"/>
                </a:solidFill>
              </a:rPr>
              <a:t>Classical </a:t>
            </a:r>
          </a:p>
          <a:p>
            <a:pPr algn="ctr"/>
            <a:r>
              <a:rPr lang="en-US" sz="4400" b="1" dirty="0">
                <a:solidFill>
                  <a:srgbClr val="00B0F0"/>
                </a:solidFill>
              </a:rPr>
              <a:t>Conditioning</a:t>
            </a:r>
          </a:p>
        </p:txBody>
      </p:sp>
    </p:spTree>
    <p:extLst>
      <p:ext uri="{BB962C8B-B14F-4D97-AF65-F5344CB8AC3E}">
        <p14:creationId xmlns:p14="http://schemas.microsoft.com/office/powerpoint/2010/main" val="15262684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705580" y="32248"/>
            <a:ext cx="6519092" cy="584775"/>
          </a:xfrm>
          <a:prstGeom prst="rect">
            <a:avLst/>
          </a:prstGeom>
        </p:spPr>
        <p:txBody>
          <a:bodyPr wrap="none">
            <a:spAutoFit/>
          </a:bodyPr>
          <a:lstStyle/>
          <a:p>
            <a:pPr algn="ctr"/>
            <a:r>
              <a:rPr lang="en-US" sz="3200" b="1" dirty="0">
                <a:solidFill>
                  <a:srgbClr val="00B0F0"/>
                </a:solidFill>
              </a:rPr>
              <a:t>Applications of Classical Conditioning</a:t>
            </a:r>
          </a:p>
        </p:txBody>
      </p:sp>
      <p:sp>
        <p:nvSpPr>
          <p:cNvPr id="9" name="Google Shape;177;p29">
            <a:extLst>
              <a:ext uri="{FF2B5EF4-FFF2-40B4-BE49-F238E27FC236}">
                <a16:creationId xmlns:a16="http://schemas.microsoft.com/office/drawing/2014/main" id="{34BDDC50-9E81-4A20-ABCC-8A25CBB1E078}"/>
              </a:ext>
            </a:extLst>
          </p:cNvPr>
          <p:cNvSpPr txBox="1">
            <a:spLocks/>
          </p:cNvSpPr>
          <p:nvPr/>
        </p:nvSpPr>
        <p:spPr>
          <a:xfrm>
            <a:off x="499414" y="1260300"/>
            <a:ext cx="5932210" cy="5191871"/>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spcBef>
                <a:spcPts val="0"/>
              </a:spcBef>
            </a:pPr>
            <a:r>
              <a:rPr lang="en-US" b="1" u="sng" dirty="0">
                <a:latin typeface="Lato"/>
                <a:ea typeface="Lato"/>
                <a:cs typeface="Lato"/>
                <a:sym typeface="Lato"/>
              </a:rPr>
              <a:t>Associative learning: </a:t>
            </a:r>
            <a:r>
              <a:rPr lang="en-US" sz="2000" dirty="0">
                <a:latin typeface="Lato"/>
                <a:ea typeface="Lato"/>
                <a:cs typeface="Lato"/>
                <a:sym typeface="Lato"/>
              </a:rPr>
              <a:t>learning of associations  among events that enable consumers to expect and anticipate events. </a:t>
            </a:r>
          </a:p>
          <a:p>
            <a:pPr algn="l">
              <a:spcBef>
                <a:spcPts val="0"/>
              </a:spcBef>
            </a:pPr>
            <a:endParaRPr lang="en-US" sz="2000" dirty="0">
              <a:latin typeface="Lato"/>
              <a:ea typeface="Lato"/>
              <a:cs typeface="Lato"/>
              <a:sym typeface="Lato"/>
            </a:endParaRPr>
          </a:p>
          <a:p>
            <a:pPr algn="l">
              <a:spcBef>
                <a:spcPts val="0"/>
              </a:spcBef>
            </a:pPr>
            <a:r>
              <a:rPr lang="en-US" sz="2800" b="1" dirty="0">
                <a:solidFill>
                  <a:schemeClr val="accent6">
                    <a:lumMod val="75000"/>
                  </a:schemeClr>
                </a:solidFill>
              </a:rPr>
              <a:t>Need for repetition</a:t>
            </a:r>
          </a:p>
          <a:p>
            <a:pPr marL="342900" indent="-342900" algn="l">
              <a:buFont typeface="Arial" panose="020B0604020202020204" pitchFamily="34" charset="0"/>
              <a:buChar char="•"/>
              <a:defRPr/>
            </a:pPr>
            <a:r>
              <a:rPr lang="en-US" altLang="en-US" b="1" dirty="0"/>
              <a:t>A</a:t>
            </a:r>
            <a:r>
              <a:rPr lang="en-US" altLang="en-US" sz="2400" b="1" dirty="0"/>
              <a:t>dvertising</a:t>
            </a:r>
            <a:r>
              <a:rPr lang="en-US" altLang="en-US" sz="2400" dirty="0"/>
              <a:t> </a:t>
            </a:r>
            <a:r>
              <a:rPr lang="en-US" altLang="en-US" sz="2400" b="1" dirty="0"/>
              <a:t>wear-out</a:t>
            </a:r>
            <a:r>
              <a:rPr lang="en-US" altLang="en-US" sz="2400" dirty="0"/>
              <a:t> is the point at which an individual becomes satiated with numerous exposures, and both attention and retention decline. </a:t>
            </a:r>
            <a:endParaRPr lang="en-US" altLang="en-US" sz="800" dirty="0"/>
          </a:p>
          <a:p>
            <a:pPr marL="342900" indent="-342900" algn="l">
              <a:buFont typeface="Arial" panose="020B0604020202020204" pitchFamily="34" charset="0"/>
              <a:buChar char="•"/>
              <a:defRPr/>
            </a:pPr>
            <a:r>
              <a:rPr lang="en-US" altLang="en-US" b="1" dirty="0"/>
              <a:t>T</a:t>
            </a:r>
            <a:r>
              <a:rPr lang="en-US" altLang="en-US" sz="2400" b="1" dirty="0"/>
              <a:t>hree-hit</a:t>
            </a:r>
            <a:r>
              <a:rPr lang="en-US" altLang="en-US" sz="2400" dirty="0"/>
              <a:t> </a:t>
            </a:r>
            <a:r>
              <a:rPr lang="en-US" altLang="en-US" sz="2400" b="1" dirty="0"/>
              <a:t>theory</a:t>
            </a:r>
            <a:r>
              <a:rPr lang="en-US" altLang="en-US" sz="2400" dirty="0"/>
              <a:t>. </a:t>
            </a:r>
            <a:r>
              <a:rPr lang="en-US" altLang="en-US" sz="2400" u="sng" dirty="0"/>
              <a:t>three exposures to an advertisement are needed</a:t>
            </a:r>
            <a:r>
              <a:rPr lang="en-US" altLang="en-US" sz="2400" dirty="0"/>
              <a:t>: one to make consumers </a:t>
            </a:r>
            <a:r>
              <a:rPr lang="en-US" altLang="en-US" sz="2400" b="1" dirty="0"/>
              <a:t>aware</a:t>
            </a:r>
            <a:r>
              <a:rPr lang="en-US" altLang="en-US" sz="2400" dirty="0"/>
              <a:t> of the product, a second to </a:t>
            </a:r>
            <a:r>
              <a:rPr lang="en-US" altLang="en-US" sz="2400" b="1" dirty="0"/>
              <a:t>show</a:t>
            </a:r>
            <a:r>
              <a:rPr lang="en-US" altLang="en-US" sz="2400" dirty="0"/>
              <a:t> consumers the relevance of the product, and a third to </a:t>
            </a:r>
            <a:r>
              <a:rPr lang="en-US" altLang="en-US" sz="2400" b="1" dirty="0"/>
              <a:t>remind</a:t>
            </a:r>
            <a:r>
              <a:rPr lang="en-US" altLang="en-US" sz="2400" dirty="0"/>
              <a:t> them of its benefits. </a:t>
            </a:r>
          </a:p>
          <a:p>
            <a:pPr algn="l">
              <a:spcBef>
                <a:spcPts val="0"/>
              </a:spcBef>
            </a:pPr>
            <a:endParaRPr lang="en-US" b="1" dirty="0">
              <a:solidFill>
                <a:schemeClr val="accent6">
                  <a:lumMod val="75000"/>
                </a:schemeClr>
              </a:solidFill>
            </a:endParaRPr>
          </a:p>
          <a:p>
            <a:pPr algn="l">
              <a:spcBef>
                <a:spcPts val="0"/>
              </a:spcBef>
            </a:pPr>
            <a:endParaRPr lang="en-US" sz="1800" dirty="0">
              <a:latin typeface="Lato"/>
              <a:ea typeface="Lato"/>
              <a:cs typeface="Lato"/>
              <a:sym typeface="Lato"/>
            </a:endParaRPr>
          </a:p>
        </p:txBody>
      </p:sp>
      <p:pic>
        <p:nvPicPr>
          <p:cNvPr id="10" name="Content Placeholder 4">
            <a:extLst>
              <a:ext uri="{FF2B5EF4-FFF2-40B4-BE49-F238E27FC236}">
                <a16:creationId xmlns:a16="http://schemas.microsoft.com/office/drawing/2014/main" id="{8FCE8FC5-52BC-4434-93B0-81054D28DE5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420672" y="1498916"/>
            <a:ext cx="5659567" cy="5107347"/>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766790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0195665" y="294403"/>
            <a:ext cx="1469924" cy="401250"/>
          </a:xfrm>
          <a:prstGeom prst="rect">
            <a:avLst/>
          </a:prstGeom>
        </p:spPr>
      </p:pic>
      <p:pic>
        <p:nvPicPr>
          <p:cNvPr id="3" name="Online Media 2" title="إستنونا قريباً - أحمد عز">
            <a:hlinkClick r:id="" action="ppaction://media"/>
            <a:extLst>
              <a:ext uri="{FF2B5EF4-FFF2-40B4-BE49-F238E27FC236}">
                <a16:creationId xmlns:a16="http://schemas.microsoft.com/office/drawing/2014/main" id="{CED603C8-480D-4FE7-BDCF-65CE74374616}"/>
              </a:ext>
            </a:extLst>
          </p:cNvPr>
          <p:cNvPicPr>
            <a:picLocks noRot="1" noChangeAspect="1"/>
          </p:cNvPicPr>
          <p:nvPr>
            <a:videoFile r:link="rId1"/>
          </p:nvPr>
        </p:nvPicPr>
        <p:blipFill>
          <a:blip r:embed="rId6"/>
          <a:stretch>
            <a:fillRect/>
          </a:stretch>
        </p:blipFill>
        <p:spPr>
          <a:xfrm>
            <a:off x="245860" y="196850"/>
            <a:ext cx="11946140" cy="6749569"/>
          </a:xfrm>
          <a:prstGeom prst="rect">
            <a:avLst/>
          </a:prstGeom>
        </p:spPr>
      </p:pic>
    </p:spTree>
    <p:extLst>
      <p:ext uri="{BB962C8B-B14F-4D97-AF65-F5344CB8AC3E}">
        <p14:creationId xmlns:p14="http://schemas.microsoft.com/office/powerpoint/2010/main" val="19513692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0195665" y="294403"/>
            <a:ext cx="1469924" cy="401250"/>
          </a:xfrm>
          <a:prstGeom prst="rect">
            <a:avLst/>
          </a:prstGeom>
        </p:spPr>
      </p:pic>
      <p:pic>
        <p:nvPicPr>
          <p:cNvPr id="2" name="Online Media 1" title="اتصالات من &amp;e شبكة سابقة بكتير - أحمد عز">
            <a:hlinkClick r:id="" action="ppaction://media"/>
            <a:extLst>
              <a:ext uri="{FF2B5EF4-FFF2-40B4-BE49-F238E27FC236}">
                <a16:creationId xmlns:a16="http://schemas.microsoft.com/office/drawing/2014/main" id="{428141DA-B347-4C5B-9A2B-68A2E8E54DCC}"/>
              </a:ext>
            </a:extLst>
          </p:cNvPr>
          <p:cNvPicPr>
            <a:picLocks noRot="1" noChangeAspect="1"/>
          </p:cNvPicPr>
          <p:nvPr>
            <a:videoFile r:link="rId1"/>
          </p:nvPr>
        </p:nvPicPr>
        <p:blipFill>
          <a:blip r:embed="rId6"/>
          <a:stretch>
            <a:fillRect/>
          </a:stretch>
        </p:blipFill>
        <p:spPr>
          <a:xfrm>
            <a:off x="-102870" y="-73362"/>
            <a:ext cx="12470130" cy="7045624"/>
          </a:xfrm>
          <a:prstGeom prst="rect">
            <a:avLst/>
          </a:prstGeom>
        </p:spPr>
      </p:pic>
    </p:spTree>
    <p:extLst>
      <p:ext uri="{BB962C8B-B14F-4D97-AF65-F5344CB8AC3E}">
        <p14:creationId xmlns:p14="http://schemas.microsoft.com/office/powerpoint/2010/main" val="14595320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3390910" y="29692"/>
            <a:ext cx="1817549" cy="584775"/>
          </a:xfrm>
          <a:prstGeom prst="rect">
            <a:avLst/>
          </a:prstGeom>
        </p:spPr>
        <p:txBody>
          <a:bodyPr wrap="none">
            <a:spAutoFit/>
          </a:bodyPr>
          <a:lstStyle/>
          <a:p>
            <a:pPr algn="ctr"/>
            <a:r>
              <a:rPr lang="en-US" sz="3200" b="1" dirty="0">
                <a:solidFill>
                  <a:srgbClr val="00B0F0"/>
                </a:solidFill>
              </a:rPr>
              <a:t>Situation </a:t>
            </a:r>
          </a:p>
        </p:txBody>
      </p:sp>
      <p:pic>
        <p:nvPicPr>
          <p:cNvPr id="3" name="Online Media 2" title="P &amp; G proud sponsors of Moms commercial">
            <a:hlinkClick r:id="" action="ppaction://media"/>
            <a:extLst>
              <a:ext uri="{FF2B5EF4-FFF2-40B4-BE49-F238E27FC236}">
                <a16:creationId xmlns:a16="http://schemas.microsoft.com/office/drawing/2014/main" id="{6A562BB9-7EAC-4274-8200-7914E1AA24D4}"/>
              </a:ext>
            </a:extLst>
          </p:cNvPr>
          <p:cNvPicPr>
            <a:picLocks noRot="1" noChangeAspect="1"/>
          </p:cNvPicPr>
          <p:nvPr>
            <a:videoFile r:link="rId1"/>
          </p:nvPr>
        </p:nvPicPr>
        <p:blipFill>
          <a:blip r:embed="rId3"/>
          <a:stretch>
            <a:fillRect/>
          </a:stretch>
        </p:blipFill>
        <p:spPr>
          <a:xfrm>
            <a:off x="390656" y="1058500"/>
            <a:ext cx="10839957" cy="5685557"/>
          </a:xfrm>
          <a:prstGeom prst="rect">
            <a:avLst/>
          </a:prstGeom>
        </p:spPr>
      </p:pic>
    </p:spTree>
    <p:extLst>
      <p:ext uri="{BB962C8B-B14F-4D97-AF65-F5344CB8AC3E}">
        <p14:creationId xmlns:p14="http://schemas.microsoft.com/office/powerpoint/2010/main" val="18964900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3292781" y="116651"/>
            <a:ext cx="4228657" cy="584775"/>
          </a:xfrm>
          <a:prstGeom prst="rect">
            <a:avLst/>
          </a:prstGeom>
        </p:spPr>
        <p:txBody>
          <a:bodyPr wrap="none">
            <a:spAutoFit/>
          </a:bodyPr>
          <a:lstStyle/>
          <a:p>
            <a:pPr algn="ctr"/>
            <a:r>
              <a:rPr lang="en-US" sz="3200" b="1" dirty="0">
                <a:solidFill>
                  <a:srgbClr val="00B0F0"/>
                </a:solidFill>
              </a:rPr>
              <a:t>Stimulus Generalization</a:t>
            </a:r>
          </a:p>
        </p:txBody>
      </p:sp>
      <p:sp>
        <p:nvSpPr>
          <p:cNvPr id="9" name="Google Shape;177;p29">
            <a:extLst>
              <a:ext uri="{FF2B5EF4-FFF2-40B4-BE49-F238E27FC236}">
                <a16:creationId xmlns:a16="http://schemas.microsoft.com/office/drawing/2014/main" id="{34BDDC50-9E81-4A20-ABCC-8A25CBB1E078}"/>
              </a:ext>
            </a:extLst>
          </p:cNvPr>
          <p:cNvSpPr txBox="1">
            <a:spLocks/>
          </p:cNvSpPr>
          <p:nvPr/>
        </p:nvSpPr>
        <p:spPr>
          <a:xfrm>
            <a:off x="226015" y="1003878"/>
            <a:ext cx="6597000" cy="5191871"/>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indent="-342900" algn="l">
              <a:spcBef>
                <a:spcPts val="0"/>
              </a:spcBef>
              <a:buFont typeface="Arial" panose="020B0604020202020204" pitchFamily="34" charset="0"/>
              <a:buChar char="•"/>
            </a:pPr>
            <a:r>
              <a:rPr lang="en-US" dirty="0">
                <a:latin typeface="Lato"/>
                <a:ea typeface="Lato"/>
                <a:cs typeface="Lato"/>
                <a:sym typeface="Lato"/>
              </a:rPr>
              <a:t>Product line extensions same brand different products</a:t>
            </a:r>
          </a:p>
          <a:p>
            <a:pPr marL="342900" indent="-342900" algn="l">
              <a:spcBef>
                <a:spcPts val="0"/>
              </a:spcBef>
              <a:buFont typeface="Arial" panose="020B0604020202020204" pitchFamily="34" charset="0"/>
              <a:buChar char="•"/>
            </a:pPr>
            <a:r>
              <a:rPr lang="en-US" dirty="0">
                <a:latin typeface="Lato"/>
                <a:ea typeface="Lato"/>
                <a:cs typeface="Lato"/>
                <a:sym typeface="Lato"/>
              </a:rPr>
              <a:t>Product form extensions same product in different forms</a:t>
            </a:r>
          </a:p>
          <a:p>
            <a:pPr marL="342900" indent="-342900" algn="l">
              <a:spcBef>
                <a:spcPts val="0"/>
              </a:spcBef>
              <a:buFont typeface="Arial" panose="020B0604020202020204" pitchFamily="34" charset="0"/>
              <a:buChar char="•"/>
            </a:pPr>
            <a:r>
              <a:rPr lang="en-US" dirty="0">
                <a:latin typeface="Lato"/>
                <a:ea typeface="Lato"/>
                <a:cs typeface="Lato"/>
                <a:sym typeface="Lato"/>
              </a:rPr>
              <a:t>Family branding different products ,same brand name</a:t>
            </a:r>
          </a:p>
          <a:p>
            <a:pPr marL="342900" indent="-342900" algn="l">
              <a:spcBef>
                <a:spcPts val="0"/>
              </a:spcBef>
              <a:buFont typeface="Arial" panose="020B0604020202020204" pitchFamily="34" charset="0"/>
              <a:buChar char="•"/>
            </a:pPr>
            <a:r>
              <a:rPr lang="en-US" dirty="0">
                <a:latin typeface="Lato"/>
                <a:ea typeface="Lato"/>
                <a:cs typeface="Lato"/>
                <a:sym typeface="Lato"/>
              </a:rPr>
              <a:t>Licensing</a:t>
            </a:r>
          </a:p>
          <a:p>
            <a:pPr marL="342900" indent="-342900" algn="l">
              <a:spcBef>
                <a:spcPts val="0"/>
              </a:spcBef>
              <a:buFont typeface="Arial" panose="020B0604020202020204" pitchFamily="34" charset="0"/>
              <a:buChar char="•"/>
            </a:pPr>
            <a:r>
              <a:rPr lang="en-US" dirty="0">
                <a:latin typeface="Lato"/>
                <a:ea typeface="Lato"/>
                <a:cs typeface="Lato"/>
                <a:sym typeface="Lato"/>
              </a:rPr>
              <a:t>Copycat products</a:t>
            </a:r>
          </a:p>
          <a:p>
            <a:pPr algn="l">
              <a:spcBef>
                <a:spcPts val="0"/>
              </a:spcBef>
            </a:pPr>
            <a:endParaRPr lang="en-US" b="1" dirty="0">
              <a:solidFill>
                <a:schemeClr val="accent6">
                  <a:lumMod val="75000"/>
                </a:schemeClr>
              </a:solidFill>
            </a:endParaRPr>
          </a:p>
          <a:p>
            <a:pPr algn="l">
              <a:spcBef>
                <a:spcPts val="0"/>
              </a:spcBef>
            </a:pPr>
            <a:endParaRPr lang="en-US" sz="1800" dirty="0">
              <a:latin typeface="Lato"/>
              <a:ea typeface="Lato"/>
              <a:cs typeface="Lato"/>
              <a:sym typeface="Lato"/>
            </a:endParaRPr>
          </a:p>
        </p:txBody>
      </p:sp>
      <p:pic>
        <p:nvPicPr>
          <p:cNvPr id="11" name="Picture 10">
            <a:extLst>
              <a:ext uri="{FF2B5EF4-FFF2-40B4-BE49-F238E27FC236}">
                <a16:creationId xmlns:a16="http://schemas.microsoft.com/office/drawing/2014/main" id="{20D4C2B9-4D40-4106-9FFC-4082C3174A41}"/>
              </a:ext>
            </a:extLst>
          </p:cNvPr>
          <p:cNvPicPr>
            <a:picLocks noChangeAspect="1"/>
          </p:cNvPicPr>
          <p:nvPr/>
        </p:nvPicPr>
        <p:blipFill>
          <a:blip r:embed="rId3"/>
          <a:stretch>
            <a:fillRect/>
          </a:stretch>
        </p:blipFill>
        <p:spPr>
          <a:xfrm>
            <a:off x="8730186" y="3214460"/>
            <a:ext cx="3283627" cy="2004001"/>
          </a:xfrm>
          <a:prstGeom prst="rect">
            <a:avLst/>
          </a:prstGeom>
        </p:spPr>
      </p:pic>
      <p:pic>
        <p:nvPicPr>
          <p:cNvPr id="14" name="Picture 13">
            <a:extLst>
              <a:ext uri="{FF2B5EF4-FFF2-40B4-BE49-F238E27FC236}">
                <a16:creationId xmlns:a16="http://schemas.microsoft.com/office/drawing/2014/main" id="{73086564-473F-47A2-99FE-67891117EE38}"/>
              </a:ext>
            </a:extLst>
          </p:cNvPr>
          <p:cNvPicPr>
            <a:picLocks noChangeAspect="1"/>
          </p:cNvPicPr>
          <p:nvPr/>
        </p:nvPicPr>
        <p:blipFill rotWithShape="1">
          <a:blip r:embed="rId4"/>
          <a:srcRect l="15930" t="13626" r="15930" b="12540"/>
          <a:stretch/>
        </p:blipFill>
        <p:spPr>
          <a:xfrm>
            <a:off x="307620" y="4556201"/>
            <a:ext cx="2759487" cy="2082789"/>
          </a:xfrm>
          <a:prstGeom prst="rect">
            <a:avLst/>
          </a:prstGeom>
        </p:spPr>
      </p:pic>
      <p:pic>
        <p:nvPicPr>
          <p:cNvPr id="3" name="Picture 2">
            <a:extLst>
              <a:ext uri="{FF2B5EF4-FFF2-40B4-BE49-F238E27FC236}">
                <a16:creationId xmlns:a16="http://schemas.microsoft.com/office/drawing/2014/main" id="{4E33A465-3C6E-4144-B566-28B82CD3FE29}"/>
              </a:ext>
            </a:extLst>
          </p:cNvPr>
          <p:cNvPicPr>
            <a:picLocks noChangeAspect="1"/>
          </p:cNvPicPr>
          <p:nvPr/>
        </p:nvPicPr>
        <p:blipFill>
          <a:blip r:embed="rId5"/>
          <a:stretch>
            <a:fillRect/>
          </a:stretch>
        </p:blipFill>
        <p:spPr>
          <a:xfrm>
            <a:off x="8898046" y="5081612"/>
            <a:ext cx="3283627" cy="1776388"/>
          </a:xfrm>
          <a:prstGeom prst="rect">
            <a:avLst/>
          </a:prstGeom>
        </p:spPr>
      </p:pic>
      <p:pic>
        <p:nvPicPr>
          <p:cNvPr id="5" name="Picture 4">
            <a:extLst>
              <a:ext uri="{FF2B5EF4-FFF2-40B4-BE49-F238E27FC236}">
                <a16:creationId xmlns:a16="http://schemas.microsoft.com/office/drawing/2014/main" id="{B415000B-FE0D-4A48-B647-C5EFD3DBABB9}"/>
              </a:ext>
            </a:extLst>
          </p:cNvPr>
          <p:cNvPicPr>
            <a:picLocks noChangeAspect="1"/>
          </p:cNvPicPr>
          <p:nvPr/>
        </p:nvPicPr>
        <p:blipFill rotWithShape="1">
          <a:blip r:embed="rId6"/>
          <a:srcRect l="11475" t="11154" r="3008" b="15876"/>
          <a:stretch/>
        </p:blipFill>
        <p:spPr>
          <a:xfrm>
            <a:off x="5033230" y="4780301"/>
            <a:ext cx="2620288" cy="1858689"/>
          </a:xfrm>
          <a:prstGeom prst="rect">
            <a:avLst/>
          </a:prstGeom>
        </p:spPr>
      </p:pic>
      <p:pic>
        <p:nvPicPr>
          <p:cNvPr id="1026" name="Picture 2" descr="Persil Discs Regular 4in1 capsules for washing white and colorfast laundry  box 11 doses 275 g - VMD parfumerie - drogerie">
            <a:extLst>
              <a:ext uri="{FF2B5EF4-FFF2-40B4-BE49-F238E27FC236}">
                <a16:creationId xmlns:a16="http://schemas.microsoft.com/office/drawing/2014/main" id="{A34F0397-1F2D-4191-B379-76EF748D9E0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126059" y="5324771"/>
            <a:ext cx="1965579" cy="115622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45C212C2-3854-4191-93D4-9A566E5D82FF}"/>
              </a:ext>
            </a:extLst>
          </p:cNvPr>
          <p:cNvPicPr>
            <a:picLocks noChangeAspect="1"/>
          </p:cNvPicPr>
          <p:nvPr/>
        </p:nvPicPr>
        <p:blipFill>
          <a:blip r:embed="rId8"/>
          <a:stretch>
            <a:fillRect/>
          </a:stretch>
        </p:blipFill>
        <p:spPr>
          <a:xfrm>
            <a:off x="8740897" y="756848"/>
            <a:ext cx="3014389" cy="2260792"/>
          </a:xfrm>
          <a:prstGeom prst="rect">
            <a:avLst/>
          </a:prstGeom>
        </p:spPr>
      </p:pic>
      <p:pic>
        <p:nvPicPr>
          <p:cNvPr id="7" name="Picture 6">
            <a:extLst>
              <a:ext uri="{FF2B5EF4-FFF2-40B4-BE49-F238E27FC236}">
                <a16:creationId xmlns:a16="http://schemas.microsoft.com/office/drawing/2014/main" id="{339FC1DC-CD92-4E2E-8198-0D7EEF05CC30}"/>
              </a:ext>
            </a:extLst>
          </p:cNvPr>
          <p:cNvPicPr>
            <a:picLocks noChangeAspect="1"/>
          </p:cNvPicPr>
          <p:nvPr/>
        </p:nvPicPr>
        <p:blipFill>
          <a:blip r:embed="rId9"/>
          <a:stretch>
            <a:fillRect/>
          </a:stretch>
        </p:blipFill>
        <p:spPr>
          <a:xfrm>
            <a:off x="4204701" y="2715866"/>
            <a:ext cx="3571899" cy="2004001"/>
          </a:xfrm>
          <a:prstGeom prst="rect">
            <a:avLst/>
          </a:prstGeom>
        </p:spPr>
      </p:pic>
    </p:spTree>
    <p:extLst>
      <p:ext uri="{BB962C8B-B14F-4D97-AF65-F5344CB8AC3E}">
        <p14:creationId xmlns:p14="http://schemas.microsoft.com/office/powerpoint/2010/main" val="31159045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3586637" y="12107"/>
            <a:ext cx="4228657" cy="584775"/>
          </a:xfrm>
          <a:prstGeom prst="rect">
            <a:avLst/>
          </a:prstGeom>
        </p:spPr>
        <p:txBody>
          <a:bodyPr wrap="none">
            <a:spAutoFit/>
          </a:bodyPr>
          <a:lstStyle/>
          <a:p>
            <a:pPr algn="ctr"/>
            <a:r>
              <a:rPr lang="en-US" sz="3200" b="1" dirty="0">
                <a:solidFill>
                  <a:srgbClr val="00B0F0"/>
                </a:solidFill>
              </a:rPr>
              <a:t>Stimulus Generalization</a:t>
            </a:r>
          </a:p>
        </p:txBody>
      </p:sp>
      <p:sp>
        <p:nvSpPr>
          <p:cNvPr id="9" name="Google Shape;177;p29">
            <a:extLst>
              <a:ext uri="{FF2B5EF4-FFF2-40B4-BE49-F238E27FC236}">
                <a16:creationId xmlns:a16="http://schemas.microsoft.com/office/drawing/2014/main" id="{34BDDC50-9E81-4A20-ABCC-8A25CBB1E078}"/>
              </a:ext>
            </a:extLst>
          </p:cNvPr>
          <p:cNvSpPr txBox="1">
            <a:spLocks/>
          </p:cNvSpPr>
          <p:nvPr/>
        </p:nvSpPr>
        <p:spPr>
          <a:xfrm>
            <a:off x="499414" y="1260300"/>
            <a:ext cx="10704614" cy="5191871"/>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indent="-342900" algn="l">
              <a:spcBef>
                <a:spcPts val="0"/>
              </a:spcBef>
              <a:buFont typeface="Arial" panose="020B0604020202020204" pitchFamily="34" charset="0"/>
              <a:buChar char="•"/>
            </a:pPr>
            <a:r>
              <a:rPr lang="en-US" dirty="0">
                <a:latin typeface="Lato"/>
                <a:ea typeface="Lato"/>
                <a:cs typeface="Lato"/>
                <a:sym typeface="Lato"/>
              </a:rPr>
              <a:t>Responding the same way to slightly different stimuli is called </a:t>
            </a:r>
            <a:r>
              <a:rPr lang="en-US" b="1" dirty="0">
                <a:solidFill>
                  <a:srgbClr val="FF0000"/>
                </a:solidFill>
                <a:latin typeface="Lato"/>
                <a:ea typeface="Lato"/>
                <a:cs typeface="Lato"/>
                <a:sym typeface="Lato"/>
              </a:rPr>
              <a:t>stimulus generalization.</a:t>
            </a:r>
          </a:p>
          <a:p>
            <a:pPr marL="342900" indent="-342900" algn="l">
              <a:spcBef>
                <a:spcPts val="0"/>
              </a:spcBef>
              <a:buFont typeface="Arial" panose="020B0604020202020204" pitchFamily="34" charset="0"/>
              <a:buChar char="•"/>
            </a:pPr>
            <a:endParaRPr lang="en-US" dirty="0">
              <a:latin typeface="Lato"/>
              <a:ea typeface="Lato"/>
              <a:cs typeface="Lato"/>
              <a:sym typeface="Lato"/>
            </a:endParaRPr>
          </a:p>
          <a:p>
            <a:pPr marL="342900" indent="-342900" algn="l">
              <a:spcBef>
                <a:spcPts val="0"/>
              </a:spcBef>
              <a:buFont typeface="Arial" panose="020B0604020202020204" pitchFamily="34" charset="0"/>
              <a:buChar char="•"/>
            </a:pPr>
            <a:r>
              <a:rPr lang="en-US" b="1" dirty="0">
                <a:solidFill>
                  <a:srgbClr val="FF0000"/>
                </a:solidFill>
                <a:latin typeface="Lato"/>
                <a:ea typeface="Lato"/>
                <a:cs typeface="Lato"/>
                <a:sym typeface="Lato"/>
              </a:rPr>
              <a:t>Product line extensions </a:t>
            </a:r>
            <a:r>
              <a:rPr lang="en-US" dirty="0">
                <a:latin typeface="Lato"/>
                <a:ea typeface="Lato"/>
                <a:cs typeface="Lato"/>
                <a:sym typeface="Lato"/>
              </a:rPr>
              <a:t>are additions of related items to an established brand; these are likely to be adopted because they come under a known and trusted brand name.  V8 soups are product line extensions. In learning terms, consumers will apply what they already know about V8 to its new product and probably try the new item. </a:t>
            </a:r>
          </a:p>
          <a:p>
            <a:pPr marL="342900" indent="-342900" algn="l">
              <a:spcBef>
                <a:spcPts val="0"/>
              </a:spcBef>
              <a:buFont typeface="Arial" panose="020B0604020202020204" pitchFamily="34" charset="0"/>
              <a:buChar char="•"/>
            </a:pPr>
            <a:endParaRPr lang="en-US" dirty="0">
              <a:latin typeface="Lato"/>
              <a:ea typeface="Lato"/>
              <a:cs typeface="Lato"/>
              <a:sym typeface="Lato"/>
            </a:endParaRPr>
          </a:p>
          <a:p>
            <a:pPr marL="342900" indent="-342900" algn="l">
              <a:spcBef>
                <a:spcPts val="0"/>
              </a:spcBef>
              <a:buFont typeface="Arial" panose="020B0604020202020204" pitchFamily="34" charset="0"/>
              <a:buChar char="•"/>
            </a:pPr>
            <a:r>
              <a:rPr lang="en-US" dirty="0">
                <a:latin typeface="Lato"/>
                <a:ea typeface="Lato"/>
                <a:cs typeface="Lato"/>
                <a:sym typeface="Lato"/>
              </a:rPr>
              <a:t>Offering the same product in a different form but under the same brand is a </a:t>
            </a:r>
            <a:r>
              <a:rPr lang="en-US" b="1" dirty="0">
                <a:solidFill>
                  <a:srgbClr val="FF0000"/>
                </a:solidFill>
                <a:latin typeface="Lato"/>
                <a:ea typeface="Lato"/>
                <a:cs typeface="Lato"/>
                <a:sym typeface="Lato"/>
              </a:rPr>
              <a:t>product form extension.</a:t>
            </a:r>
          </a:p>
          <a:p>
            <a:pPr marL="342900" indent="-342900" algn="l">
              <a:spcBef>
                <a:spcPts val="0"/>
              </a:spcBef>
              <a:buFont typeface="Arial" panose="020B0604020202020204" pitchFamily="34" charset="0"/>
              <a:buChar char="•"/>
            </a:pPr>
            <a:endParaRPr lang="en-US" dirty="0">
              <a:latin typeface="Lato"/>
              <a:ea typeface="Lato"/>
              <a:cs typeface="Lato"/>
              <a:sym typeface="Lato"/>
            </a:endParaRPr>
          </a:p>
          <a:p>
            <a:pPr algn="l">
              <a:spcBef>
                <a:spcPts val="0"/>
              </a:spcBef>
            </a:pPr>
            <a:endParaRPr lang="en-US" b="1" dirty="0">
              <a:solidFill>
                <a:schemeClr val="accent6">
                  <a:lumMod val="75000"/>
                </a:schemeClr>
              </a:solidFill>
            </a:endParaRPr>
          </a:p>
          <a:p>
            <a:pPr algn="l">
              <a:spcBef>
                <a:spcPts val="0"/>
              </a:spcBef>
            </a:pPr>
            <a:endParaRPr lang="en-US" sz="1800" dirty="0">
              <a:latin typeface="Lato"/>
              <a:ea typeface="Lato"/>
              <a:cs typeface="Lato"/>
              <a:sym typeface="Lato"/>
            </a:endParaRPr>
          </a:p>
        </p:txBody>
      </p:sp>
    </p:spTree>
    <p:extLst>
      <p:ext uri="{BB962C8B-B14F-4D97-AF65-F5344CB8AC3E}">
        <p14:creationId xmlns:p14="http://schemas.microsoft.com/office/powerpoint/2010/main" val="7148721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3190397" y="-28401"/>
            <a:ext cx="4228657" cy="584775"/>
          </a:xfrm>
          <a:prstGeom prst="rect">
            <a:avLst/>
          </a:prstGeom>
        </p:spPr>
        <p:txBody>
          <a:bodyPr wrap="none">
            <a:spAutoFit/>
          </a:bodyPr>
          <a:lstStyle/>
          <a:p>
            <a:pPr algn="ctr"/>
            <a:r>
              <a:rPr lang="en-US" sz="3200" b="1" dirty="0">
                <a:solidFill>
                  <a:srgbClr val="00B0F0"/>
                </a:solidFill>
              </a:rPr>
              <a:t>Stimulus Generalization</a:t>
            </a:r>
          </a:p>
        </p:txBody>
      </p:sp>
      <p:sp>
        <p:nvSpPr>
          <p:cNvPr id="9" name="Google Shape;177;p29">
            <a:extLst>
              <a:ext uri="{FF2B5EF4-FFF2-40B4-BE49-F238E27FC236}">
                <a16:creationId xmlns:a16="http://schemas.microsoft.com/office/drawing/2014/main" id="{34BDDC50-9E81-4A20-ABCC-8A25CBB1E078}"/>
              </a:ext>
            </a:extLst>
          </p:cNvPr>
          <p:cNvSpPr txBox="1">
            <a:spLocks/>
          </p:cNvSpPr>
          <p:nvPr/>
        </p:nvSpPr>
        <p:spPr>
          <a:xfrm>
            <a:off x="682294" y="1321261"/>
            <a:ext cx="9558986" cy="4591860"/>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indent="-342900" algn="l">
              <a:spcBef>
                <a:spcPts val="0"/>
              </a:spcBef>
              <a:buFont typeface="Arial" panose="020B0604020202020204" pitchFamily="34" charset="0"/>
              <a:buChar char="•"/>
            </a:pPr>
            <a:r>
              <a:rPr lang="en-US" dirty="0">
                <a:solidFill>
                  <a:srgbClr val="FF0000"/>
                </a:solidFill>
                <a:latin typeface="Lato"/>
                <a:ea typeface="Lato"/>
                <a:cs typeface="Lato"/>
                <a:sym typeface="Lato"/>
              </a:rPr>
              <a:t>Family branding </a:t>
            </a:r>
            <a:r>
              <a:rPr lang="en-US" dirty="0">
                <a:latin typeface="Lato"/>
                <a:ea typeface="Lato"/>
                <a:cs typeface="Lato"/>
                <a:sym typeface="Lato"/>
              </a:rPr>
              <a:t>consists of marketing different products under the same brand name. The extension of the V8 line to other products is also a form of family branding.</a:t>
            </a:r>
          </a:p>
          <a:p>
            <a:pPr marL="342900" indent="-342900" algn="l">
              <a:spcBef>
                <a:spcPts val="0"/>
              </a:spcBef>
              <a:buFont typeface="Arial" panose="020B0604020202020204" pitchFamily="34" charset="0"/>
              <a:buChar char="•"/>
            </a:pPr>
            <a:endParaRPr lang="en-US" dirty="0">
              <a:latin typeface="Lato"/>
              <a:ea typeface="Lato"/>
              <a:cs typeface="Lato"/>
              <a:sym typeface="Lato"/>
            </a:endParaRPr>
          </a:p>
          <a:p>
            <a:pPr marL="342900" indent="-342900" algn="l">
              <a:spcBef>
                <a:spcPts val="0"/>
              </a:spcBef>
              <a:buFont typeface="Arial" panose="020B0604020202020204" pitchFamily="34" charset="0"/>
              <a:buChar char="•"/>
            </a:pPr>
            <a:r>
              <a:rPr lang="en-US" dirty="0">
                <a:solidFill>
                  <a:srgbClr val="FF0000"/>
                </a:solidFill>
                <a:latin typeface="Lato"/>
                <a:ea typeface="Lato"/>
                <a:cs typeface="Lato"/>
                <a:sym typeface="Lato"/>
              </a:rPr>
              <a:t>Licensing </a:t>
            </a:r>
            <a:r>
              <a:rPr lang="en-US" dirty="0">
                <a:latin typeface="Lato"/>
                <a:ea typeface="Lato"/>
                <a:cs typeface="Lato"/>
                <a:sym typeface="Lato"/>
              </a:rPr>
              <a:t>is contractually allowing a well-known brand name to be affixed to the products of another manufacturer.  The names of designers, manufacturers, celebrities, corporations, and even cartoon characters are attached, for a fee (i.e., “rented out”) to a variety of products, enabling</a:t>
            </a:r>
            <a:r>
              <a:rPr lang="ar-EG" dirty="0">
                <a:latin typeface="Lato"/>
                <a:ea typeface="Lato"/>
                <a:cs typeface="Lato"/>
                <a:sym typeface="Lato"/>
              </a:rPr>
              <a:t> </a:t>
            </a:r>
            <a:r>
              <a:rPr lang="en-US" dirty="0">
                <a:latin typeface="Lato"/>
                <a:ea typeface="Lato"/>
                <a:cs typeface="Lato"/>
                <a:sym typeface="Lato"/>
              </a:rPr>
              <a:t>the licensees to achieve instant recognition and implied quality for the licensed products.</a:t>
            </a:r>
          </a:p>
          <a:p>
            <a:pPr algn="l">
              <a:spcBef>
                <a:spcPts val="0"/>
              </a:spcBef>
            </a:pPr>
            <a:endParaRPr lang="en-US" b="1" dirty="0">
              <a:solidFill>
                <a:schemeClr val="accent6">
                  <a:lumMod val="75000"/>
                </a:schemeClr>
              </a:solidFill>
            </a:endParaRPr>
          </a:p>
          <a:p>
            <a:pPr algn="l">
              <a:spcBef>
                <a:spcPts val="0"/>
              </a:spcBef>
            </a:pPr>
            <a:endParaRPr lang="en-US" sz="1800" dirty="0">
              <a:latin typeface="Lato"/>
              <a:ea typeface="Lato"/>
              <a:cs typeface="Lato"/>
              <a:sym typeface="Lato"/>
            </a:endParaRPr>
          </a:p>
        </p:txBody>
      </p:sp>
    </p:spTree>
    <p:extLst>
      <p:ext uri="{BB962C8B-B14F-4D97-AF65-F5344CB8AC3E}">
        <p14:creationId xmlns:p14="http://schemas.microsoft.com/office/powerpoint/2010/main" val="49234318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7D93291-4ED0-4337-8692-C9675582A6A3}"/>
              </a:ext>
            </a:extLst>
          </p:cNvPr>
          <p:cNvSpPr/>
          <p:nvPr/>
        </p:nvSpPr>
        <p:spPr>
          <a:xfrm>
            <a:off x="3786457" y="-66765"/>
            <a:ext cx="6694002" cy="646331"/>
          </a:xfrm>
          <a:prstGeom prst="rect">
            <a:avLst/>
          </a:prstGeom>
        </p:spPr>
        <p:txBody>
          <a:bodyPr wrap="square">
            <a:spAutoFit/>
          </a:bodyPr>
          <a:lstStyle/>
          <a:p>
            <a:r>
              <a:rPr lang="en-US" sz="3600" b="1" dirty="0">
                <a:solidFill>
                  <a:srgbClr val="00B0F0"/>
                </a:solidFill>
              </a:rPr>
              <a:t>Stimulus Generalization</a:t>
            </a:r>
          </a:p>
        </p:txBody>
      </p:sp>
      <p:pic>
        <p:nvPicPr>
          <p:cNvPr id="15" name="Picture 14" descr="C:\Users\Dr.Mayar\Desktop\classical-conditioning-brief-6-638.jpg">
            <a:extLst>
              <a:ext uri="{FF2B5EF4-FFF2-40B4-BE49-F238E27FC236}">
                <a16:creationId xmlns:a16="http://schemas.microsoft.com/office/drawing/2014/main" id="{C1CBE042-8FF9-447D-A55E-41B2A4DAA21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4376" t="17176" b="2447"/>
          <a:stretch/>
        </p:blipFill>
        <p:spPr bwMode="auto">
          <a:xfrm>
            <a:off x="1776884" y="1563995"/>
            <a:ext cx="8703575" cy="48998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7017878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3013151" y="31608"/>
            <a:ext cx="4230068" cy="584775"/>
          </a:xfrm>
          <a:prstGeom prst="rect">
            <a:avLst/>
          </a:prstGeom>
        </p:spPr>
        <p:txBody>
          <a:bodyPr wrap="none">
            <a:spAutoFit/>
          </a:bodyPr>
          <a:lstStyle/>
          <a:p>
            <a:pPr algn="ctr"/>
            <a:r>
              <a:rPr lang="en-US" sz="3200" b="1" dirty="0">
                <a:solidFill>
                  <a:srgbClr val="00B0F0"/>
                </a:solidFill>
              </a:rPr>
              <a:t>Stimulus Discrimination</a:t>
            </a:r>
          </a:p>
        </p:txBody>
      </p:sp>
      <p:sp>
        <p:nvSpPr>
          <p:cNvPr id="9" name="Google Shape;580;p49">
            <a:extLst>
              <a:ext uri="{FF2B5EF4-FFF2-40B4-BE49-F238E27FC236}">
                <a16:creationId xmlns:a16="http://schemas.microsoft.com/office/drawing/2014/main" id="{2C75FF42-0EDC-4328-A2A9-1F1E2F09DF2E}"/>
              </a:ext>
            </a:extLst>
          </p:cNvPr>
          <p:cNvSpPr txBox="1"/>
          <p:nvPr/>
        </p:nvSpPr>
        <p:spPr>
          <a:xfrm>
            <a:off x="353466" y="1670011"/>
            <a:ext cx="5037421" cy="4513182"/>
          </a:xfrm>
          <a:prstGeom prst="rect">
            <a:avLst/>
          </a:prstGeom>
          <a:noFill/>
          <a:ln>
            <a:noFill/>
          </a:ln>
        </p:spPr>
        <p:txBody>
          <a:bodyPr spcFirstLastPara="1" wrap="square" lIns="91425" tIns="91425" rIns="91425" bIns="91425" anchor="t" anchorCtr="0">
            <a:noAutofit/>
          </a:bodyPr>
          <a:lstStyle/>
          <a:p>
            <a:pPr marL="285750" lvl="0" indent="-285750" rtl="0">
              <a:spcBef>
                <a:spcPts val="0"/>
              </a:spcBef>
              <a:spcAft>
                <a:spcPts val="0"/>
              </a:spcAft>
              <a:buClr>
                <a:schemeClr val="bg2"/>
              </a:buClr>
              <a:buFont typeface="Arial" panose="020B0604020202020204" pitchFamily="34" charset="0"/>
              <a:buChar char="•"/>
            </a:pPr>
            <a:r>
              <a:rPr lang="en-US" sz="2400" dirty="0">
                <a:solidFill>
                  <a:schemeClr val="dk2"/>
                </a:solidFill>
                <a:latin typeface="Lato"/>
                <a:ea typeface="Lato"/>
                <a:cs typeface="Lato"/>
                <a:sym typeface="Lato"/>
              </a:rPr>
              <a:t>Is the opposite of stimulus generalization. </a:t>
            </a:r>
          </a:p>
          <a:p>
            <a:pPr marL="285750" lvl="0" indent="-285750" rtl="0">
              <a:spcBef>
                <a:spcPts val="0"/>
              </a:spcBef>
              <a:spcAft>
                <a:spcPts val="0"/>
              </a:spcAft>
              <a:buClr>
                <a:schemeClr val="bg2"/>
              </a:buClr>
              <a:buFont typeface="Arial" panose="020B0604020202020204" pitchFamily="34" charset="0"/>
              <a:buChar char="•"/>
            </a:pPr>
            <a:r>
              <a:rPr lang="en-US" sz="2400" dirty="0">
                <a:solidFill>
                  <a:schemeClr val="dk2"/>
                </a:solidFill>
                <a:latin typeface="Lato"/>
                <a:ea typeface="Lato"/>
                <a:cs typeface="Lato"/>
                <a:sym typeface="Lato"/>
              </a:rPr>
              <a:t>Its purpose is the selection of a specific stimulus from among similar stimuli. </a:t>
            </a:r>
          </a:p>
          <a:p>
            <a:pPr marL="285750" lvl="0" indent="-285750" rtl="0">
              <a:spcBef>
                <a:spcPts val="0"/>
              </a:spcBef>
              <a:spcAft>
                <a:spcPts val="0"/>
              </a:spcAft>
              <a:buClr>
                <a:schemeClr val="bg2"/>
              </a:buClr>
              <a:buFont typeface="Arial" panose="020B0604020202020204" pitchFamily="34" charset="0"/>
              <a:buChar char="•"/>
            </a:pPr>
            <a:r>
              <a:rPr lang="en-US" sz="2400" dirty="0">
                <a:solidFill>
                  <a:schemeClr val="dk2"/>
                </a:solidFill>
                <a:latin typeface="Lato"/>
                <a:ea typeface="Lato"/>
                <a:cs typeface="Lato"/>
                <a:sym typeface="Lato"/>
              </a:rPr>
              <a:t>The core objective of positioning is to “teach” </a:t>
            </a:r>
            <a:r>
              <a:rPr lang="en-US" sz="2400" u="sng" dirty="0">
                <a:solidFill>
                  <a:schemeClr val="dk2"/>
                </a:solidFill>
                <a:latin typeface="Lato"/>
                <a:ea typeface="Lato"/>
                <a:cs typeface="Lato"/>
                <a:sym typeface="Lato"/>
              </a:rPr>
              <a:t>consumers to discriminate among similar products (i.e., similar stimuli) and form a unique image for a brand in their minds.  </a:t>
            </a:r>
          </a:p>
        </p:txBody>
      </p:sp>
      <p:pic>
        <p:nvPicPr>
          <p:cNvPr id="3" name="Picture 2">
            <a:extLst>
              <a:ext uri="{FF2B5EF4-FFF2-40B4-BE49-F238E27FC236}">
                <a16:creationId xmlns:a16="http://schemas.microsoft.com/office/drawing/2014/main" id="{11F0CCA4-2C5F-4EB1-9B30-10D39338C342}"/>
              </a:ext>
            </a:extLst>
          </p:cNvPr>
          <p:cNvPicPr>
            <a:picLocks noChangeAspect="1"/>
          </p:cNvPicPr>
          <p:nvPr/>
        </p:nvPicPr>
        <p:blipFill>
          <a:blip r:embed="rId2"/>
          <a:stretch>
            <a:fillRect/>
          </a:stretch>
        </p:blipFill>
        <p:spPr>
          <a:xfrm>
            <a:off x="5960143" y="1085488"/>
            <a:ext cx="4536346" cy="3113507"/>
          </a:xfrm>
          <a:prstGeom prst="rect">
            <a:avLst/>
          </a:prstGeom>
        </p:spPr>
      </p:pic>
      <p:pic>
        <p:nvPicPr>
          <p:cNvPr id="4" name="Picture 3">
            <a:extLst>
              <a:ext uri="{FF2B5EF4-FFF2-40B4-BE49-F238E27FC236}">
                <a16:creationId xmlns:a16="http://schemas.microsoft.com/office/drawing/2014/main" id="{95B4B436-B68C-445D-AED5-B8E42B6BA107}"/>
              </a:ext>
            </a:extLst>
          </p:cNvPr>
          <p:cNvPicPr>
            <a:picLocks noChangeAspect="1"/>
          </p:cNvPicPr>
          <p:nvPr/>
        </p:nvPicPr>
        <p:blipFill>
          <a:blip r:embed="rId3"/>
          <a:stretch>
            <a:fillRect/>
          </a:stretch>
        </p:blipFill>
        <p:spPr>
          <a:xfrm>
            <a:off x="5960143" y="4270917"/>
            <a:ext cx="4536346" cy="2555475"/>
          </a:xfrm>
          <a:prstGeom prst="rect">
            <a:avLst/>
          </a:prstGeom>
        </p:spPr>
      </p:pic>
    </p:spTree>
    <p:extLst>
      <p:ext uri="{BB962C8B-B14F-4D97-AF65-F5344CB8AC3E}">
        <p14:creationId xmlns:p14="http://schemas.microsoft.com/office/powerpoint/2010/main" val="126927900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245861" y="1093529"/>
            <a:ext cx="11312566" cy="566614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0195665" y="294403"/>
            <a:ext cx="1469924" cy="401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3553734" y="233794"/>
            <a:ext cx="4230068" cy="584775"/>
          </a:xfrm>
          <a:prstGeom prst="rect">
            <a:avLst/>
          </a:prstGeom>
        </p:spPr>
        <p:txBody>
          <a:bodyPr wrap="none">
            <a:spAutoFit/>
          </a:bodyPr>
          <a:lstStyle/>
          <a:p>
            <a:pPr algn="ctr"/>
            <a:r>
              <a:rPr lang="en-US" sz="3200" b="1" dirty="0">
                <a:solidFill>
                  <a:srgbClr val="852F4A"/>
                </a:solidFill>
              </a:rPr>
              <a:t>Stimulus Discrimination</a:t>
            </a:r>
          </a:p>
        </p:txBody>
      </p:sp>
      <p:pic>
        <p:nvPicPr>
          <p:cNvPr id="5" name="Online Media 4" title="اختار اللي يعمل لبيتك فرق، اختار دانون">
            <a:hlinkClick r:id="" action="ppaction://media"/>
            <a:extLst>
              <a:ext uri="{FF2B5EF4-FFF2-40B4-BE49-F238E27FC236}">
                <a16:creationId xmlns:a16="http://schemas.microsoft.com/office/drawing/2014/main" id="{C2010855-B385-4317-9484-22BDD422BA9C}"/>
              </a:ext>
            </a:extLst>
          </p:cNvPr>
          <p:cNvPicPr>
            <a:picLocks noRot="1" noChangeAspect="1"/>
          </p:cNvPicPr>
          <p:nvPr>
            <a:videoFile r:link="rId1"/>
          </p:nvPr>
        </p:nvPicPr>
        <p:blipFill>
          <a:blip r:embed="rId6"/>
          <a:stretch>
            <a:fillRect/>
          </a:stretch>
        </p:blipFill>
        <p:spPr>
          <a:xfrm>
            <a:off x="0" y="-15240"/>
            <a:ext cx="12076386" cy="6823158"/>
          </a:xfrm>
          <a:prstGeom prst="rect">
            <a:avLst/>
          </a:prstGeom>
        </p:spPr>
      </p:pic>
    </p:spTree>
    <p:extLst>
      <p:ext uri="{BB962C8B-B14F-4D97-AF65-F5344CB8AC3E}">
        <p14:creationId xmlns:p14="http://schemas.microsoft.com/office/powerpoint/2010/main" val="36617151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3341427" y="0"/>
            <a:ext cx="4230068" cy="584775"/>
          </a:xfrm>
          <a:prstGeom prst="rect">
            <a:avLst/>
          </a:prstGeom>
        </p:spPr>
        <p:txBody>
          <a:bodyPr wrap="none">
            <a:spAutoFit/>
          </a:bodyPr>
          <a:lstStyle/>
          <a:p>
            <a:pPr algn="ctr"/>
            <a:r>
              <a:rPr lang="en-US" sz="3200" b="1" dirty="0">
                <a:solidFill>
                  <a:srgbClr val="00B0F0"/>
                </a:solidFill>
              </a:rPr>
              <a:t>Stimulus Discrimination</a:t>
            </a:r>
          </a:p>
        </p:txBody>
      </p:sp>
      <p:pic>
        <p:nvPicPr>
          <p:cNvPr id="10" name="Picture 2" descr="C:\Users\Dr.Mayar\Desktop\consumer-behaviour-stimulus-generalisation-vs-stimulus-discrimination-4-638.jpg">
            <a:extLst>
              <a:ext uri="{FF2B5EF4-FFF2-40B4-BE49-F238E27FC236}">
                <a16:creationId xmlns:a16="http://schemas.microsoft.com/office/drawing/2014/main" id="{95F64985-F7E8-4023-9A79-07C9B2D98B1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0991" y="1892263"/>
            <a:ext cx="4700872" cy="3073473"/>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4" descr="C:\Users\Dr.Mayar\Desktop\slide_24.jpg">
            <a:extLst>
              <a:ext uri="{FF2B5EF4-FFF2-40B4-BE49-F238E27FC236}">
                <a16:creationId xmlns:a16="http://schemas.microsoft.com/office/drawing/2014/main" id="{1C967E80-6F29-4CA7-A9E9-D7D4D297FBF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59101" y="2797036"/>
            <a:ext cx="4024472" cy="36976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821012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486197" y="-76382"/>
            <a:ext cx="7505388" cy="1077218"/>
          </a:xfrm>
          <a:prstGeom prst="rect">
            <a:avLst/>
          </a:prstGeom>
        </p:spPr>
        <p:txBody>
          <a:bodyPr wrap="none">
            <a:spAutoFit/>
          </a:bodyPr>
          <a:lstStyle/>
          <a:p>
            <a:pPr algn="ctr"/>
            <a:r>
              <a:rPr lang="en-US" sz="3200" b="1" dirty="0">
                <a:solidFill>
                  <a:srgbClr val="00B0F0"/>
                </a:solidFill>
              </a:rPr>
              <a:t>Which concept of behavioral learning </a:t>
            </a:r>
          </a:p>
          <a:p>
            <a:pPr algn="ctr"/>
            <a:r>
              <a:rPr lang="en-US" sz="3200" b="1" dirty="0">
                <a:solidFill>
                  <a:srgbClr val="00B0F0"/>
                </a:solidFill>
              </a:rPr>
              <a:t>applies to the introduction of this product?</a:t>
            </a:r>
          </a:p>
        </p:txBody>
      </p:sp>
      <p:pic>
        <p:nvPicPr>
          <p:cNvPr id="9" name="Picture 3" descr="C:\Users\Dr.Mayar\Desktop\consumer-behaviour-stimulus-generalisation-vs-stimulus-discrimination-11-638.jpg">
            <a:extLst>
              <a:ext uri="{FF2B5EF4-FFF2-40B4-BE49-F238E27FC236}">
                <a16:creationId xmlns:a16="http://schemas.microsoft.com/office/drawing/2014/main" id="{A5B93106-143D-4B08-899F-2750BEF84AA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38891" y="3765393"/>
            <a:ext cx="4465734" cy="2704693"/>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5" descr="C:\Users\Dr.Mayar\Desktop\det.jpg">
            <a:extLst>
              <a:ext uri="{FF2B5EF4-FFF2-40B4-BE49-F238E27FC236}">
                <a16:creationId xmlns:a16="http://schemas.microsoft.com/office/drawing/2014/main" id="{FB62B87D-CF72-4D3D-A2A1-32D7C0D5866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1514" y="3765393"/>
            <a:ext cx="4678266" cy="2704693"/>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C:\Users\Dr.Mayar\Desktop\2df7a-coke2bvs2bpepsi.png">
            <a:extLst>
              <a:ext uri="{FF2B5EF4-FFF2-40B4-BE49-F238E27FC236}">
                <a16:creationId xmlns:a16="http://schemas.microsoft.com/office/drawing/2014/main" id="{66F03138-B6A6-4EF1-9259-6487D944F10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54677" y="1328905"/>
            <a:ext cx="6166642" cy="19825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35288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706493" y="17429"/>
            <a:ext cx="4649414" cy="584775"/>
          </a:xfrm>
          <a:prstGeom prst="rect">
            <a:avLst/>
          </a:prstGeom>
        </p:spPr>
        <p:txBody>
          <a:bodyPr wrap="none">
            <a:spAutoFit/>
          </a:bodyPr>
          <a:lstStyle/>
          <a:p>
            <a:pPr algn="ctr"/>
            <a:r>
              <a:rPr lang="en-US" sz="3200" b="1" dirty="0">
                <a:solidFill>
                  <a:srgbClr val="00B0F0"/>
                </a:solidFill>
              </a:rPr>
              <a:t>Instrumental Conditioning</a:t>
            </a:r>
          </a:p>
        </p:txBody>
      </p:sp>
      <p:sp>
        <p:nvSpPr>
          <p:cNvPr id="9" name="Google Shape;580;p49">
            <a:extLst>
              <a:ext uri="{FF2B5EF4-FFF2-40B4-BE49-F238E27FC236}">
                <a16:creationId xmlns:a16="http://schemas.microsoft.com/office/drawing/2014/main" id="{4D4B5DF5-899A-436D-8D9B-3E19E6D38F9E}"/>
              </a:ext>
            </a:extLst>
          </p:cNvPr>
          <p:cNvSpPr txBox="1"/>
          <p:nvPr/>
        </p:nvSpPr>
        <p:spPr>
          <a:xfrm>
            <a:off x="288571" y="1866906"/>
            <a:ext cx="3987093" cy="4445885"/>
          </a:xfrm>
          <a:prstGeom prst="rect">
            <a:avLst/>
          </a:prstGeom>
          <a:noFill/>
          <a:ln>
            <a:noFill/>
          </a:ln>
        </p:spPr>
        <p:txBody>
          <a:bodyPr spcFirstLastPara="1" wrap="square" lIns="91425" tIns="91425" rIns="91425" bIns="91425" anchor="t" anchorCtr="0">
            <a:noAutofit/>
          </a:bodyPr>
          <a:lstStyle/>
          <a:p>
            <a:pPr marL="285750" lvl="0" indent="-285750" rtl="0">
              <a:spcBef>
                <a:spcPts val="0"/>
              </a:spcBef>
              <a:spcAft>
                <a:spcPts val="0"/>
              </a:spcAft>
              <a:buClr>
                <a:schemeClr val="bg2"/>
              </a:buClr>
              <a:buFont typeface="Arial" panose="020B0604020202020204" pitchFamily="34" charset="0"/>
              <a:buChar char="•"/>
            </a:pPr>
            <a:r>
              <a:rPr lang="en-US" sz="2400" dirty="0">
                <a:solidFill>
                  <a:schemeClr val="dk2"/>
                </a:solidFill>
                <a:latin typeface="Lato"/>
                <a:ea typeface="Lato"/>
                <a:cs typeface="Lato"/>
                <a:sym typeface="Lato"/>
              </a:rPr>
              <a:t>The consumer who tries several brands and styles of jeans before finding a style that fits her figure (i.e., reinforcement) has engaged in instrumental</a:t>
            </a:r>
          </a:p>
          <a:p>
            <a:pPr marL="285750" lvl="0" indent="-285750" rtl="0">
              <a:spcBef>
                <a:spcPts val="0"/>
              </a:spcBef>
              <a:spcAft>
                <a:spcPts val="0"/>
              </a:spcAft>
              <a:buClr>
                <a:schemeClr val="bg2"/>
              </a:buClr>
              <a:buFont typeface="Arial" panose="020B0604020202020204" pitchFamily="34" charset="0"/>
              <a:buChar char="•"/>
            </a:pPr>
            <a:r>
              <a:rPr lang="en-US" sz="2400" u="sng" dirty="0">
                <a:solidFill>
                  <a:schemeClr val="dk2"/>
                </a:solidFill>
                <a:latin typeface="Lato"/>
                <a:ea typeface="Lato"/>
                <a:cs typeface="Lato"/>
                <a:sym typeface="Lato"/>
              </a:rPr>
              <a:t>learning. </a:t>
            </a:r>
          </a:p>
          <a:p>
            <a:pPr marL="285750" lvl="0" indent="-285750" rtl="0">
              <a:spcBef>
                <a:spcPts val="0"/>
              </a:spcBef>
              <a:spcAft>
                <a:spcPts val="0"/>
              </a:spcAft>
              <a:buClr>
                <a:schemeClr val="bg2"/>
              </a:buClr>
              <a:buFont typeface="Arial" panose="020B0604020202020204" pitchFamily="34" charset="0"/>
              <a:buChar char="•"/>
            </a:pPr>
            <a:r>
              <a:rPr lang="en-US" sz="2400" u="sng" dirty="0">
                <a:solidFill>
                  <a:schemeClr val="dk2"/>
                </a:solidFill>
                <a:latin typeface="Lato"/>
                <a:ea typeface="Lato"/>
                <a:cs typeface="Lato"/>
                <a:sym typeface="Lato"/>
              </a:rPr>
              <a:t>Presumably, the brand that fits best is the one she will continue to buy</a:t>
            </a:r>
            <a:r>
              <a:rPr lang="en-US" sz="2400" dirty="0">
                <a:solidFill>
                  <a:schemeClr val="dk2"/>
                </a:solidFill>
                <a:latin typeface="Lato"/>
                <a:ea typeface="Lato"/>
                <a:cs typeface="Lato"/>
                <a:sym typeface="Lato"/>
              </a:rPr>
              <a:t>.</a:t>
            </a:r>
          </a:p>
        </p:txBody>
      </p:sp>
      <p:pic>
        <p:nvPicPr>
          <p:cNvPr id="10" name="Content Placeholder 3">
            <a:extLst>
              <a:ext uri="{FF2B5EF4-FFF2-40B4-BE49-F238E27FC236}">
                <a16:creationId xmlns:a16="http://schemas.microsoft.com/office/drawing/2014/main" id="{0DA4925E-1F5E-43D1-9B94-8CA85BFE7F3A}"/>
              </a:ext>
            </a:extLst>
          </p:cNvPr>
          <p:cNvPicPr>
            <a:picLocks noChangeAspect="1"/>
          </p:cNvPicPr>
          <p:nvPr/>
        </p:nvPicPr>
        <p:blipFill rotWithShape="1">
          <a:blip r:embed="rId2">
            <a:extLst>
              <a:ext uri="{28A0092B-C50C-407E-A947-70E740481C1C}">
                <a14:useLocalDpi xmlns:a14="http://schemas.microsoft.com/office/drawing/2010/main" val="0"/>
              </a:ext>
            </a:extLst>
          </a:blip>
          <a:srcRect l="5639" r="5404"/>
          <a:stretch/>
        </p:blipFill>
        <p:spPr bwMode="auto">
          <a:xfrm>
            <a:off x="4745951" y="1227165"/>
            <a:ext cx="5902870" cy="5381546"/>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6433871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777613" y="0"/>
            <a:ext cx="4649414" cy="584775"/>
          </a:xfrm>
          <a:prstGeom prst="rect">
            <a:avLst/>
          </a:prstGeom>
        </p:spPr>
        <p:txBody>
          <a:bodyPr wrap="none">
            <a:spAutoFit/>
          </a:bodyPr>
          <a:lstStyle/>
          <a:p>
            <a:pPr algn="ctr"/>
            <a:r>
              <a:rPr lang="en-US" sz="3200" b="1" dirty="0">
                <a:solidFill>
                  <a:srgbClr val="00B0F0"/>
                </a:solidFill>
              </a:rPr>
              <a:t>Instrumental Conditioning</a:t>
            </a:r>
          </a:p>
        </p:txBody>
      </p:sp>
      <p:sp>
        <p:nvSpPr>
          <p:cNvPr id="9" name="Google Shape;580;p49">
            <a:extLst>
              <a:ext uri="{FF2B5EF4-FFF2-40B4-BE49-F238E27FC236}">
                <a16:creationId xmlns:a16="http://schemas.microsoft.com/office/drawing/2014/main" id="{4D4B5DF5-899A-436D-8D9B-3E19E6D38F9E}"/>
              </a:ext>
            </a:extLst>
          </p:cNvPr>
          <p:cNvSpPr txBox="1"/>
          <p:nvPr/>
        </p:nvSpPr>
        <p:spPr>
          <a:xfrm>
            <a:off x="589209" y="1700112"/>
            <a:ext cx="9606456" cy="4445885"/>
          </a:xfrm>
          <a:prstGeom prst="rect">
            <a:avLst/>
          </a:prstGeom>
          <a:noFill/>
          <a:ln>
            <a:noFill/>
          </a:ln>
        </p:spPr>
        <p:txBody>
          <a:bodyPr spcFirstLastPara="1" wrap="square" lIns="91425" tIns="91425" rIns="91425" bIns="91425" anchor="t" anchorCtr="0">
            <a:noAutofit/>
          </a:bodyPr>
          <a:lstStyle/>
          <a:p>
            <a:pPr marL="342900" indent="-342900">
              <a:buFont typeface="Arial" panose="020B0604020202020204" pitchFamily="34" charset="0"/>
              <a:buChar char="•"/>
            </a:pPr>
            <a:r>
              <a:rPr lang="en-US" altLang="en-US" sz="2400" b="1" dirty="0">
                <a:solidFill>
                  <a:srgbClr val="FF0000"/>
                </a:solidFill>
              </a:rPr>
              <a:t>Positive reinforcement</a:t>
            </a:r>
            <a:r>
              <a:rPr lang="en-US" altLang="en-US" sz="2400" dirty="0">
                <a:solidFill>
                  <a:srgbClr val="FF0000"/>
                </a:solidFill>
              </a:rPr>
              <a:t> </a:t>
            </a:r>
            <a:r>
              <a:rPr lang="en-US" altLang="en-US" sz="2400" dirty="0"/>
              <a:t>rewards a particular behavior and thus strengthens the likelihood of a specific response during the same or similar situation.  </a:t>
            </a:r>
            <a:endParaRPr lang="ar-EG" altLang="en-US" sz="2400" dirty="0"/>
          </a:p>
          <a:p>
            <a:pPr marL="342900" indent="-342900">
              <a:buFont typeface="Arial" panose="020B0604020202020204" pitchFamily="34" charset="0"/>
              <a:buChar char="•"/>
            </a:pPr>
            <a:r>
              <a:rPr lang="en-US" altLang="en-US" sz="2400" b="1" dirty="0">
                <a:solidFill>
                  <a:srgbClr val="FF0000"/>
                </a:solidFill>
              </a:rPr>
              <a:t>Negative reinforcement </a:t>
            </a:r>
            <a:r>
              <a:rPr lang="en-US" altLang="en-US" sz="2400" dirty="0"/>
              <a:t>is the removal of an unpleasant stimulus and it strengthens the likelihood of a given response during the same or similar circumstances. </a:t>
            </a:r>
            <a:endParaRPr lang="ar-EG" altLang="en-US" sz="2400" dirty="0"/>
          </a:p>
          <a:p>
            <a:pPr marL="342900" indent="-342900">
              <a:buFont typeface="Arial" panose="020B0604020202020204" pitchFamily="34" charset="0"/>
              <a:buChar char="•"/>
            </a:pPr>
            <a:r>
              <a:rPr lang="en-US" altLang="en-US" sz="2400" b="1" dirty="0">
                <a:solidFill>
                  <a:srgbClr val="FF0000"/>
                </a:solidFill>
              </a:rPr>
              <a:t>Punishment</a:t>
            </a:r>
            <a:r>
              <a:rPr lang="en-US" altLang="en-US" sz="2400" dirty="0"/>
              <a:t> is designed to </a:t>
            </a:r>
            <a:r>
              <a:rPr lang="en-US" altLang="en-US" sz="2400" i="1" dirty="0"/>
              <a:t>discourage </a:t>
            </a:r>
            <a:r>
              <a:rPr lang="en-US" altLang="en-US" sz="2400" dirty="0"/>
              <a:t>behavior.  </a:t>
            </a:r>
          </a:p>
          <a:p>
            <a:pPr marL="342900" indent="-342900">
              <a:buFont typeface="Arial" panose="020B0604020202020204" pitchFamily="34" charset="0"/>
              <a:buChar char="•"/>
            </a:pPr>
            <a:r>
              <a:rPr lang="en-US" altLang="en-US" sz="2400" b="1" dirty="0">
                <a:solidFill>
                  <a:srgbClr val="FF0000"/>
                </a:solidFill>
              </a:rPr>
              <a:t>Extinction</a:t>
            </a:r>
            <a:r>
              <a:rPr lang="en-US" altLang="en-US" sz="2400" b="1" dirty="0"/>
              <a:t> </a:t>
            </a:r>
            <a:r>
              <a:rPr lang="en-US" altLang="en-US" sz="2400" dirty="0"/>
              <a:t>occurs when a learned response is no longer reinforced and the link between the stimulus and the expected reward breaks down. </a:t>
            </a:r>
          </a:p>
          <a:p>
            <a:pPr marL="342900" indent="-342900">
              <a:buFont typeface="Arial" panose="020B0604020202020204" pitchFamily="34" charset="0"/>
              <a:buChar char="•"/>
            </a:pPr>
            <a:r>
              <a:rPr lang="en-US" altLang="en-US" sz="2400" b="1" dirty="0">
                <a:solidFill>
                  <a:srgbClr val="FF0000"/>
                </a:solidFill>
              </a:rPr>
              <a:t>Forgetting</a:t>
            </a:r>
            <a:r>
              <a:rPr lang="en-US" altLang="en-US" sz="2400" b="1" dirty="0"/>
              <a:t> </a:t>
            </a:r>
            <a:r>
              <a:rPr lang="en-US" altLang="en-US" sz="2400" dirty="0"/>
              <a:t>is often related to the passage of time, and thus is often called decay.</a:t>
            </a:r>
          </a:p>
        </p:txBody>
      </p:sp>
    </p:spTree>
    <p:extLst>
      <p:ext uri="{BB962C8B-B14F-4D97-AF65-F5344CB8AC3E}">
        <p14:creationId xmlns:p14="http://schemas.microsoft.com/office/powerpoint/2010/main" val="110978900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926629" y="3461"/>
            <a:ext cx="4127861" cy="584775"/>
          </a:xfrm>
          <a:prstGeom prst="rect">
            <a:avLst/>
          </a:prstGeom>
        </p:spPr>
        <p:txBody>
          <a:bodyPr wrap="none">
            <a:spAutoFit/>
          </a:bodyPr>
          <a:lstStyle/>
          <a:p>
            <a:pPr algn="ctr"/>
            <a:r>
              <a:rPr lang="en-US" sz="3200" b="1" dirty="0">
                <a:solidFill>
                  <a:srgbClr val="00B0F0"/>
                </a:solidFill>
              </a:rPr>
              <a:t>Observational Learning</a:t>
            </a:r>
          </a:p>
        </p:txBody>
      </p:sp>
      <p:sp>
        <p:nvSpPr>
          <p:cNvPr id="9" name="Google Shape;580;p49">
            <a:extLst>
              <a:ext uri="{FF2B5EF4-FFF2-40B4-BE49-F238E27FC236}">
                <a16:creationId xmlns:a16="http://schemas.microsoft.com/office/drawing/2014/main" id="{79F13627-36B1-41BB-8952-DD8F2DAE88B4}"/>
              </a:ext>
            </a:extLst>
          </p:cNvPr>
          <p:cNvSpPr txBox="1"/>
          <p:nvPr/>
        </p:nvSpPr>
        <p:spPr>
          <a:xfrm>
            <a:off x="498610" y="1359071"/>
            <a:ext cx="3567016" cy="4820200"/>
          </a:xfrm>
          <a:prstGeom prst="rect">
            <a:avLst/>
          </a:prstGeom>
          <a:noFill/>
          <a:ln>
            <a:noFill/>
          </a:ln>
        </p:spPr>
        <p:txBody>
          <a:bodyPr spcFirstLastPara="1" wrap="square" lIns="91425" tIns="91425" rIns="91425" bIns="91425" anchor="t" anchorCtr="0">
            <a:noAutofit/>
          </a:bodyPr>
          <a:lstStyle/>
          <a:p>
            <a:pPr marL="285750" indent="-285750">
              <a:buClr>
                <a:srgbClr val="CFA667"/>
              </a:buClr>
              <a:buFont typeface="Arial" panose="020B0604020202020204" pitchFamily="34" charset="0"/>
              <a:buChar char="•"/>
            </a:pPr>
            <a:r>
              <a:rPr lang="en-US" sz="2400" kern="0" dirty="0">
                <a:latin typeface="Lato"/>
                <a:ea typeface="Lato"/>
                <a:cs typeface="Lato"/>
                <a:sym typeface="Lato"/>
              </a:rPr>
              <a:t>Children learn much of their social behavior and consumer behavior by observing their older siblings and their parents. </a:t>
            </a:r>
          </a:p>
          <a:p>
            <a:pPr marL="285750" indent="-285750">
              <a:buClr>
                <a:srgbClr val="CFA667"/>
              </a:buClr>
              <a:buFont typeface="Arial" panose="020B0604020202020204" pitchFamily="34" charset="0"/>
              <a:buChar char="•"/>
            </a:pPr>
            <a:r>
              <a:rPr lang="en-US" sz="2400" kern="0" dirty="0">
                <a:latin typeface="Lato"/>
                <a:ea typeface="Lato"/>
                <a:cs typeface="Lato"/>
                <a:sym typeface="Lato"/>
              </a:rPr>
              <a:t>They imitate the behavior of those they see rewarded, expecting to be rewarded similarly if they adopt the same behavior.</a:t>
            </a:r>
          </a:p>
        </p:txBody>
      </p:sp>
      <p:pic>
        <p:nvPicPr>
          <p:cNvPr id="10" name="Content Placeholder 3">
            <a:extLst>
              <a:ext uri="{FF2B5EF4-FFF2-40B4-BE49-F238E27FC236}">
                <a16:creationId xmlns:a16="http://schemas.microsoft.com/office/drawing/2014/main" id="{A8C1AA9E-9FB1-43A3-AE51-C6E6B2149F5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573074" y="2173551"/>
            <a:ext cx="3453632" cy="400572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a:extLst>
              <a:ext uri="{FF2B5EF4-FFF2-40B4-BE49-F238E27FC236}">
                <a16:creationId xmlns:a16="http://schemas.microsoft.com/office/drawing/2014/main" id="{A32F3D9A-538E-46D6-96B3-65D0EA2C304B}"/>
              </a:ext>
            </a:extLst>
          </p:cNvPr>
          <p:cNvPicPr>
            <a:picLocks noChangeAspect="1"/>
          </p:cNvPicPr>
          <p:nvPr/>
        </p:nvPicPr>
        <p:blipFill>
          <a:blip r:embed="rId4"/>
          <a:stretch>
            <a:fillRect/>
          </a:stretch>
        </p:blipFill>
        <p:spPr>
          <a:xfrm>
            <a:off x="4181326" y="1260300"/>
            <a:ext cx="4226972" cy="2659971"/>
          </a:xfrm>
          <a:prstGeom prst="rect">
            <a:avLst/>
          </a:prstGeom>
        </p:spPr>
      </p:pic>
      <p:pic>
        <p:nvPicPr>
          <p:cNvPr id="3" name="Picture 2">
            <a:extLst>
              <a:ext uri="{FF2B5EF4-FFF2-40B4-BE49-F238E27FC236}">
                <a16:creationId xmlns:a16="http://schemas.microsoft.com/office/drawing/2014/main" id="{B7B2EBDD-8C16-47D2-81E7-B9F72EA620B6}"/>
              </a:ext>
            </a:extLst>
          </p:cNvPr>
          <p:cNvPicPr>
            <a:picLocks noChangeAspect="1"/>
          </p:cNvPicPr>
          <p:nvPr/>
        </p:nvPicPr>
        <p:blipFill>
          <a:blip r:embed="rId5"/>
          <a:stretch>
            <a:fillRect/>
          </a:stretch>
        </p:blipFill>
        <p:spPr>
          <a:xfrm>
            <a:off x="4230402" y="3954961"/>
            <a:ext cx="4040230" cy="2693487"/>
          </a:xfrm>
          <a:prstGeom prst="rect">
            <a:avLst/>
          </a:prstGeom>
        </p:spPr>
      </p:pic>
    </p:spTree>
    <p:extLst>
      <p:ext uri="{BB962C8B-B14F-4D97-AF65-F5344CB8AC3E}">
        <p14:creationId xmlns:p14="http://schemas.microsoft.com/office/powerpoint/2010/main" val="282758211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245988" y="1121888"/>
            <a:ext cx="8527762" cy="566614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0195665" y="294403"/>
            <a:ext cx="1469924" cy="401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916469" y="249290"/>
            <a:ext cx="4127861" cy="584775"/>
          </a:xfrm>
          <a:prstGeom prst="rect">
            <a:avLst/>
          </a:prstGeom>
        </p:spPr>
        <p:txBody>
          <a:bodyPr wrap="none">
            <a:spAutoFit/>
          </a:bodyPr>
          <a:lstStyle/>
          <a:p>
            <a:pPr algn="ctr"/>
            <a:r>
              <a:rPr lang="en-US" sz="3200" b="1" dirty="0">
                <a:solidFill>
                  <a:srgbClr val="852F4A"/>
                </a:solidFill>
              </a:rPr>
              <a:t>Observational Learning</a:t>
            </a:r>
          </a:p>
        </p:txBody>
      </p:sp>
      <p:pic>
        <p:nvPicPr>
          <p:cNvPr id="3" name="Online Media 2" title="Beko &amp; FC Barcelona | #EatLikeAPro">
            <a:hlinkClick r:id="" action="ppaction://media"/>
            <a:extLst>
              <a:ext uri="{FF2B5EF4-FFF2-40B4-BE49-F238E27FC236}">
                <a16:creationId xmlns:a16="http://schemas.microsoft.com/office/drawing/2014/main" id="{F5D61F82-891E-41EE-8E8E-6C9AF5B8B7C9}"/>
              </a:ext>
            </a:extLst>
          </p:cNvPr>
          <p:cNvPicPr>
            <a:picLocks noRot="1" noChangeAspect="1"/>
          </p:cNvPicPr>
          <p:nvPr>
            <a:videoFile r:link="rId1"/>
          </p:nvPr>
        </p:nvPicPr>
        <p:blipFill>
          <a:blip r:embed="rId6"/>
          <a:stretch>
            <a:fillRect/>
          </a:stretch>
        </p:blipFill>
        <p:spPr>
          <a:xfrm>
            <a:off x="0" y="-15240"/>
            <a:ext cx="12454759" cy="7036939"/>
          </a:xfrm>
          <a:prstGeom prst="rect">
            <a:avLst/>
          </a:prstGeom>
        </p:spPr>
      </p:pic>
    </p:spTree>
    <p:extLst>
      <p:ext uri="{BB962C8B-B14F-4D97-AF65-F5344CB8AC3E}">
        <p14:creationId xmlns:p14="http://schemas.microsoft.com/office/powerpoint/2010/main" val="41130797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245987" y="1121888"/>
            <a:ext cx="10274749" cy="566614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0195665" y="294403"/>
            <a:ext cx="1469924" cy="401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916469" y="249290"/>
            <a:ext cx="4127861" cy="584775"/>
          </a:xfrm>
          <a:prstGeom prst="rect">
            <a:avLst/>
          </a:prstGeom>
        </p:spPr>
        <p:txBody>
          <a:bodyPr wrap="none">
            <a:spAutoFit/>
          </a:bodyPr>
          <a:lstStyle/>
          <a:p>
            <a:pPr algn="ctr"/>
            <a:r>
              <a:rPr lang="en-US" sz="3200" b="1" dirty="0">
                <a:solidFill>
                  <a:srgbClr val="852F4A"/>
                </a:solidFill>
              </a:rPr>
              <a:t>Observational Learning</a:t>
            </a:r>
          </a:p>
        </p:txBody>
      </p:sp>
      <p:pic>
        <p:nvPicPr>
          <p:cNvPr id="3" name="Online Media 2" title="أصالة -أغنية صورة منك - عيد الأب 2022 | العربى جروب">
            <a:hlinkClick r:id="" action="ppaction://media"/>
            <a:extLst>
              <a:ext uri="{FF2B5EF4-FFF2-40B4-BE49-F238E27FC236}">
                <a16:creationId xmlns:a16="http://schemas.microsoft.com/office/drawing/2014/main" id="{1DCE507E-9FA9-47EF-8059-2F77BD12C07A}"/>
              </a:ext>
            </a:extLst>
          </p:cNvPr>
          <p:cNvPicPr>
            <a:picLocks noRot="1" noChangeAspect="1"/>
          </p:cNvPicPr>
          <p:nvPr>
            <a:videoFile r:link="rId1"/>
          </p:nvPr>
        </p:nvPicPr>
        <p:blipFill>
          <a:blip r:embed="rId6"/>
          <a:stretch>
            <a:fillRect/>
          </a:stretch>
        </p:blipFill>
        <p:spPr>
          <a:xfrm>
            <a:off x="0" y="-15240"/>
            <a:ext cx="12412717" cy="7013185"/>
          </a:xfrm>
          <a:prstGeom prst="rect">
            <a:avLst/>
          </a:prstGeom>
        </p:spPr>
      </p:pic>
    </p:spTree>
    <p:extLst>
      <p:ext uri="{BB962C8B-B14F-4D97-AF65-F5344CB8AC3E}">
        <p14:creationId xmlns:p14="http://schemas.microsoft.com/office/powerpoint/2010/main" val="10892742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7D93291-4ED0-4337-8692-C9675582A6A3}"/>
              </a:ext>
            </a:extLst>
          </p:cNvPr>
          <p:cNvSpPr/>
          <p:nvPr/>
        </p:nvSpPr>
        <p:spPr>
          <a:xfrm>
            <a:off x="3322158" y="158192"/>
            <a:ext cx="5547684" cy="584775"/>
          </a:xfrm>
          <a:prstGeom prst="rect">
            <a:avLst/>
          </a:prstGeom>
        </p:spPr>
        <p:txBody>
          <a:bodyPr wrap="square">
            <a:spAutoFit/>
          </a:bodyPr>
          <a:lstStyle/>
          <a:p>
            <a:r>
              <a:rPr lang="en-US" sz="3200" b="1" dirty="0">
                <a:solidFill>
                  <a:srgbClr val="00B0F0"/>
                </a:solidFill>
              </a:rPr>
              <a:t>Cognitive Learning</a:t>
            </a:r>
          </a:p>
        </p:txBody>
      </p:sp>
      <p:sp>
        <p:nvSpPr>
          <p:cNvPr id="10" name="Google Shape;402;p43">
            <a:extLst>
              <a:ext uri="{FF2B5EF4-FFF2-40B4-BE49-F238E27FC236}">
                <a16:creationId xmlns:a16="http://schemas.microsoft.com/office/drawing/2014/main" id="{95C077B6-8A88-4980-8786-6B581CDDF17B}"/>
              </a:ext>
            </a:extLst>
          </p:cNvPr>
          <p:cNvSpPr txBox="1">
            <a:spLocks/>
          </p:cNvSpPr>
          <p:nvPr/>
        </p:nvSpPr>
        <p:spPr>
          <a:xfrm>
            <a:off x="254099" y="3754281"/>
            <a:ext cx="11683801" cy="2945527"/>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1"/>
              </a:buClr>
              <a:buSzPts val="1400"/>
              <a:buFont typeface="Lato"/>
              <a:buNone/>
              <a:defRPr sz="1400" b="0" i="0" u="none" strike="noStrike" cap="none">
                <a:solidFill>
                  <a:schemeClr val="dk1"/>
                </a:solidFill>
                <a:latin typeface="Lato"/>
                <a:ea typeface="Lato"/>
                <a:cs typeface="Lato"/>
                <a:sym typeface="Lato"/>
              </a:defRPr>
            </a:lvl1pPr>
            <a:lvl2pPr marL="914400" marR="0" lvl="1"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2pPr>
            <a:lvl3pPr marL="1371600" marR="0" lvl="2"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3pPr>
            <a:lvl4pPr marL="1828800" marR="0" lvl="3"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4pPr>
            <a:lvl5pPr marL="2286000" marR="0" lvl="4"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5pPr>
            <a:lvl6pPr marL="2743200" marR="0" lvl="5"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6pPr>
            <a:lvl7pPr marL="3200400" marR="0" lvl="6"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7pPr>
            <a:lvl8pPr marL="3657600" marR="0" lvl="7"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8pPr>
            <a:lvl9pPr marL="4114800" marR="0" lvl="8" indent="-317500" algn="ctr" rtl="0">
              <a:lnSpc>
                <a:spcPct val="100000"/>
              </a:lnSpc>
              <a:spcBef>
                <a:spcPts val="1600"/>
              </a:spcBef>
              <a:spcAft>
                <a:spcPts val="1600"/>
              </a:spcAft>
              <a:buClr>
                <a:schemeClr val="hlink"/>
              </a:buClr>
              <a:buSzPts val="1400"/>
              <a:buFont typeface="Lato"/>
              <a:buNone/>
              <a:defRPr sz="1400" b="0" i="0" u="none" strike="noStrike" cap="none">
                <a:solidFill>
                  <a:schemeClr val="hlink"/>
                </a:solidFill>
                <a:latin typeface="Lato"/>
                <a:ea typeface="Lato"/>
                <a:cs typeface="Lato"/>
                <a:sym typeface="Lato"/>
              </a:defRPr>
            </a:lvl9pPr>
          </a:lstStyle>
          <a:p>
            <a:pPr algn="l">
              <a:buFont typeface="Arial" panose="020B0604020202020204" pitchFamily="34" charset="0"/>
              <a:buChar char="•"/>
            </a:pPr>
            <a:r>
              <a:rPr lang="en-US" altLang="en-US" sz="2000" dirty="0"/>
              <a:t>The human mind processes the information it receives. </a:t>
            </a:r>
            <a:endParaRPr lang="ar-EG" altLang="en-US" sz="2000" dirty="0"/>
          </a:p>
          <a:p>
            <a:pPr algn="l">
              <a:buFont typeface="Arial" panose="020B0604020202020204" pitchFamily="34" charset="0"/>
              <a:buChar char="•"/>
            </a:pPr>
            <a:r>
              <a:rPr lang="en-US" altLang="en-US" sz="2000" dirty="0"/>
              <a:t>Consumers process product information by </a:t>
            </a:r>
            <a:r>
              <a:rPr lang="en-US" altLang="en-US" sz="2000" b="1" dirty="0">
                <a:solidFill>
                  <a:schemeClr val="accent6">
                    <a:lumMod val="75000"/>
                  </a:schemeClr>
                </a:solidFill>
              </a:rPr>
              <a:t>attributes, brands, comparisons between brands</a:t>
            </a:r>
            <a:r>
              <a:rPr lang="en-US" altLang="en-US" sz="2000" dirty="0"/>
              <a:t>, or a combination of these factors. </a:t>
            </a:r>
          </a:p>
          <a:p>
            <a:pPr algn="l">
              <a:buFont typeface="Arial" panose="020B0604020202020204" pitchFamily="34" charset="0"/>
              <a:buChar char="•"/>
            </a:pPr>
            <a:r>
              <a:rPr lang="en-US" altLang="en-US" sz="2000" b="1" dirty="0">
                <a:solidFill>
                  <a:schemeClr val="accent6">
                    <a:lumMod val="75000"/>
                  </a:schemeClr>
                </a:solidFill>
              </a:rPr>
              <a:t>The number and complexity of the relevant attributes and available alternatives</a:t>
            </a:r>
            <a:r>
              <a:rPr lang="en-US" altLang="en-US" sz="2000" b="1" dirty="0"/>
              <a:t> </a:t>
            </a:r>
            <a:r>
              <a:rPr lang="en-US" altLang="en-US" sz="2000" dirty="0"/>
              <a:t>influence the intensity or degree of information processing. </a:t>
            </a:r>
            <a:endParaRPr lang="ar-EG" altLang="en-US" sz="2000" dirty="0"/>
          </a:p>
          <a:p>
            <a:pPr algn="l">
              <a:buFont typeface="Arial" panose="020B0604020202020204" pitchFamily="34" charset="0"/>
              <a:buChar char="•"/>
            </a:pPr>
            <a:r>
              <a:rPr lang="en-US" altLang="en-US" sz="2000" dirty="0"/>
              <a:t>Consumers with </a:t>
            </a:r>
            <a:r>
              <a:rPr lang="en-US" altLang="en-US" sz="2000" b="1" dirty="0">
                <a:solidFill>
                  <a:schemeClr val="accent6">
                    <a:lumMod val="75000"/>
                  </a:schemeClr>
                </a:solidFill>
              </a:rPr>
              <a:t>higher cognitive abilities </a:t>
            </a:r>
            <a:r>
              <a:rPr lang="en-US" altLang="en-US" sz="2000" dirty="0"/>
              <a:t>acquire more </a:t>
            </a:r>
            <a:r>
              <a:rPr lang="en-US" altLang="en-US" sz="2000" b="1" dirty="0">
                <a:solidFill>
                  <a:schemeClr val="accent6">
                    <a:lumMod val="75000"/>
                  </a:schemeClr>
                </a:solidFill>
              </a:rPr>
              <a:t>product information </a:t>
            </a:r>
            <a:r>
              <a:rPr lang="en-US" altLang="en-US" sz="2000" dirty="0"/>
              <a:t>and consider </a:t>
            </a:r>
            <a:r>
              <a:rPr lang="en-US" altLang="en-US" sz="2000" b="1" dirty="0">
                <a:solidFill>
                  <a:schemeClr val="accent6">
                    <a:lumMod val="75000"/>
                  </a:schemeClr>
                </a:solidFill>
              </a:rPr>
              <a:t>more product attributes</a:t>
            </a:r>
            <a:r>
              <a:rPr lang="en-US" altLang="en-US" sz="2000" dirty="0">
                <a:solidFill>
                  <a:schemeClr val="accent6">
                    <a:lumMod val="75000"/>
                  </a:schemeClr>
                </a:solidFill>
              </a:rPr>
              <a:t> </a:t>
            </a:r>
            <a:r>
              <a:rPr lang="en-US" altLang="en-US" sz="2000" dirty="0"/>
              <a:t>and </a:t>
            </a:r>
            <a:r>
              <a:rPr lang="en-US" altLang="en-US" sz="2000" b="1" dirty="0">
                <a:solidFill>
                  <a:schemeClr val="accent6">
                    <a:lumMod val="75000"/>
                  </a:schemeClr>
                </a:solidFill>
              </a:rPr>
              <a:t>alternatives</a:t>
            </a:r>
            <a:r>
              <a:rPr lang="en-US" altLang="en-US" sz="2000" dirty="0"/>
              <a:t> than consumers with lesser ability. </a:t>
            </a:r>
          </a:p>
          <a:p>
            <a:pPr algn="l">
              <a:buFont typeface="Arial" panose="020B0604020202020204" pitchFamily="34" charset="0"/>
              <a:buChar char="•"/>
            </a:pPr>
            <a:r>
              <a:rPr lang="en-US" altLang="en-US" sz="2000" dirty="0"/>
              <a:t>Information processing occurs in stages and in three sequential “</a:t>
            </a:r>
            <a:r>
              <a:rPr lang="en-US" altLang="en-US" sz="2000" u="sng" dirty="0"/>
              <a:t>storehouses</a:t>
            </a:r>
            <a:r>
              <a:rPr lang="en-US" altLang="en-US" sz="2000" dirty="0"/>
              <a:t>” where information is kept: the </a:t>
            </a:r>
            <a:r>
              <a:rPr lang="en-US" altLang="en-US" sz="2000" u="sng" dirty="0">
                <a:solidFill>
                  <a:schemeClr val="accent6">
                    <a:lumMod val="75000"/>
                  </a:schemeClr>
                </a:solidFill>
                <a:effectLst>
                  <a:outerShdw blurRad="38100" dist="38100" dir="2700000" algn="tl">
                    <a:srgbClr val="000000">
                      <a:alpha val="43137"/>
                    </a:srgbClr>
                  </a:outerShdw>
                </a:effectLst>
              </a:rPr>
              <a:t>sensory, short-term, and long-term stores</a:t>
            </a:r>
            <a:r>
              <a:rPr lang="en-US" altLang="en-US" sz="2000" dirty="0">
                <a:solidFill>
                  <a:schemeClr val="accent6">
                    <a:lumMod val="75000"/>
                  </a:schemeClr>
                </a:solidFill>
              </a:rPr>
              <a:t>.</a:t>
            </a:r>
          </a:p>
        </p:txBody>
      </p:sp>
      <p:pic>
        <p:nvPicPr>
          <p:cNvPr id="5" name="Picture 4">
            <a:extLst>
              <a:ext uri="{FF2B5EF4-FFF2-40B4-BE49-F238E27FC236}">
                <a16:creationId xmlns:a16="http://schemas.microsoft.com/office/drawing/2014/main" id="{BD205D42-4C9E-435A-9B8E-0FADD920892A}"/>
              </a:ext>
            </a:extLst>
          </p:cNvPr>
          <p:cNvPicPr>
            <a:picLocks noChangeAspect="1"/>
          </p:cNvPicPr>
          <p:nvPr/>
        </p:nvPicPr>
        <p:blipFill>
          <a:blip r:embed="rId4"/>
          <a:stretch>
            <a:fillRect/>
          </a:stretch>
        </p:blipFill>
        <p:spPr>
          <a:xfrm>
            <a:off x="939184" y="899652"/>
            <a:ext cx="10313630" cy="2818958"/>
          </a:xfrm>
          <a:prstGeom prst="rect">
            <a:avLst/>
          </a:prstGeom>
        </p:spPr>
      </p:pic>
    </p:spTree>
    <p:extLst>
      <p:ext uri="{BB962C8B-B14F-4D97-AF65-F5344CB8AC3E}">
        <p14:creationId xmlns:p14="http://schemas.microsoft.com/office/powerpoint/2010/main" val="225894703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10079476" y="-535489"/>
            <a:ext cx="2036258" cy="1800993"/>
          </a:xfrm>
          <a:prstGeom prst="rect">
            <a:avLst/>
          </a:prstGeom>
        </p:spPr>
      </p:pic>
      <p:pic>
        <p:nvPicPr>
          <p:cNvPr id="3" name="Online Media 2" title="Bring home AI Ecobubble™ | Samsung">
            <a:hlinkClick r:id="" action="ppaction://media"/>
            <a:extLst>
              <a:ext uri="{FF2B5EF4-FFF2-40B4-BE49-F238E27FC236}">
                <a16:creationId xmlns:a16="http://schemas.microsoft.com/office/drawing/2014/main" id="{9F2D36A6-7162-45B3-9867-8CAA4736A9B9}"/>
              </a:ext>
            </a:extLst>
          </p:cNvPr>
          <p:cNvPicPr>
            <a:picLocks noRot="1" noChangeAspect="1"/>
          </p:cNvPicPr>
          <p:nvPr>
            <a:videoFile r:link="rId1"/>
          </p:nvPr>
        </p:nvPicPr>
        <p:blipFill>
          <a:blip r:embed="rId5"/>
          <a:stretch>
            <a:fillRect/>
          </a:stretch>
        </p:blipFill>
        <p:spPr>
          <a:xfrm>
            <a:off x="76266" y="27850"/>
            <a:ext cx="12210327" cy="6898835"/>
          </a:xfrm>
          <a:prstGeom prst="rect">
            <a:avLst/>
          </a:prstGeom>
        </p:spPr>
      </p:pic>
    </p:spTree>
    <p:extLst>
      <p:ext uri="{BB962C8B-B14F-4D97-AF65-F5344CB8AC3E}">
        <p14:creationId xmlns:p14="http://schemas.microsoft.com/office/powerpoint/2010/main" val="4413327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7D93291-4ED0-4337-8692-C9675582A6A3}"/>
              </a:ext>
            </a:extLst>
          </p:cNvPr>
          <p:cNvSpPr/>
          <p:nvPr/>
        </p:nvSpPr>
        <p:spPr>
          <a:xfrm>
            <a:off x="3322158" y="158192"/>
            <a:ext cx="5547684" cy="584775"/>
          </a:xfrm>
          <a:prstGeom prst="rect">
            <a:avLst/>
          </a:prstGeom>
        </p:spPr>
        <p:txBody>
          <a:bodyPr wrap="square">
            <a:spAutoFit/>
          </a:bodyPr>
          <a:lstStyle/>
          <a:p>
            <a:r>
              <a:rPr lang="en-US" sz="3200" b="1" dirty="0">
                <a:solidFill>
                  <a:srgbClr val="00B0F0"/>
                </a:solidFill>
              </a:rPr>
              <a:t>Cognitive Learning</a:t>
            </a:r>
          </a:p>
        </p:txBody>
      </p:sp>
      <p:pic>
        <p:nvPicPr>
          <p:cNvPr id="9" name="Picture 8">
            <a:extLst>
              <a:ext uri="{FF2B5EF4-FFF2-40B4-BE49-F238E27FC236}">
                <a16:creationId xmlns:a16="http://schemas.microsoft.com/office/drawing/2014/main" id="{6BCC8505-DBDA-4E22-8040-18ED8F40C8A3}"/>
              </a:ext>
            </a:extLst>
          </p:cNvPr>
          <p:cNvPicPr>
            <a:picLocks noChangeAspect="1"/>
          </p:cNvPicPr>
          <p:nvPr/>
        </p:nvPicPr>
        <p:blipFill>
          <a:blip r:embed="rId4"/>
          <a:stretch>
            <a:fillRect/>
          </a:stretch>
        </p:blipFill>
        <p:spPr>
          <a:xfrm>
            <a:off x="529668" y="1301295"/>
            <a:ext cx="11329211" cy="5186667"/>
          </a:xfrm>
          <a:prstGeom prst="rect">
            <a:avLst/>
          </a:prstGeom>
        </p:spPr>
      </p:pic>
    </p:spTree>
    <p:extLst>
      <p:ext uri="{BB962C8B-B14F-4D97-AF65-F5344CB8AC3E}">
        <p14:creationId xmlns:p14="http://schemas.microsoft.com/office/powerpoint/2010/main" val="268482049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781371" y="0"/>
            <a:ext cx="3612079" cy="584775"/>
          </a:xfrm>
          <a:prstGeom prst="rect">
            <a:avLst/>
          </a:prstGeom>
        </p:spPr>
        <p:txBody>
          <a:bodyPr wrap="none">
            <a:spAutoFit/>
          </a:bodyPr>
          <a:lstStyle/>
          <a:p>
            <a:r>
              <a:rPr lang="en-US" sz="3200" b="1" dirty="0">
                <a:solidFill>
                  <a:srgbClr val="00B0F0"/>
                </a:solidFill>
              </a:rPr>
              <a:t>Discussion Question</a:t>
            </a:r>
          </a:p>
        </p:txBody>
      </p:sp>
      <p:sp>
        <p:nvSpPr>
          <p:cNvPr id="11" name="Google Shape;402;p43">
            <a:extLst>
              <a:ext uri="{FF2B5EF4-FFF2-40B4-BE49-F238E27FC236}">
                <a16:creationId xmlns:a16="http://schemas.microsoft.com/office/drawing/2014/main" id="{D7575E7F-525A-4BC1-927C-14BA8E8BE8D8}"/>
              </a:ext>
            </a:extLst>
          </p:cNvPr>
          <p:cNvSpPr txBox="1">
            <a:spLocks/>
          </p:cNvSpPr>
          <p:nvPr/>
        </p:nvSpPr>
        <p:spPr>
          <a:xfrm>
            <a:off x="792005" y="2089780"/>
            <a:ext cx="2980225" cy="3242507"/>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1"/>
              </a:buClr>
              <a:buSzPts val="1400"/>
              <a:buFont typeface="Lato"/>
              <a:buNone/>
              <a:defRPr sz="1400" b="0" i="0" u="none" strike="noStrike" cap="none">
                <a:solidFill>
                  <a:schemeClr val="dk1"/>
                </a:solidFill>
                <a:latin typeface="Lato"/>
                <a:ea typeface="Lato"/>
                <a:cs typeface="Lato"/>
                <a:sym typeface="Lato"/>
              </a:defRPr>
            </a:lvl1pPr>
            <a:lvl2pPr marL="914400" marR="0" lvl="1"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2pPr>
            <a:lvl3pPr marL="1371600" marR="0" lvl="2"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3pPr>
            <a:lvl4pPr marL="1828800" marR="0" lvl="3"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4pPr>
            <a:lvl5pPr marL="2286000" marR="0" lvl="4"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5pPr>
            <a:lvl6pPr marL="2743200" marR="0" lvl="5"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6pPr>
            <a:lvl7pPr marL="3200400" marR="0" lvl="6"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7pPr>
            <a:lvl8pPr marL="3657600" marR="0" lvl="7"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8pPr>
            <a:lvl9pPr marL="4114800" marR="0" lvl="8" indent="-317500" algn="ctr" rtl="0">
              <a:lnSpc>
                <a:spcPct val="100000"/>
              </a:lnSpc>
              <a:spcBef>
                <a:spcPts val="1600"/>
              </a:spcBef>
              <a:spcAft>
                <a:spcPts val="1600"/>
              </a:spcAft>
              <a:buClr>
                <a:schemeClr val="hlink"/>
              </a:buClr>
              <a:buSzPts val="1400"/>
              <a:buFont typeface="Lato"/>
              <a:buNone/>
              <a:defRPr sz="1400" b="0" i="0" u="none" strike="noStrike" cap="none">
                <a:solidFill>
                  <a:schemeClr val="hlink"/>
                </a:solidFill>
                <a:latin typeface="Lato"/>
                <a:ea typeface="Lato"/>
                <a:cs typeface="Lato"/>
                <a:sym typeface="Lato"/>
              </a:defRPr>
            </a:lvl9pPr>
          </a:lstStyle>
          <a:p>
            <a:pPr marL="139700" indent="0" algn="l"/>
            <a:r>
              <a:rPr lang="en-US" altLang="en-US" sz="2400" dirty="0"/>
              <a:t>How would the ad influence the behavior of an individual who was engaged in a cognitive learning process?</a:t>
            </a:r>
          </a:p>
          <a:p>
            <a:pPr algn="l">
              <a:buFont typeface="Arial" panose="020B0604020202020204" pitchFamily="34" charset="0"/>
              <a:buChar char="•"/>
            </a:pPr>
            <a:endParaRPr lang="en-US" altLang="en-US" sz="2400" dirty="0"/>
          </a:p>
        </p:txBody>
      </p:sp>
      <p:pic>
        <p:nvPicPr>
          <p:cNvPr id="12" name="Content Placeholder 6">
            <a:extLst>
              <a:ext uri="{FF2B5EF4-FFF2-40B4-BE49-F238E27FC236}">
                <a16:creationId xmlns:a16="http://schemas.microsoft.com/office/drawing/2014/main" id="{2FB840A5-9AE4-458C-91BF-486F5E0196F7}"/>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846321" y="914401"/>
            <a:ext cx="5511730" cy="5761276"/>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5282075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9" name="Picture 8">
            <a:extLst>
              <a:ext uri="{FF2B5EF4-FFF2-40B4-BE49-F238E27FC236}">
                <a16:creationId xmlns:a16="http://schemas.microsoft.com/office/drawing/2014/main" id="{8D805206-A1E1-4AFD-BDFA-97EE69B67600}"/>
              </a:ext>
            </a:extLst>
          </p:cNvPr>
          <p:cNvPicPr>
            <a:picLocks noChangeAspect="1"/>
          </p:cNvPicPr>
          <p:nvPr/>
        </p:nvPicPr>
        <p:blipFill>
          <a:blip r:embed="rId4"/>
          <a:stretch>
            <a:fillRect/>
          </a:stretch>
        </p:blipFill>
        <p:spPr>
          <a:xfrm>
            <a:off x="76266" y="447201"/>
            <a:ext cx="12280827" cy="6549774"/>
          </a:xfrm>
          <a:prstGeom prst="rect">
            <a:avLst/>
          </a:prstGeom>
        </p:spPr>
      </p:pic>
      <p:sp>
        <p:nvSpPr>
          <p:cNvPr id="6" name="TextBox 5">
            <a:extLst>
              <a:ext uri="{FF2B5EF4-FFF2-40B4-BE49-F238E27FC236}">
                <a16:creationId xmlns:a16="http://schemas.microsoft.com/office/drawing/2014/main" id="{F8D3A4D2-3F7E-4B39-993F-BB0519B3F3B1}"/>
              </a:ext>
            </a:extLst>
          </p:cNvPr>
          <p:cNvSpPr txBox="1"/>
          <p:nvPr/>
        </p:nvSpPr>
        <p:spPr>
          <a:xfrm>
            <a:off x="1008246" y="10510"/>
            <a:ext cx="815677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B0F0"/>
                </a:solidFill>
                <a:effectLst/>
                <a:uLnTx/>
                <a:uFillTx/>
                <a:latin typeface="Calibri" panose="020F0502020204030204"/>
                <a:ea typeface="+mn-ea"/>
                <a:cs typeface="+mn-cs"/>
              </a:rPr>
              <a:t>Hemispheric lateralization (split-brain theory)</a:t>
            </a:r>
          </a:p>
        </p:txBody>
      </p:sp>
    </p:spTree>
    <p:extLst>
      <p:ext uri="{BB962C8B-B14F-4D97-AF65-F5344CB8AC3E}">
        <p14:creationId xmlns:p14="http://schemas.microsoft.com/office/powerpoint/2010/main" val="138984806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454838" y="-36122"/>
            <a:ext cx="7938007" cy="584775"/>
          </a:xfrm>
          <a:prstGeom prst="rect">
            <a:avLst/>
          </a:prstGeom>
        </p:spPr>
        <p:txBody>
          <a:bodyPr wrap="none">
            <a:spAutoFit/>
          </a:bodyPr>
          <a:lstStyle/>
          <a:p>
            <a:r>
              <a:rPr lang="en-US" sz="3200" b="1" dirty="0">
                <a:solidFill>
                  <a:srgbClr val="00B0F0"/>
                </a:solidFill>
              </a:rPr>
              <a:t>Hemispheric lateralization (split-brain theory)</a:t>
            </a:r>
          </a:p>
        </p:txBody>
      </p:sp>
      <p:sp>
        <p:nvSpPr>
          <p:cNvPr id="11" name="Google Shape;402;p43">
            <a:extLst>
              <a:ext uri="{FF2B5EF4-FFF2-40B4-BE49-F238E27FC236}">
                <a16:creationId xmlns:a16="http://schemas.microsoft.com/office/drawing/2014/main" id="{D7575E7F-525A-4BC1-927C-14BA8E8BE8D8}"/>
              </a:ext>
            </a:extLst>
          </p:cNvPr>
          <p:cNvSpPr txBox="1">
            <a:spLocks/>
          </p:cNvSpPr>
          <p:nvPr/>
        </p:nvSpPr>
        <p:spPr>
          <a:xfrm>
            <a:off x="348602" y="1350041"/>
            <a:ext cx="9915282" cy="5629011"/>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1"/>
              </a:buClr>
              <a:buSzPts val="1400"/>
              <a:buFont typeface="Lato"/>
              <a:buNone/>
              <a:defRPr sz="1400" b="0" i="0" u="none" strike="noStrike" cap="none">
                <a:solidFill>
                  <a:schemeClr val="dk1"/>
                </a:solidFill>
                <a:latin typeface="Lato"/>
                <a:ea typeface="Lato"/>
                <a:cs typeface="Lato"/>
                <a:sym typeface="Lato"/>
              </a:defRPr>
            </a:lvl1pPr>
            <a:lvl2pPr marL="914400" marR="0" lvl="1"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2pPr>
            <a:lvl3pPr marL="1371600" marR="0" lvl="2"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3pPr>
            <a:lvl4pPr marL="1828800" marR="0" lvl="3"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4pPr>
            <a:lvl5pPr marL="2286000" marR="0" lvl="4"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5pPr>
            <a:lvl6pPr marL="2743200" marR="0" lvl="5"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6pPr>
            <a:lvl7pPr marL="3200400" marR="0" lvl="6"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7pPr>
            <a:lvl8pPr marL="3657600" marR="0" lvl="7"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8pPr>
            <a:lvl9pPr marL="4114800" marR="0" lvl="8" indent="-317500" algn="ctr" rtl="0">
              <a:lnSpc>
                <a:spcPct val="100000"/>
              </a:lnSpc>
              <a:spcBef>
                <a:spcPts val="1600"/>
              </a:spcBef>
              <a:spcAft>
                <a:spcPts val="1600"/>
              </a:spcAft>
              <a:buClr>
                <a:schemeClr val="hlink"/>
              </a:buClr>
              <a:buSzPts val="1400"/>
              <a:buFont typeface="Lato"/>
              <a:buNone/>
              <a:defRPr sz="1400" b="0" i="0" u="none" strike="noStrike" cap="none">
                <a:solidFill>
                  <a:schemeClr val="hlink"/>
                </a:solidFill>
                <a:latin typeface="Lato"/>
                <a:ea typeface="Lato"/>
                <a:cs typeface="Lato"/>
                <a:sym typeface="Lato"/>
              </a:defRPr>
            </a:lvl9pPr>
          </a:lstStyle>
          <a:p>
            <a:pPr algn="l">
              <a:buFont typeface="Arial" panose="020B0604020202020204" pitchFamily="34" charset="0"/>
              <a:buChar char="•"/>
            </a:pPr>
            <a:r>
              <a:rPr lang="en-US" altLang="en-US" sz="2400" dirty="0"/>
              <a:t>Stems from medical research done in the 1960s; its premise is that the human brain is divided into two distinct cerebral hemispheres that operate together, but “specialize” in processing different types of cognitions. </a:t>
            </a:r>
          </a:p>
          <a:p>
            <a:pPr algn="l">
              <a:buFont typeface="Arial" panose="020B0604020202020204" pitchFamily="34" charset="0"/>
              <a:buChar char="•"/>
            </a:pPr>
            <a:endParaRPr lang="ar-EG" altLang="en-US" sz="2400" dirty="0"/>
          </a:p>
          <a:p>
            <a:pPr algn="l">
              <a:buFont typeface="Arial" panose="020B0604020202020204" pitchFamily="34" charset="0"/>
              <a:buChar char="•"/>
            </a:pPr>
            <a:r>
              <a:rPr lang="en-US" altLang="en-US" sz="2400" dirty="0"/>
              <a:t>The left hemisphere is the center of human language; it is the linear side of the brain and primarily responsible for reading, speaking, and reasoning. The right hemisphere of the brain is the home of spatial perception and nonverbal concepts; it is nonlinear and the source of imagination and pleasure.</a:t>
            </a:r>
          </a:p>
          <a:p>
            <a:pPr algn="l">
              <a:buFont typeface="Arial" panose="020B0604020202020204" pitchFamily="34" charset="0"/>
              <a:buChar char="•"/>
            </a:pPr>
            <a:endParaRPr lang="en-US" altLang="en-US" sz="600" dirty="0"/>
          </a:p>
          <a:p>
            <a:pPr algn="l">
              <a:buFont typeface="Arial" panose="020B0604020202020204" pitchFamily="34" charset="0"/>
              <a:buChar char="•"/>
            </a:pPr>
            <a:r>
              <a:rPr lang="en-US" altLang="en-US" sz="2400" dirty="0"/>
              <a:t>A research suggested that when consumers watch advertising on TV, they “passively” process right brain, pictorial information, but text in print ads were primarily processed using left brain. </a:t>
            </a:r>
            <a:endParaRPr lang="ar-EG" altLang="en-US" sz="2400" dirty="0"/>
          </a:p>
          <a:p>
            <a:pPr algn="l">
              <a:buFont typeface="Arial" panose="020B0604020202020204" pitchFamily="34" charset="0"/>
              <a:buChar char="•"/>
            </a:pPr>
            <a:endParaRPr lang="en-US" altLang="en-US" sz="2400" dirty="0"/>
          </a:p>
        </p:txBody>
      </p:sp>
    </p:spTree>
    <p:extLst>
      <p:ext uri="{BB962C8B-B14F-4D97-AF65-F5344CB8AC3E}">
        <p14:creationId xmlns:p14="http://schemas.microsoft.com/office/powerpoint/2010/main" val="220832045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650203" y="-43098"/>
            <a:ext cx="7938007" cy="584775"/>
          </a:xfrm>
          <a:prstGeom prst="rect">
            <a:avLst/>
          </a:prstGeom>
        </p:spPr>
        <p:txBody>
          <a:bodyPr wrap="none">
            <a:spAutoFit/>
          </a:bodyPr>
          <a:lstStyle/>
          <a:p>
            <a:r>
              <a:rPr lang="en-US" sz="3200" b="1" dirty="0">
                <a:solidFill>
                  <a:srgbClr val="00B0F0"/>
                </a:solidFill>
              </a:rPr>
              <a:t>Hemispheric lateralization (split-brain theory)</a:t>
            </a:r>
          </a:p>
        </p:txBody>
      </p:sp>
      <p:sp>
        <p:nvSpPr>
          <p:cNvPr id="11" name="Google Shape;402;p43">
            <a:extLst>
              <a:ext uri="{FF2B5EF4-FFF2-40B4-BE49-F238E27FC236}">
                <a16:creationId xmlns:a16="http://schemas.microsoft.com/office/drawing/2014/main" id="{D7575E7F-525A-4BC1-927C-14BA8E8BE8D8}"/>
              </a:ext>
            </a:extLst>
          </p:cNvPr>
          <p:cNvSpPr txBox="1">
            <a:spLocks/>
          </p:cNvSpPr>
          <p:nvPr/>
        </p:nvSpPr>
        <p:spPr>
          <a:xfrm>
            <a:off x="469379" y="1313101"/>
            <a:ext cx="10342351" cy="535243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1"/>
              </a:buClr>
              <a:buSzPts val="1400"/>
              <a:buFont typeface="Lato"/>
              <a:buNone/>
              <a:defRPr sz="1400" b="0" i="0" u="none" strike="noStrike" cap="none">
                <a:solidFill>
                  <a:schemeClr val="dk1"/>
                </a:solidFill>
                <a:latin typeface="Lato"/>
                <a:ea typeface="Lato"/>
                <a:cs typeface="Lato"/>
                <a:sym typeface="Lato"/>
              </a:defRPr>
            </a:lvl1pPr>
            <a:lvl2pPr marL="914400" marR="0" lvl="1"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2pPr>
            <a:lvl3pPr marL="1371600" marR="0" lvl="2"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3pPr>
            <a:lvl4pPr marL="1828800" marR="0" lvl="3"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4pPr>
            <a:lvl5pPr marL="2286000" marR="0" lvl="4"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5pPr>
            <a:lvl6pPr marL="2743200" marR="0" lvl="5"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6pPr>
            <a:lvl7pPr marL="3200400" marR="0" lvl="6"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7pPr>
            <a:lvl8pPr marL="3657600" marR="0" lvl="7"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8pPr>
            <a:lvl9pPr marL="4114800" marR="0" lvl="8" indent="-317500" algn="ctr" rtl="0">
              <a:lnSpc>
                <a:spcPct val="100000"/>
              </a:lnSpc>
              <a:spcBef>
                <a:spcPts val="1600"/>
              </a:spcBef>
              <a:spcAft>
                <a:spcPts val="1600"/>
              </a:spcAft>
              <a:buClr>
                <a:schemeClr val="hlink"/>
              </a:buClr>
              <a:buSzPts val="1400"/>
              <a:buFont typeface="Lato"/>
              <a:buNone/>
              <a:defRPr sz="1400" b="0" i="0" u="none" strike="noStrike" cap="none">
                <a:solidFill>
                  <a:schemeClr val="hlink"/>
                </a:solidFill>
                <a:latin typeface="Lato"/>
                <a:ea typeface="Lato"/>
                <a:cs typeface="Lato"/>
                <a:sym typeface="Lato"/>
              </a:defRPr>
            </a:lvl9pPr>
          </a:lstStyle>
          <a:p>
            <a:pPr algn="l">
              <a:buFont typeface="Arial" panose="020B0604020202020204" pitchFamily="34" charset="0"/>
              <a:buChar char="•"/>
            </a:pPr>
            <a:endParaRPr lang="en-US" altLang="en-US" sz="600" dirty="0"/>
          </a:p>
          <a:p>
            <a:pPr algn="l">
              <a:buFont typeface="Arial" panose="020B0604020202020204" pitchFamily="34" charset="0"/>
              <a:buChar char="•"/>
            </a:pPr>
            <a:r>
              <a:rPr lang="en-US" altLang="en-US" sz="2400" dirty="0"/>
              <a:t>The researcher considered TV a primarily pictorial medium, and TV viewing as a right brain activity, consisting of passive and holistic processing of images viewed on the screen. He also maintained that TV is a low-involvement medium. </a:t>
            </a:r>
          </a:p>
          <a:p>
            <a:pPr algn="l">
              <a:buFont typeface="Arial" panose="020B0604020202020204" pitchFamily="34" charset="0"/>
              <a:buChar char="•"/>
            </a:pPr>
            <a:endParaRPr lang="ar-EG" altLang="en-US" sz="2400" dirty="0"/>
          </a:p>
          <a:p>
            <a:pPr algn="l">
              <a:buFont typeface="Arial" panose="020B0604020202020204" pitchFamily="34" charset="0"/>
              <a:buChar char="•"/>
            </a:pPr>
            <a:r>
              <a:rPr lang="en-US" altLang="en-US" sz="2400" b="1" dirty="0">
                <a:solidFill>
                  <a:schemeClr val="accent6">
                    <a:lumMod val="75000"/>
                  </a:schemeClr>
                </a:solidFill>
              </a:rPr>
              <a:t>Cognitive learning</a:t>
            </a:r>
            <a:r>
              <a:rPr lang="en-US" altLang="en-US" sz="2400" dirty="0">
                <a:solidFill>
                  <a:schemeClr val="accent6">
                    <a:lumMod val="75000"/>
                  </a:schemeClr>
                </a:solidFill>
              </a:rPr>
              <a:t> </a:t>
            </a:r>
            <a:r>
              <a:rPr lang="en-US" altLang="en-US" sz="2400" dirty="0"/>
              <a:t>models suggest that </a:t>
            </a:r>
            <a:r>
              <a:rPr lang="en-US" altLang="en-US" sz="2400" u="sng" dirty="0">
                <a:solidFill>
                  <a:srgbClr val="0070C0"/>
                </a:solidFill>
              </a:rPr>
              <a:t>behavior follows the cognitive processing of information</a:t>
            </a:r>
            <a:r>
              <a:rPr lang="en-US" altLang="en-US" sz="2400" dirty="0">
                <a:solidFill>
                  <a:srgbClr val="0070C0"/>
                </a:solidFill>
              </a:rPr>
              <a:t>. </a:t>
            </a:r>
          </a:p>
          <a:p>
            <a:pPr algn="l">
              <a:buFont typeface="Arial" panose="020B0604020202020204" pitchFamily="34" charset="0"/>
              <a:buChar char="•"/>
            </a:pPr>
            <a:endParaRPr lang="en-US" altLang="en-US" sz="2400" dirty="0"/>
          </a:p>
          <a:p>
            <a:pPr algn="l">
              <a:buFont typeface="Arial" panose="020B0604020202020204" pitchFamily="34" charset="0"/>
              <a:buChar char="•"/>
            </a:pPr>
            <a:r>
              <a:rPr lang="en-US" altLang="en-US" sz="2400" dirty="0"/>
              <a:t>Advocates of </a:t>
            </a:r>
            <a:r>
              <a:rPr lang="en-US" altLang="en-US" sz="2400" b="1" dirty="0">
                <a:solidFill>
                  <a:schemeClr val="accent6">
                    <a:lumMod val="75000"/>
                  </a:schemeClr>
                </a:solidFill>
              </a:rPr>
              <a:t>passive learning </a:t>
            </a:r>
            <a:r>
              <a:rPr lang="en-US" altLang="en-US" sz="2400" dirty="0"/>
              <a:t>maintain that repeated exposure to TV commercials, which is </a:t>
            </a:r>
            <a:r>
              <a:rPr lang="en-US" altLang="en-US" sz="2400" b="1" dirty="0">
                <a:solidFill>
                  <a:schemeClr val="accent6">
                    <a:lumMod val="75000"/>
                  </a:schemeClr>
                </a:solidFill>
              </a:rPr>
              <a:t>low-involvement information processing</a:t>
            </a:r>
            <a:r>
              <a:rPr lang="en-US" altLang="en-US" sz="2400" dirty="0">
                <a:solidFill>
                  <a:schemeClr val="accent6">
                    <a:lumMod val="75000"/>
                  </a:schemeClr>
                </a:solidFill>
              </a:rPr>
              <a:t>,</a:t>
            </a:r>
            <a:r>
              <a:rPr lang="en-US" altLang="en-US" sz="2400" dirty="0"/>
              <a:t> induces purchases prior to consumers’ information processing and the formation of attitudes.</a:t>
            </a:r>
          </a:p>
          <a:p>
            <a:pPr algn="l">
              <a:buFont typeface="Arial" panose="020B0604020202020204" pitchFamily="34" charset="0"/>
              <a:buChar char="•"/>
            </a:pPr>
            <a:endParaRPr lang="en-US" altLang="en-US" sz="2400" dirty="0"/>
          </a:p>
          <a:p>
            <a:pPr algn="l">
              <a:buFont typeface="Arial" panose="020B0604020202020204" pitchFamily="34" charset="0"/>
              <a:buChar char="•"/>
            </a:pPr>
            <a:endParaRPr lang="en-US" altLang="en-US" sz="2400" dirty="0"/>
          </a:p>
        </p:txBody>
      </p:sp>
    </p:spTree>
    <p:extLst>
      <p:ext uri="{BB962C8B-B14F-4D97-AF65-F5344CB8AC3E}">
        <p14:creationId xmlns:p14="http://schemas.microsoft.com/office/powerpoint/2010/main" val="354495658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3" name="Online Media 2" title="Procter &amp; Gamble | Lead With Love">
            <a:hlinkClick r:id="" action="ppaction://media"/>
            <a:extLst>
              <a:ext uri="{FF2B5EF4-FFF2-40B4-BE49-F238E27FC236}">
                <a16:creationId xmlns:a16="http://schemas.microsoft.com/office/drawing/2014/main" id="{0B4C18E3-B4D1-49DA-BB23-1758FB6D8FA8}"/>
              </a:ext>
            </a:extLst>
          </p:cNvPr>
          <p:cNvPicPr>
            <a:picLocks noRot="1" noChangeAspect="1"/>
          </p:cNvPicPr>
          <p:nvPr>
            <a:videoFile r:link="rId1"/>
          </p:nvPr>
        </p:nvPicPr>
        <p:blipFill>
          <a:blip r:embed="rId4"/>
          <a:stretch>
            <a:fillRect/>
          </a:stretch>
        </p:blipFill>
        <p:spPr>
          <a:xfrm>
            <a:off x="0" y="-15240"/>
            <a:ext cx="12097407" cy="6835035"/>
          </a:xfrm>
          <a:prstGeom prst="rect">
            <a:avLst/>
          </a:prstGeom>
        </p:spPr>
      </p:pic>
    </p:spTree>
    <p:extLst>
      <p:ext uri="{BB962C8B-B14F-4D97-AF65-F5344CB8AC3E}">
        <p14:creationId xmlns:p14="http://schemas.microsoft.com/office/powerpoint/2010/main" val="35726549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3167408" y="64985"/>
            <a:ext cx="2505751" cy="584775"/>
          </a:xfrm>
          <a:prstGeom prst="rect">
            <a:avLst/>
          </a:prstGeom>
        </p:spPr>
        <p:txBody>
          <a:bodyPr wrap="none">
            <a:spAutoFit/>
          </a:bodyPr>
          <a:lstStyle/>
          <a:p>
            <a:r>
              <a:rPr lang="en-US" sz="3200" b="1" dirty="0">
                <a:solidFill>
                  <a:srgbClr val="00B0F0"/>
                </a:solidFill>
              </a:rPr>
              <a:t>Brand Loyalty</a:t>
            </a:r>
          </a:p>
        </p:txBody>
      </p:sp>
      <p:sp>
        <p:nvSpPr>
          <p:cNvPr id="13" name="Google Shape;291;p38">
            <a:extLst>
              <a:ext uri="{FF2B5EF4-FFF2-40B4-BE49-F238E27FC236}">
                <a16:creationId xmlns:a16="http://schemas.microsoft.com/office/drawing/2014/main" id="{6475EB44-043A-4B92-931F-A3E08E111191}"/>
              </a:ext>
            </a:extLst>
          </p:cNvPr>
          <p:cNvSpPr txBox="1">
            <a:spLocks/>
          </p:cNvSpPr>
          <p:nvPr/>
        </p:nvSpPr>
        <p:spPr>
          <a:xfrm>
            <a:off x="776304" y="1245233"/>
            <a:ext cx="10342350" cy="5322837"/>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1" i="0" u="none" strike="noStrike" kern="0" cap="none" spc="0" normalizeH="0" baseline="0" noProof="0" dirty="0">
                <a:ln>
                  <a:noFill/>
                </a:ln>
                <a:solidFill>
                  <a:srgbClr val="00B0F0"/>
                </a:solidFill>
                <a:effectLst/>
                <a:uLnTx/>
                <a:uFillTx/>
                <a:latin typeface="Arial"/>
                <a:cs typeface="Arial"/>
                <a:sym typeface="Arial"/>
              </a:rPr>
              <a:t>Depends on</a:t>
            </a:r>
          </a:p>
          <a:p>
            <a:pPr marL="457200" marR="0" lvl="0" indent="-317500" algn="l" defTabSz="914400" rtl="0" eaLnBrk="1" fontAlgn="auto" latinLnBrk="0" hangingPunct="1">
              <a:lnSpc>
                <a:spcPct val="100000"/>
              </a:lnSpc>
              <a:spcBef>
                <a:spcPts val="0"/>
              </a:spcBef>
              <a:spcAft>
                <a:spcPts val="0"/>
              </a:spcAft>
              <a:buClr>
                <a:srgbClr val="191818"/>
              </a:buClr>
              <a:buSzPts val="1400"/>
              <a:buFont typeface="Lato"/>
              <a:buChar char="●"/>
              <a:tabLst/>
              <a:defRPr/>
            </a:pPr>
            <a:r>
              <a:rPr kumimoji="0" lang="en-US" altLang="en-US" sz="2800" b="0" i="0" u="sng" strike="noStrike" kern="0" cap="none" spc="0" normalizeH="0" baseline="0" noProof="0" dirty="0">
                <a:ln>
                  <a:noFill/>
                </a:ln>
                <a:solidFill>
                  <a:srgbClr val="191818"/>
                </a:solidFill>
                <a:effectLst/>
                <a:uLnTx/>
                <a:uFillTx/>
                <a:latin typeface="Lato"/>
                <a:ea typeface="Lato"/>
                <a:cs typeface="Lato"/>
                <a:sym typeface="Lato"/>
              </a:rPr>
              <a:t>Risk aversion/variety seeking</a:t>
            </a:r>
          </a:p>
          <a:p>
            <a:pPr marL="457200" marR="0" lvl="0" indent="-317500" algn="l" defTabSz="914400" rtl="0" eaLnBrk="1" fontAlgn="auto" latinLnBrk="0" hangingPunct="1">
              <a:lnSpc>
                <a:spcPct val="100000"/>
              </a:lnSpc>
              <a:spcBef>
                <a:spcPts val="0"/>
              </a:spcBef>
              <a:spcAft>
                <a:spcPts val="0"/>
              </a:spcAft>
              <a:buClr>
                <a:srgbClr val="191818"/>
              </a:buClr>
              <a:buSzPts val="1400"/>
              <a:buFont typeface="Lato"/>
              <a:buChar char="●"/>
              <a:tabLst/>
              <a:defRPr/>
            </a:pPr>
            <a:r>
              <a:rPr kumimoji="0" lang="en-US" altLang="en-US" sz="2800" b="0" i="0" u="sng" strike="noStrike" kern="0" cap="none" spc="0" normalizeH="0" baseline="0" noProof="0" dirty="0">
                <a:ln>
                  <a:noFill/>
                </a:ln>
                <a:solidFill>
                  <a:srgbClr val="191818"/>
                </a:solidFill>
                <a:effectLst/>
                <a:uLnTx/>
                <a:uFillTx/>
                <a:latin typeface="Lato"/>
                <a:ea typeface="Lato"/>
                <a:cs typeface="Lato"/>
                <a:sym typeface="Lato"/>
              </a:rPr>
              <a:t>Brand reputation/ substitute availability</a:t>
            </a:r>
          </a:p>
          <a:p>
            <a:pPr marL="457200" marR="0" lvl="0" indent="-317500" algn="l" defTabSz="914400" rtl="0" eaLnBrk="1" fontAlgn="auto" latinLnBrk="0" hangingPunct="1">
              <a:lnSpc>
                <a:spcPct val="100000"/>
              </a:lnSpc>
              <a:spcBef>
                <a:spcPts val="0"/>
              </a:spcBef>
              <a:spcAft>
                <a:spcPts val="0"/>
              </a:spcAft>
              <a:buClr>
                <a:srgbClr val="191818"/>
              </a:buClr>
              <a:buSzPts val="1400"/>
              <a:buFont typeface="Lato"/>
              <a:buChar char="●"/>
              <a:tabLst/>
              <a:defRPr/>
            </a:pPr>
            <a:r>
              <a:rPr kumimoji="0" lang="en-US" altLang="en-US" sz="2800" b="0" i="0" u="sng" strike="noStrike" kern="0" cap="none" spc="0" normalizeH="0" baseline="0" noProof="0" dirty="0">
                <a:ln>
                  <a:noFill/>
                </a:ln>
                <a:solidFill>
                  <a:srgbClr val="191818"/>
                </a:solidFill>
                <a:effectLst/>
                <a:uLnTx/>
                <a:uFillTx/>
                <a:latin typeface="Lato"/>
                <a:ea typeface="Lato"/>
                <a:cs typeface="Lato"/>
                <a:sym typeface="Lato"/>
              </a:rPr>
              <a:t>Social influence</a:t>
            </a:r>
          </a:p>
          <a:p>
            <a:pPr marL="139700" marR="0" lvl="0" algn="l" defTabSz="914400" rtl="0" eaLnBrk="1" fontAlgn="auto" latinLnBrk="0" hangingPunct="1">
              <a:lnSpc>
                <a:spcPct val="100000"/>
              </a:lnSpc>
              <a:spcBef>
                <a:spcPts val="0"/>
              </a:spcBef>
              <a:spcAft>
                <a:spcPts val="0"/>
              </a:spcAft>
              <a:buClr>
                <a:srgbClr val="191818"/>
              </a:buClr>
              <a:buSzPts val="1400"/>
              <a:tabLst/>
              <a:defRPr/>
            </a:pPr>
            <a:endParaRPr kumimoji="0" lang="en-US" altLang="en-US" sz="2800" b="0" i="0" u="sng" strike="noStrike" kern="0" cap="none" spc="0" normalizeH="0" baseline="0" noProof="0" dirty="0">
              <a:ln>
                <a:noFill/>
              </a:ln>
              <a:solidFill>
                <a:srgbClr val="191818"/>
              </a:solidFill>
              <a:effectLst/>
              <a:uLnTx/>
              <a:uFillTx/>
              <a:latin typeface="Lato"/>
              <a:ea typeface="Lato"/>
              <a:cs typeface="Lato"/>
              <a:sym typeface="Lato"/>
            </a:endParaRPr>
          </a:p>
          <a:p>
            <a:pPr algn="l"/>
            <a:r>
              <a:rPr lang="en-US" sz="3200" b="1" dirty="0">
                <a:solidFill>
                  <a:srgbClr val="00B0F0"/>
                </a:solidFill>
              </a:rPr>
              <a:t>There are three types of brand loyalty:</a:t>
            </a:r>
          </a:p>
          <a:p>
            <a:pPr marL="139700" indent="0" algn="l">
              <a:buNone/>
              <a:defRPr/>
            </a:pPr>
            <a:r>
              <a:rPr lang="en-US" altLang="en-US" dirty="0"/>
              <a:t>1. </a:t>
            </a:r>
            <a:r>
              <a:rPr lang="en-US" altLang="en-US" b="1" dirty="0"/>
              <a:t>Covetous brand loyalty(latent) </a:t>
            </a:r>
            <a:r>
              <a:rPr lang="en-US" altLang="en-US" dirty="0"/>
              <a:t>includes </a:t>
            </a:r>
            <a:r>
              <a:rPr lang="en-US" altLang="en-US" u="sng" dirty="0"/>
              <a:t>no consistent purchase of a given brand</a:t>
            </a:r>
            <a:r>
              <a:rPr lang="en-US" altLang="en-US" dirty="0"/>
              <a:t>, despite strong attachment to it.</a:t>
            </a:r>
          </a:p>
          <a:p>
            <a:pPr marL="139700" indent="0" algn="l">
              <a:buNone/>
              <a:defRPr/>
            </a:pPr>
            <a:r>
              <a:rPr lang="en-US" altLang="en-US" dirty="0"/>
              <a:t>2. </a:t>
            </a:r>
            <a:r>
              <a:rPr lang="en-US" altLang="en-US" b="1" dirty="0"/>
              <a:t>Inertia brand loyalty </a:t>
            </a:r>
            <a:r>
              <a:rPr lang="en-US" altLang="en-US" dirty="0"/>
              <a:t>is purchasing the brand because of </a:t>
            </a:r>
            <a:r>
              <a:rPr lang="en-US" altLang="en-US" u="sng" dirty="0"/>
              <a:t>habit and convenience</a:t>
            </a:r>
            <a:r>
              <a:rPr lang="en-US" altLang="en-US" dirty="0"/>
              <a:t>, but without any emotional attachment to it.</a:t>
            </a:r>
          </a:p>
          <a:p>
            <a:pPr marL="139700" indent="0" algn="l">
              <a:buNone/>
              <a:defRPr/>
            </a:pPr>
            <a:r>
              <a:rPr lang="en-US" altLang="en-US" dirty="0"/>
              <a:t>3. </a:t>
            </a:r>
            <a:r>
              <a:rPr lang="en-US" altLang="en-US" b="1" dirty="0"/>
              <a:t>Premium brand loyalty </a:t>
            </a:r>
            <a:r>
              <a:rPr lang="en-US" altLang="en-US" dirty="0"/>
              <a:t>means </a:t>
            </a:r>
            <a:r>
              <a:rPr lang="en-US" altLang="en-US" u="sng" dirty="0"/>
              <a:t>high attachment </a:t>
            </a:r>
            <a:r>
              <a:rPr lang="en-US" altLang="en-US" dirty="0"/>
              <a:t>to the brand and </a:t>
            </a:r>
            <a:r>
              <a:rPr lang="en-US" altLang="en-US" u="sng" dirty="0"/>
              <a:t>repeat purchase</a:t>
            </a:r>
            <a:r>
              <a:rPr lang="en-US" altLang="en-US" dirty="0"/>
              <a:t>.</a:t>
            </a:r>
          </a:p>
          <a:p>
            <a:pPr algn="l"/>
            <a:endParaRPr lang="en-US" sz="3200" b="1" dirty="0">
              <a:solidFill>
                <a:schemeClr val="accent4">
                  <a:lumMod val="75000"/>
                </a:schemeClr>
              </a:solidFill>
            </a:endParaRPr>
          </a:p>
          <a:p>
            <a:pPr algn="l"/>
            <a:endParaRPr lang="en-US" altLang="en-US" sz="3200" dirty="0"/>
          </a:p>
        </p:txBody>
      </p:sp>
    </p:spTree>
    <p:extLst>
      <p:ext uri="{BB962C8B-B14F-4D97-AF65-F5344CB8AC3E}">
        <p14:creationId xmlns:p14="http://schemas.microsoft.com/office/powerpoint/2010/main" val="428336179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FA2BE49-4760-42F1-82EA-BC675E0FE2C3}"/>
              </a:ext>
            </a:extLst>
          </p:cNvPr>
          <p:cNvPicPr>
            <a:picLocks noChangeAspect="1"/>
          </p:cNvPicPr>
          <p:nvPr/>
        </p:nvPicPr>
        <p:blipFill>
          <a:blip r:embed="rId2"/>
          <a:stretch>
            <a:fillRect/>
          </a:stretch>
        </p:blipFill>
        <p:spPr>
          <a:xfrm>
            <a:off x="372231" y="261194"/>
            <a:ext cx="11447538" cy="6620454"/>
          </a:xfrm>
          <a:prstGeom prst="rect">
            <a:avLst/>
          </a:prstGeom>
        </p:spPr>
      </p:pic>
    </p:spTree>
    <p:extLst>
      <p:ext uri="{BB962C8B-B14F-4D97-AF65-F5344CB8AC3E}">
        <p14:creationId xmlns:p14="http://schemas.microsoft.com/office/powerpoint/2010/main" val="82290745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icture containing text, green, sign&#10;&#10;Description automatically generated">
            <a:extLst>
              <a:ext uri="{FF2B5EF4-FFF2-40B4-BE49-F238E27FC236}">
                <a16:creationId xmlns:a16="http://schemas.microsoft.com/office/drawing/2014/main" id="{AE640E4B-C60D-415D-BE8D-2D16B8369249}"/>
              </a:ext>
            </a:extLst>
          </p:cNvPr>
          <p:cNvPicPr>
            <a:picLocks noChangeAspect="1"/>
          </p:cNvPicPr>
          <p:nvPr/>
        </p:nvPicPr>
        <p:blipFill>
          <a:blip r:embed="rId2"/>
          <a:stretch>
            <a:fillRect/>
          </a:stretch>
        </p:blipFill>
        <p:spPr>
          <a:xfrm>
            <a:off x="260939" y="92878"/>
            <a:ext cx="11410504" cy="6672244"/>
          </a:xfrm>
          <a:prstGeom prst="rect">
            <a:avLst/>
          </a:prstGeom>
        </p:spPr>
      </p:pic>
    </p:spTree>
    <p:extLst>
      <p:ext uri="{BB962C8B-B14F-4D97-AF65-F5344CB8AC3E}">
        <p14:creationId xmlns:p14="http://schemas.microsoft.com/office/powerpoint/2010/main" val="172637195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nline Media 1" title="Adidas – Break Free">
            <a:hlinkClick r:id="" action="ppaction://media"/>
            <a:extLst>
              <a:ext uri="{FF2B5EF4-FFF2-40B4-BE49-F238E27FC236}">
                <a16:creationId xmlns:a16="http://schemas.microsoft.com/office/drawing/2014/main" id="{E1FE0E49-4C7D-4B7D-9192-EDA4F758DF34}"/>
              </a:ext>
            </a:extLst>
          </p:cNvPr>
          <p:cNvPicPr>
            <a:picLocks noRot="1" noChangeAspect="1"/>
          </p:cNvPicPr>
          <p:nvPr>
            <a:videoFile r:link="rId1"/>
          </p:nvPr>
        </p:nvPicPr>
        <p:blipFill>
          <a:blip r:embed="rId3"/>
          <a:stretch>
            <a:fillRect/>
          </a:stretch>
        </p:blipFill>
        <p:spPr>
          <a:xfrm>
            <a:off x="-94593" y="-68685"/>
            <a:ext cx="12360165" cy="6983493"/>
          </a:xfrm>
          <a:prstGeom prst="rect">
            <a:avLst/>
          </a:prstGeom>
        </p:spPr>
      </p:pic>
    </p:spTree>
    <p:extLst>
      <p:ext uri="{BB962C8B-B14F-4D97-AF65-F5344CB8AC3E}">
        <p14:creationId xmlns:p14="http://schemas.microsoft.com/office/powerpoint/2010/main" val="40426033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833815" y="2015"/>
            <a:ext cx="2357697" cy="584775"/>
          </a:xfrm>
          <a:prstGeom prst="rect">
            <a:avLst/>
          </a:prstGeom>
        </p:spPr>
        <p:txBody>
          <a:bodyPr wrap="none">
            <a:spAutoFit/>
          </a:bodyPr>
          <a:lstStyle/>
          <a:p>
            <a:r>
              <a:rPr lang="en-US" sz="3200" b="1" dirty="0">
                <a:solidFill>
                  <a:srgbClr val="00B0F0"/>
                </a:solidFill>
              </a:rPr>
              <a:t>Brand Equity</a:t>
            </a:r>
          </a:p>
        </p:txBody>
      </p:sp>
      <p:sp>
        <p:nvSpPr>
          <p:cNvPr id="13" name="Google Shape;291;p38">
            <a:extLst>
              <a:ext uri="{FF2B5EF4-FFF2-40B4-BE49-F238E27FC236}">
                <a16:creationId xmlns:a16="http://schemas.microsoft.com/office/drawing/2014/main" id="{6475EB44-043A-4B92-931F-A3E08E111191}"/>
              </a:ext>
            </a:extLst>
          </p:cNvPr>
          <p:cNvSpPr txBox="1">
            <a:spLocks/>
          </p:cNvSpPr>
          <p:nvPr/>
        </p:nvSpPr>
        <p:spPr>
          <a:xfrm>
            <a:off x="449060" y="1434630"/>
            <a:ext cx="4541598" cy="5322837"/>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457200" marR="0" lvl="0" indent="-317500" algn="l" defTabSz="914400" rtl="0" eaLnBrk="1" fontAlgn="auto" latinLnBrk="0" hangingPunct="1">
              <a:lnSpc>
                <a:spcPct val="100000"/>
              </a:lnSpc>
              <a:spcBef>
                <a:spcPts val="0"/>
              </a:spcBef>
              <a:spcAft>
                <a:spcPts val="0"/>
              </a:spcAft>
              <a:buClr>
                <a:srgbClr val="191818"/>
              </a:buClr>
              <a:buSzPts val="1400"/>
              <a:buFont typeface="Lato"/>
              <a:buChar char="●"/>
              <a:tabLst/>
              <a:defRPr/>
            </a:pPr>
            <a:r>
              <a:rPr lang="en-US" altLang="en-US" kern="0" dirty="0">
                <a:solidFill>
                  <a:srgbClr val="191818"/>
                </a:solidFill>
                <a:latin typeface="Lato"/>
                <a:ea typeface="Lato"/>
                <a:cs typeface="Lato"/>
                <a:sym typeface="Lato"/>
              </a:rPr>
              <a:t>The </a:t>
            </a:r>
            <a:r>
              <a:rPr lang="en-US" altLang="en-US" b="1" kern="0" dirty="0">
                <a:solidFill>
                  <a:srgbClr val="00B0F0"/>
                </a:solidFill>
                <a:latin typeface="Lato"/>
                <a:ea typeface="Lato"/>
                <a:cs typeface="Lato"/>
                <a:sym typeface="Lato"/>
              </a:rPr>
              <a:t>intrinsic value</a:t>
            </a:r>
            <a:r>
              <a:rPr lang="en-US" altLang="en-US" b="1" kern="0" dirty="0">
                <a:solidFill>
                  <a:schemeClr val="accent4">
                    <a:lumMod val="75000"/>
                  </a:schemeClr>
                </a:solidFill>
                <a:latin typeface="Lato"/>
                <a:ea typeface="Lato"/>
                <a:cs typeface="Lato"/>
                <a:sym typeface="Lato"/>
              </a:rPr>
              <a:t> </a:t>
            </a:r>
            <a:r>
              <a:rPr lang="en-US" altLang="en-US" kern="0" dirty="0">
                <a:solidFill>
                  <a:srgbClr val="191818"/>
                </a:solidFill>
                <a:latin typeface="Lato"/>
                <a:ea typeface="Lato"/>
                <a:cs typeface="Lato"/>
                <a:sym typeface="Lato"/>
              </a:rPr>
              <a:t>of a brand name.</a:t>
            </a:r>
          </a:p>
          <a:p>
            <a:pPr marL="139700" marR="0" lvl="0" algn="l" defTabSz="914400" rtl="0" eaLnBrk="1" fontAlgn="auto" latinLnBrk="0" hangingPunct="1">
              <a:lnSpc>
                <a:spcPct val="100000"/>
              </a:lnSpc>
              <a:spcBef>
                <a:spcPts val="0"/>
              </a:spcBef>
              <a:spcAft>
                <a:spcPts val="0"/>
              </a:spcAft>
              <a:buClr>
                <a:srgbClr val="191818"/>
              </a:buClr>
              <a:buSzPts val="1400"/>
              <a:tabLst/>
              <a:defRPr/>
            </a:pPr>
            <a:endParaRPr lang="en-US" altLang="en-US" kern="0" dirty="0">
              <a:solidFill>
                <a:srgbClr val="191818"/>
              </a:solidFill>
              <a:latin typeface="Lato"/>
              <a:ea typeface="Lato"/>
              <a:cs typeface="Lato"/>
              <a:sym typeface="Lato"/>
            </a:endParaRPr>
          </a:p>
          <a:p>
            <a:pPr marL="139700" marR="0" lvl="0" algn="l" defTabSz="914400" rtl="0" eaLnBrk="1" fontAlgn="auto" latinLnBrk="0" hangingPunct="1">
              <a:lnSpc>
                <a:spcPct val="100000"/>
              </a:lnSpc>
              <a:spcBef>
                <a:spcPts val="0"/>
              </a:spcBef>
              <a:spcAft>
                <a:spcPts val="0"/>
              </a:spcAft>
              <a:buClr>
                <a:srgbClr val="191818"/>
              </a:buClr>
              <a:buSzPts val="1400"/>
              <a:tabLst/>
              <a:defRPr/>
            </a:pPr>
            <a:r>
              <a:rPr lang="en-US" altLang="en-US" kern="0" dirty="0">
                <a:solidFill>
                  <a:srgbClr val="191818"/>
                </a:solidFill>
                <a:latin typeface="Lato"/>
                <a:ea typeface="Lato"/>
                <a:cs typeface="Lato"/>
                <a:sym typeface="Lato"/>
              </a:rPr>
              <a:t>This value stems from the foundations of brand loyalty: </a:t>
            </a:r>
          </a:p>
          <a:p>
            <a:pPr marL="139700" marR="0" lvl="0" algn="l" defTabSz="914400" rtl="0" eaLnBrk="1" fontAlgn="auto" latinLnBrk="0" hangingPunct="1">
              <a:lnSpc>
                <a:spcPct val="100000"/>
              </a:lnSpc>
              <a:spcBef>
                <a:spcPts val="0"/>
              </a:spcBef>
              <a:spcAft>
                <a:spcPts val="0"/>
              </a:spcAft>
              <a:buClr>
                <a:srgbClr val="191818"/>
              </a:buClr>
              <a:buSzPts val="1400"/>
              <a:tabLst/>
              <a:defRPr/>
            </a:pPr>
            <a:endParaRPr lang="en-US" altLang="en-US" kern="0" dirty="0">
              <a:solidFill>
                <a:srgbClr val="191818"/>
              </a:solidFill>
              <a:latin typeface="Lato"/>
              <a:ea typeface="Lato"/>
              <a:cs typeface="Lato"/>
              <a:sym typeface="Lato"/>
            </a:endParaRPr>
          </a:p>
          <a:p>
            <a:pPr marL="457200" marR="0" lvl="0" indent="-317500" algn="l" defTabSz="914400" rtl="0" eaLnBrk="1" fontAlgn="auto" latinLnBrk="0" hangingPunct="1">
              <a:lnSpc>
                <a:spcPct val="100000"/>
              </a:lnSpc>
              <a:spcBef>
                <a:spcPts val="0"/>
              </a:spcBef>
              <a:spcAft>
                <a:spcPts val="0"/>
              </a:spcAft>
              <a:buClr>
                <a:srgbClr val="191818"/>
              </a:buClr>
              <a:buSzPts val="1400"/>
              <a:buFont typeface="Lato"/>
              <a:buChar char="●"/>
              <a:tabLst/>
              <a:defRPr/>
            </a:pPr>
            <a:r>
              <a:rPr lang="en-US" altLang="en-US" kern="0" dirty="0">
                <a:solidFill>
                  <a:srgbClr val="191818"/>
                </a:solidFill>
                <a:latin typeface="Lato"/>
                <a:ea typeface="Lato"/>
                <a:cs typeface="Lato"/>
                <a:sym typeface="Lato"/>
              </a:rPr>
              <a:t>the consumer’s </a:t>
            </a:r>
            <a:r>
              <a:rPr lang="en-US" altLang="en-US" b="1" kern="0" dirty="0">
                <a:solidFill>
                  <a:srgbClr val="00B0F0"/>
                </a:solidFill>
                <a:latin typeface="Lato"/>
                <a:ea typeface="Lato"/>
                <a:cs typeface="Lato"/>
                <a:sym typeface="Lato"/>
              </a:rPr>
              <a:t>perception</a:t>
            </a:r>
            <a:r>
              <a:rPr lang="en-US" altLang="en-US" b="1" kern="0" dirty="0">
                <a:solidFill>
                  <a:schemeClr val="accent4">
                    <a:lumMod val="75000"/>
                  </a:schemeClr>
                </a:solidFill>
                <a:latin typeface="Lato"/>
                <a:ea typeface="Lato"/>
                <a:cs typeface="Lato"/>
                <a:sym typeface="Lato"/>
              </a:rPr>
              <a:t> </a:t>
            </a:r>
            <a:r>
              <a:rPr lang="en-US" altLang="en-US" kern="0" dirty="0">
                <a:solidFill>
                  <a:srgbClr val="191818"/>
                </a:solidFill>
                <a:latin typeface="Lato"/>
                <a:ea typeface="Lato"/>
                <a:cs typeface="Lato"/>
                <a:sym typeface="Lato"/>
              </a:rPr>
              <a:t>of the brand’s superiority, </a:t>
            </a:r>
          </a:p>
          <a:p>
            <a:pPr marL="457200" marR="0" lvl="0" indent="-317500" algn="l" defTabSz="914400" rtl="0" eaLnBrk="1" fontAlgn="auto" latinLnBrk="0" hangingPunct="1">
              <a:lnSpc>
                <a:spcPct val="100000"/>
              </a:lnSpc>
              <a:spcBef>
                <a:spcPts val="0"/>
              </a:spcBef>
              <a:spcAft>
                <a:spcPts val="0"/>
              </a:spcAft>
              <a:buClr>
                <a:srgbClr val="191818"/>
              </a:buClr>
              <a:buSzPts val="1400"/>
              <a:buFont typeface="Lato"/>
              <a:buChar char="●"/>
              <a:tabLst/>
              <a:defRPr/>
            </a:pPr>
            <a:r>
              <a:rPr lang="en-US" altLang="en-US" kern="0" dirty="0">
                <a:solidFill>
                  <a:srgbClr val="191818"/>
                </a:solidFill>
                <a:latin typeface="Lato"/>
                <a:ea typeface="Lato"/>
                <a:cs typeface="Lato"/>
                <a:sym typeface="Lato"/>
              </a:rPr>
              <a:t>the </a:t>
            </a:r>
            <a:r>
              <a:rPr lang="en-US" altLang="en-US" u="sng" kern="0" dirty="0">
                <a:solidFill>
                  <a:schemeClr val="accent6">
                    <a:lumMod val="75000"/>
                  </a:schemeClr>
                </a:solidFill>
                <a:latin typeface="Lato"/>
                <a:ea typeface="Lato"/>
                <a:cs typeface="Lato"/>
                <a:sym typeface="Lato"/>
              </a:rPr>
              <a:t>social esteem </a:t>
            </a:r>
            <a:r>
              <a:rPr lang="en-US" altLang="en-US" kern="0" dirty="0">
                <a:solidFill>
                  <a:srgbClr val="191818"/>
                </a:solidFill>
                <a:latin typeface="Lato"/>
                <a:ea typeface="Lato"/>
                <a:cs typeface="Lato"/>
                <a:sym typeface="Lato"/>
              </a:rPr>
              <a:t>it provides </a:t>
            </a:r>
          </a:p>
          <a:p>
            <a:pPr marL="457200" marR="0" lvl="0" indent="-317500" algn="l" defTabSz="914400" rtl="0" eaLnBrk="1" fontAlgn="auto" latinLnBrk="0" hangingPunct="1">
              <a:lnSpc>
                <a:spcPct val="100000"/>
              </a:lnSpc>
              <a:spcBef>
                <a:spcPts val="0"/>
              </a:spcBef>
              <a:spcAft>
                <a:spcPts val="0"/>
              </a:spcAft>
              <a:buClr>
                <a:srgbClr val="191818"/>
              </a:buClr>
              <a:buSzPts val="1400"/>
              <a:buFont typeface="Lato"/>
              <a:buChar char="●"/>
              <a:tabLst/>
              <a:defRPr/>
            </a:pPr>
            <a:r>
              <a:rPr lang="en-US" altLang="en-US" kern="0" dirty="0">
                <a:solidFill>
                  <a:srgbClr val="191818"/>
                </a:solidFill>
                <a:latin typeface="Lato"/>
                <a:ea typeface="Lato"/>
                <a:cs typeface="Lato"/>
                <a:sym typeface="Lato"/>
              </a:rPr>
              <a:t>the </a:t>
            </a:r>
            <a:r>
              <a:rPr lang="en-US" altLang="en-US" u="sng" kern="0" dirty="0">
                <a:solidFill>
                  <a:schemeClr val="accent6">
                    <a:lumMod val="75000"/>
                  </a:schemeClr>
                </a:solidFill>
                <a:latin typeface="Lato"/>
                <a:ea typeface="Lato"/>
                <a:cs typeface="Lato"/>
                <a:sym typeface="Lato"/>
              </a:rPr>
              <a:t>customer’s trust </a:t>
            </a:r>
            <a:r>
              <a:rPr lang="en-US" altLang="en-US" kern="0" dirty="0">
                <a:solidFill>
                  <a:srgbClr val="191818"/>
                </a:solidFill>
                <a:latin typeface="Lato"/>
                <a:ea typeface="Lato"/>
                <a:cs typeface="Lato"/>
                <a:sym typeface="Lato"/>
              </a:rPr>
              <a:t>and </a:t>
            </a:r>
            <a:r>
              <a:rPr lang="en-US" altLang="en-US" u="sng" kern="0" dirty="0">
                <a:solidFill>
                  <a:schemeClr val="accent6">
                    <a:lumMod val="75000"/>
                  </a:schemeClr>
                </a:solidFill>
                <a:latin typeface="Lato"/>
                <a:ea typeface="Lato"/>
                <a:cs typeface="Lato"/>
                <a:sym typeface="Lato"/>
              </a:rPr>
              <a:t>identification</a:t>
            </a:r>
            <a:r>
              <a:rPr lang="en-US" altLang="en-US" kern="0" dirty="0">
                <a:solidFill>
                  <a:srgbClr val="191818"/>
                </a:solidFill>
                <a:latin typeface="Lato"/>
                <a:ea typeface="Lato"/>
                <a:cs typeface="Lato"/>
                <a:sym typeface="Lato"/>
              </a:rPr>
              <a:t> with the brand.</a:t>
            </a:r>
          </a:p>
          <a:p>
            <a:pPr algn="l"/>
            <a:endParaRPr lang="en-US" altLang="en-US" sz="3200" dirty="0"/>
          </a:p>
        </p:txBody>
      </p:sp>
      <p:pic>
        <p:nvPicPr>
          <p:cNvPr id="5" name="Picture 4">
            <a:extLst>
              <a:ext uri="{FF2B5EF4-FFF2-40B4-BE49-F238E27FC236}">
                <a16:creationId xmlns:a16="http://schemas.microsoft.com/office/drawing/2014/main" id="{FA0CEB5F-9652-4E05-AE4D-F8C02AC52FD4}"/>
              </a:ext>
            </a:extLst>
          </p:cNvPr>
          <p:cNvPicPr>
            <a:picLocks noChangeAspect="1"/>
          </p:cNvPicPr>
          <p:nvPr/>
        </p:nvPicPr>
        <p:blipFill>
          <a:blip r:embed="rId2"/>
          <a:stretch>
            <a:fillRect/>
          </a:stretch>
        </p:blipFill>
        <p:spPr>
          <a:xfrm>
            <a:off x="5496312" y="1174566"/>
            <a:ext cx="5541620" cy="5471141"/>
          </a:xfrm>
          <a:prstGeom prst="rect">
            <a:avLst/>
          </a:prstGeom>
        </p:spPr>
      </p:pic>
    </p:spTree>
    <p:extLst>
      <p:ext uri="{BB962C8B-B14F-4D97-AF65-F5344CB8AC3E}">
        <p14:creationId xmlns:p14="http://schemas.microsoft.com/office/powerpoint/2010/main" val="301610573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463D680D-A11B-0A8A-63D5-DD2C6F3FD516}"/>
              </a:ext>
            </a:extLst>
          </p:cNvPr>
          <p:cNvSpPr txBox="1"/>
          <p:nvPr/>
        </p:nvSpPr>
        <p:spPr>
          <a:xfrm>
            <a:off x="757610" y="534869"/>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3" name="Rectangle 12">
            <a:extLst>
              <a:ext uri="{FF2B5EF4-FFF2-40B4-BE49-F238E27FC236}">
                <a16:creationId xmlns:a16="http://schemas.microsoft.com/office/drawing/2014/main" id="{13E91207-061A-4464-8B91-0B53B7A12AEF}"/>
              </a:ext>
            </a:extLst>
          </p:cNvPr>
          <p:cNvSpPr/>
          <p:nvPr/>
        </p:nvSpPr>
        <p:spPr>
          <a:xfrm>
            <a:off x="126403" y="1719913"/>
            <a:ext cx="5837517" cy="4629472"/>
          </a:xfrm>
          <a:prstGeom prst="rect">
            <a:avLst/>
          </a:prstGeom>
        </p:spPr>
        <p:txBody>
          <a:bodyPr wrap="square">
            <a:spAutoFit/>
          </a:bodyPr>
          <a:lstStyle/>
          <a:p>
            <a:pPr marL="355600" lvl="0" indent="-342900">
              <a:lnSpc>
                <a:spcPct val="100000"/>
              </a:lnSpc>
              <a:spcBef>
                <a:spcPts val="1739"/>
              </a:spcBef>
              <a:buFont typeface="Arial" panose="020B0604020202020204" pitchFamily="34" charset="0"/>
              <a:buChar char="•"/>
            </a:pPr>
            <a:r>
              <a:rPr lang="en-US" sz="1600" dirty="0"/>
              <a:t>To understand the elements of learning in the context of consumer behavior.</a:t>
            </a:r>
          </a:p>
          <a:p>
            <a:pPr marL="298450" lvl="0" indent="-285750">
              <a:lnSpc>
                <a:spcPct val="100000"/>
              </a:lnSpc>
              <a:spcBef>
                <a:spcPts val="1739"/>
              </a:spcBef>
              <a:buFont typeface="Arial" panose="020B0604020202020204" pitchFamily="34" charset="0"/>
              <a:buChar char="•"/>
            </a:pPr>
            <a:r>
              <a:rPr lang="en-US" sz="1600" dirty="0"/>
              <a:t>To understand behavioral learning, classical conditioning, and the roles of stimulus generalization and discrimination in developing and branding new products.</a:t>
            </a:r>
          </a:p>
          <a:p>
            <a:pPr marL="298450" lvl="0" indent="-285750">
              <a:lnSpc>
                <a:spcPct val="100000"/>
              </a:lnSpc>
              <a:spcBef>
                <a:spcPts val="1739"/>
              </a:spcBef>
              <a:buFont typeface="Arial" panose="020B0604020202020204" pitchFamily="34" charset="0"/>
              <a:buChar char="•"/>
            </a:pPr>
            <a:r>
              <a:rPr lang="en-US" sz="1600" dirty="0"/>
              <a:t>To understand instrumental conditioning and the objectives and methods of reinforcement.</a:t>
            </a:r>
          </a:p>
          <a:p>
            <a:pPr marL="298450" lvl="0" indent="-285750">
              <a:lnSpc>
                <a:spcPct val="100000"/>
              </a:lnSpc>
              <a:spcBef>
                <a:spcPts val="1739"/>
              </a:spcBef>
              <a:buFont typeface="Arial" panose="020B0604020202020204" pitchFamily="34" charset="0"/>
              <a:buChar char="•"/>
            </a:pPr>
            <a:r>
              <a:rPr lang="en-US" sz="1600" dirty="0"/>
              <a:t>To understand the role of observational learning in consumer behavior.</a:t>
            </a:r>
          </a:p>
          <a:p>
            <a:pPr marL="298450" lvl="0" indent="-285750">
              <a:lnSpc>
                <a:spcPct val="100000"/>
              </a:lnSpc>
              <a:spcBef>
                <a:spcPts val="1739"/>
              </a:spcBef>
              <a:buFont typeface="Arial" panose="020B0604020202020204" pitchFamily="34" charset="0"/>
              <a:buChar char="•"/>
            </a:pPr>
            <a:r>
              <a:rPr lang="en-US" sz="1600" dirty="0"/>
              <a:t>To understand the elements of information processing, including receiving, storing, and retrieving consumption-related information.</a:t>
            </a:r>
          </a:p>
          <a:p>
            <a:pPr marL="298450" indent="-285750">
              <a:spcBef>
                <a:spcPts val="1739"/>
              </a:spcBef>
              <a:buFont typeface="Arial" panose="020B0604020202020204" pitchFamily="34" charset="0"/>
              <a:buChar char="•"/>
            </a:pPr>
            <a:r>
              <a:rPr lang="en-US" sz="1600" dirty="0"/>
              <a:t>To understand cognitive learning as a framework for consumer decision-making.</a:t>
            </a:r>
          </a:p>
        </p:txBody>
      </p:sp>
      <p:sp>
        <p:nvSpPr>
          <p:cNvPr id="7" name="TextBox 6">
            <a:extLst>
              <a:ext uri="{FF2B5EF4-FFF2-40B4-BE49-F238E27FC236}">
                <a16:creationId xmlns:a16="http://schemas.microsoft.com/office/drawing/2014/main" id="{8755C831-9B21-A37C-5C28-2386C199E3F2}"/>
              </a:ext>
            </a:extLst>
          </p:cNvPr>
          <p:cNvSpPr txBox="1"/>
          <p:nvPr/>
        </p:nvSpPr>
        <p:spPr>
          <a:xfrm>
            <a:off x="5963920" y="5315873"/>
            <a:ext cx="6096000" cy="1295226"/>
          </a:xfrm>
          <a:prstGeom prst="rect">
            <a:avLst/>
          </a:prstGeom>
          <a:noFill/>
        </p:spPr>
        <p:txBody>
          <a:bodyPr wrap="square">
            <a:spAutoFit/>
          </a:bodyPr>
          <a:lstStyle/>
          <a:p>
            <a:pPr marL="298450" lvl="0" indent="-285750">
              <a:lnSpc>
                <a:spcPct val="100000"/>
              </a:lnSpc>
              <a:spcBef>
                <a:spcPts val="1739"/>
              </a:spcBef>
              <a:buFont typeface="Arial" panose="020B0604020202020204" pitchFamily="34" charset="0"/>
              <a:buChar char="•"/>
            </a:pPr>
            <a:r>
              <a:rPr lang="en-US" sz="1600" dirty="0"/>
              <a:t>To understand consumer involvement and passive learning, and their impact on purchase decisions and the retention and recall of promotional communications.</a:t>
            </a:r>
          </a:p>
          <a:p>
            <a:pPr marL="298450" lvl="0" indent="-285750">
              <a:lnSpc>
                <a:spcPct val="100000"/>
              </a:lnSpc>
              <a:spcBef>
                <a:spcPts val="1739"/>
              </a:spcBef>
              <a:buFont typeface="Arial" panose="020B0604020202020204" pitchFamily="34" charset="0"/>
              <a:buChar char="•"/>
            </a:pPr>
            <a:r>
              <a:rPr lang="en-US" sz="1600" dirty="0"/>
              <a:t>To understand how to measure the results of consumer learning.</a:t>
            </a:r>
          </a:p>
        </p:txBody>
      </p:sp>
      <p:sp>
        <p:nvSpPr>
          <p:cNvPr id="8" name="Rectangle: Rounded Corners 7">
            <a:extLst>
              <a:ext uri="{FF2B5EF4-FFF2-40B4-BE49-F238E27FC236}">
                <a16:creationId xmlns:a16="http://schemas.microsoft.com/office/drawing/2014/main" id="{77C76348-1264-A93E-D4BC-511B36BCA843}"/>
              </a:ext>
            </a:extLst>
          </p:cNvPr>
          <p:cNvSpPr/>
          <p:nvPr/>
        </p:nvSpPr>
        <p:spPr>
          <a:xfrm>
            <a:off x="6278882" y="4605443"/>
            <a:ext cx="468477" cy="529167"/>
          </a:xfrm>
          <a:prstGeom prst="roundRect">
            <a:avLst/>
          </a:prstGeom>
          <a:solidFill>
            <a:srgbClr val="33CA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ajawal Medium" panose="00000600000000000000" pitchFamily="2" charset="-78"/>
                <a:cs typeface="Tajawal Medium" panose="00000600000000000000" pitchFamily="2" charset="-78"/>
              </a:rPr>
              <a:t>6</a:t>
            </a:r>
          </a:p>
        </p:txBody>
      </p:sp>
    </p:spTree>
    <p:extLst>
      <p:ext uri="{BB962C8B-B14F-4D97-AF65-F5344CB8AC3E}">
        <p14:creationId xmlns:p14="http://schemas.microsoft.com/office/powerpoint/2010/main" val="27505497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F709D87-0B7A-4B33-910F-019254AF7694}"/>
</file>

<file path=customXml/itemProps2.xml><?xml version="1.0" encoding="utf-8"?>
<ds:datastoreItem xmlns:ds="http://schemas.openxmlformats.org/officeDocument/2006/customXml" ds:itemID="{B7B9A958-FEE2-453C-A750-F08B4DD74AA3}"/>
</file>

<file path=customXml/itemProps3.xml><?xml version="1.0" encoding="utf-8"?>
<ds:datastoreItem xmlns:ds="http://schemas.openxmlformats.org/officeDocument/2006/customXml" ds:itemID="{F089B306-8869-4648-9B7D-A1C6B36FC8AC}"/>
</file>

<file path=docProps/app.xml><?xml version="1.0" encoding="utf-8"?>
<Properties xmlns="http://schemas.openxmlformats.org/officeDocument/2006/extended-properties" xmlns:vt="http://schemas.openxmlformats.org/officeDocument/2006/docPropsVTypes">
  <TotalTime>20726</TotalTime>
  <Words>1691</Words>
  <Application>Microsoft Office PowerPoint</Application>
  <PresentationFormat>Widescreen</PresentationFormat>
  <Paragraphs>164</Paragraphs>
  <Slides>47</Slides>
  <Notes>11</Notes>
  <HiddenSlides>0</HiddenSlides>
  <MMClips>14</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47</vt:i4>
      </vt:variant>
    </vt:vector>
  </HeadingPairs>
  <TitlesOfParts>
    <vt:vector size="54" baseType="lpstr">
      <vt:lpstr>Arial</vt:lpstr>
      <vt:lpstr>Calibri</vt:lpstr>
      <vt:lpstr>Calibri Light</vt:lpstr>
      <vt:lpstr>Cormorant Garamond</vt:lpstr>
      <vt:lpstr>Lato</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Perihan Salah</cp:lastModifiedBy>
  <cp:revision>814</cp:revision>
  <dcterms:created xsi:type="dcterms:W3CDTF">2023-04-29T09:08:23Z</dcterms:created>
  <dcterms:modified xsi:type="dcterms:W3CDTF">2025-01-08T11:57:15Z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