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13" r:id="rId6"/>
    <p:sldId id="425" r:id="rId7"/>
    <p:sldId id="378" r:id="rId8"/>
    <p:sldId id="403" r:id="rId9"/>
    <p:sldId id="404" r:id="rId10"/>
    <p:sldId id="405" r:id="rId11"/>
    <p:sldId id="407" r:id="rId12"/>
    <p:sldId id="408" r:id="rId13"/>
    <p:sldId id="410" r:id="rId14"/>
    <p:sldId id="414" r:id="rId15"/>
    <p:sldId id="314" r:id="rId16"/>
    <p:sldId id="416" r:id="rId17"/>
    <p:sldId id="415" r:id="rId18"/>
    <p:sldId id="419" r:id="rId19"/>
    <p:sldId id="315" r:id="rId20"/>
    <p:sldId id="364" r:id="rId21"/>
    <p:sldId id="365" r:id="rId22"/>
    <p:sldId id="422" r:id="rId23"/>
    <p:sldId id="366" r:id="rId24"/>
    <p:sldId id="423" r:id="rId25"/>
    <p:sldId id="368" r:id="rId26"/>
    <p:sldId id="424" r:id="rId27"/>
    <p:sldId id="371" r:id="rId28"/>
    <p:sldId id="374" r:id="rId29"/>
    <p:sldId id="375" r:id="rId30"/>
    <p:sldId id="376" r:id="rId31"/>
    <p:sldId id="377" r:id="rId32"/>
    <p:sldId id="389" r:id="rId33"/>
    <p:sldId id="380" r:id="rId34"/>
    <p:sldId id="379" r:id="rId35"/>
    <p:sldId id="400" r:id="rId36"/>
    <p:sldId id="381" r:id="rId37"/>
    <p:sldId id="382" r:id="rId38"/>
    <p:sldId id="383" r:id="rId39"/>
    <p:sldId id="384" r:id="rId40"/>
    <p:sldId id="386" r:id="rId41"/>
    <p:sldId id="387" r:id="rId42"/>
    <p:sldId id="388" r:id="rId43"/>
    <p:sldId id="390" r:id="rId44"/>
    <p:sldId id="391" r:id="rId45"/>
    <p:sldId id="392" r:id="rId46"/>
    <p:sldId id="393" r:id="rId47"/>
    <p:sldId id="398" r:id="rId48"/>
    <p:sldId id="399" r:id="rId49"/>
    <p:sldId id="396" r:id="rId50"/>
    <p:sldId id="401" r:id="rId51"/>
    <p:sldId id="363" r:id="rId5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17" autoAdjust="0"/>
    <p:restoredTop sz="94660"/>
  </p:normalViewPr>
  <p:slideViewPr>
    <p:cSldViewPr snapToGrid="0">
      <p:cViewPr varScale="1">
        <p:scale>
          <a:sx n="82" d="100"/>
          <a:sy n="82" d="100"/>
        </p:scale>
        <p:origin x="696" y="7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AF6A03-D018-E56E-59E7-9D5D2B25351E}"/>
              </a:ext>
            </a:extLst>
          </p:cNvPr>
          <p:cNvSpPr>
            <a:spLocks noGrp="1"/>
          </p:cNvSpPr>
          <p:nvPr>
            <p:ph type="dt" sz="half" idx="10"/>
          </p:nvPr>
        </p:nvSpPr>
        <p:spPr/>
        <p:txBody>
          <a:bodyPr/>
          <a:lstStyle>
            <a:lvl1pPr>
              <a:defRPr/>
            </a:lvl1pPr>
          </a:lstStyle>
          <a:p>
            <a:pPr>
              <a:defRPr/>
            </a:pPr>
            <a:fld id="{D7C99701-F45F-4DE9-A594-CFEC6A5A3D38}" type="datetimeFigureOut">
              <a:rPr lang="en-US"/>
              <a:pPr>
                <a:defRPr/>
              </a:pPr>
              <a:t>4/4/2023</a:t>
            </a:fld>
            <a:endParaRPr lang="en-US"/>
          </a:p>
        </p:txBody>
      </p:sp>
      <p:sp>
        <p:nvSpPr>
          <p:cNvPr id="5" name="Footer Placeholder 4">
            <a:extLst>
              <a:ext uri="{FF2B5EF4-FFF2-40B4-BE49-F238E27FC236}">
                <a16:creationId xmlns:a16="http://schemas.microsoft.com/office/drawing/2014/main" id="{442FF511-702C-F170-76E7-CF3D2982856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032E2A7-EF56-3554-538D-21141C0C64D2}"/>
              </a:ext>
            </a:extLst>
          </p:cNvPr>
          <p:cNvSpPr>
            <a:spLocks noGrp="1"/>
          </p:cNvSpPr>
          <p:nvPr>
            <p:ph type="sldNum" sz="quarter" idx="12"/>
          </p:nvPr>
        </p:nvSpPr>
        <p:spPr/>
        <p:txBody>
          <a:bodyPr/>
          <a:lstStyle>
            <a:lvl1pPr>
              <a:defRPr/>
            </a:lvl1pPr>
          </a:lstStyle>
          <a:p>
            <a:pPr>
              <a:defRPr/>
            </a:pPr>
            <a:fld id="{BCB9E53A-CB96-4445-AD63-DF77D21C13A9}" type="slidenum">
              <a:rPr lang="en-US"/>
              <a:pPr>
                <a:defRPr/>
              </a:pPr>
              <a:t>‹#›</a:t>
            </a:fld>
            <a:endParaRPr lang="en-US"/>
          </a:p>
        </p:txBody>
      </p:sp>
    </p:spTree>
    <p:extLst>
      <p:ext uri="{BB962C8B-B14F-4D97-AF65-F5344CB8AC3E}">
        <p14:creationId xmlns:p14="http://schemas.microsoft.com/office/powerpoint/2010/main" val="107819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9A7221-67E6-5813-54F5-A4CE08C7E34D}"/>
              </a:ext>
            </a:extLst>
          </p:cNvPr>
          <p:cNvSpPr>
            <a:spLocks noGrp="1"/>
          </p:cNvSpPr>
          <p:nvPr>
            <p:ph type="dt" sz="half" idx="10"/>
          </p:nvPr>
        </p:nvSpPr>
        <p:spPr/>
        <p:txBody>
          <a:bodyPr/>
          <a:lstStyle>
            <a:lvl1pPr>
              <a:defRPr/>
            </a:lvl1pPr>
          </a:lstStyle>
          <a:p>
            <a:pPr>
              <a:defRPr/>
            </a:pPr>
            <a:fld id="{531E8AA1-104E-40D0-BD29-561A3F209990}" type="datetimeFigureOut">
              <a:rPr lang="en-US"/>
              <a:pPr>
                <a:defRPr/>
              </a:pPr>
              <a:t>4/4/2023</a:t>
            </a:fld>
            <a:endParaRPr lang="en-US"/>
          </a:p>
        </p:txBody>
      </p:sp>
      <p:sp>
        <p:nvSpPr>
          <p:cNvPr id="5" name="Footer Placeholder 4">
            <a:extLst>
              <a:ext uri="{FF2B5EF4-FFF2-40B4-BE49-F238E27FC236}">
                <a16:creationId xmlns:a16="http://schemas.microsoft.com/office/drawing/2014/main" id="{9D2345C4-C897-6664-233E-92B3AE40FA7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2D2E951-6F4F-4BEA-C1BF-AA11651F0355}"/>
              </a:ext>
            </a:extLst>
          </p:cNvPr>
          <p:cNvSpPr>
            <a:spLocks noGrp="1"/>
          </p:cNvSpPr>
          <p:nvPr>
            <p:ph type="sldNum" sz="quarter" idx="12"/>
          </p:nvPr>
        </p:nvSpPr>
        <p:spPr/>
        <p:txBody>
          <a:bodyPr/>
          <a:lstStyle>
            <a:lvl1pPr>
              <a:defRPr/>
            </a:lvl1pPr>
          </a:lstStyle>
          <a:p>
            <a:pPr>
              <a:defRPr/>
            </a:pPr>
            <a:fld id="{5A533099-3DB6-4CCE-B8E9-3E64D39F6CCC}" type="slidenum">
              <a:rPr lang="en-US"/>
              <a:pPr>
                <a:defRPr/>
              </a:pPr>
              <a:t>‹#›</a:t>
            </a:fld>
            <a:endParaRPr lang="en-US"/>
          </a:p>
        </p:txBody>
      </p:sp>
    </p:spTree>
    <p:extLst>
      <p:ext uri="{BB962C8B-B14F-4D97-AF65-F5344CB8AC3E}">
        <p14:creationId xmlns:p14="http://schemas.microsoft.com/office/powerpoint/2010/main" val="275381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E4F8829-FD07-B082-9C21-D151D8910E88}"/>
              </a:ext>
            </a:extLst>
          </p:cNvPr>
          <p:cNvSpPr>
            <a:spLocks noGrp="1"/>
          </p:cNvSpPr>
          <p:nvPr>
            <p:ph type="dt" sz="half" idx="10"/>
          </p:nvPr>
        </p:nvSpPr>
        <p:spPr/>
        <p:txBody>
          <a:bodyPr/>
          <a:lstStyle>
            <a:lvl1pPr>
              <a:defRPr/>
            </a:lvl1pPr>
          </a:lstStyle>
          <a:p>
            <a:pPr>
              <a:defRPr/>
            </a:pPr>
            <a:fld id="{9DE4ECF4-C20F-4C53-826B-97BB38E822F1}" type="datetimeFigureOut">
              <a:rPr lang="en-US"/>
              <a:pPr>
                <a:defRPr/>
              </a:pPr>
              <a:t>4/4/2023</a:t>
            </a:fld>
            <a:endParaRPr lang="en-US"/>
          </a:p>
        </p:txBody>
      </p:sp>
      <p:sp>
        <p:nvSpPr>
          <p:cNvPr id="5" name="Footer Placeholder 4">
            <a:extLst>
              <a:ext uri="{FF2B5EF4-FFF2-40B4-BE49-F238E27FC236}">
                <a16:creationId xmlns:a16="http://schemas.microsoft.com/office/drawing/2014/main" id="{9E6928F8-525D-7F8C-5186-2275F47584B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F7E3243-0623-ABE5-934E-5CDFD66AB8E6}"/>
              </a:ext>
            </a:extLst>
          </p:cNvPr>
          <p:cNvSpPr>
            <a:spLocks noGrp="1"/>
          </p:cNvSpPr>
          <p:nvPr>
            <p:ph type="sldNum" sz="quarter" idx="12"/>
          </p:nvPr>
        </p:nvSpPr>
        <p:spPr/>
        <p:txBody>
          <a:bodyPr/>
          <a:lstStyle>
            <a:lvl1pPr>
              <a:defRPr/>
            </a:lvl1pPr>
          </a:lstStyle>
          <a:p>
            <a:pPr>
              <a:defRPr/>
            </a:pPr>
            <a:fld id="{43820BD8-9FBF-4E30-985F-3790888C473A}" type="slidenum">
              <a:rPr lang="en-US"/>
              <a:pPr>
                <a:defRPr/>
              </a:pPr>
              <a:t>‹#›</a:t>
            </a:fld>
            <a:endParaRPr lang="en-US"/>
          </a:p>
        </p:txBody>
      </p:sp>
    </p:spTree>
    <p:extLst>
      <p:ext uri="{BB962C8B-B14F-4D97-AF65-F5344CB8AC3E}">
        <p14:creationId xmlns:p14="http://schemas.microsoft.com/office/powerpoint/2010/main" val="1000116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6E5C6593-66F7-E237-1563-29AC71F68BC8}"/>
              </a:ext>
            </a:extLst>
          </p:cNvPr>
          <p:cNvSpPr>
            <a:spLocks noGrp="1"/>
          </p:cNvSpPr>
          <p:nvPr>
            <p:ph type="dt" sz="half" idx="10"/>
          </p:nvPr>
        </p:nvSpPr>
        <p:spPr/>
        <p:txBody>
          <a:bodyPr/>
          <a:lstStyle>
            <a:lvl1pPr>
              <a:defRPr/>
            </a:lvl1pPr>
          </a:lstStyle>
          <a:p>
            <a:pPr>
              <a:defRPr/>
            </a:pPr>
            <a:fld id="{E04D2383-5BE9-476D-9393-493A0B53CCC7}" type="datetimeFigureOut">
              <a:rPr lang="en-US"/>
              <a:pPr>
                <a:defRPr/>
              </a:pPr>
              <a:t>4/4/2023</a:t>
            </a:fld>
            <a:endParaRPr lang="en-US"/>
          </a:p>
        </p:txBody>
      </p:sp>
      <p:sp>
        <p:nvSpPr>
          <p:cNvPr id="6" name="Footer Placeholder 4">
            <a:extLst>
              <a:ext uri="{FF2B5EF4-FFF2-40B4-BE49-F238E27FC236}">
                <a16:creationId xmlns:a16="http://schemas.microsoft.com/office/drawing/2014/main" id="{892EC6DF-F6A3-AEDD-F502-8B1F3BF9745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2F9B42A-9D2F-13BD-0B8A-176159CC58D1}"/>
              </a:ext>
            </a:extLst>
          </p:cNvPr>
          <p:cNvSpPr>
            <a:spLocks noGrp="1"/>
          </p:cNvSpPr>
          <p:nvPr>
            <p:ph type="sldNum" sz="quarter" idx="12"/>
          </p:nvPr>
        </p:nvSpPr>
        <p:spPr/>
        <p:txBody>
          <a:bodyPr/>
          <a:lstStyle>
            <a:lvl1pPr>
              <a:defRPr/>
            </a:lvl1pPr>
          </a:lstStyle>
          <a:p>
            <a:pPr>
              <a:defRPr/>
            </a:pPr>
            <a:fld id="{9D97BFF1-9C5F-4C3F-B932-5779147F4BE3}" type="slidenum">
              <a:rPr lang="en-US"/>
              <a:pPr>
                <a:defRPr/>
              </a:pPr>
              <a:t>‹#›</a:t>
            </a:fld>
            <a:endParaRPr lang="en-US"/>
          </a:p>
        </p:txBody>
      </p:sp>
    </p:spTree>
    <p:extLst>
      <p:ext uri="{BB962C8B-B14F-4D97-AF65-F5344CB8AC3E}">
        <p14:creationId xmlns:p14="http://schemas.microsoft.com/office/powerpoint/2010/main" val="1384495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E12576B-7DB0-104D-A153-4FF7CD5636E2}"/>
              </a:ext>
            </a:extLst>
          </p:cNvPr>
          <p:cNvSpPr>
            <a:spLocks noGrp="1"/>
          </p:cNvSpPr>
          <p:nvPr>
            <p:ph type="dt" sz="half" idx="10"/>
          </p:nvPr>
        </p:nvSpPr>
        <p:spPr/>
        <p:txBody>
          <a:bodyPr/>
          <a:lstStyle>
            <a:lvl1pPr>
              <a:defRPr/>
            </a:lvl1pPr>
          </a:lstStyle>
          <a:p>
            <a:pPr>
              <a:defRPr/>
            </a:pPr>
            <a:fld id="{52DC9915-C68D-46DB-A163-CB0E5CAD8F6C}" type="datetimeFigureOut">
              <a:rPr lang="en-US"/>
              <a:pPr>
                <a:defRPr/>
              </a:pPr>
              <a:t>4/4/2023</a:t>
            </a:fld>
            <a:endParaRPr lang="en-US"/>
          </a:p>
        </p:txBody>
      </p:sp>
      <p:sp>
        <p:nvSpPr>
          <p:cNvPr id="8" name="Footer Placeholder 4">
            <a:extLst>
              <a:ext uri="{FF2B5EF4-FFF2-40B4-BE49-F238E27FC236}">
                <a16:creationId xmlns:a16="http://schemas.microsoft.com/office/drawing/2014/main" id="{82F1E9EC-F3D8-5D46-F6CA-0CF846986D7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283931DE-5287-C66D-8DB6-D042A95AEB6F}"/>
              </a:ext>
            </a:extLst>
          </p:cNvPr>
          <p:cNvSpPr>
            <a:spLocks noGrp="1"/>
          </p:cNvSpPr>
          <p:nvPr>
            <p:ph type="sldNum" sz="quarter" idx="12"/>
          </p:nvPr>
        </p:nvSpPr>
        <p:spPr/>
        <p:txBody>
          <a:bodyPr/>
          <a:lstStyle>
            <a:lvl1pPr>
              <a:defRPr/>
            </a:lvl1pPr>
          </a:lstStyle>
          <a:p>
            <a:pPr>
              <a:defRPr/>
            </a:pPr>
            <a:fld id="{9D560599-02B5-44FF-8E50-51BBC4510600}" type="slidenum">
              <a:rPr lang="en-US"/>
              <a:pPr>
                <a:defRPr/>
              </a:pPr>
              <a:t>‹#›</a:t>
            </a:fld>
            <a:endParaRPr lang="en-US"/>
          </a:p>
        </p:txBody>
      </p:sp>
    </p:spTree>
    <p:extLst>
      <p:ext uri="{BB962C8B-B14F-4D97-AF65-F5344CB8AC3E}">
        <p14:creationId xmlns:p14="http://schemas.microsoft.com/office/powerpoint/2010/main" val="835085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C135A7E3-9C1C-4731-F20F-D158A0BC26EA}"/>
              </a:ext>
            </a:extLst>
          </p:cNvPr>
          <p:cNvSpPr>
            <a:spLocks noGrp="1"/>
          </p:cNvSpPr>
          <p:nvPr>
            <p:ph type="dt" sz="half" idx="10"/>
          </p:nvPr>
        </p:nvSpPr>
        <p:spPr/>
        <p:txBody>
          <a:bodyPr/>
          <a:lstStyle>
            <a:lvl1pPr>
              <a:defRPr/>
            </a:lvl1pPr>
          </a:lstStyle>
          <a:p>
            <a:pPr>
              <a:defRPr/>
            </a:pPr>
            <a:fld id="{CF7BC3AE-CD22-411E-BF0C-4AE1D2D759EA}" type="datetimeFigureOut">
              <a:rPr lang="en-US"/>
              <a:pPr>
                <a:defRPr/>
              </a:pPr>
              <a:t>4/4/2023</a:t>
            </a:fld>
            <a:endParaRPr lang="en-US"/>
          </a:p>
        </p:txBody>
      </p:sp>
      <p:sp>
        <p:nvSpPr>
          <p:cNvPr id="4" name="Footer Placeholder 4">
            <a:extLst>
              <a:ext uri="{FF2B5EF4-FFF2-40B4-BE49-F238E27FC236}">
                <a16:creationId xmlns:a16="http://schemas.microsoft.com/office/drawing/2014/main" id="{D0C688A7-8E56-01B0-844D-73E8B0203B9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6EB285B9-3C37-CD72-2961-BF87019EB50F}"/>
              </a:ext>
            </a:extLst>
          </p:cNvPr>
          <p:cNvSpPr>
            <a:spLocks noGrp="1"/>
          </p:cNvSpPr>
          <p:nvPr>
            <p:ph type="sldNum" sz="quarter" idx="12"/>
          </p:nvPr>
        </p:nvSpPr>
        <p:spPr/>
        <p:txBody>
          <a:bodyPr/>
          <a:lstStyle>
            <a:lvl1pPr>
              <a:defRPr/>
            </a:lvl1pPr>
          </a:lstStyle>
          <a:p>
            <a:pPr>
              <a:defRPr/>
            </a:pPr>
            <a:fld id="{EF52CA03-37A0-4EB3-8AA9-84CFAE456EE7}" type="slidenum">
              <a:rPr lang="en-US"/>
              <a:pPr>
                <a:defRPr/>
              </a:pPr>
              <a:t>‹#›</a:t>
            </a:fld>
            <a:endParaRPr lang="en-US"/>
          </a:p>
        </p:txBody>
      </p:sp>
    </p:spTree>
    <p:extLst>
      <p:ext uri="{BB962C8B-B14F-4D97-AF65-F5344CB8AC3E}">
        <p14:creationId xmlns:p14="http://schemas.microsoft.com/office/powerpoint/2010/main" val="3164721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FA314DB-9FCA-31E0-C69B-D5077508BD1D}"/>
              </a:ext>
            </a:extLst>
          </p:cNvPr>
          <p:cNvSpPr>
            <a:spLocks noGrp="1"/>
          </p:cNvSpPr>
          <p:nvPr>
            <p:ph type="dt" sz="half" idx="10"/>
          </p:nvPr>
        </p:nvSpPr>
        <p:spPr/>
        <p:txBody>
          <a:bodyPr/>
          <a:lstStyle>
            <a:lvl1pPr>
              <a:defRPr/>
            </a:lvl1pPr>
          </a:lstStyle>
          <a:p>
            <a:pPr>
              <a:defRPr/>
            </a:pPr>
            <a:fld id="{3920BC86-8113-4DF2-B397-BB688F5B5E1E}" type="datetimeFigureOut">
              <a:rPr lang="en-US"/>
              <a:pPr>
                <a:defRPr/>
              </a:pPr>
              <a:t>4/4/2023</a:t>
            </a:fld>
            <a:endParaRPr lang="en-US"/>
          </a:p>
        </p:txBody>
      </p:sp>
      <p:sp>
        <p:nvSpPr>
          <p:cNvPr id="3" name="Footer Placeholder 4">
            <a:extLst>
              <a:ext uri="{FF2B5EF4-FFF2-40B4-BE49-F238E27FC236}">
                <a16:creationId xmlns:a16="http://schemas.microsoft.com/office/drawing/2014/main" id="{EFB8DA48-4BC3-BA7C-7DC4-5896F1272212}"/>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22D4917-098C-CB13-B0EA-6D175ECE8390}"/>
              </a:ext>
            </a:extLst>
          </p:cNvPr>
          <p:cNvSpPr>
            <a:spLocks noGrp="1"/>
          </p:cNvSpPr>
          <p:nvPr>
            <p:ph type="sldNum" sz="quarter" idx="12"/>
          </p:nvPr>
        </p:nvSpPr>
        <p:spPr/>
        <p:txBody>
          <a:bodyPr/>
          <a:lstStyle>
            <a:lvl1pPr>
              <a:defRPr/>
            </a:lvl1pPr>
          </a:lstStyle>
          <a:p>
            <a:pPr>
              <a:defRPr/>
            </a:pPr>
            <a:fld id="{46753450-69A3-4542-B38B-09743ADB596F}" type="slidenum">
              <a:rPr lang="en-US"/>
              <a:pPr>
                <a:defRPr/>
              </a:pPr>
              <a:t>‹#›</a:t>
            </a:fld>
            <a:endParaRPr lang="en-US"/>
          </a:p>
        </p:txBody>
      </p:sp>
    </p:spTree>
    <p:extLst>
      <p:ext uri="{BB962C8B-B14F-4D97-AF65-F5344CB8AC3E}">
        <p14:creationId xmlns:p14="http://schemas.microsoft.com/office/powerpoint/2010/main" val="4088484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5A98F2DF-079E-B6D6-A1EB-0A8C49A534EE}"/>
              </a:ext>
            </a:extLst>
          </p:cNvPr>
          <p:cNvSpPr>
            <a:spLocks noGrp="1"/>
          </p:cNvSpPr>
          <p:nvPr>
            <p:ph type="dt" sz="half" idx="10"/>
          </p:nvPr>
        </p:nvSpPr>
        <p:spPr/>
        <p:txBody>
          <a:bodyPr/>
          <a:lstStyle>
            <a:lvl1pPr>
              <a:defRPr/>
            </a:lvl1pPr>
          </a:lstStyle>
          <a:p>
            <a:pPr>
              <a:defRPr/>
            </a:pPr>
            <a:fld id="{8F11C824-2DC6-4153-BA05-14CA1F8F6DCC}" type="datetimeFigureOut">
              <a:rPr lang="en-US"/>
              <a:pPr>
                <a:defRPr/>
              </a:pPr>
              <a:t>4/4/2023</a:t>
            </a:fld>
            <a:endParaRPr lang="en-US"/>
          </a:p>
        </p:txBody>
      </p:sp>
      <p:sp>
        <p:nvSpPr>
          <p:cNvPr id="6" name="Footer Placeholder 4">
            <a:extLst>
              <a:ext uri="{FF2B5EF4-FFF2-40B4-BE49-F238E27FC236}">
                <a16:creationId xmlns:a16="http://schemas.microsoft.com/office/drawing/2014/main" id="{52CB5A00-B424-7E3A-7961-8229E474DF6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56C5F24-F4FB-5803-E892-4F2EF9B776DC}"/>
              </a:ext>
            </a:extLst>
          </p:cNvPr>
          <p:cNvSpPr>
            <a:spLocks noGrp="1"/>
          </p:cNvSpPr>
          <p:nvPr>
            <p:ph type="sldNum" sz="quarter" idx="12"/>
          </p:nvPr>
        </p:nvSpPr>
        <p:spPr/>
        <p:txBody>
          <a:bodyPr/>
          <a:lstStyle>
            <a:lvl1pPr>
              <a:defRPr/>
            </a:lvl1pPr>
          </a:lstStyle>
          <a:p>
            <a:pPr>
              <a:defRPr/>
            </a:pPr>
            <a:fld id="{5BF4CA01-336E-420D-8557-819214DC5482}" type="slidenum">
              <a:rPr lang="en-US"/>
              <a:pPr>
                <a:defRPr/>
              </a:pPr>
              <a:t>‹#›</a:t>
            </a:fld>
            <a:endParaRPr lang="en-US"/>
          </a:p>
        </p:txBody>
      </p:sp>
    </p:spTree>
    <p:extLst>
      <p:ext uri="{BB962C8B-B14F-4D97-AF65-F5344CB8AC3E}">
        <p14:creationId xmlns:p14="http://schemas.microsoft.com/office/powerpoint/2010/main" val="3079420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BAC7C862-1B8D-ABCB-500F-A46CD76EFA80}"/>
              </a:ext>
            </a:extLst>
          </p:cNvPr>
          <p:cNvSpPr>
            <a:spLocks noGrp="1"/>
          </p:cNvSpPr>
          <p:nvPr>
            <p:ph type="dt" sz="half" idx="10"/>
          </p:nvPr>
        </p:nvSpPr>
        <p:spPr/>
        <p:txBody>
          <a:bodyPr/>
          <a:lstStyle>
            <a:lvl1pPr>
              <a:defRPr/>
            </a:lvl1pPr>
          </a:lstStyle>
          <a:p>
            <a:pPr>
              <a:defRPr/>
            </a:pPr>
            <a:fld id="{8FA31F3E-F209-4C5E-8495-5F6A71A0AAED}" type="datetimeFigureOut">
              <a:rPr lang="en-US"/>
              <a:pPr>
                <a:defRPr/>
              </a:pPr>
              <a:t>4/4/2023</a:t>
            </a:fld>
            <a:endParaRPr lang="en-US"/>
          </a:p>
        </p:txBody>
      </p:sp>
      <p:sp>
        <p:nvSpPr>
          <p:cNvPr id="6" name="Footer Placeholder 4">
            <a:extLst>
              <a:ext uri="{FF2B5EF4-FFF2-40B4-BE49-F238E27FC236}">
                <a16:creationId xmlns:a16="http://schemas.microsoft.com/office/drawing/2014/main" id="{CFC119A9-9FF4-54C4-CD34-D7F823D2E4A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3FC7D76-85B7-6C90-875D-FBE8D740AF0D}"/>
              </a:ext>
            </a:extLst>
          </p:cNvPr>
          <p:cNvSpPr>
            <a:spLocks noGrp="1"/>
          </p:cNvSpPr>
          <p:nvPr>
            <p:ph type="sldNum" sz="quarter" idx="12"/>
          </p:nvPr>
        </p:nvSpPr>
        <p:spPr/>
        <p:txBody>
          <a:bodyPr/>
          <a:lstStyle>
            <a:lvl1pPr>
              <a:defRPr/>
            </a:lvl1pPr>
          </a:lstStyle>
          <a:p>
            <a:pPr>
              <a:defRPr/>
            </a:pPr>
            <a:fld id="{F8494299-9E56-421A-AF68-7C5267F126CA}" type="slidenum">
              <a:rPr lang="en-US"/>
              <a:pPr>
                <a:defRPr/>
              </a:pPr>
              <a:t>‹#›</a:t>
            </a:fld>
            <a:endParaRPr lang="en-US"/>
          </a:p>
        </p:txBody>
      </p:sp>
    </p:spTree>
    <p:extLst>
      <p:ext uri="{BB962C8B-B14F-4D97-AF65-F5344CB8AC3E}">
        <p14:creationId xmlns:p14="http://schemas.microsoft.com/office/powerpoint/2010/main" val="1602502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96F0727-96B9-411F-221B-91EBEE7AF98A}"/>
              </a:ext>
            </a:extLst>
          </p:cNvPr>
          <p:cNvSpPr>
            <a:spLocks noGrp="1"/>
          </p:cNvSpPr>
          <p:nvPr>
            <p:ph type="dt" sz="half" idx="10"/>
          </p:nvPr>
        </p:nvSpPr>
        <p:spPr/>
        <p:txBody>
          <a:bodyPr/>
          <a:lstStyle>
            <a:lvl1pPr>
              <a:defRPr/>
            </a:lvl1pPr>
          </a:lstStyle>
          <a:p>
            <a:pPr>
              <a:defRPr/>
            </a:pPr>
            <a:fld id="{DA75558D-4560-4DD3-9A6E-4C94BDD3AF45}" type="datetimeFigureOut">
              <a:rPr lang="en-US"/>
              <a:pPr>
                <a:defRPr/>
              </a:pPr>
              <a:t>4/4/2023</a:t>
            </a:fld>
            <a:endParaRPr lang="en-US"/>
          </a:p>
        </p:txBody>
      </p:sp>
      <p:sp>
        <p:nvSpPr>
          <p:cNvPr id="5" name="Footer Placeholder 4">
            <a:extLst>
              <a:ext uri="{FF2B5EF4-FFF2-40B4-BE49-F238E27FC236}">
                <a16:creationId xmlns:a16="http://schemas.microsoft.com/office/drawing/2014/main" id="{6A023DA7-E79F-9F88-97F0-2539188C391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D7887BA-0455-92E4-3760-010CB0E3F936}"/>
              </a:ext>
            </a:extLst>
          </p:cNvPr>
          <p:cNvSpPr>
            <a:spLocks noGrp="1"/>
          </p:cNvSpPr>
          <p:nvPr>
            <p:ph type="sldNum" sz="quarter" idx="12"/>
          </p:nvPr>
        </p:nvSpPr>
        <p:spPr/>
        <p:txBody>
          <a:bodyPr/>
          <a:lstStyle>
            <a:lvl1pPr>
              <a:defRPr/>
            </a:lvl1pPr>
          </a:lstStyle>
          <a:p>
            <a:pPr>
              <a:defRPr/>
            </a:pPr>
            <a:fld id="{52D03780-55CD-4D44-B535-FAF321727D21}" type="slidenum">
              <a:rPr lang="en-US"/>
              <a:pPr>
                <a:defRPr/>
              </a:pPr>
              <a:t>‹#›</a:t>
            </a:fld>
            <a:endParaRPr lang="en-US"/>
          </a:p>
        </p:txBody>
      </p:sp>
    </p:spTree>
    <p:extLst>
      <p:ext uri="{BB962C8B-B14F-4D97-AF65-F5344CB8AC3E}">
        <p14:creationId xmlns:p14="http://schemas.microsoft.com/office/powerpoint/2010/main" val="43137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600E7B-45CD-4E6E-BB0E-3C220A884709}"/>
              </a:ext>
            </a:extLst>
          </p:cNvPr>
          <p:cNvSpPr>
            <a:spLocks noGrp="1"/>
          </p:cNvSpPr>
          <p:nvPr>
            <p:ph type="dt" sz="half" idx="10"/>
          </p:nvPr>
        </p:nvSpPr>
        <p:spPr/>
        <p:txBody>
          <a:bodyPr/>
          <a:lstStyle>
            <a:lvl1pPr>
              <a:defRPr/>
            </a:lvl1pPr>
          </a:lstStyle>
          <a:p>
            <a:pPr>
              <a:defRPr/>
            </a:pPr>
            <a:fld id="{5C637BB5-74A0-489D-BD1F-935FFD8F974A}" type="datetimeFigureOut">
              <a:rPr lang="en-US"/>
              <a:pPr>
                <a:defRPr/>
              </a:pPr>
              <a:t>4/4/2023</a:t>
            </a:fld>
            <a:endParaRPr lang="en-US"/>
          </a:p>
        </p:txBody>
      </p:sp>
      <p:sp>
        <p:nvSpPr>
          <p:cNvPr id="5" name="Footer Placeholder 4">
            <a:extLst>
              <a:ext uri="{FF2B5EF4-FFF2-40B4-BE49-F238E27FC236}">
                <a16:creationId xmlns:a16="http://schemas.microsoft.com/office/drawing/2014/main" id="{5463126D-11D2-37DA-8D67-BED3E67070C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7B8C808-735D-2780-4866-229B43416582}"/>
              </a:ext>
            </a:extLst>
          </p:cNvPr>
          <p:cNvSpPr>
            <a:spLocks noGrp="1"/>
          </p:cNvSpPr>
          <p:nvPr>
            <p:ph type="sldNum" sz="quarter" idx="12"/>
          </p:nvPr>
        </p:nvSpPr>
        <p:spPr/>
        <p:txBody>
          <a:bodyPr/>
          <a:lstStyle>
            <a:lvl1pPr>
              <a:defRPr/>
            </a:lvl1pPr>
          </a:lstStyle>
          <a:p>
            <a:pPr>
              <a:defRPr/>
            </a:pPr>
            <a:fld id="{F344B94B-DEEE-4AF1-992B-4A124DF26643}" type="slidenum">
              <a:rPr lang="en-US"/>
              <a:pPr>
                <a:defRPr/>
              </a:pPr>
              <a:t>‹#›</a:t>
            </a:fld>
            <a:endParaRPr lang="en-US"/>
          </a:p>
        </p:txBody>
      </p:sp>
    </p:spTree>
    <p:extLst>
      <p:ext uri="{BB962C8B-B14F-4D97-AF65-F5344CB8AC3E}">
        <p14:creationId xmlns:p14="http://schemas.microsoft.com/office/powerpoint/2010/main" val="3814713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E579CBF-2545-552F-CEC5-CCEFE91BE0A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8F36508-9427-6A66-3183-222FD2ED525E}"/>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C8BB622-602C-7F1F-6447-86622AC345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E483C4B1-0042-4CD0-A129-464B1289D357}" type="datetimeFigureOut">
              <a:rPr lang="en-US"/>
              <a:pPr>
                <a:defRPr/>
              </a:pPr>
              <a:t>4/4/2023</a:t>
            </a:fld>
            <a:endParaRPr lang="en-US"/>
          </a:p>
        </p:txBody>
      </p:sp>
      <p:sp>
        <p:nvSpPr>
          <p:cNvPr id="5" name="Footer Placeholder 4">
            <a:extLst>
              <a:ext uri="{FF2B5EF4-FFF2-40B4-BE49-F238E27FC236}">
                <a16:creationId xmlns:a16="http://schemas.microsoft.com/office/drawing/2014/main" id="{F8A96CFF-6611-0D14-B3A2-7636DD3540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E0C10FBA-C506-4D3C-0681-0932E0BD22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76A004AE-7D75-48E1-9A1A-5DF87F37266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3.emf"/></Relationships>
</file>

<file path=ppt/slides/_rels/slide1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hyperlink" Target="https://brightsec.com/blog/penetration-testing/" TargetMode="External"/></Relationships>
</file>

<file path=ppt/slides/_rels/slide2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5.png"/></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a:extLst>
              <a:ext uri="{FF2B5EF4-FFF2-40B4-BE49-F238E27FC236}">
                <a16:creationId xmlns:a16="http://schemas.microsoft.com/office/drawing/2014/main" id="{A7310FF4-F3AF-05F3-5E68-6918173F7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263" y="0"/>
            <a:ext cx="11615737" cy="668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BE15FDB7-9724-6399-810A-92F6024E141F}"/>
              </a:ext>
            </a:extLst>
          </p:cNvPr>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054" name="Picture 3">
            <a:extLst>
              <a:ext uri="{FF2B5EF4-FFF2-40B4-BE49-F238E27FC236}">
                <a16:creationId xmlns:a16="http://schemas.microsoft.com/office/drawing/2014/main" id="{30590281-4407-5012-3A2F-97D33556C0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984" r="914" b="11911"/>
          <a:stretch>
            <a:fillRect/>
          </a:stretch>
        </p:blipFill>
        <p:spPr bwMode="auto">
          <a:xfrm>
            <a:off x="0" y="4198938"/>
            <a:ext cx="121999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5">
            <a:extLst>
              <a:ext uri="{FF2B5EF4-FFF2-40B4-BE49-F238E27FC236}">
                <a16:creationId xmlns:a16="http://schemas.microsoft.com/office/drawing/2014/main" id="{6FA2A4F7-F500-B0EE-92CC-DBE3C69CE0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250" y="4964113"/>
            <a:ext cx="170021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1">
            <a:extLst>
              <a:ext uri="{FF2B5EF4-FFF2-40B4-BE49-F238E27FC236}">
                <a16:creationId xmlns:a16="http://schemas.microsoft.com/office/drawing/2014/main" id="{FB0B04BF-C211-2296-BB7E-D0D1F2DCA5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13" y="422275"/>
            <a:ext cx="6713538"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12">
            <a:extLst>
              <a:ext uri="{FF2B5EF4-FFF2-40B4-BE49-F238E27FC236}">
                <a16:creationId xmlns:a16="http://schemas.microsoft.com/office/drawing/2014/main" id="{CF51D567-F59E-72E0-4566-19C7B4A6228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34138" y="3125788"/>
            <a:ext cx="5881687"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TextBox 13">
            <a:extLst>
              <a:ext uri="{FF2B5EF4-FFF2-40B4-BE49-F238E27FC236}">
                <a16:creationId xmlns:a16="http://schemas.microsoft.com/office/drawing/2014/main" id="{E3AFCF5D-C1D9-8E5F-73E8-487EE14A3ABB}"/>
              </a:ext>
            </a:extLst>
          </p:cNvPr>
          <p:cNvSpPr txBox="1">
            <a:spLocks noChangeArrowheads="1"/>
          </p:cNvSpPr>
          <p:nvPr/>
        </p:nvSpPr>
        <p:spPr bwMode="auto">
          <a:xfrm>
            <a:off x="474663" y="715963"/>
            <a:ext cx="467749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Master of Cybersecurity </a:t>
            </a:r>
          </a:p>
          <a:p>
            <a:pPr eaLnBrk="1" hangingPunct="1"/>
            <a:r>
              <a:rPr lang="en-US" altLang="en-US" sz="2800" dirty="0">
                <a:solidFill>
                  <a:srgbClr val="24A9E1"/>
                </a:solidFill>
                <a:latin typeface="Tajawal Medium" panose="00000600000000000000"/>
                <a:ea typeface="Tajawal Medium" panose="00000600000000000000"/>
                <a:cs typeface="Tajawal Medium" panose="00000600000000000000"/>
              </a:rPr>
              <a:t>Prepared by Dr. Nermin Hamza</a:t>
            </a:r>
          </a:p>
          <a:p>
            <a:pPr eaLnBrk="1" hangingPunct="1"/>
            <a:r>
              <a:rPr lang="en-US" altLang="en-US" sz="2800" dirty="0">
                <a:solidFill>
                  <a:srgbClr val="FF9518"/>
                </a:solidFill>
                <a:latin typeface="Tajawal Medium" panose="00000600000000000000"/>
                <a:ea typeface="Tajawal Medium" panose="00000600000000000000"/>
                <a:cs typeface="Tajawal Medium" panose="00000600000000000000"/>
              </a:rPr>
              <a:t>Lecture 10</a:t>
            </a:r>
          </a:p>
        </p:txBody>
      </p:sp>
      <p:sp>
        <p:nvSpPr>
          <p:cNvPr id="2059" name="TextBox 15">
            <a:extLst>
              <a:ext uri="{FF2B5EF4-FFF2-40B4-BE49-F238E27FC236}">
                <a16:creationId xmlns:a16="http://schemas.microsoft.com/office/drawing/2014/main" id="{B6C6BD4C-891E-9B0B-8BB4-3800087C7939}"/>
              </a:ext>
            </a:extLst>
          </p:cNvPr>
          <p:cNvSpPr txBox="1">
            <a:spLocks noChangeArrowheads="1"/>
          </p:cNvSpPr>
          <p:nvPr/>
        </p:nvSpPr>
        <p:spPr bwMode="auto">
          <a:xfrm>
            <a:off x="6600825" y="3154363"/>
            <a:ext cx="59229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CYB740</a:t>
            </a:r>
          </a:p>
          <a:p>
            <a:pPr eaLnBrk="1" hangingPunct="1"/>
            <a:r>
              <a:rPr lang="en-US" altLang="en-US" sz="2700">
                <a:solidFill>
                  <a:schemeClr val="bg1"/>
                </a:solidFill>
                <a:latin typeface="Tajawal Medium" panose="00000600000000000000"/>
                <a:ea typeface="Tajawal Medium" panose="00000600000000000000"/>
                <a:cs typeface="Tajawal Medium" panose="00000600000000000000"/>
              </a:rPr>
              <a:t>Penetration test and Ethical hacking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2651125" y="542925"/>
            <a:ext cx="15033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Outlines</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C9263670-55FF-5DD7-32F6-3E32FBC1BF57}"/>
              </a:ext>
            </a:extLst>
          </p:cNvPr>
          <p:cNvSpPr txBox="1"/>
          <p:nvPr/>
        </p:nvSpPr>
        <p:spPr>
          <a:xfrm>
            <a:off x="1460081" y="2028825"/>
            <a:ext cx="6228182" cy="1384995"/>
          </a:xfrm>
          <a:prstGeom prst="rect">
            <a:avLst/>
          </a:prstGeom>
          <a:noFill/>
        </p:spPr>
        <p:txBody>
          <a:bodyPr wrap="square">
            <a:spAutoFit/>
          </a:bodyPr>
          <a:lstStyle/>
          <a:p>
            <a:pPr marL="285750" indent="-285750">
              <a:buFont typeface="Arial" panose="020B0604020202020204" pitchFamily="34" charset="0"/>
              <a:buChar char="•"/>
            </a:pPr>
            <a:r>
              <a:rPr lang="en-US" sz="2800" dirty="0"/>
              <a:t>Physical Penetration Testing</a:t>
            </a:r>
          </a:p>
          <a:p>
            <a:pPr marL="285750" indent="-285750">
              <a:buFont typeface="Arial" panose="020B0604020202020204" pitchFamily="34" charset="0"/>
              <a:buChar char="•"/>
            </a:pPr>
            <a:r>
              <a:rPr lang="en-US" sz="2800" dirty="0"/>
              <a:t>Post-Exploitation </a:t>
            </a:r>
          </a:p>
          <a:p>
            <a:pPr marL="285750" indent="-285750">
              <a:buFont typeface="Arial" panose="020B0604020202020204" pitchFamily="34" charset="0"/>
              <a:buChar char="•"/>
            </a:pPr>
            <a:r>
              <a:rPr lang="en-US" sz="2800" dirty="0"/>
              <a:t>Penetration Testing Report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15" y="1989932"/>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424113" y="2205038"/>
            <a:ext cx="46732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Physical Penetration Testing</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3677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6732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Physical Penetration Testing</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93DCBA29-A5C9-C7F3-94E2-559B838F0349}"/>
              </a:ext>
            </a:extLst>
          </p:cNvPr>
          <p:cNvSpPr txBox="1"/>
          <p:nvPr/>
        </p:nvSpPr>
        <p:spPr>
          <a:xfrm>
            <a:off x="269875" y="1868488"/>
            <a:ext cx="8191500" cy="4154984"/>
          </a:xfrm>
          <a:prstGeom prst="rect">
            <a:avLst/>
          </a:prstGeom>
          <a:noFill/>
        </p:spPr>
        <p:txBody>
          <a:bodyPr wrap="square">
            <a:spAutoFit/>
          </a:bodyPr>
          <a:lstStyle/>
          <a:p>
            <a:pPr marL="285750" indent="-285750" algn="just">
              <a:buFont typeface="Arial" panose="020B0604020202020204" pitchFamily="34" charset="0"/>
              <a:buChar char="•"/>
            </a:pPr>
            <a:r>
              <a:rPr lang="en-US" sz="2200" b="1" dirty="0">
                <a:effectLst/>
                <a:latin typeface="Calibri" panose="020F0502020204030204" pitchFamily="34" charset="0"/>
                <a:ea typeface="Calibri" panose="020F0502020204030204" pitchFamily="34" charset="0"/>
                <a:cs typeface="Arial" panose="020B0604020202020204" pitchFamily="34" charset="0"/>
              </a:rPr>
              <a:t>A physical penetration test </a:t>
            </a:r>
            <a:r>
              <a:rPr lang="en-US" sz="2200" dirty="0">
                <a:effectLst/>
                <a:latin typeface="Calibri" panose="020F0502020204030204" pitchFamily="34" charset="0"/>
                <a:ea typeface="Calibri" panose="020F0502020204030204" pitchFamily="34" charset="0"/>
                <a:cs typeface="Arial" panose="020B0604020202020204" pitchFamily="34" charset="0"/>
              </a:rPr>
              <a:t>is a type of security assessment that evaluates the physical security measures of an organization's facilities, assets, and personnel. </a:t>
            </a:r>
          </a:p>
          <a:p>
            <a:pPr marL="285750" indent="-285750" algn="just">
              <a:buFont typeface="Arial" panose="020B0604020202020204" pitchFamily="34" charset="0"/>
              <a:buChar char="•"/>
            </a:pPr>
            <a:r>
              <a:rPr lang="en-US" sz="2200" kern="100" dirty="0">
                <a:effectLst/>
                <a:latin typeface="Calibri" panose="020F0502020204030204" pitchFamily="34" charset="0"/>
                <a:ea typeface="Calibri" panose="020F0502020204030204" pitchFamily="34" charset="0"/>
                <a:cs typeface="Arial" panose="020B0604020202020204" pitchFamily="34" charset="0"/>
              </a:rPr>
              <a:t>It is conducted to simulate real-world attacks and identify vulnerabilities in the physical security controls of a target environment.</a:t>
            </a:r>
          </a:p>
          <a:p>
            <a:pPr marL="285750" indent="-285750" algn="just">
              <a:buFont typeface="Arial" panose="020B0604020202020204" pitchFamily="34" charset="0"/>
              <a:buChar char="•"/>
            </a:pPr>
            <a:r>
              <a:rPr lang="en-US" sz="2200" kern="100" dirty="0">
                <a:effectLst/>
                <a:latin typeface="Calibri" panose="020F0502020204030204" pitchFamily="34" charset="0"/>
                <a:ea typeface="Calibri" panose="020F0502020204030204" pitchFamily="34" charset="0"/>
                <a:cs typeface="Arial" panose="020B0604020202020204" pitchFamily="34" charset="0"/>
              </a:rPr>
              <a:t>The goal is to identify weaknesses in physical security controls such as access controls, surveillance systems, alarm systems, environmental controls , </a:t>
            </a:r>
            <a:r>
              <a:rPr lang="en-US" sz="2200" dirty="0"/>
              <a:t>locks, cameras, sensors, and barriers, that may lead to a breach. </a:t>
            </a:r>
            <a:endParaRPr lang="en-US" sz="22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a:buFont typeface="Arial" panose="020B0604020202020204" pitchFamily="34" charset="0"/>
              <a:buChar char="•"/>
            </a:pPr>
            <a:endParaRPr lang="en-US" sz="2200" kern="1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just">
              <a:buFont typeface="Arial" panose="020B0604020202020204" pitchFamily="34" charset="0"/>
              <a:buChar char="•"/>
            </a:pPr>
            <a:endParaRPr lang="en-US" sz="2200" dirty="0"/>
          </a:p>
        </p:txBody>
      </p:sp>
    </p:spTree>
    <p:extLst>
      <p:ext uri="{BB962C8B-B14F-4D97-AF65-F5344CB8AC3E}">
        <p14:creationId xmlns:p14="http://schemas.microsoft.com/office/powerpoint/2010/main" val="3792700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6732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Physical Penetration Testing</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533CF172-2488-41DC-49B0-E100AF4FCCE8}"/>
              </a:ext>
            </a:extLst>
          </p:cNvPr>
          <p:cNvSpPr txBox="1"/>
          <p:nvPr/>
        </p:nvSpPr>
        <p:spPr>
          <a:xfrm>
            <a:off x="1205297" y="2106588"/>
            <a:ext cx="6227378" cy="1938992"/>
          </a:xfrm>
          <a:prstGeom prst="rect">
            <a:avLst/>
          </a:prstGeom>
          <a:noFill/>
        </p:spPr>
        <p:txBody>
          <a:bodyPr wrap="square">
            <a:spAutoFit/>
          </a:bodyPr>
          <a:lstStyle/>
          <a:p>
            <a:pPr marL="285750" indent="-285750" algn="l" fontAlgn="base">
              <a:buFont typeface="Arial" panose="020B0604020202020204" pitchFamily="34" charset="0"/>
              <a:buChar char="•"/>
            </a:pPr>
            <a:r>
              <a:rPr lang="en-US" sz="2400" i="0" dirty="0">
                <a:solidFill>
                  <a:srgbClr val="222222"/>
                </a:solidFill>
                <a:effectLst/>
                <a:latin typeface="+mn-lt"/>
              </a:rPr>
              <a:t>Map The Entrances And Perimeter</a:t>
            </a:r>
          </a:p>
          <a:p>
            <a:pPr marL="285750" indent="-285750">
              <a:buFont typeface="Arial" panose="020B0604020202020204" pitchFamily="34" charset="0"/>
              <a:buChar char="•"/>
            </a:pPr>
            <a:r>
              <a:rPr lang="en-US" sz="2400" i="0" dirty="0">
                <a:solidFill>
                  <a:srgbClr val="222222"/>
                </a:solidFill>
                <a:effectLst/>
                <a:latin typeface="+mn-lt"/>
              </a:rPr>
              <a:t>Lock Picking</a:t>
            </a:r>
          </a:p>
          <a:p>
            <a:pPr marL="285750" indent="-285750">
              <a:buFont typeface="Arial" panose="020B0604020202020204" pitchFamily="34" charset="0"/>
              <a:buChar char="•"/>
            </a:pPr>
            <a:r>
              <a:rPr lang="en-US" sz="2400" dirty="0">
                <a:latin typeface="+mn-lt"/>
              </a:rPr>
              <a:t>Test Server Rooms, Wires And Cables</a:t>
            </a:r>
          </a:p>
          <a:p>
            <a:pPr marL="285750" indent="-285750">
              <a:buFont typeface="Arial" panose="020B0604020202020204" pitchFamily="34" charset="0"/>
              <a:buChar char="•"/>
            </a:pPr>
            <a:r>
              <a:rPr lang="en-US" sz="2400" dirty="0">
                <a:latin typeface="+mn-lt"/>
              </a:rPr>
              <a:t>Test Fire And Cooling Systems</a:t>
            </a:r>
          </a:p>
          <a:p>
            <a:pPr marL="285750" indent="-285750" algn="just" fontAlgn="base">
              <a:buFont typeface="Arial" panose="020B0604020202020204" pitchFamily="34" charset="0"/>
              <a:buChar char="•"/>
            </a:pPr>
            <a:r>
              <a:rPr lang="en-US" sz="2400" i="0" dirty="0">
                <a:solidFill>
                  <a:srgbClr val="222222"/>
                </a:solidFill>
                <a:effectLst/>
                <a:latin typeface="+mn-lt"/>
              </a:rPr>
              <a:t>Dumpster Diving</a:t>
            </a:r>
          </a:p>
        </p:txBody>
      </p:sp>
    </p:spTree>
    <p:extLst>
      <p:ext uri="{BB962C8B-B14F-4D97-AF65-F5344CB8AC3E}">
        <p14:creationId xmlns:p14="http://schemas.microsoft.com/office/powerpoint/2010/main" val="69815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6732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Physical Penetration Testing</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ACF1494-9A2D-CB67-B286-9ACC0C585855}"/>
              </a:ext>
            </a:extLst>
          </p:cNvPr>
          <p:cNvSpPr txBox="1"/>
          <p:nvPr/>
        </p:nvSpPr>
        <p:spPr>
          <a:xfrm>
            <a:off x="342915" y="1689238"/>
            <a:ext cx="8278798" cy="3785652"/>
          </a:xfrm>
          <a:prstGeom prst="rect">
            <a:avLst/>
          </a:prstGeom>
          <a:noFill/>
        </p:spPr>
        <p:txBody>
          <a:bodyPr wrap="square">
            <a:spAutoFit/>
          </a:bodyPr>
          <a:lstStyle/>
          <a:p>
            <a:pPr algn="just"/>
            <a:r>
              <a:rPr lang="en-US" sz="2000" b="1" i="0" dirty="0">
                <a:solidFill>
                  <a:srgbClr val="222222"/>
                </a:solidFill>
                <a:effectLst/>
                <a:latin typeface="+mn-lt"/>
              </a:rPr>
              <a:t>Map The Entrances And Perimeter</a:t>
            </a:r>
          </a:p>
          <a:p>
            <a:pPr marL="285750" indent="-285750" algn="just">
              <a:buFont typeface="Arial" panose="020B0604020202020204" pitchFamily="34" charset="0"/>
              <a:buChar char="•"/>
            </a:pPr>
            <a:r>
              <a:rPr lang="en-US" sz="2000" b="0" i="0" dirty="0">
                <a:effectLst/>
                <a:latin typeface="+mn-lt"/>
              </a:rPr>
              <a:t>By mapping all possible entrances, such as doors, windows, and fire exits, unsecured entry points can be identified and secured. </a:t>
            </a:r>
          </a:p>
          <a:p>
            <a:pPr marL="285750" indent="-285750" algn="just">
              <a:buFont typeface="Arial" panose="020B0604020202020204" pitchFamily="34" charset="0"/>
              <a:buChar char="•"/>
            </a:pPr>
            <a:r>
              <a:rPr lang="en-US" sz="2000" b="0" i="0" dirty="0">
                <a:effectLst/>
                <a:latin typeface="+mn-lt"/>
              </a:rPr>
              <a:t>Mapping the perimeter involves conducting an in-depth analysis of the surroundings and buildings, which is equivalent to a reconnaissance phase in other types of penetration testing.</a:t>
            </a:r>
          </a:p>
          <a:p>
            <a:pPr marL="285750" indent="-285750" algn="just">
              <a:buFont typeface="Arial" panose="020B0604020202020204" pitchFamily="34" charset="0"/>
              <a:buChar char="•"/>
            </a:pPr>
            <a:r>
              <a:rPr lang="en-US" sz="2000" b="0" i="0" dirty="0">
                <a:effectLst/>
                <a:latin typeface="+mn-lt"/>
              </a:rPr>
              <a:t>This step is crucial for ensuring the security of the premises and preventing attackers from gaining unauthorized access.</a:t>
            </a:r>
          </a:p>
          <a:p>
            <a:pPr marL="285750" indent="-285750" algn="just">
              <a:buFont typeface="Arial" panose="020B0604020202020204" pitchFamily="34" charset="0"/>
              <a:buChar char="•"/>
            </a:pPr>
            <a:r>
              <a:rPr lang="en-US" sz="2000" b="0" i="0" dirty="0">
                <a:effectLst/>
                <a:latin typeface="+mn-lt"/>
              </a:rPr>
              <a:t>Thoroughly mapping the perimeter helps in determining the direction of the entire physical penetration testing process, identifying doors, windows, roof type, basement access, physical access policy, and lock types. </a:t>
            </a:r>
          </a:p>
          <a:p>
            <a:pPr marL="285750" indent="-285750" algn="just">
              <a:buFont typeface="Arial" panose="020B0604020202020204" pitchFamily="34" charset="0"/>
              <a:buChar char="•"/>
            </a:pPr>
            <a:endParaRPr lang="en-US" sz="2000" dirty="0">
              <a:latin typeface="+mn-lt"/>
            </a:endParaRPr>
          </a:p>
        </p:txBody>
      </p:sp>
    </p:spTree>
    <p:extLst>
      <p:ext uri="{BB962C8B-B14F-4D97-AF65-F5344CB8AC3E}">
        <p14:creationId xmlns:p14="http://schemas.microsoft.com/office/powerpoint/2010/main" val="3800286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6732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Physical Penetration Testing</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80CE00FF-5AC1-5F9B-B987-FC6BD548877D}"/>
              </a:ext>
            </a:extLst>
          </p:cNvPr>
          <p:cNvSpPr txBox="1"/>
          <p:nvPr/>
        </p:nvSpPr>
        <p:spPr>
          <a:xfrm>
            <a:off x="861848" y="1868488"/>
            <a:ext cx="7599527" cy="3139321"/>
          </a:xfrm>
          <a:prstGeom prst="rect">
            <a:avLst/>
          </a:prstGeom>
          <a:noFill/>
        </p:spPr>
        <p:txBody>
          <a:bodyPr wrap="square">
            <a:spAutoFit/>
          </a:bodyPr>
          <a:lstStyle/>
          <a:p>
            <a:pPr algn="l" fontAlgn="base"/>
            <a:r>
              <a:rPr lang="en-US" sz="2200" b="1" i="0" dirty="0">
                <a:solidFill>
                  <a:srgbClr val="222222"/>
                </a:solidFill>
                <a:effectLst/>
                <a:latin typeface="+mn-lt"/>
              </a:rPr>
              <a:t>Lock Picking</a:t>
            </a:r>
          </a:p>
          <a:p>
            <a:pPr marL="285750" indent="-285750" algn="l" fontAlgn="base">
              <a:buFont typeface="Arial" panose="020B0604020202020204" pitchFamily="34" charset="0"/>
              <a:buChar char="•"/>
            </a:pPr>
            <a:r>
              <a:rPr lang="en-US" sz="2200" i="0" dirty="0">
                <a:solidFill>
                  <a:srgbClr val="222222"/>
                </a:solidFill>
                <a:effectLst/>
                <a:latin typeface="+mn-lt"/>
              </a:rPr>
              <a:t>The lock-picking techniques in gaining unauthorized access through doors and exits, especially with the use of mechanical locks that have not undergone significant advancements. </a:t>
            </a:r>
          </a:p>
          <a:p>
            <a:pPr marL="285750" indent="-285750" algn="l" fontAlgn="base">
              <a:buFont typeface="Arial" panose="020B0604020202020204" pitchFamily="34" charset="0"/>
              <a:buChar char="•"/>
            </a:pPr>
            <a:r>
              <a:rPr lang="en-US" sz="2200" i="0" dirty="0">
                <a:solidFill>
                  <a:srgbClr val="222222"/>
                </a:solidFill>
                <a:effectLst/>
                <a:latin typeface="+mn-lt"/>
              </a:rPr>
              <a:t>Many businesses nowadays use electromagnetic locks to prevent lock picking, but scanning and duplicating ID cards used for such locks require equal effort.</a:t>
            </a:r>
          </a:p>
          <a:p>
            <a:pPr marL="285750" indent="-285750" algn="l" fontAlgn="base">
              <a:buFont typeface="Arial" panose="020B0604020202020204" pitchFamily="34" charset="0"/>
              <a:buChar char="•"/>
            </a:pPr>
            <a:r>
              <a:rPr lang="en-US" sz="2200" i="0" dirty="0">
                <a:solidFill>
                  <a:srgbClr val="222222"/>
                </a:solidFill>
                <a:effectLst/>
                <a:latin typeface="+mn-lt"/>
              </a:rPr>
              <a:t>In order to avoid intrusions, consider using electromagnetic locks with PIN authorization access.</a:t>
            </a:r>
          </a:p>
        </p:txBody>
      </p:sp>
    </p:spTree>
    <p:extLst>
      <p:ext uri="{BB962C8B-B14F-4D97-AF65-F5344CB8AC3E}">
        <p14:creationId xmlns:p14="http://schemas.microsoft.com/office/powerpoint/2010/main" val="17051799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6732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Physical Penetration Testing</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E61B1D4D-ECA2-0D04-C038-CD0BDC162E69}"/>
              </a:ext>
            </a:extLst>
          </p:cNvPr>
          <p:cNvSpPr txBox="1"/>
          <p:nvPr/>
        </p:nvSpPr>
        <p:spPr>
          <a:xfrm>
            <a:off x="269875" y="1602754"/>
            <a:ext cx="8429625" cy="4093428"/>
          </a:xfrm>
          <a:prstGeom prst="rect">
            <a:avLst/>
          </a:prstGeom>
          <a:noFill/>
        </p:spPr>
        <p:txBody>
          <a:bodyPr wrap="square">
            <a:spAutoFit/>
          </a:bodyPr>
          <a:lstStyle/>
          <a:p>
            <a:pPr algn="just"/>
            <a:r>
              <a:rPr lang="en-US" sz="2000" b="1" dirty="0"/>
              <a:t>Test Server Rooms, Wires And Cables</a:t>
            </a:r>
          </a:p>
          <a:p>
            <a:pPr marL="285750" indent="-285750" algn="just">
              <a:buFont typeface="Arial" panose="020B0604020202020204" pitchFamily="34" charset="0"/>
              <a:buChar char="•"/>
            </a:pPr>
            <a:r>
              <a:rPr lang="en-US" sz="2000" dirty="0"/>
              <a:t>Servers represent the most critical part of any network and are thus usually given a higher level of attention when it comes to security.</a:t>
            </a:r>
          </a:p>
          <a:p>
            <a:pPr marL="285750" indent="-285750" algn="just">
              <a:buFont typeface="Arial" panose="020B0604020202020204" pitchFamily="34" charset="0"/>
              <a:buChar char="•"/>
            </a:pPr>
            <a:r>
              <a:rPr lang="en-US" sz="2000" dirty="0"/>
              <a:t> If an attacker gains access to your server room, your entire network is compromised. With such access, an attacker can infect your system, completely disable it, or steal your most sensitive data.</a:t>
            </a:r>
          </a:p>
          <a:p>
            <a:pPr marL="285750" indent="-285750" algn="just">
              <a:buFont typeface="Arial" panose="020B0604020202020204" pitchFamily="34" charset="0"/>
              <a:buChar char="•"/>
            </a:pPr>
            <a:r>
              <a:rPr lang="en-US" sz="2000" dirty="0"/>
              <a:t>Most businesses host their data and systems in cloud environments or own their infrastructure, which is typically stored in data centers.</a:t>
            </a:r>
          </a:p>
          <a:p>
            <a:pPr marL="285750" indent="-285750" algn="just">
              <a:buFont typeface="Arial" panose="020B0604020202020204" pitchFamily="34" charset="0"/>
              <a:buChar char="•"/>
            </a:pPr>
            <a:r>
              <a:rPr lang="en-US" sz="2000" dirty="0"/>
              <a:t>Because data centers host valuable websites and company data, they often require several layers of authentication including biometric scans, identification badges, and PIN numbers to access. </a:t>
            </a:r>
          </a:p>
          <a:p>
            <a:pPr marL="285750" indent="-285750" algn="just">
              <a:buFont typeface="Arial" panose="020B0604020202020204" pitchFamily="34" charset="0"/>
              <a:buChar char="•"/>
            </a:pPr>
            <a:r>
              <a:rPr lang="en-US" sz="2000" dirty="0"/>
              <a:t>In addition, servers are stored in rack cages that require a key or PIN to gain physical access to the server.</a:t>
            </a:r>
          </a:p>
        </p:txBody>
      </p:sp>
    </p:spTree>
    <p:extLst>
      <p:ext uri="{BB962C8B-B14F-4D97-AF65-F5344CB8AC3E}">
        <p14:creationId xmlns:p14="http://schemas.microsoft.com/office/powerpoint/2010/main" val="4091805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6732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Physical Penetration Testing</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A475834-F760-0C36-D26A-CA8441CC07C8}"/>
              </a:ext>
            </a:extLst>
          </p:cNvPr>
          <p:cNvSpPr txBox="1"/>
          <p:nvPr/>
        </p:nvSpPr>
        <p:spPr>
          <a:xfrm>
            <a:off x="1164815" y="1868488"/>
            <a:ext cx="6710221" cy="3139321"/>
          </a:xfrm>
          <a:prstGeom prst="rect">
            <a:avLst/>
          </a:prstGeom>
          <a:noFill/>
        </p:spPr>
        <p:txBody>
          <a:bodyPr wrap="square">
            <a:spAutoFit/>
          </a:bodyPr>
          <a:lstStyle/>
          <a:p>
            <a:pPr algn="just"/>
            <a:r>
              <a:rPr lang="en-US" sz="2200" b="1" dirty="0"/>
              <a:t>Test Fire And Cooling Systems</a:t>
            </a:r>
            <a:endParaRPr lang="en-US" sz="2200" dirty="0"/>
          </a:p>
          <a:p>
            <a:pPr marL="285750" indent="-285750" algn="just">
              <a:buFont typeface="Arial" panose="020B0604020202020204" pitchFamily="34" charset="0"/>
              <a:buChar char="•"/>
            </a:pPr>
            <a:r>
              <a:rPr lang="en-US" sz="2200" dirty="0"/>
              <a:t>Checking your fire and cooling systems is important in order to ensure the physical safety of your server equipment if a fire or overheating occurs inside the server room. </a:t>
            </a:r>
          </a:p>
          <a:p>
            <a:pPr marL="285750" indent="-285750" algn="just">
              <a:buFont typeface="Arial" panose="020B0604020202020204" pitchFamily="34" charset="0"/>
              <a:buChar char="•"/>
            </a:pPr>
            <a:r>
              <a:rPr lang="en-US" sz="2200" dirty="0"/>
              <a:t>Without these systems, you run the risk of having your servers becoming unavailable, which is worse than being a victim of a major distributed denial of service (DDoS) attack.</a:t>
            </a:r>
          </a:p>
        </p:txBody>
      </p:sp>
    </p:spTree>
    <p:extLst>
      <p:ext uri="{BB962C8B-B14F-4D97-AF65-F5344CB8AC3E}">
        <p14:creationId xmlns:p14="http://schemas.microsoft.com/office/powerpoint/2010/main" val="40620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6732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Physical Penetration Testing</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345E45DC-C09D-0672-A8FA-57A75300D310}"/>
              </a:ext>
            </a:extLst>
          </p:cNvPr>
          <p:cNvSpPr txBox="1"/>
          <p:nvPr/>
        </p:nvSpPr>
        <p:spPr>
          <a:xfrm>
            <a:off x="683612" y="1633537"/>
            <a:ext cx="7863488" cy="3816429"/>
          </a:xfrm>
          <a:prstGeom prst="rect">
            <a:avLst/>
          </a:prstGeom>
          <a:noFill/>
        </p:spPr>
        <p:txBody>
          <a:bodyPr wrap="square">
            <a:spAutoFit/>
          </a:bodyPr>
          <a:lstStyle/>
          <a:p>
            <a:pPr algn="just" fontAlgn="base"/>
            <a:r>
              <a:rPr lang="en-US" sz="2200" b="1" i="0" dirty="0">
                <a:solidFill>
                  <a:srgbClr val="222222"/>
                </a:solidFill>
                <a:effectLst/>
                <a:latin typeface="+mn-lt"/>
              </a:rPr>
              <a:t>Dumpster Diving</a:t>
            </a:r>
          </a:p>
          <a:p>
            <a:pPr marL="342900" indent="-342900" algn="just" fontAlgn="base">
              <a:buFont typeface="Arial" panose="020B0604020202020204" pitchFamily="34" charset="0"/>
              <a:buChar char="•"/>
            </a:pPr>
            <a:r>
              <a:rPr lang="en-US" sz="2200" i="0" dirty="0">
                <a:solidFill>
                  <a:srgbClr val="333333"/>
                </a:solidFill>
                <a:effectLst/>
                <a:latin typeface="+mn-lt"/>
              </a:rPr>
              <a:t>As the name suggests, dumpster diving involves looking through the business or its employee’s trash in search of any information that can be used to further penetrate the business’s defenses.</a:t>
            </a:r>
          </a:p>
          <a:p>
            <a:pPr marL="342900" indent="-342900" algn="just" fontAlgn="base">
              <a:buFont typeface="Arial" panose="020B0604020202020204" pitchFamily="34" charset="0"/>
              <a:buChar char="•"/>
            </a:pPr>
            <a:r>
              <a:rPr lang="en-US" sz="2200" i="0" dirty="0">
                <a:solidFill>
                  <a:srgbClr val="333333"/>
                </a:solidFill>
                <a:effectLst/>
                <a:latin typeface="+mn-lt"/>
              </a:rPr>
              <a:t>Paper documents, books, manuals, invoices, and bank statements are some of the things an attacker would look for in order to retrieve useful information. It is therefore important to use paper shredders for all documents that are being discarded. In some cases, you may wish to consider burning sensitive documents as software exists to reconstruct shredded documents.</a:t>
            </a:r>
          </a:p>
        </p:txBody>
      </p:sp>
    </p:spTree>
    <p:extLst>
      <p:ext uri="{BB962C8B-B14F-4D97-AF65-F5344CB8AC3E}">
        <p14:creationId xmlns:p14="http://schemas.microsoft.com/office/powerpoint/2010/main" val="3558870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2162" y="2950368"/>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3818873" y="3109445"/>
            <a:ext cx="2627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24713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627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A39F9CB1-26DC-8A72-AAFE-D864E974D513}"/>
              </a:ext>
            </a:extLst>
          </p:cNvPr>
          <p:cNvPicPr>
            <a:picLocks noChangeAspect="1"/>
          </p:cNvPicPr>
          <p:nvPr/>
        </p:nvPicPr>
        <p:blipFill>
          <a:blip r:embed="rId9"/>
          <a:stretch>
            <a:fillRect/>
          </a:stretch>
        </p:blipFill>
        <p:spPr>
          <a:xfrm>
            <a:off x="2202024" y="1926270"/>
            <a:ext cx="4929561" cy="378894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627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8BE24498-FD63-1157-534E-185D8D0D5349}"/>
              </a:ext>
            </a:extLst>
          </p:cNvPr>
          <p:cNvSpPr txBox="1"/>
          <p:nvPr/>
        </p:nvSpPr>
        <p:spPr>
          <a:xfrm>
            <a:off x="682204" y="1793875"/>
            <a:ext cx="7146179" cy="4401205"/>
          </a:xfrm>
          <a:prstGeom prst="rect">
            <a:avLst/>
          </a:prstGeom>
          <a:noFill/>
        </p:spPr>
        <p:txBody>
          <a:bodyPr wrap="square">
            <a:spAutoFit/>
          </a:bodyPr>
          <a:lstStyle/>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r>
              <a:rPr lang="en-US" sz="2000" b="1" dirty="0"/>
              <a:t>The post-exploitation process</a:t>
            </a:r>
            <a:r>
              <a:rPr lang="en-US" sz="2000" dirty="0"/>
              <a:t> in penetration testing refers to the phase of the assessment where an attacker maintains access to a compromised system and extracts additional information and data from it. </a:t>
            </a:r>
          </a:p>
          <a:p>
            <a:pPr marL="285750" indent="-285750" algn="just">
              <a:buFont typeface="Arial" panose="020B0604020202020204" pitchFamily="34" charset="0"/>
              <a:buChar char="•"/>
            </a:pPr>
            <a:r>
              <a:rPr lang="en-US" sz="2000" dirty="0"/>
              <a:t>The post-exploitation is used to determine the capabilities and base value of the target system.</a:t>
            </a:r>
          </a:p>
          <a:p>
            <a:pPr marL="285750" indent="-285750" algn="just">
              <a:buFont typeface="Arial" panose="020B0604020202020204" pitchFamily="34" charset="0"/>
              <a:buChar char="•"/>
            </a:pPr>
            <a:r>
              <a:rPr lang="en-US" sz="2000" dirty="0"/>
              <a:t>The main purpose of post-exploitation is to gain access to all parts of the target system without knowing the user or without being detected.</a:t>
            </a:r>
          </a:p>
          <a:p>
            <a:pPr marL="285750" indent="-285750" algn="just">
              <a:buFont typeface="Arial" panose="020B0604020202020204" pitchFamily="34" charset="0"/>
              <a:buChar char="•"/>
            </a:pPr>
            <a:r>
              <a:rPr lang="en-US" sz="2000" dirty="0"/>
              <a:t>If the attacker is detected, it will make all the effects useless and everything null. </a:t>
            </a:r>
          </a:p>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endParaRPr lang="en-US" sz="2000" dirty="0"/>
          </a:p>
        </p:txBody>
      </p:sp>
    </p:spTree>
    <p:extLst>
      <p:ext uri="{BB962C8B-B14F-4D97-AF65-F5344CB8AC3E}">
        <p14:creationId xmlns:p14="http://schemas.microsoft.com/office/powerpoint/2010/main" val="3323648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627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F8B926C5-555A-FE48-E384-C46FE77C55C4}"/>
              </a:ext>
            </a:extLst>
          </p:cNvPr>
          <p:cNvSpPr txBox="1"/>
          <p:nvPr/>
        </p:nvSpPr>
        <p:spPr>
          <a:xfrm>
            <a:off x="342915" y="1499668"/>
            <a:ext cx="8203926" cy="3349378"/>
          </a:xfrm>
          <a:prstGeom prst="rect">
            <a:avLst/>
          </a:prstGeom>
          <a:noFill/>
        </p:spPr>
        <p:txBody>
          <a:bodyPr wrap="square">
            <a:spAutoFit/>
          </a:bodyPr>
          <a:lstStyle/>
          <a:p>
            <a:pPr marR="0" algn="just">
              <a:lnSpc>
                <a:spcPct val="107000"/>
              </a:lnSpc>
              <a:spcBef>
                <a:spcPts val="0"/>
              </a:spcBef>
              <a:spcAft>
                <a:spcPts val="800"/>
              </a:spcAft>
            </a:pPr>
            <a:r>
              <a:rPr lang="en-US" sz="2000" b="1" kern="100" dirty="0">
                <a:effectLst/>
                <a:latin typeface="Calibri" panose="020F0502020204030204" pitchFamily="34" charset="0"/>
                <a:ea typeface="Calibri" panose="020F0502020204030204" pitchFamily="34" charset="0"/>
                <a:cs typeface="Arial" panose="020B0604020202020204" pitchFamily="34" charset="0"/>
              </a:rPr>
              <a:t>The post-exploitation process typically consists of the following steps:</a:t>
            </a:r>
          </a:p>
          <a:p>
            <a:pPr marL="342900" marR="0" indent="-342900" algn="just">
              <a:lnSpc>
                <a:spcPct val="107000"/>
              </a:lnSpc>
              <a:spcBef>
                <a:spcPts val="0"/>
              </a:spcBef>
              <a:spcAft>
                <a:spcPts val="800"/>
              </a:spcAft>
              <a:buFont typeface="Arial" panose="020B060402020202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Maintaining access: After gaining access to a system, the attacker needs to maintain access to it. This can be done by creating backdoors or persistent access points that allow the attacker to return to the system.</a:t>
            </a:r>
          </a:p>
          <a:p>
            <a:pPr marL="342900" marR="0" indent="-342900" algn="just">
              <a:lnSpc>
                <a:spcPct val="107000"/>
              </a:lnSpc>
              <a:spcBef>
                <a:spcPts val="0"/>
              </a:spcBef>
              <a:spcAft>
                <a:spcPts val="800"/>
              </a:spcAft>
              <a:buFont typeface="Arial" panose="020B060402020202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Privilege escalation: Once access is maintained, the attacker will try to escalate their privileges to gain greater control over the system. </a:t>
            </a:r>
          </a:p>
          <a:p>
            <a:pPr marL="342900" marR="0" indent="-342900" algn="just">
              <a:lnSpc>
                <a:spcPct val="107000"/>
              </a:lnSpc>
              <a:spcBef>
                <a:spcPts val="0"/>
              </a:spcBef>
              <a:spcAft>
                <a:spcPts val="800"/>
              </a:spcAft>
              <a:buFont typeface="Arial" panose="020B060402020202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Reconnaissance: Once the attacker has gained access and escalated privileges, they will start gathering intelligence about the system and the network. </a:t>
            </a:r>
          </a:p>
        </p:txBody>
      </p:sp>
    </p:spTree>
    <p:extLst>
      <p:ext uri="{BB962C8B-B14F-4D97-AF65-F5344CB8AC3E}">
        <p14:creationId xmlns:p14="http://schemas.microsoft.com/office/powerpoint/2010/main" val="3876241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6">
            <a:extLst>
              <a:ext uri="{FF2B5EF4-FFF2-40B4-BE49-F238E27FC236}">
                <a16:creationId xmlns:a16="http://schemas.microsoft.com/office/drawing/2014/main" id="{749EEAA9-25FB-8E62-60E5-D748368600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Freeform 5">
            <a:extLst>
              <a:ext uri="{FF2B5EF4-FFF2-40B4-BE49-F238E27FC236}">
                <a16:creationId xmlns:a16="http://schemas.microsoft.com/office/drawing/2014/main" id="{E3847C21-9F94-E60A-A186-0DB8EEDEF1CC}"/>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0" name="Freeform 6">
            <a:extLst>
              <a:ext uri="{FF2B5EF4-FFF2-40B4-BE49-F238E27FC236}">
                <a16:creationId xmlns:a16="http://schemas.microsoft.com/office/drawing/2014/main" id="{52FFE463-FFE5-C362-C4A8-F8AB0C541EFF}"/>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4101" name="Freeform 8">
            <a:extLst>
              <a:ext uri="{FF2B5EF4-FFF2-40B4-BE49-F238E27FC236}">
                <a16:creationId xmlns:a16="http://schemas.microsoft.com/office/drawing/2014/main" id="{707547BD-8F43-8F96-F387-A421412A2C1D}"/>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4102" name="Picture 1">
            <a:extLst>
              <a:ext uri="{FF2B5EF4-FFF2-40B4-BE49-F238E27FC236}">
                <a16:creationId xmlns:a16="http://schemas.microsoft.com/office/drawing/2014/main" id="{B086F93D-F24C-F691-6264-027508548F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2">
            <a:extLst>
              <a:ext uri="{FF2B5EF4-FFF2-40B4-BE49-F238E27FC236}">
                <a16:creationId xmlns:a16="http://schemas.microsoft.com/office/drawing/2014/main" id="{1B753E8E-FC20-8FC0-192A-30DE4EF53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
            <a:extLst>
              <a:ext uri="{FF2B5EF4-FFF2-40B4-BE49-F238E27FC236}">
                <a16:creationId xmlns:a16="http://schemas.microsoft.com/office/drawing/2014/main" id="{7C728D40-4B15-75BE-2BE6-4DBC76CC0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5" name="TextBox 6">
            <a:extLst>
              <a:ext uri="{FF2B5EF4-FFF2-40B4-BE49-F238E27FC236}">
                <a16:creationId xmlns:a16="http://schemas.microsoft.com/office/drawing/2014/main" id="{80A84AD5-7A8C-0A85-A5DE-39FFC6CC5209}"/>
              </a:ext>
            </a:extLst>
          </p:cNvPr>
          <p:cNvSpPr txBox="1">
            <a:spLocks noChangeArrowheads="1"/>
          </p:cNvSpPr>
          <p:nvPr/>
        </p:nvSpPr>
        <p:spPr bwMode="auto">
          <a:xfrm>
            <a:off x="2651125" y="542925"/>
            <a:ext cx="26279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sp>
        <p:nvSpPr>
          <p:cNvPr id="4106" name="TextBox 7">
            <a:extLst>
              <a:ext uri="{FF2B5EF4-FFF2-40B4-BE49-F238E27FC236}">
                <a16:creationId xmlns:a16="http://schemas.microsoft.com/office/drawing/2014/main" id="{16EEFA9F-DC30-71A1-BD94-34621B9E88AE}"/>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4107" name="Picture 8">
            <a:extLst>
              <a:ext uri="{FF2B5EF4-FFF2-40B4-BE49-F238E27FC236}">
                <a16:creationId xmlns:a16="http://schemas.microsoft.com/office/drawing/2014/main" id="{2DE9AC13-0717-01EB-9A3E-50D21A3198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9">
            <a:extLst>
              <a:ext uri="{FF2B5EF4-FFF2-40B4-BE49-F238E27FC236}">
                <a16:creationId xmlns:a16="http://schemas.microsoft.com/office/drawing/2014/main" id="{1DE58EF3-5BAB-2604-750D-425B72F9C7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4">
            <a:extLst>
              <a:ext uri="{FF2B5EF4-FFF2-40B4-BE49-F238E27FC236}">
                <a16:creationId xmlns:a16="http://schemas.microsoft.com/office/drawing/2014/main" id="{E18F9858-8CA4-A38B-0853-CC756678148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F8B926C5-555A-FE48-E384-C46FE77C55C4}"/>
              </a:ext>
            </a:extLst>
          </p:cNvPr>
          <p:cNvSpPr txBox="1"/>
          <p:nvPr/>
        </p:nvSpPr>
        <p:spPr>
          <a:xfrm>
            <a:off x="342914" y="1585932"/>
            <a:ext cx="8204185" cy="4439933"/>
          </a:xfrm>
          <a:prstGeom prst="rect">
            <a:avLst/>
          </a:prstGeom>
          <a:noFill/>
        </p:spPr>
        <p:txBody>
          <a:bodyPr wrap="square">
            <a:spAutoFit/>
          </a:bodyPr>
          <a:lstStyle/>
          <a:p>
            <a:pPr marL="342900" indent="-342900">
              <a:lnSpc>
                <a:spcPct val="107000"/>
              </a:lnSpc>
              <a:spcBef>
                <a:spcPts val="0"/>
              </a:spcBef>
              <a:spcAft>
                <a:spcPts val="800"/>
              </a:spcAft>
              <a:buFont typeface="Arial" panose="020B0604020202020204" pitchFamily="34" charset="0"/>
              <a:buChar char="•"/>
            </a:pPr>
            <a:r>
              <a:rPr lang="en-US" sz="2000" dirty="0">
                <a:effectLst/>
                <a:latin typeface="Calibri" panose="020F0502020204030204" pitchFamily="34" charset="0"/>
                <a:ea typeface="Calibri" panose="020F0502020204030204" pitchFamily="34" charset="0"/>
                <a:cs typeface="Arial" panose="020B0604020202020204" pitchFamily="34" charset="0"/>
              </a:rPr>
              <a:t>Data exfiltration: The attacker will then begin to extract valuable data from the compromised system.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Bef>
                <a:spcPts val="0"/>
              </a:spcBef>
              <a:spcAft>
                <a:spcPts val="800"/>
              </a:spcAft>
              <a:buFont typeface="Arial" panose="020B060402020202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Covering tracks: Finally, the attacker will attempt to cover their tracks and erase any evidence of their presence on the system. This includes deleting logs, removing any backdoors or other access points, and obscuring any signs of their activity.</a:t>
            </a:r>
          </a:p>
          <a:p>
            <a:pPr marL="342900" marR="0" indent="-342900">
              <a:lnSpc>
                <a:spcPct val="107000"/>
              </a:lnSpc>
              <a:spcBef>
                <a:spcPts val="0"/>
              </a:spcBef>
              <a:spcAft>
                <a:spcPts val="800"/>
              </a:spcAft>
              <a:buFont typeface="Arial" panose="020B0604020202020204" pitchFamily="34" charset="0"/>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It is important to note that post-exploitation is illegal without proper authorization and consent. Therefore, it should only be performed by authorized and certified professionals as part of a legitimate penetration testing engagement.</a:t>
            </a:r>
          </a:p>
          <a:p>
            <a:pPr marR="0">
              <a:lnSpc>
                <a:spcPct val="107000"/>
              </a:lnSpc>
              <a:spcBef>
                <a:spcPts val="0"/>
              </a:spcBef>
              <a:spcAft>
                <a:spcPts val="800"/>
              </a:spcAft>
            </a:pPr>
            <a:r>
              <a:rPr lang="en-US" sz="2000" kern="100" dirty="0">
                <a:solidFill>
                  <a:srgbClr val="00B0F0"/>
                </a:solidFill>
                <a:ea typeface="Calibri" panose="020F0502020204030204" pitchFamily="34" charset="0"/>
                <a:cs typeface="Arial" panose="020B0604020202020204" pitchFamily="34" charset="0"/>
              </a:rPr>
              <a:t>.</a:t>
            </a:r>
          </a:p>
          <a:p>
            <a:pPr marL="342900" marR="0" indent="-342900">
              <a:lnSpc>
                <a:spcPct val="107000"/>
              </a:lnSpc>
              <a:spcBef>
                <a:spcPts val="0"/>
              </a:spcBef>
              <a:spcAft>
                <a:spcPts val="800"/>
              </a:spcAft>
              <a:buFont typeface="Arial" panose="020B0604020202020204" pitchFamily="34" charset="0"/>
              <a:buChar char="•"/>
            </a:pP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50397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8427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D61A5A33-8699-326E-6B39-49A420FA7736}"/>
              </a:ext>
            </a:extLst>
          </p:cNvPr>
          <p:cNvSpPr txBox="1"/>
          <p:nvPr/>
        </p:nvSpPr>
        <p:spPr>
          <a:xfrm>
            <a:off x="682205" y="1868488"/>
            <a:ext cx="6228182" cy="461665"/>
          </a:xfrm>
          <a:prstGeom prst="rect">
            <a:avLst/>
          </a:prstGeom>
          <a:noFill/>
        </p:spPr>
        <p:txBody>
          <a:bodyPr wrap="square">
            <a:spAutoFit/>
          </a:bodyPr>
          <a:lstStyle/>
          <a:p>
            <a:r>
              <a:rPr lang="en-US" sz="2400" b="1" dirty="0"/>
              <a:t>Rules of Engagement</a:t>
            </a:r>
          </a:p>
        </p:txBody>
      </p:sp>
      <p:sp>
        <p:nvSpPr>
          <p:cNvPr id="5" name="TextBox 4">
            <a:extLst>
              <a:ext uri="{FF2B5EF4-FFF2-40B4-BE49-F238E27FC236}">
                <a16:creationId xmlns:a16="http://schemas.microsoft.com/office/drawing/2014/main" id="{B49218A5-FE7D-16A3-6A05-A43E44FBC469}"/>
              </a:ext>
            </a:extLst>
          </p:cNvPr>
          <p:cNvSpPr txBox="1"/>
          <p:nvPr/>
        </p:nvSpPr>
        <p:spPr>
          <a:xfrm>
            <a:off x="523874" y="2374831"/>
            <a:ext cx="7735887" cy="2462213"/>
          </a:xfrm>
          <a:prstGeom prst="rect">
            <a:avLst/>
          </a:prstGeom>
          <a:noFill/>
        </p:spPr>
        <p:txBody>
          <a:bodyPr wrap="square">
            <a:spAutoFit/>
          </a:bodyPr>
          <a:lstStyle/>
          <a:p>
            <a:pPr marL="342900" indent="-342900" algn="just">
              <a:buFont typeface="Arial" panose="020B0604020202020204" pitchFamily="34" charset="0"/>
              <a:buChar char="•"/>
            </a:pPr>
            <a:r>
              <a:rPr lang="en-US" sz="2200" dirty="0"/>
              <a:t>The post-exploitation consists of the set of rules which is used to protect the client and penetration tester. </a:t>
            </a:r>
          </a:p>
          <a:p>
            <a:pPr marL="342900" indent="-342900" algn="just">
              <a:buFont typeface="Arial" panose="020B0604020202020204" pitchFamily="34" charset="0"/>
              <a:buChar char="•"/>
            </a:pPr>
            <a:r>
              <a:rPr lang="en-US" sz="2200" dirty="0"/>
              <a:t>By using these rules, the unnecessary conflicts between the client and tester can be avoided.</a:t>
            </a:r>
          </a:p>
          <a:p>
            <a:pPr marL="342900" indent="-342900" algn="just">
              <a:buFont typeface="Arial" panose="020B0604020202020204" pitchFamily="34" charset="0"/>
              <a:buChar char="•"/>
            </a:pPr>
            <a:r>
              <a:rPr lang="en-US" sz="2200" dirty="0"/>
              <a:t> If anything does not need to be exploited, the tester will not exploit this. Using these engagement rules, we can avoid any unnecessary actions at all costs.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8427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50EA135-D49A-017C-6838-EA7DD3DDF9C2}"/>
              </a:ext>
            </a:extLst>
          </p:cNvPr>
          <p:cNvSpPr txBox="1"/>
          <p:nvPr/>
        </p:nvSpPr>
        <p:spPr>
          <a:xfrm>
            <a:off x="652463" y="1863990"/>
            <a:ext cx="7437437" cy="461665"/>
          </a:xfrm>
          <a:prstGeom prst="rect">
            <a:avLst/>
          </a:prstGeom>
          <a:noFill/>
        </p:spPr>
        <p:txBody>
          <a:bodyPr wrap="square">
            <a:spAutoFit/>
          </a:bodyPr>
          <a:lstStyle/>
          <a:p>
            <a:r>
              <a:rPr lang="en-US" sz="2400" b="1" dirty="0"/>
              <a:t> There are two types of set of rules, which are as follows:</a:t>
            </a:r>
          </a:p>
        </p:txBody>
      </p:sp>
      <p:sp>
        <p:nvSpPr>
          <p:cNvPr id="5" name="TextBox 4">
            <a:extLst>
              <a:ext uri="{FF2B5EF4-FFF2-40B4-BE49-F238E27FC236}">
                <a16:creationId xmlns:a16="http://schemas.microsoft.com/office/drawing/2014/main" id="{9D87E7DE-5E34-159B-50F1-0C8E08328193}"/>
              </a:ext>
            </a:extLst>
          </p:cNvPr>
          <p:cNvSpPr txBox="1"/>
          <p:nvPr/>
        </p:nvSpPr>
        <p:spPr>
          <a:xfrm>
            <a:off x="1132989" y="2400378"/>
            <a:ext cx="6228182" cy="830997"/>
          </a:xfrm>
          <a:prstGeom prst="rect">
            <a:avLst/>
          </a:prstGeom>
          <a:noFill/>
        </p:spPr>
        <p:txBody>
          <a:bodyPr wrap="square">
            <a:spAutoFit/>
          </a:bodyPr>
          <a:lstStyle/>
          <a:p>
            <a:pPr marL="285750" indent="-285750">
              <a:buFont typeface="Arial" panose="020B0604020202020204" pitchFamily="34" charset="0"/>
              <a:buChar char="•"/>
            </a:pPr>
            <a:r>
              <a:rPr lang="en-US" sz="2400" dirty="0"/>
              <a:t>Protecting Ourselves</a:t>
            </a:r>
          </a:p>
          <a:p>
            <a:pPr marL="285750" indent="-285750">
              <a:buFont typeface="Arial" panose="020B0604020202020204" pitchFamily="34" charset="0"/>
              <a:buChar char="•"/>
            </a:pPr>
            <a:r>
              <a:rPr lang="en-US" sz="2400" dirty="0"/>
              <a:t>Protecting the client</a:t>
            </a:r>
          </a:p>
        </p:txBody>
      </p:sp>
    </p:spTree>
    <p:extLst>
      <p:ext uri="{BB962C8B-B14F-4D97-AF65-F5344CB8AC3E}">
        <p14:creationId xmlns:p14="http://schemas.microsoft.com/office/powerpoint/2010/main" val="2118785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8427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946DAEC-C5C8-0A6A-A080-53DE8F621ECE}"/>
              </a:ext>
            </a:extLst>
          </p:cNvPr>
          <p:cNvSpPr txBox="1"/>
          <p:nvPr/>
        </p:nvSpPr>
        <p:spPr>
          <a:xfrm>
            <a:off x="523876" y="1527275"/>
            <a:ext cx="7667624" cy="3139321"/>
          </a:xfrm>
          <a:prstGeom prst="rect">
            <a:avLst/>
          </a:prstGeom>
          <a:noFill/>
        </p:spPr>
        <p:txBody>
          <a:bodyPr wrap="square">
            <a:spAutoFit/>
          </a:bodyPr>
          <a:lstStyle/>
          <a:p>
            <a:pPr algn="just"/>
            <a:r>
              <a:rPr lang="en-US" sz="2200" b="1" i="0" dirty="0">
                <a:solidFill>
                  <a:srgbClr val="333333"/>
                </a:solidFill>
                <a:effectLst/>
                <a:latin typeface="inter-bold"/>
              </a:rPr>
              <a:t>Protecting Ourselves</a:t>
            </a:r>
            <a:endParaRPr lang="en-US" sz="2200" b="0" i="0" dirty="0">
              <a:solidFill>
                <a:srgbClr val="333333"/>
              </a:solidFill>
              <a:effectLst/>
              <a:latin typeface="inter-regular"/>
            </a:endParaRPr>
          </a:p>
          <a:p>
            <a:pPr marL="285750" indent="-285750" algn="just">
              <a:buFont typeface="Arial" panose="020B0604020202020204" pitchFamily="34" charset="0"/>
              <a:buChar char="•"/>
            </a:pPr>
            <a:r>
              <a:rPr lang="en-US" sz="2200" b="0" i="0" dirty="0">
                <a:solidFill>
                  <a:srgbClr val="333333"/>
                </a:solidFill>
                <a:effectLst/>
                <a:latin typeface="inter-regular"/>
              </a:rPr>
              <a:t>Before making any attack, the penetration tester should learn all the necessary details about the victim or victim system. It is really important for a penetration tester to protect their identity anyhow. When the required operation is done, the tester should avoid the risk of leaving traces. </a:t>
            </a:r>
          </a:p>
          <a:p>
            <a:pPr marL="285750" indent="-285750" algn="just">
              <a:buFont typeface="Arial" panose="020B0604020202020204" pitchFamily="34" charset="0"/>
              <a:buChar char="•"/>
            </a:pPr>
            <a:r>
              <a:rPr lang="en-US" sz="2200" b="0" i="0" dirty="0">
                <a:solidFill>
                  <a:srgbClr val="333333"/>
                </a:solidFill>
                <a:effectLst/>
                <a:latin typeface="inter-regular"/>
              </a:rPr>
              <a:t>A tester should perform all the operations under strict confidentiality. If a tester is detected, due to this, the whole operation will be terminated. </a:t>
            </a:r>
            <a:endParaRPr lang="en-US" sz="2200" b="0" i="0" dirty="0">
              <a:solidFill>
                <a:srgbClr val="000000"/>
              </a:solidFill>
              <a:effectLst/>
              <a:latin typeface="inter-regular"/>
            </a:endParaRPr>
          </a:p>
        </p:txBody>
      </p:sp>
    </p:spTree>
    <p:extLst>
      <p:ext uri="{BB962C8B-B14F-4D97-AF65-F5344CB8AC3E}">
        <p14:creationId xmlns:p14="http://schemas.microsoft.com/office/powerpoint/2010/main" val="3670031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8427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946DAEC-C5C8-0A6A-A080-53DE8F621ECE}"/>
              </a:ext>
            </a:extLst>
          </p:cNvPr>
          <p:cNvSpPr txBox="1"/>
          <p:nvPr/>
        </p:nvSpPr>
        <p:spPr>
          <a:xfrm>
            <a:off x="523875" y="1855162"/>
            <a:ext cx="7667624" cy="3477875"/>
          </a:xfrm>
          <a:prstGeom prst="rect">
            <a:avLst/>
          </a:prstGeom>
          <a:noFill/>
        </p:spPr>
        <p:txBody>
          <a:bodyPr wrap="square">
            <a:spAutoFit/>
          </a:bodyPr>
          <a:lstStyle/>
          <a:p>
            <a:pPr algn="just"/>
            <a:r>
              <a:rPr lang="en-US" sz="2200" b="0" i="0" dirty="0">
                <a:solidFill>
                  <a:srgbClr val="333333"/>
                </a:solidFill>
                <a:effectLst/>
                <a:latin typeface="inter-regular"/>
              </a:rPr>
              <a:t>If the tester wants to ensure the safety of digital foot-printing or personal information or information of the client, the penetration tester should perform the following steps:</a:t>
            </a:r>
          </a:p>
          <a:p>
            <a:pPr marL="342900" indent="-342900" algn="just">
              <a:buFont typeface="Arial" panose="020B0604020202020204" pitchFamily="34" charset="0"/>
              <a:buChar char="•"/>
            </a:pPr>
            <a:r>
              <a:rPr lang="en-US" sz="2200" b="0" i="0" dirty="0">
                <a:solidFill>
                  <a:srgbClr val="000000"/>
                </a:solidFill>
                <a:effectLst/>
                <a:latin typeface="inter-regular"/>
              </a:rPr>
              <a:t>If the client is a company or business, we should sign a service level agreement or contract. This contract is used to break the security of company assets.</a:t>
            </a:r>
          </a:p>
          <a:p>
            <a:pPr marL="342900" indent="-342900" algn="just">
              <a:buFont typeface="Arial" panose="020B0604020202020204" pitchFamily="34" charset="0"/>
              <a:buChar char="•"/>
            </a:pPr>
            <a:r>
              <a:rPr lang="en-US" sz="2200" b="0" i="0" dirty="0">
                <a:solidFill>
                  <a:srgbClr val="000000"/>
                </a:solidFill>
                <a:effectLst/>
                <a:latin typeface="inter-regular"/>
              </a:rPr>
              <a:t>If we want to store the extracted information for a confidential purpose, we should use strong encryption methods.</a:t>
            </a:r>
          </a:p>
          <a:p>
            <a:pPr marL="342900" indent="-342900" algn="just">
              <a:buFont typeface="Arial" panose="020B0604020202020204" pitchFamily="34" charset="0"/>
              <a:buChar char="•"/>
            </a:pPr>
            <a:r>
              <a:rPr lang="en-US" sz="2200" b="0" i="0" dirty="0">
                <a:solidFill>
                  <a:srgbClr val="000000"/>
                </a:solidFill>
                <a:effectLst/>
                <a:latin typeface="inter-regular"/>
              </a:rPr>
              <a:t>If we want to store the information or data of the client, we tester should avoid personal devices.</a:t>
            </a:r>
          </a:p>
        </p:txBody>
      </p:sp>
    </p:spTree>
    <p:extLst>
      <p:ext uri="{BB962C8B-B14F-4D97-AF65-F5344CB8AC3E}">
        <p14:creationId xmlns:p14="http://schemas.microsoft.com/office/powerpoint/2010/main" val="3940191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8427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7186904-B6AB-A030-06CF-28F505249F0D}"/>
              </a:ext>
            </a:extLst>
          </p:cNvPr>
          <p:cNvSpPr txBox="1"/>
          <p:nvPr/>
        </p:nvSpPr>
        <p:spPr>
          <a:xfrm>
            <a:off x="958416" y="1779648"/>
            <a:ext cx="6935281" cy="3139321"/>
          </a:xfrm>
          <a:prstGeom prst="rect">
            <a:avLst/>
          </a:prstGeom>
          <a:noFill/>
        </p:spPr>
        <p:txBody>
          <a:bodyPr wrap="square">
            <a:spAutoFit/>
          </a:bodyPr>
          <a:lstStyle/>
          <a:p>
            <a:pPr marL="342900" indent="-342900" algn="just">
              <a:buFont typeface="Arial" panose="020B0604020202020204" pitchFamily="34" charset="0"/>
              <a:buChar char="•"/>
            </a:pPr>
            <a:r>
              <a:rPr lang="en-US" sz="2200" b="1" i="0" dirty="0">
                <a:solidFill>
                  <a:srgbClr val="333333"/>
                </a:solidFill>
                <a:effectLst/>
                <a:latin typeface="inter-bold"/>
              </a:rPr>
              <a:t>Protecting the client</a:t>
            </a:r>
            <a:endParaRPr lang="en-US" sz="2200" b="0" i="0" dirty="0">
              <a:solidFill>
                <a:srgbClr val="333333"/>
              </a:solidFill>
              <a:effectLst/>
              <a:latin typeface="inter-regular"/>
            </a:endParaRPr>
          </a:p>
          <a:p>
            <a:pPr marL="342900" indent="-342900" algn="just">
              <a:buFont typeface="Arial" panose="020B0604020202020204" pitchFamily="34" charset="0"/>
              <a:buChar char="•"/>
            </a:pPr>
            <a:r>
              <a:rPr lang="en-US" sz="2200" b="0" i="0" dirty="0">
                <a:solidFill>
                  <a:srgbClr val="333333"/>
                </a:solidFill>
                <a:effectLst/>
                <a:latin typeface="inter-regular"/>
              </a:rPr>
              <a:t>If the client is an individual user or a company or business, the safety of their information and data is upon us. </a:t>
            </a:r>
          </a:p>
          <a:p>
            <a:pPr marL="342900" indent="-342900" algn="just">
              <a:buFont typeface="Arial" panose="020B0604020202020204" pitchFamily="34" charset="0"/>
              <a:buChar char="•"/>
            </a:pPr>
            <a:r>
              <a:rPr lang="en-US" sz="2200" b="0" i="0" dirty="0">
                <a:solidFill>
                  <a:srgbClr val="333333"/>
                </a:solidFill>
                <a:effectLst/>
                <a:latin typeface="inter-regular"/>
              </a:rPr>
              <a:t>Before the initiation of an attack, the penetration tester should have to follow the proper steps. </a:t>
            </a:r>
          </a:p>
          <a:p>
            <a:pPr marL="342900" indent="-342900" algn="just">
              <a:buFont typeface="Arial" panose="020B0604020202020204" pitchFamily="34" charset="0"/>
              <a:buChar char="•"/>
            </a:pPr>
            <a:r>
              <a:rPr lang="en-US" sz="2200" b="0" i="0" dirty="0">
                <a:solidFill>
                  <a:srgbClr val="333333"/>
                </a:solidFill>
                <a:effectLst/>
                <a:latin typeface="inter-regular"/>
              </a:rPr>
              <a:t>The tester may also have analyzed the attack method's capabilities and effect and determined the best suitable method for the job. </a:t>
            </a:r>
          </a:p>
        </p:txBody>
      </p:sp>
    </p:spTree>
    <p:extLst>
      <p:ext uri="{BB962C8B-B14F-4D97-AF65-F5344CB8AC3E}">
        <p14:creationId xmlns:p14="http://schemas.microsoft.com/office/powerpoint/2010/main" val="25212207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28427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Post Exploitation</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7186904-B6AB-A030-06CF-28F505249F0D}"/>
              </a:ext>
            </a:extLst>
          </p:cNvPr>
          <p:cNvSpPr txBox="1"/>
          <p:nvPr/>
        </p:nvSpPr>
        <p:spPr>
          <a:xfrm>
            <a:off x="958416" y="1779648"/>
            <a:ext cx="7131483" cy="2123658"/>
          </a:xfrm>
          <a:prstGeom prst="rect">
            <a:avLst/>
          </a:prstGeom>
          <a:noFill/>
        </p:spPr>
        <p:txBody>
          <a:bodyPr wrap="square">
            <a:spAutoFit/>
          </a:bodyPr>
          <a:lstStyle/>
          <a:p>
            <a:pPr marL="342900" indent="-342900" algn="just">
              <a:buFont typeface="Arial" panose="020B0604020202020204" pitchFamily="34" charset="0"/>
              <a:buChar char="•"/>
            </a:pPr>
            <a:r>
              <a:rPr lang="en-US" sz="2200" b="0" i="0" dirty="0">
                <a:solidFill>
                  <a:srgbClr val="333333"/>
                </a:solidFill>
                <a:effectLst/>
                <a:latin typeface="inter-regular"/>
              </a:rPr>
              <a:t>Suppose the client is a company or business. In that case, </a:t>
            </a:r>
            <a:r>
              <a:rPr lang="en-US" sz="2200" b="0" i="0" u="sng" dirty="0">
                <a:solidFill>
                  <a:srgbClr val="333333"/>
                </a:solidFill>
                <a:effectLst/>
                <a:latin typeface="inter-regular"/>
              </a:rPr>
              <a:t>the tester should not use attack methods </a:t>
            </a:r>
            <a:r>
              <a:rPr lang="en-US" sz="2200" b="0" i="0" dirty="0">
                <a:solidFill>
                  <a:srgbClr val="333333"/>
                </a:solidFill>
                <a:effectLst/>
                <a:latin typeface="inter-regular"/>
              </a:rPr>
              <a:t>as SSL stripping, DDoS (distributed denial of service), network packet sniffing, SQL injection </a:t>
            </a:r>
            <a:r>
              <a:rPr lang="en-US" sz="2200" b="0" i="0" u="sng" dirty="0">
                <a:solidFill>
                  <a:srgbClr val="333333"/>
                </a:solidFill>
                <a:effectLst/>
                <a:latin typeface="inter-regular"/>
              </a:rPr>
              <a:t>without the client's proper permission</a:t>
            </a:r>
            <a:r>
              <a:rPr lang="en-US" sz="2200" b="0" i="0" dirty="0">
                <a:solidFill>
                  <a:srgbClr val="333333"/>
                </a:solidFill>
                <a:effectLst/>
                <a:latin typeface="inter-regular"/>
              </a:rPr>
              <a:t>. Due to these attacks, daily operators may be disturbed or halted.</a:t>
            </a:r>
          </a:p>
        </p:txBody>
      </p:sp>
    </p:spTree>
    <p:extLst>
      <p:ext uri="{BB962C8B-B14F-4D97-AF65-F5344CB8AC3E}">
        <p14:creationId xmlns:p14="http://schemas.microsoft.com/office/powerpoint/2010/main" val="8811729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2086788"/>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532063" y="2176651"/>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46899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CDF0338A-364A-61B7-5AE2-E7B4E5D0A747}"/>
              </a:ext>
            </a:extLst>
          </p:cNvPr>
          <p:cNvSpPr txBox="1"/>
          <p:nvPr/>
        </p:nvSpPr>
        <p:spPr>
          <a:xfrm>
            <a:off x="790476" y="1911896"/>
            <a:ext cx="6963261" cy="3816429"/>
          </a:xfrm>
          <a:prstGeom prst="rect">
            <a:avLst/>
          </a:prstGeom>
          <a:noFill/>
        </p:spPr>
        <p:txBody>
          <a:bodyPr wrap="square">
            <a:spAutoFit/>
          </a:bodyPr>
          <a:lstStyle/>
          <a:p>
            <a:pPr marL="342900" indent="-342900" algn="just">
              <a:buFont typeface="Arial" panose="020B0604020202020204" pitchFamily="34" charset="0"/>
              <a:buChar char="•"/>
            </a:pPr>
            <a:r>
              <a:rPr lang="en-US" sz="2200" dirty="0"/>
              <a:t>The pen-test process is not limited to executing various test cases to identify security vulnerabilities. </a:t>
            </a:r>
          </a:p>
          <a:p>
            <a:pPr marL="342900" indent="-342900" algn="just">
              <a:buFont typeface="Arial" panose="020B0604020202020204" pitchFamily="34" charset="0"/>
              <a:buChar char="•"/>
            </a:pPr>
            <a:r>
              <a:rPr lang="en-US" sz="2200" dirty="0"/>
              <a:t>It is a multi-step process that, at a high level, includes: planning, initialization, execution, documentation, and wrap-up. It is essential to provide details on what you have identified, convey how you approached the </a:t>
            </a:r>
            <a:r>
              <a:rPr lang="en-US" sz="2200" dirty="0" err="1"/>
              <a:t>pentest</a:t>
            </a:r>
            <a:r>
              <a:rPr lang="en-US" sz="2200" dirty="0"/>
              <a:t>, communicate blockers, offer remediation plans, and share all relevant information. </a:t>
            </a:r>
          </a:p>
          <a:p>
            <a:pPr marL="342900" indent="-342900" algn="just">
              <a:buFont typeface="Arial" panose="020B0604020202020204" pitchFamily="34" charset="0"/>
              <a:buChar char="•"/>
            </a:pPr>
            <a:r>
              <a:rPr lang="en-US" sz="2200" dirty="0"/>
              <a:t>For most </a:t>
            </a:r>
            <a:r>
              <a:rPr lang="en-US" sz="2200" dirty="0" err="1"/>
              <a:t>pentest</a:t>
            </a:r>
            <a:r>
              <a:rPr lang="en-US" sz="2200" dirty="0"/>
              <a:t> engagements, a report is the ultimate deliverable to a customer. So, you must ensure that your report is clean, clear, and effective.</a:t>
            </a:r>
          </a:p>
        </p:txBody>
      </p:sp>
    </p:spTree>
    <p:extLst>
      <p:ext uri="{BB962C8B-B14F-4D97-AF65-F5344CB8AC3E}">
        <p14:creationId xmlns:p14="http://schemas.microsoft.com/office/powerpoint/2010/main" val="2388142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B83255EB-434C-BCEE-7321-CFDC8264764E}"/>
              </a:ext>
            </a:extLst>
          </p:cNvPr>
          <p:cNvSpPr txBox="1"/>
          <p:nvPr/>
        </p:nvSpPr>
        <p:spPr>
          <a:xfrm>
            <a:off x="342915" y="1590679"/>
            <a:ext cx="8118459" cy="4493538"/>
          </a:xfrm>
          <a:prstGeom prst="rect">
            <a:avLst/>
          </a:prstGeom>
          <a:noFill/>
        </p:spPr>
        <p:txBody>
          <a:bodyPr wrap="square">
            <a:spAutoFit/>
          </a:bodyPr>
          <a:lstStyle/>
          <a:p>
            <a:pPr algn="just" fontAlgn="base"/>
            <a:r>
              <a:rPr lang="en-US" sz="2200" b="1" i="0" dirty="0">
                <a:solidFill>
                  <a:srgbClr val="FF0000"/>
                </a:solidFill>
                <a:effectLst/>
                <a:latin typeface="Encode Sans Condensed"/>
              </a:rPr>
              <a:t>What Is a Penetration Testing Report?</a:t>
            </a:r>
          </a:p>
          <a:p>
            <a:pPr marL="342900" indent="-342900" algn="just" fontAlgn="base">
              <a:buFont typeface="Arial" panose="020B0604020202020204" pitchFamily="34" charset="0"/>
              <a:buChar char="•"/>
            </a:pPr>
            <a:r>
              <a:rPr lang="en-US" sz="2200" b="0" i="0" u="sng" dirty="0">
                <a:effectLst/>
                <a:latin typeface="Inter"/>
                <a:hlinkClick r:id="rId9">
                  <a:extLst>
                    <a:ext uri="{A12FA001-AC4F-418D-AE19-62706E023703}">
                      <ahyp:hlinkClr xmlns:ahyp="http://schemas.microsoft.com/office/drawing/2018/hyperlinkcolor" val="tx"/>
                    </a:ext>
                  </a:extLst>
                </a:hlinkClick>
              </a:rPr>
              <a:t>Penetration testing</a:t>
            </a:r>
            <a:r>
              <a:rPr lang="en-US" sz="2200" b="0" i="0" dirty="0">
                <a:effectLst/>
                <a:latin typeface="Inter"/>
              </a:rPr>
              <a:t>  involves assessing the security of a system, network, or application. Although pen-testers use the same techniques as malicious attackers, </a:t>
            </a:r>
            <a:r>
              <a:rPr lang="en-US" sz="2200" b="0" i="0" u="sng" dirty="0">
                <a:effectLst/>
                <a:latin typeface="Inter"/>
              </a:rPr>
              <a:t>the process is legal, </a:t>
            </a:r>
            <a:r>
              <a:rPr lang="en-US" sz="2200" b="0" i="0" dirty="0">
                <a:effectLst/>
                <a:latin typeface="Inter"/>
              </a:rPr>
              <a:t>because it is performed with the consent of the tested organization. </a:t>
            </a:r>
          </a:p>
          <a:p>
            <a:pPr marL="342900" indent="-342900" algn="just" fontAlgn="base">
              <a:buFont typeface="Arial" panose="020B0604020202020204" pitchFamily="34" charset="0"/>
              <a:buChar char="•"/>
            </a:pPr>
            <a:r>
              <a:rPr lang="en-US" sz="2200" b="0" i="0" dirty="0">
                <a:effectLst/>
                <a:latin typeface="Inter"/>
              </a:rPr>
              <a:t>A </a:t>
            </a:r>
            <a:r>
              <a:rPr lang="en-US" sz="2200" b="0" i="0" dirty="0" err="1">
                <a:effectLst/>
                <a:latin typeface="Inter"/>
              </a:rPr>
              <a:t>pentester</a:t>
            </a:r>
            <a:r>
              <a:rPr lang="en-US" sz="2200" b="0" i="0" dirty="0">
                <a:effectLst/>
                <a:latin typeface="Inter"/>
              </a:rPr>
              <a:t> must provide a detailed report on the testing process and the vulnerabilities discovered. A penetration testing report is the only tangible product of a </a:t>
            </a:r>
            <a:r>
              <a:rPr lang="en-US" sz="2200" b="0" i="0" dirty="0" err="1">
                <a:effectLst/>
                <a:latin typeface="Inter"/>
              </a:rPr>
              <a:t>pentest</a:t>
            </a:r>
            <a:r>
              <a:rPr lang="en-US" sz="2200" b="0" i="0" dirty="0">
                <a:effectLst/>
                <a:latin typeface="Inter"/>
              </a:rPr>
              <a:t>. </a:t>
            </a:r>
          </a:p>
          <a:p>
            <a:pPr marL="342900" indent="-342900" algn="just" fontAlgn="base">
              <a:buFont typeface="Arial" panose="020B0604020202020204" pitchFamily="34" charset="0"/>
              <a:buChar char="•"/>
            </a:pPr>
            <a:r>
              <a:rPr lang="en-US" sz="2200" b="0" i="0" u="sng" dirty="0">
                <a:effectLst/>
                <a:latin typeface="Inter"/>
              </a:rPr>
              <a:t>The whole purpose of a penetration test is to identify vulnerabilities and security issues </a:t>
            </a:r>
            <a:r>
              <a:rPr lang="en-US" sz="2200" b="0" i="0" dirty="0">
                <a:effectLst/>
                <a:latin typeface="Inter"/>
              </a:rPr>
              <a:t>the organization can remediate—and these are communicated via the report. Thus, a penetration tester must ensure they create the best possible report. </a:t>
            </a:r>
          </a:p>
        </p:txBody>
      </p:sp>
    </p:spTree>
    <p:extLst>
      <p:ext uri="{BB962C8B-B14F-4D97-AF65-F5344CB8AC3E}">
        <p14:creationId xmlns:p14="http://schemas.microsoft.com/office/powerpoint/2010/main" val="10110047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17CEE3B-8F15-FB2F-C9BF-A59351C59CE2}"/>
              </a:ext>
            </a:extLst>
          </p:cNvPr>
          <p:cNvSpPr txBox="1"/>
          <p:nvPr/>
        </p:nvSpPr>
        <p:spPr>
          <a:xfrm>
            <a:off x="979715" y="1868488"/>
            <a:ext cx="7018110" cy="2462213"/>
          </a:xfrm>
          <a:prstGeom prst="rect">
            <a:avLst/>
          </a:prstGeom>
          <a:noFill/>
        </p:spPr>
        <p:txBody>
          <a:bodyPr wrap="square">
            <a:spAutoFit/>
          </a:bodyPr>
          <a:lstStyle/>
          <a:p>
            <a:pPr algn="just" fontAlgn="base"/>
            <a:r>
              <a:rPr lang="en-US" sz="2200" b="0" i="0" dirty="0">
                <a:effectLst/>
                <a:latin typeface="Inter"/>
              </a:rPr>
              <a:t>A good penetration testing report provides an executive summary of finding, summarizes the vulnerabilities and their business impact, and provides recommendations to fix them. </a:t>
            </a:r>
          </a:p>
          <a:p>
            <a:pPr algn="just" fontAlgn="base"/>
            <a:endParaRPr lang="en-US" sz="2200" dirty="0">
              <a:latin typeface="Inter"/>
            </a:endParaRPr>
          </a:p>
          <a:p>
            <a:pPr algn="just" fontAlgn="base"/>
            <a:r>
              <a:rPr lang="en-US" sz="2200" b="0" i="0" dirty="0">
                <a:effectLst/>
                <a:latin typeface="Inter"/>
              </a:rPr>
              <a:t>Successful penetration testers use a methodical approach, and document their methodology as part of the report.</a:t>
            </a:r>
          </a:p>
        </p:txBody>
      </p:sp>
    </p:spTree>
    <p:extLst>
      <p:ext uri="{BB962C8B-B14F-4D97-AF65-F5344CB8AC3E}">
        <p14:creationId xmlns:p14="http://schemas.microsoft.com/office/powerpoint/2010/main" val="27241335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D80659F-52F0-E2EF-C567-F9DDC4A3102B}"/>
              </a:ext>
            </a:extLst>
          </p:cNvPr>
          <p:cNvSpPr txBox="1"/>
          <p:nvPr/>
        </p:nvSpPr>
        <p:spPr>
          <a:xfrm>
            <a:off x="652463" y="1682334"/>
            <a:ext cx="7808911" cy="3477875"/>
          </a:xfrm>
          <a:prstGeom prst="rect">
            <a:avLst/>
          </a:prstGeom>
          <a:noFill/>
        </p:spPr>
        <p:txBody>
          <a:bodyPr wrap="square">
            <a:spAutoFit/>
          </a:bodyPr>
          <a:lstStyle/>
          <a:p>
            <a:pPr algn="just" fontAlgn="base"/>
            <a:r>
              <a:rPr lang="en-US" sz="2200" b="1" i="0" dirty="0">
                <a:effectLst/>
                <a:latin typeface="Encode Sans Condensed"/>
              </a:rPr>
              <a:t>Key Points to Consider Before Writing a Pentest Report: </a:t>
            </a:r>
          </a:p>
          <a:p>
            <a:pPr algn="just" fontAlgn="base"/>
            <a:r>
              <a:rPr lang="en-US" sz="2200" b="0" i="0" dirty="0">
                <a:effectLst/>
                <a:latin typeface="Inter"/>
              </a:rPr>
              <a:t>A penetration test report provides a detailed overview of the weaknesses of the system being tested. It also outlines how to solve problems</a:t>
            </a:r>
            <a:r>
              <a:rPr lang="en-US" sz="2200" dirty="0">
                <a:latin typeface="Inter"/>
              </a:rPr>
              <a:t>.</a:t>
            </a:r>
          </a:p>
          <a:p>
            <a:pPr algn="just" fontAlgn="base"/>
            <a:r>
              <a:rPr lang="en-US" sz="2200" b="0" i="0" dirty="0">
                <a:effectLst/>
                <a:latin typeface="Inter"/>
              </a:rPr>
              <a:t>The goal is to identify problem areas that need attention and to fix the issue.  </a:t>
            </a:r>
          </a:p>
          <a:p>
            <a:pPr algn="just" fontAlgn="base"/>
            <a:r>
              <a:rPr lang="en-US" sz="2200" b="1" i="0" dirty="0">
                <a:effectLst/>
                <a:latin typeface="Inter"/>
              </a:rPr>
              <a:t>Here are points to consider before you write a </a:t>
            </a:r>
            <a:r>
              <a:rPr lang="en-US" sz="2200" b="1" i="0" dirty="0" err="1">
                <a:effectLst/>
                <a:latin typeface="Inter"/>
              </a:rPr>
              <a:t>pentest</a:t>
            </a:r>
            <a:r>
              <a:rPr lang="en-US" sz="2200" b="1" i="0" dirty="0">
                <a:effectLst/>
                <a:latin typeface="Inter"/>
              </a:rPr>
              <a:t> report: </a:t>
            </a:r>
            <a:endParaRPr lang="en-US" sz="2200" b="0" i="0" dirty="0">
              <a:effectLst/>
              <a:latin typeface="Inter"/>
            </a:endParaRPr>
          </a:p>
          <a:p>
            <a:pPr marL="800100" lvl="1" indent="-342900" algn="just">
              <a:buFont typeface="Arial" panose="020B0604020202020204" pitchFamily="34" charset="0"/>
              <a:buChar char="•"/>
            </a:pPr>
            <a:r>
              <a:rPr lang="en-US" sz="2200" b="0" i="0" dirty="0">
                <a:effectLst/>
                <a:latin typeface="Inter"/>
              </a:rPr>
              <a:t>Identify and specify the aims of penetration testing</a:t>
            </a:r>
          </a:p>
          <a:p>
            <a:pPr marL="800100" lvl="1" indent="-342900" algn="just">
              <a:buFont typeface="Arial" panose="020B0604020202020204" pitchFamily="34" charset="0"/>
              <a:buChar char="•"/>
            </a:pPr>
            <a:r>
              <a:rPr lang="en-US" sz="2200" b="0" i="0" dirty="0">
                <a:effectLst/>
                <a:latin typeface="Inter"/>
              </a:rPr>
              <a:t>Know the plausible impacts of a breach</a:t>
            </a:r>
          </a:p>
          <a:p>
            <a:pPr marL="800100" lvl="1" indent="-342900" algn="just">
              <a:buFont typeface="Arial" panose="020B0604020202020204" pitchFamily="34" charset="0"/>
              <a:buChar char="•"/>
            </a:pPr>
            <a:r>
              <a:rPr lang="en-US" sz="2200" b="0" i="0" dirty="0">
                <a:effectLst/>
                <a:latin typeface="Inter"/>
              </a:rPr>
              <a:t>Outline the testing process and other related techniques</a:t>
            </a:r>
          </a:p>
        </p:txBody>
      </p:sp>
    </p:spTree>
    <p:extLst>
      <p:ext uri="{BB962C8B-B14F-4D97-AF65-F5344CB8AC3E}">
        <p14:creationId xmlns:p14="http://schemas.microsoft.com/office/powerpoint/2010/main" val="4535269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1FF3549C-D752-5647-E40F-531EACE3EAB4}"/>
              </a:ext>
            </a:extLst>
          </p:cNvPr>
          <p:cNvSpPr txBox="1"/>
          <p:nvPr/>
        </p:nvSpPr>
        <p:spPr>
          <a:xfrm>
            <a:off x="419878" y="1868488"/>
            <a:ext cx="7369401" cy="2462213"/>
          </a:xfrm>
          <a:prstGeom prst="rect">
            <a:avLst/>
          </a:prstGeom>
          <a:noFill/>
        </p:spPr>
        <p:txBody>
          <a:bodyPr wrap="square">
            <a:spAutoFit/>
          </a:bodyPr>
          <a:lstStyle/>
          <a:p>
            <a:pPr algn="just" fontAlgn="base"/>
            <a:r>
              <a:rPr lang="en-US" sz="2200" b="1" i="0" dirty="0">
                <a:effectLst/>
                <a:latin typeface="Inter"/>
              </a:rPr>
              <a:t>What makes a great pen-testing report?</a:t>
            </a:r>
            <a:endParaRPr lang="en-US" sz="2200" b="0" i="0" dirty="0">
              <a:effectLst/>
              <a:latin typeface="Inter"/>
            </a:endParaRPr>
          </a:p>
          <a:p>
            <a:pPr algn="just" fontAlgn="base"/>
            <a:r>
              <a:rPr lang="en-US" sz="2200" b="0" i="0" dirty="0">
                <a:effectLst/>
                <a:latin typeface="Inter"/>
              </a:rPr>
              <a:t>Penetration testing reports are often overly technical and lack practical steps. Also, they don’t explain the business impacts resulting from the listed vulnerabilities’ presence. </a:t>
            </a:r>
          </a:p>
          <a:p>
            <a:pPr algn="just" fontAlgn="base"/>
            <a:r>
              <a:rPr lang="en-US" sz="2200" b="0" i="0" dirty="0">
                <a:effectLst/>
                <a:latin typeface="Inter"/>
              </a:rPr>
              <a:t>A skilled penetration tester does not only find the weaknesses but also specifies the impact they have on the customer. The reports should offer the customer practical solutions to risks. </a:t>
            </a:r>
          </a:p>
        </p:txBody>
      </p:sp>
    </p:spTree>
    <p:extLst>
      <p:ext uri="{BB962C8B-B14F-4D97-AF65-F5344CB8AC3E}">
        <p14:creationId xmlns:p14="http://schemas.microsoft.com/office/powerpoint/2010/main" val="40926925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A83E1BC2-AF91-D5D7-83EA-0207B2D38638}"/>
              </a:ext>
            </a:extLst>
          </p:cNvPr>
          <p:cNvSpPr txBox="1"/>
          <p:nvPr/>
        </p:nvSpPr>
        <p:spPr>
          <a:xfrm>
            <a:off x="342915" y="1779588"/>
            <a:ext cx="7928945" cy="3416320"/>
          </a:xfrm>
          <a:prstGeom prst="rect">
            <a:avLst/>
          </a:prstGeom>
          <a:noFill/>
        </p:spPr>
        <p:txBody>
          <a:bodyPr wrap="square">
            <a:spAutoFit/>
          </a:bodyPr>
          <a:lstStyle/>
          <a:p>
            <a:pPr algn="just"/>
            <a:r>
              <a:rPr lang="en-US" sz="2400" b="1" i="0" dirty="0">
                <a:effectLst/>
                <a:latin typeface="neue-haas-unica"/>
              </a:rPr>
              <a:t>Types of penetration testing reports </a:t>
            </a:r>
          </a:p>
          <a:p>
            <a:pPr algn="just"/>
            <a:r>
              <a:rPr lang="en-US" sz="2400" b="0" i="0" dirty="0">
                <a:effectLst/>
                <a:latin typeface="neue-haas-unica"/>
              </a:rPr>
              <a:t>The common report types (based on the </a:t>
            </a:r>
            <a:r>
              <a:rPr lang="en-US" sz="2400" b="0" i="0" u="none" strike="noStrike" dirty="0">
                <a:effectLst/>
                <a:latin typeface="neue-haas-unica"/>
              </a:rPr>
              <a:t>main </a:t>
            </a:r>
            <a:r>
              <a:rPr lang="en-US" sz="2400" b="0" i="0" u="none" strike="noStrike" dirty="0" err="1">
                <a:effectLst/>
                <a:latin typeface="neue-haas-unica"/>
              </a:rPr>
              <a:t>pentesting</a:t>
            </a:r>
            <a:r>
              <a:rPr lang="en-US" sz="2400" b="0" i="0" u="none" strike="noStrike" dirty="0">
                <a:effectLst/>
                <a:latin typeface="neue-haas-unica"/>
              </a:rPr>
              <a:t> methodologies</a:t>
            </a:r>
            <a:r>
              <a:rPr lang="en-US" sz="2400" b="0" i="0" dirty="0">
                <a:effectLst/>
                <a:latin typeface="neue-haas-unica"/>
              </a:rPr>
              <a:t>) that you should be aware of.  </a:t>
            </a:r>
          </a:p>
          <a:p>
            <a:pPr algn="just"/>
            <a:endParaRPr lang="en-US" sz="2400" b="0" i="0" dirty="0">
              <a:effectLst/>
              <a:latin typeface="neue-haas-unica"/>
            </a:endParaRPr>
          </a:p>
          <a:p>
            <a:pPr marL="800100" lvl="1" indent="-342900" algn="just">
              <a:buFont typeface="Arial" panose="020B0604020202020204" pitchFamily="34" charset="0"/>
              <a:buChar char="•"/>
            </a:pPr>
            <a:r>
              <a:rPr lang="en-US" sz="2400" i="0" dirty="0">
                <a:effectLst/>
                <a:latin typeface="neue-haas-unica"/>
              </a:rPr>
              <a:t>Black box (or external) penetration testing reports</a:t>
            </a:r>
          </a:p>
          <a:p>
            <a:pPr marL="800100" lvl="1" indent="-342900" algn="just">
              <a:buFont typeface="Arial" panose="020B0604020202020204" pitchFamily="34" charset="0"/>
              <a:buChar char="•"/>
            </a:pPr>
            <a:r>
              <a:rPr lang="en-US" sz="2400" i="0" dirty="0">
                <a:effectLst/>
                <a:latin typeface="neue-haas-unica"/>
              </a:rPr>
              <a:t>White box (or internal) testing reports</a:t>
            </a:r>
          </a:p>
          <a:p>
            <a:pPr marL="800100" lvl="1" indent="-342900" algn="just">
              <a:buFont typeface="Arial" panose="020B0604020202020204" pitchFamily="34" charset="0"/>
              <a:buChar char="•"/>
            </a:pPr>
            <a:r>
              <a:rPr lang="en-US" sz="2400" i="0" dirty="0">
                <a:effectLst/>
                <a:latin typeface="neue-haas-unica"/>
              </a:rPr>
              <a:t>Gray box penetration testing reports</a:t>
            </a:r>
          </a:p>
          <a:p>
            <a:pPr algn="just"/>
            <a:endParaRPr lang="en-US" sz="2400" b="1" i="0" dirty="0">
              <a:effectLst/>
              <a:latin typeface="neue-haas-unica"/>
            </a:endParaRPr>
          </a:p>
          <a:p>
            <a:pPr algn="just"/>
            <a:endParaRPr lang="en-US" sz="2400" b="0" i="0" dirty="0">
              <a:effectLst/>
              <a:latin typeface="neue-haas-unica"/>
            </a:endParaRPr>
          </a:p>
        </p:txBody>
      </p:sp>
    </p:spTree>
    <p:extLst>
      <p:ext uri="{BB962C8B-B14F-4D97-AF65-F5344CB8AC3E}">
        <p14:creationId xmlns:p14="http://schemas.microsoft.com/office/powerpoint/2010/main" val="19662228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46CC24F4-678B-E56A-67B5-EBB3BD87DF8E}"/>
              </a:ext>
            </a:extLst>
          </p:cNvPr>
          <p:cNvSpPr txBox="1"/>
          <p:nvPr/>
        </p:nvSpPr>
        <p:spPr>
          <a:xfrm>
            <a:off x="682204" y="1868488"/>
            <a:ext cx="7668693" cy="2677656"/>
          </a:xfrm>
          <a:prstGeom prst="rect">
            <a:avLst/>
          </a:prstGeom>
          <a:noFill/>
        </p:spPr>
        <p:txBody>
          <a:bodyPr wrap="square">
            <a:spAutoFit/>
          </a:bodyPr>
          <a:lstStyle/>
          <a:p>
            <a:pPr algn="just"/>
            <a:r>
              <a:rPr lang="en-US" sz="2400" b="1" i="0" dirty="0">
                <a:effectLst/>
                <a:latin typeface="neue-haas-unica"/>
              </a:rPr>
              <a:t>Black box (or external) penetration testing reports</a:t>
            </a:r>
          </a:p>
          <a:p>
            <a:pPr algn="just"/>
            <a:r>
              <a:rPr lang="en-US" sz="2400" b="0" i="0" dirty="0">
                <a:effectLst/>
                <a:latin typeface="neue-haas-unica"/>
              </a:rPr>
              <a:t>Black box testing reports simulate real-world cyber attacks by providing </a:t>
            </a:r>
            <a:r>
              <a:rPr lang="en-US" sz="2400" b="0" i="0" dirty="0" err="1">
                <a:effectLst/>
                <a:latin typeface="neue-haas-unica"/>
              </a:rPr>
              <a:t>pentesters</a:t>
            </a:r>
            <a:r>
              <a:rPr lang="en-US" sz="2400" b="0" i="0" dirty="0">
                <a:effectLst/>
                <a:latin typeface="neue-haas-unica"/>
              </a:rPr>
              <a:t> with little to no information about the IT infrastructure of a business.</a:t>
            </a:r>
          </a:p>
          <a:p>
            <a:pPr algn="just"/>
            <a:r>
              <a:rPr lang="en-US" sz="2400" b="0" i="0" dirty="0">
                <a:effectLst/>
                <a:latin typeface="neue-haas-unica"/>
              </a:rPr>
              <a:t>Penetration testers will </a:t>
            </a:r>
            <a:r>
              <a:rPr lang="en-US" sz="2400" b="0" i="0" u="sng" dirty="0">
                <a:effectLst/>
                <a:latin typeface="neue-haas-unica"/>
              </a:rPr>
              <a:t>“go in blind.” </a:t>
            </a:r>
            <a:r>
              <a:rPr lang="en-US" sz="2400" b="0" i="0" dirty="0">
                <a:effectLst/>
                <a:latin typeface="neue-haas-unica"/>
              </a:rPr>
              <a:t>This forces them to closely follow the thought process and actions of an unprivileged attacker. </a:t>
            </a:r>
          </a:p>
        </p:txBody>
      </p:sp>
    </p:spTree>
    <p:extLst>
      <p:ext uri="{BB962C8B-B14F-4D97-AF65-F5344CB8AC3E}">
        <p14:creationId xmlns:p14="http://schemas.microsoft.com/office/powerpoint/2010/main" val="31187076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FA9DA777-E1F6-30A5-EBA4-AFAD9B2382EA}"/>
              </a:ext>
            </a:extLst>
          </p:cNvPr>
          <p:cNvSpPr txBox="1"/>
          <p:nvPr/>
        </p:nvSpPr>
        <p:spPr>
          <a:xfrm>
            <a:off x="1014412" y="2028825"/>
            <a:ext cx="7245350" cy="3046988"/>
          </a:xfrm>
          <a:prstGeom prst="rect">
            <a:avLst/>
          </a:prstGeom>
          <a:noFill/>
        </p:spPr>
        <p:txBody>
          <a:bodyPr wrap="square">
            <a:spAutoFit/>
          </a:bodyPr>
          <a:lstStyle/>
          <a:p>
            <a:pPr algn="just"/>
            <a:r>
              <a:rPr lang="en-US" sz="2400" b="1" i="0" dirty="0">
                <a:effectLst/>
                <a:latin typeface="neue-haas-unica"/>
              </a:rPr>
              <a:t>White box (or internal) testing reports</a:t>
            </a:r>
          </a:p>
          <a:p>
            <a:pPr algn="just"/>
            <a:r>
              <a:rPr lang="en-US" sz="2400" b="0" i="0" dirty="0">
                <a:effectLst/>
                <a:latin typeface="neue-haas-unica"/>
              </a:rPr>
              <a:t>White box penetration testing involves sharing detailed information with </a:t>
            </a:r>
            <a:r>
              <a:rPr lang="en-US" sz="2400" b="0" i="0" dirty="0" err="1">
                <a:effectLst/>
                <a:latin typeface="neue-haas-unica"/>
              </a:rPr>
              <a:t>pentesters</a:t>
            </a:r>
            <a:r>
              <a:rPr lang="en-US" sz="2400" b="0" i="0" dirty="0">
                <a:effectLst/>
                <a:latin typeface="neue-haas-unica"/>
              </a:rPr>
              <a:t> that includes, network, system, and credential information. Testers are granted high-level privileges and are able to view source code. This helps them conduct a more comprehensive internal or behind-the-scenes assessment and report based on one specific aspect of security.  </a:t>
            </a:r>
          </a:p>
        </p:txBody>
      </p:sp>
    </p:spTree>
    <p:extLst>
      <p:ext uri="{BB962C8B-B14F-4D97-AF65-F5344CB8AC3E}">
        <p14:creationId xmlns:p14="http://schemas.microsoft.com/office/powerpoint/2010/main" val="5048017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234CDE72-9040-3DB2-1C46-0BCA5699F696}"/>
              </a:ext>
            </a:extLst>
          </p:cNvPr>
          <p:cNvSpPr txBox="1"/>
          <p:nvPr/>
        </p:nvSpPr>
        <p:spPr>
          <a:xfrm>
            <a:off x="1103311" y="1868488"/>
            <a:ext cx="6523039" cy="2308324"/>
          </a:xfrm>
          <a:prstGeom prst="rect">
            <a:avLst/>
          </a:prstGeom>
          <a:noFill/>
        </p:spPr>
        <p:txBody>
          <a:bodyPr wrap="square">
            <a:spAutoFit/>
          </a:bodyPr>
          <a:lstStyle/>
          <a:p>
            <a:pPr algn="just"/>
            <a:r>
              <a:rPr lang="en-US" sz="2400" b="1" i="0" dirty="0">
                <a:effectLst/>
                <a:latin typeface="neue-haas-unica"/>
              </a:rPr>
              <a:t>Gray box penetration testing reports</a:t>
            </a:r>
          </a:p>
          <a:p>
            <a:pPr algn="just"/>
            <a:r>
              <a:rPr lang="en-US" sz="2400" b="0" i="0" dirty="0">
                <a:effectLst/>
                <a:latin typeface="neue-haas-unica"/>
              </a:rPr>
              <a:t>Gray box reports are a step up from black box testing reports. Instead of “going in blind,” attackers are granted some normal user-level privileges and might have some knowledge of a network’s infrastructure. </a:t>
            </a:r>
          </a:p>
        </p:txBody>
      </p:sp>
    </p:spTree>
    <p:extLst>
      <p:ext uri="{BB962C8B-B14F-4D97-AF65-F5344CB8AC3E}">
        <p14:creationId xmlns:p14="http://schemas.microsoft.com/office/powerpoint/2010/main" val="32687735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53F5E1BA-510C-12B8-452A-EE6B20996EDC}"/>
              </a:ext>
            </a:extLst>
          </p:cNvPr>
          <p:cNvSpPr txBox="1"/>
          <p:nvPr/>
        </p:nvSpPr>
        <p:spPr>
          <a:xfrm>
            <a:off x="342915" y="1997839"/>
            <a:ext cx="7937500" cy="3477875"/>
          </a:xfrm>
          <a:prstGeom prst="rect">
            <a:avLst/>
          </a:prstGeom>
          <a:noFill/>
        </p:spPr>
        <p:txBody>
          <a:bodyPr wrap="square">
            <a:spAutoFit/>
          </a:bodyPr>
          <a:lstStyle/>
          <a:p>
            <a:pPr algn="just" fontAlgn="base"/>
            <a:r>
              <a:rPr lang="en-US" sz="2200" b="1" i="0" dirty="0">
                <a:solidFill>
                  <a:srgbClr val="000000"/>
                </a:solidFill>
                <a:effectLst/>
                <a:latin typeface="Poppins" panose="00000500000000000000" pitchFamily="2" charset="0"/>
              </a:rPr>
              <a:t>The test report should include:</a:t>
            </a:r>
          </a:p>
          <a:p>
            <a:pPr marL="342900" indent="-342900" algn="just" fontAlgn="base">
              <a:buFont typeface="Arial" panose="020B0604020202020204" pitchFamily="34" charset="0"/>
              <a:buChar char="•"/>
            </a:pPr>
            <a:r>
              <a:rPr lang="en-US" sz="2200" b="0" i="0" dirty="0">
                <a:solidFill>
                  <a:srgbClr val="000000"/>
                </a:solidFill>
                <a:effectLst/>
                <a:latin typeface="Poppins" panose="00000500000000000000" pitchFamily="2" charset="0"/>
              </a:rPr>
              <a:t>Any security issues discovered</a:t>
            </a:r>
          </a:p>
          <a:p>
            <a:pPr marL="342900" indent="-342900" algn="just" fontAlgn="base">
              <a:buFont typeface="Arial" panose="020B0604020202020204" pitchFamily="34" charset="0"/>
              <a:buChar char="•"/>
            </a:pPr>
            <a:r>
              <a:rPr lang="en-US" sz="2200" b="0" i="0" dirty="0">
                <a:solidFill>
                  <a:srgbClr val="000000"/>
                </a:solidFill>
                <a:effectLst/>
                <a:latin typeface="Poppins" panose="00000500000000000000" pitchFamily="2" charset="0"/>
              </a:rPr>
              <a:t>An assessment by the test team as to the level of risk that each vulnerability exposes the </a:t>
            </a:r>
            <a:r>
              <a:rPr lang="en-US" sz="2200" b="0" i="0" dirty="0" err="1">
                <a:solidFill>
                  <a:srgbClr val="000000"/>
                </a:solidFill>
                <a:effectLst/>
                <a:latin typeface="Poppins" panose="00000500000000000000" pitchFamily="2" charset="0"/>
              </a:rPr>
              <a:t>organisation</a:t>
            </a:r>
            <a:r>
              <a:rPr lang="en-US" sz="2200" b="0" i="0" dirty="0">
                <a:solidFill>
                  <a:srgbClr val="000000"/>
                </a:solidFill>
                <a:effectLst/>
                <a:latin typeface="Poppins" panose="00000500000000000000" pitchFamily="2" charset="0"/>
              </a:rPr>
              <a:t> or system to</a:t>
            </a:r>
          </a:p>
          <a:p>
            <a:pPr marL="342900" indent="-342900" algn="just" fontAlgn="base">
              <a:buFont typeface="Arial" panose="020B0604020202020204" pitchFamily="34" charset="0"/>
              <a:buChar char="•"/>
            </a:pPr>
            <a:r>
              <a:rPr lang="en-US" sz="2200" b="0" i="0" dirty="0">
                <a:solidFill>
                  <a:srgbClr val="000000"/>
                </a:solidFill>
                <a:effectLst/>
                <a:latin typeface="Poppins" panose="00000500000000000000" pitchFamily="2" charset="0"/>
              </a:rPr>
              <a:t>A method of resolving each issue found</a:t>
            </a:r>
          </a:p>
          <a:p>
            <a:pPr marL="342900" indent="-342900" algn="just" fontAlgn="base">
              <a:buFont typeface="Arial" panose="020B0604020202020204" pitchFamily="34" charset="0"/>
              <a:buChar char="•"/>
            </a:pPr>
            <a:r>
              <a:rPr lang="en-US" sz="2200" b="0" i="0" dirty="0">
                <a:solidFill>
                  <a:srgbClr val="000000"/>
                </a:solidFill>
                <a:effectLst/>
                <a:latin typeface="Poppins" panose="00000500000000000000" pitchFamily="2" charset="0"/>
              </a:rPr>
              <a:t>An opinion on the accuracy of your </a:t>
            </a:r>
            <a:r>
              <a:rPr lang="en-US" sz="2200" b="0" i="0" dirty="0" err="1">
                <a:solidFill>
                  <a:srgbClr val="000000"/>
                </a:solidFill>
                <a:effectLst/>
                <a:latin typeface="Poppins" panose="00000500000000000000" pitchFamily="2" charset="0"/>
              </a:rPr>
              <a:t>organisation's</a:t>
            </a:r>
            <a:r>
              <a:rPr lang="en-US" sz="2200" b="0" i="0" dirty="0">
                <a:solidFill>
                  <a:srgbClr val="000000"/>
                </a:solidFill>
                <a:effectLst/>
                <a:latin typeface="Poppins" panose="00000500000000000000" pitchFamily="2" charset="0"/>
              </a:rPr>
              <a:t> vulnerability assessment</a:t>
            </a:r>
          </a:p>
          <a:p>
            <a:pPr marL="342900" indent="-342900" algn="just" fontAlgn="base">
              <a:buFont typeface="Arial" panose="020B0604020202020204" pitchFamily="34" charset="0"/>
              <a:buChar char="•"/>
            </a:pPr>
            <a:r>
              <a:rPr lang="en-US" sz="2200" b="0" i="0" dirty="0">
                <a:solidFill>
                  <a:srgbClr val="000000"/>
                </a:solidFill>
                <a:effectLst/>
                <a:latin typeface="Poppins" panose="00000500000000000000" pitchFamily="2" charset="0"/>
              </a:rPr>
              <a:t>Advice on how to improve your internal vulnerability assessment process</a:t>
            </a:r>
          </a:p>
        </p:txBody>
      </p:sp>
    </p:spTree>
    <p:extLst>
      <p:ext uri="{BB962C8B-B14F-4D97-AF65-F5344CB8AC3E}">
        <p14:creationId xmlns:p14="http://schemas.microsoft.com/office/powerpoint/2010/main" val="5730830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973EF89A-D16B-9CE4-FF5B-C45452F31D91}"/>
              </a:ext>
            </a:extLst>
          </p:cNvPr>
          <p:cNvSpPr txBox="1"/>
          <p:nvPr/>
        </p:nvSpPr>
        <p:spPr>
          <a:xfrm>
            <a:off x="447869" y="1683822"/>
            <a:ext cx="8013506" cy="492443"/>
          </a:xfrm>
          <a:prstGeom prst="rect">
            <a:avLst/>
          </a:prstGeom>
          <a:noFill/>
        </p:spPr>
        <p:txBody>
          <a:bodyPr wrap="square">
            <a:spAutoFit/>
          </a:bodyPr>
          <a:lstStyle/>
          <a:p>
            <a:pPr algn="l"/>
            <a:r>
              <a:rPr lang="en-US" sz="2600" b="1" i="0" dirty="0">
                <a:effectLst/>
                <a:latin typeface="neue-haas-unica"/>
              </a:rPr>
              <a:t>Key sections (important for writing any </a:t>
            </a:r>
            <a:r>
              <a:rPr lang="en-US" sz="2600" b="1" i="0" dirty="0" err="1">
                <a:effectLst/>
                <a:latin typeface="neue-haas-unica"/>
              </a:rPr>
              <a:t>pentest</a:t>
            </a:r>
            <a:r>
              <a:rPr lang="en-US" sz="2600" b="1" i="0" dirty="0">
                <a:effectLst/>
                <a:latin typeface="neue-haas-unica"/>
              </a:rPr>
              <a:t> report)  </a:t>
            </a:r>
          </a:p>
        </p:txBody>
      </p:sp>
      <p:sp>
        <p:nvSpPr>
          <p:cNvPr id="7" name="TextBox 6">
            <a:extLst>
              <a:ext uri="{FF2B5EF4-FFF2-40B4-BE49-F238E27FC236}">
                <a16:creationId xmlns:a16="http://schemas.microsoft.com/office/drawing/2014/main" id="{E2E2A3AD-B68C-E444-03F0-9B7167C7CB0D}"/>
              </a:ext>
            </a:extLst>
          </p:cNvPr>
          <p:cNvSpPr txBox="1"/>
          <p:nvPr/>
        </p:nvSpPr>
        <p:spPr>
          <a:xfrm>
            <a:off x="1014412" y="2414378"/>
            <a:ext cx="6228182" cy="2785378"/>
          </a:xfrm>
          <a:prstGeom prst="rect">
            <a:avLst/>
          </a:prstGeom>
          <a:noFill/>
        </p:spPr>
        <p:txBody>
          <a:bodyPr wrap="square">
            <a:spAutoFit/>
          </a:bodyPr>
          <a:lstStyle/>
          <a:p>
            <a:pPr algn="just"/>
            <a:r>
              <a:rPr lang="en-US" sz="2500" b="0" i="0" dirty="0">
                <a:effectLst/>
                <a:latin typeface="neue-haas-unica"/>
              </a:rPr>
              <a:t>There are many ways to write a penetration testing report. Fortunately, most tests will share several key sections such as an: </a:t>
            </a:r>
          </a:p>
          <a:p>
            <a:pPr marL="285750" indent="-285750" algn="just">
              <a:buFont typeface="Arial" panose="020B0604020202020204" pitchFamily="34" charset="0"/>
              <a:buChar char="•"/>
            </a:pPr>
            <a:r>
              <a:rPr lang="en-US" sz="2500" dirty="0">
                <a:latin typeface="neue-haas-unica"/>
              </a:rPr>
              <a:t>E</a:t>
            </a:r>
            <a:r>
              <a:rPr lang="en-US" sz="2500" b="0" i="0" dirty="0">
                <a:effectLst/>
                <a:latin typeface="neue-haas-unica"/>
              </a:rPr>
              <a:t>xecutive summary, </a:t>
            </a:r>
          </a:p>
          <a:p>
            <a:pPr marL="285750" indent="-285750" algn="just">
              <a:buFont typeface="Arial" panose="020B0604020202020204" pitchFamily="34" charset="0"/>
              <a:buChar char="•"/>
            </a:pPr>
            <a:r>
              <a:rPr lang="en-US" sz="2500" dirty="0">
                <a:latin typeface="neue-haas-unica"/>
              </a:rPr>
              <a:t>R</a:t>
            </a:r>
            <a:r>
              <a:rPr lang="en-US" sz="2500" b="0" i="0" dirty="0">
                <a:effectLst/>
                <a:latin typeface="neue-haas-unica"/>
              </a:rPr>
              <a:t>ecommendations and remediations, </a:t>
            </a:r>
          </a:p>
          <a:p>
            <a:pPr marL="285750" indent="-285750" algn="just">
              <a:buFont typeface="Arial" panose="020B0604020202020204" pitchFamily="34" charset="0"/>
              <a:buChar char="•"/>
            </a:pPr>
            <a:r>
              <a:rPr lang="en-US" sz="2500" dirty="0">
                <a:latin typeface="neue-haas-unica"/>
              </a:rPr>
              <a:t>F</a:t>
            </a:r>
            <a:r>
              <a:rPr lang="en-US" sz="2500" b="0" i="0" dirty="0">
                <a:effectLst/>
                <a:latin typeface="neue-haas-unica"/>
              </a:rPr>
              <a:t>indings and technical details, </a:t>
            </a:r>
          </a:p>
          <a:p>
            <a:pPr marL="285750" indent="-285750" algn="just">
              <a:buFont typeface="Arial" panose="020B0604020202020204" pitchFamily="34" charset="0"/>
              <a:buChar char="•"/>
            </a:pPr>
            <a:r>
              <a:rPr lang="en-US" sz="2500" dirty="0">
                <a:latin typeface="neue-haas-unica"/>
              </a:rPr>
              <a:t>T</a:t>
            </a:r>
            <a:r>
              <a:rPr lang="en-US" sz="2500" b="0" i="0" dirty="0">
                <a:effectLst/>
                <a:latin typeface="neue-haas-unica"/>
              </a:rPr>
              <a:t>he appendices.</a:t>
            </a:r>
            <a:endParaRPr lang="en-US" sz="2500" dirty="0"/>
          </a:p>
        </p:txBody>
      </p:sp>
    </p:spTree>
    <p:extLst>
      <p:ext uri="{BB962C8B-B14F-4D97-AF65-F5344CB8AC3E}">
        <p14:creationId xmlns:p14="http://schemas.microsoft.com/office/powerpoint/2010/main" val="30574693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AD72720E-038C-D0DA-D04C-9A7443475439}"/>
              </a:ext>
            </a:extLst>
          </p:cNvPr>
          <p:cNvSpPr txBox="1"/>
          <p:nvPr/>
        </p:nvSpPr>
        <p:spPr>
          <a:xfrm>
            <a:off x="523875" y="1868488"/>
            <a:ext cx="7937500" cy="3139321"/>
          </a:xfrm>
          <a:prstGeom prst="rect">
            <a:avLst/>
          </a:prstGeom>
          <a:noFill/>
        </p:spPr>
        <p:txBody>
          <a:bodyPr wrap="square">
            <a:spAutoFit/>
          </a:bodyPr>
          <a:lstStyle/>
          <a:p>
            <a:pPr algn="just"/>
            <a:r>
              <a:rPr lang="en-US" sz="2200" b="1" i="0" u="sng" dirty="0">
                <a:effectLst/>
                <a:latin typeface="neue-haas-unica"/>
              </a:rPr>
              <a:t>Executive Summary</a:t>
            </a:r>
            <a:endParaRPr lang="en-US" sz="2200" b="1" i="0" dirty="0">
              <a:effectLst/>
              <a:latin typeface="neue-haas-unica"/>
            </a:endParaRPr>
          </a:p>
          <a:p>
            <a:pPr algn="just"/>
            <a:r>
              <a:rPr lang="en-US" sz="2200" b="1" i="0" dirty="0">
                <a:effectLst/>
                <a:latin typeface="neue-haas-unica"/>
              </a:rPr>
              <a:t>Objective</a:t>
            </a:r>
            <a:r>
              <a:rPr lang="en-US" sz="2200" b="0" i="0" dirty="0">
                <a:effectLst/>
                <a:latin typeface="neue-haas-unica"/>
              </a:rPr>
              <a:t>: Clearly explain the risks that discovered vulnerabilities present and how they’ll affect the future of the organization if exploited.</a:t>
            </a:r>
          </a:p>
          <a:p>
            <a:pPr algn="just"/>
            <a:r>
              <a:rPr lang="en-US" sz="2200" b="1" i="0" dirty="0">
                <a:effectLst/>
                <a:latin typeface="neue-haas-unica"/>
              </a:rPr>
              <a:t>Length</a:t>
            </a:r>
            <a:r>
              <a:rPr lang="en-US" sz="2200" b="0" i="0" dirty="0">
                <a:effectLst/>
                <a:latin typeface="neue-haas-unica"/>
              </a:rPr>
              <a:t>: One or two pages. Anything more is not a summary, and will probably be overlooked. Being precise and concise is paramount. </a:t>
            </a:r>
          </a:p>
          <a:p>
            <a:pPr algn="just"/>
            <a:r>
              <a:rPr lang="en-US" sz="2200" b="0" i="0" dirty="0">
                <a:effectLst/>
                <a:latin typeface="neue-haas-unica"/>
              </a:rPr>
              <a:t>Any report worth reading should include an executive summary to help </a:t>
            </a:r>
            <a:r>
              <a:rPr lang="en-US" sz="2200" b="1" i="0" dirty="0">
                <a:effectLst/>
                <a:latin typeface="neue-haas-unica"/>
              </a:rPr>
              <a:t>non-technical leaders </a:t>
            </a:r>
            <a:r>
              <a:rPr lang="en-US" sz="2200" b="0" i="0" dirty="0">
                <a:effectLst/>
                <a:latin typeface="neue-haas-unica"/>
              </a:rPr>
              <a:t>digest and determine strategic action based on the information in your report.</a:t>
            </a:r>
          </a:p>
        </p:txBody>
      </p:sp>
    </p:spTree>
    <p:extLst>
      <p:ext uri="{BB962C8B-B14F-4D97-AF65-F5344CB8AC3E}">
        <p14:creationId xmlns:p14="http://schemas.microsoft.com/office/powerpoint/2010/main" val="28804882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08DFA5E4-9466-2EC0-E28D-7849429E807C}"/>
              </a:ext>
            </a:extLst>
          </p:cNvPr>
          <p:cNvSpPr txBox="1"/>
          <p:nvPr/>
        </p:nvSpPr>
        <p:spPr>
          <a:xfrm>
            <a:off x="652463" y="1839774"/>
            <a:ext cx="6850742" cy="3046988"/>
          </a:xfrm>
          <a:prstGeom prst="rect">
            <a:avLst/>
          </a:prstGeom>
          <a:noFill/>
        </p:spPr>
        <p:txBody>
          <a:bodyPr wrap="square">
            <a:spAutoFit/>
          </a:bodyPr>
          <a:lstStyle/>
          <a:p>
            <a:pPr algn="just"/>
            <a:r>
              <a:rPr lang="en-US" sz="2400" b="0" i="0" dirty="0">
                <a:effectLst/>
                <a:latin typeface="neue-haas-unica"/>
              </a:rPr>
              <a:t>Keep in mind that </a:t>
            </a:r>
            <a:r>
              <a:rPr lang="en-US" sz="2400" b="0" i="0" u="sng" dirty="0">
                <a:effectLst/>
                <a:latin typeface="neue-haas-unica"/>
              </a:rPr>
              <a:t>your target audience during </a:t>
            </a:r>
            <a:r>
              <a:rPr lang="en-US" sz="2400" b="0" i="0" dirty="0">
                <a:effectLst/>
                <a:latin typeface="neue-haas-unica"/>
              </a:rPr>
              <a:t>this part of the report are </a:t>
            </a:r>
            <a:r>
              <a:rPr lang="en-US" sz="2400" b="0" i="0" u="sng" dirty="0">
                <a:effectLst/>
                <a:latin typeface="neue-haas-unica"/>
              </a:rPr>
              <a:t>decision-makers w</a:t>
            </a:r>
            <a:r>
              <a:rPr lang="en-US" sz="2400" b="0" i="0" dirty="0">
                <a:effectLst/>
                <a:latin typeface="neue-haas-unica"/>
              </a:rPr>
              <a:t>ho allocate funds to forward remediations (not technical staff who execute changes). </a:t>
            </a:r>
          </a:p>
          <a:p>
            <a:pPr algn="just"/>
            <a:r>
              <a:rPr lang="en-US" sz="2400" b="0" i="0" dirty="0">
                <a:effectLst/>
                <a:latin typeface="neue-haas-unica"/>
              </a:rPr>
              <a:t>For this reason, we want to ensure that it is easily understood and should therefore avoid using acronyms, infosec jargon, and including overly technical details. </a:t>
            </a:r>
            <a:endParaRPr lang="en-US" sz="2400" dirty="0"/>
          </a:p>
        </p:txBody>
      </p:sp>
    </p:spTree>
    <p:extLst>
      <p:ext uri="{BB962C8B-B14F-4D97-AF65-F5344CB8AC3E}">
        <p14:creationId xmlns:p14="http://schemas.microsoft.com/office/powerpoint/2010/main" val="26968791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4837EB1-D6EC-87EB-9425-BA77D5382476}"/>
              </a:ext>
            </a:extLst>
          </p:cNvPr>
          <p:cNvSpPr txBox="1"/>
          <p:nvPr/>
        </p:nvSpPr>
        <p:spPr>
          <a:xfrm>
            <a:off x="269874" y="1720840"/>
            <a:ext cx="8081023" cy="4154984"/>
          </a:xfrm>
          <a:prstGeom prst="rect">
            <a:avLst/>
          </a:prstGeom>
          <a:noFill/>
        </p:spPr>
        <p:txBody>
          <a:bodyPr wrap="square">
            <a:spAutoFit/>
          </a:bodyPr>
          <a:lstStyle/>
          <a:p>
            <a:pPr algn="just"/>
            <a:r>
              <a:rPr lang="en-US" sz="2200" b="1" i="0" u="sng" dirty="0">
                <a:effectLst/>
                <a:latin typeface="neue-haas-unica"/>
              </a:rPr>
              <a:t>Recommendations or remediations</a:t>
            </a:r>
            <a:endParaRPr lang="en-US" sz="2200" b="1" i="0" dirty="0">
              <a:effectLst/>
              <a:latin typeface="neue-haas-unica"/>
            </a:endParaRPr>
          </a:p>
          <a:p>
            <a:pPr algn="just"/>
            <a:r>
              <a:rPr lang="en-US" sz="2200" b="1" i="0" dirty="0">
                <a:effectLst/>
                <a:latin typeface="neue-haas-unica"/>
              </a:rPr>
              <a:t>Objective</a:t>
            </a:r>
            <a:r>
              <a:rPr lang="en-US" sz="2200" b="0" i="0" dirty="0">
                <a:effectLst/>
                <a:latin typeface="neue-haas-unica"/>
              </a:rPr>
              <a:t>: Provide the </a:t>
            </a:r>
            <a:r>
              <a:rPr lang="en-US" sz="2200" b="0" i="0" u="sng" dirty="0">
                <a:effectLst/>
                <a:latin typeface="neue-haas-unica"/>
              </a:rPr>
              <a:t>client with recommendations for short, medium, and long-term implementation </a:t>
            </a:r>
            <a:r>
              <a:rPr lang="en-US" sz="2200" b="0" i="0" dirty="0">
                <a:effectLst/>
                <a:latin typeface="neue-haas-unica"/>
              </a:rPr>
              <a:t>that will improve their security posture.</a:t>
            </a:r>
          </a:p>
          <a:p>
            <a:pPr algn="just"/>
            <a:r>
              <a:rPr lang="en-US" sz="2200" b="1" i="0" dirty="0">
                <a:effectLst/>
                <a:latin typeface="neue-haas-unica"/>
              </a:rPr>
              <a:t>Length</a:t>
            </a:r>
            <a:r>
              <a:rPr lang="en-US" sz="2200" b="0" i="0" dirty="0">
                <a:effectLst/>
                <a:latin typeface="neue-haas-unica"/>
              </a:rPr>
              <a:t>: Ideally, you want to report everything to the customers, but this could become cumbersome depending on the severity of your findings. Including the findings that are of critical, high, and maybe even medium importance is a must. </a:t>
            </a:r>
          </a:p>
          <a:p>
            <a:pPr algn="just"/>
            <a:r>
              <a:rPr lang="en-US" sz="2200" b="0" i="0" dirty="0">
                <a:effectLst/>
                <a:latin typeface="neue-haas-unica"/>
              </a:rPr>
              <a:t>If you have a large number of findings, especially in the low and informational importance, it may be best to include them all in an appendix attached to the report instead of writing a 400-page report filled with extra information</a:t>
            </a:r>
          </a:p>
        </p:txBody>
      </p:sp>
    </p:spTree>
    <p:extLst>
      <p:ext uri="{BB962C8B-B14F-4D97-AF65-F5344CB8AC3E}">
        <p14:creationId xmlns:p14="http://schemas.microsoft.com/office/powerpoint/2010/main" val="31730667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F66C0C2-63F6-4199-25EC-598DEC4495C9}"/>
              </a:ext>
            </a:extLst>
          </p:cNvPr>
          <p:cNvSpPr txBox="1"/>
          <p:nvPr/>
        </p:nvSpPr>
        <p:spPr>
          <a:xfrm>
            <a:off x="839755" y="2028825"/>
            <a:ext cx="7250145" cy="2677656"/>
          </a:xfrm>
          <a:prstGeom prst="rect">
            <a:avLst/>
          </a:prstGeom>
          <a:noFill/>
        </p:spPr>
        <p:txBody>
          <a:bodyPr wrap="square">
            <a:spAutoFit/>
          </a:bodyPr>
          <a:lstStyle/>
          <a:p>
            <a:pPr algn="just"/>
            <a:r>
              <a:rPr lang="en-US" sz="2400" b="1" i="0" u="sng" dirty="0">
                <a:effectLst/>
                <a:latin typeface="neue-haas-unica"/>
              </a:rPr>
              <a:t>Technical Findings </a:t>
            </a:r>
            <a:endParaRPr lang="en-US" sz="2400" b="1" i="0" dirty="0">
              <a:effectLst/>
              <a:latin typeface="neue-haas-unica"/>
            </a:endParaRPr>
          </a:p>
          <a:p>
            <a:pPr algn="just"/>
            <a:r>
              <a:rPr lang="en-US" sz="2400" b="1" i="0" dirty="0">
                <a:effectLst/>
                <a:latin typeface="neue-haas-unica"/>
              </a:rPr>
              <a:t>Objective</a:t>
            </a:r>
            <a:r>
              <a:rPr lang="en-US" sz="2400" b="0" i="0" dirty="0">
                <a:effectLst/>
                <a:latin typeface="neue-haas-unica"/>
              </a:rPr>
              <a:t>: Deliver technical details of how clients can remediate the security flaws that you found.</a:t>
            </a:r>
          </a:p>
          <a:p>
            <a:pPr algn="just"/>
            <a:r>
              <a:rPr lang="en-US" sz="2400" b="1" i="0" dirty="0">
                <a:effectLst/>
                <a:latin typeface="neue-haas-unica"/>
              </a:rPr>
              <a:t>Length</a:t>
            </a:r>
            <a:r>
              <a:rPr lang="en-US" sz="2400" b="0" i="0" dirty="0">
                <a:effectLst/>
                <a:latin typeface="neue-haas-unica"/>
              </a:rPr>
              <a:t>: Length doesn't matter here, but want to be clear and concise in demonstrating the path you took and the actions required. </a:t>
            </a:r>
          </a:p>
          <a:p>
            <a:pPr algn="just"/>
            <a:r>
              <a:rPr lang="en-US" sz="2400" b="0" i="0" dirty="0">
                <a:effectLst/>
                <a:latin typeface="neue-haas-unica"/>
              </a:rPr>
              <a:t>Screenshots are perfect for this purpose. </a:t>
            </a:r>
          </a:p>
        </p:txBody>
      </p:sp>
    </p:spTree>
    <p:extLst>
      <p:ext uri="{BB962C8B-B14F-4D97-AF65-F5344CB8AC3E}">
        <p14:creationId xmlns:p14="http://schemas.microsoft.com/office/powerpoint/2010/main" val="42237860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E2724512-DD28-EA37-166D-B76410495BF3}"/>
              </a:ext>
            </a:extLst>
          </p:cNvPr>
          <p:cNvSpPr txBox="1"/>
          <p:nvPr/>
        </p:nvSpPr>
        <p:spPr>
          <a:xfrm>
            <a:off x="619127" y="1551007"/>
            <a:ext cx="7640636" cy="3139321"/>
          </a:xfrm>
          <a:prstGeom prst="rect">
            <a:avLst/>
          </a:prstGeom>
          <a:noFill/>
        </p:spPr>
        <p:txBody>
          <a:bodyPr wrap="square">
            <a:spAutoFit/>
          </a:bodyPr>
          <a:lstStyle/>
          <a:p>
            <a:pPr marL="285750" indent="-285750" algn="l">
              <a:buFont typeface="Arial" panose="020B0604020202020204" pitchFamily="34" charset="0"/>
              <a:buChar char="•"/>
            </a:pPr>
            <a:r>
              <a:rPr lang="en-US" sz="2200" b="1" i="0" dirty="0">
                <a:effectLst/>
                <a:latin typeface="neue-haas-unica"/>
              </a:rPr>
              <a:t>Your methodology</a:t>
            </a:r>
          </a:p>
          <a:p>
            <a:pPr lvl="1"/>
            <a:r>
              <a:rPr lang="en-US" sz="2200" b="0" i="0" dirty="0">
                <a:effectLst/>
                <a:latin typeface="neue-haas-unica"/>
              </a:rPr>
              <a:t>Write this as you go (which again reinforces the importance of taking notes). It should show your full stream of thought and actions as you progressed through the assessment. </a:t>
            </a:r>
          </a:p>
          <a:p>
            <a:pPr marL="285750" indent="-285750" algn="l">
              <a:buFont typeface="Arial" panose="020B0604020202020204" pitchFamily="34" charset="0"/>
              <a:buChar char="•"/>
            </a:pPr>
            <a:r>
              <a:rPr lang="en-US" sz="2200" b="1" i="0" dirty="0">
                <a:effectLst/>
                <a:latin typeface="neue-haas-unica"/>
              </a:rPr>
              <a:t>Objectives</a:t>
            </a:r>
          </a:p>
          <a:p>
            <a:pPr algn="l"/>
            <a:r>
              <a:rPr lang="en-US" sz="2200" b="0" i="0" dirty="0">
                <a:effectLst/>
                <a:latin typeface="neue-haas-unica"/>
              </a:rPr>
              <a:t>       What was your mission? </a:t>
            </a:r>
          </a:p>
          <a:p>
            <a:pPr lvl="1"/>
            <a:r>
              <a:rPr lang="en-US" sz="2200" b="0" i="0" dirty="0">
                <a:effectLst/>
                <a:latin typeface="neue-haas-unica"/>
              </a:rPr>
              <a:t>Clearly communicating your mission is key because the technicians who read your report may not have been aware of the assessment. </a:t>
            </a:r>
          </a:p>
        </p:txBody>
      </p:sp>
    </p:spTree>
    <p:extLst>
      <p:ext uri="{BB962C8B-B14F-4D97-AF65-F5344CB8AC3E}">
        <p14:creationId xmlns:p14="http://schemas.microsoft.com/office/powerpoint/2010/main" val="9975857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580FA219-3955-6172-79BB-144B969F3AF1}"/>
              </a:ext>
            </a:extLst>
          </p:cNvPr>
          <p:cNvSpPr txBox="1"/>
          <p:nvPr/>
        </p:nvSpPr>
        <p:spPr>
          <a:xfrm>
            <a:off x="1014412" y="2028825"/>
            <a:ext cx="7075488" cy="3477875"/>
          </a:xfrm>
          <a:prstGeom prst="rect">
            <a:avLst/>
          </a:prstGeom>
          <a:noFill/>
        </p:spPr>
        <p:txBody>
          <a:bodyPr wrap="square">
            <a:spAutoFit/>
          </a:bodyPr>
          <a:lstStyle/>
          <a:p>
            <a:pPr marL="285750" indent="-285750" algn="l">
              <a:buFont typeface="Arial" panose="020B0604020202020204" pitchFamily="34" charset="0"/>
              <a:buChar char="•"/>
            </a:pPr>
            <a:r>
              <a:rPr lang="en-US" sz="2200" b="1" i="0" dirty="0">
                <a:effectLst/>
                <a:latin typeface="neue-haas-unica"/>
              </a:rPr>
              <a:t>Scope</a:t>
            </a:r>
          </a:p>
          <a:p>
            <a:pPr lvl="1"/>
            <a:r>
              <a:rPr lang="en-US" sz="2200" b="0" i="0" dirty="0">
                <a:effectLst/>
                <a:latin typeface="neue-haas-unica"/>
              </a:rPr>
              <a:t>Document the agreed scope to include any hosts, IP address blocks, specific domains, and/or any specific applications or hardware that was to be tested.</a:t>
            </a:r>
          </a:p>
          <a:p>
            <a:pPr lvl="1"/>
            <a:r>
              <a:rPr lang="en-US" sz="2200" b="0" i="0" dirty="0">
                <a:effectLst/>
                <a:latin typeface="neue-haas-unica"/>
              </a:rPr>
              <a:t>You want to ensure that technical teams understand what resources were excluded from testing since they could be potential blind spots for them. </a:t>
            </a:r>
            <a:endParaRPr lang="en-US" sz="2200" dirty="0">
              <a:latin typeface="neue-haas-unica"/>
            </a:endParaRPr>
          </a:p>
          <a:p>
            <a:pPr marL="285750" indent="-285750">
              <a:buFont typeface="Arial" panose="020B0604020202020204" pitchFamily="34" charset="0"/>
              <a:buChar char="•"/>
            </a:pPr>
            <a:r>
              <a:rPr lang="en-US" sz="2200" b="1" i="0" dirty="0">
                <a:effectLst/>
                <a:latin typeface="neue-haas-unica"/>
              </a:rPr>
              <a:t>Details</a:t>
            </a:r>
          </a:p>
          <a:p>
            <a:pPr lvl="1"/>
            <a:r>
              <a:rPr lang="en-US" sz="2200" b="0" i="0" dirty="0">
                <a:effectLst/>
                <a:latin typeface="neue-haas-unica"/>
              </a:rPr>
              <a:t>This is where we document how we completed our tasks or how we were rebuffed by the customer’s defenses. </a:t>
            </a:r>
          </a:p>
        </p:txBody>
      </p:sp>
    </p:spTree>
    <p:extLst>
      <p:ext uri="{BB962C8B-B14F-4D97-AF65-F5344CB8AC3E}">
        <p14:creationId xmlns:p14="http://schemas.microsoft.com/office/powerpoint/2010/main" val="23998169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8412CCD-6FFC-C48E-58B7-FF228AC22B04}"/>
              </a:ext>
            </a:extLst>
          </p:cNvPr>
          <p:cNvSpPr txBox="1"/>
          <p:nvPr/>
        </p:nvSpPr>
        <p:spPr>
          <a:xfrm>
            <a:off x="844794" y="1779588"/>
            <a:ext cx="7245105" cy="2123658"/>
          </a:xfrm>
          <a:prstGeom prst="rect">
            <a:avLst/>
          </a:prstGeom>
          <a:noFill/>
        </p:spPr>
        <p:txBody>
          <a:bodyPr wrap="square">
            <a:spAutoFit/>
          </a:bodyPr>
          <a:lstStyle/>
          <a:p>
            <a:pPr marL="285750" indent="-285750" algn="l">
              <a:buFont typeface="Arial" panose="020B0604020202020204" pitchFamily="34" charset="0"/>
              <a:buChar char="•"/>
            </a:pPr>
            <a:r>
              <a:rPr lang="en-US" sz="2200" b="1" i="0" dirty="0">
                <a:effectLst/>
                <a:latin typeface="neue-haas-unica"/>
              </a:rPr>
              <a:t>Attack Chains</a:t>
            </a:r>
          </a:p>
          <a:p>
            <a:pPr lvl="1"/>
            <a:r>
              <a:rPr lang="en-US" sz="2200" b="0" i="0" dirty="0">
                <a:effectLst/>
                <a:latin typeface="neue-haas-unica"/>
              </a:rPr>
              <a:t>Share your successful chains along with those that failed. This lets organizations know where their defenses are working, and what needs attention. These assessments are meant to provide actionable information for the customer, not a highlight reel of our skills. </a:t>
            </a:r>
          </a:p>
        </p:txBody>
      </p:sp>
    </p:spTree>
    <p:extLst>
      <p:ext uri="{BB962C8B-B14F-4D97-AF65-F5344CB8AC3E}">
        <p14:creationId xmlns:p14="http://schemas.microsoft.com/office/powerpoint/2010/main" val="30543930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4C2D25F5-7EB3-A7A8-A2AA-0B646F4D7C81}"/>
              </a:ext>
            </a:extLst>
          </p:cNvPr>
          <p:cNvSpPr txBox="1"/>
          <p:nvPr/>
        </p:nvSpPr>
        <p:spPr>
          <a:xfrm>
            <a:off x="1200944" y="2047487"/>
            <a:ext cx="7058818" cy="3416320"/>
          </a:xfrm>
          <a:prstGeom prst="rect">
            <a:avLst/>
          </a:prstGeom>
          <a:noFill/>
        </p:spPr>
        <p:txBody>
          <a:bodyPr wrap="square">
            <a:spAutoFit/>
          </a:bodyPr>
          <a:lstStyle/>
          <a:p>
            <a:pPr marL="285750" indent="-285750" algn="just">
              <a:buFont typeface="Arial" panose="020B0604020202020204" pitchFamily="34" charset="0"/>
              <a:buChar char="•"/>
            </a:pPr>
            <a:r>
              <a:rPr lang="en-US" sz="2400" b="1" i="0" u="sng" dirty="0">
                <a:effectLst/>
                <a:latin typeface="neue-haas-unica"/>
              </a:rPr>
              <a:t>Appendices</a:t>
            </a:r>
            <a:r>
              <a:rPr lang="en-US" sz="2400" b="1" i="0" dirty="0">
                <a:effectLst/>
                <a:latin typeface="neue-haas-unica"/>
              </a:rPr>
              <a:t>     </a:t>
            </a:r>
          </a:p>
          <a:p>
            <a:pPr marL="285750" indent="-285750" algn="just">
              <a:buFont typeface="Arial" panose="020B0604020202020204" pitchFamily="34" charset="0"/>
              <a:buChar char="•"/>
            </a:pPr>
            <a:r>
              <a:rPr lang="en-US" sz="2400" b="1" i="0" dirty="0">
                <a:effectLst/>
                <a:latin typeface="neue-haas-unica"/>
              </a:rPr>
              <a:t>Objective</a:t>
            </a:r>
            <a:r>
              <a:rPr lang="en-US" sz="2400" b="0" i="0" dirty="0">
                <a:effectLst/>
                <a:latin typeface="neue-haas-unica"/>
              </a:rPr>
              <a:t>: Deliver technical details of how clients can remediate the security flaws that you found.</a:t>
            </a:r>
          </a:p>
          <a:p>
            <a:pPr marL="285750" indent="-285750" algn="just">
              <a:buFont typeface="Arial" panose="020B0604020202020204" pitchFamily="34" charset="0"/>
              <a:buChar char="•"/>
            </a:pPr>
            <a:r>
              <a:rPr lang="en-US" sz="2400" b="1" i="0" dirty="0">
                <a:effectLst/>
                <a:latin typeface="neue-haas-unica"/>
              </a:rPr>
              <a:t>Length</a:t>
            </a:r>
            <a:r>
              <a:rPr lang="en-US" sz="2400" b="0" i="0" dirty="0">
                <a:effectLst/>
                <a:latin typeface="neue-haas-unica"/>
              </a:rPr>
              <a:t>: The more you can provide to prove your case, the better your report will be.  </a:t>
            </a:r>
          </a:p>
          <a:p>
            <a:pPr marL="285750" indent="-285750" algn="just">
              <a:buFont typeface="Arial" panose="020B0604020202020204" pitchFamily="34" charset="0"/>
              <a:buChar char="•"/>
            </a:pPr>
            <a:r>
              <a:rPr lang="en-US" sz="2400" b="0" i="0" dirty="0">
                <a:effectLst/>
                <a:latin typeface="neue-haas-unica"/>
              </a:rPr>
              <a:t>The appendices will hold any supporting output, screenshots, and documentation needed to provide proof of your actions and to demonstrate the potential impact your attack path had.</a:t>
            </a:r>
          </a:p>
        </p:txBody>
      </p:sp>
    </p:spTree>
    <p:extLst>
      <p:ext uri="{BB962C8B-B14F-4D97-AF65-F5344CB8AC3E}">
        <p14:creationId xmlns:p14="http://schemas.microsoft.com/office/powerpoint/2010/main" val="28907060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9755A945-709B-BB5A-1719-6D0E240AEC09}"/>
              </a:ext>
            </a:extLst>
          </p:cNvPr>
          <p:cNvSpPr txBox="1"/>
          <p:nvPr/>
        </p:nvSpPr>
        <p:spPr>
          <a:xfrm>
            <a:off x="912068" y="1646516"/>
            <a:ext cx="6228182" cy="369332"/>
          </a:xfrm>
          <a:prstGeom prst="rect">
            <a:avLst/>
          </a:prstGeom>
          <a:noFill/>
        </p:spPr>
        <p:txBody>
          <a:bodyPr wrap="square">
            <a:spAutoFit/>
          </a:bodyPr>
          <a:lstStyle/>
          <a:p>
            <a:pPr algn="l"/>
            <a:r>
              <a:rPr lang="en-US" b="1" i="0" dirty="0">
                <a:effectLst/>
                <a:latin typeface="neue-haas-unica"/>
              </a:rPr>
              <a:t>How to make your penetration testing reports stand out  </a:t>
            </a:r>
          </a:p>
        </p:txBody>
      </p:sp>
      <p:sp>
        <p:nvSpPr>
          <p:cNvPr id="5" name="TextBox 4">
            <a:extLst>
              <a:ext uri="{FF2B5EF4-FFF2-40B4-BE49-F238E27FC236}">
                <a16:creationId xmlns:a16="http://schemas.microsoft.com/office/drawing/2014/main" id="{5581BEA8-8FEF-BCC9-0B72-302264DE61DF}"/>
              </a:ext>
            </a:extLst>
          </p:cNvPr>
          <p:cNvSpPr txBox="1"/>
          <p:nvPr/>
        </p:nvSpPr>
        <p:spPr>
          <a:xfrm>
            <a:off x="401331" y="2097703"/>
            <a:ext cx="7567125" cy="3477875"/>
          </a:xfrm>
          <a:prstGeom prst="rect">
            <a:avLst/>
          </a:prstGeom>
          <a:noFill/>
        </p:spPr>
        <p:txBody>
          <a:bodyPr wrap="square">
            <a:spAutoFit/>
          </a:bodyPr>
          <a:lstStyle/>
          <a:p>
            <a:pPr algn="just"/>
            <a:r>
              <a:rPr lang="en-US" sz="2200" b="0" i="0" dirty="0">
                <a:effectLst/>
                <a:latin typeface="neue-haas-unica"/>
              </a:rPr>
              <a:t>1. </a:t>
            </a:r>
            <a:r>
              <a:rPr lang="en-US" sz="2200" b="1" i="0" dirty="0">
                <a:effectLst/>
                <a:latin typeface="neue-haas-unica"/>
              </a:rPr>
              <a:t>Know your audience</a:t>
            </a:r>
            <a:r>
              <a:rPr lang="en-US" sz="2200" b="0" i="0" dirty="0">
                <a:effectLst/>
                <a:latin typeface="neue-haas-unica"/>
              </a:rPr>
              <a:t>: Tailor the different sections to the audience. For example, </a:t>
            </a:r>
            <a:r>
              <a:rPr lang="en-US" sz="2200" b="0" i="1" dirty="0">
                <a:effectLst/>
                <a:latin typeface="neue-haas-unica"/>
              </a:rPr>
              <a:t>the executive summary is probably the only thing that executives are going to read</a:t>
            </a:r>
            <a:r>
              <a:rPr lang="en-US" sz="2200" b="0" i="0" dirty="0">
                <a:effectLst/>
                <a:latin typeface="neue-haas-unica"/>
              </a:rPr>
              <a:t>. Keep it high level and focus on the things that impact the business and actually pose significant risks to critical systems/clients/data. </a:t>
            </a:r>
          </a:p>
          <a:p>
            <a:pPr algn="just"/>
            <a:r>
              <a:rPr lang="en-US" sz="2200" b="0" i="0" dirty="0">
                <a:effectLst/>
                <a:latin typeface="neue-haas-unica"/>
              </a:rPr>
              <a:t>2. </a:t>
            </a:r>
            <a:r>
              <a:rPr lang="en-US" sz="2200" b="1" i="0" dirty="0">
                <a:effectLst/>
                <a:latin typeface="neue-haas-unica"/>
              </a:rPr>
              <a:t>Take extensive notes</a:t>
            </a:r>
            <a:r>
              <a:rPr lang="en-US" sz="2200" b="0" i="0" dirty="0">
                <a:effectLst/>
                <a:latin typeface="neue-haas-unica"/>
              </a:rPr>
              <a:t>: Include any tools or tactics that you've tried, especially those that failed. Sometimes you'll want to revisit systems after learning something new and realize that a tactic you tried previously would have worked if you had that information when you tried the first time around.</a:t>
            </a:r>
            <a:endParaRPr lang="en-US" sz="2200" dirty="0"/>
          </a:p>
        </p:txBody>
      </p:sp>
    </p:spTree>
    <p:extLst>
      <p:ext uri="{BB962C8B-B14F-4D97-AF65-F5344CB8AC3E}">
        <p14:creationId xmlns:p14="http://schemas.microsoft.com/office/powerpoint/2010/main" val="40946065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CC3D138A-ED7C-D803-A85E-38B7EC8AFB7B}"/>
              </a:ext>
            </a:extLst>
          </p:cNvPr>
          <p:cNvSpPr txBox="1"/>
          <p:nvPr/>
        </p:nvSpPr>
        <p:spPr>
          <a:xfrm>
            <a:off x="652836" y="1698566"/>
            <a:ext cx="7776918" cy="3477875"/>
          </a:xfrm>
          <a:prstGeom prst="rect">
            <a:avLst/>
          </a:prstGeom>
          <a:noFill/>
        </p:spPr>
        <p:txBody>
          <a:bodyPr wrap="square">
            <a:spAutoFit/>
          </a:bodyPr>
          <a:lstStyle/>
          <a:p>
            <a:pPr algn="just"/>
            <a:r>
              <a:rPr lang="en-US" sz="2200" b="0" i="0" dirty="0">
                <a:effectLst/>
                <a:latin typeface="neue-haas-unica"/>
              </a:rPr>
              <a:t>3.  </a:t>
            </a:r>
            <a:r>
              <a:rPr lang="en-US" sz="2200" b="1" i="0" dirty="0">
                <a:effectLst/>
                <a:latin typeface="neue-haas-unica"/>
              </a:rPr>
              <a:t>Simplify complex topics</a:t>
            </a:r>
            <a:r>
              <a:rPr lang="en-US" sz="2200" b="0" i="0" dirty="0">
                <a:effectLst/>
                <a:latin typeface="neue-haas-unica"/>
              </a:rPr>
              <a:t>: Our roles as penetration testers can be highly technical and extremely complex. Nevertheless, if we can't explain something complex in a concise, easy-to-understand manner, we’ll limit our ability to help customers and provide value to our employers. </a:t>
            </a:r>
          </a:p>
          <a:p>
            <a:pPr algn="just"/>
            <a:r>
              <a:rPr lang="en-US" sz="2200" b="0" i="0" dirty="0">
                <a:effectLst/>
                <a:latin typeface="neue-haas-unica"/>
              </a:rPr>
              <a:t>4.</a:t>
            </a:r>
            <a:r>
              <a:rPr lang="en-US" sz="2200" b="1" i="0" dirty="0">
                <a:effectLst/>
                <a:latin typeface="neue-haas-unica"/>
              </a:rPr>
              <a:t> Proofread to protect credibility</a:t>
            </a:r>
            <a:r>
              <a:rPr lang="en-US" sz="2200" b="0" i="0" dirty="0">
                <a:effectLst/>
                <a:latin typeface="neue-haas-unica"/>
              </a:rPr>
              <a:t>: The credibility of an otherwise strong penetration testing report can be derailed by simple errors like spelling and grammar mistakes. Use some form of grammar checking, (Grammarly is my favorite), and ideally, have another team member read it over from a different perspective. </a:t>
            </a:r>
          </a:p>
        </p:txBody>
      </p:sp>
    </p:spTree>
    <p:extLst>
      <p:ext uri="{BB962C8B-B14F-4D97-AF65-F5344CB8AC3E}">
        <p14:creationId xmlns:p14="http://schemas.microsoft.com/office/powerpoint/2010/main" val="22574971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25EA634C-8679-780F-1E2C-B9E860E802A2}"/>
              </a:ext>
            </a:extLst>
          </p:cNvPr>
          <p:cNvPicPr>
            <a:picLocks noChangeAspect="1"/>
          </p:cNvPicPr>
          <p:nvPr/>
        </p:nvPicPr>
        <p:blipFill>
          <a:blip r:embed="rId9"/>
          <a:stretch>
            <a:fillRect/>
          </a:stretch>
        </p:blipFill>
        <p:spPr>
          <a:xfrm>
            <a:off x="2138362" y="90487"/>
            <a:ext cx="10053638" cy="6677025"/>
          </a:xfrm>
          <a:prstGeom prst="rect">
            <a:avLst/>
          </a:prstGeom>
        </p:spPr>
      </p:pic>
    </p:spTree>
    <p:extLst>
      <p:ext uri="{BB962C8B-B14F-4D97-AF65-F5344CB8AC3E}">
        <p14:creationId xmlns:p14="http://schemas.microsoft.com/office/powerpoint/2010/main" val="10488613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E9E80519-2076-0454-23A6-C468FC0E0840}"/>
              </a:ext>
            </a:extLst>
          </p:cNvPr>
          <p:cNvPicPr>
            <a:picLocks noChangeAspect="1"/>
          </p:cNvPicPr>
          <p:nvPr/>
        </p:nvPicPr>
        <p:blipFill>
          <a:blip r:embed="rId9"/>
          <a:stretch>
            <a:fillRect/>
          </a:stretch>
        </p:blipFill>
        <p:spPr>
          <a:xfrm>
            <a:off x="1073020" y="0"/>
            <a:ext cx="10466517" cy="6858000"/>
          </a:xfrm>
          <a:prstGeom prst="rect">
            <a:avLst/>
          </a:prstGeom>
        </p:spPr>
      </p:pic>
    </p:spTree>
    <p:extLst>
      <p:ext uri="{BB962C8B-B14F-4D97-AF65-F5344CB8AC3E}">
        <p14:creationId xmlns:p14="http://schemas.microsoft.com/office/powerpoint/2010/main" val="29077906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CDE85C0F-0C82-00D2-8EEA-F5B1AF89A3F2}"/>
              </a:ext>
            </a:extLst>
          </p:cNvPr>
          <p:cNvSpPr txBox="1"/>
          <p:nvPr/>
        </p:nvSpPr>
        <p:spPr>
          <a:xfrm>
            <a:off x="1204493" y="2882662"/>
            <a:ext cx="6228182" cy="369332"/>
          </a:xfrm>
          <a:prstGeom prst="rect">
            <a:avLst/>
          </a:prstGeom>
          <a:noFill/>
        </p:spPr>
        <p:txBody>
          <a:bodyPr wrap="square">
            <a:spAutoFit/>
          </a:bodyPr>
          <a:lstStyle/>
          <a:p>
            <a:pPr marL="285750" indent="-285750">
              <a:buFont typeface="Arial" panose="020B0604020202020204" pitchFamily="34" charset="0"/>
              <a:buChar char="•"/>
            </a:pPr>
            <a:r>
              <a:rPr lang="en-US" dirty="0"/>
              <a:t>https://pentestreports.com</a:t>
            </a:r>
          </a:p>
        </p:txBody>
      </p:sp>
      <p:sp>
        <p:nvSpPr>
          <p:cNvPr id="7" name="TextBox 6">
            <a:extLst>
              <a:ext uri="{FF2B5EF4-FFF2-40B4-BE49-F238E27FC236}">
                <a16:creationId xmlns:a16="http://schemas.microsoft.com/office/drawing/2014/main" id="{0E83CCCC-8DE2-1730-DD2D-62B00836F3CE}"/>
              </a:ext>
            </a:extLst>
          </p:cNvPr>
          <p:cNvSpPr txBox="1"/>
          <p:nvPr/>
        </p:nvSpPr>
        <p:spPr>
          <a:xfrm>
            <a:off x="652463" y="1898542"/>
            <a:ext cx="6228182" cy="369332"/>
          </a:xfrm>
          <a:prstGeom prst="rect">
            <a:avLst/>
          </a:prstGeom>
          <a:noFill/>
        </p:spPr>
        <p:txBody>
          <a:bodyPr wrap="square">
            <a:spAutoFit/>
          </a:bodyPr>
          <a:lstStyle/>
          <a:p>
            <a:pPr algn="l"/>
            <a:r>
              <a:rPr lang="en-US" b="1" i="0" dirty="0">
                <a:solidFill>
                  <a:srgbClr val="363636"/>
                </a:solidFill>
                <a:effectLst/>
                <a:latin typeface="Montserrat" panose="00000500000000000000" pitchFamily="2" charset="0"/>
              </a:rPr>
              <a:t>Download </a:t>
            </a:r>
            <a:r>
              <a:rPr lang="en-US" b="1" i="0" dirty="0" err="1">
                <a:solidFill>
                  <a:srgbClr val="363636"/>
                </a:solidFill>
                <a:effectLst/>
                <a:latin typeface="Montserrat" panose="00000500000000000000" pitchFamily="2" charset="0"/>
              </a:rPr>
              <a:t>pentest</a:t>
            </a:r>
            <a:r>
              <a:rPr lang="en-US" b="1" i="0" dirty="0">
                <a:solidFill>
                  <a:srgbClr val="363636"/>
                </a:solidFill>
                <a:effectLst/>
                <a:latin typeface="Montserrat" panose="00000500000000000000" pitchFamily="2" charset="0"/>
              </a:rPr>
              <a:t> report</a:t>
            </a:r>
          </a:p>
        </p:txBody>
      </p:sp>
    </p:spTree>
    <p:extLst>
      <p:ext uri="{BB962C8B-B14F-4D97-AF65-F5344CB8AC3E}">
        <p14:creationId xmlns:p14="http://schemas.microsoft.com/office/powerpoint/2010/main" val="33850689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6">
            <a:extLst>
              <a:ext uri="{FF2B5EF4-FFF2-40B4-BE49-F238E27FC236}">
                <a16:creationId xmlns:a16="http://schemas.microsoft.com/office/drawing/2014/main" id="{1760428D-CFED-69FC-043F-9609B8634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75" y="396875"/>
            <a:ext cx="79375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Freeform 5">
            <a:extLst>
              <a:ext uri="{FF2B5EF4-FFF2-40B4-BE49-F238E27FC236}">
                <a16:creationId xmlns:a16="http://schemas.microsoft.com/office/drawing/2014/main" id="{DDB2A081-0C43-AC16-92BF-B42463D0A334}"/>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4" name="Freeform 6">
            <a:extLst>
              <a:ext uri="{FF2B5EF4-FFF2-40B4-BE49-F238E27FC236}">
                <a16:creationId xmlns:a16="http://schemas.microsoft.com/office/drawing/2014/main" id="{1E4C98DA-5FE1-C28A-27D5-21269E8BDADC}"/>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125" name="Freeform 8">
            <a:extLst>
              <a:ext uri="{FF2B5EF4-FFF2-40B4-BE49-F238E27FC236}">
                <a16:creationId xmlns:a16="http://schemas.microsoft.com/office/drawing/2014/main" id="{91CEEAE9-94BE-F836-EF9D-FF155C962ADE}"/>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5126" name="Picture 1">
            <a:extLst>
              <a:ext uri="{FF2B5EF4-FFF2-40B4-BE49-F238E27FC236}">
                <a16:creationId xmlns:a16="http://schemas.microsoft.com/office/drawing/2014/main" id="{2329A5D7-05C3-2BCC-B559-04B684B24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a:extLst>
              <a:ext uri="{FF2B5EF4-FFF2-40B4-BE49-F238E27FC236}">
                <a16:creationId xmlns:a16="http://schemas.microsoft.com/office/drawing/2014/main" id="{378BF22F-306C-022A-C1E5-1967FA1460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3">
            <a:extLst>
              <a:ext uri="{FF2B5EF4-FFF2-40B4-BE49-F238E27FC236}">
                <a16:creationId xmlns:a16="http://schemas.microsoft.com/office/drawing/2014/main" id="{3E1492EE-3769-2326-6FF9-D1BEF7F3FA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TextBox 6">
            <a:extLst>
              <a:ext uri="{FF2B5EF4-FFF2-40B4-BE49-F238E27FC236}">
                <a16:creationId xmlns:a16="http://schemas.microsoft.com/office/drawing/2014/main" id="{4CEFDC6F-DD90-2271-9DBB-2DE5342EF0EC}"/>
              </a:ext>
            </a:extLst>
          </p:cNvPr>
          <p:cNvSpPr txBox="1">
            <a:spLocks noChangeArrowheads="1"/>
          </p:cNvSpPr>
          <p:nvPr/>
        </p:nvSpPr>
        <p:spPr bwMode="auto">
          <a:xfrm>
            <a:off x="2651125" y="542925"/>
            <a:ext cx="44218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Penetration Testing Report</a:t>
            </a:r>
          </a:p>
        </p:txBody>
      </p:sp>
      <p:sp>
        <p:nvSpPr>
          <p:cNvPr id="5130" name="TextBox 7">
            <a:extLst>
              <a:ext uri="{FF2B5EF4-FFF2-40B4-BE49-F238E27FC236}">
                <a16:creationId xmlns:a16="http://schemas.microsoft.com/office/drawing/2014/main" id="{DCEC69BE-E97E-38E8-FFFD-65D48EDA78F1}"/>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5131" name="Picture 8">
            <a:extLst>
              <a:ext uri="{FF2B5EF4-FFF2-40B4-BE49-F238E27FC236}">
                <a16:creationId xmlns:a16="http://schemas.microsoft.com/office/drawing/2014/main" id="{BB00E87F-5886-27BB-3D56-48FA6AEBEAD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2" name="Picture 9">
            <a:extLst>
              <a:ext uri="{FF2B5EF4-FFF2-40B4-BE49-F238E27FC236}">
                <a16:creationId xmlns:a16="http://schemas.microsoft.com/office/drawing/2014/main" id="{F54E903C-7C14-BF80-EFFA-5708809F61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3" name="Picture 4">
            <a:extLst>
              <a:ext uri="{FF2B5EF4-FFF2-40B4-BE49-F238E27FC236}">
                <a16:creationId xmlns:a16="http://schemas.microsoft.com/office/drawing/2014/main" id="{95DA0A94-6706-DC65-C5C6-35D2120C98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9D0A244E-0E60-8D1B-263A-6BC3E48D241D}"/>
              </a:ext>
            </a:extLst>
          </p:cNvPr>
          <p:cNvSpPr txBox="1"/>
          <p:nvPr/>
        </p:nvSpPr>
        <p:spPr>
          <a:xfrm>
            <a:off x="1561097" y="2329934"/>
            <a:ext cx="6228182" cy="369332"/>
          </a:xfrm>
          <a:prstGeom prst="rect">
            <a:avLst/>
          </a:prstGeom>
          <a:noFill/>
        </p:spPr>
        <p:txBody>
          <a:bodyPr wrap="square">
            <a:spAutoFit/>
          </a:bodyPr>
          <a:lstStyle/>
          <a:p>
            <a:r>
              <a:rPr lang="en-US" dirty="0"/>
              <a:t>https://brightsec.com/blog/penetration-testing-report/</a:t>
            </a:r>
          </a:p>
        </p:txBody>
      </p:sp>
      <p:sp>
        <p:nvSpPr>
          <p:cNvPr id="9" name="TextBox 8">
            <a:extLst>
              <a:ext uri="{FF2B5EF4-FFF2-40B4-BE49-F238E27FC236}">
                <a16:creationId xmlns:a16="http://schemas.microsoft.com/office/drawing/2014/main" id="{57EED393-1D98-C805-F19B-C8A8BC4E5197}"/>
              </a:ext>
            </a:extLst>
          </p:cNvPr>
          <p:cNvSpPr txBox="1"/>
          <p:nvPr/>
        </p:nvSpPr>
        <p:spPr>
          <a:xfrm>
            <a:off x="1503363" y="2782669"/>
            <a:ext cx="6228182" cy="646331"/>
          </a:xfrm>
          <a:prstGeom prst="rect">
            <a:avLst/>
          </a:prstGeom>
          <a:noFill/>
        </p:spPr>
        <p:txBody>
          <a:bodyPr wrap="square">
            <a:spAutoFit/>
          </a:bodyPr>
          <a:lstStyle/>
          <a:p>
            <a:r>
              <a:rPr lang="en-US" dirty="0"/>
              <a:t>https://www.cobalt.io/blog/how-to-write-an-effective-pentest-report-vulnerability-reports</a:t>
            </a:r>
          </a:p>
        </p:txBody>
      </p:sp>
    </p:spTree>
    <p:extLst>
      <p:ext uri="{BB962C8B-B14F-4D97-AF65-F5344CB8AC3E}">
        <p14:creationId xmlns:p14="http://schemas.microsoft.com/office/powerpoint/2010/main" val="9689390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6">
            <a:extLst>
              <a:ext uri="{FF2B5EF4-FFF2-40B4-BE49-F238E27FC236}">
                <a16:creationId xmlns:a16="http://schemas.microsoft.com/office/drawing/2014/main" id="{7253F9F5-6D32-8D03-A840-C182BC3E53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3312" y="2718594"/>
            <a:ext cx="6197600"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Freeform 5">
            <a:extLst>
              <a:ext uri="{FF2B5EF4-FFF2-40B4-BE49-F238E27FC236}">
                <a16:creationId xmlns:a16="http://schemas.microsoft.com/office/drawing/2014/main" id="{D567AD8B-7D04-63DE-9EC6-2A1C03724618}"/>
              </a:ext>
            </a:extLst>
          </p:cNvPr>
          <p:cNvSpPr>
            <a:spLocks/>
          </p:cNvSpPr>
          <p:nvPr/>
        </p:nvSpPr>
        <p:spPr bwMode="auto">
          <a:xfrm>
            <a:off x="85725" y="1588"/>
            <a:ext cx="2446338" cy="1631950"/>
          </a:xfrm>
          <a:custGeom>
            <a:avLst/>
            <a:gdLst>
              <a:gd name="T0" fmla="*/ 4303 w 1137"/>
              <a:gd name="T1" fmla="*/ 1272661 h 754"/>
              <a:gd name="T2" fmla="*/ 389435 w 1137"/>
              <a:gd name="T3" fmla="*/ 1493429 h 754"/>
              <a:gd name="T4" fmla="*/ 852023 w 1137"/>
              <a:gd name="T5" fmla="*/ 1605977 h 754"/>
              <a:gd name="T6" fmla="*/ 1764289 w 1137"/>
              <a:gd name="T7" fmla="*/ 1393867 h 754"/>
              <a:gd name="T8" fmla="*/ 2446338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6" name="Freeform 6">
            <a:extLst>
              <a:ext uri="{FF2B5EF4-FFF2-40B4-BE49-F238E27FC236}">
                <a16:creationId xmlns:a16="http://schemas.microsoft.com/office/drawing/2014/main" id="{8BAE6AC5-494D-E4F2-B914-2DFAC9AA8278}"/>
              </a:ext>
            </a:extLst>
          </p:cNvPr>
          <p:cNvSpPr>
            <a:spLocks/>
          </p:cNvSpPr>
          <p:nvPr/>
        </p:nvSpPr>
        <p:spPr bwMode="auto">
          <a:xfrm>
            <a:off x="-22225" y="1588"/>
            <a:ext cx="2446338" cy="1631950"/>
          </a:xfrm>
          <a:custGeom>
            <a:avLst/>
            <a:gdLst>
              <a:gd name="T0" fmla="*/ 4303 w 1137"/>
              <a:gd name="T1" fmla="*/ 1272661 h 754"/>
              <a:gd name="T2" fmla="*/ 389435 w 1137"/>
              <a:gd name="T3" fmla="*/ 1493429 h 754"/>
              <a:gd name="T4" fmla="*/ 849871 w 1137"/>
              <a:gd name="T5" fmla="*/ 1605977 h 754"/>
              <a:gd name="T6" fmla="*/ 1762138 w 1137"/>
              <a:gd name="T7" fmla="*/ 1393867 h 754"/>
              <a:gd name="T8" fmla="*/ 2444186 w 1137"/>
              <a:gd name="T9" fmla="*/ 93069 h 754"/>
              <a:gd name="T10" fmla="*/ 2444186 w 1137"/>
              <a:gd name="T11" fmla="*/ 0 h 754"/>
              <a:gd name="T12" fmla="*/ 94669 w 1137"/>
              <a:gd name="T13" fmla="*/ 0 h 754"/>
              <a:gd name="T14" fmla="*/ 4303 w 1137"/>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7" name="Freeform 8">
            <a:extLst>
              <a:ext uri="{FF2B5EF4-FFF2-40B4-BE49-F238E27FC236}">
                <a16:creationId xmlns:a16="http://schemas.microsoft.com/office/drawing/2014/main" id="{067B2413-D821-8EE2-D3EA-D61A7FA89F16}"/>
              </a:ext>
            </a:extLst>
          </p:cNvPr>
          <p:cNvSpPr>
            <a:spLocks/>
          </p:cNvSpPr>
          <p:nvPr/>
        </p:nvSpPr>
        <p:spPr bwMode="auto">
          <a:xfrm>
            <a:off x="-131763" y="1588"/>
            <a:ext cx="2470151" cy="1631950"/>
          </a:xfrm>
          <a:custGeom>
            <a:avLst/>
            <a:gdLst>
              <a:gd name="T0" fmla="*/ 27972 w 1148"/>
              <a:gd name="T1" fmla="*/ 1272661 h 754"/>
              <a:gd name="T2" fmla="*/ 413126 w 1148"/>
              <a:gd name="T3" fmla="*/ 1493429 h 754"/>
              <a:gd name="T4" fmla="*/ 875741 w 1148"/>
              <a:gd name="T5" fmla="*/ 1605977 h 754"/>
              <a:gd name="T6" fmla="*/ 1788062 w 1148"/>
              <a:gd name="T7" fmla="*/ 1393867 h 754"/>
              <a:gd name="T8" fmla="*/ 2470150 w 1148"/>
              <a:gd name="T9" fmla="*/ 93069 h 754"/>
              <a:gd name="T10" fmla="*/ 2467998 w 1148"/>
              <a:gd name="T11" fmla="*/ 0 h 754"/>
              <a:gd name="T12" fmla="*/ 30124 w 1148"/>
              <a:gd name="T13" fmla="*/ 0 h 754"/>
              <a:gd name="T14" fmla="*/ 27972 w 1148"/>
              <a:gd name="T15" fmla="*/ 1272661 h 7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pic>
        <p:nvPicPr>
          <p:cNvPr id="3078" name="Picture 1">
            <a:extLst>
              <a:ext uri="{FF2B5EF4-FFF2-40B4-BE49-F238E27FC236}">
                <a16:creationId xmlns:a16="http://schemas.microsoft.com/office/drawing/2014/main" id="{C60578FA-4744-D2FE-6F81-E4C7F697C1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463" y="5957888"/>
            <a:ext cx="12223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9" name="Picture 2">
            <a:extLst>
              <a:ext uri="{FF2B5EF4-FFF2-40B4-BE49-F238E27FC236}">
                <a16:creationId xmlns:a16="http://schemas.microsoft.com/office/drawing/2014/main" id="{B4DC69BF-5DED-0EE1-F909-AA69C8673F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1575" y="5949950"/>
            <a:ext cx="9901238"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a:extLst>
              <a:ext uri="{FF2B5EF4-FFF2-40B4-BE49-F238E27FC236}">
                <a16:creationId xmlns:a16="http://schemas.microsoft.com/office/drawing/2014/main" id="{4FCA3968-C442-EAB5-DD4C-834E28AAAD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950" y="2205038"/>
            <a:ext cx="2381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1" name="TextBox 6">
            <a:extLst>
              <a:ext uri="{FF2B5EF4-FFF2-40B4-BE49-F238E27FC236}">
                <a16:creationId xmlns:a16="http://schemas.microsoft.com/office/drawing/2014/main" id="{BED23880-99D9-AE51-6761-12D2DF46CC5C}"/>
              </a:ext>
            </a:extLst>
          </p:cNvPr>
          <p:cNvSpPr txBox="1">
            <a:spLocks noChangeArrowheads="1"/>
          </p:cNvSpPr>
          <p:nvPr/>
        </p:nvSpPr>
        <p:spPr bwMode="auto">
          <a:xfrm>
            <a:off x="3153326" y="2849752"/>
            <a:ext cx="214565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Any Question</a:t>
            </a:r>
          </a:p>
        </p:txBody>
      </p:sp>
      <p:sp>
        <p:nvSpPr>
          <p:cNvPr id="3082" name="TextBox 7">
            <a:extLst>
              <a:ext uri="{FF2B5EF4-FFF2-40B4-BE49-F238E27FC236}">
                <a16:creationId xmlns:a16="http://schemas.microsoft.com/office/drawing/2014/main" id="{7DC3D43A-E454-D162-ACFE-E98BFDA14863}"/>
              </a:ext>
            </a:extLst>
          </p:cNvPr>
          <p:cNvSpPr txBox="1">
            <a:spLocks noChangeArrowheads="1"/>
          </p:cNvSpPr>
          <p:nvPr/>
        </p:nvSpPr>
        <p:spPr bwMode="auto">
          <a:xfrm>
            <a:off x="342915" y="236538"/>
            <a:ext cx="13429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Chapter</a:t>
            </a:r>
          </a:p>
          <a:p>
            <a:pPr algn="ctr" eaLnBrk="1" hangingPunct="1"/>
            <a:r>
              <a:rPr lang="en-US" altLang="en-US" sz="2800" dirty="0">
                <a:solidFill>
                  <a:schemeClr val="bg1"/>
                </a:solidFill>
                <a:latin typeface="Tajawal Medium" panose="00000600000000000000"/>
                <a:ea typeface="Tajawal Medium" panose="00000600000000000000"/>
                <a:cs typeface="Tajawal Medium" panose="00000600000000000000"/>
              </a:rPr>
              <a:t>10</a:t>
            </a:r>
            <a:endParaRPr lang="en-US" altLang="en-US" sz="2800" dirty="0">
              <a:solidFill>
                <a:srgbClr val="FF9518"/>
              </a:solidFill>
              <a:latin typeface="Tajawal Medium" panose="00000600000000000000"/>
              <a:ea typeface="Tajawal Medium" panose="00000600000000000000"/>
              <a:cs typeface="Tajawal Medium" panose="00000600000000000000"/>
            </a:endParaRPr>
          </a:p>
        </p:txBody>
      </p:sp>
      <p:pic>
        <p:nvPicPr>
          <p:cNvPr id="3083" name="Picture 8">
            <a:extLst>
              <a:ext uri="{FF2B5EF4-FFF2-40B4-BE49-F238E27FC236}">
                <a16:creationId xmlns:a16="http://schemas.microsoft.com/office/drawing/2014/main" id="{CEA4C85D-DAD5-9D51-5817-296A483C4F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34563" y="-26988"/>
            <a:ext cx="2482850" cy="691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9">
            <a:extLst>
              <a:ext uri="{FF2B5EF4-FFF2-40B4-BE49-F238E27FC236}">
                <a16:creationId xmlns:a16="http://schemas.microsoft.com/office/drawing/2014/main" id="{57B67D77-9A85-7691-F3D7-BE7EC8962F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9025" y="554038"/>
            <a:ext cx="3179763" cy="574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4">
            <a:extLst>
              <a:ext uri="{FF2B5EF4-FFF2-40B4-BE49-F238E27FC236}">
                <a16:creationId xmlns:a16="http://schemas.microsoft.com/office/drawing/2014/main" id="{636F93CA-E4E1-DC55-3A28-EB9B2C51E1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55050" y="533400"/>
            <a:ext cx="3267075" cy="590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33904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20FE89C8C0A2245ACE81F1622015992" ma:contentTypeVersion="4" ma:contentTypeDescription="Create a new document." ma:contentTypeScope="" ma:versionID="20587b70a3f83fa2edfc145810ed2c95">
  <xsd:schema xmlns:xsd="http://www.w3.org/2001/XMLSchema" xmlns:xs="http://www.w3.org/2001/XMLSchema" xmlns:p="http://schemas.microsoft.com/office/2006/metadata/properties" xmlns:ns3="aa74b998-7d02-4c65-8afd-3e7cfbd2fccf" targetNamespace="http://schemas.microsoft.com/office/2006/metadata/properties" ma:root="true" ma:fieldsID="8ae939ec889e3a5eff75ff7481f1c96e" ns3:_="">
    <xsd:import namespace="aa74b998-7d02-4c65-8afd-3e7cfbd2fcc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74b998-7d02-4c65-8afd-3e7cfbd2fc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F75063E-13AA-4916-8615-817C99C39C2E}">
  <ds:schemaRefs>
    <ds:schemaRef ds:uri="http://schemas.microsoft.com/sharepoint/v3/contenttype/forms"/>
  </ds:schemaRefs>
</ds:datastoreItem>
</file>

<file path=customXml/itemProps2.xml><?xml version="1.0" encoding="utf-8"?>
<ds:datastoreItem xmlns:ds="http://schemas.openxmlformats.org/officeDocument/2006/customXml" ds:itemID="{81D7D76A-57CE-437A-B43A-65768C06DA4E}">
  <ds:schemaRefs>
    <ds:schemaRef ds:uri="http://schemas.microsoft.com/office/2006/documentManagement/types"/>
    <ds:schemaRef ds:uri="http://schemas.openxmlformats.org/package/2006/metadata/core-properties"/>
    <ds:schemaRef ds:uri="http://purl.org/dc/dcmitype/"/>
    <ds:schemaRef ds:uri="aa74b998-7d02-4c65-8afd-3e7cfbd2fccf"/>
    <ds:schemaRef ds:uri="http://schemas.microsoft.com/office/2006/metadata/properties"/>
    <ds:schemaRef ds:uri="http://purl.org/dc/elements/1.1/"/>
    <ds:schemaRef ds:uri="http://purl.org/dc/terms/"/>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B70549A2-B60C-4C68-813F-94C30C679E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74b998-7d02-4c65-8afd-3e7cfbd2fcc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14535</TotalTime>
  <Words>3071</Words>
  <Application>Microsoft Office PowerPoint</Application>
  <PresentationFormat>Widescreen</PresentationFormat>
  <Paragraphs>294</Paragraphs>
  <Slides>48</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48</vt:i4>
      </vt:variant>
    </vt:vector>
  </HeadingPairs>
  <TitlesOfParts>
    <vt:vector size="60" baseType="lpstr">
      <vt:lpstr>Arial</vt:lpstr>
      <vt:lpstr>Calibri</vt:lpstr>
      <vt:lpstr>Calibri Light</vt:lpstr>
      <vt:lpstr>Encode Sans Condensed</vt:lpstr>
      <vt:lpstr>Inter</vt:lpstr>
      <vt:lpstr>inter-bold</vt:lpstr>
      <vt:lpstr>inter-regular</vt:lpstr>
      <vt:lpstr>Montserrat</vt:lpstr>
      <vt:lpstr>neue-haas-unica</vt:lpstr>
      <vt:lpstr>Poppins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275</cp:revision>
  <dcterms:created xsi:type="dcterms:W3CDTF">2021-08-03T13:03:26Z</dcterms:created>
  <dcterms:modified xsi:type="dcterms:W3CDTF">2023-04-04T00:46:04Z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0x010100C20FE89C8C0A2245ACE81F1622015992</vt:lpwstr>
  </property>
</Properties>
</file>