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rts/colors1.xml" ContentType="application/vnd.ms-office.chartcolorstyle+xml"/>
  <Override PartName="/ppt/charts/style1.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3"/>
  </p:sldMasterIdLst>
  <p:notesMasterIdLst>
    <p:notesMasterId r:id="rId20"/>
  </p:notesMasterIdLst>
  <p:sldIdLst>
    <p:sldId id="303" r:id="rId4"/>
    <p:sldId id="257" r:id="rId5"/>
    <p:sldId id="265" r:id="rId6"/>
    <p:sldId id="259" r:id="rId7"/>
    <p:sldId id="483" r:id="rId8"/>
    <p:sldId id="266" r:id="rId9"/>
    <p:sldId id="269" r:id="rId10"/>
    <p:sldId id="270" r:id="rId11"/>
    <p:sldId id="264" r:id="rId12"/>
    <p:sldId id="282" r:id="rId13"/>
    <p:sldId id="283" r:id="rId14"/>
    <p:sldId id="273" r:id="rId15"/>
    <p:sldId id="278" r:id="rId16"/>
    <p:sldId id="258" r:id="rId17"/>
    <p:sldId id="277" r:id="rId18"/>
    <p:sldId id="34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57"/>
            <p14:sldId id="265"/>
            <p14:sldId id="259"/>
            <p14:sldId id="483"/>
            <p14:sldId id="266"/>
            <p14:sldId id="269"/>
            <p14:sldId id="270"/>
            <p14:sldId id="264"/>
            <p14:sldId id="282"/>
            <p14:sldId id="283"/>
            <p14:sldId id="273"/>
            <p14:sldId id="278"/>
            <p14:sldId id="258"/>
            <p14:sldId id="277"/>
            <p14:sldId id="349"/>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7"/>
    <p:restoredTop sz="93720" autoAdjust="0"/>
  </p:normalViewPr>
  <p:slideViewPr>
    <p:cSldViewPr snapToGrid="0">
      <p:cViewPr>
        <p:scale>
          <a:sx n="76" d="100"/>
          <a:sy n="76" d="100"/>
        </p:scale>
        <p:origin x="-474"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1.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_________Microsoft_Excel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ar-SA"/>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ar-SA"/>
        </a:p>
      </c:txPr>
    </c:title>
    <c:autoTitleDeleted val="0"/>
    <c:plotArea>
      <c:layout/>
      <c:pieChart>
        <c:varyColors val="1"/>
        <c:ser>
          <c:idx val="0"/>
          <c:order val="0"/>
          <c:tx>
            <c:strRef>
              <c:f>Sheet1!$B$1</c:f>
              <c:strCache>
                <c:ptCount val="1"/>
                <c:pt idx="0">
                  <c:v>Grades</c:v>
                </c:pt>
              </c:strCache>
            </c:strRef>
          </c:tx>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47B3-49C7-9BDE-9D85CEE9D9CD}"/>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3-47B3-49C7-9BDE-9D85CEE9D9CD}"/>
              </c:ext>
            </c:extLst>
          </c:dPt>
          <c:cat>
            <c:strRef>
              <c:f>Sheet1!$A$2:$A$3</c:f>
              <c:strCache>
                <c:ptCount val="2"/>
                <c:pt idx="0">
                  <c:v>Quizzes</c:v>
                </c:pt>
                <c:pt idx="1">
                  <c:v>Final</c:v>
                </c:pt>
              </c:strCache>
            </c:strRef>
          </c:cat>
          <c:val>
            <c:numRef>
              <c:f>Sheet1!$B$2:$B$3</c:f>
              <c:numCache>
                <c:formatCode>0%</c:formatCode>
                <c:ptCount val="2"/>
                <c:pt idx="0">
                  <c:v>0.8</c:v>
                </c:pt>
                <c:pt idx="1">
                  <c:v>0.2</c:v>
                </c:pt>
              </c:numCache>
            </c:numRef>
          </c:val>
          <c:extLst xmlns:c16r2="http://schemas.microsoft.com/office/drawing/2015/06/chart">
            <c:ext xmlns:c16="http://schemas.microsoft.com/office/drawing/2014/chart" uri="{C3380CC4-5D6E-409C-BE32-E72D297353CC}">
              <c16:uniqueId val="{00000000-FE4D-4629-8BE2-F221BA3FB200}"/>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0.7275691851156838"/>
          <c:y val="0.39255601476218777"/>
          <c:w val="0.27243081488431614"/>
          <c:h val="0.20972967089167488"/>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ar-SA"/>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ar-SA"/>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4861273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78302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71299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1/31/2025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1/31/2025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8" name="Graphic 21"/>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t>1/31/2025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1/31/2025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1/31/2025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1/31/2025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1/31/2025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1/31/2025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1/31/2025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1/31/2025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ar-SA"/>
              <a:t>انقر فوق الأيقونة لإضافة صورة</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ar-SA"/>
              <a:t>انقر فوق الأيقونة لإضافة صورة</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48983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67" r:id="rId19"/>
    <p:sldLayoutId id="2147483669" r:id="rId20"/>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mailto:thana@esu.ac.ae"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0.sv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image" Target="../media/image2.png"/><Relationship Id="rId5" Type="http://schemas.openxmlformats.org/officeDocument/2006/relationships/image" Target="../media/image17.jp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0" y="-2296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307898" y="2785710"/>
            <a:ext cx="5427067"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PRINCIPLES OF MARKETING</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Introduction</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70224" y="4802552"/>
            <a:ext cx="121058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MGM204</a:t>
            </a:r>
          </a:p>
          <a:p>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Thana Ahmed</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xmlns="" id="{2112518A-2D15-E92C-D379-091DFB8F7805}"/>
              </a:ext>
            </a:extLst>
          </p:cNvPr>
          <p:cNvSpPr txBox="1"/>
          <p:nvPr/>
        </p:nvSpPr>
        <p:spPr>
          <a:xfrm>
            <a:off x="9264625" y="1130300"/>
            <a:ext cx="2127275" cy="246221"/>
          </a:xfrm>
          <a:prstGeom prst="rect">
            <a:avLst/>
          </a:prstGeom>
          <a:solidFill>
            <a:schemeClr val="bg1"/>
          </a:solidFill>
        </p:spPr>
        <p:txBody>
          <a:bodyPr wrap="square" rtlCol="0">
            <a:spAutoFit/>
          </a:bodyPr>
          <a:lstStyle/>
          <a:p>
            <a:endParaRPr lang="x-none" sz="1000" dirty="0"/>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0740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BE03FB71-C08E-4C6A-81FE-D97FF503CACD}"/>
              </a:ext>
            </a:extLst>
          </p:cNvPr>
          <p:cNvSpPr txBox="1"/>
          <p:nvPr/>
        </p:nvSpPr>
        <p:spPr>
          <a:xfrm>
            <a:off x="6020725" y="721098"/>
            <a:ext cx="6586491" cy="128616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000" b="1" dirty="0">
                <a:latin typeface="+mj-lt"/>
                <a:ea typeface="+mj-ea"/>
                <a:cs typeface="+mj-cs"/>
              </a:rPr>
              <a:t>GENERAL INFORMATION</a:t>
            </a:r>
            <a:endParaRPr lang="en-US" sz="4000" dirty="0">
              <a:latin typeface="+mj-lt"/>
              <a:ea typeface="+mj-ea"/>
              <a:cs typeface="+mj-cs"/>
            </a:endParaRPr>
          </a:p>
        </p:txBody>
      </p:sp>
      <p:sp>
        <p:nvSpPr>
          <p:cNvPr id="3" name="Content Placeholder 2">
            <a:extLst>
              <a:ext uri="{FF2B5EF4-FFF2-40B4-BE49-F238E27FC236}">
                <a16:creationId xmlns:a16="http://schemas.microsoft.com/office/drawing/2014/main" xmlns="" id="{DD705BD1-826C-405E-9681-63DDC36AF4F9}"/>
              </a:ext>
            </a:extLst>
          </p:cNvPr>
          <p:cNvSpPr>
            <a:spLocks noGrp="1"/>
          </p:cNvSpPr>
          <p:nvPr>
            <p:ph idx="1"/>
          </p:nvPr>
        </p:nvSpPr>
        <p:spPr>
          <a:xfrm>
            <a:off x="6096000" y="2586681"/>
            <a:ext cx="6586489" cy="3785419"/>
          </a:xfrm>
        </p:spPr>
        <p:txBody>
          <a:bodyPr vert="horz" lIns="91440" tIns="45720" rIns="91440" bIns="45720" rtlCol="0">
            <a:normAutofit/>
          </a:bodyPr>
          <a:lstStyle/>
          <a:p>
            <a:pPr algn="l"/>
            <a:r>
              <a:rPr lang="en-US" sz="2000" b="1" dirty="0"/>
              <a:t>Course name: </a:t>
            </a:r>
            <a:r>
              <a:rPr lang="en-US" sz="2000" dirty="0"/>
              <a:t>Principles of Marketing</a:t>
            </a:r>
          </a:p>
          <a:p>
            <a:pPr algn="l"/>
            <a:endParaRPr lang="en-US" sz="2000" dirty="0"/>
          </a:p>
          <a:p>
            <a:pPr algn="l"/>
            <a:r>
              <a:rPr lang="en-US" sz="2000" b="1" dirty="0"/>
              <a:t>Course instructor: </a:t>
            </a:r>
            <a:r>
              <a:rPr lang="en-US" sz="2000" dirty="0"/>
              <a:t>Thana Ahmed</a:t>
            </a:r>
          </a:p>
          <a:p>
            <a:pPr algn="l"/>
            <a:endParaRPr lang="en-US" sz="2000" dirty="0"/>
          </a:p>
          <a:p>
            <a:pPr algn="l"/>
            <a:r>
              <a:rPr lang="en-US" sz="2000" b="1" dirty="0"/>
              <a:t>Email:</a:t>
            </a:r>
            <a:r>
              <a:rPr lang="en-US" sz="2000" dirty="0"/>
              <a:t> </a:t>
            </a:r>
            <a:r>
              <a:rPr lang="en-US" sz="2000" dirty="0">
                <a:hlinkClick r:id="rId2">
                  <a:extLst>
                    <a:ext uri="{A12FA001-AC4F-418D-AE19-62706E023703}">
                      <ahyp:hlinkClr xmlns:ahyp="http://schemas.microsoft.com/office/drawing/2018/hyperlinkcolor" xmlns="" val="tx"/>
                    </a:ext>
                  </a:extLst>
                </a:hlinkClick>
              </a:rPr>
              <a:t>thana@midocean.ae</a:t>
            </a:r>
            <a:endParaRPr lang="en-US" sz="2000" dirty="0"/>
          </a:p>
          <a:p>
            <a:pPr algn="l"/>
            <a:endParaRPr lang="en-US" sz="2000" dirty="0"/>
          </a:p>
          <a:p>
            <a:pPr algn="l"/>
            <a:r>
              <a:rPr lang="en-US" sz="2000" b="1" dirty="0"/>
              <a:t>Contact hour</a:t>
            </a:r>
            <a:r>
              <a:rPr lang="en-US" sz="2000" dirty="0"/>
              <a:t>: Sunday 5:00—6:00 pm (Riyadh Time)</a:t>
            </a:r>
          </a:p>
        </p:txBody>
      </p:sp>
      <p:pic>
        <p:nvPicPr>
          <p:cNvPr id="2" name="Picture 1">
            <a:extLst>
              <a:ext uri="{FF2B5EF4-FFF2-40B4-BE49-F238E27FC236}">
                <a16:creationId xmlns:a16="http://schemas.microsoft.com/office/drawing/2014/main" xmlns="" id="{D48B322C-0D58-3417-FE0F-BAEACAB08AAC}"/>
              </a:ext>
            </a:extLst>
          </p:cNvPr>
          <p:cNvPicPr>
            <a:picLocks noChangeAspect="1"/>
          </p:cNvPicPr>
          <p:nvPr/>
        </p:nvPicPr>
        <p:blipFill>
          <a:blip r:embed="rId3"/>
          <a:stretch>
            <a:fillRect/>
          </a:stretch>
        </p:blipFill>
        <p:spPr>
          <a:xfrm>
            <a:off x="0" y="1"/>
            <a:ext cx="5921869" cy="6858000"/>
          </a:xfrm>
          <a:prstGeom prst="rect">
            <a:avLst/>
          </a:prstGeom>
        </p:spPr>
      </p:pic>
    </p:spTree>
    <p:extLst>
      <p:ext uri="{BB962C8B-B14F-4D97-AF65-F5344CB8AC3E}">
        <p14:creationId xmlns:p14="http://schemas.microsoft.com/office/powerpoint/2010/main" val="25824486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A96A0B53-6032-4872-95C4-A8AB52C64838}"/>
              </a:ext>
            </a:extLst>
          </p:cNvPr>
          <p:cNvSpPr txBox="1"/>
          <p:nvPr/>
        </p:nvSpPr>
        <p:spPr>
          <a:xfrm>
            <a:off x="1171903" y="2085467"/>
            <a:ext cx="9848193" cy="3539430"/>
          </a:xfrm>
          <a:prstGeom prst="rect">
            <a:avLst/>
          </a:prstGeom>
          <a:noFill/>
        </p:spPr>
        <p:txBody>
          <a:bodyPr wrap="square" rtlCol="0">
            <a:spAutoFit/>
          </a:bodyPr>
          <a:lstStyle/>
          <a:p>
            <a:pPr marL="285750" indent="-285750" algn="r" rtl="1">
              <a:buFont typeface="Arial" panose="020B0604020202020204" pitchFamily="34" charset="0"/>
              <a:buChar char="•"/>
            </a:pPr>
            <a:r>
              <a:rPr lang="ar-SA" sz="3200" dirty="0"/>
              <a:t>ترفع المحاضرات الأسبوعية على المنصة التعليمية </a:t>
            </a:r>
            <a:r>
              <a:rPr lang="en-US" sz="3200" dirty="0"/>
              <a:t>Moodle </a:t>
            </a:r>
            <a:r>
              <a:rPr lang="ar-SA" sz="3200" dirty="0"/>
              <a:t> يوم السبت من كل أسبوع في تمام الساعة 12:00 ظهرا بتوقيت الرياض.</a:t>
            </a:r>
            <a:endParaRPr lang="en-US" sz="3200" dirty="0"/>
          </a:p>
          <a:p>
            <a:pPr marL="285750" indent="-285750" algn="r" rtl="1">
              <a:buFont typeface="Arial" panose="020B0604020202020204" pitchFamily="34" charset="0"/>
              <a:buChar char="•"/>
            </a:pPr>
            <a:endParaRPr lang="en-US" sz="3200" dirty="0"/>
          </a:p>
          <a:p>
            <a:pPr marL="285750" indent="-285750" algn="r" rtl="1">
              <a:buFont typeface="Arial" panose="020B0604020202020204" pitchFamily="34" charset="0"/>
              <a:buChar char="•"/>
            </a:pPr>
            <a:r>
              <a:rPr lang="ar-SA" sz="3200" dirty="0"/>
              <a:t>حلقات النقاش وهي حلقات أسبوعية اختيارية للطالب وغرضها مناقشة ما تم طرحه خلال المحاضرة المسجلة لكل أسبوع ستكون بإذن الله كل يوم </a:t>
            </a:r>
            <a:r>
              <a:rPr lang="en-US" sz="3200" dirty="0" err="1"/>
              <a:t>أحد</a:t>
            </a:r>
            <a:r>
              <a:rPr lang="ar-SA" sz="3200" dirty="0"/>
              <a:t> من الساعة </a:t>
            </a:r>
            <a:r>
              <a:rPr lang="en-US" sz="3200" dirty="0"/>
              <a:t> </a:t>
            </a:r>
            <a:r>
              <a:rPr lang="en-US" sz="3200" dirty="0" smtClean="0"/>
              <a:t>07:00 </a:t>
            </a:r>
            <a:r>
              <a:rPr lang="en-US" sz="3200" dirty="0" err="1"/>
              <a:t>حتى</a:t>
            </a:r>
            <a:r>
              <a:rPr lang="en-US" sz="3200" dirty="0"/>
              <a:t>  </a:t>
            </a:r>
            <a:r>
              <a:rPr lang="en-US" sz="3200" dirty="0" smtClean="0"/>
              <a:t>08:00 </a:t>
            </a:r>
            <a:r>
              <a:rPr lang="ar-SA" sz="3200" dirty="0"/>
              <a:t>مساء على رابط </a:t>
            </a:r>
            <a:r>
              <a:rPr lang="en-US" sz="3200" dirty="0" err="1"/>
              <a:t>تيمز</a:t>
            </a:r>
            <a:r>
              <a:rPr lang="ar-SA" sz="3200" dirty="0"/>
              <a:t> والذي سوف يتم الإعلان عنه على المنصة التعليمية </a:t>
            </a:r>
            <a:r>
              <a:rPr lang="en-US" sz="3200" dirty="0"/>
              <a:t>Moodle</a:t>
            </a:r>
          </a:p>
        </p:txBody>
      </p:sp>
      <p:sp>
        <p:nvSpPr>
          <p:cNvPr id="3" name="TextBox 2">
            <a:extLst>
              <a:ext uri="{FF2B5EF4-FFF2-40B4-BE49-F238E27FC236}">
                <a16:creationId xmlns:a16="http://schemas.microsoft.com/office/drawing/2014/main" xmlns="" id="{3995B40F-C9CA-1C20-0690-55B1B2234299}"/>
              </a:ext>
            </a:extLst>
          </p:cNvPr>
          <p:cNvSpPr txBox="1"/>
          <p:nvPr/>
        </p:nvSpPr>
        <p:spPr>
          <a:xfrm>
            <a:off x="3405809" y="260425"/>
            <a:ext cx="5340626" cy="1015663"/>
          </a:xfrm>
          <a:prstGeom prst="rect">
            <a:avLst/>
          </a:prstGeom>
          <a:noFill/>
        </p:spPr>
        <p:txBody>
          <a:bodyPr wrap="square" rtlCol="0">
            <a:spAutoFit/>
          </a:bodyPr>
          <a:lstStyle/>
          <a:p>
            <a:pPr algn="ctr"/>
            <a:r>
              <a:rPr lang="ar-SA" sz="6000" b="1" dirty="0">
                <a:solidFill>
                  <a:schemeClr val="accent2"/>
                </a:solidFill>
              </a:rPr>
              <a:t>معلومات عامة</a:t>
            </a:r>
            <a:endParaRPr lang="en-US" sz="6000" b="1" dirty="0">
              <a:solidFill>
                <a:schemeClr val="accent2"/>
              </a:solidFill>
            </a:endParaRPr>
          </a:p>
        </p:txBody>
      </p:sp>
    </p:spTree>
    <p:extLst>
      <p:ext uri="{BB962C8B-B14F-4D97-AF65-F5344CB8AC3E}">
        <p14:creationId xmlns:p14="http://schemas.microsoft.com/office/powerpoint/2010/main" val="37500130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184CEB-6BB3-43F2-8C49-F8A4B25A5211}"/>
              </a:ext>
            </a:extLst>
          </p:cNvPr>
          <p:cNvSpPr>
            <a:spLocks noGrp="1"/>
          </p:cNvSpPr>
          <p:nvPr>
            <p:ph type="title"/>
          </p:nvPr>
        </p:nvSpPr>
        <p:spPr>
          <a:xfrm>
            <a:off x="666750" y="182562"/>
            <a:ext cx="10515600" cy="1325563"/>
          </a:xfrm>
        </p:spPr>
        <p:txBody>
          <a:bodyPr>
            <a:normAutofit/>
          </a:bodyPr>
          <a:lstStyle/>
          <a:p>
            <a:r>
              <a:rPr lang="en-US" sz="6000" b="1" dirty="0">
                <a:solidFill>
                  <a:schemeClr val="accent2"/>
                </a:solidFill>
              </a:rPr>
              <a:t>Assessment Grades: </a:t>
            </a:r>
          </a:p>
        </p:txBody>
      </p:sp>
      <p:graphicFrame>
        <p:nvGraphicFramePr>
          <p:cNvPr id="9" name="Chart 8">
            <a:extLst>
              <a:ext uri="{FF2B5EF4-FFF2-40B4-BE49-F238E27FC236}">
                <a16:creationId xmlns:a16="http://schemas.microsoft.com/office/drawing/2014/main" xmlns="" id="{93C75099-790F-214E-CCE9-BF8A26511E88}"/>
              </a:ext>
            </a:extLst>
          </p:cNvPr>
          <p:cNvGraphicFramePr/>
          <p:nvPr/>
        </p:nvGraphicFramePr>
        <p:xfrm>
          <a:off x="2032000" y="1508125"/>
          <a:ext cx="7204765" cy="463020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02829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615858" y="338203"/>
            <a:ext cx="8041709" cy="5838760"/>
          </a:xfrm>
        </p:spPr>
      </p:pic>
    </p:spTree>
    <p:extLst>
      <p:ext uri="{BB962C8B-B14F-4D97-AF65-F5344CB8AC3E}">
        <p14:creationId xmlns:p14="http://schemas.microsoft.com/office/powerpoint/2010/main" val="15584207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184CEB-6BB3-43F2-8C49-F8A4B25A5211}"/>
              </a:ext>
            </a:extLst>
          </p:cNvPr>
          <p:cNvSpPr>
            <a:spLocks noGrp="1"/>
          </p:cNvSpPr>
          <p:nvPr>
            <p:ph type="title"/>
          </p:nvPr>
        </p:nvSpPr>
        <p:spPr>
          <a:xfrm>
            <a:off x="666750" y="182562"/>
            <a:ext cx="10515600" cy="1325563"/>
          </a:xfrm>
        </p:spPr>
        <p:txBody>
          <a:bodyPr>
            <a:normAutofit/>
          </a:bodyPr>
          <a:lstStyle/>
          <a:p>
            <a:pPr algn="r" rtl="1"/>
            <a:r>
              <a:rPr lang="ar-SA" sz="6000" b="1" dirty="0"/>
              <a:t>الاختبارات القصيرة</a:t>
            </a:r>
            <a:endParaRPr lang="en-US" sz="6000" b="1" dirty="0"/>
          </a:p>
        </p:txBody>
      </p:sp>
      <p:sp>
        <p:nvSpPr>
          <p:cNvPr id="3" name="TextBox 2">
            <a:extLst>
              <a:ext uri="{FF2B5EF4-FFF2-40B4-BE49-F238E27FC236}">
                <a16:creationId xmlns:a16="http://schemas.microsoft.com/office/drawing/2014/main" xmlns="" id="{43FC2F68-D570-4C23-8F38-C132DB62FB00}"/>
              </a:ext>
            </a:extLst>
          </p:cNvPr>
          <p:cNvSpPr txBox="1"/>
          <p:nvPr/>
        </p:nvSpPr>
        <p:spPr>
          <a:xfrm>
            <a:off x="4910267" y="2057400"/>
            <a:ext cx="6800850" cy="1077218"/>
          </a:xfrm>
          <a:prstGeom prst="rect">
            <a:avLst/>
          </a:prstGeom>
          <a:noFill/>
        </p:spPr>
        <p:txBody>
          <a:bodyPr wrap="square" rtlCol="0">
            <a:spAutoFit/>
          </a:bodyPr>
          <a:lstStyle/>
          <a:p>
            <a:pPr marL="285750" indent="-285750" algn="r" rtl="1">
              <a:buFont typeface="Arial" panose="020B0604020202020204" pitchFamily="34" charset="0"/>
              <a:buChar char="•"/>
            </a:pPr>
            <a:endParaRPr lang="ar-SA" sz="3200" dirty="0"/>
          </a:p>
          <a:p>
            <a:pPr marL="285750" indent="-285750" algn="r" rtl="1">
              <a:buFont typeface="Arial" panose="020B0604020202020204" pitchFamily="34" charset="0"/>
              <a:buChar char="•"/>
            </a:pPr>
            <a:endParaRPr lang="ar-SA" sz="3200" dirty="0"/>
          </a:p>
        </p:txBody>
      </p:sp>
      <p:pic>
        <p:nvPicPr>
          <p:cNvPr id="4" name="Picture 3">
            <a:extLst>
              <a:ext uri="{FF2B5EF4-FFF2-40B4-BE49-F238E27FC236}">
                <a16:creationId xmlns:a16="http://schemas.microsoft.com/office/drawing/2014/main" xmlns="" id="{A116515A-A342-443A-BF40-F2517F8D8C44}"/>
              </a:ext>
            </a:extLst>
          </p:cNvPr>
          <p:cNvPicPr>
            <a:picLocks noChangeAspect="1"/>
          </p:cNvPicPr>
          <p:nvPr/>
        </p:nvPicPr>
        <p:blipFill>
          <a:blip r:embed="rId2">
            <a:duotone>
              <a:schemeClr val="accent1">
                <a:shade val="45000"/>
                <a:satMod val="135000"/>
              </a:schemeClr>
              <a:prstClr val="white"/>
            </a:duotone>
          </a:blip>
          <a:stretch>
            <a:fillRect/>
          </a:stretch>
        </p:blipFill>
        <p:spPr>
          <a:xfrm>
            <a:off x="228857" y="1909548"/>
            <a:ext cx="4548060" cy="4118170"/>
          </a:xfrm>
          <a:prstGeom prst="rect">
            <a:avLst/>
          </a:prstGeom>
        </p:spPr>
      </p:pic>
      <p:sp>
        <p:nvSpPr>
          <p:cNvPr id="11" name="TextBox 10">
            <a:extLst>
              <a:ext uri="{FF2B5EF4-FFF2-40B4-BE49-F238E27FC236}">
                <a16:creationId xmlns:a16="http://schemas.microsoft.com/office/drawing/2014/main" xmlns="" id="{61D786D7-B6F9-F0DA-0779-891FAB1E07EC}"/>
              </a:ext>
            </a:extLst>
          </p:cNvPr>
          <p:cNvSpPr txBox="1"/>
          <p:nvPr/>
        </p:nvSpPr>
        <p:spPr>
          <a:xfrm>
            <a:off x="5262692" y="2260473"/>
            <a:ext cx="6096000" cy="3693319"/>
          </a:xfrm>
          <a:prstGeom prst="rect">
            <a:avLst/>
          </a:prstGeom>
          <a:noFill/>
        </p:spPr>
        <p:txBody>
          <a:bodyPr wrap="square">
            <a:spAutoFit/>
          </a:bodyPr>
          <a:lstStyle/>
          <a:p>
            <a:pPr marL="285750" indent="-285750" algn="r" rtl="1">
              <a:buFont typeface="Arial" panose="020B0604020202020204" pitchFamily="34" charset="0"/>
              <a:buChar char="•"/>
            </a:pPr>
            <a:r>
              <a:rPr lang="ar-SA" b="1" dirty="0"/>
              <a:t>يفتح الاختبار القصير الأسبوعي يوم السبت في تمام الساعة العاشرة مساء وهو متاح لمدة أسبوع ثم يقفل يوم السبت الذي يليه في تمام الساعة التاسعة مساء</a:t>
            </a:r>
          </a:p>
          <a:p>
            <a:pPr algn="r" rtl="1"/>
            <a:endParaRPr lang="ar-SA" b="1" dirty="0"/>
          </a:p>
          <a:p>
            <a:pPr marL="285750" indent="-285750" algn="r" rtl="1">
              <a:buFont typeface="Arial" panose="020B0604020202020204" pitchFamily="34" charset="0"/>
              <a:buChar char="•"/>
            </a:pPr>
            <a:r>
              <a:rPr lang="ar-SA" b="1" dirty="0"/>
              <a:t>الاختبار يشمل أسئلة صوتية</a:t>
            </a:r>
          </a:p>
          <a:p>
            <a:pPr algn="r" rtl="1"/>
            <a:endParaRPr lang="ar-SA" b="1" dirty="0"/>
          </a:p>
          <a:p>
            <a:pPr marL="285750" indent="-285750" algn="r" rtl="1">
              <a:buFont typeface="Arial" panose="020B0604020202020204" pitchFamily="34" charset="0"/>
              <a:buChar char="•"/>
            </a:pPr>
            <a:r>
              <a:rPr lang="ar-SA" b="1" dirty="0"/>
              <a:t>تعد الإجابة على الاختبار القصير بمثابة الحضور للطلاب والطالبات</a:t>
            </a:r>
          </a:p>
          <a:p>
            <a:pPr algn="r" rtl="1"/>
            <a:endParaRPr lang="ar-SA" b="1" dirty="0"/>
          </a:p>
          <a:p>
            <a:pPr marL="285750" indent="-285750" algn="r" rtl="1">
              <a:buFont typeface="Arial" panose="020B0604020202020204" pitchFamily="34" charset="0"/>
              <a:buChar char="•"/>
            </a:pPr>
            <a:r>
              <a:rPr lang="ar-SA" b="1" dirty="0"/>
              <a:t>الاختبار القصير من ٨ درجات ( بمجموع ٨٠ درجة)</a:t>
            </a:r>
            <a:endParaRPr lang="en-US" b="1" dirty="0"/>
          </a:p>
          <a:p>
            <a:pPr marL="285750" indent="-285750" algn="r" rtl="1">
              <a:buFont typeface="Arial" panose="020B0604020202020204" pitchFamily="34" charset="0"/>
              <a:buChar char="•"/>
            </a:pPr>
            <a:endParaRPr lang="ar-SA" b="1" dirty="0"/>
          </a:p>
          <a:p>
            <a:pPr marL="285750" indent="-285750" algn="r" rtl="1">
              <a:buFont typeface="Arial" panose="020B0604020202020204" pitchFamily="34" charset="0"/>
              <a:buChar char="•"/>
            </a:pPr>
            <a:r>
              <a:rPr lang="ar-SA" b="1" dirty="0"/>
              <a:t>فترة السماحية للاختبار القصير30  دقيقة</a:t>
            </a:r>
          </a:p>
          <a:p>
            <a:pPr marL="285750" indent="-285750" algn="r" rtl="1">
              <a:buFont typeface="Arial" panose="020B0604020202020204" pitchFamily="34" charset="0"/>
              <a:buChar char="•"/>
            </a:pPr>
            <a:endParaRPr lang="ar-SA" b="1" dirty="0">
              <a:solidFill>
                <a:schemeClr val="bg1"/>
              </a:solidFill>
            </a:endParaRPr>
          </a:p>
          <a:p>
            <a:pPr marL="285750" indent="-285750" algn="r" rtl="1">
              <a:buFont typeface="Arial" panose="020B0604020202020204" pitchFamily="34" charset="0"/>
              <a:buChar char="•"/>
            </a:pPr>
            <a:endParaRPr lang="ar-SA" b="1" dirty="0">
              <a:solidFill>
                <a:schemeClr val="bg1"/>
              </a:solidFill>
            </a:endParaRPr>
          </a:p>
        </p:txBody>
      </p:sp>
    </p:spTree>
    <p:extLst>
      <p:ext uri="{BB962C8B-B14F-4D97-AF65-F5344CB8AC3E}">
        <p14:creationId xmlns:p14="http://schemas.microsoft.com/office/powerpoint/2010/main" val="2804653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xmlns="" id="{DEA8E029-D70D-45D8-84ED-E9856DD1213D}"/>
              </a:ext>
            </a:extLst>
          </p:cNvPr>
          <p:cNvSpPr>
            <a:spLocks noGrp="1"/>
          </p:cNvSpPr>
          <p:nvPr>
            <p:ph type="title"/>
          </p:nvPr>
        </p:nvSpPr>
        <p:spPr>
          <a:xfrm>
            <a:off x="589560" y="856180"/>
            <a:ext cx="4560584" cy="1128068"/>
          </a:xfrm>
        </p:spPr>
        <p:txBody>
          <a:bodyPr anchor="ctr">
            <a:normAutofit/>
          </a:bodyPr>
          <a:lstStyle/>
          <a:p>
            <a:pPr algn="r" rtl="1"/>
            <a:r>
              <a:rPr lang="ar-SA" sz="4000" b="1" dirty="0"/>
              <a:t>الاختبار النهائي</a:t>
            </a:r>
            <a:endParaRPr lang="en-US" sz="4000" b="1" dirty="0"/>
          </a:p>
        </p:txBody>
      </p:sp>
      <p:sp>
        <p:nvSpPr>
          <p:cNvPr id="3" name="Content Placeholder 2">
            <a:extLst>
              <a:ext uri="{FF2B5EF4-FFF2-40B4-BE49-F238E27FC236}">
                <a16:creationId xmlns:a16="http://schemas.microsoft.com/office/drawing/2014/main" xmlns="" id="{62973B4A-8B3F-4A3E-C906-1DAE472EEEB4}"/>
              </a:ext>
            </a:extLst>
          </p:cNvPr>
          <p:cNvSpPr>
            <a:spLocks noGrp="1"/>
          </p:cNvSpPr>
          <p:nvPr>
            <p:ph idx="1"/>
          </p:nvPr>
        </p:nvSpPr>
        <p:spPr>
          <a:xfrm>
            <a:off x="590719" y="2330505"/>
            <a:ext cx="4559425" cy="3979585"/>
          </a:xfrm>
        </p:spPr>
        <p:txBody>
          <a:bodyPr anchor="ctr">
            <a:normAutofit/>
          </a:bodyPr>
          <a:lstStyle/>
          <a:p>
            <a:pPr marL="285750" indent="-285750" algn="r" rtl="1">
              <a:buFont typeface="Arial" panose="020B0604020202020204" pitchFamily="34" charset="0"/>
              <a:buChar char="•"/>
            </a:pPr>
            <a:r>
              <a:rPr lang="ar-SA" sz="2000" b="1" dirty="0"/>
              <a:t>الاختبار النهائي سيكون من خلال </a:t>
            </a:r>
            <a:r>
              <a:rPr lang="ar-SA" sz="2000" b="1" dirty="0" err="1"/>
              <a:t>المودل</a:t>
            </a:r>
            <a:r>
              <a:rPr lang="ar-SA" sz="2000" b="1" dirty="0"/>
              <a:t> ويتضمن الاختبار أسئلة صوتية</a:t>
            </a:r>
            <a:endParaRPr lang="en-US" sz="2000" b="1" dirty="0"/>
          </a:p>
          <a:p>
            <a:pPr marL="285750" indent="-285750" algn="r" rtl="1">
              <a:buFont typeface="Arial" panose="020B0604020202020204" pitchFamily="34" charset="0"/>
              <a:buChar char="•"/>
            </a:pPr>
            <a:endParaRPr lang="ar-SA" sz="2000" b="1" dirty="0"/>
          </a:p>
          <a:p>
            <a:pPr marL="285750" indent="-285750" algn="r" rtl="1">
              <a:buFont typeface="Arial" panose="020B0604020202020204" pitchFamily="34" charset="0"/>
              <a:buChar char="•"/>
            </a:pPr>
            <a:r>
              <a:rPr lang="ar-SA" sz="2000" b="1" dirty="0"/>
              <a:t>الاختبار من ٢٠ درجة</a:t>
            </a:r>
          </a:p>
          <a:p>
            <a:pPr marL="285750" indent="-285750" algn="r" rtl="1">
              <a:buFont typeface="Arial" panose="020B0604020202020204" pitchFamily="34" charset="0"/>
              <a:buChar char="•"/>
            </a:pPr>
            <a:endParaRPr lang="ar-SA" sz="2000" b="1" dirty="0"/>
          </a:p>
          <a:p>
            <a:pPr marL="285750" indent="-285750" algn="r" rtl="1">
              <a:buFont typeface="Arial" panose="020B0604020202020204" pitchFamily="34" charset="0"/>
              <a:buChar char="•"/>
            </a:pPr>
            <a:r>
              <a:rPr lang="ar-SA" sz="2000" b="1" dirty="0"/>
              <a:t>فترة الاختبارات النهائية تكون في الاسابيع ١٢ و١٣ بمشيئة الله</a:t>
            </a:r>
            <a:endParaRPr lang="en-US" sz="2000" dirty="0"/>
          </a:p>
        </p:txBody>
      </p:sp>
      <p:pic>
        <p:nvPicPr>
          <p:cNvPr id="4" name="Picture 3">
            <a:extLst>
              <a:ext uri="{FF2B5EF4-FFF2-40B4-BE49-F238E27FC236}">
                <a16:creationId xmlns:a16="http://schemas.microsoft.com/office/drawing/2014/main" xmlns="" id="{A1AA0928-EB68-1128-0DBB-3E3EEDFCA435}"/>
              </a:ext>
            </a:extLst>
          </p:cNvPr>
          <p:cNvPicPr>
            <a:picLocks noChangeAspect="1"/>
          </p:cNvPicPr>
          <p:nvPr/>
        </p:nvPicPr>
        <p:blipFill rotWithShape="1">
          <a:blip r:embed="rId2"/>
          <a:srcRect r="-1" b="3061"/>
          <a:stretch/>
        </p:blipFill>
        <p:spPr>
          <a:xfrm>
            <a:off x="5977788" y="799352"/>
            <a:ext cx="5425410" cy="5259296"/>
          </a:xfrm>
          <a:prstGeom prst="rect">
            <a:avLst/>
          </a:prstGeom>
        </p:spPr>
      </p:pic>
    </p:spTree>
    <p:extLst>
      <p:ext uri="{BB962C8B-B14F-4D97-AF65-F5344CB8AC3E}">
        <p14:creationId xmlns:p14="http://schemas.microsoft.com/office/powerpoint/2010/main" val="26838372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xmlns="" id="{DEA8E029-D70D-45D8-84ED-E9856DD1213D}"/>
              </a:ext>
            </a:extLst>
          </p:cNvPr>
          <p:cNvSpPr>
            <a:spLocks noGrp="1"/>
          </p:cNvSpPr>
          <p:nvPr>
            <p:ph type="title"/>
          </p:nvPr>
        </p:nvSpPr>
        <p:spPr>
          <a:xfrm>
            <a:off x="477981" y="771988"/>
            <a:ext cx="4836970" cy="3554509"/>
          </a:xfrm>
        </p:spPr>
        <p:txBody>
          <a:bodyPr vert="horz" lIns="91440" tIns="45720" rIns="91440" bIns="45720" rtlCol="0" anchor="b">
            <a:normAutofit/>
          </a:bodyPr>
          <a:lstStyle/>
          <a:p>
            <a:r>
              <a:rPr lang="en-US" b="1" dirty="0"/>
              <a:t>What Do you know about Marketing? </a:t>
            </a:r>
          </a:p>
        </p:txBody>
      </p:sp>
      <p:pic>
        <p:nvPicPr>
          <p:cNvPr id="1026" name="Picture 2" descr="9 Elements of an Effective Marketing Plan - Ally Marketing">
            <a:extLst>
              <a:ext uri="{FF2B5EF4-FFF2-40B4-BE49-F238E27FC236}">
                <a16:creationId xmlns:a16="http://schemas.microsoft.com/office/drawing/2014/main" xmlns="" id="{278DE762-7FB5-4DC7-8956-8A0C63258D0E}"/>
              </a:ext>
            </a:extLst>
          </p:cNvPr>
          <p:cNvPicPr>
            <a:picLocks noChangeAspect="1" noChangeArrowheads="1"/>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5984156" y="1303034"/>
            <a:ext cx="5993270" cy="42519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6774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2" name="Oval 11">
            <a:extLst>
              <a:ext uri="{FF2B5EF4-FFF2-40B4-BE49-F238E27FC236}">
                <a16:creationId xmlns:a16="http://schemas.microsoft.com/office/drawing/2014/main" xmlns="" id="{2327C365-8B4B-74BC-D834-ED6872C1F3B8}"/>
              </a:ext>
            </a:extLst>
          </p:cNvPr>
          <p:cNvSpPr/>
          <p:nvPr/>
        </p:nvSpPr>
        <p:spPr>
          <a:xfrm>
            <a:off x="130614" y="191774"/>
            <a:ext cx="2444420" cy="158758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3" name="Title 1">
            <a:extLst>
              <a:ext uri="{FF2B5EF4-FFF2-40B4-BE49-F238E27FC236}">
                <a16:creationId xmlns:a16="http://schemas.microsoft.com/office/drawing/2014/main" xmlns="" id="{DE4DC59C-1508-8F76-E38C-F21FD255072E}"/>
              </a:ext>
            </a:extLst>
          </p:cNvPr>
          <p:cNvSpPr txBox="1">
            <a:spLocks/>
          </p:cNvSpPr>
          <p:nvPr/>
        </p:nvSpPr>
        <p:spPr>
          <a:xfrm>
            <a:off x="1577601" y="860173"/>
            <a:ext cx="8785599" cy="105900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b="1">
                <a:solidFill>
                  <a:srgbClr val="C00000"/>
                </a:solidFill>
              </a:rPr>
              <a:t>التسويق ما هو؟</a:t>
            </a:r>
            <a:endParaRPr lang="en-US" b="1" dirty="0">
              <a:solidFill>
                <a:srgbClr val="C00000"/>
              </a:solidFill>
            </a:endParaRPr>
          </a:p>
        </p:txBody>
      </p:sp>
      <p:sp>
        <p:nvSpPr>
          <p:cNvPr id="4" name="Content Placeholder 2">
            <a:extLst>
              <a:ext uri="{FF2B5EF4-FFF2-40B4-BE49-F238E27FC236}">
                <a16:creationId xmlns:a16="http://schemas.microsoft.com/office/drawing/2014/main" xmlns="" id="{7A0F28B8-594B-62CB-B9FA-E49C0D631BD4}"/>
              </a:ext>
            </a:extLst>
          </p:cNvPr>
          <p:cNvSpPr txBox="1">
            <a:spLocks/>
          </p:cNvSpPr>
          <p:nvPr/>
        </p:nvSpPr>
        <p:spPr>
          <a:xfrm>
            <a:off x="484001" y="2060620"/>
            <a:ext cx="10972800" cy="401094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SA" b="1" dirty="0"/>
              <a:t>هناك تعريفات كثيرة للتسويق مثلا ممكن ان نعرف التسويق على أنه «</a:t>
            </a:r>
            <a:r>
              <a:rPr lang="ar-SA" altLang="en-US" b="1" dirty="0"/>
              <a:t>مجموعة من الأنشطة التي تؤدي بواسطة الافراد والمنظمات يهدف تسهيل عملية المبادلة في السوق والتي تتم في ظل بيئـة متغيرة باستمرار»</a:t>
            </a:r>
          </a:p>
          <a:p>
            <a:pPr algn="r" rtl="1"/>
            <a:endParaRPr lang="ar-SA" b="1" dirty="0"/>
          </a:p>
          <a:p>
            <a:pPr algn="r" rtl="1"/>
            <a:r>
              <a:rPr lang="ar-SA" b="1" dirty="0"/>
              <a:t>من الممكن أيضا تعرفه على انه «كل ما تقوم به المنشأة لمحاولة خلق قيمة للمستهلكين في سوق مزدحمة بالمنتجات بشكل متزايد»</a:t>
            </a:r>
          </a:p>
          <a:p>
            <a:pPr algn="r" rtl="1"/>
            <a:endParaRPr lang="ar-SA" b="1" dirty="0"/>
          </a:p>
          <a:p>
            <a:pPr algn="r" rtl="1"/>
            <a:r>
              <a:rPr lang="ar-SA" b="1" dirty="0"/>
              <a:t>المكون المادي + جوهر العلامات التجارية (المكون النفسي) = جميع الأنشطة التي «تحكي قصة» حول ماهية هذه العلامة التجارية ولماذا تختلف هذه العلامة التجارية عن غيرها من العلامات التجارية</a:t>
            </a:r>
            <a:r>
              <a:rPr lang="en-US" b="1" dirty="0"/>
              <a:t>.</a:t>
            </a:r>
            <a:endParaRPr lang="ar-SA" b="1" dirty="0"/>
          </a:p>
          <a:p>
            <a:pPr algn="r" rtl="1"/>
            <a:endParaRPr lang="en-US" b="1" dirty="0">
              <a:solidFill>
                <a:schemeClr val="bg1"/>
              </a:solidFill>
            </a:endParaRPr>
          </a:p>
        </p:txBody>
      </p:sp>
      <p:pic>
        <p:nvPicPr>
          <p:cNvPr id="11" name="Graphic 10">
            <a:extLst>
              <a:ext uri="{FF2B5EF4-FFF2-40B4-BE49-F238E27FC236}">
                <a16:creationId xmlns:a16="http://schemas.microsoft.com/office/drawing/2014/main" xmlns="" id="{CD0BED9C-425B-5EB3-0CA5-852E2096FDC8}"/>
              </a:ext>
            </a:extLst>
          </p:cNvPr>
          <p:cNvPicPr>
            <a:picLocks noChangeAspect="1"/>
          </p:cNvPicPr>
          <p:nvPr/>
        </p:nvPicPr>
        <p:blipFill rotWithShape="1">
          <a:blip r:embed="rId3">
            <a:extLst>
              <a:ext uri="{96DAC541-7B7A-43D3-8B79-37D633B846F1}">
                <asvg:svgBlip xmlns:asvg="http://schemas.microsoft.com/office/drawing/2016/SVG/main" xmlns="" r:embed="rId4"/>
              </a:ext>
            </a:extLst>
          </a:blip>
          <a:srcRect l="66933" t="50162" b="2725"/>
          <a:stretch/>
        </p:blipFill>
        <p:spPr>
          <a:xfrm>
            <a:off x="273270" y="233815"/>
            <a:ext cx="2148263" cy="1500392"/>
          </a:xfrm>
          <a:prstGeom prst="ellipse">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2" name="Oval 11">
            <a:extLst>
              <a:ext uri="{FF2B5EF4-FFF2-40B4-BE49-F238E27FC236}">
                <a16:creationId xmlns:a16="http://schemas.microsoft.com/office/drawing/2014/main" xmlns="" id="{2327C365-8B4B-74BC-D834-ED6872C1F3B8}"/>
              </a:ext>
            </a:extLst>
          </p:cNvPr>
          <p:cNvSpPr/>
          <p:nvPr/>
        </p:nvSpPr>
        <p:spPr>
          <a:xfrm>
            <a:off x="130614" y="191774"/>
            <a:ext cx="2444420" cy="158758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3" name="Title 1">
            <a:extLst>
              <a:ext uri="{FF2B5EF4-FFF2-40B4-BE49-F238E27FC236}">
                <a16:creationId xmlns:a16="http://schemas.microsoft.com/office/drawing/2014/main" xmlns="" id="{DE4DC59C-1508-8F76-E38C-F21FD255072E}"/>
              </a:ext>
            </a:extLst>
          </p:cNvPr>
          <p:cNvSpPr txBox="1">
            <a:spLocks/>
          </p:cNvSpPr>
          <p:nvPr/>
        </p:nvSpPr>
        <p:spPr>
          <a:xfrm>
            <a:off x="1577601" y="860173"/>
            <a:ext cx="8785599" cy="105900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b="1">
                <a:solidFill>
                  <a:srgbClr val="C00000"/>
                </a:solidFill>
              </a:rPr>
              <a:t>التسويق ما هو؟</a:t>
            </a:r>
            <a:endParaRPr lang="en-US" b="1" dirty="0">
              <a:solidFill>
                <a:srgbClr val="C00000"/>
              </a:solidFill>
            </a:endParaRPr>
          </a:p>
        </p:txBody>
      </p:sp>
      <p:pic>
        <p:nvPicPr>
          <p:cNvPr id="11" name="Graphic 10">
            <a:extLst>
              <a:ext uri="{FF2B5EF4-FFF2-40B4-BE49-F238E27FC236}">
                <a16:creationId xmlns:a16="http://schemas.microsoft.com/office/drawing/2014/main" xmlns="" id="{CD0BED9C-425B-5EB3-0CA5-852E2096FDC8}"/>
              </a:ext>
            </a:extLst>
          </p:cNvPr>
          <p:cNvPicPr>
            <a:picLocks noChangeAspect="1"/>
          </p:cNvPicPr>
          <p:nvPr/>
        </p:nvPicPr>
        <p:blipFill rotWithShape="1">
          <a:blip r:embed="rId3">
            <a:extLst>
              <a:ext uri="{96DAC541-7B7A-43D3-8B79-37D633B846F1}">
                <asvg:svgBlip xmlns:asvg="http://schemas.microsoft.com/office/drawing/2016/SVG/main" xmlns="" r:embed="rId4"/>
              </a:ext>
            </a:extLst>
          </a:blip>
          <a:srcRect l="66933" t="50162" b="2725"/>
          <a:stretch/>
        </p:blipFill>
        <p:spPr>
          <a:xfrm>
            <a:off x="273270" y="233815"/>
            <a:ext cx="2148263" cy="1500392"/>
          </a:xfrm>
          <a:prstGeom prst="ellipse">
            <a:avLst/>
          </a:prstGeom>
        </p:spPr>
      </p:pic>
      <p:sp>
        <p:nvSpPr>
          <p:cNvPr id="2" name="Content Placeholder 2">
            <a:extLst>
              <a:ext uri="{FF2B5EF4-FFF2-40B4-BE49-F238E27FC236}">
                <a16:creationId xmlns:a16="http://schemas.microsoft.com/office/drawing/2014/main" xmlns="" id="{C49A2BC0-6009-8629-52E2-8F0CD2A913DE}"/>
              </a:ext>
            </a:extLst>
          </p:cNvPr>
          <p:cNvSpPr txBox="1">
            <a:spLocks/>
          </p:cNvSpPr>
          <p:nvPr/>
        </p:nvSpPr>
        <p:spPr>
          <a:xfrm>
            <a:off x="609600" y="1821400"/>
            <a:ext cx="10972800" cy="52215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SA" b="1" dirty="0"/>
              <a:t>التسويق يعنى أساسا بتطوير علاقات العملاء وتطوير علاقات طويلة الأمد مع المستهلكين من خلال تزويدهم بالسلع أو الخدمات المصممة وفقًا لاحتياجاتهم.</a:t>
            </a:r>
          </a:p>
          <a:p>
            <a:pPr algn="r" rtl="1"/>
            <a:endParaRPr lang="ar-SA" b="1" dirty="0"/>
          </a:p>
          <a:p>
            <a:pPr algn="r" rtl="1"/>
            <a:r>
              <a:rPr lang="ar-SA" b="1" dirty="0"/>
              <a:t>بمعنى اننا عندنا طرفين: البائع الذي يقدم منتج (سلعة او خدمة او فكرة...) يلبي حاجات ورغبات العميل ويمثل قيمة إضافية بالنسبة له ومشتري يقدم أيضا قيمة للمنشأة من خلال دفع سعر المنتج + وقت + جهد + اهتمام للحصول على هذا المنتج. </a:t>
            </a:r>
          </a:p>
          <a:p>
            <a:pPr algn="r" rtl="1"/>
            <a:endParaRPr lang="ar-SA" b="1" dirty="0"/>
          </a:p>
          <a:p>
            <a:pPr algn="r" rtl="1"/>
            <a:r>
              <a:rPr lang="ar-SA" b="1" dirty="0"/>
              <a:t>في هذه الحالة لماذا لا تنجح بعض الشركات؟ ما هي العوامل التي تجعلها تفشل؟ </a:t>
            </a:r>
          </a:p>
          <a:p>
            <a:pPr algn="r" rtl="1"/>
            <a:endParaRPr lang="ar-SA" b="1" dirty="0">
              <a:solidFill>
                <a:schemeClr val="bg1"/>
              </a:solidFill>
            </a:endParaRPr>
          </a:p>
          <a:p>
            <a:pPr algn="r" rtl="1"/>
            <a:endParaRPr lang="en-US" b="1" dirty="0">
              <a:solidFill>
                <a:schemeClr val="bg1"/>
              </a:solidFill>
            </a:endParaRPr>
          </a:p>
        </p:txBody>
      </p:sp>
    </p:spTree>
    <p:extLst>
      <p:ext uri="{BB962C8B-B14F-4D97-AF65-F5344CB8AC3E}">
        <p14:creationId xmlns:p14="http://schemas.microsoft.com/office/powerpoint/2010/main" val="18251778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2" name="Oval 11">
            <a:extLst>
              <a:ext uri="{FF2B5EF4-FFF2-40B4-BE49-F238E27FC236}">
                <a16:creationId xmlns:a16="http://schemas.microsoft.com/office/drawing/2014/main" xmlns="" id="{2327C365-8B4B-74BC-D834-ED6872C1F3B8}"/>
              </a:ext>
            </a:extLst>
          </p:cNvPr>
          <p:cNvSpPr/>
          <p:nvPr/>
        </p:nvSpPr>
        <p:spPr>
          <a:xfrm>
            <a:off x="130614" y="191774"/>
            <a:ext cx="2444420" cy="158758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pic>
        <p:nvPicPr>
          <p:cNvPr id="11" name="Graphic 10">
            <a:extLst>
              <a:ext uri="{FF2B5EF4-FFF2-40B4-BE49-F238E27FC236}">
                <a16:creationId xmlns:a16="http://schemas.microsoft.com/office/drawing/2014/main" xmlns="" id="{CD0BED9C-425B-5EB3-0CA5-852E2096FDC8}"/>
              </a:ext>
            </a:extLst>
          </p:cNvPr>
          <p:cNvPicPr>
            <a:picLocks noChangeAspect="1"/>
          </p:cNvPicPr>
          <p:nvPr/>
        </p:nvPicPr>
        <p:blipFill rotWithShape="1">
          <a:blip r:embed="rId3">
            <a:extLst>
              <a:ext uri="{96DAC541-7B7A-43D3-8B79-37D633B846F1}">
                <asvg:svgBlip xmlns:asvg="http://schemas.microsoft.com/office/drawing/2016/SVG/main" xmlns="" r:embed="rId4"/>
              </a:ext>
            </a:extLst>
          </a:blip>
          <a:srcRect l="66933" t="50162" b="2725"/>
          <a:stretch/>
        </p:blipFill>
        <p:spPr>
          <a:xfrm>
            <a:off x="273270" y="233815"/>
            <a:ext cx="2148263" cy="1500392"/>
          </a:xfrm>
          <a:prstGeom prst="ellipse">
            <a:avLst/>
          </a:prstGeom>
        </p:spPr>
      </p:pic>
      <p:sp>
        <p:nvSpPr>
          <p:cNvPr id="4" name="Content Placeholder 2">
            <a:extLst>
              <a:ext uri="{FF2B5EF4-FFF2-40B4-BE49-F238E27FC236}">
                <a16:creationId xmlns:a16="http://schemas.microsoft.com/office/drawing/2014/main" xmlns="" id="{793ACDE7-E22A-ED1E-12B6-1E8291D071A7}"/>
              </a:ext>
            </a:extLst>
          </p:cNvPr>
          <p:cNvSpPr txBox="1">
            <a:spLocks/>
          </p:cNvSpPr>
          <p:nvPr/>
        </p:nvSpPr>
        <p:spPr>
          <a:xfrm>
            <a:off x="609600" y="1811607"/>
            <a:ext cx="10972800" cy="4324350"/>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7" indent="0" algn="r" rtl="1">
              <a:buFont typeface="Arial" panose="020B0604020202020204" pitchFamily="34" charset="0"/>
              <a:buNone/>
            </a:pPr>
            <a:r>
              <a:rPr lang="ar-SA" b="1" dirty="0"/>
              <a:t>هناك عاملين أساسيين يمكن أن يؤثرا على نجاح عملية التبادل ويجعلان عملية التسويق صعبة للغاية لكل من الشركات والمستهلكين.</a:t>
            </a:r>
          </a:p>
          <a:p>
            <a:pPr marL="109537" indent="0" algn="r" rtl="1">
              <a:buFont typeface="Arial" panose="020B0604020202020204" pitchFamily="34" charset="0"/>
              <a:buNone/>
            </a:pPr>
            <a:endParaRPr lang="ar-SA" b="1" dirty="0"/>
          </a:p>
          <a:p>
            <a:pPr marL="623887" indent="-514350" algn="r" rtl="1">
              <a:buFont typeface="+mj-lt"/>
              <a:buAutoNum type="arabicPeriod"/>
            </a:pPr>
            <a:r>
              <a:rPr lang="ar-SA" b="1" dirty="0"/>
              <a:t>الشك/ عدم يقين المستهلك: المستهلك غالبًا لا يدرك ما يريده حقًا وربما لا يعرفون مدى تلبية منتج معين لاحتياجاتهم.</a:t>
            </a:r>
          </a:p>
          <a:p>
            <a:pPr marL="623887" indent="-514350" algn="r" rtl="1">
              <a:buFont typeface="+mj-lt"/>
              <a:buAutoNum type="arabicPeriod"/>
            </a:pPr>
            <a:r>
              <a:rPr lang="ar-SA" b="1" dirty="0"/>
              <a:t>المنافسة: هناك عادةً العديد من الشركات التي تقدم منتجات منافسة تلبي احتياجات نفس الفئة المستهدفة. (مثلا هماك ما يقارب 100 علامة تجارية للشامبوهات في الولايات المتحدة)</a:t>
            </a:r>
          </a:p>
          <a:p>
            <a:pPr marL="623887" indent="-514350" algn="r" rtl="1">
              <a:buFont typeface="+mj-lt"/>
              <a:buAutoNum type="arabicPeriod"/>
            </a:pPr>
            <a:endParaRPr lang="ar-SA" b="1" dirty="0"/>
          </a:p>
          <a:p>
            <a:pPr algn="r" rtl="1"/>
            <a:r>
              <a:rPr lang="ar-SA" b="1" dirty="0"/>
              <a:t>حتى يتغلب المسوقون على هذه التحديات  عادة ما ستخدمون أدوات أساسية في التسويق وهي:</a:t>
            </a:r>
          </a:p>
          <a:p>
            <a:pPr marL="109537" indent="0" algn="ctr" rtl="1">
              <a:buFont typeface="Arial" panose="020B0604020202020204" pitchFamily="34" charset="0"/>
              <a:buNone/>
            </a:pPr>
            <a:r>
              <a:rPr lang="ar-SA" b="1" dirty="0"/>
              <a:t>المزيج التسويقي</a:t>
            </a:r>
            <a:endParaRPr lang="en-US" b="1" dirty="0"/>
          </a:p>
        </p:txBody>
      </p:sp>
      <p:sp>
        <p:nvSpPr>
          <p:cNvPr id="5" name="Title 1">
            <a:extLst>
              <a:ext uri="{FF2B5EF4-FFF2-40B4-BE49-F238E27FC236}">
                <a16:creationId xmlns:a16="http://schemas.microsoft.com/office/drawing/2014/main" xmlns="" id="{928C039B-7A15-F165-21D4-ABC82D27B906}"/>
              </a:ext>
            </a:extLst>
          </p:cNvPr>
          <p:cNvSpPr txBox="1">
            <a:spLocks/>
          </p:cNvSpPr>
          <p:nvPr/>
        </p:nvSpPr>
        <p:spPr>
          <a:xfrm>
            <a:off x="609600" y="653603"/>
            <a:ext cx="10972800" cy="10668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b="1">
                <a:solidFill>
                  <a:srgbClr val="C00000"/>
                </a:solidFill>
              </a:rPr>
              <a:t>لماذا لا ينجح التبادل؟</a:t>
            </a:r>
            <a:endParaRPr lang="en-US" b="1" dirty="0">
              <a:solidFill>
                <a:srgbClr val="C00000"/>
              </a:solidFill>
            </a:endParaRPr>
          </a:p>
        </p:txBody>
      </p:sp>
    </p:spTree>
    <p:extLst>
      <p:ext uri="{BB962C8B-B14F-4D97-AF65-F5344CB8AC3E}">
        <p14:creationId xmlns:p14="http://schemas.microsoft.com/office/powerpoint/2010/main" val="3951560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4D9D564-828F-4D17-A82D-9CDE8380F5E8}"/>
              </a:ext>
            </a:extLst>
          </p:cNvPr>
          <p:cNvPicPr>
            <a:picLocks noChangeAspect="1"/>
          </p:cNvPicPr>
          <p:nvPr/>
        </p:nvPicPr>
        <p:blipFill>
          <a:blip r:embed="rId2"/>
          <a:stretch>
            <a:fillRect/>
          </a:stretch>
        </p:blipFill>
        <p:spPr>
          <a:xfrm>
            <a:off x="0" y="0"/>
            <a:ext cx="12192000" cy="1688592"/>
          </a:xfrm>
          <a:prstGeom prst="rect">
            <a:avLst/>
          </a:prstGeom>
        </p:spPr>
      </p:pic>
      <p:sp>
        <p:nvSpPr>
          <p:cNvPr id="2" name="Title 1">
            <a:extLst>
              <a:ext uri="{FF2B5EF4-FFF2-40B4-BE49-F238E27FC236}">
                <a16:creationId xmlns:a16="http://schemas.microsoft.com/office/drawing/2014/main" xmlns="" id="{E114D4BA-4A2C-46D3-B8DB-2F340E549CDE}"/>
              </a:ext>
            </a:extLst>
          </p:cNvPr>
          <p:cNvSpPr>
            <a:spLocks noGrp="1"/>
          </p:cNvSpPr>
          <p:nvPr>
            <p:ph type="title"/>
          </p:nvPr>
        </p:nvSpPr>
        <p:spPr/>
        <p:txBody>
          <a:bodyPr>
            <a:normAutofit/>
          </a:bodyPr>
          <a:lstStyle/>
          <a:p>
            <a:r>
              <a:rPr lang="en-US" sz="5400" b="1" dirty="0">
                <a:solidFill>
                  <a:schemeClr val="bg1"/>
                </a:solidFill>
              </a:rPr>
              <a:t>Course Description</a:t>
            </a:r>
          </a:p>
        </p:txBody>
      </p:sp>
      <p:sp>
        <p:nvSpPr>
          <p:cNvPr id="3" name="Content Placeholder 2">
            <a:extLst>
              <a:ext uri="{FF2B5EF4-FFF2-40B4-BE49-F238E27FC236}">
                <a16:creationId xmlns:a16="http://schemas.microsoft.com/office/drawing/2014/main" xmlns="" id="{F6C7C669-E01F-42E7-A5B4-61BE83A85AC4}"/>
              </a:ext>
            </a:extLst>
          </p:cNvPr>
          <p:cNvSpPr>
            <a:spLocks noGrp="1"/>
          </p:cNvSpPr>
          <p:nvPr>
            <p:ph idx="1"/>
          </p:nvPr>
        </p:nvSpPr>
        <p:spPr>
          <a:xfrm>
            <a:off x="662152" y="1871783"/>
            <a:ext cx="7788165" cy="4568542"/>
          </a:xfrm>
        </p:spPr>
        <p:txBody>
          <a:bodyPr>
            <a:normAutofit fontScale="92500" lnSpcReduction="10000"/>
          </a:bodyPr>
          <a:lstStyle/>
          <a:p>
            <a:pPr algn="just">
              <a:lnSpc>
                <a:spcPct val="110000"/>
              </a:lnSpc>
            </a:pPr>
            <a:r>
              <a:rPr lang="en-US" sz="2000" dirty="0">
                <a:effectLst/>
                <a:latin typeface="Helvetica Neue" panose="02000503000000020004" pitchFamily="2" charset="0"/>
              </a:rPr>
              <a:t>This course provides an introduction to the fundamentals of marketing. Basic marketing concepts and elements of marketing practice are applied to marketing activities within the global economy. This course will introduce you to the principles of marketing and, through analyses of real-world marketing issues, will allow you to apply these concepts to address problems and opportunities facing marketers, both domestically and internationally.</a:t>
            </a:r>
          </a:p>
          <a:p>
            <a:pPr algn="just">
              <a:lnSpc>
                <a:spcPct val="110000"/>
              </a:lnSpc>
            </a:pPr>
            <a:endParaRPr lang="en-US" sz="1100" dirty="0">
              <a:effectLst/>
              <a:latin typeface="Helvetica Neue" panose="02000503000000020004" pitchFamily="2" charset="0"/>
            </a:endParaRPr>
          </a:p>
          <a:p>
            <a:pPr algn="just">
              <a:lnSpc>
                <a:spcPct val="110000"/>
              </a:lnSpc>
            </a:pPr>
            <a:r>
              <a:rPr lang="en-US" sz="2000" dirty="0">
                <a:effectLst/>
                <a:latin typeface="Helvetica Neue" panose="02000503000000020004" pitchFamily="2" charset="0"/>
              </a:rPr>
              <a:t>Credit Hours: 3 credit hours.  </a:t>
            </a:r>
          </a:p>
          <a:p>
            <a:pPr algn="just">
              <a:lnSpc>
                <a:spcPct val="110000"/>
              </a:lnSpc>
            </a:pPr>
            <a:endParaRPr lang="en-US" sz="1100" dirty="0">
              <a:effectLst/>
              <a:latin typeface="Helvetica Neue" panose="02000503000000020004" pitchFamily="2" charset="0"/>
            </a:endParaRPr>
          </a:p>
          <a:p>
            <a:pPr algn="just">
              <a:lnSpc>
                <a:spcPct val="110000"/>
              </a:lnSpc>
            </a:pPr>
            <a:r>
              <a:rPr lang="en-US" sz="2000" dirty="0">
                <a:effectLst/>
                <a:latin typeface="Helvetica Neue" panose="02000503000000020004" pitchFamily="2" charset="0"/>
              </a:rPr>
              <a:t>The main material and reference for each course will be the textbook mentioned in the course specifications. Lecture notes and slides are additional resources that are prepared by the professor.</a:t>
            </a:r>
          </a:p>
          <a:p>
            <a:endParaRPr lang="en-US" sz="3200" dirty="0">
              <a:solidFill>
                <a:schemeClr val="bg1"/>
              </a:solidFill>
            </a:endParaRPr>
          </a:p>
        </p:txBody>
      </p:sp>
      <p:pic>
        <p:nvPicPr>
          <p:cNvPr id="1028" name="Picture 4" descr="Course Descriptions | Studio | Saint Mary's University">
            <a:extLst>
              <a:ext uri="{FF2B5EF4-FFF2-40B4-BE49-F238E27FC236}">
                <a16:creationId xmlns:a16="http://schemas.microsoft.com/office/drawing/2014/main" xmlns="" id="{CA4B66AB-012A-1E0E-F3A5-34B2C73C9A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4400" y="2143790"/>
            <a:ext cx="3657600" cy="4192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74490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4D9D564-828F-4D17-A82D-9CDE8380F5E8}"/>
              </a:ext>
            </a:extLst>
          </p:cNvPr>
          <p:cNvPicPr>
            <a:picLocks noChangeAspect="1"/>
          </p:cNvPicPr>
          <p:nvPr/>
        </p:nvPicPr>
        <p:blipFill>
          <a:blip r:embed="rId2"/>
          <a:stretch>
            <a:fillRect/>
          </a:stretch>
        </p:blipFill>
        <p:spPr>
          <a:xfrm>
            <a:off x="0" y="0"/>
            <a:ext cx="12192000" cy="1688592"/>
          </a:xfrm>
          <a:prstGeom prst="rect">
            <a:avLst/>
          </a:prstGeom>
        </p:spPr>
      </p:pic>
      <p:sp>
        <p:nvSpPr>
          <p:cNvPr id="2" name="Title 1">
            <a:extLst>
              <a:ext uri="{FF2B5EF4-FFF2-40B4-BE49-F238E27FC236}">
                <a16:creationId xmlns:a16="http://schemas.microsoft.com/office/drawing/2014/main" xmlns="" id="{E114D4BA-4A2C-46D3-B8DB-2F340E549CDE}"/>
              </a:ext>
            </a:extLst>
          </p:cNvPr>
          <p:cNvSpPr>
            <a:spLocks noGrp="1"/>
          </p:cNvSpPr>
          <p:nvPr>
            <p:ph type="title"/>
          </p:nvPr>
        </p:nvSpPr>
        <p:spPr/>
        <p:txBody>
          <a:bodyPr>
            <a:normAutofit/>
          </a:bodyPr>
          <a:lstStyle/>
          <a:p>
            <a:r>
              <a:rPr lang="en-US" sz="5400" b="1" dirty="0">
                <a:solidFill>
                  <a:schemeClr val="bg1"/>
                </a:solidFill>
              </a:rPr>
              <a:t>Course Outlines</a:t>
            </a:r>
          </a:p>
        </p:txBody>
      </p:sp>
      <p:sp>
        <p:nvSpPr>
          <p:cNvPr id="3" name="Content Placeholder 2">
            <a:extLst>
              <a:ext uri="{FF2B5EF4-FFF2-40B4-BE49-F238E27FC236}">
                <a16:creationId xmlns:a16="http://schemas.microsoft.com/office/drawing/2014/main" xmlns="" id="{F6C7C669-E01F-42E7-A5B4-61BE83A85AC4}"/>
              </a:ext>
            </a:extLst>
          </p:cNvPr>
          <p:cNvSpPr>
            <a:spLocks noGrp="1"/>
          </p:cNvSpPr>
          <p:nvPr>
            <p:ph idx="1"/>
          </p:nvPr>
        </p:nvSpPr>
        <p:spPr>
          <a:xfrm>
            <a:off x="838200" y="1924333"/>
            <a:ext cx="10515600" cy="4568542"/>
          </a:xfrm>
        </p:spPr>
        <p:txBody>
          <a:bodyPr>
            <a:normAutofit lnSpcReduction="10000"/>
          </a:bodyPr>
          <a:lstStyle/>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1:  Introduction to Marketing</a:t>
            </a:r>
          </a:p>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2: The Marketing Environment</a:t>
            </a:r>
          </a:p>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3: Managing Marketing Information</a:t>
            </a:r>
          </a:p>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4: Consumer Behavior</a:t>
            </a:r>
          </a:p>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5: Product </a:t>
            </a:r>
          </a:p>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6: Pricing </a:t>
            </a:r>
          </a:p>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7: Distribution</a:t>
            </a:r>
          </a:p>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8: Integrated Marketing Communication</a:t>
            </a:r>
          </a:p>
          <a:p>
            <a:pPr marL="0" marR="0">
              <a:lnSpc>
                <a:spcPct val="107000"/>
              </a:lnSpc>
              <a:spcBef>
                <a:spcPts val="1200"/>
              </a:spcBef>
              <a:spcAft>
                <a:spcPts val="0"/>
              </a:spcAft>
            </a:pPr>
            <a:r>
              <a:rPr lang="fr-FR" sz="2000" b="1" kern="0" dirty="0" err="1">
                <a:effectLst/>
                <a:latin typeface="Calibri Light" panose="020F0302020204030204" pitchFamily="34" charset="0"/>
                <a:ea typeface="Times New Roman" panose="02020603050405020304" pitchFamily="18" charset="0"/>
                <a:cs typeface="Times New Roman" panose="02020603050405020304" pitchFamily="18" charset="0"/>
              </a:rPr>
              <a:t>Chapter</a:t>
            </a:r>
            <a:r>
              <a:rPr lang="fr-FR" sz="2000" b="1" kern="0" dirty="0">
                <a:effectLst/>
                <a:latin typeface="Calibri Light" panose="020F0302020204030204" pitchFamily="34" charset="0"/>
                <a:ea typeface="Times New Roman" panose="02020603050405020304" pitchFamily="18" charset="0"/>
                <a:cs typeface="Times New Roman" panose="02020603050405020304" pitchFamily="18" charset="0"/>
              </a:rPr>
              <a:t> 9: International Marketing</a:t>
            </a:r>
            <a:endPar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a:lnSpc>
                <a:spcPct val="107000"/>
              </a:lnSpc>
              <a:spcBef>
                <a:spcPts val="1200"/>
              </a:spcBef>
              <a:spcAft>
                <a:spcPts val="0"/>
              </a:spcAft>
            </a:pPr>
            <a:r>
              <a:rPr lang="fr-FR" sz="2000" b="1" kern="0" dirty="0" err="1">
                <a:effectLst/>
                <a:latin typeface="Calibri Light" panose="020F0302020204030204" pitchFamily="34" charset="0"/>
                <a:ea typeface="Times New Roman" panose="02020603050405020304" pitchFamily="18" charset="0"/>
                <a:cs typeface="Times New Roman" panose="02020603050405020304" pitchFamily="18" charset="0"/>
              </a:rPr>
              <a:t>Chapter</a:t>
            </a:r>
            <a:r>
              <a:rPr lang="fr-FR" sz="2000" b="1" kern="0" dirty="0">
                <a:effectLst/>
                <a:latin typeface="Calibri Light" panose="020F0302020204030204" pitchFamily="34" charset="0"/>
                <a:ea typeface="Times New Roman" panose="02020603050405020304" pitchFamily="18" charset="0"/>
                <a:cs typeface="Times New Roman" panose="02020603050405020304" pitchFamily="18" charset="0"/>
              </a:rPr>
              <a:t> 10: Social </a:t>
            </a:r>
            <a:r>
              <a:rPr lang="fr-FR" sz="2000" b="1" kern="0" dirty="0" err="1">
                <a:effectLst/>
                <a:latin typeface="Calibri Light" panose="020F0302020204030204" pitchFamily="34" charset="0"/>
                <a:ea typeface="Times New Roman" panose="02020603050405020304" pitchFamily="18" charset="0"/>
                <a:cs typeface="Times New Roman" panose="02020603050405020304" pitchFamily="18" charset="0"/>
              </a:rPr>
              <a:t>Responsability</a:t>
            </a:r>
            <a:r>
              <a:rPr lang="fr-FR" sz="2000" b="1" kern="0" dirty="0">
                <a:effectLst/>
                <a:latin typeface="Calibri Light" panose="020F0302020204030204" pitchFamily="34" charset="0"/>
                <a:ea typeface="Times New Roman" panose="02020603050405020304" pitchFamily="18" charset="0"/>
                <a:cs typeface="Times New Roman" panose="02020603050405020304" pitchFamily="18" charset="0"/>
              </a:rPr>
              <a:t> &amp; </a:t>
            </a:r>
            <a:r>
              <a:rPr lang="fr-FR" sz="2000" b="1" kern="0" dirty="0" err="1">
                <a:effectLst/>
                <a:latin typeface="Calibri Light" panose="020F0302020204030204" pitchFamily="34" charset="0"/>
                <a:ea typeface="Times New Roman" panose="02020603050405020304" pitchFamily="18" charset="0"/>
                <a:cs typeface="Times New Roman" panose="02020603050405020304" pitchFamily="18" charset="0"/>
              </a:rPr>
              <a:t>Ethics</a:t>
            </a:r>
            <a:r>
              <a:rPr lang="fr-FR" sz="2000" b="1" kern="0" dirty="0">
                <a:effectLst/>
                <a:latin typeface="Calibri Light" panose="020F0302020204030204" pitchFamily="34" charset="0"/>
                <a:ea typeface="Times New Roman" panose="02020603050405020304" pitchFamily="18" charset="0"/>
                <a:cs typeface="Times New Roman" panose="02020603050405020304" pitchFamily="18" charset="0"/>
              </a:rPr>
              <a:t> in Marketing</a:t>
            </a:r>
            <a:endPar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endParaRPr>
          </a:p>
          <a:p>
            <a:endParaRPr lang="en-US" sz="3200" dirty="0">
              <a:solidFill>
                <a:schemeClr val="bg1"/>
              </a:solidFill>
            </a:endParaRPr>
          </a:p>
        </p:txBody>
      </p:sp>
      <p:pic>
        <p:nvPicPr>
          <p:cNvPr id="5" name="Picture 4">
            <a:extLst>
              <a:ext uri="{FF2B5EF4-FFF2-40B4-BE49-F238E27FC236}">
                <a16:creationId xmlns:a16="http://schemas.microsoft.com/office/drawing/2014/main" xmlns="" id="{476F0D39-24C9-4E06-AE3A-098C7AB0E115}"/>
              </a:ext>
            </a:extLst>
          </p:cNvPr>
          <p:cNvPicPr>
            <a:picLocks noChangeAspect="1"/>
          </p:cNvPicPr>
          <p:nvPr/>
        </p:nvPicPr>
        <p:blipFill>
          <a:blip r:embed="rId3"/>
          <a:stretch>
            <a:fillRect/>
          </a:stretch>
        </p:blipFill>
        <p:spPr>
          <a:xfrm>
            <a:off x="2676129" y="2298414"/>
            <a:ext cx="2974898" cy="3069126"/>
          </a:xfrm>
          <a:prstGeom prst="rect">
            <a:avLst/>
          </a:prstGeom>
        </p:spPr>
      </p:pic>
    </p:spTree>
    <p:extLst>
      <p:ext uri="{BB962C8B-B14F-4D97-AF65-F5344CB8AC3E}">
        <p14:creationId xmlns:p14="http://schemas.microsoft.com/office/powerpoint/2010/main" val="20376584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184CEB-6BB3-43F2-8C49-F8A4B25A5211}"/>
              </a:ext>
            </a:extLst>
          </p:cNvPr>
          <p:cNvSpPr>
            <a:spLocks noGrp="1"/>
          </p:cNvSpPr>
          <p:nvPr>
            <p:ph type="title"/>
          </p:nvPr>
        </p:nvSpPr>
        <p:spPr>
          <a:xfrm>
            <a:off x="666750" y="182562"/>
            <a:ext cx="10515600" cy="1325563"/>
          </a:xfrm>
        </p:spPr>
        <p:txBody>
          <a:bodyPr>
            <a:normAutofit/>
          </a:bodyPr>
          <a:lstStyle/>
          <a:p>
            <a:r>
              <a:rPr lang="en-US" sz="6000" b="1" dirty="0">
                <a:solidFill>
                  <a:schemeClr val="accent2"/>
                </a:solidFill>
              </a:rPr>
              <a:t>Reference books: </a:t>
            </a:r>
          </a:p>
        </p:txBody>
      </p:sp>
      <p:pic>
        <p:nvPicPr>
          <p:cNvPr id="7" name="Picture 6">
            <a:extLst>
              <a:ext uri="{FF2B5EF4-FFF2-40B4-BE49-F238E27FC236}">
                <a16:creationId xmlns:a16="http://schemas.microsoft.com/office/drawing/2014/main" xmlns="" id="{53B5EE7A-7FE5-4700-B9C2-55D358129663}"/>
              </a:ext>
            </a:extLst>
          </p:cNvPr>
          <p:cNvPicPr>
            <a:picLocks noChangeAspect="1"/>
          </p:cNvPicPr>
          <p:nvPr/>
        </p:nvPicPr>
        <p:blipFill>
          <a:blip r:embed="rId2"/>
          <a:stretch>
            <a:fillRect/>
          </a:stretch>
        </p:blipFill>
        <p:spPr>
          <a:xfrm>
            <a:off x="1463331" y="1508125"/>
            <a:ext cx="3648075" cy="4695825"/>
          </a:xfrm>
          <a:prstGeom prst="rect">
            <a:avLst/>
          </a:prstGeom>
        </p:spPr>
      </p:pic>
      <p:pic>
        <p:nvPicPr>
          <p:cNvPr id="9" name="Picture 8">
            <a:extLst>
              <a:ext uri="{FF2B5EF4-FFF2-40B4-BE49-F238E27FC236}">
                <a16:creationId xmlns:a16="http://schemas.microsoft.com/office/drawing/2014/main" xmlns="" id="{A180918C-0AC7-48F0-AB34-469E359956FE}"/>
              </a:ext>
            </a:extLst>
          </p:cNvPr>
          <p:cNvPicPr>
            <a:picLocks noChangeAspect="1"/>
          </p:cNvPicPr>
          <p:nvPr/>
        </p:nvPicPr>
        <p:blipFill>
          <a:blip r:embed="rId3"/>
          <a:stretch>
            <a:fillRect/>
          </a:stretch>
        </p:blipFill>
        <p:spPr>
          <a:xfrm>
            <a:off x="5966998" y="1440295"/>
            <a:ext cx="3786188" cy="4957382"/>
          </a:xfrm>
          <a:prstGeom prst="rect">
            <a:avLst/>
          </a:prstGeom>
        </p:spPr>
      </p:pic>
    </p:spTree>
    <p:extLst>
      <p:ext uri="{BB962C8B-B14F-4D97-AF65-F5344CB8AC3E}">
        <p14:creationId xmlns:p14="http://schemas.microsoft.com/office/powerpoint/2010/main" val="15084166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BE03FB71-C08E-4C6A-81FE-D97FF503CACD}"/>
              </a:ext>
            </a:extLst>
          </p:cNvPr>
          <p:cNvSpPr txBox="1"/>
          <p:nvPr/>
        </p:nvSpPr>
        <p:spPr>
          <a:xfrm>
            <a:off x="2093479" y="95499"/>
            <a:ext cx="7657494" cy="1077362"/>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400" b="1" dirty="0">
                <a:solidFill>
                  <a:srgbClr val="0070C0"/>
                </a:solidFill>
                <a:latin typeface="+mj-lt"/>
                <a:ea typeface="+mj-ea"/>
                <a:cs typeface="+mj-cs"/>
              </a:rPr>
              <a:t>COURSE LEARNING OUTCOMES</a:t>
            </a:r>
            <a:endParaRPr lang="en-US" sz="4400" dirty="0">
              <a:solidFill>
                <a:srgbClr val="0070C0"/>
              </a:solidFill>
              <a:latin typeface="+mj-lt"/>
              <a:ea typeface="+mj-ea"/>
              <a:cs typeface="+mj-cs"/>
            </a:endParaRPr>
          </a:p>
        </p:txBody>
      </p:sp>
      <p:sp>
        <p:nvSpPr>
          <p:cNvPr id="3" name="Content Placeholder 2">
            <a:extLst>
              <a:ext uri="{FF2B5EF4-FFF2-40B4-BE49-F238E27FC236}">
                <a16:creationId xmlns:a16="http://schemas.microsoft.com/office/drawing/2014/main" xmlns="" id="{DD705BD1-826C-405E-9681-63DDC36AF4F9}"/>
              </a:ext>
            </a:extLst>
          </p:cNvPr>
          <p:cNvSpPr>
            <a:spLocks noGrp="1"/>
          </p:cNvSpPr>
          <p:nvPr>
            <p:ph idx="1"/>
          </p:nvPr>
        </p:nvSpPr>
        <p:spPr>
          <a:xfrm>
            <a:off x="846085" y="1702676"/>
            <a:ext cx="6611006" cy="4521144"/>
          </a:xfrm>
          <a:solidFill>
            <a:schemeClr val="accent2">
              <a:lumMod val="20000"/>
              <a:lumOff val="80000"/>
            </a:schemeClr>
          </a:solidFill>
        </p:spPr>
        <p:txBody>
          <a:bodyPr vert="horz" lIns="91440" tIns="45720" rIns="91440" bIns="45720" rtlCol="0">
            <a:normAutofit fontScale="85000" lnSpcReduction="10000"/>
          </a:bodyPr>
          <a:lstStyle/>
          <a:p>
            <a:pPr marL="0" indent="0">
              <a:lnSpc>
                <a:spcPct val="160000"/>
              </a:lnSpc>
              <a:buNone/>
            </a:pPr>
            <a:r>
              <a:rPr lang="en-US" sz="1800" dirty="0">
                <a:effectLst/>
                <a:latin typeface="Helvetica Neue" panose="02000503000000020004" pitchFamily="2" charset="0"/>
              </a:rPr>
              <a:t>By the end of this course students will be able to:</a:t>
            </a:r>
          </a:p>
          <a:p>
            <a:pPr marL="0" indent="0">
              <a:lnSpc>
                <a:spcPct val="160000"/>
              </a:lnSpc>
              <a:buNone/>
            </a:pPr>
            <a:r>
              <a:rPr lang="en-US" sz="1800" dirty="0">
                <a:effectLst/>
                <a:latin typeface="Helvetica Neue" panose="02000503000000020004" pitchFamily="2" charset="0"/>
              </a:rPr>
              <a:t>● Understand the importance in business practice of being marketing oriented.</a:t>
            </a:r>
          </a:p>
          <a:p>
            <a:pPr marL="0" indent="0">
              <a:lnSpc>
                <a:spcPct val="160000"/>
              </a:lnSpc>
              <a:buNone/>
            </a:pPr>
            <a:r>
              <a:rPr lang="en-US" sz="1800" dirty="0">
                <a:effectLst/>
                <a:latin typeface="Helvetica Neue" panose="02000503000000020004" pitchFamily="2" charset="0"/>
              </a:rPr>
              <a:t>● Evaluate market conditions and consumer needs when forming marketing strategies.</a:t>
            </a:r>
          </a:p>
          <a:p>
            <a:pPr marL="0" indent="0">
              <a:lnSpc>
                <a:spcPct val="160000"/>
              </a:lnSpc>
              <a:buNone/>
            </a:pPr>
            <a:r>
              <a:rPr lang="en-US" sz="1800" dirty="0">
                <a:effectLst/>
                <a:latin typeface="Helvetica Neue" panose="02000503000000020004" pitchFamily="2" charset="0"/>
              </a:rPr>
              <a:t>● Describe a range of common strategies for use with each of the various Marketing mix tools: product, pricing, promotion, and distribution.</a:t>
            </a:r>
          </a:p>
          <a:p>
            <a:pPr marL="0" indent="0">
              <a:lnSpc>
                <a:spcPct val="160000"/>
              </a:lnSpc>
              <a:buNone/>
            </a:pPr>
            <a:r>
              <a:rPr lang="en-US" sz="1800" dirty="0">
                <a:effectLst/>
                <a:latin typeface="Helvetica Neue" panose="02000503000000020004" pitchFamily="2" charset="0"/>
              </a:rPr>
              <a:t>● Recommend and justify an appropriate mix of such strategies to form a cohesive overall strategy to address given marketing tasks or situations</a:t>
            </a:r>
          </a:p>
          <a:p>
            <a:pPr marL="0" indent="0">
              <a:lnSpc>
                <a:spcPct val="160000"/>
              </a:lnSpc>
              <a:buNone/>
            </a:pPr>
            <a:r>
              <a:rPr lang="en-US" sz="1800" dirty="0">
                <a:effectLst/>
                <a:latin typeface="Helvetica Neue" panose="02000503000000020004" pitchFamily="2" charset="0"/>
              </a:rPr>
              <a:t>● Use examples from current events and real-world marketing situations to apply, illustrate and discuss different marketing strategies.</a:t>
            </a:r>
          </a:p>
          <a:p>
            <a:endParaRPr lang="en-US" dirty="0"/>
          </a:p>
        </p:txBody>
      </p:sp>
      <p:pic>
        <p:nvPicPr>
          <p:cNvPr id="2050" name="Picture 2" descr="982 Learning outcomes Images, Stock Photos &amp; Vectors | Shutterstock">
            <a:extLst>
              <a:ext uri="{FF2B5EF4-FFF2-40B4-BE49-F238E27FC236}">
                <a16:creationId xmlns:a16="http://schemas.microsoft.com/office/drawing/2014/main" xmlns="" id="{87BC2150-F9F1-BC33-D59A-81C15695E96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459"/>
          <a:stretch/>
        </p:blipFill>
        <p:spPr bwMode="auto">
          <a:xfrm>
            <a:off x="7593725" y="1702676"/>
            <a:ext cx="4461641" cy="4521144"/>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a:extLst>
              <a:ext uri="{FF2B5EF4-FFF2-40B4-BE49-F238E27FC236}">
                <a16:creationId xmlns:a16="http://schemas.microsoft.com/office/drawing/2014/main" xmlns="" id="{3D5B775A-F58E-9E3A-D4EB-F780785A2565}"/>
              </a:ext>
            </a:extLst>
          </p:cNvPr>
          <p:cNvCxnSpPr/>
          <p:nvPr/>
        </p:nvCxnSpPr>
        <p:spPr>
          <a:xfrm>
            <a:off x="2217683" y="1166648"/>
            <a:ext cx="8944303" cy="0"/>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7793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84587FB-DB99-4534-92EF-0569D1316C27}">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A6105AA-6052-4894-8DBF-AB3A59FEF84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2024</Template>
  <TotalTime>614</TotalTime>
  <Words>719</Words>
  <Application>Microsoft Office PowerPoint</Application>
  <PresentationFormat>مخصص</PresentationFormat>
  <Paragraphs>85</Paragraphs>
  <Slides>16</Slides>
  <Notes>5</Notes>
  <HiddenSlides>0</HiddenSlides>
  <MMClips>0</MMClips>
  <ScaleCrop>false</ScaleCrop>
  <HeadingPairs>
    <vt:vector size="4" baseType="variant">
      <vt:variant>
        <vt:lpstr>نسق</vt:lpstr>
      </vt:variant>
      <vt:variant>
        <vt:i4>1</vt:i4>
      </vt:variant>
      <vt:variant>
        <vt:lpstr>عناوين الشرائح</vt:lpstr>
      </vt:variant>
      <vt:variant>
        <vt:i4>16</vt:i4>
      </vt:variant>
    </vt:vector>
  </HeadingPairs>
  <TitlesOfParts>
    <vt:vector size="17" baseType="lpstr">
      <vt:lpstr>2024</vt:lpstr>
      <vt:lpstr>عرض تقديمي في PowerPoint</vt:lpstr>
      <vt:lpstr>عرض تقديمي في PowerPoint</vt:lpstr>
      <vt:lpstr>عرض تقديمي في PowerPoint</vt:lpstr>
      <vt:lpstr>Assessment Grades: </vt:lpstr>
      <vt:lpstr>عرض تقديمي في PowerPoint</vt:lpstr>
      <vt:lpstr>الاختبارات القصيرة</vt:lpstr>
      <vt:lpstr>الاختبار النهائي</vt:lpstr>
      <vt:lpstr>What Do you know about Marketing? </vt:lpstr>
      <vt:lpstr>عرض تقديمي في PowerPoint</vt:lpstr>
      <vt:lpstr>عرض تقديمي في PowerPoint</vt:lpstr>
      <vt:lpstr>عرض تقديمي في PowerPoint</vt:lpstr>
      <vt:lpstr>Course Description</vt:lpstr>
      <vt:lpstr>Course Outlines</vt:lpstr>
      <vt:lpstr>Reference books: </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cp:lastModifiedBy>
  <cp:revision>27</cp:revision>
  <dcterms:created xsi:type="dcterms:W3CDTF">2023-04-29T09:08:23Z</dcterms:created>
  <dcterms:modified xsi:type="dcterms:W3CDTF">2025-01-31T15:47:49Z</dcterms:modified>
</cp:coreProperties>
</file>