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7"/>
  </p:notesMasterIdLst>
  <p:sldIdLst>
    <p:sldId id="480" r:id="rId6"/>
    <p:sldId id="303" r:id="rId7"/>
    <p:sldId id="507" r:id="rId8"/>
    <p:sldId id="313" r:id="rId9"/>
    <p:sldId id="598" r:id="rId10"/>
    <p:sldId id="600" r:id="rId11"/>
    <p:sldId id="601" r:id="rId12"/>
    <p:sldId id="602" r:id="rId13"/>
    <p:sldId id="603" r:id="rId14"/>
    <p:sldId id="539" r:id="rId15"/>
    <p:sldId id="557" r:id="rId16"/>
    <p:sldId id="558" r:id="rId17"/>
    <p:sldId id="559" r:id="rId18"/>
    <p:sldId id="560" r:id="rId19"/>
    <p:sldId id="561" r:id="rId20"/>
    <p:sldId id="562" r:id="rId21"/>
    <p:sldId id="563" r:id="rId22"/>
    <p:sldId id="564" r:id="rId23"/>
    <p:sldId id="565" r:id="rId24"/>
    <p:sldId id="566" r:id="rId25"/>
    <p:sldId id="567" r:id="rId26"/>
    <p:sldId id="568" r:id="rId27"/>
    <p:sldId id="569" r:id="rId28"/>
    <p:sldId id="570" r:id="rId29"/>
    <p:sldId id="571" r:id="rId30"/>
    <p:sldId id="572" r:id="rId31"/>
    <p:sldId id="573" r:id="rId32"/>
    <p:sldId id="574" r:id="rId33"/>
    <p:sldId id="575" r:id="rId34"/>
    <p:sldId id="576" r:id="rId35"/>
    <p:sldId id="577" r:id="rId36"/>
    <p:sldId id="578" r:id="rId37"/>
    <p:sldId id="579" r:id="rId38"/>
    <p:sldId id="580" r:id="rId39"/>
    <p:sldId id="581" r:id="rId40"/>
    <p:sldId id="582" r:id="rId41"/>
    <p:sldId id="583" r:id="rId42"/>
    <p:sldId id="584" r:id="rId43"/>
    <p:sldId id="585" r:id="rId44"/>
    <p:sldId id="586" r:id="rId45"/>
    <p:sldId id="587" r:id="rId46"/>
    <p:sldId id="588" r:id="rId47"/>
    <p:sldId id="589" r:id="rId48"/>
    <p:sldId id="590" r:id="rId49"/>
    <p:sldId id="591" r:id="rId50"/>
    <p:sldId id="593" r:id="rId51"/>
    <p:sldId id="592" r:id="rId52"/>
    <p:sldId id="594" r:id="rId53"/>
    <p:sldId id="595" r:id="rId54"/>
    <p:sldId id="596"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313"/>
            <p14:sldId id="598"/>
            <p14:sldId id="600"/>
            <p14:sldId id="601"/>
            <p14:sldId id="602"/>
            <p14:sldId id="603"/>
            <p14:sldId id="539"/>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3"/>
            <p14:sldId id="592"/>
            <p14:sldId id="594"/>
            <p14:sldId id="595"/>
            <p14:sldId id="5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153" autoAdjust="0"/>
    <p:restoredTop sz="87573" autoAdjust="0"/>
  </p:normalViewPr>
  <p:slideViewPr>
    <p:cSldViewPr snapToGrid="0">
      <p:cViewPr varScale="1">
        <p:scale>
          <a:sx n="96" d="100"/>
          <a:sy n="96" d="100"/>
        </p:scale>
        <p:origin x="176" y="3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4471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78445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794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47767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127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7977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415809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727054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686728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179643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07153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46314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4.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463871" y="2930410"/>
            <a:ext cx="1800494"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              </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50785" y="3870496"/>
            <a:ext cx="474681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a:t>
            </a:r>
            <a:r>
              <a:rPr lang="ar-SA" sz="4400" b="1" dirty="0">
                <a:solidFill>
                  <a:srgbClr val="00B0F0"/>
                </a:solidFill>
                <a:latin typeface="Times New Roman" panose="02020603050405020304" pitchFamily="18" charset="0"/>
                <a:cs typeface="Times New Roman" panose="02020603050405020304" pitchFamily="18" charset="0"/>
              </a:rPr>
              <a:t> دراسات نقدية 1</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94617" y="5416062"/>
            <a:ext cx="4294256" cy="523220"/>
          </a:xfrm>
          <a:prstGeom prst="rect">
            <a:avLst/>
          </a:prstGeom>
          <a:noFill/>
        </p:spPr>
        <p:txBody>
          <a:bodyPr wrap="square" rtlCol="0">
            <a:spAutoFit/>
          </a:bodyPr>
          <a:lstStyle/>
          <a:p>
            <a:pPr algn="ctr"/>
            <a:r>
              <a:rPr lang="ar-EG" sz="2800" b="1" dirty="0"/>
              <a:t>اعداد</a:t>
            </a:r>
            <a:r>
              <a:rPr lang="ar-SA" sz="2800" b="1" dirty="0"/>
              <a:t> أ.د.أمير عمر حسنين صالح</a:t>
            </a:r>
            <a:endParaRPr lang="ar-EG" sz="2800" b="1" dirty="0"/>
          </a:p>
        </p:txBody>
      </p:sp>
    </p:spTree>
  </p:cSld>
  <p:clrMapOvr>
    <a:masterClrMapping/>
  </p:clrMapOvr>
  <mc:AlternateContent xmlns:mc="http://schemas.openxmlformats.org/markup-compatibility/2006" xmlns:p14="http://schemas.microsoft.com/office/powerpoint/2010/main">
    <mc:Choice Requires="p14">
      <p:transition spd="slow" p14:dur="2000" advTm="9999"/>
    </mc:Choice>
    <mc:Fallback xmlns="">
      <p:transition spd="slow" advTm="9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3179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prstClr val="black"/>
                </a:solidFill>
                <a:effectLst/>
                <a:uLnTx/>
                <a:uFillTx/>
                <a:latin typeface="Alexandria" charset="0"/>
                <a:ea typeface="+mn-ea"/>
                <a:cs typeface="Alexandria" charset="0"/>
              </a:rPr>
              <a:t>د.امير عمر حسنين صالح </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868"/>
    </mc:Choice>
    <mc:Fallback xmlns="">
      <p:transition spd="slow" advTm="486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7C4ADA-5957-C1DC-BB1D-897BC1F83455}"/>
              </a:ext>
            </a:extLst>
          </p:cNvPr>
          <p:cNvSpPr/>
          <p:nvPr/>
        </p:nvSpPr>
        <p:spPr>
          <a:xfrm>
            <a:off x="1998253" y="930915"/>
            <a:ext cx="9556432" cy="5788539"/>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 أهداف </a:t>
            </a:r>
            <a:r>
              <a:rPr lang="ar-SA" sz="2800" b="1" dirty="0">
                <a:solidFill>
                  <a:schemeClr val="tx1"/>
                </a:solidFill>
                <a:latin typeface="Calibri"/>
                <a:cs typeface="Arial" panose="020B0604020202020204" pitchFamily="34" charset="0"/>
              </a:rPr>
              <a:t> المقرر</a:t>
            </a:r>
            <a:endParaRPr kumimoji="0" lang="ar-SA" sz="28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457200" indent="-457200" algn="just" rtl="1">
              <a:lnSpc>
                <a:spcPct val="200000"/>
              </a:lnSpc>
              <a:buAutoNum type="arabicPeriod"/>
            </a:pPr>
            <a:r>
              <a:rPr lang="ar-SA" sz="2800" b="1" dirty="0">
                <a:solidFill>
                  <a:schemeClr val="tx1"/>
                </a:solidFill>
              </a:rPr>
              <a:t>الهدف العام من المقرر : </a:t>
            </a:r>
          </a:p>
          <a:p>
            <a:pPr algn="just" rtl="1">
              <a:lnSpc>
                <a:spcPct val="200000"/>
              </a:lnSpc>
            </a:pPr>
            <a:r>
              <a:rPr lang="ar-SA" sz="2800" b="1" dirty="0">
                <a:solidFill>
                  <a:schemeClr val="tx1"/>
                </a:solidFill>
              </a:rPr>
              <a:t>بنهايه المقرر سيكون الطالب قادرا على :</a:t>
            </a:r>
          </a:p>
          <a:p>
            <a:pPr marL="285750" indent="-285750" algn="just" rtl="1">
              <a:lnSpc>
                <a:spcPct val="200000"/>
              </a:lnSpc>
              <a:buFont typeface="Wingdings" panose="05000000000000000000" pitchFamily="2" charset="2"/>
              <a:buChar char="Ø"/>
            </a:pPr>
            <a:r>
              <a:rPr lang="ar-SA" sz="2800" b="1" dirty="0">
                <a:solidFill>
                  <a:schemeClr val="tx1"/>
                </a:solidFill>
              </a:rPr>
              <a:t>التعرف على ماهية البحث العلمى .</a:t>
            </a:r>
          </a:p>
          <a:p>
            <a:pPr marL="285750" indent="-285750" algn="just" rtl="1">
              <a:lnSpc>
                <a:spcPct val="200000"/>
              </a:lnSpc>
              <a:buFont typeface="Wingdings" panose="05000000000000000000" pitchFamily="2" charset="2"/>
              <a:buChar char="Ø"/>
            </a:pPr>
            <a:r>
              <a:rPr lang="ar-SA" sz="2800" b="1" dirty="0">
                <a:solidFill>
                  <a:schemeClr val="tx1"/>
                </a:solidFill>
              </a:rPr>
              <a:t>التعرف على النقد العلمى التحليلى .</a:t>
            </a:r>
          </a:p>
          <a:p>
            <a:pPr marL="285750" indent="-285750" algn="just" rtl="1">
              <a:lnSpc>
                <a:spcPct val="200000"/>
              </a:lnSpc>
              <a:buFont typeface="Wingdings" panose="05000000000000000000" pitchFamily="2" charset="2"/>
              <a:buChar char="Ø"/>
            </a:pPr>
            <a:r>
              <a:rPr lang="ar-SA" sz="2800" b="1" dirty="0">
                <a:solidFill>
                  <a:schemeClr val="tx1"/>
                </a:solidFill>
              </a:rPr>
              <a:t>معرفة اهداف واهمية النقد العلمى للرسائل العلمية</a:t>
            </a:r>
            <a:endParaRPr kumimoji="0" lang="ar-EG" sz="2800" b="1" i="0" u="none" strike="noStrike" kern="1200" cap="none" spc="0" normalizeH="0" baseline="0" noProof="0" dirty="0">
              <a:ln>
                <a:noFill/>
              </a:ln>
              <a:solidFill>
                <a:schemeClr val="tx1"/>
              </a:solidFill>
              <a:effectLst/>
              <a:uLnTx/>
              <a:uFillTx/>
              <a:latin typeface="Calibri"/>
              <a:cs typeface="Arial" panose="020B0604020202020204" pitchFamily="34"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25254"/>
    </mc:Choice>
    <mc:Fallback xmlns="">
      <p:transition spd="slow" advTm="2525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p:cNvSpPr txBox="1"/>
          <p:nvPr/>
        </p:nvSpPr>
        <p:spPr>
          <a:xfrm>
            <a:off x="955964" y="1575871"/>
            <a:ext cx="11014363" cy="452431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Ø"/>
            </a:pPr>
            <a:r>
              <a:rPr lang="ar-SA" sz="2400" b="1" dirty="0"/>
              <a:t>معرفة متطلبات النقد العلمى للرسائل العلمية .</a:t>
            </a:r>
          </a:p>
          <a:p>
            <a:pPr marL="285750" indent="-285750" algn="just" rtl="1">
              <a:lnSpc>
                <a:spcPct val="200000"/>
              </a:lnSpc>
              <a:buFont typeface="Wingdings" panose="05000000000000000000" pitchFamily="2" charset="2"/>
              <a:buChar char="Ø"/>
            </a:pPr>
            <a:r>
              <a:rPr lang="ar-SA" sz="2400" b="1" dirty="0"/>
              <a:t>التعرف على النقد العلمى بطريقة مهنية وكيفية نقد العنوان والمستخلص .</a:t>
            </a:r>
          </a:p>
          <a:p>
            <a:pPr marL="285750" indent="-285750" algn="just" rtl="1">
              <a:lnSpc>
                <a:spcPct val="200000"/>
              </a:lnSpc>
              <a:buFont typeface="Wingdings" panose="05000000000000000000" pitchFamily="2" charset="2"/>
              <a:buChar char="Ø"/>
            </a:pPr>
            <a:r>
              <a:rPr lang="ar-SA" sz="2400" b="1" dirty="0"/>
              <a:t>معرفة كيفية نقد مشكلة واهداف وأهمية وفرضيات والاطار النظرى والعملى للرسائل العلمية .</a:t>
            </a:r>
          </a:p>
          <a:p>
            <a:pPr marL="285750" indent="-285750" algn="just" rtl="1">
              <a:lnSpc>
                <a:spcPct val="200000"/>
              </a:lnSpc>
              <a:buFont typeface="Wingdings" panose="05000000000000000000" pitchFamily="2" charset="2"/>
              <a:buChar char="Ø"/>
            </a:pPr>
            <a:r>
              <a:rPr lang="ar-SA" sz="2400" b="1" dirty="0"/>
              <a:t>التعرف على اخلاقيات البحث العلمى واخلاقيات نقد الرسائل بصورة مهنية علمية .</a:t>
            </a:r>
          </a:p>
          <a:p>
            <a:pPr marL="285750" indent="-285750" algn="just" rtl="1">
              <a:lnSpc>
                <a:spcPct val="200000"/>
              </a:lnSpc>
              <a:buFont typeface="Wingdings" panose="05000000000000000000" pitchFamily="2" charset="2"/>
              <a:buChar char="Ø"/>
            </a:pPr>
            <a:r>
              <a:rPr lang="ar-SA" sz="2400" b="1" dirty="0"/>
              <a:t>التعرف على الذكاء الاصطناعى واستخدامه بالتفكير النقدى.</a:t>
            </a:r>
            <a:endParaRPr lang="ar-EG" sz="2400" b="1" u="sng" dirty="0"/>
          </a:p>
          <a:p>
            <a:pPr algn="just" rtl="1"/>
            <a:endParaRPr lang="ar-EG" sz="2400" dirty="0"/>
          </a:p>
          <a:p>
            <a:pPr algn="just" rtl="1"/>
            <a:endParaRPr lang="ar-EG" sz="2400" dirty="0">
              <a:cs typeface="+mj-cs"/>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p:cNvSpPr txBox="1"/>
          <p:nvPr/>
        </p:nvSpPr>
        <p:spPr>
          <a:xfrm>
            <a:off x="955964" y="1575871"/>
            <a:ext cx="11014363" cy="6001643"/>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Ø"/>
            </a:pPr>
            <a:r>
              <a:rPr lang="ar-SA" sz="2400" b="1" dirty="0"/>
              <a:t>مفهوم البحث العلمى .</a:t>
            </a:r>
          </a:p>
          <a:p>
            <a:pPr marL="285750" indent="-285750" algn="just" rtl="1">
              <a:lnSpc>
                <a:spcPct val="200000"/>
              </a:lnSpc>
              <a:buFont typeface="Wingdings" panose="05000000000000000000" pitchFamily="2" charset="2"/>
              <a:buChar char="Ø"/>
            </a:pPr>
            <a:r>
              <a:rPr lang="ar-SA" sz="2400" b="1" dirty="0"/>
              <a:t>النقد العلمى التحليلى .</a:t>
            </a:r>
          </a:p>
          <a:p>
            <a:pPr marL="285750" indent="-285750" algn="just" rtl="1">
              <a:lnSpc>
                <a:spcPct val="200000"/>
              </a:lnSpc>
              <a:buFont typeface="Wingdings" panose="05000000000000000000" pitchFamily="2" charset="2"/>
              <a:buChar char="Ø"/>
            </a:pPr>
            <a:r>
              <a:rPr lang="ar-SA" sz="2400" b="1" dirty="0"/>
              <a:t>معرفة متطلبات النقد العلمى للرسائل العلمية .</a:t>
            </a:r>
          </a:p>
          <a:p>
            <a:pPr marL="285750" indent="-285750" algn="just" rtl="1">
              <a:lnSpc>
                <a:spcPct val="200000"/>
              </a:lnSpc>
              <a:buFont typeface="Wingdings" panose="05000000000000000000" pitchFamily="2" charset="2"/>
              <a:buChar char="Ø"/>
            </a:pPr>
            <a:r>
              <a:rPr lang="ar-SA" sz="2400" b="1" dirty="0"/>
              <a:t>التعرف على النقد العلمى بطريقة مهنية وكيفية نقد العنوان والمستخلص .</a:t>
            </a:r>
          </a:p>
          <a:p>
            <a:pPr marL="285750" indent="-285750" algn="just" rtl="1">
              <a:lnSpc>
                <a:spcPct val="200000"/>
              </a:lnSpc>
              <a:buFont typeface="Wingdings" panose="05000000000000000000" pitchFamily="2" charset="2"/>
              <a:buChar char="Ø"/>
            </a:pPr>
            <a:r>
              <a:rPr lang="ar-SA" sz="2400" b="1" dirty="0"/>
              <a:t>معرفة كيفية نقد مشكلة واهداف وأهمية وفرضيات والاطار النظرى والعملى للرسائل العلمية .</a:t>
            </a:r>
          </a:p>
          <a:p>
            <a:pPr marL="285750" indent="-285750" algn="just" rtl="1">
              <a:lnSpc>
                <a:spcPct val="200000"/>
              </a:lnSpc>
              <a:buFont typeface="Wingdings" panose="05000000000000000000" pitchFamily="2" charset="2"/>
              <a:buChar char="Ø"/>
            </a:pPr>
            <a:r>
              <a:rPr lang="ar-SA" sz="2400" b="1" dirty="0"/>
              <a:t>التعرف على اخلاقيات البحث العلمى واخلاقيات نقد الرسائل بصورة مهنية علمية .</a:t>
            </a:r>
          </a:p>
          <a:p>
            <a:pPr marL="285750" indent="-285750" algn="just" rtl="1">
              <a:lnSpc>
                <a:spcPct val="200000"/>
              </a:lnSpc>
              <a:buFont typeface="Wingdings" panose="05000000000000000000" pitchFamily="2" charset="2"/>
              <a:buChar char="Ø"/>
            </a:pPr>
            <a:r>
              <a:rPr lang="ar-SA" sz="2400" b="1" dirty="0"/>
              <a:t>التعرف على الذكاء الاصطناعى واستخدامه بالتفكير النقدى</a:t>
            </a:r>
            <a:endParaRPr lang="ar-EG" sz="2400" b="1" u="sng" dirty="0"/>
          </a:p>
          <a:p>
            <a:pPr algn="just" rtl="1"/>
            <a:endParaRPr lang="ar-EG" sz="2400" dirty="0"/>
          </a:p>
          <a:p>
            <a:pPr algn="just" rtl="1"/>
            <a:endParaRPr lang="ar-EG" sz="2400" dirty="0">
              <a:cs typeface="+mj-cs"/>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60642F16-7269-47D9-8869-6A896BC9019B}"/>
              </a:ext>
            </a:extLst>
          </p:cNvPr>
          <p:cNvSpPr/>
          <p:nvPr/>
        </p:nvSpPr>
        <p:spPr>
          <a:xfrm>
            <a:off x="4458923" y="857338"/>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Tree>
    <p:extLst>
      <p:ext uri="{BB962C8B-B14F-4D97-AF65-F5344CB8AC3E}">
        <p14:creationId xmlns:p14="http://schemas.microsoft.com/office/powerpoint/2010/main" val="1676103361"/>
      </p:ext>
    </p:extLst>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110836"/>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p:cNvSpPr txBox="1"/>
          <p:nvPr/>
        </p:nvSpPr>
        <p:spPr>
          <a:xfrm>
            <a:off x="1440873" y="1575871"/>
            <a:ext cx="10529454" cy="4565865"/>
          </a:xfrm>
          <a:prstGeom prst="rect">
            <a:avLst/>
          </a:prstGeom>
          <a:noFill/>
        </p:spPr>
        <p:txBody>
          <a:bodyPr wrap="square" rtlCol="0">
            <a:spAutoFit/>
          </a:bodyPr>
          <a:lstStyle/>
          <a:p>
            <a:pPr marL="285750" lvl="0" indent="-285750" algn="just" rtl="1">
              <a:lnSpc>
                <a:spcPct val="200000"/>
              </a:lnSpc>
              <a:spcBef>
                <a:spcPct val="0"/>
              </a:spcBef>
              <a:buFont typeface="Wingdings" panose="05000000000000000000" pitchFamily="2" charset="2"/>
              <a:buChar char="Ø"/>
            </a:pPr>
            <a:r>
              <a:rPr lang="ar-SA" altLang="ar-SA" b="1" dirty="0">
                <a:solidFill>
                  <a:prstClr val="black"/>
                </a:solidFill>
                <a:latin typeface="Simplified Arabic" panose="02020603050405020304" pitchFamily="18" charset="-78"/>
                <a:cs typeface="Simplified Arabic" panose="02020603050405020304" pitchFamily="18" charset="-78"/>
              </a:rPr>
              <a:t>البحث العلمى  :</a:t>
            </a:r>
            <a:r>
              <a:rPr lang="ar-IQ" altLang="ar-SA" b="1" dirty="0">
                <a:solidFill>
                  <a:prstClr val="black"/>
                </a:solidFill>
                <a:latin typeface="Simplified Arabic" panose="02020603050405020304" pitchFamily="18" charset="-78"/>
                <a:cs typeface="Simplified Arabic" panose="02020603050405020304" pitchFamily="18" charset="-78"/>
              </a:rPr>
              <a:t>عمليّة فكريّة مُنظَّمة، يقوم بها شخصٌ يسمّى (الباحث)؛ من أجل تقصِّي الحقائق في مسألة، أو مشكلة مُعيَّنة</a:t>
            </a:r>
          </a:p>
          <a:p>
            <a:pPr lvl="0" algn="just" rtl="1">
              <a:lnSpc>
                <a:spcPct val="200000"/>
              </a:lnSpc>
              <a:spcBef>
                <a:spcPct val="0"/>
              </a:spcBef>
            </a:pPr>
            <a:r>
              <a:rPr lang="ar-IQ" altLang="ar-SA" b="1" dirty="0">
                <a:solidFill>
                  <a:prstClr val="black"/>
                </a:solidFill>
                <a:latin typeface="Simplified Arabic" panose="02020603050405020304" pitchFamily="18" charset="-78"/>
                <a:cs typeface="Simplified Arabic" panose="02020603050405020304" pitchFamily="18" charset="-78"/>
              </a:rPr>
              <a:t>تُسمّى (موضوع البحث)، باتّباع طريقة علميّة مُنظَّمة تُسمّى (منهج البحث)؛ بغية الوصول إلى حلولٍ ملائمة للعلاج، أو إلى نتائج</a:t>
            </a:r>
          </a:p>
          <a:p>
            <a:pPr lvl="0" algn="just" rtl="1">
              <a:lnSpc>
                <a:spcPct val="200000"/>
              </a:lnSpc>
              <a:spcBef>
                <a:spcPct val="0"/>
              </a:spcBef>
            </a:pPr>
            <a:r>
              <a:rPr lang="ar-IQ" altLang="ar-SA" b="1" dirty="0">
                <a:solidFill>
                  <a:prstClr val="black"/>
                </a:solidFill>
                <a:latin typeface="Simplified Arabic" panose="02020603050405020304" pitchFamily="18" charset="-78"/>
                <a:cs typeface="Simplified Arabic" panose="02020603050405020304" pitchFamily="18" charset="-78"/>
              </a:rPr>
              <a:t>صالحة للتعميم على المشكلات المُماثِلة تُسمَّى (نتائج البحث)". </a:t>
            </a:r>
          </a:p>
          <a:p>
            <a:pPr marL="285750" lvl="0" indent="-285750" algn="just" rtl="1">
              <a:lnSpc>
                <a:spcPct val="200000"/>
              </a:lnSpc>
              <a:spcBef>
                <a:spcPct val="0"/>
              </a:spcBef>
              <a:buFont typeface="Wingdings" panose="05000000000000000000" pitchFamily="2" charset="2"/>
              <a:buChar char="Ø"/>
            </a:pPr>
            <a:r>
              <a:rPr lang="ar-IQ" altLang="ar-SA" b="1" dirty="0">
                <a:solidFill>
                  <a:prstClr val="black"/>
                </a:solidFill>
                <a:latin typeface="Simplified Arabic" panose="02020603050405020304" pitchFamily="18" charset="-78"/>
                <a:cs typeface="Simplified Arabic" panose="02020603050405020304" pitchFamily="18" charset="-78"/>
              </a:rPr>
              <a:t>"التقصِّي المُنظَّم باتّباع اساليب ومناهج علميّة مُحدَّدة للحقائق العلميّة؛ بقصد التأكُّد من صحّتها، وتعديلها، أو إضافة معلوماتٍ جديدة لها". </a:t>
            </a:r>
          </a:p>
          <a:p>
            <a:pPr marL="285750" lvl="0" indent="-285750" algn="just" rtl="1">
              <a:lnSpc>
                <a:spcPct val="200000"/>
              </a:lnSpc>
              <a:spcBef>
                <a:spcPct val="0"/>
              </a:spcBef>
              <a:buFont typeface="Wingdings" panose="05000000000000000000" pitchFamily="2" charset="2"/>
              <a:buChar char="Ø"/>
            </a:pPr>
            <a:r>
              <a:rPr lang="ar-IQ" altLang="ar-SA" b="1" dirty="0">
                <a:solidFill>
                  <a:prstClr val="black"/>
                </a:solidFill>
                <a:latin typeface="Simplified Arabic" panose="02020603050405020304" pitchFamily="18" charset="-78"/>
                <a:cs typeface="Simplified Arabic" panose="02020603050405020304" pitchFamily="18" charset="-78"/>
              </a:rPr>
              <a:t>"تقصٍ</a:t>
            </a:r>
            <a:r>
              <a:rPr lang="ar-SA" altLang="ar-SA" b="1" dirty="0">
                <a:solidFill>
                  <a:prstClr val="black"/>
                </a:solidFill>
                <a:latin typeface="Simplified Arabic" panose="02020603050405020304" pitchFamily="18" charset="-78"/>
                <a:cs typeface="Simplified Arabic" panose="02020603050405020304" pitchFamily="18" charset="-78"/>
              </a:rPr>
              <a:t>ى</a:t>
            </a:r>
            <a:r>
              <a:rPr lang="ar-IQ" altLang="ar-SA" b="1" dirty="0">
                <a:solidFill>
                  <a:prstClr val="black"/>
                </a:solidFill>
                <a:latin typeface="Simplified Arabic" panose="02020603050405020304" pitchFamily="18" charset="-78"/>
                <a:cs typeface="Simplified Arabic" panose="02020603050405020304" pitchFamily="18" charset="-78"/>
              </a:rPr>
              <a:t>ّ تجريبيّ ناقد، ومُنظَّم، ومضبوط لافتراضاتٍ تُحدِّد طبيعة العلاقات بين مُتغيِّرات ظاهرةٍ مُعيَّنة"</a:t>
            </a:r>
            <a:endParaRPr lang="ar-SA" altLang="ar-SA" b="1" dirty="0">
              <a:solidFill>
                <a:prstClr val="black"/>
              </a:solidFill>
              <a:latin typeface="Simplified Arabic" panose="02020603050405020304" pitchFamily="18" charset="-78"/>
              <a:cs typeface="Simplified Arabic" panose="02020603050405020304" pitchFamily="18" charset="-78"/>
            </a:endParaRPr>
          </a:p>
          <a:p>
            <a:pPr marL="285750" lvl="0" indent="-285750" algn="just" rtl="1">
              <a:lnSpc>
                <a:spcPct val="200000"/>
              </a:lnSpc>
              <a:spcBef>
                <a:spcPct val="20000"/>
              </a:spcBef>
              <a:buClr>
                <a:srgbClr val="FFCC00"/>
              </a:buClr>
              <a:buSzPct val="120000"/>
              <a:buFont typeface="Wingdings" panose="05000000000000000000" pitchFamily="2" charset="2"/>
              <a:buChar char="Ø"/>
              <a:defRPr/>
            </a:pPr>
            <a:r>
              <a:rPr lang="ar-SA" b="1" dirty="0">
                <a:solidFill>
                  <a:prstClr val="black"/>
                </a:solidFill>
                <a:latin typeface="Simplified Arabic" panose="02020603050405020304" pitchFamily="18" charset="-78"/>
                <a:cs typeface="Simplified Arabic" panose="02020603050405020304" pitchFamily="18" charset="-78"/>
              </a:rPr>
              <a:t>فدراسة البحث العلمي تزودنا بالأساليب العلمية الضرورية لتحسين أساليب حياتنا وتحسين أساليب أعمالنا وتطوير أنفسنا.  مما حذا بنا الامر الى التزود بأكبر قدر ممكن من المعرفة، لما سيكون لها الاثر الاكبر والاهم في عملية فهم الظواهر والتوصل الى مسبباتها ونتائجها. </a:t>
            </a:r>
          </a:p>
          <a:p>
            <a:pPr marL="285750" lvl="0" indent="-285750" algn="just" rtl="1">
              <a:lnSpc>
                <a:spcPct val="200000"/>
              </a:lnSpc>
              <a:spcBef>
                <a:spcPct val="20000"/>
              </a:spcBef>
              <a:buClr>
                <a:srgbClr val="FFCC00"/>
              </a:buClr>
              <a:buSzPct val="120000"/>
              <a:buFont typeface="Wingdings" panose="05000000000000000000" pitchFamily="2" charset="2"/>
              <a:buChar char="Ø"/>
              <a:defRPr/>
            </a:pPr>
            <a:r>
              <a:rPr lang="ar-SA" b="1" dirty="0">
                <a:solidFill>
                  <a:prstClr val="black"/>
                </a:solidFill>
                <a:latin typeface="Simplified Arabic" panose="02020603050405020304" pitchFamily="18" charset="-78"/>
                <a:cs typeface="Simplified Arabic" panose="02020603050405020304" pitchFamily="18" charset="-78"/>
              </a:rPr>
              <a:t>فالمعرفة العلمية من خلال البحث العلمي تعد الاتجاه الصحيح والواجب اتباعه لحل المشاكل المختلفة</a:t>
            </a:r>
            <a:endParaRPr lang="ar-EG" sz="2400" dirty="0">
              <a:cs typeface="+mj-cs"/>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60642F16-7269-47D9-8869-6A896BC9019B}"/>
              </a:ext>
            </a:extLst>
          </p:cNvPr>
          <p:cNvSpPr/>
          <p:nvPr/>
        </p:nvSpPr>
        <p:spPr>
          <a:xfrm>
            <a:off x="4458923" y="857338"/>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sz="2400" b="1" dirty="0">
                <a:solidFill>
                  <a:srgbClr val="2D3956"/>
                </a:solidFill>
                <a:latin typeface="Times New Roman" panose="02020603050405020304" pitchFamily="18" charset="0"/>
                <a:cs typeface="Times New Roman" panose="02020603050405020304" pitchFamily="18" charset="0"/>
              </a:rPr>
              <a:t>مفهوم  البحث العلمى </a:t>
            </a:r>
            <a:endParaRPr lang="ar-EG" sz="24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2358439"/>
      </p:ext>
    </p:extLst>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p:cNvSpPr txBox="1"/>
          <p:nvPr/>
        </p:nvSpPr>
        <p:spPr>
          <a:xfrm>
            <a:off x="2918179" y="1575870"/>
            <a:ext cx="9052148" cy="4031873"/>
          </a:xfrm>
          <a:prstGeom prst="rect">
            <a:avLst/>
          </a:prstGeom>
          <a:noFill/>
        </p:spPr>
        <p:txBody>
          <a:bodyPr wrap="square" rtlCol="0">
            <a:spAutoFit/>
          </a:bodyPr>
          <a:lstStyle/>
          <a:p>
            <a:pPr algn="ctr" rtl="1"/>
            <a:r>
              <a:rPr lang="ar-SA" sz="3200" b="1" dirty="0">
                <a:latin typeface="Simplified Arabic" panose="02020603050405020304" pitchFamily="18" charset="-78"/>
                <a:cs typeface="Simplified Arabic" panose="02020603050405020304" pitchFamily="18" charset="-78"/>
              </a:rPr>
              <a:t>مفهوم التفكير النقدي </a:t>
            </a:r>
            <a:r>
              <a:rPr lang="en-US" sz="3200" b="1" dirty="0">
                <a:latin typeface="Simplified Arabic" panose="02020603050405020304" pitchFamily="18" charset="-78"/>
                <a:cs typeface="Simplified Arabic" panose="02020603050405020304" pitchFamily="18" charset="-78"/>
              </a:rPr>
              <a:t>Critical Thinking</a:t>
            </a:r>
            <a:r>
              <a:rPr lang="ar-SA" sz="3200" b="1" dirty="0">
                <a:latin typeface="Simplified Arabic" panose="02020603050405020304" pitchFamily="18" charset="-78"/>
                <a:cs typeface="Simplified Arabic" panose="02020603050405020304" pitchFamily="18" charset="-78"/>
              </a:rPr>
              <a:t>؟</a:t>
            </a:r>
            <a:endParaRPr lang="en-US" sz="3200" b="1" dirty="0">
              <a:latin typeface="Simplified Arabic" panose="02020603050405020304" pitchFamily="18" charset="-78"/>
              <a:cs typeface="Simplified Arabic" panose="02020603050405020304" pitchFamily="18" charset="-78"/>
            </a:endParaRPr>
          </a:p>
          <a:p>
            <a:pPr algn="just" rtl="1"/>
            <a:r>
              <a:rPr lang="ar-SA" sz="3200" dirty="0">
                <a:latin typeface="Simplified Arabic" panose="02020603050405020304" pitchFamily="18" charset="-78"/>
                <a:cs typeface="Simplified Arabic" panose="02020603050405020304" pitchFamily="18" charset="-78"/>
              </a:rPr>
              <a:t>      التفكير النقدي هو عملية منضبطة فكريا لوضع المفاهيم، والتطبيق، والتحليل، والتوليف، و / أو التقييم للمعلومات التي تم جمعها، أو الناتجة عن الملاحظة، والخبرة، والتفكير، والاستدلال، أو الاتصال، كدليل على اعتقاد شيء ما. التفكير النقدي هو القدرة على التفكير بوضوح وعقلانية حول ما يجب القيام به أو ما يجب تصديقه. يتضمن التفكير النقدي القدرة على الانخراط في التفكير التأملي والمستقلي.</a:t>
            </a:r>
            <a:endParaRPr lang="en-US" sz="3200" dirty="0">
              <a:latin typeface="Simplified Arabic" panose="02020603050405020304" pitchFamily="18" charset="-78"/>
              <a:cs typeface="Simplified Arabic" panose="02020603050405020304" pitchFamily="18" charset="-78"/>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60642F16-7269-47D9-8869-6A896BC9019B}"/>
              </a:ext>
            </a:extLst>
          </p:cNvPr>
          <p:cNvSpPr/>
          <p:nvPr/>
        </p:nvSpPr>
        <p:spPr>
          <a:xfrm>
            <a:off x="5207069" y="815773"/>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2400" b="1" dirty="0">
                <a:solidFill>
                  <a:srgbClr val="2D3956"/>
                </a:solidFill>
                <a:latin typeface="Times New Roman" panose="02020603050405020304" pitchFamily="18" charset="0"/>
                <a:cs typeface="Times New Roman" panose="02020603050405020304" pitchFamily="18" charset="0"/>
              </a:rPr>
              <a:t>مفهوم  التفكير النقدى </a:t>
            </a:r>
            <a:endParaRPr lang="ar-EG" sz="24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151603"/>
      </p:ext>
    </p:extLst>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p:cNvSpPr txBox="1"/>
          <p:nvPr/>
        </p:nvSpPr>
        <p:spPr>
          <a:xfrm>
            <a:off x="2918178" y="1977656"/>
            <a:ext cx="9052149" cy="3539430"/>
          </a:xfrm>
          <a:prstGeom prst="rect">
            <a:avLst/>
          </a:prstGeom>
          <a:noFill/>
        </p:spPr>
        <p:txBody>
          <a:bodyPr wrap="square" rtlCol="0">
            <a:spAutoFit/>
          </a:bodyPr>
          <a:lstStyle/>
          <a:p>
            <a:pPr lvl="0" algn="just" rtl="1"/>
            <a:r>
              <a:rPr lang="en-US" sz="3200" dirty="0">
                <a:solidFill>
                  <a:prstClr val="black"/>
                </a:solidFill>
                <a:latin typeface="Simplified Arabic" panose="02020603050405020304" pitchFamily="18" charset="-78"/>
                <a:cs typeface="Simplified Arabic" panose="02020603050405020304" pitchFamily="18" charset="-78"/>
              </a:rPr>
              <a:t> </a:t>
            </a:r>
            <a:r>
              <a:rPr lang="ar-SA" sz="3200" dirty="0">
                <a:solidFill>
                  <a:prstClr val="black"/>
                </a:solidFill>
                <a:latin typeface="Simplified Arabic" panose="02020603050405020304" pitchFamily="18" charset="-78"/>
                <a:cs typeface="Simplified Arabic" panose="02020603050405020304" pitchFamily="18" charset="-78"/>
              </a:rPr>
              <a:t>التفكير النقدي هو مهارة تفكير عامة لأي مجال: القدرة على التفكير بوضوح وعقلانية هي عملية مهمة مهما كان الشيء الذي نريد القيام به. إذا كنت تعمل في مجال التعليم أو البحث أو التمويل أو الإدارة أو مهنة القانون، فمن الواضح أن التفكير النقدي مهم لأي من هذه المجالات. لا تقتصر مهارات التفكير النقدي على موضوع معين. تعد القدرة على التفكير الجيد وحل المشكلات بشكل منهجي أحد الأصول لأي مهنة.</a:t>
            </a:r>
            <a:endParaRPr lang="en-US" sz="3200" dirty="0">
              <a:solidFill>
                <a:prstClr val="black"/>
              </a:solidFill>
              <a:latin typeface="Simplified Arabic" panose="02020603050405020304" pitchFamily="18" charset="-78"/>
              <a:cs typeface="Simplified Arabic" panose="02020603050405020304" pitchFamily="18" charset="-78"/>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60642F16-7269-47D9-8869-6A896BC9019B}"/>
              </a:ext>
            </a:extLst>
          </p:cNvPr>
          <p:cNvSpPr/>
          <p:nvPr/>
        </p:nvSpPr>
        <p:spPr>
          <a:xfrm>
            <a:off x="5026962" y="898903"/>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2400" b="1" dirty="0">
                <a:solidFill>
                  <a:srgbClr val="2D3956"/>
                </a:solidFill>
                <a:latin typeface="Times New Roman" panose="02020603050405020304" pitchFamily="18" charset="0"/>
                <a:cs typeface="Times New Roman" panose="02020603050405020304" pitchFamily="18" charset="0"/>
              </a:rPr>
              <a:t>أهمية   التفكير النقدى </a:t>
            </a:r>
            <a:endParaRPr lang="ar-EG" sz="24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5027741"/>
      </p:ext>
    </p:extLst>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p:cNvSpPr txBox="1"/>
          <p:nvPr/>
        </p:nvSpPr>
        <p:spPr>
          <a:xfrm>
            <a:off x="1524000" y="1575871"/>
            <a:ext cx="10446328" cy="4893647"/>
          </a:xfrm>
          <a:prstGeom prst="rect">
            <a:avLst/>
          </a:prstGeom>
          <a:noFill/>
        </p:spPr>
        <p:txBody>
          <a:bodyPr wrap="square" rtlCol="0">
            <a:spAutoFit/>
          </a:bodyPr>
          <a:lstStyle/>
          <a:p>
            <a:pPr algn="just" rtl="1"/>
            <a:r>
              <a:rPr lang="en-US" sz="2400" dirty="0">
                <a:solidFill>
                  <a:prstClr val="black"/>
                </a:solidFill>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يمكن النظر إلى التفكير النقدي على أنه مكون من عنصرين:</a:t>
            </a:r>
            <a:endParaRPr lang="en-US"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مهارة جمع وتوليف المعلومات.</a:t>
            </a:r>
            <a:endParaRPr lang="en-US"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العادة، القائمة على الالتزام الفكري، لاستخدام هذه المهارات لتوجيه السلوك.</a:t>
            </a:r>
            <a:endParaRPr lang="en-US"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وبالتالي، يجب القول بأن هذان العنصران يكملان بعضهما البعض، حيث إن وجود معلومات دون استخدام مهارات التحليل باستمرار هو أمر غير كافي. وعلى العكس من ذلك فإن استخدام المهارة دون وجود معلومات هو أمر غير مقبول.</a:t>
            </a:r>
            <a:endParaRPr lang="en-US"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ما هي سمات الشخص القادر على التفكير النقدي </a:t>
            </a:r>
            <a:r>
              <a:rPr lang="en-US" sz="2400" dirty="0">
                <a:latin typeface="Simplified Arabic" panose="02020603050405020304" pitchFamily="18" charset="-78"/>
                <a:cs typeface="Simplified Arabic" panose="02020603050405020304" pitchFamily="18" charset="-78"/>
              </a:rPr>
              <a:t>Critical Thinking</a:t>
            </a:r>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marL="800100" lvl="1" indent="-34290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فهم الروابط المنطقية بين الأفكار</a:t>
            </a:r>
            <a:endParaRPr lang="en-US" sz="2400" dirty="0">
              <a:latin typeface="Simplified Arabic" panose="02020603050405020304" pitchFamily="18" charset="-78"/>
              <a:cs typeface="Simplified Arabic" panose="02020603050405020304" pitchFamily="18" charset="-78"/>
            </a:endParaRPr>
          </a:p>
          <a:p>
            <a:pPr marL="800100" lvl="1" indent="-34290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تحديد وبناء وتقييم الحجج</a:t>
            </a:r>
            <a:endParaRPr lang="en-US" sz="2400" dirty="0">
              <a:latin typeface="Simplified Arabic" panose="02020603050405020304" pitchFamily="18" charset="-78"/>
              <a:cs typeface="Simplified Arabic" panose="02020603050405020304" pitchFamily="18" charset="-78"/>
            </a:endParaRPr>
          </a:p>
          <a:p>
            <a:pPr marL="800100" lvl="1" indent="-34290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كشف التناقضات والأخطاء الشائعة في التفكير</a:t>
            </a:r>
            <a:endParaRPr lang="en-US" sz="2400" dirty="0">
              <a:latin typeface="Simplified Arabic" panose="02020603050405020304" pitchFamily="18" charset="-78"/>
              <a:cs typeface="Simplified Arabic" panose="02020603050405020304" pitchFamily="18" charset="-78"/>
            </a:endParaRPr>
          </a:p>
          <a:p>
            <a:pPr marL="800100" lvl="1" indent="-34290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حل المشاكل بشكل منهجي</a:t>
            </a:r>
            <a:endParaRPr lang="en-US" sz="2400" dirty="0">
              <a:latin typeface="Simplified Arabic" panose="02020603050405020304" pitchFamily="18" charset="-78"/>
              <a:cs typeface="Simplified Arabic" panose="02020603050405020304" pitchFamily="18" charset="-78"/>
            </a:endParaRPr>
          </a:p>
          <a:p>
            <a:pPr marL="800100" lvl="1" indent="-34290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تحديد ملاءمة وأهمية الأفكار</a:t>
            </a:r>
            <a:endParaRPr lang="en-US" sz="2400" dirty="0">
              <a:latin typeface="Simplified Arabic" panose="02020603050405020304" pitchFamily="18" charset="-78"/>
              <a:cs typeface="Simplified Arabic" panose="02020603050405020304" pitchFamily="18" charset="-78"/>
            </a:endParaRPr>
          </a:p>
          <a:p>
            <a:pPr marL="800100" lvl="1" indent="-34290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التفكير في تبرير معتقدات المرء وقيمه</a:t>
            </a:r>
            <a:endParaRPr lang="en-US" sz="2400" dirty="0">
              <a:latin typeface="Simplified Arabic" panose="02020603050405020304" pitchFamily="18" charset="-78"/>
              <a:cs typeface="Simplified Arabic" panose="02020603050405020304" pitchFamily="18" charset="-78"/>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60642F16-7269-47D9-8869-6A896BC9019B}"/>
              </a:ext>
            </a:extLst>
          </p:cNvPr>
          <p:cNvSpPr/>
          <p:nvPr/>
        </p:nvSpPr>
        <p:spPr>
          <a:xfrm>
            <a:off x="4458923" y="857338"/>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2400" b="1" dirty="0">
                <a:solidFill>
                  <a:srgbClr val="2D3956"/>
                </a:solidFill>
                <a:latin typeface="Times New Roman" panose="02020603050405020304" pitchFamily="18" charset="0"/>
                <a:cs typeface="Times New Roman" panose="02020603050405020304" pitchFamily="18" charset="0"/>
              </a:rPr>
              <a:t>عناصر   التفكير النقدى </a:t>
            </a:r>
            <a:endParaRPr lang="ar-EG" sz="24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0828600"/>
      </p:ext>
    </p:extLst>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44435" y="1416209"/>
            <a:ext cx="9559637"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SA" sz="3600" dirty="0">
                <a:solidFill>
                  <a:prstClr val="black"/>
                </a:solidFill>
              </a:rPr>
              <a:t>يعزز التفكير النقدي مهارات اللغة والعرض التقديمي: يمكن أن يؤدي التفكير بوضوح ومنهجية إلى تحسين الطريقة التي نعبر بها عن أفكارنا. يساعدنا التفكير النقدي أيضًا على تحسين قدرات الفهم عند تعلم كيفية تحليل البنية المنطقية للنصوص.</a:t>
            </a:r>
            <a:endParaRPr lang="en-US" sz="3600" dirty="0">
              <a:solidFill>
                <a:prstClr val="black"/>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502110608"/>
      </p:ext>
    </p:extLst>
  </p:cSld>
  <p:clrMapOvr>
    <a:masterClrMapping/>
  </p:clrMapOvr>
  <p:transition spd="slow" advTm="73031">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99854" y="618886"/>
            <a:ext cx="9421091" cy="57829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dirty="0">
                <a:solidFill>
                  <a:schemeClr val="tx1"/>
                </a:solidFill>
                <a:latin typeface="Simplified Arabic" panose="02020603050405020304" pitchFamily="18" charset="-78"/>
                <a:cs typeface="Simplified Arabic" panose="02020603050405020304" pitchFamily="18" charset="-78"/>
              </a:rPr>
              <a:t>التفكير النقدي يعزز الإبداع: إن التوصل إلى حل إبداعي لمشكلة لا يتطلب مجرد امتلاك أفكار جديدة. يجب أيضًا أن تكون الأفكار الجديدة التي يتم إنشاؤها مفيدة وذات صلة بالمهمة المطروحة. يلعب التفكير النقدي دورًا حاسمًا في تقييم الأفكار الجديدة واختيار الأفضل منها وتعديلها إذا لزم الأمر.</a:t>
            </a:r>
            <a:endParaRPr lang="en-US" sz="2800" dirty="0">
              <a:solidFill>
                <a:schemeClr val="tx1"/>
              </a:solidFill>
              <a:latin typeface="Simplified Arabic" panose="02020603050405020304" pitchFamily="18" charset="-78"/>
              <a:cs typeface="Simplified Arabic" panose="02020603050405020304" pitchFamily="18" charset="-78"/>
            </a:endParaRPr>
          </a:p>
          <a:p>
            <a:pPr algn="just" rtl="1"/>
            <a:r>
              <a:rPr lang="ar-SA" sz="2800" dirty="0">
                <a:solidFill>
                  <a:schemeClr val="tx1"/>
                </a:solidFill>
                <a:latin typeface="Simplified Arabic" panose="02020603050405020304" pitchFamily="18" charset="-78"/>
                <a:cs typeface="Simplified Arabic" panose="02020603050405020304" pitchFamily="18" charset="-78"/>
              </a:rPr>
              <a:t>التفكير النقدي أمر حاسم للتأمل الذاتي: من أجل أن نعيش حياة ذات مغزى وننظم حياتنا وفقًا لذلك، نحتاج إلى تبرير قيمنا وقراراتنا والتفكير فيها. يوفر التفكير النقدي الأدوات اللازمة لعملية التقييم الذاتي لهذه القيم والقرارات.</a:t>
            </a:r>
            <a:endParaRPr lang="en-US" sz="2800" dirty="0">
              <a:solidFill>
                <a:schemeClr val="tx1"/>
              </a:solidFill>
              <a:latin typeface="Simplified Arabic" panose="02020603050405020304" pitchFamily="18" charset="-78"/>
              <a:cs typeface="Simplified Arabic" panose="02020603050405020304" pitchFamily="18" charset="-78"/>
            </a:endParaRPr>
          </a:p>
          <a:p>
            <a:pPr algn="just" rtl="1"/>
            <a:r>
              <a:rPr lang="ar-SA" sz="2800" dirty="0">
                <a:solidFill>
                  <a:schemeClr val="tx1"/>
                </a:solidFill>
                <a:latin typeface="Simplified Arabic" panose="02020603050405020304" pitchFamily="18" charset="-78"/>
                <a:cs typeface="Simplified Arabic" panose="02020603050405020304" pitchFamily="18" charset="-78"/>
              </a:rPr>
              <a:t>التفكير النقدي الجيد هو أساس العلم والديمقراطية: يتطلب العلم الاستخدام النقدي للعقل في التجريب وتأكيد النظرية. يتطلب الأداء السليم للديمقراطية من المواطنين الذين يمكنهم التفكير بشكل نقدي في القضايا الاجتماعية أن يطلعوا على أحكامهم حول الحكم السليم والتغلب على التحيز والتعصب.</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2469286089"/>
      </p:ext>
    </p:extLst>
  </p:cSld>
  <p:clrMapOvr>
    <a:masterClrMapping/>
  </p:clrMapOvr>
  <p:transition spd="slow" advTm="73031">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759527" y="932411"/>
            <a:ext cx="10111047" cy="55749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sz="2800" dirty="0">
                <a:solidFill>
                  <a:schemeClr val="tx1"/>
                </a:solidFill>
                <a:latin typeface="Simplified Arabic" panose="02020603050405020304" pitchFamily="18" charset="-78"/>
                <a:cs typeface="Simplified Arabic" panose="02020603050405020304" pitchFamily="18" charset="-78"/>
              </a:rPr>
              <a:t> </a:t>
            </a:r>
          </a:p>
          <a:p>
            <a:pPr algn="ctr" rtl="1"/>
            <a:r>
              <a:rPr lang="ar-SA" sz="2800" dirty="0">
                <a:solidFill>
                  <a:schemeClr val="tx1"/>
                </a:solidFill>
                <a:latin typeface="Simplified Arabic" panose="02020603050405020304" pitchFamily="18" charset="-78"/>
                <a:cs typeface="Simplified Arabic" panose="02020603050405020304" pitchFamily="18" charset="-78"/>
              </a:rPr>
              <a:t>٦ طرق تمّكن الشخص من اتقان التفكير النقدي؟</a:t>
            </a:r>
            <a:endParaRPr lang="en-US" sz="2800" dirty="0">
              <a:solidFill>
                <a:schemeClr val="tx1"/>
              </a:solidFill>
              <a:latin typeface="Simplified Arabic" panose="02020603050405020304" pitchFamily="18" charset="-78"/>
              <a:cs typeface="Simplified Arabic" panose="02020603050405020304" pitchFamily="18" charset="-78"/>
            </a:endParaRPr>
          </a:p>
          <a:p>
            <a:pPr algn="r" rtl="1"/>
            <a:r>
              <a:rPr lang="en-US" sz="2800" dirty="0">
                <a:solidFill>
                  <a:schemeClr val="tx1"/>
                </a:solidFill>
                <a:latin typeface="Simplified Arabic" panose="02020603050405020304" pitchFamily="18" charset="-78"/>
                <a:cs typeface="Simplified Arabic" panose="02020603050405020304" pitchFamily="18" charset="-78"/>
              </a:rPr>
              <a:t> </a:t>
            </a:r>
            <a:r>
              <a:rPr lang="ar-SA" sz="2800" b="1" dirty="0">
                <a:solidFill>
                  <a:schemeClr val="tx1"/>
                </a:solidFill>
                <a:latin typeface="Simplified Arabic" panose="02020603050405020304" pitchFamily="18" charset="-78"/>
                <a:cs typeface="Simplified Arabic" panose="02020603050405020304" pitchFamily="18" charset="-78"/>
              </a:rPr>
              <a:t>أولاً: التذكر والاستدعاء</a:t>
            </a:r>
            <a:endParaRPr lang="en-US" sz="2800" b="1" dirty="0">
              <a:solidFill>
                <a:schemeClr val="tx1"/>
              </a:solidFill>
              <a:latin typeface="Simplified Arabic" panose="02020603050405020304" pitchFamily="18" charset="-78"/>
              <a:cs typeface="Simplified Arabic" panose="02020603050405020304" pitchFamily="18" charset="-78"/>
            </a:endParaRPr>
          </a:p>
          <a:p>
            <a:pPr algn="r" rtl="1"/>
            <a:r>
              <a:rPr lang="ar-SA" sz="2800" dirty="0">
                <a:solidFill>
                  <a:schemeClr val="tx1"/>
                </a:solidFill>
                <a:latin typeface="Simplified Arabic" panose="02020603050405020304" pitchFamily="18" charset="-78"/>
                <a:cs typeface="Simplified Arabic" panose="02020603050405020304" pitchFamily="18" charset="-78"/>
              </a:rPr>
              <a:t>استعيد المعلومات ذات الصلة من الذاكرة طويلة الأمد. تعتبر هذه أول وأهم مهارة تفكير أساسية يجب أن تطورها (أبدأ كأنك طفل يتعلم الأرقام، الحروف، والألوان).</a:t>
            </a:r>
            <a:endParaRPr lang="en-US" sz="2800" dirty="0">
              <a:solidFill>
                <a:schemeClr val="tx1"/>
              </a:solidFill>
              <a:latin typeface="Simplified Arabic" panose="02020603050405020304" pitchFamily="18" charset="-78"/>
              <a:cs typeface="Simplified Arabic" panose="02020603050405020304" pitchFamily="18" charset="-78"/>
            </a:endParaRPr>
          </a:p>
          <a:p>
            <a:pPr algn="r" rtl="1"/>
            <a:r>
              <a:rPr lang="ar-SA" sz="2800" b="1" dirty="0">
                <a:solidFill>
                  <a:schemeClr val="tx1"/>
                </a:solidFill>
                <a:latin typeface="Simplified Arabic" panose="02020603050405020304" pitchFamily="18" charset="-78"/>
                <a:cs typeface="Simplified Arabic" panose="02020603050405020304" pitchFamily="18" charset="-78"/>
              </a:rPr>
              <a:t>ثانياً: الفهم</a:t>
            </a:r>
            <a:endParaRPr lang="en-US" sz="2800" b="1" dirty="0">
              <a:solidFill>
                <a:schemeClr val="tx1"/>
              </a:solidFill>
              <a:latin typeface="Simplified Arabic" panose="02020603050405020304" pitchFamily="18" charset="-78"/>
              <a:cs typeface="Simplified Arabic" panose="02020603050405020304" pitchFamily="18" charset="-78"/>
            </a:endParaRPr>
          </a:p>
          <a:p>
            <a:pPr algn="r" rtl="1"/>
            <a:r>
              <a:rPr lang="ar-SA" sz="2800" dirty="0">
                <a:solidFill>
                  <a:schemeClr val="tx1"/>
                </a:solidFill>
                <a:latin typeface="Simplified Arabic" panose="02020603050405020304" pitchFamily="18" charset="-78"/>
                <a:cs typeface="Simplified Arabic" panose="02020603050405020304" pitchFamily="18" charset="-78"/>
              </a:rPr>
              <a:t>فسر، قم بإنشاء المعاني، استنتج، أو فسر الأدوات التى تحصل عليها من المصادر المكتوبة والمسموعة. القراءة هي أهم مهارة يمكن استخدامها للفهم. تبدأ هذه المهارة بالتطور بالقراءة والتقييم.</a:t>
            </a:r>
            <a:endParaRPr lang="en-US" sz="2800" dirty="0">
              <a:solidFill>
                <a:schemeClr val="tx1"/>
              </a:solidFill>
              <a:latin typeface="Simplified Arabic" panose="02020603050405020304" pitchFamily="18" charset="-78"/>
              <a:cs typeface="Simplified Arabic" panose="02020603050405020304" pitchFamily="18" charset="-78"/>
            </a:endParaRPr>
          </a:p>
          <a:p>
            <a:pPr algn="r" rtl="1"/>
            <a:r>
              <a:rPr lang="en-US" sz="2800" dirty="0">
                <a:solidFill>
                  <a:schemeClr val="tx1"/>
                </a:solidFill>
                <a:latin typeface="Simplified Arabic" panose="02020603050405020304" pitchFamily="18" charset="-78"/>
                <a:cs typeface="Simplified Arabic" panose="02020603050405020304" pitchFamily="18" charset="-78"/>
              </a:rPr>
              <a:t> </a:t>
            </a:r>
            <a:r>
              <a:rPr lang="ar-SA" sz="2800" b="1" dirty="0">
                <a:solidFill>
                  <a:schemeClr val="tx1"/>
                </a:solidFill>
                <a:latin typeface="Simplified Arabic" panose="02020603050405020304" pitchFamily="18" charset="-78"/>
                <a:cs typeface="Simplified Arabic" panose="02020603050405020304" pitchFamily="18" charset="-78"/>
              </a:rPr>
              <a:t>ثالثاً: التطبيق</a:t>
            </a:r>
            <a:endParaRPr lang="en-US" sz="2800" b="1" dirty="0">
              <a:solidFill>
                <a:schemeClr val="tx1"/>
              </a:solidFill>
              <a:latin typeface="Simplified Arabic" panose="02020603050405020304" pitchFamily="18" charset="-78"/>
              <a:cs typeface="Simplified Arabic" panose="02020603050405020304" pitchFamily="18" charset="-78"/>
            </a:endParaRPr>
          </a:p>
          <a:p>
            <a:pPr algn="r" rtl="1"/>
            <a:r>
              <a:rPr lang="ar-SA" sz="2800" dirty="0">
                <a:solidFill>
                  <a:schemeClr val="tx1"/>
                </a:solidFill>
                <a:latin typeface="Simplified Arabic" panose="02020603050405020304" pitchFamily="18" charset="-78"/>
                <a:cs typeface="Simplified Arabic" panose="02020603050405020304" pitchFamily="18" charset="-78"/>
              </a:rPr>
              <a:t>استخدم المواد التى تعلمتها أو طبقتها فى مواقف جديدة. التطبيق والاستمرارية يعنى التطور والاتقان.</a:t>
            </a:r>
            <a:endParaRPr lang="en-US" sz="2800" dirty="0">
              <a:solidFill>
                <a:schemeClr val="tx1"/>
              </a:solidFill>
              <a:latin typeface="Simplified Arabic" panose="02020603050405020304" pitchFamily="18" charset="-78"/>
              <a:cs typeface="Simplified Arabic" panose="02020603050405020304" pitchFamily="18" charset="-78"/>
            </a:endParaRPr>
          </a:p>
          <a:p>
            <a:pPr algn="r" rtl="1"/>
            <a:r>
              <a:rPr lang="en-US" sz="2800" dirty="0">
                <a:solidFill>
                  <a:schemeClr val="tx1"/>
                </a:solidFill>
                <a:latin typeface="Simplified Arabic" panose="02020603050405020304" pitchFamily="18" charset="-78"/>
                <a:cs typeface="Simplified Arabic" panose="02020603050405020304" pitchFamily="18" charset="-78"/>
              </a:rPr>
              <a:t> </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302564487"/>
      </p:ext>
    </p:extLst>
  </p:cSld>
  <p:clrMapOvr>
    <a:masterClrMapping/>
  </p:clrMapOvr>
  <p:transition spd="slow" advTm="73031">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939633" y="1593420"/>
            <a:ext cx="10058217" cy="49554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sz="2800" dirty="0">
                <a:solidFill>
                  <a:schemeClr val="tx1"/>
                </a:solidFill>
                <a:latin typeface="Simplified Arabic" panose="02020603050405020304" pitchFamily="18" charset="-78"/>
                <a:cs typeface="Simplified Arabic" panose="02020603050405020304" pitchFamily="18" charset="-78"/>
              </a:rPr>
              <a:t> </a:t>
            </a:r>
            <a:r>
              <a:rPr lang="ar-SA" sz="2800" b="1" dirty="0">
                <a:solidFill>
                  <a:schemeClr val="tx1"/>
                </a:solidFill>
                <a:latin typeface="Simplified Arabic" panose="02020603050405020304" pitchFamily="18" charset="-78"/>
                <a:cs typeface="Simplified Arabic" panose="02020603050405020304" pitchFamily="18" charset="-78"/>
              </a:rPr>
              <a:t>رابعاً: التحليل</a:t>
            </a:r>
            <a:endParaRPr lang="en-US" sz="2800" b="1" dirty="0">
              <a:solidFill>
                <a:schemeClr val="tx1"/>
              </a:solidFill>
              <a:latin typeface="Simplified Arabic" panose="02020603050405020304" pitchFamily="18" charset="-78"/>
              <a:cs typeface="Simplified Arabic" panose="02020603050405020304" pitchFamily="18" charset="-78"/>
            </a:endParaRPr>
          </a:p>
          <a:p>
            <a:pPr algn="r" rtl="1"/>
            <a:r>
              <a:rPr lang="ar-SA" sz="2800" dirty="0">
                <a:solidFill>
                  <a:schemeClr val="tx1"/>
                </a:solidFill>
                <a:latin typeface="Simplified Arabic" panose="02020603050405020304" pitchFamily="18" charset="-78"/>
                <a:cs typeface="Simplified Arabic" panose="02020603050405020304" pitchFamily="18" charset="-78"/>
              </a:rPr>
              <a:t>قم بتقسيم المواد أو المفاهيم إلى عناصر رئيسية، وقم بالربط فيما بينهم وربطهما بالهدف والغرض الرئيسي. بعض المهارات العقلية التى يمكن استخدامها فى هذه المرحلة هي: الفحص، التناقضات، توضيح الاختلافات، الفصل، التوليف، التجربة، والاستنتاج.</a:t>
            </a:r>
          </a:p>
          <a:p>
            <a:pPr algn="r" rtl="1"/>
            <a:endParaRPr lang="en-US" sz="2800" dirty="0">
              <a:solidFill>
                <a:schemeClr val="tx1"/>
              </a:solidFill>
              <a:latin typeface="Simplified Arabic" panose="02020603050405020304" pitchFamily="18" charset="-78"/>
              <a:cs typeface="Simplified Arabic" panose="02020603050405020304" pitchFamily="18" charset="-78"/>
            </a:endParaRPr>
          </a:p>
          <a:p>
            <a:pPr algn="r" rtl="1"/>
            <a:r>
              <a:rPr lang="en-US" sz="2800" dirty="0">
                <a:solidFill>
                  <a:schemeClr val="tx1"/>
                </a:solidFill>
                <a:latin typeface="Simplified Arabic" panose="02020603050405020304" pitchFamily="18" charset="-78"/>
                <a:cs typeface="Simplified Arabic" panose="02020603050405020304" pitchFamily="18" charset="-78"/>
              </a:rPr>
              <a:t> </a:t>
            </a:r>
            <a:r>
              <a:rPr lang="ar-SA" sz="2800" b="1" dirty="0">
                <a:solidFill>
                  <a:schemeClr val="tx1"/>
                </a:solidFill>
                <a:latin typeface="Simplified Arabic" panose="02020603050405020304" pitchFamily="18" charset="-78"/>
                <a:cs typeface="Simplified Arabic" panose="02020603050405020304" pitchFamily="18" charset="-78"/>
              </a:rPr>
              <a:t>خامساً: التقييم</a:t>
            </a:r>
            <a:endParaRPr lang="en-US" sz="2800" b="1" dirty="0">
              <a:solidFill>
                <a:schemeClr val="tx1"/>
              </a:solidFill>
              <a:latin typeface="Simplified Arabic" panose="02020603050405020304" pitchFamily="18" charset="-78"/>
              <a:cs typeface="Simplified Arabic" panose="02020603050405020304" pitchFamily="18" charset="-78"/>
            </a:endParaRPr>
          </a:p>
          <a:p>
            <a:pPr algn="r" rtl="1"/>
            <a:r>
              <a:rPr lang="ar-SA" sz="2800" dirty="0">
                <a:solidFill>
                  <a:schemeClr val="tx1"/>
                </a:solidFill>
                <a:latin typeface="Simplified Arabic" panose="02020603050405020304" pitchFamily="18" charset="-78"/>
                <a:cs typeface="Simplified Arabic" panose="02020603050405020304" pitchFamily="18" charset="-78"/>
              </a:rPr>
              <a:t>قم بالتقييم، واطلاق الأحكام، واستخلاص الاستنتاجات من الأفكار والمعلومات أو البيانات. انتقد القيمة والفائدة التى حصلت عليها من المصادر.</a:t>
            </a:r>
          </a:p>
          <a:p>
            <a:pPr algn="r" rtl="1"/>
            <a:endParaRPr lang="en-US" sz="2800" dirty="0">
              <a:solidFill>
                <a:schemeClr val="tx1"/>
              </a:solidFill>
              <a:latin typeface="Simplified Arabic" panose="02020603050405020304" pitchFamily="18" charset="-78"/>
              <a:cs typeface="Simplified Arabic" panose="02020603050405020304" pitchFamily="18" charset="-78"/>
            </a:endParaRPr>
          </a:p>
          <a:p>
            <a:pPr algn="r" rtl="1"/>
            <a:r>
              <a:rPr lang="ar-SA" sz="2800" b="1" dirty="0">
                <a:solidFill>
                  <a:schemeClr val="tx1"/>
                </a:solidFill>
                <a:latin typeface="Simplified Arabic" panose="02020603050405020304" pitchFamily="18" charset="-78"/>
                <a:cs typeface="Simplified Arabic" panose="02020603050405020304" pitchFamily="18" charset="-78"/>
              </a:rPr>
              <a:t>سادساً: الإنشاء</a:t>
            </a:r>
            <a:endParaRPr lang="en-US" sz="2800" b="1" dirty="0">
              <a:solidFill>
                <a:schemeClr val="tx1"/>
              </a:solidFill>
              <a:latin typeface="Simplified Arabic" panose="02020603050405020304" pitchFamily="18" charset="-78"/>
              <a:cs typeface="Simplified Arabic" panose="02020603050405020304" pitchFamily="18" charset="-78"/>
            </a:endParaRPr>
          </a:p>
          <a:p>
            <a:pPr algn="r" rtl="1"/>
            <a:r>
              <a:rPr lang="ar-SA" sz="2800" dirty="0">
                <a:solidFill>
                  <a:schemeClr val="tx1"/>
                </a:solidFill>
                <a:latin typeface="Simplified Arabic" panose="02020603050405020304" pitchFamily="18" charset="-78"/>
                <a:cs typeface="Simplified Arabic" panose="02020603050405020304" pitchFamily="18" charset="-78"/>
              </a:rPr>
              <a:t>ضع الأجزاء مع بعضها البعض أو قم بإعادة تنظيمها بشكل جديد. تعتبر هذه الخطوة من أصعب الخطوات والمهارات العقلية.</a:t>
            </a:r>
            <a:endParaRPr lang="en-US" sz="2800" dirty="0">
              <a:solidFill>
                <a:schemeClr val="tx1"/>
              </a:solidFill>
              <a:latin typeface="Simplified Arabic" panose="02020603050405020304" pitchFamily="18" charset="-78"/>
              <a:cs typeface="Simplified Arabic" panose="02020603050405020304" pitchFamily="18" charset="-78"/>
            </a:endParaRPr>
          </a:p>
          <a:p>
            <a:pPr algn="r" rtl="1"/>
            <a:r>
              <a:rPr lang="en-US" sz="2800" dirty="0">
                <a:solidFill>
                  <a:schemeClr val="tx1"/>
                </a:solidFill>
                <a:latin typeface="Simplified Arabic" panose="02020603050405020304" pitchFamily="18" charset="-78"/>
                <a:cs typeface="Simplified Arabic" panose="02020603050405020304" pitchFamily="18" charset="-78"/>
              </a:rPr>
              <a:t> </a:t>
            </a:r>
          </a:p>
          <a:p>
            <a:pPr algn="r" rtl="1"/>
            <a:r>
              <a:rPr lang="en-US" sz="2800" dirty="0">
                <a:solidFill>
                  <a:schemeClr val="tx1"/>
                </a:solidFill>
                <a:latin typeface="Simplified Arabic" panose="02020603050405020304" pitchFamily="18" charset="-78"/>
                <a:cs typeface="Simplified Arabic" panose="02020603050405020304" pitchFamily="18" charset="-78"/>
              </a:rPr>
              <a:t> </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835673047"/>
      </p:ext>
    </p:extLst>
  </p:cSld>
  <p:clrMapOvr>
    <a:masterClrMapping/>
  </p:clrMapOvr>
  <p:transition spd="slow" advTm="73031">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119744" y="1202777"/>
            <a:ext cx="9784081" cy="55040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600" b="1" dirty="0">
                <a:solidFill>
                  <a:schemeClr val="tx1"/>
                </a:solidFill>
                <a:latin typeface="Simplified Arabic" panose="02020603050405020304" pitchFamily="18" charset="-78"/>
                <a:cs typeface="Simplified Arabic" panose="02020603050405020304" pitchFamily="18" charset="-78"/>
              </a:rPr>
              <a:t>مفهوم نقد الرسالة العلمية</a:t>
            </a:r>
            <a:endParaRPr lang="en-US" sz="3600" b="1" dirty="0">
              <a:solidFill>
                <a:schemeClr val="tx1"/>
              </a:solidFill>
              <a:latin typeface="Simplified Arabic" panose="02020603050405020304" pitchFamily="18" charset="-78"/>
              <a:cs typeface="Simplified Arabic" panose="02020603050405020304" pitchFamily="18" charset="-78"/>
            </a:endParaRPr>
          </a:p>
          <a:p>
            <a:pPr algn="just" rtl="1"/>
            <a:r>
              <a:rPr lang="ar-SA" sz="3600" dirty="0">
                <a:solidFill>
                  <a:schemeClr val="tx1"/>
                </a:solidFill>
                <a:latin typeface="Simplified Arabic" panose="02020603050405020304" pitchFamily="18" charset="-78"/>
                <a:cs typeface="Simplified Arabic" panose="02020603050405020304" pitchFamily="18" charset="-78"/>
              </a:rPr>
              <a:t>يُقصد بـ نقد الرسالة العملية المنهجية التي يتم من خلالها تحليل الرسالة الجامعية بشكل متعمق لتحديد مدى التزامها بالمعايير الأكاديمية والبحثية، ويشمل ذلك تقييم موضوع الرسالة، ومنهجية البحث، ودقة النتائج، إضافة إلى سلامة اللغة والأسلوب العلمي، ويهدف نقد الرسالة إلى توضيح أوجه القوة التي تعزز من قيمة البحث، والكشف عن جوانب القصور التي تحتاج إلى تطوير أو تعديل؛ مما يجعل النقد أداة فعّالة لرفع مستوى جودة البحوث العلمية</a:t>
            </a:r>
            <a:r>
              <a:rPr lang="en-US" sz="3600" dirty="0">
                <a:solidFill>
                  <a:schemeClr val="tx1"/>
                </a:solidFill>
                <a:latin typeface="Simplified Arabic" panose="02020603050405020304" pitchFamily="18" charset="-78"/>
                <a:cs typeface="Simplified Arabic" panose="02020603050405020304" pitchFamily="18" charset="-78"/>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046498117"/>
      </p:ext>
    </p:extLst>
  </p:cSld>
  <p:clrMapOvr>
    <a:masterClrMapping/>
  </p:clrMapOvr>
  <p:transition spd="slow" advTm="73031">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884218" y="1575693"/>
            <a:ext cx="10182908" cy="44899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600" b="1" dirty="0">
                <a:solidFill>
                  <a:schemeClr val="tx1"/>
                </a:solidFill>
                <a:latin typeface="Simplified Arabic" panose="02020603050405020304" pitchFamily="18" charset="-78"/>
                <a:cs typeface="Simplified Arabic" panose="02020603050405020304" pitchFamily="18" charset="-78"/>
              </a:rPr>
              <a:t>مفهوم نقد الرسالة العلمية</a:t>
            </a:r>
            <a:endParaRPr lang="en-US" sz="3600" b="1" dirty="0">
              <a:solidFill>
                <a:schemeClr val="tx1"/>
              </a:solidFill>
              <a:latin typeface="Simplified Arabic" panose="02020603050405020304" pitchFamily="18" charset="-78"/>
              <a:cs typeface="Simplified Arabic" panose="02020603050405020304" pitchFamily="18" charset="-78"/>
            </a:endParaRPr>
          </a:p>
          <a:p>
            <a:pPr algn="just" rtl="1"/>
            <a:r>
              <a:rPr lang="ar-SA" sz="3600" dirty="0">
                <a:solidFill>
                  <a:schemeClr val="tx1"/>
                </a:solidFill>
                <a:latin typeface="Simplified Arabic" panose="02020603050405020304" pitchFamily="18" charset="-78"/>
                <a:cs typeface="Simplified Arabic" panose="02020603050405020304" pitchFamily="18" charset="-78"/>
              </a:rPr>
              <a:t>يُقصد بـ نقد الرسالة العملية المنهجية التي يتم من خلالها تحليل الرسالة الجامعية بشكل متعمق لتحديد مدى التزامها بالمعايير الأكاديمية والبحثية، ويشمل ذلك تقييم موضوع الرسالة، ومنهجية البحث، ودقة النتائج، إضافة إلى سلامة اللغة والأسلوب العلمي، ويهدف نقد الرسالة إلى توضيح أوجه القوة التي تعزز من قيمة البحث، والكشف عن جوانب القصور التي تحتاج إلى تطوير أو تعديل؛ مما يجعل النقد أداة فعّالة لرفع مستوى جودة البحوث العلمية</a:t>
            </a:r>
            <a:r>
              <a:rPr lang="en-US" sz="3600" dirty="0">
                <a:solidFill>
                  <a:schemeClr val="tx1"/>
                </a:solidFill>
                <a:latin typeface="Simplified Arabic" panose="02020603050405020304" pitchFamily="18" charset="-78"/>
                <a:cs typeface="Simplified Arabic" panose="02020603050405020304" pitchFamily="18" charset="-78"/>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023981945"/>
      </p:ext>
    </p:extLst>
  </p:cSld>
  <p:clrMapOvr>
    <a:masterClrMapping/>
  </p:clrMapOvr>
  <p:transition spd="slow" advTm="73031">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050473" y="1247119"/>
            <a:ext cx="9814559" cy="48972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4000" dirty="0">
                <a:solidFill>
                  <a:schemeClr val="tx1"/>
                </a:solidFill>
                <a:latin typeface="Simplified Arabic" panose="02020603050405020304" pitchFamily="18" charset="-78"/>
                <a:cs typeface="Simplified Arabic" panose="02020603050405020304" pitchFamily="18" charset="-78"/>
              </a:rPr>
              <a:t>أهمية نقد الرسالة العلمية   : تعتبر عملية نقد الرسالة العلمية خطوة محورية في الحياة الأكاديمية، لأنها لا تقتصر على إظهار الأخطاء أو الملاحظات، بل تهدف إلى تطوير البحث العلمي وإثرائه، ومن خلال النقد البنّاء يمكن للباحث أن يطور أدواته المعرفية والمنهجية ويعيد صياغة أفكاره بما يتوافق مع المعايير الأكاديمية العالمية </a:t>
            </a:r>
            <a:r>
              <a:rPr lang="en-US" sz="4000" dirty="0">
                <a:solidFill>
                  <a:schemeClr val="tx1"/>
                </a:solidFill>
                <a:latin typeface="Simplified Arabic" panose="02020603050405020304" pitchFamily="18" charset="-78"/>
                <a:cs typeface="Simplified Arabic" panose="02020603050405020304" pitchFamily="18" charset="-78"/>
              </a:rPr>
              <a:t>.</a:t>
            </a:r>
            <a:endParaRPr lang="ar-OM" sz="4000" dirty="0">
              <a:solidFill>
                <a:schemeClr val="tx1"/>
              </a:solidFill>
              <a:latin typeface="Simplified Arabic" panose="02020603050405020304" pitchFamily="18" charset="-78"/>
              <a:cs typeface="Simplified Arabic" panose="02020603050405020304" pitchFamily="18" charset="-78"/>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941801913"/>
      </p:ext>
    </p:extLst>
  </p:cSld>
  <p:clrMapOvr>
    <a:masterClrMapping/>
  </p:clrMapOvr>
  <p:transition spd="slow" advTm="73031">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995054" y="1017154"/>
            <a:ext cx="10072071" cy="52007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Simplified Arabic" panose="02020603050405020304" pitchFamily="18" charset="-78"/>
                <a:cs typeface="Simplified Arabic" panose="02020603050405020304" pitchFamily="18" charset="-78"/>
              </a:rPr>
              <a:t>أهداف نقد الرسالة العلمية </a:t>
            </a:r>
            <a:endParaRPr lang="en-US" sz="2800" b="1" dirty="0">
              <a:solidFill>
                <a:schemeClr val="tx1"/>
              </a:solidFill>
              <a:latin typeface="Simplified Arabic" panose="02020603050405020304" pitchFamily="18" charset="-78"/>
              <a:cs typeface="Simplified Arabic" panose="02020603050405020304" pitchFamily="18" charset="-78"/>
            </a:endParaRPr>
          </a:p>
          <a:p>
            <a:pPr algn="just" rtl="1"/>
            <a:r>
              <a:rPr lang="ar-SA" sz="2800" dirty="0">
                <a:solidFill>
                  <a:schemeClr val="tx1"/>
                </a:solidFill>
                <a:latin typeface="Simplified Arabic" panose="02020603050405020304" pitchFamily="18" charset="-78"/>
                <a:cs typeface="Simplified Arabic" panose="02020603050405020304" pitchFamily="18" charset="-78"/>
              </a:rPr>
              <a:t>تُعتبر عملية نقد الرسالة من أهم المراحل التي تساهم في تطوير جودة البحث العلمي وضمان الالتزام بالمعايير الأكاديمية، فهي لا تهدف فقط إلى إبراز أوجه القصور، وإنما تسعى أيضًا إلى تحقيق مجموعة من الأهداف التي تعود بالنفع على الباحث والمجال العلمي على حد سواء</a:t>
            </a:r>
            <a:r>
              <a:rPr lang="en-US" sz="2800" dirty="0">
                <a:solidFill>
                  <a:schemeClr val="tx1"/>
                </a:solidFill>
                <a:latin typeface="Simplified Arabic" panose="02020603050405020304" pitchFamily="18" charset="-78"/>
                <a:cs typeface="Simplified Arabic" panose="02020603050405020304" pitchFamily="18" charset="-78"/>
              </a:rPr>
              <a:t>.</a:t>
            </a:r>
          </a:p>
          <a:p>
            <a:pPr algn="just" rtl="1"/>
            <a:r>
              <a:rPr lang="ar-SA" sz="2800" dirty="0">
                <a:solidFill>
                  <a:schemeClr val="tx1"/>
                </a:solidFill>
                <a:latin typeface="Simplified Arabic" panose="02020603050405020304" pitchFamily="18" charset="-78"/>
                <a:cs typeface="Simplified Arabic" panose="02020603050405020304" pitchFamily="18" charset="-78"/>
              </a:rPr>
              <a:t>١- تحسين مستوى البحث العلمي</a:t>
            </a:r>
            <a:endParaRPr lang="en-US" sz="2800" dirty="0">
              <a:solidFill>
                <a:schemeClr val="tx1"/>
              </a:solidFill>
              <a:latin typeface="Simplified Arabic" panose="02020603050405020304" pitchFamily="18" charset="-78"/>
              <a:cs typeface="Simplified Arabic" panose="02020603050405020304" pitchFamily="18" charset="-78"/>
            </a:endParaRPr>
          </a:p>
          <a:p>
            <a:pPr algn="just" rtl="1"/>
            <a:r>
              <a:rPr lang="ar-SA" sz="2800" dirty="0">
                <a:solidFill>
                  <a:schemeClr val="tx1"/>
                </a:solidFill>
                <a:latin typeface="Simplified Arabic" panose="02020603050405020304" pitchFamily="18" charset="-78"/>
                <a:cs typeface="Simplified Arabic" panose="02020603050405020304" pitchFamily="18" charset="-78"/>
              </a:rPr>
              <a:t>من أبرز أهداف نقد الرسالة تطوير محتوى الرسالة من خلال لفت انتباه الباحث إلى الأخطاء أو النقاط غير الواضحة؛ مما يضمن أن تكون الرسالة أكثر دقة وعمقًا</a:t>
            </a:r>
            <a:endParaRPr lang="en-US" sz="2800" dirty="0">
              <a:solidFill>
                <a:schemeClr val="tx1"/>
              </a:solidFill>
              <a:latin typeface="Simplified Arabic" panose="02020603050405020304" pitchFamily="18" charset="-78"/>
              <a:cs typeface="Simplified Arabic" panose="02020603050405020304" pitchFamily="18" charset="-78"/>
            </a:endParaRPr>
          </a:p>
          <a:p>
            <a:pPr algn="just" rtl="1"/>
            <a:r>
              <a:rPr lang="ar-SA" sz="2800" dirty="0">
                <a:solidFill>
                  <a:schemeClr val="tx1"/>
                </a:solidFill>
                <a:latin typeface="Simplified Arabic" panose="02020603050405020304" pitchFamily="18" charset="-78"/>
                <a:cs typeface="Simplified Arabic" panose="02020603050405020304" pitchFamily="18" charset="-78"/>
              </a:rPr>
              <a:t>٢- توجيه الباحث لاكتساب مهارات جديدة</a:t>
            </a:r>
            <a:endParaRPr lang="en-US" sz="2800" dirty="0">
              <a:solidFill>
                <a:schemeClr val="tx1"/>
              </a:solidFill>
              <a:latin typeface="Simplified Arabic" panose="02020603050405020304" pitchFamily="18" charset="-78"/>
              <a:cs typeface="Simplified Arabic" panose="02020603050405020304" pitchFamily="18" charset="-78"/>
            </a:endParaRPr>
          </a:p>
          <a:p>
            <a:pPr algn="just" rtl="1"/>
            <a:r>
              <a:rPr lang="ar-SA" sz="2800" dirty="0">
                <a:solidFill>
                  <a:schemeClr val="tx1"/>
                </a:solidFill>
                <a:latin typeface="Simplified Arabic" panose="02020603050405020304" pitchFamily="18" charset="-78"/>
                <a:cs typeface="Simplified Arabic" panose="02020603050405020304" pitchFamily="18" charset="-78"/>
              </a:rPr>
              <a:t>يساعد نقد رسالة الماجستير على صقل شخصية الباحث من خلال تعليمه كيفية التعامل مع الملاحظات بمرونة، وتطوير قدراته على التحليل والنقد الذاتي</a:t>
            </a:r>
            <a:r>
              <a:rPr lang="en-US" sz="2800" dirty="0">
                <a:solidFill>
                  <a:schemeClr val="tx1"/>
                </a:solidFill>
                <a:latin typeface="Simplified Arabic" panose="02020603050405020304" pitchFamily="18" charset="-78"/>
                <a:cs typeface="Simplified Arabic" panose="02020603050405020304" pitchFamily="18" charset="-78"/>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4021810355"/>
      </p:ext>
    </p:extLst>
  </p:cSld>
  <p:clrMapOvr>
    <a:masterClrMapping/>
  </p:clrMapOvr>
  <p:transition spd="slow" advTm="73031">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496290" y="1198347"/>
            <a:ext cx="10407535" cy="518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3200" dirty="0">
                <a:solidFill>
                  <a:schemeClr val="tx1"/>
                </a:solidFill>
                <a:latin typeface="Simplified Arabic" panose="02020603050405020304" pitchFamily="18" charset="-78"/>
                <a:cs typeface="Simplified Arabic" panose="02020603050405020304" pitchFamily="18" charset="-78"/>
              </a:rPr>
              <a:t>٣- ضمان الأصالة والابتكار</a:t>
            </a:r>
            <a:endParaRPr lang="en-US" sz="3200" dirty="0">
              <a:solidFill>
                <a:schemeClr val="tx1"/>
              </a:solidFill>
              <a:latin typeface="Simplified Arabic" panose="02020603050405020304" pitchFamily="18" charset="-78"/>
              <a:cs typeface="Simplified Arabic" panose="02020603050405020304" pitchFamily="18" charset="-78"/>
            </a:endParaRPr>
          </a:p>
          <a:p>
            <a:pPr algn="just" rtl="1"/>
            <a:r>
              <a:rPr lang="ar-SA" sz="3200" dirty="0">
                <a:solidFill>
                  <a:schemeClr val="tx1"/>
                </a:solidFill>
                <a:latin typeface="Simplified Arabic" panose="02020603050405020304" pitchFamily="18" charset="-78"/>
                <a:cs typeface="Simplified Arabic" panose="02020603050405020304" pitchFamily="18" charset="-78"/>
              </a:rPr>
              <a:t>من خلال نقد الرسالة يمكن التأكد من أن الرسالة تضيف قيمة علمية جديدة، ولا تعتمد فقط على تكرار الدراسات السابقة، وهو ما يعزز من الابتكار في المجال الأكاديمي</a:t>
            </a:r>
            <a:r>
              <a:rPr lang="en-US" sz="3200" dirty="0">
                <a:solidFill>
                  <a:schemeClr val="tx1"/>
                </a:solidFill>
                <a:latin typeface="Simplified Arabic" panose="02020603050405020304" pitchFamily="18" charset="-78"/>
                <a:cs typeface="Simplified Arabic" panose="02020603050405020304" pitchFamily="18" charset="-78"/>
              </a:rPr>
              <a:t>.</a:t>
            </a:r>
          </a:p>
          <a:p>
            <a:pPr algn="just" rtl="1"/>
            <a:r>
              <a:rPr lang="ar-SA" sz="3200" dirty="0">
                <a:solidFill>
                  <a:schemeClr val="tx1"/>
                </a:solidFill>
                <a:latin typeface="Simplified Arabic" panose="02020603050405020304" pitchFamily="18" charset="-78"/>
                <a:cs typeface="Simplified Arabic" panose="02020603050405020304" pitchFamily="18" charset="-78"/>
              </a:rPr>
              <a:t>٤- تعزيز مصداقية البحث</a:t>
            </a:r>
            <a:endParaRPr lang="en-US" sz="3200" dirty="0">
              <a:solidFill>
                <a:schemeClr val="tx1"/>
              </a:solidFill>
              <a:latin typeface="Simplified Arabic" panose="02020603050405020304" pitchFamily="18" charset="-78"/>
              <a:cs typeface="Simplified Arabic" panose="02020603050405020304" pitchFamily="18" charset="-78"/>
            </a:endParaRPr>
          </a:p>
          <a:p>
            <a:pPr algn="just" rtl="1"/>
            <a:r>
              <a:rPr lang="ar-SA" sz="3200" dirty="0">
                <a:solidFill>
                  <a:schemeClr val="tx1"/>
                </a:solidFill>
                <a:latin typeface="Simplified Arabic" panose="02020603050405020304" pitchFamily="18" charset="-78"/>
                <a:cs typeface="Simplified Arabic" panose="02020603050405020304" pitchFamily="18" charset="-78"/>
              </a:rPr>
              <a:t>يهدف نقد الرسالة إلى التأكد من أن البيانات والمراجع المستخدمة دقيقة وموثوقة؛ مما يرفع من مستوى الثقة في نتائج الرسالة</a:t>
            </a:r>
            <a:r>
              <a:rPr lang="en-US" sz="3200" dirty="0">
                <a:solidFill>
                  <a:schemeClr val="tx1"/>
                </a:solidFill>
                <a:latin typeface="Simplified Arabic" panose="02020603050405020304" pitchFamily="18" charset="-78"/>
                <a:cs typeface="Simplified Arabic" panose="02020603050405020304" pitchFamily="18" charset="-78"/>
              </a:rPr>
              <a:t>.</a:t>
            </a:r>
          </a:p>
          <a:p>
            <a:pPr algn="just" rtl="1"/>
            <a:r>
              <a:rPr lang="ar-SA" sz="3200" dirty="0">
                <a:solidFill>
                  <a:schemeClr val="tx1"/>
                </a:solidFill>
                <a:latin typeface="Simplified Arabic" panose="02020603050405020304" pitchFamily="18" charset="-78"/>
                <a:cs typeface="Simplified Arabic" panose="02020603050405020304" pitchFamily="18" charset="-78"/>
              </a:rPr>
              <a:t>٥- إعداد الباحث لمستوى أكاديمي أعلى</a:t>
            </a:r>
            <a:endParaRPr lang="en-US" sz="3200" dirty="0">
              <a:solidFill>
                <a:schemeClr val="tx1"/>
              </a:solidFill>
              <a:latin typeface="Simplified Arabic" panose="02020603050405020304" pitchFamily="18" charset="-78"/>
              <a:cs typeface="Simplified Arabic" panose="02020603050405020304" pitchFamily="18" charset="-78"/>
            </a:endParaRPr>
          </a:p>
          <a:p>
            <a:pPr algn="just" rtl="1"/>
            <a:r>
              <a:rPr lang="ar-SA" sz="3200" dirty="0">
                <a:solidFill>
                  <a:schemeClr val="tx1"/>
                </a:solidFill>
                <a:latin typeface="Simplified Arabic" panose="02020603050405020304" pitchFamily="18" charset="-78"/>
                <a:cs typeface="Simplified Arabic" panose="02020603050405020304" pitchFamily="18" charset="-78"/>
              </a:rPr>
              <a:t>يساهم نقد الرسالة في تجهيز الباحث لخوض مرحلة الدكتوراه أو الأبحاث المستقبلية، ومن خلال منحه خبرة أعمق في كيفية إعداد دراسات ذات جودة عالية</a:t>
            </a:r>
            <a:r>
              <a:rPr lang="en-US" sz="3200" dirty="0">
                <a:solidFill>
                  <a:schemeClr val="tx1"/>
                </a:solidFill>
                <a:latin typeface="Simplified Arabic" panose="02020603050405020304" pitchFamily="18" charset="-78"/>
                <a:cs typeface="Simplified Arabic" panose="02020603050405020304" pitchFamily="18" charset="-78"/>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1975621"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314217523"/>
      </p:ext>
    </p:extLst>
  </p:cSld>
  <p:clrMapOvr>
    <a:masterClrMapping/>
  </p:clrMapOvr>
  <p:transition spd="slow" advTm="73031">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175164" y="967455"/>
            <a:ext cx="9628908" cy="56506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A" sz="3200" b="1" dirty="0">
                <a:solidFill>
                  <a:prstClr val="black"/>
                </a:solidFill>
              </a:rPr>
              <a:t>طريقة نقد الرسالة العلمية </a:t>
            </a:r>
            <a:endParaRPr lang="en-US" sz="3200" b="1" dirty="0">
              <a:solidFill>
                <a:prstClr val="black"/>
              </a:solidFill>
            </a:endParaRPr>
          </a:p>
          <a:p>
            <a:pPr lvl="0" algn="just" rtl="1"/>
            <a:r>
              <a:rPr lang="ar-SA" sz="3200" dirty="0">
                <a:solidFill>
                  <a:prstClr val="black"/>
                </a:solidFill>
              </a:rPr>
              <a:t>تتم عملية نقد الرسالة وفق خطوات منهجية تهدف إلى تقييم البحث بدقة وموضوعية، وتبدأ هذه الخطوات بقراءة الرسالة بشكل شامل لفهم الفكرة العامة، ثم الانتقال إلى التحليل التفصيلي لكل جزء من أجزائها</a:t>
            </a:r>
            <a:r>
              <a:rPr lang="en-US" sz="3200" dirty="0">
                <a:solidFill>
                  <a:prstClr val="black"/>
                </a:solidFill>
              </a:rPr>
              <a:t>.</a:t>
            </a:r>
          </a:p>
          <a:p>
            <a:pPr lvl="0" algn="just" rtl="1"/>
            <a:r>
              <a:rPr lang="ar-SA" sz="3200" dirty="0">
                <a:solidFill>
                  <a:prstClr val="black"/>
                </a:solidFill>
              </a:rPr>
              <a:t>١- مراجعة عنوان الرسالة وموضوعها</a:t>
            </a:r>
            <a:endParaRPr lang="en-US" sz="3200" dirty="0">
              <a:solidFill>
                <a:prstClr val="black"/>
              </a:solidFill>
            </a:endParaRPr>
          </a:p>
          <a:p>
            <a:pPr lvl="0" algn="just" rtl="1"/>
            <a:r>
              <a:rPr lang="ar-SA" sz="3200" dirty="0">
                <a:solidFill>
                  <a:prstClr val="black"/>
                </a:solidFill>
              </a:rPr>
              <a:t>يُعد العنوان أول ما يتم النظر إليه عند القيام بـ نقد رسالة الماجستير؛ حيث يتم تقييم مدى وضوحه، وشموليته، وقدرته على التعبير عن المحتوى</a:t>
            </a:r>
          </a:p>
          <a:p>
            <a:pPr lvl="0" algn="just" rtl="1"/>
            <a:r>
              <a:rPr lang="ar-SA" sz="3200" dirty="0">
                <a:solidFill>
                  <a:prstClr val="black"/>
                </a:solidFill>
              </a:rPr>
              <a:t>٢- تقييم الإطار النظري والدراسات السابقة</a:t>
            </a:r>
            <a:endParaRPr lang="en-US" sz="3200" dirty="0">
              <a:solidFill>
                <a:prstClr val="black"/>
              </a:solidFill>
            </a:endParaRPr>
          </a:p>
          <a:p>
            <a:pPr lvl="0" algn="just" rtl="1"/>
            <a:r>
              <a:rPr lang="ar-SA" sz="3200" dirty="0">
                <a:solidFill>
                  <a:prstClr val="black"/>
                </a:solidFill>
              </a:rPr>
              <a:t>يتم فحص مدى ارتباط الدراسات السابقة بالموضوع عند إجراء نقد الرسالة، مع التأكد من أن الباحث استخدم المراجع العلمية الموثوقة وقدم توظيفًا صحيحًا للنظريات .</a:t>
            </a:r>
            <a:endParaRPr lang="en-US" sz="3200" dirty="0">
              <a:solidFill>
                <a:prstClr val="black"/>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4065499436"/>
      </p:ext>
    </p:extLst>
  </p:cSld>
  <p:clrMapOvr>
    <a:masterClrMapping/>
  </p:clrMapOvr>
  <p:transition spd="slow" advTm="73031">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09799" y="814646"/>
            <a:ext cx="9644149" cy="57843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SA" sz="3200" dirty="0">
                <a:solidFill>
                  <a:prstClr val="black"/>
                </a:solidFill>
              </a:rPr>
              <a:t>٣- تحليل المنهجية والأدوات المستخدمة</a:t>
            </a:r>
            <a:endParaRPr lang="en-US" sz="3200" dirty="0">
              <a:solidFill>
                <a:prstClr val="black"/>
              </a:solidFill>
            </a:endParaRPr>
          </a:p>
          <a:p>
            <a:pPr lvl="0" algn="just" rtl="1"/>
            <a:r>
              <a:rPr lang="ar-SA" sz="3200" dirty="0">
                <a:solidFill>
                  <a:prstClr val="black"/>
                </a:solidFill>
              </a:rPr>
              <a:t>من أساسيات نقد الرسالة التحقق من ملاءمة المنهجية البحثية وأدوات جمع البيانات، ومدى دقتها في تحقيق أهداف الدراسة</a:t>
            </a:r>
            <a:r>
              <a:rPr lang="en-US" sz="3200" dirty="0">
                <a:solidFill>
                  <a:prstClr val="black"/>
                </a:solidFill>
              </a:rPr>
              <a:t>.</a:t>
            </a:r>
            <a:endParaRPr lang="ar-SA" sz="3200" dirty="0">
              <a:solidFill>
                <a:prstClr val="black"/>
              </a:solidFill>
            </a:endParaRPr>
          </a:p>
          <a:p>
            <a:pPr lvl="0" algn="just" rtl="1"/>
            <a:endParaRPr lang="en-US" sz="3200" dirty="0">
              <a:solidFill>
                <a:prstClr val="black"/>
              </a:solidFill>
            </a:endParaRPr>
          </a:p>
          <a:p>
            <a:pPr lvl="0" algn="just" rtl="1"/>
            <a:r>
              <a:rPr lang="ar-SA" sz="3200" dirty="0">
                <a:solidFill>
                  <a:prstClr val="black"/>
                </a:solidFill>
              </a:rPr>
              <a:t>٤- مراجعة النتائج والمناقشة</a:t>
            </a:r>
            <a:endParaRPr lang="en-US" sz="3200" dirty="0">
              <a:solidFill>
                <a:prstClr val="black"/>
              </a:solidFill>
            </a:endParaRPr>
          </a:p>
          <a:p>
            <a:pPr lvl="0" algn="just" rtl="1"/>
            <a:r>
              <a:rPr lang="ar-SA" sz="3200" dirty="0">
                <a:solidFill>
                  <a:prstClr val="black"/>
                </a:solidFill>
              </a:rPr>
              <a:t>خلال نقد الرسالة يتم تقييم مدى اتساق النتائج مع أهداف البحث، وقدرة الباحث على تفسيرها ومناقشتها بشكل منطقي مدعوم بالأدلة</a:t>
            </a:r>
          </a:p>
          <a:p>
            <a:pPr lvl="0" algn="just" rtl="1"/>
            <a:endParaRPr lang="en-US" sz="3200" dirty="0">
              <a:solidFill>
                <a:prstClr val="black"/>
              </a:solidFill>
            </a:endParaRPr>
          </a:p>
          <a:p>
            <a:pPr lvl="0" algn="just" rtl="1"/>
            <a:r>
              <a:rPr lang="ar-SA" sz="3200" dirty="0">
                <a:solidFill>
                  <a:prstClr val="black"/>
                </a:solidFill>
              </a:rPr>
              <a:t>٥- التدقيق اللغوي والشكل العام</a:t>
            </a:r>
            <a:endParaRPr lang="en-US" sz="3200" dirty="0">
              <a:solidFill>
                <a:prstClr val="black"/>
              </a:solidFill>
            </a:endParaRPr>
          </a:p>
          <a:p>
            <a:pPr lvl="0" algn="just" rtl="1"/>
            <a:r>
              <a:rPr lang="ar-SA" sz="3200" dirty="0">
                <a:solidFill>
                  <a:prstClr val="black"/>
                </a:solidFill>
              </a:rPr>
              <a:t>يشمل نقد الرسالة أيضًا مراجعة الأسلوب اللغوي، خلوه من الأخطاء، والالتزام بالمعايير الأكاديمية في التوثيق وترتيب الفصول</a:t>
            </a:r>
            <a:r>
              <a:rPr lang="en-US" sz="3200" dirty="0">
                <a:solidFill>
                  <a:prstClr val="black"/>
                </a:solidFill>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2231444596"/>
      </p:ext>
    </p:extLst>
  </p:cSld>
  <p:clrMapOvr>
    <a:masterClrMapping/>
  </p:clrMapOvr>
  <p:transition spd="slow" advTm="73031">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981200" y="558959"/>
            <a:ext cx="10073640"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3100" b="1" dirty="0">
                <a:solidFill>
                  <a:prstClr val="black"/>
                </a:solidFill>
              </a:rPr>
              <a:t>أهم الأسباب التي تؤدي إلى نقد الرسائل العلمية</a:t>
            </a:r>
            <a:endParaRPr lang="en-US" sz="3100" b="1" dirty="0">
              <a:solidFill>
                <a:prstClr val="black"/>
              </a:solidFill>
            </a:endParaRPr>
          </a:p>
          <a:p>
            <a:pPr lvl="0" algn="just" rtl="1"/>
            <a:r>
              <a:rPr lang="ar-SA" sz="3100" dirty="0">
                <a:solidFill>
                  <a:prstClr val="black"/>
                </a:solidFill>
              </a:rPr>
              <a:t>تُعد عملية نقد الرسالة العلمية ضرورة علمية لضمان جودة الأبحاث والالتزام بالمعايير الأكاديمية، وهناك مجموعة من الأسباب التي تجعل النقد خطوة محورية في تقييم الرسائل العلمية، نوضحها فيما يلي</a:t>
            </a:r>
            <a:r>
              <a:rPr lang="en-US" sz="3100" dirty="0">
                <a:solidFill>
                  <a:prstClr val="black"/>
                </a:solidFill>
              </a:rPr>
              <a:t>:</a:t>
            </a:r>
          </a:p>
          <a:p>
            <a:pPr lvl="0" algn="just" rtl="1"/>
            <a:r>
              <a:rPr lang="ar-SA" sz="3100" dirty="0">
                <a:solidFill>
                  <a:prstClr val="black"/>
                </a:solidFill>
              </a:rPr>
              <a:t>١- وجود ضعف في صياغة المشكلة البحثية</a:t>
            </a:r>
            <a:endParaRPr lang="en-US" sz="3100" dirty="0">
              <a:solidFill>
                <a:prstClr val="black"/>
              </a:solidFill>
            </a:endParaRPr>
          </a:p>
          <a:p>
            <a:pPr lvl="0" algn="just" rtl="1"/>
            <a:r>
              <a:rPr lang="ar-SA" sz="3100" dirty="0">
                <a:solidFill>
                  <a:prstClr val="black"/>
                </a:solidFill>
              </a:rPr>
              <a:t>يُعد تحديد المشكلة البحثية بوضوح من أهم عناصر نجاح الرسالة، وأي قصور في ذلك يستدعي نقد الرسالة للتأكد من وضوح الهدف والابتعاد عن الغموض</a:t>
            </a:r>
            <a:r>
              <a:rPr lang="en-US" sz="3100" dirty="0">
                <a:solidFill>
                  <a:prstClr val="black"/>
                </a:solidFill>
              </a:rPr>
              <a:t>.</a:t>
            </a:r>
          </a:p>
          <a:p>
            <a:pPr lvl="0" algn="just" rtl="1"/>
            <a:r>
              <a:rPr lang="ar-SA" sz="3100" dirty="0">
                <a:solidFill>
                  <a:prstClr val="black"/>
                </a:solidFill>
              </a:rPr>
              <a:t>٢- قصور في استخدام المنهجية العلمية</a:t>
            </a:r>
            <a:endParaRPr lang="en-US" sz="3100" dirty="0">
              <a:solidFill>
                <a:prstClr val="black"/>
              </a:solidFill>
            </a:endParaRPr>
          </a:p>
          <a:p>
            <a:pPr lvl="0" algn="just" rtl="1"/>
            <a:r>
              <a:rPr lang="ar-SA" sz="3100" dirty="0">
                <a:solidFill>
                  <a:prstClr val="black"/>
                </a:solidFill>
              </a:rPr>
              <a:t>كثير من الرسائل قد تُعاني من عدم دقة في اختيار المنهج أو أدوات جمع البيانات؛ مما يستوجب نقد الرسالة لتصحيح هذا الخلل وضمان توافق المنهج مع موضوع البحث</a:t>
            </a:r>
            <a:r>
              <a:rPr lang="en-US" sz="3100" dirty="0">
                <a:solidFill>
                  <a:prstClr val="black"/>
                </a:solidFill>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517254663"/>
      </p:ext>
    </p:extLst>
  </p:cSld>
  <p:clrMapOvr>
    <a:masterClrMapping/>
  </p:clrMapOvr>
  <p:transition spd="slow" advTm="73031">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057399" y="1044908"/>
            <a:ext cx="9746673" cy="53337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SA" sz="2400" dirty="0">
                <a:solidFill>
                  <a:prstClr val="black"/>
                </a:solidFill>
              </a:rPr>
              <a:t>٣- ضعف الإطار النظري والدراسات السابقة</a:t>
            </a:r>
            <a:endParaRPr lang="en-US" sz="2400" dirty="0">
              <a:solidFill>
                <a:prstClr val="black"/>
              </a:solidFill>
            </a:endParaRPr>
          </a:p>
          <a:p>
            <a:pPr lvl="0" algn="just" rtl="1"/>
            <a:r>
              <a:rPr lang="ar-SA" sz="2400" dirty="0">
                <a:solidFill>
                  <a:prstClr val="black"/>
                </a:solidFill>
              </a:rPr>
              <a:t>إذا لم يتمكن الباحث من توظيف الدراسات السابقة بشكل كافٍ أو اعتمد على مراجع غير موثوقة، فإن ذلك يستدعي نقد رسالة الماجستير لإبراز هذا النقص وتوجيه الباحث نحو مصادر أكثر موثوقية</a:t>
            </a:r>
            <a:r>
              <a:rPr lang="en-US" sz="2400" dirty="0">
                <a:solidFill>
                  <a:prstClr val="black"/>
                </a:solidFill>
              </a:rPr>
              <a:t>.</a:t>
            </a:r>
            <a:endParaRPr lang="ar-SA" sz="2400" dirty="0">
              <a:solidFill>
                <a:prstClr val="black"/>
              </a:solidFill>
            </a:endParaRPr>
          </a:p>
          <a:p>
            <a:pPr lvl="0" algn="just" rtl="1"/>
            <a:endParaRPr lang="en-US" sz="2400" dirty="0">
              <a:solidFill>
                <a:prstClr val="black"/>
              </a:solidFill>
            </a:endParaRPr>
          </a:p>
          <a:p>
            <a:pPr lvl="0" algn="just" rtl="1"/>
            <a:r>
              <a:rPr lang="ar-SA" sz="2400" dirty="0">
                <a:solidFill>
                  <a:prstClr val="black"/>
                </a:solidFill>
              </a:rPr>
              <a:t>٤- مشكلات في تحليل النتائج وتفسيرها</a:t>
            </a:r>
            <a:endParaRPr lang="en-US" sz="2400" dirty="0">
              <a:solidFill>
                <a:prstClr val="black"/>
              </a:solidFill>
            </a:endParaRPr>
          </a:p>
          <a:p>
            <a:pPr lvl="0" algn="just" rtl="1"/>
            <a:r>
              <a:rPr lang="ar-SA" sz="2400" dirty="0">
                <a:solidFill>
                  <a:prstClr val="black"/>
                </a:solidFill>
              </a:rPr>
              <a:t>قد يقدم الباحث نتائج غير دقيقة أو يفتقر تفسيرها إلى المنطق العلمي، وهنا تظهر أهمية نقد الرسالة للتأكد من أن النتائج مدعومة بالأدلة الكافية</a:t>
            </a:r>
            <a:r>
              <a:rPr lang="en-US" sz="2400" dirty="0">
                <a:solidFill>
                  <a:prstClr val="black"/>
                </a:solidFill>
              </a:rPr>
              <a:t>.</a:t>
            </a:r>
            <a:endParaRPr lang="ar-SA" sz="2400" dirty="0">
              <a:solidFill>
                <a:prstClr val="black"/>
              </a:solidFill>
            </a:endParaRPr>
          </a:p>
          <a:p>
            <a:pPr lvl="0" algn="just" rtl="1"/>
            <a:endParaRPr lang="en-US" sz="2400" dirty="0">
              <a:solidFill>
                <a:prstClr val="black"/>
              </a:solidFill>
            </a:endParaRPr>
          </a:p>
          <a:p>
            <a:pPr lvl="0" algn="just" rtl="1"/>
            <a:r>
              <a:rPr lang="en-US" sz="2400" dirty="0">
                <a:solidFill>
                  <a:prstClr val="black"/>
                </a:solidFill>
              </a:rPr>
              <a:t> </a:t>
            </a:r>
            <a:r>
              <a:rPr lang="ar-SA" sz="2400" dirty="0">
                <a:solidFill>
                  <a:prstClr val="black"/>
                </a:solidFill>
              </a:rPr>
              <a:t>٥- أخطاء لغوية وأسلوبية</a:t>
            </a:r>
            <a:endParaRPr lang="en-US" sz="2400" dirty="0">
              <a:solidFill>
                <a:prstClr val="black"/>
              </a:solidFill>
            </a:endParaRPr>
          </a:p>
          <a:p>
            <a:pPr lvl="0" algn="just" rtl="1"/>
            <a:r>
              <a:rPr lang="ar-SA" sz="2400" dirty="0">
                <a:solidFill>
                  <a:prstClr val="black"/>
                </a:solidFill>
              </a:rPr>
              <a:t>اللغة الركيكة أو الأخطاء الإملائية والنحوية قد تُضعف من قيمة الرسالة، وهو ما يجعل نقد الرسالة ضروريًا لتصحيح هذه الأخطاء وتحسين الأسلوب</a:t>
            </a:r>
            <a:r>
              <a:rPr lang="en-US" sz="2400" dirty="0">
                <a:solidFill>
                  <a:prstClr val="black"/>
                </a:solidFill>
              </a:rPr>
              <a:t>.</a:t>
            </a:r>
            <a:endParaRPr lang="ar-SA" sz="2400" dirty="0">
              <a:solidFill>
                <a:prstClr val="black"/>
              </a:solidFill>
            </a:endParaRPr>
          </a:p>
          <a:p>
            <a:pPr lvl="0" algn="just" rtl="1"/>
            <a:endParaRPr lang="en-US" sz="2400" dirty="0">
              <a:solidFill>
                <a:prstClr val="black"/>
              </a:solidFill>
            </a:endParaRPr>
          </a:p>
          <a:p>
            <a:pPr lvl="0" algn="just" rtl="1"/>
            <a:r>
              <a:rPr lang="ar-SA" sz="2400" dirty="0">
                <a:solidFill>
                  <a:prstClr val="black"/>
                </a:solidFill>
              </a:rPr>
              <a:t>٦- عدم الالتزام بقواعد التوثيق</a:t>
            </a:r>
            <a:endParaRPr lang="en-US" sz="2400" dirty="0">
              <a:solidFill>
                <a:prstClr val="black"/>
              </a:solidFill>
            </a:endParaRPr>
          </a:p>
          <a:p>
            <a:pPr lvl="0" algn="just" rtl="1"/>
            <a:r>
              <a:rPr lang="ar-SA" sz="2400" dirty="0">
                <a:solidFill>
                  <a:prstClr val="black"/>
                </a:solidFill>
              </a:rPr>
              <a:t>سوء استخدام طرق التوثيق أو إغفال ذكر المراجع بشكل صحيح من أبرز الأسباب التي تؤدي إلى نقد الرسالة؛ حيث أن الالتزام بالتوثيق يعكس أمانة الباحث العلمية</a:t>
            </a:r>
            <a:r>
              <a:rPr lang="en-US" sz="2400" dirty="0">
                <a:solidFill>
                  <a:prstClr val="black"/>
                </a:solidFill>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485230" y="618752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128302994"/>
      </p:ext>
    </p:extLst>
  </p:cSld>
  <p:clrMapOvr>
    <a:masterClrMapping/>
  </p:clrMapOvr>
  <p:transition spd="slow" advTm="73031">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92626" y="1202777"/>
            <a:ext cx="9528072" cy="54417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2800" b="1" dirty="0">
                <a:solidFill>
                  <a:prstClr val="black"/>
                </a:solidFill>
              </a:rPr>
              <a:t>الأخطاء الشائعة التي يقع فيها الباحثون عند إعداد الرسالة</a:t>
            </a:r>
            <a:endParaRPr lang="en-US" sz="2800" b="1" dirty="0">
              <a:solidFill>
                <a:prstClr val="black"/>
              </a:solidFill>
            </a:endParaRPr>
          </a:p>
          <a:p>
            <a:pPr lvl="0" algn="just" rtl="1"/>
            <a:r>
              <a:rPr lang="ar-SA" sz="2800" dirty="0">
                <a:solidFill>
                  <a:prstClr val="black"/>
                </a:solidFill>
              </a:rPr>
              <a:t>تُظهر عملية نقد رسالة الماجستير العديد من الأخطاء المتكررة التي يقع فيها الباحثون خلال إعداد رسائلهم العلمية، وهذه الأخطاء قد تؤثر على جودة الرسالة وتضعف قيمتها الأكاديمية، ومن أبرزها ما يلي</a:t>
            </a:r>
            <a:r>
              <a:rPr lang="en-US" sz="2800" dirty="0">
                <a:solidFill>
                  <a:prstClr val="black"/>
                </a:solidFill>
              </a:rPr>
              <a:t>:</a:t>
            </a:r>
          </a:p>
          <a:p>
            <a:pPr lvl="0" algn="just" rtl="1"/>
            <a:r>
              <a:rPr lang="ar-SA" sz="2800" dirty="0">
                <a:solidFill>
                  <a:prstClr val="black"/>
                </a:solidFill>
              </a:rPr>
              <a:t>١- عدم وضوح مشكلة البحث</a:t>
            </a:r>
            <a:endParaRPr lang="en-US" sz="2800" dirty="0">
              <a:solidFill>
                <a:prstClr val="black"/>
              </a:solidFill>
            </a:endParaRPr>
          </a:p>
          <a:p>
            <a:pPr lvl="0" algn="just" rtl="1"/>
            <a:r>
              <a:rPr lang="ar-SA" sz="2800" dirty="0">
                <a:solidFill>
                  <a:prstClr val="black"/>
                </a:solidFill>
              </a:rPr>
              <a:t>كثير من الباحثين يواجهون صعوبة في صياغة المشكلة البحثية بدقة، وهو ما يؤدي إلى غموض في الأهداف والنتائج، وهنا يظهر دور نقد الرسالة في الكشف عن هذا القصور وتوضيحه</a:t>
            </a:r>
            <a:r>
              <a:rPr lang="en-US" sz="2800" dirty="0">
                <a:solidFill>
                  <a:prstClr val="black"/>
                </a:solidFill>
              </a:rPr>
              <a:t>.</a:t>
            </a:r>
          </a:p>
          <a:p>
            <a:pPr lvl="0" algn="just" rtl="1"/>
            <a:r>
              <a:rPr lang="ar-SA" sz="2800" dirty="0">
                <a:solidFill>
                  <a:prstClr val="black"/>
                </a:solidFill>
              </a:rPr>
              <a:t>٢- اختيار منهجية غير مناسبة</a:t>
            </a:r>
            <a:endParaRPr lang="en-US" sz="2800" dirty="0">
              <a:solidFill>
                <a:prstClr val="black"/>
              </a:solidFill>
            </a:endParaRPr>
          </a:p>
          <a:p>
            <a:pPr lvl="0" algn="just" rtl="1"/>
            <a:r>
              <a:rPr lang="ar-SA" sz="2800" dirty="0">
                <a:solidFill>
                  <a:prstClr val="black"/>
                </a:solidFill>
              </a:rPr>
              <a:t>من الأخطاء الشائعة استخدام مناهج بحثية أو أدوات لا تتوافق مع طبيعة الموضوع، ويساعد نقد الرسالة على إبرازهذا الخلل واقتراح مناهج أكثر دقة وملاءمة</a:t>
            </a:r>
            <a:r>
              <a:rPr lang="en-US" sz="2800" dirty="0">
                <a:solidFill>
                  <a:prstClr val="black"/>
                </a:solidFill>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533482891"/>
      </p:ext>
    </p:extLst>
  </p:cSld>
  <p:clrMapOvr>
    <a:masterClrMapping/>
  </p:clrMapOvr>
  <p:transition spd="slow" advTm="73031">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014330" y="950697"/>
            <a:ext cx="10022498" cy="49008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endParaRPr lang="ar-SA" sz="2400" b="1" dirty="0">
              <a:solidFill>
                <a:prstClr val="black"/>
              </a:solidFill>
            </a:endParaRPr>
          </a:p>
          <a:p>
            <a:pPr lvl="0" algn="just" rtl="1"/>
            <a:r>
              <a:rPr lang="ar-SA" sz="2400" dirty="0">
                <a:solidFill>
                  <a:prstClr val="black"/>
                </a:solidFill>
              </a:rPr>
              <a:t>٣- ضعف في توظيف الدراسات السابقة</a:t>
            </a:r>
            <a:endParaRPr lang="en-US" sz="2400" dirty="0">
              <a:solidFill>
                <a:prstClr val="black"/>
              </a:solidFill>
            </a:endParaRPr>
          </a:p>
          <a:p>
            <a:pPr lvl="0" algn="just" rtl="1"/>
            <a:r>
              <a:rPr lang="ar-SA" sz="2400" dirty="0">
                <a:solidFill>
                  <a:prstClr val="black"/>
                </a:solidFill>
              </a:rPr>
              <a:t>قد يعتمد الباحث على مصادر محدودة أو قديمة؛ مما يضعف الجانب النظري، ومن خلال نقد رسالة الماجستير يتم التنبيه إلى ضرورة تنويع المراجع واستخدام أحدث الدراسات المتاحة</a:t>
            </a:r>
            <a:r>
              <a:rPr lang="en-US" sz="2400" dirty="0">
                <a:solidFill>
                  <a:prstClr val="black"/>
                </a:solidFill>
              </a:rPr>
              <a:t>.</a:t>
            </a:r>
          </a:p>
          <a:p>
            <a:pPr lvl="0" algn="just" rtl="1"/>
            <a:r>
              <a:rPr lang="ar-SA" sz="2400" dirty="0">
                <a:solidFill>
                  <a:prstClr val="black"/>
                </a:solidFill>
              </a:rPr>
              <a:t>٤- قصور في تحليل البيانات</a:t>
            </a:r>
            <a:endParaRPr lang="en-US" sz="2400" dirty="0">
              <a:solidFill>
                <a:prstClr val="black"/>
              </a:solidFill>
            </a:endParaRPr>
          </a:p>
          <a:p>
            <a:pPr lvl="0" algn="just" rtl="1"/>
            <a:r>
              <a:rPr lang="ar-SA" sz="2400" dirty="0">
                <a:solidFill>
                  <a:prstClr val="black"/>
                </a:solidFill>
              </a:rPr>
              <a:t>أحيانًا يفتقر الباحث للدقة في جمع البيانات أو تفسيرها بشكل منطقي، ويُعد هذا من الأخطاء التي يُظهرها نقد الرسالة بهدف تعزيز مصداقية النتائج</a:t>
            </a:r>
            <a:r>
              <a:rPr lang="en-US" sz="2400" dirty="0">
                <a:solidFill>
                  <a:prstClr val="black"/>
                </a:solidFill>
              </a:rPr>
              <a:t>.</a:t>
            </a:r>
          </a:p>
          <a:p>
            <a:pPr lvl="0" algn="just" rtl="1"/>
            <a:r>
              <a:rPr lang="ar-SA" sz="2400" dirty="0">
                <a:solidFill>
                  <a:prstClr val="black"/>
                </a:solidFill>
              </a:rPr>
              <a:t>٥- أخطاء لغوية وأسلوبية</a:t>
            </a:r>
            <a:endParaRPr lang="en-US" sz="2400" dirty="0">
              <a:solidFill>
                <a:prstClr val="black"/>
              </a:solidFill>
            </a:endParaRPr>
          </a:p>
          <a:p>
            <a:pPr lvl="0" algn="just" rtl="1"/>
            <a:r>
              <a:rPr lang="ar-SA" sz="2400" dirty="0">
                <a:solidFill>
                  <a:prstClr val="black"/>
                </a:solidFill>
              </a:rPr>
              <a:t>الأخطاء النحوية أو ضعف الأسلوب الأكاديمي تُعد من أبرز المشكلات التي تؤثر على جودة الرسالة؛ لذلك يهتم نقد الرسالة بمراجعة الأسلوب واللغة للتأكد من وضوح وصحة النصوص</a:t>
            </a:r>
            <a:r>
              <a:rPr lang="en-US" sz="2400" dirty="0">
                <a:solidFill>
                  <a:prstClr val="black"/>
                </a:solidFill>
              </a:rPr>
              <a:t>.</a:t>
            </a:r>
          </a:p>
          <a:p>
            <a:pPr lvl="0" algn="just" rtl="1"/>
            <a:r>
              <a:rPr lang="ar-SA" sz="2400" dirty="0">
                <a:solidFill>
                  <a:prstClr val="black"/>
                </a:solidFill>
              </a:rPr>
              <a:t>٦- إهمال قواعد التوثيق</a:t>
            </a:r>
            <a:endParaRPr lang="en-US" sz="2400" dirty="0">
              <a:solidFill>
                <a:prstClr val="black"/>
              </a:solidFill>
            </a:endParaRPr>
          </a:p>
          <a:p>
            <a:pPr lvl="0" algn="just" rtl="1"/>
            <a:r>
              <a:rPr lang="ar-SA" sz="2400" dirty="0">
                <a:solidFill>
                  <a:prstClr val="black"/>
                </a:solidFill>
              </a:rPr>
              <a:t>سوء تطبيق طرق التوثيق أو تجاهل بعض المراجع يعد خطأ شائعًا، ويكشف نقد الرسالة هذه المشكلات لضمان التزام الرسالة بالأمانة العلمية والمعايير الأكاديمية</a:t>
            </a:r>
            <a:r>
              <a:rPr lang="en-US" sz="2400" dirty="0">
                <a:solidFill>
                  <a:prstClr val="black"/>
                </a:solidFill>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001534289"/>
      </p:ext>
    </p:extLst>
  </p:cSld>
  <p:clrMapOvr>
    <a:masterClrMapping/>
  </p:clrMapOvr>
  <p:transition spd="slow" advTm="73031">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358887" y="392285"/>
            <a:ext cx="9511688"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endParaRPr lang="ar-SA" sz="2400" b="1" dirty="0">
              <a:solidFill>
                <a:prstClr val="black"/>
              </a:solidFill>
            </a:endParaRPr>
          </a:p>
          <a:p>
            <a:pPr lvl="0" algn="ctr" rtl="1"/>
            <a:r>
              <a:rPr lang="ar-SA" sz="2400" b="1" dirty="0">
                <a:solidFill>
                  <a:prstClr val="black"/>
                </a:solidFill>
              </a:rPr>
              <a:t>خطوات نقد الرسالة العلمية</a:t>
            </a:r>
            <a:endParaRPr lang="en-US" sz="2400" b="1" dirty="0">
              <a:solidFill>
                <a:prstClr val="black"/>
              </a:solidFill>
            </a:endParaRPr>
          </a:p>
          <a:p>
            <a:pPr lvl="0" algn="r" rtl="1"/>
            <a:r>
              <a:rPr lang="ar-SA" sz="2400" dirty="0">
                <a:solidFill>
                  <a:prstClr val="black"/>
                </a:solidFill>
              </a:rPr>
              <a:t>تتم عملية نقد الرسالة وفق مجموعة من الخطوات المنهجية التي تهدف إلى تقييم الرسالة بشكل شامل وموضوعي، والالتزام بهذه الخطوات يضمن خروج النقد بصورة علمية بعيدة عن الانطباعات الشخصية، كما يرفع من جودة الرسالة ويساعد الباحث على تطوير عمله</a:t>
            </a:r>
            <a:r>
              <a:rPr lang="en-US" sz="2400" dirty="0">
                <a:solidFill>
                  <a:prstClr val="black"/>
                </a:solidFill>
              </a:rPr>
              <a:t>.</a:t>
            </a:r>
          </a:p>
          <a:p>
            <a:pPr lvl="0" algn="r" rtl="1"/>
            <a:r>
              <a:rPr lang="ar-SA" sz="2400" dirty="0">
                <a:solidFill>
                  <a:prstClr val="black"/>
                </a:solidFill>
              </a:rPr>
              <a:t>١- القراءة الأولية للرسالة</a:t>
            </a:r>
            <a:endParaRPr lang="en-US" sz="2400" dirty="0">
              <a:solidFill>
                <a:prstClr val="black"/>
              </a:solidFill>
            </a:endParaRPr>
          </a:p>
          <a:p>
            <a:pPr lvl="0" algn="r" rtl="1"/>
            <a:r>
              <a:rPr lang="ar-SA" sz="2400" dirty="0">
                <a:solidFill>
                  <a:prstClr val="black"/>
                </a:solidFill>
              </a:rPr>
              <a:t>تبدأ خطوات نقد رسالة الماجستير بقراءة شاملة للرسالة دون الدخول في تفاصيل دقيقة، وذلك لفهم الفكرة العامة والهيكل العام للدراسة</a:t>
            </a:r>
            <a:r>
              <a:rPr lang="en-US" sz="2400" dirty="0">
                <a:solidFill>
                  <a:prstClr val="black"/>
                </a:solidFill>
              </a:rPr>
              <a:t>.</a:t>
            </a:r>
          </a:p>
          <a:p>
            <a:pPr lvl="0" algn="r" rtl="1"/>
            <a:r>
              <a:rPr lang="ar-SA" sz="2400" dirty="0">
                <a:solidFill>
                  <a:prstClr val="black"/>
                </a:solidFill>
              </a:rPr>
              <a:t>٢- تحليل العنوان والمقدمة</a:t>
            </a:r>
            <a:endParaRPr lang="en-US" sz="2400" dirty="0">
              <a:solidFill>
                <a:prstClr val="black"/>
              </a:solidFill>
            </a:endParaRPr>
          </a:p>
          <a:p>
            <a:pPr lvl="0" algn="r" rtl="1"/>
            <a:r>
              <a:rPr lang="ar-SA" sz="2400" dirty="0">
                <a:solidFill>
                  <a:prstClr val="black"/>
                </a:solidFill>
              </a:rPr>
              <a:t>يُعد العنوان والمقدمة من أهم الأجزاء التي يُركز عليها في نقد الرسالة؛ حيث يتم تقييم مدى وضوح العنوان، ودقة صياغة المشكلة، وأهمية الأهداف المطروحة</a:t>
            </a:r>
            <a:r>
              <a:rPr lang="en-US" sz="2400" dirty="0">
                <a:solidFill>
                  <a:prstClr val="black"/>
                </a:solidFill>
              </a:rPr>
              <a:t>.</a:t>
            </a:r>
          </a:p>
          <a:p>
            <a:pPr lvl="0" algn="r" rtl="1"/>
            <a:r>
              <a:rPr lang="ar-SA" sz="2400" dirty="0">
                <a:solidFill>
                  <a:prstClr val="black"/>
                </a:solidFill>
              </a:rPr>
              <a:t>٣- مراجعة الإطار النظري والدراسات السابقة</a:t>
            </a:r>
            <a:endParaRPr lang="en-US" sz="2400" dirty="0">
              <a:solidFill>
                <a:prstClr val="black"/>
              </a:solidFill>
            </a:endParaRPr>
          </a:p>
          <a:p>
            <a:pPr lvl="0" algn="r" rtl="1"/>
            <a:r>
              <a:rPr lang="ar-SA" sz="2400" dirty="0">
                <a:solidFill>
                  <a:prstClr val="black"/>
                </a:solidFill>
              </a:rPr>
              <a:t>تشمل هذه الخطوة في نقد الرسالة تقييم مدى ارتباط الإطار النظري بموضوع البحث، والتحقق من تنوع المراجع وحداثتها</a:t>
            </a:r>
            <a:r>
              <a:rPr lang="en-US" sz="2400" dirty="0">
                <a:solidFill>
                  <a:prstClr val="black"/>
                </a:solidFill>
              </a:rPr>
              <a:t>.</a:t>
            </a:r>
          </a:p>
          <a:p>
            <a:pPr lvl="0" algn="r" rtl="1"/>
            <a:endParaRPr lang="en-US" sz="2400" dirty="0">
              <a:solidFill>
                <a:prstClr val="black"/>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4182110272"/>
      </p:ext>
    </p:extLst>
  </p:cSld>
  <p:clrMapOvr>
    <a:masterClrMapping/>
  </p:clrMapOvr>
  <p:transition spd="slow" advTm="73031">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948071" y="479447"/>
            <a:ext cx="9922504"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endParaRPr lang="ar-SA" sz="2400" b="1" dirty="0">
              <a:solidFill>
                <a:prstClr val="black"/>
              </a:solidFill>
            </a:endParaRPr>
          </a:p>
          <a:p>
            <a:pPr lvl="0" algn="r" rtl="1"/>
            <a:r>
              <a:rPr lang="ar-SA" sz="2400" dirty="0">
                <a:solidFill>
                  <a:prstClr val="black"/>
                </a:solidFill>
              </a:rPr>
              <a:t>٤- تقييم المنهجية وأدوات البحث</a:t>
            </a:r>
            <a:endParaRPr lang="en-US" sz="2400" dirty="0">
              <a:solidFill>
                <a:prstClr val="black"/>
              </a:solidFill>
            </a:endParaRPr>
          </a:p>
          <a:p>
            <a:pPr lvl="0" algn="r" rtl="1"/>
            <a:r>
              <a:rPr lang="ar-SA" sz="2400" dirty="0">
                <a:solidFill>
                  <a:prstClr val="black"/>
                </a:solidFill>
              </a:rPr>
              <a:t>أحد أهم خطوات نقد الرسالة هو فحص مدى ملاءمة المنهج البحثي المستخدم، وأدوات جمع البيانات، والتأكد من دقتها في تحقيق أهداف الدراسة</a:t>
            </a:r>
            <a:r>
              <a:rPr lang="en-US" sz="2400" dirty="0">
                <a:solidFill>
                  <a:prstClr val="black"/>
                </a:solidFill>
              </a:rPr>
              <a:t>.</a:t>
            </a:r>
            <a:endParaRPr lang="ar-SA" sz="2400" dirty="0">
              <a:solidFill>
                <a:prstClr val="black"/>
              </a:solidFill>
            </a:endParaRPr>
          </a:p>
          <a:p>
            <a:pPr lvl="0" algn="r" rtl="1"/>
            <a:endParaRPr lang="en-US" sz="2400" dirty="0">
              <a:solidFill>
                <a:prstClr val="black"/>
              </a:solidFill>
            </a:endParaRPr>
          </a:p>
          <a:p>
            <a:pPr lvl="0" algn="r" rtl="1"/>
            <a:r>
              <a:rPr lang="ar-SA" sz="2400" dirty="0">
                <a:solidFill>
                  <a:prstClr val="black"/>
                </a:solidFill>
              </a:rPr>
              <a:t>٥- فحص النتائج والمناقشة</a:t>
            </a:r>
            <a:endParaRPr lang="en-US" sz="2400" dirty="0">
              <a:solidFill>
                <a:prstClr val="black"/>
              </a:solidFill>
            </a:endParaRPr>
          </a:p>
          <a:p>
            <a:pPr lvl="0" algn="r" rtl="1"/>
            <a:r>
              <a:rPr lang="ar-SA" sz="2400" dirty="0">
                <a:solidFill>
                  <a:prstClr val="black"/>
                </a:solidFill>
              </a:rPr>
              <a:t>تتضمن هذه الخطوة من نقد الرسالة مراجعة النتائج التي توصل إليها الباحث، ومدى انسجامها مع الأهداف، إضافة إلى تحليل قوة المناقشة والمنطق المستخدم في تفسير النتائج</a:t>
            </a:r>
            <a:r>
              <a:rPr lang="en-US" sz="2400" dirty="0">
                <a:solidFill>
                  <a:prstClr val="black"/>
                </a:solidFill>
              </a:rPr>
              <a:t>.</a:t>
            </a:r>
            <a:endParaRPr lang="ar-SA" sz="2400" dirty="0">
              <a:solidFill>
                <a:prstClr val="black"/>
              </a:solidFill>
            </a:endParaRPr>
          </a:p>
          <a:p>
            <a:pPr lvl="0" algn="r" rtl="1"/>
            <a:endParaRPr lang="ar-SA" sz="2400" dirty="0">
              <a:solidFill>
                <a:prstClr val="black"/>
              </a:solidFill>
            </a:endParaRPr>
          </a:p>
          <a:p>
            <a:pPr lvl="0" algn="r" rtl="1"/>
            <a:r>
              <a:rPr lang="ar-SA" sz="2400" dirty="0">
                <a:solidFill>
                  <a:prstClr val="black"/>
                </a:solidFill>
              </a:rPr>
              <a:t>٦- مراجعة الخاتمة والتوصيات</a:t>
            </a:r>
            <a:endParaRPr lang="en-US" sz="2400" dirty="0">
              <a:solidFill>
                <a:prstClr val="black"/>
              </a:solidFill>
            </a:endParaRPr>
          </a:p>
          <a:p>
            <a:pPr lvl="0" algn="r" rtl="1"/>
            <a:r>
              <a:rPr lang="ar-SA" sz="2400" dirty="0">
                <a:solidFill>
                  <a:prstClr val="black"/>
                </a:solidFill>
              </a:rPr>
              <a:t>خلال نقد رسالة الماجستير يتم تقييم مدى وضوح الخاتمة، وقدرتها على تلخيص الدراسة بدقة، وكذلك مدى ارتباط التوصيات بالنتائج العملية للبحث</a:t>
            </a:r>
            <a:r>
              <a:rPr lang="en-US" sz="2400" dirty="0">
                <a:solidFill>
                  <a:prstClr val="black"/>
                </a:solidFill>
              </a:rPr>
              <a:t>.</a:t>
            </a:r>
            <a:endParaRPr lang="ar-SA" sz="2400" dirty="0">
              <a:solidFill>
                <a:prstClr val="black"/>
              </a:solidFill>
            </a:endParaRPr>
          </a:p>
          <a:p>
            <a:pPr lvl="0" algn="r" rtl="1"/>
            <a:endParaRPr lang="en-US" sz="2400" dirty="0">
              <a:solidFill>
                <a:prstClr val="black"/>
              </a:solidFill>
            </a:endParaRPr>
          </a:p>
          <a:p>
            <a:pPr lvl="0" algn="r" rtl="1"/>
            <a:r>
              <a:rPr lang="ar-SA" sz="2400" dirty="0">
                <a:solidFill>
                  <a:prstClr val="black"/>
                </a:solidFill>
              </a:rPr>
              <a:t>٧- التدقيق الشكلي واللغوي</a:t>
            </a:r>
            <a:endParaRPr lang="en-US" sz="2400" dirty="0">
              <a:solidFill>
                <a:prstClr val="black"/>
              </a:solidFill>
            </a:endParaRPr>
          </a:p>
          <a:p>
            <a:pPr lvl="0" algn="r" rtl="1"/>
            <a:r>
              <a:rPr lang="ar-SA" sz="2400" dirty="0">
                <a:solidFill>
                  <a:prstClr val="black"/>
                </a:solidFill>
              </a:rPr>
              <a:t>الخطوة الأخيرة في نقد الرسالة هي مراجعة الشكل العام للرسالة، ترتيب الفصول، سلامة اللغة، والالتزام بمعايير التوثيق الأكاديمي</a:t>
            </a:r>
            <a:r>
              <a:rPr lang="en-US" sz="2400" dirty="0">
                <a:solidFill>
                  <a:prstClr val="black"/>
                </a:solidFill>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449614403"/>
      </p:ext>
    </p:extLst>
  </p:cSld>
  <p:clrMapOvr>
    <a:masterClrMapping/>
  </p:clrMapOvr>
  <p:transition spd="slow" advTm="73031">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52870" y="413187"/>
            <a:ext cx="9567828"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2000" b="1" dirty="0">
                <a:solidFill>
                  <a:prstClr val="black"/>
                </a:solidFill>
              </a:rPr>
              <a:t>أنواع نقد الرسالة العلمية </a:t>
            </a:r>
            <a:endParaRPr lang="en-US" sz="2000" b="1" dirty="0">
              <a:solidFill>
                <a:prstClr val="black"/>
              </a:solidFill>
            </a:endParaRPr>
          </a:p>
          <a:p>
            <a:pPr lvl="0" algn="r" rtl="1"/>
            <a:r>
              <a:rPr lang="ar-SA" sz="2000" dirty="0">
                <a:solidFill>
                  <a:prstClr val="black"/>
                </a:solidFill>
              </a:rPr>
              <a:t>تتنوع أساليب نقد الرسالة تبعًا للجانب الذي يتم التركيز عليه أثناء تقييم الرسالة، ويُسهم هذا التنوع في ضمان مراجعة شاملة لكل عناصر البحث العلمي، بما يساعد على إبراز نقاط القوة وتصحيح أوجه القصور، ومن أبرز الأنواع ما يلي</a:t>
            </a:r>
            <a:r>
              <a:rPr lang="en-US" sz="2000" dirty="0">
                <a:solidFill>
                  <a:prstClr val="black"/>
                </a:solidFill>
              </a:rPr>
              <a:t>:</a:t>
            </a:r>
          </a:p>
          <a:p>
            <a:pPr lvl="0" algn="r" rtl="1"/>
            <a:r>
              <a:rPr lang="ar-SA" sz="2000" dirty="0">
                <a:solidFill>
                  <a:prstClr val="black"/>
                </a:solidFill>
              </a:rPr>
              <a:t>١- النقد المنهجي</a:t>
            </a:r>
            <a:endParaRPr lang="en-US" sz="2000" dirty="0">
              <a:solidFill>
                <a:prstClr val="black"/>
              </a:solidFill>
            </a:endParaRPr>
          </a:p>
          <a:p>
            <a:pPr lvl="0" algn="r" rtl="1"/>
            <a:r>
              <a:rPr lang="ar-SA" sz="2000" dirty="0">
                <a:solidFill>
                  <a:prstClr val="black"/>
                </a:solidFill>
              </a:rPr>
              <a:t>يركز هذا النوع من نقد الرسالة على تقييم اختيار المنهجية البحثية وأدوات جمع البيانات، والتأكد من مدى توافقها مع موضوع الدراسة وقدرتها على تحقيق الأهداف المحددة</a:t>
            </a:r>
            <a:r>
              <a:rPr lang="en-US" sz="2000" dirty="0">
                <a:solidFill>
                  <a:prstClr val="black"/>
                </a:solidFill>
              </a:rPr>
              <a:t>.</a:t>
            </a:r>
          </a:p>
          <a:p>
            <a:pPr lvl="0" algn="r" rtl="1"/>
            <a:r>
              <a:rPr lang="ar-SA" sz="2000" dirty="0">
                <a:solidFill>
                  <a:prstClr val="black"/>
                </a:solidFill>
              </a:rPr>
              <a:t>٢- النقد العلمي</a:t>
            </a:r>
            <a:endParaRPr lang="en-US" sz="2000" dirty="0">
              <a:solidFill>
                <a:prstClr val="black"/>
              </a:solidFill>
            </a:endParaRPr>
          </a:p>
          <a:p>
            <a:pPr lvl="0" algn="r" rtl="1"/>
            <a:r>
              <a:rPr lang="ar-SA" sz="2000" dirty="0">
                <a:solidFill>
                  <a:prstClr val="black"/>
                </a:solidFill>
              </a:rPr>
              <a:t>يتمثل في تحليل المحتوى العلمي للرسالة، ومدى أصالته وإضافته للمجال المعرفي، ويُعد هذا النوع من نقد رسالة الماجستير ضروريًا للتأكد من أن البحث يحقق قيمة حقيقية في التخصص</a:t>
            </a:r>
            <a:r>
              <a:rPr lang="en-US" sz="2000" dirty="0">
                <a:solidFill>
                  <a:prstClr val="black"/>
                </a:solidFill>
              </a:rPr>
              <a:t>.</a:t>
            </a:r>
          </a:p>
          <a:p>
            <a:pPr lvl="0" algn="r" rtl="1"/>
            <a:r>
              <a:rPr lang="ar-SA" sz="2000" dirty="0">
                <a:solidFill>
                  <a:prstClr val="black"/>
                </a:solidFill>
              </a:rPr>
              <a:t>٣- النقد اللغوي والأسلوبي</a:t>
            </a:r>
            <a:endParaRPr lang="en-US" sz="2000" dirty="0">
              <a:solidFill>
                <a:prstClr val="black"/>
              </a:solidFill>
            </a:endParaRPr>
          </a:p>
          <a:p>
            <a:pPr lvl="0" algn="r" rtl="1"/>
            <a:r>
              <a:rPr lang="ar-SA" sz="2000" dirty="0">
                <a:solidFill>
                  <a:prstClr val="black"/>
                </a:solidFill>
              </a:rPr>
              <a:t>يهتم هذا النوع من نقد الرسالة بفحص سلامة اللغة، ودقة التعبير، والأسلوب الأكاديمي المستخدم؛ حيث أن الأخطاء اللغوية والأسلوبية قد تُضعف من قوة الرسالة</a:t>
            </a:r>
            <a:r>
              <a:rPr lang="en-US" sz="2000" dirty="0">
                <a:solidFill>
                  <a:prstClr val="black"/>
                </a:solidFill>
              </a:rPr>
              <a:t>.</a:t>
            </a:r>
          </a:p>
          <a:p>
            <a:pPr lvl="0" algn="r" rtl="1"/>
            <a:r>
              <a:rPr lang="ar-SA" sz="2000" dirty="0">
                <a:solidFill>
                  <a:prstClr val="black"/>
                </a:solidFill>
              </a:rPr>
              <a:t>٤- النقد الشكلي والتنظيمي</a:t>
            </a:r>
            <a:endParaRPr lang="en-US" sz="2000" dirty="0">
              <a:solidFill>
                <a:prstClr val="black"/>
              </a:solidFill>
            </a:endParaRPr>
          </a:p>
          <a:p>
            <a:pPr lvl="0" algn="r" rtl="1"/>
            <a:r>
              <a:rPr lang="ar-SA" sz="2000" dirty="0">
                <a:solidFill>
                  <a:prstClr val="black"/>
                </a:solidFill>
              </a:rPr>
              <a:t>يركز على مراجعة الشكل العام للرسالة، مثل ترتيب الفصول، استخدام الجداول والأشكال، والتوثيق، ويُعد هذا النوع من نقد الرسالة ضروريًا لضمان الالتزام بالمعايير الأكاديمية الرسمية</a:t>
            </a:r>
            <a:r>
              <a:rPr lang="en-US" sz="2000" dirty="0">
                <a:solidFill>
                  <a:prstClr val="black"/>
                </a:solidFill>
              </a:rPr>
              <a:t>.</a:t>
            </a:r>
          </a:p>
          <a:p>
            <a:pPr lvl="0" algn="r" rtl="1"/>
            <a:r>
              <a:rPr lang="ar-SA" sz="2000" dirty="0">
                <a:solidFill>
                  <a:prstClr val="black"/>
                </a:solidFill>
              </a:rPr>
              <a:t>٥- النقد التطبيقي</a:t>
            </a:r>
            <a:endParaRPr lang="en-US" sz="2000" dirty="0">
              <a:solidFill>
                <a:prstClr val="black"/>
              </a:solidFill>
            </a:endParaRPr>
          </a:p>
          <a:p>
            <a:pPr lvl="0" algn="r" rtl="1"/>
            <a:r>
              <a:rPr lang="ar-SA" sz="2000" dirty="0">
                <a:solidFill>
                  <a:prstClr val="black"/>
                </a:solidFill>
              </a:rPr>
              <a:t>يهتم هذا النوع من نقد الرسالة بمدى قابلية النتائج للتطبيق في الواقع العملي، والتأكد من أن البحث لا يقتصر على الجانب النظري فقط، بل يُسهم في حل مشكلات واقعية</a:t>
            </a:r>
            <a:endParaRPr lang="ar-OM" sz="2000" dirty="0">
              <a:solidFill>
                <a:prstClr val="black"/>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574161725"/>
      </p:ext>
    </p:extLst>
  </p:cSld>
  <p:clrMapOvr>
    <a:masterClrMapping/>
  </p:clrMapOvr>
  <p:transition spd="slow" advTm="73031">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39616" y="664606"/>
            <a:ext cx="9827509" cy="540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2000" b="1" dirty="0">
                <a:solidFill>
                  <a:prstClr val="black"/>
                </a:solidFill>
              </a:rPr>
              <a:t>خصائص نقد الرسالة العلمية الجيد</a:t>
            </a:r>
            <a:endParaRPr lang="en-US" sz="2000" b="1" dirty="0">
              <a:solidFill>
                <a:prstClr val="black"/>
              </a:solidFill>
            </a:endParaRPr>
          </a:p>
          <a:p>
            <a:pPr lvl="0" algn="just" rtl="1"/>
            <a:r>
              <a:rPr lang="ar-SA" sz="2000" dirty="0">
                <a:solidFill>
                  <a:prstClr val="black"/>
                </a:solidFill>
              </a:rPr>
              <a:t>إن نجاح عملية نقد رسالة الماجستير يعتمد على مجموعة من الخصائص التي تميز النقد العلمي البنّاء عن النقد السطحي أو الشخصي، فالنقد الجيد لا يقتصر على كشف الأخطاء، بل يهدف إلى توجيه الباحث نحو تطوير عمله بما يرفع من قيمته العلمية، ومن أهم هذه الخصائص ما يلي</a:t>
            </a:r>
            <a:r>
              <a:rPr lang="en-US" sz="2000" dirty="0">
                <a:solidFill>
                  <a:prstClr val="black"/>
                </a:solidFill>
              </a:rPr>
              <a:t>:</a:t>
            </a:r>
          </a:p>
          <a:p>
            <a:pPr lvl="0" algn="just" rtl="1"/>
            <a:r>
              <a:rPr lang="ar-SA" sz="2000" dirty="0">
                <a:solidFill>
                  <a:prstClr val="black"/>
                </a:solidFill>
              </a:rPr>
              <a:t>١- الموضوعية : يقوم نقد الرسالة الجيد على الحياد والبعد عن الانطباعات الشخصية؛ حيث يركز على تقييم الجوانب العلمية والمنهجية فقط</a:t>
            </a:r>
            <a:r>
              <a:rPr lang="en-US" sz="2000" dirty="0">
                <a:solidFill>
                  <a:prstClr val="black"/>
                </a:solidFill>
              </a:rPr>
              <a:t>.</a:t>
            </a:r>
          </a:p>
          <a:p>
            <a:pPr lvl="0" algn="just" rtl="1"/>
            <a:r>
              <a:rPr lang="ar-SA" sz="2000" dirty="0">
                <a:solidFill>
                  <a:prstClr val="black"/>
                </a:solidFill>
              </a:rPr>
              <a:t>٢- الشمولية :يجب أن يغطي نقد الرسالة جميع عناصر الرسالة من العنوان حتى الخاتمة، بما في ذلك الإطار النظري، المنهجية، النتائج، والتوثيق</a:t>
            </a:r>
            <a:r>
              <a:rPr lang="en-US" sz="2000" dirty="0">
                <a:solidFill>
                  <a:prstClr val="black"/>
                </a:solidFill>
              </a:rPr>
              <a:t>.</a:t>
            </a:r>
          </a:p>
          <a:p>
            <a:pPr lvl="0" algn="just" rtl="1"/>
            <a:r>
              <a:rPr lang="ar-SA" sz="2000" dirty="0">
                <a:solidFill>
                  <a:prstClr val="black"/>
                </a:solidFill>
              </a:rPr>
              <a:t>٣- الدقة :تطلب نقد الرسالة الجيد مراجعة تفصيلية لكل جزء من الرسالة، مع ملاحظات واضحة ومدعمة بأمثلة وأدلة علمية</a:t>
            </a:r>
            <a:r>
              <a:rPr lang="en-US" sz="2000" dirty="0">
                <a:solidFill>
                  <a:prstClr val="black"/>
                </a:solidFill>
              </a:rPr>
              <a:t>.</a:t>
            </a:r>
          </a:p>
          <a:p>
            <a:pPr lvl="0" algn="just" rtl="1"/>
            <a:r>
              <a:rPr lang="ar-SA" sz="2000" dirty="0">
                <a:solidFill>
                  <a:prstClr val="black"/>
                </a:solidFill>
              </a:rPr>
              <a:t>٤- البناء والتوجيه :لا يكتفي نقد الرسالة بذكر الأخطاء، بل يقدم حلولًا واقتراحات عملية تساعد الباحث على تحسين عمله وتطويره</a:t>
            </a:r>
            <a:r>
              <a:rPr lang="en-US" sz="2000" dirty="0">
                <a:solidFill>
                  <a:prstClr val="black"/>
                </a:solidFill>
              </a:rPr>
              <a:t>.</a:t>
            </a:r>
          </a:p>
          <a:p>
            <a:pPr lvl="0" algn="just" rtl="1"/>
            <a:r>
              <a:rPr lang="ar-SA" sz="2000" dirty="0">
                <a:solidFill>
                  <a:prstClr val="black"/>
                </a:solidFill>
              </a:rPr>
              <a:t>٥- الالتزام بالمعايير الأكاديمية :يتميز نقد رسالة الماجستير الجيد بالاعتماد على المعايير البحثية المعتمدة دوليًا، مثل دقة التوثيق، وضوح الأهداف، وصحة المنهجية</a:t>
            </a:r>
            <a:r>
              <a:rPr lang="en-US" sz="2000" dirty="0">
                <a:solidFill>
                  <a:prstClr val="black"/>
                </a:solidFill>
              </a:rPr>
              <a:t>.</a:t>
            </a:r>
          </a:p>
          <a:p>
            <a:pPr lvl="0" algn="just" rtl="1"/>
            <a:r>
              <a:rPr lang="ar-SA" sz="2000" dirty="0">
                <a:solidFill>
                  <a:prstClr val="black"/>
                </a:solidFill>
              </a:rPr>
              <a:t>٦- احترام جهد الباحث :من أهم خصائص نقد الرسالة الجيد أنه يُقدَّم بأسلوب مهني يحترم جهد الطالب، ويهدف إلى تطوير البحث لا إلى إحباط صاحبه</a:t>
            </a:r>
            <a:endParaRPr lang="en-US" sz="2000" dirty="0">
              <a:solidFill>
                <a:prstClr val="black"/>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2290358928"/>
      </p:ext>
    </p:extLst>
  </p:cSld>
  <p:clrMapOvr>
    <a:masterClrMapping/>
  </p:clrMapOvr>
  <p:transition spd="slow" advTm="73031">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531164" y="1078327"/>
            <a:ext cx="9535961" cy="4545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OM" sz="2800" b="1" dirty="0">
                <a:solidFill>
                  <a:prstClr val="black"/>
                </a:solidFill>
              </a:rPr>
              <a:t>خطوات إجراء النقد</a:t>
            </a:r>
            <a:endParaRPr lang="en-US" sz="2800" b="1" dirty="0">
              <a:solidFill>
                <a:prstClr val="black"/>
              </a:solidFill>
            </a:endParaRPr>
          </a:p>
          <a:p>
            <a:pPr lvl="0" algn="just" rtl="1"/>
            <a:endParaRPr lang="ar-OM" sz="2800" b="1" dirty="0">
              <a:solidFill>
                <a:prstClr val="black"/>
              </a:solidFill>
            </a:endParaRPr>
          </a:p>
          <a:p>
            <a:pPr lvl="0" algn="just" rtl="1"/>
            <a:r>
              <a:rPr lang="ar-OM" sz="2800" dirty="0">
                <a:solidFill>
                  <a:prstClr val="black"/>
                </a:solidFill>
              </a:rPr>
              <a:t>1.	قراءة متأنية: قراءة البحث بعناية لفهم السياق العام وهدف الباحث.</a:t>
            </a:r>
          </a:p>
          <a:p>
            <a:pPr lvl="0" algn="just" rtl="1"/>
            <a:r>
              <a:rPr lang="ar-OM" sz="2800" dirty="0">
                <a:solidFill>
                  <a:prstClr val="black"/>
                </a:solidFill>
              </a:rPr>
              <a:t>2.	تقييم المقدمة: التأكد من وضوح خلفية البحث والأسئلة المطروحة.</a:t>
            </a:r>
          </a:p>
          <a:p>
            <a:pPr lvl="0" algn="just" rtl="1"/>
            <a:r>
              <a:rPr lang="ar-OM" sz="2800" dirty="0">
                <a:solidFill>
                  <a:prstClr val="black"/>
                </a:solidFill>
              </a:rPr>
              <a:t>3.	تحليل المنهجية: تقييم ما إذا كان التصميم مناسبًا وملائمًا لأهداف الدراسة.</a:t>
            </a:r>
          </a:p>
          <a:p>
            <a:pPr lvl="0" algn="just" rtl="1"/>
            <a:r>
              <a:rPr lang="ar-OM" sz="2800" dirty="0">
                <a:solidFill>
                  <a:prstClr val="black"/>
                </a:solidFill>
              </a:rPr>
              <a:t>4.	مراجعة النتائج: التأكد من وضوح النتائج ومدى توافقها مع الأسئلة المطروحة.</a:t>
            </a:r>
          </a:p>
          <a:p>
            <a:pPr lvl="0" algn="just" rtl="1"/>
            <a:r>
              <a:rPr lang="ar-OM" sz="2800" dirty="0">
                <a:solidFill>
                  <a:prstClr val="black"/>
                </a:solidFill>
              </a:rPr>
              <a:t>5.	تقييم المناقشة: التأكد من وجود روابط واضحة بين النتائج والأهداف، وتقديم توصيات مدروسة. </a:t>
            </a:r>
          </a:p>
          <a:p>
            <a:pPr lvl="0" algn="just" rtl="1"/>
            <a:endParaRPr lang="ar-OM" sz="2800" dirty="0">
              <a:solidFill>
                <a:prstClr val="black"/>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921764497"/>
      </p:ext>
    </p:extLst>
  </p:cSld>
  <p:clrMapOvr>
    <a:masterClrMapping/>
  </p:clrMapOvr>
  <p:transition spd="slow" advTm="73031">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093844" y="664606"/>
            <a:ext cx="9743480" cy="58011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eaLnBrk="0" fontAlgn="base" hangingPunct="0">
              <a:spcBef>
                <a:spcPct val="0"/>
              </a:spcBef>
              <a:spcAft>
                <a:spcPct val="0"/>
              </a:spcAft>
              <a:tabLst>
                <a:tab pos="457200" algn="l"/>
              </a:tabLst>
            </a:pPr>
            <a:r>
              <a:rPr lang="ar-SA" altLang="en-US" sz="2400" b="1" dirty="0">
                <a:solidFill>
                  <a:prstClr val="black"/>
                </a:solidFill>
                <a:latin typeface="NotoNaskhArabic" charset="0"/>
                <a:ea typeface="Times New Roman" panose="02020603050405020304" pitchFamily="18" charset="0"/>
              </a:rPr>
              <a:t> </a:t>
            </a:r>
            <a:r>
              <a:rPr lang="ar-SA" altLang="en-US" sz="2400" b="1" dirty="0" bmk="">
                <a:solidFill>
                  <a:prstClr val="black"/>
                </a:solidFill>
                <a:latin typeface="NotoNaskhArabic" charset="0"/>
                <a:ea typeface="Times New Roman" panose="02020603050405020304" pitchFamily="18" charset="0"/>
              </a:rPr>
              <a:t>نموذج نقد الدراسات السابقة في البحث العلمي: </a:t>
            </a:r>
            <a:endParaRPr lang="en-US" altLang="en-US" sz="2400" b="1" dirty="0">
              <a:solidFill>
                <a:prstClr val="black"/>
              </a:solidFill>
            </a:endParaRPr>
          </a:p>
          <a:p>
            <a:pPr lvl="0" algn="r" rtl="1" eaLnBrk="0" fontAlgn="base" hangingPunct="0">
              <a:spcBef>
                <a:spcPct val="0"/>
              </a:spcBef>
              <a:spcAft>
                <a:spcPct val="0"/>
              </a:spcAft>
              <a:tabLst>
                <a:tab pos="457200" algn="l"/>
              </a:tabLst>
            </a:pPr>
            <a:r>
              <a:rPr lang="ar-SA" altLang="en-US" sz="2400" dirty="0">
                <a:solidFill>
                  <a:srgbClr val="000000"/>
                </a:solidFill>
                <a:latin typeface="NotoNaskhArabic" charset="0"/>
                <a:ea typeface="Times New Roman" panose="02020603050405020304" pitchFamily="18" charset="0"/>
              </a:rPr>
              <a:t>لا يجوز الاكتفاء بكتابة الدراسات السابقة في البحث دون نقدها، لذلك يجب على الباحث أن يقوم بنقد كل دراسة سابقة يوردها في بحثه، وعند نقد الدراسات السابقة يتم</a:t>
            </a:r>
            <a:r>
              <a:rPr lang="en-US" altLang="en-US" sz="2400" dirty="0">
                <a:solidFill>
                  <a:srgbClr val="000000"/>
                </a:solidFill>
                <a:latin typeface="NotoNaskhArabic" charset="0"/>
                <a:ea typeface="Times New Roman" panose="02020603050405020304" pitchFamily="18" charset="0"/>
                <a:cs typeface="Times New Roman" panose="02020603050405020304" pitchFamily="18" charset="0"/>
              </a:rPr>
              <a:t>:</a:t>
            </a:r>
            <a:endParaRPr lang="en-US" altLang="en-US" sz="2400" dirty="0">
              <a:solidFill>
                <a:prstClr val="black"/>
              </a:solidFill>
            </a:endParaRPr>
          </a:p>
          <a:p>
            <a:pPr lvl="0" algn="r" rtl="1" eaLnBrk="0" fontAlgn="base" hangingPunct="0">
              <a:spcBef>
                <a:spcPct val="0"/>
              </a:spcBef>
              <a:spcAft>
                <a:spcPct val="0"/>
              </a:spcAft>
              <a:buFontTx/>
              <a:buChar char="•"/>
              <a:tabLst>
                <a:tab pos="457200" algn="l"/>
              </a:tabLst>
            </a:pPr>
            <a:r>
              <a:rPr lang="ar-SA" altLang="en-US" sz="2400" b="1" dirty="0">
                <a:solidFill>
                  <a:srgbClr val="FF8C00"/>
                </a:solidFill>
                <a:latin typeface="NotoNaskhArabic" charset="0"/>
                <a:ea typeface="Times New Roman" panose="02020603050405020304" pitchFamily="18" charset="0"/>
              </a:rPr>
              <a:t>نقد عنوان الدراسة السابقة: </a:t>
            </a:r>
            <a:r>
              <a:rPr lang="ar-SA" altLang="en-US" sz="2400" dirty="0">
                <a:solidFill>
                  <a:srgbClr val="000000"/>
                </a:solidFill>
                <a:latin typeface="NotoNaskhArabic" charset="0"/>
                <a:ea typeface="Times New Roman" panose="02020603050405020304" pitchFamily="18" charset="0"/>
              </a:rPr>
              <a:t>حيث يبين الباحث عند نقده لعنوان الدراسة السابقة مدى صحة العنوان ودقته، وهل يحتوي على تكرار أم لا؟ وهل يتصف بالإيجاز أم الإطناب</a:t>
            </a:r>
            <a:r>
              <a:rPr lang="en-US" altLang="en-US" sz="2400" dirty="0">
                <a:solidFill>
                  <a:srgbClr val="000000"/>
                </a:solidFill>
                <a:latin typeface="NotoNaskhArabic" charset="0"/>
                <a:ea typeface="Times New Roman" panose="02020603050405020304" pitchFamily="18" charset="0"/>
                <a:cs typeface="Times New Roman" panose="02020603050405020304" pitchFamily="18" charset="0"/>
              </a:rPr>
              <a:t>.</a:t>
            </a:r>
            <a:endParaRPr lang="en-US" altLang="en-US" sz="2400" dirty="0">
              <a:solidFill>
                <a:prstClr val="black"/>
              </a:solidFill>
            </a:endParaRPr>
          </a:p>
          <a:p>
            <a:pPr lvl="0" algn="r" rtl="1" eaLnBrk="0" fontAlgn="base" hangingPunct="0">
              <a:spcBef>
                <a:spcPct val="0"/>
              </a:spcBef>
              <a:spcAft>
                <a:spcPct val="0"/>
              </a:spcAft>
              <a:buFontTx/>
              <a:buChar char="•"/>
              <a:tabLst>
                <a:tab pos="457200" algn="l"/>
              </a:tabLst>
            </a:pPr>
            <a:r>
              <a:rPr lang="ar-SA" altLang="en-US" sz="2400" b="1" dirty="0">
                <a:solidFill>
                  <a:srgbClr val="FF8C00"/>
                </a:solidFill>
                <a:latin typeface="NotoNaskhArabic" charset="0"/>
                <a:ea typeface="Times New Roman" panose="02020603050405020304" pitchFamily="18" charset="0"/>
              </a:rPr>
              <a:t>كذلك نقد منهج الدراسة السابقة:</a:t>
            </a:r>
            <a:r>
              <a:rPr lang="ar-SA" altLang="en-US" sz="2400" dirty="0">
                <a:solidFill>
                  <a:srgbClr val="000000"/>
                </a:solidFill>
                <a:latin typeface="NotoNaskhArabic" charset="0"/>
                <a:ea typeface="Times New Roman" panose="02020603050405020304" pitchFamily="18" charset="0"/>
              </a:rPr>
              <a:t> حيث يبين الباحث عند نقده لمنهج الدراسة السابقة ما إذا كان المنهج صالحاً لطبيعة الدراسة السابقة أم لا</a:t>
            </a:r>
            <a:r>
              <a:rPr lang="en-US" altLang="en-US" sz="2400" dirty="0">
                <a:solidFill>
                  <a:srgbClr val="000000"/>
                </a:solidFill>
                <a:latin typeface="NotoNaskhArabic" charset="0"/>
                <a:ea typeface="Times New Roman" panose="02020603050405020304" pitchFamily="18" charset="0"/>
                <a:cs typeface="Times New Roman" panose="02020603050405020304" pitchFamily="18" charset="0"/>
              </a:rPr>
              <a:t>.</a:t>
            </a:r>
            <a:endParaRPr lang="en-US" altLang="en-US" sz="2400" dirty="0">
              <a:solidFill>
                <a:prstClr val="black"/>
              </a:solidFill>
            </a:endParaRPr>
          </a:p>
          <a:p>
            <a:pPr lvl="0" algn="r" rtl="1" eaLnBrk="0" fontAlgn="base" hangingPunct="0">
              <a:spcBef>
                <a:spcPct val="0"/>
              </a:spcBef>
              <a:spcAft>
                <a:spcPct val="0"/>
              </a:spcAft>
              <a:buFontTx/>
              <a:buChar char="•"/>
              <a:tabLst>
                <a:tab pos="457200" algn="l"/>
              </a:tabLst>
            </a:pPr>
            <a:r>
              <a:rPr lang="ar-SA" altLang="en-US" sz="2400" b="1" dirty="0">
                <a:solidFill>
                  <a:srgbClr val="FF8C00"/>
                </a:solidFill>
                <a:latin typeface="NotoNaskhArabic" charset="0"/>
                <a:ea typeface="Times New Roman" panose="02020603050405020304" pitchFamily="18" charset="0"/>
              </a:rPr>
              <a:t>نقد عينة ومجتمع الدراسة السابقة:</a:t>
            </a:r>
            <a:r>
              <a:rPr lang="ar-SA" altLang="en-US" sz="2400" dirty="0">
                <a:solidFill>
                  <a:srgbClr val="000000"/>
                </a:solidFill>
                <a:latin typeface="NotoNaskhArabic" charset="0"/>
                <a:ea typeface="Times New Roman" panose="02020603050405020304" pitchFamily="18" charset="0"/>
              </a:rPr>
              <a:t> حيث يبين الباحث مدى ملائمة المجتمع لطبيعة الدراسة السابقة، وهل العينة تمثل المجتمع ويستطيع الباحث تعميم نتائجها أم لا</a:t>
            </a:r>
            <a:r>
              <a:rPr lang="en-US" altLang="en-US" sz="2400" dirty="0">
                <a:solidFill>
                  <a:srgbClr val="000000"/>
                </a:solidFill>
                <a:latin typeface="NotoNaskhArabic" charset="0"/>
                <a:ea typeface="Times New Roman" panose="02020603050405020304" pitchFamily="18" charset="0"/>
                <a:cs typeface="Times New Roman" panose="02020603050405020304" pitchFamily="18" charset="0"/>
              </a:rPr>
              <a:t>.</a:t>
            </a:r>
            <a:endParaRPr lang="en-US" altLang="en-US" sz="2400" dirty="0">
              <a:solidFill>
                <a:prstClr val="black"/>
              </a:solidFill>
            </a:endParaRPr>
          </a:p>
          <a:p>
            <a:pPr lvl="0" algn="r" rtl="1" eaLnBrk="0" fontAlgn="base" hangingPunct="0">
              <a:spcBef>
                <a:spcPct val="0"/>
              </a:spcBef>
              <a:spcAft>
                <a:spcPct val="0"/>
              </a:spcAft>
              <a:buFontTx/>
              <a:buChar char="•"/>
              <a:tabLst>
                <a:tab pos="457200" algn="l"/>
              </a:tabLst>
            </a:pPr>
            <a:r>
              <a:rPr lang="ar-SA" altLang="en-US" sz="2400" b="1" dirty="0">
                <a:solidFill>
                  <a:srgbClr val="FF8C00"/>
                </a:solidFill>
                <a:latin typeface="NotoNaskhArabic" charset="0"/>
                <a:ea typeface="Times New Roman" panose="02020603050405020304" pitchFamily="18" charset="0"/>
              </a:rPr>
              <a:t>أيضا نقد نتائج الدراسة السابقة:</a:t>
            </a:r>
            <a:r>
              <a:rPr lang="ar-SA" altLang="en-US" sz="2400" dirty="0">
                <a:solidFill>
                  <a:srgbClr val="000000"/>
                </a:solidFill>
                <a:latin typeface="NotoNaskhArabic" charset="0"/>
                <a:ea typeface="Times New Roman" panose="02020603050405020304" pitchFamily="18" charset="0"/>
              </a:rPr>
              <a:t> إن نقد نتائج الدراسة السابقة مهمة جداً، حيث يستفيد الباحث من نقده للدراسات السابقة في بحثه عن طريق توضيح ما توصلت إليه الدراسة السابقة، وهل نتائج الدراسة السابقة قد أجابت على أسئلة الدراسة أم لا، مع إظهار الجوانب الإيجابية والسلبية لنتائج الدراسة السابقة</a:t>
            </a:r>
            <a:r>
              <a:rPr lang="en-US" altLang="en-US" sz="2400" dirty="0">
                <a:solidFill>
                  <a:srgbClr val="000000"/>
                </a:solidFill>
                <a:latin typeface="NotoNaskhArabic" charset="0"/>
                <a:ea typeface="Times New Roman" panose="02020603050405020304" pitchFamily="18" charset="0"/>
                <a:cs typeface="Times New Roman" panose="02020603050405020304" pitchFamily="18" charset="0"/>
              </a:rPr>
              <a:t>.</a:t>
            </a:r>
            <a:endParaRPr lang="en-US" altLang="en-US" sz="2400" dirty="0">
              <a:solidFill>
                <a:prstClr val="black"/>
              </a:solidFill>
            </a:endParaRPr>
          </a:p>
          <a:p>
            <a:pPr lvl="0" algn="r" eaLnBrk="0" fontAlgn="base" hangingPunct="0">
              <a:spcBef>
                <a:spcPct val="0"/>
              </a:spcBef>
              <a:spcAft>
                <a:spcPct val="0"/>
              </a:spcAft>
              <a:tabLst>
                <a:tab pos="457200" algn="l"/>
              </a:tabLst>
            </a:pPr>
            <a:endParaRPr lang="en-US" altLang="en-US" sz="2400" dirty="0">
              <a:solidFill>
                <a:prstClr val="black"/>
              </a:solidFill>
              <a:cs typeface="Arial" panose="020B0604020202020204" pitchFamily="34"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617134450"/>
      </p:ext>
    </p:extLst>
  </p:cSld>
  <p:clrMapOvr>
    <a:masterClrMapping/>
  </p:clrMapOvr>
  <p:transition spd="slow" advTm="73031">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75609" y="753758"/>
            <a:ext cx="11665578" cy="57119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rgbClr val="000000"/>
                </a:solidFill>
                <a:latin typeface="NotoNaskhArabic" charset="0"/>
                <a:ea typeface="Times New Roman" panose="02020603050405020304" pitchFamily="18" charset="0"/>
              </a:rPr>
              <a:t>معايير التقييم للرسالة العلمية </a:t>
            </a:r>
            <a:endParaRPr lang="en-US" sz="2400"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b="1" dirty="0">
                <a:solidFill>
                  <a:srgbClr val="000000"/>
                </a:solidFill>
                <a:latin typeface="NotoNaskhArabic" charset="0"/>
                <a:ea typeface="Times New Roman" panose="02020603050405020304" pitchFamily="18" charset="0"/>
              </a:rPr>
              <a:t>العنوان</a:t>
            </a:r>
            <a:endParaRPr lang="en-US" sz="2400"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1-    هل تم صياغة العنوان بشكل علمي جيد</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2- هل يعكس العنوان موضوع الدراسة</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3- هل العنوان معبرا عن طبيعة الموضوع</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4- هل العنوان شاملا لأهم مفردات الدراسة</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5- هل العنوان متضمنا المتغيرات الأساسية ( المستقل والتابع)</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6- هل العنوان يعطي وصفا موجزا ودقيقا لمجال وطبيعة الموضوع</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7- هل المصطلحات الأساسية واضحة في العنوان</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endParaRPr lang="en-US" sz="2400" b="1" dirty="0">
              <a:solidFill>
                <a:srgbClr val="000000"/>
              </a:solidFill>
              <a:latin typeface="NotoNaskhArabic" charset="0"/>
              <a:ea typeface="Times New Roman" panose="02020603050405020304" pitchFamily="18" charset="0"/>
            </a:endParaRPr>
          </a:p>
          <a:p>
            <a:pPr algn="r" rtl="1"/>
            <a:r>
              <a:rPr lang="ar-SA" sz="2400" b="1" dirty="0">
                <a:solidFill>
                  <a:srgbClr val="000000"/>
                </a:solidFill>
                <a:latin typeface="NotoNaskhArabic" charset="0"/>
                <a:ea typeface="Times New Roman" panose="02020603050405020304" pitchFamily="18" charset="0"/>
              </a:rPr>
              <a:t>اختيار الموضوع</a:t>
            </a:r>
            <a:endParaRPr lang="en-US" sz="2400"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1-    هل الموضوع له أهمية في مجال الدراسة</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2-    هل الموضوع ذا قيمة علمية في مجال تخصص الباحث</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3-    هل الموضوع مرتبطا بطبيعة المجتمع الذي يعيش فيه الباحث</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4-    هل الموضوع يتفق مع ميول الباحث وأفكاره ومهاراته وقدراته وتخصصه</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400" dirty="0">
                <a:solidFill>
                  <a:srgbClr val="000000"/>
                </a:solidFill>
                <a:latin typeface="NotoNaskhArabic" charset="0"/>
                <a:ea typeface="Times New Roman" panose="02020603050405020304" pitchFamily="18" charset="0"/>
              </a:rPr>
              <a:t>5-     هل المصادر العلمية والمراجع متوفرة للموضوع المختار</a:t>
            </a:r>
            <a:endParaRPr lang="en-US" sz="2400" dirty="0">
              <a:solidFill>
                <a:srgbClr val="000000"/>
              </a:solidFill>
              <a:latin typeface="NotoNaskhArabic" charset="0"/>
              <a:ea typeface="Times New Roman" panose="02020603050405020304" pitchFamily="18" charset="0"/>
              <a:cs typeface="Arial" panose="020B0604020202020204" pitchFamily="34"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745368931"/>
      </p:ext>
    </p:extLst>
  </p:cSld>
  <p:clrMapOvr>
    <a:masterClrMapping/>
  </p:clrMapOvr>
  <p:transition spd="slow" advTm="73031">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10"/>
            <a:ext cx="11665578" cy="50495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b="1" dirty="0"/>
              <a:t>3 </a:t>
            </a:r>
            <a:r>
              <a:rPr lang="ar-SA" b="1" dirty="0">
                <a:solidFill>
                  <a:srgbClr val="000000"/>
                </a:solidFill>
                <a:latin typeface="NotoNaskhArabic" charset="0"/>
                <a:ea typeface="Times New Roman" panose="02020603050405020304" pitchFamily="18" charset="0"/>
              </a:rPr>
              <a:t>مقدمة الدراسة</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المقدمة مرتبطة بالموضوع ارتباطا مباشرا</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يتضح في المقدمة المتغيرات الأساسية في البحث</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يتضح في المقدمة شخصية الباحث من حيث اللغة والأسلوب</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المقدمة مفهومة وواضحة وعلي صلة وثيقة بمشكلة البحث</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5-    هل المقدمة لا تعتمد علي الاقتباسات الكثيرة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6-   هل المقدمة يتضح فيها أهم نتائج الدراسات السابقة  </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endParaRPr lang="en-US" b="1" dirty="0">
              <a:solidFill>
                <a:srgbClr val="000000"/>
              </a:solidFill>
              <a:latin typeface="NotoNaskhArabic" charset="0"/>
              <a:ea typeface="Times New Roman" panose="02020603050405020304" pitchFamily="18" charset="0"/>
            </a:endParaRPr>
          </a:p>
          <a:p>
            <a:pPr algn="r" rtl="1"/>
            <a:r>
              <a:rPr lang="ar-SA" b="1" dirty="0">
                <a:solidFill>
                  <a:srgbClr val="000000"/>
                </a:solidFill>
                <a:latin typeface="NotoNaskhArabic" charset="0"/>
                <a:ea typeface="Times New Roman" panose="02020603050405020304" pitchFamily="18" charset="0"/>
              </a:rPr>
              <a:t>مشكلة الدراسة</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مشكلة الدراسة واضحة ومكتوبة بأسلوب لغوي بسيط ومختصر</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مشكلة البحث مصاغة بشكل علمي سليم</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مشكلة البحث مرتبطة بالواقع العلمي والتطبيقي</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مشكلة البحث مصاغة في شكل عبارات خبرية توضح المشكلة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5-    هل مشكلة البحث تقع ضمن تخصص الباحث واهتماماته</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6-    هل مشكلة البحث ذات قيمة علمية ومفيدة في التخصص</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7-   هل مشكلة البحث ذات قيمة علمية ومفيدة في المجتمع</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8-    هل مشكلة البحث تمثل إضافة للمعرفة في مجال التخصص</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9-    هل مشكلة البحث موثقة من المصادر العلمية الأولية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222037214"/>
      </p:ext>
    </p:extLst>
  </p:cSld>
  <p:clrMapOvr>
    <a:masterClrMapping/>
  </p:clrMapOvr>
  <p:transition spd="slow" advTm="73031">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947651"/>
            <a:ext cx="11665578" cy="52868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b="1" dirty="0"/>
              <a:t>5 </a:t>
            </a:r>
            <a:r>
              <a:rPr lang="ar-SA" b="1" dirty="0">
                <a:solidFill>
                  <a:srgbClr val="000000"/>
                </a:solidFill>
                <a:latin typeface="NotoNaskhArabic" charset="0"/>
                <a:ea typeface="Times New Roman" panose="02020603050405020304" pitchFamily="18" charset="0"/>
              </a:rPr>
              <a:t>أسئلة البحث</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أسئلة البحث واضحة ومحددة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أسئلة البحث تعكس أبعاد المشكلة الأساسية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السؤال الرئيسي للبحث يعبر عن طبيعة المشكلة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أسئلة البحث الفرعية تقيس أبعاد المشكلة من كل جوانبها</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endParaRPr lang="en-US" b="1" dirty="0">
              <a:solidFill>
                <a:srgbClr val="000000"/>
              </a:solidFill>
              <a:latin typeface="NotoNaskhArabic" charset="0"/>
              <a:ea typeface="Times New Roman" panose="02020603050405020304" pitchFamily="18" charset="0"/>
            </a:endParaRPr>
          </a:p>
          <a:p>
            <a:pPr algn="r" rtl="1"/>
            <a:r>
              <a:rPr lang="ar-SA" b="1" dirty="0">
                <a:solidFill>
                  <a:srgbClr val="000000"/>
                </a:solidFill>
                <a:latin typeface="NotoNaskhArabic" charset="0"/>
                <a:ea typeface="Times New Roman" panose="02020603050405020304" pitchFamily="18" charset="0"/>
              </a:rPr>
              <a:t>فرضيات  البحث</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فروض البحث واضحة ومحددة وقابلة للاختبار والتحقق من صحتها</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فروض البحث تعكس أهداف البحث</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فروض البحث توضح الهدف المنشود من البحث</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فروض البحث بعيدة عن احتمالات التحيز الشخصي</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5-    هل فروض البحث توافق بعضها البعض</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6-    هل فروض البحث تتسم بالإيجاز والوضوح في الصياغة والبساطة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endParaRPr lang="en-US" b="1" dirty="0">
              <a:solidFill>
                <a:srgbClr val="000000"/>
              </a:solidFill>
              <a:latin typeface="NotoNaskhArabic" charset="0"/>
              <a:ea typeface="Times New Roman" panose="02020603050405020304" pitchFamily="18" charset="0"/>
            </a:endParaRPr>
          </a:p>
          <a:p>
            <a:pPr algn="r" rtl="1"/>
            <a:r>
              <a:rPr lang="ar-SA" b="1" dirty="0">
                <a:solidFill>
                  <a:srgbClr val="000000"/>
                </a:solidFill>
                <a:latin typeface="NotoNaskhArabic" charset="0"/>
                <a:ea typeface="Times New Roman" panose="02020603050405020304" pitchFamily="18" charset="0"/>
              </a:rPr>
              <a:t>أهمية البحث</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أهمية البحث تقدم نتائج يمكن الاستفادة منها في مجال البحث</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تبرز أهمية البحث المستفيدون من الدراسة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تعكس أهمية البحث مشكلة حقيقة من الواقع</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أوضحت أهمية البحث استفادة مجال التخصص والمجتمع ككل من نتائج الدراسة</a:t>
            </a:r>
            <a:endParaRPr lang="en-US" dirty="0">
              <a:solidFill>
                <a:srgbClr val="000000"/>
              </a:solidFill>
              <a:latin typeface="NotoNaskhArabic" charset="0"/>
              <a:ea typeface="Times New Roman" panose="02020603050405020304" pitchFamily="18" charset="0"/>
              <a:cs typeface="Arial" panose="020B0604020202020204" pitchFamily="34"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482092692"/>
      </p:ext>
    </p:extLst>
  </p:cSld>
  <p:clrMapOvr>
    <a:masterClrMapping/>
  </p:clrMapOvr>
  <p:transition spd="slow" advTm="73031">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401548" y="279479"/>
            <a:ext cx="11665578"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b="1" dirty="0"/>
              <a:t>8 </a:t>
            </a:r>
            <a:r>
              <a:rPr lang="ar-SA" b="1" dirty="0">
                <a:solidFill>
                  <a:srgbClr val="000000"/>
                </a:solidFill>
                <a:latin typeface="NotoNaskhArabic" charset="0"/>
                <a:ea typeface="Times New Roman" panose="02020603050405020304" pitchFamily="18" charset="0"/>
              </a:rPr>
              <a:t>أهداف البحث</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أهداف البحث محددة وواضحة ومصاغة بطريقة مباشرة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أهداف الدراسة تبرز عناصر ومتغيرات الدراسة الأصلية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كشفت أهداف الدراسة عن الأسباب والمشكلات المرتبطة بالظاهرة موضوع الدراسة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أهداف الدراسة تفيد المسئولين في اتخاذ القرار السليم في المشكلة البحثية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endParaRPr lang="en-US" b="1" dirty="0">
              <a:solidFill>
                <a:srgbClr val="000000"/>
              </a:solidFill>
              <a:latin typeface="NotoNaskhArabic" charset="0"/>
              <a:ea typeface="Times New Roman" panose="02020603050405020304" pitchFamily="18" charset="0"/>
            </a:endParaRPr>
          </a:p>
          <a:p>
            <a:pPr algn="r" rtl="1"/>
            <a:r>
              <a:rPr lang="ar-SA" b="1" dirty="0">
                <a:solidFill>
                  <a:srgbClr val="000000"/>
                </a:solidFill>
                <a:latin typeface="NotoNaskhArabic" charset="0"/>
                <a:ea typeface="Times New Roman" panose="02020603050405020304" pitchFamily="18" charset="0"/>
              </a:rPr>
              <a:t>منهج البحث</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منهج البحث مناسب لطبيعة البحث</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منهج البحث تم اختياره وفقا لهدف البحث</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منهج البحث قائم علي الأسس العلمية المتفق عليها</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تم تطبيق أساليب المنهج وفقا للمعايير والأسس العلمية.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endParaRPr lang="en-US" b="1" dirty="0">
              <a:solidFill>
                <a:srgbClr val="000000"/>
              </a:solidFill>
              <a:latin typeface="NotoNaskhArabic" charset="0"/>
              <a:ea typeface="Times New Roman" panose="02020603050405020304" pitchFamily="18" charset="0"/>
            </a:endParaRPr>
          </a:p>
          <a:p>
            <a:pPr algn="r" rtl="1"/>
            <a:r>
              <a:rPr lang="ar-SA" b="1" dirty="0">
                <a:solidFill>
                  <a:srgbClr val="000000"/>
                </a:solidFill>
                <a:latin typeface="NotoNaskhArabic" charset="0"/>
                <a:ea typeface="Times New Roman" panose="02020603050405020304" pitchFamily="18" charset="0"/>
              </a:rPr>
              <a:t>حدود البحث</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مجال الدراسة محدد تحديدا دقيقا</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العنصر البشري محدد في البحث بدقة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المجال الزمني للبحث محدد تحديدا دقيقا</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تم تحديد بيئة الدراسة وأبعادها وفقا للأسس العلمية السليمة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en-US" dirty="0">
                <a:solidFill>
                  <a:srgbClr val="000000"/>
                </a:solidFill>
                <a:latin typeface="NotoNaskhArabic" charset="0"/>
                <a:ea typeface="Times New Roman" panose="02020603050405020304" pitchFamily="18" charset="0"/>
                <a:cs typeface="Arial" panose="020B0604020202020204" pitchFamily="34" charset="0"/>
              </a:rPr>
              <a:t> </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4256169204"/>
      </p:ext>
    </p:extLst>
  </p:cSld>
  <p:clrMapOvr>
    <a:masterClrMapping/>
  </p:clrMapOvr>
  <p:transition spd="slow" advTm="73031">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401548" y="332487"/>
            <a:ext cx="11665578"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a:p>
            <a:pPr algn="r" rtl="1"/>
            <a:r>
              <a:rPr lang="ar-SA" dirty="0"/>
              <a:t>11 </a:t>
            </a:r>
            <a:r>
              <a:rPr lang="ar-SA" b="1" dirty="0">
                <a:solidFill>
                  <a:srgbClr val="000000"/>
                </a:solidFill>
                <a:latin typeface="NotoNaskhArabic" charset="0"/>
                <a:ea typeface="Times New Roman" panose="02020603050405020304" pitchFamily="18" charset="0"/>
              </a:rPr>
              <a:t>التوثيق العلمي</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تم التوثيق بشكل علمي وفقا للأسس العلمية السليمة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البحث خال من الاقتباسات المخلة بالمعني</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يعتمد الباحث علي الاقتباسات بشكل كبير</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قائمة المراجع مرتبة وفقا للأصول العلمية المتفق عليها</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5-   هل قائمة المراجع تقتصر علي المراجع المتضمنة في متن الدراسة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b="1" dirty="0">
                <a:solidFill>
                  <a:srgbClr val="000000"/>
                </a:solidFill>
                <a:latin typeface="NotoNaskhArabic" charset="0"/>
                <a:ea typeface="Times New Roman" panose="02020603050405020304" pitchFamily="18" charset="0"/>
              </a:rPr>
              <a:t>مصطلحات البحث</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المصطلحات محددة تحديدا دقيقا</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المصطلحات موثقة من المصادر العلمية الأصلية والأولية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المصطلحات الإجرائية محددة بدقة ومن المصادر الأدبية العلمية الأصلية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b="1" dirty="0">
                <a:solidFill>
                  <a:srgbClr val="000000"/>
                </a:solidFill>
                <a:latin typeface="NotoNaskhArabic" charset="0"/>
                <a:ea typeface="Times New Roman" panose="02020603050405020304" pitchFamily="18" charset="0"/>
              </a:rPr>
              <a:t>الدراسات السابقة</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تم الاستفادة من تجارب وخبرات الباحثين السابقين</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تم توظيف نتائج الدراسات السابقة والاستفادة منها في الدراسة الحالية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تم تصنيف الدراسات السابقة لمحاور وأبعاد أساسية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b="1" dirty="0">
                <a:solidFill>
                  <a:srgbClr val="000000"/>
                </a:solidFill>
                <a:latin typeface="NotoNaskhArabic" charset="0"/>
                <a:ea typeface="Times New Roman" panose="02020603050405020304" pitchFamily="18" charset="0"/>
              </a:rPr>
              <a:t>المعالجة الإحصائية</a:t>
            </a:r>
            <a:endParaRPr lang="en-US"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1-   هل تم تطبيق الأساليب الإحصائية المناسبة لطبيعة البحث الحالي</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2-   هل المعالجة الإحصائية مكملة لجانب ميداني مهم في الدراسة</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3-   هل تم استخدام الأساليب العلمية السليمة في تفسير النتائج</a:t>
            </a:r>
            <a:endParaRPr lang="en-US"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dirty="0">
                <a:solidFill>
                  <a:srgbClr val="000000"/>
                </a:solidFill>
                <a:latin typeface="NotoNaskhArabic" charset="0"/>
                <a:ea typeface="Times New Roman" panose="02020603050405020304" pitchFamily="18" charset="0"/>
              </a:rPr>
              <a:t>4-   هل تم الاستفادة من نتائج المعالجة الإحصائية في تقديم التوصيات والمقترحات</a:t>
            </a:r>
            <a:endParaRPr lang="en-US" dirty="0">
              <a:solidFill>
                <a:srgbClr val="000000"/>
              </a:solidFill>
              <a:latin typeface="NotoNaskhArabic" charset="0"/>
              <a:ea typeface="Times New Roman" panose="02020603050405020304" pitchFamily="18" charset="0"/>
              <a:cs typeface="Arial" panose="020B0604020202020204" pitchFamily="34"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614821671"/>
      </p:ext>
    </p:extLst>
  </p:cSld>
  <p:clrMapOvr>
    <a:masterClrMapping/>
  </p:clrMapOvr>
  <p:transition spd="slow" advTm="73031">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55121" y="753758"/>
            <a:ext cx="11665578" cy="57119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2800" b="1" dirty="0"/>
          </a:p>
          <a:p>
            <a:pPr algn="r" rtl="1"/>
            <a:r>
              <a:rPr lang="ar-SA" sz="2800" b="1" dirty="0">
                <a:solidFill>
                  <a:srgbClr val="000000"/>
                </a:solidFill>
                <a:latin typeface="NotoNaskhArabic" charset="0"/>
                <a:ea typeface="Times New Roman" panose="02020603050405020304" pitchFamily="18" charset="0"/>
              </a:rPr>
              <a:t>عينة الدراسة</a:t>
            </a:r>
            <a:endParaRPr lang="en-US" sz="2800"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800" dirty="0">
                <a:solidFill>
                  <a:srgbClr val="000000"/>
                </a:solidFill>
                <a:latin typeface="NotoNaskhArabic" charset="0"/>
                <a:ea typeface="Times New Roman" panose="02020603050405020304" pitchFamily="18" charset="0"/>
              </a:rPr>
              <a:t>1-   هل العينة تعبر تعبير حقيقي عن المجتمع الأصلي للبحث</a:t>
            </a:r>
            <a:endParaRPr lang="en-US" sz="28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800" dirty="0">
                <a:solidFill>
                  <a:srgbClr val="000000"/>
                </a:solidFill>
                <a:latin typeface="NotoNaskhArabic" charset="0"/>
                <a:ea typeface="Times New Roman" panose="02020603050405020304" pitchFamily="18" charset="0"/>
              </a:rPr>
              <a:t>2-   هل تم اختيار العينة وفقا للأسس العلمية المتفق عليها</a:t>
            </a:r>
            <a:endParaRPr lang="en-US" sz="28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800" dirty="0">
                <a:solidFill>
                  <a:srgbClr val="000000"/>
                </a:solidFill>
                <a:latin typeface="NotoNaskhArabic" charset="0"/>
                <a:ea typeface="Times New Roman" panose="02020603050405020304" pitchFamily="18" charset="0"/>
              </a:rPr>
              <a:t>3-   هل تعبر العينة عن هدف الدراسة وطبيعة الموضوع</a:t>
            </a:r>
            <a:endParaRPr lang="en-US" sz="2800" dirty="0">
              <a:solidFill>
                <a:srgbClr val="000000"/>
              </a:solidFill>
              <a:latin typeface="NotoNaskhArabic" charset="0"/>
              <a:ea typeface="Times New Roman" panose="02020603050405020304" pitchFamily="18" charset="0"/>
              <a:cs typeface="Arial" panose="020B0604020202020204" pitchFamily="34" charset="0"/>
            </a:endParaRPr>
          </a:p>
          <a:p>
            <a:pPr algn="r" rtl="1"/>
            <a:endParaRPr lang="en-US" sz="2800" b="1" dirty="0">
              <a:solidFill>
                <a:srgbClr val="000000"/>
              </a:solidFill>
              <a:latin typeface="NotoNaskhArabic" charset="0"/>
              <a:ea typeface="Times New Roman" panose="02020603050405020304" pitchFamily="18" charset="0"/>
            </a:endParaRPr>
          </a:p>
          <a:p>
            <a:pPr algn="r" rtl="1"/>
            <a:r>
              <a:rPr lang="ar-SA" sz="2800" b="1" dirty="0">
                <a:solidFill>
                  <a:srgbClr val="000000"/>
                </a:solidFill>
                <a:latin typeface="NotoNaskhArabic" charset="0"/>
                <a:ea typeface="Times New Roman" panose="02020603050405020304" pitchFamily="18" charset="0"/>
              </a:rPr>
              <a:t>التوصيات  أو المقترحات</a:t>
            </a:r>
            <a:endParaRPr lang="en-US" sz="2800" b="1"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800" dirty="0">
                <a:solidFill>
                  <a:srgbClr val="000000"/>
                </a:solidFill>
                <a:latin typeface="NotoNaskhArabic" charset="0"/>
                <a:ea typeface="Times New Roman" panose="02020603050405020304" pitchFamily="18" charset="0"/>
              </a:rPr>
              <a:t>1-   هل التوصيات مفيدة في مجتمع الدراسة</a:t>
            </a:r>
            <a:endParaRPr lang="en-US" sz="28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800" dirty="0">
                <a:solidFill>
                  <a:srgbClr val="000000"/>
                </a:solidFill>
                <a:latin typeface="NotoNaskhArabic" charset="0"/>
                <a:ea typeface="Times New Roman" panose="02020603050405020304" pitchFamily="18" charset="0"/>
              </a:rPr>
              <a:t>2-   هل تضيف التوصيات معرفة علمية جديدة في مجال التخصص</a:t>
            </a:r>
            <a:endParaRPr lang="en-US" sz="28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800" dirty="0">
                <a:solidFill>
                  <a:srgbClr val="000000"/>
                </a:solidFill>
                <a:latin typeface="NotoNaskhArabic" charset="0"/>
                <a:ea typeface="Times New Roman" panose="02020603050405020304" pitchFamily="18" charset="0"/>
              </a:rPr>
              <a:t>3-   هل التوصيات مرتبطة بطبيعة الموضوع ومشكلة البحث</a:t>
            </a:r>
            <a:endParaRPr lang="en-US" sz="2800" dirty="0">
              <a:solidFill>
                <a:srgbClr val="000000"/>
              </a:solidFill>
              <a:latin typeface="NotoNaskhArabic" charset="0"/>
              <a:ea typeface="Times New Roman" panose="02020603050405020304" pitchFamily="18" charset="0"/>
              <a:cs typeface="Arial" panose="020B0604020202020204" pitchFamily="34" charset="0"/>
            </a:endParaRPr>
          </a:p>
          <a:p>
            <a:pPr algn="r" rtl="1"/>
            <a:r>
              <a:rPr lang="ar-SA" sz="2800" dirty="0">
                <a:solidFill>
                  <a:srgbClr val="000000"/>
                </a:solidFill>
                <a:latin typeface="NotoNaskhArabic" charset="0"/>
                <a:ea typeface="Times New Roman" panose="02020603050405020304" pitchFamily="18" charset="0"/>
              </a:rPr>
              <a:t>4-   هل التوصيات موضوعية وبعيدة عن التحيز الشخصي</a:t>
            </a:r>
            <a:endParaRPr lang="en-US" sz="2800" dirty="0">
              <a:solidFill>
                <a:srgbClr val="000000"/>
              </a:solidFill>
              <a:latin typeface="NotoNaskhArabic" charset="0"/>
              <a:ea typeface="Times New Roman" panose="02020603050405020304" pitchFamily="18" charset="0"/>
              <a:cs typeface="Arial" panose="020B0604020202020204" pitchFamily="34"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4043841075"/>
      </p:ext>
    </p:extLst>
  </p:cSld>
  <p:clrMapOvr>
    <a:masterClrMapping/>
  </p:clrMapOvr>
  <p:transition spd="slow" advTm="73031">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26365" y="1542991"/>
            <a:ext cx="9608276" cy="47226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400" b="1"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ctr" rtl="1"/>
            <a:r>
              <a:rPr lang="ar-SA" sz="2400" b="1"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ما هي معايير نقد دراسة علمية أو رسالة ماجستير ودكتوراه من حيث المضمون؟</a:t>
            </a:r>
            <a:endParaRPr lang="en-US" sz="2400" b="1"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تتضمن معايير نقد البحوث العلمية من حيث المضمون الاطلاع على جميع أجزاء البحث العلمي والتي تتمثل في: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معايير نقد عنوان البحث العلمي.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معايير نقدم مقدمة البحث العلمي.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معايير نقد الإطار المنهجي للبحث العلمي.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معايير نقد الإطار النظري والدراسات السابقة في البحث العلمي.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معايير نقد إجراءات الدراسة في البحث العلمي.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معايير نقد مناقشة وتفسير نتائج الدراسة وتحليلها.</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معايير نقد التوصيات والمقترحات وملخص البحث العلمي.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r"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معايير نقد المراجع العربية والأجنبية في البحث العلمي.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975109278"/>
      </p:ext>
    </p:extLst>
  </p:cSld>
  <p:clrMapOvr>
    <a:masterClrMapping/>
  </p:clrMapOvr>
  <p:transition spd="slow" advTm="73031">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577009" y="558959"/>
            <a:ext cx="10343441"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2400" b="1" dirty="0">
              <a:latin typeface="Simplified Arabic" panose="02020603050405020304" pitchFamily="18" charset="-78"/>
              <a:cs typeface="Simplified Arabic" panose="02020603050405020304" pitchFamily="18" charset="-78"/>
            </a:endParaRPr>
          </a:p>
          <a:p>
            <a:pPr algn="just" rtl="1"/>
            <a:r>
              <a:rPr lang="ar-SA" sz="2400" b="1"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أولاً: معايير نقد العنوان </a:t>
            </a:r>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توجد عدة معايير لكيفية نقد عنوان البحث العلمي ولعل من أهمها:</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يجب أن يعكس عنوان البحث العلمي المحتوى الموضوعي للبحث ومجالها بكل دقة ووضوح.</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عدد كلمات عنوان البحث العلمي فيفضل عدم الإطالة الكبير وأن تتراوح عدد الكلمات من 11 إلى 13 كلمة كحد أقصى.</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يجب أن يكون عنوان البحث العلمي واضحاً ودقيقاً حالياً من اللبس والغموض والعامية.</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يجب أن يراعي الباحث عند كتابة عنوان البحث أن يكون محدداً ومختصراً قدر الإمكان.</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يحب أن يكون عنوان البحث متناسباً مع التخصص العلمي الذي تجري فيه الدراسة.</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يجب أن يراعي الباحث تجنب الأخطاء الإملائية عند صياغة عنوان البحث العلمي.</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ابتعاد الباحث عند صياغة عنوان البحث عن العمومية والعبارات المتكلفة.</a:t>
            </a:r>
            <a:endParaRPr lang="en-US" sz="24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992033691"/>
      </p:ext>
    </p:extLst>
  </p:cSld>
  <p:clrMapOvr>
    <a:masterClrMapping/>
  </p:clrMapOvr>
  <p:transition spd="slow" advTm="73031">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345634" y="847899"/>
            <a:ext cx="9721491" cy="50541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SA" sz="2800" b="1"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b="1"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ثانياً: معايير نقد المقدمة </a:t>
            </a:r>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هناك عدة معايير يتم نقد مقدمة البحث العلمي من خلالها وتتمثل في مجموعة من الأسئلة وهي كالآتي:</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قام الباحث بالتعريف بموضوع الدراسة وتوضيح أهميته؟.</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قام الباحث بالربط بين موضوع الدراسة والتخصص العلمي التابع له من حيث حدود الدراسة؟.</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ما هي الأسباب والمبررات التي دفعت الباحث لاختبار هذا الموضوع؟.</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ما هو الهدف العام الذي يسعى الباحث إلى تحقيقه من خلال هذا البحث؟</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ماهي أبرز الدراسات السابقة التي سبق وأن تناولت أحد جوانب موضوع البحث؟</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قام الباحث بتقسيم البحث العلمي عن طريق أبواب أو فصول أو مباحث؟</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ماهي مميزات هذا البحث وما هي جوانب تميزها عن غيرها؟</a:t>
            </a:r>
            <a:endParaRPr lang="en-US" sz="28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2930449550"/>
      </p:ext>
    </p:extLst>
  </p:cSld>
  <p:clrMapOvr>
    <a:masterClrMapping/>
  </p:clrMapOvr>
  <p:transition spd="slow" advTm="73031">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39616" y="993802"/>
            <a:ext cx="9827509" cy="5471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ثالثاً: معايير نقد الإطار المنهجي</a:t>
            </a:r>
            <a:endParaRPr lang="en-US" sz="2000" b="1"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ويتضمن هذا الجزء العديد من النقاط والتي تتمثل في الآتي:</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قام الباحث بتحديد مشكلة البحث بأكثر من أداة ورصد الاحتياجات اللازمة لها من ( الملاحظة، والاستبانة، والمقابلات، والدراسات السابقة، وغيرها)؟.</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يتضمن البحث العلمي سؤالاً رئيسياً أو مشكلة رئيسية يسعى الباحث لإجابة عنه أو حلها من خلال البحث الخاص به؟.</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أظهر الباحث قدرته وكفاءته ومهارته العلمية في صياغة مشكلة البحث العلمي؟.</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يقوم الباحث من خلال بحثه بالمساهمة في أي إضافة علمية في مجال تخصصه التابع له؟.</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استطاع الباحث تحديد الأهداف التي يسعى إلى تحقيقها من خلال البحث العلمي الخاص به؟.</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قام الباحث بصياغة أهدافه بوضوح ودقة وبلغة سهلة بعيدة عن الغموض؟.</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قام الباحث بصياغة فروض البحث العلمي بلغة واضحة ومحددة في ضوء الدراسات والبحوث العلمية السابقة؟</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كانت الفروض في حدود إمكانيات الباحث من حيث الزمن والجهد المبذول في البحث؟.</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ما هي الطريقة التي صاغ بها الباحث فروضة؟ هل بالطريقة التقريرية أو الطريقة الصفرية؟ ولماذا؟.</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الفروض التي قام الباحث بصياغتها ساعدته في تحديد إجراءات واختيار أدوات البحث المناسبة أم لا؟.</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ساعدت الفروض في تقديم تفسير للعلاقة بين المتغيرات في البحث العلمي الخاص بالباحث؟</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r>
              <a:rPr lang="ar-SA"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rPr>
              <a:t>هل قام لباحث بتحديد مجتمع الدراسة أو المجال أو الميدان العام الذي تنطبق عليه نتائج البحث العلمي؟.</a:t>
            </a:r>
            <a:endParaRPr lang="en-US" sz="200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747654245"/>
      </p:ext>
    </p:extLst>
  </p:cSld>
  <p:clrMapOvr>
    <a:masterClrMapping/>
  </p:clrMapOvr>
  <p:transition spd="slow" advTm="73031">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676939" y="1177845"/>
            <a:ext cx="9260138" cy="52878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endParaRPr lang="ar-SA" sz="2400" dirty="0">
              <a:solidFill>
                <a:prstClr val="black"/>
              </a:solidFill>
            </a:endParaRPr>
          </a:p>
          <a:p>
            <a:pPr lvl="0" algn="r" rtl="1"/>
            <a:r>
              <a:rPr lang="ar-SA" sz="2400" b="1" dirty="0">
                <a:solidFill>
                  <a:prstClr val="black"/>
                </a:solidFill>
              </a:rPr>
              <a:t>رابعاً: معايير نقد الدراسات السابقة والإطار النظري هناك بعض المعايير التي تتوجه بالنقد على هذا الجزء من البحث العلمي والتي تتمثل في الآتي:</a:t>
            </a:r>
            <a:endParaRPr lang="en-US" sz="2400" b="1" dirty="0">
              <a:solidFill>
                <a:prstClr val="black"/>
              </a:solidFill>
            </a:endParaRPr>
          </a:p>
          <a:p>
            <a:pPr lvl="0" algn="r" rtl="1"/>
            <a:r>
              <a:rPr lang="ar-SA" sz="2400" dirty="0">
                <a:solidFill>
                  <a:prstClr val="black"/>
                </a:solidFill>
              </a:rPr>
              <a:t>هل الإطار النظري والبحوث الدراسات السابقة الواردة في البحث العلمي تتناسب مع عنوان البحث العلمي؟</a:t>
            </a:r>
            <a:endParaRPr lang="en-US" sz="2400" dirty="0">
              <a:solidFill>
                <a:prstClr val="black"/>
              </a:solidFill>
            </a:endParaRPr>
          </a:p>
          <a:p>
            <a:pPr lvl="0" algn="r" rtl="1"/>
            <a:r>
              <a:rPr lang="ar-SA" sz="2400" dirty="0">
                <a:solidFill>
                  <a:prstClr val="black"/>
                </a:solidFill>
              </a:rPr>
              <a:t>هل قام الباحث بالرجوع إلى المصادر العلمية المتعددة التي ترتبط بموضوع الدراسة سواء الأولية  أو الثانوية؟، وهل هذه المصادر العلمية حديثة بالنسبة للبحث العلمي الخاص بالباحث؟.</a:t>
            </a:r>
            <a:endParaRPr lang="en-US" sz="2400" dirty="0">
              <a:solidFill>
                <a:prstClr val="black"/>
              </a:solidFill>
            </a:endParaRPr>
          </a:p>
          <a:p>
            <a:pPr lvl="0" algn="r" rtl="1"/>
            <a:r>
              <a:rPr lang="ar-SA" sz="2400" dirty="0">
                <a:solidFill>
                  <a:prstClr val="black"/>
                </a:solidFill>
              </a:rPr>
              <a:t>هل استعان الباحث بالدوريات والبحوث العلمية المحلية كانت أو الإقليمية أو العالمية في البحث العلمي الخاص به؟.</a:t>
            </a:r>
            <a:endParaRPr lang="en-US" sz="2400" dirty="0">
              <a:solidFill>
                <a:prstClr val="black"/>
              </a:solidFill>
            </a:endParaRPr>
          </a:p>
          <a:p>
            <a:pPr lvl="0" algn="r" rtl="1"/>
            <a:r>
              <a:rPr lang="ar-SA" sz="2400" dirty="0">
                <a:solidFill>
                  <a:prstClr val="black"/>
                </a:solidFill>
              </a:rPr>
              <a:t>هل استطاع الباحث بنقد وعرض الدراسات السابقة بأسلوب علمي مميز؟</a:t>
            </a:r>
            <a:endParaRPr lang="en-US" sz="2400" dirty="0">
              <a:solidFill>
                <a:prstClr val="black"/>
              </a:solidFill>
            </a:endParaRPr>
          </a:p>
          <a:p>
            <a:pPr lvl="0" algn="r" rtl="1"/>
            <a:r>
              <a:rPr lang="ar-SA" sz="2400" dirty="0">
                <a:solidFill>
                  <a:prstClr val="black"/>
                </a:solidFill>
              </a:rPr>
              <a:t>هل ساهمت الدراسات السابقة التي استعان بها الباحث  في بلورة البحث العلمي الخاص به؟</a:t>
            </a:r>
            <a:endParaRPr lang="en-US" sz="2400" dirty="0">
              <a:solidFill>
                <a:prstClr val="black"/>
              </a:solidFill>
            </a:endParaRPr>
          </a:p>
          <a:p>
            <a:pPr lvl="0" algn="r" rtl="1"/>
            <a:r>
              <a:rPr lang="ar-SA" sz="2400" dirty="0">
                <a:solidFill>
                  <a:prstClr val="black"/>
                </a:solidFill>
              </a:rPr>
              <a:t>هل قام الباحث بتوضيح أوجه الشبه والاختلاف بين البحث العلمي الخاص به والدراسات السابقة؟</a:t>
            </a:r>
            <a:endParaRPr lang="en-US" sz="2400" dirty="0">
              <a:solidFill>
                <a:prstClr val="black"/>
              </a:solidFill>
            </a:endParaRPr>
          </a:p>
          <a:p>
            <a:pPr lvl="0" algn="r" rtl="1"/>
            <a:r>
              <a:rPr lang="ar-SA" sz="2400" dirty="0">
                <a:solidFill>
                  <a:prstClr val="black"/>
                </a:solidFill>
              </a:rPr>
              <a:t>هل قام الباحث بتوضيح أوجه الاستفادة من الخلفية النظرية في البحث الخاص به؟</a:t>
            </a:r>
            <a:endParaRPr lang="en-US" sz="2400" dirty="0">
              <a:solidFill>
                <a:prstClr val="black"/>
              </a:solidFill>
            </a:endParaRPr>
          </a:p>
          <a:p>
            <a:pPr lvl="0" algn="r" rtl="1"/>
            <a:r>
              <a:rPr lang="ar-SA" sz="2400" dirty="0">
                <a:solidFill>
                  <a:prstClr val="black"/>
                </a:solidFill>
              </a:rPr>
              <a:t>هل قام الباحث بتوضيح أوجه الاستفادة من الدراسات السابقة في البحث الخاص به؟.</a:t>
            </a:r>
            <a:endParaRPr lang="en-US" sz="2400" dirty="0">
              <a:solidFill>
                <a:prstClr val="black"/>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2386945549"/>
      </p:ext>
    </p:extLst>
  </p:cSld>
  <p:clrMapOvr>
    <a:masterClrMapping/>
  </p:clrMapOvr>
  <p:transition spd="slow" advTm="73031">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868556" y="558959"/>
            <a:ext cx="10198569"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A" sz="2400" b="1" dirty="0">
                <a:solidFill>
                  <a:prstClr val="black"/>
                </a:solidFill>
              </a:rPr>
              <a:t>خامساً: معايير نقد إجراءات الدراسة :</a:t>
            </a:r>
            <a:endParaRPr lang="en-US" sz="2400" b="1" dirty="0">
              <a:solidFill>
                <a:prstClr val="black"/>
              </a:solidFill>
            </a:endParaRPr>
          </a:p>
          <a:p>
            <a:pPr lvl="0" algn="r" rtl="1"/>
            <a:r>
              <a:rPr lang="ar-SA" sz="2400" dirty="0">
                <a:solidFill>
                  <a:prstClr val="black"/>
                </a:solidFill>
              </a:rPr>
              <a:t>تتلخص معايير نقد إجراءات الدراسة في الآتي:</a:t>
            </a:r>
            <a:endParaRPr lang="en-US" sz="2400" dirty="0">
              <a:solidFill>
                <a:prstClr val="black"/>
              </a:solidFill>
            </a:endParaRPr>
          </a:p>
          <a:p>
            <a:pPr lvl="0" algn="r" rtl="1"/>
            <a:r>
              <a:rPr lang="ar-SA" sz="2400" dirty="0">
                <a:solidFill>
                  <a:prstClr val="black"/>
                </a:solidFill>
              </a:rPr>
              <a:t>هل اتبع الباحث الأسلوب العلمي في إجراءات الدراسة؟</a:t>
            </a:r>
            <a:endParaRPr lang="en-US" sz="2400" dirty="0">
              <a:solidFill>
                <a:prstClr val="black"/>
              </a:solidFill>
            </a:endParaRPr>
          </a:p>
          <a:p>
            <a:pPr lvl="0" algn="r" rtl="1"/>
            <a:r>
              <a:rPr lang="ar-SA" sz="2400" dirty="0">
                <a:solidFill>
                  <a:prstClr val="black"/>
                </a:solidFill>
              </a:rPr>
              <a:t>هل استعان الباحث بالأداة المناسبة والتي تتناسب مع ظروف دراسته؟.</a:t>
            </a:r>
            <a:endParaRPr lang="en-US" sz="2400" dirty="0">
              <a:solidFill>
                <a:prstClr val="black"/>
              </a:solidFill>
            </a:endParaRPr>
          </a:p>
          <a:p>
            <a:pPr lvl="0" algn="r" rtl="1"/>
            <a:r>
              <a:rPr lang="ar-SA" sz="2400" dirty="0">
                <a:solidFill>
                  <a:prstClr val="black"/>
                </a:solidFill>
              </a:rPr>
              <a:t>ما هو مدى قيام الباحث بقياس أدواته أو الأداة التي استعان بها من حيث الصدق والثبات والموضوعية؟.</a:t>
            </a:r>
            <a:endParaRPr lang="en-US" sz="2400" dirty="0">
              <a:solidFill>
                <a:prstClr val="black"/>
              </a:solidFill>
            </a:endParaRPr>
          </a:p>
          <a:p>
            <a:pPr lvl="0" algn="r" rtl="1"/>
            <a:r>
              <a:rPr lang="ar-SA" sz="2400" dirty="0">
                <a:solidFill>
                  <a:prstClr val="black"/>
                </a:solidFill>
              </a:rPr>
              <a:t>ما هي أهم الأسباب والمبررات التي فعت الباحث لاختيار أحد أنواع الأدوات دون غيرها؟</a:t>
            </a:r>
            <a:endParaRPr lang="en-US" sz="2400" dirty="0">
              <a:solidFill>
                <a:prstClr val="black"/>
              </a:solidFill>
            </a:endParaRPr>
          </a:p>
          <a:p>
            <a:pPr lvl="0" algn="r" rtl="1"/>
            <a:r>
              <a:rPr lang="ar-SA" sz="2400" dirty="0">
                <a:solidFill>
                  <a:prstClr val="black"/>
                </a:solidFill>
              </a:rPr>
              <a:t>هل قام الباحث بتطبيق الأداة المستخدمة في جمع المعلومات بشكل سليم وعلمي؟</a:t>
            </a:r>
            <a:endParaRPr lang="en-US" sz="2400" dirty="0">
              <a:solidFill>
                <a:prstClr val="black"/>
              </a:solidFill>
            </a:endParaRPr>
          </a:p>
          <a:p>
            <a:pPr lvl="0" algn="r" rtl="1"/>
            <a:r>
              <a:rPr lang="ar-SA" sz="2400" dirty="0">
                <a:solidFill>
                  <a:prstClr val="black"/>
                </a:solidFill>
              </a:rPr>
              <a:t>سادساً: معايير نقد مناقشة وتفسير نتائج الدراسة وتحليلها:</a:t>
            </a:r>
            <a:endParaRPr lang="en-US" sz="2400" dirty="0">
              <a:solidFill>
                <a:prstClr val="black"/>
              </a:solidFill>
            </a:endParaRPr>
          </a:p>
          <a:p>
            <a:pPr lvl="0" algn="r" rtl="1"/>
            <a:r>
              <a:rPr lang="ar-SA" sz="2400" dirty="0">
                <a:solidFill>
                  <a:prstClr val="black"/>
                </a:solidFill>
              </a:rPr>
              <a:t>إذا كانت المعالجة الإحصائية هي المستخدمة في تفسير وتحليل النتائج والبيانات التي توصل إليها الباحث فيتم نقدها وفقاً لعدة نقاط وهي كالآتي:</a:t>
            </a:r>
            <a:endParaRPr lang="en-US" sz="2400" dirty="0">
              <a:solidFill>
                <a:prstClr val="black"/>
              </a:solidFill>
            </a:endParaRPr>
          </a:p>
          <a:p>
            <a:pPr lvl="0" algn="r" rtl="1"/>
            <a:r>
              <a:rPr lang="ar-SA" sz="2400" dirty="0">
                <a:solidFill>
                  <a:prstClr val="black"/>
                </a:solidFill>
              </a:rPr>
              <a:t>هل قام الباحث باستخدام الإجراء الإحصائي الذي يتناسب مع البحث العلمي الخاص به؟</a:t>
            </a:r>
            <a:endParaRPr lang="en-US" sz="2400" dirty="0">
              <a:solidFill>
                <a:prstClr val="black"/>
              </a:solidFill>
            </a:endParaRPr>
          </a:p>
          <a:p>
            <a:pPr lvl="0" algn="r" rtl="1"/>
            <a:r>
              <a:rPr lang="ar-SA" sz="2400" dirty="0">
                <a:solidFill>
                  <a:prstClr val="black"/>
                </a:solidFill>
              </a:rPr>
              <a:t>هل استطاع الباحث توظيف الإجراءات الإحصائية للبحث العلمي الخاص به بشكل علمي سليم؟.</a:t>
            </a:r>
            <a:endParaRPr lang="en-US" sz="2400" dirty="0">
              <a:solidFill>
                <a:prstClr val="black"/>
              </a:solidFill>
            </a:endParaRPr>
          </a:p>
          <a:p>
            <a:pPr lvl="0" algn="r" rtl="1"/>
            <a:r>
              <a:rPr lang="ar-SA" sz="2400" dirty="0">
                <a:solidFill>
                  <a:prstClr val="black"/>
                </a:solidFill>
              </a:rPr>
              <a:t>هل استطاع الباحث تحليل البيانات والنتائج التي توصل إليها من خلال بخثه بشكل صحيح، ومن ثم تفسيرها؟</a:t>
            </a:r>
            <a:endParaRPr lang="en-US" sz="2400" dirty="0">
              <a:solidFill>
                <a:prstClr val="black"/>
              </a:solidFill>
            </a:endParaRPr>
          </a:p>
          <a:p>
            <a:pPr lvl="0" algn="r" rtl="1"/>
            <a:r>
              <a:rPr lang="ar-SA" sz="2400" dirty="0">
                <a:solidFill>
                  <a:prstClr val="black"/>
                </a:solidFill>
              </a:rPr>
              <a:t>هل يمكن أن يتم تعميم هذه النتائج على مجتمع الدراسة ككل مع ذكر السبب؟</a:t>
            </a:r>
            <a:endParaRPr lang="en-US" sz="2400" dirty="0">
              <a:solidFill>
                <a:prstClr val="black"/>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065725748"/>
      </p:ext>
    </p:extLst>
  </p:cSld>
  <p:clrMapOvr>
    <a:masterClrMapping/>
  </p:clrMapOvr>
  <p:transition spd="slow" advTm="73031">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027582" y="530978"/>
            <a:ext cx="10039543"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A" sz="2400" b="1" dirty="0">
                <a:solidFill>
                  <a:prstClr val="black"/>
                </a:solidFill>
                <a:latin typeface="Simplified Arabic" panose="02020603050405020304" pitchFamily="18" charset="-78"/>
                <a:cs typeface="Simplified Arabic" panose="02020603050405020304" pitchFamily="18" charset="-78"/>
              </a:rPr>
              <a:t>سادسا : معايير نقد التوصيات والمقترحات وملخص </a:t>
            </a:r>
            <a:r>
              <a:rPr lang="ar-SA" sz="2400" dirty="0">
                <a:solidFill>
                  <a:prstClr val="black"/>
                </a:solidFill>
                <a:latin typeface="Simplified Arabic" panose="02020603050405020304" pitchFamily="18" charset="-78"/>
                <a:cs typeface="Simplified Arabic" panose="02020603050405020304" pitchFamily="18" charset="-78"/>
              </a:rPr>
              <a:t>:</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يمكن نقد هذا الجزء من خلال بعض المعايير ومن أهمها:</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هل قام الباحث بتحديد التوصيات والمقترحات بشكل صحيح من خلال النتائج التي توصل إليها؟</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هل قام الباحث بذكر أي دراسات مستقبلية يطمح بها الباحث وتحتاج إلى دراسة؟.</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هل يعتبر البحث العلمي الحالي مركز اهتمام بحوث ودراسات أخرى؟.</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ثامناً: معايير نقد المراجع العربية والأجنبية في البحث العلمي:</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لابد أن يكون هناك معايير نقد لكافة المصادر والمراجع التي استعان بها الباحث في البحث العلمي الخاص به، ومن أهم هذه المعايير الآتي:</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هل المراجع والمصادر العربية والأجنبية التي استعان بها الباحث ترتبط بموضوع البحث؟</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هل التزم الباحث بالموضوعية العلمية وتحلى بالأمانة العلمية في التصنيف والاقتباس؟</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هل قام الباحث بترتيب قائمة المصادر والمراجع وفقاً للأسلوب المعترف به علمياً؟</a:t>
            </a:r>
            <a:endParaRPr lang="en-US" sz="2400" dirty="0">
              <a:solidFill>
                <a:prstClr val="black"/>
              </a:solidFill>
              <a:latin typeface="Simplified Arabic" panose="02020603050405020304" pitchFamily="18" charset="-78"/>
              <a:cs typeface="Simplified Arabic" panose="02020603050405020304" pitchFamily="18" charset="-78"/>
            </a:endParaRPr>
          </a:p>
          <a:p>
            <a:pPr lvl="0" algn="r" rtl="1"/>
            <a:r>
              <a:rPr lang="ar-SA" sz="2400" dirty="0">
                <a:solidFill>
                  <a:prstClr val="black"/>
                </a:solidFill>
                <a:latin typeface="Simplified Arabic" panose="02020603050405020304" pitchFamily="18" charset="-78"/>
                <a:cs typeface="Simplified Arabic" panose="02020603050405020304" pitchFamily="18" charset="-78"/>
              </a:rPr>
              <a:t>هل التزم الباحث بآليات التوثيق المعتمدة في البحوث العلمية التابع إليها والمتفق عليها؟.</a:t>
            </a:r>
            <a:endParaRPr lang="en-US" sz="2400" dirty="0">
              <a:solidFill>
                <a:prstClr val="black"/>
              </a:solidFill>
              <a:latin typeface="Simplified Arabic" panose="02020603050405020304" pitchFamily="18" charset="-78"/>
              <a:cs typeface="Simplified Arabic" panose="02020603050405020304" pitchFamily="18" charset="-78"/>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431285682"/>
      </p:ext>
    </p:extLst>
  </p:cSld>
  <p:clrMapOvr>
    <a:masterClrMapping/>
  </p:clrMapOvr>
  <p:transition spd="slow" advTm="73031">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79374" y="558959"/>
            <a:ext cx="9787752"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OM" sz="2400" b="1" dirty="0">
                <a:solidFill>
                  <a:srgbClr val="4472C4">
                    <a:lumMod val="75000"/>
                  </a:srgbClr>
                </a:solidFill>
                <a:latin typeface="Simplified Arabic" panose="02020603050405020304" pitchFamily="18" charset="-78"/>
                <a:cs typeface="Simplified Arabic" panose="02020603050405020304" pitchFamily="18" charset="-78"/>
              </a:rPr>
              <a:t>أخلاقيات النقد العلمي</a:t>
            </a:r>
          </a:p>
          <a:p>
            <a:pPr lvl="0" algn="just" rtl="1">
              <a:lnSpc>
                <a:spcPct val="150000"/>
              </a:lnSpc>
            </a:pPr>
            <a:r>
              <a:rPr lang="ar-OM" sz="2400" b="1" dirty="0">
                <a:solidFill>
                  <a:srgbClr val="4472C4">
                    <a:lumMod val="75000"/>
                  </a:srgbClr>
                </a:solidFill>
                <a:latin typeface="Simplified Arabic" panose="02020603050405020304" pitchFamily="18" charset="-78"/>
                <a:cs typeface="Simplified Arabic" panose="02020603050405020304" pitchFamily="18" charset="-78"/>
              </a:rPr>
              <a:t>أهمية النزاهة العلمية: </a:t>
            </a:r>
            <a:r>
              <a:rPr lang="ar-OM" sz="2400" dirty="0">
                <a:solidFill>
                  <a:prstClr val="black"/>
                </a:solidFill>
                <a:latin typeface="Simplified Arabic" panose="02020603050405020304" pitchFamily="18" charset="-78"/>
                <a:cs typeface="Simplified Arabic" panose="02020603050405020304" pitchFamily="18" charset="-78"/>
              </a:rPr>
              <a:t>النزاهة العلمية هي ركيزة أساسية لأي بحث علمي. تتضمن هذه النزاهة الالتزام بالصدق والشفافية في جمع البيانات وتحليلها والإبلاغ عنها. أي محاولة للتلاعب بالبيانات أو تزويرها تعتبر خرقًا لأخلاقيات البحث. النزاهة العلمية لا تقتصر على الباحث فقط، بل تشمل أيضًا كل من يشارك في عملية نشر أو تقييم الأبحاث، بما في ذلك المراجعين والمحررين.</a:t>
            </a:r>
          </a:p>
          <a:p>
            <a:pPr lvl="0" algn="just" rtl="1">
              <a:lnSpc>
                <a:spcPct val="150000"/>
              </a:lnSpc>
            </a:pPr>
            <a:r>
              <a:rPr lang="ar-OM" sz="2400" b="1" dirty="0">
                <a:solidFill>
                  <a:srgbClr val="4472C4">
                    <a:lumMod val="75000"/>
                  </a:srgbClr>
                </a:solidFill>
                <a:latin typeface="Simplified Arabic" panose="02020603050405020304" pitchFamily="18" charset="-78"/>
                <a:cs typeface="Simplified Arabic" panose="02020603050405020304" pitchFamily="18" charset="-78"/>
              </a:rPr>
              <a:t>قواعد النقد البناء والتقييم الموضوعي للأبحاث: </a:t>
            </a:r>
            <a:r>
              <a:rPr lang="ar-OM" sz="2400" dirty="0">
                <a:solidFill>
                  <a:prstClr val="black"/>
                </a:solidFill>
                <a:latin typeface="Simplified Arabic" panose="02020603050405020304" pitchFamily="18" charset="-78"/>
                <a:cs typeface="Simplified Arabic" panose="02020603050405020304" pitchFamily="18" charset="-78"/>
              </a:rPr>
              <a:t>النقد البناء يعني تقديم ملاحظات تساعد الباحث على تحسين عمله دون أن يكون النقد جارحًا أو عدائيًا. النقد الموضوعي يعتمد على معايير علمية محددة وموثوقة، ويهدف إلى تعزيز البحث وتطويره. يشمل ذلك تقديم اقتراحات عملية للتحسين مع توضيح النقاط التي تحتاج إلى تعديل أو تطوير، مع التركيز على العمل العلمي وليس على الشخص الذي قام به.</a:t>
            </a:r>
            <a:endParaRPr lang="en-US" sz="2400" dirty="0">
              <a:solidFill>
                <a:prstClr val="black"/>
              </a:solidFill>
              <a:latin typeface="Simplified Arabic" panose="02020603050405020304" pitchFamily="18" charset="-78"/>
              <a:cs typeface="Simplified Arabic" panose="02020603050405020304" pitchFamily="18" charset="-78"/>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2901046773"/>
      </p:ext>
    </p:extLst>
  </p:cSld>
  <p:clrMapOvr>
    <a:masterClrMapping/>
  </p:clrMapOvr>
  <p:transition spd="slow" advTm="73031">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749287" y="3048003"/>
            <a:ext cx="9890107" cy="543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2585" lvl="0" algn="r" rtl="1">
              <a:lnSpc>
                <a:spcPct val="115000"/>
              </a:lnSpc>
              <a:spcAft>
                <a:spcPts val="1000"/>
              </a:spcAft>
            </a:pPr>
            <a:endParaRPr lang="en-US" b="1" dirty="0">
              <a:solidFill>
                <a:prstClr val="black"/>
              </a:solidFill>
              <a:latin typeface="Calibri" panose="020F0502020204030204" pitchFamily="34" charset="0"/>
              <a:ea typeface="Calibri" panose="020F0502020204030204" pitchFamily="34" charset="0"/>
              <a:cs typeface="Simplified Arabic" panose="02020603050405020304" pitchFamily="18" charset="-78"/>
            </a:endParaRPr>
          </a:p>
          <a:p>
            <a:pPr marL="362585" lvl="0" algn="r" rtl="1">
              <a:lnSpc>
                <a:spcPct val="115000"/>
              </a:lnSpc>
              <a:spcAft>
                <a:spcPts val="1000"/>
              </a:spcAft>
            </a:pPr>
            <a:endParaRPr lang="en-US" b="1" dirty="0">
              <a:solidFill>
                <a:prstClr val="black"/>
              </a:solidFill>
              <a:latin typeface="Calibri" panose="020F0502020204030204" pitchFamily="34" charset="0"/>
              <a:ea typeface="Calibri" panose="020F0502020204030204" pitchFamily="34" charset="0"/>
              <a:cs typeface="Simplified Arabic" panose="02020603050405020304" pitchFamily="18" charset="-78"/>
            </a:endParaRPr>
          </a:p>
          <a:p>
            <a:pPr marL="362585" lvl="0" algn="r" rtl="1">
              <a:lnSpc>
                <a:spcPct val="115000"/>
              </a:lnSpc>
              <a:spcAft>
                <a:spcPts val="1000"/>
              </a:spcAft>
            </a:pPr>
            <a:endParaRPr lang="en-US" b="1" dirty="0">
              <a:solidFill>
                <a:prstClr val="black"/>
              </a:solidFill>
              <a:latin typeface="Calibri" panose="020F0502020204030204" pitchFamily="34" charset="0"/>
              <a:ea typeface="Calibri" panose="020F0502020204030204" pitchFamily="34" charset="0"/>
              <a:cs typeface="Simplified Arabic" panose="02020603050405020304" pitchFamily="18" charset="-78"/>
            </a:endParaRPr>
          </a:p>
          <a:p>
            <a:pPr marL="362585" lvl="0" algn="r" rtl="1">
              <a:lnSpc>
                <a:spcPct val="115000"/>
              </a:lnSpc>
              <a:spcAft>
                <a:spcPts val="1000"/>
              </a:spcAft>
            </a:pPr>
            <a:endParaRPr lang="en-US" b="1" dirty="0">
              <a:solidFill>
                <a:prstClr val="black"/>
              </a:solidFill>
              <a:latin typeface="Calibri" panose="020F0502020204030204" pitchFamily="34" charset="0"/>
              <a:ea typeface="Calibri" panose="020F0502020204030204" pitchFamily="34" charset="0"/>
              <a:cs typeface="Simplified Arabic" panose="02020603050405020304" pitchFamily="18" charset="-78"/>
            </a:endParaRPr>
          </a:p>
          <a:p>
            <a:pPr marL="362585" lvl="0" algn="r" rtl="1">
              <a:lnSpc>
                <a:spcPct val="115000"/>
              </a:lnSpc>
              <a:spcAft>
                <a:spcPts val="1000"/>
              </a:spcAft>
            </a:pPr>
            <a:r>
              <a:rPr lang="ar-SA"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جامعة ---------</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r" rtl="1">
              <a:lnSpc>
                <a:spcPct val="150000"/>
              </a:lnSpc>
              <a:spcAft>
                <a:spcPts val="1000"/>
              </a:spcAft>
            </a:pPr>
            <a:r>
              <a:rPr lang="ar-SA"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عمادة الدراسات العليا والبحث العلمي </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r" rtl="1">
              <a:lnSpc>
                <a:spcPct val="115000"/>
              </a:lnSpc>
              <a:spcAft>
                <a:spcPts val="1000"/>
              </a:spcAft>
            </a:pPr>
            <a:r>
              <a:rPr lang="ar-JO" sz="20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rtl="1">
              <a:spcAft>
                <a:spcPts val="400"/>
              </a:spcAft>
            </a:pPr>
            <a:r>
              <a:rPr lang="ar-JO" sz="2000"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تقرير نقد رسالة علمية بعنوان:</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rtl="1">
              <a:spcAft>
                <a:spcPts val="400"/>
              </a:spcAft>
            </a:pPr>
            <a:r>
              <a:rPr lang="ar-JO" sz="2000"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التنظيم الذاتي وعلاقته بالمرونة النفسية لدى طلبة الماجستير في برنامج الارشاد النفسي والتربوي في الجامعات الفلسطينية</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a:spcAft>
                <a:spcPts val="400"/>
              </a:spcAft>
            </a:pPr>
            <a:r>
              <a:rPr lang="en-US" b="1" dirty="0">
                <a:solidFill>
                  <a:prstClr val="black"/>
                </a:solidFill>
                <a:latin typeface="Times New Roman" panose="02020603050405020304" pitchFamily="18" charset="0"/>
                <a:ea typeface="Calibri" panose="020F0502020204030204" pitchFamily="34" charset="0"/>
                <a:cs typeface="Arial" panose="020B0604020202020204" pitchFamily="34" charset="0"/>
              </a:rPr>
              <a:t>Master's thesis critique report entitled:</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rtl="1">
              <a:spcAft>
                <a:spcPts val="400"/>
              </a:spcAft>
            </a:pPr>
            <a:r>
              <a:rPr lang="en-US" b="1" dirty="0">
                <a:solidFill>
                  <a:prstClr val="black"/>
                </a:solidFill>
                <a:latin typeface="Times New Roman" panose="02020603050405020304" pitchFamily="18" charset="0"/>
                <a:ea typeface="Calibri" panose="020F0502020204030204" pitchFamily="34" charset="0"/>
                <a:cs typeface="Arial" panose="020B0604020202020204" pitchFamily="34" charset="0"/>
              </a:rPr>
              <a:t>Self-regulation and its relationship to psychological flexibility among master's students in the psychological and educational counseling program in Palestinian universities</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lvl="0" algn="ctr" rtl="1">
              <a:spcAft>
                <a:spcPts val="400"/>
              </a:spcAft>
            </a:pPr>
            <a:r>
              <a:rPr lang="en-US" b="1" dirty="0">
                <a:solidFill>
                  <a:prstClr val="black"/>
                </a:solidFill>
                <a:latin typeface="Simplified Arabic" panose="02020603050405020304" pitchFamily="18" charset="-78"/>
                <a:ea typeface="Calibri" panose="020F0502020204030204" pitchFamily="34" charset="0"/>
                <a:cs typeface="Arial" panose="020B0604020202020204" pitchFamily="34" charset="0"/>
              </a:rPr>
              <a:t>     </a:t>
            </a:r>
            <a:r>
              <a:rPr lang="ar-JO"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إعداد:</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rtl="1">
              <a:spcAft>
                <a:spcPts val="400"/>
              </a:spcAft>
            </a:pPr>
            <a:r>
              <a:rPr lang="ar-JO"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rtl="1">
              <a:spcAft>
                <a:spcPts val="400"/>
              </a:spcAft>
            </a:pPr>
            <a:r>
              <a:rPr lang="ar-JO"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بإشراف:</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rtl="1">
              <a:spcAft>
                <a:spcPts val="400"/>
              </a:spcAft>
            </a:pPr>
            <a:r>
              <a:rPr lang="ar-JO"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rtl="1">
              <a:spcAft>
                <a:spcPts val="400"/>
              </a:spcAft>
            </a:pPr>
            <a:r>
              <a:rPr lang="ar-SA" b="1" dirty="0">
                <a:solidFill>
                  <a:prstClr val="black"/>
                </a:solidFill>
                <a:latin typeface="Calibri" panose="020F0502020204030204" pitchFamily="34" charset="0"/>
                <a:ea typeface="Calibri" panose="020F0502020204030204" pitchFamily="34" charset="0"/>
                <a:cs typeface="Times New Roman" panose="02020603050405020304" pitchFamily="18" charset="0"/>
              </a:rPr>
              <a:t>تخصص الارشاد النفسي والتربوي</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ctr" rtl="1">
              <a:spcAft>
                <a:spcPts val="400"/>
              </a:spcAft>
            </a:pPr>
            <a:r>
              <a:rPr lang="ar-JO" b="1" dirty="0">
                <a:solidFill>
                  <a:prstClr val="black"/>
                </a:solidFill>
                <a:latin typeface="Calibri" panose="020F0502020204030204" pitchFamily="34" charset="0"/>
                <a:ea typeface="Calibri" panose="020F0502020204030204" pitchFamily="34" charset="0"/>
                <a:cs typeface="Times New Roman" panose="02020603050405020304" pitchFamily="18" charset="0"/>
              </a:rPr>
              <a:t>2021- 2022</a:t>
            </a:r>
            <a:r>
              <a:rPr lang="ar-SA" sz="1600"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a:t>
            </a:r>
            <a:endParaRPr lang="en-US"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928178799"/>
      </p:ext>
    </p:extLst>
  </p:cSld>
  <p:clrMapOvr>
    <a:masterClrMapping/>
  </p:clrMapOvr>
  <p:transition spd="slow" advTm="73031">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6" name="Table 5"/>
          <p:cNvGraphicFramePr>
            <a:graphicFrameLocks noGrp="1"/>
          </p:cNvGraphicFramePr>
          <p:nvPr>
            <p:extLst>
              <p:ext uri="{D42A27DB-BD31-4B8C-83A1-F6EECF244321}">
                <p14:modId xmlns:p14="http://schemas.microsoft.com/office/powerpoint/2010/main" val="430627166"/>
              </p:ext>
            </p:extLst>
          </p:nvPr>
        </p:nvGraphicFramePr>
        <p:xfrm>
          <a:off x="424070" y="576128"/>
          <a:ext cx="11382712" cy="6023894"/>
        </p:xfrm>
        <a:graphic>
          <a:graphicData uri="http://schemas.openxmlformats.org/drawingml/2006/table">
            <a:tbl>
              <a:tblPr rtl="1" firstRow="1" firstCol="1" bandRow="1">
                <a:tableStyleId>{5C22544A-7EE6-4342-B048-85BDC9FD1C3A}</a:tableStyleId>
              </a:tblPr>
              <a:tblGrid>
                <a:gridCol w="721849">
                  <a:extLst>
                    <a:ext uri="{9D8B030D-6E8A-4147-A177-3AD203B41FA5}">
                      <a16:colId xmlns:a16="http://schemas.microsoft.com/office/drawing/2014/main" val="1063142455"/>
                    </a:ext>
                  </a:extLst>
                </a:gridCol>
                <a:gridCol w="5147959">
                  <a:extLst>
                    <a:ext uri="{9D8B030D-6E8A-4147-A177-3AD203B41FA5}">
                      <a16:colId xmlns:a16="http://schemas.microsoft.com/office/drawing/2014/main" val="418253073"/>
                    </a:ext>
                  </a:extLst>
                </a:gridCol>
                <a:gridCol w="5512904">
                  <a:extLst>
                    <a:ext uri="{9D8B030D-6E8A-4147-A177-3AD203B41FA5}">
                      <a16:colId xmlns:a16="http://schemas.microsoft.com/office/drawing/2014/main" val="718478146"/>
                    </a:ext>
                  </a:extLst>
                </a:gridCol>
              </a:tblGrid>
              <a:tr h="857680">
                <a:tc>
                  <a:txBody>
                    <a:bodyPr/>
                    <a:lstStyle/>
                    <a:p>
                      <a:pPr marL="362585" marR="0" lvl="0" algn="r" rtl="1">
                        <a:lnSpc>
                          <a:spcPct val="115000"/>
                        </a:lnSpc>
                        <a:spcBef>
                          <a:spcPts val="0"/>
                        </a:spcBef>
                        <a:spcAft>
                          <a:spcPts val="0"/>
                        </a:spcAft>
                      </a:pPr>
                      <a:r>
                        <a:rPr lang="ar-SA" sz="2000">
                          <a:effectLst/>
                        </a:rPr>
                        <a:t>الرقم</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dirty="0">
                          <a:solidFill>
                            <a:schemeClr val="tx1"/>
                          </a:solidFill>
                          <a:effectLst/>
                        </a:rPr>
                        <a:t>الإيجابيات</a:t>
                      </a:r>
                      <a:endParaRPr lang="en-US"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dirty="0">
                          <a:solidFill>
                            <a:schemeClr val="tx1"/>
                          </a:solidFill>
                          <a:effectLst/>
                        </a:rPr>
                        <a:t>السلبيات</a:t>
                      </a:r>
                      <a:endParaRPr lang="en-US"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extLst>
                  <a:ext uri="{0D108BD9-81ED-4DB2-BD59-A6C34878D82A}">
                    <a16:rowId xmlns:a16="http://schemas.microsoft.com/office/drawing/2014/main" val="2726787859"/>
                  </a:ext>
                </a:extLst>
              </a:tr>
              <a:tr h="988822">
                <a:tc>
                  <a:txBody>
                    <a:bodyPr/>
                    <a:lstStyle/>
                    <a:p>
                      <a:pPr marL="342900" marR="0" lvl="0" indent="-342900" algn="r" rtl="1">
                        <a:lnSpc>
                          <a:spcPct val="115000"/>
                        </a:lnSpc>
                        <a:spcBef>
                          <a:spcPts val="0"/>
                        </a:spcBef>
                        <a:spcAft>
                          <a:spcPts val="0"/>
                        </a:spcAft>
                        <a:buFont typeface="+mj-lt"/>
                        <a:buAutoNum type="arabicPeriod"/>
                      </a:pPr>
                      <a:r>
                        <a:rPr lang="ar-SA" sz="2000">
                          <a:effectLst/>
                        </a:rPr>
                        <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dirty="0">
                          <a:effectLst/>
                        </a:rPr>
                        <a:t>العنوان بصورة عامه يقع في مجال تخصص الإرشاد النفسي والتربوي وهناك توافق بين العنوان وبين موضوع الدراسة.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dirty="0">
                          <a:effectLst/>
                        </a:rPr>
                        <a:t>استخدمت الباحثة (16) كلمة في العنوان، بحيث تجاوز المعيار اللازم وهو (15) كلمة.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extLst>
                  <a:ext uri="{0D108BD9-81ED-4DB2-BD59-A6C34878D82A}">
                    <a16:rowId xmlns:a16="http://schemas.microsoft.com/office/drawing/2014/main" val="4136686388"/>
                  </a:ext>
                </a:extLst>
              </a:tr>
              <a:tr h="651994">
                <a:tc>
                  <a:txBody>
                    <a:bodyPr/>
                    <a:lstStyle/>
                    <a:p>
                      <a:pPr marL="342900" marR="0" lvl="0" indent="-342900" algn="r" rtl="1">
                        <a:lnSpc>
                          <a:spcPct val="115000"/>
                        </a:lnSpc>
                        <a:spcBef>
                          <a:spcPts val="0"/>
                        </a:spcBef>
                        <a:spcAft>
                          <a:spcPts val="0"/>
                        </a:spcAft>
                        <a:buFont typeface="+mj-lt"/>
                        <a:buAutoNum type="arabicPeriod"/>
                      </a:pPr>
                      <a:r>
                        <a:rPr lang="ar-SA" sz="2000">
                          <a:effectLst/>
                        </a:rPr>
                        <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a:effectLst/>
                        </a:rPr>
                        <a:t>متغيرات الدراسة تم ايرادها في العنوان (التنظيم الذاتي والمرونة النفسية).</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dirty="0">
                          <a:effectLst/>
                        </a:rPr>
                        <a:t> وضع الشعار الخاص بالجامعة في وسط الصفحة يخالف دليل الجامعة.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extLst>
                  <a:ext uri="{0D108BD9-81ED-4DB2-BD59-A6C34878D82A}">
                    <a16:rowId xmlns:a16="http://schemas.microsoft.com/office/drawing/2014/main" val="3365197898"/>
                  </a:ext>
                </a:extLst>
              </a:tr>
              <a:tr h="857680">
                <a:tc>
                  <a:txBody>
                    <a:bodyPr/>
                    <a:lstStyle/>
                    <a:p>
                      <a:pPr marL="342900" marR="0" lvl="0" indent="-342900" algn="r" rtl="1">
                        <a:lnSpc>
                          <a:spcPct val="115000"/>
                        </a:lnSpc>
                        <a:spcBef>
                          <a:spcPts val="0"/>
                        </a:spcBef>
                        <a:spcAft>
                          <a:spcPts val="0"/>
                        </a:spcAft>
                        <a:buFont typeface="+mj-lt"/>
                        <a:buAutoNum type="arabicPeriod"/>
                      </a:pPr>
                      <a:r>
                        <a:rPr lang="ar-SA" sz="2000">
                          <a:effectLst/>
                        </a:rPr>
                        <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dirty="0">
                          <a:effectLst/>
                        </a:rPr>
                        <a:t>يتمتع العنوان بصياغة واضحه الى حد ما، ولغة مفهومة بعيدة عن الغموض.</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dirty="0">
                          <a:effectLst/>
                        </a:rPr>
                        <a:t>اسم الجامعة، والكلية، يوضع في أعلى الصفحة من جهة اليمن </a:t>
                      </a:r>
                      <a:r>
                        <a:rPr lang="en-US" sz="2000" b="1" dirty="0">
                          <a:effectLst/>
                        </a:rPr>
                        <a:t>) </a:t>
                      </a:r>
                      <a:r>
                        <a:rPr lang="ar-SA" sz="2000" b="1" dirty="0">
                          <a:effectLst/>
                        </a:rPr>
                        <a:t>وضع هنا في الوسط مخالف لدليل الجامعة).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extLst>
                  <a:ext uri="{0D108BD9-81ED-4DB2-BD59-A6C34878D82A}">
                    <a16:rowId xmlns:a16="http://schemas.microsoft.com/office/drawing/2014/main" val="2701657950"/>
                  </a:ext>
                </a:extLst>
              </a:tr>
              <a:tr h="651994">
                <a:tc>
                  <a:txBody>
                    <a:bodyPr/>
                    <a:lstStyle/>
                    <a:p>
                      <a:pPr marL="342900" marR="0" lvl="0" indent="-342900" algn="r" rtl="1">
                        <a:lnSpc>
                          <a:spcPct val="115000"/>
                        </a:lnSpc>
                        <a:spcBef>
                          <a:spcPts val="0"/>
                        </a:spcBef>
                        <a:spcAft>
                          <a:spcPts val="0"/>
                        </a:spcAft>
                        <a:buFont typeface="+mj-lt"/>
                        <a:buAutoNum type="arabicPeriod"/>
                      </a:pPr>
                      <a:r>
                        <a:rPr lang="ar-SA" sz="2000">
                          <a:effectLst/>
                        </a:rPr>
                        <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dirty="0">
                          <a:effectLst/>
                        </a:rPr>
                        <a:t>العنوان ذو قيمة علمية ونفع في البحث العلمي.</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dirty="0">
                          <a:effectLst/>
                        </a:rPr>
                        <a:t>اسم الباحثة يجب أن يكتب رباعي وفق دليل الجامعة</a:t>
                      </a:r>
                      <a:r>
                        <a:rPr lang="en-US" sz="2000" b="1" dirty="0">
                          <a:effectLst/>
                        </a:rPr>
                        <a:t>)</a:t>
                      </a:r>
                      <a:r>
                        <a:rPr lang="ar-SA" sz="2000" b="1" dirty="0">
                          <a:effectLst/>
                        </a:rPr>
                        <a:t>الاسم مكتوب ثلاثي فقط).</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extLst>
                  <a:ext uri="{0D108BD9-81ED-4DB2-BD59-A6C34878D82A}">
                    <a16:rowId xmlns:a16="http://schemas.microsoft.com/office/drawing/2014/main" val="2972714459"/>
                  </a:ext>
                </a:extLst>
              </a:tr>
              <a:tr h="988822">
                <a:tc>
                  <a:txBody>
                    <a:bodyPr/>
                    <a:lstStyle/>
                    <a:p>
                      <a:pPr marL="342900" marR="0" lvl="0" indent="-342900" algn="r" rtl="1">
                        <a:lnSpc>
                          <a:spcPct val="115000"/>
                        </a:lnSpc>
                        <a:spcBef>
                          <a:spcPts val="0"/>
                        </a:spcBef>
                        <a:spcAft>
                          <a:spcPts val="0"/>
                        </a:spcAft>
                        <a:buFont typeface="+mj-lt"/>
                        <a:buAutoNum type="arabicPeriod"/>
                      </a:pPr>
                      <a:r>
                        <a:rPr lang="ar-SA" sz="2000">
                          <a:effectLst/>
                        </a:rPr>
                        <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a:effectLst/>
                        </a:rPr>
                        <a:t> </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a:effectLst/>
                        </a:rPr>
                        <a:t>اسم المشرف لا يكتب علي الغلاف الخارجي ويكتب ثلاثي</a:t>
                      </a:r>
                      <a:r>
                        <a:rPr lang="en-US" sz="2000" b="1">
                          <a:effectLst/>
                        </a:rPr>
                        <a:t>)</a:t>
                      </a:r>
                      <a:r>
                        <a:rPr lang="ar-SA" sz="2000" b="1">
                          <a:effectLst/>
                        </a:rPr>
                        <a:t>الاسم مكتوب علي الغلاف الخارجي وهدا مخالف لدليل الجامعة ).</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extLst>
                  <a:ext uri="{0D108BD9-81ED-4DB2-BD59-A6C34878D82A}">
                    <a16:rowId xmlns:a16="http://schemas.microsoft.com/office/drawing/2014/main" val="3980899840"/>
                  </a:ext>
                </a:extLst>
              </a:tr>
              <a:tr h="315166">
                <a:tc>
                  <a:txBody>
                    <a:bodyPr/>
                    <a:lstStyle/>
                    <a:p>
                      <a:pPr marL="342900" marR="0" lvl="0" indent="-342900" algn="r" rtl="1">
                        <a:lnSpc>
                          <a:spcPct val="115000"/>
                        </a:lnSpc>
                        <a:spcBef>
                          <a:spcPts val="0"/>
                        </a:spcBef>
                        <a:spcAft>
                          <a:spcPts val="0"/>
                        </a:spcAft>
                        <a:buFont typeface="+mj-lt"/>
                        <a:buAutoNum type="arabicPeriod"/>
                      </a:pPr>
                      <a:r>
                        <a:rPr lang="ar-SA" sz="2000">
                          <a:effectLst/>
                        </a:rPr>
                        <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a:effectLst/>
                        </a:rPr>
                        <a:t> </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JO" sz="2000" b="1">
                          <a:effectLst/>
                        </a:rPr>
                        <a:t>لا يوجد ترجمة بالإنجليزية لعنوان الرسالة.</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extLst>
                  <a:ext uri="{0D108BD9-81ED-4DB2-BD59-A6C34878D82A}">
                    <a16:rowId xmlns:a16="http://schemas.microsoft.com/office/drawing/2014/main" val="931457172"/>
                  </a:ext>
                </a:extLst>
              </a:tr>
              <a:tr h="565524">
                <a:tc>
                  <a:txBody>
                    <a:bodyPr/>
                    <a:lstStyle/>
                    <a:p>
                      <a:pPr marL="342900" marR="0" lvl="0" indent="-342900" algn="r" rtl="1">
                        <a:lnSpc>
                          <a:spcPct val="115000"/>
                        </a:lnSpc>
                        <a:spcBef>
                          <a:spcPts val="0"/>
                        </a:spcBef>
                        <a:spcAft>
                          <a:spcPts val="0"/>
                        </a:spcAft>
                        <a:buFont typeface="+mj-lt"/>
                        <a:buAutoNum type="arabicPeriod"/>
                      </a:pPr>
                      <a:r>
                        <a:rPr lang="ar-SA" sz="2000">
                          <a:effectLst/>
                        </a:rPr>
                        <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SA" sz="2000" b="1">
                          <a:effectLst/>
                        </a:rPr>
                        <a:t> </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tc>
                  <a:txBody>
                    <a:bodyPr/>
                    <a:lstStyle/>
                    <a:p>
                      <a:pPr marL="362585" marR="0" lvl="0" algn="r" rtl="1">
                        <a:lnSpc>
                          <a:spcPct val="115000"/>
                        </a:lnSpc>
                        <a:spcBef>
                          <a:spcPts val="0"/>
                        </a:spcBef>
                        <a:spcAft>
                          <a:spcPts val="0"/>
                        </a:spcAft>
                      </a:pPr>
                      <a:r>
                        <a:rPr lang="ar-JO" sz="2000" b="1" dirty="0">
                          <a:effectLst/>
                        </a:rPr>
                        <a:t>استخدمت كلمة "إشراف" والاصح لغويا "بإشراف".</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52879" marR="52879" marT="0" marB="0"/>
                </a:tc>
                <a:extLst>
                  <a:ext uri="{0D108BD9-81ED-4DB2-BD59-A6C34878D82A}">
                    <a16:rowId xmlns:a16="http://schemas.microsoft.com/office/drawing/2014/main" val="2862569075"/>
                  </a:ext>
                </a:extLst>
              </a:tr>
            </a:tbl>
          </a:graphicData>
        </a:graphic>
      </p:graphicFrame>
    </p:spTree>
    <p:extLst>
      <p:ext uri="{BB962C8B-B14F-4D97-AF65-F5344CB8AC3E}">
        <p14:creationId xmlns:p14="http://schemas.microsoft.com/office/powerpoint/2010/main" val="645880143"/>
      </p:ext>
    </p:extLst>
  </p:cSld>
  <p:clrMapOvr>
    <a:masterClrMapping/>
  </p:clrMapOvr>
  <mc:AlternateContent xmlns:mc="http://schemas.openxmlformats.org/markup-compatibility/2006" xmlns:p14="http://schemas.microsoft.com/office/powerpoint/2010/main">
    <mc:Choice Requires="p14">
      <p:transition spd="slow" p14:dur="2000" advTm="127005"/>
    </mc:Choice>
    <mc:Fallback xmlns="">
      <p:transition spd="slow" advTm="12700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107096" y="-33381"/>
            <a:ext cx="9746854"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2585" lvl="0" algn="r" rtl="1">
              <a:lnSpc>
                <a:spcPct val="115000"/>
              </a:lnSpc>
              <a:spcAft>
                <a:spcPts val="1000"/>
              </a:spcAft>
            </a:pPr>
            <a:r>
              <a:rPr lang="ar-JO" sz="2800"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رأي الناقد:</a:t>
            </a:r>
            <a:endPar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just" rtl="1">
              <a:lnSpc>
                <a:spcPct val="115000"/>
              </a:lnSpc>
            </a:pPr>
            <a:r>
              <a:rPr lang="ar-JO" sz="2800"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a:t>
            </a:r>
            <a:r>
              <a:rPr lang="ar-SA"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كان بإمكان الباحثة اختصار العنوان، واضافة بعض التفاصيل المذكورة فيه الى بند الحدود المكانية والموضوعية على سبيل المثال: التنظيم الذاتي وعلاقته بالمرونة النفسية لدى عينة من طلبة الماجستير في الجامعات الفلسطينية، وبذلك ينخفض عدد الكلمات الى 13 كلمة.</a:t>
            </a:r>
            <a:endPar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62585" lvl="0" algn="just" rtl="1">
              <a:lnSpc>
                <a:spcPct val="115000"/>
              </a:lnSpc>
            </a:pPr>
            <a:r>
              <a:rPr lang="ar-SA"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او من الممكن ان يكون العنوان: التنظيم الذاتي وعلاقته بالمرونة النفسية من وجهة نظر طلبة الماجستير في الجامعات الفلسطينية؛ لزيادة وضوح العنوان.</a:t>
            </a:r>
            <a:endPar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275849723"/>
      </p:ext>
    </p:extLst>
  </p:cSld>
  <p:clrMapOvr>
    <a:masterClrMapping/>
  </p:clrMapOvr>
  <p:transition spd="slow" advTm="73031">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001078" y="522464"/>
            <a:ext cx="10066048" cy="62990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07000"/>
              </a:lnSpc>
              <a:spcAft>
                <a:spcPts val="800"/>
              </a:spcAft>
            </a:pPr>
            <a:r>
              <a:rPr lang="ar-SA" sz="3200" b="1"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مفهوم الذكاء الاصطناعي  واهميته في تعزيز الفكر النقدي</a:t>
            </a:r>
            <a:endParaRPr lang="en-US"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endParaRPr>
          </a:p>
          <a:p>
            <a:pPr lvl="0" algn="justLow" rtl="1">
              <a:lnSpc>
                <a:spcPct val="107000"/>
              </a:lnSpc>
              <a:spcAft>
                <a:spcPts val="800"/>
              </a:spcAft>
            </a:pPr>
            <a:r>
              <a:rPr lang="en-US"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يُعَدُّ الذكاء الاصطناعي من أبرز التقنيات الحديثة التي تُسهم في تعزيز الفكر النقدي بطرق متعددة. من خلال تحليل البيانات الضخمة وتقديم رؤى دقيقة، يُمكِّن الذكاء الاصطناعي الأفراد من اتخاذ قرارات مستنيرة وتقييم المعلومات بشكل أكثر فعالية. كما يُسهم في تطوير أدوات تعليمية تفاعلية تُحفِّز التفكير النقدي لدى الطلاب، مما يُعزز من قدرتهم على حل المشكلات بطرق مبتكرة. بالإضافة إلى ذلك، يُساعد الذكاء الاصطناعي في كشف التحيزات والمعلومات المضللة، مما يُمكِّن الأفراد من تبني مواقف نقدية مبنية على حقائق موثوقة</a:t>
            </a:r>
            <a:r>
              <a:rPr lang="en-US"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56937811"/>
      </p:ext>
    </p:extLst>
  </p:cSld>
  <p:clrMapOvr>
    <a:masterClrMapping/>
  </p:clrMapOvr>
  <p:transition spd="slow" advTm="73031">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245317" y="618886"/>
            <a:ext cx="9530262" cy="57900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2000" b="1" dirty="0">
                <a:solidFill>
                  <a:prstClr val="black"/>
                </a:solidFill>
                <a:latin typeface="Simplified Arabic" panose="02020603050405020304" pitchFamily="18" charset="-78"/>
                <a:cs typeface="Simplified Arabic" panose="02020603050405020304" pitchFamily="18" charset="-78"/>
              </a:rPr>
              <a:t>تأثير الذكاء الاصطناعي على تطوير مهارات التحليل النقدي</a:t>
            </a:r>
            <a:endParaRPr lang="en-US" sz="2000" dirty="0">
              <a:solidFill>
                <a:prstClr val="black"/>
              </a:solidFill>
              <a:latin typeface="Simplified Arabic" panose="02020603050405020304" pitchFamily="18" charset="-78"/>
              <a:cs typeface="Simplified Arabic" panose="02020603050405020304" pitchFamily="18" charset="-78"/>
            </a:endParaRPr>
          </a:p>
          <a:p>
            <a:pPr lvl="0" algn="just" rtl="1"/>
            <a:r>
              <a:rPr lang="ar-SA" sz="2000" dirty="0">
                <a:solidFill>
                  <a:prstClr val="black"/>
                </a:solidFill>
                <a:latin typeface="Simplified Arabic" panose="02020603050405020304" pitchFamily="18" charset="-78"/>
                <a:cs typeface="Simplified Arabic" panose="02020603050405020304" pitchFamily="18" charset="-78"/>
              </a:rPr>
              <a:t>الذكاء الاصطناعي أصبح جزءًا لا يتجزأ من حياتنا اليومية، وله تأثيرات واسعة النطاق على مختلف جوانب الحياة، بما في ذلك تطوير مهارات التحليل النقدي. في هذا السياق، يمكن القول إن الذكاء الاصطناعي يلعب دورًا محوريًا في تعزيز الفكر النقدي بطرق متعددة. أولاً، يمكن للذكاء الاصطناعي أن يوفر أدوات تحليلية متقدمة تساعد الأفراد على فهم البيانات بشكل أعمق وأكثر دقة. على سبيل المثال، يمكن للبرمجيات المعتمدة على الذكاء الاصطناعي تحليل كميات ضخمة من البيانات في وقت قصير، مما يتيح للمحللين التركيز على تفسير النتائج بدلاً من الانشغال بجمع البيانات وتحليلها يدويًا. هذا النوع من الأدوات يمكن أن يكون مفيدًا بشكل خاص في مجالات مثل الاقتصاد، الطب، والعلوم الاجتماعية، حيث تكون البيانات المعقدة جزءًا أساسيًا من العمل اليومي</a:t>
            </a:r>
            <a:r>
              <a:rPr lang="en-US" sz="2000" dirty="0">
                <a:solidFill>
                  <a:prstClr val="black"/>
                </a:solidFill>
                <a:latin typeface="Simplified Arabic" panose="02020603050405020304" pitchFamily="18" charset="-78"/>
                <a:cs typeface="Simplified Arabic" panose="02020603050405020304" pitchFamily="18" charset="-78"/>
              </a:rPr>
              <a:t>.</a:t>
            </a:r>
          </a:p>
          <a:p>
            <a:pPr lvl="0" algn="just" rtl="1"/>
            <a:endParaRPr lang="en-US" sz="2000" dirty="0">
              <a:solidFill>
                <a:prstClr val="black"/>
              </a:solidFill>
              <a:latin typeface="Simplified Arabic" panose="02020603050405020304" pitchFamily="18" charset="-78"/>
              <a:cs typeface="Simplified Arabic" panose="02020603050405020304" pitchFamily="18" charset="-78"/>
            </a:endParaRPr>
          </a:p>
          <a:p>
            <a:pPr lvl="0" algn="just" rtl="1"/>
            <a:r>
              <a:rPr lang="ar-SA" sz="2000" dirty="0">
                <a:solidFill>
                  <a:prstClr val="black"/>
                </a:solidFill>
                <a:latin typeface="Simplified Arabic" panose="02020603050405020304" pitchFamily="18" charset="-78"/>
                <a:cs typeface="Simplified Arabic" panose="02020603050405020304" pitchFamily="18" charset="-78"/>
              </a:rPr>
              <a:t>علاوة على ذلك، يمكن للذكاء الاصطناعي أن يعزز مهارات التحليل النقدي من خلال تقديم نماذج محاكاة وسيناريوهات متعددة. هذه النماذج يمكن أن تساعد الأفراد على التفكير في الاحتمالات المختلفة وتقييم النتائج المحتملة لكل قرار. على سبيل المثال، في مجال الأعمال، يمكن استخدام الذكاء الاصطناعي لتطوير نماذج محاكاة تساعد المديرين على فهم تأثير قراراتهم على الأداء المالي للشركة. هذا النوع من التحليل يمكن أن يكون مفيدًا أيضًا في مجالات أخرى مثل التخطيط الحضري والسياسات العامة، حيث يمكن استخدام النماذج المحاكاة لتقييم تأثير السياسات المختلفة على المجتمع</a:t>
            </a:r>
            <a:r>
              <a:rPr lang="en-US" sz="2000" dirty="0">
                <a:solidFill>
                  <a:prstClr val="black"/>
                </a:solidFill>
                <a:latin typeface="Simplified Arabic" panose="02020603050405020304" pitchFamily="18" charset="-78"/>
                <a:cs typeface="Simplified Arabic" panose="02020603050405020304" pitchFamily="18" charset="-78"/>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2758658303"/>
      </p:ext>
    </p:extLst>
  </p:cSld>
  <p:clrMapOvr>
    <a:masterClrMapping/>
  </p:clrMapOvr>
  <p:transition spd="slow" advTm="73031">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2067339" y="1416210"/>
            <a:ext cx="9736734" cy="4296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3200" b="1" dirty="0">
                <a:solidFill>
                  <a:prstClr val="black"/>
                </a:solidFill>
              </a:rPr>
              <a:t>العلاقة بين الذكاء الاصطناعي والتفكير النقدي</a:t>
            </a:r>
          </a:p>
          <a:p>
            <a:pPr lvl="0" algn="r" rtl="1"/>
            <a:r>
              <a:rPr lang="ar-SA" sz="3200" dirty="0">
                <a:solidFill>
                  <a:prstClr val="black"/>
                </a:solidFill>
              </a:rPr>
              <a:t>التفكير النقدي هو القدرة على تحليل المعلومات بموضوعية وتقييم الحجج والبراهين للوصول إلى حكم منطقي. الذكاء الاصطناعي يمكن أن يكون أداة قوية لدعم هذه العملية، فهو يقدم كميات هائلة من البيانات والتحليلات الأولية بسرعة فائقة. دور الطالب هنا يتحول من مجرد متلقي للمعلومة إلى محقق ومحلل يقيم صحة وموثوقية النتائج التي تقدمها الخوارزميات. هذا التفاعل يبني لدى الطالب مهارة التساؤل والتشكيك البناء بدلاً من القبول السلبي للمعلومات</a:t>
            </a:r>
            <a:r>
              <a:rPr lang="en-US" sz="3200" dirty="0">
                <a:solidFill>
                  <a:prstClr val="black"/>
                </a:solidFill>
              </a:rPr>
              <a:t>.</a:t>
            </a: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mn-ea"/>
                <a:cs typeface="+mn-cs"/>
              </a:rPr>
              <a:t>midocean.edu.km</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404534002"/>
      </p:ext>
    </p:extLst>
  </p:cSld>
  <p:clrMapOvr>
    <a:masterClrMapping/>
  </p:clrMapOvr>
  <p:transition spd="slow" advTm="73031">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390769"/>
            <a:ext cx="12191999" cy="7241657"/>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18"/>
    </mc:Choice>
    <mc:Fallback xmlns="">
      <p:transition spd="slow" advTm="371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320DB2-05C9-4D9C-B7DB-89EA6E35BB99}">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6652D-945C-4BBB-93EC-AAA9B94F6AE3}">
  <ds:schemaRefs>
    <ds:schemaRef ds:uri="http://purl.org/dc/elements/1.1/"/>
    <ds:schemaRef ds:uri="http://schemas.openxmlformats.org/package/2006/metadata/core-properties"/>
    <ds:schemaRef ds:uri="http://purl.org/dc/dcmitype/"/>
    <ds:schemaRef ds:uri="http://schemas.microsoft.com/office/infopath/2007/PartnerControls"/>
    <ds:schemaRef ds:uri="http://purl.org/dc/terms/"/>
    <ds:schemaRef ds:uri="http://schemas.microsoft.com/office/2006/metadata/properties"/>
    <ds:schemaRef ds:uri="http://schemas.microsoft.com/office/2006/documentManagement/types"/>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5719</TotalTime>
  <Words>5855</Words>
  <Application>Microsoft Macintosh PowerPoint</Application>
  <PresentationFormat>Widescreen</PresentationFormat>
  <Paragraphs>487</Paragraphs>
  <Slides>51</Slides>
  <Notes>13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Alexandria</vt:lpstr>
      <vt:lpstr>Arial</vt:lpstr>
      <vt:lpstr>Calibri</vt:lpstr>
      <vt:lpstr>Calibri Light</vt:lpstr>
      <vt:lpstr>NotoNaskhArabic</vt:lpstr>
      <vt:lpstr>Simplified Arabic</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Mayar Walid</cp:lastModifiedBy>
  <cp:revision>246</cp:revision>
  <dcterms:created xsi:type="dcterms:W3CDTF">2023-04-29T09:08:00Z</dcterms:created>
  <dcterms:modified xsi:type="dcterms:W3CDTF">2026-09-11T12:14:51Z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