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8"/>
  </p:notesMasterIdLst>
  <p:sldIdLst>
    <p:sldId id="260" r:id="rId2"/>
    <p:sldId id="277" r:id="rId3"/>
    <p:sldId id="334" r:id="rId4"/>
    <p:sldId id="335" r:id="rId5"/>
    <p:sldId id="342" r:id="rId6"/>
    <p:sldId id="278" r:id="rId7"/>
    <p:sldId id="280" r:id="rId8"/>
    <p:sldId id="279" r:id="rId9"/>
    <p:sldId id="345" r:id="rId10"/>
    <p:sldId id="346" r:id="rId11"/>
    <p:sldId id="281" r:id="rId12"/>
    <p:sldId id="282" r:id="rId13"/>
    <p:sldId id="283" r:id="rId14"/>
    <p:sldId id="287" r:id="rId15"/>
    <p:sldId id="286" r:id="rId16"/>
    <p:sldId id="284" r:id="rId17"/>
    <p:sldId id="357" r:id="rId18"/>
    <p:sldId id="315" r:id="rId19"/>
    <p:sldId id="288" r:id="rId20"/>
    <p:sldId id="295" r:id="rId21"/>
    <p:sldId id="344" r:id="rId22"/>
    <p:sldId id="343" r:id="rId23"/>
    <p:sldId id="296" r:id="rId24"/>
    <p:sldId id="337" r:id="rId25"/>
    <p:sldId id="339" r:id="rId26"/>
    <p:sldId id="348" r:id="rId27"/>
    <p:sldId id="340" r:id="rId28"/>
    <p:sldId id="341" r:id="rId29"/>
    <p:sldId id="347" r:id="rId30"/>
    <p:sldId id="349" r:id="rId31"/>
    <p:sldId id="350" r:id="rId32"/>
    <p:sldId id="297" r:id="rId33"/>
    <p:sldId id="289" r:id="rId34"/>
    <p:sldId id="358" r:id="rId35"/>
    <p:sldId id="359" r:id="rId36"/>
    <p:sldId id="362" r:id="rId37"/>
    <p:sldId id="361" r:id="rId38"/>
    <p:sldId id="360" r:id="rId39"/>
    <p:sldId id="363" r:id="rId40"/>
    <p:sldId id="351" r:id="rId41"/>
    <p:sldId id="365" r:id="rId42"/>
    <p:sldId id="352" r:id="rId43"/>
    <p:sldId id="293" r:id="rId44"/>
    <p:sldId id="355" r:id="rId45"/>
    <p:sldId id="354" r:id="rId46"/>
    <p:sldId id="27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27126" autoAdjust="0"/>
  </p:normalViewPr>
  <p:slideViewPr>
    <p:cSldViewPr snapToGrid="0">
      <p:cViewPr varScale="1">
        <p:scale>
          <a:sx n="67" d="100"/>
          <a:sy n="67" d="100"/>
        </p:scale>
        <p:origin x="620" y="4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11</a:t>
            </a:fld>
            <a:endParaRPr lang="en-US"/>
          </a:p>
        </p:txBody>
      </p:sp>
    </p:spTree>
    <p:extLst>
      <p:ext uri="{BB962C8B-B14F-4D97-AF65-F5344CB8AC3E}">
        <p14:creationId xmlns:p14="http://schemas.microsoft.com/office/powerpoint/2010/main" val="37882992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13</a:t>
            </a:fld>
            <a:endParaRPr lang="en-US"/>
          </a:p>
        </p:txBody>
      </p:sp>
    </p:spTree>
    <p:extLst>
      <p:ext uri="{BB962C8B-B14F-4D97-AF65-F5344CB8AC3E}">
        <p14:creationId xmlns:p14="http://schemas.microsoft.com/office/powerpoint/2010/main" val="27917820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0 - Overview</a:t>
            </a:r>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0 - Overview</a:t>
            </a:r>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0" y="2430469"/>
            <a:ext cx="7737728" cy="1200329"/>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a:p>
            <a:r>
              <a:rPr lang="en-US" sz="2800" b="1" dirty="0">
                <a:solidFill>
                  <a:srgbClr val="00B0F0"/>
                </a:solidFill>
                <a:latin typeface="Times New Roman" panose="02020603050405020304" pitchFamily="18" charset="0"/>
                <a:cs typeface="Times New Roman" panose="02020603050405020304" pitchFamily="18" charset="0"/>
              </a:rPr>
              <a:t>PMG 424</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054561"/>
            <a:ext cx="7397951" cy="1315877"/>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4</a:t>
            </a:r>
          </a:p>
          <a:p>
            <a:r>
              <a:rPr lang="en-US" sz="2800" b="1" dirty="0">
                <a:solidFill>
                  <a:schemeClr val="tx1"/>
                </a:solidFill>
                <a:latin typeface="Times New Roman" panose="02020603050405020304" pitchFamily="18" charset="0"/>
                <a:cs typeface="Times New Roman" panose="02020603050405020304" pitchFamily="18" charset="0"/>
              </a:rPr>
              <a:t>Ch4 - Transparent and Accountable Organizations</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371213"/>
    </mc:Choice>
    <mc:Fallback xmlns="">
      <p:transition spd="slow" advTm="3712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DEB3A-961D-8C11-29D5-866CF0B35392}"/>
              </a:ext>
            </a:extLst>
          </p:cNvPr>
          <p:cNvSpPr>
            <a:spLocks noGrp="1"/>
          </p:cNvSpPr>
          <p:nvPr>
            <p:ph type="title"/>
          </p:nvPr>
        </p:nvSpPr>
        <p:spPr/>
        <p:txBody>
          <a:bodyPr>
            <a:normAutofit/>
          </a:bodyPr>
          <a:lstStyle/>
          <a:p>
            <a:r>
              <a:rPr lang="en-US" dirty="0"/>
              <a:t>Learning Outcomes</a:t>
            </a:r>
          </a:p>
        </p:txBody>
      </p:sp>
      <p:sp>
        <p:nvSpPr>
          <p:cNvPr id="4" name="Date Placeholder 3">
            <a:extLst>
              <a:ext uri="{FF2B5EF4-FFF2-40B4-BE49-F238E27FC236}">
                <a16:creationId xmlns:a16="http://schemas.microsoft.com/office/drawing/2014/main" id="{787299CA-33AE-D642-0A9B-20751074C483}"/>
              </a:ext>
            </a:extLst>
          </p:cNvPr>
          <p:cNvSpPr>
            <a:spLocks noGrp="1"/>
          </p:cNvSpPr>
          <p:nvPr>
            <p:ph type="dt" sz="half" idx="10"/>
          </p:nvPr>
        </p:nvSpPr>
        <p:spPr>
          <a:xfrm>
            <a:off x="159656" y="6475228"/>
            <a:ext cx="3706906" cy="363950"/>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58A07BBA-622E-1765-7B27-ABBD5F99E086}"/>
              </a:ext>
            </a:extLst>
          </p:cNvPr>
          <p:cNvSpPr>
            <a:spLocks noGrp="1"/>
          </p:cNvSpPr>
          <p:nvPr>
            <p:ph idx="1"/>
          </p:nvPr>
        </p:nvSpPr>
        <p:spPr/>
        <p:txBody>
          <a:bodyPr>
            <a:normAutofit/>
          </a:bodyPr>
          <a:lstStyle/>
          <a:p>
            <a:pPr>
              <a:buFont typeface="Wingdings" panose="05000000000000000000" pitchFamily="2" charset="2"/>
              <a:buChar char="Ø"/>
            </a:pPr>
            <a:r>
              <a:rPr lang="en-US" sz="2400" dirty="0"/>
              <a:t>Understanding why organizational view of projects.</a:t>
            </a:r>
          </a:p>
          <a:p>
            <a:pPr>
              <a:buFont typeface="Wingdings" panose="05000000000000000000" pitchFamily="2" charset="2"/>
              <a:buChar char="Ø"/>
            </a:pPr>
            <a:r>
              <a:rPr lang="en-US" sz="2400" dirty="0"/>
              <a:t>Identifying the forces of project management quality.</a:t>
            </a:r>
          </a:p>
          <a:p>
            <a:pPr>
              <a:buFont typeface="Wingdings" panose="05000000000000000000" pitchFamily="2" charset="2"/>
              <a:buChar char="Ø"/>
            </a:pPr>
            <a:r>
              <a:rPr lang="en-US" sz="2400" dirty="0"/>
              <a:t>Explaining the three-step process of project management governance framework.</a:t>
            </a:r>
          </a:p>
          <a:p>
            <a:pPr>
              <a:buFont typeface="Wingdings" panose="05000000000000000000" pitchFamily="2" charset="2"/>
              <a:buChar char="Ø"/>
            </a:pPr>
            <a:r>
              <a:rPr lang="en-US" sz="2400" dirty="0"/>
              <a:t>Discussing how much project management is enough.</a:t>
            </a:r>
          </a:p>
          <a:p>
            <a:pPr>
              <a:buFont typeface="Wingdings" panose="05000000000000000000" pitchFamily="2" charset="2"/>
              <a:buChar char="Ø"/>
            </a:pPr>
            <a:endParaRPr lang="en-US" sz="2400" dirty="0">
              <a:solidFill>
                <a:srgbClr val="FF0000"/>
              </a:solidFill>
            </a:endParaRPr>
          </a:p>
          <a:p>
            <a:pPr>
              <a:buFont typeface="Wingdings" panose="05000000000000000000" pitchFamily="2" charset="2"/>
              <a:buChar char="Ø"/>
            </a:pPr>
            <a:endParaRPr lang="en-US" sz="2400" dirty="0">
              <a:solidFill>
                <a:srgbClr val="FF0000"/>
              </a:solidFill>
            </a:endParaRPr>
          </a:p>
          <a:p>
            <a:pPr>
              <a:buFont typeface="Wingdings" panose="05000000000000000000" pitchFamily="2" charset="2"/>
              <a:buChar char="Ø"/>
            </a:pPr>
            <a:endParaRPr lang="en-US" sz="2400" dirty="0">
              <a:solidFill>
                <a:srgbClr val="FF0000"/>
              </a:solidFill>
            </a:endParaRPr>
          </a:p>
          <a:p>
            <a:pPr>
              <a:buFont typeface="Wingdings" panose="05000000000000000000" pitchFamily="2" charset="2"/>
              <a:buChar char="Ø"/>
            </a:pPr>
            <a:endParaRPr lang="en-US" sz="2400" dirty="0">
              <a:solidFill>
                <a:srgbClr val="FF0000"/>
              </a:solidFill>
            </a:endParaRPr>
          </a:p>
          <a:p>
            <a:pPr>
              <a:buFont typeface="Wingdings" panose="05000000000000000000" pitchFamily="2" charset="2"/>
              <a:buChar char="Ø"/>
            </a:pPr>
            <a:endParaRPr lang="en-US" sz="2400" dirty="0">
              <a:solidFill>
                <a:srgbClr val="FF0000"/>
              </a:solidFill>
            </a:endParaRPr>
          </a:p>
        </p:txBody>
      </p:sp>
    </p:spTree>
    <p:extLst>
      <p:ext uri="{BB962C8B-B14F-4D97-AF65-F5344CB8AC3E}">
        <p14:creationId xmlns:p14="http://schemas.microsoft.com/office/powerpoint/2010/main" val="2593716257"/>
      </p:ext>
    </p:extLst>
  </p:cSld>
  <p:clrMapOvr>
    <a:masterClrMapping/>
  </p:clrMapOvr>
  <mc:AlternateContent xmlns:mc="http://schemas.openxmlformats.org/markup-compatibility/2006" xmlns:p14="http://schemas.microsoft.com/office/powerpoint/2010/main">
    <mc:Choice Requires="p14">
      <p:transition spd="slow" p14:dur="2000" advTm="206640"/>
    </mc:Choice>
    <mc:Fallback xmlns="">
      <p:transition spd="slow" advTm="2066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DEB3A-961D-8C11-29D5-866CF0B35392}"/>
              </a:ext>
            </a:extLst>
          </p:cNvPr>
          <p:cNvSpPr>
            <a:spLocks noGrp="1"/>
          </p:cNvSpPr>
          <p:nvPr>
            <p:ph type="title"/>
          </p:nvPr>
        </p:nvSpPr>
        <p:spPr/>
        <p:txBody>
          <a:bodyPr>
            <a:normAutofit/>
          </a:bodyPr>
          <a:lstStyle/>
          <a:p>
            <a:r>
              <a:rPr lang="en-US" dirty="0"/>
              <a:t>Why Organizational Governance</a:t>
            </a:r>
          </a:p>
        </p:txBody>
      </p:sp>
      <p:sp>
        <p:nvSpPr>
          <p:cNvPr id="4" name="Date Placeholder 3">
            <a:extLst>
              <a:ext uri="{FF2B5EF4-FFF2-40B4-BE49-F238E27FC236}">
                <a16:creationId xmlns:a16="http://schemas.microsoft.com/office/drawing/2014/main" id="{787299CA-33AE-D642-0A9B-20751074C483}"/>
              </a:ext>
            </a:extLst>
          </p:cNvPr>
          <p:cNvSpPr>
            <a:spLocks noGrp="1"/>
          </p:cNvSpPr>
          <p:nvPr>
            <p:ph type="dt" sz="half" idx="10"/>
          </p:nvPr>
        </p:nvSpPr>
        <p:spPr>
          <a:xfrm>
            <a:off x="159656" y="6356351"/>
            <a:ext cx="3561739" cy="48282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58A07BBA-622E-1765-7B27-ABBD5F99E086}"/>
              </a:ext>
            </a:extLst>
          </p:cNvPr>
          <p:cNvSpPr>
            <a:spLocks noGrp="1"/>
          </p:cNvSpPr>
          <p:nvPr>
            <p:ph idx="1"/>
          </p:nvPr>
        </p:nvSpPr>
        <p:spPr/>
        <p:txBody>
          <a:bodyPr>
            <a:normAutofit/>
          </a:bodyPr>
          <a:lstStyle/>
          <a:p>
            <a:pPr algn="l">
              <a:buFont typeface="Wingdings" panose="05000000000000000000" pitchFamily="2" charset="2"/>
              <a:buChar char="Ø"/>
            </a:pPr>
            <a:r>
              <a:rPr lang="en-US" sz="2400" dirty="0"/>
              <a:t>Corporations have differing levels of projectization; that is, the extent to which their business is based on projects. </a:t>
            </a:r>
          </a:p>
          <a:p>
            <a:pPr algn="l">
              <a:buFont typeface="Wingdings" panose="05000000000000000000" pitchFamily="2" charset="2"/>
              <a:buChar char="Ø"/>
            </a:pPr>
            <a:r>
              <a:rPr lang="en-US" sz="2400" dirty="0"/>
              <a:t>A framework is needed to enable corporations to choose their own appropriate governance structure for project management.</a:t>
            </a:r>
          </a:p>
          <a:p>
            <a:pPr algn="l">
              <a:buFont typeface="Wingdings" panose="05000000000000000000" pitchFamily="2" charset="2"/>
              <a:buChar char="Ø"/>
            </a:pPr>
            <a:r>
              <a:rPr lang="en-US" sz="2400" dirty="0"/>
              <a:t>To develop this framework, one must look at the forces that foster good quality in project management delivery and from there develop the steps for economic implementation of governance structures for project management.</a:t>
            </a:r>
          </a:p>
        </p:txBody>
      </p:sp>
    </p:spTree>
    <p:extLst>
      <p:ext uri="{BB962C8B-B14F-4D97-AF65-F5344CB8AC3E}">
        <p14:creationId xmlns:p14="http://schemas.microsoft.com/office/powerpoint/2010/main" val="1404735375"/>
      </p:ext>
    </p:extLst>
  </p:cSld>
  <p:clrMapOvr>
    <a:masterClrMapping/>
  </p:clrMapOvr>
  <mc:AlternateContent xmlns:mc="http://schemas.openxmlformats.org/markup-compatibility/2006" xmlns:p14="http://schemas.microsoft.com/office/powerpoint/2010/main">
    <mc:Choice Requires="p14">
      <p:transition spd="slow" p14:dur="2000" advTm="360846"/>
    </mc:Choice>
    <mc:Fallback xmlns="">
      <p:transition spd="slow" advTm="36084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DEB3A-961D-8C11-29D5-866CF0B35392}"/>
              </a:ext>
            </a:extLst>
          </p:cNvPr>
          <p:cNvSpPr>
            <a:spLocks noGrp="1"/>
          </p:cNvSpPr>
          <p:nvPr>
            <p:ph type="title"/>
          </p:nvPr>
        </p:nvSpPr>
        <p:spPr/>
        <p:txBody>
          <a:bodyPr>
            <a:normAutofit/>
          </a:bodyPr>
          <a:lstStyle/>
          <a:p>
            <a:r>
              <a:rPr lang="en-US" dirty="0"/>
              <a:t>Quality of Project Management</a:t>
            </a:r>
          </a:p>
        </p:txBody>
      </p:sp>
      <p:sp>
        <p:nvSpPr>
          <p:cNvPr id="4" name="Date Placeholder 3">
            <a:extLst>
              <a:ext uri="{FF2B5EF4-FFF2-40B4-BE49-F238E27FC236}">
                <a16:creationId xmlns:a16="http://schemas.microsoft.com/office/drawing/2014/main" id="{787299CA-33AE-D642-0A9B-20751074C483}"/>
              </a:ext>
            </a:extLst>
          </p:cNvPr>
          <p:cNvSpPr>
            <a:spLocks noGrp="1"/>
          </p:cNvSpPr>
          <p:nvPr>
            <p:ph type="dt" sz="half" idx="10"/>
          </p:nvPr>
        </p:nvSpPr>
        <p:spPr>
          <a:xfrm>
            <a:off x="159656" y="6388141"/>
            <a:ext cx="3561739" cy="463959"/>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FAE0A057-A9E6-FDD0-6511-8B67BD7E836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2D9C6B-8B50-959A-7F7A-D697BF808279}"/>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58A07BBA-622E-1765-7B27-ABBD5F99E086}"/>
              </a:ext>
            </a:extLst>
          </p:cNvPr>
          <p:cNvSpPr>
            <a:spLocks noGrp="1"/>
          </p:cNvSpPr>
          <p:nvPr>
            <p:ph idx="1"/>
          </p:nvPr>
        </p:nvSpPr>
        <p:spPr/>
        <p:txBody>
          <a:bodyPr>
            <a:normAutofit/>
          </a:bodyPr>
          <a:lstStyle/>
          <a:p>
            <a:pPr algn="l">
              <a:buFont typeface="Wingdings" panose="05000000000000000000" pitchFamily="2" charset="2"/>
              <a:buChar char="Ø"/>
            </a:pPr>
            <a:r>
              <a:rPr lang="en-US" dirty="0"/>
              <a:t>There are three forces which impact and determine the quality of project management:</a:t>
            </a:r>
          </a:p>
          <a:p>
            <a:pPr algn="l"/>
            <a:r>
              <a:rPr lang="en-US" sz="2400" dirty="0"/>
              <a:t>Education: What Can Be Done?</a:t>
            </a:r>
          </a:p>
          <a:p>
            <a:pPr algn="l"/>
            <a:r>
              <a:rPr lang="en-US" sz="2400" dirty="0"/>
              <a:t>Management Demands: What Should Be Done?</a:t>
            </a:r>
          </a:p>
          <a:p>
            <a:pPr algn="l"/>
            <a:r>
              <a:rPr lang="en-US" sz="2400" dirty="0"/>
              <a:t>Perceived Economic Pressure: What is Done?</a:t>
            </a:r>
          </a:p>
        </p:txBody>
      </p:sp>
    </p:spTree>
    <p:extLst>
      <p:ext uri="{BB962C8B-B14F-4D97-AF65-F5344CB8AC3E}">
        <p14:creationId xmlns:p14="http://schemas.microsoft.com/office/powerpoint/2010/main" val="2774638549"/>
      </p:ext>
    </p:extLst>
  </p:cSld>
  <p:clrMapOvr>
    <a:masterClrMapping/>
  </p:clrMapOvr>
  <mc:AlternateContent xmlns:mc="http://schemas.openxmlformats.org/markup-compatibility/2006" xmlns:p14="http://schemas.microsoft.com/office/powerpoint/2010/main">
    <mc:Choice Requires="p14">
      <p:transition spd="slow" p14:dur="2000" advTm="123131"/>
    </mc:Choice>
    <mc:Fallback xmlns="">
      <p:transition spd="slow" advTm="12313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562CE-8FEC-2208-5ED9-297D1F289CF9}"/>
              </a:ext>
            </a:extLst>
          </p:cNvPr>
          <p:cNvSpPr>
            <a:spLocks noGrp="1"/>
          </p:cNvSpPr>
          <p:nvPr>
            <p:ph type="title"/>
          </p:nvPr>
        </p:nvSpPr>
        <p:spPr/>
        <p:txBody>
          <a:bodyPr/>
          <a:lstStyle/>
          <a:p>
            <a:r>
              <a:rPr lang="en-US" dirty="0"/>
              <a:t>Project Management Quality Forces</a:t>
            </a:r>
          </a:p>
        </p:txBody>
      </p:sp>
      <p:sp>
        <p:nvSpPr>
          <p:cNvPr id="4" name="Date Placeholder 3">
            <a:extLst>
              <a:ext uri="{FF2B5EF4-FFF2-40B4-BE49-F238E27FC236}">
                <a16:creationId xmlns:a16="http://schemas.microsoft.com/office/drawing/2014/main" id="{8F74A551-4FEC-C638-46B1-0A2F4C3D2E92}"/>
              </a:ext>
            </a:extLst>
          </p:cNvPr>
          <p:cNvSpPr>
            <a:spLocks noGrp="1"/>
          </p:cNvSpPr>
          <p:nvPr>
            <p:ph type="dt" sz="half" idx="10"/>
          </p:nvPr>
        </p:nvSpPr>
        <p:spPr>
          <a:xfrm>
            <a:off x="159656" y="6474054"/>
            <a:ext cx="3631508" cy="365126"/>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F3E02F3-6C3B-E3E7-7DE0-7A57CBAA3C7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041ACBB-9E2D-843C-86F6-8AA9D3E2DA88}"/>
              </a:ext>
            </a:extLst>
          </p:cNvPr>
          <p:cNvSpPr>
            <a:spLocks noGrp="1"/>
          </p:cNvSpPr>
          <p:nvPr>
            <p:ph type="sldNum" sz="quarter" idx="12"/>
          </p:nvPr>
        </p:nvSpPr>
        <p:spPr/>
        <p:txBody>
          <a:bodyPr/>
          <a:lstStyle/>
          <a:p>
            <a:r>
              <a:rPr lang="en-US"/>
              <a:t>MGM331 - Principles of Management Information Systems</a:t>
            </a:r>
            <a:endParaRPr lang="en-US" dirty="0"/>
          </a:p>
        </p:txBody>
      </p:sp>
      <p:sp>
        <p:nvSpPr>
          <p:cNvPr id="8" name="Content Placeholder 7">
            <a:extLst>
              <a:ext uri="{FF2B5EF4-FFF2-40B4-BE49-F238E27FC236}">
                <a16:creationId xmlns:a16="http://schemas.microsoft.com/office/drawing/2014/main" id="{76EFFBA9-C30E-2AC8-DFAE-AAE96A3198B7}"/>
              </a:ext>
            </a:extLst>
          </p:cNvPr>
          <p:cNvSpPr>
            <a:spLocks noGrp="1"/>
          </p:cNvSpPr>
          <p:nvPr>
            <p:ph idx="1"/>
          </p:nvPr>
        </p:nvSpPr>
        <p:spPr/>
        <p:txBody>
          <a:bodyPr>
            <a:noAutofit/>
          </a:bodyPr>
          <a:lstStyle/>
          <a:p>
            <a:pPr algn="l">
              <a:buFont typeface="Wingdings" panose="05000000000000000000" pitchFamily="2" charset="2"/>
              <a:buChar char="Ø"/>
            </a:pPr>
            <a:r>
              <a:rPr lang="en-US" sz="2400" dirty="0"/>
              <a:t>Education: What Can Be Done?</a:t>
            </a:r>
          </a:p>
          <a:p>
            <a:pPr algn="l"/>
            <a:r>
              <a:rPr lang="en-US" sz="2400" dirty="0"/>
              <a:t>Education impacts the skill level and project management knowledge of the project manager. </a:t>
            </a:r>
          </a:p>
          <a:p>
            <a:pPr algn="l"/>
            <a:r>
              <a:rPr lang="en-US" sz="2400" dirty="0"/>
              <a:t>Better educated project managers have a greater repertoire of methods, tools and techniques to manage projects and their inherent management problems. </a:t>
            </a:r>
          </a:p>
          <a:p>
            <a:pPr algn="l"/>
            <a:r>
              <a:rPr lang="en-US" sz="2400" dirty="0"/>
              <a:t>This force determines what can be done by the project manager.</a:t>
            </a:r>
          </a:p>
        </p:txBody>
      </p:sp>
    </p:spTree>
    <p:extLst>
      <p:ext uri="{BB962C8B-B14F-4D97-AF65-F5344CB8AC3E}">
        <p14:creationId xmlns:p14="http://schemas.microsoft.com/office/powerpoint/2010/main" val="1900739418"/>
      </p:ext>
    </p:extLst>
  </p:cSld>
  <p:clrMapOvr>
    <a:masterClrMapping/>
  </p:clrMapOvr>
  <mc:AlternateContent xmlns:mc="http://schemas.openxmlformats.org/markup-compatibility/2006" xmlns:p14="http://schemas.microsoft.com/office/powerpoint/2010/main">
    <mc:Choice Requires="p14">
      <p:transition spd="slow" p14:dur="2000" advTm="199018"/>
    </mc:Choice>
    <mc:Fallback xmlns="">
      <p:transition spd="slow" advTm="1990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8FB67-061B-7885-BB77-7FF098972D4D}"/>
              </a:ext>
            </a:extLst>
          </p:cNvPr>
          <p:cNvSpPr>
            <a:spLocks noGrp="1"/>
          </p:cNvSpPr>
          <p:nvPr>
            <p:ph type="title"/>
          </p:nvPr>
        </p:nvSpPr>
        <p:spPr/>
        <p:txBody>
          <a:bodyPr>
            <a:normAutofit/>
          </a:bodyPr>
          <a:lstStyle/>
          <a:p>
            <a:r>
              <a:rPr lang="en-US" dirty="0"/>
              <a:t>Project Management Quality Forces</a:t>
            </a:r>
          </a:p>
        </p:txBody>
      </p:sp>
      <p:sp>
        <p:nvSpPr>
          <p:cNvPr id="4" name="Date Placeholder 3">
            <a:extLst>
              <a:ext uri="{FF2B5EF4-FFF2-40B4-BE49-F238E27FC236}">
                <a16:creationId xmlns:a16="http://schemas.microsoft.com/office/drawing/2014/main" id="{B6DF3F49-8D75-F174-885D-E9D2E59FDB32}"/>
              </a:ext>
            </a:extLst>
          </p:cNvPr>
          <p:cNvSpPr>
            <a:spLocks noGrp="1"/>
          </p:cNvSpPr>
          <p:nvPr>
            <p:ph type="dt" sz="half" idx="10"/>
          </p:nvPr>
        </p:nvSpPr>
        <p:spPr>
          <a:xfrm>
            <a:off x="159656" y="6474053"/>
            <a:ext cx="3625535"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58B39D98-6BC1-9B64-0BA4-FBC11979D5B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C478507-BD98-9B58-7750-2B4331BA69FD}"/>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id="{32A3D9F9-8A15-A713-B6D4-2BD04D3B0DD0}"/>
              </a:ext>
            </a:extLst>
          </p:cNvPr>
          <p:cNvSpPr>
            <a:spLocks noGrp="1"/>
          </p:cNvSpPr>
          <p:nvPr>
            <p:ph idx="1"/>
          </p:nvPr>
        </p:nvSpPr>
        <p:spPr/>
        <p:txBody>
          <a:bodyPr>
            <a:normAutofit fontScale="92500" lnSpcReduction="10000"/>
          </a:bodyPr>
          <a:lstStyle/>
          <a:p>
            <a:pPr algn="l">
              <a:buFont typeface="Wingdings" panose="05000000000000000000" pitchFamily="2" charset="2"/>
              <a:buChar char="Ø"/>
            </a:pPr>
            <a:r>
              <a:rPr lang="en-US" sz="2400" dirty="0"/>
              <a:t>Management Demands: What Should Be Done?</a:t>
            </a:r>
          </a:p>
          <a:p>
            <a:pPr algn="l"/>
            <a:r>
              <a:rPr lang="en-US" sz="2400" dirty="0"/>
              <a:t>Corporate management determines the extent to which specific project management practices are demanded, for example, by Sponsors, Steering Groups, or Program Managers. </a:t>
            </a:r>
          </a:p>
          <a:p>
            <a:pPr algn="l"/>
            <a:r>
              <a:rPr lang="en-US" sz="2400" dirty="0"/>
              <a:t>This force determines how project management should be done by the project manager; which methodology to be used, the frequency and contents of status reports and the type of planning and control techniques to be applied. </a:t>
            </a:r>
          </a:p>
          <a:p>
            <a:pPr algn="l"/>
            <a:r>
              <a:rPr lang="en-US" sz="2400" dirty="0"/>
              <a:t>Anything not specifically demanded by management is often neglected by project managers, with an adverse effect on project performance. </a:t>
            </a:r>
          </a:p>
          <a:p>
            <a:pPr algn="l"/>
            <a:r>
              <a:rPr lang="en-US" sz="2400" dirty="0"/>
              <a:t>Management demand determines what should be done for good quality project management.</a:t>
            </a:r>
          </a:p>
        </p:txBody>
      </p:sp>
    </p:spTree>
    <p:extLst>
      <p:ext uri="{BB962C8B-B14F-4D97-AF65-F5344CB8AC3E}">
        <p14:creationId xmlns:p14="http://schemas.microsoft.com/office/powerpoint/2010/main" val="4133132630"/>
      </p:ext>
    </p:extLst>
  </p:cSld>
  <p:clrMapOvr>
    <a:masterClrMapping/>
  </p:clrMapOvr>
  <mc:AlternateContent xmlns:mc="http://schemas.openxmlformats.org/markup-compatibility/2006" xmlns:p14="http://schemas.microsoft.com/office/powerpoint/2010/main">
    <mc:Choice Requires="p14">
      <p:transition spd="slow" p14:dur="2000" advTm="107344"/>
    </mc:Choice>
    <mc:Fallback xmlns="">
      <p:transition spd="slow" advTm="10734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A67BD-436B-FD6B-E4A9-DA2CE0243D8D}"/>
              </a:ext>
            </a:extLst>
          </p:cNvPr>
          <p:cNvSpPr>
            <a:spLocks noGrp="1"/>
          </p:cNvSpPr>
          <p:nvPr>
            <p:ph type="title"/>
          </p:nvPr>
        </p:nvSpPr>
        <p:spPr/>
        <p:txBody>
          <a:bodyPr/>
          <a:lstStyle/>
          <a:p>
            <a:r>
              <a:rPr lang="en-US" dirty="0"/>
              <a:t>Project Management Quality Forces</a:t>
            </a:r>
          </a:p>
        </p:txBody>
      </p:sp>
      <p:sp>
        <p:nvSpPr>
          <p:cNvPr id="4" name="Date Placeholder 3">
            <a:extLst>
              <a:ext uri="{FF2B5EF4-FFF2-40B4-BE49-F238E27FC236}">
                <a16:creationId xmlns:a16="http://schemas.microsoft.com/office/drawing/2014/main" id="{C704190A-6335-BC33-6ADD-6E1B014F2313}"/>
              </a:ext>
            </a:extLst>
          </p:cNvPr>
          <p:cNvSpPr>
            <a:spLocks noGrp="1"/>
          </p:cNvSpPr>
          <p:nvPr>
            <p:ph type="dt" sz="half" idx="10"/>
          </p:nvPr>
        </p:nvSpPr>
        <p:spPr>
          <a:xfrm>
            <a:off x="159656" y="6474053"/>
            <a:ext cx="3706906" cy="301651"/>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3517F40F-1380-E7CE-EBF7-B9D695BC7FB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001BC47-218D-6DBB-7CD6-0BC7C77E5752}"/>
              </a:ext>
            </a:extLst>
          </p:cNvPr>
          <p:cNvSpPr>
            <a:spLocks noGrp="1"/>
          </p:cNvSpPr>
          <p:nvPr>
            <p:ph type="sldNum" sz="quarter" idx="12"/>
          </p:nvPr>
        </p:nvSpPr>
        <p:spPr/>
        <p:txBody>
          <a:bodyPr/>
          <a:lstStyle/>
          <a:p>
            <a:r>
              <a:rPr lang="en-US" dirty="0"/>
              <a:t>PMG 424 - Project Governance</a:t>
            </a:r>
          </a:p>
        </p:txBody>
      </p:sp>
      <p:sp>
        <p:nvSpPr>
          <p:cNvPr id="12" name="Content Placeholder 11">
            <a:extLst>
              <a:ext uri="{FF2B5EF4-FFF2-40B4-BE49-F238E27FC236}">
                <a16:creationId xmlns:a16="http://schemas.microsoft.com/office/drawing/2014/main" id="{A41125E9-72B4-ABA8-8824-3D089C1B60D5}"/>
              </a:ext>
            </a:extLst>
          </p:cNvPr>
          <p:cNvSpPr>
            <a:spLocks noGrp="1"/>
          </p:cNvSpPr>
          <p:nvPr>
            <p:ph idx="1"/>
          </p:nvPr>
        </p:nvSpPr>
        <p:spPr/>
        <p:txBody>
          <a:bodyPr>
            <a:normAutofit fontScale="85000" lnSpcReduction="20000"/>
          </a:bodyPr>
          <a:lstStyle/>
          <a:p>
            <a:pPr algn="l">
              <a:buFont typeface="Wingdings" panose="05000000000000000000" pitchFamily="2" charset="2"/>
              <a:buChar char="Ø"/>
            </a:pPr>
            <a:r>
              <a:rPr lang="en-US" sz="2400" dirty="0"/>
              <a:t>Perceived Economic Pressure: What is Done?</a:t>
            </a:r>
          </a:p>
          <a:p>
            <a:pPr algn="l">
              <a:buFont typeface="Wingdings" panose="05000000000000000000" pitchFamily="2" charset="2"/>
              <a:buChar char="Ø"/>
            </a:pPr>
            <a:r>
              <a:rPr lang="en-US" sz="2400" dirty="0"/>
              <a:t>This is the project managers’ perception of the economics of the project (for example, costs overruns) and the resulting pressure on them. </a:t>
            </a:r>
          </a:p>
          <a:p>
            <a:pPr algn="l">
              <a:buFont typeface="Wingdings" panose="05000000000000000000" pitchFamily="2" charset="2"/>
              <a:buChar char="Ø"/>
            </a:pPr>
            <a:r>
              <a:rPr lang="en-US" sz="2400" dirty="0"/>
              <a:t>Project managers with low perceived economic pressure (the project is being successfully managed within constraints) tend to have a long-term view of the project, possibly planning follow-on projects. </a:t>
            </a:r>
          </a:p>
          <a:p>
            <a:pPr algn="l">
              <a:buFont typeface="Wingdings" panose="05000000000000000000" pitchFamily="2" charset="2"/>
              <a:buChar char="Ø"/>
            </a:pPr>
            <a:r>
              <a:rPr lang="en-US" sz="2400" dirty="0"/>
              <a:t>High pressure from steering groups or other stakeholders because of plan deviation or unrealistic goals reduces the time horizon view of the project manager drastically.</a:t>
            </a:r>
          </a:p>
          <a:p>
            <a:pPr algn="l">
              <a:buFont typeface="Wingdings" panose="05000000000000000000" pitchFamily="2" charset="2"/>
              <a:buChar char="Ø"/>
            </a:pPr>
            <a:r>
              <a:rPr lang="en-US" sz="2400" dirty="0"/>
              <a:t>Being threatened with bad project results and the possibility of being fired, project managers tend to drastically shorten their time horizon when making project decisions.</a:t>
            </a:r>
          </a:p>
          <a:p>
            <a:pPr algn="l">
              <a:buFont typeface="Wingdings" panose="05000000000000000000" pitchFamily="2" charset="2"/>
              <a:buChar char="Ø"/>
            </a:pPr>
            <a:r>
              <a:rPr lang="en-US" sz="2400" dirty="0"/>
              <a:t>This force has a major impact on what is done (or compliance) by the project manager in a project.</a:t>
            </a:r>
          </a:p>
        </p:txBody>
      </p:sp>
    </p:spTree>
    <p:extLst>
      <p:ext uri="{BB962C8B-B14F-4D97-AF65-F5344CB8AC3E}">
        <p14:creationId xmlns:p14="http://schemas.microsoft.com/office/powerpoint/2010/main" val="94008252"/>
      </p:ext>
    </p:extLst>
  </p:cSld>
  <p:clrMapOvr>
    <a:masterClrMapping/>
  </p:clrMapOvr>
  <mc:AlternateContent xmlns:mc="http://schemas.openxmlformats.org/markup-compatibility/2006" xmlns:p14="http://schemas.microsoft.com/office/powerpoint/2010/main">
    <mc:Choice Requires="p14">
      <p:transition spd="slow" p14:dur="2000" advTm="97183"/>
    </mc:Choice>
    <mc:Fallback xmlns="">
      <p:transition spd="slow" advTm="971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07ABD-1C37-B7CB-AAC0-A67A3FA5820F}"/>
              </a:ext>
            </a:extLst>
          </p:cNvPr>
          <p:cNvSpPr>
            <a:spLocks noGrp="1"/>
          </p:cNvSpPr>
          <p:nvPr>
            <p:ph type="title"/>
          </p:nvPr>
        </p:nvSpPr>
        <p:spPr/>
        <p:txBody>
          <a:bodyPr>
            <a:normAutofit/>
          </a:bodyPr>
          <a:lstStyle/>
          <a:p>
            <a:r>
              <a:rPr lang="en-US" dirty="0"/>
              <a:t>Related Force Field Analysis</a:t>
            </a:r>
          </a:p>
        </p:txBody>
      </p:sp>
      <p:sp>
        <p:nvSpPr>
          <p:cNvPr id="4" name="Date Placeholder 3">
            <a:extLst>
              <a:ext uri="{FF2B5EF4-FFF2-40B4-BE49-F238E27FC236}">
                <a16:creationId xmlns:a16="http://schemas.microsoft.com/office/drawing/2014/main" id="{C08861C4-3058-C3F2-78BD-214B448E9FF8}"/>
              </a:ext>
            </a:extLst>
          </p:cNvPr>
          <p:cNvSpPr>
            <a:spLocks noGrp="1"/>
          </p:cNvSpPr>
          <p:nvPr>
            <p:ph type="dt" sz="half" idx="10"/>
          </p:nvPr>
        </p:nvSpPr>
        <p:spPr>
          <a:xfrm>
            <a:off x="159656" y="6474053"/>
            <a:ext cx="3583004"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CE464797-54A1-FC52-A858-1329E24635E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8BF8181-1A90-8089-E5B8-14821BC5D4A1}"/>
              </a:ext>
            </a:extLst>
          </p:cNvPr>
          <p:cNvSpPr>
            <a:spLocks noGrp="1"/>
          </p:cNvSpPr>
          <p:nvPr>
            <p:ph type="sldNum" sz="quarter" idx="12"/>
          </p:nvPr>
        </p:nvSpPr>
        <p:spPr/>
        <p:txBody>
          <a:bodyPr/>
          <a:lstStyle/>
          <a:p>
            <a:r>
              <a:rPr lang="en-US" dirty="0"/>
              <a:t>PMG 424 - Project Governance</a:t>
            </a:r>
          </a:p>
        </p:txBody>
      </p:sp>
      <p:sp>
        <p:nvSpPr>
          <p:cNvPr id="7" name="Content Placeholder 6">
            <a:extLst>
              <a:ext uri="{FF2B5EF4-FFF2-40B4-BE49-F238E27FC236}">
                <a16:creationId xmlns:a16="http://schemas.microsoft.com/office/drawing/2014/main" id="{98B51415-0290-A1CA-0112-8D421045AA51}"/>
              </a:ext>
            </a:extLst>
          </p:cNvPr>
          <p:cNvSpPr>
            <a:spLocks noGrp="1"/>
          </p:cNvSpPr>
          <p:nvPr>
            <p:ph idx="1"/>
          </p:nvPr>
        </p:nvSpPr>
        <p:spPr/>
        <p:txBody>
          <a:bodyPr>
            <a:normAutofit/>
          </a:bodyPr>
          <a:lstStyle/>
          <a:p>
            <a:pPr algn="l">
              <a:buFont typeface="Wingdings" panose="05000000000000000000" pitchFamily="2" charset="2"/>
              <a:buChar char="Ø"/>
            </a:pPr>
            <a:r>
              <a:rPr lang="en-US" sz="2400" dirty="0"/>
              <a:t>Increasing education and management demand has positive effects on the quality of project management, while the perceived economic pressure has a negative effect.</a:t>
            </a:r>
          </a:p>
          <a:p>
            <a:pPr marL="0" indent="0" algn="l">
              <a:buNone/>
            </a:pPr>
            <a:endParaRPr lang="en-US" sz="2400" dirty="0"/>
          </a:p>
        </p:txBody>
      </p:sp>
      <p:pic>
        <p:nvPicPr>
          <p:cNvPr id="8" name="Picture 7">
            <a:extLst>
              <a:ext uri="{FF2B5EF4-FFF2-40B4-BE49-F238E27FC236}">
                <a16:creationId xmlns:a16="http://schemas.microsoft.com/office/drawing/2014/main" id="{430AB5E5-B596-55AF-E239-8FBA36210CD3}"/>
              </a:ext>
            </a:extLst>
          </p:cNvPr>
          <p:cNvPicPr>
            <a:picLocks noChangeAspect="1"/>
          </p:cNvPicPr>
          <p:nvPr/>
        </p:nvPicPr>
        <p:blipFill>
          <a:blip r:embed="rId2"/>
          <a:stretch>
            <a:fillRect/>
          </a:stretch>
        </p:blipFill>
        <p:spPr>
          <a:xfrm>
            <a:off x="1447800" y="2619910"/>
            <a:ext cx="9296400" cy="3642777"/>
          </a:xfrm>
          <a:prstGeom prst="rect">
            <a:avLst/>
          </a:prstGeom>
        </p:spPr>
      </p:pic>
    </p:spTree>
    <p:extLst>
      <p:ext uri="{BB962C8B-B14F-4D97-AF65-F5344CB8AC3E}">
        <p14:creationId xmlns:p14="http://schemas.microsoft.com/office/powerpoint/2010/main" val="1851354015"/>
      </p:ext>
    </p:extLst>
  </p:cSld>
  <p:clrMapOvr>
    <a:masterClrMapping/>
  </p:clrMapOvr>
  <mc:AlternateContent xmlns:mc="http://schemas.openxmlformats.org/markup-compatibility/2006" xmlns:p14="http://schemas.microsoft.com/office/powerpoint/2010/main">
    <mc:Choice Requires="p14">
      <p:transition spd="slow" p14:dur="2000" advTm="108714"/>
    </mc:Choice>
    <mc:Fallback xmlns="">
      <p:transition spd="slow" advTm="10871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62311-BD83-924C-D77B-3BFA3B1AA3A3}"/>
              </a:ext>
            </a:extLst>
          </p:cNvPr>
          <p:cNvSpPr>
            <a:spLocks noGrp="1"/>
          </p:cNvSpPr>
          <p:nvPr>
            <p:ph type="title"/>
          </p:nvPr>
        </p:nvSpPr>
        <p:spPr/>
        <p:txBody>
          <a:bodyPr/>
          <a:lstStyle/>
          <a:p>
            <a:r>
              <a:rPr lang="en-US" dirty="0"/>
              <a:t>Responding To These Three Forces</a:t>
            </a:r>
          </a:p>
        </p:txBody>
      </p:sp>
      <p:sp>
        <p:nvSpPr>
          <p:cNvPr id="4" name="Date Placeholder 3">
            <a:extLst>
              <a:ext uri="{FF2B5EF4-FFF2-40B4-BE49-F238E27FC236}">
                <a16:creationId xmlns:a16="http://schemas.microsoft.com/office/drawing/2014/main" id="{B4BAA58F-0CFB-CD3E-E6F5-104E56A400A2}"/>
              </a:ext>
            </a:extLst>
          </p:cNvPr>
          <p:cNvSpPr>
            <a:spLocks noGrp="1"/>
          </p:cNvSpPr>
          <p:nvPr>
            <p:ph type="dt" sz="half" idx="10"/>
          </p:nvPr>
        </p:nvSpPr>
        <p:spPr>
          <a:xfrm>
            <a:off x="159656" y="6474053"/>
            <a:ext cx="3706906"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84126155-50E0-214D-5A33-5A79806DC8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32C9980-143D-23E5-AC2D-32313AA193DB}"/>
              </a:ext>
            </a:extLst>
          </p:cNvPr>
          <p:cNvSpPr>
            <a:spLocks noGrp="1"/>
          </p:cNvSpPr>
          <p:nvPr>
            <p:ph type="sldNum" sz="quarter" idx="12"/>
          </p:nvPr>
        </p:nvSpPr>
        <p:spPr/>
        <p:txBody>
          <a:bodyPr/>
          <a:lstStyle/>
          <a:p>
            <a:r>
              <a:rPr lang="en-US"/>
              <a:t>MGM331 - Principles of Management Information Systems</a:t>
            </a:r>
            <a:endParaRPr lang="en-US" dirty="0"/>
          </a:p>
        </p:txBody>
      </p:sp>
      <p:sp>
        <p:nvSpPr>
          <p:cNvPr id="8" name="Content Placeholder 7">
            <a:extLst>
              <a:ext uri="{FF2B5EF4-FFF2-40B4-BE49-F238E27FC236}">
                <a16:creationId xmlns:a16="http://schemas.microsoft.com/office/drawing/2014/main" id="{E33B0C91-B0E1-25AC-298B-040010EDEE2F}"/>
              </a:ext>
            </a:extLst>
          </p:cNvPr>
          <p:cNvSpPr>
            <a:spLocks noGrp="1"/>
          </p:cNvSpPr>
          <p:nvPr>
            <p:ph idx="1"/>
          </p:nvPr>
        </p:nvSpPr>
        <p:spPr/>
        <p:txBody>
          <a:bodyPr>
            <a:noAutofit/>
          </a:bodyPr>
          <a:lstStyle/>
          <a:p>
            <a:pPr algn="l">
              <a:buFont typeface="Wingdings" panose="05000000000000000000" pitchFamily="2" charset="2"/>
              <a:buChar char="Ø"/>
            </a:pPr>
            <a:r>
              <a:rPr lang="en-US" sz="2400" dirty="0"/>
              <a:t>Each corporation needs to balance financial investment in project management capabilities against return – that is, measuring Return-on-Investment (ROI) for project management. </a:t>
            </a:r>
          </a:p>
          <a:p>
            <a:pPr algn="l">
              <a:buFont typeface="Wingdings" panose="05000000000000000000" pitchFamily="2" charset="2"/>
              <a:buChar char="Ø"/>
            </a:pPr>
            <a:r>
              <a:rPr lang="en-US" sz="2400" dirty="0"/>
              <a:t>Corporations whose project-based part of the business is relatively small naturally invest less in project management capabilities. </a:t>
            </a:r>
          </a:p>
          <a:p>
            <a:pPr algn="l">
              <a:buFont typeface="Wingdings" panose="05000000000000000000" pitchFamily="2" charset="2"/>
              <a:buChar char="Ø"/>
            </a:pPr>
            <a:r>
              <a:rPr lang="en-US" sz="2400" dirty="0"/>
              <a:t>As there are relatively few project improvements in the quality of project management this results in only minor financial gains for the wider organization. </a:t>
            </a:r>
          </a:p>
          <a:p>
            <a:pPr algn="l">
              <a:buFont typeface="Wingdings" panose="05000000000000000000" pitchFamily="2" charset="2"/>
              <a:buChar char="Ø"/>
            </a:pPr>
            <a:r>
              <a:rPr lang="en-US" sz="2400" dirty="0"/>
              <a:t>In contrast, corporations whose business is totally project-based, invest more in their project management capabilities, which results in far more significant financial organizational gains.</a:t>
            </a:r>
          </a:p>
        </p:txBody>
      </p:sp>
    </p:spTree>
    <p:extLst>
      <p:ext uri="{BB962C8B-B14F-4D97-AF65-F5344CB8AC3E}">
        <p14:creationId xmlns:p14="http://schemas.microsoft.com/office/powerpoint/2010/main" val="303372010"/>
      </p:ext>
    </p:extLst>
  </p:cSld>
  <p:clrMapOvr>
    <a:masterClrMapping/>
  </p:clrMapOvr>
  <mc:AlternateContent xmlns:mc="http://schemas.openxmlformats.org/markup-compatibility/2006" xmlns:p14="http://schemas.microsoft.com/office/powerpoint/2010/main">
    <mc:Choice Requires="p14">
      <p:transition spd="slow" p14:dur="2000" advTm="181668"/>
    </mc:Choice>
    <mc:Fallback xmlns="">
      <p:transition spd="slow" advTm="1816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90160-D784-076F-9F03-B648B5F550D6}"/>
              </a:ext>
            </a:extLst>
          </p:cNvPr>
          <p:cNvSpPr>
            <a:spLocks noGrp="1"/>
          </p:cNvSpPr>
          <p:nvPr>
            <p:ph type="title"/>
          </p:nvPr>
        </p:nvSpPr>
        <p:spPr/>
        <p:txBody>
          <a:bodyPr>
            <a:normAutofit/>
          </a:bodyPr>
          <a:lstStyle/>
          <a:p>
            <a:r>
              <a:rPr lang="en-US" dirty="0"/>
              <a:t>A Framework For Organizational Migration</a:t>
            </a:r>
          </a:p>
        </p:txBody>
      </p:sp>
      <p:sp>
        <p:nvSpPr>
          <p:cNvPr id="4" name="Date Placeholder 3">
            <a:extLst>
              <a:ext uri="{FF2B5EF4-FFF2-40B4-BE49-F238E27FC236}">
                <a16:creationId xmlns:a16="http://schemas.microsoft.com/office/drawing/2014/main" id="{4C1EC17E-9B16-AD3F-A2EF-6BACF2E6182A}"/>
              </a:ext>
            </a:extLst>
          </p:cNvPr>
          <p:cNvSpPr>
            <a:spLocks noGrp="1"/>
          </p:cNvSpPr>
          <p:nvPr>
            <p:ph type="dt" sz="half" idx="10"/>
          </p:nvPr>
        </p:nvSpPr>
        <p:spPr>
          <a:xfrm>
            <a:off x="159656" y="6474053"/>
            <a:ext cx="3706906" cy="301651"/>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D75E8E0E-19C0-8F56-5F9E-49E699DC6D1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281E38DF-A24C-34F4-0AC1-043905ACC253}"/>
              </a:ext>
            </a:extLst>
          </p:cNvPr>
          <p:cNvSpPr>
            <a:spLocks noGrp="1"/>
          </p:cNvSpPr>
          <p:nvPr>
            <p:ph type="sldNum" sz="quarter" idx="12"/>
          </p:nvPr>
        </p:nvSpPr>
        <p:spPr/>
        <p:txBody>
          <a:bodyPr/>
          <a:lstStyle/>
          <a:p>
            <a:r>
              <a:rPr lang="en-US"/>
              <a:t>MGM331 - Principles of Management Information Systems</a:t>
            </a:r>
            <a:endParaRPr lang="en-US" dirty="0"/>
          </a:p>
        </p:txBody>
      </p:sp>
      <p:sp>
        <p:nvSpPr>
          <p:cNvPr id="8" name="Content Placeholder 7">
            <a:extLst>
              <a:ext uri="{FF2B5EF4-FFF2-40B4-BE49-F238E27FC236}">
                <a16:creationId xmlns:a16="http://schemas.microsoft.com/office/drawing/2014/main" id="{449D3FF5-907E-48EC-150A-C30815545CFC}"/>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 governance framework includes a three-step process; each of which constitutes the equilibrium of the three discussed forces. </a:t>
            </a:r>
          </a:p>
          <a:p>
            <a:pPr algn="l">
              <a:buFont typeface="Wingdings" panose="05000000000000000000" pitchFamily="2" charset="2"/>
              <a:buChar char="Ø"/>
            </a:pPr>
            <a:r>
              <a:rPr lang="en-US" sz="2400" dirty="0"/>
              <a:t>Migration from step one to step three indicates an increasingly stronger organizational focus on project management capabilities.</a:t>
            </a:r>
          </a:p>
          <a:p>
            <a:pPr algn="l">
              <a:buFont typeface="Wingdings" panose="05000000000000000000" pitchFamily="2" charset="2"/>
              <a:buChar char="Ø"/>
            </a:pPr>
            <a:r>
              <a:rPr lang="en-US" sz="2400" dirty="0"/>
              <a:t>This focus on project management capabilities is associated with an increase in investment in these capabilities, which leads to more potential organizational return from project management maturity.</a:t>
            </a:r>
          </a:p>
        </p:txBody>
      </p:sp>
    </p:spTree>
    <p:extLst>
      <p:ext uri="{BB962C8B-B14F-4D97-AF65-F5344CB8AC3E}">
        <p14:creationId xmlns:p14="http://schemas.microsoft.com/office/powerpoint/2010/main" val="2329707457"/>
      </p:ext>
    </p:extLst>
  </p:cSld>
  <p:clrMapOvr>
    <a:masterClrMapping/>
  </p:clrMapOvr>
  <mc:AlternateContent xmlns:mc="http://schemas.openxmlformats.org/markup-compatibility/2006" xmlns:p14="http://schemas.microsoft.com/office/powerpoint/2010/main">
    <mc:Choice Requires="p14">
      <p:transition spd="slow" p14:dur="2000" advTm="69620"/>
    </mc:Choice>
    <mc:Fallback xmlns="">
      <p:transition spd="slow" advTm="6962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DF671-E11A-B594-5B75-86780FED5380}"/>
              </a:ext>
            </a:extLst>
          </p:cNvPr>
          <p:cNvSpPr>
            <a:spLocks noGrp="1"/>
          </p:cNvSpPr>
          <p:nvPr>
            <p:ph type="title"/>
          </p:nvPr>
        </p:nvSpPr>
        <p:spPr/>
        <p:txBody>
          <a:bodyPr>
            <a:normAutofit fontScale="90000"/>
          </a:bodyPr>
          <a:lstStyle/>
          <a:p>
            <a:r>
              <a:rPr lang="en-US" dirty="0"/>
              <a:t>Governance Framework for Project Management</a:t>
            </a:r>
          </a:p>
        </p:txBody>
      </p:sp>
      <p:pic>
        <p:nvPicPr>
          <p:cNvPr id="8" name="Content Placeholder 7">
            <a:extLst>
              <a:ext uri="{FF2B5EF4-FFF2-40B4-BE49-F238E27FC236}">
                <a16:creationId xmlns:a16="http://schemas.microsoft.com/office/drawing/2014/main" id="{4C66BD0E-5F2D-CE6E-3B99-8DD334C47EDB}"/>
              </a:ext>
            </a:extLst>
          </p:cNvPr>
          <p:cNvPicPr>
            <a:picLocks noGrp="1" noChangeAspect="1"/>
          </p:cNvPicPr>
          <p:nvPr>
            <p:ph idx="1"/>
          </p:nvPr>
        </p:nvPicPr>
        <p:blipFill>
          <a:blip r:embed="rId3"/>
          <a:stretch>
            <a:fillRect/>
          </a:stretch>
        </p:blipFill>
        <p:spPr>
          <a:xfrm>
            <a:off x="1413363" y="1286540"/>
            <a:ext cx="9177949" cy="5069810"/>
          </a:xfrm>
        </p:spPr>
      </p:pic>
      <p:sp>
        <p:nvSpPr>
          <p:cNvPr id="4" name="Date Placeholder 3">
            <a:extLst>
              <a:ext uri="{FF2B5EF4-FFF2-40B4-BE49-F238E27FC236}">
                <a16:creationId xmlns:a16="http://schemas.microsoft.com/office/drawing/2014/main" id="{EDE94A2B-C9F9-5EF2-D55E-16990EF6CF61}"/>
              </a:ext>
            </a:extLst>
          </p:cNvPr>
          <p:cNvSpPr>
            <a:spLocks noGrp="1"/>
          </p:cNvSpPr>
          <p:nvPr>
            <p:ph type="dt" sz="half" idx="10"/>
          </p:nvPr>
        </p:nvSpPr>
        <p:spPr>
          <a:xfrm>
            <a:off x="159655" y="6474053"/>
            <a:ext cx="3706905"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7A45AB21-3B86-298B-0B13-9C2CAFD41D1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73CEE32-C11C-BB64-B17D-5ED452F09C9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028827435"/>
      </p:ext>
    </p:extLst>
  </p:cSld>
  <p:clrMapOvr>
    <a:masterClrMapping/>
  </p:clrMapOvr>
  <mc:AlternateContent xmlns:mc="http://schemas.openxmlformats.org/markup-compatibility/2006" xmlns:p14="http://schemas.microsoft.com/office/powerpoint/2010/main">
    <mc:Choice Requires="p14">
      <p:transition spd="slow" p14:dur="2000" advTm="201211"/>
    </mc:Choice>
    <mc:Fallback xmlns="">
      <p:transition spd="slow" advTm="20121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BF671-24B0-E0BD-D9BF-8986FB0D9D03}"/>
              </a:ext>
            </a:extLst>
          </p:cNvPr>
          <p:cNvSpPr>
            <a:spLocks noGrp="1"/>
          </p:cNvSpPr>
          <p:nvPr>
            <p:ph type="title"/>
          </p:nvPr>
        </p:nvSpPr>
        <p:spPr/>
        <p:txBody>
          <a:bodyPr>
            <a:normAutofit/>
          </a:bodyPr>
          <a:lstStyle/>
          <a:p>
            <a:r>
              <a:rPr lang="en-US" dirty="0"/>
              <a:t>Elements of the Framework – Step 1</a:t>
            </a:r>
          </a:p>
        </p:txBody>
      </p:sp>
      <p:sp>
        <p:nvSpPr>
          <p:cNvPr id="3" name="Content Placeholder 2">
            <a:extLst>
              <a:ext uri="{FF2B5EF4-FFF2-40B4-BE49-F238E27FC236}">
                <a16:creationId xmlns:a16="http://schemas.microsoft.com/office/drawing/2014/main" id="{3C6A35E3-5533-8872-7CE5-2C86748A97AD}"/>
              </a:ext>
            </a:extLst>
          </p:cNvPr>
          <p:cNvSpPr>
            <a:spLocks noGrp="1"/>
          </p:cNvSpPr>
          <p:nvPr>
            <p:ph idx="1"/>
          </p:nvPr>
        </p:nvSpPr>
        <p:spPr/>
        <p:txBody>
          <a:bodyPr>
            <a:noAutofit/>
          </a:bodyPr>
          <a:lstStyle/>
          <a:p>
            <a:pPr algn="l">
              <a:spcBef>
                <a:spcPts val="1200"/>
              </a:spcBef>
              <a:buFont typeface="Wingdings" panose="05000000000000000000" pitchFamily="2" charset="2"/>
              <a:buChar char="Ø"/>
            </a:pPr>
            <a:r>
              <a:rPr lang="en-US" sz="2400" dirty="0"/>
              <a:t>Step 1 constitutes the lowest level of investment and return (ROI), and is indicated when the amount of project-based work is increasing. </a:t>
            </a:r>
          </a:p>
          <a:p>
            <a:pPr algn="l">
              <a:spcBef>
                <a:spcPts val="1200"/>
              </a:spcBef>
              <a:buFont typeface="Wingdings" panose="05000000000000000000" pitchFamily="2" charset="2"/>
              <a:buChar char="Ø"/>
            </a:pPr>
            <a:r>
              <a:rPr lang="en-US" sz="2400" dirty="0"/>
              <a:t>The move from zero project management capabilities to those of Step 1 may be inhibited by the focus on the technical expertise resulting in ignoring business improvement. </a:t>
            </a:r>
          </a:p>
          <a:p>
            <a:pPr algn="l">
              <a:spcBef>
                <a:spcPts val="1200"/>
              </a:spcBef>
              <a:buFont typeface="Wingdings" panose="05000000000000000000" pitchFamily="2" charset="2"/>
              <a:buChar char="Ø"/>
            </a:pPr>
            <a:r>
              <a:rPr lang="en-US" sz="2400" dirty="0"/>
              <a:t>Corporations at Step 1 often use the Conformist or Agile Pragmatist paradigm of governance. </a:t>
            </a:r>
          </a:p>
          <a:p>
            <a:pPr algn="l">
              <a:spcBef>
                <a:spcPts val="1200"/>
              </a:spcBef>
              <a:buFont typeface="Wingdings" panose="05000000000000000000" pitchFamily="2" charset="2"/>
              <a:buChar char="Ø"/>
            </a:pPr>
            <a:r>
              <a:rPr lang="en-US" sz="2400" dirty="0"/>
              <a:t>At this step project management emerges as a set of procedures extracted from the technical development processes.</a:t>
            </a:r>
          </a:p>
        </p:txBody>
      </p:sp>
      <p:sp>
        <p:nvSpPr>
          <p:cNvPr id="4" name="Date Placeholder 3">
            <a:extLst>
              <a:ext uri="{FF2B5EF4-FFF2-40B4-BE49-F238E27FC236}">
                <a16:creationId xmlns:a16="http://schemas.microsoft.com/office/drawing/2014/main" id="{0FC51DBE-5B47-8181-6BD4-4C824C74F2F8}"/>
              </a:ext>
            </a:extLst>
          </p:cNvPr>
          <p:cNvSpPr>
            <a:spLocks noGrp="1"/>
          </p:cNvSpPr>
          <p:nvPr>
            <p:ph type="dt" sz="half" idx="10"/>
          </p:nvPr>
        </p:nvSpPr>
        <p:spPr>
          <a:xfrm>
            <a:off x="159656" y="6474052"/>
            <a:ext cx="3706906"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3DBF027C-DF62-4A94-CE5E-5920FB1C128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482D925-6F01-84FD-F8B0-0114941D78E8}"/>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008189795"/>
      </p:ext>
    </p:extLst>
  </p:cSld>
  <p:clrMapOvr>
    <a:masterClrMapping/>
  </p:clrMapOvr>
  <mc:AlternateContent xmlns:mc="http://schemas.openxmlformats.org/markup-compatibility/2006" xmlns:p14="http://schemas.microsoft.com/office/powerpoint/2010/main">
    <mc:Choice Requires="p14">
      <p:transition spd="slow" p14:dur="2000" advTm="77135"/>
    </mc:Choice>
    <mc:Fallback xmlns="">
      <p:transition spd="slow" advTm="7713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A031A-B745-9AD4-DB84-8F3457783ADF}"/>
              </a:ext>
            </a:extLst>
          </p:cNvPr>
          <p:cNvSpPr>
            <a:spLocks noGrp="1"/>
          </p:cNvSpPr>
          <p:nvPr>
            <p:ph type="title"/>
          </p:nvPr>
        </p:nvSpPr>
        <p:spPr/>
        <p:txBody>
          <a:bodyPr>
            <a:normAutofit/>
          </a:bodyPr>
          <a:lstStyle/>
          <a:p>
            <a:r>
              <a:rPr lang="en-US" dirty="0"/>
              <a:t>Step 1 Governance Measures </a:t>
            </a:r>
          </a:p>
        </p:txBody>
      </p:sp>
      <p:sp>
        <p:nvSpPr>
          <p:cNvPr id="3" name="Content Placeholder 2">
            <a:extLst>
              <a:ext uri="{FF2B5EF4-FFF2-40B4-BE49-F238E27FC236}">
                <a16:creationId xmlns:a16="http://schemas.microsoft.com/office/drawing/2014/main" id="{AA86C5D9-B4EA-BF67-5996-A5194C6F2C96}"/>
              </a:ext>
            </a:extLst>
          </p:cNvPr>
          <p:cNvSpPr>
            <a:spLocks noGrp="1"/>
          </p:cNvSpPr>
          <p:nvPr>
            <p:ph idx="1"/>
          </p:nvPr>
        </p:nvSpPr>
        <p:spPr/>
        <p:txBody>
          <a:bodyPr>
            <a:normAutofit fontScale="92500"/>
          </a:bodyPr>
          <a:lstStyle/>
          <a:p>
            <a:pPr algn="l">
              <a:buFont typeface="Wingdings" panose="05000000000000000000" pitchFamily="2" charset="2"/>
              <a:buChar char="Ø"/>
            </a:pPr>
            <a:r>
              <a:rPr lang="en-US" sz="2400" dirty="0"/>
              <a:t>Step 1 governance includes measures related to education, management demand, and what is done that should be used by all corporations that have at least some project-based work. </a:t>
            </a:r>
          </a:p>
          <a:p>
            <a:pPr algn="l">
              <a:buFont typeface="Wingdings" panose="05000000000000000000" pitchFamily="2" charset="2"/>
              <a:buChar char="Ø"/>
            </a:pPr>
            <a:r>
              <a:rPr lang="en-US" sz="2400" dirty="0"/>
              <a:t>Corporations implementing and synchronizing these measures achieve a good balance between investment in and return on (ROI) project management capability improvement. </a:t>
            </a:r>
          </a:p>
          <a:p>
            <a:pPr algn="l">
              <a:buFont typeface="Wingdings" panose="05000000000000000000" pitchFamily="2" charset="2"/>
              <a:buChar char="Ø"/>
            </a:pPr>
            <a:r>
              <a:rPr lang="en-US" sz="2400" dirty="0"/>
              <a:t>These corporations may wish to keep their investment in project management governance to this level; higher investment would merely lead to diminishing return (ROI). </a:t>
            </a:r>
          </a:p>
          <a:p>
            <a:pPr algn="l">
              <a:buFont typeface="Wingdings" panose="05000000000000000000" pitchFamily="2" charset="2"/>
              <a:buChar char="Ø"/>
            </a:pPr>
            <a:r>
              <a:rPr lang="en-US" sz="2400" dirty="0"/>
              <a:t>Corporations with a higher quantity of project-based work may also stay at this step for a while and, following evaluation of the improvements made in terms of project results, move on to step two. </a:t>
            </a:r>
          </a:p>
        </p:txBody>
      </p:sp>
      <p:sp>
        <p:nvSpPr>
          <p:cNvPr id="4" name="Date Placeholder 3">
            <a:extLst>
              <a:ext uri="{FF2B5EF4-FFF2-40B4-BE49-F238E27FC236}">
                <a16:creationId xmlns:a16="http://schemas.microsoft.com/office/drawing/2014/main" id="{2BC2F59C-10F1-530D-C0F1-213363081B0E}"/>
              </a:ext>
            </a:extLst>
          </p:cNvPr>
          <p:cNvSpPr>
            <a:spLocks noGrp="1"/>
          </p:cNvSpPr>
          <p:nvPr>
            <p:ph type="dt" sz="half" idx="10"/>
          </p:nvPr>
        </p:nvSpPr>
        <p:spPr>
          <a:xfrm>
            <a:off x="159656" y="6474053"/>
            <a:ext cx="3551107"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3DCF4D41-40E0-7C5A-CE45-E5E2C878B11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AD32CC4-2F92-B110-8484-840002EAEA9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36804587"/>
      </p:ext>
    </p:extLst>
  </p:cSld>
  <p:clrMapOvr>
    <a:masterClrMapping/>
  </p:clrMapOvr>
  <mc:AlternateContent xmlns:mc="http://schemas.openxmlformats.org/markup-compatibility/2006" xmlns:p14="http://schemas.microsoft.com/office/powerpoint/2010/main">
    <mc:Choice Requires="p14">
      <p:transition spd="slow" p14:dur="2000" advTm="106970"/>
    </mc:Choice>
    <mc:Fallback xmlns="">
      <p:transition spd="slow" advTm="10697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469B-2C16-95E4-0643-ADA56F02D9E5}"/>
              </a:ext>
            </a:extLst>
          </p:cNvPr>
          <p:cNvSpPr>
            <a:spLocks noGrp="1"/>
          </p:cNvSpPr>
          <p:nvPr>
            <p:ph type="title"/>
          </p:nvPr>
        </p:nvSpPr>
        <p:spPr/>
        <p:txBody>
          <a:bodyPr/>
          <a:lstStyle/>
          <a:p>
            <a:r>
              <a:rPr lang="en-US" dirty="0"/>
              <a:t>Step 1 Measure 1</a:t>
            </a:r>
          </a:p>
        </p:txBody>
      </p:sp>
      <p:sp>
        <p:nvSpPr>
          <p:cNvPr id="3" name="Content Placeholder 2">
            <a:extLst>
              <a:ext uri="{FF2B5EF4-FFF2-40B4-BE49-F238E27FC236}">
                <a16:creationId xmlns:a16="http://schemas.microsoft.com/office/drawing/2014/main" id="{CD8E2F73-F99D-FC50-B5C0-BCD4C1F2D7D6}"/>
              </a:ext>
            </a:extLst>
          </p:cNvPr>
          <p:cNvSpPr>
            <a:spLocks noGrp="1"/>
          </p:cNvSpPr>
          <p:nvPr>
            <p:ph idx="1"/>
          </p:nvPr>
        </p:nvSpPr>
        <p:spPr/>
        <p:txBody>
          <a:bodyPr>
            <a:normAutofit/>
          </a:bodyPr>
          <a:lstStyle/>
          <a:p>
            <a:pPr algn="l">
              <a:buFont typeface="Wingdings" panose="05000000000000000000" pitchFamily="2" charset="2"/>
              <a:buChar char="Ø"/>
            </a:pPr>
            <a:r>
              <a:rPr lang="en-US" sz="2400" b="1" dirty="0"/>
              <a:t>Education: Basic Training </a:t>
            </a:r>
          </a:p>
          <a:p>
            <a:pPr algn="l">
              <a:buFont typeface="Wingdings" panose="05000000000000000000" pitchFamily="2" charset="2"/>
              <a:buChar char="Ø"/>
            </a:pPr>
            <a:r>
              <a:rPr lang="en-US" sz="2400" dirty="0"/>
              <a:t>This may include short project management courses for technical specialists in charge of projects who then become the change agents in the corporation. </a:t>
            </a:r>
          </a:p>
          <a:p>
            <a:pPr algn="l">
              <a:buFont typeface="Wingdings" panose="05000000000000000000" pitchFamily="2" charset="2"/>
              <a:buChar char="Ø"/>
            </a:pPr>
            <a:r>
              <a:rPr lang="en-US" sz="2400" dirty="0"/>
              <a:t>This often takes the form of beginning to use project management terminology and introducing a new process for managing projects. </a:t>
            </a:r>
          </a:p>
          <a:p>
            <a:pPr algn="l">
              <a:buFont typeface="Wingdings" panose="05000000000000000000" pitchFamily="2" charset="2"/>
              <a:buChar char="Ø"/>
            </a:pPr>
            <a:r>
              <a:rPr lang="en-US" sz="2400" dirty="0"/>
              <a:t>This fosters the development of a formal project management methodology to define and integrate the process, techniques and tools to be used, as well as the roles and responsibilities of the project stakeholders. </a:t>
            </a:r>
          </a:p>
        </p:txBody>
      </p:sp>
      <p:sp>
        <p:nvSpPr>
          <p:cNvPr id="4" name="Date Placeholder 3">
            <a:extLst>
              <a:ext uri="{FF2B5EF4-FFF2-40B4-BE49-F238E27FC236}">
                <a16:creationId xmlns:a16="http://schemas.microsoft.com/office/drawing/2014/main" id="{62A5E1A2-AB1F-8AC6-6475-6AA725F44D75}"/>
              </a:ext>
            </a:extLst>
          </p:cNvPr>
          <p:cNvSpPr>
            <a:spLocks noGrp="1"/>
          </p:cNvSpPr>
          <p:nvPr>
            <p:ph type="dt" sz="half" idx="10"/>
          </p:nvPr>
        </p:nvSpPr>
        <p:spPr>
          <a:xfrm>
            <a:off x="159656" y="6474053"/>
            <a:ext cx="3551107"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2E6BCAFA-8178-6A31-33A7-971BF47E2FE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E4C2A61-8062-3B3B-2D4E-29D72F3A6E7A}"/>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406744773"/>
      </p:ext>
    </p:extLst>
  </p:cSld>
  <p:clrMapOvr>
    <a:masterClrMapping/>
  </p:clrMapOvr>
  <mc:AlternateContent xmlns:mc="http://schemas.openxmlformats.org/markup-compatibility/2006" xmlns:p14="http://schemas.microsoft.com/office/powerpoint/2010/main">
    <mc:Choice Requires="p14">
      <p:transition spd="slow" p14:dur="2000" advTm="140248"/>
    </mc:Choice>
    <mc:Fallback xmlns="">
      <p:transition spd="slow" advTm="14024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40D89-E8C3-E21B-3355-C6E725E0ED39}"/>
              </a:ext>
            </a:extLst>
          </p:cNvPr>
          <p:cNvSpPr>
            <a:spLocks noGrp="1"/>
          </p:cNvSpPr>
          <p:nvPr>
            <p:ph type="title"/>
          </p:nvPr>
        </p:nvSpPr>
        <p:spPr/>
        <p:txBody>
          <a:bodyPr/>
          <a:lstStyle/>
          <a:p>
            <a:r>
              <a:rPr lang="en-US" dirty="0"/>
              <a:t>Step 1 Measure 2</a:t>
            </a:r>
          </a:p>
        </p:txBody>
      </p:sp>
      <p:sp>
        <p:nvSpPr>
          <p:cNvPr id="3" name="Content Placeholder 2">
            <a:extLst>
              <a:ext uri="{FF2B5EF4-FFF2-40B4-BE49-F238E27FC236}">
                <a16:creationId xmlns:a16="http://schemas.microsoft.com/office/drawing/2014/main" id="{AA774CF2-3493-9474-0293-CFB83D25A5F8}"/>
              </a:ext>
            </a:extLst>
          </p:cNvPr>
          <p:cNvSpPr>
            <a:spLocks noGrp="1"/>
          </p:cNvSpPr>
          <p:nvPr>
            <p:ph idx="1"/>
          </p:nvPr>
        </p:nvSpPr>
        <p:spPr/>
        <p:txBody>
          <a:bodyPr>
            <a:normAutofit/>
          </a:bodyPr>
          <a:lstStyle/>
          <a:p>
            <a:pPr algn="l">
              <a:buFont typeface="Wingdings" panose="05000000000000000000" pitchFamily="2" charset="2"/>
              <a:buChar char="Ø"/>
            </a:pPr>
            <a:r>
              <a:rPr lang="en-US" sz="2400" b="1" dirty="0"/>
              <a:t>Management Demand: Steering Groups and Sponsors</a:t>
            </a:r>
          </a:p>
          <a:p>
            <a:pPr algn="l">
              <a:buFont typeface="Wingdings" panose="05000000000000000000" pitchFamily="2" charset="2"/>
              <a:buChar char="Ø"/>
            </a:pPr>
            <a:r>
              <a:rPr lang="en-US" sz="2400" dirty="0"/>
              <a:t>Steering groups and/or sponsors are put in place to foster use of the new methods and to ensure new skills learned during project management training are put into practice.</a:t>
            </a:r>
          </a:p>
          <a:p>
            <a:pPr algn="l">
              <a:buFont typeface="Wingdings" panose="05000000000000000000" pitchFamily="2" charset="2"/>
              <a:buChar char="Ø"/>
            </a:pPr>
            <a:r>
              <a:rPr lang="en-US" sz="2400" dirty="0"/>
              <a:t>For this to be effective, the managers involved require a good understanding of modern project management.</a:t>
            </a:r>
          </a:p>
          <a:p>
            <a:pPr algn="l">
              <a:buFont typeface="Wingdings" panose="05000000000000000000" pitchFamily="2" charset="2"/>
              <a:buChar char="Ø"/>
            </a:pPr>
            <a:r>
              <a:rPr lang="en-US" sz="2400" dirty="0"/>
              <a:t>Unfortunately, managers may be unwilling to spend time updating their skills in this area, which results in steering groups and sponsors are unable to judge what constitutes good project management, </a:t>
            </a:r>
            <a:r>
              <a:rPr lang="en-US" sz="2400" b="1" i="1" dirty="0"/>
              <a:t>leading to two negative effects</a:t>
            </a:r>
            <a:r>
              <a:rPr lang="en-US" sz="2400" dirty="0"/>
              <a:t>:</a:t>
            </a:r>
          </a:p>
          <a:p>
            <a:pPr algn="l">
              <a:buFont typeface="Wingdings" panose="05000000000000000000" pitchFamily="2" charset="2"/>
              <a:buChar char="Ø"/>
            </a:pPr>
            <a:endParaRPr lang="en-US" sz="2400" dirty="0"/>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id="{AE8329F0-94FA-56F0-FB51-563281D1536C}"/>
              </a:ext>
            </a:extLst>
          </p:cNvPr>
          <p:cNvSpPr>
            <a:spLocks noGrp="1"/>
          </p:cNvSpPr>
          <p:nvPr>
            <p:ph type="dt" sz="half" idx="10"/>
          </p:nvPr>
        </p:nvSpPr>
        <p:spPr>
          <a:xfrm>
            <a:off x="159656" y="6474053"/>
            <a:ext cx="3540474"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806F2F3D-CDD0-7478-D6C3-E3E2176CAB3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0F5D0506-A0B5-73EF-BAF8-830E9448B896}"/>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27929814"/>
      </p:ext>
    </p:extLst>
  </p:cSld>
  <p:clrMapOvr>
    <a:masterClrMapping/>
  </p:clrMapOvr>
  <mc:AlternateContent xmlns:mc="http://schemas.openxmlformats.org/markup-compatibility/2006" xmlns:p14="http://schemas.microsoft.com/office/powerpoint/2010/main">
    <mc:Choice Requires="p14">
      <p:transition spd="slow" p14:dur="2000" advTm="102410"/>
    </mc:Choice>
    <mc:Fallback xmlns="">
      <p:transition spd="slow" advTm="1024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A52C4-C573-E4D7-1F35-DD220F0A85A5}"/>
              </a:ext>
            </a:extLst>
          </p:cNvPr>
          <p:cNvSpPr>
            <a:spLocks noGrp="1"/>
          </p:cNvSpPr>
          <p:nvPr>
            <p:ph type="title"/>
          </p:nvPr>
        </p:nvSpPr>
        <p:spPr/>
        <p:txBody>
          <a:bodyPr>
            <a:normAutofit/>
          </a:bodyPr>
          <a:lstStyle/>
          <a:p>
            <a:r>
              <a:rPr lang="en-US" dirty="0"/>
              <a:t>First Negative Effect</a:t>
            </a:r>
          </a:p>
        </p:txBody>
      </p:sp>
      <p:sp>
        <p:nvSpPr>
          <p:cNvPr id="3" name="Content Placeholder 2">
            <a:extLst>
              <a:ext uri="{FF2B5EF4-FFF2-40B4-BE49-F238E27FC236}">
                <a16:creationId xmlns:a16="http://schemas.microsoft.com/office/drawing/2014/main" id="{3917366C-6B74-180E-37D1-5D3EDBE21CC3}"/>
              </a:ext>
            </a:extLst>
          </p:cNvPr>
          <p:cNvSpPr>
            <a:spLocks noGrp="1"/>
          </p:cNvSpPr>
          <p:nvPr>
            <p:ph idx="1"/>
          </p:nvPr>
        </p:nvSpPr>
        <p:spPr/>
        <p:txBody>
          <a:bodyPr>
            <a:normAutofit/>
          </a:bodyPr>
          <a:lstStyle/>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prstClr val="black"/>
                </a:solidFill>
                <a:effectLst/>
                <a:uLnTx/>
                <a:uFillTx/>
                <a:latin typeface="Times New Roman"/>
                <a:ea typeface="+mn-ea"/>
                <a:cs typeface="Times New Roman"/>
              </a:rPr>
              <a:t>Bad Prioritization</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Project managers will tend to prioritize their work according to their</a:t>
            </a:r>
            <a:r>
              <a:rPr lang="en-US" sz="2400" dirty="0">
                <a:solidFill>
                  <a:prstClr val="black"/>
                </a:solidFill>
                <a:latin typeface="Times New Roman"/>
                <a:cs typeface="Times New Roman"/>
              </a:rPr>
              <a:t> </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own perceived importance and not necessarily the priorities of the steering group/sponsor. </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They may thus neglect those deliverables perceived as not being necessary for their own work (for example, forecasts, or performance reporting using Earned Value) but important for effective governance. </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This leads to management and steering of the project that is less than its optimum.</a:t>
            </a:r>
          </a:p>
        </p:txBody>
      </p:sp>
      <p:sp>
        <p:nvSpPr>
          <p:cNvPr id="4" name="Date Placeholder 3">
            <a:extLst>
              <a:ext uri="{FF2B5EF4-FFF2-40B4-BE49-F238E27FC236}">
                <a16:creationId xmlns:a16="http://schemas.microsoft.com/office/drawing/2014/main" id="{93DB47EF-8AB9-3FCB-4971-F6692286F546}"/>
              </a:ext>
            </a:extLst>
          </p:cNvPr>
          <p:cNvSpPr>
            <a:spLocks noGrp="1"/>
          </p:cNvSpPr>
          <p:nvPr>
            <p:ph type="dt" sz="half" idx="10"/>
          </p:nvPr>
        </p:nvSpPr>
        <p:spPr>
          <a:xfrm>
            <a:off x="159656" y="6474053"/>
            <a:ext cx="3706906"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101C9134-36E8-10EA-D1B7-7EDAF76363D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44732909-165A-5CFF-28FA-96ED10363B2B}"/>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741070142"/>
      </p:ext>
    </p:extLst>
  </p:cSld>
  <p:clrMapOvr>
    <a:masterClrMapping/>
  </p:clrMapOvr>
  <mc:AlternateContent xmlns:mc="http://schemas.openxmlformats.org/markup-compatibility/2006" xmlns:p14="http://schemas.microsoft.com/office/powerpoint/2010/main">
    <mc:Choice Requires="p14">
      <p:transition spd="slow" p14:dur="2000" advTm="289259"/>
    </mc:Choice>
    <mc:Fallback xmlns="">
      <p:transition spd="slow" advTm="28925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A52C4-C573-E4D7-1F35-DD220F0A85A5}"/>
              </a:ext>
            </a:extLst>
          </p:cNvPr>
          <p:cNvSpPr>
            <a:spLocks noGrp="1"/>
          </p:cNvSpPr>
          <p:nvPr>
            <p:ph type="title"/>
          </p:nvPr>
        </p:nvSpPr>
        <p:spPr/>
        <p:txBody>
          <a:bodyPr>
            <a:normAutofit/>
          </a:bodyPr>
          <a:lstStyle/>
          <a:p>
            <a:r>
              <a:rPr lang="en-US" dirty="0"/>
              <a:t>Second Negative Effect</a:t>
            </a:r>
          </a:p>
        </p:txBody>
      </p:sp>
      <p:sp>
        <p:nvSpPr>
          <p:cNvPr id="3" name="Content Placeholder 2">
            <a:extLst>
              <a:ext uri="{FF2B5EF4-FFF2-40B4-BE49-F238E27FC236}">
                <a16:creationId xmlns:a16="http://schemas.microsoft.com/office/drawing/2014/main" id="{3917366C-6B74-180E-37D1-5D3EDBE21CC3}"/>
              </a:ext>
            </a:extLst>
          </p:cNvPr>
          <p:cNvSpPr>
            <a:spLocks noGrp="1"/>
          </p:cNvSpPr>
          <p:nvPr>
            <p:ph idx="1"/>
          </p:nvPr>
        </p:nvSpPr>
        <p:spPr/>
        <p:txBody>
          <a:bodyPr>
            <a:normAutofit/>
          </a:bodyPr>
          <a:lstStyle/>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prstClr val="black"/>
                </a:solidFill>
                <a:effectLst/>
                <a:uLnTx/>
                <a:uFillTx/>
                <a:latin typeface="Times New Roman"/>
                <a:ea typeface="+mn-ea"/>
                <a:cs typeface="Times New Roman"/>
              </a:rPr>
              <a:t>Conflict on Authority</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a:ea typeface="+mn-ea"/>
                <a:cs typeface="Times New Roman"/>
              </a:rPr>
              <a:t>Instead of being managed by the sponsor/steering group, senior project managers will tend to manage them.</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a:ea typeface="+mn-ea"/>
                <a:cs typeface="Times New Roman"/>
              </a:rPr>
              <a:t>This may reverse the intention of the project governance hierarchy. </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US" sz="2400" i="0" u="none" strike="noStrike" kern="1200" cap="none" spc="0" normalizeH="0" baseline="0" noProof="0" dirty="0">
                <a:ln>
                  <a:noFill/>
                </a:ln>
                <a:solidFill>
                  <a:prstClr val="black"/>
                </a:solidFill>
                <a:effectLst/>
                <a:uLnTx/>
                <a:uFillTx/>
                <a:latin typeface="Times New Roman"/>
                <a:ea typeface="+mn-ea"/>
                <a:cs typeface="Times New Roman"/>
              </a:rPr>
              <a:t>This extends the agency problem with possible adverse effects for the corporation.</a:t>
            </a:r>
          </a:p>
        </p:txBody>
      </p:sp>
      <p:sp>
        <p:nvSpPr>
          <p:cNvPr id="4" name="Date Placeholder 3">
            <a:extLst>
              <a:ext uri="{FF2B5EF4-FFF2-40B4-BE49-F238E27FC236}">
                <a16:creationId xmlns:a16="http://schemas.microsoft.com/office/drawing/2014/main" id="{93DB47EF-8AB9-3FCB-4971-F6692286F546}"/>
              </a:ext>
            </a:extLst>
          </p:cNvPr>
          <p:cNvSpPr>
            <a:spLocks noGrp="1"/>
          </p:cNvSpPr>
          <p:nvPr>
            <p:ph type="dt" sz="half" idx="10"/>
          </p:nvPr>
        </p:nvSpPr>
        <p:spPr>
          <a:xfrm>
            <a:off x="159656" y="6474053"/>
            <a:ext cx="3706906"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101C9134-36E8-10EA-D1B7-7EDAF76363D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44732909-165A-5CFF-28FA-96ED10363B2B}"/>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273640767"/>
      </p:ext>
    </p:extLst>
  </p:cSld>
  <p:clrMapOvr>
    <a:masterClrMapping/>
  </p:clrMapOvr>
  <mc:AlternateContent xmlns:mc="http://schemas.openxmlformats.org/markup-compatibility/2006" xmlns:p14="http://schemas.microsoft.com/office/powerpoint/2010/main">
    <mc:Choice Requires="p14">
      <p:transition spd="slow" p14:dur="2000" advTm="289259"/>
    </mc:Choice>
    <mc:Fallback xmlns="">
      <p:transition spd="slow" advTm="28925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81F32-33D2-4EE1-F54F-ED998B3BAB76}"/>
              </a:ext>
            </a:extLst>
          </p:cNvPr>
          <p:cNvSpPr>
            <a:spLocks noGrp="1"/>
          </p:cNvSpPr>
          <p:nvPr>
            <p:ph type="title"/>
          </p:nvPr>
        </p:nvSpPr>
        <p:spPr/>
        <p:txBody>
          <a:bodyPr/>
          <a:lstStyle/>
          <a:p>
            <a:r>
              <a:rPr lang="en-US" dirty="0"/>
              <a:t>Step 1 Measure 3</a:t>
            </a:r>
          </a:p>
        </p:txBody>
      </p:sp>
      <p:sp>
        <p:nvSpPr>
          <p:cNvPr id="3" name="Content Placeholder 2">
            <a:extLst>
              <a:ext uri="{FF2B5EF4-FFF2-40B4-BE49-F238E27FC236}">
                <a16:creationId xmlns:a16="http://schemas.microsoft.com/office/drawing/2014/main" id="{AF7E0BD5-74E6-B59B-D5BD-BF145353F9AE}"/>
              </a:ext>
            </a:extLst>
          </p:cNvPr>
          <p:cNvSpPr>
            <a:spLocks noGrp="1"/>
          </p:cNvSpPr>
          <p:nvPr>
            <p:ph idx="1"/>
          </p:nvPr>
        </p:nvSpPr>
        <p:spPr/>
        <p:txBody>
          <a:bodyPr>
            <a:normAutofit lnSpcReduction="10000"/>
          </a:bodyPr>
          <a:lstStyle/>
          <a:p>
            <a:pPr algn="l">
              <a:buFont typeface="Wingdings" panose="05000000000000000000" pitchFamily="2" charset="2"/>
              <a:buChar char="Ø"/>
            </a:pPr>
            <a:r>
              <a:rPr lang="en-US" sz="2400" b="1" dirty="0"/>
              <a:t>What is Done: Review of Projects in Trouble</a:t>
            </a:r>
          </a:p>
          <a:p>
            <a:pPr algn="l">
              <a:buFont typeface="Wingdings" panose="05000000000000000000" pitchFamily="2" charset="2"/>
              <a:buChar char="Ø"/>
            </a:pPr>
            <a:r>
              <a:rPr lang="en-US" sz="2400" dirty="0"/>
              <a:t>Here </a:t>
            </a:r>
            <a:r>
              <a:rPr lang="en-US" sz="2400" b="1" i="1" dirty="0"/>
              <a:t>different types of reviews </a:t>
            </a:r>
            <a:r>
              <a:rPr lang="en-US" sz="2400" dirty="0"/>
              <a:t>are carried out for troubled projects.</a:t>
            </a:r>
          </a:p>
          <a:p>
            <a:pPr algn="l">
              <a:buFont typeface="Wingdings" panose="05000000000000000000" pitchFamily="2" charset="2"/>
              <a:buChar char="Ø"/>
            </a:pPr>
            <a:r>
              <a:rPr lang="en-US" sz="2400" dirty="0"/>
              <a:t>Projects may end up in trouble due either to:</a:t>
            </a:r>
          </a:p>
          <a:p>
            <a:pPr algn="l"/>
            <a:r>
              <a:rPr lang="en-US" sz="2400" dirty="0"/>
              <a:t>Project managers have neither the skills nor the training to be effective.</a:t>
            </a:r>
          </a:p>
          <a:p>
            <a:pPr algn="l"/>
            <a:r>
              <a:rPr lang="en-US" sz="2400" dirty="0"/>
              <a:t>Project managers do not apply the skills and techniques they learned during training effectively to the actual work.</a:t>
            </a:r>
          </a:p>
          <a:p>
            <a:pPr algn="l">
              <a:buFont typeface="Wingdings" panose="05000000000000000000" pitchFamily="2" charset="2"/>
              <a:buChar char="Ø"/>
            </a:pPr>
            <a:r>
              <a:rPr lang="en-US" sz="2400" dirty="0"/>
              <a:t>The need for training and methodology use often arises from reviews of troubled projects, but these training efforts do not guarantee that the trained behaviour is put into practice.</a:t>
            </a:r>
          </a:p>
        </p:txBody>
      </p:sp>
      <p:sp>
        <p:nvSpPr>
          <p:cNvPr id="4" name="Date Placeholder 3">
            <a:extLst>
              <a:ext uri="{FF2B5EF4-FFF2-40B4-BE49-F238E27FC236}">
                <a16:creationId xmlns:a16="http://schemas.microsoft.com/office/drawing/2014/main" id="{0A7305B3-A842-CF36-0D7A-F51F02D77DF3}"/>
              </a:ext>
            </a:extLst>
          </p:cNvPr>
          <p:cNvSpPr>
            <a:spLocks noGrp="1"/>
          </p:cNvSpPr>
          <p:nvPr>
            <p:ph type="dt" sz="half" idx="10"/>
          </p:nvPr>
        </p:nvSpPr>
        <p:spPr>
          <a:xfrm>
            <a:off x="159656" y="6474053"/>
            <a:ext cx="3561739"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FB81A08F-8405-417A-B9B4-89C21EC355D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270636B-5927-9D74-D7E9-991F8F295988}"/>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521863396"/>
      </p:ext>
    </p:extLst>
  </p:cSld>
  <p:clrMapOvr>
    <a:masterClrMapping/>
  </p:clrMapOvr>
  <mc:AlternateContent xmlns:mc="http://schemas.openxmlformats.org/markup-compatibility/2006" xmlns:p14="http://schemas.microsoft.com/office/powerpoint/2010/main">
    <mc:Choice Requires="p14">
      <p:transition spd="slow" p14:dur="2000" advTm="168595"/>
    </mc:Choice>
    <mc:Fallback xmlns="">
      <p:transition spd="slow" advTm="16859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2C1-7007-AD95-D596-D01102F0818B}"/>
              </a:ext>
            </a:extLst>
          </p:cNvPr>
          <p:cNvSpPr>
            <a:spLocks noGrp="1"/>
          </p:cNvSpPr>
          <p:nvPr>
            <p:ph type="title"/>
          </p:nvPr>
        </p:nvSpPr>
        <p:spPr/>
        <p:txBody>
          <a:bodyPr>
            <a:normAutofit/>
          </a:bodyPr>
          <a:lstStyle/>
          <a:p>
            <a:r>
              <a:rPr lang="en-US" dirty="0"/>
              <a:t>Types of Review - Audit</a:t>
            </a:r>
          </a:p>
        </p:txBody>
      </p:sp>
      <p:sp>
        <p:nvSpPr>
          <p:cNvPr id="3" name="Content Placeholder 2">
            <a:extLst>
              <a:ext uri="{FF2B5EF4-FFF2-40B4-BE49-F238E27FC236}">
                <a16:creationId xmlns:a16="http://schemas.microsoft.com/office/drawing/2014/main" id="{13B4314B-FA0B-AA88-8627-5F6256F8876F}"/>
              </a:ext>
            </a:extLst>
          </p:cNvPr>
          <p:cNvSpPr>
            <a:spLocks noGrp="1"/>
          </p:cNvSpPr>
          <p:nvPr>
            <p:ph idx="1"/>
          </p:nvPr>
        </p:nvSpPr>
        <p:spPr/>
        <p:txBody>
          <a:bodyPr>
            <a:normAutofit/>
          </a:bodyPr>
          <a:lstStyle/>
          <a:p>
            <a:pPr algn="l">
              <a:buFont typeface="Wingdings" panose="05000000000000000000" pitchFamily="2" charset="2"/>
              <a:buChar char="Ø"/>
            </a:pPr>
            <a:r>
              <a:rPr lang="en-US" sz="2400" dirty="0"/>
              <a:t>Audit is the most formal type of review, and is often carried out by certified auditors from external organizations. </a:t>
            </a:r>
          </a:p>
          <a:p>
            <a:pPr algn="l">
              <a:buFont typeface="Wingdings" panose="05000000000000000000" pitchFamily="2" charset="2"/>
              <a:buChar char="Ø"/>
            </a:pPr>
            <a:r>
              <a:rPr lang="en-US" sz="2400" dirty="0"/>
              <a:t>It is usually indicated when the project places high financial amounts at stake, such as very large projects or those with public interest (for example, infrastructure projects). </a:t>
            </a:r>
          </a:p>
          <a:p>
            <a:pPr algn="l">
              <a:buFont typeface="Wingdings" panose="05000000000000000000" pitchFamily="2" charset="2"/>
              <a:buChar char="Ø"/>
            </a:pPr>
            <a:r>
              <a:rPr lang="en-US" sz="2400" dirty="0"/>
              <a:t>In such cases the audit is planned as part of the project planning, </a:t>
            </a:r>
            <a:r>
              <a:rPr lang="en-US" sz="2400" dirty="0" err="1"/>
              <a:t>implementationand</a:t>
            </a:r>
            <a:r>
              <a:rPr lang="en-US" sz="2400" dirty="0"/>
              <a:t> control phase.</a:t>
            </a:r>
          </a:p>
        </p:txBody>
      </p:sp>
      <p:sp>
        <p:nvSpPr>
          <p:cNvPr id="4" name="Date Placeholder 3">
            <a:extLst>
              <a:ext uri="{FF2B5EF4-FFF2-40B4-BE49-F238E27FC236}">
                <a16:creationId xmlns:a16="http://schemas.microsoft.com/office/drawing/2014/main" id="{2488A9EA-6F02-F6F0-62A0-48EF8480C9C5}"/>
              </a:ext>
            </a:extLst>
          </p:cNvPr>
          <p:cNvSpPr>
            <a:spLocks noGrp="1"/>
          </p:cNvSpPr>
          <p:nvPr>
            <p:ph type="dt" sz="half" idx="10"/>
          </p:nvPr>
        </p:nvSpPr>
        <p:spPr>
          <a:xfrm>
            <a:off x="159656" y="6474053"/>
            <a:ext cx="3580137" cy="38394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F4E509CF-56A2-EEB9-3566-C69C00F12F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643953B-2365-35C2-1DA6-CBBDAB1B5DB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96889467"/>
      </p:ext>
    </p:extLst>
  </p:cSld>
  <p:clrMapOvr>
    <a:masterClrMapping/>
  </p:clrMapOvr>
  <mc:AlternateContent xmlns:mc="http://schemas.openxmlformats.org/markup-compatibility/2006" xmlns:p14="http://schemas.microsoft.com/office/powerpoint/2010/main">
    <mc:Choice Requires="p14">
      <p:transition spd="slow" p14:dur="2000" advTm="161996"/>
    </mc:Choice>
    <mc:Fallback xmlns="">
      <p:transition spd="slow" advTm="16199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85BB6-69CF-CE36-7F8F-7A3910E78B3F}"/>
              </a:ext>
            </a:extLst>
          </p:cNvPr>
          <p:cNvSpPr>
            <a:spLocks noGrp="1"/>
          </p:cNvSpPr>
          <p:nvPr>
            <p:ph type="title"/>
          </p:nvPr>
        </p:nvSpPr>
        <p:spPr/>
        <p:txBody>
          <a:bodyPr>
            <a:normAutofit/>
          </a:bodyPr>
          <a:lstStyle/>
          <a:p>
            <a:r>
              <a:rPr lang="en-US" dirty="0"/>
              <a:t>Types of Review - Formal Review</a:t>
            </a:r>
          </a:p>
        </p:txBody>
      </p:sp>
      <p:sp>
        <p:nvSpPr>
          <p:cNvPr id="3" name="Content Placeholder 2">
            <a:extLst>
              <a:ext uri="{FF2B5EF4-FFF2-40B4-BE49-F238E27FC236}">
                <a16:creationId xmlns:a16="http://schemas.microsoft.com/office/drawing/2014/main" id="{372B0E12-D5BB-C699-72A8-2B669998DF16}"/>
              </a:ext>
            </a:extLst>
          </p:cNvPr>
          <p:cNvSpPr>
            <a:spLocks noGrp="1"/>
          </p:cNvSpPr>
          <p:nvPr>
            <p:ph idx="1"/>
          </p:nvPr>
        </p:nvSpPr>
        <p:spPr/>
        <p:txBody>
          <a:bodyPr>
            <a:normAutofit/>
          </a:bodyPr>
          <a:lstStyle/>
          <a:p>
            <a:pPr algn="l">
              <a:buFont typeface="Wingdings" panose="05000000000000000000" pitchFamily="2" charset="2"/>
              <a:buChar char="Ø"/>
            </a:pPr>
            <a:r>
              <a:rPr lang="en-US" sz="2400" dirty="0"/>
              <a:t>A Formal Review is less rigorous than the audit, </a:t>
            </a:r>
          </a:p>
          <a:p>
            <a:pPr algn="l">
              <a:buFont typeface="Wingdings" panose="05000000000000000000" pitchFamily="2" charset="2"/>
              <a:buChar char="Ø"/>
            </a:pPr>
            <a:r>
              <a:rPr lang="en-US" sz="2400" dirty="0"/>
              <a:t>Formal review is the most common type of assessment. </a:t>
            </a:r>
          </a:p>
          <a:p>
            <a:pPr algn="l">
              <a:buFont typeface="Wingdings" panose="05000000000000000000" pitchFamily="2" charset="2"/>
              <a:buChar char="Ø"/>
            </a:pPr>
            <a:r>
              <a:rPr lang="en-US" sz="2400" dirty="0"/>
              <a:t>It is often carried out by senior project managers from the same company but not necessarily from the same organization within the company. </a:t>
            </a:r>
          </a:p>
          <a:p>
            <a:pPr algn="l">
              <a:buFont typeface="Wingdings" panose="05000000000000000000" pitchFamily="2" charset="2"/>
              <a:buChar char="Ø"/>
            </a:pPr>
            <a:r>
              <a:rPr lang="en-US" sz="2400" dirty="0"/>
              <a:t>Projects are selected for review mainly because of lower than planned performance. </a:t>
            </a:r>
          </a:p>
          <a:p>
            <a:pPr algn="l">
              <a:buFont typeface="Wingdings" panose="05000000000000000000" pitchFamily="2" charset="2"/>
              <a:buChar char="Ø"/>
            </a:pPr>
            <a:r>
              <a:rPr lang="en-US" sz="2400" dirty="0"/>
              <a:t>The review process focuses primarily on project management; technical review of project achievements and deliverables may, or may not, be done as well.</a:t>
            </a:r>
          </a:p>
        </p:txBody>
      </p:sp>
      <p:sp>
        <p:nvSpPr>
          <p:cNvPr id="4" name="Date Placeholder 3">
            <a:extLst>
              <a:ext uri="{FF2B5EF4-FFF2-40B4-BE49-F238E27FC236}">
                <a16:creationId xmlns:a16="http://schemas.microsoft.com/office/drawing/2014/main" id="{E9281BA7-0947-3A0B-E2C4-9C730BC30DC6}"/>
              </a:ext>
            </a:extLst>
          </p:cNvPr>
          <p:cNvSpPr>
            <a:spLocks noGrp="1"/>
          </p:cNvSpPr>
          <p:nvPr>
            <p:ph type="dt" sz="half" idx="10"/>
          </p:nvPr>
        </p:nvSpPr>
        <p:spPr>
          <a:xfrm>
            <a:off x="159656" y="6474053"/>
            <a:ext cx="3529842" cy="38394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1AAC2FB-4263-5A12-59DA-6ABC297563E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47B30C8-B9F6-C3E6-C2C2-BB7C6DB875F9}"/>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4286526116"/>
      </p:ext>
    </p:extLst>
  </p:cSld>
  <p:clrMapOvr>
    <a:masterClrMapping/>
  </p:clrMapOvr>
  <mc:AlternateContent xmlns:mc="http://schemas.openxmlformats.org/markup-compatibility/2006" xmlns:p14="http://schemas.microsoft.com/office/powerpoint/2010/main">
    <mc:Choice Requires="p14">
      <p:transition spd="slow" p14:dur="2000" advTm="141348"/>
    </mc:Choice>
    <mc:Fallback xmlns="">
      <p:transition spd="slow" advTm="14134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CA6EE-CA69-6DCD-D45E-5C2B862645C4}"/>
              </a:ext>
            </a:extLst>
          </p:cNvPr>
          <p:cNvSpPr>
            <a:spLocks noGrp="1"/>
          </p:cNvSpPr>
          <p:nvPr>
            <p:ph type="title"/>
          </p:nvPr>
        </p:nvSpPr>
        <p:spPr/>
        <p:txBody>
          <a:bodyPr/>
          <a:lstStyle/>
          <a:p>
            <a:r>
              <a:rPr lang="en-US" dirty="0"/>
              <a:t>Types of Review - Health Check</a:t>
            </a:r>
          </a:p>
        </p:txBody>
      </p:sp>
      <p:sp>
        <p:nvSpPr>
          <p:cNvPr id="3" name="Content Placeholder 2">
            <a:extLst>
              <a:ext uri="{FF2B5EF4-FFF2-40B4-BE49-F238E27FC236}">
                <a16:creationId xmlns:a16="http://schemas.microsoft.com/office/drawing/2014/main" id="{8D4C7B85-4449-1F78-DA9F-F3731358B95F}"/>
              </a:ext>
            </a:extLst>
          </p:cNvPr>
          <p:cNvSpPr>
            <a:spLocks noGrp="1"/>
          </p:cNvSpPr>
          <p:nvPr>
            <p:ph idx="1"/>
          </p:nvPr>
        </p:nvSpPr>
        <p:spPr/>
        <p:txBody>
          <a:bodyPr>
            <a:normAutofit/>
          </a:bodyPr>
          <a:lstStyle/>
          <a:p>
            <a:pPr algn="l">
              <a:buFont typeface="Wingdings" panose="05000000000000000000" pitchFamily="2" charset="2"/>
              <a:buChar char="Ø"/>
            </a:pPr>
            <a:r>
              <a:rPr lang="en-US" sz="2400" dirty="0"/>
              <a:t>A health check is the most informal type of project review. </a:t>
            </a:r>
          </a:p>
          <a:p>
            <a:pPr algn="l">
              <a:buFont typeface="Wingdings" panose="05000000000000000000" pitchFamily="2" charset="2"/>
              <a:buChar char="Ø"/>
            </a:pPr>
            <a:r>
              <a:rPr lang="en-US" sz="2400" dirty="0"/>
              <a:t>It is often carried out by as simple a process as sending a questionnaire to the project managers. </a:t>
            </a:r>
          </a:p>
          <a:p>
            <a:pPr algn="l">
              <a:buFont typeface="Wingdings" panose="05000000000000000000" pitchFamily="2" charset="2"/>
              <a:buChar char="Ø"/>
            </a:pPr>
            <a:r>
              <a:rPr lang="en-US" sz="2400" dirty="0"/>
              <a:t>Success of this type of review depends on the honesty and professionalism of the project manager involved, as his or her answers to the questionnaire cannot be independently verified.</a:t>
            </a:r>
          </a:p>
          <a:p>
            <a:pPr algn="l">
              <a:buFont typeface="Wingdings" panose="05000000000000000000" pitchFamily="2" charset="2"/>
              <a:buChar char="Ø"/>
            </a:pPr>
            <a:r>
              <a:rPr lang="en-US" sz="2400" dirty="0"/>
              <a:t>This review type is not very credible unless the project manager is well known and held in high esteem by the company.</a:t>
            </a:r>
          </a:p>
          <a:p>
            <a:pPr marL="0" indent="0">
              <a:buNone/>
            </a:pPr>
            <a:endParaRPr lang="en-US" dirty="0"/>
          </a:p>
        </p:txBody>
      </p:sp>
      <p:sp>
        <p:nvSpPr>
          <p:cNvPr id="4" name="Date Placeholder 3">
            <a:extLst>
              <a:ext uri="{FF2B5EF4-FFF2-40B4-BE49-F238E27FC236}">
                <a16:creationId xmlns:a16="http://schemas.microsoft.com/office/drawing/2014/main" id="{D3BC4896-01A4-3B1F-97FC-EAB90DF26E4B}"/>
              </a:ext>
            </a:extLst>
          </p:cNvPr>
          <p:cNvSpPr>
            <a:spLocks noGrp="1"/>
          </p:cNvSpPr>
          <p:nvPr>
            <p:ph type="dt" sz="half" idx="10"/>
          </p:nvPr>
        </p:nvSpPr>
        <p:spPr>
          <a:xfrm>
            <a:off x="159656" y="6474054"/>
            <a:ext cx="3706906" cy="255520"/>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FD1B2F6B-F717-EE2D-88AB-D8BBDA795D3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3F54E2E-509F-8F7F-44DC-DD1E5598D102}"/>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3783199588"/>
      </p:ext>
    </p:extLst>
  </p:cSld>
  <p:clrMapOvr>
    <a:masterClrMapping/>
  </p:clrMapOvr>
  <mc:AlternateContent xmlns:mc="http://schemas.openxmlformats.org/markup-compatibility/2006" xmlns:p14="http://schemas.microsoft.com/office/powerpoint/2010/main">
    <mc:Choice Requires="p14">
      <p:transition spd="slow" p14:dur="2000" advTm="137696"/>
    </mc:Choice>
    <mc:Fallback xmlns="">
      <p:transition spd="slow" advTm="13769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C521B376-570B-972A-7C8D-19843BC11E79}"/>
              </a:ext>
            </a:extLst>
          </p:cNvPr>
          <p:cNvSpPr>
            <a:spLocks noGrp="1"/>
          </p:cNvSpPr>
          <p:nvPr>
            <p:ph type="dt" sz="half" idx="10"/>
          </p:nvPr>
        </p:nvSpPr>
        <p:spPr>
          <a:xfrm>
            <a:off x="159656" y="6474054"/>
            <a:ext cx="3706906" cy="365124"/>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8A61157-B1CA-705A-306B-EC140AFE735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D59FDCC-40AC-B973-5658-ED2ED8195B11}"/>
              </a:ext>
            </a:extLst>
          </p:cNvPr>
          <p:cNvSpPr>
            <a:spLocks noGrp="1"/>
          </p:cNvSpPr>
          <p:nvPr>
            <p:ph type="sldNum" sz="quarter" idx="12"/>
          </p:nvPr>
        </p:nvSpPr>
        <p:spPr/>
        <p:txBody>
          <a:bodyPr/>
          <a:lstStyle/>
          <a:p>
            <a:r>
              <a:rPr lang="en-US"/>
              <a:t>MGM331 - Principles of Management Information Systems</a:t>
            </a:r>
            <a:endParaRPr lang="en-US" dirty="0"/>
          </a:p>
        </p:txBody>
      </p:sp>
      <p:sp>
        <p:nvSpPr>
          <p:cNvPr id="8" name="Content Placeholder 7">
            <a:extLst>
              <a:ext uri="{FF2B5EF4-FFF2-40B4-BE49-F238E27FC236}">
                <a16:creationId xmlns:a16="http://schemas.microsoft.com/office/drawing/2014/main" id="{D9E2AAA7-3E04-80C1-5FFE-3F61FA23AC50}"/>
              </a:ext>
            </a:extLst>
          </p:cNvPr>
          <p:cNvSpPr>
            <a:spLocks noGrp="1"/>
          </p:cNvSpPr>
          <p:nvPr>
            <p:ph idx="1"/>
          </p:nvPr>
        </p:nvSpPr>
        <p:spPr/>
        <p:txBody>
          <a:bodyPr>
            <a:normAutofit/>
          </a:bodyPr>
          <a:lstStyle/>
          <a:p>
            <a:pPr marL="0" indent="0" algn="ctr">
              <a:buNone/>
            </a:pPr>
            <a:endParaRPr lang="en-US" b="1" dirty="0"/>
          </a:p>
          <a:p>
            <a:pPr marL="0" indent="0" algn="ctr">
              <a:buNone/>
            </a:pPr>
            <a:r>
              <a:rPr lang="en-US" b="1" dirty="0"/>
              <a:t>The Result of An Established Step 1 Allows Organizations To Improve Project Management Quality In Terms of the Classic Iron Triangle of Time, Budget, and Quality Goals</a:t>
            </a:r>
          </a:p>
        </p:txBody>
      </p:sp>
    </p:spTree>
    <p:extLst>
      <p:ext uri="{BB962C8B-B14F-4D97-AF65-F5344CB8AC3E}">
        <p14:creationId xmlns:p14="http://schemas.microsoft.com/office/powerpoint/2010/main" val="2993446693"/>
      </p:ext>
    </p:extLst>
  </p:cSld>
  <p:clrMapOvr>
    <a:masterClrMapping/>
  </p:clrMapOvr>
  <mc:AlternateContent xmlns:mc="http://schemas.openxmlformats.org/markup-compatibility/2006" xmlns:p14="http://schemas.microsoft.com/office/powerpoint/2010/main">
    <mc:Choice Requires="p14">
      <p:transition spd="slow" p14:dur="2000" advTm="105072"/>
    </mc:Choice>
    <mc:Fallback xmlns="">
      <p:transition spd="slow" advTm="1050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Elements of the Framework – Step 2</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159656" y="1454003"/>
            <a:ext cx="11814627" cy="4934138"/>
          </a:xfrm>
        </p:spPr>
        <p:txBody>
          <a:bodyPr>
            <a:normAutofit/>
          </a:bodyPr>
          <a:lstStyle/>
          <a:p>
            <a:pPr algn="l">
              <a:buFont typeface="Wingdings" panose="05000000000000000000" pitchFamily="2" charset="2"/>
              <a:buChar char="Ø"/>
            </a:pPr>
            <a:r>
              <a:rPr lang="en-US" sz="2400" dirty="0"/>
              <a:t>Many corporations will use Step 1 techniques. </a:t>
            </a:r>
          </a:p>
          <a:p>
            <a:pPr algn="l">
              <a:buFont typeface="Wingdings" panose="05000000000000000000" pitchFamily="2" charset="2"/>
              <a:buChar char="Ø"/>
            </a:pPr>
            <a:r>
              <a:rPr lang="en-US" sz="2400" dirty="0"/>
              <a:t>Corporations with a medium amount (approx. 40–70 per cent) of project-based work tend to progress to Step 2 techniques in addition to those of Step 1.</a:t>
            </a:r>
          </a:p>
          <a:p>
            <a:pPr algn="l">
              <a:buFont typeface="Wingdings" panose="05000000000000000000" pitchFamily="2" charset="2"/>
              <a:buChar char="Ø"/>
            </a:pPr>
            <a:r>
              <a:rPr lang="en-US" sz="2400" dirty="0"/>
              <a:t>Step 2 is the level in which the majority of </a:t>
            </a:r>
            <a:r>
              <a:rPr lang="en-US" sz="2400" i="1" dirty="0"/>
              <a:t>projectized</a:t>
            </a:r>
            <a:r>
              <a:rPr lang="en-US" sz="2400" dirty="0"/>
              <a:t> organizations have progressed. </a:t>
            </a:r>
          </a:p>
          <a:p>
            <a:pPr algn="l">
              <a:buFont typeface="Wingdings" panose="05000000000000000000" pitchFamily="2" charset="2"/>
              <a:buChar char="Ø"/>
            </a:pPr>
            <a:r>
              <a:rPr lang="en-US" sz="2400" dirty="0"/>
              <a:t>It is associated with Flexible Economist and Versatile Artist paradigms for project management governance.</a:t>
            </a:r>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a:xfrm>
            <a:off x="159656" y="6474053"/>
            <a:ext cx="3529842"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47452196"/>
      </p:ext>
    </p:extLst>
  </p:cSld>
  <p:clrMapOvr>
    <a:masterClrMapping/>
  </p:clrMapOvr>
  <mc:AlternateContent xmlns:mc="http://schemas.openxmlformats.org/markup-compatibility/2006" xmlns:p14="http://schemas.microsoft.com/office/powerpoint/2010/main">
    <mc:Choice Requires="p14">
      <p:transition spd="slow" p14:dur="2000" advTm="137484"/>
    </mc:Choice>
    <mc:Fallback xmlns="">
      <p:transition spd="slow" advTm="1374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Step 2 Governance Measures </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159656" y="1454003"/>
            <a:ext cx="11814627" cy="4934138"/>
          </a:xfrm>
        </p:spPr>
        <p:txBody>
          <a:bodyPr>
            <a:normAutofit fontScale="92500" lnSpcReduction="20000"/>
          </a:bodyPr>
          <a:lstStyle/>
          <a:p>
            <a:pPr algn="l">
              <a:buFont typeface="Wingdings" panose="05000000000000000000" pitchFamily="2" charset="2"/>
              <a:buChar char="Ø"/>
            </a:pPr>
            <a:r>
              <a:rPr lang="en-US" sz="2400" dirty="0"/>
              <a:t>Step 2 governance includes measures related to education, management demand, and what is done that should be used by all corporations that have at least some project-based work. </a:t>
            </a:r>
          </a:p>
          <a:p>
            <a:pPr algn="l">
              <a:buFont typeface="Wingdings" panose="05000000000000000000" pitchFamily="2" charset="2"/>
              <a:buChar char="Ø"/>
            </a:pPr>
            <a:r>
              <a:rPr lang="en-US" sz="2400" dirty="0"/>
              <a:t>Properly applying these measures has enablers and constraints:</a:t>
            </a:r>
          </a:p>
          <a:p>
            <a:pPr algn="l">
              <a:buFont typeface="Wingdings" panose="05000000000000000000" pitchFamily="2" charset="2"/>
              <a:buChar char="Ø"/>
            </a:pPr>
            <a:r>
              <a:rPr lang="en-US" sz="2400" b="1" dirty="0"/>
              <a:t>Enablers</a:t>
            </a:r>
            <a:endParaRPr lang="en-US" sz="2400" dirty="0"/>
          </a:p>
          <a:p>
            <a:pPr algn="l"/>
            <a:r>
              <a:rPr lang="en-US" sz="2400" dirty="0"/>
              <a:t>Acknowledgement of project management as a role within the organization.</a:t>
            </a:r>
          </a:p>
          <a:p>
            <a:pPr algn="l"/>
            <a:r>
              <a:rPr lang="en-US" sz="2400" dirty="0"/>
              <a:t>Definition of a career path for project managers.</a:t>
            </a:r>
          </a:p>
          <a:p>
            <a:pPr algn="l">
              <a:buFont typeface="Wingdings" panose="05000000000000000000" pitchFamily="2" charset="2"/>
              <a:buChar char="Ø"/>
            </a:pPr>
            <a:r>
              <a:rPr lang="en-US" sz="2400" b="1" dirty="0"/>
              <a:t>Constraints</a:t>
            </a:r>
            <a:endParaRPr lang="en-US" sz="2400" dirty="0"/>
          </a:p>
          <a:p>
            <a:pPr algn="l"/>
            <a:r>
              <a:rPr lang="en-US" sz="2400" dirty="0"/>
              <a:t>Insufficient amount of project-based business to warrant the investment.</a:t>
            </a:r>
          </a:p>
          <a:p>
            <a:pPr algn="l"/>
            <a:r>
              <a:rPr lang="en-US" sz="2400" dirty="0"/>
              <a:t>Strong organizational emphasis on the Conformist governance paradigm.</a:t>
            </a:r>
          </a:p>
          <a:p>
            <a:pPr algn="l">
              <a:buFont typeface="Wingdings" panose="05000000000000000000" pitchFamily="2" charset="2"/>
              <a:buChar char="Ø"/>
            </a:pPr>
            <a:endParaRPr lang="en-US" sz="2400" dirty="0"/>
          </a:p>
          <a:p>
            <a:pPr algn="l">
              <a:buFont typeface="Wingdings" panose="05000000000000000000" pitchFamily="2" charset="2"/>
              <a:buChar char="Ø"/>
            </a:pPr>
            <a:endParaRPr lang="en-US" sz="2400" dirty="0"/>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a:xfrm>
            <a:off x="159656" y="6474053"/>
            <a:ext cx="3529842" cy="38394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278988111"/>
      </p:ext>
    </p:extLst>
  </p:cSld>
  <p:clrMapOvr>
    <a:masterClrMapping/>
  </p:clrMapOvr>
  <mc:AlternateContent xmlns:mc="http://schemas.openxmlformats.org/markup-compatibility/2006" xmlns:p14="http://schemas.microsoft.com/office/powerpoint/2010/main">
    <mc:Choice Requires="p14">
      <p:transition spd="slow" p14:dur="2000" advTm="96349"/>
    </mc:Choice>
    <mc:Fallback xmlns="">
      <p:transition spd="slow" advTm="9634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Step 2 Measure 1</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a:xfrm>
            <a:off x="159656" y="1454003"/>
            <a:ext cx="11814627" cy="4934138"/>
          </a:xfrm>
        </p:spPr>
        <p:txBody>
          <a:bodyPr>
            <a:normAutofit fontScale="92500"/>
          </a:bodyPr>
          <a:lstStyle/>
          <a:p>
            <a:pPr algn="l">
              <a:buFont typeface="Wingdings" panose="05000000000000000000" pitchFamily="2" charset="2"/>
              <a:buChar char="Ø"/>
            </a:pPr>
            <a:r>
              <a:rPr lang="en-US" sz="2400" b="1" dirty="0"/>
              <a:t>Education: External certification of project managers</a:t>
            </a:r>
          </a:p>
          <a:p>
            <a:pPr algn="l">
              <a:buFont typeface="Wingdings" panose="05000000000000000000" pitchFamily="2" charset="2"/>
              <a:buChar char="Ø"/>
            </a:pPr>
            <a:r>
              <a:rPr lang="en-US" sz="2400" dirty="0"/>
              <a:t>External certification ensures that the professionalism of project managers is assessed independently by an organization dedicated to doing this. </a:t>
            </a:r>
          </a:p>
          <a:p>
            <a:pPr algn="l">
              <a:buFont typeface="Wingdings" panose="05000000000000000000" pitchFamily="2" charset="2"/>
              <a:buChar char="Ø"/>
            </a:pPr>
            <a:r>
              <a:rPr lang="en-US" sz="2400" dirty="0"/>
              <a:t>Two main approaches for certification exist:</a:t>
            </a:r>
          </a:p>
          <a:p>
            <a:pPr algn="l"/>
            <a:r>
              <a:rPr lang="en-US" sz="2400" dirty="0"/>
              <a:t>Certification of knowledge, as in PMI’s PMP® certification.</a:t>
            </a:r>
          </a:p>
          <a:p>
            <a:pPr algn="l"/>
            <a:r>
              <a:rPr lang="en-US" sz="2400" dirty="0"/>
              <a:t>Certification of skills, as in IPMA’s Level C certification.</a:t>
            </a:r>
          </a:p>
          <a:p>
            <a:pPr algn="l"/>
            <a:r>
              <a:rPr lang="en-US" sz="2400" dirty="0"/>
              <a:t>Certifications (3 to 5 years) allow the acknowledgement of professionalism and reduce the agency problem between project sponsor and project manager, due to the credibility of the project manager. </a:t>
            </a:r>
          </a:p>
          <a:p>
            <a:pPr algn="l"/>
            <a:endParaRPr lang="en-US" sz="2400" dirty="0"/>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a:xfrm>
            <a:off x="159656" y="6474053"/>
            <a:ext cx="3540474" cy="38394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210938529"/>
      </p:ext>
    </p:extLst>
  </p:cSld>
  <p:clrMapOvr>
    <a:masterClrMapping/>
  </p:clrMapOvr>
  <mc:AlternateContent xmlns:mc="http://schemas.openxmlformats.org/markup-compatibility/2006" xmlns:p14="http://schemas.microsoft.com/office/powerpoint/2010/main">
    <mc:Choice Requires="p14">
      <p:transition spd="slow" p14:dur="2000" advTm="141228"/>
    </mc:Choice>
    <mc:Fallback xmlns="">
      <p:transition spd="slow" advTm="14122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B408-47FF-A1D0-768B-E4F3B82D804F}"/>
              </a:ext>
            </a:extLst>
          </p:cNvPr>
          <p:cNvSpPr>
            <a:spLocks noGrp="1"/>
          </p:cNvSpPr>
          <p:nvPr>
            <p:ph type="title"/>
          </p:nvPr>
        </p:nvSpPr>
        <p:spPr/>
        <p:txBody>
          <a:bodyPr/>
          <a:lstStyle/>
          <a:p>
            <a:r>
              <a:rPr lang="en-US" dirty="0"/>
              <a:t>Step 2 Measure 2</a:t>
            </a:r>
          </a:p>
        </p:txBody>
      </p:sp>
      <p:sp>
        <p:nvSpPr>
          <p:cNvPr id="3" name="Content Placeholder 2">
            <a:extLst>
              <a:ext uri="{FF2B5EF4-FFF2-40B4-BE49-F238E27FC236}">
                <a16:creationId xmlns:a16="http://schemas.microsoft.com/office/drawing/2014/main" id="{2959F0B2-CC8C-481E-1753-C014CB07036E}"/>
              </a:ext>
            </a:extLst>
          </p:cNvPr>
          <p:cNvSpPr>
            <a:spLocks noGrp="1"/>
          </p:cNvSpPr>
          <p:nvPr>
            <p:ph idx="1"/>
          </p:nvPr>
        </p:nvSpPr>
        <p:spPr/>
        <p:txBody>
          <a:bodyPr>
            <a:normAutofit fontScale="85000" lnSpcReduction="10000"/>
          </a:bodyPr>
          <a:lstStyle/>
          <a:p>
            <a:pPr algn="l">
              <a:buFont typeface="Wingdings" panose="05000000000000000000" pitchFamily="2" charset="2"/>
              <a:buChar char="Ø"/>
            </a:pPr>
            <a:r>
              <a:rPr lang="en-US" b="1" dirty="0"/>
              <a:t>Management Demand: Project Management Offices (PMOs)</a:t>
            </a:r>
          </a:p>
          <a:p>
            <a:pPr algn="l">
              <a:buFont typeface="Wingdings" panose="05000000000000000000" pitchFamily="2" charset="2"/>
              <a:buChar char="Ø"/>
            </a:pPr>
            <a:r>
              <a:rPr lang="en-US" dirty="0"/>
              <a:t>Tactical PMOs are used to improve project management execution within the organization.</a:t>
            </a:r>
          </a:p>
          <a:p>
            <a:pPr algn="l">
              <a:buFont typeface="Wingdings" panose="05000000000000000000" pitchFamily="2" charset="2"/>
              <a:buChar char="Ø"/>
            </a:pPr>
            <a:r>
              <a:rPr lang="en-US" dirty="0"/>
              <a:t>The PMO project management governance typically starts with identification and reviewing of projects in trouble. </a:t>
            </a:r>
          </a:p>
          <a:p>
            <a:pPr algn="l">
              <a:buFont typeface="Wingdings" panose="05000000000000000000" pitchFamily="2" charset="2"/>
              <a:buChar char="Ø"/>
            </a:pPr>
            <a:r>
              <a:rPr lang="en-US" dirty="0"/>
              <a:t>Subsequently they work with the respective project managers to improve project management delivery.</a:t>
            </a:r>
          </a:p>
          <a:p>
            <a:pPr algn="l">
              <a:buFont typeface="Wingdings" panose="05000000000000000000" pitchFamily="2" charset="2"/>
              <a:buChar char="Ø"/>
            </a:pPr>
            <a:r>
              <a:rPr lang="en-US" dirty="0"/>
              <a:t>PMOs may identify skills gaps and train or consult project managers in methodologies, techniques and tools.</a:t>
            </a:r>
          </a:p>
        </p:txBody>
      </p:sp>
      <p:sp>
        <p:nvSpPr>
          <p:cNvPr id="4" name="Date Placeholder 3">
            <a:extLst>
              <a:ext uri="{FF2B5EF4-FFF2-40B4-BE49-F238E27FC236}">
                <a16:creationId xmlns:a16="http://schemas.microsoft.com/office/drawing/2014/main" id="{64BB191A-3FEE-8AE2-AD0C-9C4556CCFCDB}"/>
              </a:ext>
            </a:extLst>
          </p:cNvPr>
          <p:cNvSpPr>
            <a:spLocks noGrp="1"/>
          </p:cNvSpPr>
          <p:nvPr>
            <p:ph type="dt" sz="half" idx="10"/>
          </p:nvPr>
        </p:nvSpPr>
        <p:spPr>
          <a:xfrm>
            <a:off x="159656" y="6474054"/>
            <a:ext cx="3528766" cy="378048"/>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4BA1D868-101A-B926-0FE3-FE6AEB5F74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D104CD2-4ABD-676F-2C8D-B094F0D6014B}"/>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309562717"/>
      </p:ext>
    </p:extLst>
  </p:cSld>
  <p:clrMapOvr>
    <a:masterClrMapping/>
  </p:clrMapOvr>
  <mc:AlternateContent xmlns:mc="http://schemas.openxmlformats.org/markup-compatibility/2006" xmlns:p14="http://schemas.microsoft.com/office/powerpoint/2010/main">
    <mc:Choice Requires="p14">
      <p:transition spd="slow" p14:dur="2000" advTm="178911"/>
    </mc:Choice>
    <mc:Fallback xmlns="">
      <p:transition spd="slow" advTm="17891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6690E-BF84-9734-CF1A-480FF107EA3E}"/>
              </a:ext>
            </a:extLst>
          </p:cNvPr>
          <p:cNvSpPr>
            <a:spLocks noGrp="1"/>
          </p:cNvSpPr>
          <p:nvPr>
            <p:ph type="title"/>
          </p:nvPr>
        </p:nvSpPr>
        <p:spPr/>
        <p:txBody>
          <a:bodyPr>
            <a:normAutofit/>
          </a:bodyPr>
          <a:lstStyle/>
          <a:p>
            <a:r>
              <a:rPr lang="en-US" dirty="0"/>
              <a:t>Stronger PMO Roles</a:t>
            </a:r>
          </a:p>
        </p:txBody>
      </p:sp>
      <p:sp>
        <p:nvSpPr>
          <p:cNvPr id="3" name="Content Placeholder 2">
            <a:extLst>
              <a:ext uri="{FF2B5EF4-FFF2-40B4-BE49-F238E27FC236}">
                <a16:creationId xmlns:a16="http://schemas.microsoft.com/office/drawing/2014/main" id="{5EEF75A9-B729-679C-C961-3855C6D1EFC0}"/>
              </a:ext>
            </a:extLst>
          </p:cNvPr>
          <p:cNvSpPr>
            <a:spLocks noGrp="1"/>
          </p:cNvSpPr>
          <p:nvPr>
            <p:ph idx="1"/>
          </p:nvPr>
        </p:nvSpPr>
        <p:spPr/>
        <p:txBody>
          <a:bodyPr>
            <a:normAutofit/>
          </a:bodyPr>
          <a:lstStyle/>
          <a:p>
            <a:pPr algn="l">
              <a:buFont typeface="Wingdings" panose="05000000000000000000" pitchFamily="2" charset="2"/>
              <a:buChar char="Ø"/>
            </a:pPr>
            <a:r>
              <a:rPr lang="en-US" sz="2400" dirty="0"/>
              <a:t>Some PMOs take on even stronger governance roles by developing or deciding on the methodologies to use and the training programs for project managers. </a:t>
            </a:r>
          </a:p>
          <a:p>
            <a:pPr algn="l">
              <a:buFont typeface="Wingdings" panose="05000000000000000000" pitchFamily="2" charset="2"/>
              <a:buChar char="Ø"/>
            </a:pPr>
            <a:r>
              <a:rPr lang="en-US" sz="2400" dirty="0"/>
              <a:t>Such PMOs implement the measures of Step 2 (and Step 3 measures), thus becoming the unit which extends the organization’s project management capabilities. </a:t>
            </a:r>
          </a:p>
          <a:p>
            <a:pPr algn="l">
              <a:buFont typeface="Wingdings" panose="05000000000000000000" pitchFamily="2" charset="2"/>
              <a:buChar char="Ø"/>
            </a:pPr>
            <a:r>
              <a:rPr lang="en-US" sz="2400" dirty="0"/>
              <a:t>These PMOs are staffed with the most senior project management resources in order to leverage the skills and experience of these experts across the whole of the corporation. </a:t>
            </a:r>
          </a:p>
          <a:p>
            <a:pPr algn="l">
              <a:buFont typeface="Wingdings" panose="05000000000000000000" pitchFamily="2" charset="2"/>
              <a:buChar char="Ø"/>
            </a:pPr>
            <a:r>
              <a:rPr lang="en-US" sz="2400" dirty="0"/>
              <a:t>Tactical PMOs remain close to the individual projects and often form part of productive delivery in geography or functionality-based units.</a:t>
            </a:r>
          </a:p>
        </p:txBody>
      </p:sp>
      <p:sp>
        <p:nvSpPr>
          <p:cNvPr id="4" name="Date Placeholder 3">
            <a:extLst>
              <a:ext uri="{FF2B5EF4-FFF2-40B4-BE49-F238E27FC236}">
                <a16:creationId xmlns:a16="http://schemas.microsoft.com/office/drawing/2014/main" id="{24D08EAD-3D3C-1055-EF97-1A4C5AAC9692}"/>
              </a:ext>
            </a:extLst>
          </p:cNvPr>
          <p:cNvSpPr>
            <a:spLocks noGrp="1"/>
          </p:cNvSpPr>
          <p:nvPr>
            <p:ph type="dt" sz="half" idx="10"/>
          </p:nvPr>
        </p:nvSpPr>
        <p:spPr>
          <a:xfrm>
            <a:off x="159656" y="6474053"/>
            <a:ext cx="3706906"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42EE53E9-0D13-4495-C43D-EB4386CF965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2EEF233F-23FD-87DA-7082-AFEF87E276F0}"/>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924421584"/>
      </p:ext>
    </p:extLst>
  </p:cSld>
  <p:clrMapOvr>
    <a:masterClrMapping/>
  </p:clrMapOvr>
  <mc:AlternateContent xmlns:mc="http://schemas.openxmlformats.org/markup-compatibility/2006" xmlns:p14="http://schemas.microsoft.com/office/powerpoint/2010/main">
    <mc:Choice Requires="p14">
      <p:transition spd="slow" p14:dur="2000" advTm="138507"/>
    </mc:Choice>
    <mc:Fallback xmlns="">
      <p:transition spd="slow" advTm="13850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36504-4D0C-4BEE-C4D0-835047DB387E}"/>
              </a:ext>
            </a:extLst>
          </p:cNvPr>
          <p:cNvSpPr>
            <a:spLocks noGrp="1"/>
          </p:cNvSpPr>
          <p:nvPr>
            <p:ph type="title"/>
          </p:nvPr>
        </p:nvSpPr>
        <p:spPr/>
        <p:txBody>
          <a:bodyPr/>
          <a:lstStyle/>
          <a:p>
            <a:r>
              <a:rPr lang="en-US" dirty="0"/>
              <a:t>The Variation of the PMO Approach</a:t>
            </a:r>
          </a:p>
        </p:txBody>
      </p:sp>
      <p:sp>
        <p:nvSpPr>
          <p:cNvPr id="3" name="Content Placeholder 2">
            <a:extLst>
              <a:ext uri="{FF2B5EF4-FFF2-40B4-BE49-F238E27FC236}">
                <a16:creationId xmlns:a16="http://schemas.microsoft.com/office/drawing/2014/main" id="{2A576A52-7504-B09E-1C1B-B930C0F7C78B}"/>
              </a:ext>
            </a:extLst>
          </p:cNvPr>
          <p:cNvSpPr>
            <a:spLocks noGrp="1"/>
          </p:cNvSpPr>
          <p:nvPr>
            <p:ph idx="1"/>
          </p:nvPr>
        </p:nvSpPr>
        <p:spPr/>
        <p:txBody>
          <a:bodyPr>
            <a:normAutofit/>
          </a:bodyPr>
          <a:lstStyle/>
          <a:p>
            <a:pPr algn="l">
              <a:buFont typeface="Wingdings" panose="05000000000000000000" pitchFamily="2" charset="2"/>
              <a:buChar char="Ø"/>
            </a:pPr>
            <a:r>
              <a:rPr lang="en-US" sz="2400" dirty="0"/>
              <a:t>A variation of the PMO approach is the Project Office (PO) or Project Support Office (PSO), which is staffed with administrative personnel to offload project administrative work.</a:t>
            </a:r>
          </a:p>
          <a:p>
            <a:pPr algn="l">
              <a:buFont typeface="Wingdings" panose="05000000000000000000" pitchFamily="2" charset="2"/>
              <a:buChar char="Ø"/>
            </a:pPr>
            <a:r>
              <a:rPr lang="en-US" sz="2400" dirty="0"/>
              <a:t>Such POs and PSOs ensure good quality administrative work, appropriate documentation, planning data and status updates.</a:t>
            </a:r>
          </a:p>
          <a:p>
            <a:pPr algn="l">
              <a:buFont typeface="Wingdings" panose="05000000000000000000" pitchFamily="2" charset="2"/>
              <a:buChar char="Ø"/>
            </a:pPr>
            <a:r>
              <a:rPr lang="en-US" sz="2400" dirty="0"/>
              <a:t>Although PSOs and POs are important and useful, it is the tactical PMOs that determine the best practices for the community of project managers within their organization. </a:t>
            </a:r>
          </a:p>
          <a:p>
            <a:pPr algn="l">
              <a:buFont typeface="Wingdings" panose="05000000000000000000" pitchFamily="2" charset="2"/>
              <a:buChar char="Ø"/>
            </a:pPr>
            <a:r>
              <a:rPr lang="en-US" sz="2400" dirty="0"/>
              <a:t>They define what management expects from project managers thus addressing the management demand at Step 2.</a:t>
            </a:r>
          </a:p>
        </p:txBody>
      </p:sp>
      <p:sp>
        <p:nvSpPr>
          <p:cNvPr id="4" name="Date Placeholder 3">
            <a:extLst>
              <a:ext uri="{FF2B5EF4-FFF2-40B4-BE49-F238E27FC236}">
                <a16:creationId xmlns:a16="http://schemas.microsoft.com/office/drawing/2014/main" id="{0CF3095E-7DC2-DC6F-CE2D-8F053A994DCC}"/>
              </a:ext>
            </a:extLst>
          </p:cNvPr>
          <p:cNvSpPr>
            <a:spLocks noGrp="1"/>
          </p:cNvSpPr>
          <p:nvPr>
            <p:ph type="dt" sz="half" idx="10"/>
          </p:nvPr>
        </p:nvSpPr>
        <p:spPr>
          <a:xfrm>
            <a:off x="159656" y="6474053"/>
            <a:ext cx="3600686"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E7D3E7F9-84FE-1F60-9E9A-2618385100D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E18A3BB-6EF9-57CE-E19A-3B84C90B01DB}"/>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208851680"/>
      </p:ext>
    </p:extLst>
  </p:cSld>
  <p:clrMapOvr>
    <a:masterClrMapping/>
  </p:clrMapOvr>
  <mc:AlternateContent xmlns:mc="http://schemas.openxmlformats.org/markup-compatibility/2006" xmlns:p14="http://schemas.microsoft.com/office/powerpoint/2010/main">
    <mc:Choice Requires="p14">
      <p:transition spd="slow" p14:dur="2000" advTm="97958"/>
    </mc:Choice>
    <mc:Fallback xmlns="">
      <p:transition spd="slow" advTm="9795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8968B-C25F-4812-2332-6E3D71500B55}"/>
              </a:ext>
            </a:extLst>
          </p:cNvPr>
          <p:cNvSpPr>
            <a:spLocks noGrp="1"/>
          </p:cNvSpPr>
          <p:nvPr>
            <p:ph type="title"/>
          </p:nvPr>
        </p:nvSpPr>
        <p:spPr/>
        <p:txBody>
          <a:bodyPr>
            <a:normAutofit/>
          </a:bodyPr>
          <a:lstStyle/>
          <a:p>
            <a:r>
              <a:rPr lang="en-US" dirty="0"/>
              <a:t>Step 2 Measure 3</a:t>
            </a:r>
          </a:p>
        </p:txBody>
      </p:sp>
      <p:sp>
        <p:nvSpPr>
          <p:cNvPr id="3" name="Content Placeholder 2">
            <a:extLst>
              <a:ext uri="{FF2B5EF4-FFF2-40B4-BE49-F238E27FC236}">
                <a16:creationId xmlns:a16="http://schemas.microsoft.com/office/drawing/2014/main" id="{E52E7D5A-A827-65E7-C5BA-DE0E52D78163}"/>
              </a:ext>
            </a:extLst>
          </p:cNvPr>
          <p:cNvSpPr>
            <a:spLocks noGrp="1"/>
          </p:cNvSpPr>
          <p:nvPr>
            <p:ph idx="1"/>
          </p:nvPr>
        </p:nvSpPr>
        <p:spPr/>
        <p:txBody>
          <a:bodyPr>
            <a:normAutofit fontScale="92500" lnSpcReduction="10000"/>
          </a:bodyPr>
          <a:lstStyle/>
          <a:p>
            <a:pPr algn="l">
              <a:buFont typeface="Wingdings" panose="05000000000000000000" pitchFamily="2" charset="2"/>
              <a:buChar char="Ø"/>
            </a:pPr>
            <a:r>
              <a:rPr lang="en-US" sz="2400" b="1" dirty="0"/>
              <a:t>What is Done: Mentor Programs</a:t>
            </a:r>
          </a:p>
          <a:p>
            <a:pPr algn="l">
              <a:buFont typeface="Wingdings" panose="05000000000000000000" pitchFamily="2" charset="2"/>
              <a:buChar char="Ø"/>
            </a:pPr>
            <a:r>
              <a:rPr lang="en-US" sz="2400" dirty="0"/>
              <a:t>At Step 2, mentor programs identify and influence what is done by project managers. </a:t>
            </a:r>
          </a:p>
          <a:p>
            <a:pPr algn="l">
              <a:buFont typeface="Wingdings" panose="05000000000000000000" pitchFamily="2" charset="2"/>
              <a:buChar char="Ø"/>
            </a:pPr>
            <a:r>
              <a:rPr lang="en-US" sz="2400" dirty="0"/>
              <a:t>These programs address the attitude project managers develop towards their work, communication and teamwork with their teams, sponsors/steering groups and project stakeholders. </a:t>
            </a:r>
          </a:p>
          <a:p>
            <a:pPr algn="l">
              <a:buFont typeface="Wingdings" panose="05000000000000000000" pitchFamily="2" charset="2"/>
              <a:buChar char="Ø"/>
            </a:pPr>
            <a:r>
              <a:rPr lang="en-US" sz="2400" dirty="0"/>
              <a:t>A variety of techniques exist, which range from internal swapping of managers from one unit to another, junior project managers being mentored by senior project managers or PMO members through to mentoring by external consultants. </a:t>
            </a:r>
          </a:p>
          <a:p>
            <a:pPr algn="l">
              <a:buFont typeface="Wingdings" panose="05000000000000000000" pitchFamily="2" charset="2"/>
              <a:buChar char="Ø"/>
            </a:pPr>
            <a:r>
              <a:rPr lang="en-US" sz="2400" dirty="0"/>
              <a:t>The aims are to improve cooperation between the project managers and other organizational parts and to improve leadership skills for better project management delivery.</a:t>
            </a:r>
          </a:p>
        </p:txBody>
      </p:sp>
      <p:sp>
        <p:nvSpPr>
          <p:cNvPr id="4" name="Date Placeholder 3">
            <a:extLst>
              <a:ext uri="{FF2B5EF4-FFF2-40B4-BE49-F238E27FC236}">
                <a16:creationId xmlns:a16="http://schemas.microsoft.com/office/drawing/2014/main" id="{1427F4B9-EF4C-FC7D-EBDD-0D39E5B89409}"/>
              </a:ext>
            </a:extLst>
          </p:cNvPr>
          <p:cNvSpPr>
            <a:spLocks noGrp="1"/>
          </p:cNvSpPr>
          <p:nvPr>
            <p:ph type="dt" sz="half" idx="10"/>
          </p:nvPr>
        </p:nvSpPr>
        <p:spPr>
          <a:xfrm>
            <a:off x="159656" y="6474053"/>
            <a:ext cx="3706906" cy="37804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5D596BA7-F3A3-64A7-03FD-11FA89CBF31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F09F64F-8170-D617-7A18-B54843A48010}"/>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561531371"/>
      </p:ext>
    </p:extLst>
  </p:cSld>
  <p:clrMapOvr>
    <a:masterClrMapping/>
  </p:clrMapOvr>
  <mc:AlternateContent xmlns:mc="http://schemas.openxmlformats.org/markup-compatibility/2006" xmlns:p14="http://schemas.microsoft.com/office/powerpoint/2010/main">
    <mc:Choice Requires="p14">
      <p:transition spd="slow" p14:dur="2000" advTm="35309"/>
    </mc:Choice>
    <mc:Fallback xmlns="">
      <p:transition spd="slow" advTm="353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8968B-C25F-4812-2332-6E3D71500B55}"/>
              </a:ext>
            </a:extLst>
          </p:cNvPr>
          <p:cNvSpPr>
            <a:spLocks noGrp="1"/>
          </p:cNvSpPr>
          <p:nvPr>
            <p:ph type="title"/>
          </p:nvPr>
        </p:nvSpPr>
        <p:spPr/>
        <p:txBody>
          <a:bodyPr>
            <a:normAutofit/>
          </a:bodyPr>
          <a:lstStyle/>
          <a:p>
            <a:r>
              <a:rPr lang="en-US" dirty="0"/>
              <a:t>Successful Implementation of Step 2 </a:t>
            </a:r>
          </a:p>
        </p:txBody>
      </p:sp>
      <p:sp>
        <p:nvSpPr>
          <p:cNvPr id="3" name="Content Placeholder 2">
            <a:extLst>
              <a:ext uri="{FF2B5EF4-FFF2-40B4-BE49-F238E27FC236}">
                <a16:creationId xmlns:a16="http://schemas.microsoft.com/office/drawing/2014/main" id="{E52E7D5A-A827-65E7-C5BA-DE0E52D78163}"/>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 best way to achieve a successful and economic implementation of Step 2 techniques is to ensure a healthy balance between the three Step 2 measures.</a:t>
            </a:r>
          </a:p>
          <a:p>
            <a:pPr algn="l">
              <a:buFont typeface="Wingdings" panose="05000000000000000000" pitchFamily="2" charset="2"/>
              <a:buChar char="Ø"/>
            </a:pPr>
            <a:r>
              <a:rPr lang="en-US" sz="2400" dirty="0"/>
              <a:t>Project success is thus more complex than just the iron triangle, addressing a diverse set of critical success factors for projects and their surrounding organization, including:</a:t>
            </a:r>
          </a:p>
          <a:p>
            <a:pPr algn="l"/>
            <a:r>
              <a:rPr lang="en-US" sz="2400" dirty="0"/>
              <a:t>Customer satisfaction appropriateness of planning techniques.</a:t>
            </a:r>
          </a:p>
          <a:p>
            <a:pPr algn="l"/>
            <a:r>
              <a:rPr lang="en-US" sz="2400" dirty="0"/>
              <a:t>The general quality of project management.</a:t>
            </a:r>
          </a:p>
          <a:p>
            <a:pPr algn="l"/>
            <a:r>
              <a:rPr lang="en-US" sz="2400" dirty="0"/>
              <a:t>The impact of project management on follow-on projects with customers.</a:t>
            </a:r>
          </a:p>
        </p:txBody>
      </p:sp>
      <p:sp>
        <p:nvSpPr>
          <p:cNvPr id="4" name="Date Placeholder 3">
            <a:extLst>
              <a:ext uri="{FF2B5EF4-FFF2-40B4-BE49-F238E27FC236}">
                <a16:creationId xmlns:a16="http://schemas.microsoft.com/office/drawing/2014/main" id="{1427F4B9-EF4C-FC7D-EBDD-0D39E5B89409}"/>
              </a:ext>
            </a:extLst>
          </p:cNvPr>
          <p:cNvSpPr>
            <a:spLocks noGrp="1"/>
          </p:cNvSpPr>
          <p:nvPr>
            <p:ph type="dt" sz="half" idx="10"/>
          </p:nvPr>
        </p:nvSpPr>
        <p:spPr>
          <a:xfrm>
            <a:off x="159656" y="6474053"/>
            <a:ext cx="3706906" cy="37804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5D596BA7-F3A3-64A7-03FD-11FA89CBF31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F09F64F-8170-D617-7A18-B54843A48010}"/>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884450985"/>
      </p:ext>
    </p:extLst>
  </p:cSld>
  <p:clrMapOvr>
    <a:masterClrMapping/>
  </p:clrMapOvr>
  <mc:AlternateContent xmlns:mc="http://schemas.openxmlformats.org/markup-compatibility/2006" xmlns:p14="http://schemas.microsoft.com/office/powerpoint/2010/main">
    <mc:Choice Requires="p14">
      <p:transition spd="slow" p14:dur="2000" advTm="157770"/>
    </mc:Choice>
    <mc:Fallback xmlns="">
      <p:transition spd="slow" advTm="15777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2E7D5A-A827-65E7-C5BA-DE0E52D78163}"/>
              </a:ext>
            </a:extLst>
          </p:cNvPr>
          <p:cNvSpPr>
            <a:spLocks noGrp="1"/>
          </p:cNvSpPr>
          <p:nvPr>
            <p:ph idx="1"/>
          </p:nvPr>
        </p:nvSpPr>
        <p:spPr/>
        <p:txBody>
          <a:bodyPr>
            <a:normAutofit/>
          </a:bodyPr>
          <a:lstStyle/>
          <a:p>
            <a:pPr marL="0" indent="0" algn="ctr">
              <a:buNone/>
            </a:pPr>
            <a:endParaRPr lang="en-US" b="1" dirty="0"/>
          </a:p>
          <a:p>
            <a:pPr marL="0" indent="0" algn="ctr">
              <a:buNone/>
            </a:pPr>
            <a:r>
              <a:rPr lang="en-US" b="1" dirty="0"/>
              <a:t>The Result of Step 2 Investments In Project Management Is An Improvement That Is Generally Higher Than In Step 1 and So Are the Expected Returns</a:t>
            </a:r>
          </a:p>
          <a:p>
            <a:pPr marL="0" indent="0" algn="l">
              <a:buNone/>
            </a:pPr>
            <a:endParaRPr lang="en-US" sz="2400" dirty="0"/>
          </a:p>
        </p:txBody>
      </p:sp>
      <p:sp>
        <p:nvSpPr>
          <p:cNvPr id="4" name="Date Placeholder 3">
            <a:extLst>
              <a:ext uri="{FF2B5EF4-FFF2-40B4-BE49-F238E27FC236}">
                <a16:creationId xmlns:a16="http://schemas.microsoft.com/office/drawing/2014/main" id="{1427F4B9-EF4C-FC7D-EBDD-0D39E5B89409}"/>
              </a:ext>
            </a:extLst>
          </p:cNvPr>
          <p:cNvSpPr>
            <a:spLocks noGrp="1"/>
          </p:cNvSpPr>
          <p:nvPr>
            <p:ph type="dt" sz="half" idx="10"/>
          </p:nvPr>
        </p:nvSpPr>
        <p:spPr>
          <a:xfrm>
            <a:off x="159656" y="6474053"/>
            <a:ext cx="3706906" cy="37804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5D596BA7-F3A3-64A7-03FD-11FA89CBF31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F09F64F-8170-D617-7A18-B54843A48010}"/>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3981057204"/>
      </p:ext>
    </p:extLst>
  </p:cSld>
  <p:clrMapOvr>
    <a:masterClrMapping/>
  </p:clrMapOvr>
  <mc:AlternateContent xmlns:mc="http://schemas.openxmlformats.org/markup-compatibility/2006" xmlns:p14="http://schemas.microsoft.com/office/powerpoint/2010/main">
    <mc:Choice Requires="p14">
      <p:transition spd="slow" p14:dur="2000" advTm="152969"/>
    </mc:Choice>
    <mc:Fallback xmlns="">
      <p:transition spd="slow" advTm="15296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9575E-60A7-E621-6B81-4C7FFB126F84}"/>
              </a:ext>
            </a:extLst>
          </p:cNvPr>
          <p:cNvSpPr>
            <a:spLocks noGrp="1"/>
          </p:cNvSpPr>
          <p:nvPr>
            <p:ph type="title"/>
          </p:nvPr>
        </p:nvSpPr>
        <p:spPr/>
        <p:txBody>
          <a:bodyPr>
            <a:normAutofit/>
          </a:bodyPr>
          <a:lstStyle/>
          <a:p>
            <a:r>
              <a:rPr lang="en-US" dirty="0"/>
              <a:t>Elements of the Framework – Step 3</a:t>
            </a:r>
          </a:p>
        </p:txBody>
      </p:sp>
      <p:sp>
        <p:nvSpPr>
          <p:cNvPr id="3" name="Content Placeholder 2">
            <a:extLst>
              <a:ext uri="{FF2B5EF4-FFF2-40B4-BE49-F238E27FC236}">
                <a16:creationId xmlns:a16="http://schemas.microsoft.com/office/drawing/2014/main" id="{E2E1984D-B244-36C4-C1EB-CA80028A9A22}"/>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The third step comprises introduction of advanced project management capabilities.</a:t>
            </a:r>
          </a:p>
          <a:p>
            <a:pPr algn="l">
              <a:buFont typeface="Wingdings" panose="05000000000000000000" pitchFamily="2" charset="2"/>
              <a:buChar char="Ø"/>
            </a:pPr>
            <a:r>
              <a:rPr lang="en-US" sz="2400" dirty="0"/>
              <a:t>This is typically used by companies whose business consists almost entirely of project-based work. </a:t>
            </a:r>
          </a:p>
          <a:p>
            <a:pPr algn="l">
              <a:buFont typeface="Wingdings" panose="05000000000000000000" pitchFamily="2" charset="2"/>
              <a:buChar char="Ø"/>
            </a:pPr>
            <a:r>
              <a:rPr lang="en-US" sz="2400" dirty="0"/>
              <a:t>The underlying governance paradigm is Flexible Economist or Versatile Artist.</a:t>
            </a:r>
          </a:p>
          <a:p>
            <a:pPr algn="l">
              <a:buFont typeface="Wingdings" panose="05000000000000000000" pitchFamily="2" charset="2"/>
              <a:buChar char="Ø"/>
            </a:pPr>
            <a:r>
              <a:rPr lang="en-US" sz="2400" dirty="0"/>
              <a:t>Step 1 and Step 2 techniques are prerequisites (and always in active use) for these Step 3 techniques.</a:t>
            </a:r>
          </a:p>
        </p:txBody>
      </p:sp>
      <p:sp>
        <p:nvSpPr>
          <p:cNvPr id="4" name="Date Placeholder 3">
            <a:extLst>
              <a:ext uri="{FF2B5EF4-FFF2-40B4-BE49-F238E27FC236}">
                <a16:creationId xmlns:a16="http://schemas.microsoft.com/office/drawing/2014/main" id="{BB521067-AEEA-3DA9-6762-9FBC08F8D8A5}"/>
              </a:ext>
            </a:extLst>
          </p:cNvPr>
          <p:cNvSpPr>
            <a:spLocks noGrp="1"/>
          </p:cNvSpPr>
          <p:nvPr>
            <p:ph type="dt" sz="half" idx="10"/>
          </p:nvPr>
        </p:nvSpPr>
        <p:spPr>
          <a:xfrm>
            <a:off x="159656" y="6474053"/>
            <a:ext cx="3529842"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D7D0F5F5-AA6A-CE3F-8A09-069318A60F5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9ED43EA-72E8-73DF-BDA0-C150A27B949C}"/>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2172867762"/>
      </p:ext>
    </p:extLst>
  </p:cSld>
  <p:clrMapOvr>
    <a:masterClrMapping/>
  </p:clrMapOvr>
  <mc:AlternateContent xmlns:mc="http://schemas.openxmlformats.org/markup-compatibility/2006" xmlns:p14="http://schemas.microsoft.com/office/powerpoint/2010/main">
    <mc:Choice Requires="p14">
      <p:transition spd="slow" p14:dur="2000" advTm="90716"/>
    </mc:Choice>
    <mc:Fallback xmlns="">
      <p:transition spd="slow" advTm="9071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Step 3 Governance Measures </a:t>
            </a: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90411"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id="{DDC6F4A1-6927-F597-629C-ACA4AC20BC8A}"/>
              </a:ext>
            </a:extLst>
          </p:cNvPr>
          <p:cNvSpPr>
            <a:spLocks noGrp="1"/>
          </p:cNvSpPr>
          <p:nvPr>
            <p:ph idx="1"/>
          </p:nvPr>
        </p:nvSpPr>
        <p:spPr/>
        <p:txBody>
          <a:bodyPr>
            <a:normAutofit fontScale="85000" lnSpcReduction="20000"/>
          </a:bodyPr>
          <a:lstStyle/>
          <a:p>
            <a:pPr algn="l">
              <a:buFont typeface="Wingdings" panose="05000000000000000000" pitchFamily="2" charset="2"/>
              <a:buChar char="Ø"/>
            </a:pPr>
            <a:r>
              <a:rPr lang="en-US" dirty="0"/>
              <a:t>Step 3 governance includes measures related to education, management demand, and what is done that should be used by all corporations that have at least some project-based work. </a:t>
            </a:r>
          </a:p>
          <a:p>
            <a:pPr algn="l">
              <a:buFont typeface="Wingdings" panose="05000000000000000000" pitchFamily="2" charset="2"/>
              <a:buChar char="Ø"/>
            </a:pPr>
            <a:r>
              <a:rPr lang="en-US" sz="2600" b="1" dirty="0"/>
              <a:t>Enablers</a:t>
            </a:r>
            <a:endParaRPr lang="en-US" sz="2600" dirty="0"/>
          </a:p>
          <a:p>
            <a:pPr algn="l"/>
            <a:r>
              <a:rPr lang="en-US" sz="2400" dirty="0"/>
              <a:t>Management belief that competitors are only bypassed through leapfrog improvements in capabilities. </a:t>
            </a:r>
          </a:p>
          <a:p>
            <a:pPr algn="l"/>
            <a:r>
              <a:rPr lang="en-US" sz="2400" dirty="0"/>
              <a:t>Belief that project management capabilities are a core corporate strength and competitive advantage.</a:t>
            </a:r>
          </a:p>
          <a:p>
            <a:pPr algn="l">
              <a:buFont typeface="Wingdings" panose="05000000000000000000" pitchFamily="2" charset="2"/>
              <a:buChar char="Ø"/>
            </a:pPr>
            <a:r>
              <a:rPr lang="en-US" sz="2600" b="1" dirty="0"/>
              <a:t>Constraints</a:t>
            </a:r>
          </a:p>
          <a:p>
            <a:pPr algn="l"/>
            <a:r>
              <a:rPr lang="en-US" sz="2400" dirty="0"/>
              <a:t>Lack of trust in the current project management resources’ capabilities.</a:t>
            </a:r>
          </a:p>
          <a:p>
            <a:pPr algn="l"/>
            <a:r>
              <a:rPr lang="en-US" sz="2400" dirty="0"/>
              <a:t>Resistance to change corporate processes and roles to make them more supportive of project work.</a:t>
            </a:r>
          </a:p>
          <a:p>
            <a:pPr algn="l"/>
            <a:r>
              <a:rPr lang="en-US" sz="2400" dirty="0"/>
              <a:t>Unwillingness to prioritize project-based work over traditional hierarchies in the company.</a:t>
            </a:r>
          </a:p>
        </p:txBody>
      </p:sp>
    </p:spTree>
    <p:extLst>
      <p:ext uri="{BB962C8B-B14F-4D97-AF65-F5344CB8AC3E}">
        <p14:creationId xmlns:p14="http://schemas.microsoft.com/office/powerpoint/2010/main" val="4032815181"/>
      </p:ext>
    </p:extLst>
  </p:cSld>
  <p:clrMapOvr>
    <a:masterClrMapping/>
  </p:clrMapOvr>
  <mc:AlternateContent xmlns:mc="http://schemas.openxmlformats.org/markup-compatibility/2006" xmlns:p14="http://schemas.microsoft.com/office/powerpoint/2010/main">
    <mc:Choice Requires="p14">
      <p:transition spd="slow" p14:dur="2000" advTm="195444"/>
    </mc:Choice>
    <mc:Fallback xmlns="">
      <p:transition spd="slow" advTm="19544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Step 3 Measure 1</a:t>
            </a: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90411"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id="{DDC6F4A1-6927-F597-629C-ACA4AC20BC8A}"/>
              </a:ext>
            </a:extLst>
          </p:cNvPr>
          <p:cNvSpPr>
            <a:spLocks noGrp="1"/>
          </p:cNvSpPr>
          <p:nvPr>
            <p:ph idx="1"/>
          </p:nvPr>
        </p:nvSpPr>
        <p:spPr/>
        <p:txBody>
          <a:bodyPr>
            <a:normAutofit fontScale="92500"/>
          </a:bodyPr>
          <a:lstStyle/>
          <a:p>
            <a:pPr>
              <a:buFont typeface="Wingdings" panose="05000000000000000000" pitchFamily="2" charset="2"/>
              <a:buChar char="Ø"/>
            </a:pPr>
            <a:r>
              <a:rPr lang="en-US" sz="2400" b="1" dirty="0"/>
              <a:t>Education: Advanced Training and Internal Certification</a:t>
            </a:r>
          </a:p>
          <a:p>
            <a:pPr algn="l">
              <a:buFont typeface="Wingdings" panose="05000000000000000000" pitchFamily="2" charset="2"/>
              <a:buChar char="Ø"/>
            </a:pPr>
            <a:r>
              <a:rPr lang="en-US" sz="2200" dirty="0"/>
              <a:t>This element consists of advanced training in particular areas, such as specialized planning tools, industry knowledge, technical skills, or other focused improvements of project management capabilities. </a:t>
            </a:r>
          </a:p>
          <a:p>
            <a:pPr algn="l">
              <a:buFont typeface="Wingdings" panose="05000000000000000000" pitchFamily="2" charset="2"/>
              <a:buChar char="Ø"/>
            </a:pPr>
            <a:r>
              <a:rPr lang="en-US" sz="2200" dirty="0"/>
              <a:t>Many companies at this step develop an internal certification program in which project managers are required to demonstrate the specific industry and technology skills peculiar to their own company’s needs. </a:t>
            </a:r>
          </a:p>
          <a:p>
            <a:pPr algn="l">
              <a:buFont typeface="Wingdings" panose="05000000000000000000" pitchFamily="2" charset="2"/>
              <a:buChar char="Ø"/>
            </a:pPr>
            <a:r>
              <a:rPr lang="en-US" sz="2200" dirty="0"/>
              <a:t>They also need to prove their ability to run projects successfully using established project management principles.</a:t>
            </a:r>
          </a:p>
          <a:p>
            <a:pPr algn="l">
              <a:buFont typeface="Wingdings" panose="05000000000000000000" pitchFamily="2" charset="2"/>
              <a:buChar char="Ø"/>
            </a:pPr>
            <a:r>
              <a:rPr lang="en-US" sz="2200" dirty="0"/>
              <a:t>The amalgamation of management, technical and industry skills should allow for thought leadership of project managers when working with the company’s customers.</a:t>
            </a:r>
          </a:p>
        </p:txBody>
      </p:sp>
    </p:spTree>
    <p:extLst>
      <p:ext uri="{BB962C8B-B14F-4D97-AF65-F5344CB8AC3E}">
        <p14:creationId xmlns:p14="http://schemas.microsoft.com/office/powerpoint/2010/main" val="3720909220"/>
      </p:ext>
    </p:extLst>
  </p:cSld>
  <p:clrMapOvr>
    <a:masterClrMapping/>
  </p:clrMapOvr>
  <mc:AlternateContent xmlns:mc="http://schemas.openxmlformats.org/markup-compatibility/2006" xmlns:p14="http://schemas.microsoft.com/office/powerpoint/2010/main">
    <mc:Choice Requires="p14">
      <p:transition spd="slow" p14:dur="2000" advTm="195444"/>
    </mc:Choice>
    <mc:Fallback xmlns="">
      <p:transition spd="slow" advTm="19544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Step 3 Measure 2</a:t>
            </a: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90411"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id="{DDC6F4A1-6927-F597-629C-ACA4AC20BC8A}"/>
              </a:ext>
            </a:extLst>
          </p:cNvPr>
          <p:cNvSpPr>
            <a:spLocks noGrp="1"/>
          </p:cNvSpPr>
          <p:nvPr>
            <p:ph idx="1"/>
          </p:nvPr>
        </p:nvSpPr>
        <p:spPr/>
        <p:txBody>
          <a:bodyPr>
            <a:normAutofit/>
          </a:bodyPr>
          <a:lstStyle/>
          <a:p>
            <a:pPr algn="l">
              <a:buFont typeface="Wingdings" panose="05000000000000000000" pitchFamily="2" charset="2"/>
              <a:buChar char="Ø"/>
            </a:pPr>
            <a:r>
              <a:rPr lang="en-US" sz="2400" b="1" dirty="0"/>
              <a:t>Management Demand: Benchmarking</a:t>
            </a:r>
          </a:p>
          <a:p>
            <a:pPr algn="l">
              <a:buFont typeface="Wingdings" panose="05000000000000000000" pitchFamily="2" charset="2"/>
              <a:buChar char="Ø"/>
            </a:pPr>
            <a:r>
              <a:rPr lang="en-US" sz="2200" dirty="0"/>
              <a:t>The Step 3 extension of this measure consists of benchmarking project management capabilities against those of other companies. </a:t>
            </a:r>
          </a:p>
          <a:p>
            <a:pPr algn="l">
              <a:buFont typeface="Wingdings" panose="05000000000000000000" pitchFamily="2" charset="2"/>
              <a:buChar char="Ø"/>
            </a:pPr>
            <a:r>
              <a:rPr lang="en-US" sz="2200" dirty="0"/>
              <a:t>Companies are benchmarked either against their competitors or across industries.</a:t>
            </a:r>
          </a:p>
          <a:p>
            <a:pPr algn="l">
              <a:buFont typeface="Wingdings" panose="05000000000000000000" pitchFamily="2" charset="2"/>
              <a:buChar char="Ø"/>
            </a:pPr>
            <a:r>
              <a:rPr lang="en-US" sz="2200" dirty="0"/>
              <a:t>Benchmarking against competitors is undertaken within industry clusters allows for identification of strengths and weaknesses relative to other companies in the same industry.</a:t>
            </a:r>
          </a:p>
          <a:p>
            <a:pPr algn="l">
              <a:buFont typeface="Wingdings" panose="05000000000000000000" pitchFamily="2" charset="2"/>
              <a:buChar char="Ø"/>
            </a:pPr>
            <a:r>
              <a:rPr lang="en-US" sz="2200" dirty="0"/>
              <a:t>Benchmarking across industries allows for leapfrog improvements and development of enhanced capabilities, beyond those typical of the corporation’s own industry. </a:t>
            </a:r>
          </a:p>
        </p:txBody>
      </p:sp>
    </p:spTree>
    <p:extLst>
      <p:ext uri="{BB962C8B-B14F-4D97-AF65-F5344CB8AC3E}">
        <p14:creationId xmlns:p14="http://schemas.microsoft.com/office/powerpoint/2010/main" val="3902653611"/>
      </p:ext>
    </p:extLst>
  </p:cSld>
  <p:clrMapOvr>
    <a:masterClrMapping/>
  </p:clrMapOvr>
  <mc:AlternateContent xmlns:mc="http://schemas.openxmlformats.org/markup-compatibility/2006" xmlns:p14="http://schemas.microsoft.com/office/powerpoint/2010/main">
    <mc:Choice Requires="p14">
      <p:transition spd="slow" p14:dur="2000" advTm="195444"/>
    </mc:Choice>
    <mc:Fallback xmlns="">
      <p:transition spd="slow" advTm="19544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Step 3 Measure 3</a:t>
            </a: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90411"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id="{DDC6F4A1-6927-F597-629C-ACA4AC20BC8A}"/>
              </a:ext>
            </a:extLst>
          </p:cNvPr>
          <p:cNvSpPr>
            <a:spLocks noGrp="1"/>
          </p:cNvSpPr>
          <p:nvPr>
            <p:ph idx="1"/>
          </p:nvPr>
        </p:nvSpPr>
        <p:spPr/>
        <p:txBody>
          <a:bodyPr>
            <a:normAutofit fontScale="92500" lnSpcReduction="20000"/>
          </a:bodyPr>
          <a:lstStyle/>
          <a:p>
            <a:pPr algn="l">
              <a:buFont typeface="Wingdings" panose="05000000000000000000" pitchFamily="2" charset="2"/>
              <a:buChar char="Ø"/>
            </a:pPr>
            <a:r>
              <a:rPr lang="en-US" sz="2600" b="1" dirty="0"/>
              <a:t>What is Done: Maturity Model</a:t>
            </a:r>
          </a:p>
          <a:p>
            <a:pPr algn="l">
              <a:buFont typeface="Wingdings" panose="05000000000000000000" pitchFamily="2" charset="2"/>
              <a:buChar char="Ø"/>
            </a:pPr>
            <a:r>
              <a:rPr lang="en-US" sz="2600" dirty="0"/>
              <a:t>Use of (organizational) project management maturity models addresses the Step 3 element what is done. </a:t>
            </a:r>
          </a:p>
          <a:p>
            <a:pPr algn="l">
              <a:buFont typeface="Wingdings" panose="05000000000000000000" pitchFamily="2" charset="2"/>
              <a:buChar char="Ø"/>
            </a:pPr>
            <a:r>
              <a:rPr lang="en-US" sz="2600" dirty="0"/>
              <a:t>These maturity models aim to ensure predictable and consistent delivery of good project results.</a:t>
            </a:r>
          </a:p>
          <a:p>
            <a:pPr algn="l">
              <a:buFont typeface="Wingdings" panose="05000000000000000000" pitchFamily="2" charset="2"/>
              <a:buChar char="Ø"/>
            </a:pPr>
            <a:r>
              <a:rPr lang="en-US" sz="2600" dirty="0"/>
              <a:t>Typically, they distinguish five levels of maturity ranging from ad-hoc to optimized maturity models.</a:t>
            </a:r>
          </a:p>
          <a:p>
            <a:pPr algn="l">
              <a:buFont typeface="Wingdings" panose="05000000000000000000" pitchFamily="2" charset="2"/>
              <a:buChar char="Ø"/>
            </a:pPr>
            <a:r>
              <a:rPr lang="en-US" sz="2600" dirty="0"/>
              <a:t>Most of these models assess project management capabilities only and provide one level of overall project management maturity.</a:t>
            </a:r>
          </a:p>
        </p:txBody>
      </p:sp>
    </p:spTree>
    <p:extLst>
      <p:ext uri="{BB962C8B-B14F-4D97-AF65-F5344CB8AC3E}">
        <p14:creationId xmlns:p14="http://schemas.microsoft.com/office/powerpoint/2010/main" val="980593302"/>
      </p:ext>
    </p:extLst>
  </p:cSld>
  <p:clrMapOvr>
    <a:masterClrMapping/>
  </p:clrMapOvr>
  <mc:AlternateContent xmlns:mc="http://schemas.openxmlformats.org/markup-compatibility/2006" xmlns:p14="http://schemas.microsoft.com/office/powerpoint/2010/main">
    <mc:Choice Requires="p14">
      <p:transition spd="slow" p14:dur="2000" advTm="195444"/>
    </mc:Choice>
    <mc:Fallback xmlns="">
      <p:transition spd="slow" advTm="19544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How PMI Maturity Model Works</a:t>
            </a: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90411"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id="{DDC6F4A1-6927-F597-629C-ACA4AC20BC8A}"/>
              </a:ext>
            </a:extLst>
          </p:cNvPr>
          <p:cNvSpPr>
            <a:spLocks noGrp="1"/>
          </p:cNvSpPr>
          <p:nvPr>
            <p:ph idx="1"/>
          </p:nvPr>
        </p:nvSpPr>
        <p:spPr/>
        <p:txBody>
          <a:bodyPr>
            <a:noAutofit/>
          </a:bodyPr>
          <a:lstStyle/>
          <a:p>
            <a:pPr algn="l">
              <a:buFont typeface="Wingdings" panose="05000000000000000000" pitchFamily="2" charset="2"/>
              <a:buChar char="Ø"/>
            </a:pPr>
            <a:r>
              <a:rPr lang="en-US" sz="2400" dirty="0"/>
              <a:t>PMI’s Organizational Project Management Maturity Model benchmarks project, program and portfolio management against a build-in database of best-practices for several industries. </a:t>
            </a:r>
          </a:p>
          <a:p>
            <a:pPr algn="l">
              <a:buFont typeface="Wingdings" panose="05000000000000000000" pitchFamily="2" charset="2"/>
              <a:buChar char="Ø"/>
            </a:pPr>
            <a:r>
              <a:rPr lang="en-US" sz="2400" dirty="0"/>
              <a:t>It then provides suggestions for improvement together with maturity levels measured across various dimensions. </a:t>
            </a:r>
          </a:p>
          <a:p>
            <a:pPr algn="l">
              <a:buFont typeface="Wingdings" panose="05000000000000000000" pitchFamily="2" charset="2"/>
              <a:buChar char="Ø"/>
            </a:pPr>
            <a:r>
              <a:rPr lang="en-US" sz="2400" dirty="0"/>
              <a:t>This allows for development of the organization’s internal capabilities to manage their projects, resources and processes simultaneously and with maximum efficiency. </a:t>
            </a:r>
          </a:p>
          <a:p>
            <a:pPr algn="l">
              <a:buFont typeface="Wingdings" panose="05000000000000000000" pitchFamily="2" charset="2"/>
              <a:buChar char="Ø"/>
            </a:pPr>
            <a:r>
              <a:rPr lang="en-US" sz="2400" dirty="0"/>
              <a:t>These maturity models are also suitable for organizations at Step 1 and Step 2, but </a:t>
            </a:r>
            <a:r>
              <a:rPr lang="en-US" sz="2400" dirty="0" err="1"/>
              <a:t>theybare</a:t>
            </a:r>
            <a:r>
              <a:rPr lang="en-US" sz="2400" dirty="0"/>
              <a:t> deeper and broader at Step 3.</a:t>
            </a:r>
          </a:p>
        </p:txBody>
      </p:sp>
    </p:spTree>
    <p:extLst>
      <p:ext uri="{BB962C8B-B14F-4D97-AF65-F5344CB8AC3E}">
        <p14:creationId xmlns:p14="http://schemas.microsoft.com/office/powerpoint/2010/main" val="2363932144"/>
      </p:ext>
    </p:extLst>
  </p:cSld>
  <p:clrMapOvr>
    <a:masterClrMapping/>
  </p:clrMapOvr>
  <mc:AlternateContent xmlns:mc="http://schemas.openxmlformats.org/markup-compatibility/2006" xmlns:p14="http://schemas.microsoft.com/office/powerpoint/2010/main">
    <mc:Choice Requires="p14">
      <p:transition spd="slow" p14:dur="2000" advTm="195444"/>
    </mc:Choice>
    <mc:Fallback xmlns="">
      <p:transition spd="slow" advTm="19544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Successful Implementation of Step 2 </a:t>
            </a: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90411"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id="{DDC6F4A1-6927-F597-629C-ACA4AC20BC8A}"/>
              </a:ext>
            </a:extLst>
          </p:cNvPr>
          <p:cNvSpPr>
            <a:spLocks noGrp="1"/>
          </p:cNvSpPr>
          <p:nvPr>
            <p:ph idx="1"/>
          </p:nvPr>
        </p:nvSpPr>
        <p:spPr/>
        <p:txBody>
          <a:bodyPr>
            <a:normAutofit fontScale="92500" lnSpcReduction="10000"/>
          </a:bodyPr>
          <a:lstStyle/>
          <a:p>
            <a:pPr algn="l">
              <a:buFont typeface="Wingdings" panose="05000000000000000000" pitchFamily="2" charset="2"/>
              <a:buChar char="Ø"/>
            </a:pPr>
            <a:r>
              <a:rPr lang="en-US" sz="2600" dirty="0"/>
              <a:t>A healthy balance between the three Step 3 measures is required for their successful and economic implementation. </a:t>
            </a:r>
          </a:p>
          <a:p>
            <a:pPr algn="l">
              <a:buFont typeface="Wingdings" panose="05000000000000000000" pitchFamily="2" charset="2"/>
              <a:buChar char="Ø"/>
            </a:pPr>
            <a:r>
              <a:rPr lang="en-US" sz="2600" dirty="0"/>
              <a:t>No matter how far an organization develops, the techniques associated with the earlier Steps will not disappear.</a:t>
            </a:r>
          </a:p>
          <a:p>
            <a:pPr algn="l">
              <a:buFont typeface="Wingdings" panose="05000000000000000000" pitchFamily="2" charset="2"/>
              <a:buChar char="Ø"/>
            </a:pPr>
            <a:r>
              <a:rPr lang="en-US" sz="2600" dirty="0"/>
              <a:t>Step 3 organizations still apply Step 1 and Step 2 measures, but Step 3 requires the corporation to make significant investments in:</a:t>
            </a:r>
          </a:p>
          <a:p>
            <a:pPr algn="l">
              <a:buFont typeface="Wingdings" panose="05000000000000000000" pitchFamily="2" charset="2"/>
              <a:buChar char="Ø"/>
            </a:pPr>
            <a:r>
              <a:rPr lang="en-US" sz="2200" dirty="0"/>
              <a:t>Money and resources.</a:t>
            </a:r>
          </a:p>
          <a:p>
            <a:pPr algn="l">
              <a:buFont typeface="Wingdings" panose="05000000000000000000" pitchFamily="2" charset="2"/>
              <a:buChar char="Ø"/>
            </a:pPr>
            <a:r>
              <a:rPr lang="en-US" sz="2200" dirty="0"/>
              <a:t>Adapting and streamlining the organization’s processes to make them more supportive of the project way of working.</a:t>
            </a:r>
          </a:p>
        </p:txBody>
      </p:sp>
    </p:spTree>
    <p:extLst>
      <p:ext uri="{BB962C8B-B14F-4D97-AF65-F5344CB8AC3E}">
        <p14:creationId xmlns:p14="http://schemas.microsoft.com/office/powerpoint/2010/main" val="2856698575"/>
      </p:ext>
    </p:extLst>
  </p:cSld>
  <p:clrMapOvr>
    <a:masterClrMapping/>
  </p:clrMapOvr>
  <mc:AlternateContent xmlns:mc="http://schemas.openxmlformats.org/markup-compatibility/2006" xmlns:p14="http://schemas.microsoft.com/office/powerpoint/2010/main">
    <mc:Choice Requires="p14">
      <p:transition spd="slow" p14:dur="2000" advTm="195444"/>
    </mc:Choice>
    <mc:Fallback xmlns="">
      <p:transition spd="slow" advTm="19544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90411" cy="365125"/>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
        <p:nvSpPr>
          <p:cNvPr id="8" name="Content Placeholder 7">
            <a:extLst>
              <a:ext uri="{FF2B5EF4-FFF2-40B4-BE49-F238E27FC236}">
                <a16:creationId xmlns:a16="http://schemas.microsoft.com/office/drawing/2014/main" id="{DDC6F4A1-6927-F597-629C-ACA4AC20BC8A}"/>
              </a:ext>
            </a:extLst>
          </p:cNvPr>
          <p:cNvSpPr>
            <a:spLocks noGrp="1"/>
          </p:cNvSpPr>
          <p:nvPr>
            <p:ph idx="1"/>
          </p:nvPr>
        </p:nvSpPr>
        <p:spPr/>
        <p:txBody>
          <a:bodyPr>
            <a:normAutofit/>
          </a:bodyPr>
          <a:lstStyle/>
          <a:p>
            <a:pPr marL="0" indent="0" algn="ctr">
              <a:buNone/>
            </a:pPr>
            <a:endParaRPr lang="en-US" b="1" dirty="0"/>
          </a:p>
          <a:p>
            <a:pPr marL="0" indent="0" algn="ctr">
              <a:buNone/>
            </a:pPr>
            <a:r>
              <a:rPr lang="en-US" b="1" dirty="0"/>
              <a:t>The Results of the Result Of Step 3 Investments Is Having Project Management As a Strategic Capability of the Corporation</a:t>
            </a:r>
          </a:p>
        </p:txBody>
      </p:sp>
    </p:spTree>
    <p:extLst>
      <p:ext uri="{BB962C8B-B14F-4D97-AF65-F5344CB8AC3E}">
        <p14:creationId xmlns:p14="http://schemas.microsoft.com/office/powerpoint/2010/main" val="1410318023"/>
      </p:ext>
    </p:extLst>
  </p:cSld>
  <p:clrMapOvr>
    <a:masterClrMapping/>
  </p:clrMapOvr>
  <mc:AlternateContent xmlns:mc="http://schemas.openxmlformats.org/markup-compatibility/2006" xmlns:p14="http://schemas.microsoft.com/office/powerpoint/2010/main">
    <mc:Choice Requires="p14">
      <p:transition spd="slow" p14:dur="2000" advTm="195444"/>
    </mc:Choice>
    <mc:Fallback xmlns="">
      <p:transition spd="slow" advTm="19544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Project Management Governance Model</a:t>
            </a:r>
          </a:p>
        </p:txBody>
      </p:sp>
      <p:pic>
        <p:nvPicPr>
          <p:cNvPr id="7" name="Content Placeholder 6">
            <a:extLst>
              <a:ext uri="{FF2B5EF4-FFF2-40B4-BE49-F238E27FC236}">
                <a16:creationId xmlns:a16="http://schemas.microsoft.com/office/drawing/2014/main" id="{AE18DAB6-120E-866A-220E-3DE9105D61BF}"/>
              </a:ext>
            </a:extLst>
          </p:cNvPr>
          <p:cNvPicPr>
            <a:picLocks noGrp="1" noChangeAspect="1"/>
          </p:cNvPicPr>
          <p:nvPr>
            <p:ph idx="1"/>
          </p:nvPr>
        </p:nvPicPr>
        <p:blipFill>
          <a:blip r:embed="rId2"/>
          <a:stretch>
            <a:fillRect/>
          </a:stretch>
        </p:blipFill>
        <p:spPr>
          <a:xfrm>
            <a:off x="2118015" y="1435522"/>
            <a:ext cx="7955970" cy="4907705"/>
          </a:xfrm>
          <a:prstGeom prst="rect">
            <a:avLst/>
          </a:prstGeom>
        </p:spPr>
      </p:pic>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706905" cy="301651"/>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043451141"/>
      </p:ext>
    </p:extLst>
  </p:cSld>
  <p:clrMapOvr>
    <a:masterClrMapping/>
  </p:clrMapOvr>
  <mc:AlternateContent xmlns:mc="http://schemas.openxmlformats.org/markup-compatibility/2006" xmlns:p14="http://schemas.microsoft.com/office/powerpoint/2010/main">
    <mc:Choice Requires="p14">
      <p:transition spd="slow" p14:dur="2000" advTm="106357"/>
    </mc:Choice>
    <mc:Fallback xmlns="">
      <p:transition spd="slow" advTm="10635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p:txBody>
          <a:bodyPr>
            <a:noAutofit/>
          </a:bodyPr>
          <a:lstStyle/>
          <a:p>
            <a:pPr marR="0" lvl="0" algn="l">
              <a:lnSpc>
                <a:spcPct val="130000"/>
              </a:lnSpc>
              <a:buFont typeface="Wingdings" panose="05000000000000000000" pitchFamily="2" charset="2"/>
              <a:buChar char="Ø"/>
            </a:pPr>
            <a:r>
              <a:rPr lang="en-US" sz="2200" dirty="0"/>
              <a:t>There are three forces which impact and determine the quality of project management: education; management demands; and perceived economic pressure.</a:t>
            </a:r>
          </a:p>
          <a:p>
            <a:pPr marR="0" lvl="0" algn="l">
              <a:lnSpc>
                <a:spcPct val="130000"/>
              </a:lnSpc>
              <a:buFont typeface="Wingdings" panose="05000000000000000000" pitchFamily="2" charset="2"/>
              <a:buChar char="Ø"/>
            </a:pPr>
            <a:r>
              <a:rPr lang="en-US" sz="2200" dirty="0"/>
              <a:t>The governance framework includes a three-step process; each of which constitutes the equilibrium of the three discussed forces. </a:t>
            </a:r>
          </a:p>
          <a:p>
            <a:pPr marR="0" lvl="0" algn="l">
              <a:lnSpc>
                <a:spcPct val="130000"/>
              </a:lnSpc>
              <a:buFont typeface="Wingdings" panose="05000000000000000000" pitchFamily="2" charset="2"/>
              <a:buChar char="Ø"/>
            </a:pPr>
            <a:r>
              <a:rPr lang="en-US" sz="2200" dirty="0"/>
              <a:t>The result of an established step 1 allows organizations to improve project management quality in terms of the classic iron triangle of time, budget, and quality goals.</a:t>
            </a:r>
          </a:p>
          <a:p>
            <a:pPr marR="0" lvl="0" algn="l">
              <a:lnSpc>
                <a:spcPct val="130000"/>
              </a:lnSpc>
              <a:buFont typeface="Wingdings" panose="05000000000000000000" pitchFamily="2" charset="2"/>
              <a:buChar char="Ø"/>
            </a:pPr>
            <a:r>
              <a:rPr lang="en-US" sz="2200" dirty="0"/>
              <a:t>The result of step 2 investments in project management is an improvement that is generally higher than in step 1 and so are the expected returns.</a:t>
            </a:r>
          </a:p>
          <a:p>
            <a:pPr marR="0" lvl="0" algn="l">
              <a:lnSpc>
                <a:spcPct val="130000"/>
              </a:lnSpc>
              <a:buFont typeface="Wingdings" panose="05000000000000000000" pitchFamily="2" charset="2"/>
              <a:buChar char="Ø"/>
            </a:pPr>
            <a:r>
              <a:rPr lang="en-US" sz="2200" dirty="0"/>
              <a:t>The results of the result of step 3 investments is having project management as a strategic capability of the corporation.</a:t>
            </a: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706905" cy="301651"/>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125861434"/>
      </p:ext>
    </p:extLst>
  </p:cSld>
  <p:clrMapOvr>
    <a:masterClrMapping/>
  </p:clrMapOvr>
  <mc:AlternateContent xmlns:mc="http://schemas.openxmlformats.org/markup-compatibility/2006" xmlns:p14="http://schemas.microsoft.com/office/powerpoint/2010/main">
    <mc:Choice Requires="p14">
      <p:transition spd="slow" p14:dur="2000" advTm="106357"/>
    </mc:Choice>
    <mc:Fallback xmlns="">
      <p:transition spd="slow" advTm="10635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p:txBody>
          <a:bodyPr>
            <a:noAutofit/>
          </a:bodyPr>
          <a:lstStyle/>
          <a:p>
            <a:pPr marR="0" lvl="0" algn="l">
              <a:spcAft>
                <a:spcPts val="600"/>
              </a:spcAft>
              <a:buFont typeface="Wingdings" panose="05000000000000000000" pitchFamily="2" charset="2"/>
              <a:buChar char="Ø"/>
            </a:pPr>
            <a:r>
              <a:rPr lang="en-US" sz="2200" dirty="0"/>
              <a:t>The governance model described does not imply that all organizations should aim for the highest step (that is, Step 3). </a:t>
            </a:r>
          </a:p>
          <a:p>
            <a:pPr marR="0" lvl="0" algn="l">
              <a:spcAft>
                <a:spcPts val="600"/>
              </a:spcAft>
              <a:buFont typeface="Wingdings" panose="05000000000000000000" pitchFamily="2" charset="2"/>
              <a:buChar char="Ø"/>
            </a:pPr>
            <a:r>
              <a:rPr lang="en-US" sz="2200" dirty="0"/>
              <a:t>The best economic mix of project management governance measures with a healthy balance between the need for improving project management against increased investment. </a:t>
            </a:r>
          </a:p>
          <a:p>
            <a:pPr marR="0" lvl="0" algn="l">
              <a:spcAft>
                <a:spcPts val="600"/>
              </a:spcAft>
              <a:buFont typeface="Wingdings" panose="05000000000000000000" pitchFamily="2" charset="2"/>
              <a:buChar char="Ø"/>
            </a:pPr>
            <a:r>
              <a:rPr lang="en-US" sz="2200" dirty="0"/>
              <a:t>The correct application of the model lies in the identification of the extent of project management needed and the balanced application of the measures in that step of the model. </a:t>
            </a:r>
          </a:p>
          <a:p>
            <a:pPr marR="0" lvl="0" algn="l">
              <a:spcAft>
                <a:spcPts val="600"/>
              </a:spcAft>
              <a:buFont typeface="Wingdings" panose="05000000000000000000" pitchFamily="2" charset="2"/>
              <a:buChar char="Ø"/>
            </a:pPr>
            <a:r>
              <a:rPr lang="en-US" sz="2200" dirty="0"/>
              <a:t>While enablers show what needs to be in place from an organizational perspective to move up to a particular step, constraints indicate threats to successful implementation.</a:t>
            </a:r>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a:xfrm>
            <a:off x="159655" y="6474053"/>
            <a:ext cx="3590411" cy="301651"/>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357374548"/>
      </p:ext>
    </p:extLst>
  </p:cSld>
  <p:clrMapOvr>
    <a:masterClrMapping/>
  </p:clrMapOvr>
  <mc:AlternateContent xmlns:mc="http://schemas.openxmlformats.org/markup-compatibility/2006" xmlns:p14="http://schemas.microsoft.com/office/powerpoint/2010/main">
    <mc:Choice Requires="p14">
      <p:transition spd="slow" p14:dur="2000" advTm="106682"/>
    </mc:Choice>
    <mc:Fallback xmlns="">
      <p:transition spd="slow" advTm="10668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p:txBody>
          <a:bodyPr>
            <a:normAutofit/>
          </a:bodyPr>
          <a:lstStyle/>
          <a:p>
            <a:r>
              <a:rPr lang="en-US" dirty="0"/>
              <a:t>Task 1</a:t>
            </a:r>
          </a:p>
        </p:txBody>
      </p:sp>
      <p:sp>
        <p:nvSpPr>
          <p:cNvPr id="3" name="Content Placeholder 2">
            <a:extLst>
              <a:ext uri="{FF2B5EF4-FFF2-40B4-BE49-F238E27FC236}">
                <a16:creationId xmlns:a16="http://schemas.microsoft.com/office/drawing/2014/main" id="{8BB2D078-B7DA-10FD-1AD7-C09298D55880}"/>
              </a:ext>
            </a:extLst>
          </p:cNvPr>
          <p:cNvSpPr>
            <a:spLocks noGrp="1"/>
          </p:cNvSpPr>
          <p:nvPr>
            <p:ph idx="1"/>
          </p:nvPr>
        </p:nvSpPr>
        <p:spPr/>
        <p:txBody>
          <a:bodyPr>
            <a:normAutofit/>
          </a:bodyPr>
          <a:lstStyle/>
          <a:p>
            <a:pPr algn="l">
              <a:buFont typeface="Wingdings" panose="05000000000000000000" pitchFamily="2" charset="2"/>
              <a:buChar char="Ø"/>
            </a:pPr>
            <a:r>
              <a:rPr lang="en-US" sz="2400" dirty="0"/>
              <a:t>Think of a given international company, and based on its project management performance, try to figure out its situation according to the step of project management governance model? </a:t>
            </a:r>
          </a:p>
        </p:txBody>
      </p:sp>
      <p:sp>
        <p:nvSpPr>
          <p:cNvPr id="4" name="Date Placeholder 3">
            <a:extLst>
              <a:ext uri="{FF2B5EF4-FFF2-40B4-BE49-F238E27FC236}">
                <a16:creationId xmlns:a16="http://schemas.microsoft.com/office/drawing/2014/main" id="{7DF0735D-1818-1568-E1D4-A22181EE1EF1}"/>
              </a:ext>
            </a:extLst>
          </p:cNvPr>
          <p:cNvSpPr>
            <a:spLocks noGrp="1"/>
          </p:cNvSpPr>
          <p:nvPr>
            <p:ph type="dt" sz="half" idx="10"/>
          </p:nvPr>
        </p:nvSpPr>
        <p:spPr>
          <a:xfrm>
            <a:off x="159656" y="6474053"/>
            <a:ext cx="3540474" cy="38394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84D2A2C-4192-9DDF-C1A2-51E80DA98934}"/>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1537069103"/>
      </p:ext>
    </p:extLst>
  </p:cSld>
  <p:clrMapOvr>
    <a:masterClrMapping/>
  </p:clrMapOvr>
  <mc:AlternateContent xmlns:mc="http://schemas.openxmlformats.org/markup-compatibility/2006" xmlns:p14="http://schemas.microsoft.com/office/powerpoint/2010/main">
    <mc:Choice Requires="p14">
      <p:transition spd="slow" p14:dur="2000" advTm="19740"/>
    </mc:Choice>
    <mc:Fallback xmlns="">
      <p:transition spd="slow" advTm="1974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p:txBody>
          <a:bodyPr>
            <a:normAutofit/>
          </a:bodyPr>
          <a:lstStyle/>
          <a:p>
            <a:r>
              <a:rPr lang="en-US" dirty="0"/>
              <a:t>Task 2</a:t>
            </a:r>
          </a:p>
        </p:txBody>
      </p:sp>
      <p:sp>
        <p:nvSpPr>
          <p:cNvPr id="3" name="Content Placeholder 2">
            <a:extLst>
              <a:ext uri="{FF2B5EF4-FFF2-40B4-BE49-F238E27FC236}">
                <a16:creationId xmlns:a16="http://schemas.microsoft.com/office/drawing/2014/main" id="{8BB2D078-B7DA-10FD-1AD7-C09298D55880}"/>
              </a:ext>
            </a:extLst>
          </p:cNvPr>
          <p:cNvSpPr>
            <a:spLocks noGrp="1"/>
          </p:cNvSpPr>
          <p:nvPr>
            <p:ph idx="1"/>
          </p:nvPr>
        </p:nvSpPr>
        <p:spPr/>
        <p:txBody>
          <a:bodyPr>
            <a:normAutofit/>
          </a:bodyPr>
          <a:lstStyle/>
          <a:p>
            <a:pPr algn="l">
              <a:buFont typeface="Wingdings" panose="05000000000000000000" pitchFamily="2" charset="2"/>
              <a:buChar char="Ø"/>
            </a:pPr>
            <a:r>
              <a:rPr lang="en-US" sz="2400" dirty="0"/>
              <a:t>Look for three local companies, each is having different project management governance and maturity levels and explain the enablers and constraints that led to these companies adopting such positions?</a:t>
            </a:r>
          </a:p>
        </p:txBody>
      </p:sp>
      <p:sp>
        <p:nvSpPr>
          <p:cNvPr id="4" name="Date Placeholder 3">
            <a:extLst>
              <a:ext uri="{FF2B5EF4-FFF2-40B4-BE49-F238E27FC236}">
                <a16:creationId xmlns:a16="http://schemas.microsoft.com/office/drawing/2014/main" id="{7DF0735D-1818-1568-E1D4-A22181EE1EF1}"/>
              </a:ext>
            </a:extLst>
          </p:cNvPr>
          <p:cNvSpPr>
            <a:spLocks noGrp="1"/>
          </p:cNvSpPr>
          <p:nvPr>
            <p:ph type="dt" sz="half" idx="10"/>
          </p:nvPr>
        </p:nvSpPr>
        <p:spPr>
          <a:xfrm>
            <a:off x="159656" y="6474053"/>
            <a:ext cx="3540474" cy="38394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84D2A2C-4192-9DDF-C1A2-51E80DA98934}"/>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934590616"/>
      </p:ext>
    </p:extLst>
  </p:cSld>
  <p:clrMapOvr>
    <a:masterClrMapping/>
  </p:clrMapOvr>
  <mc:AlternateContent xmlns:mc="http://schemas.openxmlformats.org/markup-compatibility/2006" xmlns:p14="http://schemas.microsoft.com/office/powerpoint/2010/main">
    <mc:Choice Requires="p14">
      <p:transition spd="slow" p14:dur="2000" advTm="1483"/>
    </mc:Choice>
    <mc:Fallback xmlns="">
      <p:transition spd="slow" advTm="148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p:txBody>
          <a:bodyPr>
            <a:normAutofit/>
          </a:bodyPr>
          <a:lstStyle/>
          <a:p>
            <a:endParaRPr lang="en-US" dirty="0"/>
          </a:p>
        </p:txBody>
      </p:sp>
      <p:sp>
        <p:nvSpPr>
          <p:cNvPr id="3" name="Content Placeholder 2">
            <a:extLst>
              <a:ext uri="{FF2B5EF4-FFF2-40B4-BE49-F238E27FC236}">
                <a16:creationId xmlns:a16="http://schemas.microsoft.com/office/drawing/2014/main" id="{8BB2D078-B7DA-10FD-1AD7-C09298D55880}"/>
              </a:ext>
            </a:extLst>
          </p:cNvPr>
          <p:cNvSpPr>
            <a:spLocks noGrp="1"/>
          </p:cNvSpPr>
          <p:nvPr>
            <p:ph idx="1"/>
          </p:nvPr>
        </p:nvSpPr>
        <p:spPr/>
        <p:txBody>
          <a:bodyPr>
            <a:normAutofit/>
          </a:bodyPr>
          <a:lstStyle/>
          <a:p>
            <a:pPr marL="0" indent="0" algn="ctr">
              <a:buNone/>
            </a:pPr>
            <a:endParaRPr lang="en-US" sz="4000" b="1" dirty="0"/>
          </a:p>
          <a:p>
            <a:pPr marL="0" indent="0" algn="ctr">
              <a:buNone/>
            </a:pPr>
            <a:r>
              <a:rPr lang="en-US" sz="4000" b="1" dirty="0"/>
              <a:t>Thank You For Listening</a:t>
            </a:r>
          </a:p>
        </p:txBody>
      </p:sp>
      <p:sp>
        <p:nvSpPr>
          <p:cNvPr id="4" name="Date Placeholder 3">
            <a:extLst>
              <a:ext uri="{FF2B5EF4-FFF2-40B4-BE49-F238E27FC236}">
                <a16:creationId xmlns:a16="http://schemas.microsoft.com/office/drawing/2014/main" id="{7DF0735D-1818-1568-E1D4-A22181EE1EF1}"/>
              </a:ext>
            </a:extLst>
          </p:cNvPr>
          <p:cNvSpPr>
            <a:spLocks noGrp="1"/>
          </p:cNvSpPr>
          <p:nvPr>
            <p:ph type="dt" sz="half" idx="10"/>
          </p:nvPr>
        </p:nvSpPr>
        <p:spPr>
          <a:xfrm>
            <a:off x="159656" y="6474053"/>
            <a:ext cx="3540474" cy="383947"/>
          </a:xfrm>
        </p:spPr>
        <p:txBody>
          <a:bodyPr/>
          <a:lstStyle/>
          <a:p>
            <a:r>
              <a:rPr lang="en-US" dirty="0"/>
              <a:t>Ch4 - Transparent and Accountable Organizations</a:t>
            </a:r>
          </a:p>
        </p:txBody>
      </p:sp>
      <p:sp>
        <p:nvSpPr>
          <p:cNvPr id="5" name="Footer Placeholder 4">
            <a:extLst>
              <a:ext uri="{FF2B5EF4-FFF2-40B4-BE49-F238E27FC236}">
                <a16:creationId xmlns:a16="http://schemas.microsoft.com/office/drawing/2014/main"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84D2A2C-4192-9DDF-C1A2-51E80DA98934}"/>
              </a:ext>
            </a:extLst>
          </p:cNvPr>
          <p:cNvSpPr>
            <a:spLocks noGrp="1"/>
          </p:cNvSpPr>
          <p:nvPr>
            <p:ph type="sldNum" sz="quarter" idx="12"/>
          </p:nvPr>
        </p:nvSpPr>
        <p:spPr/>
        <p:txBody>
          <a:bodyPr/>
          <a:lstStyle/>
          <a:p>
            <a:r>
              <a:rPr lang="en-US" dirty="0"/>
              <a:t>PMG 424 - Project Governance</a:t>
            </a:r>
          </a:p>
        </p:txBody>
      </p:sp>
    </p:spTree>
    <p:extLst>
      <p:ext uri="{BB962C8B-B14F-4D97-AF65-F5344CB8AC3E}">
        <p14:creationId xmlns:p14="http://schemas.microsoft.com/office/powerpoint/2010/main" val="3971768692"/>
      </p:ext>
    </p:extLst>
  </p:cSld>
  <p:clrMapOvr>
    <a:masterClrMapping/>
  </p:clrMapOvr>
  <mc:AlternateContent xmlns:mc="http://schemas.openxmlformats.org/markup-compatibility/2006" xmlns:p14="http://schemas.microsoft.com/office/powerpoint/2010/main">
    <mc:Choice Requires="p14">
      <p:transition spd="slow" p14:dur="2000" advTm="5950"/>
    </mc:Choice>
    <mc:Fallback xmlns="">
      <p:transition spd="slow" advTm="5950"/>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4" name="Date Placeholder 3"/>
          <p:cNvSpPr>
            <a:spLocks noGrp="1"/>
          </p:cNvSpPr>
          <p:nvPr>
            <p:ph type="dt" sz="half" idx="10"/>
          </p:nvPr>
        </p:nvSpPr>
        <p:spPr>
          <a:xfrm>
            <a:off x="159656" y="6474053"/>
            <a:ext cx="3652056" cy="365125"/>
          </a:xfrm>
        </p:spPr>
        <p:txBody>
          <a:bodyPr/>
          <a:lstStyle/>
          <a:p>
            <a:r>
              <a:rPr lang="en-US" dirty="0"/>
              <a:t>Ch4 - Transparent and Accountable Organizations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PMG 424 - Project Governance</a:t>
            </a:r>
            <a:endParaRPr lang="en-US" dirty="0"/>
          </a:p>
        </p:txBody>
      </p:sp>
      <p:pic>
        <p:nvPicPr>
          <p:cNvPr id="8" name="Picture 7">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811712" y="2137025"/>
            <a:ext cx="4283418" cy="4251116"/>
          </a:xfrm>
          <a:prstGeom prst="rect">
            <a:avLst/>
          </a:prstGeom>
        </p:spPr>
      </p:pic>
    </p:spTree>
    <p:extLst>
      <p:ext uri="{BB962C8B-B14F-4D97-AF65-F5344CB8AC3E}">
        <p14:creationId xmlns:p14="http://schemas.microsoft.com/office/powerpoint/2010/main" val="1341733940"/>
      </p:ext>
    </p:extLst>
  </p:cSld>
  <p:clrMapOvr>
    <a:masterClrMapping/>
  </p:clrMapOvr>
  <mc:AlternateContent xmlns:mc="http://schemas.openxmlformats.org/markup-compatibility/2006" xmlns:p14="http://schemas.microsoft.com/office/powerpoint/2010/main">
    <mc:Choice Requires="p14">
      <p:transition spd="slow" p14:dur="2000" advTm="14979"/>
    </mc:Choice>
    <mc:Fallback xmlns="">
      <p:transition spd="slow" advTm="1497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5353</TotalTime>
  <Words>4075</Words>
  <Application>Microsoft Office PowerPoint</Application>
  <PresentationFormat>Widescreen</PresentationFormat>
  <Paragraphs>361</Paragraphs>
  <Slides>46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Times New Roman</vt:lpstr>
      <vt:lpstr>Wingdings</vt:lpstr>
      <vt:lpstr>Office Theme</vt:lpstr>
      <vt:lpstr>PowerPoint Presentation</vt:lpstr>
      <vt:lpstr>Learning Outcomes</vt:lpstr>
      <vt:lpstr>Why Organizational Governance</vt:lpstr>
      <vt:lpstr>Quality of Project Management</vt:lpstr>
      <vt:lpstr>Project Management Quality Forces</vt:lpstr>
      <vt:lpstr>Project Management Quality Forces</vt:lpstr>
      <vt:lpstr>Project Management Quality Forces</vt:lpstr>
      <vt:lpstr>Related Force Field Analysis</vt:lpstr>
      <vt:lpstr>Responding To These Three Forces</vt:lpstr>
      <vt:lpstr>A Framework For Organizational Migration</vt:lpstr>
      <vt:lpstr>Governance Framework for Project Management</vt:lpstr>
      <vt:lpstr>Elements of the Framework – Step 1</vt:lpstr>
      <vt:lpstr>Step 1 Governance Measures </vt:lpstr>
      <vt:lpstr>Step 1 Measure 1</vt:lpstr>
      <vt:lpstr>Step 1 Measure 2</vt:lpstr>
      <vt:lpstr>First Negative Effect</vt:lpstr>
      <vt:lpstr>Second Negative Effect</vt:lpstr>
      <vt:lpstr>Step 1 Measure 3</vt:lpstr>
      <vt:lpstr>Types of Review - Audit</vt:lpstr>
      <vt:lpstr>Types of Review - Formal Review</vt:lpstr>
      <vt:lpstr>Types of Review - Health Check</vt:lpstr>
      <vt:lpstr>PowerPoint Presentation</vt:lpstr>
      <vt:lpstr>Elements of the Framework – Step 2</vt:lpstr>
      <vt:lpstr>Step 2 Governance Measures </vt:lpstr>
      <vt:lpstr>Step 2 Measure 1</vt:lpstr>
      <vt:lpstr>Step 2 Measure 2</vt:lpstr>
      <vt:lpstr>Stronger PMO Roles</vt:lpstr>
      <vt:lpstr>The Variation of the PMO Approach</vt:lpstr>
      <vt:lpstr>Step 2 Measure 3</vt:lpstr>
      <vt:lpstr>Successful Implementation of Step 2 </vt:lpstr>
      <vt:lpstr>PowerPoint Presentation</vt:lpstr>
      <vt:lpstr>Elements of the Framework – Step 3</vt:lpstr>
      <vt:lpstr>Step 3 Governance Measures </vt:lpstr>
      <vt:lpstr>Step 3 Measure 1</vt:lpstr>
      <vt:lpstr>Step 3 Measure 2</vt:lpstr>
      <vt:lpstr>Step 3 Measure 3</vt:lpstr>
      <vt:lpstr>How PMI Maturity Model Works</vt:lpstr>
      <vt:lpstr>Successful Implementation of Step 2 </vt:lpstr>
      <vt:lpstr>PowerPoint Presentation</vt:lpstr>
      <vt:lpstr>Project Management Governance Model</vt:lpstr>
      <vt:lpstr>Conclusion</vt:lpstr>
      <vt:lpstr>Conclusion</vt:lpstr>
      <vt:lpstr>Task 1</vt:lpstr>
      <vt:lpstr>Task 2</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Dr Hakem Sharari</cp:lastModifiedBy>
  <cp:revision>352</cp:revision>
  <dcterms:created xsi:type="dcterms:W3CDTF">2023-09-12T14:13:52Z</dcterms:created>
  <dcterms:modified xsi:type="dcterms:W3CDTF">2023-10-24T15:55:45Z</dcterms:modified>
</cp:coreProperties>
</file>