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61"/>
  </p:notesMasterIdLst>
  <p:sldIdLst>
    <p:sldId id="480" r:id="rId3"/>
    <p:sldId id="530" r:id="rId4"/>
    <p:sldId id="787" r:id="rId5"/>
    <p:sldId id="541" r:id="rId6"/>
    <p:sldId id="488" r:id="rId7"/>
    <p:sldId id="1000" r:id="rId8"/>
    <p:sldId id="1001" r:id="rId9"/>
    <p:sldId id="1002" r:id="rId10"/>
    <p:sldId id="1003" r:id="rId11"/>
    <p:sldId id="1007" r:id="rId12"/>
    <p:sldId id="1004" r:id="rId13"/>
    <p:sldId id="1005" r:id="rId14"/>
    <p:sldId id="1006" r:id="rId15"/>
    <p:sldId id="618" r:id="rId16"/>
    <p:sldId id="1008" r:id="rId17"/>
    <p:sldId id="589" r:id="rId18"/>
    <p:sldId id="1009" r:id="rId19"/>
    <p:sldId id="1010" r:id="rId20"/>
    <p:sldId id="1011" r:id="rId21"/>
    <p:sldId id="1012" r:id="rId22"/>
    <p:sldId id="620" r:id="rId23"/>
    <p:sldId id="1013" r:id="rId24"/>
    <p:sldId id="1014" r:id="rId25"/>
    <p:sldId id="1015" r:id="rId26"/>
    <p:sldId id="1016" r:id="rId27"/>
    <p:sldId id="495" r:id="rId28"/>
    <p:sldId id="1017" r:id="rId29"/>
    <p:sldId id="309" r:id="rId30"/>
    <p:sldId id="1018" r:id="rId31"/>
    <p:sldId id="311" r:id="rId32"/>
    <p:sldId id="326" r:id="rId33"/>
    <p:sldId id="328" r:id="rId34"/>
    <p:sldId id="327" r:id="rId35"/>
    <p:sldId id="312" r:id="rId36"/>
    <p:sldId id="329" r:id="rId37"/>
    <p:sldId id="330" r:id="rId38"/>
    <p:sldId id="331" r:id="rId39"/>
    <p:sldId id="1019" r:id="rId40"/>
    <p:sldId id="313" r:id="rId41"/>
    <p:sldId id="316" r:id="rId42"/>
    <p:sldId id="317" r:id="rId43"/>
    <p:sldId id="318" r:id="rId44"/>
    <p:sldId id="319" r:id="rId45"/>
    <p:sldId id="320" r:id="rId46"/>
    <p:sldId id="322" r:id="rId47"/>
    <p:sldId id="323" r:id="rId48"/>
    <p:sldId id="324" r:id="rId49"/>
    <p:sldId id="325" r:id="rId50"/>
    <p:sldId id="754" r:id="rId51"/>
    <p:sldId id="1021" r:id="rId52"/>
    <p:sldId id="369" r:id="rId53"/>
    <p:sldId id="370" r:id="rId54"/>
    <p:sldId id="1025" r:id="rId55"/>
    <p:sldId id="1024" r:id="rId56"/>
    <p:sldId id="1026" r:id="rId57"/>
    <p:sldId id="1022" r:id="rId58"/>
    <p:sldId id="461" r:id="rId59"/>
    <p:sldId id="680"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0"/>
            <p14:sldId id="787"/>
            <p14:sldId id="541"/>
            <p14:sldId id="488"/>
            <p14:sldId id="1000"/>
            <p14:sldId id="1001"/>
            <p14:sldId id="1002"/>
            <p14:sldId id="1003"/>
            <p14:sldId id="1007"/>
            <p14:sldId id="1004"/>
            <p14:sldId id="1005"/>
            <p14:sldId id="1006"/>
            <p14:sldId id="618"/>
            <p14:sldId id="1008"/>
            <p14:sldId id="589"/>
            <p14:sldId id="1009"/>
            <p14:sldId id="1010"/>
            <p14:sldId id="1011"/>
            <p14:sldId id="1012"/>
            <p14:sldId id="620"/>
            <p14:sldId id="1013"/>
            <p14:sldId id="1014"/>
            <p14:sldId id="1015"/>
            <p14:sldId id="1016"/>
            <p14:sldId id="495"/>
            <p14:sldId id="1017"/>
            <p14:sldId id="309"/>
            <p14:sldId id="1018"/>
            <p14:sldId id="311"/>
            <p14:sldId id="326"/>
            <p14:sldId id="328"/>
            <p14:sldId id="327"/>
            <p14:sldId id="312"/>
            <p14:sldId id="329"/>
            <p14:sldId id="330"/>
            <p14:sldId id="331"/>
            <p14:sldId id="1019"/>
            <p14:sldId id="313"/>
            <p14:sldId id="316"/>
            <p14:sldId id="317"/>
            <p14:sldId id="318"/>
            <p14:sldId id="319"/>
            <p14:sldId id="320"/>
            <p14:sldId id="322"/>
            <p14:sldId id="323"/>
            <p14:sldId id="324"/>
            <p14:sldId id="325"/>
            <p14:sldId id="754"/>
            <p14:sldId id="1021"/>
            <p14:sldId id="369"/>
            <p14:sldId id="370"/>
            <p14:sldId id="1025"/>
            <p14:sldId id="1024"/>
            <p14:sldId id="1026"/>
            <p14:sldId id="1022"/>
            <p14:sldId id="461"/>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7821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6499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8832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171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8332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82486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204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292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21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61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5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14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485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9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561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18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14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761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0489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34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059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851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46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4689751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456414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1.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2618291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1" r:id="rId12"/>
    <p:sldLayoutId id="2147483682" r:id="rId13"/>
    <p:sldLayoutId id="2147483683" r:id="rId14"/>
    <p:sldLayoutId id="2147483684" r:id="rId15"/>
    <p:sldLayoutId id="2147483685" r:id="rId16"/>
    <p:sldLayoutId id="2147483705"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5.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5.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5.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5.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5.xml"/><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libraryguides.vu.edu.au/apa-referencing/getting-started-in-apa-referencing#s-lg-box-wrapper-9022097" TargetMode="Externa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5.xml"/><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5.xml"/><Relationship Id="rId5" Type="http://schemas.openxmlformats.org/officeDocument/2006/relationships/image" Target="../media/image19.pn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2.xml.rels><?xml version="1.0" encoding="UTF-8" standalone="yes"?>
<Relationships xmlns="http://schemas.openxmlformats.org/package/2006/relationships"><Relationship Id="rId3" Type="http://schemas.openxmlformats.org/officeDocument/2006/relationships/hyperlink" Target="https://www.facebook.com/photo.php?fbid=190181838775224&amp;set=a.101810440945698&amp;type=3&amp;eid=ARCLnjgn3zWjcINFMz9lRL_yO73kRNc-iIEA4XERdoh27eZmQKSJj49_yVHvwxwr4MZ1yliPviHA7WwV" TargetMode="External"/><Relationship Id="rId2" Type="http://schemas.openxmlformats.org/officeDocument/2006/relationships/hyperlink" Target="https://www.facebook.com/hashtag/%D8%A7%D9%84%D8%A7%D9%82%D8%AA%D8%A8%D8%A7%D8%B3?source=feed_text&amp;epa=HASHTAG" TargetMode="External"/><Relationship Id="rId1" Type="http://schemas.openxmlformats.org/officeDocument/2006/relationships/slideLayout" Target="../slideLayouts/slideLayout25.xml"/></Relationships>
</file>

<file path=ppt/slides/_rels/slide5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5.xml"/><Relationship Id="rId5" Type="http://schemas.openxmlformats.org/officeDocument/2006/relationships/image" Target="../media/image20.png"/><Relationship Id="rId4" Type="http://schemas.openxmlformats.org/officeDocument/2006/relationships/hyperlink" Target="https://padlet.com/monaalashry77/padlet-xr709opfeqfrbh7t"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5.xml"/><Relationship Id="rId5" Type="http://schemas.openxmlformats.org/officeDocument/2006/relationships/image" Target="../media/image21.png"/><Relationship Id="rId4" Type="http://schemas.openxmlformats.org/officeDocument/2006/relationships/hyperlink" Target="https://padlet.com/monaalashry77/read-a-paper-l514v7r0c4qvrbpn"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www.emerald.com/insight/content/doi/10.1108/EJIM-01-2022-0023/full/html" TargetMode="External"/><Relationship Id="rId2" Type="http://schemas.openxmlformats.org/officeDocument/2006/relationships/hyperlink" Target="https://www.emerald.com/insight/content/doi/10.1108/BPMJ-10-2021-0659/full/html" TargetMode="External"/><Relationship Id="rId1" Type="http://schemas.openxmlformats.org/officeDocument/2006/relationships/slideLayout" Target="../slideLayouts/slideLayout25.xml"/></Relationships>
</file>

<file path=ppt/slides/_rels/slide5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6.svg"/><Relationship Id="rId2" Type="http://schemas.openxmlformats.org/officeDocument/2006/relationships/image" Target="../media/image22.jpe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55036" y="-149914"/>
            <a:ext cx="6085488" cy="62633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92210" y="4011206"/>
            <a:ext cx="576657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Mona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Moustafa</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Elashry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50" y="2531819"/>
            <a:ext cx="873259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Scientific Research Workshops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 Practical Perspective</a:t>
            </a:r>
          </a:p>
        </p:txBody>
      </p:sp>
      <p:sp>
        <p:nvSpPr>
          <p:cNvPr id="14" name="Oval 13">
            <a:extLst>
              <a:ext uri="{FF2B5EF4-FFF2-40B4-BE49-F238E27FC236}">
                <a16:creationId xmlns:a16="http://schemas.microsoft.com/office/drawing/2014/main" id="{46F3C90B-EB3F-EA91-08C5-03400C278827}"/>
              </a:ext>
            </a:extLst>
          </p:cNvPr>
          <p:cNvSpPr/>
          <p:nvPr/>
        </p:nvSpPr>
        <p:spPr>
          <a:xfrm>
            <a:off x="6874993" y="-44450"/>
            <a:ext cx="5746953" cy="612271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705C0C63-0B83-46B0-9526-779558BE6C51}"/>
              </a:ext>
            </a:extLst>
          </p:cNvPr>
          <p:cNvPicPr>
            <a:picLocks noChangeAspect="1"/>
          </p:cNvPicPr>
          <p:nvPr/>
        </p:nvPicPr>
        <p:blipFill>
          <a:blip r:embed="rId4"/>
          <a:stretch>
            <a:fillRect/>
          </a:stretch>
        </p:blipFill>
        <p:spPr>
          <a:xfrm>
            <a:off x="288484" y="185698"/>
            <a:ext cx="2956816" cy="1383912"/>
          </a:xfrm>
          <a:prstGeom prst="rect">
            <a:avLst/>
          </a:prstGeom>
        </p:spPr>
      </p:pic>
      <p:sp>
        <p:nvSpPr>
          <p:cNvPr id="15" name="Rectangle: Rounded Corners 14">
            <a:extLst>
              <a:ext uri="{FF2B5EF4-FFF2-40B4-BE49-F238E27FC236}">
                <a16:creationId xmlns:a16="http://schemas.microsoft.com/office/drawing/2014/main" id="{86D542E5-B5DF-465B-BA71-94E69AF40B51}"/>
              </a:ext>
            </a:extLst>
          </p:cNvPr>
          <p:cNvSpPr/>
          <p:nvPr/>
        </p:nvSpPr>
        <p:spPr>
          <a:xfrm>
            <a:off x="-57150" y="588471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Session6</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8142"/>
            <a:ext cx="12191999" cy="525015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4620819"/>
          </a:xfrm>
        </p:spPr>
      </p:pic>
      <p:sp>
        <p:nvSpPr>
          <p:cNvPr id="9" name="TextBox 8">
            <a:extLst>
              <a:ext uri="{FF2B5EF4-FFF2-40B4-BE49-F238E27FC236}">
                <a16:creationId xmlns:a16="http://schemas.microsoft.com/office/drawing/2014/main" id="{25760A6C-566F-B7E3-1EEE-CB29F0CF0113}"/>
              </a:ext>
            </a:extLst>
          </p:cNvPr>
          <p:cNvSpPr txBox="1"/>
          <p:nvPr/>
        </p:nvSpPr>
        <p:spPr>
          <a:xfrm>
            <a:off x="2262394" y="4283173"/>
            <a:ext cx="10037957" cy="954107"/>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Art of Scientific Writing: Conveying Research Discussion, Recommendations, and References"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7487" y="5634197"/>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268298"/>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6308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78505" y="1904969"/>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3078181"/>
            <a:ext cx="6431358" cy="2246769"/>
          </a:xfrm>
          <a:prstGeom prst="rect">
            <a:avLst/>
          </a:prstGeom>
          <a:noFill/>
        </p:spPr>
        <p:txBody>
          <a:bodyPr wrap="square" rtlCol="0">
            <a:spAutoFit/>
          </a:bodyPr>
          <a:lstStyle/>
          <a:p>
            <a:pPr marL="457200" lvl="0"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Writing Research Discussion, Research Recommendations, and Conclusion </a:t>
            </a:r>
          </a:p>
          <a:p>
            <a:pPr marL="457200" lvl="0"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Abstract</a:t>
            </a:r>
          </a:p>
          <a:p>
            <a:pPr marL="457200" lvl="0"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References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lvl="0" algn="ctr">
              <a:lnSpc>
                <a:spcPct val="120000"/>
              </a:lnSpc>
              <a:defRPr/>
            </a:pPr>
            <a:r>
              <a:rPr lang="en-US" sz="2800" dirty="0">
                <a:solidFill>
                  <a:srgbClr val="000000"/>
                </a:solidFill>
                <a:latin typeface="Times New Roman" panose="02020603050405020304" pitchFamily="18" charset="0"/>
                <a:cs typeface="Times New Roman" panose="02020603050405020304" pitchFamily="18" charset="0"/>
              </a:rPr>
              <a:t>Research Discussion- Recommendations, and Conclusion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1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research discussion chapter is a critical component of a thesis, where the findings are analyzed and interpreted in the context of existing literature.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provides a platform to demonstrate the significance of the research and its implications for the field.</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r>
              <a:rPr lang="en-US" sz="2800" b="1" dirty="0">
                <a:solidFill>
                  <a:srgbClr val="2D3956"/>
                </a:solidFill>
                <a:latin typeface="Tajawal ExtraBold" panose="00000800000000000000" pitchFamily="2" charset="-78"/>
                <a:cs typeface="Tajawal ExtraBold" panose="00000800000000000000" pitchFamily="2" charset="-78"/>
              </a:rPr>
              <a:t>Understanding the Research Discussion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80319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Organize your discussion chapter by presenting the research findings, analyzing the results, and discussing their implications.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clear and logical structure enhances the readability and coherence of your thesis</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Structuring Your Discussion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86438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Utilize statistical analysis and qualitative interpretation to analyze the research findings.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in-depth analysis provides a comprehensive understanding of the results and their significance within the research context</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Analyzing Research Findings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9965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Interpret the research results within the framework of existing literature and theoretical perspectives.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critical analysis demonstrates a deep understanding of the research outcomes and their implications</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Interpreting the Results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54014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Place your research findings within the broader context of the field, highlighting their relevance and potential impact.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contextualization strengthens the significance of the research within the academic community.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Contextualizing the Findings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15143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Engage with relevant literature to support and contextualize the research findings within the broader academic discourse.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comprehensive literature review strengthens the scholarly foundation of the discussion chapter.</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Engaging with Literature</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32025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Acknowledge the limitations of the study and discuss their potential impact on the research findings.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Addressing limitations demonstrates a critical awareness of the study's scope and contributes to the overall credibility of the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56177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Discuss the implications of the research findings and propose avenues for future research.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forward-thinking approach showcases the broader impact of the study and contributes to the advancement of knowledge in the field.</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Implications and Future 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10564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54336"/>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Summarize the key findings and recommendations derived from the research discussion, emphasizing their significance and potential impact.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Concluding the chapter with actionable recommendations adds practical value to the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Conclusion and Recommendations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26459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Abstract</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76AE8540-62C8-451C-9B49-D4F0466FFC1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34301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766557"/>
          </a:xfrm>
          <a:prstGeom prst="rect">
            <a:avLst/>
          </a:prstGeom>
        </p:spPr>
        <p:txBody>
          <a:bodyPr wrap="square">
            <a:spAutoFit/>
          </a:bodyPr>
          <a:lstStyle/>
          <a:p>
            <a:pPr lvl="0" algn="ctr">
              <a:lnSpc>
                <a:spcPct val="120000"/>
              </a:lnSpc>
              <a:defRPr/>
            </a:pPr>
            <a:r>
              <a:rPr lang="en-US" sz="4000" b="1" dirty="0">
                <a:solidFill>
                  <a:srgbClr val="000000"/>
                </a:solidFill>
                <a:latin typeface="Times New Roman" panose="02020603050405020304" pitchFamily="18" charset="0"/>
                <a:cs typeface="Times New Roman" panose="02020603050405020304" pitchFamily="18" charset="0"/>
              </a:rPr>
              <a:t>Abstract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Calibri" panose="020F0502020204030204"/>
                <a:ea typeface="Roboto Light" panose="02000000000000000000" pitchFamily="2" charset="0"/>
              </a:rPr>
              <a:t>2</a:t>
            </a: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69030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595015"/>
            <a:ext cx="10422837" cy="3970318"/>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An abstract summarizes, usually in one paragraph of 300 words or less, </a:t>
            </a:r>
            <a:r>
              <a:rPr lang="en-US" sz="2800" u="sng" dirty="0">
                <a:solidFill>
                  <a:srgbClr val="2D3956"/>
                </a:solidFill>
                <a:latin typeface="Tajawal ExtraBold" panose="00000800000000000000" pitchFamily="2" charset="-78"/>
                <a:cs typeface="Tajawal ExtraBold" panose="00000800000000000000" pitchFamily="2" charset="-78"/>
              </a:rPr>
              <a:t>the major aspects of the entire paper in a prescribed sequence that includes: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overall purpose of the study and the research problem(s) you investigated</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basic design of the study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major findings or trends found as a result of your analysis</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 brief summary of your interpretations and conclusions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68768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595015"/>
            <a:ext cx="1042283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Writing Style</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Use the active voice when possible, but note that much of your abstract may require passive sentence constructions. Regardless, write your abstract using concise, but complete, sentences.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Get to the point quickly and always use the past tense because you are reporting on a study that has been completed.</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355815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365853"/>
            <a:ext cx="1042283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Formatting</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Abstracts should be formatted as a single paragraph in a block format and with no paragraph indentations. In most cases, the abstract page immediately follows the title page. </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Do not number the page. Rules set forth in writing manual vary but, in general, you should center the word "Abstract" at the top of the page with double spacing between the heading and the abstract. </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The final sentences of an abstract concisely summarize your study’s conclusions, implications, or applications to practice and, if appropriate, can be followed by a statement about the need for additional research revealed from the findings</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89246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365853"/>
            <a:ext cx="1042283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Composing Your Abstract</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Although it is the first section of your paper, the abstract should be written last since it will summarize the contents of your entire paper.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good strategy to begin composing your abstract is to take whole sentences or key phrases from each section of the paper and put them in a sequence that summarizes the contents.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Then revise or add connecting phrases or words to make the narrative flow clearly and smoothly. Note that statistical findings should be reported parenthetically [i.e., written in parentheses].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529068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571418"/>
            <a:ext cx="10422837" cy="37151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659285"/>
            <a:ext cx="1042283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Composing Your Abstract</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Before handing in your final paper, check to make sure that the information in the abstract completely agrees with what you have written in the paper.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Think of the abstract as a sequential set of complete sentences describing the most crucial information using the fewest necessary 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515274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787900" y="2822234"/>
            <a:ext cx="8057319" cy="1446550"/>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The abstract SHOULD NOT contain….</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AE04CCD6-122F-4B97-9BFA-7FA97F7E952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9975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373624"/>
            <a:ext cx="10422837" cy="41107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536173"/>
            <a:ext cx="10422837" cy="3785652"/>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Lengthy background or contextual information</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Redundant phrases, unnecessary adverbs and adjectives, and repetitive information</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Acronyms or abbreviations</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References to other literature [say something like, "current research shows that..." or "studies have indicated..."]</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132578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373624"/>
            <a:ext cx="10422837" cy="31188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814831"/>
            <a:ext cx="10422837" cy="2677656"/>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Using ellipticals [i.e., ending with "..."] or incomplete sentences</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Jargon or terms that may be confusing to the reader</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Citations to other works, and Any sort of image, illustration, figure, or table, or references to them.</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828288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787900" y="2822234"/>
            <a:ext cx="8057319" cy="2123658"/>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Best example for A good Abstract</a:t>
            </a:r>
          </a:p>
          <a:p>
            <a:pPr lvl="0" algn="ctr">
              <a:defRPr/>
            </a:pPr>
            <a:r>
              <a:rPr lang="en-US" sz="4000" b="1" dirty="0">
                <a:latin typeface="Tajawal Medium" panose="00000600000000000000" pitchFamily="2" charset="-78"/>
                <a:cs typeface="Tajawal Medium" panose="00000600000000000000" pitchFamily="2" charset="-78"/>
              </a:rPr>
              <a:t>-Emerald Article</a:t>
            </a:r>
            <a:endParaRPr kumimoji="0" lang="en-US" sz="4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AE04CCD6-122F-4B97-9BFA-7FA97F7E952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28327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7166" y="916390"/>
            <a:ext cx="10866780" cy="54843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40163" y="1104020"/>
            <a:ext cx="10422837" cy="5324535"/>
          </a:xfrm>
          <a:prstGeom prst="rect">
            <a:avLst/>
          </a:prstGeom>
          <a:noFill/>
        </p:spPr>
        <p:txBody>
          <a:bodyPr wrap="square" rtlCol="0">
            <a:spAutoFit/>
          </a:bodyPr>
          <a:lstStyle/>
          <a:p>
            <a:pPr marL="342900" indent="-342900" algn="just">
              <a:buFont typeface="Wingdings" panose="05000000000000000000" pitchFamily="2" charset="2"/>
              <a:buChar char="v"/>
            </a:pPr>
            <a:r>
              <a:rPr lang="en-US" sz="2000" b="1" dirty="0">
                <a:solidFill>
                  <a:srgbClr val="2D3956"/>
                </a:solidFill>
                <a:latin typeface="Tajawal ExtraBold" panose="00000800000000000000" pitchFamily="2" charset="-78"/>
                <a:cs typeface="Tajawal ExtraBold" panose="00000800000000000000" pitchFamily="2" charset="-78"/>
              </a:rPr>
              <a:t>Purpose</a:t>
            </a:r>
          </a:p>
          <a:p>
            <a:pPr marL="342900" indent="-342900" algn="just">
              <a:buFont typeface="Wingdings" panose="05000000000000000000" pitchFamily="2" charset="2"/>
              <a:buChar char="v"/>
            </a:pPr>
            <a:r>
              <a:rPr lang="en-US" sz="2000" dirty="0">
                <a:solidFill>
                  <a:srgbClr val="2D3956"/>
                </a:solidFill>
                <a:latin typeface="Tajawal ExtraBold" panose="00000800000000000000" pitchFamily="2" charset="-78"/>
                <a:cs typeface="Tajawal ExtraBold" panose="00000800000000000000" pitchFamily="2" charset="-78"/>
              </a:rPr>
              <a:t>What are the reason(s) for writing the paper or the aims of the research?</a:t>
            </a:r>
          </a:p>
          <a:p>
            <a:pPr marL="342900" indent="-342900" algn="just">
              <a:buFont typeface="Wingdings" panose="05000000000000000000" pitchFamily="2" charset="2"/>
              <a:buChar char="v"/>
            </a:pPr>
            <a:r>
              <a:rPr lang="en-US" sz="2000" b="1" dirty="0">
                <a:solidFill>
                  <a:srgbClr val="2D3956"/>
                </a:solidFill>
                <a:latin typeface="Tajawal ExtraBold" panose="00000800000000000000" pitchFamily="2" charset="-78"/>
                <a:cs typeface="Tajawal ExtraBold" panose="00000800000000000000" pitchFamily="2" charset="-78"/>
              </a:rPr>
              <a:t>Design/methodology/approach</a:t>
            </a:r>
          </a:p>
          <a:p>
            <a:pPr marL="342900" indent="-342900" algn="just">
              <a:buFont typeface="Wingdings" panose="05000000000000000000" pitchFamily="2" charset="2"/>
              <a:buChar char="v"/>
            </a:pPr>
            <a:r>
              <a:rPr lang="en-US" sz="2000" dirty="0">
                <a:solidFill>
                  <a:srgbClr val="2D3956"/>
                </a:solidFill>
                <a:latin typeface="Tajawal ExtraBold" panose="00000800000000000000" pitchFamily="2" charset="-78"/>
                <a:cs typeface="Tajawal ExtraBold" panose="00000800000000000000" pitchFamily="2" charset="-78"/>
              </a:rPr>
              <a:t>How are the objectives achieved? Include the main method(s) used for the research. What is the</a:t>
            </a:r>
          </a:p>
          <a:p>
            <a:pPr marL="342900" indent="-342900" algn="just">
              <a:buFont typeface="Wingdings" panose="05000000000000000000" pitchFamily="2" charset="2"/>
              <a:buChar char="v"/>
            </a:pPr>
            <a:r>
              <a:rPr lang="en-US" sz="2000" dirty="0">
                <a:solidFill>
                  <a:srgbClr val="2D3956"/>
                </a:solidFill>
                <a:latin typeface="Tajawal ExtraBold" panose="00000800000000000000" pitchFamily="2" charset="-78"/>
                <a:cs typeface="Tajawal ExtraBold" panose="00000800000000000000" pitchFamily="2" charset="-78"/>
              </a:rPr>
              <a:t>approach to the topic and what is the theoretical or subject scope of the paper?</a:t>
            </a:r>
          </a:p>
          <a:p>
            <a:pPr marL="342900" indent="-342900" algn="just">
              <a:buFont typeface="Wingdings" panose="05000000000000000000" pitchFamily="2" charset="2"/>
              <a:buChar char="v"/>
            </a:pPr>
            <a:r>
              <a:rPr lang="en-US" sz="2000" dirty="0">
                <a:solidFill>
                  <a:srgbClr val="2D3956"/>
                </a:solidFill>
                <a:latin typeface="Tajawal ExtraBold" panose="00000800000000000000" pitchFamily="2" charset="-78"/>
                <a:cs typeface="Tajawal ExtraBold" panose="00000800000000000000" pitchFamily="2" charset="-78"/>
              </a:rPr>
              <a:t>Findings</a:t>
            </a:r>
          </a:p>
          <a:p>
            <a:pPr marL="342900" indent="-342900" algn="just">
              <a:buFont typeface="Wingdings" panose="05000000000000000000" pitchFamily="2" charset="2"/>
              <a:buChar char="v"/>
            </a:pPr>
            <a:r>
              <a:rPr lang="en-US" sz="2000" dirty="0">
                <a:solidFill>
                  <a:srgbClr val="2D3956"/>
                </a:solidFill>
                <a:latin typeface="Tajawal ExtraBold" panose="00000800000000000000" pitchFamily="2" charset="-78"/>
                <a:cs typeface="Tajawal ExtraBold" panose="00000800000000000000" pitchFamily="2" charset="-78"/>
              </a:rPr>
              <a:t>What was found in the course of the work? This will refer to analysis, discussion, or results.</a:t>
            </a:r>
          </a:p>
          <a:p>
            <a:pPr marL="342900" indent="-342900" algn="just">
              <a:buFont typeface="Wingdings" panose="05000000000000000000" pitchFamily="2" charset="2"/>
              <a:buChar char="v"/>
            </a:pPr>
            <a:r>
              <a:rPr lang="en-US" sz="2000" b="1" dirty="0">
                <a:solidFill>
                  <a:srgbClr val="2D3956"/>
                </a:solidFill>
                <a:latin typeface="Tajawal ExtraBold" panose="00000800000000000000" pitchFamily="2" charset="-78"/>
                <a:cs typeface="Tajawal ExtraBold" panose="00000800000000000000" pitchFamily="2" charset="-78"/>
              </a:rPr>
              <a:t>Research limitations/implications (if applicable)</a:t>
            </a:r>
          </a:p>
          <a:p>
            <a:pPr marL="342900" indent="-342900" algn="just">
              <a:buFont typeface="Wingdings" panose="05000000000000000000" pitchFamily="2" charset="2"/>
              <a:buChar char="v"/>
            </a:pPr>
            <a:r>
              <a:rPr lang="en-US" sz="2000" dirty="0">
                <a:solidFill>
                  <a:srgbClr val="2D3956"/>
                </a:solidFill>
                <a:latin typeface="Tajawal ExtraBold" panose="00000800000000000000" pitchFamily="2" charset="-78"/>
                <a:cs typeface="Tajawal ExtraBold" panose="00000800000000000000" pitchFamily="2" charset="-78"/>
              </a:rPr>
              <a:t>If research is reported on in the paper this section must be completed and should include suggestions</a:t>
            </a:r>
          </a:p>
          <a:p>
            <a:pPr marL="342900" indent="-342900" algn="just">
              <a:buFont typeface="Wingdings" panose="05000000000000000000" pitchFamily="2" charset="2"/>
              <a:buChar char="v"/>
            </a:pPr>
            <a:r>
              <a:rPr lang="en-US" sz="2000" dirty="0">
                <a:solidFill>
                  <a:srgbClr val="2D3956"/>
                </a:solidFill>
                <a:latin typeface="Tajawal ExtraBold" panose="00000800000000000000" pitchFamily="2" charset="-78"/>
                <a:cs typeface="Tajawal ExtraBold" panose="00000800000000000000" pitchFamily="2" charset="-78"/>
              </a:rPr>
              <a:t>Practical implications (if applicable)</a:t>
            </a:r>
          </a:p>
          <a:p>
            <a:pPr marL="342900" indent="-342900" algn="just">
              <a:buFont typeface="Wingdings" panose="05000000000000000000" pitchFamily="2" charset="2"/>
              <a:buChar char="v"/>
            </a:pPr>
            <a:r>
              <a:rPr lang="en-US" sz="2000" b="1" dirty="0">
                <a:solidFill>
                  <a:srgbClr val="2D3956"/>
                </a:solidFill>
                <a:latin typeface="Tajawal ExtraBold" panose="00000800000000000000" pitchFamily="2" charset="-78"/>
                <a:cs typeface="Tajawal ExtraBold" panose="00000800000000000000" pitchFamily="2" charset="-78"/>
              </a:rPr>
              <a:t>Originality/value </a:t>
            </a:r>
            <a:r>
              <a:rPr lang="en-US" sz="2000" dirty="0">
                <a:solidFill>
                  <a:srgbClr val="2D3956"/>
                </a:solidFill>
                <a:latin typeface="Tajawal ExtraBold" panose="00000800000000000000" pitchFamily="2" charset="-78"/>
                <a:cs typeface="Tajawal ExtraBold" panose="00000800000000000000" pitchFamily="2" charset="-78"/>
              </a:rPr>
              <a:t>What is new in the paper? State the value of the paper and to whom. </a:t>
            </a:r>
          </a:p>
          <a:p>
            <a:pPr marL="342900" indent="-342900" algn="just">
              <a:buFont typeface="Wingdings" panose="05000000000000000000" pitchFamily="2" charset="2"/>
              <a:buChar char="v"/>
            </a:pPr>
            <a:r>
              <a:rPr lang="en-US" sz="2000" b="1" dirty="0">
                <a:solidFill>
                  <a:srgbClr val="2D3956"/>
                </a:solidFill>
                <a:latin typeface="Tajawal ExtraBold" panose="00000800000000000000" pitchFamily="2" charset="-78"/>
                <a:cs typeface="Tajawal ExtraBold" panose="00000800000000000000" pitchFamily="2" charset="-78"/>
              </a:rPr>
              <a:t>Use keywords </a:t>
            </a:r>
            <a:r>
              <a:rPr lang="en-US" sz="2000" dirty="0">
                <a:solidFill>
                  <a:srgbClr val="2D3956"/>
                </a:solidFill>
                <a:latin typeface="Tajawal ExtraBold" panose="00000800000000000000" pitchFamily="2" charset="-78"/>
                <a:cs typeface="Tajawal ExtraBold" panose="00000800000000000000" pitchFamily="2" charset="-78"/>
              </a:rPr>
              <a:t>that are specific, and that reflect what is essential about the paper. Put yourself in the position of someone researching in your field: what would you look for? Consider also whether you can use any of the current "buzzwords".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995445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F92EA6-979B-4853-8842-18A7A81DB455}"/>
              </a:ext>
            </a:extLst>
          </p:cNvPr>
          <p:cNvSpPr>
            <a:spLocks noGrp="1"/>
          </p:cNvSpPr>
          <p:nvPr>
            <p:ph type="sldNum" idx="12"/>
          </p:nvPr>
        </p:nvSpPr>
        <p:spPr/>
        <p:txBody>
          <a:bodyPr/>
          <a:lstStyle/>
          <a:p>
            <a:pPr defTabSz="1219170">
              <a:buClr>
                <a:srgbClr val="000000"/>
              </a:buClr>
              <a:defRPr/>
            </a:pPr>
            <a:fld id="{00000000-1234-1234-1234-123412341234}" type="slidenum">
              <a:rPr lang="en" sz="1600" b="1" kern="0">
                <a:solidFill>
                  <a:srgbClr val="FFFFFF"/>
                </a:solidFill>
                <a:latin typeface="Roboto Condensed"/>
                <a:ea typeface="Roboto Condensed"/>
                <a:sym typeface="Roboto Condensed"/>
              </a:rPr>
              <a:pPr defTabSz="1219170">
                <a:buClr>
                  <a:srgbClr val="000000"/>
                </a:buClr>
                <a:defRPr/>
              </a:pPr>
              <a:t>26</a:t>
            </a:fld>
            <a:endParaRPr lang="en" sz="1600" b="1" kern="0">
              <a:solidFill>
                <a:srgbClr val="FFFFFF"/>
              </a:solidFill>
              <a:latin typeface="Roboto Condensed"/>
              <a:ea typeface="Roboto Condensed"/>
              <a:sym typeface="Roboto Condensed"/>
            </a:endParaRPr>
          </a:p>
        </p:txBody>
      </p:sp>
      <p:sp>
        <p:nvSpPr>
          <p:cNvPr id="3" name="Rectangle 2">
            <a:extLst>
              <a:ext uri="{FF2B5EF4-FFF2-40B4-BE49-F238E27FC236}">
                <a16:creationId xmlns:a16="http://schemas.microsoft.com/office/drawing/2014/main" id="{2F04ECC7-88BF-41AA-9E09-C66A46787617}"/>
              </a:ext>
            </a:extLst>
          </p:cNvPr>
          <p:cNvSpPr/>
          <p:nvPr/>
        </p:nvSpPr>
        <p:spPr>
          <a:xfrm>
            <a:off x="0" y="898675"/>
            <a:ext cx="12140533" cy="6000489"/>
          </a:xfrm>
          <a:prstGeom prst="rect">
            <a:avLst/>
          </a:prstGeom>
        </p:spPr>
        <p:txBody>
          <a:bodyPr wrap="square">
            <a:spAutoFit/>
          </a:bodyPr>
          <a:lstStyle/>
          <a:p>
            <a:pPr algn="just" defTabSz="1219170">
              <a:buClr>
                <a:srgbClr val="000000"/>
              </a:buClr>
              <a:defRPr/>
            </a:pPr>
            <a:r>
              <a:rPr lang="en-US" sz="2133" b="1" kern="0" dirty="0">
                <a:solidFill>
                  <a:srgbClr val="000000"/>
                </a:solidFill>
                <a:latin typeface="Arial"/>
                <a:cs typeface="Arial"/>
                <a:sym typeface="Arial"/>
              </a:rPr>
              <a:t>Purpose</a:t>
            </a:r>
            <a:r>
              <a:rPr lang="en-US" sz="2133" kern="0" dirty="0">
                <a:solidFill>
                  <a:srgbClr val="000000"/>
                </a:solidFill>
                <a:latin typeface="Arial"/>
                <a:cs typeface="Arial"/>
                <a:sym typeface="Arial"/>
              </a:rPr>
              <a:t>: This chapter explores the use of evolutionary and institutionalization models to understand the progression of sustainability in organizations and their contribution to sustainable effectiveness. It describes the evolution of Gap, Inc.’s sustainability approach, its increasingly central role in the organization’s strategy and design, and the methods it is using to institutionalize this critical change. </a:t>
            </a:r>
          </a:p>
          <a:p>
            <a:pPr algn="just" defTabSz="1219170">
              <a:buClr>
                <a:srgbClr val="000000"/>
              </a:buClr>
              <a:defRPr/>
            </a:pPr>
            <a:r>
              <a:rPr lang="en-US" sz="2133" b="1" kern="0" dirty="0">
                <a:solidFill>
                  <a:srgbClr val="000000"/>
                </a:solidFill>
                <a:latin typeface="Arial"/>
                <a:cs typeface="Arial"/>
                <a:sym typeface="Arial"/>
              </a:rPr>
              <a:t>Design:</a:t>
            </a:r>
            <a:r>
              <a:rPr lang="en-US" sz="2133" kern="0" dirty="0">
                <a:solidFill>
                  <a:srgbClr val="000000"/>
                </a:solidFill>
                <a:latin typeface="Arial"/>
                <a:cs typeface="Arial"/>
                <a:sym typeface="Arial"/>
              </a:rPr>
              <a:t> The chapter describes alternative models of sustainability evolution and change institutionalization, and then applies the concepts in those models to understand Gap, Inc.’s sustainability journey. </a:t>
            </a:r>
          </a:p>
          <a:p>
            <a:pPr algn="just" defTabSz="1219170">
              <a:buClr>
                <a:srgbClr val="000000"/>
              </a:buClr>
              <a:defRPr/>
            </a:pPr>
            <a:r>
              <a:rPr lang="en-US" sz="2133" b="1" kern="0" dirty="0">
                <a:solidFill>
                  <a:srgbClr val="000000"/>
                </a:solidFill>
                <a:latin typeface="Arial"/>
                <a:cs typeface="Arial"/>
                <a:sym typeface="Arial"/>
              </a:rPr>
              <a:t>Findings</a:t>
            </a:r>
            <a:r>
              <a:rPr lang="en-US" sz="2133" kern="0" dirty="0">
                <a:solidFill>
                  <a:srgbClr val="000000"/>
                </a:solidFill>
                <a:latin typeface="Arial"/>
                <a:cs typeface="Arial"/>
                <a:sym typeface="Arial"/>
              </a:rPr>
              <a:t>: The models of sustainability evolution and change institutionalization provide different but complimentary views on the extent to which sustainability is embedded in Gap, Inc.’s organization. These models can be a useful tool for assessing progress and recommending actions to increase the institutionalization of sustainability strategies and initiatives. </a:t>
            </a:r>
          </a:p>
          <a:p>
            <a:pPr algn="just" defTabSz="1219170">
              <a:buClr>
                <a:srgbClr val="000000"/>
              </a:buClr>
              <a:defRPr/>
            </a:pPr>
            <a:r>
              <a:rPr lang="en-US" sz="2133" b="1" kern="0" dirty="0">
                <a:solidFill>
                  <a:srgbClr val="000000"/>
                </a:solidFill>
                <a:latin typeface="Arial"/>
                <a:cs typeface="Arial"/>
                <a:sym typeface="Arial"/>
              </a:rPr>
              <a:t>Originality and Value</a:t>
            </a:r>
            <a:r>
              <a:rPr lang="en-US" sz="2133" kern="0" dirty="0">
                <a:solidFill>
                  <a:srgbClr val="000000"/>
                </a:solidFill>
                <a:latin typeface="Arial"/>
                <a:cs typeface="Arial"/>
                <a:sym typeface="Arial"/>
              </a:rPr>
              <a:t>: The findings of this chapter will help senior executives with responsibility for sustainability implementation. In addition to providing indicators for assessment of progress, findings of sustainability’s institutionalization should prove helpful in predicting achievement of sustainable effectiveness. </a:t>
            </a:r>
          </a:p>
          <a:p>
            <a:pPr algn="just" defTabSz="1219170">
              <a:buClr>
                <a:srgbClr val="000000"/>
              </a:buClr>
              <a:defRPr/>
            </a:pPr>
            <a:r>
              <a:rPr lang="en-US" sz="2133" b="1" kern="0" dirty="0">
                <a:solidFill>
                  <a:srgbClr val="000000"/>
                </a:solidFill>
                <a:latin typeface="Arial"/>
                <a:cs typeface="Arial"/>
                <a:sym typeface="Arial"/>
              </a:rPr>
              <a:t>Keywords</a:t>
            </a:r>
            <a:r>
              <a:rPr lang="en-US" sz="2133" kern="0" dirty="0">
                <a:solidFill>
                  <a:srgbClr val="000000"/>
                </a:solidFill>
                <a:latin typeface="Arial"/>
                <a:cs typeface="Arial"/>
                <a:sym typeface="Arial"/>
              </a:rPr>
              <a:t>: Institutionalization, sustainability, collaborative capability, </a:t>
            </a:r>
          </a:p>
          <a:p>
            <a:pPr algn="just" defTabSz="1219170">
              <a:buClr>
                <a:srgbClr val="000000"/>
              </a:buClr>
              <a:defRPr/>
            </a:pPr>
            <a:r>
              <a:rPr lang="en-US" sz="2133" b="1" kern="0" dirty="0">
                <a:solidFill>
                  <a:srgbClr val="000000"/>
                </a:solidFill>
                <a:latin typeface="Arial"/>
                <a:cs typeface="Arial"/>
                <a:sym typeface="Arial"/>
              </a:rPr>
              <a:t>Paper Category</a:t>
            </a:r>
            <a:r>
              <a:rPr lang="en-US" sz="2133" kern="0" dirty="0">
                <a:solidFill>
                  <a:srgbClr val="000000"/>
                </a:solidFill>
                <a:latin typeface="Arial"/>
                <a:cs typeface="Arial"/>
                <a:sym typeface="Arial"/>
              </a:rPr>
              <a:t>: Research paper/Case study</a:t>
            </a:r>
          </a:p>
        </p:txBody>
      </p:sp>
      <p:sp>
        <p:nvSpPr>
          <p:cNvPr id="4" name="Rectangle 3">
            <a:extLst>
              <a:ext uri="{FF2B5EF4-FFF2-40B4-BE49-F238E27FC236}">
                <a16:creationId xmlns:a16="http://schemas.microsoft.com/office/drawing/2014/main" id="{089D5450-BCE9-4CB0-A5DE-4F387FB48738}"/>
              </a:ext>
            </a:extLst>
          </p:cNvPr>
          <p:cNvSpPr/>
          <p:nvPr/>
        </p:nvSpPr>
        <p:spPr>
          <a:xfrm>
            <a:off x="5119862" y="118975"/>
            <a:ext cx="2408032" cy="748988"/>
          </a:xfrm>
          <a:prstGeom prst="rect">
            <a:avLst/>
          </a:prstGeom>
        </p:spPr>
        <p:txBody>
          <a:bodyPr wrap="none">
            <a:spAutoFit/>
          </a:bodyPr>
          <a:lstStyle/>
          <a:p>
            <a:pPr defTabSz="1219170">
              <a:buClr>
                <a:srgbClr val="000000"/>
              </a:buClr>
              <a:defRPr/>
            </a:pPr>
            <a:r>
              <a:rPr lang="en-US" sz="4267" b="1" kern="0" dirty="0">
                <a:solidFill>
                  <a:srgbClr val="FF0000"/>
                </a:solidFill>
                <a:latin typeface="Arial"/>
                <a:ea typeface="Roboto Condensed"/>
                <a:cs typeface="Arial"/>
                <a:sym typeface="Roboto Condensed"/>
              </a:rPr>
              <a:t>Abstract</a:t>
            </a:r>
            <a:endParaRPr lang="en-US" sz="1467" kern="0" dirty="0">
              <a:solidFill>
                <a:srgbClr val="FF0000"/>
              </a:solidFill>
              <a:latin typeface="Arial"/>
              <a:cs typeface="Arial"/>
              <a:sym typeface="Arial"/>
            </a:endParaRPr>
          </a:p>
        </p:txBody>
      </p:sp>
    </p:spTree>
    <p:extLst>
      <p:ext uri="{BB962C8B-B14F-4D97-AF65-F5344CB8AC3E}">
        <p14:creationId xmlns:p14="http://schemas.microsoft.com/office/powerpoint/2010/main" val="1718445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766557"/>
          </a:xfrm>
          <a:prstGeom prst="rect">
            <a:avLst/>
          </a:prstGeom>
        </p:spPr>
        <p:txBody>
          <a:bodyPr wrap="square">
            <a:spAutoFit/>
          </a:bodyPr>
          <a:lstStyle/>
          <a:p>
            <a:pPr lvl="0" algn="ctr">
              <a:lnSpc>
                <a:spcPct val="120000"/>
              </a:lnSpc>
              <a:defRPr/>
            </a:pPr>
            <a:r>
              <a:rPr lang="en-US" sz="4000" b="1" dirty="0">
                <a:solidFill>
                  <a:srgbClr val="000000"/>
                </a:solidFill>
                <a:latin typeface="Times New Roman" panose="02020603050405020304" pitchFamily="18" charset="0"/>
                <a:cs typeface="Times New Roman" panose="02020603050405020304" pitchFamily="18" charset="0"/>
              </a:rPr>
              <a:t>Referencing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3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6722008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3" name="Text Placeholder 2">
            <a:extLst>
              <a:ext uri="{FF2B5EF4-FFF2-40B4-BE49-F238E27FC236}">
                <a16:creationId xmlns:a16="http://schemas.microsoft.com/office/drawing/2014/main" id="{5E34DB65-5C4F-4C53-B1B8-5EA0C53459AE}"/>
              </a:ext>
            </a:extLst>
          </p:cNvPr>
          <p:cNvSpPr>
            <a:spLocks noGrp="1"/>
          </p:cNvSpPr>
          <p:nvPr>
            <p:ph type="body" idx="1"/>
          </p:nvPr>
        </p:nvSpPr>
        <p:spPr>
          <a:xfrm>
            <a:off x="25733" y="1988000"/>
            <a:ext cx="12140533" cy="4194000"/>
          </a:xfrm>
        </p:spPr>
        <p:txBody>
          <a:bodyPr/>
          <a:lstStyle/>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A </a:t>
            </a:r>
            <a:r>
              <a:rPr lang="en-GB" sz="3600" b="1" kern="1200" dirty="0">
                <a:solidFill>
                  <a:prstClr val="black"/>
                </a:solidFill>
                <a:latin typeface="+mn-lt"/>
                <a:ea typeface="+mn-ea"/>
                <a:cs typeface="+mn-cs"/>
              </a:rPr>
              <a:t>citation</a:t>
            </a:r>
            <a:r>
              <a:rPr lang="en-GB" sz="3600" kern="1200" dirty="0">
                <a:solidFill>
                  <a:prstClr val="black"/>
                </a:solidFill>
                <a:latin typeface="+mn-lt"/>
                <a:ea typeface="+mn-ea"/>
                <a:cs typeface="+mn-cs"/>
              </a:rPr>
              <a:t> is an acknowledgment of the original source of information or ideas whether reproduced “</a:t>
            </a:r>
            <a:r>
              <a:rPr lang="en-GB" sz="3600" i="1" kern="1200" dirty="0">
                <a:solidFill>
                  <a:prstClr val="black"/>
                </a:solidFill>
                <a:latin typeface="+mn-lt"/>
                <a:ea typeface="+mn-ea"/>
                <a:cs typeface="+mn-cs"/>
              </a:rPr>
              <a:t>exactly”</a:t>
            </a:r>
            <a:r>
              <a:rPr lang="en-GB" sz="3600" kern="1200" dirty="0">
                <a:solidFill>
                  <a:prstClr val="black"/>
                </a:solidFill>
                <a:latin typeface="+mn-lt"/>
                <a:ea typeface="+mn-ea"/>
                <a:cs typeface="+mn-cs"/>
              </a:rPr>
              <a:t>, </a:t>
            </a:r>
            <a:r>
              <a:rPr lang="en-GB" sz="3600" i="1" kern="1200" dirty="0">
                <a:solidFill>
                  <a:prstClr val="black"/>
                </a:solidFill>
                <a:latin typeface="+mn-lt"/>
                <a:ea typeface="+mn-ea"/>
                <a:cs typeface="+mn-cs"/>
              </a:rPr>
              <a:t>paraphrased</a:t>
            </a:r>
            <a:r>
              <a:rPr lang="en-GB" sz="3600" kern="1200" dirty="0">
                <a:solidFill>
                  <a:prstClr val="black"/>
                </a:solidFill>
                <a:latin typeface="+mn-lt"/>
                <a:ea typeface="+mn-ea"/>
                <a:cs typeface="+mn-cs"/>
              </a:rPr>
              <a:t> or </a:t>
            </a:r>
            <a:r>
              <a:rPr lang="en-GB" sz="3600" i="1" kern="1200" dirty="0">
                <a:solidFill>
                  <a:prstClr val="black"/>
                </a:solidFill>
                <a:latin typeface="+mn-lt"/>
                <a:ea typeface="+mn-ea"/>
                <a:cs typeface="+mn-cs"/>
              </a:rPr>
              <a:t>summarized</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b="1" kern="1200" dirty="0">
                <a:solidFill>
                  <a:prstClr val="black"/>
                </a:solidFill>
                <a:latin typeface="+mn-lt"/>
                <a:ea typeface="+mn-ea"/>
                <a:cs typeface="+mn-cs"/>
              </a:rPr>
              <a:t>References</a:t>
            </a:r>
            <a:r>
              <a:rPr lang="en-GB" sz="3600" kern="1200" dirty="0">
                <a:solidFill>
                  <a:prstClr val="black"/>
                </a:solidFill>
                <a:latin typeface="+mn-lt"/>
                <a:ea typeface="+mn-ea"/>
                <a:cs typeface="+mn-cs"/>
              </a:rPr>
              <a:t>: a list containing the bibliographic details of the sources cited in the text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You </a:t>
            </a:r>
            <a:r>
              <a:rPr lang="en-GB" sz="3600" b="1" kern="1200" dirty="0">
                <a:solidFill>
                  <a:prstClr val="black"/>
                </a:solidFill>
                <a:latin typeface="+mn-lt"/>
                <a:ea typeface="+mn-ea"/>
                <a:cs typeface="+mn-cs"/>
              </a:rPr>
              <a:t>must</a:t>
            </a:r>
            <a:r>
              <a:rPr lang="en-GB" sz="3600" kern="1200" dirty="0">
                <a:solidFill>
                  <a:prstClr val="black"/>
                </a:solidFill>
                <a:latin typeface="+mn-lt"/>
                <a:ea typeface="+mn-ea"/>
                <a:cs typeface="+mn-cs"/>
              </a:rPr>
              <a:t> follow </a:t>
            </a:r>
            <a:r>
              <a:rPr lang="en-GB" sz="3600" b="1" kern="1200" dirty="0">
                <a:solidFill>
                  <a:prstClr val="black"/>
                </a:solidFill>
                <a:latin typeface="+mn-lt"/>
                <a:ea typeface="+mn-ea"/>
                <a:cs typeface="+mn-cs"/>
              </a:rPr>
              <a:t>one </a:t>
            </a:r>
            <a:r>
              <a:rPr lang="en-GB" sz="3600" kern="1200" dirty="0">
                <a:solidFill>
                  <a:prstClr val="black"/>
                </a:solidFill>
                <a:latin typeface="+mn-lt"/>
                <a:ea typeface="+mn-ea"/>
                <a:cs typeface="+mn-cs"/>
              </a:rPr>
              <a:t>of the standard systems of </a:t>
            </a:r>
            <a:r>
              <a:rPr lang="en-GB" sz="3600" i="1" kern="1200" dirty="0">
                <a:solidFill>
                  <a:prstClr val="black"/>
                </a:solidFill>
                <a:latin typeface="+mn-lt"/>
                <a:ea typeface="+mn-ea"/>
                <a:cs typeface="+mn-cs"/>
              </a:rPr>
              <a:t>referencing</a:t>
            </a:r>
            <a:r>
              <a:rPr lang="en-GB" sz="3600"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 consistent </a:t>
            </a:r>
            <a:r>
              <a:rPr lang="en-GB" sz="3600" b="1" kern="1200" dirty="0">
                <a:solidFill>
                  <a:prstClr val="black"/>
                </a:solidFill>
                <a:latin typeface="+mn-lt"/>
                <a:ea typeface="+mn-ea"/>
                <a:cs typeface="+mn-cs"/>
              </a:rPr>
              <a:t>referencing style </a:t>
            </a:r>
            <a:r>
              <a:rPr lang="en-GB" sz="3600" kern="1200" dirty="0">
                <a:solidFill>
                  <a:prstClr val="black"/>
                </a:solidFill>
                <a:latin typeface="+mn-lt"/>
                <a:ea typeface="+mn-ea"/>
                <a:cs typeface="+mn-cs"/>
              </a:rPr>
              <a:t>and </a:t>
            </a:r>
            <a:r>
              <a:rPr lang="en-GB" sz="3600" b="1" kern="1200" dirty="0">
                <a:solidFill>
                  <a:prstClr val="black"/>
                </a:solidFill>
                <a:latin typeface="+mn-lt"/>
                <a:ea typeface="+mn-ea"/>
                <a:cs typeface="+mn-cs"/>
              </a:rPr>
              <a:t>in-text citation</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t>
            </a:r>
            <a:r>
              <a:rPr lang="en-GB" sz="3600" b="1" kern="1200" dirty="0">
                <a:solidFill>
                  <a:prstClr val="black"/>
                </a:solidFill>
                <a:latin typeface="+mn-lt"/>
                <a:ea typeface="+mn-ea"/>
                <a:cs typeface="+mn-cs"/>
              </a:rPr>
              <a:t>Google scholar </a:t>
            </a:r>
            <a:r>
              <a:rPr lang="en-GB" sz="3600" kern="1200" dirty="0">
                <a:solidFill>
                  <a:prstClr val="black"/>
                </a:solidFill>
                <a:latin typeface="+mn-lt"/>
                <a:ea typeface="+mn-ea"/>
                <a:cs typeface="+mn-cs"/>
              </a:rPr>
              <a:t>referencing tool but modify in it any missing parts after reviewing it.</a:t>
            </a:r>
            <a:endParaRPr lang="en-GB" sz="3600" b="1" kern="1200" dirty="0">
              <a:solidFill>
                <a:prstClr val="black"/>
              </a:solidFill>
              <a:latin typeface="+mn-lt"/>
              <a:ea typeface="+mn-ea"/>
              <a:cs typeface="+mn-cs"/>
            </a:endParaRPr>
          </a:p>
          <a:p>
            <a:endParaRPr lang="en-US" sz="3600"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28</a:t>
            </a:fld>
            <a:endParaRPr lang="en"/>
          </a:p>
        </p:txBody>
      </p:sp>
      <p:sp>
        <p:nvSpPr>
          <p:cNvPr id="5" name="TextBox 4">
            <a:extLst>
              <a:ext uri="{FF2B5EF4-FFF2-40B4-BE49-F238E27FC236}">
                <a16:creationId xmlns:a16="http://schemas.microsoft.com/office/drawing/2014/main" id="{37B35840-E7D0-4053-A3B5-83FF350B64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Tree>
    <p:extLst>
      <p:ext uri="{BB962C8B-B14F-4D97-AF65-F5344CB8AC3E}">
        <p14:creationId xmlns:p14="http://schemas.microsoft.com/office/powerpoint/2010/main" val="20574909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Harvard Reference Style</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682423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3" name="Text Placeholder 2">
            <a:extLst>
              <a:ext uri="{FF2B5EF4-FFF2-40B4-BE49-F238E27FC236}">
                <a16:creationId xmlns:a16="http://schemas.microsoft.com/office/drawing/2014/main" id="{93F8D399-F7D4-4BFC-A698-A682A65FE990}"/>
              </a:ext>
            </a:extLst>
          </p:cNvPr>
          <p:cNvSpPr>
            <a:spLocks noGrp="1"/>
          </p:cNvSpPr>
          <p:nvPr>
            <p:ph type="body" idx="1"/>
          </p:nvPr>
        </p:nvSpPr>
        <p:spPr>
          <a:xfrm>
            <a:off x="51467" y="1506040"/>
            <a:ext cx="12192000" cy="4933720"/>
          </a:xfrm>
        </p:spPr>
        <p:txBody>
          <a:bodyPr/>
          <a:lstStyle/>
          <a:p>
            <a:pPr marL="426709" indent="-426709" algn="just">
              <a:spcBef>
                <a:spcPts val="933"/>
              </a:spcBef>
              <a:buClr>
                <a:srgbClr val="DA1F28"/>
              </a:buClr>
              <a:buSzPct val="60000"/>
              <a:buFont typeface="Wingdings"/>
              <a:buChar char=""/>
            </a:pPr>
            <a:r>
              <a:rPr lang="en-GB" b="1" kern="1200" dirty="0">
                <a:solidFill>
                  <a:prstClr val="black"/>
                </a:solidFill>
                <a:latin typeface="+mn-lt"/>
                <a:ea typeface="+mn-ea"/>
                <a:cs typeface="+mn-cs"/>
              </a:rPr>
              <a:t>In the text</a:t>
            </a:r>
            <a:r>
              <a:rPr lang="en-GB" kern="1200" dirty="0">
                <a:solidFill>
                  <a:prstClr val="black"/>
                </a:solidFill>
                <a:latin typeface="+mn-lt"/>
                <a:ea typeface="+mn-ea"/>
                <a:cs typeface="+mn-cs"/>
              </a:rPr>
              <a:t>: the surname of the author(s) and the date of publication, plus the page number if a quotation is used.</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Citing more than one source...write the oldest first.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two authors, both should be named in all citations.</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three or more authors, all their names should appear first time and then use the name of the first author followed by </a:t>
            </a:r>
            <a:r>
              <a:rPr lang="en-GB" i="1" kern="1200" dirty="0">
                <a:solidFill>
                  <a:srgbClr val="FF0000"/>
                </a:solidFill>
                <a:latin typeface="+mn-lt"/>
                <a:ea typeface="+mn-ea"/>
                <a:cs typeface="+mn-cs"/>
              </a:rPr>
              <a:t>et al</a:t>
            </a:r>
            <a:r>
              <a:rPr lang="en-GB" kern="1200" dirty="0">
                <a:solidFill>
                  <a:srgbClr val="FF0000"/>
                </a:solidFill>
                <a:latin typeface="+mn-lt"/>
                <a:ea typeface="+mn-ea"/>
                <a:cs typeface="+mn-cs"/>
              </a:rPr>
              <a:t>.</a:t>
            </a:r>
            <a:r>
              <a:rPr lang="en-GB"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All sources cited in the text should be presented in the </a:t>
            </a:r>
            <a:r>
              <a:rPr lang="en-GB" b="1" kern="1200" dirty="0">
                <a:solidFill>
                  <a:prstClr val="black"/>
                </a:solidFill>
                <a:latin typeface="+mn-lt"/>
                <a:ea typeface="+mn-ea"/>
                <a:cs typeface="+mn-cs"/>
              </a:rPr>
              <a:t>list of references </a:t>
            </a:r>
            <a:r>
              <a:rPr lang="en-GB" kern="1200" dirty="0">
                <a:solidFill>
                  <a:prstClr val="black"/>
                </a:solidFill>
                <a:latin typeface="+mn-lt"/>
                <a:ea typeface="+mn-ea"/>
                <a:cs typeface="+mn-cs"/>
              </a:rPr>
              <a:t>at the end of the document.</a:t>
            </a:r>
            <a:endParaRPr lang="en-GB" b="1" kern="1200" dirty="0">
              <a:solidFill>
                <a:prstClr val="black"/>
              </a:solidFill>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30</a:t>
            </a:fld>
            <a:endParaRPr lang="en"/>
          </a:p>
        </p:txBody>
      </p:sp>
      <p:sp>
        <p:nvSpPr>
          <p:cNvPr id="5" name="TextBox 4">
            <a:extLst>
              <a:ext uri="{FF2B5EF4-FFF2-40B4-BE49-F238E27FC236}">
                <a16:creationId xmlns:a16="http://schemas.microsoft.com/office/drawing/2014/main" id="{A2DA3183-EF50-45A4-BBAE-6CFF10076CE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0185973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3" name="Text Placeholder 2">
            <a:extLst>
              <a:ext uri="{FF2B5EF4-FFF2-40B4-BE49-F238E27FC236}">
                <a16:creationId xmlns:a16="http://schemas.microsoft.com/office/drawing/2014/main" id="{264D1565-E455-4BC6-AEBD-760B48EFFE87}"/>
              </a:ext>
            </a:extLst>
          </p:cNvPr>
          <p:cNvSpPr>
            <a:spLocks noGrp="1"/>
          </p:cNvSpPr>
          <p:nvPr>
            <p:ph type="body" idx="1"/>
          </p:nvPr>
        </p:nvSpPr>
        <p:spPr>
          <a:xfrm>
            <a:off x="0" y="1834149"/>
            <a:ext cx="12284765" cy="3836487"/>
          </a:xfrm>
        </p:spPr>
        <p:txBody>
          <a:bodyPr/>
          <a:lstStyle/>
          <a:p>
            <a:pPr algn="just"/>
            <a:r>
              <a:rPr lang="en-US" dirty="0">
                <a:solidFill>
                  <a:schemeClr val="tx1"/>
                </a:solidFill>
                <a:latin typeface="+mn-lt"/>
              </a:rPr>
              <a:t>In-text references are references written within the main body of text and refer to a quote or paraphrase. They are much shorter than full references. The full reference of in-text citations appears in the reference list. </a:t>
            </a:r>
          </a:p>
          <a:p>
            <a:pPr algn="just"/>
            <a:r>
              <a:rPr lang="en-US" dirty="0">
                <a:solidFill>
                  <a:schemeClr val="tx1"/>
                </a:solidFill>
                <a:latin typeface="+mn-lt"/>
              </a:rPr>
              <a:t>In Harvard referencing, in-text citations contain the author(s)’s or editor(s)’s surname, year of publication and page number(s). Using an example author James Mitchell, this takes the form:</a:t>
            </a:r>
          </a:p>
          <a:p>
            <a:pPr algn="just"/>
            <a:r>
              <a:rPr lang="en-US" dirty="0">
                <a:solidFill>
                  <a:schemeClr val="tx1"/>
                </a:solidFill>
                <a:latin typeface="+mn-lt"/>
              </a:rPr>
              <a:t>Mitchell (2017, p. 189) states.. Or (Mitchell, 2017, p. 189)</a:t>
            </a:r>
          </a:p>
          <a:p>
            <a:pPr algn="just"/>
            <a:r>
              <a:rPr lang="en-US" dirty="0">
                <a:solidFill>
                  <a:schemeClr val="tx1"/>
                </a:solidFill>
                <a:latin typeface="+mn-lt"/>
              </a:rPr>
              <a:t>(Note: p. refers to a single page, pp. refers to a range of pages)</a:t>
            </a:r>
          </a:p>
          <a:p>
            <a:endParaRPr lang="en-US" dirty="0"/>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31</a:t>
            </a:fld>
            <a:endParaRPr lang="en"/>
          </a:p>
        </p:txBody>
      </p:sp>
      <p:sp>
        <p:nvSpPr>
          <p:cNvPr id="5" name="TextBox 4">
            <a:extLst>
              <a:ext uri="{FF2B5EF4-FFF2-40B4-BE49-F238E27FC236}">
                <a16:creationId xmlns:a16="http://schemas.microsoft.com/office/drawing/2014/main" id="{719CB254-3541-494A-AE1E-9B514A00D13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8577999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3" name="Text Placeholder 2">
            <a:extLst>
              <a:ext uri="{FF2B5EF4-FFF2-40B4-BE49-F238E27FC236}">
                <a16:creationId xmlns:a16="http://schemas.microsoft.com/office/drawing/2014/main" id="{177453CB-67BC-43BC-8ADB-7F7CB75C1C7B}"/>
              </a:ext>
            </a:extLst>
          </p:cNvPr>
          <p:cNvSpPr>
            <a:spLocks noGrp="1"/>
          </p:cNvSpPr>
          <p:nvPr>
            <p:ph type="body" idx="1"/>
          </p:nvPr>
        </p:nvSpPr>
        <p:spPr>
          <a:xfrm>
            <a:off x="51467" y="1768090"/>
            <a:ext cx="12346180" cy="4832731"/>
          </a:xfrm>
        </p:spPr>
        <p:txBody>
          <a:bodyPr/>
          <a:lstStyle/>
          <a:p>
            <a:pPr algn="just"/>
            <a:r>
              <a:rPr lang="en-US" b="1" dirty="0">
                <a:solidFill>
                  <a:srgbClr val="000000"/>
                </a:solidFill>
                <a:latin typeface="+mn-lt"/>
              </a:rPr>
              <a:t>Two or Three Authors:</a:t>
            </a:r>
          </a:p>
          <a:p>
            <a:pPr algn="just"/>
            <a:r>
              <a:rPr lang="en-US" dirty="0">
                <a:solidFill>
                  <a:schemeClr val="tx1"/>
                </a:solidFill>
                <a:latin typeface="+mn-lt"/>
              </a:rPr>
              <a:t>When citing a source with two or three authors, state all surnames like so:</a:t>
            </a:r>
          </a:p>
          <a:p>
            <a:pPr algn="just"/>
            <a:r>
              <a:rPr lang="en-US" dirty="0">
                <a:solidFill>
                  <a:schemeClr val="tx1"/>
                </a:solidFill>
                <a:latin typeface="+mn-lt"/>
              </a:rPr>
              <a:t>Mitchell, Smith and Thomson (2017, p. 189) states… Or</a:t>
            </a:r>
          </a:p>
          <a:p>
            <a:pPr algn="just"/>
            <a:r>
              <a:rPr lang="en-US" dirty="0">
                <a:solidFill>
                  <a:schemeClr val="tx1"/>
                </a:solidFill>
                <a:latin typeface="+mn-lt"/>
              </a:rPr>
              <a:t>(Mitchell, Coyne and Thomson, 2017, p. 189)</a:t>
            </a:r>
          </a:p>
          <a:p>
            <a:pPr algn="just"/>
            <a:r>
              <a:rPr lang="en-US" b="1" dirty="0">
                <a:solidFill>
                  <a:schemeClr val="tx1"/>
                </a:solidFill>
                <a:latin typeface="+mn-lt"/>
              </a:rPr>
              <a:t>Four or More Authors:</a:t>
            </a:r>
          </a:p>
          <a:p>
            <a:pPr algn="just"/>
            <a:r>
              <a:rPr lang="en-US" dirty="0">
                <a:solidFill>
                  <a:schemeClr val="tx1"/>
                </a:solidFill>
                <a:latin typeface="+mn-lt"/>
              </a:rPr>
              <a:t>In this case, the first author’s surname should be stated followed by ‘et al’:</a:t>
            </a:r>
          </a:p>
          <a:p>
            <a:pPr algn="just"/>
            <a:r>
              <a:rPr lang="en-US" dirty="0">
                <a:solidFill>
                  <a:schemeClr val="tx1"/>
                </a:solidFill>
                <a:latin typeface="+mn-lt"/>
              </a:rPr>
              <a:t>Mitchell et al (2017, p. 189) states… Or (Mitchell et al, 2017, p, 189)</a:t>
            </a:r>
          </a:p>
          <a:p>
            <a:endParaRPr lang="en-US"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32</a:t>
            </a:fld>
            <a:endParaRPr lang="en"/>
          </a:p>
        </p:txBody>
      </p:sp>
      <p:sp>
        <p:nvSpPr>
          <p:cNvPr id="5" name="TextBox 4">
            <a:extLst>
              <a:ext uri="{FF2B5EF4-FFF2-40B4-BE49-F238E27FC236}">
                <a16:creationId xmlns:a16="http://schemas.microsoft.com/office/drawing/2014/main" id="{B43FFF6D-94D5-479F-B4C5-C26D2D31119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2396689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33</a:t>
            </a:fld>
            <a:endParaRPr lang="en"/>
          </a:p>
        </p:txBody>
      </p:sp>
      <p:sp>
        <p:nvSpPr>
          <p:cNvPr id="4" name="Rectangle 3">
            <a:extLst>
              <a:ext uri="{FF2B5EF4-FFF2-40B4-BE49-F238E27FC236}">
                <a16:creationId xmlns:a16="http://schemas.microsoft.com/office/drawing/2014/main" id="{FE06F06D-751E-46A6-A41B-46416E926A51}"/>
              </a:ext>
            </a:extLst>
          </p:cNvPr>
          <p:cNvSpPr/>
          <p:nvPr/>
        </p:nvSpPr>
        <p:spPr>
          <a:xfrm>
            <a:off x="87999" y="908418"/>
            <a:ext cx="11060935" cy="1734064"/>
          </a:xfrm>
          <a:prstGeom prst="rect">
            <a:avLst/>
          </a:prstGeom>
        </p:spPr>
        <p:txBody>
          <a:bodyPr wrap="square">
            <a:spAutoFit/>
          </a:bodyPr>
          <a:lstStyle/>
          <a:p>
            <a:pPr algn="just"/>
            <a:r>
              <a:rPr lang="en-US" sz="2667" b="1" dirty="0"/>
              <a:t>No Author:</a:t>
            </a:r>
          </a:p>
          <a:p>
            <a:pPr algn="just"/>
            <a:r>
              <a:rPr lang="en-US" sz="2667" dirty="0"/>
              <a:t>If possible, use the organization responsible for the post in place of the author. If not, use the title in italics:</a:t>
            </a:r>
          </a:p>
          <a:p>
            <a:pPr algn="just"/>
            <a:r>
              <a:rPr lang="en-US" sz="2667" dirty="0"/>
              <a:t>(</a:t>
            </a:r>
            <a:r>
              <a:rPr lang="en-US" sz="2667" i="1" dirty="0"/>
              <a:t>A guide to citation</a:t>
            </a:r>
            <a:r>
              <a:rPr lang="en-US" sz="2667" dirty="0"/>
              <a:t>, 2017, pp. 189-201)</a:t>
            </a:r>
          </a:p>
        </p:txBody>
      </p:sp>
      <p:sp>
        <p:nvSpPr>
          <p:cNvPr id="5" name="Rectangle 4">
            <a:extLst>
              <a:ext uri="{FF2B5EF4-FFF2-40B4-BE49-F238E27FC236}">
                <a16:creationId xmlns:a16="http://schemas.microsoft.com/office/drawing/2014/main" id="{B0855E94-EBED-4AC9-A575-786FC6970C00}"/>
              </a:ext>
            </a:extLst>
          </p:cNvPr>
          <p:cNvSpPr/>
          <p:nvPr/>
        </p:nvSpPr>
        <p:spPr>
          <a:xfrm>
            <a:off x="1" y="2863230"/>
            <a:ext cx="12052535" cy="1734064"/>
          </a:xfrm>
          <a:prstGeom prst="rect">
            <a:avLst/>
          </a:prstGeom>
        </p:spPr>
        <p:txBody>
          <a:bodyPr wrap="square">
            <a:spAutoFit/>
          </a:bodyPr>
          <a:lstStyle/>
          <a:p>
            <a:pPr algn="just"/>
            <a:r>
              <a:rPr lang="en-US" sz="2667" b="1" dirty="0"/>
              <a:t>Citing Multiple Works in One Parentheses:</a:t>
            </a:r>
          </a:p>
          <a:p>
            <a:pPr algn="just"/>
            <a:r>
              <a:rPr lang="en-US" sz="2667" dirty="0"/>
              <a:t>List the in-text citations in the normal way but with semicolons between different references:</a:t>
            </a:r>
          </a:p>
          <a:p>
            <a:pPr algn="just"/>
            <a:r>
              <a:rPr lang="en-US" sz="2667" dirty="0"/>
              <a:t>(Mitchell, 2017, p. 189; Smith, 200; Andrews, 1989, pp. 165-176)</a:t>
            </a:r>
          </a:p>
        </p:txBody>
      </p:sp>
      <p:sp>
        <p:nvSpPr>
          <p:cNvPr id="6" name="Rectangle 5">
            <a:extLst>
              <a:ext uri="{FF2B5EF4-FFF2-40B4-BE49-F238E27FC236}">
                <a16:creationId xmlns:a16="http://schemas.microsoft.com/office/drawing/2014/main" id="{54AD176E-07AF-48B5-B591-808C6A7659F0}"/>
              </a:ext>
            </a:extLst>
          </p:cNvPr>
          <p:cNvSpPr/>
          <p:nvPr/>
        </p:nvSpPr>
        <p:spPr>
          <a:xfrm>
            <a:off x="113732" y="4838215"/>
            <a:ext cx="11964536" cy="1734064"/>
          </a:xfrm>
          <a:prstGeom prst="rect">
            <a:avLst/>
          </a:prstGeom>
        </p:spPr>
        <p:txBody>
          <a:bodyPr wrap="square">
            <a:spAutoFit/>
          </a:bodyPr>
          <a:lstStyle/>
          <a:p>
            <a:pPr algn="just"/>
            <a:r>
              <a:rPr lang="en-US" sz="2667" b="1" dirty="0"/>
              <a:t>Citing Different Editions of the Same Work in One Parentheses:</a:t>
            </a:r>
          </a:p>
          <a:p>
            <a:pPr algn="just"/>
            <a:r>
              <a:rPr lang="en-US" sz="2667" dirty="0"/>
              <a:t>Include the author(s)’s name only once followed by all the appropriate dates separated by semicolons:</a:t>
            </a:r>
          </a:p>
          <a:p>
            <a:pPr algn="just"/>
            <a:r>
              <a:rPr lang="en-US" sz="2667" dirty="0"/>
              <a:t>Mitchell (2010; 2017) states… Or (Mitchell, 2010; 2017)</a:t>
            </a:r>
          </a:p>
        </p:txBody>
      </p:sp>
      <p:sp>
        <p:nvSpPr>
          <p:cNvPr id="7" name="TextBox 6">
            <a:extLst>
              <a:ext uri="{FF2B5EF4-FFF2-40B4-BE49-F238E27FC236}">
                <a16:creationId xmlns:a16="http://schemas.microsoft.com/office/drawing/2014/main" id="{B5B074B2-C197-4D46-8DCC-6FD45A4F4D6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566778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6188F-A1EE-40C7-8165-E2C3C7768C1C}"/>
              </a:ext>
            </a:extLst>
          </p:cNvPr>
          <p:cNvSpPr>
            <a:spLocks noGrp="1"/>
          </p:cNvSpPr>
          <p:nvPr>
            <p:ph type="title"/>
          </p:nvPr>
        </p:nvSpPr>
        <p:spPr/>
        <p:txBody>
          <a:bodyPr/>
          <a:lstStyle/>
          <a:p>
            <a:r>
              <a:rPr lang="en-GB" sz="4267" b="1" dirty="0">
                <a:latin typeface="Tw Cen MT"/>
              </a:rPr>
              <a:t>The Harvard Referencing Style </a:t>
            </a:r>
            <a:endParaRPr lang="en-US" sz="4267" b="1" dirty="0"/>
          </a:p>
        </p:txBody>
      </p:sp>
      <p:sp>
        <p:nvSpPr>
          <p:cNvPr id="4" name="Slide Number Placeholder 3">
            <a:extLst>
              <a:ext uri="{FF2B5EF4-FFF2-40B4-BE49-F238E27FC236}">
                <a16:creationId xmlns:a16="http://schemas.microsoft.com/office/drawing/2014/main" id="{5F3F7E5B-08D3-41EF-87A4-36D536FA0541}"/>
              </a:ext>
            </a:extLst>
          </p:cNvPr>
          <p:cNvSpPr>
            <a:spLocks noGrp="1"/>
          </p:cNvSpPr>
          <p:nvPr>
            <p:ph type="sldNum" idx="12"/>
          </p:nvPr>
        </p:nvSpPr>
        <p:spPr/>
        <p:txBody>
          <a:bodyPr/>
          <a:lstStyle/>
          <a:p>
            <a:fld id="{00000000-1234-1234-1234-123412341234}" type="slidenum">
              <a:rPr lang="en" smtClean="0"/>
              <a:pPr/>
              <a:t>34</a:t>
            </a:fld>
            <a:endParaRPr lang="en"/>
          </a:p>
        </p:txBody>
      </p:sp>
      <p:pic>
        <p:nvPicPr>
          <p:cNvPr id="5" name="Picture 2">
            <a:extLst>
              <a:ext uri="{FF2B5EF4-FFF2-40B4-BE49-F238E27FC236}">
                <a16:creationId xmlns:a16="http://schemas.microsoft.com/office/drawing/2014/main" id="{3831AEDD-5102-4C2F-A5F3-8A0279ADAE35}"/>
              </a:ext>
            </a:extLst>
          </p:cNvPr>
          <p:cNvPicPr>
            <a:picLocks noChangeAspect="1" noChangeArrowheads="1"/>
          </p:cNvPicPr>
          <p:nvPr/>
        </p:nvPicPr>
        <p:blipFill>
          <a:blip r:embed="rId2" cstate="print"/>
          <a:srcRect/>
          <a:stretch>
            <a:fillRect/>
          </a:stretch>
        </p:blipFill>
        <p:spPr bwMode="auto">
          <a:xfrm>
            <a:off x="51467" y="1545034"/>
            <a:ext cx="12089067" cy="5312967"/>
          </a:xfrm>
          <a:prstGeom prst="rect">
            <a:avLst/>
          </a:prstGeom>
          <a:noFill/>
          <a:ln w="9525">
            <a:noFill/>
            <a:miter lim="800000"/>
            <a:headEnd/>
            <a:tailEnd/>
          </a:ln>
        </p:spPr>
      </p:pic>
      <p:sp>
        <p:nvSpPr>
          <p:cNvPr id="6" name="TextBox 5">
            <a:extLst>
              <a:ext uri="{FF2B5EF4-FFF2-40B4-BE49-F238E27FC236}">
                <a16:creationId xmlns:a16="http://schemas.microsoft.com/office/drawing/2014/main" id="{C5029F6F-C0F3-4FB8-9B4E-451AF70F62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27213761-11EC-4775-9EB9-3F70C85D7365}"/>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786633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35</a:t>
            </a:fld>
            <a:endParaRPr lang="en"/>
          </a:p>
        </p:txBody>
      </p:sp>
      <p:sp>
        <p:nvSpPr>
          <p:cNvPr id="3" name="Rectangle 2">
            <a:extLst>
              <a:ext uri="{FF2B5EF4-FFF2-40B4-BE49-F238E27FC236}">
                <a16:creationId xmlns:a16="http://schemas.microsoft.com/office/drawing/2014/main" id="{E854BA51-289D-42D8-9F8A-9BF1A2BDBFF3}"/>
              </a:ext>
            </a:extLst>
          </p:cNvPr>
          <p:cNvSpPr/>
          <p:nvPr/>
        </p:nvSpPr>
        <p:spPr>
          <a:xfrm>
            <a:off x="1" y="867010"/>
            <a:ext cx="11604433" cy="5262403"/>
          </a:xfrm>
          <a:prstGeom prst="rect">
            <a:avLst/>
          </a:prstGeom>
        </p:spPr>
        <p:txBody>
          <a:bodyPr wrap="square">
            <a:spAutoFit/>
          </a:bodyPr>
          <a:lstStyle/>
          <a:p>
            <a:pPr algn="just"/>
            <a:r>
              <a:rPr lang="en-US" sz="3733" b="1" dirty="0"/>
              <a:t>Citing a Reference With No Date:</a:t>
            </a:r>
          </a:p>
          <a:p>
            <a:pPr algn="just"/>
            <a:r>
              <a:rPr lang="en-US" sz="3733" dirty="0"/>
              <a:t>In this case simply state ‘no date’ in place of the year: (Mitchell, no date, p. 189).</a:t>
            </a:r>
          </a:p>
          <a:p>
            <a:pPr algn="just"/>
            <a:endParaRPr lang="en-US" sz="3733" dirty="0">
              <a:solidFill>
                <a:srgbClr val="505050"/>
              </a:solidFill>
            </a:endParaRPr>
          </a:p>
          <a:p>
            <a:pPr algn="just"/>
            <a:r>
              <a:rPr lang="en-US" sz="3733" b="1" dirty="0"/>
              <a:t>Citing a Secondary Source:</a:t>
            </a:r>
          </a:p>
          <a:p>
            <a:pPr algn="just"/>
            <a:r>
              <a:rPr lang="en-US" sz="3733" dirty="0"/>
              <a:t>In this case, state the reference you used first followed by ‘cited in’ and the original author:</a:t>
            </a:r>
          </a:p>
          <a:p>
            <a:pPr algn="just"/>
            <a:r>
              <a:rPr lang="en-US" sz="3733" dirty="0"/>
              <a:t>Smith 2000 (cited in Mitchell, 2017, p. 189) or (Smith, 2000, cited in Mitchell, 2017, p. 189</a:t>
            </a:r>
            <a:r>
              <a:rPr lang="en-US" sz="3733" dirty="0">
                <a:latin typeface="NexusSans"/>
              </a:rPr>
              <a:t>)</a:t>
            </a:r>
          </a:p>
        </p:txBody>
      </p:sp>
      <p:sp>
        <p:nvSpPr>
          <p:cNvPr id="4" name="TextBox 3">
            <a:extLst>
              <a:ext uri="{FF2B5EF4-FFF2-40B4-BE49-F238E27FC236}">
                <a16:creationId xmlns:a16="http://schemas.microsoft.com/office/drawing/2014/main" id="{1960B8F5-7627-4DF0-B5A6-DF2EEFD7D22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910945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F45C61-6BF9-4479-99CD-37A10FE99D3E}"/>
              </a:ext>
            </a:extLst>
          </p:cNvPr>
          <p:cNvSpPr>
            <a:spLocks noGrp="1"/>
          </p:cNvSpPr>
          <p:nvPr>
            <p:ph type="sldNum" idx="12"/>
          </p:nvPr>
        </p:nvSpPr>
        <p:spPr/>
        <p:txBody>
          <a:bodyPr/>
          <a:lstStyle/>
          <a:p>
            <a:fld id="{00000000-1234-1234-1234-123412341234}" type="slidenum">
              <a:rPr lang="en" smtClean="0"/>
              <a:pPr/>
              <a:t>36</a:t>
            </a:fld>
            <a:endParaRPr lang="en"/>
          </a:p>
        </p:txBody>
      </p:sp>
      <p:pic>
        <p:nvPicPr>
          <p:cNvPr id="3" name="Picture 2">
            <a:extLst>
              <a:ext uri="{FF2B5EF4-FFF2-40B4-BE49-F238E27FC236}">
                <a16:creationId xmlns:a16="http://schemas.microsoft.com/office/drawing/2014/main" id="{EA152F31-53CC-4319-9332-F37F976C30E4}"/>
              </a:ext>
            </a:extLst>
          </p:cNvPr>
          <p:cNvPicPr>
            <a:picLocks noChangeAspect="1"/>
          </p:cNvPicPr>
          <p:nvPr/>
        </p:nvPicPr>
        <p:blipFill>
          <a:blip r:embed="rId2"/>
          <a:stretch>
            <a:fillRect/>
          </a:stretch>
        </p:blipFill>
        <p:spPr>
          <a:xfrm>
            <a:off x="139547" y="3628223"/>
            <a:ext cx="11912907" cy="3229779"/>
          </a:xfrm>
          <a:prstGeom prst="rect">
            <a:avLst/>
          </a:prstGeom>
        </p:spPr>
      </p:pic>
      <p:sp>
        <p:nvSpPr>
          <p:cNvPr id="4" name="Rectangle 3">
            <a:extLst>
              <a:ext uri="{FF2B5EF4-FFF2-40B4-BE49-F238E27FC236}">
                <a16:creationId xmlns:a16="http://schemas.microsoft.com/office/drawing/2014/main" id="{B7F1EAC7-1C3A-44A5-B45C-105CA85EB968}"/>
              </a:ext>
            </a:extLst>
          </p:cNvPr>
          <p:cNvSpPr/>
          <p:nvPr/>
        </p:nvSpPr>
        <p:spPr>
          <a:xfrm>
            <a:off x="0" y="1012278"/>
            <a:ext cx="10649637" cy="1569660"/>
          </a:xfrm>
          <a:prstGeom prst="rect">
            <a:avLst/>
          </a:prstGeom>
        </p:spPr>
        <p:txBody>
          <a:bodyPr wrap="square">
            <a:spAutoFit/>
          </a:bodyPr>
          <a:lstStyle/>
          <a:p>
            <a:pPr algn="just"/>
            <a:r>
              <a:rPr lang="en-US" sz="3200" b="1" dirty="0"/>
              <a:t>How to Cite a Book in Harvard Format</a:t>
            </a:r>
          </a:p>
          <a:p>
            <a:pPr algn="just"/>
            <a:r>
              <a:rPr lang="en-US" sz="3200" dirty="0"/>
              <a:t>Book referencing is the simplest format in Harvard referencing style. The basic format is as follows</a:t>
            </a:r>
            <a:r>
              <a:rPr lang="en-US" sz="2400" dirty="0">
                <a:latin typeface="NexusSans"/>
              </a:rPr>
              <a:t>:</a:t>
            </a:r>
          </a:p>
        </p:txBody>
      </p:sp>
      <p:sp>
        <p:nvSpPr>
          <p:cNvPr id="5" name="Rectangle 4">
            <a:extLst>
              <a:ext uri="{FF2B5EF4-FFF2-40B4-BE49-F238E27FC236}">
                <a16:creationId xmlns:a16="http://schemas.microsoft.com/office/drawing/2014/main" id="{DBFEB442-B45D-4891-B13D-6A5A160AF0D6}"/>
              </a:ext>
            </a:extLst>
          </p:cNvPr>
          <p:cNvSpPr/>
          <p:nvPr/>
        </p:nvSpPr>
        <p:spPr>
          <a:xfrm>
            <a:off x="293783" y="2792929"/>
            <a:ext cx="11222515" cy="1651862"/>
          </a:xfrm>
          <a:prstGeom prst="rect">
            <a:avLst/>
          </a:prstGeom>
        </p:spPr>
        <p:txBody>
          <a:bodyPr wrap="square">
            <a:spAutoFit/>
          </a:bodyPr>
          <a:lstStyle/>
          <a:p>
            <a:pPr algn="just"/>
            <a:r>
              <a:rPr lang="en-US" sz="2667" dirty="0">
                <a:solidFill>
                  <a:srgbClr val="FF0000"/>
                </a:solidFill>
                <a:latin typeface="+mj-lt"/>
              </a:rPr>
              <a:t>Mitchell, J.A. and Thomson, M. (2017) </a:t>
            </a:r>
            <a:r>
              <a:rPr lang="en-US" sz="2667" i="1" dirty="0">
                <a:solidFill>
                  <a:srgbClr val="FF0000"/>
                </a:solidFill>
                <a:latin typeface="+mj-lt"/>
              </a:rPr>
              <a:t>A guide to citation</a:t>
            </a:r>
            <a:r>
              <a:rPr lang="en-US" sz="2667" dirty="0">
                <a:solidFill>
                  <a:srgbClr val="FF0000"/>
                </a:solidFill>
                <a:latin typeface="+mj-lt"/>
              </a:rPr>
              <a:t>.3rd </a:t>
            </a:r>
            <a:r>
              <a:rPr lang="en-US" sz="2667" dirty="0" err="1">
                <a:solidFill>
                  <a:srgbClr val="FF0000"/>
                </a:solidFill>
                <a:latin typeface="+mj-lt"/>
              </a:rPr>
              <a:t>edn</a:t>
            </a:r>
            <a:r>
              <a:rPr lang="en-US" sz="2667" dirty="0">
                <a:solidFill>
                  <a:srgbClr val="FF0000"/>
                </a:solidFill>
                <a:latin typeface="+mj-lt"/>
              </a:rPr>
              <a:t>. London: London </a:t>
            </a:r>
            <a:r>
              <a:rPr lang="en-US" sz="2667" dirty="0" err="1">
                <a:solidFill>
                  <a:srgbClr val="FF0000"/>
                </a:solidFill>
                <a:latin typeface="+mj-lt"/>
              </a:rPr>
              <a:t>Publishings</a:t>
            </a:r>
            <a:r>
              <a:rPr lang="en-US" sz="2667" dirty="0">
                <a:solidFill>
                  <a:srgbClr val="FF0000"/>
                </a:solidFill>
                <a:latin typeface="+mj-lt"/>
              </a:rPr>
              <a:t>.</a:t>
            </a:r>
          </a:p>
          <a:p>
            <a:br>
              <a:rPr lang="en-US" sz="2400" dirty="0"/>
            </a:br>
            <a:endParaRPr lang="en-US" sz="2400" dirty="0"/>
          </a:p>
        </p:txBody>
      </p:sp>
      <p:sp>
        <p:nvSpPr>
          <p:cNvPr id="6" name="TextBox 5">
            <a:extLst>
              <a:ext uri="{FF2B5EF4-FFF2-40B4-BE49-F238E27FC236}">
                <a16:creationId xmlns:a16="http://schemas.microsoft.com/office/drawing/2014/main" id="{9CF72B11-A9FF-4142-BDE7-571BC77901B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D65A6A4F-3009-48AF-8FDA-68EE43A7D711}"/>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7525172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D21578A-D602-4DDE-8617-00617181D78E}"/>
              </a:ext>
            </a:extLst>
          </p:cNvPr>
          <p:cNvSpPr>
            <a:spLocks noGrp="1"/>
          </p:cNvSpPr>
          <p:nvPr>
            <p:ph type="sldNum" idx="12"/>
          </p:nvPr>
        </p:nvSpPr>
        <p:spPr/>
        <p:txBody>
          <a:bodyPr/>
          <a:lstStyle/>
          <a:p>
            <a:fld id="{00000000-1234-1234-1234-123412341234}" type="slidenum">
              <a:rPr lang="en" smtClean="0"/>
              <a:pPr/>
              <a:t>37</a:t>
            </a:fld>
            <a:endParaRPr lang="en"/>
          </a:p>
        </p:txBody>
      </p:sp>
      <p:pic>
        <p:nvPicPr>
          <p:cNvPr id="3" name="Picture 2">
            <a:extLst>
              <a:ext uri="{FF2B5EF4-FFF2-40B4-BE49-F238E27FC236}">
                <a16:creationId xmlns:a16="http://schemas.microsoft.com/office/drawing/2014/main" id="{1D34FFFB-8F6D-4F26-B8E3-9B64B5B3D2F1}"/>
              </a:ext>
            </a:extLst>
          </p:cNvPr>
          <p:cNvPicPr>
            <a:picLocks noChangeAspect="1" noChangeArrowheads="1"/>
          </p:cNvPicPr>
          <p:nvPr/>
        </p:nvPicPr>
        <p:blipFill>
          <a:blip r:embed="rId2" cstate="print"/>
          <a:srcRect/>
          <a:stretch>
            <a:fillRect/>
          </a:stretch>
        </p:blipFill>
        <p:spPr bwMode="auto">
          <a:xfrm>
            <a:off x="51467" y="0"/>
            <a:ext cx="12089067" cy="6858000"/>
          </a:xfrm>
          <a:prstGeom prst="rect">
            <a:avLst/>
          </a:prstGeom>
          <a:noFill/>
          <a:ln w="9525">
            <a:noFill/>
            <a:miter lim="800000"/>
            <a:headEnd/>
            <a:tailEnd/>
          </a:ln>
        </p:spPr>
      </p:pic>
    </p:spTree>
    <p:extLst>
      <p:ext uri="{BB962C8B-B14F-4D97-AF65-F5344CB8AC3E}">
        <p14:creationId xmlns:p14="http://schemas.microsoft.com/office/powerpoint/2010/main" val="37127589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APA References Style</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28053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F112-57FB-44FE-821B-2B5E1A50E761}"/>
              </a:ext>
            </a:extLst>
          </p:cNvPr>
          <p:cNvSpPr>
            <a:spLocks noGrp="1"/>
          </p:cNvSpPr>
          <p:nvPr>
            <p:ph type="title"/>
          </p:nvPr>
        </p:nvSpPr>
        <p:spPr/>
        <p:txBody>
          <a:bodyPr/>
          <a:lstStyle/>
          <a:p>
            <a:pPr algn="ctr"/>
            <a:r>
              <a:rPr lang="en-GB" sz="4800" b="1" dirty="0">
                <a:latin typeface="Tw Cen MT"/>
              </a:rPr>
              <a:t>APA Referencing Style </a:t>
            </a:r>
            <a:endParaRPr lang="en-US" sz="3200" b="1" dirty="0"/>
          </a:p>
        </p:txBody>
      </p:sp>
      <p:sp>
        <p:nvSpPr>
          <p:cNvPr id="3" name="Text Placeholder 2">
            <a:extLst>
              <a:ext uri="{FF2B5EF4-FFF2-40B4-BE49-F238E27FC236}">
                <a16:creationId xmlns:a16="http://schemas.microsoft.com/office/drawing/2014/main" id="{CFE05FC3-9195-441A-ADAE-59C497BF9901}"/>
              </a:ext>
            </a:extLst>
          </p:cNvPr>
          <p:cNvSpPr>
            <a:spLocks noGrp="1"/>
          </p:cNvSpPr>
          <p:nvPr>
            <p:ph type="body" idx="1"/>
          </p:nvPr>
        </p:nvSpPr>
        <p:spPr>
          <a:xfrm>
            <a:off x="146893" y="1733320"/>
            <a:ext cx="11993641" cy="4869480"/>
          </a:xfrm>
        </p:spPr>
        <p:txBody>
          <a:bodyPr/>
          <a:lstStyle/>
          <a:p>
            <a:pPr algn="just"/>
            <a:r>
              <a:rPr lang="en-US" dirty="0">
                <a:solidFill>
                  <a:srgbClr val="333333"/>
                </a:solidFill>
                <a:latin typeface="+mn-lt"/>
              </a:rPr>
              <a:t>APA is an 'author/date' system, so your </a:t>
            </a:r>
            <a:r>
              <a:rPr lang="en-US" dirty="0">
                <a:solidFill>
                  <a:srgbClr val="FF0000"/>
                </a:solidFill>
                <a:latin typeface="+mn-lt"/>
              </a:rPr>
              <a:t>in-text reference </a:t>
            </a:r>
            <a:r>
              <a:rPr lang="en-US" dirty="0">
                <a:solidFill>
                  <a:srgbClr val="333333"/>
                </a:solidFill>
                <a:latin typeface="+mn-lt"/>
              </a:rPr>
              <a:t>for all formats (book, journal article, web document) consists of the author(s) surname and year of publication.</a:t>
            </a:r>
          </a:p>
          <a:p>
            <a:pPr algn="just"/>
            <a:r>
              <a:rPr lang="en-US" dirty="0">
                <a:solidFill>
                  <a:srgbClr val="333333"/>
                </a:solidFill>
                <a:latin typeface="+mn-lt"/>
              </a:rPr>
              <a:t>The basics of an in-text reference in APA:</a:t>
            </a:r>
          </a:p>
          <a:p>
            <a:pPr algn="just">
              <a:buFont typeface="Arial" panose="020B0604020202020204" pitchFamily="34" charset="0"/>
              <a:buChar char="•"/>
            </a:pPr>
            <a:r>
              <a:rPr lang="en-US" dirty="0">
                <a:solidFill>
                  <a:srgbClr val="333333"/>
                </a:solidFill>
                <a:latin typeface="+mn-lt"/>
              </a:rPr>
              <a:t>Include author or authors and year of publication.</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a:t>
            </a:r>
          </a:p>
          <a:p>
            <a:endParaRPr lang="en-US" dirty="0"/>
          </a:p>
        </p:txBody>
      </p:sp>
      <p:sp>
        <p:nvSpPr>
          <p:cNvPr id="4" name="Slide Number Placeholder 3">
            <a:extLst>
              <a:ext uri="{FF2B5EF4-FFF2-40B4-BE49-F238E27FC236}">
                <a16:creationId xmlns:a16="http://schemas.microsoft.com/office/drawing/2014/main" id="{551E111A-FAA1-4356-8313-B0716A16E39F}"/>
              </a:ext>
            </a:extLst>
          </p:cNvPr>
          <p:cNvSpPr>
            <a:spLocks noGrp="1"/>
          </p:cNvSpPr>
          <p:nvPr>
            <p:ph type="sldNum" idx="12"/>
          </p:nvPr>
        </p:nvSpPr>
        <p:spPr/>
        <p:txBody>
          <a:bodyPr/>
          <a:lstStyle/>
          <a:p>
            <a:fld id="{00000000-1234-1234-1234-123412341234}" type="slidenum">
              <a:rPr lang="en" smtClean="0"/>
              <a:pPr/>
              <a:t>39</a:t>
            </a:fld>
            <a:endParaRPr lang="en"/>
          </a:p>
        </p:txBody>
      </p:sp>
      <p:sp>
        <p:nvSpPr>
          <p:cNvPr id="5" name="TextBox 4">
            <a:extLst>
              <a:ext uri="{FF2B5EF4-FFF2-40B4-BE49-F238E27FC236}">
                <a16:creationId xmlns:a16="http://schemas.microsoft.com/office/drawing/2014/main" id="{E3B8FBB3-47BC-40BA-9399-CD6797DAC0B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8C5ECA4B-97CE-4806-8B62-C69643536FA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423909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3F47D-D5F8-47BE-9EA6-3AFDAA662B41}"/>
              </a:ext>
            </a:extLst>
          </p:cNvPr>
          <p:cNvSpPr>
            <a:spLocks noGrp="1"/>
          </p:cNvSpPr>
          <p:nvPr>
            <p:ph type="sldNum" idx="12"/>
          </p:nvPr>
        </p:nvSpPr>
        <p:spPr/>
        <p:txBody>
          <a:bodyPr/>
          <a:lstStyle/>
          <a:p>
            <a:fld id="{00000000-1234-1234-1234-123412341234}" type="slidenum">
              <a:rPr lang="en" smtClean="0"/>
              <a:pPr/>
              <a:t>40</a:t>
            </a:fld>
            <a:endParaRPr lang="en"/>
          </a:p>
        </p:txBody>
      </p:sp>
      <p:pic>
        <p:nvPicPr>
          <p:cNvPr id="1026" name="Picture 2">
            <a:extLst>
              <a:ext uri="{FF2B5EF4-FFF2-40B4-BE49-F238E27FC236}">
                <a16:creationId xmlns:a16="http://schemas.microsoft.com/office/drawing/2014/main" id="{5713868C-44CB-4735-933D-A5DE2907F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62" y="958773"/>
            <a:ext cx="11193137" cy="5223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511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52DD-717A-4056-88FE-8D144B977484}"/>
              </a:ext>
            </a:extLst>
          </p:cNvPr>
          <p:cNvSpPr>
            <a:spLocks noGrp="1"/>
          </p:cNvSpPr>
          <p:nvPr>
            <p:ph type="title"/>
          </p:nvPr>
        </p:nvSpPr>
        <p:spPr>
          <a:xfrm>
            <a:off x="821295" y="582191"/>
            <a:ext cx="7323200" cy="1021600"/>
          </a:xfrm>
        </p:spPr>
        <p:txBody>
          <a:bodyPr/>
          <a:lstStyle/>
          <a:p>
            <a:pPr algn="ctr"/>
            <a:r>
              <a:rPr lang="en-GB" sz="4800" b="1" dirty="0">
                <a:latin typeface="Tw Cen MT"/>
              </a:rPr>
              <a:t>APA Referencing Style </a:t>
            </a:r>
            <a:endParaRPr lang="en-US" sz="4800" b="1" dirty="0">
              <a:latin typeface="Tw Cen MT"/>
            </a:endParaRPr>
          </a:p>
        </p:txBody>
      </p:sp>
      <p:sp>
        <p:nvSpPr>
          <p:cNvPr id="3" name="Text Placeholder 2">
            <a:extLst>
              <a:ext uri="{FF2B5EF4-FFF2-40B4-BE49-F238E27FC236}">
                <a16:creationId xmlns:a16="http://schemas.microsoft.com/office/drawing/2014/main" id="{05A60ABF-8C78-409B-BEFF-E3B22F980709}"/>
              </a:ext>
            </a:extLst>
          </p:cNvPr>
          <p:cNvSpPr>
            <a:spLocks noGrp="1"/>
          </p:cNvSpPr>
          <p:nvPr>
            <p:ph type="body" idx="1"/>
          </p:nvPr>
        </p:nvSpPr>
        <p:spPr>
          <a:xfrm>
            <a:off x="0" y="2198400"/>
            <a:ext cx="11832061" cy="4194000"/>
          </a:xfrm>
        </p:spPr>
        <p:txBody>
          <a:bodyPr/>
          <a:lstStyle/>
          <a:p>
            <a:pPr algn="just"/>
            <a:r>
              <a:rPr lang="en-US" dirty="0">
                <a:solidFill>
                  <a:srgbClr val="333333"/>
                </a:solidFill>
                <a:latin typeface="+mn-lt"/>
              </a:rPr>
              <a:t>If you quote directly from an author you need to include the page or paragraph number of the quote in your in-text reference. See the 'Quotes' section below for more advice on adding quotes into your work.</a:t>
            </a:r>
          </a:p>
          <a:p>
            <a:pPr algn="just">
              <a:buFont typeface="Arial" panose="020B0604020202020204" pitchFamily="34" charset="0"/>
              <a:buChar char="•"/>
            </a:pPr>
            <a:r>
              <a:rPr lang="en-US" dirty="0">
                <a:solidFill>
                  <a:srgbClr val="333333"/>
                </a:solidFill>
                <a:latin typeface="+mn-lt"/>
              </a:rPr>
              <a:t>Include author or authors, year of publication and page or paragraph number of your quote.</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 pp. 25-26)</a:t>
            </a:r>
          </a:p>
          <a:p>
            <a:endParaRPr lang="en-US" dirty="0"/>
          </a:p>
        </p:txBody>
      </p:sp>
      <p:sp>
        <p:nvSpPr>
          <p:cNvPr id="4" name="Slide Number Placeholder 3">
            <a:extLst>
              <a:ext uri="{FF2B5EF4-FFF2-40B4-BE49-F238E27FC236}">
                <a16:creationId xmlns:a16="http://schemas.microsoft.com/office/drawing/2014/main" id="{6CA8EFF1-42FF-41E5-900B-C8ABD9837DD7}"/>
              </a:ext>
            </a:extLst>
          </p:cNvPr>
          <p:cNvSpPr>
            <a:spLocks noGrp="1"/>
          </p:cNvSpPr>
          <p:nvPr>
            <p:ph type="sldNum" idx="12"/>
          </p:nvPr>
        </p:nvSpPr>
        <p:spPr/>
        <p:txBody>
          <a:bodyPr/>
          <a:lstStyle/>
          <a:p>
            <a:fld id="{00000000-1234-1234-1234-123412341234}" type="slidenum">
              <a:rPr lang="en" smtClean="0"/>
              <a:pPr/>
              <a:t>41</a:t>
            </a:fld>
            <a:endParaRPr lang="en"/>
          </a:p>
        </p:txBody>
      </p:sp>
      <p:sp>
        <p:nvSpPr>
          <p:cNvPr id="5" name="TextBox 4">
            <a:extLst>
              <a:ext uri="{FF2B5EF4-FFF2-40B4-BE49-F238E27FC236}">
                <a16:creationId xmlns:a16="http://schemas.microsoft.com/office/drawing/2014/main" id="{8615D5F2-0890-4BD4-9CA4-2E0F40F58051}"/>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00C00B45-7615-47A0-84E1-FE4A39A140CF}"/>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6691517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E2DD18-FF9D-4D30-9B2A-C85D53C97B08}"/>
              </a:ext>
            </a:extLst>
          </p:cNvPr>
          <p:cNvSpPr>
            <a:spLocks noGrp="1"/>
          </p:cNvSpPr>
          <p:nvPr>
            <p:ph type="sldNum" idx="12"/>
          </p:nvPr>
        </p:nvSpPr>
        <p:spPr/>
        <p:txBody>
          <a:bodyPr/>
          <a:lstStyle/>
          <a:p>
            <a:fld id="{00000000-1234-1234-1234-123412341234}" type="slidenum">
              <a:rPr lang="en" smtClean="0"/>
              <a:pPr/>
              <a:t>42</a:t>
            </a:fld>
            <a:endParaRPr lang="en"/>
          </a:p>
        </p:txBody>
      </p:sp>
      <p:pic>
        <p:nvPicPr>
          <p:cNvPr id="2050" name="Picture 2">
            <a:extLst>
              <a:ext uri="{FF2B5EF4-FFF2-40B4-BE49-F238E27FC236}">
                <a16:creationId xmlns:a16="http://schemas.microsoft.com/office/drawing/2014/main" id="{8B2DA01B-C213-4F9D-9E7D-C07928B80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20" y="910728"/>
            <a:ext cx="11626413" cy="5523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255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50A3-8296-4BEB-8BC1-85DAA74F55CB}"/>
              </a:ext>
            </a:extLst>
          </p:cNvPr>
          <p:cNvSpPr>
            <a:spLocks noGrp="1"/>
          </p:cNvSpPr>
          <p:nvPr>
            <p:ph type="title"/>
          </p:nvPr>
        </p:nvSpPr>
        <p:spPr>
          <a:xfrm>
            <a:off x="499432" y="1217361"/>
            <a:ext cx="7880091" cy="736296"/>
          </a:xfrm>
        </p:spPr>
        <p:txBody>
          <a:bodyPr/>
          <a:lstStyle/>
          <a:p>
            <a:pPr algn="ctr"/>
            <a:r>
              <a:rPr lang="en-US" sz="3733" b="1" dirty="0"/>
              <a:t>APA style in The Reference List</a:t>
            </a:r>
            <a:br>
              <a:rPr lang="en-US" sz="3733" b="1" dirty="0"/>
            </a:br>
            <a:br>
              <a:rPr lang="en-US" sz="3733" b="1" dirty="0"/>
            </a:br>
            <a:endParaRPr lang="en-US" sz="3733" b="1" dirty="0"/>
          </a:p>
        </p:txBody>
      </p:sp>
      <p:sp>
        <p:nvSpPr>
          <p:cNvPr id="3" name="Text Placeholder 2">
            <a:extLst>
              <a:ext uri="{FF2B5EF4-FFF2-40B4-BE49-F238E27FC236}">
                <a16:creationId xmlns:a16="http://schemas.microsoft.com/office/drawing/2014/main" id="{2E6DEC3A-345E-47CA-92F5-AA966A2123D1}"/>
              </a:ext>
            </a:extLst>
          </p:cNvPr>
          <p:cNvSpPr>
            <a:spLocks noGrp="1"/>
          </p:cNvSpPr>
          <p:nvPr>
            <p:ph type="body" idx="1"/>
          </p:nvPr>
        </p:nvSpPr>
        <p:spPr>
          <a:xfrm>
            <a:off x="146891" y="1769800"/>
            <a:ext cx="12045108" cy="4194000"/>
          </a:xfrm>
        </p:spPr>
        <p:txBody>
          <a:bodyPr/>
          <a:lstStyle/>
          <a:p>
            <a:pPr algn="just"/>
            <a:r>
              <a:rPr lang="en-US" dirty="0">
                <a:solidFill>
                  <a:srgbClr val="333333"/>
                </a:solidFill>
                <a:latin typeface="Helvetica Neue"/>
              </a:rPr>
              <a:t>All in-text references should be listed in the reference list at the end of your document. </a:t>
            </a:r>
          </a:p>
          <a:p>
            <a:pPr algn="just"/>
            <a:r>
              <a:rPr lang="en-US" dirty="0">
                <a:solidFill>
                  <a:srgbClr val="333333"/>
                </a:solidFill>
                <a:latin typeface="Helvetica Neue"/>
              </a:rPr>
              <a:t>The purpose of the reference list entry is to contain all the information that a reader of your work needs to follow-up on your sources. </a:t>
            </a:r>
          </a:p>
          <a:p>
            <a:pPr algn="just"/>
            <a:r>
              <a:rPr lang="en-US" dirty="0">
                <a:solidFill>
                  <a:srgbClr val="333333"/>
                </a:solidFill>
                <a:latin typeface="Helvetica Neue"/>
              </a:rPr>
              <a:t>An important principle in referencing is to be </a:t>
            </a:r>
            <a:r>
              <a:rPr lang="en-US" b="1" dirty="0">
                <a:solidFill>
                  <a:srgbClr val="C00000"/>
                </a:solidFill>
                <a:latin typeface="Helvetica Neue"/>
              </a:rPr>
              <a:t>consistent</a:t>
            </a:r>
            <a:r>
              <a:rPr lang="en-US" dirty="0">
                <a:solidFill>
                  <a:srgbClr val="333333"/>
                </a:solidFill>
                <a:latin typeface="Helvetica Neue"/>
              </a:rPr>
              <a:t>.</a:t>
            </a:r>
          </a:p>
          <a:p>
            <a:endParaRPr lang="en-US" dirty="0"/>
          </a:p>
        </p:txBody>
      </p:sp>
      <p:sp>
        <p:nvSpPr>
          <p:cNvPr id="4" name="Slide Number Placeholder 3">
            <a:extLst>
              <a:ext uri="{FF2B5EF4-FFF2-40B4-BE49-F238E27FC236}">
                <a16:creationId xmlns:a16="http://schemas.microsoft.com/office/drawing/2014/main" id="{E2F821B4-7DFB-4329-A1D1-CA8E3CE9A05B}"/>
              </a:ext>
            </a:extLst>
          </p:cNvPr>
          <p:cNvSpPr>
            <a:spLocks noGrp="1"/>
          </p:cNvSpPr>
          <p:nvPr>
            <p:ph type="sldNum" idx="12"/>
          </p:nvPr>
        </p:nvSpPr>
        <p:spPr/>
        <p:txBody>
          <a:bodyPr/>
          <a:lstStyle/>
          <a:p>
            <a:fld id="{00000000-1234-1234-1234-123412341234}" type="slidenum">
              <a:rPr lang="en" smtClean="0"/>
              <a:pPr/>
              <a:t>43</a:t>
            </a:fld>
            <a:endParaRPr lang="en"/>
          </a:p>
        </p:txBody>
      </p:sp>
      <p:sp>
        <p:nvSpPr>
          <p:cNvPr id="5" name="TextBox 4">
            <a:extLst>
              <a:ext uri="{FF2B5EF4-FFF2-40B4-BE49-F238E27FC236}">
                <a16:creationId xmlns:a16="http://schemas.microsoft.com/office/drawing/2014/main" id="{1E5F91B3-A71B-4212-B068-9FF123A7590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0471B8C3-CAC9-4FBB-BF72-270AD71B5A1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20976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80149" y="2548325"/>
            <a:ext cx="11993641" cy="4194000"/>
          </a:xfrm>
        </p:spPr>
        <p:txBody>
          <a:bodyPr/>
          <a:lstStyle/>
          <a:p>
            <a:pPr lvl="0">
              <a:buClr>
                <a:srgbClr val="C7D3E6"/>
              </a:buClr>
            </a:pPr>
            <a:r>
              <a:rPr lang="en-US" sz="2667" dirty="0">
                <a:solidFill>
                  <a:srgbClr val="333333"/>
                </a:solidFill>
              </a:rPr>
              <a:t>When compiling your APA Reference List, you should:</a:t>
            </a:r>
          </a:p>
          <a:p>
            <a:pPr lvl="0">
              <a:buClr>
                <a:srgbClr val="C7D3E6"/>
              </a:buClr>
              <a:buFont typeface="Arial" panose="020B0604020202020204" pitchFamily="34" charset="0"/>
              <a:buChar char="•"/>
            </a:pPr>
            <a:r>
              <a:rPr lang="en-US" sz="2667" dirty="0">
                <a:solidFill>
                  <a:srgbClr val="333333"/>
                </a:solidFill>
              </a:rPr>
              <a:t>List references on a new page with a centered heading titled: References.</a:t>
            </a:r>
          </a:p>
          <a:p>
            <a:pPr lvl="0">
              <a:buClr>
                <a:srgbClr val="C7D3E6"/>
              </a:buClr>
              <a:buFont typeface="Arial" panose="020B0604020202020204" pitchFamily="34" charset="0"/>
              <a:buChar char="•"/>
            </a:pPr>
            <a:r>
              <a:rPr lang="en-US" sz="2667" dirty="0">
                <a:solidFill>
                  <a:srgbClr val="333333"/>
                </a:solidFill>
              </a:rPr>
              <a:t>Include all your references, regardless of format, e.g. books, journal articles, online sources, in one alphabetical listing from A - Z.</a:t>
            </a:r>
          </a:p>
          <a:p>
            <a:pPr lvl="0">
              <a:buClr>
                <a:srgbClr val="C7D3E6"/>
              </a:buClr>
              <a:buFont typeface="Arial" panose="020B0604020202020204" pitchFamily="34" charset="0"/>
              <a:buChar char="•"/>
            </a:pPr>
            <a:r>
              <a:rPr lang="en-US" sz="2667" dirty="0">
                <a:solidFill>
                  <a:srgbClr val="333333"/>
                </a:solidFill>
              </a:rPr>
              <a:t>Order entries alphabetically by surname of author(s).</a:t>
            </a:r>
          </a:p>
          <a:p>
            <a:pPr lvl="0">
              <a:buClr>
                <a:srgbClr val="C7D3E6"/>
              </a:buClr>
              <a:buFont typeface="Arial" panose="020B0604020202020204" pitchFamily="34" charset="0"/>
              <a:buChar char="•"/>
            </a:pPr>
            <a:r>
              <a:rPr lang="en-US" sz="2667" dirty="0">
                <a:solidFill>
                  <a:srgbClr val="333333"/>
                </a:solidFill>
              </a:rPr>
              <a:t>List works with no author under the first significant word of the title.</a:t>
            </a:r>
          </a:p>
          <a:p>
            <a:pPr lvl="0">
              <a:buClr>
                <a:srgbClr val="C7D3E6"/>
              </a:buClr>
              <a:buFont typeface="Arial" panose="020B0604020202020204" pitchFamily="34" charset="0"/>
              <a:buChar char="•"/>
            </a:pPr>
            <a:r>
              <a:rPr lang="en-US" sz="2667" dirty="0">
                <a:solidFill>
                  <a:srgbClr val="333333"/>
                </a:solidFill>
              </a:rPr>
              <a:t>Indent second and subsequent lines of each entry (5-7 spaces).</a:t>
            </a:r>
          </a:p>
          <a:p>
            <a:pPr lvl="0">
              <a:buClr>
                <a:srgbClr val="C7D3E6"/>
              </a:buClr>
              <a:buFont typeface="Arial" panose="020B0604020202020204" pitchFamily="34" charset="0"/>
              <a:buChar char="•"/>
            </a:pPr>
            <a:r>
              <a:rPr lang="en-US" sz="2667" dirty="0">
                <a:solidFill>
                  <a:srgbClr val="333333"/>
                </a:solidFill>
              </a:rPr>
              <a:t>Use double spacing.</a:t>
            </a:r>
          </a:p>
          <a:p>
            <a:pPr lvl="0">
              <a:buClr>
                <a:srgbClr val="C7D3E6"/>
              </a:buClr>
              <a:buFont typeface="Arial" panose="020B0604020202020204" pitchFamily="34" charset="0"/>
              <a:buChar char="•"/>
            </a:pPr>
            <a:r>
              <a:rPr lang="en-US" sz="2667" dirty="0">
                <a:solidFill>
                  <a:srgbClr val="333333"/>
                </a:solidFill>
              </a:rPr>
              <a:t>Note that all references in APA end with a full stop </a:t>
            </a:r>
            <a:r>
              <a:rPr lang="en-US" sz="2667" b="1" dirty="0">
                <a:solidFill>
                  <a:srgbClr val="333333"/>
                </a:solidFill>
              </a:rPr>
              <a:t>except</a:t>
            </a:r>
            <a:r>
              <a:rPr lang="en-US" sz="2667" dirty="0">
                <a:solidFill>
                  <a:srgbClr val="333333"/>
                </a:solidFill>
              </a:rPr>
              <a:t> when the reference ends with a URL or a </a:t>
            </a:r>
            <a:r>
              <a:rPr lang="en-US" sz="2667" dirty="0" err="1">
                <a:solidFill>
                  <a:srgbClr val="333333"/>
                </a:solidFill>
              </a:rPr>
              <a:t>doi</a:t>
            </a:r>
            <a:endParaRPr lang="en-US" sz="2667" dirty="0">
              <a:solidFill>
                <a:srgbClr val="333333"/>
              </a:solidFill>
            </a:endParaRPr>
          </a:p>
          <a:p>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fld id="{00000000-1234-1234-1234-123412341234}" type="slidenum">
              <a:rPr lang="en" smtClean="0"/>
              <a:pPr/>
              <a:t>44</a:t>
            </a:fld>
            <a:endParaRPr lang="en"/>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7803087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fld id="{00000000-1234-1234-1234-123412341234}" type="slidenum">
              <a:rPr lang="en" smtClean="0"/>
              <a:pPr/>
              <a:t>45</a:t>
            </a:fld>
            <a:endParaRPr lang="en"/>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6125459"/>
          </a:xfrm>
          <a:prstGeom prst="rect">
            <a:avLst/>
          </a:prstGeom>
        </p:spPr>
        <p:txBody>
          <a:bodyPr wrap="square">
            <a:spAutoFit/>
          </a:bodyPr>
          <a:lstStyle/>
          <a:p>
            <a:pPr marL="609585" indent="-507987" algn="just">
              <a:spcBef>
                <a:spcPts val="800"/>
              </a:spcBef>
              <a:buClr>
                <a:srgbClr val="C7D3E6"/>
              </a:buClr>
              <a:buSzPts val="2400"/>
              <a:buFont typeface="Roboto Condensed Light"/>
              <a:buChar char="▰"/>
            </a:pPr>
            <a:r>
              <a:rPr lang="en-US" sz="3200" b="1" dirty="0">
                <a:solidFill>
                  <a:srgbClr val="333333"/>
                </a:solidFill>
                <a:ea typeface="Roboto Condensed Light"/>
                <a:sym typeface="Roboto Condensed Light"/>
              </a:rPr>
              <a:t>Journal article</a:t>
            </a:r>
            <a:endParaRPr lang="en-US" sz="3200" dirty="0">
              <a:solidFill>
                <a:srgbClr val="333333"/>
              </a:solidFill>
              <a:ea typeface="Roboto Condensed Light"/>
              <a:sym typeface="Roboto Condensed Light"/>
            </a:endParaRPr>
          </a:p>
          <a:p>
            <a:pPr marL="609585" indent="-507987" algn="just">
              <a:spcBef>
                <a:spcPts val="800"/>
              </a:spcBef>
              <a:buClr>
                <a:srgbClr val="C7D3E6"/>
              </a:buClr>
              <a:buSzPts val="2400"/>
              <a:buFont typeface="Roboto Condensed Light"/>
              <a:buChar char="▰"/>
            </a:pPr>
            <a:r>
              <a:rPr lang="en-US" sz="2667" dirty="0">
                <a:solidFill>
                  <a:srgbClr val="333333"/>
                </a:solidFill>
                <a:ea typeface="Roboto Condensed Light"/>
                <a:sym typeface="Roboto Condensed Light"/>
              </a:rPr>
              <a:t>A basic reference list entry for a journal article in APA must include:</a:t>
            </a:r>
          </a:p>
          <a:p>
            <a:pPr marL="609585" indent="-507987" algn="just">
              <a:spcBef>
                <a:spcPts val="800"/>
              </a:spcBef>
              <a:buClr>
                <a:srgbClr val="C7D3E6"/>
              </a:buClr>
              <a:buSzPts val="2400"/>
              <a:buFont typeface="Arial" panose="020B0604020202020204" pitchFamily="34" charset="0"/>
              <a:buChar char="•"/>
            </a:pPr>
            <a:r>
              <a:rPr lang="en-US" sz="2667" dirty="0">
                <a:solidFill>
                  <a:srgbClr val="333333"/>
                </a:solidFill>
                <a:ea typeface="Roboto Condensed Light"/>
                <a:sym typeface="Roboto Condensed Light"/>
              </a:rPr>
              <a:t>Author or authors. The surname is followed by first initials.</a:t>
            </a:r>
          </a:p>
          <a:p>
            <a:pPr marL="609585" indent="-507987" algn="just">
              <a:spcBef>
                <a:spcPts val="800"/>
              </a:spcBef>
              <a:buClr>
                <a:srgbClr val="C7D3E6"/>
              </a:buClr>
              <a:buSzPts val="2400"/>
              <a:buFont typeface="Arial" panose="020B0604020202020204" pitchFamily="34" charset="0"/>
              <a:buChar char="•"/>
            </a:pPr>
            <a:r>
              <a:rPr lang="en-US" sz="2667" dirty="0">
                <a:solidFill>
                  <a:srgbClr val="333333"/>
                </a:solidFill>
                <a:ea typeface="Roboto Condensed Light"/>
                <a:sym typeface="Roboto Condensed Light"/>
              </a:rPr>
              <a:t>Year of publication of the article (in round brackets).</a:t>
            </a:r>
          </a:p>
          <a:p>
            <a:pPr marL="609585" indent="-507987">
              <a:spcBef>
                <a:spcPts val="800"/>
              </a:spcBef>
              <a:buClr>
                <a:srgbClr val="C7D3E6"/>
              </a:buClr>
              <a:buSzPts val="2400"/>
              <a:buFont typeface="Arial" panose="020B0604020202020204" pitchFamily="34" charset="0"/>
              <a:buChar char="•"/>
            </a:pPr>
            <a:r>
              <a:rPr lang="en-US" sz="2667" dirty="0">
                <a:solidFill>
                  <a:srgbClr val="333333"/>
                </a:solidFill>
                <a:ea typeface="Roboto Condensed Light"/>
                <a:sym typeface="Roboto Condensed Light"/>
              </a:rPr>
              <a:t>Article title.</a:t>
            </a:r>
          </a:p>
          <a:p>
            <a:pPr marL="609585" indent="-507987">
              <a:spcBef>
                <a:spcPts val="800"/>
              </a:spcBef>
              <a:buClr>
                <a:srgbClr val="C7D3E6"/>
              </a:buClr>
              <a:buSzPts val="2400"/>
              <a:buFont typeface="Arial" panose="020B0604020202020204" pitchFamily="34" charset="0"/>
              <a:buChar char="•"/>
            </a:pPr>
            <a:r>
              <a:rPr lang="en-US" sz="2667" dirty="0">
                <a:solidFill>
                  <a:srgbClr val="333333"/>
                </a:solidFill>
                <a:ea typeface="Roboto Condensed Light"/>
                <a:sym typeface="Roboto Condensed Light"/>
              </a:rPr>
              <a:t>Journal title (in italics).</a:t>
            </a:r>
          </a:p>
          <a:p>
            <a:pPr marL="609585" indent="-507987">
              <a:spcBef>
                <a:spcPts val="800"/>
              </a:spcBef>
              <a:buClr>
                <a:srgbClr val="C7D3E6"/>
              </a:buClr>
              <a:buSzPts val="2400"/>
              <a:buFont typeface="Arial" panose="020B0604020202020204" pitchFamily="34" charset="0"/>
              <a:buChar char="•"/>
            </a:pPr>
            <a:r>
              <a:rPr lang="en-US" sz="2667" dirty="0">
                <a:solidFill>
                  <a:srgbClr val="333333"/>
                </a:solidFill>
                <a:ea typeface="Roboto Condensed Light"/>
                <a:sym typeface="Roboto Condensed Light"/>
              </a:rPr>
              <a:t>Volume of journal (in italics).</a:t>
            </a:r>
          </a:p>
          <a:p>
            <a:pPr marL="609585" indent="-507987">
              <a:spcBef>
                <a:spcPts val="800"/>
              </a:spcBef>
              <a:buClr>
                <a:srgbClr val="C7D3E6"/>
              </a:buClr>
              <a:buSzPts val="2400"/>
              <a:buFont typeface="Arial" panose="020B0604020202020204" pitchFamily="34" charset="0"/>
              <a:buChar char="•"/>
            </a:pPr>
            <a:r>
              <a:rPr lang="en-US" sz="2667" dirty="0">
                <a:solidFill>
                  <a:srgbClr val="333333"/>
                </a:solidFill>
                <a:ea typeface="Roboto Condensed Light"/>
                <a:sym typeface="Roboto Condensed Light"/>
              </a:rPr>
              <a:t>Issue of journal (no italics).</a:t>
            </a:r>
          </a:p>
          <a:p>
            <a:pPr marL="609585" indent="-507987">
              <a:spcBef>
                <a:spcPts val="800"/>
              </a:spcBef>
              <a:buClr>
                <a:srgbClr val="C7D3E6"/>
              </a:buClr>
              <a:buSzPts val="2400"/>
              <a:buFont typeface="Arial" panose="020B0604020202020204" pitchFamily="34" charset="0"/>
              <a:buChar char="•"/>
            </a:pPr>
            <a:r>
              <a:rPr lang="en-US" sz="2667" dirty="0">
                <a:solidFill>
                  <a:srgbClr val="333333"/>
                </a:solidFill>
                <a:ea typeface="Roboto Condensed Light"/>
                <a:sym typeface="Roboto Condensed Light"/>
              </a:rPr>
              <a:t>Page range of article.</a:t>
            </a:r>
          </a:p>
          <a:p>
            <a:pPr marL="609585" indent="-507987">
              <a:spcBef>
                <a:spcPts val="800"/>
              </a:spcBef>
              <a:buClr>
                <a:srgbClr val="C7D3E6"/>
              </a:buClr>
              <a:buSzPts val="2400"/>
              <a:buFont typeface="Arial" panose="020B0604020202020204" pitchFamily="34" charset="0"/>
              <a:buChar char="•"/>
            </a:pPr>
            <a:r>
              <a:rPr lang="en-US" sz="2667" dirty="0">
                <a:solidFill>
                  <a:srgbClr val="337AB7"/>
                </a:solidFill>
                <a:ea typeface="Roboto Condensed Light"/>
                <a:sym typeface="Roboto Condensed Light"/>
                <a:hlinkClick r:id="rId2">
                  <a:extLst>
                    <a:ext uri="{A12FA001-AC4F-418D-AE19-62706E023703}">
                      <ahyp:hlinkClr xmlns:ahyp="http://schemas.microsoft.com/office/drawing/2018/hyperlinkcolor" val="tx"/>
                    </a:ext>
                  </a:extLst>
                </a:hlinkClick>
              </a:rPr>
              <a:t>DOI</a:t>
            </a:r>
            <a:r>
              <a:rPr lang="en-US" sz="2667" dirty="0">
                <a:solidFill>
                  <a:srgbClr val="333333"/>
                </a:solidFill>
                <a:ea typeface="Roboto Condensed Light"/>
                <a:sym typeface="Roboto Condensed Light"/>
              </a:rPr>
              <a:t>.</a:t>
            </a:r>
          </a:p>
          <a:p>
            <a:pPr marL="609585" indent="-507987">
              <a:spcBef>
                <a:spcPts val="800"/>
              </a:spcBef>
              <a:buClr>
                <a:srgbClr val="C7D3E6"/>
              </a:buClr>
              <a:buSzPts val="2400"/>
              <a:buFont typeface="Arial" panose="020B0604020202020204" pitchFamily="34" charset="0"/>
              <a:buChar char="•"/>
            </a:pPr>
            <a:r>
              <a:rPr lang="en-US" sz="2667" dirty="0">
                <a:solidFill>
                  <a:srgbClr val="333333"/>
                </a:solidFill>
                <a:ea typeface="Roboto Condensed Light"/>
                <a:sym typeface="Roboto Condensed Light"/>
              </a:rPr>
              <a:t>The first line of each citation is left adjusted. Every subsequent line is indented 5-7 spaces.</a:t>
            </a:r>
          </a:p>
        </p:txBody>
      </p:sp>
      <p:sp>
        <p:nvSpPr>
          <p:cNvPr id="5" name="TextBox 4">
            <a:extLst>
              <a:ext uri="{FF2B5EF4-FFF2-40B4-BE49-F238E27FC236}">
                <a16:creationId xmlns:a16="http://schemas.microsoft.com/office/drawing/2014/main" id="{090D3B0E-EF34-45C0-9994-971B1B9BBD3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5017830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A40A410-4470-4215-A083-0CD88CB4E437}"/>
              </a:ext>
            </a:extLst>
          </p:cNvPr>
          <p:cNvSpPr>
            <a:spLocks noGrp="1"/>
          </p:cNvSpPr>
          <p:nvPr>
            <p:ph type="body" idx="1"/>
          </p:nvPr>
        </p:nvSpPr>
        <p:spPr/>
        <p:txBody>
          <a:bodyPr/>
          <a:lstStyle/>
          <a:p>
            <a:endParaRPr lang="en-US"/>
          </a:p>
        </p:txBody>
      </p:sp>
      <p:sp>
        <p:nvSpPr>
          <p:cNvPr id="3" name="Slide Number Placeholder 2">
            <a:extLst>
              <a:ext uri="{FF2B5EF4-FFF2-40B4-BE49-F238E27FC236}">
                <a16:creationId xmlns:a16="http://schemas.microsoft.com/office/drawing/2014/main" id="{DD158063-3EEB-4853-AAD0-7F9960583DBE}"/>
              </a:ext>
            </a:extLst>
          </p:cNvPr>
          <p:cNvSpPr>
            <a:spLocks noGrp="1"/>
          </p:cNvSpPr>
          <p:nvPr>
            <p:ph type="sldNum" idx="12"/>
          </p:nvPr>
        </p:nvSpPr>
        <p:spPr/>
        <p:txBody>
          <a:bodyPr/>
          <a:lstStyle/>
          <a:p>
            <a:fld id="{00000000-1234-1234-1234-123412341234}" type="slidenum">
              <a:rPr lang="en" smtClean="0"/>
              <a:pPr/>
              <a:t>46</a:t>
            </a:fld>
            <a:endParaRPr lang="en"/>
          </a:p>
        </p:txBody>
      </p:sp>
      <p:pic>
        <p:nvPicPr>
          <p:cNvPr id="4" name="Picture 3">
            <a:extLst>
              <a:ext uri="{FF2B5EF4-FFF2-40B4-BE49-F238E27FC236}">
                <a16:creationId xmlns:a16="http://schemas.microsoft.com/office/drawing/2014/main" id="{11441416-9048-4237-9EB4-49C947D9C48A}"/>
              </a:ext>
            </a:extLst>
          </p:cNvPr>
          <p:cNvPicPr>
            <a:picLocks noChangeAspect="1"/>
          </p:cNvPicPr>
          <p:nvPr/>
        </p:nvPicPr>
        <p:blipFill>
          <a:blip r:embed="rId2"/>
          <a:stretch>
            <a:fillRect/>
          </a:stretch>
        </p:blipFill>
        <p:spPr>
          <a:xfrm>
            <a:off x="499431" y="763838"/>
            <a:ext cx="11428164" cy="5038381"/>
          </a:xfrm>
          <a:prstGeom prst="rect">
            <a:avLst/>
          </a:prstGeom>
        </p:spPr>
      </p:pic>
    </p:spTree>
    <p:extLst>
      <p:ext uri="{BB962C8B-B14F-4D97-AF65-F5344CB8AC3E}">
        <p14:creationId xmlns:p14="http://schemas.microsoft.com/office/powerpoint/2010/main" val="1081008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fld id="{00000000-1234-1234-1234-123412341234}" type="slidenum">
              <a:rPr lang="en" smtClean="0"/>
              <a:pPr/>
              <a:t>47</a:t>
            </a:fld>
            <a:endParaRPr lang="en"/>
          </a:p>
        </p:txBody>
      </p:sp>
      <p:sp>
        <p:nvSpPr>
          <p:cNvPr id="3" name="Rectangle 2">
            <a:extLst>
              <a:ext uri="{FF2B5EF4-FFF2-40B4-BE49-F238E27FC236}">
                <a16:creationId xmlns:a16="http://schemas.microsoft.com/office/drawing/2014/main" id="{7EC58C1A-E368-4F24-A6FD-0CAD9CB4A8F4}"/>
              </a:ext>
            </a:extLst>
          </p:cNvPr>
          <p:cNvSpPr/>
          <p:nvPr/>
        </p:nvSpPr>
        <p:spPr>
          <a:xfrm>
            <a:off x="190959" y="925751"/>
            <a:ext cx="11949575" cy="5756191"/>
          </a:xfrm>
          <a:prstGeom prst="rect">
            <a:avLst/>
          </a:prstGeom>
        </p:spPr>
        <p:txBody>
          <a:bodyPr wrap="square">
            <a:spAutoFit/>
          </a:bodyPr>
          <a:lstStyle/>
          <a:p>
            <a:pPr algn="just"/>
            <a:r>
              <a:rPr lang="en-US" sz="2667" b="1" dirty="0">
                <a:solidFill>
                  <a:srgbClr val="333333"/>
                </a:solidFill>
              </a:rPr>
              <a:t>Book</a:t>
            </a:r>
            <a:endParaRPr lang="en-US" sz="2667" dirty="0">
              <a:solidFill>
                <a:srgbClr val="333333"/>
              </a:solidFill>
            </a:endParaRPr>
          </a:p>
          <a:p>
            <a:pPr algn="just"/>
            <a:r>
              <a:rPr lang="en-US" sz="2667" dirty="0">
                <a:solidFill>
                  <a:srgbClr val="333333"/>
                </a:solidFill>
              </a:rPr>
              <a:t>A basic reference list entry for a book (print version) in APA must include:</a:t>
            </a:r>
          </a:p>
          <a:p>
            <a:pPr algn="just">
              <a:buFont typeface="Arial" panose="020B0604020202020204" pitchFamily="34" charset="0"/>
              <a:buChar char="•"/>
            </a:pPr>
            <a:r>
              <a:rPr lang="en-US" sz="2667" dirty="0">
                <a:solidFill>
                  <a:srgbClr val="333333"/>
                </a:solidFill>
              </a:rPr>
              <a:t>Author or authors. The surname is followed by first initials.</a:t>
            </a:r>
          </a:p>
          <a:p>
            <a:pPr algn="just">
              <a:buFont typeface="Arial" panose="020B0604020202020204" pitchFamily="34" charset="0"/>
              <a:buChar char="•"/>
            </a:pPr>
            <a:r>
              <a:rPr lang="en-US" sz="2667" dirty="0">
                <a:solidFill>
                  <a:srgbClr val="333333"/>
                </a:solidFill>
              </a:rPr>
              <a:t>Year of publication of the book (in round brackets).</a:t>
            </a:r>
          </a:p>
          <a:p>
            <a:pPr algn="just">
              <a:buFont typeface="Arial" panose="020B0604020202020204" pitchFamily="34" charset="0"/>
              <a:buChar char="•"/>
            </a:pPr>
            <a:r>
              <a:rPr lang="en-US" sz="2667" dirty="0">
                <a:solidFill>
                  <a:srgbClr val="333333"/>
                </a:solidFill>
              </a:rPr>
              <a:t>Book title (in italics).</a:t>
            </a:r>
          </a:p>
          <a:p>
            <a:pPr algn="just">
              <a:buFont typeface="Arial" panose="020B0604020202020204" pitchFamily="34" charset="0"/>
              <a:buChar char="•"/>
            </a:pPr>
            <a:r>
              <a:rPr lang="en-US" sz="2667" dirty="0">
                <a:solidFill>
                  <a:srgbClr val="333333"/>
                </a:solidFill>
              </a:rPr>
              <a:t>Edition (in round brackets), if other than first edition.</a:t>
            </a:r>
          </a:p>
          <a:p>
            <a:pPr algn="just">
              <a:buFont typeface="Arial" panose="020B0604020202020204" pitchFamily="34" charset="0"/>
              <a:buChar char="•"/>
            </a:pPr>
            <a:r>
              <a:rPr lang="en-US" sz="2667" dirty="0">
                <a:solidFill>
                  <a:srgbClr val="333333"/>
                </a:solidFill>
              </a:rPr>
              <a:t>Place of publication.</a:t>
            </a:r>
          </a:p>
          <a:p>
            <a:pPr algn="just">
              <a:buFont typeface="Arial" panose="020B0604020202020204" pitchFamily="34" charset="0"/>
              <a:buChar char="•"/>
            </a:pPr>
            <a:r>
              <a:rPr lang="en-US" sz="2667" dirty="0">
                <a:solidFill>
                  <a:srgbClr val="333333"/>
                </a:solidFill>
              </a:rPr>
              <a:t>Publisher.</a:t>
            </a:r>
          </a:p>
          <a:p>
            <a:pPr algn="just">
              <a:buFont typeface="Arial" panose="020B0604020202020204" pitchFamily="34" charset="0"/>
              <a:buChar char="•"/>
            </a:pPr>
            <a:r>
              <a:rPr lang="en-US" sz="2667" dirty="0">
                <a:solidFill>
                  <a:srgbClr val="333333"/>
                </a:solidFill>
              </a:rPr>
              <a:t>The first line of each citation is left adjusted. Every subsequent line is indented 5-7 spaces.</a:t>
            </a:r>
          </a:p>
          <a:p>
            <a:pPr algn="just"/>
            <a:r>
              <a:rPr lang="en-US" sz="2667" b="1" dirty="0">
                <a:solidFill>
                  <a:srgbClr val="333333"/>
                </a:solidFill>
              </a:rPr>
              <a:t>Example:</a:t>
            </a:r>
            <a:r>
              <a:rPr lang="en-US" sz="2667" dirty="0">
                <a:solidFill>
                  <a:srgbClr val="333333"/>
                </a:solidFill>
              </a:rPr>
              <a:t> Arnott, G. D. (2017). </a:t>
            </a:r>
            <a:r>
              <a:rPr lang="en-US" sz="2667" i="1" dirty="0">
                <a:solidFill>
                  <a:srgbClr val="333333"/>
                </a:solidFill>
              </a:rPr>
              <a:t>The disability support worker</a:t>
            </a:r>
            <a:r>
              <a:rPr lang="en-US" sz="2667" dirty="0">
                <a:solidFill>
                  <a:srgbClr val="333333"/>
                </a:solidFill>
              </a:rPr>
              <a:t> (2nd ed.). South Melbourne, VIC: Cengage Learning.</a:t>
            </a:r>
          </a:p>
          <a:p>
            <a:br>
              <a:rPr lang="en-US" sz="2400" dirty="0"/>
            </a:br>
            <a:endParaRPr lang="en-US" sz="2400" dirty="0"/>
          </a:p>
        </p:txBody>
      </p:sp>
      <p:sp>
        <p:nvSpPr>
          <p:cNvPr id="4" name="TextBox 3">
            <a:extLst>
              <a:ext uri="{FF2B5EF4-FFF2-40B4-BE49-F238E27FC236}">
                <a16:creationId xmlns:a16="http://schemas.microsoft.com/office/drawing/2014/main" id="{BC09B543-261A-45B7-B2D2-41BA903EDB2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401514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7E4B0E-91BC-4AFF-834B-F34D273A4D53}"/>
              </a:ext>
            </a:extLst>
          </p:cNvPr>
          <p:cNvSpPr>
            <a:spLocks noGrp="1"/>
          </p:cNvSpPr>
          <p:nvPr>
            <p:ph type="sldNum" idx="12"/>
          </p:nvPr>
        </p:nvSpPr>
        <p:spPr/>
        <p:txBody>
          <a:bodyPr/>
          <a:lstStyle/>
          <a:p>
            <a:fld id="{00000000-1234-1234-1234-123412341234}" type="slidenum">
              <a:rPr lang="en" smtClean="0"/>
              <a:pPr/>
              <a:t>48</a:t>
            </a:fld>
            <a:endParaRPr lang="en"/>
          </a:p>
        </p:txBody>
      </p:sp>
      <p:pic>
        <p:nvPicPr>
          <p:cNvPr id="3" name="Picture 2">
            <a:extLst>
              <a:ext uri="{FF2B5EF4-FFF2-40B4-BE49-F238E27FC236}">
                <a16:creationId xmlns:a16="http://schemas.microsoft.com/office/drawing/2014/main" id="{44105376-2501-4526-B1C2-76BF561CA0A6}"/>
              </a:ext>
            </a:extLst>
          </p:cNvPr>
          <p:cNvPicPr>
            <a:picLocks noChangeAspect="1"/>
          </p:cNvPicPr>
          <p:nvPr/>
        </p:nvPicPr>
        <p:blipFill>
          <a:blip r:embed="rId2"/>
          <a:stretch>
            <a:fillRect/>
          </a:stretch>
        </p:blipFill>
        <p:spPr>
          <a:xfrm>
            <a:off x="793215" y="793216"/>
            <a:ext cx="10914043" cy="5388785"/>
          </a:xfrm>
          <a:prstGeom prst="rect">
            <a:avLst/>
          </a:prstGeom>
        </p:spPr>
      </p:pic>
    </p:spTree>
    <p:extLst>
      <p:ext uri="{BB962C8B-B14F-4D97-AF65-F5344CB8AC3E}">
        <p14:creationId xmlns:p14="http://schemas.microsoft.com/office/powerpoint/2010/main" val="3817184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0" y="2145125"/>
            <a:ext cx="8057319" cy="1446550"/>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Revision for the thesis/proposal structure</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6184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0" y="2145125"/>
            <a:ext cx="8057319" cy="1446550"/>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#Tips for Excellent Thesis/ Dissertation </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CC86368F-E15B-4801-B8A5-C5CB2601DDE2}"/>
              </a:ext>
            </a:extLst>
          </p:cNvPr>
          <p:cNvPicPr>
            <a:picLocks noChangeAspect="1"/>
          </p:cNvPicPr>
          <p:nvPr/>
        </p:nvPicPr>
        <p:blipFill rotWithShape="1">
          <a:blip r:embed="rId5"/>
          <a:srcRect l="11512"/>
          <a:stretch/>
        </p:blipFill>
        <p:spPr>
          <a:xfrm>
            <a:off x="6208542" y="4212964"/>
            <a:ext cx="4844437" cy="2127112"/>
          </a:xfrm>
          <a:prstGeom prst="rect">
            <a:avLst/>
          </a:prstGeom>
        </p:spPr>
      </p:pic>
    </p:spTree>
    <p:extLst>
      <p:ext uri="{BB962C8B-B14F-4D97-AF65-F5344CB8AC3E}">
        <p14:creationId xmlns:p14="http://schemas.microsoft.com/office/powerpoint/2010/main" val="26556392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E1AA3C-CCB6-49FC-81CE-7DA422DD60FD}"/>
              </a:ext>
            </a:extLst>
          </p:cNvPr>
          <p:cNvSpPr/>
          <p:nvPr/>
        </p:nvSpPr>
        <p:spPr>
          <a:xfrm>
            <a:off x="46383" y="428179"/>
            <a:ext cx="12099235" cy="6001643"/>
          </a:xfrm>
          <a:prstGeom prst="rect">
            <a:avLst/>
          </a:prstGeom>
        </p:spPr>
        <p:txBody>
          <a:bodyPr wrap="square">
            <a:spAutoFit/>
          </a:bodyPr>
          <a:lstStyle/>
          <a:p>
            <a:pPr algn="r" defTabSz="914377" rtl="1">
              <a:defRPr/>
            </a:pPr>
            <a:r>
              <a:rPr lang="ar-EG" sz="2400" dirty="0">
                <a:solidFill>
                  <a:srgbClr val="1D2129"/>
                </a:solidFill>
                <a:latin typeface="inherit"/>
                <a:cs typeface="Arial" panose="020B0604020202020204" pitchFamily="34" charset="0"/>
                <a:sym typeface="Arial"/>
              </a:rPr>
              <a:t>١- أصالة موضوع الدراسة ومشكلتها.</a:t>
            </a:r>
          </a:p>
          <a:p>
            <a:pPr algn="r" defTabSz="914377" rtl="1">
              <a:defRPr/>
            </a:pPr>
            <a:r>
              <a:rPr lang="ar-EG" sz="2400" dirty="0">
                <a:solidFill>
                  <a:srgbClr val="1D2129"/>
                </a:solidFill>
                <a:latin typeface="inherit"/>
                <a:cs typeface="Arial" panose="020B0604020202020204" pitchFamily="34" charset="0"/>
                <a:sym typeface="Arial"/>
              </a:rPr>
              <a:t>٢- أهمية وفائدة الموضوع.</a:t>
            </a:r>
          </a:p>
          <a:p>
            <a:pPr algn="r" defTabSz="914377" rtl="1">
              <a:defRPr/>
            </a:pPr>
            <a:r>
              <a:rPr lang="ar-EG" sz="2400" dirty="0">
                <a:solidFill>
                  <a:srgbClr val="1D2129"/>
                </a:solidFill>
                <a:latin typeface="inherit"/>
                <a:cs typeface="Arial" panose="020B0604020202020204" pitchFamily="34" charset="0"/>
                <a:sym typeface="Arial"/>
              </a:rPr>
              <a:t>٣- جودة صياغة العنوان ودقته ووضوحه وتعبيره الدقيق عن موضوع الرسالة.</a:t>
            </a:r>
          </a:p>
          <a:p>
            <a:pPr algn="r" defTabSz="914377" rtl="1">
              <a:defRPr/>
            </a:pPr>
            <a:r>
              <a:rPr lang="ar-EG" sz="2400" dirty="0">
                <a:solidFill>
                  <a:srgbClr val="1D2129"/>
                </a:solidFill>
                <a:latin typeface="inherit"/>
                <a:cs typeface="Arial" panose="020B0604020202020204" pitchFamily="34" charset="0"/>
                <a:sym typeface="Arial"/>
              </a:rPr>
              <a:t>٤- تحديد المشكلة بدقة وأن تكون قابلة للدراسة.</a:t>
            </a:r>
          </a:p>
          <a:p>
            <a:pPr algn="r" defTabSz="914377" rtl="1">
              <a:defRPr/>
            </a:pPr>
            <a:r>
              <a:rPr lang="ar-EG" sz="2400" dirty="0">
                <a:solidFill>
                  <a:srgbClr val="1D2129"/>
                </a:solidFill>
                <a:latin typeface="inherit"/>
                <a:cs typeface="Arial" panose="020B0604020202020204" pitchFamily="34" charset="0"/>
                <a:sym typeface="Arial"/>
              </a:rPr>
              <a:t>٥- وضوح حدود الدراسة والتزام الطالب بها.</a:t>
            </a:r>
          </a:p>
          <a:p>
            <a:pPr algn="r" defTabSz="914377" rtl="1">
              <a:defRPr/>
            </a:pPr>
            <a:r>
              <a:rPr lang="ar-EG" sz="2400" dirty="0">
                <a:solidFill>
                  <a:srgbClr val="1D2129"/>
                </a:solidFill>
                <a:latin typeface="inherit"/>
                <a:cs typeface="Arial" panose="020B0604020202020204" pitchFamily="34" charset="0"/>
                <a:sym typeface="Arial"/>
              </a:rPr>
              <a:t>٦- وضوح أسئلة الدراسة ودقتها وتناسبها مع متغيرات الدراسة وفرضياتها.</a:t>
            </a:r>
          </a:p>
          <a:p>
            <a:pPr algn="r" defTabSz="914377" rtl="1">
              <a:defRPr/>
            </a:pPr>
            <a:r>
              <a:rPr lang="ar-EG" sz="2400" dirty="0">
                <a:solidFill>
                  <a:srgbClr val="1D2129"/>
                </a:solidFill>
                <a:latin typeface="inherit"/>
                <a:cs typeface="Arial" panose="020B0604020202020204" pitchFamily="34" charset="0"/>
                <a:sym typeface="Arial"/>
              </a:rPr>
              <a:t>٧- وضوح الفرضيات وانسجامها مع الأسئلة والمتغيرات.</a:t>
            </a:r>
          </a:p>
          <a:p>
            <a:pPr algn="r" defTabSz="914377" rtl="1">
              <a:defRPr/>
            </a:pPr>
            <a:r>
              <a:rPr lang="ar-EG" sz="2400" dirty="0">
                <a:solidFill>
                  <a:srgbClr val="1D2129"/>
                </a:solidFill>
                <a:latin typeface="inherit"/>
                <a:cs typeface="Arial" panose="020B0604020202020204" pitchFamily="34" charset="0"/>
                <a:sym typeface="Arial"/>
              </a:rPr>
              <a:t>٨- وضوح منهج البحث ومناسبته للموضوع.</a:t>
            </a:r>
          </a:p>
          <a:p>
            <a:pPr algn="r" defTabSz="914377" rtl="1">
              <a:defRPr/>
            </a:pPr>
            <a:r>
              <a:rPr lang="ar-EG" sz="2400" dirty="0">
                <a:solidFill>
                  <a:srgbClr val="1D2129"/>
                </a:solidFill>
                <a:latin typeface="inherit"/>
                <a:cs typeface="Arial" panose="020B0604020202020204" pitchFamily="34" charset="0"/>
                <a:sym typeface="Arial"/>
              </a:rPr>
              <a:t>٩- إجادة نقد ومراجعة الدراسات السابقة.</a:t>
            </a:r>
          </a:p>
          <a:p>
            <a:pPr algn="r" defTabSz="914377" rtl="1">
              <a:defRPr/>
            </a:pPr>
            <a:r>
              <a:rPr lang="ar-EG" sz="2400" dirty="0">
                <a:solidFill>
                  <a:srgbClr val="1D2129"/>
                </a:solidFill>
                <a:latin typeface="inherit"/>
                <a:cs typeface="Arial" panose="020B0604020202020204" pitchFamily="34" charset="0"/>
                <a:sym typeface="Arial"/>
              </a:rPr>
              <a:t>١٠- وضوح مجتمع البحث ومناسبته للموضوع خصائصا وحجما.</a:t>
            </a:r>
          </a:p>
          <a:p>
            <a:pPr algn="r" defTabSz="914377" rtl="1">
              <a:defRPr/>
            </a:pPr>
            <a:r>
              <a:rPr lang="ar-EG" sz="2400" dirty="0">
                <a:solidFill>
                  <a:srgbClr val="1D2129"/>
                </a:solidFill>
                <a:latin typeface="inherit"/>
                <a:cs typeface="Arial" panose="020B0604020202020204" pitchFamily="34" charset="0"/>
                <a:sym typeface="Arial"/>
              </a:rPr>
              <a:t>١١- ملاءمة العينة المدروسة وطريقة انتقائها، وأن تعكس مجتمع الدراسة بصورة جيدة بدون تحيز.</a:t>
            </a:r>
          </a:p>
          <a:p>
            <a:pPr algn="r" defTabSz="914377" rtl="1">
              <a:defRPr/>
            </a:pPr>
            <a:r>
              <a:rPr lang="ar-EG" sz="2400" dirty="0">
                <a:solidFill>
                  <a:srgbClr val="1D2129"/>
                </a:solidFill>
                <a:latin typeface="inherit"/>
                <a:cs typeface="Arial" panose="020B0604020202020204" pitchFamily="34" charset="0"/>
                <a:sym typeface="Arial"/>
              </a:rPr>
              <a:t>١٢- وصف إجراءات البحث بدقة، والاعتماد على الأصول العلمية والمنهجية للبحث العلمي المتبعة أكاديميا.</a:t>
            </a:r>
          </a:p>
          <a:p>
            <a:pPr algn="r" defTabSz="914377" rtl="1">
              <a:defRPr/>
            </a:pPr>
            <a:r>
              <a:rPr lang="ar-EG" sz="2400" dirty="0">
                <a:solidFill>
                  <a:srgbClr val="1D2129"/>
                </a:solidFill>
                <a:latin typeface="inherit"/>
                <a:cs typeface="Arial" panose="020B0604020202020204" pitchFamily="34" charset="0"/>
                <a:sym typeface="Arial"/>
              </a:rPr>
              <a:t>١٣- وضوح أسئلة الاستبيان وحذاقة صياغتها.</a:t>
            </a:r>
          </a:p>
          <a:p>
            <a:pPr algn="r" defTabSz="914377" rtl="1">
              <a:defRPr/>
            </a:pPr>
            <a:r>
              <a:rPr lang="ar-EG" sz="2400" dirty="0">
                <a:solidFill>
                  <a:srgbClr val="1D2129"/>
                </a:solidFill>
                <a:latin typeface="inherit"/>
                <a:cs typeface="Arial" panose="020B0604020202020204" pitchFamily="34" charset="0"/>
                <a:sym typeface="Arial"/>
              </a:rPr>
              <a:t>١٤- توفر الصدق الداخلي والخارجي للاستبيان ولأدوات الدراسة.</a:t>
            </a:r>
          </a:p>
          <a:p>
            <a:pPr algn="r" defTabSz="914377" rtl="1">
              <a:defRPr/>
            </a:pPr>
            <a:r>
              <a:rPr lang="ar-EG" sz="2400" dirty="0">
                <a:solidFill>
                  <a:srgbClr val="1D2129"/>
                </a:solidFill>
                <a:latin typeface="inherit"/>
                <a:cs typeface="Arial" panose="020B0604020202020204" pitchFamily="34" charset="0"/>
                <a:sym typeface="Arial"/>
              </a:rPr>
              <a:t>١٥- مناسبة الأسلوب الإحصائي لنوعية البيانات. ووصف هذا الأسلوب بوضوح واستخدام تحليل إحصائي مناسب والتعليق عليه بدقة.</a:t>
            </a:r>
            <a:endParaRPr lang="en-US" sz="2400" dirty="0">
              <a:solidFill>
                <a:prstClr val="black"/>
              </a:solidFill>
              <a:latin typeface="Calibri" panose="020F0502020204030204"/>
              <a:cs typeface="Arial"/>
              <a:sym typeface="Arial"/>
            </a:endParaRPr>
          </a:p>
        </p:txBody>
      </p:sp>
    </p:spTree>
    <p:extLst>
      <p:ext uri="{BB962C8B-B14F-4D97-AF65-F5344CB8AC3E}">
        <p14:creationId xmlns:p14="http://schemas.microsoft.com/office/powerpoint/2010/main" val="313475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01D956-2983-43D1-BBD7-9DBB19F73DDA}"/>
              </a:ext>
            </a:extLst>
          </p:cNvPr>
          <p:cNvSpPr/>
          <p:nvPr/>
        </p:nvSpPr>
        <p:spPr>
          <a:xfrm>
            <a:off x="0" y="2"/>
            <a:ext cx="12192000" cy="7571303"/>
          </a:xfrm>
          <a:prstGeom prst="rect">
            <a:avLst/>
          </a:prstGeom>
        </p:spPr>
        <p:txBody>
          <a:bodyPr wrap="square">
            <a:spAutoFit/>
          </a:bodyPr>
          <a:lstStyle/>
          <a:p>
            <a:pPr algn="r" defTabSz="914377" rtl="1">
              <a:defRPr/>
            </a:pPr>
            <a:endParaRPr lang="ar-EG" dirty="0">
              <a:solidFill>
                <a:srgbClr val="1D2129"/>
              </a:solidFill>
              <a:latin typeface="inherit"/>
              <a:cs typeface="Arial" panose="020B0604020202020204" pitchFamily="34" charset="0"/>
              <a:sym typeface="Arial"/>
            </a:endParaRPr>
          </a:p>
          <a:p>
            <a:pPr algn="r" defTabSz="914377" rtl="1">
              <a:defRPr/>
            </a:pPr>
            <a:r>
              <a:rPr lang="ar-EG" sz="2400" dirty="0">
                <a:solidFill>
                  <a:srgbClr val="1D2129"/>
                </a:solidFill>
                <a:latin typeface="inherit"/>
                <a:cs typeface="Arial" panose="020B0604020202020204" pitchFamily="34" charset="0"/>
                <a:sym typeface="Arial"/>
              </a:rPr>
              <a:t>١٦- تحلي الطالب بأخلاقيات البحث العلمي وأهمها الأمانة والموضوعية والتواضع.</a:t>
            </a:r>
          </a:p>
          <a:p>
            <a:pPr algn="r" defTabSz="914377" rtl="1">
              <a:defRPr/>
            </a:pPr>
            <a:r>
              <a:rPr lang="ar-EG" sz="2400" dirty="0">
                <a:solidFill>
                  <a:srgbClr val="1D2129"/>
                </a:solidFill>
                <a:latin typeface="inherit"/>
                <a:cs typeface="Arial" panose="020B0604020202020204" pitchFamily="34" charset="0"/>
                <a:sym typeface="Arial"/>
              </a:rPr>
              <a:t>١٧- بروز شخصية الطالب البحثية بالصورة الأمثل.</a:t>
            </a:r>
          </a:p>
          <a:p>
            <a:pPr algn="r" defTabSz="914377" rtl="1">
              <a:defRPr/>
            </a:pPr>
            <a:r>
              <a:rPr lang="ar-EG" sz="2400" dirty="0">
                <a:solidFill>
                  <a:srgbClr val="1D2129"/>
                </a:solidFill>
                <a:latin typeface="inherit"/>
                <a:cs typeface="Arial" panose="020B0604020202020204" pitchFamily="34" charset="0"/>
                <a:sym typeface="Arial"/>
              </a:rPr>
              <a:t>١٨- كفاية المراجع والمصادر وتنوعها ورصانتها واحتوائها على مراجع حديثة وأجنبية.</a:t>
            </a:r>
          </a:p>
          <a:p>
            <a:pPr algn="r" defTabSz="914377" rtl="1">
              <a:defRPr/>
            </a:pPr>
            <a:r>
              <a:rPr lang="ar-EG" sz="2400" dirty="0">
                <a:latin typeface="inherit"/>
                <a:cs typeface="Arial" panose="020B0604020202020204" pitchFamily="34" charset="0"/>
                <a:sym typeface="Arial"/>
              </a:rPr>
              <a:t>١٩- حسن </a:t>
            </a:r>
            <a:r>
              <a:rPr lang="ar-EG" sz="2400" dirty="0">
                <a:latin typeface="inherit"/>
                <a:cs typeface="Arial" panose="020B0604020202020204" pitchFamily="34" charset="0"/>
                <a:sym typeface="Arial"/>
                <a:hlinkClick r:id="rId2">
                  <a:extLst>
                    <a:ext uri="{A12FA001-AC4F-418D-AE19-62706E023703}">
                      <ahyp:hlinkClr xmlns:ahyp="http://schemas.microsoft.com/office/drawing/2018/hyperlinkcolor" val="tx"/>
                    </a:ext>
                  </a:extLst>
                </a:hlinkClick>
              </a:rPr>
              <a:t>الاقتباس</a:t>
            </a:r>
            <a:r>
              <a:rPr lang="ar-EG" sz="2400" dirty="0">
                <a:latin typeface="inherit"/>
                <a:cs typeface="Arial" panose="020B0604020202020204" pitchFamily="34" charset="0"/>
                <a:sym typeface="Arial"/>
              </a:rPr>
              <a:t> والتوثيق، والالتزام بالأمانة العلمية.</a:t>
            </a:r>
          </a:p>
          <a:p>
            <a:pPr algn="r" defTabSz="914377" rtl="1">
              <a:defRPr/>
            </a:pPr>
            <a:r>
              <a:rPr lang="ar-EG" sz="2400" dirty="0">
                <a:solidFill>
                  <a:srgbClr val="1D2129"/>
                </a:solidFill>
                <a:latin typeface="inherit"/>
                <a:cs typeface="Arial" panose="020B0604020202020204" pitchFamily="34" charset="0"/>
                <a:sym typeface="Arial"/>
              </a:rPr>
              <a:t>٢٠- إتقان أسلوب الكتابة العلمية، والاستناد إلى البرهنة العلمية والمنطقية لإثبات أفكاره.</a:t>
            </a:r>
          </a:p>
          <a:p>
            <a:pPr algn="r" defTabSz="914377" rtl="1">
              <a:defRPr/>
            </a:pPr>
            <a:r>
              <a:rPr lang="ar-EG" sz="2400" dirty="0">
                <a:solidFill>
                  <a:srgbClr val="1D2129"/>
                </a:solidFill>
                <a:latin typeface="inherit"/>
                <a:cs typeface="Arial" panose="020B0604020202020204" pitchFamily="34" charset="0"/>
                <a:sym typeface="Arial"/>
              </a:rPr>
              <a:t>٢١- توازن أبواب وفصول الرسالة وترابطها وتسلسلها المنطقي.</a:t>
            </a:r>
          </a:p>
          <a:p>
            <a:pPr algn="r" defTabSz="914377" rtl="1">
              <a:defRPr/>
            </a:pPr>
            <a:r>
              <a:rPr lang="ar-EG" sz="2400" dirty="0">
                <a:solidFill>
                  <a:srgbClr val="1D2129"/>
                </a:solidFill>
                <a:latin typeface="inherit"/>
                <a:cs typeface="Arial" panose="020B0604020202020204" pitchFamily="34" charset="0"/>
                <a:sym typeface="Arial"/>
              </a:rPr>
              <a:t>٢٢- تجنب التكرار والحشو والغموض، ومعرفة الطالب متى يتوسع بالكتابة ومتى يقتصد كيلا يقع في الإطناب الممل أو الإيجاز المخل.</a:t>
            </a:r>
          </a:p>
          <a:p>
            <a:pPr algn="r" defTabSz="914377" rtl="1">
              <a:defRPr/>
            </a:pPr>
            <a:r>
              <a:rPr lang="ar-EG" sz="2400" dirty="0">
                <a:solidFill>
                  <a:srgbClr val="1D2129"/>
                </a:solidFill>
                <a:latin typeface="inherit"/>
                <a:cs typeface="Arial" panose="020B0604020202020204" pitchFamily="34" charset="0"/>
                <a:sym typeface="Arial"/>
              </a:rPr>
              <a:t>٢٣- إعطاء جميع نقاط الدراسة حقها.</a:t>
            </a:r>
          </a:p>
          <a:p>
            <a:pPr algn="r" defTabSz="914377" rtl="1">
              <a:defRPr/>
            </a:pPr>
            <a:r>
              <a:rPr lang="ar-EG" sz="2400" dirty="0">
                <a:solidFill>
                  <a:srgbClr val="1D2129"/>
                </a:solidFill>
                <a:latin typeface="inherit"/>
                <a:cs typeface="Arial" panose="020B0604020202020204" pitchFamily="34" charset="0"/>
                <a:sym typeface="Arial"/>
              </a:rPr>
              <a:t>٢٤- إغناء البحث بالأشكال والرسوم البيانية والجداول بطريقة مفيدة، ووضوحها وترقيمها والتعليق عليها.</a:t>
            </a:r>
          </a:p>
          <a:p>
            <a:pPr algn="r" defTabSz="914377" rtl="1">
              <a:defRPr/>
            </a:pPr>
            <a:r>
              <a:rPr lang="ar-EG" sz="2400" dirty="0">
                <a:solidFill>
                  <a:srgbClr val="1D2129"/>
                </a:solidFill>
                <a:latin typeface="inherit"/>
                <a:cs typeface="Arial" panose="020B0604020202020204" pitchFamily="34" charset="0"/>
                <a:sym typeface="Arial"/>
              </a:rPr>
              <a:t>٢٥- الوصول إلى نتائج جديدة مهمة.</a:t>
            </a:r>
          </a:p>
          <a:p>
            <a:pPr algn="r" defTabSz="914377" rtl="1">
              <a:defRPr/>
            </a:pPr>
            <a:r>
              <a:rPr lang="ar-EG" sz="2400" dirty="0">
                <a:solidFill>
                  <a:srgbClr val="1D2129"/>
                </a:solidFill>
                <a:latin typeface="inherit"/>
                <a:cs typeface="Arial" panose="020B0604020202020204" pitchFamily="34" charset="0"/>
                <a:sym typeface="Arial"/>
              </a:rPr>
              <a:t>٢٦- دقة تفسير النتائج والتعليق عليها وارتباطها بجميع أسئلة الدراسة وأهدافها، ومنطقية التفسير وتحديد إلى أي درجة تتفق أو تختلف هذه النتائج مع نتائج الدراسات السابقة.</a:t>
            </a:r>
          </a:p>
          <a:p>
            <a:pPr algn="r" defTabSz="914377" rtl="1">
              <a:defRPr/>
            </a:pPr>
            <a:r>
              <a:rPr lang="ar-EG" sz="2400" dirty="0">
                <a:solidFill>
                  <a:srgbClr val="1D2129"/>
                </a:solidFill>
                <a:latin typeface="inherit"/>
                <a:cs typeface="Arial" panose="020B0604020202020204" pitchFamily="34" charset="0"/>
                <a:sym typeface="Arial"/>
              </a:rPr>
              <a:t>٢٧- أهمية توصيات الدراسة وتطبيقاتها العملية والنظرية، وارتباطها بالنتائج.</a:t>
            </a:r>
          </a:p>
          <a:p>
            <a:pPr algn="r" defTabSz="914377" rtl="1">
              <a:defRPr/>
            </a:pPr>
            <a:r>
              <a:rPr lang="ar-EG" sz="2400" dirty="0">
                <a:solidFill>
                  <a:srgbClr val="1D2129"/>
                </a:solidFill>
                <a:latin typeface="inherit"/>
                <a:cs typeface="Arial" panose="020B0604020202020204" pitchFamily="34" charset="0"/>
                <a:sym typeface="Arial"/>
              </a:rPr>
              <a:t>٢٨- سلامة اللغة، واستخدام علامات الترقيم بصورة صحيحة، وخلو الرسالة ما أمكن من الأخطاء اللغوية والطباعية.</a:t>
            </a:r>
          </a:p>
          <a:p>
            <a:pPr algn="r" defTabSz="914377" rtl="1">
              <a:defRPr/>
            </a:pPr>
            <a:r>
              <a:rPr lang="ar-EG" sz="2400" dirty="0">
                <a:solidFill>
                  <a:srgbClr val="1D2129"/>
                </a:solidFill>
                <a:latin typeface="inherit"/>
                <a:cs typeface="Arial" panose="020B0604020202020204" pitchFamily="34" charset="0"/>
                <a:sym typeface="Arial"/>
              </a:rPr>
              <a:t>٢٩- الالتزام بمعايير الإخراج الطباعي المعتمدة في جامعته، ابتداءا من الغلاف حتى آخر نقطة فيها.</a:t>
            </a:r>
          </a:p>
          <a:p>
            <a:pPr algn="r" defTabSz="914377" rtl="1">
              <a:defRPr/>
            </a:pPr>
            <a:r>
              <a:rPr lang="ar-EG" sz="2400" dirty="0">
                <a:solidFill>
                  <a:srgbClr val="1D2129"/>
                </a:solidFill>
                <a:latin typeface="inherit"/>
                <a:cs typeface="Arial" panose="020B0604020202020204" pitchFamily="34" charset="0"/>
                <a:sym typeface="Arial"/>
              </a:rPr>
              <a:t>٣٠- قوة منطق مدافعة الطالب عن رسالتة أمام لجنة الحكم على الرسالة ودقة ردوده وثقته ببحثه مع تواضعه في قبول النقد وتجنب الجدل العقيم.</a:t>
            </a:r>
          </a:p>
          <a:p>
            <a:pPr defTabSz="914377">
              <a:defRPr/>
            </a:pPr>
            <a:br>
              <a:rPr lang="ar-EG" dirty="0">
                <a:solidFill>
                  <a:srgbClr val="385898"/>
                </a:solidFill>
                <a:latin typeface="inherit"/>
                <a:cs typeface="Arial" panose="020B0604020202020204" pitchFamily="34" charset="0"/>
                <a:sym typeface="Arial"/>
                <a:hlinkClick r:id="rId3">
                  <a:extLst>
                    <a:ext uri="{A12FA001-AC4F-418D-AE19-62706E023703}">
                      <ahyp:hlinkClr xmlns:ahyp="http://schemas.microsoft.com/office/drawing/2018/hyperlinkcolor" val="tx"/>
                    </a:ext>
                  </a:extLst>
                </a:hlinkClick>
              </a:rPr>
            </a:br>
            <a:endParaRPr lang="en-US" dirty="0">
              <a:solidFill>
                <a:prstClr val="black"/>
              </a:solidFill>
              <a:latin typeface="Calibri" panose="020F0502020204030204"/>
              <a:cs typeface="Arial"/>
              <a:sym typeface="Arial"/>
            </a:endParaRPr>
          </a:p>
        </p:txBody>
      </p:sp>
    </p:spTree>
    <p:extLst>
      <p:ext uri="{BB962C8B-B14F-4D97-AF65-F5344CB8AC3E}">
        <p14:creationId xmlns:p14="http://schemas.microsoft.com/office/powerpoint/2010/main" val="23957518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466035" cy="766557"/>
          </a:xfrm>
          <a:prstGeom prst="rect">
            <a:avLst/>
          </a:prstGeom>
        </p:spPr>
        <p:txBody>
          <a:bodyPr wrap="square">
            <a:spAutoFit/>
          </a:bodyPr>
          <a:lstStyle/>
          <a:p>
            <a:pPr lvl="0" algn="ctr">
              <a:lnSpc>
                <a:spcPct val="120000"/>
              </a:lnSpc>
              <a:defRPr/>
            </a:pPr>
            <a:r>
              <a:rPr lang="en-US" sz="4000" b="1" dirty="0">
                <a:solidFill>
                  <a:srgbClr val="000000"/>
                </a:solidFill>
                <a:latin typeface="Times New Roman" panose="02020603050405020304" pitchFamily="18" charset="0"/>
                <a:cs typeface="Times New Roman" panose="02020603050405020304" pitchFamily="18" charset="0"/>
              </a:rPr>
              <a:t>Course Evaluation</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7545824"/>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رأيك يهمني</a:t>
            </a:r>
          </a:p>
          <a:p>
            <a:pPr lvl="0" algn="ctr">
              <a:defRPr/>
            </a:pPr>
            <a:r>
              <a:rPr lang="ar-EG" sz="3200" b="1" dirty="0">
                <a:solidFill>
                  <a:srgbClr val="FF0000"/>
                </a:solidFill>
                <a:latin typeface="Tajawal Medium" panose="00000600000000000000" pitchFamily="2" charset="-78"/>
                <a:cs typeface="Tajawal Medium" panose="00000600000000000000" pitchFamily="2" charset="-78"/>
              </a:rPr>
              <a:t>أكتب أسمك + تقييمك لدورة البحث العلمي</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544C37AB-AA35-4D3B-AA80-02900C9B148A}"/>
              </a:ext>
            </a:extLst>
          </p:cNvPr>
          <p:cNvSpPr/>
          <p:nvPr/>
        </p:nvSpPr>
        <p:spPr>
          <a:xfrm>
            <a:off x="1227485" y="5076869"/>
            <a:ext cx="5920403" cy="369332"/>
          </a:xfrm>
          <a:prstGeom prst="rect">
            <a:avLst/>
          </a:prstGeom>
        </p:spPr>
        <p:txBody>
          <a:bodyPr wrap="none">
            <a:spAutoFit/>
          </a:bodyPr>
          <a:lstStyle/>
          <a:p>
            <a:r>
              <a:rPr lang="en-US" dirty="0">
                <a:hlinkClick r:id="rId4"/>
              </a:rPr>
              <a:t>https://padlet.com/monaalashry77/padlet-xr709opfeqfrbh7t</a:t>
            </a:r>
            <a:r>
              <a:rPr lang="en-US" dirty="0"/>
              <a:t> </a:t>
            </a:r>
          </a:p>
        </p:txBody>
      </p:sp>
      <p:pic>
        <p:nvPicPr>
          <p:cNvPr id="3" name="Picture 2">
            <a:extLst>
              <a:ext uri="{FF2B5EF4-FFF2-40B4-BE49-F238E27FC236}">
                <a16:creationId xmlns:a16="http://schemas.microsoft.com/office/drawing/2014/main" id="{C69F91F5-9336-4A84-812C-BBA4F2763998}"/>
              </a:ext>
            </a:extLst>
          </p:cNvPr>
          <p:cNvPicPr>
            <a:picLocks noChangeAspect="1"/>
          </p:cNvPicPr>
          <p:nvPr/>
        </p:nvPicPr>
        <p:blipFill>
          <a:blip r:embed="rId5"/>
          <a:stretch>
            <a:fillRect/>
          </a:stretch>
        </p:blipFill>
        <p:spPr>
          <a:xfrm>
            <a:off x="2040835" y="1375944"/>
            <a:ext cx="3429000" cy="3429000"/>
          </a:xfrm>
          <a:prstGeom prst="rect">
            <a:avLst/>
          </a:prstGeom>
        </p:spPr>
      </p:pic>
    </p:spTree>
    <p:extLst>
      <p:ext uri="{BB962C8B-B14F-4D97-AF65-F5344CB8AC3E}">
        <p14:creationId xmlns:p14="http://schemas.microsoft.com/office/powerpoint/2010/main" val="23327043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466035" cy="766557"/>
          </a:xfrm>
          <a:prstGeom prst="rect">
            <a:avLst/>
          </a:prstGeom>
        </p:spPr>
        <p:txBody>
          <a:bodyPr wrap="square">
            <a:spAutoFit/>
          </a:bodyPr>
          <a:lstStyle/>
          <a:p>
            <a:pPr lvl="0" algn="ctr">
              <a:lnSpc>
                <a:spcPct val="120000"/>
              </a:lnSpc>
              <a:defRPr/>
            </a:pPr>
            <a:r>
              <a:rPr lang="en-US" sz="4000" b="1" dirty="0">
                <a:solidFill>
                  <a:srgbClr val="000000"/>
                </a:solidFill>
                <a:latin typeface="Times New Roman" panose="02020603050405020304" pitchFamily="18" charset="0"/>
                <a:cs typeface="Times New Roman" panose="02020603050405020304" pitchFamily="18" charset="0"/>
              </a:rPr>
              <a:t>Activity</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82122957"/>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Read A Paper</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2DCE09C2-4FD7-49D8-8242-19340A2C453E}"/>
              </a:ext>
            </a:extLst>
          </p:cNvPr>
          <p:cNvSpPr/>
          <p:nvPr/>
        </p:nvSpPr>
        <p:spPr>
          <a:xfrm>
            <a:off x="1554102" y="4753703"/>
            <a:ext cx="6096000" cy="646331"/>
          </a:xfrm>
          <a:prstGeom prst="rect">
            <a:avLst/>
          </a:prstGeom>
        </p:spPr>
        <p:txBody>
          <a:bodyPr>
            <a:spAutoFit/>
          </a:bodyPr>
          <a:lstStyle/>
          <a:p>
            <a:r>
              <a:rPr lang="en-US" dirty="0">
                <a:hlinkClick r:id="rId4"/>
              </a:rPr>
              <a:t>https://padlet.com/monaalashry77/read-a-paper-l514v7r0c4qvrbpn</a:t>
            </a:r>
            <a:r>
              <a:rPr lang="en-US" dirty="0"/>
              <a:t> </a:t>
            </a:r>
          </a:p>
        </p:txBody>
      </p:sp>
      <p:pic>
        <p:nvPicPr>
          <p:cNvPr id="3" name="Picture 2">
            <a:extLst>
              <a:ext uri="{FF2B5EF4-FFF2-40B4-BE49-F238E27FC236}">
                <a16:creationId xmlns:a16="http://schemas.microsoft.com/office/drawing/2014/main" id="{F2522A5C-D124-4342-8E58-C409300D2E1D}"/>
              </a:ext>
            </a:extLst>
          </p:cNvPr>
          <p:cNvPicPr>
            <a:picLocks noChangeAspect="1"/>
          </p:cNvPicPr>
          <p:nvPr/>
        </p:nvPicPr>
        <p:blipFill>
          <a:blip r:embed="rId5"/>
          <a:stretch>
            <a:fillRect/>
          </a:stretch>
        </p:blipFill>
        <p:spPr>
          <a:xfrm>
            <a:off x="2160104" y="1221214"/>
            <a:ext cx="3057940" cy="3057940"/>
          </a:xfrm>
          <a:prstGeom prst="rect">
            <a:avLst/>
          </a:prstGeom>
        </p:spPr>
      </p:pic>
    </p:spTree>
    <p:extLst>
      <p:ext uri="{BB962C8B-B14F-4D97-AF65-F5344CB8AC3E}">
        <p14:creationId xmlns:p14="http://schemas.microsoft.com/office/powerpoint/2010/main" val="31013132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E963B4-E81F-4208-A7D1-514E73C3A1BD}"/>
              </a:ext>
            </a:extLst>
          </p:cNvPr>
          <p:cNvSpPr>
            <a:spLocks noGrp="1"/>
          </p:cNvSpPr>
          <p:nvPr>
            <p:ph type="sldNum" idx="12"/>
          </p:nvPr>
        </p:nvSpPr>
        <p:spPr/>
        <p:txBody>
          <a:bodyPr/>
          <a:lstStyle/>
          <a:p>
            <a:fld id="{00000000-1234-1234-1234-123412341234}" type="slidenum">
              <a:rPr lang="en" smtClean="0"/>
              <a:pPr/>
              <a:t>57</a:t>
            </a:fld>
            <a:endParaRPr lang="en"/>
          </a:p>
        </p:txBody>
      </p:sp>
      <p:sp>
        <p:nvSpPr>
          <p:cNvPr id="3" name="Rectangle 2">
            <a:extLst>
              <a:ext uri="{FF2B5EF4-FFF2-40B4-BE49-F238E27FC236}">
                <a16:creationId xmlns:a16="http://schemas.microsoft.com/office/drawing/2014/main" id="{4AF43587-5AA6-474C-825C-C4DFEC93B03C}"/>
              </a:ext>
            </a:extLst>
          </p:cNvPr>
          <p:cNvSpPr/>
          <p:nvPr/>
        </p:nvSpPr>
        <p:spPr>
          <a:xfrm>
            <a:off x="304799" y="1601950"/>
            <a:ext cx="11887199" cy="913199"/>
          </a:xfrm>
          <a:prstGeom prst="rect">
            <a:avLst/>
          </a:prstGeom>
        </p:spPr>
        <p:txBody>
          <a:bodyPr wrap="square">
            <a:spAutoFit/>
          </a:bodyPr>
          <a:lstStyle/>
          <a:p>
            <a:pPr lvl="0" algn="just"/>
            <a:r>
              <a:rPr lang="en-US" sz="2667" dirty="0">
                <a:solidFill>
                  <a:srgbClr val="C00000"/>
                </a:solidFill>
              </a:rPr>
              <a:t>From the research paper, indicate how the researcher should proceed with the following, giving reasons</a:t>
            </a:r>
            <a:r>
              <a:rPr lang="en-US" sz="2667" dirty="0"/>
              <a:t>:</a:t>
            </a:r>
          </a:p>
        </p:txBody>
      </p:sp>
      <p:sp>
        <p:nvSpPr>
          <p:cNvPr id="4" name="Rectangle 3">
            <a:extLst>
              <a:ext uri="{FF2B5EF4-FFF2-40B4-BE49-F238E27FC236}">
                <a16:creationId xmlns:a16="http://schemas.microsoft.com/office/drawing/2014/main" id="{A52F04E3-B4C0-4B0A-9F8E-5C52585AB009}"/>
              </a:ext>
            </a:extLst>
          </p:cNvPr>
          <p:cNvSpPr/>
          <p:nvPr/>
        </p:nvSpPr>
        <p:spPr>
          <a:xfrm>
            <a:off x="106019" y="2836039"/>
            <a:ext cx="11457543" cy="3046411"/>
          </a:xfrm>
          <a:prstGeom prst="rect">
            <a:avLst/>
          </a:prstGeom>
        </p:spPr>
        <p:txBody>
          <a:bodyPr wrap="square">
            <a:spAutoFit/>
          </a:bodyPr>
          <a:lstStyle/>
          <a:p>
            <a:pPr marL="609585" indent="-609585" algn="just">
              <a:buFont typeface="Wingdings" panose="05000000000000000000" pitchFamily="2" charset="2"/>
              <a:buChar char="q"/>
            </a:pPr>
            <a:r>
              <a:rPr lang="en-US" sz="2133" dirty="0">
                <a:latin typeface="ArialUnicodeMS"/>
              </a:rPr>
              <a:t>Research approach (qualitative and/or quantitative)</a:t>
            </a:r>
          </a:p>
          <a:p>
            <a:pPr marL="609585" indent="-609585" algn="just">
              <a:buFont typeface="Wingdings" panose="05000000000000000000" pitchFamily="2" charset="2"/>
              <a:buChar char="q"/>
            </a:pPr>
            <a:r>
              <a:rPr lang="en-US" sz="2133" dirty="0">
                <a:latin typeface="ArialUnicodeMS"/>
              </a:rPr>
              <a:t>Extract the research variables, and Identify their types</a:t>
            </a:r>
          </a:p>
          <a:p>
            <a:pPr marL="609585" indent="-609585" algn="just">
              <a:buFont typeface="Wingdings" panose="05000000000000000000" pitchFamily="2" charset="2"/>
              <a:buChar char="q"/>
            </a:pPr>
            <a:r>
              <a:rPr lang="en-US" sz="2133" dirty="0">
                <a:latin typeface="ArialUnicodeMS"/>
              </a:rPr>
              <a:t>Determine Sampling technique (Probability- non probability) and methods</a:t>
            </a:r>
          </a:p>
          <a:p>
            <a:pPr marL="609585" indent="-609585" algn="just">
              <a:buFont typeface="Wingdings" panose="05000000000000000000" pitchFamily="2" charset="2"/>
              <a:buChar char="q"/>
            </a:pPr>
            <a:r>
              <a:rPr lang="en-US" sz="2133" dirty="0">
                <a:latin typeface="ArialUnicodeMS"/>
              </a:rPr>
              <a:t>Determine sample size</a:t>
            </a:r>
          </a:p>
          <a:p>
            <a:pPr marL="609585" indent="-609585" algn="just">
              <a:buFont typeface="Wingdings" panose="05000000000000000000" pitchFamily="2" charset="2"/>
              <a:buChar char="q"/>
            </a:pPr>
            <a:r>
              <a:rPr lang="en-US" sz="2133" dirty="0">
                <a:latin typeface="ArialUnicodeMS"/>
              </a:rPr>
              <a:t>The time horizon for the study (cross-sectional, longitudinal)</a:t>
            </a:r>
          </a:p>
          <a:p>
            <a:pPr marL="609585" indent="-609585" algn="just">
              <a:buFont typeface="Wingdings" panose="05000000000000000000" pitchFamily="2" charset="2"/>
              <a:buChar char="q"/>
            </a:pPr>
            <a:r>
              <a:rPr lang="en-US" sz="2133" dirty="0">
                <a:latin typeface="ArialUnicodeMS"/>
              </a:rPr>
              <a:t>The unit of analysis.(individuals, groups, dyads, culture, organization)</a:t>
            </a:r>
          </a:p>
          <a:p>
            <a:pPr marL="609585" indent="-609585" algn="just">
              <a:buFont typeface="Wingdings" panose="05000000000000000000" pitchFamily="2" charset="2"/>
              <a:buChar char="q"/>
            </a:pPr>
            <a:r>
              <a:rPr lang="en-US" sz="2133" dirty="0">
                <a:latin typeface="ArialUnicodeMS"/>
              </a:rPr>
              <a:t>Data collection approach (qualitative, quantitative, mixed)</a:t>
            </a:r>
            <a:endParaRPr lang="ar-EG" sz="2133" dirty="0">
              <a:latin typeface="ArialUnicodeMS"/>
            </a:endParaRPr>
          </a:p>
          <a:p>
            <a:pPr marL="609585" indent="-609585" algn="just">
              <a:buFont typeface="Wingdings" panose="05000000000000000000" pitchFamily="2" charset="2"/>
              <a:buChar char="q"/>
            </a:pPr>
            <a:r>
              <a:rPr lang="en-US" sz="2133" dirty="0">
                <a:latin typeface="ArialUnicodeMS"/>
              </a:rPr>
              <a:t>Data collection method interview, questionnaire, observation</a:t>
            </a:r>
          </a:p>
          <a:p>
            <a:pPr marL="609585" indent="-609585" algn="just">
              <a:buFont typeface="Wingdings" panose="05000000000000000000" pitchFamily="2" charset="2"/>
              <a:buChar char="q"/>
            </a:pPr>
            <a:r>
              <a:rPr lang="en-US" sz="2133" dirty="0">
                <a:latin typeface="ArialUnicodeMS"/>
              </a:rPr>
              <a:t>Data collection technique (face to face, telephone, e- mail)</a:t>
            </a:r>
          </a:p>
        </p:txBody>
      </p:sp>
      <p:sp>
        <p:nvSpPr>
          <p:cNvPr id="5" name="Rectangle 4">
            <a:extLst>
              <a:ext uri="{FF2B5EF4-FFF2-40B4-BE49-F238E27FC236}">
                <a16:creationId xmlns:a16="http://schemas.microsoft.com/office/drawing/2014/main" id="{3D0CCE00-1F27-4843-89B4-17EB1DFD9F5E}"/>
              </a:ext>
            </a:extLst>
          </p:cNvPr>
          <p:cNvSpPr/>
          <p:nvPr/>
        </p:nvSpPr>
        <p:spPr>
          <a:xfrm>
            <a:off x="304801" y="804006"/>
            <a:ext cx="11887199" cy="954107"/>
          </a:xfrm>
          <a:prstGeom prst="rect">
            <a:avLst/>
          </a:prstGeom>
        </p:spPr>
        <p:txBody>
          <a:bodyPr wrap="square">
            <a:spAutoFit/>
          </a:bodyPr>
          <a:lstStyle/>
          <a:p>
            <a:r>
              <a:rPr lang="en-US" sz="2800" dirty="0">
                <a:hlinkClick r:id="rId2"/>
              </a:rPr>
              <a:t>https://www.emerald.com/insight/content/doi/10.1108/BPMJ-10-2021-0659/full/html</a:t>
            </a:r>
            <a:r>
              <a:rPr lang="en-US" sz="2800" dirty="0"/>
              <a:t> </a:t>
            </a:r>
          </a:p>
        </p:txBody>
      </p:sp>
      <p:sp>
        <p:nvSpPr>
          <p:cNvPr id="6" name="Rectangle 5">
            <a:extLst>
              <a:ext uri="{FF2B5EF4-FFF2-40B4-BE49-F238E27FC236}">
                <a16:creationId xmlns:a16="http://schemas.microsoft.com/office/drawing/2014/main" id="{4A9C6689-63F9-4107-ADB7-88706D41E519}"/>
              </a:ext>
            </a:extLst>
          </p:cNvPr>
          <p:cNvSpPr/>
          <p:nvPr/>
        </p:nvSpPr>
        <p:spPr>
          <a:xfrm>
            <a:off x="304799" y="274229"/>
            <a:ext cx="11582400" cy="369332"/>
          </a:xfrm>
          <a:prstGeom prst="rect">
            <a:avLst/>
          </a:prstGeom>
        </p:spPr>
        <p:txBody>
          <a:bodyPr wrap="square">
            <a:spAutoFit/>
          </a:bodyPr>
          <a:lstStyle/>
          <a:p>
            <a:r>
              <a:rPr lang="en-US" dirty="0">
                <a:hlinkClick r:id="rId3"/>
              </a:rPr>
              <a:t>https://www.emerald.com/insight/content/doi/10.1108/EJIM-01-2022-0023/full/html</a:t>
            </a:r>
            <a:r>
              <a:rPr lang="en-US" dirty="0"/>
              <a:t> </a:t>
            </a:r>
          </a:p>
        </p:txBody>
      </p:sp>
    </p:spTree>
    <p:extLst>
      <p:ext uri="{BB962C8B-B14F-4D97-AF65-F5344CB8AC3E}">
        <p14:creationId xmlns:p14="http://schemas.microsoft.com/office/powerpoint/2010/main" val="221205866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2353</TotalTime>
  <Words>2871</Words>
  <Application>Microsoft Office PowerPoint</Application>
  <PresentationFormat>Widescreen</PresentationFormat>
  <Paragraphs>340</Paragraphs>
  <Slides>58</Slides>
  <Notes>12</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58</vt:i4>
      </vt:variant>
    </vt:vector>
  </HeadingPairs>
  <TitlesOfParts>
    <vt:vector size="76" baseType="lpstr">
      <vt:lpstr>Arial</vt:lpstr>
      <vt:lpstr>ArialUnicodeMS</vt:lpstr>
      <vt:lpstr>Arvo</vt:lpstr>
      <vt:lpstr>Calibri</vt:lpstr>
      <vt:lpstr>Calibri Light</vt:lpstr>
      <vt:lpstr>Helvetica Neue</vt:lpstr>
      <vt:lpstr>inherit</vt:lpstr>
      <vt:lpstr>NexusSans</vt:lpstr>
      <vt:lpstr>Roboto Condensed</vt:lpstr>
      <vt:lpstr>Roboto Condensed Light</vt:lpstr>
      <vt:lpstr>Roboto Light</vt:lpstr>
      <vt:lpstr>Tajawal ExtraBold</vt:lpstr>
      <vt:lpstr>Tajawal Medium</vt:lpstr>
      <vt:lpstr>Times New Roman</vt:lpstr>
      <vt:lpstr>Tw Cen MT</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Referencing </vt:lpstr>
      <vt:lpstr>PowerPoint Presentation</vt:lpstr>
      <vt:lpstr>In-text Citation: The Harvard system </vt:lpstr>
      <vt:lpstr>Harvard Style in Text</vt:lpstr>
      <vt:lpstr>Harvard Style in Text</vt:lpstr>
      <vt:lpstr>PowerPoint Presentation</vt:lpstr>
      <vt:lpstr>The Harvard Referencing Style </vt:lpstr>
      <vt:lpstr>PowerPoint Presentation</vt:lpstr>
      <vt:lpstr>PowerPoint Presentation</vt:lpstr>
      <vt:lpstr>PowerPoint Presentation</vt:lpstr>
      <vt:lpstr>PowerPoint Presentation</vt:lpstr>
      <vt:lpstr>APA Referencing Style </vt:lpstr>
      <vt:lpstr>PowerPoint Presentation</vt:lpstr>
      <vt:lpstr>APA Referencing Style </vt:lpstr>
      <vt:lpstr>PowerPoint Presentation</vt:lpstr>
      <vt:lpstr>APA style in The Reference List  </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263</cp:revision>
  <dcterms:created xsi:type="dcterms:W3CDTF">2023-04-29T09:08:23Z</dcterms:created>
  <dcterms:modified xsi:type="dcterms:W3CDTF">2023-11-18T15:59:27Z</dcterms:modified>
</cp:coreProperties>
</file>