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5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x="12192000" cy="6858000"/>
  <p:notesSz cx="6858000" cy="9144000"/>
  <p:embeddedFontLst>
    <p:embeddedFont>
      <p:font typeface="Overlock" panose="020B0604020202020204" charset="0"/>
      <p:regular r:id="rId51"/>
      <p:bold r:id="rId52"/>
      <p:italic r:id="rId53"/>
      <p:boldItalic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iXPTaMiVtu+aTKNErKyBoAxf3nm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79D33B-0DA1-15FE-437B-14919B26D784}" v="1" dt="2025-03-02T00:14:41.2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customschemas.google.com/relationships/presentationmetadata" Target="meta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 tarek" userId="e08338a8ff99c87f" providerId="Windows Live" clId="Web-{8979D33B-0DA1-15FE-437B-14919B26D784}"/>
    <pc:docChg chg="modSld">
      <pc:chgData name="sama tarek" userId="e08338a8ff99c87f" providerId="Windows Live" clId="Web-{8979D33B-0DA1-15FE-437B-14919B26D784}" dt="2025-03-02T00:14:41.262" v="0"/>
      <pc:docMkLst>
        <pc:docMk/>
      </pc:docMkLst>
      <pc:sldChg chg="delSp">
        <pc:chgData name="sama tarek" userId="e08338a8ff99c87f" providerId="Windows Live" clId="Web-{8979D33B-0DA1-15FE-437B-14919B26D784}" dt="2025-03-02T00:14:41.262" v="0"/>
        <pc:sldMkLst>
          <pc:docMk/>
          <pc:sldMk cId="0" sldId="256"/>
        </pc:sldMkLst>
        <pc:spChg chg="del">
          <ac:chgData name="sama tarek" userId="e08338a8ff99c87f" providerId="Windows Live" clId="Web-{8979D33B-0DA1-15FE-437B-14919B26D784}" dt="2025-03-02T00:14:41.262" v="0"/>
          <ac:spMkLst>
            <pc:docMk/>
            <pc:sldMk cId="0" sldId="256"/>
            <ac:spMk id="10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 name="Google Shape;9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 name="Google Shape;15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3" name="Google Shape;24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1" name="Google Shape;28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5" name="Google Shape;30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8" name="Google Shape;36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3" name="Google Shape;39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5" name="Google Shape;405;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2" name="Google Shape;45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4" name="Google Shape;46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5" name="Google Shape;475;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7" name="Google Shape;48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9" name="Google Shape;49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1" name="Google Shape;511;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2" name="Google Shape;52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4" name="Google Shape;534;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6" name="Google Shape;54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Google Shape;560;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1" name="Google Shape;56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3" name="Google Shape;57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5" name="Google Shape;58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7" name="Google Shape;59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9" name="Google Shape;60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8" name="Google Shape;63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9" name="Google Shape;649;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0" name="Google Shape;650;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fld id="{00000000-1234-1234-1234-123412341234}" type="slidenum">
              <a:rPr lang="en-GB"/>
              <a:t>45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9"/>
        <p:cNvGrpSpPr/>
        <p:nvPr/>
      </p:nvGrpSpPr>
      <p:grpSpPr>
        <a:xfrm>
          <a:off x="0" y="0"/>
          <a:ext cx="0" cy="0"/>
          <a:chOff x="0" y="0"/>
          <a:chExt cx="0" cy="0"/>
        </a:xfrm>
      </p:grpSpPr>
      <p:sp>
        <p:nvSpPr>
          <p:cNvPr id="30" name="Google Shape;30;p5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1"/>
        <p:cNvGrpSpPr/>
        <p:nvPr/>
      </p:nvGrpSpPr>
      <p:grpSpPr>
        <a:xfrm>
          <a:off x="0" y="0"/>
          <a:ext cx="0" cy="0"/>
          <a:chOff x="0" y="0"/>
          <a:chExt cx="0" cy="0"/>
        </a:xfrm>
      </p:grpSpPr>
      <p:sp>
        <p:nvSpPr>
          <p:cNvPr id="32" name="Google Shape;32;p53"/>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3"/>
        <p:cNvGrpSpPr/>
        <p:nvPr/>
      </p:nvGrpSpPr>
      <p:grpSpPr>
        <a:xfrm>
          <a:off x="0" y="0"/>
          <a:ext cx="0" cy="0"/>
          <a:chOff x="0" y="0"/>
          <a:chExt cx="0" cy="0"/>
        </a:xfrm>
      </p:grpSpPr>
      <p:sp>
        <p:nvSpPr>
          <p:cNvPr id="34" name="Google Shape;34;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9"/>
        <p:cNvGrpSpPr/>
        <p:nvPr/>
      </p:nvGrpSpPr>
      <p:grpSpPr>
        <a:xfrm>
          <a:off x="0" y="0"/>
          <a:ext cx="0" cy="0"/>
          <a:chOff x="0" y="0"/>
          <a:chExt cx="0" cy="0"/>
        </a:xfrm>
      </p:grpSpPr>
      <p:sp>
        <p:nvSpPr>
          <p:cNvPr id="40" name="Google Shape;40;p5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5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5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2"/>
        <p:cNvGrpSpPr/>
        <p:nvPr/>
      </p:nvGrpSpPr>
      <p:grpSpPr>
        <a:xfrm>
          <a:off x="0" y="0"/>
          <a:ext cx="0" cy="0"/>
          <a:chOff x="0" y="0"/>
          <a:chExt cx="0" cy="0"/>
        </a:xfrm>
      </p:grpSpPr>
      <p:sp>
        <p:nvSpPr>
          <p:cNvPr id="53" name="Google Shape;53;p5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5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5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5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1"/>
        <p:cNvGrpSpPr/>
        <p:nvPr/>
      </p:nvGrpSpPr>
      <p:grpSpPr>
        <a:xfrm>
          <a:off x="0" y="0"/>
          <a:ext cx="0" cy="0"/>
          <a:chOff x="0" y="0"/>
          <a:chExt cx="0" cy="0"/>
        </a:xfrm>
      </p:grpSpPr>
      <p:sp>
        <p:nvSpPr>
          <p:cNvPr id="62" name="Google Shape;62;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0"/>
        <p:cNvGrpSpPr/>
        <p:nvPr/>
      </p:nvGrpSpPr>
      <p:grpSpPr>
        <a:xfrm>
          <a:off x="0" y="0"/>
          <a:ext cx="0" cy="0"/>
          <a:chOff x="0" y="0"/>
          <a:chExt cx="0" cy="0"/>
        </a:xfrm>
      </p:grpSpPr>
      <p:sp>
        <p:nvSpPr>
          <p:cNvPr id="71" name="Google Shape;71;p6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6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3" name="Google Shape;73;p6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4" name="Google Shape;74;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
        <p:cNvGrpSpPr/>
        <p:nvPr/>
      </p:nvGrpSpPr>
      <p:grpSpPr>
        <a:xfrm>
          <a:off x="0" y="0"/>
          <a:ext cx="0" cy="0"/>
          <a:chOff x="0" y="0"/>
          <a:chExt cx="0" cy="0"/>
        </a:xfrm>
      </p:grpSpPr>
      <p:sp>
        <p:nvSpPr>
          <p:cNvPr id="78" name="Google Shape;78;p6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61"/>
          <p:cNvSpPr>
            <a:spLocks noGrp="1"/>
          </p:cNvSpPr>
          <p:nvPr>
            <p:ph type="pic" idx="2"/>
          </p:nvPr>
        </p:nvSpPr>
        <p:spPr>
          <a:xfrm>
            <a:off x="5183188" y="987425"/>
            <a:ext cx="6172200" cy="4873625"/>
          </a:xfrm>
          <a:prstGeom prst="rect">
            <a:avLst/>
          </a:prstGeom>
          <a:noFill/>
          <a:ln>
            <a:noFill/>
          </a:ln>
        </p:spPr>
      </p:sp>
      <p:sp>
        <p:nvSpPr>
          <p:cNvPr id="80" name="Google Shape;80;p6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1" name="Google Shape;81;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4"/>
        <p:cNvGrpSpPr/>
        <p:nvPr/>
      </p:nvGrpSpPr>
      <p:grpSpPr>
        <a:xfrm>
          <a:off x="0" y="0"/>
          <a:ext cx="0" cy="0"/>
          <a:chOff x="0" y="0"/>
          <a:chExt cx="0" cy="0"/>
        </a:xfrm>
      </p:grpSpPr>
      <p:sp>
        <p:nvSpPr>
          <p:cNvPr id="85" name="Google Shape;85;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6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0"/>
        <p:cNvGrpSpPr/>
        <p:nvPr/>
      </p:nvGrpSpPr>
      <p:grpSpPr>
        <a:xfrm>
          <a:off x="0" y="0"/>
          <a:ext cx="0" cy="0"/>
          <a:chOff x="0" y="0"/>
          <a:chExt cx="0" cy="0"/>
        </a:xfrm>
      </p:grpSpPr>
      <p:sp>
        <p:nvSpPr>
          <p:cNvPr id="91" name="Google Shape;91;p6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0" marR="0" lvl="1" indent="0" algn="l" rtl="0">
              <a:spcBef>
                <a:spcPts val="0"/>
              </a:spcBef>
              <a:buNone/>
              <a:defRPr sz="1200" b="0" i="0" u="none" strike="noStrike" cap="none">
                <a:solidFill>
                  <a:srgbClr val="888888"/>
                </a:solidFill>
                <a:latin typeface="Calibri"/>
                <a:ea typeface="Calibri"/>
                <a:cs typeface="Calibri"/>
                <a:sym typeface="Calibri"/>
              </a:defRPr>
            </a:lvl2pPr>
            <a:lvl3pPr marL="0" marR="0" lvl="2" indent="0" algn="l" rtl="0">
              <a:spcBef>
                <a:spcPts val="0"/>
              </a:spcBef>
              <a:buNone/>
              <a:defRPr sz="1200" b="0" i="0" u="none" strike="noStrike" cap="none">
                <a:solidFill>
                  <a:srgbClr val="888888"/>
                </a:solidFill>
                <a:latin typeface="Calibri"/>
                <a:ea typeface="Calibri"/>
                <a:cs typeface="Calibri"/>
                <a:sym typeface="Calibri"/>
              </a:defRPr>
            </a:lvl3pPr>
            <a:lvl4pPr marL="0" marR="0" lvl="3" indent="0" algn="l" rtl="0">
              <a:spcBef>
                <a:spcPts val="0"/>
              </a:spcBef>
              <a:buNone/>
              <a:defRPr sz="1200" b="0" i="0" u="none" strike="noStrike" cap="none">
                <a:solidFill>
                  <a:srgbClr val="888888"/>
                </a:solidFill>
                <a:latin typeface="Calibri"/>
                <a:ea typeface="Calibri"/>
                <a:cs typeface="Calibri"/>
                <a:sym typeface="Calibri"/>
              </a:defRPr>
            </a:lvl4pPr>
            <a:lvl5pPr marL="0" marR="0" lvl="4" indent="0" algn="l" rtl="0">
              <a:spcBef>
                <a:spcPts val="0"/>
              </a:spcBef>
              <a:buNone/>
              <a:defRPr sz="1200" b="0" i="0" u="none" strike="noStrike" cap="none">
                <a:solidFill>
                  <a:srgbClr val="888888"/>
                </a:solidFill>
                <a:latin typeface="Calibri"/>
                <a:ea typeface="Calibri"/>
                <a:cs typeface="Calibri"/>
                <a:sym typeface="Calibri"/>
              </a:defRPr>
            </a:lvl5pPr>
            <a:lvl6pPr marL="0" marR="0" lvl="5" indent="0" algn="l" rtl="0">
              <a:spcBef>
                <a:spcPts val="0"/>
              </a:spcBef>
              <a:buNone/>
              <a:defRPr sz="1200" b="0" i="0" u="none" strike="noStrike" cap="none">
                <a:solidFill>
                  <a:srgbClr val="888888"/>
                </a:solidFill>
                <a:latin typeface="Calibri"/>
                <a:ea typeface="Calibri"/>
                <a:cs typeface="Calibri"/>
                <a:sym typeface="Calibri"/>
              </a:defRPr>
            </a:lvl6pPr>
            <a:lvl7pPr marL="0" marR="0" lvl="6" indent="0" algn="l" rtl="0">
              <a:spcBef>
                <a:spcPts val="0"/>
              </a:spcBef>
              <a:buNone/>
              <a:defRPr sz="1200" b="0" i="0" u="none" strike="noStrike" cap="none">
                <a:solidFill>
                  <a:srgbClr val="888888"/>
                </a:solidFill>
                <a:latin typeface="Calibri"/>
                <a:ea typeface="Calibri"/>
                <a:cs typeface="Calibri"/>
                <a:sym typeface="Calibri"/>
              </a:defRPr>
            </a:lvl7pPr>
            <a:lvl8pPr marL="0" marR="0" lvl="7" indent="0" algn="l" rtl="0">
              <a:spcBef>
                <a:spcPts val="0"/>
              </a:spcBef>
              <a:buNone/>
              <a:defRPr sz="1200" b="0" i="0" u="none" strike="noStrike" cap="none">
                <a:solidFill>
                  <a:srgbClr val="888888"/>
                </a:solidFill>
                <a:latin typeface="Calibri"/>
                <a:ea typeface="Calibri"/>
                <a:cs typeface="Calibri"/>
                <a:sym typeface="Calibri"/>
              </a:defRPr>
            </a:lvl8pPr>
            <a:lvl9pPr marL="0" marR="0" lvl="8" indent="0" algn="l" rtl="0">
              <a:spcBef>
                <a:spcPts val="0"/>
              </a:spcBef>
              <a:buNone/>
              <a:defRPr sz="1200" b="0" i="0" u="none" strike="noStrike" cap="none">
                <a:solidFill>
                  <a:srgbClr val="888888"/>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9.jp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png"/><Relationship Id="rId7"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jp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9.jp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0.jp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1.jp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3.jp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jp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jp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jp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7.jp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7.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9.png"/><Relationship Id="rId2" Type="http://schemas.openxmlformats.org/officeDocument/2006/relationships/notesSlide" Target="../notesSlides/notesSlide39.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0.pn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3.jp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42.jpg"/><Relationship Id="rId5" Type="http://schemas.openxmlformats.org/officeDocument/2006/relationships/image" Target="../media/image6.pn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1"/>
          <p:cNvGrpSpPr/>
          <p:nvPr/>
        </p:nvGrpSpPr>
        <p:grpSpPr>
          <a:xfrm>
            <a:off x="321733" y="0"/>
            <a:ext cx="2024825" cy="1879600"/>
            <a:chOff x="321733" y="0"/>
            <a:chExt cx="2024825" cy="1879600"/>
          </a:xfrm>
        </p:grpSpPr>
        <p:sp>
          <p:nvSpPr>
            <p:cNvPr id="102" name="Google Shape;102;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4" name="Google Shape;104;p1"/>
          <p:cNvSpPr/>
          <p:nvPr/>
        </p:nvSpPr>
        <p:spPr>
          <a:xfrm rot="10800000" flipH="1">
            <a:off x="4889591" y="11536"/>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6" name="Google Shape;106;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txBox="1"/>
          <p:nvPr/>
        </p:nvSpPr>
        <p:spPr>
          <a:xfrm>
            <a:off x="6000535" y="2334584"/>
            <a:ext cx="572432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a:solidFill>
                  <a:srgbClr val="C00000"/>
                </a:solidFill>
                <a:latin typeface="Tajawal Medium"/>
                <a:ea typeface="Tajawal Medium"/>
                <a:cs typeface="Tajawal Medium"/>
                <a:sym typeface="Tajawal Medium"/>
              </a:rPr>
              <a:t>Digital Content Direction</a:t>
            </a:r>
            <a:endParaRPr/>
          </a:p>
        </p:txBody>
      </p:sp>
      <p:sp>
        <p:nvSpPr>
          <p:cNvPr id="108" name="Google Shape;108;p1"/>
          <p:cNvSpPr/>
          <p:nvPr/>
        </p:nvSpPr>
        <p:spPr>
          <a:xfrm>
            <a:off x="7254957" y="6053023"/>
            <a:ext cx="2795865"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800">
                <a:solidFill>
                  <a:srgbClr val="852F4A"/>
                </a:solidFill>
                <a:latin typeface="Tajawal Medium"/>
                <a:ea typeface="Tajawal Medium"/>
                <a:cs typeface="Tajawal Medium"/>
                <a:sym typeface="Tajawal Medium"/>
              </a:rPr>
              <a:t>Lecture 10</a:t>
            </a:r>
            <a:endParaRPr/>
          </a:p>
        </p:txBody>
      </p:sp>
      <p:pic>
        <p:nvPicPr>
          <p:cNvPr id="109" name="Google Shape;109;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0" name="Google Shape;110;p1"/>
          <p:cNvSpPr/>
          <p:nvPr/>
        </p:nvSpPr>
        <p:spPr>
          <a:xfrm rot="4043456">
            <a:off x="-1206319" y="4333960"/>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1" name="Google Shape;111;p1"/>
          <p:cNvSpPr/>
          <p:nvPr/>
        </p:nvSpPr>
        <p:spPr>
          <a:xfrm>
            <a:off x="-29157"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2" name="Google Shape;112;p1"/>
          <p:cNvPicPr preferRelativeResize="0"/>
          <p:nvPr/>
        </p:nvPicPr>
        <p:blipFill rotWithShape="1">
          <a:blip r:embed="rId5">
            <a:alphaModFix/>
          </a:blip>
          <a:srcRect/>
          <a:stretch/>
        </p:blipFill>
        <p:spPr>
          <a:xfrm>
            <a:off x="313679" y="372325"/>
            <a:ext cx="2457656" cy="670874"/>
          </a:xfrm>
          <a:prstGeom prst="rect">
            <a:avLst/>
          </a:prstGeom>
          <a:noFill/>
          <a:ln>
            <a:noFill/>
          </a:ln>
        </p:spPr>
      </p:pic>
      <p:sp>
        <p:nvSpPr>
          <p:cNvPr id="113" name="Google Shape;113;p1"/>
          <p:cNvSpPr txBox="1"/>
          <p:nvPr/>
        </p:nvSpPr>
        <p:spPr>
          <a:xfrm>
            <a:off x="7168243" y="5557597"/>
            <a:ext cx="1593201"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200">
                <a:solidFill>
                  <a:schemeClr val="dk2"/>
                </a:solidFill>
                <a:latin typeface="Tajawal Medium"/>
                <a:ea typeface="Tajawal Medium"/>
                <a:cs typeface="Tajawal Medium"/>
                <a:sym typeface="Tajawal Medium"/>
              </a:rPr>
              <a:t>DGM 733</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19" name="Google Shape;119;p2"/>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0" name="Google Shape;120;p2"/>
          <p:cNvSpPr txBox="1"/>
          <p:nvPr/>
        </p:nvSpPr>
        <p:spPr>
          <a:xfrm>
            <a:off x="2238059" y="696638"/>
            <a:ext cx="466659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lt1"/>
                </a:solidFill>
                <a:latin typeface="Tajawal Medium"/>
                <a:ea typeface="Tajawal Medium"/>
                <a:cs typeface="Tajawal Medium"/>
                <a:sym typeface="Tajawal Medium"/>
              </a:rPr>
              <a:t>Lecture 9 Conclusion:</a:t>
            </a:r>
            <a:endParaRPr/>
          </a:p>
        </p:txBody>
      </p:sp>
      <p:sp>
        <p:nvSpPr>
          <p:cNvPr id="121" name="Google Shape;121;p2"/>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2" name="Google Shape;122;p2"/>
          <p:cNvSpPr txBox="1"/>
          <p:nvPr/>
        </p:nvSpPr>
        <p:spPr>
          <a:xfrm>
            <a:off x="404790" y="496583"/>
            <a:ext cx="12747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Tajawal Medium"/>
                <a:ea typeface="Tajawal Medium"/>
                <a:cs typeface="Tajawal Medium"/>
                <a:sym typeface="Tajawal Medium"/>
              </a:rPr>
              <a:t>Lecture 10</a:t>
            </a:r>
            <a:endParaRPr sz="3200">
              <a:solidFill>
                <a:schemeClr val="lt1"/>
              </a:solidFill>
              <a:latin typeface="Tajawal Medium"/>
              <a:ea typeface="Tajawal Medium"/>
              <a:cs typeface="Tajawal Medium"/>
              <a:sym typeface="Tajawal Medium"/>
            </a:endParaRPr>
          </a:p>
        </p:txBody>
      </p:sp>
      <p:pic>
        <p:nvPicPr>
          <p:cNvPr id="123" name="Google Shape;123;p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5" name="Google Shape;125;p2"/>
          <p:cNvPicPr preferRelativeResize="0"/>
          <p:nvPr/>
        </p:nvPicPr>
        <p:blipFill rotWithShape="1">
          <a:blip r:embed="rId5">
            <a:alphaModFix/>
          </a:blip>
          <a:srcRect/>
          <a:stretch/>
        </p:blipFill>
        <p:spPr>
          <a:xfrm>
            <a:off x="9175057" y="248508"/>
            <a:ext cx="2649477" cy="1166001"/>
          </a:xfrm>
          <a:prstGeom prst="rect">
            <a:avLst/>
          </a:prstGeom>
          <a:noFill/>
          <a:ln>
            <a:noFill/>
          </a:ln>
        </p:spPr>
      </p:pic>
      <p:sp>
        <p:nvSpPr>
          <p:cNvPr id="126" name="Google Shape;126;p2"/>
          <p:cNvSpPr txBox="1"/>
          <p:nvPr/>
        </p:nvSpPr>
        <p:spPr>
          <a:xfrm>
            <a:off x="1901007" y="2124036"/>
            <a:ext cx="5980922" cy="32316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u="sng">
                <a:solidFill>
                  <a:schemeClr val="accent2"/>
                </a:solidFill>
                <a:latin typeface="Overlock"/>
                <a:ea typeface="Overlock"/>
                <a:cs typeface="Overlock"/>
                <a:sym typeface="Overlock"/>
              </a:rPr>
              <a:t>Remember the last Lecture we talk about:</a:t>
            </a:r>
            <a:endParaRPr/>
          </a:p>
          <a:p>
            <a:pPr marL="0" marR="0" lvl="0" indent="0" algn="ctr" rtl="0">
              <a:spcBef>
                <a:spcPts val="0"/>
              </a:spcBef>
              <a:spcAft>
                <a:spcPts val="0"/>
              </a:spcAft>
              <a:buNone/>
            </a:pPr>
            <a:r>
              <a:rPr lang="en-GB" sz="2400" b="1">
                <a:solidFill>
                  <a:schemeClr val="dk1"/>
                </a:solidFill>
                <a:latin typeface="Overlock"/>
                <a:ea typeface="Overlock"/>
                <a:cs typeface="Overlock"/>
                <a:sym typeface="Overlock"/>
              </a:rPr>
              <a:t>(</a:t>
            </a:r>
            <a:r>
              <a:rPr lang="en-GB" sz="2400" b="1">
                <a:solidFill>
                  <a:srgbClr val="C00000"/>
                </a:solidFill>
                <a:latin typeface="Overlock"/>
                <a:ea typeface="Overlock"/>
                <a:cs typeface="Overlock"/>
                <a:sym typeface="Overlock"/>
              </a:rPr>
              <a:t>Online Community Management</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What Are </a:t>
            </a:r>
            <a:r>
              <a:rPr lang="en-GB" sz="2400" b="1">
                <a:solidFill>
                  <a:srgbClr val="7030A0"/>
                </a:solidFill>
                <a:latin typeface="Overlock"/>
                <a:ea typeface="Overlock"/>
                <a:cs typeface="Overlock"/>
                <a:sym typeface="Overlock"/>
              </a:rPr>
              <a:t>Online Communities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Online Community </a:t>
            </a:r>
            <a:r>
              <a:rPr lang="en-GB" sz="2400" b="1">
                <a:solidFill>
                  <a:srgbClr val="7030A0"/>
                </a:solidFill>
                <a:latin typeface="Overlock"/>
                <a:ea typeface="Overlock"/>
                <a:cs typeface="Overlock"/>
                <a:sym typeface="Overlock"/>
              </a:rPr>
              <a:t>Managers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Who’s </a:t>
            </a:r>
            <a:r>
              <a:rPr lang="en-GB" sz="2400" b="1">
                <a:solidFill>
                  <a:srgbClr val="7030A0"/>
                </a:solidFill>
                <a:latin typeface="Overlock"/>
                <a:ea typeface="Overlock"/>
                <a:cs typeface="Overlock"/>
                <a:sym typeface="Overlock"/>
              </a:rPr>
              <a:t>Who </a:t>
            </a:r>
            <a:r>
              <a:rPr lang="en-GB" sz="2400" b="1">
                <a:solidFill>
                  <a:schemeClr val="dk1"/>
                </a:solidFill>
                <a:latin typeface="Overlock"/>
                <a:ea typeface="Overlock"/>
                <a:cs typeface="Overlock"/>
                <a:sym typeface="Overlock"/>
              </a:rPr>
              <a:t>in the Online Community? </a:t>
            </a:r>
            <a:endParaRPr/>
          </a:p>
          <a:p>
            <a:pPr marL="0" marR="0" lvl="0" indent="0" algn="l" rtl="0">
              <a:spcBef>
                <a:spcPts val="0"/>
              </a:spcBef>
              <a:spcAft>
                <a:spcPts val="0"/>
              </a:spcAft>
              <a:buNone/>
            </a:pPr>
            <a:r>
              <a:rPr lang="en-GB" sz="2200" b="1">
                <a:solidFill>
                  <a:schemeClr val="dk1"/>
                </a:solidFill>
                <a:latin typeface="Overlock"/>
                <a:ea typeface="Overlock"/>
                <a:cs typeface="Overlock"/>
                <a:sym typeface="Overlock"/>
              </a:rPr>
              <a:t>* Conclusion.</a:t>
            </a:r>
            <a:endParaRPr/>
          </a:p>
          <a:p>
            <a:pPr marL="0" marR="0" lvl="0" indent="0" algn="l" rtl="0">
              <a:spcBef>
                <a:spcPts val="0"/>
              </a:spcBef>
              <a:spcAft>
                <a:spcPts val="0"/>
              </a:spcAft>
              <a:buNone/>
            </a:pPr>
            <a:r>
              <a:rPr lang="en-GB" sz="2200" b="1">
                <a:solidFill>
                  <a:schemeClr val="dk1"/>
                </a:solidFill>
                <a:latin typeface="Overlock"/>
                <a:ea typeface="Overlock"/>
                <a:cs typeface="Overlock"/>
                <a:sym typeface="Overlock"/>
              </a:rPr>
              <a:t>* References.</a:t>
            </a:r>
            <a:endParaRPr/>
          </a:p>
        </p:txBody>
      </p:sp>
      <p:pic>
        <p:nvPicPr>
          <p:cNvPr id="127" name="Google Shape;127;p2" descr="575,000+ List Stock Photos, Pictures &amp; Royalty-Free Images - iStock | List  infographic, Checklist, List icon"/>
          <p:cNvPicPr preferRelativeResize="0"/>
          <p:nvPr/>
        </p:nvPicPr>
        <p:blipFill rotWithShape="1">
          <a:blip r:embed="rId6">
            <a:alphaModFix/>
          </a:blip>
          <a:srcRect/>
          <a:stretch/>
        </p:blipFill>
        <p:spPr>
          <a:xfrm>
            <a:off x="8136289" y="2944259"/>
            <a:ext cx="2040683" cy="182367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3"/>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3" name="Google Shape;133;p3"/>
          <p:cNvPicPr preferRelativeResize="0">
            <a:picLocks noGrp="1"/>
          </p:cNvPicPr>
          <p:nvPr>
            <p:ph type="pic" idx="2"/>
          </p:nvPr>
        </p:nvPicPr>
        <p:blipFill rotWithShape="1">
          <a:blip r:embed="rId3">
            <a:alphaModFix/>
          </a:blip>
          <a:srcRect t="2033" b="2033"/>
          <a:stretch/>
        </p:blipFill>
        <p:spPr>
          <a:xfrm>
            <a:off x="6089445" y="1428065"/>
            <a:ext cx="4955591" cy="2674154"/>
          </a:xfrm>
          <a:prstGeom prst="rect">
            <a:avLst/>
          </a:prstGeom>
          <a:solidFill>
            <a:srgbClr val="D8D8D8">
              <a:alpha val="49803"/>
            </a:srgbClr>
          </a:solidFill>
          <a:ln>
            <a:noFill/>
          </a:ln>
        </p:spPr>
      </p:pic>
      <p:sp>
        <p:nvSpPr>
          <p:cNvPr id="134" name="Google Shape;134;p3"/>
          <p:cNvSpPr/>
          <p:nvPr/>
        </p:nvSpPr>
        <p:spPr>
          <a:xfrm>
            <a:off x="1315611" y="2575847"/>
            <a:ext cx="4553512" cy="2029723"/>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r>
              <a:rPr lang="en-GB" sz="3600">
                <a:solidFill>
                  <a:schemeClr val="lt1"/>
                </a:solidFill>
                <a:latin typeface="Arial"/>
                <a:ea typeface="Arial"/>
                <a:cs typeface="Arial"/>
                <a:sym typeface="Arial"/>
              </a:rPr>
              <a:t>Online Community Management</a:t>
            </a:r>
            <a:endParaRPr/>
          </a:p>
          <a:p>
            <a:pPr marL="0" marR="0" lvl="0" indent="0" algn="ctr" rtl="0">
              <a:lnSpc>
                <a:spcPct val="120000"/>
              </a:lnSpc>
              <a:spcBef>
                <a:spcPts val="0"/>
              </a:spcBef>
              <a:spcAft>
                <a:spcPts val="0"/>
              </a:spcAft>
              <a:buNone/>
            </a:pPr>
            <a:r>
              <a:rPr lang="en-GB" sz="3600">
                <a:solidFill>
                  <a:schemeClr val="lt1"/>
                </a:solidFill>
                <a:latin typeface="Arial"/>
                <a:ea typeface="Arial"/>
                <a:cs typeface="Arial"/>
                <a:sym typeface="Arial"/>
              </a:rPr>
              <a:t>and Content Moderation</a:t>
            </a:r>
            <a:endParaRPr/>
          </a:p>
        </p:txBody>
      </p:sp>
      <p:sp>
        <p:nvSpPr>
          <p:cNvPr id="135" name="Google Shape;135;p3"/>
          <p:cNvSpPr txBox="1"/>
          <p:nvPr/>
        </p:nvSpPr>
        <p:spPr>
          <a:xfrm>
            <a:off x="6216457" y="4080568"/>
            <a:ext cx="495559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a:solidFill>
                  <a:schemeClr val="accent2"/>
                </a:solidFill>
                <a:latin typeface="Arial"/>
                <a:ea typeface="Arial"/>
                <a:cs typeface="Arial"/>
                <a:sym typeface="Arial"/>
              </a:rPr>
              <a:t>Lecture 10</a:t>
            </a:r>
            <a:endParaRPr/>
          </a:p>
        </p:txBody>
      </p:sp>
      <p:sp>
        <p:nvSpPr>
          <p:cNvPr id="136" name="Google Shape;136;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7" name="Google Shape;137;p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38" name="Google Shape;138;p3"/>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39" name="Google Shape;139;p3"/>
          <p:cNvPicPr preferRelativeResize="0"/>
          <p:nvPr/>
        </p:nvPicPr>
        <p:blipFill rotWithShape="1">
          <a:blip r:embed="rId6">
            <a:alphaModFix/>
          </a:blip>
          <a:srcRect/>
          <a:stretch/>
        </p:blipFill>
        <p:spPr>
          <a:xfrm>
            <a:off x="280308" y="6043914"/>
            <a:ext cx="2167470" cy="591661"/>
          </a:xfrm>
          <a:prstGeom prst="rect">
            <a:avLst/>
          </a:prstGeom>
          <a:noFill/>
          <a:ln>
            <a:noFill/>
          </a:ln>
        </p:spPr>
      </p:pic>
      <p:pic>
        <p:nvPicPr>
          <p:cNvPr id="140" name="Google Shape;140;p3"/>
          <p:cNvPicPr preferRelativeResize="0"/>
          <p:nvPr/>
        </p:nvPicPr>
        <p:blipFill rotWithShape="1">
          <a:blip r:embed="rId7">
            <a:alphaModFix/>
          </a:blip>
          <a:srcRect/>
          <a:stretch/>
        </p:blipFill>
        <p:spPr>
          <a:xfrm>
            <a:off x="9923145" y="6311380"/>
            <a:ext cx="1879649" cy="309233"/>
          </a:xfrm>
          <a:prstGeom prst="rect">
            <a:avLst/>
          </a:prstGeom>
          <a:noFill/>
          <a:ln>
            <a:noFill/>
          </a:ln>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46" name="Google Shape;146;p4"/>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4"/>
          <p:cNvSpPr txBox="1"/>
          <p:nvPr/>
        </p:nvSpPr>
        <p:spPr>
          <a:xfrm>
            <a:off x="2238060" y="696638"/>
            <a:ext cx="390203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lt1"/>
                </a:solidFill>
                <a:latin typeface="Tajawal Medium"/>
                <a:ea typeface="Tajawal Medium"/>
                <a:cs typeface="Tajawal Medium"/>
                <a:sym typeface="Tajawal Medium"/>
              </a:rPr>
              <a:t>Lecture Outlines:</a:t>
            </a:r>
            <a:endParaRPr/>
          </a:p>
        </p:txBody>
      </p:sp>
      <p:sp>
        <p:nvSpPr>
          <p:cNvPr id="148" name="Google Shape;148;p4"/>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9" name="Google Shape;149;p4"/>
          <p:cNvSpPr txBox="1"/>
          <p:nvPr/>
        </p:nvSpPr>
        <p:spPr>
          <a:xfrm>
            <a:off x="404790" y="571231"/>
            <a:ext cx="140445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Tajawal Medium"/>
                <a:ea typeface="Tajawal Medium"/>
                <a:cs typeface="Tajawal Medium"/>
                <a:sym typeface="Tajawal Medium"/>
              </a:rPr>
              <a:t>Lecture 10</a:t>
            </a:r>
            <a:endParaRPr sz="3200">
              <a:solidFill>
                <a:schemeClr val="lt1"/>
              </a:solidFill>
              <a:latin typeface="Tajawal Medium"/>
              <a:ea typeface="Tajawal Medium"/>
              <a:cs typeface="Tajawal Medium"/>
              <a:sym typeface="Tajawal Medium"/>
            </a:endParaRPr>
          </a:p>
        </p:txBody>
      </p:sp>
      <p:sp>
        <p:nvSpPr>
          <p:cNvPr id="150" name="Google Shape;150;p4"/>
          <p:cNvSpPr txBox="1"/>
          <p:nvPr/>
        </p:nvSpPr>
        <p:spPr>
          <a:xfrm>
            <a:off x="1855903" y="2032666"/>
            <a:ext cx="6485668" cy="34163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dk1"/>
                </a:solidFill>
                <a:latin typeface="Overlock"/>
                <a:ea typeface="Overlock"/>
                <a:cs typeface="Overlock"/>
                <a:sym typeface="Overlock"/>
              </a:rPr>
              <a:t>(</a:t>
            </a:r>
            <a:r>
              <a:rPr lang="en-GB" sz="2400" b="1">
                <a:solidFill>
                  <a:srgbClr val="C00000"/>
                </a:solidFill>
                <a:latin typeface="Overlock"/>
                <a:ea typeface="Overlock"/>
                <a:cs typeface="Overlock"/>
                <a:sym typeface="Overlock"/>
              </a:rPr>
              <a:t>Content Moderation</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Content </a:t>
            </a:r>
            <a:r>
              <a:rPr lang="en-GB" sz="2400" b="1">
                <a:solidFill>
                  <a:srgbClr val="7030A0"/>
                </a:solidFill>
                <a:latin typeface="Overlock"/>
                <a:ea typeface="Overlock"/>
                <a:cs typeface="Overlock"/>
                <a:sym typeface="Overlock"/>
              </a:rPr>
              <a:t>Moderators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Content </a:t>
            </a:r>
            <a:r>
              <a:rPr lang="en-GB" sz="2400" b="1">
                <a:solidFill>
                  <a:srgbClr val="7030A0"/>
                </a:solidFill>
                <a:latin typeface="Overlock"/>
                <a:ea typeface="Overlock"/>
                <a:cs typeface="Overlock"/>
                <a:sym typeface="Overlock"/>
              </a:rPr>
              <a:t>Producers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400" b="1">
                <a:solidFill>
                  <a:srgbClr val="7030A0"/>
                </a:solidFill>
                <a:latin typeface="Overlock"/>
                <a:ea typeface="Overlock"/>
                <a:cs typeface="Overlock"/>
                <a:sym typeface="Overlock"/>
              </a:rPr>
              <a:t>Responding</a:t>
            </a:r>
            <a:r>
              <a:rPr lang="en-GB" sz="2400" b="1">
                <a:solidFill>
                  <a:schemeClr val="dk1"/>
                </a:solidFill>
                <a:latin typeface="Overlock"/>
                <a:ea typeface="Overlock"/>
                <a:cs typeface="Overlock"/>
                <a:sym typeface="Overlock"/>
              </a:rPr>
              <a:t> to Hostility, Misinformation and Disinformation.</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400" b="1">
                <a:solidFill>
                  <a:srgbClr val="7030A0"/>
                </a:solidFill>
                <a:latin typeface="Overlock"/>
                <a:ea typeface="Overlock"/>
                <a:cs typeface="Overlock"/>
                <a:sym typeface="Overlock"/>
              </a:rPr>
              <a:t>Resources</a:t>
            </a:r>
            <a:r>
              <a:rPr lang="en-GB" sz="2400" b="1">
                <a:solidFill>
                  <a:schemeClr val="dk1"/>
                </a:solidFill>
                <a:latin typeface="Overlock"/>
                <a:ea typeface="Overlock"/>
                <a:cs typeface="Overlock"/>
                <a:sym typeface="Overlock"/>
              </a:rPr>
              <a:t> for Community Managers and Content Moderators.</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Conclusion.</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References.</a:t>
            </a:r>
            <a:endParaRPr/>
          </a:p>
        </p:txBody>
      </p:sp>
      <p:pic>
        <p:nvPicPr>
          <p:cNvPr id="151" name="Google Shape;151;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52" name="Google Shape;152;p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53" name="Google Shape;153;p4"/>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154" name="Google Shape;154;p4" descr="Download Check List Paper Checklist Royalty-Free Vector Graphic - Pixabay"/>
          <p:cNvPicPr preferRelativeResize="0"/>
          <p:nvPr/>
        </p:nvPicPr>
        <p:blipFill rotWithShape="1">
          <a:blip r:embed="rId6">
            <a:alphaModFix/>
          </a:blip>
          <a:srcRect/>
          <a:stretch/>
        </p:blipFill>
        <p:spPr>
          <a:xfrm>
            <a:off x="8462864" y="2957809"/>
            <a:ext cx="1825529" cy="174482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5"/>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0" name="Google Shape;160;p5"/>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1" name="Google Shape;161;p5"/>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162" name="Google Shape;162;p5"/>
          <p:cNvSpPr/>
          <p:nvPr/>
        </p:nvSpPr>
        <p:spPr>
          <a:xfrm>
            <a:off x="4432041" y="1117694"/>
            <a:ext cx="1635847"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Calibri"/>
              <a:ea typeface="Calibri"/>
              <a:cs typeface="Calibri"/>
              <a:sym typeface="Calibri"/>
            </a:endParaRPr>
          </a:p>
        </p:txBody>
      </p:sp>
      <p:sp>
        <p:nvSpPr>
          <p:cNvPr id="163" name="Google Shape;163;p5"/>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65" name="Google Shape;165;p5"/>
          <p:cNvSpPr/>
          <p:nvPr/>
        </p:nvSpPr>
        <p:spPr>
          <a:xfrm>
            <a:off x="1054359" y="4884389"/>
            <a:ext cx="501352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accent2"/>
                </a:solidFill>
                <a:latin typeface="Overlock"/>
                <a:ea typeface="Overlock"/>
                <a:cs typeface="Overlock"/>
                <a:sym typeface="Overlock"/>
              </a:rPr>
              <a:t>Content Moderators</a:t>
            </a:r>
            <a:endParaRPr/>
          </a:p>
        </p:txBody>
      </p:sp>
      <p:sp>
        <p:nvSpPr>
          <p:cNvPr id="166" name="Google Shape;166;p5"/>
          <p:cNvSpPr txBox="1"/>
          <p:nvPr/>
        </p:nvSpPr>
        <p:spPr>
          <a:xfrm>
            <a:off x="6301339" y="1259391"/>
            <a:ext cx="460414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C00000"/>
                </a:solidFill>
                <a:latin typeface="Tajawal Medium"/>
                <a:ea typeface="Tajawal Medium"/>
                <a:cs typeface="Tajawal Medium"/>
                <a:sym typeface="Tajawal Medium"/>
              </a:rPr>
              <a:t>Digital Content Direction</a:t>
            </a:r>
            <a:endParaRPr/>
          </a:p>
        </p:txBody>
      </p:sp>
      <p:sp>
        <p:nvSpPr>
          <p:cNvPr id="167" name="Google Shape;167;p5"/>
          <p:cNvSpPr txBox="1"/>
          <p:nvPr/>
        </p:nvSpPr>
        <p:spPr>
          <a:xfrm>
            <a:off x="4436527" y="1325948"/>
            <a:ext cx="1635847"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lt1"/>
                </a:solidFill>
                <a:latin typeface="Tajawal Medium"/>
                <a:ea typeface="Tajawal Medium"/>
                <a:cs typeface="Tajawal Medium"/>
                <a:sym typeface="Tajawal Medium"/>
              </a:rPr>
              <a:t>Lecture 10</a:t>
            </a:r>
            <a:endParaRPr/>
          </a:p>
        </p:txBody>
      </p:sp>
      <p:pic>
        <p:nvPicPr>
          <p:cNvPr id="168" name="Google Shape;168;p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9" name="Google Shape;169;p5"/>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500"/>
                                        <p:tgtEl>
                                          <p:spTgt spid="160"/>
                                        </p:tgtEl>
                                      </p:cBhvr>
                                    </p:animEffect>
                                  </p:childTnLst>
                                </p:cTn>
                              </p:par>
                              <p:par>
                                <p:cTn id="8" presetID="10" presetClass="entr" presetSubtype="0" fill="hold" nodeType="withEffect">
                                  <p:stCondLst>
                                    <p:cond delay="250"/>
                                  </p:stCondLst>
                                  <p:childTnLst>
                                    <p:set>
                                      <p:cBhvr>
                                        <p:cTn id="9" dur="1" fill="hold">
                                          <p:stCondLst>
                                            <p:cond delay="0"/>
                                          </p:stCondLst>
                                        </p:cTn>
                                        <p:tgtEl>
                                          <p:spTgt spid="159"/>
                                        </p:tgtEl>
                                        <p:attrNameLst>
                                          <p:attrName>style.visibility</p:attrName>
                                        </p:attrNameLst>
                                      </p:cBhvr>
                                      <p:to>
                                        <p:strVal val="visible"/>
                                      </p:to>
                                    </p:set>
                                    <p:animEffect transition="in" filter="fade">
                                      <p:cBhvr>
                                        <p:cTn id="10"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6"/>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5" name="Google Shape;175;p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76" name="Google Shape;176;p6"/>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7" name="Google Shape;177;p6"/>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8" name="Google Shape;178;p6"/>
          <p:cNvSpPr txBox="1"/>
          <p:nvPr/>
        </p:nvSpPr>
        <p:spPr>
          <a:xfrm>
            <a:off x="1586204" y="1258992"/>
            <a:ext cx="5528417" cy="427719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The terms</a:t>
            </a:r>
            <a:r>
              <a:rPr lang="en-GB" sz="2000">
                <a:solidFill>
                  <a:schemeClr val="accent2"/>
                </a:solidFill>
                <a:latin typeface="Arial"/>
                <a:ea typeface="Arial"/>
                <a:cs typeface="Arial"/>
                <a:sym typeface="Arial"/>
              </a:rPr>
              <a:t> ‘online community management’ </a:t>
            </a:r>
            <a:r>
              <a:rPr lang="en-GB" sz="2000" u="sng">
                <a:solidFill>
                  <a:schemeClr val="dk1"/>
                </a:solidFill>
                <a:latin typeface="Arial"/>
                <a:ea typeface="Arial"/>
                <a:cs typeface="Arial"/>
                <a:sym typeface="Arial"/>
              </a:rPr>
              <a:t>and</a:t>
            </a:r>
            <a:r>
              <a:rPr lang="en-GB" sz="2000">
                <a:solidFill>
                  <a:schemeClr val="accent2"/>
                </a:solidFill>
                <a:latin typeface="Arial"/>
                <a:ea typeface="Arial"/>
                <a:cs typeface="Arial"/>
                <a:sym typeface="Arial"/>
              </a:rPr>
              <a:t> ‘content moderation’ </a:t>
            </a:r>
            <a:r>
              <a:rPr lang="en-GB" sz="2000" u="sng">
                <a:solidFill>
                  <a:schemeClr val="dk1"/>
                </a:solidFill>
                <a:latin typeface="Arial"/>
                <a:ea typeface="Arial"/>
                <a:cs typeface="Arial"/>
                <a:sym typeface="Arial"/>
              </a:rPr>
              <a:t>are sometimes used</a:t>
            </a:r>
            <a:r>
              <a:rPr lang="en-GB" sz="2000">
                <a:solidFill>
                  <a:schemeClr val="accent1"/>
                </a:solidFill>
                <a:latin typeface="Arial"/>
                <a:ea typeface="Arial"/>
                <a:cs typeface="Arial"/>
                <a:sym typeface="Arial"/>
              </a:rPr>
              <a:t> interchangeably; </a:t>
            </a:r>
            <a:r>
              <a:rPr lang="en-GB" sz="2000">
                <a:solidFill>
                  <a:schemeClr val="accent2"/>
                </a:solidFill>
                <a:latin typeface="Arial"/>
                <a:ea typeface="Arial"/>
                <a:cs typeface="Arial"/>
                <a:sym typeface="Arial"/>
              </a:rPr>
              <a:t>in fact, </a:t>
            </a:r>
            <a:r>
              <a:rPr lang="en-GB" sz="2000">
                <a:solidFill>
                  <a:schemeClr val="accent1"/>
                </a:solidFill>
                <a:latin typeface="Arial"/>
                <a:ea typeface="Arial"/>
                <a:cs typeface="Arial"/>
                <a:sym typeface="Arial"/>
              </a:rPr>
              <a:t>they have subtly Different meanings.</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We have provided a definition of the online community manager before, and a snapshot of the tasks they are required to perform.</a:t>
            </a:r>
            <a:r>
              <a:rPr lang="en-GB" sz="2000">
                <a:solidFill>
                  <a:schemeClr val="accent1"/>
                </a:solidFill>
                <a:latin typeface="Arial"/>
                <a:ea typeface="Arial"/>
                <a:cs typeface="Arial"/>
                <a:sym typeface="Arial"/>
              </a:rPr>
              <a:t> Content moderators have a somewhat more specific role:</a:t>
            </a:r>
            <a:endParaRPr/>
          </a:p>
        </p:txBody>
      </p:sp>
      <p:pic>
        <p:nvPicPr>
          <p:cNvPr id="179" name="Google Shape;179;p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80" name="Google Shape;180;p6"/>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81" name="Google Shape;181;p6" descr="How We Review Content | Meta"/>
          <p:cNvPicPr preferRelativeResize="0"/>
          <p:nvPr/>
        </p:nvPicPr>
        <p:blipFill rotWithShape="1">
          <a:blip r:embed="rId7">
            <a:alphaModFix/>
          </a:blip>
          <a:srcRect/>
          <a:stretch/>
        </p:blipFill>
        <p:spPr>
          <a:xfrm>
            <a:off x="7510381" y="2351312"/>
            <a:ext cx="2464040" cy="2080728"/>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7"/>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7" name="Google Shape;187;p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88" name="Google Shape;188;p7"/>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7"/>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 name="Google Shape;190;p7"/>
          <p:cNvSpPr txBox="1"/>
          <p:nvPr/>
        </p:nvSpPr>
        <p:spPr>
          <a:xfrm>
            <a:off x="4488023" y="1734862"/>
            <a:ext cx="5649711" cy="335386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They</a:t>
            </a:r>
            <a:r>
              <a:rPr lang="en-GB" sz="2000">
                <a:solidFill>
                  <a:schemeClr val="accent1"/>
                </a:solidFill>
                <a:latin typeface="Arial"/>
                <a:ea typeface="Arial"/>
                <a:cs typeface="Arial"/>
                <a:sym typeface="Arial"/>
              </a:rPr>
              <a:t> decide which content can be posted </a:t>
            </a:r>
            <a:r>
              <a:rPr lang="en-GB" sz="2000" u="sng">
                <a:solidFill>
                  <a:schemeClr val="dk1"/>
                </a:solidFill>
                <a:latin typeface="Arial"/>
                <a:ea typeface="Arial"/>
                <a:cs typeface="Arial"/>
                <a:sym typeface="Arial"/>
              </a:rPr>
              <a:t>to these spaces and</a:t>
            </a:r>
            <a:r>
              <a:rPr lang="en-GB" sz="2000">
                <a:solidFill>
                  <a:schemeClr val="accent1"/>
                </a:solidFill>
                <a:latin typeface="Arial"/>
                <a:ea typeface="Arial"/>
                <a:cs typeface="Arial"/>
                <a:sym typeface="Arial"/>
              </a:rPr>
              <a:t> which content must either be deleted or banned outright.</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a:solidFill>
                  <a:schemeClr val="accent2"/>
                </a:solidFill>
                <a:latin typeface="Arial"/>
                <a:ea typeface="Arial"/>
                <a:cs typeface="Arial"/>
                <a:sym typeface="Arial"/>
              </a:rPr>
              <a:t>Content moderation </a:t>
            </a:r>
            <a:r>
              <a:rPr lang="en-GB" sz="2000" u="sng">
                <a:solidFill>
                  <a:schemeClr val="dk1"/>
                </a:solidFill>
                <a:latin typeface="Arial"/>
                <a:ea typeface="Arial"/>
                <a:cs typeface="Arial"/>
                <a:sym typeface="Arial"/>
              </a:rPr>
              <a:t>can be </a:t>
            </a:r>
            <a:r>
              <a:rPr lang="en-GB" sz="2000">
                <a:solidFill>
                  <a:schemeClr val="accent1"/>
                </a:solidFill>
                <a:latin typeface="Arial"/>
                <a:ea typeface="Arial"/>
                <a:cs typeface="Arial"/>
                <a:sym typeface="Arial"/>
              </a:rPr>
              <a:t>undertaken by community managers, </a:t>
            </a:r>
            <a:r>
              <a:rPr lang="en-GB" sz="2000" u="sng">
                <a:solidFill>
                  <a:schemeClr val="dk1"/>
                </a:solidFill>
                <a:latin typeface="Arial"/>
                <a:ea typeface="Arial"/>
                <a:cs typeface="Arial"/>
                <a:sym typeface="Arial"/>
              </a:rPr>
              <a:t>or</a:t>
            </a:r>
            <a:r>
              <a:rPr lang="en-GB" sz="2000">
                <a:solidFill>
                  <a:schemeClr val="accent1"/>
                </a:solidFill>
                <a:latin typeface="Arial"/>
                <a:ea typeface="Arial"/>
                <a:cs typeface="Arial"/>
                <a:sym typeface="Arial"/>
              </a:rPr>
              <a:t> by a designated moderator. </a:t>
            </a:r>
            <a:r>
              <a:rPr lang="en-GB" sz="2000" u="sng">
                <a:solidFill>
                  <a:schemeClr val="dk1"/>
                </a:solidFill>
                <a:latin typeface="Arial"/>
                <a:ea typeface="Arial"/>
                <a:cs typeface="Arial"/>
                <a:sym typeface="Arial"/>
              </a:rPr>
              <a:t>According to the ACM, content moderation can also be</a:t>
            </a:r>
            <a:r>
              <a:rPr lang="en-GB" sz="2000">
                <a:solidFill>
                  <a:schemeClr val="accent1"/>
                </a:solidFill>
                <a:latin typeface="Arial"/>
                <a:ea typeface="Arial"/>
                <a:cs typeface="Arial"/>
                <a:sym typeface="Arial"/>
              </a:rPr>
              <a:t> undertaken by:</a:t>
            </a:r>
            <a:endParaRPr/>
          </a:p>
        </p:txBody>
      </p:sp>
      <p:pic>
        <p:nvPicPr>
          <p:cNvPr id="191" name="Google Shape;191;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92" name="Google Shape;192;p7"/>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93" name="Google Shape;193;p7" descr="Who is a Content Moderator?"/>
          <p:cNvPicPr preferRelativeResize="0"/>
          <p:nvPr/>
        </p:nvPicPr>
        <p:blipFill rotWithShape="1">
          <a:blip r:embed="rId7">
            <a:alphaModFix/>
          </a:blip>
          <a:srcRect/>
          <a:stretch/>
        </p:blipFill>
        <p:spPr>
          <a:xfrm>
            <a:off x="1675976" y="2536170"/>
            <a:ext cx="2433757" cy="1800993"/>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8"/>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9" name="Google Shape;199;p8"/>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00" name="Google Shape;200;p8"/>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1" name="Google Shape;201;p8"/>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2" name="Google Shape;202;p8"/>
          <p:cNvSpPr txBox="1"/>
          <p:nvPr/>
        </p:nvSpPr>
        <p:spPr>
          <a:xfrm>
            <a:off x="1614198" y="1809497"/>
            <a:ext cx="5906278" cy="3389069"/>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400">
                <a:solidFill>
                  <a:srgbClr val="833C0B"/>
                </a:solidFill>
                <a:latin typeface="Arial"/>
                <a:ea typeface="Arial"/>
                <a:cs typeface="Arial"/>
                <a:sym typeface="Arial"/>
              </a:rPr>
              <a:t>• Social media platform operators </a:t>
            </a:r>
            <a:r>
              <a:rPr lang="en-GB" sz="2400" u="sng">
                <a:solidFill>
                  <a:schemeClr val="dk1"/>
                </a:solidFill>
                <a:latin typeface="Arial"/>
                <a:ea typeface="Arial"/>
                <a:cs typeface="Arial"/>
                <a:sym typeface="Arial"/>
              </a:rPr>
              <a:t>(note: this is typically performed by outsourced contractors)</a:t>
            </a:r>
            <a:endParaRPr/>
          </a:p>
          <a:p>
            <a:pPr marL="0" marR="0" lvl="0" indent="457200" algn="just" rtl="0">
              <a:lnSpc>
                <a:spcPct val="150000"/>
              </a:lnSpc>
              <a:spcBef>
                <a:spcPts val="300"/>
              </a:spcBef>
              <a:spcAft>
                <a:spcPts val="0"/>
              </a:spcAft>
              <a:buNone/>
            </a:pPr>
            <a:r>
              <a:rPr lang="en-GB" sz="2400">
                <a:solidFill>
                  <a:srgbClr val="833C0B"/>
                </a:solidFill>
                <a:latin typeface="Arial"/>
                <a:ea typeface="Arial"/>
                <a:cs typeface="Arial"/>
                <a:sym typeface="Arial"/>
              </a:rPr>
              <a:t>• Community platform operators </a:t>
            </a:r>
            <a:r>
              <a:rPr lang="en-GB" sz="2400" u="sng">
                <a:solidFill>
                  <a:schemeClr val="dk1"/>
                </a:solidFill>
                <a:latin typeface="Arial"/>
                <a:ea typeface="Arial"/>
                <a:cs typeface="Arial"/>
                <a:sym typeface="Arial"/>
              </a:rPr>
              <a:t>(often performed as a service extension of platform licensing or purchase)</a:t>
            </a:r>
            <a:endParaRPr/>
          </a:p>
        </p:txBody>
      </p:sp>
      <p:pic>
        <p:nvPicPr>
          <p:cNvPr id="203" name="Google Shape;203;p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4" name="Google Shape;204;p8"/>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05" name="Google Shape;205;p8"/>
          <p:cNvPicPr preferRelativeResize="0"/>
          <p:nvPr/>
        </p:nvPicPr>
        <p:blipFill rotWithShape="1">
          <a:blip r:embed="rId7">
            <a:alphaModFix/>
          </a:blip>
          <a:srcRect/>
          <a:stretch/>
        </p:blipFill>
        <p:spPr>
          <a:xfrm>
            <a:off x="7791070" y="2435282"/>
            <a:ext cx="2309324" cy="211572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9"/>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12" name="Google Shape;212;p9"/>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3" name="Google Shape;213;p9"/>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4" name="Google Shape;214;p9"/>
          <p:cNvSpPr txBox="1"/>
          <p:nvPr/>
        </p:nvSpPr>
        <p:spPr>
          <a:xfrm>
            <a:off x="4590672" y="1490473"/>
            <a:ext cx="5528417" cy="3854004"/>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rgbClr val="833C0B"/>
                </a:solidFill>
                <a:latin typeface="Arial"/>
                <a:ea typeface="Arial"/>
                <a:cs typeface="Arial"/>
                <a:sym typeface="Arial"/>
              </a:rPr>
              <a:t>• Organisational representatives </a:t>
            </a:r>
            <a:r>
              <a:rPr lang="en-GB" sz="2000" u="sng">
                <a:solidFill>
                  <a:schemeClr val="dk1"/>
                </a:solidFill>
                <a:latin typeface="Arial"/>
                <a:ea typeface="Arial"/>
                <a:cs typeface="Arial"/>
                <a:sym typeface="Arial"/>
              </a:rPr>
              <a:t>who have administrative access and privileges (e.g., media professionals, marketing professionals, customer service agents, product managers)</a:t>
            </a:r>
            <a:endParaRPr/>
          </a:p>
          <a:p>
            <a:pPr marL="0" marR="0" lvl="0" indent="457200" algn="just" rtl="0">
              <a:lnSpc>
                <a:spcPct val="150000"/>
              </a:lnSpc>
              <a:spcBef>
                <a:spcPts val="300"/>
              </a:spcBef>
              <a:spcAft>
                <a:spcPts val="0"/>
              </a:spcAft>
              <a:buNone/>
            </a:pPr>
            <a:r>
              <a:rPr lang="en-GB" sz="2000">
                <a:solidFill>
                  <a:srgbClr val="833C0B"/>
                </a:solidFill>
                <a:latin typeface="Arial"/>
                <a:ea typeface="Arial"/>
                <a:cs typeface="Arial"/>
                <a:sym typeface="Arial"/>
              </a:rPr>
              <a:t>• Online community members </a:t>
            </a:r>
            <a:r>
              <a:rPr lang="en-GB" sz="2000" u="sng">
                <a:solidFill>
                  <a:schemeClr val="dk1"/>
                </a:solidFill>
                <a:latin typeface="Arial"/>
                <a:ea typeface="Arial"/>
                <a:cs typeface="Arial"/>
                <a:sym typeface="Arial"/>
              </a:rPr>
              <a:t>and</a:t>
            </a:r>
            <a:r>
              <a:rPr lang="en-GB" sz="2000">
                <a:solidFill>
                  <a:srgbClr val="833C0B"/>
                </a:solidFill>
                <a:latin typeface="Arial"/>
                <a:ea typeface="Arial"/>
                <a:cs typeface="Arial"/>
                <a:sym typeface="Arial"/>
              </a:rPr>
              <a:t> users.</a:t>
            </a:r>
            <a:endParaRPr/>
          </a:p>
          <a:p>
            <a:pPr marL="0" marR="0" lvl="0" indent="457200" algn="just" rtl="0">
              <a:lnSpc>
                <a:spcPct val="150000"/>
              </a:lnSpc>
              <a:spcBef>
                <a:spcPts val="300"/>
              </a:spcBef>
              <a:spcAft>
                <a:spcPts val="0"/>
              </a:spcAft>
              <a:buNone/>
            </a:pPr>
            <a:r>
              <a:rPr lang="en-GB" sz="2000">
                <a:solidFill>
                  <a:srgbClr val="833C0B"/>
                </a:solidFill>
                <a:latin typeface="Arial"/>
                <a:ea typeface="Arial"/>
                <a:cs typeface="Arial"/>
                <a:sym typeface="Arial"/>
              </a:rPr>
              <a:t>• Automated machine tools </a:t>
            </a:r>
            <a:r>
              <a:rPr lang="en-GB" sz="2000" u="sng">
                <a:solidFill>
                  <a:schemeClr val="dk1"/>
                </a:solidFill>
                <a:latin typeface="Arial"/>
                <a:ea typeface="Arial"/>
                <a:cs typeface="Arial"/>
                <a:sym typeface="Arial"/>
              </a:rPr>
              <a:t>(such as keyword filters programmable by humans). </a:t>
            </a:r>
            <a:endParaRPr sz="2000">
              <a:solidFill>
                <a:schemeClr val="accent1"/>
              </a:solidFill>
              <a:latin typeface="Arial"/>
              <a:ea typeface="Arial"/>
              <a:cs typeface="Arial"/>
              <a:sym typeface="Arial"/>
            </a:endParaRPr>
          </a:p>
        </p:txBody>
      </p:sp>
      <p:pic>
        <p:nvPicPr>
          <p:cNvPr id="215" name="Google Shape;215;p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16" name="Google Shape;216;p9"/>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17" name="Google Shape;217;p9" descr="Growing Importance of Video Moderation"/>
          <p:cNvPicPr preferRelativeResize="0"/>
          <p:nvPr/>
        </p:nvPicPr>
        <p:blipFill rotWithShape="1">
          <a:blip r:embed="rId7">
            <a:alphaModFix/>
          </a:blip>
          <a:srcRect/>
          <a:stretch/>
        </p:blipFill>
        <p:spPr>
          <a:xfrm>
            <a:off x="1694638" y="2379301"/>
            <a:ext cx="2448156" cy="218336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0"/>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3" name="Google Shape;223;p1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24" name="Google Shape;224;p10"/>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5" name="Google Shape;225;p10"/>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6" name="Google Shape;226;p10"/>
          <p:cNvSpPr txBox="1"/>
          <p:nvPr/>
        </p:nvSpPr>
        <p:spPr>
          <a:xfrm>
            <a:off x="1586204" y="1258992"/>
            <a:ext cx="5962261" cy="427719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Moderation </a:t>
            </a:r>
            <a:r>
              <a:rPr lang="en-GB" sz="2000" u="sng">
                <a:solidFill>
                  <a:schemeClr val="dk1"/>
                </a:solidFill>
                <a:latin typeface="Arial"/>
                <a:ea typeface="Arial"/>
                <a:cs typeface="Arial"/>
                <a:sym typeface="Arial"/>
              </a:rPr>
              <a:t>can be</a:t>
            </a:r>
            <a:r>
              <a:rPr lang="en-GB" sz="2000">
                <a:solidFill>
                  <a:schemeClr val="accent1"/>
                </a:solidFill>
                <a:latin typeface="Arial"/>
                <a:ea typeface="Arial"/>
                <a:cs typeface="Arial"/>
                <a:sym typeface="Arial"/>
              </a:rPr>
              <a:t> undertaken prior to material being published </a:t>
            </a:r>
            <a:r>
              <a:rPr lang="en-GB" sz="2000">
                <a:solidFill>
                  <a:schemeClr val="dk1"/>
                </a:solidFill>
                <a:latin typeface="Arial"/>
                <a:ea typeface="Arial"/>
                <a:cs typeface="Arial"/>
                <a:sym typeface="Arial"/>
              </a:rPr>
              <a:t>(</a:t>
            </a:r>
            <a:r>
              <a:rPr lang="en-GB" sz="2000">
                <a:solidFill>
                  <a:srgbClr val="833C0B"/>
                </a:solidFill>
                <a:latin typeface="Arial"/>
                <a:ea typeface="Arial"/>
                <a:cs typeface="Arial"/>
                <a:sym typeface="Arial"/>
              </a:rPr>
              <a:t>pre-moderation</a:t>
            </a:r>
            <a:r>
              <a:rPr lang="en-GB" sz="2000">
                <a:solidFill>
                  <a:schemeClr val="dk1"/>
                </a:solidFill>
                <a:latin typeface="Arial"/>
                <a:ea typeface="Arial"/>
                <a:cs typeface="Arial"/>
                <a:sym typeface="Arial"/>
              </a:rPr>
              <a:t>); </a:t>
            </a:r>
            <a:r>
              <a:rPr lang="en-GB" sz="2000" u="sng">
                <a:solidFill>
                  <a:schemeClr val="dk1"/>
                </a:solidFill>
                <a:latin typeface="Arial"/>
                <a:ea typeface="Arial"/>
                <a:cs typeface="Arial"/>
                <a:sym typeface="Arial"/>
              </a:rPr>
              <a:t>after published material has been flagged as offensive, or harmful, by community members (reactive moderation); or after publication, when a moderator surveys the material and finds something that goes against community guidelines</a:t>
            </a:r>
            <a:r>
              <a:rPr lang="en-GB" sz="2000">
                <a:solidFill>
                  <a:schemeClr val="accent1"/>
                </a:solidFill>
                <a:latin typeface="Arial"/>
                <a:ea typeface="Arial"/>
                <a:cs typeface="Arial"/>
                <a:sym typeface="Arial"/>
              </a:rPr>
              <a:t>. Of the three, pre-moderation is potentially the riskiest.</a:t>
            </a:r>
            <a:endParaRPr/>
          </a:p>
        </p:txBody>
      </p:sp>
      <p:pic>
        <p:nvPicPr>
          <p:cNvPr id="227" name="Google Shape;227;p1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28" name="Google Shape;228;p10"/>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29" name="Google Shape;229;p10" descr="Important Features of a Manual Content Moderation Tool | Nyckel"/>
          <p:cNvPicPr preferRelativeResize="0"/>
          <p:nvPr/>
        </p:nvPicPr>
        <p:blipFill rotWithShape="1">
          <a:blip r:embed="rId7">
            <a:alphaModFix/>
          </a:blip>
          <a:srcRect/>
          <a:stretch/>
        </p:blipFill>
        <p:spPr>
          <a:xfrm>
            <a:off x="7909593" y="2519261"/>
            <a:ext cx="2167471" cy="1982559"/>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1"/>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35" name="Google Shape;235;p1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36" name="Google Shape;236;p11"/>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7" name="Google Shape;237;p11"/>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8" name="Google Shape;238;p11"/>
          <p:cNvSpPr txBox="1"/>
          <p:nvPr/>
        </p:nvSpPr>
        <p:spPr>
          <a:xfrm>
            <a:off x="4544012" y="1762859"/>
            <a:ext cx="5491094" cy="33153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For example, </a:t>
            </a:r>
            <a:r>
              <a:rPr lang="en-GB" sz="2000" u="sng">
                <a:solidFill>
                  <a:schemeClr val="dk1"/>
                </a:solidFill>
                <a:latin typeface="Arial"/>
                <a:ea typeface="Arial"/>
                <a:cs typeface="Arial"/>
                <a:sym typeface="Arial"/>
              </a:rPr>
              <a:t>as the ACM point out, with material that is published after review, </a:t>
            </a:r>
            <a:r>
              <a:rPr lang="en-GB" sz="2000">
                <a:solidFill>
                  <a:schemeClr val="accent1"/>
                </a:solidFill>
                <a:latin typeface="Arial"/>
                <a:ea typeface="Arial"/>
                <a:cs typeface="Arial"/>
                <a:sym typeface="Arial"/>
              </a:rPr>
              <a:t>but </a:t>
            </a:r>
            <a:r>
              <a:rPr lang="en-GB" sz="2000" u="sng">
                <a:solidFill>
                  <a:schemeClr val="dk1"/>
                </a:solidFill>
                <a:latin typeface="Arial"/>
                <a:ea typeface="Arial"/>
                <a:cs typeface="Arial"/>
                <a:sym typeface="Arial"/>
              </a:rPr>
              <a:t>that</a:t>
            </a:r>
            <a:r>
              <a:rPr lang="en-GB" sz="2000">
                <a:solidFill>
                  <a:schemeClr val="accent1"/>
                </a:solidFill>
                <a:latin typeface="Arial"/>
                <a:ea typeface="Arial"/>
                <a:cs typeface="Arial"/>
                <a:sym typeface="Arial"/>
              </a:rPr>
              <a:t> is found to contain offensive </a:t>
            </a:r>
            <a:r>
              <a:rPr lang="en-GB" sz="2000" u="sng">
                <a:solidFill>
                  <a:schemeClr val="dk1"/>
                </a:solidFill>
                <a:latin typeface="Arial"/>
                <a:ea typeface="Arial"/>
                <a:cs typeface="Arial"/>
                <a:sym typeface="Arial"/>
              </a:rPr>
              <a:t>or </a:t>
            </a:r>
            <a:r>
              <a:rPr lang="en-GB" sz="2000">
                <a:solidFill>
                  <a:schemeClr val="accent1"/>
                </a:solidFill>
                <a:latin typeface="Arial"/>
                <a:ea typeface="Arial"/>
                <a:cs typeface="Arial"/>
                <a:sym typeface="Arial"/>
              </a:rPr>
              <a:t>harmful content, </a:t>
            </a:r>
            <a:r>
              <a:rPr lang="en-GB" sz="2000">
                <a:solidFill>
                  <a:srgbClr val="833C0B"/>
                </a:solidFill>
                <a:latin typeface="Arial"/>
                <a:ea typeface="Arial"/>
                <a:cs typeface="Arial"/>
                <a:sym typeface="Arial"/>
              </a:rPr>
              <a:t>‘it is harder to argue that content was not endorsed by the administrator, community or host organisation’.</a:t>
            </a:r>
            <a:r>
              <a:rPr lang="en-GB" sz="2000" u="sng">
                <a:solidFill>
                  <a:schemeClr val="dk1"/>
                </a:solidFill>
                <a:latin typeface="Arial"/>
                <a:ea typeface="Arial"/>
                <a:cs typeface="Arial"/>
                <a:sym typeface="Arial"/>
              </a:rPr>
              <a:t> </a:t>
            </a:r>
            <a:endParaRPr sz="2000">
              <a:solidFill>
                <a:schemeClr val="accent1"/>
              </a:solidFill>
              <a:latin typeface="Arial"/>
              <a:ea typeface="Arial"/>
              <a:cs typeface="Arial"/>
              <a:sym typeface="Arial"/>
            </a:endParaRPr>
          </a:p>
        </p:txBody>
      </p:sp>
      <p:pic>
        <p:nvPicPr>
          <p:cNvPr id="239" name="Google Shape;239;p11"/>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40" name="Google Shape;240;p11"/>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12"/>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46" name="Google Shape;246;p1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47" name="Google Shape;247;p12"/>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8" name="Google Shape;248;p12"/>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9" name="Google Shape;249;p12"/>
          <p:cNvSpPr txBox="1"/>
          <p:nvPr/>
        </p:nvSpPr>
        <p:spPr>
          <a:xfrm>
            <a:off x="1520887" y="1258992"/>
            <a:ext cx="5831633" cy="423103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Moderation </a:t>
            </a:r>
            <a:r>
              <a:rPr lang="en-GB" sz="2000">
                <a:solidFill>
                  <a:schemeClr val="accent1"/>
                </a:solidFill>
                <a:latin typeface="Arial"/>
                <a:ea typeface="Arial"/>
                <a:cs typeface="Arial"/>
                <a:sym typeface="Arial"/>
              </a:rPr>
              <a:t>can be undertaken manually, </a:t>
            </a:r>
            <a:r>
              <a:rPr lang="en-GB" sz="2000" u="sng">
                <a:solidFill>
                  <a:schemeClr val="dk1"/>
                </a:solidFill>
                <a:latin typeface="Arial"/>
                <a:ea typeface="Arial"/>
                <a:cs typeface="Arial"/>
                <a:sym typeface="Arial"/>
              </a:rPr>
              <a:t>e.g., the moderator scans</a:t>
            </a:r>
            <a:r>
              <a:rPr lang="en-GB" sz="2000">
                <a:solidFill>
                  <a:schemeClr val="accent1"/>
                </a:solidFill>
                <a:latin typeface="Arial"/>
                <a:ea typeface="Arial"/>
                <a:cs typeface="Arial"/>
                <a:sym typeface="Arial"/>
              </a:rPr>
              <a:t> through posts to ensure that all content adheres to community standards and deletes that which does not. </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In recent times,</a:t>
            </a:r>
            <a:r>
              <a:rPr lang="en-GB" sz="2000">
                <a:solidFill>
                  <a:schemeClr val="accent1"/>
                </a:solidFill>
                <a:latin typeface="Arial"/>
                <a:ea typeface="Arial"/>
                <a:cs typeface="Arial"/>
                <a:sym typeface="Arial"/>
              </a:rPr>
              <a:t> automated software has increasingly been deployed for these purposes. </a:t>
            </a:r>
            <a:r>
              <a:rPr lang="en-GB" sz="2000" u="sng">
                <a:solidFill>
                  <a:schemeClr val="dk1"/>
                </a:solidFill>
                <a:latin typeface="Arial"/>
                <a:ea typeface="Arial"/>
                <a:cs typeface="Arial"/>
                <a:sym typeface="Arial"/>
              </a:rPr>
              <a:t>That software includes Perspective API, which has been described as ‘a system for the automated detection of </a:t>
            </a:r>
            <a:r>
              <a:rPr lang="en-GB" sz="2000">
                <a:solidFill>
                  <a:schemeClr val="accent1"/>
                </a:solidFill>
                <a:latin typeface="Arial"/>
                <a:ea typeface="Arial"/>
                <a:cs typeface="Arial"/>
                <a:sym typeface="Arial"/>
              </a:rPr>
              <a:t>“toxicity’.</a:t>
            </a:r>
            <a:endParaRPr/>
          </a:p>
        </p:txBody>
      </p:sp>
      <p:pic>
        <p:nvPicPr>
          <p:cNvPr id="250" name="Google Shape;250;p1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51" name="Google Shape;251;p12"/>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52" name="Google Shape;252;p12"/>
          <p:cNvPicPr preferRelativeResize="0"/>
          <p:nvPr/>
        </p:nvPicPr>
        <p:blipFill rotWithShape="1">
          <a:blip r:embed="rId7">
            <a:alphaModFix/>
          </a:blip>
          <a:srcRect/>
          <a:stretch/>
        </p:blipFill>
        <p:spPr>
          <a:xfrm>
            <a:off x="7766992" y="2481944"/>
            <a:ext cx="2150901" cy="186612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3"/>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58" name="Google Shape;258;p1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59" name="Google Shape;259;p13"/>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0" name="Google Shape;260;p13"/>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1" name="Google Shape;261;p13"/>
          <p:cNvSpPr txBox="1"/>
          <p:nvPr/>
        </p:nvSpPr>
        <p:spPr>
          <a:xfrm>
            <a:off x="1586204" y="1753513"/>
            <a:ext cx="8481527" cy="33153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1"/>
                </a:solidFill>
                <a:latin typeface="Arial"/>
                <a:ea typeface="Arial"/>
                <a:cs typeface="Arial"/>
                <a:sym typeface="Arial"/>
              </a:rPr>
              <a:t>Content moderation itself </a:t>
            </a:r>
            <a:r>
              <a:rPr lang="en-GB" sz="2000" u="sng">
                <a:solidFill>
                  <a:schemeClr val="dk1"/>
                </a:solidFill>
                <a:latin typeface="Arial"/>
                <a:ea typeface="Arial"/>
                <a:cs typeface="Arial"/>
                <a:sym typeface="Arial"/>
              </a:rPr>
              <a:t>is</a:t>
            </a:r>
            <a:r>
              <a:rPr lang="en-GB" sz="2000">
                <a:solidFill>
                  <a:schemeClr val="accent2"/>
                </a:solidFill>
                <a:latin typeface="Arial"/>
                <a:ea typeface="Arial"/>
                <a:cs typeface="Arial"/>
                <a:sym typeface="Arial"/>
              </a:rPr>
              <a:t> Not New. </a:t>
            </a:r>
            <a:r>
              <a:rPr lang="en-GB" sz="2000">
                <a:solidFill>
                  <a:schemeClr val="accent1"/>
                </a:solidFill>
                <a:latin typeface="Arial"/>
                <a:ea typeface="Arial"/>
                <a:cs typeface="Arial"/>
                <a:sym typeface="Arial"/>
              </a:rPr>
              <a:t>‘What is new’, </a:t>
            </a:r>
            <a:r>
              <a:rPr lang="en-GB" sz="2000" u="sng">
                <a:solidFill>
                  <a:schemeClr val="dk1"/>
                </a:solidFill>
                <a:latin typeface="Arial"/>
                <a:ea typeface="Arial"/>
                <a:cs typeface="Arial"/>
                <a:sym typeface="Arial"/>
              </a:rPr>
              <a:t>writes Sarah Roberts, whose book Behind the Screen (2019) examines this line of work,</a:t>
            </a:r>
            <a:r>
              <a:rPr lang="en-GB" sz="2000">
                <a:solidFill>
                  <a:srgbClr val="833C0B"/>
                </a:solidFill>
                <a:latin typeface="Arial"/>
                <a:ea typeface="Arial"/>
                <a:cs typeface="Arial"/>
                <a:sym typeface="Arial"/>
              </a:rPr>
              <a:t> ‘is the industrial-scale organized content moderation activities of professionals who are paid for their evaluative gatekeeping services, and who undertake the work they do on behalf of largescale commercial entities’. </a:t>
            </a:r>
            <a:r>
              <a:rPr lang="en-GB" sz="2000" u="sng">
                <a:solidFill>
                  <a:schemeClr val="dk1"/>
                </a:solidFill>
                <a:latin typeface="Arial"/>
                <a:ea typeface="Arial"/>
                <a:cs typeface="Arial"/>
                <a:sym typeface="Arial"/>
              </a:rPr>
              <a:t>The proliferation of platforms has meant a proliferation of online communities to manage and content to moderate.</a:t>
            </a:r>
            <a:endParaRPr sz="2000">
              <a:solidFill>
                <a:schemeClr val="accent1"/>
              </a:solidFill>
              <a:latin typeface="Arial"/>
              <a:ea typeface="Arial"/>
              <a:cs typeface="Arial"/>
              <a:sym typeface="Arial"/>
            </a:endParaRPr>
          </a:p>
        </p:txBody>
      </p:sp>
      <p:pic>
        <p:nvPicPr>
          <p:cNvPr id="262" name="Google Shape;262;p1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63" name="Google Shape;263;p1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9" name="Google Shape;269;p1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70" name="Google Shape;270;p14"/>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271" name="Google Shape;271;p14"/>
          <p:cNvSpPr/>
          <p:nvPr/>
        </p:nvSpPr>
        <p:spPr>
          <a:xfrm>
            <a:off x="4432041" y="1117694"/>
            <a:ext cx="1635847"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Calibri"/>
              <a:ea typeface="Calibri"/>
              <a:cs typeface="Calibri"/>
              <a:sym typeface="Calibri"/>
            </a:endParaRPr>
          </a:p>
        </p:txBody>
      </p:sp>
      <p:sp>
        <p:nvSpPr>
          <p:cNvPr id="272" name="Google Shape;272;p14"/>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73" name="Google Shape;273;p14"/>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274" name="Google Shape;274;p14"/>
          <p:cNvSpPr/>
          <p:nvPr/>
        </p:nvSpPr>
        <p:spPr>
          <a:xfrm>
            <a:off x="1054359" y="4884389"/>
            <a:ext cx="501352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accent2"/>
                </a:solidFill>
                <a:latin typeface="Overlock"/>
                <a:ea typeface="Overlock"/>
                <a:cs typeface="Overlock"/>
                <a:sym typeface="Overlock"/>
              </a:rPr>
              <a:t>Content Producers</a:t>
            </a:r>
            <a:endParaRPr/>
          </a:p>
        </p:txBody>
      </p:sp>
      <p:sp>
        <p:nvSpPr>
          <p:cNvPr id="275" name="Google Shape;275;p14"/>
          <p:cNvSpPr txBox="1"/>
          <p:nvPr/>
        </p:nvSpPr>
        <p:spPr>
          <a:xfrm>
            <a:off x="6301339" y="1259391"/>
            <a:ext cx="460414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C00000"/>
                </a:solidFill>
                <a:latin typeface="Tajawal Medium"/>
                <a:ea typeface="Tajawal Medium"/>
                <a:cs typeface="Tajawal Medium"/>
                <a:sym typeface="Tajawal Medium"/>
              </a:rPr>
              <a:t>Digital Content Direction</a:t>
            </a:r>
            <a:endParaRPr/>
          </a:p>
        </p:txBody>
      </p:sp>
      <p:sp>
        <p:nvSpPr>
          <p:cNvPr id="276" name="Google Shape;276;p14"/>
          <p:cNvSpPr txBox="1"/>
          <p:nvPr/>
        </p:nvSpPr>
        <p:spPr>
          <a:xfrm>
            <a:off x="4436527" y="1325948"/>
            <a:ext cx="1635847"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lt1"/>
                </a:solidFill>
                <a:latin typeface="Tajawal Medium"/>
                <a:ea typeface="Tajawal Medium"/>
                <a:cs typeface="Tajawal Medium"/>
                <a:sym typeface="Tajawal Medium"/>
              </a:rPr>
              <a:t>Lecture 10</a:t>
            </a:r>
            <a:endParaRPr/>
          </a:p>
        </p:txBody>
      </p:sp>
      <p:pic>
        <p:nvPicPr>
          <p:cNvPr id="277" name="Google Shape;277;p1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78" name="Google Shape;278;p14"/>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par>
                                <p:cTn id="8" presetID="10" presetClass="entr" presetSubtype="0" fill="hold" nodeType="withEffect">
                                  <p:stCondLst>
                                    <p:cond delay="250"/>
                                  </p:stCondLst>
                                  <p:childTnLst>
                                    <p:set>
                                      <p:cBhvr>
                                        <p:cTn id="9" dur="1" fill="hold">
                                          <p:stCondLst>
                                            <p:cond delay="0"/>
                                          </p:stCondLst>
                                        </p:cTn>
                                        <p:tgtEl>
                                          <p:spTgt spid="268"/>
                                        </p:tgtEl>
                                        <p:attrNameLst>
                                          <p:attrName>style.visibility</p:attrName>
                                        </p:attrNameLst>
                                      </p:cBhvr>
                                      <p:to>
                                        <p:strVal val="visible"/>
                                      </p:to>
                                    </p:set>
                                    <p:animEffect transition="in" filter="fade">
                                      <p:cBhvr>
                                        <p:cTn id="10" dur="500"/>
                                        <p:tgtEl>
                                          <p:spTgt spid="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5"/>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84" name="Google Shape;284;p15"/>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85" name="Google Shape;285;p15"/>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6" name="Google Shape;286;p15"/>
          <p:cNvSpPr/>
          <p:nvPr/>
        </p:nvSpPr>
        <p:spPr>
          <a:xfrm>
            <a:off x="1181061" y="1265546"/>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7" name="Google Shape;287;p15"/>
          <p:cNvSpPr txBox="1"/>
          <p:nvPr/>
        </p:nvSpPr>
        <p:spPr>
          <a:xfrm>
            <a:off x="4506684" y="1501588"/>
            <a:ext cx="5528417"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So, </a:t>
            </a:r>
            <a:r>
              <a:rPr lang="en-GB" sz="2000">
                <a:solidFill>
                  <a:srgbClr val="833C0B"/>
                </a:solidFill>
                <a:latin typeface="Arial"/>
                <a:ea typeface="Arial"/>
                <a:cs typeface="Arial"/>
                <a:sym typeface="Arial"/>
              </a:rPr>
              <a:t>are online community managers and content moderators content producers?</a:t>
            </a:r>
            <a:endParaRPr/>
          </a:p>
          <a:p>
            <a:pPr marL="0" marR="0" lvl="0" indent="457200" algn="just" rtl="0">
              <a:lnSpc>
                <a:spcPct val="150000"/>
              </a:lnSpc>
              <a:spcBef>
                <a:spcPts val="300"/>
              </a:spcBef>
              <a:spcAft>
                <a:spcPts val="0"/>
              </a:spcAft>
              <a:buNone/>
            </a:pPr>
            <a:r>
              <a:rPr lang="en-GB" sz="2000">
                <a:solidFill>
                  <a:srgbClr val="833C0B"/>
                </a:solidFill>
                <a:latin typeface="Arial"/>
                <a:ea typeface="Arial"/>
                <a:cs typeface="Arial"/>
                <a:sym typeface="Arial"/>
              </a:rPr>
              <a:t>	</a:t>
            </a:r>
            <a:r>
              <a:rPr lang="en-GB" sz="2000" u="sng">
                <a:solidFill>
                  <a:schemeClr val="dk1"/>
                </a:solidFill>
                <a:latin typeface="Arial"/>
                <a:ea typeface="Arial"/>
                <a:cs typeface="Arial"/>
                <a:sym typeface="Arial"/>
              </a:rPr>
              <a:t>The answer would</a:t>
            </a:r>
            <a:r>
              <a:rPr lang="en-GB" sz="2000">
                <a:solidFill>
                  <a:schemeClr val="accent1"/>
                </a:solidFill>
                <a:latin typeface="Arial"/>
                <a:ea typeface="Arial"/>
                <a:cs typeface="Arial"/>
                <a:sym typeface="Arial"/>
              </a:rPr>
              <a:t> seem to be ‘no’, </a:t>
            </a:r>
            <a:r>
              <a:rPr lang="en-GB" sz="2000" u="sng">
                <a:solidFill>
                  <a:schemeClr val="dk1"/>
                </a:solidFill>
                <a:latin typeface="Arial"/>
                <a:ea typeface="Arial"/>
                <a:cs typeface="Arial"/>
                <a:sym typeface="Arial"/>
              </a:rPr>
              <a:t>at least at first glance. These media professionals</a:t>
            </a:r>
            <a:r>
              <a:rPr lang="en-GB" sz="2000">
                <a:solidFill>
                  <a:schemeClr val="accent1"/>
                </a:solidFill>
                <a:latin typeface="Arial"/>
                <a:ea typeface="Arial"/>
                <a:cs typeface="Arial"/>
                <a:sym typeface="Arial"/>
              </a:rPr>
              <a:t> are not (usually) charged with producing vlogs and podcasts; </a:t>
            </a:r>
            <a:r>
              <a:rPr lang="en-GB" sz="2000" u="sng">
                <a:solidFill>
                  <a:schemeClr val="dk1"/>
                </a:solidFill>
                <a:latin typeface="Arial"/>
                <a:ea typeface="Arial"/>
                <a:cs typeface="Arial"/>
                <a:sym typeface="Arial"/>
              </a:rPr>
              <a:t>they’re</a:t>
            </a:r>
            <a:r>
              <a:rPr lang="en-GB" sz="2000">
                <a:solidFill>
                  <a:schemeClr val="accent1"/>
                </a:solidFill>
                <a:latin typeface="Arial"/>
                <a:ea typeface="Arial"/>
                <a:cs typeface="Arial"/>
                <a:sym typeface="Arial"/>
              </a:rPr>
              <a:t> not the ones who produce op eds or promotional material.</a:t>
            </a:r>
            <a:endParaRPr/>
          </a:p>
        </p:txBody>
      </p:sp>
      <p:pic>
        <p:nvPicPr>
          <p:cNvPr id="288" name="Google Shape;288;p1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89" name="Google Shape;289;p15"/>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90" name="Google Shape;290;p15" descr="Robust Trust &amp; Safety Programs are the Future - PartnerHero"/>
          <p:cNvPicPr preferRelativeResize="0"/>
          <p:nvPr/>
        </p:nvPicPr>
        <p:blipFill rotWithShape="1">
          <a:blip r:embed="rId7">
            <a:alphaModFix/>
          </a:blip>
          <a:srcRect/>
          <a:stretch/>
        </p:blipFill>
        <p:spPr>
          <a:xfrm>
            <a:off x="1570243" y="2527549"/>
            <a:ext cx="2547259" cy="1929072"/>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6"/>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96" name="Google Shape;296;p1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97" name="Google Shape;297;p16"/>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8" name="Google Shape;298;p16"/>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9" name="Google Shape;299;p16"/>
          <p:cNvSpPr txBox="1"/>
          <p:nvPr/>
        </p:nvSpPr>
        <p:spPr>
          <a:xfrm>
            <a:off x="1586204" y="1473591"/>
            <a:ext cx="5528417" cy="39045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400">
                <a:solidFill>
                  <a:schemeClr val="accent1"/>
                </a:solidFill>
                <a:latin typeface="Arial"/>
                <a:ea typeface="Arial"/>
                <a:cs typeface="Arial"/>
                <a:sym typeface="Arial"/>
              </a:rPr>
              <a:t>	</a:t>
            </a:r>
            <a:r>
              <a:rPr lang="en-GB" sz="2400" u="sng">
                <a:solidFill>
                  <a:schemeClr val="dk1"/>
                </a:solidFill>
                <a:latin typeface="Arial"/>
                <a:ea typeface="Arial"/>
                <a:cs typeface="Arial"/>
                <a:sym typeface="Arial"/>
              </a:rPr>
              <a:t>A more</a:t>
            </a:r>
            <a:r>
              <a:rPr lang="en-GB" sz="2400">
                <a:solidFill>
                  <a:schemeClr val="accent1"/>
                </a:solidFill>
                <a:latin typeface="Arial"/>
                <a:ea typeface="Arial"/>
                <a:cs typeface="Arial"/>
                <a:sym typeface="Arial"/>
              </a:rPr>
              <a:t> careful assessment reveals, </a:t>
            </a:r>
            <a:r>
              <a:rPr lang="en-GB" sz="2400" u="sng">
                <a:solidFill>
                  <a:schemeClr val="dk1"/>
                </a:solidFill>
                <a:latin typeface="Arial"/>
                <a:ea typeface="Arial"/>
                <a:cs typeface="Arial"/>
                <a:sym typeface="Arial"/>
              </a:rPr>
              <a:t>however</a:t>
            </a:r>
            <a:r>
              <a:rPr lang="en-GB" sz="2400">
                <a:solidFill>
                  <a:schemeClr val="accent1"/>
                </a:solidFill>
                <a:latin typeface="Arial"/>
                <a:ea typeface="Arial"/>
                <a:cs typeface="Arial"/>
                <a:sym typeface="Arial"/>
              </a:rPr>
              <a:t>, that community managers and content moderators help produce something </a:t>
            </a:r>
            <a:r>
              <a:rPr lang="en-GB" sz="2400" u="sng">
                <a:solidFill>
                  <a:schemeClr val="dk1"/>
                </a:solidFill>
                <a:latin typeface="Arial"/>
                <a:ea typeface="Arial"/>
                <a:cs typeface="Arial"/>
                <a:sym typeface="Arial"/>
              </a:rPr>
              <a:t>that is just</a:t>
            </a:r>
            <a:r>
              <a:rPr lang="en-GB" sz="2400">
                <a:solidFill>
                  <a:schemeClr val="accent1"/>
                </a:solidFill>
                <a:latin typeface="Arial"/>
                <a:ea typeface="Arial"/>
                <a:cs typeface="Arial"/>
                <a:sym typeface="Arial"/>
              </a:rPr>
              <a:t> as important as those artefacts </a:t>
            </a:r>
            <a:r>
              <a:rPr lang="en-GB" sz="2400" u="sng">
                <a:solidFill>
                  <a:schemeClr val="dk1"/>
                </a:solidFill>
                <a:latin typeface="Arial"/>
                <a:ea typeface="Arial"/>
                <a:cs typeface="Arial"/>
                <a:sym typeface="Arial"/>
              </a:rPr>
              <a:t>and that is the</a:t>
            </a:r>
            <a:r>
              <a:rPr lang="en-GB" sz="2400">
                <a:solidFill>
                  <a:schemeClr val="accent1"/>
                </a:solidFill>
                <a:latin typeface="Arial"/>
                <a:ea typeface="Arial"/>
                <a:cs typeface="Arial"/>
                <a:sym typeface="Arial"/>
              </a:rPr>
              <a:t> user’s experience of a particular online community. </a:t>
            </a:r>
            <a:endParaRPr/>
          </a:p>
        </p:txBody>
      </p:sp>
      <p:pic>
        <p:nvPicPr>
          <p:cNvPr id="300" name="Google Shape;300;p1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01" name="Google Shape;301;p16"/>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02" name="Google Shape;302;p16" descr="What Is Content Moderation - Li Creative"/>
          <p:cNvPicPr preferRelativeResize="0"/>
          <p:nvPr/>
        </p:nvPicPr>
        <p:blipFill rotWithShape="1">
          <a:blip r:embed="rId7">
            <a:alphaModFix/>
          </a:blip>
          <a:srcRect/>
          <a:stretch/>
        </p:blipFill>
        <p:spPr>
          <a:xfrm>
            <a:off x="7617871" y="2301549"/>
            <a:ext cx="2305274" cy="2248678"/>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17"/>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08" name="Google Shape;308;p1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09" name="Google Shape;309;p17"/>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17"/>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1" name="Google Shape;311;p17"/>
          <p:cNvSpPr txBox="1"/>
          <p:nvPr/>
        </p:nvSpPr>
        <p:spPr>
          <a:xfrm>
            <a:off x="4562669" y="1744188"/>
            <a:ext cx="5528417" cy="33153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Through</a:t>
            </a:r>
            <a:r>
              <a:rPr lang="en-GB" sz="2000">
                <a:solidFill>
                  <a:schemeClr val="accent1"/>
                </a:solidFill>
                <a:latin typeface="Arial"/>
                <a:ea typeface="Arial"/>
                <a:cs typeface="Arial"/>
                <a:sym typeface="Arial"/>
              </a:rPr>
              <a:t> deciding what content </a:t>
            </a:r>
            <a:r>
              <a:rPr lang="en-GB" sz="2000" u="sng">
                <a:solidFill>
                  <a:schemeClr val="dk1"/>
                </a:solidFill>
                <a:latin typeface="Arial"/>
                <a:ea typeface="Arial"/>
                <a:cs typeface="Arial"/>
                <a:sym typeface="Arial"/>
              </a:rPr>
              <a:t>is </a:t>
            </a:r>
            <a:r>
              <a:rPr lang="en-GB" sz="2000">
                <a:solidFill>
                  <a:schemeClr val="accent1"/>
                </a:solidFill>
                <a:latin typeface="Arial"/>
                <a:ea typeface="Arial"/>
                <a:cs typeface="Arial"/>
                <a:sym typeface="Arial"/>
              </a:rPr>
              <a:t>acceptable for a particular community </a:t>
            </a:r>
            <a:r>
              <a:rPr lang="en-GB" sz="2000" u="sng">
                <a:solidFill>
                  <a:schemeClr val="dk1"/>
                </a:solidFill>
                <a:latin typeface="Arial"/>
                <a:ea typeface="Arial"/>
                <a:cs typeface="Arial"/>
                <a:sym typeface="Arial"/>
              </a:rPr>
              <a:t>and </a:t>
            </a:r>
            <a:r>
              <a:rPr lang="en-GB" sz="2000">
                <a:solidFill>
                  <a:schemeClr val="accent1"/>
                </a:solidFill>
                <a:latin typeface="Arial"/>
                <a:ea typeface="Arial"/>
                <a:cs typeface="Arial"/>
                <a:sym typeface="Arial"/>
              </a:rPr>
              <a:t>what is not, </a:t>
            </a:r>
            <a:r>
              <a:rPr lang="en-GB" sz="2000" u="sng">
                <a:solidFill>
                  <a:schemeClr val="dk1"/>
                </a:solidFill>
                <a:latin typeface="Arial"/>
                <a:ea typeface="Arial"/>
                <a:cs typeface="Arial"/>
                <a:sym typeface="Arial"/>
              </a:rPr>
              <a:t>these</a:t>
            </a:r>
            <a:r>
              <a:rPr lang="en-GB" sz="2000">
                <a:solidFill>
                  <a:schemeClr val="accent2"/>
                </a:solidFill>
                <a:latin typeface="Arial"/>
                <a:ea typeface="Arial"/>
                <a:cs typeface="Arial"/>
                <a:sym typeface="Arial"/>
              </a:rPr>
              <a:t> media professionals </a:t>
            </a:r>
            <a:r>
              <a:rPr lang="en-GB" sz="2000" u="sng">
                <a:solidFill>
                  <a:schemeClr val="dk1"/>
                </a:solidFill>
                <a:latin typeface="Arial"/>
                <a:ea typeface="Arial"/>
                <a:cs typeface="Arial"/>
                <a:sym typeface="Arial"/>
              </a:rPr>
              <a:t>play</a:t>
            </a:r>
            <a:r>
              <a:rPr lang="en-GB" sz="2000">
                <a:solidFill>
                  <a:schemeClr val="accent1"/>
                </a:solidFill>
                <a:latin typeface="Arial"/>
                <a:ea typeface="Arial"/>
                <a:cs typeface="Arial"/>
                <a:sym typeface="Arial"/>
              </a:rPr>
              <a:t> no small role in determining whether somebody will or will not return to—or, more accurately, </a:t>
            </a:r>
            <a:r>
              <a:rPr lang="en-GB" sz="2000" u="sng">
                <a:solidFill>
                  <a:schemeClr val="dk1"/>
                </a:solidFill>
                <a:latin typeface="Arial"/>
                <a:ea typeface="Arial"/>
                <a:cs typeface="Arial"/>
                <a:sym typeface="Arial"/>
              </a:rPr>
              <a:t>be permitted to re-enter—the community they oversee.</a:t>
            </a:r>
            <a:endParaRPr sz="2000">
              <a:solidFill>
                <a:schemeClr val="accent1"/>
              </a:solidFill>
              <a:latin typeface="Arial"/>
              <a:ea typeface="Arial"/>
              <a:cs typeface="Arial"/>
              <a:sym typeface="Arial"/>
            </a:endParaRPr>
          </a:p>
        </p:txBody>
      </p:sp>
      <p:pic>
        <p:nvPicPr>
          <p:cNvPr id="312" name="Google Shape;312;p1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13" name="Google Shape;313;p17"/>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14" name="Google Shape;314;p17" descr="Bootstrap Your Online Business Without a Web Designer"/>
          <p:cNvPicPr preferRelativeResize="0"/>
          <p:nvPr/>
        </p:nvPicPr>
        <p:blipFill rotWithShape="1">
          <a:blip r:embed="rId7">
            <a:alphaModFix/>
          </a:blip>
          <a:srcRect/>
          <a:stretch/>
        </p:blipFill>
        <p:spPr>
          <a:xfrm>
            <a:off x="1595537" y="2251392"/>
            <a:ext cx="2607511" cy="210871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18"/>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20" name="Google Shape;320;p18"/>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21" name="Google Shape;321;p18"/>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2" name="Google Shape;322;p18"/>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3" name="Google Shape;323;p18"/>
          <p:cNvSpPr txBox="1"/>
          <p:nvPr/>
        </p:nvSpPr>
        <p:spPr>
          <a:xfrm>
            <a:off x="1586204" y="1258992"/>
            <a:ext cx="5831633" cy="433157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In an incisive 2018 study, </a:t>
            </a:r>
            <a:r>
              <a:rPr lang="en-GB" sz="2000" u="sng">
                <a:solidFill>
                  <a:schemeClr val="dk1"/>
                </a:solidFill>
                <a:latin typeface="Arial"/>
                <a:ea typeface="Arial"/>
                <a:cs typeface="Arial"/>
                <a:sym typeface="Arial"/>
              </a:rPr>
              <a:t>the US scholar </a:t>
            </a:r>
            <a:r>
              <a:rPr lang="en-GB" sz="2000">
                <a:solidFill>
                  <a:schemeClr val="accent1"/>
                </a:solidFill>
                <a:latin typeface="Arial"/>
                <a:ea typeface="Arial"/>
                <a:cs typeface="Arial"/>
                <a:sym typeface="Arial"/>
              </a:rPr>
              <a:t>Tarleton Gillespie </a:t>
            </a:r>
            <a:r>
              <a:rPr lang="en-GB" sz="2000" u="sng">
                <a:solidFill>
                  <a:schemeClr val="dk1"/>
                </a:solidFill>
                <a:latin typeface="Arial"/>
                <a:ea typeface="Arial"/>
                <a:cs typeface="Arial"/>
                <a:sym typeface="Arial"/>
              </a:rPr>
              <a:t>writes that content moderation is hugely important from the perspectives of profit and public health:</a:t>
            </a:r>
            <a:endParaRPr/>
          </a:p>
          <a:p>
            <a:pPr marL="0" marR="0" lvl="0" indent="457200" algn="just" rtl="0">
              <a:lnSpc>
                <a:spcPct val="150000"/>
              </a:lnSpc>
              <a:spcBef>
                <a:spcPts val="300"/>
              </a:spcBef>
              <a:spcAft>
                <a:spcPts val="0"/>
              </a:spcAft>
              <a:buNone/>
            </a:pPr>
            <a:r>
              <a:rPr lang="en-GB" sz="1700">
                <a:solidFill>
                  <a:srgbClr val="833C0B"/>
                </a:solidFill>
                <a:latin typeface="Arial"/>
                <a:ea typeface="Arial"/>
                <a:cs typeface="Arial"/>
                <a:sym typeface="Arial"/>
              </a:rPr>
              <a:t>“Platforms must, in some form or another, moderate: both to protect one user from another, or one group from its antagonists, and to remove the offensive, vile, or illegal as well as to present their best face to new users, to their advertisers and partners, and to the public at large.”</a:t>
            </a:r>
            <a:endParaRPr/>
          </a:p>
        </p:txBody>
      </p:sp>
      <p:pic>
        <p:nvPicPr>
          <p:cNvPr id="324" name="Google Shape;324;p1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25" name="Google Shape;325;p18"/>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26" name="Google Shape;326;p18" descr="Tarleton Gillespie - Wikipedia"/>
          <p:cNvPicPr preferRelativeResize="0"/>
          <p:nvPr/>
        </p:nvPicPr>
        <p:blipFill rotWithShape="1">
          <a:blip r:embed="rId7">
            <a:alphaModFix/>
          </a:blip>
          <a:srcRect/>
          <a:stretch/>
        </p:blipFill>
        <p:spPr>
          <a:xfrm>
            <a:off x="7822980" y="2237456"/>
            <a:ext cx="2244465" cy="2374641"/>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9"/>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32" name="Google Shape;332;p1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33" name="Google Shape;333;p19"/>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4" name="Google Shape;334;p19"/>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5" name="Google Shape;335;p19"/>
          <p:cNvSpPr txBox="1"/>
          <p:nvPr/>
        </p:nvSpPr>
        <p:spPr>
          <a:xfrm>
            <a:off x="4553345" y="1622888"/>
            <a:ext cx="5528417" cy="3625416"/>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200" u="sng">
                <a:solidFill>
                  <a:schemeClr val="dk1"/>
                </a:solidFill>
                <a:latin typeface="Arial"/>
                <a:ea typeface="Arial"/>
                <a:cs typeface="Arial"/>
                <a:sym typeface="Arial"/>
              </a:rPr>
              <a:t>In doing this,</a:t>
            </a:r>
            <a:r>
              <a:rPr lang="en-GB" sz="2200">
                <a:solidFill>
                  <a:schemeClr val="accent1"/>
                </a:solidFill>
                <a:latin typeface="Arial"/>
                <a:ea typeface="Arial"/>
                <a:cs typeface="Arial"/>
                <a:sym typeface="Arial"/>
              </a:rPr>
              <a:t> content moderators are required </a:t>
            </a:r>
            <a:r>
              <a:rPr lang="en-GB" sz="2200" u="sng">
                <a:solidFill>
                  <a:schemeClr val="dk1"/>
                </a:solidFill>
                <a:latin typeface="Arial"/>
                <a:ea typeface="Arial"/>
                <a:cs typeface="Arial"/>
                <a:sym typeface="Arial"/>
              </a:rPr>
              <a:t>to adhere to</a:t>
            </a:r>
            <a:r>
              <a:rPr lang="en-GB" sz="2200">
                <a:solidFill>
                  <a:schemeClr val="accent1"/>
                </a:solidFill>
                <a:latin typeface="Arial"/>
                <a:ea typeface="Arial"/>
                <a:cs typeface="Arial"/>
                <a:sym typeface="Arial"/>
              </a:rPr>
              <a:t> guidelines enforced by</a:t>
            </a:r>
            <a:r>
              <a:rPr lang="en-GB" sz="2200" u="sng">
                <a:solidFill>
                  <a:schemeClr val="dk1"/>
                </a:solidFill>
                <a:latin typeface="Arial"/>
                <a:ea typeface="Arial"/>
                <a:cs typeface="Arial"/>
                <a:sym typeface="Arial"/>
              </a:rPr>
              <a:t> the</a:t>
            </a:r>
            <a:r>
              <a:rPr lang="en-GB" sz="2200">
                <a:solidFill>
                  <a:schemeClr val="accent1"/>
                </a:solidFill>
                <a:latin typeface="Arial"/>
                <a:ea typeface="Arial"/>
                <a:cs typeface="Arial"/>
                <a:sym typeface="Arial"/>
              </a:rPr>
              <a:t> community manager. </a:t>
            </a:r>
            <a:endParaRPr/>
          </a:p>
          <a:p>
            <a:pPr marL="0" marR="0" lvl="0" indent="457200" algn="just" rtl="0">
              <a:lnSpc>
                <a:spcPct val="150000"/>
              </a:lnSpc>
              <a:spcBef>
                <a:spcPts val="300"/>
              </a:spcBef>
              <a:spcAft>
                <a:spcPts val="0"/>
              </a:spcAft>
              <a:buNone/>
            </a:pPr>
            <a:r>
              <a:rPr lang="en-GB" sz="2200">
                <a:solidFill>
                  <a:schemeClr val="accent1"/>
                </a:solidFill>
                <a:latin typeface="Arial"/>
                <a:ea typeface="Arial"/>
                <a:cs typeface="Arial"/>
                <a:sym typeface="Arial"/>
              </a:rPr>
              <a:t>	</a:t>
            </a:r>
            <a:r>
              <a:rPr lang="en-GB" sz="2200" u="sng">
                <a:solidFill>
                  <a:schemeClr val="dk1"/>
                </a:solidFill>
                <a:latin typeface="Arial"/>
                <a:ea typeface="Arial"/>
                <a:cs typeface="Arial"/>
                <a:sym typeface="Arial"/>
              </a:rPr>
              <a:t>Indeed, as we noted before, </a:t>
            </a:r>
            <a:r>
              <a:rPr lang="en-GB" sz="2200">
                <a:solidFill>
                  <a:schemeClr val="accent1"/>
                </a:solidFill>
                <a:latin typeface="Arial"/>
                <a:ea typeface="Arial"/>
                <a:cs typeface="Arial"/>
                <a:sym typeface="Arial"/>
              </a:rPr>
              <a:t>community managers </a:t>
            </a:r>
            <a:r>
              <a:rPr lang="en-GB" sz="2200" u="sng">
                <a:solidFill>
                  <a:schemeClr val="dk1"/>
                </a:solidFill>
                <a:latin typeface="Arial"/>
                <a:ea typeface="Arial"/>
                <a:cs typeface="Arial"/>
                <a:sym typeface="Arial"/>
              </a:rPr>
              <a:t>are</a:t>
            </a:r>
            <a:r>
              <a:rPr lang="en-GB" sz="2200">
                <a:solidFill>
                  <a:schemeClr val="accent1"/>
                </a:solidFill>
                <a:latin typeface="Arial"/>
                <a:ea typeface="Arial"/>
                <a:cs typeface="Arial"/>
                <a:sym typeface="Arial"/>
              </a:rPr>
              <a:t> sometimes tasked with content moderation activities.</a:t>
            </a:r>
            <a:endParaRPr/>
          </a:p>
        </p:txBody>
      </p:sp>
      <p:pic>
        <p:nvPicPr>
          <p:cNvPr id="336" name="Google Shape;336;p1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37" name="Google Shape;337;p19"/>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38" name="Google Shape;338;p19" descr="CMS Web Development Services - 6degreesIT"/>
          <p:cNvPicPr preferRelativeResize="0"/>
          <p:nvPr/>
        </p:nvPicPr>
        <p:blipFill rotWithShape="1">
          <a:blip r:embed="rId7">
            <a:alphaModFix/>
          </a:blip>
          <a:srcRect/>
          <a:stretch/>
        </p:blipFill>
        <p:spPr>
          <a:xfrm>
            <a:off x="1559703" y="1744191"/>
            <a:ext cx="2993642" cy="318055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20"/>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44" name="Google Shape;344;p2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45" name="Google Shape;345;p20"/>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6" name="Google Shape;346;p20"/>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7" name="Google Shape;347;p20"/>
          <p:cNvSpPr txBox="1"/>
          <p:nvPr/>
        </p:nvSpPr>
        <p:spPr>
          <a:xfrm>
            <a:off x="1586204" y="1520250"/>
            <a:ext cx="5528417"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In the next section</a:t>
            </a:r>
            <a:r>
              <a:rPr lang="en-GB" sz="2000">
                <a:solidFill>
                  <a:schemeClr val="accent1"/>
                </a:solidFill>
                <a:latin typeface="Arial"/>
                <a:ea typeface="Arial"/>
                <a:cs typeface="Arial"/>
                <a:sym typeface="Arial"/>
              </a:rPr>
              <a:t>, we examine how</a:t>
            </a:r>
            <a:r>
              <a:rPr lang="en-GB" sz="2000" u="sng">
                <a:solidFill>
                  <a:schemeClr val="dk1"/>
                </a:solidFill>
                <a:latin typeface="Arial"/>
                <a:ea typeface="Arial"/>
                <a:cs typeface="Arial"/>
                <a:sym typeface="Arial"/>
              </a:rPr>
              <a:t> these</a:t>
            </a:r>
            <a:r>
              <a:rPr lang="en-GB" sz="2000">
                <a:solidFill>
                  <a:schemeClr val="accent1"/>
                </a:solidFill>
                <a:latin typeface="Arial"/>
                <a:ea typeface="Arial"/>
                <a:cs typeface="Arial"/>
                <a:sym typeface="Arial"/>
              </a:rPr>
              <a:t> media professionals </a:t>
            </a:r>
            <a:r>
              <a:rPr lang="en-GB" sz="2000">
                <a:solidFill>
                  <a:srgbClr val="833C0B"/>
                </a:solidFill>
                <a:latin typeface="Arial"/>
                <a:ea typeface="Arial"/>
                <a:cs typeface="Arial"/>
                <a:sym typeface="Arial"/>
              </a:rPr>
              <a:t>respond to </a:t>
            </a:r>
            <a:r>
              <a:rPr lang="en-GB" sz="2000">
                <a:solidFill>
                  <a:schemeClr val="accent1"/>
                </a:solidFill>
                <a:latin typeface="Arial"/>
                <a:ea typeface="Arial"/>
                <a:cs typeface="Arial"/>
                <a:sym typeface="Arial"/>
              </a:rPr>
              <a:t>digital hostility. </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This encompasses the</a:t>
            </a:r>
            <a:r>
              <a:rPr lang="en-GB" sz="2000">
                <a:solidFill>
                  <a:schemeClr val="accent1"/>
                </a:solidFill>
                <a:latin typeface="Arial"/>
                <a:ea typeface="Arial"/>
                <a:cs typeface="Arial"/>
                <a:sym typeface="Arial"/>
              </a:rPr>
              <a:t> ‘offensive, vile, or illegal’ </a:t>
            </a:r>
            <a:r>
              <a:rPr lang="en-GB" sz="2000" u="sng">
                <a:solidFill>
                  <a:schemeClr val="dk1"/>
                </a:solidFill>
                <a:latin typeface="Arial"/>
                <a:ea typeface="Arial"/>
                <a:cs typeface="Arial"/>
                <a:sym typeface="Arial"/>
              </a:rPr>
              <a:t>content that Gillespie describes above; it also encompasses content that may appear innocuous, but might in fact promote harmful views.</a:t>
            </a:r>
            <a:endParaRPr sz="2000">
              <a:solidFill>
                <a:schemeClr val="accent1"/>
              </a:solidFill>
              <a:latin typeface="Arial"/>
              <a:ea typeface="Arial"/>
              <a:cs typeface="Arial"/>
              <a:sym typeface="Arial"/>
            </a:endParaRPr>
          </a:p>
        </p:txBody>
      </p:sp>
      <p:pic>
        <p:nvPicPr>
          <p:cNvPr id="348" name="Google Shape;348;p2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49" name="Google Shape;349;p20"/>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50" name="Google Shape;350;p20"/>
          <p:cNvPicPr preferRelativeResize="0"/>
          <p:nvPr/>
        </p:nvPicPr>
        <p:blipFill rotWithShape="1">
          <a:blip r:embed="rId7">
            <a:alphaModFix/>
          </a:blip>
          <a:srcRect/>
          <a:stretch/>
        </p:blipFill>
        <p:spPr>
          <a:xfrm>
            <a:off x="7519764" y="1911317"/>
            <a:ext cx="2584774" cy="281959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21"/>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6" name="Google Shape;356;p21"/>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7" name="Google Shape;357;p21"/>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358" name="Google Shape;358;p21"/>
          <p:cNvSpPr/>
          <p:nvPr/>
        </p:nvSpPr>
        <p:spPr>
          <a:xfrm>
            <a:off x="4432041" y="1117694"/>
            <a:ext cx="1635847"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Calibri"/>
              <a:ea typeface="Calibri"/>
              <a:cs typeface="Calibri"/>
              <a:sym typeface="Calibri"/>
            </a:endParaRPr>
          </a:p>
        </p:txBody>
      </p:sp>
      <p:sp>
        <p:nvSpPr>
          <p:cNvPr id="359" name="Google Shape;359;p21"/>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60" name="Google Shape;360;p21"/>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361" name="Google Shape;361;p21"/>
          <p:cNvSpPr/>
          <p:nvPr/>
        </p:nvSpPr>
        <p:spPr>
          <a:xfrm>
            <a:off x="1054359" y="4884389"/>
            <a:ext cx="5013529"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accent2"/>
                </a:solidFill>
                <a:latin typeface="Overlock"/>
                <a:ea typeface="Overlock"/>
                <a:cs typeface="Overlock"/>
                <a:sym typeface="Overlock"/>
              </a:rPr>
              <a:t>Responding to Hostility, Misinformation and Disinformation</a:t>
            </a:r>
            <a:endParaRPr/>
          </a:p>
        </p:txBody>
      </p:sp>
      <p:sp>
        <p:nvSpPr>
          <p:cNvPr id="362" name="Google Shape;362;p21"/>
          <p:cNvSpPr txBox="1"/>
          <p:nvPr/>
        </p:nvSpPr>
        <p:spPr>
          <a:xfrm>
            <a:off x="6301339" y="1259391"/>
            <a:ext cx="460414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C00000"/>
                </a:solidFill>
                <a:latin typeface="Tajawal Medium"/>
                <a:ea typeface="Tajawal Medium"/>
                <a:cs typeface="Tajawal Medium"/>
                <a:sym typeface="Tajawal Medium"/>
              </a:rPr>
              <a:t>Digital Content Direction</a:t>
            </a:r>
            <a:endParaRPr/>
          </a:p>
        </p:txBody>
      </p:sp>
      <p:sp>
        <p:nvSpPr>
          <p:cNvPr id="363" name="Google Shape;363;p21"/>
          <p:cNvSpPr txBox="1"/>
          <p:nvPr/>
        </p:nvSpPr>
        <p:spPr>
          <a:xfrm>
            <a:off x="4436527" y="1325948"/>
            <a:ext cx="1635847"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lt1"/>
                </a:solidFill>
                <a:latin typeface="Tajawal Medium"/>
                <a:ea typeface="Tajawal Medium"/>
                <a:cs typeface="Tajawal Medium"/>
                <a:sym typeface="Tajawal Medium"/>
              </a:rPr>
              <a:t>Lecture 10</a:t>
            </a:r>
            <a:endParaRPr/>
          </a:p>
        </p:txBody>
      </p:sp>
      <p:pic>
        <p:nvPicPr>
          <p:cNvPr id="364" name="Google Shape;364;p21"/>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65" name="Google Shape;365;p21"/>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356"/>
                                        </p:tgtEl>
                                        <p:attrNameLst>
                                          <p:attrName>style.visibility</p:attrName>
                                        </p:attrNameLst>
                                      </p:cBhvr>
                                      <p:to>
                                        <p:strVal val="visible"/>
                                      </p:to>
                                    </p:set>
                                    <p:animEffect transition="in" filter="fade">
                                      <p:cBhvr>
                                        <p:cTn id="7" dur="500"/>
                                        <p:tgtEl>
                                          <p:spTgt spid="356"/>
                                        </p:tgtEl>
                                      </p:cBhvr>
                                    </p:animEffect>
                                  </p:childTnLst>
                                </p:cTn>
                              </p:par>
                              <p:par>
                                <p:cTn id="8" presetID="10" presetClass="entr" presetSubtype="0" fill="hold" nodeType="withEffect">
                                  <p:stCondLst>
                                    <p:cond delay="250"/>
                                  </p:stCondLst>
                                  <p:childTnLst>
                                    <p:set>
                                      <p:cBhvr>
                                        <p:cTn id="9" dur="1" fill="hold">
                                          <p:stCondLst>
                                            <p:cond delay="0"/>
                                          </p:stCondLst>
                                        </p:cTn>
                                        <p:tgtEl>
                                          <p:spTgt spid="355"/>
                                        </p:tgtEl>
                                        <p:attrNameLst>
                                          <p:attrName>style.visibility</p:attrName>
                                        </p:attrNameLst>
                                      </p:cBhvr>
                                      <p:to>
                                        <p:strVal val="visible"/>
                                      </p:to>
                                    </p:set>
                                    <p:animEffect transition="in" filter="fade">
                                      <p:cBhvr>
                                        <p:cTn id="10" dur="500"/>
                                        <p:tgtEl>
                                          <p:spTgt spid="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22"/>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71" name="Google Shape;371;p2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72" name="Google Shape;372;p22"/>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3" name="Google Shape;373;p22"/>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4" name="Google Shape;374;p22"/>
          <p:cNvSpPr txBox="1"/>
          <p:nvPr/>
        </p:nvSpPr>
        <p:spPr>
          <a:xfrm>
            <a:off x="1586204" y="1781510"/>
            <a:ext cx="5528417" cy="3389069"/>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400">
                <a:solidFill>
                  <a:schemeClr val="accent1"/>
                </a:solidFill>
                <a:latin typeface="Arial"/>
                <a:ea typeface="Arial"/>
                <a:cs typeface="Arial"/>
                <a:sym typeface="Arial"/>
              </a:rPr>
              <a:t>	We use </a:t>
            </a:r>
            <a:r>
              <a:rPr lang="en-GB" sz="2400">
                <a:solidFill>
                  <a:schemeClr val="accent2"/>
                </a:solidFill>
                <a:latin typeface="Arial"/>
                <a:ea typeface="Arial"/>
                <a:cs typeface="Arial"/>
                <a:sym typeface="Arial"/>
              </a:rPr>
              <a:t>the term digital hostility</a:t>
            </a:r>
            <a:r>
              <a:rPr lang="en-GB" sz="2400" u="sng">
                <a:solidFill>
                  <a:schemeClr val="dk1"/>
                </a:solidFill>
                <a:latin typeface="Arial"/>
                <a:ea typeface="Arial"/>
                <a:cs typeface="Arial"/>
                <a:sym typeface="Arial"/>
              </a:rPr>
              <a:t> to describe</a:t>
            </a:r>
            <a:r>
              <a:rPr lang="en-GB" sz="2400">
                <a:solidFill>
                  <a:schemeClr val="accent1"/>
                </a:solidFill>
                <a:latin typeface="Arial"/>
                <a:ea typeface="Arial"/>
                <a:cs typeface="Arial"/>
                <a:sym typeface="Arial"/>
              </a:rPr>
              <a:t> behaviour </a:t>
            </a:r>
            <a:r>
              <a:rPr lang="en-GB" sz="2400" u="sng">
                <a:solidFill>
                  <a:schemeClr val="dk1"/>
                </a:solidFill>
                <a:latin typeface="Arial"/>
                <a:ea typeface="Arial"/>
                <a:cs typeface="Arial"/>
                <a:sym typeface="Arial"/>
              </a:rPr>
              <a:t>that primarily or exclusively</a:t>
            </a:r>
            <a:r>
              <a:rPr lang="en-GB" sz="2400">
                <a:solidFill>
                  <a:schemeClr val="accent1"/>
                </a:solidFill>
                <a:latin typeface="Arial"/>
                <a:ea typeface="Arial"/>
                <a:cs typeface="Arial"/>
                <a:sym typeface="Arial"/>
              </a:rPr>
              <a:t> seeks to anger, offend </a:t>
            </a:r>
            <a:r>
              <a:rPr lang="en-GB" sz="2400" u="sng">
                <a:solidFill>
                  <a:schemeClr val="dk1"/>
                </a:solidFill>
                <a:latin typeface="Arial"/>
                <a:ea typeface="Arial"/>
                <a:cs typeface="Arial"/>
                <a:sym typeface="Arial"/>
              </a:rPr>
              <a:t>or</a:t>
            </a:r>
            <a:r>
              <a:rPr lang="en-GB" sz="2400">
                <a:solidFill>
                  <a:schemeClr val="accent1"/>
                </a:solidFill>
                <a:latin typeface="Arial"/>
                <a:ea typeface="Arial"/>
                <a:cs typeface="Arial"/>
                <a:sym typeface="Arial"/>
              </a:rPr>
              <a:t> humiliate others. </a:t>
            </a:r>
            <a:endParaRPr/>
          </a:p>
          <a:p>
            <a:pPr marL="0" marR="0" lvl="0" indent="457200" algn="just" rtl="0">
              <a:lnSpc>
                <a:spcPct val="150000"/>
              </a:lnSpc>
              <a:spcBef>
                <a:spcPts val="300"/>
              </a:spcBef>
              <a:spcAft>
                <a:spcPts val="0"/>
              </a:spcAft>
              <a:buNone/>
            </a:pPr>
            <a:r>
              <a:rPr lang="en-GB" sz="2400">
                <a:solidFill>
                  <a:schemeClr val="accent1"/>
                </a:solidFill>
                <a:latin typeface="Arial"/>
                <a:ea typeface="Arial"/>
                <a:cs typeface="Arial"/>
                <a:sym typeface="Arial"/>
              </a:rPr>
              <a:t>	Digital hostility </a:t>
            </a:r>
            <a:r>
              <a:rPr lang="en-GB" sz="2400" u="sng">
                <a:solidFill>
                  <a:schemeClr val="dk1"/>
                </a:solidFill>
                <a:latin typeface="Arial"/>
                <a:ea typeface="Arial"/>
                <a:cs typeface="Arial"/>
                <a:sym typeface="Arial"/>
              </a:rPr>
              <a:t>can take </a:t>
            </a:r>
            <a:r>
              <a:rPr lang="en-GB" sz="2400">
                <a:solidFill>
                  <a:schemeClr val="accent1"/>
                </a:solidFill>
                <a:latin typeface="Arial"/>
                <a:ea typeface="Arial"/>
                <a:cs typeface="Arial"/>
                <a:sym typeface="Arial"/>
              </a:rPr>
              <a:t>multiple forms, </a:t>
            </a:r>
            <a:r>
              <a:rPr lang="en-GB" sz="2400" u="sng">
                <a:solidFill>
                  <a:schemeClr val="dk1"/>
                </a:solidFill>
                <a:latin typeface="Arial"/>
                <a:ea typeface="Arial"/>
                <a:cs typeface="Arial"/>
                <a:sym typeface="Arial"/>
              </a:rPr>
              <a:t>including:</a:t>
            </a:r>
            <a:endParaRPr sz="2400">
              <a:solidFill>
                <a:schemeClr val="accent1"/>
              </a:solidFill>
              <a:latin typeface="Arial"/>
              <a:ea typeface="Arial"/>
              <a:cs typeface="Arial"/>
              <a:sym typeface="Arial"/>
            </a:endParaRPr>
          </a:p>
        </p:txBody>
      </p:sp>
      <p:pic>
        <p:nvPicPr>
          <p:cNvPr id="375" name="Google Shape;375;p2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76" name="Google Shape;376;p22"/>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77" name="Google Shape;377;p22" descr="Download Latent Hostility Knife Shake Hands Royalty-Free Stock Illustration  Image - Pixabay"/>
          <p:cNvPicPr preferRelativeResize="0"/>
          <p:nvPr/>
        </p:nvPicPr>
        <p:blipFill rotWithShape="1">
          <a:blip r:embed="rId7">
            <a:alphaModFix/>
          </a:blip>
          <a:srcRect/>
          <a:stretch/>
        </p:blipFill>
        <p:spPr>
          <a:xfrm>
            <a:off x="7744403" y="2099388"/>
            <a:ext cx="2200469" cy="251926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3"/>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83" name="Google Shape;383;p2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84" name="Google Shape;384;p23"/>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5" name="Google Shape;385;p23"/>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6" name="Google Shape;386;p23"/>
          <p:cNvSpPr txBox="1"/>
          <p:nvPr/>
        </p:nvSpPr>
        <p:spPr>
          <a:xfrm>
            <a:off x="4497353" y="1464270"/>
            <a:ext cx="5528417"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rgbClr val="833C0B"/>
                </a:solidFill>
                <a:latin typeface="Arial"/>
                <a:ea typeface="Arial"/>
                <a:cs typeface="Arial"/>
                <a:sym typeface="Arial"/>
              </a:rPr>
              <a:t>• Trolling: </a:t>
            </a:r>
            <a:r>
              <a:rPr lang="en-GB" sz="2000" u="sng">
                <a:solidFill>
                  <a:schemeClr val="dk1"/>
                </a:solidFill>
                <a:latin typeface="Arial"/>
                <a:ea typeface="Arial"/>
                <a:cs typeface="Arial"/>
                <a:sym typeface="Arial"/>
              </a:rPr>
              <a:t>the deliberate posting of content that is designed to generate a heightened (and usually adverse) response from the recipient.</a:t>
            </a:r>
            <a:endParaRPr/>
          </a:p>
          <a:p>
            <a:pPr marL="0" marR="0" lvl="0" indent="457200" algn="just" rtl="0">
              <a:lnSpc>
                <a:spcPct val="150000"/>
              </a:lnSpc>
              <a:spcBef>
                <a:spcPts val="300"/>
              </a:spcBef>
              <a:spcAft>
                <a:spcPts val="0"/>
              </a:spcAft>
              <a:buNone/>
            </a:pPr>
            <a:r>
              <a:rPr lang="en-GB" sz="2000">
                <a:solidFill>
                  <a:srgbClr val="833C0B"/>
                </a:solidFill>
                <a:latin typeface="Arial"/>
                <a:ea typeface="Arial"/>
                <a:cs typeface="Arial"/>
                <a:sym typeface="Arial"/>
              </a:rPr>
              <a:t>• Doxxing: </a:t>
            </a:r>
            <a:r>
              <a:rPr lang="en-GB" sz="2000" u="sng">
                <a:solidFill>
                  <a:schemeClr val="dk1"/>
                </a:solidFill>
                <a:latin typeface="Arial"/>
                <a:ea typeface="Arial"/>
                <a:cs typeface="Arial"/>
                <a:sym typeface="Arial"/>
              </a:rPr>
              <a:t>the unauthorised public sharing of another individual’s personal details (e.g., address, phone number, photographs of loved ones).</a:t>
            </a:r>
            <a:endParaRPr/>
          </a:p>
        </p:txBody>
      </p:sp>
      <p:pic>
        <p:nvPicPr>
          <p:cNvPr id="387" name="Google Shape;387;p2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88" name="Google Shape;388;p2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389" name="Google Shape;389;p23" descr="Online trolls targeting people with a disability | Aruma"/>
          <p:cNvPicPr preferRelativeResize="0"/>
          <p:nvPr/>
        </p:nvPicPr>
        <p:blipFill rotWithShape="1">
          <a:blip r:embed="rId7">
            <a:alphaModFix/>
          </a:blip>
          <a:srcRect/>
          <a:stretch/>
        </p:blipFill>
        <p:spPr>
          <a:xfrm>
            <a:off x="1912775" y="1649670"/>
            <a:ext cx="1743757" cy="1382779"/>
          </a:xfrm>
          <a:prstGeom prst="rect">
            <a:avLst/>
          </a:prstGeom>
          <a:noFill/>
          <a:ln>
            <a:noFill/>
          </a:ln>
        </p:spPr>
      </p:pic>
      <p:pic>
        <p:nvPicPr>
          <p:cNvPr id="390" name="Google Shape;390;p23" descr="What Is Doxxing: Is It Illegal and How to Prevent It | AVG"/>
          <p:cNvPicPr preferRelativeResize="0"/>
          <p:nvPr/>
        </p:nvPicPr>
        <p:blipFill rotWithShape="1">
          <a:blip r:embed="rId8">
            <a:alphaModFix/>
          </a:blip>
          <a:srcRect/>
          <a:stretch/>
        </p:blipFill>
        <p:spPr>
          <a:xfrm>
            <a:off x="1890777" y="3454034"/>
            <a:ext cx="2036258" cy="158449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24"/>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96" name="Google Shape;396;p24"/>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97" name="Google Shape;397;p24"/>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8" name="Google Shape;398;p24"/>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9" name="Google Shape;399;p24"/>
          <p:cNvSpPr txBox="1"/>
          <p:nvPr/>
        </p:nvSpPr>
        <p:spPr>
          <a:xfrm>
            <a:off x="1586204" y="1548241"/>
            <a:ext cx="5528417"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 Ad hominem attacks: </a:t>
            </a:r>
            <a:r>
              <a:rPr lang="en-GB" sz="2000" u="sng">
                <a:solidFill>
                  <a:schemeClr val="dk1"/>
                </a:solidFill>
                <a:latin typeface="Arial"/>
                <a:ea typeface="Arial"/>
                <a:cs typeface="Arial"/>
                <a:sym typeface="Arial"/>
              </a:rPr>
              <a:t>attacking a person rather than their ideas or actions.</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a:solidFill>
                  <a:schemeClr val="accent1"/>
                </a:solidFill>
                <a:latin typeface="Arial"/>
                <a:ea typeface="Arial"/>
                <a:cs typeface="Arial"/>
                <a:sym typeface="Arial"/>
              </a:rPr>
              <a:t>Additionally, </a:t>
            </a:r>
            <a:r>
              <a:rPr lang="en-GB" sz="2000" u="sng">
                <a:solidFill>
                  <a:schemeClr val="dk1"/>
                </a:solidFill>
                <a:latin typeface="Arial"/>
                <a:ea typeface="Arial"/>
                <a:cs typeface="Arial"/>
                <a:sym typeface="Arial"/>
              </a:rPr>
              <a:t>there is</a:t>
            </a:r>
            <a:r>
              <a:rPr lang="en-GB" sz="2000">
                <a:solidFill>
                  <a:schemeClr val="accent1"/>
                </a:solidFill>
                <a:latin typeface="Arial"/>
                <a:ea typeface="Arial"/>
                <a:cs typeface="Arial"/>
                <a:sym typeface="Arial"/>
              </a:rPr>
              <a:t> the abuse that moderators </a:t>
            </a:r>
            <a:r>
              <a:rPr lang="en-GB" sz="2000" u="sng">
                <a:solidFill>
                  <a:schemeClr val="dk1"/>
                </a:solidFill>
                <a:latin typeface="Arial"/>
                <a:ea typeface="Arial"/>
                <a:cs typeface="Arial"/>
                <a:sym typeface="Arial"/>
              </a:rPr>
              <a:t>are</a:t>
            </a:r>
            <a:r>
              <a:rPr lang="en-GB" sz="2000">
                <a:solidFill>
                  <a:schemeClr val="accent1"/>
                </a:solidFill>
                <a:latin typeface="Arial"/>
                <a:ea typeface="Arial"/>
                <a:cs typeface="Arial"/>
                <a:sym typeface="Arial"/>
              </a:rPr>
              <a:t> subject to for just doing their jobs. </a:t>
            </a:r>
            <a:r>
              <a:rPr lang="en-GB" sz="2000" u="sng">
                <a:solidFill>
                  <a:schemeClr val="dk1"/>
                </a:solidFill>
                <a:latin typeface="Arial"/>
                <a:ea typeface="Arial"/>
                <a:cs typeface="Arial"/>
                <a:sym typeface="Arial"/>
              </a:rPr>
              <a:t>This abuse can stem from the decisions made by community managers and content moderators in enforcing community standards. </a:t>
            </a:r>
            <a:endParaRPr sz="2000">
              <a:solidFill>
                <a:schemeClr val="accent1"/>
              </a:solidFill>
              <a:latin typeface="Arial"/>
              <a:ea typeface="Arial"/>
              <a:cs typeface="Arial"/>
              <a:sym typeface="Arial"/>
            </a:endParaRPr>
          </a:p>
        </p:txBody>
      </p:sp>
      <p:pic>
        <p:nvPicPr>
          <p:cNvPr id="400" name="Google Shape;400;p2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01" name="Google Shape;401;p24"/>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02" name="Google Shape;402;p24" descr="Everytime or Every Time? | Grammarly"/>
          <p:cNvPicPr preferRelativeResize="0"/>
          <p:nvPr/>
        </p:nvPicPr>
        <p:blipFill rotWithShape="1">
          <a:blip r:embed="rId7">
            <a:alphaModFix/>
          </a:blip>
          <a:srcRect/>
          <a:stretch/>
        </p:blipFill>
        <p:spPr>
          <a:xfrm>
            <a:off x="7617800" y="2304661"/>
            <a:ext cx="2347299" cy="2235162"/>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25"/>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08" name="Google Shape;408;p25"/>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09" name="Google Shape;409;p25"/>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0" name="Google Shape;410;p25"/>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1" name="Google Shape;411;p25"/>
          <p:cNvSpPr txBox="1"/>
          <p:nvPr/>
        </p:nvSpPr>
        <p:spPr>
          <a:xfrm>
            <a:off x="1651521" y="1501589"/>
            <a:ext cx="8336941" cy="3854004"/>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1"/>
                </a:solidFill>
                <a:latin typeface="Arial"/>
                <a:ea typeface="Arial"/>
                <a:cs typeface="Arial"/>
                <a:sym typeface="Arial"/>
              </a:rPr>
              <a:t>Online communities </a:t>
            </a:r>
            <a:r>
              <a:rPr lang="en-GB" sz="2000" u="sng">
                <a:solidFill>
                  <a:schemeClr val="dk1"/>
                </a:solidFill>
                <a:latin typeface="Arial"/>
                <a:ea typeface="Arial"/>
                <a:cs typeface="Arial"/>
                <a:sym typeface="Arial"/>
              </a:rPr>
              <a:t>can also</a:t>
            </a:r>
            <a:r>
              <a:rPr lang="en-GB" sz="2000">
                <a:solidFill>
                  <a:schemeClr val="accent1"/>
                </a:solidFill>
                <a:latin typeface="Arial"/>
                <a:ea typeface="Arial"/>
                <a:cs typeface="Arial"/>
                <a:sym typeface="Arial"/>
              </a:rPr>
              <a:t> be plagued by </a:t>
            </a:r>
            <a:r>
              <a:rPr lang="en-GB" sz="2000">
                <a:solidFill>
                  <a:srgbClr val="833C0B"/>
                </a:solidFill>
                <a:latin typeface="Arial"/>
                <a:ea typeface="Arial"/>
                <a:cs typeface="Arial"/>
                <a:sym typeface="Arial"/>
              </a:rPr>
              <a:t>misinformation </a:t>
            </a:r>
            <a:r>
              <a:rPr lang="en-GB" sz="2000" u="sng">
                <a:solidFill>
                  <a:schemeClr val="dk1"/>
                </a:solidFill>
                <a:latin typeface="Arial"/>
                <a:ea typeface="Arial"/>
                <a:cs typeface="Arial"/>
                <a:sym typeface="Arial"/>
              </a:rPr>
              <a:t>and </a:t>
            </a:r>
            <a:r>
              <a:rPr lang="en-GB" sz="2000">
                <a:solidFill>
                  <a:srgbClr val="833C0B"/>
                </a:solidFill>
                <a:latin typeface="Arial"/>
                <a:ea typeface="Arial"/>
                <a:cs typeface="Arial"/>
                <a:sym typeface="Arial"/>
              </a:rPr>
              <a:t>disinformation. </a:t>
            </a:r>
            <a:r>
              <a:rPr lang="en-GB" sz="2000">
                <a:solidFill>
                  <a:schemeClr val="dk1"/>
                </a:solidFill>
                <a:latin typeface="Arial"/>
                <a:ea typeface="Arial"/>
                <a:cs typeface="Arial"/>
                <a:sym typeface="Arial"/>
              </a:rPr>
              <a:t>  </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a:solidFill>
                  <a:schemeClr val="accent2"/>
                </a:solidFill>
                <a:latin typeface="Arial"/>
                <a:ea typeface="Arial"/>
                <a:cs typeface="Arial"/>
                <a:sym typeface="Arial"/>
              </a:rPr>
              <a:t>Misinformation </a:t>
            </a:r>
            <a:r>
              <a:rPr lang="en-GB" sz="2000">
                <a:solidFill>
                  <a:schemeClr val="accent1"/>
                </a:solidFill>
                <a:latin typeface="Arial"/>
                <a:ea typeface="Arial"/>
                <a:cs typeface="Arial"/>
                <a:sym typeface="Arial"/>
              </a:rPr>
              <a:t>refers to factually inaccurate material. </a:t>
            </a:r>
            <a:r>
              <a:rPr lang="en-GB" sz="2000" u="sng">
                <a:solidFill>
                  <a:schemeClr val="dk1"/>
                </a:solidFill>
                <a:latin typeface="Arial"/>
                <a:ea typeface="Arial"/>
                <a:cs typeface="Arial"/>
                <a:sym typeface="Arial"/>
              </a:rPr>
              <a:t>This inaccuracy can be attributed to a number of factors, including poor fact checking;</a:t>
            </a:r>
            <a:r>
              <a:rPr lang="en-GB" sz="2000">
                <a:solidFill>
                  <a:schemeClr val="dk1"/>
                </a:solidFill>
                <a:latin typeface="Arial"/>
                <a:ea typeface="Arial"/>
                <a:cs typeface="Arial"/>
                <a:sym typeface="Arial"/>
              </a:rPr>
              <a:t> it’s not necessarily intended to harm. </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a:solidFill>
                  <a:schemeClr val="accent2"/>
                </a:solidFill>
                <a:latin typeface="Arial"/>
                <a:ea typeface="Arial"/>
                <a:cs typeface="Arial"/>
                <a:sym typeface="Arial"/>
              </a:rPr>
              <a:t>Disinformation </a:t>
            </a:r>
            <a:r>
              <a:rPr lang="en-GB" sz="2000">
                <a:solidFill>
                  <a:schemeClr val="accent1"/>
                </a:solidFill>
                <a:latin typeface="Arial"/>
                <a:ea typeface="Arial"/>
                <a:cs typeface="Arial"/>
                <a:sym typeface="Arial"/>
              </a:rPr>
              <a:t>refers to factually inaccurate material that is spread with the specific aim of causing unrest, </a:t>
            </a:r>
            <a:r>
              <a:rPr lang="en-GB" sz="2000" u="sng">
                <a:solidFill>
                  <a:schemeClr val="dk1"/>
                </a:solidFill>
                <a:latin typeface="Arial"/>
                <a:ea typeface="Arial"/>
                <a:cs typeface="Arial"/>
                <a:sym typeface="Arial"/>
              </a:rPr>
              <a:t>be this political, physical or psychological. </a:t>
            </a:r>
            <a:endParaRPr sz="2000">
              <a:solidFill>
                <a:schemeClr val="accent1"/>
              </a:solidFill>
              <a:latin typeface="Arial"/>
              <a:ea typeface="Arial"/>
              <a:cs typeface="Arial"/>
              <a:sym typeface="Arial"/>
            </a:endParaRPr>
          </a:p>
        </p:txBody>
      </p:sp>
      <p:pic>
        <p:nvPicPr>
          <p:cNvPr id="412" name="Google Shape;412;p2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13" name="Google Shape;413;p25"/>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26"/>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19" name="Google Shape;419;p2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20" name="Google Shape;420;p26"/>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1" name="Google Shape;421;p26"/>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2" name="Google Shape;422;p26"/>
          <p:cNvSpPr txBox="1"/>
          <p:nvPr/>
        </p:nvSpPr>
        <p:spPr>
          <a:xfrm>
            <a:off x="4553339" y="1790839"/>
            <a:ext cx="5528417" cy="33153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The riots at</a:t>
            </a:r>
            <a:r>
              <a:rPr lang="en-GB" sz="2000">
                <a:solidFill>
                  <a:schemeClr val="accent1"/>
                </a:solidFill>
                <a:latin typeface="Arial"/>
                <a:ea typeface="Arial"/>
                <a:cs typeface="Arial"/>
                <a:sym typeface="Arial"/>
              </a:rPr>
              <a:t> the Capitol building </a:t>
            </a:r>
            <a:r>
              <a:rPr lang="en-GB" sz="2000" u="sng">
                <a:solidFill>
                  <a:schemeClr val="dk1"/>
                </a:solidFill>
                <a:latin typeface="Arial"/>
                <a:ea typeface="Arial"/>
                <a:cs typeface="Arial"/>
                <a:sym typeface="Arial"/>
              </a:rPr>
              <a:t>in </a:t>
            </a:r>
            <a:r>
              <a:rPr lang="en-GB" sz="2000">
                <a:solidFill>
                  <a:schemeClr val="accent1"/>
                </a:solidFill>
                <a:latin typeface="Arial"/>
                <a:ea typeface="Arial"/>
                <a:cs typeface="Arial"/>
                <a:sym typeface="Arial"/>
              </a:rPr>
              <a:t>Washington </a:t>
            </a:r>
            <a:r>
              <a:rPr lang="en-GB" sz="2000" u="sng">
                <a:solidFill>
                  <a:schemeClr val="dk1"/>
                </a:solidFill>
                <a:latin typeface="Arial"/>
                <a:ea typeface="Arial"/>
                <a:cs typeface="Arial"/>
                <a:sym typeface="Arial"/>
              </a:rPr>
              <a:t>in January 2021 is perhaps</a:t>
            </a:r>
            <a:r>
              <a:rPr lang="en-GB" sz="2000">
                <a:solidFill>
                  <a:schemeClr val="accent1"/>
                </a:solidFill>
                <a:latin typeface="Arial"/>
                <a:ea typeface="Arial"/>
                <a:cs typeface="Arial"/>
                <a:sym typeface="Arial"/>
              </a:rPr>
              <a:t> the best-known example </a:t>
            </a:r>
            <a:r>
              <a:rPr lang="en-GB" sz="2000">
                <a:solidFill>
                  <a:srgbClr val="833C0B"/>
                </a:solidFill>
                <a:latin typeface="Arial"/>
                <a:ea typeface="Arial"/>
                <a:cs typeface="Arial"/>
                <a:sym typeface="Arial"/>
              </a:rPr>
              <a:t>of the unrest that disinformation can cause. </a:t>
            </a:r>
            <a:r>
              <a:rPr lang="en-GB" sz="2000" u="sng">
                <a:solidFill>
                  <a:schemeClr val="dk1"/>
                </a:solidFill>
                <a:latin typeface="Arial"/>
                <a:ea typeface="Arial"/>
                <a:cs typeface="Arial"/>
                <a:sym typeface="Arial"/>
              </a:rPr>
              <a:t>Neither misinformation nor disinformation are new, but both have proliferated</a:t>
            </a:r>
            <a:r>
              <a:rPr lang="en-GB" sz="2000">
                <a:solidFill>
                  <a:schemeClr val="accent1"/>
                </a:solidFill>
                <a:latin typeface="Arial"/>
                <a:ea typeface="Arial"/>
                <a:cs typeface="Arial"/>
                <a:sym typeface="Arial"/>
              </a:rPr>
              <a:t> during the COVID-19 pandemic.</a:t>
            </a:r>
            <a:r>
              <a:rPr lang="en-GB" sz="2000" u="sng">
                <a:solidFill>
                  <a:schemeClr val="dk1"/>
                </a:solidFill>
                <a:latin typeface="Arial"/>
                <a:ea typeface="Arial"/>
                <a:cs typeface="Arial"/>
                <a:sym typeface="Arial"/>
              </a:rPr>
              <a:t> </a:t>
            </a:r>
            <a:endParaRPr sz="2000">
              <a:solidFill>
                <a:schemeClr val="accent1"/>
              </a:solidFill>
              <a:latin typeface="Arial"/>
              <a:ea typeface="Arial"/>
              <a:cs typeface="Arial"/>
              <a:sym typeface="Arial"/>
            </a:endParaRPr>
          </a:p>
        </p:txBody>
      </p:sp>
      <p:pic>
        <p:nvPicPr>
          <p:cNvPr id="423" name="Google Shape;423;p2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24" name="Google Shape;424;p26"/>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25" name="Google Shape;425;p26" descr="Capitol Riot of Jan. 6, 2021 | The First Amendment Encyclopedia"/>
          <p:cNvPicPr preferRelativeResize="0"/>
          <p:nvPr/>
        </p:nvPicPr>
        <p:blipFill rotWithShape="1">
          <a:blip r:embed="rId7">
            <a:alphaModFix/>
          </a:blip>
          <a:srcRect/>
          <a:stretch/>
        </p:blipFill>
        <p:spPr>
          <a:xfrm>
            <a:off x="1652122" y="2322446"/>
            <a:ext cx="2528596" cy="2355980"/>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27"/>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31" name="Google Shape;431;p2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32" name="Google Shape;432;p27"/>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3" name="Google Shape;433;p27"/>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4" name="Google Shape;434;p27"/>
          <p:cNvSpPr txBox="1"/>
          <p:nvPr/>
        </p:nvSpPr>
        <p:spPr>
          <a:xfrm>
            <a:off x="1595538" y="2014781"/>
            <a:ext cx="5682343" cy="285373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1"/>
                </a:solidFill>
                <a:latin typeface="Arial"/>
                <a:ea typeface="Arial"/>
                <a:cs typeface="Arial"/>
                <a:sym typeface="Arial"/>
              </a:rPr>
              <a:t>The misinformation </a:t>
            </a:r>
            <a:r>
              <a:rPr lang="en-GB" sz="2000" u="sng">
                <a:solidFill>
                  <a:schemeClr val="dk1"/>
                </a:solidFill>
                <a:latin typeface="Arial"/>
                <a:ea typeface="Arial"/>
                <a:cs typeface="Arial"/>
                <a:sym typeface="Arial"/>
              </a:rPr>
              <a:t>and</a:t>
            </a:r>
            <a:r>
              <a:rPr lang="en-GB" sz="2000">
                <a:solidFill>
                  <a:schemeClr val="accent1"/>
                </a:solidFill>
                <a:latin typeface="Arial"/>
                <a:ea typeface="Arial"/>
                <a:cs typeface="Arial"/>
                <a:sym typeface="Arial"/>
              </a:rPr>
              <a:t> disinformation </a:t>
            </a:r>
            <a:r>
              <a:rPr lang="en-GB" sz="2000" u="sng">
                <a:solidFill>
                  <a:schemeClr val="dk1"/>
                </a:solidFill>
                <a:latin typeface="Arial"/>
                <a:ea typeface="Arial"/>
                <a:cs typeface="Arial"/>
                <a:sym typeface="Arial"/>
              </a:rPr>
              <a:t>that we</a:t>
            </a:r>
            <a:r>
              <a:rPr lang="en-GB" sz="2000">
                <a:solidFill>
                  <a:srgbClr val="833C0B"/>
                </a:solidFill>
                <a:latin typeface="Arial"/>
                <a:ea typeface="Arial"/>
                <a:cs typeface="Arial"/>
                <a:sym typeface="Arial"/>
              </a:rPr>
              <a:t> are referring to concerns the novel coronavirus: </a:t>
            </a:r>
            <a:r>
              <a:rPr lang="en-GB" sz="2000" u="sng">
                <a:solidFill>
                  <a:schemeClr val="dk1"/>
                </a:solidFill>
                <a:latin typeface="Arial"/>
                <a:ea typeface="Arial"/>
                <a:cs typeface="Arial"/>
                <a:sym typeface="Arial"/>
              </a:rPr>
              <a:t>how the virus is being used by powerful forces to manipulate the broader population, the efficacy (or lack thereof) of vaccines, and whether COVID-19 even exists.</a:t>
            </a:r>
            <a:endParaRPr sz="2000">
              <a:solidFill>
                <a:schemeClr val="accent1"/>
              </a:solidFill>
              <a:latin typeface="Arial"/>
              <a:ea typeface="Arial"/>
              <a:cs typeface="Arial"/>
              <a:sym typeface="Arial"/>
            </a:endParaRPr>
          </a:p>
        </p:txBody>
      </p:sp>
      <p:pic>
        <p:nvPicPr>
          <p:cNvPr id="435" name="Google Shape;435;p2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36" name="Google Shape;436;p27"/>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37" name="Google Shape;437;p27" descr="Updates) University Response to Novel Coronavirus (Covid-19) – Waseda  University"/>
          <p:cNvPicPr preferRelativeResize="0"/>
          <p:nvPr/>
        </p:nvPicPr>
        <p:blipFill rotWithShape="1">
          <a:blip r:embed="rId7">
            <a:alphaModFix/>
          </a:blip>
          <a:srcRect/>
          <a:stretch/>
        </p:blipFill>
        <p:spPr>
          <a:xfrm>
            <a:off x="7579256" y="2530696"/>
            <a:ext cx="2536550" cy="1859223"/>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28"/>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43" name="Google Shape;443;p28"/>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44" name="Google Shape;444;p28"/>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5" name="Google Shape;445;p28"/>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6" name="Google Shape;446;p28"/>
          <p:cNvSpPr txBox="1"/>
          <p:nvPr/>
        </p:nvSpPr>
        <p:spPr>
          <a:xfrm>
            <a:off x="4497355" y="1800168"/>
            <a:ext cx="5523723" cy="331539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Sometimes, </a:t>
            </a:r>
            <a:r>
              <a:rPr lang="en-GB" sz="2000">
                <a:solidFill>
                  <a:schemeClr val="accent1"/>
                </a:solidFill>
                <a:latin typeface="Arial"/>
                <a:ea typeface="Arial"/>
                <a:cs typeface="Arial"/>
                <a:sym typeface="Arial"/>
              </a:rPr>
              <a:t>online misinformation and disinformation can take overtly hostile forms.</a:t>
            </a:r>
            <a:r>
              <a:rPr lang="en-GB" sz="2000" u="sng">
                <a:solidFill>
                  <a:schemeClr val="dk1"/>
                </a:solidFill>
                <a:latin typeface="Arial"/>
                <a:ea typeface="Arial"/>
                <a:cs typeface="Arial"/>
                <a:sym typeface="Arial"/>
              </a:rPr>
              <a:t> These include YouTube and Instagram videos in which self-styled ‘experts’ (many of whom do not have medical qualifications) decry the novel coronavirus as a government fabrication and vaccines as dangerous, even lethal.</a:t>
            </a:r>
            <a:endParaRPr sz="2000">
              <a:solidFill>
                <a:schemeClr val="accent1"/>
              </a:solidFill>
              <a:latin typeface="Arial"/>
              <a:ea typeface="Arial"/>
              <a:cs typeface="Arial"/>
              <a:sym typeface="Arial"/>
            </a:endParaRPr>
          </a:p>
        </p:txBody>
      </p:sp>
      <p:pic>
        <p:nvPicPr>
          <p:cNvPr id="447" name="Google Shape;447;p2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48" name="Google Shape;448;p28"/>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49" name="Google Shape;449;p28" descr="There's a Psychological 'Vaccine' against Misinformation - Scientific  American"/>
          <p:cNvPicPr preferRelativeResize="0"/>
          <p:nvPr/>
        </p:nvPicPr>
        <p:blipFill rotWithShape="1">
          <a:blip r:embed="rId7">
            <a:alphaModFix/>
          </a:blip>
          <a:srcRect/>
          <a:stretch/>
        </p:blipFill>
        <p:spPr>
          <a:xfrm>
            <a:off x="1655742" y="2453950"/>
            <a:ext cx="2465925" cy="1950098"/>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29"/>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55" name="Google Shape;455;p2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56" name="Google Shape;456;p29"/>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7" name="Google Shape;457;p29"/>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8" name="Google Shape;458;p29"/>
          <p:cNvSpPr txBox="1"/>
          <p:nvPr/>
        </p:nvSpPr>
        <p:spPr>
          <a:xfrm>
            <a:off x="1576873" y="1296316"/>
            <a:ext cx="5784980" cy="424417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chemeClr val="accent1"/>
                </a:solidFill>
                <a:latin typeface="Arial"/>
                <a:ea typeface="Arial"/>
                <a:cs typeface="Arial"/>
                <a:sym typeface="Arial"/>
              </a:rPr>
              <a:t>	</a:t>
            </a:r>
            <a:r>
              <a:rPr lang="en-GB" sz="1800">
                <a:solidFill>
                  <a:schemeClr val="accent1"/>
                </a:solidFill>
                <a:latin typeface="Arial"/>
                <a:ea typeface="Arial"/>
                <a:cs typeface="Arial"/>
                <a:sym typeface="Arial"/>
              </a:rPr>
              <a:t>On other occasions, </a:t>
            </a:r>
            <a:r>
              <a:rPr lang="en-GB" sz="1800">
                <a:solidFill>
                  <a:srgbClr val="833C0B"/>
                </a:solidFill>
                <a:latin typeface="Arial"/>
                <a:ea typeface="Arial"/>
                <a:cs typeface="Arial"/>
                <a:sym typeface="Arial"/>
              </a:rPr>
              <a:t>online misinformation </a:t>
            </a:r>
            <a:r>
              <a:rPr lang="en-GB" sz="1800" u="sng">
                <a:solidFill>
                  <a:schemeClr val="dk1"/>
                </a:solidFill>
                <a:latin typeface="Arial"/>
                <a:ea typeface="Arial"/>
                <a:cs typeface="Arial"/>
                <a:sym typeface="Arial"/>
              </a:rPr>
              <a:t>and</a:t>
            </a:r>
            <a:r>
              <a:rPr lang="en-GB" sz="1800">
                <a:solidFill>
                  <a:srgbClr val="833C0B"/>
                </a:solidFill>
                <a:latin typeface="Arial"/>
                <a:ea typeface="Arial"/>
                <a:cs typeface="Arial"/>
                <a:sym typeface="Arial"/>
              </a:rPr>
              <a:t> disinformation </a:t>
            </a:r>
            <a:r>
              <a:rPr lang="en-GB" sz="1800">
                <a:solidFill>
                  <a:schemeClr val="accent1"/>
                </a:solidFill>
                <a:latin typeface="Arial"/>
                <a:ea typeface="Arial"/>
                <a:cs typeface="Arial"/>
                <a:sym typeface="Arial"/>
              </a:rPr>
              <a:t>can appear more inoffensive; </a:t>
            </a:r>
            <a:r>
              <a:rPr lang="en-GB" sz="1800" u="sng">
                <a:solidFill>
                  <a:schemeClr val="dk1"/>
                </a:solidFill>
                <a:latin typeface="Arial"/>
                <a:ea typeface="Arial"/>
                <a:cs typeface="Arial"/>
                <a:sym typeface="Arial"/>
              </a:rPr>
              <a:t>it can only be understood by those who are familiar with the codes used by proponents. </a:t>
            </a:r>
            <a:endParaRPr/>
          </a:p>
          <a:p>
            <a:pPr marL="0" marR="0" lvl="0" indent="457200" algn="just" rtl="0">
              <a:lnSpc>
                <a:spcPct val="150000"/>
              </a:lnSpc>
              <a:spcBef>
                <a:spcPts val="300"/>
              </a:spcBef>
              <a:spcAft>
                <a:spcPts val="0"/>
              </a:spcAft>
              <a:buNone/>
            </a:pPr>
            <a:r>
              <a:rPr lang="en-GB" sz="1800">
                <a:solidFill>
                  <a:schemeClr val="dk1"/>
                </a:solidFill>
                <a:latin typeface="Arial"/>
                <a:ea typeface="Arial"/>
                <a:cs typeface="Arial"/>
                <a:sym typeface="Arial"/>
              </a:rPr>
              <a:t>	</a:t>
            </a:r>
            <a:r>
              <a:rPr lang="en-GB" sz="1800" u="sng">
                <a:solidFill>
                  <a:schemeClr val="dk1"/>
                </a:solidFill>
                <a:latin typeface="Arial"/>
                <a:ea typeface="Arial"/>
                <a:cs typeface="Arial"/>
                <a:sym typeface="Arial"/>
              </a:rPr>
              <a:t>We refer here to</a:t>
            </a:r>
            <a:r>
              <a:rPr lang="en-GB" sz="1800">
                <a:solidFill>
                  <a:schemeClr val="accent1"/>
                </a:solidFill>
                <a:latin typeface="Arial"/>
                <a:ea typeface="Arial"/>
                <a:cs typeface="Arial"/>
                <a:sym typeface="Arial"/>
              </a:rPr>
              <a:t> the ‘dog whistle’ </a:t>
            </a:r>
            <a:r>
              <a:rPr lang="en-GB" sz="1800" u="sng">
                <a:solidFill>
                  <a:schemeClr val="dk1"/>
                </a:solidFill>
                <a:latin typeface="Arial"/>
                <a:ea typeface="Arial"/>
                <a:cs typeface="Arial"/>
                <a:sym typeface="Arial"/>
              </a:rPr>
              <a:t>or</a:t>
            </a:r>
            <a:r>
              <a:rPr lang="en-GB" sz="1800">
                <a:solidFill>
                  <a:schemeClr val="accent1"/>
                </a:solidFill>
                <a:latin typeface="Arial"/>
                <a:ea typeface="Arial"/>
                <a:cs typeface="Arial"/>
                <a:sym typeface="Arial"/>
              </a:rPr>
              <a:t> a ‘phrase </a:t>
            </a:r>
            <a:r>
              <a:rPr lang="en-GB" sz="1800" u="sng">
                <a:solidFill>
                  <a:schemeClr val="dk1"/>
                </a:solidFill>
                <a:latin typeface="Arial"/>
                <a:ea typeface="Arial"/>
                <a:cs typeface="Arial"/>
                <a:sym typeface="Arial"/>
              </a:rPr>
              <a:t>that may</a:t>
            </a:r>
            <a:r>
              <a:rPr lang="en-GB" sz="1800">
                <a:solidFill>
                  <a:schemeClr val="accent1"/>
                </a:solidFill>
                <a:latin typeface="Arial"/>
                <a:ea typeface="Arial"/>
                <a:cs typeface="Arial"/>
                <a:sym typeface="Arial"/>
              </a:rPr>
              <a:t> sound innocuous to some people,</a:t>
            </a:r>
            <a:r>
              <a:rPr lang="en-GB" sz="1800" u="sng">
                <a:solidFill>
                  <a:schemeClr val="dk1"/>
                </a:solidFill>
                <a:latin typeface="Arial"/>
                <a:ea typeface="Arial"/>
                <a:cs typeface="Arial"/>
                <a:sym typeface="Arial"/>
              </a:rPr>
              <a:t> but which also</a:t>
            </a:r>
            <a:r>
              <a:rPr lang="en-GB" sz="1800">
                <a:solidFill>
                  <a:schemeClr val="accent1"/>
                </a:solidFill>
                <a:latin typeface="Arial"/>
                <a:ea typeface="Arial"/>
                <a:cs typeface="Arial"/>
                <a:sym typeface="Arial"/>
              </a:rPr>
              <a:t> communicates something more insidious </a:t>
            </a:r>
            <a:r>
              <a:rPr lang="en-GB" sz="1800" u="sng">
                <a:solidFill>
                  <a:schemeClr val="dk1"/>
                </a:solidFill>
                <a:latin typeface="Arial"/>
                <a:ea typeface="Arial"/>
                <a:cs typeface="Arial"/>
                <a:sym typeface="Arial"/>
              </a:rPr>
              <a:t>either to</a:t>
            </a:r>
            <a:r>
              <a:rPr lang="en-GB" sz="1800">
                <a:solidFill>
                  <a:schemeClr val="accent1"/>
                </a:solidFill>
                <a:latin typeface="Arial"/>
                <a:ea typeface="Arial"/>
                <a:cs typeface="Arial"/>
                <a:sym typeface="Arial"/>
              </a:rPr>
              <a:t> a subset of the audience </a:t>
            </a:r>
            <a:r>
              <a:rPr lang="en-GB" sz="1800" u="sng">
                <a:solidFill>
                  <a:schemeClr val="dk1"/>
                </a:solidFill>
                <a:latin typeface="Arial"/>
                <a:ea typeface="Arial"/>
                <a:cs typeface="Arial"/>
                <a:sym typeface="Arial"/>
              </a:rPr>
              <a:t>or</a:t>
            </a:r>
            <a:r>
              <a:rPr lang="en-GB" sz="1800">
                <a:solidFill>
                  <a:schemeClr val="accent1"/>
                </a:solidFill>
                <a:latin typeface="Arial"/>
                <a:ea typeface="Arial"/>
                <a:cs typeface="Arial"/>
                <a:sym typeface="Arial"/>
              </a:rPr>
              <a:t> outside of the audience’s conscious awareness </a:t>
            </a:r>
            <a:r>
              <a:rPr lang="en-GB" sz="1800" u="sng">
                <a:solidFill>
                  <a:schemeClr val="dk1"/>
                </a:solidFill>
                <a:latin typeface="Arial"/>
                <a:ea typeface="Arial"/>
                <a:cs typeface="Arial"/>
                <a:sym typeface="Arial"/>
              </a:rPr>
              <a:t>— a covert appeal to some noxious set of views’.</a:t>
            </a:r>
            <a:endParaRPr sz="1800">
              <a:solidFill>
                <a:schemeClr val="accent1"/>
              </a:solidFill>
              <a:latin typeface="Arial"/>
              <a:ea typeface="Arial"/>
              <a:cs typeface="Arial"/>
              <a:sym typeface="Arial"/>
            </a:endParaRPr>
          </a:p>
        </p:txBody>
      </p:sp>
      <p:pic>
        <p:nvPicPr>
          <p:cNvPr id="459" name="Google Shape;459;p2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60" name="Google Shape;460;p29"/>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61" name="Google Shape;461;p29" descr="Fake News: The Health Misinformation Epidemic"/>
          <p:cNvPicPr preferRelativeResize="0"/>
          <p:nvPr/>
        </p:nvPicPr>
        <p:blipFill rotWithShape="1">
          <a:blip r:embed="rId7">
            <a:alphaModFix/>
          </a:blip>
          <a:srcRect/>
          <a:stretch/>
        </p:blipFill>
        <p:spPr>
          <a:xfrm>
            <a:off x="7757665" y="2294626"/>
            <a:ext cx="2312437" cy="224755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30"/>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67" name="Google Shape;467;p3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68" name="Google Shape;468;p30"/>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9" name="Google Shape;469;p30"/>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0" name="Google Shape;470;p30"/>
          <p:cNvSpPr txBox="1"/>
          <p:nvPr/>
        </p:nvSpPr>
        <p:spPr>
          <a:xfrm>
            <a:off x="1586204" y="1473601"/>
            <a:ext cx="8472196"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1"/>
                </a:solidFill>
                <a:latin typeface="Arial"/>
                <a:ea typeface="Arial"/>
                <a:cs typeface="Arial"/>
                <a:sym typeface="Arial"/>
              </a:rPr>
              <a:t>A key example </a:t>
            </a:r>
            <a:r>
              <a:rPr lang="en-GB" sz="2000" u="sng">
                <a:solidFill>
                  <a:schemeClr val="dk1"/>
                </a:solidFill>
                <a:latin typeface="Arial"/>
                <a:ea typeface="Arial"/>
                <a:cs typeface="Arial"/>
                <a:sym typeface="Arial"/>
              </a:rPr>
              <a:t>of</a:t>
            </a:r>
            <a:r>
              <a:rPr lang="en-GB" sz="2000">
                <a:solidFill>
                  <a:schemeClr val="accent1"/>
                </a:solidFill>
                <a:latin typeface="Arial"/>
                <a:ea typeface="Arial"/>
                <a:cs typeface="Arial"/>
                <a:sym typeface="Arial"/>
              </a:rPr>
              <a:t> the dog whistle </a:t>
            </a:r>
            <a:r>
              <a:rPr lang="en-GB" sz="2000" u="sng">
                <a:solidFill>
                  <a:schemeClr val="dk1"/>
                </a:solidFill>
                <a:latin typeface="Arial"/>
                <a:ea typeface="Arial"/>
                <a:cs typeface="Arial"/>
                <a:sym typeface="Arial"/>
              </a:rPr>
              <a:t>is</a:t>
            </a:r>
            <a:r>
              <a:rPr lang="en-GB" sz="2000">
                <a:solidFill>
                  <a:schemeClr val="accent1"/>
                </a:solidFill>
                <a:latin typeface="Arial"/>
                <a:ea typeface="Arial"/>
                <a:cs typeface="Arial"/>
                <a:sym typeface="Arial"/>
              </a:rPr>
              <a:t> the slogan </a:t>
            </a:r>
            <a:r>
              <a:rPr lang="en-GB" sz="2000">
                <a:solidFill>
                  <a:srgbClr val="833C0B"/>
                </a:solidFill>
                <a:latin typeface="Arial"/>
                <a:ea typeface="Arial"/>
                <a:cs typeface="Arial"/>
                <a:sym typeface="Arial"/>
              </a:rPr>
              <a:t>‘do your own research’, </a:t>
            </a:r>
            <a:r>
              <a:rPr lang="en-GB" sz="2000" u="sng">
                <a:solidFill>
                  <a:schemeClr val="dk1"/>
                </a:solidFill>
                <a:latin typeface="Arial"/>
                <a:ea typeface="Arial"/>
                <a:cs typeface="Arial"/>
                <a:sym typeface="Arial"/>
              </a:rPr>
              <a:t>which has been adopted by exponents of COVID-19 conspiracy theories. </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u="sng">
                <a:solidFill>
                  <a:schemeClr val="dk1"/>
                </a:solidFill>
                <a:latin typeface="Arial"/>
                <a:ea typeface="Arial"/>
                <a:cs typeface="Arial"/>
                <a:sym typeface="Arial"/>
              </a:rPr>
              <a:t>‘Do your own research’ sounds like eminently sensible advice—surely one should become well-versed in the topics they’re discussing—until you consider that ‘research’ can mean relying on the scientifically unproven ideas published by members of the public on platforms such as Telegram or 4Chan, and not rigorous, peer-reviewed research.</a:t>
            </a:r>
            <a:endParaRPr sz="2000">
              <a:solidFill>
                <a:schemeClr val="accent1"/>
              </a:solidFill>
              <a:latin typeface="Arial"/>
              <a:ea typeface="Arial"/>
              <a:cs typeface="Arial"/>
              <a:sym typeface="Arial"/>
            </a:endParaRPr>
          </a:p>
        </p:txBody>
      </p:sp>
      <p:pic>
        <p:nvPicPr>
          <p:cNvPr id="471" name="Google Shape;471;p3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72" name="Google Shape;472;p30"/>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31"/>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78" name="Google Shape;478;p3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79" name="Google Shape;479;p31"/>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0" name="Google Shape;480;p31"/>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1" name="Google Shape;481;p31"/>
          <p:cNvSpPr txBox="1"/>
          <p:nvPr/>
        </p:nvSpPr>
        <p:spPr>
          <a:xfrm>
            <a:off x="4553335" y="1258992"/>
            <a:ext cx="5528417" cy="427719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1"/>
                </a:solidFill>
                <a:latin typeface="Arial"/>
                <a:ea typeface="Arial"/>
                <a:cs typeface="Arial"/>
                <a:sym typeface="Arial"/>
              </a:rPr>
              <a:t>To detect </a:t>
            </a:r>
            <a:r>
              <a:rPr lang="en-GB" sz="2000" u="sng">
                <a:solidFill>
                  <a:schemeClr val="dk1"/>
                </a:solidFill>
                <a:latin typeface="Arial"/>
                <a:ea typeface="Arial"/>
                <a:cs typeface="Arial"/>
                <a:sym typeface="Arial"/>
              </a:rPr>
              <a:t>inoffensive-seeming content,</a:t>
            </a:r>
            <a:r>
              <a:rPr lang="en-GB" sz="2000">
                <a:solidFill>
                  <a:schemeClr val="accent1"/>
                </a:solidFill>
                <a:latin typeface="Arial"/>
                <a:ea typeface="Arial"/>
                <a:cs typeface="Arial"/>
                <a:sym typeface="Arial"/>
              </a:rPr>
              <a:t> including dog whistles, </a:t>
            </a:r>
            <a:r>
              <a:rPr lang="en-GB" sz="2000">
                <a:solidFill>
                  <a:schemeClr val="accent2"/>
                </a:solidFill>
                <a:latin typeface="Arial"/>
                <a:ea typeface="Arial"/>
                <a:cs typeface="Arial"/>
                <a:sym typeface="Arial"/>
              </a:rPr>
              <a:t>community managers </a:t>
            </a:r>
            <a:r>
              <a:rPr lang="en-GB" sz="2000" u="sng">
                <a:solidFill>
                  <a:schemeClr val="dk1"/>
                </a:solidFill>
                <a:latin typeface="Arial"/>
                <a:ea typeface="Arial"/>
                <a:cs typeface="Arial"/>
                <a:sym typeface="Arial"/>
              </a:rPr>
              <a:t>and</a:t>
            </a:r>
            <a:r>
              <a:rPr lang="en-GB" sz="2000">
                <a:solidFill>
                  <a:schemeClr val="accent2"/>
                </a:solidFill>
                <a:latin typeface="Arial"/>
                <a:ea typeface="Arial"/>
                <a:cs typeface="Arial"/>
                <a:sym typeface="Arial"/>
              </a:rPr>
              <a:t> content moderators </a:t>
            </a:r>
            <a:r>
              <a:rPr lang="en-GB" sz="2000" u="sng">
                <a:solidFill>
                  <a:schemeClr val="dk1"/>
                </a:solidFill>
                <a:latin typeface="Arial"/>
                <a:ea typeface="Arial"/>
                <a:cs typeface="Arial"/>
                <a:sym typeface="Arial"/>
              </a:rPr>
              <a:t>must </a:t>
            </a:r>
            <a:r>
              <a:rPr lang="en-GB" sz="2000">
                <a:solidFill>
                  <a:schemeClr val="accent1"/>
                </a:solidFill>
                <a:latin typeface="Arial"/>
                <a:ea typeface="Arial"/>
                <a:cs typeface="Arial"/>
                <a:sym typeface="Arial"/>
              </a:rPr>
              <a:t>possess a considerable deal of media literacy.</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They must be able to detect dog whistles </a:t>
            </a:r>
            <a:r>
              <a:rPr lang="en-GB" sz="2000" u="sng">
                <a:solidFill>
                  <a:schemeClr val="dk1"/>
                </a:solidFill>
                <a:latin typeface="Arial"/>
                <a:ea typeface="Arial"/>
                <a:cs typeface="Arial"/>
                <a:sym typeface="Arial"/>
              </a:rPr>
              <a:t>and</a:t>
            </a:r>
            <a:r>
              <a:rPr lang="en-GB" sz="2000">
                <a:solidFill>
                  <a:schemeClr val="accent1"/>
                </a:solidFill>
                <a:latin typeface="Arial"/>
                <a:ea typeface="Arial"/>
                <a:cs typeface="Arial"/>
                <a:sym typeface="Arial"/>
              </a:rPr>
              <a:t> coded, </a:t>
            </a:r>
            <a:r>
              <a:rPr lang="en-GB" sz="2000" u="sng">
                <a:solidFill>
                  <a:schemeClr val="dk1"/>
                </a:solidFill>
                <a:latin typeface="Arial"/>
                <a:ea typeface="Arial"/>
                <a:cs typeface="Arial"/>
                <a:sym typeface="Arial"/>
              </a:rPr>
              <a:t>covert endorsements of conspiracy theories and forms of bigotry (racism, anti-Semitism, misogyny, ableism, homophobia, transphobia).</a:t>
            </a:r>
            <a:endParaRPr sz="2000">
              <a:solidFill>
                <a:schemeClr val="accent1"/>
              </a:solidFill>
              <a:latin typeface="Arial"/>
              <a:ea typeface="Arial"/>
              <a:cs typeface="Arial"/>
              <a:sym typeface="Arial"/>
            </a:endParaRPr>
          </a:p>
        </p:txBody>
      </p:sp>
      <p:pic>
        <p:nvPicPr>
          <p:cNvPr id="482" name="Google Shape;482;p31"/>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83" name="Google Shape;483;p31"/>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84" name="Google Shape;484;p31" descr="Offensive political dog whistles: you know them when you hear them. Or do  you? - Vox"/>
          <p:cNvPicPr preferRelativeResize="0"/>
          <p:nvPr/>
        </p:nvPicPr>
        <p:blipFill rotWithShape="1">
          <a:blip r:embed="rId7">
            <a:alphaModFix/>
          </a:blip>
          <a:srcRect/>
          <a:stretch/>
        </p:blipFill>
        <p:spPr>
          <a:xfrm>
            <a:off x="1680115" y="2204738"/>
            <a:ext cx="2509934" cy="2262673"/>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32"/>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90" name="Google Shape;490;p3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91" name="Google Shape;491;p32"/>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2" name="Google Shape;492;p32"/>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3" name="Google Shape;493;p32"/>
          <p:cNvSpPr txBox="1"/>
          <p:nvPr/>
        </p:nvSpPr>
        <p:spPr>
          <a:xfrm>
            <a:off x="1586204" y="1258992"/>
            <a:ext cx="5528417" cy="428264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chemeClr val="accent1"/>
                </a:solidFill>
                <a:latin typeface="Arial"/>
                <a:ea typeface="Arial"/>
                <a:cs typeface="Arial"/>
                <a:sym typeface="Arial"/>
              </a:rPr>
              <a:t>	</a:t>
            </a:r>
            <a:r>
              <a:rPr lang="en-GB" sz="1800" u="sng">
                <a:solidFill>
                  <a:schemeClr val="dk1"/>
                </a:solidFill>
                <a:latin typeface="Arial"/>
                <a:ea typeface="Arial"/>
                <a:cs typeface="Arial"/>
                <a:sym typeface="Arial"/>
              </a:rPr>
              <a:t>Also</a:t>
            </a:r>
            <a:r>
              <a:rPr lang="en-GB" sz="1800">
                <a:solidFill>
                  <a:schemeClr val="accent1"/>
                </a:solidFill>
                <a:latin typeface="Arial"/>
                <a:ea typeface="Arial"/>
                <a:cs typeface="Arial"/>
                <a:sym typeface="Arial"/>
              </a:rPr>
              <a:t>, community managers </a:t>
            </a:r>
            <a:r>
              <a:rPr lang="en-GB" sz="1800" u="sng">
                <a:solidFill>
                  <a:schemeClr val="dk1"/>
                </a:solidFill>
                <a:latin typeface="Arial"/>
                <a:ea typeface="Arial"/>
                <a:cs typeface="Arial"/>
                <a:sym typeface="Arial"/>
              </a:rPr>
              <a:t>and </a:t>
            </a:r>
            <a:r>
              <a:rPr lang="en-GB" sz="1800">
                <a:solidFill>
                  <a:schemeClr val="accent1"/>
                </a:solidFill>
                <a:latin typeface="Arial"/>
                <a:ea typeface="Arial"/>
                <a:cs typeface="Arial"/>
                <a:sym typeface="Arial"/>
              </a:rPr>
              <a:t>moderators </a:t>
            </a:r>
            <a:r>
              <a:rPr lang="en-GB" sz="1800" u="sng">
                <a:solidFill>
                  <a:schemeClr val="dk1"/>
                </a:solidFill>
                <a:latin typeface="Arial"/>
                <a:ea typeface="Arial"/>
                <a:cs typeface="Arial"/>
                <a:sym typeface="Arial"/>
              </a:rPr>
              <a:t>are</a:t>
            </a:r>
            <a:r>
              <a:rPr lang="en-GB" sz="1800">
                <a:solidFill>
                  <a:srgbClr val="833C0B"/>
                </a:solidFill>
                <a:latin typeface="Arial"/>
                <a:ea typeface="Arial"/>
                <a:cs typeface="Arial"/>
                <a:sym typeface="Arial"/>
              </a:rPr>
              <a:t> required to develop a strong sense of resilience. </a:t>
            </a:r>
            <a:r>
              <a:rPr lang="en-GB" sz="1800">
                <a:solidFill>
                  <a:schemeClr val="accent2"/>
                </a:solidFill>
                <a:latin typeface="Arial"/>
                <a:ea typeface="Arial"/>
                <a:cs typeface="Arial"/>
                <a:sym typeface="Arial"/>
              </a:rPr>
              <a:t>The term ‘resilience’ </a:t>
            </a:r>
            <a:r>
              <a:rPr lang="en-GB" sz="1800">
                <a:solidFill>
                  <a:srgbClr val="833C0B"/>
                </a:solidFill>
                <a:latin typeface="Arial"/>
                <a:ea typeface="Arial"/>
                <a:cs typeface="Arial"/>
                <a:sym typeface="Arial"/>
              </a:rPr>
              <a:t>refers to the ability to emotionally withstand sometimes profound challenges and difficulties.</a:t>
            </a:r>
            <a:endParaRPr/>
          </a:p>
          <a:p>
            <a:pPr marL="0" marR="0" lvl="0" indent="457200" algn="just" rtl="0">
              <a:lnSpc>
                <a:spcPct val="150000"/>
              </a:lnSpc>
              <a:spcBef>
                <a:spcPts val="300"/>
              </a:spcBef>
              <a:spcAft>
                <a:spcPts val="0"/>
              </a:spcAft>
              <a:buNone/>
            </a:pPr>
            <a:r>
              <a:rPr lang="en-GB" sz="1800">
                <a:solidFill>
                  <a:schemeClr val="dk1"/>
                </a:solidFill>
                <a:latin typeface="Arial"/>
                <a:ea typeface="Arial"/>
                <a:cs typeface="Arial"/>
                <a:sym typeface="Arial"/>
              </a:rPr>
              <a:t>	</a:t>
            </a:r>
            <a:r>
              <a:rPr lang="en-GB" sz="1800">
                <a:solidFill>
                  <a:schemeClr val="accent1"/>
                </a:solidFill>
                <a:latin typeface="Arial"/>
                <a:ea typeface="Arial"/>
                <a:cs typeface="Arial"/>
                <a:sym typeface="Arial"/>
              </a:rPr>
              <a:t>Resilience </a:t>
            </a:r>
            <a:r>
              <a:rPr lang="en-GB" sz="1800" u="sng">
                <a:solidFill>
                  <a:schemeClr val="dk1"/>
                </a:solidFill>
                <a:latin typeface="Arial"/>
                <a:ea typeface="Arial"/>
                <a:cs typeface="Arial"/>
                <a:sym typeface="Arial"/>
              </a:rPr>
              <a:t>is</a:t>
            </a:r>
            <a:r>
              <a:rPr lang="en-GB" sz="1800">
                <a:solidFill>
                  <a:schemeClr val="accent2"/>
                </a:solidFill>
                <a:latin typeface="Arial"/>
                <a:ea typeface="Arial"/>
                <a:cs typeface="Arial"/>
                <a:sym typeface="Arial"/>
              </a:rPr>
              <a:t> Not </a:t>
            </a:r>
            <a:r>
              <a:rPr lang="en-GB" sz="1800">
                <a:solidFill>
                  <a:schemeClr val="accent1"/>
                </a:solidFill>
                <a:latin typeface="Arial"/>
                <a:ea typeface="Arial"/>
                <a:cs typeface="Arial"/>
                <a:sym typeface="Arial"/>
              </a:rPr>
              <a:t>an innate quality, </a:t>
            </a:r>
            <a:r>
              <a:rPr lang="en-GB" sz="1800" u="sng">
                <a:solidFill>
                  <a:schemeClr val="dk1"/>
                </a:solidFill>
                <a:latin typeface="Arial"/>
                <a:ea typeface="Arial"/>
                <a:cs typeface="Arial"/>
                <a:sym typeface="Arial"/>
              </a:rPr>
              <a:t>it’s not something that one is born with.</a:t>
            </a:r>
            <a:r>
              <a:rPr lang="en-GB" sz="1800">
                <a:solidFill>
                  <a:srgbClr val="833C0B"/>
                </a:solidFill>
                <a:latin typeface="Arial"/>
                <a:ea typeface="Arial"/>
                <a:cs typeface="Arial"/>
                <a:sym typeface="Arial"/>
              </a:rPr>
              <a:t> Resilience is rather a quality that needs to be cultivated and maintained by the individual. </a:t>
            </a:r>
            <a:r>
              <a:rPr lang="en-GB" sz="1800" u="sng">
                <a:solidFill>
                  <a:schemeClr val="dk1"/>
                </a:solidFill>
                <a:latin typeface="Arial"/>
                <a:ea typeface="Arial"/>
                <a:cs typeface="Arial"/>
                <a:sym typeface="Arial"/>
              </a:rPr>
              <a:t>This can be achieved through measures such as the following:</a:t>
            </a:r>
            <a:endParaRPr/>
          </a:p>
        </p:txBody>
      </p:sp>
      <p:pic>
        <p:nvPicPr>
          <p:cNvPr id="494" name="Google Shape;494;p3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95" name="Google Shape;495;p32"/>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496" name="Google Shape;496;p32" descr="How to Build Resilience as a Person With Diabetes"/>
          <p:cNvPicPr preferRelativeResize="0"/>
          <p:nvPr/>
        </p:nvPicPr>
        <p:blipFill rotWithShape="1">
          <a:blip r:embed="rId7">
            <a:alphaModFix/>
          </a:blip>
          <a:srcRect/>
          <a:stretch/>
        </p:blipFill>
        <p:spPr>
          <a:xfrm>
            <a:off x="7717347" y="2393300"/>
            <a:ext cx="2061060" cy="207139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33"/>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02" name="Google Shape;502;p3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03" name="Google Shape;503;p33"/>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4" name="Google Shape;504;p33"/>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5" name="Google Shape;505;p33"/>
          <p:cNvSpPr txBox="1"/>
          <p:nvPr/>
        </p:nvSpPr>
        <p:spPr>
          <a:xfrm>
            <a:off x="4553347" y="1856152"/>
            <a:ext cx="5528417" cy="3117585"/>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rgbClr val="833C0B"/>
                </a:solidFill>
                <a:latin typeface="Arial"/>
                <a:ea typeface="Arial"/>
                <a:cs typeface="Arial"/>
                <a:sym typeface="Arial"/>
              </a:rPr>
              <a:t>• Access to counselling and psychological services.</a:t>
            </a:r>
            <a:endParaRPr/>
          </a:p>
          <a:p>
            <a:pPr marL="0" marR="0" lvl="0" indent="457200" algn="just" rtl="0">
              <a:lnSpc>
                <a:spcPct val="150000"/>
              </a:lnSpc>
              <a:spcBef>
                <a:spcPts val="300"/>
              </a:spcBef>
              <a:spcAft>
                <a:spcPts val="0"/>
              </a:spcAft>
              <a:buNone/>
            </a:pPr>
            <a:r>
              <a:rPr lang="en-GB" sz="2200">
                <a:solidFill>
                  <a:srgbClr val="833C0B"/>
                </a:solidFill>
                <a:latin typeface="Arial"/>
                <a:ea typeface="Arial"/>
                <a:cs typeface="Arial"/>
                <a:sym typeface="Arial"/>
              </a:rPr>
              <a:t>• Regular breaks during a work shift </a:t>
            </a:r>
            <a:r>
              <a:rPr lang="en-GB" sz="2200" u="sng">
                <a:solidFill>
                  <a:schemeClr val="dk1"/>
                </a:solidFill>
                <a:latin typeface="Arial"/>
                <a:ea typeface="Arial"/>
                <a:cs typeface="Arial"/>
                <a:sym typeface="Arial"/>
              </a:rPr>
              <a:t>to allow the worker to take time away from the challenging content and activity they have been dealing with.</a:t>
            </a:r>
            <a:endParaRPr/>
          </a:p>
        </p:txBody>
      </p:sp>
      <p:pic>
        <p:nvPicPr>
          <p:cNvPr id="506" name="Google Shape;506;p3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07" name="Google Shape;507;p3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08" name="Google Shape;508;p33" descr="Coronavirus: Building Mental Health Resilience | NAMI: National Alliance on  Mental Illness"/>
          <p:cNvPicPr preferRelativeResize="0"/>
          <p:nvPr/>
        </p:nvPicPr>
        <p:blipFill rotWithShape="1">
          <a:blip r:embed="rId7">
            <a:alphaModFix/>
          </a:blip>
          <a:srcRect/>
          <a:stretch/>
        </p:blipFill>
        <p:spPr>
          <a:xfrm>
            <a:off x="1823756" y="2295331"/>
            <a:ext cx="2552301" cy="2043403"/>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34"/>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14" name="Google Shape;514;p34"/>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15" name="Google Shape;515;p34"/>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6" name="Google Shape;516;p34"/>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7" name="Google Shape;517;p34"/>
          <p:cNvSpPr txBox="1"/>
          <p:nvPr/>
        </p:nvSpPr>
        <p:spPr>
          <a:xfrm>
            <a:off x="1586204" y="1734863"/>
            <a:ext cx="8574833" cy="3307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000">
                <a:solidFill>
                  <a:srgbClr val="833C0B"/>
                </a:solidFill>
                <a:latin typeface="Arial"/>
                <a:ea typeface="Arial"/>
                <a:cs typeface="Arial"/>
                <a:sym typeface="Arial"/>
              </a:rPr>
              <a:t>• Support groups in which managers and moderators can discuss the challenges, </a:t>
            </a:r>
            <a:r>
              <a:rPr lang="en-GB" sz="2000" u="sng">
                <a:solidFill>
                  <a:schemeClr val="dk1"/>
                </a:solidFill>
                <a:latin typeface="Arial"/>
                <a:ea typeface="Arial"/>
                <a:cs typeface="Arial"/>
                <a:sym typeface="Arial"/>
              </a:rPr>
              <a:t>they have faced in their group, in a non-judgmental environment composed of individuals who have faced and successfully addressed these challenges.</a:t>
            </a:r>
            <a:endParaRPr/>
          </a:p>
          <a:p>
            <a:pPr marL="0" marR="0" lvl="0" indent="457200" algn="just" rtl="0">
              <a:lnSpc>
                <a:spcPct val="150000"/>
              </a:lnSpc>
              <a:spcBef>
                <a:spcPts val="300"/>
              </a:spcBef>
              <a:spcAft>
                <a:spcPts val="0"/>
              </a:spcAft>
              <a:buNone/>
            </a:pPr>
            <a:r>
              <a:rPr lang="en-GB" sz="2000">
                <a:solidFill>
                  <a:srgbClr val="833C0B"/>
                </a:solidFill>
                <a:latin typeface="Arial"/>
                <a:ea typeface="Arial"/>
                <a:cs typeface="Arial"/>
                <a:sym typeface="Arial"/>
              </a:rPr>
              <a:t>• Reminding oneself that attacks and disinformation say more about their proponents </a:t>
            </a:r>
            <a:r>
              <a:rPr lang="en-GB" sz="2000" u="sng">
                <a:solidFill>
                  <a:schemeClr val="dk1"/>
                </a:solidFill>
                <a:latin typeface="Arial"/>
                <a:ea typeface="Arial"/>
                <a:cs typeface="Arial"/>
                <a:sym typeface="Arial"/>
              </a:rPr>
              <a:t>than they do those who are charged with removing them from platforms.</a:t>
            </a:r>
            <a:endParaRPr sz="2000">
              <a:solidFill>
                <a:schemeClr val="accent1"/>
              </a:solidFill>
              <a:latin typeface="Arial"/>
              <a:ea typeface="Arial"/>
              <a:cs typeface="Arial"/>
              <a:sym typeface="Arial"/>
            </a:endParaRPr>
          </a:p>
        </p:txBody>
      </p:sp>
      <p:pic>
        <p:nvPicPr>
          <p:cNvPr id="518" name="Google Shape;518;p3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19" name="Google Shape;519;p34"/>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35"/>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5" name="Google Shape;525;p35"/>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26" name="Google Shape;526;p35"/>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7" name="Google Shape;527;p35"/>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8" name="Google Shape;528;p35"/>
          <p:cNvSpPr txBox="1"/>
          <p:nvPr/>
        </p:nvSpPr>
        <p:spPr>
          <a:xfrm>
            <a:off x="1632868" y="1604235"/>
            <a:ext cx="5528417" cy="3586944"/>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200">
                <a:solidFill>
                  <a:srgbClr val="833C0B"/>
                </a:solidFill>
                <a:latin typeface="Arial"/>
                <a:ea typeface="Arial"/>
                <a:cs typeface="Arial"/>
                <a:sym typeface="Arial"/>
              </a:rPr>
              <a:t>There are no easy answers when it comes to cultivating resilience, </a:t>
            </a:r>
            <a:r>
              <a:rPr lang="en-GB" sz="2200">
                <a:solidFill>
                  <a:schemeClr val="accent1"/>
                </a:solidFill>
                <a:latin typeface="Arial"/>
                <a:ea typeface="Arial"/>
                <a:cs typeface="Arial"/>
                <a:sym typeface="Arial"/>
              </a:rPr>
              <a:t>but it is important to do so; </a:t>
            </a:r>
            <a:r>
              <a:rPr lang="en-GB" sz="2200" u="sng">
                <a:solidFill>
                  <a:schemeClr val="dk1"/>
                </a:solidFill>
                <a:latin typeface="Arial"/>
                <a:ea typeface="Arial"/>
                <a:cs typeface="Arial"/>
                <a:sym typeface="Arial"/>
              </a:rPr>
              <a:t>as one 2019 article points out:</a:t>
            </a:r>
            <a:r>
              <a:rPr lang="en-GB" sz="2200">
                <a:solidFill>
                  <a:srgbClr val="833C0B"/>
                </a:solidFill>
                <a:latin typeface="Arial"/>
                <a:ea typeface="Arial"/>
                <a:cs typeface="Arial"/>
                <a:sym typeface="Arial"/>
              </a:rPr>
              <a:t> ‘Moderators battle depression, addiction, and even post-traumatic stress disorder from the endless parade of horrors they consume’. </a:t>
            </a:r>
            <a:endParaRPr/>
          </a:p>
        </p:txBody>
      </p:sp>
      <p:pic>
        <p:nvPicPr>
          <p:cNvPr id="529" name="Google Shape;529;p3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30" name="Google Shape;530;p35"/>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31" name="Google Shape;531;p35" descr="Fostering Resilience: Israeli Style | Psychology Today Canada"/>
          <p:cNvPicPr preferRelativeResize="0"/>
          <p:nvPr/>
        </p:nvPicPr>
        <p:blipFill rotWithShape="1">
          <a:blip r:embed="rId7">
            <a:alphaModFix/>
          </a:blip>
          <a:srcRect/>
          <a:stretch/>
        </p:blipFill>
        <p:spPr>
          <a:xfrm>
            <a:off x="7594429" y="2284049"/>
            <a:ext cx="2389325" cy="22002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p36"/>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7" name="Google Shape;537;p3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38" name="Google Shape;538;p36"/>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9" name="Google Shape;539;p36"/>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36"/>
          <p:cNvSpPr txBox="1"/>
          <p:nvPr/>
        </p:nvSpPr>
        <p:spPr>
          <a:xfrm>
            <a:off x="4488028" y="1501588"/>
            <a:ext cx="5528417" cy="377706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These are workplace injuries, </a:t>
            </a:r>
            <a:r>
              <a:rPr lang="en-GB" sz="2000" u="sng">
                <a:solidFill>
                  <a:schemeClr val="dk1"/>
                </a:solidFill>
                <a:latin typeface="Arial"/>
                <a:ea typeface="Arial"/>
                <a:cs typeface="Arial"/>
                <a:sym typeface="Arial"/>
              </a:rPr>
              <a:t>and they have not always been fully appreciated by media outlets. For example, in a recording leaked in 2019,</a:t>
            </a:r>
            <a:r>
              <a:rPr lang="en-GB" sz="2000">
                <a:solidFill>
                  <a:schemeClr val="accent2"/>
                </a:solidFill>
                <a:latin typeface="Arial"/>
                <a:ea typeface="Arial"/>
                <a:cs typeface="Arial"/>
                <a:sym typeface="Arial"/>
              </a:rPr>
              <a:t> Mark Zuckerberg </a:t>
            </a:r>
            <a:r>
              <a:rPr lang="en-GB" sz="2000" u="sng">
                <a:solidFill>
                  <a:schemeClr val="dk1"/>
                </a:solidFill>
                <a:latin typeface="Arial"/>
                <a:ea typeface="Arial"/>
                <a:cs typeface="Arial"/>
                <a:sym typeface="Arial"/>
              </a:rPr>
              <a:t>(chief executive of Facebook) was heard describing reports by moderators of the distress they experienced in doing their jobs as being ‘a little over-dramatic’.</a:t>
            </a:r>
            <a:endParaRPr sz="2000">
              <a:solidFill>
                <a:schemeClr val="accent1"/>
              </a:solidFill>
              <a:latin typeface="Arial"/>
              <a:ea typeface="Arial"/>
              <a:cs typeface="Arial"/>
              <a:sym typeface="Arial"/>
            </a:endParaRPr>
          </a:p>
        </p:txBody>
      </p:sp>
      <p:pic>
        <p:nvPicPr>
          <p:cNvPr id="541" name="Google Shape;541;p3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42" name="Google Shape;542;p36"/>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43" name="Google Shape;543;p36" descr="Mark Zuckerberg tells Meta execs to find staff 'who shouldn't be here'"/>
          <p:cNvPicPr preferRelativeResize="0"/>
          <p:nvPr/>
        </p:nvPicPr>
        <p:blipFill rotWithShape="1">
          <a:blip r:embed="rId7">
            <a:alphaModFix/>
          </a:blip>
          <a:srcRect/>
          <a:stretch/>
        </p:blipFill>
        <p:spPr>
          <a:xfrm>
            <a:off x="1754153" y="2318656"/>
            <a:ext cx="2295332" cy="2220685"/>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9" name="Google Shape;549;p37"/>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50" name="Google Shape;550;p37"/>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551" name="Google Shape;551;p37"/>
          <p:cNvSpPr/>
          <p:nvPr/>
        </p:nvSpPr>
        <p:spPr>
          <a:xfrm>
            <a:off x="4432041" y="1117694"/>
            <a:ext cx="1635847"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Calibri"/>
              <a:ea typeface="Calibri"/>
              <a:cs typeface="Calibri"/>
              <a:sym typeface="Calibri"/>
            </a:endParaRPr>
          </a:p>
        </p:txBody>
      </p:sp>
      <p:sp>
        <p:nvSpPr>
          <p:cNvPr id="552" name="Google Shape;552;p37"/>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53" name="Google Shape;553;p37"/>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554" name="Google Shape;554;p37"/>
          <p:cNvSpPr/>
          <p:nvPr/>
        </p:nvSpPr>
        <p:spPr>
          <a:xfrm>
            <a:off x="1054359" y="4884389"/>
            <a:ext cx="5013529"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accent2"/>
                </a:solidFill>
                <a:latin typeface="Overlock"/>
                <a:ea typeface="Overlock"/>
                <a:cs typeface="Overlock"/>
                <a:sym typeface="Overlock"/>
              </a:rPr>
              <a:t>Resources for Community Managers and Content Moderators</a:t>
            </a:r>
            <a:endParaRPr/>
          </a:p>
        </p:txBody>
      </p:sp>
      <p:sp>
        <p:nvSpPr>
          <p:cNvPr id="555" name="Google Shape;555;p37"/>
          <p:cNvSpPr txBox="1"/>
          <p:nvPr/>
        </p:nvSpPr>
        <p:spPr>
          <a:xfrm>
            <a:off x="6301339" y="1259391"/>
            <a:ext cx="460414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C00000"/>
                </a:solidFill>
                <a:latin typeface="Tajawal Medium"/>
                <a:ea typeface="Tajawal Medium"/>
                <a:cs typeface="Tajawal Medium"/>
                <a:sym typeface="Tajawal Medium"/>
              </a:rPr>
              <a:t>Digital Content Direction</a:t>
            </a:r>
            <a:endParaRPr/>
          </a:p>
        </p:txBody>
      </p:sp>
      <p:sp>
        <p:nvSpPr>
          <p:cNvPr id="556" name="Google Shape;556;p37"/>
          <p:cNvSpPr txBox="1"/>
          <p:nvPr/>
        </p:nvSpPr>
        <p:spPr>
          <a:xfrm>
            <a:off x="4436527" y="1325948"/>
            <a:ext cx="1635847"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a:solidFill>
                  <a:schemeClr val="lt1"/>
                </a:solidFill>
                <a:latin typeface="Tajawal Medium"/>
                <a:ea typeface="Tajawal Medium"/>
                <a:cs typeface="Tajawal Medium"/>
                <a:sym typeface="Tajawal Medium"/>
              </a:rPr>
              <a:t>Lecture 10</a:t>
            </a:r>
            <a:endParaRPr/>
          </a:p>
        </p:txBody>
      </p:sp>
      <p:pic>
        <p:nvPicPr>
          <p:cNvPr id="557" name="Google Shape;557;p3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58" name="Google Shape;558;p37"/>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549"/>
                                        </p:tgtEl>
                                        <p:attrNameLst>
                                          <p:attrName>style.visibility</p:attrName>
                                        </p:attrNameLst>
                                      </p:cBhvr>
                                      <p:to>
                                        <p:strVal val="visible"/>
                                      </p:to>
                                    </p:set>
                                    <p:animEffect transition="in" filter="fade">
                                      <p:cBhvr>
                                        <p:cTn id="7" dur="500"/>
                                        <p:tgtEl>
                                          <p:spTgt spid="549"/>
                                        </p:tgtEl>
                                      </p:cBhvr>
                                    </p:animEffect>
                                  </p:childTnLst>
                                </p:cTn>
                              </p:par>
                              <p:par>
                                <p:cTn id="8" presetID="10" presetClass="entr" presetSubtype="0" fill="hold" nodeType="withEffect">
                                  <p:stCondLst>
                                    <p:cond delay="250"/>
                                  </p:stCondLst>
                                  <p:childTnLst>
                                    <p:set>
                                      <p:cBhvr>
                                        <p:cTn id="9" dur="1" fill="hold">
                                          <p:stCondLst>
                                            <p:cond delay="0"/>
                                          </p:stCondLst>
                                        </p:cTn>
                                        <p:tgtEl>
                                          <p:spTgt spid="548"/>
                                        </p:tgtEl>
                                        <p:attrNameLst>
                                          <p:attrName>style.visibility</p:attrName>
                                        </p:attrNameLst>
                                      </p:cBhvr>
                                      <p:to>
                                        <p:strVal val="visible"/>
                                      </p:to>
                                    </p:set>
                                    <p:animEffect transition="in" filter="fade">
                                      <p:cBhvr>
                                        <p:cTn id="10" dur="500"/>
                                        <p:tgtEl>
                                          <p:spTgt spid="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sp>
        <p:nvSpPr>
          <p:cNvPr id="563" name="Google Shape;563;p38"/>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64" name="Google Shape;564;p38"/>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65" name="Google Shape;565;p38"/>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6" name="Google Shape;566;p38"/>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7" name="Google Shape;567;p38"/>
          <p:cNvSpPr txBox="1"/>
          <p:nvPr/>
        </p:nvSpPr>
        <p:spPr>
          <a:xfrm>
            <a:off x="1586204" y="1454942"/>
            <a:ext cx="5528417" cy="3815532"/>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Online community management </a:t>
            </a:r>
            <a:r>
              <a:rPr lang="en-GB" sz="2000" u="sng">
                <a:solidFill>
                  <a:schemeClr val="dk1"/>
                </a:solidFill>
                <a:latin typeface="Arial"/>
                <a:ea typeface="Arial"/>
                <a:cs typeface="Arial"/>
                <a:sym typeface="Arial"/>
              </a:rPr>
              <a:t>and </a:t>
            </a:r>
            <a:r>
              <a:rPr lang="en-GB" sz="2000">
                <a:solidFill>
                  <a:schemeClr val="accent2"/>
                </a:solidFill>
                <a:latin typeface="Arial"/>
                <a:ea typeface="Arial"/>
                <a:cs typeface="Arial"/>
                <a:sym typeface="Arial"/>
              </a:rPr>
              <a:t>content moderation </a:t>
            </a:r>
            <a:r>
              <a:rPr lang="en-GB" sz="2000">
                <a:solidFill>
                  <a:schemeClr val="accent1"/>
                </a:solidFill>
                <a:latin typeface="Arial"/>
                <a:ea typeface="Arial"/>
                <a:cs typeface="Arial"/>
                <a:sym typeface="Arial"/>
              </a:rPr>
              <a:t>can be challenging professions. </a:t>
            </a:r>
            <a:r>
              <a:rPr lang="en-GB" sz="2000" u="sng">
                <a:solidFill>
                  <a:schemeClr val="dk1"/>
                </a:solidFill>
                <a:latin typeface="Arial"/>
                <a:ea typeface="Arial"/>
                <a:cs typeface="Arial"/>
                <a:sym typeface="Arial"/>
              </a:rPr>
              <a:t>Fortunately, there are a number of resources and avenues of support for these professionals.</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In Australia, where the authors of this book are based, </a:t>
            </a:r>
            <a:r>
              <a:rPr lang="en-GB" sz="2000" u="sng">
                <a:solidFill>
                  <a:schemeClr val="dk1"/>
                </a:solidFill>
                <a:latin typeface="Arial"/>
                <a:ea typeface="Arial"/>
                <a:cs typeface="Arial"/>
                <a:sym typeface="Arial"/>
              </a:rPr>
              <a:t>there are</a:t>
            </a:r>
            <a:r>
              <a:rPr lang="en-GB" sz="2000">
                <a:solidFill>
                  <a:schemeClr val="accent2"/>
                </a:solidFill>
                <a:latin typeface="Arial"/>
                <a:ea typeface="Arial"/>
                <a:cs typeface="Arial"/>
                <a:sym typeface="Arial"/>
              </a:rPr>
              <a:t> Australian Community Managers (ACM).</a:t>
            </a:r>
            <a:endParaRPr/>
          </a:p>
        </p:txBody>
      </p:sp>
      <p:pic>
        <p:nvPicPr>
          <p:cNvPr id="568" name="Google Shape;568;p3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69" name="Google Shape;569;p38"/>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70" name="Google Shape;570;p38" descr="Australian Community Managers"/>
          <p:cNvPicPr preferRelativeResize="0"/>
          <p:nvPr/>
        </p:nvPicPr>
        <p:blipFill rotWithShape="1">
          <a:blip r:embed="rId7">
            <a:alphaModFix/>
          </a:blip>
          <a:srcRect/>
          <a:stretch/>
        </p:blipFill>
        <p:spPr>
          <a:xfrm>
            <a:off x="7463525" y="2442166"/>
            <a:ext cx="2674775" cy="1841084"/>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39"/>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77" name="Google Shape;577;p39"/>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8" name="Google Shape;578;p39"/>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9" name="Google Shape;579;p39"/>
          <p:cNvSpPr txBox="1"/>
          <p:nvPr/>
        </p:nvSpPr>
        <p:spPr>
          <a:xfrm>
            <a:off x="4544007" y="1258992"/>
            <a:ext cx="5528417" cy="427719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chemeClr val="accent2"/>
                </a:solidFill>
                <a:latin typeface="Arial"/>
                <a:ea typeface="Arial"/>
                <a:cs typeface="Arial"/>
                <a:sym typeface="Arial"/>
              </a:rPr>
              <a:t>ACM </a:t>
            </a:r>
            <a:r>
              <a:rPr lang="en-GB" sz="2000">
                <a:solidFill>
                  <a:srgbClr val="833C0B"/>
                </a:solidFill>
                <a:latin typeface="Arial"/>
                <a:ea typeface="Arial"/>
                <a:cs typeface="Arial"/>
                <a:sym typeface="Arial"/>
              </a:rPr>
              <a:t>is an online community that seeks to ‘</a:t>
            </a:r>
            <a:r>
              <a:rPr lang="en-GB" sz="2000" u="sng">
                <a:solidFill>
                  <a:schemeClr val="dk1"/>
                </a:solidFill>
                <a:latin typeface="Arial"/>
                <a:ea typeface="Arial"/>
                <a:cs typeface="Arial"/>
                <a:sym typeface="Arial"/>
              </a:rPr>
              <a:t>grow and enhance community management practice through training, resources, mentoring and meaning-rich connection’ (ACM Website).</a:t>
            </a:r>
            <a:endParaRPr/>
          </a:p>
          <a:p>
            <a:pPr marL="0" marR="0" lvl="0" indent="457200" algn="just" rtl="0">
              <a:lnSpc>
                <a:spcPct val="150000"/>
              </a:lnSpc>
              <a:spcBef>
                <a:spcPts val="300"/>
              </a:spcBef>
              <a:spcAft>
                <a:spcPts val="0"/>
              </a:spcAft>
              <a:buNone/>
            </a:pPr>
            <a:r>
              <a:rPr lang="en-GB" sz="2000">
                <a:solidFill>
                  <a:schemeClr val="dk1"/>
                </a:solidFill>
                <a:latin typeface="Arial"/>
                <a:ea typeface="Arial"/>
                <a:cs typeface="Arial"/>
                <a:sym typeface="Arial"/>
              </a:rPr>
              <a:t>	</a:t>
            </a:r>
            <a:r>
              <a:rPr lang="en-GB" sz="2000" u="sng">
                <a:solidFill>
                  <a:schemeClr val="dk1"/>
                </a:solidFill>
                <a:latin typeface="Arial"/>
                <a:ea typeface="Arial"/>
                <a:cs typeface="Arial"/>
                <a:sym typeface="Arial"/>
              </a:rPr>
              <a:t>They also hold the annual Swarm conference, in which community managers and researchers come together to share knowledge and advice.</a:t>
            </a:r>
            <a:endParaRPr sz="2000">
              <a:solidFill>
                <a:schemeClr val="accent1"/>
              </a:solidFill>
              <a:latin typeface="Arial"/>
              <a:ea typeface="Arial"/>
              <a:cs typeface="Arial"/>
              <a:sym typeface="Arial"/>
            </a:endParaRPr>
          </a:p>
        </p:txBody>
      </p:sp>
      <p:pic>
        <p:nvPicPr>
          <p:cNvPr id="580" name="Google Shape;580;p3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81" name="Google Shape;581;p39"/>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82" name="Google Shape;582;p39"/>
          <p:cNvPicPr preferRelativeResize="0"/>
          <p:nvPr/>
        </p:nvPicPr>
        <p:blipFill rotWithShape="1">
          <a:blip r:embed="rId7">
            <a:alphaModFix/>
          </a:blip>
          <a:srcRect/>
          <a:stretch/>
        </p:blipFill>
        <p:spPr>
          <a:xfrm>
            <a:off x="1675976" y="2505948"/>
            <a:ext cx="2600325" cy="1720818"/>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40"/>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88" name="Google Shape;588;p4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89" name="Google Shape;589;p40"/>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0" name="Google Shape;590;p40"/>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1" name="Google Shape;591;p40"/>
          <p:cNvSpPr txBox="1"/>
          <p:nvPr/>
        </p:nvSpPr>
        <p:spPr>
          <a:xfrm>
            <a:off x="1651515" y="1678876"/>
            <a:ext cx="5528417" cy="3353867"/>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There is software devoted </a:t>
            </a:r>
            <a:r>
              <a:rPr lang="en-GB" sz="2000" u="sng">
                <a:solidFill>
                  <a:schemeClr val="dk1"/>
                </a:solidFill>
                <a:latin typeface="Arial"/>
                <a:ea typeface="Arial"/>
                <a:cs typeface="Arial"/>
                <a:sym typeface="Arial"/>
              </a:rPr>
              <a:t>to</a:t>
            </a:r>
            <a:r>
              <a:rPr lang="en-GB" sz="2000">
                <a:solidFill>
                  <a:schemeClr val="accent1"/>
                </a:solidFill>
                <a:latin typeface="Arial"/>
                <a:ea typeface="Arial"/>
                <a:cs typeface="Arial"/>
                <a:sym typeface="Arial"/>
              </a:rPr>
              <a:t> building online communities. </a:t>
            </a:r>
            <a:endParaRPr/>
          </a:p>
          <a:p>
            <a:pPr marL="0" marR="0" lvl="0" indent="457200" algn="just" rtl="0">
              <a:lnSpc>
                <a:spcPct val="150000"/>
              </a:lnSpc>
              <a:spcBef>
                <a:spcPts val="300"/>
              </a:spcBef>
              <a:spcAft>
                <a:spcPts val="0"/>
              </a:spcAft>
              <a:buNone/>
            </a:pPr>
            <a:r>
              <a:rPr lang="en-GB" sz="2000">
                <a:solidFill>
                  <a:schemeClr val="accent1"/>
                </a:solidFill>
                <a:latin typeface="Arial"/>
                <a:ea typeface="Arial"/>
                <a:cs typeface="Arial"/>
                <a:sym typeface="Arial"/>
              </a:rPr>
              <a:t>	</a:t>
            </a:r>
            <a:r>
              <a:rPr lang="en-GB" sz="2000">
                <a:solidFill>
                  <a:srgbClr val="833C0B"/>
                </a:solidFill>
                <a:latin typeface="Arial"/>
                <a:ea typeface="Arial"/>
                <a:cs typeface="Arial"/>
                <a:sym typeface="Arial"/>
              </a:rPr>
              <a:t>This software </a:t>
            </a:r>
            <a:r>
              <a:rPr lang="en-GB" sz="2000" u="sng">
                <a:solidFill>
                  <a:schemeClr val="dk1"/>
                </a:solidFill>
                <a:latin typeface="Arial"/>
                <a:ea typeface="Arial"/>
                <a:cs typeface="Arial"/>
                <a:sym typeface="Arial"/>
              </a:rPr>
              <a:t>includes</a:t>
            </a:r>
            <a:r>
              <a:rPr lang="en-GB" sz="2000">
                <a:solidFill>
                  <a:schemeClr val="accent1"/>
                </a:solidFill>
                <a:latin typeface="Arial"/>
                <a:ea typeface="Arial"/>
                <a:cs typeface="Arial"/>
                <a:sym typeface="Arial"/>
              </a:rPr>
              <a:t> Higher Logic Online Community, </a:t>
            </a:r>
            <a:r>
              <a:rPr lang="en-GB" sz="2000" u="sng">
                <a:solidFill>
                  <a:schemeClr val="dk1"/>
                </a:solidFill>
                <a:latin typeface="Arial"/>
                <a:ea typeface="Arial"/>
                <a:cs typeface="Arial"/>
                <a:sym typeface="Arial"/>
              </a:rPr>
              <a:t>which has been described as a ‘</a:t>
            </a:r>
            <a:r>
              <a:rPr lang="en-GB" sz="2000">
                <a:solidFill>
                  <a:srgbClr val="833C0B"/>
                </a:solidFill>
                <a:latin typeface="Arial"/>
                <a:ea typeface="Arial"/>
                <a:cs typeface="Arial"/>
                <a:sym typeface="Arial"/>
              </a:rPr>
              <a:t>human-focused engagement platform</a:t>
            </a:r>
            <a:r>
              <a:rPr lang="en-GB" sz="2000" u="sng">
                <a:solidFill>
                  <a:schemeClr val="dk1"/>
                </a:solidFill>
                <a:latin typeface="Arial"/>
                <a:ea typeface="Arial"/>
                <a:cs typeface="Arial"/>
                <a:sym typeface="Arial"/>
              </a:rPr>
              <a:t>’ (Higher Logic Online Community Reviews undated). </a:t>
            </a:r>
            <a:endParaRPr sz="2000">
              <a:solidFill>
                <a:schemeClr val="accent1"/>
              </a:solidFill>
              <a:latin typeface="Arial"/>
              <a:ea typeface="Arial"/>
              <a:cs typeface="Arial"/>
              <a:sym typeface="Arial"/>
            </a:endParaRPr>
          </a:p>
        </p:txBody>
      </p:sp>
      <p:pic>
        <p:nvPicPr>
          <p:cNvPr id="592" name="Google Shape;592;p4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93" name="Google Shape;593;p40"/>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594" name="Google Shape;594;p40" descr="Member and Customer Engagement Platform - Higher Logic"/>
          <p:cNvPicPr preferRelativeResize="0"/>
          <p:nvPr/>
        </p:nvPicPr>
        <p:blipFill rotWithShape="1">
          <a:blip r:embed="rId7">
            <a:alphaModFix/>
          </a:blip>
          <a:srcRect/>
          <a:stretch/>
        </p:blipFill>
        <p:spPr>
          <a:xfrm>
            <a:off x="7650386" y="2345093"/>
            <a:ext cx="2477860" cy="1779038"/>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41"/>
          <p:cNvSpPr/>
          <p:nvPr/>
        </p:nvSpPr>
        <p:spPr>
          <a:xfrm>
            <a:off x="2780519" y="500900"/>
            <a:ext cx="941329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600" name="Google Shape;600;p4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601" name="Google Shape;601;p41"/>
          <p:cNvSpPr/>
          <p:nvPr/>
        </p:nvSpPr>
        <p:spPr>
          <a:xfrm>
            <a:off x="8607914" y="952845"/>
            <a:ext cx="4079386" cy="4952309"/>
          </a:xfrm>
          <a:prstGeom prst="roundRect">
            <a:avLst>
              <a:gd name="adj" fmla="val 6140"/>
            </a:avLst>
          </a:prstGeom>
          <a:blipFill rotWithShape="1">
            <a:blip r:embed="rId4">
              <a:alphaModFix/>
            </a:blip>
            <a:stretch>
              <a:fillRect/>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2" name="Google Shape;602;p41"/>
          <p:cNvSpPr/>
          <p:nvPr/>
        </p:nvSpPr>
        <p:spPr>
          <a:xfrm>
            <a:off x="1181061" y="1285191"/>
            <a:ext cx="9334963"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3" name="Google Shape;603;p41"/>
          <p:cNvSpPr txBox="1"/>
          <p:nvPr/>
        </p:nvSpPr>
        <p:spPr>
          <a:xfrm>
            <a:off x="1586204" y="1912139"/>
            <a:ext cx="5528417" cy="2853730"/>
          </a:xfrm>
          <a:prstGeom prst="rect">
            <a:avLst/>
          </a:prstGeom>
          <a:noFill/>
          <a:ln>
            <a:noFill/>
          </a:ln>
        </p:spPr>
        <p:txBody>
          <a:bodyPr spcFirstLastPara="1" wrap="square" lIns="91425" tIns="45700" rIns="91425" bIns="45700" anchor="t" anchorCtr="0">
            <a:spAutoFit/>
          </a:bodyPr>
          <a:lstStyle/>
          <a:p>
            <a:pPr marL="0" marR="0" lvl="0" indent="457200" algn="just" rtl="0">
              <a:lnSpc>
                <a:spcPct val="150000"/>
              </a:lnSpc>
              <a:spcBef>
                <a:spcPts val="0"/>
              </a:spcBef>
              <a:spcAft>
                <a:spcPts val="0"/>
              </a:spcAft>
              <a:buNone/>
            </a:pPr>
            <a:r>
              <a:rPr lang="en-GB" sz="2200">
                <a:solidFill>
                  <a:schemeClr val="accent1"/>
                </a:solidFill>
                <a:latin typeface="Arial"/>
                <a:ea typeface="Arial"/>
                <a:cs typeface="Arial"/>
                <a:sym typeface="Arial"/>
              </a:rPr>
              <a:t>	</a:t>
            </a:r>
            <a:r>
              <a:rPr lang="en-GB" sz="2000" u="sng">
                <a:solidFill>
                  <a:schemeClr val="dk1"/>
                </a:solidFill>
                <a:latin typeface="Arial"/>
                <a:ea typeface="Arial"/>
                <a:cs typeface="Arial"/>
                <a:sym typeface="Arial"/>
              </a:rPr>
              <a:t>It also includes</a:t>
            </a:r>
            <a:r>
              <a:rPr lang="en-GB" sz="2000">
                <a:solidFill>
                  <a:srgbClr val="833C0B"/>
                </a:solidFill>
                <a:latin typeface="Arial"/>
                <a:ea typeface="Arial"/>
                <a:cs typeface="Arial"/>
                <a:sym typeface="Arial"/>
              </a:rPr>
              <a:t> </a:t>
            </a:r>
            <a:r>
              <a:rPr lang="en-GB" sz="2000">
                <a:solidFill>
                  <a:schemeClr val="accent1"/>
                </a:solidFill>
                <a:latin typeface="Arial"/>
                <a:ea typeface="Arial"/>
                <a:cs typeface="Arial"/>
                <a:sym typeface="Arial"/>
              </a:rPr>
              <a:t>Mobilise, </a:t>
            </a:r>
            <a:r>
              <a:rPr lang="en-GB" sz="2000">
                <a:solidFill>
                  <a:srgbClr val="833C0B"/>
                </a:solidFill>
                <a:latin typeface="Arial"/>
                <a:ea typeface="Arial"/>
                <a:cs typeface="Arial"/>
                <a:sym typeface="Arial"/>
              </a:rPr>
              <a:t>which purports to provide companies with a new place to engage prospects, partners and customers by providing a private place to build a professional network </a:t>
            </a:r>
            <a:r>
              <a:rPr lang="en-GB" sz="2000" u="sng">
                <a:solidFill>
                  <a:schemeClr val="dk1"/>
                </a:solidFill>
                <a:latin typeface="Arial"/>
                <a:ea typeface="Arial"/>
                <a:cs typeface="Arial"/>
                <a:sym typeface="Arial"/>
              </a:rPr>
              <a:t>(Mobilise Reviews undated)</a:t>
            </a:r>
            <a:endParaRPr sz="2000">
              <a:solidFill>
                <a:schemeClr val="accent1"/>
              </a:solidFill>
              <a:latin typeface="Arial"/>
              <a:ea typeface="Arial"/>
              <a:cs typeface="Arial"/>
              <a:sym typeface="Arial"/>
            </a:endParaRPr>
          </a:p>
        </p:txBody>
      </p:sp>
      <p:pic>
        <p:nvPicPr>
          <p:cNvPr id="604" name="Google Shape;604;p41"/>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05" name="Google Shape;605;p41"/>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606" name="Google Shape;606;p41" descr="Mobilis Logo PNG Vector (SVG) Free Download"/>
          <p:cNvPicPr preferRelativeResize="0"/>
          <p:nvPr/>
        </p:nvPicPr>
        <p:blipFill rotWithShape="1">
          <a:blip r:embed="rId7">
            <a:alphaModFix/>
          </a:blip>
          <a:srcRect/>
          <a:stretch/>
        </p:blipFill>
        <p:spPr>
          <a:xfrm>
            <a:off x="7501808" y="2609753"/>
            <a:ext cx="2468936" cy="162634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4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12" name="Google Shape;612;p42"/>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3" name="Google Shape;613;p42"/>
          <p:cNvSpPr txBox="1"/>
          <p:nvPr/>
        </p:nvSpPr>
        <p:spPr>
          <a:xfrm>
            <a:off x="2238060" y="696638"/>
            <a:ext cx="390203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lt1"/>
                </a:solidFill>
                <a:latin typeface="Tajawal Medium"/>
                <a:ea typeface="Tajawal Medium"/>
                <a:cs typeface="Tajawal Medium"/>
                <a:sym typeface="Tajawal Medium"/>
              </a:rPr>
              <a:t>Lecture Outlines:</a:t>
            </a:r>
            <a:endParaRPr/>
          </a:p>
        </p:txBody>
      </p:sp>
      <p:sp>
        <p:nvSpPr>
          <p:cNvPr id="614" name="Google Shape;614;p42"/>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5" name="Google Shape;615;p42"/>
          <p:cNvSpPr txBox="1"/>
          <p:nvPr/>
        </p:nvSpPr>
        <p:spPr>
          <a:xfrm>
            <a:off x="404790" y="571231"/>
            <a:ext cx="140445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Tajawal Medium"/>
                <a:ea typeface="Tajawal Medium"/>
                <a:cs typeface="Tajawal Medium"/>
                <a:sym typeface="Tajawal Medium"/>
              </a:rPr>
              <a:t>Lecture 10</a:t>
            </a:r>
            <a:endParaRPr sz="3200">
              <a:solidFill>
                <a:schemeClr val="lt1"/>
              </a:solidFill>
              <a:latin typeface="Tajawal Medium"/>
              <a:ea typeface="Tajawal Medium"/>
              <a:cs typeface="Tajawal Medium"/>
              <a:sym typeface="Tajawal Medium"/>
            </a:endParaRPr>
          </a:p>
        </p:txBody>
      </p:sp>
      <p:sp>
        <p:nvSpPr>
          <p:cNvPr id="616" name="Google Shape;616;p42"/>
          <p:cNvSpPr txBox="1"/>
          <p:nvPr/>
        </p:nvSpPr>
        <p:spPr>
          <a:xfrm>
            <a:off x="1855903" y="2032666"/>
            <a:ext cx="6485668" cy="34163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dk1"/>
                </a:solidFill>
                <a:latin typeface="Overlock"/>
                <a:ea typeface="Overlock"/>
                <a:cs typeface="Overlock"/>
                <a:sym typeface="Overlock"/>
              </a:rPr>
              <a:t>(</a:t>
            </a:r>
            <a:r>
              <a:rPr lang="en-GB" sz="2400" b="1">
                <a:solidFill>
                  <a:srgbClr val="C00000"/>
                </a:solidFill>
                <a:latin typeface="Overlock"/>
                <a:ea typeface="Overlock"/>
                <a:cs typeface="Overlock"/>
                <a:sym typeface="Overlock"/>
              </a:rPr>
              <a:t>Content Moderation</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Content </a:t>
            </a:r>
            <a:r>
              <a:rPr lang="en-GB" sz="2400" b="1">
                <a:solidFill>
                  <a:srgbClr val="7030A0"/>
                </a:solidFill>
                <a:latin typeface="Overlock"/>
                <a:ea typeface="Overlock"/>
                <a:cs typeface="Overlock"/>
                <a:sym typeface="Overlock"/>
              </a:rPr>
              <a:t>Moderators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Content </a:t>
            </a:r>
            <a:r>
              <a:rPr lang="en-GB" sz="2400" b="1">
                <a:solidFill>
                  <a:srgbClr val="7030A0"/>
                </a:solidFill>
                <a:latin typeface="Overlock"/>
                <a:ea typeface="Overlock"/>
                <a:cs typeface="Overlock"/>
                <a:sym typeface="Overlock"/>
              </a:rPr>
              <a:t>Producers</a:t>
            </a:r>
            <a:r>
              <a:rPr lang="en-GB" sz="2400" b="1">
                <a:solidFill>
                  <a:schemeClr val="dk1"/>
                </a:solidFill>
                <a:latin typeface="Overlock"/>
                <a:ea typeface="Overlock"/>
                <a:cs typeface="Overlock"/>
                <a:sym typeface="Overlock"/>
              </a:rPr>
              <a:t>.</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400" b="1">
                <a:solidFill>
                  <a:srgbClr val="7030A0"/>
                </a:solidFill>
                <a:latin typeface="Overlock"/>
                <a:ea typeface="Overlock"/>
                <a:cs typeface="Overlock"/>
                <a:sym typeface="Overlock"/>
              </a:rPr>
              <a:t>Responding</a:t>
            </a:r>
            <a:r>
              <a:rPr lang="en-GB" sz="2400" b="1">
                <a:solidFill>
                  <a:schemeClr val="dk1"/>
                </a:solidFill>
                <a:latin typeface="Overlock"/>
                <a:ea typeface="Overlock"/>
                <a:cs typeface="Overlock"/>
                <a:sym typeface="Overlock"/>
              </a:rPr>
              <a:t> to Hostility, Misinformation and Disinformation.</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400" b="1">
                <a:solidFill>
                  <a:srgbClr val="7030A0"/>
                </a:solidFill>
                <a:latin typeface="Overlock"/>
                <a:ea typeface="Overlock"/>
                <a:cs typeface="Overlock"/>
                <a:sym typeface="Overlock"/>
              </a:rPr>
              <a:t>Resources</a:t>
            </a:r>
            <a:r>
              <a:rPr lang="en-GB" sz="2400" b="1">
                <a:solidFill>
                  <a:schemeClr val="dk1"/>
                </a:solidFill>
                <a:latin typeface="Overlock"/>
                <a:ea typeface="Overlock"/>
                <a:cs typeface="Overlock"/>
                <a:sym typeface="Overlock"/>
              </a:rPr>
              <a:t> for Community Managers and Content Moderators.</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Conclusion.</a:t>
            </a:r>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References.</a:t>
            </a:r>
            <a:endParaRPr/>
          </a:p>
        </p:txBody>
      </p:sp>
      <p:pic>
        <p:nvPicPr>
          <p:cNvPr id="617" name="Google Shape;617;p4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18" name="Google Shape;618;p4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19" name="Google Shape;619;p42"/>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20" name="Google Shape;620;p42" descr="Download Check List Paper Checklist Royalty-Free Vector Graphic - Pixabay"/>
          <p:cNvPicPr preferRelativeResize="0"/>
          <p:nvPr/>
        </p:nvPicPr>
        <p:blipFill rotWithShape="1">
          <a:blip r:embed="rId6">
            <a:alphaModFix/>
          </a:blip>
          <a:srcRect/>
          <a:stretch/>
        </p:blipFill>
        <p:spPr>
          <a:xfrm>
            <a:off x="8462864" y="2957809"/>
            <a:ext cx="1825529" cy="1744829"/>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4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6" name="Google Shape;626;p43"/>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3"/>
          <p:cNvSpPr txBox="1"/>
          <p:nvPr/>
        </p:nvSpPr>
        <p:spPr>
          <a:xfrm>
            <a:off x="2238060" y="696638"/>
            <a:ext cx="444265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lt1"/>
                </a:solidFill>
                <a:latin typeface="Tajawal Medium"/>
                <a:ea typeface="Tajawal Medium"/>
                <a:cs typeface="Tajawal Medium"/>
                <a:sym typeface="Tajawal Medium"/>
              </a:rPr>
              <a:t>Lecture References:</a:t>
            </a:r>
            <a:endParaRPr/>
          </a:p>
        </p:txBody>
      </p:sp>
      <p:sp>
        <p:nvSpPr>
          <p:cNvPr id="628" name="Google Shape;628;p43"/>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9" name="Google Shape;629;p43"/>
          <p:cNvSpPr txBox="1"/>
          <p:nvPr/>
        </p:nvSpPr>
        <p:spPr>
          <a:xfrm>
            <a:off x="404790" y="496583"/>
            <a:ext cx="127472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Tajawal Medium"/>
                <a:ea typeface="Tajawal Medium"/>
                <a:cs typeface="Tajawal Medium"/>
                <a:sym typeface="Tajawal Medium"/>
              </a:rPr>
              <a:t>Lecture 9</a:t>
            </a:r>
            <a:endParaRPr sz="3200">
              <a:solidFill>
                <a:schemeClr val="lt1"/>
              </a:solidFill>
              <a:latin typeface="Tajawal Medium"/>
              <a:ea typeface="Tajawal Medium"/>
              <a:cs typeface="Tajawal Medium"/>
              <a:sym typeface="Tajawal Medium"/>
            </a:endParaRPr>
          </a:p>
        </p:txBody>
      </p:sp>
      <p:pic>
        <p:nvPicPr>
          <p:cNvPr id="630" name="Google Shape;630;p4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1" name="Google Shape;631;p4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2" name="Google Shape;632;p43"/>
          <p:cNvPicPr preferRelativeResize="0"/>
          <p:nvPr/>
        </p:nvPicPr>
        <p:blipFill rotWithShape="1">
          <a:blip r:embed="rId5">
            <a:alphaModFix/>
          </a:blip>
          <a:srcRect/>
          <a:stretch/>
        </p:blipFill>
        <p:spPr>
          <a:xfrm>
            <a:off x="9175057" y="248508"/>
            <a:ext cx="2649477" cy="1166001"/>
          </a:xfrm>
          <a:prstGeom prst="rect">
            <a:avLst/>
          </a:prstGeom>
          <a:noFill/>
          <a:ln>
            <a:noFill/>
          </a:ln>
        </p:spPr>
      </p:pic>
      <p:sp>
        <p:nvSpPr>
          <p:cNvPr id="633" name="Google Shape;633;p43"/>
          <p:cNvSpPr txBox="1"/>
          <p:nvPr/>
        </p:nvSpPr>
        <p:spPr>
          <a:xfrm>
            <a:off x="1719994" y="2409452"/>
            <a:ext cx="5735168" cy="26161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000" b="1">
                <a:solidFill>
                  <a:schemeClr val="dk1"/>
                </a:solidFill>
                <a:latin typeface="Overlock"/>
                <a:ea typeface="Overlock"/>
                <a:cs typeface="Overlock"/>
                <a:sym typeface="Overlock"/>
              </a:rPr>
              <a:t>Jenkins, H., Ford, S., &amp; Green, J. (2013), </a:t>
            </a:r>
            <a:r>
              <a:rPr lang="en-GB" sz="2400" b="1" u="sng">
                <a:solidFill>
                  <a:srgbClr val="C00000"/>
                </a:solidFill>
                <a:latin typeface="Overlock"/>
                <a:ea typeface="Overlock"/>
                <a:cs typeface="Overlock"/>
                <a:sym typeface="Overlock"/>
              </a:rPr>
              <a:t>Spreadable media: Creating value and meaning in a networked culture</a:t>
            </a:r>
            <a:r>
              <a:rPr lang="en-GB" sz="2400" b="1">
                <a:solidFill>
                  <a:schemeClr val="dk1"/>
                </a:solidFill>
                <a:latin typeface="Overlock"/>
                <a:ea typeface="Overlock"/>
                <a:cs typeface="Overlock"/>
                <a:sym typeface="Overlock"/>
              </a:rPr>
              <a:t>, </a:t>
            </a:r>
            <a:r>
              <a:rPr lang="en-GB" sz="2000" b="1">
                <a:solidFill>
                  <a:schemeClr val="dk1"/>
                </a:solidFill>
                <a:latin typeface="Overlock"/>
                <a:ea typeface="Overlock"/>
                <a:cs typeface="Overlock"/>
                <a:sym typeface="Overlock"/>
              </a:rPr>
              <a:t>New York University Press. </a:t>
            </a:r>
            <a:endParaRPr sz="2400" b="1">
              <a:solidFill>
                <a:schemeClr val="dk1"/>
              </a:solidFill>
              <a:latin typeface="Overlock"/>
              <a:ea typeface="Overlock"/>
              <a:cs typeface="Overlock"/>
              <a:sym typeface="Overlock"/>
            </a:endParaRPr>
          </a:p>
          <a:p>
            <a:pPr marL="0" marR="0" lvl="0" indent="0" algn="l" rtl="0">
              <a:spcBef>
                <a:spcPts val="0"/>
              </a:spcBef>
              <a:spcAft>
                <a:spcPts val="0"/>
              </a:spcAft>
              <a:buNone/>
            </a:pPr>
            <a:r>
              <a:rPr lang="en-GB" sz="2400" b="1">
                <a:solidFill>
                  <a:schemeClr val="dk1"/>
                </a:solidFill>
                <a:latin typeface="Overlock"/>
                <a:ea typeface="Overlock"/>
                <a:cs typeface="Overlock"/>
                <a:sym typeface="Overlock"/>
              </a:rPr>
              <a:t>* </a:t>
            </a:r>
            <a:r>
              <a:rPr lang="en-GB" sz="2000" b="1">
                <a:solidFill>
                  <a:schemeClr val="dk1"/>
                </a:solidFill>
                <a:latin typeface="Overlock"/>
                <a:ea typeface="Overlock"/>
                <a:cs typeface="Overlock"/>
                <a:sym typeface="Overlock"/>
              </a:rPr>
              <a:t>Jay Daniel Thompson &amp; John Weldon (2022)</a:t>
            </a:r>
            <a:r>
              <a:rPr lang="en-GB" sz="2400" b="1">
                <a:solidFill>
                  <a:schemeClr val="dk1"/>
                </a:solidFill>
                <a:latin typeface="Overlock"/>
                <a:ea typeface="Overlock"/>
                <a:cs typeface="Overlock"/>
                <a:sym typeface="Overlock"/>
              </a:rPr>
              <a:t>, </a:t>
            </a:r>
            <a:r>
              <a:rPr lang="en-GB" sz="2400" b="1" u="sng">
                <a:solidFill>
                  <a:srgbClr val="C00000"/>
                </a:solidFill>
                <a:latin typeface="Overlock"/>
                <a:ea typeface="Overlock"/>
                <a:cs typeface="Overlock"/>
                <a:sym typeface="Overlock"/>
              </a:rPr>
              <a:t>Content Production for Digital Media: An Introduction</a:t>
            </a:r>
            <a:r>
              <a:rPr lang="en-GB" sz="2400" b="1">
                <a:solidFill>
                  <a:schemeClr val="dk1"/>
                </a:solidFill>
                <a:latin typeface="Overlock"/>
                <a:ea typeface="Overlock"/>
                <a:cs typeface="Overlock"/>
                <a:sym typeface="Overlock"/>
              </a:rPr>
              <a:t>, </a:t>
            </a:r>
            <a:r>
              <a:rPr lang="en-GB" sz="2000" b="1">
                <a:solidFill>
                  <a:schemeClr val="dk1"/>
                </a:solidFill>
                <a:latin typeface="Overlock"/>
                <a:ea typeface="Overlock"/>
                <a:cs typeface="Overlock"/>
                <a:sym typeface="Overlock"/>
              </a:rPr>
              <a:t>Springer Nature Singapore.</a:t>
            </a:r>
            <a:endParaRPr sz="2400" b="1">
              <a:solidFill>
                <a:schemeClr val="dk1"/>
              </a:solidFill>
              <a:latin typeface="Overlock"/>
              <a:ea typeface="Overlock"/>
              <a:cs typeface="Overlock"/>
              <a:sym typeface="Overlock"/>
            </a:endParaRPr>
          </a:p>
        </p:txBody>
      </p:sp>
      <p:pic>
        <p:nvPicPr>
          <p:cNvPr id="634" name="Google Shape;634;p43" descr="Content Production for Digital Media: An Introduction | SpringerLink"/>
          <p:cNvPicPr preferRelativeResize="0"/>
          <p:nvPr/>
        </p:nvPicPr>
        <p:blipFill rotWithShape="1">
          <a:blip r:embed="rId6">
            <a:alphaModFix/>
          </a:blip>
          <a:srcRect/>
          <a:stretch/>
        </p:blipFill>
        <p:spPr>
          <a:xfrm>
            <a:off x="8807219" y="1793745"/>
            <a:ext cx="1782146" cy="2190040"/>
          </a:xfrm>
          <a:prstGeom prst="rect">
            <a:avLst/>
          </a:prstGeom>
          <a:noFill/>
          <a:ln>
            <a:noFill/>
          </a:ln>
          <a:effectLst>
            <a:outerShdw blurRad="292100" dist="139700" dir="2700000" algn="tl" rotWithShape="0">
              <a:srgbClr val="333333">
                <a:alpha val="64705"/>
              </a:srgbClr>
            </a:outerShdw>
          </a:effectLst>
        </p:spPr>
      </p:pic>
      <p:pic>
        <p:nvPicPr>
          <p:cNvPr id="635" name="Google Shape;635;p43" descr="Spreadable Media: Creating Value and Meaning in a Networked Culture  (Postmillennial Pop, 15): Jenkins, Henry, Ford, Sam, Green, Joshua:  9780814743508: Amazon.com: Books"/>
          <p:cNvPicPr preferRelativeResize="0"/>
          <p:nvPr/>
        </p:nvPicPr>
        <p:blipFill rotWithShape="1">
          <a:blip r:embed="rId7">
            <a:alphaModFix/>
          </a:blip>
          <a:srcRect/>
          <a:stretch/>
        </p:blipFill>
        <p:spPr>
          <a:xfrm>
            <a:off x="7601249" y="3503115"/>
            <a:ext cx="1782146" cy="2218269"/>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pic>
        <p:nvPicPr>
          <p:cNvPr id="640" name="Google Shape;640;p44"/>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41" name="Google Shape;641;p44"/>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2" name="Google Shape;642;p44"/>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5400" b="1">
                <a:solidFill>
                  <a:schemeClr val="lt1"/>
                </a:solidFill>
                <a:latin typeface="Tajawal Medium"/>
                <a:ea typeface="Tajawal Medium"/>
                <a:cs typeface="Tajawal Medium"/>
                <a:sym typeface="Tajawal Medium"/>
              </a:rPr>
              <a:t>Thank You</a:t>
            </a:r>
            <a:endParaRPr/>
          </a:p>
        </p:txBody>
      </p:sp>
      <p:pic>
        <p:nvPicPr>
          <p:cNvPr id="643" name="Google Shape;643;p44"/>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44" name="Google Shape;644;p44"/>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45" name="Google Shape;645;p44"/>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46" name="Google Shape;646;p44"/>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45"/>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653" name="Google Shape;653;p45"/>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654" name="Google Shape;654;p45"/>
          <p:cNvSpPr txBox="1"/>
          <p:nvPr/>
        </p:nvSpPr>
        <p:spPr>
          <a:xfrm>
            <a:off x="6307898" y="2785710"/>
            <a:ext cx="4354077"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b="1">
                <a:solidFill>
                  <a:schemeClr val="lt1"/>
                </a:solidFill>
                <a:latin typeface="Tajawal Medium"/>
                <a:ea typeface="Tajawal Medium"/>
                <a:cs typeface="Tajawal Medium"/>
                <a:sym typeface="Tajawal Medium"/>
              </a:rPr>
              <a:t>Digital Content </a:t>
            </a:r>
            <a:endParaRPr/>
          </a:p>
          <a:p>
            <a:pPr marL="0" marR="0" lvl="0" indent="0" algn="l" rtl="0">
              <a:spcBef>
                <a:spcPts val="0"/>
              </a:spcBef>
              <a:spcAft>
                <a:spcPts val="0"/>
              </a:spcAft>
              <a:buNone/>
            </a:pPr>
            <a:r>
              <a:rPr lang="en-GB" sz="4400" b="1">
                <a:solidFill>
                  <a:schemeClr val="lt1"/>
                </a:solidFill>
                <a:latin typeface="Tajawal Medium"/>
                <a:ea typeface="Tajawal Medium"/>
                <a:cs typeface="Tajawal Medium"/>
                <a:sym typeface="Tajawal Medium"/>
              </a:rPr>
              <a:t>Direction</a:t>
            </a:r>
            <a:endParaRPr/>
          </a:p>
        </p:txBody>
      </p:sp>
      <p:sp>
        <p:nvSpPr>
          <p:cNvPr id="655" name="Google Shape;655;p45"/>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800" b="1">
                <a:solidFill>
                  <a:srgbClr val="669BBC"/>
                </a:solidFill>
                <a:latin typeface="Tajawal Medium"/>
                <a:ea typeface="Tajawal Medium"/>
                <a:cs typeface="Tajawal Medium"/>
                <a:sym typeface="Tajawal Medium"/>
              </a:rPr>
              <a:t>Lecture 9</a:t>
            </a:r>
            <a:endParaRPr/>
          </a:p>
        </p:txBody>
      </p:sp>
      <p:sp>
        <p:nvSpPr>
          <p:cNvPr id="656" name="Google Shape;656;p45"/>
          <p:cNvSpPr txBox="1"/>
          <p:nvPr/>
        </p:nvSpPr>
        <p:spPr>
          <a:xfrm>
            <a:off x="459185" y="5823650"/>
            <a:ext cx="4886463"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2D3956"/>
                </a:solidFill>
                <a:latin typeface="Arial"/>
                <a:ea typeface="Arial"/>
                <a:cs typeface="Arial"/>
                <a:sym typeface="Arial"/>
              </a:rPr>
              <a:t>Prepared by:</a:t>
            </a:r>
            <a:endParaRPr/>
          </a:p>
          <a:p>
            <a:pPr marL="0" marR="0" lvl="0" indent="0" algn="l" rtl="0">
              <a:spcBef>
                <a:spcPts val="0"/>
              </a:spcBef>
              <a:spcAft>
                <a:spcPts val="0"/>
              </a:spcAft>
              <a:buNone/>
            </a:pPr>
            <a:r>
              <a:rPr lang="en-GB" sz="2800">
                <a:solidFill>
                  <a:srgbClr val="2D3956"/>
                </a:solidFill>
                <a:latin typeface="Arial"/>
                <a:ea typeface="Arial"/>
                <a:cs typeface="Arial"/>
                <a:sym typeface="Arial"/>
              </a:rPr>
              <a:t>Dr. Sherihan Mohamed</a:t>
            </a:r>
            <a:endParaRPr/>
          </a:p>
        </p:txBody>
      </p:sp>
      <p:pic>
        <p:nvPicPr>
          <p:cNvPr id="657" name="Google Shape;657;p4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58" name="Google Shape;658;p45"/>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659" name="Google Shape;659;p45"/>
          <p:cNvPicPr preferRelativeResize="0"/>
          <p:nvPr/>
        </p:nvPicPr>
        <p:blipFill rotWithShape="1">
          <a:blip r:embed="rId6">
            <a:alphaModFix/>
          </a:blip>
          <a:srcRect/>
          <a:stretch/>
        </p:blipFill>
        <p:spPr>
          <a:xfrm>
            <a:off x="9175057" y="248508"/>
            <a:ext cx="2649477" cy="1166001"/>
          </a:xfrm>
          <a:prstGeom prst="rect">
            <a:avLst/>
          </a:prstGeom>
          <a:noFill/>
          <a:ln>
            <a:noFill/>
          </a:ln>
        </p:spPr>
      </p:pic>
      <p:sp>
        <p:nvSpPr>
          <p:cNvPr id="660" name="Google Shape;660;p45"/>
          <p:cNvSpPr txBox="1"/>
          <p:nvPr/>
        </p:nvSpPr>
        <p:spPr>
          <a:xfrm>
            <a:off x="6370224" y="4802552"/>
            <a:ext cx="150233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rgbClr val="FAC748"/>
                </a:solidFill>
                <a:latin typeface="Tajawal Medium"/>
                <a:ea typeface="Tajawal Medium"/>
                <a:cs typeface="Tajawal Medium"/>
                <a:sym typeface="Tajawal Medium"/>
              </a:rPr>
              <a:t>DGM 733</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BB6E38-5801-4D30-B5E9-C6477C566D0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020C810-9A24-404B-A9CD-EF1D2B51BB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DD2C8B-3382-4535-BB8B-72236BD14E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45</Slides>
  <Notes>45</Notes>
  <HiddenSlides>0</HiddenSlide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shery tawfeeq</dc:creator>
  <cp:revision>2</cp:revision>
  <dcterms:created xsi:type="dcterms:W3CDTF">2023-08-11T21:47:42Z</dcterms:created>
  <dcterms:modified xsi:type="dcterms:W3CDTF">2025-03-02T00:45:49Z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