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0"/>
  </p:notesMasterIdLst>
  <p:sldIdLst>
    <p:sldId id="480" r:id="rId2"/>
    <p:sldId id="303" r:id="rId3"/>
    <p:sldId id="313" r:id="rId4"/>
    <p:sldId id="276" r:id="rId5"/>
    <p:sldId id="483" r:id="rId6"/>
    <p:sldId id="484" r:id="rId7"/>
    <p:sldId id="485" r:id="rId8"/>
    <p:sldId id="486" r:id="rId9"/>
    <p:sldId id="487" r:id="rId10"/>
    <p:sldId id="488" r:id="rId11"/>
    <p:sldId id="489" r:id="rId12"/>
    <p:sldId id="490" r:id="rId13"/>
    <p:sldId id="491" r:id="rId14"/>
    <p:sldId id="492" r:id="rId15"/>
    <p:sldId id="493" r:id="rId16"/>
    <p:sldId id="494" r:id="rId17"/>
    <p:sldId id="495" r:id="rId18"/>
    <p:sldId id="496" r:id="rId19"/>
    <p:sldId id="497" r:id="rId20"/>
    <p:sldId id="498" r:id="rId21"/>
    <p:sldId id="499" r:id="rId22"/>
    <p:sldId id="500" r:id="rId23"/>
    <p:sldId id="501" r:id="rId24"/>
    <p:sldId id="502" r:id="rId25"/>
    <p:sldId id="503" r:id="rId26"/>
    <p:sldId id="509" r:id="rId27"/>
    <p:sldId id="504" r:id="rId28"/>
    <p:sldId id="506" r:id="rId29"/>
    <p:sldId id="507" r:id="rId30"/>
    <p:sldId id="508" r:id="rId31"/>
    <p:sldId id="505" r:id="rId32"/>
    <p:sldId id="510" r:id="rId33"/>
    <p:sldId id="511" r:id="rId34"/>
    <p:sldId id="513" r:id="rId35"/>
    <p:sldId id="514" r:id="rId36"/>
    <p:sldId id="515" r:id="rId37"/>
    <p:sldId id="516" r:id="rId38"/>
    <p:sldId id="517" r:id="rId39"/>
    <p:sldId id="518" r:id="rId40"/>
    <p:sldId id="519" r:id="rId41"/>
    <p:sldId id="520" r:id="rId42"/>
    <p:sldId id="521" r:id="rId43"/>
    <p:sldId id="512" r:id="rId44"/>
    <p:sldId id="522" r:id="rId45"/>
    <p:sldId id="524" r:id="rId46"/>
    <p:sldId id="525" r:id="rId47"/>
    <p:sldId id="526" r:id="rId48"/>
    <p:sldId id="527" r:id="rId49"/>
    <p:sldId id="528" r:id="rId50"/>
    <p:sldId id="529" r:id="rId51"/>
    <p:sldId id="523" r:id="rId52"/>
    <p:sldId id="530" r:id="rId53"/>
    <p:sldId id="532" r:id="rId54"/>
    <p:sldId id="533" r:id="rId55"/>
    <p:sldId id="534" r:id="rId56"/>
    <p:sldId id="531" r:id="rId57"/>
    <p:sldId id="535" r:id="rId58"/>
    <p:sldId id="536" r:id="rId59"/>
    <p:sldId id="537" r:id="rId60"/>
    <p:sldId id="538" r:id="rId61"/>
    <p:sldId id="539" r:id="rId62"/>
    <p:sldId id="540" r:id="rId63"/>
    <p:sldId id="541" r:id="rId64"/>
    <p:sldId id="542" r:id="rId65"/>
    <p:sldId id="543" r:id="rId66"/>
    <p:sldId id="544" r:id="rId67"/>
    <p:sldId id="545" r:id="rId68"/>
    <p:sldId id="349" r:id="rId6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483"/>
            <p14:sldId id="484"/>
            <p14:sldId id="485"/>
            <p14:sldId id="486"/>
            <p14:sldId id="487"/>
            <p14:sldId id="488"/>
            <p14:sldId id="489"/>
            <p14:sldId id="490"/>
            <p14:sldId id="491"/>
            <p14:sldId id="492"/>
            <p14:sldId id="493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9"/>
            <p14:sldId id="504"/>
            <p14:sldId id="506"/>
            <p14:sldId id="507"/>
            <p14:sldId id="508"/>
            <p14:sldId id="505"/>
            <p14:sldId id="510"/>
            <p14:sldId id="511"/>
            <p14:sldId id="513"/>
            <p14:sldId id="514"/>
            <p14:sldId id="515"/>
            <p14:sldId id="516"/>
            <p14:sldId id="517"/>
            <p14:sldId id="518"/>
            <p14:sldId id="519"/>
            <p14:sldId id="520"/>
            <p14:sldId id="521"/>
            <p14:sldId id="512"/>
            <p14:sldId id="522"/>
            <p14:sldId id="524"/>
            <p14:sldId id="525"/>
            <p14:sldId id="526"/>
            <p14:sldId id="527"/>
            <p14:sldId id="528"/>
            <p14:sldId id="529"/>
            <p14:sldId id="523"/>
            <p14:sldId id="530"/>
            <p14:sldId id="532"/>
            <p14:sldId id="533"/>
            <p14:sldId id="534"/>
            <p14:sldId id="531"/>
            <p14:sldId id="535"/>
            <p14:sldId id="536"/>
            <p14:sldId id="537"/>
            <p14:sldId id="538"/>
            <p14:sldId id="539"/>
            <p14:sldId id="540"/>
            <p14:sldId id="541"/>
            <p14:sldId id="542"/>
            <p14:sldId id="543"/>
            <p14:sldId id="544"/>
            <p14:sldId id="54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9BBC"/>
    <a:srgbClr val="2D3956"/>
    <a:srgbClr val="8E5A6D"/>
    <a:srgbClr val="FAC748"/>
    <a:srgbClr val="852F4A"/>
    <a:srgbClr val="000000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3740" autoAdjust="0"/>
  </p:normalViewPr>
  <p:slideViewPr>
    <p:cSldViewPr snapToGrid="0">
      <p:cViewPr varScale="1">
        <p:scale>
          <a:sx n="106" d="100"/>
          <a:sy n="106" d="100"/>
        </p:scale>
        <p:origin x="792" y="1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6/7/23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6/7/23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6/7/23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6.jpe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10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11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.bin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14.w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15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16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16.emf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.bin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17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5.bin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18.emf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.bin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19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.bin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11" Type="http://schemas.openxmlformats.org/officeDocument/2006/relationships/image" Target="../media/image21.emf"/><Relationship Id="rId5" Type="http://schemas.openxmlformats.org/officeDocument/2006/relationships/image" Target="../media/image8.svg"/><Relationship Id="rId10" Type="http://schemas.openxmlformats.org/officeDocument/2006/relationships/oleObject" Target="../embeddings/oleObject8.bin"/><Relationship Id="rId4" Type="http://schemas.openxmlformats.org/officeDocument/2006/relationships/image" Target="../media/image7.png"/><Relationship Id="rId9" Type="http://schemas.openxmlformats.org/officeDocument/2006/relationships/image" Target="../media/image20.e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9.bin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11" Type="http://schemas.openxmlformats.org/officeDocument/2006/relationships/image" Target="../media/image21.emf"/><Relationship Id="rId5" Type="http://schemas.openxmlformats.org/officeDocument/2006/relationships/image" Target="../media/image8.svg"/><Relationship Id="rId10" Type="http://schemas.openxmlformats.org/officeDocument/2006/relationships/oleObject" Target="../embeddings/oleObject10.bin"/><Relationship Id="rId4" Type="http://schemas.openxmlformats.org/officeDocument/2006/relationships/image" Target="../media/image7.png"/><Relationship Id="rId9" Type="http://schemas.openxmlformats.org/officeDocument/2006/relationships/image" Target="../media/image22.emf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1.bin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23.emf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2.bin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24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.bin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11" Type="http://schemas.openxmlformats.org/officeDocument/2006/relationships/image" Target="../media/image26.emf"/><Relationship Id="rId5" Type="http://schemas.openxmlformats.org/officeDocument/2006/relationships/image" Target="../media/image8.svg"/><Relationship Id="rId10" Type="http://schemas.openxmlformats.org/officeDocument/2006/relationships/oleObject" Target="../embeddings/oleObject14.bin"/><Relationship Id="rId4" Type="http://schemas.openxmlformats.org/officeDocument/2006/relationships/image" Target="../media/image7.png"/><Relationship Id="rId9" Type="http://schemas.openxmlformats.org/officeDocument/2006/relationships/image" Target="../media/image25.emf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5.bin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27.emf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6.bin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28.emf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7.bin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29.emf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8.bin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30.emf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9.bin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31.emf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0.bin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32.emf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1.bin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11" Type="http://schemas.openxmlformats.org/officeDocument/2006/relationships/image" Target="../media/image34.emf"/><Relationship Id="rId5" Type="http://schemas.openxmlformats.org/officeDocument/2006/relationships/image" Target="../media/image8.svg"/><Relationship Id="rId10" Type="http://schemas.openxmlformats.org/officeDocument/2006/relationships/oleObject" Target="../embeddings/oleObject22.bin"/><Relationship Id="rId4" Type="http://schemas.openxmlformats.org/officeDocument/2006/relationships/image" Target="../media/image7.png"/><Relationship Id="rId9" Type="http://schemas.openxmlformats.org/officeDocument/2006/relationships/image" Target="../media/image33.emf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3.bin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35.emf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4.bin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11" Type="http://schemas.openxmlformats.org/officeDocument/2006/relationships/image" Target="../media/image37.emf"/><Relationship Id="rId5" Type="http://schemas.openxmlformats.org/officeDocument/2006/relationships/image" Target="../media/image8.svg"/><Relationship Id="rId10" Type="http://schemas.openxmlformats.org/officeDocument/2006/relationships/oleObject" Target="../embeddings/oleObject25.bin"/><Relationship Id="rId4" Type="http://schemas.openxmlformats.org/officeDocument/2006/relationships/image" Target="../media/image7.png"/><Relationship Id="rId9" Type="http://schemas.openxmlformats.org/officeDocument/2006/relationships/image" Target="../media/image36.emf"/></Relationships>
</file>

<file path=ppt/slides/_rels/slide5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6.bin"/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38.em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6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40.png"/><Relationship Id="rId7" Type="http://schemas.openxmlformats.org/officeDocument/2006/relationships/image" Target="../media/image4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41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6600686" y="3814575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Sara Ahmed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6550866" y="2424037"/>
            <a:ext cx="419698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Accounting for</a:t>
            </a:r>
          </a:p>
          <a:p>
            <a:r>
              <a:rPr lang="en-US" sz="4400" b="1" dirty="0">
                <a:solidFill>
                  <a:srgbClr val="8E5A6D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Managers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6594457" y="6043084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93573" y="-394321"/>
            <a:ext cx="2876694" cy="2544327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7084746" y="5368442"/>
            <a:ext cx="132440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MGM 431</a:t>
            </a:r>
          </a:p>
          <a:p>
            <a:endParaRPr lang="en-US" sz="2000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30383" y="2947166"/>
            <a:ext cx="5307735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4: Activity </a:t>
            </a:r>
          </a:p>
          <a:p>
            <a:r>
              <a:rPr lang="en-US" sz="4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based Costing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264220" y="4728089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669BBC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Sara Ahmed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</a:t>
            </a: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30BDC001-1C3C-B8DA-24DF-01E90AFFD8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TITLE OF SLIDE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Develop and Use departmental overhead rates to allocate indirect costs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Develop and use activity-based costing (ABC) to allocate indirect costs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</a:rPr>
              <a:t>Understand the benefits and limitations of ABC systems</a:t>
            </a:r>
          </a:p>
          <a:p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7" y="437584"/>
            <a:ext cx="585845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2800" dirty="0">
                <a:solidFill>
                  <a:schemeClr val="bg1"/>
                </a:solidFill>
              </a:rPr>
              <a:t>Assigning Overhead Costs to Products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0815760B-A65A-AD84-95C7-E31B924AC9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3125" y="1685495"/>
            <a:ext cx="9345750" cy="4233862"/>
          </a:xfrm>
          <a:prstGeom prst="rect">
            <a:avLst/>
          </a:prstGeom>
          <a:solidFill>
            <a:srgbClr val="FFFF66"/>
          </a:solidFill>
          <a:ln w="28575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700" dirty="0">
                <a:latin typeface="Arial" pitchFamily="34" charset="0"/>
              </a:rPr>
              <a:t>When cost systems were developed in the 1800s, the emphasis was on simplicity because:</a:t>
            </a:r>
          </a:p>
          <a:p>
            <a:pPr>
              <a:spcBef>
                <a:spcPct val="50000"/>
              </a:spcBef>
              <a:defRPr/>
            </a:pPr>
            <a:r>
              <a:rPr lang="en-US" sz="2700" dirty="0">
                <a:latin typeface="Arial" pitchFamily="34" charset="0"/>
              </a:rPr>
              <a:t>1.   Cost and activity data had to be collected by</a:t>
            </a:r>
            <a:br>
              <a:rPr lang="en-US" sz="2700" dirty="0">
                <a:latin typeface="Arial" pitchFamily="34" charset="0"/>
              </a:rPr>
            </a:br>
            <a:r>
              <a:rPr lang="en-US" sz="2700" dirty="0">
                <a:latin typeface="Arial" pitchFamily="34" charset="0"/>
              </a:rPr>
              <a:t>      hand and all calculations were done with paper</a:t>
            </a:r>
            <a:br>
              <a:rPr lang="en-US" sz="2700" dirty="0">
                <a:latin typeface="Arial" pitchFamily="34" charset="0"/>
              </a:rPr>
            </a:br>
            <a:r>
              <a:rPr lang="en-US" sz="2700" dirty="0">
                <a:latin typeface="Arial" pitchFamily="34" charset="0"/>
              </a:rPr>
              <a:t>      and pencil. </a:t>
            </a:r>
          </a:p>
          <a:p>
            <a:pPr>
              <a:spcBef>
                <a:spcPct val="50000"/>
              </a:spcBef>
              <a:defRPr/>
            </a:pPr>
            <a:r>
              <a:rPr lang="en-US" sz="2700" dirty="0">
                <a:latin typeface="Arial" pitchFamily="34" charset="0"/>
              </a:rPr>
              <a:t>2.   Most companies produced a limited variety of</a:t>
            </a:r>
            <a:br>
              <a:rPr lang="en-US" sz="2700" dirty="0">
                <a:latin typeface="Arial" pitchFamily="34" charset="0"/>
              </a:rPr>
            </a:br>
            <a:r>
              <a:rPr lang="en-US" sz="2700" dirty="0">
                <a:latin typeface="Arial" pitchFamily="34" charset="0"/>
              </a:rPr>
              <a:t>      similar products, so there was little difference</a:t>
            </a:r>
            <a:br>
              <a:rPr lang="en-US" sz="2700" dirty="0">
                <a:latin typeface="Arial" pitchFamily="34" charset="0"/>
              </a:rPr>
            </a:br>
            <a:r>
              <a:rPr lang="en-US" sz="2700" dirty="0">
                <a:latin typeface="Arial" pitchFamily="34" charset="0"/>
              </a:rPr>
              <a:t>      in the overhead costs consumed by each</a:t>
            </a:r>
            <a:br>
              <a:rPr lang="en-US" sz="2700" dirty="0">
                <a:latin typeface="Arial" pitchFamily="34" charset="0"/>
              </a:rPr>
            </a:br>
            <a:r>
              <a:rPr lang="en-US" sz="2700" dirty="0">
                <a:latin typeface="Arial" pitchFamily="34" charset="0"/>
              </a:rPr>
              <a:t>      product.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7" y="437584"/>
            <a:ext cx="59186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bg1"/>
                </a:solidFill>
              </a:rPr>
              <a:t>Plantwide Overhead Rate - Definition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7" name="Rectangle 1027">
            <a:extLst>
              <a:ext uri="{FF2B5EF4-FFF2-40B4-BE49-F238E27FC236}">
                <a16:creationId xmlns:a16="http://schemas.microsoft.com/office/drawing/2014/main" id="{4816297A-6A0D-1B0C-1871-4E72B49AD34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7131" y="1307760"/>
            <a:ext cx="6467926" cy="1628651"/>
          </a:xfrm>
          <a:prstGeom prst="rect">
            <a:avLst/>
          </a:prstGeom>
          <a:solidFill>
            <a:srgbClr val="A53926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lIns="90488" tIns="44450" rIns="90488" bIns="44450">
            <a:spAutoFit/>
          </a:bodyPr>
          <a:lstStyle/>
          <a:p>
            <a:pPr algn="ctr" eaLnBrk="0" hangingPunct="0">
              <a:defRPr/>
            </a:pPr>
            <a:r>
              <a:rPr lang="en-US" sz="3600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Plantwide Overhead Rate</a:t>
            </a:r>
            <a:br>
              <a:rPr lang="en-US" sz="36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</a:br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A single overhead rate that is used</a:t>
            </a:r>
            <a:b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</a:br>
            <a:r>
              <a:rPr lang="en-US" sz="32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throughout an entire factory.  </a:t>
            </a:r>
          </a:p>
        </p:txBody>
      </p:sp>
      <p:sp>
        <p:nvSpPr>
          <p:cNvPr id="8" name="Text Box 1028">
            <a:extLst>
              <a:ext uri="{FF2B5EF4-FFF2-40B4-BE49-F238E27FC236}">
                <a16:creationId xmlns:a16="http://schemas.microsoft.com/office/drawing/2014/main" id="{2861B31A-BF5A-2B83-B189-0B51EF6EE9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38350" y="3036399"/>
            <a:ext cx="8115300" cy="2763838"/>
          </a:xfrm>
          <a:prstGeom prst="rect">
            <a:avLst/>
          </a:prstGeom>
          <a:solidFill>
            <a:srgbClr val="CCECFF"/>
          </a:solidFill>
          <a:ln w="28575">
            <a:solidFill>
              <a:schemeClr val="tx1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n-US" sz="2800" b="1" dirty="0">
                <a:latin typeface="Arial" pitchFamily="34" charset="0"/>
              </a:rPr>
              <a:t>Direct labor has often been used as the allocation base for overhead because:</a:t>
            </a:r>
          </a:p>
          <a:p>
            <a:pPr>
              <a:spcBef>
                <a:spcPct val="30000"/>
              </a:spcBef>
              <a:defRPr/>
            </a:pPr>
            <a:r>
              <a:rPr lang="en-US" sz="2400" dirty="0">
                <a:latin typeface="Arial" pitchFamily="34" charset="0"/>
              </a:rPr>
              <a:t>1.    Direct labor information was already being recorded.</a:t>
            </a:r>
          </a:p>
          <a:p>
            <a:pPr>
              <a:spcBef>
                <a:spcPct val="30000"/>
              </a:spcBef>
              <a:defRPr/>
            </a:pPr>
            <a:r>
              <a:rPr lang="en-US" sz="2400" dirty="0">
                <a:latin typeface="Arial" pitchFamily="34" charset="0"/>
              </a:rPr>
              <a:t>2.    Direct labor was a large component of product costs.</a:t>
            </a:r>
          </a:p>
          <a:p>
            <a:pPr>
              <a:spcBef>
                <a:spcPct val="30000"/>
              </a:spcBef>
              <a:defRPr/>
            </a:pPr>
            <a:r>
              <a:rPr lang="en-US" sz="2400" dirty="0">
                <a:latin typeface="Arial" pitchFamily="34" charset="0"/>
              </a:rPr>
              <a:t>3.    Managers believed direct labor and overhead costs</a:t>
            </a:r>
            <a:br>
              <a:rPr lang="en-US" sz="2400" dirty="0">
                <a:latin typeface="Arial" pitchFamily="34" charset="0"/>
              </a:rPr>
            </a:br>
            <a:r>
              <a:rPr lang="en-US" sz="2400" dirty="0">
                <a:latin typeface="Arial" pitchFamily="34" charset="0"/>
              </a:rPr>
              <a:t>       were highly correlated. </a:t>
            </a:r>
            <a:endParaRPr lang="en-US" sz="2400" b="1" dirty="0"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3058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bg1"/>
                </a:solidFill>
              </a:rPr>
              <a:t>Plantwide Overhead Rate - Disadvantages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Text Box 2">
            <a:extLst>
              <a:ext uri="{FF2B5EF4-FFF2-40B4-BE49-F238E27FC236}">
                <a16:creationId xmlns:a16="http://schemas.microsoft.com/office/drawing/2014/main" id="{D6562509-1C02-A75B-DF39-55EECD86745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3125" y="1465606"/>
            <a:ext cx="9345749" cy="3508375"/>
          </a:xfrm>
          <a:prstGeom prst="rect">
            <a:avLst/>
          </a:prstGeom>
          <a:solidFill>
            <a:srgbClr val="FFFFCC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53882" dir="2700000" algn="ctr" rotWithShape="0">
              <a:schemeClr val="tx1"/>
            </a:outerShdw>
          </a:effectLst>
        </p:spPr>
        <p:txBody>
          <a:bodyPr wrap="square">
            <a:spAutoFit/>
          </a:bodyPr>
          <a:lstStyle/>
          <a:p>
            <a:pPr indent="-342900" algn="ctr" eaLnBrk="0" hangingPunct="0">
              <a:spcBef>
                <a:spcPct val="50000"/>
              </a:spcBef>
              <a:defRPr/>
            </a:pPr>
            <a:r>
              <a:rPr lang="en-US" sz="2800" b="1" dirty="0">
                <a:latin typeface="Arial" pitchFamily="34" charset="0"/>
                <a:cs typeface="ＭＳ Ｐゴシック" charset="0"/>
              </a:rPr>
              <a:t>Today, direct labor may no longer be a satisfactory base for allocation of overhead.</a:t>
            </a:r>
          </a:p>
          <a:p>
            <a:pPr marL="342900" indent="-342900">
              <a:spcBef>
                <a:spcPct val="30000"/>
              </a:spcBef>
              <a:buFontTx/>
              <a:buAutoNum type="arabicPeriod"/>
              <a:defRPr/>
            </a:pPr>
            <a:r>
              <a:rPr lang="en-US" sz="2000" b="1" dirty="0">
                <a:latin typeface="Arial" pitchFamily="34" charset="0"/>
                <a:cs typeface="ＭＳ Ｐゴシック" charset="0"/>
              </a:rPr>
              <a:t>Most companies sell a large variety of products that consume differing amounts of overhead.</a:t>
            </a:r>
          </a:p>
          <a:p>
            <a:pPr marL="342900" indent="-342900" eaLnBrk="0" hangingPunct="0">
              <a:spcBef>
                <a:spcPct val="50000"/>
              </a:spcBef>
              <a:buFont typeface="Wingdings" pitchFamily="2" charset="2"/>
              <a:buAutoNum type="arabicPeriod"/>
              <a:defRPr/>
            </a:pPr>
            <a:r>
              <a:rPr lang="en-US" sz="2000" b="1" dirty="0">
                <a:latin typeface="Arial" pitchFamily="34" charset="0"/>
                <a:cs typeface="ＭＳ Ｐゴシック" charset="0"/>
              </a:rPr>
              <a:t>As a percentage of total costs, direct labor has been declining and overhead has been increasing.  Many of these growing overhead costs may not be correlated with direct labor.</a:t>
            </a:r>
          </a:p>
          <a:p>
            <a:pPr marL="342900" indent="-342900" eaLnBrk="0" hangingPunct="0">
              <a:spcBef>
                <a:spcPct val="50000"/>
              </a:spcBef>
              <a:buFont typeface="Wingdings" pitchFamily="2" charset="2"/>
              <a:buAutoNum type="arabicPeriod"/>
              <a:defRPr/>
            </a:pPr>
            <a:r>
              <a:rPr lang="en-US" sz="2000" b="1" dirty="0">
                <a:latin typeface="Arial" pitchFamily="34" charset="0"/>
                <a:cs typeface="ＭＳ Ｐゴシック" charset="0"/>
              </a:rPr>
              <a:t>Technology advancements have reduced the cost and complexity of gathering diverse sources of data. </a:t>
            </a: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1C6ABA40-DF0D-FD5C-D98C-5A50ECC03B5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3125" y="4982235"/>
            <a:ext cx="9345748" cy="914400"/>
          </a:xfrm>
          <a:prstGeom prst="rect">
            <a:avLst/>
          </a:prstGeom>
          <a:solidFill>
            <a:srgbClr val="A5392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spcBef>
                <a:spcPct val="30000"/>
              </a:spcBef>
              <a:defRPr/>
            </a:pPr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A plantwide overhead allocation system may not be optimal</a:t>
            </a:r>
            <a:b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</a:br>
            <a:r>
              <a:rPr lang="en-US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for many companies in today’</a:t>
            </a:r>
            <a:r>
              <a:rPr lang="en-US" altLang="ja-JP" sz="2400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s business environment.</a:t>
            </a:r>
            <a:endParaRPr lang="en-US" sz="2400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79775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379167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34088" y="412479"/>
            <a:ext cx="70802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bg1"/>
                </a:solidFill>
              </a:rPr>
              <a:t>Departmental Overhead Rates - Definition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graphicFrame>
        <p:nvGraphicFramePr>
          <p:cNvPr id="9" name="Object 3">
            <a:extLst>
              <a:ext uri="{FF2B5EF4-FFF2-40B4-BE49-F238E27FC236}">
                <a16:creationId xmlns:a16="http://schemas.microsoft.com/office/drawing/2014/main" id="{B559BFD0-6AB1-B582-4A63-AD6CCCBED48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23029226"/>
              </p:ext>
            </p:extLst>
          </p:nvPr>
        </p:nvGraphicFramePr>
        <p:xfrm>
          <a:off x="1676401" y="3124200"/>
          <a:ext cx="4022725" cy="3810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Clip" r:id="rId8" imgW="5828665" imgH="5547995" progId="MS_ClipArt_Gallery.2">
                  <p:embed/>
                </p:oleObj>
              </mc:Choice>
              <mc:Fallback>
                <p:oleObj name="Clip" r:id="rId8" imgW="5828665" imgH="5547995" progId="MS_ClipArt_Gallery.2">
                  <p:embed/>
                  <p:pic>
                    <p:nvPicPr>
                      <p:cNvPr id="1026" name="Object 3"/>
                      <p:cNvPicPr>
                        <a:picLocks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6401" y="3124200"/>
                        <a:ext cx="4022725" cy="3810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bg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12700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71842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7">
            <a:extLst>
              <a:ext uri="{FF2B5EF4-FFF2-40B4-BE49-F238E27FC236}">
                <a16:creationId xmlns:a16="http://schemas.microsoft.com/office/drawing/2014/main" id="{F8F5AFC1-AB65-D9F8-DDA3-FCA6BBA232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0" y="1524001"/>
            <a:ext cx="8763000" cy="1076325"/>
          </a:xfrm>
          <a:prstGeom prst="rect">
            <a:avLst/>
          </a:prstGeom>
          <a:solidFill>
            <a:srgbClr val="FFFFCC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blurRad="63500" dist="71842" dir="2700000" algn="ctr" rotWithShape="0">
              <a:srgbClr val="000000">
                <a:alpha val="74997"/>
              </a:srgbClr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 eaLnBrk="0" hangingPunct="0">
              <a:defRPr/>
            </a:pPr>
            <a:r>
              <a:rPr lang="en-US" sz="3200" dirty="0">
                <a:solidFill>
                  <a:srgbClr val="0000CC"/>
                </a:solidFill>
                <a:latin typeface="Arial" pitchFamily="34" charset="0"/>
                <a:cs typeface="ＭＳ Ｐゴシック" charset="0"/>
              </a:rPr>
              <a:t>Many companies have a system in which each department has its own overhead rate.</a:t>
            </a:r>
          </a:p>
        </p:txBody>
      </p:sp>
      <p:sp>
        <p:nvSpPr>
          <p:cNvPr id="12" name="Rectangle 8">
            <a:extLst>
              <a:ext uri="{FF2B5EF4-FFF2-40B4-BE49-F238E27FC236}">
                <a16:creationId xmlns:a16="http://schemas.microsoft.com/office/drawing/2014/main" id="{E51D8E34-B1DB-6B5E-43CC-50D8E67020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5638800" y="2903538"/>
            <a:ext cx="4953000" cy="3802062"/>
          </a:xfrm>
          <a:prstGeom prst="rect">
            <a:avLst/>
          </a:prstGeom>
          <a:solidFill>
            <a:srgbClr val="CCECFF"/>
          </a:solidFill>
          <a:ln w="12700">
            <a:solidFill>
              <a:schemeClr val="tx1"/>
            </a:solidFill>
            <a:miter lim="800000"/>
            <a:headEnd/>
            <a:tailEnd/>
          </a:ln>
          <a:effectLst>
            <a:outerShdw dist="71842" dir="2700000" algn="ctr" rotWithShape="0">
              <a:schemeClr val="tx1"/>
            </a:outerShdw>
          </a:effectLst>
        </p:spPr>
        <p:txBody>
          <a:bodyPr lIns="90488" tIns="44450" rIns="90488" bIns="44450">
            <a:spAutoFit/>
          </a:bodyPr>
          <a:lstStyle/>
          <a:p>
            <a:pPr algn="ctr" eaLnBrk="0" hangingPunct="0">
              <a:defRPr/>
            </a:pPr>
            <a:r>
              <a:rPr lang="en-US" sz="2700" dirty="0">
                <a:latin typeface="Arial" pitchFamily="34" charset="0"/>
                <a:cs typeface="ＭＳ Ｐゴシック" charset="0"/>
              </a:rPr>
              <a:t>The allocation base depends on the nature of the work</a:t>
            </a:r>
            <a:br>
              <a:rPr lang="en-US" sz="2700" dirty="0">
                <a:latin typeface="Arial" pitchFamily="34" charset="0"/>
                <a:cs typeface="ＭＳ Ｐゴシック" charset="0"/>
              </a:rPr>
            </a:br>
            <a:r>
              <a:rPr lang="en-US" sz="2700" dirty="0">
                <a:latin typeface="Arial" pitchFamily="34" charset="0"/>
                <a:cs typeface="ＭＳ Ｐゴシック" charset="0"/>
              </a:rPr>
              <a:t>performed in each department. In the machining department,</a:t>
            </a:r>
            <a:br>
              <a:rPr lang="en-US" sz="2700" dirty="0">
                <a:latin typeface="Arial" pitchFamily="34" charset="0"/>
                <a:cs typeface="ＭＳ Ｐゴシック" charset="0"/>
              </a:rPr>
            </a:br>
            <a:r>
              <a:rPr lang="en-US" sz="2700" dirty="0">
                <a:latin typeface="Arial" pitchFamily="34" charset="0"/>
                <a:cs typeface="ＭＳ Ｐゴシック" charset="0"/>
              </a:rPr>
              <a:t>overhead may be based on machine-hours, but in the assembly department, overhead may be based on direct labor-hours.</a:t>
            </a:r>
          </a:p>
        </p:txBody>
      </p:sp>
      <p:sp>
        <p:nvSpPr>
          <p:cNvPr id="13" name="Rectangle 4">
            <a:extLst>
              <a:ext uri="{FF2B5EF4-FFF2-40B4-BE49-F238E27FC236}">
                <a16:creationId xmlns:a16="http://schemas.microsoft.com/office/drawing/2014/main" id="{DCBB5790-2B9C-B9B1-78A7-A07E15311A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3600" y="3797300"/>
            <a:ext cx="2744788" cy="382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/>
            <a:r>
              <a:rPr lang="en-US" altLang="en-US" b="1" dirty="0">
                <a:solidFill>
                  <a:srgbClr val="0000CC"/>
                </a:solidFill>
              </a:rPr>
              <a:t>Machining </a:t>
            </a:r>
            <a:r>
              <a:rPr lang="en-US" altLang="en-US" sz="1900" b="1" dirty="0">
                <a:solidFill>
                  <a:srgbClr val="0000CC"/>
                </a:solidFill>
              </a:rPr>
              <a:t>Department</a:t>
            </a:r>
          </a:p>
        </p:txBody>
      </p:sp>
      <p:sp>
        <p:nvSpPr>
          <p:cNvPr id="14" name="Rectangle 5">
            <a:extLst>
              <a:ext uri="{FF2B5EF4-FFF2-40B4-BE49-F238E27FC236}">
                <a16:creationId xmlns:a16="http://schemas.microsoft.com/office/drawing/2014/main" id="{913DA692-13A8-7146-67C2-B78506BE401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17725" y="5400675"/>
            <a:ext cx="2749550" cy="39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/>
            <a:r>
              <a:rPr lang="en-US" altLang="en-US" sz="1900" b="1" dirty="0">
                <a:solidFill>
                  <a:srgbClr val="006600"/>
                </a:solidFill>
              </a:rPr>
              <a:t>Shipping Department</a:t>
            </a:r>
          </a:p>
        </p:txBody>
      </p:sp>
      <p:sp>
        <p:nvSpPr>
          <p:cNvPr id="15" name="Rectangle 6">
            <a:extLst>
              <a:ext uri="{FF2B5EF4-FFF2-40B4-BE49-F238E27FC236}">
                <a16:creationId xmlns:a16="http://schemas.microsoft.com/office/drawing/2014/main" id="{72ED8174-8C3C-9AE2-DA66-D6E8B811CF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1588" y="4611689"/>
            <a:ext cx="2762250" cy="382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488" tIns="44450" rIns="90488" bIns="44450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/>
            <a:r>
              <a:rPr lang="en-US" altLang="en-US" sz="1900" b="1" dirty="0">
                <a:solidFill>
                  <a:srgbClr val="A50021"/>
                </a:solidFill>
              </a:rPr>
              <a:t>Assembly Department</a:t>
            </a:r>
          </a:p>
        </p:txBody>
      </p:sp>
    </p:spTree>
    <p:extLst>
      <p:ext uri="{BB962C8B-B14F-4D97-AF65-F5344CB8AC3E}">
        <p14:creationId xmlns:p14="http://schemas.microsoft.com/office/powerpoint/2010/main" val="1333843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 autoUpdateAnimBg="0"/>
      <p:bldP spid="12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771923" y="452098"/>
            <a:ext cx="71889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bg1"/>
                </a:solidFill>
              </a:rPr>
              <a:t>Departmental Overhead Rates - Disadvantages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grpSp>
        <p:nvGrpSpPr>
          <p:cNvPr id="4" name="Group 2">
            <a:extLst>
              <a:ext uri="{FF2B5EF4-FFF2-40B4-BE49-F238E27FC236}">
                <a16:creationId xmlns:a16="http://schemas.microsoft.com/office/drawing/2014/main" id="{E13FD7FE-0677-11C8-5478-5E2ECA337CE4}"/>
              </a:ext>
            </a:extLst>
          </p:cNvPr>
          <p:cNvGrpSpPr>
            <a:grpSpLocks/>
          </p:cNvGrpSpPr>
          <p:nvPr/>
        </p:nvGrpSpPr>
        <p:grpSpPr bwMode="auto">
          <a:xfrm>
            <a:off x="1846263" y="4256195"/>
            <a:ext cx="8610600" cy="2052638"/>
            <a:chOff x="245" y="2712"/>
            <a:chExt cx="5424" cy="1293"/>
          </a:xfrm>
          <a:solidFill>
            <a:schemeClr val="accent2">
              <a:lumMod val="40000"/>
              <a:lumOff val="60000"/>
            </a:schemeClr>
          </a:solidFill>
        </p:grpSpPr>
        <p:sp>
          <p:nvSpPr>
            <p:cNvPr id="7" name="AutoShape 3">
              <a:extLst>
                <a:ext uri="{FF2B5EF4-FFF2-40B4-BE49-F238E27FC236}">
                  <a16:creationId xmlns:a16="http://schemas.microsoft.com/office/drawing/2014/main" id="{A1B1CAC4-B7D5-89AD-B8B4-4A75035AC2C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89" y="2712"/>
              <a:ext cx="336" cy="624"/>
            </a:xfrm>
            <a:prstGeom prst="downArrow">
              <a:avLst>
                <a:gd name="adj1" fmla="val 50000"/>
                <a:gd name="adj2" fmla="val 46429"/>
              </a:avLst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>
                <a:defRPr/>
              </a:pPr>
              <a:endParaRPr lang="en-US" dirty="0"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8" name="Rectangle 4">
              <a:extLst>
                <a:ext uri="{FF2B5EF4-FFF2-40B4-BE49-F238E27FC236}">
                  <a16:creationId xmlns:a16="http://schemas.microsoft.com/office/drawing/2014/main" id="{31511E2C-D5F4-C7E6-2B8D-82F7F56690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5" y="3326"/>
              <a:ext cx="5424" cy="679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1"/>
              </a:outerShdw>
            </a:effectLst>
          </p:spPr>
          <p:txBody>
            <a:bodyPr anchor="ctr"/>
            <a:lstStyle/>
            <a:p>
              <a:pPr algn="ctr" eaLnBrk="0" hangingPunct="0">
                <a:defRPr/>
              </a:pPr>
              <a:r>
                <a:rPr lang="en-US" sz="2400" b="1" dirty="0">
                  <a:solidFill>
                    <a:schemeClr val="accent6">
                      <a:lumMod val="75000"/>
                    </a:schemeClr>
                  </a:solidFill>
                  <a:latin typeface="Arial" pitchFamily="34" charset="0"/>
                  <a:cs typeface="ＭＳ Ｐゴシック" charset="0"/>
                </a:rPr>
                <a:t>Activity-based costing is used to account for these other factors and more accurately assigns overhead costs to products.</a:t>
              </a:r>
            </a:p>
          </p:txBody>
        </p:sp>
      </p:grpSp>
      <p:grpSp>
        <p:nvGrpSpPr>
          <p:cNvPr id="9" name="Group 6">
            <a:extLst>
              <a:ext uri="{FF2B5EF4-FFF2-40B4-BE49-F238E27FC236}">
                <a16:creationId xmlns:a16="http://schemas.microsoft.com/office/drawing/2014/main" id="{FAF08BD6-7892-3CC9-B6E5-3C4FE73C5C39}"/>
              </a:ext>
            </a:extLst>
          </p:cNvPr>
          <p:cNvGrpSpPr>
            <a:grpSpLocks/>
          </p:cNvGrpSpPr>
          <p:nvPr/>
        </p:nvGrpSpPr>
        <p:grpSpPr bwMode="auto">
          <a:xfrm>
            <a:off x="1883845" y="1921742"/>
            <a:ext cx="8534400" cy="2819400"/>
            <a:chOff x="219" y="1348"/>
            <a:chExt cx="5376" cy="1776"/>
          </a:xfrm>
          <a:solidFill>
            <a:schemeClr val="accent1">
              <a:lumMod val="75000"/>
            </a:schemeClr>
          </a:solidFill>
        </p:grpSpPr>
        <p:sp>
          <p:nvSpPr>
            <p:cNvPr id="11" name="AutoShape 7">
              <a:extLst>
                <a:ext uri="{FF2B5EF4-FFF2-40B4-BE49-F238E27FC236}">
                  <a16:creationId xmlns:a16="http://schemas.microsoft.com/office/drawing/2014/main" id="{C39AAE6A-BDFD-EB53-B45B-C9ABB3F63E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763" y="1348"/>
              <a:ext cx="336" cy="624"/>
            </a:xfrm>
            <a:prstGeom prst="downArrow">
              <a:avLst>
                <a:gd name="adj1" fmla="val 50000"/>
                <a:gd name="adj2" fmla="val 46429"/>
              </a:avLst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/>
            <a:p>
              <a:pPr>
                <a:defRPr/>
              </a:pPr>
              <a:endParaRPr lang="en-US" dirty="0">
                <a:ea typeface="ＭＳ Ｐゴシック" charset="0"/>
                <a:cs typeface="ＭＳ Ｐゴシック" charset="0"/>
              </a:endParaRPr>
            </a:p>
          </p:txBody>
        </p:sp>
        <p:sp>
          <p:nvSpPr>
            <p:cNvPr id="12" name="Rectangle 8">
              <a:extLst>
                <a:ext uri="{FF2B5EF4-FFF2-40B4-BE49-F238E27FC236}">
                  <a16:creationId xmlns:a16="http://schemas.microsoft.com/office/drawing/2014/main" id="{B5D0D9B7-40B7-2255-A8B4-22EF40B657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9" y="1972"/>
              <a:ext cx="5376" cy="1152"/>
            </a:xfrm>
            <a:prstGeom prst="rect">
              <a:avLst/>
            </a:prstGeom>
            <a:grpFill/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71842" dir="2700000" algn="ctr" rotWithShape="0">
                <a:schemeClr val="tx2"/>
              </a:outerShdw>
            </a:effectLst>
          </p:spPr>
          <p:txBody>
            <a:bodyPr anchor="ctr"/>
            <a:lstStyle/>
            <a:p>
              <a:pPr algn="ctr">
                <a:lnSpc>
                  <a:spcPct val="75000"/>
                </a:lnSpc>
                <a:spcBef>
                  <a:spcPct val="80000"/>
                </a:spcBef>
                <a:defRPr/>
              </a:pPr>
              <a:r>
                <a:rPr lang="en-US" sz="2600" b="1" dirty="0">
                  <a:solidFill>
                    <a:srgbClr val="EDDAC7"/>
                  </a:solidFill>
                  <a:latin typeface="Arial" pitchFamily="34" charset="0"/>
                  <a:cs typeface="ＭＳ Ｐゴシック" charset="0"/>
                </a:rPr>
                <a:t>The departmental approach relies on a single measure of activity as allocation base while some overhead costs may be caused by factors</a:t>
              </a:r>
              <a:br>
                <a:rPr lang="en-US" sz="2600" b="1" dirty="0">
                  <a:solidFill>
                    <a:srgbClr val="EDDAC7"/>
                  </a:solidFill>
                  <a:latin typeface="Arial" pitchFamily="34" charset="0"/>
                  <a:cs typeface="ＭＳ Ｐゴシック" charset="0"/>
                </a:rPr>
              </a:br>
              <a:r>
                <a:rPr lang="en-US" sz="2600" b="1" dirty="0">
                  <a:solidFill>
                    <a:srgbClr val="EDDAC7"/>
                  </a:solidFill>
                  <a:latin typeface="Arial" pitchFamily="34" charset="0"/>
                  <a:cs typeface="ＭＳ Ｐゴシック" charset="0"/>
                </a:rPr>
                <a:t>that are not directly proportional to the volume of production.</a:t>
              </a:r>
            </a:p>
          </p:txBody>
        </p:sp>
      </p:grpSp>
      <p:sp>
        <p:nvSpPr>
          <p:cNvPr id="13" name="Text Box 9">
            <a:extLst>
              <a:ext uri="{FF2B5EF4-FFF2-40B4-BE49-F238E27FC236}">
                <a16:creationId xmlns:a16="http://schemas.microsoft.com/office/drawing/2014/main" id="{9DFA526A-07AA-001F-3DC4-31ED93DFCE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71663" y="1307317"/>
            <a:ext cx="8610600" cy="1200329"/>
          </a:xfrm>
          <a:prstGeom prst="rect">
            <a:avLst/>
          </a:prstGeom>
          <a:solidFill>
            <a:schemeClr val="tx2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ctr" eaLnBrk="0" hangingPunct="0">
              <a:spcBef>
                <a:spcPct val="50000"/>
              </a:spcBef>
              <a:defRPr/>
            </a:pPr>
            <a:r>
              <a:rPr lang="en-US" sz="2400" b="1" dirty="0">
                <a:solidFill>
                  <a:srgbClr val="FFFF99"/>
                </a:solidFill>
                <a:latin typeface="Arial" pitchFamily="34" charset="0"/>
                <a:cs typeface="ＭＳ Ｐゴシック" charset="0"/>
              </a:rPr>
              <a:t>Departmental rates will not correctly assign overhead in situations where a company has a range of products and complex overhead costs.</a:t>
            </a:r>
          </a:p>
        </p:txBody>
      </p:sp>
    </p:spTree>
    <p:extLst>
      <p:ext uri="{BB962C8B-B14F-4D97-AF65-F5344CB8AC3E}">
        <p14:creationId xmlns:p14="http://schemas.microsoft.com/office/powerpoint/2010/main" val="545660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Calibri Light" charset="0"/>
              </a:rPr>
              <a:t>Activity–Based Costing (ABC): Key Definition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5424CA8C-CFC1-503B-179C-931A3F0F668F}"/>
              </a:ext>
            </a:extLst>
          </p:cNvPr>
          <p:cNvSpPr txBox="1">
            <a:spLocks noChangeArrowheads="1"/>
          </p:cNvSpPr>
          <p:nvPr/>
        </p:nvSpPr>
        <p:spPr>
          <a:xfrm>
            <a:off x="1591071" y="2021015"/>
            <a:ext cx="8001000" cy="3607515"/>
          </a:xfrm>
          <a:prstGeom prst="rect">
            <a:avLst/>
          </a:prstGeom>
        </p:spPr>
        <p:txBody>
          <a:bodyPr vert="horz" lIns="90488" tIns="44450" rIns="90488" bIns="4445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buFont typeface="Calibri" charset="0"/>
              <a:buNone/>
            </a:pPr>
            <a:r>
              <a:rPr lang="en-US">
                <a:latin typeface="Times" panose="02020603050405020304" pitchFamily="18" charset="0"/>
                <a:cs typeface="Times" panose="02020603050405020304" pitchFamily="18" charset="0"/>
              </a:rPr>
              <a:t>   ABC is a costing method designed to provide managers with cost information for strategic and other decisions that potentially affect </a:t>
            </a:r>
            <a:r>
              <a:rPr lang="en-US" b="1">
                <a:latin typeface="Times" panose="02020603050405020304" pitchFamily="18" charset="0"/>
                <a:cs typeface="Times" panose="02020603050405020304" pitchFamily="18" charset="0"/>
              </a:rPr>
              <a:t>capacity</a:t>
            </a:r>
            <a:r>
              <a:rPr lang="en-US">
                <a:latin typeface="Times" panose="02020603050405020304" pitchFamily="18" charset="0"/>
                <a:cs typeface="Times" panose="02020603050405020304" pitchFamily="18" charset="0"/>
              </a:rPr>
              <a:t>, and therefore, “fixed” as well as variable costs. It is ordinarily used as a </a:t>
            </a:r>
            <a:r>
              <a:rPr lang="en-US" b="1">
                <a:latin typeface="Times" panose="02020603050405020304" pitchFamily="18" charset="0"/>
                <a:cs typeface="Times" panose="02020603050405020304" pitchFamily="18" charset="0"/>
              </a:rPr>
              <a:t>supplement</a:t>
            </a:r>
            <a:r>
              <a:rPr lang="en-US">
                <a:latin typeface="Times" panose="02020603050405020304" pitchFamily="18" charset="0"/>
                <a:cs typeface="Times" panose="02020603050405020304" pitchFamily="18" charset="0"/>
              </a:rPr>
              <a:t> to, rather than as a replacement for, the company’s usual costing system.</a:t>
            </a:r>
            <a:endParaRPr lang="en-US" b="1">
              <a:latin typeface="Times" panose="02020603050405020304" pitchFamily="18" charset="0"/>
              <a:cs typeface="Times" panose="02020603050405020304" pitchFamily="18" charset="0"/>
            </a:endParaRPr>
          </a:p>
          <a:p>
            <a:pPr>
              <a:buFont typeface="Times" charset="0"/>
              <a:buNone/>
            </a:pPr>
            <a:endParaRPr lang="en-US" dirty="0">
              <a:latin typeface="Times" panose="02020603050405020304" pitchFamily="18" charset="0"/>
              <a:cs typeface="Times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26444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40884" y="452098"/>
            <a:ext cx="650815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bg1"/>
                </a:solidFill>
              </a:rPr>
              <a:t>Activity-Based Costing (ABC) - Definition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Text Box 3">
            <a:extLst>
              <a:ext uri="{FF2B5EF4-FFF2-40B4-BE49-F238E27FC236}">
                <a16:creationId xmlns:a16="http://schemas.microsoft.com/office/drawing/2014/main" id="{38B3A3C5-3F87-B361-AFBC-72B0274E381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0884" y="1225345"/>
            <a:ext cx="8534400" cy="1015663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CC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3000" dirty="0">
                <a:solidFill>
                  <a:srgbClr val="FFFFCC"/>
                </a:solidFill>
              </a:rPr>
              <a:t>A technique that attempts to assign overhead costs more accurately to products.</a:t>
            </a:r>
          </a:p>
        </p:txBody>
      </p:sp>
      <p:sp>
        <p:nvSpPr>
          <p:cNvPr id="8" name="Text Box 3">
            <a:extLst>
              <a:ext uri="{FF2B5EF4-FFF2-40B4-BE49-F238E27FC236}">
                <a16:creationId xmlns:a16="http://schemas.microsoft.com/office/drawing/2014/main" id="{F6B6C2A7-9D17-AA77-39A2-896EB81A245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0884" y="2584629"/>
            <a:ext cx="8534400" cy="1015663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CC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3000" dirty="0">
                <a:solidFill>
                  <a:srgbClr val="FFFFCC"/>
                </a:solidFill>
              </a:rPr>
              <a:t>It uses multiple allocation bases for assigning costs to products.</a:t>
            </a:r>
          </a:p>
        </p:txBody>
      </p:sp>
      <p:sp>
        <p:nvSpPr>
          <p:cNvPr id="9" name="Text Box 3">
            <a:extLst>
              <a:ext uri="{FF2B5EF4-FFF2-40B4-BE49-F238E27FC236}">
                <a16:creationId xmlns:a16="http://schemas.microsoft.com/office/drawing/2014/main" id="{B4C00D05-AE65-5C25-B97F-17A214FBEF3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0884" y="3943912"/>
            <a:ext cx="8534400" cy="553998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CC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3000" dirty="0">
                <a:solidFill>
                  <a:srgbClr val="FFFFCC"/>
                </a:solidFill>
              </a:rPr>
              <a:t>Each base represents a major activity.</a:t>
            </a:r>
          </a:p>
        </p:txBody>
      </p:sp>
      <p:sp>
        <p:nvSpPr>
          <p:cNvPr id="11" name="Text Box 3">
            <a:extLst>
              <a:ext uri="{FF2B5EF4-FFF2-40B4-BE49-F238E27FC236}">
                <a16:creationId xmlns:a16="http://schemas.microsoft.com/office/drawing/2014/main" id="{EA3E2CBE-4E73-8D33-9B8E-4E292210647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40884" y="4841532"/>
            <a:ext cx="8534400" cy="1015663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CC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en-US" altLang="en-US" sz="3000" dirty="0">
                <a:solidFill>
                  <a:srgbClr val="FFFFCC"/>
                </a:solidFill>
              </a:rPr>
              <a:t>Activity is an event that causes consumption of overhead resources.</a:t>
            </a:r>
          </a:p>
        </p:txBody>
      </p:sp>
    </p:spTree>
    <p:extLst>
      <p:ext uri="{BB962C8B-B14F-4D97-AF65-F5344CB8AC3E}">
        <p14:creationId xmlns:p14="http://schemas.microsoft.com/office/powerpoint/2010/main" val="432231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  <p:bldP spid="11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Calibri Light" charset="0"/>
              </a:rPr>
              <a:t>Activity–Based Costing (ABC): Key Definition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8" name="Text Box 13">
            <a:extLst>
              <a:ext uri="{FF2B5EF4-FFF2-40B4-BE49-F238E27FC236}">
                <a16:creationId xmlns:a16="http://schemas.microsoft.com/office/drawing/2014/main" id="{4E12BCA2-B0E2-6EC3-ED13-B203224A10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30245" y="2103751"/>
            <a:ext cx="5562600" cy="2092881"/>
          </a:xfrm>
          <a:prstGeom prst="rect">
            <a:avLst/>
          </a:prstGeom>
          <a:solidFill>
            <a:schemeClr val="bg1"/>
          </a:solidFill>
          <a:ln w="76200">
            <a:solidFill>
              <a:schemeClr val="accent6">
                <a:lumMod val="50000"/>
              </a:schemeClr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  <a:defRPr/>
            </a:pPr>
            <a:r>
              <a:rPr lang="en-US" sz="3200" b="1" dirty="0">
                <a:solidFill>
                  <a:schemeClr val="accent6">
                    <a:lumMod val="75000"/>
                  </a:schemeClr>
                </a:solidFill>
                <a:latin typeface="+mj-lt"/>
                <a:ea typeface="MS PGothic" pitchFamily="34" charset="-128"/>
              </a:rPr>
              <a:t>Understand activity-based costing and how it differs from a traditional costing s</a:t>
            </a:r>
            <a:r>
              <a:rPr lang="en-US" sz="3400" b="1" dirty="0">
                <a:solidFill>
                  <a:schemeClr val="accent6">
                    <a:lumMod val="75000"/>
                  </a:schemeClr>
                </a:solidFill>
                <a:latin typeface="+mj-lt"/>
                <a:ea typeface="MS PGothic" pitchFamily="34" charset="-128"/>
              </a:rPr>
              <a:t>ystem.</a:t>
            </a:r>
          </a:p>
        </p:txBody>
      </p:sp>
    </p:spTree>
    <p:extLst>
      <p:ext uri="{BB962C8B-B14F-4D97-AF65-F5344CB8AC3E}">
        <p14:creationId xmlns:p14="http://schemas.microsoft.com/office/powerpoint/2010/main" val="1985253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70142" y="231226"/>
            <a:ext cx="8951168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Calibri Light" charset="0"/>
              </a:rPr>
              <a:t>How Costs are Treated Under</a:t>
            </a:r>
            <a:br>
              <a:rPr lang="en-US" sz="2800" b="1" dirty="0">
                <a:solidFill>
                  <a:schemeClr val="bg1"/>
                </a:solidFill>
                <a:latin typeface="Calibri Light" charset="0"/>
              </a:rPr>
            </a:br>
            <a:r>
              <a:rPr lang="en-US" sz="2800" b="1" dirty="0">
                <a:solidFill>
                  <a:schemeClr val="bg1"/>
                </a:solidFill>
                <a:latin typeface="Calibri Light" charset="0"/>
              </a:rPr>
              <a:t>Activity–Based Costing</a:t>
            </a:r>
            <a:r>
              <a:rPr lang="nb-NO" sz="2800" b="1" dirty="0">
                <a:solidFill>
                  <a:schemeClr val="bg1"/>
                </a:solidFill>
                <a:latin typeface="Calibri Light" charset="0"/>
              </a:rPr>
              <a:t> – Part 1</a:t>
            </a:r>
          </a:p>
          <a:p>
            <a:endParaRPr lang="en-US" sz="2800" b="1" dirty="0">
              <a:solidFill>
                <a:schemeClr val="bg1"/>
              </a:solidFill>
              <a:latin typeface="Calibri Light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8" name="Text Box 3">
            <a:extLst>
              <a:ext uri="{FF2B5EF4-FFF2-40B4-BE49-F238E27FC236}">
                <a16:creationId xmlns:a16="http://schemas.microsoft.com/office/drawing/2014/main" id="{2C7EF7A0-3F1F-1A84-FEA4-0D824CA8E54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32953" y="1408553"/>
            <a:ext cx="7735887" cy="769937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algn="ctr" eaLnBrk="1" hangingPunct="1"/>
            <a:r>
              <a:rPr lang="en-US" sz="2200" dirty="0">
                <a:solidFill>
                  <a:srgbClr val="404040"/>
                </a:solidFill>
                <a:latin typeface="Calibri" charset="0"/>
              </a:rPr>
              <a:t>In ABC, </a:t>
            </a:r>
            <a:r>
              <a:rPr lang="en-US" sz="2200" b="1" dirty="0">
                <a:solidFill>
                  <a:srgbClr val="404040"/>
                </a:solidFill>
                <a:latin typeface="Calibri" charset="0"/>
              </a:rPr>
              <a:t>nonmanufacturing as well as manufacturing costs</a:t>
            </a:r>
            <a:r>
              <a:rPr lang="en-US" sz="2200" dirty="0">
                <a:solidFill>
                  <a:srgbClr val="404040"/>
                </a:solidFill>
                <a:latin typeface="Calibri" charset="0"/>
              </a:rPr>
              <a:t> may be</a:t>
            </a:r>
          </a:p>
          <a:p>
            <a:pPr algn="ctr" eaLnBrk="1" hangingPunct="1"/>
            <a:r>
              <a:rPr lang="en-US" sz="2200" dirty="0">
                <a:solidFill>
                  <a:srgbClr val="404040"/>
                </a:solidFill>
                <a:latin typeface="Calibri" charset="0"/>
              </a:rPr>
              <a:t>assigned to products, but only on a cause-and-effect basis.</a:t>
            </a:r>
            <a:endParaRPr lang="en-US" sz="2200" dirty="0"/>
          </a:p>
        </p:txBody>
      </p:sp>
      <p:sp>
        <p:nvSpPr>
          <p:cNvPr id="9" name="AutoShape 4">
            <a:extLst>
              <a:ext uri="{FF2B5EF4-FFF2-40B4-BE49-F238E27FC236}">
                <a16:creationId xmlns:a16="http://schemas.microsoft.com/office/drawing/2014/main" id="{1B81A735-A5B8-EA82-E85E-F28DCFB7891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16110" y="2286982"/>
            <a:ext cx="2819400" cy="914400"/>
          </a:xfrm>
          <a:prstGeom prst="roundRect">
            <a:avLst>
              <a:gd name="adj" fmla="val 16667"/>
            </a:avLst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sz="2400" dirty="0">
                <a:solidFill>
                  <a:schemeClr val="bg1"/>
                </a:solidFill>
                <a:ea typeface="MS PGothic" pitchFamily="34" charset="-128"/>
              </a:rPr>
              <a:t>Manufacturing</a:t>
            </a:r>
            <a:br>
              <a:rPr lang="en-US" sz="2400" dirty="0">
                <a:solidFill>
                  <a:schemeClr val="bg1"/>
                </a:solidFill>
                <a:ea typeface="MS PGothic" pitchFamily="34" charset="-128"/>
              </a:rPr>
            </a:br>
            <a:r>
              <a:rPr lang="en-US" sz="2400" dirty="0">
                <a:solidFill>
                  <a:schemeClr val="bg1"/>
                </a:solidFill>
                <a:ea typeface="MS PGothic" pitchFamily="34" charset="-128"/>
              </a:rPr>
              <a:t>costs</a:t>
            </a:r>
          </a:p>
        </p:txBody>
      </p:sp>
      <p:sp>
        <p:nvSpPr>
          <p:cNvPr id="11" name="AutoShape 5">
            <a:extLst>
              <a:ext uri="{FF2B5EF4-FFF2-40B4-BE49-F238E27FC236}">
                <a16:creationId xmlns:a16="http://schemas.microsoft.com/office/drawing/2014/main" id="{AA03CEA4-D003-A922-ACB1-F0A158C417A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87177" y="2265948"/>
            <a:ext cx="2819400" cy="914400"/>
          </a:xfrm>
          <a:prstGeom prst="roundRect">
            <a:avLst>
              <a:gd name="adj" fmla="val 16667"/>
            </a:avLst>
          </a:prstGeom>
          <a:solidFill>
            <a:srgbClr val="FFCCFF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US" sz="2400" dirty="0">
                <a:solidFill>
                  <a:schemeClr val="bg1"/>
                </a:solidFill>
              </a:rPr>
              <a:t>Nonmanufacturing</a:t>
            </a:r>
            <a:br>
              <a:rPr lang="en-US" sz="2400" dirty="0">
                <a:solidFill>
                  <a:schemeClr val="bg1"/>
                </a:solidFill>
              </a:rPr>
            </a:br>
            <a:r>
              <a:rPr lang="en-US" sz="2400" dirty="0">
                <a:solidFill>
                  <a:schemeClr val="bg1"/>
                </a:solidFill>
              </a:rPr>
              <a:t>costs</a:t>
            </a:r>
          </a:p>
        </p:txBody>
      </p:sp>
      <p:sp>
        <p:nvSpPr>
          <p:cNvPr id="12" name="Text Box 6">
            <a:extLst>
              <a:ext uri="{FF2B5EF4-FFF2-40B4-BE49-F238E27FC236}">
                <a16:creationId xmlns:a16="http://schemas.microsoft.com/office/drawing/2014/main" id="{47CC5C03-6645-4002-2B69-F53A219A34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96463" y="5624027"/>
            <a:ext cx="8469021" cy="769938"/>
          </a:xfrm>
          <a:prstGeom prst="rect">
            <a:avLst/>
          </a:prstGeom>
          <a:solidFill>
            <a:schemeClr val="tx2">
              <a:lumMod val="75000"/>
            </a:schemeClr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alibri" panose="020F0502020204030204" pitchFamily="34" charset="0"/>
              <a:buNone/>
              <a:defRPr/>
            </a:pPr>
            <a:r>
              <a:rPr lang="en-US" altLang="en-US" sz="2200" dirty="0">
                <a:solidFill>
                  <a:schemeClr val="bg1"/>
                </a:solidFill>
                <a:latin typeface="+mn-lt"/>
                <a:ea typeface="MS PGothic" pitchFamily="34" charset="-128"/>
                <a:cs typeface="Arial" panose="020B0604020202020204" pitchFamily="34" charset="0"/>
                <a:sym typeface="Wingdings" panose="05000000000000000000" pitchFamily="2" charset="2"/>
              </a:rPr>
              <a:t> </a:t>
            </a:r>
            <a:r>
              <a:rPr lang="en-US" sz="2200" dirty="0">
                <a:solidFill>
                  <a:schemeClr val="bg1"/>
                </a:solidFill>
                <a:latin typeface="+mn-lt"/>
                <a:ea typeface="MS PGothic" pitchFamily="34" charset="-128"/>
              </a:rPr>
              <a:t>ABC systems can assign sales commissions, shipping costs, and 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Calibri" panose="020F0502020204030204" pitchFamily="34" charset="0"/>
              <a:buNone/>
              <a:defRPr/>
            </a:pPr>
            <a:r>
              <a:rPr lang="en-US" sz="2200" dirty="0">
                <a:solidFill>
                  <a:schemeClr val="bg1"/>
                </a:solidFill>
                <a:latin typeface="+mn-lt"/>
                <a:ea typeface="MS PGothic" pitchFamily="34" charset="-128"/>
              </a:rPr>
              <a:t>warranty repair costs to specific products.</a:t>
            </a:r>
          </a:p>
        </p:txBody>
      </p:sp>
      <p:sp>
        <p:nvSpPr>
          <p:cNvPr id="13" name="Oval 1031">
            <a:extLst>
              <a:ext uri="{FF2B5EF4-FFF2-40B4-BE49-F238E27FC236}">
                <a16:creationId xmlns:a16="http://schemas.microsoft.com/office/drawing/2014/main" id="{579693F0-6A0E-B36B-D7FA-0FCA1513474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4247148"/>
            <a:ext cx="3276600" cy="1295400"/>
          </a:xfrm>
          <a:prstGeom prst="ellipse">
            <a:avLst/>
          </a:prstGeom>
          <a:solidFill>
            <a:schemeClr val="accent3">
              <a:lumMod val="5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Traditional</a:t>
            </a:r>
            <a:br>
              <a:rPr lang="en-US" sz="2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2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product costing</a:t>
            </a:r>
          </a:p>
        </p:txBody>
      </p:sp>
      <p:sp>
        <p:nvSpPr>
          <p:cNvPr id="14" name="Oval 1032">
            <a:extLst>
              <a:ext uri="{FF2B5EF4-FFF2-40B4-BE49-F238E27FC236}">
                <a16:creationId xmlns:a16="http://schemas.microsoft.com/office/drawing/2014/main" id="{FD9A6225-EBFE-B00E-4B03-92DF092FDD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45458" y="4158684"/>
            <a:ext cx="3276600" cy="1295400"/>
          </a:xfrm>
          <a:prstGeom prst="ellipse">
            <a:avLst/>
          </a:prstGeom>
          <a:solidFill>
            <a:srgbClr val="009900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ABC</a:t>
            </a:r>
            <a:br>
              <a:rPr lang="en-US" sz="2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2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product costing</a:t>
            </a:r>
          </a:p>
        </p:txBody>
      </p:sp>
      <p:cxnSp>
        <p:nvCxnSpPr>
          <p:cNvPr id="15" name="AutoShape 1033">
            <a:extLst>
              <a:ext uri="{FF2B5EF4-FFF2-40B4-BE49-F238E27FC236}">
                <a16:creationId xmlns:a16="http://schemas.microsoft.com/office/drawing/2014/main" id="{20931E29-39E0-CC94-6795-BD4B168331E7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127398" y="3269248"/>
            <a:ext cx="0" cy="1118989"/>
          </a:xfrm>
          <a:prstGeom prst="straightConnector1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16" name="AutoShape 1034">
            <a:extLst>
              <a:ext uri="{FF2B5EF4-FFF2-40B4-BE49-F238E27FC236}">
                <a16:creationId xmlns:a16="http://schemas.microsoft.com/office/drawing/2014/main" id="{72EED968-D71E-8D78-DDE0-C76A79809AA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119437" y="3256548"/>
            <a:ext cx="3226289" cy="1207214"/>
          </a:xfrm>
          <a:prstGeom prst="straightConnector1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17" name="AutoShape 1033">
            <a:extLst>
              <a:ext uri="{FF2B5EF4-FFF2-40B4-BE49-F238E27FC236}">
                <a16:creationId xmlns:a16="http://schemas.microsoft.com/office/drawing/2014/main" id="{312CE518-0DAA-A52E-5077-86C011D57360}"/>
              </a:ext>
            </a:extLst>
          </p:cNvPr>
          <p:cNvCxnSpPr>
            <a:cxnSpLocks noChangeShapeType="1"/>
          </p:cNvCxnSpPr>
          <p:nvPr/>
        </p:nvCxnSpPr>
        <p:spPr bwMode="auto">
          <a:xfrm rot="5400000">
            <a:off x="7207133" y="3714464"/>
            <a:ext cx="977900" cy="1587"/>
          </a:xfrm>
          <a:prstGeom prst="straightConnector1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1617709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 autoUpdateAnimBg="0"/>
      <p:bldP spid="12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790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US" sz="2800" b="1" dirty="0">
                <a:solidFill>
                  <a:schemeClr val="bg1"/>
                </a:solidFill>
                <a:latin typeface="Calibri Light" charset="0"/>
              </a:rPr>
              <a:t>How Costs are Treated Under</a:t>
            </a:r>
            <a:br>
              <a:rPr lang="en-US" sz="2800" b="1" dirty="0">
                <a:solidFill>
                  <a:schemeClr val="bg1"/>
                </a:solidFill>
                <a:latin typeface="Calibri Light" charset="0"/>
              </a:rPr>
            </a:br>
            <a:r>
              <a:rPr lang="en-US" sz="2800" b="1" dirty="0">
                <a:solidFill>
                  <a:schemeClr val="bg1"/>
                </a:solidFill>
                <a:latin typeface="Calibri Light" charset="0"/>
              </a:rPr>
              <a:t>Activity–Based Costing</a:t>
            </a:r>
            <a:r>
              <a:rPr lang="nb-NO" sz="2800" b="1" dirty="0">
                <a:solidFill>
                  <a:schemeClr val="bg1"/>
                </a:solidFill>
                <a:latin typeface="Calibri Light" charset="0"/>
              </a:rPr>
              <a:t> – Part 2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7" name="Rectangle 1026">
            <a:extLst>
              <a:ext uri="{FF2B5EF4-FFF2-40B4-BE49-F238E27FC236}">
                <a16:creationId xmlns:a16="http://schemas.microsoft.com/office/drawing/2014/main" id="{A6BCF76A-3CF0-4252-518C-CC0F6B3986A0}"/>
              </a:ext>
            </a:extLst>
          </p:cNvPr>
          <p:cNvSpPr txBox="1">
            <a:spLocks noChangeArrowheads="1"/>
          </p:cNvSpPr>
          <p:nvPr/>
        </p:nvSpPr>
        <p:spPr>
          <a:xfrm>
            <a:off x="484570" y="157164"/>
            <a:ext cx="8596668" cy="1320800"/>
          </a:xfrm>
          <a:prstGeom prst="rect">
            <a:avLst/>
          </a:prstGeo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endParaRPr lang="nb-NO" sz="3600" dirty="0">
              <a:latin typeface="Calibri Light" charset="0"/>
            </a:endParaRPr>
          </a:p>
        </p:txBody>
      </p:sp>
      <p:sp>
        <p:nvSpPr>
          <p:cNvPr id="8" name="Text Box 1027">
            <a:extLst>
              <a:ext uri="{FF2B5EF4-FFF2-40B4-BE49-F238E27FC236}">
                <a16:creationId xmlns:a16="http://schemas.microsoft.com/office/drawing/2014/main" id="{B7255A4D-0435-E3A4-4152-A30BA44F846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71923" y="5323711"/>
            <a:ext cx="8009072" cy="8001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en-US" sz="2400" dirty="0">
                <a:ea typeface="MS PGothic" pitchFamily="34" charset="-128"/>
                <a:sym typeface="Wingdings" pitchFamily="2" charset="2"/>
              </a:rPr>
              <a:t> </a:t>
            </a:r>
            <a:r>
              <a:rPr lang="en-US" sz="2200" dirty="0">
                <a:solidFill>
                  <a:schemeClr val="bg1"/>
                </a:solidFill>
                <a:ea typeface="MS PGothic" pitchFamily="34" charset="-128"/>
              </a:rPr>
              <a:t>ABC excludes organization-sustaining costs and idle</a:t>
            </a:r>
          </a:p>
          <a:p>
            <a:pPr algn="ctr">
              <a:defRPr/>
            </a:pPr>
            <a:r>
              <a:rPr lang="en-US" sz="2200" dirty="0">
                <a:solidFill>
                  <a:schemeClr val="bg1"/>
                </a:solidFill>
                <a:ea typeface="MS PGothic" pitchFamily="34" charset="-128"/>
              </a:rPr>
              <a:t>capacity costs from product cost.</a:t>
            </a:r>
          </a:p>
        </p:txBody>
      </p:sp>
      <p:sp>
        <p:nvSpPr>
          <p:cNvPr id="9" name="AutoShape 1028">
            <a:extLst>
              <a:ext uri="{FF2B5EF4-FFF2-40B4-BE49-F238E27FC236}">
                <a16:creationId xmlns:a16="http://schemas.microsoft.com/office/drawing/2014/main" id="{1583ECAA-7C51-1FDE-BEED-3700DE88A1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69422" y="2053019"/>
            <a:ext cx="2819400" cy="914400"/>
          </a:xfrm>
          <a:prstGeom prst="roundRect">
            <a:avLst>
              <a:gd name="adj" fmla="val 16667"/>
            </a:avLst>
          </a:prstGeom>
          <a:solidFill>
            <a:schemeClr val="accent4">
              <a:lumMod val="40000"/>
              <a:lumOff val="6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sz="2400" dirty="0">
                <a:solidFill>
                  <a:schemeClr val="bg1"/>
                </a:solidFill>
                <a:ea typeface="MS PGothic" pitchFamily="34" charset="-128"/>
              </a:rPr>
              <a:t>Manufacturing</a:t>
            </a:r>
            <a:br>
              <a:rPr lang="en-US" sz="2400" dirty="0">
                <a:solidFill>
                  <a:schemeClr val="bg1"/>
                </a:solidFill>
                <a:ea typeface="MS PGothic" pitchFamily="34" charset="-128"/>
              </a:rPr>
            </a:br>
            <a:r>
              <a:rPr lang="en-US" sz="2400" dirty="0">
                <a:solidFill>
                  <a:schemeClr val="bg1"/>
                </a:solidFill>
                <a:ea typeface="MS PGothic" pitchFamily="34" charset="-128"/>
              </a:rPr>
              <a:t>costs</a:t>
            </a:r>
          </a:p>
        </p:txBody>
      </p:sp>
      <p:sp>
        <p:nvSpPr>
          <p:cNvPr id="11" name="AutoShape 1029">
            <a:extLst>
              <a:ext uri="{FF2B5EF4-FFF2-40B4-BE49-F238E27FC236}">
                <a16:creationId xmlns:a16="http://schemas.microsoft.com/office/drawing/2014/main" id="{BE2B46B1-6F2A-87DA-AAA7-E752FF5E19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34200" y="1981200"/>
            <a:ext cx="2819400" cy="914400"/>
          </a:xfrm>
          <a:prstGeom prst="roundRect">
            <a:avLst>
              <a:gd name="adj" fmla="val 16667"/>
            </a:avLst>
          </a:prstGeom>
          <a:solidFill>
            <a:srgbClr val="FFCCFF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 eaLnBrk="1" hangingPunct="1"/>
            <a:r>
              <a:rPr lang="en-US" sz="2400" dirty="0">
                <a:solidFill>
                  <a:schemeClr val="bg1"/>
                </a:solidFill>
              </a:rPr>
              <a:t>Nonmanufacturing</a:t>
            </a:r>
            <a:br>
              <a:rPr lang="en-US" sz="2400" dirty="0">
                <a:solidFill>
                  <a:schemeClr val="bg1"/>
                </a:solidFill>
              </a:rPr>
            </a:br>
            <a:r>
              <a:rPr lang="en-US" sz="2400" dirty="0">
                <a:solidFill>
                  <a:schemeClr val="bg1"/>
                </a:solidFill>
              </a:rPr>
              <a:t>costs</a:t>
            </a:r>
          </a:p>
        </p:txBody>
      </p:sp>
      <p:sp>
        <p:nvSpPr>
          <p:cNvPr id="12" name="Oval 1031">
            <a:extLst>
              <a:ext uri="{FF2B5EF4-FFF2-40B4-BE49-F238E27FC236}">
                <a16:creationId xmlns:a16="http://schemas.microsoft.com/office/drawing/2014/main" id="{88320FE0-968E-208D-019C-26D95DDC10D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86000" y="3886200"/>
            <a:ext cx="3276600" cy="1295400"/>
          </a:xfrm>
          <a:prstGeom prst="ellipse">
            <a:avLst/>
          </a:prstGeom>
          <a:solidFill>
            <a:schemeClr val="accent3">
              <a:lumMod val="5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Traditional</a:t>
            </a:r>
            <a:br>
              <a:rPr lang="en-US" sz="2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2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product costing</a:t>
            </a:r>
          </a:p>
        </p:txBody>
      </p:sp>
      <p:sp>
        <p:nvSpPr>
          <p:cNvPr id="13" name="Oval 1032">
            <a:extLst>
              <a:ext uri="{FF2B5EF4-FFF2-40B4-BE49-F238E27FC236}">
                <a16:creationId xmlns:a16="http://schemas.microsoft.com/office/drawing/2014/main" id="{5485EEBF-254C-A197-1B28-27F7C59B9FA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57900" y="3909573"/>
            <a:ext cx="3276600" cy="1295400"/>
          </a:xfrm>
          <a:prstGeom prst="ellipse">
            <a:avLst/>
          </a:prstGeom>
          <a:solidFill>
            <a:srgbClr val="009900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ABC</a:t>
            </a:r>
            <a:br>
              <a:rPr lang="en-US" sz="2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2400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product costing</a:t>
            </a:r>
          </a:p>
        </p:txBody>
      </p:sp>
      <p:cxnSp>
        <p:nvCxnSpPr>
          <p:cNvPr id="14" name="AutoShape 1033">
            <a:extLst>
              <a:ext uri="{FF2B5EF4-FFF2-40B4-BE49-F238E27FC236}">
                <a16:creationId xmlns:a16="http://schemas.microsoft.com/office/drawing/2014/main" id="{4A0F825D-9D01-724C-D991-583CBB9A5ED4}"/>
              </a:ext>
            </a:extLst>
          </p:cNvPr>
          <p:cNvCxnSpPr>
            <a:cxnSpLocks noChangeShapeType="1"/>
          </p:cNvCxnSpPr>
          <p:nvPr/>
        </p:nvCxnSpPr>
        <p:spPr bwMode="auto">
          <a:xfrm rot="5400000">
            <a:off x="2392542" y="3510555"/>
            <a:ext cx="977900" cy="1588"/>
          </a:xfrm>
          <a:prstGeom prst="straightConnector1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cxnSp>
        <p:nvCxnSpPr>
          <p:cNvPr id="15" name="AutoShape 1034">
            <a:extLst>
              <a:ext uri="{FF2B5EF4-FFF2-40B4-BE49-F238E27FC236}">
                <a16:creationId xmlns:a16="http://schemas.microsoft.com/office/drawing/2014/main" id="{9E387BCB-FFB9-543F-2F95-41C9CCFBEB9B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915600" y="3014149"/>
            <a:ext cx="3014663" cy="1204912"/>
          </a:xfrm>
          <a:prstGeom prst="straightConnector1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  <p:sp>
        <p:nvSpPr>
          <p:cNvPr id="16" name="Text Box 1036">
            <a:extLst>
              <a:ext uri="{FF2B5EF4-FFF2-40B4-BE49-F238E27FC236}">
                <a16:creationId xmlns:a16="http://schemas.microsoft.com/office/drawing/2014/main" id="{54EF3C7D-E0AA-24EB-E5D4-5F3F44E474EB}"/>
              </a:ext>
            </a:extLst>
          </p:cNvPr>
          <p:cNvSpPr txBox="1">
            <a:spLocks noChangeArrowheads="1"/>
          </p:cNvSpPr>
          <p:nvPr/>
        </p:nvSpPr>
        <p:spPr bwMode="auto">
          <a:xfrm rot="-5400000">
            <a:off x="2084935" y="3260169"/>
            <a:ext cx="5238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eaLnBrk="1" hangingPunct="1"/>
            <a:r>
              <a:rPr lang="en-US" sz="2400" dirty="0">
                <a:solidFill>
                  <a:srgbClr val="FF0000"/>
                </a:solidFill>
              </a:rPr>
              <a:t>All</a:t>
            </a:r>
          </a:p>
        </p:txBody>
      </p:sp>
      <p:sp>
        <p:nvSpPr>
          <p:cNvPr id="17" name="Text Box 1037">
            <a:extLst>
              <a:ext uri="{FF2B5EF4-FFF2-40B4-BE49-F238E27FC236}">
                <a16:creationId xmlns:a16="http://schemas.microsoft.com/office/drawing/2014/main" id="{9E8F76CF-6017-AE0D-F570-6827A62F4240}"/>
              </a:ext>
            </a:extLst>
          </p:cNvPr>
          <p:cNvSpPr txBox="1">
            <a:spLocks noChangeArrowheads="1"/>
          </p:cNvSpPr>
          <p:nvPr/>
        </p:nvSpPr>
        <p:spPr bwMode="auto">
          <a:xfrm rot="1309165">
            <a:off x="4819626" y="3129390"/>
            <a:ext cx="1449436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algn="ctr" eaLnBrk="1" hangingPunct="1"/>
            <a:r>
              <a:rPr lang="en-US" sz="2400">
                <a:solidFill>
                  <a:srgbClr val="FF0000"/>
                </a:solidFill>
              </a:rPr>
              <a:t>Most, but</a:t>
            </a:r>
            <a:br>
              <a:rPr lang="en-US" sz="2400">
                <a:solidFill>
                  <a:srgbClr val="FF0000"/>
                </a:solidFill>
              </a:rPr>
            </a:br>
            <a:r>
              <a:rPr lang="en-US" sz="2400">
                <a:solidFill>
                  <a:srgbClr val="FF0000"/>
                </a:solidFill>
              </a:rPr>
              <a:t>not all</a:t>
            </a:r>
          </a:p>
        </p:txBody>
      </p:sp>
      <p:sp>
        <p:nvSpPr>
          <p:cNvPr id="18" name="Text Box 1038">
            <a:extLst>
              <a:ext uri="{FF2B5EF4-FFF2-40B4-BE49-F238E27FC236}">
                <a16:creationId xmlns:a16="http://schemas.microsoft.com/office/drawing/2014/main" id="{7541FAF7-908A-56F4-0592-54CB0AAD8605}"/>
              </a:ext>
            </a:extLst>
          </p:cNvPr>
          <p:cNvSpPr txBox="1">
            <a:spLocks noChangeArrowheads="1"/>
          </p:cNvSpPr>
          <p:nvPr/>
        </p:nvSpPr>
        <p:spPr bwMode="auto">
          <a:xfrm rot="-5400000">
            <a:off x="6737843" y="3190435"/>
            <a:ext cx="98107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eaLnBrk="1" hangingPunct="1"/>
            <a:r>
              <a:rPr lang="en-US" sz="2400" dirty="0">
                <a:solidFill>
                  <a:srgbClr val="FF0000"/>
                </a:solidFill>
              </a:rPr>
              <a:t>Some</a:t>
            </a:r>
          </a:p>
        </p:txBody>
      </p:sp>
      <p:sp>
        <p:nvSpPr>
          <p:cNvPr id="19" name="Text Box 3">
            <a:extLst>
              <a:ext uri="{FF2B5EF4-FFF2-40B4-BE49-F238E27FC236}">
                <a16:creationId xmlns:a16="http://schemas.microsoft.com/office/drawing/2014/main" id="{26FB20AB-AF91-A909-2E65-6B7F8290DCC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32857" y="1385709"/>
            <a:ext cx="7442200" cy="430213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algn="ctr" eaLnBrk="1" hangingPunct="1"/>
            <a:r>
              <a:rPr lang="en-US" sz="2200" dirty="0">
                <a:solidFill>
                  <a:srgbClr val="404040"/>
                </a:solidFill>
                <a:latin typeface="Calibri" charset="0"/>
              </a:rPr>
              <a:t>Some manufacturing costs may be </a:t>
            </a:r>
            <a:r>
              <a:rPr lang="en-US" sz="2200" b="1" dirty="0">
                <a:solidFill>
                  <a:srgbClr val="404040"/>
                </a:solidFill>
                <a:latin typeface="Calibri" charset="0"/>
              </a:rPr>
              <a:t>excluded</a:t>
            </a:r>
            <a:r>
              <a:rPr lang="en-US" sz="2200" dirty="0">
                <a:solidFill>
                  <a:srgbClr val="404040"/>
                </a:solidFill>
                <a:latin typeface="Calibri" charset="0"/>
              </a:rPr>
              <a:t> from product costs.</a:t>
            </a:r>
            <a:endParaRPr lang="en-US" sz="2200" dirty="0"/>
          </a:p>
        </p:txBody>
      </p:sp>
      <p:cxnSp>
        <p:nvCxnSpPr>
          <p:cNvPr id="20" name="AutoShape 1033">
            <a:extLst>
              <a:ext uri="{FF2B5EF4-FFF2-40B4-BE49-F238E27FC236}">
                <a16:creationId xmlns:a16="http://schemas.microsoft.com/office/drawing/2014/main" id="{C31C1751-6905-BF97-EF20-F023F79E61DD}"/>
              </a:ext>
            </a:extLst>
          </p:cNvPr>
          <p:cNvCxnSpPr>
            <a:cxnSpLocks noChangeShapeType="1"/>
          </p:cNvCxnSpPr>
          <p:nvPr/>
        </p:nvCxnSpPr>
        <p:spPr bwMode="auto">
          <a:xfrm rot="5400000">
            <a:off x="7034403" y="3370053"/>
            <a:ext cx="977900" cy="1587"/>
          </a:xfrm>
          <a:prstGeom prst="straightConnector1">
            <a:avLst/>
          </a:prstGeom>
          <a:noFill/>
          <a:ln w="28575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47777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790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US" sz="2800" b="1" dirty="0">
                <a:solidFill>
                  <a:schemeClr val="bg1"/>
                </a:solidFill>
                <a:latin typeface="Calibri Light" charset="0"/>
              </a:rPr>
              <a:t>How Costs are Treated Under</a:t>
            </a:r>
            <a:br>
              <a:rPr lang="en-US" sz="2800" b="1" dirty="0">
                <a:solidFill>
                  <a:schemeClr val="bg1"/>
                </a:solidFill>
                <a:latin typeface="Calibri Light" charset="0"/>
              </a:rPr>
            </a:br>
            <a:r>
              <a:rPr lang="en-US" sz="2800" b="1" dirty="0">
                <a:solidFill>
                  <a:schemeClr val="bg1"/>
                </a:solidFill>
                <a:latin typeface="Calibri Light" charset="0"/>
              </a:rPr>
              <a:t>Activity–Based Costing</a:t>
            </a:r>
            <a:r>
              <a:rPr lang="nb-NO" sz="2800" b="1" dirty="0">
                <a:solidFill>
                  <a:schemeClr val="bg1"/>
                </a:solidFill>
                <a:latin typeface="Calibri Light" charset="0"/>
              </a:rPr>
              <a:t> – Part 3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8E25F2AB-9686-0683-1E3D-7B2EF95C2441}"/>
              </a:ext>
            </a:extLst>
          </p:cNvPr>
          <p:cNvSpPr>
            <a:spLocks noChangeArrowheads="1"/>
          </p:cNvSpPr>
          <p:nvPr/>
        </p:nvSpPr>
        <p:spPr bwMode="auto">
          <a:xfrm>
            <a:off x="3363469" y="4589463"/>
            <a:ext cx="1483612" cy="1013098"/>
          </a:xfrm>
          <a:prstGeom prst="rect">
            <a:avLst/>
          </a:prstGeom>
          <a:solidFill>
            <a:srgbClr val="CCFFCC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ctr" eaLnBrk="1" hangingPunct="1"/>
            <a:r>
              <a:rPr lang="en-US" sz="2000" b="1">
                <a:solidFill>
                  <a:srgbClr val="000000"/>
                </a:solidFill>
              </a:rPr>
              <a:t>  </a:t>
            </a:r>
            <a:r>
              <a:rPr lang="en-US" sz="2000" b="1">
                <a:solidFill>
                  <a:srgbClr val="006600"/>
                </a:solidFill>
              </a:rPr>
              <a:t>Plantwide  </a:t>
            </a:r>
          </a:p>
          <a:p>
            <a:pPr algn="ctr" eaLnBrk="1" hangingPunct="1"/>
            <a:r>
              <a:rPr lang="en-US" sz="2000" b="1">
                <a:solidFill>
                  <a:srgbClr val="006600"/>
                </a:solidFill>
              </a:rPr>
              <a:t>Overhead</a:t>
            </a:r>
          </a:p>
          <a:p>
            <a:pPr algn="ctr" eaLnBrk="1" hangingPunct="1"/>
            <a:r>
              <a:rPr lang="en-US" sz="2000" b="1">
                <a:solidFill>
                  <a:srgbClr val="006600"/>
                </a:solidFill>
              </a:rPr>
              <a:t>Rate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01297A70-9C9B-C8BA-AD6A-FE4C7E1613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5268820" y="3522663"/>
            <a:ext cx="1667060" cy="1013098"/>
          </a:xfrm>
          <a:prstGeom prst="rect">
            <a:avLst/>
          </a:prstGeom>
          <a:solidFill>
            <a:srgbClr val="FFFFCC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ctr" eaLnBrk="1" hangingPunct="1"/>
            <a:r>
              <a:rPr lang="en-US" sz="2000" b="1">
                <a:solidFill>
                  <a:srgbClr val="663300"/>
                </a:solidFill>
              </a:rPr>
              <a:t>Departmental</a:t>
            </a:r>
          </a:p>
          <a:p>
            <a:pPr algn="ctr" eaLnBrk="1" hangingPunct="1"/>
            <a:r>
              <a:rPr lang="en-US" sz="2000" b="1">
                <a:solidFill>
                  <a:srgbClr val="663300"/>
                </a:solidFill>
              </a:rPr>
              <a:t>Overhead</a:t>
            </a:r>
          </a:p>
          <a:p>
            <a:pPr algn="ctr" eaLnBrk="1" hangingPunct="1"/>
            <a:r>
              <a:rPr lang="en-US" sz="2000" b="1">
                <a:solidFill>
                  <a:srgbClr val="663300"/>
                </a:solidFill>
              </a:rPr>
              <a:t>Rates</a:t>
            </a:r>
          </a:p>
        </p:txBody>
      </p:sp>
      <p:sp>
        <p:nvSpPr>
          <p:cNvPr id="11" name="Rectangle 5">
            <a:extLst>
              <a:ext uri="{FF2B5EF4-FFF2-40B4-BE49-F238E27FC236}">
                <a16:creationId xmlns:a16="http://schemas.microsoft.com/office/drawing/2014/main" id="{9385B561-A000-56BA-AF8F-B115D760F3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13820" y="2659064"/>
            <a:ext cx="1760098" cy="705321"/>
          </a:xfrm>
          <a:prstGeom prst="rect">
            <a:avLst/>
          </a:prstGeom>
          <a:solidFill>
            <a:srgbClr val="CCECFF"/>
          </a:solidFill>
          <a:ln w="12700">
            <a:solidFill>
              <a:srgbClr val="000000"/>
            </a:solidFill>
            <a:miter lim="800000"/>
            <a:headEnd/>
            <a:tailEnd/>
          </a:ln>
        </p:spPr>
        <p:txBody>
          <a:bodyPr wrap="none" lIns="90488" tIns="44450" rIns="90488" bIns="44450">
            <a:spAutoFit/>
          </a:bodyPr>
          <a:lstStyle/>
          <a:p>
            <a:pPr algn="ctr" eaLnBrk="1" hangingPunct="1"/>
            <a:r>
              <a:rPr lang="en-US" sz="2000" b="1">
                <a:solidFill>
                  <a:srgbClr val="000000"/>
                </a:solidFill>
              </a:rPr>
              <a:t>Activity–Based</a:t>
            </a:r>
          </a:p>
          <a:p>
            <a:pPr algn="ctr" eaLnBrk="1" hangingPunct="1"/>
            <a:r>
              <a:rPr lang="en-US" sz="2000" b="1">
                <a:solidFill>
                  <a:srgbClr val="000000"/>
                </a:solidFill>
              </a:rPr>
              <a:t>Costing</a:t>
            </a:r>
          </a:p>
        </p:txBody>
      </p:sp>
      <p:sp>
        <p:nvSpPr>
          <p:cNvPr id="12" name="Line 6">
            <a:extLst>
              <a:ext uri="{FF2B5EF4-FFF2-40B4-BE49-F238E27FC236}">
                <a16:creationId xmlns:a16="http://schemas.microsoft.com/office/drawing/2014/main" id="{56ACBBA6-131C-504D-E268-D58748D0939B}"/>
              </a:ext>
            </a:extLst>
          </p:cNvPr>
          <p:cNvSpPr>
            <a:spLocks noChangeShapeType="1"/>
          </p:cNvSpPr>
          <p:nvPr/>
        </p:nvSpPr>
        <p:spPr bwMode="auto">
          <a:xfrm>
            <a:off x="3200400" y="2362201"/>
            <a:ext cx="0" cy="3382963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3" name="Line 7">
            <a:extLst>
              <a:ext uri="{FF2B5EF4-FFF2-40B4-BE49-F238E27FC236}">
                <a16:creationId xmlns:a16="http://schemas.microsoft.com/office/drawing/2014/main" id="{7A0A97D7-D57F-73E0-B17D-77D114F3D73E}"/>
              </a:ext>
            </a:extLst>
          </p:cNvPr>
          <p:cNvSpPr>
            <a:spLocks noChangeShapeType="1"/>
          </p:cNvSpPr>
          <p:nvPr/>
        </p:nvSpPr>
        <p:spPr bwMode="auto">
          <a:xfrm>
            <a:off x="3200400" y="5732463"/>
            <a:ext cx="6400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14" name="Text Box 8">
            <a:extLst>
              <a:ext uri="{FF2B5EF4-FFF2-40B4-BE49-F238E27FC236}">
                <a16:creationId xmlns:a16="http://schemas.microsoft.com/office/drawing/2014/main" id="{2F1A3F70-A165-C62E-6733-861AC0DB8F9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02138" y="5795963"/>
            <a:ext cx="33147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eaLnBrk="1" hangingPunct="1"/>
            <a:r>
              <a:rPr lang="en-US" sz="2400" b="1"/>
              <a:t>Number of cost pools</a:t>
            </a:r>
          </a:p>
        </p:txBody>
      </p:sp>
      <p:sp>
        <p:nvSpPr>
          <p:cNvPr id="15" name="Text Box 9">
            <a:extLst>
              <a:ext uri="{FF2B5EF4-FFF2-40B4-BE49-F238E27FC236}">
                <a16:creationId xmlns:a16="http://schemas.microsoft.com/office/drawing/2014/main" id="{B81F91FA-C83F-D5FA-FBDC-1E3AD37629B5}"/>
              </a:ext>
            </a:extLst>
          </p:cNvPr>
          <p:cNvSpPr txBox="1">
            <a:spLocks noChangeArrowheads="1"/>
          </p:cNvSpPr>
          <p:nvPr/>
        </p:nvSpPr>
        <p:spPr bwMode="auto">
          <a:xfrm rot="-5400000">
            <a:off x="1389856" y="3706019"/>
            <a:ext cx="3011488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eaLnBrk="1" hangingPunct="1"/>
            <a:r>
              <a:rPr lang="en-US" sz="2400" b="1"/>
              <a:t>Level of complexity</a:t>
            </a:r>
          </a:p>
        </p:txBody>
      </p:sp>
      <p:sp>
        <p:nvSpPr>
          <p:cNvPr id="16" name="Text Box 3">
            <a:extLst>
              <a:ext uri="{FF2B5EF4-FFF2-40B4-BE49-F238E27FC236}">
                <a16:creationId xmlns:a16="http://schemas.microsoft.com/office/drawing/2014/main" id="{EA85EFEA-FF5F-4B06-DBF3-F8A189348A0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91071" y="1436959"/>
            <a:ext cx="9052453" cy="830263"/>
          </a:xfrm>
          <a:prstGeom prst="rect">
            <a:avLst/>
          </a:prstGeom>
          <a:solidFill>
            <a:schemeClr val="accent2"/>
          </a:solidFill>
          <a:ln w="2857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en-US" sz="2400" dirty="0">
                <a:solidFill>
                  <a:schemeClr val="bg1"/>
                </a:solidFill>
                <a:latin typeface="+mn-lt"/>
                <a:ea typeface="MS PGothic" pitchFamily="34" charset="-128"/>
                <a:cs typeface="Arial" panose="020B0604020202020204" pitchFamily="34" charset="0"/>
              </a:rPr>
              <a:t>ABC differs from traditional cost accounting because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en-US" sz="2400" dirty="0">
                <a:solidFill>
                  <a:schemeClr val="bg1"/>
                </a:solidFill>
                <a:latin typeface="+mn-lt"/>
                <a:ea typeface="MS PGothic" pitchFamily="34" charset="-128"/>
                <a:cs typeface="Arial" panose="020B0604020202020204" pitchFamily="34" charset="0"/>
              </a:rPr>
              <a:t>numerous overhead cost pools are used.</a:t>
            </a:r>
          </a:p>
        </p:txBody>
      </p:sp>
    </p:spTree>
    <p:extLst>
      <p:ext uri="{BB962C8B-B14F-4D97-AF65-F5344CB8AC3E}">
        <p14:creationId xmlns:p14="http://schemas.microsoft.com/office/powerpoint/2010/main" val="3713968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3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8" presetClass="entr" presetSubtype="3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000"/>
                            </p:stCondLst>
                            <p:childTnLst>
                              <p:par>
                                <p:cTn id="13" presetID="18" presetClass="entr" presetSubtype="3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  <p:bldP spid="9" grpId="0" animBg="1" autoUpdateAnimBg="0"/>
      <p:bldP spid="11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44771" y="-9900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00393" y="377286"/>
            <a:ext cx="71993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bg1"/>
                </a:solidFill>
              </a:rPr>
              <a:t>Activity-Based Costing (ABC) Process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grpSp>
        <p:nvGrpSpPr>
          <p:cNvPr id="7" name="Group 2">
            <a:extLst>
              <a:ext uri="{FF2B5EF4-FFF2-40B4-BE49-F238E27FC236}">
                <a16:creationId xmlns:a16="http://schemas.microsoft.com/office/drawing/2014/main" id="{A9972832-8940-E301-093D-713C698A0D1C}"/>
              </a:ext>
            </a:extLst>
          </p:cNvPr>
          <p:cNvGrpSpPr>
            <a:grpSpLocks/>
          </p:cNvGrpSpPr>
          <p:nvPr/>
        </p:nvGrpSpPr>
        <p:grpSpPr bwMode="auto">
          <a:xfrm>
            <a:off x="3054363" y="4791343"/>
            <a:ext cx="4826321" cy="1252573"/>
            <a:chOff x="2352" y="3258"/>
            <a:chExt cx="2784" cy="774"/>
          </a:xfrm>
          <a:solidFill>
            <a:schemeClr val="accent1">
              <a:lumMod val="75000"/>
            </a:schemeClr>
          </a:solidFill>
        </p:grpSpPr>
        <p:cxnSp>
          <p:nvCxnSpPr>
            <p:cNvPr id="8" name="AutoShape 3">
              <a:extLst>
                <a:ext uri="{FF2B5EF4-FFF2-40B4-BE49-F238E27FC236}">
                  <a16:creationId xmlns:a16="http://schemas.microsoft.com/office/drawing/2014/main" id="{694E892A-BD1B-59C5-2C08-9AB55316BB63}"/>
                </a:ext>
              </a:extLst>
            </p:cNvPr>
            <p:cNvCxnSpPr>
              <a:cxnSpLocks noChangeShapeType="1"/>
              <a:stCxn id="14" idx="2"/>
              <a:endCxn id="9" idx="0"/>
            </p:cNvCxnSpPr>
            <p:nvPr/>
          </p:nvCxnSpPr>
          <p:spPr bwMode="auto">
            <a:xfrm>
              <a:off x="3744" y="3258"/>
              <a:ext cx="0" cy="438"/>
            </a:xfrm>
            <a:prstGeom prst="straightConnector1">
              <a:avLst/>
            </a:prstGeom>
            <a:grpFill/>
            <a:ln w="76200">
              <a:solidFill>
                <a:srgbClr val="FF0000"/>
              </a:solidFill>
              <a:round/>
              <a:headEnd/>
              <a:tailEnd type="triangle" w="med" len="med"/>
            </a:ln>
            <a:effectLst>
              <a:outerShdw dist="35921" dir="2700000" algn="ctr" rotWithShape="0">
                <a:schemeClr val="bg2"/>
              </a:outerShdw>
            </a:effectLst>
          </p:spPr>
        </p:cxnSp>
        <p:sp>
          <p:nvSpPr>
            <p:cNvPr id="9" name="AutoShape 4">
              <a:extLst>
                <a:ext uri="{FF2B5EF4-FFF2-40B4-BE49-F238E27FC236}">
                  <a16:creationId xmlns:a16="http://schemas.microsoft.com/office/drawing/2014/main" id="{A9F4B9AD-7D4B-C096-3DAA-30A30FB30A2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2" y="3696"/>
              <a:ext cx="2784" cy="336"/>
            </a:xfrm>
            <a:prstGeom prst="roundRect">
              <a:avLst>
                <a:gd name="adj" fmla="val 16667"/>
              </a:avLst>
            </a:prstGeom>
            <a:grpFill/>
            <a:ln w="12700">
              <a:solidFill>
                <a:schemeClr val="accent1"/>
              </a:solidFill>
              <a:round/>
              <a:headEnd/>
              <a:tailEnd/>
            </a:ln>
            <a:effectLst>
              <a:outerShdw dist="91581" dir="3378596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algn="ctr" eaLnBrk="0" hangingPunct="0">
                <a:defRPr/>
              </a:pPr>
              <a:r>
                <a:rPr lang="en-US" sz="22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ea typeface="ＭＳ Ｐゴシック" charset="0"/>
                  <a:cs typeface="ＭＳ Ｐゴシック" charset="0"/>
                </a:rPr>
                <a:t>Consumption of Resources Incur Cost</a:t>
              </a:r>
            </a:p>
          </p:txBody>
        </p:sp>
      </p:grpSp>
      <p:grpSp>
        <p:nvGrpSpPr>
          <p:cNvPr id="12" name="Group 8">
            <a:extLst>
              <a:ext uri="{FF2B5EF4-FFF2-40B4-BE49-F238E27FC236}">
                <a16:creationId xmlns:a16="http://schemas.microsoft.com/office/drawing/2014/main" id="{8BB82DB0-59E8-E3BF-80E2-FA123A2775A0}"/>
              </a:ext>
            </a:extLst>
          </p:cNvPr>
          <p:cNvGrpSpPr>
            <a:grpSpLocks/>
          </p:cNvGrpSpPr>
          <p:nvPr/>
        </p:nvGrpSpPr>
        <p:grpSpPr bwMode="auto">
          <a:xfrm>
            <a:off x="3053706" y="3390543"/>
            <a:ext cx="4826321" cy="1400301"/>
            <a:chOff x="1508" y="2402"/>
            <a:chExt cx="2784" cy="865"/>
          </a:xfrm>
          <a:solidFill>
            <a:schemeClr val="bg2">
              <a:lumMod val="25000"/>
            </a:schemeClr>
          </a:solidFill>
        </p:grpSpPr>
        <p:cxnSp>
          <p:nvCxnSpPr>
            <p:cNvPr id="13" name="AutoShape 9">
              <a:extLst>
                <a:ext uri="{FF2B5EF4-FFF2-40B4-BE49-F238E27FC236}">
                  <a16:creationId xmlns:a16="http://schemas.microsoft.com/office/drawing/2014/main" id="{4F5DB612-DA4D-B9CF-F2CE-E7391305CC85}"/>
                </a:ext>
              </a:extLst>
            </p:cNvPr>
            <p:cNvCxnSpPr>
              <a:cxnSpLocks noChangeShapeType="1"/>
              <a:stCxn id="17" idx="2"/>
              <a:endCxn id="14" idx="0"/>
            </p:cNvCxnSpPr>
            <p:nvPr/>
          </p:nvCxnSpPr>
          <p:spPr bwMode="auto">
            <a:xfrm>
              <a:off x="2900" y="2402"/>
              <a:ext cx="0" cy="497"/>
            </a:xfrm>
            <a:prstGeom prst="straightConnector1">
              <a:avLst/>
            </a:prstGeom>
            <a:grpFill/>
            <a:ln w="76200">
              <a:solidFill>
                <a:srgbClr val="FF0000"/>
              </a:solidFill>
              <a:round/>
              <a:headEnd/>
              <a:tailEnd type="triangle" w="med" len="med"/>
            </a:ln>
            <a:effectLst>
              <a:outerShdw dist="35921" dir="2700000" algn="ctr" rotWithShape="0">
                <a:schemeClr val="bg2"/>
              </a:outerShdw>
            </a:effectLst>
          </p:spPr>
        </p:cxnSp>
        <p:sp>
          <p:nvSpPr>
            <p:cNvPr id="14" name="AutoShape 10">
              <a:extLst>
                <a:ext uri="{FF2B5EF4-FFF2-40B4-BE49-F238E27FC236}">
                  <a16:creationId xmlns:a16="http://schemas.microsoft.com/office/drawing/2014/main" id="{AA2266BE-C6C6-5C4A-4D7D-652F46CDB9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08" y="2899"/>
              <a:ext cx="2784" cy="368"/>
            </a:xfrm>
            <a:prstGeom prst="roundRect">
              <a:avLst>
                <a:gd name="adj" fmla="val 16667"/>
              </a:avLst>
            </a:prstGeom>
            <a:grpFill/>
            <a:ln w="12700">
              <a:solidFill>
                <a:schemeClr val="tx1"/>
              </a:solidFill>
              <a:round/>
              <a:headEnd/>
              <a:tailEnd/>
            </a:ln>
            <a:effectLst>
              <a:outerShdw dist="63500" dir="3187806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algn="ctr" eaLnBrk="0" hangingPunct="0">
                <a:defRPr/>
              </a:pPr>
              <a:r>
                <a:rPr lang="en-US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ea typeface="ＭＳ Ｐゴシック" charset="0"/>
                  <a:cs typeface="ＭＳ Ｐゴシック" charset="0"/>
                </a:rPr>
                <a:t>Consumption of Resources</a:t>
              </a:r>
            </a:p>
          </p:txBody>
        </p:sp>
      </p:grpSp>
      <p:grpSp>
        <p:nvGrpSpPr>
          <p:cNvPr id="15" name="Group 11">
            <a:extLst>
              <a:ext uri="{FF2B5EF4-FFF2-40B4-BE49-F238E27FC236}">
                <a16:creationId xmlns:a16="http://schemas.microsoft.com/office/drawing/2014/main" id="{B34AF5C5-4E6E-6B50-2E9F-61CE373C664A}"/>
              </a:ext>
            </a:extLst>
          </p:cNvPr>
          <p:cNvGrpSpPr>
            <a:grpSpLocks/>
          </p:cNvGrpSpPr>
          <p:nvPr/>
        </p:nvGrpSpPr>
        <p:grpSpPr bwMode="auto">
          <a:xfrm>
            <a:off x="3053706" y="2113022"/>
            <a:ext cx="4826321" cy="1277133"/>
            <a:chOff x="2352" y="1632"/>
            <a:chExt cx="2784" cy="789"/>
          </a:xfrm>
          <a:solidFill>
            <a:schemeClr val="tx2">
              <a:lumMod val="75000"/>
            </a:schemeClr>
          </a:solidFill>
        </p:grpSpPr>
        <p:cxnSp>
          <p:nvCxnSpPr>
            <p:cNvPr id="16" name="AutoShape 12">
              <a:extLst>
                <a:ext uri="{FF2B5EF4-FFF2-40B4-BE49-F238E27FC236}">
                  <a16:creationId xmlns:a16="http://schemas.microsoft.com/office/drawing/2014/main" id="{9EA595DC-B747-88C0-402A-51935482A7A7}"/>
                </a:ext>
              </a:extLst>
            </p:cNvPr>
            <p:cNvCxnSpPr>
              <a:cxnSpLocks noChangeShapeType="1"/>
              <a:endCxn id="17" idx="0"/>
            </p:cNvCxnSpPr>
            <p:nvPr/>
          </p:nvCxnSpPr>
          <p:spPr bwMode="auto">
            <a:xfrm>
              <a:off x="3744" y="1632"/>
              <a:ext cx="0" cy="453"/>
            </a:xfrm>
            <a:prstGeom prst="straightConnector1">
              <a:avLst/>
            </a:prstGeom>
            <a:grpFill/>
            <a:ln w="76200">
              <a:solidFill>
                <a:srgbClr val="FF0000"/>
              </a:solidFill>
              <a:round/>
              <a:headEnd/>
              <a:tailEnd type="triangle" w="med" len="med"/>
            </a:ln>
            <a:effectLst>
              <a:outerShdw dist="35921" dir="2700000" algn="ctr" rotWithShape="0">
                <a:schemeClr val="bg2"/>
              </a:outerShdw>
            </a:effectLst>
          </p:spPr>
        </p:cxnSp>
        <p:sp>
          <p:nvSpPr>
            <p:cNvPr id="17" name="AutoShape 13">
              <a:extLst>
                <a:ext uri="{FF2B5EF4-FFF2-40B4-BE49-F238E27FC236}">
                  <a16:creationId xmlns:a16="http://schemas.microsoft.com/office/drawing/2014/main" id="{C88606D6-846C-15B9-BD23-B6166DD5354F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52" y="2085"/>
              <a:ext cx="2784" cy="336"/>
            </a:xfrm>
            <a:prstGeom prst="roundRect">
              <a:avLst>
                <a:gd name="adj" fmla="val 16667"/>
              </a:avLst>
            </a:prstGeom>
            <a:grpFill/>
            <a:ln w="12700">
              <a:solidFill>
                <a:schemeClr val="tx1"/>
              </a:solidFill>
              <a:round/>
              <a:headEnd/>
              <a:tailEnd/>
            </a:ln>
            <a:effectLst>
              <a:outerShdw dist="63500" dir="3187806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algn="ctr" eaLnBrk="0" hangingPunct="0">
                <a:defRPr/>
              </a:pPr>
              <a:r>
                <a:rPr lang="en-US" sz="2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ea typeface="ＭＳ Ｐゴシック" charset="0"/>
                  <a:cs typeface="ＭＳ Ｐゴシック" charset="0"/>
                </a:rPr>
                <a:t>Activities</a:t>
              </a:r>
            </a:p>
          </p:txBody>
        </p:sp>
      </p:grpSp>
      <p:sp>
        <p:nvSpPr>
          <p:cNvPr id="18" name="AutoShape 14">
            <a:extLst>
              <a:ext uri="{FF2B5EF4-FFF2-40B4-BE49-F238E27FC236}">
                <a16:creationId xmlns:a16="http://schemas.microsoft.com/office/drawing/2014/main" id="{387D8DD3-4959-E807-CBCD-D12F6403CC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3054363" y="1357836"/>
            <a:ext cx="5042884" cy="847139"/>
          </a:xfrm>
          <a:prstGeom prst="roundRect">
            <a:avLst>
              <a:gd name="adj" fmla="val 16667"/>
            </a:avLst>
          </a:prstGeom>
          <a:solidFill>
            <a:schemeClr val="tx1"/>
          </a:solidFill>
          <a:ln w="12700">
            <a:solidFill>
              <a:schemeClr val="tx1"/>
            </a:solidFill>
            <a:round/>
            <a:headEnd/>
            <a:tailEnd/>
          </a:ln>
          <a:effectLst>
            <a:outerShdw dist="63500" dir="3187806" algn="ctr" rotWithShape="0">
              <a:schemeClr val="bg2"/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800" dirty="0">
                <a:solidFill>
                  <a:schemeClr val="bg1"/>
                </a:solidFill>
                <a:latin typeface="Arial" pitchFamily="34" charset="0"/>
              </a:rPr>
              <a:t>Cost Objects</a:t>
            </a:r>
          </a:p>
          <a:p>
            <a:pPr algn="ctr" eaLnBrk="0" hangingPunct="0">
              <a:defRPr/>
            </a:pPr>
            <a:r>
              <a:rPr lang="en-US" sz="2800" dirty="0">
                <a:solidFill>
                  <a:schemeClr val="bg1"/>
                </a:solidFill>
                <a:latin typeface="Arial" pitchFamily="34" charset="0"/>
              </a:rPr>
              <a:t>(e.g., products and customers)</a:t>
            </a:r>
          </a:p>
        </p:txBody>
      </p:sp>
    </p:spTree>
    <p:extLst>
      <p:ext uri="{BB962C8B-B14F-4D97-AF65-F5344CB8AC3E}">
        <p14:creationId xmlns:p14="http://schemas.microsoft.com/office/powerpoint/2010/main" val="467662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790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US" sz="2800" b="1" dirty="0">
                <a:solidFill>
                  <a:schemeClr val="bg1"/>
                </a:solidFill>
                <a:latin typeface="Calibri Light" charset="0"/>
              </a:rPr>
              <a:t>How Costs are Treated Under</a:t>
            </a:r>
            <a:br>
              <a:rPr lang="en-US" sz="2800" b="1" dirty="0">
                <a:solidFill>
                  <a:schemeClr val="bg1"/>
                </a:solidFill>
                <a:latin typeface="Calibri Light" charset="0"/>
              </a:rPr>
            </a:br>
            <a:r>
              <a:rPr lang="en-US" sz="2800" b="1" dirty="0">
                <a:solidFill>
                  <a:schemeClr val="bg1"/>
                </a:solidFill>
                <a:latin typeface="Calibri Light" charset="0"/>
              </a:rPr>
              <a:t>Activity–Based Costing</a:t>
            </a:r>
            <a:r>
              <a:rPr lang="nb-NO" sz="2800" b="1" dirty="0">
                <a:solidFill>
                  <a:schemeClr val="bg1"/>
                </a:solidFill>
                <a:latin typeface="Calibri Light" charset="0"/>
              </a:rPr>
              <a:t> – Part 4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8" name="Text Box 3">
            <a:extLst>
              <a:ext uri="{FF2B5EF4-FFF2-40B4-BE49-F238E27FC236}">
                <a16:creationId xmlns:a16="http://schemas.microsoft.com/office/drawing/2014/main" id="{514B1775-FD57-C6E2-6CC9-6B527DBA482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40826" y="1585453"/>
            <a:ext cx="7712075" cy="1108075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>
            <a:spAutoFit/>
          </a:bodyPr>
          <a:lstStyle>
            <a:lvl1pPr>
              <a:defRPr sz="2000">
                <a:solidFill>
                  <a:srgbClr val="404040"/>
                </a:solidFill>
                <a:latin typeface="Calibri" charset="0"/>
                <a:ea typeface="ＭＳ Ｐゴシック" charset="0"/>
              </a:defRPr>
            </a:lvl1pPr>
            <a:lvl2pPr marL="742950" indent="-285750">
              <a:defRPr>
                <a:solidFill>
                  <a:srgbClr val="404040"/>
                </a:solidFill>
                <a:latin typeface="Calibri" charset="0"/>
                <a:ea typeface="ＭＳ Ｐゴシック" charset="0"/>
              </a:defRPr>
            </a:lvl2pPr>
            <a:lvl3pPr marL="1143000" indent="-228600">
              <a:defRPr sz="1400">
                <a:solidFill>
                  <a:srgbClr val="404040"/>
                </a:solidFill>
                <a:latin typeface="Calibri" charset="0"/>
                <a:ea typeface="ＭＳ Ｐゴシック" charset="0"/>
              </a:defRPr>
            </a:lvl3pPr>
            <a:lvl4pPr marL="1600200" indent="-228600">
              <a:defRPr sz="1400">
                <a:solidFill>
                  <a:srgbClr val="404040"/>
                </a:solidFill>
                <a:latin typeface="Calibri" charset="0"/>
                <a:ea typeface="ＭＳ Ｐゴシック" charset="0"/>
              </a:defRPr>
            </a:lvl4pPr>
            <a:lvl5pPr marL="2057400" indent="-228600">
              <a:defRPr sz="1400">
                <a:solidFill>
                  <a:srgbClr val="404040"/>
                </a:solidFill>
                <a:latin typeface="Calibri" charset="0"/>
                <a:ea typeface="ＭＳ Ｐゴシック" charset="0"/>
              </a:defRPr>
            </a:lvl5pPr>
            <a:lvl6pPr marL="2514600" eaLnBrk="0" fontAlgn="base" hangingPunct="0">
              <a:buFont typeface="Calibri" charset="0"/>
              <a:defRPr sz="1400">
                <a:solidFill>
                  <a:srgbClr val="404040"/>
                </a:solidFill>
                <a:latin typeface="Calibri" charset="0"/>
                <a:ea typeface="ＭＳ Ｐゴシック" charset="0"/>
              </a:defRPr>
            </a:lvl6pPr>
            <a:lvl7pPr marL="2971800" eaLnBrk="0" fontAlgn="base" hangingPunct="0">
              <a:buFont typeface="Calibri" charset="0"/>
              <a:defRPr sz="1400">
                <a:solidFill>
                  <a:srgbClr val="404040"/>
                </a:solidFill>
                <a:latin typeface="Calibri" charset="0"/>
                <a:ea typeface="ＭＳ Ｐゴシック" charset="0"/>
              </a:defRPr>
            </a:lvl7pPr>
            <a:lvl8pPr marL="3429000" eaLnBrk="0" fontAlgn="base" hangingPunct="0">
              <a:buFont typeface="Calibri" charset="0"/>
              <a:defRPr sz="1400">
                <a:solidFill>
                  <a:srgbClr val="404040"/>
                </a:solidFill>
                <a:latin typeface="Calibri" charset="0"/>
                <a:ea typeface="ＭＳ Ｐゴシック" charset="0"/>
              </a:defRPr>
            </a:lvl8pPr>
            <a:lvl9pPr marL="3886200" eaLnBrk="0" fontAlgn="base" hangingPunct="0">
              <a:buFont typeface="Calibri" charset="0"/>
              <a:defRPr sz="1400">
                <a:solidFill>
                  <a:srgbClr val="404040"/>
                </a:solidFill>
                <a:latin typeface="Calibri" charset="0"/>
                <a:ea typeface="ＭＳ Ｐゴシック" charset="0"/>
              </a:defRPr>
            </a:lvl9pPr>
          </a:lstStyle>
          <a:p>
            <a:pPr algn="ctr" eaLnBrk="1" hangingPunct="1"/>
            <a:r>
              <a:rPr lang="en-US" sz="2200" dirty="0">
                <a:ea typeface="MS PGothic" charset="0"/>
              </a:rPr>
              <a:t>Each ABC cost pool has its own </a:t>
            </a:r>
            <a:r>
              <a:rPr lang="en-US" sz="2200" b="1" dirty="0">
                <a:ea typeface="MS PGothic" charset="0"/>
              </a:rPr>
              <a:t>unique measure of activity</a:t>
            </a:r>
            <a:r>
              <a:rPr lang="en-US" sz="2200" dirty="0">
                <a:ea typeface="MS PGothic" charset="0"/>
              </a:rPr>
              <a:t>, while </a:t>
            </a:r>
          </a:p>
          <a:p>
            <a:pPr algn="ctr" eaLnBrk="1" hangingPunct="1"/>
            <a:r>
              <a:rPr lang="en-US" sz="2200" dirty="0">
                <a:ea typeface="MS PGothic" charset="0"/>
              </a:rPr>
              <a:t>traditional cost systems usually rely on </a:t>
            </a:r>
            <a:r>
              <a:rPr lang="en-US" sz="2200" b="1" dirty="0">
                <a:ea typeface="MS PGothic" charset="0"/>
              </a:rPr>
              <a:t>direct labor hours </a:t>
            </a:r>
            <a:r>
              <a:rPr lang="en-US" sz="2200" dirty="0">
                <a:ea typeface="MS PGothic" charset="0"/>
              </a:rPr>
              <a:t>and/or</a:t>
            </a:r>
            <a:endParaRPr lang="en-US" sz="2200" b="1" dirty="0">
              <a:ea typeface="MS PGothic" charset="0"/>
            </a:endParaRPr>
          </a:p>
          <a:p>
            <a:pPr algn="ctr" eaLnBrk="1" hangingPunct="1"/>
            <a:r>
              <a:rPr lang="en-US" sz="2200" b="1" dirty="0">
                <a:ea typeface="MS PGothic" charset="0"/>
              </a:rPr>
              <a:t>machine hours </a:t>
            </a:r>
            <a:r>
              <a:rPr lang="en-US" sz="2200" dirty="0">
                <a:ea typeface="MS PGothic" charset="0"/>
              </a:rPr>
              <a:t>to allocate all overhead costs to products.</a:t>
            </a:r>
            <a:endParaRPr lang="en-US" sz="2200" dirty="0">
              <a:solidFill>
                <a:schemeClr val="tx1"/>
              </a:solidFill>
              <a:ea typeface="MS PGothic" charset="0"/>
              <a:cs typeface="Arial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4A4C167-F091-108D-8D4D-D4008AC68EDF}"/>
              </a:ext>
            </a:extLst>
          </p:cNvPr>
          <p:cNvSpPr txBox="1"/>
          <p:nvPr/>
        </p:nvSpPr>
        <p:spPr>
          <a:xfrm>
            <a:off x="2482398" y="2824099"/>
            <a:ext cx="8324245" cy="1108075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200" dirty="0">
                <a:ea typeface="MS PGothic" pitchFamily="34" charset="-128"/>
              </a:rPr>
              <a:t>Direct labor and machine hours work correctly when changes in the quantity of the base are correlated with changes in the overhead costs being assigned using the base.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B418208-9D27-76F2-2F39-14A1F97E5877}"/>
              </a:ext>
            </a:extLst>
          </p:cNvPr>
          <p:cNvSpPr txBox="1"/>
          <p:nvPr/>
        </p:nvSpPr>
        <p:spPr>
          <a:xfrm>
            <a:off x="973394" y="4091045"/>
            <a:ext cx="9231782" cy="1785937"/>
          </a:xfrm>
          <a:prstGeom prst="rect">
            <a:avLst/>
          </a:prstGeom>
          <a:solidFill>
            <a:schemeClr val="tx2">
              <a:lumMod val="75000"/>
            </a:schemeClr>
          </a:solidFill>
          <a:ln w="28575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200" dirty="0">
                <a:solidFill>
                  <a:schemeClr val="bg1"/>
                </a:solidFill>
                <a:ea typeface="MS PGothic" pitchFamily="34" charset="-128"/>
              </a:rPr>
              <a:t>Relying exclusively on direct labor hours and/or machine hours to assign overhead costs to products has come under increased scrutiny since, on an economy-wide basis, direct labor and overhead costs have been moving in </a:t>
            </a:r>
            <a:r>
              <a:rPr lang="en-US" sz="2200" b="1" dirty="0">
                <a:solidFill>
                  <a:schemeClr val="bg1"/>
                </a:solidFill>
                <a:ea typeface="MS PGothic" pitchFamily="34" charset="-128"/>
              </a:rPr>
              <a:t>opposite directions</a:t>
            </a:r>
            <a:r>
              <a:rPr lang="en-US" sz="2200" dirty="0">
                <a:solidFill>
                  <a:schemeClr val="bg1"/>
                </a:solidFill>
                <a:ea typeface="MS PGothic" pitchFamily="34" charset="-128"/>
              </a:rPr>
              <a:t> and the variety of products produced by companies has increased.</a:t>
            </a:r>
          </a:p>
        </p:txBody>
      </p:sp>
    </p:spTree>
    <p:extLst>
      <p:ext uri="{BB962C8B-B14F-4D97-AF65-F5344CB8AC3E}">
        <p14:creationId xmlns:p14="http://schemas.microsoft.com/office/powerpoint/2010/main" val="977993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897858" y="367027"/>
            <a:ext cx="68214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bg1"/>
                </a:solidFill>
              </a:rPr>
              <a:t>Activity-Based Costing (ABC)</a:t>
            </a:r>
            <a:br>
              <a:rPr lang="en-US" sz="2800" b="1" dirty="0">
                <a:solidFill>
                  <a:schemeClr val="bg1"/>
                </a:solidFill>
              </a:rPr>
            </a:br>
            <a:r>
              <a:rPr lang="en-US" sz="2800" b="1" dirty="0">
                <a:solidFill>
                  <a:schemeClr val="bg1"/>
                </a:solidFill>
              </a:rPr>
              <a:t>Examples of Activities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7" name="Oval 2">
            <a:extLst>
              <a:ext uri="{FF2B5EF4-FFF2-40B4-BE49-F238E27FC236}">
                <a16:creationId xmlns:a16="http://schemas.microsoft.com/office/drawing/2014/main" id="{9961699F-7B6D-35DF-94D2-69567D97B4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209800" y="1714500"/>
            <a:ext cx="2438400" cy="1143000"/>
          </a:xfrm>
          <a:prstGeom prst="ellipse">
            <a:avLst/>
          </a:prstGeom>
          <a:solidFill>
            <a:srgbClr val="FFFF99"/>
          </a:solidFill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/>
            <a:r>
              <a:rPr lang="en-US" altLang="en-US" sz="2400" b="1" dirty="0"/>
              <a:t>Activity</a:t>
            </a: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CAF65830-8EC4-1691-380F-E0DC5C0909F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629400" y="1676400"/>
            <a:ext cx="3429000" cy="1219200"/>
          </a:xfrm>
          <a:prstGeom prst="rect">
            <a:avLst/>
          </a:prstGeom>
          <a:solidFill>
            <a:srgbClr val="FFFF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/>
            <a:r>
              <a:rPr lang="en-US" altLang="en-US" sz="2400" b="1" dirty="0"/>
              <a:t>An event that causes the consumption of overhead resources.</a:t>
            </a:r>
          </a:p>
        </p:txBody>
      </p:sp>
      <p:cxnSp>
        <p:nvCxnSpPr>
          <p:cNvPr id="9" name="AutoShape 4">
            <a:extLst>
              <a:ext uri="{FF2B5EF4-FFF2-40B4-BE49-F238E27FC236}">
                <a16:creationId xmlns:a16="http://schemas.microsoft.com/office/drawing/2014/main" id="{11E46F49-4E0D-4859-9AA8-77973DD7CF81}"/>
              </a:ext>
            </a:extLst>
          </p:cNvPr>
          <p:cNvCxnSpPr>
            <a:cxnSpLocks noChangeShapeType="1"/>
            <a:stCxn id="7" idx="6"/>
            <a:endCxn id="8" idx="1"/>
          </p:cNvCxnSpPr>
          <p:nvPr/>
        </p:nvCxnSpPr>
        <p:spPr bwMode="auto">
          <a:xfrm>
            <a:off x="4648200" y="2286000"/>
            <a:ext cx="1981200" cy="0"/>
          </a:xfrm>
          <a:prstGeom prst="straightConnector1">
            <a:avLst/>
          </a:prstGeom>
          <a:noFill/>
          <a:ln w="38100">
            <a:solidFill>
              <a:schemeClr val="tx1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" name="AutoShape 6">
            <a:extLst>
              <a:ext uri="{FF2B5EF4-FFF2-40B4-BE49-F238E27FC236}">
                <a16:creationId xmlns:a16="http://schemas.microsoft.com/office/drawing/2014/main" id="{E69A1E6E-EE3C-1350-BB09-45E3142131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51937" y="4461520"/>
            <a:ext cx="1981200" cy="1371600"/>
          </a:xfrm>
          <a:prstGeom prst="roundRect">
            <a:avLst>
              <a:gd name="adj" fmla="val 16667"/>
            </a:avLst>
          </a:prstGeom>
          <a:solidFill>
            <a:srgbClr val="CCECFF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/>
            <a:r>
              <a:rPr lang="en-US" altLang="en-US" sz="2400" dirty="0"/>
              <a:t>Setting up</a:t>
            </a:r>
            <a:br>
              <a:rPr lang="en-US" altLang="en-US" sz="2400" dirty="0"/>
            </a:br>
            <a:r>
              <a:rPr lang="en-US" altLang="en-US" sz="2400" dirty="0"/>
              <a:t>machines</a:t>
            </a:r>
          </a:p>
        </p:txBody>
      </p:sp>
      <p:sp>
        <p:nvSpPr>
          <p:cNvPr id="12" name="AutoShape 7">
            <a:extLst>
              <a:ext uri="{FF2B5EF4-FFF2-40B4-BE49-F238E27FC236}">
                <a16:creationId xmlns:a16="http://schemas.microsoft.com/office/drawing/2014/main" id="{40C0A0BB-139A-A2D8-B41E-540C427729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14137" y="3013720"/>
            <a:ext cx="4114800" cy="533400"/>
          </a:xfrm>
          <a:prstGeom prst="roundRect">
            <a:avLst>
              <a:gd name="adj" fmla="val 16667"/>
            </a:avLst>
          </a:prstGeom>
          <a:solidFill>
            <a:srgbClr val="CCECFF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/>
            <a:r>
              <a:rPr lang="en-US" altLang="en-US" sz="2400" dirty="0"/>
              <a:t>Examples of Activities</a:t>
            </a:r>
          </a:p>
        </p:txBody>
      </p:sp>
      <p:sp>
        <p:nvSpPr>
          <p:cNvPr id="13" name="AutoShape 8">
            <a:extLst>
              <a:ext uri="{FF2B5EF4-FFF2-40B4-BE49-F238E27FC236}">
                <a16:creationId xmlns:a16="http://schemas.microsoft.com/office/drawing/2014/main" id="{6CDBEF03-6F6E-1C91-A8C0-766DA8B0581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12537" y="4461520"/>
            <a:ext cx="1981200" cy="1371600"/>
          </a:xfrm>
          <a:prstGeom prst="roundRect">
            <a:avLst>
              <a:gd name="adj" fmla="val 16667"/>
            </a:avLst>
          </a:prstGeom>
          <a:solidFill>
            <a:srgbClr val="CCECFF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/>
            <a:r>
              <a:rPr lang="en-US" altLang="en-US" sz="2400" dirty="0"/>
              <a:t>Admitting</a:t>
            </a:r>
            <a:br>
              <a:rPr lang="en-US" altLang="en-US" sz="2400" dirty="0"/>
            </a:br>
            <a:r>
              <a:rPr lang="en-US" altLang="en-US" sz="2400" dirty="0"/>
              <a:t> hospital</a:t>
            </a:r>
            <a:br>
              <a:rPr lang="en-US" altLang="en-US" sz="2400" dirty="0"/>
            </a:br>
            <a:r>
              <a:rPr lang="en-US" altLang="en-US" sz="2400" dirty="0"/>
              <a:t>patients</a:t>
            </a:r>
          </a:p>
        </p:txBody>
      </p:sp>
      <p:sp>
        <p:nvSpPr>
          <p:cNvPr id="14" name="AutoShape 9">
            <a:extLst>
              <a:ext uri="{FF2B5EF4-FFF2-40B4-BE49-F238E27FC236}">
                <a16:creationId xmlns:a16="http://schemas.microsoft.com/office/drawing/2014/main" id="{F3C738BF-E8CA-DF26-5087-ED54F90AABB8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33737" y="4461520"/>
            <a:ext cx="1981200" cy="1371600"/>
          </a:xfrm>
          <a:prstGeom prst="roundRect">
            <a:avLst>
              <a:gd name="adj" fmla="val 16667"/>
            </a:avLst>
          </a:prstGeom>
          <a:solidFill>
            <a:srgbClr val="CCECFF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/>
            <a:r>
              <a:rPr lang="en-US" altLang="en-US" sz="2400" dirty="0"/>
              <a:t>Opening a </a:t>
            </a:r>
            <a:br>
              <a:rPr lang="en-US" altLang="en-US" sz="2400" dirty="0"/>
            </a:br>
            <a:r>
              <a:rPr lang="en-US" altLang="en-US" sz="2400" dirty="0"/>
              <a:t> bank account</a:t>
            </a:r>
          </a:p>
        </p:txBody>
      </p:sp>
      <p:sp>
        <p:nvSpPr>
          <p:cNvPr id="15" name="AutoShape 10">
            <a:extLst>
              <a:ext uri="{FF2B5EF4-FFF2-40B4-BE49-F238E27FC236}">
                <a16:creationId xmlns:a16="http://schemas.microsoft.com/office/drawing/2014/main" id="{3CBD8654-5A69-5707-50CE-B374F1E052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273137" y="4461520"/>
            <a:ext cx="1981200" cy="1371600"/>
          </a:xfrm>
          <a:prstGeom prst="roundRect">
            <a:avLst>
              <a:gd name="adj" fmla="val 16667"/>
            </a:avLst>
          </a:prstGeom>
          <a:solidFill>
            <a:srgbClr val="CCECFF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/>
            <a:r>
              <a:rPr lang="en-US" altLang="en-US" sz="2400" dirty="0"/>
              <a:t>Billing</a:t>
            </a:r>
            <a:br>
              <a:rPr lang="en-US" altLang="en-US" sz="2400" dirty="0"/>
            </a:br>
            <a:r>
              <a:rPr lang="en-US" altLang="en-US" sz="2400" dirty="0"/>
              <a:t>customers</a:t>
            </a:r>
          </a:p>
        </p:txBody>
      </p:sp>
      <p:grpSp>
        <p:nvGrpSpPr>
          <p:cNvPr id="16" name="Group 11">
            <a:extLst>
              <a:ext uri="{FF2B5EF4-FFF2-40B4-BE49-F238E27FC236}">
                <a16:creationId xmlns:a16="http://schemas.microsoft.com/office/drawing/2014/main" id="{8658A5E1-8E99-FDAD-09E2-E1620DF4F249}"/>
              </a:ext>
            </a:extLst>
          </p:cNvPr>
          <p:cNvGrpSpPr>
            <a:grpSpLocks/>
          </p:cNvGrpSpPr>
          <p:nvPr/>
        </p:nvGrpSpPr>
        <p:grpSpPr bwMode="auto">
          <a:xfrm>
            <a:off x="2742537" y="3547120"/>
            <a:ext cx="6781800" cy="914400"/>
            <a:chOff x="720" y="2090"/>
            <a:chExt cx="4272" cy="576"/>
          </a:xfrm>
        </p:grpSpPr>
        <p:cxnSp>
          <p:nvCxnSpPr>
            <p:cNvPr id="17" name="AutoShape 12">
              <a:extLst>
                <a:ext uri="{FF2B5EF4-FFF2-40B4-BE49-F238E27FC236}">
                  <a16:creationId xmlns:a16="http://schemas.microsoft.com/office/drawing/2014/main" id="{A5DFA427-F348-F35A-F504-5E14992A1968}"/>
                </a:ext>
              </a:extLst>
            </p:cNvPr>
            <p:cNvCxnSpPr>
              <a:cxnSpLocks noChangeShapeType="1"/>
              <a:stCxn id="12" idx="2"/>
              <a:endCxn id="11" idx="0"/>
            </p:cNvCxnSpPr>
            <p:nvPr/>
          </p:nvCxnSpPr>
          <p:spPr bwMode="auto">
            <a:xfrm rot="5400000">
              <a:off x="1512" y="1298"/>
              <a:ext cx="576" cy="2160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8" name="AutoShape 13">
              <a:extLst>
                <a:ext uri="{FF2B5EF4-FFF2-40B4-BE49-F238E27FC236}">
                  <a16:creationId xmlns:a16="http://schemas.microsoft.com/office/drawing/2014/main" id="{11BA02B4-0F25-EB4E-E8E6-56C93CF2D6E6}"/>
                </a:ext>
              </a:extLst>
            </p:cNvPr>
            <p:cNvCxnSpPr>
              <a:cxnSpLocks noChangeShapeType="1"/>
              <a:stCxn id="12" idx="2"/>
              <a:endCxn id="13" idx="0"/>
            </p:cNvCxnSpPr>
            <p:nvPr/>
          </p:nvCxnSpPr>
          <p:spPr bwMode="auto">
            <a:xfrm rot="5400000">
              <a:off x="2224" y="2010"/>
              <a:ext cx="576" cy="736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19" name="AutoShape 14">
              <a:extLst>
                <a:ext uri="{FF2B5EF4-FFF2-40B4-BE49-F238E27FC236}">
                  <a16:creationId xmlns:a16="http://schemas.microsoft.com/office/drawing/2014/main" id="{B2131CA9-6B19-BF27-4A48-1BBEA4E3A2A4}"/>
                </a:ext>
              </a:extLst>
            </p:cNvPr>
            <p:cNvCxnSpPr>
              <a:cxnSpLocks noChangeShapeType="1"/>
              <a:stCxn id="12" idx="2"/>
              <a:endCxn id="15" idx="0"/>
            </p:cNvCxnSpPr>
            <p:nvPr/>
          </p:nvCxnSpPr>
          <p:spPr bwMode="auto">
            <a:xfrm rot="16200000" flipH="1">
              <a:off x="2936" y="2034"/>
              <a:ext cx="576" cy="688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20" name="AutoShape 15">
              <a:extLst>
                <a:ext uri="{FF2B5EF4-FFF2-40B4-BE49-F238E27FC236}">
                  <a16:creationId xmlns:a16="http://schemas.microsoft.com/office/drawing/2014/main" id="{AECF9F07-3E41-EED6-0D3F-4B3EEEDF50FE}"/>
                </a:ext>
              </a:extLst>
            </p:cNvPr>
            <p:cNvCxnSpPr>
              <a:cxnSpLocks noChangeShapeType="1"/>
              <a:stCxn id="12" idx="2"/>
              <a:endCxn id="14" idx="0"/>
            </p:cNvCxnSpPr>
            <p:nvPr/>
          </p:nvCxnSpPr>
          <p:spPr bwMode="auto">
            <a:xfrm rot="16200000" flipH="1">
              <a:off x="3648" y="1322"/>
              <a:ext cx="576" cy="2112"/>
            </a:xfrm>
            <a:prstGeom prst="bentConnector3">
              <a:avLst>
                <a:gd name="adj1" fmla="val 50000"/>
              </a:avLst>
            </a:prstGeom>
            <a:noFill/>
            <a:ln w="28575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1163983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 autoUpdateAnimBg="0"/>
      <p:bldP spid="12" grpId="0" animBg="1" autoUpdateAnimBg="0"/>
      <p:bldP spid="13" grpId="0" animBg="1" autoUpdateAnimBg="0"/>
      <p:bldP spid="14" grpId="0" animBg="1" autoUpdateAnimBg="0"/>
      <p:bldP spid="15" grpId="0" animBg="1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122064" y="414982"/>
            <a:ext cx="68214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bg1"/>
                </a:solidFill>
              </a:rPr>
              <a:t>Activity-Based Costing (ABC)</a:t>
            </a:r>
            <a:br>
              <a:rPr lang="en-US" sz="2800" b="1" dirty="0">
                <a:solidFill>
                  <a:schemeClr val="bg1"/>
                </a:solidFill>
              </a:rPr>
            </a:br>
            <a:r>
              <a:rPr lang="en-US" sz="2800" b="1" dirty="0">
                <a:solidFill>
                  <a:schemeClr val="bg1"/>
                </a:solidFill>
              </a:rPr>
              <a:t>Pools, Measures, Rates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grpSp>
        <p:nvGrpSpPr>
          <p:cNvPr id="7" name="Group 5">
            <a:extLst>
              <a:ext uri="{FF2B5EF4-FFF2-40B4-BE49-F238E27FC236}">
                <a16:creationId xmlns:a16="http://schemas.microsoft.com/office/drawing/2014/main" id="{93DBA872-D9DC-B156-A18D-DB462C546E0B}"/>
              </a:ext>
            </a:extLst>
          </p:cNvPr>
          <p:cNvGrpSpPr>
            <a:grpSpLocks/>
          </p:cNvGrpSpPr>
          <p:nvPr/>
        </p:nvGrpSpPr>
        <p:grpSpPr bwMode="auto">
          <a:xfrm>
            <a:off x="1905000" y="1767844"/>
            <a:ext cx="8458200" cy="1219200"/>
            <a:chOff x="432" y="1632"/>
            <a:chExt cx="4944" cy="768"/>
          </a:xfrm>
        </p:grpSpPr>
        <p:sp>
          <p:nvSpPr>
            <p:cNvPr id="9" name="Oval 6">
              <a:extLst>
                <a:ext uri="{FF2B5EF4-FFF2-40B4-BE49-F238E27FC236}">
                  <a16:creationId xmlns:a16="http://schemas.microsoft.com/office/drawing/2014/main" id="{403CC9C5-3195-D91D-9825-05828B1AB9E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" y="1656"/>
              <a:ext cx="1536" cy="720"/>
            </a:xfrm>
            <a:prstGeom prst="ellipse">
              <a:avLst/>
            </a:prstGeom>
            <a:solidFill>
              <a:srgbClr val="EDDAC7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/>
              <a:r>
                <a:rPr lang="en-US" altLang="en-US" sz="2400" b="1" dirty="0"/>
                <a:t>Activity Cost Pool</a:t>
              </a:r>
            </a:p>
          </p:txBody>
        </p:sp>
        <p:sp>
          <p:nvSpPr>
            <p:cNvPr id="11" name="Rectangle 7">
              <a:extLst>
                <a:ext uri="{FF2B5EF4-FFF2-40B4-BE49-F238E27FC236}">
                  <a16:creationId xmlns:a16="http://schemas.microsoft.com/office/drawing/2014/main" id="{3E751691-CA32-3971-D5A5-1DAD79A78F0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16" y="1632"/>
              <a:ext cx="2160" cy="768"/>
            </a:xfrm>
            <a:prstGeom prst="rect">
              <a:avLst/>
            </a:prstGeom>
            <a:solidFill>
              <a:srgbClr val="EDDAC7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/>
              <a:r>
                <a:rPr lang="en-US" altLang="en-US" sz="2000" b="1" dirty="0"/>
                <a:t>A </a:t>
              </a:r>
              <a:r>
                <a:rPr lang="ja-JP" altLang="en-US" sz="2000" b="1" dirty="0"/>
                <a:t>“</a:t>
              </a:r>
              <a:r>
                <a:rPr lang="en-US" altLang="ja-JP" sz="2000" b="1" dirty="0"/>
                <a:t>cost bucket</a:t>
              </a:r>
              <a:r>
                <a:rPr lang="ja-JP" altLang="en-US" sz="2000" b="1" dirty="0"/>
                <a:t>”</a:t>
              </a:r>
              <a:r>
                <a:rPr lang="en-US" altLang="ja-JP" sz="2000" b="1" dirty="0"/>
                <a:t> in which costs related to a particular activity are accumulated.</a:t>
              </a:r>
              <a:endParaRPr lang="en-US" altLang="en-US" sz="2000" b="1" dirty="0"/>
            </a:p>
          </p:txBody>
        </p:sp>
        <p:cxnSp>
          <p:nvCxnSpPr>
            <p:cNvPr id="12" name="AutoShape 8">
              <a:extLst>
                <a:ext uri="{FF2B5EF4-FFF2-40B4-BE49-F238E27FC236}">
                  <a16:creationId xmlns:a16="http://schemas.microsoft.com/office/drawing/2014/main" id="{9CEC7719-7D3A-C5FE-F320-5140534E8B49}"/>
                </a:ext>
              </a:extLst>
            </p:cNvPr>
            <p:cNvCxnSpPr>
              <a:cxnSpLocks noChangeShapeType="1"/>
              <a:stCxn id="9" idx="6"/>
              <a:endCxn id="11" idx="1"/>
            </p:cNvCxnSpPr>
            <p:nvPr/>
          </p:nvCxnSpPr>
          <p:spPr bwMode="auto">
            <a:xfrm>
              <a:off x="1968" y="2016"/>
              <a:ext cx="1248" cy="0"/>
            </a:xfrm>
            <a:prstGeom prst="straightConnector1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13" name="Group 9">
            <a:extLst>
              <a:ext uri="{FF2B5EF4-FFF2-40B4-BE49-F238E27FC236}">
                <a16:creationId xmlns:a16="http://schemas.microsoft.com/office/drawing/2014/main" id="{DB3A79C2-5806-F077-5120-FAF0234BFCD4}"/>
              </a:ext>
            </a:extLst>
          </p:cNvPr>
          <p:cNvGrpSpPr>
            <a:grpSpLocks/>
          </p:cNvGrpSpPr>
          <p:nvPr/>
        </p:nvGrpSpPr>
        <p:grpSpPr bwMode="auto">
          <a:xfrm>
            <a:off x="1905000" y="3352800"/>
            <a:ext cx="8458200" cy="1219200"/>
            <a:chOff x="432" y="2496"/>
            <a:chExt cx="4944" cy="768"/>
          </a:xfrm>
        </p:grpSpPr>
        <p:sp>
          <p:nvSpPr>
            <p:cNvPr id="14" name="Oval 10">
              <a:extLst>
                <a:ext uri="{FF2B5EF4-FFF2-40B4-BE49-F238E27FC236}">
                  <a16:creationId xmlns:a16="http://schemas.microsoft.com/office/drawing/2014/main" id="{B363F250-1FF9-6947-74EB-9B92174A63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2" y="2520"/>
              <a:ext cx="1536" cy="720"/>
            </a:xfrm>
            <a:prstGeom prst="ellipse">
              <a:avLst/>
            </a:prstGeom>
            <a:solidFill>
              <a:srgbClr val="D6D5BF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/>
              <a:r>
                <a:rPr lang="en-US" altLang="en-US" sz="2400" b="1" dirty="0"/>
                <a:t>Activity Measure</a:t>
              </a:r>
            </a:p>
          </p:txBody>
        </p:sp>
        <p:sp>
          <p:nvSpPr>
            <p:cNvPr id="15" name="Rectangle 11">
              <a:extLst>
                <a:ext uri="{FF2B5EF4-FFF2-40B4-BE49-F238E27FC236}">
                  <a16:creationId xmlns:a16="http://schemas.microsoft.com/office/drawing/2014/main" id="{C5AA3B8E-A126-1359-B525-939B3C7FCF9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16" y="2496"/>
              <a:ext cx="2160" cy="768"/>
            </a:xfrm>
            <a:prstGeom prst="rect">
              <a:avLst/>
            </a:prstGeom>
            <a:solidFill>
              <a:srgbClr val="D6D5B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/>
              <a:r>
                <a:rPr lang="en-US" altLang="en-US" sz="2000" b="1" dirty="0"/>
                <a:t>Expresses how much of the activity is carried out and is used as the allocation base for applying overhead costs.</a:t>
              </a:r>
            </a:p>
          </p:txBody>
        </p:sp>
        <p:cxnSp>
          <p:nvCxnSpPr>
            <p:cNvPr id="16" name="AutoShape 12">
              <a:extLst>
                <a:ext uri="{FF2B5EF4-FFF2-40B4-BE49-F238E27FC236}">
                  <a16:creationId xmlns:a16="http://schemas.microsoft.com/office/drawing/2014/main" id="{1D697A0B-25A7-5236-E6D4-27857E306D05}"/>
                </a:ext>
              </a:extLst>
            </p:cNvPr>
            <p:cNvCxnSpPr>
              <a:cxnSpLocks noChangeShapeType="1"/>
              <a:stCxn id="14" idx="6"/>
              <a:endCxn id="15" idx="1"/>
            </p:cNvCxnSpPr>
            <p:nvPr/>
          </p:nvCxnSpPr>
          <p:spPr bwMode="auto">
            <a:xfrm>
              <a:off x="1968" y="2880"/>
              <a:ext cx="1248" cy="0"/>
            </a:xfrm>
            <a:prstGeom prst="straightConnector1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18" name="Group 19">
            <a:extLst>
              <a:ext uri="{FF2B5EF4-FFF2-40B4-BE49-F238E27FC236}">
                <a16:creationId xmlns:a16="http://schemas.microsoft.com/office/drawing/2014/main" id="{D115E116-FEAF-1366-E151-79330215223F}"/>
              </a:ext>
            </a:extLst>
          </p:cNvPr>
          <p:cNvGrpSpPr>
            <a:grpSpLocks/>
          </p:cNvGrpSpPr>
          <p:nvPr/>
        </p:nvGrpSpPr>
        <p:grpSpPr bwMode="auto">
          <a:xfrm>
            <a:off x="1828800" y="4953000"/>
            <a:ext cx="8534400" cy="1219200"/>
            <a:chOff x="240" y="2784"/>
            <a:chExt cx="5376" cy="768"/>
          </a:xfrm>
        </p:grpSpPr>
        <p:sp>
          <p:nvSpPr>
            <p:cNvPr id="19" name="Oval 16">
              <a:extLst>
                <a:ext uri="{FF2B5EF4-FFF2-40B4-BE49-F238E27FC236}">
                  <a16:creationId xmlns:a16="http://schemas.microsoft.com/office/drawing/2014/main" id="{DD5FAE02-0C1F-FEFE-E3C0-91F6BD46B02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0" y="2808"/>
              <a:ext cx="1673" cy="720"/>
            </a:xfrm>
            <a:prstGeom prst="ellipse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/>
              <a:r>
                <a:rPr lang="en-US" altLang="en-US" sz="2400" b="1" dirty="0"/>
                <a:t>Activity Rate</a:t>
              </a:r>
            </a:p>
          </p:txBody>
        </p:sp>
        <p:sp>
          <p:nvSpPr>
            <p:cNvPr id="20" name="Rectangle 17">
              <a:extLst>
                <a:ext uri="{FF2B5EF4-FFF2-40B4-BE49-F238E27FC236}">
                  <a16:creationId xmlns:a16="http://schemas.microsoft.com/office/drawing/2014/main" id="{642A81C3-0CAC-27A4-E679-DDB8E2EDBDA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64" y="2784"/>
              <a:ext cx="2352" cy="768"/>
            </a:xfrm>
            <a:prstGeom prst="rect">
              <a:avLst/>
            </a:prstGeom>
            <a:solidFill>
              <a:srgbClr val="CCFFCC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/>
              <a:r>
                <a:rPr lang="en-US" altLang="en-US" sz="2000" b="1" dirty="0"/>
                <a:t>A predetermined overhead rate for each activity </a:t>
              </a:r>
              <a:br>
                <a:rPr lang="en-US" altLang="en-US" sz="2000" b="1" dirty="0"/>
              </a:br>
              <a:r>
                <a:rPr lang="en-US" altLang="en-US" sz="2000" b="1" dirty="0"/>
                <a:t>cost pool. </a:t>
              </a:r>
            </a:p>
          </p:txBody>
        </p:sp>
        <p:cxnSp>
          <p:nvCxnSpPr>
            <p:cNvPr id="21" name="AutoShape 18">
              <a:extLst>
                <a:ext uri="{FF2B5EF4-FFF2-40B4-BE49-F238E27FC236}">
                  <a16:creationId xmlns:a16="http://schemas.microsoft.com/office/drawing/2014/main" id="{B2365E31-938B-F73E-4757-82EC4CC0B12E}"/>
                </a:ext>
              </a:extLst>
            </p:cNvPr>
            <p:cNvCxnSpPr>
              <a:cxnSpLocks noChangeShapeType="1"/>
              <a:stCxn id="19" idx="6"/>
              <a:endCxn id="20" idx="1"/>
            </p:cNvCxnSpPr>
            <p:nvPr/>
          </p:nvCxnSpPr>
          <p:spPr bwMode="auto">
            <a:xfrm>
              <a:off x="1913" y="3168"/>
              <a:ext cx="1351" cy="0"/>
            </a:xfrm>
            <a:prstGeom prst="straightConnector1">
              <a:avLst/>
            </a:prstGeom>
            <a:noFill/>
            <a:ln w="38100">
              <a:solidFill>
                <a:schemeClr val="tx1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</p:spTree>
    <p:extLst>
      <p:ext uri="{BB962C8B-B14F-4D97-AF65-F5344CB8AC3E}">
        <p14:creationId xmlns:p14="http://schemas.microsoft.com/office/powerpoint/2010/main" val="10130732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0228" y="-9900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891526" y="344337"/>
            <a:ext cx="68214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bg1"/>
                </a:solidFill>
              </a:rPr>
              <a:t>Designing an Activity-Based</a:t>
            </a:r>
            <a:br>
              <a:rPr lang="en-US" sz="2800" b="1" dirty="0">
                <a:solidFill>
                  <a:schemeClr val="bg1"/>
                </a:solidFill>
              </a:rPr>
            </a:br>
            <a:r>
              <a:rPr lang="en-US" sz="2800" b="1" dirty="0">
                <a:solidFill>
                  <a:schemeClr val="bg1"/>
                </a:solidFill>
              </a:rPr>
              <a:t>Costing System - Challenges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AF4CD331-8328-6923-7AAC-FA4B1B14E1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7147" y="1787968"/>
            <a:ext cx="8077200" cy="1981200"/>
          </a:xfrm>
          <a:prstGeom prst="rect">
            <a:avLst/>
          </a:prstGeom>
          <a:solidFill>
            <a:srgbClr val="FFFF6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anchor="ctr"/>
          <a:lstStyle/>
          <a:p>
            <a:pPr algn="ctr">
              <a:spcBef>
                <a:spcPct val="30000"/>
              </a:spcBef>
              <a:defRPr/>
            </a:pPr>
            <a:r>
              <a:rPr lang="en-US" sz="3200" dirty="0">
                <a:latin typeface="Arial" pitchFamily="34" charset="0"/>
                <a:cs typeface="ＭＳ Ｐゴシック" charset="0"/>
              </a:rPr>
              <a:t>The challenge is to select a reasonably small number of activities that explain the bulk of the variation in overhead costs.</a:t>
            </a:r>
          </a:p>
        </p:txBody>
      </p:sp>
      <p:sp>
        <p:nvSpPr>
          <p:cNvPr id="9" name="Rectangle 4">
            <a:extLst>
              <a:ext uri="{FF2B5EF4-FFF2-40B4-BE49-F238E27FC236}">
                <a16:creationId xmlns:a16="http://schemas.microsoft.com/office/drawing/2014/main" id="{466256A8-569A-CB76-521C-A63F18CA8B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97147" y="4013094"/>
            <a:ext cx="8077200" cy="1920875"/>
          </a:xfrm>
          <a:prstGeom prst="rect">
            <a:avLst/>
          </a:prstGeom>
          <a:solidFill>
            <a:srgbClr val="6B7D72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anchor="ctr"/>
          <a:lstStyle/>
          <a:p>
            <a:pPr algn="ctr">
              <a:spcBef>
                <a:spcPct val="30000"/>
              </a:spcBef>
              <a:defRPr/>
            </a:pPr>
            <a:r>
              <a:rPr lang="en-US" sz="2800" b="1" dirty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Activities are usually chosen by interviewing a broad range of managers to find out what activities they think consume most of the organization’s</a:t>
            </a:r>
            <a:r>
              <a:rPr lang="en-US" altLang="ja-JP" sz="2800" b="1" dirty="0">
                <a:solidFill>
                  <a:srgbClr val="FFFF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" pitchFamily="34" charset="0"/>
              </a:rPr>
              <a:t> resources.</a:t>
            </a:r>
            <a:endParaRPr lang="en-US" sz="2800" b="1" dirty="0">
              <a:solidFill>
                <a:srgbClr val="FFFF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25552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bg1"/>
                </a:solidFill>
              </a:rPr>
              <a:t>Designing an Activity-Based Costing System – Combining Activities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FE990A38-157C-A8E9-B0D0-C99B5F41B0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65325" y="5499101"/>
            <a:ext cx="8229600" cy="1266825"/>
          </a:xfrm>
          <a:prstGeom prst="rect">
            <a:avLst/>
          </a:prstGeom>
          <a:solidFill>
            <a:srgbClr val="CCECFF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89803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>
              <a:spcBef>
                <a:spcPct val="30000"/>
              </a:spcBef>
              <a:defRPr/>
            </a:pPr>
            <a:r>
              <a:rPr lang="en-US" sz="2600" dirty="0">
                <a:latin typeface="Arial" pitchFamily="34" charset="0"/>
                <a:cs typeface="ＭＳ Ｐゴシック" charset="0"/>
              </a:rPr>
              <a:t>An </a:t>
            </a:r>
            <a:r>
              <a:rPr lang="en-US" sz="2600" i="1" dirty="0">
                <a:latin typeface="Arial" pitchFamily="34" charset="0"/>
                <a:cs typeface="ＭＳ Ｐゴシック" charset="0"/>
              </a:rPr>
              <a:t>activity dictionary </a:t>
            </a:r>
            <a:r>
              <a:rPr lang="en-US" sz="2600" dirty="0">
                <a:latin typeface="Arial" pitchFamily="34" charset="0"/>
                <a:cs typeface="ＭＳ Ｐゴシック" charset="0"/>
              </a:rPr>
              <a:t>defines each of the activities</a:t>
            </a:r>
            <a:br>
              <a:rPr lang="en-US" sz="2600" dirty="0">
                <a:latin typeface="Arial" pitchFamily="34" charset="0"/>
                <a:cs typeface="ＭＳ Ｐゴシック" charset="0"/>
              </a:rPr>
            </a:br>
            <a:r>
              <a:rPr lang="en-US" sz="2600" dirty="0">
                <a:latin typeface="Arial" pitchFamily="34" charset="0"/>
                <a:cs typeface="ＭＳ Ｐゴシック" charset="0"/>
              </a:rPr>
              <a:t>that will be included in the activity-based costing</a:t>
            </a:r>
            <a:br>
              <a:rPr lang="en-US" sz="2600" dirty="0">
                <a:latin typeface="Arial" pitchFamily="34" charset="0"/>
                <a:cs typeface="ＭＳ Ｐゴシック" charset="0"/>
              </a:rPr>
            </a:br>
            <a:r>
              <a:rPr lang="en-US" sz="2600" dirty="0">
                <a:latin typeface="Arial" pitchFamily="34" charset="0"/>
                <a:cs typeface="ＭＳ Ｐゴシック" charset="0"/>
              </a:rPr>
              <a:t>system and how the activities will be measured.</a:t>
            </a:r>
          </a:p>
        </p:txBody>
      </p:sp>
      <p:grpSp>
        <p:nvGrpSpPr>
          <p:cNvPr id="8" name="Group 5">
            <a:extLst>
              <a:ext uri="{FF2B5EF4-FFF2-40B4-BE49-F238E27FC236}">
                <a16:creationId xmlns:a16="http://schemas.microsoft.com/office/drawing/2014/main" id="{00A037AB-884A-B16E-FC89-92C27F658BF8}"/>
              </a:ext>
            </a:extLst>
          </p:cNvPr>
          <p:cNvGrpSpPr>
            <a:grpSpLocks/>
          </p:cNvGrpSpPr>
          <p:nvPr/>
        </p:nvGrpSpPr>
        <p:grpSpPr bwMode="auto">
          <a:xfrm>
            <a:off x="5410200" y="2432050"/>
            <a:ext cx="5029200" cy="2978150"/>
            <a:chOff x="2448" y="1196"/>
            <a:chExt cx="3168" cy="1876"/>
          </a:xfrm>
        </p:grpSpPr>
        <p:cxnSp>
          <p:nvCxnSpPr>
            <p:cNvPr id="9" name="AutoShape 7">
              <a:extLst>
                <a:ext uri="{FF2B5EF4-FFF2-40B4-BE49-F238E27FC236}">
                  <a16:creationId xmlns:a16="http://schemas.microsoft.com/office/drawing/2014/main" id="{43B89EB4-AD36-9807-53B4-AA4142BEC048}"/>
                </a:ext>
              </a:extLst>
            </p:cNvPr>
            <p:cNvCxnSpPr>
              <a:cxnSpLocks noChangeShapeType="1"/>
              <a:stCxn id="13" idx="3"/>
              <a:endCxn id="11" idx="0"/>
            </p:cNvCxnSpPr>
            <p:nvPr/>
          </p:nvCxnSpPr>
          <p:spPr bwMode="auto">
            <a:xfrm>
              <a:off x="3120" y="1196"/>
              <a:ext cx="912" cy="580"/>
            </a:xfrm>
            <a:prstGeom prst="bentConnector2">
              <a:avLst/>
            </a:prstGeom>
            <a:noFill/>
            <a:ln w="38100">
              <a:solidFill>
                <a:schemeClr val="tx1"/>
              </a:solidFill>
              <a:miter lim="800000"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sp>
          <p:nvSpPr>
            <p:cNvPr id="11" name="AutoShape 6">
              <a:extLst>
                <a:ext uri="{FF2B5EF4-FFF2-40B4-BE49-F238E27FC236}">
                  <a16:creationId xmlns:a16="http://schemas.microsoft.com/office/drawing/2014/main" id="{BF95F9DA-F4A2-BCA2-8E16-9FB426F2645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48" y="1776"/>
              <a:ext cx="3168" cy="1296"/>
            </a:xfrm>
            <a:prstGeom prst="roundRect">
              <a:avLst>
                <a:gd name="adj" fmla="val 16667"/>
              </a:avLst>
            </a:prstGeom>
            <a:solidFill>
              <a:schemeClr val="accent4">
                <a:lumMod val="40000"/>
                <a:lumOff val="60000"/>
              </a:schemeClr>
            </a:solidFill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pPr algn="ctr" eaLnBrk="0" hangingPunct="0">
                <a:defRPr/>
              </a:pPr>
              <a:r>
                <a:rPr lang="en-US" sz="2400" dirty="0">
                  <a:latin typeface="Arial" pitchFamily="34" charset="0"/>
                  <a:cs typeface="ＭＳ Ｐゴシック" charset="0"/>
                </a:rPr>
                <a:t>For example, several actions may</a:t>
              </a:r>
              <a:br>
                <a:rPr lang="en-US" sz="2400" dirty="0">
                  <a:latin typeface="Arial" pitchFamily="34" charset="0"/>
                  <a:cs typeface="ＭＳ Ｐゴシック" charset="0"/>
                </a:rPr>
              </a:br>
              <a:r>
                <a:rPr lang="en-US" sz="2400" dirty="0">
                  <a:latin typeface="Arial" pitchFamily="34" charset="0"/>
                  <a:cs typeface="ＭＳ Ｐゴシック" charset="0"/>
                </a:rPr>
                <a:t>be involved in handling and moving</a:t>
              </a:r>
              <a:br>
                <a:rPr lang="en-US" sz="2400" dirty="0">
                  <a:latin typeface="Arial" pitchFamily="34" charset="0"/>
                  <a:cs typeface="ＭＳ Ｐゴシック" charset="0"/>
                </a:rPr>
              </a:br>
              <a:r>
                <a:rPr lang="en-US" sz="2400" dirty="0">
                  <a:latin typeface="Arial" pitchFamily="34" charset="0"/>
                  <a:cs typeface="ＭＳ Ｐゴシック" charset="0"/>
                </a:rPr>
                <a:t>raw materials, but these may be</a:t>
              </a:r>
              <a:br>
                <a:rPr lang="en-US" sz="2400" dirty="0">
                  <a:latin typeface="Arial" pitchFamily="34" charset="0"/>
                  <a:cs typeface="ＭＳ Ｐゴシック" charset="0"/>
                </a:rPr>
              </a:br>
              <a:r>
                <a:rPr lang="en-US" sz="2400" dirty="0">
                  <a:latin typeface="Arial" pitchFamily="34" charset="0"/>
                  <a:cs typeface="ＭＳ Ｐゴシック" charset="0"/>
                </a:rPr>
                <a:t>combined into a single activity</a:t>
              </a:r>
              <a:br>
                <a:rPr lang="en-US" sz="2400" dirty="0">
                  <a:latin typeface="Arial" pitchFamily="34" charset="0"/>
                  <a:cs typeface="ＭＳ Ｐゴシック" charset="0"/>
                </a:rPr>
              </a:br>
              <a:r>
                <a:rPr lang="en-US" sz="2400" dirty="0">
                  <a:latin typeface="Arial" pitchFamily="34" charset="0"/>
                  <a:cs typeface="ＭＳ Ｐゴシック" charset="0"/>
                </a:rPr>
                <a:t>titled material handling.</a:t>
              </a:r>
            </a:p>
          </p:txBody>
        </p:sp>
      </p:grpSp>
      <p:sp>
        <p:nvSpPr>
          <p:cNvPr id="13" name="AutoShape 3">
            <a:extLst>
              <a:ext uri="{FF2B5EF4-FFF2-40B4-BE49-F238E27FC236}">
                <a16:creationId xmlns:a16="http://schemas.microsoft.com/office/drawing/2014/main" id="{6BE9F08F-81F4-684E-0D15-4D7FF09AA06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0" y="1593850"/>
            <a:ext cx="4648200" cy="1676400"/>
          </a:xfrm>
          <a:prstGeom prst="roundRect">
            <a:avLst>
              <a:gd name="adj" fmla="val 16667"/>
            </a:avLst>
          </a:prstGeom>
          <a:solidFill>
            <a:srgbClr val="FFFF66"/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/>
            <a:r>
              <a:rPr lang="en-US" altLang="en-US" sz="2400" dirty="0"/>
              <a:t>Related activities are</a:t>
            </a:r>
            <a:br>
              <a:rPr lang="en-US" altLang="en-US" sz="2400" dirty="0"/>
            </a:br>
            <a:r>
              <a:rPr lang="en-US" altLang="en-US" sz="2400" dirty="0"/>
              <a:t>frequently combined to reduce</a:t>
            </a:r>
            <a:br>
              <a:rPr lang="en-US" altLang="en-US" sz="2400" dirty="0"/>
            </a:br>
            <a:r>
              <a:rPr lang="en-US" altLang="en-US" sz="2400" dirty="0"/>
              <a:t>the amount of detail and</a:t>
            </a:r>
            <a:br>
              <a:rPr lang="en-US" altLang="en-US" sz="2400" dirty="0"/>
            </a:br>
            <a:r>
              <a:rPr lang="en-US" altLang="en-US" sz="2400" dirty="0"/>
              <a:t>record-keeping costs.</a:t>
            </a:r>
          </a:p>
        </p:txBody>
      </p:sp>
    </p:spTree>
    <p:extLst>
      <p:ext uri="{BB962C8B-B14F-4D97-AF65-F5344CB8AC3E}">
        <p14:creationId xmlns:p14="http://schemas.microsoft.com/office/powerpoint/2010/main" val="2107744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bg1"/>
                </a:solidFill>
              </a:rPr>
              <a:t>Hierarchy of Activities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C86899A9-851B-F537-2070-DE56F7A242BC}"/>
              </a:ext>
            </a:extLst>
          </p:cNvPr>
          <p:cNvSpPr txBox="1">
            <a:spLocks noChangeArrowheads="1"/>
          </p:cNvSpPr>
          <p:nvPr/>
        </p:nvSpPr>
        <p:spPr>
          <a:xfrm>
            <a:off x="2286000" y="274638"/>
            <a:ext cx="8172450" cy="11430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endParaRPr lang="en-US" dirty="0"/>
          </a:p>
        </p:txBody>
      </p:sp>
      <p:graphicFrame>
        <p:nvGraphicFramePr>
          <p:cNvPr id="8" name="Object 3">
            <a:extLst>
              <a:ext uri="{FF2B5EF4-FFF2-40B4-BE49-F238E27FC236}">
                <a16:creationId xmlns:a16="http://schemas.microsoft.com/office/drawing/2014/main" id="{9B289D4C-203F-794E-C268-10152C74625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1672904"/>
              </p:ext>
            </p:extLst>
          </p:nvPr>
        </p:nvGraphicFramePr>
        <p:xfrm>
          <a:off x="1751937" y="1432666"/>
          <a:ext cx="8915400" cy="4446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8" imgW="6267597" imgH="3124095" progId="Excel.Sheet.8">
                  <p:embed/>
                </p:oleObj>
              </mc:Choice>
              <mc:Fallback>
                <p:oleObj name="Worksheet" r:id="rId8" imgW="6267597" imgH="3124095" progId="Excel.Sheet.8">
                  <p:embed/>
                  <p:pic>
                    <p:nvPicPr>
                      <p:cNvPr id="205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1937" y="1432666"/>
                        <a:ext cx="8915400" cy="4446588"/>
                      </a:xfrm>
                      <a:prstGeom prst="rect">
                        <a:avLst/>
                      </a:prstGeom>
                      <a:solidFill>
                        <a:schemeClr val="tx2"/>
                      </a:solidFill>
                      <a:ln>
                        <a:noFill/>
                      </a:ln>
                      <a:effectLst>
                        <a:outerShdw dist="71842" dir="2700000" algn="ctr" rotWithShape="0">
                          <a:schemeClr val="tx1">
                            <a:alpha val="74997"/>
                          </a:schemeClr>
                        </a:outerShdw>
                      </a:effectLst>
                      <a:extLs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831847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790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Characteristics of a Successful ABC Implementation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8" name="Text Box 5">
            <a:extLst>
              <a:ext uri="{FF2B5EF4-FFF2-40B4-BE49-F238E27FC236}">
                <a16:creationId xmlns:a16="http://schemas.microsoft.com/office/drawing/2014/main" id="{AE3DB144-1B44-DF6E-8558-71C99F77D1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423125" y="1509388"/>
            <a:ext cx="8229600" cy="1446213"/>
          </a:xfrm>
          <a:prstGeom prst="rect">
            <a:avLst/>
          </a:prstGeom>
          <a:solidFill>
            <a:srgbClr val="DDDDDD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algn="ctr" eaLnBrk="1" hangingPunct="1"/>
            <a:r>
              <a:rPr lang="en-US" sz="2200" dirty="0">
                <a:solidFill>
                  <a:schemeClr val="bg1"/>
                </a:solidFill>
              </a:rPr>
              <a:t>Strong top</a:t>
            </a:r>
            <a:br>
              <a:rPr lang="en-US" sz="2200" dirty="0">
                <a:solidFill>
                  <a:schemeClr val="bg1"/>
                </a:solidFill>
              </a:rPr>
            </a:br>
            <a:r>
              <a:rPr lang="en-US" sz="2200" dirty="0">
                <a:solidFill>
                  <a:schemeClr val="bg1"/>
                </a:solidFill>
              </a:rPr>
              <a:t>management support.</a:t>
            </a:r>
          </a:p>
          <a:p>
            <a:pPr algn="ctr" eaLnBrk="1" hangingPunct="1">
              <a:buFont typeface="Calibri" charset="0"/>
              <a:buNone/>
            </a:pPr>
            <a:r>
              <a:rPr lang="en-US" sz="2200" dirty="0">
                <a:solidFill>
                  <a:schemeClr val="bg1"/>
                </a:solidFill>
                <a:latin typeface="Calibri" charset="0"/>
              </a:rPr>
              <a:t>Without leadership from top management, some managers may not be motivated to embrace the need to change.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F2A8D7E-EE2D-3C39-0315-4602E544F20D}"/>
              </a:ext>
            </a:extLst>
          </p:cNvPr>
          <p:cNvSpPr txBox="1"/>
          <p:nvPr/>
        </p:nvSpPr>
        <p:spPr>
          <a:xfrm>
            <a:off x="2539275" y="3010225"/>
            <a:ext cx="8229600" cy="178435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txBody>
          <a:bodyPr>
            <a:spAutoFit/>
          </a:bodyPr>
          <a:lstStyle/>
          <a:p>
            <a:pPr algn="ctr">
              <a:defRPr/>
            </a:pPr>
            <a:r>
              <a:rPr lang="en-US" altLang="en-US" sz="2200" dirty="0">
                <a:solidFill>
                  <a:schemeClr val="bg1"/>
                </a:solidFill>
                <a:latin typeface="Arial" panose="020B0604020202020204" pitchFamily="34" charset="0"/>
                <a:ea typeface="MS PGothic" pitchFamily="34" charset="-128"/>
                <a:cs typeface="Arial" panose="020B0604020202020204" pitchFamily="34" charset="0"/>
              </a:rPr>
              <a:t>Linked to how people are evaluated</a:t>
            </a:r>
            <a:br>
              <a:rPr lang="en-US" altLang="en-US" sz="2200" dirty="0">
                <a:solidFill>
                  <a:schemeClr val="bg1"/>
                </a:solidFill>
                <a:latin typeface="Arial" panose="020B0604020202020204" pitchFamily="34" charset="0"/>
                <a:ea typeface="MS PGothic" pitchFamily="34" charset="-128"/>
                <a:cs typeface="Arial" panose="020B0604020202020204" pitchFamily="34" charset="0"/>
              </a:rPr>
            </a:br>
            <a:r>
              <a:rPr lang="en-US" altLang="en-US" sz="2200" dirty="0">
                <a:solidFill>
                  <a:schemeClr val="bg1"/>
                </a:solidFill>
                <a:latin typeface="Arial" panose="020B0604020202020204" pitchFamily="34" charset="0"/>
                <a:ea typeface="MS PGothic" pitchFamily="34" charset="-128"/>
                <a:cs typeface="Arial" panose="020B0604020202020204" pitchFamily="34" charset="0"/>
              </a:rPr>
              <a:t>and rewarded.</a:t>
            </a:r>
          </a:p>
          <a:p>
            <a:pPr algn="ctr">
              <a:defRPr/>
            </a:pPr>
            <a:r>
              <a:rPr lang="en-US" sz="2200" dirty="0">
                <a:solidFill>
                  <a:schemeClr val="bg1"/>
                </a:solidFill>
                <a:ea typeface="MS PGothic" pitchFamily="34" charset="-128"/>
              </a:rPr>
              <a:t>If employees continue to be evaluated and rewarded using traditional (non-ABC) cost data, they will quickly get the message that ABC is not important and they will abandon it.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BE42843-B38F-261F-D74A-34566CC21CB5}"/>
              </a:ext>
            </a:extLst>
          </p:cNvPr>
          <p:cNvSpPr txBox="1"/>
          <p:nvPr/>
        </p:nvSpPr>
        <p:spPr>
          <a:xfrm>
            <a:off x="1606501" y="4849199"/>
            <a:ext cx="8229600" cy="110807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  <a:ln w="28575">
            <a:solidFill>
              <a:schemeClr val="tx1"/>
            </a:solidFill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>
              <a:defRPr/>
            </a:pPr>
            <a:r>
              <a:rPr lang="en-US" altLang="en-US" sz="2200" dirty="0">
                <a:solidFill>
                  <a:schemeClr val="bg1"/>
                </a:solidFill>
                <a:cs typeface="Arial" charset="0"/>
              </a:rPr>
              <a:t>Cross-functional teams should be created.</a:t>
            </a:r>
          </a:p>
          <a:p>
            <a:pPr algn="ctr">
              <a:defRPr/>
            </a:pPr>
            <a:r>
              <a:rPr lang="en-US" altLang="en-US" sz="2200" dirty="0">
                <a:solidFill>
                  <a:schemeClr val="bg1"/>
                </a:solidFill>
                <a:latin typeface="Calibri" pitchFamily="34" charset="0"/>
              </a:rPr>
              <a:t>Cross-functional employees possess intimate knowledge of operations that is necessary for designing an effective ABC system.</a:t>
            </a:r>
            <a:endParaRPr lang="en-US" altLang="en-US" sz="2200" dirty="0">
              <a:solidFill>
                <a:schemeClr val="bg1"/>
              </a:solidFill>
              <a:latin typeface="Calibri" pitchFamily="34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3726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1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The Five Steps for Implementing ABC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BF5319BA-AC94-FA7D-65BA-10A1AB861C52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graphicFrame>
        <p:nvGraphicFramePr>
          <p:cNvPr id="8" name="Object 2">
            <a:extLst>
              <a:ext uri="{FF2B5EF4-FFF2-40B4-BE49-F238E27FC236}">
                <a16:creationId xmlns:a16="http://schemas.microsoft.com/office/drawing/2014/main" id="{A1E0AE6C-B302-92CA-7578-248DD6CCB1CC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0735098"/>
              </p:ext>
            </p:extLst>
          </p:nvPr>
        </p:nvGraphicFramePr>
        <p:xfrm>
          <a:off x="1833320" y="1486968"/>
          <a:ext cx="7863626" cy="3732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8" imgW="4851400" imgH="2654300" progId="Excel.Sheet.8">
                  <p:embed/>
                </p:oleObj>
              </mc:Choice>
              <mc:Fallback>
                <p:oleObj name="Worksheet" r:id="rId8" imgW="4851400" imgH="2654300" progId="Excel.Sheet.8">
                  <p:embed/>
                  <p:pic>
                    <p:nvPicPr>
                      <p:cNvPr id="22531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33320" y="1486968"/>
                        <a:ext cx="7863626" cy="3732212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04047E39-8C8D-8812-918F-7C8032B25881}"/>
              </a:ext>
            </a:extLst>
          </p:cNvPr>
          <p:cNvSpPr txBox="1"/>
          <p:nvPr/>
        </p:nvSpPr>
        <p:spPr>
          <a:xfrm>
            <a:off x="1682650" y="5167590"/>
            <a:ext cx="8305800" cy="708025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algn="ctr"/>
            <a:r>
              <a:rPr lang="en-US" sz="2000" dirty="0">
                <a:solidFill>
                  <a:schemeClr val="bg1"/>
                </a:solidFill>
                <a:latin typeface="Calibri" charset="0"/>
              </a:rPr>
              <a:t>The company makes two types of automobile batteries—</a:t>
            </a:r>
            <a:r>
              <a:rPr lang="en-US" sz="2000" dirty="0" err="1">
                <a:solidFill>
                  <a:schemeClr val="bg1"/>
                </a:solidFill>
                <a:latin typeface="Calibri" charset="0"/>
              </a:rPr>
              <a:t>SureStart</a:t>
            </a:r>
            <a:r>
              <a:rPr lang="en-US" sz="2000" dirty="0">
                <a:solidFill>
                  <a:schemeClr val="bg1"/>
                </a:solidFill>
                <a:latin typeface="Calibri" charset="0"/>
              </a:rPr>
              <a:t> (a standard battery) and </a:t>
            </a:r>
            <a:r>
              <a:rPr lang="en-US" sz="2000" dirty="0" err="1">
                <a:solidFill>
                  <a:schemeClr val="bg1"/>
                </a:solidFill>
                <a:latin typeface="Calibri" charset="0"/>
              </a:rPr>
              <a:t>LongLife</a:t>
            </a:r>
            <a:r>
              <a:rPr lang="en-US" sz="2000" dirty="0">
                <a:solidFill>
                  <a:schemeClr val="bg1"/>
                </a:solidFill>
                <a:latin typeface="Calibri" charset="0"/>
              </a:rPr>
              <a:t> (a deluxe battery). Baxter reported its first loss ever.</a:t>
            </a:r>
          </a:p>
        </p:txBody>
      </p:sp>
    </p:spTree>
    <p:extLst>
      <p:ext uri="{BB962C8B-B14F-4D97-AF65-F5344CB8AC3E}">
        <p14:creationId xmlns:p14="http://schemas.microsoft.com/office/powerpoint/2010/main" val="6018733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en-US" sz="2800" b="1" dirty="0">
                <a:solidFill>
                  <a:schemeClr val="bg1"/>
                </a:solidFill>
              </a:rPr>
              <a:t>Graphic Example of </a:t>
            </a:r>
            <a:br>
              <a:rPr lang="en-US" sz="2800" b="1" dirty="0">
                <a:solidFill>
                  <a:schemeClr val="bg1"/>
                </a:solidFill>
              </a:rPr>
            </a:br>
            <a:r>
              <a:rPr lang="en-US" sz="2800" b="1" dirty="0">
                <a:solidFill>
                  <a:schemeClr val="bg1"/>
                </a:solidFill>
              </a:rPr>
              <a:t>Activity-Based Costing – Stage 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8" name="Rectangle 25">
            <a:extLst>
              <a:ext uri="{FF2B5EF4-FFF2-40B4-BE49-F238E27FC236}">
                <a16:creationId xmlns:a16="http://schemas.microsoft.com/office/drawing/2014/main" id="{95A4D03B-47EB-C04E-3D87-1DB640FCD27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41007" y="1986866"/>
            <a:ext cx="6096000" cy="457200"/>
          </a:xfrm>
          <a:prstGeom prst="rect">
            <a:avLst/>
          </a:prstGeom>
          <a:solidFill>
            <a:srgbClr val="D4DAD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400" dirty="0">
                <a:latin typeface="Arial" pitchFamily="34" charset="0"/>
                <a:ea typeface="+mn-ea"/>
                <a:cs typeface="ＭＳ Ｐゴシック" charset="0"/>
              </a:rPr>
              <a:t>Various Manufacturing Overhead Costs</a:t>
            </a:r>
          </a:p>
        </p:txBody>
      </p:sp>
      <p:cxnSp>
        <p:nvCxnSpPr>
          <p:cNvPr id="21" name="Elbow Connector 20">
            <a:extLst>
              <a:ext uri="{FF2B5EF4-FFF2-40B4-BE49-F238E27FC236}">
                <a16:creationId xmlns:a16="http://schemas.microsoft.com/office/drawing/2014/main" id="{7CA2766E-0928-24A6-FB29-C811257B8A27}"/>
              </a:ext>
            </a:extLst>
          </p:cNvPr>
          <p:cNvCxnSpPr/>
          <p:nvPr/>
        </p:nvCxnSpPr>
        <p:spPr>
          <a:xfrm rot="5400000">
            <a:off x="3210857" y="1243916"/>
            <a:ext cx="1371600" cy="3771900"/>
          </a:xfrm>
          <a:prstGeom prst="bentConnector3">
            <a:avLst>
              <a:gd name="adj1" fmla="val 65525"/>
            </a:avLst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Elbow Connector 21">
            <a:extLst>
              <a:ext uri="{FF2B5EF4-FFF2-40B4-BE49-F238E27FC236}">
                <a16:creationId xmlns:a16="http://schemas.microsoft.com/office/drawing/2014/main" id="{30932D27-B34B-5854-924B-5933D00485E2}"/>
              </a:ext>
            </a:extLst>
          </p:cNvPr>
          <p:cNvCxnSpPr/>
          <p:nvPr/>
        </p:nvCxnSpPr>
        <p:spPr>
          <a:xfrm rot="16200000" flipH="1">
            <a:off x="6970057" y="1256616"/>
            <a:ext cx="1371600" cy="3746500"/>
          </a:xfrm>
          <a:prstGeom prst="bentConnector3">
            <a:avLst>
              <a:gd name="adj1" fmla="val 65525"/>
            </a:avLst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Group 24">
            <a:extLst>
              <a:ext uri="{FF2B5EF4-FFF2-40B4-BE49-F238E27FC236}">
                <a16:creationId xmlns:a16="http://schemas.microsoft.com/office/drawing/2014/main" id="{743BB8CF-447C-D376-15E5-0F3CDBDA1BE3}"/>
              </a:ext>
            </a:extLst>
          </p:cNvPr>
          <p:cNvGrpSpPr>
            <a:grpSpLocks/>
          </p:cNvGrpSpPr>
          <p:nvPr/>
        </p:nvGrpSpPr>
        <p:grpSpPr bwMode="auto">
          <a:xfrm>
            <a:off x="1633854" y="2672666"/>
            <a:ext cx="9025553" cy="1828800"/>
            <a:chOff x="42247" y="2468563"/>
            <a:chExt cx="9025553" cy="1828800"/>
          </a:xfrm>
        </p:grpSpPr>
        <p:sp>
          <p:nvSpPr>
            <p:cNvPr id="11" name="Rectangle 12">
              <a:extLst>
                <a:ext uri="{FF2B5EF4-FFF2-40B4-BE49-F238E27FC236}">
                  <a16:creationId xmlns:a16="http://schemas.microsoft.com/office/drawing/2014/main" id="{221A67B8-982A-5179-CC20-B2908536912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2247" y="3611563"/>
              <a:ext cx="1447800" cy="685800"/>
            </a:xfrm>
            <a:prstGeom prst="rect">
              <a:avLst/>
            </a:prstGeom>
            <a:solidFill>
              <a:srgbClr val="00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algn="ctr" eaLnBrk="0" hangingPunct="0">
                <a:defRPr/>
              </a:pPr>
              <a: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Labor-</a:t>
              </a:r>
              <a:b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</a:br>
              <a: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Related Pool</a:t>
              </a:r>
            </a:p>
          </p:txBody>
        </p:sp>
        <p:sp>
          <p:nvSpPr>
            <p:cNvPr id="12" name="Rectangle 13">
              <a:extLst>
                <a:ext uri="{FF2B5EF4-FFF2-40B4-BE49-F238E27FC236}">
                  <a16:creationId xmlns:a16="http://schemas.microsoft.com/office/drawing/2014/main" id="{D225ED9A-0893-9699-83A3-D9417D0A713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598771" y="3611563"/>
              <a:ext cx="1447800" cy="685800"/>
            </a:xfrm>
            <a:prstGeom prst="rect">
              <a:avLst/>
            </a:prstGeom>
            <a:solidFill>
              <a:srgbClr val="00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algn="ctr" eaLnBrk="0" hangingPunct="0">
                <a:defRPr/>
              </a:pPr>
              <a: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Machine-</a:t>
              </a:r>
              <a:b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</a:br>
              <a: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Related Pool</a:t>
              </a:r>
            </a:p>
          </p:txBody>
        </p:sp>
        <p:sp>
          <p:nvSpPr>
            <p:cNvPr id="13" name="Rectangle 14">
              <a:extLst>
                <a:ext uri="{FF2B5EF4-FFF2-40B4-BE49-F238E27FC236}">
                  <a16:creationId xmlns:a16="http://schemas.microsoft.com/office/drawing/2014/main" id="{06CCB506-9245-D98D-F7E6-5AF32F35695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149600" y="3611563"/>
              <a:ext cx="1143000" cy="685800"/>
            </a:xfrm>
            <a:prstGeom prst="rect">
              <a:avLst/>
            </a:prstGeom>
            <a:solidFill>
              <a:srgbClr val="00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algn="ctr" eaLnBrk="0" hangingPunct="0">
                <a:defRPr/>
              </a:pPr>
              <a: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Machine</a:t>
              </a:r>
            </a:p>
            <a:p>
              <a:pPr algn="ctr" eaLnBrk="0" hangingPunct="0">
                <a:defRPr/>
              </a:pPr>
              <a: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Setup Pool</a:t>
              </a:r>
            </a:p>
          </p:txBody>
        </p:sp>
        <p:sp>
          <p:nvSpPr>
            <p:cNvPr id="14" name="Rectangle 15">
              <a:extLst>
                <a:ext uri="{FF2B5EF4-FFF2-40B4-BE49-F238E27FC236}">
                  <a16:creationId xmlns:a16="http://schemas.microsoft.com/office/drawing/2014/main" id="{0A508621-3C7F-FC36-5DB0-9DD97E0D37B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368800" y="3611563"/>
              <a:ext cx="1447800" cy="685800"/>
            </a:xfrm>
            <a:prstGeom prst="rect">
              <a:avLst/>
            </a:prstGeom>
            <a:solidFill>
              <a:srgbClr val="00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algn="ctr" eaLnBrk="0" hangingPunct="0">
                <a:defRPr/>
              </a:pPr>
              <a: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Production</a:t>
              </a:r>
              <a:b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</a:br>
              <a: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Order Pool</a:t>
              </a:r>
            </a:p>
          </p:txBody>
        </p:sp>
        <p:sp>
          <p:nvSpPr>
            <p:cNvPr id="15" name="Rectangle 16">
              <a:extLst>
                <a:ext uri="{FF2B5EF4-FFF2-40B4-BE49-F238E27FC236}">
                  <a16:creationId xmlns:a16="http://schemas.microsoft.com/office/drawing/2014/main" id="{4E95669F-8FFF-8461-B321-819F423840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20000" y="3611563"/>
              <a:ext cx="1447800" cy="685800"/>
            </a:xfrm>
            <a:prstGeom prst="rect">
              <a:avLst/>
            </a:prstGeom>
            <a:solidFill>
              <a:srgbClr val="00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algn="ctr" eaLnBrk="0" hangingPunct="0">
                <a:defRPr/>
              </a:pPr>
              <a: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General</a:t>
              </a:r>
              <a:b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</a:br>
              <a: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Factory Pool</a:t>
              </a:r>
            </a:p>
          </p:txBody>
        </p:sp>
        <p:sp>
          <p:nvSpPr>
            <p:cNvPr id="16" name="Line 18">
              <a:extLst>
                <a:ext uri="{FF2B5EF4-FFF2-40B4-BE49-F238E27FC236}">
                  <a16:creationId xmlns:a16="http://schemas.microsoft.com/office/drawing/2014/main" id="{A75086D5-7C06-0941-70C5-46C7104A71C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654800" y="3154363"/>
              <a:ext cx="0" cy="45720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7" name="Rectangle 19">
              <a:extLst>
                <a:ext uri="{FF2B5EF4-FFF2-40B4-BE49-F238E27FC236}">
                  <a16:creationId xmlns:a16="http://schemas.microsoft.com/office/drawing/2014/main" id="{B37DB504-147C-3834-E4B4-C442E7006DD9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94400" y="3611563"/>
              <a:ext cx="1447800" cy="685800"/>
            </a:xfrm>
            <a:prstGeom prst="rect">
              <a:avLst/>
            </a:prstGeom>
            <a:solidFill>
              <a:srgbClr val="00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algn="ctr" eaLnBrk="0" hangingPunct="0">
                <a:defRPr/>
              </a:pPr>
              <a: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Parts</a:t>
              </a:r>
              <a:b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</a:br>
              <a: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Admin. Pool</a:t>
              </a:r>
            </a:p>
          </p:txBody>
        </p:sp>
        <p:sp>
          <p:nvSpPr>
            <p:cNvPr id="18" name="Line 21">
              <a:extLst>
                <a:ext uri="{FF2B5EF4-FFF2-40B4-BE49-F238E27FC236}">
                  <a16:creationId xmlns:a16="http://schemas.microsoft.com/office/drawing/2014/main" id="{F634D177-65DD-C3B0-43B4-08057FE9855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59200" y="3154363"/>
              <a:ext cx="0" cy="45720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19" name="Line 22">
              <a:extLst>
                <a:ext uri="{FF2B5EF4-FFF2-40B4-BE49-F238E27FC236}">
                  <a16:creationId xmlns:a16="http://schemas.microsoft.com/office/drawing/2014/main" id="{BD2EDBF7-8A8F-09AD-F68E-01C892845978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63800" y="3154363"/>
              <a:ext cx="0" cy="45720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20" name="Text Box 24">
              <a:extLst>
                <a:ext uri="{FF2B5EF4-FFF2-40B4-BE49-F238E27FC236}">
                  <a16:creationId xmlns:a16="http://schemas.microsoft.com/office/drawing/2014/main" id="{8D50ED44-43A1-6F09-B7E8-B1C68DEBC4C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65400" y="2468563"/>
              <a:ext cx="4076700" cy="446088"/>
            </a:xfrm>
            <a:prstGeom prst="rect">
              <a:avLst/>
            </a:prstGeom>
            <a:solidFill>
              <a:srgbClr val="CCEC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2200" b="1" dirty="0"/>
                <a:t>First-Stage Cost Assignment</a:t>
              </a:r>
            </a:p>
          </p:txBody>
        </p:sp>
      </p:grpSp>
      <p:sp>
        <p:nvSpPr>
          <p:cNvPr id="23" name="Line 20">
            <a:extLst>
              <a:ext uri="{FF2B5EF4-FFF2-40B4-BE49-F238E27FC236}">
                <a16:creationId xmlns:a16="http://schemas.microsoft.com/office/drawing/2014/main" id="{90E4C76A-0110-68C6-8E6D-490F2EF0E6D8}"/>
              </a:ext>
            </a:extLst>
          </p:cNvPr>
          <p:cNvSpPr>
            <a:spLocks noChangeShapeType="1"/>
          </p:cNvSpPr>
          <p:nvPr/>
        </p:nvSpPr>
        <p:spPr bwMode="auto">
          <a:xfrm>
            <a:off x="6380748" y="3358466"/>
            <a:ext cx="0" cy="4572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8103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3" y="253204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78455" y="245029"/>
            <a:ext cx="7936997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</a:rPr>
              <a:t>Graphic Example of</a:t>
            </a:r>
            <a:br>
              <a:rPr lang="en-US" sz="2800" b="1" dirty="0">
                <a:solidFill>
                  <a:schemeClr val="bg1"/>
                </a:solidFill>
              </a:rPr>
            </a:br>
            <a:r>
              <a:rPr lang="en-US" sz="2800" b="1" dirty="0">
                <a:solidFill>
                  <a:schemeClr val="bg1"/>
                </a:solidFill>
              </a:rPr>
              <a:t>Activity-Based Costing – Stage 2</a:t>
            </a:r>
          </a:p>
          <a:p>
            <a:endParaRPr lang="en-US" sz="2800" b="1" dirty="0">
              <a:solidFill>
                <a:schemeClr val="bg1"/>
              </a:solidFill>
              <a:latin typeface="Calibri Light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CFB3810E-1BD6-542D-5912-AF7C4B51761D}"/>
              </a:ext>
            </a:extLst>
          </p:cNvPr>
          <p:cNvSpPr/>
          <p:nvPr/>
        </p:nvSpPr>
        <p:spPr>
          <a:xfrm>
            <a:off x="1423125" y="1238816"/>
            <a:ext cx="9144000" cy="5181600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/>
          </a:p>
        </p:txBody>
      </p:sp>
      <p:grpSp>
        <p:nvGrpSpPr>
          <p:cNvPr id="8" name="Group 2">
            <a:extLst>
              <a:ext uri="{FF2B5EF4-FFF2-40B4-BE49-F238E27FC236}">
                <a16:creationId xmlns:a16="http://schemas.microsoft.com/office/drawing/2014/main" id="{FDE59F22-5705-DFA4-97C0-07EA7289223F}"/>
              </a:ext>
            </a:extLst>
          </p:cNvPr>
          <p:cNvGrpSpPr>
            <a:grpSpLocks/>
          </p:cNvGrpSpPr>
          <p:nvPr/>
        </p:nvGrpSpPr>
        <p:grpSpPr bwMode="auto">
          <a:xfrm>
            <a:off x="2210525" y="1802379"/>
            <a:ext cx="8280400" cy="4679950"/>
            <a:chOff x="480" y="1200"/>
            <a:chExt cx="5216" cy="2948"/>
          </a:xfrm>
        </p:grpSpPr>
        <p:sp>
          <p:nvSpPr>
            <p:cNvPr id="9" name="Line 3">
              <a:extLst>
                <a:ext uri="{FF2B5EF4-FFF2-40B4-BE49-F238E27FC236}">
                  <a16:creationId xmlns:a16="http://schemas.microsoft.com/office/drawing/2014/main" id="{55538622-981D-55F4-704B-3641BE93119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048" y="1200"/>
              <a:ext cx="0" cy="28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1" name="Line 4">
              <a:extLst>
                <a:ext uri="{FF2B5EF4-FFF2-40B4-BE49-F238E27FC236}">
                  <a16:creationId xmlns:a16="http://schemas.microsoft.com/office/drawing/2014/main" id="{A0F991CC-8F68-0128-FCCB-03C27BDCF54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728" y="1200"/>
              <a:ext cx="0" cy="28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2" name="Line 5">
              <a:extLst>
                <a:ext uri="{FF2B5EF4-FFF2-40B4-BE49-F238E27FC236}">
                  <a16:creationId xmlns:a16="http://schemas.microsoft.com/office/drawing/2014/main" id="{17F59BFB-6B56-9388-04ED-88D8FAA4D98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12" y="1200"/>
              <a:ext cx="0" cy="288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prstDash val="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en-US" dirty="0"/>
            </a:p>
          </p:txBody>
        </p:sp>
        <p:sp>
          <p:nvSpPr>
            <p:cNvPr id="13" name="Text Box 6">
              <a:extLst>
                <a:ext uri="{FF2B5EF4-FFF2-40B4-BE49-F238E27FC236}">
                  <a16:creationId xmlns:a16="http://schemas.microsoft.com/office/drawing/2014/main" id="{A7E64911-FDF2-A0D9-4F81-97BD173D0DE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80" y="3737"/>
              <a:ext cx="1440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 dirty="0"/>
                <a:t>Unit-Level</a:t>
              </a:r>
              <a:br>
                <a:rPr lang="en-US" altLang="en-US" dirty="0"/>
              </a:br>
              <a:r>
                <a:rPr lang="en-US" altLang="en-US" dirty="0"/>
                <a:t>Activity</a:t>
              </a:r>
            </a:p>
          </p:txBody>
        </p:sp>
        <p:sp>
          <p:nvSpPr>
            <p:cNvPr id="14" name="Text Box 7">
              <a:extLst>
                <a:ext uri="{FF2B5EF4-FFF2-40B4-BE49-F238E27FC236}">
                  <a16:creationId xmlns:a16="http://schemas.microsoft.com/office/drawing/2014/main" id="{C3E214CC-38CD-CB6F-E4CC-297495E0FCEA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160" y="3744"/>
              <a:ext cx="1440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 dirty="0"/>
                <a:t>Batch-Level</a:t>
              </a:r>
              <a:br>
                <a:rPr lang="en-US" altLang="en-US" dirty="0"/>
              </a:br>
              <a:r>
                <a:rPr lang="en-US" altLang="en-US" dirty="0"/>
                <a:t>Activity</a:t>
              </a:r>
            </a:p>
          </p:txBody>
        </p:sp>
        <p:sp>
          <p:nvSpPr>
            <p:cNvPr id="15" name="Text Box 8">
              <a:extLst>
                <a:ext uri="{FF2B5EF4-FFF2-40B4-BE49-F238E27FC236}">
                  <a16:creationId xmlns:a16="http://schemas.microsoft.com/office/drawing/2014/main" id="{B0B12705-B33C-2BFB-AE57-AAE9811D5E2B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4688" y="3744"/>
              <a:ext cx="1008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 dirty="0"/>
                <a:t>Facility-Level</a:t>
              </a:r>
              <a:br>
                <a:rPr lang="en-US" altLang="en-US" dirty="0"/>
              </a:br>
              <a:r>
                <a:rPr lang="en-US" altLang="en-US" dirty="0"/>
                <a:t>Activity</a:t>
              </a:r>
            </a:p>
          </p:txBody>
        </p:sp>
        <p:sp>
          <p:nvSpPr>
            <p:cNvPr id="16" name="Text Box 9">
              <a:extLst>
                <a:ext uri="{FF2B5EF4-FFF2-40B4-BE49-F238E27FC236}">
                  <a16:creationId xmlns:a16="http://schemas.microsoft.com/office/drawing/2014/main" id="{00C7610E-CFA9-4F92-84DC-E976E24DCB4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96" y="3744"/>
              <a:ext cx="1056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en-US" altLang="en-US" dirty="0"/>
                <a:t>Product-Level</a:t>
              </a:r>
              <a:br>
                <a:rPr lang="en-US" altLang="en-US" dirty="0"/>
              </a:br>
              <a:r>
                <a:rPr lang="en-US" altLang="en-US" dirty="0"/>
                <a:t>Activity</a:t>
              </a:r>
            </a:p>
          </p:txBody>
        </p:sp>
      </p:grpSp>
      <p:sp>
        <p:nvSpPr>
          <p:cNvPr id="18" name="Rectangle 25">
            <a:extLst>
              <a:ext uri="{FF2B5EF4-FFF2-40B4-BE49-F238E27FC236}">
                <a16:creationId xmlns:a16="http://schemas.microsoft.com/office/drawing/2014/main" id="{B84DE84D-1ABD-7B09-3F8A-9004D2058E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72525" y="1345179"/>
            <a:ext cx="6096000" cy="457200"/>
          </a:xfrm>
          <a:prstGeom prst="rect">
            <a:avLst/>
          </a:prstGeom>
          <a:solidFill>
            <a:srgbClr val="D4DAD6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 wrap="none" anchor="ctr"/>
          <a:lstStyle/>
          <a:p>
            <a:pPr algn="ctr" eaLnBrk="0" hangingPunct="0">
              <a:defRPr/>
            </a:pPr>
            <a:r>
              <a:rPr lang="en-US" sz="2400" dirty="0">
                <a:latin typeface="Arial" pitchFamily="34" charset="0"/>
                <a:ea typeface="+mn-ea"/>
                <a:cs typeface="ＭＳ Ｐゴシック" charset="0"/>
              </a:rPr>
              <a:t>Various Manufacturing Overhead Costs</a:t>
            </a:r>
          </a:p>
        </p:txBody>
      </p:sp>
      <p:grpSp>
        <p:nvGrpSpPr>
          <p:cNvPr id="19" name="Group 26">
            <a:extLst>
              <a:ext uri="{FF2B5EF4-FFF2-40B4-BE49-F238E27FC236}">
                <a16:creationId xmlns:a16="http://schemas.microsoft.com/office/drawing/2014/main" id="{E00AFD46-58CB-915F-3F97-FFD361E1EBEA}"/>
              </a:ext>
            </a:extLst>
          </p:cNvPr>
          <p:cNvGrpSpPr>
            <a:grpSpLocks/>
          </p:cNvGrpSpPr>
          <p:nvPr/>
        </p:nvGrpSpPr>
        <p:grpSpPr bwMode="auto">
          <a:xfrm>
            <a:off x="1766025" y="3885179"/>
            <a:ext cx="8496300" cy="1955800"/>
            <a:chOff x="216" y="2512"/>
            <a:chExt cx="5352" cy="1232"/>
          </a:xfrm>
        </p:grpSpPr>
        <p:sp>
          <p:nvSpPr>
            <p:cNvPr id="20" name="Line 27">
              <a:extLst>
                <a:ext uri="{FF2B5EF4-FFF2-40B4-BE49-F238E27FC236}">
                  <a16:creationId xmlns:a16="http://schemas.microsoft.com/office/drawing/2014/main" id="{12B19997-9FDF-13EC-F794-B5441E7B4C16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368" y="2512"/>
              <a:ext cx="0" cy="100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21" name="Line 28">
              <a:extLst>
                <a:ext uri="{FF2B5EF4-FFF2-40B4-BE49-F238E27FC236}">
                  <a16:creationId xmlns:a16="http://schemas.microsoft.com/office/drawing/2014/main" id="{6FFF764C-E472-1D44-3FB9-B5B3D9255889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248" y="2522"/>
              <a:ext cx="0" cy="100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22" name="Line 29">
              <a:extLst>
                <a:ext uri="{FF2B5EF4-FFF2-40B4-BE49-F238E27FC236}">
                  <a16:creationId xmlns:a16="http://schemas.microsoft.com/office/drawing/2014/main" id="{DF9BD892-8B90-250B-1D5E-B9A101166F0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36" y="2512"/>
              <a:ext cx="0" cy="100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23" name="Line 30">
              <a:extLst>
                <a:ext uri="{FF2B5EF4-FFF2-40B4-BE49-F238E27FC236}">
                  <a16:creationId xmlns:a16="http://schemas.microsoft.com/office/drawing/2014/main" id="{5081E4F5-024D-331A-7926-1EF2E646AC63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552" y="2512"/>
              <a:ext cx="0" cy="100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24" name="Line 31">
              <a:extLst>
                <a:ext uri="{FF2B5EF4-FFF2-40B4-BE49-F238E27FC236}">
                  <a16:creationId xmlns:a16="http://schemas.microsoft.com/office/drawing/2014/main" id="{C0202FD9-EB42-A1A3-99BF-30AEE8F2411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216" y="2512"/>
              <a:ext cx="0" cy="100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26" name="Line 32">
              <a:extLst>
                <a:ext uri="{FF2B5EF4-FFF2-40B4-BE49-F238E27FC236}">
                  <a16:creationId xmlns:a16="http://schemas.microsoft.com/office/drawing/2014/main" id="{D85E7023-EEB1-75BF-3669-323EE367E0EE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4192" y="2512"/>
              <a:ext cx="0" cy="1008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27" name="Rectangle 33">
              <a:extLst>
                <a:ext uri="{FF2B5EF4-FFF2-40B4-BE49-F238E27FC236}">
                  <a16:creationId xmlns:a16="http://schemas.microsoft.com/office/drawing/2014/main" id="{9B8285A6-1553-BBA9-6E2C-60D2CA9124D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56" y="3556"/>
              <a:ext cx="5280" cy="1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algn="ctr" eaLnBrk="0" hangingPunct="0">
                <a:defRPr/>
              </a:pPr>
              <a:r>
                <a:rPr lang="en-US" sz="2000" b="1" dirty="0">
                  <a:solidFill>
                    <a:srgbClr val="990000"/>
                  </a:solidFill>
                  <a:latin typeface="Arial" pitchFamily="34" charset="0"/>
                  <a:ea typeface="+mn-ea"/>
                  <a:cs typeface="ＭＳ Ｐゴシック" charset="0"/>
                </a:rPr>
                <a:t>Products</a:t>
              </a:r>
              <a:endParaRPr lang="en-US" b="1" dirty="0">
                <a:solidFill>
                  <a:srgbClr val="990000"/>
                </a:solidFill>
                <a:latin typeface="Arial" pitchFamily="34" charset="0"/>
                <a:ea typeface="+mn-ea"/>
                <a:cs typeface="ＭＳ Ｐゴシック" charset="0"/>
              </a:endParaRPr>
            </a:p>
          </p:txBody>
        </p:sp>
        <p:sp>
          <p:nvSpPr>
            <p:cNvPr id="28" name="Rectangle 34">
              <a:extLst>
                <a:ext uri="{FF2B5EF4-FFF2-40B4-BE49-F238E27FC236}">
                  <a16:creationId xmlns:a16="http://schemas.microsoft.com/office/drawing/2014/main" id="{568DBE1E-FAB6-83FC-E15D-E84817E585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6" y="3072"/>
              <a:ext cx="653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>
                <a:defRPr/>
              </a:pPr>
              <a:r>
                <a:rPr lang="en-US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  <a:ea typeface="+mn-ea"/>
                  <a:cs typeface="ＭＳ Ｐゴシック" charset="0"/>
                </a:rPr>
                <a:t>$/DLH</a:t>
              </a:r>
              <a:endParaRPr lang="en-US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+mn-ea"/>
                <a:cs typeface="ＭＳ Ｐゴシック" charset="0"/>
              </a:endParaRPr>
            </a:p>
          </p:txBody>
        </p:sp>
        <p:sp>
          <p:nvSpPr>
            <p:cNvPr id="29" name="Rectangle 35">
              <a:extLst>
                <a:ext uri="{FF2B5EF4-FFF2-40B4-BE49-F238E27FC236}">
                  <a16:creationId xmlns:a16="http://schemas.microsoft.com/office/drawing/2014/main" id="{0ED28A83-0940-DE2A-2D5E-E00F9947BBF1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24" y="3072"/>
              <a:ext cx="653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>
                <a:defRPr/>
              </a:pPr>
              <a:r>
                <a:rPr lang="en-US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  <a:ea typeface="+mn-ea"/>
                  <a:cs typeface="ＭＳ Ｐゴシック" charset="0"/>
                </a:rPr>
                <a:t>$/MH</a:t>
              </a:r>
              <a:endParaRPr lang="en-US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+mn-ea"/>
                <a:cs typeface="ＭＳ Ｐゴシック" charset="0"/>
              </a:endParaRPr>
            </a:p>
          </p:txBody>
        </p:sp>
        <p:sp>
          <p:nvSpPr>
            <p:cNvPr id="30" name="Rectangle 36">
              <a:extLst>
                <a:ext uri="{FF2B5EF4-FFF2-40B4-BE49-F238E27FC236}">
                  <a16:creationId xmlns:a16="http://schemas.microsoft.com/office/drawing/2014/main" id="{5C66439A-9171-D7CB-EEFA-0E8AA5E5C0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112" y="3072"/>
              <a:ext cx="528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>
                <a:defRPr/>
              </a:pPr>
              <a:r>
                <a:rPr lang="en-US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  <a:ea typeface="+mn-ea"/>
                  <a:cs typeface="ＭＳ Ｐゴシック" charset="0"/>
                </a:rPr>
                <a:t>$/Setup</a:t>
              </a:r>
              <a:endParaRPr lang="en-US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+mn-ea"/>
                <a:cs typeface="ＭＳ Ｐゴシック" charset="0"/>
              </a:endParaRPr>
            </a:p>
          </p:txBody>
        </p:sp>
        <p:sp>
          <p:nvSpPr>
            <p:cNvPr id="31" name="Rectangle 37">
              <a:extLst>
                <a:ext uri="{FF2B5EF4-FFF2-40B4-BE49-F238E27FC236}">
                  <a16:creationId xmlns:a16="http://schemas.microsoft.com/office/drawing/2014/main" id="{583DFC88-F6BA-0991-3441-96557533E77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880" y="3072"/>
              <a:ext cx="653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>
                <a:defRPr/>
              </a:pPr>
              <a:r>
                <a:rPr lang="en-US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  <a:ea typeface="+mn-ea"/>
                  <a:cs typeface="ＭＳ Ｐゴシック" charset="0"/>
                </a:rPr>
                <a:t>$/Order</a:t>
              </a:r>
              <a:endParaRPr lang="en-US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+mn-ea"/>
                <a:cs typeface="ＭＳ Ｐゴシック" charset="0"/>
              </a:endParaRPr>
            </a:p>
          </p:txBody>
        </p:sp>
        <p:sp>
          <p:nvSpPr>
            <p:cNvPr id="32" name="Rectangle 38">
              <a:extLst>
                <a:ext uri="{FF2B5EF4-FFF2-40B4-BE49-F238E27FC236}">
                  <a16:creationId xmlns:a16="http://schemas.microsoft.com/office/drawing/2014/main" id="{D65FB558-AC04-FB44-675C-B8D0A8715C5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15" y="3072"/>
              <a:ext cx="653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>
                <a:defRPr/>
              </a:pPr>
              <a:r>
                <a:rPr lang="en-US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  <a:ea typeface="+mn-ea"/>
                  <a:cs typeface="ＭＳ Ｐゴシック" charset="0"/>
                </a:rPr>
                <a:t>$/MH</a:t>
              </a:r>
              <a:endParaRPr lang="en-US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+mn-ea"/>
                <a:cs typeface="ＭＳ Ｐゴシック" charset="0"/>
              </a:endParaRPr>
            </a:p>
          </p:txBody>
        </p:sp>
        <p:sp>
          <p:nvSpPr>
            <p:cNvPr id="33" name="Rectangle 39">
              <a:extLst>
                <a:ext uri="{FF2B5EF4-FFF2-40B4-BE49-F238E27FC236}">
                  <a16:creationId xmlns:a16="http://schemas.microsoft.com/office/drawing/2014/main" id="{F2F13B7A-2643-5830-5B27-962189F607D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864" y="3072"/>
              <a:ext cx="653" cy="1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algn="ctr" eaLnBrk="0" hangingPunct="0">
                <a:defRPr/>
              </a:pPr>
              <a:r>
                <a:rPr lang="en-US" dirty="0">
                  <a:effectLst>
                    <a:outerShdw blurRad="38100" dist="38100" dir="2700000" algn="tl">
                      <a:srgbClr val="C0C0C0"/>
                    </a:outerShdw>
                  </a:effectLst>
                  <a:latin typeface="Arial" pitchFamily="34" charset="0"/>
                  <a:ea typeface="+mn-ea"/>
                  <a:cs typeface="ＭＳ Ｐゴシック" charset="0"/>
                </a:rPr>
                <a:t>$/Part Type</a:t>
              </a:r>
              <a:endParaRPr lang="en-US" sz="2800" dirty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itchFamily="18" charset="0"/>
                <a:ea typeface="+mn-ea"/>
                <a:cs typeface="ＭＳ Ｐゴシック" charset="0"/>
              </a:endParaRPr>
            </a:p>
          </p:txBody>
        </p:sp>
        <p:sp>
          <p:nvSpPr>
            <p:cNvPr id="34" name="Rectangle 40">
              <a:extLst>
                <a:ext uri="{FF2B5EF4-FFF2-40B4-BE49-F238E27FC236}">
                  <a16:creationId xmlns:a16="http://schemas.microsoft.com/office/drawing/2014/main" id="{C06D5442-9674-2DA2-C094-7F89D6691DB6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32" y="2640"/>
              <a:ext cx="5328" cy="288"/>
            </a:xfrm>
            <a:prstGeom prst="rect">
              <a:avLst/>
            </a:prstGeom>
            <a:solidFill>
              <a:srgbClr val="EDDAC7"/>
            </a:solidFill>
            <a:ln w="9525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/>
              <a:r>
                <a:rPr lang="en-US" altLang="en-US" sz="2200" b="1" dirty="0">
                  <a:solidFill>
                    <a:schemeClr val="tx2"/>
                  </a:solidFill>
                </a:rPr>
                <a:t>Second-Stage Allocations</a:t>
              </a:r>
            </a:p>
          </p:txBody>
        </p:sp>
      </p:grpSp>
      <p:cxnSp>
        <p:nvCxnSpPr>
          <p:cNvPr id="35" name="Elbow Connector 34">
            <a:extLst>
              <a:ext uri="{FF2B5EF4-FFF2-40B4-BE49-F238E27FC236}">
                <a16:creationId xmlns:a16="http://schemas.microsoft.com/office/drawing/2014/main" id="{D9B1C619-F0AC-2DA7-3E90-F87554FDA67A}"/>
              </a:ext>
            </a:extLst>
          </p:cNvPr>
          <p:cNvCxnSpPr>
            <a:stCxn id="18" idx="2"/>
            <a:endCxn id="37" idx="0"/>
          </p:cNvCxnSpPr>
          <p:nvPr/>
        </p:nvCxnSpPr>
        <p:spPr>
          <a:xfrm rot="5400000">
            <a:off x="3448775" y="602229"/>
            <a:ext cx="1371600" cy="3771900"/>
          </a:xfrm>
          <a:prstGeom prst="bentConnector3">
            <a:avLst>
              <a:gd name="adj1" fmla="val 65525"/>
            </a:avLst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Elbow Connector 54">
            <a:extLst>
              <a:ext uri="{FF2B5EF4-FFF2-40B4-BE49-F238E27FC236}">
                <a16:creationId xmlns:a16="http://schemas.microsoft.com/office/drawing/2014/main" id="{B4D440AB-E9E7-806A-9CBB-31D9BDD033DD}"/>
              </a:ext>
            </a:extLst>
          </p:cNvPr>
          <p:cNvCxnSpPr/>
          <p:nvPr/>
        </p:nvCxnSpPr>
        <p:spPr>
          <a:xfrm rot="16200000" flipH="1">
            <a:off x="7219339" y="618331"/>
            <a:ext cx="1371600" cy="3746500"/>
          </a:xfrm>
          <a:prstGeom prst="bentConnector3">
            <a:avLst>
              <a:gd name="adj1" fmla="val 65525"/>
            </a:avLst>
          </a:prstGeom>
          <a:ln w="38100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" name="Group 54">
            <a:extLst>
              <a:ext uri="{FF2B5EF4-FFF2-40B4-BE49-F238E27FC236}">
                <a16:creationId xmlns:a16="http://schemas.microsoft.com/office/drawing/2014/main" id="{B7D1AF9A-D658-F8C4-A90A-DC35FB9A0B1C}"/>
              </a:ext>
            </a:extLst>
          </p:cNvPr>
          <p:cNvGrpSpPr>
            <a:grpSpLocks/>
          </p:cNvGrpSpPr>
          <p:nvPr/>
        </p:nvGrpSpPr>
        <p:grpSpPr bwMode="auto">
          <a:xfrm>
            <a:off x="1524725" y="2030979"/>
            <a:ext cx="8966200" cy="1846582"/>
            <a:chOff x="101600" y="2468563"/>
            <a:chExt cx="8966200" cy="1846582"/>
          </a:xfrm>
        </p:grpSpPr>
        <p:sp>
          <p:nvSpPr>
            <p:cNvPr id="37" name="Rectangle 12">
              <a:extLst>
                <a:ext uri="{FF2B5EF4-FFF2-40B4-BE49-F238E27FC236}">
                  <a16:creationId xmlns:a16="http://schemas.microsoft.com/office/drawing/2014/main" id="{3F61F554-173D-CBDB-B95A-FDA6DD76ADF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1600" y="3611563"/>
              <a:ext cx="1447800" cy="685800"/>
            </a:xfrm>
            <a:prstGeom prst="rect">
              <a:avLst/>
            </a:prstGeom>
            <a:solidFill>
              <a:srgbClr val="00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algn="ctr" eaLnBrk="0" hangingPunct="0">
                <a:defRPr/>
              </a:pPr>
              <a: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Labor</a:t>
              </a:r>
              <a:b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</a:br>
              <a: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Related Pool</a:t>
              </a:r>
            </a:p>
          </p:txBody>
        </p:sp>
        <p:sp>
          <p:nvSpPr>
            <p:cNvPr id="38" name="Rectangle 13">
              <a:extLst>
                <a:ext uri="{FF2B5EF4-FFF2-40B4-BE49-F238E27FC236}">
                  <a16:creationId xmlns:a16="http://schemas.microsoft.com/office/drawing/2014/main" id="{790A12C1-4F44-0175-A9BD-70E351B0FF7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651001" y="3611563"/>
              <a:ext cx="1447800" cy="685800"/>
            </a:xfrm>
            <a:prstGeom prst="rect">
              <a:avLst/>
            </a:prstGeom>
            <a:solidFill>
              <a:srgbClr val="00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algn="ctr" eaLnBrk="0" hangingPunct="0">
                <a:defRPr/>
              </a:pPr>
              <a: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Machine</a:t>
              </a:r>
              <a:b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</a:br>
              <a: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Related Pool</a:t>
              </a:r>
            </a:p>
          </p:txBody>
        </p:sp>
        <p:sp>
          <p:nvSpPr>
            <p:cNvPr id="39" name="Rectangle 14">
              <a:extLst>
                <a:ext uri="{FF2B5EF4-FFF2-40B4-BE49-F238E27FC236}">
                  <a16:creationId xmlns:a16="http://schemas.microsoft.com/office/drawing/2014/main" id="{04C6D839-079F-09D2-8F81-D73C38515A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200399" y="3611563"/>
              <a:ext cx="1168399" cy="685800"/>
            </a:xfrm>
            <a:prstGeom prst="rect">
              <a:avLst/>
            </a:prstGeom>
            <a:solidFill>
              <a:srgbClr val="00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algn="ctr" eaLnBrk="0" hangingPunct="0">
                <a:defRPr/>
              </a:pPr>
              <a: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Machine</a:t>
              </a:r>
            </a:p>
            <a:p>
              <a:pPr algn="ctr" eaLnBrk="0" hangingPunct="0">
                <a:defRPr/>
              </a:pPr>
              <a: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Setup Pool</a:t>
              </a:r>
            </a:p>
          </p:txBody>
        </p:sp>
        <p:sp>
          <p:nvSpPr>
            <p:cNvPr id="40" name="Rectangle 15">
              <a:extLst>
                <a:ext uri="{FF2B5EF4-FFF2-40B4-BE49-F238E27FC236}">
                  <a16:creationId xmlns:a16="http://schemas.microsoft.com/office/drawing/2014/main" id="{BB682D39-EBC3-C163-14CF-C1959C10EE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444999" y="3629345"/>
              <a:ext cx="1447800" cy="685800"/>
            </a:xfrm>
            <a:prstGeom prst="rect">
              <a:avLst/>
            </a:prstGeom>
            <a:solidFill>
              <a:srgbClr val="00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algn="ctr" eaLnBrk="0" hangingPunct="0">
                <a:defRPr/>
              </a:pPr>
              <a: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Production</a:t>
              </a:r>
              <a:b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</a:br>
              <a: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Order Pool</a:t>
              </a:r>
            </a:p>
          </p:txBody>
        </p:sp>
        <p:sp>
          <p:nvSpPr>
            <p:cNvPr id="41" name="Rectangle 16">
              <a:extLst>
                <a:ext uri="{FF2B5EF4-FFF2-40B4-BE49-F238E27FC236}">
                  <a16:creationId xmlns:a16="http://schemas.microsoft.com/office/drawing/2014/main" id="{F4D98E2B-26DC-7846-76A4-73E2153B43C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7620000" y="3611563"/>
              <a:ext cx="1447800" cy="685800"/>
            </a:xfrm>
            <a:prstGeom prst="rect">
              <a:avLst/>
            </a:prstGeom>
            <a:solidFill>
              <a:srgbClr val="00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algn="ctr" eaLnBrk="0" hangingPunct="0">
                <a:defRPr/>
              </a:pPr>
              <a: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General</a:t>
              </a:r>
              <a:b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</a:br>
              <a: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Factory Pool</a:t>
              </a:r>
            </a:p>
          </p:txBody>
        </p:sp>
        <p:sp>
          <p:nvSpPr>
            <p:cNvPr id="42" name="Line 18">
              <a:extLst>
                <a:ext uri="{FF2B5EF4-FFF2-40B4-BE49-F238E27FC236}">
                  <a16:creationId xmlns:a16="http://schemas.microsoft.com/office/drawing/2014/main" id="{6E1F6C00-C296-3A60-A571-D08044F8C414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6654800" y="3154363"/>
              <a:ext cx="0" cy="45720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43" name="Rectangle 19">
              <a:extLst>
                <a:ext uri="{FF2B5EF4-FFF2-40B4-BE49-F238E27FC236}">
                  <a16:creationId xmlns:a16="http://schemas.microsoft.com/office/drawing/2014/main" id="{CEEEB3CD-C3B3-879C-A88B-3E12B4C3052C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994400" y="3611563"/>
              <a:ext cx="1447800" cy="685800"/>
            </a:xfrm>
            <a:prstGeom prst="rect">
              <a:avLst/>
            </a:prstGeom>
            <a:solidFill>
              <a:srgbClr val="0066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dist="35921" dir="2700000" algn="ctr" rotWithShape="0">
                <a:schemeClr val="tx1"/>
              </a:outerShdw>
            </a:effectLst>
          </p:spPr>
          <p:txBody>
            <a:bodyPr wrap="none" anchor="ctr"/>
            <a:lstStyle/>
            <a:p>
              <a:pPr algn="ctr" eaLnBrk="0" hangingPunct="0">
                <a:defRPr/>
              </a:pPr>
              <a: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Parts</a:t>
              </a:r>
              <a:b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</a:br>
              <a:r>
                <a:rPr lang="en-US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itchFamily="34" charset="0"/>
                </a:rPr>
                <a:t>Admin. Pool</a:t>
              </a:r>
            </a:p>
          </p:txBody>
        </p:sp>
        <p:sp>
          <p:nvSpPr>
            <p:cNvPr id="44" name="Line 20">
              <a:extLst>
                <a:ext uri="{FF2B5EF4-FFF2-40B4-BE49-F238E27FC236}">
                  <a16:creationId xmlns:a16="http://schemas.microsoft.com/office/drawing/2014/main" id="{A61CCC88-A2EA-0695-5901-AD4ABAF0334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5105400" y="3154363"/>
              <a:ext cx="0" cy="45720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45" name="Line 21">
              <a:extLst>
                <a:ext uri="{FF2B5EF4-FFF2-40B4-BE49-F238E27FC236}">
                  <a16:creationId xmlns:a16="http://schemas.microsoft.com/office/drawing/2014/main" id="{D210C943-5D96-B096-852C-E412AFF46327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3759200" y="3154363"/>
              <a:ext cx="0" cy="45720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46" name="Line 22">
              <a:extLst>
                <a:ext uri="{FF2B5EF4-FFF2-40B4-BE49-F238E27FC236}">
                  <a16:creationId xmlns:a16="http://schemas.microsoft.com/office/drawing/2014/main" id="{F8DDFE27-D5A7-BC4A-A8AD-623450E899A0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463800" y="3154363"/>
              <a:ext cx="0" cy="457200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 dirty="0"/>
            </a:p>
          </p:txBody>
        </p:sp>
        <p:sp>
          <p:nvSpPr>
            <p:cNvPr id="47" name="Text Box 24">
              <a:extLst>
                <a:ext uri="{FF2B5EF4-FFF2-40B4-BE49-F238E27FC236}">
                  <a16:creationId xmlns:a16="http://schemas.microsoft.com/office/drawing/2014/main" id="{F297DC95-7DCE-E314-E269-9DD2A01C75C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65400" y="2468563"/>
              <a:ext cx="4076700" cy="446088"/>
            </a:xfrm>
            <a:prstGeom prst="rect">
              <a:avLst/>
            </a:prstGeom>
            <a:solidFill>
              <a:srgbClr val="CCECFF"/>
            </a:solidFill>
            <a:ln w="19050">
              <a:solidFill>
                <a:schemeClr val="tx1"/>
              </a:solidFill>
              <a:miter lim="800000"/>
              <a:headEnd/>
              <a:tailEnd/>
            </a:ln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>
                <a:spcBef>
                  <a:spcPct val="50000"/>
                </a:spcBef>
              </a:pPr>
              <a:r>
                <a:rPr lang="en-US" altLang="en-US" sz="2200" b="1" dirty="0"/>
                <a:t>First-Stage Cost Assignment</a:t>
              </a:r>
            </a:p>
          </p:txBody>
        </p:sp>
      </p:grpSp>
      <p:grpSp>
        <p:nvGrpSpPr>
          <p:cNvPr id="48" name="Group 44">
            <a:extLst>
              <a:ext uri="{FF2B5EF4-FFF2-40B4-BE49-F238E27FC236}">
                <a16:creationId xmlns:a16="http://schemas.microsoft.com/office/drawing/2014/main" id="{516DB00C-9B74-CF22-7847-CA6D0D7555C8}"/>
              </a:ext>
            </a:extLst>
          </p:cNvPr>
          <p:cNvGrpSpPr>
            <a:grpSpLocks/>
          </p:cNvGrpSpPr>
          <p:nvPr/>
        </p:nvGrpSpPr>
        <p:grpSpPr bwMode="auto">
          <a:xfrm>
            <a:off x="6042750" y="2765991"/>
            <a:ext cx="990600" cy="2074863"/>
            <a:chOff x="4619300" y="3203030"/>
            <a:chExt cx="990600" cy="2075790"/>
          </a:xfrm>
        </p:grpSpPr>
        <p:sp>
          <p:nvSpPr>
            <p:cNvPr id="51" name="Flowchart: Punched Tape 41">
              <a:extLst>
                <a:ext uri="{FF2B5EF4-FFF2-40B4-BE49-F238E27FC236}">
                  <a16:creationId xmlns:a16="http://schemas.microsoft.com/office/drawing/2014/main" id="{CBF6C3E9-84F8-E24C-F521-2D71A6CFDCDD}"/>
                </a:ext>
              </a:extLst>
            </p:cNvPr>
            <p:cNvSpPr/>
            <p:nvPr/>
          </p:nvSpPr>
          <p:spPr>
            <a:xfrm>
              <a:off x="4619300" y="3203030"/>
              <a:ext cx="990600" cy="228600"/>
            </a:xfrm>
            <a:prstGeom prst="flowChartPunchedTape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  <a:effectLst/>
            <a:scene3d>
              <a:camera prst="orthographicFront" fov="0">
                <a:rot lat="0" lon="0" rev="0"/>
              </a:camera>
              <a:lightRig rig="brightRoom" dir="tl">
                <a:rot lat="0" lon="0" rev="8700000"/>
              </a:lightRig>
            </a:scene3d>
            <a:sp3d contourW="12700">
              <a:bevelT/>
              <a:contourClr>
                <a:schemeClr val="accent1">
                  <a:shade val="80000"/>
                </a:schemeClr>
              </a:contourClr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400" b="1" dirty="0">
                  <a:solidFill>
                    <a:schemeClr val="bg1"/>
                  </a:solidFill>
                </a:rPr>
                <a:t>$450,000</a:t>
              </a:r>
            </a:p>
          </p:txBody>
        </p:sp>
        <p:sp>
          <p:nvSpPr>
            <p:cNvPr id="52" name="Flowchart: Punched Tape 42">
              <a:extLst>
                <a:ext uri="{FF2B5EF4-FFF2-40B4-BE49-F238E27FC236}">
                  <a16:creationId xmlns:a16="http://schemas.microsoft.com/office/drawing/2014/main" id="{C13F7E5B-A1A5-C7B6-0924-9C0575EEC556}"/>
                </a:ext>
              </a:extLst>
            </p:cNvPr>
            <p:cNvSpPr/>
            <p:nvPr/>
          </p:nvSpPr>
          <p:spPr>
            <a:xfrm>
              <a:off x="4619300" y="4343400"/>
              <a:ext cx="990600" cy="228600"/>
            </a:xfrm>
            <a:prstGeom prst="flowChartPunchedTape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  <a:effectLst/>
            <a:scene3d>
              <a:camera prst="orthographicFront" fov="0">
                <a:rot lat="0" lon="0" rev="0"/>
              </a:camera>
              <a:lightRig rig="brightRoom" dir="tl">
                <a:rot lat="0" lon="0" rev="8700000"/>
              </a:lightRig>
            </a:scene3d>
            <a:sp3d contourW="12700">
              <a:bevelT/>
              <a:contourClr>
                <a:schemeClr val="accent1">
                  <a:shade val="80000"/>
                </a:schemeClr>
              </a:contourClr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000" b="1" dirty="0">
                  <a:solidFill>
                    <a:schemeClr val="bg1"/>
                  </a:solidFill>
                </a:rPr>
                <a:t>1,200 Orders</a:t>
              </a:r>
            </a:p>
          </p:txBody>
        </p:sp>
        <p:sp>
          <p:nvSpPr>
            <p:cNvPr id="53" name="Flowchart: Punched Tape 43">
              <a:extLst>
                <a:ext uri="{FF2B5EF4-FFF2-40B4-BE49-F238E27FC236}">
                  <a16:creationId xmlns:a16="http://schemas.microsoft.com/office/drawing/2014/main" id="{E3AF5F2B-EE8F-B788-164E-648D612BFE8E}"/>
                </a:ext>
              </a:extLst>
            </p:cNvPr>
            <p:cNvSpPr/>
            <p:nvPr/>
          </p:nvSpPr>
          <p:spPr>
            <a:xfrm>
              <a:off x="4619300" y="5050220"/>
              <a:ext cx="990600" cy="228600"/>
            </a:xfrm>
            <a:prstGeom prst="flowChartPunchedTape">
              <a:avLst/>
            </a:prstGeom>
            <a:solidFill>
              <a:schemeClr val="accent1">
                <a:lumMod val="75000"/>
              </a:schemeClr>
            </a:solidFill>
            <a:ln>
              <a:solidFill>
                <a:schemeClr val="accent1">
                  <a:lumMod val="75000"/>
                </a:schemeClr>
              </a:solidFill>
            </a:ln>
            <a:effectLst/>
            <a:scene3d>
              <a:camera prst="orthographicFront" fov="0">
                <a:rot lat="0" lon="0" rev="0"/>
              </a:camera>
              <a:lightRig rig="brightRoom" dir="tl">
                <a:rot lat="0" lon="0" rev="8700000"/>
              </a:lightRig>
            </a:scene3d>
            <a:sp3d contourW="12700">
              <a:bevelT/>
              <a:contourClr>
                <a:schemeClr val="accent1">
                  <a:shade val="80000"/>
                </a:schemeClr>
              </a:contourClr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r>
                <a:rPr lang="en-US" sz="1100" b="1" dirty="0">
                  <a:solidFill>
                    <a:schemeClr val="bg1"/>
                  </a:solidFill>
                </a:rPr>
                <a:t>$375/Order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27119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en-US" sz="2800" b="1" dirty="0">
                <a:solidFill>
                  <a:schemeClr val="bg1"/>
                </a:solidFill>
              </a:rPr>
              <a:t>The Five Steps for Implementing ABC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BF5319BA-AC94-FA7D-65BA-10A1AB861C52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endParaRPr lang="en-US" altLang="en-US" dirty="0"/>
          </a:p>
        </p:txBody>
      </p:sp>
      <p:graphicFrame>
        <p:nvGraphicFramePr>
          <p:cNvPr id="8" name="Object 2">
            <a:extLst>
              <a:ext uri="{FF2B5EF4-FFF2-40B4-BE49-F238E27FC236}">
                <a16:creationId xmlns:a16="http://schemas.microsoft.com/office/drawing/2014/main" id="{A1E0AE6C-B302-92CA-7578-248DD6CCB1CC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771923" y="1440291"/>
          <a:ext cx="7863626" cy="37322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8" imgW="4851400" imgH="2654300" progId="Excel.Sheet.8">
                  <p:embed/>
                </p:oleObj>
              </mc:Choice>
              <mc:Fallback>
                <p:oleObj name="Worksheet" r:id="rId8" imgW="4851400" imgH="2654300" progId="Excel.Sheet.8">
                  <p:embed/>
                  <p:pic>
                    <p:nvPicPr>
                      <p:cNvPr id="8" name="Object 2">
                        <a:extLst>
                          <a:ext uri="{FF2B5EF4-FFF2-40B4-BE49-F238E27FC236}">
                            <a16:creationId xmlns:a16="http://schemas.microsoft.com/office/drawing/2014/main" id="{A1E0AE6C-B302-92CA-7578-248DD6CCB1CC}"/>
                          </a:ext>
                        </a:extLst>
                      </p:cNvPr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71923" y="1440291"/>
                        <a:ext cx="7863626" cy="3732212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04047E39-8C8D-8812-918F-7C8032B25881}"/>
              </a:ext>
            </a:extLst>
          </p:cNvPr>
          <p:cNvSpPr txBox="1"/>
          <p:nvPr/>
        </p:nvSpPr>
        <p:spPr>
          <a:xfrm>
            <a:off x="1617345" y="5166323"/>
            <a:ext cx="8305800" cy="708025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algn="ctr"/>
            <a:r>
              <a:rPr lang="en-US" sz="2000" dirty="0">
                <a:solidFill>
                  <a:schemeClr val="bg1"/>
                </a:solidFill>
                <a:latin typeface="Calibri" charset="0"/>
              </a:rPr>
              <a:t>The company makes two types of automobile batteries—</a:t>
            </a:r>
            <a:r>
              <a:rPr lang="en-US" sz="2000" dirty="0" err="1">
                <a:solidFill>
                  <a:schemeClr val="bg1"/>
                </a:solidFill>
                <a:latin typeface="Calibri" charset="0"/>
              </a:rPr>
              <a:t>SureStart</a:t>
            </a:r>
            <a:r>
              <a:rPr lang="en-US" sz="2000" dirty="0">
                <a:solidFill>
                  <a:schemeClr val="bg1"/>
                </a:solidFill>
                <a:latin typeface="Calibri" charset="0"/>
              </a:rPr>
              <a:t> (a standard battery) and </a:t>
            </a:r>
            <a:r>
              <a:rPr lang="en-US" sz="2000" dirty="0" err="1">
                <a:solidFill>
                  <a:schemeClr val="bg1"/>
                </a:solidFill>
                <a:latin typeface="Calibri" charset="0"/>
              </a:rPr>
              <a:t>LongLife</a:t>
            </a:r>
            <a:r>
              <a:rPr lang="en-US" sz="2000" dirty="0">
                <a:solidFill>
                  <a:schemeClr val="bg1"/>
                </a:solidFill>
                <a:latin typeface="Calibri" charset="0"/>
              </a:rPr>
              <a:t> (a deluxe battery). Baxter reported its first loss ever.</a:t>
            </a:r>
          </a:p>
        </p:txBody>
      </p:sp>
    </p:spTree>
    <p:extLst>
      <p:ext uri="{BB962C8B-B14F-4D97-AF65-F5344CB8AC3E}">
        <p14:creationId xmlns:p14="http://schemas.microsoft.com/office/powerpoint/2010/main" val="17522331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790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US" sz="2800" b="1" dirty="0">
                <a:solidFill>
                  <a:schemeClr val="bg1"/>
                </a:solidFill>
                <a:latin typeface="Calibri Light" charset="0"/>
                <a:sym typeface="Wingdings" charset="0"/>
              </a:rPr>
              <a:t>Define Activities, Activity Cost Pools, and Activity Measures</a:t>
            </a:r>
            <a:r>
              <a:rPr lang="nb-NO" sz="2800" b="1" dirty="0">
                <a:solidFill>
                  <a:schemeClr val="bg1"/>
                </a:solidFill>
                <a:latin typeface="Calibri Light" charset="0"/>
              </a:rPr>
              <a:t> – Part 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graphicFrame>
        <p:nvGraphicFramePr>
          <p:cNvPr id="8" name="Object 2">
            <a:extLst>
              <a:ext uri="{FF2B5EF4-FFF2-40B4-BE49-F238E27FC236}">
                <a16:creationId xmlns:a16="http://schemas.microsoft.com/office/drawing/2014/main" id="{84565842-011F-78E7-6268-C8BA83B18C04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1394980"/>
              </p:ext>
            </p:extLst>
          </p:nvPr>
        </p:nvGraphicFramePr>
        <p:xfrm>
          <a:off x="1229719" y="1978670"/>
          <a:ext cx="9732561" cy="339654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8" imgW="3644900" imgH="1282700" progId="Excel.Sheet.8">
                  <p:embed/>
                </p:oleObj>
              </mc:Choice>
              <mc:Fallback>
                <p:oleObj name="Worksheet" r:id="rId8" imgW="3644900" imgH="1282700" progId="Excel.Sheet.8">
                  <p:embed/>
                  <p:pic>
                    <p:nvPicPr>
                      <p:cNvPr id="23556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lum bright="12000" contrast="-12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29719" y="1978670"/>
                        <a:ext cx="9732561" cy="339654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144572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790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US" sz="2800" b="1" dirty="0">
                <a:solidFill>
                  <a:schemeClr val="bg1"/>
                </a:solidFill>
                <a:latin typeface="Calibri Light" charset="0"/>
                <a:sym typeface="Wingdings" charset="0"/>
              </a:rPr>
              <a:t>Define Activities, Activity Cost Pools, and Activity Measures</a:t>
            </a:r>
            <a:r>
              <a:rPr lang="nb-NO" sz="2800" b="1" dirty="0">
                <a:solidFill>
                  <a:schemeClr val="bg1"/>
                </a:solidFill>
                <a:latin typeface="Calibri Light" charset="0"/>
              </a:rPr>
              <a:t> – Part 2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ADAAEC89-D4E2-6CBD-71FC-C72BA259F7AC}"/>
              </a:ext>
            </a:extLst>
          </p:cNvPr>
          <p:cNvSpPr txBox="1">
            <a:spLocks noChangeArrowheads="1"/>
          </p:cNvSpPr>
          <p:nvPr/>
        </p:nvSpPr>
        <p:spPr>
          <a:xfrm>
            <a:off x="1423125" y="1681113"/>
            <a:ext cx="9345750" cy="4343400"/>
          </a:xfrm>
          <a:prstGeom prst="rect">
            <a:avLst/>
          </a:prstGeom>
          <a:solidFill>
            <a:srgbClr val="CCECFF"/>
          </a:solidFill>
          <a:ln w="12700">
            <a:solidFill>
              <a:srgbClr val="000000"/>
            </a:solidFill>
            <a:miter lim="800000"/>
            <a:headEnd/>
            <a:tailEnd/>
          </a:ln>
          <a:effectLst>
            <a:outerShdw blurRad="63500" dist="53882" dir="2700000" algn="ctr" rotWithShape="0">
              <a:srgbClr val="000000"/>
            </a:outerShdw>
          </a:effectLst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chemeClr val="tx1"/>
              </a:buClr>
            </a:pPr>
            <a:r>
              <a:rPr lang="en-US" sz="2400" dirty="0">
                <a:solidFill>
                  <a:srgbClr val="FF0000"/>
                </a:solidFill>
                <a:latin typeface="Calibri" charset="0"/>
                <a:cs typeface="Arial" charset="0"/>
              </a:rPr>
              <a:t>Customer Orders</a:t>
            </a:r>
            <a:r>
              <a:rPr lang="en-US" sz="2400" dirty="0">
                <a:latin typeface="Calibri" charset="0"/>
                <a:cs typeface="Arial" charset="0"/>
              </a:rPr>
              <a:t> - assigned all costs of resources that are consumed by taking and processing customer orders.</a:t>
            </a:r>
          </a:p>
          <a:p>
            <a:pPr>
              <a:buClr>
                <a:schemeClr val="tx1"/>
              </a:buClr>
            </a:pPr>
            <a:r>
              <a:rPr lang="en-US" sz="2400" dirty="0">
                <a:solidFill>
                  <a:srgbClr val="FF0000"/>
                </a:solidFill>
                <a:latin typeface="Calibri" charset="0"/>
                <a:cs typeface="Arial" charset="0"/>
              </a:rPr>
              <a:t>Design Changes</a:t>
            </a:r>
            <a:r>
              <a:rPr lang="en-US" sz="2400" dirty="0">
                <a:latin typeface="Calibri" charset="0"/>
                <a:cs typeface="Arial" charset="0"/>
              </a:rPr>
              <a:t> - assigned all costs of resources consumed by customer requested design changes.</a:t>
            </a:r>
          </a:p>
          <a:p>
            <a:pPr>
              <a:buClr>
                <a:schemeClr val="tx1"/>
              </a:buClr>
            </a:pPr>
            <a:r>
              <a:rPr lang="en-US" sz="2400" dirty="0">
                <a:solidFill>
                  <a:srgbClr val="FF0000"/>
                </a:solidFill>
                <a:latin typeface="Calibri" charset="0"/>
                <a:cs typeface="Arial" charset="0"/>
              </a:rPr>
              <a:t>Order Size</a:t>
            </a:r>
            <a:r>
              <a:rPr lang="en-US" sz="2400" dirty="0">
                <a:latin typeface="Calibri" charset="0"/>
                <a:cs typeface="Arial" charset="0"/>
              </a:rPr>
              <a:t> - assigned all costs of resources consumed as a consequence of the number of units produced.</a:t>
            </a:r>
          </a:p>
          <a:p>
            <a:pPr>
              <a:buClr>
                <a:schemeClr val="tx1"/>
              </a:buClr>
            </a:pPr>
            <a:r>
              <a:rPr lang="en-US" sz="2400" dirty="0">
                <a:solidFill>
                  <a:srgbClr val="FF0000"/>
                </a:solidFill>
                <a:latin typeface="Calibri" charset="0"/>
                <a:cs typeface="Arial" charset="0"/>
              </a:rPr>
              <a:t>Customer Relations</a:t>
            </a:r>
            <a:r>
              <a:rPr lang="en-US" sz="2400" dirty="0">
                <a:latin typeface="Calibri" charset="0"/>
                <a:cs typeface="Arial" charset="0"/>
              </a:rPr>
              <a:t> - assigned all costs associated with maintaining relations with customers.</a:t>
            </a:r>
          </a:p>
          <a:p>
            <a:pPr>
              <a:buClr>
                <a:schemeClr val="tx1"/>
              </a:buClr>
            </a:pPr>
            <a:r>
              <a:rPr lang="en-US" sz="2400" dirty="0">
                <a:solidFill>
                  <a:srgbClr val="FF0000"/>
                </a:solidFill>
                <a:latin typeface="Calibri" charset="0"/>
                <a:cs typeface="Arial" charset="0"/>
              </a:rPr>
              <a:t>Other</a:t>
            </a:r>
            <a:r>
              <a:rPr lang="en-US" sz="2400" dirty="0">
                <a:latin typeface="Calibri" charset="0"/>
                <a:cs typeface="Arial" charset="0"/>
              </a:rPr>
              <a:t> - assigned all organization-sustaining costs and unused capacity costs.</a:t>
            </a:r>
          </a:p>
        </p:txBody>
      </p:sp>
    </p:spTree>
    <p:extLst>
      <p:ext uri="{BB962C8B-B14F-4D97-AF65-F5344CB8AC3E}">
        <p14:creationId xmlns:p14="http://schemas.microsoft.com/office/powerpoint/2010/main" val="1774258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 autoUpdateAnimBg="0" advAuto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850728" y="341293"/>
            <a:ext cx="6821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Calibri Light" charset="0"/>
                <a:sym typeface="Wingdings" charset="0"/>
              </a:rPr>
              <a:t>Assign Overhead Costs to Activity Cost Pools</a:t>
            </a:r>
            <a:r>
              <a:rPr lang="nb-NO" sz="2800" b="1" dirty="0">
                <a:solidFill>
                  <a:schemeClr val="bg1"/>
                </a:solidFill>
                <a:latin typeface="Calibri Light" charset="0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graphicFrame>
        <p:nvGraphicFramePr>
          <p:cNvPr id="7" name="Object 2">
            <a:extLst>
              <a:ext uri="{FF2B5EF4-FFF2-40B4-BE49-F238E27FC236}">
                <a16:creationId xmlns:a16="http://schemas.microsoft.com/office/drawing/2014/main" id="{6EF4B2CD-EB58-BD25-5360-15B713727BA0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57450" y="1371601"/>
          <a:ext cx="7372350" cy="48625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8" imgW="4229100" imgH="2806700" progId="Excel.Sheet.8">
                  <p:embed/>
                </p:oleObj>
              </mc:Choice>
              <mc:Fallback>
                <p:oleObj name="Worksheet" r:id="rId8" imgW="4229100" imgH="2806700" progId="Excel.Sheet.8">
                  <p:embed/>
                  <p:pic>
                    <p:nvPicPr>
                      <p:cNvPr id="2765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lum bright="-12000" contrast="3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57450" y="1371601"/>
                        <a:ext cx="7372350" cy="4862513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4">
            <a:extLst>
              <a:ext uri="{FF2B5EF4-FFF2-40B4-BE49-F238E27FC236}">
                <a16:creationId xmlns:a16="http://schemas.microsoft.com/office/drawing/2014/main" id="{4F6F5E8F-CD1A-F104-DEE6-D78EC1834A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452688" y="1219200"/>
            <a:ext cx="6462712" cy="1143000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>
              <a:spcBef>
                <a:spcPct val="30000"/>
              </a:spcBef>
            </a:pPr>
            <a:r>
              <a:rPr lang="en-US" sz="2000">
                <a:solidFill>
                  <a:srgbClr val="FFFFD5"/>
                </a:solidFill>
                <a:latin typeface="Calibri" charset="0"/>
              </a:rPr>
              <a:t>Direct materials, direct labor, and shipping are excluded</a:t>
            </a:r>
            <a:br>
              <a:rPr lang="en-US" sz="2000">
                <a:solidFill>
                  <a:srgbClr val="FFFFD5"/>
                </a:solidFill>
                <a:latin typeface="Calibri" charset="0"/>
              </a:rPr>
            </a:br>
            <a:r>
              <a:rPr lang="en-US" sz="2000">
                <a:solidFill>
                  <a:srgbClr val="FFFFD5"/>
                </a:solidFill>
                <a:latin typeface="Calibri" charset="0"/>
              </a:rPr>
              <a:t>because Baxter Battery</a:t>
            </a:r>
            <a:r>
              <a:rPr lang="ja-JP" altLang="en-US" sz="2000">
                <a:solidFill>
                  <a:srgbClr val="FFFFD5"/>
                </a:solidFill>
                <a:latin typeface="Calibri" charset="0"/>
              </a:rPr>
              <a:t>’</a:t>
            </a:r>
            <a:r>
              <a:rPr lang="en-US" sz="2000">
                <a:solidFill>
                  <a:srgbClr val="FFFFD5"/>
                </a:solidFill>
                <a:latin typeface="Calibri" charset="0"/>
              </a:rPr>
              <a:t>s existing cost system can directly</a:t>
            </a:r>
            <a:br>
              <a:rPr lang="en-US" sz="2000">
                <a:solidFill>
                  <a:srgbClr val="FFFFD5"/>
                </a:solidFill>
                <a:latin typeface="Calibri" charset="0"/>
              </a:rPr>
            </a:br>
            <a:r>
              <a:rPr lang="en-US" sz="2000">
                <a:solidFill>
                  <a:srgbClr val="FFFFD5"/>
                </a:solidFill>
                <a:latin typeface="Calibri" charset="0"/>
              </a:rPr>
              <a:t>trace these costs to products or customer orders.</a:t>
            </a:r>
          </a:p>
        </p:txBody>
      </p:sp>
    </p:spTree>
    <p:extLst>
      <p:ext uri="{BB962C8B-B14F-4D97-AF65-F5344CB8AC3E}">
        <p14:creationId xmlns:p14="http://schemas.microsoft.com/office/powerpoint/2010/main" val="29404779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Calibri Light" charset="0"/>
                <a:sym typeface="Wingdings" charset="0"/>
              </a:rPr>
              <a:t>Assign Overhead Costs to Activity Cost Pools</a:t>
            </a:r>
            <a:endParaRPr lang="nb-NO" sz="2800" b="1" dirty="0">
              <a:solidFill>
                <a:schemeClr val="bg1"/>
              </a:solidFill>
              <a:latin typeface="Calibri Light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graphicFrame>
        <p:nvGraphicFramePr>
          <p:cNvPr id="7" name="Object 2">
            <a:extLst>
              <a:ext uri="{FF2B5EF4-FFF2-40B4-BE49-F238E27FC236}">
                <a16:creationId xmlns:a16="http://schemas.microsoft.com/office/drawing/2014/main" id="{81D4A87E-26E4-F5EE-D470-5A5983C2CDCB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4676545"/>
              </p:ext>
            </p:extLst>
          </p:nvPr>
        </p:nvGraphicFramePr>
        <p:xfrm>
          <a:off x="1581405" y="2112946"/>
          <a:ext cx="9128125" cy="3898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8" imgW="6159500" imgH="2628900" progId="Excel.Sheet.8">
                  <p:embed/>
                </p:oleObj>
              </mc:Choice>
              <mc:Fallback>
                <p:oleObj name="Worksheet" r:id="rId8" imgW="6159500" imgH="2628900" progId="Excel.Sheet.8">
                  <p:embed/>
                  <p:pic>
                    <p:nvPicPr>
                      <p:cNvPr id="28674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lum bright="-12000" contrast="18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81405" y="2112946"/>
                        <a:ext cx="9128125" cy="3898900"/>
                      </a:xfrm>
                      <a:prstGeom prst="rect">
                        <a:avLst/>
                      </a:prstGeom>
                      <a:noFill/>
                      <a:ln w="12700">
                        <a:solidFill>
                          <a:schemeClr val="tx2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 Box 4">
            <a:extLst>
              <a:ext uri="{FF2B5EF4-FFF2-40B4-BE49-F238E27FC236}">
                <a16:creationId xmlns:a16="http://schemas.microsoft.com/office/drawing/2014/main" id="{F9536244-DBD5-3F38-26DC-C2B90F76A1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07011" y="1239407"/>
            <a:ext cx="8115300" cy="892175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en-US" sz="2600" dirty="0">
                <a:solidFill>
                  <a:schemeClr val="tx1"/>
                </a:solidFill>
                <a:latin typeface="+mn-lt"/>
                <a:ea typeface="MS PGothic" pitchFamily="34" charset="-128"/>
                <a:cs typeface="Arial" panose="020B0604020202020204" pitchFamily="34" charset="0"/>
              </a:rPr>
              <a:t>At Baxter Battery, the following distribution of resource consumption across activity cost pools is determined.</a:t>
            </a: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C101D840-DB45-2642-6EA0-52593895F07E}"/>
              </a:ext>
            </a:extLst>
          </p:cNvPr>
          <p:cNvSpPr txBox="1">
            <a:spLocks noChangeArrowheads="1"/>
          </p:cNvSpPr>
          <p:nvPr/>
        </p:nvSpPr>
        <p:spPr>
          <a:xfrm>
            <a:off x="1488321" y="150382"/>
            <a:ext cx="8596668" cy="1320800"/>
          </a:xfrm>
          <a:prstGeom prst="rect">
            <a:avLst/>
          </a:prstGeo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nb-NO" sz="3600" dirty="0">
              <a:latin typeface="Calibri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986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Calibri Light" charset="0"/>
                <a:sym typeface="Wingdings" charset="0"/>
              </a:rPr>
              <a:t>Assign Overhead Costs to Activity Cost Pools</a:t>
            </a:r>
            <a:r>
              <a:rPr lang="nb-NO" sz="2800" b="1" dirty="0">
                <a:solidFill>
                  <a:schemeClr val="bg1"/>
                </a:solidFill>
                <a:latin typeface="Calibri Light" charset="0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graphicFrame>
        <p:nvGraphicFramePr>
          <p:cNvPr id="8" name="Object 2">
            <a:extLst>
              <a:ext uri="{FF2B5EF4-FFF2-40B4-BE49-F238E27FC236}">
                <a16:creationId xmlns:a16="http://schemas.microsoft.com/office/drawing/2014/main" id="{9DECDC2B-9476-E1EE-E0D5-038887DF683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546225" y="1930400"/>
          <a:ext cx="9144000" cy="32718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8" imgW="7747000" imgH="2819400" progId="Excel.Sheet.8">
                  <p:embed/>
                </p:oleObj>
              </mc:Choice>
              <mc:Fallback>
                <p:oleObj name="Worksheet" r:id="rId8" imgW="7747000" imgH="2819400" progId="Excel.Sheet.8">
                  <p:embed/>
                  <p:pic>
                    <p:nvPicPr>
                      <p:cNvPr id="29699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lum contrast="24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46225" y="1930400"/>
                        <a:ext cx="9144000" cy="3271838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3">
            <a:extLst>
              <a:ext uri="{FF2B5EF4-FFF2-40B4-BE49-F238E27FC236}">
                <a16:creationId xmlns:a16="http://schemas.microsoft.com/office/drawing/2014/main" id="{157CE147-5909-D44E-E36D-4324C1CADC2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5591176" y="1249364"/>
          <a:ext cx="4937125" cy="3184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10" imgW="4330700" imgH="2806700" progId="Excel.Sheet.8">
                  <p:embed/>
                </p:oleObj>
              </mc:Choice>
              <mc:Fallback>
                <p:oleObj name="Worksheet" r:id="rId10" imgW="4330700" imgH="2806700" progId="Excel.Sheet.8">
                  <p:embed/>
                  <p:pic>
                    <p:nvPicPr>
                      <p:cNvPr id="2970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lum bright="-12000" contrast="3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91176" y="1249364"/>
                        <a:ext cx="4937125" cy="3184525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rgbClr val="9900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11" name="Group 16">
            <a:extLst>
              <a:ext uri="{FF2B5EF4-FFF2-40B4-BE49-F238E27FC236}">
                <a16:creationId xmlns:a16="http://schemas.microsoft.com/office/drawing/2014/main" id="{266CC2D0-4EF9-7D24-9D58-047571A0F0AD}"/>
              </a:ext>
            </a:extLst>
          </p:cNvPr>
          <p:cNvGrpSpPr>
            <a:grpSpLocks/>
          </p:cNvGrpSpPr>
          <p:nvPr/>
        </p:nvGrpSpPr>
        <p:grpSpPr bwMode="auto">
          <a:xfrm>
            <a:off x="2819400" y="5181600"/>
            <a:ext cx="6934200" cy="1066800"/>
            <a:chOff x="1295400" y="5283200"/>
            <a:chExt cx="6934200" cy="1066800"/>
          </a:xfrm>
        </p:grpSpPr>
        <p:sp>
          <p:nvSpPr>
            <p:cNvPr id="12" name="Rectangle 3">
              <a:extLst>
                <a:ext uri="{FF2B5EF4-FFF2-40B4-BE49-F238E27FC236}">
                  <a16:creationId xmlns:a16="http://schemas.microsoft.com/office/drawing/2014/main" id="{4705419C-BC7F-5575-AC39-D910D20088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295400" y="5283200"/>
              <a:ext cx="6934200" cy="1066800"/>
            </a:xfrm>
            <a:prstGeom prst="rect">
              <a:avLst/>
            </a:prstGeom>
            <a:solidFill>
              <a:srgbClr val="A9D8B7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>
              <a:outerShdw blurRad="63500" dist="38100" dir="2700000" algn="ctr" rotWithShape="0">
                <a:srgbClr val="000000">
                  <a:alpha val="74997"/>
                </a:srgbClr>
              </a:outerShdw>
            </a:effectLst>
          </p:spPr>
          <p:txBody>
            <a:bodyPr wrap="none" anchor="ctr"/>
            <a:lstStyle/>
            <a:p>
              <a:pPr algn="r">
                <a:defRPr/>
              </a:pPr>
              <a:r>
                <a:rPr lang="en-US" sz="2000" dirty="0">
                  <a:ea typeface="MS PGothic" pitchFamily="34" charset="-128"/>
                </a:rPr>
                <a:t>Indirect factory wages                             $6,000,000</a:t>
              </a:r>
            </a:p>
            <a:p>
              <a:pPr algn="r">
                <a:defRPr/>
              </a:pPr>
              <a:r>
                <a:rPr lang="en-US" sz="2000" dirty="0">
                  <a:ea typeface="MS PGothic" pitchFamily="34" charset="-128"/>
                </a:rPr>
                <a:t>  Percent consumed by customer orders             30%</a:t>
              </a:r>
            </a:p>
            <a:p>
              <a:pPr algn="r">
                <a:defRPr/>
              </a:pPr>
              <a:r>
                <a:rPr lang="en-US" sz="2000" dirty="0">
                  <a:ea typeface="MS PGothic" pitchFamily="34" charset="-128"/>
                </a:rPr>
                <a:t>$1,800,000</a:t>
              </a:r>
            </a:p>
          </p:txBody>
        </p: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086AE6D1-17C0-36C1-EF70-9FE434C7C2A9}"/>
                </a:ext>
              </a:extLst>
            </p:cNvPr>
            <p:cNvCxnSpPr/>
            <p:nvPr/>
          </p:nvCxnSpPr>
          <p:spPr>
            <a:xfrm>
              <a:off x="6934200" y="5934075"/>
              <a:ext cx="1219200" cy="1588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E6D950F9-5E6B-8091-3BAF-A882160378DF}"/>
                </a:ext>
              </a:extLst>
            </p:cNvPr>
            <p:cNvCxnSpPr/>
            <p:nvPr/>
          </p:nvCxnSpPr>
          <p:spPr>
            <a:xfrm>
              <a:off x="6934200" y="6307138"/>
              <a:ext cx="1219200" cy="158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7C3108E0-ED5C-8021-B0C3-9FDF2ADBC8CF}"/>
                </a:ext>
              </a:extLst>
            </p:cNvPr>
            <p:cNvCxnSpPr/>
            <p:nvPr/>
          </p:nvCxnSpPr>
          <p:spPr>
            <a:xfrm>
              <a:off x="6934200" y="6272213"/>
              <a:ext cx="1219200" cy="1587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cxnSp>
        <p:nvCxnSpPr>
          <p:cNvPr id="16" name="Connector: Elbow 18">
            <a:extLst>
              <a:ext uri="{FF2B5EF4-FFF2-40B4-BE49-F238E27FC236}">
                <a16:creationId xmlns:a16="http://schemas.microsoft.com/office/drawing/2014/main" id="{A6D71FA6-161E-409D-EB04-4ED2E98E5593}"/>
              </a:ext>
            </a:extLst>
          </p:cNvPr>
          <p:cNvCxnSpPr/>
          <p:nvPr/>
        </p:nvCxnSpPr>
        <p:spPr>
          <a:xfrm rot="16200000" flipH="1">
            <a:off x="7928770" y="3555207"/>
            <a:ext cx="3208337" cy="457200"/>
          </a:xfrm>
          <a:prstGeom prst="bentConnector4">
            <a:avLst>
              <a:gd name="adj1" fmla="val 47122"/>
              <a:gd name="adj2" fmla="val 150000"/>
            </a:avLst>
          </a:prstGeom>
          <a:ln w="28575">
            <a:solidFill>
              <a:srgbClr val="B8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43490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graphicFrame>
        <p:nvGraphicFramePr>
          <p:cNvPr id="7" name="Object 2">
            <a:extLst>
              <a:ext uri="{FF2B5EF4-FFF2-40B4-BE49-F238E27FC236}">
                <a16:creationId xmlns:a16="http://schemas.microsoft.com/office/drawing/2014/main" id="{AF18A01F-BE03-C77E-9DC5-DF527B94788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524000" y="2062164"/>
          <a:ext cx="9144000" cy="3271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8" imgW="7747000" imgH="2819400" progId="Excel.Sheet.8">
                  <p:embed/>
                </p:oleObj>
              </mc:Choice>
              <mc:Fallback>
                <p:oleObj name="Worksheet" r:id="rId8" imgW="7747000" imgH="2819400" progId="Excel.Sheet.8">
                  <p:embed/>
                  <p:pic>
                    <p:nvPicPr>
                      <p:cNvPr id="30723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lum contrast="24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2062164"/>
                        <a:ext cx="9144000" cy="3271837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3">
            <a:extLst>
              <a:ext uri="{FF2B5EF4-FFF2-40B4-BE49-F238E27FC236}">
                <a16:creationId xmlns:a16="http://schemas.microsoft.com/office/drawing/2014/main" id="{1B4DC832-D744-913C-8278-DF4B71877E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57600" y="5283200"/>
            <a:ext cx="6096000" cy="1066800"/>
          </a:xfrm>
          <a:prstGeom prst="rect">
            <a:avLst/>
          </a:prstGeom>
          <a:solidFill>
            <a:srgbClr val="CCECFF"/>
          </a:solidFill>
          <a:ln w="9525">
            <a:solidFill>
              <a:schemeClr val="accent2"/>
            </a:solidFill>
            <a:miter lim="800000"/>
            <a:headEnd/>
            <a:tailEnd/>
          </a:ln>
          <a:effectLst>
            <a:outerShdw blurRad="63500" dist="38100" dir="2700000" algn="ctr" rotWithShape="0">
              <a:srgbClr val="000000">
                <a:alpha val="74997"/>
              </a:srgbClr>
            </a:outerShdw>
          </a:effec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charset="0"/>
              <a:buChar char=" "/>
              <a:defRPr sz="2000">
                <a:solidFill>
                  <a:srgbClr val="404040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>
                <a:solidFill>
                  <a:srgbClr val="404040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9pPr>
          </a:lstStyle>
          <a:p>
            <a:pPr algn="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en-US" dirty="0">
                <a:solidFill>
                  <a:schemeClr val="tx1"/>
                </a:solidFill>
                <a:latin typeface="Arial" charset="0"/>
                <a:ea typeface="MS PGothic" charset="-128"/>
                <a:cs typeface="Arial" charset="0"/>
              </a:rPr>
              <a:t>Factory equipment depreciation             $3,500,000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en-US" dirty="0">
                <a:solidFill>
                  <a:schemeClr val="tx1"/>
                </a:solidFill>
                <a:latin typeface="Arial" charset="0"/>
                <a:ea typeface="MS PGothic" charset="-128"/>
                <a:cs typeface="Arial" charset="0"/>
              </a:rPr>
              <a:t>Percent consumed by customer orders            20%</a:t>
            </a:r>
          </a:p>
          <a:p>
            <a:pPr algn="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en-US" dirty="0">
                <a:solidFill>
                  <a:schemeClr val="tx1"/>
                </a:solidFill>
                <a:latin typeface="Arial" charset="0"/>
                <a:ea typeface="MS PGothic" charset="-128"/>
                <a:cs typeface="Arial" charset="0"/>
              </a:rPr>
              <a:t>$  700,000</a:t>
            </a:r>
          </a:p>
        </p:txBody>
      </p:sp>
      <p:cxnSp>
        <p:nvCxnSpPr>
          <p:cNvPr id="9" name="AutoShape 6">
            <a:extLst>
              <a:ext uri="{FF2B5EF4-FFF2-40B4-BE49-F238E27FC236}">
                <a16:creationId xmlns:a16="http://schemas.microsoft.com/office/drawing/2014/main" id="{8991DCB2-787F-2745-2DB3-8598F986F1DF}"/>
              </a:ext>
            </a:extLst>
          </p:cNvPr>
          <p:cNvCxnSpPr>
            <a:cxnSpLocks noChangeShapeType="1"/>
          </p:cNvCxnSpPr>
          <p:nvPr/>
        </p:nvCxnSpPr>
        <p:spPr bwMode="auto">
          <a:xfrm rot="10800000">
            <a:off x="4803776" y="3111500"/>
            <a:ext cx="3349625" cy="3017838"/>
          </a:xfrm>
          <a:prstGeom prst="bentConnector3">
            <a:avLst>
              <a:gd name="adj1" fmla="val 141667"/>
            </a:avLst>
          </a:prstGeom>
          <a:noFill/>
          <a:ln w="28575">
            <a:solidFill>
              <a:srgbClr val="FF0000"/>
            </a:solidFill>
            <a:miter lim="800000"/>
            <a:headEnd/>
            <a:tailEnd type="arrow" w="med" len="med"/>
          </a:ln>
          <a:effectLst>
            <a:outerShdw blurRad="63500" dist="17961" dir="2700000" algn="ctr" rotWithShape="0">
              <a:srgbClr val="000000">
                <a:alpha val="74997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graphicFrame>
        <p:nvGraphicFramePr>
          <p:cNvPr id="11" name="Object 3">
            <a:extLst>
              <a:ext uri="{FF2B5EF4-FFF2-40B4-BE49-F238E27FC236}">
                <a16:creationId xmlns:a16="http://schemas.microsoft.com/office/drawing/2014/main" id="{D75C7C1A-648C-BB34-0CF7-AEC82CFA9471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59313982"/>
              </p:ext>
            </p:extLst>
          </p:nvPr>
        </p:nvGraphicFramePr>
        <p:xfrm>
          <a:off x="5591176" y="1390651"/>
          <a:ext cx="4937125" cy="31845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10" imgW="4330700" imgH="2806700" progId="Excel.Sheet.8">
                  <p:embed/>
                </p:oleObj>
              </mc:Choice>
              <mc:Fallback>
                <p:oleObj name="Worksheet" r:id="rId10" imgW="4330700" imgH="2806700" progId="Excel.Sheet.8">
                  <p:embed/>
                  <p:pic>
                    <p:nvPicPr>
                      <p:cNvPr id="30727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lum bright="-12000" contrast="36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91176" y="1390651"/>
                        <a:ext cx="4937125" cy="3184525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rgbClr val="990000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2" name="AutoShape 8">
            <a:extLst>
              <a:ext uri="{FF2B5EF4-FFF2-40B4-BE49-F238E27FC236}">
                <a16:creationId xmlns:a16="http://schemas.microsoft.com/office/drawing/2014/main" id="{BAC63E92-F985-2D4D-985D-05EEEC0088BF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9372601" y="2173289"/>
            <a:ext cx="327025" cy="3360737"/>
          </a:xfrm>
          <a:prstGeom prst="bentConnector3">
            <a:avLst>
              <a:gd name="adj1" fmla="val 169903"/>
            </a:avLst>
          </a:prstGeom>
          <a:noFill/>
          <a:ln w="28575">
            <a:solidFill>
              <a:srgbClr val="FF0000"/>
            </a:solidFill>
            <a:miter lim="800000"/>
            <a:headEnd/>
            <a:tailEnd type="arrow" w="med" len="med"/>
          </a:ln>
          <a:effectLst>
            <a:outerShdw blurRad="63500" dist="17961" dir="2700000" algn="ctr" rotWithShape="0">
              <a:srgbClr val="000000">
                <a:alpha val="74997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56BE837F-867A-EEC3-C076-0072B83E73C9}"/>
              </a:ext>
            </a:extLst>
          </p:cNvPr>
          <p:cNvSpPr txBox="1"/>
          <p:nvPr/>
        </p:nvSpPr>
        <p:spPr>
          <a:xfrm>
            <a:off x="1986138" y="437584"/>
            <a:ext cx="6821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Calibri Light" charset="0"/>
                <a:sym typeface="Wingdings" charset="0"/>
              </a:rPr>
              <a:t>Assign Overhead Costs to Activity Cost Pools</a:t>
            </a:r>
            <a:r>
              <a:rPr lang="nb-NO" sz="2800" b="1" dirty="0">
                <a:solidFill>
                  <a:schemeClr val="bg1"/>
                </a:solidFill>
                <a:latin typeface="Calibri Light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614044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Calibri Light" charset="0"/>
                <a:sym typeface="Wingdings" charset="0"/>
              </a:rPr>
              <a:t>Assign Overhead Costs to Activity Cost Pools</a:t>
            </a:r>
            <a:r>
              <a:rPr lang="nb-NO" sz="2800" b="1" dirty="0">
                <a:solidFill>
                  <a:schemeClr val="bg1"/>
                </a:solidFill>
                <a:latin typeface="Calibri Light" charset="0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graphicFrame>
        <p:nvGraphicFramePr>
          <p:cNvPr id="7" name="Object 2">
            <a:extLst>
              <a:ext uri="{FF2B5EF4-FFF2-40B4-BE49-F238E27FC236}">
                <a16:creationId xmlns:a16="http://schemas.microsoft.com/office/drawing/2014/main" id="{3B42EC84-806A-A860-160B-BBAE24BF6D0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524000" y="2062164"/>
          <a:ext cx="9144000" cy="32718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8" imgW="7747000" imgH="2819400" progId="Excel.Sheet.8">
                  <p:embed/>
                </p:oleObj>
              </mc:Choice>
              <mc:Fallback>
                <p:oleObj name="Worksheet" r:id="rId8" imgW="7747000" imgH="2819400" progId="Excel.Sheet.8">
                  <p:embed/>
                  <p:pic>
                    <p:nvPicPr>
                      <p:cNvPr id="31746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lum contrast="24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24000" y="2062164"/>
                        <a:ext cx="9144000" cy="3271837"/>
                      </a:xfrm>
                      <a:prstGeom prst="rect">
                        <a:avLst/>
                      </a:prstGeom>
                      <a:noFill/>
                      <a:ln w="381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79682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Calibri Light" charset="0"/>
              </a:rPr>
              <a:t>Calculate Activity Rates</a:t>
            </a:r>
            <a:r>
              <a:rPr lang="nb-NO" sz="2800" b="1" dirty="0">
                <a:solidFill>
                  <a:schemeClr val="bg1"/>
                </a:solidFill>
                <a:latin typeface="Calibri Light" charset="0"/>
              </a:rPr>
              <a:t>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EB1A9535-46A6-1176-B021-154774AB16D2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1807364"/>
            <a:ext cx="8686800" cy="2757487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buFont typeface="Times" charset="0"/>
              <a:buNone/>
            </a:pPr>
            <a:r>
              <a:rPr lang="en-US" sz="2000" dirty="0">
                <a:latin typeface="Calibri" charset="0"/>
              </a:rPr>
              <a:t>The ABC team determines that Baxter Battery will have these total activities for each activity cost pool:</a:t>
            </a:r>
            <a:endParaRPr lang="en-US" dirty="0">
              <a:latin typeface="Calibri" charset="0"/>
            </a:endParaRPr>
          </a:p>
          <a:p>
            <a:pPr lvl="1">
              <a:buClr>
                <a:srgbClr val="C00000"/>
              </a:buClr>
            </a:pPr>
            <a:r>
              <a:rPr lang="en-US" sz="2800" dirty="0"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</a:rPr>
              <a:t>10,000 customer orders,</a:t>
            </a:r>
          </a:p>
          <a:p>
            <a:pPr lvl="1">
              <a:buClr>
                <a:srgbClr val="C00000"/>
              </a:buClr>
            </a:pPr>
            <a:r>
              <a:rPr lang="en-US" sz="2800" dirty="0"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</a:rPr>
              <a:t>4,000 design changes,</a:t>
            </a:r>
          </a:p>
          <a:p>
            <a:pPr lvl="1">
              <a:buClr>
                <a:srgbClr val="C00000"/>
              </a:buClr>
            </a:pPr>
            <a:r>
              <a:rPr lang="en-US" sz="2800" dirty="0"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</a:rPr>
              <a:t>800,000 machine-hours,</a:t>
            </a:r>
          </a:p>
          <a:p>
            <a:pPr lvl="1">
              <a:buClr>
                <a:srgbClr val="C00000"/>
              </a:buClr>
            </a:pPr>
            <a:r>
              <a:rPr lang="en-US" sz="2800" dirty="0">
                <a:effectLst>
                  <a:outerShdw blurRad="38100" dist="38100" dir="2700000" algn="tl">
                    <a:srgbClr val="DDDDDD"/>
                  </a:outerShdw>
                </a:effectLst>
                <a:latin typeface="Calibri" charset="0"/>
              </a:rPr>
              <a:t>2,000 customers served.</a:t>
            </a:r>
          </a:p>
        </p:txBody>
      </p:sp>
      <p:sp>
        <p:nvSpPr>
          <p:cNvPr id="9" name="Text Box 4">
            <a:extLst>
              <a:ext uri="{FF2B5EF4-FFF2-40B4-BE49-F238E27FC236}">
                <a16:creationId xmlns:a16="http://schemas.microsoft.com/office/drawing/2014/main" id="{25E5BE1D-F942-6B48-071B-5693E6EC7D1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86138" y="4287519"/>
            <a:ext cx="7772400" cy="1401762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  <a:effectLst>
            <a:outerShdw blurRad="63500" dist="89803" dir="2700000" algn="ctr" rotWithShape="0">
              <a:schemeClr val="bg2">
                <a:alpha val="74997"/>
              </a:schemeClr>
            </a:outerShdw>
          </a:effec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panose="020F0502020204030204" pitchFamily="34" charset="0"/>
              <a:buChar char=" "/>
              <a:defRPr sz="2000">
                <a:solidFill>
                  <a:srgbClr val="404040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>
                <a:solidFill>
                  <a:srgbClr val="404040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panose="020F0502020204030204" pitchFamily="34" charset="0"/>
              <a:buChar char="◦"/>
              <a:defRPr sz="1400">
                <a:solidFill>
                  <a:srgbClr val="404040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en-US" sz="2800" dirty="0">
                <a:solidFill>
                  <a:srgbClr val="006600"/>
                </a:solidFill>
                <a:latin typeface="+mn-lt"/>
                <a:ea typeface="MS PGothic" pitchFamily="34" charset="-128"/>
                <a:cs typeface="Arial" panose="020B0604020202020204" pitchFamily="34" charset="0"/>
              </a:rPr>
              <a:t>Now the team can compute the individual activity rates by dividing the total cost for each activity by the total activity levels.</a:t>
            </a:r>
          </a:p>
        </p:txBody>
      </p:sp>
    </p:spTree>
    <p:extLst>
      <p:ext uri="{BB962C8B-B14F-4D97-AF65-F5344CB8AC3E}">
        <p14:creationId xmlns:p14="http://schemas.microsoft.com/office/powerpoint/2010/main" val="4027102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graphicFrame>
        <p:nvGraphicFramePr>
          <p:cNvPr id="7" name="Object 2">
            <a:extLst>
              <a:ext uri="{FF2B5EF4-FFF2-40B4-BE49-F238E27FC236}">
                <a16:creationId xmlns:a16="http://schemas.microsoft.com/office/drawing/2014/main" id="{D3E33355-93F7-F2DC-429D-A5C33F6A8E68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620838" y="1524000"/>
          <a:ext cx="8966200" cy="301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8" imgW="4724400" imgH="1625600" progId="Excel.Sheet.8">
                  <p:embed/>
                </p:oleObj>
              </mc:Choice>
              <mc:Fallback>
                <p:oleObj name="Worksheet" r:id="rId8" imgW="4724400" imgH="1625600" progId="Excel.Sheet.8">
                  <p:embed/>
                  <p:pic>
                    <p:nvPicPr>
                      <p:cNvPr id="34818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lum contrast="30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20838" y="1524000"/>
                        <a:ext cx="8966200" cy="3016250"/>
                      </a:xfrm>
                      <a:prstGeom prst="rect">
                        <a:avLst/>
                      </a:prstGeom>
                      <a:noFill/>
                      <a:ln w="952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D7AF85ED-4C57-7D36-78D2-2D6E8E6D53C3}"/>
              </a:ext>
            </a:extLst>
          </p:cNvPr>
          <p:cNvSpPr txBox="1"/>
          <p:nvPr/>
        </p:nvSpPr>
        <p:spPr>
          <a:xfrm>
            <a:off x="1455313" y="5181601"/>
            <a:ext cx="5402687" cy="1015663"/>
          </a:xfrm>
          <a:prstGeom prst="rect">
            <a:avLst/>
          </a:prstGeom>
          <a:solidFill>
            <a:schemeClr val="tx2">
              <a:lumMod val="75000"/>
            </a:schemeClr>
          </a:solidFill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000" dirty="0">
                <a:solidFill>
                  <a:schemeClr val="bg1"/>
                </a:solidFill>
                <a:ea typeface="MS PGothic" pitchFamily="34" charset="-128"/>
              </a:rPr>
              <a:t>These are organization-sustaining costs and will not be assigned to products or customers.</a:t>
            </a: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0B243E34-A7E9-3FD4-4864-6961E67DB411}"/>
              </a:ext>
            </a:extLst>
          </p:cNvPr>
          <p:cNvCxnSpPr>
            <a:stCxn id="8" idx="0"/>
          </p:cNvCxnSpPr>
          <p:nvPr/>
        </p:nvCxnSpPr>
        <p:spPr>
          <a:xfrm flipH="1" flipV="1">
            <a:off x="2346327" y="3962401"/>
            <a:ext cx="1810330" cy="1219200"/>
          </a:xfrm>
          <a:prstGeom prst="straightConnector1">
            <a:avLst/>
          </a:prstGeom>
          <a:ln w="28575">
            <a:solidFill>
              <a:srgbClr val="C00000"/>
            </a:solidFill>
            <a:headEnd type="none" w="med" len="med"/>
            <a:tailEnd type="arrow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D55D045E-AB55-815A-335E-97016F33C574}"/>
              </a:ext>
            </a:extLst>
          </p:cNvPr>
          <p:cNvSpPr txBox="1"/>
          <p:nvPr/>
        </p:nvSpPr>
        <p:spPr>
          <a:xfrm>
            <a:off x="1986138" y="437584"/>
            <a:ext cx="6821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Calibri Light" charset="0"/>
              </a:rPr>
              <a:t>Calculate Activity Rates</a:t>
            </a:r>
            <a:r>
              <a:rPr lang="nb-NO" sz="2800" b="1" dirty="0">
                <a:solidFill>
                  <a:schemeClr val="bg1"/>
                </a:solidFill>
                <a:latin typeface="Calibri Light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460474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grpSp>
        <p:nvGrpSpPr>
          <p:cNvPr id="7" name="Group 2">
            <a:extLst>
              <a:ext uri="{FF2B5EF4-FFF2-40B4-BE49-F238E27FC236}">
                <a16:creationId xmlns:a16="http://schemas.microsoft.com/office/drawing/2014/main" id="{7D1ECF6A-A08C-4EFF-AFDA-F5C32C7ADAC8}"/>
              </a:ext>
            </a:extLst>
          </p:cNvPr>
          <p:cNvGrpSpPr>
            <a:grpSpLocks/>
          </p:cNvGrpSpPr>
          <p:nvPr/>
        </p:nvGrpSpPr>
        <p:grpSpPr bwMode="auto">
          <a:xfrm>
            <a:off x="2311400" y="1981200"/>
            <a:ext cx="4495800" cy="3581400"/>
            <a:chOff x="496" y="1392"/>
            <a:chExt cx="2832" cy="2256"/>
          </a:xfrm>
        </p:grpSpPr>
        <p:sp>
          <p:nvSpPr>
            <p:cNvPr id="8" name="Line 3">
              <a:extLst>
                <a:ext uri="{FF2B5EF4-FFF2-40B4-BE49-F238E27FC236}">
                  <a16:creationId xmlns:a16="http://schemas.microsoft.com/office/drawing/2014/main" id="{3270C39F-C851-5F64-8B27-4F4E51A964D5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1920" y="1392"/>
              <a:ext cx="0" cy="225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9" name="Line 4">
              <a:extLst>
                <a:ext uri="{FF2B5EF4-FFF2-40B4-BE49-F238E27FC236}">
                  <a16:creationId xmlns:a16="http://schemas.microsoft.com/office/drawing/2014/main" id="{046A7FCA-E5F8-ECA8-74D5-87678E5E347A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2880" y="1392"/>
              <a:ext cx="0" cy="225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1" name="Line 5">
              <a:extLst>
                <a:ext uri="{FF2B5EF4-FFF2-40B4-BE49-F238E27FC236}">
                  <a16:creationId xmlns:a16="http://schemas.microsoft.com/office/drawing/2014/main" id="{B6BC04C0-70FA-510F-11A5-A68A738F01DB}"/>
                </a:ext>
              </a:extLst>
            </p:cNvPr>
            <p:cNvSpPr>
              <a:spLocks noChangeShapeType="1"/>
            </p:cNvSpPr>
            <p:nvPr/>
          </p:nvSpPr>
          <p:spPr bwMode="auto">
            <a:xfrm>
              <a:off x="960" y="1392"/>
              <a:ext cx="0" cy="2256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 wrap="none" anchor="ctr"/>
            <a:lstStyle/>
            <a:p>
              <a:endParaRPr lang="en-US"/>
            </a:p>
          </p:txBody>
        </p:sp>
        <p:sp>
          <p:nvSpPr>
            <p:cNvPr id="12" name="Rectangle 6">
              <a:extLst>
                <a:ext uri="{FF2B5EF4-FFF2-40B4-BE49-F238E27FC236}">
                  <a16:creationId xmlns:a16="http://schemas.microsoft.com/office/drawing/2014/main" id="{D608B806-D42F-1DD6-EAC7-E69B461CF4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496" y="2112"/>
              <a:ext cx="912" cy="192"/>
            </a:xfrm>
            <a:prstGeom prst="rect">
              <a:avLst/>
            </a:prstGeom>
            <a:solidFill>
              <a:srgbClr val="FFFFCC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blurRad="63500" dist="38099" dir="2700000" algn="ctr" rotWithShape="0">
                <a:srgbClr val="000000">
                  <a:alpha val="74997"/>
                </a:srgbClr>
              </a:outerShdw>
            </a:effec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defRPr/>
              </a:pPr>
              <a:r>
                <a:rPr lang="en-US" altLang="en-US" sz="2000" b="1">
                  <a:solidFill>
                    <a:srgbClr val="0000FF"/>
                  </a:solidFill>
                </a:rPr>
                <a:t>Traced</a:t>
              </a:r>
              <a:endParaRPr lang="en-US" altLang="en-US" sz="2000" b="1">
                <a:solidFill>
                  <a:srgbClr val="0000FF"/>
                </a:solidFill>
                <a:latin typeface="Times New Roman" pitchFamily="18" charset="0"/>
              </a:endParaRPr>
            </a:p>
          </p:txBody>
        </p:sp>
        <p:sp>
          <p:nvSpPr>
            <p:cNvPr id="13" name="Rectangle 7">
              <a:extLst>
                <a:ext uri="{FF2B5EF4-FFF2-40B4-BE49-F238E27FC236}">
                  <a16:creationId xmlns:a16="http://schemas.microsoft.com/office/drawing/2014/main" id="{AEA5179B-5A20-EBB8-87BD-0A3AC5CD70B5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456" y="2112"/>
              <a:ext cx="912" cy="192"/>
            </a:xfrm>
            <a:prstGeom prst="rect">
              <a:avLst/>
            </a:prstGeom>
            <a:solidFill>
              <a:srgbClr val="FFFFCC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blurRad="63500" dist="38099" dir="2700000" algn="ctr" rotWithShape="0">
                <a:srgbClr val="000000">
                  <a:alpha val="74997"/>
                </a:srgbClr>
              </a:outerShdw>
            </a:effec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defRPr/>
              </a:pPr>
              <a:r>
                <a:rPr lang="en-US" altLang="en-US" sz="2000" b="1">
                  <a:solidFill>
                    <a:srgbClr val="0000FF"/>
                  </a:solidFill>
                </a:rPr>
                <a:t>Traced</a:t>
              </a:r>
              <a:endParaRPr lang="en-US" altLang="en-US" sz="2000" b="1">
                <a:solidFill>
                  <a:srgbClr val="0000FF"/>
                </a:solidFill>
                <a:latin typeface="Times New Roman" pitchFamily="18" charset="0"/>
              </a:endParaRPr>
            </a:p>
          </p:txBody>
        </p:sp>
        <p:sp>
          <p:nvSpPr>
            <p:cNvPr id="14" name="Rectangle 8">
              <a:extLst>
                <a:ext uri="{FF2B5EF4-FFF2-40B4-BE49-F238E27FC236}">
                  <a16:creationId xmlns:a16="http://schemas.microsoft.com/office/drawing/2014/main" id="{9C1AD26D-A0F6-350D-F5E8-E8BE555256D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2416" y="2112"/>
              <a:ext cx="912" cy="192"/>
            </a:xfrm>
            <a:prstGeom prst="rect">
              <a:avLst/>
            </a:prstGeom>
            <a:solidFill>
              <a:srgbClr val="FFFFCC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  <a:effectLst>
              <a:outerShdw blurRad="63500" dist="38099" dir="2700000" algn="ctr" rotWithShape="0">
                <a:srgbClr val="000000">
                  <a:alpha val="74997"/>
                </a:srgbClr>
              </a:outerShdw>
            </a:effec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pitchFamily="34" charset="-128"/>
                </a:defRPr>
              </a:lvl9pPr>
            </a:lstStyle>
            <a:p>
              <a:pPr algn="ctr" eaLnBrk="1" hangingPunct="1">
                <a:defRPr/>
              </a:pPr>
              <a:r>
                <a:rPr lang="en-US" altLang="en-US" sz="2000" b="1">
                  <a:solidFill>
                    <a:srgbClr val="0000FF"/>
                  </a:solidFill>
                </a:rPr>
                <a:t>Traced</a:t>
              </a:r>
              <a:endParaRPr lang="en-US" altLang="en-US" sz="2000" b="1">
                <a:solidFill>
                  <a:srgbClr val="0000FF"/>
                </a:solidFill>
                <a:latin typeface="Times New Roman" pitchFamily="18" charset="0"/>
              </a:endParaRPr>
            </a:p>
          </p:txBody>
        </p:sp>
      </p:grpSp>
      <p:sp>
        <p:nvSpPr>
          <p:cNvPr id="15" name="Rectangle 10">
            <a:extLst>
              <a:ext uri="{FF2B5EF4-FFF2-40B4-BE49-F238E27FC236}">
                <a16:creationId xmlns:a16="http://schemas.microsoft.com/office/drawing/2014/main" id="{33B3886E-F356-F49B-5F44-C75EC2EB095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1295400"/>
            <a:ext cx="1447800" cy="685800"/>
          </a:xfrm>
          <a:prstGeom prst="rect">
            <a:avLst/>
          </a:prstGeom>
          <a:solidFill>
            <a:srgbClr val="6633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38099" dir="2700000" algn="ctr" rotWithShape="0">
              <a:srgbClr val="000000">
                <a:alpha val="74997"/>
              </a:srgbClr>
            </a:outerShdw>
          </a:effec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charset="0"/>
              <a:buChar char=" "/>
              <a:defRPr sz="2000">
                <a:solidFill>
                  <a:srgbClr val="404040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>
                <a:solidFill>
                  <a:srgbClr val="404040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en-US" b="1" dirty="0">
                <a:solidFill>
                  <a:srgbClr val="FFFF00"/>
                </a:solidFill>
                <a:latin typeface="Arial" charset="0"/>
                <a:ea typeface="MS PGothic" charset="-128"/>
                <a:cs typeface="Arial" charset="0"/>
              </a:rPr>
              <a:t>Direct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en-US" b="1" dirty="0">
                <a:solidFill>
                  <a:srgbClr val="FFFF00"/>
                </a:solidFill>
                <a:latin typeface="Arial" charset="0"/>
                <a:ea typeface="MS PGothic" charset="-128"/>
                <a:cs typeface="Arial" charset="0"/>
              </a:rPr>
              <a:t>Materials</a:t>
            </a:r>
          </a:p>
        </p:txBody>
      </p:sp>
      <p:sp>
        <p:nvSpPr>
          <p:cNvPr id="16" name="Rectangle 11">
            <a:extLst>
              <a:ext uri="{FF2B5EF4-FFF2-40B4-BE49-F238E27FC236}">
                <a16:creationId xmlns:a16="http://schemas.microsoft.com/office/drawing/2014/main" id="{E2EEC423-EE07-E761-EC78-846B78FCBA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1295400"/>
            <a:ext cx="1447800" cy="685800"/>
          </a:xfrm>
          <a:prstGeom prst="rect">
            <a:avLst/>
          </a:prstGeom>
          <a:solidFill>
            <a:srgbClr val="6633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38099" dir="2700000" algn="ctr" rotWithShape="0">
              <a:srgbClr val="000000">
                <a:alpha val="74997"/>
              </a:srgbClr>
            </a:outerShdw>
          </a:effec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charset="0"/>
              <a:buChar char=" "/>
              <a:defRPr sz="2000">
                <a:solidFill>
                  <a:srgbClr val="404040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>
                <a:solidFill>
                  <a:srgbClr val="404040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en-US" b="1" dirty="0">
                <a:solidFill>
                  <a:srgbClr val="FFFF00"/>
                </a:solidFill>
                <a:latin typeface="Arial" charset="0"/>
                <a:ea typeface="MS PGothic" charset="-128"/>
                <a:cs typeface="Arial" charset="0"/>
              </a:rPr>
              <a:t>Direct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en-US" b="1" dirty="0">
                <a:solidFill>
                  <a:srgbClr val="FFFF00"/>
                </a:solidFill>
                <a:latin typeface="Arial" charset="0"/>
                <a:ea typeface="MS PGothic" charset="-128"/>
                <a:cs typeface="Arial" charset="0"/>
              </a:rPr>
              <a:t>Labor</a:t>
            </a:r>
          </a:p>
        </p:txBody>
      </p:sp>
      <p:sp>
        <p:nvSpPr>
          <p:cNvPr id="17" name="Rectangle 12">
            <a:extLst>
              <a:ext uri="{FF2B5EF4-FFF2-40B4-BE49-F238E27FC236}">
                <a16:creationId xmlns:a16="http://schemas.microsoft.com/office/drawing/2014/main" id="{90C17458-4D91-950C-7B64-5E4F8B5678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0200" y="1295400"/>
            <a:ext cx="1447800" cy="685800"/>
          </a:xfrm>
          <a:prstGeom prst="rect">
            <a:avLst/>
          </a:prstGeom>
          <a:solidFill>
            <a:srgbClr val="6633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38099" dir="2700000" algn="ctr" rotWithShape="0">
              <a:srgbClr val="000000">
                <a:alpha val="74997"/>
              </a:srgbClr>
            </a:outerShdw>
          </a:effec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charset="0"/>
              <a:buChar char=" "/>
              <a:defRPr sz="2000">
                <a:solidFill>
                  <a:srgbClr val="404040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>
                <a:solidFill>
                  <a:srgbClr val="404040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en-US" b="1" dirty="0">
                <a:solidFill>
                  <a:srgbClr val="FFFF00"/>
                </a:solidFill>
                <a:latin typeface="Arial" charset="0"/>
                <a:ea typeface="MS PGothic" charset="-128"/>
                <a:cs typeface="Arial" charset="0"/>
              </a:rPr>
              <a:t>Shipping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en-US" b="1" dirty="0">
                <a:solidFill>
                  <a:srgbClr val="FFFF00"/>
                </a:solidFill>
                <a:latin typeface="Arial" charset="0"/>
                <a:ea typeface="MS PGothic" charset="-128"/>
                <a:cs typeface="Arial" charset="0"/>
              </a:rPr>
              <a:t>Costs</a:t>
            </a:r>
          </a:p>
        </p:txBody>
      </p:sp>
      <p:sp>
        <p:nvSpPr>
          <p:cNvPr id="18" name="Rectangle 13">
            <a:extLst>
              <a:ext uri="{FF2B5EF4-FFF2-40B4-BE49-F238E27FC236}">
                <a16:creationId xmlns:a16="http://schemas.microsoft.com/office/drawing/2014/main" id="{543332D5-F287-E524-836E-20302D2D473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34200" y="1295400"/>
            <a:ext cx="3581400" cy="685800"/>
          </a:xfrm>
          <a:prstGeom prst="rect">
            <a:avLst/>
          </a:prstGeom>
          <a:solidFill>
            <a:srgbClr val="6633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38099" dir="2700000" algn="ctr" rotWithShape="0">
              <a:srgbClr val="000000">
                <a:alpha val="74997"/>
              </a:srgbClr>
            </a:outerShdw>
          </a:effec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charset="0"/>
              <a:buChar char=" "/>
              <a:defRPr sz="2000">
                <a:solidFill>
                  <a:srgbClr val="404040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>
                <a:solidFill>
                  <a:srgbClr val="404040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en-US" b="1" dirty="0">
                <a:solidFill>
                  <a:srgbClr val="FFFF00"/>
                </a:solidFill>
                <a:latin typeface="Arial" charset="0"/>
                <a:ea typeface="MS PGothic" charset="-128"/>
                <a:cs typeface="Arial" charset="0"/>
              </a:rPr>
              <a:t>Overhead Costs</a:t>
            </a:r>
          </a:p>
        </p:txBody>
      </p:sp>
      <p:sp>
        <p:nvSpPr>
          <p:cNvPr id="19" name="Rectangle 14">
            <a:extLst>
              <a:ext uri="{FF2B5EF4-FFF2-40B4-BE49-F238E27FC236}">
                <a16:creationId xmlns:a16="http://schemas.microsoft.com/office/drawing/2014/main" id="{D0A40A89-AB92-7121-C277-A380E2AF15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5562600"/>
            <a:ext cx="6553200" cy="685800"/>
          </a:xfrm>
          <a:prstGeom prst="rect">
            <a:avLst/>
          </a:prstGeom>
          <a:solidFill>
            <a:srgbClr val="0000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38099" dir="2700000" algn="ctr" rotWithShape="0">
              <a:srgbClr val="000000">
                <a:alpha val="74997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en-US" sz="2000" b="1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Cost Objects:</a:t>
            </a:r>
          </a:p>
          <a:p>
            <a:pPr algn="ctr"/>
            <a:r>
              <a:rPr lang="en-US" sz="2000" b="1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Products, Customer Orders, Customers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D18B671B-8A1A-9C4F-9794-849D9C633D60}"/>
              </a:ext>
            </a:extLst>
          </p:cNvPr>
          <p:cNvSpPr txBox="1"/>
          <p:nvPr/>
        </p:nvSpPr>
        <p:spPr>
          <a:xfrm>
            <a:off x="1986138" y="437584"/>
            <a:ext cx="6821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Calibri Light" charset="0"/>
              </a:rPr>
              <a:t>Calculate Activity Rates</a:t>
            </a:r>
            <a:r>
              <a:rPr lang="nb-NO" sz="2800" b="1" dirty="0">
                <a:solidFill>
                  <a:schemeClr val="bg1"/>
                </a:solidFill>
                <a:latin typeface="Calibri Light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3897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B84EDB16-B4A3-A243-4F94-6584F5E6CB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80937" y="1719506"/>
            <a:ext cx="1447800" cy="685800"/>
          </a:xfrm>
          <a:prstGeom prst="rect">
            <a:avLst/>
          </a:prstGeom>
          <a:solidFill>
            <a:srgbClr val="6633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38099" dir="2700000" algn="ctr" rotWithShape="0">
              <a:srgbClr val="000000">
                <a:alpha val="74997"/>
              </a:srgbClr>
            </a:outerShdw>
          </a:effec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charset="0"/>
              <a:buChar char=" "/>
              <a:defRPr sz="2000">
                <a:solidFill>
                  <a:srgbClr val="404040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>
                <a:solidFill>
                  <a:srgbClr val="404040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en-US" b="1" dirty="0">
                <a:solidFill>
                  <a:srgbClr val="FFFF00"/>
                </a:solidFill>
                <a:latin typeface="Arial" charset="0"/>
                <a:ea typeface="MS PGothic" charset="-128"/>
                <a:cs typeface="Arial" charset="0"/>
              </a:rPr>
              <a:t>Direct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en-US" b="1" dirty="0">
                <a:solidFill>
                  <a:srgbClr val="FFFF00"/>
                </a:solidFill>
                <a:latin typeface="Arial" charset="0"/>
                <a:ea typeface="MS PGothic" charset="-128"/>
                <a:cs typeface="Arial" charset="0"/>
              </a:rPr>
              <a:t>Materials</a:t>
            </a: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CEAFB188-8056-86D1-9391-CEB8CE784C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04937" y="1719506"/>
            <a:ext cx="1447800" cy="685800"/>
          </a:xfrm>
          <a:prstGeom prst="rect">
            <a:avLst/>
          </a:prstGeom>
          <a:solidFill>
            <a:srgbClr val="6633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38099" dir="2700000" algn="ctr" rotWithShape="0">
              <a:srgbClr val="000000">
                <a:alpha val="74997"/>
              </a:srgbClr>
            </a:outerShdw>
          </a:effec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charset="0"/>
              <a:buChar char=" "/>
              <a:defRPr sz="2000">
                <a:solidFill>
                  <a:srgbClr val="404040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>
                <a:solidFill>
                  <a:srgbClr val="404040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en-US" b="1" dirty="0">
                <a:solidFill>
                  <a:srgbClr val="FFFF00"/>
                </a:solidFill>
                <a:latin typeface="Arial" charset="0"/>
                <a:ea typeface="MS PGothic" charset="-128"/>
                <a:cs typeface="Arial" charset="0"/>
              </a:rPr>
              <a:t>Direct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en-US" b="1" dirty="0">
                <a:solidFill>
                  <a:srgbClr val="FFFF00"/>
                </a:solidFill>
                <a:latin typeface="Arial" charset="0"/>
                <a:ea typeface="MS PGothic" charset="-128"/>
                <a:cs typeface="Arial" charset="0"/>
              </a:rPr>
              <a:t>Labor</a:t>
            </a: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CA9B1EB6-BDD5-765F-C39E-17C69AF65E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28937" y="1719506"/>
            <a:ext cx="1447800" cy="685800"/>
          </a:xfrm>
          <a:prstGeom prst="rect">
            <a:avLst/>
          </a:prstGeom>
          <a:solidFill>
            <a:srgbClr val="6633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38099" dir="2700000" algn="ctr" rotWithShape="0">
              <a:srgbClr val="000000">
                <a:alpha val="74997"/>
              </a:srgbClr>
            </a:outerShdw>
          </a:effec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charset="0"/>
              <a:buChar char=" "/>
              <a:defRPr sz="2000">
                <a:solidFill>
                  <a:srgbClr val="404040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>
                <a:solidFill>
                  <a:srgbClr val="404040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en-US" b="1" dirty="0">
                <a:solidFill>
                  <a:srgbClr val="FFFF00"/>
                </a:solidFill>
                <a:latin typeface="Arial" charset="0"/>
                <a:ea typeface="MS PGothic" charset="-128"/>
                <a:cs typeface="Arial" charset="0"/>
              </a:rPr>
              <a:t>Shipping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en-US" b="1" dirty="0">
                <a:solidFill>
                  <a:srgbClr val="FFFF00"/>
                </a:solidFill>
                <a:latin typeface="Arial" charset="0"/>
                <a:ea typeface="MS PGothic" charset="-128"/>
                <a:cs typeface="Arial" charset="0"/>
              </a:rPr>
              <a:t>Costs</a:t>
            </a:r>
          </a:p>
        </p:txBody>
      </p:sp>
      <p:sp>
        <p:nvSpPr>
          <p:cNvPr id="11" name="Rectangle 6">
            <a:extLst>
              <a:ext uri="{FF2B5EF4-FFF2-40B4-BE49-F238E27FC236}">
                <a16:creationId xmlns:a16="http://schemas.microsoft.com/office/drawing/2014/main" id="{F8E9EAD8-2E53-5AE4-3F7A-2FD98C012E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80937" y="5085185"/>
            <a:ext cx="6553200" cy="685800"/>
          </a:xfrm>
          <a:prstGeom prst="rect">
            <a:avLst/>
          </a:prstGeom>
          <a:solidFill>
            <a:srgbClr val="0000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38099" dir="2700000" algn="ctr" rotWithShape="0">
              <a:srgbClr val="000000">
                <a:alpha val="74997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en-US" sz="2000" b="1" dirty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Cost Objects:</a:t>
            </a:r>
          </a:p>
          <a:p>
            <a:pPr algn="ctr"/>
            <a:r>
              <a:rPr lang="en-US" sz="2000" b="1" dirty="0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Products, Customer Orders, Customers</a:t>
            </a:r>
          </a:p>
        </p:txBody>
      </p:sp>
      <p:cxnSp>
        <p:nvCxnSpPr>
          <p:cNvPr id="12" name="AutoShape 13">
            <a:extLst>
              <a:ext uri="{FF2B5EF4-FFF2-40B4-BE49-F238E27FC236}">
                <a16:creationId xmlns:a16="http://schemas.microsoft.com/office/drawing/2014/main" id="{687D8A9A-66FD-93FF-40BD-38107C49D814}"/>
              </a:ext>
            </a:extLst>
          </p:cNvPr>
          <p:cNvCxnSpPr>
            <a:cxnSpLocks noChangeShapeType="1"/>
            <a:stCxn id="23" idx="2"/>
          </p:cNvCxnSpPr>
          <p:nvPr/>
        </p:nvCxnSpPr>
        <p:spPr bwMode="auto">
          <a:xfrm rot="5400000">
            <a:off x="5043237" y="424106"/>
            <a:ext cx="1219200" cy="5181600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3" name="Line 14">
            <a:extLst>
              <a:ext uri="{FF2B5EF4-FFF2-40B4-BE49-F238E27FC236}">
                <a16:creationId xmlns:a16="http://schemas.microsoft.com/office/drawing/2014/main" id="{D7FEF834-51CB-A359-F1EF-E5A39D5C6E09}"/>
              </a:ext>
            </a:extLst>
          </p:cNvPr>
          <p:cNvSpPr>
            <a:spLocks noChangeShapeType="1"/>
          </p:cNvSpPr>
          <p:nvPr/>
        </p:nvSpPr>
        <p:spPr bwMode="auto">
          <a:xfrm>
            <a:off x="4624137" y="3014906"/>
            <a:ext cx="0" cy="6096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4" name="Line 15">
            <a:extLst>
              <a:ext uri="{FF2B5EF4-FFF2-40B4-BE49-F238E27FC236}">
                <a16:creationId xmlns:a16="http://schemas.microsoft.com/office/drawing/2014/main" id="{3797909D-A545-61F4-1F8B-B3A04E4E9A1B}"/>
              </a:ext>
            </a:extLst>
          </p:cNvPr>
          <p:cNvSpPr>
            <a:spLocks noChangeShapeType="1"/>
          </p:cNvSpPr>
          <p:nvPr/>
        </p:nvSpPr>
        <p:spPr bwMode="auto">
          <a:xfrm>
            <a:off x="6186237" y="3014906"/>
            <a:ext cx="0" cy="6096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5" name="Line 16">
            <a:extLst>
              <a:ext uri="{FF2B5EF4-FFF2-40B4-BE49-F238E27FC236}">
                <a16:creationId xmlns:a16="http://schemas.microsoft.com/office/drawing/2014/main" id="{86EBE050-BFA4-1A0E-2A64-3B2D43F03B31}"/>
              </a:ext>
            </a:extLst>
          </p:cNvPr>
          <p:cNvSpPr>
            <a:spLocks noChangeShapeType="1"/>
          </p:cNvSpPr>
          <p:nvPr/>
        </p:nvSpPr>
        <p:spPr bwMode="auto">
          <a:xfrm>
            <a:off x="7672137" y="3014906"/>
            <a:ext cx="0" cy="6096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cxnSp>
        <p:nvCxnSpPr>
          <p:cNvPr id="16" name="AutoShape 17">
            <a:extLst>
              <a:ext uri="{FF2B5EF4-FFF2-40B4-BE49-F238E27FC236}">
                <a16:creationId xmlns:a16="http://schemas.microsoft.com/office/drawing/2014/main" id="{A298A699-46CF-75D8-95C3-5629392081E8}"/>
              </a:ext>
            </a:extLst>
          </p:cNvPr>
          <p:cNvCxnSpPr>
            <a:cxnSpLocks noChangeShapeType="1"/>
            <a:stCxn id="23" idx="2"/>
          </p:cNvCxnSpPr>
          <p:nvPr/>
        </p:nvCxnSpPr>
        <p:spPr bwMode="auto">
          <a:xfrm rot="16200000" flipH="1">
            <a:off x="8154737" y="2494206"/>
            <a:ext cx="1219200" cy="1041400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17" name="Text Box 18">
            <a:extLst>
              <a:ext uri="{FF2B5EF4-FFF2-40B4-BE49-F238E27FC236}">
                <a16:creationId xmlns:a16="http://schemas.microsoft.com/office/drawing/2014/main" id="{F301F8BE-3BDF-6C9D-A0F6-8B76F2E7F0D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24137" y="2600570"/>
            <a:ext cx="4495800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200">
                <a:solidFill>
                  <a:srgbClr val="0000FF"/>
                </a:solidFill>
              </a:rPr>
              <a:t>First-Stage Allocation</a:t>
            </a:r>
          </a:p>
        </p:txBody>
      </p:sp>
      <p:sp>
        <p:nvSpPr>
          <p:cNvPr id="18" name="Rectangle 12">
            <a:extLst>
              <a:ext uri="{FF2B5EF4-FFF2-40B4-BE49-F238E27FC236}">
                <a16:creationId xmlns:a16="http://schemas.microsoft.com/office/drawing/2014/main" id="{A37D6D17-743F-8F84-1448-E4494F517E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8137" y="3624506"/>
            <a:ext cx="1447800" cy="685800"/>
          </a:xfrm>
          <a:prstGeom prst="rect">
            <a:avLst/>
          </a:prstGeom>
          <a:solidFill>
            <a:srgbClr val="0066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38099" dir="2700000" algn="ctr" rotWithShape="0">
              <a:srgbClr val="000000">
                <a:alpha val="74997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Customer</a:t>
            </a:r>
            <a:b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Orders</a:t>
            </a:r>
          </a:p>
        </p:txBody>
      </p:sp>
      <p:sp>
        <p:nvSpPr>
          <p:cNvPr id="19" name="Rectangle 14">
            <a:extLst>
              <a:ext uri="{FF2B5EF4-FFF2-40B4-BE49-F238E27FC236}">
                <a16:creationId xmlns:a16="http://schemas.microsoft.com/office/drawing/2014/main" id="{6D59E766-516F-0917-40EC-6AE265F8015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36937" y="3624506"/>
            <a:ext cx="1447800" cy="685800"/>
          </a:xfrm>
          <a:prstGeom prst="rect">
            <a:avLst/>
          </a:prstGeom>
          <a:solidFill>
            <a:srgbClr val="0066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38099" dir="2700000" algn="ctr" rotWithShape="0">
              <a:srgbClr val="000000">
                <a:alpha val="74997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Order</a:t>
            </a:r>
            <a:b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Size</a:t>
            </a:r>
          </a:p>
        </p:txBody>
      </p:sp>
      <p:sp>
        <p:nvSpPr>
          <p:cNvPr id="20" name="Rectangle 15">
            <a:extLst>
              <a:ext uri="{FF2B5EF4-FFF2-40B4-BE49-F238E27FC236}">
                <a16:creationId xmlns:a16="http://schemas.microsoft.com/office/drawing/2014/main" id="{0C223802-F859-743A-C192-7C4E442746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86337" y="3624506"/>
            <a:ext cx="1447800" cy="685800"/>
          </a:xfrm>
          <a:prstGeom prst="rect">
            <a:avLst/>
          </a:prstGeom>
          <a:solidFill>
            <a:srgbClr val="0066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38099" dir="2700000" algn="ctr" rotWithShape="0">
              <a:srgbClr val="000000">
                <a:alpha val="74997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Customer</a:t>
            </a:r>
          </a:p>
          <a:p>
            <a:pPr algn="ctr"/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Relations</a:t>
            </a:r>
          </a:p>
        </p:txBody>
      </p:sp>
      <p:sp>
        <p:nvSpPr>
          <p:cNvPr id="21" name="Rectangle 16">
            <a:extLst>
              <a:ext uri="{FF2B5EF4-FFF2-40B4-BE49-F238E27FC236}">
                <a16:creationId xmlns:a16="http://schemas.microsoft.com/office/drawing/2014/main" id="{F8E46412-95AE-AF99-1B2B-DBE01A9570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61137" y="3624506"/>
            <a:ext cx="1447800" cy="685800"/>
          </a:xfrm>
          <a:prstGeom prst="rect">
            <a:avLst/>
          </a:prstGeom>
          <a:solidFill>
            <a:srgbClr val="0066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38099" dir="2700000" algn="ctr" rotWithShape="0">
              <a:srgbClr val="000000">
                <a:alpha val="74997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Other</a:t>
            </a:r>
          </a:p>
        </p:txBody>
      </p:sp>
      <p:sp>
        <p:nvSpPr>
          <p:cNvPr id="22" name="Rectangle 30">
            <a:extLst>
              <a:ext uri="{FF2B5EF4-FFF2-40B4-BE49-F238E27FC236}">
                <a16:creationId xmlns:a16="http://schemas.microsoft.com/office/drawing/2014/main" id="{F2DF6643-949F-59AF-2182-E58BB68B8C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3909762" y="3634031"/>
            <a:ext cx="1447800" cy="685800"/>
          </a:xfrm>
          <a:prstGeom prst="rect">
            <a:avLst/>
          </a:prstGeom>
          <a:solidFill>
            <a:srgbClr val="0066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38099" dir="2700000" algn="ctr" rotWithShape="0">
              <a:srgbClr val="000000">
                <a:alpha val="74997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Design</a:t>
            </a:r>
          </a:p>
          <a:p>
            <a:pPr algn="ctr"/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Changes</a:t>
            </a:r>
          </a:p>
        </p:txBody>
      </p:sp>
      <p:sp>
        <p:nvSpPr>
          <p:cNvPr id="23" name="Rectangle 12">
            <a:extLst>
              <a:ext uri="{FF2B5EF4-FFF2-40B4-BE49-F238E27FC236}">
                <a16:creationId xmlns:a16="http://schemas.microsoft.com/office/drawing/2014/main" id="{0FEB4B79-914A-A521-2704-EDB338E9D17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52937" y="1719506"/>
            <a:ext cx="3581400" cy="685800"/>
          </a:xfrm>
          <a:prstGeom prst="rect">
            <a:avLst/>
          </a:prstGeom>
          <a:solidFill>
            <a:srgbClr val="6633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38099" dir="2700000" algn="ctr" rotWithShape="0">
              <a:srgbClr val="000000">
                <a:alpha val="74997"/>
              </a:srgbClr>
            </a:outerShdw>
          </a:effec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charset="0"/>
              <a:buChar char=" "/>
              <a:defRPr sz="2000">
                <a:solidFill>
                  <a:srgbClr val="404040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>
                <a:solidFill>
                  <a:srgbClr val="404040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en-US" b="1" dirty="0">
                <a:solidFill>
                  <a:srgbClr val="FFFF00"/>
                </a:solidFill>
                <a:latin typeface="Arial" charset="0"/>
                <a:ea typeface="MS PGothic" charset="-128"/>
                <a:cs typeface="Arial" charset="0"/>
              </a:rPr>
              <a:t>Overhead Costs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71A3D0E-3DD4-D26A-B922-42CB4BD9FB96}"/>
              </a:ext>
            </a:extLst>
          </p:cNvPr>
          <p:cNvSpPr txBox="1"/>
          <p:nvPr/>
        </p:nvSpPr>
        <p:spPr>
          <a:xfrm>
            <a:off x="2073127" y="541029"/>
            <a:ext cx="6821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Calibri Light" charset="0"/>
              </a:rPr>
              <a:t>Calculate Activity Rates</a:t>
            </a:r>
            <a:r>
              <a:rPr lang="nb-NO" sz="2800" b="1" dirty="0">
                <a:solidFill>
                  <a:schemeClr val="bg1"/>
                </a:solidFill>
                <a:latin typeface="Calibri Light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73111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7" name="Line 2">
            <a:extLst>
              <a:ext uri="{FF2B5EF4-FFF2-40B4-BE49-F238E27FC236}">
                <a16:creationId xmlns:a16="http://schemas.microsoft.com/office/drawing/2014/main" id="{E56FE990-771A-35F0-4E4C-1B137C6ED459}"/>
              </a:ext>
            </a:extLst>
          </p:cNvPr>
          <p:cNvSpPr>
            <a:spLocks noChangeShapeType="1"/>
          </p:cNvSpPr>
          <p:nvPr/>
        </p:nvSpPr>
        <p:spPr bwMode="auto">
          <a:xfrm>
            <a:off x="3505200" y="3911600"/>
            <a:ext cx="0" cy="16002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8" name="Line 3">
            <a:extLst>
              <a:ext uri="{FF2B5EF4-FFF2-40B4-BE49-F238E27FC236}">
                <a16:creationId xmlns:a16="http://schemas.microsoft.com/office/drawing/2014/main" id="{9A4000E4-BF8B-C7A9-00C6-76E9F4402AB8}"/>
              </a:ext>
            </a:extLst>
          </p:cNvPr>
          <p:cNvSpPr>
            <a:spLocks noChangeShapeType="1"/>
          </p:cNvSpPr>
          <p:nvPr/>
        </p:nvSpPr>
        <p:spPr bwMode="auto">
          <a:xfrm>
            <a:off x="5105400" y="3911600"/>
            <a:ext cx="0" cy="16002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9" name="Line 4">
            <a:extLst>
              <a:ext uri="{FF2B5EF4-FFF2-40B4-BE49-F238E27FC236}">
                <a16:creationId xmlns:a16="http://schemas.microsoft.com/office/drawing/2014/main" id="{15FF4AFD-F4DE-1FF4-BB4E-253DF4EABA94}"/>
              </a:ext>
            </a:extLst>
          </p:cNvPr>
          <p:cNvSpPr>
            <a:spLocks noChangeShapeType="1"/>
          </p:cNvSpPr>
          <p:nvPr/>
        </p:nvSpPr>
        <p:spPr bwMode="auto">
          <a:xfrm>
            <a:off x="6667500" y="3911600"/>
            <a:ext cx="0" cy="16002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1" name="Line 5">
            <a:extLst>
              <a:ext uri="{FF2B5EF4-FFF2-40B4-BE49-F238E27FC236}">
                <a16:creationId xmlns:a16="http://schemas.microsoft.com/office/drawing/2014/main" id="{51DE7F98-3B97-E699-17DF-070954ED8B75}"/>
              </a:ext>
            </a:extLst>
          </p:cNvPr>
          <p:cNvSpPr>
            <a:spLocks noChangeShapeType="1"/>
          </p:cNvSpPr>
          <p:nvPr/>
        </p:nvSpPr>
        <p:spPr bwMode="auto">
          <a:xfrm>
            <a:off x="8153400" y="3911600"/>
            <a:ext cx="0" cy="16002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2" name="Line 6">
            <a:extLst>
              <a:ext uri="{FF2B5EF4-FFF2-40B4-BE49-F238E27FC236}">
                <a16:creationId xmlns:a16="http://schemas.microsoft.com/office/drawing/2014/main" id="{35875072-534E-CE5A-1FBC-225454D525D9}"/>
              </a:ext>
            </a:extLst>
          </p:cNvPr>
          <p:cNvSpPr>
            <a:spLocks noChangeShapeType="1"/>
          </p:cNvSpPr>
          <p:nvPr/>
        </p:nvSpPr>
        <p:spPr bwMode="auto">
          <a:xfrm>
            <a:off x="9753600" y="3911600"/>
            <a:ext cx="0" cy="18034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13" name="Rectangle 8">
            <a:extLst>
              <a:ext uri="{FF2B5EF4-FFF2-40B4-BE49-F238E27FC236}">
                <a16:creationId xmlns:a16="http://schemas.microsoft.com/office/drawing/2014/main" id="{D3F91E16-E9CC-9E50-8370-94465860F63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1295400"/>
            <a:ext cx="1447800" cy="685800"/>
          </a:xfrm>
          <a:prstGeom prst="rect">
            <a:avLst/>
          </a:prstGeom>
          <a:solidFill>
            <a:srgbClr val="6633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38099" dir="2700000" algn="ctr" rotWithShape="0">
              <a:srgbClr val="000000">
                <a:alpha val="74997"/>
              </a:srgbClr>
            </a:outerShdw>
          </a:effec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charset="0"/>
              <a:buChar char=" "/>
              <a:defRPr sz="2000">
                <a:solidFill>
                  <a:srgbClr val="404040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>
                <a:solidFill>
                  <a:srgbClr val="404040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en-US" b="1" dirty="0">
                <a:solidFill>
                  <a:srgbClr val="FFFF00"/>
                </a:solidFill>
                <a:latin typeface="Arial" charset="0"/>
                <a:ea typeface="MS PGothic" charset="-128"/>
                <a:cs typeface="Arial" charset="0"/>
              </a:rPr>
              <a:t>Direct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en-US" b="1" dirty="0">
                <a:solidFill>
                  <a:srgbClr val="FFFF00"/>
                </a:solidFill>
                <a:latin typeface="Arial" charset="0"/>
                <a:ea typeface="MS PGothic" charset="-128"/>
                <a:cs typeface="Arial" charset="0"/>
              </a:rPr>
              <a:t>Materials</a:t>
            </a:r>
          </a:p>
        </p:txBody>
      </p:sp>
      <p:sp>
        <p:nvSpPr>
          <p:cNvPr id="14" name="Rectangle 9">
            <a:extLst>
              <a:ext uri="{FF2B5EF4-FFF2-40B4-BE49-F238E27FC236}">
                <a16:creationId xmlns:a16="http://schemas.microsoft.com/office/drawing/2014/main" id="{7AC153D0-E485-A8F8-4853-B07B2FC3563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86200" y="1295400"/>
            <a:ext cx="1447800" cy="685800"/>
          </a:xfrm>
          <a:prstGeom prst="rect">
            <a:avLst/>
          </a:prstGeom>
          <a:solidFill>
            <a:srgbClr val="6633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38099" dir="2700000" algn="ctr" rotWithShape="0">
              <a:srgbClr val="000000">
                <a:alpha val="74997"/>
              </a:srgbClr>
            </a:outerShdw>
          </a:effec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charset="0"/>
              <a:buChar char=" "/>
              <a:defRPr sz="2000">
                <a:solidFill>
                  <a:srgbClr val="404040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>
                <a:solidFill>
                  <a:srgbClr val="404040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en-US" b="1" dirty="0">
                <a:solidFill>
                  <a:srgbClr val="FFFF00"/>
                </a:solidFill>
                <a:latin typeface="Arial" charset="0"/>
                <a:ea typeface="MS PGothic" charset="-128"/>
                <a:cs typeface="Arial" charset="0"/>
              </a:rPr>
              <a:t>Direct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en-US" b="1" dirty="0">
                <a:solidFill>
                  <a:srgbClr val="FFFF00"/>
                </a:solidFill>
                <a:latin typeface="Arial" charset="0"/>
                <a:ea typeface="MS PGothic" charset="-128"/>
                <a:cs typeface="Arial" charset="0"/>
              </a:rPr>
              <a:t>Labor</a:t>
            </a:r>
          </a:p>
        </p:txBody>
      </p:sp>
      <p:sp>
        <p:nvSpPr>
          <p:cNvPr id="15" name="Rectangle 10">
            <a:extLst>
              <a:ext uri="{FF2B5EF4-FFF2-40B4-BE49-F238E27FC236}">
                <a16:creationId xmlns:a16="http://schemas.microsoft.com/office/drawing/2014/main" id="{7C25679C-E667-E1BD-4C01-A7DD826965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10200" y="1295400"/>
            <a:ext cx="1447800" cy="685800"/>
          </a:xfrm>
          <a:prstGeom prst="rect">
            <a:avLst/>
          </a:prstGeom>
          <a:solidFill>
            <a:srgbClr val="6633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38099" dir="2700000" algn="ctr" rotWithShape="0">
              <a:srgbClr val="000000">
                <a:alpha val="74997"/>
              </a:srgbClr>
            </a:outerShdw>
          </a:effec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charset="0"/>
              <a:buChar char=" "/>
              <a:defRPr sz="2000">
                <a:solidFill>
                  <a:srgbClr val="404040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>
                <a:solidFill>
                  <a:srgbClr val="404040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en-US" b="1" dirty="0">
                <a:solidFill>
                  <a:srgbClr val="FFFF00"/>
                </a:solidFill>
                <a:latin typeface="Arial" charset="0"/>
                <a:ea typeface="MS PGothic" charset="-128"/>
                <a:cs typeface="Arial" charset="0"/>
              </a:rPr>
              <a:t>Shipping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en-US" b="1" dirty="0">
                <a:solidFill>
                  <a:srgbClr val="FFFF00"/>
                </a:solidFill>
                <a:latin typeface="Arial" charset="0"/>
                <a:ea typeface="MS PGothic" charset="-128"/>
                <a:cs typeface="Arial" charset="0"/>
              </a:rPr>
              <a:t>Costs</a:t>
            </a:r>
          </a:p>
        </p:txBody>
      </p:sp>
      <p:sp>
        <p:nvSpPr>
          <p:cNvPr id="16" name="Rectangle 11">
            <a:extLst>
              <a:ext uri="{FF2B5EF4-FFF2-40B4-BE49-F238E27FC236}">
                <a16:creationId xmlns:a16="http://schemas.microsoft.com/office/drawing/2014/main" id="{4298F785-5C6E-10CD-F472-8A205DD814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62200" y="5562600"/>
            <a:ext cx="6553200" cy="685800"/>
          </a:xfrm>
          <a:prstGeom prst="rect">
            <a:avLst/>
          </a:prstGeom>
          <a:solidFill>
            <a:srgbClr val="0000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38099" dir="2700000" algn="ctr" rotWithShape="0">
              <a:srgbClr val="000000">
                <a:alpha val="74997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en-US" sz="2000" b="1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Cost Objects:</a:t>
            </a:r>
          </a:p>
          <a:p>
            <a:pPr algn="ctr"/>
            <a:r>
              <a:rPr lang="en-US" sz="2000" b="1">
                <a:solidFill>
                  <a:srgbClr val="FFFFCC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Products, Customer Orders, Customers</a:t>
            </a:r>
          </a:p>
        </p:txBody>
      </p:sp>
      <p:sp>
        <p:nvSpPr>
          <p:cNvPr id="17" name="Rectangle 12">
            <a:extLst>
              <a:ext uri="{FF2B5EF4-FFF2-40B4-BE49-F238E27FC236}">
                <a16:creationId xmlns:a16="http://schemas.microsoft.com/office/drawing/2014/main" id="{8A758BC2-62A6-A381-694F-15290EA5A8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19400" y="3200400"/>
            <a:ext cx="1447800" cy="685800"/>
          </a:xfrm>
          <a:prstGeom prst="rect">
            <a:avLst/>
          </a:prstGeom>
          <a:solidFill>
            <a:srgbClr val="0066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38099" dir="2700000" algn="ctr" rotWithShape="0">
              <a:srgbClr val="000000">
                <a:alpha val="74997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Customer</a:t>
            </a:r>
            <a:b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Orders</a:t>
            </a:r>
          </a:p>
        </p:txBody>
      </p:sp>
      <p:sp>
        <p:nvSpPr>
          <p:cNvPr id="18" name="Rectangle 14">
            <a:extLst>
              <a:ext uri="{FF2B5EF4-FFF2-40B4-BE49-F238E27FC236}">
                <a16:creationId xmlns:a16="http://schemas.microsoft.com/office/drawing/2014/main" id="{1CFC5D18-EEF0-FD97-DC98-202A61A83E8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18200" y="3200400"/>
            <a:ext cx="1447800" cy="685800"/>
          </a:xfrm>
          <a:prstGeom prst="rect">
            <a:avLst/>
          </a:prstGeom>
          <a:solidFill>
            <a:srgbClr val="0066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38099" dir="2700000" algn="ctr" rotWithShape="0">
              <a:srgbClr val="000000">
                <a:alpha val="74997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Order</a:t>
            </a:r>
            <a:b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Size</a:t>
            </a:r>
          </a:p>
        </p:txBody>
      </p:sp>
      <p:sp>
        <p:nvSpPr>
          <p:cNvPr id="19" name="Rectangle 15">
            <a:extLst>
              <a:ext uri="{FF2B5EF4-FFF2-40B4-BE49-F238E27FC236}">
                <a16:creationId xmlns:a16="http://schemas.microsoft.com/office/drawing/2014/main" id="{5873896E-0399-0649-260C-DC734FF99C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67600" y="3200400"/>
            <a:ext cx="1447800" cy="685800"/>
          </a:xfrm>
          <a:prstGeom prst="rect">
            <a:avLst/>
          </a:prstGeom>
          <a:solidFill>
            <a:srgbClr val="0066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38099" dir="2700000" algn="ctr" rotWithShape="0">
              <a:srgbClr val="000000">
                <a:alpha val="74997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Customer</a:t>
            </a:r>
          </a:p>
          <a:p>
            <a:pPr algn="ctr"/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Relations</a:t>
            </a:r>
          </a:p>
        </p:txBody>
      </p:sp>
      <p:sp>
        <p:nvSpPr>
          <p:cNvPr id="20" name="Rectangle 16">
            <a:extLst>
              <a:ext uri="{FF2B5EF4-FFF2-40B4-BE49-F238E27FC236}">
                <a16:creationId xmlns:a16="http://schemas.microsoft.com/office/drawing/2014/main" id="{A4AD954F-708A-9FAD-56DC-A60117E6C0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42400" y="3200400"/>
            <a:ext cx="1447800" cy="685800"/>
          </a:xfrm>
          <a:prstGeom prst="rect">
            <a:avLst/>
          </a:prstGeom>
          <a:solidFill>
            <a:srgbClr val="0066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38099" dir="2700000" algn="ctr" rotWithShape="0">
              <a:srgbClr val="000000">
                <a:alpha val="74997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Other</a:t>
            </a:r>
          </a:p>
        </p:txBody>
      </p:sp>
      <p:cxnSp>
        <p:nvCxnSpPr>
          <p:cNvPr id="21" name="AutoShape 18">
            <a:extLst>
              <a:ext uri="{FF2B5EF4-FFF2-40B4-BE49-F238E27FC236}">
                <a16:creationId xmlns:a16="http://schemas.microsoft.com/office/drawing/2014/main" id="{F93CD3AF-6C06-B86E-B0F1-A29893EF5FAD}"/>
              </a:ext>
            </a:extLst>
          </p:cNvPr>
          <p:cNvCxnSpPr>
            <a:cxnSpLocks noChangeShapeType="1"/>
            <a:stCxn id="35" idx="2"/>
            <a:endCxn id="17" idx="0"/>
          </p:cNvCxnSpPr>
          <p:nvPr/>
        </p:nvCxnSpPr>
        <p:spPr bwMode="auto">
          <a:xfrm rot="5400000">
            <a:off x="5524500" y="0"/>
            <a:ext cx="1219200" cy="5181600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22" name="Line 19">
            <a:extLst>
              <a:ext uri="{FF2B5EF4-FFF2-40B4-BE49-F238E27FC236}">
                <a16:creationId xmlns:a16="http://schemas.microsoft.com/office/drawing/2014/main" id="{888234CA-FD97-6AF1-EFB1-2D56857B1DA2}"/>
              </a:ext>
            </a:extLst>
          </p:cNvPr>
          <p:cNvSpPr>
            <a:spLocks noChangeShapeType="1"/>
          </p:cNvSpPr>
          <p:nvPr/>
        </p:nvSpPr>
        <p:spPr bwMode="auto">
          <a:xfrm>
            <a:off x="5105400" y="2590800"/>
            <a:ext cx="0" cy="6096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3" name="Line 20">
            <a:extLst>
              <a:ext uri="{FF2B5EF4-FFF2-40B4-BE49-F238E27FC236}">
                <a16:creationId xmlns:a16="http://schemas.microsoft.com/office/drawing/2014/main" id="{76E0566E-3984-6B1D-5121-4BA29D6583CD}"/>
              </a:ext>
            </a:extLst>
          </p:cNvPr>
          <p:cNvSpPr>
            <a:spLocks noChangeShapeType="1"/>
          </p:cNvSpPr>
          <p:nvPr/>
        </p:nvSpPr>
        <p:spPr bwMode="auto">
          <a:xfrm>
            <a:off x="6667500" y="2590800"/>
            <a:ext cx="0" cy="6096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sp>
        <p:nvSpPr>
          <p:cNvPr id="24" name="Line 21">
            <a:extLst>
              <a:ext uri="{FF2B5EF4-FFF2-40B4-BE49-F238E27FC236}">
                <a16:creationId xmlns:a16="http://schemas.microsoft.com/office/drawing/2014/main" id="{0E97911B-BE00-A970-EF38-2D113BA3F847}"/>
              </a:ext>
            </a:extLst>
          </p:cNvPr>
          <p:cNvSpPr>
            <a:spLocks noChangeShapeType="1"/>
          </p:cNvSpPr>
          <p:nvPr/>
        </p:nvSpPr>
        <p:spPr bwMode="auto">
          <a:xfrm>
            <a:off x="8153400" y="2590800"/>
            <a:ext cx="0" cy="6096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  <p:txBody>
          <a:bodyPr wrap="none" anchor="ctr"/>
          <a:lstStyle/>
          <a:p>
            <a:endParaRPr lang="en-US"/>
          </a:p>
        </p:txBody>
      </p:sp>
      <p:cxnSp>
        <p:nvCxnSpPr>
          <p:cNvPr id="26" name="AutoShape 22">
            <a:extLst>
              <a:ext uri="{FF2B5EF4-FFF2-40B4-BE49-F238E27FC236}">
                <a16:creationId xmlns:a16="http://schemas.microsoft.com/office/drawing/2014/main" id="{619602DF-0407-FC79-12DB-D0C562A1A91C}"/>
              </a:ext>
            </a:extLst>
          </p:cNvPr>
          <p:cNvCxnSpPr>
            <a:cxnSpLocks noChangeShapeType="1"/>
            <a:stCxn id="35" idx="2"/>
            <a:endCxn id="20" idx="0"/>
          </p:cNvCxnSpPr>
          <p:nvPr/>
        </p:nvCxnSpPr>
        <p:spPr bwMode="auto">
          <a:xfrm rot="16200000" flipH="1">
            <a:off x="8636000" y="2070100"/>
            <a:ext cx="1219200" cy="1041400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rgbClr val="FF00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sp>
        <p:nvSpPr>
          <p:cNvPr id="27" name="Text Box 23">
            <a:extLst>
              <a:ext uri="{FF2B5EF4-FFF2-40B4-BE49-F238E27FC236}">
                <a16:creationId xmlns:a16="http://schemas.microsoft.com/office/drawing/2014/main" id="{9AA8968A-2ED0-E1CC-7AAF-D1B36FB7DA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105400" y="2176464"/>
            <a:ext cx="4495800" cy="427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sz="2200">
                <a:solidFill>
                  <a:srgbClr val="0000FF"/>
                </a:solidFill>
              </a:rPr>
              <a:t>First-Stage Allocation</a:t>
            </a:r>
          </a:p>
        </p:txBody>
      </p:sp>
      <p:sp>
        <p:nvSpPr>
          <p:cNvPr id="28" name="Rectangle 24">
            <a:extLst>
              <a:ext uri="{FF2B5EF4-FFF2-40B4-BE49-F238E27FC236}">
                <a16:creationId xmlns:a16="http://schemas.microsoft.com/office/drawing/2014/main" id="{EA05C590-F86D-EAFD-BB04-A7FD8067DB6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95600" y="4114800"/>
            <a:ext cx="7543800" cy="457200"/>
          </a:xfrm>
          <a:prstGeom prst="rect">
            <a:avLst/>
          </a:prstGeom>
          <a:solidFill>
            <a:schemeClr val="accent1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38099" dir="2700000" algn="ctr" rotWithShape="0">
              <a:srgbClr val="000000">
                <a:alpha val="74997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en-US" sz="22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Second-Stage Allocations</a:t>
            </a:r>
          </a:p>
        </p:txBody>
      </p:sp>
      <p:sp>
        <p:nvSpPr>
          <p:cNvPr id="29" name="Rectangle 25">
            <a:extLst>
              <a:ext uri="{FF2B5EF4-FFF2-40B4-BE49-F238E27FC236}">
                <a16:creationId xmlns:a16="http://schemas.microsoft.com/office/drawing/2014/main" id="{5036A48F-AB66-C906-7696-A5FD5FD413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68600" y="4800600"/>
            <a:ext cx="1447800" cy="304800"/>
          </a:xfrm>
          <a:prstGeom prst="rect">
            <a:avLst/>
          </a:prstGeom>
          <a:solidFill>
            <a:srgbClr val="CCE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38099" dir="2700000" algn="ctr" rotWithShape="0">
              <a:srgbClr val="000000">
                <a:alpha val="74997"/>
              </a:srgb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 eaLnBrk="1" hangingPunct="1">
              <a:defRPr/>
            </a:pPr>
            <a:r>
              <a:rPr lang="en-US" altLang="en-US" sz="2000" b="1">
                <a:solidFill>
                  <a:schemeClr val="tx2"/>
                </a:solidFill>
              </a:rPr>
              <a:t>$/Order</a:t>
            </a:r>
            <a:endParaRPr lang="en-US" altLang="en-US" sz="2000" b="1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30" name="Rectangle 26">
            <a:extLst>
              <a:ext uri="{FF2B5EF4-FFF2-40B4-BE49-F238E27FC236}">
                <a16:creationId xmlns:a16="http://schemas.microsoft.com/office/drawing/2014/main" id="{F3C76B51-2103-48DA-4CE3-56DC04DAE4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68800" y="4800600"/>
            <a:ext cx="1447800" cy="304800"/>
          </a:xfrm>
          <a:prstGeom prst="rect">
            <a:avLst/>
          </a:prstGeom>
          <a:solidFill>
            <a:srgbClr val="CCE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38099" dir="2700000" algn="ctr" rotWithShape="0">
              <a:srgbClr val="000000">
                <a:alpha val="74997"/>
              </a:srgb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 eaLnBrk="1" hangingPunct="1">
              <a:defRPr/>
            </a:pPr>
            <a:r>
              <a:rPr lang="en-US" altLang="en-US" sz="2000" b="1">
                <a:solidFill>
                  <a:schemeClr val="tx2"/>
                </a:solidFill>
              </a:rPr>
              <a:t>$/Change</a:t>
            </a:r>
            <a:endParaRPr lang="en-US" altLang="en-US" sz="2000" b="1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31" name="Rectangle 27">
            <a:extLst>
              <a:ext uri="{FF2B5EF4-FFF2-40B4-BE49-F238E27FC236}">
                <a16:creationId xmlns:a16="http://schemas.microsoft.com/office/drawing/2014/main" id="{76EA0F36-1FC3-0C33-F5CA-A39020D7F8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918200" y="4800600"/>
            <a:ext cx="1447800" cy="304800"/>
          </a:xfrm>
          <a:prstGeom prst="rect">
            <a:avLst/>
          </a:prstGeom>
          <a:solidFill>
            <a:srgbClr val="CCE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38099" dir="2700000" algn="ctr" rotWithShape="0">
              <a:srgbClr val="000000">
                <a:alpha val="74997"/>
              </a:srgb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 eaLnBrk="1" hangingPunct="1">
              <a:defRPr/>
            </a:pPr>
            <a:r>
              <a:rPr lang="en-US" altLang="en-US" sz="2000" b="1">
                <a:solidFill>
                  <a:schemeClr val="tx2"/>
                </a:solidFill>
              </a:rPr>
              <a:t>$/MH</a:t>
            </a:r>
            <a:endParaRPr lang="en-US" altLang="en-US" sz="2000" b="1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32" name="Rectangle 28">
            <a:extLst>
              <a:ext uri="{FF2B5EF4-FFF2-40B4-BE49-F238E27FC236}">
                <a16:creationId xmlns:a16="http://schemas.microsoft.com/office/drawing/2014/main" id="{0AD695E2-F47E-8423-EE85-356CC277F88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54900" y="4800600"/>
            <a:ext cx="1765300" cy="304800"/>
          </a:xfrm>
          <a:prstGeom prst="rect">
            <a:avLst/>
          </a:prstGeom>
          <a:solidFill>
            <a:srgbClr val="CCE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38099" dir="2700000" algn="ctr" rotWithShape="0">
              <a:srgbClr val="000000">
                <a:alpha val="74997"/>
              </a:srgbClr>
            </a:outerShdw>
          </a:effectLst>
        </p:spPr>
        <p:txBody>
          <a:bodyPr wrap="none" anchor="ctr"/>
          <a:lstStyle>
            <a:lvl1pPr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 algn="ctr" eaLnBrk="1" hangingPunct="1">
              <a:defRPr/>
            </a:pPr>
            <a:r>
              <a:rPr lang="en-US" altLang="en-US" sz="2000" b="1" dirty="0">
                <a:solidFill>
                  <a:schemeClr val="tx2"/>
                </a:solidFill>
              </a:rPr>
              <a:t>$/Customer</a:t>
            </a:r>
            <a:endParaRPr lang="en-US" altLang="en-US" sz="2000" b="1" dirty="0">
              <a:solidFill>
                <a:schemeClr val="tx2"/>
              </a:solidFill>
              <a:latin typeface="Times New Roman" pitchFamily="18" charset="0"/>
            </a:endParaRPr>
          </a:p>
        </p:txBody>
      </p:sp>
      <p:sp>
        <p:nvSpPr>
          <p:cNvPr id="33" name="Rectangle 29">
            <a:extLst>
              <a:ext uri="{FF2B5EF4-FFF2-40B4-BE49-F238E27FC236}">
                <a16:creationId xmlns:a16="http://schemas.microsoft.com/office/drawing/2014/main" id="{1A8919C7-8208-F816-FE6F-051960CCF5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017000" y="5765800"/>
            <a:ext cx="1447800" cy="304800"/>
          </a:xfrm>
          <a:prstGeom prst="rect">
            <a:avLst/>
          </a:prstGeom>
          <a:solidFill>
            <a:srgbClr val="CCE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38099" dir="2700000" algn="ctr" rotWithShape="0">
              <a:srgbClr val="000000">
                <a:alpha val="74997"/>
              </a:srgbClr>
            </a:outerShdw>
          </a:effec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charset="0"/>
              <a:buChar char=" "/>
              <a:defRPr sz="2000">
                <a:solidFill>
                  <a:srgbClr val="404040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>
                <a:solidFill>
                  <a:srgbClr val="404040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en-US" sz="1800" b="1" dirty="0">
                <a:solidFill>
                  <a:srgbClr val="0000FF"/>
                </a:solidFill>
                <a:latin typeface="Arial" charset="0"/>
                <a:ea typeface="MS PGothic" charset="-128"/>
                <a:cs typeface="Arial" charset="0"/>
              </a:rPr>
              <a:t>Unallocated</a:t>
            </a:r>
          </a:p>
        </p:txBody>
      </p:sp>
      <p:sp>
        <p:nvSpPr>
          <p:cNvPr id="34" name="Rectangle 30">
            <a:extLst>
              <a:ext uri="{FF2B5EF4-FFF2-40B4-BE49-F238E27FC236}">
                <a16:creationId xmlns:a16="http://schemas.microsoft.com/office/drawing/2014/main" id="{31363B9C-3BB0-78DA-D536-AA66A71F15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91025" y="3209925"/>
            <a:ext cx="1447800" cy="685800"/>
          </a:xfrm>
          <a:prstGeom prst="rect">
            <a:avLst/>
          </a:prstGeom>
          <a:solidFill>
            <a:srgbClr val="0066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38099" dir="2700000" algn="ctr" rotWithShape="0">
              <a:srgbClr val="000000">
                <a:alpha val="74997"/>
              </a:srgbClr>
            </a:outerShdw>
          </a:effectLst>
        </p:spPr>
        <p:txBody>
          <a:bodyPr wrap="none" anchor="ctr"/>
          <a:lstStyle/>
          <a:p>
            <a:pPr algn="ctr"/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Design</a:t>
            </a:r>
          </a:p>
          <a:p>
            <a:pPr algn="ctr"/>
            <a:r>
              <a:rPr lang="en-US" sz="2000" b="1">
                <a:solidFill>
                  <a:srgbClr val="FFFFFF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Changes</a:t>
            </a:r>
          </a:p>
        </p:txBody>
      </p:sp>
      <p:sp>
        <p:nvSpPr>
          <p:cNvPr id="35" name="Rectangle 17">
            <a:extLst>
              <a:ext uri="{FF2B5EF4-FFF2-40B4-BE49-F238E27FC236}">
                <a16:creationId xmlns:a16="http://schemas.microsoft.com/office/drawing/2014/main" id="{B4C1B401-7943-474D-0EEC-33F13E37F0E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34200" y="1295400"/>
            <a:ext cx="3581400" cy="685800"/>
          </a:xfrm>
          <a:prstGeom prst="rect">
            <a:avLst/>
          </a:prstGeom>
          <a:solidFill>
            <a:srgbClr val="663300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38099" dir="2700000" algn="ctr" rotWithShape="0">
              <a:srgbClr val="000000">
                <a:alpha val="74997"/>
              </a:srgbClr>
            </a:outerShdw>
          </a:effec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1"/>
              </a:buClr>
              <a:buSzPct val="100000"/>
              <a:buFont typeface="Calibri" charset="0"/>
              <a:buChar char=" "/>
              <a:defRPr sz="2000">
                <a:solidFill>
                  <a:srgbClr val="404040"/>
                </a:solidFill>
                <a:latin typeface="Calibri" charset="0"/>
              </a:defRPr>
            </a:lvl1pPr>
            <a:lvl2pPr marL="742950" indent="-28575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>
                <a:solidFill>
                  <a:srgbClr val="404040"/>
                </a:solidFill>
                <a:latin typeface="Calibri" charset="0"/>
              </a:defRPr>
            </a:lvl2pPr>
            <a:lvl3pPr marL="11430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3pPr>
            <a:lvl4pPr marL="16002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4pPr>
            <a:lvl5pPr marL="2057400" indent="-22860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1"/>
              </a:buClr>
              <a:buFont typeface="Calibri" charset="0"/>
              <a:buChar char="◦"/>
              <a:defRPr sz="1400">
                <a:solidFill>
                  <a:srgbClr val="404040"/>
                </a:solidFill>
                <a:latin typeface="Calibri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lang="en-US" altLang="en-US" b="1" dirty="0">
                <a:solidFill>
                  <a:srgbClr val="FFFF00"/>
                </a:solidFill>
                <a:latin typeface="Arial" charset="0"/>
                <a:ea typeface="MS PGothic" charset="-128"/>
                <a:cs typeface="Arial" charset="0"/>
              </a:rPr>
              <a:t>Overhead Costs</a:t>
            </a:r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9C558403-29CC-99B6-C001-71EBCCD67BCD}"/>
              </a:ext>
            </a:extLst>
          </p:cNvPr>
          <p:cNvSpPr txBox="1"/>
          <p:nvPr/>
        </p:nvSpPr>
        <p:spPr>
          <a:xfrm>
            <a:off x="2073127" y="541029"/>
            <a:ext cx="6821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Calibri Light" charset="0"/>
              </a:rPr>
              <a:t>Calculate Activity Rates</a:t>
            </a:r>
            <a:r>
              <a:rPr lang="nb-NO" sz="2800" b="1" dirty="0">
                <a:solidFill>
                  <a:schemeClr val="bg1"/>
                </a:solidFill>
                <a:latin typeface="Calibri Light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81318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Calibri Light" charset="0"/>
              </a:rPr>
              <a:t>Assigning Overhead to Products</a:t>
            </a:r>
            <a:r>
              <a:rPr lang="nb-NO" sz="2800" b="1" dirty="0">
                <a:solidFill>
                  <a:schemeClr val="bg1"/>
                </a:solidFill>
                <a:latin typeface="Calibri Light" charset="0"/>
              </a:rPr>
              <a:t> – Part 1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FDA4925-AA66-9896-F9BE-2E694DA57174}"/>
              </a:ext>
            </a:extLst>
          </p:cNvPr>
          <p:cNvSpPr txBox="1">
            <a:spLocks noChangeArrowheads="1"/>
          </p:cNvSpPr>
          <p:nvPr/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nb-NO" sz="3600" dirty="0">
              <a:latin typeface="Calibri Light" charset="0"/>
            </a:endParaRPr>
          </a:p>
        </p:txBody>
      </p:sp>
      <p:sp>
        <p:nvSpPr>
          <p:cNvPr id="8" name="Rectangle 4">
            <a:extLst>
              <a:ext uri="{FF2B5EF4-FFF2-40B4-BE49-F238E27FC236}">
                <a16:creationId xmlns:a16="http://schemas.microsoft.com/office/drawing/2014/main" id="{2B73451A-4480-7201-457C-79481D565B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81200" y="1676400"/>
            <a:ext cx="7772400" cy="1828800"/>
          </a:xfrm>
          <a:prstGeom prst="rect">
            <a:avLst/>
          </a:pr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71842" dir="2700000" algn="ctr" rotWithShape="0">
              <a:srgbClr val="000000">
                <a:alpha val="74997"/>
              </a:srgbClr>
            </a:outerShdw>
          </a:effectLst>
        </p:spPr>
        <p:txBody>
          <a:bodyPr wrap="none" anchor="ctr"/>
          <a:lstStyle/>
          <a:p>
            <a:pPr marL="457200" indent="-457200"/>
            <a:r>
              <a:rPr lang="en-US" sz="2000" b="1" u="sng" dirty="0" err="1">
                <a:solidFill>
                  <a:srgbClr val="0000FF"/>
                </a:solidFill>
              </a:rPr>
              <a:t>SureStart</a:t>
            </a:r>
            <a:endParaRPr lang="en-US" sz="2000" b="1" dirty="0">
              <a:solidFill>
                <a:srgbClr val="0000FF"/>
              </a:solidFill>
            </a:endParaRPr>
          </a:p>
          <a:p>
            <a:pPr marL="457200" indent="-457200">
              <a:buFontTx/>
              <a:buAutoNum type="arabicPeriod"/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Requires no new design resources.</a:t>
            </a:r>
          </a:p>
          <a:p>
            <a:pPr marL="457200" indent="-457200">
              <a:buFontTx/>
              <a:buAutoNum type="arabicPeriod"/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800,000 batteries ordered with 4,000 separate orders.</a:t>
            </a:r>
          </a:p>
          <a:p>
            <a:pPr marL="457200" indent="-457200">
              <a:buFontTx/>
              <a:buAutoNum type="arabicPeriod"/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Each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SureStart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requires 36 minutes of machine</a:t>
            </a:r>
            <a:b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time for a total of 480,000 machine-hours.</a:t>
            </a:r>
          </a:p>
        </p:txBody>
      </p:sp>
      <p:sp>
        <p:nvSpPr>
          <p:cNvPr id="9" name="Rectangle 5">
            <a:extLst>
              <a:ext uri="{FF2B5EF4-FFF2-40B4-BE49-F238E27FC236}">
                <a16:creationId xmlns:a16="http://schemas.microsoft.com/office/drawing/2014/main" id="{6F78D40B-AAD7-E68C-2EC6-16E8DBEAAA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25097" y="3626643"/>
            <a:ext cx="7315200" cy="2362200"/>
          </a:xfrm>
          <a:prstGeom prst="rect">
            <a:avLst/>
          </a:prstGeom>
          <a:solidFill>
            <a:srgbClr val="CCECFF"/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blurRad="63500" dist="71842" dir="2700000" algn="ctr" rotWithShape="0">
              <a:srgbClr val="000000">
                <a:alpha val="74997"/>
              </a:srgbClr>
            </a:outerShdw>
          </a:effectLst>
        </p:spPr>
        <p:txBody>
          <a:bodyPr wrap="none" anchor="ctr"/>
          <a:lstStyle>
            <a:lvl1pPr marL="457200" indent="-4572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9pPr>
          </a:lstStyle>
          <a:p>
            <a:pPr>
              <a:defRPr/>
            </a:pPr>
            <a:r>
              <a:rPr lang="en-US" altLang="en-US" sz="2000" b="1" u="sng" dirty="0" err="1">
                <a:solidFill>
                  <a:srgbClr val="0000FF"/>
                </a:solidFill>
              </a:rPr>
              <a:t>LongLife</a:t>
            </a:r>
            <a:endParaRPr lang="en-US" altLang="en-US" sz="2000" b="1" u="sng" dirty="0">
              <a:solidFill>
                <a:srgbClr val="0000FF"/>
              </a:solidFill>
            </a:endParaRPr>
          </a:p>
          <a:p>
            <a:pPr>
              <a:buFontTx/>
              <a:buAutoNum type="arabicPeriod"/>
              <a:defRPr/>
            </a:pPr>
            <a:r>
              <a:rPr lang="en-US" altLang="en-US" sz="2000" dirty="0"/>
              <a:t>Requires new design resources.</a:t>
            </a:r>
          </a:p>
          <a:p>
            <a:pPr>
              <a:buFontTx/>
              <a:buAutoNum type="arabicPeriod"/>
              <a:defRPr/>
            </a:pPr>
            <a:r>
              <a:rPr lang="en-US" altLang="en-US" sz="2000" dirty="0"/>
              <a:t>400,000 batteries ordered with 6,000 separate orders.</a:t>
            </a:r>
          </a:p>
          <a:p>
            <a:pPr>
              <a:buFontTx/>
              <a:buAutoNum type="arabicPeriod"/>
              <a:defRPr/>
            </a:pPr>
            <a:r>
              <a:rPr lang="en-US" altLang="en-US" sz="2000" dirty="0"/>
              <a:t>4,000 custom designs prepared.</a:t>
            </a:r>
          </a:p>
          <a:p>
            <a:pPr>
              <a:buFontTx/>
              <a:buAutoNum type="arabicPeriod"/>
              <a:defRPr/>
            </a:pPr>
            <a:r>
              <a:rPr lang="en-US" alt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Each </a:t>
            </a:r>
            <a:r>
              <a:rPr lang="en-US" alt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LongLife</a:t>
            </a:r>
            <a:r>
              <a:rPr lang="en-US" alt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requires 48 minutes of machine</a:t>
            </a:r>
            <a:br>
              <a:rPr lang="en-US" alt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en-US" alt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time for a total of 320,000 machine-hours.</a:t>
            </a:r>
            <a:endParaRPr lang="en-US" altLang="en-US" sz="2000" dirty="0"/>
          </a:p>
        </p:txBody>
      </p:sp>
    </p:spTree>
    <p:extLst>
      <p:ext uri="{BB962C8B-B14F-4D97-AF65-F5344CB8AC3E}">
        <p14:creationId xmlns:p14="http://schemas.microsoft.com/office/powerpoint/2010/main" val="31429678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Calibri Light" charset="0"/>
              </a:rPr>
              <a:t>Assigning Overhead to Products</a:t>
            </a:r>
            <a:r>
              <a:rPr lang="nb-NO" sz="2800" b="1" dirty="0">
                <a:solidFill>
                  <a:schemeClr val="bg1"/>
                </a:solidFill>
                <a:latin typeface="Calibri Light" charset="0"/>
              </a:rPr>
              <a:t> – Part 2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graphicFrame>
        <p:nvGraphicFramePr>
          <p:cNvPr id="7" name="Object 2">
            <a:extLst>
              <a:ext uri="{FF2B5EF4-FFF2-40B4-BE49-F238E27FC236}">
                <a16:creationId xmlns:a16="http://schemas.microsoft.com/office/drawing/2014/main" id="{3F439027-24C5-30C0-0154-98686A1FA78A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676401" y="1447800"/>
          <a:ext cx="6526213" cy="190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8" imgW="4292600" imgH="1244600" progId="Excel.Sheet.8">
                  <p:embed/>
                </p:oleObj>
              </mc:Choice>
              <mc:Fallback>
                <p:oleObj name="Worksheet" r:id="rId8" imgW="4292600" imgH="1244600" progId="Excel.Sheet.8">
                  <p:embed/>
                  <p:pic>
                    <p:nvPicPr>
                      <p:cNvPr id="40962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lum contrast="12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76401" y="1447800"/>
                        <a:ext cx="6526213" cy="190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3">
            <a:extLst>
              <a:ext uri="{FF2B5EF4-FFF2-40B4-BE49-F238E27FC236}">
                <a16:creationId xmlns:a16="http://schemas.microsoft.com/office/drawing/2014/main" id="{5F66C452-6EA3-B5D8-153D-88C817DF826D}"/>
              </a:ext>
            </a:extLst>
          </p:cNvPr>
          <p:cNvGraphicFramePr>
            <a:graphicFrameLocks noChangeAspect="1"/>
          </p:cNvGraphicFramePr>
          <p:nvPr/>
        </p:nvGraphicFramePr>
        <p:xfrm>
          <a:off x="3200400" y="3622676"/>
          <a:ext cx="6762750" cy="1939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10" imgW="4483100" imgH="1244600" progId="Excel.Sheet.8">
                  <p:embed/>
                </p:oleObj>
              </mc:Choice>
              <mc:Fallback>
                <p:oleObj name="Worksheet" r:id="rId10" imgW="4483100" imgH="1244600" progId="Excel.Sheet.8">
                  <p:embed/>
                  <p:pic>
                    <p:nvPicPr>
                      <p:cNvPr id="40963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lum contrast="12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00400" y="3622676"/>
                        <a:ext cx="6762750" cy="19399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C892F67A-B229-0D3B-F96A-E9D09ADBE634}"/>
              </a:ext>
            </a:extLst>
          </p:cNvPr>
          <p:cNvSpPr txBox="1"/>
          <p:nvPr/>
        </p:nvSpPr>
        <p:spPr>
          <a:xfrm>
            <a:off x="1171977" y="5714999"/>
            <a:ext cx="8124423" cy="400110"/>
          </a:xfrm>
          <a:prstGeom prst="rect">
            <a:avLst/>
          </a:prstGeom>
          <a:solidFill>
            <a:schemeClr val="tx2">
              <a:lumMod val="75000"/>
            </a:schemeClr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sz="2000" dirty="0">
                <a:solidFill>
                  <a:schemeClr val="bg1"/>
                </a:solidFill>
                <a:ea typeface="MS PGothic" pitchFamily="34" charset="-128"/>
              </a:rPr>
              <a:t>$4,928,000 + $7,832,000 + $9,240,000 (not assigned) = $22,000,000</a:t>
            </a:r>
          </a:p>
        </p:txBody>
      </p:sp>
    </p:spTree>
    <p:extLst>
      <p:ext uri="{BB962C8B-B14F-4D97-AF65-F5344CB8AC3E}">
        <p14:creationId xmlns:p14="http://schemas.microsoft.com/office/powerpoint/2010/main" val="1034331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Calibri Light" charset="0"/>
              </a:rPr>
              <a:t>Assigning Overhead to Customers</a:t>
            </a:r>
            <a:r>
              <a:rPr lang="nb-NO" sz="2800" b="1" dirty="0">
                <a:solidFill>
                  <a:schemeClr val="bg1"/>
                </a:solidFill>
                <a:latin typeface="Calibri Light" charset="0"/>
              </a:rPr>
              <a:t> – Part 3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8" name="Rectangle 2">
            <a:extLst>
              <a:ext uri="{FF2B5EF4-FFF2-40B4-BE49-F238E27FC236}">
                <a16:creationId xmlns:a16="http://schemas.microsoft.com/office/drawing/2014/main" id="{A75C4A73-B1A1-652A-62E0-F0BD513CCE90}"/>
              </a:ext>
            </a:extLst>
          </p:cNvPr>
          <p:cNvSpPr txBox="1">
            <a:spLocks noChangeArrowheads="1"/>
          </p:cNvSpPr>
          <p:nvPr/>
        </p:nvSpPr>
        <p:spPr>
          <a:xfrm>
            <a:off x="1345629" y="1905004"/>
            <a:ext cx="8153400" cy="1149350"/>
          </a:xfrm>
          <a:prstGeom prst="rect">
            <a:avLst/>
          </a:prstGeom>
        </p:spPr>
        <p:txBody>
          <a:bodyPr>
            <a:normAutofit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80000"/>
              </a:lnSpc>
              <a:buFont typeface="Times" charset="0"/>
              <a:buNone/>
            </a:pPr>
            <a:r>
              <a:rPr lang="en-US" sz="2400">
                <a:latin typeface="Calibri" charset="0"/>
                <a:cs typeface="Arial" charset="0"/>
              </a:rPr>
              <a:t>Let’s take a look at how Baxter Battery’s system works for just one of the 2,000 customers – Acme Auto Parts who placed a total of twelve orders. Note that the four orders for LongLifes required a design change.</a:t>
            </a:r>
            <a:endParaRPr lang="en-US" sz="2400" dirty="0">
              <a:latin typeface="Calibri" charset="0"/>
              <a:cs typeface="Arial" charset="0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05BA259A-6DA8-6786-F553-AAE0BCF28B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59972" y="3140308"/>
            <a:ext cx="6400800" cy="1241425"/>
          </a:xfrm>
          <a:prstGeom prst="rect">
            <a:avLst/>
          </a:prstGeom>
          <a:solidFill>
            <a:srgbClr val="FFFFCC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457200" indent="-457200"/>
            <a:r>
              <a:rPr lang="en-US" sz="2000" b="1" u="sng" dirty="0">
                <a:solidFill>
                  <a:srgbClr val="0000FF"/>
                </a:solidFill>
              </a:rPr>
              <a:t>Orders</a:t>
            </a:r>
            <a:endParaRPr lang="en-US" sz="2000" b="1" dirty="0">
              <a:solidFill>
                <a:schemeClr val="bg1"/>
              </a:solidFill>
            </a:endParaRPr>
          </a:p>
          <a:p>
            <a:pPr marL="457200" indent="-457200">
              <a:buFontTx/>
              <a:buAutoNum type="arabicPeriod"/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Eight orders for 60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SureStarts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per order.</a:t>
            </a:r>
          </a:p>
          <a:p>
            <a:pPr marL="457200" indent="-457200">
              <a:buFontTx/>
              <a:buAutoNum type="arabicPeriod"/>
            </a:pP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Four orders for 50 </a:t>
            </a:r>
            <a:r>
              <a:rPr lang="en-US" sz="2000" dirty="0" err="1">
                <a:effectLst>
                  <a:outerShdw blurRad="38100" dist="38100" dir="2700000" algn="tl">
                    <a:srgbClr val="FFFFFF"/>
                  </a:outerShdw>
                </a:effectLst>
              </a:rPr>
              <a:t>LongLifes</a:t>
            </a:r>
            <a:r>
              <a:rPr lang="en-US" sz="2000" dirty="0">
                <a:effectLst>
                  <a:outerShdw blurRad="38100" dist="38100" dir="2700000" algn="tl">
                    <a:srgbClr val="FFFFFF"/>
                  </a:outerShdw>
                </a:effectLst>
              </a:rPr>
              <a:t> per order.</a:t>
            </a:r>
          </a:p>
        </p:txBody>
      </p:sp>
      <p:sp>
        <p:nvSpPr>
          <p:cNvPr id="11" name="Rectangle 4">
            <a:extLst>
              <a:ext uri="{FF2B5EF4-FFF2-40B4-BE49-F238E27FC236}">
                <a16:creationId xmlns:a16="http://schemas.microsoft.com/office/drawing/2014/main" id="{A232BD1F-FFC2-5C85-C332-0D8320EE6012}"/>
              </a:ext>
            </a:extLst>
          </p:cNvPr>
          <p:cNvSpPr>
            <a:spLocks noChangeArrowheads="1"/>
          </p:cNvSpPr>
          <p:nvPr/>
        </p:nvSpPr>
        <p:spPr bwMode="auto">
          <a:xfrm>
            <a:off x="3490514" y="4434500"/>
            <a:ext cx="7467600" cy="1447800"/>
          </a:xfrm>
          <a:prstGeom prst="rect">
            <a:avLst/>
          </a:prstGeom>
          <a:solidFill>
            <a:srgbClr val="CCECFF"/>
          </a:solidFill>
          <a:ln w="9525">
            <a:solidFill>
              <a:srgbClr val="00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marL="457200" indent="-457200"/>
            <a:r>
              <a:rPr lang="en-US" sz="2000" b="1" u="sng" dirty="0">
                <a:solidFill>
                  <a:srgbClr val="0000FF"/>
                </a:solidFill>
              </a:rPr>
              <a:t>Machine-hours</a:t>
            </a:r>
            <a:endParaRPr lang="en-US" sz="2000" b="1" u="sng" dirty="0">
              <a:solidFill>
                <a:srgbClr val="0000FF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marL="457200" indent="-457200">
              <a:buFontTx/>
              <a:buAutoNum type="arabicPeriod"/>
            </a:pPr>
            <a:r>
              <a:rPr lang="en-US" sz="20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The 480 </a:t>
            </a:r>
            <a:r>
              <a:rPr lang="en-US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SureStarts</a:t>
            </a:r>
            <a:r>
              <a:rPr lang="en-US" sz="20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required 288 machine-hours.</a:t>
            </a:r>
          </a:p>
          <a:p>
            <a:pPr marL="457200" indent="-457200">
              <a:buFontTx/>
              <a:buAutoNum type="arabicPeriod"/>
            </a:pPr>
            <a:r>
              <a:rPr lang="en-US" sz="20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The 200 </a:t>
            </a:r>
            <a:r>
              <a:rPr lang="en-US" sz="2000" dirty="0" err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LongLifes</a:t>
            </a:r>
            <a:r>
              <a:rPr lang="en-US" sz="2000" dirty="0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required 160 machine hours.</a:t>
            </a:r>
          </a:p>
        </p:txBody>
      </p:sp>
    </p:spTree>
    <p:extLst>
      <p:ext uri="{BB962C8B-B14F-4D97-AF65-F5344CB8AC3E}">
        <p14:creationId xmlns:p14="http://schemas.microsoft.com/office/powerpoint/2010/main" val="22342856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Calibri Light" charset="0"/>
              </a:rPr>
              <a:t>Assigning Overhead to Customers</a:t>
            </a:r>
            <a:r>
              <a:rPr lang="nb-NO" sz="2800" b="1" dirty="0">
                <a:solidFill>
                  <a:schemeClr val="bg1"/>
                </a:solidFill>
                <a:latin typeface="Calibri Light" charset="0"/>
              </a:rPr>
              <a:t> – Part 4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graphicFrame>
        <p:nvGraphicFramePr>
          <p:cNvPr id="8" name="Object 2">
            <a:extLst>
              <a:ext uri="{FF2B5EF4-FFF2-40B4-BE49-F238E27FC236}">
                <a16:creationId xmlns:a16="http://schemas.microsoft.com/office/drawing/2014/main" id="{7295B27E-690F-D481-E67C-EE19C64CB0F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091428"/>
              </p:ext>
            </p:extLst>
          </p:nvPr>
        </p:nvGraphicFramePr>
        <p:xfrm>
          <a:off x="1762812" y="1901864"/>
          <a:ext cx="8356600" cy="316071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8" imgW="3683000" imgH="1409700" progId="Excel.Sheet.8">
                  <p:embed/>
                </p:oleObj>
              </mc:Choice>
              <mc:Fallback>
                <p:oleObj name="Worksheet" r:id="rId8" imgW="3683000" imgH="1409700" progId="Excel.Sheet.8">
                  <p:embed/>
                  <p:pic>
                    <p:nvPicPr>
                      <p:cNvPr id="43011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lum contrast="12000"/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62812" y="1901864"/>
                        <a:ext cx="8356600" cy="316071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65390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Calibri Light" charset="0"/>
              </a:rPr>
              <a:t>Prepare Management Reports</a:t>
            </a:r>
            <a:r>
              <a:rPr lang="nb-NO" sz="2800" b="1" dirty="0">
                <a:solidFill>
                  <a:schemeClr val="bg1"/>
                </a:solidFill>
                <a:latin typeface="Calibri Light" charset="0"/>
              </a:rPr>
              <a:t> – Part 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graphicFrame>
        <p:nvGraphicFramePr>
          <p:cNvPr id="8" name="Object 2">
            <a:extLst>
              <a:ext uri="{FF2B5EF4-FFF2-40B4-BE49-F238E27FC236}">
                <a16:creationId xmlns:a16="http://schemas.microsoft.com/office/drawing/2014/main" id="{4058B2C1-70BC-177A-76C4-000EAD3EFC60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18041046"/>
              </p:ext>
            </p:extLst>
          </p:nvPr>
        </p:nvGraphicFramePr>
        <p:xfrm>
          <a:off x="1751937" y="3509486"/>
          <a:ext cx="8566150" cy="21018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8" imgW="4635500" imgH="1143000" progId="Excel.Sheet.8">
                  <p:embed/>
                </p:oleObj>
              </mc:Choice>
              <mc:Fallback>
                <p:oleObj name="Worksheet" r:id="rId8" imgW="4635500" imgH="1143000" progId="Excel.Sheet.8">
                  <p:embed/>
                  <p:pic>
                    <p:nvPicPr>
                      <p:cNvPr id="45059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51937" y="3509486"/>
                        <a:ext cx="8566150" cy="2101850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 Box 6">
            <a:extLst>
              <a:ext uri="{FF2B5EF4-FFF2-40B4-BE49-F238E27FC236}">
                <a16:creationId xmlns:a16="http://schemas.microsoft.com/office/drawing/2014/main" id="{41D0828E-8871-75D0-991D-F771D6E156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98211" y="1773466"/>
            <a:ext cx="7847013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algn="ctr" eaLnBrk="1" hangingPunct="1">
              <a:spcBef>
                <a:spcPct val="30000"/>
              </a:spcBef>
            </a:pPr>
            <a:r>
              <a:rPr lang="en-US" sz="2800" b="1" u="sng" dirty="0"/>
              <a:t>Product Margin Calculations</a:t>
            </a:r>
          </a:p>
          <a:p>
            <a:pPr algn="ctr" eaLnBrk="1" hangingPunct="1">
              <a:spcBef>
                <a:spcPct val="30000"/>
              </a:spcBef>
            </a:pPr>
            <a:r>
              <a:rPr lang="en-US" sz="2800" dirty="0"/>
              <a:t>The first step in computing product margins is to</a:t>
            </a:r>
            <a:br>
              <a:rPr lang="en-US" sz="2800" dirty="0"/>
            </a:br>
            <a:r>
              <a:rPr lang="en-US" sz="2800" dirty="0"/>
              <a:t>gather each product’s sales and direct cost data.</a:t>
            </a:r>
          </a:p>
        </p:txBody>
      </p:sp>
    </p:spTree>
    <p:extLst>
      <p:ext uri="{BB962C8B-B14F-4D97-AF65-F5344CB8AC3E}">
        <p14:creationId xmlns:p14="http://schemas.microsoft.com/office/powerpoint/2010/main" val="10890059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Calibri Light" charset="0"/>
              </a:rPr>
              <a:t>Prepare Management Reports</a:t>
            </a:r>
            <a:r>
              <a:rPr lang="nb-NO" sz="2800" b="1" dirty="0">
                <a:solidFill>
                  <a:schemeClr val="bg1"/>
                </a:solidFill>
                <a:latin typeface="Calibri Light" charset="0"/>
              </a:rPr>
              <a:t> – Part 2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8" name="Text Box 4">
            <a:extLst>
              <a:ext uri="{FF2B5EF4-FFF2-40B4-BE49-F238E27FC236}">
                <a16:creationId xmlns:a16="http://schemas.microsoft.com/office/drawing/2014/main" id="{CAC807F9-A2C8-2A77-9E49-2A277FA57CB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44373" y="1109144"/>
            <a:ext cx="8486619" cy="19020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sz="2800" b="1" u="sng" dirty="0"/>
              <a:t>Product Margin Calculations</a:t>
            </a:r>
          </a:p>
          <a:p>
            <a:pPr algn="ctr" eaLnBrk="1" hangingPunct="1">
              <a:spcBef>
                <a:spcPct val="20000"/>
              </a:spcBef>
            </a:pPr>
            <a:r>
              <a:rPr lang="en-US" sz="2800" dirty="0"/>
              <a:t>The second step in computing product margins is to</a:t>
            </a:r>
            <a:br>
              <a:rPr lang="en-US" sz="2800" dirty="0"/>
            </a:br>
            <a:r>
              <a:rPr lang="en-US" sz="2800" dirty="0"/>
              <a:t>incorporate the previously computed </a:t>
            </a:r>
            <a:r>
              <a:rPr lang="en-US" sz="2800" b="1" dirty="0">
                <a:solidFill>
                  <a:srgbClr val="000000"/>
                </a:solidFill>
              </a:rPr>
              <a:t>activity-based</a:t>
            </a:r>
            <a:br>
              <a:rPr lang="en-US" sz="2800" b="1" dirty="0">
                <a:solidFill>
                  <a:srgbClr val="000000"/>
                </a:solidFill>
              </a:rPr>
            </a:br>
            <a:r>
              <a:rPr lang="en-US" sz="2800" b="1" dirty="0">
                <a:solidFill>
                  <a:srgbClr val="000000"/>
                </a:solidFill>
              </a:rPr>
              <a:t>cost assignments</a:t>
            </a:r>
            <a:r>
              <a:rPr lang="en-US" sz="2800" dirty="0"/>
              <a:t> pertaining to each product.</a:t>
            </a:r>
          </a:p>
        </p:txBody>
      </p:sp>
      <p:graphicFrame>
        <p:nvGraphicFramePr>
          <p:cNvPr id="9" name="Object 2">
            <a:extLst>
              <a:ext uri="{FF2B5EF4-FFF2-40B4-BE49-F238E27FC236}">
                <a16:creationId xmlns:a16="http://schemas.microsoft.com/office/drawing/2014/main" id="{3B878BD3-3F3E-A71E-EB97-4219BC51DB9F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1059539"/>
              </p:ext>
            </p:extLst>
          </p:nvPr>
        </p:nvGraphicFramePr>
        <p:xfrm>
          <a:off x="2328409" y="3032634"/>
          <a:ext cx="7812088" cy="300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8" imgW="4610100" imgH="1790700" progId="Excel.Sheet.8">
                  <p:embed/>
                </p:oleObj>
              </mc:Choice>
              <mc:Fallback>
                <p:oleObj name="Worksheet" r:id="rId8" imgW="4610100" imgH="1790700" progId="Excel.Sheet.8">
                  <p:embed/>
                  <p:pic>
                    <p:nvPicPr>
                      <p:cNvPr id="46084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28409" y="3032634"/>
                        <a:ext cx="7812088" cy="3000375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672619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Calibri Light" charset="0"/>
              </a:rPr>
              <a:t>Prepare Management Reports</a:t>
            </a:r>
            <a:r>
              <a:rPr lang="nb-NO" sz="2800" b="1" dirty="0">
                <a:solidFill>
                  <a:schemeClr val="bg1"/>
                </a:solidFill>
                <a:latin typeface="Calibri Light" charset="0"/>
              </a:rPr>
              <a:t> – Part 3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8" name="Text Box 3">
            <a:extLst>
              <a:ext uri="{FF2B5EF4-FFF2-40B4-BE49-F238E27FC236}">
                <a16:creationId xmlns:a16="http://schemas.microsoft.com/office/drawing/2014/main" id="{DA1AE9E0-37C4-611D-EAD1-7C85AF88D12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692829" y="1165099"/>
            <a:ext cx="9144000" cy="13726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algn="ctr" eaLnBrk="1" hangingPunct="1">
              <a:spcBef>
                <a:spcPct val="30000"/>
              </a:spcBef>
            </a:pPr>
            <a:r>
              <a:rPr lang="en-US" sz="2800" b="1" u="sng" dirty="0"/>
              <a:t>Product Margin Calculations</a:t>
            </a:r>
          </a:p>
          <a:p>
            <a:pPr algn="ctr" eaLnBrk="1" hangingPunct="1">
              <a:spcBef>
                <a:spcPct val="30000"/>
              </a:spcBef>
            </a:pPr>
            <a:r>
              <a:rPr lang="en-US" sz="2400" dirty="0"/>
              <a:t>The third step in computing product margins</a:t>
            </a:r>
            <a:r>
              <a:rPr lang="en-US" sz="2400" dirty="0">
                <a:latin typeface="Times New Roman" charset="0"/>
              </a:rPr>
              <a:t> </a:t>
            </a:r>
            <a:r>
              <a:rPr lang="en-US" sz="2400" dirty="0"/>
              <a:t>is to deduct each product’s direct and indirect costs from sales.</a:t>
            </a:r>
          </a:p>
        </p:txBody>
      </p:sp>
      <p:graphicFrame>
        <p:nvGraphicFramePr>
          <p:cNvPr id="9" name="Object 2">
            <a:extLst>
              <a:ext uri="{FF2B5EF4-FFF2-40B4-BE49-F238E27FC236}">
                <a16:creationId xmlns:a16="http://schemas.microsoft.com/office/drawing/2014/main" id="{7A0630A2-D232-9FA3-CB1E-95C283B78C29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99440278"/>
              </p:ext>
            </p:extLst>
          </p:nvPr>
        </p:nvGraphicFramePr>
        <p:xfrm>
          <a:off x="1786320" y="2716831"/>
          <a:ext cx="8648700" cy="3238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8" imgW="5283200" imgH="1968500" progId="Excel.Sheet.8">
                  <p:embed/>
                </p:oleObj>
              </mc:Choice>
              <mc:Fallback>
                <p:oleObj name="Worksheet" r:id="rId8" imgW="5283200" imgH="1968500" progId="Excel.Sheet.8">
                  <p:embed/>
                  <p:pic>
                    <p:nvPicPr>
                      <p:cNvPr id="47108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86320" y="2716831"/>
                        <a:ext cx="8648700" cy="3238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xmlns="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043065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Calibri Light" charset="0"/>
              </a:rPr>
              <a:t>Prepare Management Reports</a:t>
            </a:r>
            <a:r>
              <a:rPr lang="nb-NO" sz="2800" b="1" dirty="0">
                <a:solidFill>
                  <a:schemeClr val="bg1"/>
                </a:solidFill>
                <a:latin typeface="Calibri Light" charset="0"/>
              </a:rPr>
              <a:t> – Part 4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graphicFrame>
        <p:nvGraphicFramePr>
          <p:cNvPr id="11" name="Object 2">
            <a:extLst>
              <a:ext uri="{FF2B5EF4-FFF2-40B4-BE49-F238E27FC236}">
                <a16:creationId xmlns:a16="http://schemas.microsoft.com/office/drawing/2014/main" id="{8C689588-E97F-2976-1603-F3B4899FBF75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94752636"/>
              </p:ext>
            </p:extLst>
          </p:nvPr>
        </p:nvGraphicFramePr>
        <p:xfrm>
          <a:off x="1644537" y="2779394"/>
          <a:ext cx="8966200" cy="3016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8" imgW="5397500" imgH="1816100" progId="Excel.Sheet.8">
                  <p:embed/>
                </p:oleObj>
              </mc:Choice>
              <mc:Fallback>
                <p:oleObj name="Worksheet" r:id="rId8" imgW="5397500" imgH="1816100" progId="Excel.Sheet.8">
                  <p:embed/>
                  <p:pic>
                    <p:nvPicPr>
                      <p:cNvPr id="4813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44537" y="2779394"/>
                        <a:ext cx="8966200" cy="3016250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2" name="Text Box 4">
            <a:extLst>
              <a:ext uri="{FF2B5EF4-FFF2-40B4-BE49-F238E27FC236}">
                <a16:creationId xmlns:a16="http://schemas.microsoft.com/office/drawing/2014/main" id="{5891F562-2FAE-5BD3-5376-A89F3ADB7F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708037" y="1222291"/>
            <a:ext cx="8839200" cy="150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algn="ctr" eaLnBrk="1" hangingPunct="1">
              <a:spcBef>
                <a:spcPct val="30000"/>
              </a:spcBef>
            </a:pPr>
            <a:r>
              <a:rPr lang="en-US" sz="2800" b="1" u="sng" dirty="0"/>
              <a:t>Product Margin Calculations</a:t>
            </a:r>
          </a:p>
          <a:p>
            <a:pPr algn="ctr" eaLnBrk="1" hangingPunct="1">
              <a:spcBef>
                <a:spcPct val="30000"/>
              </a:spcBef>
            </a:pPr>
            <a:r>
              <a:rPr lang="en-US" sz="2800" dirty="0"/>
              <a:t>The product margins can be reconciled with the company’s net operating income as follows:</a:t>
            </a:r>
          </a:p>
        </p:txBody>
      </p:sp>
      <p:sp>
        <p:nvSpPr>
          <p:cNvPr id="13" name="Rectangle 5">
            <a:extLst>
              <a:ext uri="{FF2B5EF4-FFF2-40B4-BE49-F238E27FC236}">
                <a16:creationId xmlns:a16="http://schemas.microsoft.com/office/drawing/2014/main" id="{F763E9CA-0B39-3ACE-8A61-0187A998DA6F}"/>
              </a:ext>
            </a:extLst>
          </p:cNvPr>
          <p:cNvSpPr txBox="1">
            <a:spLocks noChangeArrowheads="1"/>
          </p:cNvSpPr>
          <p:nvPr/>
        </p:nvSpPr>
        <p:spPr>
          <a:xfrm>
            <a:off x="1868903" y="317416"/>
            <a:ext cx="10515600" cy="1325563"/>
          </a:xfrm>
          <a:prstGeom prst="rect">
            <a:avLst/>
          </a:prstGeo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nb-NO" sz="3600" dirty="0">
              <a:latin typeface="Calibri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7079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Calibri Light" charset="0"/>
              </a:rPr>
              <a:t>Product Margins Computed Using the Traditional Cost System</a:t>
            </a:r>
            <a:r>
              <a:rPr lang="nb-NO" sz="2800" b="1" dirty="0">
                <a:solidFill>
                  <a:schemeClr val="bg1"/>
                </a:solidFill>
                <a:latin typeface="Calibri Light" charset="0"/>
              </a:rPr>
              <a:t> – Part 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graphicFrame>
        <p:nvGraphicFramePr>
          <p:cNvPr id="8" name="Object 2">
            <a:extLst>
              <a:ext uri="{FF2B5EF4-FFF2-40B4-BE49-F238E27FC236}">
                <a16:creationId xmlns:a16="http://schemas.microsoft.com/office/drawing/2014/main" id="{C302EC1B-B587-3922-8C82-BAD07E331626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6587583"/>
              </p:ext>
            </p:extLst>
          </p:nvPr>
        </p:nvGraphicFramePr>
        <p:xfrm>
          <a:off x="1739985" y="3204241"/>
          <a:ext cx="8421687" cy="1781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8" imgW="4597400" imgH="977900" progId="Excel.Sheet.8">
                  <p:embed/>
                </p:oleObj>
              </mc:Choice>
              <mc:Fallback>
                <p:oleObj name="Worksheet" r:id="rId8" imgW="4597400" imgH="977900" progId="Excel.Sheet.8">
                  <p:embed/>
                  <p:pic>
                    <p:nvPicPr>
                      <p:cNvPr id="52227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39985" y="3204241"/>
                        <a:ext cx="8421687" cy="1781175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 Box 4">
            <a:extLst>
              <a:ext uri="{FF2B5EF4-FFF2-40B4-BE49-F238E27FC236}">
                <a16:creationId xmlns:a16="http://schemas.microsoft.com/office/drawing/2014/main" id="{617A00E3-93A8-F47B-B1BB-60C434C530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89068" y="2064908"/>
            <a:ext cx="7847013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algn="ctr" eaLnBrk="1" hangingPunct="1">
              <a:spcBef>
                <a:spcPct val="30000"/>
              </a:spcBef>
            </a:pPr>
            <a:r>
              <a:rPr lang="en-US" sz="2800" dirty="0"/>
              <a:t>The first step in computing product margins is to</a:t>
            </a:r>
            <a:br>
              <a:rPr lang="en-US" sz="2800" dirty="0"/>
            </a:br>
            <a:r>
              <a:rPr lang="en-US" sz="2800" dirty="0"/>
              <a:t>gather each product’s sales and direct cost data.</a:t>
            </a:r>
          </a:p>
        </p:txBody>
      </p:sp>
    </p:spTree>
    <p:extLst>
      <p:ext uri="{BB962C8B-B14F-4D97-AF65-F5344CB8AC3E}">
        <p14:creationId xmlns:p14="http://schemas.microsoft.com/office/powerpoint/2010/main" val="3607061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Calibri Light" charset="0"/>
              </a:rPr>
              <a:t>Product Margins Computed Using the Traditional Cost System</a:t>
            </a:r>
            <a:r>
              <a:rPr lang="nb-NO" sz="2800" b="1" dirty="0">
                <a:solidFill>
                  <a:schemeClr val="bg1"/>
                </a:solidFill>
                <a:latin typeface="Calibri Light" charset="0"/>
              </a:rPr>
              <a:t> – Part 2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grpSp>
        <p:nvGrpSpPr>
          <p:cNvPr id="7" name="Group 10">
            <a:extLst>
              <a:ext uri="{FF2B5EF4-FFF2-40B4-BE49-F238E27FC236}">
                <a16:creationId xmlns:a16="http://schemas.microsoft.com/office/drawing/2014/main" id="{AB4C56DD-71B6-0E04-906D-F0400F654D3B}"/>
              </a:ext>
            </a:extLst>
          </p:cNvPr>
          <p:cNvGrpSpPr>
            <a:grpSpLocks/>
          </p:cNvGrpSpPr>
          <p:nvPr/>
        </p:nvGrpSpPr>
        <p:grpSpPr bwMode="auto">
          <a:xfrm>
            <a:off x="2762909" y="4654314"/>
            <a:ext cx="8353425" cy="646113"/>
            <a:chOff x="360" y="3648"/>
            <a:chExt cx="5262" cy="407"/>
          </a:xfrm>
        </p:grpSpPr>
        <p:sp>
          <p:nvSpPr>
            <p:cNvPr id="8" name="Text Box 6">
              <a:extLst>
                <a:ext uri="{FF2B5EF4-FFF2-40B4-BE49-F238E27FC236}">
                  <a16:creationId xmlns:a16="http://schemas.microsoft.com/office/drawing/2014/main" id="{A494F84F-C07B-58C6-BE64-408F1A857F77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0" y="3648"/>
              <a:ext cx="1828" cy="40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9pPr>
            </a:lstStyle>
            <a:p>
              <a:pPr algn="ctr" eaLnBrk="1" hangingPunct="1"/>
              <a:r>
                <a:rPr lang="en-US" b="1">
                  <a:solidFill>
                    <a:srgbClr val="0000CC"/>
                  </a:solidFill>
                </a:rPr>
                <a:t>Plantwide manufacturing</a:t>
              </a:r>
            </a:p>
            <a:p>
              <a:pPr algn="ctr" eaLnBrk="1" hangingPunct="1"/>
              <a:r>
                <a:rPr lang="en-US" b="1">
                  <a:solidFill>
                    <a:srgbClr val="0000CC"/>
                  </a:solidFill>
                </a:rPr>
                <a:t>overhead rate</a:t>
              </a:r>
            </a:p>
          </p:txBody>
        </p:sp>
        <p:sp>
          <p:nvSpPr>
            <p:cNvPr id="9" name="Text Box 7">
              <a:extLst>
                <a:ext uri="{FF2B5EF4-FFF2-40B4-BE49-F238E27FC236}">
                  <a16:creationId xmlns:a16="http://schemas.microsoft.com/office/drawing/2014/main" id="{5E7EBC27-AE9C-8A52-6E5A-9B5E0A72777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596" y="3648"/>
              <a:ext cx="965" cy="4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9pPr>
            </a:lstStyle>
            <a:p>
              <a:pPr algn="ctr" eaLnBrk="1" hangingPunct="1"/>
              <a:r>
                <a:rPr lang="en-US" b="1" u="sng">
                  <a:solidFill>
                    <a:srgbClr val="0000CC"/>
                  </a:solidFill>
                </a:rPr>
                <a:t>$14,000,000</a:t>
              </a:r>
            </a:p>
            <a:p>
              <a:pPr algn="ctr" eaLnBrk="1" hangingPunct="1"/>
              <a:r>
                <a:rPr lang="en-US" b="1">
                  <a:solidFill>
                    <a:srgbClr val="0000CC"/>
                  </a:solidFill>
                </a:rPr>
                <a:t> 800,000 MH</a:t>
              </a:r>
            </a:p>
          </p:txBody>
        </p:sp>
        <p:sp>
          <p:nvSpPr>
            <p:cNvPr id="11" name="Text Box 8">
              <a:extLst>
                <a:ext uri="{FF2B5EF4-FFF2-40B4-BE49-F238E27FC236}">
                  <a16:creationId xmlns:a16="http://schemas.microsoft.com/office/drawing/2014/main" id="{82F68A0C-39F0-4484-2890-D40B95ABAE50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3628" y="3734"/>
              <a:ext cx="1994" cy="23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9pPr>
            </a:lstStyle>
            <a:p>
              <a:pPr algn="ctr" eaLnBrk="1" hangingPunct="1"/>
              <a:r>
                <a:rPr lang="en-US" b="1">
                  <a:solidFill>
                    <a:srgbClr val="0000CC"/>
                  </a:solidFill>
                </a:rPr>
                <a:t>=  </a:t>
              </a:r>
              <a:r>
                <a:rPr lang="en-US" b="1">
                  <a:solidFill>
                    <a:srgbClr val="FF0000"/>
                  </a:solidFill>
                </a:rPr>
                <a:t>$17.50 per machine-hour</a:t>
              </a:r>
            </a:p>
          </p:txBody>
        </p:sp>
        <p:sp>
          <p:nvSpPr>
            <p:cNvPr id="12" name="Text Box 9">
              <a:extLst>
                <a:ext uri="{FF2B5EF4-FFF2-40B4-BE49-F238E27FC236}">
                  <a16:creationId xmlns:a16="http://schemas.microsoft.com/office/drawing/2014/main" id="{12C1F934-7D11-4A2A-9FCE-6E34F78AA27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2304" y="3734"/>
              <a:ext cx="200" cy="2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  <a:ea typeface="MS PGothic" charset="0"/>
                  <a:cs typeface="MS PGothic" charset="0"/>
                </a:defRPr>
              </a:lvl9pPr>
            </a:lstStyle>
            <a:p>
              <a:pPr algn="ctr" eaLnBrk="1" hangingPunct="1"/>
              <a:r>
                <a:rPr lang="en-US" b="1">
                  <a:solidFill>
                    <a:srgbClr val="0000CC"/>
                  </a:solidFill>
                </a:rPr>
                <a:t>=</a:t>
              </a:r>
            </a:p>
          </p:txBody>
        </p:sp>
      </p:grpSp>
      <p:sp>
        <p:nvSpPr>
          <p:cNvPr id="13" name="Text Box 13">
            <a:extLst>
              <a:ext uri="{FF2B5EF4-FFF2-40B4-BE49-F238E27FC236}">
                <a16:creationId xmlns:a16="http://schemas.microsoft.com/office/drawing/2014/main" id="{5E98D76F-3602-2AA3-DA4A-D105F9559B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03996" y="1611077"/>
            <a:ext cx="82296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algn="ctr" eaLnBrk="1" hangingPunct="1">
              <a:spcBef>
                <a:spcPct val="30000"/>
              </a:spcBef>
            </a:pPr>
            <a:r>
              <a:rPr lang="en-US" sz="2800" dirty="0"/>
              <a:t>The second step in computing product margins is to compute the </a:t>
            </a:r>
            <a:r>
              <a:rPr lang="en-US" sz="2800" dirty="0" err="1"/>
              <a:t>plantwide</a:t>
            </a:r>
            <a:r>
              <a:rPr lang="en-US" sz="2800" dirty="0"/>
              <a:t> overhead rate. </a:t>
            </a:r>
          </a:p>
        </p:txBody>
      </p:sp>
      <p:graphicFrame>
        <p:nvGraphicFramePr>
          <p:cNvPr id="14" name="Object 2">
            <a:extLst>
              <a:ext uri="{FF2B5EF4-FFF2-40B4-BE49-F238E27FC236}">
                <a16:creationId xmlns:a16="http://schemas.microsoft.com/office/drawing/2014/main" id="{07397E74-FF15-24F2-243E-3702D7706CBA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85887340"/>
              </p:ext>
            </p:extLst>
          </p:nvPr>
        </p:nvGraphicFramePr>
        <p:xfrm>
          <a:off x="4228172" y="2557227"/>
          <a:ext cx="5133975" cy="20526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8" imgW="3454400" imgH="1397000" progId="Excel.Sheet.8">
                  <p:embed/>
                </p:oleObj>
              </mc:Choice>
              <mc:Fallback>
                <p:oleObj name="Worksheet" r:id="rId8" imgW="3454400" imgH="1397000" progId="Excel.Sheet.8">
                  <p:embed/>
                  <p:pic>
                    <p:nvPicPr>
                      <p:cNvPr id="53252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28172" y="2557227"/>
                        <a:ext cx="5133975" cy="2052637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5" name="AutoShape 23">
            <a:extLst>
              <a:ext uri="{FF2B5EF4-FFF2-40B4-BE49-F238E27FC236}">
                <a16:creationId xmlns:a16="http://schemas.microsoft.com/office/drawing/2014/main" id="{A3218859-5907-891E-85EA-DC2198A0D6D1}"/>
              </a:ext>
            </a:extLst>
          </p:cNvPr>
          <p:cNvCxnSpPr>
            <a:cxnSpLocks noChangeShapeType="1"/>
          </p:cNvCxnSpPr>
          <p:nvPr/>
        </p:nvCxnSpPr>
        <p:spPr bwMode="auto">
          <a:xfrm rot="10800000" flipV="1">
            <a:off x="7296808" y="4347926"/>
            <a:ext cx="609600" cy="476250"/>
          </a:xfrm>
          <a:prstGeom prst="bentConnector2">
            <a:avLst/>
          </a:prstGeom>
          <a:noFill/>
          <a:ln w="28575">
            <a:solidFill>
              <a:srgbClr val="FF33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  <p:graphicFrame>
        <p:nvGraphicFramePr>
          <p:cNvPr id="16" name="Object 3">
            <a:extLst>
              <a:ext uri="{FF2B5EF4-FFF2-40B4-BE49-F238E27FC236}">
                <a16:creationId xmlns:a16="http://schemas.microsoft.com/office/drawing/2014/main" id="{0DD415B3-02F7-2622-2DD9-92122A76E06E}"/>
              </a:ext>
            </a:extLst>
          </p:cNvPr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206233787"/>
              </p:ext>
            </p:extLst>
          </p:nvPr>
        </p:nvGraphicFramePr>
        <p:xfrm>
          <a:off x="3867808" y="5408377"/>
          <a:ext cx="5583238" cy="12271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10" imgW="3390900" imgH="825500" progId="Excel.Sheet.8">
                  <p:embed/>
                </p:oleObj>
              </mc:Choice>
              <mc:Fallback>
                <p:oleObj name="Worksheet" r:id="rId10" imgW="3390900" imgH="825500" progId="Excel.Sheet.8">
                  <p:embed/>
                  <p:pic>
                    <p:nvPicPr>
                      <p:cNvPr id="53254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67808" y="5408377"/>
                        <a:ext cx="5583238" cy="1227137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7" name="AutoShape 32">
            <a:extLst>
              <a:ext uri="{FF2B5EF4-FFF2-40B4-BE49-F238E27FC236}">
                <a16:creationId xmlns:a16="http://schemas.microsoft.com/office/drawing/2014/main" id="{4E2B9FFC-4385-7E6B-85A4-460BC0F99EBB}"/>
              </a:ext>
            </a:extLst>
          </p:cNvPr>
          <p:cNvCxnSpPr>
            <a:cxnSpLocks noChangeShapeType="1"/>
          </p:cNvCxnSpPr>
          <p:nvPr/>
        </p:nvCxnSpPr>
        <p:spPr bwMode="auto">
          <a:xfrm rot="16200000" flipV="1">
            <a:off x="7131708" y="5322651"/>
            <a:ext cx="1206500" cy="876300"/>
          </a:xfrm>
          <a:prstGeom prst="bentConnector3">
            <a:avLst>
              <a:gd name="adj1" fmla="val 1347"/>
            </a:avLst>
          </a:prstGeom>
          <a:noFill/>
          <a:ln w="28575">
            <a:solidFill>
              <a:srgbClr val="FF33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24112347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Calibri Light" charset="0"/>
              </a:rPr>
              <a:t>Product Margins Computed Using the Traditional Cost System</a:t>
            </a:r>
            <a:r>
              <a:rPr lang="nb-NO" sz="2800" b="1" dirty="0">
                <a:solidFill>
                  <a:schemeClr val="bg1"/>
                </a:solidFill>
                <a:latin typeface="Calibri Light" charset="0"/>
              </a:rPr>
              <a:t> – Part 3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7" name="Text Box 1028">
            <a:extLst>
              <a:ext uri="{FF2B5EF4-FFF2-40B4-BE49-F238E27FC236}">
                <a16:creationId xmlns:a16="http://schemas.microsoft.com/office/drawing/2014/main" id="{A712689C-1B85-264B-4731-C5B58ACFFCD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081214" y="1657350"/>
            <a:ext cx="8008937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algn="ctr" eaLnBrk="1" hangingPunct="1">
              <a:spcBef>
                <a:spcPct val="30000"/>
              </a:spcBef>
            </a:pPr>
            <a:r>
              <a:rPr lang="en-US" sz="2800"/>
              <a:t>The third step in computing product margins is to</a:t>
            </a:r>
            <a:br>
              <a:rPr lang="en-US" sz="2800"/>
            </a:br>
            <a:r>
              <a:rPr lang="en-US" sz="2800"/>
              <a:t>allocate manufacturing overhead to each product.</a:t>
            </a:r>
          </a:p>
        </p:txBody>
      </p:sp>
      <p:graphicFrame>
        <p:nvGraphicFramePr>
          <p:cNvPr id="8" name="Object 2">
            <a:extLst>
              <a:ext uri="{FF2B5EF4-FFF2-40B4-BE49-F238E27FC236}">
                <a16:creationId xmlns:a16="http://schemas.microsoft.com/office/drawing/2014/main" id="{AC6246DF-4AC0-E62A-9EE4-631F7EA5DF34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616075" y="2830513"/>
          <a:ext cx="8967788" cy="17335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8" imgW="5029200" imgH="990600" progId="Excel.Sheet.8">
                  <p:embed/>
                </p:oleObj>
              </mc:Choice>
              <mc:Fallback>
                <p:oleObj name="Worksheet" r:id="rId8" imgW="5029200" imgH="990600" progId="Excel.Sheet.8">
                  <p:embed/>
                  <p:pic>
                    <p:nvPicPr>
                      <p:cNvPr id="54275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6075" y="2830513"/>
                        <a:ext cx="8967788" cy="1733550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63500" dir="2212194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pSp>
        <p:nvGrpSpPr>
          <p:cNvPr id="9" name="Group 1033">
            <a:extLst>
              <a:ext uri="{FF2B5EF4-FFF2-40B4-BE49-F238E27FC236}">
                <a16:creationId xmlns:a16="http://schemas.microsoft.com/office/drawing/2014/main" id="{D4B02A6B-C10E-9C1D-A613-DE720B94ECDB}"/>
              </a:ext>
            </a:extLst>
          </p:cNvPr>
          <p:cNvGrpSpPr>
            <a:grpSpLocks/>
          </p:cNvGrpSpPr>
          <p:nvPr/>
        </p:nvGrpSpPr>
        <p:grpSpPr bwMode="auto">
          <a:xfrm>
            <a:off x="3048002" y="3673475"/>
            <a:ext cx="7391401" cy="1676400"/>
            <a:chOff x="1031" y="2016"/>
            <a:chExt cx="4656" cy="1056"/>
          </a:xfrm>
        </p:grpSpPr>
        <p:sp>
          <p:nvSpPr>
            <p:cNvPr id="11" name="Line 1032">
              <a:extLst>
                <a:ext uri="{FF2B5EF4-FFF2-40B4-BE49-F238E27FC236}">
                  <a16:creationId xmlns:a16="http://schemas.microsoft.com/office/drawing/2014/main" id="{209066D3-FFC6-9513-32E1-5B4472A1859D}"/>
                </a:ext>
              </a:extLst>
            </p:cNvPr>
            <p:cNvSpPr>
              <a:spLocks noChangeShapeType="1"/>
            </p:cNvSpPr>
            <p:nvPr/>
          </p:nvSpPr>
          <p:spPr bwMode="auto">
            <a:xfrm flipV="1">
              <a:off x="4032" y="2016"/>
              <a:ext cx="912" cy="768"/>
            </a:xfrm>
            <a:prstGeom prst="line">
              <a:avLst/>
            </a:prstGeom>
            <a:noFill/>
            <a:ln w="28575">
              <a:solidFill>
                <a:srgbClr val="FF3300"/>
              </a:solidFill>
              <a:round/>
              <a:headEnd/>
              <a:tailEnd type="arrow" w="med" len="med"/>
            </a:ln>
            <a:extLst>
              <a:ext uri="{909E8E84-426E-40dd-AFC4-6F175D3DCCD1}">
                <a14:hiddenFill xmlns:a14="http://schemas.microsoft.com/office/drawing/2010/main" xmlns="">
                  <a:noFill/>
                </a14:hiddenFill>
              </a:ext>
            </a:extLst>
          </p:spPr>
          <p:txBody>
            <a:bodyPr/>
            <a:lstStyle/>
            <a:p>
              <a:endParaRPr lang="en-US"/>
            </a:p>
          </p:txBody>
        </p:sp>
        <p:sp>
          <p:nvSpPr>
            <p:cNvPr id="12" name="Rectangle 1031">
              <a:extLst>
                <a:ext uri="{FF2B5EF4-FFF2-40B4-BE49-F238E27FC236}">
                  <a16:creationId xmlns:a16="http://schemas.microsoft.com/office/drawing/2014/main" id="{D1A0B72A-036A-26FC-E442-BC46C9418A5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1031" y="2736"/>
              <a:ext cx="4656" cy="336"/>
            </a:xfrm>
            <a:prstGeom prst="rect">
              <a:avLst/>
            </a:prstGeom>
            <a:solidFill>
              <a:srgbClr val="77CEEF"/>
            </a:solidFill>
            <a:ln w="28575">
              <a:solidFill>
                <a:schemeClr val="tx1"/>
              </a:solidFill>
              <a:miter lim="800000"/>
              <a:headEnd/>
              <a:tailEnd/>
            </a:ln>
            <a:effectLst>
              <a:outerShdw blurRad="63500" dist="38100" dir="2700000" algn="ctr" rotWithShape="0">
                <a:schemeClr val="tx1">
                  <a:alpha val="74997"/>
                </a:schemeClr>
              </a:outerShdw>
            </a:effectLst>
          </p:spPr>
          <p:txBody>
            <a:bodyPr wrap="none" anchor="ctr"/>
            <a:lstStyle/>
            <a:p>
              <a:pPr algn="ctr"/>
              <a:r>
                <a:rPr lang="en-US" sz="2400"/>
                <a:t>480,000 hours × $17.50 per hour = $8,400,000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594923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Calibri Light" charset="0"/>
              </a:rPr>
              <a:t>Product Margins Computed Using the Traditional Cost System</a:t>
            </a:r>
            <a:r>
              <a:rPr lang="nb-NO" sz="2800" b="1" dirty="0">
                <a:solidFill>
                  <a:schemeClr val="bg1"/>
                </a:solidFill>
                <a:latin typeface="Calibri Light" charset="0"/>
              </a:rPr>
              <a:t> – Part 4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7" name="Text Box 1027">
            <a:extLst>
              <a:ext uri="{FF2B5EF4-FFF2-40B4-BE49-F238E27FC236}">
                <a16:creationId xmlns:a16="http://schemas.microsoft.com/office/drawing/2014/main" id="{2AA07AAA-19D7-DA9B-6D84-20C9B7B9A4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86000" y="1431789"/>
            <a:ext cx="7620000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algn="ctr" eaLnBrk="1" hangingPunct="1">
              <a:spcBef>
                <a:spcPct val="30000"/>
              </a:spcBef>
            </a:pPr>
            <a:r>
              <a:rPr lang="en-US" sz="2800" dirty="0"/>
              <a:t>The fourth step is to actually compute the product margins.</a:t>
            </a:r>
          </a:p>
        </p:txBody>
      </p:sp>
      <p:graphicFrame>
        <p:nvGraphicFramePr>
          <p:cNvPr id="8" name="Object 2">
            <a:extLst>
              <a:ext uri="{FF2B5EF4-FFF2-40B4-BE49-F238E27FC236}">
                <a16:creationId xmlns:a16="http://schemas.microsoft.com/office/drawing/2014/main" id="{D042D30B-6760-1C41-B365-00401B94BD4F}"/>
              </a:ext>
            </a:extLst>
          </p:cNvPr>
          <p:cNvGraphicFramePr>
            <a:graphicFrameLocks noChangeAspect="1"/>
          </p:cNvGraphicFramePr>
          <p:nvPr/>
        </p:nvGraphicFramePr>
        <p:xfrm>
          <a:off x="1511300" y="2312988"/>
          <a:ext cx="9144000" cy="220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8" imgW="8432800" imgH="2057400" progId="Excel.Sheet.8">
                  <p:embed/>
                </p:oleObj>
              </mc:Choice>
              <mc:Fallback>
                <p:oleObj name="Worksheet" r:id="rId8" imgW="8432800" imgH="2057400" progId="Excel.Sheet.8">
                  <p:embed/>
                  <p:pic>
                    <p:nvPicPr>
                      <p:cNvPr id="55299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511300" y="2312988"/>
                        <a:ext cx="9144000" cy="2209800"/>
                      </a:xfrm>
                      <a:prstGeom prst="rect">
                        <a:avLst/>
                      </a:prstGeom>
                      <a:noFill/>
                      <a:ln w="127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3">
            <a:extLst>
              <a:ext uri="{FF2B5EF4-FFF2-40B4-BE49-F238E27FC236}">
                <a16:creationId xmlns:a16="http://schemas.microsoft.com/office/drawing/2014/main" id="{2ECB17EA-9CF2-0DA3-1A90-0AE2E880FDE9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438400" y="4832350"/>
          <a:ext cx="5213350" cy="1219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10" imgW="3454400" imgH="825500" progId="Excel.Sheet.8">
                  <p:embed/>
                </p:oleObj>
              </mc:Choice>
              <mc:Fallback>
                <p:oleObj name="Worksheet" r:id="rId10" imgW="3454400" imgH="825500" progId="Excel.Sheet.8">
                  <p:embed/>
                  <p:pic>
                    <p:nvPicPr>
                      <p:cNvPr id="55300" name="Object 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38400" y="4832350"/>
                        <a:ext cx="5213350" cy="1219200"/>
                      </a:xfrm>
                      <a:prstGeom prst="rect">
                        <a:avLst/>
                      </a:prstGeom>
                      <a:noFill/>
                      <a:ln w="12700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cxnSp>
        <p:nvCxnSpPr>
          <p:cNvPr id="11" name="AutoShape 1034">
            <a:extLst>
              <a:ext uri="{FF2B5EF4-FFF2-40B4-BE49-F238E27FC236}">
                <a16:creationId xmlns:a16="http://schemas.microsoft.com/office/drawing/2014/main" id="{C9B280B1-E125-6209-F885-B2537B166CBB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7467600" y="4062414"/>
            <a:ext cx="2133600" cy="1736725"/>
          </a:xfrm>
          <a:prstGeom prst="bentConnector3">
            <a:avLst>
              <a:gd name="adj1" fmla="val 50000"/>
            </a:avLst>
          </a:prstGeom>
          <a:noFill/>
          <a:ln w="28575">
            <a:solidFill>
              <a:srgbClr val="FF3300"/>
            </a:solidFill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 xmlns="">
                <a:noFill/>
              </a14:hiddenFill>
            </a:ext>
          </a:extLst>
        </p:spPr>
      </p:cxnSp>
    </p:spTree>
    <p:extLst>
      <p:ext uri="{BB962C8B-B14F-4D97-AF65-F5344CB8AC3E}">
        <p14:creationId xmlns:p14="http://schemas.microsoft.com/office/powerpoint/2010/main" val="3058480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790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US" sz="2800" b="1" dirty="0">
                <a:solidFill>
                  <a:schemeClr val="bg1"/>
                </a:solidFill>
                <a:latin typeface="Calibri Light" charset="0"/>
              </a:rPr>
              <a:t>Differences Between ABC and Traditional Product Costs</a:t>
            </a:r>
            <a:r>
              <a:rPr lang="nb-NO" sz="2800" b="1" dirty="0">
                <a:solidFill>
                  <a:schemeClr val="bg1"/>
                </a:solidFill>
                <a:latin typeface="Calibri Light" charset="0"/>
              </a:rPr>
              <a:t> – Part 1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graphicFrame>
        <p:nvGraphicFramePr>
          <p:cNvPr id="7" name="Object 2">
            <a:extLst>
              <a:ext uri="{FF2B5EF4-FFF2-40B4-BE49-F238E27FC236}">
                <a16:creationId xmlns:a16="http://schemas.microsoft.com/office/drawing/2014/main" id="{09EDEB0A-FEFF-4C0E-36BC-2E697DB1F436}"/>
              </a:ext>
            </a:extLst>
          </p:cNvPr>
          <p:cNvGraphicFramePr>
            <a:graphicFrameLocks noChangeAspect="1"/>
          </p:cNvGraphicFramePr>
          <p:nvPr/>
        </p:nvGraphicFramePr>
        <p:xfrm>
          <a:off x="2109789" y="1447800"/>
          <a:ext cx="7947025" cy="1892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name="Worksheet" r:id="rId8" imgW="4229100" imgH="1016000" progId="Excel.Sheet.8">
                  <p:embed/>
                </p:oleObj>
              </mc:Choice>
              <mc:Fallback>
                <p:oleObj name="Worksheet" r:id="rId8" imgW="4229100" imgH="1016000" progId="Excel.Sheet.8">
                  <p:embed/>
                  <p:pic>
                    <p:nvPicPr>
                      <p:cNvPr id="56322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109789" y="1447800"/>
                        <a:ext cx="7947025" cy="1892300"/>
                      </a:xfrm>
                      <a:prstGeom prst="rect">
                        <a:avLst/>
                      </a:prstGeom>
                      <a:noFill/>
                      <a:ln w="28575">
                        <a:solidFill>
                          <a:schemeClr val="tx1"/>
                        </a:solidFill>
                        <a:miter lim="800000"/>
                        <a:headEnd/>
                        <a:tailEnd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 xmlns="">
                            <a:solidFill>
                              <a:schemeClr val="accent1"/>
                            </a:solidFill>
                          </a14:hiddenFill>
                        </a:ext>
                        <a:ext uri="{AF507438-7753-43e0-B8FC-AC1667EBCBE1}">
                          <a14:hiddenEffects xmlns:a14="http://schemas.microsoft.com/office/drawing/2010/main" xmlns="">
                            <a:effectLst>
                              <a:outerShdw blurRad="63500" dist="38099" dir="2700000" algn="ctr" rotWithShape="0">
                                <a:schemeClr val="bg2">
                                  <a:alpha val="74997"/>
                                </a:schemeClr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1029">
            <a:extLst>
              <a:ext uri="{FF2B5EF4-FFF2-40B4-BE49-F238E27FC236}">
                <a16:creationId xmlns:a16="http://schemas.microsoft.com/office/drawing/2014/main" id="{7DEB27BB-7830-B81D-9903-BD87DAD4F3C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59364" y="3519208"/>
            <a:ext cx="3581400" cy="2286000"/>
          </a:xfrm>
          <a:prstGeom prst="rect">
            <a:avLst/>
          </a:prstGeom>
          <a:solidFill>
            <a:schemeClr val="accent2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sz="2400" dirty="0">
                <a:solidFill>
                  <a:schemeClr val="bg1"/>
                </a:solidFill>
                <a:ea typeface="MS PGothic" pitchFamily="34" charset="-128"/>
              </a:rPr>
              <a:t>The traditional cost</a:t>
            </a:r>
            <a:br>
              <a:rPr lang="en-US" sz="2400" dirty="0">
                <a:solidFill>
                  <a:schemeClr val="bg1"/>
                </a:solidFill>
                <a:ea typeface="MS PGothic" pitchFamily="34" charset="-128"/>
              </a:rPr>
            </a:br>
            <a:r>
              <a:rPr lang="en-US" sz="2400" dirty="0">
                <a:solidFill>
                  <a:schemeClr val="bg1"/>
                </a:solidFill>
                <a:ea typeface="MS PGothic" pitchFamily="34" charset="-128"/>
              </a:rPr>
              <a:t>system</a:t>
            </a:r>
            <a:r>
              <a:rPr lang="en-US" sz="2400" dirty="0">
                <a:ea typeface="MS PGothic" pitchFamily="34" charset="-128"/>
              </a:rPr>
              <a:t> </a:t>
            </a:r>
            <a:r>
              <a:rPr lang="en-US" sz="2400" dirty="0">
                <a:solidFill>
                  <a:srgbClr val="FF3300"/>
                </a:solidFill>
                <a:ea typeface="MS PGothic" pitchFamily="34" charset="-128"/>
              </a:rPr>
              <a:t>overcosts</a:t>
            </a:r>
            <a:r>
              <a:rPr lang="en-US" sz="2400" dirty="0">
                <a:ea typeface="MS PGothic" pitchFamily="34" charset="-128"/>
              </a:rPr>
              <a:t> </a:t>
            </a:r>
            <a:r>
              <a:rPr lang="en-US" sz="2400" dirty="0">
                <a:solidFill>
                  <a:schemeClr val="bg1"/>
                </a:solidFill>
                <a:ea typeface="MS PGothic" pitchFamily="34" charset="-128"/>
              </a:rPr>
              <a:t>the</a:t>
            </a:r>
            <a:br>
              <a:rPr lang="en-US" sz="2400" dirty="0">
                <a:solidFill>
                  <a:schemeClr val="bg1"/>
                </a:solidFill>
                <a:ea typeface="MS PGothic" pitchFamily="34" charset="-128"/>
              </a:rPr>
            </a:br>
            <a:r>
              <a:rPr lang="en-US" sz="2400" dirty="0">
                <a:solidFill>
                  <a:schemeClr val="bg1"/>
                </a:solidFill>
                <a:ea typeface="MS PGothic" pitchFamily="34" charset="-128"/>
              </a:rPr>
              <a:t>SureStarts and reports</a:t>
            </a:r>
            <a:br>
              <a:rPr lang="en-US" sz="2400" dirty="0">
                <a:solidFill>
                  <a:schemeClr val="bg1"/>
                </a:solidFill>
                <a:ea typeface="MS PGothic" pitchFamily="34" charset="-128"/>
              </a:rPr>
            </a:br>
            <a:r>
              <a:rPr lang="en-US" sz="2400" dirty="0">
                <a:solidFill>
                  <a:schemeClr val="bg1"/>
                </a:solidFill>
                <a:ea typeface="MS PGothic" pitchFamily="34" charset="-128"/>
              </a:rPr>
              <a:t> a </a:t>
            </a:r>
            <a:r>
              <a:rPr lang="en-US" sz="2400" dirty="0">
                <a:solidFill>
                  <a:srgbClr val="FF3300"/>
                </a:solidFill>
                <a:ea typeface="MS PGothic" pitchFamily="34" charset="-128"/>
              </a:rPr>
              <a:t>lower </a:t>
            </a:r>
            <a:r>
              <a:rPr lang="en-US" sz="2400" dirty="0">
                <a:solidFill>
                  <a:schemeClr val="bg1"/>
                </a:solidFill>
                <a:ea typeface="MS PGothic" pitchFamily="34" charset="-128"/>
              </a:rPr>
              <a:t>product</a:t>
            </a:r>
            <a:br>
              <a:rPr lang="en-US" sz="2400" dirty="0">
                <a:solidFill>
                  <a:schemeClr val="bg1"/>
                </a:solidFill>
                <a:ea typeface="MS PGothic" pitchFamily="34" charset="-128"/>
              </a:rPr>
            </a:br>
            <a:r>
              <a:rPr lang="en-US" sz="2400" dirty="0">
                <a:solidFill>
                  <a:schemeClr val="bg1"/>
                </a:solidFill>
                <a:ea typeface="MS PGothic" pitchFamily="34" charset="-128"/>
              </a:rPr>
              <a:t>margin for this product.</a:t>
            </a:r>
          </a:p>
        </p:txBody>
      </p:sp>
      <p:sp>
        <p:nvSpPr>
          <p:cNvPr id="9" name="Rectangle 1032">
            <a:extLst>
              <a:ext uri="{FF2B5EF4-FFF2-40B4-BE49-F238E27FC236}">
                <a16:creationId xmlns:a16="http://schemas.microsoft.com/office/drawing/2014/main" id="{44D42E3F-AE02-4052-0E80-C0411D692B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77002" y="3517180"/>
            <a:ext cx="3581400" cy="2286000"/>
          </a:xfrm>
          <a:prstGeom prst="rect">
            <a:avLst/>
          </a:prstGeom>
          <a:solidFill>
            <a:schemeClr val="accent2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defRPr/>
            </a:pPr>
            <a:r>
              <a:rPr lang="en-US" sz="2400" dirty="0">
                <a:solidFill>
                  <a:schemeClr val="bg1"/>
                </a:solidFill>
                <a:ea typeface="MS PGothic" pitchFamily="34" charset="-128"/>
              </a:rPr>
              <a:t>The traditional cost</a:t>
            </a:r>
            <a:br>
              <a:rPr lang="en-US" sz="2400" dirty="0">
                <a:solidFill>
                  <a:schemeClr val="bg1"/>
                </a:solidFill>
                <a:ea typeface="MS PGothic" pitchFamily="34" charset="-128"/>
              </a:rPr>
            </a:br>
            <a:r>
              <a:rPr lang="en-US" sz="2400" dirty="0">
                <a:solidFill>
                  <a:schemeClr val="bg1"/>
                </a:solidFill>
                <a:ea typeface="MS PGothic" pitchFamily="34" charset="-128"/>
              </a:rPr>
              <a:t>system </a:t>
            </a:r>
            <a:r>
              <a:rPr lang="en-US" sz="2400" dirty="0">
                <a:solidFill>
                  <a:srgbClr val="FF3300"/>
                </a:solidFill>
                <a:ea typeface="MS PGothic" pitchFamily="34" charset="-128"/>
              </a:rPr>
              <a:t>undercosts</a:t>
            </a:r>
            <a:r>
              <a:rPr lang="en-US" sz="2400" dirty="0">
                <a:ea typeface="MS PGothic" pitchFamily="34" charset="-128"/>
              </a:rPr>
              <a:t> </a:t>
            </a:r>
            <a:r>
              <a:rPr lang="en-US" sz="2400" dirty="0">
                <a:solidFill>
                  <a:schemeClr val="bg1"/>
                </a:solidFill>
                <a:ea typeface="MS PGothic" pitchFamily="34" charset="-128"/>
              </a:rPr>
              <a:t>the</a:t>
            </a:r>
            <a:br>
              <a:rPr lang="en-US" sz="2400" dirty="0">
                <a:solidFill>
                  <a:schemeClr val="bg1"/>
                </a:solidFill>
                <a:ea typeface="MS PGothic" pitchFamily="34" charset="-128"/>
              </a:rPr>
            </a:br>
            <a:r>
              <a:rPr lang="en-US" sz="2400" dirty="0">
                <a:solidFill>
                  <a:schemeClr val="bg1"/>
                </a:solidFill>
                <a:ea typeface="MS PGothic" pitchFamily="34" charset="-128"/>
              </a:rPr>
              <a:t>LongLifes and reports</a:t>
            </a:r>
            <a:br>
              <a:rPr lang="en-US" sz="2400" dirty="0">
                <a:ea typeface="MS PGothic" pitchFamily="34" charset="-128"/>
              </a:rPr>
            </a:br>
            <a:r>
              <a:rPr lang="en-US" sz="2400" dirty="0">
                <a:solidFill>
                  <a:schemeClr val="bg1"/>
                </a:solidFill>
                <a:ea typeface="MS PGothic" pitchFamily="34" charset="-128"/>
              </a:rPr>
              <a:t>a</a:t>
            </a:r>
            <a:r>
              <a:rPr lang="en-US" sz="2400" dirty="0">
                <a:ea typeface="MS PGothic" pitchFamily="34" charset="-128"/>
              </a:rPr>
              <a:t> </a:t>
            </a:r>
            <a:r>
              <a:rPr lang="en-US" sz="2400" dirty="0">
                <a:solidFill>
                  <a:srgbClr val="FF3300"/>
                </a:solidFill>
                <a:ea typeface="MS PGothic" pitchFamily="34" charset="-128"/>
              </a:rPr>
              <a:t>higher</a:t>
            </a:r>
            <a:r>
              <a:rPr lang="en-US" sz="2400" dirty="0">
                <a:ea typeface="MS PGothic" pitchFamily="34" charset="-128"/>
              </a:rPr>
              <a:t> </a:t>
            </a:r>
            <a:r>
              <a:rPr lang="en-US" sz="2400" dirty="0">
                <a:solidFill>
                  <a:schemeClr val="bg1"/>
                </a:solidFill>
                <a:ea typeface="MS PGothic" pitchFamily="34" charset="-128"/>
              </a:rPr>
              <a:t>product</a:t>
            </a:r>
            <a:br>
              <a:rPr lang="en-US" sz="2400" dirty="0">
                <a:solidFill>
                  <a:schemeClr val="bg1"/>
                </a:solidFill>
                <a:ea typeface="MS PGothic" pitchFamily="34" charset="-128"/>
              </a:rPr>
            </a:br>
            <a:r>
              <a:rPr lang="en-US" sz="2400" dirty="0">
                <a:solidFill>
                  <a:schemeClr val="bg1"/>
                </a:solidFill>
                <a:ea typeface="MS PGothic" pitchFamily="34" charset="-128"/>
              </a:rPr>
              <a:t>margin for this product.</a:t>
            </a:r>
          </a:p>
        </p:txBody>
      </p:sp>
      <p:sp>
        <p:nvSpPr>
          <p:cNvPr id="11" name="Rectangle 2">
            <a:extLst>
              <a:ext uri="{FF2B5EF4-FFF2-40B4-BE49-F238E27FC236}">
                <a16:creationId xmlns:a16="http://schemas.microsoft.com/office/drawing/2014/main" id="{AC228D15-73B4-85FE-DE62-AF05DE7FBA26}"/>
              </a:ext>
            </a:extLst>
          </p:cNvPr>
          <p:cNvSpPr txBox="1">
            <a:spLocks noChangeArrowheads="1"/>
          </p:cNvSpPr>
          <p:nvPr/>
        </p:nvSpPr>
        <p:spPr>
          <a:xfrm>
            <a:off x="535666" y="322262"/>
            <a:ext cx="8596668" cy="1320800"/>
          </a:xfrm>
          <a:prstGeom prst="rect">
            <a:avLst/>
          </a:prstGeo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endParaRPr lang="nb-NO" sz="3600" dirty="0">
              <a:latin typeface="Calibri Light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6124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790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US" sz="2800" b="1" dirty="0">
                <a:solidFill>
                  <a:schemeClr val="bg1"/>
                </a:solidFill>
                <a:latin typeface="Calibri Light" charset="0"/>
              </a:rPr>
              <a:t>Differences Between ABC and Traditional Product Costs</a:t>
            </a:r>
            <a:r>
              <a:rPr lang="nb-NO" sz="2800" b="1" dirty="0">
                <a:solidFill>
                  <a:schemeClr val="bg1"/>
                </a:solidFill>
                <a:latin typeface="Calibri Light" charset="0"/>
              </a:rPr>
              <a:t> – Part 2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8" name="Rectangle 1029">
            <a:extLst>
              <a:ext uri="{FF2B5EF4-FFF2-40B4-BE49-F238E27FC236}">
                <a16:creationId xmlns:a16="http://schemas.microsoft.com/office/drawing/2014/main" id="{149F44A9-56E7-338B-B7FA-E8580643FE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1071" y="1825476"/>
            <a:ext cx="8686800" cy="1371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30000"/>
              </a:spcBef>
              <a:defRPr/>
            </a:pPr>
            <a:r>
              <a:rPr lang="en-US" sz="2800" dirty="0">
                <a:ea typeface="MS PGothic" pitchFamily="34" charset="-128"/>
              </a:rPr>
              <a:t>There are three reasons why the</a:t>
            </a:r>
            <a:br>
              <a:rPr lang="en-US" sz="2800" dirty="0">
                <a:ea typeface="MS PGothic" pitchFamily="34" charset="-128"/>
              </a:rPr>
            </a:br>
            <a:r>
              <a:rPr lang="en-US" sz="2800" dirty="0">
                <a:ea typeface="MS PGothic" pitchFamily="34" charset="-128"/>
              </a:rPr>
              <a:t>reported product margins for the two</a:t>
            </a:r>
            <a:br>
              <a:rPr lang="en-US" sz="2800" dirty="0">
                <a:ea typeface="MS PGothic" pitchFamily="34" charset="-128"/>
              </a:rPr>
            </a:br>
            <a:r>
              <a:rPr lang="en-US" sz="2800" dirty="0">
                <a:ea typeface="MS PGothic" pitchFamily="34" charset="-128"/>
              </a:rPr>
              <a:t>costing systems differ from one another.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1C6B56A1-B298-7CE3-5D11-42259FDE11DC}"/>
              </a:ext>
            </a:extLst>
          </p:cNvPr>
          <p:cNvSpPr/>
          <p:nvPr/>
        </p:nvSpPr>
        <p:spPr>
          <a:xfrm>
            <a:off x="2012257" y="3352414"/>
            <a:ext cx="7162800" cy="2246769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pPr algn="just" eaLnBrk="1" hangingPunct="1">
              <a:spcBef>
                <a:spcPct val="30000"/>
              </a:spcBef>
            </a:pPr>
            <a:r>
              <a:rPr lang="en-US" sz="2800" dirty="0">
                <a:solidFill>
                  <a:schemeClr val="bg1"/>
                </a:solidFill>
                <a:sym typeface="Wingdings" charset="0"/>
              </a:rPr>
              <a:t>Traditional </a:t>
            </a:r>
            <a:r>
              <a:rPr lang="en-US" sz="2800" dirty="0">
                <a:solidFill>
                  <a:schemeClr val="bg1"/>
                </a:solidFill>
              </a:rPr>
              <a:t>costing allocates all manufacturing overhead to products. ABC costing only assigns manufacturing overhead costs consumed by products to those products. </a:t>
            </a:r>
          </a:p>
        </p:txBody>
      </p:sp>
    </p:spTree>
    <p:extLst>
      <p:ext uri="{BB962C8B-B14F-4D97-AF65-F5344CB8AC3E}">
        <p14:creationId xmlns:p14="http://schemas.microsoft.com/office/powerpoint/2010/main" val="2353601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790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US" sz="2800" b="1" dirty="0">
                <a:solidFill>
                  <a:schemeClr val="bg1"/>
                </a:solidFill>
                <a:latin typeface="Calibri Light" charset="0"/>
              </a:rPr>
              <a:t>Differences Between ABC and Traditional Product Costs</a:t>
            </a:r>
            <a:r>
              <a:rPr lang="nb-NO" sz="2800" b="1" dirty="0">
                <a:solidFill>
                  <a:schemeClr val="bg1"/>
                </a:solidFill>
                <a:latin typeface="Calibri Light" charset="0"/>
              </a:rPr>
              <a:t> – Part 3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7" name="Rectangle 1026">
            <a:extLst>
              <a:ext uri="{FF2B5EF4-FFF2-40B4-BE49-F238E27FC236}">
                <a16:creationId xmlns:a16="http://schemas.microsoft.com/office/drawing/2014/main" id="{CEE8F39B-C38E-4CA8-D095-CFF1DF452AD5}"/>
              </a:ext>
            </a:extLst>
          </p:cNvPr>
          <p:cNvSpPr txBox="1">
            <a:spLocks noChangeArrowheads="1"/>
          </p:cNvSpPr>
          <p:nvPr/>
        </p:nvSpPr>
        <p:spPr>
          <a:xfrm>
            <a:off x="1832953" y="342061"/>
            <a:ext cx="8596668" cy="1320800"/>
          </a:xfrm>
          <a:prstGeom prst="rect">
            <a:avLst/>
          </a:prstGeo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endParaRPr lang="nb-NO" sz="3600" dirty="0">
              <a:latin typeface="Calibri Light" charset="0"/>
            </a:endParaRPr>
          </a:p>
        </p:txBody>
      </p:sp>
      <p:sp>
        <p:nvSpPr>
          <p:cNvPr id="8" name="Rectangle 1028">
            <a:extLst>
              <a:ext uri="{FF2B5EF4-FFF2-40B4-BE49-F238E27FC236}">
                <a16:creationId xmlns:a16="http://schemas.microsoft.com/office/drawing/2014/main" id="{10C263F4-62BB-B8D8-3437-3E270A3A84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87887" y="3316364"/>
            <a:ext cx="8686800" cy="2362200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30000"/>
              </a:spcBef>
              <a:defRPr/>
            </a:pPr>
            <a:r>
              <a:rPr lang="en-US" sz="2800" dirty="0">
                <a:solidFill>
                  <a:schemeClr val="bg1"/>
                </a:solidFill>
                <a:ea typeface="MS PGothic" pitchFamily="34" charset="-128"/>
                <a:sym typeface="Wingdings" pitchFamily="2" charset="2"/>
              </a:rPr>
              <a:t>Traditional </a:t>
            </a:r>
            <a:r>
              <a:rPr lang="en-US" sz="2800" dirty="0">
                <a:solidFill>
                  <a:schemeClr val="bg1"/>
                </a:solidFill>
                <a:ea typeface="MS PGothic" pitchFamily="34" charset="-128"/>
              </a:rPr>
              <a:t>costing allocates all manufacturing</a:t>
            </a:r>
            <a:br>
              <a:rPr lang="en-US" sz="2800" dirty="0">
                <a:solidFill>
                  <a:schemeClr val="bg1"/>
                </a:solidFill>
                <a:ea typeface="MS PGothic" pitchFamily="34" charset="-128"/>
              </a:rPr>
            </a:br>
            <a:r>
              <a:rPr lang="en-US" sz="2800" dirty="0">
                <a:solidFill>
                  <a:schemeClr val="bg1"/>
                </a:solidFill>
                <a:ea typeface="MS PGothic" pitchFamily="34" charset="-128"/>
              </a:rPr>
              <a:t>overhead costs using a volume-related allocation</a:t>
            </a:r>
            <a:br>
              <a:rPr lang="en-US" sz="2800" dirty="0">
                <a:solidFill>
                  <a:schemeClr val="bg1"/>
                </a:solidFill>
                <a:ea typeface="MS PGothic" pitchFamily="34" charset="-128"/>
              </a:rPr>
            </a:br>
            <a:r>
              <a:rPr lang="en-US" sz="2800" dirty="0">
                <a:solidFill>
                  <a:schemeClr val="bg1"/>
                </a:solidFill>
                <a:ea typeface="MS PGothic" pitchFamily="34" charset="-128"/>
              </a:rPr>
              <a:t>base. ABC costing also uses non-volume related</a:t>
            </a:r>
            <a:br>
              <a:rPr lang="en-US" sz="2800" dirty="0">
                <a:solidFill>
                  <a:schemeClr val="bg1"/>
                </a:solidFill>
                <a:ea typeface="MS PGothic" pitchFamily="34" charset="-128"/>
              </a:rPr>
            </a:br>
            <a:r>
              <a:rPr lang="en-US" sz="2800" dirty="0">
                <a:solidFill>
                  <a:schemeClr val="bg1"/>
                </a:solidFill>
                <a:ea typeface="MS PGothic" pitchFamily="34" charset="-128"/>
              </a:rPr>
              <a:t>allocation bases.  </a:t>
            </a:r>
          </a:p>
        </p:txBody>
      </p:sp>
      <p:sp>
        <p:nvSpPr>
          <p:cNvPr id="9" name="Rectangle 1029">
            <a:extLst>
              <a:ext uri="{FF2B5EF4-FFF2-40B4-BE49-F238E27FC236}">
                <a16:creationId xmlns:a16="http://schemas.microsoft.com/office/drawing/2014/main" id="{389A1CF7-65A1-8673-4C7B-A3A99B50681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42821" y="1789861"/>
            <a:ext cx="8686800" cy="1371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30000"/>
              </a:spcBef>
              <a:defRPr/>
            </a:pPr>
            <a:r>
              <a:rPr lang="en-US" sz="2800" dirty="0">
                <a:solidFill>
                  <a:schemeClr val="bg1"/>
                </a:solidFill>
                <a:ea typeface="MS PGothic" pitchFamily="34" charset="-128"/>
              </a:rPr>
              <a:t>There are three reasons why the</a:t>
            </a:r>
            <a:br>
              <a:rPr lang="en-US" sz="2800" dirty="0">
                <a:solidFill>
                  <a:schemeClr val="bg1"/>
                </a:solidFill>
                <a:ea typeface="MS PGothic" pitchFamily="34" charset="-128"/>
              </a:rPr>
            </a:br>
            <a:r>
              <a:rPr lang="en-US" sz="2800" dirty="0">
                <a:solidFill>
                  <a:schemeClr val="bg1"/>
                </a:solidFill>
                <a:ea typeface="MS PGothic" pitchFamily="34" charset="-128"/>
              </a:rPr>
              <a:t>reported product margins for the two</a:t>
            </a:r>
            <a:br>
              <a:rPr lang="en-US" sz="2800" dirty="0">
                <a:solidFill>
                  <a:schemeClr val="bg1"/>
                </a:solidFill>
                <a:ea typeface="MS PGothic" pitchFamily="34" charset="-128"/>
              </a:rPr>
            </a:br>
            <a:r>
              <a:rPr lang="en-US" sz="2800" dirty="0">
                <a:solidFill>
                  <a:schemeClr val="bg1"/>
                </a:solidFill>
                <a:ea typeface="MS PGothic" pitchFamily="34" charset="-128"/>
              </a:rPr>
              <a:t>costing systems differ from one another.</a:t>
            </a:r>
          </a:p>
        </p:txBody>
      </p:sp>
    </p:spTree>
    <p:extLst>
      <p:ext uri="{BB962C8B-B14F-4D97-AF65-F5344CB8AC3E}">
        <p14:creationId xmlns:p14="http://schemas.microsoft.com/office/powerpoint/2010/main" val="3987290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790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</a:pPr>
            <a:r>
              <a:rPr lang="en-US" sz="2800" b="1" dirty="0">
                <a:solidFill>
                  <a:schemeClr val="bg1"/>
                </a:solidFill>
                <a:latin typeface="Calibri Light" charset="0"/>
              </a:rPr>
              <a:t>Differences Between ABC and Traditional Product Costs</a:t>
            </a:r>
            <a:r>
              <a:rPr lang="nb-NO" sz="2800" b="1" dirty="0">
                <a:solidFill>
                  <a:schemeClr val="bg1"/>
                </a:solidFill>
                <a:latin typeface="Calibri Light" charset="0"/>
              </a:rPr>
              <a:t> – Part 4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7" name="Rectangle 1026">
            <a:extLst>
              <a:ext uri="{FF2B5EF4-FFF2-40B4-BE49-F238E27FC236}">
                <a16:creationId xmlns:a16="http://schemas.microsoft.com/office/drawing/2014/main" id="{6CC36AD0-8EF9-26CE-D098-C10EA9833A60}"/>
              </a:ext>
            </a:extLst>
          </p:cNvPr>
          <p:cNvSpPr txBox="1">
            <a:spLocks noChangeArrowheads="1"/>
          </p:cNvSpPr>
          <p:nvPr/>
        </p:nvSpPr>
        <p:spPr>
          <a:xfrm>
            <a:off x="1869986" y="269180"/>
            <a:ext cx="8596668" cy="1320800"/>
          </a:xfrm>
          <a:prstGeom prst="rect">
            <a:avLst/>
          </a:prstGeom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80000"/>
              </a:lnSpc>
            </a:pPr>
            <a:endParaRPr lang="nb-NO" sz="3600" dirty="0">
              <a:latin typeface="Calibri Light" charset="0"/>
            </a:endParaRPr>
          </a:p>
        </p:txBody>
      </p:sp>
      <p:sp>
        <p:nvSpPr>
          <p:cNvPr id="8" name="Rectangle 1028">
            <a:extLst>
              <a:ext uri="{FF2B5EF4-FFF2-40B4-BE49-F238E27FC236}">
                <a16:creationId xmlns:a16="http://schemas.microsoft.com/office/drawing/2014/main" id="{8A62EE8A-0F0F-223A-73BA-BB648CF587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48652" y="2954425"/>
            <a:ext cx="8686800" cy="33528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30000"/>
              </a:spcBef>
            </a:pPr>
            <a:r>
              <a:rPr lang="en-US" sz="2800" dirty="0">
                <a:solidFill>
                  <a:schemeClr val="bg1"/>
                </a:solidFill>
                <a:sym typeface="Wingdings" charset="0"/>
              </a:rPr>
              <a:t>Traditional costing disregards selling and</a:t>
            </a:r>
            <a:br>
              <a:rPr lang="en-US" sz="2800" dirty="0">
                <a:solidFill>
                  <a:schemeClr val="bg1"/>
                </a:solidFill>
                <a:sym typeface="Wingdings" charset="0"/>
              </a:rPr>
            </a:br>
            <a:r>
              <a:rPr lang="en-US" sz="2800" dirty="0">
                <a:solidFill>
                  <a:schemeClr val="bg1"/>
                </a:solidFill>
                <a:sym typeface="Wingdings" charset="0"/>
              </a:rPr>
              <a:t>administrative expenses because they are</a:t>
            </a:r>
            <a:br>
              <a:rPr lang="en-US" sz="2800" dirty="0">
                <a:solidFill>
                  <a:schemeClr val="bg1"/>
                </a:solidFill>
                <a:sym typeface="Wingdings" charset="0"/>
              </a:rPr>
            </a:br>
            <a:r>
              <a:rPr lang="en-US" sz="2800" dirty="0">
                <a:solidFill>
                  <a:schemeClr val="bg1"/>
                </a:solidFill>
                <a:sym typeface="Wingdings" charset="0"/>
              </a:rPr>
              <a:t>assumed to be period expenses. ABC costing</a:t>
            </a:r>
            <a:br>
              <a:rPr lang="en-US" sz="2800" dirty="0">
                <a:solidFill>
                  <a:schemeClr val="bg1"/>
                </a:solidFill>
                <a:sym typeface="Wingdings" charset="0"/>
              </a:rPr>
            </a:br>
            <a:r>
              <a:rPr lang="en-US" sz="2800" dirty="0">
                <a:solidFill>
                  <a:schemeClr val="bg1"/>
                </a:solidFill>
                <a:sym typeface="Wingdings" charset="0"/>
              </a:rPr>
              <a:t>directly traces shipping costs to products and</a:t>
            </a:r>
            <a:br>
              <a:rPr lang="en-US" sz="2800" dirty="0">
                <a:solidFill>
                  <a:schemeClr val="bg1"/>
                </a:solidFill>
                <a:sym typeface="Wingdings" charset="0"/>
              </a:rPr>
            </a:br>
            <a:r>
              <a:rPr lang="en-US" sz="2800" dirty="0">
                <a:solidFill>
                  <a:schemeClr val="bg1"/>
                </a:solidFill>
                <a:sym typeface="Wingdings" charset="0"/>
              </a:rPr>
              <a:t>includes nonmanufacturing overhead costs caused</a:t>
            </a:r>
            <a:br>
              <a:rPr lang="en-US" sz="2800" dirty="0">
                <a:solidFill>
                  <a:schemeClr val="bg1"/>
                </a:solidFill>
                <a:sym typeface="Wingdings" charset="0"/>
              </a:rPr>
            </a:br>
            <a:r>
              <a:rPr lang="en-US" sz="2800" dirty="0">
                <a:solidFill>
                  <a:schemeClr val="bg1"/>
                </a:solidFill>
                <a:sym typeface="Wingdings" charset="0"/>
              </a:rPr>
              <a:t>by products in the activity cost pools that are</a:t>
            </a:r>
            <a:br>
              <a:rPr lang="en-US" sz="2800" dirty="0">
                <a:solidFill>
                  <a:schemeClr val="bg1"/>
                </a:solidFill>
                <a:sym typeface="Wingdings" charset="0"/>
              </a:rPr>
            </a:br>
            <a:r>
              <a:rPr lang="en-US" sz="2800" dirty="0">
                <a:solidFill>
                  <a:schemeClr val="bg1"/>
                </a:solidFill>
                <a:sym typeface="Wingdings" charset="0"/>
              </a:rPr>
              <a:t>assigned to products.</a:t>
            </a:r>
            <a:endParaRPr lang="en-US" sz="2800" dirty="0">
              <a:solidFill>
                <a:schemeClr val="bg1"/>
              </a:solidFill>
            </a:endParaRPr>
          </a:p>
        </p:txBody>
      </p:sp>
      <p:sp>
        <p:nvSpPr>
          <p:cNvPr id="9" name="Rectangle 1029">
            <a:extLst>
              <a:ext uri="{FF2B5EF4-FFF2-40B4-BE49-F238E27FC236}">
                <a16:creationId xmlns:a16="http://schemas.microsoft.com/office/drawing/2014/main" id="{9BB09246-DA68-25A4-5EE2-0624E2FDA4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9854" y="1391789"/>
            <a:ext cx="8686800" cy="137160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>
              <a:spcBef>
                <a:spcPct val="30000"/>
              </a:spcBef>
              <a:defRPr/>
            </a:pPr>
            <a:r>
              <a:rPr lang="en-US" sz="2800" dirty="0">
                <a:ea typeface="MS PGothic" pitchFamily="34" charset="-128"/>
              </a:rPr>
              <a:t>There are three reasons why the</a:t>
            </a:r>
            <a:br>
              <a:rPr lang="en-US" sz="2800" dirty="0">
                <a:ea typeface="MS PGothic" pitchFamily="34" charset="-128"/>
              </a:rPr>
            </a:br>
            <a:r>
              <a:rPr lang="en-US" sz="2800" dirty="0">
                <a:ea typeface="MS PGothic" pitchFamily="34" charset="-128"/>
              </a:rPr>
              <a:t>reported product margins for the two</a:t>
            </a:r>
            <a:br>
              <a:rPr lang="en-US" sz="2800" dirty="0">
                <a:ea typeface="MS PGothic" pitchFamily="34" charset="-128"/>
              </a:rPr>
            </a:br>
            <a:r>
              <a:rPr lang="en-US" sz="2800" dirty="0">
                <a:ea typeface="MS PGothic" pitchFamily="34" charset="-128"/>
              </a:rPr>
              <a:t>costing systems differ from one another.</a:t>
            </a:r>
          </a:p>
        </p:txBody>
      </p:sp>
    </p:spTree>
    <p:extLst>
      <p:ext uri="{BB962C8B-B14F-4D97-AF65-F5344CB8AC3E}">
        <p14:creationId xmlns:p14="http://schemas.microsoft.com/office/powerpoint/2010/main" val="4259213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sz="2800" dirty="0">
                <a:solidFill>
                  <a:schemeClr val="bg1"/>
                </a:solidFill>
              </a:rPr>
              <a:t>Activity-Based Costing and External Reporting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7" name="Rectangle 2">
            <a:extLst>
              <a:ext uri="{FF2B5EF4-FFF2-40B4-BE49-F238E27FC236}">
                <a16:creationId xmlns:a16="http://schemas.microsoft.com/office/drawing/2014/main" id="{E2FA3583-CD27-3BB5-246F-AF9A108A2CD0}"/>
              </a:ext>
            </a:extLst>
          </p:cNvPr>
          <p:cNvSpPr txBox="1">
            <a:spLocks noChangeArrowheads="1"/>
          </p:cNvSpPr>
          <p:nvPr/>
        </p:nvSpPr>
        <p:spPr>
          <a:xfrm>
            <a:off x="1591071" y="167935"/>
            <a:ext cx="10515600" cy="13255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8" name="Text Box 3">
            <a:extLst>
              <a:ext uri="{FF2B5EF4-FFF2-40B4-BE49-F238E27FC236}">
                <a16:creationId xmlns:a16="http://schemas.microsoft.com/office/drawing/2014/main" id="{6BE0A059-1263-EA9F-C24B-01AF5D1D49A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277901" y="1996958"/>
            <a:ext cx="7159625" cy="850900"/>
          </a:xfrm>
          <a:prstGeom prst="rect">
            <a:avLst/>
          </a:prstGeom>
          <a:solidFill>
            <a:schemeClr val="accent1">
              <a:lumMod val="50000"/>
            </a:schemeClr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sz="2400" dirty="0">
                <a:solidFill>
                  <a:srgbClr val="F2EEC4"/>
                </a:solidFill>
                <a:latin typeface="Arial" panose="020B0604020202020204" pitchFamily="34" charset="0"/>
                <a:ea typeface="MS PGothic" pitchFamily="34" charset="-128"/>
              </a:rPr>
              <a:t>Most companies do not use ABC for external</a:t>
            </a:r>
            <a:br>
              <a:rPr lang="en-US" sz="2400" dirty="0">
                <a:solidFill>
                  <a:srgbClr val="F2EEC4"/>
                </a:solidFill>
                <a:latin typeface="Arial" panose="020B0604020202020204" pitchFamily="34" charset="0"/>
                <a:ea typeface="MS PGothic" pitchFamily="34" charset="-128"/>
              </a:rPr>
            </a:br>
            <a:r>
              <a:rPr lang="en-US" sz="2400" dirty="0">
                <a:solidFill>
                  <a:srgbClr val="F2EEC4"/>
                </a:solidFill>
                <a:latin typeface="Arial" panose="020B0604020202020204" pitchFamily="34" charset="0"/>
                <a:ea typeface="MS PGothic" pitchFamily="34" charset="-128"/>
              </a:rPr>
              <a:t>reporting because . . .</a:t>
            </a:r>
          </a:p>
        </p:txBody>
      </p:sp>
      <p:sp>
        <p:nvSpPr>
          <p:cNvPr id="9" name="Text Box 4">
            <a:extLst>
              <a:ext uri="{FF2B5EF4-FFF2-40B4-BE49-F238E27FC236}">
                <a16:creationId xmlns:a16="http://schemas.microsoft.com/office/drawing/2014/main" id="{A55A6EAA-552D-7B9B-03F4-AF06F726389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186719" y="3111607"/>
            <a:ext cx="7543800" cy="2631490"/>
          </a:xfrm>
          <a:prstGeom prst="rect">
            <a:avLst/>
          </a:prstGeom>
          <a:solidFill>
            <a:schemeClr val="accent2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marL="457200" indent="-4572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ea typeface="MS PGothic" charset="0"/>
                <a:cs typeface="MS PGothic" charset="0"/>
              </a:defRPr>
            </a:lvl9pPr>
          </a:lstStyle>
          <a:p>
            <a:pPr eaLnBrk="1" hangingPunct="1">
              <a:spcBef>
                <a:spcPct val="50000"/>
              </a:spcBef>
              <a:buFontTx/>
              <a:buAutoNum type="arabicPeriod"/>
            </a:pPr>
            <a:r>
              <a:rPr lang="en-US" sz="2200" dirty="0">
                <a:solidFill>
                  <a:schemeClr val="bg1"/>
                </a:solidFill>
              </a:rPr>
              <a:t>External reports are less detailed than internal reports.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</a:pPr>
            <a:r>
              <a:rPr lang="en-US" sz="2200" dirty="0">
                <a:solidFill>
                  <a:schemeClr val="bg1"/>
                </a:solidFill>
              </a:rPr>
              <a:t>It may be difficult to make changes to the company’s accounting system.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</a:pPr>
            <a:r>
              <a:rPr lang="en-US" sz="2200" dirty="0">
                <a:solidFill>
                  <a:schemeClr val="bg1"/>
                </a:solidFill>
              </a:rPr>
              <a:t>ABC does not conform to GAAP.</a:t>
            </a:r>
          </a:p>
          <a:p>
            <a:pPr eaLnBrk="1" hangingPunct="1">
              <a:spcBef>
                <a:spcPct val="50000"/>
              </a:spcBef>
              <a:buFontTx/>
              <a:buAutoNum type="arabicPeriod"/>
            </a:pPr>
            <a:r>
              <a:rPr lang="en-US" sz="2200" dirty="0">
                <a:solidFill>
                  <a:schemeClr val="bg1"/>
                </a:solidFill>
              </a:rPr>
              <a:t>Auditors may be suspect of the subjective allocation process based on interviews with employees.</a:t>
            </a:r>
          </a:p>
        </p:txBody>
      </p:sp>
    </p:spTree>
    <p:extLst>
      <p:ext uri="{BB962C8B-B14F-4D97-AF65-F5344CB8AC3E}">
        <p14:creationId xmlns:p14="http://schemas.microsoft.com/office/powerpoint/2010/main" val="2659179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8214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defRPr/>
            </a:pPr>
            <a:r>
              <a:rPr lang="en-US" altLang="en-US" sz="2800" dirty="0">
                <a:solidFill>
                  <a:schemeClr val="bg1"/>
                </a:solidFill>
              </a:rPr>
              <a:t>Five Limitations of ABC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8" name="AutoShape 3">
            <a:extLst>
              <a:ext uri="{FF2B5EF4-FFF2-40B4-BE49-F238E27FC236}">
                <a16:creationId xmlns:a16="http://schemas.microsoft.com/office/drawing/2014/main" id="{F0FA7729-A376-0194-AD2D-7E4845ABE17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73379" y="1885349"/>
            <a:ext cx="3429000" cy="1143000"/>
          </a:xfrm>
          <a:prstGeom prst="roundRect">
            <a:avLst>
              <a:gd name="adj" fmla="val 16667"/>
            </a:avLst>
          </a:prstGeom>
          <a:solidFill>
            <a:schemeClr val="accent1">
              <a:lumMod val="5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>
                <a:solidFill>
                  <a:srgbClr val="F2EEC4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Substantial resources</a:t>
            </a:r>
            <a:br>
              <a:rPr lang="en-US" sz="2400">
                <a:solidFill>
                  <a:srgbClr val="F2EEC4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2400">
                <a:solidFill>
                  <a:srgbClr val="F2EEC4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required to implement</a:t>
            </a:r>
            <a:br>
              <a:rPr lang="en-US" sz="2400">
                <a:solidFill>
                  <a:srgbClr val="F2EEC4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2400">
                <a:solidFill>
                  <a:srgbClr val="F2EEC4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and maintain.</a:t>
            </a:r>
          </a:p>
        </p:txBody>
      </p:sp>
      <p:sp>
        <p:nvSpPr>
          <p:cNvPr id="9" name="AutoShape 4">
            <a:extLst>
              <a:ext uri="{FF2B5EF4-FFF2-40B4-BE49-F238E27FC236}">
                <a16:creationId xmlns:a16="http://schemas.microsoft.com/office/drawing/2014/main" id="{138A3638-A387-7F93-726E-86AE8DC1062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19025" y="1796449"/>
            <a:ext cx="3276600" cy="1143000"/>
          </a:xfrm>
          <a:prstGeom prst="roundRect">
            <a:avLst>
              <a:gd name="adj" fmla="val 16667"/>
            </a:avLst>
          </a:prstGeom>
          <a:solidFill>
            <a:schemeClr val="accent1">
              <a:lumMod val="5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dirty="0">
                <a:solidFill>
                  <a:srgbClr val="F2EEC4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Resistance to</a:t>
            </a:r>
            <a:br>
              <a:rPr lang="en-US" sz="2400" dirty="0">
                <a:solidFill>
                  <a:srgbClr val="F2EEC4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2400" dirty="0">
                <a:solidFill>
                  <a:srgbClr val="F2EEC4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unfamiliar numbers</a:t>
            </a:r>
            <a:br>
              <a:rPr lang="en-US" sz="2400" dirty="0">
                <a:solidFill>
                  <a:srgbClr val="F2EEC4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2400" dirty="0">
                <a:solidFill>
                  <a:srgbClr val="F2EEC4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and reports.</a:t>
            </a:r>
          </a:p>
        </p:txBody>
      </p:sp>
      <p:sp>
        <p:nvSpPr>
          <p:cNvPr id="11" name="AutoShape 5">
            <a:extLst>
              <a:ext uri="{FF2B5EF4-FFF2-40B4-BE49-F238E27FC236}">
                <a16:creationId xmlns:a16="http://schemas.microsoft.com/office/drawing/2014/main" id="{C32FD47E-E760-97FF-D1F3-481465C522D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25779" y="3650649"/>
            <a:ext cx="3276600" cy="1143000"/>
          </a:xfrm>
          <a:prstGeom prst="roundRect">
            <a:avLst>
              <a:gd name="adj" fmla="val 16667"/>
            </a:avLst>
          </a:prstGeom>
          <a:solidFill>
            <a:schemeClr val="accent1">
              <a:lumMod val="5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>
                <a:solidFill>
                  <a:srgbClr val="F2EEC4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Desire to fully</a:t>
            </a:r>
            <a:br>
              <a:rPr lang="en-US" sz="2400">
                <a:solidFill>
                  <a:srgbClr val="F2EEC4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2400">
                <a:solidFill>
                  <a:srgbClr val="F2EEC4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allocate all costs</a:t>
            </a:r>
            <a:br>
              <a:rPr lang="en-US" sz="2400">
                <a:solidFill>
                  <a:srgbClr val="F2EEC4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2400">
                <a:solidFill>
                  <a:srgbClr val="F2EEC4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to products.</a:t>
            </a:r>
          </a:p>
        </p:txBody>
      </p:sp>
      <p:sp>
        <p:nvSpPr>
          <p:cNvPr id="12" name="AutoShape 6">
            <a:extLst>
              <a:ext uri="{FF2B5EF4-FFF2-40B4-BE49-F238E27FC236}">
                <a16:creationId xmlns:a16="http://schemas.microsoft.com/office/drawing/2014/main" id="{88D56146-953F-68FB-FD6D-13A6B8683F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719025" y="3642063"/>
            <a:ext cx="3276600" cy="1143000"/>
          </a:xfrm>
          <a:prstGeom prst="roundRect">
            <a:avLst>
              <a:gd name="adj" fmla="val 16667"/>
            </a:avLst>
          </a:prstGeom>
          <a:solidFill>
            <a:schemeClr val="accent1">
              <a:lumMod val="5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dirty="0">
                <a:solidFill>
                  <a:srgbClr val="F2EEC4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Potential</a:t>
            </a:r>
            <a:br>
              <a:rPr lang="en-US" sz="2400" dirty="0">
                <a:solidFill>
                  <a:srgbClr val="F2EEC4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2400" dirty="0">
                <a:solidFill>
                  <a:srgbClr val="F2EEC4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misinterpretation of</a:t>
            </a:r>
            <a:br>
              <a:rPr lang="en-US" sz="2400" dirty="0">
                <a:solidFill>
                  <a:srgbClr val="F2EEC4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2400" dirty="0">
                <a:solidFill>
                  <a:srgbClr val="F2EEC4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unfamiliar numbers.</a:t>
            </a:r>
          </a:p>
        </p:txBody>
      </p:sp>
      <p:sp>
        <p:nvSpPr>
          <p:cNvPr id="13" name="AutoShape 7">
            <a:extLst>
              <a:ext uri="{FF2B5EF4-FFF2-40B4-BE49-F238E27FC236}">
                <a16:creationId xmlns:a16="http://schemas.microsoft.com/office/drawing/2014/main" id="{D62CB97A-9BB1-C048-227B-E2FE5D53C566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88485" y="5225091"/>
            <a:ext cx="3733800" cy="1143000"/>
          </a:xfrm>
          <a:prstGeom prst="roundRect">
            <a:avLst>
              <a:gd name="adj" fmla="val 16667"/>
            </a:avLst>
          </a:prstGeom>
          <a:solidFill>
            <a:schemeClr val="accent1">
              <a:lumMod val="50000"/>
            </a:schemeClr>
          </a:solidFill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r>
              <a:rPr lang="en-US" sz="2400" dirty="0">
                <a:solidFill>
                  <a:srgbClr val="F2EEC4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Does not conform to</a:t>
            </a:r>
            <a:br>
              <a:rPr lang="en-US" sz="2400" dirty="0">
                <a:solidFill>
                  <a:srgbClr val="F2EEC4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2400" dirty="0">
                <a:solidFill>
                  <a:srgbClr val="F2EEC4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GAAP. Two costing</a:t>
            </a:r>
            <a:br>
              <a:rPr lang="en-US" sz="2400" dirty="0">
                <a:solidFill>
                  <a:srgbClr val="F2EEC4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</a:br>
            <a:r>
              <a:rPr lang="en-US" sz="2400" dirty="0">
                <a:solidFill>
                  <a:srgbClr val="F2EEC4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systems may be needed.</a:t>
            </a:r>
          </a:p>
        </p:txBody>
      </p:sp>
    </p:spTree>
    <p:extLst>
      <p:ext uri="{BB962C8B-B14F-4D97-AF65-F5344CB8AC3E}">
        <p14:creationId xmlns:p14="http://schemas.microsoft.com/office/powerpoint/2010/main" val="3835777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23" presetClass="entr" presetSubtype="52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23" presetClass="entr" presetSubtype="52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500"/>
                            </p:stCondLst>
                            <p:childTnLst>
                              <p:par>
                                <p:cTn id="26" presetID="23" presetClass="entr" presetSubtype="52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5000"/>
                            </p:stCondLst>
                            <p:childTnLst>
                              <p:par>
                                <p:cTn id="33" presetID="23" presetClass="entr" presetSubtype="528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 autoUpdateAnimBg="0"/>
      <p:bldP spid="9" grpId="0" animBg="1" autoUpdateAnimBg="0"/>
      <p:bldP spid="11" grpId="0" animBg="1" autoUpdateAnimBg="0"/>
      <p:bldP spid="12" grpId="0" animBg="1" autoUpdateAnimBg="0"/>
      <p:bldP spid="13" grpId="0" animBg="1" autoUpdateAnimBg="0"/>
    </p:bld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overhead cost per unit of Product A under activity-based costing is closest to: </a:t>
            </a: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(Round your intermediate calculations to 2 decimal places.)</a:t>
            </a:r>
            <a:endParaRPr lang="en-EG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A) $14.11</a:t>
            </a:r>
            <a:endParaRPr lang="en-EG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B) $13.77</a:t>
            </a:r>
            <a:endParaRPr lang="en-EG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C) $7.00</a:t>
            </a:r>
            <a:endParaRPr lang="en-EG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D) $17.70</a:t>
            </a:r>
            <a:endParaRPr lang="en-EG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1039A7D-6B59-2DC2-4913-405CF3B5D9FF}"/>
              </a:ext>
            </a:extLst>
          </p:cNvPr>
          <p:cNvSpPr txBox="1"/>
          <p:nvPr/>
        </p:nvSpPr>
        <p:spPr>
          <a:xfrm>
            <a:off x="1720023" y="1660550"/>
            <a:ext cx="8779772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Lindsey Company uses activity-based costing. The company has two products: A and B. The annual production and sales of Product A is 5,000 units and of Product B is 2,000 units. There are three activity cost pools, with estimated total cost and expected activity as follows:</a:t>
            </a:r>
            <a:endParaRPr lang="en-EG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/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EG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DFABA5AC-0211-E067-A657-FFC6803B494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3577735"/>
              </p:ext>
            </p:extLst>
          </p:nvPr>
        </p:nvGraphicFramePr>
        <p:xfrm>
          <a:off x="1927556" y="2538382"/>
          <a:ext cx="6368588" cy="16597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999697">
                  <a:extLst>
                    <a:ext uri="{9D8B030D-6E8A-4147-A177-3AD203B41FA5}">
                      <a16:colId xmlns:a16="http://schemas.microsoft.com/office/drawing/2014/main" val="3146455329"/>
                    </a:ext>
                  </a:extLst>
                </a:gridCol>
                <a:gridCol w="307661">
                  <a:extLst>
                    <a:ext uri="{9D8B030D-6E8A-4147-A177-3AD203B41FA5}">
                      <a16:colId xmlns:a16="http://schemas.microsoft.com/office/drawing/2014/main" val="2309172488"/>
                    </a:ext>
                  </a:extLst>
                </a:gridCol>
                <a:gridCol w="846068">
                  <a:extLst>
                    <a:ext uri="{9D8B030D-6E8A-4147-A177-3AD203B41FA5}">
                      <a16:colId xmlns:a16="http://schemas.microsoft.com/office/drawing/2014/main" val="3348123475"/>
                    </a:ext>
                  </a:extLst>
                </a:gridCol>
                <a:gridCol w="861452">
                  <a:extLst>
                    <a:ext uri="{9D8B030D-6E8A-4147-A177-3AD203B41FA5}">
                      <a16:colId xmlns:a16="http://schemas.microsoft.com/office/drawing/2014/main" val="1878890446"/>
                    </a:ext>
                  </a:extLst>
                </a:gridCol>
                <a:gridCol w="830686">
                  <a:extLst>
                    <a:ext uri="{9D8B030D-6E8A-4147-A177-3AD203B41FA5}">
                      <a16:colId xmlns:a16="http://schemas.microsoft.com/office/drawing/2014/main" val="2644742588"/>
                    </a:ext>
                  </a:extLst>
                </a:gridCol>
                <a:gridCol w="523024">
                  <a:extLst>
                    <a:ext uri="{9D8B030D-6E8A-4147-A177-3AD203B41FA5}">
                      <a16:colId xmlns:a16="http://schemas.microsoft.com/office/drawing/2014/main" val="920840023"/>
                    </a:ext>
                  </a:extLst>
                </a:gridCol>
              </a:tblGrid>
              <a:tr h="3319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EG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Estimated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Expected Activity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99216172"/>
                  </a:ext>
                </a:extLst>
              </a:tr>
              <a:tr h="33195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 dirty="0">
                          <a:effectLst/>
                        </a:rPr>
                        <a:t>Activity Cost Pools</a:t>
                      </a:r>
                      <a:endParaRPr lang="en-EG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 dirty="0">
                          <a:effectLst/>
                        </a:rPr>
                        <a:t>Overhead Cost</a:t>
                      </a:r>
                      <a:endParaRPr lang="en-EG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Product A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Product B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Total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772688786"/>
                  </a:ext>
                </a:extLst>
              </a:tr>
              <a:tr h="33195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Activity 1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400" dirty="0">
                          <a:effectLst/>
                        </a:rPr>
                        <a:t>$</a:t>
                      </a:r>
                      <a:endParaRPr lang="en-EG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 dirty="0">
                          <a:effectLst/>
                        </a:rPr>
                        <a:t>24,000</a:t>
                      </a:r>
                      <a:endParaRPr lang="en-EG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 dirty="0">
                          <a:effectLst/>
                        </a:rPr>
                        <a:t>200</a:t>
                      </a:r>
                      <a:endParaRPr lang="en-EG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800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1,000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20029256"/>
                  </a:ext>
                </a:extLst>
              </a:tr>
              <a:tr h="33195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Activity 2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$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36,900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 dirty="0">
                          <a:effectLst/>
                        </a:rPr>
                        <a:t>750</a:t>
                      </a:r>
                      <a:endParaRPr lang="en-EG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 dirty="0">
                          <a:effectLst/>
                        </a:rPr>
                        <a:t>150</a:t>
                      </a:r>
                      <a:endParaRPr lang="en-EG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900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87810748"/>
                  </a:ext>
                </a:extLst>
              </a:tr>
              <a:tr h="33195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Activity 3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$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63,000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 dirty="0">
                          <a:effectLst/>
                        </a:rPr>
                        <a:t>1,000</a:t>
                      </a:r>
                      <a:endParaRPr lang="en-EG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 dirty="0">
                          <a:effectLst/>
                        </a:rPr>
                        <a:t>800</a:t>
                      </a:r>
                      <a:endParaRPr lang="en-EG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 dirty="0">
                          <a:effectLst/>
                        </a:rPr>
                        <a:t>1,800</a:t>
                      </a:r>
                      <a:endParaRPr lang="en-EG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02347916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35543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A07F1B8-05C2-3270-65B9-A477937D1C4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8959206"/>
              </p:ext>
            </p:extLst>
          </p:nvPr>
        </p:nvGraphicFramePr>
        <p:xfrm>
          <a:off x="2622883" y="2182160"/>
          <a:ext cx="6725655" cy="247449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410459">
                  <a:extLst>
                    <a:ext uri="{9D8B030D-6E8A-4147-A177-3AD203B41FA5}">
                      <a16:colId xmlns:a16="http://schemas.microsoft.com/office/drawing/2014/main" val="2610598839"/>
                    </a:ext>
                  </a:extLst>
                </a:gridCol>
                <a:gridCol w="285793">
                  <a:extLst>
                    <a:ext uri="{9D8B030D-6E8A-4147-A177-3AD203B41FA5}">
                      <a16:colId xmlns:a16="http://schemas.microsoft.com/office/drawing/2014/main" val="1196406264"/>
                    </a:ext>
                  </a:extLst>
                </a:gridCol>
                <a:gridCol w="819273">
                  <a:extLst>
                    <a:ext uri="{9D8B030D-6E8A-4147-A177-3AD203B41FA5}">
                      <a16:colId xmlns:a16="http://schemas.microsoft.com/office/drawing/2014/main" val="2861109272"/>
                    </a:ext>
                  </a:extLst>
                </a:gridCol>
                <a:gridCol w="1066959">
                  <a:extLst>
                    <a:ext uri="{9D8B030D-6E8A-4147-A177-3AD203B41FA5}">
                      <a16:colId xmlns:a16="http://schemas.microsoft.com/office/drawing/2014/main" val="1409379981"/>
                    </a:ext>
                  </a:extLst>
                </a:gridCol>
                <a:gridCol w="476321">
                  <a:extLst>
                    <a:ext uri="{9D8B030D-6E8A-4147-A177-3AD203B41FA5}">
                      <a16:colId xmlns:a16="http://schemas.microsoft.com/office/drawing/2014/main" val="677053720"/>
                    </a:ext>
                  </a:extLst>
                </a:gridCol>
                <a:gridCol w="666850">
                  <a:extLst>
                    <a:ext uri="{9D8B030D-6E8A-4147-A177-3AD203B41FA5}">
                      <a16:colId xmlns:a16="http://schemas.microsoft.com/office/drawing/2014/main" val="2349942618"/>
                    </a:ext>
                  </a:extLst>
                </a:gridCol>
              </a:tblGrid>
              <a:tr h="143698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2000" dirty="0">
                          <a:effectLst/>
                        </a:rPr>
                        <a:t>Activity Cost Pools</a:t>
                      </a:r>
                      <a:endParaRPr lang="en-EG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2000" dirty="0">
                          <a:effectLst/>
                        </a:rPr>
                        <a:t>(a)</a:t>
                      </a:r>
                      <a:endParaRPr lang="en-EG" sz="20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2000" dirty="0">
                          <a:effectLst/>
                        </a:rPr>
                        <a:t>Estimated</a:t>
                      </a:r>
                      <a:endParaRPr lang="en-EG" sz="20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2000" dirty="0">
                          <a:effectLst/>
                        </a:rPr>
                        <a:t> Overhead</a:t>
                      </a:r>
                      <a:endParaRPr lang="en-EG" sz="20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2000" dirty="0">
                          <a:effectLst/>
                        </a:rPr>
                        <a:t> Cost</a:t>
                      </a:r>
                      <a:endParaRPr lang="en-EG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2000" dirty="0">
                          <a:effectLst/>
                        </a:rPr>
                        <a:t>(b)</a:t>
                      </a:r>
                      <a:endParaRPr lang="en-EG" sz="20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2000" dirty="0">
                          <a:effectLst/>
                        </a:rPr>
                        <a:t>Total</a:t>
                      </a:r>
                      <a:endParaRPr lang="en-EG" sz="20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2000" dirty="0">
                          <a:effectLst/>
                        </a:rPr>
                        <a:t> Expected</a:t>
                      </a:r>
                      <a:endParaRPr lang="en-EG" sz="20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2000" dirty="0">
                          <a:effectLst/>
                        </a:rPr>
                        <a:t> Activity</a:t>
                      </a:r>
                      <a:endParaRPr lang="en-EG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2000" dirty="0">
                          <a:effectLst/>
                        </a:rPr>
                        <a:t>(a) ÷ (b)</a:t>
                      </a:r>
                      <a:endParaRPr lang="en-EG" sz="20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2000" dirty="0">
                          <a:effectLst/>
                        </a:rPr>
                        <a:t>Activity</a:t>
                      </a:r>
                      <a:endParaRPr lang="en-EG" sz="20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2000" dirty="0">
                          <a:effectLst/>
                        </a:rPr>
                        <a:t> Rate</a:t>
                      </a:r>
                      <a:endParaRPr lang="en-EG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77798257"/>
                  </a:ext>
                </a:extLst>
              </a:tr>
              <a:tr h="34583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2000">
                          <a:effectLst/>
                        </a:rPr>
                        <a:t>Activity 1</a:t>
                      </a:r>
                      <a:endParaRPr lang="en-EG" sz="2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2000">
                          <a:effectLst/>
                        </a:rPr>
                        <a:t>$</a:t>
                      </a:r>
                      <a:endParaRPr lang="en-EG" sz="2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2000">
                          <a:effectLst/>
                        </a:rPr>
                        <a:t>24,000</a:t>
                      </a:r>
                      <a:endParaRPr lang="en-EG" sz="2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2000" dirty="0">
                          <a:effectLst/>
                        </a:rPr>
                        <a:t>1,000</a:t>
                      </a:r>
                      <a:endParaRPr lang="en-EG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2000" dirty="0">
                          <a:effectLst/>
                        </a:rPr>
                        <a:t>$</a:t>
                      </a:r>
                      <a:endParaRPr lang="en-EG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2000" dirty="0">
                          <a:effectLst/>
                        </a:rPr>
                        <a:t>24.00</a:t>
                      </a:r>
                      <a:endParaRPr lang="en-EG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62998663"/>
                  </a:ext>
                </a:extLst>
              </a:tr>
              <a:tr h="34583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2000">
                          <a:effectLst/>
                        </a:rPr>
                        <a:t>Activity 2</a:t>
                      </a:r>
                      <a:endParaRPr lang="en-EG" sz="2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2000">
                          <a:effectLst/>
                        </a:rPr>
                        <a:t>$</a:t>
                      </a:r>
                      <a:endParaRPr lang="en-EG" sz="2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2000">
                          <a:effectLst/>
                        </a:rPr>
                        <a:t>36,900</a:t>
                      </a:r>
                      <a:endParaRPr lang="en-EG" sz="2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2000">
                          <a:effectLst/>
                        </a:rPr>
                        <a:t>900</a:t>
                      </a:r>
                      <a:endParaRPr lang="en-EG" sz="2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2000" dirty="0">
                          <a:effectLst/>
                        </a:rPr>
                        <a:t>$</a:t>
                      </a:r>
                      <a:endParaRPr lang="en-EG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2000" dirty="0">
                          <a:effectLst/>
                        </a:rPr>
                        <a:t>41.00</a:t>
                      </a:r>
                      <a:endParaRPr lang="en-EG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7459572"/>
                  </a:ext>
                </a:extLst>
              </a:tr>
              <a:tr h="34583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2000">
                          <a:effectLst/>
                        </a:rPr>
                        <a:t>Activity 3</a:t>
                      </a:r>
                      <a:endParaRPr lang="en-EG" sz="2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2000">
                          <a:effectLst/>
                        </a:rPr>
                        <a:t>$</a:t>
                      </a:r>
                      <a:endParaRPr lang="en-EG" sz="2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2000">
                          <a:effectLst/>
                        </a:rPr>
                        <a:t>63,000</a:t>
                      </a:r>
                      <a:endParaRPr lang="en-EG" sz="2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2000">
                          <a:effectLst/>
                        </a:rPr>
                        <a:t>1,800</a:t>
                      </a:r>
                      <a:endParaRPr lang="en-EG" sz="2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2000">
                          <a:effectLst/>
                        </a:rPr>
                        <a:t>$</a:t>
                      </a:r>
                      <a:endParaRPr lang="en-EG" sz="2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2000" dirty="0">
                          <a:effectLst/>
                        </a:rPr>
                        <a:t>35.00</a:t>
                      </a:r>
                      <a:endParaRPr lang="en-EG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4013203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84703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326873" y="165183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32231DE-D712-2933-8AB9-CF54F4110B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82603111"/>
              </p:ext>
            </p:extLst>
          </p:nvPr>
        </p:nvGraphicFramePr>
        <p:xfrm>
          <a:off x="2025331" y="2237043"/>
          <a:ext cx="7552433" cy="24961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173999">
                  <a:extLst>
                    <a:ext uri="{9D8B030D-6E8A-4147-A177-3AD203B41FA5}">
                      <a16:colId xmlns:a16="http://schemas.microsoft.com/office/drawing/2014/main" val="4271286744"/>
                    </a:ext>
                  </a:extLst>
                </a:gridCol>
                <a:gridCol w="1128485">
                  <a:extLst>
                    <a:ext uri="{9D8B030D-6E8A-4147-A177-3AD203B41FA5}">
                      <a16:colId xmlns:a16="http://schemas.microsoft.com/office/drawing/2014/main" val="1628645333"/>
                    </a:ext>
                  </a:extLst>
                </a:gridCol>
                <a:gridCol w="276799">
                  <a:extLst>
                    <a:ext uri="{9D8B030D-6E8A-4147-A177-3AD203B41FA5}">
                      <a16:colId xmlns:a16="http://schemas.microsoft.com/office/drawing/2014/main" val="1606046647"/>
                    </a:ext>
                  </a:extLst>
                </a:gridCol>
                <a:gridCol w="872980">
                  <a:extLst>
                    <a:ext uri="{9D8B030D-6E8A-4147-A177-3AD203B41FA5}">
                      <a16:colId xmlns:a16="http://schemas.microsoft.com/office/drawing/2014/main" val="1886684098"/>
                    </a:ext>
                  </a:extLst>
                </a:gridCol>
                <a:gridCol w="100170">
                  <a:extLst>
                    <a:ext uri="{9D8B030D-6E8A-4147-A177-3AD203B41FA5}">
                      <a16:colId xmlns:a16="http://schemas.microsoft.com/office/drawing/2014/main" val="3201051975"/>
                    </a:ext>
                  </a:extLst>
                </a:gridCol>
              </a:tblGrid>
              <a:tr h="601238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2000" dirty="0">
                          <a:effectLst/>
                        </a:rPr>
                        <a:t>Activity Cost Pools and Activity Rates</a:t>
                      </a:r>
                      <a:endParaRPr lang="en-EG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2000">
                          <a:effectLst/>
                        </a:rPr>
                        <a:t>Expected</a:t>
                      </a:r>
                      <a:endParaRPr lang="en-EG" sz="200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2000">
                          <a:effectLst/>
                        </a:rPr>
                        <a:t> Activity</a:t>
                      </a:r>
                      <a:endParaRPr lang="en-EG" sz="2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2000">
                          <a:effectLst/>
                        </a:rPr>
                        <a:t>Amount</a:t>
                      </a:r>
                      <a:endParaRPr lang="en-EG" sz="2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22638471"/>
                  </a:ext>
                </a:extLst>
              </a:tr>
              <a:tr h="29304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2000" dirty="0">
                          <a:effectLst/>
                        </a:rPr>
                        <a:t>Activity 1 ($24)</a:t>
                      </a:r>
                      <a:endParaRPr lang="en-EG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2000" dirty="0">
                          <a:effectLst/>
                        </a:rPr>
                        <a:t>200</a:t>
                      </a:r>
                      <a:endParaRPr lang="en-EG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2000">
                          <a:effectLst/>
                        </a:rPr>
                        <a:t>$</a:t>
                      </a:r>
                      <a:endParaRPr lang="en-EG" sz="2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2000">
                          <a:effectLst/>
                        </a:rPr>
                        <a:t>4,800</a:t>
                      </a:r>
                      <a:endParaRPr lang="en-EG" sz="2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EG" sz="1100">
                          <a:effectLst/>
                        </a:rPr>
                        <a:t> </a:t>
                      </a:r>
                      <a:endParaRPr lang="en-EG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49440654"/>
                  </a:ext>
                </a:extLst>
              </a:tr>
              <a:tr h="29304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2000" dirty="0">
                          <a:effectLst/>
                        </a:rPr>
                        <a:t>Activity 2 ($41)</a:t>
                      </a:r>
                      <a:endParaRPr lang="en-EG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2000" dirty="0">
                          <a:effectLst/>
                        </a:rPr>
                        <a:t>750</a:t>
                      </a:r>
                      <a:endParaRPr lang="en-EG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en-EG" sz="2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2000">
                          <a:effectLst/>
                        </a:rPr>
                        <a:t>30,750</a:t>
                      </a:r>
                      <a:endParaRPr lang="en-EG" sz="2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EG" sz="1100">
                          <a:effectLst/>
                        </a:rPr>
                        <a:t> </a:t>
                      </a:r>
                      <a:endParaRPr lang="en-EG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804426617"/>
                  </a:ext>
                </a:extLst>
              </a:tr>
              <a:tr h="29304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2000" dirty="0">
                          <a:effectLst/>
                        </a:rPr>
                        <a:t>Activity 3 ($35)</a:t>
                      </a:r>
                      <a:endParaRPr lang="en-EG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2000" dirty="0">
                          <a:effectLst/>
                        </a:rPr>
                        <a:t>1,000</a:t>
                      </a:r>
                      <a:endParaRPr lang="en-EG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EG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2000">
                          <a:effectLst/>
                        </a:rPr>
                        <a:t>35,000</a:t>
                      </a:r>
                      <a:endParaRPr lang="en-EG" sz="2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EG" sz="1100">
                          <a:effectLst/>
                        </a:rPr>
                        <a:t> </a:t>
                      </a:r>
                      <a:endParaRPr lang="en-EG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267401912"/>
                  </a:ext>
                </a:extLst>
              </a:tr>
              <a:tr h="29304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2000" dirty="0">
                          <a:effectLst/>
                        </a:rPr>
                        <a:t>Total overhead costs assigned (a)</a:t>
                      </a:r>
                      <a:endParaRPr lang="en-EG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en-EG" sz="2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2000" dirty="0">
                          <a:effectLst/>
                        </a:rPr>
                        <a:t>$</a:t>
                      </a:r>
                      <a:endParaRPr lang="en-EG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2000" dirty="0">
                          <a:effectLst/>
                        </a:rPr>
                        <a:t>70,550</a:t>
                      </a:r>
                      <a:endParaRPr lang="en-EG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EG" sz="1100">
                          <a:effectLst/>
                        </a:rPr>
                        <a:t> </a:t>
                      </a:r>
                      <a:endParaRPr lang="en-EG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550710050"/>
                  </a:ext>
                </a:extLst>
              </a:tr>
              <a:tr h="29304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2000" dirty="0">
                          <a:effectLst/>
                        </a:rPr>
                        <a:t>Number of units produced (b)</a:t>
                      </a:r>
                      <a:endParaRPr lang="en-EG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en-EG" sz="2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2000">
                          <a:effectLst/>
                        </a:rPr>
                        <a:t> </a:t>
                      </a:r>
                      <a:endParaRPr lang="en-EG" sz="2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2000" dirty="0">
                          <a:effectLst/>
                        </a:rPr>
                        <a:t>5,000</a:t>
                      </a:r>
                      <a:endParaRPr lang="en-EG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EG" sz="1100">
                          <a:effectLst/>
                        </a:rPr>
                        <a:t> </a:t>
                      </a:r>
                      <a:endParaRPr lang="en-EG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79218928"/>
                  </a:ext>
                </a:extLst>
              </a:tr>
              <a:tr h="29304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2000">
                          <a:effectLst/>
                        </a:rPr>
                        <a:t>Overhead cost per unit (a) ÷ (b)</a:t>
                      </a:r>
                      <a:endParaRPr lang="en-EG" sz="20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2000" dirty="0">
                          <a:effectLst/>
                        </a:rPr>
                        <a:t> </a:t>
                      </a:r>
                      <a:endParaRPr lang="en-EG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2000" dirty="0">
                          <a:effectLst/>
                        </a:rPr>
                        <a:t>$</a:t>
                      </a:r>
                      <a:endParaRPr lang="en-EG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2000" dirty="0">
                          <a:effectLst/>
                        </a:rPr>
                        <a:t>14.11</a:t>
                      </a:r>
                      <a:endParaRPr lang="en-EG" sz="20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EG" sz="1100" dirty="0">
                          <a:effectLst/>
                        </a:rPr>
                        <a:t> </a:t>
                      </a:r>
                      <a:endParaRPr lang="en-EG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64799569"/>
                  </a:ext>
                </a:extLst>
              </a:tr>
            </a:tbl>
          </a:graphicData>
        </a:graphic>
      </p:graphicFrame>
      <p:sp>
        <p:nvSpPr>
          <p:cNvPr id="7" name="Rectangle 1">
            <a:extLst>
              <a:ext uri="{FF2B5EF4-FFF2-40B4-BE49-F238E27FC236}">
                <a16:creationId xmlns:a16="http://schemas.microsoft.com/office/drawing/2014/main" id="{538153CE-9A9E-2E6E-B22D-E68C15CB1F05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43338" y="326390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EG"/>
          </a:p>
        </p:txBody>
      </p:sp>
    </p:spTree>
    <p:extLst>
      <p:ext uri="{BB962C8B-B14F-4D97-AF65-F5344CB8AC3E}">
        <p14:creationId xmlns:p14="http://schemas.microsoft.com/office/powerpoint/2010/main" val="78342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1E2504B-44F9-16E6-D7A1-AB6AFD01B1E7}"/>
              </a:ext>
            </a:extLst>
          </p:cNvPr>
          <p:cNvSpPr txBox="1"/>
          <p:nvPr/>
        </p:nvSpPr>
        <p:spPr>
          <a:xfrm>
            <a:off x="1771923" y="1880114"/>
            <a:ext cx="8719614" cy="19389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overhead cost per unit of Product A under activity-based costing is closest to: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(Round your intermediate calculations to 2 decimal places.)</a:t>
            </a:r>
            <a:endParaRPr lang="en-EG" sz="2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0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A) $14.11</a:t>
            </a:r>
            <a:endParaRPr lang="en-EG" sz="2000" dirty="0">
              <a:solidFill>
                <a:srgbClr val="000000"/>
              </a:solidFill>
              <a:effectLst/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B) $13.77</a:t>
            </a:r>
            <a:endParaRPr lang="en-EG" sz="2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C) $7.00</a:t>
            </a:r>
            <a:endParaRPr lang="en-EG" sz="2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D) $17.70</a:t>
            </a:r>
            <a:endParaRPr lang="en-EG" sz="2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28214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US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1800" dirty="0" err="1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Mahaley</a:t>
            </a: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Inc., manufactures and sells two products: Product Q9 and Product F0. Data concerning the expected production of each product and the expected total direct labor-hours (DLHs) required to produce that output appear below:</a:t>
            </a:r>
          </a:p>
          <a:p>
            <a:endParaRPr lang="en-US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direct labor rate is $21.80 per DLH. The direct materials cost per unit for each product is given below:</a:t>
            </a:r>
            <a:endParaRPr lang="en-EG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US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endParaRPr lang="en-EG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EG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AF2A724-B0F9-E80A-526B-B9DB12CEC7A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521430"/>
              </p:ext>
            </p:extLst>
          </p:nvPr>
        </p:nvGraphicFramePr>
        <p:xfrm>
          <a:off x="2447778" y="2684778"/>
          <a:ext cx="6287146" cy="161049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72797">
                  <a:extLst>
                    <a:ext uri="{9D8B030D-6E8A-4147-A177-3AD203B41FA5}">
                      <a16:colId xmlns:a16="http://schemas.microsoft.com/office/drawing/2014/main" val="3572972625"/>
                    </a:ext>
                  </a:extLst>
                </a:gridCol>
                <a:gridCol w="1199721">
                  <a:extLst>
                    <a:ext uri="{9D8B030D-6E8A-4147-A177-3AD203B41FA5}">
                      <a16:colId xmlns:a16="http://schemas.microsoft.com/office/drawing/2014/main" val="210907661"/>
                    </a:ext>
                  </a:extLst>
                </a:gridCol>
                <a:gridCol w="1214907">
                  <a:extLst>
                    <a:ext uri="{9D8B030D-6E8A-4147-A177-3AD203B41FA5}">
                      <a16:colId xmlns:a16="http://schemas.microsoft.com/office/drawing/2014/main" val="3593393248"/>
                    </a:ext>
                  </a:extLst>
                </a:gridCol>
                <a:gridCol w="1199721">
                  <a:extLst>
                    <a:ext uri="{9D8B030D-6E8A-4147-A177-3AD203B41FA5}">
                      <a16:colId xmlns:a16="http://schemas.microsoft.com/office/drawing/2014/main" val="3444433609"/>
                    </a:ext>
                  </a:extLst>
                </a:gridCol>
              </a:tblGrid>
              <a:tr h="81889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Expected Production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Direct Labor-Hours Per Unit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Total Direct Labor-Hours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42852634"/>
                  </a:ext>
                </a:extLst>
              </a:tr>
              <a:tr h="2638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Product Q9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800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8.0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6,400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136988562"/>
                  </a:ext>
                </a:extLst>
              </a:tr>
              <a:tr h="2638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Product F0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800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6.0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4,800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629385812"/>
                  </a:ext>
                </a:extLst>
              </a:tr>
              <a:tr h="26386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Total direct labor-hours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11,200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240516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70150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company is considering adopting an activity-based costing system with the following activity cost pools, activity measures, and expected activity:</a:t>
            </a:r>
            <a:endParaRPr lang="en-EG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EG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E4E46A87-4A5F-5C5E-D8F3-BEC47D2F4E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6127348"/>
              </p:ext>
            </p:extLst>
          </p:nvPr>
        </p:nvGraphicFramePr>
        <p:xfrm>
          <a:off x="3404937" y="1882417"/>
          <a:ext cx="4319337" cy="8848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79558">
                  <a:extLst>
                    <a:ext uri="{9D8B030D-6E8A-4147-A177-3AD203B41FA5}">
                      <a16:colId xmlns:a16="http://schemas.microsoft.com/office/drawing/2014/main" val="186009302"/>
                    </a:ext>
                  </a:extLst>
                </a:gridCol>
                <a:gridCol w="1439779">
                  <a:extLst>
                    <a:ext uri="{9D8B030D-6E8A-4147-A177-3AD203B41FA5}">
                      <a16:colId xmlns:a16="http://schemas.microsoft.com/office/drawing/2014/main" val="3949866633"/>
                    </a:ext>
                  </a:extLst>
                </a:gridCol>
              </a:tblGrid>
              <a:tr h="44808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EG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 dirty="0">
                          <a:effectLst/>
                        </a:rPr>
                        <a:t>Direct Materials</a:t>
                      </a:r>
                      <a:endParaRPr lang="en-EG" sz="14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 dirty="0">
                          <a:effectLst/>
                        </a:rPr>
                        <a:t>Cost per Unit</a:t>
                      </a:r>
                      <a:endParaRPr lang="en-EG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03847074"/>
                  </a:ext>
                </a:extLst>
              </a:tr>
              <a:tr h="21837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Product Q9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400" dirty="0">
                          <a:effectLst/>
                        </a:rPr>
                        <a:t>$174.90</a:t>
                      </a:r>
                      <a:endParaRPr lang="en-EG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775220720"/>
                  </a:ext>
                </a:extLst>
              </a:tr>
              <a:tr h="21837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Product F0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400" dirty="0">
                          <a:effectLst/>
                        </a:rPr>
                        <a:t>$146.70</a:t>
                      </a:r>
                      <a:endParaRPr lang="en-EG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110113757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A6B2B721-F7B1-14AE-C751-E7E8824BDD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4447229"/>
              </p:ext>
            </p:extLst>
          </p:nvPr>
        </p:nvGraphicFramePr>
        <p:xfrm>
          <a:off x="1212052" y="4073026"/>
          <a:ext cx="9650917" cy="13018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38826">
                  <a:extLst>
                    <a:ext uri="{9D8B030D-6E8A-4147-A177-3AD203B41FA5}">
                      <a16:colId xmlns:a16="http://schemas.microsoft.com/office/drawing/2014/main" val="2669177820"/>
                    </a:ext>
                  </a:extLst>
                </a:gridCol>
                <a:gridCol w="1852863">
                  <a:extLst>
                    <a:ext uri="{9D8B030D-6E8A-4147-A177-3AD203B41FA5}">
                      <a16:colId xmlns:a16="http://schemas.microsoft.com/office/drawing/2014/main" val="3134328058"/>
                    </a:ext>
                  </a:extLst>
                </a:gridCol>
                <a:gridCol w="770021">
                  <a:extLst>
                    <a:ext uri="{9D8B030D-6E8A-4147-A177-3AD203B41FA5}">
                      <a16:colId xmlns:a16="http://schemas.microsoft.com/office/drawing/2014/main" val="3754350522"/>
                    </a:ext>
                  </a:extLst>
                </a:gridCol>
                <a:gridCol w="1768642">
                  <a:extLst>
                    <a:ext uri="{9D8B030D-6E8A-4147-A177-3AD203B41FA5}">
                      <a16:colId xmlns:a16="http://schemas.microsoft.com/office/drawing/2014/main" val="2596929941"/>
                    </a:ext>
                  </a:extLst>
                </a:gridCol>
                <a:gridCol w="1130969">
                  <a:extLst>
                    <a:ext uri="{9D8B030D-6E8A-4147-A177-3AD203B41FA5}">
                      <a16:colId xmlns:a16="http://schemas.microsoft.com/office/drawing/2014/main" val="2822669373"/>
                    </a:ext>
                  </a:extLst>
                </a:gridCol>
                <a:gridCol w="998621">
                  <a:extLst>
                    <a:ext uri="{9D8B030D-6E8A-4147-A177-3AD203B41FA5}">
                      <a16:colId xmlns:a16="http://schemas.microsoft.com/office/drawing/2014/main" val="566067474"/>
                    </a:ext>
                  </a:extLst>
                </a:gridCol>
                <a:gridCol w="660903">
                  <a:extLst>
                    <a:ext uri="{9D8B030D-6E8A-4147-A177-3AD203B41FA5}">
                      <a16:colId xmlns:a16="http://schemas.microsoft.com/office/drawing/2014/main" val="859842694"/>
                    </a:ext>
                  </a:extLst>
                </a:gridCol>
                <a:gridCol w="30072">
                  <a:extLst>
                    <a:ext uri="{9D8B030D-6E8A-4147-A177-3AD203B41FA5}">
                      <a16:colId xmlns:a16="http://schemas.microsoft.com/office/drawing/2014/main" val="146263632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EG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EG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Estimated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Expected Activity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261964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Activity Cost Pools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 dirty="0">
                          <a:effectLst/>
                        </a:rPr>
                        <a:t>Activity Measures</a:t>
                      </a:r>
                      <a:endParaRPr lang="en-EG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 dirty="0">
                          <a:effectLst/>
                        </a:rPr>
                        <a:t>Overhead Cost</a:t>
                      </a:r>
                      <a:endParaRPr lang="en-EG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Product Q9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 dirty="0">
                          <a:effectLst/>
                        </a:rPr>
                        <a:t>Product F0</a:t>
                      </a:r>
                      <a:endParaRPr lang="en-EG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Total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767418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Labor-related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DLHs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$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400" dirty="0">
                          <a:effectLst/>
                        </a:rPr>
                        <a:t>379,680</a:t>
                      </a:r>
                      <a:endParaRPr lang="en-EG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rgbClr val="FF0000"/>
                          </a:solidFill>
                          <a:effectLst/>
                        </a:rPr>
                        <a:t>6,400</a:t>
                      </a:r>
                      <a:endParaRPr lang="en-EG" sz="2000" dirty="0">
                        <a:solidFill>
                          <a:srgbClr val="FF0000"/>
                        </a:solidFill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rgbClr val="FF0000"/>
                          </a:solidFill>
                          <a:effectLst/>
                        </a:rPr>
                        <a:t>4,800</a:t>
                      </a:r>
                      <a:endParaRPr lang="en-EG" sz="2000" dirty="0">
                        <a:solidFill>
                          <a:srgbClr val="FF0000"/>
                        </a:solidFill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400">
                          <a:solidFill>
                            <a:srgbClr val="FF0000"/>
                          </a:solidFill>
                          <a:effectLst/>
                        </a:rPr>
                        <a:t>11,200</a:t>
                      </a:r>
                      <a:endParaRPr lang="en-EG" sz="2000">
                        <a:solidFill>
                          <a:srgbClr val="FF0000"/>
                        </a:solidFill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EG" sz="1200">
                          <a:effectLst/>
                        </a:rPr>
                        <a:t> </a:t>
                      </a:r>
                      <a:endParaRPr lang="en-EG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439651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Machine setups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Setups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400" dirty="0">
                          <a:effectLst/>
                        </a:rPr>
                        <a:t>43,830</a:t>
                      </a:r>
                      <a:endParaRPr lang="en-EG" sz="14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rgbClr val="FF0000"/>
                          </a:solidFill>
                          <a:effectLst/>
                        </a:rPr>
                        <a:t>300</a:t>
                      </a:r>
                      <a:endParaRPr lang="en-EG" sz="2000" dirty="0">
                        <a:solidFill>
                          <a:srgbClr val="FF0000"/>
                        </a:solidFill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rgbClr val="FF0000"/>
                          </a:solidFill>
                          <a:effectLst/>
                        </a:rPr>
                        <a:t>200</a:t>
                      </a:r>
                      <a:endParaRPr lang="en-EG" sz="2000" dirty="0">
                        <a:solidFill>
                          <a:srgbClr val="FF0000"/>
                        </a:solidFill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rgbClr val="FF0000"/>
                          </a:solidFill>
                          <a:effectLst/>
                        </a:rPr>
                        <a:t>500</a:t>
                      </a:r>
                      <a:endParaRPr lang="en-EG" sz="2000" dirty="0">
                        <a:solidFill>
                          <a:srgbClr val="FF0000"/>
                        </a:solidFill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EG" sz="1200">
                          <a:effectLst/>
                        </a:rPr>
                        <a:t> </a:t>
                      </a:r>
                      <a:endParaRPr lang="en-EG" sz="12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28511755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Order size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MHs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284,700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400">
                          <a:solidFill>
                            <a:srgbClr val="FF0000"/>
                          </a:solidFill>
                          <a:effectLst/>
                        </a:rPr>
                        <a:t>3,100</a:t>
                      </a:r>
                      <a:endParaRPr lang="en-EG" sz="2000">
                        <a:solidFill>
                          <a:srgbClr val="FF0000"/>
                        </a:solidFill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rgbClr val="FF0000"/>
                          </a:solidFill>
                          <a:effectLst/>
                        </a:rPr>
                        <a:t>2,900</a:t>
                      </a:r>
                      <a:endParaRPr lang="en-EG" sz="2000" dirty="0">
                        <a:solidFill>
                          <a:srgbClr val="FF0000"/>
                        </a:solidFill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solidFill>
                            <a:srgbClr val="FF0000"/>
                          </a:solidFill>
                          <a:effectLst/>
                        </a:rPr>
                        <a:t>6,000</a:t>
                      </a:r>
                      <a:endParaRPr lang="en-EG" sz="2000" dirty="0">
                        <a:solidFill>
                          <a:srgbClr val="FF0000"/>
                        </a:solidFill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EG" sz="1200" dirty="0">
                          <a:effectLst/>
                        </a:rPr>
                        <a:t> </a:t>
                      </a:r>
                      <a:endParaRPr lang="en-EG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97011267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$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400">
                          <a:effectLst/>
                        </a:rPr>
                        <a:t>708,210</a:t>
                      </a:r>
                      <a:endParaRPr lang="en-EG" sz="14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EG" sz="20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EG" sz="20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EG" sz="20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EG" sz="1200" dirty="0">
                          <a:effectLst/>
                        </a:rPr>
                        <a:t> </a:t>
                      </a:r>
                      <a:endParaRPr lang="en-EG" sz="12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3276242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032573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E43B37C-44A2-73A8-E32F-059D369D687A}"/>
              </a:ext>
            </a:extLst>
          </p:cNvPr>
          <p:cNvSpPr txBox="1"/>
          <p:nvPr/>
        </p:nvSpPr>
        <p:spPr>
          <a:xfrm>
            <a:off x="1751937" y="1880114"/>
            <a:ext cx="8390684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unit product cost of Product F0 under activity-based costing is closest to: </a:t>
            </a:r>
            <a:r>
              <a:rPr lang="en-US" sz="20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(Round your intermediate calculations to 2 decimal places.)</a:t>
            </a:r>
            <a:endParaRPr lang="en-EG" sz="2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A) $720.13 per unit</a:t>
            </a:r>
            <a:endParaRPr lang="en-EG" sz="2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B) $674.82 per unit</a:t>
            </a:r>
            <a:endParaRPr lang="en-EG" sz="2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C) $449.51 per unit</a:t>
            </a:r>
            <a:endParaRPr lang="en-EG" sz="2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D) $656.88 per unit</a:t>
            </a:r>
            <a:endParaRPr lang="en-EG" sz="2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EG" sz="20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2242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60F57812-F231-A35C-7331-AA397E1BC4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8753884"/>
              </p:ext>
            </p:extLst>
          </p:nvPr>
        </p:nvGraphicFramePr>
        <p:xfrm>
          <a:off x="2767263" y="1781304"/>
          <a:ext cx="6870031" cy="229825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34431">
                  <a:extLst>
                    <a:ext uri="{9D8B030D-6E8A-4147-A177-3AD203B41FA5}">
                      <a16:colId xmlns:a16="http://schemas.microsoft.com/office/drawing/2014/main" val="2651678799"/>
                    </a:ext>
                  </a:extLst>
                </a:gridCol>
                <a:gridCol w="274728">
                  <a:extLst>
                    <a:ext uri="{9D8B030D-6E8A-4147-A177-3AD203B41FA5}">
                      <a16:colId xmlns:a16="http://schemas.microsoft.com/office/drawing/2014/main" val="3708786567"/>
                    </a:ext>
                  </a:extLst>
                </a:gridCol>
                <a:gridCol w="993250">
                  <a:extLst>
                    <a:ext uri="{9D8B030D-6E8A-4147-A177-3AD203B41FA5}">
                      <a16:colId xmlns:a16="http://schemas.microsoft.com/office/drawing/2014/main" val="952284417"/>
                    </a:ext>
                  </a:extLst>
                </a:gridCol>
                <a:gridCol w="211330">
                  <a:extLst>
                    <a:ext uri="{9D8B030D-6E8A-4147-A177-3AD203B41FA5}">
                      <a16:colId xmlns:a16="http://schemas.microsoft.com/office/drawing/2014/main" val="2937009936"/>
                    </a:ext>
                  </a:extLst>
                </a:gridCol>
                <a:gridCol w="600192">
                  <a:extLst>
                    <a:ext uri="{9D8B030D-6E8A-4147-A177-3AD203B41FA5}">
                      <a16:colId xmlns:a16="http://schemas.microsoft.com/office/drawing/2014/main" val="3765625505"/>
                    </a:ext>
                  </a:extLst>
                </a:gridCol>
                <a:gridCol w="634795">
                  <a:extLst>
                    <a:ext uri="{9D8B030D-6E8A-4147-A177-3AD203B41FA5}">
                      <a16:colId xmlns:a16="http://schemas.microsoft.com/office/drawing/2014/main" val="2826285412"/>
                    </a:ext>
                  </a:extLst>
                </a:gridCol>
                <a:gridCol w="166887">
                  <a:extLst>
                    <a:ext uri="{9D8B030D-6E8A-4147-A177-3AD203B41FA5}">
                      <a16:colId xmlns:a16="http://schemas.microsoft.com/office/drawing/2014/main" val="1662630955"/>
                    </a:ext>
                  </a:extLst>
                </a:gridCol>
                <a:gridCol w="718520">
                  <a:extLst>
                    <a:ext uri="{9D8B030D-6E8A-4147-A177-3AD203B41FA5}">
                      <a16:colId xmlns:a16="http://schemas.microsoft.com/office/drawing/2014/main" val="267011046"/>
                    </a:ext>
                  </a:extLst>
                </a:gridCol>
                <a:gridCol w="1056649">
                  <a:extLst>
                    <a:ext uri="{9D8B030D-6E8A-4147-A177-3AD203B41FA5}">
                      <a16:colId xmlns:a16="http://schemas.microsoft.com/office/drawing/2014/main" val="2541422896"/>
                    </a:ext>
                  </a:extLst>
                </a:gridCol>
                <a:gridCol w="79249">
                  <a:extLst>
                    <a:ext uri="{9D8B030D-6E8A-4147-A177-3AD203B41FA5}">
                      <a16:colId xmlns:a16="http://schemas.microsoft.com/office/drawing/2014/main" val="272468372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Activity Cost Pools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(a)</a:t>
                      </a:r>
                      <a:endParaRPr lang="en-EG" sz="16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Estimated</a:t>
                      </a:r>
                      <a:endParaRPr lang="en-EG" sz="16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 Overhead</a:t>
                      </a:r>
                      <a:endParaRPr lang="en-EG" sz="16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 Cost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(b)</a:t>
                      </a:r>
                      <a:endParaRPr lang="en-EG" sz="16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Total</a:t>
                      </a:r>
                      <a:endParaRPr lang="en-EG" sz="16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 Expected</a:t>
                      </a:r>
                      <a:endParaRPr lang="en-EG" sz="16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 Activity</a:t>
                      </a:r>
                      <a:endParaRPr lang="en-EG" sz="2400" dirty="0"/>
                    </a:p>
                  </a:txBody>
                  <a:tcPr marL="0" marR="0" marT="0" marB="0" anchor="ctr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en-EG" sz="16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(a) ÷ (b)</a:t>
                      </a:r>
                      <a:endParaRPr lang="en-EG" sz="16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Activity</a:t>
                      </a:r>
                      <a:endParaRPr lang="en-EG" sz="16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 Rate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5467773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Labor-related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$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379,680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11,200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 DLHs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effectLst/>
                        </a:rPr>
                        <a:t>$</a:t>
                      </a:r>
                      <a:endParaRPr lang="en-EG" sz="240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33.90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 per DLH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EG" sz="1100">
                          <a:effectLst/>
                        </a:rPr>
                        <a:t> </a:t>
                      </a:r>
                      <a:endParaRPr lang="en-EG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6503559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Machine setups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$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43,830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500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 setups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600">
                          <a:effectLst/>
                        </a:rPr>
                        <a:t>$</a:t>
                      </a:r>
                      <a:endParaRPr lang="en-EG" sz="240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87.66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 per setup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EG" sz="1100">
                          <a:effectLst/>
                        </a:rPr>
                        <a:t> </a:t>
                      </a:r>
                      <a:endParaRPr lang="en-EG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8816410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Order size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$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284,700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6,000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 MHs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r>
                        <a:rPr lang="en-US" sz="1600" dirty="0">
                          <a:effectLst/>
                        </a:rPr>
                        <a:t>$</a:t>
                      </a:r>
                      <a:endParaRPr lang="en-EG" sz="2400" dirty="0"/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47.45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 per MH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EG" sz="1100" dirty="0">
                          <a:effectLst/>
                        </a:rPr>
                        <a:t> </a:t>
                      </a:r>
                      <a:endParaRPr lang="en-EG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47846606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7280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8089587-8104-BECC-E0A7-440D95FF54D5}"/>
              </a:ext>
            </a:extLst>
          </p:cNvPr>
          <p:cNvSpPr txBox="1"/>
          <p:nvPr/>
        </p:nvSpPr>
        <p:spPr>
          <a:xfrm>
            <a:off x="2033337" y="1913877"/>
            <a:ext cx="613610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Computation of the overhead cost per unit under activity-based costing.</a:t>
            </a:r>
            <a:endParaRPr lang="en-EG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2E2E613-3661-B0FB-F8B9-59FC88B65B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7733695"/>
              </p:ext>
            </p:extLst>
          </p:nvPr>
        </p:nvGraphicFramePr>
        <p:xfrm>
          <a:off x="2550696" y="2911642"/>
          <a:ext cx="6448926" cy="224568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127114">
                  <a:extLst>
                    <a:ext uri="{9D8B030D-6E8A-4147-A177-3AD203B41FA5}">
                      <a16:colId xmlns:a16="http://schemas.microsoft.com/office/drawing/2014/main" val="810999671"/>
                    </a:ext>
                  </a:extLst>
                </a:gridCol>
                <a:gridCol w="945418">
                  <a:extLst>
                    <a:ext uri="{9D8B030D-6E8A-4147-A177-3AD203B41FA5}">
                      <a16:colId xmlns:a16="http://schemas.microsoft.com/office/drawing/2014/main" val="3320036949"/>
                    </a:ext>
                  </a:extLst>
                </a:gridCol>
                <a:gridCol w="254536">
                  <a:extLst>
                    <a:ext uri="{9D8B030D-6E8A-4147-A177-3AD203B41FA5}">
                      <a16:colId xmlns:a16="http://schemas.microsoft.com/office/drawing/2014/main" val="333407588"/>
                    </a:ext>
                  </a:extLst>
                </a:gridCol>
                <a:gridCol w="836331">
                  <a:extLst>
                    <a:ext uri="{9D8B030D-6E8A-4147-A177-3AD203B41FA5}">
                      <a16:colId xmlns:a16="http://schemas.microsoft.com/office/drawing/2014/main" val="3159676581"/>
                    </a:ext>
                  </a:extLst>
                </a:gridCol>
                <a:gridCol w="199992">
                  <a:extLst>
                    <a:ext uri="{9D8B030D-6E8A-4147-A177-3AD203B41FA5}">
                      <a16:colId xmlns:a16="http://schemas.microsoft.com/office/drawing/2014/main" val="2796555085"/>
                    </a:ext>
                  </a:extLst>
                </a:gridCol>
                <a:gridCol w="85535">
                  <a:extLst>
                    <a:ext uri="{9D8B030D-6E8A-4147-A177-3AD203B41FA5}">
                      <a16:colId xmlns:a16="http://schemas.microsoft.com/office/drawing/2014/main" val="965870110"/>
                    </a:ext>
                  </a:extLst>
                </a:gridCol>
              </a:tblGrid>
              <a:tr h="11486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Product F0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58064940"/>
                  </a:ext>
                </a:extLst>
              </a:tr>
              <a:tr h="466554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Activity Cost Pools and Activity Rates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Expected</a:t>
                      </a:r>
                      <a:endParaRPr lang="en-EG" sz="1600" dirty="0">
                        <a:effectLst/>
                      </a:endParaRPr>
                    </a:p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Activity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Amount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b"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33197"/>
                  </a:ext>
                </a:extLst>
              </a:tr>
              <a:tr h="2273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Labor-related, at $33.90 per DLH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4,800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$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162,720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EG" sz="1400">
                          <a:effectLst/>
                        </a:rPr>
                        <a:t> </a:t>
                      </a:r>
                      <a:endParaRPr lang="en-EG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542923492"/>
                  </a:ext>
                </a:extLst>
              </a:tr>
              <a:tr h="2273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Machine setups, at $87.66 per setup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200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17,532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EG" sz="1400">
                          <a:effectLst/>
                        </a:rPr>
                        <a:t> </a:t>
                      </a:r>
                      <a:endParaRPr lang="en-EG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520368786"/>
                  </a:ext>
                </a:extLst>
              </a:tr>
              <a:tr h="2273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Order size, $47.45 per MH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2,900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137,605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EG" sz="1400">
                          <a:effectLst/>
                        </a:rPr>
                        <a:t> </a:t>
                      </a:r>
                      <a:endParaRPr lang="en-EG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893343215"/>
                  </a:ext>
                </a:extLst>
              </a:tr>
              <a:tr h="2273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Total overhead costs assigned (a)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$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317,857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EG" sz="1400">
                          <a:effectLst/>
                        </a:rPr>
                        <a:t> </a:t>
                      </a:r>
                      <a:endParaRPr lang="en-EG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148332323"/>
                  </a:ext>
                </a:extLst>
              </a:tr>
              <a:tr h="2273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Number of units produced (b)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800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EG" sz="1400" dirty="0">
                          <a:effectLst/>
                        </a:rPr>
                        <a:t> </a:t>
                      </a:r>
                      <a:endParaRPr lang="en-EG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942701144"/>
                  </a:ext>
                </a:extLst>
              </a:tr>
              <a:tr h="22738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Overhead cost per unit (a) ÷ (b)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$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397.32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EG" sz="1400" dirty="0">
                          <a:effectLst/>
                        </a:rPr>
                        <a:t> </a:t>
                      </a:r>
                      <a:endParaRPr lang="en-EG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2755616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2833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098313F-3F82-40F4-7062-7905183D654F}"/>
              </a:ext>
            </a:extLst>
          </p:cNvPr>
          <p:cNvSpPr txBox="1"/>
          <p:nvPr/>
        </p:nvSpPr>
        <p:spPr>
          <a:xfrm>
            <a:off x="1583507" y="1946871"/>
            <a:ext cx="6136104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Computation of unit product costs under activity-based costing.</a:t>
            </a:r>
            <a:endParaRPr lang="en-EG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EG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6E724A3C-BE15-2AA6-54FB-EDB30F6656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94769670"/>
              </p:ext>
            </p:extLst>
          </p:nvPr>
        </p:nvGraphicFramePr>
        <p:xfrm>
          <a:off x="2303583" y="2582481"/>
          <a:ext cx="5331431" cy="12404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223605">
                  <a:extLst>
                    <a:ext uri="{9D8B030D-6E8A-4147-A177-3AD203B41FA5}">
                      <a16:colId xmlns:a16="http://schemas.microsoft.com/office/drawing/2014/main" val="2966874791"/>
                    </a:ext>
                  </a:extLst>
                </a:gridCol>
                <a:gridCol w="270551">
                  <a:extLst>
                    <a:ext uri="{9D8B030D-6E8A-4147-A177-3AD203B41FA5}">
                      <a16:colId xmlns:a16="http://schemas.microsoft.com/office/drawing/2014/main" val="408301588"/>
                    </a:ext>
                  </a:extLst>
                </a:gridCol>
                <a:gridCol w="601225">
                  <a:extLst>
                    <a:ext uri="{9D8B030D-6E8A-4147-A177-3AD203B41FA5}">
                      <a16:colId xmlns:a16="http://schemas.microsoft.com/office/drawing/2014/main" val="2691151547"/>
                    </a:ext>
                  </a:extLst>
                </a:gridCol>
                <a:gridCol w="165337">
                  <a:extLst>
                    <a:ext uri="{9D8B030D-6E8A-4147-A177-3AD203B41FA5}">
                      <a16:colId xmlns:a16="http://schemas.microsoft.com/office/drawing/2014/main" val="2830449058"/>
                    </a:ext>
                  </a:extLst>
                </a:gridCol>
                <a:gridCol w="70713">
                  <a:extLst>
                    <a:ext uri="{9D8B030D-6E8A-4147-A177-3AD203B41FA5}">
                      <a16:colId xmlns:a16="http://schemas.microsoft.com/office/drawing/2014/main" val="142163612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Product F0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EG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686466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Direct materials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$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146.70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EG" sz="1400">
                          <a:effectLst/>
                        </a:rPr>
                        <a:t> </a:t>
                      </a:r>
                      <a:endParaRPr lang="en-EG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3213432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Direct labor (6.0 DLHs × $21.80 per DLH)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130.80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EG" sz="1400">
                          <a:effectLst/>
                        </a:rPr>
                        <a:t> </a:t>
                      </a:r>
                      <a:endParaRPr lang="en-EG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90391517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Overhead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397.32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>
                          <a:effectLst/>
                        </a:rPr>
                        <a:t> </a:t>
                      </a:r>
                      <a:endParaRPr lang="en-EG" sz="160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EG" sz="1400">
                          <a:effectLst/>
                        </a:rPr>
                        <a:t> </a:t>
                      </a:r>
                      <a:endParaRPr lang="en-EG" sz="14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53124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Unit product cost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$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674.82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</a:pPr>
                      <a:r>
                        <a:rPr lang="en-US" sz="1600" dirty="0">
                          <a:effectLst/>
                        </a:rPr>
                        <a:t> </a:t>
                      </a:r>
                      <a:endParaRPr lang="en-EG" sz="16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EG" sz="1400" dirty="0">
                          <a:effectLst/>
                        </a:rPr>
                        <a:t> </a:t>
                      </a:r>
                      <a:endParaRPr lang="en-EG" sz="14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562294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41206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4" name="Rectangle 2">
            <a:extLst>
              <a:ext uri="{FF2B5EF4-FFF2-40B4-BE49-F238E27FC236}">
                <a16:creationId xmlns:a16="http://schemas.microsoft.com/office/drawing/2014/main" id="{20E1B8E6-1B6B-A56E-7279-EE54E80B2B60}"/>
              </a:ext>
            </a:extLst>
          </p:cNvPr>
          <p:cNvSpPr txBox="1">
            <a:spLocks noChangeArrowheads="1"/>
          </p:cNvSpPr>
          <p:nvPr/>
        </p:nvSpPr>
        <p:spPr>
          <a:xfrm>
            <a:off x="1751937" y="455741"/>
            <a:ext cx="10515600" cy="1325563"/>
          </a:xfrm>
          <a:prstGeom prst="rect">
            <a:avLst/>
          </a:prstGeom>
        </p:spPr>
        <p:txBody>
          <a:bodyPr vert="horz" wrap="square" lIns="90488" tIns="44450" rIns="90488" bIns="44450" numCol="1" rtlCol="0" anchor="ctr" anchorCtr="0" compatLnSpc="1">
            <a:prstTxWarp prst="textNoShape">
              <a:avLst/>
            </a:prstTxWarp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endParaRPr lang="en-US" sz="3600" dirty="0">
              <a:latin typeface="Calibri Light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A787294-D465-814E-3F6E-F57C1D9DB044}"/>
              </a:ext>
            </a:extLst>
          </p:cNvPr>
          <p:cNvSpPr txBox="1"/>
          <p:nvPr/>
        </p:nvSpPr>
        <p:spPr>
          <a:xfrm>
            <a:off x="1751937" y="2274838"/>
            <a:ext cx="7452220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The unit product cost of Product F0 under activity-based costing is closest to: </a:t>
            </a:r>
            <a:r>
              <a:rPr lang="en-US" sz="18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(Round your intermediate calculations to 2 decimal places.)</a:t>
            </a:r>
            <a:endParaRPr lang="en-EG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A) $720.13 per unit</a:t>
            </a:r>
            <a:endParaRPr lang="en-EG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18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</a:rPr>
              <a:t>B) $674.82 per unit</a:t>
            </a:r>
            <a:endParaRPr lang="en-EG" sz="1800" dirty="0">
              <a:solidFill>
                <a:srgbClr val="000000"/>
              </a:solidFill>
              <a:effectLst/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C) $449.51 per unit</a:t>
            </a:r>
            <a:endParaRPr lang="en-EG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D) $656.88 per unit</a:t>
            </a:r>
            <a:endParaRPr lang="en-EG" sz="18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en-EG" dirty="0"/>
          </a:p>
        </p:txBody>
      </p:sp>
    </p:spTree>
    <p:extLst>
      <p:ext uri="{BB962C8B-B14F-4D97-AF65-F5344CB8AC3E}">
        <p14:creationId xmlns:p14="http://schemas.microsoft.com/office/powerpoint/2010/main" val="103262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475</TotalTime>
  <Words>3563</Words>
  <Application>Microsoft Macintosh PowerPoint</Application>
  <PresentationFormat>Widescreen</PresentationFormat>
  <Paragraphs>767</Paragraphs>
  <Slides>68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68</vt:i4>
      </vt:variant>
    </vt:vector>
  </HeadingPairs>
  <TitlesOfParts>
    <vt:vector size="79" baseType="lpstr">
      <vt:lpstr>Arial</vt:lpstr>
      <vt:lpstr>Calibri</vt:lpstr>
      <vt:lpstr>Calibri Light</vt:lpstr>
      <vt:lpstr>Tajawal ExtraBold</vt:lpstr>
      <vt:lpstr>Tajawal Medium</vt:lpstr>
      <vt:lpstr>Times</vt:lpstr>
      <vt:lpstr>Times New Roman</vt:lpstr>
      <vt:lpstr>Wingdings</vt:lpstr>
      <vt:lpstr>Office Theme</vt:lpstr>
      <vt:lpstr>Clip</vt:lpstr>
      <vt:lpstr>Worksheet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Sarah Abdullah</cp:lastModifiedBy>
  <cp:revision>11</cp:revision>
  <dcterms:created xsi:type="dcterms:W3CDTF">2023-04-29T09:08:23Z</dcterms:created>
  <dcterms:modified xsi:type="dcterms:W3CDTF">2023-06-07T15:01:18Z</dcterms:modified>
</cp:coreProperties>
</file>