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4"/>
  </p:notesMasterIdLst>
  <p:sldIdLst>
    <p:sldId id="494" r:id="rId2"/>
    <p:sldId id="1087" r:id="rId3"/>
    <p:sldId id="953" r:id="rId4"/>
    <p:sldId id="1043" r:id="rId5"/>
    <p:sldId id="1088" r:id="rId6"/>
    <p:sldId id="1131" r:id="rId7"/>
    <p:sldId id="1132" r:id="rId8"/>
    <p:sldId id="1133" r:id="rId9"/>
    <p:sldId id="1134" r:id="rId10"/>
    <p:sldId id="1135" r:id="rId11"/>
    <p:sldId id="1136" r:id="rId12"/>
    <p:sldId id="1137" r:id="rId13"/>
    <p:sldId id="1138" r:id="rId14"/>
    <p:sldId id="1139" r:id="rId15"/>
    <p:sldId id="1140" r:id="rId16"/>
    <p:sldId id="1141" r:id="rId17"/>
    <p:sldId id="1147" r:id="rId18"/>
    <p:sldId id="1150" r:id="rId19"/>
    <p:sldId id="1148" r:id="rId20"/>
    <p:sldId id="1149" r:id="rId21"/>
    <p:sldId id="1151" r:id="rId22"/>
    <p:sldId id="1152" r:id="rId23"/>
    <p:sldId id="1153" r:id="rId24"/>
    <p:sldId id="1154" r:id="rId25"/>
    <p:sldId id="1155" r:id="rId26"/>
    <p:sldId id="1156" r:id="rId27"/>
    <p:sldId id="1157" r:id="rId28"/>
    <p:sldId id="1158" r:id="rId29"/>
    <p:sldId id="1160" r:id="rId30"/>
    <p:sldId id="1159" r:id="rId31"/>
    <p:sldId id="1161" r:id="rId32"/>
    <p:sldId id="1162" r:id="rId33"/>
    <p:sldId id="1142" r:id="rId34"/>
    <p:sldId id="1143" r:id="rId35"/>
    <p:sldId id="1144" r:id="rId36"/>
    <p:sldId id="1145" r:id="rId37"/>
    <p:sldId id="1146" r:id="rId38"/>
    <p:sldId id="1163" r:id="rId39"/>
    <p:sldId id="1164" r:id="rId40"/>
    <p:sldId id="1165" r:id="rId41"/>
    <p:sldId id="1166" r:id="rId42"/>
    <p:sldId id="1176" r:id="rId43"/>
    <p:sldId id="1167" r:id="rId44"/>
    <p:sldId id="1174" r:id="rId45"/>
    <p:sldId id="1175" r:id="rId46"/>
    <p:sldId id="1173" r:id="rId47"/>
    <p:sldId id="1168" r:id="rId48"/>
    <p:sldId id="1169" r:id="rId49"/>
    <p:sldId id="1170" r:id="rId50"/>
    <p:sldId id="1172" r:id="rId51"/>
    <p:sldId id="113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1087"/>
            <p14:sldId id="953"/>
            <p14:sldId id="1043"/>
            <p14:sldId id="1088"/>
            <p14:sldId id="1131"/>
            <p14:sldId id="1132"/>
            <p14:sldId id="1133"/>
            <p14:sldId id="1134"/>
            <p14:sldId id="1135"/>
            <p14:sldId id="1136"/>
            <p14:sldId id="1137"/>
            <p14:sldId id="1138"/>
            <p14:sldId id="1139"/>
            <p14:sldId id="1140"/>
            <p14:sldId id="1141"/>
            <p14:sldId id="1147"/>
            <p14:sldId id="1150"/>
            <p14:sldId id="1148"/>
            <p14:sldId id="1149"/>
            <p14:sldId id="1151"/>
            <p14:sldId id="1152"/>
            <p14:sldId id="1153"/>
            <p14:sldId id="1154"/>
            <p14:sldId id="1155"/>
            <p14:sldId id="1156"/>
            <p14:sldId id="1157"/>
            <p14:sldId id="1158"/>
            <p14:sldId id="1160"/>
            <p14:sldId id="1159"/>
            <p14:sldId id="1161"/>
            <p14:sldId id="1162"/>
            <p14:sldId id="1142"/>
            <p14:sldId id="1143"/>
            <p14:sldId id="1144"/>
            <p14:sldId id="1145"/>
            <p14:sldId id="1146"/>
            <p14:sldId id="1163"/>
            <p14:sldId id="1164"/>
            <p14:sldId id="1165"/>
            <p14:sldId id="1166"/>
            <p14:sldId id="1176"/>
            <p14:sldId id="1167"/>
            <p14:sldId id="1174"/>
            <p14:sldId id="1175"/>
            <p14:sldId id="1173"/>
            <p14:sldId id="1168"/>
            <p14:sldId id="1169"/>
            <p14:sldId id="1170"/>
            <p14:sldId id="1172"/>
            <p14:sldId id="1130"/>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AD47"/>
    <a:srgbClr val="ED7D31"/>
    <a:srgbClr val="34B2CB"/>
    <a:srgbClr val="8559A4"/>
    <a:srgbClr val="C3398F"/>
    <a:srgbClr val="F28729"/>
    <a:srgbClr val="F4C410"/>
    <a:srgbClr val="FFC000"/>
    <a:srgbClr val="4472C4"/>
    <a:srgbClr val="5B9D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8" autoAdjust="0"/>
    <p:restoredTop sz="89956" autoAdjust="0"/>
  </p:normalViewPr>
  <p:slideViewPr>
    <p:cSldViewPr snapToGrid="0">
      <p:cViewPr varScale="1">
        <p:scale>
          <a:sx n="41" d="100"/>
          <a:sy n="41" d="100"/>
        </p:scale>
        <p:origin x="58" y="4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73285249"/>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207916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37169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youtube.com/shorts/fAgXm-GqEHU?si=uf0xIPz1pa0ri0rs"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1.jpg"/></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svg"/><Relationship Id="rId4" Type="http://schemas.openxmlformats.org/officeDocument/2006/relationships/image" Target="../media/image38.png"/><Relationship Id="rId9" Type="http://schemas.openxmlformats.org/officeDocument/2006/relationships/image" Target="../media/image43.svg"/></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4.xml"/><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27622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p:transition spd="slow">
    <p:wipe/>
  </p:transition>
  <p:extLst>
    <p:ext uri="{E180D4A7-C9FB-4DFB-919C-405C955672EB}">
      <p14:showEvtLst xmlns:p14="http://schemas.microsoft.com/office/powerpoint/2010/main">
        <p14:playEvt time="59" objId="3"/>
        <p14:stopEvt time="69867"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362F29E-DCC6-FAB1-3E8E-827BEA62851E}"/>
              </a:ext>
            </a:extLst>
          </p:cNvPr>
          <p:cNvSpPr>
            <a:spLocks noGrp="1"/>
          </p:cNvSpPr>
          <p:nvPr>
            <p:ph type="pic" sz="quarter" idx="10"/>
          </p:nvPr>
        </p:nvSpPr>
        <p:spPr/>
      </p:sp>
      <p:pic>
        <p:nvPicPr>
          <p:cNvPr id="3" name="Picture Placeholder 17">
            <a:extLst>
              <a:ext uri="{FF2B5EF4-FFF2-40B4-BE49-F238E27FC236}">
                <a16:creationId xmlns:a16="http://schemas.microsoft.com/office/drawing/2014/main" id="{5C95FC98-F08A-3452-DA24-8A306C82A041}"/>
              </a:ext>
            </a:extLst>
          </p:cNvPr>
          <p:cNvPicPr>
            <a:picLocks noChangeAspect="1"/>
          </p:cNvPicPr>
          <p:nvPr/>
        </p:nvPicPr>
        <p:blipFill>
          <a:blip r:embed="rId2"/>
          <a:srcRect t="26805" b="26805"/>
          <a:stretch>
            <a:fillRect/>
          </a:stretch>
        </p:blipFill>
        <p:spPr>
          <a:xfrm>
            <a:off x="1268436"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pic>
        <p:nvPicPr>
          <p:cNvPr id="4" name="Picture Placeholder 17">
            <a:extLst>
              <a:ext uri="{FF2B5EF4-FFF2-40B4-BE49-F238E27FC236}">
                <a16:creationId xmlns:a16="http://schemas.microsoft.com/office/drawing/2014/main" id="{26B93EC4-EE87-1DC1-6CE1-EF95FC8E90D9}"/>
              </a:ext>
            </a:extLst>
          </p:cNvPr>
          <p:cNvPicPr>
            <a:picLocks noChangeAspect="1"/>
          </p:cNvPicPr>
          <p:nvPr/>
        </p:nvPicPr>
        <p:blipFill>
          <a:blip r:embed="rId2"/>
          <a:srcRect t="26805" b="26805"/>
          <a:stretch>
            <a:fillRect/>
          </a:stretch>
        </p:blipFill>
        <p:spPr>
          <a:xfrm>
            <a:off x="1268436" y="1095756"/>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sp>
        <p:nvSpPr>
          <p:cNvPr id="5" name="Rectangle 4">
            <a:extLst>
              <a:ext uri="{FF2B5EF4-FFF2-40B4-BE49-F238E27FC236}">
                <a16:creationId xmlns:a16="http://schemas.microsoft.com/office/drawing/2014/main" id="{ED63F54C-AF76-2807-A383-BF9B63B8AE4C}"/>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77D5EC6-C888-E9E6-EED6-9AFAD839D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8642"/>
            <a:ext cx="3250440" cy="1517733"/>
          </a:xfrm>
          <a:prstGeom prst="rect">
            <a:avLst/>
          </a:prstGeom>
        </p:spPr>
      </p:pic>
      <p:sp>
        <p:nvSpPr>
          <p:cNvPr id="7" name="Rectangle 6">
            <a:extLst>
              <a:ext uri="{FF2B5EF4-FFF2-40B4-BE49-F238E27FC236}">
                <a16:creationId xmlns:a16="http://schemas.microsoft.com/office/drawing/2014/main" id="{CA1C2D8D-FC04-058E-3CF7-1011849F2B58}"/>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العاشرة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193C0734-77AD-BD8C-D511-1AB9700178C9}"/>
              </a:ext>
            </a:extLst>
          </p:cNvPr>
          <p:cNvSpPr/>
          <p:nvPr/>
        </p:nvSpPr>
        <p:spPr>
          <a:xfrm>
            <a:off x="798538" y="5044151"/>
            <a:ext cx="5686425" cy="1200329"/>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العلاقات العامة و إدارة الأزمات في البيئة الرقمية، والتوجهات المستقبلية في المجال</a:t>
            </a:r>
            <a:endParaRPr lang="en-US" sz="1600"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3CA05FA2-0BAC-7023-7E1F-AA91EC0C53C8}"/>
              </a:ext>
            </a:extLst>
          </p:cNvPr>
          <p:cNvGrpSpPr/>
          <p:nvPr/>
        </p:nvGrpSpPr>
        <p:grpSpPr>
          <a:xfrm>
            <a:off x="10505843" y="1429189"/>
            <a:ext cx="1116793" cy="962568"/>
            <a:chOff x="9878387" y="959393"/>
            <a:chExt cx="1116793" cy="962568"/>
          </a:xfrm>
          <a:solidFill>
            <a:srgbClr val="A4D6F1"/>
          </a:solidFill>
        </p:grpSpPr>
        <p:sp>
          <p:nvSpPr>
            <p:cNvPr id="10" name="Rectangle 9">
              <a:extLst>
                <a:ext uri="{FF2B5EF4-FFF2-40B4-BE49-F238E27FC236}">
                  <a16:creationId xmlns:a16="http://schemas.microsoft.com/office/drawing/2014/main" id="{AB543436-6AE5-A809-DC64-E22E0BEE1EC7}"/>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0C0EEAA2-7BE8-FB04-85C9-223E7CE04E4F}"/>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10</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12" name="TextBox 11">
            <a:extLst>
              <a:ext uri="{FF2B5EF4-FFF2-40B4-BE49-F238E27FC236}">
                <a16:creationId xmlns:a16="http://schemas.microsoft.com/office/drawing/2014/main" id="{CE16350B-99C7-2914-D36D-6481993486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47564300"/>
      </p:ext>
    </p:extLst>
  </p:cSld>
  <p:clrMapOvr>
    <a:masterClrMapping/>
  </p:clrMapOvr>
  <p:transition spd="slow">
    <p:wipe/>
  </p:transition>
  <p:extLst>
    <p:ext uri="{E180D4A7-C9FB-4DFB-919C-405C955672EB}">
      <p14:showEvtLst xmlns:p14="http://schemas.microsoft.com/office/powerpoint/2010/main">
        <p14:playEvt time="519" objId="13"/>
        <p14:stopEvt time="9687" objId="1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79953" y="1090408"/>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Calibri" panose="020F0502020204030204"/>
                <a:ea typeface="+mn-ea"/>
                <a:cs typeface="+mn-cs"/>
              </a:rPr>
              <a:t>ثر</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37963" y="1260765"/>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مفهوم</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7800" y="2285717"/>
            <a:ext cx="1966294" cy="675249"/>
            <a:chOff x="9607800" y="1934037"/>
            <a:chExt cx="1966294"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07800" y="2080456"/>
              <a:ext cx="1585581"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مراحل</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569109" y="3136542"/>
            <a:ext cx="2008602" cy="675249"/>
            <a:chOff x="9569109" y="2784862"/>
            <a:chExt cx="2008602"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569109" y="2965928"/>
              <a:ext cx="1611776" cy="27699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sz="1200" dirty="0"/>
                <a:t>نظريات</a:t>
              </a:r>
              <a:endParaRPr lang="en-US" sz="1200"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543386" y="3987367"/>
            <a:ext cx="2023474" cy="675249"/>
            <a:chOff x="9543386" y="3635687"/>
            <a:chExt cx="2023474"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543386" y="3829446"/>
              <a:ext cx="1793259" cy="27699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pPr rtl="1"/>
              <a:r>
                <a:rPr lang="ar-EG" sz="1200" dirty="0"/>
                <a:t>مراجل الاستجابة </a:t>
              </a:r>
              <a:endParaRPr lang="en-US" sz="1200"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703176"/>
            <a:chOff x="9598321" y="4486512"/>
            <a:chExt cx="1964922" cy="703176"/>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84681" y="4666468"/>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كيفية إدارة وانعكاسات </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61439" y="5470127"/>
              <a:ext cx="1391273"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التوجهات المستقبلية</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dirty="0">
                <a:solidFill>
                  <a:srgbClr val="002060"/>
                </a:solidFill>
                <a:latin typeface="Alexandria" pitchFamily="2" charset="-78"/>
                <a:cs typeface="Alexandria" pitchFamily="2" charset="-78"/>
              </a:rPr>
              <a:t>نظريات إدارة الازمات الرقمية، </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195834" y="197167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مراحل الاستجابة للأزمات</a:t>
            </a:r>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182069" y="153857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6547" y="3694979"/>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كيفية إدارة الأزمات الرقمية والانعكاسات السلبية للأزمة</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530377" y="4831031"/>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472262" y="1382918"/>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204901" y="3136542"/>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التوجهات المستقبلية في المجال </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456233" y="2984579"/>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709227" y="857564"/>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007561" y="94444"/>
            <a:ext cx="9784079" cy="707886"/>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العاشرة: </a:t>
            </a:r>
            <a:r>
              <a:rPr lang="ar-EG" sz="2000" b="1" dirty="0">
                <a:solidFill>
                  <a:srgbClr val="002060"/>
                </a:solidFill>
                <a:latin typeface="Alexandria" pitchFamily="2" charset="-78"/>
                <a:cs typeface="Alexandria" pitchFamily="2" charset="-78"/>
              </a:rPr>
              <a:t>العلاقات العامة و إدارة الأزمات في البيئة الرقمية والتوجهات المستقبلية</a:t>
            </a: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noProof="0" dirty="0">
                <a:solidFill>
                  <a:srgbClr val="002060"/>
                </a:solidFill>
                <a:latin typeface="Alexandria" pitchFamily="2" charset="-78"/>
                <a:cs typeface="Alexandria" pitchFamily="2" charset="-78"/>
              </a:rPr>
              <a:t>مفهوم الأزمة الرقمية وأنواعها</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مراحل الأزمات، </a:t>
            </a:r>
            <a:endParaRPr lang="en-US" dirty="0"/>
          </a:p>
        </p:txBody>
      </p:sp>
    </p:spTree>
    <p:extLst>
      <p:ext uri="{BB962C8B-B14F-4D97-AF65-F5344CB8AC3E}">
        <p14:creationId xmlns:p14="http://schemas.microsoft.com/office/powerpoint/2010/main" val="40818300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ppt_x-#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anim calcmode="lin" valueType="num">
                                      <p:cBhvr>
                                        <p:cTn id="9" dur="500" fill="hold"/>
                                        <p:tgtEl>
                                          <p:spTgt spid="36"/>
                                        </p:tgtEl>
                                        <p:attrNameLst>
                                          <p:attrName>ppt_w</p:attrName>
                                        </p:attrNameLst>
                                      </p:cBhvr>
                                      <p:tavLst>
                                        <p:tav tm="0">
                                          <p:val>
                                            <p:fltVal val="0"/>
                                          </p:val>
                                        </p:tav>
                                        <p:tav tm="100000">
                                          <p:val>
                                            <p:strVal val="#ppt_w"/>
                                          </p:val>
                                        </p:tav>
                                      </p:tavLst>
                                    </p:anim>
                                    <p:anim calcmode="lin" valueType="num">
                                      <p:cBhvr>
                                        <p:cTn id="10" dur="500" fill="hold"/>
                                        <p:tgtEl>
                                          <p:spTgt spid="36"/>
                                        </p:tgtEl>
                                        <p:attrNameLst>
                                          <p:attrName>ppt_h</p:attrName>
                                        </p:attrNameLst>
                                      </p:cBhvr>
                                      <p:tavLst>
                                        <p:tav tm="0">
                                          <p:val>
                                            <p:strVal val="#ppt_h"/>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ppt_x</p:attrName>
                                        </p:attrNameLst>
                                      </p:cBhvr>
                                      <p:tavLst>
                                        <p:tav tm="0">
                                          <p:val>
                                            <p:strVal val="#ppt_x"/>
                                          </p:val>
                                        </p:tav>
                                        <p:tav tm="100000">
                                          <p:val>
                                            <p:strVal val="#ppt_x"/>
                                          </p:val>
                                        </p:tav>
                                      </p:tavLst>
                                    </p:anim>
                                    <p:anim calcmode="lin" valueType="num">
                                      <p:cBhvr>
                                        <p:cTn id="14" dur="500" fill="hold"/>
                                        <p:tgtEl>
                                          <p:spTgt spid="42"/>
                                        </p:tgtEl>
                                        <p:attrNameLst>
                                          <p:attrName>ppt_y</p:attrName>
                                        </p:attrNameLst>
                                      </p:cBhvr>
                                      <p:tavLst>
                                        <p:tav tm="0">
                                          <p:val>
                                            <p:strVal val="#ppt_y-#ppt_h/2"/>
                                          </p:val>
                                        </p:tav>
                                        <p:tav tm="100000">
                                          <p:val>
                                            <p:strVal val="#ppt_y"/>
                                          </p:val>
                                        </p:tav>
                                      </p:tavLst>
                                    </p:anim>
                                    <p:anim calcmode="lin" valueType="num">
                                      <p:cBhvr>
                                        <p:cTn id="15" dur="500" fill="hold"/>
                                        <p:tgtEl>
                                          <p:spTgt spid="42"/>
                                        </p:tgtEl>
                                        <p:attrNameLst>
                                          <p:attrName>ppt_w</p:attrName>
                                        </p:attrNameLst>
                                      </p:cBhvr>
                                      <p:tavLst>
                                        <p:tav tm="0">
                                          <p:val>
                                            <p:strVal val="#ppt_w"/>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ppt_x"/>
                                          </p:val>
                                        </p:tav>
                                        <p:tav tm="100000">
                                          <p:val>
                                            <p:strVal val="#ppt_x"/>
                                          </p:val>
                                        </p:tav>
                                      </p:tavLst>
                                    </p:anim>
                                    <p:anim calcmode="lin" valueType="num">
                                      <p:cBhvr>
                                        <p:cTn id="20" dur="500" fill="hold"/>
                                        <p:tgtEl>
                                          <p:spTgt spid="45"/>
                                        </p:tgtEl>
                                        <p:attrNameLst>
                                          <p:attrName>ppt_y</p:attrName>
                                        </p:attrNameLst>
                                      </p:cBhvr>
                                      <p:tavLst>
                                        <p:tav tm="0">
                                          <p:val>
                                            <p:strVal val="#ppt_y-#ppt_h/2"/>
                                          </p:val>
                                        </p:tav>
                                        <p:tav tm="100000">
                                          <p:val>
                                            <p:strVal val="#ppt_y"/>
                                          </p:val>
                                        </p:tav>
                                      </p:tavLst>
                                    </p:anim>
                                    <p:anim calcmode="lin" valueType="num">
                                      <p:cBhvr>
                                        <p:cTn id="21" dur="500" fill="hold"/>
                                        <p:tgtEl>
                                          <p:spTgt spid="45"/>
                                        </p:tgtEl>
                                        <p:attrNameLst>
                                          <p:attrName>ppt_w</p:attrName>
                                        </p:attrNameLst>
                                      </p:cBhvr>
                                      <p:tavLst>
                                        <p:tav tm="0">
                                          <p:val>
                                            <p:strVal val="#ppt_w"/>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ppt_w/2"/>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17"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ppt_x</p:attrName>
                                        </p:attrNameLst>
                                      </p:cBhvr>
                                      <p:tavLst>
                                        <p:tav tm="0">
                                          <p:val>
                                            <p:strVal val="#ppt_x-#ppt_w/2"/>
                                          </p:val>
                                        </p:tav>
                                        <p:tav tm="100000">
                                          <p:val>
                                            <p:strVal val="#ppt_x"/>
                                          </p:val>
                                        </p:tav>
                                      </p:tavLst>
                                    </p:anim>
                                    <p:anim calcmode="lin" valueType="num">
                                      <p:cBhvr>
                                        <p:cTn id="33" dur="500" fill="hold"/>
                                        <p:tgtEl>
                                          <p:spTgt spid="37"/>
                                        </p:tgtEl>
                                        <p:attrNameLst>
                                          <p:attrName>ppt_y</p:attrName>
                                        </p:attrNameLst>
                                      </p:cBhvr>
                                      <p:tavLst>
                                        <p:tav tm="0">
                                          <p:val>
                                            <p:strVal val="#ppt_y"/>
                                          </p:val>
                                        </p:tav>
                                        <p:tav tm="100000">
                                          <p:val>
                                            <p:strVal val="#ppt_y"/>
                                          </p:val>
                                        </p:tav>
                                      </p:tavLst>
                                    </p:anim>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0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childTnLst>
                          </p:cTn>
                        </p:par>
                        <p:par>
                          <p:cTn id="55" fill="hold">
                            <p:stCondLst>
                              <p:cond delay="1500"/>
                            </p:stCondLst>
                            <p:childTnLst>
                              <p:par>
                                <p:cTn id="56" presetID="17"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ppt_x</p:attrName>
                                        </p:attrNameLst>
                                      </p:cBhvr>
                                      <p:tavLst>
                                        <p:tav tm="0">
                                          <p:val>
                                            <p:strVal val="#ppt_x-#ppt_w/2"/>
                                          </p:val>
                                        </p:tav>
                                        <p:tav tm="100000">
                                          <p:val>
                                            <p:strVal val="#ppt_x"/>
                                          </p:val>
                                        </p:tav>
                                      </p:tavLst>
                                    </p:anim>
                                    <p:anim calcmode="lin" valueType="num">
                                      <p:cBhvr>
                                        <p:cTn id="59" dur="500" fill="hold"/>
                                        <p:tgtEl>
                                          <p:spTgt spid="38"/>
                                        </p:tgtEl>
                                        <p:attrNameLst>
                                          <p:attrName>ppt_y</p:attrName>
                                        </p:attrNameLst>
                                      </p:cBhvr>
                                      <p:tavLst>
                                        <p:tav tm="0">
                                          <p:val>
                                            <p:strVal val="#ppt_y"/>
                                          </p:val>
                                        </p:tav>
                                        <p:tav tm="100000">
                                          <p:val>
                                            <p:strVal val="#ppt_y"/>
                                          </p:val>
                                        </p:tav>
                                      </p:tavLst>
                                    </p:anim>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strVal val="#ppt_h"/>
                                          </p:val>
                                        </p:tav>
                                        <p:tav tm="100000">
                                          <p:val>
                                            <p:strVal val="#ppt_h"/>
                                          </p:val>
                                        </p:tav>
                                      </p:tavLst>
                                    </p:anim>
                                  </p:childTnLst>
                                </p:cTn>
                              </p:par>
                            </p:childTnLst>
                          </p:cTn>
                        </p:par>
                        <p:par>
                          <p:cTn id="62" fill="hold">
                            <p:stCondLst>
                              <p:cond delay="2000"/>
                            </p:stCondLst>
                            <p:childTnLst>
                              <p:par>
                                <p:cTn id="63" presetID="17" presetClass="entr" presetSubtype="1"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p:cTn id="65" dur="500" fill="hold"/>
                                        <p:tgtEl>
                                          <p:spTgt spid="51"/>
                                        </p:tgtEl>
                                        <p:attrNameLst>
                                          <p:attrName>ppt_x</p:attrName>
                                        </p:attrNameLst>
                                      </p:cBhvr>
                                      <p:tavLst>
                                        <p:tav tm="0">
                                          <p:val>
                                            <p:strVal val="#ppt_x"/>
                                          </p:val>
                                        </p:tav>
                                        <p:tav tm="100000">
                                          <p:val>
                                            <p:strVal val="#ppt_x"/>
                                          </p:val>
                                        </p:tav>
                                      </p:tavLst>
                                    </p:anim>
                                    <p:anim calcmode="lin" valueType="num">
                                      <p:cBhvr>
                                        <p:cTn id="66" dur="500" fill="hold"/>
                                        <p:tgtEl>
                                          <p:spTgt spid="51"/>
                                        </p:tgtEl>
                                        <p:attrNameLst>
                                          <p:attrName>ppt_y</p:attrName>
                                        </p:attrNameLst>
                                      </p:cBhvr>
                                      <p:tavLst>
                                        <p:tav tm="0">
                                          <p:val>
                                            <p:strVal val="#ppt_y-#ppt_h/2"/>
                                          </p:val>
                                        </p:tav>
                                        <p:tav tm="100000">
                                          <p:val>
                                            <p:strVal val="#ppt_y"/>
                                          </p:val>
                                        </p:tav>
                                      </p:tavLst>
                                    </p:anim>
                                    <p:anim calcmode="lin" valueType="num">
                                      <p:cBhvr>
                                        <p:cTn id="67" dur="500" fill="hold"/>
                                        <p:tgtEl>
                                          <p:spTgt spid="51"/>
                                        </p:tgtEl>
                                        <p:attrNameLst>
                                          <p:attrName>ppt_w</p:attrName>
                                        </p:attrNameLst>
                                      </p:cBhvr>
                                      <p:tavLst>
                                        <p:tav tm="0">
                                          <p:val>
                                            <p:strVal val="#ppt_w"/>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childTnLst>
                                </p:cTn>
                              </p:par>
                              <p:par>
                                <p:cTn id="69" presetID="17" presetClass="entr" presetSubtype="1" fill="hold"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p:cTn id="71" dur="500" fill="hold"/>
                                        <p:tgtEl>
                                          <p:spTgt spid="55"/>
                                        </p:tgtEl>
                                        <p:attrNameLst>
                                          <p:attrName>ppt_x</p:attrName>
                                        </p:attrNameLst>
                                      </p:cBhvr>
                                      <p:tavLst>
                                        <p:tav tm="0">
                                          <p:val>
                                            <p:strVal val="#ppt_x"/>
                                          </p:val>
                                        </p:tav>
                                        <p:tav tm="100000">
                                          <p:val>
                                            <p:strVal val="#ppt_x"/>
                                          </p:val>
                                        </p:tav>
                                      </p:tavLst>
                                    </p:anim>
                                    <p:anim calcmode="lin" valueType="num">
                                      <p:cBhvr>
                                        <p:cTn id="72" dur="500" fill="hold"/>
                                        <p:tgtEl>
                                          <p:spTgt spid="55"/>
                                        </p:tgtEl>
                                        <p:attrNameLst>
                                          <p:attrName>ppt_y</p:attrName>
                                        </p:attrNameLst>
                                      </p:cBhvr>
                                      <p:tavLst>
                                        <p:tav tm="0">
                                          <p:val>
                                            <p:strVal val="#ppt_y-#ppt_h/2"/>
                                          </p:val>
                                        </p:tav>
                                        <p:tav tm="100000">
                                          <p:val>
                                            <p:strVal val="#ppt_y"/>
                                          </p:val>
                                        </p:tav>
                                      </p:tavLst>
                                    </p:anim>
                                    <p:anim calcmode="lin" valueType="num">
                                      <p:cBhvr>
                                        <p:cTn id="73" dur="500" fill="hold"/>
                                        <p:tgtEl>
                                          <p:spTgt spid="55"/>
                                        </p:tgtEl>
                                        <p:attrNameLst>
                                          <p:attrName>ppt_w</p:attrName>
                                        </p:attrNameLst>
                                      </p:cBhvr>
                                      <p:tavLst>
                                        <p:tav tm="0">
                                          <p:val>
                                            <p:strVal val="#ppt_w"/>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childTnLst>
                                </p:cTn>
                              </p:par>
                              <p:par>
                                <p:cTn id="75" presetID="17"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ppt_x</p:attrName>
                                        </p:attrNameLst>
                                      </p:cBhvr>
                                      <p:tavLst>
                                        <p:tav tm="0">
                                          <p:val>
                                            <p:strVal val="#ppt_x-#ppt_w/2"/>
                                          </p:val>
                                        </p:tav>
                                        <p:tav tm="100000">
                                          <p:val>
                                            <p:strVal val="#ppt_x"/>
                                          </p:val>
                                        </p:tav>
                                      </p:tavLst>
                                    </p:anim>
                                    <p:anim calcmode="lin" valueType="num">
                                      <p:cBhvr>
                                        <p:cTn id="78" dur="500" fill="hold"/>
                                        <p:tgtEl>
                                          <p:spTgt spid="43"/>
                                        </p:tgtEl>
                                        <p:attrNameLst>
                                          <p:attrName>ppt_y</p:attrName>
                                        </p:attrNameLst>
                                      </p:cBhvr>
                                      <p:tavLst>
                                        <p:tav tm="0">
                                          <p:val>
                                            <p:strVal val="#ppt_y"/>
                                          </p:val>
                                        </p:tav>
                                        <p:tav tm="100000">
                                          <p:val>
                                            <p:strVal val="#ppt_y"/>
                                          </p:val>
                                        </p:tav>
                                      </p:tavLst>
                                    </p:anim>
                                    <p:anim calcmode="lin" valueType="num">
                                      <p:cBhvr>
                                        <p:cTn id="79" dur="500" fill="hold"/>
                                        <p:tgtEl>
                                          <p:spTgt spid="43"/>
                                        </p:tgtEl>
                                        <p:attrNameLst>
                                          <p:attrName>ppt_w</p:attrName>
                                        </p:attrNameLst>
                                      </p:cBhvr>
                                      <p:tavLst>
                                        <p:tav tm="0">
                                          <p:val>
                                            <p:fltVal val="0"/>
                                          </p:val>
                                        </p:tav>
                                        <p:tav tm="100000">
                                          <p:val>
                                            <p:strVal val="#ppt_w"/>
                                          </p:val>
                                        </p:tav>
                                      </p:tavLst>
                                    </p:anim>
                                    <p:anim calcmode="lin" valueType="num">
                                      <p:cBhvr>
                                        <p:cTn id="80" dur="500" fill="hold"/>
                                        <p:tgtEl>
                                          <p:spTgt spid="43"/>
                                        </p:tgtEl>
                                        <p:attrNameLst>
                                          <p:attrName>ppt_h</p:attrName>
                                        </p:attrNameLst>
                                      </p:cBhvr>
                                      <p:tavLst>
                                        <p:tav tm="0">
                                          <p:val>
                                            <p:strVal val="#ppt_h"/>
                                          </p:val>
                                        </p:tav>
                                        <p:tav tm="100000">
                                          <p:val>
                                            <p:strVal val="#ppt_h"/>
                                          </p:val>
                                        </p:tav>
                                      </p:tavLst>
                                    </p:anim>
                                  </p:childTnLst>
                                </p:cTn>
                              </p:par>
                            </p:childTnLst>
                          </p:cTn>
                        </p:par>
                        <p:par>
                          <p:cTn id="81" fill="hold">
                            <p:stCondLst>
                              <p:cond delay="2500"/>
                            </p:stCondLst>
                            <p:childTnLst>
                              <p:par>
                                <p:cTn id="82" presetID="17" presetClass="entr" presetSubtype="8"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ppt_x</p:attrName>
                                        </p:attrNameLst>
                                      </p:cBhvr>
                                      <p:tavLst>
                                        <p:tav tm="0">
                                          <p:val>
                                            <p:strVal val="#ppt_x-#ppt_w/2"/>
                                          </p:val>
                                        </p:tav>
                                        <p:tav tm="100000">
                                          <p:val>
                                            <p:strVal val="#ppt_x"/>
                                          </p:val>
                                        </p:tav>
                                      </p:tavLst>
                                    </p:anim>
                                    <p:anim calcmode="lin" valueType="num">
                                      <p:cBhvr>
                                        <p:cTn id="85" dur="500" fill="hold"/>
                                        <p:tgtEl>
                                          <p:spTgt spid="39"/>
                                        </p:tgtEl>
                                        <p:attrNameLst>
                                          <p:attrName>ppt_y</p:attrName>
                                        </p:attrNameLst>
                                      </p:cBhvr>
                                      <p:tavLst>
                                        <p:tav tm="0">
                                          <p:val>
                                            <p:strVal val="#ppt_y"/>
                                          </p:val>
                                        </p:tav>
                                        <p:tav tm="100000">
                                          <p:val>
                                            <p:strVal val="#ppt_y"/>
                                          </p:val>
                                        </p:tav>
                                      </p:tavLst>
                                    </p:anim>
                                    <p:anim calcmode="lin" valueType="num">
                                      <p:cBhvr>
                                        <p:cTn id="86" dur="500" fill="hold"/>
                                        <p:tgtEl>
                                          <p:spTgt spid="39"/>
                                        </p:tgtEl>
                                        <p:attrNameLst>
                                          <p:attrName>ppt_w</p:attrName>
                                        </p:attrNameLst>
                                      </p:cBhvr>
                                      <p:tavLst>
                                        <p:tav tm="0">
                                          <p:val>
                                            <p:fltVal val="0"/>
                                          </p:val>
                                        </p:tav>
                                        <p:tav tm="100000">
                                          <p:val>
                                            <p:strVal val="#ppt_w"/>
                                          </p:val>
                                        </p:tav>
                                      </p:tavLst>
                                    </p:anim>
                                    <p:anim calcmode="lin" valueType="num">
                                      <p:cBhvr>
                                        <p:cTn id="87" dur="500" fill="hold"/>
                                        <p:tgtEl>
                                          <p:spTgt spid="39"/>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ntr" presetSubtype="1"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ppt_x</p:attrName>
                                        </p:attrNameLst>
                                      </p:cBhvr>
                                      <p:tavLst>
                                        <p:tav tm="0">
                                          <p:val>
                                            <p:strVal val="#ppt_x"/>
                                          </p:val>
                                        </p:tav>
                                        <p:tav tm="100000">
                                          <p:val>
                                            <p:strVal val="#ppt_x"/>
                                          </p:val>
                                        </p:tav>
                                      </p:tavLst>
                                    </p:anim>
                                    <p:anim calcmode="lin" valueType="num">
                                      <p:cBhvr>
                                        <p:cTn id="92" dur="500" fill="hold"/>
                                        <p:tgtEl>
                                          <p:spTgt spid="56"/>
                                        </p:tgtEl>
                                        <p:attrNameLst>
                                          <p:attrName>ppt_y</p:attrName>
                                        </p:attrNameLst>
                                      </p:cBhvr>
                                      <p:tavLst>
                                        <p:tav tm="0">
                                          <p:val>
                                            <p:strVal val="#ppt_y-#ppt_h/2"/>
                                          </p:val>
                                        </p:tav>
                                        <p:tav tm="100000">
                                          <p:val>
                                            <p:strVal val="#ppt_y"/>
                                          </p:val>
                                        </p:tav>
                                      </p:tavLst>
                                    </p:anim>
                                    <p:anim calcmode="lin" valueType="num">
                                      <p:cBhvr>
                                        <p:cTn id="93" dur="500" fill="hold"/>
                                        <p:tgtEl>
                                          <p:spTgt spid="56"/>
                                        </p:tgtEl>
                                        <p:attrNameLst>
                                          <p:attrName>ppt_w</p:attrName>
                                        </p:attrNameLst>
                                      </p:cBhvr>
                                      <p:tavLst>
                                        <p:tav tm="0">
                                          <p:val>
                                            <p:strVal val="#ppt_w"/>
                                          </p:val>
                                        </p:tav>
                                        <p:tav tm="100000">
                                          <p:val>
                                            <p:strVal val="#ppt_w"/>
                                          </p:val>
                                        </p:tav>
                                      </p:tavLst>
                                    </p:anim>
                                    <p:anim calcmode="lin" valueType="num">
                                      <p:cBhvr>
                                        <p:cTn id="94" dur="500" fill="hold"/>
                                        <p:tgtEl>
                                          <p:spTgt spid="56"/>
                                        </p:tgtEl>
                                        <p:attrNameLst>
                                          <p:attrName>ppt_h</p:attrName>
                                        </p:attrNameLst>
                                      </p:cBhvr>
                                      <p:tavLst>
                                        <p:tav tm="0">
                                          <p:val>
                                            <p:fltVal val="0"/>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ppt_x</p:attrName>
                                        </p:attrNameLst>
                                      </p:cBhvr>
                                      <p:tavLst>
                                        <p:tav tm="0">
                                          <p:val>
                                            <p:strVal val="#ppt_x"/>
                                          </p:val>
                                        </p:tav>
                                        <p:tav tm="100000">
                                          <p:val>
                                            <p:strVal val="#ppt_x"/>
                                          </p:val>
                                        </p:tav>
                                      </p:tavLst>
                                    </p:anim>
                                    <p:anim calcmode="lin" valueType="num">
                                      <p:cBhvr>
                                        <p:cTn id="98" dur="500" fill="hold"/>
                                        <p:tgtEl>
                                          <p:spTgt spid="61"/>
                                        </p:tgtEl>
                                        <p:attrNameLst>
                                          <p:attrName>ppt_y</p:attrName>
                                        </p:attrNameLst>
                                      </p:cBhvr>
                                      <p:tavLst>
                                        <p:tav tm="0">
                                          <p:val>
                                            <p:strVal val="#ppt_y-#ppt_h/2"/>
                                          </p:val>
                                        </p:tav>
                                        <p:tav tm="100000">
                                          <p:val>
                                            <p:strVal val="#ppt_y"/>
                                          </p:val>
                                        </p:tav>
                                      </p:tavLst>
                                    </p:anim>
                                    <p:anim calcmode="lin" valueType="num">
                                      <p:cBhvr>
                                        <p:cTn id="99" dur="500" fill="hold"/>
                                        <p:tgtEl>
                                          <p:spTgt spid="61"/>
                                        </p:tgtEl>
                                        <p:attrNameLst>
                                          <p:attrName>ppt_w</p:attrName>
                                        </p:attrNameLst>
                                      </p:cBhvr>
                                      <p:tavLst>
                                        <p:tav tm="0">
                                          <p:val>
                                            <p:strVal val="#ppt_w"/>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childTnLst>
                                </p:cTn>
                              </p:par>
                              <p:par>
                                <p:cTn id="101" presetID="17" presetClass="entr" presetSubtype="8"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ppt_x</p:attrName>
                                        </p:attrNameLst>
                                      </p:cBhvr>
                                      <p:tavLst>
                                        <p:tav tm="0">
                                          <p:val>
                                            <p:strVal val="#ppt_x-#ppt_w/2"/>
                                          </p:val>
                                        </p:tav>
                                        <p:tav tm="100000">
                                          <p:val>
                                            <p:strVal val="#ppt_x"/>
                                          </p:val>
                                        </p:tav>
                                      </p:tavLst>
                                    </p:anim>
                                    <p:anim calcmode="lin" valueType="num">
                                      <p:cBhvr>
                                        <p:cTn id="104" dur="500" fill="hold"/>
                                        <p:tgtEl>
                                          <p:spTgt spid="47"/>
                                        </p:tgtEl>
                                        <p:attrNameLst>
                                          <p:attrName>ppt_y</p:attrName>
                                        </p:attrNameLst>
                                      </p:cBhvr>
                                      <p:tavLst>
                                        <p:tav tm="0">
                                          <p:val>
                                            <p:strVal val="#ppt_y"/>
                                          </p:val>
                                        </p:tav>
                                        <p:tav tm="100000">
                                          <p:val>
                                            <p:strVal val="#ppt_y"/>
                                          </p:val>
                                        </p:tav>
                                      </p:tavLst>
                                    </p:anim>
                                    <p:anim calcmode="lin" valueType="num">
                                      <p:cBhvr>
                                        <p:cTn id="105" dur="500" fill="hold"/>
                                        <p:tgtEl>
                                          <p:spTgt spid="47"/>
                                        </p:tgtEl>
                                        <p:attrNameLst>
                                          <p:attrName>ppt_w</p:attrName>
                                        </p:attrNameLst>
                                      </p:cBhvr>
                                      <p:tavLst>
                                        <p:tav tm="0">
                                          <p:val>
                                            <p:fltVal val="0"/>
                                          </p:val>
                                        </p:tav>
                                        <p:tav tm="100000">
                                          <p:val>
                                            <p:strVal val="#ppt_w"/>
                                          </p:val>
                                        </p:tav>
                                      </p:tavLst>
                                    </p:anim>
                                    <p:anim calcmode="lin" valueType="num">
                                      <p:cBhvr>
                                        <p:cTn id="106" dur="500" fill="hold"/>
                                        <p:tgtEl>
                                          <p:spTgt spid="47"/>
                                        </p:tgtEl>
                                        <p:attrNameLst>
                                          <p:attrName>ppt_h</p:attrName>
                                        </p:attrNameLst>
                                      </p:cBhvr>
                                      <p:tavLst>
                                        <p:tav tm="0">
                                          <p:val>
                                            <p:strVal val="#ppt_h"/>
                                          </p:val>
                                        </p:tav>
                                        <p:tav tm="100000">
                                          <p:val>
                                            <p:strVal val="#ppt_h"/>
                                          </p:val>
                                        </p:tav>
                                      </p:tavLst>
                                    </p:anim>
                                  </p:childTnLst>
                                </p:cTn>
                              </p:par>
                            </p:childTnLst>
                          </p:cTn>
                        </p:par>
                        <p:par>
                          <p:cTn id="107" fill="hold">
                            <p:stCondLst>
                              <p:cond delay="3500"/>
                            </p:stCondLst>
                            <p:childTnLst>
                              <p:par>
                                <p:cTn id="108" presetID="17" presetClass="entr" presetSubtype="8" fill="hold" nodeType="afterEffect">
                                  <p:stCondLst>
                                    <p:cond delay="0"/>
                                  </p:stCondLst>
                                  <p:childTnLst>
                                    <p:set>
                                      <p:cBhvr>
                                        <p:cTn id="109" dur="1" fill="hold">
                                          <p:stCondLst>
                                            <p:cond delay="0"/>
                                          </p:stCondLst>
                                        </p:cTn>
                                        <p:tgtEl>
                                          <p:spTgt spid="40"/>
                                        </p:tgtEl>
                                        <p:attrNameLst>
                                          <p:attrName>style.visibility</p:attrName>
                                        </p:attrNameLst>
                                      </p:cBhvr>
                                      <p:to>
                                        <p:strVal val="visible"/>
                                      </p:to>
                                    </p:set>
                                    <p:anim calcmode="lin" valueType="num">
                                      <p:cBhvr>
                                        <p:cTn id="110" dur="500" fill="hold"/>
                                        <p:tgtEl>
                                          <p:spTgt spid="40"/>
                                        </p:tgtEl>
                                        <p:attrNameLst>
                                          <p:attrName>ppt_x</p:attrName>
                                        </p:attrNameLst>
                                      </p:cBhvr>
                                      <p:tavLst>
                                        <p:tav tm="0">
                                          <p:val>
                                            <p:strVal val="#ppt_x-#ppt_w/2"/>
                                          </p:val>
                                        </p:tav>
                                        <p:tav tm="100000">
                                          <p:val>
                                            <p:strVal val="#ppt_x"/>
                                          </p:val>
                                        </p:tav>
                                      </p:tavLst>
                                    </p:anim>
                                    <p:anim calcmode="lin" valueType="num">
                                      <p:cBhvr>
                                        <p:cTn id="111" dur="500" fill="hold"/>
                                        <p:tgtEl>
                                          <p:spTgt spid="40"/>
                                        </p:tgtEl>
                                        <p:attrNameLst>
                                          <p:attrName>ppt_y</p:attrName>
                                        </p:attrNameLst>
                                      </p:cBhvr>
                                      <p:tavLst>
                                        <p:tav tm="0">
                                          <p:val>
                                            <p:strVal val="#ppt_y"/>
                                          </p:val>
                                        </p:tav>
                                        <p:tav tm="100000">
                                          <p:val>
                                            <p:strVal val="#ppt_y"/>
                                          </p:val>
                                        </p:tav>
                                      </p:tavLst>
                                    </p:anim>
                                    <p:anim calcmode="lin" valueType="num">
                                      <p:cBhvr>
                                        <p:cTn id="112" dur="500" fill="hold"/>
                                        <p:tgtEl>
                                          <p:spTgt spid="40"/>
                                        </p:tgtEl>
                                        <p:attrNameLst>
                                          <p:attrName>ppt_w</p:attrName>
                                        </p:attrNameLst>
                                      </p:cBhvr>
                                      <p:tavLst>
                                        <p:tav tm="0">
                                          <p:val>
                                            <p:fltVal val="0"/>
                                          </p:val>
                                        </p:tav>
                                        <p:tav tm="100000">
                                          <p:val>
                                            <p:strVal val="#ppt_w"/>
                                          </p:val>
                                        </p:tav>
                                      </p:tavLst>
                                    </p:anim>
                                    <p:anim calcmode="lin" valueType="num">
                                      <p:cBhvr>
                                        <p:cTn id="113" dur="500" fill="hold"/>
                                        <p:tgtEl>
                                          <p:spTgt spid="40"/>
                                        </p:tgtEl>
                                        <p:attrNameLst>
                                          <p:attrName>ppt_h</p:attrName>
                                        </p:attrNameLst>
                                      </p:cBhvr>
                                      <p:tavLst>
                                        <p:tav tm="0">
                                          <p:val>
                                            <p:strVal val="#ppt_h"/>
                                          </p:val>
                                        </p:tav>
                                        <p:tav tm="100000">
                                          <p:val>
                                            <p:strVal val="#ppt_h"/>
                                          </p:val>
                                        </p:tav>
                                      </p:tavLst>
                                    </p:anim>
                                  </p:childTnLst>
                                </p:cTn>
                              </p:par>
                            </p:childTnLst>
                          </p:cTn>
                        </p:par>
                        <p:par>
                          <p:cTn id="114" fill="hold">
                            <p:stCondLst>
                              <p:cond delay="4000"/>
                            </p:stCondLst>
                            <p:childTnLst>
                              <p:par>
                                <p:cTn id="115" presetID="17" presetClass="entr" presetSubtype="1" fill="hold" grpId="0" nodeType="afterEffect">
                                  <p:stCondLst>
                                    <p:cond delay="0"/>
                                  </p:stCondLst>
                                  <p:childTnLst>
                                    <p:set>
                                      <p:cBhvr>
                                        <p:cTn id="116" dur="1" fill="hold">
                                          <p:stCondLst>
                                            <p:cond delay="0"/>
                                          </p:stCondLst>
                                        </p:cTn>
                                        <p:tgtEl>
                                          <p:spTgt spid="62"/>
                                        </p:tgtEl>
                                        <p:attrNameLst>
                                          <p:attrName>style.visibility</p:attrName>
                                        </p:attrNameLst>
                                      </p:cBhvr>
                                      <p:to>
                                        <p:strVal val="visible"/>
                                      </p:to>
                                    </p:set>
                                    <p:anim calcmode="lin" valueType="num">
                                      <p:cBhvr>
                                        <p:cTn id="117" dur="500" fill="hold"/>
                                        <p:tgtEl>
                                          <p:spTgt spid="62"/>
                                        </p:tgtEl>
                                        <p:attrNameLst>
                                          <p:attrName>ppt_x</p:attrName>
                                        </p:attrNameLst>
                                      </p:cBhvr>
                                      <p:tavLst>
                                        <p:tav tm="0">
                                          <p:val>
                                            <p:strVal val="#ppt_x"/>
                                          </p:val>
                                        </p:tav>
                                        <p:tav tm="100000">
                                          <p:val>
                                            <p:strVal val="#ppt_x"/>
                                          </p:val>
                                        </p:tav>
                                      </p:tavLst>
                                    </p:anim>
                                    <p:anim calcmode="lin" valueType="num">
                                      <p:cBhvr>
                                        <p:cTn id="118" dur="500" fill="hold"/>
                                        <p:tgtEl>
                                          <p:spTgt spid="62"/>
                                        </p:tgtEl>
                                        <p:attrNameLst>
                                          <p:attrName>ppt_y</p:attrName>
                                        </p:attrNameLst>
                                      </p:cBhvr>
                                      <p:tavLst>
                                        <p:tav tm="0">
                                          <p:val>
                                            <p:strVal val="#ppt_y-#ppt_h/2"/>
                                          </p:val>
                                        </p:tav>
                                        <p:tav tm="100000">
                                          <p:val>
                                            <p:strVal val="#ppt_y"/>
                                          </p:val>
                                        </p:tav>
                                      </p:tavLst>
                                    </p:anim>
                                    <p:anim calcmode="lin" valueType="num">
                                      <p:cBhvr>
                                        <p:cTn id="119" dur="500" fill="hold"/>
                                        <p:tgtEl>
                                          <p:spTgt spid="62"/>
                                        </p:tgtEl>
                                        <p:attrNameLst>
                                          <p:attrName>ppt_w</p:attrName>
                                        </p:attrNameLst>
                                      </p:cBhvr>
                                      <p:tavLst>
                                        <p:tav tm="0">
                                          <p:val>
                                            <p:strVal val="#ppt_w"/>
                                          </p:val>
                                        </p:tav>
                                        <p:tav tm="100000">
                                          <p:val>
                                            <p:strVal val="#ppt_w"/>
                                          </p:val>
                                        </p:tav>
                                      </p:tavLst>
                                    </p:anim>
                                    <p:anim calcmode="lin" valueType="num">
                                      <p:cBhvr>
                                        <p:cTn id="120" dur="500" fill="hold"/>
                                        <p:tgtEl>
                                          <p:spTgt spid="62"/>
                                        </p:tgtEl>
                                        <p:attrNameLst>
                                          <p:attrName>ppt_h</p:attrName>
                                        </p:attrNameLst>
                                      </p:cBhvr>
                                      <p:tavLst>
                                        <p:tav tm="0">
                                          <p:val>
                                            <p:fltVal val="0"/>
                                          </p:val>
                                        </p:tav>
                                        <p:tav tm="100000">
                                          <p:val>
                                            <p:strVal val="#ppt_h"/>
                                          </p:val>
                                        </p:tav>
                                      </p:tavLst>
                                    </p:anim>
                                  </p:childTnLst>
                                </p:cTn>
                              </p:par>
                              <p:par>
                                <p:cTn id="121" presetID="17" presetClass="entr" presetSubtype="1" fill="hold"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p:cTn id="123" dur="500" fill="hold"/>
                                        <p:tgtEl>
                                          <p:spTgt spid="65"/>
                                        </p:tgtEl>
                                        <p:attrNameLst>
                                          <p:attrName>ppt_x</p:attrName>
                                        </p:attrNameLst>
                                      </p:cBhvr>
                                      <p:tavLst>
                                        <p:tav tm="0">
                                          <p:val>
                                            <p:strVal val="#ppt_x"/>
                                          </p:val>
                                        </p:tav>
                                        <p:tav tm="100000">
                                          <p:val>
                                            <p:strVal val="#ppt_x"/>
                                          </p:val>
                                        </p:tav>
                                      </p:tavLst>
                                    </p:anim>
                                    <p:anim calcmode="lin" valueType="num">
                                      <p:cBhvr>
                                        <p:cTn id="124" dur="500" fill="hold"/>
                                        <p:tgtEl>
                                          <p:spTgt spid="65"/>
                                        </p:tgtEl>
                                        <p:attrNameLst>
                                          <p:attrName>ppt_y</p:attrName>
                                        </p:attrNameLst>
                                      </p:cBhvr>
                                      <p:tavLst>
                                        <p:tav tm="0">
                                          <p:val>
                                            <p:strVal val="#ppt_y-#ppt_h/2"/>
                                          </p:val>
                                        </p:tav>
                                        <p:tav tm="100000">
                                          <p:val>
                                            <p:strVal val="#ppt_y"/>
                                          </p:val>
                                        </p:tav>
                                      </p:tavLst>
                                    </p:anim>
                                    <p:anim calcmode="lin" valueType="num">
                                      <p:cBhvr>
                                        <p:cTn id="125" dur="500" fill="hold"/>
                                        <p:tgtEl>
                                          <p:spTgt spid="65"/>
                                        </p:tgtEl>
                                        <p:attrNameLst>
                                          <p:attrName>ppt_w</p:attrName>
                                        </p:attrNameLst>
                                      </p:cBhvr>
                                      <p:tavLst>
                                        <p:tav tm="0">
                                          <p:val>
                                            <p:strVal val="#ppt_w"/>
                                          </p:val>
                                        </p:tav>
                                        <p:tav tm="100000">
                                          <p:val>
                                            <p:strVal val="#ppt_w"/>
                                          </p:val>
                                        </p:tav>
                                      </p:tavLst>
                                    </p:anim>
                                    <p:anim calcmode="lin" valueType="num">
                                      <p:cBhvr>
                                        <p:cTn id="126" dur="500" fill="hold"/>
                                        <p:tgtEl>
                                          <p:spTgt spid="65"/>
                                        </p:tgtEl>
                                        <p:attrNameLst>
                                          <p:attrName>ppt_h</p:attrName>
                                        </p:attrNameLst>
                                      </p:cBhvr>
                                      <p:tavLst>
                                        <p:tav tm="0">
                                          <p:val>
                                            <p:fltVal val="0"/>
                                          </p:val>
                                        </p:tav>
                                        <p:tav tm="100000">
                                          <p:val>
                                            <p:strVal val="#ppt_h"/>
                                          </p:val>
                                        </p:tav>
                                      </p:tavLst>
                                    </p:anim>
                                  </p:childTnLst>
                                </p:cTn>
                              </p:par>
                              <p:par>
                                <p:cTn id="127" presetID="17" presetClass="entr" presetSubtype="8"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 calcmode="lin" valueType="num">
                                      <p:cBhvr>
                                        <p:cTn id="129" dur="500" fill="hold"/>
                                        <p:tgtEl>
                                          <p:spTgt spid="57"/>
                                        </p:tgtEl>
                                        <p:attrNameLst>
                                          <p:attrName>ppt_x</p:attrName>
                                        </p:attrNameLst>
                                      </p:cBhvr>
                                      <p:tavLst>
                                        <p:tav tm="0">
                                          <p:val>
                                            <p:strVal val="#ppt_x-#ppt_w/2"/>
                                          </p:val>
                                        </p:tav>
                                        <p:tav tm="100000">
                                          <p:val>
                                            <p:strVal val="#ppt_x"/>
                                          </p:val>
                                        </p:tav>
                                      </p:tavLst>
                                    </p:anim>
                                    <p:anim calcmode="lin" valueType="num">
                                      <p:cBhvr>
                                        <p:cTn id="130" dur="500" fill="hold"/>
                                        <p:tgtEl>
                                          <p:spTgt spid="57"/>
                                        </p:tgtEl>
                                        <p:attrNameLst>
                                          <p:attrName>ppt_y</p:attrName>
                                        </p:attrNameLst>
                                      </p:cBhvr>
                                      <p:tavLst>
                                        <p:tav tm="0">
                                          <p:val>
                                            <p:strVal val="#ppt_y"/>
                                          </p:val>
                                        </p:tav>
                                        <p:tav tm="100000">
                                          <p:val>
                                            <p:strVal val="#ppt_y"/>
                                          </p:val>
                                        </p:tav>
                                      </p:tavLst>
                                    </p:anim>
                                    <p:anim calcmode="lin" valueType="num">
                                      <p:cBhvr>
                                        <p:cTn id="131" dur="500" fill="hold"/>
                                        <p:tgtEl>
                                          <p:spTgt spid="57"/>
                                        </p:tgtEl>
                                        <p:attrNameLst>
                                          <p:attrName>ppt_w</p:attrName>
                                        </p:attrNameLst>
                                      </p:cBhvr>
                                      <p:tavLst>
                                        <p:tav tm="0">
                                          <p:val>
                                            <p:fltVal val="0"/>
                                          </p:val>
                                        </p:tav>
                                        <p:tav tm="100000">
                                          <p:val>
                                            <p:strVal val="#ppt_w"/>
                                          </p:val>
                                        </p:tav>
                                      </p:tavLst>
                                    </p:anim>
                                    <p:anim calcmode="lin" valueType="num">
                                      <p:cBhvr>
                                        <p:cTn id="132" dur="500" fill="hold"/>
                                        <p:tgtEl>
                                          <p:spTgt spid="57"/>
                                        </p:tgtEl>
                                        <p:attrNameLst>
                                          <p:attrName>ppt_h</p:attrName>
                                        </p:attrNameLst>
                                      </p:cBhvr>
                                      <p:tavLst>
                                        <p:tav tm="0">
                                          <p:val>
                                            <p:strVal val="#ppt_h"/>
                                          </p:val>
                                        </p:tav>
                                        <p:tav tm="100000">
                                          <p:val>
                                            <p:strVal val="#ppt_h"/>
                                          </p:val>
                                        </p:tav>
                                      </p:tavLst>
                                    </p:anim>
                                  </p:childTnLst>
                                </p:cTn>
                              </p:par>
                            </p:childTnLst>
                          </p:cTn>
                        </p:par>
                        <p:par>
                          <p:cTn id="133" fill="hold">
                            <p:stCondLst>
                              <p:cond delay="4500"/>
                            </p:stCondLst>
                            <p:childTnLst>
                              <p:par>
                                <p:cTn id="134" presetID="17" presetClass="entr" presetSubtype="8"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500" fill="hold"/>
                                        <p:tgtEl>
                                          <p:spTgt spid="41"/>
                                        </p:tgtEl>
                                        <p:attrNameLst>
                                          <p:attrName>ppt_x</p:attrName>
                                        </p:attrNameLst>
                                      </p:cBhvr>
                                      <p:tavLst>
                                        <p:tav tm="0">
                                          <p:val>
                                            <p:strVal val="#ppt_x-#ppt_w/2"/>
                                          </p:val>
                                        </p:tav>
                                        <p:tav tm="100000">
                                          <p:val>
                                            <p:strVal val="#ppt_x"/>
                                          </p:val>
                                        </p:tav>
                                      </p:tavLst>
                                    </p:anim>
                                    <p:anim calcmode="lin" valueType="num">
                                      <p:cBhvr>
                                        <p:cTn id="137" dur="500" fill="hold"/>
                                        <p:tgtEl>
                                          <p:spTgt spid="41"/>
                                        </p:tgtEl>
                                        <p:attrNameLst>
                                          <p:attrName>ppt_y</p:attrName>
                                        </p:attrNameLst>
                                      </p:cBhvr>
                                      <p:tavLst>
                                        <p:tav tm="0">
                                          <p:val>
                                            <p:strVal val="#ppt_y"/>
                                          </p:val>
                                        </p:tav>
                                        <p:tav tm="100000">
                                          <p:val>
                                            <p:strVal val="#ppt_y"/>
                                          </p:val>
                                        </p:tav>
                                      </p:tavLst>
                                    </p:anim>
                                    <p:anim calcmode="lin" valueType="num">
                                      <p:cBhvr>
                                        <p:cTn id="138" dur="500" fill="hold"/>
                                        <p:tgtEl>
                                          <p:spTgt spid="41"/>
                                        </p:tgtEl>
                                        <p:attrNameLst>
                                          <p:attrName>ppt_w</p:attrName>
                                        </p:attrNameLst>
                                      </p:cBhvr>
                                      <p:tavLst>
                                        <p:tav tm="0">
                                          <p:val>
                                            <p:fltVal val="0"/>
                                          </p:val>
                                        </p:tav>
                                        <p:tav tm="100000">
                                          <p:val>
                                            <p:strVal val="#ppt_w"/>
                                          </p:val>
                                        </p:tav>
                                      </p:tavLst>
                                    </p:anim>
                                    <p:anim calcmode="lin" valueType="num">
                                      <p:cBhvr>
                                        <p:cTn id="139" dur="500" fill="hold"/>
                                        <p:tgtEl>
                                          <p:spTgt spid="41"/>
                                        </p:tgtEl>
                                        <p:attrNameLst>
                                          <p:attrName>ppt_h</p:attrName>
                                        </p:attrNameLst>
                                      </p:cBhvr>
                                      <p:tavLst>
                                        <p:tav tm="0">
                                          <p:val>
                                            <p:strVal val="#ppt_h"/>
                                          </p:val>
                                        </p:tav>
                                        <p:tav tm="100000">
                                          <p:val>
                                            <p:strVal val="#ppt_h"/>
                                          </p:val>
                                        </p:tav>
                                      </p:tavLst>
                                    </p:anim>
                                  </p:childTnLst>
                                </p:cTn>
                              </p:par>
                            </p:childTnLst>
                          </p:cTn>
                        </p:par>
                        <p:par>
                          <p:cTn id="140" fill="hold">
                            <p:stCondLst>
                              <p:cond delay="5000"/>
                            </p:stCondLst>
                            <p:childTnLst>
                              <p:par>
                                <p:cTn id="141" presetID="17" presetClass="entr" presetSubtype="1" fill="hold" grpId="0" nodeType="afterEffect">
                                  <p:stCondLst>
                                    <p:cond delay="0"/>
                                  </p:stCondLst>
                                  <p:childTnLst>
                                    <p:set>
                                      <p:cBhvr>
                                        <p:cTn id="142" dur="1" fill="hold">
                                          <p:stCondLst>
                                            <p:cond delay="0"/>
                                          </p:stCondLst>
                                        </p:cTn>
                                        <p:tgtEl>
                                          <p:spTgt spid="66"/>
                                        </p:tgtEl>
                                        <p:attrNameLst>
                                          <p:attrName>style.visibility</p:attrName>
                                        </p:attrNameLst>
                                      </p:cBhvr>
                                      <p:to>
                                        <p:strVal val="visible"/>
                                      </p:to>
                                    </p:set>
                                    <p:anim calcmode="lin" valueType="num">
                                      <p:cBhvr>
                                        <p:cTn id="143" dur="500" fill="hold"/>
                                        <p:tgtEl>
                                          <p:spTgt spid="66"/>
                                        </p:tgtEl>
                                        <p:attrNameLst>
                                          <p:attrName>ppt_x</p:attrName>
                                        </p:attrNameLst>
                                      </p:cBhvr>
                                      <p:tavLst>
                                        <p:tav tm="0">
                                          <p:val>
                                            <p:strVal val="#ppt_x"/>
                                          </p:val>
                                        </p:tav>
                                        <p:tav tm="100000">
                                          <p:val>
                                            <p:strVal val="#ppt_x"/>
                                          </p:val>
                                        </p:tav>
                                      </p:tavLst>
                                    </p:anim>
                                    <p:anim calcmode="lin" valueType="num">
                                      <p:cBhvr>
                                        <p:cTn id="144" dur="500" fill="hold"/>
                                        <p:tgtEl>
                                          <p:spTgt spid="66"/>
                                        </p:tgtEl>
                                        <p:attrNameLst>
                                          <p:attrName>ppt_y</p:attrName>
                                        </p:attrNameLst>
                                      </p:cBhvr>
                                      <p:tavLst>
                                        <p:tav tm="0">
                                          <p:val>
                                            <p:strVal val="#ppt_y-#ppt_h/2"/>
                                          </p:val>
                                        </p:tav>
                                        <p:tav tm="100000">
                                          <p:val>
                                            <p:strVal val="#ppt_y"/>
                                          </p:val>
                                        </p:tav>
                                      </p:tavLst>
                                    </p:anim>
                                    <p:anim calcmode="lin" valueType="num">
                                      <p:cBhvr>
                                        <p:cTn id="145" dur="500" fill="hold"/>
                                        <p:tgtEl>
                                          <p:spTgt spid="66"/>
                                        </p:tgtEl>
                                        <p:attrNameLst>
                                          <p:attrName>ppt_w</p:attrName>
                                        </p:attrNameLst>
                                      </p:cBhvr>
                                      <p:tavLst>
                                        <p:tav tm="0">
                                          <p:val>
                                            <p:strVal val="#ppt_w"/>
                                          </p:val>
                                        </p:tav>
                                        <p:tav tm="100000">
                                          <p:val>
                                            <p:strVal val="#ppt_w"/>
                                          </p:val>
                                        </p:tav>
                                      </p:tavLst>
                                    </p:anim>
                                    <p:anim calcmode="lin" valueType="num">
                                      <p:cBhvr>
                                        <p:cTn id="146" dur="500" fill="hold"/>
                                        <p:tgtEl>
                                          <p:spTgt spid="66"/>
                                        </p:tgtEl>
                                        <p:attrNameLst>
                                          <p:attrName>ppt_h</p:attrName>
                                        </p:attrNameLst>
                                      </p:cBhvr>
                                      <p:tavLst>
                                        <p:tav tm="0">
                                          <p:val>
                                            <p:fltVal val="0"/>
                                          </p:val>
                                        </p:tav>
                                        <p:tav tm="100000">
                                          <p:val>
                                            <p:strVal val="#ppt_h"/>
                                          </p:val>
                                        </p:tav>
                                      </p:tavLst>
                                    </p:anim>
                                  </p:childTnLst>
                                </p:cTn>
                              </p:par>
                              <p:par>
                                <p:cTn id="147" presetID="17" presetClass="entr" presetSubtype="1" fill="hold" nodeType="withEffect">
                                  <p:stCondLst>
                                    <p:cond delay="0"/>
                                  </p:stCondLst>
                                  <p:childTnLst>
                                    <p:set>
                                      <p:cBhvr>
                                        <p:cTn id="148" dur="1" fill="hold">
                                          <p:stCondLst>
                                            <p:cond delay="0"/>
                                          </p:stCondLst>
                                        </p:cTn>
                                        <p:tgtEl>
                                          <p:spTgt spid="59"/>
                                        </p:tgtEl>
                                        <p:attrNameLst>
                                          <p:attrName>style.visibility</p:attrName>
                                        </p:attrNameLst>
                                      </p:cBhvr>
                                      <p:to>
                                        <p:strVal val="visible"/>
                                      </p:to>
                                    </p:set>
                                    <p:anim calcmode="lin" valueType="num">
                                      <p:cBhvr>
                                        <p:cTn id="149" dur="500" fill="hold"/>
                                        <p:tgtEl>
                                          <p:spTgt spid="59"/>
                                        </p:tgtEl>
                                        <p:attrNameLst>
                                          <p:attrName>ppt_x</p:attrName>
                                        </p:attrNameLst>
                                      </p:cBhvr>
                                      <p:tavLst>
                                        <p:tav tm="0">
                                          <p:val>
                                            <p:strVal val="#ppt_x"/>
                                          </p:val>
                                        </p:tav>
                                        <p:tav tm="100000">
                                          <p:val>
                                            <p:strVal val="#ppt_x"/>
                                          </p:val>
                                        </p:tav>
                                      </p:tavLst>
                                    </p:anim>
                                    <p:anim calcmode="lin" valueType="num">
                                      <p:cBhvr>
                                        <p:cTn id="150" dur="500" fill="hold"/>
                                        <p:tgtEl>
                                          <p:spTgt spid="59"/>
                                        </p:tgtEl>
                                        <p:attrNameLst>
                                          <p:attrName>ppt_y</p:attrName>
                                        </p:attrNameLst>
                                      </p:cBhvr>
                                      <p:tavLst>
                                        <p:tav tm="0">
                                          <p:val>
                                            <p:strVal val="#ppt_y-#ppt_h/2"/>
                                          </p:val>
                                        </p:tav>
                                        <p:tav tm="100000">
                                          <p:val>
                                            <p:strVal val="#ppt_y"/>
                                          </p:val>
                                        </p:tav>
                                      </p:tavLst>
                                    </p:anim>
                                    <p:anim calcmode="lin" valueType="num">
                                      <p:cBhvr>
                                        <p:cTn id="151" dur="500" fill="hold"/>
                                        <p:tgtEl>
                                          <p:spTgt spid="59"/>
                                        </p:tgtEl>
                                        <p:attrNameLst>
                                          <p:attrName>ppt_w</p:attrName>
                                        </p:attrNameLst>
                                      </p:cBhvr>
                                      <p:tavLst>
                                        <p:tav tm="0">
                                          <p:val>
                                            <p:strVal val="#ppt_w"/>
                                          </p:val>
                                        </p:tav>
                                        <p:tav tm="100000">
                                          <p:val>
                                            <p:strVal val="#ppt_w"/>
                                          </p:val>
                                        </p:tav>
                                      </p:tavLst>
                                    </p:anim>
                                    <p:anim calcmode="lin" valueType="num">
                                      <p:cBhvr>
                                        <p:cTn id="152" dur="500" fill="hold"/>
                                        <p:tgtEl>
                                          <p:spTgt spid="59"/>
                                        </p:tgtEl>
                                        <p:attrNameLst>
                                          <p:attrName>ppt_h</p:attrName>
                                        </p:attrNameLst>
                                      </p:cBhvr>
                                      <p:tavLst>
                                        <p:tav tm="0">
                                          <p:val>
                                            <p:fltVal val="0"/>
                                          </p:val>
                                        </p:tav>
                                        <p:tav tm="100000">
                                          <p:val>
                                            <p:strVal val="#ppt_h"/>
                                          </p:val>
                                        </p:tav>
                                      </p:tavLst>
                                    </p:anim>
                                  </p:childTnLst>
                                </p:cTn>
                              </p:par>
                              <p:par>
                                <p:cTn id="153" presetID="17" presetClass="entr" presetSubtype="8" fill="hold" grpId="0" nodeType="withEffect">
                                  <p:stCondLst>
                                    <p:cond delay="0"/>
                                  </p:stCondLst>
                                  <p:childTnLst>
                                    <p:set>
                                      <p:cBhvr>
                                        <p:cTn id="154" dur="1" fill="hold">
                                          <p:stCondLst>
                                            <p:cond delay="0"/>
                                          </p:stCondLst>
                                        </p:cTn>
                                        <p:tgtEl>
                                          <p:spTgt spid="63"/>
                                        </p:tgtEl>
                                        <p:attrNameLst>
                                          <p:attrName>style.visibility</p:attrName>
                                        </p:attrNameLst>
                                      </p:cBhvr>
                                      <p:to>
                                        <p:strVal val="visible"/>
                                      </p:to>
                                    </p:set>
                                    <p:anim calcmode="lin" valueType="num">
                                      <p:cBhvr>
                                        <p:cTn id="155" dur="500" fill="hold"/>
                                        <p:tgtEl>
                                          <p:spTgt spid="63"/>
                                        </p:tgtEl>
                                        <p:attrNameLst>
                                          <p:attrName>ppt_x</p:attrName>
                                        </p:attrNameLst>
                                      </p:cBhvr>
                                      <p:tavLst>
                                        <p:tav tm="0">
                                          <p:val>
                                            <p:strVal val="#ppt_x-#ppt_w/2"/>
                                          </p:val>
                                        </p:tav>
                                        <p:tav tm="100000">
                                          <p:val>
                                            <p:strVal val="#ppt_x"/>
                                          </p:val>
                                        </p:tav>
                                      </p:tavLst>
                                    </p:anim>
                                    <p:anim calcmode="lin" valueType="num">
                                      <p:cBhvr>
                                        <p:cTn id="156" dur="500" fill="hold"/>
                                        <p:tgtEl>
                                          <p:spTgt spid="63"/>
                                        </p:tgtEl>
                                        <p:attrNameLst>
                                          <p:attrName>ppt_y</p:attrName>
                                        </p:attrNameLst>
                                      </p:cBhvr>
                                      <p:tavLst>
                                        <p:tav tm="0">
                                          <p:val>
                                            <p:strVal val="#ppt_y"/>
                                          </p:val>
                                        </p:tav>
                                        <p:tav tm="100000">
                                          <p:val>
                                            <p:strVal val="#ppt_y"/>
                                          </p:val>
                                        </p:tav>
                                      </p:tavLst>
                                    </p:anim>
                                    <p:anim calcmode="lin" valueType="num">
                                      <p:cBhvr>
                                        <p:cTn id="157" dur="500" fill="hold"/>
                                        <p:tgtEl>
                                          <p:spTgt spid="63"/>
                                        </p:tgtEl>
                                        <p:attrNameLst>
                                          <p:attrName>ppt_w</p:attrName>
                                        </p:attrNameLst>
                                      </p:cBhvr>
                                      <p:tavLst>
                                        <p:tav tm="0">
                                          <p:val>
                                            <p:fltVal val="0"/>
                                          </p:val>
                                        </p:tav>
                                        <p:tav tm="100000">
                                          <p:val>
                                            <p:strVal val="#ppt_w"/>
                                          </p:val>
                                        </p:tav>
                                      </p:tavLst>
                                    </p:anim>
                                    <p:anim calcmode="lin" valueType="num">
                                      <p:cBhvr>
                                        <p:cTn id="158"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155E-C468-276E-98DB-09F578F16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418019-3A02-6EE6-1D83-4D64A638609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657494-F19B-167E-AEE0-38B0172E8496}"/>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B386FF-C2E0-ED10-6C98-30B52DB3A8F8}"/>
              </a:ext>
            </a:extLst>
          </p:cNvPr>
          <p:cNvSpPr/>
          <p:nvPr/>
        </p:nvSpPr>
        <p:spPr>
          <a:xfrm>
            <a:off x="180431" y="1155868"/>
            <a:ext cx="11720167" cy="55150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283002-23C1-3BA8-4310-95262E4ADDB3}"/>
              </a:ext>
            </a:extLst>
          </p:cNvPr>
          <p:cNvSpPr txBox="1"/>
          <p:nvPr/>
        </p:nvSpPr>
        <p:spPr>
          <a:xfrm>
            <a:off x="9979" y="62841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57AEC9-81A2-2BD6-016D-A541B3521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259E64D-42AF-AB2E-E06C-1AA7AB5ABBAB}"/>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10" name="TextBox 9">
            <a:extLst>
              <a:ext uri="{FF2B5EF4-FFF2-40B4-BE49-F238E27FC236}">
                <a16:creationId xmlns:a16="http://schemas.microsoft.com/office/drawing/2014/main" id="{1C77F418-D384-B0D9-55EF-625CC4815F0F}"/>
              </a:ext>
            </a:extLst>
          </p:cNvPr>
          <p:cNvSpPr txBox="1"/>
          <p:nvPr/>
        </p:nvSpPr>
        <p:spPr>
          <a:xfrm>
            <a:off x="175376" y="1234119"/>
            <a:ext cx="11609196" cy="5436809"/>
          </a:xfrm>
          <a:prstGeom prst="rect">
            <a:avLst/>
          </a:prstGeom>
          <a:noFill/>
        </p:spPr>
        <p:txBody>
          <a:bodyPr wrap="square" rtlCol="1">
            <a:spAutoFit/>
          </a:bodyPr>
          <a:lstStyle/>
          <a:p>
            <a:pPr algn="ctr" rtl="1">
              <a:lnSpc>
                <a:spcPct val="200000"/>
              </a:lnSpc>
            </a:pPr>
            <a:r>
              <a:rPr lang="ar-EG" sz="1600" dirty="0">
                <a:latin typeface="Alexandria" pitchFamily="2" charset="-78"/>
                <a:cs typeface="Alexandria" pitchFamily="2" charset="-78"/>
              </a:rPr>
              <a:t>في عالم يتسم بسرعة تدفق المعلومات وتنامي الاعتماد على المنصات الرقمية، أصبحت العلاقات العامة إحدى الركائز الأساسية في بناء صورة مؤسسية إيجابية والحفاظ عليها. ومع ذلك، فإن هذا الفضاء الرقمي الذي يتيح فرصًا هائلة للتواصل والتأثير، يحمل في الوقت ذاته مخاطر حقيقية تتمثل في </a:t>
            </a:r>
            <a:r>
              <a:rPr lang="ar-EG" sz="1600" b="1" dirty="0">
                <a:latin typeface="Alexandria" pitchFamily="2" charset="-78"/>
                <a:cs typeface="Alexandria" pitchFamily="2" charset="-78"/>
              </a:rPr>
              <a:t>الأزمات الرقمية </a:t>
            </a:r>
            <a:r>
              <a:rPr lang="ar-EG" sz="1600" dirty="0">
                <a:latin typeface="Alexandria" pitchFamily="2" charset="-78"/>
                <a:cs typeface="Alexandria" pitchFamily="2" charset="-78"/>
              </a:rPr>
              <a:t>التي قد تنشأ في لحظات، وتنتشر بسرعة غير مسبوقة، مهددة سمعة المؤسسات واستقرارها.</a:t>
            </a:r>
          </a:p>
          <a:p>
            <a:pPr algn="ctr" rtl="1">
              <a:lnSpc>
                <a:spcPct val="200000"/>
              </a:lnSpc>
            </a:pPr>
            <a:r>
              <a:rPr lang="ar-EG" sz="1600" dirty="0">
                <a:latin typeface="Alexandria" pitchFamily="2" charset="-78"/>
                <a:cs typeface="Alexandria" pitchFamily="2" charset="-78"/>
              </a:rPr>
              <a:t>إن إدارة الأزمات الرقمية لم تعد خيارًا ثانويًا، بل أصبحت جزءًا جوهريًا من استراتيجيات العلاقات العامة، </a:t>
            </a:r>
            <a:r>
              <a:rPr lang="ar-EG" sz="1600" b="1" dirty="0">
                <a:latin typeface="Alexandria" pitchFamily="2" charset="-78"/>
                <a:cs typeface="Alexandria" pitchFamily="2" charset="-78"/>
              </a:rPr>
              <a:t>إذ تتطلب استعدادًا مسبقًا، واستجابة فورية مدروسة، وخططًا للتعافي وبناء الثقة مجددًا. </a:t>
            </a:r>
            <a:r>
              <a:rPr lang="ar-EG" sz="1600" dirty="0">
                <a:latin typeface="Alexandria" pitchFamily="2" charset="-78"/>
                <a:cs typeface="Alexandria" pitchFamily="2" charset="-78"/>
              </a:rPr>
              <a:t>كما أن التكامل بين مهارات الاتصال الاستراتيجي، واستخدام الأدوات الرقمية للرصد والتفاعل، والتعامل مع المعلومات المضللة، يمثل حجر الأساس للتعامل الفعال مع هذه التحديات.</a:t>
            </a:r>
          </a:p>
          <a:p>
            <a:pPr algn="ctr" rtl="1">
              <a:lnSpc>
                <a:spcPct val="200000"/>
              </a:lnSpc>
            </a:pPr>
            <a:r>
              <a:rPr lang="ar-EG" sz="1600" dirty="0">
                <a:latin typeface="Alexandria" pitchFamily="2" charset="-78"/>
                <a:cs typeface="Alexandria" pitchFamily="2" charset="-78"/>
              </a:rPr>
              <a:t>في مجال العلاقات العامة وإدارة الأزمات أصبح الهدف هو </a:t>
            </a:r>
            <a:r>
              <a:rPr lang="ar-EG" sz="1600" dirty="0">
                <a:solidFill>
                  <a:srgbClr val="00B0F0"/>
                </a:solidFill>
                <a:latin typeface="Alexandria" pitchFamily="2" charset="-78"/>
                <a:cs typeface="Alexandria" pitchFamily="2" charset="-78"/>
              </a:rPr>
              <a:t>تزويد المشاركين بفهم عميق لمفهوم العلاقات العامة في العصر الرقمي، وآليات إدارة الأزمات الرقمية، بدءًا من الكشف المبكر عنها، ومرورًا بصياغة الرسائل المناسبة، وصولًا إلى استراتيجيات التعافي واستعادة السمعة. </a:t>
            </a:r>
            <a:endParaRPr lang="ar-EG" sz="16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894382803"/>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C34B3-931F-CEB3-7A14-AA97E7063D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69F6CF-818F-2682-D2E9-E361F548C3C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C1A900F-65E6-8F78-E59C-A6EF36844DE1}"/>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A72964-5DF1-0FCB-6A1D-B5A9C26610B6}"/>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A23EFC7-E1AC-0368-DBA5-56921B5B3C7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D899659-DF0C-1BDE-C085-1F7D4CF956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F104528-8BA7-9E25-A4F2-74B30ACF1148}"/>
              </a:ext>
            </a:extLst>
          </p:cNvPr>
          <p:cNvSpPr/>
          <p:nvPr/>
        </p:nvSpPr>
        <p:spPr>
          <a:xfrm>
            <a:off x="3154351" y="722100"/>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مفهوم  الأزمة الرقمية</a:t>
            </a:r>
          </a:p>
        </p:txBody>
      </p:sp>
      <p:sp>
        <p:nvSpPr>
          <p:cNvPr id="10" name="TextBox 9">
            <a:extLst>
              <a:ext uri="{FF2B5EF4-FFF2-40B4-BE49-F238E27FC236}">
                <a16:creationId xmlns:a16="http://schemas.microsoft.com/office/drawing/2014/main" id="{F26EC094-4B41-F8EF-EAD8-926A0331F9AE}"/>
              </a:ext>
            </a:extLst>
          </p:cNvPr>
          <p:cNvSpPr txBox="1"/>
          <p:nvPr/>
        </p:nvSpPr>
        <p:spPr>
          <a:xfrm>
            <a:off x="335143" y="1340716"/>
            <a:ext cx="11410741" cy="5169941"/>
          </a:xfrm>
          <a:prstGeom prst="rect">
            <a:avLst/>
          </a:prstGeom>
          <a:noFill/>
        </p:spPr>
        <p:txBody>
          <a:bodyPr wrap="square" rtlCol="1">
            <a:spAutoFit/>
          </a:bodyPr>
          <a:lstStyle/>
          <a:p>
            <a:pPr algn="just" rtl="1">
              <a:lnSpc>
                <a:spcPct val="200000"/>
              </a:lnSpc>
            </a:pPr>
            <a:r>
              <a:rPr lang="ar-EG" dirty="0">
                <a:latin typeface="Alexandria" pitchFamily="2" charset="-78"/>
                <a:cs typeface="Alexandria" pitchFamily="2" charset="-78"/>
              </a:rPr>
              <a:t>تُعرف الأزمة الرقمية بأنها أي حادثة أو مشكلة تحدث عبر الإنترنت أو من خلال القنوات الرقمية، ولها تأثير كبير على سمعة الفرد أو المؤسسة أو عملياتها </a:t>
            </a:r>
          </a:p>
          <a:p>
            <a:pPr algn="just" rtl="1">
              <a:lnSpc>
                <a:spcPct val="200000"/>
              </a:lnSpc>
            </a:pPr>
            <a:r>
              <a:rPr lang="ar-EG" dirty="0">
                <a:solidFill>
                  <a:schemeClr val="accent1"/>
                </a:solidFill>
                <a:latin typeface="Alexandria" pitchFamily="2" charset="-78"/>
                <a:cs typeface="Alexandria" pitchFamily="2" charset="-78"/>
              </a:rPr>
              <a:t>ويمكن أن تكون الأزمة الرقمية نتيجة لأحداث فعلية أو مجرد رسائل أو منشورات سلبية تنتشر بسرعة على منصات التواصل الاجتماعي، مما يكشف عن هشاشة السمعة الرقمية وضرورة التخطيط لإدارتها.</a:t>
            </a:r>
          </a:p>
          <a:p>
            <a:pPr algn="just" rtl="1">
              <a:lnSpc>
                <a:spcPct val="200000"/>
              </a:lnSpc>
            </a:pPr>
            <a:r>
              <a:rPr lang="ar-EG" dirty="0">
                <a:solidFill>
                  <a:srgbClr val="0070C0"/>
                </a:solidFill>
                <a:latin typeface="Alexandria" pitchFamily="2" charset="-78"/>
                <a:cs typeface="Alexandria" pitchFamily="2" charset="-78"/>
              </a:rPr>
              <a:t>أو هي: </a:t>
            </a:r>
            <a:r>
              <a:rPr lang="ar-EG" dirty="0">
                <a:latin typeface="Alexandria" pitchFamily="2" charset="-78"/>
                <a:cs typeface="Alexandria" pitchFamily="2" charset="-78"/>
              </a:rPr>
              <a:t>حدث مفاجئ وغير متوقع ينشأ في البيئة الرقمية، سواء من خلال الإنترنت أو الأنظمة المعلوماتية، يؤدي إلى تعطيل الأنشطة الاعتيادية للمؤسسة أو تهديد سمعتها أو بياناتها أو مواردها، ويتطلب استجابة سريعة ومدروسة للحد من آثاره السلبية.</a:t>
            </a:r>
          </a:p>
          <a:p>
            <a:pPr algn="ctr" rtl="1">
              <a:lnSpc>
                <a:spcPct val="150000"/>
              </a:lnSpc>
            </a:pPr>
            <a:r>
              <a:rPr lang="ar-EG" dirty="0">
                <a:solidFill>
                  <a:schemeClr val="accent2"/>
                </a:solidFill>
                <a:latin typeface="Alexandria" pitchFamily="2" charset="-78"/>
                <a:cs typeface="Alexandria" pitchFamily="2" charset="-78"/>
              </a:rPr>
              <a:t> أي أن الأزمة الرقمية ليست مشكلة تقنية، بل هي موقف معقّد قد يمس سمعة المؤسسة، أو أمن المعلومات، أواستمرارية العمل، ما يجعلها جزءًا من منظومة إدارة الأزمات الشاملة ولكن بتركيز على القنوات الرقمية والتكنولوجيا.</a:t>
            </a:r>
          </a:p>
        </p:txBody>
      </p:sp>
    </p:spTree>
    <p:extLst>
      <p:ext uri="{BB962C8B-B14F-4D97-AF65-F5344CB8AC3E}">
        <p14:creationId xmlns:p14="http://schemas.microsoft.com/office/powerpoint/2010/main" val="2435735909"/>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C9BCA-2FFA-C777-6764-05E9DFA15E4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094B8E-7CBF-804F-5702-EC1018DCBC6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0C99737-0CE4-7F0F-4080-A243FD04B827}"/>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FDD4DF9-58E9-9C80-33B9-6B9D89083A47}"/>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731B160-0F26-397A-A756-6B4AFF4FBD8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1FB0B91-FD1B-941B-FAD8-9DD1315CEE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AF432DA-2309-1EEA-527E-5202A80A36D1}"/>
              </a:ext>
            </a:extLst>
          </p:cNvPr>
          <p:cNvSpPr/>
          <p:nvPr/>
        </p:nvSpPr>
        <p:spPr>
          <a:xfrm>
            <a:off x="2895208" y="600428"/>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أنواع الأزمات الرقمية</a:t>
            </a:r>
          </a:p>
        </p:txBody>
      </p:sp>
      <p:grpSp>
        <p:nvGrpSpPr>
          <p:cNvPr id="4" name="Group 3">
            <a:extLst>
              <a:ext uri="{FF2B5EF4-FFF2-40B4-BE49-F238E27FC236}">
                <a16:creationId xmlns:a16="http://schemas.microsoft.com/office/drawing/2014/main" id="{4C1B363A-60B7-7C59-F738-465BA761F358}"/>
              </a:ext>
            </a:extLst>
          </p:cNvPr>
          <p:cNvGrpSpPr/>
          <p:nvPr/>
        </p:nvGrpSpPr>
        <p:grpSpPr>
          <a:xfrm>
            <a:off x="685381" y="1337734"/>
            <a:ext cx="1526829" cy="4978402"/>
            <a:chOff x="905510" y="0"/>
            <a:chExt cx="1526829" cy="4978402"/>
          </a:xfrm>
          <a:effectLst>
            <a:reflection blurRad="76200" endPos="28000" dist="203200" dir="5400000" sy="-100000" algn="bl" rotWithShape="0"/>
          </a:effectLst>
        </p:grpSpPr>
        <p:cxnSp>
          <p:nvCxnSpPr>
            <p:cNvPr id="6" name="Straight Connector 5">
              <a:extLst>
                <a:ext uri="{FF2B5EF4-FFF2-40B4-BE49-F238E27FC236}">
                  <a16:creationId xmlns:a16="http://schemas.microsoft.com/office/drawing/2014/main" id="{BB58E443-06F1-25CA-0CA8-9F27D665D014}"/>
                </a:ext>
              </a:extLst>
            </p:cNvPr>
            <p:cNvCxnSpPr>
              <a:cxnSpLocks/>
            </p:cNvCxnSpPr>
            <p:nvPr/>
          </p:nvCxnSpPr>
          <p:spPr>
            <a:xfrm flipV="1">
              <a:off x="1654404"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7" name="Freeform: Shape 6">
              <a:extLst>
                <a:ext uri="{FF2B5EF4-FFF2-40B4-BE49-F238E27FC236}">
                  <a16:creationId xmlns:a16="http://schemas.microsoft.com/office/drawing/2014/main" id="{7E76B4FE-D0FB-F122-C68A-2C084ADB60D4}"/>
                </a:ext>
              </a:extLst>
            </p:cNvPr>
            <p:cNvSpPr/>
            <p:nvPr/>
          </p:nvSpPr>
          <p:spPr>
            <a:xfrm rot="8100000">
              <a:off x="1168032" y="1102827"/>
              <a:ext cx="1001786" cy="1001786"/>
            </a:xfrm>
            <a:custGeom>
              <a:avLst/>
              <a:gdLst>
                <a:gd name="connsiteX0" fmla="*/ 145862 w 1001786"/>
                <a:gd name="connsiteY0" fmla="*/ 868259 h 1001786"/>
                <a:gd name="connsiteX1" fmla="*/ 215960 w 1001786"/>
                <a:gd name="connsiteY1" fmla="*/ 868259 h 1001786"/>
                <a:gd name="connsiteX2" fmla="*/ 215960 w 1001786"/>
                <a:gd name="connsiteY2" fmla="*/ 798161 h 1001786"/>
                <a:gd name="connsiteX3" fmla="*/ 145862 w 1001786"/>
                <a:gd name="connsiteY3" fmla="*/ 798161 h 1001786"/>
                <a:gd name="connsiteX4" fmla="*/ 145862 w 1001786"/>
                <a:gd name="connsiteY4" fmla="*/ 8682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45862" y="868259"/>
                  </a:moveTo>
                  <a:cubicBezTo>
                    <a:pt x="165219" y="887616"/>
                    <a:pt x="196603" y="887616"/>
                    <a:pt x="215960" y="868259"/>
                  </a:cubicBezTo>
                  <a:cubicBezTo>
                    <a:pt x="235317" y="848902"/>
                    <a:pt x="235317" y="817518"/>
                    <a:pt x="215960" y="798161"/>
                  </a:cubicBezTo>
                  <a:cubicBezTo>
                    <a:pt x="196603" y="778804"/>
                    <a:pt x="165219" y="778804"/>
                    <a:pt x="145862" y="798161"/>
                  </a:cubicBezTo>
                  <a:cubicBezTo>
                    <a:pt x="126504" y="817518"/>
                    <a:pt x="126504" y="848902"/>
                    <a:pt x="145862" y="8682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54C42DE3-2215-B077-DC47-7EE04641AD0E}"/>
                </a:ext>
              </a:extLst>
            </p:cNvPr>
            <p:cNvGrpSpPr/>
            <p:nvPr/>
          </p:nvGrpSpPr>
          <p:grpSpPr>
            <a:xfrm>
              <a:off x="905510" y="3022602"/>
              <a:ext cx="1526829" cy="1955800"/>
              <a:chOff x="1116185" y="2848429"/>
              <a:chExt cx="1526829" cy="1955800"/>
            </a:xfrm>
          </p:grpSpPr>
          <p:sp>
            <p:nvSpPr>
              <p:cNvPr id="17" name="Right Brace 16">
                <a:extLst>
                  <a:ext uri="{FF2B5EF4-FFF2-40B4-BE49-F238E27FC236}">
                    <a16:creationId xmlns:a16="http://schemas.microsoft.com/office/drawing/2014/main" id="{48B21B24-7C56-B9DA-0869-EE306AE38CF9}"/>
                  </a:ext>
                </a:extLst>
              </p:cNvPr>
              <p:cNvSpPr/>
              <p:nvPr/>
            </p:nvSpPr>
            <p:spPr>
              <a:xfrm rot="16200000">
                <a:off x="1589314" y="2375300"/>
                <a:ext cx="580571" cy="1526829"/>
              </a:xfrm>
              <a:prstGeom prst="rightBrace">
                <a:avLst>
                  <a:gd name="adj1" fmla="val 20833"/>
                  <a:gd name="adj2" fmla="val 49049"/>
                </a:avLst>
              </a:prstGeom>
              <a:solidFill>
                <a:srgbClr val="FFFF0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Rectangle: Top Corners Rounded 18">
                <a:extLst>
                  <a:ext uri="{FF2B5EF4-FFF2-40B4-BE49-F238E27FC236}">
                    <a16:creationId xmlns:a16="http://schemas.microsoft.com/office/drawing/2014/main" id="{E7E377E7-2F61-81C7-9839-0657E3E8E0DB}"/>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9" name="Oval 8">
              <a:extLst>
                <a:ext uri="{FF2B5EF4-FFF2-40B4-BE49-F238E27FC236}">
                  <a16:creationId xmlns:a16="http://schemas.microsoft.com/office/drawing/2014/main" id="{7CD523FC-1239-21D9-BC55-F45DC5B3223F}"/>
                </a:ext>
              </a:extLst>
            </p:cNvPr>
            <p:cNvSpPr/>
            <p:nvPr/>
          </p:nvSpPr>
          <p:spPr>
            <a:xfrm>
              <a:off x="1563059" y="2567270"/>
              <a:ext cx="211730" cy="21173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C6EA1CA7-ED0A-FD98-9B24-A9D6D7D38E45}"/>
                </a:ext>
              </a:extLst>
            </p:cNvPr>
            <p:cNvSpPr txBox="1"/>
            <p:nvPr/>
          </p:nvSpPr>
          <p:spPr>
            <a:xfrm>
              <a:off x="1272696"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01</a:t>
              </a:r>
            </a:p>
          </p:txBody>
        </p:sp>
        <p:sp>
          <p:nvSpPr>
            <p:cNvPr id="12" name="TextBox 11">
              <a:extLst>
                <a:ext uri="{FF2B5EF4-FFF2-40B4-BE49-F238E27FC236}">
                  <a16:creationId xmlns:a16="http://schemas.microsoft.com/office/drawing/2014/main" id="{C533C1E5-9B1C-7046-B430-E5B285F26749}"/>
                </a:ext>
              </a:extLst>
            </p:cNvPr>
            <p:cNvSpPr txBox="1"/>
            <p:nvPr/>
          </p:nvSpPr>
          <p:spPr>
            <a:xfrm>
              <a:off x="1001493" y="3854454"/>
              <a:ext cx="123987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cs typeface="Alexandria" pitchFamily="2" charset="-78"/>
                </a:rPr>
                <a:t>أزمات السمعة الإلكترونية</a:t>
              </a:r>
              <a:endParaRPr kumimoji="0" lang="en-US" sz="16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14" name="Group 13">
              <a:extLst>
                <a:ext uri="{FF2B5EF4-FFF2-40B4-BE49-F238E27FC236}">
                  <a16:creationId xmlns:a16="http://schemas.microsoft.com/office/drawing/2014/main" id="{FEC3B13D-2169-D94C-C3CB-29AF08B715F7}"/>
                </a:ext>
              </a:extLst>
            </p:cNvPr>
            <p:cNvGrpSpPr/>
            <p:nvPr/>
          </p:nvGrpSpPr>
          <p:grpSpPr>
            <a:xfrm>
              <a:off x="1574067" y="0"/>
              <a:ext cx="160027" cy="1178923"/>
              <a:chOff x="1574067" y="0"/>
              <a:chExt cx="160027" cy="1178923"/>
            </a:xfrm>
          </p:grpSpPr>
          <p:sp>
            <p:nvSpPr>
              <p:cNvPr id="15" name="Freeform: Shape 14">
                <a:extLst>
                  <a:ext uri="{FF2B5EF4-FFF2-40B4-BE49-F238E27FC236}">
                    <a16:creationId xmlns:a16="http://schemas.microsoft.com/office/drawing/2014/main" id="{D2C737C9-7E4F-5EA6-1265-F0EDDE147E8E}"/>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35BAC63E-8B71-C931-7F45-D5802853C07C}"/>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20" name="Group 19">
            <a:extLst>
              <a:ext uri="{FF2B5EF4-FFF2-40B4-BE49-F238E27FC236}">
                <a16:creationId xmlns:a16="http://schemas.microsoft.com/office/drawing/2014/main" id="{1E75FC8B-0FFC-67F7-9CF4-18F76FE73E90}"/>
              </a:ext>
            </a:extLst>
          </p:cNvPr>
          <p:cNvGrpSpPr/>
          <p:nvPr/>
        </p:nvGrpSpPr>
        <p:grpSpPr>
          <a:xfrm>
            <a:off x="2956867" y="1337734"/>
            <a:ext cx="1526829" cy="4978402"/>
            <a:chOff x="3176996" y="0"/>
            <a:chExt cx="1526829" cy="4978402"/>
          </a:xfrm>
          <a:effectLst>
            <a:reflection blurRad="76200" endPos="28000" dist="203200" dir="5400000" sy="-100000" algn="bl" rotWithShape="0"/>
          </a:effectLst>
        </p:grpSpPr>
        <p:cxnSp>
          <p:nvCxnSpPr>
            <p:cNvPr id="21" name="Straight Connector 20">
              <a:extLst>
                <a:ext uri="{FF2B5EF4-FFF2-40B4-BE49-F238E27FC236}">
                  <a16:creationId xmlns:a16="http://schemas.microsoft.com/office/drawing/2014/main" id="{4AA19127-FC0D-DECD-242B-4FF9061AE9A7}"/>
                </a:ext>
              </a:extLst>
            </p:cNvPr>
            <p:cNvCxnSpPr>
              <a:cxnSpLocks/>
            </p:cNvCxnSpPr>
            <p:nvPr/>
          </p:nvCxnSpPr>
          <p:spPr>
            <a:xfrm flipV="1">
              <a:off x="3925890"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22" name="Freeform: Shape 21">
              <a:extLst>
                <a:ext uri="{FF2B5EF4-FFF2-40B4-BE49-F238E27FC236}">
                  <a16:creationId xmlns:a16="http://schemas.microsoft.com/office/drawing/2014/main" id="{358C43E2-E5AC-3865-F56F-E3DFFEC5904C}"/>
                </a:ext>
              </a:extLst>
            </p:cNvPr>
            <p:cNvSpPr/>
            <p:nvPr/>
          </p:nvSpPr>
          <p:spPr>
            <a:xfrm rot="8100000">
              <a:off x="3439518" y="1102827"/>
              <a:ext cx="1001786" cy="1001786"/>
            </a:xfrm>
            <a:custGeom>
              <a:avLst/>
              <a:gdLst>
                <a:gd name="connsiteX0" fmla="*/ 163944 w 1001786"/>
                <a:gd name="connsiteY0" fmla="*/ 886341 h 1001786"/>
                <a:gd name="connsiteX1" fmla="*/ 234042 w 1001786"/>
                <a:gd name="connsiteY1" fmla="*/ 886341 h 1001786"/>
                <a:gd name="connsiteX2" fmla="*/ 234042 w 1001786"/>
                <a:gd name="connsiteY2" fmla="*/ 816243 h 1001786"/>
                <a:gd name="connsiteX3" fmla="*/ 163944 w 1001786"/>
                <a:gd name="connsiteY3" fmla="*/ 816243 h 1001786"/>
                <a:gd name="connsiteX4" fmla="*/ 163944 w 1001786"/>
                <a:gd name="connsiteY4" fmla="*/ 88634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63944" y="886341"/>
                  </a:moveTo>
                  <a:cubicBezTo>
                    <a:pt x="183301" y="905698"/>
                    <a:pt x="214685" y="905698"/>
                    <a:pt x="234042" y="886341"/>
                  </a:cubicBezTo>
                  <a:cubicBezTo>
                    <a:pt x="253399" y="866984"/>
                    <a:pt x="253399" y="835600"/>
                    <a:pt x="234042" y="816243"/>
                  </a:cubicBezTo>
                  <a:cubicBezTo>
                    <a:pt x="214685" y="796886"/>
                    <a:pt x="183301" y="796886"/>
                    <a:pt x="163944" y="816243"/>
                  </a:cubicBezTo>
                  <a:cubicBezTo>
                    <a:pt x="144587" y="835600"/>
                    <a:pt x="144587" y="866984"/>
                    <a:pt x="163944" y="88634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4" name="Group 23">
              <a:extLst>
                <a:ext uri="{FF2B5EF4-FFF2-40B4-BE49-F238E27FC236}">
                  <a16:creationId xmlns:a16="http://schemas.microsoft.com/office/drawing/2014/main" id="{0E43EE6B-2A9D-FB53-4F86-D986437A4F9E}"/>
                </a:ext>
              </a:extLst>
            </p:cNvPr>
            <p:cNvGrpSpPr/>
            <p:nvPr/>
          </p:nvGrpSpPr>
          <p:grpSpPr>
            <a:xfrm>
              <a:off x="3176996" y="3022602"/>
              <a:ext cx="1526829" cy="1955800"/>
              <a:chOff x="1116185" y="2848429"/>
              <a:chExt cx="1526829" cy="1955800"/>
            </a:xfrm>
          </p:grpSpPr>
          <p:sp>
            <p:nvSpPr>
              <p:cNvPr id="33" name="Right Brace 32">
                <a:extLst>
                  <a:ext uri="{FF2B5EF4-FFF2-40B4-BE49-F238E27FC236}">
                    <a16:creationId xmlns:a16="http://schemas.microsoft.com/office/drawing/2014/main" id="{664D777E-4F60-388D-C9D8-5F29D67EDD2C}"/>
                  </a:ext>
                </a:extLst>
              </p:cNvPr>
              <p:cNvSpPr/>
              <p:nvPr/>
            </p:nvSpPr>
            <p:spPr>
              <a:xfrm rot="16200000">
                <a:off x="1589314" y="2375300"/>
                <a:ext cx="580571" cy="1526829"/>
              </a:xfrm>
              <a:prstGeom prst="rightBrace">
                <a:avLst>
                  <a:gd name="adj1" fmla="val 20833"/>
                  <a:gd name="adj2" fmla="val 49049"/>
                </a:avLst>
              </a:prstGeom>
              <a:solidFill>
                <a:srgbClr val="00B0F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Rectangle: Top Corners Rounded 33">
                <a:extLst>
                  <a:ext uri="{FF2B5EF4-FFF2-40B4-BE49-F238E27FC236}">
                    <a16:creationId xmlns:a16="http://schemas.microsoft.com/office/drawing/2014/main" id="{EF1651C1-79EE-C086-E711-69FA6E18F961}"/>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Oval 25">
              <a:extLst>
                <a:ext uri="{FF2B5EF4-FFF2-40B4-BE49-F238E27FC236}">
                  <a16:creationId xmlns:a16="http://schemas.microsoft.com/office/drawing/2014/main" id="{09E76C01-87D7-B454-23A0-FC1223906B75}"/>
                </a:ext>
              </a:extLst>
            </p:cNvPr>
            <p:cNvSpPr/>
            <p:nvPr/>
          </p:nvSpPr>
          <p:spPr>
            <a:xfrm>
              <a:off x="3834545" y="2567270"/>
              <a:ext cx="211730" cy="211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TextBox 26">
              <a:extLst>
                <a:ext uri="{FF2B5EF4-FFF2-40B4-BE49-F238E27FC236}">
                  <a16:creationId xmlns:a16="http://schemas.microsoft.com/office/drawing/2014/main" id="{151231F8-C795-91E4-32F1-9C93C91D148F}"/>
                </a:ext>
              </a:extLst>
            </p:cNvPr>
            <p:cNvSpPr txBox="1"/>
            <p:nvPr/>
          </p:nvSpPr>
          <p:spPr>
            <a:xfrm>
              <a:off x="3558702"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02</a:t>
              </a:r>
            </a:p>
          </p:txBody>
        </p:sp>
        <p:sp>
          <p:nvSpPr>
            <p:cNvPr id="28" name="TextBox 27">
              <a:extLst>
                <a:ext uri="{FF2B5EF4-FFF2-40B4-BE49-F238E27FC236}">
                  <a16:creationId xmlns:a16="http://schemas.microsoft.com/office/drawing/2014/main" id="{A95B5F8C-2FF9-F07A-862E-54EED9676B69}"/>
                </a:ext>
              </a:extLst>
            </p:cNvPr>
            <p:cNvSpPr txBox="1"/>
            <p:nvPr/>
          </p:nvSpPr>
          <p:spPr>
            <a:xfrm>
              <a:off x="3285253" y="3786424"/>
              <a:ext cx="1414215"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cs typeface="Alexandria" pitchFamily="2" charset="-78"/>
                </a:rPr>
                <a:t>أزمات الشائعات والمعلومات المضللة</a:t>
              </a:r>
              <a:endParaRPr kumimoji="0" lang="en-US" sz="16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30" name="Group 29">
              <a:extLst>
                <a:ext uri="{FF2B5EF4-FFF2-40B4-BE49-F238E27FC236}">
                  <a16:creationId xmlns:a16="http://schemas.microsoft.com/office/drawing/2014/main" id="{F35DD3A1-93E4-A81E-F880-E311AA67BA06}"/>
                </a:ext>
              </a:extLst>
            </p:cNvPr>
            <p:cNvGrpSpPr/>
            <p:nvPr/>
          </p:nvGrpSpPr>
          <p:grpSpPr>
            <a:xfrm>
              <a:off x="3805530" y="0"/>
              <a:ext cx="160027" cy="1178923"/>
              <a:chOff x="1574067" y="0"/>
              <a:chExt cx="160027" cy="1178923"/>
            </a:xfrm>
          </p:grpSpPr>
          <p:sp>
            <p:nvSpPr>
              <p:cNvPr id="31" name="Freeform: Shape 30">
                <a:extLst>
                  <a:ext uri="{FF2B5EF4-FFF2-40B4-BE49-F238E27FC236}">
                    <a16:creationId xmlns:a16="http://schemas.microsoft.com/office/drawing/2014/main" id="{2166C4CB-C295-E387-9EAA-4BD79A5762EF}"/>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5A356694-22A8-F309-F9FD-5C0AE35AEE2A}"/>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35" name="Group 34">
            <a:extLst>
              <a:ext uri="{FF2B5EF4-FFF2-40B4-BE49-F238E27FC236}">
                <a16:creationId xmlns:a16="http://schemas.microsoft.com/office/drawing/2014/main" id="{BD5C79AF-A308-530A-7C1F-8A4C4EF872CE}"/>
              </a:ext>
            </a:extLst>
          </p:cNvPr>
          <p:cNvGrpSpPr/>
          <p:nvPr/>
        </p:nvGrpSpPr>
        <p:grpSpPr>
          <a:xfrm>
            <a:off x="5228353" y="1337734"/>
            <a:ext cx="1526829" cy="4978402"/>
            <a:chOff x="5448482" y="0"/>
            <a:chExt cx="1526829" cy="4978402"/>
          </a:xfrm>
          <a:effectLst>
            <a:reflection blurRad="76200" endPos="28000" dist="203200" dir="5400000" sy="-100000" algn="bl" rotWithShape="0"/>
          </a:effectLst>
        </p:grpSpPr>
        <p:cxnSp>
          <p:nvCxnSpPr>
            <p:cNvPr id="36" name="Straight Connector 35">
              <a:extLst>
                <a:ext uri="{FF2B5EF4-FFF2-40B4-BE49-F238E27FC236}">
                  <a16:creationId xmlns:a16="http://schemas.microsoft.com/office/drawing/2014/main" id="{3EC0A6D5-CD94-9835-F70D-6806834ED422}"/>
                </a:ext>
              </a:extLst>
            </p:cNvPr>
            <p:cNvCxnSpPr>
              <a:cxnSpLocks/>
            </p:cNvCxnSpPr>
            <p:nvPr/>
          </p:nvCxnSpPr>
          <p:spPr>
            <a:xfrm flipV="1">
              <a:off x="6197376"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7" name="Freeform: Shape 36">
              <a:extLst>
                <a:ext uri="{FF2B5EF4-FFF2-40B4-BE49-F238E27FC236}">
                  <a16:creationId xmlns:a16="http://schemas.microsoft.com/office/drawing/2014/main" id="{B38ACE0A-3288-3F79-5E33-59A4EF24A44D}"/>
                </a:ext>
              </a:extLst>
            </p:cNvPr>
            <p:cNvSpPr/>
            <p:nvPr/>
          </p:nvSpPr>
          <p:spPr>
            <a:xfrm rot="8100000">
              <a:off x="5711004" y="1102827"/>
              <a:ext cx="1001786" cy="1001786"/>
            </a:xfrm>
            <a:custGeom>
              <a:avLst/>
              <a:gdLst>
                <a:gd name="connsiteX0" fmla="*/ 129461 w 1001786"/>
                <a:gd name="connsiteY0" fmla="*/ 851859 h 1001786"/>
                <a:gd name="connsiteX1" fmla="*/ 199559 w 1001786"/>
                <a:gd name="connsiteY1" fmla="*/ 851859 h 1001786"/>
                <a:gd name="connsiteX2" fmla="*/ 199559 w 1001786"/>
                <a:gd name="connsiteY2" fmla="*/ 781760 h 1001786"/>
                <a:gd name="connsiteX3" fmla="*/ 129461 w 1001786"/>
                <a:gd name="connsiteY3" fmla="*/ 781760 h 1001786"/>
                <a:gd name="connsiteX4" fmla="*/ 129461 w 1001786"/>
                <a:gd name="connsiteY4" fmla="*/ 8518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29461" y="851859"/>
                  </a:moveTo>
                  <a:cubicBezTo>
                    <a:pt x="148818" y="871216"/>
                    <a:pt x="180202" y="871216"/>
                    <a:pt x="199559" y="851859"/>
                  </a:cubicBezTo>
                  <a:cubicBezTo>
                    <a:pt x="218916" y="832502"/>
                    <a:pt x="218916" y="801117"/>
                    <a:pt x="199559" y="781760"/>
                  </a:cubicBezTo>
                  <a:cubicBezTo>
                    <a:pt x="180202" y="762403"/>
                    <a:pt x="148818" y="762403"/>
                    <a:pt x="129461" y="781760"/>
                  </a:cubicBezTo>
                  <a:cubicBezTo>
                    <a:pt x="110104" y="801117"/>
                    <a:pt x="110104" y="832502"/>
                    <a:pt x="129461" y="8518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8" name="Group 37">
              <a:extLst>
                <a:ext uri="{FF2B5EF4-FFF2-40B4-BE49-F238E27FC236}">
                  <a16:creationId xmlns:a16="http://schemas.microsoft.com/office/drawing/2014/main" id="{D6CB98D2-F116-88DB-51F3-1FEEC0263AF4}"/>
                </a:ext>
              </a:extLst>
            </p:cNvPr>
            <p:cNvGrpSpPr/>
            <p:nvPr/>
          </p:nvGrpSpPr>
          <p:grpSpPr>
            <a:xfrm>
              <a:off x="5448482" y="3022602"/>
              <a:ext cx="1526829" cy="1955800"/>
              <a:chOff x="1116185" y="2848429"/>
              <a:chExt cx="1526829" cy="1955800"/>
            </a:xfrm>
          </p:grpSpPr>
          <p:sp>
            <p:nvSpPr>
              <p:cNvPr id="46" name="Right Brace 45">
                <a:extLst>
                  <a:ext uri="{FF2B5EF4-FFF2-40B4-BE49-F238E27FC236}">
                    <a16:creationId xmlns:a16="http://schemas.microsoft.com/office/drawing/2014/main" id="{60405786-E04F-ACBE-D49F-73D835B7F960}"/>
                  </a:ext>
                </a:extLst>
              </p:cNvPr>
              <p:cNvSpPr/>
              <p:nvPr/>
            </p:nvSpPr>
            <p:spPr>
              <a:xfrm rot="16200000">
                <a:off x="1589314" y="2375300"/>
                <a:ext cx="580571" cy="1526829"/>
              </a:xfrm>
              <a:prstGeom prst="rightBrace">
                <a:avLst>
                  <a:gd name="adj1" fmla="val 20833"/>
                  <a:gd name="adj2" fmla="val 49049"/>
                </a:avLst>
              </a:prstGeom>
              <a:solidFill>
                <a:srgbClr val="92D05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Rectangle: Top Corners Rounded 46">
                <a:extLst>
                  <a:ext uri="{FF2B5EF4-FFF2-40B4-BE49-F238E27FC236}">
                    <a16:creationId xmlns:a16="http://schemas.microsoft.com/office/drawing/2014/main" id="{2EC7A2F2-A9A8-3B03-8B0C-09663A1247D7}"/>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39" name="Oval 38">
              <a:extLst>
                <a:ext uri="{FF2B5EF4-FFF2-40B4-BE49-F238E27FC236}">
                  <a16:creationId xmlns:a16="http://schemas.microsoft.com/office/drawing/2014/main" id="{88C19F70-9845-DFCC-8572-01FA0CF3BD52}"/>
                </a:ext>
              </a:extLst>
            </p:cNvPr>
            <p:cNvSpPr/>
            <p:nvPr/>
          </p:nvSpPr>
          <p:spPr>
            <a:xfrm>
              <a:off x="6106031" y="2567270"/>
              <a:ext cx="211730" cy="211730"/>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 name="TextBox 39">
              <a:extLst>
                <a:ext uri="{FF2B5EF4-FFF2-40B4-BE49-F238E27FC236}">
                  <a16:creationId xmlns:a16="http://schemas.microsoft.com/office/drawing/2014/main" id="{866393A4-BB45-89F7-79B0-686EEED5ACC6}"/>
                </a:ext>
              </a:extLst>
            </p:cNvPr>
            <p:cNvSpPr txBox="1"/>
            <p:nvPr/>
          </p:nvSpPr>
          <p:spPr>
            <a:xfrm>
              <a:off x="5830188"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03</a:t>
              </a:r>
            </a:p>
          </p:txBody>
        </p:sp>
        <p:sp>
          <p:nvSpPr>
            <p:cNvPr id="41" name="TextBox 40">
              <a:extLst>
                <a:ext uri="{FF2B5EF4-FFF2-40B4-BE49-F238E27FC236}">
                  <a16:creationId xmlns:a16="http://schemas.microsoft.com/office/drawing/2014/main" id="{BD08E8BA-47EB-D053-8427-545E34208D86}"/>
                </a:ext>
              </a:extLst>
            </p:cNvPr>
            <p:cNvSpPr txBox="1"/>
            <p:nvPr/>
          </p:nvSpPr>
          <p:spPr>
            <a:xfrm>
              <a:off x="5465286" y="3918889"/>
              <a:ext cx="138267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cs typeface="Alexandria" pitchFamily="2" charset="-78"/>
                </a:rPr>
                <a:t>أزمات أمنية واختراقات سيبرانية</a:t>
              </a:r>
              <a:endParaRPr kumimoji="0" lang="en-US" sz="16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43" name="Group 42">
              <a:extLst>
                <a:ext uri="{FF2B5EF4-FFF2-40B4-BE49-F238E27FC236}">
                  <a16:creationId xmlns:a16="http://schemas.microsoft.com/office/drawing/2014/main" id="{5DF931F4-3770-2D99-8D85-6ED1EE15E9DC}"/>
                </a:ext>
              </a:extLst>
            </p:cNvPr>
            <p:cNvGrpSpPr/>
            <p:nvPr/>
          </p:nvGrpSpPr>
          <p:grpSpPr>
            <a:xfrm>
              <a:off x="6131881" y="0"/>
              <a:ext cx="160027" cy="1178923"/>
              <a:chOff x="1574067" y="0"/>
              <a:chExt cx="160027" cy="1178923"/>
            </a:xfrm>
          </p:grpSpPr>
          <p:sp>
            <p:nvSpPr>
              <p:cNvPr id="44" name="Freeform: Shape 43">
                <a:extLst>
                  <a:ext uri="{FF2B5EF4-FFF2-40B4-BE49-F238E27FC236}">
                    <a16:creationId xmlns:a16="http://schemas.microsoft.com/office/drawing/2014/main" id="{E21E4C8E-0BCB-6613-572C-820752502BE5}"/>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Freeform: Shape 44">
                <a:extLst>
                  <a:ext uri="{FF2B5EF4-FFF2-40B4-BE49-F238E27FC236}">
                    <a16:creationId xmlns:a16="http://schemas.microsoft.com/office/drawing/2014/main" id="{8A6AFE54-03B9-7228-1212-55817D0BF6D7}"/>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48" name="Group 47">
            <a:extLst>
              <a:ext uri="{FF2B5EF4-FFF2-40B4-BE49-F238E27FC236}">
                <a16:creationId xmlns:a16="http://schemas.microsoft.com/office/drawing/2014/main" id="{BB3E08D7-6E45-84D4-771E-98C1E206D9B0}"/>
              </a:ext>
            </a:extLst>
          </p:cNvPr>
          <p:cNvGrpSpPr/>
          <p:nvPr/>
        </p:nvGrpSpPr>
        <p:grpSpPr>
          <a:xfrm>
            <a:off x="7499839" y="1337734"/>
            <a:ext cx="1526829" cy="4978402"/>
            <a:chOff x="7719968" y="0"/>
            <a:chExt cx="1526829" cy="4978402"/>
          </a:xfrm>
          <a:effectLst>
            <a:reflection blurRad="76200" endPos="28000" dist="203200" dir="5400000" sy="-100000" algn="bl" rotWithShape="0"/>
          </a:effectLst>
        </p:grpSpPr>
        <p:cxnSp>
          <p:nvCxnSpPr>
            <p:cNvPr id="49" name="Straight Connector 48">
              <a:extLst>
                <a:ext uri="{FF2B5EF4-FFF2-40B4-BE49-F238E27FC236}">
                  <a16:creationId xmlns:a16="http://schemas.microsoft.com/office/drawing/2014/main" id="{F3F36D04-BB70-E313-FD3C-2EB8246CA1E8}"/>
                </a:ext>
              </a:extLst>
            </p:cNvPr>
            <p:cNvCxnSpPr>
              <a:cxnSpLocks/>
            </p:cNvCxnSpPr>
            <p:nvPr/>
          </p:nvCxnSpPr>
          <p:spPr>
            <a:xfrm flipV="1">
              <a:off x="8468862"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50" name="Freeform: Shape 49">
              <a:extLst>
                <a:ext uri="{FF2B5EF4-FFF2-40B4-BE49-F238E27FC236}">
                  <a16:creationId xmlns:a16="http://schemas.microsoft.com/office/drawing/2014/main" id="{164D2E9C-65B6-FD0E-B4BC-647A6514A473}"/>
                </a:ext>
              </a:extLst>
            </p:cNvPr>
            <p:cNvSpPr/>
            <p:nvPr/>
          </p:nvSpPr>
          <p:spPr>
            <a:xfrm rot="8100000">
              <a:off x="7982490" y="1102827"/>
              <a:ext cx="1001786" cy="1001786"/>
            </a:xfrm>
            <a:custGeom>
              <a:avLst/>
              <a:gdLst>
                <a:gd name="connsiteX0" fmla="*/ 119193 w 1001786"/>
                <a:gd name="connsiteY0" fmla="*/ 841591 h 1001786"/>
                <a:gd name="connsiteX1" fmla="*/ 189291 w 1001786"/>
                <a:gd name="connsiteY1" fmla="*/ 841591 h 1001786"/>
                <a:gd name="connsiteX2" fmla="*/ 189291 w 1001786"/>
                <a:gd name="connsiteY2" fmla="*/ 771492 h 1001786"/>
                <a:gd name="connsiteX3" fmla="*/ 119193 w 1001786"/>
                <a:gd name="connsiteY3" fmla="*/ 771492 h 1001786"/>
                <a:gd name="connsiteX4" fmla="*/ 119193 w 1001786"/>
                <a:gd name="connsiteY4" fmla="*/ 84159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19193" y="841591"/>
                  </a:moveTo>
                  <a:cubicBezTo>
                    <a:pt x="138550" y="860948"/>
                    <a:pt x="169934" y="860948"/>
                    <a:pt x="189291" y="841591"/>
                  </a:cubicBezTo>
                  <a:cubicBezTo>
                    <a:pt x="208648" y="822234"/>
                    <a:pt x="208648" y="790849"/>
                    <a:pt x="189291" y="771492"/>
                  </a:cubicBezTo>
                  <a:cubicBezTo>
                    <a:pt x="169934" y="752135"/>
                    <a:pt x="138550" y="752135"/>
                    <a:pt x="119193" y="771492"/>
                  </a:cubicBezTo>
                  <a:cubicBezTo>
                    <a:pt x="99836" y="790849"/>
                    <a:pt x="99836" y="822234"/>
                    <a:pt x="119193" y="84159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51" name="Group 50">
              <a:extLst>
                <a:ext uri="{FF2B5EF4-FFF2-40B4-BE49-F238E27FC236}">
                  <a16:creationId xmlns:a16="http://schemas.microsoft.com/office/drawing/2014/main" id="{9323212D-EBB2-3F66-EECB-8B58DB00185E}"/>
                </a:ext>
              </a:extLst>
            </p:cNvPr>
            <p:cNvGrpSpPr/>
            <p:nvPr/>
          </p:nvGrpSpPr>
          <p:grpSpPr>
            <a:xfrm>
              <a:off x="7719968" y="3022602"/>
              <a:ext cx="1526829" cy="1955800"/>
              <a:chOff x="1116185" y="2848429"/>
              <a:chExt cx="1526829" cy="1955800"/>
            </a:xfrm>
          </p:grpSpPr>
          <p:sp>
            <p:nvSpPr>
              <p:cNvPr id="59" name="Right Brace 58">
                <a:extLst>
                  <a:ext uri="{FF2B5EF4-FFF2-40B4-BE49-F238E27FC236}">
                    <a16:creationId xmlns:a16="http://schemas.microsoft.com/office/drawing/2014/main" id="{AE190491-22E8-CFC6-EDD9-C9F742E57EB2}"/>
                  </a:ext>
                </a:extLst>
              </p:cNvPr>
              <p:cNvSpPr/>
              <p:nvPr/>
            </p:nvSpPr>
            <p:spPr>
              <a:xfrm rot="16200000">
                <a:off x="1589314" y="2375300"/>
                <a:ext cx="580571" cy="1526829"/>
              </a:xfrm>
              <a:prstGeom prst="rightBrace">
                <a:avLst>
                  <a:gd name="adj1" fmla="val 20833"/>
                  <a:gd name="adj2" fmla="val 49049"/>
                </a:avLst>
              </a:prstGeom>
              <a:solidFill>
                <a:srgbClr val="FD7273"/>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0" name="Rectangle: Top Corners Rounded 59">
                <a:extLst>
                  <a:ext uri="{FF2B5EF4-FFF2-40B4-BE49-F238E27FC236}">
                    <a16:creationId xmlns:a16="http://schemas.microsoft.com/office/drawing/2014/main" id="{FD0AFFC4-0A22-0411-D985-2DCB3C6AD396}"/>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52" name="Oval 51">
              <a:extLst>
                <a:ext uri="{FF2B5EF4-FFF2-40B4-BE49-F238E27FC236}">
                  <a16:creationId xmlns:a16="http://schemas.microsoft.com/office/drawing/2014/main" id="{9590E88D-2F0F-1E3E-C673-F492B9629D3E}"/>
                </a:ext>
              </a:extLst>
            </p:cNvPr>
            <p:cNvSpPr/>
            <p:nvPr/>
          </p:nvSpPr>
          <p:spPr>
            <a:xfrm>
              <a:off x="8377517" y="2567270"/>
              <a:ext cx="211730" cy="211730"/>
            </a:xfrm>
            <a:prstGeom prst="ellipse">
              <a:avLst/>
            </a:pr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3" name="TextBox 52">
              <a:extLst>
                <a:ext uri="{FF2B5EF4-FFF2-40B4-BE49-F238E27FC236}">
                  <a16:creationId xmlns:a16="http://schemas.microsoft.com/office/drawing/2014/main" id="{26C0B3EF-6F35-A6C9-5C6C-CA56AF7B145D}"/>
                </a:ext>
              </a:extLst>
            </p:cNvPr>
            <p:cNvSpPr txBox="1"/>
            <p:nvPr/>
          </p:nvSpPr>
          <p:spPr>
            <a:xfrm>
              <a:off x="8101674"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04</a:t>
              </a:r>
            </a:p>
          </p:txBody>
        </p:sp>
        <p:sp>
          <p:nvSpPr>
            <p:cNvPr id="54" name="TextBox 53">
              <a:extLst>
                <a:ext uri="{FF2B5EF4-FFF2-40B4-BE49-F238E27FC236}">
                  <a16:creationId xmlns:a16="http://schemas.microsoft.com/office/drawing/2014/main" id="{E794069F-E5F7-FEDF-3678-3E69867C506B}"/>
                </a:ext>
              </a:extLst>
            </p:cNvPr>
            <p:cNvSpPr txBox="1"/>
            <p:nvPr/>
          </p:nvSpPr>
          <p:spPr>
            <a:xfrm>
              <a:off x="7772023" y="3862055"/>
              <a:ext cx="1387685"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srgbClr val="002060"/>
                  </a:solidFill>
                  <a:latin typeface="Alexandria" pitchFamily="2" charset="-78"/>
                  <a:cs typeface="Alexandria" pitchFamily="2" charset="-78"/>
                </a:rPr>
                <a:t>أزمات التشغيل الفني والتكنولوجيا</a:t>
              </a:r>
              <a:endParaRPr kumimoji="0" lang="en-US" sz="16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56" name="Group 55">
              <a:extLst>
                <a:ext uri="{FF2B5EF4-FFF2-40B4-BE49-F238E27FC236}">
                  <a16:creationId xmlns:a16="http://schemas.microsoft.com/office/drawing/2014/main" id="{E9CD569A-8605-68B7-921D-C29E7315976A}"/>
                </a:ext>
              </a:extLst>
            </p:cNvPr>
            <p:cNvGrpSpPr/>
            <p:nvPr/>
          </p:nvGrpSpPr>
          <p:grpSpPr>
            <a:xfrm>
              <a:off x="8425107" y="0"/>
              <a:ext cx="160027" cy="1178923"/>
              <a:chOff x="1574067" y="0"/>
              <a:chExt cx="160027" cy="1178923"/>
            </a:xfrm>
          </p:grpSpPr>
          <p:sp>
            <p:nvSpPr>
              <p:cNvPr id="57" name="Freeform: Shape 56">
                <a:extLst>
                  <a:ext uri="{FF2B5EF4-FFF2-40B4-BE49-F238E27FC236}">
                    <a16:creationId xmlns:a16="http://schemas.microsoft.com/office/drawing/2014/main" id="{F07629B6-DEAF-DCA4-66CF-6BCAF948C05C}"/>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8" name="Freeform: Shape 57">
                <a:extLst>
                  <a:ext uri="{FF2B5EF4-FFF2-40B4-BE49-F238E27FC236}">
                    <a16:creationId xmlns:a16="http://schemas.microsoft.com/office/drawing/2014/main" id="{6E8ECF13-F4C3-02A7-C36D-3549C08B2B5B}"/>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61" name="Group 60">
            <a:extLst>
              <a:ext uri="{FF2B5EF4-FFF2-40B4-BE49-F238E27FC236}">
                <a16:creationId xmlns:a16="http://schemas.microsoft.com/office/drawing/2014/main" id="{11EA5D6E-3CC9-665E-B95E-8A372F51A83C}"/>
              </a:ext>
            </a:extLst>
          </p:cNvPr>
          <p:cNvGrpSpPr/>
          <p:nvPr/>
        </p:nvGrpSpPr>
        <p:grpSpPr>
          <a:xfrm>
            <a:off x="9771323" y="1337734"/>
            <a:ext cx="1526829" cy="4978402"/>
            <a:chOff x="9991452" y="0"/>
            <a:chExt cx="1526829" cy="4978402"/>
          </a:xfrm>
          <a:effectLst>
            <a:reflection blurRad="76200" endPos="28000" dist="203200" dir="5400000" sy="-100000" algn="bl" rotWithShape="0"/>
          </a:effectLst>
        </p:grpSpPr>
        <p:cxnSp>
          <p:nvCxnSpPr>
            <p:cNvPr id="62" name="Straight Connector 61">
              <a:extLst>
                <a:ext uri="{FF2B5EF4-FFF2-40B4-BE49-F238E27FC236}">
                  <a16:creationId xmlns:a16="http://schemas.microsoft.com/office/drawing/2014/main" id="{B50C97EE-879C-80A7-10E2-DA6176FC500D}"/>
                </a:ext>
              </a:extLst>
            </p:cNvPr>
            <p:cNvCxnSpPr>
              <a:cxnSpLocks/>
            </p:cNvCxnSpPr>
            <p:nvPr/>
          </p:nvCxnSpPr>
          <p:spPr>
            <a:xfrm flipV="1">
              <a:off x="10740346"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63" name="Freeform: Shape 62">
              <a:extLst>
                <a:ext uri="{FF2B5EF4-FFF2-40B4-BE49-F238E27FC236}">
                  <a16:creationId xmlns:a16="http://schemas.microsoft.com/office/drawing/2014/main" id="{945D8B4D-B23D-C19B-8487-66F9C7CB1E40}"/>
                </a:ext>
              </a:extLst>
            </p:cNvPr>
            <p:cNvSpPr/>
            <p:nvPr/>
          </p:nvSpPr>
          <p:spPr>
            <a:xfrm rot="8100000">
              <a:off x="10253974" y="1102827"/>
              <a:ext cx="1001786" cy="1001786"/>
            </a:xfrm>
            <a:custGeom>
              <a:avLst/>
              <a:gdLst>
                <a:gd name="connsiteX0" fmla="*/ 144828 w 1001786"/>
                <a:gd name="connsiteY0" fmla="*/ 867226 h 1001786"/>
                <a:gd name="connsiteX1" fmla="*/ 214927 w 1001786"/>
                <a:gd name="connsiteY1" fmla="*/ 867226 h 1001786"/>
                <a:gd name="connsiteX2" fmla="*/ 214927 w 1001786"/>
                <a:gd name="connsiteY2" fmla="*/ 797128 h 1001786"/>
                <a:gd name="connsiteX3" fmla="*/ 144828 w 1001786"/>
                <a:gd name="connsiteY3" fmla="*/ 797128 h 1001786"/>
                <a:gd name="connsiteX4" fmla="*/ 144828 w 1001786"/>
                <a:gd name="connsiteY4" fmla="*/ 867226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44828" y="867226"/>
                  </a:moveTo>
                  <a:cubicBezTo>
                    <a:pt x="164185" y="886583"/>
                    <a:pt x="195570" y="886583"/>
                    <a:pt x="214927" y="867226"/>
                  </a:cubicBezTo>
                  <a:cubicBezTo>
                    <a:pt x="234284" y="847869"/>
                    <a:pt x="234284" y="816485"/>
                    <a:pt x="214927" y="797128"/>
                  </a:cubicBezTo>
                  <a:cubicBezTo>
                    <a:pt x="195570" y="777771"/>
                    <a:pt x="164185" y="777771"/>
                    <a:pt x="144828" y="797128"/>
                  </a:cubicBezTo>
                  <a:cubicBezTo>
                    <a:pt x="125471" y="816485"/>
                    <a:pt x="125471" y="847869"/>
                    <a:pt x="144828" y="867226"/>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4" name="Group 63">
              <a:extLst>
                <a:ext uri="{FF2B5EF4-FFF2-40B4-BE49-F238E27FC236}">
                  <a16:creationId xmlns:a16="http://schemas.microsoft.com/office/drawing/2014/main" id="{4A066195-7456-FB84-9338-92D4F59A5B2B}"/>
                </a:ext>
              </a:extLst>
            </p:cNvPr>
            <p:cNvGrpSpPr/>
            <p:nvPr/>
          </p:nvGrpSpPr>
          <p:grpSpPr>
            <a:xfrm>
              <a:off x="9991452" y="3022602"/>
              <a:ext cx="1526829" cy="1955800"/>
              <a:chOff x="1116185" y="2848429"/>
              <a:chExt cx="1526829" cy="1955800"/>
            </a:xfrm>
          </p:grpSpPr>
          <p:sp>
            <p:nvSpPr>
              <p:cNvPr id="72" name="Right Brace 71">
                <a:extLst>
                  <a:ext uri="{FF2B5EF4-FFF2-40B4-BE49-F238E27FC236}">
                    <a16:creationId xmlns:a16="http://schemas.microsoft.com/office/drawing/2014/main" id="{3FB13705-3DC1-C320-5AC1-DE699EFBD1D9}"/>
                  </a:ext>
                </a:extLst>
              </p:cNvPr>
              <p:cNvSpPr/>
              <p:nvPr/>
            </p:nvSpPr>
            <p:spPr>
              <a:xfrm rot="16200000">
                <a:off x="1589314" y="2375300"/>
                <a:ext cx="580571" cy="1526829"/>
              </a:xfrm>
              <a:prstGeom prst="rightBrace">
                <a:avLst>
                  <a:gd name="adj1" fmla="val 20833"/>
                  <a:gd name="adj2" fmla="val 49049"/>
                </a:avLst>
              </a:prstGeom>
              <a:solidFill>
                <a:srgbClr val="FF00FF"/>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3" name="Rectangle: Top Corners Rounded 72">
                <a:extLst>
                  <a:ext uri="{FF2B5EF4-FFF2-40B4-BE49-F238E27FC236}">
                    <a16:creationId xmlns:a16="http://schemas.microsoft.com/office/drawing/2014/main" id="{DB9DD853-984C-A7FF-6C28-D764F300365E}"/>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65" name="Oval 64">
              <a:extLst>
                <a:ext uri="{FF2B5EF4-FFF2-40B4-BE49-F238E27FC236}">
                  <a16:creationId xmlns:a16="http://schemas.microsoft.com/office/drawing/2014/main" id="{4446C7ED-B905-EA93-0B83-05652AE77EB7}"/>
                </a:ext>
              </a:extLst>
            </p:cNvPr>
            <p:cNvSpPr/>
            <p:nvPr/>
          </p:nvSpPr>
          <p:spPr>
            <a:xfrm>
              <a:off x="10649001" y="2567270"/>
              <a:ext cx="211730" cy="211730"/>
            </a:xfrm>
            <a:prstGeom prst="ellipse">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TextBox 65">
              <a:extLst>
                <a:ext uri="{FF2B5EF4-FFF2-40B4-BE49-F238E27FC236}">
                  <a16:creationId xmlns:a16="http://schemas.microsoft.com/office/drawing/2014/main" id="{C393F3CE-75C6-9F7F-9700-C93287D31889}"/>
                </a:ext>
              </a:extLst>
            </p:cNvPr>
            <p:cNvSpPr txBox="1"/>
            <p:nvPr/>
          </p:nvSpPr>
          <p:spPr>
            <a:xfrm>
              <a:off x="10373158"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05</a:t>
              </a:r>
            </a:p>
          </p:txBody>
        </p:sp>
        <p:sp>
          <p:nvSpPr>
            <p:cNvPr id="67" name="TextBox 66">
              <a:extLst>
                <a:ext uri="{FF2B5EF4-FFF2-40B4-BE49-F238E27FC236}">
                  <a16:creationId xmlns:a16="http://schemas.microsoft.com/office/drawing/2014/main" id="{1B64859E-6DD2-1982-B4B1-238BC9D05F78}"/>
                </a:ext>
              </a:extLst>
            </p:cNvPr>
            <p:cNvSpPr txBox="1"/>
            <p:nvPr/>
          </p:nvSpPr>
          <p:spPr>
            <a:xfrm>
              <a:off x="10036103" y="3764255"/>
              <a:ext cx="1366194" cy="107721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cs typeface="Alexandria" pitchFamily="2" charset="-78"/>
                </a:rPr>
                <a:t>أزمات منصات التواصل الاجتماعي</a:t>
              </a:r>
              <a:endParaRPr kumimoji="0" lang="en-US" sz="16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69" name="Group 68">
              <a:extLst>
                <a:ext uri="{FF2B5EF4-FFF2-40B4-BE49-F238E27FC236}">
                  <a16:creationId xmlns:a16="http://schemas.microsoft.com/office/drawing/2014/main" id="{D347D893-EB31-489F-50D6-BC768AA71B35}"/>
                </a:ext>
              </a:extLst>
            </p:cNvPr>
            <p:cNvGrpSpPr/>
            <p:nvPr/>
          </p:nvGrpSpPr>
          <p:grpSpPr>
            <a:xfrm>
              <a:off x="10674851" y="0"/>
              <a:ext cx="160027" cy="1178923"/>
              <a:chOff x="1574067" y="0"/>
              <a:chExt cx="160027" cy="1178923"/>
            </a:xfrm>
          </p:grpSpPr>
          <p:sp>
            <p:nvSpPr>
              <p:cNvPr id="70" name="Freeform: Shape 69">
                <a:extLst>
                  <a:ext uri="{FF2B5EF4-FFF2-40B4-BE49-F238E27FC236}">
                    <a16:creationId xmlns:a16="http://schemas.microsoft.com/office/drawing/2014/main" id="{3C9B64BD-3F57-16FD-C6A6-B8ECE311F4B5}"/>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Freeform: Shape 70">
                <a:extLst>
                  <a:ext uri="{FF2B5EF4-FFF2-40B4-BE49-F238E27FC236}">
                    <a16:creationId xmlns:a16="http://schemas.microsoft.com/office/drawing/2014/main" id="{86A2A470-FFD8-6CC4-EC47-12A06E868F4D}"/>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sp>
        <p:nvSpPr>
          <p:cNvPr id="74" name="Oval 73">
            <a:extLst>
              <a:ext uri="{FF2B5EF4-FFF2-40B4-BE49-F238E27FC236}">
                <a16:creationId xmlns:a16="http://schemas.microsoft.com/office/drawing/2014/main" id="{B8D733A2-BCED-FB95-61F8-ECB16AF1902F}"/>
              </a:ext>
            </a:extLst>
          </p:cNvPr>
          <p:cNvSpPr/>
          <p:nvPr/>
        </p:nvSpPr>
        <p:spPr>
          <a:xfrm>
            <a:off x="664806" y="6382001"/>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1E8B0337-FEF0-26A5-7E4F-35A78B9D29DE}"/>
              </a:ext>
            </a:extLst>
          </p:cNvPr>
          <p:cNvSpPr/>
          <p:nvPr/>
        </p:nvSpPr>
        <p:spPr>
          <a:xfrm>
            <a:off x="2942346" y="6382001"/>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D1F6A22F-AD7C-56D1-D920-A1D4AE7A92C1}"/>
              </a:ext>
            </a:extLst>
          </p:cNvPr>
          <p:cNvSpPr/>
          <p:nvPr/>
        </p:nvSpPr>
        <p:spPr>
          <a:xfrm>
            <a:off x="5250751" y="6382001"/>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83ED22F4-A069-ED1B-F4C8-4E5991AA1FEA}"/>
              </a:ext>
            </a:extLst>
          </p:cNvPr>
          <p:cNvSpPr/>
          <p:nvPr/>
        </p:nvSpPr>
        <p:spPr>
          <a:xfrm>
            <a:off x="7492578" y="6382001"/>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8" name="Oval 77">
            <a:extLst>
              <a:ext uri="{FF2B5EF4-FFF2-40B4-BE49-F238E27FC236}">
                <a16:creationId xmlns:a16="http://schemas.microsoft.com/office/drawing/2014/main" id="{103BE0DD-9232-F8E4-AEE9-99905ECAA2B1}"/>
              </a:ext>
            </a:extLst>
          </p:cNvPr>
          <p:cNvSpPr/>
          <p:nvPr/>
        </p:nvSpPr>
        <p:spPr>
          <a:xfrm>
            <a:off x="9793721" y="6382001"/>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4268719"/>
      </p:ext>
    </p:extLst>
  </p:cSld>
  <p:clrMapOvr>
    <a:masterClrMapping/>
  </p:clrMapOvr>
  <p:transition spd="slow">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14:presetBounceEnd="6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4000">
                                          <p:cBhvr additive="base">
                                            <p:cTn id="7" dur="1000" fill="hold"/>
                                            <p:tgtEl>
                                              <p:spTgt spid="4"/>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74"/>
                                            </p:tgtEl>
                                            <p:attrNameLst>
                                              <p:attrName>style.visibility</p:attrName>
                                            </p:attrNameLst>
                                          </p:cBhvr>
                                          <p:to>
                                            <p:strVal val="visible"/>
                                          </p:to>
                                        </p:set>
                                        <p:animEffect transition="in" filter="fade">
                                          <p:cBhvr>
                                            <p:cTn id="11" dur="200"/>
                                            <p:tgtEl>
                                              <p:spTgt spid="74"/>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1" fill="hold" nodeType="clickEffect" p14:presetBounceEnd="64000">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14:bounceEnd="64000">
                                          <p:cBhvr additive="base">
                                            <p:cTn id="16"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17" dur="1000" fill="hold"/>
                                            <p:tgtEl>
                                              <p:spTgt spid="20"/>
                                            </p:tgtEl>
                                            <p:attrNameLst>
                                              <p:attrName>ppt_y</p:attrName>
                                            </p:attrNameLst>
                                          </p:cBhvr>
                                          <p:tavLst>
                                            <p:tav tm="0">
                                              <p:val>
                                                <p:strVal val="0-#ppt_h/2"/>
                                              </p:val>
                                            </p:tav>
                                            <p:tav tm="100000">
                                              <p:val>
                                                <p:strVal val="#ppt_y"/>
                                              </p:val>
                                            </p:tav>
                                          </p:tavLst>
                                        </p:anim>
                                      </p:childTnLst>
                                    </p:cTn>
                                  </p:par>
                                  <p:par>
                                    <p:cTn id="18" presetID="10" presetClass="entr" presetSubtype="0" fill="hold" grpId="0" nodeType="withEffect">
                                      <p:stCondLst>
                                        <p:cond delay="750"/>
                                      </p:stCondLst>
                                      <p:childTnLst>
                                        <p:set>
                                          <p:cBhvr>
                                            <p:cTn id="19" dur="1" fill="hold">
                                              <p:stCondLst>
                                                <p:cond delay="0"/>
                                              </p:stCondLst>
                                            </p:cTn>
                                            <p:tgtEl>
                                              <p:spTgt spid="75"/>
                                            </p:tgtEl>
                                            <p:attrNameLst>
                                              <p:attrName>style.visibility</p:attrName>
                                            </p:attrNameLst>
                                          </p:cBhvr>
                                          <p:to>
                                            <p:strVal val="visible"/>
                                          </p:to>
                                        </p:set>
                                        <p:animEffect transition="in" filter="fade">
                                          <p:cBhvr>
                                            <p:cTn id="20" dur="200"/>
                                            <p:tgtEl>
                                              <p:spTgt spid="75"/>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14:presetBounceEnd="64000">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14:bounceEnd="64000">
                                          <p:cBhvr additive="base">
                                            <p:cTn id="25" dur="1000" fill="hold"/>
                                            <p:tgtEl>
                                              <p:spTgt spid="35"/>
                                            </p:tgtEl>
                                            <p:attrNameLst>
                                              <p:attrName>ppt_x</p:attrName>
                                            </p:attrNameLst>
                                          </p:cBhvr>
                                          <p:tavLst>
                                            <p:tav tm="0">
                                              <p:val>
                                                <p:strVal val="#ppt_x"/>
                                              </p:val>
                                            </p:tav>
                                            <p:tav tm="100000">
                                              <p:val>
                                                <p:strVal val="#ppt_x"/>
                                              </p:val>
                                            </p:tav>
                                          </p:tavLst>
                                        </p:anim>
                                        <p:anim calcmode="lin" valueType="num" p14:bounceEnd="64000">
                                          <p:cBhvr additive="base">
                                            <p:cTn id="26" dur="1000" fill="hold"/>
                                            <p:tgtEl>
                                              <p:spTgt spid="35"/>
                                            </p:tgtEl>
                                            <p:attrNameLst>
                                              <p:attrName>ppt_y</p:attrName>
                                            </p:attrNameLst>
                                          </p:cBhvr>
                                          <p:tavLst>
                                            <p:tav tm="0">
                                              <p:val>
                                                <p:strVal val="0-#ppt_h/2"/>
                                              </p:val>
                                            </p:tav>
                                            <p:tav tm="100000">
                                              <p:val>
                                                <p:strVal val="#ppt_y"/>
                                              </p:val>
                                            </p:tav>
                                          </p:tavLst>
                                        </p:anim>
                                      </p:childTnLst>
                                    </p:cTn>
                                  </p:par>
                                  <p:par>
                                    <p:cTn id="27" presetID="10" presetClass="entr" presetSubtype="0" fill="hold" grpId="0" nodeType="withEffect">
                                      <p:stCondLst>
                                        <p:cond delay="750"/>
                                      </p:stCondLst>
                                      <p:childTnLst>
                                        <p:set>
                                          <p:cBhvr>
                                            <p:cTn id="28" dur="1" fill="hold">
                                              <p:stCondLst>
                                                <p:cond delay="0"/>
                                              </p:stCondLst>
                                            </p:cTn>
                                            <p:tgtEl>
                                              <p:spTgt spid="76"/>
                                            </p:tgtEl>
                                            <p:attrNameLst>
                                              <p:attrName>style.visibility</p:attrName>
                                            </p:attrNameLst>
                                          </p:cBhvr>
                                          <p:to>
                                            <p:strVal val="visible"/>
                                          </p:to>
                                        </p:set>
                                        <p:animEffect transition="in" filter="fade">
                                          <p:cBhvr>
                                            <p:cTn id="29" dur="200"/>
                                            <p:tgtEl>
                                              <p:spTgt spid="7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 fill="hold" nodeType="clickEffect" p14:presetBounceEnd="64000">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14:bounceEnd="64000">
                                          <p:cBhvr additive="base">
                                            <p:cTn id="34" dur="1000" fill="hold"/>
                                            <p:tgtEl>
                                              <p:spTgt spid="48"/>
                                            </p:tgtEl>
                                            <p:attrNameLst>
                                              <p:attrName>ppt_x</p:attrName>
                                            </p:attrNameLst>
                                          </p:cBhvr>
                                          <p:tavLst>
                                            <p:tav tm="0">
                                              <p:val>
                                                <p:strVal val="#ppt_x"/>
                                              </p:val>
                                            </p:tav>
                                            <p:tav tm="100000">
                                              <p:val>
                                                <p:strVal val="#ppt_x"/>
                                              </p:val>
                                            </p:tav>
                                          </p:tavLst>
                                        </p:anim>
                                        <p:anim calcmode="lin" valueType="num" p14:bounceEnd="64000">
                                          <p:cBhvr additive="base">
                                            <p:cTn id="35" dur="1000" fill="hold"/>
                                            <p:tgtEl>
                                              <p:spTgt spid="48"/>
                                            </p:tgtEl>
                                            <p:attrNameLst>
                                              <p:attrName>ppt_y</p:attrName>
                                            </p:attrNameLst>
                                          </p:cBhvr>
                                          <p:tavLst>
                                            <p:tav tm="0">
                                              <p:val>
                                                <p:strVal val="0-#ppt_h/2"/>
                                              </p:val>
                                            </p:tav>
                                            <p:tav tm="100000">
                                              <p:val>
                                                <p:strVal val="#ppt_y"/>
                                              </p:val>
                                            </p:tav>
                                          </p:tavLst>
                                        </p:anim>
                                      </p:childTnLst>
                                    </p:cTn>
                                  </p:par>
                                  <p:par>
                                    <p:cTn id="36" presetID="10" presetClass="entr" presetSubtype="0" fill="hold" grpId="0" nodeType="withEffect">
                                      <p:stCondLst>
                                        <p:cond delay="750"/>
                                      </p:stCondLst>
                                      <p:childTnLst>
                                        <p:set>
                                          <p:cBhvr>
                                            <p:cTn id="37" dur="1" fill="hold">
                                              <p:stCondLst>
                                                <p:cond delay="0"/>
                                              </p:stCondLst>
                                            </p:cTn>
                                            <p:tgtEl>
                                              <p:spTgt spid="77"/>
                                            </p:tgtEl>
                                            <p:attrNameLst>
                                              <p:attrName>style.visibility</p:attrName>
                                            </p:attrNameLst>
                                          </p:cBhvr>
                                          <p:to>
                                            <p:strVal val="visible"/>
                                          </p:to>
                                        </p:set>
                                        <p:animEffect transition="in" filter="fade">
                                          <p:cBhvr>
                                            <p:cTn id="38" dur="200"/>
                                            <p:tgtEl>
                                              <p:spTgt spid="77"/>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 fill="hold" nodeType="clickEffect" p14:presetBounceEnd="64000">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14:bounceEnd="64000">
                                          <p:cBhvr additive="base">
                                            <p:cTn id="43"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44" dur="1000" fill="hold"/>
                                            <p:tgtEl>
                                              <p:spTgt spid="61"/>
                                            </p:tgtEl>
                                            <p:attrNameLst>
                                              <p:attrName>ppt_y</p:attrName>
                                            </p:attrNameLst>
                                          </p:cBhvr>
                                          <p:tavLst>
                                            <p:tav tm="0">
                                              <p:val>
                                                <p:strVal val="0-#ppt_h/2"/>
                                              </p:val>
                                            </p:tav>
                                            <p:tav tm="100000">
                                              <p:val>
                                                <p:strVal val="#ppt_y"/>
                                              </p:val>
                                            </p:tav>
                                          </p:tavLst>
                                        </p:anim>
                                      </p:childTnLst>
                                    </p:cTn>
                                  </p:par>
                                  <p:par>
                                    <p:cTn id="45" presetID="10" presetClass="entr" presetSubtype="0" fill="hold" grpId="0" nodeType="withEffect">
                                      <p:stCondLst>
                                        <p:cond delay="750"/>
                                      </p:stCondLst>
                                      <p:childTnLst>
                                        <p:set>
                                          <p:cBhvr>
                                            <p:cTn id="46" dur="1" fill="hold">
                                              <p:stCondLst>
                                                <p:cond delay="0"/>
                                              </p:stCondLst>
                                            </p:cTn>
                                            <p:tgtEl>
                                              <p:spTgt spid="78"/>
                                            </p:tgtEl>
                                            <p:attrNameLst>
                                              <p:attrName>style.visibility</p:attrName>
                                            </p:attrNameLst>
                                          </p:cBhvr>
                                          <p:to>
                                            <p:strVal val="visible"/>
                                          </p:to>
                                        </p:set>
                                        <p:animEffect transition="in" filter="fade">
                                          <p:cBhvr>
                                            <p:cTn id="47" dur="2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76" grpId="0" animBg="1"/>
          <p:bldP spid="77" grpId="0" animBg="1"/>
          <p:bldP spid="78"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74"/>
                                            </p:tgtEl>
                                            <p:attrNameLst>
                                              <p:attrName>style.visibility</p:attrName>
                                            </p:attrNameLst>
                                          </p:cBhvr>
                                          <p:to>
                                            <p:strVal val="visible"/>
                                          </p:to>
                                        </p:set>
                                        <p:animEffect transition="in" filter="fade">
                                          <p:cBhvr>
                                            <p:cTn id="11" dur="200"/>
                                            <p:tgtEl>
                                              <p:spTgt spid="74"/>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1" fill="hold" nodeType="click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000" fill="hold"/>
                                            <p:tgtEl>
                                              <p:spTgt spid="20"/>
                                            </p:tgtEl>
                                            <p:attrNameLst>
                                              <p:attrName>ppt_x</p:attrName>
                                            </p:attrNameLst>
                                          </p:cBhvr>
                                          <p:tavLst>
                                            <p:tav tm="0">
                                              <p:val>
                                                <p:strVal val="#ppt_x"/>
                                              </p:val>
                                            </p:tav>
                                            <p:tav tm="100000">
                                              <p:val>
                                                <p:strVal val="#ppt_x"/>
                                              </p:val>
                                            </p:tav>
                                          </p:tavLst>
                                        </p:anim>
                                        <p:anim calcmode="lin" valueType="num">
                                          <p:cBhvr additive="base">
                                            <p:cTn id="17" dur="1000" fill="hold"/>
                                            <p:tgtEl>
                                              <p:spTgt spid="20"/>
                                            </p:tgtEl>
                                            <p:attrNameLst>
                                              <p:attrName>ppt_y</p:attrName>
                                            </p:attrNameLst>
                                          </p:cBhvr>
                                          <p:tavLst>
                                            <p:tav tm="0">
                                              <p:val>
                                                <p:strVal val="0-#ppt_h/2"/>
                                              </p:val>
                                            </p:tav>
                                            <p:tav tm="100000">
                                              <p:val>
                                                <p:strVal val="#ppt_y"/>
                                              </p:val>
                                            </p:tav>
                                          </p:tavLst>
                                        </p:anim>
                                      </p:childTnLst>
                                    </p:cTn>
                                  </p:par>
                                  <p:par>
                                    <p:cTn id="18" presetID="10" presetClass="entr" presetSubtype="0" fill="hold" grpId="0" nodeType="withEffect">
                                      <p:stCondLst>
                                        <p:cond delay="750"/>
                                      </p:stCondLst>
                                      <p:childTnLst>
                                        <p:set>
                                          <p:cBhvr>
                                            <p:cTn id="19" dur="1" fill="hold">
                                              <p:stCondLst>
                                                <p:cond delay="0"/>
                                              </p:stCondLst>
                                            </p:cTn>
                                            <p:tgtEl>
                                              <p:spTgt spid="75"/>
                                            </p:tgtEl>
                                            <p:attrNameLst>
                                              <p:attrName>style.visibility</p:attrName>
                                            </p:attrNameLst>
                                          </p:cBhvr>
                                          <p:to>
                                            <p:strVal val="visible"/>
                                          </p:to>
                                        </p:set>
                                        <p:animEffect transition="in" filter="fade">
                                          <p:cBhvr>
                                            <p:cTn id="20" dur="200"/>
                                            <p:tgtEl>
                                              <p:spTgt spid="75"/>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1000" fill="hold"/>
                                            <p:tgtEl>
                                              <p:spTgt spid="35"/>
                                            </p:tgtEl>
                                            <p:attrNameLst>
                                              <p:attrName>ppt_x</p:attrName>
                                            </p:attrNameLst>
                                          </p:cBhvr>
                                          <p:tavLst>
                                            <p:tav tm="0">
                                              <p:val>
                                                <p:strVal val="#ppt_x"/>
                                              </p:val>
                                            </p:tav>
                                            <p:tav tm="100000">
                                              <p:val>
                                                <p:strVal val="#ppt_x"/>
                                              </p:val>
                                            </p:tav>
                                          </p:tavLst>
                                        </p:anim>
                                        <p:anim calcmode="lin" valueType="num">
                                          <p:cBhvr additive="base">
                                            <p:cTn id="26" dur="1000" fill="hold"/>
                                            <p:tgtEl>
                                              <p:spTgt spid="35"/>
                                            </p:tgtEl>
                                            <p:attrNameLst>
                                              <p:attrName>ppt_y</p:attrName>
                                            </p:attrNameLst>
                                          </p:cBhvr>
                                          <p:tavLst>
                                            <p:tav tm="0">
                                              <p:val>
                                                <p:strVal val="0-#ppt_h/2"/>
                                              </p:val>
                                            </p:tav>
                                            <p:tav tm="100000">
                                              <p:val>
                                                <p:strVal val="#ppt_y"/>
                                              </p:val>
                                            </p:tav>
                                          </p:tavLst>
                                        </p:anim>
                                      </p:childTnLst>
                                    </p:cTn>
                                  </p:par>
                                  <p:par>
                                    <p:cTn id="27" presetID="10" presetClass="entr" presetSubtype="0" fill="hold" grpId="0" nodeType="withEffect">
                                      <p:stCondLst>
                                        <p:cond delay="750"/>
                                      </p:stCondLst>
                                      <p:childTnLst>
                                        <p:set>
                                          <p:cBhvr>
                                            <p:cTn id="28" dur="1" fill="hold">
                                              <p:stCondLst>
                                                <p:cond delay="0"/>
                                              </p:stCondLst>
                                            </p:cTn>
                                            <p:tgtEl>
                                              <p:spTgt spid="76"/>
                                            </p:tgtEl>
                                            <p:attrNameLst>
                                              <p:attrName>style.visibility</p:attrName>
                                            </p:attrNameLst>
                                          </p:cBhvr>
                                          <p:to>
                                            <p:strVal val="visible"/>
                                          </p:to>
                                        </p:set>
                                        <p:animEffect transition="in" filter="fade">
                                          <p:cBhvr>
                                            <p:cTn id="29" dur="200"/>
                                            <p:tgtEl>
                                              <p:spTgt spid="7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 fill="hold" nodeType="click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1000" fill="hold"/>
                                            <p:tgtEl>
                                              <p:spTgt spid="48"/>
                                            </p:tgtEl>
                                            <p:attrNameLst>
                                              <p:attrName>ppt_x</p:attrName>
                                            </p:attrNameLst>
                                          </p:cBhvr>
                                          <p:tavLst>
                                            <p:tav tm="0">
                                              <p:val>
                                                <p:strVal val="#ppt_x"/>
                                              </p:val>
                                            </p:tav>
                                            <p:tav tm="100000">
                                              <p:val>
                                                <p:strVal val="#ppt_x"/>
                                              </p:val>
                                            </p:tav>
                                          </p:tavLst>
                                        </p:anim>
                                        <p:anim calcmode="lin" valueType="num">
                                          <p:cBhvr additive="base">
                                            <p:cTn id="35" dur="1000" fill="hold"/>
                                            <p:tgtEl>
                                              <p:spTgt spid="48"/>
                                            </p:tgtEl>
                                            <p:attrNameLst>
                                              <p:attrName>ppt_y</p:attrName>
                                            </p:attrNameLst>
                                          </p:cBhvr>
                                          <p:tavLst>
                                            <p:tav tm="0">
                                              <p:val>
                                                <p:strVal val="0-#ppt_h/2"/>
                                              </p:val>
                                            </p:tav>
                                            <p:tav tm="100000">
                                              <p:val>
                                                <p:strVal val="#ppt_y"/>
                                              </p:val>
                                            </p:tav>
                                          </p:tavLst>
                                        </p:anim>
                                      </p:childTnLst>
                                    </p:cTn>
                                  </p:par>
                                  <p:par>
                                    <p:cTn id="36" presetID="10" presetClass="entr" presetSubtype="0" fill="hold" grpId="0" nodeType="withEffect">
                                      <p:stCondLst>
                                        <p:cond delay="750"/>
                                      </p:stCondLst>
                                      <p:childTnLst>
                                        <p:set>
                                          <p:cBhvr>
                                            <p:cTn id="37" dur="1" fill="hold">
                                              <p:stCondLst>
                                                <p:cond delay="0"/>
                                              </p:stCondLst>
                                            </p:cTn>
                                            <p:tgtEl>
                                              <p:spTgt spid="77"/>
                                            </p:tgtEl>
                                            <p:attrNameLst>
                                              <p:attrName>style.visibility</p:attrName>
                                            </p:attrNameLst>
                                          </p:cBhvr>
                                          <p:to>
                                            <p:strVal val="visible"/>
                                          </p:to>
                                        </p:set>
                                        <p:animEffect transition="in" filter="fade">
                                          <p:cBhvr>
                                            <p:cTn id="38" dur="200"/>
                                            <p:tgtEl>
                                              <p:spTgt spid="77"/>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 fill="hold" nodeType="click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additive="base">
                                            <p:cTn id="43" dur="1000" fill="hold"/>
                                            <p:tgtEl>
                                              <p:spTgt spid="61"/>
                                            </p:tgtEl>
                                            <p:attrNameLst>
                                              <p:attrName>ppt_x</p:attrName>
                                            </p:attrNameLst>
                                          </p:cBhvr>
                                          <p:tavLst>
                                            <p:tav tm="0">
                                              <p:val>
                                                <p:strVal val="#ppt_x"/>
                                              </p:val>
                                            </p:tav>
                                            <p:tav tm="100000">
                                              <p:val>
                                                <p:strVal val="#ppt_x"/>
                                              </p:val>
                                            </p:tav>
                                          </p:tavLst>
                                        </p:anim>
                                        <p:anim calcmode="lin" valueType="num">
                                          <p:cBhvr additive="base">
                                            <p:cTn id="44" dur="1000" fill="hold"/>
                                            <p:tgtEl>
                                              <p:spTgt spid="61"/>
                                            </p:tgtEl>
                                            <p:attrNameLst>
                                              <p:attrName>ppt_y</p:attrName>
                                            </p:attrNameLst>
                                          </p:cBhvr>
                                          <p:tavLst>
                                            <p:tav tm="0">
                                              <p:val>
                                                <p:strVal val="0-#ppt_h/2"/>
                                              </p:val>
                                            </p:tav>
                                            <p:tav tm="100000">
                                              <p:val>
                                                <p:strVal val="#ppt_y"/>
                                              </p:val>
                                            </p:tav>
                                          </p:tavLst>
                                        </p:anim>
                                      </p:childTnLst>
                                    </p:cTn>
                                  </p:par>
                                  <p:par>
                                    <p:cTn id="45" presetID="10" presetClass="entr" presetSubtype="0" fill="hold" grpId="0" nodeType="withEffect">
                                      <p:stCondLst>
                                        <p:cond delay="750"/>
                                      </p:stCondLst>
                                      <p:childTnLst>
                                        <p:set>
                                          <p:cBhvr>
                                            <p:cTn id="46" dur="1" fill="hold">
                                              <p:stCondLst>
                                                <p:cond delay="0"/>
                                              </p:stCondLst>
                                            </p:cTn>
                                            <p:tgtEl>
                                              <p:spTgt spid="78"/>
                                            </p:tgtEl>
                                            <p:attrNameLst>
                                              <p:attrName>style.visibility</p:attrName>
                                            </p:attrNameLst>
                                          </p:cBhvr>
                                          <p:to>
                                            <p:strVal val="visible"/>
                                          </p:to>
                                        </p:set>
                                        <p:animEffect transition="in" filter="fade">
                                          <p:cBhvr>
                                            <p:cTn id="47" dur="200"/>
                                            <p:tgtEl>
                                              <p:spTgt spid="78"/>
                                            </p:tgtEl>
                                          </p:cBhvr>
                                        </p:animEffect>
                                      </p:childTnLst>
                                    </p:cTn>
                                  </p:par>
                                </p:childTnLst>
                              </p:cTn>
                            </p:par>
                            <p:par>
                              <p:cTn id="48" fill="hold">
                                <p:stCondLst>
                                  <p:cond delay="1000"/>
                                </p:stCondLst>
                                <p:childTnLst>
                                  <p:par>
                                    <p:cTn id="49" presetID="1" presetClass="mediacall" presetSubtype="0" fill="hold" nodeType="afterEffect">
                                      <p:stCondLst>
                                        <p:cond delay="0"/>
                                      </p:stCondLst>
                                      <p:childTnLst>
                                        <p:cmd type="call" cmd="playFrom(0.0)">
                                          <p:cBhvr>
                                            <p:cTn id="50" dur="45486" fill="hold"/>
                                            <p:tgtEl>
                                              <p:spTgt spid="7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51" fill="hold" display="0">
                      <p:stCondLst>
                        <p:cond delay="indefinite"/>
                      </p:stCondLst>
                      <p:endCondLst>
                        <p:cond evt="onStopAudio" delay="0">
                          <p:tgtEl>
                            <p:sldTgt/>
                          </p:tgtEl>
                        </p:cond>
                      </p:endCondLst>
                    </p:cTn>
                    <p:tgtEl>
                      <p:spTgt spid="79"/>
                    </p:tgtEl>
                  </p:cMediaNode>
                </p:audio>
              </p:childTnLst>
            </p:cTn>
          </p:par>
        </p:tnLst>
        <p:bldLst>
          <p:bldP spid="74" grpId="0" animBg="1"/>
          <p:bldP spid="75" grpId="0" animBg="1"/>
          <p:bldP spid="76" grpId="0" animBg="1"/>
          <p:bldP spid="77" grpId="0" animBg="1"/>
          <p:bldP spid="78" grpId="0" animBg="1"/>
        </p:bldLst>
      </p:timing>
    </mc:Fallback>
  </mc:AlternateContent>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4EE65-87B0-1CBE-596C-94A2D669E5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5C3D3E-2586-A58A-510E-FAAAC68642C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7A9B5DF-32CA-BD9D-0C59-0BDCBA9FCA2B}"/>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6381BFA-AEC1-82B8-3DDA-F6A908CF62DA}"/>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2DBE93A-C363-27EB-7A17-3A90E66B075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3AD1235-A1EF-9E69-1C79-42EB67707E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923943D-2C33-D1A0-E42C-5BAC0EDE6903}"/>
              </a:ext>
            </a:extLst>
          </p:cNvPr>
          <p:cNvSpPr/>
          <p:nvPr/>
        </p:nvSpPr>
        <p:spPr>
          <a:xfrm>
            <a:off x="3154351" y="722100"/>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أنواع الأزمات الرقمية</a:t>
            </a:r>
          </a:p>
        </p:txBody>
      </p:sp>
      <p:sp>
        <p:nvSpPr>
          <p:cNvPr id="10" name="TextBox 9">
            <a:extLst>
              <a:ext uri="{FF2B5EF4-FFF2-40B4-BE49-F238E27FC236}">
                <a16:creationId xmlns:a16="http://schemas.microsoft.com/office/drawing/2014/main" id="{459268C5-C25D-DE99-8D65-9B1284E6D8DE}"/>
              </a:ext>
            </a:extLst>
          </p:cNvPr>
          <p:cNvSpPr txBox="1"/>
          <p:nvPr/>
        </p:nvSpPr>
        <p:spPr>
          <a:xfrm>
            <a:off x="390629" y="1433523"/>
            <a:ext cx="11410741" cy="4996817"/>
          </a:xfrm>
          <a:prstGeom prst="rect">
            <a:avLst/>
          </a:prstGeom>
          <a:noFill/>
        </p:spPr>
        <p:txBody>
          <a:bodyPr wrap="square" rtlCol="1">
            <a:spAutoFit/>
          </a:bodyPr>
          <a:lstStyle/>
          <a:p>
            <a:pPr marL="285750" indent="-285750" algn="just" rtl="1">
              <a:lnSpc>
                <a:spcPct val="200000"/>
              </a:lnSpc>
              <a:buClr>
                <a:schemeClr val="accent2"/>
              </a:buClr>
              <a:buFont typeface="Wingdings" panose="05000000000000000000" pitchFamily="2" charset="2"/>
              <a:buChar char="v"/>
            </a:pPr>
            <a:r>
              <a:rPr lang="ar-EG" b="1" dirty="0">
                <a:solidFill>
                  <a:schemeClr val="accent2"/>
                </a:solidFill>
                <a:latin typeface="Alexandria" pitchFamily="2" charset="-78"/>
                <a:cs typeface="Alexandria" pitchFamily="2" charset="-78"/>
              </a:rPr>
              <a:t>أزمات السمعة الإلكترونية </a:t>
            </a:r>
            <a:r>
              <a:rPr lang="en-US" b="1" dirty="0">
                <a:solidFill>
                  <a:schemeClr val="accent2"/>
                </a:solidFill>
                <a:latin typeface="Alexandria" pitchFamily="2" charset="-78"/>
                <a:cs typeface="Alexandria" pitchFamily="2" charset="-78"/>
              </a:rPr>
              <a:t>Reputation Crises</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انفجار تفاعل سلبي على القنوات الرقمية (منشور، حملة، تصريح، خدمة رديئة متداولة) يضرب الثقة والولاء وقد ينعكس فورًا على المبيعات والقيمة السوقية. مما يؤثر على الصورة العامة للمؤسسة .</a:t>
            </a:r>
          </a:p>
          <a:p>
            <a:pPr algn="just" rtl="1">
              <a:lnSpc>
                <a:spcPct val="200000"/>
              </a:lnSpc>
              <a:buClr>
                <a:schemeClr val="accent2"/>
              </a:buClr>
            </a:pPr>
            <a:r>
              <a:rPr lang="ar-EG" b="1" dirty="0">
                <a:solidFill>
                  <a:srgbClr val="00B050"/>
                </a:solidFill>
                <a:latin typeface="Alexandria" pitchFamily="2" charset="-78"/>
                <a:cs typeface="Alexandria" pitchFamily="2" charset="-78"/>
              </a:rPr>
              <a:t>أمثلة:</a:t>
            </a:r>
          </a:p>
          <a:p>
            <a:pPr algn="just" rtl="1">
              <a:lnSpc>
                <a:spcPct val="200000"/>
              </a:lnSpc>
              <a:buClr>
                <a:schemeClr val="accent2"/>
              </a:buClr>
            </a:pPr>
            <a:r>
              <a:rPr lang="ar-EG" dirty="0">
                <a:latin typeface="Alexandria" pitchFamily="2" charset="-78"/>
                <a:cs typeface="Alexandria" pitchFamily="2" charset="-78"/>
              </a:rPr>
              <a:t>إعلان </a:t>
            </a:r>
            <a:r>
              <a:rPr lang="en-US" dirty="0">
                <a:latin typeface="Alexandria" pitchFamily="2" charset="-78"/>
                <a:cs typeface="Alexandria" pitchFamily="2" charset="-78"/>
              </a:rPr>
              <a:t>iPad Pro</a:t>
            </a:r>
            <a:r>
              <a:rPr lang="ar-EG" dirty="0">
                <a:latin typeface="Alexandria" pitchFamily="2" charset="-78"/>
                <a:cs typeface="Alexandria" pitchFamily="2" charset="-78"/>
              </a:rPr>
              <a:t> في مايو 2024: اعتذار علني من </a:t>
            </a:r>
            <a:r>
              <a:rPr lang="en-US" dirty="0">
                <a:latin typeface="Alexandria" pitchFamily="2" charset="-78"/>
                <a:cs typeface="Alexandria" pitchFamily="2" charset="-78"/>
              </a:rPr>
              <a:t>Apple </a:t>
            </a:r>
            <a:r>
              <a:rPr lang="ar-EG" dirty="0">
                <a:latin typeface="Alexandria" pitchFamily="2" charset="-78"/>
                <a:cs typeface="Alexandria" pitchFamily="2" charset="-78"/>
              </a:rPr>
              <a:t> بعد حملة انتقادات واسعة على الإعلان </a:t>
            </a:r>
            <a:r>
              <a:rPr lang="en-US" dirty="0">
                <a:latin typeface="Alexandria" pitchFamily="2" charset="-78"/>
                <a:cs typeface="Alexandria" pitchFamily="2" charset="-78"/>
              </a:rPr>
              <a:t>Crusher” </a:t>
            </a:r>
            <a:r>
              <a:rPr lang="ar-EG" dirty="0">
                <a:latin typeface="Alexandria" pitchFamily="2" charset="-78"/>
                <a:cs typeface="Alexandria" pitchFamily="2" charset="-78"/>
              </a:rPr>
              <a:t>" وما وُصف بإهانة لرموز الإبداع. </a:t>
            </a:r>
            <a:r>
              <a:rPr lang="en-US" dirty="0">
                <a:latin typeface="Alexandria" pitchFamily="2" charset="-78"/>
                <a:cs typeface="Alexandria" pitchFamily="2" charset="-78"/>
                <a:hlinkClick r:id="rId3"/>
              </a:rPr>
              <a:t>https://youtube.com/shorts/fAgXm-GqEHU?si=uf0xIPz1pa0ri0rs</a:t>
            </a:r>
            <a:endParaRPr lang="ar-EG" dirty="0">
              <a:latin typeface="Alexandria" pitchFamily="2" charset="-78"/>
              <a:cs typeface="Alexandria" pitchFamily="2" charset="-78"/>
            </a:endParaRPr>
          </a:p>
          <a:p>
            <a:pPr algn="just" rtl="1">
              <a:lnSpc>
                <a:spcPct val="200000"/>
              </a:lnSpc>
              <a:buClr>
                <a:schemeClr val="accent2"/>
              </a:buClr>
            </a:pPr>
            <a:r>
              <a:rPr lang="ar-EG" b="1" dirty="0">
                <a:solidFill>
                  <a:srgbClr val="00B050"/>
                </a:solidFill>
                <a:latin typeface="Alexandria" pitchFamily="2" charset="-78"/>
                <a:cs typeface="Alexandria" pitchFamily="2" charset="-78"/>
              </a:rPr>
              <a:t>الحل</a:t>
            </a:r>
            <a:r>
              <a:rPr lang="ar-EG" dirty="0">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تقييم المخاطر خلال الساعة الأولى، وإصدار رسالة اعتراف أو توضيح غير دفاعية، وإعلان خطوات تصحيحية قابلة للقياس، وتحديثات متتابعة حتى تهدأ الذروة.</a:t>
            </a:r>
          </a:p>
        </p:txBody>
      </p:sp>
    </p:spTree>
    <p:extLst>
      <p:ext uri="{BB962C8B-B14F-4D97-AF65-F5344CB8AC3E}">
        <p14:creationId xmlns:p14="http://schemas.microsoft.com/office/powerpoint/2010/main" val="1354338536"/>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4F717-5511-9358-C939-7DCE28EFB1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57D853-AFC4-B836-C3D8-62EC9FB1559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831CF96-16B9-0ED8-A8A8-C49BE19343CB}"/>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710438-3158-9EFA-F05E-78EDE67CB498}"/>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9AC03C7-C0EC-5256-7D5B-480BF54BC95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EC970B7-994D-75B3-B3F2-BE8ACD393F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F4584B8-54D4-72AE-FBAC-D6ADA5A10561}"/>
              </a:ext>
            </a:extLst>
          </p:cNvPr>
          <p:cNvSpPr/>
          <p:nvPr/>
        </p:nvSpPr>
        <p:spPr>
          <a:xfrm>
            <a:off x="3154351" y="722100"/>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أنواع الأزمات الرقمية</a:t>
            </a:r>
          </a:p>
        </p:txBody>
      </p:sp>
      <p:sp>
        <p:nvSpPr>
          <p:cNvPr id="10" name="TextBox 9">
            <a:extLst>
              <a:ext uri="{FF2B5EF4-FFF2-40B4-BE49-F238E27FC236}">
                <a16:creationId xmlns:a16="http://schemas.microsoft.com/office/drawing/2014/main" id="{8630A4CC-1798-19A3-4318-DB76AF1E61AA}"/>
              </a:ext>
            </a:extLst>
          </p:cNvPr>
          <p:cNvSpPr txBox="1"/>
          <p:nvPr/>
        </p:nvSpPr>
        <p:spPr>
          <a:xfrm>
            <a:off x="390629" y="1433523"/>
            <a:ext cx="11410741" cy="4996817"/>
          </a:xfrm>
          <a:prstGeom prst="rect">
            <a:avLst/>
          </a:prstGeom>
          <a:noFill/>
        </p:spPr>
        <p:txBody>
          <a:bodyPr wrap="square" rtlCol="1">
            <a:spAutoFit/>
          </a:bodyPr>
          <a:lstStyle/>
          <a:p>
            <a:pPr marL="285750" indent="-285750" algn="just" rtl="1">
              <a:lnSpc>
                <a:spcPct val="200000"/>
              </a:lnSpc>
              <a:buClr>
                <a:schemeClr val="accent2"/>
              </a:buClr>
              <a:buFont typeface="Wingdings" panose="05000000000000000000" pitchFamily="2" charset="2"/>
              <a:buChar char="v"/>
            </a:pPr>
            <a:r>
              <a:rPr lang="ar-EG" b="1" dirty="0">
                <a:solidFill>
                  <a:schemeClr val="accent2"/>
                </a:solidFill>
                <a:latin typeface="Alexandria" pitchFamily="2" charset="-78"/>
                <a:cs typeface="Alexandria" pitchFamily="2" charset="-78"/>
              </a:rPr>
              <a:t>أزمات الشائعات والمعلومات المضللة </a:t>
            </a:r>
            <a:r>
              <a:rPr lang="en-US" b="1" dirty="0">
                <a:solidFill>
                  <a:schemeClr val="accent2"/>
                </a:solidFill>
                <a:latin typeface="Alexandria" pitchFamily="2" charset="-78"/>
                <a:cs typeface="Alexandria" pitchFamily="2" charset="-78"/>
              </a:rPr>
              <a:t>Misinformation/Disinformation</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انتشار ادعاءات زائفة أو مضلِّلة تؤثر في تصوّر الجمهور والمسؤولين؛ قد تشمل “</a:t>
            </a:r>
            <a:r>
              <a:rPr lang="en-US" dirty="0">
                <a:latin typeface="Alexandria" pitchFamily="2" charset="-78"/>
                <a:cs typeface="Alexandria" pitchFamily="2" charset="-78"/>
              </a:rPr>
              <a:t>Deepfake</a:t>
            </a:r>
            <a:r>
              <a:rPr lang="ar-EG" dirty="0">
                <a:latin typeface="Alexandria" pitchFamily="2" charset="-78"/>
                <a:cs typeface="Alexandria" pitchFamily="2" charset="-78"/>
              </a:rPr>
              <a:t>” بصري/صوتي. تُعرّف منظمة الصحة العالمية التضليل بأنه محتوى كاذب يُتداول بنية أو بلا نية، ويُربك قرارات الناس. </a:t>
            </a:r>
          </a:p>
          <a:p>
            <a:pPr algn="just" rtl="1">
              <a:lnSpc>
                <a:spcPct val="200000"/>
              </a:lnSpc>
              <a:buClr>
                <a:schemeClr val="accent2"/>
              </a:buClr>
            </a:pPr>
            <a:r>
              <a:rPr lang="ar-EG" b="1" dirty="0">
                <a:solidFill>
                  <a:srgbClr val="00B050"/>
                </a:solidFill>
                <a:latin typeface="Alexandria" pitchFamily="2" charset="-78"/>
                <a:cs typeface="Alexandria" pitchFamily="2" charset="-78"/>
              </a:rPr>
              <a:t>أمثلة:</a:t>
            </a:r>
          </a:p>
          <a:p>
            <a:pPr algn="just" rtl="1">
              <a:lnSpc>
                <a:spcPct val="200000"/>
              </a:lnSpc>
              <a:buClr>
                <a:schemeClr val="accent2"/>
              </a:buClr>
            </a:pPr>
            <a:r>
              <a:rPr lang="ar-EG" dirty="0">
                <a:latin typeface="Alexandria" pitchFamily="2" charset="-78"/>
                <a:cs typeface="Alexandria" pitchFamily="2" charset="-78"/>
              </a:rPr>
              <a:t>اتصال فيديو مُزوّر </a:t>
            </a:r>
            <a:r>
              <a:rPr lang="en-US" dirty="0">
                <a:latin typeface="Alexandria" pitchFamily="2" charset="-78"/>
                <a:cs typeface="Alexandria" pitchFamily="2" charset="-78"/>
              </a:rPr>
              <a:t> Deepfake )</a:t>
            </a:r>
            <a:r>
              <a:rPr lang="ar-EG" dirty="0">
                <a:latin typeface="Alexandria" pitchFamily="2" charset="-78"/>
                <a:cs typeface="Alexandria" pitchFamily="2" charset="-78"/>
              </a:rPr>
              <a:t>هونغ كونغ 2024): استُدرج موظف لتحويل 25 مليون دولار بعد اجتماع مرئي مزيف مع “المدير المالي”. يوضح هشاشة عمليات الاعتماد على الهوية الرقمية</a:t>
            </a:r>
          </a:p>
          <a:p>
            <a:pPr algn="just" rtl="1">
              <a:lnSpc>
                <a:spcPct val="200000"/>
              </a:lnSpc>
              <a:buClr>
                <a:schemeClr val="accent2"/>
              </a:buClr>
            </a:pPr>
            <a:r>
              <a:rPr lang="ar-EG" b="1" dirty="0">
                <a:solidFill>
                  <a:srgbClr val="00B050"/>
                </a:solidFill>
                <a:latin typeface="Alexandria" pitchFamily="2" charset="-78"/>
                <a:cs typeface="Alexandria" pitchFamily="2" charset="-78"/>
              </a:rPr>
              <a:t>الحل</a:t>
            </a:r>
            <a:r>
              <a:rPr lang="ar-EG" dirty="0">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بروتوكول تحقق متعدد القنوات (صوت/فيديو/رمز آمن)، بيان توعوي سريع يوضح الحقائق مع روابط مُوثّقة، ولوحة رصد لعبارات مضللة شائعة للرد المعياري.</a:t>
            </a:r>
          </a:p>
        </p:txBody>
      </p:sp>
    </p:spTree>
    <p:extLst>
      <p:ext uri="{BB962C8B-B14F-4D97-AF65-F5344CB8AC3E}">
        <p14:creationId xmlns:p14="http://schemas.microsoft.com/office/powerpoint/2010/main" val="695026893"/>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19A5B-1101-4BA0-2CD2-B8B28E3918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1B6CB0-9792-0364-CA05-0A3BC6723893}"/>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699343-37A3-F277-D4C9-393CE537566B}"/>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2F9B8D9-5DE1-5BC0-5D8C-343A5AFFFBFC}"/>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D08BDCE-757B-9AF6-D7DC-F1CF3F9CB82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84C245C-0CB4-82E2-D9FD-FD6D8213C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FAFD03C-B507-44E7-0622-D51CE5D0149A}"/>
              </a:ext>
            </a:extLst>
          </p:cNvPr>
          <p:cNvSpPr/>
          <p:nvPr/>
        </p:nvSpPr>
        <p:spPr>
          <a:xfrm>
            <a:off x="3154351" y="722100"/>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أنواع الأزمات الرقمية</a:t>
            </a:r>
          </a:p>
        </p:txBody>
      </p:sp>
      <p:sp>
        <p:nvSpPr>
          <p:cNvPr id="10" name="TextBox 9">
            <a:extLst>
              <a:ext uri="{FF2B5EF4-FFF2-40B4-BE49-F238E27FC236}">
                <a16:creationId xmlns:a16="http://schemas.microsoft.com/office/drawing/2014/main" id="{4621EA0F-3C35-0F8E-59A6-8B075EE0EEDC}"/>
              </a:ext>
            </a:extLst>
          </p:cNvPr>
          <p:cNvSpPr txBox="1"/>
          <p:nvPr/>
        </p:nvSpPr>
        <p:spPr>
          <a:xfrm>
            <a:off x="390629" y="1433523"/>
            <a:ext cx="11410741" cy="4996817"/>
          </a:xfrm>
          <a:prstGeom prst="rect">
            <a:avLst/>
          </a:prstGeom>
          <a:noFill/>
        </p:spPr>
        <p:txBody>
          <a:bodyPr wrap="square" rtlCol="1">
            <a:spAutoFit/>
          </a:bodyPr>
          <a:lstStyle/>
          <a:p>
            <a:pPr marL="285750" indent="-285750" algn="just" rtl="1">
              <a:lnSpc>
                <a:spcPct val="200000"/>
              </a:lnSpc>
              <a:buClr>
                <a:schemeClr val="accent2"/>
              </a:buClr>
              <a:buFont typeface="Wingdings" panose="05000000000000000000" pitchFamily="2" charset="2"/>
              <a:buChar char="v"/>
            </a:pPr>
            <a:r>
              <a:rPr lang="ar-EG" b="1" dirty="0">
                <a:solidFill>
                  <a:schemeClr val="accent2"/>
                </a:solidFill>
                <a:latin typeface="Alexandria" pitchFamily="2" charset="-78"/>
                <a:cs typeface="Alexandria" pitchFamily="2" charset="-78"/>
              </a:rPr>
              <a:t>الأزمات الأمنية والاختراقات السيبرانية </a:t>
            </a:r>
            <a:r>
              <a:rPr lang="en-US" b="1" dirty="0">
                <a:solidFill>
                  <a:schemeClr val="accent2"/>
                </a:solidFill>
                <a:latin typeface="Alexandria" pitchFamily="2" charset="-78"/>
                <a:cs typeface="Alexandria" pitchFamily="2" charset="-78"/>
              </a:rPr>
              <a:t>Cybersecurity Crises</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وصول غير مصرّح به للأنظمة/البيانات، تسريب بيانات حساسة، تشفير فدية… إلخ. تُوصي </a:t>
            </a:r>
            <a:r>
              <a:rPr lang="en-US" dirty="0">
                <a:latin typeface="Alexandria" pitchFamily="2" charset="-78"/>
                <a:cs typeface="Alexandria" pitchFamily="2" charset="-78"/>
              </a:rPr>
              <a:t>CISA </a:t>
            </a:r>
            <a:r>
              <a:rPr lang="ar-EG" dirty="0">
                <a:latin typeface="Alexandria" pitchFamily="2" charset="-78"/>
                <a:cs typeface="Alexandria" pitchFamily="2" charset="-78"/>
              </a:rPr>
              <a:t>بوجود خطّة استجابة موثّقة تحدد الأدوار والإخطار والاتصال العام. </a:t>
            </a:r>
          </a:p>
          <a:p>
            <a:pPr algn="just" rtl="1">
              <a:lnSpc>
                <a:spcPct val="200000"/>
              </a:lnSpc>
              <a:buClr>
                <a:schemeClr val="accent2"/>
              </a:buClr>
            </a:pPr>
            <a:r>
              <a:rPr lang="ar-EG" b="1" dirty="0">
                <a:solidFill>
                  <a:srgbClr val="00B050"/>
                </a:solidFill>
                <a:latin typeface="Alexandria" pitchFamily="2" charset="-78"/>
                <a:cs typeface="Alexandria" pitchFamily="2" charset="-78"/>
              </a:rPr>
              <a:t>أمثلة:</a:t>
            </a:r>
          </a:p>
          <a:p>
            <a:pPr algn="just" rtl="1">
              <a:lnSpc>
                <a:spcPct val="200000"/>
              </a:lnSpc>
              <a:buClr>
                <a:schemeClr val="accent2"/>
              </a:buClr>
            </a:pPr>
            <a:r>
              <a:rPr lang="ar-EG" dirty="0">
                <a:latin typeface="Alexandria" pitchFamily="2" charset="-78"/>
                <a:cs typeface="Alexandria" pitchFamily="2" charset="-78"/>
              </a:rPr>
              <a:t>سلسلة اختراقات عملاء </a:t>
            </a:r>
            <a:r>
              <a:rPr lang="en-US" dirty="0">
                <a:latin typeface="Alexandria" pitchFamily="2" charset="-78"/>
                <a:cs typeface="Alexandria" pitchFamily="2" charset="-78"/>
              </a:rPr>
              <a:t> Snowflake (2024): </a:t>
            </a:r>
            <a:r>
              <a:rPr lang="ar-EG" dirty="0">
                <a:latin typeface="Alexandria" pitchFamily="2" charset="-78"/>
                <a:cs typeface="Alexandria" pitchFamily="2" charset="-78"/>
              </a:rPr>
              <a:t>تنبيهات رسمية وتشخيصات لاحقة تُظهر وصولًا غير مصرح به طاول عملاء كبار مثل </a:t>
            </a:r>
            <a:r>
              <a:rPr lang="en-US" dirty="0">
                <a:latin typeface="Alexandria" pitchFamily="2" charset="-78"/>
                <a:cs typeface="Alexandria" pitchFamily="2" charset="-78"/>
              </a:rPr>
              <a:t> Ticketmaster </a:t>
            </a:r>
            <a:r>
              <a:rPr lang="ar-EG" dirty="0">
                <a:latin typeface="Alexandria" pitchFamily="2" charset="-78"/>
                <a:cs typeface="Alexandria" pitchFamily="2" charset="-78"/>
              </a:rPr>
              <a:t>و</a:t>
            </a:r>
            <a:r>
              <a:rPr lang="en-US" dirty="0">
                <a:latin typeface="Alexandria" pitchFamily="2" charset="-78"/>
                <a:cs typeface="Alexandria" pitchFamily="2" charset="-78"/>
              </a:rPr>
              <a:t>Santander </a:t>
            </a:r>
            <a:r>
              <a:rPr lang="ar-EG" dirty="0">
                <a:latin typeface="Alexandria" pitchFamily="2" charset="-78"/>
                <a:cs typeface="Alexandria" pitchFamily="2" charset="-78"/>
              </a:rPr>
              <a:t> وما تبعه من ابتزاز وتسريبات واسعة.</a:t>
            </a:r>
          </a:p>
          <a:p>
            <a:pPr algn="just" rtl="1">
              <a:lnSpc>
                <a:spcPct val="200000"/>
              </a:lnSpc>
              <a:buClr>
                <a:schemeClr val="accent2"/>
              </a:buClr>
            </a:pPr>
            <a:r>
              <a:rPr lang="ar-EG" b="1" dirty="0">
                <a:solidFill>
                  <a:srgbClr val="00B050"/>
                </a:solidFill>
                <a:latin typeface="Alexandria" pitchFamily="2" charset="-78"/>
                <a:cs typeface="Alexandria" pitchFamily="2" charset="-78"/>
              </a:rPr>
              <a:t>الحل</a:t>
            </a:r>
            <a:r>
              <a:rPr lang="ar-EG" dirty="0">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عزل الحادث، إغلاق الوصول المُخترق، تفعيل فريق الاستجابة، توثيق الأدلة، إخطار الجهات والعملاء قانونيًا وزمنيًا، وتواصل شفاف مع أصحاب المصلحة. (توفر </a:t>
            </a:r>
            <a:r>
              <a:rPr lang="en-US" dirty="0">
                <a:latin typeface="Alexandria" pitchFamily="2" charset="-78"/>
                <a:cs typeface="Alexandria" pitchFamily="2" charset="-78"/>
              </a:rPr>
              <a:t>CISA </a:t>
            </a:r>
            <a:r>
              <a:rPr lang="ar-EG" dirty="0">
                <a:latin typeface="Alexandria" pitchFamily="2" charset="-78"/>
                <a:cs typeface="Alexandria" pitchFamily="2" charset="-78"/>
              </a:rPr>
              <a:t>أوراق حقائق وخططًا عملية مختصرة). </a:t>
            </a:r>
          </a:p>
        </p:txBody>
      </p:sp>
    </p:spTree>
    <p:extLst>
      <p:ext uri="{BB962C8B-B14F-4D97-AF65-F5344CB8AC3E}">
        <p14:creationId xmlns:p14="http://schemas.microsoft.com/office/powerpoint/2010/main" val="1774123507"/>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3FA30-8016-B10F-2D32-8DF6C14737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A007F2-70CC-2871-372D-B601ADF3D37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72279D9-4090-475F-3526-CBC3E586FC97}"/>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58D7081-F439-4568-BDF2-FB45CFAD297E}"/>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BAE6598-3FFB-FA4B-0130-B76CAFF5D4E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562598-BC27-EC00-F01C-043E0FFDC9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0E01FCE-0A69-E55B-C1F8-05885FFD829A}"/>
              </a:ext>
            </a:extLst>
          </p:cNvPr>
          <p:cNvSpPr/>
          <p:nvPr/>
        </p:nvSpPr>
        <p:spPr>
          <a:xfrm>
            <a:off x="3154351" y="722100"/>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أنواع الأزمات الرقمية</a:t>
            </a:r>
          </a:p>
        </p:txBody>
      </p:sp>
      <p:sp>
        <p:nvSpPr>
          <p:cNvPr id="10" name="TextBox 9">
            <a:extLst>
              <a:ext uri="{FF2B5EF4-FFF2-40B4-BE49-F238E27FC236}">
                <a16:creationId xmlns:a16="http://schemas.microsoft.com/office/drawing/2014/main" id="{989342DB-BAD7-1F7E-284A-CD1A9AFAAE6C}"/>
              </a:ext>
            </a:extLst>
          </p:cNvPr>
          <p:cNvSpPr txBox="1"/>
          <p:nvPr/>
        </p:nvSpPr>
        <p:spPr>
          <a:xfrm>
            <a:off x="390629" y="1433523"/>
            <a:ext cx="11410741" cy="4996817"/>
          </a:xfrm>
          <a:prstGeom prst="rect">
            <a:avLst/>
          </a:prstGeom>
          <a:noFill/>
        </p:spPr>
        <p:txBody>
          <a:bodyPr wrap="square" rtlCol="1">
            <a:spAutoFit/>
          </a:bodyPr>
          <a:lstStyle/>
          <a:p>
            <a:pPr marL="285750" indent="-285750" algn="just" rtl="1">
              <a:lnSpc>
                <a:spcPct val="200000"/>
              </a:lnSpc>
              <a:buClr>
                <a:schemeClr val="accent2"/>
              </a:buClr>
              <a:buFont typeface="Wingdings" panose="05000000000000000000" pitchFamily="2" charset="2"/>
              <a:buChar char="v"/>
            </a:pPr>
            <a:r>
              <a:rPr lang="ar-EG" b="1" dirty="0">
                <a:solidFill>
                  <a:schemeClr val="accent2"/>
                </a:solidFill>
                <a:latin typeface="Alexandria" pitchFamily="2" charset="-78"/>
                <a:cs typeface="Alexandria" pitchFamily="2" charset="-78"/>
              </a:rPr>
              <a:t>أزمات التشغيل الفني/التكنولوجي </a:t>
            </a:r>
            <a:r>
              <a:rPr lang="en-US" b="1" dirty="0">
                <a:solidFill>
                  <a:schemeClr val="accent2"/>
                </a:solidFill>
                <a:latin typeface="Alexandria" pitchFamily="2" charset="-78"/>
                <a:cs typeface="Alexandria" pitchFamily="2" charset="-78"/>
              </a:rPr>
              <a:t> Operational / Technological Crises</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تعطّل خدمات بسبب تحديث فاشل، خطأ ضبط/اختبار، انهيار بنية تحتية تقنية أو اعتماد خارجي حرج (سحابة/مزوّد أمن/مصادقة).</a:t>
            </a:r>
          </a:p>
          <a:p>
            <a:pPr algn="just" rtl="1">
              <a:lnSpc>
                <a:spcPct val="200000"/>
              </a:lnSpc>
              <a:buClr>
                <a:schemeClr val="accent2"/>
              </a:buClr>
            </a:pPr>
            <a:r>
              <a:rPr lang="ar-EG" b="1" dirty="0">
                <a:solidFill>
                  <a:srgbClr val="00B050"/>
                </a:solidFill>
                <a:latin typeface="Alexandria" pitchFamily="2" charset="-78"/>
                <a:cs typeface="Alexandria" pitchFamily="2" charset="-78"/>
              </a:rPr>
              <a:t>أمثلة:</a:t>
            </a:r>
          </a:p>
          <a:p>
            <a:pPr algn="just" rtl="1">
              <a:lnSpc>
                <a:spcPct val="200000"/>
              </a:lnSpc>
              <a:buClr>
                <a:schemeClr val="accent2"/>
              </a:buClr>
            </a:pPr>
            <a:r>
              <a:rPr lang="ar-EG" dirty="0">
                <a:latin typeface="Alexandria" pitchFamily="2" charset="-78"/>
                <a:cs typeface="Alexandria" pitchFamily="2" charset="-78"/>
              </a:rPr>
              <a:t>انقطاع </a:t>
            </a:r>
            <a:r>
              <a:rPr lang="en-US" dirty="0">
                <a:latin typeface="Alexandria" pitchFamily="2" charset="-78"/>
                <a:cs typeface="Alexandria" pitchFamily="2" charset="-78"/>
              </a:rPr>
              <a:t>Meta</a:t>
            </a:r>
            <a:r>
              <a:rPr lang="ar-EG" dirty="0">
                <a:latin typeface="Alexandria" pitchFamily="2" charset="-78"/>
                <a:cs typeface="Alexandria" pitchFamily="2" charset="-78"/>
              </a:rPr>
              <a:t> </a:t>
            </a:r>
            <a:r>
              <a:rPr lang="en-US" dirty="0">
                <a:latin typeface="Alexandria" pitchFamily="2" charset="-78"/>
                <a:cs typeface="Alexandria" pitchFamily="2" charset="-78"/>
              </a:rPr>
              <a:t>5 </a:t>
            </a:r>
            <a:r>
              <a:rPr lang="ar-EG" dirty="0">
                <a:latin typeface="Alexandria" pitchFamily="2" charset="-78"/>
                <a:cs typeface="Alexandria" pitchFamily="2" charset="-78"/>
              </a:rPr>
              <a:t>مارس 2024: توقف في خدمات فيسبوك/إنستغرام/ثريدز لساعتين تقريبًا بسبب مشكلة تقنية في المصادقة.</a:t>
            </a:r>
          </a:p>
          <a:p>
            <a:pPr algn="just" rtl="1">
              <a:lnSpc>
                <a:spcPct val="200000"/>
              </a:lnSpc>
              <a:buClr>
                <a:schemeClr val="accent2"/>
              </a:buClr>
            </a:pPr>
            <a:r>
              <a:rPr lang="ar-EG" b="1" dirty="0">
                <a:solidFill>
                  <a:srgbClr val="00B050"/>
                </a:solidFill>
                <a:latin typeface="Alexandria" pitchFamily="2" charset="-78"/>
                <a:cs typeface="Alexandria" pitchFamily="2" charset="-78"/>
              </a:rPr>
              <a:t>الحل</a:t>
            </a:r>
            <a:r>
              <a:rPr lang="ar-EG" dirty="0">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بناء “زر رجوع” </a:t>
            </a:r>
            <a:r>
              <a:rPr lang="en-US" dirty="0">
                <a:latin typeface="Alexandria" pitchFamily="2" charset="-78"/>
                <a:cs typeface="Alexandria" pitchFamily="2" charset="-78"/>
              </a:rPr>
              <a:t>Rollback </a:t>
            </a:r>
            <a:r>
              <a:rPr lang="ar-EG" dirty="0">
                <a:latin typeface="Alexandria" pitchFamily="2" charset="-78"/>
                <a:cs typeface="Alexandria" pitchFamily="2" charset="-78"/>
              </a:rPr>
              <a:t> مُجرّب قبل أي إطلاق، اختبارات </a:t>
            </a:r>
            <a:r>
              <a:rPr lang="en-US" dirty="0">
                <a:latin typeface="Alexandria" pitchFamily="2" charset="-78"/>
                <a:cs typeface="Alexandria" pitchFamily="2" charset="-78"/>
              </a:rPr>
              <a:t>Canary/Gradual Rollout، </a:t>
            </a:r>
            <a:r>
              <a:rPr lang="ar-EG" dirty="0">
                <a:latin typeface="Alexandria" pitchFamily="2" charset="-78"/>
                <a:cs typeface="Alexandria" pitchFamily="2" charset="-78"/>
              </a:rPr>
              <a:t>لوحة جاهزية للطوارئ مع شركاء البنية، ورسائل حالة عامة محدثة زمنياً.</a:t>
            </a:r>
          </a:p>
        </p:txBody>
      </p:sp>
    </p:spTree>
    <p:extLst>
      <p:ext uri="{BB962C8B-B14F-4D97-AF65-F5344CB8AC3E}">
        <p14:creationId xmlns:p14="http://schemas.microsoft.com/office/powerpoint/2010/main" val="3055652783"/>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245C0-E187-EDFB-43EF-4F563508FA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EC6513-BE95-EEBF-FEE9-110AF62E49D4}"/>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BC90E2F-05D8-B4D6-2ACC-84BFF5810826}"/>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6F83DC4-B4C1-7D3F-BF66-7408D9B779C0}"/>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7C514DF-5D3B-ED94-27C9-AB8EF0118F6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F85E87D-1FA5-CB75-73CB-7241EF193A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A48F98F-E412-C8AA-78AC-C1C136ADA369}"/>
              </a:ext>
            </a:extLst>
          </p:cNvPr>
          <p:cNvSpPr/>
          <p:nvPr/>
        </p:nvSpPr>
        <p:spPr>
          <a:xfrm>
            <a:off x="3154351" y="722100"/>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أنواع الأزمات الرقمية</a:t>
            </a:r>
          </a:p>
        </p:txBody>
      </p:sp>
      <p:sp>
        <p:nvSpPr>
          <p:cNvPr id="10" name="TextBox 9">
            <a:extLst>
              <a:ext uri="{FF2B5EF4-FFF2-40B4-BE49-F238E27FC236}">
                <a16:creationId xmlns:a16="http://schemas.microsoft.com/office/drawing/2014/main" id="{E06B0164-84C9-64AC-DBE7-EF82A5D64952}"/>
              </a:ext>
            </a:extLst>
          </p:cNvPr>
          <p:cNvSpPr txBox="1"/>
          <p:nvPr/>
        </p:nvSpPr>
        <p:spPr>
          <a:xfrm>
            <a:off x="390629" y="1433523"/>
            <a:ext cx="11410741" cy="4338945"/>
          </a:xfrm>
          <a:prstGeom prst="rect">
            <a:avLst/>
          </a:prstGeom>
          <a:noFill/>
        </p:spPr>
        <p:txBody>
          <a:bodyPr wrap="square" rtlCol="1">
            <a:spAutoFit/>
          </a:bodyPr>
          <a:lstStyle/>
          <a:p>
            <a:pPr marL="285750" indent="-285750" algn="just" rtl="1">
              <a:lnSpc>
                <a:spcPct val="200000"/>
              </a:lnSpc>
              <a:buClr>
                <a:schemeClr val="accent2"/>
              </a:buClr>
              <a:buFont typeface="Wingdings" panose="05000000000000000000" pitchFamily="2" charset="2"/>
              <a:buChar char="v"/>
            </a:pPr>
            <a:r>
              <a:rPr lang="ar-EG" b="1" dirty="0">
                <a:solidFill>
                  <a:schemeClr val="accent2"/>
                </a:solidFill>
                <a:latin typeface="Alexandria" pitchFamily="2" charset="-78"/>
                <a:cs typeface="Alexandria" pitchFamily="2" charset="-78"/>
              </a:rPr>
              <a:t>أزمات منصّات التواصل الاجتماعي </a:t>
            </a:r>
            <a:r>
              <a:rPr lang="en-US" b="1" dirty="0">
                <a:solidFill>
                  <a:schemeClr val="accent2"/>
                </a:solidFill>
                <a:latin typeface="Alexandria" pitchFamily="2" charset="-78"/>
                <a:cs typeface="Alexandria" pitchFamily="2" charset="-78"/>
              </a:rPr>
              <a:t>Social Media Crises</a:t>
            </a:r>
            <a:r>
              <a:rPr lang="ar-EG" b="1" dirty="0">
                <a:solidFill>
                  <a:schemeClr val="accent2"/>
                </a:solidFill>
                <a:latin typeface="Alexandria" pitchFamily="2" charset="-78"/>
                <a:cs typeface="Alexandria" pitchFamily="2" charset="-78"/>
              </a:rPr>
              <a:t>:</a:t>
            </a:r>
          </a:p>
          <a:p>
            <a:pPr algn="just" rtl="1">
              <a:lnSpc>
                <a:spcPct val="150000"/>
              </a:lnSpc>
              <a:buClr>
                <a:schemeClr val="accent2"/>
              </a:buClr>
            </a:pPr>
            <a:r>
              <a:rPr lang="ar-EG" dirty="0">
                <a:latin typeface="Alexandria" pitchFamily="2" charset="-78"/>
                <a:cs typeface="Alexandria" pitchFamily="2" charset="-78"/>
              </a:rPr>
              <a:t>شرارة رقمية (منشور غير موفق، ردّ متعجّل، شراكة حساسة، خدمة رديئة تنتشر) تتضخم سريعًا. وتعد كتهديد علني للسمعة قد لا يكون أزمة تشغيلية، لكنه إنذار مبكر لأزمة كاملة إن أسيء التعامل معه. </a:t>
            </a:r>
          </a:p>
          <a:p>
            <a:pPr algn="just" rtl="1">
              <a:lnSpc>
                <a:spcPct val="150000"/>
              </a:lnSpc>
              <a:buClr>
                <a:schemeClr val="accent2"/>
              </a:buClr>
            </a:pPr>
            <a:r>
              <a:rPr lang="ar-EG" b="1" dirty="0">
                <a:solidFill>
                  <a:srgbClr val="00B050"/>
                </a:solidFill>
                <a:latin typeface="Alexandria" pitchFamily="2" charset="-78"/>
                <a:cs typeface="Alexandria" pitchFamily="2" charset="-78"/>
              </a:rPr>
              <a:t>أمثلة:</a:t>
            </a:r>
          </a:p>
          <a:p>
            <a:pPr algn="just" rtl="1">
              <a:lnSpc>
                <a:spcPct val="150000"/>
              </a:lnSpc>
              <a:buClr>
                <a:schemeClr val="accent2"/>
              </a:buClr>
            </a:pPr>
            <a:r>
              <a:rPr lang="en-US" dirty="0">
                <a:latin typeface="Alexandria" pitchFamily="2" charset="-78"/>
                <a:cs typeface="Alexandria" pitchFamily="2" charset="-78"/>
              </a:rPr>
              <a:t>– </a:t>
            </a:r>
            <a:r>
              <a:rPr lang="ar-EG" dirty="0">
                <a:latin typeface="Alexandria" pitchFamily="2" charset="-78"/>
                <a:cs typeface="Alexandria" pitchFamily="2" charset="-78"/>
              </a:rPr>
              <a:t>يُعد الاعتذار الفوري من </a:t>
            </a:r>
            <a:r>
              <a:rPr lang="en-US" dirty="0">
                <a:latin typeface="Alexandria" pitchFamily="2" charset="-78"/>
                <a:cs typeface="Alexandria" pitchFamily="2" charset="-78"/>
              </a:rPr>
              <a:t>Apple</a:t>
            </a:r>
            <a:r>
              <a:rPr lang="ar-EG" dirty="0">
                <a:latin typeface="Alexandria" pitchFamily="2" charset="-78"/>
                <a:cs typeface="Alexandria" pitchFamily="2" charset="-78"/>
              </a:rPr>
              <a:t> وتعديل الرسائل بعد انتقادات إعلان </a:t>
            </a:r>
            <a:r>
              <a:rPr lang="en-US" dirty="0">
                <a:latin typeface="Alexandria" pitchFamily="2" charset="-78"/>
                <a:cs typeface="Alexandria" pitchFamily="2" charset="-78"/>
              </a:rPr>
              <a:t>iPad Pro (2024)؛ </a:t>
            </a:r>
            <a:r>
              <a:rPr lang="ar-EG" dirty="0">
                <a:latin typeface="Alexandria" pitchFamily="2" charset="-78"/>
                <a:cs typeface="Alexandria" pitchFamily="2" charset="-78"/>
              </a:rPr>
              <a:t>بمثابة درسًا في الاستجابة السريعة وتحمّل المسؤولية. </a:t>
            </a:r>
          </a:p>
          <a:p>
            <a:pPr algn="just" rtl="1">
              <a:lnSpc>
                <a:spcPct val="150000"/>
              </a:lnSpc>
              <a:buClr>
                <a:schemeClr val="accent2"/>
              </a:buClr>
            </a:pPr>
            <a:r>
              <a:rPr lang="ar-EG" b="1" dirty="0">
                <a:solidFill>
                  <a:srgbClr val="00B050"/>
                </a:solidFill>
                <a:latin typeface="Alexandria" pitchFamily="2" charset="-78"/>
                <a:cs typeface="Alexandria" pitchFamily="2" charset="-78"/>
              </a:rPr>
              <a:t>الحل</a:t>
            </a:r>
            <a:r>
              <a:rPr lang="ar-EG" dirty="0">
                <a:latin typeface="Alexandria" pitchFamily="2" charset="-78"/>
                <a:cs typeface="Alexandria" pitchFamily="2" charset="-78"/>
              </a:rPr>
              <a:t>:</a:t>
            </a:r>
          </a:p>
          <a:p>
            <a:pPr algn="just" rtl="1">
              <a:lnSpc>
                <a:spcPct val="150000"/>
              </a:lnSpc>
              <a:buClr>
                <a:schemeClr val="accent2"/>
              </a:buClr>
            </a:pPr>
            <a:r>
              <a:rPr lang="ar-EG" dirty="0">
                <a:latin typeface="Alexandria" pitchFamily="2" charset="-78"/>
                <a:cs typeface="Alexandria" pitchFamily="2" charset="-78"/>
              </a:rPr>
              <a:t>رصد لحظي للكلمات المفتاحية والوسوم  / تشكيل خلية قرار (قانوني + علاقات عامة + تشغيلي) خلال الساعة الأولى   / ردّ “اعتراف/توضيح/إصلاح” متسق عبر المنصات، مع تحديثات قصيرة متتابعة   /  تحويل الطاقة السلبية إلى إجراء تصحيحي ملموس يُعلن ويُتابع أثره.</a:t>
            </a:r>
          </a:p>
        </p:txBody>
      </p:sp>
    </p:spTree>
    <p:extLst>
      <p:ext uri="{BB962C8B-B14F-4D97-AF65-F5344CB8AC3E}">
        <p14:creationId xmlns:p14="http://schemas.microsoft.com/office/powerpoint/2010/main" val="1871602431"/>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88B17-11B2-52C3-2350-A08E28FDA4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1D49F0-2A7B-D47B-7830-4503C03D512F}"/>
              </a:ext>
            </a:extLst>
          </p:cNvPr>
          <p:cNvSpPr/>
          <p:nvPr/>
        </p:nvSpPr>
        <p:spPr>
          <a:xfrm>
            <a:off x="2626179" y="47988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9C2FF03-CA3E-07CD-D6EE-648AD16D0D52}"/>
              </a:ext>
            </a:extLst>
          </p:cNvPr>
          <p:cNvSpPr/>
          <p:nvPr/>
        </p:nvSpPr>
        <p:spPr>
          <a:xfrm>
            <a:off x="7883146" y="1235731"/>
            <a:ext cx="4294791" cy="56304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546D455-354D-968E-540A-1837068BF029}"/>
              </a:ext>
            </a:extLst>
          </p:cNvPr>
          <p:cNvSpPr/>
          <p:nvPr/>
        </p:nvSpPr>
        <p:spPr>
          <a:xfrm>
            <a:off x="180431" y="1391712"/>
            <a:ext cx="11720167" cy="54744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2EF9214-1E7E-810C-9595-9521E66EBEBC}"/>
              </a:ext>
            </a:extLst>
          </p:cNvPr>
          <p:cNvSpPr txBox="1"/>
          <p:nvPr/>
        </p:nvSpPr>
        <p:spPr>
          <a:xfrm>
            <a:off x="-130628" y="646605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0043550-04D9-E7AD-B95F-BC90649F52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8506"/>
            <a:ext cx="2305141" cy="1076343"/>
          </a:xfrm>
          <a:prstGeom prst="rect">
            <a:avLst/>
          </a:prstGeom>
        </p:spPr>
      </p:pic>
      <p:sp>
        <p:nvSpPr>
          <p:cNvPr id="3" name="Rectangle: Rounded Corners 2">
            <a:extLst>
              <a:ext uri="{FF2B5EF4-FFF2-40B4-BE49-F238E27FC236}">
                <a16:creationId xmlns:a16="http://schemas.microsoft.com/office/drawing/2014/main" id="{EE7C5976-732F-2360-0C02-2DFABD2CCDE2}"/>
              </a:ext>
            </a:extLst>
          </p:cNvPr>
          <p:cNvSpPr/>
          <p:nvPr/>
        </p:nvSpPr>
        <p:spPr>
          <a:xfrm>
            <a:off x="7263389" y="640304"/>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مراحل الأزمات  </a:t>
            </a:r>
            <a:r>
              <a:rPr lang="en-US" sz="2400" b="1" dirty="0">
                <a:solidFill>
                  <a:srgbClr val="00B0F0"/>
                </a:solidFill>
                <a:latin typeface="Alexandria" pitchFamily="2" charset="-78"/>
                <a:cs typeface="Alexandria" pitchFamily="2" charset="-78"/>
              </a:rPr>
              <a:t>Crisis Stages</a:t>
            </a:r>
            <a:endParaRPr lang="ar-EG" sz="2400" b="1" dirty="0">
              <a:solidFill>
                <a:srgbClr val="00B0F0"/>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963EA536-AB68-0A2F-EE8E-6828ACD125E0}"/>
              </a:ext>
            </a:extLst>
          </p:cNvPr>
          <p:cNvSpPr txBox="1"/>
          <p:nvPr/>
        </p:nvSpPr>
        <p:spPr>
          <a:xfrm>
            <a:off x="107346" y="842877"/>
            <a:ext cx="7593311" cy="461024"/>
          </a:xfrm>
          <a:prstGeom prst="rect">
            <a:avLst/>
          </a:prstGeom>
          <a:noFill/>
        </p:spPr>
        <p:txBody>
          <a:bodyPr wrap="square" rtlCol="1">
            <a:spAutoFit/>
          </a:bodyPr>
          <a:lstStyle/>
          <a:p>
            <a:pPr algn="ctr" rtl="1">
              <a:lnSpc>
                <a:spcPct val="150000"/>
              </a:lnSpc>
              <a:buClr>
                <a:schemeClr val="accent2"/>
              </a:buClr>
            </a:pPr>
            <a:r>
              <a:rPr lang="ar-EG" b="1" dirty="0">
                <a:latin typeface="Alexandria" pitchFamily="2" charset="-78"/>
                <a:cs typeface="Alexandria" pitchFamily="2" charset="-78"/>
              </a:rPr>
              <a:t>تمر الأزمات بمراحل متتابعة، يمكن تلخيصها في أربع مراحل رئيسية</a:t>
            </a:r>
          </a:p>
        </p:txBody>
      </p:sp>
      <p:cxnSp>
        <p:nvCxnSpPr>
          <p:cNvPr id="4" name="Straight Connector 3">
            <a:extLst>
              <a:ext uri="{FF2B5EF4-FFF2-40B4-BE49-F238E27FC236}">
                <a16:creationId xmlns:a16="http://schemas.microsoft.com/office/drawing/2014/main" id="{0C4C14DD-267E-061B-8480-5B9FDC3CD961}"/>
              </a:ext>
            </a:extLst>
          </p:cNvPr>
          <p:cNvCxnSpPr>
            <a:cxnSpLocks/>
          </p:cNvCxnSpPr>
          <p:nvPr/>
        </p:nvCxnSpPr>
        <p:spPr>
          <a:xfrm flipV="1">
            <a:off x="7834368" y="2366029"/>
            <a:ext cx="0" cy="4009242"/>
          </a:xfrm>
          <a:prstGeom prst="line">
            <a:avLst/>
          </a:prstGeom>
          <a:ln w="15875">
            <a:solidFill>
              <a:schemeClr val="bg1">
                <a:lumMod val="75000"/>
              </a:schemeClr>
            </a:solidFill>
            <a:prstDash val="lgDash"/>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F6ACC464-7180-9EDF-0F0B-26A3E3337437}"/>
              </a:ext>
            </a:extLst>
          </p:cNvPr>
          <p:cNvSpPr/>
          <p:nvPr/>
        </p:nvSpPr>
        <p:spPr>
          <a:xfrm>
            <a:off x="1640210" y="6276436"/>
            <a:ext cx="3117153" cy="1501824"/>
          </a:xfrm>
          <a:prstGeom prst="ellipse">
            <a:avLst/>
          </a:prstGeom>
          <a:solidFill>
            <a:schemeClr val="tx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921D7AE4-3407-26A7-EB3B-9210819154BF}"/>
              </a:ext>
            </a:extLst>
          </p:cNvPr>
          <p:cNvGrpSpPr/>
          <p:nvPr/>
        </p:nvGrpSpPr>
        <p:grpSpPr>
          <a:xfrm>
            <a:off x="2422062" y="5566455"/>
            <a:ext cx="1801308" cy="985872"/>
            <a:chOff x="3714317" y="1026494"/>
            <a:chExt cx="4417255" cy="2692115"/>
          </a:xfrm>
        </p:grpSpPr>
        <p:sp>
          <p:nvSpPr>
            <p:cNvPr id="8" name="Trapezoid 7">
              <a:extLst>
                <a:ext uri="{FF2B5EF4-FFF2-40B4-BE49-F238E27FC236}">
                  <a16:creationId xmlns:a16="http://schemas.microsoft.com/office/drawing/2014/main" id="{496F6850-A908-8DD7-1F7C-F48970EBFF7F}"/>
                </a:ext>
              </a:extLst>
            </p:cNvPr>
            <p:cNvSpPr/>
            <p:nvPr/>
          </p:nvSpPr>
          <p:spPr>
            <a:xfrm flipV="1">
              <a:off x="4907501" y="2578980"/>
              <a:ext cx="2030886" cy="1139629"/>
            </a:xfrm>
            <a:custGeom>
              <a:avLst/>
              <a:gdLst>
                <a:gd name="connsiteX0" fmla="*/ 0 w 2278743"/>
                <a:gd name="connsiteY0" fmla="*/ 849239 h 849239"/>
                <a:gd name="connsiteX1" fmla="*/ 212310 w 2278743"/>
                <a:gd name="connsiteY1" fmla="*/ 0 h 849239"/>
                <a:gd name="connsiteX2" fmla="*/ 2066433 w 2278743"/>
                <a:gd name="connsiteY2" fmla="*/ 0 h 849239"/>
                <a:gd name="connsiteX3" fmla="*/ 2278743 w 2278743"/>
                <a:gd name="connsiteY3" fmla="*/ 849239 h 849239"/>
                <a:gd name="connsiteX4" fmla="*/ 0 w 2278743"/>
                <a:gd name="connsiteY4" fmla="*/ 849239 h 849239"/>
                <a:gd name="connsiteX0" fmla="*/ 0 w 2278743"/>
                <a:gd name="connsiteY0" fmla="*/ 907296 h 907296"/>
                <a:gd name="connsiteX1" fmla="*/ 212310 w 2278743"/>
                <a:gd name="connsiteY1" fmla="*/ 58057 h 907296"/>
                <a:gd name="connsiteX2" fmla="*/ 2066433 w 2278743"/>
                <a:gd name="connsiteY2" fmla="*/ 58057 h 907296"/>
                <a:gd name="connsiteX3" fmla="*/ 2278743 w 2278743"/>
                <a:gd name="connsiteY3" fmla="*/ 907296 h 907296"/>
                <a:gd name="connsiteX4" fmla="*/ 0 w 2278743"/>
                <a:gd name="connsiteY4" fmla="*/ 907296 h 90729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70542 h 970542"/>
                <a:gd name="connsiteX1" fmla="*/ 212310 w 2278743"/>
                <a:gd name="connsiteY1" fmla="*/ 121303 h 970542"/>
                <a:gd name="connsiteX2" fmla="*/ 2066433 w 2278743"/>
                <a:gd name="connsiteY2" fmla="*/ 121303 h 970542"/>
                <a:gd name="connsiteX3" fmla="*/ 2278743 w 2278743"/>
                <a:gd name="connsiteY3" fmla="*/ 970542 h 970542"/>
                <a:gd name="connsiteX4" fmla="*/ 0 w 2278743"/>
                <a:gd name="connsiteY4" fmla="*/ 970542 h 970542"/>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1069089 h 1069089"/>
                <a:gd name="connsiteX1" fmla="*/ 212310 w 2278743"/>
                <a:gd name="connsiteY1" fmla="*/ 219850 h 1069089"/>
                <a:gd name="connsiteX2" fmla="*/ 2066433 w 2278743"/>
                <a:gd name="connsiteY2" fmla="*/ 219850 h 1069089"/>
                <a:gd name="connsiteX3" fmla="*/ 2278743 w 2278743"/>
                <a:gd name="connsiteY3" fmla="*/ 1069089 h 1069089"/>
                <a:gd name="connsiteX4" fmla="*/ 0 w 2278743"/>
                <a:gd name="connsiteY4" fmla="*/ 1069089 h 1069089"/>
                <a:gd name="connsiteX0" fmla="*/ 0 w 2278743"/>
                <a:gd name="connsiteY0" fmla="*/ 1110496 h 1110496"/>
                <a:gd name="connsiteX1" fmla="*/ 212310 w 2278743"/>
                <a:gd name="connsiteY1" fmla="*/ 261257 h 1110496"/>
                <a:gd name="connsiteX2" fmla="*/ 2066433 w 2278743"/>
                <a:gd name="connsiteY2" fmla="*/ 261257 h 1110496"/>
                <a:gd name="connsiteX3" fmla="*/ 2278743 w 2278743"/>
                <a:gd name="connsiteY3" fmla="*/ 1110496 h 1110496"/>
                <a:gd name="connsiteX4" fmla="*/ 0 w 2278743"/>
                <a:gd name="connsiteY4" fmla="*/ 1110496 h 1110496"/>
                <a:gd name="connsiteX0" fmla="*/ 0 w 2278743"/>
                <a:gd name="connsiteY0" fmla="*/ 1110496 h 1110496"/>
                <a:gd name="connsiteX1" fmla="*/ 212310 w 2278743"/>
                <a:gd name="connsiteY1" fmla="*/ 261257 h 1110496"/>
                <a:gd name="connsiteX2" fmla="*/ 2066433 w 2278743"/>
                <a:gd name="connsiteY2" fmla="*/ 261257 h 1110496"/>
                <a:gd name="connsiteX3" fmla="*/ 2278743 w 2278743"/>
                <a:gd name="connsiteY3" fmla="*/ 1110496 h 1110496"/>
                <a:gd name="connsiteX4" fmla="*/ 0 w 2278743"/>
                <a:gd name="connsiteY4" fmla="*/ 1110496 h 1110496"/>
                <a:gd name="connsiteX0" fmla="*/ 0 w 2278743"/>
                <a:gd name="connsiteY0" fmla="*/ 1103353 h 1103353"/>
                <a:gd name="connsiteX1" fmla="*/ 212310 w 2278743"/>
                <a:gd name="connsiteY1" fmla="*/ 254114 h 1103353"/>
                <a:gd name="connsiteX2" fmla="*/ 1921290 w 2278743"/>
                <a:gd name="connsiteY2" fmla="*/ 268628 h 1103353"/>
                <a:gd name="connsiteX3" fmla="*/ 2278743 w 2278743"/>
                <a:gd name="connsiteY3" fmla="*/ 1103353 h 1103353"/>
                <a:gd name="connsiteX4" fmla="*/ 0 w 2278743"/>
                <a:gd name="connsiteY4" fmla="*/ 1103353 h 1103353"/>
                <a:gd name="connsiteX0" fmla="*/ 0 w 2278743"/>
                <a:gd name="connsiteY0" fmla="*/ 1118771 h 1118771"/>
                <a:gd name="connsiteX1" fmla="*/ 342938 w 2278743"/>
                <a:gd name="connsiteY1" fmla="*/ 240504 h 1118771"/>
                <a:gd name="connsiteX2" fmla="*/ 1921290 w 2278743"/>
                <a:gd name="connsiteY2" fmla="*/ 284046 h 1118771"/>
                <a:gd name="connsiteX3" fmla="*/ 2278743 w 2278743"/>
                <a:gd name="connsiteY3" fmla="*/ 1118771 h 1118771"/>
                <a:gd name="connsiteX4" fmla="*/ 0 w 2278743"/>
                <a:gd name="connsiteY4" fmla="*/ 1118771 h 1118771"/>
                <a:gd name="connsiteX0" fmla="*/ 0 w 2278743"/>
                <a:gd name="connsiteY0" fmla="*/ 1123889 h 1123889"/>
                <a:gd name="connsiteX1" fmla="*/ 342938 w 2278743"/>
                <a:gd name="connsiteY1" fmla="*/ 245622 h 1123889"/>
                <a:gd name="connsiteX2" fmla="*/ 1921290 w 2278743"/>
                <a:gd name="connsiteY2" fmla="*/ 289164 h 1123889"/>
                <a:gd name="connsiteX3" fmla="*/ 2278743 w 2278743"/>
                <a:gd name="connsiteY3" fmla="*/ 1123889 h 1123889"/>
                <a:gd name="connsiteX4" fmla="*/ 0 w 2278743"/>
                <a:gd name="connsiteY4" fmla="*/ 1123889 h 1123889"/>
                <a:gd name="connsiteX0" fmla="*/ 0 w 2278743"/>
                <a:gd name="connsiteY0" fmla="*/ 1123889 h 1123889"/>
                <a:gd name="connsiteX1" fmla="*/ 342938 w 2278743"/>
                <a:gd name="connsiteY1" fmla="*/ 245622 h 1123889"/>
                <a:gd name="connsiteX2" fmla="*/ 1921290 w 2278743"/>
                <a:gd name="connsiteY2" fmla="*/ 289164 h 1123889"/>
                <a:gd name="connsiteX3" fmla="*/ 2278743 w 2278743"/>
                <a:gd name="connsiteY3" fmla="*/ 1123889 h 1123889"/>
                <a:gd name="connsiteX4" fmla="*/ 0 w 2278743"/>
                <a:gd name="connsiteY4" fmla="*/ 1123889 h 1123889"/>
                <a:gd name="connsiteX0" fmla="*/ 0 w 2278743"/>
                <a:gd name="connsiteY0" fmla="*/ 1139629 h 1139629"/>
                <a:gd name="connsiteX1" fmla="*/ 342938 w 2278743"/>
                <a:gd name="connsiteY1" fmla="*/ 261362 h 1139629"/>
                <a:gd name="connsiteX2" fmla="*/ 1921290 w 2278743"/>
                <a:gd name="connsiteY2" fmla="*/ 304904 h 1139629"/>
                <a:gd name="connsiteX3" fmla="*/ 2278743 w 2278743"/>
                <a:gd name="connsiteY3" fmla="*/ 1139629 h 1139629"/>
                <a:gd name="connsiteX4" fmla="*/ 0 w 2278743"/>
                <a:gd name="connsiteY4" fmla="*/ 1139629 h 11396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43" h="1139629">
                  <a:moveTo>
                    <a:pt x="0" y="1139629"/>
                  </a:moveTo>
                  <a:cubicBezTo>
                    <a:pt x="375570" y="813006"/>
                    <a:pt x="301196" y="544442"/>
                    <a:pt x="342938" y="261362"/>
                  </a:cubicBezTo>
                  <a:cubicBezTo>
                    <a:pt x="583606" y="-86981"/>
                    <a:pt x="1753192" y="-101496"/>
                    <a:pt x="1921290" y="304904"/>
                  </a:cubicBezTo>
                  <a:cubicBezTo>
                    <a:pt x="1904974" y="631527"/>
                    <a:pt x="1946716" y="827519"/>
                    <a:pt x="2278743" y="1139629"/>
                  </a:cubicBezTo>
                  <a:lnTo>
                    <a:pt x="0" y="1139629"/>
                  </a:lnTo>
                  <a:close/>
                </a:path>
              </a:pathLst>
            </a:custGeom>
            <a:solidFill>
              <a:srgbClr val="DE00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85610E88-965F-39FE-FB4D-9220C2DC9347}"/>
                </a:ext>
              </a:extLst>
            </p:cNvPr>
            <p:cNvSpPr/>
            <p:nvPr/>
          </p:nvSpPr>
          <p:spPr>
            <a:xfrm>
              <a:off x="3714317" y="1026494"/>
              <a:ext cx="4417255" cy="2208628"/>
            </a:xfrm>
            <a:prstGeom prst="ellipse">
              <a:avLst/>
            </a:prstGeom>
            <a:solidFill>
              <a:srgbClr val="FF0066"/>
            </a:solidFill>
            <a:ln>
              <a:noFill/>
            </a:ln>
            <a:scene3d>
              <a:camera prst="orthographicFront"/>
              <a:lightRig rig="flat" dir="t"/>
            </a:scene3d>
            <a:sp3d prstMaterial="metal">
              <a:bevelT w="19050" h="190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1979166E-1E4A-AFDD-308E-888104946169}"/>
                </a:ext>
              </a:extLst>
            </p:cNvPr>
            <p:cNvSpPr/>
            <p:nvPr/>
          </p:nvSpPr>
          <p:spPr>
            <a:xfrm>
              <a:off x="4907501" y="1717639"/>
              <a:ext cx="2030885" cy="826337"/>
            </a:xfrm>
            <a:prstGeom prst="ellipse">
              <a:avLst/>
            </a:prstGeom>
            <a:gradFill>
              <a:gsLst>
                <a:gs pos="4400">
                  <a:srgbClr val="20EADB">
                    <a:alpha val="0"/>
                  </a:srgbClr>
                </a:gs>
                <a:gs pos="92000">
                  <a:schemeClr val="tx1">
                    <a:alpha val="59000"/>
                  </a:schemeClr>
                </a:gs>
              </a:gsLst>
              <a:lin ang="5400000" scaled="1"/>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2" name="Group 11">
            <a:extLst>
              <a:ext uri="{FF2B5EF4-FFF2-40B4-BE49-F238E27FC236}">
                <a16:creationId xmlns:a16="http://schemas.microsoft.com/office/drawing/2014/main" id="{21BEDA34-4BA6-883D-2E39-0167546A41E2}"/>
              </a:ext>
            </a:extLst>
          </p:cNvPr>
          <p:cNvGrpSpPr/>
          <p:nvPr/>
        </p:nvGrpSpPr>
        <p:grpSpPr>
          <a:xfrm>
            <a:off x="1748626" y="4749830"/>
            <a:ext cx="3117153" cy="1755623"/>
            <a:chOff x="2117874" y="4222777"/>
            <a:chExt cx="3117153" cy="1755623"/>
          </a:xfrm>
        </p:grpSpPr>
        <p:sp>
          <p:nvSpPr>
            <p:cNvPr id="13" name="Trapezoid 7">
              <a:extLst>
                <a:ext uri="{FF2B5EF4-FFF2-40B4-BE49-F238E27FC236}">
                  <a16:creationId xmlns:a16="http://schemas.microsoft.com/office/drawing/2014/main" id="{2A9A2919-0762-E990-0932-8651C1616295}"/>
                </a:ext>
              </a:extLst>
            </p:cNvPr>
            <p:cNvSpPr/>
            <p:nvPr/>
          </p:nvSpPr>
          <p:spPr>
            <a:xfrm flipV="1">
              <a:off x="3090082" y="4969900"/>
              <a:ext cx="1243011" cy="574501"/>
            </a:xfrm>
            <a:custGeom>
              <a:avLst/>
              <a:gdLst>
                <a:gd name="connsiteX0" fmla="*/ 0 w 2278743"/>
                <a:gd name="connsiteY0" fmla="*/ 849239 h 849239"/>
                <a:gd name="connsiteX1" fmla="*/ 212310 w 2278743"/>
                <a:gd name="connsiteY1" fmla="*/ 0 h 849239"/>
                <a:gd name="connsiteX2" fmla="*/ 2066433 w 2278743"/>
                <a:gd name="connsiteY2" fmla="*/ 0 h 849239"/>
                <a:gd name="connsiteX3" fmla="*/ 2278743 w 2278743"/>
                <a:gd name="connsiteY3" fmla="*/ 849239 h 849239"/>
                <a:gd name="connsiteX4" fmla="*/ 0 w 2278743"/>
                <a:gd name="connsiteY4" fmla="*/ 849239 h 849239"/>
                <a:gd name="connsiteX0" fmla="*/ 0 w 2278743"/>
                <a:gd name="connsiteY0" fmla="*/ 907296 h 907296"/>
                <a:gd name="connsiteX1" fmla="*/ 212310 w 2278743"/>
                <a:gd name="connsiteY1" fmla="*/ 58057 h 907296"/>
                <a:gd name="connsiteX2" fmla="*/ 2066433 w 2278743"/>
                <a:gd name="connsiteY2" fmla="*/ 58057 h 907296"/>
                <a:gd name="connsiteX3" fmla="*/ 2278743 w 2278743"/>
                <a:gd name="connsiteY3" fmla="*/ 907296 h 907296"/>
                <a:gd name="connsiteX4" fmla="*/ 0 w 2278743"/>
                <a:gd name="connsiteY4" fmla="*/ 907296 h 90729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70542 h 970542"/>
                <a:gd name="connsiteX1" fmla="*/ 212310 w 2278743"/>
                <a:gd name="connsiteY1" fmla="*/ 121303 h 970542"/>
                <a:gd name="connsiteX2" fmla="*/ 2066433 w 2278743"/>
                <a:gd name="connsiteY2" fmla="*/ 121303 h 970542"/>
                <a:gd name="connsiteX3" fmla="*/ 2278743 w 2278743"/>
                <a:gd name="connsiteY3" fmla="*/ 970542 h 970542"/>
                <a:gd name="connsiteX4" fmla="*/ 0 w 2278743"/>
                <a:gd name="connsiteY4" fmla="*/ 970542 h 970542"/>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1069089 h 1069089"/>
                <a:gd name="connsiteX1" fmla="*/ 212310 w 2278743"/>
                <a:gd name="connsiteY1" fmla="*/ 219850 h 1069089"/>
                <a:gd name="connsiteX2" fmla="*/ 2066433 w 2278743"/>
                <a:gd name="connsiteY2" fmla="*/ 219850 h 1069089"/>
                <a:gd name="connsiteX3" fmla="*/ 2278743 w 2278743"/>
                <a:gd name="connsiteY3" fmla="*/ 1069089 h 1069089"/>
                <a:gd name="connsiteX4" fmla="*/ 0 w 2278743"/>
                <a:gd name="connsiteY4" fmla="*/ 1069089 h 1069089"/>
                <a:gd name="connsiteX0" fmla="*/ 0 w 2278743"/>
                <a:gd name="connsiteY0" fmla="*/ 1110496 h 1110496"/>
                <a:gd name="connsiteX1" fmla="*/ 212310 w 2278743"/>
                <a:gd name="connsiteY1" fmla="*/ 261257 h 1110496"/>
                <a:gd name="connsiteX2" fmla="*/ 2066433 w 2278743"/>
                <a:gd name="connsiteY2" fmla="*/ 261257 h 1110496"/>
                <a:gd name="connsiteX3" fmla="*/ 2278743 w 2278743"/>
                <a:gd name="connsiteY3" fmla="*/ 1110496 h 1110496"/>
                <a:gd name="connsiteX4" fmla="*/ 0 w 2278743"/>
                <a:gd name="connsiteY4" fmla="*/ 1110496 h 1110496"/>
                <a:gd name="connsiteX0" fmla="*/ 0 w 2278743"/>
                <a:gd name="connsiteY0" fmla="*/ 1110496 h 1110496"/>
                <a:gd name="connsiteX1" fmla="*/ 212310 w 2278743"/>
                <a:gd name="connsiteY1" fmla="*/ 261257 h 1110496"/>
                <a:gd name="connsiteX2" fmla="*/ 2066433 w 2278743"/>
                <a:gd name="connsiteY2" fmla="*/ 261257 h 1110496"/>
                <a:gd name="connsiteX3" fmla="*/ 2278743 w 2278743"/>
                <a:gd name="connsiteY3" fmla="*/ 1110496 h 1110496"/>
                <a:gd name="connsiteX4" fmla="*/ 0 w 2278743"/>
                <a:gd name="connsiteY4" fmla="*/ 1110496 h 1110496"/>
                <a:gd name="connsiteX0" fmla="*/ 0 w 2278743"/>
                <a:gd name="connsiteY0" fmla="*/ 1103353 h 1103353"/>
                <a:gd name="connsiteX1" fmla="*/ 212310 w 2278743"/>
                <a:gd name="connsiteY1" fmla="*/ 254114 h 1103353"/>
                <a:gd name="connsiteX2" fmla="*/ 1921290 w 2278743"/>
                <a:gd name="connsiteY2" fmla="*/ 268628 h 1103353"/>
                <a:gd name="connsiteX3" fmla="*/ 2278743 w 2278743"/>
                <a:gd name="connsiteY3" fmla="*/ 1103353 h 1103353"/>
                <a:gd name="connsiteX4" fmla="*/ 0 w 2278743"/>
                <a:gd name="connsiteY4" fmla="*/ 1103353 h 1103353"/>
                <a:gd name="connsiteX0" fmla="*/ 0 w 2278743"/>
                <a:gd name="connsiteY0" fmla="*/ 1118771 h 1118771"/>
                <a:gd name="connsiteX1" fmla="*/ 342938 w 2278743"/>
                <a:gd name="connsiteY1" fmla="*/ 240504 h 1118771"/>
                <a:gd name="connsiteX2" fmla="*/ 1921290 w 2278743"/>
                <a:gd name="connsiteY2" fmla="*/ 284046 h 1118771"/>
                <a:gd name="connsiteX3" fmla="*/ 2278743 w 2278743"/>
                <a:gd name="connsiteY3" fmla="*/ 1118771 h 1118771"/>
                <a:gd name="connsiteX4" fmla="*/ 0 w 2278743"/>
                <a:gd name="connsiteY4" fmla="*/ 1118771 h 1118771"/>
                <a:gd name="connsiteX0" fmla="*/ 0 w 2278743"/>
                <a:gd name="connsiteY0" fmla="*/ 1123889 h 1123889"/>
                <a:gd name="connsiteX1" fmla="*/ 342938 w 2278743"/>
                <a:gd name="connsiteY1" fmla="*/ 245622 h 1123889"/>
                <a:gd name="connsiteX2" fmla="*/ 1921290 w 2278743"/>
                <a:gd name="connsiteY2" fmla="*/ 289164 h 1123889"/>
                <a:gd name="connsiteX3" fmla="*/ 2278743 w 2278743"/>
                <a:gd name="connsiteY3" fmla="*/ 1123889 h 1123889"/>
                <a:gd name="connsiteX4" fmla="*/ 0 w 2278743"/>
                <a:gd name="connsiteY4" fmla="*/ 1123889 h 1123889"/>
                <a:gd name="connsiteX0" fmla="*/ 0 w 2278743"/>
                <a:gd name="connsiteY0" fmla="*/ 1123889 h 1123889"/>
                <a:gd name="connsiteX1" fmla="*/ 342938 w 2278743"/>
                <a:gd name="connsiteY1" fmla="*/ 245622 h 1123889"/>
                <a:gd name="connsiteX2" fmla="*/ 1921290 w 2278743"/>
                <a:gd name="connsiteY2" fmla="*/ 289164 h 1123889"/>
                <a:gd name="connsiteX3" fmla="*/ 2278743 w 2278743"/>
                <a:gd name="connsiteY3" fmla="*/ 1123889 h 1123889"/>
                <a:gd name="connsiteX4" fmla="*/ 0 w 2278743"/>
                <a:gd name="connsiteY4" fmla="*/ 1123889 h 1123889"/>
                <a:gd name="connsiteX0" fmla="*/ 0 w 2278743"/>
                <a:gd name="connsiteY0" fmla="*/ 1139629 h 1139629"/>
                <a:gd name="connsiteX1" fmla="*/ 342938 w 2278743"/>
                <a:gd name="connsiteY1" fmla="*/ 261362 h 1139629"/>
                <a:gd name="connsiteX2" fmla="*/ 1921290 w 2278743"/>
                <a:gd name="connsiteY2" fmla="*/ 304904 h 1139629"/>
                <a:gd name="connsiteX3" fmla="*/ 2278743 w 2278743"/>
                <a:gd name="connsiteY3" fmla="*/ 1139629 h 1139629"/>
                <a:gd name="connsiteX4" fmla="*/ 0 w 2278743"/>
                <a:gd name="connsiteY4" fmla="*/ 1139629 h 11396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43" h="1139629">
                  <a:moveTo>
                    <a:pt x="0" y="1139629"/>
                  </a:moveTo>
                  <a:cubicBezTo>
                    <a:pt x="375570" y="813006"/>
                    <a:pt x="301196" y="544442"/>
                    <a:pt x="342938" y="261362"/>
                  </a:cubicBezTo>
                  <a:cubicBezTo>
                    <a:pt x="583606" y="-86981"/>
                    <a:pt x="1753192" y="-101496"/>
                    <a:pt x="1921290" y="304904"/>
                  </a:cubicBezTo>
                  <a:cubicBezTo>
                    <a:pt x="1904974" y="631527"/>
                    <a:pt x="1946716" y="827519"/>
                    <a:pt x="2278743" y="1139629"/>
                  </a:cubicBezTo>
                  <a:lnTo>
                    <a:pt x="0" y="1139629"/>
                  </a:lnTo>
                  <a:close/>
                </a:path>
              </a:pathLst>
            </a:custGeom>
            <a:gradFill>
              <a:gsLst>
                <a:gs pos="15000">
                  <a:srgbClr val="FFBE04"/>
                </a:gs>
                <a:gs pos="35000">
                  <a:srgbClr val="FD9A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6C0BFFDE-075B-0F1B-1B2C-0394657350F7}"/>
                </a:ext>
              </a:extLst>
            </p:cNvPr>
            <p:cNvSpPr/>
            <p:nvPr/>
          </p:nvSpPr>
          <p:spPr>
            <a:xfrm>
              <a:off x="2378490" y="4698944"/>
              <a:ext cx="2692612" cy="1279456"/>
            </a:xfrm>
            <a:prstGeom prst="ellipse">
              <a:avLst/>
            </a:prstGeom>
            <a:solidFill>
              <a:schemeClr val="tx1"/>
            </a:solidFill>
            <a:ln>
              <a:noFill/>
            </a:ln>
            <a:effectLst>
              <a:softEdge rad="533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123876DA-4631-C521-AEF1-55BCB161FFCD}"/>
                </a:ext>
              </a:extLst>
            </p:cNvPr>
            <p:cNvSpPr/>
            <p:nvPr/>
          </p:nvSpPr>
          <p:spPr>
            <a:xfrm>
              <a:off x="2117874" y="4222777"/>
              <a:ext cx="3117153" cy="1113396"/>
            </a:xfrm>
            <a:prstGeom prst="ellipse">
              <a:avLst/>
            </a:prstGeom>
            <a:solidFill>
              <a:srgbClr val="FFBE04"/>
            </a:solidFill>
            <a:ln>
              <a:noFill/>
            </a:ln>
            <a:scene3d>
              <a:camera prst="orthographicFront"/>
              <a:lightRig rig="flat" dir="t"/>
            </a:scene3d>
            <a:sp3d prstMaterial="metal">
              <a:bevelT w="2540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59519DC2-65AA-7DD9-3AB5-7912514A8319}"/>
                </a:ext>
              </a:extLst>
            </p:cNvPr>
            <p:cNvSpPr/>
            <p:nvPr/>
          </p:nvSpPr>
          <p:spPr>
            <a:xfrm>
              <a:off x="2959876" y="4571192"/>
              <a:ext cx="1433148" cy="416567"/>
            </a:xfrm>
            <a:prstGeom prst="ellipse">
              <a:avLst/>
            </a:prstGeom>
            <a:gradFill>
              <a:gsLst>
                <a:gs pos="4400">
                  <a:srgbClr val="20EADB">
                    <a:alpha val="0"/>
                  </a:srgbClr>
                </a:gs>
                <a:gs pos="92000">
                  <a:schemeClr val="tx1">
                    <a:alpha val="59000"/>
                  </a:schemeClr>
                </a:gs>
              </a:gsLst>
              <a:lin ang="5400000" scaled="1"/>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7" name="Group 16">
            <a:extLst>
              <a:ext uri="{FF2B5EF4-FFF2-40B4-BE49-F238E27FC236}">
                <a16:creationId xmlns:a16="http://schemas.microsoft.com/office/drawing/2014/main" id="{9FD034D3-9DAC-1A83-10B1-9B8D80D8B752}"/>
              </a:ext>
            </a:extLst>
          </p:cNvPr>
          <p:cNvGrpSpPr/>
          <p:nvPr/>
        </p:nvGrpSpPr>
        <p:grpSpPr>
          <a:xfrm>
            <a:off x="1172661" y="3543138"/>
            <a:ext cx="4229839" cy="1930029"/>
            <a:chOff x="1561531" y="3028148"/>
            <a:chExt cx="4229839" cy="1930029"/>
          </a:xfrm>
        </p:grpSpPr>
        <p:sp>
          <p:nvSpPr>
            <p:cNvPr id="19" name="Trapezoid 7">
              <a:extLst>
                <a:ext uri="{FF2B5EF4-FFF2-40B4-BE49-F238E27FC236}">
                  <a16:creationId xmlns:a16="http://schemas.microsoft.com/office/drawing/2014/main" id="{2B920FFA-9C2F-A578-C112-6E0606A0DE0D}"/>
                </a:ext>
              </a:extLst>
            </p:cNvPr>
            <p:cNvSpPr/>
            <p:nvPr/>
          </p:nvSpPr>
          <p:spPr>
            <a:xfrm flipV="1">
              <a:off x="2831789" y="4118659"/>
              <a:ext cx="1786015" cy="839518"/>
            </a:xfrm>
            <a:custGeom>
              <a:avLst/>
              <a:gdLst>
                <a:gd name="connsiteX0" fmla="*/ 0 w 2278743"/>
                <a:gd name="connsiteY0" fmla="*/ 849239 h 849239"/>
                <a:gd name="connsiteX1" fmla="*/ 212310 w 2278743"/>
                <a:gd name="connsiteY1" fmla="*/ 0 h 849239"/>
                <a:gd name="connsiteX2" fmla="*/ 2066433 w 2278743"/>
                <a:gd name="connsiteY2" fmla="*/ 0 h 849239"/>
                <a:gd name="connsiteX3" fmla="*/ 2278743 w 2278743"/>
                <a:gd name="connsiteY3" fmla="*/ 849239 h 849239"/>
                <a:gd name="connsiteX4" fmla="*/ 0 w 2278743"/>
                <a:gd name="connsiteY4" fmla="*/ 849239 h 849239"/>
                <a:gd name="connsiteX0" fmla="*/ 0 w 2278743"/>
                <a:gd name="connsiteY0" fmla="*/ 907296 h 907296"/>
                <a:gd name="connsiteX1" fmla="*/ 212310 w 2278743"/>
                <a:gd name="connsiteY1" fmla="*/ 58057 h 907296"/>
                <a:gd name="connsiteX2" fmla="*/ 2066433 w 2278743"/>
                <a:gd name="connsiteY2" fmla="*/ 58057 h 907296"/>
                <a:gd name="connsiteX3" fmla="*/ 2278743 w 2278743"/>
                <a:gd name="connsiteY3" fmla="*/ 907296 h 907296"/>
                <a:gd name="connsiteX4" fmla="*/ 0 w 2278743"/>
                <a:gd name="connsiteY4" fmla="*/ 907296 h 90729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70542 h 970542"/>
                <a:gd name="connsiteX1" fmla="*/ 212310 w 2278743"/>
                <a:gd name="connsiteY1" fmla="*/ 121303 h 970542"/>
                <a:gd name="connsiteX2" fmla="*/ 2066433 w 2278743"/>
                <a:gd name="connsiteY2" fmla="*/ 121303 h 970542"/>
                <a:gd name="connsiteX3" fmla="*/ 2278743 w 2278743"/>
                <a:gd name="connsiteY3" fmla="*/ 970542 h 970542"/>
                <a:gd name="connsiteX4" fmla="*/ 0 w 2278743"/>
                <a:gd name="connsiteY4" fmla="*/ 970542 h 970542"/>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1069089 h 1069089"/>
                <a:gd name="connsiteX1" fmla="*/ 212310 w 2278743"/>
                <a:gd name="connsiteY1" fmla="*/ 219850 h 1069089"/>
                <a:gd name="connsiteX2" fmla="*/ 2066433 w 2278743"/>
                <a:gd name="connsiteY2" fmla="*/ 219850 h 1069089"/>
                <a:gd name="connsiteX3" fmla="*/ 2278743 w 2278743"/>
                <a:gd name="connsiteY3" fmla="*/ 1069089 h 1069089"/>
                <a:gd name="connsiteX4" fmla="*/ 0 w 2278743"/>
                <a:gd name="connsiteY4" fmla="*/ 1069089 h 1069089"/>
                <a:gd name="connsiteX0" fmla="*/ 0 w 2278743"/>
                <a:gd name="connsiteY0" fmla="*/ 1110496 h 1110496"/>
                <a:gd name="connsiteX1" fmla="*/ 212310 w 2278743"/>
                <a:gd name="connsiteY1" fmla="*/ 261257 h 1110496"/>
                <a:gd name="connsiteX2" fmla="*/ 2066433 w 2278743"/>
                <a:gd name="connsiteY2" fmla="*/ 261257 h 1110496"/>
                <a:gd name="connsiteX3" fmla="*/ 2278743 w 2278743"/>
                <a:gd name="connsiteY3" fmla="*/ 1110496 h 1110496"/>
                <a:gd name="connsiteX4" fmla="*/ 0 w 2278743"/>
                <a:gd name="connsiteY4" fmla="*/ 1110496 h 1110496"/>
                <a:gd name="connsiteX0" fmla="*/ 0 w 2278743"/>
                <a:gd name="connsiteY0" fmla="*/ 1110496 h 1110496"/>
                <a:gd name="connsiteX1" fmla="*/ 212310 w 2278743"/>
                <a:gd name="connsiteY1" fmla="*/ 261257 h 1110496"/>
                <a:gd name="connsiteX2" fmla="*/ 2066433 w 2278743"/>
                <a:gd name="connsiteY2" fmla="*/ 261257 h 1110496"/>
                <a:gd name="connsiteX3" fmla="*/ 2278743 w 2278743"/>
                <a:gd name="connsiteY3" fmla="*/ 1110496 h 1110496"/>
                <a:gd name="connsiteX4" fmla="*/ 0 w 2278743"/>
                <a:gd name="connsiteY4" fmla="*/ 1110496 h 1110496"/>
                <a:gd name="connsiteX0" fmla="*/ 0 w 2278743"/>
                <a:gd name="connsiteY0" fmla="*/ 1103353 h 1103353"/>
                <a:gd name="connsiteX1" fmla="*/ 212310 w 2278743"/>
                <a:gd name="connsiteY1" fmla="*/ 254114 h 1103353"/>
                <a:gd name="connsiteX2" fmla="*/ 1921290 w 2278743"/>
                <a:gd name="connsiteY2" fmla="*/ 268628 h 1103353"/>
                <a:gd name="connsiteX3" fmla="*/ 2278743 w 2278743"/>
                <a:gd name="connsiteY3" fmla="*/ 1103353 h 1103353"/>
                <a:gd name="connsiteX4" fmla="*/ 0 w 2278743"/>
                <a:gd name="connsiteY4" fmla="*/ 1103353 h 1103353"/>
                <a:gd name="connsiteX0" fmla="*/ 0 w 2278743"/>
                <a:gd name="connsiteY0" fmla="*/ 1118771 h 1118771"/>
                <a:gd name="connsiteX1" fmla="*/ 342938 w 2278743"/>
                <a:gd name="connsiteY1" fmla="*/ 240504 h 1118771"/>
                <a:gd name="connsiteX2" fmla="*/ 1921290 w 2278743"/>
                <a:gd name="connsiteY2" fmla="*/ 284046 h 1118771"/>
                <a:gd name="connsiteX3" fmla="*/ 2278743 w 2278743"/>
                <a:gd name="connsiteY3" fmla="*/ 1118771 h 1118771"/>
                <a:gd name="connsiteX4" fmla="*/ 0 w 2278743"/>
                <a:gd name="connsiteY4" fmla="*/ 1118771 h 1118771"/>
                <a:gd name="connsiteX0" fmla="*/ 0 w 2278743"/>
                <a:gd name="connsiteY0" fmla="*/ 1123889 h 1123889"/>
                <a:gd name="connsiteX1" fmla="*/ 342938 w 2278743"/>
                <a:gd name="connsiteY1" fmla="*/ 245622 h 1123889"/>
                <a:gd name="connsiteX2" fmla="*/ 1921290 w 2278743"/>
                <a:gd name="connsiteY2" fmla="*/ 289164 h 1123889"/>
                <a:gd name="connsiteX3" fmla="*/ 2278743 w 2278743"/>
                <a:gd name="connsiteY3" fmla="*/ 1123889 h 1123889"/>
                <a:gd name="connsiteX4" fmla="*/ 0 w 2278743"/>
                <a:gd name="connsiteY4" fmla="*/ 1123889 h 1123889"/>
                <a:gd name="connsiteX0" fmla="*/ 0 w 2278743"/>
                <a:gd name="connsiteY0" fmla="*/ 1123889 h 1123889"/>
                <a:gd name="connsiteX1" fmla="*/ 342938 w 2278743"/>
                <a:gd name="connsiteY1" fmla="*/ 245622 h 1123889"/>
                <a:gd name="connsiteX2" fmla="*/ 1921290 w 2278743"/>
                <a:gd name="connsiteY2" fmla="*/ 289164 h 1123889"/>
                <a:gd name="connsiteX3" fmla="*/ 2278743 w 2278743"/>
                <a:gd name="connsiteY3" fmla="*/ 1123889 h 1123889"/>
                <a:gd name="connsiteX4" fmla="*/ 0 w 2278743"/>
                <a:gd name="connsiteY4" fmla="*/ 1123889 h 1123889"/>
                <a:gd name="connsiteX0" fmla="*/ 0 w 2278743"/>
                <a:gd name="connsiteY0" fmla="*/ 1139629 h 1139629"/>
                <a:gd name="connsiteX1" fmla="*/ 342938 w 2278743"/>
                <a:gd name="connsiteY1" fmla="*/ 261362 h 1139629"/>
                <a:gd name="connsiteX2" fmla="*/ 1921290 w 2278743"/>
                <a:gd name="connsiteY2" fmla="*/ 304904 h 1139629"/>
                <a:gd name="connsiteX3" fmla="*/ 2278743 w 2278743"/>
                <a:gd name="connsiteY3" fmla="*/ 1139629 h 1139629"/>
                <a:gd name="connsiteX4" fmla="*/ 0 w 2278743"/>
                <a:gd name="connsiteY4" fmla="*/ 1139629 h 11396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43" h="1139629">
                  <a:moveTo>
                    <a:pt x="0" y="1139629"/>
                  </a:moveTo>
                  <a:cubicBezTo>
                    <a:pt x="375570" y="813006"/>
                    <a:pt x="301196" y="544442"/>
                    <a:pt x="342938" y="261362"/>
                  </a:cubicBezTo>
                  <a:cubicBezTo>
                    <a:pt x="583606" y="-86981"/>
                    <a:pt x="1753192" y="-101496"/>
                    <a:pt x="1921290" y="304904"/>
                  </a:cubicBezTo>
                  <a:cubicBezTo>
                    <a:pt x="1904974" y="631527"/>
                    <a:pt x="1946716" y="827519"/>
                    <a:pt x="2278743" y="1139629"/>
                  </a:cubicBezTo>
                  <a:lnTo>
                    <a:pt x="0" y="1139629"/>
                  </a:lnTo>
                  <a:close/>
                </a:path>
              </a:pathLst>
            </a:custGeom>
            <a:gradFill>
              <a:gsLst>
                <a:gs pos="11000">
                  <a:srgbClr val="78CB0A"/>
                </a:gs>
                <a:gs pos="46000">
                  <a:srgbClr val="66AC0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966B8B10-31AF-AF07-DD51-C43AC1180340}"/>
                </a:ext>
              </a:extLst>
            </p:cNvPr>
            <p:cNvSpPr/>
            <p:nvPr/>
          </p:nvSpPr>
          <p:spPr>
            <a:xfrm>
              <a:off x="1561531" y="3028148"/>
              <a:ext cx="4229839" cy="1627005"/>
            </a:xfrm>
            <a:prstGeom prst="ellipse">
              <a:avLst/>
            </a:prstGeom>
            <a:solidFill>
              <a:srgbClr val="79CC0A"/>
            </a:solidFill>
            <a:ln>
              <a:noFill/>
            </a:ln>
            <a:scene3d>
              <a:camera prst="orthographicFront"/>
              <a:lightRig rig="flat" dir="t"/>
            </a:scene3d>
            <a:sp3d prstMaterial="metal">
              <a:bevelT w="317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88E7AC5A-C44A-CC24-C28E-5A5D6A836B03}"/>
                </a:ext>
              </a:extLst>
            </p:cNvPr>
            <p:cNvSpPr/>
            <p:nvPr/>
          </p:nvSpPr>
          <p:spPr>
            <a:xfrm>
              <a:off x="2704090" y="3537286"/>
              <a:ext cx="1944718" cy="608728"/>
            </a:xfrm>
            <a:prstGeom prst="ellipse">
              <a:avLst/>
            </a:prstGeom>
            <a:gradFill>
              <a:gsLst>
                <a:gs pos="4400">
                  <a:srgbClr val="20EADB">
                    <a:alpha val="0"/>
                  </a:srgbClr>
                </a:gs>
                <a:gs pos="92000">
                  <a:schemeClr val="tx1">
                    <a:alpha val="59000"/>
                  </a:schemeClr>
                </a:gs>
              </a:gsLst>
              <a:lin ang="5400000" scaled="1"/>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2" name="Group 21">
            <a:extLst>
              <a:ext uri="{FF2B5EF4-FFF2-40B4-BE49-F238E27FC236}">
                <a16:creationId xmlns:a16="http://schemas.microsoft.com/office/drawing/2014/main" id="{8736C6CD-45E9-8189-B287-4C69767D748C}"/>
              </a:ext>
            </a:extLst>
          </p:cNvPr>
          <p:cNvGrpSpPr/>
          <p:nvPr/>
        </p:nvGrpSpPr>
        <p:grpSpPr>
          <a:xfrm>
            <a:off x="202291" y="1696477"/>
            <a:ext cx="6240845" cy="2945081"/>
            <a:chOff x="556028" y="1179256"/>
            <a:chExt cx="6240845" cy="2945081"/>
          </a:xfrm>
        </p:grpSpPr>
        <p:sp>
          <p:nvSpPr>
            <p:cNvPr id="24" name="Trapezoid 7">
              <a:extLst>
                <a:ext uri="{FF2B5EF4-FFF2-40B4-BE49-F238E27FC236}">
                  <a16:creationId xmlns:a16="http://schemas.microsoft.com/office/drawing/2014/main" id="{D5FE1B46-F057-D387-F7AA-C9DA9586EC12}"/>
                </a:ext>
              </a:extLst>
            </p:cNvPr>
            <p:cNvSpPr/>
            <p:nvPr/>
          </p:nvSpPr>
          <p:spPr>
            <a:xfrm flipV="1">
              <a:off x="2066706" y="2922716"/>
              <a:ext cx="3219484" cy="1128826"/>
            </a:xfrm>
            <a:custGeom>
              <a:avLst/>
              <a:gdLst>
                <a:gd name="connsiteX0" fmla="*/ 0 w 2278743"/>
                <a:gd name="connsiteY0" fmla="*/ 849239 h 849239"/>
                <a:gd name="connsiteX1" fmla="*/ 212310 w 2278743"/>
                <a:gd name="connsiteY1" fmla="*/ 0 h 849239"/>
                <a:gd name="connsiteX2" fmla="*/ 2066433 w 2278743"/>
                <a:gd name="connsiteY2" fmla="*/ 0 h 849239"/>
                <a:gd name="connsiteX3" fmla="*/ 2278743 w 2278743"/>
                <a:gd name="connsiteY3" fmla="*/ 849239 h 849239"/>
                <a:gd name="connsiteX4" fmla="*/ 0 w 2278743"/>
                <a:gd name="connsiteY4" fmla="*/ 849239 h 849239"/>
                <a:gd name="connsiteX0" fmla="*/ 0 w 2278743"/>
                <a:gd name="connsiteY0" fmla="*/ 907296 h 907296"/>
                <a:gd name="connsiteX1" fmla="*/ 212310 w 2278743"/>
                <a:gd name="connsiteY1" fmla="*/ 58057 h 907296"/>
                <a:gd name="connsiteX2" fmla="*/ 2066433 w 2278743"/>
                <a:gd name="connsiteY2" fmla="*/ 58057 h 907296"/>
                <a:gd name="connsiteX3" fmla="*/ 2278743 w 2278743"/>
                <a:gd name="connsiteY3" fmla="*/ 907296 h 907296"/>
                <a:gd name="connsiteX4" fmla="*/ 0 w 2278743"/>
                <a:gd name="connsiteY4" fmla="*/ 907296 h 90729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26936 h 926936"/>
                <a:gd name="connsiteX1" fmla="*/ 212310 w 2278743"/>
                <a:gd name="connsiteY1" fmla="*/ 77697 h 926936"/>
                <a:gd name="connsiteX2" fmla="*/ 2066433 w 2278743"/>
                <a:gd name="connsiteY2" fmla="*/ 77697 h 926936"/>
                <a:gd name="connsiteX3" fmla="*/ 2278743 w 2278743"/>
                <a:gd name="connsiteY3" fmla="*/ 926936 h 926936"/>
                <a:gd name="connsiteX4" fmla="*/ 0 w 2278743"/>
                <a:gd name="connsiteY4" fmla="*/ 926936 h 926936"/>
                <a:gd name="connsiteX0" fmla="*/ 0 w 2278743"/>
                <a:gd name="connsiteY0" fmla="*/ 970542 h 970542"/>
                <a:gd name="connsiteX1" fmla="*/ 212310 w 2278743"/>
                <a:gd name="connsiteY1" fmla="*/ 121303 h 970542"/>
                <a:gd name="connsiteX2" fmla="*/ 2066433 w 2278743"/>
                <a:gd name="connsiteY2" fmla="*/ 121303 h 970542"/>
                <a:gd name="connsiteX3" fmla="*/ 2278743 w 2278743"/>
                <a:gd name="connsiteY3" fmla="*/ 970542 h 970542"/>
                <a:gd name="connsiteX4" fmla="*/ 0 w 2278743"/>
                <a:gd name="connsiteY4" fmla="*/ 970542 h 970542"/>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987881 h 987881"/>
                <a:gd name="connsiteX1" fmla="*/ 212310 w 2278743"/>
                <a:gd name="connsiteY1" fmla="*/ 138642 h 987881"/>
                <a:gd name="connsiteX2" fmla="*/ 2066433 w 2278743"/>
                <a:gd name="connsiteY2" fmla="*/ 138642 h 987881"/>
                <a:gd name="connsiteX3" fmla="*/ 2278743 w 2278743"/>
                <a:gd name="connsiteY3" fmla="*/ 987881 h 987881"/>
                <a:gd name="connsiteX4" fmla="*/ 0 w 2278743"/>
                <a:gd name="connsiteY4" fmla="*/ 987881 h 987881"/>
                <a:gd name="connsiteX0" fmla="*/ 0 w 2278743"/>
                <a:gd name="connsiteY0" fmla="*/ 1069089 h 1069089"/>
                <a:gd name="connsiteX1" fmla="*/ 212310 w 2278743"/>
                <a:gd name="connsiteY1" fmla="*/ 219850 h 1069089"/>
                <a:gd name="connsiteX2" fmla="*/ 2066433 w 2278743"/>
                <a:gd name="connsiteY2" fmla="*/ 219850 h 1069089"/>
                <a:gd name="connsiteX3" fmla="*/ 2278743 w 2278743"/>
                <a:gd name="connsiteY3" fmla="*/ 1069089 h 1069089"/>
                <a:gd name="connsiteX4" fmla="*/ 0 w 2278743"/>
                <a:gd name="connsiteY4" fmla="*/ 1069089 h 1069089"/>
                <a:gd name="connsiteX0" fmla="*/ 0 w 2278743"/>
                <a:gd name="connsiteY0" fmla="*/ 1110496 h 1110496"/>
                <a:gd name="connsiteX1" fmla="*/ 212310 w 2278743"/>
                <a:gd name="connsiteY1" fmla="*/ 261257 h 1110496"/>
                <a:gd name="connsiteX2" fmla="*/ 2066433 w 2278743"/>
                <a:gd name="connsiteY2" fmla="*/ 261257 h 1110496"/>
                <a:gd name="connsiteX3" fmla="*/ 2278743 w 2278743"/>
                <a:gd name="connsiteY3" fmla="*/ 1110496 h 1110496"/>
                <a:gd name="connsiteX4" fmla="*/ 0 w 2278743"/>
                <a:gd name="connsiteY4" fmla="*/ 1110496 h 1110496"/>
                <a:gd name="connsiteX0" fmla="*/ 0 w 2278743"/>
                <a:gd name="connsiteY0" fmla="*/ 1110496 h 1110496"/>
                <a:gd name="connsiteX1" fmla="*/ 212310 w 2278743"/>
                <a:gd name="connsiteY1" fmla="*/ 261257 h 1110496"/>
                <a:gd name="connsiteX2" fmla="*/ 2066433 w 2278743"/>
                <a:gd name="connsiteY2" fmla="*/ 261257 h 1110496"/>
                <a:gd name="connsiteX3" fmla="*/ 2278743 w 2278743"/>
                <a:gd name="connsiteY3" fmla="*/ 1110496 h 1110496"/>
                <a:gd name="connsiteX4" fmla="*/ 0 w 2278743"/>
                <a:gd name="connsiteY4" fmla="*/ 1110496 h 1110496"/>
                <a:gd name="connsiteX0" fmla="*/ 0 w 2278743"/>
                <a:gd name="connsiteY0" fmla="*/ 1103353 h 1103353"/>
                <a:gd name="connsiteX1" fmla="*/ 212310 w 2278743"/>
                <a:gd name="connsiteY1" fmla="*/ 254114 h 1103353"/>
                <a:gd name="connsiteX2" fmla="*/ 1921290 w 2278743"/>
                <a:gd name="connsiteY2" fmla="*/ 268628 h 1103353"/>
                <a:gd name="connsiteX3" fmla="*/ 2278743 w 2278743"/>
                <a:gd name="connsiteY3" fmla="*/ 1103353 h 1103353"/>
                <a:gd name="connsiteX4" fmla="*/ 0 w 2278743"/>
                <a:gd name="connsiteY4" fmla="*/ 1103353 h 1103353"/>
                <a:gd name="connsiteX0" fmla="*/ 0 w 2278743"/>
                <a:gd name="connsiteY0" fmla="*/ 1118771 h 1118771"/>
                <a:gd name="connsiteX1" fmla="*/ 342938 w 2278743"/>
                <a:gd name="connsiteY1" fmla="*/ 240504 h 1118771"/>
                <a:gd name="connsiteX2" fmla="*/ 1921290 w 2278743"/>
                <a:gd name="connsiteY2" fmla="*/ 284046 h 1118771"/>
                <a:gd name="connsiteX3" fmla="*/ 2278743 w 2278743"/>
                <a:gd name="connsiteY3" fmla="*/ 1118771 h 1118771"/>
                <a:gd name="connsiteX4" fmla="*/ 0 w 2278743"/>
                <a:gd name="connsiteY4" fmla="*/ 1118771 h 1118771"/>
                <a:gd name="connsiteX0" fmla="*/ 0 w 2278743"/>
                <a:gd name="connsiteY0" fmla="*/ 1123889 h 1123889"/>
                <a:gd name="connsiteX1" fmla="*/ 342938 w 2278743"/>
                <a:gd name="connsiteY1" fmla="*/ 245622 h 1123889"/>
                <a:gd name="connsiteX2" fmla="*/ 1921290 w 2278743"/>
                <a:gd name="connsiteY2" fmla="*/ 289164 h 1123889"/>
                <a:gd name="connsiteX3" fmla="*/ 2278743 w 2278743"/>
                <a:gd name="connsiteY3" fmla="*/ 1123889 h 1123889"/>
                <a:gd name="connsiteX4" fmla="*/ 0 w 2278743"/>
                <a:gd name="connsiteY4" fmla="*/ 1123889 h 1123889"/>
                <a:gd name="connsiteX0" fmla="*/ 0 w 2278743"/>
                <a:gd name="connsiteY0" fmla="*/ 1123889 h 1123889"/>
                <a:gd name="connsiteX1" fmla="*/ 342938 w 2278743"/>
                <a:gd name="connsiteY1" fmla="*/ 245622 h 1123889"/>
                <a:gd name="connsiteX2" fmla="*/ 1921290 w 2278743"/>
                <a:gd name="connsiteY2" fmla="*/ 289164 h 1123889"/>
                <a:gd name="connsiteX3" fmla="*/ 2278743 w 2278743"/>
                <a:gd name="connsiteY3" fmla="*/ 1123889 h 1123889"/>
                <a:gd name="connsiteX4" fmla="*/ 0 w 2278743"/>
                <a:gd name="connsiteY4" fmla="*/ 1123889 h 1123889"/>
                <a:gd name="connsiteX0" fmla="*/ 0 w 2278743"/>
                <a:gd name="connsiteY0" fmla="*/ 1139629 h 1139629"/>
                <a:gd name="connsiteX1" fmla="*/ 342938 w 2278743"/>
                <a:gd name="connsiteY1" fmla="*/ 261362 h 1139629"/>
                <a:gd name="connsiteX2" fmla="*/ 1921290 w 2278743"/>
                <a:gd name="connsiteY2" fmla="*/ 304904 h 1139629"/>
                <a:gd name="connsiteX3" fmla="*/ 2278743 w 2278743"/>
                <a:gd name="connsiteY3" fmla="*/ 1139629 h 1139629"/>
                <a:gd name="connsiteX4" fmla="*/ 0 w 2278743"/>
                <a:gd name="connsiteY4" fmla="*/ 1139629 h 11396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43" h="1139629">
                  <a:moveTo>
                    <a:pt x="0" y="1139629"/>
                  </a:moveTo>
                  <a:cubicBezTo>
                    <a:pt x="375570" y="813006"/>
                    <a:pt x="301196" y="544442"/>
                    <a:pt x="342938" y="261362"/>
                  </a:cubicBezTo>
                  <a:cubicBezTo>
                    <a:pt x="583606" y="-86981"/>
                    <a:pt x="1753192" y="-101496"/>
                    <a:pt x="1921290" y="304904"/>
                  </a:cubicBezTo>
                  <a:cubicBezTo>
                    <a:pt x="1904974" y="631527"/>
                    <a:pt x="1946716" y="827519"/>
                    <a:pt x="2278743" y="1139629"/>
                  </a:cubicBezTo>
                  <a:lnTo>
                    <a:pt x="0" y="1139629"/>
                  </a:lnTo>
                  <a:close/>
                </a:path>
              </a:pathLst>
            </a:custGeom>
            <a:gradFill flip="none" rotWithShape="1">
              <a:gsLst>
                <a:gs pos="28000">
                  <a:srgbClr val="0ACDC0"/>
                </a:gs>
                <a:gs pos="61000">
                  <a:srgbClr val="24A6AB"/>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38829D10-9660-27B9-FF13-C85D57BAA9B1}"/>
                </a:ext>
              </a:extLst>
            </p:cNvPr>
            <p:cNvSpPr/>
            <p:nvPr/>
          </p:nvSpPr>
          <p:spPr>
            <a:xfrm>
              <a:off x="1836277" y="2622513"/>
              <a:ext cx="3750619" cy="1501824"/>
            </a:xfrm>
            <a:prstGeom prst="ellipse">
              <a:avLst/>
            </a:prstGeom>
            <a:solidFill>
              <a:schemeClr val="tx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D3201B94-3C6A-34B4-3C07-D17B0FC75266}"/>
                </a:ext>
              </a:extLst>
            </p:cNvPr>
            <p:cNvSpPr/>
            <p:nvPr/>
          </p:nvSpPr>
          <p:spPr>
            <a:xfrm>
              <a:off x="556028" y="1179256"/>
              <a:ext cx="6240845" cy="2187692"/>
            </a:xfrm>
            <a:prstGeom prst="ellipse">
              <a:avLst/>
            </a:prstGeom>
            <a:solidFill>
              <a:srgbClr val="20F3E3"/>
            </a:solidFill>
            <a:ln>
              <a:noFill/>
            </a:ln>
            <a:scene3d>
              <a:camera prst="orthographicFront"/>
              <a:lightRig rig="flat" dir="t"/>
            </a:scene3d>
            <a:sp3d prstMaterial="metal">
              <a:bevelT w="44450" h="571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9A96FB89-D0F1-C11A-E832-00534C52DE11}"/>
                </a:ext>
              </a:extLst>
            </p:cNvPr>
            <p:cNvSpPr/>
            <p:nvPr/>
          </p:nvSpPr>
          <p:spPr>
            <a:xfrm>
              <a:off x="2241798" y="1863850"/>
              <a:ext cx="2869302" cy="818504"/>
            </a:xfrm>
            <a:prstGeom prst="ellipse">
              <a:avLst/>
            </a:prstGeom>
            <a:gradFill>
              <a:gsLst>
                <a:gs pos="4400">
                  <a:srgbClr val="20EADB">
                    <a:alpha val="0"/>
                  </a:srgbClr>
                </a:gs>
                <a:gs pos="92000">
                  <a:schemeClr val="tx1">
                    <a:alpha val="59000"/>
                  </a:schemeClr>
                </a:gs>
              </a:gsLst>
              <a:lin ang="5400000" scaled="1"/>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9" name="Arc 28">
            <a:extLst>
              <a:ext uri="{FF2B5EF4-FFF2-40B4-BE49-F238E27FC236}">
                <a16:creationId xmlns:a16="http://schemas.microsoft.com/office/drawing/2014/main" id="{CE9976DB-6EA7-DB76-F3B1-2234F6DBB9FA}"/>
              </a:ext>
            </a:extLst>
          </p:cNvPr>
          <p:cNvSpPr/>
          <p:nvPr/>
        </p:nvSpPr>
        <p:spPr>
          <a:xfrm>
            <a:off x="-1911454" y="1551434"/>
            <a:ext cx="4229838" cy="2325258"/>
          </a:xfrm>
          <a:prstGeom prst="arc">
            <a:avLst/>
          </a:prstGeom>
          <a:ln w="31750">
            <a:solidFill>
              <a:schemeClr val="bg1">
                <a:lumMod val="50000"/>
              </a:schemeClr>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Arc 29">
            <a:extLst>
              <a:ext uri="{FF2B5EF4-FFF2-40B4-BE49-F238E27FC236}">
                <a16:creationId xmlns:a16="http://schemas.microsoft.com/office/drawing/2014/main" id="{0554C5C4-30BC-1005-877B-5E16C232828A}"/>
              </a:ext>
            </a:extLst>
          </p:cNvPr>
          <p:cNvSpPr/>
          <p:nvPr/>
        </p:nvSpPr>
        <p:spPr>
          <a:xfrm flipH="1">
            <a:off x="4004154" y="1523011"/>
            <a:ext cx="4229838" cy="2325258"/>
          </a:xfrm>
          <a:prstGeom prst="arc">
            <a:avLst/>
          </a:prstGeom>
          <a:ln w="31750">
            <a:solidFill>
              <a:schemeClr val="bg1">
                <a:lumMod val="50000"/>
              </a:schemeClr>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3EA9CB6B-2FDD-B4CB-D1C8-5C55142EACF4}"/>
              </a:ext>
            </a:extLst>
          </p:cNvPr>
          <p:cNvSpPr/>
          <p:nvPr/>
        </p:nvSpPr>
        <p:spPr>
          <a:xfrm rot="920024">
            <a:off x="583049" y="4149801"/>
            <a:ext cx="652348" cy="532393"/>
          </a:xfrm>
          <a:custGeom>
            <a:avLst/>
            <a:gdLst>
              <a:gd name="connsiteX0" fmla="*/ 57262 w 652348"/>
              <a:gd name="connsiteY0" fmla="*/ 0 h 1190172"/>
              <a:gd name="connsiteX1" fmla="*/ 57262 w 652348"/>
              <a:gd name="connsiteY1" fmla="*/ 798286 h 1190172"/>
              <a:gd name="connsiteX2" fmla="*/ 652348 w 652348"/>
              <a:gd name="connsiteY2" fmla="*/ 1190172 h 1190172"/>
            </a:gdLst>
            <a:ahLst/>
            <a:cxnLst>
              <a:cxn ang="0">
                <a:pos x="connsiteX0" y="connsiteY0"/>
              </a:cxn>
              <a:cxn ang="0">
                <a:pos x="connsiteX1" y="connsiteY1"/>
              </a:cxn>
              <a:cxn ang="0">
                <a:pos x="connsiteX2" y="connsiteY2"/>
              </a:cxn>
            </a:cxnLst>
            <a:rect l="l" t="t" r="r" b="b"/>
            <a:pathLst>
              <a:path w="652348" h="1190172">
                <a:moveTo>
                  <a:pt x="57262" y="0"/>
                </a:moveTo>
                <a:cubicBezTo>
                  <a:pt x="7671" y="299962"/>
                  <a:pt x="-41919" y="599924"/>
                  <a:pt x="57262" y="798286"/>
                </a:cubicBezTo>
                <a:cubicBezTo>
                  <a:pt x="156443" y="996648"/>
                  <a:pt x="404395" y="1093410"/>
                  <a:pt x="652348" y="1190172"/>
                </a:cubicBezTo>
              </a:path>
            </a:pathLst>
          </a:custGeom>
          <a:ln w="31750">
            <a:solidFill>
              <a:schemeClr val="bg1">
                <a:lumMod val="50000"/>
              </a:schemeClr>
            </a:solidFill>
            <a:tailEnd type="stealth" w="lg" len="lg"/>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5B4C59E-D029-A8E2-C13C-A5D0477E3F6E}"/>
              </a:ext>
            </a:extLst>
          </p:cNvPr>
          <p:cNvSpPr/>
          <p:nvPr/>
        </p:nvSpPr>
        <p:spPr>
          <a:xfrm rot="21186338" flipH="1">
            <a:off x="4775195" y="5058998"/>
            <a:ext cx="652348" cy="532393"/>
          </a:xfrm>
          <a:custGeom>
            <a:avLst/>
            <a:gdLst>
              <a:gd name="connsiteX0" fmla="*/ 57262 w 652348"/>
              <a:gd name="connsiteY0" fmla="*/ 0 h 1190172"/>
              <a:gd name="connsiteX1" fmla="*/ 57262 w 652348"/>
              <a:gd name="connsiteY1" fmla="*/ 798286 h 1190172"/>
              <a:gd name="connsiteX2" fmla="*/ 652348 w 652348"/>
              <a:gd name="connsiteY2" fmla="*/ 1190172 h 1190172"/>
            </a:gdLst>
            <a:ahLst/>
            <a:cxnLst>
              <a:cxn ang="0">
                <a:pos x="connsiteX0" y="connsiteY0"/>
              </a:cxn>
              <a:cxn ang="0">
                <a:pos x="connsiteX1" y="connsiteY1"/>
              </a:cxn>
              <a:cxn ang="0">
                <a:pos x="connsiteX2" y="connsiteY2"/>
              </a:cxn>
            </a:cxnLst>
            <a:rect l="l" t="t" r="r" b="b"/>
            <a:pathLst>
              <a:path w="652348" h="1190172">
                <a:moveTo>
                  <a:pt x="57262" y="0"/>
                </a:moveTo>
                <a:cubicBezTo>
                  <a:pt x="7671" y="299962"/>
                  <a:pt x="-41919" y="599924"/>
                  <a:pt x="57262" y="798286"/>
                </a:cubicBezTo>
                <a:cubicBezTo>
                  <a:pt x="156443" y="996648"/>
                  <a:pt x="404395" y="1093410"/>
                  <a:pt x="652348" y="1190172"/>
                </a:cubicBezTo>
              </a:path>
            </a:pathLst>
          </a:custGeom>
          <a:ln w="31750">
            <a:solidFill>
              <a:schemeClr val="bg1">
                <a:lumMod val="50000"/>
              </a:schemeClr>
            </a:solidFill>
            <a:tailEnd type="stealth" w="lg" len="lg"/>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12EC0785-CF8E-0537-7281-EA896B6832DC}"/>
              </a:ext>
            </a:extLst>
          </p:cNvPr>
          <p:cNvSpPr/>
          <p:nvPr/>
        </p:nvSpPr>
        <p:spPr>
          <a:xfrm>
            <a:off x="3150710" y="1358080"/>
            <a:ext cx="210431" cy="1132114"/>
          </a:xfrm>
          <a:custGeom>
            <a:avLst/>
            <a:gdLst>
              <a:gd name="connsiteX0" fmla="*/ 478806 w 478806"/>
              <a:gd name="connsiteY0" fmla="*/ 0 h 1132114"/>
              <a:gd name="connsiteX1" fmla="*/ 57891 w 478806"/>
              <a:gd name="connsiteY1" fmla="*/ 406400 h 1132114"/>
              <a:gd name="connsiteX2" fmla="*/ 14348 w 478806"/>
              <a:gd name="connsiteY2" fmla="*/ 1132114 h 1132114"/>
            </a:gdLst>
            <a:ahLst/>
            <a:cxnLst>
              <a:cxn ang="0">
                <a:pos x="connsiteX0" y="connsiteY0"/>
              </a:cxn>
              <a:cxn ang="0">
                <a:pos x="connsiteX1" y="connsiteY1"/>
              </a:cxn>
              <a:cxn ang="0">
                <a:pos x="connsiteX2" y="connsiteY2"/>
              </a:cxn>
            </a:cxnLst>
            <a:rect l="l" t="t" r="r" b="b"/>
            <a:pathLst>
              <a:path w="478806" h="1132114">
                <a:moveTo>
                  <a:pt x="478806" y="0"/>
                </a:moveTo>
                <a:cubicBezTo>
                  <a:pt x="307053" y="108857"/>
                  <a:pt x="135301" y="217714"/>
                  <a:pt x="57891" y="406400"/>
                </a:cubicBezTo>
                <a:cubicBezTo>
                  <a:pt x="-19519" y="595086"/>
                  <a:pt x="-2586" y="863600"/>
                  <a:pt x="14348" y="1132114"/>
                </a:cubicBezTo>
              </a:path>
            </a:pathLst>
          </a:custGeom>
          <a:ln w="31750">
            <a:solidFill>
              <a:schemeClr val="bg1">
                <a:lumMod val="50000"/>
              </a:schemeClr>
            </a:solidFill>
            <a:tailEnd type="stealth" w="lg" len="lg"/>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1055C380-93B0-152E-7938-CEFE7AAE70CF}"/>
              </a:ext>
            </a:extLst>
          </p:cNvPr>
          <p:cNvSpPr/>
          <p:nvPr/>
        </p:nvSpPr>
        <p:spPr>
          <a:xfrm rot="920024">
            <a:off x="2176579" y="5937949"/>
            <a:ext cx="353534" cy="288525"/>
          </a:xfrm>
          <a:custGeom>
            <a:avLst/>
            <a:gdLst>
              <a:gd name="connsiteX0" fmla="*/ 57262 w 652348"/>
              <a:gd name="connsiteY0" fmla="*/ 0 h 1190172"/>
              <a:gd name="connsiteX1" fmla="*/ 57262 w 652348"/>
              <a:gd name="connsiteY1" fmla="*/ 798286 h 1190172"/>
              <a:gd name="connsiteX2" fmla="*/ 652348 w 652348"/>
              <a:gd name="connsiteY2" fmla="*/ 1190172 h 1190172"/>
            </a:gdLst>
            <a:ahLst/>
            <a:cxnLst>
              <a:cxn ang="0">
                <a:pos x="connsiteX0" y="connsiteY0"/>
              </a:cxn>
              <a:cxn ang="0">
                <a:pos x="connsiteX1" y="connsiteY1"/>
              </a:cxn>
              <a:cxn ang="0">
                <a:pos x="connsiteX2" y="connsiteY2"/>
              </a:cxn>
            </a:cxnLst>
            <a:rect l="l" t="t" r="r" b="b"/>
            <a:pathLst>
              <a:path w="652348" h="1190172">
                <a:moveTo>
                  <a:pt x="57262" y="0"/>
                </a:moveTo>
                <a:cubicBezTo>
                  <a:pt x="7671" y="299962"/>
                  <a:pt x="-41919" y="599924"/>
                  <a:pt x="57262" y="798286"/>
                </a:cubicBezTo>
                <a:cubicBezTo>
                  <a:pt x="156443" y="996648"/>
                  <a:pt x="404395" y="1093410"/>
                  <a:pt x="652348" y="1190172"/>
                </a:cubicBezTo>
              </a:path>
            </a:pathLst>
          </a:custGeom>
          <a:ln w="31750">
            <a:solidFill>
              <a:schemeClr val="bg1">
                <a:lumMod val="50000"/>
              </a:schemeClr>
            </a:solidFill>
            <a:tailEnd type="stealth" w="lg" len="lg"/>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36A03F7D-84E1-9A23-B97F-489E6DC548EC}"/>
              </a:ext>
            </a:extLst>
          </p:cNvPr>
          <p:cNvSpPr/>
          <p:nvPr/>
        </p:nvSpPr>
        <p:spPr>
          <a:xfrm>
            <a:off x="3282801" y="6606303"/>
            <a:ext cx="0" cy="337625"/>
          </a:xfrm>
          <a:custGeom>
            <a:avLst/>
            <a:gdLst>
              <a:gd name="connsiteX0" fmla="*/ 0 w 0"/>
              <a:gd name="connsiteY0" fmla="*/ 0 h 337625"/>
              <a:gd name="connsiteX1" fmla="*/ 0 w 0"/>
              <a:gd name="connsiteY1" fmla="*/ 337625 h 337625"/>
            </a:gdLst>
            <a:ahLst/>
            <a:cxnLst>
              <a:cxn ang="0">
                <a:pos x="connsiteX0" y="connsiteY0"/>
              </a:cxn>
              <a:cxn ang="0">
                <a:pos x="connsiteX1" y="connsiteY1"/>
              </a:cxn>
            </a:cxnLst>
            <a:rect l="l" t="t" r="r" b="b"/>
            <a:pathLst>
              <a:path h="337625">
                <a:moveTo>
                  <a:pt x="0" y="0"/>
                </a:moveTo>
                <a:lnTo>
                  <a:pt x="0" y="337625"/>
                </a:lnTo>
              </a:path>
            </a:pathLst>
          </a:custGeom>
          <a:ln w="38100">
            <a:solidFill>
              <a:schemeClr val="bg1">
                <a:lumMod val="50000"/>
              </a:schemeClr>
            </a:solidFill>
            <a:tailEnd type="stealth" w="lg" len="lg"/>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D4F0F2DD-561C-9AF1-9401-B5649117AF94}"/>
              </a:ext>
            </a:extLst>
          </p:cNvPr>
          <p:cNvGrpSpPr/>
          <p:nvPr/>
        </p:nvGrpSpPr>
        <p:grpSpPr>
          <a:xfrm>
            <a:off x="7406514" y="1844042"/>
            <a:ext cx="911979" cy="643013"/>
            <a:chOff x="7763109" y="1866081"/>
            <a:chExt cx="911979" cy="643013"/>
          </a:xfrm>
        </p:grpSpPr>
        <p:sp>
          <p:nvSpPr>
            <p:cNvPr id="37" name="Oval 36">
              <a:extLst>
                <a:ext uri="{FF2B5EF4-FFF2-40B4-BE49-F238E27FC236}">
                  <a16:creationId xmlns:a16="http://schemas.microsoft.com/office/drawing/2014/main" id="{E92B3884-7E7B-C041-6356-2CC445E20D63}"/>
                </a:ext>
              </a:extLst>
            </p:cNvPr>
            <p:cNvSpPr/>
            <p:nvPr/>
          </p:nvSpPr>
          <p:spPr>
            <a:xfrm>
              <a:off x="7874763" y="1866081"/>
              <a:ext cx="643013" cy="643013"/>
            </a:xfrm>
            <a:prstGeom prst="ellipse">
              <a:avLst/>
            </a:prstGeom>
            <a:solidFill>
              <a:srgbClr val="0ACD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8" name="TextBox 37">
              <a:extLst>
                <a:ext uri="{FF2B5EF4-FFF2-40B4-BE49-F238E27FC236}">
                  <a16:creationId xmlns:a16="http://schemas.microsoft.com/office/drawing/2014/main" id="{D1CEAEC0-93D2-874B-CB26-023A66B79986}"/>
                </a:ext>
              </a:extLst>
            </p:cNvPr>
            <p:cNvSpPr txBox="1"/>
            <p:nvPr/>
          </p:nvSpPr>
          <p:spPr>
            <a:xfrm>
              <a:off x="7763109" y="1985786"/>
              <a:ext cx="911979" cy="37317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A</a:t>
              </a:r>
            </a:p>
          </p:txBody>
        </p:sp>
      </p:grpSp>
      <p:sp>
        <p:nvSpPr>
          <p:cNvPr id="39" name="TextBox 38">
            <a:extLst>
              <a:ext uri="{FF2B5EF4-FFF2-40B4-BE49-F238E27FC236}">
                <a16:creationId xmlns:a16="http://schemas.microsoft.com/office/drawing/2014/main" id="{6381B574-5F7A-10B8-CA7D-82F43998F2E3}"/>
              </a:ext>
            </a:extLst>
          </p:cNvPr>
          <p:cNvSpPr txBox="1"/>
          <p:nvPr/>
        </p:nvSpPr>
        <p:spPr>
          <a:xfrm>
            <a:off x="8405770" y="1875254"/>
            <a:ext cx="3323049"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0ACDC0"/>
                </a:solidFill>
                <a:latin typeface="Alexandria" pitchFamily="2" charset="-78"/>
                <a:cs typeface="Alexandria" pitchFamily="2" charset="-78"/>
              </a:rPr>
              <a:t>مرحلة ما قبل الأزمة</a:t>
            </a:r>
            <a:endParaRPr kumimoji="0" lang="en-US" sz="2400" b="1" i="0" u="none" strike="noStrike" kern="1200" cap="none" spc="0" normalizeH="0" baseline="0" noProof="0" dirty="0">
              <a:ln>
                <a:noFill/>
              </a:ln>
              <a:solidFill>
                <a:srgbClr val="0ACDC0"/>
              </a:solidFill>
              <a:effectLst/>
              <a:uLnTx/>
              <a:uFillTx/>
              <a:latin typeface="Alexandria" pitchFamily="2" charset="-78"/>
              <a:cs typeface="Alexandria" pitchFamily="2" charset="-78"/>
            </a:endParaRPr>
          </a:p>
        </p:txBody>
      </p:sp>
      <p:grpSp>
        <p:nvGrpSpPr>
          <p:cNvPr id="40" name="Group 39">
            <a:extLst>
              <a:ext uri="{FF2B5EF4-FFF2-40B4-BE49-F238E27FC236}">
                <a16:creationId xmlns:a16="http://schemas.microsoft.com/office/drawing/2014/main" id="{3B5C561E-F820-673A-463B-3EDF1F30F484}"/>
              </a:ext>
            </a:extLst>
          </p:cNvPr>
          <p:cNvGrpSpPr/>
          <p:nvPr/>
        </p:nvGrpSpPr>
        <p:grpSpPr>
          <a:xfrm>
            <a:off x="7406514" y="3237820"/>
            <a:ext cx="911979" cy="643013"/>
            <a:chOff x="7763109" y="1866081"/>
            <a:chExt cx="911979" cy="643013"/>
          </a:xfrm>
        </p:grpSpPr>
        <p:sp>
          <p:nvSpPr>
            <p:cNvPr id="41" name="Oval 40">
              <a:extLst>
                <a:ext uri="{FF2B5EF4-FFF2-40B4-BE49-F238E27FC236}">
                  <a16:creationId xmlns:a16="http://schemas.microsoft.com/office/drawing/2014/main" id="{F3D89245-CC90-4A0C-4572-EB1B28C0C959}"/>
                </a:ext>
              </a:extLst>
            </p:cNvPr>
            <p:cNvSpPr/>
            <p:nvPr/>
          </p:nvSpPr>
          <p:spPr>
            <a:xfrm>
              <a:off x="7874763" y="1866081"/>
              <a:ext cx="643013" cy="643013"/>
            </a:xfrm>
            <a:prstGeom prst="ellipse">
              <a:avLst/>
            </a:prstGeom>
            <a:solidFill>
              <a:srgbClr val="00CC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TextBox 41">
              <a:extLst>
                <a:ext uri="{FF2B5EF4-FFF2-40B4-BE49-F238E27FC236}">
                  <a16:creationId xmlns:a16="http://schemas.microsoft.com/office/drawing/2014/main" id="{D6C8E62B-EA08-1691-2016-C85A92F120EF}"/>
                </a:ext>
              </a:extLst>
            </p:cNvPr>
            <p:cNvSpPr txBox="1"/>
            <p:nvPr/>
          </p:nvSpPr>
          <p:spPr>
            <a:xfrm>
              <a:off x="7763109" y="2007103"/>
              <a:ext cx="911979" cy="37317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B</a:t>
              </a:r>
            </a:p>
          </p:txBody>
        </p:sp>
      </p:grpSp>
      <p:sp>
        <p:nvSpPr>
          <p:cNvPr id="44" name="TextBox 43">
            <a:extLst>
              <a:ext uri="{FF2B5EF4-FFF2-40B4-BE49-F238E27FC236}">
                <a16:creationId xmlns:a16="http://schemas.microsoft.com/office/drawing/2014/main" id="{8948B009-A115-C81E-4BF4-19144AA8C5E2}"/>
              </a:ext>
            </a:extLst>
          </p:cNvPr>
          <p:cNvSpPr txBox="1"/>
          <p:nvPr/>
        </p:nvSpPr>
        <p:spPr>
          <a:xfrm>
            <a:off x="8386186" y="3278981"/>
            <a:ext cx="322398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CC66"/>
                </a:solidFill>
                <a:effectLst/>
                <a:uLnTx/>
                <a:uFillTx/>
                <a:latin typeface="Alexandria" pitchFamily="2" charset="-78"/>
                <a:cs typeface="Alexandria" pitchFamily="2" charset="-78"/>
              </a:rPr>
              <a:t>مرحلة </a:t>
            </a:r>
            <a:r>
              <a:rPr kumimoji="0" lang="ar-EG" sz="2400" b="1" i="0" u="none" strike="noStrike" kern="1200" cap="none" spc="0" normalizeH="0" noProof="0" dirty="0">
                <a:ln>
                  <a:noFill/>
                </a:ln>
                <a:solidFill>
                  <a:srgbClr val="00CC66"/>
                </a:solidFill>
                <a:effectLst/>
                <a:uLnTx/>
                <a:uFillTx/>
                <a:latin typeface="Alexandria" pitchFamily="2" charset="-78"/>
                <a:cs typeface="Alexandria" pitchFamily="2" charset="-78"/>
              </a:rPr>
              <a:t> اندلاع الأزمة </a:t>
            </a:r>
            <a:endParaRPr kumimoji="0" lang="en-US" sz="2400" b="1" i="0" u="none" strike="noStrike" kern="1200" cap="none" spc="0" normalizeH="0" baseline="0" noProof="0" dirty="0">
              <a:ln>
                <a:noFill/>
              </a:ln>
              <a:solidFill>
                <a:srgbClr val="00CC66"/>
              </a:solidFill>
              <a:effectLst/>
              <a:uLnTx/>
              <a:uFillTx/>
              <a:latin typeface="Alexandria" pitchFamily="2" charset="-78"/>
              <a:cs typeface="Alexandria" pitchFamily="2" charset="-78"/>
            </a:endParaRPr>
          </a:p>
        </p:txBody>
      </p:sp>
      <p:grpSp>
        <p:nvGrpSpPr>
          <p:cNvPr id="46" name="Group 45">
            <a:extLst>
              <a:ext uri="{FF2B5EF4-FFF2-40B4-BE49-F238E27FC236}">
                <a16:creationId xmlns:a16="http://schemas.microsoft.com/office/drawing/2014/main" id="{49625F31-37A3-A22F-502A-DF8830B44A2E}"/>
              </a:ext>
            </a:extLst>
          </p:cNvPr>
          <p:cNvGrpSpPr/>
          <p:nvPr/>
        </p:nvGrpSpPr>
        <p:grpSpPr>
          <a:xfrm>
            <a:off x="7406514" y="4549998"/>
            <a:ext cx="911979" cy="643013"/>
            <a:chOff x="7763109" y="1866081"/>
            <a:chExt cx="911979" cy="643013"/>
          </a:xfrm>
        </p:grpSpPr>
        <p:sp>
          <p:nvSpPr>
            <p:cNvPr id="47" name="Oval 46">
              <a:extLst>
                <a:ext uri="{FF2B5EF4-FFF2-40B4-BE49-F238E27FC236}">
                  <a16:creationId xmlns:a16="http://schemas.microsoft.com/office/drawing/2014/main" id="{461F83AD-FA56-D08D-950D-1EDF6715C3EF}"/>
                </a:ext>
              </a:extLst>
            </p:cNvPr>
            <p:cNvSpPr/>
            <p:nvPr/>
          </p:nvSpPr>
          <p:spPr>
            <a:xfrm>
              <a:off x="7874763" y="1866081"/>
              <a:ext cx="643013" cy="643013"/>
            </a:xfrm>
            <a:prstGeom prst="ellipse">
              <a:avLst/>
            </a:prstGeom>
            <a:solidFill>
              <a:srgbClr val="FFBE0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63432492-15C8-5F8D-DAB2-A1EC90C1FD78}"/>
                </a:ext>
              </a:extLst>
            </p:cNvPr>
            <p:cNvSpPr txBox="1"/>
            <p:nvPr/>
          </p:nvSpPr>
          <p:spPr>
            <a:xfrm>
              <a:off x="7763109" y="2007103"/>
              <a:ext cx="911979" cy="37317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C</a:t>
              </a:r>
            </a:p>
          </p:txBody>
        </p:sp>
      </p:grpSp>
      <p:sp>
        <p:nvSpPr>
          <p:cNvPr id="49" name="TextBox 48">
            <a:extLst>
              <a:ext uri="{FF2B5EF4-FFF2-40B4-BE49-F238E27FC236}">
                <a16:creationId xmlns:a16="http://schemas.microsoft.com/office/drawing/2014/main" id="{A64DA555-E71C-8EBE-AFCF-B113E660F935}"/>
              </a:ext>
            </a:extLst>
          </p:cNvPr>
          <p:cNvSpPr txBox="1"/>
          <p:nvPr/>
        </p:nvSpPr>
        <p:spPr>
          <a:xfrm>
            <a:off x="8530660" y="4691593"/>
            <a:ext cx="306438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BE04"/>
                </a:solidFill>
                <a:effectLst/>
                <a:uLnTx/>
                <a:uFillTx/>
                <a:latin typeface="Alexandria" pitchFamily="2" charset="-78"/>
                <a:cs typeface="Alexandria" pitchFamily="2" charset="-78"/>
              </a:rPr>
              <a:t>مرحلة إدارة الأزمة</a:t>
            </a:r>
            <a:endParaRPr kumimoji="0" lang="en-US" sz="2400" b="1" i="0" u="none" strike="noStrike" kern="1200" cap="none" spc="0" normalizeH="0" baseline="0" noProof="0" dirty="0">
              <a:ln>
                <a:noFill/>
              </a:ln>
              <a:solidFill>
                <a:srgbClr val="FFBE04"/>
              </a:solidFill>
              <a:effectLst/>
              <a:uLnTx/>
              <a:uFillTx/>
              <a:latin typeface="Alexandria" pitchFamily="2" charset="-78"/>
              <a:cs typeface="Alexandria" pitchFamily="2" charset="-78"/>
            </a:endParaRPr>
          </a:p>
        </p:txBody>
      </p:sp>
      <p:grpSp>
        <p:nvGrpSpPr>
          <p:cNvPr id="51" name="Group 50">
            <a:extLst>
              <a:ext uri="{FF2B5EF4-FFF2-40B4-BE49-F238E27FC236}">
                <a16:creationId xmlns:a16="http://schemas.microsoft.com/office/drawing/2014/main" id="{B27462C1-2DC0-C973-4777-1A8598644611}"/>
              </a:ext>
            </a:extLst>
          </p:cNvPr>
          <p:cNvGrpSpPr/>
          <p:nvPr/>
        </p:nvGrpSpPr>
        <p:grpSpPr>
          <a:xfrm>
            <a:off x="7406514" y="5936865"/>
            <a:ext cx="911979" cy="643013"/>
            <a:chOff x="7763109" y="1866081"/>
            <a:chExt cx="911979" cy="643013"/>
          </a:xfrm>
        </p:grpSpPr>
        <p:sp>
          <p:nvSpPr>
            <p:cNvPr id="52" name="Oval 51">
              <a:extLst>
                <a:ext uri="{FF2B5EF4-FFF2-40B4-BE49-F238E27FC236}">
                  <a16:creationId xmlns:a16="http://schemas.microsoft.com/office/drawing/2014/main" id="{371D0121-D460-EBCB-E68F-77EA284AE70E}"/>
                </a:ext>
              </a:extLst>
            </p:cNvPr>
            <p:cNvSpPr/>
            <p:nvPr/>
          </p:nvSpPr>
          <p:spPr>
            <a:xfrm>
              <a:off x="7874763" y="1866081"/>
              <a:ext cx="643013" cy="643013"/>
            </a:xfrm>
            <a:prstGeom prst="ellipse">
              <a:avLst/>
            </a:prstGeom>
            <a:solidFill>
              <a:srgbClr val="F3006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3" name="TextBox 52">
              <a:extLst>
                <a:ext uri="{FF2B5EF4-FFF2-40B4-BE49-F238E27FC236}">
                  <a16:creationId xmlns:a16="http://schemas.microsoft.com/office/drawing/2014/main" id="{07333B63-2C52-DDD1-CA97-680246EC1E4A}"/>
                </a:ext>
              </a:extLst>
            </p:cNvPr>
            <p:cNvSpPr txBox="1"/>
            <p:nvPr/>
          </p:nvSpPr>
          <p:spPr>
            <a:xfrm>
              <a:off x="7763109" y="2007103"/>
              <a:ext cx="911979" cy="37317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D</a:t>
              </a:r>
            </a:p>
          </p:txBody>
        </p:sp>
      </p:grpSp>
      <p:sp>
        <p:nvSpPr>
          <p:cNvPr id="54" name="TextBox 53">
            <a:extLst>
              <a:ext uri="{FF2B5EF4-FFF2-40B4-BE49-F238E27FC236}">
                <a16:creationId xmlns:a16="http://schemas.microsoft.com/office/drawing/2014/main" id="{314A7F6B-E362-99C8-8260-3E56C9788DB3}"/>
              </a:ext>
            </a:extLst>
          </p:cNvPr>
          <p:cNvSpPr txBox="1"/>
          <p:nvPr/>
        </p:nvSpPr>
        <p:spPr>
          <a:xfrm>
            <a:off x="8167628" y="6027538"/>
            <a:ext cx="34274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30061"/>
                </a:solidFill>
                <a:effectLst/>
                <a:uLnTx/>
                <a:uFillTx/>
                <a:latin typeface="Alexandria" pitchFamily="2" charset="-78"/>
                <a:cs typeface="Alexandria" pitchFamily="2" charset="-78"/>
              </a:rPr>
              <a:t>مرحلة ما بعد الازمة</a:t>
            </a:r>
            <a:endParaRPr kumimoji="0" lang="en-US" sz="2400" b="1" i="0" u="none" strike="noStrike" kern="1200" cap="none" spc="0" normalizeH="0" baseline="0" noProof="0" dirty="0">
              <a:ln>
                <a:noFill/>
              </a:ln>
              <a:solidFill>
                <a:srgbClr val="F30061"/>
              </a:solidFill>
              <a:effectLst/>
              <a:uLnTx/>
              <a:uFillTx/>
              <a:latin typeface="Alexandria" pitchFamily="2" charset="-78"/>
              <a:cs typeface="Alexandria" pitchFamily="2" charset="-78"/>
            </a:endParaRPr>
          </a:p>
        </p:txBody>
      </p:sp>
      <p:sp>
        <p:nvSpPr>
          <p:cNvPr id="56" name="TextBox 55">
            <a:extLst>
              <a:ext uri="{FF2B5EF4-FFF2-40B4-BE49-F238E27FC236}">
                <a16:creationId xmlns:a16="http://schemas.microsoft.com/office/drawing/2014/main" id="{F26A7C76-9FFA-BA47-2BF6-C353E695E4CE}"/>
              </a:ext>
            </a:extLst>
          </p:cNvPr>
          <p:cNvSpPr txBox="1"/>
          <p:nvPr/>
        </p:nvSpPr>
        <p:spPr>
          <a:xfrm>
            <a:off x="3027952" y="3197620"/>
            <a:ext cx="64301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outerShdw blurRad="60007" dist="241300" dir="7680000" sy="30000" kx="1300200" algn="ctr" rotWithShape="0">
                    <a:prstClr val="black">
                      <a:alpha val="81000"/>
                    </a:prstClr>
                  </a:outerShdw>
                </a:effectLst>
                <a:uLnTx/>
                <a:uFillTx/>
                <a:latin typeface="Oswald" panose="02000503000000000000" pitchFamily="2" charset="0"/>
                <a:ea typeface="+mn-ea"/>
                <a:cs typeface="+mn-cs"/>
              </a:rPr>
              <a:t>A</a:t>
            </a:r>
          </a:p>
        </p:txBody>
      </p:sp>
      <p:sp>
        <p:nvSpPr>
          <p:cNvPr id="57" name="TextBox 56">
            <a:extLst>
              <a:ext uri="{FF2B5EF4-FFF2-40B4-BE49-F238E27FC236}">
                <a16:creationId xmlns:a16="http://schemas.microsoft.com/office/drawing/2014/main" id="{82A70F2F-B036-8DD4-B6C1-3A8959B321E2}"/>
              </a:ext>
            </a:extLst>
          </p:cNvPr>
          <p:cNvSpPr txBox="1"/>
          <p:nvPr/>
        </p:nvSpPr>
        <p:spPr>
          <a:xfrm>
            <a:off x="3066011" y="4555564"/>
            <a:ext cx="6430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outerShdw blurRad="60007" dist="241300" dir="7680000" sy="30000" kx="1300200" algn="ctr" rotWithShape="0">
                    <a:prstClr val="black">
                      <a:alpha val="81000"/>
                    </a:prstClr>
                  </a:outerShdw>
                </a:effectLst>
                <a:uLnTx/>
                <a:uFillTx/>
                <a:latin typeface="Oswald" panose="02000503000000000000" pitchFamily="2" charset="0"/>
                <a:ea typeface="+mn-ea"/>
                <a:cs typeface="+mn-cs"/>
              </a:rPr>
              <a:t>B</a:t>
            </a:r>
          </a:p>
        </p:txBody>
      </p:sp>
      <p:sp>
        <p:nvSpPr>
          <p:cNvPr id="58" name="TextBox 57">
            <a:extLst>
              <a:ext uri="{FF2B5EF4-FFF2-40B4-BE49-F238E27FC236}">
                <a16:creationId xmlns:a16="http://schemas.microsoft.com/office/drawing/2014/main" id="{511BAE53-D699-8A82-F7A3-415110593A80}"/>
              </a:ext>
            </a:extLst>
          </p:cNvPr>
          <p:cNvSpPr txBox="1"/>
          <p:nvPr/>
        </p:nvSpPr>
        <p:spPr>
          <a:xfrm>
            <a:off x="3046094" y="5464043"/>
            <a:ext cx="64301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outerShdw blurRad="60007" dist="241300" dir="7680000" sy="30000" kx="1300200" algn="ctr" rotWithShape="0">
                    <a:prstClr val="black">
                      <a:alpha val="81000"/>
                    </a:prstClr>
                  </a:outerShdw>
                </a:effectLst>
                <a:uLnTx/>
                <a:uFillTx/>
                <a:latin typeface="Oswald" panose="02000503000000000000" pitchFamily="2" charset="0"/>
                <a:ea typeface="+mn-ea"/>
                <a:cs typeface="+mn-cs"/>
              </a:rPr>
              <a:t>C</a:t>
            </a:r>
          </a:p>
        </p:txBody>
      </p:sp>
      <p:sp>
        <p:nvSpPr>
          <p:cNvPr id="59" name="TextBox 58">
            <a:extLst>
              <a:ext uri="{FF2B5EF4-FFF2-40B4-BE49-F238E27FC236}">
                <a16:creationId xmlns:a16="http://schemas.microsoft.com/office/drawing/2014/main" id="{770D4C0F-D69B-8F23-7BA0-103A93568F25}"/>
              </a:ext>
            </a:extLst>
          </p:cNvPr>
          <p:cNvSpPr txBox="1"/>
          <p:nvPr/>
        </p:nvSpPr>
        <p:spPr>
          <a:xfrm>
            <a:off x="3003364" y="6079807"/>
            <a:ext cx="643013"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outerShdw blurRad="60007" dist="241300" dir="7680000" sy="30000" kx="1300200" algn="ctr" rotWithShape="0">
                    <a:prstClr val="black">
                      <a:alpha val="81000"/>
                    </a:prstClr>
                  </a:outerShdw>
                </a:effectLst>
                <a:uLnTx/>
                <a:uFillTx/>
                <a:latin typeface="Oswald" panose="02000503000000000000" pitchFamily="2" charset="0"/>
                <a:ea typeface="+mn-ea"/>
                <a:cs typeface="+mn-cs"/>
              </a:rPr>
              <a:t>D</a:t>
            </a:r>
          </a:p>
        </p:txBody>
      </p:sp>
    </p:spTree>
    <p:extLst>
      <p:ext uri="{BB962C8B-B14F-4D97-AF65-F5344CB8AC3E}">
        <p14:creationId xmlns:p14="http://schemas.microsoft.com/office/powerpoint/2010/main" val="33888128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up)">
                                      <p:cBhvr>
                                        <p:cTn id="17" dur="500"/>
                                        <p:tgtEl>
                                          <p:spTgt spid="33"/>
                                        </p:tgtEl>
                                      </p:cBhvr>
                                    </p:animEffect>
                                  </p:childTnLst>
                                </p:cTn>
                              </p:par>
                            </p:childTnLst>
                          </p:cTn>
                        </p:par>
                        <p:par>
                          <p:cTn id="18" fill="hold">
                            <p:stCondLst>
                              <p:cond delay="2000"/>
                            </p:stCondLst>
                            <p:childTnLst>
                              <p:par>
                                <p:cTn id="19" presetID="22" presetClass="entr" presetSubtype="2"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right)">
                                      <p:cBhvr>
                                        <p:cTn id="21" dur="500"/>
                                        <p:tgtEl>
                                          <p:spTgt spid="30"/>
                                        </p:tgtEl>
                                      </p:cBhvr>
                                    </p:animEffect>
                                  </p:childTnLst>
                                </p:cTn>
                              </p:par>
                            </p:childTnLst>
                          </p:cTn>
                        </p:par>
                        <p:par>
                          <p:cTn id="22" fill="hold">
                            <p:stCondLst>
                              <p:cond delay="2500"/>
                            </p:stCondLst>
                            <p:childTnLst>
                              <p:par>
                                <p:cTn id="23" presetID="22" presetClass="entr" presetSubtype="4"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Effect transition="in" filter="wipe(down)">
                                      <p:cBhvr>
                                        <p:cTn id="25" dur="500"/>
                                        <p:tgtEl>
                                          <p:spTgt spid="56"/>
                                        </p:tgtEl>
                                      </p:cBhvr>
                                    </p:animEffect>
                                  </p:childTnLst>
                                </p:cTn>
                              </p:par>
                            </p:childTnLst>
                          </p:cTn>
                        </p:par>
                        <p:par>
                          <p:cTn id="26" fill="hold">
                            <p:stCondLst>
                              <p:cond delay="3000"/>
                            </p:stCondLst>
                            <p:childTnLst>
                              <p:par>
                                <p:cTn id="27" presetID="23" presetClass="entr" presetSubtype="16"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p:cTn id="29" dur="500" fill="hold"/>
                                        <p:tgtEl>
                                          <p:spTgt spid="36"/>
                                        </p:tgtEl>
                                        <p:attrNameLst>
                                          <p:attrName>ppt_w</p:attrName>
                                        </p:attrNameLst>
                                      </p:cBhvr>
                                      <p:tavLst>
                                        <p:tav tm="0">
                                          <p:val>
                                            <p:fltVal val="0"/>
                                          </p:val>
                                        </p:tav>
                                        <p:tav tm="100000">
                                          <p:val>
                                            <p:strVal val="#ppt_w"/>
                                          </p:val>
                                        </p:tav>
                                      </p:tavLst>
                                    </p:anim>
                                    <p:anim calcmode="lin" valueType="num">
                                      <p:cBhvr>
                                        <p:cTn id="30" dur="500" fill="hold"/>
                                        <p:tgtEl>
                                          <p:spTgt spid="36"/>
                                        </p:tgtEl>
                                        <p:attrNameLst>
                                          <p:attrName>ppt_h</p:attrName>
                                        </p:attrNameLst>
                                      </p:cBhvr>
                                      <p:tavLst>
                                        <p:tav tm="0">
                                          <p:val>
                                            <p:fltVal val="0"/>
                                          </p:val>
                                        </p:tav>
                                        <p:tav tm="100000">
                                          <p:val>
                                            <p:strVal val="#ppt_h"/>
                                          </p:val>
                                        </p:tav>
                                      </p:tavLst>
                                    </p:anim>
                                  </p:childTnLst>
                                </p:cTn>
                              </p:par>
                            </p:childTnLst>
                          </p:cTn>
                        </p:par>
                        <p:par>
                          <p:cTn id="31" fill="hold">
                            <p:stCondLst>
                              <p:cond delay="3500"/>
                            </p:stCondLst>
                            <p:childTnLst>
                              <p:par>
                                <p:cTn id="32" presetID="17" presetClass="entr" presetSubtype="8" fill="hold" grpId="0" nodeType="afterEffect">
                                  <p:stCondLst>
                                    <p:cond delay="0"/>
                                  </p:stCondLst>
                                  <p:childTnLst>
                                    <p:set>
                                      <p:cBhvr>
                                        <p:cTn id="33" dur="1" fill="hold">
                                          <p:stCondLst>
                                            <p:cond delay="0"/>
                                          </p:stCondLst>
                                        </p:cTn>
                                        <p:tgtEl>
                                          <p:spTgt spid="39"/>
                                        </p:tgtEl>
                                        <p:attrNameLst>
                                          <p:attrName>style.visibility</p:attrName>
                                        </p:attrNameLst>
                                      </p:cBhvr>
                                      <p:to>
                                        <p:strVal val="visible"/>
                                      </p:to>
                                    </p:set>
                                    <p:anim calcmode="lin" valueType="num">
                                      <p:cBhvr>
                                        <p:cTn id="34" dur="500" fill="hold"/>
                                        <p:tgtEl>
                                          <p:spTgt spid="39"/>
                                        </p:tgtEl>
                                        <p:attrNameLst>
                                          <p:attrName>ppt_x</p:attrName>
                                        </p:attrNameLst>
                                      </p:cBhvr>
                                      <p:tavLst>
                                        <p:tav tm="0">
                                          <p:val>
                                            <p:strVal val="#ppt_x-#ppt_w/2"/>
                                          </p:val>
                                        </p:tav>
                                        <p:tav tm="100000">
                                          <p:val>
                                            <p:strVal val="#ppt_x"/>
                                          </p:val>
                                        </p:tav>
                                      </p:tavLst>
                                    </p:anim>
                                    <p:anim calcmode="lin" valueType="num">
                                      <p:cBhvr>
                                        <p:cTn id="35" dur="500" fill="hold"/>
                                        <p:tgtEl>
                                          <p:spTgt spid="39"/>
                                        </p:tgtEl>
                                        <p:attrNameLst>
                                          <p:attrName>ppt_y</p:attrName>
                                        </p:attrNameLst>
                                      </p:cBhvr>
                                      <p:tavLst>
                                        <p:tav tm="0">
                                          <p:val>
                                            <p:strVal val="#ppt_y"/>
                                          </p:val>
                                        </p:tav>
                                        <p:tav tm="100000">
                                          <p:val>
                                            <p:strVal val="#ppt_y"/>
                                          </p:val>
                                        </p:tav>
                                      </p:tavLst>
                                    </p:anim>
                                    <p:anim calcmode="lin" valueType="num">
                                      <p:cBhvr>
                                        <p:cTn id="36" dur="500" fill="hold"/>
                                        <p:tgtEl>
                                          <p:spTgt spid="39"/>
                                        </p:tgtEl>
                                        <p:attrNameLst>
                                          <p:attrName>ppt_w</p:attrName>
                                        </p:attrNameLst>
                                      </p:cBhvr>
                                      <p:tavLst>
                                        <p:tav tm="0">
                                          <p:val>
                                            <p:fltVal val="0"/>
                                          </p:val>
                                        </p:tav>
                                        <p:tav tm="100000">
                                          <p:val>
                                            <p:strVal val="#ppt_w"/>
                                          </p:val>
                                        </p:tav>
                                      </p:tavLst>
                                    </p:anim>
                                    <p:anim calcmode="lin" valueType="num">
                                      <p:cBhvr>
                                        <p:cTn id="37" dur="500" fill="hold"/>
                                        <p:tgtEl>
                                          <p:spTgt spid="39"/>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1000"/>
                                        <p:tgtEl>
                                          <p:spTgt spid="17"/>
                                        </p:tgtEl>
                                      </p:cBhvr>
                                    </p:animEffect>
                                    <p:anim calcmode="lin" valueType="num">
                                      <p:cBhvr>
                                        <p:cTn id="43" dur="1000" fill="hold"/>
                                        <p:tgtEl>
                                          <p:spTgt spid="17"/>
                                        </p:tgtEl>
                                        <p:attrNameLst>
                                          <p:attrName>ppt_x</p:attrName>
                                        </p:attrNameLst>
                                      </p:cBhvr>
                                      <p:tavLst>
                                        <p:tav tm="0">
                                          <p:val>
                                            <p:strVal val="#ppt_x"/>
                                          </p:val>
                                        </p:tav>
                                        <p:tav tm="100000">
                                          <p:val>
                                            <p:strVal val="#ppt_x"/>
                                          </p:val>
                                        </p:tav>
                                      </p:tavLst>
                                    </p:anim>
                                    <p:anim calcmode="lin" valueType="num">
                                      <p:cBhvr>
                                        <p:cTn id="44" dur="1000" fill="hold"/>
                                        <p:tgtEl>
                                          <p:spTgt spid="17"/>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2" presetClass="entr" presetSubtype="1" fill="hold" grpId="0"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wipe(up)">
                                      <p:cBhvr>
                                        <p:cTn id="48" dur="500"/>
                                        <p:tgtEl>
                                          <p:spTgt spid="31"/>
                                        </p:tgtEl>
                                      </p:cBhvr>
                                    </p:animEffect>
                                  </p:childTnLst>
                                </p:cTn>
                              </p:par>
                            </p:childTnLst>
                          </p:cTn>
                        </p:par>
                        <p:par>
                          <p:cTn id="49" fill="hold">
                            <p:stCondLst>
                              <p:cond delay="1500"/>
                            </p:stCondLst>
                            <p:childTnLst>
                              <p:par>
                                <p:cTn id="50" presetID="22" presetClass="entr" presetSubtype="4" fill="hold" grpId="0" nodeType="afterEffect">
                                  <p:stCondLst>
                                    <p:cond delay="0"/>
                                  </p:stCondLst>
                                  <p:childTnLst>
                                    <p:set>
                                      <p:cBhvr>
                                        <p:cTn id="51" dur="1" fill="hold">
                                          <p:stCondLst>
                                            <p:cond delay="0"/>
                                          </p:stCondLst>
                                        </p:cTn>
                                        <p:tgtEl>
                                          <p:spTgt spid="57"/>
                                        </p:tgtEl>
                                        <p:attrNameLst>
                                          <p:attrName>style.visibility</p:attrName>
                                        </p:attrNameLst>
                                      </p:cBhvr>
                                      <p:to>
                                        <p:strVal val="visible"/>
                                      </p:to>
                                    </p:set>
                                    <p:animEffect transition="in" filter="wipe(down)">
                                      <p:cBhvr>
                                        <p:cTn id="52" dur="500"/>
                                        <p:tgtEl>
                                          <p:spTgt spid="57"/>
                                        </p:tgtEl>
                                      </p:cBhvr>
                                    </p:animEffect>
                                  </p:childTnLst>
                                </p:cTn>
                              </p:par>
                            </p:childTnLst>
                          </p:cTn>
                        </p:par>
                        <p:par>
                          <p:cTn id="53" fill="hold">
                            <p:stCondLst>
                              <p:cond delay="2000"/>
                            </p:stCondLst>
                            <p:childTnLst>
                              <p:par>
                                <p:cTn id="54" presetID="23" presetClass="entr" presetSubtype="16" fill="hold" nodeType="after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500" fill="hold"/>
                                        <p:tgtEl>
                                          <p:spTgt spid="40"/>
                                        </p:tgtEl>
                                        <p:attrNameLst>
                                          <p:attrName>ppt_w</p:attrName>
                                        </p:attrNameLst>
                                      </p:cBhvr>
                                      <p:tavLst>
                                        <p:tav tm="0">
                                          <p:val>
                                            <p:fltVal val="0"/>
                                          </p:val>
                                        </p:tav>
                                        <p:tav tm="100000">
                                          <p:val>
                                            <p:strVal val="#ppt_w"/>
                                          </p:val>
                                        </p:tav>
                                      </p:tavLst>
                                    </p:anim>
                                    <p:anim calcmode="lin" valueType="num">
                                      <p:cBhvr>
                                        <p:cTn id="57" dur="500" fill="hold"/>
                                        <p:tgtEl>
                                          <p:spTgt spid="40"/>
                                        </p:tgtEl>
                                        <p:attrNameLst>
                                          <p:attrName>ppt_h</p:attrName>
                                        </p:attrNameLst>
                                      </p:cBhvr>
                                      <p:tavLst>
                                        <p:tav tm="0">
                                          <p:val>
                                            <p:fltVal val="0"/>
                                          </p:val>
                                        </p:tav>
                                        <p:tav tm="100000">
                                          <p:val>
                                            <p:strVal val="#ppt_h"/>
                                          </p:val>
                                        </p:tav>
                                      </p:tavLst>
                                    </p:anim>
                                  </p:childTnLst>
                                </p:cTn>
                              </p:par>
                            </p:childTnLst>
                          </p:cTn>
                        </p:par>
                        <p:par>
                          <p:cTn id="58" fill="hold">
                            <p:stCondLst>
                              <p:cond delay="2500"/>
                            </p:stCondLst>
                            <p:childTnLst>
                              <p:par>
                                <p:cTn id="59" presetID="17" presetClass="entr" presetSubtype="8" fill="hold" grpId="0" nodeType="after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p:cTn id="61" dur="500" fill="hold"/>
                                        <p:tgtEl>
                                          <p:spTgt spid="44"/>
                                        </p:tgtEl>
                                        <p:attrNameLst>
                                          <p:attrName>ppt_x</p:attrName>
                                        </p:attrNameLst>
                                      </p:cBhvr>
                                      <p:tavLst>
                                        <p:tav tm="0">
                                          <p:val>
                                            <p:strVal val="#ppt_x-#ppt_w/2"/>
                                          </p:val>
                                        </p:tav>
                                        <p:tav tm="100000">
                                          <p:val>
                                            <p:strVal val="#ppt_x"/>
                                          </p:val>
                                        </p:tav>
                                      </p:tavLst>
                                    </p:anim>
                                    <p:anim calcmode="lin" valueType="num">
                                      <p:cBhvr>
                                        <p:cTn id="62" dur="500" fill="hold"/>
                                        <p:tgtEl>
                                          <p:spTgt spid="44"/>
                                        </p:tgtEl>
                                        <p:attrNameLst>
                                          <p:attrName>ppt_y</p:attrName>
                                        </p:attrNameLst>
                                      </p:cBhvr>
                                      <p:tavLst>
                                        <p:tav tm="0">
                                          <p:val>
                                            <p:strVal val="#ppt_y"/>
                                          </p:val>
                                        </p:tav>
                                        <p:tav tm="100000">
                                          <p:val>
                                            <p:strVal val="#ppt_y"/>
                                          </p:val>
                                        </p:tav>
                                      </p:tavLst>
                                    </p:anim>
                                    <p:anim calcmode="lin" valueType="num">
                                      <p:cBhvr>
                                        <p:cTn id="63" dur="500" fill="hold"/>
                                        <p:tgtEl>
                                          <p:spTgt spid="44"/>
                                        </p:tgtEl>
                                        <p:attrNameLst>
                                          <p:attrName>ppt_w</p:attrName>
                                        </p:attrNameLst>
                                      </p:cBhvr>
                                      <p:tavLst>
                                        <p:tav tm="0">
                                          <p:val>
                                            <p:fltVal val="0"/>
                                          </p:val>
                                        </p:tav>
                                        <p:tav tm="100000">
                                          <p:val>
                                            <p:strVal val="#ppt_w"/>
                                          </p:val>
                                        </p:tav>
                                      </p:tavLst>
                                    </p:anim>
                                    <p:anim calcmode="lin" valueType="num">
                                      <p:cBhvr>
                                        <p:cTn id="64" dur="500" fill="hold"/>
                                        <p:tgtEl>
                                          <p:spTgt spid="44"/>
                                        </p:tgtEl>
                                        <p:attrNameLst>
                                          <p:attrName>ppt_h</p:attrName>
                                        </p:attrNameLst>
                                      </p:cBhvr>
                                      <p:tavLst>
                                        <p:tav tm="0">
                                          <p:val>
                                            <p:strVal val="#ppt_h"/>
                                          </p:val>
                                        </p:tav>
                                        <p:tav tm="100000">
                                          <p:val>
                                            <p:strVal val="#ppt_h"/>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fade">
                                      <p:cBhvr>
                                        <p:cTn id="69" dur="1000"/>
                                        <p:tgtEl>
                                          <p:spTgt spid="12"/>
                                        </p:tgtEl>
                                      </p:cBhvr>
                                    </p:animEffect>
                                    <p:anim calcmode="lin" valueType="num">
                                      <p:cBhvr>
                                        <p:cTn id="70" dur="1000" fill="hold"/>
                                        <p:tgtEl>
                                          <p:spTgt spid="12"/>
                                        </p:tgtEl>
                                        <p:attrNameLst>
                                          <p:attrName>ppt_x</p:attrName>
                                        </p:attrNameLst>
                                      </p:cBhvr>
                                      <p:tavLst>
                                        <p:tav tm="0">
                                          <p:val>
                                            <p:strVal val="#ppt_x"/>
                                          </p:val>
                                        </p:tav>
                                        <p:tav tm="100000">
                                          <p:val>
                                            <p:strVal val="#ppt_x"/>
                                          </p:val>
                                        </p:tav>
                                      </p:tavLst>
                                    </p:anim>
                                    <p:anim calcmode="lin" valueType="num">
                                      <p:cBhvr>
                                        <p:cTn id="71" dur="1000" fill="hold"/>
                                        <p:tgtEl>
                                          <p:spTgt spid="12"/>
                                        </p:tgtEl>
                                        <p:attrNameLst>
                                          <p:attrName>ppt_y</p:attrName>
                                        </p:attrNameLst>
                                      </p:cBhvr>
                                      <p:tavLst>
                                        <p:tav tm="0">
                                          <p:val>
                                            <p:strVal val="#ppt_y+.1"/>
                                          </p:val>
                                        </p:tav>
                                        <p:tav tm="100000">
                                          <p:val>
                                            <p:strVal val="#ppt_y"/>
                                          </p:val>
                                        </p:tav>
                                      </p:tavLst>
                                    </p:anim>
                                  </p:childTnLst>
                                </p:cTn>
                              </p:par>
                            </p:childTnLst>
                          </p:cTn>
                        </p:par>
                        <p:par>
                          <p:cTn id="72" fill="hold">
                            <p:stCondLst>
                              <p:cond delay="1000"/>
                            </p:stCondLst>
                            <p:childTnLst>
                              <p:par>
                                <p:cTn id="73" presetID="22" presetClass="entr" presetSubtype="4"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wipe(down)">
                                      <p:cBhvr>
                                        <p:cTn id="75" dur="500"/>
                                        <p:tgtEl>
                                          <p:spTgt spid="58"/>
                                        </p:tgtEl>
                                      </p:cBhvr>
                                    </p:animEffect>
                                  </p:childTnLst>
                                </p:cTn>
                              </p:par>
                            </p:childTnLst>
                          </p:cTn>
                        </p:par>
                        <p:par>
                          <p:cTn id="76" fill="hold">
                            <p:stCondLst>
                              <p:cond delay="1500"/>
                            </p:stCondLst>
                            <p:childTnLst>
                              <p:par>
                                <p:cTn id="77" presetID="22" presetClass="entr" presetSubtype="1" fill="hold" grpId="0"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wipe(up)">
                                      <p:cBhvr>
                                        <p:cTn id="79" dur="500"/>
                                        <p:tgtEl>
                                          <p:spTgt spid="32"/>
                                        </p:tgtEl>
                                      </p:cBhvr>
                                    </p:animEffect>
                                  </p:childTnLst>
                                </p:cTn>
                              </p:par>
                            </p:childTnLst>
                          </p:cTn>
                        </p:par>
                        <p:par>
                          <p:cTn id="80" fill="hold">
                            <p:stCondLst>
                              <p:cond delay="2000"/>
                            </p:stCondLst>
                            <p:childTnLst>
                              <p:par>
                                <p:cTn id="81" presetID="23" presetClass="entr" presetSubtype="16" fill="hold" nodeType="afterEffect">
                                  <p:stCondLst>
                                    <p:cond delay="0"/>
                                  </p:stCondLst>
                                  <p:childTnLst>
                                    <p:set>
                                      <p:cBhvr>
                                        <p:cTn id="82" dur="1" fill="hold">
                                          <p:stCondLst>
                                            <p:cond delay="0"/>
                                          </p:stCondLst>
                                        </p:cTn>
                                        <p:tgtEl>
                                          <p:spTgt spid="46"/>
                                        </p:tgtEl>
                                        <p:attrNameLst>
                                          <p:attrName>style.visibility</p:attrName>
                                        </p:attrNameLst>
                                      </p:cBhvr>
                                      <p:to>
                                        <p:strVal val="visible"/>
                                      </p:to>
                                    </p:set>
                                    <p:anim calcmode="lin" valueType="num">
                                      <p:cBhvr>
                                        <p:cTn id="83" dur="500" fill="hold"/>
                                        <p:tgtEl>
                                          <p:spTgt spid="46"/>
                                        </p:tgtEl>
                                        <p:attrNameLst>
                                          <p:attrName>ppt_w</p:attrName>
                                        </p:attrNameLst>
                                      </p:cBhvr>
                                      <p:tavLst>
                                        <p:tav tm="0">
                                          <p:val>
                                            <p:fltVal val="0"/>
                                          </p:val>
                                        </p:tav>
                                        <p:tav tm="100000">
                                          <p:val>
                                            <p:strVal val="#ppt_w"/>
                                          </p:val>
                                        </p:tav>
                                      </p:tavLst>
                                    </p:anim>
                                    <p:anim calcmode="lin" valueType="num">
                                      <p:cBhvr>
                                        <p:cTn id="84" dur="500" fill="hold"/>
                                        <p:tgtEl>
                                          <p:spTgt spid="46"/>
                                        </p:tgtEl>
                                        <p:attrNameLst>
                                          <p:attrName>ppt_h</p:attrName>
                                        </p:attrNameLst>
                                      </p:cBhvr>
                                      <p:tavLst>
                                        <p:tav tm="0">
                                          <p:val>
                                            <p:fltVal val="0"/>
                                          </p:val>
                                        </p:tav>
                                        <p:tav tm="100000">
                                          <p:val>
                                            <p:strVal val="#ppt_h"/>
                                          </p:val>
                                        </p:tav>
                                      </p:tavLst>
                                    </p:anim>
                                  </p:childTnLst>
                                </p:cTn>
                              </p:par>
                            </p:childTnLst>
                          </p:cTn>
                        </p:par>
                        <p:par>
                          <p:cTn id="85" fill="hold">
                            <p:stCondLst>
                              <p:cond delay="2500"/>
                            </p:stCondLst>
                            <p:childTnLst>
                              <p:par>
                                <p:cTn id="86" presetID="17" presetClass="entr" presetSubtype="8" fill="hold" grpId="0" nodeType="afterEffect">
                                  <p:stCondLst>
                                    <p:cond delay="0"/>
                                  </p:stCondLst>
                                  <p:childTnLst>
                                    <p:set>
                                      <p:cBhvr>
                                        <p:cTn id="87" dur="1" fill="hold">
                                          <p:stCondLst>
                                            <p:cond delay="0"/>
                                          </p:stCondLst>
                                        </p:cTn>
                                        <p:tgtEl>
                                          <p:spTgt spid="49"/>
                                        </p:tgtEl>
                                        <p:attrNameLst>
                                          <p:attrName>style.visibility</p:attrName>
                                        </p:attrNameLst>
                                      </p:cBhvr>
                                      <p:to>
                                        <p:strVal val="visible"/>
                                      </p:to>
                                    </p:set>
                                    <p:anim calcmode="lin" valueType="num">
                                      <p:cBhvr>
                                        <p:cTn id="88" dur="500" fill="hold"/>
                                        <p:tgtEl>
                                          <p:spTgt spid="49"/>
                                        </p:tgtEl>
                                        <p:attrNameLst>
                                          <p:attrName>ppt_x</p:attrName>
                                        </p:attrNameLst>
                                      </p:cBhvr>
                                      <p:tavLst>
                                        <p:tav tm="0">
                                          <p:val>
                                            <p:strVal val="#ppt_x-#ppt_w/2"/>
                                          </p:val>
                                        </p:tav>
                                        <p:tav tm="100000">
                                          <p:val>
                                            <p:strVal val="#ppt_x"/>
                                          </p:val>
                                        </p:tav>
                                      </p:tavLst>
                                    </p:anim>
                                    <p:anim calcmode="lin" valueType="num">
                                      <p:cBhvr>
                                        <p:cTn id="89" dur="500" fill="hold"/>
                                        <p:tgtEl>
                                          <p:spTgt spid="49"/>
                                        </p:tgtEl>
                                        <p:attrNameLst>
                                          <p:attrName>ppt_y</p:attrName>
                                        </p:attrNameLst>
                                      </p:cBhvr>
                                      <p:tavLst>
                                        <p:tav tm="0">
                                          <p:val>
                                            <p:strVal val="#ppt_y"/>
                                          </p:val>
                                        </p:tav>
                                        <p:tav tm="100000">
                                          <p:val>
                                            <p:strVal val="#ppt_y"/>
                                          </p:val>
                                        </p:tav>
                                      </p:tavLst>
                                    </p:anim>
                                    <p:anim calcmode="lin" valueType="num">
                                      <p:cBhvr>
                                        <p:cTn id="90" dur="500" fill="hold"/>
                                        <p:tgtEl>
                                          <p:spTgt spid="49"/>
                                        </p:tgtEl>
                                        <p:attrNameLst>
                                          <p:attrName>ppt_w</p:attrName>
                                        </p:attrNameLst>
                                      </p:cBhvr>
                                      <p:tavLst>
                                        <p:tav tm="0">
                                          <p:val>
                                            <p:fltVal val="0"/>
                                          </p:val>
                                        </p:tav>
                                        <p:tav tm="100000">
                                          <p:val>
                                            <p:strVal val="#ppt_w"/>
                                          </p:val>
                                        </p:tav>
                                      </p:tavLst>
                                    </p:anim>
                                    <p:anim calcmode="lin" valueType="num">
                                      <p:cBhvr>
                                        <p:cTn id="91" dur="500" fill="hold"/>
                                        <p:tgtEl>
                                          <p:spTgt spid="49"/>
                                        </p:tgtEl>
                                        <p:attrNameLst>
                                          <p:attrName>ppt_h</p:attrName>
                                        </p:attrNameLst>
                                      </p:cBhvr>
                                      <p:tavLst>
                                        <p:tav tm="0">
                                          <p:val>
                                            <p:strVal val="#ppt_h"/>
                                          </p:val>
                                        </p:tav>
                                        <p:tav tm="100000">
                                          <p:val>
                                            <p:strVal val="#ppt_h"/>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nodeType="clickEffect">
                                  <p:stCondLst>
                                    <p:cond delay="0"/>
                                  </p:stCondLst>
                                  <p:childTnLst>
                                    <p:set>
                                      <p:cBhvr>
                                        <p:cTn id="95" dur="1" fill="hold">
                                          <p:stCondLst>
                                            <p:cond delay="0"/>
                                          </p:stCondLst>
                                        </p:cTn>
                                        <p:tgtEl>
                                          <p:spTgt spid="7"/>
                                        </p:tgtEl>
                                        <p:attrNameLst>
                                          <p:attrName>style.visibility</p:attrName>
                                        </p:attrNameLst>
                                      </p:cBhvr>
                                      <p:to>
                                        <p:strVal val="visible"/>
                                      </p:to>
                                    </p:set>
                                    <p:animEffect transition="in" filter="fade">
                                      <p:cBhvr>
                                        <p:cTn id="96" dur="1000"/>
                                        <p:tgtEl>
                                          <p:spTgt spid="7"/>
                                        </p:tgtEl>
                                      </p:cBhvr>
                                    </p:animEffect>
                                    <p:anim calcmode="lin" valueType="num">
                                      <p:cBhvr>
                                        <p:cTn id="97" dur="1000" fill="hold"/>
                                        <p:tgtEl>
                                          <p:spTgt spid="7"/>
                                        </p:tgtEl>
                                        <p:attrNameLst>
                                          <p:attrName>ppt_x</p:attrName>
                                        </p:attrNameLst>
                                      </p:cBhvr>
                                      <p:tavLst>
                                        <p:tav tm="0">
                                          <p:val>
                                            <p:strVal val="#ppt_x"/>
                                          </p:val>
                                        </p:tav>
                                        <p:tav tm="100000">
                                          <p:val>
                                            <p:strVal val="#ppt_x"/>
                                          </p:val>
                                        </p:tav>
                                      </p:tavLst>
                                    </p:anim>
                                    <p:anim calcmode="lin" valueType="num">
                                      <p:cBhvr>
                                        <p:cTn id="98" dur="1000" fill="hold"/>
                                        <p:tgtEl>
                                          <p:spTgt spid="7"/>
                                        </p:tgtEl>
                                        <p:attrNameLst>
                                          <p:attrName>ppt_y</p:attrName>
                                        </p:attrNameLst>
                                      </p:cBhvr>
                                      <p:tavLst>
                                        <p:tav tm="0">
                                          <p:val>
                                            <p:strVal val="#ppt_y+.1"/>
                                          </p:val>
                                        </p:tav>
                                        <p:tav tm="100000">
                                          <p:val>
                                            <p:strVal val="#ppt_y"/>
                                          </p:val>
                                        </p:tav>
                                      </p:tavLst>
                                    </p:anim>
                                  </p:childTnLst>
                                </p:cTn>
                              </p:par>
                            </p:childTnLst>
                          </p:cTn>
                        </p:par>
                        <p:par>
                          <p:cTn id="99" fill="hold">
                            <p:stCondLst>
                              <p:cond delay="1000"/>
                            </p:stCondLst>
                            <p:childTnLst>
                              <p:par>
                                <p:cTn id="100" presetID="22" presetClass="entr" presetSubtype="1"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wipe(up)">
                                      <p:cBhvr>
                                        <p:cTn id="102" dur="500"/>
                                        <p:tgtEl>
                                          <p:spTgt spid="34"/>
                                        </p:tgtEl>
                                      </p:cBhvr>
                                    </p:animEffect>
                                  </p:childTnLst>
                                </p:cTn>
                              </p:par>
                            </p:childTnLst>
                          </p:cTn>
                        </p:par>
                        <p:par>
                          <p:cTn id="103" fill="hold">
                            <p:stCondLst>
                              <p:cond delay="1500"/>
                            </p:stCondLst>
                            <p:childTnLst>
                              <p:par>
                                <p:cTn id="104" presetID="22" presetClass="entr" presetSubtype="4" fill="hold" grpId="0" nodeType="afterEffect">
                                  <p:stCondLst>
                                    <p:cond delay="0"/>
                                  </p:stCondLst>
                                  <p:childTnLst>
                                    <p:set>
                                      <p:cBhvr>
                                        <p:cTn id="105" dur="1" fill="hold">
                                          <p:stCondLst>
                                            <p:cond delay="0"/>
                                          </p:stCondLst>
                                        </p:cTn>
                                        <p:tgtEl>
                                          <p:spTgt spid="59"/>
                                        </p:tgtEl>
                                        <p:attrNameLst>
                                          <p:attrName>style.visibility</p:attrName>
                                        </p:attrNameLst>
                                      </p:cBhvr>
                                      <p:to>
                                        <p:strVal val="visible"/>
                                      </p:to>
                                    </p:set>
                                    <p:animEffect transition="in" filter="wipe(down)">
                                      <p:cBhvr>
                                        <p:cTn id="106" dur="500"/>
                                        <p:tgtEl>
                                          <p:spTgt spid="59"/>
                                        </p:tgtEl>
                                      </p:cBhvr>
                                    </p:animEffect>
                                  </p:childTnLst>
                                </p:cTn>
                              </p:par>
                            </p:childTnLst>
                          </p:cTn>
                        </p:par>
                        <p:par>
                          <p:cTn id="107" fill="hold">
                            <p:stCondLst>
                              <p:cond delay="2000"/>
                            </p:stCondLst>
                            <p:childTnLst>
                              <p:par>
                                <p:cTn id="108" presetID="22" presetClass="entr" presetSubtype="1"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wipe(up)">
                                      <p:cBhvr>
                                        <p:cTn id="110" dur="500"/>
                                        <p:tgtEl>
                                          <p:spTgt spid="35"/>
                                        </p:tgtEl>
                                      </p:cBhvr>
                                    </p:animEffect>
                                  </p:childTnLst>
                                </p:cTn>
                              </p:par>
                            </p:childTnLst>
                          </p:cTn>
                        </p:par>
                        <p:par>
                          <p:cTn id="111" fill="hold">
                            <p:stCondLst>
                              <p:cond delay="2500"/>
                            </p:stCondLst>
                            <p:childTnLst>
                              <p:par>
                                <p:cTn id="112" presetID="10" presetClass="entr" presetSubtype="0" fill="hold" grpId="0" nodeType="after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fade">
                                      <p:cBhvr>
                                        <p:cTn id="114" dur="500"/>
                                        <p:tgtEl>
                                          <p:spTgt spid="6"/>
                                        </p:tgtEl>
                                      </p:cBhvr>
                                    </p:animEffect>
                                  </p:childTnLst>
                                </p:cTn>
                              </p:par>
                            </p:childTnLst>
                          </p:cTn>
                        </p:par>
                        <p:par>
                          <p:cTn id="115" fill="hold">
                            <p:stCondLst>
                              <p:cond delay="3000"/>
                            </p:stCondLst>
                            <p:childTnLst>
                              <p:par>
                                <p:cTn id="116" presetID="23" presetClass="entr" presetSubtype="16" fill="hold" nodeType="afterEffect">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cBhvr>
                                        <p:cTn id="118" dur="500" fill="hold"/>
                                        <p:tgtEl>
                                          <p:spTgt spid="51"/>
                                        </p:tgtEl>
                                        <p:attrNameLst>
                                          <p:attrName>ppt_w</p:attrName>
                                        </p:attrNameLst>
                                      </p:cBhvr>
                                      <p:tavLst>
                                        <p:tav tm="0">
                                          <p:val>
                                            <p:fltVal val="0"/>
                                          </p:val>
                                        </p:tav>
                                        <p:tav tm="100000">
                                          <p:val>
                                            <p:strVal val="#ppt_w"/>
                                          </p:val>
                                        </p:tav>
                                      </p:tavLst>
                                    </p:anim>
                                    <p:anim calcmode="lin" valueType="num">
                                      <p:cBhvr>
                                        <p:cTn id="119" dur="500" fill="hold"/>
                                        <p:tgtEl>
                                          <p:spTgt spid="51"/>
                                        </p:tgtEl>
                                        <p:attrNameLst>
                                          <p:attrName>ppt_h</p:attrName>
                                        </p:attrNameLst>
                                      </p:cBhvr>
                                      <p:tavLst>
                                        <p:tav tm="0">
                                          <p:val>
                                            <p:fltVal val="0"/>
                                          </p:val>
                                        </p:tav>
                                        <p:tav tm="100000">
                                          <p:val>
                                            <p:strVal val="#ppt_h"/>
                                          </p:val>
                                        </p:tav>
                                      </p:tavLst>
                                    </p:anim>
                                  </p:childTnLst>
                                </p:cTn>
                              </p:par>
                            </p:childTnLst>
                          </p:cTn>
                        </p:par>
                        <p:par>
                          <p:cTn id="120" fill="hold">
                            <p:stCondLst>
                              <p:cond delay="3500"/>
                            </p:stCondLst>
                            <p:childTnLst>
                              <p:par>
                                <p:cTn id="121" presetID="17" presetClass="entr" presetSubtype="8" fill="hold" grpId="0" nodeType="afterEffect">
                                  <p:stCondLst>
                                    <p:cond delay="0"/>
                                  </p:stCondLst>
                                  <p:childTnLst>
                                    <p:set>
                                      <p:cBhvr>
                                        <p:cTn id="122" dur="1" fill="hold">
                                          <p:stCondLst>
                                            <p:cond delay="0"/>
                                          </p:stCondLst>
                                        </p:cTn>
                                        <p:tgtEl>
                                          <p:spTgt spid="54"/>
                                        </p:tgtEl>
                                        <p:attrNameLst>
                                          <p:attrName>style.visibility</p:attrName>
                                        </p:attrNameLst>
                                      </p:cBhvr>
                                      <p:to>
                                        <p:strVal val="visible"/>
                                      </p:to>
                                    </p:set>
                                    <p:anim calcmode="lin" valueType="num">
                                      <p:cBhvr>
                                        <p:cTn id="123" dur="500" fill="hold"/>
                                        <p:tgtEl>
                                          <p:spTgt spid="54"/>
                                        </p:tgtEl>
                                        <p:attrNameLst>
                                          <p:attrName>ppt_x</p:attrName>
                                        </p:attrNameLst>
                                      </p:cBhvr>
                                      <p:tavLst>
                                        <p:tav tm="0">
                                          <p:val>
                                            <p:strVal val="#ppt_x-#ppt_w/2"/>
                                          </p:val>
                                        </p:tav>
                                        <p:tav tm="100000">
                                          <p:val>
                                            <p:strVal val="#ppt_x"/>
                                          </p:val>
                                        </p:tav>
                                      </p:tavLst>
                                    </p:anim>
                                    <p:anim calcmode="lin" valueType="num">
                                      <p:cBhvr>
                                        <p:cTn id="124" dur="500" fill="hold"/>
                                        <p:tgtEl>
                                          <p:spTgt spid="54"/>
                                        </p:tgtEl>
                                        <p:attrNameLst>
                                          <p:attrName>ppt_y</p:attrName>
                                        </p:attrNameLst>
                                      </p:cBhvr>
                                      <p:tavLst>
                                        <p:tav tm="0">
                                          <p:val>
                                            <p:strVal val="#ppt_y"/>
                                          </p:val>
                                        </p:tav>
                                        <p:tav tm="100000">
                                          <p:val>
                                            <p:strVal val="#ppt_y"/>
                                          </p:val>
                                        </p:tav>
                                      </p:tavLst>
                                    </p:anim>
                                    <p:anim calcmode="lin" valueType="num">
                                      <p:cBhvr>
                                        <p:cTn id="125" dur="500" fill="hold"/>
                                        <p:tgtEl>
                                          <p:spTgt spid="54"/>
                                        </p:tgtEl>
                                        <p:attrNameLst>
                                          <p:attrName>ppt_w</p:attrName>
                                        </p:attrNameLst>
                                      </p:cBhvr>
                                      <p:tavLst>
                                        <p:tav tm="0">
                                          <p:val>
                                            <p:fltVal val="0"/>
                                          </p:val>
                                        </p:tav>
                                        <p:tav tm="100000">
                                          <p:val>
                                            <p:strVal val="#ppt_w"/>
                                          </p:val>
                                        </p:tav>
                                      </p:tavLst>
                                    </p:anim>
                                    <p:anim calcmode="lin" valueType="num">
                                      <p:cBhvr>
                                        <p:cTn id="126" dur="500" fill="hold"/>
                                        <p:tgtEl>
                                          <p:spTgt spid="54"/>
                                        </p:tgtEl>
                                        <p:attrNameLst>
                                          <p:attrName>ppt_h</p:attrName>
                                        </p:attrNameLst>
                                      </p:cBhvr>
                                      <p:tavLst>
                                        <p:tav tm="0">
                                          <p:val>
                                            <p:strVal val="#ppt_h"/>
                                          </p:val>
                                        </p:tav>
                                        <p:tav tm="100000">
                                          <p:val>
                                            <p:strVal val="#ppt_h"/>
                                          </p:val>
                                        </p:tav>
                                      </p:tavLst>
                                    </p:anim>
                                  </p:childTnLst>
                                </p:cTn>
                              </p:par>
                            </p:childTnLst>
                          </p:cTn>
                        </p:par>
                        <p:par>
                          <p:cTn id="127" fill="hold">
                            <p:stCondLst>
                              <p:cond delay="4000"/>
                            </p:stCondLst>
                            <p:childTnLst>
                              <p:par>
                                <p:cTn id="128" presetID="22" presetClass="entr" presetSubtype="1" fill="hold" nodeType="after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wipe(up)">
                                      <p:cBhvr>
                                        <p:cTn id="1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9" grpId="0" animBg="1"/>
      <p:bldP spid="30" grpId="0" animBg="1"/>
      <p:bldP spid="31" grpId="0" animBg="1"/>
      <p:bldP spid="32" grpId="0" animBg="1"/>
      <p:bldP spid="33" grpId="0" animBg="1"/>
      <p:bldP spid="34" grpId="0" animBg="1"/>
      <p:bldP spid="35" grpId="0" animBg="1"/>
      <p:bldP spid="39" grpId="0"/>
      <p:bldP spid="44" grpId="0"/>
      <p:bldP spid="49" grpId="0"/>
      <p:bldP spid="54" grpId="0"/>
      <p:bldP spid="56" grpId="0"/>
      <p:bldP spid="57" grpId="0"/>
      <p:bldP spid="58" grpId="0"/>
      <p:bldP spid="59" grpId="0"/>
    </p:bldLst>
  </p:timing>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454FF9-6B07-49DB-E38F-0BB4BA829D1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A4AEDB-0F20-84DD-7FEB-DF7BC8CFD63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CDC34AC-FC7D-9B58-8167-7C021E21D122}"/>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012E996-71B3-7502-B611-D33545A27403}"/>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3865141-043D-95C1-4A52-69A66E8DF83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369A48-4231-CFFA-C2EE-74D306F40B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EAA979B7-7540-0B49-EF98-88FB6048D8C1}"/>
              </a:ext>
            </a:extLst>
          </p:cNvPr>
          <p:cNvSpPr txBox="1"/>
          <p:nvPr/>
        </p:nvSpPr>
        <p:spPr>
          <a:xfrm>
            <a:off x="630620" y="1709106"/>
            <a:ext cx="10930759" cy="3888821"/>
          </a:xfrm>
          <a:prstGeom prst="rect">
            <a:avLst/>
          </a:prstGeom>
          <a:noFill/>
        </p:spPr>
        <p:txBody>
          <a:bodyPr wrap="square" rtlCol="1">
            <a:spAutoFit/>
          </a:bodyPr>
          <a:lstStyle/>
          <a:p>
            <a:pPr marL="285750" indent="-285750" algn="just" rtl="1">
              <a:lnSpc>
                <a:spcPct val="200000"/>
              </a:lnSpc>
              <a:buClr>
                <a:schemeClr val="accent2"/>
              </a:buClr>
              <a:buFont typeface="Wingdings" panose="05000000000000000000" pitchFamily="2" charset="2"/>
              <a:buChar char="v"/>
            </a:pPr>
            <a:r>
              <a:rPr lang="ar-EG" b="1" dirty="0">
                <a:solidFill>
                  <a:schemeClr val="accent2"/>
                </a:solidFill>
                <a:latin typeface="Alexandria" pitchFamily="2" charset="-78"/>
                <a:cs typeface="Alexandria" pitchFamily="2" charset="-78"/>
              </a:rPr>
              <a:t>مرحلة ما قبل الأزمة </a:t>
            </a:r>
            <a:r>
              <a:rPr lang="en-US" b="1" dirty="0">
                <a:solidFill>
                  <a:schemeClr val="accent2"/>
                </a:solidFill>
                <a:latin typeface="Alexandria" pitchFamily="2" charset="-78"/>
                <a:cs typeface="Alexandria" pitchFamily="2" charset="-78"/>
              </a:rPr>
              <a:t>Pre-Crisis Stage</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مرحلة الإنذار المبكر أو المؤشرات الأولية التي تدل على وجود مشكلة قد تتطور إلى أزمة، مثل شكاوى العملاء المتكررة أو تسريبات داخلية أو إشاعات تنتشر.</a:t>
            </a:r>
          </a:p>
          <a:p>
            <a:pPr algn="just" rtl="1">
              <a:lnSpc>
                <a:spcPct val="200000"/>
              </a:lnSpc>
              <a:buClr>
                <a:schemeClr val="accent2"/>
              </a:buClr>
            </a:pPr>
            <a:r>
              <a:rPr lang="ar-EG" b="1" dirty="0">
                <a:solidFill>
                  <a:srgbClr val="00B050"/>
                </a:solidFill>
                <a:latin typeface="Alexandria" pitchFamily="2" charset="-78"/>
                <a:cs typeface="Alexandria" pitchFamily="2" charset="-78"/>
              </a:rPr>
              <a:t>الهدف: </a:t>
            </a:r>
          </a:p>
          <a:p>
            <a:pPr algn="just" rtl="1">
              <a:lnSpc>
                <a:spcPct val="200000"/>
              </a:lnSpc>
              <a:buClr>
                <a:schemeClr val="accent2"/>
              </a:buClr>
            </a:pPr>
            <a:r>
              <a:rPr lang="ar-EG" dirty="0">
                <a:latin typeface="Alexandria" pitchFamily="2" charset="-78"/>
                <a:cs typeface="Alexandria" pitchFamily="2" charset="-78"/>
              </a:rPr>
              <a:t>الكشف المبكر، الرصد، والوقاية قبل تحول الموقف إلى أزمة فعلية.</a:t>
            </a:r>
          </a:p>
          <a:p>
            <a:pPr algn="just" rtl="1">
              <a:lnSpc>
                <a:spcPct val="200000"/>
              </a:lnSpc>
              <a:buClr>
                <a:schemeClr val="accent2"/>
              </a:buClr>
            </a:pPr>
            <a:r>
              <a:rPr lang="ar-EG" b="1" dirty="0">
                <a:solidFill>
                  <a:srgbClr val="00B050"/>
                </a:solidFill>
                <a:latin typeface="Alexandria" pitchFamily="2" charset="-78"/>
                <a:cs typeface="Alexandria" pitchFamily="2" charset="-78"/>
              </a:rPr>
              <a:t>مثال: </a:t>
            </a:r>
          </a:p>
          <a:p>
            <a:pPr algn="just" rtl="1">
              <a:lnSpc>
                <a:spcPct val="200000"/>
              </a:lnSpc>
              <a:buClr>
                <a:schemeClr val="accent2"/>
              </a:buClr>
            </a:pPr>
            <a:r>
              <a:rPr lang="ar-EG" dirty="0">
                <a:latin typeface="Alexandria" pitchFamily="2" charset="-78"/>
                <a:cs typeface="Alexandria" pitchFamily="2" charset="-78"/>
              </a:rPr>
              <a:t>رصد شركة طيران لزيادة بلاغات التأخير قبل أن تتحول إلى حملة سلبية على وسائل التواصل.</a:t>
            </a:r>
          </a:p>
        </p:txBody>
      </p:sp>
      <p:sp>
        <p:nvSpPr>
          <p:cNvPr id="4" name="Rectangle: Rounded Corners 3">
            <a:extLst>
              <a:ext uri="{FF2B5EF4-FFF2-40B4-BE49-F238E27FC236}">
                <a16:creationId xmlns:a16="http://schemas.microsoft.com/office/drawing/2014/main" id="{E2FB2E88-08ED-9B92-FE2F-43F3A9FBDFC5}"/>
              </a:ext>
            </a:extLst>
          </p:cNvPr>
          <p:cNvSpPr/>
          <p:nvPr/>
        </p:nvSpPr>
        <p:spPr>
          <a:xfrm>
            <a:off x="7263389" y="640304"/>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مراحل الأزمات  </a:t>
            </a:r>
            <a:r>
              <a:rPr lang="en-US" sz="2400" b="1" dirty="0">
                <a:solidFill>
                  <a:srgbClr val="00B0F0"/>
                </a:solidFill>
                <a:latin typeface="Alexandria" pitchFamily="2" charset="-78"/>
                <a:cs typeface="Alexandria" pitchFamily="2" charset="-78"/>
              </a:rPr>
              <a:t>Crisis Stages</a:t>
            </a:r>
            <a:endParaRPr lang="ar-EG" sz="2400" b="1" dirty="0">
              <a:solidFill>
                <a:srgbClr val="00B0F0"/>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DBBD060B-0DD3-9C0B-BFFC-062E5964259B}"/>
              </a:ext>
            </a:extLst>
          </p:cNvPr>
          <p:cNvSpPr txBox="1"/>
          <p:nvPr/>
        </p:nvSpPr>
        <p:spPr>
          <a:xfrm>
            <a:off x="0" y="842992"/>
            <a:ext cx="7593311" cy="461024"/>
          </a:xfrm>
          <a:prstGeom prst="rect">
            <a:avLst/>
          </a:prstGeom>
          <a:noFill/>
        </p:spPr>
        <p:txBody>
          <a:bodyPr wrap="square" rtlCol="1">
            <a:spAutoFit/>
          </a:bodyPr>
          <a:lstStyle/>
          <a:p>
            <a:pPr algn="ctr" rtl="1">
              <a:lnSpc>
                <a:spcPct val="150000"/>
              </a:lnSpc>
              <a:buClr>
                <a:schemeClr val="accent2"/>
              </a:buClr>
            </a:pPr>
            <a:r>
              <a:rPr lang="ar-EG" b="1" dirty="0">
                <a:latin typeface="Alexandria" pitchFamily="2" charset="-78"/>
                <a:cs typeface="Alexandria" pitchFamily="2" charset="-78"/>
              </a:rPr>
              <a:t>تمر الأزمات بمراحل متتابعة، يمكن تلخيصها في أربع مراحل رئيسية</a:t>
            </a:r>
          </a:p>
        </p:txBody>
      </p:sp>
    </p:spTree>
    <p:extLst>
      <p:ext uri="{BB962C8B-B14F-4D97-AF65-F5344CB8AC3E}">
        <p14:creationId xmlns:p14="http://schemas.microsoft.com/office/powerpoint/2010/main" val="944054612"/>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911F08-2459-E66B-DD95-2685F6656E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4B4E0A-90B3-6083-25B8-DAD09094C46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5AB06DA-154B-EF0F-9408-1001E4C8627B}"/>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AE7CE5B-387A-67DD-8759-DF19734249F7}"/>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FC8B6A8-883F-4565-3F33-5383E9EE798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1B617C-2671-5EB8-59CB-9209B67A75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5CCA2BC6-FFB8-CA80-2567-F793A2258445}"/>
              </a:ext>
            </a:extLst>
          </p:cNvPr>
          <p:cNvSpPr txBox="1"/>
          <p:nvPr/>
        </p:nvSpPr>
        <p:spPr>
          <a:xfrm>
            <a:off x="630620" y="1709106"/>
            <a:ext cx="10930759" cy="3888821"/>
          </a:xfrm>
          <a:prstGeom prst="rect">
            <a:avLst/>
          </a:prstGeom>
          <a:noFill/>
        </p:spPr>
        <p:txBody>
          <a:bodyPr wrap="square" rtlCol="1">
            <a:spAutoFit/>
          </a:bodyPr>
          <a:lstStyle/>
          <a:p>
            <a:pPr marL="285750" indent="-285750" algn="just" rtl="1">
              <a:lnSpc>
                <a:spcPct val="200000"/>
              </a:lnSpc>
              <a:buClr>
                <a:schemeClr val="accent2"/>
              </a:buClr>
              <a:buFont typeface="Wingdings" panose="05000000000000000000" pitchFamily="2" charset="2"/>
              <a:buChar char="v"/>
            </a:pPr>
            <a:r>
              <a:rPr lang="ar-EG" b="1" dirty="0">
                <a:solidFill>
                  <a:schemeClr val="accent2"/>
                </a:solidFill>
                <a:latin typeface="Alexandria" pitchFamily="2" charset="-78"/>
                <a:cs typeface="Alexandria" pitchFamily="2" charset="-78"/>
              </a:rPr>
              <a:t>مرحلة اندلاع الأزمة  </a:t>
            </a:r>
            <a:r>
              <a:rPr lang="en-US" b="1" dirty="0">
                <a:solidFill>
                  <a:schemeClr val="accent2"/>
                </a:solidFill>
                <a:latin typeface="Alexandria" pitchFamily="2" charset="-78"/>
                <a:cs typeface="Alexandria" pitchFamily="2" charset="-78"/>
              </a:rPr>
              <a:t>Crisis Outbreak / Acute Stage</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لحظة حدوث الأزمة فعليًا، حيث تتصاعد الأحداث ويصبح الخطر على السمعة أو التشغيل أو السلامة أمرًا واقعًا.</a:t>
            </a:r>
          </a:p>
          <a:p>
            <a:pPr algn="just" rtl="1">
              <a:lnSpc>
                <a:spcPct val="200000"/>
              </a:lnSpc>
              <a:buClr>
                <a:schemeClr val="accent2"/>
              </a:buClr>
            </a:pPr>
            <a:r>
              <a:rPr lang="ar-EG" b="1" dirty="0">
                <a:solidFill>
                  <a:srgbClr val="00B050"/>
                </a:solidFill>
                <a:latin typeface="Alexandria" pitchFamily="2" charset="-78"/>
                <a:cs typeface="Alexandria" pitchFamily="2" charset="-78"/>
              </a:rPr>
              <a:t>الهدف: </a:t>
            </a:r>
          </a:p>
          <a:p>
            <a:pPr algn="just" rtl="1">
              <a:lnSpc>
                <a:spcPct val="200000"/>
              </a:lnSpc>
              <a:buClr>
                <a:schemeClr val="accent2"/>
              </a:buClr>
            </a:pPr>
            <a:r>
              <a:rPr lang="ar-EG" dirty="0">
                <a:latin typeface="Alexandria" pitchFamily="2" charset="-78"/>
                <a:cs typeface="Alexandria" pitchFamily="2" charset="-78"/>
              </a:rPr>
              <a:t>السيطرة على الموقف والحد من الأضرار من خلال استجابة فورية وفعّالة.</a:t>
            </a:r>
          </a:p>
          <a:p>
            <a:pPr algn="just" rtl="1">
              <a:lnSpc>
                <a:spcPct val="200000"/>
              </a:lnSpc>
              <a:buClr>
                <a:schemeClr val="accent2"/>
              </a:buClr>
            </a:pPr>
            <a:r>
              <a:rPr lang="ar-EG" b="1" dirty="0">
                <a:solidFill>
                  <a:srgbClr val="00B050"/>
                </a:solidFill>
                <a:latin typeface="Alexandria" pitchFamily="2" charset="-78"/>
                <a:cs typeface="Alexandria" pitchFamily="2" charset="-78"/>
              </a:rPr>
              <a:t>مثال: </a:t>
            </a:r>
          </a:p>
          <a:p>
            <a:pPr algn="just" rtl="1">
              <a:lnSpc>
                <a:spcPct val="200000"/>
              </a:lnSpc>
              <a:buClr>
                <a:schemeClr val="accent2"/>
              </a:buClr>
            </a:pPr>
            <a:r>
              <a:rPr lang="ar-EG" dirty="0">
                <a:latin typeface="Alexandria" pitchFamily="2" charset="-78"/>
                <a:cs typeface="Alexandria" pitchFamily="2" charset="-78"/>
              </a:rPr>
              <a:t>اختراق بيانات لمؤسسة مالية وتسريب معلومات العملاء خلال ساعات.</a:t>
            </a:r>
          </a:p>
        </p:txBody>
      </p:sp>
      <p:sp>
        <p:nvSpPr>
          <p:cNvPr id="4" name="Rectangle: Rounded Corners 3">
            <a:extLst>
              <a:ext uri="{FF2B5EF4-FFF2-40B4-BE49-F238E27FC236}">
                <a16:creationId xmlns:a16="http://schemas.microsoft.com/office/drawing/2014/main" id="{5C01158D-B673-C833-4C6A-EE11740E2F53}"/>
              </a:ext>
            </a:extLst>
          </p:cNvPr>
          <p:cNvSpPr/>
          <p:nvPr/>
        </p:nvSpPr>
        <p:spPr>
          <a:xfrm>
            <a:off x="7263389" y="640304"/>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مراحل الأزمات  </a:t>
            </a:r>
            <a:r>
              <a:rPr lang="en-US" sz="2400" b="1" dirty="0">
                <a:solidFill>
                  <a:srgbClr val="00B0F0"/>
                </a:solidFill>
                <a:latin typeface="Alexandria" pitchFamily="2" charset="-78"/>
                <a:cs typeface="Alexandria" pitchFamily="2" charset="-78"/>
              </a:rPr>
              <a:t>Crisis Stages</a:t>
            </a:r>
            <a:endParaRPr lang="ar-EG" sz="2400" b="1" dirty="0">
              <a:solidFill>
                <a:srgbClr val="00B0F0"/>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8057E9F4-DCDF-6919-8224-9D1007E9D656}"/>
              </a:ext>
            </a:extLst>
          </p:cNvPr>
          <p:cNvSpPr txBox="1"/>
          <p:nvPr/>
        </p:nvSpPr>
        <p:spPr>
          <a:xfrm>
            <a:off x="107346" y="842877"/>
            <a:ext cx="7593311" cy="461024"/>
          </a:xfrm>
          <a:prstGeom prst="rect">
            <a:avLst/>
          </a:prstGeom>
          <a:noFill/>
        </p:spPr>
        <p:txBody>
          <a:bodyPr wrap="square" rtlCol="1">
            <a:spAutoFit/>
          </a:bodyPr>
          <a:lstStyle/>
          <a:p>
            <a:pPr algn="ctr" rtl="1">
              <a:lnSpc>
                <a:spcPct val="150000"/>
              </a:lnSpc>
              <a:buClr>
                <a:schemeClr val="accent2"/>
              </a:buClr>
            </a:pPr>
            <a:r>
              <a:rPr lang="ar-EG" b="1" dirty="0">
                <a:latin typeface="Alexandria" pitchFamily="2" charset="-78"/>
                <a:cs typeface="Alexandria" pitchFamily="2" charset="-78"/>
              </a:rPr>
              <a:t>تمر الأزمات بمراحل متتابعة، يمكن تلخيصها في أربع مراحل رئيسية</a:t>
            </a:r>
          </a:p>
        </p:txBody>
      </p:sp>
    </p:spTree>
    <p:extLst>
      <p:ext uri="{BB962C8B-B14F-4D97-AF65-F5344CB8AC3E}">
        <p14:creationId xmlns:p14="http://schemas.microsoft.com/office/powerpoint/2010/main" val="453948334"/>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BE2A3-5391-8596-8DFA-DF9402197E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F58351-98BD-4B80-56C4-AA9F60CF19B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A42C2A-8DAE-11D5-B62C-DD16F30AD6CF}"/>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0E3FE19-2EE6-21B9-6F97-E9D5F3FDA9B0}"/>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C5C1CE5-8FE1-A0D7-1466-B279FE051E3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236714E-F11B-69E9-7219-6655D8A1E5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DD60F6FA-F3E8-DBA7-ECA6-A6D3A5F60B9A}"/>
              </a:ext>
            </a:extLst>
          </p:cNvPr>
          <p:cNvSpPr txBox="1"/>
          <p:nvPr/>
        </p:nvSpPr>
        <p:spPr>
          <a:xfrm>
            <a:off x="630620" y="1709106"/>
            <a:ext cx="10930759" cy="3888821"/>
          </a:xfrm>
          <a:prstGeom prst="rect">
            <a:avLst/>
          </a:prstGeom>
          <a:noFill/>
        </p:spPr>
        <p:txBody>
          <a:bodyPr wrap="square" rtlCol="1">
            <a:spAutoFit/>
          </a:bodyPr>
          <a:lstStyle/>
          <a:p>
            <a:pPr marL="285750" indent="-285750" algn="just" rtl="1">
              <a:lnSpc>
                <a:spcPct val="200000"/>
              </a:lnSpc>
              <a:buClr>
                <a:schemeClr val="accent2"/>
              </a:buClr>
              <a:buFont typeface="Wingdings" panose="05000000000000000000" pitchFamily="2" charset="2"/>
              <a:buChar char="v"/>
            </a:pPr>
            <a:r>
              <a:rPr lang="ar-EG" b="1" dirty="0">
                <a:solidFill>
                  <a:schemeClr val="accent2"/>
                </a:solidFill>
                <a:latin typeface="Alexandria" pitchFamily="2" charset="-78"/>
                <a:cs typeface="Alexandria" pitchFamily="2" charset="-78"/>
              </a:rPr>
              <a:t>مرحلة إدارة الأزمة </a:t>
            </a:r>
            <a:r>
              <a:rPr lang="en-US" b="1" dirty="0">
                <a:solidFill>
                  <a:schemeClr val="accent2"/>
                </a:solidFill>
                <a:latin typeface="Alexandria" pitchFamily="2" charset="-78"/>
                <a:cs typeface="Alexandria" pitchFamily="2" charset="-78"/>
              </a:rPr>
              <a:t>Crisis Response / Chronic Stage </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العمل على معالجة الأزمة أثناء استمرار آثارها، بما في ذلك التواصل مع الجمهور ووسائل الإعلام، واتخاذ الإجراءات التصحيحية.</a:t>
            </a:r>
          </a:p>
          <a:p>
            <a:pPr algn="just" rtl="1">
              <a:lnSpc>
                <a:spcPct val="200000"/>
              </a:lnSpc>
              <a:buClr>
                <a:schemeClr val="accent2"/>
              </a:buClr>
            </a:pPr>
            <a:r>
              <a:rPr lang="ar-EG" b="1" dirty="0">
                <a:solidFill>
                  <a:srgbClr val="00B050"/>
                </a:solidFill>
                <a:latin typeface="Alexandria" pitchFamily="2" charset="-78"/>
                <a:cs typeface="Alexandria" pitchFamily="2" charset="-78"/>
              </a:rPr>
              <a:t>الهدف: </a:t>
            </a:r>
          </a:p>
          <a:p>
            <a:pPr algn="just" rtl="1">
              <a:lnSpc>
                <a:spcPct val="200000"/>
              </a:lnSpc>
              <a:buClr>
                <a:schemeClr val="accent2"/>
              </a:buClr>
            </a:pPr>
            <a:r>
              <a:rPr lang="ar-EG" dirty="0">
                <a:latin typeface="Alexandria" pitchFamily="2" charset="-78"/>
                <a:cs typeface="Alexandria" pitchFamily="2" charset="-78"/>
              </a:rPr>
              <a:t>احتواء الأزمة، وإعادة الثقة، وتقليل الخسائر.</a:t>
            </a:r>
          </a:p>
          <a:p>
            <a:pPr algn="just" rtl="1">
              <a:lnSpc>
                <a:spcPct val="200000"/>
              </a:lnSpc>
              <a:buClr>
                <a:schemeClr val="accent2"/>
              </a:buClr>
            </a:pPr>
            <a:r>
              <a:rPr lang="ar-EG" b="1" dirty="0">
                <a:solidFill>
                  <a:srgbClr val="00B050"/>
                </a:solidFill>
                <a:latin typeface="Alexandria" pitchFamily="2" charset="-78"/>
                <a:cs typeface="Alexandria" pitchFamily="2" charset="-78"/>
              </a:rPr>
              <a:t>مثال: </a:t>
            </a:r>
          </a:p>
          <a:p>
            <a:pPr algn="just" rtl="1">
              <a:lnSpc>
                <a:spcPct val="200000"/>
              </a:lnSpc>
              <a:buClr>
                <a:schemeClr val="accent2"/>
              </a:buClr>
            </a:pPr>
            <a:r>
              <a:rPr lang="ar-EG" dirty="0">
                <a:latin typeface="Alexandria" pitchFamily="2" charset="-78"/>
                <a:cs typeface="Alexandria" pitchFamily="2" charset="-78"/>
              </a:rPr>
              <a:t>عقد مؤتمرات صحفية يومية من قِبل هيئة الصحة أثناء تفشي مرض معدٍ.</a:t>
            </a:r>
          </a:p>
        </p:txBody>
      </p:sp>
      <p:sp>
        <p:nvSpPr>
          <p:cNvPr id="4" name="Rectangle: Rounded Corners 3">
            <a:extLst>
              <a:ext uri="{FF2B5EF4-FFF2-40B4-BE49-F238E27FC236}">
                <a16:creationId xmlns:a16="http://schemas.microsoft.com/office/drawing/2014/main" id="{1FDEBE77-248D-7B4F-4BCA-2216661D69DE}"/>
              </a:ext>
            </a:extLst>
          </p:cNvPr>
          <p:cNvSpPr/>
          <p:nvPr/>
        </p:nvSpPr>
        <p:spPr>
          <a:xfrm>
            <a:off x="7263389" y="640304"/>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مراحل الأزمات  </a:t>
            </a:r>
            <a:r>
              <a:rPr lang="en-US" sz="2400" b="1" dirty="0">
                <a:solidFill>
                  <a:srgbClr val="00B0F0"/>
                </a:solidFill>
                <a:latin typeface="Alexandria" pitchFamily="2" charset="-78"/>
                <a:cs typeface="Alexandria" pitchFamily="2" charset="-78"/>
              </a:rPr>
              <a:t>Crisis Stages</a:t>
            </a:r>
            <a:endParaRPr lang="ar-EG" sz="2400" b="1" dirty="0">
              <a:solidFill>
                <a:srgbClr val="00B0F0"/>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6206CAC0-AB6F-E7A3-AB9F-F80CFBD8D67E}"/>
              </a:ext>
            </a:extLst>
          </p:cNvPr>
          <p:cNvSpPr txBox="1"/>
          <p:nvPr/>
        </p:nvSpPr>
        <p:spPr>
          <a:xfrm>
            <a:off x="107346" y="842877"/>
            <a:ext cx="7593311" cy="461024"/>
          </a:xfrm>
          <a:prstGeom prst="rect">
            <a:avLst/>
          </a:prstGeom>
          <a:noFill/>
        </p:spPr>
        <p:txBody>
          <a:bodyPr wrap="square" rtlCol="1">
            <a:spAutoFit/>
          </a:bodyPr>
          <a:lstStyle/>
          <a:p>
            <a:pPr algn="ctr" rtl="1">
              <a:lnSpc>
                <a:spcPct val="150000"/>
              </a:lnSpc>
              <a:buClr>
                <a:schemeClr val="accent2"/>
              </a:buClr>
            </a:pPr>
            <a:r>
              <a:rPr lang="ar-EG" b="1" dirty="0">
                <a:latin typeface="Alexandria" pitchFamily="2" charset="-78"/>
                <a:cs typeface="Alexandria" pitchFamily="2" charset="-78"/>
              </a:rPr>
              <a:t>تمر الأزمات بمراحل متتابعة، يمكن تلخيصها في أربع مراحل رئيسية</a:t>
            </a:r>
          </a:p>
        </p:txBody>
      </p:sp>
    </p:spTree>
    <p:extLst>
      <p:ext uri="{BB962C8B-B14F-4D97-AF65-F5344CB8AC3E}">
        <p14:creationId xmlns:p14="http://schemas.microsoft.com/office/powerpoint/2010/main" val="3749971789"/>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8F6DB-1B98-361E-2160-53AC70E20B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B41D34-33B3-53F6-C735-0FEE95621149}"/>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1DAD70A-E2DB-864D-E283-37775FA5F4BC}"/>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643321D-7A85-7C6A-4957-8F13D2CAAD69}"/>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9791CC1-E853-A749-C359-4683E99ED0B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E3488EA-14D0-D768-BE4A-2278C65211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66DBF1FE-4D81-B5C2-A0D4-06F40B9FEA02}"/>
              </a:ext>
            </a:extLst>
          </p:cNvPr>
          <p:cNvSpPr txBox="1"/>
          <p:nvPr/>
        </p:nvSpPr>
        <p:spPr>
          <a:xfrm>
            <a:off x="630620" y="1709106"/>
            <a:ext cx="10930759" cy="3888821"/>
          </a:xfrm>
          <a:prstGeom prst="rect">
            <a:avLst/>
          </a:prstGeom>
          <a:noFill/>
        </p:spPr>
        <p:txBody>
          <a:bodyPr wrap="square" rtlCol="1">
            <a:spAutoFit/>
          </a:bodyPr>
          <a:lstStyle/>
          <a:p>
            <a:pPr marL="285750" indent="-285750" algn="just" rtl="1">
              <a:lnSpc>
                <a:spcPct val="200000"/>
              </a:lnSpc>
              <a:buClr>
                <a:schemeClr val="accent2"/>
              </a:buClr>
              <a:buFont typeface="Wingdings" panose="05000000000000000000" pitchFamily="2" charset="2"/>
              <a:buChar char="v"/>
            </a:pPr>
            <a:r>
              <a:rPr lang="ar-EG" b="1" dirty="0">
                <a:solidFill>
                  <a:schemeClr val="accent2"/>
                </a:solidFill>
                <a:latin typeface="Alexandria" pitchFamily="2" charset="-78"/>
                <a:cs typeface="Alexandria" pitchFamily="2" charset="-78"/>
              </a:rPr>
              <a:t>مرحلة ما بعد الأزمة </a:t>
            </a:r>
            <a:r>
              <a:rPr lang="en-US" b="1" dirty="0">
                <a:solidFill>
                  <a:schemeClr val="accent2"/>
                </a:solidFill>
                <a:latin typeface="Alexandria" pitchFamily="2" charset="-78"/>
                <a:cs typeface="Alexandria" pitchFamily="2" charset="-78"/>
              </a:rPr>
              <a:t>Post-Crisis / Resolution Stage</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dirty="0">
                <a:latin typeface="Alexandria" pitchFamily="2" charset="-78"/>
                <a:cs typeface="Alexandria" pitchFamily="2" charset="-78"/>
              </a:rPr>
              <a:t>انتهاء المرحلة الحادة، مع استمرار بعض الآثار طويلة المدى (سمعة، موارد، ثقة). يتم فيها تقييم الأداء، وتحديث خطط الأزمات، وتنفيذ حملات لاستعادة الصورة.</a:t>
            </a:r>
          </a:p>
          <a:p>
            <a:pPr algn="just" rtl="1">
              <a:lnSpc>
                <a:spcPct val="200000"/>
              </a:lnSpc>
              <a:buClr>
                <a:schemeClr val="accent2"/>
              </a:buClr>
            </a:pPr>
            <a:r>
              <a:rPr lang="ar-EG" b="1" dirty="0">
                <a:solidFill>
                  <a:srgbClr val="00B050"/>
                </a:solidFill>
                <a:latin typeface="Alexandria" pitchFamily="2" charset="-78"/>
                <a:cs typeface="Alexandria" pitchFamily="2" charset="-78"/>
              </a:rPr>
              <a:t>الهدف: </a:t>
            </a:r>
          </a:p>
          <a:p>
            <a:pPr algn="just" rtl="1">
              <a:lnSpc>
                <a:spcPct val="200000"/>
              </a:lnSpc>
              <a:buClr>
                <a:schemeClr val="accent2"/>
              </a:buClr>
            </a:pPr>
            <a:r>
              <a:rPr lang="ar-EG" dirty="0">
                <a:latin typeface="Alexandria" pitchFamily="2" charset="-78"/>
                <a:cs typeface="Alexandria" pitchFamily="2" charset="-78"/>
              </a:rPr>
              <a:t>التعافي، التعلم، منع تكرار الأزمة، وإعادة بناء السمعة.</a:t>
            </a:r>
          </a:p>
          <a:p>
            <a:pPr algn="just" rtl="1">
              <a:lnSpc>
                <a:spcPct val="200000"/>
              </a:lnSpc>
              <a:buClr>
                <a:schemeClr val="accent2"/>
              </a:buClr>
            </a:pPr>
            <a:r>
              <a:rPr lang="ar-EG" b="1" dirty="0">
                <a:solidFill>
                  <a:srgbClr val="00B050"/>
                </a:solidFill>
                <a:latin typeface="Alexandria" pitchFamily="2" charset="-78"/>
                <a:cs typeface="Alexandria" pitchFamily="2" charset="-78"/>
              </a:rPr>
              <a:t>مثال: </a:t>
            </a:r>
          </a:p>
          <a:p>
            <a:pPr algn="just" rtl="1">
              <a:lnSpc>
                <a:spcPct val="200000"/>
              </a:lnSpc>
              <a:buClr>
                <a:schemeClr val="accent2"/>
              </a:buClr>
            </a:pPr>
            <a:r>
              <a:rPr lang="ar-EG" dirty="0">
                <a:latin typeface="Alexandria" pitchFamily="2" charset="-78"/>
                <a:cs typeface="Alexandria" pitchFamily="2" charset="-78"/>
              </a:rPr>
              <a:t>إطلاق حملة تسويقية لتعزيز الثقة بعد سحب منتج معيب.</a:t>
            </a:r>
          </a:p>
        </p:txBody>
      </p:sp>
      <p:sp>
        <p:nvSpPr>
          <p:cNvPr id="4" name="Rectangle: Rounded Corners 3">
            <a:extLst>
              <a:ext uri="{FF2B5EF4-FFF2-40B4-BE49-F238E27FC236}">
                <a16:creationId xmlns:a16="http://schemas.microsoft.com/office/drawing/2014/main" id="{F7F7AA59-1D09-6F18-15BA-796D7308F020}"/>
              </a:ext>
            </a:extLst>
          </p:cNvPr>
          <p:cNvSpPr/>
          <p:nvPr/>
        </p:nvSpPr>
        <p:spPr>
          <a:xfrm>
            <a:off x="7263389" y="640304"/>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مراحل الأزمات  </a:t>
            </a:r>
            <a:r>
              <a:rPr lang="en-US" sz="2400" b="1" dirty="0">
                <a:solidFill>
                  <a:srgbClr val="00B0F0"/>
                </a:solidFill>
                <a:latin typeface="Alexandria" pitchFamily="2" charset="-78"/>
                <a:cs typeface="Alexandria" pitchFamily="2" charset="-78"/>
              </a:rPr>
              <a:t>Crisis Stages</a:t>
            </a:r>
            <a:endParaRPr lang="ar-EG" sz="2400" b="1" dirty="0">
              <a:solidFill>
                <a:srgbClr val="00B0F0"/>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CF8D66A7-5F5E-A556-9AE5-E61A454B9DBC}"/>
              </a:ext>
            </a:extLst>
          </p:cNvPr>
          <p:cNvSpPr txBox="1"/>
          <p:nvPr/>
        </p:nvSpPr>
        <p:spPr>
          <a:xfrm>
            <a:off x="107346" y="842877"/>
            <a:ext cx="7593311" cy="461024"/>
          </a:xfrm>
          <a:prstGeom prst="rect">
            <a:avLst/>
          </a:prstGeom>
          <a:noFill/>
        </p:spPr>
        <p:txBody>
          <a:bodyPr wrap="square" rtlCol="1">
            <a:spAutoFit/>
          </a:bodyPr>
          <a:lstStyle/>
          <a:p>
            <a:pPr algn="ctr" rtl="1">
              <a:lnSpc>
                <a:spcPct val="150000"/>
              </a:lnSpc>
              <a:buClr>
                <a:schemeClr val="accent2"/>
              </a:buClr>
            </a:pPr>
            <a:r>
              <a:rPr lang="ar-EG" b="1" dirty="0">
                <a:latin typeface="Alexandria" pitchFamily="2" charset="-78"/>
                <a:cs typeface="Alexandria" pitchFamily="2" charset="-78"/>
              </a:rPr>
              <a:t>تمر الأزمات بمراحل متتابعة، يمكن تلخيصها في أربع مراحل رئيسية</a:t>
            </a:r>
          </a:p>
        </p:txBody>
      </p:sp>
    </p:spTree>
    <p:extLst>
      <p:ext uri="{BB962C8B-B14F-4D97-AF65-F5344CB8AC3E}">
        <p14:creationId xmlns:p14="http://schemas.microsoft.com/office/powerpoint/2010/main" val="140374025"/>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5FFE91-C824-2F90-EAEE-057A5AFCD63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44D166-10F6-7AB0-C29B-AB7EC16406B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399ED09-580E-6613-01CA-8A4208FBFEAF}"/>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E255C30-03CC-13F6-1B26-0EBAA149F271}"/>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11A7CCF-00F1-9FBF-F050-2917EFF1568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6617BB8-ABCB-91E0-F951-F5A61B8B30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68AE2116-7969-A764-DF97-F3E223702274}"/>
              </a:ext>
            </a:extLst>
          </p:cNvPr>
          <p:cNvSpPr txBox="1"/>
          <p:nvPr/>
        </p:nvSpPr>
        <p:spPr>
          <a:xfrm>
            <a:off x="630620" y="1709106"/>
            <a:ext cx="10930759" cy="876458"/>
          </a:xfrm>
          <a:prstGeom prst="rect">
            <a:avLst/>
          </a:prstGeom>
          <a:noFill/>
        </p:spPr>
        <p:txBody>
          <a:bodyPr wrap="square" rtlCol="1">
            <a:spAutoFit/>
          </a:bodyPr>
          <a:lstStyle/>
          <a:p>
            <a:pPr algn="just" rtl="1">
              <a:lnSpc>
                <a:spcPct val="150000"/>
              </a:lnSpc>
              <a:spcAft>
                <a:spcPts val="1200"/>
              </a:spcAft>
              <a:buClr>
                <a:schemeClr val="accent2"/>
              </a:buClr>
            </a:pPr>
            <a:r>
              <a:rPr lang="ar-EG" dirty="0">
                <a:latin typeface="Alexandria" pitchFamily="2" charset="-78"/>
                <a:cs typeface="Alexandria" pitchFamily="2" charset="-78"/>
              </a:rPr>
              <a:t>نظريات إدارة الأزمات هي أطر علمية تهدف إلى فهم كيفية نشوء الأزمات وتطورها، وتحديد أفضل الاستراتيجيات للتعامل معها بهدف تقليل الأضرار وحماية السمعة المؤسسية.</a:t>
            </a:r>
          </a:p>
        </p:txBody>
      </p:sp>
      <p:sp>
        <p:nvSpPr>
          <p:cNvPr id="4" name="Rectangle: Rounded Corners 3">
            <a:extLst>
              <a:ext uri="{FF2B5EF4-FFF2-40B4-BE49-F238E27FC236}">
                <a16:creationId xmlns:a16="http://schemas.microsoft.com/office/drawing/2014/main" id="{8DA190A5-0979-7583-A9F0-29BD8133026D}"/>
              </a:ext>
            </a:extLst>
          </p:cNvPr>
          <p:cNvSpPr/>
          <p:nvPr/>
        </p:nvSpPr>
        <p:spPr>
          <a:xfrm>
            <a:off x="3627121" y="701310"/>
            <a:ext cx="435507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نظريات إدارة الأزمات</a:t>
            </a:r>
          </a:p>
        </p:txBody>
      </p:sp>
      <p:grpSp>
        <p:nvGrpSpPr>
          <p:cNvPr id="3" name="Group 2">
            <a:extLst>
              <a:ext uri="{FF2B5EF4-FFF2-40B4-BE49-F238E27FC236}">
                <a16:creationId xmlns:a16="http://schemas.microsoft.com/office/drawing/2014/main" id="{DBF5FC44-F384-417D-ABA4-ED75F8E6A842}"/>
              </a:ext>
            </a:extLst>
          </p:cNvPr>
          <p:cNvGrpSpPr/>
          <p:nvPr/>
        </p:nvGrpSpPr>
        <p:grpSpPr>
          <a:xfrm>
            <a:off x="1165124" y="3708511"/>
            <a:ext cx="5036982" cy="1389045"/>
            <a:chOff x="2395432" y="2441414"/>
            <a:chExt cx="3787532" cy="1332716"/>
          </a:xfrm>
        </p:grpSpPr>
        <p:sp>
          <p:nvSpPr>
            <p:cNvPr id="6" name="Shape">
              <a:extLst>
                <a:ext uri="{FF2B5EF4-FFF2-40B4-BE49-F238E27FC236}">
                  <a16:creationId xmlns:a16="http://schemas.microsoft.com/office/drawing/2014/main" id="{AD6F7BC6-17B4-ACC9-F4C7-12C3460E0AE3}"/>
                </a:ext>
              </a:extLst>
            </p:cNvPr>
            <p:cNvSpPr/>
            <p:nvPr/>
          </p:nvSpPr>
          <p:spPr>
            <a:xfrm>
              <a:off x="5261207" y="2568763"/>
              <a:ext cx="921757"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10800"/>
                  </a:lnTo>
                  <a:lnTo>
                    <a:pt x="10800" y="21600"/>
                  </a:lnTo>
                  <a:lnTo>
                    <a:pt x="0" y="10800"/>
                  </a:lnTo>
                  <a:close/>
                </a:path>
              </a:pathLst>
            </a:custGeom>
            <a:solidFill>
              <a:schemeClr val="accent5">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rgbClr val="FFFFFF"/>
                  </a:solidFill>
                  <a:latin typeface="Calibri" panose="020F0502020204030204"/>
                </a:rPr>
                <a:t>02</a:t>
              </a:r>
              <a:endParaRPr sz="2800" b="1" dirty="0">
                <a:solidFill>
                  <a:srgbClr val="FFFFFF"/>
                </a:solidFill>
                <a:latin typeface="Calibri" panose="020F0502020204030204"/>
              </a:endParaRPr>
            </a:p>
          </p:txBody>
        </p:sp>
        <p:sp>
          <p:nvSpPr>
            <p:cNvPr id="7" name="Freeform: Shape 6">
              <a:extLst>
                <a:ext uri="{FF2B5EF4-FFF2-40B4-BE49-F238E27FC236}">
                  <a16:creationId xmlns:a16="http://schemas.microsoft.com/office/drawing/2014/main" id="{2A9019F5-760A-3E48-E0D1-EAC8D553BE3B}"/>
                </a:ext>
              </a:extLst>
            </p:cNvPr>
            <p:cNvSpPr/>
            <p:nvPr/>
          </p:nvSpPr>
          <p:spPr>
            <a:xfrm>
              <a:off x="5261208" y="2758941"/>
              <a:ext cx="921756" cy="439079"/>
            </a:xfrm>
            <a:custGeom>
              <a:avLst/>
              <a:gdLst>
                <a:gd name="connsiteX0" fmla="*/ 492627 w 921756"/>
                <a:gd name="connsiteY0" fmla="*/ 0 h 439079"/>
                <a:gd name="connsiteX1" fmla="*/ 921756 w 921756"/>
                <a:gd name="connsiteY1" fmla="*/ 285158 h 439079"/>
                <a:gd name="connsiteX2" fmla="*/ 921755 w 921756"/>
                <a:gd name="connsiteY2" fmla="*/ 285159 h 439079"/>
                <a:gd name="connsiteX3" fmla="*/ 117704 w 921756"/>
                <a:gd name="connsiteY3" fmla="*/ 439079 h 439079"/>
                <a:gd name="connsiteX4" fmla="*/ 0 w 921756"/>
                <a:gd name="connsiteY4" fmla="*/ 285158 h 43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56" h="439079">
                  <a:moveTo>
                    <a:pt x="492627" y="0"/>
                  </a:moveTo>
                  <a:lnTo>
                    <a:pt x="921756" y="285158"/>
                  </a:lnTo>
                  <a:lnTo>
                    <a:pt x="921755" y="285159"/>
                  </a:lnTo>
                  <a:lnTo>
                    <a:pt x="117704" y="439079"/>
                  </a:lnTo>
                  <a:lnTo>
                    <a:pt x="0" y="285158"/>
                  </a:lnTo>
                  <a:close/>
                </a:path>
              </a:pathLst>
            </a:custGeom>
            <a:solidFill>
              <a:srgbClr val="000000">
                <a:alpha val="30196"/>
              </a:srgbClr>
            </a:solidFill>
            <a:ln w="12700">
              <a:miter lim="400000"/>
            </a:ln>
          </p:spPr>
          <p:txBody>
            <a:bodyPr wrap="square" lIns="28575" tIns="28575" rIns="28575" bIns="28575" anchor="ctr">
              <a:noAutofit/>
            </a:bodyPr>
            <a:lstStyle/>
            <a:p>
              <a:pPr>
                <a:defRPr sz="3000">
                  <a:solidFill>
                    <a:srgbClr val="FFFFFF"/>
                  </a:solidFill>
                </a:defRPr>
              </a:pPr>
              <a:endParaRPr sz="2800">
                <a:solidFill>
                  <a:srgbClr val="FFFFFF"/>
                </a:solidFill>
                <a:latin typeface="Calibri" panose="020F0502020204030204"/>
              </a:endParaRPr>
            </a:p>
          </p:txBody>
        </p:sp>
        <p:sp>
          <p:nvSpPr>
            <p:cNvPr id="8" name="Shape">
              <a:extLst>
                <a:ext uri="{FF2B5EF4-FFF2-40B4-BE49-F238E27FC236}">
                  <a16:creationId xmlns:a16="http://schemas.microsoft.com/office/drawing/2014/main" id="{671B9958-BD8A-2FAE-22CC-D3496FEFD231}"/>
                </a:ext>
              </a:extLst>
            </p:cNvPr>
            <p:cNvSpPr/>
            <p:nvPr/>
          </p:nvSpPr>
          <p:spPr>
            <a:xfrm>
              <a:off x="2395432" y="2441414"/>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18969" y="0"/>
                  </a:moveTo>
                  <a:lnTo>
                    <a:pt x="21600" y="21600"/>
                  </a:lnTo>
                  <a:lnTo>
                    <a:pt x="2602" y="21600"/>
                  </a:lnTo>
                  <a:lnTo>
                    <a:pt x="0" y="0"/>
                  </a:lnTo>
                  <a:close/>
                </a:path>
              </a:pathLst>
            </a:custGeom>
            <a:solidFill>
              <a:schemeClr val="accent5"/>
            </a:solidFill>
            <a:ln w="12700">
              <a:miter lim="400000"/>
            </a:ln>
          </p:spPr>
          <p:txBody>
            <a:bodyPr lIns="28575" tIns="28575" rIns="28575" bIns="28575" anchor="ctr"/>
            <a:lstStyle/>
            <a:p>
              <a:pPr algn="ctr">
                <a:defRPr sz="3000">
                  <a:solidFill>
                    <a:srgbClr val="FFFFFF"/>
                  </a:solidFill>
                </a:defRPr>
              </a:pPr>
              <a:r>
                <a:rPr lang="ar-EG" sz="2400" b="1" dirty="0">
                  <a:solidFill>
                    <a:srgbClr val="FFFFFF"/>
                  </a:solidFill>
                  <a:latin typeface="Alexandria" pitchFamily="2" charset="-78"/>
                  <a:cs typeface="Alexandria" pitchFamily="2" charset="-78"/>
                </a:rPr>
                <a:t>نظرية إصلاح الصورة </a:t>
              </a:r>
              <a:endParaRPr sz="2400" b="1" dirty="0">
                <a:solidFill>
                  <a:srgbClr val="FFFFFF"/>
                </a:solidFill>
                <a:latin typeface="Alexandria" pitchFamily="2" charset="-78"/>
                <a:cs typeface="Alexandria" pitchFamily="2" charset="-78"/>
              </a:endParaRPr>
            </a:p>
          </p:txBody>
        </p:sp>
      </p:grpSp>
      <p:grpSp>
        <p:nvGrpSpPr>
          <p:cNvPr id="9" name="Group 8">
            <a:extLst>
              <a:ext uri="{FF2B5EF4-FFF2-40B4-BE49-F238E27FC236}">
                <a16:creationId xmlns:a16="http://schemas.microsoft.com/office/drawing/2014/main" id="{68DA77EE-7DB7-6697-EDC0-49F769476878}"/>
              </a:ext>
            </a:extLst>
          </p:cNvPr>
          <p:cNvGrpSpPr/>
          <p:nvPr/>
        </p:nvGrpSpPr>
        <p:grpSpPr>
          <a:xfrm>
            <a:off x="5998875" y="2994830"/>
            <a:ext cx="5180402" cy="1344802"/>
            <a:chOff x="5901012" y="1838728"/>
            <a:chExt cx="4970306" cy="1290267"/>
          </a:xfrm>
        </p:grpSpPr>
        <p:sp>
          <p:nvSpPr>
            <p:cNvPr id="11" name="Shape">
              <a:extLst>
                <a:ext uri="{FF2B5EF4-FFF2-40B4-BE49-F238E27FC236}">
                  <a16:creationId xmlns:a16="http://schemas.microsoft.com/office/drawing/2014/main" id="{73904D71-BBAD-3366-7E55-8AB870100B91}"/>
                </a:ext>
              </a:extLst>
            </p:cNvPr>
            <p:cNvSpPr/>
            <p:nvPr/>
          </p:nvSpPr>
          <p:spPr>
            <a:xfrm>
              <a:off x="5985914" y="19236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4">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prstClr val="black">
                      <a:lumMod val="85000"/>
                      <a:lumOff val="15000"/>
                    </a:prstClr>
                  </a:solidFill>
                  <a:latin typeface="Calibri" panose="020F0502020204030204"/>
                </a:rPr>
                <a:t>01</a:t>
              </a:r>
              <a:endParaRPr sz="2800" b="1" dirty="0">
                <a:solidFill>
                  <a:prstClr val="black">
                    <a:lumMod val="85000"/>
                    <a:lumOff val="15000"/>
                  </a:prstClr>
                </a:solidFill>
                <a:latin typeface="Calibri" panose="020F0502020204030204"/>
              </a:endParaRPr>
            </a:p>
          </p:txBody>
        </p:sp>
        <p:sp>
          <p:nvSpPr>
            <p:cNvPr id="12" name="Freeform: Shape 11">
              <a:extLst>
                <a:ext uri="{FF2B5EF4-FFF2-40B4-BE49-F238E27FC236}">
                  <a16:creationId xmlns:a16="http://schemas.microsoft.com/office/drawing/2014/main" id="{553F1CA9-F388-62C1-CB0A-7CF266CBBF17}"/>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13" name="Shape">
              <a:extLst>
                <a:ext uri="{FF2B5EF4-FFF2-40B4-BE49-F238E27FC236}">
                  <a16:creationId xmlns:a16="http://schemas.microsoft.com/office/drawing/2014/main" id="{3C6A8419-7820-786F-95ED-483FE07EFE6D}"/>
                </a:ext>
              </a:extLst>
            </p:cNvPr>
            <p:cNvSpPr/>
            <p:nvPr/>
          </p:nvSpPr>
          <p:spPr>
            <a:xfrm>
              <a:off x="5901012" y="1838728"/>
              <a:ext cx="4970306"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4"/>
            </a:solidFill>
            <a:ln w="12700">
              <a:miter lim="400000"/>
            </a:ln>
          </p:spPr>
          <p:txBody>
            <a:bodyPr lIns="28575" tIns="28575" rIns="28575" bIns="28575" anchor="ctr"/>
            <a:lstStyle/>
            <a:p>
              <a:pPr algn="ctr">
                <a:defRPr sz="3000">
                  <a:solidFill>
                    <a:srgbClr val="FFFFFF"/>
                  </a:solidFill>
                </a:defRPr>
              </a:pPr>
              <a:r>
                <a:rPr lang="ar-EG" sz="2000" b="1" dirty="0">
                  <a:solidFill>
                    <a:prstClr val="black">
                      <a:lumMod val="85000"/>
                      <a:lumOff val="15000"/>
                    </a:prstClr>
                  </a:solidFill>
                  <a:latin typeface="Alexandria" pitchFamily="2" charset="-78"/>
                  <a:cs typeface="Alexandria" pitchFamily="2" charset="-78"/>
                </a:rPr>
                <a:t>نظرية الاتصال الموقفي في الأزمات</a:t>
              </a:r>
              <a:endParaRPr lang="en-US" sz="2000" b="1" dirty="0">
                <a:solidFill>
                  <a:prstClr val="black">
                    <a:lumMod val="85000"/>
                    <a:lumOff val="15000"/>
                  </a:prstClr>
                </a:solidFill>
                <a:latin typeface="Alexandria" pitchFamily="2" charset="-78"/>
                <a:cs typeface="Alexandria" pitchFamily="2" charset="-78"/>
              </a:endParaRPr>
            </a:p>
          </p:txBody>
        </p:sp>
      </p:grpSp>
      <p:grpSp>
        <p:nvGrpSpPr>
          <p:cNvPr id="14" name="Group 13">
            <a:extLst>
              <a:ext uri="{FF2B5EF4-FFF2-40B4-BE49-F238E27FC236}">
                <a16:creationId xmlns:a16="http://schemas.microsoft.com/office/drawing/2014/main" id="{D9AD146A-10DB-6C2A-EB54-4FF87FF0A6AE}"/>
              </a:ext>
            </a:extLst>
          </p:cNvPr>
          <p:cNvGrpSpPr/>
          <p:nvPr/>
        </p:nvGrpSpPr>
        <p:grpSpPr>
          <a:xfrm>
            <a:off x="1165123" y="5135873"/>
            <a:ext cx="5032493" cy="1403794"/>
            <a:chOff x="2395432" y="2441414"/>
            <a:chExt cx="3787532" cy="1346867"/>
          </a:xfrm>
        </p:grpSpPr>
        <p:sp>
          <p:nvSpPr>
            <p:cNvPr id="15" name="Shape">
              <a:extLst>
                <a:ext uri="{FF2B5EF4-FFF2-40B4-BE49-F238E27FC236}">
                  <a16:creationId xmlns:a16="http://schemas.microsoft.com/office/drawing/2014/main" id="{44414155-7D82-7E61-CBB5-C64326C26744}"/>
                </a:ext>
              </a:extLst>
            </p:cNvPr>
            <p:cNvSpPr/>
            <p:nvPr/>
          </p:nvSpPr>
          <p:spPr>
            <a:xfrm>
              <a:off x="5261207" y="2582914"/>
              <a:ext cx="921757"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10800"/>
                  </a:lnTo>
                  <a:lnTo>
                    <a:pt x="10800" y="21600"/>
                  </a:lnTo>
                  <a:lnTo>
                    <a:pt x="0" y="10800"/>
                  </a:lnTo>
                  <a:close/>
                </a:path>
              </a:pathLst>
            </a:custGeom>
            <a:solidFill>
              <a:schemeClr val="accent6">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prstClr val="black">
                      <a:lumMod val="85000"/>
                      <a:lumOff val="15000"/>
                    </a:prstClr>
                  </a:solidFill>
                  <a:latin typeface="Calibri" panose="020F0502020204030204"/>
                </a:rPr>
                <a:t>04</a:t>
              </a:r>
              <a:endParaRPr sz="2800" b="1" dirty="0">
                <a:solidFill>
                  <a:prstClr val="black">
                    <a:lumMod val="85000"/>
                    <a:lumOff val="15000"/>
                  </a:prstClr>
                </a:solidFill>
                <a:latin typeface="Calibri" panose="020F0502020204030204"/>
              </a:endParaRPr>
            </a:p>
          </p:txBody>
        </p:sp>
        <p:sp>
          <p:nvSpPr>
            <p:cNvPr id="16" name="Freeform: Shape 15">
              <a:extLst>
                <a:ext uri="{FF2B5EF4-FFF2-40B4-BE49-F238E27FC236}">
                  <a16:creationId xmlns:a16="http://schemas.microsoft.com/office/drawing/2014/main" id="{8DCA153C-D508-1512-36BF-46D92D0882A5}"/>
                </a:ext>
              </a:extLst>
            </p:cNvPr>
            <p:cNvSpPr/>
            <p:nvPr/>
          </p:nvSpPr>
          <p:spPr>
            <a:xfrm>
              <a:off x="5261208" y="2758941"/>
              <a:ext cx="921756" cy="439079"/>
            </a:xfrm>
            <a:custGeom>
              <a:avLst/>
              <a:gdLst>
                <a:gd name="connsiteX0" fmla="*/ 492627 w 921756"/>
                <a:gd name="connsiteY0" fmla="*/ 0 h 439079"/>
                <a:gd name="connsiteX1" fmla="*/ 921756 w 921756"/>
                <a:gd name="connsiteY1" fmla="*/ 285158 h 439079"/>
                <a:gd name="connsiteX2" fmla="*/ 921755 w 921756"/>
                <a:gd name="connsiteY2" fmla="*/ 285159 h 439079"/>
                <a:gd name="connsiteX3" fmla="*/ 117704 w 921756"/>
                <a:gd name="connsiteY3" fmla="*/ 439079 h 439079"/>
                <a:gd name="connsiteX4" fmla="*/ 0 w 921756"/>
                <a:gd name="connsiteY4" fmla="*/ 285158 h 43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56" h="439079">
                  <a:moveTo>
                    <a:pt x="492627" y="0"/>
                  </a:moveTo>
                  <a:lnTo>
                    <a:pt x="921756" y="285158"/>
                  </a:lnTo>
                  <a:lnTo>
                    <a:pt x="921755" y="285159"/>
                  </a:lnTo>
                  <a:lnTo>
                    <a:pt x="117704" y="439079"/>
                  </a:lnTo>
                  <a:lnTo>
                    <a:pt x="0" y="285158"/>
                  </a:lnTo>
                  <a:close/>
                </a:path>
              </a:pathLst>
            </a:custGeom>
            <a:solidFill>
              <a:srgbClr val="000000">
                <a:alpha val="30196"/>
              </a:srgbClr>
            </a:solidFill>
            <a:ln w="12700">
              <a:miter lim="400000"/>
            </a:ln>
          </p:spPr>
          <p:txBody>
            <a:bodyPr wrap="square" lIns="28575" tIns="28575" rIns="28575" bIns="28575" anchor="ctr">
              <a:noAutofit/>
            </a:bodyPr>
            <a:lstStyle/>
            <a:p>
              <a:pPr>
                <a:defRPr sz="3000">
                  <a:solidFill>
                    <a:srgbClr val="FFFFFF"/>
                  </a:solidFill>
                </a:defRPr>
              </a:pPr>
              <a:endParaRPr sz="2800">
                <a:solidFill>
                  <a:prstClr val="black">
                    <a:lumMod val="85000"/>
                    <a:lumOff val="15000"/>
                  </a:prstClr>
                </a:solidFill>
                <a:latin typeface="Calibri" panose="020F0502020204030204"/>
              </a:endParaRPr>
            </a:p>
          </p:txBody>
        </p:sp>
        <p:sp>
          <p:nvSpPr>
            <p:cNvPr id="17" name="Shape">
              <a:extLst>
                <a:ext uri="{FF2B5EF4-FFF2-40B4-BE49-F238E27FC236}">
                  <a16:creationId xmlns:a16="http://schemas.microsoft.com/office/drawing/2014/main" id="{18F0A0C4-FF34-7AD8-F0A4-C63A237C867D}"/>
                </a:ext>
              </a:extLst>
            </p:cNvPr>
            <p:cNvSpPr/>
            <p:nvPr/>
          </p:nvSpPr>
          <p:spPr>
            <a:xfrm>
              <a:off x="2395432" y="2441414"/>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18969" y="0"/>
                  </a:moveTo>
                  <a:lnTo>
                    <a:pt x="21600" y="21600"/>
                  </a:lnTo>
                  <a:lnTo>
                    <a:pt x="2602" y="21600"/>
                  </a:lnTo>
                  <a:lnTo>
                    <a:pt x="0" y="0"/>
                  </a:lnTo>
                  <a:close/>
                </a:path>
              </a:pathLst>
            </a:custGeom>
            <a:solidFill>
              <a:schemeClr val="accent6"/>
            </a:solidFill>
            <a:ln w="12700">
              <a:miter lim="400000"/>
            </a:ln>
          </p:spPr>
          <p:txBody>
            <a:bodyPr lIns="28575" tIns="28575" rIns="28575" bIns="28575" anchor="ctr"/>
            <a:lstStyle/>
            <a:p>
              <a:pPr algn="ctr">
                <a:defRPr sz="3000">
                  <a:solidFill>
                    <a:srgbClr val="FFFFFF"/>
                  </a:solidFill>
                </a:defRPr>
              </a:pPr>
              <a:r>
                <a:rPr lang="ar-EG" sz="2400" dirty="0">
                  <a:solidFill>
                    <a:prstClr val="black">
                      <a:lumMod val="85000"/>
                      <a:lumOff val="15000"/>
                    </a:prstClr>
                  </a:solidFill>
                  <a:latin typeface="Alexandria" pitchFamily="2" charset="-78"/>
                  <a:cs typeface="Alexandria" pitchFamily="2" charset="-78"/>
                </a:rPr>
                <a:t>نظرية الإشارات المبكرة للأزمات </a:t>
              </a:r>
              <a:endParaRPr lang="en-US" sz="2400" dirty="0">
                <a:solidFill>
                  <a:prstClr val="black">
                    <a:lumMod val="85000"/>
                    <a:lumOff val="15000"/>
                  </a:prstClr>
                </a:solidFill>
                <a:latin typeface="Alexandria" pitchFamily="2" charset="-78"/>
                <a:cs typeface="Alexandria" pitchFamily="2" charset="-78"/>
              </a:endParaRPr>
            </a:p>
          </p:txBody>
        </p:sp>
      </p:grpSp>
      <p:grpSp>
        <p:nvGrpSpPr>
          <p:cNvPr id="19" name="Group 18">
            <a:extLst>
              <a:ext uri="{FF2B5EF4-FFF2-40B4-BE49-F238E27FC236}">
                <a16:creationId xmlns:a16="http://schemas.microsoft.com/office/drawing/2014/main" id="{C1E477A9-263F-9F2A-F2DE-681229102E31}"/>
              </a:ext>
            </a:extLst>
          </p:cNvPr>
          <p:cNvGrpSpPr/>
          <p:nvPr/>
        </p:nvGrpSpPr>
        <p:grpSpPr>
          <a:xfrm>
            <a:off x="5994387" y="4333122"/>
            <a:ext cx="5184890" cy="1419127"/>
            <a:chOff x="5901012" y="1838728"/>
            <a:chExt cx="3783225" cy="1271434"/>
          </a:xfrm>
        </p:grpSpPr>
        <p:sp>
          <p:nvSpPr>
            <p:cNvPr id="20" name="Shape">
              <a:extLst>
                <a:ext uri="{FF2B5EF4-FFF2-40B4-BE49-F238E27FC236}">
                  <a16:creationId xmlns:a16="http://schemas.microsoft.com/office/drawing/2014/main" id="{5166A309-A740-7475-6E23-F2510B6CEF9B}"/>
                </a:ext>
              </a:extLst>
            </p:cNvPr>
            <p:cNvSpPr/>
            <p:nvPr/>
          </p:nvSpPr>
          <p:spPr>
            <a:xfrm>
              <a:off x="5901016" y="1904795"/>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3">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prstClr val="black">
                      <a:lumMod val="85000"/>
                      <a:lumOff val="15000"/>
                    </a:prstClr>
                  </a:solidFill>
                  <a:latin typeface="Calibri" panose="020F0502020204030204"/>
                </a:rPr>
                <a:t>03</a:t>
              </a:r>
              <a:endParaRPr sz="2800" b="1" dirty="0">
                <a:solidFill>
                  <a:prstClr val="black">
                    <a:lumMod val="85000"/>
                    <a:lumOff val="15000"/>
                  </a:prstClr>
                </a:solidFill>
                <a:latin typeface="Calibri" panose="020F0502020204030204"/>
              </a:endParaRPr>
            </a:p>
          </p:txBody>
        </p:sp>
        <p:sp>
          <p:nvSpPr>
            <p:cNvPr id="21" name="Freeform: Shape 20">
              <a:extLst>
                <a:ext uri="{FF2B5EF4-FFF2-40B4-BE49-F238E27FC236}">
                  <a16:creationId xmlns:a16="http://schemas.microsoft.com/office/drawing/2014/main" id="{72558BA3-4675-3FFE-C122-EE4F37323AA9}"/>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22" name="Shape">
              <a:extLst>
                <a:ext uri="{FF2B5EF4-FFF2-40B4-BE49-F238E27FC236}">
                  <a16:creationId xmlns:a16="http://schemas.microsoft.com/office/drawing/2014/main" id="{B6D385F0-6919-C608-9692-08DDB075BD43}"/>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3"/>
            </a:solidFill>
            <a:ln w="12700">
              <a:miter lim="400000"/>
            </a:ln>
          </p:spPr>
          <p:txBody>
            <a:bodyPr lIns="28575" tIns="28575" rIns="28575" bIns="28575" anchor="ctr"/>
            <a:lstStyle/>
            <a:p>
              <a:pPr algn="ctr">
                <a:defRPr sz="3000">
                  <a:solidFill>
                    <a:srgbClr val="FFFFFF"/>
                  </a:solidFill>
                </a:defRPr>
              </a:pPr>
              <a:r>
                <a:rPr lang="ar-EG" sz="2800" dirty="0">
                  <a:solidFill>
                    <a:schemeClr val="bg1"/>
                  </a:solidFill>
                  <a:latin typeface="Alexandria" pitchFamily="2" charset="-78"/>
                  <a:cs typeface="Alexandria" pitchFamily="2" charset="-78"/>
                </a:rPr>
                <a:t>نظرية دورة حياة الأزمة</a:t>
              </a:r>
              <a:endParaRPr lang="en-US" sz="2800" dirty="0">
                <a:solidFill>
                  <a:schemeClr val="bg1"/>
                </a:solidFill>
                <a:latin typeface="Alexandria" pitchFamily="2" charset="-78"/>
                <a:cs typeface="Alexandria" pitchFamily="2" charset="-78"/>
              </a:endParaRPr>
            </a:p>
          </p:txBody>
        </p:sp>
      </p:grpSp>
    </p:spTree>
    <p:extLst>
      <p:ext uri="{BB962C8B-B14F-4D97-AF65-F5344CB8AC3E}">
        <p14:creationId xmlns:p14="http://schemas.microsoft.com/office/powerpoint/2010/main" val="3977759823"/>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F72EF-8288-1C2E-E9AE-45624FD8BD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42CFB2-AEE5-A2DE-825F-6EA02E0B1D8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BE6D4A-1B1B-DB4D-9E7F-33C0442E5EB5}"/>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A09EAE8-A504-F812-E252-97EA45025CBA}"/>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C16C98A-FA1E-B440-D33E-0788BF1D48A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919C118-F45A-548D-D04B-7765488EFA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089BDE1D-1FEE-DED8-7CEA-3960128D54E2}"/>
              </a:ext>
            </a:extLst>
          </p:cNvPr>
          <p:cNvSpPr txBox="1"/>
          <p:nvPr/>
        </p:nvSpPr>
        <p:spPr>
          <a:xfrm>
            <a:off x="630620" y="1709106"/>
            <a:ext cx="10930759" cy="4492833"/>
          </a:xfrm>
          <a:prstGeom prst="rect">
            <a:avLst/>
          </a:prstGeom>
          <a:noFill/>
        </p:spPr>
        <p:txBody>
          <a:bodyPr wrap="square" rtlCol="1">
            <a:spAutoFit/>
          </a:bodyPr>
          <a:lstStyle/>
          <a:p>
            <a:pPr algn="just" rtl="1">
              <a:lnSpc>
                <a:spcPct val="200000"/>
              </a:lnSpc>
              <a:buClr>
                <a:schemeClr val="accent2"/>
              </a:buClr>
            </a:pPr>
            <a:r>
              <a:rPr lang="ar-EG" b="1" dirty="0">
                <a:solidFill>
                  <a:schemeClr val="accent2"/>
                </a:solidFill>
                <a:latin typeface="Alexandria" pitchFamily="2" charset="-78"/>
                <a:cs typeface="Alexandria" pitchFamily="2" charset="-78"/>
              </a:rPr>
              <a:t>1. نظرية الاتصال الموقفي في الأزمات  </a:t>
            </a:r>
            <a:r>
              <a:rPr lang="en-US" b="1" dirty="0">
                <a:solidFill>
                  <a:schemeClr val="accent2"/>
                </a:solidFill>
                <a:latin typeface="Alexandria" pitchFamily="2" charset="-78"/>
                <a:cs typeface="Alexandria" pitchFamily="2" charset="-78"/>
              </a:rPr>
              <a:t>Situational Crisis Communication Theory – SCCT</a:t>
            </a:r>
            <a:r>
              <a:rPr lang="ar-EG" b="1" dirty="0">
                <a:solidFill>
                  <a:schemeClr val="accent2"/>
                </a:solidFill>
                <a:latin typeface="Alexandria" pitchFamily="2" charset="-78"/>
                <a:cs typeface="Alexandria" pitchFamily="2" charset="-78"/>
              </a:rPr>
              <a:t>:</a:t>
            </a:r>
          </a:p>
          <a:p>
            <a:pPr algn="just" rtl="1">
              <a:lnSpc>
                <a:spcPct val="150000"/>
              </a:lnSpc>
              <a:spcAft>
                <a:spcPts val="1200"/>
              </a:spcAft>
              <a:buClr>
                <a:schemeClr val="accent2"/>
              </a:buClr>
            </a:pPr>
            <a:r>
              <a:rPr lang="ar-EG" dirty="0">
                <a:latin typeface="Alexandria" pitchFamily="2" charset="-78"/>
                <a:cs typeface="Alexandria" pitchFamily="2" charset="-78"/>
              </a:rPr>
              <a:t>تربط هذه النظرية بين نوع الأزمة ودرجة المسؤولية المتصوَّرة عن حدوثها، وتقترح أن اختيار استراتيجية الاتصال يجب أن يتوافق مع هذين العاملين لتقليل الضرر على السمعة.</a:t>
            </a:r>
          </a:p>
          <a:p>
            <a:pPr algn="just" rtl="1">
              <a:lnSpc>
                <a:spcPct val="150000"/>
              </a:lnSpc>
              <a:buClr>
                <a:schemeClr val="accent2"/>
              </a:buClr>
            </a:pPr>
            <a:r>
              <a:rPr lang="ar-EG" b="1" dirty="0">
                <a:solidFill>
                  <a:srgbClr val="00B050"/>
                </a:solidFill>
                <a:latin typeface="Alexandria" pitchFamily="2" charset="-78"/>
                <a:cs typeface="Alexandria" pitchFamily="2" charset="-78"/>
              </a:rPr>
              <a:t>تصنيف الأزمات في </a:t>
            </a:r>
            <a:r>
              <a:rPr lang="en-US" b="1" dirty="0">
                <a:solidFill>
                  <a:srgbClr val="00B050"/>
                </a:solidFill>
                <a:latin typeface="Alexandria" pitchFamily="2" charset="-78"/>
                <a:cs typeface="Alexandria" pitchFamily="2" charset="-78"/>
              </a:rPr>
              <a:t>SCCT</a:t>
            </a:r>
            <a:r>
              <a:rPr lang="ar-EG" b="1" dirty="0">
                <a:solidFill>
                  <a:srgbClr val="00B050"/>
                </a:solidFill>
                <a:latin typeface="Alexandria" pitchFamily="2" charset="-78"/>
                <a:cs typeface="Alexandria" pitchFamily="2" charset="-78"/>
              </a:rPr>
              <a:t>:</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أزمات الضحية</a:t>
            </a:r>
            <a:r>
              <a:rPr lang="en-US" dirty="0">
                <a:latin typeface="Alexandria" pitchFamily="2" charset="-78"/>
                <a:cs typeface="Alexandria" pitchFamily="2" charset="-78"/>
              </a:rPr>
              <a:t> :Victim Crises </a:t>
            </a:r>
            <a:r>
              <a:rPr lang="ar-EG" dirty="0">
                <a:latin typeface="Alexandria" pitchFamily="2" charset="-78"/>
                <a:cs typeface="Alexandria" pitchFamily="2" charset="-78"/>
              </a:rPr>
              <a:t>المؤسسة ضحية أيضًا (كوارث طبيعية، شائعات مضللة، هجمات إلكترونية خارجية). المسؤولية منخفضة.</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الأزمات العرضية </a:t>
            </a:r>
            <a:r>
              <a:rPr lang="en-US" dirty="0">
                <a:latin typeface="Alexandria" pitchFamily="2" charset="-78"/>
                <a:cs typeface="Alexandria" pitchFamily="2" charset="-78"/>
              </a:rPr>
              <a:t> :Accidental Crises</a:t>
            </a:r>
            <a:r>
              <a:rPr lang="ar-EG" dirty="0">
                <a:latin typeface="Alexandria" pitchFamily="2" charset="-78"/>
                <a:cs typeface="Alexandria" pitchFamily="2" charset="-78"/>
              </a:rPr>
              <a:t>ناتجة عن خطأ غير متعمد (خلل فني، حادث عرضي). المسؤولية متوسطة.</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الأزمات المتعمدة/القابلة للتجنّب</a:t>
            </a:r>
            <a:r>
              <a:rPr lang="en-US" dirty="0">
                <a:latin typeface="Alexandria" pitchFamily="2" charset="-78"/>
                <a:cs typeface="Alexandria" pitchFamily="2" charset="-78"/>
              </a:rPr>
              <a:t>:Preventable Crises </a:t>
            </a:r>
            <a:r>
              <a:rPr lang="ar-EG" dirty="0">
                <a:latin typeface="Alexandria" pitchFamily="2" charset="-78"/>
                <a:cs typeface="Alexandria" pitchFamily="2" charset="-78"/>
              </a:rPr>
              <a:t> نتيجة إهمال أو سوء تصرف متعمّد (فساد، مخالفات قانونية). المسؤولية عالية.</a:t>
            </a:r>
          </a:p>
        </p:txBody>
      </p:sp>
      <p:sp>
        <p:nvSpPr>
          <p:cNvPr id="4" name="Rectangle: Rounded Corners 3">
            <a:extLst>
              <a:ext uri="{FF2B5EF4-FFF2-40B4-BE49-F238E27FC236}">
                <a16:creationId xmlns:a16="http://schemas.microsoft.com/office/drawing/2014/main" id="{1AC55DEA-A5D0-F089-8D4F-BC6B0754DE03}"/>
              </a:ext>
            </a:extLst>
          </p:cNvPr>
          <p:cNvSpPr/>
          <p:nvPr/>
        </p:nvSpPr>
        <p:spPr>
          <a:xfrm>
            <a:off x="3627121" y="701310"/>
            <a:ext cx="435507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نظريات إدارة الأزمات</a:t>
            </a:r>
          </a:p>
        </p:txBody>
      </p:sp>
    </p:spTree>
    <p:extLst>
      <p:ext uri="{BB962C8B-B14F-4D97-AF65-F5344CB8AC3E}">
        <p14:creationId xmlns:p14="http://schemas.microsoft.com/office/powerpoint/2010/main" val="2545640931"/>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856F7-2DC1-9ED4-2089-9BE160B524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200239-2EFA-0E4C-F585-1EAAA8C059EC}"/>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8CA2AAE-1A8F-F6A7-0A5C-76312D13E32E}"/>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D70914F-4F34-4ADA-F487-BA8FB0B0EDAB}"/>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7DA8995-967D-8F40-612B-181F74D6D30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CAF7CF-BC95-E740-B894-E7B38F8F0C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4C355B94-87A2-8CD7-1849-9E31C39987C7}"/>
              </a:ext>
            </a:extLst>
          </p:cNvPr>
          <p:cNvSpPr txBox="1"/>
          <p:nvPr/>
        </p:nvSpPr>
        <p:spPr>
          <a:xfrm>
            <a:off x="630620" y="1617371"/>
            <a:ext cx="10930759" cy="4846776"/>
          </a:xfrm>
          <a:prstGeom prst="rect">
            <a:avLst/>
          </a:prstGeom>
          <a:noFill/>
        </p:spPr>
        <p:txBody>
          <a:bodyPr wrap="square" rtlCol="1">
            <a:spAutoFit/>
          </a:bodyPr>
          <a:lstStyle/>
          <a:p>
            <a:pPr algn="just" rtl="1">
              <a:lnSpc>
                <a:spcPct val="200000"/>
              </a:lnSpc>
              <a:buClr>
                <a:schemeClr val="accent2"/>
              </a:buClr>
            </a:pPr>
            <a:r>
              <a:rPr lang="ar-EG" b="1" dirty="0">
                <a:solidFill>
                  <a:schemeClr val="accent2"/>
                </a:solidFill>
                <a:latin typeface="Alexandria" pitchFamily="2" charset="-78"/>
                <a:cs typeface="Alexandria" pitchFamily="2" charset="-78"/>
              </a:rPr>
              <a:t>1. نظرية الاتصال الموقفي في الأزمات  </a:t>
            </a:r>
            <a:r>
              <a:rPr lang="en-US" b="1" dirty="0">
                <a:solidFill>
                  <a:schemeClr val="accent2"/>
                </a:solidFill>
                <a:latin typeface="Alexandria" pitchFamily="2" charset="-78"/>
                <a:cs typeface="Alexandria" pitchFamily="2" charset="-78"/>
              </a:rPr>
              <a:t>Situational Crisis Communication Theory – SCCT</a:t>
            </a:r>
            <a:r>
              <a:rPr lang="ar-EG" b="1" dirty="0">
                <a:solidFill>
                  <a:schemeClr val="accent2"/>
                </a:solidFill>
                <a:latin typeface="Alexandria" pitchFamily="2" charset="-78"/>
                <a:cs typeface="Alexandria" pitchFamily="2" charset="-78"/>
              </a:rPr>
              <a:t>:</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استراتيجيات الاستجابة في </a:t>
            </a:r>
            <a:r>
              <a:rPr lang="en-US" b="1" dirty="0">
                <a:solidFill>
                  <a:srgbClr val="00B050"/>
                </a:solidFill>
                <a:latin typeface="Alexandria" pitchFamily="2" charset="-78"/>
                <a:cs typeface="Alexandria" pitchFamily="2" charset="-78"/>
              </a:rPr>
              <a:t>SCCT</a:t>
            </a:r>
            <a:r>
              <a:rPr lang="ar-EG" b="1" dirty="0">
                <a:solidFill>
                  <a:srgbClr val="00B050"/>
                </a:solidFill>
                <a:latin typeface="Alexandria" pitchFamily="2" charset="-78"/>
                <a:cs typeface="Alexandria" pitchFamily="2" charset="-78"/>
              </a:rPr>
              <a:t>:</a:t>
            </a:r>
          </a:p>
          <a:p>
            <a:pPr algn="just" rtl="1">
              <a:lnSpc>
                <a:spcPct val="150000"/>
              </a:lnSpc>
              <a:spcAft>
                <a:spcPts val="1200"/>
              </a:spcAft>
              <a:buClr>
                <a:schemeClr val="accent2"/>
              </a:buClr>
            </a:pPr>
            <a:r>
              <a:rPr lang="ar-EG" dirty="0">
                <a:latin typeface="Alexandria" pitchFamily="2" charset="-78"/>
                <a:cs typeface="Alexandria" pitchFamily="2" charset="-78"/>
              </a:rPr>
              <a:t>الإنكار </a:t>
            </a:r>
            <a:r>
              <a:rPr lang="en-US" dirty="0">
                <a:latin typeface="Alexandria" pitchFamily="2" charset="-78"/>
                <a:cs typeface="Alexandria" pitchFamily="2" charset="-78"/>
              </a:rPr>
              <a:t>Deny </a:t>
            </a:r>
            <a:r>
              <a:rPr lang="ar-EG" dirty="0">
                <a:latin typeface="Alexandria" pitchFamily="2" charset="-78"/>
                <a:cs typeface="Alexandria" pitchFamily="2" charset="-78"/>
              </a:rPr>
              <a:t>: نفي وقوع الأزمة أو نفي المسؤولية (يُستخدم في أزمات الضحية).</a:t>
            </a:r>
          </a:p>
          <a:p>
            <a:pPr algn="just" rtl="1">
              <a:lnSpc>
                <a:spcPct val="150000"/>
              </a:lnSpc>
              <a:spcAft>
                <a:spcPts val="1200"/>
              </a:spcAft>
              <a:buClr>
                <a:schemeClr val="accent2"/>
              </a:buClr>
            </a:pPr>
            <a:r>
              <a:rPr lang="ar-EG" dirty="0">
                <a:latin typeface="Alexandria" pitchFamily="2" charset="-78"/>
                <a:cs typeface="Alexandria" pitchFamily="2" charset="-78"/>
              </a:rPr>
              <a:t>التقليل </a:t>
            </a:r>
            <a:r>
              <a:rPr lang="en-US" dirty="0">
                <a:latin typeface="Alexandria" pitchFamily="2" charset="-78"/>
                <a:cs typeface="Alexandria" pitchFamily="2" charset="-78"/>
              </a:rPr>
              <a:t>Diminish </a:t>
            </a:r>
            <a:r>
              <a:rPr lang="ar-EG" dirty="0">
                <a:latin typeface="Alexandria" pitchFamily="2" charset="-78"/>
                <a:cs typeface="Alexandria" pitchFamily="2" charset="-78"/>
              </a:rPr>
              <a:t>: التقليل من حجم الأزمة أو تبريرها (يُستخدم في الأزمات العرضية).</a:t>
            </a:r>
          </a:p>
          <a:p>
            <a:pPr algn="just" rtl="1">
              <a:lnSpc>
                <a:spcPct val="150000"/>
              </a:lnSpc>
              <a:spcAft>
                <a:spcPts val="1200"/>
              </a:spcAft>
              <a:buClr>
                <a:schemeClr val="accent2"/>
              </a:buClr>
            </a:pPr>
            <a:r>
              <a:rPr lang="ar-EG" dirty="0">
                <a:latin typeface="Alexandria" pitchFamily="2" charset="-78"/>
                <a:cs typeface="Alexandria" pitchFamily="2" charset="-78"/>
              </a:rPr>
              <a:t>إعادة البناء </a:t>
            </a:r>
            <a:r>
              <a:rPr lang="en-US" dirty="0">
                <a:latin typeface="Alexandria" pitchFamily="2" charset="-78"/>
                <a:cs typeface="Alexandria" pitchFamily="2" charset="-78"/>
              </a:rPr>
              <a:t> :Rebuild </a:t>
            </a:r>
            <a:r>
              <a:rPr lang="ar-EG" dirty="0">
                <a:latin typeface="Alexandria" pitchFamily="2" charset="-78"/>
                <a:cs typeface="Alexandria" pitchFamily="2" charset="-78"/>
              </a:rPr>
              <a:t>الاعتذار والتعويض (يُستخدم في الأزمات المتعمدة أو ذات المسؤولية العالية).</a:t>
            </a:r>
          </a:p>
          <a:p>
            <a:pPr algn="just" rtl="1">
              <a:lnSpc>
                <a:spcPct val="150000"/>
              </a:lnSpc>
              <a:spcAft>
                <a:spcPts val="1200"/>
              </a:spcAft>
              <a:buClr>
                <a:schemeClr val="accent2"/>
              </a:buClr>
            </a:pPr>
            <a:r>
              <a:rPr lang="ar-EG" dirty="0">
                <a:latin typeface="Alexandria" pitchFamily="2" charset="-78"/>
                <a:cs typeface="Alexandria" pitchFamily="2" charset="-78"/>
              </a:rPr>
              <a:t>التعزيز </a:t>
            </a:r>
            <a:r>
              <a:rPr lang="en-US" dirty="0">
                <a:latin typeface="Alexandria" pitchFamily="2" charset="-78"/>
                <a:cs typeface="Alexandria" pitchFamily="2" charset="-78"/>
              </a:rPr>
              <a:t>Bolstering </a:t>
            </a:r>
            <a:r>
              <a:rPr lang="ar-EG" dirty="0">
                <a:latin typeface="Alexandria" pitchFamily="2" charset="-78"/>
                <a:cs typeface="Alexandria" pitchFamily="2" charset="-78"/>
              </a:rPr>
              <a:t>: تذكير الجمهور بالمواقف الإيجابية السابقة للمؤسسة.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مثال</a:t>
            </a:r>
            <a:r>
              <a:rPr lang="ar-EG" dirty="0">
                <a:latin typeface="Alexandria" pitchFamily="2" charset="-78"/>
                <a:cs typeface="Alexandria" pitchFamily="2" charset="-78"/>
              </a:rPr>
              <a:t>:</a:t>
            </a:r>
          </a:p>
          <a:p>
            <a:pPr algn="just" rtl="1">
              <a:lnSpc>
                <a:spcPct val="150000"/>
              </a:lnSpc>
              <a:spcAft>
                <a:spcPts val="1200"/>
              </a:spcAft>
              <a:buClr>
                <a:schemeClr val="accent2"/>
              </a:buClr>
            </a:pPr>
            <a:r>
              <a:rPr lang="ar-EG" dirty="0">
                <a:latin typeface="Alexandria" pitchFamily="2" charset="-78"/>
                <a:cs typeface="Alexandria" pitchFamily="2" charset="-78"/>
              </a:rPr>
              <a:t>إذا تعرضت شركة لهجوم إلكتروني خارجي، فهي في أزمة "ضحية"، وبالتالي تستخدم استراتيجية التوضيح والإنكار مع تعزيز الثقة، بدل الاعتذار الذي يوحي بالمسؤولية.</a:t>
            </a:r>
          </a:p>
        </p:txBody>
      </p:sp>
      <p:sp>
        <p:nvSpPr>
          <p:cNvPr id="4" name="Rectangle: Rounded Corners 3">
            <a:extLst>
              <a:ext uri="{FF2B5EF4-FFF2-40B4-BE49-F238E27FC236}">
                <a16:creationId xmlns:a16="http://schemas.microsoft.com/office/drawing/2014/main" id="{3E7D5C49-2F80-7F27-24F7-A0D95496B58B}"/>
              </a:ext>
            </a:extLst>
          </p:cNvPr>
          <p:cNvSpPr/>
          <p:nvPr/>
        </p:nvSpPr>
        <p:spPr>
          <a:xfrm>
            <a:off x="3627121" y="701310"/>
            <a:ext cx="435507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نظريات إدارة الأزمات</a:t>
            </a:r>
          </a:p>
        </p:txBody>
      </p:sp>
    </p:spTree>
    <p:extLst>
      <p:ext uri="{BB962C8B-B14F-4D97-AF65-F5344CB8AC3E}">
        <p14:creationId xmlns:p14="http://schemas.microsoft.com/office/powerpoint/2010/main" val="1788992094"/>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52D76-4C1A-3FDB-DD7B-2BF25A2F08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2A6B67-3C01-0EA5-FCD4-0462523E4EB3}"/>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64C7CE-9323-5FDB-D2A5-9E491A40F96D}"/>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3BF683C-5685-F288-E404-8F94306CA157}"/>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5D41332-BEC0-17AC-F245-294B664F506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FA20466-C9E2-24EC-9F14-D45C9F3CFF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3EF14BDB-E846-8985-BD98-F342FF16F105}"/>
              </a:ext>
            </a:extLst>
          </p:cNvPr>
          <p:cNvSpPr txBox="1"/>
          <p:nvPr/>
        </p:nvSpPr>
        <p:spPr>
          <a:xfrm>
            <a:off x="364487" y="1472871"/>
            <a:ext cx="11329627" cy="5062220"/>
          </a:xfrm>
          <a:prstGeom prst="rect">
            <a:avLst/>
          </a:prstGeom>
          <a:noFill/>
        </p:spPr>
        <p:txBody>
          <a:bodyPr wrap="square" rtlCol="1">
            <a:spAutoFit/>
          </a:bodyPr>
          <a:lstStyle/>
          <a:p>
            <a:pPr algn="just" rtl="1">
              <a:lnSpc>
                <a:spcPct val="200000"/>
              </a:lnSpc>
              <a:buClr>
                <a:schemeClr val="accent2"/>
              </a:buClr>
            </a:pPr>
            <a:r>
              <a:rPr lang="ar-EG" b="1" dirty="0">
                <a:solidFill>
                  <a:schemeClr val="accent2"/>
                </a:solidFill>
                <a:latin typeface="Alexandria" pitchFamily="2" charset="-78"/>
                <a:cs typeface="Alexandria" pitchFamily="2" charset="-78"/>
              </a:rPr>
              <a:t>2. نظرية إصلاح الصورة </a:t>
            </a:r>
            <a:r>
              <a:rPr lang="en-US" b="1" dirty="0">
                <a:solidFill>
                  <a:schemeClr val="accent2"/>
                </a:solidFill>
                <a:latin typeface="Alexandria" pitchFamily="2" charset="-78"/>
                <a:cs typeface="Alexandria" pitchFamily="2" charset="-78"/>
              </a:rPr>
              <a:t>Image Repair Theory – IRT </a:t>
            </a:r>
            <a:r>
              <a:rPr lang="ar-EG" b="1" dirty="0">
                <a:solidFill>
                  <a:schemeClr val="accent2"/>
                </a:solidFill>
                <a:latin typeface="Alexandria" pitchFamily="2" charset="-78"/>
                <a:cs typeface="Alexandria" pitchFamily="2" charset="-78"/>
              </a:rPr>
              <a:t>:</a:t>
            </a:r>
          </a:p>
          <a:p>
            <a:pPr algn="just" rtl="1">
              <a:lnSpc>
                <a:spcPct val="150000"/>
              </a:lnSpc>
              <a:spcAft>
                <a:spcPts val="1200"/>
              </a:spcAft>
              <a:buClr>
                <a:schemeClr val="accent2"/>
              </a:buClr>
            </a:pPr>
            <a:r>
              <a:rPr lang="ar-EG" dirty="0">
                <a:latin typeface="Alexandria" pitchFamily="2" charset="-78"/>
                <a:cs typeface="Alexandria" pitchFamily="2" charset="-78"/>
              </a:rPr>
              <a:t>تركز على كيفية استعادة صورة المؤسسة أو الشخص بعد الأزمة، بغض النظر عن نوع الأزمة أو المسؤولية.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استراتيجيات إصلاح الصورة:</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الإنكار </a:t>
            </a:r>
            <a:r>
              <a:rPr lang="en-US" dirty="0">
                <a:latin typeface="Alexandria" pitchFamily="2" charset="-78"/>
                <a:cs typeface="Alexandria" pitchFamily="2" charset="-78"/>
              </a:rPr>
              <a:t>:Denial </a:t>
            </a:r>
            <a:r>
              <a:rPr lang="ar-EG" dirty="0">
                <a:latin typeface="Alexandria" pitchFamily="2" charset="-78"/>
                <a:cs typeface="Alexandria" pitchFamily="2" charset="-78"/>
              </a:rPr>
              <a:t> نفي الفعل أو إلقاء اللوم على طرف آخر.</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التقليل من الإساءة </a:t>
            </a:r>
            <a:r>
              <a:rPr lang="en-US" dirty="0">
                <a:latin typeface="Alexandria" pitchFamily="2" charset="-78"/>
                <a:cs typeface="Alexandria" pitchFamily="2" charset="-78"/>
              </a:rPr>
              <a:t>Reducing Offensiveness</a:t>
            </a:r>
            <a:r>
              <a:rPr lang="ar-EG" dirty="0">
                <a:latin typeface="Alexandria" pitchFamily="2" charset="-78"/>
                <a:cs typeface="Alexandria" pitchFamily="2" charset="-78"/>
              </a:rPr>
              <a:t>: تبرير السلوك، أو مقارنة الأزمة بأحداث أسوأ، أو التركيز على الإنجازات.</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الإجراء التصحيحي</a:t>
            </a:r>
            <a:r>
              <a:rPr lang="en-US" dirty="0">
                <a:latin typeface="Alexandria" pitchFamily="2" charset="-78"/>
                <a:cs typeface="Alexandria" pitchFamily="2" charset="-78"/>
              </a:rPr>
              <a:t> :Corrective Action </a:t>
            </a:r>
            <a:r>
              <a:rPr lang="ar-EG" dirty="0">
                <a:latin typeface="Alexandria" pitchFamily="2" charset="-78"/>
                <a:cs typeface="Alexandria" pitchFamily="2" charset="-78"/>
              </a:rPr>
              <a:t>التعهد بإصلاح الوضع ومنع تكراره.</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الاعتذار أو الاعتراف </a:t>
            </a:r>
            <a:r>
              <a:rPr lang="en-US" dirty="0">
                <a:latin typeface="Alexandria" pitchFamily="2" charset="-78"/>
                <a:cs typeface="Alexandria" pitchFamily="2" charset="-78"/>
              </a:rPr>
              <a:t>Mortification</a:t>
            </a:r>
            <a:r>
              <a:rPr lang="ar-EG" dirty="0">
                <a:latin typeface="Alexandria" pitchFamily="2" charset="-78"/>
                <a:cs typeface="Alexandria" pitchFamily="2" charset="-78"/>
              </a:rPr>
              <a:t>: الاعتراف بالخطأ وطلب الصفح.</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تجنب المسؤولية </a:t>
            </a:r>
            <a:r>
              <a:rPr lang="en-US" dirty="0">
                <a:latin typeface="Alexandria" pitchFamily="2" charset="-78"/>
                <a:cs typeface="Alexandria" pitchFamily="2" charset="-78"/>
              </a:rPr>
              <a:t> :Evasion of Responsibility </a:t>
            </a:r>
            <a:r>
              <a:rPr lang="ar-EG" dirty="0">
                <a:latin typeface="Alexandria" pitchFamily="2" charset="-78"/>
                <a:cs typeface="Alexandria" pitchFamily="2" charset="-78"/>
              </a:rPr>
              <a:t>التذرع بالصدفة أو الإكراه أو الجهل.</a:t>
            </a:r>
          </a:p>
          <a:p>
            <a:pPr algn="just" rtl="1">
              <a:lnSpc>
                <a:spcPct val="150000"/>
              </a:lnSpc>
              <a:buClr>
                <a:schemeClr val="accent2"/>
              </a:buClr>
            </a:pPr>
            <a:r>
              <a:rPr lang="ar-EG" b="1" dirty="0">
                <a:solidFill>
                  <a:srgbClr val="00B050"/>
                </a:solidFill>
                <a:latin typeface="Alexandria" pitchFamily="2" charset="-78"/>
                <a:cs typeface="Alexandria" pitchFamily="2" charset="-78"/>
              </a:rPr>
              <a:t>مثال: </a:t>
            </a:r>
          </a:p>
          <a:p>
            <a:pPr algn="just" rtl="1">
              <a:lnSpc>
                <a:spcPct val="150000"/>
              </a:lnSpc>
              <a:buClr>
                <a:schemeClr val="accent2"/>
              </a:buClr>
            </a:pPr>
            <a:r>
              <a:rPr lang="ar-EG" dirty="0">
                <a:latin typeface="Alexandria" pitchFamily="2" charset="-78"/>
                <a:cs typeface="Alexandria" pitchFamily="2" charset="-78"/>
              </a:rPr>
              <a:t>شركة أغذية سحبت منتجًا ملوثًا وأعلنت عن خطة تحسين معايير السلامة الغذائية (إجراء تصحيحي + اعتذار).</a:t>
            </a:r>
          </a:p>
        </p:txBody>
      </p:sp>
      <p:sp>
        <p:nvSpPr>
          <p:cNvPr id="4" name="Rectangle: Rounded Corners 3">
            <a:extLst>
              <a:ext uri="{FF2B5EF4-FFF2-40B4-BE49-F238E27FC236}">
                <a16:creationId xmlns:a16="http://schemas.microsoft.com/office/drawing/2014/main" id="{0EDD3588-B639-75BE-4964-297B44EC958A}"/>
              </a:ext>
            </a:extLst>
          </p:cNvPr>
          <p:cNvSpPr/>
          <p:nvPr/>
        </p:nvSpPr>
        <p:spPr>
          <a:xfrm>
            <a:off x="3627121" y="701310"/>
            <a:ext cx="435507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نظريات إدارة الأزمات</a:t>
            </a:r>
          </a:p>
        </p:txBody>
      </p:sp>
    </p:spTree>
    <p:extLst>
      <p:ext uri="{BB962C8B-B14F-4D97-AF65-F5344CB8AC3E}">
        <p14:creationId xmlns:p14="http://schemas.microsoft.com/office/powerpoint/2010/main" val="2601845213"/>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676D2-B892-5217-B57F-B3DF3D312A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51A71E-21D3-42BF-9367-F8FD6E4DB53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FF6EEF8-26A3-C922-7233-93B9164F98A5}"/>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FBA2CF1-840D-7A1F-404C-E264BFC97C7F}"/>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F6E0E54-6A64-7FB2-DBDC-ADCD7424965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3308F1C-03A2-17C1-D5BC-7017EC135D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8A57F84D-E729-EDF0-5383-09B91BD86BDD}"/>
              </a:ext>
            </a:extLst>
          </p:cNvPr>
          <p:cNvSpPr txBox="1"/>
          <p:nvPr/>
        </p:nvSpPr>
        <p:spPr>
          <a:xfrm>
            <a:off x="364487" y="1472871"/>
            <a:ext cx="11329627" cy="4646721"/>
          </a:xfrm>
          <a:prstGeom prst="rect">
            <a:avLst/>
          </a:prstGeom>
          <a:noFill/>
        </p:spPr>
        <p:txBody>
          <a:bodyPr wrap="square" rtlCol="1">
            <a:spAutoFit/>
          </a:bodyPr>
          <a:lstStyle/>
          <a:p>
            <a:pPr algn="just" rtl="1">
              <a:lnSpc>
                <a:spcPct val="200000"/>
              </a:lnSpc>
              <a:buClr>
                <a:schemeClr val="accent2"/>
              </a:buClr>
            </a:pPr>
            <a:r>
              <a:rPr lang="ar-EG" b="1" dirty="0">
                <a:solidFill>
                  <a:schemeClr val="accent2"/>
                </a:solidFill>
                <a:latin typeface="Alexandria" pitchFamily="2" charset="-78"/>
                <a:cs typeface="Alexandria" pitchFamily="2" charset="-78"/>
              </a:rPr>
              <a:t>3. نظرية دورة حياة الأزمة</a:t>
            </a:r>
            <a:r>
              <a:rPr lang="en-US" b="1" dirty="0">
                <a:solidFill>
                  <a:schemeClr val="accent2"/>
                </a:solidFill>
                <a:latin typeface="Alexandria" pitchFamily="2" charset="-78"/>
                <a:cs typeface="Alexandria" pitchFamily="2" charset="-78"/>
              </a:rPr>
              <a:t>Crisis Lifecycle Theory </a:t>
            </a:r>
            <a:r>
              <a:rPr lang="ar-EG" b="1" dirty="0">
                <a:solidFill>
                  <a:schemeClr val="accent2"/>
                </a:solidFill>
                <a:latin typeface="Alexandria" pitchFamily="2" charset="-78"/>
                <a:cs typeface="Alexandria" pitchFamily="2" charset="-78"/>
              </a:rPr>
              <a:t>:</a:t>
            </a:r>
          </a:p>
          <a:p>
            <a:pPr algn="just" rtl="1">
              <a:lnSpc>
                <a:spcPct val="150000"/>
              </a:lnSpc>
              <a:spcAft>
                <a:spcPts val="1200"/>
              </a:spcAft>
              <a:buClr>
                <a:schemeClr val="accent2"/>
              </a:buClr>
            </a:pPr>
            <a:r>
              <a:rPr lang="ar-EG" dirty="0">
                <a:latin typeface="Alexandria" pitchFamily="2" charset="-78"/>
                <a:cs typeface="Alexandria" pitchFamily="2" charset="-78"/>
              </a:rPr>
              <a:t>تتعامل مع الأزمة كحدث يمر بمراحل متتابعة، ولكل مرحلة استراتيجيات إدارة واتصال مختلفة: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المراحل:</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الاكتشاف المبكر </a:t>
            </a:r>
            <a:r>
              <a:rPr lang="en-US" dirty="0">
                <a:latin typeface="Alexandria" pitchFamily="2" charset="-78"/>
                <a:cs typeface="Alexandria" pitchFamily="2" charset="-78"/>
              </a:rPr>
              <a:t>Prodromal Stage </a:t>
            </a:r>
            <a:r>
              <a:rPr lang="ar-EG" dirty="0">
                <a:latin typeface="Alexandria" pitchFamily="2" charset="-78"/>
                <a:cs typeface="Alexandria" pitchFamily="2" charset="-78"/>
              </a:rPr>
              <a:t>: ظهور إشارات الإنذار المبكر.</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الانفجار </a:t>
            </a:r>
            <a:r>
              <a:rPr lang="en-US" dirty="0">
                <a:latin typeface="Alexandria" pitchFamily="2" charset="-78"/>
                <a:cs typeface="Alexandria" pitchFamily="2" charset="-78"/>
              </a:rPr>
              <a:t>:Acute Stage </a:t>
            </a:r>
            <a:r>
              <a:rPr lang="ar-EG" dirty="0">
                <a:latin typeface="Alexandria" pitchFamily="2" charset="-78"/>
                <a:cs typeface="Alexandria" pitchFamily="2" charset="-78"/>
              </a:rPr>
              <a:t> الأزمة في ذروتها واهتمام إعلامي كبير.</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الاحتواء </a:t>
            </a:r>
            <a:r>
              <a:rPr lang="en-US" dirty="0">
                <a:latin typeface="Alexandria" pitchFamily="2" charset="-78"/>
                <a:cs typeface="Alexandria" pitchFamily="2" charset="-78"/>
              </a:rPr>
              <a:t>Chronic Stage </a:t>
            </a:r>
            <a:r>
              <a:rPr lang="ar-EG" dirty="0">
                <a:latin typeface="Alexandria" pitchFamily="2" charset="-78"/>
                <a:cs typeface="Alexandria" pitchFamily="2" charset="-78"/>
              </a:rPr>
              <a:t>: العمل على السيطرة وإدارة تداعيات الأزمة.</a:t>
            </a:r>
          </a:p>
          <a:p>
            <a:pPr marL="285750" indent="-285750" algn="just" rtl="1">
              <a:lnSpc>
                <a:spcPct val="150000"/>
              </a:lnSpc>
              <a:buClr>
                <a:schemeClr val="accent2"/>
              </a:buClr>
              <a:buFont typeface="Arial" panose="020B0604020202020204" pitchFamily="34" charset="0"/>
              <a:buChar char="•"/>
            </a:pPr>
            <a:r>
              <a:rPr lang="ar-EG" dirty="0">
                <a:latin typeface="Alexandria" pitchFamily="2" charset="-78"/>
                <a:cs typeface="Alexandria" pitchFamily="2" charset="-78"/>
              </a:rPr>
              <a:t>التعافي </a:t>
            </a:r>
            <a:r>
              <a:rPr lang="en-US" dirty="0">
                <a:latin typeface="Alexandria" pitchFamily="2" charset="-78"/>
                <a:cs typeface="Alexandria" pitchFamily="2" charset="-78"/>
              </a:rPr>
              <a:t>:Resolution Stage </a:t>
            </a:r>
            <a:r>
              <a:rPr lang="ar-EG" dirty="0">
                <a:latin typeface="Alexandria" pitchFamily="2" charset="-78"/>
                <a:cs typeface="Alexandria" pitchFamily="2" charset="-78"/>
              </a:rPr>
              <a:t>إنهاء الأزمة وإعادة البناء.</a:t>
            </a:r>
          </a:p>
          <a:p>
            <a:pPr algn="just" rtl="1">
              <a:lnSpc>
                <a:spcPct val="150000"/>
              </a:lnSpc>
              <a:buClr>
                <a:schemeClr val="accent2"/>
              </a:buClr>
            </a:pPr>
            <a:r>
              <a:rPr lang="ar-EG" b="1" dirty="0">
                <a:solidFill>
                  <a:srgbClr val="00B050"/>
                </a:solidFill>
                <a:latin typeface="Alexandria" pitchFamily="2" charset="-78"/>
                <a:cs typeface="Alexandria" pitchFamily="2" charset="-78"/>
              </a:rPr>
              <a:t>مثال: </a:t>
            </a:r>
          </a:p>
          <a:p>
            <a:pPr algn="just" rtl="1">
              <a:lnSpc>
                <a:spcPct val="150000"/>
              </a:lnSpc>
              <a:buClr>
                <a:schemeClr val="accent2"/>
              </a:buClr>
            </a:pPr>
            <a:r>
              <a:rPr lang="ar-EG" dirty="0">
                <a:latin typeface="Alexandria" pitchFamily="2" charset="-78"/>
                <a:cs typeface="Alexandria" pitchFamily="2" charset="-78"/>
              </a:rPr>
              <a:t>في أزمة شركات الطيران، تبدأ المؤشرات بشكاوى تأخير، ثم يقع حادث، ثم تعلن الشركة عن إجراءات السلامة، وأخيرًا تنشر تقارير التحقيق وتعود للعمل المعتاد.</a:t>
            </a:r>
          </a:p>
        </p:txBody>
      </p:sp>
      <p:sp>
        <p:nvSpPr>
          <p:cNvPr id="4" name="Rectangle: Rounded Corners 3">
            <a:extLst>
              <a:ext uri="{FF2B5EF4-FFF2-40B4-BE49-F238E27FC236}">
                <a16:creationId xmlns:a16="http://schemas.microsoft.com/office/drawing/2014/main" id="{CF57B603-BF6E-DC19-1A41-966215D44BA2}"/>
              </a:ext>
            </a:extLst>
          </p:cNvPr>
          <p:cNvSpPr/>
          <p:nvPr/>
        </p:nvSpPr>
        <p:spPr>
          <a:xfrm>
            <a:off x="3627121" y="701310"/>
            <a:ext cx="435507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نظريات إدارة الأزمات</a:t>
            </a:r>
          </a:p>
        </p:txBody>
      </p:sp>
    </p:spTree>
    <p:extLst>
      <p:ext uri="{BB962C8B-B14F-4D97-AF65-F5344CB8AC3E}">
        <p14:creationId xmlns:p14="http://schemas.microsoft.com/office/powerpoint/2010/main" val="1332987586"/>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D86E6-8EE7-015F-E0FF-4B86790031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3ED41F-4CB3-8D9C-65E9-2AB9961FA854}"/>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4CBDCA-D52E-AA8F-0905-3305C4CE6D1E}"/>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F8A499B-62B8-490A-7E2B-4A8185EAB20B}"/>
              </a:ext>
            </a:extLst>
          </p:cNvPr>
          <p:cNvSpPr/>
          <p:nvPr/>
        </p:nvSpPr>
        <p:spPr>
          <a:xfrm>
            <a:off x="298423" y="1577594"/>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235919B-3369-C34E-1D22-3A8CB4A313D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0C3CA68-8773-71BF-12F1-2C133B88CD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BBFF3AEC-B0AA-996E-30E0-12B56FF1F75D}"/>
              </a:ext>
            </a:extLst>
          </p:cNvPr>
          <p:cNvSpPr txBox="1"/>
          <p:nvPr/>
        </p:nvSpPr>
        <p:spPr>
          <a:xfrm>
            <a:off x="364487" y="1812192"/>
            <a:ext cx="11329627" cy="1118832"/>
          </a:xfrm>
          <a:prstGeom prst="rect">
            <a:avLst/>
          </a:prstGeom>
          <a:noFill/>
        </p:spPr>
        <p:txBody>
          <a:bodyPr wrap="square" rtlCol="1">
            <a:spAutoFit/>
          </a:bodyPr>
          <a:lstStyle/>
          <a:p>
            <a:pPr algn="just" rtl="1">
              <a:lnSpc>
                <a:spcPct val="200000"/>
              </a:lnSpc>
              <a:spcAft>
                <a:spcPts val="1200"/>
              </a:spcAft>
              <a:buClr>
                <a:schemeClr val="accent2"/>
              </a:buClr>
            </a:pPr>
            <a:r>
              <a:rPr lang="ar-EG" dirty="0">
                <a:latin typeface="Alexandria" pitchFamily="2" charset="-78"/>
                <a:cs typeface="Alexandria" pitchFamily="2" charset="-78"/>
              </a:rPr>
              <a:t>إدارة الأزمات تُعرَّف بأنها عملية متكاملة تبدأ من التخطيط والوقاية، مرورًا بالتعامل مع الحدث، وانتهاءً باستخلاص الدروس. وجزء أساسي من دورة إدارة الأزمات المراحل الأربعة  والتي تمثل هذا التسلسل الزمني والعملي:</a:t>
            </a:r>
          </a:p>
        </p:txBody>
      </p:sp>
      <p:sp>
        <p:nvSpPr>
          <p:cNvPr id="4" name="Rectangle: Rounded Corners 3">
            <a:extLst>
              <a:ext uri="{FF2B5EF4-FFF2-40B4-BE49-F238E27FC236}">
                <a16:creationId xmlns:a16="http://schemas.microsoft.com/office/drawing/2014/main" id="{A8E5348E-F779-5CD5-0C0F-07507C350E58}"/>
              </a:ext>
            </a:extLst>
          </p:cNvPr>
          <p:cNvSpPr/>
          <p:nvPr/>
        </p:nvSpPr>
        <p:spPr>
          <a:xfrm>
            <a:off x="2485572" y="727857"/>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مراحل الاستجابة للأزمات</a:t>
            </a:r>
          </a:p>
        </p:txBody>
      </p:sp>
      <p:sp>
        <p:nvSpPr>
          <p:cNvPr id="3" name="Cube 2">
            <a:extLst>
              <a:ext uri="{FF2B5EF4-FFF2-40B4-BE49-F238E27FC236}">
                <a16:creationId xmlns:a16="http://schemas.microsoft.com/office/drawing/2014/main" id="{11E06797-6B22-F449-77ED-0C7CDF17A125}"/>
              </a:ext>
            </a:extLst>
          </p:cNvPr>
          <p:cNvSpPr/>
          <p:nvPr/>
        </p:nvSpPr>
        <p:spPr>
          <a:xfrm>
            <a:off x="364488" y="5241813"/>
            <a:ext cx="4771360" cy="1189741"/>
          </a:xfrm>
          <a:prstGeom prst="cube">
            <a:avLst>
              <a:gd name="adj" fmla="val 7430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 name="Cube 5">
            <a:extLst>
              <a:ext uri="{FF2B5EF4-FFF2-40B4-BE49-F238E27FC236}">
                <a16:creationId xmlns:a16="http://schemas.microsoft.com/office/drawing/2014/main" id="{37FAE431-F412-8BDB-6F90-34C061B4916A}"/>
              </a:ext>
            </a:extLst>
          </p:cNvPr>
          <p:cNvSpPr/>
          <p:nvPr/>
        </p:nvSpPr>
        <p:spPr>
          <a:xfrm>
            <a:off x="364488" y="4587126"/>
            <a:ext cx="4771360" cy="1189741"/>
          </a:xfrm>
          <a:prstGeom prst="cube">
            <a:avLst>
              <a:gd name="adj" fmla="val 7430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Cube 6">
            <a:extLst>
              <a:ext uri="{FF2B5EF4-FFF2-40B4-BE49-F238E27FC236}">
                <a16:creationId xmlns:a16="http://schemas.microsoft.com/office/drawing/2014/main" id="{E9EB892E-4FCC-431C-0CA3-72CABA1BD3EC}"/>
              </a:ext>
            </a:extLst>
          </p:cNvPr>
          <p:cNvSpPr/>
          <p:nvPr/>
        </p:nvSpPr>
        <p:spPr>
          <a:xfrm>
            <a:off x="364488" y="3862780"/>
            <a:ext cx="4771360" cy="1189741"/>
          </a:xfrm>
          <a:prstGeom prst="cube">
            <a:avLst>
              <a:gd name="adj" fmla="val 7430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Cube 7">
            <a:extLst>
              <a:ext uri="{FF2B5EF4-FFF2-40B4-BE49-F238E27FC236}">
                <a16:creationId xmlns:a16="http://schemas.microsoft.com/office/drawing/2014/main" id="{858EF59F-4925-FE75-4063-2CD23B76BFDC}"/>
              </a:ext>
            </a:extLst>
          </p:cNvPr>
          <p:cNvSpPr/>
          <p:nvPr/>
        </p:nvSpPr>
        <p:spPr>
          <a:xfrm>
            <a:off x="364488" y="3168615"/>
            <a:ext cx="4771360" cy="1189741"/>
          </a:xfrm>
          <a:prstGeom prst="cube">
            <a:avLst>
              <a:gd name="adj" fmla="val 74305"/>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2DD0AA48-2308-E964-99F5-292DDE554D4F}"/>
              </a:ext>
            </a:extLst>
          </p:cNvPr>
          <p:cNvSpPr txBox="1"/>
          <p:nvPr/>
        </p:nvSpPr>
        <p:spPr>
          <a:xfrm>
            <a:off x="8182922" y="3286999"/>
            <a:ext cx="333556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solidFill>
                <a:effectLst/>
                <a:uLnTx/>
                <a:uFillTx/>
                <a:latin typeface="Alexandria" pitchFamily="2" charset="-78"/>
                <a:cs typeface="Alexandria" pitchFamily="2" charset="-78"/>
              </a:rPr>
              <a:t>الاستعداد</a:t>
            </a:r>
            <a:endParaRPr kumimoji="0" lang="en-GB" sz="2400" b="1" i="0" u="none" strike="noStrike" kern="1200" cap="none" spc="0" normalizeH="0" baseline="0" noProof="0" dirty="0">
              <a:ln>
                <a:noFill/>
              </a:ln>
              <a:solidFill>
                <a:srgbClr val="70AD47"/>
              </a:solidFill>
              <a:effectLst/>
              <a:uLnTx/>
              <a:uFillTx/>
              <a:latin typeface="Alexandria" pitchFamily="2" charset="-78"/>
              <a:ea typeface="Noto Sans" panose="020B0502040504020204" pitchFamily="34"/>
              <a:cs typeface="Alexandria" pitchFamily="2" charset="-78"/>
            </a:endParaRPr>
          </a:p>
        </p:txBody>
      </p:sp>
      <p:sp>
        <p:nvSpPr>
          <p:cNvPr id="11" name="Oval 10">
            <a:extLst>
              <a:ext uri="{FF2B5EF4-FFF2-40B4-BE49-F238E27FC236}">
                <a16:creationId xmlns:a16="http://schemas.microsoft.com/office/drawing/2014/main" id="{0F037F5B-2E12-E430-381F-ABAAE0A57339}"/>
              </a:ext>
            </a:extLst>
          </p:cNvPr>
          <p:cNvSpPr/>
          <p:nvPr/>
        </p:nvSpPr>
        <p:spPr>
          <a:xfrm>
            <a:off x="7146006" y="3367313"/>
            <a:ext cx="608213" cy="40112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12" name="Oval 11">
            <a:extLst>
              <a:ext uri="{FF2B5EF4-FFF2-40B4-BE49-F238E27FC236}">
                <a16:creationId xmlns:a16="http://schemas.microsoft.com/office/drawing/2014/main" id="{DDAAD583-3B06-46B7-AD8E-92D044231FD7}"/>
              </a:ext>
            </a:extLst>
          </p:cNvPr>
          <p:cNvSpPr/>
          <p:nvPr/>
        </p:nvSpPr>
        <p:spPr>
          <a:xfrm>
            <a:off x="7125046" y="4109179"/>
            <a:ext cx="608213" cy="40112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13" name="Oval 12">
            <a:extLst>
              <a:ext uri="{FF2B5EF4-FFF2-40B4-BE49-F238E27FC236}">
                <a16:creationId xmlns:a16="http://schemas.microsoft.com/office/drawing/2014/main" id="{1AE55823-2720-5EF0-CF0F-9B890840D60B}"/>
              </a:ext>
            </a:extLst>
          </p:cNvPr>
          <p:cNvSpPr/>
          <p:nvPr/>
        </p:nvSpPr>
        <p:spPr>
          <a:xfrm>
            <a:off x="7210471" y="5871761"/>
            <a:ext cx="608213" cy="40112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4</a:t>
            </a:r>
          </a:p>
        </p:txBody>
      </p:sp>
      <p:sp>
        <p:nvSpPr>
          <p:cNvPr id="14" name="TextBox 13">
            <a:extLst>
              <a:ext uri="{FF2B5EF4-FFF2-40B4-BE49-F238E27FC236}">
                <a16:creationId xmlns:a16="http://schemas.microsoft.com/office/drawing/2014/main" id="{D424FC25-E8E9-7E35-9C04-4D01FC5386CE}"/>
              </a:ext>
            </a:extLst>
          </p:cNvPr>
          <p:cNvSpPr txBox="1"/>
          <p:nvPr/>
        </p:nvSpPr>
        <p:spPr>
          <a:xfrm>
            <a:off x="8182922" y="4164595"/>
            <a:ext cx="333556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C000"/>
                </a:solidFill>
                <a:latin typeface="Alexandria" pitchFamily="2" charset="-78"/>
                <a:cs typeface="Alexandria" pitchFamily="2" charset="-78"/>
              </a:rPr>
              <a:t>الاستجابة</a:t>
            </a:r>
            <a:endParaRPr kumimoji="0" lang="en-GB" sz="2400" b="1" i="0" u="none" strike="noStrike" kern="1200" cap="none" spc="0" normalizeH="0" baseline="0" noProof="0" dirty="0">
              <a:ln>
                <a:noFill/>
              </a:ln>
              <a:solidFill>
                <a:srgbClr val="FFC000"/>
              </a:solidFill>
              <a:effectLst/>
              <a:uLnTx/>
              <a:uFillTx/>
              <a:latin typeface="Alexandria" pitchFamily="2" charset="-78"/>
              <a:ea typeface="Noto Sans" panose="020B0502040504020204" pitchFamily="34"/>
              <a:cs typeface="Alexandria" pitchFamily="2" charset="-78"/>
            </a:endParaRPr>
          </a:p>
        </p:txBody>
      </p:sp>
      <p:sp>
        <p:nvSpPr>
          <p:cNvPr id="15" name="TextBox 14">
            <a:extLst>
              <a:ext uri="{FF2B5EF4-FFF2-40B4-BE49-F238E27FC236}">
                <a16:creationId xmlns:a16="http://schemas.microsoft.com/office/drawing/2014/main" id="{44EAE3E3-CEE3-1EEA-FA39-7FDF53AD2E64}"/>
              </a:ext>
            </a:extLst>
          </p:cNvPr>
          <p:cNvSpPr txBox="1"/>
          <p:nvPr/>
        </p:nvSpPr>
        <p:spPr>
          <a:xfrm>
            <a:off x="8190898" y="5005351"/>
            <a:ext cx="333556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ED7D31"/>
                </a:solidFill>
                <a:latin typeface="Alexandria" pitchFamily="2" charset="-78"/>
                <a:cs typeface="Alexandria" pitchFamily="2" charset="-78"/>
              </a:rPr>
              <a:t>التعافي</a:t>
            </a:r>
            <a:endParaRPr kumimoji="0" lang="en-GB" sz="2400" b="1" i="0" u="none" strike="noStrike" kern="1200" cap="none" spc="0" normalizeH="0" baseline="0" noProof="0" dirty="0">
              <a:ln>
                <a:noFill/>
              </a:ln>
              <a:solidFill>
                <a:srgbClr val="ED7D31"/>
              </a:solidFill>
              <a:effectLst/>
              <a:uLnTx/>
              <a:uFillTx/>
              <a:latin typeface="Alexandria" pitchFamily="2" charset="-78"/>
              <a:ea typeface="Noto Sans" panose="020B0502040504020204" pitchFamily="34"/>
              <a:cs typeface="Alexandria" pitchFamily="2" charset="-78"/>
            </a:endParaRPr>
          </a:p>
        </p:txBody>
      </p:sp>
      <p:sp>
        <p:nvSpPr>
          <p:cNvPr id="16" name="Oval 15">
            <a:extLst>
              <a:ext uri="{FF2B5EF4-FFF2-40B4-BE49-F238E27FC236}">
                <a16:creationId xmlns:a16="http://schemas.microsoft.com/office/drawing/2014/main" id="{D7048395-1C1D-935E-B66A-EB932F0D2F3A}"/>
              </a:ext>
            </a:extLst>
          </p:cNvPr>
          <p:cNvSpPr/>
          <p:nvPr/>
        </p:nvSpPr>
        <p:spPr>
          <a:xfrm>
            <a:off x="7125046" y="4990470"/>
            <a:ext cx="608213" cy="4011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sp>
        <p:nvSpPr>
          <p:cNvPr id="17" name="TextBox 16">
            <a:extLst>
              <a:ext uri="{FF2B5EF4-FFF2-40B4-BE49-F238E27FC236}">
                <a16:creationId xmlns:a16="http://schemas.microsoft.com/office/drawing/2014/main" id="{03134C61-D3A9-5331-7D11-F1D9FE9292EF}"/>
              </a:ext>
            </a:extLst>
          </p:cNvPr>
          <p:cNvSpPr txBox="1"/>
          <p:nvPr/>
        </p:nvSpPr>
        <p:spPr>
          <a:xfrm>
            <a:off x="8105691" y="5934327"/>
            <a:ext cx="333556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Alexandria" pitchFamily="2" charset="-78"/>
                <a:cs typeface="Alexandria" pitchFamily="2" charset="-78"/>
              </a:rPr>
              <a:t>التعلم</a:t>
            </a:r>
            <a:endParaRPr kumimoji="0" lang="en-GB" sz="2400" b="1" i="0" u="none" strike="noStrike" kern="1200" cap="none" spc="0" normalizeH="0" baseline="0" noProof="0" dirty="0">
              <a:ln>
                <a:noFill/>
              </a:ln>
              <a:solidFill>
                <a:srgbClr val="4472C4"/>
              </a:solidFill>
              <a:effectLst/>
              <a:uLnTx/>
              <a:uFillTx/>
              <a:latin typeface="Alexandria" pitchFamily="2" charset="-78"/>
              <a:ea typeface="Noto Sans" panose="020B0502040504020204" pitchFamily="34"/>
              <a:cs typeface="Alexandria" pitchFamily="2" charset="-78"/>
            </a:endParaRPr>
          </a:p>
        </p:txBody>
      </p:sp>
      <p:sp>
        <p:nvSpPr>
          <p:cNvPr id="20" name="TextBox 19">
            <a:extLst>
              <a:ext uri="{FF2B5EF4-FFF2-40B4-BE49-F238E27FC236}">
                <a16:creationId xmlns:a16="http://schemas.microsoft.com/office/drawing/2014/main" id="{03646C56-C1A7-A36D-6477-24D8B98719F2}"/>
              </a:ext>
            </a:extLst>
          </p:cNvPr>
          <p:cNvSpPr txBox="1"/>
          <p:nvPr/>
        </p:nvSpPr>
        <p:spPr>
          <a:xfrm>
            <a:off x="817788" y="4059280"/>
            <a:ext cx="333556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282F39"/>
                </a:solidFill>
                <a:effectLst/>
                <a:uLnTx/>
                <a:uFillTx/>
                <a:latin typeface="Alexandria" pitchFamily="2" charset="-78"/>
                <a:cs typeface="Alexandria" pitchFamily="2" charset="-78"/>
              </a:rPr>
              <a:t>الاستعداد</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21" name="TextBox 20">
            <a:extLst>
              <a:ext uri="{FF2B5EF4-FFF2-40B4-BE49-F238E27FC236}">
                <a16:creationId xmlns:a16="http://schemas.microsoft.com/office/drawing/2014/main" id="{64C998FF-90CD-CC8D-06CB-8512B6A1D94B}"/>
              </a:ext>
            </a:extLst>
          </p:cNvPr>
          <p:cNvSpPr txBox="1"/>
          <p:nvPr/>
        </p:nvSpPr>
        <p:spPr>
          <a:xfrm>
            <a:off x="673510" y="4694818"/>
            <a:ext cx="333556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srgbClr val="282F39"/>
                </a:solidFill>
                <a:latin typeface="Alexandria" pitchFamily="2" charset="-78"/>
                <a:cs typeface="Alexandria" pitchFamily="2" charset="-78"/>
              </a:rPr>
              <a:t>الاستجابة</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22" name="TextBox 21">
            <a:extLst>
              <a:ext uri="{FF2B5EF4-FFF2-40B4-BE49-F238E27FC236}">
                <a16:creationId xmlns:a16="http://schemas.microsoft.com/office/drawing/2014/main" id="{F2008C06-8B16-D577-248A-D580F9C53674}"/>
              </a:ext>
            </a:extLst>
          </p:cNvPr>
          <p:cNvSpPr txBox="1"/>
          <p:nvPr/>
        </p:nvSpPr>
        <p:spPr>
          <a:xfrm>
            <a:off x="489180" y="5421415"/>
            <a:ext cx="333556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b="1" dirty="0">
                <a:solidFill>
                  <a:srgbClr val="282F39"/>
                </a:solidFill>
                <a:latin typeface="Alexandria" pitchFamily="2" charset="-78"/>
                <a:cs typeface="Alexandria" pitchFamily="2" charset="-78"/>
              </a:rPr>
              <a:t>التعافي</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24" name="TextBox 23">
            <a:extLst>
              <a:ext uri="{FF2B5EF4-FFF2-40B4-BE49-F238E27FC236}">
                <a16:creationId xmlns:a16="http://schemas.microsoft.com/office/drawing/2014/main" id="{E7DA1F96-1180-EA06-BF9E-DE859B1C56D1}"/>
              </a:ext>
            </a:extLst>
          </p:cNvPr>
          <p:cNvSpPr txBox="1"/>
          <p:nvPr/>
        </p:nvSpPr>
        <p:spPr>
          <a:xfrm>
            <a:off x="364487" y="6072321"/>
            <a:ext cx="333556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282F39"/>
                </a:solidFill>
                <a:effectLst/>
                <a:uLnTx/>
                <a:uFillTx/>
                <a:latin typeface="Alexandria" pitchFamily="2" charset="-78"/>
                <a:cs typeface="Alexandria" pitchFamily="2" charset="-78"/>
              </a:rPr>
              <a:t>التعلم</a:t>
            </a:r>
            <a:endParaRPr kumimoji="0" lang="en-GB" sz="1600" b="1"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Tree>
    <p:extLst>
      <p:ext uri="{BB962C8B-B14F-4D97-AF65-F5344CB8AC3E}">
        <p14:creationId xmlns:p14="http://schemas.microsoft.com/office/powerpoint/2010/main" val="4241140292"/>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84A2E2-7FF1-5C59-BF16-8F87B4C0F9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3067850-E650-17EB-0E6F-B04DB7C997EC}"/>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ECF45FC-915D-FE3C-9A66-7F1F228171FE}"/>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80A606-A6DD-6893-02EC-4FE996AE81E3}"/>
              </a:ext>
            </a:extLst>
          </p:cNvPr>
          <p:cNvSpPr/>
          <p:nvPr/>
        </p:nvSpPr>
        <p:spPr>
          <a:xfrm>
            <a:off x="298423" y="1577594"/>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404D55A-50A1-CDF2-1D08-CE82B31016B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C0EF3A7-1986-1019-C0AD-0A3F8CC13E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4A3EBAEA-1BF0-0405-F40C-7F3C095F345A}"/>
              </a:ext>
            </a:extLst>
          </p:cNvPr>
          <p:cNvSpPr txBox="1"/>
          <p:nvPr/>
        </p:nvSpPr>
        <p:spPr>
          <a:xfrm>
            <a:off x="364485" y="1564948"/>
            <a:ext cx="11329627" cy="4877554"/>
          </a:xfrm>
          <a:prstGeom prst="rect">
            <a:avLst/>
          </a:prstGeom>
          <a:noFill/>
        </p:spPr>
        <p:txBody>
          <a:bodyPr wrap="square" rtlCol="1">
            <a:spAutoFit/>
          </a:bodyPr>
          <a:lstStyle/>
          <a:p>
            <a:pPr algn="just" rtl="1">
              <a:lnSpc>
                <a:spcPct val="150000"/>
              </a:lnSpc>
              <a:spcAft>
                <a:spcPts val="1200"/>
              </a:spcAft>
              <a:buClr>
                <a:schemeClr val="accent2"/>
              </a:buClr>
            </a:pPr>
            <a:r>
              <a:rPr lang="ar-EG" b="1" dirty="0">
                <a:solidFill>
                  <a:schemeClr val="accent2"/>
                </a:solidFill>
                <a:latin typeface="Alexandria" pitchFamily="2" charset="-78"/>
                <a:cs typeface="Alexandria" pitchFamily="2" charset="-78"/>
              </a:rPr>
              <a:t>1. الاستعداد </a:t>
            </a:r>
            <a:r>
              <a:rPr lang="en-US" b="1" dirty="0">
                <a:solidFill>
                  <a:schemeClr val="accent2"/>
                </a:solidFill>
                <a:latin typeface="Alexandria" pitchFamily="2" charset="-78"/>
                <a:cs typeface="Alexandria" pitchFamily="2" charset="-78"/>
              </a:rPr>
              <a:t>Preparedness / Readiness</a:t>
            </a:r>
            <a:r>
              <a:rPr lang="ar-EG" b="1" dirty="0">
                <a:solidFill>
                  <a:schemeClr val="accent2"/>
                </a:solidFill>
                <a:latin typeface="Alexandria" pitchFamily="2" charset="-78"/>
                <a:cs typeface="Alexandria" pitchFamily="2" charset="-78"/>
              </a:rPr>
              <a:t>:</a:t>
            </a:r>
          </a:p>
          <a:p>
            <a:pPr algn="just" rtl="1">
              <a:lnSpc>
                <a:spcPct val="150000"/>
              </a:lnSpc>
              <a:spcAft>
                <a:spcPts val="1200"/>
              </a:spcAft>
              <a:buClr>
                <a:schemeClr val="accent2"/>
              </a:buClr>
            </a:pPr>
            <a:r>
              <a:rPr lang="ar-EG" dirty="0">
                <a:latin typeface="Alexandria" pitchFamily="2" charset="-78"/>
                <a:cs typeface="Alexandria" pitchFamily="2" charset="-78"/>
              </a:rPr>
              <a:t>مرحلة ما قبل الأزمة، وتركّز على التخطيط وبناء القدرات لضمان جاهزية المؤسسة لمواجهة الأزمات. تتضمن وضع خطط مكتوبة، وتحديد فرق إدارة الأزمة، وإجراء تدريبات ومحاكاة، وتوفير قنوات اتصال واضحة.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أهم الأنشطة: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تطوير خطة إدارة الأزمات تتضمن الإجراءات والاتصالات.</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تحديد الأدوار والمسؤوليات لكل عضو في الفريق.</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تدريب الموظفين على سيناريوهات محتملة.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تجهيز أدوات الرصد المبكر مثل أنظمة </a:t>
            </a:r>
            <a:r>
              <a:rPr lang="en-US" dirty="0">
                <a:latin typeface="Alexandria" pitchFamily="2" charset="-78"/>
                <a:cs typeface="Alexandria" pitchFamily="2" charset="-78"/>
              </a:rPr>
              <a:t>Social Listening.</a:t>
            </a:r>
            <a:endParaRPr lang="ar-EG" dirty="0">
              <a:latin typeface="Alexandria" pitchFamily="2" charset="-78"/>
              <a:cs typeface="Alexandria" pitchFamily="2" charset="-78"/>
            </a:endParaRP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مثال: </a:t>
            </a:r>
            <a:r>
              <a:rPr lang="ar-EG" dirty="0">
                <a:latin typeface="Alexandria" pitchFamily="2" charset="-78"/>
                <a:cs typeface="Alexandria" pitchFamily="2" charset="-78"/>
              </a:rPr>
              <a:t>شركة طيران تجري تدريبًا سنويًا يحاكي سيناريو هبوط اضطراري، بما في ذلك التنسيق مع فرق الطوارئ والمطارات.</a:t>
            </a:r>
          </a:p>
        </p:txBody>
      </p:sp>
      <p:sp>
        <p:nvSpPr>
          <p:cNvPr id="4" name="Rectangle: Rounded Corners 3">
            <a:extLst>
              <a:ext uri="{FF2B5EF4-FFF2-40B4-BE49-F238E27FC236}">
                <a16:creationId xmlns:a16="http://schemas.microsoft.com/office/drawing/2014/main" id="{820CF830-4EDA-4382-3A8A-A01A2F3FA801}"/>
              </a:ext>
            </a:extLst>
          </p:cNvPr>
          <p:cNvSpPr/>
          <p:nvPr/>
        </p:nvSpPr>
        <p:spPr>
          <a:xfrm>
            <a:off x="2485572" y="727857"/>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مراحل الاستجابة للأزمات</a:t>
            </a:r>
          </a:p>
        </p:txBody>
      </p:sp>
    </p:spTree>
    <p:extLst>
      <p:ext uri="{BB962C8B-B14F-4D97-AF65-F5344CB8AC3E}">
        <p14:creationId xmlns:p14="http://schemas.microsoft.com/office/powerpoint/2010/main" val="2707598150"/>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AA0BF-765D-11D4-8908-9FC27CD09F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871186-C186-6327-A32A-02B3E9B8171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83FF955-F137-92BC-A119-3E85D4545CB1}"/>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7BFE0E-7091-2DEE-1FCB-D867366B48E1}"/>
              </a:ext>
            </a:extLst>
          </p:cNvPr>
          <p:cNvSpPr/>
          <p:nvPr/>
        </p:nvSpPr>
        <p:spPr>
          <a:xfrm>
            <a:off x="298423" y="1577594"/>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7295B96-8FF9-0F75-FF2A-51D3CF5DD5C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52C45F8-93A8-9E5C-0970-DD4CA222B5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0AC370ED-CCA1-BB92-B724-6B2E2972CC7E}"/>
              </a:ext>
            </a:extLst>
          </p:cNvPr>
          <p:cNvSpPr txBox="1"/>
          <p:nvPr/>
        </p:nvSpPr>
        <p:spPr>
          <a:xfrm>
            <a:off x="364485" y="1564948"/>
            <a:ext cx="11329627" cy="4924425"/>
          </a:xfrm>
          <a:prstGeom prst="rect">
            <a:avLst/>
          </a:prstGeom>
          <a:noFill/>
        </p:spPr>
        <p:txBody>
          <a:bodyPr wrap="square" rtlCol="1">
            <a:spAutoFit/>
          </a:bodyPr>
          <a:lstStyle/>
          <a:p>
            <a:pPr algn="just" rtl="1">
              <a:lnSpc>
                <a:spcPct val="150000"/>
              </a:lnSpc>
              <a:spcAft>
                <a:spcPts val="1200"/>
              </a:spcAft>
              <a:buClr>
                <a:schemeClr val="accent2"/>
              </a:buClr>
            </a:pPr>
            <a:r>
              <a:rPr lang="ar-EG" b="1" dirty="0">
                <a:solidFill>
                  <a:schemeClr val="accent2"/>
                </a:solidFill>
                <a:latin typeface="Alexandria" pitchFamily="2" charset="-78"/>
                <a:cs typeface="Alexandria" pitchFamily="2" charset="-78"/>
              </a:rPr>
              <a:t>2. الاستجابة  </a:t>
            </a:r>
            <a:r>
              <a:rPr lang="en-US" b="1" dirty="0">
                <a:solidFill>
                  <a:schemeClr val="accent2"/>
                </a:solidFill>
                <a:latin typeface="Alexandria" pitchFamily="2" charset="-78"/>
                <a:cs typeface="Alexandria" pitchFamily="2" charset="-78"/>
              </a:rPr>
              <a:t>Response</a:t>
            </a:r>
            <a:r>
              <a:rPr lang="ar-EG" b="1" dirty="0">
                <a:solidFill>
                  <a:schemeClr val="accent2"/>
                </a:solidFill>
                <a:latin typeface="Alexandria" pitchFamily="2" charset="-78"/>
                <a:cs typeface="Alexandria" pitchFamily="2" charset="-78"/>
              </a:rPr>
              <a:t>:</a:t>
            </a:r>
          </a:p>
          <a:p>
            <a:pPr algn="just" rtl="1">
              <a:lnSpc>
                <a:spcPct val="150000"/>
              </a:lnSpc>
              <a:spcAft>
                <a:spcPts val="1200"/>
              </a:spcAft>
              <a:buClr>
                <a:schemeClr val="accent2"/>
              </a:buClr>
            </a:pPr>
            <a:r>
              <a:rPr lang="ar-EG" dirty="0">
                <a:latin typeface="Alexandria" pitchFamily="2" charset="-78"/>
                <a:cs typeface="Alexandria" pitchFamily="2" charset="-78"/>
              </a:rPr>
              <a:t>المرحلة التي تبدأ فور وقوع الأزمة، وتشمل جميع الإجراءات العاجلة لاحتوائها وتقليل الأضرار، سواء كانت فنية أو اتصالية أو تشغيلية.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أهم الأنشطة: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تفعيل غرفة العمليات لإدارة الأزمة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.تقديم معلومات دقيقة وسريعة للجمهور ووسائل الإعلام</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.اتخاذ إجراءات تقنية أو تشغيلية لوقف تفاقم الأزمة.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تطبيق استراتيجيات اتصال تتوافق مع درجة المسؤولية وفق </a:t>
            </a:r>
            <a:r>
              <a:rPr lang="en-US" dirty="0">
                <a:latin typeface="Alexandria" pitchFamily="2" charset="-78"/>
                <a:cs typeface="Alexandria" pitchFamily="2" charset="-78"/>
              </a:rPr>
              <a:t>SCCT.</a:t>
            </a:r>
            <a:endParaRPr lang="ar-EG" dirty="0">
              <a:latin typeface="Alexandria" pitchFamily="2" charset="-78"/>
              <a:cs typeface="Alexandria" pitchFamily="2" charset="-78"/>
            </a:endParaRPr>
          </a:p>
          <a:p>
            <a:pPr algn="just" rtl="1">
              <a:spcAft>
                <a:spcPts val="1200"/>
              </a:spcAft>
              <a:buClr>
                <a:schemeClr val="accent2"/>
              </a:buClr>
            </a:pPr>
            <a:r>
              <a:rPr lang="ar-EG" b="1" dirty="0">
                <a:solidFill>
                  <a:srgbClr val="00B050"/>
                </a:solidFill>
                <a:latin typeface="Alexandria" pitchFamily="2" charset="-78"/>
                <a:cs typeface="Alexandria" pitchFamily="2" charset="-78"/>
              </a:rPr>
              <a:t>مثال: </a:t>
            </a:r>
          </a:p>
          <a:p>
            <a:pPr algn="just" rtl="1">
              <a:spcAft>
                <a:spcPts val="1200"/>
              </a:spcAft>
              <a:buClr>
                <a:schemeClr val="accent2"/>
              </a:buClr>
            </a:pPr>
            <a:r>
              <a:rPr lang="ar-EG" dirty="0">
                <a:latin typeface="Alexandria" pitchFamily="2" charset="-78"/>
                <a:cs typeface="Alexandria" pitchFamily="2" charset="-78"/>
              </a:rPr>
              <a:t>خلال هجوم سيبراني على أحد البنوك، يتم عزل الخوادم المتأثرة، وإصدار بيان عاجل يوضح الموقف، وتوجيه العملاء لإجراءات الأمان.</a:t>
            </a:r>
          </a:p>
        </p:txBody>
      </p:sp>
      <p:sp>
        <p:nvSpPr>
          <p:cNvPr id="4" name="Rectangle: Rounded Corners 3">
            <a:extLst>
              <a:ext uri="{FF2B5EF4-FFF2-40B4-BE49-F238E27FC236}">
                <a16:creationId xmlns:a16="http://schemas.microsoft.com/office/drawing/2014/main" id="{C93AB7A2-E41B-9993-FADF-7BD05F69D095}"/>
              </a:ext>
            </a:extLst>
          </p:cNvPr>
          <p:cNvSpPr/>
          <p:nvPr/>
        </p:nvSpPr>
        <p:spPr>
          <a:xfrm>
            <a:off x="2485572" y="727857"/>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مراحل الاستجابة للأزمات</a:t>
            </a:r>
          </a:p>
        </p:txBody>
      </p:sp>
    </p:spTree>
    <p:extLst>
      <p:ext uri="{BB962C8B-B14F-4D97-AF65-F5344CB8AC3E}">
        <p14:creationId xmlns:p14="http://schemas.microsoft.com/office/powerpoint/2010/main" val="1816084855"/>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8A303-7A6F-127E-44F7-238CCC8DD9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3491F2-16D3-ACA1-B3B2-246FE69F205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6837A0-1A3A-1BDB-D6A5-BBCBDB3AD06C}"/>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91667D6-750F-EF2A-AE01-D10436DF9F6E}"/>
              </a:ext>
            </a:extLst>
          </p:cNvPr>
          <p:cNvSpPr/>
          <p:nvPr/>
        </p:nvSpPr>
        <p:spPr>
          <a:xfrm>
            <a:off x="298423" y="1577594"/>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CA73BCE-2D2E-E973-2BE3-8C5734F638D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A2B7765-77ED-1F67-F547-B42BCC9B43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A13B0422-ACAC-E295-AB5C-890C7A876CEE}"/>
              </a:ext>
            </a:extLst>
          </p:cNvPr>
          <p:cNvSpPr txBox="1"/>
          <p:nvPr/>
        </p:nvSpPr>
        <p:spPr>
          <a:xfrm>
            <a:off x="364485" y="1564948"/>
            <a:ext cx="11329627" cy="4924425"/>
          </a:xfrm>
          <a:prstGeom prst="rect">
            <a:avLst/>
          </a:prstGeom>
          <a:noFill/>
        </p:spPr>
        <p:txBody>
          <a:bodyPr wrap="square" rtlCol="1">
            <a:spAutoFit/>
          </a:bodyPr>
          <a:lstStyle/>
          <a:p>
            <a:pPr algn="just" rtl="1">
              <a:lnSpc>
                <a:spcPct val="150000"/>
              </a:lnSpc>
              <a:spcAft>
                <a:spcPts val="1200"/>
              </a:spcAft>
              <a:buClr>
                <a:schemeClr val="accent2"/>
              </a:buClr>
            </a:pPr>
            <a:r>
              <a:rPr lang="ar-EG" b="1" dirty="0">
                <a:solidFill>
                  <a:schemeClr val="accent2"/>
                </a:solidFill>
                <a:latin typeface="Alexandria" pitchFamily="2" charset="-78"/>
                <a:cs typeface="Alexandria" pitchFamily="2" charset="-78"/>
              </a:rPr>
              <a:t>3. التعافي  </a:t>
            </a:r>
            <a:r>
              <a:rPr lang="en-US" b="1" dirty="0">
                <a:solidFill>
                  <a:schemeClr val="accent2"/>
                </a:solidFill>
                <a:latin typeface="Alexandria" pitchFamily="2" charset="-78"/>
                <a:cs typeface="Alexandria" pitchFamily="2" charset="-78"/>
              </a:rPr>
              <a:t>Recovery</a:t>
            </a:r>
            <a:r>
              <a:rPr lang="ar-EG" b="1" dirty="0">
                <a:solidFill>
                  <a:schemeClr val="accent2"/>
                </a:solidFill>
                <a:latin typeface="Alexandria" pitchFamily="2" charset="-78"/>
                <a:cs typeface="Alexandria" pitchFamily="2" charset="-78"/>
              </a:rPr>
              <a:t>:</a:t>
            </a:r>
          </a:p>
          <a:p>
            <a:pPr algn="just" rtl="1">
              <a:lnSpc>
                <a:spcPct val="150000"/>
              </a:lnSpc>
              <a:spcAft>
                <a:spcPts val="1200"/>
              </a:spcAft>
              <a:buClr>
                <a:schemeClr val="accent2"/>
              </a:buClr>
            </a:pPr>
            <a:r>
              <a:rPr lang="ar-EG" dirty="0">
                <a:latin typeface="Alexandria" pitchFamily="2" charset="-78"/>
                <a:cs typeface="Alexandria" pitchFamily="2" charset="-78"/>
              </a:rPr>
              <a:t>مرحلة إعادة الأنشطة والخدمات إلى وضعها الطبيعي، ومعالجة الآثار المباشرة والجانبية للأزمة، واستعادة ثقة الجمهور والعملاء.</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أهم الأنشطة: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إصلاح الأنظمة أو المرافق المتضررة.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إطلاق حملات إعلامية لاستعادة الصورة الإيجابية.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تقديم التعويضات للمتضررين إذا لزم الأمر.</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تقييم الأضرار المالية والتشغيلية.</a:t>
            </a:r>
          </a:p>
          <a:p>
            <a:pPr algn="just" rtl="1">
              <a:spcAft>
                <a:spcPts val="1200"/>
              </a:spcAft>
              <a:buClr>
                <a:schemeClr val="accent2"/>
              </a:buClr>
            </a:pPr>
            <a:r>
              <a:rPr lang="ar-EG" b="1" dirty="0">
                <a:solidFill>
                  <a:srgbClr val="00B050"/>
                </a:solidFill>
                <a:latin typeface="Alexandria" pitchFamily="2" charset="-78"/>
                <a:cs typeface="Alexandria" pitchFamily="2" charset="-78"/>
              </a:rPr>
              <a:t>مثال: </a:t>
            </a:r>
          </a:p>
          <a:p>
            <a:pPr algn="just" rtl="1">
              <a:spcAft>
                <a:spcPts val="1200"/>
              </a:spcAft>
              <a:buClr>
                <a:schemeClr val="accent2"/>
              </a:buClr>
            </a:pPr>
            <a:r>
              <a:rPr lang="ar-EG" dirty="0">
                <a:latin typeface="Alexandria" pitchFamily="2" charset="-78"/>
                <a:cs typeface="Alexandria" pitchFamily="2" charset="-78"/>
              </a:rPr>
              <a:t>بعد سحب منتج غذائي ملوث، تقوم الشركة بتحسين خطوط الإنتاج، وإطلاق حملة تثقيفية حول إجراءات السلامة الجديدة، وتقديم قسائم شرائية لتعويض العملاء.</a:t>
            </a:r>
          </a:p>
        </p:txBody>
      </p:sp>
      <p:sp>
        <p:nvSpPr>
          <p:cNvPr id="4" name="Rectangle: Rounded Corners 3">
            <a:extLst>
              <a:ext uri="{FF2B5EF4-FFF2-40B4-BE49-F238E27FC236}">
                <a16:creationId xmlns:a16="http://schemas.microsoft.com/office/drawing/2014/main" id="{5C85543D-28E7-39D1-5FC2-FAC0B84487CA}"/>
              </a:ext>
            </a:extLst>
          </p:cNvPr>
          <p:cNvSpPr/>
          <p:nvPr/>
        </p:nvSpPr>
        <p:spPr>
          <a:xfrm>
            <a:off x="2485572" y="727857"/>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مراحل الاستجابة للأزمات</a:t>
            </a:r>
          </a:p>
        </p:txBody>
      </p:sp>
    </p:spTree>
    <p:extLst>
      <p:ext uri="{BB962C8B-B14F-4D97-AF65-F5344CB8AC3E}">
        <p14:creationId xmlns:p14="http://schemas.microsoft.com/office/powerpoint/2010/main" val="2789857249"/>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C026B-5F2D-290A-4709-B0EBD5A724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7A1734-BBD4-4BDA-CEAB-B5510B8C9C5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D99D93E-EE99-B560-5B37-A218F9FC81E8}"/>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89B4E12-EADE-CC4C-8358-BD7F8AA68293}"/>
              </a:ext>
            </a:extLst>
          </p:cNvPr>
          <p:cNvSpPr/>
          <p:nvPr/>
        </p:nvSpPr>
        <p:spPr>
          <a:xfrm>
            <a:off x="298423" y="1577594"/>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B0C574C-009B-F63F-2043-C89F0DFEEB1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512BC4-729E-3046-4580-41729C550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2696050E-3864-D626-5818-193AF195FD37}"/>
              </a:ext>
            </a:extLst>
          </p:cNvPr>
          <p:cNvSpPr txBox="1"/>
          <p:nvPr/>
        </p:nvSpPr>
        <p:spPr>
          <a:xfrm>
            <a:off x="364485" y="1564948"/>
            <a:ext cx="11329627" cy="4924425"/>
          </a:xfrm>
          <a:prstGeom prst="rect">
            <a:avLst/>
          </a:prstGeom>
          <a:noFill/>
        </p:spPr>
        <p:txBody>
          <a:bodyPr wrap="square" rtlCol="1">
            <a:spAutoFit/>
          </a:bodyPr>
          <a:lstStyle/>
          <a:p>
            <a:pPr algn="just" rtl="1">
              <a:lnSpc>
                <a:spcPct val="150000"/>
              </a:lnSpc>
              <a:spcAft>
                <a:spcPts val="1200"/>
              </a:spcAft>
              <a:buClr>
                <a:schemeClr val="accent2"/>
              </a:buClr>
            </a:pPr>
            <a:r>
              <a:rPr lang="ar-EG" b="1" dirty="0">
                <a:solidFill>
                  <a:schemeClr val="accent2"/>
                </a:solidFill>
                <a:latin typeface="Alexandria" pitchFamily="2" charset="-78"/>
                <a:cs typeface="Alexandria" pitchFamily="2" charset="-78"/>
              </a:rPr>
              <a:t>4. التعلم  </a:t>
            </a:r>
            <a:r>
              <a:rPr lang="en-US" b="1" dirty="0">
                <a:solidFill>
                  <a:schemeClr val="accent2"/>
                </a:solidFill>
                <a:latin typeface="Alexandria" pitchFamily="2" charset="-78"/>
                <a:cs typeface="Alexandria" pitchFamily="2" charset="-78"/>
              </a:rPr>
              <a:t>Learning / Post-Crisis Review</a:t>
            </a:r>
            <a:r>
              <a:rPr lang="ar-EG" b="1" dirty="0">
                <a:solidFill>
                  <a:schemeClr val="accent2"/>
                </a:solidFill>
                <a:latin typeface="Alexandria" pitchFamily="2" charset="-78"/>
                <a:cs typeface="Alexandria" pitchFamily="2" charset="-78"/>
              </a:rPr>
              <a:t>:</a:t>
            </a:r>
          </a:p>
          <a:p>
            <a:pPr algn="just" rtl="1">
              <a:lnSpc>
                <a:spcPct val="150000"/>
              </a:lnSpc>
              <a:spcAft>
                <a:spcPts val="1200"/>
              </a:spcAft>
              <a:buClr>
                <a:schemeClr val="accent2"/>
              </a:buClr>
            </a:pPr>
            <a:r>
              <a:rPr lang="ar-EG" dirty="0">
                <a:latin typeface="Alexandria" pitchFamily="2" charset="-78"/>
                <a:cs typeface="Alexandria" pitchFamily="2" charset="-78"/>
              </a:rPr>
              <a:t>مرحلة مراجعة ما حدث لاستخلاص الدروس وتحديث خطط إدارة الأزمات، لمنع تكرارها وتحسين سرعة الاستجابة مستقبلاً.</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أهم الأنشطة: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تحليل جذور الأزمة عبر </a:t>
            </a:r>
            <a:r>
              <a:rPr lang="en-US" dirty="0">
                <a:latin typeface="Alexandria" pitchFamily="2" charset="-78"/>
                <a:cs typeface="Alexandria" pitchFamily="2" charset="-78"/>
              </a:rPr>
              <a:t>Root Cause Analysis.</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مراجعة فعالية الاستراتيجيات الاتصالية والإجرائية.</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تقديم التعويضات للمتضررين إذا لزم الأمر.</a:t>
            </a:r>
          </a:p>
          <a:p>
            <a:pPr marL="285750" indent="-285750" algn="just" rtl="1">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تدريب الفرق على التحسينات الجديدة.</a:t>
            </a:r>
          </a:p>
          <a:p>
            <a:pPr algn="just" rtl="1">
              <a:spcAft>
                <a:spcPts val="1200"/>
              </a:spcAft>
              <a:buClr>
                <a:schemeClr val="accent2"/>
              </a:buClr>
            </a:pPr>
            <a:r>
              <a:rPr lang="ar-EG" b="1" dirty="0">
                <a:solidFill>
                  <a:srgbClr val="00B050"/>
                </a:solidFill>
                <a:latin typeface="Alexandria" pitchFamily="2" charset="-78"/>
                <a:cs typeface="Alexandria" pitchFamily="2" charset="-78"/>
              </a:rPr>
              <a:t>مثال: </a:t>
            </a:r>
          </a:p>
          <a:p>
            <a:pPr algn="just" rtl="1">
              <a:spcAft>
                <a:spcPts val="1200"/>
              </a:spcAft>
              <a:buClr>
                <a:schemeClr val="accent2"/>
              </a:buClr>
            </a:pPr>
            <a:r>
              <a:rPr lang="ar-EG" dirty="0">
                <a:latin typeface="Alexandria" pitchFamily="2" charset="-78"/>
                <a:cs typeface="Alexandria" pitchFamily="2" charset="-78"/>
              </a:rPr>
              <a:t>شركة تقنية تتعرض لعطل كبير في الخوادم، وبعد المعالجة تكتشف أن السبب هو ضعف في اختبار التحديثات، فتُدرج بروتوكول “اختبار تدريجي” في خططها المستقبلية.</a:t>
            </a:r>
          </a:p>
        </p:txBody>
      </p:sp>
      <p:sp>
        <p:nvSpPr>
          <p:cNvPr id="4" name="Rectangle: Rounded Corners 3">
            <a:extLst>
              <a:ext uri="{FF2B5EF4-FFF2-40B4-BE49-F238E27FC236}">
                <a16:creationId xmlns:a16="http://schemas.microsoft.com/office/drawing/2014/main" id="{DBB3FC2B-CCFF-F594-5C7A-A0FFD5F12FFF}"/>
              </a:ext>
            </a:extLst>
          </p:cNvPr>
          <p:cNvSpPr/>
          <p:nvPr/>
        </p:nvSpPr>
        <p:spPr>
          <a:xfrm>
            <a:off x="2485572" y="727857"/>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مراحل الاستجابة للأزمات</a:t>
            </a:r>
          </a:p>
        </p:txBody>
      </p:sp>
    </p:spTree>
    <p:extLst>
      <p:ext uri="{BB962C8B-B14F-4D97-AF65-F5344CB8AC3E}">
        <p14:creationId xmlns:p14="http://schemas.microsoft.com/office/powerpoint/2010/main" val="4292962711"/>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1480F6-57C7-6109-9D4A-656395D741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AF21D4A-4C45-A274-C097-E8207FD7387B}"/>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AB83DE-6842-961D-E0CD-CD5F872B5D25}"/>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5AFC545-4ACF-97E6-CCEA-BDD2284B5AB1}"/>
              </a:ext>
            </a:extLst>
          </p:cNvPr>
          <p:cNvSpPr/>
          <p:nvPr/>
        </p:nvSpPr>
        <p:spPr>
          <a:xfrm>
            <a:off x="298423" y="964752"/>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3C4625F-AAA9-AF48-6794-5055073FCD8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63D0706-2A02-C483-C781-1AB77A7B6D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816ABE67-D986-C4EB-253E-69E006A0976E}"/>
              </a:ext>
            </a:extLst>
          </p:cNvPr>
          <p:cNvSpPr txBox="1"/>
          <p:nvPr/>
        </p:nvSpPr>
        <p:spPr>
          <a:xfrm>
            <a:off x="7011162" y="1358558"/>
            <a:ext cx="4642503" cy="4442819"/>
          </a:xfrm>
          <a:prstGeom prst="rect">
            <a:avLst/>
          </a:prstGeom>
          <a:noFill/>
        </p:spPr>
        <p:txBody>
          <a:bodyPr wrap="square" rtlCol="1">
            <a:spAutoFit/>
          </a:bodyPr>
          <a:lstStyle/>
          <a:p>
            <a:pPr algn="just" rtl="1">
              <a:lnSpc>
                <a:spcPct val="200000"/>
              </a:lnSpc>
              <a:spcAft>
                <a:spcPts val="1200"/>
              </a:spcAft>
              <a:buClr>
                <a:schemeClr val="accent2"/>
              </a:buClr>
            </a:pPr>
            <a:r>
              <a:rPr lang="ar-EG" b="1" dirty="0">
                <a:solidFill>
                  <a:schemeClr val="accent2"/>
                </a:solidFill>
                <a:latin typeface="Alexandria" pitchFamily="2" charset="-78"/>
                <a:cs typeface="Alexandria" pitchFamily="2" charset="-78"/>
              </a:rPr>
              <a:t>إدارة الأزمات الرقمية هي </a:t>
            </a:r>
            <a:r>
              <a:rPr lang="ar-EG" dirty="0">
                <a:latin typeface="Alexandria" pitchFamily="2" charset="-78"/>
                <a:cs typeface="Alexandria" pitchFamily="2" charset="-78"/>
              </a:rPr>
              <a:t>مجموعة من الإجراءات والخطط التي تُنفّذ للتعامل مع الأزمات التي تنشأ أو تتفاقم في البيئة الرقمية، مثل منصات التواصل الاجتماعي، المواقع الإلكترونية، أو النظم التقنية.تركّز على السيطرة السريعة على المعلومات، والحد من الأضرار التقنية والسمعية، وحماية السمعة المؤسسية في الفضاء الرقمي.</a:t>
            </a:r>
          </a:p>
        </p:txBody>
      </p:sp>
      <p:sp>
        <p:nvSpPr>
          <p:cNvPr id="4" name="Rectangle: Rounded Corners 3">
            <a:extLst>
              <a:ext uri="{FF2B5EF4-FFF2-40B4-BE49-F238E27FC236}">
                <a16:creationId xmlns:a16="http://schemas.microsoft.com/office/drawing/2014/main" id="{2DC7669B-DA47-9E65-9073-A6B8AF33CA7C}"/>
              </a:ext>
            </a:extLst>
          </p:cNvPr>
          <p:cNvSpPr/>
          <p:nvPr/>
        </p:nvSpPr>
        <p:spPr>
          <a:xfrm>
            <a:off x="3988630" y="369370"/>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إدارة الأزمات الرقمية</a:t>
            </a:r>
          </a:p>
        </p:txBody>
      </p:sp>
      <p:grpSp>
        <p:nvGrpSpPr>
          <p:cNvPr id="7" name="Group 6">
            <a:extLst>
              <a:ext uri="{FF2B5EF4-FFF2-40B4-BE49-F238E27FC236}">
                <a16:creationId xmlns:a16="http://schemas.microsoft.com/office/drawing/2014/main" id="{5B96CDCA-529C-AF18-34E4-B8BC10E5D0F3}"/>
              </a:ext>
            </a:extLst>
          </p:cNvPr>
          <p:cNvGrpSpPr/>
          <p:nvPr/>
        </p:nvGrpSpPr>
        <p:grpSpPr>
          <a:xfrm>
            <a:off x="3235641" y="2551436"/>
            <a:ext cx="1421500" cy="784830"/>
            <a:chOff x="6008329" y="2212224"/>
            <a:chExt cx="1421500" cy="784830"/>
          </a:xfrm>
        </p:grpSpPr>
        <p:sp>
          <p:nvSpPr>
            <p:cNvPr id="8" name="Freeform: Shape 7">
              <a:extLst>
                <a:ext uri="{FF2B5EF4-FFF2-40B4-BE49-F238E27FC236}">
                  <a16:creationId xmlns:a16="http://schemas.microsoft.com/office/drawing/2014/main" id="{40AEAE7A-4D7C-B414-8867-BA0957907255}"/>
                </a:ext>
              </a:extLst>
            </p:cNvPr>
            <p:cNvSpPr/>
            <p:nvPr/>
          </p:nvSpPr>
          <p:spPr>
            <a:xfrm rot="17310925" flipV="1">
              <a:off x="6326664" y="1893889"/>
              <a:ext cx="784830" cy="1421500"/>
            </a:xfrm>
            <a:custGeom>
              <a:avLst/>
              <a:gdLst>
                <a:gd name="connsiteX0" fmla="*/ 728524 w 784830"/>
                <a:gd name="connsiteY0" fmla="*/ 1421500 h 1421500"/>
                <a:gd name="connsiteX1" fmla="*/ 751281 w 784830"/>
                <a:gd name="connsiteY1" fmla="*/ 1340131 h 1421500"/>
                <a:gd name="connsiteX2" fmla="*/ 320448 w 784830"/>
                <a:gd name="connsiteY2" fmla="*/ 10939 h 1421500"/>
                <a:gd name="connsiteX3" fmla="*/ 306754 w 784830"/>
                <a:gd name="connsiteY3" fmla="*/ 0 h 1421500"/>
                <a:gd name="connsiteX4" fmla="*/ 0 w 784830"/>
                <a:gd name="connsiteY4" fmla="*/ 401417 h 1421500"/>
                <a:gd name="connsiteX5" fmla="*/ 102151 w 784830"/>
                <a:gd name="connsiteY5" fmla="*/ 510990 h 1421500"/>
                <a:gd name="connsiteX6" fmla="*/ 260526 w 784830"/>
                <a:gd name="connsiteY6" fmla="*/ 1230007 h 1421500"/>
                <a:gd name="connsiteX7" fmla="*/ 249509 w 784830"/>
                <a:gd name="connsiteY7" fmla="*/ 1269399 h 1421500"/>
                <a:gd name="connsiteX8" fmla="*/ 728524 w 784830"/>
                <a:gd name="connsiteY8" fmla="*/ 1421500 h 142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4830" h="1421500">
                  <a:moveTo>
                    <a:pt x="728524" y="1421500"/>
                  </a:moveTo>
                  <a:lnTo>
                    <a:pt x="751281" y="1340131"/>
                  </a:lnTo>
                  <a:cubicBezTo>
                    <a:pt x="863505" y="842826"/>
                    <a:pt x="687742" y="335231"/>
                    <a:pt x="320448" y="10939"/>
                  </a:cubicBezTo>
                  <a:lnTo>
                    <a:pt x="306754" y="0"/>
                  </a:lnTo>
                  <a:lnTo>
                    <a:pt x="0" y="401417"/>
                  </a:lnTo>
                  <a:lnTo>
                    <a:pt x="102151" y="510990"/>
                  </a:lnTo>
                  <a:cubicBezTo>
                    <a:pt x="254734" y="710256"/>
                    <a:pt x="318678" y="972313"/>
                    <a:pt x="260526" y="1230007"/>
                  </a:cubicBezTo>
                  <a:lnTo>
                    <a:pt x="249509" y="1269399"/>
                  </a:lnTo>
                  <a:lnTo>
                    <a:pt x="728524" y="1421500"/>
                  </a:lnTo>
                  <a:close/>
                </a:path>
              </a:pathLst>
            </a:custGeom>
            <a:solidFill>
              <a:srgbClr val="F4C41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BDDF542E-A0A4-1331-7E1E-71DAED009F83}"/>
                </a:ext>
              </a:extLst>
            </p:cNvPr>
            <p:cNvSpPr txBox="1"/>
            <p:nvPr/>
          </p:nvSpPr>
          <p:spPr>
            <a:xfrm>
              <a:off x="6375452" y="2323429"/>
              <a:ext cx="71745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Open Sans Extrabold" panose="020B0906030804020204" pitchFamily="34" charset="0"/>
                  <a:ea typeface="Open Sans Extrabold" panose="020B0906030804020204" pitchFamily="34" charset="0"/>
                  <a:cs typeface="Open Sans Extrabold" panose="020B0906030804020204" pitchFamily="34" charset="0"/>
                </a:rPr>
                <a:t>01</a:t>
              </a:r>
            </a:p>
          </p:txBody>
        </p:sp>
      </p:grpSp>
      <p:grpSp>
        <p:nvGrpSpPr>
          <p:cNvPr id="11" name="Group 10">
            <a:extLst>
              <a:ext uri="{FF2B5EF4-FFF2-40B4-BE49-F238E27FC236}">
                <a16:creationId xmlns:a16="http://schemas.microsoft.com/office/drawing/2014/main" id="{732C273D-E761-63D0-B149-3AB141285987}"/>
              </a:ext>
            </a:extLst>
          </p:cNvPr>
          <p:cNvGrpSpPr/>
          <p:nvPr/>
        </p:nvGrpSpPr>
        <p:grpSpPr>
          <a:xfrm>
            <a:off x="3939468" y="3217187"/>
            <a:ext cx="835741" cy="1636048"/>
            <a:chOff x="6712156" y="2877975"/>
            <a:chExt cx="835741" cy="1636048"/>
          </a:xfrm>
        </p:grpSpPr>
        <p:sp>
          <p:nvSpPr>
            <p:cNvPr id="12" name="Freeform: Shape 11">
              <a:extLst>
                <a:ext uri="{FF2B5EF4-FFF2-40B4-BE49-F238E27FC236}">
                  <a16:creationId xmlns:a16="http://schemas.microsoft.com/office/drawing/2014/main" id="{8702D0D7-17ED-98BB-D40B-9CEC6831FD7D}"/>
                </a:ext>
              </a:extLst>
            </p:cNvPr>
            <p:cNvSpPr/>
            <p:nvPr/>
          </p:nvSpPr>
          <p:spPr>
            <a:xfrm rot="17310925" flipV="1">
              <a:off x="6254930" y="3335201"/>
              <a:ext cx="1636048" cy="721596"/>
            </a:xfrm>
            <a:custGeom>
              <a:avLst/>
              <a:gdLst>
                <a:gd name="connsiteX0" fmla="*/ 1636048 w 1636048"/>
                <a:gd name="connsiteY0" fmla="*/ 317153 h 721596"/>
                <a:gd name="connsiteX1" fmla="*/ 1563704 w 1636048"/>
                <a:gd name="connsiteY1" fmla="*/ 259364 h 721596"/>
                <a:gd name="connsiteX2" fmla="*/ 1196526 w 1636048"/>
                <a:gd name="connsiteY2" fmla="*/ 71368 h 721596"/>
                <a:gd name="connsiteX3" fmla="*/ 34412 w 1636048"/>
                <a:gd name="connsiteY3" fmla="*/ 208564 h 721596"/>
                <a:gd name="connsiteX4" fmla="*/ 0 w 1636048"/>
                <a:gd name="connsiteY4" fmla="*/ 232388 h 721596"/>
                <a:gd name="connsiteX5" fmla="*/ 301286 w 1636048"/>
                <a:gd name="connsiteY5" fmla="*/ 639550 h 721596"/>
                <a:gd name="connsiteX6" fmla="*/ 373567 w 1636048"/>
                <a:gd name="connsiteY6" fmla="*/ 594455 h 721596"/>
                <a:gd name="connsiteX7" fmla="*/ 1036819 w 1636048"/>
                <a:gd name="connsiteY7" fmla="*/ 548256 h 721596"/>
                <a:gd name="connsiteX8" fmla="*/ 1335769 w 1636048"/>
                <a:gd name="connsiteY8" fmla="*/ 720364 h 721596"/>
                <a:gd name="connsiteX9" fmla="*/ 1336917 w 1636048"/>
                <a:gd name="connsiteY9" fmla="*/ 721596 h 721596"/>
                <a:gd name="connsiteX10" fmla="*/ 1636048 w 1636048"/>
                <a:gd name="connsiteY10" fmla="*/ 317153 h 721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6048" h="721596">
                  <a:moveTo>
                    <a:pt x="1636048" y="317153"/>
                  </a:moveTo>
                  <a:lnTo>
                    <a:pt x="1563704" y="259364"/>
                  </a:lnTo>
                  <a:cubicBezTo>
                    <a:pt x="1454253" y="180447"/>
                    <a:pt x="1331208" y="116472"/>
                    <a:pt x="1196526" y="71368"/>
                  </a:cubicBezTo>
                  <a:cubicBezTo>
                    <a:pt x="792480" y="-63945"/>
                    <a:pt x="369765" y="-603"/>
                    <a:pt x="34412" y="208564"/>
                  </a:cubicBezTo>
                  <a:lnTo>
                    <a:pt x="0" y="232388"/>
                  </a:lnTo>
                  <a:lnTo>
                    <a:pt x="301286" y="639550"/>
                  </a:lnTo>
                  <a:lnTo>
                    <a:pt x="373567" y="594455"/>
                  </a:lnTo>
                  <a:cubicBezTo>
                    <a:pt x="572551" y="495313"/>
                    <a:pt x="809356" y="472080"/>
                    <a:pt x="1036819" y="548256"/>
                  </a:cubicBezTo>
                  <a:cubicBezTo>
                    <a:pt x="1150550" y="586344"/>
                    <a:pt x="1251179" y="645678"/>
                    <a:pt x="1335769" y="720364"/>
                  </a:cubicBezTo>
                  <a:lnTo>
                    <a:pt x="1336917" y="721596"/>
                  </a:lnTo>
                  <a:lnTo>
                    <a:pt x="1636048" y="317153"/>
                  </a:lnTo>
                  <a:close/>
                </a:path>
              </a:pathLst>
            </a:custGeom>
            <a:solidFill>
              <a:srgbClr val="F2872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955DCE7C-9027-E8B2-AA2E-C7BC13223159}"/>
                </a:ext>
              </a:extLst>
            </p:cNvPr>
            <p:cNvSpPr txBox="1"/>
            <p:nvPr/>
          </p:nvSpPr>
          <p:spPr>
            <a:xfrm>
              <a:off x="6830441" y="3448341"/>
              <a:ext cx="71745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Open Sans Extrabold" panose="020B0906030804020204" pitchFamily="34" charset="0"/>
                  <a:ea typeface="Open Sans Extrabold" panose="020B0906030804020204" pitchFamily="34" charset="0"/>
                  <a:cs typeface="Open Sans Extrabold" panose="020B0906030804020204" pitchFamily="34" charset="0"/>
                </a:rPr>
                <a:t>02</a:t>
              </a:r>
            </a:p>
          </p:txBody>
        </p:sp>
      </p:grpSp>
      <p:grpSp>
        <p:nvGrpSpPr>
          <p:cNvPr id="14" name="Group 13">
            <a:extLst>
              <a:ext uri="{FF2B5EF4-FFF2-40B4-BE49-F238E27FC236}">
                <a16:creationId xmlns:a16="http://schemas.microsoft.com/office/drawing/2014/main" id="{22E19A51-6F48-ECF6-CA2A-8B81803B69F7}"/>
              </a:ext>
            </a:extLst>
          </p:cNvPr>
          <p:cNvGrpSpPr/>
          <p:nvPr/>
        </p:nvGrpSpPr>
        <p:grpSpPr>
          <a:xfrm>
            <a:off x="2594820" y="4306535"/>
            <a:ext cx="1542881" cy="898406"/>
            <a:chOff x="5367508" y="3967323"/>
            <a:chExt cx="1542881" cy="898406"/>
          </a:xfrm>
        </p:grpSpPr>
        <p:sp>
          <p:nvSpPr>
            <p:cNvPr id="15" name="Freeform: Shape 14">
              <a:extLst>
                <a:ext uri="{FF2B5EF4-FFF2-40B4-BE49-F238E27FC236}">
                  <a16:creationId xmlns:a16="http://schemas.microsoft.com/office/drawing/2014/main" id="{8961CBBF-E008-850E-F876-2037D34D101F}"/>
                </a:ext>
              </a:extLst>
            </p:cNvPr>
            <p:cNvSpPr/>
            <p:nvPr/>
          </p:nvSpPr>
          <p:spPr>
            <a:xfrm rot="17310925" flipV="1">
              <a:off x="5689746" y="3645085"/>
              <a:ext cx="898406" cy="1542881"/>
            </a:xfrm>
            <a:custGeom>
              <a:avLst/>
              <a:gdLst>
                <a:gd name="connsiteX0" fmla="*/ 898406 w 898406"/>
                <a:gd name="connsiteY0" fmla="*/ 402010 h 1542881"/>
                <a:gd name="connsiteX1" fmla="*/ 591051 w 898406"/>
                <a:gd name="connsiteY1" fmla="*/ 0 h 1542881"/>
                <a:gd name="connsiteX2" fmla="*/ 537020 w 898406"/>
                <a:gd name="connsiteY2" fmla="*/ 37407 h 1542881"/>
                <a:gd name="connsiteX3" fmla="*/ 71369 w 898406"/>
                <a:gd name="connsiteY3" fmla="*/ 690200 h 1542881"/>
                <a:gd name="connsiteX4" fmla="*/ 49963 w 898406"/>
                <a:gd name="connsiteY4" fmla="*/ 1491767 h 1542881"/>
                <a:gd name="connsiteX5" fmla="*/ 66841 w 898406"/>
                <a:gd name="connsiteY5" fmla="*/ 1542881 h 1542881"/>
                <a:gd name="connsiteX6" fmla="*/ 556284 w 898406"/>
                <a:gd name="connsiteY6" fmla="*/ 1413767 h 1542881"/>
                <a:gd name="connsiteX7" fmla="*/ 534700 w 898406"/>
                <a:gd name="connsiteY7" fmla="*/ 1357566 h 1542881"/>
                <a:gd name="connsiteX8" fmla="*/ 548257 w 898406"/>
                <a:gd name="connsiteY8" fmla="*/ 849907 h 1542881"/>
                <a:gd name="connsiteX9" fmla="*/ 843169 w 898406"/>
                <a:gd name="connsiteY9" fmla="*/ 436472 h 1542881"/>
                <a:gd name="connsiteX10" fmla="*/ 898406 w 898406"/>
                <a:gd name="connsiteY10" fmla="*/ 402010 h 1542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98406" h="1542881">
                  <a:moveTo>
                    <a:pt x="898406" y="402010"/>
                  </a:moveTo>
                  <a:lnTo>
                    <a:pt x="591051" y="0"/>
                  </a:lnTo>
                  <a:lnTo>
                    <a:pt x="537020" y="37407"/>
                  </a:lnTo>
                  <a:cubicBezTo>
                    <a:pt x="327267" y="198020"/>
                    <a:pt x="161577" y="420835"/>
                    <a:pt x="71369" y="690200"/>
                  </a:cubicBezTo>
                  <a:cubicBezTo>
                    <a:pt x="-18840" y="959564"/>
                    <a:pt x="-20757" y="1237225"/>
                    <a:pt x="49963" y="1491767"/>
                  </a:cubicBezTo>
                  <a:lnTo>
                    <a:pt x="66841" y="1542881"/>
                  </a:lnTo>
                  <a:lnTo>
                    <a:pt x="556284" y="1413767"/>
                  </a:lnTo>
                  <a:lnTo>
                    <a:pt x="534700" y="1357566"/>
                  </a:lnTo>
                  <a:cubicBezTo>
                    <a:pt x="489910" y="1196356"/>
                    <a:pt x="491125" y="1020504"/>
                    <a:pt x="548257" y="849907"/>
                  </a:cubicBezTo>
                  <a:cubicBezTo>
                    <a:pt x="605389" y="679310"/>
                    <a:pt x="710325" y="538193"/>
                    <a:pt x="843169" y="436472"/>
                  </a:cubicBezTo>
                  <a:lnTo>
                    <a:pt x="898406" y="402010"/>
                  </a:lnTo>
                  <a:close/>
                </a:path>
              </a:pathLst>
            </a:custGeom>
            <a:solidFill>
              <a:srgbClr val="C3398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624C49B0-7A56-C055-CE83-7F1396FD94A8}"/>
                </a:ext>
              </a:extLst>
            </p:cNvPr>
            <p:cNvSpPr txBox="1"/>
            <p:nvPr/>
          </p:nvSpPr>
          <p:spPr>
            <a:xfrm>
              <a:off x="5775810" y="4384242"/>
              <a:ext cx="71745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Open Sans Extrabold" panose="020B0906030804020204" pitchFamily="34" charset="0"/>
                  <a:ea typeface="Open Sans Extrabold" panose="020B0906030804020204" pitchFamily="34" charset="0"/>
                  <a:cs typeface="Open Sans Extrabold" panose="020B0906030804020204" pitchFamily="34" charset="0"/>
                </a:rPr>
                <a:t>03</a:t>
              </a:r>
            </a:p>
          </p:txBody>
        </p:sp>
      </p:grpSp>
      <p:grpSp>
        <p:nvGrpSpPr>
          <p:cNvPr id="17" name="Group 16">
            <a:extLst>
              <a:ext uri="{FF2B5EF4-FFF2-40B4-BE49-F238E27FC236}">
                <a16:creationId xmlns:a16="http://schemas.microsoft.com/office/drawing/2014/main" id="{331402FC-32BF-0F9D-F198-A2BE258BA3CE}"/>
              </a:ext>
            </a:extLst>
          </p:cNvPr>
          <p:cNvGrpSpPr/>
          <p:nvPr/>
        </p:nvGrpSpPr>
        <p:grpSpPr>
          <a:xfrm>
            <a:off x="1802930" y="3382966"/>
            <a:ext cx="1068877" cy="1385765"/>
            <a:chOff x="4575618" y="3043754"/>
            <a:chExt cx="1068877" cy="1385765"/>
          </a:xfrm>
        </p:grpSpPr>
        <p:sp>
          <p:nvSpPr>
            <p:cNvPr id="19" name="Freeform: Shape 18">
              <a:extLst>
                <a:ext uri="{FF2B5EF4-FFF2-40B4-BE49-F238E27FC236}">
                  <a16:creationId xmlns:a16="http://schemas.microsoft.com/office/drawing/2014/main" id="{2F460AFA-1997-4214-3B3F-B73868D51800}"/>
                </a:ext>
              </a:extLst>
            </p:cNvPr>
            <p:cNvSpPr/>
            <p:nvPr/>
          </p:nvSpPr>
          <p:spPr>
            <a:xfrm rot="17310925" flipV="1">
              <a:off x="4417174" y="3202198"/>
              <a:ext cx="1385765" cy="1068877"/>
            </a:xfrm>
            <a:custGeom>
              <a:avLst/>
              <a:gdLst>
                <a:gd name="connsiteX0" fmla="*/ 1385765 w 1385765"/>
                <a:gd name="connsiteY0" fmla="*/ 1065626 h 1068877"/>
                <a:gd name="connsiteX1" fmla="*/ 1385765 w 1385765"/>
                <a:gd name="connsiteY1" fmla="*/ 559778 h 1068877"/>
                <a:gd name="connsiteX2" fmla="*/ 1364139 w 1385765"/>
                <a:gd name="connsiteY2" fmla="*/ 563582 h 1068877"/>
                <a:gd name="connsiteX3" fmla="*/ 1021833 w 1385765"/>
                <a:gd name="connsiteY3" fmla="*/ 520937 h 1068877"/>
                <a:gd name="connsiteX4" fmla="*/ 520175 w 1385765"/>
                <a:gd name="connsiteY4" fmla="*/ 84616 h 1068877"/>
                <a:gd name="connsiteX5" fmla="*/ 487678 w 1385765"/>
                <a:gd name="connsiteY5" fmla="*/ 0 h 1068877"/>
                <a:gd name="connsiteX6" fmla="*/ 0 w 1385765"/>
                <a:gd name="connsiteY6" fmla="*/ 136871 h 1068877"/>
                <a:gd name="connsiteX7" fmla="*/ 17023 w 1385765"/>
                <a:gd name="connsiteY7" fmla="*/ 188423 h 1068877"/>
                <a:gd name="connsiteX8" fmla="*/ 862126 w 1385765"/>
                <a:gd name="connsiteY8" fmla="*/ 997825 h 1068877"/>
                <a:gd name="connsiteX9" fmla="*/ 1268468 w 1385765"/>
                <a:gd name="connsiteY9" fmla="*/ 1068877 h 1068877"/>
                <a:gd name="connsiteX10" fmla="*/ 1385765 w 1385765"/>
                <a:gd name="connsiteY10" fmla="*/ 1065626 h 1068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85765" h="1068877">
                  <a:moveTo>
                    <a:pt x="1385765" y="1065626"/>
                  </a:moveTo>
                  <a:lnTo>
                    <a:pt x="1385765" y="559778"/>
                  </a:lnTo>
                  <a:lnTo>
                    <a:pt x="1364139" y="563582"/>
                  </a:lnTo>
                  <a:cubicBezTo>
                    <a:pt x="1251632" y="572261"/>
                    <a:pt x="1135565" y="559025"/>
                    <a:pt x="1021833" y="520937"/>
                  </a:cubicBezTo>
                  <a:cubicBezTo>
                    <a:pt x="794370" y="444761"/>
                    <a:pt x="619318" y="283599"/>
                    <a:pt x="520175" y="84616"/>
                  </a:cubicBezTo>
                  <a:lnTo>
                    <a:pt x="487678" y="0"/>
                  </a:lnTo>
                  <a:lnTo>
                    <a:pt x="0" y="136871"/>
                  </a:lnTo>
                  <a:lnTo>
                    <a:pt x="17023" y="188423"/>
                  </a:lnTo>
                  <a:cubicBezTo>
                    <a:pt x="158769" y="557368"/>
                    <a:pt x="458080" y="862512"/>
                    <a:pt x="862126" y="997825"/>
                  </a:cubicBezTo>
                  <a:cubicBezTo>
                    <a:pt x="996808" y="1042929"/>
                    <a:pt x="1133564" y="1065961"/>
                    <a:pt x="1268468" y="1068877"/>
                  </a:cubicBezTo>
                  <a:lnTo>
                    <a:pt x="1385765" y="1065626"/>
                  </a:lnTo>
                  <a:close/>
                </a:path>
              </a:pathLst>
            </a:custGeom>
            <a:solidFill>
              <a:srgbClr val="8559A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9A110715-84CB-0469-F8BD-BB16C69D3912}"/>
                </a:ext>
              </a:extLst>
            </p:cNvPr>
            <p:cNvSpPr txBox="1"/>
            <p:nvPr/>
          </p:nvSpPr>
          <p:spPr>
            <a:xfrm>
              <a:off x="4644042" y="3432308"/>
              <a:ext cx="71745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Open Sans Extrabold" panose="020B0906030804020204" pitchFamily="34" charset="0"/>
                  <a:ea typeface="Open Sans Extrabold" panose="020B0906030804020204" pitchFamily="34" charset="0"/>
                  <a:cs typeface="Open Sans Extrabold" panose="020B0906030804020204" pitchFamily="34" charset="0"/>
                </a:rPr>
                <a:t>04</a:t>
              </a:r>
            </a:p>
          </p:txBody>
        </p:sp>
      </p:grpSp>
      <p:grpSp>
        <p:nvGrpSpPr>
          <p:cNvPr id="21" name="Group 20">
            <a:extLst>
              <a:ext uri="{FF2B5EF4-FFF2-40B4-BE49-F238E27FC236}">
                <a16:creationId xmlns:a16="http://schemas.microsoft.com/office/drawing/2014/main" id="{99D0BE73-5B70-1259-374B-645CE1ED58E5}"/>
              </a:ext>
            </a:extLst>
          </p:cNvPr>
          <p:cNvGrpSpPr/>
          <p:nvPr/>
        </p:nvGrpSpPr>
        <p:grpSpPr>
          <a:xfrm>
            <a:off x="2222333" y="2239268"/>
            <a:ext cx="1124821" cy="1206345"/>
            <a:chOff x="4995021" y="1900056"/>
            <a:chExt cx="1124821" cy="1206345"/>
          </a:xfrm>
        </p:grpSpPr>
        <p:sp>
          <p:nvSpPr>
            <p:cNvPr id="22" name="Freeform: Shape 21">
              <a:extLst>
                <a:ext uri="{FF2B5EF4-FFF2-40B4-BE49-F238E27FC236}">
                  <a16:creationId xmlns:a16="http://schemas.microsoft.com/office/drawing/2014/main" id="{6A1D5A6F-98B9-F9AB-BAA5-103CED5CF344}"/>
                </a:ext>
              </a:extLst>
            </p:cNvPr>
            <p:cNvSpPr/>
            <p:nvPr/>
          </p:nvSpPr>
          <p:spPr>
            <a:xfrm rot="17310925" flipV="1">
              <a:off x="4954259" y="1940818"/>
              <a:ext cx="1206345" cy="1124821"/>
            </a:xfrm>
            <a:custGeom>
              <a:avLst/>
              <a:gdLst>
                <a:gd name="connsiteX0" fmla="*/ 1196952 w 1206345"/>
                <a:gd name="connsiteY0" fmla="*/ 193296 h 1124821"/>
                <a:gd name="connsiteX1" fmla="*/ 1206345 w 1206345"/>
                <a:gd name="connsiteY1" fmla="*/ 159707 h 1124821"/>
                <a:gd name="connsiteX2" fmla="*/ 729457 w 1206345"/>
                <a:gd name="connsiteY2" fmla="*/ 0 h 1124821"/>
                <a:gd name="connsiteX3" fmla="*/ 720064 w 1206345"/>
                <a:gd name="connsiteY3" fmla="*/ 33588 h 1124821"/>
                <a:gd name="connsiteX4" fmla="*/ 128150 w 1206345"/>
                <a:gd name="connsiteY4" fmla="*/ 595003 h 1124821"/>
                <a:gd name="connsiteX5" fmla="*/ 0 w 1206345"/>
                <a:gd name="connsiteY5" fmla="*/ 617547 h 1124821"/>
                <a:gd name="connsiteX6" fmla="*/ 7962 w 1206345"/>
                <a:gd name="connsiteY6" fmla="*/ 1124821 h 1124821"/>
                <a:gd name="connsiteX7" fmla="*/ 133298 w 1206345"/>
                <a:gd name="connsiteY7" fmla="*/ 1108974 h 1124821"/>
                <a:gd name="connsiteX8" fmla="*/ 1196952 w 1206345"/>
                <a:gd name="connsiteY8" fmla="*/ 193296 h 1124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6345" h="1124821">
                  <a:moveTo>
                    <a:pt x="1196952" y="193296"/>
                  </a:moveTo>
                  <a:lnTo>
                    <a:pt x="1206345" y="159707"/>
                  </a:lnTo>
                  <a:lnTo>
                    <a:pt x="729457" y="0"/>
                  </a:lnTo>
                  <a:lnTo>
                    <a:pt x="720064" y="33588"/>
                  </a:lnTo>
                  <a:cubicBezTo>
                    <a:pt x="624844" y="317917"/>
                    <a:pt x="396833" y="520354"/>
                    <a:pt x="128150" y="595003"/>
                  </a:cubicBezTo>
                  <a:lnTo>
                    <a:pt x="0" y="617547"/>
                  </a:lnTo>
                  <a:lnTo>
                    <a:pt x="7962" y="1124821"/>
                  </a:lnTo>
                  <a:lnTo>
                    <a:pt x="133298" y="1108974"/>
                  </a:lnTo>
                  <a:cubicBezTo>
                    <a:pt x="612488" y="1024508"/>
                    <a:pt x="1031569" y="687130"/>
                    <a:pt x="1196952" y="193296"/>
                  </a:cubicBezTo>
                  <a:close/>
                </a:path>
              </a:pathLst>
            </a:custGeom>
            <a:solidFill>
              <a:srgbClr val="34B2C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89933AF2-6241-23B5-BC6D-62C9D8FFB51E}"/>
                </a:ext>
              </a:extLst>
            </p:cNvPr>
            <p:cNvSpPr txBox="1"/>
            <p:nvPr/>
          </p:nvSpPr>
          <p:spPr>
            <a:xfrm>
              <a:off x="5096334" y="2335001"/>
              <a:ext cx="71745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Open Sans Extrabold" panose="020B0906030804020204" pitchFamily="34" charset="0"/>
                  <a:ea typeface="Open Sans Extrabold" panose="020B0906030804020204" pitchFamily="34" charset="0"/>
                  <a:cs typeface="Open Sans Extrabold" panose="020B0906030804020204" pitchFamily="34" charset="0"/>
                </a:rPr>
                <a:t>05</a:t>
              </a:r>
            </a:p>
          </p:txBody>
        </p:sp>
      </p:grpSp>
      <p:grpSp>
        <p:nvGrpSpPr>
          <p:cNvPr id="26" name="Group 25">
            <a:extLst>
              <a:ext uri="{FF2B5EF4-FFF2-40B4-BE49-F238E27FC236}">
                <a16:creationId xmlns:a16="http://schemas.microsoft.com/office/drawing/2014/main" id="{979A33AB-019D-A0A8-AA71-0F0B5CD00828}"/>
              </a:ext>
            </a:extLst>
          </p:cNvPr>
          <p:cNvGrpSpPr/>
          <p:nvPr/>
        </p:nvGrpSpPr>
        <p:grpSpPr>
          <a:xfrm>
            <a:off x="777623" y="877951"/>
            <a:ext cx="2633014" cy="2368927"/>
            <a:chOff x="3550311" y="538739"/>
            <a:chExt cx="2633014" cy="2368927"/>
          </a:xfrm>
        </p:grpSpPr>
        <p:sp>
          <p:nvSpPr>
            <p:cNvPr id="27" name="Freeform: Shape 26">
              <a:extLst>
                <a:ext uri="{FF2B5EF4-FFF2-40B4-BE49-F238E27FC236}">
                  <a16:creationId xmlns:a16="http://schemas.microsoft.com/office/drawing/2014/main" id="{4DA8B156-8CBF-C2B3-3E3E-E98C23C070A3}"/>
                </a:ext>
              </a:extLst>
            </p:cNvPr>
            <p:cNvSpPr/>
            <p:nvPr/>
          </p:nvSpPr>
          <p:spPr>
            <a:xfrm rot="17310925" flipV="1">
              <a:off x="3899362" y="623703"/>
              <a:ext cx="2368927" cy="2198999"/>
            </a:xfrm>
            <a:custGeom>
              <a:avLst/>
              <a:gdLst>
                <a:gd name="connsiteX0" fmla="*/ 2359533 w 2368927"/>
                <a:gd name="connsiteY0" fmla="*/ 425597 h 2198999"/>
                <a:gd name="connsiteX1" fmla="*/ 2368927 w 2368927"/>
                <a:gd name="connsiteY1" fmla="*/ 392009 h 2198999"/>
                <a:gd name="connsiteX2" fmla="*/ 1198383 w 2368927"/>
                <a:gd name="connsiteY2" fmla="*/ 0 h 2198999"/>
                <a:gd name="connsiteX3" fmla="*/ 1188990 w 2368927"/>
                <a:gd name="connsiteY3" fmla="*/ 33589 h 2198999"/>
                <a:gd name="connsiteX4" fmla="*/ 125336 w 2368927"/>
                <a:gd name="connsiteY4" fmla="*/ 949267 h 2198999"/>
                <a:gd name="connsiteX5" fmla="*/ 0 w 2368927"/>
                <a:gd name="connsiteY5" fmla="*/ 965114 h 2198999"/>
                <a:gd name="connsiteX6" fmla="*/ 19368 w 2368927"/>
                <a:gd name="connsiteY6" fmla="*/ 2198999 h 2198999"/>
                <a:gd name="connsiteX7" fmla="*/ 87729 w 2368927"/>
                <a:gd name="connsiteY7" fmla="*/ 2197104 h 2198999"/>
                <a:gd name="connsiteX8" fmla="*/ 2359533 w 2368927"/>
                <a:gd name="connsiteY8" fmla="*/ 425597 h 2198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8927" h="2198999">
                  <a:moveTo>
                    <a:pt x="2359533" y="425597"/>
                  </a:moveTo>
                  <a:lnTo>
                    <a:pt x="2368927" y="392009"/>
                  </a:lnTo>
                  <a:lnTo>
                    <a:pt x="1198383" y="0"/>
                  </a:lnTo>
                  <a:lnTo>
                    <a:pt x="1188990" y="33589"/>
                  </a:lnTo>
                  <a:cubicBezTo>
                    <a:pt x="1023607" y="527423"/>
                    <a:pt x="604526" y="864801"/>
                    <a:pt x="125336" y="949267"/>
                  </a:cubicBezTo>
                  <a:lnTo>
                    <a:pt x="0" y="965114"/>
                  </a:lnTo>
                  <a:lnTo>
                    <a:pt x="19368" y="2198999"/>
                  </a:lnTo>
                  <a:lnTo>
                    <a:pt x="87729" y="2197104"/>
                  </a:lnTo>
                  <a:cubicBezTo>
                    <a:pt x="1100293" y="2118992"/>
                    <a:pt x="2016741" y="1449180"/>
                    <a:pt x="2359533" y="4255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F12637D6-FB14-3D43-12AA-4696799D153F}"/>
                </a:ext>
              </a:extLst>
            </p:cNvPr>
            <p:cNvSpPr txBox="1"/>
            <p:nvPr/>
          </p:nvSpPr>
          <p:spPr>
            <a:xfrm rot="21522467">
              <a:off x="3550311" y="1674094"/>
              <a:ext cx="182293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34B2CB"/>
                  </a:solidFill>
                  <a:effectLst/>
                  <a:uLnTx/>
                  <a:uFillTx/>
                  <a:latin typeface="Alexandria" pitchFamily="2" charset="-78"/>
                  <a:ea typeface="Open Sans" panose="020B0606030504020204" pitchFamily="34" charset="0"/>
                  <a:cs typeface="Alexandria" pitchFamily="2" charset="-78"/>
                </a:rPr>
                <a:t>المتابعة والتعافي</a:t>
              </a:r>
              <a:endParaRPr kumimoji="0" lang="en-US" sz="2000" b="1" i="0" u="none" strike="noStrike" kern="1200" cap="none" spc="0" normalizeH="0" baseline="0" noProof="0" dirty="0">
                <a:ln>
                  <a:noFill/>
                </a:ln>
                <a:solidFill>
                  <a:srgbClr val="34B2CB"/>
                </a:solidFill>
                <a:effectLst/>
                <a:uLnTx/>
                <a:uFillTx/>
                <a:latin typeface="Alexandria" pitchFamily="2" charset="-78"/>
                <a:ea typeface="Open Sans" panose="020B0606030504020204" pitchFamily="34" charset="0"/>
                <a:cs typeface="Alexandria" pitchFamily="2" charset="-78"/>
              </a:endParaRPr>
            </a:p>
          </p:txBody>
        </p:sp>
      </p:grpSp>
      <p:grpSp>
        <p:nvGrpSpPr>
          <p:cNvPr id="29" name="Group 28">
            <a:extLst>
              <a:ext uri="{FF2B5EF4-FFF2-40B4-BE49-F238E27FC236}">
                <a16:creationId xmlns:a16="http://schemas.microsoft.com/office/drawing/2014/main" id="{E213FF9F-FBC7-1180-10DD-5F891F6D32C8}"/>
              </a:ext>
            </a:extLst>
          </p:cNvPr>
          <p:cNvGrpSpPr/>
          <p:nvPr/>
        </p:nvGrpSpPr>
        <p:grpSpPr>
          <a:xfrm>
            <a:off x="3091362" y="1452905"/>
            <a:ext cx="3018591" cy="1712851"/>
            <a:chOff x="5864050" y="1113693"/>
            <a:chExt cx="3018591" cy="1712851"/>
          </a:xfrm>
        </p:grpSpPr>
        <p:sp>
          <p:nvSpPr>
            <p:cNvPr id="30" name="Freeform: Shape 29">
              <a:extLst>
                <a:ext uri="{FF2B5EF4-FFF2-40B4-BE49-F238E27FC236}">
                  <a16:creationId xmlns:a16="http://schemas.microsoft.com/office/drawing/2014/main" id="{1E0F9C90-2213-A06F-D6D0-2E47DD1DF7FD}"/>
                </a:ext>
              </a:extLst>
            </p:cNvPr>
            <p:cNvSpPr/>
            <p:nvPr/>
          </p:nvSpPr>
          <p:spPr>
            <a:xfrm rot="17310925" flipV="1">
              <a:off x="6395117" y="582626"/>
              <a:ext cx="1712851" cy="2774985"/>
            </a:xfrm>
            <a:custGeom>
              <a:avLst/>
              <a:gdLst>
                <a:gd name="connsiteX0" fmla="*/ 1597535 w 1712851"/>
                <a:gd name="connsiteY0" fmla="*/ 2774985 h 2774985"/>
                <a:gd name="connsiteX1" fmla="*/ 1649107 w 1712851"/>
                <a:gd name="connsiteY1" fmla="*/ 2590580 h 2774985"/>
                <a:gd name="connsiteX2" fmla="*/ 830524 w 1712851"/>
                <a:gd name="connsiteY2" fmla="*/ 65117 h 2774985"/>
                <a:gd name="connsiteX3" fmla="*/ 749007 w 1712851"/>
                <a:gd name="connsiteY3" fmla="*/ 0 h 2774985"/>
                <a:gd name="connsiteX4" fmla="*/ 0 w 1712851"/>
                <a:gd name="connsiteY4" fmla="*/ 980146 h 2774985"/>
                <a:gd name="connsiteX5" fmla="*/ 13694 w 1712851"/>
                <a:gd name="connsiteY5" fmla="*/ 991085 h 2774985"/>
                <a:gd name="connsiteX6" fmla="*/ 444527 w 1712851"/>
                <a:gd name="connsiteY6" fmla="*/ 2320277 h 2774985"/>
                <a:gd name="connsiteX7" fmla="*/ 421770 w 1712851"/>
                <a:gd name="connsiteY7" fmla="*/ 2401646 h 2774985"/>
                <a:gd name="connsiteX8" fmla="*/ 1597535 w 1712851"/>
                <a:gd name="connsiteY8" fmla="*/ 2774985 h 2774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2851" h="2774985">
                  <a:moveTo>
                    <a:pt x="1597535" y="2774985"/>
                  </a:moveTo>
                  <a:lnTo>
                    <a:pt x="1649107" y="2590580"/>
                  </a:lnTo>
                  <a:cubicBezTo>
                    <a:pt x="1862332" y="1645702"/>
                    <a:pt x="1528382" y="681272"/>
                    <a:pt x="830524" y="65117"/>
                  </a:cubicBezTo>
                  <a:lnTo>
                    <a:pt x="749007" y="0"/>
                  </a:lnTo>
                  <a:lnTo>
                    <a:pt x="0" y="980146"/>
                  </a:lnTo>
                  <a:lnTo>
                    <a:pt x="13694" y="991085"/>
                  </a:lnTo>
                  <a:cubicBezTo>
                    <a:pt x="380988" y="1315377"/>
                    <a:pt x="556751" y="1822972"/>
                    <a:pt x="444527" y="2320277"/>
                  </a:cubicBezTo>
                  <a:lnTo>
                    <a:pt x="421770" y="2401646"/>
                  </a:lnTo>
                  <a:lnTo>
                    <a:pt x="1597535" y="277498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D4996CFE-7824-4346-A2DB-5B7B7DE26E2B}"/>
                </a:ext>
              </a:extLst>
            </p:cNvPr>
            <p:cNvSpPr txBox="1"/>
            <p:nvPr/>
          </p:nvSpPr>
          <p:spPr>
            <a:xfrm rot="21522467">
              <a:off x="7154762" y="1786804"/>
              <a:ext cx="172787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4C410"/>
                  </a:solidFill>
                  <a:effectLst/>
                  <a:uLnTx/>
                  <a:uFillTx/>
                  <a:latin typeface="Alexandria" pitchFamily="2" charset="-78"/>
                  <a:ea typeface="Open Sans" panose="020B0606030504020204" pitchFamily="34" charset="0"/>
                  <a:cs typeface="Alexandria" pitchFamily="2" charset="-78"/>
                </a:rPr>
                <a:t>الرصد المبكر</a:t>
              </a:r>
              <a:endParaRPr kumimoji="0" lang="en-US" sz="2000" b="1" i="0" u="none" strike="noStrike" kern="1200" cap="none" spc="0" normalizeH="0" baseline="0" noProof="0" dirty="0">
                <a:ln>
                  <a:noFill/>
                </a:ln>
                <a:solidFill>
                  <a:srgbClr val="F4C410"/>
                </a:solidFill>
                <a:effectLst/>
                <a:uLnTx/>
                <a:uFillTx/>
                <a:latin typeface="Alexandria" pitchFamily="2" charset="-78"/>
                <a:ea typeface="Open Sans" panose="020B0606030504020204" pitchFamily="34" charset="0"/>
                <a:cs typeface="Alexandria" pitchFamily="2" charset="-78"/>
              </a:endParaRPr>
            </a:p>
          </p:txBody>
        </p:sp>
      </p:grpSp>
      <p:grpSp>
        <p:nvGrpSpPr>
          <p:cNvPr id="32" name="Group 31">
            <a:extLst>
              <a:ext uri="{FF2B5EF4-FFF2-40B4-BE49-F238E27FC236}">
                <a16:creationId xmlns:a16="http://schemas.microsoft.com/office/drawing/2014/main" id="{444B242F-67B7-71FF-12DE-A2239896FE5F}"/>
              </a:ext>
            </a:extLst>
          </p:cNvPr>
          <p:cNvGrpSpPr/>
          <p:nvPr/>
        </p:nvGrpSpPr>
        <p:grpSpPr>
          <a:xfrm>
            <a:off x="4301493" y="2743592"/>
            <a:ext cx="2466089" cy="3103757"/>
            <a:chOff x="7074181" y="2404380"/>
            <a:chExt cx="2466089" cy="3103757"/>
          </a:xfrm>
        </p:grpSpPr>
        <p:sp>
          <p:nvSpPr>
            <p:cNvPr id="33" name="Freeform: Shape 32">
              <a:extLst>
                <a:ext uri="{FF2B5EF4-FFF2-40B4-BE49-F238E27FC236}">
                  <a16:creationId xmlns:a16="http://schemas.microsoft.com/office/drawing/2014/main" id="{DCBB096F-4B12-A862-AC6D-53928F71A9BD}"/>
                </a:ext>
              </a:extLst>
            </p:cNvPr>
            <p:cNvSpPr/>
            <p:nvPr/>
          </p:nvSpPr>
          <p:spPr>
            <a:xfrm rot="17310925" flipV="1">
              <a:off x="6298266" y="3180295"/>
              <a:ext cx="3103757" cy="1551928"/>
            </a:xfrm>
            <a:custGeom>
              <a:avLst/>
              <a:gdLst>
                <a:gd name="connsiteX0" fmla="*/ 3103757 w 3103757"/>
                <a:gd name="connsiteY0" fmla="*/ 559689 h 1551928"/>
                <a:gd name="connsiteX1" fmla="*/ 3020012 w 3103757"/>
                <a:gd name="connsiteY1" fmla="*/ 492792 h 1551928"/>
                <a:gd name="connsiteX2" fmla="*/ 2322374 w 3103757"/>
                <a:gd name="connsiteY2" fmla="*/ 135600 h 1551928"/>
                <a:gd name="connsiteX3" fmla="*/ 114357 w 3103757"/>
                <a:gd name="connsiteY3" fmla="*/ 396272 h 1551928"/>
                <a:gd name="connsiteX4" fmla="*/ 0 w 3103757"/>
                <a:gd name="connsiteY4" fmla="*/ 475444 h 1551928"/>
                <a:gd name="connsiteX5" fmla="*/ 733839 w 3103757"/>
                <a:gd name="connsiteY5" fmla="*/ 1467163 h 1551928"/>
                <a:gd name="connsiteX6" fmla="*/ 768251 w 3103757"/>
                <a:gd name="connsiteY6" fmla="*/ 1443339 h 1551928"/>
                <a:gd name="connsiteX7" fmla="*/ 1930365 w 3103757"/>
                <a:gd name="connsiteY7" fmla="*/ 1306143 h 1551928"/>
                <a:gd name="connsiteX8" fmla="*/ 2297543 w 3103757"/>
                <a:gd name="connsiteY8" fmla="*/ 1494139 h 1551928"/>
                <a:gd name="connsiteX9" fmla="*/ 2369887 w 3103757"/>
                <a:gd name="connsiteY9" fmla="*/ 1551928 h 1551928"/>
                <a:gd name="connsiteX10" fmla="*/ 3103757 w 3103757"/>
                <a:gd name="connsiteY10" fmla="*/ 559689 h 15519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03757" h="1551928">
                  <a:moveTo>
                    <a:pt x="3103757" y="559689"/>
                  </a:moveTo>
                  <a:lnTo>
                    <a:pt x="3020012" y="492792"/>
                  </a:lnTo>
                  <a:cubicBezTo>
                    <a:pt x="2812054" y="342849"/>
                    <a:pt x="2578269" y="221298"/>
                    <a:pt x="2322374" y="135600"/>
                  </a:cubicBezTo>
                  <a:cubicBezTo>
                    <a:pt x="1554687" y="-121494"/>
                    <a:pt x="751527" y="-1145"/>
                    <a:pt x="114357" y="396272"/>
                  </a:cubicBezTo>
                  <a:lnTo>
                    <a:pt x="0" y="475444"/>
                  </a:lnTo>
                  <a:lnTo>
                    <a:pt x="733839" y="1467163"/>
                  </a:lnTo>
                  <a:lnTo>
                    <a:pt x="768251" y="1443339"/>
                  </a:lnTo>
                  <a:cubicBezTo>
                    <a:pt x="1103604" y="1234172"/>
                    <a:pt x="1526319" y="1170830"/>
                    <a:pt x="1930365" y="1306143"/>
                  </a:cubicBezTo>
                  <a:cubicBezTo>
                    <a:pt x="2065047" y="1351247"/>
                    <a:pt x="2188092" y="1415222"/>
                    <a:pt x="2297543" y="1494139"/>
                  </a:cubicBezTo>
                  <a:lnTo>
                    <a:pt x="2369887" y="1551928"/>
                  </a:lnTo>
                  <a:lnTo>
                    <a:pt x="3103757" y="55968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D675AD1B-B174-ADE4-9538-73E12FB40A31}"/>
                </a:ext>
              </a:extLst>
            </p:cNvPr>
            <p:cNvSpPr txBox="1"/>
            <p:nvPr/>
          </p:nvSpPr>
          <p:spPr>
            <a:xfrm rot="21522467">
              <a:off x="7532422" y="3685465"/>
              <a:ext cx="200784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28729"/>
                  </a:solidFill>
                  <a:effectLst/>
                  <a:uLnTx/>
                  <a:uFillTx/>
                  <a:latin typeface="Alexandria" pitchFamily="2" charset="-78"/>
                  <a:ea typeface="Open Sans" panose="020B0606030504020204" pitchFamily="34" charset="0"/>
                  <a:cs typeface="Alexandria" pitchFamily="2" charset="-78"/>
                </a:rPr>
                <a:t>تشكيل فريق استجابة رقمية</a:t>
              </a:r>
              <a:endParaRPr kumimoji="0" lang="en-US" sz="2000" b="1" i="0" u="none" strike="noStrike" kern="1200" cap="none" spc="0" normalizeH="0" baseline="0" noProof="0" dirty="0">
                <a:ln>
                  <a:noFill/>
                </a:ln>
                <a:solidFill>
                  <a:srgbClr val="F28729"/>
                </a:solidFill>
                <a:effectLst/>
                <a:uLnTx/>
                <a:uFillTx/>
                <a:latin typeface="Alexandria" pitchFamily="2" charset="-78"/>
                <a:ea typeface="Open Sans" panose="020B0606030504020204" pitchFamily="34" charset="0"/>
                <a:cs typeface="Alexandria" pitchFamily="2" charset="-78"/>
              </a:endParaRPr>
            </a:p>
          </p:txBody>
        </p:sp>
      </p:grpSp>
      <p:grpSp>
        <p:nvGrpSpPr>
          <p:cNvPr id="35" name="Group 34">
            <a:extLst>
              <a:ext uri="{FF2B5EF4-FFF2-40B4-BE49-F238E27FC236}">
                <a16:creationId xmlns:a16="http://schemas.microsoft.com/office/drawing/2014/main" id="{658CA3DF-A8DA-116F-150B-D41231C2A9E5}"/>
              </a:ext>
            </a:extLst>
          </p:cNvPr>
          <p:cNvGrpSpPr/>
          <p:nvPr/>
        </p:nvGrpSpPr>
        <p:grpSpPr>
          <a:xfrm>
            <a:off x="2017621" y="4679657"/>
            <a:ext cx="2838681" cy="1825826"/>
            <a:chOff x="4790309" y="4340445"/>
            <a:chExt cx="2838681" cy="1825826"/>
          </a:xfrm>
        </p:grpSpPr>
        <p:sp>
          <p:nvSpPr>
            <p:cNvPr id="36" name="Freeform: Shape 35">
              <a:extLst>
                <a:ext uri="{FF2B5EF4-FFF2-40B4-BE49-F238E27FC236}">
                  <a16:creationId xmlns:a16="http://schemas.microsoft.com/office/drawing/2014/main" id="{50E6FEA3-23BE-DF27-25B0-A7CADFE0FC9A}"/>
                </a:ext>
              </a:extLst>
            </p:cNvPr>
            <p:cNvSpPr/>
            <p:nvPr/>
          </p:nvSpPr>
          <p:spPr>
            <a:xfrm rot="17310925" flipV="1">
              <a:off x="5296737" y="3834017"/>
              <a:ext cx="1825826" cy="2838681"/>
            </a:xfrm>
            <a:custGeom>
              <a:avLst/>
              <a:gdLst>
                <a:gd name="connsiteX0" fmla="*/ 1825826 w 1825826"/>
                <a:gd name="connsiteY0" fmla="*/ 980685 h 2838681"/>
                <a:gd name="connsiteX1" fmla="*/ 1076050 w 1825826"/>
                <a:gd name="connsiteY1" fmla="*/ 0 h 2838681"/>
                <a:gd name="connsiteX2" fmla="*/ 1020338 w 1825826"/>
                <a:gd name="connsiteY2" fmla="*/ 38571 h 2838681"/>
                <a:gd name="connsiteX3" fmla="*/ 135600 w 1825826"/>
                <a:gd name="connsiteY3" fmla="*/ 1278876 h 2838681"/>
                <a:gd name="connsiteX4" fmla="*/ 94929 w 1825826"/>
                <a:gd name="connsiteY4" fmla="*/ 2801855 h 2838681"/>
                <a:gd name="connsiteX5" fmla="*/ 107089 w 1825826"/>
                <a:gd name="connsiteY5" fmla="*/ 2838681 h 2838681"/>
                <a:gd name="connsiteX6" fmla="*/ 1301616 w 1825826"/>
                <a:gd name="connsiteY6" fmla="*/ 2523566 h 2838681"/>
                <a:gd name="connsiteX7" fmla="*/ 1284738 w 1825826"/>
                <a:gd name="connsiteY7" fmla="*/ 2472452 h 2838681"/>
                <a:gd name="connsiteX8" fmla="*/ 1306144 w 1825826"/>
                <a:gd name="connsiteY8" fmla="*/ 1670885 h 2838681"/>
                <a:gd name="connsiteX9" fmla="*/ 1771795 w 1825826"/>
                <a:gd name="connsiteY9" fmla="*/ 1018092 h 2838681"/>
                <a:gd name="connsiteX10" fmla="*/ 1825826 w 1825826"/>
                <a:gd name="connsiteY10" fmla="*/ 980685 h 2838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825826" h="2838681">
                  <a:moveTo>
                    <a:pt x="1825826" y="980685"/>
                  </a:moveTo>
                  <a:lnTo>
                    <a:pt x="1076050" y="0"/>
                  </a:lnTo>
                  <a:lnTo>
                    <a:pt x="1020338" y="38571"/>
                  </a:lnTo>
                  <a:cubicBezTo>
                    <a:pt x="621806" y="343736"/>
                    <a:pt x="306996" y="767085"/>
                    <a:pt x="135600" y="1278876"/>
                  </a:cubicBezTo>
                  <a:cubicBezTo>
                    <a:pt x="-35796" y="1790667"/>
                    <a:pt x="-39439" y="2318224"/>
                    <a:pt x="94929" y="2801855"/>
                  </a:cubicBezTo>
                  <a:lnTo>
                    <a:pt x="107089" y="2838681"/>
                  </a:lnTo>
                  <a:lnTo>
                    <a:pt x="1301616" y="2523566"/>
                  </a:lnTo>
                  <a:lnTo>
                    <a:pt x="1284738" y="2472452"/>
                  </a:lnTo>
                  <a:cubicBezTo>
                    <a:pt x="1214018" y="2217910"/>
                    <a:pt x="1215935" y="1940249"/>
                    <a:pt x="1306144" y="1670885"/>
                  </a:cubicBezTo>
                  <a:cubicBezTo>
                    <a:pt x="1396352" y="1401520"/>
                    <a:pt x="1562042" y="1178705"/>
                    <a:pt x="1771795" y="1018092"/>
                  </a:cubicBezTo>
                  <a:lnTo>
                    <a:pt x="1825826" y="98068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7" name="TextBox 36">
              <a:extLst>
                <a:ext uri="{FF2B5EF4-FFF2-40B4-BE49-F238E27FC236}">
                  <a16:creationId xmlns:a16="http://schemas.microsoft.com/office/drawing/2014/main" id="{CA27A70F-E93F-40E9-943F-BDDC523554B4}"/>
                </a:ext>
              </a:extLst>
            </p:cNvPr>
            <p:cNvSpPr txBox="1"/>
            <p:nvPr/>
          </p:nvSpPr>
          <p:spPr>
            <a:xfrm rot="21522467">
              <a:off x="5043858" y="5070254"/>
              <a:ext cx="2047932"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C3398F"/>
                  </a:solidFill>
                  <a:effectLst/>
                  <a:uLnTx/>
                  <a:uFillTx/>
                  <a:latin typeface="Alexandria" pitchFamily="2" charset="-78"/>
                  <a:ea typeface="Open Sans" panose="020B0606030504020204" pitchFamily="34" charset="0"/>
                  <a:cs typeface="Alexandria" pitchFamily="2" charset="-78"/>
                </a:rPr>
                <a:t>إعداد قنوات اتصال رسمية</a:t>
              </a:r>
              <a:endParaRPr kumimoji="0" lang="en-US" sz="2000" b="1" i="0" u="none" strike="noStrike" kern="1200" cap="none" spc="0" normalizeH="0" baseline="0" noProof="0" dirty="0">
                <a:ln>
                  <a:noFill/>
                </a:ln>
                <a:solidFill>
                  <a:srgbClr val="C3398F"/>
                </a:solidFill>
                <a:effectLst/>
                <a:uLnTx/>
                <a:uFillTx/>
                <a:latin typeface="Alexandria" pitchFamily="2" charset="-78"/>
                <a:ea typeface="Open Sans" panose="020B0606030504020204" pitchFamily="34" charset="0"/>
                <a:cs typeface="Alexandria" pitchFamily="2" charset="-78"/>
              </a:endParaRPr>
            </a:p>
          </p:txBody>
        </p:sp>
      </p:grpSp>
      <p:grpSp>
        <p:nvGrpSpPr>
          <p:cNvPr id="38" name="Group 37">
            <a:extLst>
              <a:ext uri="{FF2B5EF4-FFF2-40B4-BE49-F238E27FC236}">
                <a16:creationId xmlns:a16="http://schemas.microsoft.com/office/drawing/2014/main" id="{AF5E0A20-6EB7-0DFD-2FE7-773C77FAFD3E}"/>
              </a:ext>
            </a:extLst>
          </p:cNvPr>
          <p:cNvGrpSpPr/>
          <p:nvPr/>
        </p:nvGrpSpPr>
        <p:grpSpPr>
          <a:xfrm>
            <a:off x="191650" y="3134466"/>
            <a:ext cx="2390076" cy="2574206"/>
            <a:chOff x="2964338" y="2795254"/>
            <a:chExt cx="2390076" cy="2574206"/>
          </a:xfrm>
        </p:grpSpPr>
        <p:sp>
          <p:nvSpPr>
            <p:cNvPr id="39" name="Freeform: Shape 38">
              <a:extLst>
                <a:ext uri="{FF2B5EF4-FFF2-40B4-BE49-F238E27FC236}">
                  <a16:creationId xmlns:a16="http://schemas.microsoft.com/office/drawing/2014/main" id="{4D2ED2E8-9BB1-456C-F175-8301EDB37C9F}"/>
                </a:ext>
              </a:extLst>
            </p:cNvPr>
            <p:cNvSpPr/>
            <p:nvPr/>
          </p:nvSpPr>
          <p:spPr>
            <a:xfrm rot="17310925" flipV="1">
              <a:off x="2984064" y="2999109"/>
              <a:ext cx="2574206" cy="2166495"/>
            </a:xfrm>
            <a:custGeom>
              <a:avLst/>
              <a:gdLst>
                <a:gd name="connsiteX0" fmla="*/ 2574206 w 2574206"/>
                <a:gd name="connsiteY0" fmla="*/ 2162515 h 2166495"/>
                <a:gd name="connsiteX1" fmla="*/ 2574206 w 2574206"/>
                <a:gd name="connsiteY1" fmla="*/ 928755 h 2166495"/>
                <a:gd name="connsiteX2" fmla="*/ 2456909 w 2574206"/>
                <a:gd name="connsiteY2" fmla="*/ 932006 h 2166495"/>
                <a:gd name="connsiteX3" fmla="*/ 2050567 w 2574206"/>
                <a:gd name="connsiteY3" fmla="*/ 860954 h 2166495"/>
                <a:gd name="connsiteX4" fmla="*/ 1205464 w 2574206"/>
                <a:gd name="connsiteY4" fmla="*/ 51552 h 2166495"/>
                <a:gd name="connsiteX5" fmla="*/ 1188441 w 2574206"/>
                <a:gd name="connsiteY5" fmla="*/ 0 h 2166495"/>
                <a:gd name="connsiteX6" fmla="*/ 0 w 2574206"/>
                <a:gd name="connsiteY6" fmla="*/ 333544 h 2166495"/>
                <a:gd name="connsiteX7" fmla="*/ 52862 w 2574206"/>
                <a:gd name="connsiteY7" fmla="*/ 493633 h 2166495"/>
                <a:gd name="connsiteX8" fmla="*/ 1658559 w 2574206"/>
                <a:gd name="connsiteY8" fmla="*/ 2031497 h 2166495"/>
                <a:gd name="connsiteX9" fmla="*/ 2430608 w 2574206"/>
                <a:gd name="connsiteY9" fmla="*/ 2166495 h 2166495"/>
                <a:gd name="connsiteX10" fmla="*/ 2574206 w 2574206"/>
                <a:gd name="connsiteY10" fmla="*/ 2162515 h 21664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4206" h="2166495">
                  <a:moveTo>
                    <a:pt x="2574206" y="2162515"/>
                  </a:moveTo>
                  <a:lnTo>
                    <a:pt x="2574206" y="928755"/>
                  </a:lnTo>
                  <a:lnTo>
                    <a:pt x="2456909" y="932006"/>
                  </a:lnTo>
                  <a:cubicBezTo>
                    <a:pt x="2322005" y="929090"/>
                    <a:pt x="2185249" y="906058"/>
                    <a:pt x="2050567" y="860954"/>
                  </a:cubicBezTo>
                  <a:cubicBezTo>
                    <a:pt x="1646521" y="725641"/>
                    <a:pt x="1347210" y="420497"/>
                    <a:pt x="1205464" y="51552"/>
                  </a:cubicBezTo>
                  <a:lnTo>
                    <a:pt x="1188441" y="0"/>
                  </a:lnTo>
                  <a:lnTo>
                    <a:pt x="0" y="333544"/>
                  </a:lnTo>
                  <a:lnTo>
                    <a:pt x="52862" y="493633"/>
                  </a:lnTo>
                  <a:cubicBezTo>
                    <a:pt x="322180" y="1194628"/>
                    <a:pt x="890872" y="1774403"/>
                    <a:pt x="1658559" y="2031497"/>
                  </a:cubicBezTo>
                  <a:cubicBezTo>
                    <a:pt x="1914454" y="2117195"/>
                    <a:pt x="2174291" y="2160955"/>
                    <a:pt x="2430608" y="2166495"/>
                  </a:cubicBezTo>
                  <a:lnTo>
                    <a:pt x="2574206" y="216251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TextBox 39">
              <a:extLst>
                <a:ext uri="{FF2B5EF4-FFF2-40B4-BE49-F238E27FC236}">
                  <a16:creationId xmlns:a16="http://schemas.microsoft.com/office/drawing/2014/main" id="{CB0A46ED-2BB7-AB10-9A33-8EA2FC00A422}"/>
                </a:ext>
              </a:extLst>
            </p:cNvPr>
            <p:cNvSpPr txBox="1"/>
            <p:nvPr/>
          </p:nvSpPr>
          <p:spPr>
            <a:xfrm rot="21522467">
              <a:off x="2964338" y="3369239"/>
              <a:ext cx="1837792"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8559A4"/>
                  </a:solidFill>
                  <a:effectLst/>
                  <a:uLnTx/>
                  <a:uFillTx/>
                  <a:latin typeface="Alexandria" pitchFamily="2" charset="-78"/>
                  <a:ea typeface="Open Sans" panose="020B0606030504020204" pitchFamily="34" charset="0"/>
                  <a:cs typeface="Alexandria" pitchFamily="2" charset="-78"/>
                </a:rPr>
                <a:t>إدارة الموقف على المنصات</a:t>
              </a:r>
              <a:endParaRPr kumimoji="0" lang="en-US" sz="2000" b="1" i="0" u="none" strike="noStrike" kern="1200" cap="none" spc="0" normalizeH="0" baseline="0" noProof="0" dirty="0">
                <a:ln>
                  <a:noFill/>
                </a:ln>
                <a:solidFill>
                  <a:srgbClr val="8559A4"/>
                </a:solidFill>
                <a:effectLst/>
                <a:uLnTx/>
                <a:uFillTx/>
                <a:latin typeface="Alexandria" pitchFamily="2" charset="-78"/>
                <a:ea typeface="Open Sans" panose="020B0606030504020204" pitchFamily="34" charset="0"/>
                <a:cs typeface="Alexandria" pitchFamily="2" charset="-78"/>
              </a:endParaRPr>
            </a:p>
          </p:txBody>
        </p:sp>
      </p:grpSp>
      <p:grpSp>
        <p:nvGrpSpPr>
          <p:cNvPr id="41" name="Group 40">
            <a:extLst>
              <a:ext uri="{FF2B5EF4-FFF2-40B4-BE49-F238E27FC236}">
                <a16:creationId xmlns:a16="http://schemas.microsoft.com/office/drawing/2014/main" id="{BCBE3AD7-50E0-520D-DB9E-EE4156A0CF0A}"/>
              </a:ext>
            </a:extLst>
          </p:cNvPr>
          <p:cNvGrpSpPr/>
          <p:nvPr/>
        </p:nvGrpSpPr>
        <p:grpSpPr>
          <a:xfrm>
            <a:off x="2454632" y="2899532"/>
            <a:ext cx="1737360" cy="1737360"/>
            <a:chOff x="5227320" y="2560320"/>
            <a:chExt cx="1737360" cy="1737360"/>
          </a:xfrm>
        </p:grpSpPr>
        <p:sp>
          <p:nvSpPr>
            <p:cNvPr id="42" name="Oval 41">
              <a:extLst>
                <a:ext uri="{FF2B5EF4-FFF2-40B4-BE49-F238E27FC236}">
                  <a16:creationId xmlns:a16="http://schemas.microsoft.com/office/drawing/2014/main" id="{1FA6E2E1-CE79-A36F-90C3-8409FB09667D}"/>
                </a:ext>
              </a:extLst>
            </p:cNvPr>
            <p:cNvSpPr/>
            <p:nvPr/>
          </p:nvSpPr>
          <p:spPr>
            <a:xfrm>
              <a:off x="5227320" y="2560320"/>
              <a:ext cx="1737360" cy="1737360"/>
            </a:xfrm>
            <a:prstGeom prst="ellipse">
              <a:avLst/>
            </a:prstGeom>
            <a:solidFill>
              <a:schemeClr val="bg1"/>
            </a:solidFill>
            <a:ln>
              <a:noFill/>
            </a:ln>
            <a:effectLst>
              <a:outerShdw blurRad="50800" dist="38100" dir="2700000" algn="tl" rotWithShape="0">
                <a:prstClr val="black">
                  <a:alpha val="40000"/>
                </a:prst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3" name="TextBox 42">
              <a:extLst>
                <a:ext uri="{FF2B5EF4-FFF2-40B4-BE49-F238E27FC236}">
                  <a16:creationId xmlns:a16="http://schemas.microsoft.com/office/drawing/2014/main" id="{1A8D06E2-CB78-BBAC-B8C4-175C0C032745}"/>
                </a:ext>
              </a:extLst>
            </p:cNvPr>
            <p:cNvSpPr txBox="1"/>
            <p:nvPr/>
          </p:nvSpPr>
          <p:spPr>
            <a:xfrm>
              <a:off x="5414264" y="3246076"/>
              <a:ext cx="144937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lexandria" pitchFamily="2" charset="-78"/>
                  <a:ea typeface="Open Sans Extrabold" panose="020B0906030804020204" pitchFamily="34" charset="0"/>
                  <a:cs typeface="Alexandria" pitchFamily="2" charset="-78"/>
                </a:rPr>
                <a:t>5 Steps</a:t>
              </a:r>
            </a:p>
          </p:txBody>
        </p:sp>
      </p:grpSp>
    </p:spTree>
    <p:extLst>
      <p:ext uri="{BB962C8B-B14F-4D97-AF65-F5344CB8AC3E}">
        <p14:creationId xmlns:p14="http://schemas.microsoft.com/office/powerpoint/2010/main" val="107130442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par>
                                <p:cTn id="14" presetID="23" presetClass="entr" presetSubtype="16"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fltVal val="0"/>
                                          </p:val>
                                        </p:tav>
                                        <p:tav tm="100000">
                                          <p:val>
                                            <p:strVal val="#ppt_w"/>
                                          </p:val>
                                        </p:tav>
                                      </p:tavLst>
                                    </p:anim>
                                    <p:anim calcmode="lin" valueType="num">
                                      <p:cBhvr>
                                        <p:cTn id="17" dur="500" fill="hold"/>
                                        <p:tgtEl>
                                          <p:spTgt spid="11"/>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childTnLst>
                                </p:cTn>
                              </p:par>
                              <p:par>
                                <p:cTn id="26" presetID="23" presetClass="entr" presetSubtype="16"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23" presetClass="entr" presetSubtype="528" fill="hold" nodeType="click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anim calcmode="lin" valueType="num">
                                      <p:cBhvr>
                                        <p:cTn id="36" dur="500" fill="hold"/>
                                        <p:tgtEl>
                                          <p:spTgt spid="29"/>
                                        </p:tgtEl>
                                        <p:attrNameLst>
                                          <p:attrName>ppt_x</p:attrName>
                                        </p:attrNameLst>
                                      </p:cBhvr>
                                      <p:tavLst>
                                        <p:tav tm="0">
                                          <p:val>
                                            <p:fltVal val="0.5"/>
                                          </p:val>
                                        </p:tav>
                                        <p:tav tm="100000">
                                          <p:val>
                                            <p:strVal val="#ppt_x"/>
                                          </p:val>
                                        </p:tav>
                                      </p:tavLst>
                                    </p:anim>
                                    <p:anim calcmode="lin" valueType="num">
                                      <p:cBhvr>
                                        <p:cTn id="37" dur="500" fill="hold"/>
                                        <p:tgtEl>
                                          <p:spTgt spid="29"/>
                                        </p:tgtEl>
                                        <p:attrNameLst>
                                          <p:attrName>ppt_y</p:attrName>
                                        </p:attrNameLst>
                                      </p:cBhvr>
                                      <p:tavLst>
                                        <p:tav tm="0">
                                          <p:val>
                                            <p:fltVal val="0.5"/>
                                          </p:val>
                                        </p:tav>
                                        <p:tav tm="100000">
                                          <p:val>
                                            <p:strVal val="#ppt_y"/>
                                          </p:val>
                                        </p:tav>
                                      </p:tavLst>
                                    </p:anim>
                                  </p:childTnLst>
                                </p:cTn>
                              </p:par>
                            </p:childTnLst>
                          </p:cTn>
                        </p:par>
                        <p:par>
                          <p:cTn id="38" fill="hold">
                            <p:stCondLst>
                              <p:cond delay="500"/>
                            </p:stCondLst>
                            <p:childTnLst>
                              <p:par>
                                <p:cTn id="39" presetID="23" presetClass="entr" presetSubtype="528"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p:cTn id="41" dur="500" fill="hold"/>
                                        <p:tgtEl>
                                          <p:spTgt spid="32"/>
                                        </p:tgtEl>
                                        <p:attrNameLst>
                                          <p:attrName>ppt_w</p:attrName>
                                        </p:attrNameLst>
                                      </p:cBhvr>
                                      <p:tavLst>
                                        <p:tav tm="0">
                                          <p:val>
                                            <p:fltVal val="0"/>
                                          </p:val>
                                        </p:tav>
                                        <p:tav tm="100000">
                                          <p:val>
                                            <p:strVal val="#ppt_w"/>
                                          </p:val>
                                        </p:tav>
                                      </p:tavLst>
                                    </p:anim>
                                    <p:anim calcmode="lin" valueType="num">
                                      <p:cBhvr>
                                        <p:cTn id="42" dur="500" fill="hold"/>
                                        <p:tgtEl>
                                          <p:spTgt spid="32"/>
                                        </p:tgtEl>
                                        <p:attrNameLst>
                                          <p:attrName>ppt_h</p:attrName>
                                        </p:attrNameLst>
                                      </p:cBhvr>
                                      <p:tavLst>
                                        <p:tav tm="0">
                                          <p:val>
                                            <p:fltVal val="0"/>
                                          </p:val>
                                        </p:tav>
                                        <p:tav tm="100000">
                                          <p:val>
                                            <p:strVal val="#ppt_h"/>
                                          </p:val>
                                        </p:tav>
                                      </p:tavLst>
                                    </p:anim>
                                    <p:anim calcmode="lin" valueType="num">
                                      <p:cBhvr>
                                        <p:cTn id="43" dur="500" fill="hold"/>
                                        <p:tgtEl>
                                          <p:spTgt spid="32"/>
                                        </p:tgtEl>
                                        <p:attrNameLst>
                                          <p:attrName>ppt_x</p:attrName>
                                        </p:attrNameLst>
                                      </p:cBhvr>
                                      <p:tavLst>
                                        <p:tav tm="0">
                                          <p:val>
                                            <p:fltVal val="0.5"/>
                                          </p:val>
                                        </p:tav>
                                        <p:tav tm="100000">
                                          <p:val>
                                            <p:strVal val="#ppt_x"/>
                                          </p:val>
                                        </p:tav>
                                      </p:tavLst>
                                    </p:anim>
                                    <p:anim calcmode="lin" valueType="num">
                                      <p:cBhvr>
                                        <p:cTn id="44" dur="500" fill="hold"/>
                                        <p:tgtEl>
                                          <p:spTgt spid="32"/>
                                        </p:tgtEl>
                                        <p:attrNameLst>
                                          <p:attrName>ppt_y</p:attrName>
                                        </p:attrNameLst>
                                      </p:cBhvr>
                                      <p:tavLst>
                                        <p:tav tm="0">
                                          <p:val>
                                            <p:fltVal val="0.5"/>
                                          </p:val>
                                        </p:tav>
                                        <p:tav tm="100000">
                                          <p:val>
                                            <p:strVal val="#ppt_y"/>
                                          </p:val>
                                        </p:tav>
                                      </p:tavLst>
                                    </p:anim>
                                  </p:childTnLst>
                                </p:cTn>
                              </p:par>
                            </p:childTnLst>
                          </p:cTn>
                        </p:par>
                        <p:par>
                          <p:cTn id="45" fill="hold">
                            <p:stCondLst>
                              <p:cond delay="1000"/>
                            </p:stCondLst>
                            <p:childTnLst>
                              <p:par>
                                <p:cTn id="46" presetID="23" presetClass="entr" presetSubtype="528"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p:cTn id="48" dur="500" fill="hold"/>
                                        <p:tgtEl>
                                          <p:spTgt spid="35"/>
                                        </p:tgtEl>
                                        <p:attrNameLst>
                                          <p:attrName>ppt_w</p:attrName>
                                        </p:attrNameLst>
                                      </p:cBhvr>
                                      <p:tavLst>
                                        <p:tav tm="0">
                                          <p:val>
                                            <p:fltVal val="0"/>
                                          </p:val>
                                        </p:tav>
                                        <p:tav tm="100000">
                                          <p:val>
                                            <p:strVal val="#ppt_w"/>
                                          </p:val>
                                        </p:tav>
                                      </p:tavLst>
                                    </p:anim>
                                    <p:anim calcmode="lin" valueType="num">
                                      <p:cBhvr>
                                        <p:cTn id="49" dur="500" fill="hold"/>
                                        <p:tgtEl>
                                          <p:spTgt spid="35"/>
                                        </p:tgtEl>
                                        <p:attrNameLst>
                                          <p:attrName>ppt_h</p:attrName>
                                        </p:attrNameLst>
                                      </p:cBhvr>
                                      <p:tavLst>
                                        <p:tav tm="0">
                                          <p:val>
                                            <p:fltVal val="0"/>
                                          </p:val>
                                        </p:tav>
                                        <p:tav tm="100000">
                                          <p:val>
                                            <p:strVal val="#ppt_h"/>
                                          </p:val>
                                        </p:tav>
                                      </p:tavLst>
                                    </p:anim>
                                    <p:anim calcmode="lin" valueType="num">
                                      <p:cBhvr>
                                        <p:cTn id="50" dur="500" fill="hold"/>
                                        <p:tgtEl>
                                          <p:spTgt spid="35"/>
                                        </p:tgtEl>
                                        <p:attrNameLst>
                                          <p:attrName>ppt_x</p:attrName>
                                        </p:attrNameLst>
                                      </p:cBhvr>
                                      <p:tavLst>
                                        <p:tav tm="0">
                                          <p:val>
                                            <p:fltVal val="0.5"/>
                                          </p:val>
                                        </p:tav>
                                        <p:tav tm="100000">
                                          <p:val>
                                            <p:strVal val="#ppt_x"/>
                                          </p:val>
                                        </p:tav>
                                      </p:tavLst>
                                    </p:anim>
                                    <p:anim calcmode="lin" valueType="num">
                                      <p:cBhvr>
                                        <p:cTn id="51" dur="500" fill="hold"/>
                                        <p:tgtEl>
                                          <p:spTgt spid="35"/>
                                        </p:tgtEl>
                                        <p:attrNameLst>
                                          <p:attrName>ppt_y</p:attrName>
                                        </p:attrNameLst>
                                      </p:cBhvr>
                                      <p:tavLst>
                                        <p:tav tm="0">
                                          <p:val>
                                            <p:fltVal val="0.5"/>
                                          </p:val>
                                        </p:tav>
                                        <p:tav tm="100000">
                                          <p:val>
                                            <p:strVal val="#ppt_y"/>
                                          </p:val>
                                        </p:tav>
                                      </p:tavLst>
                                    </p:anim>
                                  </p:childTnLst>
                                </p:cTn>
                              </p:par>
                            </p:childTnLst>
                          </p:cTn>
                        </p:par>
                        <p:par>
                          <p:cTn id="52" fill="hold">
                            <p:stCondLst>
                              <p:cond delay="1500"/>
                            </p:stCondLst>
                            <p:childTnLst>
                              <p:par>
                                <p:cTn id="53" presetID="23" presetClass="entr" presetSubtype="528"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 calcmode="lin" valueType="num">
                                      <p:cBhvr>
                                        <p:cTn id="55" dur="500" fill="hold"/>
                                        <p:tgtEl>
                                          <p:spTgt spid="38"/>
                                        </p:tgtEl>
                                        <p:attrNameLst>
                                          <p:attrName>ppt_w</p:attrName>
                                        </p:attrNameLst>
                                      </p:cBhvr>
                                      <p:tavLst>
                                        <p:tav tm="0">
                                          <p:val>
                                            <p:fltVal val="0"/>
                                          </p:val>
                                        </p:tav>
                                        <p:tav tm="100000">
                                          <p:val>
                                            <p:strVal val="#ppt_w"/>
                                          </p:val>
                                        </p:tav>
                                      </p:tavLst>
                                    </p:anim>
                                    <p:anim calcmode="lin" valueType="num">
                                      <p:cBhvr>
                                        <p:cTn id="56" dur="500" fill="hold"/>
                                        <p:tgtEl>
                                          <p:spTgt spid="38"/>
                                        </p:tgtEl>
                                        <p:attrNameLst>
                                          <p:attrName>ppt_h</p:attrName>
                                        </p:attrNameLst>
                                      </p:cBhvr>
                                      <p:tavLst>
                                        <p:tav tm="0">
                                          <p:val>
                                            <p:fltVal val="0"/>
                                          </p:val>
                                        </p:tav>
                                        <p:tav tm="100000">
                                          <p:val>
                                            <p:strVal val="#ppt_h"/>
                                          </p:val>
                                        </p:tav>
                                      </p:tavLst>
                                    </p:anim>
                                    <p:anim calcmode="lin" valueType="num">
                                      <p:cBhvr>
                                        <p:cTn id="57" dur="500" fill="hold"/>
                                        <p:tgtEl>
                                          <p:spTgt spid="38"/>
                                        </p:tgtEl>
                                        <p:attrNameLst>
                                          <p:attrName>ppt_x</p:attrName>
                                        </p:attrNameLst>
                                      </p:cBhvr>
                                      <p:tavLst>
                                        <p:tav tm="0">
                                          <p:val>
                                            <p:fltVal val="0.5"/>
                                          </p:val>
                                        </p:tav>
                                        <p:tav tm="100000">
                                          <p:val>
                                            <p:strVal val="#ppt_x"/>
                                          </p:val>
                                        </p:tav>
                                      </p:tavLst>
                                    </p:anim>
                                    <p:anim calcmode="lin" valueType="num">
                                      <p:cBhvr>
                                        <p:cTn id="58" dur="500" fill="hold"/>
                                        <p:tgtEl>
                                          <p:spTgt spid="38"/>
                                        </p:tgtEl>
                                        <p:attrNameLst>
                                          <p:attrName>ppt_y</p:attrName>
                                        </p:attrNameLst>
                                      </p:cBhvr>
                                      <p:tavLst>
                                        <p:tav tm="0">
                                          <p:val>
                                            <p:fltVal val="0.5"/>
                                          </p:val>
                                        </p:tav>
                                        <p:tav tm="100000">
                                          <p:val>
                                            <p:strVal val="#ppt_y"/>
                                          </p:val>
                                        </p:tav>
                                      </p:tavLst>
                                    </p:anim>
                                  </p:childTnLst>
                                </p:cTn>
                              </p:par>
                            </p:childTnLst>
                          </p:cTn>
                        </p:par>
                        <p:par>
                          <p:cTn id="59" fill="hold">
                            <p:stCondLst>
                              <p:cond delay="2000"/>
                            </p:stCondLst>
                            <p:childTnLst>
                              <p:par>
                                <p:cTn id="60" presetID="23" presetClass="entr" presetSubtype="528" fill="hold" nodeType="after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p:cTn id="62" dur="500" fill="hold"/>
                                        <p:tgtEl>
                                          <p:spTgt spid="26"/>
                                        </p:tgtEl>
                                        <p:attrNameLst>
                                          <p:attrName>ppt_w</p:attrName>
                                        </p:attrNameLst>
                                      </p:cBhvr>
                                      <p:tavLst>
                                        <p:tav tm="0">
                                          <p:val>
                                            <p:fltVal val="0"/>
                                          </p:val>
                                        </p:tav>
                                        <p:tav tm="100000">
                                          <p:val>
                                            <p:strVal val="#ppt_w"/>
                                          </p:val>
                                        </p:tav>
                                      </p:tavLst>
                                    </p:anim>
                                    <p:anim calcmode="lin" valueType="num">
                                      <p:cBhvr>
                                        <p:cTn id="63" dur="500" fill="hold"/>
                                        <p:tgtEl>
                                          <p:spTgt spid="26"/>
                                        </p:tgtEl>
                                        <p:attrNameLst>
                                          <p:attrName>ppt_h</p:attrName>
                                        </p:attrNameLst>
                                      </p:cBhvr>
                                      <p:tavLst>
                                        <p:tav tm="0">
                                          <p:val>
                                            <p:fltVal val="0"/>
                                          </p:val>
                                        </p:tav>
                                        <p:tav tm="100000">
                                          <p:val>
                                            <p:strVal val="#ppt_h"/>
                                          </p:val>
                                        </p:tav>
                                      </p:tavLst>
                                    </p:anim>
                                    <p:anim calcmode="lin" valueType="num">
                                      <p:cBhvr>
                                        <p:cTn id="64" dur="500" fill="hold"/>
                                        <p:tgtEl>
                                          <p:spTgt spid="26"/>
                                        </p:tgtEl>
                                        <p:attrNameLst>
                                          <p:attrName>ppt_x</p:attrName>
                                        </p:attrNameLst>
                                      </p:cBhvr>
                                      <p:tavLst>
                                        <p:tav tm="0">
                                          <p:val>
                                            <p:fltVal val="0.5"/>
                                          </p:val>
                                        </p:tav>
                                        <p:tav tm="100000">
                                          <p:val>
                                            <p:strVal val="#ppt_x"/>
                                          </p:val>
                                        </p:tav>
                                      </p:tavLst>
                                    </p:anim>
                                    <p:anim calcmode="lin" valueType="num">
                                      <p:cBhvr>
                                        <p:cTn id="65" dur="500" fill="hold"/>
                                        <p:tgtEl>
                                          <p:spTgt spid="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F59DE-9F69-5AC5-62B4-502E9B6F14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1DC9C2-EAAA-FBBB-21D5-CF045921FD40}"/>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BFB6084-893B-179D-24F2-73B136B00BA8}"/>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F7BA8A4-26ED-CB4D-06FF-68E50C56DD81}"/>
              </a:ext>
            </a:extLst>
          </p:cNvPr>
          <p:cNvSpPr/>
          <p:nvPr/>
        </p:nvSpPr>
        <p:spPr>
          <a:xfrm>
            <a:off x="403119" y="954372"/>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6D8CEE1-D902-EEC5-78F1-125D4A59EDB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EC10EDA-2BCA-7B03-BB6C-27C7D1C0BB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0D438A1B-9937-A186-74DC-5775F50D9642}"/>
              </a:ext>
            </a:extLst>
          </p:cNvPr>
          <p:cNvSpPr txBox="1"/>
          <p:nvPr/>
        </p:nvSpPr>
        <p:spPr>
          <a:xfrm>
            <a:off x="403120" y="1358558"/>
            <a:ext cx="11250546" cy="4985275"/>
          </a:xfrm>
          <a:prstGeom prst="rect">
            <a:avLst/>
          </a:prstGeom>
          <a:noFill/>
        </p:spPr>
        <p:txBody>
          <a:bodyPr wrap="square" rtlCol="1">
            <a:spAutoFit/>
          </a:bodyPr>
          <a:lstStyle/>
          <a:p>
            <a:pPr marL="342900" indent="-342900" algn="just" rtl="1">
              <a:lnSpc>
                <a:spcPct val="150000"/>
              </a:lnSpc>
              <a:spcAft>
                <a:spcPts val="1200"/>
              </a:spcAft>
              <a:buClr>
                <a:schemeClr val="accent2"/>
              </a:buClr>
              <a:buAutoNum type="arabicPeriod"/>
            </a:pPr>
            <a:r>
              <a:rPr lang="ar-EG" b="1" dirty="0">
                <a:solidFill>
                  <a:schemeClr val="accent2"/>
                </a:solidFill>
                <a:latin typeface="Alexandria" pitchFamily="2" charset="-78"/>
                <a:cs typeface="Alexandria" pitchFamily="2" charset="-78"/>
              </a:rPr>
              <a:t>الرصد المبكر والإنذار </a:t>
            </a:r>
            <a:r>
              <a:rPr lang="en-US" b="1" dirty="0">
                <a:solidFill>
                  <a:schemeClr val="accent2"/>
                </a:solidFill>
                <a:latin typeface="Alexandria" pitchFamily="2" charset="-78"/>
                <a:cs typeface="Alexandria" pitchFamily="2" charset="-78"/>
              </a:rPr>
              <a:t>Monitoring &amp; Early Detection</a:t>
            </a:r>
            <a:endParaRPr lang="ar-EG" b="1" dirty="0">
              <a:solidFill>
                <a:schemeClr val="accent2"/>
              </a:solidFill>
              <a:latin typeface="Alexandria" pitchFamily="2" charset="-78"/>
              <a:cs typeface="Alexandria" pitchFamily="2" charset="-78"/>
            </a:endParaRPr>
          </a:p>
          <a:p>
            <a:pPr algn="just" rtl="1">
              <a:lnSpc>
                <a:spcPct val="200000"/>
              </a:lnSpc>
              <a:spcAft>
                <a:spcPts val="1200"/>
              </a:spcAft>
              <a:buClr>
                <a:schemeClr val="accent2"/>
              </a:buClr>
            </a:pPr>
            <a:r>
              <a:rPr lang="ar-EG" dirty="0">
                <a:latin typeface="Alexandria" pitchFamily="2" charset="-78"/>
                <a:cs typeface="Alexandria" pitchFamily="2" charset="-78"/>
              </a:rPr>
              <a:t>متابعة ما يُقال عن المؤسسة أو العلامة التجارية في الفضاء الرقمي (وسائل التواصل الاجتماعي، المنتديات، المواقع الإخبارية، التعليقات) باستخدام أدوات الرصد والتحليل.</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الهدف: </a:t>
            </a:r>
          </a:p>
          <a:p>
            <a:pPr algn="just" rtl="1">
              <a:lnSpc>
                <a:spcPct val="150000"/>
              </a:lnSpc>
              <a:spcAft>
                <a:spcPts val="1200"/>
              </a:spcAft>
              <a:buClr>
                <a:schemeClr val="accent2"/>
              </a:buClr>
            </a:pPr>
            <a:r>
              <a:rPr lang="ar-EG" dirty="0">
                <a:latin typeface="Alexandria" pitchFamily="2" charset="-78"/>
                <a:cs typeface="Alexandria" pitchFamily="2" charset="-78"/>
              </a:rPr>
              <a:t>اكتشاف مؤشرات الأزمة قبل تفاقمها، مما يمنح وقتًا ثمينًا للتدخل المبكر.</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استخدام أدوات مثل </a:t>
            </a:r>
            <a:r>
              <a:rPr lang="en-US" dirty="0">
                <a:latin typeface="Alexandria" pitchFamily="2" charset="-78"/>
                <a:cs typeface="Alexandria" pitchFamily="2" charset="-78"/>
              </a:rPr>
              <a:t> </a:t>
            </a:r>
            <a:r>
              <a:rPr lang="en-US" dirty="0" err="1">
                <a:latin typeface="Alexandria" pitchFamily="2" charset="-78"/>
                <a:cs typeface="Alexandria" pitchFamily="2" charset="-78"/>
              </a:rPr>
              <a:t>Brandwatch</a:t>
            </a:r>
            <a:r>
              <a:rPr lang="en-US" dirty="0">
                <a:latin typeface="Alexandria" pitchFamily="2" charset="-78"/>
                <a:cs typeface="Alexandria" pitchFamily="2" charset="-78"/>
              </a:rPr>
              <a:t> </a:t>
            </a:r>
            <a:r>
              <a:rPr lang="ar-EG" dirty="0">
                <a:latin typeface="Alexandria" pitchFamily="2" charset="-78"/>
                <a:cs typeface="Alexandria" pitchFamily="2" charset="-78"/>
              </a:rPr>
              <a:t>أو </a:t>
            </a:r>
            <a:r>
              <a:rPr lang="en-US" dirty="0">
                <a:latin typeface="Alexandria" pitchFamily="2" charset="-78"/>
                <a:cs typeface="Alexandria" pitchFamily="2" charset="-78"/>
              </a:rPr>
              <a:t> Hootsuite </a:t>
            </a:r>
            <a:r>
              <a:rPr lang="ar-EG" dirty="0">
                <a:latin typeface="Alexandria" pitchFamily="2" charset="-78"/>
                <a:cs typeface="Alexandria" pitchFamily="2" charset="-78"/>
              </a:rPr>
              <a:t>لرصد كلمات مفتاحية مرتبطة بالشركة.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في أزمة </a:t>
            </a:r>
            <a:r>
              <a:rPr lang="en-US" dirty="0">
                <a:latin typeface="Alexandria" pitchFamily="2" charset="-78"/>
                <a:cs typeface="Alexandria" pitchFamily="2" charset="-78"/>
              </a:rPr>
              <a:t>United Airlines (2017)، </a:t>
            </a:r>
            <a:r>
              <a:rPr lang="ar-EG" dirty="0">
                <a:latin typeface="Alexandria" pitchFamily="2" charset="-78"/>
                <a:cs typeface="Alexandria" pitchFamily="2" charset="-78"/>
              </a:rPr>
              <a:t>انتشرت فيديوهات لسحب راكب بالقوة قبل رد الشركة، ما أظهر ضعف الرصد المبكر.</a:t>
            </a:r>
          </a:p>
        </p:txBody>
      </p:sp>
      <p:sp>
        <p:nvSpPr>
          <p:cNvPr id="4" name="Rectangle: Rounded Corners 3">
            <a:extLst>
              <a:ext uri="{FF2B5EF4-FFF2-40B4-BE49-F238E27FC236}">
                <a16:creationId xmlns:a16="http://schemas.microsoft.com/office/drawing/2014/main" id="{4D9BB5C4-F073-E524-55DC-C738BE586929}"/>
              </a:ext>
            </a:extLst>
          </p:cNvPr>
          <p:cNvSpPr/>
          <p:nvPr/>
        </p:nvSpPr>
        <p:spPr>
          <a:xfrm>
            <a:off x="3436962" y="399802"/>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إدارة الأزمات الرقمية</a:t>
            </a:r>
          </a:p>
        </p:txBody>
      </p:sp>
    </p:spTree>
    <p:extLst>
      <p:ext uri="{BB962C8B-B14F-4D97-AF65-F5344CB8AC3E}">
        <p14:creationId xmlns:p14="http://schemas.microsoft.com/office/powerpoint/2010/main" val="3329997163"/>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F6385-8547-CA5A-5342-123ABC7214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C05493-0059-210A-5E1E-4538D2ACD648}"/>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E2A440-2BEC-C1B8-F4FE-4FF4A441A158}"/>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FF6A351-3F40-0FC9-B463-36D431024E23}"/>
              </a:ext>
            </a:extLst>
          </p:cNvPr>
          <p:cNvSpPr/>
          <p:nvPr/>
        </p:nvSpPr>
        <p:spPr>
          <a:xfrm>
            <a:off x="403119" y="954372"/>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2D47C49-65F8-9407-5D14-75B75221EF67}"/>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CFC1122-2B47-5039-45A4-7ADF71E2B2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013765C3-36DC-0291-9DD3-2BD99F55E7C5}"/>
              </a:ext>
            </a:extLst>
          </p:cNvPr>
          <p:cNvSpPr txBox="1"/>
          <p:nvPr/>
        </p:nvSpPr>
        <p:spPr>
          <a:xfrm>
            <a:off x="403120" y="1358558"/>
            <a:ext cx="11250546" cy="4138890"/>
          </a:xfrm>
          <a:prstGeom prst="rect">
            <a:avLst/>
          </a:prstGeom>
          <a:noFill/>
        </p:spPr>
        <p:txBody>
          <a:bodyPr wrap="square" rtlCol="1">
            <a:spAutoFit/>
          </a:bodyPr>
          <a:lstStyle/>
          <a:p>
            <a:pPr algn="just" rtl="1">
              <a:lnSpc>
                <a:spcPct val="150000"/>
              </a:lnSpc>
              <a:spcAft>
                <a:spcPts val="1200"/>
              </a:spcAft>
              <a:buClr>
                <a:schemeClr val="accent2"/>
              </a:buClr>
            </a:pPr>
            <a:r>
              <a:rPr lang="ar-EG" b="1" dirty="0">
                <a:solidFill>
                  <a:schemeClr val="accent2"/>
                </a:solidFill>
                <a:latin typeface="Alexandria" pitchFamily="2" charset="-78"/>
                <a:cs typeface="Alexandria" pitchFamily="2" charset="-78"/>
              </a:rPr>
              <a:t>2. تشكيل فريق الاستجابة الرقمية  </a:t>
            </a:r>
            <a:r>
              <a:rPr lang="en-US" b="1" dirty="0">
                <a:solidFill>
                  <a:schemeClr val="accent2"/>
                </a:solidFill>
                <a:latin typeface="Alexandria" pitchFamily="2" charset="-78"/>
                <a:cs typeface="Alexandria" pitchFamily="2" charset="-78"/>
              </a:rPr>
              <a:t>Digital Crisis Response Team</a:t>
            </a:r>
          </a:p>
          <a:p>
            <a:pPr algn="just" rtl="1">
              <a:lnSpc>
                <a:spcPct val="150000"/>
              </a:lnSpc>
              <a:spcAft>
                <a:spcPts val="1200"/>
              </a:spcAft>
              <a:buClr>
                <a:schemeClr val="accent2"/>
              </a:buClr>
            </a:pPr>
            <a:r>
              <a:rPr lang="ar-EG" dirty="0">
                <a:latin typeface="Alexandria" pitchFamily="2" charset="-78"/>
                <a:cs typeface="Alexandria" pitchFamily="2" charset="-78"/>
              </a:rPr>
              <a:t>فريق متعدد التخصصات يضم خبراء الاتصال الرقمي، الأمن السيبراني، الشؤون القانونية، والعلاقات العامة، مع تحديد متحدث رسمي واحد.</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الهدف: </a:t>
            </a:r>
          </a:p>
          <a:p>
            <a:pPr algn="just" rtl="1">
              <a:lnSpc>
                <a:spcPct val="150000"/>
              </a:lnSpc>
              <a:spcAft>
                <a:spcPts val="1200"/>
              </a:spcAft>
              <a:buClr>
                <a:schemeClr val="accent2"/>
              </a:buClr>
            </a:pPr>
            <a:r>
              <a:rPr lang="ar-EG" dirty="0">
                <a:latin typeface="Alexandria" pitchFamily="2" charset="-78"/>
                <a:cs typeface="Alexandria" pitchFamily="2" charset="-78"/>
              </a:rPr>
              <a:t>ضمان التنسيق وسرعة اتخاذ القرار والرد.</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في أزمة اختراق بيانات </a:t>
            </a:r>
            <a:r>
              <a:rPr lang="en-US" dirty="0">
                <a:latin typeface="Alexandria" pitchFamily="2" charset="-78"/>
                <a:cs typeface="Alexandria" pitchFamily="2" charset="-78"/>
              </a:rPr>
              <a:t>Equifax (2017)، </a:t>
            </a:r>
            <a:r>
              <a:rPr lang="ar-EG" dirty="0">
                <a:latin typeface="Alexandria" pitchFamily="2" charset="-78"/>
                <a:cs typeface="Alexandria" pitchFamily="2" charset="-78"/>
              </a:rPr>
              <a:t>عُيّن فريق مشترك بين الأمن السيبراني والعلاقات العامة لصياغة بيانات موحدة للعملاء ووسائل الإعلام.</a:t>
            </a:r>
          </a:p>
        </p:txBody>
      </p:sp>
      <p:sp>
        <p:nvSpPr>
          <p:cNvPr id="4" name="Rectangle: Rounded Corners 3">
            <a:extLst>
              <a:ext uri="{FF2B5EF4-FFF2-40B4-BE49-F238E27FC236}">
                <a16:creationId xmlns:a16="http://schemas.microsoft.com/office/drawing/2014/main" id="{AE122ED4-C0F6-C259-F65A-3CD69D72238E}"/>
              </a:ext>
            </a:extLst>
          </p:cNvPr>
          <p:cNvSpPr/>
          <p:nvPr/>
        </p:nvSpPr>
        <p:spPr>
          <a:xfrm>
            <a:off x="3436962" y="399802"/>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إدارة الأزمات الرقمية</a:t>
            </a:r>
          </a:p>
        </p:txBody>
      </p:sp>
    </p:spTree>
    <p:extLst>
      <p:ext uri="{BB962C8B-B14F-4D97-AF65-F5344CB8AC3E}">
        <p14:creationId xmlns:p14="http://schemas.microsoft.com/office/powerpoint/2010/main" val="2575921992"/>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CBCFB-6739-B133-9840-34A518ABC6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7B9C5D-DF10-AF51-BC8B-90F17289CF32}"/>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142C9E-4619-8D19-25A7-F41247C2435C}"/>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02E7373-BEB4-8EEA-792E-3DA6EE1B74E8}"/>
              </a:ext>
            </a:extLst>
          </p:cNvPr>
          <p:cNvSpPr/>
          <p:nvPr/>
        </p:nvSpPr>
        <p:spPr>
          <a:xfrm>
            <a:off x="403119" y="954372"/>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0CBE8E5-68F0-46B4-7647-607BE8F5675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7C1450C-E34E-6F0A-DB7C-05D544B4C5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523EF421-3EA1-C89A-7B3F-F528A203D83A}"/>
              </a:ext>
            </a:extLst>
          </p:cNvPr>
          <p:cNvSpPr txBox="1"/>
          <p:nvPr/>
        </p:nvSpPr>
        <p:spPr>
          <a:xfrm>
            <a:off x="403120" y="1358558"/>
            <a:ext cx="11250546" cy="3723392"/>
          </a:xfrm>
          <a:prstGeom prst="rect">
            <a:avLst/>
          </a:prstGeom>
          <a:noFill/>
        </p:spPr>
        <p:txBody>
          <a:bodyPr wrap="square" rtlCol="1">
            <a:spAutoFit/>
          </a:bodyPr>
          <a:lstStyle/>
          <a:p>
            <a:pPr algn="just" rtl="1">
              <a:lnSpc>
                <a:spcPct val="150000"/>
              </a:lnSpc>
              <a:spcAft>
                <a:spcPts val="1200"/>
              </a:spcAft>
              <a:buClr>
                <a:schemeClr val="accent2"/>
              </a:buClr>
            </a:pPr>
            <a:r>
              <a:rPr lang="ar-EG" b="1" dirty="0">
                <a:solidFill>
                  <a:schemeClr val="accent2"/>
                </a:solidFill>
                <a:latin typeface="Alexandria" pitchFamily="2" charset="-78"/>
                <a:cs typeface="Alexandria" pitchFamily="2" charset="-78"/>
              </a:rPr>
              <a:t>3. إدارة الرسائل والمحتوى الرقمي </a:t>
            </a:r>
            <a:r>
              <a:rPr lang="en-US" b="1" dirty="0">
                <a:solidFill>
                  <a:schemeClr val="accent2"/>
                </a:solidFill>
                <a:latin typeface="Alexandria" pitchFamily="2" charset="-78"/>
                <a:cs typeface="Alexandria" pitchFamily="2" charset="-78"/>
              </a:rPr>
              <a:t>Message &amp; Content Management</a:t>
            </a:r>
          </a:p>
          <a:p>
            <a:pPr algn="just" rtl="1">
              <a:lnSpc>
                <a:spcPct val="150000"/>
              </a:lnSpc>
              <a:spcAft>
                <a:spcPts val="1200"/>
              </a:spcAft>
              <a:buClr>
                <a:schemeClr val="accent2"/>
              </a:buClr>
            </a:pPr>
            <a:r>
              <a:rPr lang="ar-EG" dirty="0">
                <a:latin typeface="Alexandria" pitchFamily="2" charset="-78"/>
                <a:cs typeface="Alexandria" pitchFamily="2" charset="-78"/>
              </a:rPr>
              <a:t>صياغة رسائل دقيقة، موحدة، وشفافة، ونشرها على القنوات الرقمية الرسمية.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الهدف: </a:t>
            </a:r>
          </a:p>
          <a:p>
            <a:pPr algn="just" rtl="1">
              <a:lnSpc>
                <a:spcPct val="150000"/>
              </a:lnSpc>
              <a:spcAft>
                <a:spcPts val="1200"/>
              </a:spcAft>
              <a:buClr>
                <a:schemeClr val="accent2"/>
              </a:buClr>
            </a:pPr>
            <a:r>
              <a:rPr lang="ar-EG" dirty="0">
                <a:latin typeface="Alexandria" pitchFamily="2" charset="-78"/>
                <a:cs typeface="Alexandria" pitchFamily="2" charset="-78"/>
              </a:rPr>
              <a:t>السيطرة على السرد الإعلامي ومنع انتشار المعلومات المضللة.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خلال أزمة إعلان </a:t>
            </a:r>
            <a:r>
              <a:rPr lang="en-US" dirty="0">
                <a:latin typeface="Alexandria" pitchFamily="2" charset="-78"/>
                <a:cs typeface="Alexandria" pitchFamily="2" charset="-78"/>
              </a:rPr>
              <a:t>iPad Pro (2024)، </a:t>
            </a:r>
            <a:r>
              <a:rPr lang="ar-EG" dirty="0">
                <a:latin typeface="Alexandria" pitchFamily="2" charset="-78"/>
                <a:cs typeface="Alexandria" pitchFamily="2" charset="-78"/>
              </a:rPr>
              <a:t>أصدرت </a:t>
            </a:r>
            <a:r>
              <a:rPr lang="en-US" dirty="0">
                <a:latin typeface="Alexandria" pitchFamily="2" charset="-78"/>
                <a:cs typeface="Alexandria" pitchFamily="2" charset="-78"/>
              </a:rPr>
              <a:t>Apple </a:t>
            </a:r>
            <a:r>
              <a:rPr lang="ar-EG" dirty="0">
                <a:latin typeface="Alexandria" pitchFamily="2" charset="-78"/>
                <a:cs typeface="Alexandria" pitchFamily="2" charset="-78"/>
              </a:rPr>
              <a:t>اعتذارًا رسميًا وعدّلت الرسالة الإعلانية بعد الانتقادات، مما ساعد في تهدئة ردود الفعل.</a:t>
            </a:r>
          </a:p>
        </p:txBody>
      </p:sp>
      <p:sp>
        <p:nvSpPr>
          <p:cNvPr id="4" name="Rectangle: Rounded Corners 3">
            <a:extLst>
              <a:ext uri="{FF2B5EF4-FFF2-40B4-BE49-F238E27FC236}">
                <a16:creationId xmlns:a16="http://schemas.microsoft.com/office/drawing/2014/main" id="{9EEDBB89-DCAE-34FC-C9AA-B86C0D50287A}"/>
              </a:ext>
            </a:extLst>
          </p:cNvPr>
          <p:cNvSpPr/>
          <p:nvPr/>
        </p:nvSpPr>
        <p:spPr>
          <a:xfrm>
            <a:off x="3436962" y="399802"/>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إدارة الأزمات الرقمية</a:t>
            </a:r>
          </a:p>
        </p:txBody>
      </p:sp>
    </p:spTree>
    <p:extLst>
      <p:ext uri="{BB962C8B-B14F-4D97-AF65-F5344CB8AC3E}">
        <p14:creationId xmlns:p14="http://schemas.microsoft.com/office/powerpoint/2010/main" val="476623862"/>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28417-4DF7-92B5-C5AC-531719909C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F4F652-5CD1-311E-2C52-C9ADAB8C4CE0}"/>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B1294D4-E734-FA52-AD74-64D804615A1E}"/>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79EE81D-2E64-FCEA-9F80-569934851BD4}"/>
              </a:ext>
            </a:extLst>
          </p:cNvPr>
          <p:cNvSpPr/>
          <p:nvPr/>
        </p:nvSpPr>
        <p:spPr>
          <a:xfrm>
            <a:off x="403119" y="954372"/>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8FEBB29-1A66-6717-9696-3243984F05E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FF35D21-A63E-F55E-9843-6B251902F3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2E2DD47C-66BF-2C0F-8B39-2F23B0CFFC06}"/>
              </a:ext>
            </a:extLst>
          </p:cNvPr>
          <p:cNvSpPr txBox="1"/>
          <p:nvPr/>
        </p:nvSpPr>
        <p:spPr>
          <a:xfrm>
            <a:off x="403120" y="1358558"/>
            <a:ext cx="11250546" cy="3723392"/>
          </a:xfrm>
          <a:prstGeom prst="rect">
            <a:avLst/>
          </a:prstGeom>
          <a:noFill/>
        </p:spPr>
        <p:txBody>
          <a:bodyPr wrap="square" rtlCol="1">
            <a:spAutoFit/>
          </a:bodyPr>
          <a:lstStyle/>
          <a:p>
            <a:pPr algn="just" rtl="1">
              <a:lnSpc>
                <a:spcPct val="150000"/>
              </a:lnSpc>
              <a:spcAft>
                <a:spcPts val="1200"/>
              </a:spcAft>
              <a:buClr>
                <a:schemeClr val="accent2"/>
              </a:buClr>
            </a:pPr>
            <a:r>
              <a:rPr lang="ar-EG" b="1" dirty="0">
                <a:solidFill>
                  <a:schemeClr val="accent2"/>
                </a:solidFill>
                <a:latin typeface="Alexandria" pitchFamily="2" charset="-78"/>
                <a:cs typeface="Alexandria" pitchFamily="2" charset="-78"/>
              </a:rPr>
              <a:t>4. التفاعل المستمر مع الجمهور  </a:t>
            </a:r>
            <a:r>
              <a:rPr lang="en-US" b="1" dirty="0">
                <a:solidFill>
                  <a:schemeClr val="accent2"/>
                </a:solidFill>
                <a:latin typeface="Alexandria" pitchFamily="2" charset="-78"/>
                <a:cs typeface="Alexandria" pitchFamily="2" charset="-78"/>
              </a:rPr>
              <a:t>Continuous Engagement</a:t>
            </a:r>
          </a:p>
          <a:p>
            <a:pPr algn="just" rtl="1">
              <a:lnSpc>
                <a:spcPct val="150000"/>
              </a:lnSpc>
              <a:spcAft>
                <a:spcPts val="1200"/>
              </a:spcAft>
              <a:buClr>
                <a:schemeClr val="accent2"/>
              </a:buClr>
            </a:pPr>
            <a:r>
              <a:rPr lang="ar-EG" dirty="0">
                <a:latin typeface="Alexandria" pitchFamily="2" charset="-78"/>
                <a:cs typeface="Alexandria" pitchFamily="2" charset="-78"/>
              </a:rPr>
              <a:t>الرد السريع والمستمر على استفسارات وتعليقات الجمهور، وتفنيد الشائعات بالمصادر الموثوقة.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الهدف: </a:t>
            </a:r>
          </a:p>
          <a:p>
            <a:pPr algn="just" rtl="1">
              <a:lnSpc>
                <a:spcPct val="150000"/>
              </a:lnSpc>
              <a:spcAft>
                <a:spcPts val="1200"/>
              </a:spcAft>
              <a:buClr>
                <a:schemeClr val="accent2"/>
              </a:buClr>
            </a:pPr>
            <a:r>
              <a:rPr lang="ar-EG" dirty="0">
                <a:latin typeface="Alexandria" pitchFamily="2" charset="-78"/>
                <a:cs typeface="Alexandria" pitchFamily="2" charset="-78"/>
              </a:rPr>
              <a:t>بناء الثقة وتهدئة القلق العام.</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البنوك التي تواجه شائعات إفلاس رقمية تنشر فيديوهات قصيرة ورسائل مباشرة على فيسبوك وتويتر لتوضيح الوضع المالي الحقيقي.</a:t>
            </a:r>
          </a:p>
        </p:txBody>
      </p:sp>
      <p:sp>
        <p:nvSpPr>
          <p:cNvPr id="4" name="Rectangle: Rounded Corners 3">
            <a:extLst>
              <a:ext uri="{FF2B5EF4-FFF2-40B4-BE49-F238E27FC236}">
                <a16:creationId xmlns:a16="http://schemas.microsoft.com/office/drawing/2014/main" id="{EC54B961-74F6-E082-AA6A-83711BDE04D3}"/>
              </a:ext>
            </a:extLst>
          </p:cNvPr>
          <p:cNvSpPr/>
          <p:nvPr/>
        </p:nvSpPr>
        <p:spPr>
          <a:xfrm>
            <a:off x="3436962" y="399802"/>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إدارة الأزمات الرقمية</a:t>
            </a:r>
          </a:p>
        </p:txBody>
      </p:sp>
    </p:spTree>
    <p:extLst>
      <p:ext uri="{BB962C8B-B14F-4D97-AF65-F5344CB8AC3E}">
        <p14:creationId xmlns:p14="http://schemas.microsoft.com/office/powerpoint/2010/main" val="3275178839"/>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42419-E7A9-6D76-75B9-603D821E8E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61568B-D1E2-43E8-B3A1-D1EC28D527A7}"/>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012F96A-7139-6ACB-660C-676E64B4F4BB}"/>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A08F03A-A8D2-36A2-9AFA-8E0B8CCAA5EC}"/>
              </a:ext>
            </a:extLst>
          </p:cNvPr>
          <p:cNvSpPr/>
          <p:nvPr/>
        </p:nvSpPr>
        <p:spPr>
          <a:xfrm>
            <a:off x="403119" y="954372"/>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CD459ED-D018-8E0F-08E8-18709678E91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68020C8-F49E-41EC-3E21-B01CDE7EE4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5484D068-5AA0-8C32-AD1B-BA1507DEAB63}"/>
              </a:ext>
            </a:extLst>
          </p:cNvPr>
          <p:cNvSpPr txBox="1"/>
          <p:nvPr/>
        </p:nvSpPr>
        <p:spPr>
          <a:xfrm>
            <a:off x="3668110" y="1358558"/>
            <a:ext cx="7985556" cy="4292778"/>
          </a:xfrm>
          <a:prstGeom prst="rect">
            <a:avLst/>
          </a:prstGeom>
          <a:noFill/>
        </p:spPr>
        <p:txBody>
          <a:bodyPr wrap="square" rtlCol="1">
            <a:spAutoFit/>
          </a:bodyPr>
          <a:lstStyle/>
          <a:p>
            <a:pPr algn="just" rtl="1">
              <a:lnSpc>
                <a:spcPct val="150000"/>
              </a:lnSpc>
              <a:spcAft>
                <a:spcPts val="1200"/>
              </a:spcAft>
              <a:buClr>
                <a:schemeClr val="accent2"/>
              </a:buClr>
            </a:pPr>
            <a:r>
              <a:rPr lang="ar-EG" b="1" dirty="0">
                <a:solidFill>
                  <a:schemeClr val="accent2"/>
                </a:solidFill>
                <a:latin typeface="Alexandria" pitchFamily="2" charset="-78"/>
                <a:cs typeface="Alexandria" pitchFamily="2" charset="-78"/>
              </a:rPr>
              <a:t>5. التقييم والتعلم بعد الازمة </a:t>
            </a:r>
            <a:r>
              <a:rPr lang="en-US" b="1" dirty="0">
                <a:solidFill>
                  <a:schemeClr val="accent2"/>
                </a:solidFill>
                <a:latin typeface="Alexandria" pitchFamily="2" charset="-78"/>
                <a:cs typeface="Alexandria" pitchFamily="2" charset="-78"/>
              </a:rPr>
              <a:t>Post-Crisis Evaluation &amp; Learning</a:t>
            </a:r>
          </a:p>
          <a:p>
            <a:pPr algn="just" rtl="1">
              <a:lnSpc>
                <a:spcPct val="150000"/>
              </a:lnSpc>
              <a:spcAft>
                <a:spcPts val="1200"/>
              </a:spcAft>
              <a:buClr>
                <a:schemeClr val="accent2"/>
              </a:buClr>
            </a:pPr>
            <a:r>
              <a:rPr lang="ar-EG" dirty="0">
                <a:latin typeface="Alexandria" pitchFamily="2" charset="-78"/>
                <a:cs typeface="Alexandria" pitchFamily="2" charset="-78"/>
              </a:rPr>
              <a:t>تحليل سير الأزمة بعد انتهائها، وتحديد نقاط القوة والضعف، وتحديث خطط الأزمات الرقمية.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الهدف: </a:t>
            </a:r>
          </a:p>
          <a:p>
            <a:pPr algn="just" rtl="1">
              <a:lnSpc>
                <a:spcPct val="150000"/>
              </a:lnSpc>
              <a:spcAft>
                <a:spcPts val="1200"/>
              </a:spcAft>
              <a:buClr>
                <a:schemeClr val="accent2"/>
              </a:buClr>
            </a:pPr>
            <a:r>
              <a:rPr lang="ar-EG" dirty="0">
                <a:latin typeface="Alexandria" pitchFamily="2" charset="-78"/>
                <a:cs typeface="Alexandria" pitchFamily="2" charset="-78"/>
              </a:rPr>
              <a:t>منع تكرار الأخطاء وتحسين سرعة وكفاءة الاستجابة مستقبلاً.</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بعد اختراق بيانات </a:t>
            </a:r>
            <a:r>
              <a:rPr lang="en-US" dirty="0">
                <a:latin typeface="Alexandria" pitchFamily="2" charset="-78"/>
                <a:cs typeface="Alexandria" pitchFamily="2" charset="-78"/>
              </a:rPr>
              <a:t>Target (2013)، </a:t>
            </a:r>
            <a:r>
              <a:rPr lang="ar-EG" dirty="0">
                <a:latin typeface="Alexandria" pitchFamily="2" charset="-78"/>
                <a:cs typeface="Alexandria" pitchFamily="2" charset="-78"/>
              </a:rPr>
              <a:t>حسّنت الشركة بنيتها الأمنية</a:t>
            </a:r>
          </a:p>
          <a:p>
            <a:pPr algn="just" rtl="1">
              <a:lnSpc>
                <a:spcPct val="150000"/>
              </a:lnSpc>
              <a:spcAft>
                <a:spcPts val="1200"/>
              </a:spcAft>
              <a:buClr>
                <a:schemeClr val="accent2"/>
              </a:buClr>
            </a:pPr>
            <a:r>
              <a:rPr lang="ar-EG" dirty="0">
                <a:latin typeface="Alexandria" pitchFamily="2" charset="-78"/>
                <a:cs typeface="Alexandria" pitchFamily="2" charset="-78"/>
              </a:rPr>
              <a:t> وأنشأت مركز عمليات أمنية جديد.</a:t>
            </a:r>
          </a:p>
        </p:txBody>
      </p:sp>
      <p:sp>
        <p:nvSpPr>
          <p:cNvPr id="4" name="Rectangle: Rounded Corners 3">
            <a:extLst>
              <a:ext uri="{FF2B5EF4-FFF2-40B4-BE49-F238E27FC236}">
                <a16:creationId xmlns:a16="http://schemas.microsoft.com/office/drawing/2014/main" id="{526D97F5-BB77-6981-5B63-A48B0F88A0EB}"/>
              </a:ext>
            </a:extLst>
          </p:cNvPr>
          <p:cNvSpPr/>
          <p:nvPr/>
        </p:nvSpPr>
        <p:spPr>
          <a:xfrm>
            <a:off x="3436962" y="399802"/>
            <a:ext cx="562011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إدارة الأزمات الرقمية</a:t>
            </a:r>
          </a:p>
        </p:txBody>
      </p:sp>
      <p:pic>
        <p:nvPicPr>
          <p:cNvPr id="6" name="Picture 5">
            <a:extLst>
              <a:ext uri="{FF2B5EF4-FFF2-40B4-BE49-F238E27FC236}">
                <a16:creationId xmlns:a16="http://schemas.microsoft.com/office/drawing/2014/main" id="{E055FC57-8BE6-9FE2-94BA-EDCF311348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927" y="2661691"/>
            <a:ext cx="4237486" cy="26314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17049993"/>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904FF-4438-A160-490C-16DD0CBACC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7FFA5E-D35B-B96A-57B2-8FD993601F6C}"/>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03E26D2-2BD1-4FA4-A6C8-9EF44C7508B5}"/>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C1BA271-88FF-00AF-2527-07C675C0217E}"/>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7DF4B8B-FE00-EEBB-F2CE-3BB50D983E7D}"/>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590C6C2-DBBE-46F0-C170-0D1F7C1DB6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9D28E57D-12D2-4189-1E49-0DB436E7EBCA}"/>
              </a:ext>
            </a:extLst>
          </p:cNvPr>
          <p:cNvSpPr txBox="1"/>
          <p:nvPr/>
        </p:nvSpPr>
        <p:spPr>
          <a:xfrm>
            <a:off x="742533" y="1472086"/>
            <a:ext cx="11083707" cy="4996817"/>
          </a:xfrm>
          <a:prstGeom prst="rect">
            <a:avLst/>
          </a:prstGeom>
          <a:noFill/>
        </p:spPr>
        <p:txBody>
          <a:bodyPr wrap="square" rtlCol="1">
            <a:spAutoFit/>
          </a:bodyPr>
          <a:lstStyle/>
          <a:p>
            <a:pPr algn="just" rtl="1">
              <a:lnSpc>
                <a:spcPct val="200000"/>
              </a:lnSpc>
              <a:buClr>
                <a:schemeClr val="accent2"/>
              </a:buClr>
            </a:pPr>
            <a:r>
              <a:rPr lang="ar-EG" b="1" dirty="0">
                <a:solidFill>
                  <a:schemeClr val="accent2"/>
                </a:solidFill>
                <a:latin typeface="Alexandria" pitchFamily="2" charset="-78"/>
                <a:cs typeface="Alexandria" pitchFamily="2" charset="-78"/>
              </a:rPr>
              <a:t>1. ما قبل الأزمة  </a:t>
            </a:r>
            <a:r>
              <a:rPr lang="en-US" b="1" dirty="0">
                <a:solidFill>
                  <a:schemeClr val="accent2"/>
                </a:solidFill>
                <a:latin typeface="Alexandria" pitchFamily="2" charset="-78"/>
                <a:cs typeface="Alexandria" pitchFamily="2" charset="-78"/>
              </a:rPr>
              <a:t>Pre-Crisis Preparation</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b="1" dirty="0">
                <a:solidFill>
                  <a:srgbClr val="00B0F0"/>
                </a:solidFill>
                <a:latin typeface="Alexandria" pitchFamily="2" charset="-78"/>
                <a:cs typeface="Alexandria" pitchFamily="2" charset="-78"/>
              </a:rPr>
              <a:t>بناء خطة اتصال للأزمات وخطّة إعلامية مسبقة: </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تجهيز فريق أزمة واضح المهام (الناطق الرسمي، الفِرَق القانونية، العلاقات العامة...).</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وضع قوالب رسائل مُعتمدة مسبقًا لكل سيناريو محتمل.</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إنشاء صفحة "مظلمة" </a:t>
            </a:r>
            <a:r>
              <a:rPr lang="en-US" dirty="0">
                <a:latin typeface="Alexandria" pitchFamily="2" charset="-78"/>
                <a:cs typeface="Alexandria" pitchFamily="2" charset="-78"/>
              </a:rPr>
              <a:t>dark page </a:t>
            </a:r>
            <a:r>
              <a:rPr lang="ar-EG" dirty="0">
                <a:latin typeface="Alexandria" pitchFamily="2" charset="-78"/>
                <a:cs typeface="Alexandria" pitchFamily="2" charset="-78"/>
              </a:rPr>
              <a:t> على موقع المؤسسة يمكن تفعيلها فوراً لتكون مصدر المعلومات الرسمي.</a:t>
            </a:r>
          </a:p>
          <a:p>
            <a:pPr algn="just" rtl="1">
              <a:lnSpc>
                <a:spcPct val="200000"/>
              </a:lnSpc>
              <a:buClr>
                <a:schemeClr val="accent2"/>
              </a:buClr>
            </a:pPr>
            <a:r>
              <a:rPr lang="ar-EG" b="1" dirty="0">
                <a:solidFill>
                  <a:srgbClr val="00B0F0"/>
                </a:solidFill>
                <a:latin typeface="Alexandria" pitchFamily="2" charset="-78"/>
                <a:cs typeface="Alexandria" pitchFamily="2" charset="-78"/>
              </a:rPr>
              <a:t>الرصد الاجتماعي المبكر </a:t>
            </a:r>
            <a:r>
              <a:rPr lang="en-US" b="1" dirty="0">
                <a:solidFill>
                  <a:srgbClr val="00B0F0"/>
                </a:solidFill>
                <a:latin typeface="Alexandria" pitchFamily="2" charset="-78"/>
                <a:cs typeface="Alexandria" pitchFamily="2" charset="-78"/>
              </a:rPr>
              <a:t>Social Listening</a:t>
            </a:r>
            <a:r>
              <a:rPr lang="ar-EG" b="1" dirty="0">
                <a:solidFill>
                  <a:srgbClr val="00B0F0"/>
                </a:solidFill>
                <a:latin typeface="Alexandria" pitchFamily="2" charset="-78"/>
                <a:cs typeface="Alexandria" pitchFamily="2" charset="-78"/>
              </a:rPr>
              <a:t>:</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استخدام أدوات مراقبة تستهدف آلاف الكلمات المفتاحية، لرصد المشكلة في بدايتها، حيث يمكِّن الفريق من التدخل قبل زيادة الأزمة إلى نطاق أوسع.</a:t>
            </a:r>
          </a:p>
        </p:txBody>
      </p:sp>
      <p:sp>
        <p:nvSpPr>
          <p:cNvPr id="4" name="Rectangle: Rounded Corners 3">
            <a:extLst>
              <a:ext uri="{FF2B5EF4-FFF2-40B4-BE49-F238E27FC236}">
                <a16:creationId xmlns:a16="http://schemas.microsoft.com/office/drawing/2014/main" id="{40F99FBC-3DE9-B6CF-F170-B2AE3EEACE42}"/>
              </a:ext>
            </a:extLst>
          </p:cNvPr>
          <p:cNvSpPr/>
          <p:nvPr/>
        </p:nvSpPr>
        <p:spPr>
          <a:xfrm>
            <a:off x="1935480" y="685526"/>
            <a:ext cx="989203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مثال على كيفية إدارة الأزمة عبر الحملات الإعلامية</a:t>
            </a:r>
          </a:p>
        </p:txBody>
      </p:sp>
    </p:spTree>
    <p:extLst>
      <p:ext uri="{BB962C8B-B14F-4D97-AF65-F5344CB8AC3E}">
        <p14:creationId xmlns:p14="http://schemas.microsoft.com/office/powerpoint/2010/main" val="1909521157"/>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20801-9309-7528-B2AB-5D6A8CCBD1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ECF276-D24C-AEAE-E992-26C80BBD9C19}"/>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4B3730-8CA9-4C28-875A-5E2BE8801F69}"/>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B42B30A-8D84-7225-85D8-B4B56441B5FA}"/>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29508D6-4917-E4E0-0DF5-5404BD92522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AC3DB17-13DB-4C84-E2A2-2215320004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858F40E6-836D-65BD-44FC-09B0A60345C8}"/>
              </a:ext>
            </a:extLst>
          </p:cNvPr>
          <p:cNvSpPr txBox="1"/>
          <p:nvPr/>
        </p:nvSpPr>
        <p:spPr>
          <a:xfrm>
            <a:off x="630620" y="1709106"/>
            <a:ext cx="10930759" cy="4442819"/>
          </a:xfrm>
          <a:prstGeom prst="rect">
            <a:avLst/>
          </a:prstGeom>
          <a:noFill/>
        </p:spPr>
        <p:txBody>
          <a:bodyPr wrap="square" rtlCol="1">
            <a:spAutoFit/>
          </a:bodyPr>
          <a:lstStyle/>
          <a:p>
            <a:pPr algn="just" rtl="1">
              <a:lnSpc>
                <a:spcPct val="200000"/>
              </a:lnSpc>
              <a:buClr>
                <a:schemeClr val="accent2"/>
              </a:buClr>
            </a:pPr>
            <a:r>
              <a:rPr lang="ar-EG" b="1" dirty="0">
                <a:solidFill>
                  <a:schemeClr val="accent2"/>
                </a:solidFill>
                <a:latin typeface="Alexandria" pitchFamily="2" charset="-78"/>
                <a:cs typeface="Alexandria" pitchFamily="2" charset="-78"/>
              </a:rPr>
              <a:t>2. أثناء الأزمة:</a:t>
            </a:r>
          </a:p>
          <a:p>
            <a:pPr algn="just" rtl="1">
              <a:lnSpc>
                <a:spcPct val="200000"/>
              </a:lnSpc>
              <a:buClr>
                <a:schemeClr val="accent2"/>
              </a:buClr>
            </a:pPr>
            <a:r>
              <a:rPr lang="ar-EG" b="1" dirty="0">
                <a:solidFill>
                  <a:srgbClr val="00B0F0"/>
                </a:solidFill>
                <a:latin typeface="Alexandria" pitchFamily="2" charset="-78"/>
                <a:cs typeface="Alexandria" pitchFamily="2" charset="-78"/>
              </a:rPr>
              <a:t>توحيد الرسالة الإعلامية:</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الحرص على اتساق الرسائل والردود في جميع قنوات الاتصال (الموقع، المدونة، وسائل التواصل، البريد، الرسائل الصوتية...).</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مثلاً: تحديث الصفحة الرئيسية بذات الرسالة الرسمية.</a:t>
            </a:r>
          </a:p>
          <a:p>
            <a:pPr algn="just" rtl="1">
              <a:lnSpc>
                <a:spcPct val="200000"/>
              </a:lnSpc>
              <a:buClr>
                <a:schemeClr val="accent2"/>
              </a:buClr>
            </a:pPr>
            <a:r>
              <a:rPr lang="ar-EG" b="1" dirty="0">
                <a:solidFill>
                  <a:srgbClr val="00B0F0"/>
                </a:solidFill>
                <a:latin typeface="Alexandria" pitchFamily="2" charset="-78"/>
                <a:cs typeface="Alexandria" pitchFamily="2" charset="-78"/>
              </a:rPr>
              <a:t>اختيار الأسلوب وفق طبيعة الأزمة – النظرية التطبيقية:</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تطبيق نظرية الاتصال في الأزمات الموقفية </a:t>
            </a:r>
            <a:r>
              <a:rPr lang="en-US" dirty="0">
                <a:latin typeface="Alexandria" pitchFamily="2" charset="-78"/>
                <a:cs typeface="Alexandria" pitchFamily="2" charset="-78"/>
              </a:rPr>
              <a:t> SCCT</a:t>
            </a:r>
            <a:r>
              <a:rPr lang="ar-EG" dirty="0">
                <a:latin typeface="Alexandria" pitchFamily="2" charset="-78"/>
                <a:cs typeface="Alexandria" pitchFamily="2" charset="-78"/>
              </a:rPr>
              <a:t>لـ </a:t>
            </a:r>
            <a:r>
              <a:rPr lang="en-US" dirty="0">
                <a:latin typeface="Alexandria" pitchFamily="2" charset="-78"/>
                <a:cs typeface="Alexandria" pitchFamily="2" charset="-78"/>
              </a:rPr>
              <a:t>Coombs، </a:t>
            </a:r>
            <a:r>
              <a:rPr lang="ar-EG" dirty="0">
                <a:latin typeface="Alexandria" pitchFamily="2" charset="-78"/>
                <a:cs typeface="Alexandria" pitchFamily="2" charset="-78"/>
              </a:rPr>
              <a:t>التي تنصح باختيار الاستراتيجية (إنكار – تقليل – إعادة بناء) بحسب المسؤولية المتصوَّرة وخطورة الضرر على السمعة.</a:t>
            </a:r>
          </a:p>
        </p:txBody>
      </p:sp>
      <p:sp>
        <p:nvSpPr>
          <p:cNvPr id="3" name="Rectangle: Rounded Corners 2">
            <a:extLst>
              <a:ext uri="{FF2B5EF4-FFF2-40B4-BE49-F238E27FC236}">
                <a16:creationId xmlns:a16="http://schemas.microsoft.com/office/drawing/2014/main" id="{40D47940-C058-379F-61B7-E2B6C0ED6E01}"/>
              </a:ext>
            </a:extLst>
          </p:cNvPr>
          <p:cNvSpPr/>
          <p:nvPr/>
        </p:nvSpPr>
        <p:spPr>
          <a:xfrm>
            <a:off x="1935480" y="685526"/>
            <a:ext cx="989203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مثال على كيفية إدارة الأزمة عبر الحملات الإعلامية</a:t>
            </a:r>
          </a:p>
        </p:txBody>
      </p:sp>
    </p:spTree>
    <p:extLst>
      <p:ext uri="{BB962C8B-B14F-4D97-AF65-F5344CB8AC3E}">
        <p14:creationId xmlns:p14="http://schemas.microsoft.com/office/powerpoint/2010/main" val="951431837"/>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85561-EE42-6258-6195-28F8CA0C0D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32496C-702A-0C5E-2DA3-8C27620B6FC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912CE8-D9BB-7633-A4AF-31711E67855B}"/>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3FD4C7-E0C9-1BD3-D411-B0AC6A2FE471}"/>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C8C456E-BC8F-C5E6-BE19-544F83DB160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F8AA688-AB5D-7C4D-0030-567FBF4F29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C5E9066D-333B-D470-A9CC-9F1F5A95A8A0}"/>
              </a:ext>
            </a:extLst>
          </p:cNvPr>
          <p:cNvSpPr txBox="1"/>
          <p:nvPr/>
        </p:nvSpPr>
        <p:spPr>
          <a:xfrm>
            <a:off x="630620" y="1709106"/>
            <a:ext cx="10930759" cy="3888821"/>
          </a:xfrm>
          <a:prstGeom prst="rect">
            <a:avLst/>
          </a:prstGeom>
          <a:noFill/>
        </p:spPr>
        <p:txBody>
          <a:bodyPr wrap="square" rtlCol="1">
            <a:spAutoFit/>
          </a:bodyPr>
          <a:lstStyle/>
          <a:p>
            <a:pPr algn="just" rtl="1">
              <a:lnSpc>
                <a:spcPct val="200000"/>
              </a:lnSpc>
              <a:buClr>
                <a:schemeClr val="accent2"/>
              </a:buClr>
            </a:pPr>
            <a:r>
              <a:rPr lang="ar-EG" b="1" dirty="0">
                <a:solidFill>
                  <a:schemeClr val="accent2"/>
                </a:solidFill>
                <a:latin typeface="Alexandria" pitchFamily="2" charset="-78"/>
                <a:cs typeface="Alexandria" pitchFamily="2" charset="-78"/>
              </a:rPr>
              <a:t>2. أثناء الأزمة:</a:t>
            </a:r>
          </a:p>
          <a:p>
            <a:pPr algn="just" rtl="1">
              <a:lnSpc>
                <a:spcPct val="200000"/>
              </a:lnSpc>
              <a:buClr>
                <a:schemeClr val="accent2"/>
              </a:buClr>
            </a:pPr>
            <a:r>
              <a:rPr lang="ar-EG" b="1" dirty="0">
                <a:solidFill>
                  <a:srgbClr val="00B0F0"/>
                </a:solidFill>
                <a:latin typeface="Alexandria" pitchFamily="2" charset="-78"/>
                <a:cs typeface="Alexandria" pitchFamily="2" charset="-78"/>
              </a:rPr>
              <a:t>نظرية استعادة الصورة  </a:t>
            </a:r>
            <a:r>
              <a:rPr lang="en-US" b="1" dirty="0">
                <a:solidFill>
                  <a:srgbClr val="00B0F0"/>
                </a:solidFill>
                <a:latin typeface="Alexandria" pitchFamily="2" charset="-78"/>
                <a:cs typeface="Alexandria" pitchFamily="2" charset="-78"/>
              </a:rPr>
              <a:t>Image Restoration Theory</a:t>
            </a:r>
            <a:endParaRPr lang="ar-EG" b="1" dirty="0">
              <a:solidFill>
                <a:srgbClr val="00B0F0"/>
              </a:solidFill>
              <a:latin typeface="Alexandria" pitchFamily="2" charset="-78"/>
              <a:cs typeface="Alexandria" pitchFamily="2" charset="-78"/>
            </a:endParaRPr>
          </a:p>
          <a:p>
            <a:pPr algn="just" rtl="1">
              <a:lnSpc>
                <a:spcPct val="200000"/>
              </a:lnSpc>
              <a:buClr>
                <a:schemeClr val="accent2"/>
              </a:buClr>
            </a:pPr>
            <a:r>
              <a:rPr lang="ar-EG" dirty="0">
                <a:latin typeface="Alexandria" pitchFamily="2" charset="-78"/>
                <a:cs typeface="Alexandria" pitchFamily="2" charset="-78"/>
              </a:rPr>
              <a:t>وضع  استراتيجيات مثل:</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 الاعتذار .</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 اتخاذ إجراء تصحيحي. </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تعزيز النقاط الإيجابية السابقة• </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الإنكار فقط إذا كانت المؤسسة بريئة فعليًا</a:t>
            </a:r>
          </a:p>
        </p:txBody>
      </p:sp>
      <p:sp>
        <p:nvSpPr>
          <p:cNvPr id="3" name="Rectangle: Rounded Corners 2">
            <a:extLst>
              <a:ext uri="{FF2B5EF4-FFF2-40B4-BE49-F238E27FC236}">
                <a16:creationId xmlns:a16="http://schemas.microsoft.com/office/drawing/2014/main" id="{F6ED3EB6-E443-E710-81F5-40D4676A6B09}"/>
              </a:ext>
            </a:extLst>
          </p:cNvPr>
          <p:cNvSpPr/>
          <p:nvPr/>
        </p:nvSpPr>
        <p:spPr>
          <a:xfrm>
            <a:off x="1935480" y="685526"/>
            <a:ext cx="989203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مثال على كيفية إدارة الأزمة عبر الحملات الإعلامية</a:t>
            </a:r>
          </a:p>
        </p:txBody>
      </p:sp>
    </p:spTree>
    <p:extLst>
      <p:ext uri="{BB962C8B-B14F-4D97-AF65-F5344CB8AC3E}">
        <p14:creationId xmlns:p14="http://schemas.microsoft.com/office/powerpoint/2010/main" val="738152740"/>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313F8-926B-D4B1-8552-5CDCFA6EF29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0BAAF2-2B67-9573-7BCB-16067536B149}"/>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A4F423-8B1C-BC2A-4914-2B2FC3899C91}"/>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2D099C4-0E96-7BC0-30B1-86AB3509B6A6}"/>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960C43D-E647-668E-691E-78C9E22185F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1B18EC6-DBDF-E528-49C0-001C70BF64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DAC75136-B99E-12BA-DB78-CD7788B9F413}"/>
              </a:ext>
            </a:extLst>
          </p:cNvPr>
          <p:cNvSpPr txBox="1"/>
          <p:nvPr/>
        </p:nvSpPr>
        <p:spPr>
          <a:xfrm>
            <a:off x="630620" y="1709106"/>
            <a:ext cx="10930759" cy="3888885"/>
          </a:xfrm>
          <a:prstGeom prst="rect">
            <a:avLst/>
          </a:prstGeom>
          <a:noFill/>
        </p:spPr>
        <p:txBody>
          <a:bodyPr wrap="square" rtlCol="1">
            <a:spAutoFit/>
          </a:bodyPr>
          <a:lstStyle/>
          <a:p>
            <a:pPr algn="just" rtl="1">
              <a:lnSpc>
                <a:spcPct val="200000"/>
              </a:lnSpc>
              <a:buClr>
                <a:schemeClr val="accent2"/>
              </a:buClr>
            </a:pPr>
            <a:r>
              <a:rPr lang="ar-EG" b="1" dirty="0">
                <a:solidFill>
                  <a:schemeClr val="accent2"/>
                </a:solidFill>
                <a:latin typeface="Alexandria" pitchFamily="2" charset="-78"/>
                <a:cs typeface="Alexandria" pitchFamily="2" charset="-78"/>
              </a:rPr>
              <a:t>2. أثناء الأزمة:</a:t>
            </a:r>
          </a:p>
          <a:p>
            <a:pPr algn="just" rtl="1">
              <a:lnSpc>
                <a:spcPct val="200000"/>
              </a:lnSpc>
              <a:buClr>
                <a:schemeClr val="accent2"/>
              </a:buClr>
            </a:pPr>
            <a:r>
              <a:rPr lang="ar-EG" b="1" dirty="0">
                <a:solidFill>
                  <a:srgbClr val="00B0F0"/>
                </a:solidFill>
                <a:latin typeface="Alexandria" pitchFamily="2" charset="-78"/>
                <a:cs typeface="Alexandria" pitchFamily="2" charset="-78"/>
              </a:rPr>
              <a:t> الاستخدام الاستراتيجي لوسائل الإعلام:</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برنامج العلاقات الإعلامية: يمكن تنظيم مؤتمرات صحفية، إرسال بيانات صحفية، وتدريب المتحدث الرسمي.</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مثال: في أزمة </a:t>
            </a:r>
            <a:r>
              <a:rPr lang="en-US" dirty="0">
                <a:latin typeface="Alexandria" pitchFamily="2" charset="-78"/>
                <a:cs typeface="Alexandria" pitchFamily="2" charset="-78"/>
              </a:rPr>
              <a:t>Toyota </a:t>
            </a:r>
            <a:r>
              <a:rPr lang="ar-EG" dirty="0">
                <a:latin typeface="Alexandria" pitchFamily="2" charset="-78"/>
                <a:cs typeface="Alexandria" pitchFamily="2" charset="-78"/>
              </a:rPr>
              <a:t>وسحب منتجاتها، تواصلوا مع وسائل الإعلام بوضوح فاستعادوا ثقة الجمهور.</a:t>
            </a:r>
          </a:p>
          <a:p>
            <a:pPr algn="just" rtl="1">
              <a:lnSpc>
                <a:spcPct val="200000"/>
              </a:lnSpc>
              <a:buClr>
                <a:schemeClr val="accent2"/>
              </a:buClr>
            </a:pPr>
            <a:r>
              <a:rPr lang="ar-EG" b="1" dirty="0">
                <a:solidFill>
                  <a:srgbClr val="00B0F0"/>
                </a:solidFill>
                <a:latin typeface="Alexandria" pitchFamily="2" charset="-78"/>
                <a:cs typeface="Alexandria" pitchFamily="2" charset="-78"/>
              </a:rPr>
              <a:t>إدارة الأزمة عبر وسائل التواصل:</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تواصل سريع، شفاف، متعاون، و استهداف المنصة المناسبة حسب طبيعة الرسالة.</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وقف المنشورات التفاعلية وغير المناسبة خلال الأزمة، والتركيز على المعلومات والمواقف الرسمية.</a:t>
            </a:r>
          </a:p>
        </p:txBody>
      </p:sp>
      <p:sp>
        <p:nvSpPr>
          <p:cNvPr id="3" name="Rectangle: Rounded Corners 2">
            <a:extLst>
              <a:ext uri="{FF2B5EF4-FFF2-40B4-BE49-F238E27FC236}">
                <a16:creationId xmlns:a16="http://schemas.microsoft.com/office/drawing/2014/main" id="{DF5D9358-213E-7358-753C-5B93B7296F38}"/>
              </a:ext>
            </a:extLst>
          </p:cNvPr>
          <p:cNvSpPr/>
          <p:nvPr/>
        </p:nvSpPr>
        <p:spPr>
          <a:xfrm>
            <a:off x="1935480" y="685526"/>
            <a:ext cx="989203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مثال على كيفية إدارة الأزمة عبر الحملات الإعلامية</a:t>
            </a:r>
          </a:p>
        </p:txBody>
      </p:sp>
    </p:spTree>
    <p:extLst>
      <p:ext uri="{BB962C8B-B14F-4D97-AF65-F5344CB8AC3E}">
        <p14:creationId xmlns:p14="http://schemas.microsoft.com/office/powerpoint/2010/main" val="1496429226"/>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7CD8D-93E9-C189-1DAA-3F647D9193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E27EB7-6EFA-6D16-BAE6-CBD240C3A78F}"/>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0C051D-3CF1-A429-14B3-540BAA525B33}"/>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73BC20F-575C-9DF9-465C-162E2B8B7B55}"/>
              </a:ext>
            </a:extLst>
          </p:cNvPr>
          <p:cNvSpPr/>
          <p:nvPr/>
        </p:nvSpPr>
        <p:spPr>
          <a:xfrm>
            <a:off x="365760" y="1520889"/>
            <a:ext cx="11461753" cy="4966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17AE7DC-890F-6D7B-66E8-BB3BA3A8C81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D86B955-A66B-D547-D0CD-0E1E9E28E8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4413"/>
            <a:ext cx="2305141" cy="1076343"/>
          </a:xfrm>
          <a:prstGeom prst="rect">
            <a:avLst/>
          </a:prstGeom>
        </p:spPr>
      </p:pic>
      <p:sp>
        <p:nvSpPr>
          <p:cNvPr id="10" name="TextBox 9">
            <a:extLst>
              <a:ext uri="{FF2B5EF4-FFF2-40B4-BE49-F238E27FC236}">
                <a16:creationId xmlns:a16="http://schemas.microsoft.com/office/drawing/2014/main" id="{F7953597-6D79-34FD-AAEE-904D2E16CC84}"/>
              </a:ext>
            </a:extLst>
          </p:cNvPr>
          <p:cNvSpPr txBox="1"/>
          <p:nvPr/>
        </p:nvSpPr>
        <p:spPr>
          <a:xfrm>
            <a:off x="630620" y="1709106"/>
            <a:ext cx="10930759" cy="4442819"/>
          </a:xfrm>
          <a:prstGeom prst="rect">
            <a:avLst/>
          </a:prstGeom>
          <a:noFill/>
        </p:spPr>
        <p:txBody>
          <a:bodyPr wrap="square" rtlCol="1">
            <a:spAutoFit/>
          </a:bodyPr>
          <a:lstStyle/>
          <a:p>
            <a:pPr algn="just" rtl="1">
              <a:lnSpc>
                <a:spcPct val="200000"/>
              </a:lnSpc>
              <a:buClr>
                <a:schemeClr val="accent2"/>
              </a:buClr>
            </a:pPr>
            <a:r>
              <a:rPr lang="ar-EG" b="1" dirty="0">
                <a:solidFill>
                  <a:schemeClr val="accent2"/>
                </a:solidFill>
                <a:latin typeface="Alexandria" pitchFamily="2" charset="-78"/>
                <a:cs typeface="Alexandria" pitchFamily="2" charset="-78"/>
              </a:rPr>
              <a:t>3. بعد  الأزمة </a:t>
            </a:r>
            <a:r>
              <a:rPr lang="en-US" b="1" dirty="0">
                <a:solidFill>
                  <a:schemeClr val="accent2"/>
                </a:solidFill>
                <a:latin typeface="Alexandria" pitchFamily="2" charset="-78"/>
                <a:cs typeface="Alexandria" pitchFamily="2" charset="-78"/>
              </a:rPr>
              <a:t>Post-Crisis Recovery</a:t>
            </a:r>
            <a:r>
              <a:rPr lang="ar-EG" b="1" dirty="0">
                <a:solidFill>
                  <a:schemeClr val="accent2"/>
                </a:solidFill>
                <a:latin typeface="Alexandria" pitchFamily="2" charset="-78"/>
                <a:cs typeface="Alexandria" pitchFamily="2" charset="-78"/>
              </a:rPr>
              <a:t>:</a:t>
            </a:r>
          </a:p>
          <a:p>
            <a:pPr algn="just" rtl="1">
              <a:lnSpc>
                <a:spcPct val="200000"/>
              </a:lnSpc>
              <a:buClr>
                <a:schemeClr val="accent2"/>
              </a:buClr>
            </a:pPr>
            <a:r>
              <a:rPr lang="ar-EG" b="1" dirty="0">
                <a:solidFill>
                  <a:srgbClr val="00B0F0"/>
                </a:solidFill>
                <a:latin typeface="Alexandria" pitchFamily="2" charset="-78"/>
                <a:cs typeface="Alexandria" pitchFamily="2" charset="-78"/>
              </a:rPr>
              <a:t>تحليل الأداء والتعلم:</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تقييم  كيف استجابت المؤسسة: ماذا نجح، وأين الخلل؟ مع تحديد الدروس لتعديل الخطة.</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قد توفر الصحف، وسائل الإعلام، ومؤشرات الرأي العام على وسائل التواصل بيانات قيّمة.</a:t>
            </a:r>
          </a:p>
          <a:p>
            <a:pPr algn="just" rtl="1">
              <a:lnSpc>
                <a:spcPct val="200000"/>
              </a:lnSpc>
              <a:buClr>
                <a:schemeClr val="accent2"/>
              </a:buClr>
            </a:pPr>
            <a:r>
              <a:rPr lang="ar-EG" b="1" dirty="0">
                <a:solidFill>
                  <a:srgbClr val="00B0F0"/>
                </a:solidFill>
                <a:latin typeface="Alexandria" pitchFamily="2" charset="-78"/>
                <a:cs typeface="Alexandria" pitchFamily="2" charset="-78"/>
              </a:rPr>
              <a:t> استعادة صورة العلامة  </a:t>
            </a:r>
            <a:r>
              <a:rPr lang="en-US" b="1" dirty="0">
                <a:solidFill>
                  <a:srgbClr val="00B0F0"/>
                </a:solidFill>
                <a:latin typeface="Alexandria" pitchFamily="2" charset="-78"/>
                <a:cs typeface="Alexandria" pitchFamily="2" charset="-78"/>
              </a:rPr>
              <a:t>Reputation Repair</a:t>
            </a:r>
            <a:r>
              <a:rPr lang="ar-EG" b="1" dirty="0">
                <a:solidFill>
                  <a:srgbClr val="00B0F0"/>
                </a:solidFill>
                <a:latin typeface="Alexandria" pitchFamily="2" charset="-78"/>
                <a:cs typeface="Alexandria" pitchFamily="2" charset="-78"/>
              </a:rPr>
              <a:t>:</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اطلاق حملات تشجع على “صوت إيجابي”، أو تسليط الضوء على مساهمات المؤسسة للمجتمع.</a:t>
            </a:r>
          </a:p>
          <a:p>
            <a:pPr marL="285750" indent="-285750" algn="just" rtl="1">
              <a:lnSpc>
                <a:spcPct val="200000"/>
              </a:lnSpc>
              <a:buClr>
                <a:schemeClr val="accent2"/>
              </a:buClr>
              <a:buFont typeface="Arial" panose="020B0604020202020204" pitchFamily="34" charset="0"/>
              <a:buChar char="•"/>
            </a:pPr>
            <a:r>
              <a:rPr lang="ar-EG" dirty="0">
                <a:latin typeface="Alexandria" pitchFamily="2" charset="-78"/>
                <a:cs typeface="Alexandria" pitchFamily="2" charset="-78"/>
              </a:rPr>
              <a:t>إطلاق مزوّدي الخدمات بأدوات خاصة لمراقبة “المؤثرين الخارجيين” وحماية السمعة من تصريحات مفاجئة أو سلبية.</a:t>
            </a:r>
          </a:p>
        </p:txBody>
      </p:sp>
      <p:sp>
        <p:nvSpPr>
          <p:cNvPr id="3" name="Rectangle: Rounded Corners 2">
            <a:extLst>
              <a:ext uri="{FF2B5EF4-FFF2-40B4-BE49-F238E27FC236}">
                <a16:creationId xmlns:a16="http://schemas.microsoft.com/office/drawing/2014/main" id="{7A5F97EC-AFCD-6490-1EC7-24B7B109BB40}"/>
              </a:ext>
            </a:extLst>
          </p:cNvPr>
          <p:cNvSpPr/>
          <p:nvPr/>
        </p:nvSpPr>
        <p:spPr>
          <a:xfrm>
            <a:off x="1935480" y="685526"/>
            <a:ext cx="989203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مثال على كيفية إدارة الأزمة عبر الحملات الإعلامية</a:t>
            </a:r>
          </a:p>
        </p:txBody>
      </p:sp>
    </p:spTree>
    <p:extLst>
      <p:ext uri="{BB962C8B-B14F-4D97-AF65-F5344CB8AC3E}">
        <p14:creationId xmlns:p14="http://schemas.microsoft.com/office/powerpoint/2010/main" val="2660653459"/>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BA6C1-3D84-AD8B-E2D4-C7FAE99862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A9FA614-4029-B0D7-7E2E-A41DF52FF7F0}"/>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AEEC4B-708D-F385-9E65-1D6B52BECC01}"/>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7D39437-2229-14A3-6297-4026D7A66A77}"/>
              </a:ext>
            </a:extLst>
          </p:cNvPr>
          <p:cNvSpPr/>
          <p:nvPr/>
        </p:nvSpPr>
        <p:spPr>
          <a:xfrm>
            <a:off x="466430" y="967330"/>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164F57B-677A-E457-F360-7B46DCE67610}"/>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93BC745-AAD1-FC36-38DE-4D536B4B50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4" name="Rectangle: Rounded Corners 3">
            <a:extLst>
              <a:ext uri="{FF2B5EF4-FFF2-40B4-BE49-F238E27FC236}">
                <a16:creationId xmlns:a16="http://schemas.microsoft.com/office/drawing/2014/main" id="{4EAC29E0-F073-005D-0DF3-B06201C6A3AA}"/>
              </a:ext>
            </a:extLst>
          </p:cNvPr>
          <p:cNvSpPr/>
          <p:nvPr/>
        </p:nvSpPr>
        <p:spPr>
          <a:xfrm>
            <a:off x="2723883" y="456603"/>
            <a:ext cx="775232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الإنعكاسات السلبية للأزمة على الصورة المؤسسية</a:t>
            </a:r>
          </a:p>
        </p:txBody>
      </p:sp>
      <p:sp>
        <p:nvSpPr>
          <p:cNvPr id="7" name="Freeform 27">
            <a:extLst>
              <a:ext uri="{FF2B5EF4-FFF2-40B4-BE49-F238E27FC236}">
                <a16:creationId xmlns:a16="http://schemas.microsoft.com/office/drawing/2014/main" id="{B664C8F6-6DD7-A8E7-D013-B232CD630B66}"/>
              </a:ext>
            </a:extLst>
          </p:cNvPr>
          <p:cNvSpPr/>
          <p:nvPr/>
        </p:nvSpPr>
        <p:spPr>
          <a:xfrm>
            <a:off x="1982496" y="3666359"/>
            <a:ext cx="1735809" cy="1735227"/>
          </a:xfrm>
          <a:custGeom>
            <a:avLst/>
            <a:gdLst>
              <a:gd name="connsiteX0" fmla="*/ 215739 w 340000"/>
              <a:gd name="connsiteY0" fmla="*/ 0 h 339886"/>
              <a:gd name="connsiteX1" fmla="*/ 124790 w 340000"/>
              <a:gd name="connsiteY1" fmla="*/ 0 h 339886"/>
              <a:gd name="connsiteX2" fmla="*/ 45474 w 340000"/>
              <a:gd name="connsiteY2" fmla="*/ 45459 h 339886"/>
              <a:gd name="connsiteX3" fmla="*/ 0 w 340000"/>
              <a:gd name="connsiteY3" fmla="*/ 124220 h 339886"/>
              <a:gd name="connsiteX4" fmla="*/ 0 w 340000"/>
              <a:gd name="connsiteY4" fmla="*/ 215666 h 339886"/>
              <a:gd name="connsiteX5" fmla="*/ 45474 w 340000"/>
              <a:gd name="connsiteY5" fmla="*/ 294427 h 339886"/>
              <a:gd name="connsiteX6" fmla="*/ 124790 w 340000"/>
              <a:gd name="connsiteY6" fmla="*/ 339886 h 339886"/>
              <a:gd name="connsiteX7" fmla="*/ 215739 w 340000"/>
              <a:gd name="connsiteY7" fmla="*/ 339886 h 339886"/>
              <a:gd name="connsiteX8" fmla="*/ 294526 w 340000"/>
              <a:gd name="connsiteY8" fmla="*/ 294427 h 339886"/>
              <a:gd name="connsiteX9" fmla="*/ 340001 w 340000"/>
              <a:gd name="connsiteY9" fmla="*/ 215666 h 339886"/>
              <a:gd name="connsiteX10" fmla="*/ 340001 w 340000"/>
              <a:gd name="connsiteY10" fmla="*/ 124220 h 339886"/>
              <a:gd name="connsiteX11" fmla="*/ 294526 w 340000"/>
              <a:gd name="connsiteY11" fmla="*/ 45459 h 339886"/>
              <a:gd name="connsiteX12" fmla="*/ 215739 w 340000"/>
              <a:gd name="connsiteY12" fmla="*/ 0 h 339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000" h="339886">
                <a:moveTo>
                  <a:pt x="215739" y="0"/>
                </a:moveTo>
                <a:lnTo>
                  <a:pt x="124790" y="0"/>
                </a:lnTo>
                <a:lnTo>
                  <a:pt x="45474" y="45459"/>
                </a:lnTo>
                <a:lnTo>
                  <a:pt x="0" y="124220"/>
                </a:lnTo>
                <a:lnTo>
                  <a:pt x="0" y="215666"/>
                </a:lnTo>
                <a:lnTo>
                  <a:pt x="45474" y="294427"/>
                </a:lnTo>
                <a:lnTo>
                  <a:pt x="124790" y="339886"/>
                </a:lnTo>
                <a:lnTo>
                  <a:pt x="215739" y="339886"/>
                </a:lnTo>
                <a:lnTo>
                  <a:pt x="294526" y="294427"/>
                </a:lnTo>
                <a:lnTo>
                  <a:pt x="340001" y="215666"/>
                </a:lnTo>
                <a:lnTo>
                  <a:pt x="340001" y="124220"/>
                </a:lnTo>
                <a:lnTo>
                  <a:pt x="294526" y="45459"/>
                </a:lnTo>
                <a:lnTo>
                  <a:pt x="215739" y="0"/>
                </a:lnTo>
                <a:close/>
              </a:path>
            </a:pathLst>
          </a:custGeom>
          <a:solidFill>
            <a:schemeClr val="tx2"/>
          </a:solidFill>
          <a:ln w="0" cap="flat">
            <a:noFill/>
            <a:prstDash val="solid"/>
            <a:miter/>
          </a:ln>
          <a:scene3d>
            <a:camera prst="obliqueBottomRight"/>
            <a:lightRig rig="threePt" dir="t"/>
          </a:scene3d>
        </p:spPr>
        <p:txBody>
          <a:bodyPr rtlCol="0" anchor="ctr"/>
          <a:lstStyle/>
          <a:p>
            <a:endParaRPr lang="en-US" sz="1200">
              <a:solidFill>
                <a:srgbClr val="000000"/>
              </a:solidFill>
              <a:latin typeface="Calibri" panose="020F0502020204030204"/>
            </a:endParaRPr>
          </a:p>
        </p:txBody>
      </p:sp>
      <p:grpSp>
        <p:nvGrpSpPr>
          <p:cNvPr id="8" name="Group 7">
            <a:extLst>
              <a:ext uri="{FF2B5EF4-FFF2-40B4-BE49-F238E27FC236}">
                <a16:creationId xmlns:a16="http://schemas.microsoft.com/office/drawing/2014/main" id="{DD02000E-06A1-4F1D-D25E-4D4EA763BF77}"/>
              </a:ext>
            </a:extLst>
          </p:cNvPr>
          <p:cNvGrpSpPr/>
          <p:nvPr/>
        </p:nvGrpSpPr>
        <p:grpSpPr>
          <a:xfrm>
            <a:off x="3572527" y="4810577"/>
            <a:ext cx="5396416" cy="623392"/>
            <a:chOff x="2668807" y="3882625"/>
            <a:chExt cx="5396416" cy="623392"/>
          </a:xfrm>
          <a:scene3d>
            <a:camera prst="obliqueBottomRight"/>
            <a:lightRig rig="threePt" dir="t"/>
          </a:scene3d>
        </p:grpSpPr>
        <p:sp>
          <p:nvSpPr>
            <p:cNvPr id="9" name="Freeform 36">
              <a:extLst>
                <a:ext uri="{FF2B5EF4-FFF2-40B4-BE49-F238E27FC236}">
                  <a16:creationId xmlns:a16="http://schemas.microsoft.com/office/drawing/2014/main" id="{05979A9B-51FD-30BF-3B87-DBD5AB3EBCDF}"/>
                </a:ext>
              </a:extLst>
            </p:cNvPr>
            <p:cNvSpPr/>
            <p:nvPr/>
          </p:nvSpPr>
          <p:spPr>
            <a:xfrm>
              <a:off x="3417731" y="3958190"/>
              <a:ext cx="4647492"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97856 w 897856"/>
                <a:gd name="connsiteY5" fmla="*/ 53917 h 107304"/>
                <a:gd name="connsiteX6" fmla="*/ 844450 w 897856"/>
                <a:gd name="connsiteY6" fmla="*/ 529 h 107304"/>
                <a:gd name="connsiteX7" fmla="*/ 839163 w 897856"/>
                <a:gd name="connsiteY7" fmla="*/ 95147 h 107304"/>
                <a:gd name="connsiteX8" fmla="*/ 797389 w 897856"/>
                <a:gd name="connsiteY8" fmla="*/ 53388 h 107304"/>
                <a:gd name="connsiteX9" fmla="*/ 839163 w 897856"/>
                <a:gd name="connsiteY9" fmla="*/ 11629 h 107304"/>
                <a:gd name="connsiteX10" fmla="*/ 880936 w 897856"/>
                <a:gd name="connsiteY10" fmla="*/ 53388 h 107304"/>
                <a:gd name="connsiteX11" fmla="*/ 839163 w 897856"/>
                <a:gd name="connsiteY11" fmla="*/ 95147 h 107304"/>
                <a:gd name="connsiteX0" fmla="*/ 844897 w 898303"/>
                <a:gd name="connsiteY0" fmla="*/ 0 h 107305"/>
                <a:gd name="connsiteX1" fmla="*/ 447 w 898303"/>
                <a:gd name="connsiteY1" fmla="*/ 0 h 107305"/>
                <a:gd name="connsiteX2" fmla="*/ 0 w 898303"/>
                <a:gd name="connsiteY2" fmla="*/ 54080 h 107305"/>
                <a:gd name="connsiteX3" fmla="*/ 447 w 898303"/>
                <a:gd name="connsiteY3" fmla="*/ 107305 h 107305"/>
                <a:gd name="connsiteX4" fmla="*/ 844897 w 898303"/>
                <a:gd name="connsiteY4" fmla="*/ 107305 h 107305"/>
                <a:gd name="connsiteX5" fmla="*/ 898303 w 898303"/>
                <a:gd name="connsiteY5" fmla="*/ 53917 h 107305"/>
                <a:gd name="connsiteX6" fmla="*/ 898303 w 898303"/>
                <a:gd name="connsiteY6" fmla="*/ 53917 h 107305"/>
                <a:gd name="connsiteX7" fmla="*/ 844897 w 898303"/>
                <a:gd name="connsiteY7" fmla="*/ 529 h 107305"/>
                <a:gd name="connsiteX8" fmla="*/ 844897 w 898303"/>
                <a:gd name="connsiteY8" fmla="*/ 0 h 107305"/>
                <a:gd name="connsiteX9" fmla="*/ 839610 w 898303"/>
                <a:gd name="connsiteY9" fmla="*/ 95147 h 107305"/>
                <a:gd name="connsiteX10" fmla="*/ 797836 w 898303"/>
                <a:gd name="connsiteY10" fmla="*/ 53388 h 107305"/>
                <a:gd name="connsiteX11" fmla="*/ 839610 w 898303"/>
                <a:gd name="connsiteY11" fmla="*/ 11629 h 107305"/>
                <a:gd name="connsiteX12" fmla="*/ 881383 w 898303"/>
                <a:gd name="connsiteY12" fmla="*/ 53388 h 107305"/>
                <a:gd name="connsiteX13" fmla="*/ 839610 w 898303"/>
                <a:gd name="connsiteY13" fmla="*/ 95147 h 107305"/>
                <a:gd name="connsiteX0" fmla="*/ 856917 w 910323"/>
                <a:gd name="connsiteY0" fmla="*/ 0 h 107305"/>
                <a:gd name="connsiteX1" fmla="*/ 12467 w 910323"/>
                <a:gd name="connsiteY1" fmla="*/ 0 h 107305"/>
                <a:gd name="connsiteX2" fmla="*/ 0 w 910323"/>
                <a:gd name="connsiteY2" fmla="*/ 54080 h 107305"/>
                <a:gd name="connsiteX3" fmla="*/ 12467 w 910323"/>
                <a:gd name="connsiteY3" fmla="*/ 107305 h 107305"/>
                <a:gd name="connsiteX4" fmla="*/ 856917 w 910323"/>
                <a:gd name="connsiteY4" fmla="*/ 107305 h 107305"/>
                <a:gd name="connsiteX5" fmla="*/ 910323 w 910323"/>
                <a:gd name="connsiteY5" fmla="*/ 53917 h 107305"/>
                <a:gd name="connsiteX6" fmla="*/ 910323 w 910323"/>
                <a:gd name="connsiteY6" fmla="*/ 53917 h 107305"/>
                <a:gd name="connsiteX7" fmla="*/ 856917 w 910323"/>
                <a:gd name="connsiteY7" fmla="*/ 529 h 107305"/>
                <a:gd name="connsiteX8" fmla="*/ 856917 w 910323"/>
                <a:gd name="connsiteY8" fmla="*/ 0 h 107305"/>
                <a:gd name="connsiteX9" fmla="*/ 851630 w 910323"/>
                <a:gd name="connsiteY9" fmla="*/ 95147 h 107305"/>
                <a:gd name="connsiteX10" fmla="*/ 809856 w 910323"/>
                <a:gd name="connsiteY10" fmla="*/ 53388 h 107305"/>
                <a:gd name="connsiteX11" fmla="*/ 851630 w 910323"/>
                <a:gd name="connsiteY11" fmla="*/ 11629 h 107305"/>
                <a:gd name="connsiteX12" fmla="*/ 893403 w 910323"/>
                <a:gd name="connsiteY12" fmla="*/ 53388 h 107305"/>
                <a:gd name="connsiteX13" fmla="*/ 851630 w 910323"/>
                <a:gd name="connsiteY13"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0323" h="107305">
                  <a:moveTo>
                    <a:pt x="856917" y="0"/>
                  </a:moveTo>
                  <a:lnTo>
                    <a:pt x="12467" y="0"/>
                  </a:lnTo>
                  <a:lnTo>
                    <a:pt x="0" y="54080"/>
                  </a:lnTo>
                  <a:lnTo>
                    <a:pt x="12467" y="107305"/>
                  </a:lnTo>
                  <a:lnTo>
                    <a:pt x="856917" y="107305"/>
                  </a:lnTo>
                  <a:cubicBezTo>
                    <a:pt x="886529" y="107305"/>
                    <a:pt x="910323" y="83518"/>
                    <a:pt x="910323" y="53917"/>
                  </a:cubicBezTo>
                  <a:lnTo>
                    <a:pt x="910323" y="53917"/>
                  </a:lnTo>
                  <a:cubicBezTo>
                    <a:pt x="910323" y="24316"/>
                    <a:pt x="886529" y="529"/>
                    <a:pt x="856917" y="529"/>
                  </a:cubicBezTo>
                  <a:lnTo>
                    <a:pt x="856917" y="0"/>
                  </a:lnTo>
                  <a:close/>
                  <a:moveTo>
                    <a:pt x="851630" y="95147"/>
                  </a:moveTo>
                  <a:cubicBezTo>
                    <a:pt x="828892" y="95147"/>
                    <a:pt x="809856" y="76646"/>
                    <a:pt x="809856" y="53388"/>
                  </a:cubicBezTo>
                  <a:cubicBezTo>
                    <a:pt x="809856" y="30130"/>
                    <a:pt x="828364" y="11629"/>
                    <a:pt x="851630" y="11629"/>
                  </a:cubicBezTo>
                  <a:cubicBezTo>
                    <a:pt x="874896" y="11629"/>
                    <a:pt x="893403" y="30130"/>
                    <a:pt x="893403" y="53388"/>
                  </a:cubicBezTo>
                  <a:cubicBezTo>
                    <a:pt x="893403" y="76646"/>
                    <a:pt x="874896" y="95147"/>
                    <a:pt x="851630" y="95147"/>
                  </a:cubicBezTo>
                  <a:close/>
                </a:path>
              </a:pathLst>
            </a:custGeom>
            <a:solidFill>
              <a:schemeClr val="accent5"/>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11" name="Freeform 32">
              <a:extLst>
                <a:ext uri="{FF2B5EF4-FFF2-40B4-BE49-F238E27FC236}">
                  <a16:creationId xmlns:a16="http://schemas.microsoft.com/office/drawing/2014/main" id="{8809CABC-1905-3DDE-5DF8-08C2B2B66105}"/>
                </a:ext>
              </a:extLst>
            </p:cNvPr>
            <p:cNvSpPr/>
            <p:nvPr/>
          </p:nvSpPr>
          <p:spPr>
            <a:xfrm>
              <a:off x="2668807" y="3882625"/>
              <a:ext cx="812569" cy="623385"/>
            </a:xfrm>
            <a:custGeom>
              <a:avLst/>
              <a:gdLst>
                <a:gd name="connsiteX0" fmla="*/ 0 w 159161"/>
                <a:gd name="connsiteY0" fmla="*/ 78761 h 122105"/>
                <a:gd name="connsiteX1" fmla="*/ 159161 w 159161"/>
                <a:gd name="connsiteY1" fmla="*/ 122105 h 122105"/>
                <a:gd name="connsiteX2" fmla="*/ 159161 w 159161"/>
                <a:gd name="connsiteY2" fmla="*/ 14801 h 122105"/>
                <a:gd name="connsiteX3" fmla="*/ 45475 w 159161"/>
                <a:gd name="connsiteY3" fmla="*/ 0 h 122105"/>
                <a:gd name="connsiteX4" fmla="*/ 0 w 159161"/>
                <a:gd name="connsiteY4" fmla="*/ 78761 h 122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61" h="122105">
                  <a:moveTo>
                    <a:pt x="0" y="78761"/>
                  </a:moveTo>
                  <a:lnTo>
                    <a:pt x="159161" y="122105"/>
                  </a:lnTo>
                  <a:lnTo>
                    <a:pt x="159161" y="14801"/>
                  </a:lnTo>
                  <a:lnTo>
                    <a:pt x="45475" y="0"/>
                  </a:lnTo>
                  <a:lnTo>
                    <a:pt x="0" y="78761"/>
                  </a:lnTo>
                  <a:close/>
                </a:path>
              </a:pathLst>
            </a:custGeom>
            <a:solidFill>
              <a:schemeClr val="accent5">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14" name="TextBox 13">
              <a:extLst>
                <a:ext uri="{FF2B5EF4-FFF2-40B4-BE49-F238E27FC236}">
                  <a16:creationId xmlns:a16="http://schemas.microsoft.com/office/drawing/2014/main" id="{6B134B8A-A37D-8EF3-E70B-3F2EDEFC3D32}"/>
                </a:ext>
              </a:extLst>
            </p:cNvPr>
            <p:cNvSpPr txBox="1"/>
            <p:nvPr/>
          </p:nvSpPr>
          <p:spPr>
            <a:xfrm>
              <a:off x="2871589" y="4046007"/>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04</a:t>
              </a:r>
            </a:p>
          </p:txBody>
        </p:sp>
      </p:grpSp>
      <p:grpSp>
        <p:nvGrpSpPr>
          <p:cNvPr id="15" name="Group 14">
            <a:extLst>
              <a:ext uri="{FF2B5EF4-FFF2-40B4-BE49-F238E27FC236}">
                <a16:creationId xmlns:a16="http://schemas.microsoft.com/office/drawing/2014/main" id="{336E6FD5-0296-03F4-9331-B2AE49C3739E}"/>
              </a:ext>
            </a:extLst>
          </p:cNvPr>
          <p:cNvGrpSpPr/>
          <p:nvPr/>
        </p:nvGrpSpPr>
        <p:grpSpPr>
          <a:xfrm>
            <a:off x="3170299" y="3010585"/>
            <a:ext cx="5798644" cy="801495"/>
            <a:chOff x="2266579" y="2082632"/>
            <a:chExt cx="5798644" cy="801495"/>
          </a:xfrm>
          <a:scene3d>
            <a:camera prst="obliqueBottomRight"/>
            <a:lightRig rig="threePt" dir="t"/>
          </a:scene3d>
        </p:grpSpPr>
        <p:sp>
          <p:nvSpPr>
            <p:cNvPr id="16" name="Freeform 33">
              <a:extLst>
                <a:ext uri="{FF2B5EF4-FFF2-40B4-BE49-F238E27FC236}">
                  <a16:creationId xmlns:a16="http://schemas.microsoft.com/office/drawing/2014/main" id="{6B1001B3-8D79-18B4-F2CB-E59499A303A0}"/>
                </a:ext>
              </a:extLst>
            </p:cNvPr>
            <p:cNvSpPr/>
            <p:nvPr/>
          </p:nvSpPr>
          <p:spPr>
            <a:xfrm>
              <a:off x="3429423" y="2082632"/>
              <a:ext cx="4635800"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44450 w 897856"/>
                <a:gd name="connsiteY5" fmla="*/ 529 h 107304"/>
                <a:gd name="connsiteX6" fmla="*/ 839163 w 897856"/>
                <a:gd name="connsiteY6" fmla="*/ 95147 h 107304"/>
                <a:gd name="connsiteX7" fmla="*/ 797389 w 897856"/>
                <a:gd name="connsiteY7" fmla="*/ 53388 h 107304"/>
                <a:gd name="connsiteX8" fmla="*/ 839163 w 897856"/>
                <a:gd name="connsiteY8" fmla="*/ 11629 h 107304"/>
                <a:gd name="connsiteX9" fmla="*/ 880936 w 897856"/>
                <a:gd name="connsiteY9" fmla="*/ 53388 h 107304"/>
                <a:gd name="connsiteX10" fmla="*/ 839163 w 897856"/>
                <a:gd name="connsiteY10" fmla="*/ 95147 h 107304"/>
                <a:gd name="connsiteX0" fmla="*/ 844897 w 898303"/>
                <a:gd name="connsiteY0" fmla="*/ 0 h 107305"/>
                <a:gd name="connsiteX1" fmla="*/ 447 w 898303"/>
                <a:gd name="connsiteY1" fmla="*/ 0 h 107305"/>
                <a:gd name="connsiteX2" fmla="*/ 0 w 898303"/>
                <a:gd name="connsiteY2" fmla="*/ 56274 h 107305"/>
                <a:gd name="connsiteX3" fmla="*/ 447 w 898303"/>
                <a:gd name="connsiteY3" fmla="*/ 107305 h 107305"/>
                <a:gd name="connsiteX4" fmla="*/ 844897 w 898303"/>
                <a:gd name="connsiteY4" fmla="*/ 107305 h 107305"/>
                <a:gd name="connsiteX5" fmla="*/ 898303 w 898303"/>
                <a:gd name="connsiteY5" fmla="*/ 53917 h 107305"/>
                <a:gd name="connsiteX6" fmla="*/ 844897 w 898303"/>
                <a:gd name="connsiteY6" fmla="*/ 529 h 107305"/>
                <a:gd name="connsiteX7" fmla="*/ 844897 w 898303"/>
                <a:gd name="connsiteY7" fmla="*/ 0 h 107305"/>
                <a:gd name="connsiteX8" fmla="*/ 839610 w 898303"/>
                <a:gd name="connsiteY8" fmla="*/ 95147 h 107305"/>
                <a:gd name="connsiteX9" fmla="*/ 797836 w 898303"/>
                <a:gd name="connsiteY9" fmla="*/ 53388 h 107305"/>
                <a:gd name="connsiteX10" fmla="*/ 839610 w 898303"/>
                <a:gd name="connsiteY10" fmla="*/ 11629 h 107305"/>
                <a:gd name="connsiteX11" fmla="*/ 881383 w 898303"/>
                <a:gd name="connsiteY11" fmla="*/ 53388 h 107305"/>
                <a:gd name="connsiteX12" fmla="*/ 839610 w 898303"/>
                <a:gd name="connsiteY12" fmla="*/ 95147 h 107305"/>
                <a:gd name="connsiteX0" fmla="*/ 854627 w 908033"/>
                <a:gd name="connsiteY0" fmla="*/ 0 h 107305"/>
                <a:gd name="connsiteX1" fmla="*/ 10177 w 908033"/>
                <a:gd name="connsiteY1" fmla="*/ 0 h 107305"/>
                <a:gd name="connsiteX2" fmla="*/ 0 w 908033"/>
                <a:gd name="connsiteY2" fmla="*/ 56274 h 107305"/>
                <a:gd name="connsiteX3" fmla="*/ 10177 w 908033"/>
                <a:gd name="connsiteY3" fmla="*/ 107305 h 107305"/>
                <a:gd name="connsiteX4" fmla="*/ 854627 w 908033"/>
                <a:gd name="connsiteY4" fmla="*/ 107305 h 107305"/>
                <a:gd name="connsiteX5" fmla="*/ 908033 w 908033"/>
                <a:gd name="connsiteY5" fmla="*/ 53917 h 107305"/>
                <a:gd name="connsiteX6" fmla="*/ 854627 w 908033"/>
                <a:gd name="connsiteY6" fmla="*/ 529 h 107305"/>
                <a:gd name="connsiteX7" fmla="*/ 854627 w 908033"/>
                <a:gd name="connsiteY7" fmla="*/ 0 h 107305"/>
                <a:gd name="connsiteX8" fmla="*/ 849340 w 908033"/>
                <a:gd name="connsiteY8" fmla="*/ 95147 h 107305"/>
                <a:gd name="connsiteX9" fmla="*/ 807566 w 908033"/>
                <a:gd name="connsiteY9" fmla="*/ 53388 h 107305"/>
                <a:gd name="connsiteX10" fmla="*/ 849340 w 908033"/>
                <a:gd name="connsiteY10" fmla="*/ 11629 h 107305"/>
                <a:gd name="connsiteX11" fmla="*/ 891113 w 908033"/>
                <a:gd name="connsiteY11" fmla="*/ 53388 h 107305"/>
                <a:gd name="connsiteX12" fmla="*/ 849340 w 908033"/>
                <a:gd name="connsiteY12"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08033" h="107305">
                  <a:moveTo>
                    <a:pt x="854627" y="0"/>
                  </a:moveTo>
                  <a:lnTo>
                    <a:pt x="10177" y="0"/>
                  </a:lnTo>
                  <a:lnTo>
                    <a:pt x="0" y="56274"/>
                  </a:lnTo>
                  <a:lnTo>
                    <a:pt x="10177" y="107305"/>
                  </a:lnTo>
                  <a:lnTo>
                    <a:pt x="854627" y="107305"/>
                  </a:lnTo>
                  <a:cubicBezTo>
                    <a:pt x="884239" y="107305"/>
                    <a:pt x="908033" y="83518"/>
                    <a:pt x="908033" y="53917"/>
                  </a:cubicBezTo>
                  <a:cubicBezTo>
                    <a:pt x="908033" y="24316"/>
                    <a:pt x="884239" y="529"/>
                    <a:pt x="854627" y="529"/>
                  </a:cubicBezTo>
                  <a:lnTo>
                    <a:pt x="854627" y="0"/>
                  </a:lnTo>
                  <a:close/>
                  <a:moveTo>
                    <a:pt x="849340" y="95147"/>
                  </a:moveTo>
                  <a:cubicBezTo>
                    <a:pt x="826602" y="95147"/>
                    <a:pt x="807566" y="76646"/>
                    <a:pt x="807566" y="53388"/>
                  </a:cubicBezTo>
                  <a:cubicBezTo>
                    <a:pt x="807566" y="30130"/>
                    <a:pt x="826074" y="11629"/>
                    <a:pt x="849340" y="11629"/>
                  </a:cubicBezTo>
                  <a:cubicBezTo>
                    <a:pt x="872606" y="11629"/>
                    <a:pt x="891113" y="30130"/>
                    <a:pt x="891113" y="53388"/>
                  </a:cubicBezTo>
                  <a:cubicBezTo>
                    <a:pt x="891113" y="76646"/>
                    <a:pt x="872606" y="95147"/>
                    <a:pt x="849340" y="95147"/>
                  </a:cubicBezTo>
                  <a:close/>
                </a:path>
              </a:pathLst>
            </a:custGeom>
            <a:solidFill>
              <a:srgbClr val="805AAB"/>
            </a:solidFill>
            <a:ln w="0" cap="flat">
              <a:noFill/>
              <a:prstDash val="solid"/>
              <a:miter/>
            </a:ln>
          </p:spPr>
          <p:txBody>
            <a:bodyPr rtlCol="0" anchor="ctr"/>
            <a:lstStyle/>
            <a:p>
              <a:pPr algn="r" rtl="1"/>
              <a:endParaRPr lang="en-US" sz="1200" dirty="0">
                <a:solidFill>
                  <a:srgbClr val="000000"/>
                </a:solidFill>
                <a:latin typeface="Calibri" panose="020F0502020204030204"/>
              </a:endParaRPr>
            </a:p>
          </p:txBody>
        </p:sp>
        <p:sp>
          <p:nvSpPr>
            <p:cNvPr id="17" name="Freeform 29">
              <a:extLst>
                <a:ext uri="{FF2B5EF4-FFF2-40B4-BE49-F238E27FC236}">
                  <a16:creationId xmlns:a16="http://schemas.microsoft.com/office/drawing/2014/main" id="{F7328223-B1FF-A8A7-192C-6665127E63D6}"/>
                </a:ext>
              </a:extLst>
            </p:cNvPr>
            <p:cNvSpPr/>
            <p:nvPr/>
          </p:nvSpPr>
          <p:spPr>
            <a:xfrm>
              <a:off x="2266579" y="2082632"/>
              <a:ext cx="1214796" cy="801495"/>
            </a:xfrm>
            <a:custGeom>
              <a:avLst/>
              <a:gdLst>
                <a:gd name="connsiteX0" fmla="*/ 0 w 237947"/>
                <a:gd name="connsiteY0" fmla="*/ 111534 h 156992"/>
                <a:gd name="connsiteX1" fmla="*/ 237948 w 237947"/>
                <a:gd name="connsiteY1" fmla="*/ 0 h 156992"/>
                <a:gd name="connsiteX2" fmla="*/ 237948 w 237947"/>
                <a:gd name="connsiteY2" fmla="*/ 106776 h 156992"/>
                <a:gd name="connsiteX3" fmla="*/ 78787 w 237947"/>
                <a:gd name="connsiteY3" fmla="*/ 156993 h 156992"/>
                <a:gd name="connsiteX4" fmla="*/ 0 w 237947"/>
                <a:gd name="connsiteY4" fmla="*/ 111534 h 156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947" h="156992">
                  <a:moveTo>
                    <a:pt x="0" y="111534"/>
                  </a:moveTo>
                  <a:lnTo>
                    <a:pt x="237948" y="0"/>
                  </a:lnTo>
                  <a:lnTo>
                    <a:pt x="237948" y="106776"/>
                  </a:lnTo>
                  <a:lnTo>
                    <a:pt x="78787" y="156993"/>
                  </a:lnTo>
                  <a:lnTo>
                    <a:pt x="0" y="111534"/>
                  </a:lnTo>
                  <a:close/>
                </a:path>
              </a:pathLst>
            </a:custGeom>
            <a:solidFill>
              <a:srgbClr val="583F7B"/>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19" name="TextBox 18">
              <a:extLst>
                <a:ext uri="{FF2B5EF4-FFF2-40B4-BE49-F238E27FC236}">
                  <a16:creationId xmlns:a16="http://schemas.microsoft.com/office/drawing/2014/main" id="{50D1B054-4B48-C478-6955-AB38E94E7CEB}"/>
                </a:ext>
              </a:extLst>
            </p:cNvPr>
            <p:cNvSpPr txBox="1"/>
            <p:nvPr/>
          </p:nvSpPr>
          <p:spPr>
            <a:xfrm>
              <a:off x="2873977" y="2346080"/>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01</a:t>
              </a:r>
            </a:p>
          </p:txBody>
        </p:sp>
      </p:grpSp>
      <p:grpSp>
        <p:nvGrpSpPr>
          <p:cNvPr id="22" name="Group 21">
            <a:extLst>
              <a:ext uri="{FF2B5EF4-FFF2-40B4-BE49-F238E27FC236}">
                <a16:creationId xmlns:a16="http://schemas.microsoft.com/office/drawing/2014/main" id="{A334393D-1D49-93AD-747C-CF8C823CA102}"/>
              </a:ext>
            </a:extLst>
          </p:cNvPr>
          <p:cNvGrpSpPr/>
          <p:nvPr/>
        </p:nvGrpSpPr>
        <p:grpSpPr>
          <a:xfrm>
            <a:off x="3572527" y="3633970"/>
            <a:ext cx="5396416" cy="623385"/>
            <a:chOff x="2668807" y="2706017"/>
            <a:chExt cx="5396416" cy="623385"/>
          </a:xfrm>
          <a:scene3d>
            <a:camera prst="obliqueBottomRight"/>
            <a:lightRig rig="threePt" dir="t"/>
          </a:scene3d>
        </p:grpSpPr>
        <p:sp>
          <p:nvSpPr>
            <p:cNvPr id="24" name="Freeform 34">
              <a:extLst>
                <a:ext uri="{FF2B5EF4-FFF2-40B4-BE49-F238E27FC236}">
                  <a16:creationId xmlns:a16="http://schemas.microsoft.com/office/drawing/2014/main" id="{3D8EC9BD-3E97-5454-7688-335B063FC210}"/>
                </a:ext>
              </a:extLst>
            </p:cNvPr>
            <p:cNvSpPr/>
            <p:nvPr/>
          </p:nvSpPr>
          <p:spPr>
            <a:xfrm>
              <a:off x="3411886" y="2706017"/>
              <a:ext cx="4653337"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44450 w 897856"/>
                <a:gd name="connsiteY5" fmla="*/ 528 h 107304"/>
                <a:gd name="connsiteX6" fmla="*/ 839163 w 897856"/>
                <a:gd name="connsiteY6" fmla="*/ 95147 h 107304"/>
                <a:gd name="connsiteX7" fmla="*/ 797389 w 897856"/>
                <a:gd name="connsiteY7" fmla="*/ 53388 h 107304"/>
                <a:gd name="connsiteX8" fmla="*/ 839163 w 897856"/>
                <a:gd name="connsiteY8" fmla="*/ 11629 h 107304"/>
                <a:gd name="connsiteX9" fmla="*/ 880936 w 897856"/>
                <a:gd name="connsiteY9" fmla="*/ 53388 h 107304"/>
                <a:gd name="connsiteX10" fmla="*/ 839163 w 897856"/>
                <a:gd name="connsiteY10" fmla="*/ 95147 h 107304"/>
                <a:gd name="connsiteX0" fmla="*/ 844897 w 898303"/>
                <a:gd name="connsiteY0" fmla="*/ 0 h 107305"/>
                <a:gd name="connsiteX1" fmla="*/ 447 w 898303"/>
                <a:gd name="connsiteY1" fmla="*/ 0 h 107305"/>
                <a:gd name="connsiteX2" fmla="*/ 0 w 898303"/>
                <a:gd name="connsiteY2" fmla="*/ 52079 h 107305"/>
                <a:gd name="connsiteX3" fmla="*/ 447 w 898303"/>
                <a:gd name="connsiteY3" fmla="*/ 107305 h 107305"/>
                <a:gd name="connsiteX4" fmla="*/ 844897 w 898303"/>
                <a:gd name="connsiteY4" fmla="*/ 107305 h 107305"/>
                <a:gd name="connsiteX5" fmla="*/ 898303 w 898303"/>
                <a:gd name="connsiteY5" fmla="*/ 53917 h 107305"/>
                <a:gd name="connsiteX6" fmla="*/ 844897 w 898303"/>
                <a:gd name="connsiteY6" fmla="*/ 528 h 107305"/>
                <a:gd name="connsiteX7" fmla="*/ 844897 w 898303"/>
                <a:gd name="connsiteY7" fmla="*/ 0 h 107305"/>
                <a:gd name="connsiteX8" fmla="*/ 839610 w 898303"/>
                <a:gd name="connsiteY8" fmla="*/ 95147 h 107305"/>
                <a:gd name="connsiteX9" fmla="*/ 797836 w 898303"/>
                <a:gd name="connsiteY9" fmla="*/ 53388 h 107305"/>
                <a:gd name="connsiteX10" fmla="*/ 839610 w 898303"/>
                <a:gd name="connsiteY10" fmla="*/ 11629 h 107305"/>
                <a:gd name="connsiteX11" fmla="*/ 881383 w 898303"/>
                <a:gd name="connsiteY11" fmla="*/ 53388 h 107305"/>
                <a:gd name="connsiteX12" fmla="*/ 839610 w 898303"/>
                <a:gd name="connsiteY12" fmla="*/ 95147 h 107305"/>
                <a:gd name="connsiteX0" fmla="*/ 858062 w 911468"/>
                <a:gd name="connsiteY0" fmla="*/ 0 h 107305"/>
                <a:gd name="connsiteX1" fmla="*/ 13612 w 911468"/>
                <a:gd name="connsiteY1" fmla="*/ 0 h 107305"/>
                <a:gd name="connsiteX2" fmla="*/ 0 w 911468"/>
                <a:gd name="connsiteY2" fmla="*/ 52079 h 107305"/>
                <a:gd name="connsiteX3" fmla="*/ 13612 w 911468"/>
                <a:gd name="connsiteY3" fmla="*/ 107305 h 107305"/>
                <a:gd name="connsiteX4" fmla="*/ 858062 w 911468"/>
                <a:gd name="connsiteY4" fmla="*/ 107305 h 107305"/>
                <a:gd name="connsiteX5" fmla="*/ 911468 w 911468"/>
                <a:gd name="connsiteY5" fmla="*/ 53917 h 107305"/>
                <a:gd name="connsiteX6" fmla="*/ 858062 w 911468"/>
                <a:gd name="connsiteY6" fmla="*/ 528 h 107305"/>
                <a:gd name="connsiteX7" fmla="*/ 858062 w 911468"/>
                <a:gd name="connsiteY7" fmla="*/ 0 h 107305"/>
                <a:gd name="connsiteX8" fmla="*/ 852775 w 911468"/>
                <a:gd name="connsiteY8" fmla="*/ 95147 h 107305"/>
                <a:gd name="connsiteX9" fmla="*/ 811001 w 911468"/>
                <a:gd name="connsiteY9" fmla="*/ 53388 h 107305"/>
                <a:gd name="connsiteX10" fmla="*/ 852775 w 911468"/>
                <a:gd name="connsiteY10" fmla="*/ 11629 h 107305"/>
                <a:gd name="connsiteX11" fmla="*/ 894548 w 911468"/>
                <a:gd name="connsiteY11" fmla="*/ 53388 h 107305"/>
                <a:gd name="connsiteX12" fmla="*/ 852775 w 911468"/>
                <a:gd name="connsiteY12"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1468" h="107305">
                  <a:moveTo>
                    <a:pt x="858062" y="0"/>
                  </a:moveTo>
                  <a:lnTo>
                    <a:pt x="13612" y="0"/>
                  </a:lnTo>
                  <a:lnTo>
                    <a:pt x="0" y="52079"/>
                  </a:lnTo>
                  <a:lnTo>
                    <a:pt x="13612" y="107305"/>
                  </a:lnTo>
                  <a:lnTo>
                    <a:pt x="858062" y="107305"/>
                  </a:lnTo>
                  <a:cubicBezTo>
                    <a:pt x="887674" y="107305"/>
                    <a:pt x="911468" y="83518"/>
                    <a:pt x="911468" y="53917"/>
                  </a:cubicBezTo>
                  <a:cubicBezTo>
                    <a:pt x="911468" y="24315"/>
                    <a:pt x="887674" y="528"/>
                    <a:pt x="858062" y="528"/>
                  </a:cubicBezTo>
                  <a:lnTo>
                    <a:pt x="858062" y="0"/>
                  </a:lnTo>
                  <a:close/>
                  <a:moveTo>
                    <a:pt x="852775" y="95147"/>
                  </a:moveTo>
                  <a:cubicBezTo>
                    <a:pt x="830037" y="95147"/>
                    <a:pt x="811001" y="76646"/>
                    <a:pt x="811001" y="53388"/>
                  </a:cubicBezTo>
                  <a:cubicBezTo>
                    <a:pt x="811001" y="30130"/>
                    <a:pt x="829509" y="11629"/>
                    <a:pt x="852775" y="11629"/>
                  </a:cubicBezTo>
                  <a:cubicBezTo>
                    <a:pt x="876041" y="11629"/>
                    <a:pt x="894548" y="30130"/>
                    <a:pt x="894548" y="53388"/>
                  </a:cubicBezTo>
                  <a:cubicBezTo>
                    <a:pt x="894548" y="76646"/>
                    <a:pt x="876041" y="95147"/>
                    <a:pt x="852775" y="95147"/>
                  </a:cubicBezTo>
                  <a:close/>
                </a:path>
              </a:pathLst>
            </a:custGeom>
            <a:solidFill>
              <a:schemeClr val="accent2"/>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26" name="Freeform 30">
              <a:extLst>
                <a:ext uri="{FF2B5EF4-FFF2-40B4-BE49-F238E27FC236}">
                  <a16:creationId xmlns:a16="http://schemas.microsoft.com/office/drawing/2014/main" id="{82F3BED8-DF31-2942-E9E7-E1ADAF011B1E}"/>
                </a:ext>
              </a:extLst>
            </p:cNvPr>
            <p:cNvSpPr/>
            <p:nvPr/>
          </p:nvSpPr>
          <p:spPr>
            <a:xfrm>
              <a:off x="2668807" y="2706017"/>
              <a:ext cx="812569" cy="623385"/>
            </a:xfrm>
            <a:custGeom>
              <a:avLst/>
              <a:gdLst>
                <a:gd name="connsiteX0" fmla="*/ 45475 w 159161"/>
                <a:gd name="connsiteY0" fmla="*/ 122105 h 122105"/>
                <a:gd name="connsiteX1" fmla="*/ 159161 w 159161"/>
                <a:gd name="connsiteY1" fmla="*/ 107305 h 122105"/>
                <a:gd name="connsiteX2" fmla="*/ 159161 w 159161"/>
                <a:gd name="connsiteY2" fmla="*/ 0 h 122105"/>
                <a:gd name="connsiteX3" fmla="*/ 0 w 159161"/>
                <a:gd name="connsiteY3" fmla="*/ 43345 h 122105"/>
                <a:gd name="connsiteX4" fmla="*/ 45475 w 159161"/>
                <a:gd name="connsiteY4" fmla="*/ 122105 h 122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61" h="122105">
                  <a:moveTo>
                    <a:pt x="45475" y="122105"/>
                  </a:moveTo>
                  <a:lnTo>
                    <a:pt x="159161" y="107305"/>
                  </a:lnTo>
                  <a:lnTo>
                    <a:pt x="159161" y="0"/>
                  </a:lnTo>
                  <a:lnTo>
                    <a:pt x="0" y="43345"/>
                  </a:lnTo>
                  <a:lnTo>
                    <a:pt x="45475" y="122105"/>
                  </a:lnTo>
                  <a:close/>
                </a:path>
              </a:pathLst>
            </a:custGeom>
            <a:solidFill>
              <a:schemeClr val="accent2">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27" name="TextBox 26">
              <a:extLst>
                <a:ext uri="{FF2B5EF4-FFF2-40B4-BE49-F238E27FC236}">
                  <a16:creationId xmlns:a16="http://schemas.microsoft.com/office/drawing/2014/main" id="{A4F8D3DC-51D7-A493-FFEB-E6A2D574551E}"/>
                </a:ext>
              </a:extLst>
            </p:cNvPr>
            <p:cNvSpPr txBox="1"/>
            <p:nvPr/>
          </p:nvSpPr>
          <p:spPr>
            <a:xfrm>
              <a:off x="2900972" y="2921026"/>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02</a:t>
              </a:r>
            </a:p>
          </p:txBody>
        </p:sp>
      </p:grpSp>
      <p:grpSp>
        <p:nvGrpSpPr>
          <p:cNvPr id="30" name="Group 29">
            <a:extLst>
              <a:ext uri="{FF2B5EF4-FFF2-40B4-BE49-F238E27FC236}">
                <a16:creationId xmlns:a16="http://schemas.microsoft.com/office/drawing/2014/main" id="{860B1A81-33D2-B6B7-A6AE-99FC1BABD1CC}"/>
              </a:ext>
            </a:extLst>
          </p:cNvPr>
          <p:cNvGrpSpPr/>
          <p:nvPr/>
        </p:nvGrpSpPr>
        <p:grpSpPr>
          <a:xfrm>
            <a:off x="3795875" y="4260056"/>
            <a:ext cx="5173068" cy="547827"/>
            <a:chOff x="2892155" y="3332103"/>
            <a:chExt cx="5173068" cy="547827"/>
          </a:xfrm>
          <a:scene3d>
            <a:camera prst="obliqueBottomRight"/>
            <a:lightRig rig="threePt" dir="t"/>
          </a:scene3d>
        </p:grpSpPr>
        <p:sp>
          <p:nvSpPr>
            <p:cNvPr id="31" name="Freeform 35">
              <a:extLst>
                <a:ext uri="{FF2B5EF4-FFF2-40B4-BE49-F238E27FC236}">
                  <a16:creationId xmlns:a16="http://schemas.microsoft.com/office/drawing/2014/main" id="{4178BA8F-AED8-2D83-8617-4296F293D4A3}"/>
                </a:ext>
              </a:extLst>
            </p:cNvPr>
            <p:cNvSpPr/>
            <p:nvPr/>
          </p:nvSpPr>
          <p:spPr>
            <a:xfrm>
              <a:off x="3441108" y="3332103"/>
              <a:ext cx="4624115"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6 h 107304"/>
                <a:gd name="connsiteX5" fmla="*/ 844450 w 897856"/>
                <a:gd name="connsiteY5" fmla="*/ 528 h 107304"/>
                <a:gd name="connsiteX6" fmla="*/ 839163 w 897856"/>
                <a:gd name="connsiteY6" fmla="*/ 95147 h 107304"/>
                <a:gd name="connsiteX7" fmla="*/ 797389 w 897856"/>
                <a:gd name="connsiteY7" fmla="*/ 53388 h 107304"/>
                <a:gd name="connsiteX8" fmla="*/ 839163 w 897856"/>
                <a:gd name="connsiteY8" fmla="*/ 11629 h 107304"/>
                <a:gd name="connsiteX9" fmla="*/ 880936 w 897856"/>
                <a:gd name="connsiteY9" fmla="*/ 53388 h 107304"/>
                <a:gd name="connsiteX10" fmla="*/ 839163 w 897856"/>
                <a:gd name="connsiteY10" fmla="*/ 95147 h 107304"/>
                <a:gd name="connsiteX0" fmla="*/ 844897 w 898303"/>
                <a:gd name="connsiteY0" fmla="*/ 0 h 107305"/>
                <a:gd name="connsiteX1" fmla="*/ 447 w 898303"/>
                <a:gd name="connsiteY1" fmla="*/ 0 h 107305"/>
                <a:gd name="connsiteX2" fmla="*/ 0 w 898303"/>
                <a:gd name="connsiteY2" fmla="*/ 55369 h 107305"/>
                <a:gd name="connsiteX3" fmla="*/ 447 w 898303"/>
                <a:gd name="connsiteY3" fmla="*/ 107305 h 107305"/>
                <a:gd name="connsiteX4" fmla="*/ 844897 w 898303"/>
                <a:gd name="connsiteY4" fmla="*/ 107305 h 107305"/>
                <a:gd name="connsiteX5" fmla="*/ 898303 w 898303"/>
                <a:gd name="connsiteY5" fmla="*/ 53916 h 107305"/>
                <a:gd name="connsiteX6" fmla="*/ 844897 w 898303"/>
                <a:gd name="connsiteY6" fmla="*/ 528 h 107305"/>
                <a:gd name="connsiteX7" fmla="*/ 844897 w 898303"/>
                <a:gd name="connsiteY7" fmla="*/ 0 h 107305"/>
                <a:gd name="connsiteX8" fmla="*/ 839610 w 898303"/>
                <a:gd name="connsiteY8" fmla="*/ 95147 h 107305"/>
                <a:gd name="connsiteX9" fmla="*/ 797836 w 898303"/>
                <a:gd name="connsiteY9" fmla="*/ 53388 h 107305"/>
                <a:gd name="connsiteX10" fmla="*/ 839610 w 898303"/>
                <a:gd name="connsiteY10" fmla="*/ 11629 h 107305"/>
                <a:gd name="connsiteX11" fmla="*/ 881383 w 898303"/>
                <a:gd name="connsiteY11" fmla="*/ 53388 h 107305"/>
                <a:gd name="connsiteX12" fmla="*/ 839610 w 898303"/>
                <a:gd name="connsiteY12" fmla="*/ 95147 h 107305"/>
                <a:gd name="connsiteX0" fmla="*/ 852338 w 905744"/>
                <a:gd name="connsiteY0" fmla="*/ 0 h 107305"/>
                <a:gd name="connsiteX1" fmla="*/ 7888 w 905744"/>
                <a:gd name="connsiteY1" fmla="*/ 0 h 107305"/>
                <a:gd name="connsiteX2" fmla="*/ 0 w 905744"/>
                <a:gd name="connsiteY2" fmla="*/ 55941 h 107305"/>
                <a:gd name="connsiteX3" fmla="*/ 7888 w 905744"/>
                <a:gd name="connsiteY3" fmla="*/ 107305 h 107305"/>
                <a:gd name="connsiteX4" fmla="*/ 852338 w 905744"/>
                <a:gd name="connsiteY4" fmla="*/ 107305 h 107305"/>
                <a:gd name="connsiteX5" fmla="*/ 905744 w 905744"/>
                <a:gd name="connsiteY5" fmla="*/ 53916 h 107305"/>
                <a:gd name="connsiteX6" fmla="*/ 852338 w 905744"/>
                <a:gd name="connsiteY6" fmla="*/ 528 h 107305"/>
                <a:gd name="connsiteX7" fmla="*/ 852338 w 905744"/>
                <a:gd name="connsiteY7" fmla="*/ 0 h 107305"/>
                <a:gd name="connsiteX8" fmla="*/ 847051 w 905744"/>
                <a:gd name="connsiteY8" fmla="*/ 95147 h 107305"/>
                <a:gd name="connsiteX9" fmla="*/ 805277 w 905744"/>
                <a:gd name="connsiteY9" fmla="*/ 53388 h 107305"/>
                <a:gd name="connsiteX10" fmla="*/ 847051 w 905744"/>
                <a:gd name="connsiteY10" fmla="*/ 11629 h 107305"/>
                <a:gd name="connsiteX11" fmla="*/ 888824 w 905744"/>
                <a:gd name="connsiteY11" fmla="*/ 53388 h 107305"/>
                <a:gd name="connsiteX12" fmla="*/ 847051 w 905744"/>
                <a:gd name="connsiteY12"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05744" h="107305">
                  <a:moveTo>
                    <a:pt x="852338" y="0"/>
                  </a:moveTo>
                  <a:lnTo>
                    <a:pt x="7888" y="0"/>
                  </a:lnTo>
                  <a:lnTo>
                    <a:pt x="0" y="55941"/>
                  </a:lnTo>
                  <a:lnTo>
                    <a:pt x="7888" y="107305"/>
                  </a:lnTo>
                  <a:lnTo>
                    <a:pt x="852338" y="107305"/>
                  </a:lnTo>
                  <a:cubicBezTo>
                    <a:pt x="881950" y="107305"/>
                    <a:pt x="905744" y="83518"/>
                    <a:pt x="905744" y="53916"/>
                  </a:cubicBezTo>
                  <a:cubicBezTo>
                    <a:pt x="905744" y="24315"/>
                    <a:pt x="881950" y="528"/>
                    <a:pt x="852338" y="528"/>
                  </a:cubicBezTo>
                  <a:lnTo>
                    <a:pt x="852338" y="0"/>
                  </a:lnTo>
                  <a:close/>
                  <a:moveTo>
                    <a:pt x="847051" y="95147"/>
                  </a:moveTo>
                  <a:cubicBezTo>
                    <a:pt x="824313" y="95147"/>
                    <a:pt x="805277" y="76646"/>
                    <a:pt x="805277" y="53388"/>
                  </a:cubicBezTo>
                  <a:cubicBezTo>
                    <a:pt x="805277" y="30130"/>
                    <a:pt x="823785" y="11629"/>
                    <a:pt x="847051" y="11629"/>
                  </a:cubicBezTo>
                  <a:cubicBezTo>
                    <a:pt x="870317" y="11629"/>
                    <a:pt x="888824" y="30130"/>
                    <a:pt x="888824" y="53388"/>
                  </a:cubicBezTo>
                  <a:cubicBezTo>
                    <a:pt x="888824" y="76646"/>
                    <a:pt x="870317" y="95147"/>
                    <a:pt x="847051" y="95147"/>
                  </a:cubicBezTo>
                  <a:close/>
                </a:path>
              </a:pathLst>
            </a:custGeom>
            <a:solidFill>
              <a:schemeClr val="accent4"/>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32" name="Freeform 31">
              <a:extLst>
                <a:ext uri="{FF2B5EF4-FFF2-40B4-BE49-F238E27FC236}">
                  <a16:creationId xmlns:a16="http://schemas.microsoft.com/office/drawing/2014/main" id="{84184E48-DD08-7637-BB5B-9D4D3CF6DBC7}"/>
                </a:ext>
              </a:extLst>
            </p:cNvPr>
            <p:cNvSpPr/>
            <p:nvPr/>
          </p:nvSpPr>
          <p:spPr>
            <a:xfrm>
              <a:off x="2900972" y="3332104"/>
              <a:ext cx="580403" cy="547821"/>
            </a:xfrm>
            <a:custGeom>
              <a:avLst/>
              <a:gdLst>
                <a:gd name="connsiteX0" fmla="*/ 0 w 113686"/>
                <a:gd name="connsiteY0" fmla="*/ 99376 h 107304"/>
                <a:gd name="connsiteX1" fmla="*/ 113686 w 113686"/>
                <a:gd name="connsiteY1" fmla="*/ 107305 h 107304"/>
                <a:gd name="connsiteX2" fmla="*/ 113686 w 113686"/>
                <a:gd name="connsiteY2" fmla="*/ 0 h 107304"/>
                <a:gd name="connsiteX3" fmla="*/ 0 w 113686"/>
                <a:gd name="connsiteY3" fmla="*/ 7929 h 107304"/>
                <a:gd name="connsiteX4" fmla="*/ 0 w 113686"/>
                <a:gd name="connsiteY4" fmla="*/ 99376 h 107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686" h="107304">
                  <a:moveTo>
                    <a:pt x="0" y="99376"/>
                  </a:moveTo>
                  <a:lnTo>
                    <a:pt x="113686" y="107305"/>
                  </a:lnTo>
                  <a:lnTo>
                    <a:pt x="113686" y="0"/>
                  </a:lnTo>
                  <a:lnTo>
                    <a:pt x="0" y="7929"/>
                  </a:lnTo>
                  <a:lnTo>
                    <a:pt x="0" y="99376"/>
                  </a:lnTo>
                  <a:close/>
                </a:path>
              </a:pathLst>
            </a:custGeom>
            <a:solidFill>
              <a:schemeClr val="accent4">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33" name="TextBox 32">
              <a:extLst>
                <a:ext uri="{FF2B5EF4-FFF2-40B4-BE49-F238E27FC236}">
                  <a16:creationId xmlns:a16="http://schemas.microsoft.com/office/drawing/2014/main" id="{CD51D840-0ECC-9969-CD86-5268F66B1EEB}"/>
                </a:ext>
              </a:extLst>
            </p:cNvPr>
            <p:cNvSpPr txBox="1"/>
            <p:nvPr/>
          </p:nvSpPr>
          <p:spPr>
            <a:xfrm>
              <a:off x="2892155" y="3483588"/>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03</a:t>
              </a:r>
            </a:p>
          </p:txBody>
        </p:sp>
      </p:grpSp>
      <p:grpSp>
        <p:nvGrpSpPr>
          <p:cNvPr id="36" name="Group 35">
            <a:extLst>
              <a:ext uri="{FF2B5EF4-FFF2-40B4-BE49-F238E27FC236}">
                <a16:creationId xmlns:a16="http://schemas.microsoft.com/office/drawing/2014/main" id="{FDFDEA7F-C1E3-0F76-82C2-12990447E45D}"/>
              </a:ext>
            </a:extLst>
          </p:cNvPr>
          <p:cNvGrpSpPr/>
          <p:nvPr/>
        </p:nvGrpSpPr>
        <p:grpSpPr>
          <a:xfrm>
            <a:off x="3170299" y="5255854"/>
            <a:ext cx="5798644" cy="801501"/>
            <a:chOff x="2266579" y="4327901"/>
            <a:chExt cx="5798644" cy="801501"/>
          </a:xfrm>
          <a:scene3d>
            <a:camera prst="obliqueBottomRight"/>
            <a:lightRig rig="threePt" dir="t"/>
          </a:scene3d>
        </p:grpSpPr>
        <p:sp>
          <p:nvSpPr>
            <p:cNvPr id="37" name="Freeform 37">
              <a:extLst>
                <a:ext uri="{FF2B5EF4-FFF2-40B4-BE49-F238E27FC236}">
                  <a16:creationId xmlns:a16="http://schemas.microsoft.com/office/drawing/2014/main" id="{9EECE23A-97F4-F596-3DA3-24244CA6A5A8}"/>
                </a:ext>
              </a:extLst>
            </p:cNvPr>
            <p:cNvSpPr/>
            <p:nvPr/>
          </p:nvSpPr>
          <p:spPr>
            <a:xfrm>
              <a:off x="3426496" y="4581575"/>
              <a:ext cx="4638727"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97856 w 897856"/>
                <a:gd name="connsiteY5" fmla="*/ 53917 h 107304"/>
                <a:gd name="connsiteX6" fmla="*/ 844450 w 897856"/>
                <a:gd name="connsiteY6" fmla="*/ 528 h 107304"/>
                <a:gd name="connsiteX7" fmla="*/ 839163 w 897856"/>
                <a:gd name="connsiteY7" fmla="*/ 95675 h 107304"/>
                <a:gd name="connsiteX8" fmla="*/ 797389 w 897856"/>
                <a:gd name="connsiteY8" fmla="*/ 53917 h 107304"/>
                <a:gd name="connsiteX9" fmla="*/ 839163 w 897856"/>
                <a:gd name="connsiteY9" fmla="*/ 12158 h 107304"/>
                <a:gd name="connsiteX10" fmla="*/ 880936 w 897856"/>
                <a:gd name="connsiteY10" fmla="*/ 53917 h 107304"/>
                <a:gd name="connsiteX11" fmla="*/ 839163 w 897856"/>
                <a:gd name="connsiteY11" fmla="*/ 95675 h 107304"/>
                <a:gd name="connsiteX0" fmla="*/ 844897 w 898303"/>
                <a:gd name="connsiteY0" fmla="*/ 0 h 107305"/>
                <a:gd name="connsiteX1" fmla="*/ 447 w 898303"/>
                <a:gd name="connsiteY1" fmla="*/ 0 h 107305"/>
                <a:gd name="connsiteX2" fmla="*/ 0 w 898303"/>
                <a:gd name="connsiteY2" fmla="*/ 54465 h 107305"/>
                <a:gd name="connsiteX3" fmla="*/ 447 w 898303"/>
                <a:gd name="connsiteY3" fmla="*/ 107305 h 107305"/>
                <a:gd name="connsiteX4" fmla="*/ 844897 w 898303"/>
                <a:gd name="connsiteY4" fmla="*/ 107305 h 107305"/>
                <a:gd name="connsiteX5" fmla="*/ 898303 w 898303"/>
                <a:gd name="connsiteY5" fmla="*/ 53917 h 107305"/>
                <a:gd name="connsiteX6" fmla="*/ 898303 w 898303"/>
                <a:gd name="connsiteY6" fmla="*/ 53917 h 107305"/>
                <a:gd name="connsiteX7" fmla="*/ 844897 w 898303"/>
                <a:gd name="connsiteY7" fmla="*/ 528 h 107305"/>
                <a:gd name="connsiteX8" fmla="*/ 844897 w 898303"/>
                <a:gd name="connsiteY8" fmla="*/ 0 h 107305"/>
                <a:gd name="connsiteX9" fmla="*/ 839610 w 898303"/>
                <a:gd name="connsiteY9" fmla="*/ 95675 h 107305"/>
                <a:gd name="connsiteX10" fmla="*/ 797836 w 898303"/>
                <a:gd name="connsiteY10" fmla="*/ 53917 h 107305"/>
                <a:gd name="connsiteX11" fmla="*/ 839610 w 898303"/>
                <a:gd name="connsiteY11" fmla="*/ 12158 h 107305"/>
                <a:gd name="connsiteX12" fmla="*/ 881383 w 898303"/>
                <a:gd name="connsiteY12" fmla="*/ 53917 h 107305"/>
                <a:gd name="connsiteX13" fmla="*/ 839610 w 898303"/>
                <a:gd name="connsiteY13" fmla="*/ 95675 h 107305"/>
                <a:gd name="connsiteX0" fmla="*/ 855200 w 908606"/>
                <a:gd name="connsiteY0" fmla="*/ 0 h 107305"/>
                <a:gd name="connsiteX1" fmla="*/ 10750 w 908606"/>
                <a:gd name="connsiteY1" fmla="*/ 0 h 107305"/>
                <a:gd name="connsiteX2" fmla="*/ 0 w 908606"/>
                <a:gd name="connsiteY2" fmla="*/ 52175 h 107305"/>
                <a:gd name="connsiteX3" fmla="*/ 10750 w 908606"/>
                <a:gd name="connsiteY3" fmla="*/ 107305 h 107305"/>
                <a:gd name="connsiteX4" fmla="*/ 855200 w 908606"/>
                <a:gd name="connsiteY4" fmla="*/ 107305 h 107305"/>
                <a:gd name="connsiteX5" fmla="*/ 908606 w 908606"/>
                <a:gd name="connsiteY5" fmla="*/ 53917 h 107305"/>
                <a:gd name="connsiteX6" fmla="*/ 908606 w 908606"/>
                <a:gd name="connsiteY6" fmla="*/ 53917 h 107305"/>
                <a:gd name="connsiteX7" fmla="*/ 855200 w 908606"/>
                <a:gd name="connsiteY7" fmla="*/ 528 h 107305"/>
                <a:gd name="connsiteX8" fmla="*/ 855200 w 908606"/>
                <a:gd name="connsiteY8" fmla="*/ 0 h 107305"/>
                <a:gd name="connsiteX9" fmla="*/ 849913 w 908606"/>
                <a:gd name="connsiteY9" fmla="*/ 95675 h 107305"/>
                <a:gd name="connsiteX10" fmla="*/ 808139 w 908606"/>
                <a:gd name="connsiteY10" fmla="*/ 53917 h 107305"/>
                <a:gd name="connsiteX11" fmla="*/ 849913 w 908606"/>
                <a:gd name="connsiteY11" fmla="*/ 12158 h 107305"/>
                <a:gd name="connsiteX12" fmla="*/ 891686 w 908606"/>
                <a:gd name="connsiteY12" fmla="*/ 53917 h 107305"/>
                <a:gd name="connsiteX13" fmla="*/ 849913 w 908606"/>
                <a:gd name="connsiteY13" fmla="*/ 95675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08606" h="107305">
                  <a:moveTo>
                    <a:pt x="855200" y="0"/>
                  </a:moveTo>
                  <a:lnTo>
                    <a:pt x="10750" y="0"/>
                  </a:lnTo>
                  <a:lnTo>
                    <a:pt x="0" y="52175"/>
                  </a:lnTo>
                  <a:lnTo>
                    <a:pt x="10750" y="107305"/>
                  </a:lnTo>
                  <a:lnTo>
                    <a:pt x="855200" y="107305"/>
                  </a:lnTo>
                  <a:cubicBezTo>
                    <a:pt x="884812" y="107305"/>
                    <a:pt x="908606" y="83518"/>
                    <a:pt x="908606" y="53917"/>
                  </a:cubicBezTo>
                  <a:lnTo>
                    <a:pt x="908606" y="53917"/>
                  </a:lnTo>
                  <a:cubicBezTo>
                    <a:pt x="908606" y="24315"/>
                    <a:pt x="884812" y="528"/>
                    <a:pt x="855200" y="528"/>
                  </a:cubicBezTo>
                  <a:lnTo>
                    <a:pt x="855200" y="0"/>
                  </a:lnTo>
                  <a:close/>
                  <a:moveTo>
                    <a:pt x="849913" y="95675"/>
                  </a:moveTo>
                  <a:cubicBezTo>
                    <a:pt x="827175" y="95675"/>
                    <a:pt x="808139" y="77175"/>
                    <a:pt x="808139" y="53917"/>
                  </a:cubicBezTo>
                  <a:cubicBezTo>
                    <a:pt x="808139" y="30658"/>
                    <a:pt x="826647" y="12158"/>
                    <a:pt x="849913" y="12158"/>
                  </a:cubicBezTo>
                  <a:cubicBezTo>
                    <a:pt x="873179" y="12158"/>
                    <a:pt x="891686" y="30658"/>
                    <a:pt x="891686" y="53917"/>
                  </a:cubicBezTo>
                  <a:cubicBezTo>
                    <a:pt x="891686" y="77175"/>
                    <a:pt x="873179" y="95675"/>
                    <a:pt x="849913" y="95675"/>
                  </a:cubicBezTo>
                  <a:close/>
                </a:path>
              </a:pathLst>
            </a:custGeom>
            <a:solidFill>
              <a:schemeClr val="accent1"/>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38" name="Freeform 28">
              <a:extLst>
                <a:ext uri="{FF2B5EF4-FFF2-40B4-BE49-F238E27FC236}">
                  <a16:creationId xmlns:a16="http://schemas.microsoft.com/office/drawing/2014/main" id="{03EAA4E4-6E8E-2663-70EC-AB6A0CEB2D2E}"/>
                </a:ext>
              </a:extLst>
            </p:cNvPr>
            <p:cNvSpPr/>
            <p:nvPr/>
          </p:nvSpPr>
          <p:spPr>
            <a:xfrm>
              <a:off x="2266579" y="4327901"/>
              <a:ext cx="1214796" cy="801495"/>
            </a:xfrm>
            <a:custGeom>
              <a:avLst/>
              <a:gdLst>
                <a:gd name="connsiteX0" fmla="*/ 237948 w 237947"/>
                <a:gd name="connsiteY0" fmla="*/ 156993 h 156992"/>
                <a:gd name="connsiteX1" fmla="*/ 0 w 237947"/>
                <a:gd name="connsiteY1" fmla="*/ 45459 h 156992"/>
                <a:gd name="connsiteX2" fmla="*/ 78787 w 237947"/>
                <a:gd name="connsiteY2" fmla="*/ 0 h 156992"/>
                <a:gd name="connsiteX3" fmla="*/ 237948 w 237947"/>
                <a:gd name="connsiteY3" fmla="*/ 49688 h 156992"/>
                <a:gd name="connsiteX4" fmla="*/ 237948 w 237947"/>
                <a:gd name="connsiteY4" fmla="*/ 156993 h 156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947" h="156992">
                  <a:moveTo>
                    <a:pt x="237948" y="156993"/>
                  </a:moveTo>
                  <a:lnTo>
                    <a:pt x="0" y="45459"/>
                  </a:lnTo>
                  <a:lnTo>
                    <a:pt x="78787" y="0"/>
                  </a:lnTo>
                  <a:lnTo>
                    <a:pt x="237948" y="49688"/>
                  </a:lnTo>
                  <a:lnTo>
                    <a:pt x="237948" y="156993"/>
                  </a:lnTo>
                  <a:close/>
                </a:path>
              </a:pathLst>
            </a:custGeom>
            <a:solidFill>
              <a:schemeClr val="accent1">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39" name="TextBox 38">
              <a:extLst>
                <a:ext uri="{FF2B5EF4-FFF2-40B4-BE49-F238E27FC236}">
                  <a16:creationId xmlns:a16="http://schemas.microsoft.com/office/drawing/2014/main" id="{1A137080-B167-B9D9-62E5-0DA158DEECFA}"/>
                </a:ext>
              </a:extLst>
            </p:cNvPr>
            <p:cNvSpPr txBox="1"/>
            <p:nvPr/>
          </p:nvSpPr>
          <p:spPr>
            <a:xfrm>
              <a:off x="2871589" y="4611470"/>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05</a:t>
              </a:r>
            </a:p>
          </p:txBody>
        </p:sp>
      </p:grpSp>
      <p:pic>
        <p:nvPicPr>
          <p:cNvPr id="42" name="Graphic 41" descr="Bullseye with solid fill">
            <a:extLst>
              <a:ext uri="{FF2B5EF4-FFF2-40B4-BE49-F238E27FC236}">
                <a16:creationId xmlns:a16="http://schemas.microsoft.com/office/drawing/2014/main" id="{28FB9F5B-2A03-CFE8-4655-1676AD2FFF6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06934" y="4364006"/>
            <a:ext cx="339924" cy="339924"/>
          </a:xfrm>
          <a:prstGeom prst="rect">
            <a:avLst/>
          </a:prstGeom>
          <a:scene3d>
            <a:camera prst="obliqueBottomRight"/>
            <a:lightRig rig="threePt" dir="t"/>
          </a:scene3d>
        </p:spPr>
      </p:pic>
      <p:pic>
        <p:nvPicPr>
          <p:cNvPr id="43" name="Graphic 42" descr="Hourglass 30% with solid fill">
            <a:extLst>
              <a:ext uri="{FF2B5EF4-FFF2-40B4-BE49-F238E27FC236}">
                <a16:creationId xmlns:a16="http://schemas.microsoft.com/office/drawing/2014/main" id="{B4368F04-E25B-AF06-3ABA-0C0DFE8CBA12}"/>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506934" y="3737920"/>
            <a:ext cx="339924" cy="339924"/>
          </a:xfrm>
          <a:prstGeom prst="rect">
            <a:avLst/>
          </a:prstGeom>
          <a:scene3d>
            <a:camera prst="obliqueBottomRight"/>
            <a:lightRig rig="threePt" dir="t"/>
          </a:scene3d>
        </p:spPr>
      </p:pic>
      <p:pic>
        <p:nvPicPr>
          <p:cNvPr id="44" name="Graphic 43" descr="Lightbulb with solid fill">
            <a:extLst>
              <a:ext uri="{FF2B5EF4-FFF2-40B4-BE49-F238E27FC236}">
                <a16:creationId xmlns:a16="http://schemas.microsoft.com/office/drawing/2014/main" id="{46C634F2-E6F3-0516-8BC9-9CF369E63EA3}"/>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06934" y="5613478"/>
            <a:ext cx="339924" cy="339924"/>
          </a:xfrm>
          <a:prstGeom prst="rect">
            <a:avLst/>
          </a:prstGeom>
          <a:scene3d>
            <a:camera prst="obliqueBottomRight"/>
            <a:lightRig rig="threePt" dir="t"/>
          </a:scene3d>
        </p:spPr>
      </p:pic>
      <p:pic>
        <p:nvPicPr>
          <p:cNvPr id="45" name="Graphic 44" descr="Research with solid fill">
            <a:extLst>
              <a:ext uri="{FF2B5EF4-FFF2-40B4-BE49-F238E27FC236}">
                <a16:creationId xmlns:a16="http://schemas.microsoft.com/office/drawing/2014/main" id="{710690AB-139C-05AB-CDF7-102994FB863A}"/>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506934" y="3114535"/>
            <a:ext cx="339924" cy="339924"/>
          </a:xfrm>
          <a:prstGeom prst="rect">
            <a:avLst/>
          </a:prstGeom>
          <a:scene3d>
            <a:camera prst="obliqueBottomRight"/>
            <a:lightRig rig="threePt" dir="t"/>
          </a:scene3d>
        </p:spPr>
      </p:pic>
      <p:pic>
        <p:nvPicPr>
          <p:cNvPr id="46" name="Graphic 45" descr="Gears with solid fill">
            <a:extLst>
              <a:ext uri="{FF2B5EF4-FFF2-40B4-BE49-F238E27FC236}">
                <a16:creationId xmlns:a16="http://schemas.microsoft.com/office/drawing/2014/main" id="{CAE41B65-CBC1-95CE-8E36-F592DCDB5643}"/>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506934" y="4990093"/>
            <a:ext cx="339924" cy="339924"/>
          </a:xfrm>
          <a:prstGeom prst="rect">
            <a:avLst/>
          </a:prstGeom>
          <a:scene3d>
            <a:camera prst="obliqueBottomRight"/>
            <a:lightRig rig="threePt" dir="t"/>
          </a:scene3d>
        </p:spPr>
      </p:pic>
      <p:sp>
        <p:nvSpPr>
          <p:cNvPr id="48" name="TextBox 47">
            <a:extLst>
              <a:ext uri="{FF2B5EF4-FFF2-40B4-BE49-F238E27FC236}">
                <a16:creationId xmlns:a16="http://schemas.microsoft.com/office/drawing/2014/main" id="{EAD71FCE-7351-9CA4-1F0D-2E89C4CFB065}"/>
              </a:ext>
            </a:extLst>
          </p:cNvPr>
          <p:cNvSpPr txBox="1"/>
          <p:nvPr/>
        </p:nvSpPr>
        <p:spPr>
          <a:xfrm>
            <a:off x="2094886" y="4058612"/>
            <a:ext cx="1434447" cy="1015663"/>
          </a:xfrm>
          <a:prstGeom prst="rect">
            <a:avLst/>
          </a:prstGeom>
          <a:noFill/>
          <a:scene3d>
            <a:camera prst="obliqueBottomRight"/>
            <a:lightRig rig="threePt" dir="t"/>
          </a:scene3d>
        </p:spPr>
        <p:txBody>
          <a:bodyPr wrap="square" lIns="0" rIns="0" rtlCol="0" anchor="b">
            <a:spAutoFit/>
          </a:bodyPr>
          <a:lstStyle/>
          <a:p>
            <a:pPr algn="ctr"/>
            <a:r>
              <a:rPr lang="ar-EG" sz="2000" b="1" noProof="1">
                <a:solidFill>
                  <a:srgbClr val="FFFF00"/>
                </a:solidFill>
                <a:latin typeface="Alexandria" pitchFamily="2" charset="-78"/>
                <a:cs typeface="Alexandria" pitchFamily="2" charset="-78"/>
              </a:rPr>
              <a:t>الإنعكاسات السلبية للأزمة</a:t>
            </a:r>
            <a:endParaRPr lang="en-US" sz="2000" b="1" noProof="1">
              <a:solidFill>
                <a:srgbClr val="FFFF00"/>
              </a:solidFill>
              <a:latin typeface="Alexandria" pitchFamily="2" charset="-78"/>
              <a:cs typeface="Alexandria" pitchFamily="2" charset="-78"/>
            </a:endParaRPr>
          </a:p>
        </p:txBody>
      </p:sp>
      <p:sp>
        <p:nvSpPr>
          <p:cNvPr id="50" name="TextBox 49">
            <a:extLst>
              <a:ext uri="{FF2B5EF4-FFF2-40B4-BE49-F238E27FC236}">
                <a16:creationId xmlns:a16="http://schemas.microsoft.com/office/drawing/2014/main" id="{4CDD04BF-4D6A-F340-323F-5D4A3DBE284B}"/>
              </a:ext>
            </a:extLst>
          </p:cNvPr>
          <p:cNvSpPr txBox="1"/>
          <p:nvPr/>
        </p:nvSpPr>
        <p:spPr>
          <a:xfrm>
            <a:off x="1263624" y="1175426"/>
            <a:ext cx="9925665" cy="1291957"/>
          </a:xfrm>
          <a:prstGeom prst="rect">
            <a:avLst/>
          </a:prstGeom>
          <a:noFill/>
        </p:spPr>
        <p:txBody>
          <a:bodyPr wrap="square" rtlCol="1">
            <a:spAutoFit/>
          </a:bodyPr>
          <a:lstStyle/>
          <a:p>
            <a:pPr algn="ctr" rtl="1">
              <a:lnSpc>
                <a:spcPct val="150000"/>
              </a:lnSpc>
            </a:pPr>
            <a:r>
              <a:rPr lang="ar-EG" dirty="0">
                <a:latin typeface="Alexandria" pitchFamily="2" charset="-78"/>
                <a:cs typeface="Alexandria" pitchFamily="2" charset="-78"/>
              </a:rPr>
              <a:t>الأزمة التي لا تُدار باحتراف قد تترك آثارًا سلبية عميقة على الصورة المؤسسية، تشمل تآكل الثقة، تضرر السمعة، خسائر مالية، فقدان العملاء، وتاريخ مؤسسي مثقل يمكن أن يزيد من هشاشة الوضع مستقبلاً.</a:t>
            </a:r>
          </a:p>
        </p:txBody>
      </p:sp>
      <p:sp>
        <p:nvSpPr>
          <p:cNvPr id="52" name="TextBox 51">
            <a:extLst>
              <a:ext uri="{FF2B5EF4-FFF2-40B4-BE49-F238E27FC236}">
                <a16:creationId xmlns:a16="http://schemas.microsoft.com/office/drawing/2014/main" id="{E19DBE05-3D7F-9287-5E7A-64FDF02DE2E3}"/>
              </a:ext>
            </a:extLst>
          </p:cNvPr>
          <p:cNvSpPr txBox="1"/>
          <p:nvPr/>
        </p:nvSpPr>
        <p:spPr>
          <a:xfrm>
            <a:off x="5082625" y="3114535"/>
            <a:ext cx="2734353" cy="369332"/>
          </a:xfrm>
          <a:prstGeom prst="rect">
            <a:avLst/>
          </a:prstGeom>
          <a:noFill/>
        </p:spPr>
        <p:txBody>
          <a:bodyPr wrap="square" rtlCol="1">
            <a:spAutoFit/>
          </a:bodyPr>
          <a:lstStyle/>
          <a:p>
            <a:pPr algn="ctr" rtl="1"/>
            <a:r>
              <a:rPr lang="ar-EG" b="1" dirty="0">
                <a:solidFill>
                  <a:srgbClr val="002060"/>
                </a:solidFill>
                <a:latin typeface="Alexandria" pitchFamily="2" charset="-78"/>
                <a:cs typeface="Alexandria" pitchFamily="2" charset="-78"/>
              </a:rPr>
              <a:t>تراجع الثقة المؤسسية</a:t>
            </a:r>
          </a:p>
        </p:txBody>
      </p:sp>
      <p:sp>
        <p:nvSpPr>
          <p:cNvPr id="53" name="TextBox 52">
            <a:extLst>
              <a:ext uri="{FF2B5EF4-FFF2-40B4-BE49-F238E27FC236}">
                <a16:creationId xmlns:a16="http://schemas.microsoft.com/office/drawing/2014/main" id="{C3B1D271-B95E-9BA7-F259-B9B3AD67C9F7}"/>
              </a:ext>
            </a:extLst>
          </p:cNvPr>
          <p:cNvSpPr txBox="1"/>
          <p:nvPr/>
        </p:nvSpPr>
        <p:spPr>
          <a:xfrm>
            <a:off x="5278965" y="3709712"/>
            <a:ext cx="2734353" cy="369332"/>
          </a:xfrm>
          <a:prstGeom prst="rect">
            <a:avLst/>
          </a:prstGeom>
          <a:noFill/>
        </p:spPr>
        <p:txBody>
          <a:bodyPr wrap="square" rtlCol="1">
            <a:spAutoFit/>
          </a:bodyPr>
          <a:lstStyle/>
          <a:p>
            <a:pPr algn="ctr" rtl="1"/>
            <a:r>
              <a:rPr lang="ar-EG" b="1" dirty="0">
                <a:solidFill>
                  <a:srgbClr val="002060"/>
                </a:solidFill>
                <a:latin typeface="Alexandria" pitchFamily="2" charset="-78"/>
                <a:cs typeface="Alexandria" pitchFamily="2" charset="-78"/>
              </a:rPr>
              <a:t>الضرر بالسمعة</a:t>
            </a:r>
          </a:p>
        </p:txBody>
      </p:sp>
      <p:sp>
        <p:nvSpPr>
          <p:cNvPr id="54" name="TextBox 53">
            <a:extLst>
              <a:ext uri="{FF2B5EF4-FFF2-40B4-BE49-F238E27FC236}">
                <a16:creationId xmlns:a16="http://schemas.microsoft.com/office/drawing/2014/main" id="{B7CB5648-790C-65E0-0CA8-3C2692A29BC0}"/>
              </a:ext>
            </a:extLst>
          </p:cNvPr>
          <p:cNvSpPr txBox="1"/>
          <p:nvPr/>
        </p:nvSpPr>
        <p:spPr>
          <a:xfrm>
            <a:off x="5159128" y="4370038"/>
            <a:ext cx="2734353" cy="369332"/>
          </a:xfrm>
          <a:prstGeom prst="rect">
            <a:avLst/>
          </a:prstGeom>
          <a:noFill/>
        </p:spPr>
        <p:txBody>
          <a:bodyPr wrap="square" rtlCol="1">
            <a:spAutoFit/>
          </a:bodyPr>
          <a:lstStyle/>
          <a:p>
            <a:pPr algn="ctr" rtl="1"/>
            <a:r>
              <a:rPr lang="ar-EG" b="1" dirty="0">
                <a:solidFill>
                  <a:srgbClr val="002060"/>
                </a:solidFill>
                <a:latin typeface="Alexandria" pitchFamily="2" charset="-78"/>
                <a:cs typeface="Alexandria" pitchFamily="2" charset="-78"/>
              </a:rPr>
              <a:t>التأثير المالي</a:t>
            </a:r>
          </a:p>
        </p:txBody>
      </p:sp>
      <p:sp>
        <p:nvSpPr>
          <p:cNvPr id="55" name="TextBox 54">
            <a:extLst>
              <a:ext uri="{FF2B5EF4-FFF2-40B4-BE49-F238E27FC236}">
                <a16:creationId xmlns:a16="http://schemas.microsoft.com/office/drawing/2014/main" id="{400C1094-37EF-6DD8-7A7C-219263D968D0}"/>
              </a:ext>
            </a:extLst>
          </p:cNvPr>
          <p:cNvSpPr txBox="1"/>
          <p:nvPr/>
        </p:nvSpPr>
        <p:spPr>
          <a:xfrm>
            <a:off x="5159128" y="4960685"/>
            <a:ext cx="3011477" cy="369332"/>
          </a:xfrm>
          <a:prstGeom prst="rect">
            <a:avLst/>
          </a:prstGeom>
          <a:noFill/>
        </p:spPr>
        <p:txBody>
          <a:bodyPr wrap="square" rtlCol="1">
            <a:spAutoFit/>
          </a:bodyPr>
          <a:lstStyle/>
          <a:p>
            <a:pPr algn="ctr" rtl="1"/>
            <a:r>
              <a:rPr lang="ar-EG" b="1" dirty="0">
                <a:solidFill>
                  <a:srgbClr val="002060"/>
                </a:solidFill>
                <a:latin typeface="Alexandria" pitchFamily="2" charset="-78"/>
                <a:cs typeface="Alexandria" pitchFamily="2" charset="-78"/>
              </a:rPr>
              <a:t>فقدان العملاء والمواهب</a:t>
            </a:r>
          </a:p>
        </p:txBody>
      </p:sp>
      <p:sp>
        <p:nvSpPr>
          <p:cNvPr id="56" name="TextBox 55">
            <a:extLst>
              <a:ext uri="{FF2B5EF4-FFF2-40B4-BE49-F238E27FC236}">
                <a16:creationId xmlns:a16="http://schemas.microsoft.com/office/drawing/2014/main" id="{D7D3DC3C-37D6-4F29-D481-A03656865DA5}"/>
              </a:ext>
            </a:extLst>
          </p:cNvPr>
          <p:cNvSpPr txBox="1"/>
          <p:nvPr/>
        </p:nvSpPr>
        <p:spPr>
          <a:xfrm>
            <a:off x="5072663" y="5598774"/>
            <a:ext cx="3220812" cy="369332"/>
          </a:xfrm>
          <a:prstGeom prst="rect">
            <a:avLst/>
          </a:prstGeom>
          <a:noFill/>
        </p:spPr>
        <p:txBody>
          <a:bodyPr wrap="square" rtlCol="1">
            <a:spAutoFit/>
          </a:bodyPr>
          <a:lstStyle/>
          <a:p>
            <a:pPr algn="ctr" rtl="1"/>
            <a:r>
              <a:rPr lang="ar-EG" b="1" dirty="0">
                <a:solidFill>
                  <a:srgbClr val="002060"/>
                </a:solidFill>
                <a:latin typeface="Alexandria" pitchFamily="2" charset="-78"/>
                <a:cs typeface="Alexandria" pitchFamily="2" charset="-78"/>
              </a:rPr>
              <a:t>تغذية الأزمات المستقبلية</a:t>
            </a:r>
          </a:p>
        </p:txBody>
      </p:sp>
    </p:spTree>
    <p:extLst>
      <p:ext uri="{BB962C8B-B14F-4D97-AF65-F5344CB8AC3E}">
        <p14:creationId xmlns:p14="http://schemas.microsoft.com/office/powerpoint/2010/main" val="4104961949"/>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8CB29-65EE-B1CB-05AF-ABDEAF8638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6E8A46-C8F3-3E49-E377-F838122C2167}"/>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8C2625-0315-498A-6357-863B72392033}"/>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AF463F0-3B7F-853E-814A-DA8DB95CABE3}"/>
              </a:ext>
            </a:extLst>
          </p:cNvPr>
          <p:cNvSpPr/>
          <p:nvPr/>
        </p:nvSpPr>
        <p:spPr>
          <a:xfrm>
            <a:off x="403119" y="954372"/>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E3EA6C4-B3A9-B8ED-4802-4EA70BAA6522}"/>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D4EF743-F06E-E2F7-335D-59A2AA2198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F2F09034-6271-8463-31C3-2037E3E6D102}"/>
              </a:ext>
            </a:extLst>
          </p:cNvPr>
          <p:cNvSpPr txBox="1"/>
          <p:nvPr/>
        </p:nvSpPr>
        <p:spPr>
          <a:xfrm>
            <a:off x="403119" y="1111285"/>
            <a:ext cx="11250546" cy="2584618"/>
          </a:xfrm>
          <a:prstGeom prst="rect">
            <a:avLst/>
          </a:prstGeom>
          <a:noFill/>
        </p:spPr>
        <p:txBody>
          <a:bodyPr wrap="square" rtlCol="1">
            <a:spAutoFit/>
          </a:bodyPr>
          <a:lstStyle/>
          <a:p>
            <a:pPr algn="just" rtl="1">
              <a:spcAft>
                <a:spcPts val="1200"/>
              </a:spcAft>
              <a:buClr>
                <a:schemeClr val="accent2"/>
              </a:buClr>
            </a:pPr>
            <a:r>
              <a:rPr lang="ar-EG" b="1" dirty="0">
                <a:solidFill>
                  <a:schemeClr val="accent2"/>
                </a:solidFill>
                <a:latin typeface="Alexandria" pitchFamily="2" charset="-78"/>
                <a:cs typeface="Alexandria" pitchFamily="2" charset="-78"/>
              </a:rPr>
              <a:t>1. تراجع الثقة المؤسسية:</a:t>
            </a:r>
            <a:endParaRPr lang="en-US" b="1" dirty="0">
              <a:solidFill>
                <a:schemeClr val="accent2"/>
              </a:solidFill>
              <a:latin typeface="Alexandria" pitchFamily="2" charset="-78"/>
              <a:cs typeface="Alexandria" pitchFamily="2" charset="-78"/>
            </a:endParaRPr>
          </a:p>
          <a:p>
            <a:pPr algn="just" rtl="1">
              <a:spcAft>
                <a:spcPts val="1200"/>
              </a:spcAft>
              <a:buClr>
                <a:schemeClr val="accent2"/>
              </a:buClr>
            </a:pPr>
            <a:r>
              <a:rPr lang="ar-EG" dirty="0">
                <a:latin typeface="Alexandria" pitchFamily="2" charset="-78"/>
                <a:cs typeface="Alexandria" pitchFamily="2" charset="-78"/>
              </a:rPr>
              <a:t>الأزمات، خاصة إذا أُديرت بشكل غير فعّال، تقلل من ثقة العملاء والمستثمرين والموظفين في المؤسسة. فقدان الثقة قد يستمر لسنوات حتى بعد انتهاء الأزمة.</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أزمة شركة </a:t>
            </a:r>
            <a:r>
              <a:rPr lang="en-US" dirty="0">
                <a:latin typeface="Alexandria" pitchFamily="2" charset="-78"/>
                <a:cs typeface="Alexandria" pitchFamily="2" charset="-78"/>
              </a:rPr>
              <a:t>Volkswagen </a:t>
            </a:r>
            <a:r>
              <a:rPr lang="ar-EG" dirty="0">
                <a:latin typeface="Alexandria" pitchFamily="2" charset="-78"/>
                <a:cs typeface="Alexandria" pitchFamily="2" charset="-78"/>
              </a:rPr>
              <a:t>في فضيحة انبعاثات الديزل (2015) أدت إلى تراجع حاد في ثقة المستهلكين، واضطرت الشركة لإنفاق مليارات الدولارات على التسويات وحملات استعادة الثقة.</a:t>
            </a:r>
          </a:p>
        </p:txBody>
      </p:sp>
      <p:sp>
        <p:nvSpPr>
          <p:cNvPr id="3" name="Rectangle: Rounded Corners 2">
            <a:extLst>
              <a:ext uri="{FF2B5EF4-FFF2-40B4-BE49-F238E27FC236}">
                <a16:creationId xmlns:a16="http://schemas.microsoft.com/office/drawing/2014/main" id="{72903074-E872-08A6-6EDF-3D81462909DC}"/>
              </a:ext>
            </a:extLst>
          </p:cNvPr>
          <p:cNvSpPr/>
          <p:nvPr/>
        </p:nvSpPr>
        <p:spPr>
          <a:xfrm>
            <a:off x="2723883" y="456603"/>
            <a:ext cx="775232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الإنعكاسات السلبية للأزمة على الصورة المؤسسية</a:t>
            </a:r>
          </a:p>
        </p:txBody>
      </p:sp>
      <p:sp>
        <p:nvSpPr>
          <p:cNvPr id="6" name="TextBox 5">
            <a:extLst>
              <a:ext uri="{FF2B5EF4-FFF2-40B4-BE49-F238E27FC236}">
                <a16:creationId xmlns:a16="http://schemas.microsoft.com/office/drawing/2014/main" id="{11C19493-93AA-F512-35F7-84E654057659}"/>
              </a:ext>
            </a:extLst>
          </p:cNvPr>
          <p:cNvSpPr txBox="1"/>
          <p:nvPr/>
        </p:nvSpPr>
        <p:spPr>
          <a:xfrm>
            <a:off x="470727" y="3902456"/>
            <a:ext cx="11250546" cy="2584618"/>
          </a:xfrm>
          <a:prstGeom prst="rect">
            <a:avLst/>
          </a:prstGeom>
          <a:noFill/>
        </p:spPr>
        <p:txBody>
          <a:bodyPr wrap="square" rtlCol="1">
            <a:spAutoFit/>
          </a:bodyPr>
          <a:lstStyle/>
          <a:p>
            <a:pPr algn="just" rtl="1">
              <a:spcAft>
                <a:spcPts val="1200"/>
              </a:spcAft>
              <a:buClr>
                <a:schemeClr val="accent2"/>
              </a:buClr>
            </a:pPr>
            <a:r>
              <a:rPr lang="ar-EG" b="1" dirty="0">
                <a:solidFill>
                  <a:schemeClr val="accent2"/>
                </a:solidFill>
                <a:latin typeface="Alexandria" pitchFamily="2" charset="-78"/>
                <a:cs typeface="Alexandria" pitchFamily="2" charset="-78"/>
              </a:rPr>
              <a:t>2. الضرر بالسمعة:</a:t>
            </a:r>
            <a:endParaRPr lang="en-US" b="1" dirty="0">
              <a:solidFill>
                <a:schemeClr val="accent2"/>
              </a:solidFill>
              <a:latin typeface="Alexandria" pitchFamily="2" charset="-78"/>
              <a:cs typeface="Alexandria" pitchFamily="2" charset="-78"/>
            </a:endParaRPr>
          </a:p>
          <a:p>
            <a:pPr algn="just" rtl="1">
              <a:spcAft>
                <a:spcPts val="1200"/>
              </a:spcAft>
              <a:buClr>
                <a:schemeClr val="accent2"/>
              </a:buClr>
            </a:pPr>
            <a:r>
              <a:rPr lang="ar-EG" dirty="0">
                <a:latin typeface="Alexandria" pitchFamily="2" charset="-78"/>
                <a:cs typeface="Alexandria" pitchFamily="2" charset="-78"/>
              </a:rPr>
              <a:t>السمعة المؤسسية من الأصول غير الملموسة الأكثر قيمة، والأزمات قد تؤدي إلى ربط المؤسسة بصورة سلبية في أذهان الجمهور.</a:t>
            </a:r>
          </a:p>
          <a:p>
            <a:pPr algn="just" rtl="1">
              <a:lnSpc>
                <a:spcPct val="150000"/>
              </a:lnSpc>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شركة </a:t>
            </a:r>
            <a:r>
              <a:rPr lang="en-US" dirty="0">
                <a:latin typeface="Alexandria" pitchFamily="2" charset="-78"/>
                <a:cs typeface="Alexandria" pitchFamily="2" charset="-78"/>
              </a:rPr>
              <a:t>United Airlines </a:t>
            </a:r>
            <a:r>
              <a:rPr lang="ar-EG" dirty="0">
                <a:latin typeface="Alexandria" pitchFamily="2" charset="-78"/>
                <a:cs typeface="Alexandria" pitchFamily="2" charset="-78"/>
              </a:rPr>
              <a:t>واجهت حملة مقاطعة واسعة عام 2017 بعد انتشار فيديو سحب راكب بالقوة، وأصبحت الأزمة مرجعًا عالميًا في سوء إدارة السمعة الرقمية.</a:t>
            </a:r>
          </a:p>
        </p:txBody>
      </p:sp>
    </p:spTree>
    <p:extLst>
      <p:ext uri="{BB962C8B-B14F-4D97-AF65-F5344CB8AC3E}">
        <p14:creationId xmlns:p14="http://schemas.microsoft.com/office/powerpoint/2010/main" val="2874659854"/>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51A0B-E3B4-C271-D45A-0BA2F31F55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B0E151-B439-FAE1-901B-CAA119F3A4E8}"/>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82188C-DF31-6AE4-7FA4-813607D0BC6D}"/>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E1F4AD-4801-A481-8900-5EAFF11C8461}"/>
              </a:ext>
            </a:extLst>
          </p:cNvPr>
          <p:cNvSpPr/>
          <p:nvPr/>
        </p:nvSpPr>
        <p:spPr>
          <a:xfrm>
            <a:off x="403119" y="954372"/>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5CF6C19-8C60-F140-14F2-59EB06957755}"/>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585517E-E0FD-C171-31F5-B409E521AB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ED462BE2-E068-C828-AE2E-FD21B194CE0D}"/>
              </a:ext>
            </a:extLst>
          </p:cNvPr>
          <p:cNvSpPr txBox="1"/>
          <p:nvPr/>
        </p:nvSpPr>
        <p:spPr>
          <a:xfrm>
            <a:off x="403119" y="1111285"/>
            <a:ext cx="11250546" cy="2169120"/>
          </a:xfrm>
          <a:prstGeom prst="rect">
            <a:avLst/>
          </a:prstGeom>
          <a:noFill/>
        </p:spPr>
        <p:txBody>
          <a:bodyPr wrap="square" rtlCol="1">
            <a:spAutoFit/>
          </a:bodyPr>
          <a:lstStyle/>
          <a:p>
            <a:pPr algn="just" rtl="1">
              <a:spcAft>
                <a:spcPts val="1200"/>
              </a:spcAft>
              <a:buClr>
                <a:schemeClr val="accent2"/>
              </a:buClr>
            </a:pPr>
            <a:r>
              <a:rPr lang="ar-EG" b="1" dirty="0">
                <a:solidFill>
                  <a:schemeClr val="accent2"/>
                </a:solidFill>
                <a:latin typeface="Alexandria" pitchFamily="2" charset="-78"/>
                <a:cs typeface="Alexandria" pitchFamily="2" charset="-78"/>
              </a:rPr>
              <a:t>3. التأثير المالي:</a:t>
            </a:r>
            <a:endParaRPr lang="en-US" b="1" dirty="0">
              <a:solidFill>
                <a:schemeClr val="accent2"/>
              </a:solidFill>
              <a:latin typeface="Alexandria" pitchFamily="2" charset="-78"/>
              <a:cs typeface="Alexandria" pitchFamily="2" charset="-78"/>
            </a:endParaRPr>
          </a:p>
          <a:p>
            <a:pPr algn="just" rtl="1">
              <a:spcAft>
                <a:spcPts val="1200"/>
              </a:spcAft>
              <a:buClr>
                <a:schemeClr val="accent2"/>
              </a:buClr>
            </a:pPr>
            <a:r>
              <a:rPr lang="ar-EG" dirty="0">
                <a:latin typeface="Alexandria" pitchFamily="2" charset="-78"/>
                <a:cs typeface="Alexandria" pitchFamily="2" charset="-78"/>
              </a:rPr>
              <a:t>السمعة السلبية الناتجة عن الأزمة تؤدي إلى انخفاض المبيعات، فقدان عقود وشراكات، وتراجع القيمة السوقية.</a:t>
            </a:r>
          </a:p>
          <a:p>
            <a:pPr algn="just" rtl="1">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أزمة </a:t>
            </a:r>
            <a:r>
              <a:rPr lang="en-US" dirty="0">
                <a:latin typeface="Alexandria" pitchFamily="2" charset="-78"/>
                <a:cs typeface="Alexandria" pitchFamily="2" charset="-78"/>
              </a:rPr>
              <a:t>Facebook-Cambridge Analytica (2018) </a:t>
            </a:r>
            <a:r>
              <a:rPr lang="ar-EG" dirty="0">
                <a:latin typeface="Alexandria" pitchFamily="2" charset="-78"/>
                <a:cs typeface="Alexandria" pitchFamily="2" charset="-78"/>
              </a:rPr>
              <a:t>تسببت في انخفاض القيمة السوقية للشركة بمليارات الدولارات في أيام معدودة.</a:t>
            </a:r>
          </a:p>
        </p:txBody>
      </p:sp>
      <p:sp>
        <p:nvSpPr>
          <p:cNvPr id="3" name="Rectangle: Rounded Corners 2">
            <a:extLst>
              <a:ext uri="{FF2B5EF4-FFF2-40B4-BE49-F238E27FC236}">
                <a16:creationId xmlns:a16="http://schemas.microsoft.com/office/drawing/2014/main" id="{D847B309-FACB-9446-7AC0-2AE0155ACBDB}"/>
              </a:ext>
            </a:extLst>
          </p:cNvPr>
          <p:cNvSpPr/>
          <p:nvPr/>
        </p:nvSpPr>
        <p:spPr>
          <a:xfrm>
            <a:off x="2723883" y="456603"/>
            <a:ext cx="775232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الإنعكاسات السلبية للأزمة على الصورة المؤسسية</a:t>
            </a:r>
          </a:p>
        </p:txBody>
      </p:sp>
      <p:sp>
        <p:nvSpPr>
          <p:cNvPr id="6" name="TextBox 5">
            <a:extLst>
              <a:ext uri="{FF2B5EF4-FFF2-40B4-BE49-F238E27FC236}">
                <a16:creationId xmlns:a16="http://schemas.microsoft.com/office/drawing/2014/main" id="{73714A22-606B-9478-BF3B-64A460C52549}"/>
              </a:ext>
            </a:extLst>
          </p:cNvPr>
          <p:cNvSpPr txBox="1"/>
          <p:nvPr/>
        </p:nvSpPr>
        <p:spPr>
          <a:xfrm>
            <a:off x="470727" y="3902456"/>
            <a:ext cx="11250546" cy="2446119"/>
          </a:xfrm>
          <a:prstGeom prst="rect">
            <a:avLst/>
          </a:prstGeom>
          <a:noFill/>
        </p:spPr>
        <p:txBody>
          <a:bodyPr wrap="square" rtlCol="1">
            <a:spAutoFit/>
          </a:bodyPr>
          <a:lstStyle/>
          <a:p>
            <a:pPr algn="just" rtl="1">
              <a:spcAft>
                <a:spcPts val="1200"/>
              </a:spcAft>
              <a:buClr>
                <a:schemeClr val="accent2"/>
              </a:buClr>
            </a:pPr>
            <a:r>
              <a:rPr lang="ar-EG" b="1" dirty="0">
                <a:solidFill>
                  <a:schemeClr val="accent2"/>
                </a:solidFill>
                <a:latin typeface="Alexandria" pitchFamily="2" charset="-78"/>
                <a:cs typeface="Alexandria" pitchFamily="2" charset="-78"/>
              </a:rPr>
              <a:t>4. فقدان العملاء والمواهب:</a:t>
            </a:r>
            <a:endParaRPr lang="en-US" b="1" dirty="0">
              <a:solidFill>
                <a:schemeClr val="accent2"/>
              </a:solidFill>
              <a:latin typeface="Alexandria" pitchFamily="2" charset="-78"/>
              <a:cs typeface="Alexandria" pitchFamily="2" charset="-78"/>
            </a:endParaRPr>
          </a:p>
          <a:p>
            <a:pPr algn="just" rtl="1">
              <a:spcAft>
                <a:spcPts val="1200"/>
              </a:spcAft>
              <a:buClr>
                <a:schemeClr val="accent2"/>
              </a:buClr>
            </a:pPr>
            <a:r>
              <a:rPr lang="ar-EG" dirty="0">
                <a:latin typeface="Alexandria" pitchFamily="2" charset="-78"/>
                <a:cs typeface="Alexandria" pitchFamily="2" charset="-78"/>
              </a:rPr>
              <a:t>الأزمات التي تكشف عن ممارسات غير أخلاقية أو ضعف الحوكمة قد تدفع العملاء والمواهب المؤهلة لمغادرة المؤسسة أو التوقف عن التعامل معها.</a:t>
            </a:r>
          </a:p>
          <a:p>
            <a:pPr algn="just" rtl="1">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15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فضيحة التحرش في </a:t>
            </a:r>
            <a:r>
              <a:rPr lang="en-US" dirty="0">
                <a:latin typeface="Alexandria" pitchFamily="2" charset="-78"/>
                <a:cs typeface="Alexandria" pitchFamily="2" charset="-78"/>
              </a:rPr>
              <a:t> Uber (2017) </a:t>
            </a:r>
            <a:r>
              <a:rPr lang="ar-EG" dirty="0">
                <a:latin typeface="Alexandria" pitchFamily="2" charset="-78"/>
                <a:cs typeface="Alexandria" pitchFamily="2" charset="-78"/>
              </a:rPr>
              <a:t>أدت إلى استقالات جماعية وفقدان موظفين رئيسيين، بالإضافة إلى فقدان جزء من العملاء لصالح المنافسين.</a:t>
            </a:r>
          </a:p>
        </p:txBody>
      </p:sp>
    </p:spTree>
    <p:extLst>
      <p:ext uri="{BB962C8B-B14F-4D97-AF65-F5344CB8AC3E}">
        <p14:creationId xmlns:p14="http://schemas.microsoft.com/office/powerpoint/2010/main" val="2060048861"/>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47385-4DAE-B550-39F3-4515C6EA54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496AF3-B474-D302-56BD-5BBEC5D95566}"/>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40BB79-23AF-B335-5AE3-7EE276F6E5C2}"/>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DB0F81E-BF17-8320-B669-756D0CAA880C}"/>
              </a:ext>
            </a:extLst>
          </p:cNvPr>
          <p:cNvSpPr/>
          <p:nvPr/>
        </p:nvSpPr>
        <p:spPr>
          <a:xfrm>
            <a:off x="403119" y="954372"/>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D9C9371-D4BA-18C6-0574-7AD22921303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BF8B4B6-67EA-66B8-2175-F353E829B6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BA35A525-2B02-38E8-86BE-CA8B87C7C987}"/>
              </a:ext>
            </a:extLst>
          </p:cNvPr>
          <p:cNvSpPr txBox="1"/>
          <p:nvPr/>
        </p:nvSpPr>
        <p:spPr>
          <a:xfrm>
            <a:off x="678425" y="1111285"/>
            <a:ext cx="10975239" cy="3796489"/>
          </a:xfrm>
          <a:prstGeom prst="rect">
            <a:avLst/>
          </a:prstGeom>
          <a:noFill/>
        </p:spPr>
        <p:txBody>
          <a:bodyPr wrap="square" rtlCol="1">
            <a:spAutoFit/>
          </a:bodyPr>
          <a:lstStyle/>
          <a:p>
            <a:pPr algn="just" rtl="1">
              <a:lnSpc>
                <a:spcPct val="200000"/>
              </a:lnSpc>
              <a:spcAft>
                <a:spcPts val="1200"/>
              </a:spcAft>
              <a:buClr>
                <a:schemeClr val="accent2"/>
              </a:buClr>
            </a:pPr>
            <a:r>
              <a:rPr lang="ar-EG" b="1" dirty="0">
                <a:solidFill>
                  <a:schemeClr val="accent2"/>
                </a:solidFill>
                <a:latin typeface="Alexandria" pitchFamily="2" charset="-78"/>
                <a:cs typeface="Alexandria" pitchFamily="2" charset="-78"/>
              </a:rPr>
              <a:t>5. تغذية الأزمات المستقبلية:</a:t>
            </a:r>
            <a:endParaRPr lang="en-US" b="1" dirty="0">
              <a:solidFill>
                <a:schemeClr val="accent2"/>
              </a:solidFill>
              <a:latin typeface="Alexandria" pitchFamily="2" charset="-78"/>
              <a:cs typeface="Alexandria" pitchFamily="2" charset="-78"/>
            </a:endParaRPr>
          </a:p>
          <a:p>
            <a:pPr algn="just" rtl="1">
              <a:lnSpc>
                <a:spcPct val="200000"/>
              </a:lnSpc>
              <a:spcAft>
                <a:spcPts val="1200"/>
              </a:spcAft>
              <a:buClr>
                <a:schemeClr val="accent2"/>
              </a:buClr>
            </a:pPr>
            <a:r>
              <a:rPr lang="ar-EG" dirty="0">
                <a:latin typeface="Alexandria" pitchFamily="2" charset="-78"/>
                <a:cs typeface="Alexandria" pitchFamily="2" charset="-78"/>
              </a:rPr>
              <a:t>إذا لم تُعالج الأزمة بشكل جذري، يمكن أن تُضعف القدرة المؤسسية على الاستجابة لأزمات لاحقة، وقد تُستغل كسابقة ضد المؤسسة.</a:t>
            </a:r>
          </a:p>
          <a:p>
            <a:pPr algn="just" rtl="1">
              <a:lnSpc>
                <a:spcPct val="200000"/>
              </a:lnSpc>
              <a:spcAft>
                <a:spcPts val="1200"/>
              </a:spcAft>
              <a:buClr>
                <a:schemeClr val="accent2"/>
              </a:buClr>
            </a:pPr>
            <a:r>
              <a:rPr lang="ar-EG" b="1" dirty="0">
                <a:solidFill>
                  <a:srgbClr val="00B050"/>
                </a:solidFill>
                <a:latin typeface="Alexandria" pitchFamily="2" charset="-78"/>
                <a:cs typeface="Alexandria" pitchFamily="2" charset="-78"/>
              </a:rPr>
              <a:t>أمثلة:</a:t>
            </a:r>
          </a:p>
          <a:p>
            <a:pPr marL="285750" indent="-285750" algn="just" rtl="1">
              <a:lnSpc>
                <a:spcPct val="200000"/>
              </a:lnSpc>
              <a:spcAft>
                <a:spcPts val="1200"/>
              </a:spcAft>
              <a:buClr>
                <a:schemeClr val="accent2"/>
              </a:buClr>
              <a:buFont typeface="Arial" panose="020B0604020202020204" pitchFamily="34" charset="0"/>
              <a:buChar char="•"/>
            </a:pPr>
            <a:r>
              <a:rPr lang="ar-EG" dirty="0">
                <a:latin typeface="Alexandria" pitchFamily="2" charset="-78"/>
                <a:cs typeface="Alexandria" pitchFamily="2" charset="-78"/>
              </a:rPr>
              <a:t>أزمة </a:t>
            </a:r>
            <a:r>
              <a:rPr lang="en-US" dirty="0">
                <a:latin typeface="Alexandria" pitchFamily="2" charset="-78"/>
                <a:cs typeface="Alexandria" pitchFamily="2" charset="-78"/>
              </a:rPr>
              <a:t>BP Deepwater Horizon (2010) </a:t>
            </a:r>
            <a:r>
              <a:rPr lang="ar-EG" dirty="0">
                <a:latin typeface="Alexandria" pitchFamily="2" charset="-78"/>
                <a:cs typeface="Alexandria" pitchFamily="2" charset="-78"/>
              </a:rPr>
              <a:t> أظهرت أن ضعف إدارة أزمة بيئية كبرى يمكن أن يؤدي إلى سنوات من الانتقادات والدعاوى القضائية.</a:t>
            </a:r>
          </a:p>
        </p:txBody>
      </p:sp>
      <p:sp>
        <p:nvSpPr>
          <p:cNvPr id="3" name="Rectangle: Rounded Corners 2">
            <a:extLst>
              <a:ext uri="{FF2B5EF4-FFF2-40B4-BE49-F238E27FC236}">
                <a16:creationId xmlns:a16="http://schemas.microsoft.com/office/drawing/2014/main" id="{E8B85EF2-DB70-B8F0-EFD2-50ACC235BFB9}"/>
              </a:ext>
            </a:extLst>
          </p:cNvPr>
          <p:cNvSpPr/>
          <p:nvPr/>
        </p:nvSpPr>
        <p:spPr>
          <a:xfrm>
            <a:off x="2723883" y="456603"/>
            <a:ext cx="775232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الإنعكاسات السلبية للأزمة على الصورة المؤسسية</a:t>
            </a:r>
          </a:p>
        </p:txBody>
      </p:sp>
      <p:pic>
        <p:nvPicPr>
          <p:cNvPr id="7" name="Picture 6">
            <a:extLst>
              <a:ext uri="{FF2B5EF4-FFF2-40B4-BE49-F238E27FC236}">
                <a16:creationId xmlns:a16="http://schemas.microsoft.com/office/drawing/2014/main" id="{4D0FDFC3-E576-732A-390E-B70F20FD23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8336" y="4499601"/>
            <a:ext cx="3204489" cy="1811884"/>
          </a:xfrm>
          <a:prstGeom prst="rect">
            <a:avLst/>
          </a:prstGeom>
        </p:spPr>
      </p:pic>
    </p:spTree>
    <p:extLst>
      <p:ext uri="{BB962C8B-B14F-4D97-AF65-F5344CB8AC3E}">
        <p14:creationId xmlns:p14="http://schemas.microsoft.com/office/powerpoint/2010/main" val="219840855"/>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94E0E-25DA-F052-BBF1-7D0195FF2A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A0D543-1E06-AFBD-C60A-8CE7FC79889F}"/>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8F85BA-5864-DBC2-1FB2-500DADE53A9F}"/>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F4D6818-B27D-F7A4-BACF-D31172B69A1C}"/>
              </a:ext>
            </a:extLst>
          </p:cNvPr>
          <p:cNvSpPr/>
          <p:nvPr/>
        </p:nvSpPr>
        <p:spPr>
          <a:xfrm>
            <a:off x="403119" y="620110"/>
            <a:ext cx="11461753" cy="5913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CC4FF43-0194-30F2-0B7E-C9BF91368B7A}"/>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D6C44D9-CD12-1992-A8A0-271044CC3A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226529"/>
            <a:ext cx="2305141" cy="1076343"/>
          </a:xfrm>
          <a:prstGeom prst="rect">
            <a:avLst/>
          </a:prstGeom>
        </p:spPr>
      </p:pic>
      <p:pic>
        <p:nvPicPr>
          <p:cNvPr id="4" name="Picture 3">
            <a:extLst>
              <a:ext uri="{FF2B5EF4-FFF2-40B4-BE49-F238E27FC236}">
                <a16:creationId xmlns:a16="http://schemas.microsoft.com/office/drawing/2014/main" id="{3F9858D8-3FA5-4055-0EA7-A257F1C1851D}"/>
              </a:ext>
            </a:extLst>
          </p:cNvPr>
          <p:cNvPicPr>
            <a:picLocks noChangeAspect="1"/>
          </p:cNvPicPr>
          <p:nvPr/>
        </p:nvPicPr>
        <p:blipFill rotWithShape="1">
          <a:blip r:embed="rId3" cstate="print">
            <a:clrChange>
              <a:clrFrom>
                <a:srgbClr val="C3E1F8"/>
              </a:clrFrom>
              <a:clrTo>
                <a:srgbClr val="C3E1F8">
                  <a:alpha val="0"/>
                </a:srgbClr>
              </a:clrTo>
            </a:clrChange>
            <a:extLst>
              <a:ext uri="{28A0092B-C50C-407E-A947-70E740481C1C}">
                <a14:useLocalDpi xmlns:a14="http://schemas.microsoft.com/office/drawing/2010/main" val="0"/>
              </a:ext>
            </a:extLst>
          </a:blip>
          <a:srcRect l="1" r="18397"/>
          <a:stretch/>
        </p:blipFill>
        <p:spPr>
          <a:xfrm>
            <a:off x="403119" y="665829"/>
            <a:ext cx="5600700" cy="5821245"/>
          </a:xfrm>
          <a:prstGeom prst="roundRect">
            <a:avLst>
              <a:gd name="adj" fmla="val 16667"/>
            </a:avLst>
          </a:prstGeom>
          <a:ln>
            <a:solidFill>
              <a:srgbClr val="00B0F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Box 7">
            <a:extLst>
              <a:ext uri="{FF2B5EF4-FFF2-40B4-BE49-F238E27FC236}">
                <a16:creationId xmlns:a16="http://schemas.microsoft.com/office/drawing/2014/main" id="{D81DB231-2BA1-80AF-5F1E-67CEEEF117EF}"/>
              </a:ext>
            </a:extLst>
          </p:cNvPr>
          <p:cNvSpPr txBox="1"/>
          <p:nvPr/>
        </p:nvSpPr>
        <p:spPr>
          <a:xfrm>
            <a:off x="5930246" y="3037842"/>
            <a:ext cx="5785062" cy="1077218"/>
          </a:xfrm>
          <a:prstGeom prst="rect">
            <a:avLst/>
          </a:prstGeom>
          <a:noFill/>
        </p:spPr>
        <p:txBody>
          <a:bodyPr wrap="square" rtlCol="1">
            <a:spAutoFit/>
          </a:bodyPr>
          <a:lstStyle/>
          <a:p>
            <a:pPr algn="ctr"/>
            <a:r>
              <a:rPr lang="ar-EG" sz="3200" b="1" dirty="0">
                <a:solidFill>
                  <a:srgbClr val="00B0F0"/>
                </a:solidFill>
                <a:latin typeface="Alexandria" pitchFamily="2" charset="-78"/>
                <a:cs typeface="Alexandria" pitchFamily="2" charset="-78"/>
              </a:rPr>
              <a:t>التوجهات الحديثة في مجال حملات العلاقات العامة</a:t>
            </a:r>
          </a:p>
        </p:txBody>
      </p:sp>
      <p:pic>
        <p:nvPicPr>
          <p:cNvPr id="6" name="Picture 5">
            <a:extLst>
              <a:ext uri="{FF2B5EF4-FFF2-40B4-BE49-F238E27FC236}">
                <a16:creationId xmlns:a16="http://schemas.microsoft.com/office/drawing/2014/main" id="{889A2214-6ADE-5F9B-20BF-59160B05BC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17431" y="1839310"/>
            <a:ext cx="2074610" cy="356300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400785530"/>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71287-85AA-9ADB-721D-4C44160B062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CC1D74-6FF1-7D24-F369-6BB4597A7991}"/>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6BEC371-5446-1CFE-0310-00FFC5262595}"/>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D903C8-1A98-AED6-874F-C71B7BC587FA}"/>
              </a:ext>
            </a:extLst>
          </p:cNvPr>
          <p:cNvSpPr/>
          <p:nvPr/>
        </p:nvSpPr>
        <p:spPr>
          <a:xfrm>
            <a:off x="180431" y="1080918"/>
            <a:ext cx="11716489" cy="5465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BF8CCA9-5746-A62B-D53A-50AE0EBE9D5C}"/>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C87A4BC-71DE-6AD1-43FE-374EF06085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3" name="Rectangle: Rounded Corners 2">
            <a:extLst>
              <a:ext uri="{FF2B5EF4-FFF2-40B4-BE49-F238E27FC236}">
                <a16:creationId xmlns:a16="http://schemas.microsoft.com/office/drawing/2014/main" id="{641E4206-9F5B-6B55-9153-0B2E918FE854}"/>
              </a:ext>
            </a:extLst>
          </p:cNvPr>
          <p:cNvSpPr/>
          <p:nvPr/>
        </p:nvSpPr>
        <p:spPr>
          <a:xfrm>
            <a:off x="2275752" y="473098"/>
            <a:ext cx="887985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الذكاء الاصطناعي والبيانات الكبيرة في الحملات الحديثة</a:t>
            </a:r>
          </a:p>
        </p:txBody>
      </p:sp>
      <p:pic>
        <p:nvPicPr>
          <p:cNvPr id="20" name="Picture 19">
            <a:extLst>
              <a:ext uri="{FF2B5EF4-FFF2-40B4-BE49-F238E27FC236}">
                <a16:creationId xmlns:a16="http://schemas.microsoft.com/office/drawing/2014/main" id="{238AE3F6-47E9-33B6-572B-29C07F861F06}"/>
              </a:ext>
            </a:extLst>
          </p:cNvPr>
          <p:cNvPicPr>
            <a:picLocks noChangeAspect="1"/>
          </p:cNvPicPr>
          <p:nvPr/>
        </p:nvPicPr>
        <p:blipFill>
          <a:blip r:embed="rId3"/>
          <a:stretch>
            <a:fillRect/>
          </a:stretch>
        </p:blipFill>
        <p:spPr>
          <a:xfrm>
            <a:off x="401068" y="1172347"/>
            <a:ext cx="2754777" cy="52595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21" name="Group 20">
            <a:extLst>
              <a:ext uri="{FF2B5EF4-FFF2-40B4-BE49-F238E27FC236}">
                <a16:creationId xmlns:a16="http://schemas.microsoft.com/office/drawing/2014/main" id="{6937083B-3B66-95A4-A177-75A8D1D83C0A}"/>
              </a:ext>
            </a:extLst>
          </p:cNvPr>
          <p:cNvGrpSpPr/>
          <p:nvPr/>
        </p:nvGrpSpPr>
        <p:grpSpPr>
          <a:xfrm>
            <a:off x="3608640" y="1520044"/>
            <a:ext cx="7835486" cy="4505870"/>
            <a:chOff x="6238399" y="2256234"/>
            <a:chExt cx="7640003" cy="5382459"/>
          </a:xfrm>
        </p:grpSpPr>
        <p:sp>
          <p:nvSpPr>
            <p:cNvPr id="22" name="Text 1">
              <a:extLst>
                <a:ext uri="{FF2B5EF4-FFF2-40B4-BE49-F238E27FC236}">
                  <a16:creationId xmlns:a16="http://schemas.microsoft.com/office/drawing/2014/main" id="{949D23C3-0A66-8FBE-2EB7-332AD53DEE77}"/>
                </a:ext>
              </a:extLst>
            </p:cNvPr>
            <p:cNvSpPr/>
            <p:nvPr/>
          </p:nvSpPr>
          <p:spPr>
            <a:xfrm>
              <a:off x="6238399" y="2256234"/>
              <a:ext cx="7640003" cy="687705"/>
            </a:xfrm>
            <a:prstGeom prst="rect">
              <a:avLst/>
            </a:prstGeom>
            <a:noFill/>
            <a:ln/>
          </p:spPr>
          <p:txBody>
            <a:bodyPr wrap="square" lIns="0" tIns="0" rIns="0" bIns="0" rtlCol="0" anchor="t"/>
            <a:lstStyle/>
            <a:p>
              <a:pPr marL="0" indent="0" algn="just" rtl="1">
                <a:lnSpc>
                  <a:spcPts val="2700"/>
                </a:lnSpc>
                <a:buNone/>
              </a:pPr>
              <a:r>
                <a:rPr lang="en-US" dirty="0">
                  <a:solidFill>
                    <a:schemeClr val="tx1">
                      <a:lumMod val="95000"/>
                      <a:lumOff val="5000"/>
                    </a:schemeClr>
                  </a:solidFill>
                  <a:latin typeface="Alexandria" pitchFamily="34" charset="0"/>
                  <a:ea typeface="Alexandria" pitchFamily="34" charset="-122"/>
                  <a:cs typeface="Alexandria" pitchFamily="34" charset="-120"/>
                </a:rPr>
                <a:t>يشكل الذكاء الاصطناعي نقلة نوعية في كيفية تخطيط وتنفيذ حملات العلاقات العامة، مما يتيح إمكانيات غير مسبوقة في التخصيص والتفاعل.</a:t>
              </a:r>
              <a:endParaRPr lang="en-US" dirty="0">
                <a:solidFill>
                  <a:schemeClr val="tx1">
                    <a:lumMod val="95000"/>
                    <a:lumOff val="5000"/>
                  </a:schemeClr>
                </a:solidFill>
              </a:endParaRPr>
            </a:p>
          </p:txBody>
        </p:sp>
        <p:pic>
          <p:nvPicPr>
            <p:cNvPr id="24" name="Image 1" descr="preencoded.png">
              <a:extLst>
                <a:ext uri="{FF2B5EF4-FFF2-40B4-BE49-F238E27FC236}">
                  <a16:creationId xmlns:a16="http://schemas.microsoft.com/office/drawing/2014/main" id="{AC973922-4630-067F-A844-6B536F8F16AF}"/>
                </a:ext>
              </a:extLst>
            </p:cNvPr>
            <p:cNvPicPr>
              <a:picLocks noChangeAspect="1"/>
            </p:cNvPicPr>
            <p:nvPr/>
          </p:nvPicPr>
          <p:blipFill>
            <a:blip r:embed="rId4"/>
            <a:stretch>
              <a:fillRect/>
            </a:stretch>
          </p:blipFill>
          <p:spPr>
            <a:xfrm>
              <a:off x="12803981" y="3185636"/>
              <a:ext cx="1074420" cy="1581864"/>
            </a:xfrm>
            <a:prstGeom prst="rect">
              <a:avLst/>
            </a:prstGeom>
          </p:spPr>
        </p:pic>
        <p:sp>
          <p:nvSpPr>
            <p:cNvPr id="26" name="Text 2">
              <a:extLst>
                <a:ext uri="{FF2B5EF4-FFF2-40B4-BE49-F238E27FC236}">
                  <a16:creationId xmlns:a16="http://schemas.microsoft.com/office/drawing/2014/main" id="{3FFA0732-86CB-E8FB-DC9C-C54AB8D02344}"/>
                </a:ext>
              </a:extLst>
            </p:cNvPr>
            <p:cNvSpPr/>
            <p:nvPr/>
          </p:nvSpPr>
          <p:spPr>
            <a:xfrm>
              <a:off x="9903143" y="3400425"/>
              <a:ext cx="2686050" cy="335756"/>
            </a:xfrm>
            <a:prstGeom prst="rect">
              <a:avLst/>
            </a:prstGeom>
            <a:noFill/>
            <a:ln/>
          </p:spPr>
          <p:txBody>
            <a:bodyPr wrap="none" lIns="0" tIns="0" rIns="0" bIns="0" rtlCol="0" anchor="t"/>
            <a:lstStyle/>
            <a:p>
              <a:pPr marL="0" indent="0" algn="r" rtl="1">
                <a:lnSpc>
                  <a:spcPts val="2600"/>
                </a:lnSpc>
                <a:buNone/>
              </a:pPr>
              <a:r>
                <a:rPr lang="en-US" sz="2100" b="1" dirty="0">
                  <a:solidFill>
                    <a:srgbClr val="00B0F0"/>
                  </a:solidFill>
                  <a:latin typeface="Alexandria" pitchFamily="34" charset="0"/>
                  <a:ea typeface="Alexandria" pitchFamily="34" charset="-122"/>
                  <a:cs typeface="Alexandria" pitchFamily="34" charset="-120"/>
                </a:rPr>
                <a:t>صياغة المحتوى</a:t>
              </a:r>
              <a:endParaRPr lang="en-US" sz="2100" b="1" dirty="0">
                <a:solidFill>
                  <a:srgbClr val="00B0F0"/>
                </a:solidFill>
              </a:endParaRPr>
            </a:p>
          </p:txBody>
        </p:sp>
        <p:sp>
          <p:nvSpPr>
            <p:cNvPr id="27" name="Text 3">
              <a:extLst>
                <a:ext uri="{FF2B5EF4-FFF2-40B4-BE49-F238E27FC236}">
                  <a16:creationId xmlns:a16="http://schemas.microsoft.com/office/drawing/2014/main" id="{C9B6D862-E5EA-4321-2B39-99D30460CAB0}"/>
                </a:ext>
              </a:extLst>
            </p:cNvPr>
            <p:cNvSpPr/>
            <p:nvPr/>
          </p:nvSpPr>
          <p:spPr>
            <a:xfrm>
              <a:off x="6238399" y="3865007"/>
              <a:ext cx="6350794" cy="687705"/>
            </a:xfrm>
            <a:prstGeom prst="rect">
              <a:avLst/>
            </a:prstGeom>
            <a:noFill/>
            <a:ln/>
          </p:spPr>
          <p:txBody>
            <a:bodyPr wrap="square" lIns="0" tIns="0" rIns="0" bIns="0" rtlCol="0" anchor="t"/>
            <a:lstStyle/>
            <a:p>
              <a:pPr marL="0" indent="0" algn="r" rtl="1">
                <a:lnSpc>
                  <a:spcPts val="2700"/>
                </a:lnSpc>
                <a:buNone/>
              </a:pPr>
              <a:r>
                <a:rPr lang="en-US" sz="1650" dirty="0">
                  <a:solidFill>
                    <a:schemeClr val="tx1">
                      <a:lumMod val="95000"/>
                      <a:lumOff val="5000"/>
                    </a:schemeClr>
                  </a:solidFill>
                  <a:latin typeface="Alexandria" pitchFamily="34" charset="0"/>
                  <a:ea typeface="Alexandria" pitchFamily="34" charset="-122"/>
                  <a:cs typeface="Alexandria" pitchFamily="34" charset="-120"/>
                </a:rPr>
                <a:t>استخدام الذكاء الاصطناعي في إنشاء محتوى مخصص وتحليل ردود الفعل بشكل فوري</a:t>
              </a:r>
              <a:endParaRPr lang="en-US" sz="1650" dirty="0">
                <a:solidFill>
                  <a:schemeClr val="tx1">
                    <a:lumMod val="95000"/>
                    <a:lumOff val="5000"/>
                  </a:schemeClr>
                </a:solidFill>
              </a:endParaRPr>
            </a:p>
          </p:txBody>
        </p:sp>
        <p:pic>
          <p:nvPicPr>
            <p:cNvPr id="28" name="Image 2" descr="preencoded.png">
              <a:extLst>
                <a:ext uri="{FF2B5EF4-FFF2-40B4-BE49-F238E27FC236}">
                  <a16:creationId xmlns:a16="http://schemas.microsoft.com/office/drawing/2014/main" id="{ED1D59D2-4A08-D6FB-8099-C9969F91E27E}"/>
                </a:ext>
              </a:extLst>
            </p:cNvPr>
            <p:cNvPicPr>
              <a:picLocks noChangeAspect="1"/>
            </p:cNvPicPr>
            <p:nvPr/>
          </p:nvPicPr>
          <p:blipFill>
            <a:blip r:embed="rId5"/>
            <a:stretch>
              <a:fillRect/>
            </a:stretch>
          </p:blipFill>
          <p:spPr>
            <a:xfrm>
              <a:off x="12803981" y="4767501"/>
              <a:ext cx="1074420" cy="1581864"/>
            </a:xfrm>
            <a:prstGeom prst="rect">
              <a:avLst/>
            </a:prstGeom>
          </p:spPr>
        </p:pic>
        <p:sp>
          <p:nvSpPr>
            <p:cNvPr id="29" name="Text 4">
              <a:extLst>
                <a:ext uri="{FF2B5EF4-FFF2-40B4-BE49-F238E27FC236}">
                  <a16:creationId xmlns:a16="http://schemas.microsoft.com/office/drawing/2014/main" id="{4D59030A-AACF-AC9C-5EB5-8FB75593EA95}"/>
                </a:ext>
              </a:extLst>
            </p:cNvPr>
            <p:cNvSpPr/>
            <p:nvPr/>
          </p:nvSpPr>
          <p:spPr>
            <a:xfrm>
              <a:off x="9903143" y="4982289"/>
              <a:ext cx="2686050" cy="335756"/>
            </a:xfrm>
            <a:prstGeom prst="rect">
              <a:avLst/>
            </a:prstGeom>
            <a:noFill/>
            <a:ln/>
          </p:spPr>
          <p:txBody>
            <a:bodyPr wrap="none" lIns="0" tIns="0" rIns="0" bIns="0" rtlCol="0" anchor="t"/>
            <a:lstStyle/>
            <a:p>
              <a:pPr marL="0" indent="0" algn="r" rtl="1">
                <a:lnSpc>
                  <a:spcPts val="2600"/>
                </a:lnSpc>
                <a:buNone/>
              </a:pPr>
              <a:r>
                <a:rPr lang="en-US" sz="2100" b="1" dirty="0">
                  <a:solidFill>
                    <a:srgbClr val="00B0F0"/>
                  </a:solidFill>
                  <a:latin typeface="Alexandria" pitchFamily="34" charset="0"/>
                  <a:ea typeface="Alexandria" pitchFamily="34" charset="-122"/>
                  <a:cs typeface="Alexandria" pitchFamily="34" charset="-120"/>
                </a:rPr>
                <a:t>إدارة الأزمات</a:t>
              </a:r>
              <a:endParaRPr lang="en-US" sz="2100" b="1" dirty="0">
                <a:solidFill>
                  <a:srgbClr val="00B0F0"/>
                </a:solidFill>
              </a:endParaRPr>
            </a:p>
          </p:txBody>
        </p:sp>
        <p:sp>
          <p:nvSpPr>
            <p:cNvPr id="30" name="Text 5">
              <a:extLst>
                <a:ext uri="{FF2B5EF4-FFF2-40B4-BE49-F238E27FC236}">
                  <a16:creationId xmlns:a16="http://schemas.microsoft.com/office/drawing/2014/main" id="{73FF3C05-ED01-8401-F796-9A234F2E96D9}"/>
                </a:ext>
              </a:extLst>
            </p:cNvPr>
            <p:cNvSpPr/>
            <p:nvPr/>
          </p:nvSpPr>
          <p:spPr>
            <a:xfrm>
              <a:off x="6238399" y="5446871"/>
              <a:ext cx="6350794" cy="687705"/>
            </a:xfrm>
            <a:prstGeom prst="rect">
              <a:avLst/>
            </a:prstGeom>
            <a:noFill/>
            <a:ln/>
          </p:spPr>
          <p:txBody>
            <a:bodyPr wrap="square" lIns="0" tIns="0" rIns="0" bIns="0" rtlCol="0" anchor="t"/>
            <a:lstStyle/>
            <a:p>
              <a:pPr marL="0" indent="0" algn="r" rtl="1">
                <a:lnSpc>
                  <a:spcPts val="2700"/>
                </a:lnSpc>
                <a:buNone/>
              </a:pPr>
              <a:r>
                <a:rPr lang="en-US" sz="1650" dirty="0">
                  <a:latin typeface="Alexandria" pitchFamily="34" charset="0"/>
                  <a:ea typeface="Alexandria" pitchFamily="34" charset="-122"/>
                  <a:cs typeface="Alexandria" pitchFamily="34" charset="-120"/>
                </a:rPr>
                <a:t>أدوات ذكية للتفاعل اللحظي مع الجمهور والاستجابة السريعة للأزمات</a:t>
              </a:r>
              <a:endParaRPr lang="en-US" sz="1650" dirty="0"/>
            </a:p>
          </p:txBody>
        </p:sp>
        <p:pic>
          <p:nvPicPr>
            <p:cNvPr id="31" name="Image 3" descr="preencoded.png">
              <a:extLst>
                <a:ext uri="{FF2B5EF4-FFF2-40B4-BE49-F238E27FC236}">
                  <a16:creationId xmlns:a16="http://schemas.microsoft.com/office/drawing/2014/main" id="{0AEDE407-DE6F-512A-33D8-B9FCFCF4EF10}"/>
                </a:ext>
              </a:extLst>
            </p:cNvPr>
            <p:cNvPicPr>
              <a:picLocks noChangeAspect="1"/>
            </p:cNvPicPr>
            <p:nvPr/>
          </p:nvPicPr>
          <p:blipFill>
            <a:blip r:embed="rId6"/>
            <a:stretch>
              <a:fillRect/>
            </a:stretch>
          </p:blipFill>
          <p:spPr>
            <a:xfrm>
              <a:off x="12803981" y="6349365"/>
              <a:ext cx="1074420" cy="1289328"/>
            </a:xfrm>
            <a:prstGeom prst="rect">
              <a:avLst/>
            </a:prstGeom>
          </p:spPr>
        </p:pic>
        <p:sp>
          <p:nvSpPr>
            <p:cNvPr id="32" name="Text 6">
              <a:extLst>
                <a:ext uri="{FF2B5EF4-FFF2-40B4-BE49-F238E27FC236}">
                  <a16:creationId xmlns:a16="http://schemas.microsoft.com/office/drawing/2014/main" id="{1F53A00A-C5E4-0B8F-EBE2-55C621B6CDA0}"/>
                </a:ext>
              </a:extLst>
            </p:cNvPr>
            <p:cNvSpPr/>
            <p:nvPr/>
          </p:nvSpPr>
          <p:spPr>
            <a:xfrm>
              <a:off x="9903143" y="6564154"/>
              <a:ext cx="2686050" cy="335756"/>
            </a:xfrm>
            <a:prstGeom prst="rect">
              <a:avLst/>
            </a:prstGeom>
            <a:noFill/>
            <a:ln/>
          </p:spPr>
          <p:txBody>
            <a:bodyPr wrap="none" lIns="0" tIns="0" rIns="0" bIns="0" rtlCol="0" anchor="t"/>
            <a:lstStyle/>
            <a:p>
              <a:pPr marL="0" indent="0" algn="r" rtl="1">
                <a:lnSpc>
                  <a:spcPts val="2600"/>
                </a:lnSpc>
                <a:buNone/>
              </a:pPr>
              <a:r>
                <a:rPr lang="en-US" sz="2100" b="1" dirty="0">
                  <a:solidFill>
                    <a:srgbClr val="00B0F0"/>
                  </a:solidFill>
                  <a:latin typeface="Alexandria" pitchFamily="34" charset="0"/>
                  <a:ea typeface="Alexandria" pitchFamily="34" charset="-122"/>
                  <a:cs typeface="Alexandria" pitchFamily="34" charset="-120"/>
                </a:rPr>
                <a:t>التحديات والمخاطر</a:t>
              </a:r>
              <a:endParaRPr lang="en-US" sz="2100" b="1" dirty="0">
                <a:solidFill>
                  <a:srgbClr val="00B0F0"/>
                </a:solidFill>
              </a:endParaRPr>
            </a:p>
          </p:txBody>
        </p:sp>
        <p:sp>
          <p:nvSpPr>
            <p:cNvPr id="33" name="Text 7">
              <a:extLst>
                <a:ext uri="{FF2B5EF4-FFF2-40B4-BE49-F238E27FC236}">
                  <a16:creationId xmlns:a16="http://schemas.microsoft.com/office/drawing/2014/main" id="{26A2B4CE-AB17-52C1-91FE-41095DCEAD2F}"/>
                </a:ext>
              </a:extLst>
            </p:cNvPr>
            <p:cNvSpPr/>
            <p:nvPr/>
          </p:nvSpPr>
          <p:spPr>
            <a:xfrm>
              <a:off x="6238399" y="7028736"/>
              <a:ext cx="6350794" cy="343853"/>
            </a:xfrm>
            <a:prstGeom prst="rect">
              <a:avLst/>
            </a:prstGeom>
            <a:noFill/>
            <a:ln/>
          </p:spPr>
          <p:txBody>
            <a:bodyPr wrap="none" lIns="0" tIns="0" rIns="0" bIns="0" rtlCol="0" anchor="t"/>
            <a:lstStyle/>
            <a:p>
              <a:pPr marL="0" indent="0" algn="r" rtl="1">
                <a:lnSpc>
                  <a:spcPts val="2700"/>
                </a:lnSpc>
                <a:buNone/>
              </a:pPr>
              <a:r>
                <a:rPr lang="en-US" sz="1650" dirty="0">
                  <a:latin typeface="Alexandria" pitchFamily="34" charset="0"/>
                  <a:ea typeface="Alexandria" pitchFamily="34" charset="-122"/>
                  <a:cs typeface="Alexandria" pitchFamily="34" charset="-120"/>
                </a:rPr>
                <a:t>مواجهة فقدان اللمسة الإنسانية والتحيز والأخبار المزيفة</a:t>
              </a:r>
              <a:endParaRPr lang="en-US" sz="1650" dirty="0"/>
            </a:p>
          </p:txBody>
        </p:sp>
      </p:grpSp>
    </p:spTree>
    <p:extLst>
      <p:ext uri="{BB962C8B-B14F-4D97-AF65-F5344CB8AC3E}">
        <p14:creationId xmlns:p14="http://schemas.microsoft.com/office/powerpoint/2010/main" val="597632202"/>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A48FE-7CB4-C813-8986-7EAD7F474C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B27183-5FE7-38E5-3B9D-C73F64EFC3C2}"/>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9C89493-338B-D937-E41A-C78C4D7CA679}"/>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3FC5D5C-10E3-D8AC-A965-8F3DA49B55DD}"/>
              </a:ext>
            </a:extLst>
          </p:cNvPr>
          <p:cNvSpPr/>
          <p:nvPr/>
        </p:nvSpPr>
        <p:spPr>
          <a:xfrm>
            <a:off x="311176" y="1218281"/>
            <a:ext cx="11479756" cy="5268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620A0EC-4661-FF2B-C797-B4D6762D155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6E1D245-F1C5-C524-5A95-88B8EECC8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pic>
        <p:nvPicPr>
          <p:cNvPr id="4" name="Picture 3">
            <a:extLst>
              <a:ext uri="{FF2B5EF4-FFF2-40B4-BE49-F238E27FC236}">
                <a16:creationId xmlns:a16="http://schemas.microsoft.com/office/drawing/2014/main" id="{90068100-C44C-0C07-1206-48581CFE5F76}"/>
              </a:ext>
            </a:extLst>
          </p:cNvPr>
          <p:cNvPicPr>
            <a:picLocks noChangeAspect="1"/>
          </p:cNvPicPr>
          <p:nvPr/>
        </p:nvPicPr>
        <p:blipFill>
          <a:blip r:embed="rId3"/>
          <a:stretch>
            <a:fillRect/>
          </a:stretch>
        </p:blipFill>
        <p:spPr>
          <a:xfrm>
            <a:off x="647553" y="1673761"/>
            <a:ext cx="2754776" cy="41402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TextBox 8">
            <a:extLst>
              <a:ext uri="{FF2B5EF4-FFF2-40B4-BE49-F238E27FC236}">
                <a16:creationId xmlns:a16="http://schemas.microsoft.com/office/drawing/2014/main" id="{79CF6327-DCCF-96D6-61C7-B7883CDF7496}"/>
              </a:ext>
            </a:extLst>
          </p:cNvPr>
          <p:cNvSpPr txBox="1"/>
          <p:nvPr/>
        </p:nvSpPr>
        <p:spPr>
          <a:xfrm>
            <a:off x="1106899"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E6F6B679-4014-F9A7-76B6-CED778A2C974}"/>
              </a:ext>
            </a:extLst>
          </p:cNvPr>
          <p:cNvGrpSpPr/>
          <p:nvPr/>
        </p:nvGrpSpPr>
        <p:grpSpPr>
          <a:xfrm>
            <a:off x="3744519" y="1619775"/>
            <a:ext cx="7228281" cy="4290371"/>
            <a:chOff x="6241732" y="2266236"/>
            <a:chExt cx="7633335" cy="5380315"/>
          </a:xfrm>
        </p:grpSpPr>
        <p:sp>
          <p:nvSpPr>
            <p:cNvPr id="15" name="Shape 1">
              <a:extLst>
                <a:ext uri="{FF2B5EF4-FFF2-40B4-BE49-F238E27FC236}">
                  <a16:creationId xmlns:a16="http://schemas.microsoft.com/office/drawing/2014/main" id="{24DB4CC2-F354-3228-A3D4-EB5662AA5666}"/>
                </a:ext>
              </a:extLst>
            </p:cNvPr>
            <p:cNvSpPr/>
            <p:nvPr/>
          </p:nvSpPr>
          <p:spPr>
            <a:xfrm>
              <a:off x="6241732" y="2266236"/>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16" name="Shape 2">
              <a:extLst>
                <a:ext uri="{FF2B5EF4-FFF2-40B4-BE49-F238E27FC236}">
                  <a16:creationId xmlns:a16="http://schemas.microsoft.com/office/drawing/2014/main" id="{A2433B4A-6B04-7C4F-DC23-90D599C09165}"/>
                </a:ext>
              </a:extLst>
            </p:cNvPr>
            <p:cNvSpPr/>
            <p:nvPr/>
          </p:nvSpPr>
          <p:spPr>
            <a:xfrm>
              <a:off x="12981265" y="2296716"/>
              <a:ext cx="863322" cy="1588651"/>
            </a:xfrm>
            <a:prstGeom prst="rect">
              <a:avLst/>
            </a:prstGeom>
            <a:solidFill>
              <a:srgbClr val="EAE8F3"/>
            </a:solidFill>
            <a:ln/>
          </p:spPr>
          <p:txBody>
            <a:bodyPr/>
            <a:lstStyle/>
            <a:p>
              <a:endParaRPr lang="en-US"/>
            </a:p>
          </p:txBody>
        </p:sp>
        <p:sp>
          <p:nvSpPr>
            <p:cNvPr id="17" name="Text 3">
              <a:extLst>
                <a:ext uri="{FF2B5EF4-FFF2-40B4-BE49-F238E27FC236}">
                  <a16:creationId xmlns:a16="http://schemas.microsoft.com/office/drawing/2014/main" id="{4E4BC5E0-44BF-E253-1405-DEED3B4C92FB}"/>
                </a:ext>
              </a:extLst>
            </p:cNvPr>
            <p:cNvSpPr/>
            <p:nvPr/>
          </p:nvSpPr>
          <p:spPr>
            <a:xfrm>
              <a:off x="13251061" y="2888694"/>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1</a:t>
              </a:r>
              <a:endParaRPr lang="en-US" sz="2500" dirty="0"/>
            </a:p>
          </p:txBody>
        </p:sp>
        <p:sp>
          <p:nvSpPr>
            <p:cNvPr id="19" name="Text 4">
              <a:extLst>
                <a:ext uri="{FF2B5EF4-FFF2-40B4-BE49-F238E27FC236}">
                  <a16:creationId xmlns:a16="http://schemas.microsoft.com/office/drawing/2014/main" id="{B12A77A6-5F66-54BD-60B4-880E376B6563}"/>
                </a:ext>
              </a:extLst>
            </p:cNvPr>
            <p:cNvSpPr/>
            <p:nvPr/>
          </p:nvSpPr>
          <p:spPr>
            <a:xfrm>
              <a:off x="10067687" y="2512457"/>
              <a:ext cx="2697837" cy="337185"/>
            </a:xfrm>
            <a:prstGeom prst="rect">
              <a:avLst/>
            </a:prstGeom>
            <a:noFill/>
            <a:ln/>
          </p:spPr>
          <p:txBody>
            <a:bodyPr wrap="none" lIns="0" tIns="0" rIns="0" bIns="0" rtlCol="0" anchor="t"/>
            <a:lstStyle/>
            <a:p>
              <a:pPr marL="0" indent="0" algn="r" rtl="1">
                <a:lnSpc>
                  <a:spcPts val="2650"/>
                </a:lnSpc>
                <a:buNone/>
              </a:pPr>
              <a:r>
                <a:rPr lang="en-US" sz="2100" b="1" dirty="0">
                  <a:solidFill>
                    <a:srgbClr val="00B0F0"/>
                  </a:solidFill>
                  <a:latin typeface="Alexandria" pitchFamily="34" charset="0"/>
                  <a:ea typeface="Alexandria" pitchFamily="34" charset="-122"/>
                  <a:cs typeface="Alexandria" pitchFamily="34" charset="-120"/>
                </a:rPr>
                <a:t>الكتابة الآلية</a:t>
              </a:r>
              <a:endParaRPr lang="en-US" sz="2100" b="1" dirty="0">
                <a:solidFill>
                  <a:srgbClr val="00B0F0"/>
                </a:solidFill>
              </a:endParaRPr>
            </a:p>
          </p:txBody>
        </p:sp>
        <p:sp>
          <p:nvSpPr>
            <p:cNvPr id="34" name="Text 5">
              <a:extLst>
                <a:ext uri="{FF2B5EF4-FFF2-40B4-BE49-F238E27FC236}">
                  <a16:creationId xmlns:a16="http://schemas.microsoft.com/office/drawing/2014/main" id="{4375132C-D3BB-F485-C61F-8B15AD4C5CEF}"/>
                </a:ext>
              </a:extLst>
            </p:cNvPr>
            <p:cNvSpPr/>
            <p:nvPr/>
          </p:nvSpPr>
          <p:spPr>
            <a:xfrm>
              <a:off x="6487954" y="2979063"/>
              <a:ext cx="6277570" cy="690563"/>
            </a:xfrm>
            <a:prstGeom prst="rect">
              <a:avLst/>
            </a:prstGeom>
            <a:noFill/>
            <a:ln/>
          </p:spPr>
          <p:txBody>
            <a:bodyPr wrap="square" lIns="0" tIns="0" rIns="0" bIns="0" rtlCol="0" anchor="t"/>
            <a:lstStyle/>
            <a:p>
              <a:pPr marL="0" indent="0" algn="just" rtl="1">
                <a:lnSpc>
                  <a:spcPts val="2700"/>
                </a:lnSpc>
                <a:buNone/>
              </a:pPr>
              <a:r>
                <a:rPr lang="en-US" sz="1650" dirty="0">
                  <a:solidFill>
                    <a:srgbClr val="49495A"/>
                  </a:solidFill>
                  <a:latin typeface="Alexandria" pitchFamily="34" charset="0"/>
                  <a:ea typeface="Alexandria" pitchFamily="34" charset="-122"/>
                  <a:cs typeface="Alexandria" pitchFamily="34" charset="-120"/>
                </a:rPr>
                <a:t>إنشاء البيانات الصحفية والتقارير بشكل آلي مع الحفاظ على الجودة والاحترافية العالية</a:t>
              </a:r>
              <a:endParaRPr lang="en-US" sz="1650" dirty="0"/>
            </a:p>
          </p:txBody>
        </p:sp>
        <p:sp>
          <p:nvSpPr>
            <p:cNvPr id="35" name="Shape 6">
              <a:extLst>
                <a:ext uri="{FF2B5EF4-FFF2-40B4-BE49-F238E27FC236}">
                  <a16:creationId xmlns:a16="http://schemas.microsoft.com/office/drawing/2014/main" id="{C10834EB-A6D1-24F4-97B8-8E381718339C}"/>
                </a:ext>
              </a:extLst>
            </p:cNvPr>
            <p:cNvSpPr/>
            <p:nvPr/>
          </p:nvSpPr>
          <p:spPr>
            <a:xfrm>
              <a:off x="6241732" y="4131588"/>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36" name="Shape 7">
              <a:extLst>
                <a:ext uri="{FF2B5EF4-FFF2-40B4-BE49-F238E27FC236}">
                  <a16:creationId xmlns:a16="http://schemas.microsoft.com/office/drawing/2014/main" id="{64DA9B92-FEF9-ECF7-7115-E3BE7BA8CE9F}"/>
                </a:ext>
              </a:extLst>
            </p:cNvPr>
            <p:cNvSpPr/>
            <p:nvPr/>
          </p:nvSpPr>
          <p:spPr>
            <a:xfrm>
              <a:off x="12981265" y="4162068"/>
              <a:ext cx="863322" cy="1588651"/>
            </a:xfrm>
            <a:prstGeom prst="rect">
              <a:avLst/>
            </a:prstGeom>
            <a:solidFill>
              <a:srgbClr val="EAE8F3"/>
            </a:solidFill>
            <a:ln/>
          </p:spPr>
          <p:txBody>
            <a:bodyPr/>
            <a:lstStyle/>
            <a:p>
              <a:endParaRPr lang="en-US"/>
            </a:p>
          </p:txBody>
        </p:sp>
        <p:sp>
          <p:nvSpPr>
            <p:cNvPr id="37" name="Text 8">
              <a:extLst>
                <a:ext uri="{FF2B5EF4-FFF2-40B4-BE49-F238E27FC236}">
                  <a16:creationId xmlns:a16="http://schemas.microsoft.com/office/drawing/2014/main" id="{8AC14675-2140-F555-E4CE-E02439DA479C}"/>
                </a:ext>
              </a:extLst>
            </p:cNvPr>
            <p:cNvSpPr/>
            <p:nvPr/>
          </p:nvSpPr>
          <p:spPr>
            <a:xfrm>
              <a:off x="13251061" y="4754047"/>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2</a:t>
              </a:r>
              <a:endParaRPr lang="en-US" sz="2500" dirty="0"/>
            </a:p>
          </p:txBody>
        </p:sp>
        <p:sp>
          <p:nvSpPr>
            <p:cNvPr id="38" name="Text 9">
              <a:extLst>
                <a:ext uri="{FF2B5EF4-FFF2-40B4-BE49-F238E27FC236}">
                  <a16:creationId xmlns:a16="http://schemas.microsoft.com/office/drawing/2014/main" id="{DDBEB8B8-8FDA-24B3-D85A-9673AE87C35F}"/>
                </a:ext>
              </a:extLst>
            </p:cNvPr>
            <p:cNvSpPr/>
            <p:nvPr/>
          </p:nvSpPr>
          <p:spPr>
            <a:xfrm>
              <a:off x="10067687" y="4377809"/>
              <a:ext cx="2697837" cy="337185"/>
            </a:xfrm>
            <a:prstGeom prst="rect">
              <a:avLst/>
            </a:prstGeom>
            <a:noFill/>
            <a:ln/>
          </p:spPr>
          <p:txBody>
            <a:bodyPr wrap="none" lIns="0" tIns="0" rIns="0" bIns="0" rtlCol="0" anchor="t"/>
            <a:lstStyle/>
            <a:p>
              <a:pPr marL="0" indent="0" algn="r" rtl="1">
                <a:lnSpc>
                  <a:spcPts val="2650"/>
                </a:lnSpc>
                <a:buNone/>
              </a:pPr>
              <a:r>
                <a:rPr lang="en-US" sz="2100" b="1" dirty="0">
                  <a:solidFill>
                    <a:srgbClr val="00B0F0"/>
                  </a:solidFill>
                  <a:latin typeface="Alexandria" pitchFamily="34" charset="0"/>
                  <a:ea typeface="Alexandria" pitchFamily="34" charset="-122"/>
                  <a:cs typeface="Alexandria" pitchFamily="34" charset="-120"/>
                </a:rPr>
                <a:t>التخصيص الدقيق</a:t>
              </a:r>
              <a:endParaRPr lang="en-US" sz="2100" b="1" dirty="0">
                <a:solidFill>
                  <a:srgbClr val="00B0F0"/>
                </a:solidFill>
              </a:endParaRPr>
            </a:p>
          </p:txBody>
        </p:sp>
        <p:sp>
          <p:nvSpPr>
            <p:cNvPr id="39" name="Text 10">
              <a:extLst>
                <a:ext uri="{FF2B5EF4-FFF2-40B4-BE49-F238E27FC236}">
                  <a16:creationId xmlns:a16="http://schemas.microsoft.com/office/drawing/2014/main" id="{CDE94BD2-EF19-C666-9428-8FD8D0D27D69}"/>
                </a:ext>
              </a:extLst>
            </p:cNvPr>
            <p:cNvSpPr/>
            <p:nvPr/>
          </p:nvSpPr>
          <p:spPr>
            <a:xfrm>
              <a:off x="6487954" y="4844415"/>
              <a:ext cx="6277570" cy="690563"/>
            </a:xfrm>
            <a:prstGeom prst="rect">
              <a:avLst/>
            </a:prstGeom>
            <a:noFill/>
            <a:ln/>
          </p:spPr>
          <p:txBody>
            <a:bodyPr wrap="square" lIns="0" tIns="0" rIns="0" bIns="0" rtlCol="0" anchor="t"/>
            <a:lstStyle/>
            <a:p>
              <a:pPr marL="0" indent="0" algn="just" rtl="1">
                <a:lnSpc>
                  <a:spcPts val="2700"/>
                </a:lnSpc>
                <a:buNone/>
              </a:pPr>
              <a:r>
                <a:rPr lang="en-US" sz="1650" dirty="0">
                  <a:solidFill>
                    <a:srgbClr val="49495A"/>
                  </a:solidFill>
                  <a:latin typeface="Alexandria" pitchFamily="34" charset="0"/>
                  <a:ea typeface="Alexandria" pitchFamily="34" charset="-122"/>
                  <a:cs typeface="Alexandria" pitchFamily="34" charset="-120"/>
                </a:rPr>
                <a:t>تخصيص الرسائل بدقة فائقة بناءً على تحليل شامل للبيانات والسلوك الرقمي</a:t>
              </a:r>
              <a:endParaRPr lang="en-US" sz="1650" dirty="0"/>
            </a:p>
          </p:txBody>
        </p:sp>
        <p:sp>
          <p:nvSpPr>
            <p:cNvPr id="40" name="Shape 11">
              <a:extLst>
                <a:ext uri="{FF2B5EF4-FFF2-40B4-BE49-F238E27FC236}">
                  <a16:creationId xmlns:a16="http://schemas.microsoft.com/office/drawing/2014/main" id="{A07C3EEE-0A13-DF23-3AEE-E4C8BFA9522F}"/>
                </a:ext>
              </a:extLst>
            </p:cNvPr>
            <p:cNvSpPr/>
            <p:nvPr/>
          </p:nvSpPr>
          <p:spPr>
            <a:xfrm>
              <a:off x="6241732" y="5996940"/>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41" name="Shape 12">
              <a:extLst>
                <a:ext uri="{FF2B5EF4-FFF2-40B4-BE49-F238E27FC236}">
                  <a16:creationId xmlns:a16="http://schemas.microsoft.com/office/drawing/2014/main" id="{8CB1D417-9F1A-BAD9-C568-D229DFEDC13C}"/>
                </a:ext>
              </a:extLst>
            </p:cNvPr>
            <p:cNvSpPr/>
            <p:nvPr/>
          </p:nvSpPr>
          <p:spPr>
            <a:xfrm>
              <a:off x="12981265" y="6027420"/>
              <a:ext cx="863322" cy="1588651"/>
            </a:xfrm>
            <a:prstGeom prst="rect">
              <a:avLst/>
            </a:prstGeom>
            <a:solidFill>
              <a:srgbClr val="EAE8F3"/>
            </a:solidFill>
            <a:ln/>
          </p:spPr>
          <p:txBody>
            <a:bodyPr/>
            <a:lstStyle/>
            <a:p>
              <a:endParaRPr lang="en-US"/>
            </a:p>
          </p:txBody>
        </p:sp>
        <p:sp>
          <p:nvSpPr>
            <p:cNvPr id="42" name="Text 13">
              <a:extLst>
                <a:ext uri="{FF2B5EF4-FFF2-40B4-BE49-F238E27FC236}">
                  <a16:creationId xmlns:a16="http://schemas.microsoft.com/office/drawing/2014/main" id="{BE5EA762-93E3-6F14-72E2-31EC053AADE0}"/>
                </a:ext>
              </a:extLst>
            </p:cNvPr>
            <p:cNvSpPr/>
            <p:nvPr/>
          </p:nvSpPr>
          <p:spPr>
            <a:xfrm>
              <a:off x="13251061" y="6619399"/>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3</a:t>
              </a:r>
              <a:endParaRPr lang="en-US" sz="2500" dirty="0"/>
            </a:p>
          </p:txBody>
        </p:sp>
        <p:sp>
          <p:nvSpPr>
            <p:cNvPr id="43" name="Text 14">
              <a:extLst>
                <a:ext uri="{FF2B5EF4-FFF2-40B4-BE49-F238E27FC236}">
                  <a16:creationId xmlns:a16="http://schemas.microsoft.com/office/drawing/2014/main" id="{3E1D2B7C-2623-398E-1098-84C90ED3C61B}"/>
                </a:ext>
              </a:extLst>
            </p:cNvPr>
            <p:cNvSpPr/>
            <p:nvPr/>
          </p:nvSpPr>
          <p:spPr>
            <a:xfrm>
              <a:off x="10067687" y="6243161"/>
              <a:ext cx="2697837" cy="337185"/>
            </a:xfrm>
            <a:prstGeom prst="rect">
              <a:avLst/>
            </a:prstGeom>
            <a:noFill/>
            <a:ln/>
          </p:spPr>
          <p:txBody>
            <a:bodyPr wrap="none" lIns="0" tIns="0" rIns="0" bIns="0" rtlCol="0" anchor="t"/>
            <a:lstStyle/>
            <a:p>
              <a:pPr marL="0" indent="0" algn="r" rtl="1">
                <a:lnSpc>
                  <a:spcPts val="2650"/>
                </a:lnSpc>
                <a:buNone/>
              </a:pPr>
              <a:r>
                <a:rPr lang="en-US" sz="2100" b="1" dirty="0">
                  <a:solidFill>
                    <a:srgbClr val="00B0F0"/>
                  </a:solidFill>
                  <a:latin typeface="Alexandria" pitchFamily="34" charset="0"/>
                  <a:ea typeface="Alexandria" pitchFamily="34" charset="-122"/>
                  <a:cs typeface="Alexandria" pitchFamily="34" charset="-120"/>
                </a:rPr>
                <a:t>المراقبة الذكية</a:t>
              </a:r>
              <a:endParaRPr lang="en-US" sz="2100" b="1" dirty="0">
                <a:solidFill>
                  <a:srgbClr val="00B0F0"/>
                </a:solidFill>
              </a:endParaRPr>
            </a:p>
          </p:txBody>
        </p:sp>
        <p:sp>
          <p:nvSpPr>
            <p:cNvPr id="44" name="Text 15">
              <a:extLst>
                <a:ext uri="{FF2B5EF4-FFF2-40B4-BE49-F238E27FC236}">
                  <a16:creationId xmlns:a16="http://schemas.microsoft.com/office/drawing/2014/main" id="{854B5D3C-7FE3-DBF6-B6DC-0E89AD7A379D}"/>
                </a:ext>
              </a:extLst>
            </p:cNvPr>
            <p:cNvSpPr/>
            <p:nvPr/>
          </p:nvSpPr>
          <p:spPr>
            <a:xfrm>
              <a:off x="6487954" y="6709767"/>
              <a:ext cx="6277570" cy="690563"/>
            </a:xfrm>
            <a:prstGeom prst="rect">
              <a:avLst/>
            </a:prstGeom>
            <a:noFill/>
            <a:ln/>
          </p:spPr>
          <p:txBody>
            <a:bodyPr wrap="square" lIns="0" tIns="0" rIns="0" bIns="0" rtlCol="0" anchor="t"/>
            <a:lstStyle/>
            <a:p>
              <a:pPr marL="0" indent="0" algn="just" rtl="1">
                <a:lnSpc>
                  <a:spcPts val="2700"/>
                </a:lnSpc>
                <a:buNone/>
              </a:pPr>
              <a:r>
                <a:rPr lang="en-US" sz="1650" dirty="0">
                  <a:solidFill>
                    <a:srgbClr val="49495A"/>
                  </a:solidFill>
                  <a:latin typeface="Alexandria" pitchFamily="34" charset="0"/>
                  <a:ea typeface="Alexandria" pitchFamily="34" charset="-122"/>
                  <a:cs typeface="Alexandria" pitchFamily="34" charset="-120"/>
                </a:rPr>
                <a:t>مراقبة مستمرة لوسائل التواصل وتحليل المشاعر الجماهيرية في الوقت الفعلي</a:t>
              </a:r>
              <a:endParaRPr lang="en-US" sz="1650" dirty="0"/>
            </a:p>
          </p:txBody>
        </p:sp>
      </p:grpSp>
      <p:sp>
        <p:nvSpPr>
          <p:cNvPr id="45" name="Rectangle: Rounded Corners 44">
            <a:extLst>
              <a:ext uri="{FF2B5EF4-FFF2-40B4-BE49-F238E27FC236}">
                <a16:creationId xmlns:a16="http://schemas.microsoft.com/office/drawing/2014/main" id="{659BA2F8-25EE-D256-1A73-3B1F2A4C007D}"/>
              </a:ext>
            </a:extLst>
          </p:cNvPr>
          <p:cNvSpPr/>
          <p:nvPr/>
        </p:nvSpPr>
        <p:spPr>
          <a:xfrm>
            <a:off x="2275752" y="473098"/>
            <a:ext cx="887985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كيف تستخدم وكالات العلاقات العامة الذكاء الاصطناعي؟</a:t>
            </a:r>
          </a:p>
        </p:txBody>
      </p:sp>
    </p:spTree>
    <p:extLst>
      <p:ext uri="{BB962C8B-B14F-4D97-AF65-F5344CB8AC3E}">
        <p14:creationId xmlns:p14="http://schemas.microsoft.com/office/powerpoint/2010/main" val="1049709105"/>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72DFF-FC49-7751-D797-FD60C3DC6B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7A2F4B-B18D-7D3C-482B-17FD14C193F6}"/>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AA86FA6-5349-0A4B-AD32-5E47A40A6E4D}"/>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CD053FF4-61BD-587A-A98A-8B9658449CC9}"/>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0DB8306-A490-257A-628C-5A8EB21704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9" name="TextBox 8">
            <a:extLst>
              <a:ext uri="{FF2B5EF4-FFF2-40B4-BE49-F238E27FC236}">
                <a16:creationId xmlns:a16="http://schemas.microsoft.com/office/drawing/2014/main" id="{4D5CC838-A381-7DCB-1D4D-3C609DA1D95A}"/>
              </a:ext>
            </a:extLst>
          </p:cNvPr>
          <p:cNvSpPr txBox="1"/>
          <p:nvPr/>
        </p:nvSpPr>
        <p:spPr>
          <a:xfrm>
            <a:off x="1106899" y="3561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4205CCEA-119E-E6F5-8B89-411430DA4F32}"/>
              </a:ext>
            </a:extLst>
          </p:cNvPr>
          <p:cNvSpPr/>
          <p:nvPr/>
        </p:nvSpPr>
        <p:spPr>
          <a:xfrm>
            <a:off x="315884" y="1281059"/>
            <a:ext cx="11322125" cy="51392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FC7CF67-59B3-5861-F452-8BBECBC4E12E}"/>
              </a:ext>
            </a:extLst>
          </p:cNvPr>
          <p:cNvSpPr txBox="1"/>
          <p:nvPr/>
        </p:nvSpPr>
        <p:spPr>
          <a:xfrm>
            <a:off x="3256625" y="472309"/>
            <a:ext cx="6247162"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مستقبل الحملات في العلاقات العامة</a:t>
            </a:r>
          </a:p>
        </p:txBody>
      </p:sp>
      <p:sp>
        <p:nvSpPr>
          <p:cNvPr id="8" name="TextBox 7">
            <a:extLst>
              <a:ext uri="{FF2B5EF4-FFF2-40B4-BE49-F238E27FC236}">
                <a16:creationId xmlns:a16="http://schemas.microsoft.com/office/drawing/2014/main" id="{3A7894F6-2E52-D133-99B6-6BDD2469BB72}"/>
              </a:ext>
            </a:extLst>
          </p:cNvPr>
          <p:cNvSpPr txBox="1"/>
          <p:nvPr/>
        </p:nvSpPr>
        <p:spPr>
          <a:xfrm>
            <a:off x="1266156" y="521368"/>
            <a:ext cx="1083574"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B4160B35-8899-750C-1669-2D068527146E}"/>
              </a:ext>
            </a:extLst>
          </p:cNvPr>
          <p:cNvPicPr>
            <a:picLocks noChangeAspect="1"/>
          </p:cNvPicPr>
          <p:nvPr/>
        </p:nvPicPr>
        <p:blipFill>
          <a:blip r:embed="rId3"/>
          <a:stretch>
            <a:fillRect/>
          </a:stretch>
        </p:blipFill>
        <p:spPr>
          <a:xfrm>
            <a:off x="486919" y="1777569"/>
            <a:ext cx="2894407" cy="41462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20" name="Group 19">
            <a:extLst>
              <a:ext uri="{FF2B5EF4-FFF2-40B4-BE49-F238E27FC236}">
                <a16:creationId xmlns:a16="http://schemas.microsoft.com/office/drawing/2014/main" id="{0737ABF2-F84E-4198-48FA-8CA5908EFA08}"/>
              </a:ext>
            </a:extLst>
          </p:cNvPr>
          <p:cNvGrpSpPr/>
          <p:nvPr/>
        </p:nvGrpSpPr>
        <p:grpSpPr>
          <a:xfrm>
            <a:off x="3538018" y="1670933"/>
            <a:ext cx="7888118" cy="4376234"/>
            <a:chOff x="6201370" y="2144911"/>
            <a:chExt cx="7714060" cy="5524858"/>
          </a:xfrm>
        </p:grpSpPr>
        <p:sp>
          <p:nvSpPr>
            <p:cNvPr id="21" name="Text 1">
              <a:extLst>
                <a:ext uri="{FF2B5EF4-FFF2-40B4-BE49-F238E27FC236}">
                  <a16:creationId xmlns:a16="http://schemas.microsoft.com/office/drawing/2014/main" id="{1EDCFD21-1F70-B56B-8506-037C27E4F7F0}"/>
                </a:ext>
              </a:extLst>
            </p:cNvPr>
            <p:cNvSpPr/>
            <p:nvPr/>
          </p:nvSpPr>
          <p:spPr>
            <a:xfrm>
              <a:off x="6201370" y="2144911"/>
              <a:ext cx="7714059" cy="653653"/>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34" charset="0"/>
                  <a:ea typeface="Alexandria" pitchFamily="34" charset="-122"/>
                  <a:cs typeface="Alexandria" pitchFamily="34" charset="-120"/>
                </a:rPr>
                <a:t>يتجه مستقبل العلاقات العامة نحو دمج أعمق للتكنولوجيا مع الإبداع البشري، مما يفتح آفاقاً جديدة للتواصل والتأثير.</a:t>
              </a:r>
              <a:endParaRPr lang="en-US" sz="1600" dirty="0"/>
            </a:p>
          </p:txBody>
        </p:sp>
        <p:sp>
          <p:nvSpPr>
            <p:cNvPr id="22" name="Shape 2">
              <a:extLst>
                <a:ext uri="{FF2B5EF4-FFF2-40B4-BE49-F238E27FC236}">
                  <a16:creationId xmlns:a16="http://schemas.microsoft.com/office/drawing/2014/main" id="{0A976F1C-69A2-011E-7D83-C91FE828D029}"/>
                </a:ext>
              </a:extLst>
            </p:cNvPr>
            <p:cNvSpPr/>
            <p:nvPr/>
          </p:nvSpPr>
          <p:spPr>
            <a:xfrm>
              <a:off x="13506926" y="3334703"/>
              <a:ext cx="204192" cy="1197292"/>
            </a:xfrm>
            <a:prstGeom prst="roundRect">
              <a:avLst>
                <a:gd name="adj" fmla="val 15007"/>
              </a:avLst>
            </a:prstGeom>
            <a:solidFill>
              <a:srgbClr val="EAE8F3"/>
            </a:solidFill>
            <a:ln/>
          </p:spPr>
          <p:txBody>
            <a:bodyPr/>
            <a:lstStyle/>
            <a:p>
              <a:pPr algn="just"/>
              <a:endParaRPr lang="en-US"/>
            </a:p>
          </p:txBody>
        </p:sp>
        <p:sp>
          <p:nvSpPr>
            <p:cNvPr id="24" name="Shape 3">
              <a:extLst>
                <a:ext uri="{FF2B5EF4-FFF2-40B4-BE49-F238E27FC236}">
                  <a16:creationId xmlns:a16="http://schemas.microsoft.com/office/drawing/2014/main" id="{C375B715-0C14-48EC-8731-07B21D286DAE}"/>
                </a:ext>
              </a:extLst>
            </p:cNvPr>
            <p:cNvSpPr/>
            <p:nvPr/>
          </p:nvSpPr>
          <p:spPr>
            <a:xfrm>
              <a:off x="13302615" y="3200638"/>
              <a:ext cx="612815" cy="612815"/>
            </a:xfrm>
            <a:prstGeom prst="roundRect">
              <a:avLst>
                <a:gd name="adj" fmla="val 74607"/>
              </a:avLst>
            </a:prstGeom>
            <a:solidFill>
              <a:srgbClr val="EAE8F3"/>
            </a:solidFill>
            <a:ln/>
          </p:spPr>
          <p:txBody>
            <a:bodyPr/>
            <a:lstStyle/>
            <a:p>
              <a:pPr algn="just"/>
              <a:endParaRPr lang="en-US"/>
            </a:p>
          </p:txBody>
        </p:sp>
        <p:pic>
          <p:nvPicPr>
            <p:cNvPr id="26" name="Image 1" descr="preencoded.png">
              <a:extLst>
                <a:ext uri="{FF2B5EF4-FFF2-40B4-BE49-F238E27FC236}">
                  <a16:creationId xmlns:a16="http://schemas.microsoft.com/office/drawing/2014/main" id="{1476FAAA-47AA-B7D6-0593-FF1D47F0D5B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455848" y="3353872"/>
              <a:ext cx="306348" cy="306348"/>
            </a:xfrm>
            <a:prstGeom prst="rect">
              <a:avLst/>
            </a:prstGeom>
          </p:spPr>
        </p:pic>
        <p:sp>
          <p:nvSpPr>
            <p:cNvPr id="27" name="Text 4">
              <a:extLst>
                <a:ext uri="{FF2B5EF4-FFF2-40B4-BE49-F238E27FC236}">
                  <a16:creationId xmlns:a16="http://schemas.microsoft.com/office/drawing/2014/main" id="{03DFEE50-0BBF-A1EB-1524-1D301F0EF835}"/>
                </a:ext>
              </a:extLst>
            </p:cNvPr>
            <p:cNvSpPr/>
            <p:nvPr/>
          </p:nvSpPr>
          <p:spPr>
            <a:xfrm>
              <a:off x="9815632" y="3232547"/>
              <a:ext cx="3282791" cy="319207"/>
            </a:xfrm>
            <a:prstGeom prst="rect">
              <a:avLst/>
            </a:prstGeom>
            <a:noFill/>
            <a:ln/>
          </p:spPr>
          <p:txBody>
            <a:bodyPr wrap="none" lIns="0" tIns="0" rIns="0" bIns="0" rtlCol="0" anchor="t"/>
            <a:lstStyle/>
            <a:p>
              <a:pPr marL="0" indent="0" algn="just" rtl="1">
                <a:lnSpc>
                  <a:spcPts val="2500"/>
                </a:lnSpc>
                <a:buNone/>
              </a:pPr>
              <a:r>
                <a:rPr lang="en-US" sz="2000" b="1" dirty="0">
                  <a:solidFill>
                    <a:srgbClr val="00B0F0"/>
                  </a:solidFill>
                  <a:latin typeface="Alexandria" pitchFamily="34" charset="0"/>
                  <a:ea typeface="Alexandria" pitchFamily="34" charset="-122"/>
                  <a:cs typeface="Alexandria" pitchFamily="34" charset="-120"/>
                </a:rPr>
                <a:t>الاستدامة والتواصل المستمر</a:t>
              </a:r>
              <a:endParaRPr lang="en-US" sz="2000" b="1" dirty="0">
                <a:solidFill>
                  <a:srgbClr val="00B0F0"/>
                </a:solidFill>
              </a:endParaRPr>
            </a:p>
          </p:txBody>
        </p:sp>
        <p:sp>
          <p:nvSpPr>
            <p:cNvPr id="28" name="Text 5">
              <a:extLst>
                <a:ext uri="{FF2B5EF4-FFF2-40B4-BE49-F238E27FC236}">
                  <a16:creationId xmlns:a16="http://schemas.microsoft.com/office/drawing/2014/main" id="{67844B62-7858-46CC-BBB6-C028B9709A92}"/>
                </a:ext>
              </a:extLst>
            </p:cNvPr>
            <p:cNvSpPr/>
            <p:nvPr/>
          </p:nvSpPr>
          <p:spPr>
            <a:xfrm>
              <a:off x="6201370" y="3674269"/>
              <a:ext cx="6897053" cy="653653"/>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34" charset="0"/>
                  <a:ea typeface="Alexandria" pitchFamily="34" charset="-122"/>
                  <a:cs typeface="Alexandria" pitchFamily="34" charset="-120"/>
                </a:rPr>
                <a:t>بناء حملات مستدامة تحافظ على علاقات طويلة الأمد مع الجماهير المستهدفة</a:t>
              </a:r>
              <a:endParaRPr lang="en-US" sz="1600" dirty="0"/>
            </a:p>
          </p:txBody>
        </p:sp>
        <p:sp>
          <p:nvSpPr>
            <p:cNvPr id="29" name="Shape 6">
              <a:extLst>
                <a:ext uri="{FF2B5EF4-FFF2-40B4-BE49-F238E27FC236}">
                  <a16:creationId xmlns:a16="http://schemas.microsoft.com/office/drawing/2014/main" id="{9888E1FE-6B12-22B0-4627-F140B0DAAC48}"/>
                </a:ext>
              </a:extLst>
            </p:cNvPr>
            <p:cNvSpPr/>
            <p:nvPr/>
          </p:nvSpPr>
          <p:spPr>
            <a:xfrm>
              <a:off x="13200578" y="5042654"/>
              <a:ext cx="204192" cy="1197292"/>
            </a:xfrm>
            <a:prstGeom prst="roundRect">
              <a:avLst>
                <a:gd name="adj" fmla="val 15007"/>
              </a:avLst>
            </a:prstGeom>
            <a:solidFill>
              <a:srgbClr val="EAE8F3"/>
            </a:solidFill>
            <a:ln/>
          </p:spPr>
          <p:txBody>
            <a:bodyPr/>
            <a:lstStyle/>
            <a:p>
              <a:pPr algn="just"/>
              <a:endParaRPr lang="en-US"/>
            </a:p>
          </p:txBody>
        </p:sp>
        <p:sp>
          <p:nvSpPr>
            <p:cNvPr id="30" name="Shape 7">
              <a:extLst>
                <a:ext uri="{FF2B5EF4-FFF2-40B4-BE49-F238E27FC236}">
                  <a16:creationId xmlns:a16="http://schemas.microsoft.com/office/drawing/2014/main" id="{DBD8A8F8-A829-FE2F-AA45-8AB64CD1AFDB}"/>
                </a:ext>
              </a:extLst>
            </p:cNvPr>
            <p:cNvSpPr/>
            <p:nvPr/>
          </p:nvSpPr>
          <p:spPr>
            <a:xfrm>
              <a:off x="12996267" y="4908590"/>
              <a:ext cx="612815" cy="612815"/>
            </a:xfrm>
            <a:prstGeom prst="roundRect">
              <a:avLst>
                <a:gd name="adj" fmla="val 74607"/>
              </a:avLst>
            </a:prstGeom>
            <a:solidFill>
              <a:srgbClr val="EAE8F3"/>
            </a:solidFill>
            <a:ln/>
          </p:spPr>
          <p:txBody>
            <a:bodyPr/>
            <a:lstStyle/>
            <a:p>
              <a:pPr algn="just"/>
              <a:endParaRPr lang="en-US"/>
            </a:p>
          </p:txBody>
        </p:sp>
        <p:pic>
          <p:nvPicPr>
            <p:cNvPr id="31" name="Image 2" descr="preencoded.png">
              <a:extLst>
                <a:ext uri="{FF2B5EF4-FFF2-40B4-BE49-F238E27FC236}">
                  <a16:creationId xmlns:a16="http://schemas.microsoft.com/office/drawing/2014/main" id="{3FD16698-9395-C924-1D29-872008A2A54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149501" y="5061823"/>
              <a:ext cx="306348" cy="306348"/>
            </a:xfrm>
            <a:prstGeom prst="rect">
              <a:avLst/>
            </a:prstGeom>
          </p:spPr>
        </p:pic>
        <p:sp>
          <p:nvSpPr>
            <p:cNvPr id="32" name="Text 8">
              <a:extLst>
                <a:ext uri="{FF2B5EF4-FFF2-40B4-BE49-F238E27FC236}">
                  <a16:creationId xmlns:a16="http://schemas.microsoft.com/office/drawing/2014/main" id="{AAC77C1F-27F9-CCCC-8817-831653FBB568}"/>
                </a:ext>
              </a:extLst>
            </p:cNvPr>
            <p:cNvSpPr/>
            <p:nvPr/>
          </p:nvSpPr>
          <p:spPr>
            <a:xfrm>
              <a:off x="9980533" y="4940498"/>
              <a:ext cx="2811542" cy="319207"/>
            </a:xfrm>
            <a:prstGeom prst="rect">
              <a:avLst/>
            </a:prstGeom>
            <a:noFill/>
            <a:ln/>
          </p:spPr>
          <p:txBody>
            <a:bodyPr wrap="none" lIns="0" tIns="0" rIns="0" bIns="0" rtlCol="0" anchor="t"/>
            <a:lstStyle/>
            <a:p>
              <a:pPr marL="0" indent="0" algn="just" rtl="1">
                <a:lnSpc>
                  <a:spcPts val="2500"/>
                </a:lnSpc>
                <a:buNone/>
              </a:pPr>
              <a:r>
                <a:rPr lang="en-US" sz="2000" b="1" dirty="0">
                  <a:solidFill>
                    <a:srgbClr val="00B0F0"/>
                  </a:solidFill>
                  <a:latin typeface="Alexandria" pitchFamily="34" charset="0"/>
                  <a:ea typeface="Alexandria" pitchFamily="34" charset="-122"/>
                  <a:cs typeface="Alexandria" pitchFamily="34" charset="-120"/>
                </a:rPr>
                <a:t>الواقع الافتراضي والمعزز</a:t>
              </a:r>
              <a:endParaRPr lang="en-US" sz="2000" b="1" dirty="0">
                <a:solidFill>
                  <a:srgbClr val="00B0F0"/>
                </a:solidFill>
              </a:endParaRPr>
            </a:p>
          </p:txBody>
        </p:sp>
        <p:sp>
          <p:nvSpPr>
            <p:cNvPr id="33" name="Text 9">
              <a:extLst>
                <a:ext uri="{FF2B5EF4-FFF2-40B4-BE49-F238E27FC236}">
                  <a16:creationId xmlns:a16="http://schemas.microsoft.com/office/drawing/2014/main" id="{94EC3A8D-1A38-9364-4DA2-F673C6167467}"/>
                </a:ext>
              </a:extLst>
            </p:cNvPr>
            <p:cNvSpPr/>
            <p:nvPr/>
          </p:nvSpPr>
          <p:spPr>
            <a:xfrm>
              <a:off x="6201370" y="5382220"/>
              <a:ext cx="6590705" cy="653653"/>
            </a:xfrm>
            <a:prstGeom prst="rect">
              <a:avLst/>
            </a:prstGeom>
            <a:noFill/>
            <a:ln/>
          </p:spPr>
          <p:txBody>
            <a:bodyPr wrap="square" lIns="0" tIns="0" rIns="0" bIns="0" rtlCol="0" anchor="t"/>
            <a:lstStyle/>
            <a:p>
              <a:pPr marL="0" indent="0" algn="just" rtl="1">
                <a:lnSpc>
                  <a:spcPts val="2550"/>
                </a:lnSpc>
                <a:buNone/>
              </a:pPr>
              <a:r>
                <a:rPr lang="en-US" sz="1600" dirty="0">
                  <a:solidFill>
                    <a:srgbClr val="49495A"/>
                  </a:solidFill>
                  <a:latin typeface="Alexandria" pitchFamily="34" charset="0"/>
                  <a:ea typeface="Alexandria" pitchFamily="34" charset="-122"/>
                  <a:cs typeface="Alexandria" pitchFamily="34" charset="-120"/>
                </a:rPr>
                <a:t>استخدام تقنيات الواقع الافتراضي والمعزز لخلق تجارب اتصالية غامرة ومبتكرة</a:t>
              </a:r>
              <a:endParaRPr lang="en-US" sz="1600" dirty="0"/>
            </a:p>
          </p:txBody>
        </p:sp>
        <p:sp>
          <p:nvSpPr>
            <p:cNvPr id="46" name="Shape 10">
              <a:extLst>
                <a:ext uri="{FF2B5EF4-FFF2-40B4-BE49-F238E27FC236}">
                  <a16:creationId xmlns:a16="http://schemas.microsoft.com/office/drawing/2014/main" id="{69D96E73-DBE1-830D-F820-1418824F8F7E}"/>
                </a:ext>
              </a:extLst>
            </p:cNvPr>
            <p:cNvSpPr/>
            <p:nvPr/>
          </p:nvSpPr>
          <p:spPr>
            <a:xfrm>
              <a:off x="12894112" y="6750606"/>
              <a:ext cx="204192" cy="919163"/>
            </a:xfrm>
            <a:prstGeom prst="roundRect">
              <a:avLst>
                <a:gd name="adj" fmla="val 15007"/>
              </a:avLst>
            </a:prstGeom>
            <a:solidFill>
              <a:srgbClr val="EAE8F3"/>
            </a:solidFill>
            <a:ln/>
          </p:spPr>
          <p:txBody>
            <a:bodyPr/>
            <a:lstStyle/>
            <a:p>
              <a:pPr algn="just"/>
              <a:endParaRPr lang="en-US"/>
            </a:p>
          </p:txBody>
        </p:sp>
        <p:sp>
          <p:nvSpPr>
            <p:cNvPr id="47" name="Shape 11">
              <a:extLst>
                <a:ext uri="{FF2B5EF4-FFF2-40B4-BE49-F238E27FC236}">
                  <a16:creationId xmlns:a16="http://schemas.microsoft.com/office/drawing/2014/main" id="{6291761C-22FE-C446-8A92-78A5F7B63D36}"/>
                </a:ext>
              </a:extLst>
            </p:cNvPr>
            <p:cNvSpPr/>
            <p:nvPr/>
          </p:nvSpPr>
          <p:spPr>
            <a:xfrm>
              <a:off x="12689800" y="6616541"/>
              <a:ext cx="612815" cy="612815"/>
            </a:xfrm>
            <a:prstGeom prst="roundRect">
              <a:avLst>
                <a:gd name="adj" fmla="val 74607"/>
              </a:avLst>
            </a:prstGeom>
            <a:solidFill>
              <a:srgbClr val="EAE8F3"/>
            </a:solidFill>
            <a:ln/>
          </p:spPr>
          <p:txBody>
            <a:bodyPr/>
            <a:lstStyle/>
            <a:p>
              <a:pPr algn="just"/>
              <a:endParaRPr lang="en-US"/>
            </a:p>
          </p:txBody>
        </p:sp>
        <p:pic>
          <p:nvPicPr>
            <p:cNvPr id="48" name="Image 3" descr="preencoded.png">
              <a:extLst>
                <a:ext uri="{FF2B5EF4-FFF2-40B4-BE49-F238E27FC236}">
                  <a16:creationId xmlns:a16="http://schemas.microsoft.com/office/drawing/2014/main" id="{8AAB3CA4-F5DB-53EF-531F-5F4904CCA8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2843034" y="6769775"/>
              <a:ext cx="306348" cy="306348"/>
            </a:xfrm>
            <a:prstGeom prst="rect">
              <a:avLst/>
            </a:prstGeom>
          </p:spPr>
        </p:pic>
        <p:sp>
          <p:nvSpPr>
            <p:cNvPr id="49" name="Text 12">
              <a:extLst>
                <a:ext uri="{FF2B5EF4-FFF2-40B4-BE49-F238E27FC236}">
                  <a16:creationId xmlns:a16="http://schemas.microsoft.com/office/drawing/2014/main" id="{841E1E25-1172-24EA-3D41-328436F1D6AF}"/>
                </a:ext>
              </a:extLst>
            </p:cNvPr>
            <p:cNvSpPr/>
            <p:nvPr/>
          </p:nvSpPr>
          <p:spPr>
            <a:xfrm>
              <a:off x="9435822" y="6648450"/>
              <a:ext cx="3049786" cy="319207"/>
            </a:xfrm>
            <a:prstGeom prst="rect">
              <a:avLst/>
            </a:prstGeom>
            <a:noFill/>
            <a:ln/>
          </p:spPr>
          <p:txBody>
            <a:bodyPr wrap="none" lIns="0" tIns="0" rIns="0" bIns="0" rtlCol="0" anchor="t"/>
            <a:lstStyle/>
            <a:p>
              <a:pPr marL="0" indent="0" algn="just" rtl="1">
                <a:lnSpc>
                  <a:spcPts val="2500"/>
                </a:lnSpc>
                <a:buNone/>
              </a:pPr>
              <a:r>
                <a:rPr lang="en-US" sz="2000" b="1" dirty="0">
                  <a:solidFill>
                    <a:srgbClr val="00B0F0"/>
                  </a:solidFill>
                  <a:latin typeface="Alexandria" pitchFamily="34" charset="0"/>
                  <a:ea typeface="Alexandria" pitchFamily="34" charset="-122"/>
                  <a:cs typeface="Alexandria" pitchFamily="34" charset="-120"/>
                </a:rPr>
                <a:t>الذكاء الاصطناعي المساعد</a:t>
              </a:r>
              <a:endParaRPr lang="en-US" sz="2000" b="1" dirty="0">
                <a:solidFill>
                  <a:srgbClr val="00B0F0"/>
                </a:solidFill>
              </a:endParaRPr>
            </a:p>
          </p:txBody>
        </p:sp>
        <p:sp>
          <p:nvSpPr>
            <p:cNvPr id="50" name="Text 13">
              <a:extLst>
                <a:ext uri="{FF2B5EF4-FFF2-40B4-BE49-F238E27FC236}">
                  <a16:creationId xmlns:a16="http://schemas.microsoft.com/office/drawing/2014/main" id="{4D6621CC-1448-3705-AB11-FA6DF1A8BF28}"/>
                </a:ext>
              </a:extLst>
            </p:cNvPr>
            <p:cNvSpPr/>
            <p:nvPr/>
          </p:nvSpPr>
          <p:spPr>
            <a:xfrm>
              <a:off x="6201370" y="7090172"/>
              <a:ext cx="6284238" cy="326827"/>
            </a:xfrm>
            <a:prstGeom prst="rect">
              <a:avLst/>
            </a:prstGeom>
            <a:noFill/>
            <a:ln/>
          </p:spPr>
          <p:txBody>
            <a:bodyPr wrap="none" lIns="0" tIns="0" rIns="0" bIns="0" rtlCol="0" anchor="t"/>
            <a:lstStyle/>
            <a:p>
              <a:pPr marL="0" indent="0" algn="just" rtl="1">
                <a:lnSpc>
                  <a:spcPts val="2550"/>
                </a:lnSpc>
                <a:buNone/>
              </a:pPr>
              <a:r>
                <a:rPr lang="en-US" sz="1600" dirty="0">
                  <a:solidFill>
                    <a:srgbClr val="49495A"/>
                  </a:solidFill>
                  <a:latin typeface="Alexandria" pitchFamily="34" charset="0"/>
                  <a:ea typeface="Alexandria" pitchFamily="34" charset="-122"/>
                  <a:cs typeface="Alexandria" pitchFamily="34" charset="-120"/>
                </a:rPr>
                <a:t>الذكاء الاصطناعي كأداة مساعدة تعزز الإبداع البشري ولا تحل محله</a:t>
              </a:r>
              <a:endParaRPr lang="en-US" sz="1600" dirty="0"/>
            </a:p>
          </p:txBody>
        </p:sp>
      </p:grpSp>
    </p:spTree>
    <p:extLst>
      <p:ext uri="{BB962C8B-B14F-4D97-AF65-F5344CB8AC3E}">
        <p14:creationId xmlns:p14="http://schemas.microsoft.com/office/powerpoint/2010/main" val="712137958"/>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C37FD-C778-31B1-A2AE-D2996A28C3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5FC2E7-8FD5-6534-EB1A-28246435426B}"/>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11CBA77-A474-E0EB-AAAE-8E4DFDD4AD8A}"/>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F1880B6-E395-4896-B51F-7589619A1F64}"/>
              </a:ext>
            </a:extLst>
          </p:cNvPr>
          <p:cNvSpPr/>
          <p:nvPr/>
        </p:nvSpPr>
        <p:spPr>
          <a:xfrm>
            <a:off x="435167" y="1080917"/>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303D11C-EAE1-3428-180C-7DA8AEA4C5CE}"/>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87BDE03-DDAE-9C80-5EED-1282E46158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93776532-EAD0-3B41-899D-63F6AF37D0C2}"/>
              </a:ext>
            </a:extLst>
          </p:cNvPr>
          <p:cNvSpPr txBox="1"/>
          <p:nvPr/>
        </p:nvSpPr>
        <p:spPr>
          <a:xfrm>
            <a:off x="678425" y="1111285"/>
            <a:ext cx="10975239" cy="1118832"/>
          </a:xfrm>
          <a:prstGeom prst="rect">
            <a:avLst/>
          </a:prstGeom>
          <a:noFill/>
        </p:spPr>
        <p:txBody>
          <a:bodyPr wrap="square" rtlCol="1">
            <a:spAutoFit/>
          </a:bodyPr>
          <a:lstStyle/>
          <a:p>
            <a:pPr algn="ctr" rtl="1">
              <a:lnSpc>
                <a:spcPct val="200000"/>
              </a:lnSpc>
              <a:spcAft>
                <a:spcPts val="1200"/>
              </a:spcAft>
              <a:buClr>
                <a:schemeClr val="accent2"/>
              </a:buClr>
            </a:pPr>
            <a:r>
              <a:rPr lang="ar-EG" dirty="0">
                <a:latin typeface="Alexandria" pitchFamily="2" charset="-78"/>
                <a:cs typeface="Alexandria" pitchFamily="2" charset="-78"/>
              </a:rPr>
              <a:t>يتسارع تطور العلاقات العامة مدفوعًا بالذكاء الاصطناعي، والبيانات الضخمة، وتغير سلوك الجمهور. فالتحولات الرقمية أصبحت تعيد تشكيل دور المتخصص ليكون استراتيجيًا وتحليليًا أكثر من أي وقت مضى.</a:t>
            </a:r>
          </a:p>
        </p:txBody>
      </p:sp>
      <p:sp>
        <p:nvSpPr>
          <p:cNvPr id="3" name="Rectangle: Rounded Corners 2">
            <a:extLst>
              <a:ext uri="{FF2B5EF4-FFF2-40B4-BE49-F238E27FC236}">
                <a16:creationId xmlns:a16="http://schemas.microsoft.com/office/drawing/2014/main" id="{5D212C27-1D09-6B0C-44CF-9E20C3CEECCB}"/>
              </a:ext>
            </a:extLst>
          </p:cNvPr>
          <p:cNvSpPr/>
          <p:nvPr/>
        </p:nvSpPr>
        <p:spPr>
          <a:xfrm>
            <a:off x="2275826" y="357362"/>
            <a:ext cx="887985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آفاق مستقبل حملات العلاقات العامة في البيئة الرقمية</a:t>
            </a:r>
          </a:p>
        </p:txBody>
      </p:sp>
      <p:sp>
        <p:nvSpPr>
          <p:cNvPr id="4" name="TextBox 3">
            <a:extLst>
              <a:ext uri="{FF2B5EF4-FFF2-40B4-BE49-F238E27FC236}">
                <a16:creationId xmlns:a16="http://schemas.microsoft.com/office/drawing/2014/main" id="{AACAA8DF-ED1F-72F8-FB18-95EBD126AAA6}"/>
              </a:ext>
            </a:extLst>
          </p:cNvPr>
          <p:cNvSpPr txBox="1"/>
          <p:nvPr/>
        </p:nvSpPr>
        <p:spPr>
          <a:xfrm>
            <a:off x="1765738" y="2505670"/>
            <a:ext cx="8702565" cy="923330"/>
          </a:xfrm>
          <a:prstGeom prst="rect">
            <a:avLst/>
          </a:prstGeom>
          <a:noFill/>
        </p:spPr>
        <p:txBody>
          <a:bodyPr wrap="square" rtlCol="1">
            <a:spAutoFit/>
          </a:bodyPr>
          <a:lstStyle/>
          <a:p>
            <a:pPr algn="ctr" rtl="1"/>
            <a:r>
              <a:rPr lang="ar-EG" dirty="0">
                <a:solidFill>
                  <a:srgbClr val="C00000"/>
                </a:solidFill>
                <a:latin typeface="Alexandria" pitchFamily="2" charset="-78"/>
                <a:cs typeface="Alexandria" pitchFamily="2" charset="-78"/>
              </a:rPr>
              <a:t>أحدث ما استجد عالميًا في الفكر والمعرفة والتكنولوجيا المؤثرة في حملات العلاقات العامة.</a:t>
            </a:r>
          </a:p>
          <a:p>
            <a:endParaRPr lang="ar-EG" dirty="0"/>
          </a:p>
        </p:txBody>
      </p:sp>
      <p:sp>
        <p:nvSpPr>
          <p:cNvPr id="6" name="Rectangle: Rounded Corners 5">
            <a:extLst>
              <a:ext uri="{FF2B5EF4-FFF2-40B4-BE49-F238E27FC236}">
                <a16:creationId xmlns:a16="http://schemas.microsoft.com/office/drawing/2014/main" id="{23752EC8-9924-2016-5AAE-0AC07DB15C3F}"/>
              </a:ext>
            </a:extLst>
          </p:cNvPr>
          <p:cNvSpPr/>
          <p:nvPr/>
        </p:nvSpPr>
        <p:spPr>
          <a:xfrm>
            <a:off x="8644075" y="3462506"/>
            <a:ext cx="2606566" cy="1311166"/>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t>الذكاء الاصطناعي التوليدي</a:t>
            </a:r>
          </a:p>
        </p:txBody>
      </p:sp>
      <p:sp>
        <p:nvSpPr>
          <p:cNvPr id="8" name="Rectangle: Rounded Corners 7">
            <a:extLst>
              <a:ext uri="{FF2B5EF4-FFF2-40B4-BE49-F238E27FC236}">
                <a16:creationId xmlns:a16="http://schemas.microsoft.com/office/drawing/2014/main" id="{8B64C6DC-7E9B-EEE5-88C1-FB06F83CBFAB}"/>
              </a:ext>
            </a:extLst>
          </p:cNvPr>
          <p:cNvSpPr/>
          <p:nvPr/>
        </p:nvSpPr>
        <p:spPr>
          <a:xfrm>
            <a:off x="1112912" y="3315294"/>
            <a:ext cx="2606566" cy="1311166"/>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t>البيئات الغامرة والميتافيرس</a:t>
            </a:r>
          </a:p>
        </p:txBody>
      </p:sp>
      <p:sp>
        <p:nvSpPr>
          <p:cNvPr id="9" name="Rectangle: Rounded Corners 8">
            <a:extLst>
              <a:ext uri="{FF2B5EF4-FFF2-40B4-BE49-F238E27FC236}">
                <a16:creationId xmlns:a16="http://schemas.microsoft.com/office/drawing/2014/main" id="{EEB68210-F23B-4B6F-A6FC-899C90873CA9}"/>
              </a:ext>
            </a:extLst>
          </p:cNvPr>
          <p:cNvSpPr/>
          <p:nvPr/>
        </p:nvSpPr>
        <p:spPr>
          <a:xfrm>
            <a:off x="3690851" y="5044472"/>
            <a:ext cx="4821382" cy="1311166"/>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t>العلاقات العامة المعتمدة على البيانات الضخمة</a:t>
            </a:r>
          </a:p>
        </p:txBody>
      </p:sp>
    </p:spTree>
    <p:extLst>
      <p:ext uri="{BB962C8B-B14F-4D97-AF65-F5344CB8AC3E}">
        <p14:creationId xmlns:p14="http://schemas.microsoft.com/office/powerpoint/2010/main" val="1105507757"/>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77C19-7707-3D3D-E1D7-B123C5369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02E062-5F73-5A06-B268-61377A2EF82C}"/>
              </a:ext>
            </a:extLst>
          </p:cNvPr>
          <p:cNvSpPr/>
          <p:nvPr/>
        </p:nvSpPr>
        <p:spPr>
          <a:xfrm>
            <a:off x="2567861" y="311643"/>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6177715-164D-1E2E-1D77-F17967EBCB6F}"/>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86009F-D2DC-9307-DF09-86F32E6CE484}"/>
              </a:ext>
            </a:extLst>
          </p:cNvPr>
          <p:cNvSpPr/>
          <p:nvPr/>
        </p:nvSpPr>
        <p:spPr>
          <a:xfrm>
            <a:off x="435167" y="1080917"/>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6BC6E79-4D26-C8C9-9CB4-3621A3BBD456}"/>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3C975DE-DC9F-E3DE-F486-8CE09FD953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A05BB199-8EFE-ABE0-C8AE-DDABA81E1F90}"/>
              </a:ext>
            </a:extLst>
          </p:cNvPr>
          <p:cNvSpPr txBox="1"/>
          <p:nvPr/>
        </p:nvSpPr>
        <p:spPr>
          <a:xfrm>
            <a:off x="615142" y="1111285"/>
            <a:ext cx="11281777" cy="5262274"/>
          </a:xfrm>
          <a:prstGeom prst="rect">
            <a:avLst/>
          </a:prstGeom>
          <a:noFill/>
        </p:spPr>
        <p:txBody>
          <a:bodyPr wrap="square" rtlCol="1">
            <a:spAutoFit/>
          </a:bodyPr>
          <a:lstStyle/>
          <a:p>
            <a:pPr algn="ctr" rtl="1">
              <a:lnSpc>
                <a:spcPct val="200000"/>
              </a:lnSpc>
              <a:spcAft>
                <a:spcPts val="1200"/>
              </a:spcAft>
              <a:buClr>
                <a:schemeClr val="accent2"/>
              </a:buClr>
            </a:pPr>
            <a:r>
              <a:rPr lang="ar-EG" b="1" dirty="0">
                <a:solidFill>
                  <a:srgbClr val="C00000"/>
                </a:solidFill>
                <a:latin typeface="Alexandria" pitchFamily="2" charset="-78"/>
                <a:cs typeface="Alexandria" pitchFamily="2" charset="-78"/>
              </a:rPr>
              <a:t>الذكاء الاصطناعي التوليدي </a:t>
            </a:r>
            <a:r>
              <a:rPr lang="en-US" b="1" dirty="0">
                <a:solidFill>
                  <a:srgbClr val="C00000"/>
                </a:solidFill>
                <a:latin typeface="Alexandria" pitchFamily="2" charset="-78"/>
                <a:cs typeface="Alexandria" pitchFamily="2" charset="-78"/>
              </a:rPr>
              <a:t>Generative AI</a:t>
            </a:r>
            <a:r>
              <a:rPr lang="ar-EG" b="1" dirty="0">
                <a:solidFill>
                  <a:srgbClr val="C00000"/>
                </a:solidFill>
                <a:latin typeface="Alexandria" pitchFamily="2" charset="-78"/>
                <a:cs typeface="Alexandria" pitchFamily="2" charset="-78"/>
              </a:rPr>
              <a:t>: </a:t>
            </a:r>
            <a:r>
              <a:rPr lang="ar-EG" dirty="0">
                <a:latin typeface="Alexandria" pitchFamily="2" charset="-78"/>
                <a:cs typeface="Alexandria" pitchFamily="2" charset="-78"/>
              </a:rPr>
              <a:t>هو نوع متقدم من الذكاء الاصطناعي قادر على إنتاج محتوى جديد تمامًا يشبه ما ينتجه البشر، مثل:نصوص (مقالات، تغريدات، سيناريوهات…)، صور وتصميمات، فيديو وصوت، أكواد برمجية، عروض تقديمية ومحتوى تسويقي.</a:t>
            </a:r>
          </a:p>
          <a:p>
            <a:pPr algn="ctr" rtl="1">
              <a:lnSpc>
                <a:spcPct val="150000"/>
              </a:lnSpc>
              <a:spcAft>
                <a:spcPts val="1200"/>
              </a:spcAft>
              <a:buClr>
                <a:schemeClr val="accent2"/>
              </a:buClr>
            </a:pPr>
            <a:r>
              <a:rPr lang="ar-EG" dirty="0">
                <a:latin typeface="Alexandria" pitchFamily="2" charset="-78"/>
                <a:cs typeface="Alexandria" pitchFamily="2" charset="-78"/>
              </a:rPr>
              <a:t> </a:t>
            </a:r>
            <a:r>
              <a:rPr lang="ar-EG" b="1" dirty="0">
                <a:solidFill>
                  <a:srgbClr val="70AD47"/>
                </a:solidFill>
                <a:latin typeface="Alexandria" pitchFamily="2" charset="-78"/>
                <a:cs typeface="Alexandria" pitchFamily="2" charset="-78"/>
              </a:rPr>
              <a:t>أي أنه: </a:t>
            </a:r>
            <a:r>
              <a:rPr lang="ar-EG" dirty="0">
                <a:latin typeface="Alexandria" pitchFamily="2" charset="-78"/>
                <a:cs typeface="Alexandria" pitchFamily="2" charset="-78"/>
              </a:rPr>
              <a:t>ذكاء اصطناعي لا يكتفي بتحليل البيانات، بل يبتكر وينشئ شيئًا جديدًا.</a:t>
            </a:r>
          </a:p>
          <a:p>
            <a:pPr algn="r" rtl="1">
              <a:lnSpc>
                <a:spcPct val="200000"/>
              </a:lnSpc>
              <a:spcAft>
                <a:spcPts val="1200"/>
              </a:spcAft>
              <a:buClr>
                <a:schemeClr val="accent2"/>
              </a:buClr>
            </a:pPr>
            <a:r>
              <a:rPr lang="ar-EG" b="1" dirty="0">
                <a:solidFill>
                  <a:srgbClr val="00B0F0"/>
                </a:solidFill>
                <a:latin typeface="Alexandria" pitchFamily="2" charset="-78"/>
                <a:cs typeface="Alexandria" pitchFamily="2" charset="-78"/>
              </a:rPr>
              <a:t>ومن استخداماته البارزة:</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رصد وتحليل المحادثات الرقمية لحظيًا </a:t>
            </a:r>
            <a:r>
              <a:rPr lang="en-US" dirty="0">
                <a:latin typeface="Alexandria" pitchFamily="2" charset="-78"/>
                <a:cs typeface="Alexandria" pitchFamily="2" charset="-78"/>
              </a:rPr>
              <a:t>sentiment Analysis.</a:t>
            </a:r>
            <a:r>
              <a:rPr lang="ar-EG" dirty="0">
                <a:latin typeface="Alexandria" pitchFamily="2" charset="-78"/>
                <a:cs typeface="Alexandria" pitchFamily="2" charset="-78"/>
              </a:rPr>
              <a:t>.</a:t>
            </a:r>
            <a:r>
              <a:rPr lang="en-US" dirty="0">
                <a:latin typeface="Alexandria" pitchFamily="2" charset="-78"/>
                <a:cs typeface="Alexandria" pitchFamily="2" charset="-78"/>
              </a:rPr>
              <a:t>S</a:t>
            </a:r>
            <a:endParaRPr lang="ar-EG" dirty="0">
              <a:latin typeface="Alexandria" pitchFamily="2" charset="-78"/>
              <a:cs typeface="Alexandria" pitchFamily="2" charset="-78"/>
            </a:endParaRP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إنشاء مسودات رسائل الأزمة، ونماذج بيانات صحفية، و</a:t>
            </a:r>
            <a:r>
              <a:rPr lang="en-US" dirty="0">
                <a:latin typeface="Alexandria" pitchFamily="2" charset="-78"/>
                <a:cs typeface="Alexandria" pitchFamily="2" charset="-78"/>
              </a:rPr>
              <a:t>Q&amp;A.</a:t>
            </a:r>
            <a:endParaRPr lang="ar-EG" dirty="0">
              <a:latin typeface="Alexandria" pitchFamily="2" charset="-78"/>
              <a:cs typeface="Alexandria" pitchFamily="2" charset="-78"/>
            </a:endParaRP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التنبؤ بمسار الأزمة عبر تحليل الأنماط وتفاعل الجمهور.</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تحسين الرسائل عبر </a:t>
            </a:r>
            <a:r>
              <a:rPr lang="en-US" dirty="0">
                <a:latin typeface="Alexandria" pitchFamily="2" charset="-78"/>
                <a:cs typeface="Alexandria" pitchFamily="2" charset="-78"/>
              </a:rPr>
              <a:t>A/B Testing </a:t>
            </a:r>
            <a:r>
              <a:rPr lang="ar-EG" dirty="0">
                <a:latin typeface="Alexandria" pitchFamily="2" charset="-78"/>
                <a:cs typeface="Alexandria" pitchFamily="2" charset="-78"/>
              </a:rPr>
              <a:t>تلقائي.</a:t>
            </a:r>
          </a:p>
        </p:txBody>
      </p:sp>
      <p:sp>
        <p:nvSpPr>
          <p:cNvPr id="3" name="Rectangle: Rounded Corners 2">
            <a:extLst>
              <a:ext uri="{FF2B5EF4-FFF2-40B4-BE49-F238E27FC236}">
                <a16:creationId xmlns:a16="http://schemas.microsoft.com/office/drawing/2014/main" id="{E75FFA7B-2E99-C2F0-6484-6C5829F52E0F}"/>
              </a:ext>
            </a:extLst>
          </p:cNvPr>
          <p:cNvSpPr/>
          <p:nvPr/>
        </p:nvSpPr>
        <p:spPr>
          <a:xfrm>
            <a:off x="2275826" y="470877"/>
            <a:ext cx="8879854"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الذكاء الاصطناعي التوليدي</a:t>
            </a:r>
          </a:p>
        </p:txBody>
      </p:sp>
      <p:pic>
        <p:nvPicPr>
          <p:cNvPr id="6" name="Picture 5">
            <a:extLst>
              <a:ext uri="{FF2B5EF4-FFF2-40B4-BE49-F238E27FC236}">
                <a16:creationId xmlns:a16="http://schemas.microsoft.com/office/drawing/2014/main" id="{D8486280-640F-517F-4B3E-2EB854A54C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9033" y="3429000"/>
            <a:ext cx="4942751" cy="2601448"/>
          </a:xfrm>
          <a:prstGeom prst="rect">
            <a:avLst/>
          </a:prstGeom>
        </p:spPr>
      </p:pic>
    </p:spTree>
    <p:extLst>
      <p:ext uri="{BB962C8B-B14F-4D97-AF65-F5344CB8AC3E}">
        <p14:creationId xmlns:p14="http://schemas.microsoft.com/office/powerpoint/2010/main" val="2148445519"/>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8F270-FDE2-4BDD-C5C6-3DFEC3DB22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D3F4D7-3C9B-B8C7-BE99-AA7F0002EC39}"/>
              </a:ext>
            </a:extLst>
          </p:cNvPr>
          <p:cNvSpPr/>
          <p:nvPr/>
        </p:nvSpPr>
        <p:spPr>
          <a:xfrm>
            <a:off x="2567861" y="195268"/>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F8F8E8-C1FE-AF07-D1FF-0A72AA6099A7}"/>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8D3C57C-7DFD-BD7E-382A-B172F2510308}"/>
              </a:ext>
            </a:extLst>
          </p:cNvPr>
          <p:cNvSpPr/>
          <p:nvPr/>
        </p:nvSpPr>
        <p:spPr>
          <a:xfrm>
            <a:off x="435167" y="1080917"/>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4C1048F4-A286-CED5-D8F9-CD66D513DE2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C0E761E-ACC0-0FFA-2940-B3A16B099E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6B9E858E-77B9-B5E9-E62F-D677A4C7C809}"/>
              </a:ext>
            </a:extLst>
          </p:cNvPr>
          <p:cNvSpPr txBox="1"/>
          <p:nvPr/>
        </p:nvSpPr>
        <p:spPr>
          <a:xfrm>
            <a:off x="560504" y="1294443"/>
            <a:ext cx="11281777" cy="4123501"/>
          </a:xfrm>
          <a:prstGeom prst="rect">
            <a:avLst/>
          </a:prstGeom>
          <a:noFill/>
        </p:spPr>
        <p:txBody>
          <a:bodyPr wrap="square" rtlCol="1">
            <a:spAutoFit/>
          </a:bodyPr>
          <a:lstStyle/>
          <a:p>
            <a:pPr algn="ctr" rtl="1">
              <a:lnSpc>
                <a:spcPct val="200000"/>
              </a:lnSpc>
              <a:spcAft>
                <a:spcPts val="1200"/>
              </a:spcAft>
              <a:buClr>
                <a:schemeClr val="accent2"/>
              </a:buClr>
            </a:pPr>
            <a:r>
              <a:rPr lang="ar-EG" b="1" dirty="0">
                <a:solidFill>
                  <a:srgbClr val="C00000"/>
                </a:solidFill>
                <a:latin typeface="Alexandria" pitchFamily="2" charset="-78"/>
                <a:cs typeface="Alexandria" pitchFamily="2" charset="-78"/>
              </a:rPr>
              <a:t>البيئات الغامرة: </a:t>
            </a:r>
            <a:r>
              <a:rPr lang="ar-EG" dirty="0">
                <a:latin typeface="Alexandria" pitchFamily="2" charset="-78"/>
                <a:cs typeface="Alexandria" pitchFamily="2" charset="-78"/>
              </a:rPr>
              <a:t>هي مساحات رقمية تفاعلية يستخدم فيها الفرد تقنيات مثل:الواقع الافتراضي، الواقع المعزّز، الواقع المختلط، وتهدف هذه البيئات إلى جعل المستخدم يشعر بأنه جزء من تجربة رقمية محيطة به، يمكنه التفاعل معها والاندماج داخلها.</a:t>
            </a:r>
          </a:p>
          <a:p>
            <a:pPr algn="r" rtl="1">
              <a:lnSpc>
                <a:spcPct val="200000"/>
              </a:lnSpc>
              <a:spcAft>
                <a:spcPts val="1200"/>
              </a:spcAft>
              <a:buClr>
                <a:schemeClr val="accent2"/>
              </a:buClr>
            </a:pPr>
            <a:r>
              <a:rPr lang="ar-EG" b="1" dirty="0">
                <a:solidFill>
                  <a:srgbClr val="00B0F0"/>
                </a:solidFill>
                <a:latin typeface="Alexandria" pitchFamily="2" charset="-78"/>
                <a:cs typeface="Alexandria" pitchFamily="2" charset="-78"/>
              </a:rPr>
              <a:t> ومن أمثلته:</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حضور مؤتمر صحفي عبر نظارة </a:t>
            </a:r>
            <a:r>
              <a:rPr lang="en-US" dirty="0">
                <a:latin typeface="Alexandria" pitchFamily="2" charset="-78"/>
                <a:cs typeface="Alexandria" pitchFamily="2" charset="-78"/>
              </a:rPr>
              <a:t>VR.</a:t>
            </a:r>
            <a:endParaRPr lang="ar-EG" dirty="0">
              <a:latin typeface="Alexandria" pitchFamily="2" charset="-78"/>
              <a:cs typeface="Alexandria" pitchFamily="2" charset="-78"/>
            </a:endParaRP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تجربة منتج جديد من خلال </a:t>
            </a:r>
            <a:r>
              <a:rPr lang="en-US" dirty="0">
                <a:latin typeface="Alexandria" pitchFamily="2" charset="-78"/>
                <a:cs typeface="Alexandria" pitchFamily="2" charset="-78"/>
              </a:rPr>
              <a:t>AR </a:t>
            </a:r>
            <a:r>
              <a:rPr lang="ar-EG" dirty="0">
                <a:latin typeface="Alexandria" pitchFamily="2" charset="-78"/>
                <a:cs typeface="Alexandria" pitchFamily="2" charset="-78"/>
              </a:rPr>
              <a:t>عبر الهاتف.</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جولة افتراضية داخل مقر شركة.</a:t>
            </a:r>
          </a:p>
        </p:txBody>
      </p:sp>
      <p:sp>
        <p:nvSpPr>
          <p:cNvPr id="3" name="Rectangle: Rounded Corners 2">
            <a:extLst>
              <a:ext uri="{FF2B5EF4-FFF2-40B4-BE49-F238E27FC236}">
                <a16:creationId xmlns:a16="http://schemas.microsoft.com/office/drawing/2014/main" id="{74E3674C-7C02-BB47-0266-C1C763172161}"/>
              </a:ext>
            </a:extLst>
          </p:cNvPr>
          <p:cNvSpPr/>
          <p:nvPr/>
        </p:nvSpPr>
        <p:spPr>
          <a:xfrm>
            <a:off x="1357835" y="218127"/>
            <a:ext cx="9813975" cy="782542"/>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البيئات الغامرة والميتافيرس</a:t>
            </a:r>
          </a:p>
          <a:p>
            <a:pPr algn="ctr" rtl="1"/>
            <a:r>
              <a:rPr lang="en-US" sz="2400" b="1" dirty="0">
                <a:solidFill>
                  <a:srgbClr val="00B0F0"/>
                </a:solidFill>
                <a:latin typeface="Alexandria" pitchFamily="2" charset="-78"/>
                <a:cs typeface="Alexandria" pitchFamily="2" charset="-78"/>
              </a:rPr>
              <a:t> Immersive Environments&amp; Metaverse</a:t>
            </a:r>
            <a:endParaRPr lang="ar-EG" sz="2400" b="1" dirty="0">
              <a:solidFill>
                <a:schemeClr val="tx1"/>
              </a:solidFill>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7995D066-045B-6A85-35D9-784AE041C3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412" y="3249390"/>
            <a:ext cx="4648338" cy="26117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1249021"/>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E50B2-7121-2C77-7F94-1711B11EE8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7098E2-72F2-55C1-F2B0-9810E21469C5}"/>
              </a:ext>
            </a:extLst>
          </p:cNvPr>
          <p:cNvSpPr/>
          <p:nvPr/>
        </p:nvSpPr>
        <p:spPr>
          <a:xfrm>
            <a:off x="2567861" y="195268"/>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F2711B-C1C1-145D-2702-4739B5FB1211}"/>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D97222D-1D16-121F-B3C0-28CFB37C3A8F}"/>
              </a:ext>
            </a:extLst>
          </p:cNvPr>
          <p:cNvSpPr/>
          <p:nvPr/>
        </p:nvSpPr>
        <p:spPr>
          <a:xfrm>
            <a:off x="435167" y="1080917"/>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7FEB58F-7F35-B42B-A337-34553BC8FCC4}"/>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61A670-4148-34BD-8191-33E8B75FD0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363D7EF5-2AF7-D8CE-986C-18F5285E3A07}"/>
              </a:ext>
            </a:extLst>
          </p:cNvPr>
          <p:cNvSpPr txBox="1"/>
          <p:nvPr/>
        </p:nvSpPr>
        <p:spPr>
          <a:xfrm>
            <a:off x="560504" y="1294443"/>
            <a:ext cx="11281777" cy="2430730"/>
          </a:xfrm>
          <a:prstGeom prst="rect">
            <a:avLst/>
          </a:prstGeom>
          <a:noFill/>
        </p:spPr>
        <p:txBody>
          <a:bodyPr wrap="square" rtlCol="1">
            <a:spAutoFit/>
          </a:bodyPr>
          <a:lstStyle/>
          <a:p>
            <a:pPr algn="ctr" rtl="1">
              <a:lnSpc>
                <a:spcPct val="200000"/>
              </a:lnSpc>
              <a:spcAft>
                <a:spcPts val="1200"/>
              </a:spcAft>
              <a:buClr>
                <a:schemeClr val="accent2"/>
              </a:buClr>
            </a:pPr>
            <a:r>
              <a:rPr lang="ar-EG" b="1" dirty="0">
                <a:solidFill>
                  <a:srgbClr val="C00000"/>
                </a:solidFill>
                <a:latin typeface="Alexandria" pitchFamily="2" charset="-78"/>
                <a:cs typeface="Alexandria" pitchFamily="2" charset="-78"/>
              </a:rPr>
              <a:t>الميتافيرس: </a:t>
            </a:r>
            <a:r>
              <a:rPr lang="ar-EG" dirty="0">
                <a:latin typeface="Alexandria" pitchFamily="2" charset="-78"/>
                <a:cs typeface="Alexandria" pitchFamily="2" charset="-78"/>
              </a:rPr>
              <a:t>هو عالم رقمي واسع ومترابط يسمح للمستخدمين بالدخول إليه عبر شخصيات رقمية (</a:t>
            </a:r>
            <a:r>
              <a:rPr lang="en-US" dirty="0">
                <a:latin typeface="Alexandria" pitchFamily="2" charset="-78"/>
                <a:cs typeface="Alexandria" pitchFamily="2" charset="-78"/>
              </a:rPr>
              <a:t>Avatars)، </a:t>
            </a:r>
            <a:r>
              <a:rPr lang="ar-EG" dirty="0">
                <a:latin typeface="Alexandria" pitchFamily="2" charset="-78"/>
                <a:cs typeface="Alexandria" pitchFamily="2" charset="-78"/>
              </a:rPr>
              <a:t>والتفاعل اجتماعيًا ومهنيًا واقتصاديًا داخل بيئة ثلاثية الأبعاد..</a:t>
            </a:r>
          </a:p>
          <a:p>
            <a:pPr algn="r" rtl="1">
              <a:lnSpc>
                <a:spcPct val="200000"/>
              </a:lnSpc>
              <a:spcAft>
                <a:spcPts val="1200"/>
              </a:spcAft>
              <a:buClr>
                <a:schemeClr val="accent2"/>
              </a:buClr>
            </a:pPr>
            <a:r>
              <a:rPr lang="ar-EG" b="1" dirty="0">
                <a:solidFill>
                  <a:srgbClr val="00B0F0"/>
                </a:solidFill>
                <a:latin typeface="Alexandria" pitchFamily="2" charset="-78"/>
                <a:cs typeface="Alexandria" pitchFamily="2" charset="-78"/>
              </a:rPr>
              <a:t> هو ليس مجرد لعبة… بل منصة اجتماعية واقتصادية يمكن أن تُقام فيها: </a:t>
            </a:r>
            <a:r>
              <a:rPr lang="ar-EG" dirty="0">
                <a:latin typeface="Alexandria" pitchFamily="2" charset="-78"/>
                <a:cs typeface="Alexandria" pitchFamily="2" charset="-78"/>
              </a:rPr>
              <a:t>حملات علاقات عامة، مؤتمرات، تجارب إطلاق منتجات، فعاليات عامة، اجتماعات وورش عمل.</a:t>
            </a:r>
          </a:p>
        </p:txBody>
      </p:sp>
      <p:sp>
        <p:nvSpPr>
          <p:cNvPr id="3" name="Rectangle: Rounded Corners 2">
            <a:extLst>
              <a:ext uri="{FF2B5EF4-FFF2-40B4-BE49-F238E27FC236}">
                <a16:creationId xmlns:a16="http://schemas.microsoft.com/office/drawing/2014/main" id="{E62FCE43-00B4-0F8F-701A-2D7B05398A34}"/>
              </a:ext>
            </a:extLst>
          </p:cNvPr>
          <p:cNvSpPr/>
          <p:nvPr/>
        </p:nvSpPr>
        <p:spPr>
          <a:xfrm>
            <a:off x="1357835" y="218127"/>
            <a:ext cx="9813975" cy="782542"/>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البيئات الغامرة والميتافيرس</a:t>
            </a:r>
          </a:p>
          <a:p>
            <a:pPr algn="ctr" rtl="1"/>
            <a:r>
              <a:rPr lang="en-US" sz="2400" b="1" dirty="0">
                <a:solidFill>
                  <a:srgbClr val="00B0F0"/>
                </a:solidFill>
                <a:latin typeface="Alexandria" pitchFamily="2" charset="-78"/>
                <a:cs typeface="Alexandria" pitchFamily="2" charset="-78"/>
              </a:rPr>
              <a:t> Immersive Environments&amp; Metaverse</a:t>
            </a:r>
            <a:endParaRPr lang="ar-EG" sz="2400" b="1" dirty="0">
              <a:solidFill>
                <a:schemeClr val="tx1"/>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F7124CF3-A798-24DB-F536-85B030E08775}"/>
              </a:ext>
            </a:extLst>
          </p:cNvPr>
          <p:cNvSpPr txBox="1"/>
          <p:nvPr/>
        </p:nvSpPr>
        <p:spPr>
          <a:xfrm>
            <a:off x="505014" y="3726251"/>
            <a:ext cx="11281777" cy="2877070"/>
          </a:xfrm>
          <a:prstGeom prst="rect">
            <a:avLst/>
          </a:prstGeom>
          <a:noFill/>
        </p:spPr>
        <p:txBody>
          <a:bodyPr wrap="square" rtlCol="1">
            <a:spAutoFit/>
          </a:bodyPr>
          <a:lstStyle/>
          <a:p>
            <a:pPr algn="r" rtl="1">
              <a:lnSpc>
                <a:spcPct val="200000"/>
              </a:lnSpc>
              <a:spcAft>
                <a:spcPts val="1200"/>
              </a:spcAft>
              <a:buClr>
                <a:schemeClr val="accent2"/>
              </a:buClr>
            </a:pPr>
            <a:r>
              <a:rPr lang="ar-EG" b="1" dirty="0">
                <a:solidFill>
                  <a:srgbClr val="C00000"/>
                </a:solidFill>
                <a:latin typeface="Alexandria" pitchFamily="2" charset="-78"/>
                <a:cs typeface="Alexandria" pitchFamily="2" charset="-78"/>
              </a:rPr>
              <a:t>يهم مجال العلاقات العامة في: </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يقدّم تجارب تفاعلية أعمق للجمهور.</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يساعد في بناء ولاء عاطفي أقوى للعلامة من خلال التجربة.</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يُعد مجالًا جديدًا لابتكار حملات غير تقليدية.</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يمتلك مخاطر وأزمات محتملة داخل العوالم الافتراضية يجب إدارتها.</a:t>
            </a:r>
            <a:r>
              <a:rPr lang="ar-EG" b="1" dirty="0">
                <a:solidFill>
                  <a:srgbClr val="00B0F0"/>
                </a:solidFill>
                <a:latin typeface="Alexandria" pitchFamily="2" charset="-78"/>
                <a:cs typeface="Alexandria" pitchFamily="2" charset="-78"/>
              </a:rPr>
              <a:t> </a:t>
            </a:r>
            <a:endParaRPr lang="ar-EG" dirty="0">
              <a:latin typeface="Alexandria" pitchFamily="2" charset="-78"/>
              <a:cs typeface="Alexandria" pitchFamily="2" charset="-78"/>
            </a:endParaRPr>
          </a:p>
        </p:txBody>
      </p:sp>
    </p:spTree>
    <p:extLst>
      <p:ext uri="{BB962C8B-B14F-4D97-AF65-F5344CB8AC3E}">
        <p14:creationId xmlns:p14="http://schemas.microsoft.com/office/powerpoint/2010/main" val="1796420213"/>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35AC-DFED-236C-B157-E98EF814A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C863012-D04C-AE60-C29E-C3990202F824}"/>
              </a:ext>
            </a:extLst>
          </p:cNvPr>
          <p:cNvSpPr/>
          <p:nvPr/>
        </p:nvSpPr>
        <p:spPr>
          <a:xfrm>
            <a:off x="2567861" y="195268"/>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404C422-B066-7F9C-B042-829F4CF542A2}"/>
              </a:ext>
            </a:extLst>
          </p:cNvPr>
          <p:cNvSpPr/>
          <p:nvPr/>
        </p:nvSpPr>
        <p:spPr>
          <a:xfrm>
            <a:off x="7883147" y="1056623"/>
            <a:ext cx="4128422" cy="5627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AAD229-ADE9-FF07-71AE-92AC9F5781D6}"/>
              </a:ext>
            </a:extLst>
          </p:cNvPr>
          <p:cNvSpPr/>
          <p:nvPr/>
        </p:nvSpPr>
        <p:spPr>
          <a:xfrm>
            <a:off x="435167" y="1080917"/>
            <a:ext cx="11461753" cy="557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C94808B-6B3F-1651-C57F-872EA8487AD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FC344DB-D35A-B4CE-0685-AAEBF9E0DF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054" y="-75647"/>
            <a:ext cx="2305141" cy="1076343"/>
          </a:xfrm>
          <a:prstGeom prst="rect">
            <a:avLst/>
          </a:prstGeom>
        </p:spPr>
      </p:pic>
      <p:sp>
        <p:nvSpPr>
          <p:cNvPr id="10" name="TextBox 9">
            <a:extLst>
              <a:ext uri="{FF2B5EF4-FFF2-40B4-BE49-F238E27FC236}">
                <a16:creationId xmlns:a16="http://schemas.microsoft.com/office/drawing/2014/main" id="{35491B8E-C954-FEC7-094F-674C84F018D4}"/>
              </a:ext>
            </a:extLst>
          </p:cNvPr>
          <p:cNvSpPr txBox="1"/>
          <p:nvPr/>
        </p:nvSpPr>
        <p:spPr>
          <a:xfrm>
            <a:off x="860685" y="1193995"/>
            <a:ext cx="10808273" cy="5293052"/>
          </a:xfrm>
          <a:prstGeom prst="rect">
            <a:avLst/>
          </a:prstGeom>
          <a:noFill/>
        </p:spPr>
        <p:txBody>
          <a:bodyPr wrap="square" rtlCol="1">
            <a:spAutoFit/>
          </a:bodyPr>
          <a:lstStyle/>
          <a:p>
            <a:pPr algn="r" rtl="1">
              <a:lnSpc>
                <a:spcPct val="200000"/>
              </a:lnSpc>
              <a:spcAft>
                <a:spcPts val="1200"/>
              </a:spcAft>
              <a:buClr>
                <a:schemeClr val="accent2"/>
              </a:buClr>
            </a:pPr>
            <a:r>
              <a:rPr lang="ar-EG" dirty="0">
                <a:latin typeface="Alexandria" pitchFamily="2" charset="-78"/>
                <a:cs typeface="Alexandria" pitchFamily="2" charset="-78"/>
              </a:rPr>
              <a:t>تطور القياس من المؤشرات التقليدية إلى مؤشرات دقيقة ومترابطة مع أهداف الأعمال.</a:t>
            </a:r>
          </a:p>
          <a:p>
            <a:pPr algn="r" rtl="1">
              <a:lnSpc>
                <a:spcPct val="200000"/>
              </a:lnSpc>
              <a:spcAft>
                <a:spcPts val="1200"/>
              </a:spcAft>
              <a:buClr>
                <a:schemeClr val="accent2"/>
              </a:buClr>
            </a:pPr>
            <a:r>
              <a:rPr lang="ar-EG" b="1" dirty="0">
                <a:solidFill>
                  <a:srgbClr val="C00000"/>
                </a:solidFill>
                <a:latin typeface="Alexandria" pitchFamily="2" charset="-78"/>
                <a:cs typeface="Alexandria" pitchFamily="2" charset="-78"/>
              </a:rPr>
              <a:t>أدوات حديثة تعتمد البيانات الضخمة لقياس:</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سمعة المؤسسة عبر تحليل المشاعر</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التفاعل الحقيقي مقابل التفاعل الوهمير</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بط نتائج العلاقات العامة بالأثر التجاري أو المجتمعي</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فائدة هذا الاتجاه:</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تحسين اتخاذ القرار.</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وضع استراتيجيات مبنية على حقائق وليست انطباعات.</a:t>
            </a:r>
          </a:p>
          <a:p>
            <a:pPr marL="285750" indent="-285750" algn="r"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إدارة أزمات أكثر دقة بناء على البيانات الواردة لحظيًا.</a:t>
            </a:r>
          </a:p>
        </p:txBody>
      </p:sp>
      <p:sp>
        <p:nvSpPr>
          <p:cNvPr id="3" name="Rectangle: Rounded Corners 2">
            <a:extLst>
              <a:ext uri="{FF2B5EF4-FFF2-40B4-BE49-F238E27FC236}">
                <a16:creationId xmlns:a16="http://schemas.microsoft.com/office/drawing/2014/main" id="{52BA4E09-E442-DE60-807B-91E1DBB47889}"/>
              </a:ext>
            </a:extLst>
          </p:cNvPr>
          <p:cNvSpPr/>
          <p:nvPr/>
        </p:nvSpPr>
        <p:spPr>
          <a:xfrm>
            <a:off x="1357835" y="218127"/>
            <a:ext cx="9813975" cy="782542"/>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العلاقات العامة المعتمدة على البيانات الضخمة</a:t>
            </a:r>
          </a:p>
        </p:txBody>
      </p:sp>
      <p:pic>
        <p:nvPicPr>
          <p:cNvPr id="6" name="Picture 5">
            <a:extLst>
              <a:ext uri="{FF2B5EF4-FFF2-40B4-BE49-F238E27FC236}">
                <a16:creationId xmlns:a16="http://schemas.microsoft.com/office/drawing/2014/main" id="{A4E61D6B-0A4C-0811-3A81-9D265D7B0C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036" y="2579163"/>
            <a:ext cx="4963358" cy="2947761"/>
          </a:xfrm>
          <a:prstGeom prst="rect">
            <a:avLst/>
          </a:prstGeom>
        </p:spPr>
      </p:pic>
    </p:spTree>
    <p:extLst>
      <p:ext uri="{BB962C8B-B14F-4D97-AF65-F5344CB8AC3E}">
        <p14:creationId xmlns:p14="http://schemas.microsoft.com/office/powerpoint/2010/main" val="1987368470"/>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FC664-57CF-2418-1A03-DAD2AA06AB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1475EA-08F4-265F-EF50-5F146AF6748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6174D32-465A-ECBB-A3EA-01B15DC7B6AA}"/>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A1D19A0-D1A1-94FA-D52A-BF83CC8B4595}"/>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6FFF82E-E8AD-2343-5F4C-F79CD2EDAF1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1718A53-9501-4A4F-71DA-36C21621CF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FE836FB-5BBD-30F4-8670-317667A5D610}"/>
              </a:ext>
            </a:extLst>
          </p:cNvPr>
          <p:cNvSpPr/>
          <p:nvPr/>
        </p:nvSpPr>
        <p:spPr>
          <a:xfrm>
            <a:off x="2626179" y="508990"/>
            <a:ext cx="6339146"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وفي ختام هذه المحاضرة</a:t>
            </a:r>
          </a:p>
        </p:txBody>
      </p:sp>
      <p:sp>
        <p:nvSpPr>
          <p:cNvPr id="10" name="TextBox 9">
            <a:extLst>
              <a:ext uri="{FF2B5EF4-FFF2-40B4-BE49-F238E27FC236}">
                <a16:creationId xmlns:a16="http://schemas.microsoft.com/office/drawing/2014/main" id="{4D8ACE47-6103-3B00-5DB4-995BBE883534}"/>
              </a:ext>
            </a:extLst>
          </p:cNvPr>
          <p:cNvSpPr txBox="1"/>
          <p:nvPr/>
        </p:nvSpPr>
        <p:spPr>
          <a:xfrm>
            <a:off x="235916" y="1064431"/>
            <a:ext cx="11720167" cy="5436809"/>
          </a:xfrm>
          <a:prstGeom prst="rect">
            <a:avLst/>
          </a:prstGeom>
          <a:noFill/>
        </p:spPr>
        <p:txBody>
          <a:bodyPr wrap="square" rtlCol="1">
            <a:spAutoFit/>
          </a:bodyPr>
          <a:lstStyle/>
          <a:p>
            <a:pPr algn="ctr" rtl="1">
              <a:lnSpc>
                <a:spcPct val="200000"/>
              </a:lnSpc>
            </a:pPr>
            <a:r>
              <a:rPr lang="ar-EG" sz="1600" dirty="0">
                <a:latin typeface="Alexandria" pitchFamily="2" charset="-78"/>
                <a:cs typeface="Alexandria" pitchFamily="2" charset="-78"/>
              </a:rPr>
              <a:t>يتضح لنا أن العلاقات العامة وإدارة الأزمات في البيئة الرقمية تمثلان خط الدفاع الأول عن المؤسسة في عالم تتسارع فيه الأحداث وتتضاعف فيه التحديات. فالأزمة الرقمية، مهما كان نوعها أو حجمها، </a:t>
            </a:r>
            <a:r>
              <a:rPr lang="ar-EG" sz="1600" b="1" dirty="0">
                <a:latin typeface="Alexandria" pitchFamily="2" charset="-78"/>
                <a:cs typeface="Alexandria" pitchFamily="2" charset="-78"/>
              </a:rPr>
              <a:t>قادرة على التأثير المباشر في السمعة المؤسسية وثقة الجمهور، </a:t>
            </a:r>
            <a:r>
              <a:rPr lang="ar-EG" sz="1600" dirty="0">
                <a:latin typeface="Alexandria" pitchFamily="2" charset="-78"/>
                <a:cs typeface="Alexandria" pitchFamily="2" charset="-78"/>
              </a:rPr>
              <a:t>ما لم تُدار بوعي وحكمة واحترافية. ولهذا فإن التخطيط المسبق، وتخصيص فرق متخصصة، والرصد اللحظي لمؤشرات الخطر، والاستجابة الفورية المبنية على الشفافية والمصداقية، ليست فقط ممارسات جيدة، بل هي ضرورة إستراتيجية.</a:t>
            </a:r>
          </a:p>
          <a:p>
            <a:pPr algn="ctr" rtl="1">
              <a:lnSpc>
                <a:spcPct val="200000"/>
              </a:lnSpc>
            </a:pPr>
            <a:r>
              <a:rPr lang="ar-EG" sz="1600" dirty="0">
                <a:latin typeface="Alexandria" pitchFamily="2" charset="-78"/>
                <a:cs typeface="Alexandria" pitchFamily="2" charset="-78"/>
              </a:rPr>
              <a:t>لقد تناولنا مفهوم الأزمة الرقمية، وأنواعها المتعددة، ومراحل تطورها، ثم تناولنا كيفية إدارتها عبر الحملات الإعلامية، ووقفنا على النظريات العلمية في إدارة الأزمات، ومراحل الاستجابة من الاستعداد إلى التعلم، وأوضحنا أسس إدارة الأزمات الرقمية وخطواتها العملية، إضافةً إلى الانعكاسات السلبية على الصورة المؤسسية. </a:t>
            </a:r>
          </a:p>
          <a:p>
            <a:pPr algn="ctr" rtl="1">
              <a:lnSpc>
                <a:spcPct val="200000"/>
              </a:lnSpc>
            </a:pPr>
            <a:r>
              <a:rPr lang="ar-EG" sz="1600" dirty="0">
                <a:solidFill>
                  <a:srgbClr val="00B0F0"/>
                </a:solidFill>
                <a:latin typeface="Alexandria" pitchFamily="2" charset="-78"/>
                <a:cs typeface="Alexandria" pitchFamily="2" charset="-78"/>
              </a:rPr>
              <a:t>يجب على المؤسسات أن تَبني قدراتها في التنبؤ بالأزمات، والوقاية منها، وتحويلها عند وقوعها إلى فرص لتعزيز الحضور المؤسسي وترسيخ الثقة مع الجمهور. حيث أن إدراكها للأزمة جزء محتمل من دورة حياتها، وتستثمر في التدريب، والبنية التحتية الرقمية، وخطط الطوارئ الشاملة، هي الأقدر على النجاة من أي موقف حرج بأقل الخسائر، بل وتحويله إلى نقطة انطلاق جديدة نحو قوة أكبر وسمعة أكثر رسوخًا.</a:t>
            </a:r>
          </a:p>
        </p:txBody>
      </p:sp>
    </p:spTree>
    <p:extLst>
      <p:ext uri="{BB962C8B-B14F-4D97-AF65-F5344CB8AC3E}">
        <p14:creationId xmlns:p14="http://schemas.microsoft.com/office/powerpoint/2010/main" val="3934381968"/>
      </p:ext>
    </p:extLst>
  </p:cSld>
  <p:clrMapOvr>
    <a:masterClrMapping/>
  </p:clrMapOvr>
  <p:transition spd="slow">
    <p:wipe/>
  </p:transition>
  <p:extLst>
    <p:ext uri="{E180D4A7-C9FB-4DFB-919C-405C955672EB}">
      <p14:showEvtLst xmlns:p14="http://schemas.microsoft.com/office/powerpoint/2010/main">
        <p14:playEvt time="1" objId="8"/>
        <p14:stopEvt time="49673" objId="8"/>
      </p14:showEvt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wipe/>
  </p:transition>
  <p:extLst>
    <p:ext uri="{E180D4A7-C9FB-4DFB-919C-405C955672EB}">
      <p14:showEvtLst xmlns:p14="http://schemas.microsoft.com/office/powerpoint/2010/main">
        <p14:playEvt time="1" objId="6"/>
        <p14:stopEvt time="20751" objId="6"/>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A890C1D-33D3-490C-B4D1-A766E01690FC}"/>
</file>

<file path=customXml/itemProps2.xml><?xml version="1.0" encoding="utf-8"?>
<ds:datastoreItem xmlns:ds="http://schemas.openxmlformats.org/officeDocument/2006/customXml" ds:itemID="{6677BA12-B69A-447A-AF44-AF23A54AC53D}"/>
</file>

<file path=customXml/itemProps3.xml><?xml version="1.0" encoding="utf-8"?>
<ds:datastoreItem xmlns:ds="http://schemas.openxmlformats.org/officeDocument/2006/customXml" ds:itemID="{34AAE0BE-1831-470A-BB52-2D3B60CA1B8F}"/>
</file>

<file path=docProps/app.xml><?xml version="1.0" encoding="utf-8"?>
<Properties xmlns="http://schemas.openxmlformats.org/officeDocument/2006/extended-properties" xmlns:vt="http://schemas.openxmlformats.org/officeDocument/2006/docPropsVTypes">
  <Template/>
  <TotalTime>23673</TotalTime>
  <Words>4500</Words>
  <Application>Microsoft Office PowerPoint</Application>
  <PresentationFormat>Widescreen</PresentationFormat>
  <Paragraphs>485</Paragraphs>
  <Slides>52</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52</vt:i4>
      </vt:variant>
    </vt:vector>
  </HeadingPairs>
  <TitlesOfParts>
    <vt:vector size="63" baseType="lpstr">
      <vt:lpstr>Alexandria</vt:lpstr>
      <vt:lpstr>Arial</vt:lpstr>
      <vt:lpstr>Calibri</vt:lpstr>
      <vt:lpstr>Calibri Light</vt:lpstr>
      <vt:lpstr>Century Gothic</vt:lpstr>
      <vt:lpstr>Open Sans Extrabold</vt:lpstr>
      <vt:lpstr>Oswald</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245</cp:revision>
  <dcterms:created xsi:type="dcterms:W3CDTF">2023-04-29T09:08:00Z</dcterms:created>
  <dcterms:modified xsi:type="dcterms:W3CDTF">2025-12-11T13:06:19Z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