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slides/slide16.xml" ContentType="application/vnd.openxmlformats-officedocument.presentationml.slide+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3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diagrams/data1.xml" ContentType="application/vnd.openxmlformats-officedocument.drawingml.diagramData+xml"/>
  <Override PartName="/ppt/slideLayouts/slideLayout9.xml" ContentType="application/vnd.openxmlformats-officedocument.presentationml.slideLayout+xml"/>
  <Override PartName="/ppt/slideLayouts/slideLayout14.xml" ContentType="application/vnd.openxmlformats-officedocument.presentationml.slideLayout+xml"/>
  <Override PartName="/ppt/slideMasters/slideMaster1.xml" ContentType="application/vnd.openxmlformats-officedocument.presentationml.slideMaster+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7.xml" ContentType="application/vnd.openxmlformats-officedocument.presentationml.slideLayout+xml"/>
  <Override PartName="/ppt/notesSlides/notesSlide2.xml" ContentType="application/vnd.openxmlformats-officedocument.presentationml.notesSlide+xml"/>
  <Override PartName="/ppt/notesSlides/notesSlide1.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8.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diagrams/colors1.xml" ContentType="application/vnd.openxmlformats-officedocument.drawingml.diagramColors+xml"/>
  <Override PartName="/ppt/diagrams/layout1.xml" ContentType="application/vnd.openxmlformats-officedocument.drawingml.diagramLayout+xml"/>
  <Override PartName="/ppt/webextensions/webextension2.xml" ContentType="application/vnd.ms-office.webextension+xml"/>
  <Override PartName="/ppt/webextensions/taskpanes.xml" ContentType="application/vnd.ms-office.webextensiontaskpanes+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diagrams/drawing1.xml" ContentType="application/vnd.ms-office.drawingml.diagramDrawing+xml"/>
  <Override PartName="/ppt/webextensions/webextension1.xml" ContentType="application/vnd.ms-office.webextension+xml"/>
  <Override PartName="/ppt/diagrams/quickStyle1.xml" ContentType="application/vnd.openxmlformats-officedocument.drawingml.diagramStyl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custom.xml" ContentType="application/vnd.openxmlformats-officedocument.custom-properti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5"/>
  </p:notesMasterIdLst>
  <p:sldIdLst>
    <p:sldId id="480" r:id="rId2"/>
    <p:sldId id="271" r:id="rId3"/>
    <p:sldId id="313" r:id="rId4"/>
    <p:sldId id="276" r:id="rId5"/>
    <p:sldId id="560" r:id="rId6"/>
    <p:sldId id="559" r:id="rId7"/>
    <p:sldId id="561" r:id="rId8"/>
    <p:sldId id="564" r:id="rId9"/>
    <p:sldId id="562" r:id="rId10"/>
    <p:sldId id="563" r:id="rId11"/>
    <p:sldId id="494" r:id="rId12"/>
    <p:sldId id="565" r:id="rId13"/>
    <p:sldId id="566" r:id="rId14"/>
    <p:sldId id="555" r:id="rId15"/>
    <p:sldId id="567" r:id="rId16"/>
    <p:sldId id="578" r:id="rId17"/>
    <p:sldId id="568" r:id="rId18"/>
    <p:sldId id="579" r:id="rId19"/>
    <p:sldId id="569" r:id="rId20"/>
    <p:sldId id="570" r:id="rId21"/>
    <p:sldId id="580" r:id="rId22"/>
    <p:sldId id="571" r:id="rId23"/>
    <p:sldId id="581" r:id="rId24"/>
    <p:sldId id="582" r:id="rId25"/>
    <p:sldId id="572" r:id="rId26"/>
    <p:sldId id="591" r:id="rId27"/>
    <p:sldId id="592" r:id="rId28"/>
    <p:sldId id="593" r:id="rId29"/>
    <p:sldId id="594" r:id="rId30"/>
    <p:sldId id="583" r:id="rId31"/>
    <p:sldId id="584" r:id="rId32"/>
    <p:sldId id="573" r:id="rId33"/>
    <p:sldId id="585" r:id="rId34"/>
    <p:sldId id="590" r:id="rId35"/>
    <p:sldId id="586" r:id="rId36"/>
    <p:sldId id="587" r:id="rId37"/>
    <p:sldId id="595" r:id="rId38"/>
    <p:sldId id="596" r:id="rId39"/>
    <p:sldId id="597" r:id="rId40"/>
    <p:sldId id="599" r:id="rId41"/>
    <p:sldId id="552" r:id="rId42"/>
    <p:sldId id="553"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313"/>
            <p14:sldId id="276"/>
            <p14:sldId id="560"/>
            <p14:sldId id="559"/>
            <p14:sldId id="561"/>
            <p14:sldId id="564"/>
            <p14:sldId id="562"/>
            <p14:sldId id="563"/>
            <p14:sldId id="494"/>
            <p14:sldId id="565"/>
            <p14:sldId id="566"/>
            <p14:sldId id="555"/>
            <p14:sldId id="567"/>
            <p14:sldId id="578"/>
            <p14:sldId id="568"/>
            <p14:sldId id="579"/>
            <p14:sldId id="569"/>
            <p14:sldId id="570"/>
            <p14:sldId id="580"/>
            <p14:sldId id="571"/>
            <p14:sldId id="581"/>
            <p14:sldId id="582"/>
            <p14:sldId id="572"/>
            <p14:sldId id="591"/>
            <p14:sldId id="592"/>
            <p14:sldId id="593"/>
            <p14:sldId id="594"/>
            <p14:sldId id="583"/>
            <p14:sldId id="584"/>
            <p14:sldId id="573"/>
            <p14:sldId id="585"/>
            <p14:sldId id="590"/>
            <p14:sldId id="586"/>
            <p14:sldId id="587"/>
            <p14:sldId id="595"/>
            <p14:sldId id="596"/>
            <p14:sldId id="597"/>
            <p14:sldId id="599"/>
            <p14:sldId id="552"/>
            <p14:sldId id="553"/>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84"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4" d="100"/>
          <a:sy n="64" d="100"/>
        </p:scale>
        <p:origin x="876" y="60"/>
      </p:cViewPr>
      <p:guideLst>
        <p:guide orient="horz" pos="2184"/>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50"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customXml" Target="../customXml/item2.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48CF98A-1F43-4CCD-926B-2A1F2330B68B}" type="doc">
      <dgm:prSet loTypeId="urn:microsoft.com/office/officeart/2005/8/layout/orgChart1" loCatId="hierarchy" qsTypeId="urn:microsoft.com/office/officeart/2005/8/quickstyle/3d1" qsCatId="3D" csTypeId="urn:microsoft.com/office/officeart/2005/8/colors/colorful1" csCatId="colorful" phldr="1"/>
      <dgm:spPr/>
      <dgm:t>
        <a:bodyPr/>
        <a:lstStyle/>
        <a:p>
          <a:endParaRPr lang="en-US"/>
        </a:p>
      </dgm:t>
    </dgm:pt>
    <dgm:pt modelId="{F4D7BF48-29A2-4413-A163-8D866FB53616}">
      <dgm:prSet phldrT="[Text]" custT="1"/>
      <dgm:spPr>
        <a:solidFill>
          <a:schemeClr val="accent1">
            <a:lumMod val="50000"/>
          </a:schemeClr>
        </a:solidFill>
        <a:ln>
          <a:solidFill>
            <a:schemeClr val="accent1">
              <a:lumMod val="75000"/>
            </a:schemeClr>
          </a:solidFill>
        </a:ln>
      </dgm:spPr>
      <dgm:t>
        <a:bodyPr/>
        <a:lstStyle/>
        <a:p>
          <a:r>
            <a:rPr lang="ar-EG" sz="2000" b="1" dirty="0">
              <a:latin typeface="Alexandria" pitchFamily="2" charset="-78"/>
              <a:cs typeface="Alexandria" pitchFamily="2" charset="-78"/>
            </a:rPr>
            <a:t>تصنيف متغيرات الدراسة</a:t>
          </a:r>
          <a:endParaRPr lang="en-US" sz="2000" b="1" dirty="0">
            <a:latin typeface="Alexandria" pitchFamily="2" charset="-78"/>
            <a:cs typeface="Alexandria" pitchFamily="2" charset="-78"/>
          </a:endParaRPr>
        </a:p>
      </dgm:t>
    </dgm:pt>
    <dgm:pt modelId="{DE5688A6-3A6D-4A18-B20D-1539887CC324}" type="parTrans" cxnId="{9A9EE48B-E7DF-4292-A083-4252E3274CF7}">
      <dgm:prSet/>
      <dgm:spPr/>
      <dgm:t>
        <a:bodyPr/>
        <a:lstStyle/>
        <a:p>
          <a:endParaRPr lang="en-US"/>
        </a:p>
      </dgm:t>
    </dgm:pt>
    <dgm:pt modelId="{7F59334E-3CE1-4926-ACA0-157490B44FB1}" type="sibTrans" cxnId="{9A9EE48B-E7DF-4292-A083-4252E3274CF7}">
      <dgm:prSet/>
      <dgm:spPr/>
      <dgm:t>
        <a:bodyPr/>
        <a:lstStyle/>
        <a:p>
          <a:endParaRPr lang="en-US"/>
        </a:p>
      </dgm:t>
    </dgm:pt>
    <dgm:pt modelId="{7F01EFA3-D896-4774-BD88-C0A5E63CD908}">
      <dgm:prSet phldrT="[Text]" custT="1"/>
      <dgm:spPr/>
      <dgm:t>
        <a:bodyPr/>
        <a:lstStyle/>
        <a:p>
          <a:pPr marL="0" lvl="0" indent="0" algn="ctr" defTabSz="800100">
            <a:lnSpc>
              <a:spcPct val="90000"/>
            </a:lnSpc>
            <a:spcBef>
              <a:spcPct val="0"/>
            </a:spcBef>
            <a:spcAft>
              <a:spcPct val="35000"/>
            </a:spcAft>
            <a:buNone/>
          </a:pPr>
          <a:r>
            <a:rPr lang="ar-EG" sz="1800" kern="1200" dirty="0">
              <a:solidFill>
                <a:prstClr val="white"/>
              </a:solidFill>
              <a:latin typeface="Alexandria" pitchFamily="2" charset="-78"/>
              <a:ea typeface="+mn-ea"/>
              <a:cs typeface="Alexandria" pitchFamily="2" charset="-78"/>
            </a:rPr>
            <a:t>من وجهة النظر الإحصائية</a:t>
          </a:r>
          <a:endParaRPr lang="en-US" sz="1800" kern="1200" dirty="0">
            <a:solidFill>
              <a:prstClr val="white"/>
            </a:solidFill>
            <a:latin typeface="Alexandria" pitchFamily="2" charset="-78"/>
            <a:ea typeface="+mn-ea"/>
            <a:cs typeface="Alexandria" pitchFamily="2" charset="-78"/>
          </a:endParaRPr>
        </a:p>
      </dgm:t>
    </dgm:pt>
    <dgm:pt modelId="{57B3D272-5F6C-4E02-869C-AEF70C823317}" type="parTrans" cxnId="{9D64BCDF-3C06-4FD0-8023-A38EA27BA9BF}">
      <dgm:prSet/>
      <dgm:spPr/>
      <dgm:t>
        <a:bodyPr/>
        <a:lstStyle/>
        <a:p>
          <a:endParaRPr lang="en-US"/>
        </a:p>
      </dgm:t>
    </dgm:pt>
    <dgm:pt modelId="{2639B5EB-338C-4EE0-86B3-9BD954EFFE5A}" type="sibTrans" cxnId="{9D64BCDF-3C06-4FD0-8023-A38EA27BA9BF}">
      <dgm:prSet/>
      <dgm:spPr/>
      <dgm:t>
        <a:bodyPr/>
        <a:lstStyle/>
        <a:p>
          <a:endParaRPr lang="en-US"/>
        </a:p>
      </dgm:t>
    </dgm:pt>
    <dgm:pt modelId="{3ABD7EE9-316C-44DE-9C42-72A820E22165}">
      <dgm:prSet phldrT="[Text]" custT="1"/>
      <dgm:spPr/>
      <dgm:t>
        <a:bodyPr/>
        <a:lstStyle/>
        <a:p>
          <a:r>
            <a:rPr lang="ar-EG" sz="1800" dirty="0">
              <a:latin typeface="Alexandria" pitchFamily="2" charset="-78"/>
              <a:cs typeface="Alexandria" pitchFamily="2" charset="-78"/>
            </a:rPr>
            <a:t>من وجهة نظر القياس</a:t>
          </a:r>
          <a:endParaRPr lang="en-US" sz="1800" dirty="0">
            <a:latin typeface="Alexandria" pitchFamily="2" charset="-78"/>
            <a:cs typeface="Alexandria" pitchFamily="2" charset="-78"/>
          </a:endParaRPr>
        </a:p>
      </dgm:t>
    </dgm:pt>
    <dgm:pt modelId="{2741F5DC-4F36-44DF-BCA1-5628B87F3B48}" type="parTrans" cxnId="{D41CBF0C-2219-4377-A77F-38DDE5EEAF89}">
      <dgm:prSet/>
      <dgm:spPr/>
      <dgm:t>
        <a:bodyPr/>
        <a:lstStyle/>
        <a:p>
          <a:endParaRPr lang="en-US"/>
        </a:p>
      </dgm:t>
    </dgm:pt>
    <dgm:pt modelId="{ED2B47C1-4F36-4C6C-BAA4-4E3BFDFCB6C5}" type="sibTrans" cxnId="{D41CBF0C-2219-4377-A77F-38DDE5EEAF89}">
      <dgm:prSet/>
      <dgm:spPr/>
      <dgm:t>
        <a:bodyPr/>
        <a:lstStyle/>
        <a:p>
          <a:endParaRPr lang="en-US"/>
        </a:p>
      </dgm:t>
    </dgm:pt>
    <dgm:pt modelId="{5B141AE5-862B-42BE-BAFF-F58C3BDB1690}">
      <dgm:prSet custT="1"/>
      <dgm:spPr>
        <a:solidFill>
          <a:schemeClr val="bg1">
            <a:lumMod val="85000"/>
          </a:schemeClr>
        </a:solidFill>
      </dgm:spPr>
      <dgm:t>
        <a:bodyPr/>
        <a:lstStyle/>
        <a:p>
          <a:r>
            <a:rPr lang="ar-EG" sz="1800" dirty="0">
              <a:solidFill>
                <a:schemeClr val="tx1"/>
              </a:solidFill>
              <a:latin typeface="Alexandria" pitchFamily="2" charset="-78"/>
              <a:cs typeface="Alexandria" pitchFamily="2" charset="-78"/>
            </a:rPr>
            <a:t>نوعية</a:t>
          </a:r>
          <a:endParaRPr lang="en-US" sz="1800" dirty="0">
            <a:solidFill>
              <a:schemeClr val="tx1"/>
            </a:solidFill>
            <a:latin typeface="Alexandria" pitchFamily="2" charset="-78"/>
            <a:cs typeface="Alexandria" pitchFamily="2" charset="-78"/>
          </a:endParaRPr>
        </a:p>
      </dgm:t>
    </dgm:pt>
    <dgm:pt modelId="{C8EF6D88-2B95-4779-A93E-FBC8F9EC2C99}" type="parTrans" cxnId="{60D3D946-587B-42F8-AFA8-486942F5D99B}">
      <dgm:prSet/>
      <dgm:spPr/>
      <dgm:t>
        <a:bodyPr/>
        <a:lstStyle/>
        <a:p>
          <a:endParaRPr lang="en-US"/>
        </a:p>
      </dgm:t>
    </dgm:pt>
    <dgm:pt modelId="{7B7F9390-15D5-4639-BACE-603013E4E6A4}" type="sibTrans" cxnId="{60D3D946-587B-42F8-AFA8-486942F5D99B}">
      <dgm:prSet/>
      <dgm:spPr/>
      <dgm:t>
        <a:bodyPr/>
        <a:lstStyle/>
        <a:p>
          <a:endParaRPr lang="en-US"/>
        </a:p>
      </dgm:t>
    </dgm:pt>
    <dgm:pt modelId="{42024554-4834-4931-BD2C-7146FB888A7E}">
      <dgm:prSet custT="1"/>
      <dgm:spPr>
        <a:solidFill>
          <a:schemeClr val="bg1">
            <a:lumMod val="85000"/>
          </a:schemeClr>
        </a:solidFill>
        <a:ln>
          <a:solidFill>
            <a:schemeClr val="accent1">
              <a:lumMod val="75000"/>
            </a:schemeClr>
          </a:solidFill>
        </a:ln>
      </dgm:spPr>
      <dgm:t>
        <a:bodyPr/>
        <a:lstStyle/>
        <a:p>
          <a:r>
            <a:rPr lang="ar-EG" sz="1800" dirty="0">
              <a:solidFill>
                <a:schemeClr val="tx1"/>
              </a:solidFill>
              <a:latin typeface="Alexandria" pitchFamily="2" charset="-78"/>
              <a:cs typeface="Alexandria" pitchFamily="2" charset="-78"/>
            </a:rPr>
            <a:t>كمية</a:t>
          </a:r>
          <a:endParaRPr lang="en-US" sz="1800" dirty="0">
            <a:solidFill>
              <a:schemeClr val="tx1"/>
            </a:solidFill>
            <a:latin typeface="Alexandria" pitchFamily="2" charset="-78"/>
            <a:cs typeface="Alexandria" pitchFamily="2" charset="-78"/>
          </a:endParaRPr>
        </a:p>
      </dgm:t>
    </dgm:pt>
    <dgm:pt modelId="{4F05EF48-7F14-4881-BA10-6592CA08BFAF}" type="parTrans" cxnId="{11FFA64D-26F0-40A2-9429-2200BBC21E34}">
      <dgm:prSet/>
      <dgm:spPr/>
      <dgm:t>
        <a:bodyPr/>
        <a:lstStyle/>
        <a:p>
          <a:endParaRPr lang="en-US"/>
        </a:p>
      </dgm:t>
    </dgm:pt>
    <dgm:pt modelId="{74D30AA0-C4A0-4126-9FCC-21438C38F48C}" type="sibTrans" cxnId="{11FFA64D-26F0-40A2-9429-2200BBC21E34}">
      <dgm:prSet/>
      <dgm:spPr/>
      <dgm:t>
        <a:bodyPr/>
        <a:lstStyle/>
        <a:p>
          <a:endParaRPr lang="en-US"/>
        </a:p>
      </dgm:t>
    </dgm:pt>
    <dgm:pt modelId="{4AF7EDDB-0C50-4985-86A3-09046F5A8C88}">
      <dgm:prSet custT="1"/>
      <dgm:spPr>
        <a:solidFill>
          <a:schemeClr val="bg1">
            <a:lumMod val="85000"/>
          </a:schemeClr>
        </a:solidFill>
      </dgm:spPr>
      <dgm:t>
        <a:bodyPr/>
        <a:lstStyle/>
        <a:p>
          <a:r>
            <a:rPr lang="ar-EG" sz="1800" dirty="0">
              <a:solidFill>
                <a:schemeClr val="tx1"/>
              </a:solidFill>
              <a:latin typeface="Alexandria" pitchFamily="2" charset="-78"/>
              <a:cs typeface="Alexandria" pitchFamily="2" charset="-78"/>
            </a:rPr>
            <a:t>المتغير التابع</a:t>
          </a:r>
          <a:endParaRPr lang="en-US" sz="1800" dirty="0">
            <a:solidFill>
              <a:schemeClr val="tx1"/>
            </a:solidFill>
            <a:latin typeface="Alexandria" pitchFamily="2" charset="-78"/>
            <a:cs typeface="Alexandria" pitchFamily="2" charset="-78"/>
          </a:endParaRPr>
        </a:p>
      </dgm:t>
    </dgm:pt>
    <dgm:pt modelId="{BCCB3820-74E2-40D0-8525-0134AFABECCC}" type="parTrans" cxnId="{616C53D4-21B3-4F79-B5C2-46F521EB193C}">
      <dgm:prSet/>
      <dgm:spPr/>
      <dgm:t>
        <a:bodyPr/>
        <a:lstStyle/>
        <a:p>
          <a:endParaRPr lang="en-US"/>
        </a:p>
      </dgm:t>
    </dgm:pt>
    <dgm:pt modelId="{281D7042-7C85-42BF-91F0-7708754FCFC3}" type="sibTrans" cxnId="{616C53D4-21B3-4F79-B5C2-46F521EB193C}">
      <dgm:prSet/>
      <dgm:spPr/>
      <dgm:t>
        <a:bodyPr/>
        <a:lstStyle/>
        <a:p>
          <a:endParaRPr lang="en-US"/>
        </a:p>
      </dgm:t>
    </dgm:pt>
    <dgm:pt modelId="{9F42D5C2-402A-4B4E-8B67-7E45F8AA1FED}">
      <dgm:prSet custT="1"/>
      <dgm:spPr>
        <a:solidFill>
          <a:schemeClr val="bg1">
            <a:lumMod val="85000"/>
          </a:schemeClr>
        </a:solidFill>
      </dgm:spPr>
      <dgm:t>
        <a:bodyPr/>
        <a:lstStyle/>
        <a:p>
          <a:r>
            <a:rPr lang="ar-EG" sz="1800" dirty="0">
              <a:solidFill>
                <a:schemeClr val="tx1"/>
              </a:solidFill>
              <a:latin typeface="Alexandria" pitchFamily="2" charset="-78"/>
              <a:cs typeface="Alexandria" pitchFamily="2" charset="-78"/>
            </a:rPr>
            <a:t>المتغير المستقل</a:t>
          </a:r>
          <a:endParaRPr lang="en-US" sz="1800" dirty="0">
            <a:solidFill>
              <a:schemeClr val="tx1"/>
            </a:solidFill>
            <a:latin typeface="Alexandria" pitchFamily="2" charset="-78"/>
            <a:cs typeface="Alexandria" pitchFamily="2" charset="-78"/>
          </a:endParaRPr>
        </a:p>
      </dgm:t>
    </dgm:pt>
    <dgm:pt modelId="{36B3650D-EEAE-454C-AAA3-069DBE3F3069}" type="parTrans" cxnId="{BCBCF42B-89D5-405E-AA23-E9CCFB086F1B}">
      <dgm:prSet/>
      <dgm:spPr/>
      <dgm:t>
        <a:bodyPr/>
        <a:lstStyle/>
        <a:p>
          <a:endParaRPr lang="en-US"/>
        </a:p>
      </dgm:t>
    </dgm:pt>
    <dgm:pt modelId="{660C943C-E433-4F55-BF4B-B3D519C9D9CB}" type="sibTrans" cxnId="{BCBCF42B-89D5-405E-AA23-E9CCFB086F1B}">
      <dgm:prSet/>
      <dgm:spPr/>
      <dgm:t>
        <a:bodyPr/>
        <a:lstStyle/>
        <a:p>
          <a:endParaRPr lang="en-US"/>
        </a:p>
      </dgm:t>
    </dgm:pt>
    <dgm:pt modelId="{93705290-AA9C-435F-8378-A7B4BADE08C8}">
      <dgm:prSet custT="1"/>
      <dgm:spPr/>
      <dgm:t>
        <a:bodyPr/>
        <a:lstStyle/>
        <a:p>
          <a:r>
            <a:rPr lang="ar-EG" sz="1800" dirty="0">
              <a:latin typeface="Alexandria" pitchFamily="2" charset="-78"/>
              <a:cs typeface="Alexandria" pitchFamily="2" charset="-78"/>
            </a:rPr>
            <a:t>مقياس اسمي</a:t>
          </a:r>
          <a:endParaRPr lang="en-US" sz="1800" dirty="0">
            <a:latin typeface="Alexandria" pitchFamily="2" charset="-78"/>
            <a:cs typeface="Alexandria" pitchFamily="2" charset="-78"/>
          </a:endParaRPr>
        </a:p>
      </dgm:t>
    </dgm:pt>
    <dgm:pt modelId="{EB0CFC0F-1513-468C-98A1-800427DAFB92}" type="parTrans" cxnId="{A4683F63-5F52-4106-B969-0C19BC7FC939}">
      <dgm:prSet/>
      <dgm:spPr/>
      <dgm:t>
        <a:bodyPr/>
        <a:lstStyle/>
        <a:p>
          <a:endParaRPr lang="en-US"/>
        </a:p>
      </dgm:t>
    </dgm:pt>
    <dgm:pt modelId="{3E4B2B77-FFCA-42C1-9557-B480BBDFA492}" type="sibTrans" cxnId="{A4683F63-5F52-4106-B969-0C19BC7FC939}">
      <dgm:prSet/>
      <dgm:spPr/>
      <dgm:t>
        <a:bodyPr/>
        <a:lstStyle/>
        <a:p>
          <a:endParaRPr lang="en-US"/>
        </a:p>
      </dgm:t>
    </dgm:pt>
    <dgm:pt modelId="{8262DD6E-3944-4513-A850-80EFFD1A1F98}">
      <dgm:prSet custT="1"/>
      <dgm:spPr/>
      <dgm:t>
        <a:bodyPr/>
        <a:lstStyle/>
        <a:p>
          <a:r>
            <a:rPr lang="ar-EG" sz="1800" dirty="0">
              <a:latin typeface="Alexandria" pitchFamily="2" charset="-78"/>
              <a:cs typeface="Alexandria" pitchFamily="2" charset="-78"/>
            </a:rPr>
            <a:t>مقياس رتبي</a:t>
          </a:r>
          <a:endParaRPr lang="en-US" sz="1800" dirty="0">
            <a:latin typeface="Alexandria" pitchFamily="2" charset="-78"/>
            <a:cs typeface="Alexandria" pitchFamily="2" charset="-78"/>
          </a:endParaRPr>
        </a:p>
      </dgm:t>
    </dgm:pt>
    <dgm:pt modelId="{96F59732-C54B-4E7D-B3C0-DCB958A60C96}" type="parTrans" cxnId="{00E52434-A4ED-4882-869E-67824D332728}">
      <dgm:prSet/>
      <dgm:spPr/>
      <dgm:t>
        <a:bodyPr/>
        <a:lstStyle/>
        <a:p>
          <a:endParaRPr lang="en-US"/>
        </a:p>
      </dgm:t>
    </dgm:pt>
    <dgm:pt modelId="{FD926598-EEF8-43B2-A2DA-255E1B380CDD}" type="sibTrans" cxnId="{00E52434-A4ED-4882-869E-67824D332728}">
      <dgm:prSet/>
      <dgm:spPr/>
      <dgm:t>
        <a:bodyPr/>
        <a:lstStyle/>
        <a:p>
          <a:endParaRPr lang="en-US"/>
        </a:p>
      </dgm:t>
    </dgm:pt>
    <dgm:pt modelId="{973F06B4-7795-421F-9DDE-40B61DCC7B91}">
      <dgm:prSet custT="1"/>
      <dgm:spPr/>
      <dgm:t>
        <a:bodyPr/>
        <a:lstStyle/>
        <a:p>
          <a:r>
            <a:rPr lang="ar-EG" sz="1800" dirty="0">
              <a:latin typeface="Alexandria" pitchFamily="2" charset="-78"/>
              <a:cs typeface="Alexandria" pitchFamily="2" charset="-78"/>
            </a:rPr>
            <a:t>مقياس نسبي</a:t>
          </a:r>
          <a:endParaRPr lang="en-US" sz="1800" dirty="0">
            <a:latin typeface="Alexandria" pitchFamily="2" charset="-78"/>
            <a:cs typeface="Alexandria" pitchFamily="2" charset="-78"/>
          </a:endParaRPr>
        </a:p>
      </dgm:t>
    </dgm:pt>
    <dgm:pt modelId="{841CE415-C70F-4D58-9CDD-ADA1C5F6B5C3}" type="parTrans" cxnId="{799F2196-B18F-4E34-99CA-A43BC830FADC}">
      <dgm:prSet/>
      <dgm:spPr/>
      <dgm:t>
        <a:bodyPr/>
        <a:lstStyle/>
        <a:p>
          <a:endParaRPr lang="en-US"/>
        </a:p>
      </dgm:t>
    </dgm:pt>
    <dgm:pt modelId="{FC612AB6-5340-469E-B883-9BFC1433D275}" type="sibTrans" cxnId="{799F2196-B18F-4E34-99CA-A43BC830FADC}">
      <dgm:prSet/>
      <dgm:spPr/>
      <dgm:t>
        <a:bodyPr/>
        <a:lstStyle/>
        <a:p>
          <a:endParaRPr lang="en-US"/>
        </a:p>
      </dgm:t>
    </dgm:pt>
    <dgm:pt modelId="{C5F65CDC-126E-4C6B-BA0D-2FA788DB3D80}">
      <dgm:prSet custT="1"/>
      <dgm:spPr/>
      <dgm:t>
        <a:bodyPr/>
        <a:lstStyle/>
        <a:p>
          <a:r>
            <a:rPr lang="ar-EG" sz="1800" dirty="0">
              <a:latin typeface="Alexandria" pitchFamily="2" charset="-78"/>
              <a:cs typeface="Alexandria" pitchFamily="2" charset="-78"/>
            </a:rPr>
            <a:t>مقياس الفاصل الزمني</a:t>
          </a:r>
          <a:endParaRPr lang="en-US" sz="1800" dirty="0">
            <a:latin typeface="Alexandria" pitchFamily="2" charset="-78"/>
            <a:cs typeface="Alexandria" pitchFamily="2" charset="-78"/>
          </a:endParaRPr>
        </a:p>
      </dgm:t>
    </dgm:pt>
    <dgm:pt modelId="{1DD100B5-9273-4993-AFEE-8D7948C297C8}" type="parTrans" cxnId="{F598F0A0-BCE5-4507-A00E-14AFD3CCF6F7}">
      <dgm:prSet/>
      <dgm:spPr/>
      <dgm:t>
        <a:bodyPr/>
        <a:lstStyle/>
        <a:p>
          <a:endParaRPr lang="en-US"/>
        </a:p>
      </dgm:t>
    </dgm:pt>
    <dgm:pt modelId="{65EC34BC-F34D-432C-8E16-6AE4B0B5ED34}" type="sibTrans" cxnId="{F598F0A0-BCE5-4507-A00E-14AFD3CCF6F7}">
      <dgm:prSet/>
      <dgm:spPr/>
      <dgm:t>
        <a:bodyPr/>
        <a:lstStyle/>
        <a:p>
          <a:endParaRPr lang="en-US"/>
        </a:p>
      </dgm:t>
    </dgm:pt>
    <dgm:pt modelId="{CE3A95F6-8EED-4284-AB9B-63BD8CA858D2}">
      <dgm:prSet custT="1"/>
      <dgm:spPr/>
      <dgm:t>
        <a:bodyPr/>
        <a:lstStyle/>
        <a:p>
          <a:r>
            <a:rPr lang="ar-EG" sz="1800" dirty="0">
              <a:latin typeface="Alexandria" pitchFamily="2" charset="-78"/>
              <a:cs typeface="Alexandria" pitchFamily="2" charset="-78"/>
            </a:rPr>
            <a:t>متغيرات وسيطة</a:t>
          </a:r>
          <a:endParaRPr lang="en-US" sz="1800" dirty="0">
            <a:latin typeface="Alexandria" pitchFamily="2" charset="-78"/>
            <a:cs typeface="Alexandria" pitchFamily="2" charset="-78"/>
          </a:endParaRPr>
        </a:p>
      </dgm:t>
    </dgm:pt>
    <dgm:pt modelId="{2BD841DA-66E4-45FD-8522-E04BD8264F34}" type="parTrans" cxnId="{037A0D46-278E-4C3B-957F-F0378F972C2D}">
      <dgm:prSet/>
      <dgm:spPr>
        <a:ln>
          <a:solidFill>
            <a:schemeClr val="bg1"/>
          </a:solidFill>
        </a:ln>
      </dgm:spPr>
      <dgm:t>
        <a:bodyPr/>
        <a:lstStyle/>
        <a:p>
          <a:endParaRPr lang="en-US"/>
        </a:p>
      </dgm:t>
    </dgm:pt>
    <dgm:pt modelId="{EDA1C6F6-A5AA-4D4E-9211-C928894A70A0}" type="sibTrans" cxnId="{037A0D46-278E-4C3B-957F-F0378F972C2D}">
      <dgm:prSet/>
      <dgm:spPr/>
      <dgm:t>
        <a:bodyPr/>
        <a:lstStyle/>
        <a:p>
          <a:endParaRPr lang="en-US"/>
        </a:p>
      </dgm:t>
    </dgm:pt>
    <dgm:pt modelId="{13CAB1A7-B560-49AA-9C32-DF13F416EFFD}">
      <dgm:prSet custT="1"/>
      <dgm:spPr/>
      <dgm:t>
        <a:bodyPr/>
        <a:lstStyle/>
        <a:p>
          <a:r>
            <a:rPr lang="ar-EG" sz="1800" dirty="0">
              <a:latin typeface="Alexandria" pitchFamily="2" charset="-78"/>
              <a:cs typeface="Alexandria" pitchFamily="2" charset="-78"/>
            </a:rPr>
            <a:t>متغيرات معدلة</a:t>
          </a:r>
          <a:endParaRPr lang="en-US" sz="1800" dirty="0">
            <a:latin typeface="Alexandria" pitchFamily="2" charset="-78"/>
            <a:cs typeface="Alexandria" pitchFamily="2" charset="-78"/>
          </a:endParaRPr>
        </a:p>
      </dgm:t>
    </dgm:pt>
    <dgm:pt modelId="{283BD4A7-AE20-4D59-AA6E-ED97E207D0D8}" type="parTrans" cxnId="{7CD45113-030E-4DC7-92BD-F0F57854DF8E}">
      <dgm:prSet/>
      <dgm:spPr>
        <a:ln>
          <a:solidFill>
            <a:schemeClr val="bg1"/>
          </a:solidFill>
        </a:ln>
      </dgm:spPr>
      <dgm:t>
        <a:bodyPr/>
        <a:lstStyle/>
        <a:p>
          <a:endParaRPr lang="en-US"/>
        </a:p>
      </dgm:t>
    </dgm:pt>
    <dgm:pt modelId="{BD76B416-0F2B-413E-ACAA-39352FBCD83F}" type="sibTrans" cxnId="{7CD45113-030E-4DC7-92BD-F0F57854DF8E}">
      <dgm:prSet/>
      <dgm:spPr/>
      <dgm:t>
        <a:bodyPr/>
        <a:lstStyle/>
        <a:p>
          <a:endParaRPr lang="en-US"/>
        </a:p>
      </dgm:t>
    </dgm:pt>
    <dgm:pt modelId="{855F0F4A-FEE5-4B95-90AF-49195B51182B}">
      <dgm:prSet custT="1"/>
      <dgm:spPr/>
      <dgm:t>
        <a:bodyPr/>
        <a:lstStyle/>
        <a:p>
          <a:r>
            <a:rPr lang="ar-EG" sz="1800" dirty="0">
              <a:latin typeface="Alexandria" pitchFamily="2" charset="-78"/>
              <a:cs typeface="Alexandria" pitchFamily="2" charset="-78"/>
            </a:rPr>
            <a:t>متغيرات ضابطة</a:t>
          </a:r>
          <a:endParaRPr lang="en-US" sz="1800" dirty="0">
            <a:latin typeface="Alexandria" pitchFamily="2" charset="-78"/>
            <a:cs typeface="Alexandria" pitchFamily="2" charset="-78"/>
          </a:endParaRPr>
        </a:p>
      </dgm:t>
    </dgm:pt>
    <dgm:pt modelId="{55380A45-DD29-4378-9D02-A2D8CC06A7A0}" type="parTrans" cxnId="{2D6A18C4-EF0A-4532-8959-BDEF529CE360}">
      <dgm:prSet/>
      <dgm:spPr>
        <a:ln>
          <a:solidFill>
            <a:schemeClr val="bg1"/>
          </a:solidFill>
        </a:ln>
      </dgm:spPr>
      <dgm:t>
        <a:bodyPr/>
        <a:lstStyle/>
        <a:p>
          <a:endParaRPr lang="en-US"/>
        </a:p>
      </dgm:t>
    </dgm:pt>
    <dgm:pt modelId="{0B8864C3-DAEE-4FA7-9697-CB22E984D6B9}" type="sibTrans" cxnId="{2D6A18C4-EF0A-4532-8959-BDEF529CE360}">
      <dgm:prSet/>
      <dgm:spPr/>
      <dgm:t>
        <a:bodyPr/>
        <a:lstStyle/>
        <a:p>
          <a:endParaRPr lang="en-US"/>
        </a:p>
      </dgm:t>
    </dgm:pt>
    <dgm:pt modelId="{4671C793-0EAE-4980-B08B-F3CEB0624AB9}" type="pres">
      <dgm:prSet presAssocID="{148CF98A-1F43-4CCD-926B-2A1F2330B68B}" presName="hierChild1" presStyleCnt="0">
        <dgm:presLayoutVars>
          <dgm:orgChart val="1"/>
          <dgm:chPref val="1"/>
          <dgm:dir/>
          <dgm:animOne val="branch"/>
          <dgm:animLvl val="lvl"/>
          <dgm:resizeHandles/>
        </dgm:presLayoutVars>
      </dgm:prSet>
      <dgm:spPr/>
    </dgm:pt>
    <dgm:pt modelId="{68975CB3-B2EB-4CEB-8609-E1D5B84053B0}" type="pres">
      <dgm:prSet presAssocID="{F4D7BF48-29A2-4413-A163-8D866FB53616}" presName="hierRoot1" presStyleCnt="0">
        <dgm:presLayoutVars>
          <dgm:hierBranch val="init"/>
        </dgm:presLayoutVars>
      </dgm:prSet>
      <dgm:spPr/>
    </dgm:pt>
    <dgm:pt modelId="{DD223A04-BD21-43D2-A90D-8B3772373E65}" type="pres">
      <dgm:prSet presAssocID="{F4D7BF48-29A2-4413-A163-8D866FB53616}" presName="rootComposite1" presStyleCnt="0"/>
      <dgm:spPr/>
    </dgm:pt>
    <dgm:pt modelId="{57892816-8403-46AB-8E8F-4E8D0B663E36}" type="pres">
      <dgm:prSet presAssocID="{F4D7BF48-29A2-4413-A163-8D866FB53616}" presName="rootText1" presStyleLbl="node0" presStyleIdx="0" presStyleCnt="1" custScaleX="285407">
        <dgm:presLayoutVars>
          <dgm:chPref val="3"/>
        </dgm:presLayoutVars>
      </dgm:prSet>
      <dgm:spPr/>
    </dgm:pt>
    <dgm:pt modelId="{FC643097-5D5E-4A9B-97E0-FCB140BE75A2}" type="pres">
      <dgm:prSet presAssocID="{F4D7BF48-29A2-4413-A163-8D866FB53616}" presName="rootConnector1" presStyleLbl="node1" presStyleIdx="0" presStyleCnt="0"/>
      <dgm:spPr/>
    </dgm:pt>
    <dgm:pt modelId="{F080BB84-00A4-4AC0-89E2-B76A8FA85841}" type="pres">
      <dgm:prSet presAssocID="{F4D7BF48-29A2-4413-A163-8D866FB53616}" presName="hierChild2" presStyleCnt="0"/>
      <dgm:spPr/>
    </dgm:pt>
    <dgm:pt modelId="{421B8BF1-981D-4E57-A228-412B7961D357}" type="pres">
      <dgm:prSet presAssocID="{57B3D272-5F6C-4E02-869C-AEF70C823317}" presName="Name37" presStyleLbl="parChTrans1D2" presStyleIdx="0" presStyleCnt="2"/>
      <dgm:spPr/>
    </dgm:pt>
    <dgm:pt modelId="{3B291516-1A7D-48B4-B7D2-66D0735B47CC}" type="pres">
      <dgm:prSet presAssocID="{7F01EFA3-D896-4774-BD88-C0A5E63CD908}" presName="hierRoot2" presStyleCnt="0">
        <dgm:presLayoutVars>
          <dgm:hierBranch val="init"/>
        </dgm:presLayoutVars>
      </dgm:prSet>
      <dgm:spPr/>
    </dgm:pt>
    <dgm:pt modelId="{284568D3-84A0-435A-9E69-7D1C86B09D3B}" type="pres">
      <dgm:prSet presAssocID="{7F01EFA3-D896-4774-BD88-C0A5E63CD908}" presName="rootComposite" presStyleCnt="0"/>
      <dgm:spPr/>
    </dgm:pt>
    <dgm:pt modelId="{7CEAB544-4377-4F5F-B5D8-6EBC2D6FFD8C}" type="pres">
      <dgm:prSet presAssocID="{7F01EFA3-D896-4774-BD88-C0A5E63CD908}" presName="rootText" presStyleLbl="node2" presStyleIdx="0" presStyleCnt="2" custScaleX="256132">
        <dgm:presLayoutVars>
          <dgm:chPref val="3"/>
        </dgm:presLayoutVars>
      </dgm:prSet>
      <dgm:spPr/>
    </dgm:pt>
    <dgm:pt modelId="{CFD594B0-C5FE-435F-8A1F-0CEE33359098}" type="pres">
      <dgm:prSet presAssocID="{7F01EFA3-D896-4774-BD88-C0A5E63CD908}" presName="rootConnector" presStyleLbl="node2" presStyleIdx="0" presStyleCnt="2"/>
      <dgm:spPr/>
    </dgm:pt>
    <dgm:pt modelId="{2F6B0683-FFC4-4A35-9A3A-CE42A4A96949}" type="pres">
      <dgm:prSet presAssocID="{7F01EFA3-D896-4774-BD88-C0A5E63CD908}" presName="hierChild4" presStyleCnt="0"/>
      <dgm:spPr/>
    </dgm:pt>
    <dgm:pt modelId="{DAC30A73-22D4-4C94-A48C-45C7095B45FC}" type="pres">
      <dgm:prSet presAssocID="{BCCB3820-74E2-40D0-8525-0134AFABECCC}" presName="Name37" presStyleLbl="parChTrans1D3" presStyleIdx="0" presStyleCnt="4"/>
      <dgm:spPr/>
    </dgm:pt>
    <dgm:pt modelId="{71B79FF4-6958-4746-8021-C8BF087B0DC3}" type="pres">
      <dgm:prSet presAssocID="{4AF7EDDB-0C50-4985-86A3-09046F5A8C88}" presName="hierRoot2" presStyleCnt="0">
        <dgm:presLayoutVars>
          <dgm:hierBranch val="init"/>
        </dgm:presLayoutVars>
      </dgm:prSet>
      <dgm:spPr/>
    </dgm:pt>
    <dgm:pt modelId="{B03AA7E3-767F-447A-9C5A-D9A7E881B52C}" type="pres">
      <dgm:prSet presAssocID="{4AF7EDDB-0C50-4985-86A3-09046F5A8C88}" presName="rootComposite" presStyleCnt="0"/>
      <dgm:spPr/>
    </dgm:pt>
    <dgm:pt modelId="{5E885647-7F81-4943-BC02-6B1D2B379A93}" type="pres">
      <dgm:prSet presAssocID="{4AF7EDDB-0C50-4985-86A3-09046F5A8C88}" presName="rootText" presStyleLbl="node3" presStyleIdx="0" presStyleCnt="4" custScaleX="193962">
        <dgm:presLayoutVars>
          <dgm:chPref val="3"/>
        </dgm:presLayoutVars>
      </dgm:prSet>
      <dgm:spPr/>
    </dgm:pt>
    <dgm:pt modelId="{1F70B7C8-D9C3-47A3-BD9B-13ABD715B7DE}" type="pres">
      <dgm:prSet presAssocID="{4AF7EDDB-0C50-4985-86A3-09046F5A8C88}" presName="rootConnector" presStyleLbl="node3" presStyleIdx="0" presStyleCnt="4"/>
      <dgm:spPr/>
    </dgm:pt>
    <dgm:pt modelId="{0A2D44DA-216F-40D8-BC81-333D18F6244A}" type="pres">
      <dgm:prSet presAssocID="{4AF7EDDB-0C50-4985-86A3-09046F5A8C88}" presName="hierChild4" presStyleCnt="0"/>
      <dgm:spPr/>
    </dgm:pt>
    <dgm:pt modelId="{60AFEE0C-2FC5-45B3-9DB4-A1E09EB0548E}" type="pres">
      <dgm:prSet presAssocID="{2BD841DA-66E4-45FD-8522-E04BD8264F34}" presName="Name37" presStyleLbl="parChTrans1D4" presStyleIdx="0" presStyleCnt="7"/>
      <dgm:spPr/>
    </dgm:pt>
    <dgm:pt modelId="{538E4E28-C69F-4018-BCE7-03D1372705B5}" type="pres">
      <dgm:prSet presAssocID="{CE3A95F6-8EED-4284-AB9B-63BD8CA858D2}" presName="hierRoot2" presStyleCnt="0">
        <dgm:presLayoutVars>
          <dgm:hierBranch val="init"/>
        </dgm:presLayoutVars>
      </dgm:prSet>
      <dgm:spPr/>
    </dgm:pt>
    <dgm:pt modelId="{36FAF219-6AE2-4581-8157-AC90DE0A31C7}" type="pres">
      <dgm:prSet presAssocID="{CE3A95F6-8EED-4284-AB9B-63BD8CA858D2}" presName="rootComposite" presStyleCnt="0"/>
      <dgm:spPr/>
    </dgm:pt>
    <dgm:pt modelId="{24B764A9-43D6-4963-9CDA-049F5A0896C8}" type="pres">
      <dgm:prSet presAssocID="{CE3A95F6-8EED-4284-AB9B-63BD8CA858D2}" presName="rootText" presStyleLbl="node4" presStyleIdx="0" presStyleCnt="7" custScaleX="186558" custLinFactNeighborX="-22371" custLinFactNeighborY="-13519">
        <dgm:presLayoutVars>
          <dgm:chPref val="3"/>
        </dgm:presLayoutVars>
      </dgm:prSet>
      <dgm:spPr/>
    </dgm:pt>
    <dgm:pt modelId="{B2F06A41-A8A7-4F0B-968B-C1B70D0FAF05}" type="pres">
      <dgm:prSet presAssocID="{CE3A95F6-8EED-4284-AB9B-63BD8CA858D2}" presName="rootConnector" presStyleLbl="node4" presStyleIdx="0" presStyleCnt="7"/>
      <dgm:spPr/>
    </dgm:pt>
    <dgm:pt modelId="{1FCCBA01-24E2-42B0-BBE6-7FB773FF7C9A}" type="pres">
      <dgm:prSet presAssocID="{CE3A95F6-8EED-4284-AB9B-63BD8CA858D2}" presName="hierChild4" presStyleCnt="0"/>
      <dgm:spPr/>
    </dgm:pt>
    <dgm:pt modelId="{910E1AC9-EC99-4D79-AA5E-F46D311CBAC9}" type="pres">
      <dgm:prSet presAssocID="{CE3A95F6-8EED-4284-AB9B-63BD8CA858D2}" presName="hierChild5" presStyleCnt="0"/>
      <dgm:spPr/>
    </dgm:pt>
    <dgm:pt modelId="{648E9EB0-9F5F-4F69-9735-2FA6817BF2C5}" type="pres">
      <dgm:prSet presAssocID="{4AF7EDDB-0C50-4985-86A3-09046F5A8C88}" presName="hierChild5" presStyleCnt="0"/>
      <dgm:spPr/>
    </dgm:pt>
    <dgm:pt modelId="{DBD35AFA-5D00-4AA4-B4C9-E5DCA67331F6}" type="pres">
      <dgm:prSet presAssocID="{36B3650D-EEAE-454C-AAA3-069DBE3F3069}" presName="Name37" presStyleLbl="parChTrans1D3" presStyleIdx="1" presStyleCnt="4"/>
      <dgm:spPr/>
    </dgm:pt>
    <dgm:pt modelId="{B8FED840-8339-4B60-9352-1E57C68D6187}" type="pres">
      <dgm:prSet presAssocID="{9F42D5C2-402A-4B4E-8B67-7E45F8AA1FED}" presName="hierRoot2" presStyleCnt="0">
        <dgm:presLayoutVars>
          <dgm:hierBranch val="init"/>
        </dgm:presLayoutVars>
      </dgm:prSet>
      <dgm:spPr/>
    </dgm:pt>
    <dgm:pt modelId="{2667F058-D7B0-4067-B15B-70B34F3CE2F0}" type="pres">
      <dgm:prSet presAssocID="{9F42D5C2-402A-4B4E-8B67-7E45F8AA1FED}" presName="rootComposite" presStyleCnt="0"/>
      <dgm:spPr/>
    </dgm:pt>
    <dgm:pt modelId="{B131AA31-ADA5-4A48-9AF2-6F6039851448}" type="pres">
      <dgm:prSet presAssocID="{9F42D5C2-402A-4B4E-8B67-7E45F8AA1FED}" presName="rootText" presStyleLbl="node3" presStyleIdx="1" presStyleCnt="4" custScaleX="143277">
        <dgm:presLayoutVars>
          <dgm:chPref val="3"/>
        </dgm:presLayoutVars>
      </dgm:prSet>
      <dgm:spPr/>
    </dgm:pt>
    <dgm:pt modelId="{981885B0-C6C7-4B58-99A9-7425018E5E6F}" type="pres">
      <dgm:prSet presAssocID="{9F42D5C2-402A-4B4E-8B67-7E45F8AA1FED}" presName="rootConnector" presStyleLbl="node3" presStyleIdx="1" presStyleCnt="4"/>
      <dgm:spPr/>
    </dgm:pt>
    <dgm:pt modelId="{1E93E6DB-E75C-407B-9A8A-887C6D67D46F}" type="pres">
      <dgm:prSet presAssocID="{9F42D5C2-402A-4B4E-8B67-7E45F8AA1FED}" presName="hierChild4" presStyleCnt="0"/>
      <dgm:spPr/>
    </dgm:pt>
    <dgm:pt modelId="{AE8D6F1F-C3A3-4299-84DE-797B2C049E7D}" type="pres">
      <dgm:prSet presAssocID="{283BD4A7-AE20-4D59-AA6E-ED97E207D0D8}" presName="Name37" presStyleLbl="parChTrans1D4" presStyleIdx="1" presStyleCnt="7"/>
      <dgm:spPr/>
    </dgm:pt>
    <dgm:pt modelId="{6672C95D-A31F-4424-A618-D8DCBF22C069}" type="pres">
      <dgm:prSet presAssocID="{13CAB1A7-B560-49AA-9C32-DF13F416EFFD}" presName="hierRoot2" presStyleCnt="0">
        <dgm:presLayoutVars>
          <dgm:hierBranch val="init"/>
        </dgm:presLayoutVars>
      </dgm:prSet>
      <dgm:spPr/>
    </dgm:pt>
    <dgm:pt modelId="{25B151E0-F063-4278-A20C-C7E378A1FEA5}" type="pres">
      <dgm:prSet presAssocID="{13CAB1A7-B560-49AA-9C32-DF13F416EFFD}" presName="rootComposite" presStyleCnt="0"/>
      <dgm:spPr/>
    </dgm:pt>
    <dgm:pt modelId="{100FEE37-08E5-4438-B244-1A201855A55A}" type="pres">
      <dgm:prSet presAssocID="{13CAB1A7-B560-49AA-9C32-DF13F416EFFD}" presName="rootText" presStyleLbl="node4" presStyleIdx="1" presStyleCnt="7" custScaleX="172745" custLinFactNeighborX="-33266" custLinFactNeighborY="-3696">
        <dgm:presLayoutVars>
          <dgm:chPref val="3"/>
        </dgm:presLayoutVars>
      </dgm:prSet>
      <dgm:spPr/>
    </dgm:pt>
    <dgm:pt modelId="{2241BC32-41DA-4575-80FC-D301E98AC93B}" type="pres">
      <dgm:prSet presAssocID="{13CAB1A7-B560-49AA-9C32-DF13F416EFFD}" presName="rootConnector" presStyleLbl="node4" presStyleIdx="1" presStyleCnt="7"/>
      <dgm:spPr/>
    </dgm:pt>
    <dgm:pt modelId="{6D6229E8-9B91-4F6F-AFD0-C866FB0C0590}" type="pres">
      <dgm:prSet presAssocID="{13CAB1A7-B560-49AA-9C32-DF13F416EFFD}" presName="hierChild4" presStyleCnt="0"/>
      <dgm:spPr/>
    </dgm:pt>
    <dgm:pt modelId="{72899A1F-E0B8-443D-B1E0-B46C7BA2987A}" type="pres">
      <dgm:prSet presAssocID="{13CAB1A7-B560-49AA-9C32-DF13F416EFFD}" presName="hierChild5" presStyleCnt="0"/>
      <dgm:spPr/>
    </dgm:pt>
    <dgm:pt modelId="{A316803B-F33D-4B54-A6D2-894CF9385BC4}" type="pres">
      <dgm:prSet presAssocID="{55380A45-DD29-4378-9D02-A2D8CC06A7A0}" presName="Name37" presStyleLbl="parChTrans1D4" presStyleIdx="2" presStyleCnt="7"/>
      <dgm:spPr/>
    </dgm:pt>
    <dgm:pt modelId="{4006073B-E9AD-41B4-8FEA-ADB4318FC7C6}" type="pres">
      <dgm:prSet presAssocID="{855F0F4A-FEE5-4B95-90AF-49195B51182B}" presName="hierRoot2" presStyleCnt="0">
        <dgm:presLayoutVars>
          <dgm:hierBranch val="init"/>
        </dgm:presLayoutVars>
      </dgm:prSet>
      <dgm:spPr/>
    </dgm:pt>
    <dgm:pt modelId="{11FFFC66-D31F-41A8-B2EF-6F7B35F031E8}" type="pres">
      <dgm:prSet presAssocID="{855F0F4A-FEE5-4B95-90AF-49195B51182B}" presName="rootComposite" presStyleCnt="0"/>
      <dgm:spPr/>
    </dgm:pt>
    <dgm:pt modelId="{D616811B-937D-47EF-A86C-19B997E6371A}" type="pres">
      <dgm:prSet presAssocID="{855F0F4A-FEE5-4B95-90AF-49195B51182B}" presName="rootText" presStyleLbl="node4" presStyleIdx="2" presStyleCnt="7" custScaleX="172113" custLinFactX="-34997" custLinFactNeighborX="-100000" custLinFactNeighborY="-37873">
        <dgm:presLayoutVars>
          <dgm:chPref val="3"/>
        </dgm:presLayoutVars>
      </dgm:prSet>
      <dgm:spPr/>
    </dgm:pt>
    <dgm:pt modelId="{5523ABB7-ADF6-4303-AD06-9178583BE5AA}" type="pres">
      <dgm:prSet presAssocID="{855F0F4A-FEE5-4B95-90AF-49195B51182B}" presName="rootConnector" presStyleLbl="node4" presStyleIdx="2" presStyleCnt="7"/>
      <dgm:spPr/>
    </dgm:pt>
    <dgm:pt modelId="{A99CC679-0CAD-4B9C-8773-66FE3EC9C51C}" type="pres">
      <dgm:prSet presAssocID="{855F0F4A-FEE5-4B95-90AF-49195B51182B}" presName="hierChild4" presStyleCnt="0"/>
      <dgm:spPr/>
    </dgm:pt>
    <dgm:pt modelId="{35A42CF9-553B-4897-A4ED-E03088F1B727}" type="pres">
      <dgm:prSet presAssocID="{855F0F4A-FEE5-4B95-90AF-49195B51182B}" presName="hierChild5" presStyleCnt="0"/>
      <dgm:spPr/>
    </dgm:pt>
    <dgm:pt modelId="{E49043E9-0E7D-42B6-864A-0D6888C05356}" type="pres">
      <dgm:prSet presAssocID="{9F42D5C2-402A-4B4E-8B67-7E45F8AA1FED}" presName="hierChild5" presStyleCnt="0"/>
      <dgm:spPr/>
    </dgm:pt>
    <dgm:pt modelId="{5DDFDAE5-5A44-43D3-86ED-D6A94376A97E}" type="pres">
      <dgm:prSet presAssocID="{7F01EFA3-D896-4774-BD88-C0A5E63CD908}" presName="hierChild5" presStyleCnt="0"/>
      <dgm:spPr/>
    </dgm:pt>
    <dgm:pt modelId="{143B0BE1-B953-4F5F-9B27-0C40AAEF444E}" type="pres">
      <dgm:prSet presAssocID="{2741F5DC-4F36-44DF-BCA1-5628B87F3B48}" presName="Name37" presStyleLbl="parChTrans1D2" presStyleIdx="1" presStyleCnt="2"/>
      <dgm:spPr/>
    </dgm:pt>
    <dgm:pt modelId="{48E70667-9AAB-4888-92C8-A8D2F13BE2FB}" type="pres">
      <dgm:prSet presAssocID="{3ABD7EE9-316C-44DE-9C42-72A820E22165}" presName="hierRoot2" presStyleCnt="0">
        <dgm:presLayoutVars>
          <dgm:hierBranch val="init"/>
        </dgm:presLayoutVars>
      </dgm:prSet>
      <dgm:spPr/>
    </dgm:pt>
    <dgm:pt modelId="{C184C23E-8515-4A0A-8E2E-363491E29A5A}" type="pres">
      <dgm:prSet presAssocID="{3ABD7EE9-316C-44DE-9C42-72A820E22165}" presName="rootComposite" presStyleCnt="0"/>
      <dgm:spPr/>
    </dgm:pt>
    <dgm:pt modelId="{BBB714E0-CB1F-4A3B-82A1-E83037901123}" type="pres">
      <dgm:prSet presAssocID="{3ABD7EE9-316C-44DE-9C42-72A820E22165}" presName="rootText" presStyleLbl="node2" presStyleIdx="1" presStyleCnt="2" custScaleX="183717">
        <dgm:presLayoutVars>
          <dgm:chPref val="3"/>
        </dgm:presLayoutVars>
      </dgm:prSet>
      <dgm:spPr/>
    </dgm:pt>
    <dgm:pt modelId="{EBECF403-6DAD-452F-800B-1FEF44392A50}" type="pres">
      <dgm:prSet presAssocID="{3ABD7EE9-316C-44DE-9C42-72A820E22165}" presName="rootConnector" presStyleLbl="node2" presStyleIdx="1" presStyleCnt="2"/>
      <dgm:spPr/>
    </dgm:pt>
    <dgm:pt modelId="{F8DD225D-25F0-4FA7-BF21-D74A072A0AF2}" type="pres">
      <dgm:prSet presAssocID="{3ABD7EE9-316C-44DE-9C42-72A820E22165}" presName="hierChild4" presStyleCnt="0"/>
      <dgm:spPr/>
    </dgm:pt>
    <dgm:pt modelId="{DB8B7A0A-358A-4C32-A0B2-0CBF7294DD7C}" type="pres">
      <dgm:prSet presAssocID="{C8EF6D88-2B95-4779-A93E-FBC8F9EC2C99}" presName="Name37" presStyleLbl="parChTrans1D3" presStyleIdx="2" presStyleCnt="4"/>
      <dgm:spPr/>
    </dgm:pt>
    <dgm:pt modelId="{D4573A6F-0511-46E6-9758-1453AAF59061}" type="pres">
      <dgm:prSet presAssocID="{5B141AE5-862B-42BE-BAFF-F58C3BDB1690}" presName="hierRoot2" presStyleCnt="0">
        <dgm:presLayoutVars>
          <dgm:hierBranch val="init"/>
        </dgm:presLayoutVars>
      </dgm:prSet>
      <dgm:spPr/>
    </dgm:pt>
    <dgm:pt modelId="{C8EFCC9E-E7E6-491F-8F4E-BE55832BE6C3}" type="pres">
      <dgm:prSet presAssocID="{5B141AE5-862B-42BE-BAFF-F58C3BDB1690}" presName="rootComposite" presStyleCnt="0"/>
      <dgm:spPr/>
    </dgm:pt>
    <dgm:pt modelId="{8682F04C-4D48-499C-BAE8-419D396D4DEF}" type="pres">
      <dgm:prSet presAssocID="{5B141AE5-862B-42BE-BAFF-F58C3BDB1690}" presName="rootText" presStyleLbl="node3" presStyleIdx="2" presStyleCnt="4" custScaleX="181151">
        <dgm:presLayoutVars>
          <dgm:chPref val="3"/>
        </dgm:presLayoutVars>
      </dgm:prSet>
      <dgm:spPr/>
    </dgm:pt>
    <dgm:pt modelId="{8AD25A91-81DA-4F20-8CF8-97735C0AA078}" type="pres">
      <dgm:prSet presAssocID="{5B141AE5-862B-42BE-BAFF-F58C3BDB1690}" presName="rootConnector" presStyleLbl="node3" presStyleIdx="2" presStyleCnt="4"/>
      <dgm:spPr/>
    </dgm:pt>
    <dgm:pt modelId="{BD8ACEE7-5397-4E79-934C-56A4078B3A6B}" type="pres">
      <dgm:prSet presAssocID="{5B141AE5-862B-42BE-BAFF-F58C3BDB1690}" presName="hierChild4" presStyleCnt="0"/>
      <dgm:spPr/>
    </dgm:pt>
    <dgm:pt modelId="{D0F82057-2395-4ED2-ACFA-93684F685954}" type="pres">
      <dgm:prSet presAssocID="{EB0CFC0F-1513-468C-98A1-800427DAFB92}" presName="Name37" presStyleLbl="parChTrans1D4" presStyleIdx="3" presStyleCnt="7"/>
      <dgm:spPr/>
    </dgm:pt>
    <dgm:pt modelId="{09D43135-FADC-4264-8826-54717BA603FA}" type="pres">
      <dgm:prSet presAssocID="{93705290-AA9C-435F-8378-A7B4BADE08C8}" presName="hierRoot2" presStyleCnt="0">
        <dgm:presLayoutVars>
          <dgm:hierBranch val="init"/>
        </dgm:presLayoutVars>
      </dgm:prSet>
      <dgm:spPr/>
    </dgm:pt>
    <dgm:pt modelId="{49B90A1B-78F1-4669-87F8-CF312DB94EA3}" type="pres">
      <dgm:prSet presAssocID="{93705290-AA9C-435F-8378-A7B4BADE08C8}" presName="rootComposite" presStyleCnt="0"/>
      <dgm:spPr/>
    </dgm:pt>
    <dgm:pt modelId="{1ADB5068-3713-4C37-9E49-773207779E8B}" type="pres">
      <dgm:prSet presAssocID="{93705290-AA9C-435F-8378-A7B4BADE08C8}" presName="rootText" presStyleLbl="node4" presStyleIdx="3" presStyleCnt="7" custScaleX="150737">
        <dgm:presLayoutVars>
          <dgm:chPref val="3"/>
        </dgm:presLayoutVars>
      </dgm:prSet>
      <dgm:spPr/>
    </dgm:pt>
    <dgm:pt modelId="{BAEBD551-07A0-44BB-8A9F-2A593D243CA0}" type="pres">
      <dgm:prSet presAssocID="{93705290-AA9C-435F-8378-A7B4BADE08C8}" presName="rootConnector" presStyleLbl="node4" presStyleIdx="3" presStyleCnt="7"/>
      <dgm:spPr/>
    </dgm:pt>
    <dgm:pt modelId="{61596B6D-3A98-441D-A57D-2C446421CF8A}" type="pres">
      <dgm:prSet presAssocID="{93705290-AA9C-435F-8378-A7B4BADE08C8}" presName="hierChild4" presStyleCnt="0"/>
      <dgm:spPr/>
    </dgm:pt>
    <dgm:pt modelId="{20158529-D8B7-42C9-BD0B-C743835BEE91}" type="pres">
      <dgm:prSet presAssocID="{93705290-AA9C-435F-8378-A7B4BADE08C8}" presName="hierChild5" presStyleCnt="0"/>
      <dgm:spPr/>
    </dgm:pt>
    <dgm:pt modelId="{C7BE6E0F-A257-46C1-B10E-8462889D5027}" type="pres">
      <dgm:prSet presAssocID="{96F59732-C54B-4E7D-B3C0-DCB958A60C96}" presName="Name37" presStyleLbl="parChTrans1D4" presStyleIdx="4" presStyleCnt="7"/>
      <dgm:spPr/>
    </dgm:pt>
    <dgm:pt modelId="{948C5CF8-7BC2-442C-9E58-84BEE7C768B5}" type="pres">
      <dgm:prSet presAssocID="{8262DD6E-3944-4513-A850-80EFFD1A1F98}" presName="hierRoot2" presStyleCnt="0">
        <dgm:presLayoutVars>
          <dgm:hierBranch val="init"/>
        </dgm:presLayoutVars>
      </dgm:prSet>
      <dgm:spPr/>
    </dgm:pt>
    <dgm:pt modelId="{D4040992-F1E7-4E59-9F6A-05594B027381}" type="pres">
      <dgm:prSet presAssocID="{8262DD6E-3944-4513-A850-80EFFD1A1F98}" presName="rootComposite" presStyleCnt="0"/>
      <dgm:spPr/>
    </dgm:pt>
    <dgm:pt modelId="{2DB1B8BA-A0A3-4BD1-BAA3-8410B823377C}" type="pres">
      <dgm:prSet presAssocID="{8262DD6E-3944-4513-A850-80EFFD1A1F98}" presName="rootText" presStyleLbl="node4" presStyleIdx="4" presStyleCnt="7" custScaleX="150737">
        <dgm:presLayoutVars>
          <dgm:chPref val="3"/>
        </dgm:presLayoutVars>
      </dgm:prSet>
      <dgm:spPr/>
    </dgm:pt>
    <dgm:pt modelId="{F37A3FB0-0672-4C49-B059-EC87413580C2}" type="pres">
      <dgm:prSet presAssocID="{8262DD6E-3944-4513-A850-80EFFD1A1F98}" presName="rootConnector" presStyleLbl="node4" presStyleIdx="4" presStyleCnt="7"/>
      <dgm:spPr/>
    </dgm:pt>
    <dgm:pt modelId="{263D0E23-7A91-4A14-9189-0269CE951B9D}" type="pres">
      <dgm:prSet presAssocID="{8262DD6E-3944-4513-A850-80EFFD1A1F98}" presName="hierChild4" presStyleCnt="0"/>
      <dgm:spPr/>
    </dgm:pt>
    <dgm:pt modelId="{9FDFE82D-23C0-4B6C-ACB6-6B576E559711}" type="pres">
      <dgm:prSet presAssocID="{8262DD6E-3944-4513-A850-80EFFD1A1F98}" presName="hierChild5" presStyleCnt="0"/>
      <dgm:spPr/>
    </dgm:pt>
    <dgm:pt modelId="{739DA13E-A767-4A01-A5BC-A3A0D1194997}" type="pres">
      <dgm:prSet presAssocID="{5B141AE5-862B-42BE-BAFF-F58C3BDB1690}" presName="hierChild5" presStyleCnt="0"/>
      <dgm:spPr/>
    </dgm:pt>
    <dgm:pt modelId="{CFAFD0FE-45AD-405D-A02F-1F0E1314DD0B}" type="pres">
      <dgm:prSet presAssocID="{4F05EF48-7F14-4881-BA10-6592CA08BFAF}" presName="Name37" presStyleLbl="parChTrans1D3" presStyleIdx="3" presStyleCnt="4"/>
      <dgm:spPr/>
    </dgm:pt>
    <dgm:pt modelId="{3347A739-3D01-4637-9121-DEC101B30E1F}" type="pres">
      <dgm:prSet presAssocID="{42024554-4834-4931-BD2C-7146FB888A7E}" presName="hierRoot2" presStyleCnt="0">
        <dgm:presLayoutVars>
          <dgm:hierBranch val="init"/>
        </dgm:presLayoutVars>
      </dgm:prSet>
      <dgm:spPr/>
    </dgm:pt>
    <dgm:pt modelId="{9CFECBEE-80D4-483E-B63A-7B398CDC8C63}" type="pres">
      <dgm:prSet presAssocID="{42024554-4834-4931-BD2C-7146FB888A7E}" presName="rootComposite" presStyleCnt="0"/>
      <dgm:spPr/>
    </dgm:pt>
    <dgm:pt modelId="{366B44B0-C742-43E1-8773-943285D73E04}" type="pres">
      <dgm:prSet presAssocID="{42024554-4834-4931-BD2C-7146FB888A7E}" presName="rootText" presStyleLbl="node3" presStyleIdx="3" presStyleCnt="4" custScaleX="152428">
        <dgm:presLayoutVars>
          <dgm:chPref val="3"/>
        </dgm:presLayoutVars>
      </dgm:prSet>
      <dgm:spPr/>
    </dgm:pt>
    <dgm:pt modelId="{AAFB5549-3C59-4B12-A923-4329C5CF5330}" type="pres">
      <dgm:prSet presAssocID="{42024554-4834-4931-BD2C-7146FB888A7E}" presName="rootConnector" presStyleLbl="node3" presStyleIdx="3" presStyleCnt="4"/>
      <dgm:spPr/>
    </dgm:pt>
    <dgm:pt modelId="{02B988D2-B71D-4FCA-9303-9983F6DC0931}" type="pres">
      <dgm:prSet presAssocID="{42024554-4834-4931-BD2C-7146FB888A7E}" presName="hierChild4" presStyleCnt="0"/>
      <dgm:spPr/>
    </dgm:pt>
    <dgm:pt modelId="{41A6BFF4-0A0A-48C2-B5DF-0E15861F37B1}" type="pres">
      <dgm:prSet presAssocID="{841CE415-C70F-4D58-9CDD-ADA1C5F6B5C3}" presName="Name37" presStyleLbl="parChTrans1D4" presStyleIdx="5" presStyleCnt="7"/>
      <dgm:spPr/>
    </dgm:pt>
    <dgm:pt modelId="{878FA3E1-1909-4673-AB8F-F093E653570A}" type="pres">
      <dgm:prSet presAssocID="{973F06B4-7795-421F-9DDE-40B61DCC7B91}" presName="hierRoot2" presStyleCnt="0">
        <dgm:presLayoutVars>
          <dgm:hierBranch val="init"/>
        </dgm:presLayoutVars>
      </dgm:prSet>
      <dgm:spPr/>
    </dgm:pt>
    <dgm:pt modelId="{64647B11-2BC3-4BBF-AD7B-595AE5EDC017}" type="pres">
      <dgm:prSet presAssocID="{973F06B4-7795-421F-9DDE-40B61DCC7B91}" presName="rootComposite" presStyleCnt="0"/>
      <dgm:spPr/>
    </dgm:pt>
    <dgm:pt modelId="{1B2701E9-FA44-473C-9882-915D38E1BFA0}" type="pres">
      <dgm:prSet presAssocID="{973F06B4-7795-421F-9DDE-40B61DCC7B91}" presName="rootText" presStyleLbl="node4" presStyleIdx="5" presStyleCnt="7" custScaleX="130236">
        <dgm:presLayoutVars>
          <dgm:chPref val="3"/>
        </dgm:presLayoutVars>
      </dgm:prSet>
      <dgm:spPr/>
    </dgm:pt>
    <dgm:pt modelId="{AF65B127-8CDF-4780-A38F-EAACCB3B2247}" type="pres">
      <dgm:prSet presAssocID="{973F06B4-7795-421F-9DDE-40B61DCC7B91}" presName="rootConnector" presStyleLbl="node4" presStyleIdx="5" presStyleCnt="7"/>
      <dgm:spPr/>
    </dgm:pt>
    <dgm:pt modelId="{6AB768A6-41DB-4792-BEC6-223FFCD430E9}" type="pres">
      <dgm:prSet presAssocID="{973F06B4-7795-421F-9DDE-40B61DCC7B91}" presName="hierChild4" presStyleCnt="0"/>
      <dgm:spPr/>
    </dgm:pt>
    <dgm:pt modelId="{97172BFB-D81B-43DF-AB76-3831A3F64302}" type="pres">
      <dgm:prSet presAssocID="{973F06B4-7795-421F-9DDE-40B61DCC7B91}" presName="hierChild5" presStyleCnt="0"/>
      <dgm:spPr/>
    </dgm:pt>
    <dgm:pt modelId="{1E84480C-813C-4CF6-9A5B-44E8F7C01761}" type="pres">
      <dgm:prSet presAssocID="{1DD100B5-9273-4993-AFEE-8D7948C297C8}" presName="Name37" presStyleLbl="parChTrans1D4" presStyleIdx="6" presStyleCnt="7"/>
      <dgm:spPr/>
    </dgm:pt>
    <dgm:pt modelId="{EACCCFAC-C611-4B0B-9156-6BB79B996FAD}" type="pres">
      <dgm:prSet presAssocID="{C5F65CDC-126E-4C6B-BA0D-2FA788DB3D80}" presName="hierRoot2" presStyleCnt="0">
        <dgm:presLayoutVars>
          <dgm:hierBranch val="init"/>
        </dgm:presLayoutVars>
      </dgm:prSet>
      <dgm:spPr/>
    </dgm:pt>
    <dgm:pt modelId="{ACA2C3FA-5650-461E-B253-A7385DA4AD2E}" type="pres">
      <dgm:prSet presAssocID="{C5F65CDC-126E-4C6B-BA0D-2FA788DB3D80}" presName="rootComposite" presStyleCnt="0"/>
      <dgm:spPr/>
    </dgm:pt>
    <dgm:pt modelId="{B9C1F900-4497-49DC-9B3C-DB42812953D4}" type="pres">
      <dgm:prSet presAssocID="{C5F65CDC-126E-4C6B-BA0D-2FA788DB3D80}" presName="rootText" presStyleLbl="node4" presStyleIdx="6" presStyleCnt="7" custScaleX="143858">
        <dgm:presLayoutVars>
          <dgm:chPref val="3"/>
        </dgm:presLayoutVars>
      </dgm:prSet>
      <dgm:spPr/>
    </dgm:pt>
    <dgm:pt modelId="{A36BF9A3-49D5-4B19-9AA2-3597CCAC60B4}" type="pres">
      <dgm:prSet presAssocID="{C5F65CDC-126E-4C6B-BA0D-2FA788DB3D80}" presName="rootConnector" presStyleLbl="node4" presStyleIdx="6" presStyleCnt="7"/>
      <dgm:spPr/>
    </dgm:pt>
    <dgm:pt modelId="{6C50F33E-8CDD-4FA2-9838-3E268E08377F}" type="pres">
      <dgm:prSet presAssocID="{C5F65CDC-126E-4C6B-BA0D-2FA788DB3D80}" presName="hierChild4" presStyleCnt="0"/>
      <dgm:spPr/>
    </dgm:pt>
    <dgm:pt modelId="{48200A41-A9E4-4517-95AA-C86960DCF6D1}" type="pres">
      <dgm:prSet presAssocID="{C5F65CDC-126E-4C6B-BA0D-2FA788DB3D80}" presName="hierChild5" presStyleCnt="0"/>
      <dgm:spPr/>
    </dgm:pt>
    <dgm:pt modelId="{BE09D7AB-9568-4FFB-82AA-4BA881A33437}" type="pres">
      <dgm:prSet presAssocID="{42024554-4834-4931-BD2C-7146FB888A7E}" presName="hierChild5" presStyleCnt="0"/>
      <dgm:spPr/>
    </dgm:pt>
    <dgm:pt modelId="{E4A78754-CBE8-4F87-B564-1CF32B25E7F8}" type="pres">
      <dgm:prSet presAssocID="{3ABD7EE9-316C-44DE-9C42-72A820E22165}" presName="hierChild5" presStyleCnt="0"/>
      <dgm:spPr/>
    </dgm:pt>
    <dgm:pt modelId="{29E5F195-9474-4772-8A97-4C8936F609EB}" type="pres">
      <dgm:prSet presAssocID="{F4D7BF48-29A2-4413-A163-8D866FB53616}" presName="hierChild3" presStyleCnt="0"/>
      <dgm:spPr/>
    </dgm:pt>
  </dgm:ptLst>
  <dgm:cxnLst>
    <dgm:cxn modelId="{88DEDA01-259A-4DAC-BBEB-5629C63BD093}" type="presOf" srcId="{973F06B4-7795-421F-9DDE-40B61DCC7B91}" destId="{AF65B127-8CDF-4780-A38F-EAACCB3B2247}" srcOrd="1" destOrd="0" presId="urn:microsoft.com/office/officeart/2005/8/layout/orgChart1"/>
    <dgm:cxn modelId="{F4D0DD03-176C-439F-ADD1-DF547D7104CB}" type="presOf" srcId="{283BD4A7-AE20-4D59-AA6E-ED97E207D0D8}" destId="{AE8D6F1F-C3A3-4299-84DE-797B2C049E7D}" srcOrd="0" destOrd="0" presId="urn:microsoft.com/office/officeart/2005/8/layout/orgChart1"/>
    <dgm:cxn modelId="{3F062804-0F6D-42D9-A43A-9B6F78FFE443}" type="presOf" srcId="{9F42D5C2-402A-4B4E-8B67-7E45F8AA1FED}" destId="{B131AA31-ADA5-4A48-9AF2-6F6039851448}" srcOrd="0" destOrd="0" presId="urn:microsoft.com/office/officeart/2005/8/layout/orgChart1"/>
    <dgm:cxn modelId="{4CDE0606-D737-48A9-A3AF-D03AF8D64576}" type="presOf" srcId="{8262DD6E-3944-4513-A850-80EFFD1A1F98}" destId="{2DB1B8BA-A0A3-4BD1-BAA3-8410B823377C}" srcOrd="0" destOrd="0" presId="urn:microsoft.com/office/officeart/2005/8/layout/orgChart1"/>
    <dgm:cxn modelId="{9AD4050A-F360-4EC5-9567-7B6E79DE2E8F}" type="presOf" srcId="{3ABD7EE9-316C-44DE-9C42-72A820E22165}" destId="{EBECF403-6DAD-452F-800B-1FEF44392A50}" srcOrd="1" destOrd="0" presId="urn:microsoft.com/office/officeart/2005/8/layout/orgChart1"/>
    <dgm:cxn modelId="{D41CBF0C-2219-4377-A77F-38DDE5EEAF89}" srcId="{F4D7BF48-29A2-4413-A163-8D866FB53616}" destId="{3ABD7EE9-316C-44DE-9C42-72A820E22165}" srcOrd="1" destOrd="0" parTransId="{2741F5DC-4F36-44DF-BCA1-5628B87F3B48}" sibTransId="{ED2B47C1-4F36-4C6C-BAA4-4E3BFDFCB6C5}"/>
    <dgm:cxn modelId="{6929290D-2CF0-4B60-BB44-474EC22A729C}" type="presOf" srcId="{7F01EFA3-D896-4774-BD88-C0A5E63CD908}" destId="{CFD594B0-C5FE-435F-8A1F-0CEE33359098}" srcOrd="1" destOrd="0" presId="urn:microsoft.com/office/officeart/2005/8/layout/orgChart1"/>
    <dgm:cxn modelId="{90DD8D0E-C2F1-479A-A930-08E2B320D5C1}" type="presOf" srcId="{2BD841DA-66E4-45FD-8522-E04BD8264F34}" destId="{60AFEE0C-2FC5-45B3-9DB4-A1E09EB0548E}" srcOrd="0" destOrd="0" presId="urn:microsoft.com/office/officeart/2005/8/layout/orgChart1"/>
    <dgm:cxn modelId="{7CD45113-030E-4DC7-92BD-F0F57854DF8E}" srcId="{9F42D5C2-402A-4B4E-8B67-7E45F8AA1FED}" destId="{13CAB1A7-B560-49AA-9C32-DF13F416EFFD}" srcOrd="0" destOrd="0" parTransId="{283BD4A7-AE20-4D59-AA6E-ED97E207D0D8}" sibTransId="{BD76B416-0F2B-413E-ACAA-39352FBCD83F}"/>
    <dgm:cxn modelId="{BB907E29-3A52-4EAF-BBFF-AEEDD21FC9B7}" type="presOf" srcId="{7F01EFA3-D896-4774-BD88-C0A5E63CD908}" destId="{7CEAB544-4377-4F5F-B5D8-6EBC2D6FFD8C}" srcOrd="0" destOrd="0" presId="urn:microsoft.com/office/officeart/2005/8/layout/orgChart1"/>
    <dgm:cxn modelId="{BCBCF42B-89D5-405E-AA23-E9CCFB086F1B}" srcId="{7F01EFA3-D896-4774-BD88-C0A5E63CD908}" destId="{9F42D5C2-402A-4B4E-8B67-7E45F8AA1FED}" srcOrd="1" destOrd="0" parTransId="{36B3650D-EEAE-454C-AAA3-069DBE3F3069}" sibTransId="{660C943C-E433-4F55-BF4B-B3D519C9D9CB}"/>
    <dgm:cxn modelId="{603DA32D-BE21-4E2B-AFBF-C1094A93AF37}" type="presOf" srcId="{5B141AE5-862B-42BE-BAFF-F58C3BDB1690}" destId="{8682F04C-4D48-499C-BAE8-419D396D4DEF}" srcOrd="0" destOrd="0" presId="urn:microsoft.com/office/officeart/2005/8/layout/orgChart1"/>
    <dgm:cxn modelId="{4952D832-D60E-4E2A-B563-95A21654AD31}" type="presOf" srcId="{13CAB1A7-B560-49AA-9C32-DF13F416EFFD}" destId="{100FEE37-08E5-4438-B244-1A201855A55A}" srcOrd="0" destOrd="0" presId="urn:microsoft.com/office/officeart/2005/8/layout/orgChart1"/>
    <dgm:cxn modelId="{28318C33-2890-40D2-B194-B353C9BF181E}" type="presOf" srcId="{55380A45-DD29-4378-9D02-A2D8CC06A7A0}" destId="{A316803B-F33D-4B54-A6D2-894CF9385BC4}" srcOrd="0" destOrd="0" presId="urn:microsoft.com/office/officeart/2005/8/layout/orgChart1"/>
    <dgm:cxn modelId="{00E52434-A4ED-4882-869E-67824D332728}" srcId="{5B141AE5-862B-42BE-BAFF-F58C3BDB1690}" destId="{8262DD6E-3944-4513-A850-80EFFD1A1F98}" srcOrd="1" destOrd="0" parTransId="{96F59732-C54B-4E7D-B3C0-DCB958A60C96}" sibTransId="{FD926598-EEF8-43B2-A2DA-255E1B380CDD}"/>
    <dgm:cxn modelId="{B625C234-C1D5-4B5B-9694-4BE8243FA1C8}" type="presOf" srcId="{C8EF6D88-2B95-4779-A93E-FBC8F9EC2C99}" destId="{DB8B7A0A-358A-4C32-A0B2-0CBF7294DD7C}" srcOrd="0" destOrd="0" presId="urn:microsoft.com/office/officeart/2005/8/layout/orgChart1"/>
    <dgm:cxn modelId="{B10CE239-354E-4D1F-B189-8524BB3AE810}" type="presOf" srcId="{42024554-4834-4931-BD2C-7146FB888A7E}" destId="{366B44B0-C742-43E1-8773-943285D73E04}" srcOrd="0" destOrd="0" presId="urn:microsoft.com/office/officeart/2005/8/layout/orgChart1"/>
    <dgm:cxn modelId="{01C26D40-BAEA-4822-9BD2-B5DA98547052}" type="presOf" srcId="{8262DD6E-3944-4513-A850-80EFFD1A1F98}" destId="{F37A3FB0-0672-4C49-B059-EC87413580C2}" srcOrd="1" destOrd="0" presId="urn:microsoft.com/office/officeart/2005/8/layout/orgChart1"/>
    <dgm:cxn modelId="{71DE905F-08EF-4A55-91A4-AD21F8D27230}" type="presOf" srcId="{4AF7EDDB-0C50-4985-86A3-09046F5A8C88}" destId="{5E885647-7F81-4943-BC02-6B1D2B379A93}" srcOrd="0" destOrd="0" presId="urn:microsoft.com/office/officeart/2005/8/layout/orgChart1"/>
    <dgm:cxn modelId="{A4683F63-5F52-4106-B969-0C19BC7FC939}" srcId="{5B141AE5-862B-42BE-BAFF-F58C3BDB1690}" destId="{93705290-AA9C-435F-8378-A7B4BADE08C8}" srcOrd="0" destOrd="0" parTransId="{EB0CFC0F-1513-468C-98A1-800427DAFB92}" sibTransId="{3E4B2B77-FFCA-42C1-9557-B480BBDFA492}"/>
    <dgm:cxn modelId="{C2284543-613D-4D41-A673-D39D83F54088}" type="presOf" srcId="{1DD100B5-9273-4993-AFEE-8D7948C297C8}" destId="{1E84480C-813C-4CF6-9A5B-44E8F7C01761}" srcOrd="0" destOrd="0" presId="urn:microsoft.com/office/officeart/2005/8/layout/orgChart1"/>
    <dgm:cxn modelId="{037A0D46-278E-4C3B-957F-F0378F972C2D}" srcId="{4AF7EDDB-0C50-4985-86A3-09046F5A8C88}" destId="{CE3A95F6-8EED-4284-AB9B-63BD8CA858D2}" srcOrd="0" destOrd="0" parTransId="{2BD841DA-66E4-45FD-8522-E04BD8264F34}" sibTransId="{EDA1C6F6-A5AA-4D4E-9211-C928894A70A0}"/>
    <dgm:cxn modelId="{60D3D946-587B-42F8-AFA8-486942F5D99B}" srcId="{3ABD7EE9-316C-44DE-9C42-72A820E22165}" destId="{5B141AE5-862B-42BE-BAFF-F58C3BDB1690}" srcOrd="0" destOrd="0" parTransId="{C8EF6D88-2B95-4779-A93E-FBC8F9EC2C99}" sibTransId="{7B7F9390-15D5-4639-BACE-603013E4E6A4}"/>
    <dgm:cxn modelId="{7A48FF48-F5FA-42D6-A829-64D485980B57}" type="presOf" srcId="{841CE415-C70F-4D58-9CDD-ADA1C5F6B5C3}" destId="{41A6BFF4-0A0A-48C2-B5DF-0E15861F37B1}" srcOrd="0" destOrd="0" presId="urn:microsoft.com/office/officeart/2005/8/layout/orgChart1"/>
    <dgm:cxn modelId="{0A4F634A-D370-457D-9FA8-8CC318233697}" type="presOf" srcId="{C5F65CDC-126E-4C6B-BA0D-2FA788DB3D80}" destId="{A36BF9A3-49D5-4B19-9AA2-3597CCAC60B4}" srcOrd="1" destOrd="0" presId="urn:microsoft.com/office/officeart/2005/8/layout/orgChart1"/>
    <dgm:cxn modelId="{F64D794A-3E32-492E-A3E6-85298B6D58EE}" type="presOf" srcId="{96F59732-C54B-4E7D-B3C0-DCB958A60C96}" destId="{C7BE6E0F-A257-46C1-B10E-8462889D5027}" srcOrd="0" destOrd="0" presId="urn:microsoft.com/office/officeart/2005/8/layout/orgChart1"/>
    <dgm:cxn modelId="{BAB1C24B-3A1C-4680-8A41-D30CFCE89A72}" type="presOf" srcId="{93705290-AA9C-435F-8378-A7B4BADE08C8}" destId="{1ADB5068-3713-4C37-9E49-773207779E8B}" srcOrd="0" destOrd="0" presId="urn:microsoft.com/office/officeart/2005/8/layout/orgChart1"/>
    <dgm:cxn modelId="{5618776C-22DE-49E6-A549-5C85A30DA6E7}" type="presOf" srcId="{9F42D5C2-402A-4B4E-8B67-7E45F8AA1FED}" destId="{981885B0-C6C7-4B58-99A9-7425018E5E6F}" srcOrd="1" destOrd="0" presId="urn:microsoft.com/office/officeart/2005/8/layout/orgChart1"/>
    <dgm:cxn modelId="{82B7856D-FF77-4C0C-89E2-F0B58EC935A8}" type="presOf" srcId="{4F05EF48-7F14-4881-BA10-6592CA08BFAF}" destId="{CFAFD0FE-45AD-405D-A02F-1F0E1314DD0B}" srcOrd="0" destOrd="0" presId="urn:microsoft.com/office/officeart/2005/8/layout/orgChart1"/>
    <dgm:cxn modelId="{11FFA64D-26F0-40A2-9429-2200BBC21E34}" srcId="{3ABD7EE9-316C-44DE-9C42-72A820E22165}" destId="{42024554-4834-4931-BD2C-7146FB888A7E}" srcOrd="1" destOrd="0" parTransId="{4F05EF48-7F14-4881-BA10-6592CA08BFAF}" sibTransId="{74D30AA0-C4A0-4126-9FCC-21438C38F48C}"/>
    <dgm:cxn modelId="{E4FAD751-00B3-4C48-AEF9-3004E823C1EE}" type="presOf" srcId="{EB0CFC0F-1513-468C-98A1-800427DAFB92}" destId="{D0F82057-2395-4ED2-ACFA-93684F685954}" srcOrd="0" destOrd="0" presId="urn:microsoft.com/office/officeart/2005/8/layout/orgChart1"/>
    <dgm:cxn modelId="{4B062F57-6851-4839-A2C4-CB58C90CF66E}" type="presOf" srcId="{57B3D272-5F6C-4E02-869C-AEF70C823317}" destId="{421B8BF1-981D-4E57-A228-412B7961D357}" srcOrd="0" destOrd="0" presId="urn:microsoft.com/office/officeart/2005/8/layout/orgChart1"/>
    <dgm:cxn modelId="{0C6AD77E-67B3-4285-BBD6-3B64C8E52300}" type="presOf" srcId="{148CF98A-1F43-4CCD-926B-2A1F2330B68B}" destId="{4671C793-0EAE-4980-B08B-F3CEB0624AB9}" srcOrd="0" destOrd="0" presId="urn:microsoft.com/office/officeart/2005/8/layout/orgChart1"/>
    <dgm:cxn modelId="{85C37182-7B51-4408-AF12-42D44212F8CE}" type="presOf" srcId="{CE3A95F6-8EED-4284-AB9B-63BD8CA858D2}" destId="{B2F06A41-A8A7-4F0B-968B-C1B70D0FAF05}" srcOrd="1" destOrd="0" presId="urn:microsoft.com/office/officeart/2005/8/layout/orgChart1"/>
    <dgm:cxn modelId="{9A9EE48B-E7DF-4292-A083-4252E3274CF7}" srcId="{148CF98A-1F43-4CCD-926B-2A1F2330B68B}" destId="{F4D7BF48-29A2-4413-A163-8D866FB53616}" srcOrd="0" destOrd="0" parTransId="{DE5688A6-3A6D-4A18-B20D-1539887CC324}" sibTransId="{7F59334E-3CE1-4926-ACA0-157490B44FB1}"/>
    <dgm:cxn modelId="{799F2196-B18F-4E34-99CA-A43BC830FADC}" srcId="{42024554-4834-4931-BD2C-7146FB888A7E}" destId="{973F06B4-7795-421F-9DDE-40B61DCC7B91}" srcOrd="0" destOrd="0" parTransId="{841CE415-C70F-4D58-9CDD-ADA1C5F6B5C3}" sibTransId="{FC612AB6-5340-469E-B883-9BFC1433D275}"/>
    <dgm:cxn modelId="{F598F0A0-BCE5-4507-A00E-14AFD3CCF6F7}" srcId="{42024554-4834-4931-BD2C-7146FB888A7E}" destId="{C5F65CDC-126E-4C6B-BA0D-2FA788DB3D80}" srcOrd="1" destOrd="0" parTransId="{1DD100B5-9273-4993-AFEE-8D7948C297C8}" sibTransId="{65EC34BC-F34D-432C-8E16-6AE4B0B5ED34}"/>
    <dgm:cxn modelId="{5576E9A6-EADB-4E88-988D-BEED87FE59B7}" type="presOf" srcId="{42024554-4834-4931-BD2C-7146FB888A7E}" destId="{AAFB5549-3C59-4B12-A923-4329C5CF5330}" srcOrd="1" destOrd="0" presId="urn:microsoft.com/office/officeart/2005/8/layout/orgChart1"/>
    <dgm:cxn modelId="{820A6CAA-7E99-45BC-A7B7-5DFA3DCE124E}" type="presOf" srcId="{2741F5DC-4F36-44DF-BCA1-5628B87F3B48}" destId="{143B0BE1-B953-4F5F-9B27-0C40AAEF444E}" srcOrd="0" destOrd="0" presId="urn:microsoft.com/office/officeart/2005/8/layout/orgChart1"/>
    <dgm:cxn modelId="{1C78FEAD-3D21-4D4F-9E69-48C9310C67C3}" type="presOf" srcId="{3ABD7EE9-316C-44DE-9C42-72A820E22165}" destId="{BBB714E0-CB1F-4A3B-82A1-E83037901123}" srcOrd="0" destOrd="0" presId="urn:microsoft.com/office/officeart/2005/8/layout/orgChart1"/>
    <dgm:cxn modelId="{58A326B1-C998-4C12-8F12-B97151726CA3}" type="presOf" srcId="{855F0F4A-FEE5-4B95-90AF-49195B51182B}" destId="{5523ABB7-ADF6-4303-AD06-9178583BE5AA}" srcOrd="1" destOrd="0" presId="urn:microsoft.com/office/officeart/2005/8/layout/orgChart1"/>
    <dgm:cxn modelId="{62F297B4-1155-421F-8638-D9B67AFDE892}" type="presOf" srcId="{BCCB3820-74E2-40D0-8525-0134AFABECCC}" destId="{DAC30A73-22D4-4C94-A48C-45C7095B45FC}" srcOrd="0" destOrd="0" presId="urn:microsoft.com/office/officeart/2005/8/layout/orgChart1"/>
    <dgm:cxn modelId="{D04939B6-573B-4608-B6DF-BC2E444F0252}" type="presOf" srcId="{CE3A95F6-8EED-4284-AB9B-63BD8CA858D2}" destId="{24B764A9-43D6-4963-9CDA-049F5A0896C8}" srcOrd="0" destOrd="0" presId="urn:microsoft.com/office/officeart/2005/8/layout/orgChart1"/>
    <dgm:cxn modelId="{5D8AFABB-5689-475F-B072-A84BD5D629DA}" type="presOf" srcId="{F4D7BF48-29A2-4413-A163-8D866FB53616}" destId="{FC643097-5D5E-4A9B-97E0-FCB140BE75A2}" srcOrd="1" destOrd="0" presId="urn:microsoft.com/office/officeart/2005/8/layout/orgChart1"/>
    <dgm:cxn modelId="{83E284BF-C01F-4D18-A26A-1D94BDB5EF6D}" type="presOf" srcId="{93705290-AA9C-435F-8378-A7B4BADE08C8}" destId="{BAEBD551-07A0-44BB-8A9F-2A593D243CA0}" srcOrd="1" destOrd="0" presId="urn:microsoft.com/office/officeart/2005/8/layout/orgChart1"/>
    <dgm:cxn modelId="{2D6A18C4-EF0A-4532-8959-BDEF529CE360}" srcId="{9F42D5C2-402A-4B4E-8B67-7E45F8AA1FED}" destId="{855F0F4A-FEE5-4B95-90AF-49195B51182B}" srcOrd="1" destOrd="0" parTransId="{55380A45-DD29-4378-9D02-A2D8CC06A7A0}" sibTransId="{0B8864C3-DAEE-4FA7-9697-CB22E984D6B9}"/>
    <dgm:cxn modelId="{C4C8FCC7-B2D6-4A93-B423-4F01C6D22F3E}" type="presOf" srcId="{13CAB1A7-B560-49AA-9C32-DF13F416EFFD}" destId="{2241BC32-41DA-4575-80FC-D301E98AC93B}" srcOrd="1" destOrd="0" presId="urn:microsoft.com/office/officeart/2005/8/layout/orgChart1"/>
    <dgm:cxn modelId="{3C128DC8-321B-4A58-AB34-1C2E63F04FD1}" type="presOf" srcId="{4AF7EDDB-0C50-4985-86A3-09046F5A8C88}" destId="{1F70B7C8-D9C3-47A3-BD9B-13ABD715B7DE}" srcOrd="1" destOrd="0" presId="urn:microsoft.com/office/officeart/2005/8/layout/orgChart1"/>
    <dgm:cxn modelId="{616C53D4-21B3-4F79-B5C2-46F521EB193C}" srcId="{7F01EFA3-D896-4774-BD88-C0A5E63CD908}" destId="{4AF7EDDB-0C50-4985-86A3-09046F5A8C88}" srcOrd="0" destOrd="0" parTransId="{BCCB3820-74E2-40D0-8525-0134AFABECCC}" sibTransId="{281D7042-7C85-42BF-91F0-7708754FCFC3}"/>
    <dgm:cxn modelId="{2F4516D6-2073-4132-93DA-B2BA095ACEB5}" type="presOf" srcId="{36B3650D-EEAE-454C-AAA3-069DBE3F3069}" destId="{DBD35AFA-5D00-4AA4-B4C9-E5DCA67331F6}" srcOrd="0" destOrd="0" presId="urn:microsoft.com/office/officeart/2005/8/layout/orgChart1"/>
    <dgm:cxn modelId="{2209A0DA-3641-4E43-A1F4-FBE4BE48FBAB}" type="presOf" srcId="{5B141AE5-862B-42BE-BAFF-F58C3BDB1690}" destId="{8AD25A91-81DA-4F20-8CF8-97735C0AA078}" srcOrd="1" destOrd="0" presId="urn:microsoft.com/office/officeart/2005/8/layout/orgChart1"/>
    <dgm:cxn modelId="{8AC43EDB-1809-4DE9-9902-BF357B39285E}" type="presOf" srcId="{C5F65CDC-126E-4C6B-BA0D-2FA788DB3D80}" destId="{B9C1F900-4497-49DC-9B3C-DB42812953D4}" srcOrd="0" destOrd="0" presId="urn:microsoft.com/office/officeart/2005/8/layout/orgChart1"/>
    <dgm:cxn modelId="{D01667DD-66E1-4EF3-90CE-E995C1219145}" type="presOf" srcId="{F4D7BF48-29A2-4413-A163-8D866FB53616}" destId="{57892816-8403-46AB-8E8F-4E8D0B663E36}" srcOrd="0" destOrd="0" presId="urn:microsoft.com/office/officeart/2005/8/layout/orgChart1"/>
    <dgm:cxn modelId="{9D64BCDF-3C06-4FD0-8023-A38EA27BA9BF}" srcId="{F4D7BF48-29A2-4413-A163-8D866FB53616}" destId="{7F01EFA3-D896-4774-BD88-C0A5E63CD908}" srcOrd="0" destOrd="0" parTransId="{57B3D272-5F6C-4E02-869C-AEF70C823317}" sibTransId="{2639B5EB-338C-4EE0-86B3-9BD954EFFE5A}"/>
    <dgm:cxn modelId="{FE3371E4-B392-4D04-ACF6-4B43C3109126}" type="presOf" srcId="{855F0F4A-FEE5-4B95-90AF-49195B51182B}" destId="{D616811B-937D-47EF-A86C-19B997E6371A}" srcOrd="0" destOrd="0" presId="urn:microsoft.com/office/officeart/2005/8/layout/orgChart1"/>
    <dgm:cxn modelId="{778FAFEB-6175-4009-B9B7-A5FC6B4F4A8A}" type="presOf" srcId="{973F06B4-7795-421F-9DDE-40B61DCC7B91}" destId="{1B2701E9-FA44-473C-9882-915D38E1BFA0}" srcOrd="0" destOrd="0" presId="urn:microsoft.com/office/officeart/2005/8/layout/orgChart1"/>
    <dgm:cxn modelId="{2525532A-6CDB-47E4-9504-37D65B33631C}" type="presParOf" srcId="{4671C793-0EAE-4980-B08B-F3CEB0624AB9}" destId="{68975CB3-B2EB-4CEB-8609-E1D5B84053B0}" srcOrd="0" destOrd="0" presId="urn:microsoft.com/office/officeart/2005/8/layout/orgChart1"/>
    <dgm:cxn modelId="{08FE2582-4AA1-4039-854F-4A6084B55BDC}" type="presParOf" srcId="{68975CB3-B2EB-4CEB-8609-E1D5B84053B0}" destId="{DD223A04-BD21-43D2-A90D-8B3772373E65}" srcOrd="0" destOrd="0" presId="urn:microsoft.com/office/officeart/2005/8/layout/orgChart1"/>
    <dgm:cxn modelId="{95C87F23-BE6C-4365-B27A-B7BEE3BFDA66}" type="presParOf" srcId="{DD223A04-BD21-43D2-A90D-8B3772373E65}" destId="{57892816-8403-46AB-8E8F-4E8D0B663E36}" srcOrd="0" destOrd="0" presId="urn:microsoft.com/office/officeart/2005/8/layout/orgChart1"/>
    <dgm:cxn modelId="{D630A90E-0252-4D6E-A0EF-8B7104F9E6DB}" type="presParOf" srcId="{DD223A04-BD21-43D2-A90D-8B3772373E65}" destId="{FC643097-5D5E-4A9B-97E0-FCB140BE75A2}" srcOrd="1" destOrd="0" presId="urn:microsoft.com/office/officeart/2005/8/layout/orgChart1"/>
    <dgm:cxn modelId="{7EA802E0-1A9A-4D68-A72E-299B51A36E71}" type="presParOf" srcId="{68975CB3-B2EB-4CEB-8609-E1D5B84053B0}" destId="{F080BB84-00A4-4AC0-89E2-B76A8FA85841}" srcOrd="1" destOrd="0" presId="urn:microsoft.com/office/officeart/2005/8/layout/orgChart1"/>
    <dgm:cxn modelId="{130DBF93-77B7-4EB0-857D-B6A474E17B3C}" type="presParOf" srcId="{F080BB84-00A4-4AC0-89E2-B76A8FA85841}" destId="{421B8BF1-981D-4E57-A228-412B7961D357}" srcOrd="0" destOrd="0" presId="urn:microsoft.com/office/officeart/2005/8/layout/orgChart1"/>
    <dgm:cxn modelId="{88175FB7-6C3C-4EB2-B867-AAD11E98D144}" type="presParOf" srcId="{F080BB84-00A4-4AC0-89E2-B76A8FA85841}" destId="{3B291516-1A7D-48B4-B7D2-66D0735B47CC}" srcOrd="1" destOrd="0" presId="urn:microsoft.com/office/officeart/2005/8/layout/orgChart1"/>
    <dgm:cxn modelId="{3E2117DA-294C-4364-A406-DFAA5B9B1A1E}" type="presParOf" srcId="{3B291516-1A7D-48B4-B7D2-66D0735B47CC}" destId="{284568D3-84A0-435A-9E69-7D1C86B09D3B}" srcOrd="0" destOrd="0" presId="urn:microsoft.com/office/officeart/2005/8/layout/orgChart1"/>
    <dgm:cxn modelId="{D37A4995-5D6E-481E-AD2D-057D85F5F6C9}" type="presParOf" srcId="{284568D3-84A0-435A-9E69-7D1C86B09D3B}" destId="{7CEAB544-4377-4F5F-B5D8-6EBC2D6FFD8C}" srcOrd="0" destOrd="0" presId="urn:microsoft.com/office/officeart/2005/8/layout/orgChart1"/>
    <dgm:cxn modelId="{D3105400-523B-43D7-BA5E-68BFF8ABDB63}" type="presParOf" srcId="{284568D3-84A0-435A-9E69-7D1C86B09D3B}" destId="{CFD594B0-C5FE-435F-8A1F-0CEE33359098}" srcOrd="1" destOrd="0" presId="urn:microsoft.com/office/officeart/2005/8/layout/orgChart1"/>
    <dgm:cxn modelId="{BDDB077C-3806-493A-8E52-6EF51D166D34}" type="presParOf" srcId="{3B291516-1A7D-48B4-B7D2-66D0735B47CC}" destId="{2F6B0683-FFC4-4A35-9A3A-CE42A4A96949}" srcOrd="1" destOrd="0" presId="urn:microsoft.com/office/officeart/2005/8/layout/orgChart1"/>
    <dgm:cxn modelId="{465E20FA-D9B6-4636-BF66-04FE0509EF6A}" type="presParOf" srcId="{2F6B0683-FFC4-4A35-9A3A-CE42A4A96949}" destId="{DAC30A73-22D4-4C94-A48C-45C7095B45FC}" srcOrd="0" destOrd="0" presId="urn:microsoft.com/office/officeart/2005/8/layout/orgChart1"/>
    <dgm:cxn modelId="{0A085913-F0F8-4435-9E4C-AEFD4A65DE55}" type="presParOf" srcId="{2F6B0683-FFC4-4A35-9A3A-CE42A4A96949}" destId="{71B79FF4-6958-4746-8021-C8BF087B0DC3}" srcOrd="1" destOrd="0" presId="urn:microsoft.com/office/officeart/2005/8/layout/orgChart1"/>
    <dgm:cxn modelId="{82F806A1-3B1B-4F9F-BE2E-363D4543846C}" type="presParOf" srcId="{71B79FF4-6958-4746-8021-C8BF087B0DC3}" destId="{B03AA7E3-767F-447A-9C5A-D9A7E881B52C}" srcOrd="0" destOrd="0" presId="urn:microsoft.com/office/officeart/2005/8/layout/orgChart1"/>
    <dgm:cxn modelId="{751F107E-85AE-45E9-9A70-5979B660E74B}" type="presParOf" srcId="{B03AA7E3-767F-447A-9C5A-D9A7E881B52C}" destId="{5E885647-7F81-4943-BC02-6B1D2B379A93}" srcOrd="0" destOrd="0" presId="urn:microsoft.com/office/officeart/2005/8/layout/orgChart1"/>
    <dgm:cxn modelId="{6579F6BC-6390-4932-8C35-41F0D97C24F7}" type="presParOf" srcId="{B03AA7E3-767F-447A-9C5A-D9A7E881B52C}" destId="{1F70B7C8-D9C3-47A3-BD9B-13ABD715B7DE}" srcOrd="1" destOrd="0" presId="urn:microsoft.com/office/officeart/2005/8/layout/orgChart1"/>
    <dgm:cxn modelId="{54A0708A-EC39-4617-9FE1-D1937EC0E40F}" type="presParOf" srcId="{71B79FF4-6958-4746-8021-C8BF087B0DC3}" destId="{0A2D44DA-216F-40D8-BC81-333D18F6244A}" srcOrd="1" destOrd="0" presId="urn:microsoft.com/office/officeart/2005/8/layout/orgChart1"/>
    <dgm:cxn modelId="{B113B64C-492F-44F2-8056-79B387A18B63}" type="presParOf" srcId="{0A2D44DA-216F-40D8-BC81-333D18F6244A}" destId="{60AFEE0C-2FC5-45B3-9DB4-A1E09EB0548E}" srcOrd="0" destOrd="0" presId="urn:microsoft.com/office/officeart/2005/8/layout/orgChart1"/>
    <dgm:cxn modelId="{6680EA8F-F941-4563-AA0C-E650CC696216}" type="presParOf" srcId="{0A2D44DA-216F-40D8-BC81-333D18F6244A}" destId="{538E4E28-C69F-4018-BCE7-03D1372705B5}" srcOrd="1" destOrd="0" presId="urn:microsoft.com/office/officeart/2005/8/layout/orgChart1"/>
    <dgm:cxn modelId="{84A57B69-C30D-46B1-AAA7-246FE859368B}" type="presParOf" srcId="{538E4E28-C69F-4018-BCE7-03D1372705B5}" destId="{36FAF219-6AE2-4581-8157-AC90DE0A31C7}" srcOrd="0" destOrd="0" presId="urn:microsoft.com/office/officeart/2005/8/layout/orgChart1"/>
    <dgm:cxn modelId="{8D967B30-9F8F-484D-B9F9-A49CB4A03CFA}" type="presParOf" srcId="{36FAF219-6AE2-4581-8157-AC90DE0A31C7}" destId="{24B764A9-43D6-4963-9CDA-049F5A0896C8}" srcOrd="0" destOrd="0" presId="urn:microsoft.com/office/officeart/2005/8/layout/orgChart1"/>
    <dgm:cxn modelId="{9CC90943-F3F3-4D1F-A235-0F6CEFF98E5B}" type="presParOf" srcId="{36FAF219-6AE2-4581-8157-AC90DE0A31C7}" destId="{B2F06A41-A8A7-4F0B-968B-C1B70D0FAF05}" srcOrd="1" destOrd="0" presId="urn:microsoft.com/office/officeart/2005/8/layout/orgChart1"/>
    <dgm:cxn modelId="{BC7D2EFD-E95B-4415-ADF8-2CB5D6B5735F}" type="presParOf" srcId="{538E4E28-C69F-4018-BCE7-03D1372705B5}" destId="{1FCCBA01-24E2-42B0-BBE6-7FB773FF7C9A}" srcOrd="1" destOrd="0" presId="urn:microsoft.com/office/officeart/2005/8/layout/orgChart1"/>
    <dgm:cxn modelId="{011238A6-B725-4627-9F5F-540A0EBCAD87}" type="presParOf" srcId="{538E4E28-C69F-4018-BCE7-03D1372705B5}" destId="{910E1AC9-EC99-4D79-AA5E-F46D311CBAC9}" srcOrd="2" destOrd="0" presId="urn:microsoft.com/office/officeart/2005/8/layout/orgChart1"/>
    <dgm:cxn modelId="{F268CE3F-4FA2-4871-86D1-580CDCAA1E14}" type="presParOf" srcId="{71B79FF4-6958-4746-8021-C8BF087B0DC3}" destId="{648E9EB0-9F5F-4F69-9735-2FA6817BF2C5}" srcOrd="2" destOrd="0" presId="urn:microsoft.com/office/officeart/2005/8/layout/orgChart1"/>
    <dgm:cxn modelId="{F530D6D3-4CD0-4E68-B882-F57415CCB69B}" type="presParOf" srcId="{2F6B0683-FFC4-4A35-9A3A-CE42A4A96949}" destId="{DBD35AFA-5D00-4AA4-B4C9-E5DCA67331F6}" srcOrd="2" destOrd="0" presId="urn:microsoft.com/office/officeart/2005/8/layout/orgChart1"/>
    <dgm:cxn modelId="{480DED79-9F32-4FC0-A037-68F57971B8A4}" type="presParOf" srcId="{2F6B0683-FFC4-4A35-9A3A-CE42A4A96949}" destId="{B8FED840-8339-4B60-9352-1E57C68D6187}" srcOrd="3" destOrd="0" presId="urn:microsoft.com/office/officeart/2005/8/layout/orgChart1"/>
    <dgm:cxn modelId="{0123B9D0-A1F2-4F85-93CD-0C8E61A39719}" type="presParOf" srcId="{B8FED840-8339-4B60-9352-1E57C68D6187}" destId="{2667F058-D7B0-4067-B15B-70B34F3CE2F0}" srcOrd="0" destOrd="0" presId="urn:microsoft.com/office/officeart/2005/8/layout/orgChart1"/>
    <dgm:cxn modelId="{D893E3EB-77FC-4E8E-9F67-DB73A6C1B12F}" type="presParOf" srcId="{2667F058-D7B0-4067-B15B-70B34F3CE2F0}" destId="{B131AA31-ADA5-4A48-9AF2-6F6039851448}" srcOrd="0" destOrd="0" presId="urn:microsoft.com/office/officeart/2005/8/layout/orgChart1"/>
    <dgm:cxn modelId="{72E11175-165B-4AE4-9E2E-D272909AFAAB}" type="presParOf" srcId="{2667F058-D7B0-4067-B15B-70B34F3CE2F0}" destId="{981885B0-C6C7-4B58-99A9-7425018E5E6F}" srcOrd="1" destOrd="0" presId="urn:microsoft.com/office/officeart/2005/8/layout/orgChart1"/>
    <dgm:cxn modelId="{79D8ADA7-D62C-4B4C-AB1A-5E2EC6D5FB3A}" type="presParOf" srcId="{B8FED840-8339-4B60-9352-1E57C68D6187}" destId="{1E93E6DB-E75C-407B-9A8A-887C6D67D46F}" srcOrd="1" destOrd="0" presId="urn:microsoft.com/office/officeart/2005/8/layout/orgChart1"/>
    <dgm:cxn modelId="{1F349936-FB21-477D-94D6-EBD43CB13AB2}" type="presParOf" srcId="{1E93E6DB-E75C-407B-9A8A-887C6D67D46F}" destId="{AE8D6F1F-C3A3-4299-84DE-797B2C049E7D}" srcOrd="0" destOrd="0" presId="urn:microsoft.com/office/officeart/2005/8/layout/orgChart1"/>
    <dgm:cxn modelId="{61E55CF7-76BD-46FE-8441-CBBC79749AFF}" type="presParOf" srcId="{1E93E6DB-E75C-407B-9A8A-887C6D67D46F}" destId="{6672C95D-A31F-4424-A618-D8DCBF22C069}" srcOrd="1" destOrd="0" presId="urn:microsoft.com/office/officeart/2005/8/layout/orgChart1"/>
    <dgm:cxn modelId="{66DA8415-8A50-4550-B339-9F9CAF09E7FD}" type="presParOf" srcId="{6672C95D-A31F-4424-A618-D8DCBF22C069}" destId="{25B151E0-F063-4278-A20C-C7E378A1FEA5}" srcOrd="0" destOrd="0" presId="urn:microsoft.com/office/officeart/2005/8/layout/orgChart1"/>
    <dgm:cxn modelId="{45D0C3E0-6B7B-4FF4-9BAB-F170622218E4}" type="presParOf" srcId="{25B151E0-F063-4278-A20C-C7E378A1FEA5}" destId="{100FEE37-08E5-4438-B244-1A201855A55A}" srcOrd="0" destOrd="0" presId="urn:microsoft.com/office/officeart/2005/8/layout/orgChart1"/>
    <dgm:cxn modelId="{EE3E2507-8B64-4C4B-B433-F4569AE06597}" type="presParOf" srcId="{25B151E0-F063-4278-A20C-C7E378A1FEA5}" destId="{2241BC32-41DA-4575-80FC-D301E98AC93B}" srcOrd="1" destOrd="0" presId="urn:microsoft.com/office/officeart/2005/8/layout/orgChart1"/>
    <dgm:cxn modelId="{00BB5CA5-06AF-4FE4-9EC8-FA758046CBD2}" type="presParOf" srcId="{6672C95D-A31F-4424-A618-D8DCBF22C069}" destId="{6D6229E8-9B91-4F6F-AFD0-C866FB0C0590}" srcOrd="1" destOrd="0" presId="urn:microsoft.com/office/officeart/2005/8/layout/orgChart1"/>
    <dgm:cxn modelId="{C60AA285-7EF8-4D6B-A20D-40BBFB595D40}" type="presParOf" srcId="{6672C95D-A31F-4424-A618-D8DCBF22C069}" destId="{72899A1F-E0B8-443D-B1E0-B46C7BA2987A}" srcOrd="2" destOrd="0" presId="urn:microsoft.com/office/officeart/2005/8/layout/orgChart1"/>
    <dgm:cxn modelId="{E1DC4232-8E29-4E65-BD21-F63725E43CA1}" type="presParOf" srcId="{1E93E6DB-E75C-407B-9A8A-887C6D67D46F}" destId="{A316803B-F33D-4B54-A6D2-894CF9385BC4}" srcOrd="2" destOrd="0" presId="urn:microsoft.com/office/officeart/2005/8/layout/orgChart1"/>
    <dgm:cxn modelId="{48CE67FA-95A4-4AA9-9EF0-634EE84EB9A5}" type="presParOf" srcId="{1E93E6DB-E75C-407B-9A8A-887C6D67D46F}" destId="{4006073B-E9AD-41B4-8FEA-ADB4318FC7C6}" srcOrd="3" destOrd="0" presId="urn:microsoft.com/office/officeart/2005/8/layout/orgChart1"/>
    <dgm:cxn modelId="{9AEF1380-72BA-4AE6-BE12-0570A5945EBD}" type="presParOf" srcId="{4006073B-E9AD-41B4-8FEA-ADB4318FC7C6}" destId="{11FFFC66-D31F-41A8-B2EF-6F7B35F031E8}" srcOrd="0" destOrd="0" presId="urn:microsoft.com/office/officeart/2005/8/layout/orgChart1"/>
    <dgm:cxn modelId="{B34FA7D3-0F9D-4FF7-A3D6-8E671A94617B}" type="presParOf" srcId="{11FFFC66-D31F-41A8-B2EF-6F7B35F031E8}" destId="{D616811B-937D-47EF-A86C-19B997E6371A}" srcOrd="0" destOrd="0" presId="urn:microsoft.com/office/officeart/2005/8/layout/orgChart1"/>
    <dgm:cxn modelId="{059A41EB-B92C-4CAC-B4CB-0E1CC7C42939}" type="presParOf" srcId="{11FFFC66-D31F-41A8-B2EF-6F7B35F031E8}" destId="{5523ABB7-ADF6-4303-AD06-9178583BE5AA}" srcOrd="1" destOrd="0" presId="urn:microsoft.com/office/officeart/2005/8/layout/orgChart1"/>
    <dgm:cxn modelId="{88C087A2-A931-47B6-B2B2-A827D9ECFC23}" type="presParOf" srcId="{4006073B-E9AD-41B4-8FEA-ADB4318FC7C6}" destId="{A99CC679-0CAD-4B9C-8773-66FE3EC9C51C}" srcOrd="1" destOrd="0" presId="urn:microsoft.com/office/officeart/2005/8/layout/orgChart1"/>
    <dgm:cxn modelId="{9F301A7A-4192-4694-B4A9-CB7E4EBAF503}" type="presParOf" srcId="{4006073B-E9AD-41B4-8FEA-ADB4318FC7C6}" destId="{35A42CF9-553B-4897-A4ED-E03088F1B727}" srcOrd="2" destOrd="0" presId="urn:microsoft.com/office/officeart/2005/8/layout/orgChart1"/>
    <dgm:cxn modelId="{63CB7DCB-D911-4118-8BDD-7A9FA8F4439A}" type="presParOf" srcId="{B8FED840-8339-4B60-9352-1E57C68D6187}" destId="{E49043E9-0E7D-42B6-864A-0D6888C05356}" srcOrd="2" destOrd="0" presId="urn:microsoft.com/office/officeart/2005/8/layout/orgChart1"/>
    <dgm:cxn modelId="{42E4CFC6-DC20-4164-A34E-99765AF7534D}" type="presParOf" srcId="{3B291516-1A7D-48B4-B7D2-66D0735B47CC}" destId="{5DDFDAE5-5A44-43D3-86ED-D6A94376A97E}" srcOrd="2" destOrd="0" presId="urn:microsoft.com/office/officeart/2005/8/layout/orgChart1"/>
    <dgm:cxn modelId="{3511553A-ECEF-4992-B5B6-7A5A17C0589D}" type="presParOf" srcId="{F080BB84-00A4-4AC0-89E2-B76A8FA85841}" destId="{143B0BE1-B953-4F5F-9B27-0C40AAEF444E}" srcOrd="2" destOrd="0" presId="urn:microsoft.com/office/officeart/2005/8/layout/orgChart1"/>
    <dgm:cxn modelId="{582A7435-0DF8-443B-A684-14A692FA81AB}" type="presParOf" srcId="{F080BB84-00A4-4AC0-89E2-B76A8FA85841}" destId="{48E70667-9AAB-4888-92C8-A8D2F13BE2FB}" srcOrd="3" destOrd="0" presId="urn:microsoft.com/office/officeart/2005/8/layout/orgChart1"/>
    <dgm:cxn modelId="{4230ADCD-C390-49B8-84C2-65F5485DD580}" type="presParOf" srcId="{48E70667-9AAB-4888-92C8-A8D2F13BE2FB}" destId="{C184C23E-8515-4A0A-8E2E-363491E29A5A}" srcOrd="0" destOrd="0" presId="urn:microsoft.com/office/officeart/2005/8/layout/orgChart1"/>
    <dgm:cxn modelId="{CFC4A94A-AA14-4675-AACC-F6C164D6C9ED}" type="presParOf" srcId="{C184C23E-8515-4A0A-8E2E-363491E29A5A}" destId="{BBB714E0-CB1F-4A3B-82A1-E83037901123}" srcOrd="0" destOrd="0" presId="urn:microsoft.com/office/officeart/2005/8/layout/orgChart1"/>
    <dgm:cxn modelId="{11AB0482-B450-47F5-8492-C451737A49D8}" type="presParOf" srcId="{C184C23E-8515-4A0A-8E2E-363491E29A5A}" destId="{EBECF403-6DAD-452F-800B-1FEF44392A50}" srcOrd="1" destOrd="0" presId="urn:microsoft.com/office/officeart/2005/8/layout/orgChart1"/>
    <dgm:cxn modelId="{C449FCE7-9E2E-4BE7-A981-0AA19447FD9A}" type="presParOf" srcId="{48E70667-9AAB-4888-92C8-A8D2F13BE2FB}" destId="{F8DD225D-25F0-4FA7-BF21-D74A072A0AF2}" srcOrd="1" destOrd="0" presId="urn:microsoft.com/office/officeart/2005/8/layout/orgChart1"/>
    <dgm:cxn modelId="{DC72C174-2F6A-4596-9CE2-1F8797CC1D5F}" type="presParOf" srcId="{F8DD225D-25F0-4FA7-BF21-D74A072A0AF2}" destId="{DB8B7A0A-358A-4C32-A0B2-0CBF7294DD7C}" srcOrd="0" destOrd="0" presId="urn:microsoft.com/office/officeart/2005/8/layout/orgChart1"/>
    <dgm:cxn modelId="{9DCCB5A2-036D-454D-AC42-5158B2718A34}" type="presParOf" srcId="{F8DD225D-25F0-4FA7-BF21-D74A072A0AF2}" destId="{D4573A6F-0511-46E6-9758-1453AAF59061}" srcOrd="1" destOrd="0" presId="urn:microsoft.com/office/officeart/2005/8/layout/orgChart1"/>
    <dgm:cxn modelId="{735ACCA9-5718-4C84-A979-AAA8696459C9}" type="presParOf" srcId="{D4573A6F-0511-46E6-9758-1453AAF59061}" destId="{C8EFCC9E-E7E6-491F-8F4E-BE55832BE6C3}" srcOrd="0" destOrd="0" presId="urn:microsoft.com/office/officeart/2005/8/layout/orgChart1"/>
    <dgm:cxn modelId="{C82B1148-BEB4-4BE6-9E30-83D066785FEA}" type="presParOf" srcId="{C8EFCC9E-E7E6-491F-8F4E-BE55832BE6C3}" destId="{8682F04C-4D48-499C-BAE8-419D396D4DEF}" srcOrd="0" destOrd="0" presId="urn:microsoft.com/office/officeart/2005/8/layout/orgChart1"/>
    <dgm:cxn modelId="{8FEB8D3A-4739-48F5-816A-03E18E2D24B1}" type="presParOf" srcId="{C8EFCC9E-E7E6-491F-8F4E-BE55832BE6C3}" destId="{8AD25A91-81DA-4F20-8CF8-97735C0AA078}" srcOrd="1" destOrd="0" presId="urn:microsoft.com/office/officeart/2005/8/layout/orgChart1"/>
    <dgm:cxn modelId="{2C8E0B80-3CA8-4700-B6EC-31D9DEE8F828}" type="presParOf" srcId="{D4573A6F-0511-46E6-9758-1453AAF59061}" destId="{BD8ACEE7-5397-4E79-934C-56A4078B3A6B}" srcOrd="1" destOrd="0" presId="urn:microsoft.com/office/officeart/2005/8/layout/orgChart1"/>
    <dgm:cxn modelId="{96855C1D-A432-47F7-9172-BE017B564CB3}" type="presParOf" srcId="{BD8ACEE7-5397-4E79-934C-56A4078B3A6B}" destId="{D0F82057-2395-4ED2-ACFA-93684F685954}" srcOrd="0" destOrd="0" presId="urn:microsoft.com/office/officeart/2005/8/layout/orgChart1"/>
    <dgm:cxn modelId="{C9106007-5D58-4855-95DD-91D0C6A18800}" type="presParOf" srcId="{BD8ACEE7-5397-4E79-934C-56A4078B3A6B}" destId="{09D43135-FADC-4264-8826-54717BA603FA}" srcOrd="1" destOrd="0" presId="urn:microsoft.com/office/officeart/2005/8/layout/orgChart1"/>
    <dgm:cxn modelId="{BD2FD215-E040-4DDD-9CE7-A1D41B43718B}" type="presParOf" srcId="{09D43135-FADC-4264-8826-54717BA603FA}" destId="{49B90A1B-78F1-4669-87F8-CF312DB94EA3}" srcOrd="0" destOrd="0" presId="urn:microsoft.com/office/officeart/2005/8/layout/orgChart1"/>
    <dgm:cxn modelId="{98B7F27F-6F90-4D36-975A-FBD7C01EFBEC}" type="presParOf" srcId="{49B90A1B-78F1-4669-87F8-CF312DB94EA3}" destId="{1ADB5068-3713-4C37-9E49-773207779E8B}" srcOrd="0" destOrd="0" presId="urn:microsoft.com/office/officeart/2005/8/layout/orgChart1"/>
    <dgm:cxn modelId="{6476364F-854A-4B8E-A493-9BD7CE7233FF}" type="presParOf" srcId="{49B90A1B-78F1-4669-87F8-CF312DB94EA3}" destId="{BAEBD551-07A0-44BB-8A9F-2A593D243CA0}" srcOrd="1" destOrd="0" presId="urn:microsoft.com/office/officeart/2005/8/layout/orgChart1"/>
    <dgm:cxn modelId="{B04EE129-F399-496F-BD41-56D35246184B}" type="presParOf" srcId="{09D43135-FADC-4264-8826-54717BA603FA}" destId="{61596B6D-3A98-441D-A57D-2C446421CF8A}" srcOrd="1" destOrd="0" presId="urn:microsoft.com/office/officeart/2005/8/layout/orgChart1"/>
    <dgm:cxn modelId="{7FC42057-F162-4B89-B859-16BE94C43095}" type="presParOf" srcId="{09D43135-FADC-4264-8826-54717BA603FA}" destId="{20158529-D8B7-42C9-BD0B-C743835BEE91}" srcOrd="2" destOrd="0" presId="urn:microsoft.com/office/officeart/2005/8/layout/orgChart1"/>
    <dgm:cxn modelId="{8609A33F-C83A-4AE2-BCE0-C6F5E80E0C29}" type="presParOf" srcId="{BD8ACEE7-5397-4E79-934C-56A4078B3A6B}" destId="{C7BE6E0F-A257-46C1-B10E-8462889D5027}" srcOrd="2" destOrd="0" presId="urn:microsoft.com/office/officeart/2005/8/layout/orgChart1"/>
    <dgm:cxn modelId="{CAE91F14-F914-4C6F-AEAB-AC8B125A534B}" type="presParOf" srcId="{BD8ACEE7-5397-4E79-934C-56A4078B3A6B}" destId="{948C5CF8-7BC2-442C-9E58-84BEE7C768B5}" srcOrd="3" destOrd="0" presId="urn:microsoft.com/office/officeart/2005/8/layout/orgChart1"/>
    <dgm:cxn modelId="{B909F82E-15FD-4EBC-A353-09AD44FF6287}" type="presParOf" srcId="{948C5CF8-7BC2-442C-9E58-84BEE7C768B5}" destId="{D4040992-F1E7-4E59-9F6A-05594B027381}" srcOrd="0" destOrd="0" presId="urn:microsoft.com/office/officeart/2005/8/layout/orgChart1"/>
    <dgm:cxn modelId="{17C74D57-9FD0-46F0-83D8-EA13B6621034}" type="presParOf" srcId="{D4040992-F1E7-4E59-9F6A-05594B027381}" destId="{2DB1B8BA-A0A3-4BD1-BAA3-8410B823377C}" srcOrd="0" destOrd="0" presId="urn:microsoft.com/office/officeart/2005/8/layout/orgChart1"/>
    <dgm:cxn modelId="{8BAC4632-0368-4AF7-B6D4-8D7262E8081A}" type="presParOf" srcId="{D4040992-F1E7-4E59-9F6A-05594B027381}" destId="{F37A3FB0-0672-4C49-B059-EC87413580C2}" srcOrd="1" destOrd="0" presId="urn:microsoft.com/office/officeart/2005/8/layout/orgChart1"/>
    <dgm:cxn modelId="{17EBFFB6-A287-446B-B73A-F61392DDB2B6}" type="presParOf" srcId="{948C5CF8-7BC2-442C-9E58-84BEE7C768B5}" destId="{263D0E23-7A91-4A14-9189-0269CE951B9D}" srcOrd="1" destOrd="0" presId="urn:microsoft.com/office/officeart/2005/8/layout/orgChart1"/>
    <dgm:cxn modelId="{83CC9C7E-6845-4E48-9CF7-F06FAC47C288}" type="presParOf" srcId="{948C5CF8-7BC2-442C-9E58-84BEE7C768B5}" destId="{9FDFE82D-23C0-4B6C-ACB6-6B576E559711}" srcOrd="2" destOrd="0" presId="urn:microsoft.com/office/officeart/2005/8/layout/orgChart1"/>
    <dgm:cxn modelId="{F77D04A4-CC22-40DA-B8A6-2189DC8DD8A8}" type="presParOf" srcId="{D4573A6F-0511-46E6-9758-1453AAF59061}" destId="{739DA13E-A767-4A01-A5BC-A3A0D1194997}" srcOrd="2" destOrd="0" presId="urn:microsoft.com/office/officeart/2005/8/layout/orgChart1"/>
    <dgm:cxn modelId="{1053DB7B-62FB-4EA6-AFFC-2ED6237376A0}" type="presParOf" srcId="{F8DD225D-25F0-4FA7-BF21-D74A072A0AF2}" destId="{CFAFD0FE-45AD-405D-A02F-1F0E1314DD0B}" srcOrd="2" destOrd="0" presId="urn:microsoft.com/office/officeart/2005/8/layout/orgChart1"/>
    <dgm:cxn modelId="{D5E0B0D1-B832-4728-BE61-C68492AF2AF0}" type="presParOf" srcId="{F8DD225D-25F0-4FA7-BF21-D74A072A0AF2}" destId="{3347A739-3D01-4637-9121-DEC101B30E1F}" srcOrd="3" destOrd="0" presId="urn:microsoft.com/office/officeart/2005/8/layout/orgChart1"/>
    <dgm:cxn modelId="{A31A4E03-93C6-4D12-A9F6-354B2AE05461}" type="presParOf" srcId="{3347A739-3D01-4637-9121-DEC101B30E1F}" destId="{9CFECBEE-80D4-483E-B63A-7B398CDC8C63}" srcOrd="0" destOrd="0" presId="urn:microsoft.com/office/officeart/2005/8/layout/orgChart1"/>
    <dgm:cxn modelId="{6EB16BCE-8FD9-44A6-8580-EAB00635033D}" type="presParOf" srcId="{9CFECBEE-80D4-483E-B63A-7B398CDC8C63}" destId="{366B44B0-C742-43E1-8773-943285D73E04}" srcOrd="0" destOrd="0" presId="urn:microsoft.com/office/officeart/2005/8/layout/orgChart1"/>
    <dgm:cxn modelId="{D33CCBC4-A58E-4995-B8D8-EB3B9382E1C9}" type="presParOf" srcId="{9CFECBEE-80D4-483E-B63A-7B398CDC8C63}" destId="{AAFB5549-3C59-4B12-A923-4329C5CF5330}" srcOrd="1" destOrd="0" presId="urn:microsoft.com/office/officeart/2005/8/layout/orgChart1"/>
    <dgm:cxn modelId="{31D345DE-D10A-4D80-9581-190C9DEAB794}" type="presParOf" srcId="{3347A739-3D01-4637-9121-DEC101B30E1F}" destId="{02B988D2-B71D-4FCA-9303-9983F6DC0931}" srcOrd="1" destOrd="0" presId="urn:microsoft.com/office/officeart/2005/8/layout/orgChart1"/>
    <dgm:cxn modelId="{6A9F9A8A-0743-495F-A693-1F62183043CF}" type="presParOf" srcId="{02B988D2-B71D-4FCA-9303-9983F6DC0931}" destId="{41A6BFF4-0A0A-48C2-B5DF-0E15861F37B1}" srcOrd="0" destOrd="0" presId="urn:microsoft.com/office/officeart/2005/8/layout/orgChart1"/>
    <dgm:cxn modelId="{99780AF8-6537-45CF-8A0D-15A7F5C4F496}" type="presParOf" srcId="{02B988D2-B71D-4FCA-9303-9983F6DC0931}" destId="{878FA3E1-1909-4673-AB8F-F093E653570A}" srcOrd="1" destOrd="0" presId="urn:microsoft.com/office/officeart/2005/8/layout/orgChart1"/>
    <dgm:cxn modelId="{DA1848A3-661B-4F74-9ECE-7757017F2EFA}" type="presParOf" srcId="{878FA3E1-1909-4673-AB8F-F093E653570A}" destId="{64647B11-2BC3-4BBF-AD7B-595AE5EDC017}" srcOrd="0" destOrd="0" presId="urn:microsoft.com/office/officeart/2005/8/layout/orgChart1"/>
    <dgm:cxn modelId="{373BD8AA-E9D9-4931-9C13-97852E782E3F}" type="presParOf" srcId="{64647B11-2BC3-4BBF-AD7B-595AE5EDC017}" destId="{1B2701E9-FA44-473C-9882-915D38E1BFA0}" srcOrd="0" destOrd="0" presId="urn:microsoft.com/office/officeart/2005/8/layout/orgChart1"/>
    <dgm:cxn modelId="{AA1A6EFF-B453-4C56-AE78-E374CE36AE43}" type="presParOf" srcId="{64647B11-2BC3-4BBF-AD7B-595AE5EDC017}" destId="{AF65B127-8CDF-4780-A38F-EAACCB3B2247}" srcOrd="1" destOrd="0" presId="urn:microsoft.com/office/officeart/2005/8/layout/orgChart1"/>
    <dgm:cxn modelId="{88C6FB1C-A5A6-44E7-83D5-32A5C1CD24F0}" type="presParOf" srcId="{878FA3E1-1909-4673-AB8F-F093E653570A}" destId="{6AB768A6-41DB-4792-BEC6-223FFCD430E9}" srcOrd="1" destOrd="0" presId="urn:microsoft.com/office/officeart/2005/8/layout/orgChart1"/>
    <dgm:cxn modelId="{85A0C1EF-8994-432A-91EC-12671B234FF3}" type="presParOf" srcId="{878FA3E1-1909-4673-AB8F-F093E653570A}" destId="{97172BFB-D81B-43DF-AB76-3831A3F64302}" srcOrd="2" destOrd="0" presId="urn:microsoft.com/office/officeart/2005/8/layout/orgChart1"/>
    <dgm:cxn modelId="{73BD2C8B-8F15-4E11-923F-B21AC2FFBCA1}" type="presParOf" srcId="{02B988D2-B71D-4FCA-9303-9983F6DC0931}" destId="{1E84480C-813C-4CF6-9A5B-44E8F7C01761}" srcOrd="2" destOrd="0" presId="urn:microsoft.com/office/officeart/2005/8/layout/orgChart1"/>
    <dgm:cxn modelId="{6C928A1D-8B7D-47DA-93A4-F7FAB49CF97D}" type="presParOf" srcId="{02B988D2-B71D-4FCA-9303-9983F6DC0931}" destId="{EACCCFAC-C611-4B0B-9156-6BB79B996FAD}" srcOrd="3" destOrd="0" presId="urn:microsoft.com/office/officeart/2005/8/layout/orgChart1"/>
    <dgm:cxn modelId="{7E53D640-DB9A-4ED1-BB00-6B582646A082}" type="presParOf" srcId="{EACCCFAC-C611-4B0B-9156-6BB79B996FAD}" destId="{ACA2C3FA-5650-461E-B253-A7385DA4AD2E}" srcOrd="0" destOrd="0" presId="urn:microsoft.com/office/officeart/2005/8/layout/orgChart1"/>
    <dgm:cxn modelId="{E159B6A6-972D-4C8D-A068-875E9E7328B7}" type="presParOf" srcId="{ACA2C3FA-5650-461E-B253-A7385DA4AD2E}" destId="{B9C1F900-4497-49DC-9B3C-DB42812953D4}" srcOrd="0" destOrd="0" presId="urn:microsoft.com/office/officeart/2005/8/layout/orgChart1"/>
    <dgm:cxn modelId="{27217626-0F9D-41B7-9C2B-A366A17CD59D}" type="presParOf" srcId="{ACA2C3FA-5650-461E-B253-A7385DA4AD2E}" destId="{A36BF9A3-49D5-4B19-9AA2-3597CCAC60B4}" srcOrd="1" destOrd="0" presId="urn:microsoft.com/office/officeart/2005/8/layout/orgChart1"/>
    <dgm:cxn modelId="{B1AC4175-E2C1-46B2-877D-2D9B648C53C3}" type="presParOf" srcId="{EACCCFAC-C611-4B0B-9156-6BB79B996FAD}" destId="{6C50F33E-8CDD-4FA2-9838-3E268E08377F}" srcOrd="1" destOrd="0" presId="urn:microsoft.com/office/officeart/2005/8/layout/orgChart1"/>
    <dgm:cxn modelId="{F52B8C69-FCEE-472F-AC91-BDCD1FB74995}" type="presParOf" srcId="{EACCCFAC-C611-4B0B-9156-6BB79B996FAD}" destId="{48200A41-A9E4-4517-95AA-C86960DCF6D1}" srcOrd="2" destOrd="0" presId="urn:microsoft.com/office/officeart/2005/8/layout/orgChart1"/>
    <dgm:cxn modelId="{791F1C9B-EB99-467C-9B66-D1ABD64D28A4}" type="presParOf" srcId="{3347A739-3D01-4637-9121-DEC101B30E1F}" destId="{BE09D7AB-9568-4FFB-82AA-4BA881A33437}" srcOrd="2" destOrd="0" presId="urn:microsoft.com/office/officeart/2005/8/layout/orgChart1"/>
    <dgm:cxn modelId="{FDBCC618-1CF9-4345-95E1-6D4BF8E7186F}" type="presParOf" srcId="{48E70667-9AAB-4888-92C8-A8D2F13BE2FB}" destId="{E4A78754-CBE8-4F87-B564-1CF32B25E7F8}" srcOrd="2" destOrd="0" presId="urn:microsoft.com/office/officeart/2005/8/layout/orgChart1"/>
    <dgm:cxn modelId="{5F593CE8-648F-49AA-BC4F-4F416B3F571D}" type="presParOf" srcId="{68975CB3-B2EB-4CEB-8609-E1D5B84053B0}" destId="{29E5F195-9474-4772-8A97-4C8936F609EB}"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E84480C-813C-4CF6-9A5B-44E8F7C01761}">
      <dsp:nvSpPr>
        <dsp:cNvPr id="0" name=""/>
        <dsp:cNvSpPr/>
      </dsp:nvSpPr>
      <dsp:spPr>
        <a:xfrm>
          <a:off x="8184571" y="2500857"/>
          <a:ext cx="297667" cy="1523217"/>
        </a:xfrm>
        <a:custGeom>
          <a:avLst/>
          <a:gdLst/>
          <a:ahLst/>
          <a:cxnLst/>
          <a:rect l="0" t="0" r="0" b="0"/>
          <a:pathLst>
            <a:path>
              <a:moveTo>
                <a:pt x="0" y="0"/>
              </a:moveTo>
              <a:lnTo>
                <a:pt x="0" y="1523217"/>
              </a:lnTo>
              <a:lnTo>
                <a:pt x="297667" y="1523217"/>
              </a:lnTo>
            </a:path>
          </a:pathLst>
        </a:custGeom>
        <a:noFill/>
        <a:ln w="12700" cap="flat" cmpd="sng" algn="ctr">
          <a:solidFill>
            <a:schemeClr val="accent4">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41A6BFF4-0A0A-48C2-B5DF-0E15861F37B1}">
      <dsp:nvSpPr>
        <dsp:cNvPr id="0" name=""/>
        <dsp:cNvSpPr/>
      </dsp:nvSpPr>
      <dsp:spPr>
        <a:xfrm>
          <a:off x="8184571" y="2500857"/>
          <a:ext cx="297667" cy="598871"/>
        </a:xfrm>
        <a:custGeom>
          <a:avLst/>
          <a:gdLst/>
          <a:ahLst/>
          <a:cxnLst/>
          <a:rect l="0" t="0" r="0" b="0"/>
          <a:pathLst>
            <a:path>
              <a:moveTo>
                <a:pt x="0" y="0"/>
              </a:moveTo>
              <a:lnTo>
                <a:pt x="0" y="598871"/>
              </a:lnTo>
              <a:lnTo>
                <a:pt x="297667" y="598871"/>
              </a:lnTo>
            </a:path>
          </a:pathLst>
        </a:custGeom>
        <a:noFill/>
        <a:ln w="12700" cap="flat" cmpd="sng" algn="ctr">
          <a:solidFill>
            <a:schemeClr val="accent4">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CFAFD0FE-45AD-405D-A02F-1F0E1314DD0B}">
      <dsp:nvSpPr>
        <dsp:cNvPr id="0" name=""/>
        <dsp:cNvSpPr/>
      </dsp:nvSpPr>
      <dsp:spPr>
        <a:xfrm>
          <a:off x="7662454" y="1576511"/>
          <a:ext cx="1315897" cy="273398"/>
        </a:xfrm>
        <a:custGeom>
          <a:avLst/>
          <a:gdLst/>
          <a:ahLst/>
          <a:cxnLst/>
          <a:rect l="0" t="0" r="0" b="0"/>
          <a:pathLst>
            <a:path>
              <a:moveTo>
                <a:pt x="0" y="0"/>
              </a:moveTo>
              <a:lnTo>
                <a:pt x="0" y="136699"/>
              </a:lnTo>
              <a:lnTo>
                <a:pt x="1315897" y="136699"/>
              </a:lnTo>
              <a:lnTo>
                <a:pt x="1315897" y="273398"/>
              </a:lnTo>
            </a:path>
          </a:pathLst>
        </a:custGeom>
        <a:noFill/>
        <a:ln w="12700" cap="flat" cmpd="sng" algn="ctr">
          <a:solidFill>
            <a:schemeClr val="accent3">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C7BE6E0F-A257-46C1-B10E-8462889D5027}">
      <dsp:nvSpPr>
        <dsp:cNvPr id="0" name=""/>
        <dsp:cNvSpPr/>
      </dsp:nvSpPr>
      <dsp:spPr>
        <a:xfrm>
          <a:off x="5590170" y="2500857"/>
          <a:ext cx="353759" cy="1523217"/>
        </a:xfrm>
        <a:custGeom>
          <a:avLst/>
          <a:gdLst/>
          <a:ahLst/>
          <a:cxnLst/>
          <a:rect l="0" t="0" r="0" b="0"/>
          <a:pathLst>
            <a:path>
              <a:moveTo>
                <a:pt x="0" y="0"/>
              </a:moveTo>
              <a:lnTo>
                <a:pt x="0" y="1523217"/>
              </a:lnTo>
              <a:lnTo>
                <a:pt x="353759" y="1523217"/>
              </a:lnTo>
            </a:path>
          </a:pathLst>
        </a:custGeom>
        <a:noFill/>
        <a:ln w="12700" cap="flat" cmpd="sng" algn="ctr">
          <a:solidFill>
            <a:schemeClr val="accent4">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D0F82057-2395-4ED2-ACFA-93684F685954}">
      <dsp:nvSpPr>
        <dsp:cNvPr id="0" name=""/>
        <dsp:cNvSpPr/>
      </dsp:nvSpPr>
      <dsp:spPr>
        <a:xfrm>
          <a:off x="5590170" y="2500857"/>
          <a:ext cx="353759" cy="598871"/>
        </a:xfrm>
        <a:custGeom>
          <a:avLst/>
          <a:gdLst/>
          <a:ahLst/>
          <a:cxnLst/>
          <a:rect l="0" t="0" r="0" b="0"/>
          <a:pathLst>
            <a:path>
              <a:moveTo>
                <a:pt x="0" y="0"/>
              </a:moveTo>
              <a:lnTo>
                <a:pt x="0" y="598871"/>
              </a:lnTo>
              <a:lnTo>
                <a:pt x="353759" y="598871"/>
              </a:lnTo>
            </a:path>
          </a:pathLst>
        </a:custGeom>
        <a:noFill/>
        <a:ln w="12700" cap="flat" cmpd="sng" algn="ctr">
          <a:solidFill>
            <a:schemeClr val="accent4">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DB8B7A0A-358A-4C32-A0B2-0CBF7294DD7C}">
      <dsp:nvSpPr>
        <dsp:cNvPr id="0" name=""/>
        <dsp:cNvSpPr/>
      </dsp:nvSpPr>
      <dsp:spPr>
        <a:xfrm>
          <a:off x="6533529" y="1576511"/>
          <a:ext cx="1128925" cy="273398"/>
        </a:xfrm>
        <a:custGeom>
          <a:avLst/>
          <a:gdLst/>
          <a:ahLst/>
          <a:cxnLst/>
          <a:rect l="0" t="0" r="0" b="0"/>
          <a:pathLst>
            <a:path>
              <a:moveTo>
                <a:pt x="1128925" y="0"/>
              </a:moveTo>
              <a:lnTo>
                <a:pt x="1128925" y="136699"/>
              </a:lnTo>
              <a:lnTo>
                <a:pt x="0" y="136699"/>
              </a:lnTo>
              <a:lnTo>
                <a:pt x="0" y="273398"/>
              </a:lnTo>
            </a:path>
          </a:pathLst>
        </a:custGeom>
        <a:noFill/>
        <a:ln w="12700" cap="flat" cmpd="sng" algn="ctr">
          <a:solidFill>
            <a:schemeClr val="accent3">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143B0BE1-B953-4F5F-9B27-0C40AAEF444E}">
      <dsp:nvSpPr>
        <dsp:cNvPr id="0" name=""/>
        <dsp:cNvSpPr/>
      </dsp:nvSpPr>
      <dsp:spPr>
        <a:xfrm>
          <a:off x="4822698" y="652165"/>
          <a:ext cx="2839756" cy="273398"/>
        </a:xfrm>
        <a:custGeom>
          <a:avLst/>
          <a:gdLst/>
          <a:ahLst/>
          <a:cxnLst/>
          <a:rect l="0" t="0" r="0" b="0"/>
          <a:pathLst>
            <a:path>
              <a:moveTo>
                <a:pt x="0" y="0"/>
              </a:moveTo>
              <a:lnTo>
                <a:pt x="0" y="136699"/>
              </a:lnTo>
              <a:lnTo>
                <a:pt x="2839756" y="136699"/>
              </a:lnTo>
              <a:lnTo>
                <a:pt x="2839756" y="273398"/>
              </a:lnTo>
            </a:path>
          </a:pathLst>
        </a:custGeom>
        <a:noFill/>
        <a:ln w="12700" cap="flat" cmpd="sng" algn="ctr">
          <a:solidFill>
            <a:schemeClr val="accent2">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A316803B-F33D-4B54-A6D2-894CF9385BC4}">
      <dsp:nvSpPr>
        <dsp:cNvPr id="0" name=""/>
        <dsp:cNvSpPr/>
      </dsp:nvSpPr>
      <dsp:spPr>
        <a:xfrm>
          <a:off x="3141775" y="2500857"/>
          <a:ext cx="763009" cy="1276684"/>
        </a:xfrm>
        <a:custGeom>
          <a:avLst/>
          <a:gdLst/>
          <a:ahLst/>
          <a:cxnLst/>
          <a:rect l="0" t="0" r="0" b="0"/>
          <a:pathLst>
            <a:path>
              <a:moveTo>
                <a:pt x="0" y="0"/>
              </a:moveTo>
              <a:lnTo>
                <a:pt x="763009" y="1276684"/>
              </a:lnTo>
            </a:path>
          </a:pathLst>
        </a:custGeom>
        <a:noFill/>
        <a:ln w="12700" cap="flat" cmpd="sng" algn="ctr">
          <a:solidFill>
            <a:schemeClr val="bg1"/>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AE8D6F1F-C3A3-4299-84DE-797B2C049E7D}">
      <dsp:nvSpPr>
        <dsp:cNvPr id="0" name=""/>
        <dsp:cNvSpPr/>
      </dsp:nvSpPr>
      <dsp:spPr>
        <a:xfrm>
          <a:off x="2988484" y="2500857"/>
          <a:ext cx="153291" cy="574812"/>
        </a:xfrm>
        <a:custGeom>
          <a:avLst/>
          <a:gdLst/>
          <a:ahLst/>
          <a:cxnLst/>
          <a:rect l="0" t="0" r="0" b="0"/>
          <a:pathLst>
            <a:path>
              <a:moveTo>
                <a:pt x="153291" y="0"/>
              </a:moveTo>
              <a:lnTo>
                <a:pt x="0" y="574812"/>
              </a:lnTo>
            </a:path>
          </a:pathLst>
        </a:custGeom>
        <a:noFill/>
        <a:ln w="12700" cap="flat" cmpd="sng" algn="ctr">
          <a:solidFill>
            <a:schemeClr val="bg1"/>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DBD35AFA-5D00-4AA4-B4C9-E5DCA67331F6}">
      <dsp:nvSpPr>
        <dsp:cNvPr id="0" name=""/>
        <dsp:cNvSpPr/>
      </dsp:nvSpPr>
      <dsp:spPr>
        <a:xfrm>
          <a:off x="2454324" y="1576511"/>
          <a:ext cx="1433577" cy="273398"/>
        </a:xfrm>
        <a:custGeom>
          <a:avLst/>
          <a:gdLst/>
          <a:ahLst/>
          <a:cxnLst/>
          <a:rect l="0" t="0" r="0" b="0"/>
          <a:pathLst>
            <a:path>
              <a:moveTo>
                <a:pt x="0" y="0"/>
              </a:moveTo>
              <a:lnTo>
                <a:pt x="0" y="136699"/>
              </a:lnTo>
              <a:lnTo>
                <a:pt x="1433577" y="136699"/>
              </a:lnTo>
              <a:lnTo>
                <a:pt x="1433577" y="273398"/>
              </a:lnTo>
            </a:path>
          </a:pathLst>
        </a:custGeom>
        <a:noFill/>
        <a:ln w="12700" cap="flat" cmpd="sng" algn="ctr">
          <a:solidFill>
            <a:schemeClr val="accent3">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60AFEE0C-2FC5-45B3-9DB4-A1E09EB0548E}">
      <dsp:nvSpPr>
        <dsp:cNvPr id="0" name=""/>
        <dsp:cNvSpPr/>
      </dsp:nvSpPr>
      <dsp:spPr>
        <a:xfrm>
          <a:off x="294887" y="2500857"/>
          <a:ext cx="91440" cy="510870"/>
        </a:xfrm>
        <a:custGeom>
          <a:avLst/>
          <a:gdLst/>
          <a:ahLst/>
          <a:cxnLst/>
          <a:rect l="0" t="0" r="0" b="0"/>
          <a:pathLst>
            <a:path>
              <a:moveTo>
                <a:pt x="45720" y="0"/>
              </a:moveTo>
              <a:lnTo>
                <a:pt x="45720" y="510870"/>
              </a:lnTo>
              <a:lnTo>
                <a:pt x="133250" y="510870"/>
              </a:lnTo>
            </a:path>
          </a:pathLst>
        </a:custGeom>
        <a:noFill/>
        <a:ln w="12700" cap="flat" cmpd="sng" algn="ctr">
          <a:solidFill>
            <a:schemeClr val="bg1"/>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DAC30A73-22D4-4C94-A48C-45C7095B45FC}">
      <dsp:nvSpPr>
        <dsp:cNvPr id="0" name=""/>
        <dsp:cNvSpPr/>
      </dsp:nvSpPr>
      <dsp:spPr>
        <a:xfrm>
          <a:off x="1350680" y="1576511"/>
          <a:ext cx="1103644" cy="273398"/>
        </a:xfrm>
        <a:custGeom>
          <a:avLst/>
          <a:gdLst/>
          <a:ahLst/>
          <a:cxnLst/>
          <a:rect l="0" t="0" r="0" b="0"/>
          <a:pathLst>
            <a:path>
              <a:moveTo>
                <a:pt x="1103644" y="0"/>
              </a:moveTo>
              <a:lnTo>
                <a:pt x="1103644" y="136699"/>
              </a:lnTo>
              <a:lnTo>
                <a:pt x="0" y="136699"/>
              </a:lnTo>
              <a:lnTo>
                <a:pt x="0" y="273398"/>
              </a:lnTo>
            </a:path>
          </a:pathLst>
        </a:custGeom>
        <a:noFill/>
        <a:ln w="12700" cap="flat" cmpd="sng" algn="ctr">
          <a:solidFill>
            <a:schemeClr val="accent3">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421B8BF1-981D-4E57-A228-412B7961D357}">
      <dsp:nvSpPr>
        <dsp:cNvPr id="0" name=""/>
        <dsp:cNvSpPr/>
      </dsp:nvSpPr>
      <dsp:spPr>
        <a:xfrm>
          <a:off x="2454324" y="652165"/>
          <a:ext cx="2368373" cy="273398"/>
        </a:xfrm>
        <a:custGeom>
          <a:avLst/>
          <a:gdLst/>
          <a:ahLst/>
          <a:cxnLst/>
          <a:rect l="0" t="0" r="0" b="0"/>
          <a:pathLst>
            <a:path>
              <a:moveTo>
                <a:pt x="2368373" y="0"/>
              </a:moveTo>
              <a:lnTo>
                <a:pt x="2368373" y="136699"/>
              </a:lnTo>
              <a:lnTo>
                <a:pt x="0" y="136699"/>
              </a:lnTo>
              <a:lnTo>
                <a:pt x="0" y="273398"/>
              </a:lnTo>
            </a:path>
          </a:pathLst>
        </a:custGeom>
        <a:noFill/>
        <a:ln w="12700" cap="flat" cmpd="sng" algn="ctr">
          <a:solidFill>
            <a:schemeClr val="accent2">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57892816-8403-46AB-8E8F-4E8D0B663E36}">
      <dsp:nvSpPr>
        <dsp:cNvPr id="0" name=""/>
        <dsp:cNvSpPr/>
      </dsp:nvSpPr>
      <dsp:spPr>
        <a:xfrm>
          <a:off x="2964847" y="1218"/>
          <a:ext cx="3715700" cy="650947"/>
        </a:xfrm>
        <a:prstGeom prst="rect">
          <a:avLst/>
        </a:prstGeom>
        <a:solidFill>
          <a:schemeClr val="accent1">
            <a:lumMod val="50000"/>
          </a:schemeClr>
        </a:solidFill>
        <a:ln>
          <a:solidFill>
            <a:schemeClr val="accent1">
              <a:lumMod val="75000"/>
            </a:schemeClr>
          </a:solid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ar-EG" sz="2000" b="1" kern="1200" dirty="0">
              <a:latin typeface="Alexandria" pitchFamily="2" charset="-78"/>
              <a:cs typeface="Alexandria" pitchFamily="2" charset="-78"/>
            </a:rPr>
            <a:t>تصنيف متغيرات الدراسة</a:t>
          </a:r>
          <a:endParaRPr lang="en-US" sz="2000" b="1" kern="1200" dirty="0">
            <a:latin typeface="Alexandria" pitchFamily="2" charset="-78"/>
            <a:cs typeface="Alexandria" pitchFamily="2" charset="-78"/>
          </a:endParaRPr>
        </a:p>
      </dsp:txBody>
      <dsp:txXfrm>
        <a:off x="2964847" y="1218"/>
        <a:ext cx="3715700" cy="650947"/>
      </dsp:txXfrm>
    </dsp:sp>
    <dsp:sp modelId="{7CEAB544-4377-4F5F-B5D8-6EBC2D6FFD8C}">
      <dsp:nvSpPr>
        <dsp:cNvPr id="0" name=""/>
        <dsp:cNvSpPr/>
      </dsp:nvSpPr>
      <dsp:spPr>
        <a:xfrm>
          <a:off x="787039" y="925563"/>
          <a:ext cx="3334570" cy="650947"/>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ar-EG" sz="1800" kern="1200" dirty="0">
              <a:solidFill>
                <a:prstClr val="white"/>
              </a:solidFill>
              <a:latin typeface="Alexandria" pitchFamily="2" charset="-78"/>
              <a:ea typeface="+mn-ea"/>
              <a:cs typeface="Alexandria" pitchFamily="2" charset="-78"/>
            </a:rPr>
            <a:t>من وجهة النظر الإحصائية</a:t>
          </a:r>
          <a:endParaRPr lang="en-US" sz="1800" kern="1200" dirty="0">
            <a:solidFill>
              <a:prstClr val="white"/>
            </a:solidFill>
            <a:latin typeface="Alexandria" pitchFamily="2" charset="-78"/>
            <a:ea typeface="+mn-ea"/>
            <a:cs typeface="Alexandria" pitchFamily="2" charset="-78"/>
          </a:endParaRPr>
        </a:p>
      </dsp:txBody>
      <dsp:txXfrm>
        <a:off x="787039" y="925563"/>
        <a:ext cx="3334570" cy="650947"/>
      </dsp:txXfrm>
    </dsp:sp>
    <dsp:sp modelId="{5E885647-7F81-4943-BC02-6B1D2B379A93}">
      <dsp:nvSpPr>
        <dsp:cNvPr id="0" name=""/>
        <dsp:cNvSpPr/>
      </dsp:nvSpPr>
      <dsp:spPr>
        <a:xfrm>
          <a:off x="88089" y="1849909"/>
          <a:ext cx="2525182" cy="650947"/>
        </a:xfrm>
        <a:prstGeom prst="rect">
          <a:avLst/>
        </a:prstGeom>
        <a:solidFill>
          <a:schemeClr val="bg1">
            <a:lumMod val="85000"/>
          </a:schemeClr>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ar-EG" sz="1800" kern="1200" dirty="0">
              <a:solidFill>
                <a:schemeClr val="tx1"/>
              </a:solidFill>
              <a:latin typeface="Alexandria" pitchFamily="2" charset="-78"/>
              <a:cs typeface="Alexandria" pitchFamily="2" charset="-78"/>
            </a:rPr>
            <a:t>المتغير التابع</a:t>
          </a:r>
          <a:endParaRPr lang="en-US" sz="1800" kern="1200" dirty="0">
            <a:solidFill>
              <a:schemeClr val="tx1"/>
            </a:solidFill>
            <a:latin typeface="Alexandria" pitchFamily="2" charset="-78"/>
            <a:cs typeface="Alexandria" pitchFamily="2" charset="-78"/>
          </a:endParaRPr>
        </a:p>
      </dsp:txBody>
      <dsp:txXfrm>
        <a:off x="88089" y="1849909"/>
        <a:ext cx="2525182" cy="650947"/>
      </dsp:txXfrm>
    </dsp:sp>
    <dsp:sp modelId="{24B764A9-43D6-4963-9CDA-049F5A0896C8}">
      <dsp:nvSpPr>
        <dsp:cNvPr id="0" name=""/>
        <dsp:cNvSpPr/>
      </dsp:nvSpPr>
      <dsp:spPr>
        <a:xfrm>
          <a:off x="428137" y="2686253"/>
          <a:ext cx="2428790" cy="650947"/>
        </a:xfrm>
        <a:prstGeom prst="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ar-EG" sz="1800" kern="1200" dirty="0">
              <a:latin typeface="Alexandria" pitchFamily="2" charset="-78"/>
              <a:cs typeface="Alexandria" pitchFamily="2" charset="-78"/>
            </a:rPr>
            <a:t>متغيرات وسيطة</a:t>
          </a:r>
          <a:endParaRPr lang="en-US" sz="1800" kern="1200" dirty="0">
            <a:latin typeface="Alexandria" pitchFamily="2" charset="-78"/>
            <a:cs typeface="Alexandria" pitchFamily="2" charset="-78"/>
          </a:endParaRPr>
        </a:p>
      </dsp:txBody>
      <dsp:txXfrm>
        <a:off x="428137" y="2686253"/>
        <a:ext cx="2428790" cy="650947"/>
      </dsp:txXfrm>
    </dsp:sp>
    <dsp:sp modelId="{B131AA31-ADA5-4A48-9AF2-6F6039851448}">
      <dsp:nvSpPr>
        <dsp:cNvPr id="0" name=""/>
        <dsp:cNvSpPr/>
      </dsp:nvSpPr>
      <dsp:spPr>
        <a:xfrm>
          <a:off x="2955243" y="1849909"/>
          <a:ext cx="1865316" cy="650947"/>
        </a:xfrm>
        <a:prstGeom prst="rect">
          <a:avLst/>
        </a:prstGeom>
        <a:solidFill>
          <a:schemeClr val="bg1">
            <a:lumMod val="85000"/>
          </a:schemeClr>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ar-EG" sz="1800" kern="1200" dirty="0">
              <a:solidFill>
                <a:schemeClr val="tx1"/>
              </a:solidFill>
              <a:latin typeface="Alexandria" pitchFamily="2" charset="-78"/>
              <a:cs typeface="Alexandria" pitchFamily="2" charset="-78"/>
            </a:rPr>
            <a:t>المتغير المستقل</a:t>
          </a:r>
          <a:endParaRPr lang="en-US" sz="1800" kern="1200" dirty="0">
            <a:solidFill>
              <a:schemeClr val="tx1"/>
            </a:solidFill>
            <a:latin typeface="Alexandria" pitchFamily="2" charset="-78"/>
            <a:cs typeface="Alexandria" pitchFamily="2" charset="-78"/>
          </a:endParaRPr>
        </a:p>
      </dsp:txBody>
      <dsp:txXfrm>
        <a:off x="2955243" y="1849909"/>
        <a:ext cx="1865316" cy="650947"/>
      </dsp:txXfrm>
    </dsp:sp>
    <dsp:sp modelId="{100FEE37-08E5-4438-B244-1A201855A55A}">
      <dsp:nvSpPr>
        <dsp:cNvPr id="0" name=""/>
        <dsp:cNvSpPr/>
      </dsp:nvSpPr>
      <dsp:spPr>
        <a:xfrm>
          <a:off x="2988484" y="2750196"/>
          <a:ext cx="2248959" cy="650947"/>
        </a:xfrm>
        <a:prstGeom prst="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ar-EG" sz="1800" kern="1200" dirty="0">
              <a:latin typeface="Alexandria" pitchFamily="2" charset="-78"/>
              <a:cs typeface="Alexandria" pitchFamily="2" charset="-78"/>
            </a:rPr>
            <a:t>متغيرات معدلة</a:t>
          </a:r>
          <a:endParaRPr lang="en-US" sz="1800" kern="1200" dirty="0">
            <a:latin typeface="Alexandria" pitchFamily="2" charset="-78"/>
            <a:cs typeface="Alexandria" pitchFamily="2" charset="-78"/>
          </a:endParaRPr>
        </a:p>
      </dsp:txBody>
      <dsp:txXfrm>
        <a:off x="2988484" y="2750196"/>
        <a:ext cx="2248959" cy="650947"/>
      </dsp:txXfrm>
    </dsp:sp>
    <dsp:sp modelId="{D616811B-937D-47EF-A86C-19B997E6371A}">
      <dsp:nvSpPr>
        <dsp:cNvPr id="0" name=""/>
        <dsp:cNvSpPr/>
      </dsp:nvSpPr>
      <dsp:spPr>
        <a:xfrm>
          <a:off x="1664053" y="3452067"/>
          <a:ext cx="2240731" cy="650947"/>
        </a:xfrm>
        <a:prstGeom prst="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ar-EG" sz="1800" kern="1200" dirty="0">
              <a:latin typeface="Alexandria" pitchFamily="2" charset="-78"/>
              <a:cs typeface="Alexandria" pitchFamily="2" charset="-78"/>
            </a:rPr>
            <a:t>متغيرات ضابطة</a:t>
          </a:r>
          <a:endParaRPr lang="en-US" sz="1800" kern="1200" dirty="0">
            <a:latin typeface="Alexandria" pitchFamily="2" charset="-78"/>
            <a:cs typeface="Alexandria" pitchFamily="2" charset="-78"/>
          </a:endParaRPr>
        </a:p>
      </dsp:txBody>
      <dsp:txXfrm>
        <a:off x="1664053" y="3452067"/>
        <a:ext cx="2240731" cy="650947"/>
      </dsp:txXfrm>
    </dsp:sp>
    <dsp:sp modelId="{BBB714E0-CB1F-4A3B-82A1-E83037901123}">
      <dsp:nvSpPr>
        <dsp:cNvPr id="0" name=""/>
        <dsp:cNvSpPr/>
      </dsp:nvSpPr>
      <dsp:spPr>
        <a:xfrm>
          <a:off x="6466553" y="925563"/>
          <a:ext cx="2391803" cy="650947"/>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ar-EG" sz="1800" kern="1200" dirty="0">
              <a:latin typeface="Alexandria" pitchFamily="2" charset="-78"/>
              <a:cs typeface="Alexandria" pitchFamily="2" charset="-78"/>
            </a:rPr>
            <a:t>من وجهة نظر القياس</a:t>
          </a:r>
          <a:endParaRPr lang="en-US" sz="1800" kern="1200" dirty="0">
            <a:latin typeface="Alexandria" pitchFamily="2" charset="-78"/>
            <a:cs typeface="Alexandria" pitchFamily="2" charset="-78"/>
          </a:endParaRPr>
        </a:p>
      </dsp:txBody>
      <dsp:txXfrm>
        <a:off x="6466553" y="925563"/>
        <a:ext cx="2391803" cy="650947"/>
      </dsp:txXfrm>
    </dsp:sp>
    <dsp:sp modelId="{8682F04C-4D48-499C-BAE8-419D396D4DEF}">
      <dsp:nvSpPr>
        <dsp:cNvPr id="0" name=""/>
        <dsp:cNvSpPr/>
      </dsp:nvSpPr>
      <dsp:spPr>
        <a:xfrm>
          <a:off x="5354331" y="1849909"/>
          <a:ext cx="2358396" cy="650947"/>
        </a:xfrm>
        <a:prstGeom prst="rect">
          <a:avLst/>
        </a:prstGeom>
        <a:solidFill>
          <a:schemeClr val="bg1">
            <a:lumMod val="85000"/>
          </a:schemeClr>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ar-EG" sz="1800" kern="1200" dirty="0">
              <a:solidFill>
                <a:schemeClr val="tx1"/>
              </a:solidFill>
              <a:latin typeface="Alexandria" pitchFamily="2" charset="-78"/>
              <a:cs typeface="Alexandria" pitchFamily="2" charset="-78"/>
            </a:rPr>
            <a:t>نوعية</a:t>
          </a:r>
          <a:endParaRPr lang="en-US" sz="1800" kern="1200" dirty="0">
            <a:solidFill>
              <a:schemeClr val="tx1"/>
            </a:solidFill>
            <a:latin typeface="Alexandria" pitchFamily="2" charset="-78"/>
            <a:cs typeface="Alexandria" pitchFamily="2" charset="-78"/>
          </a:endParaRPr>
        </a:p>
      </dsp:txBody>
      <dsp:txXfrm>
        <a:off x="5354331" y="1849909"/>
        <a:ext cx="2358396" cy="650947"/>
      </dsp:txXfrm>
    </dsp:sp>
    <dsp:sp modelId="{1ADB5068-3713-4C37-9E49-773207779E8B}">
      <dsp:nvSpPr>
        <dsp:cNvPr id="0" name=""/>
        <dsp:cNvSpPr/>
      </dsp:nvSpPr>
      <dsp:spPr>
        <a:xfrm>
          <a:off x="5943930" y="2774255"/>
          <a:ext cx="1962438" cy="650947"/>
        </a:xfrm>
        <a:prstGeom prst="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ar-EG" sz="1800" kern="1200" dirty="0">
              <a:latin typeface="Alexandria" pitchFamily="2" charset="-78"/>
              <a:cs typeface="Alexandria" pitchFamily="2" charset="-78"/>
            </a:rPr>
            <a:t>مقياس اسمي</a:t>
          </a:r>
          <a:endParaRPr lang="en-US" sz="1800" kern="1200" dirty="0">
            <a:latin typeface="Alexandria" pitchFamily="2" charset="-78"/>
            <a:cs typeface="Alexandria" pitchFamily="2" charset="-78"/>
          </a:endParaRPr>
        </a:p>
      </dsp:txBody>
      <dsp:txXfrm>
        <a:off x="5943930" y="2774255"/>
        <a:ext cx="1962438" cy="650947"/>
      </dsp:txXfrm>
    </dsp:sp>
    <dsp:sp modelId="{2DB1B8BA-A0A3-4BD1-BAA3-8410B823377C}">
      <dsp:nvSpPr>
        <dsp:cNvPr id="0" name=""/>
        <dsp:cNvSpPr/>
      </dsp:nvSpPr>
      <dsp:spPr>
        <a:xfrm>
          <a:off x="5943930" y="3698601"/>
          <a:ext cx="1962438" cy="650947"/>
        </a:xfrm>
        <a:prstGeom prst="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ar-EG" sz="1800" kern="1200" dirty="0">
              <a:latin typeface="Alexandria" pitchFamily="2" charset="-78"/>
              <a:cs typeface="Alexandria" pitchFamily="2" charset="-78"/>
            </a:rPr>
            <a:t>مقياس رتبي</a:t>
          </a:r>
          <a:endParaRPr lang="en-US" sz="1800" kern="1200" dirty="0">
            <a:latin typeface="Alexandria" pitchFamily="2" charset="-78"/>
            <a:cs typeface="Alexandria" pitchFamily="2" charset="-78"/>
          </a:endParaRPr>
        </a:p>
      </dsp:txBody>
      <dsp:txXfrm>
        <a:off x="5943930" y="3698601"/>
        <a:ext cx="1962438" cy="650947"/>
      </dsp:txXfrm>
    </dsp:sp>
    <dsp:sp modelId="{366B44B0-C742-43E1-8773-943285D73E04}">
      <dsp:nvSpPr>
        <dsp:cNvPr id="0" name=""/>
        <dsp:cNvSpPr/>
      </dsp:nvSpPr>
      <dsp:spPr>
        <a:xfrm>
          <a:off x="7986125" y="1849909"/>
          <a:ext cx="1984453" cy="650947"/>
        </a:xfrm>
        <a:prstGeom prst="rect">
          <a:avLst/>
        </a:prstGeom>
        <a:solidFill>
          <a:schemeClr val="bg1">
            <a:lumMod val="85000"/>
          </a:schemeClr>
        </a:solidFill>
        <a:ln>
          <a:solidFill>
            <a:schemeClr val="accent1">
              <a:lumMod val="75000"/>
            </a:schemeClr>
          </a:solid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ar-EG" sz="1800" kern="1200" dirty="0">
              <a:solidFill>
                <a:schemeClr val="tx1"/>
              </a:solidFill>
              <a:latin typeface="Alexandria" pitchFamily="2" charset="-78"/>
              <a:cs typeface="Alexandria" pitchFamily="2" charset="-78"/>
            </a:rPr>
            <a:t>كمية</a:t>
          </a:r>
          <a:endParaRPr lang="en-US" sz="1800" kern="1200" dirty="0">
            <a:solidFill>
              <a:schemeClr val="tx1"/>
            </a:solidFill>
            <a:latin typeface="Alexandria" pitchFamily="2" charset="-78"/>
            <a:cs typeface="Alexandria" pitchFamily="2" charset="-78"/>
          </a:endParaRPr>
        </a:p>
      </dsp:txBody>
      <dsp:txXfrm>
        <a:off x="7986125" y="1849909"/>
        <a:ext cx="1984453" cy="650947"/>
      </dsp:txXfrm>
    </dsp:sp>
    <dsp:sp modelId="{1B2701E9-FA44-473C-9882-915D38E1BFA0}">
      <dsp:nvSpPr>
        <dsp:cNvPr id="0" name=""/>
        <dsp:cNvSpPr/>
      </dsp:nvSpPr>
      <dsp:spPr>
        <a:xfrm>
          <a:off x="8482238" y="2774255"/>
          <a:ext cx="1695536" cy="650947"/>
        </a:xfrm>
        <a:prstGeom prst="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ar-EG" sz="1800" kern="1200" dirty="0">
              <a:latin typeface="Alexandria" pitchFamily="2" charset="-78"/>
              <a:cs typeface="Alexandria" pitchFamily="2" charset="-78"/>
            </a:rPr>
            <a:t>مقياس نسبي</a:t>
          </a:r>
          <a:endParaRPr lang="en-US" sz="1800" kern="1200" dirty="0">
            <a:latin typeface="Alexandria" pitchFamily="2" charset="-78"/>
            <a:cs typeface="Alexandria" pitchFamily="2" charset="-78"/>
          </a:endParaRPr>
        </a:p>
      </dsp:txBody>
      <dsp:txXfrm>
        <a:off x="8482238" y="2774255"/>
        <a:ext cx="1695536" cy="650947"/>
      </dsp:txXfrm>
    </dsp:sp>
    <dsp:sp modelId="{B9C1F900-4497-49DC-9B3C-DB42812953D4}">
      <dsp:nvSpPr>
        <dsp:cNvPr id="0" name=""/>
        <dsp:cNvSpPr/>
      </dsp:nvSpPr>
      <dsp:spPr>
        <a:xfrm>
          <a:off x="8482238" y="3698601"/>
          <a:ext cx="1872880" cy="650947"/>
        </a:xfrm>
        <a:prstGeom prst="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ar-EG" sz="1800" kern="1200" dirty="0">
              <a:latin typeface="Alexandria" pitchFamily="2" charset="-78"/>
              <a:cs typeface="Alexandria" pitchFamily="2" charset="-78"/>
            </a:rPr>
            <a:t>مقياس الفاصل الزمني</a:t>
          </a:r>
          <a:endParaRPr lang="en-US" sz="1800" kern="1200" dirty="0">
            <a:latin typeface="Alexandria" pitchFamily="2" charset="-78"/>
            <a:cs typeface="Alexandria" pitchFamily="2" charset="-78"/>
          </a:endParaRPr>
        </a:p>
      </dsp:txBody>
      <dsp:txXfrm>
        <a:off x="8482238" y="3698601"/>
        <a:ext cx="1872880" cy="650947"/>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2/20/2024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2/20/2024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2/20/2024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2/20/2024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5.png"/><Relationship Id="rId1" Type="http://schemas.openxmlformats.org/officeDocument/2006/relationships/slideLayout" Target="../slideLayouts/slideLayout1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2.svg"/><Relationship Id="rId2" Type="http://schemas.openxmlformats.org/officeDocument/2006/relationships/image" Target="../media/image7.jpeg"/><Relationship Id="rId1" Type="http://schemas.openxmlformats.org/officeDocument/2006/relationships/slideLayout" Target="../slideLayouts/slideLayout16.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58332" y="4043842"/>
            <a:ext cx="4886463" cy="400110"/>
          </a:xfrm>
          <a:prstGeom prst="rect">
            <a:avLst/>
          </a:prstGeom>
          <a:noFill/>
        </p:spPr>
        <p:txBody>
          <a:bodyPr wrap="square" rtlCol="0">
            <a:spAutoFit/>
          </a:bodyPr>
          <a:lstStyle/>
          <a:p>
            <a:r>
              <a:rPr lang="en-US" sz="2000" dirty="0">
                <a:latin typeface="Alexandria" pitchFamily="2" charset="-78"/>
                <a:cs typeface="Alexandria" pitchFamily="2" charset="-78"/>
              </a:rPr>
              <a:t>Prepared by Dr. Hala Elalfy </a:t>
            </a:r>
            <a:r>
              <a:rPr lang="en-US" sz="2000" dirty="0" err="1">
                <a:latin typeface="Alexandria" pitchFamily="2" charset="-78"/>
                <a:cs typeface="Alexandria" pitchFamily="2" charset="-78"/>
              </a:rPr>
              <a:t>Fawzy</a:t>
            </a:r>
            <a:endParaRPr lang="en-US" sz="2000" dirty="0">
              <a:latin typeface="Alexandria" pitchFamily="2" charset="-78"/>
              <a:cs typeface="Alexandria" pitchFamily="2" charset="-78"/>
            </a:endParaRPr>
          </a:p>
        </p:txBody>
      </p:sp>
      <p:sp>
        <p:nvSpPr>
          <p:cNvPr id="31" name="TextBox 30"/>
          <p:cNvSpPr txBox="1"/>
          <p:nvPr/>
        </p:nvSpPr>
        <p:spPr>
          <a:xfrm>
            <a:off x="706040" y="1998560"/>
            <a:ext cx="4886463" cy="1323439"/>
          </a:xfrm>
          <a:prstGeom prst="rect">
            <a:avLst/>
          </a:prstGeom>
          <a:noFill/>
        </p:spPr>
        <p:txBody>
          <a:bodyPr wrap="square" rtlCol="0">
            <a:spAutoFit/>
          </a:bodyPr>
          <a:lstStyle/>
          <a:p>
            <a:pPr algn="ctr"/>
            <a:r>
              <a:rPr lang="en-US" sz="4000" b="1" dirty="0">
                <a:solidFill>
                  <a:srgbClr val="00B0F0"/>
                </a:solidFill>
                <a:latin typeface="Alexandria" pitchFamily="2" charset="-78"/>
                <a:cs typeface="Alexandria" pitchFamily="2" charset="-78"/>
              </a:rPr>
              <a:t>Public Relations research Methods</a:t>
            </a:r>
          </a:p>
        </p:txBody>
      </p:sp>
      <p:sp>
        <p:nvSpPr>
          <p:cNvPr id="34" name="Rectangle: Rounded Corners 33"/>
          <p:cNvSpPr/>
          <p:nvPr/>
        </p:nvSpPr>
        <p:spPr>
          <a:xfrm>
            <a:off x="45888" y="605918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ar-EG" sz="2800" b="1" dirty="0">
                <a:solidFill>
                  <a:schemeClr val="bg1"/>
                </a:solidFill>
                <a:latin typeface="Times New Roman" panose="02020603050405020304" pitchFamily="18" charset="0"/>
                <a:cs typeface="Times New Roman" panose="02020603050405020304" pitchFamily="18" charset="0"/>
              </a:rPr>
              <a:t>04</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p:cNvSpPr txBox="1"/>
          <p:nvPr/>
        </p:nvSpPr>
        <p:spPr>
          <a:xfrm>
            <a:off x="329269" y="5104240"/>
            <a:ext cx="3571812" cy="707886"/>
          </a:xfrm>
          <a:prstGeom prst="rect">
            <a:avLst/>
          </a:prstGeom>
          <a:noFill/>
        </p:spPr>
        <p:txBody>
          <a:bodyPr wrap="none" rtlCol="0">
            <a:spAutoFit/>
          </a:bodyPr>
          <a:lstStyle/>
          <a:p>
            <a:r>
              <a:rPr lang="en-US" sz="2000" dirty="0">
                <a:latin typeface="Alexandria" pitchFamily="2" charset="-78"/>
                <a:cs typeface="Alexandria" pitchFamily="2" charset="-78"/>
              </a:rPr>
              <a:t>PRL 624</a:t>
            </a:r>
          </a:p>
          <a:p>
            <a:r>
              <a:rPr lang="en-US" sz="2000" dirty="0">
                <a:latin typeface="Alexandria" pitchFamily="2" charset="-78"/>
                <a:cs typeface="Alexandria" pitchFamily="2" charset="-78"/>
              </a:rPr>
              <a:t>Public Relations (part two)</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851487" y="2676772"/>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41067" y="1920761"/>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41067" y="1786184"/>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18783" y="646943"/>
            <a:ext cx="5692786" cy="1848455"/>
          </a:xfrm>
          <a:prstGeom prst="rect">
            <a:avLst/>
          </a:prstGeom>
          <a:noFill/>
        </p:spPr>
        <p:txBody>
          <a:bodyPr wrap="square" rtlCol="0">
            <a:spAutoFit/>
          </a:bodyPr>
          <a:lstStyle/>
          <a:p>
            <a:pPr algn="ctr">
              <a:lnSpc>
                <a:spcPct val="200000"/>
              </a:lnSpc>
            </a:pPr>
            <a:r>
              <a:rPr lang="ar-EG" sz="2000" b="1" dirty="0">
                <a:solidFill>
                  <a:srgbClr val="00B0F0"/>
                </a:solidFill>
                <a:latin typeface="Alexandria" pitchFamily="2" charset="-78"/>
                <a:cs typeface="Alexandria" pitchFamily="2" charset="-78"/>
              </a:rPr>
              <a:t>المحاضرة الرابعة</a:t>
            </a:r>
          </a:p>
          <a:p>
            <a:pPr algn="ctr">
              <a:lnSpc>
                <a:spcPct val="200000"/>
              </a:lnSpc>
            </a:pPr>
            <a:r>
              <a:rPr lang="ar-EG" sz="2000" b="1" dirty="0">
                <a:solidFill>
                  <a:srgbClr val="00B0F0"/>
                </a:solidFill>
                <a:latin typeface="Alexandria" pitchFamily="2" charset="-78"/>
                <a:cs typeface="Alexandria" pitchFamily="2" charset="-78"/>
              </a:rPr>
              <a:t>متغيرات الدراسة ودورها في تحديد الفروض والتساؤلات </a:t>
            </a:r>
            <a:r>
              <a:rPr lang="ar-EG" sz="2000" b="1">
                <a:solidFill>
                  <a:srgbClr val="00B0F0"/>
                </a:solidFill>
                <a:latin typeface="Alexandria" pitchFamily="2" charset="-78"/>
                <a:cs typeface="Alexandria" pitchFamily="2" charset="-78"/>
              </a:rPr>
              <a:t>ومفاهيم الدراسة</a:t>
            </a:r>
            <a:endParaRPr lang="en-US" sz="2000" b="1" dirty="0">
              <a:solidFill>
                <a:srgbClr val="00B0F0"/>
              </a:solidFill>
              <a:latin typeface="Alexandria" pitchFamily="2" charset="-78"/>
              <a:cs typeface="Alexandria" pitchFamily="2" charset="-78"/>
            </a:endParaRP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6115630" y="1376043"/>
            <a:ext cx="4113898"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محتويات المحاضرة</a:t>
            </a:r>
            <a:endParaRPr lang="en-US" sz="2000" b="1" dirty="0">
              <a:solidFill>
                <a:srgbClr val="00B0F0"/>
              </a:solidFill>
              <a:latin typeface="Alexandria" pitchFamily="2" charset="-78"/>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1994599"/>
            <a:ext cx="8417320" cy="3334887"/>
          </a:xfrm>
          <a:prstGeom prst="rect">
            <a:avLst/>
          </a:prstGeom>
          <a:noFill/>
        </p:spPr>
        <p:txBody>
          <a:bodyPr wrap="square" rtlCol="0">
            <a:spAutoFit/>
          </a:bodyPr>
          <a:lstStyle/>
          <a:p>
            <a:pPr marL="285750" indent="-285750" algn="r" rtl="1">
              <a:lnSpc>
                <a:spcPct val="200000"/>
              </a:lnSpc>
              <a:buFont typeface="Wingdings" panose="05000000000000000000" pitchFamily="2" charset="2"/>
              <a:buChar char="v"/>
            </a:pPr>
            <a:r>
              <a:rPr lang="ar-EG" dirty="0">
                <a:latin typeface="Alexandria" pitchFamily="2" charset="-78"/>
                <a:cs typeface="Alexandria" pitchFamily="2" charset="-78"/>
              </a:rPr>
              <a:t>مفهوم متغيرات الدراسة، وأنواعها.</a:t>
            </a:r>
          </a:p>
          <a:p>
            <a:pPr marL="285750" indent="-285750" algn="r" rtl="1">
              <a:lnSpc>
                <a:spcPct val="200000"/>
              </a:lnSpc>
              <a:buFont typeface="Wingdings" panose="05000000000000000000" pitchFamily="2" charset="2"/>
              <a:buChar char="v"/>
            </a:pPr>
            <a:r>
              <a:rPr lang="ar-EG" dirty="0">
                <a:latin typeface="Alexandria" pitchFamily="2" charset="-78"/>
                <a:cs typeface="Alexandria" pitchFamily="2" charset="-78"/>
              </a:rPr>
              <a:t>مفهوم فروض الدراسة وأنواعها.</a:t>
            </a:r>
          </a:p>
          <a:p>
            <a:pPr marL="285750" indent="-285750" algn="r" rtl="1">
              <a:lnSpc>
                <a:spcPct val="200000"/>
              </a:lnSpc>
              <a:buFont typeface="Wingdings" panose="05000000000000000000" pitchFamily="2" charset="2"/>
              <a:buChar char="v"/>
            </a:pPr>
            <a:r>
              <a:rPr lang="ar-EG" dirty="0">
                <a:latin typeface="Alexandria" pitchFamily="2" charset="-78"/>
                <a:cs typeface="Alexandria" pitchFamily="2" charset="-78"/>
              </a:rPr>
              <a:t>صياغة فروض وتساؤلات الدراسة في ضوء المتغيرات. </a:t>
            </a:r>
          </a:p>
          <a:p>
            <a:pPr marL="285750" indent="-285750" algn="r" rtl="1">
              <a:lnSpc>
                <a:spcPct val="200000"/>
              </a:lnSpc>
              <a:buFont typeface="Wingdings" panose="05000000000000000000" pitchFamily="2" charset="2"/>
              <a:buChar char="v"/>
            </a:pPr>
            <a:r>
              <a:rPr lang="ar-EG" dirty="0">
                <a:latin typeface="Alexandria" pitchFamily="2" charset="-78"/>
                <a:cs typeface="Alexandria" pitchFamily="2" charset="-78"/>
              </a:rPr>
              <a:t>مفاهيم الدراسة العلمية والعملية.</a:t>
            </a:r>
          </a:p>
          <a:p>
            <a:pPr marL="285750" indent="-285750" algn="r" rtl="1">
              <a:lnSpc>
                <a:spcPct val="200000"/>
              </a:lnSpc>
              <a:buFont typeface="Wingdings" panose="05000000000000000000" pitchFamily="2" charset="2"/>
              <a:buChar char="v"/>
            </a:pPr>
            <a:r>
              <a:rPr lang="ar-EG" dirty="0">
                <a:latin typeface="Alexandria" pitchFamily="2" charset="-78"/>
                <a:cs typeface="Alexandria" pitchFamily="2" charset="-78"/>
              </a:rPr>
              <a:t>اختيار النظرية وصياغة فروض الدراسة.</a:t>
            </a:r>
          </a:p>
          <a:p>
            <a:pPr marL="285750" indent="-285750" algn="r" rtl="1">
              <a:lnSpc>
                <a:spcPct val="200000"/>
              </a:lnSpc>
              <a:buFont typeface="Wingdings" panose="05000000000000000000" pitchFamily="2" charset="2"/>
              <a:buChar char="v"/>
            </a:pPr>
            <a:endParaRPr lang="ar-EG"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ar-EG" sz="4400" b="1" dirty="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مقدمة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77766" y="2095405"/>
            <a:ext cx="10541000" cy="3906967"/>
          </a:xfrm>
          <a:prstGeom prst="rect">
            <a:avLst/>
          </a:prstGeom>
          <a:noFill/>
        </p:spPr>
        <p:txBody>
          <a:bodyPr wrap="square" rtlCol="0">
            <a:spAutoFit/>
          </a:bodyPr>
          <a:lstStyle/>
          <a:p>
            <a:pPr algn="just" rtl="1">
              <a:lnSpc>
                <a:spcPct val="200000"/>
              </a:lnSpc>
            </a:pPr>
            <a:r>
              <a:rPr lang="ar-EG" sz="1400" dirty="0">
                <a:latin typeface="Alexandria" pitchFamily="2" charset="-78"/>
                <a:cs typeface="Alexandria" pitchFamily="2" charset="-78"/>
              </a:rPr>
              <a:t>تعتبر خطوة تحديد المتغيرات كحجارة الأساس التي تشيد عليها البنية التحتية للبحث. اختيار المتغيرات بعناية لا يقتصر فقط على تحديد ما سنقيسه أو نلاحظه، بل يمتد ليشكل كيفية تفاعلنا مع النظريات القائمة وكيف نساهم في تطويرها. المتغيرات الصحيحة تمكننا من فتح آفاق جديدة للفهم وتقديم إجابات محكمة على الأسئلة البحثية التي نطرحها.</a:t>
            </a:r>
          </a:p>
          <a:p>
            <a:pPr algn="just" rtl="1">
              <a:lnSpc>
                <a:spcPct val="200000"/>
              </a:lnSpc>
            </a:pPr>
            <a:r>
              <a:rPr lang="ar-EG" sz="1400" dirty="0">
                <a:latin typeface="Alexandria" pitchFamily="2" charset="-78"/>
                <a:cs typeface="Alexandria" pitchFamily="2" charset="-78"/>
              </a:rPr>
              <a:t>من جهة أخرى، تعتبر الفروض العلمية الجسور التي تربط بين النظرية والملاحظة العملية. صياغتها بشكل واضح ودقيق تعد خطوة حاسمة نحو تصميم دراسة يمكن التحقق من نتائجها واختبارها. فروض الدراسة تعمل كخريطة توجهنا خلال مسار البحث العلمي، مما يتيح لنا تقييم العلاقات المفترضة بين المتغيرات وتأثيرها.</a:t>
            </a:r>
          </a:p>
          <a:p>
            <a:pPr algn="just" rtl="1">
              <a:lnSpc>
                <a:spcPct val="200000"/>
              </a:lnSpc>
            </a:pPr>
            <a:r>
              <a:rPr lang="ar-EG" sz="1400" dirty="0">
                <a:latin typeface="Alexandria" pitchFamily="2" charset="-78"/>
                <a:cs typeface="Alexandria" pitchFamily="2" charset="-78"/>
              </a:rPr>
              <a:t>لذا، سنستكشف اليوم كيف يمكن للباحث العلمي اختيار المتغيرات الأكثر ملاءمة لبحثه وكيف يُترجم الأسئلة البحثية إلى فروض قابلة للاختبار تقف أمام امتحان التجربة والتحليل الإحصائي. سنناقش أيضاً الأخطاء الشائعة في هذا السياق وكيفية تجنبها لضمان نزاهة وصلاحية الدراسة.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6485FA-C1FC-E3AD-9FA8-AEA222EE5B8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005A3D8-8547-9122-A8ED-6D3677ABEA5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A2BE3DF-FC1B-790D-6571-ADFB71490BED}"/>
              </a:ext>
            </a:extLst>
          </p:cNvPr>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1) متغيرات الدراسة</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DC21BCBA-C9A0-4E44-7D79-EFC277EA9BE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B52828F-5784-4EFD-A7CE-DCD2D053985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1807C17-5510-42A6-64F2-8894E8ED340F}"/>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D2D5AC64-61CB-E234-C059-3CFD51948334}"/>
              </a:ext>
            </a:extLst>
          </p:cNvPr>
          <p:cNvSpPr txBox="1"/>
          <p:nvPr/>
        </p:nvSpPr>
        <p:spPr>
          <a:xfrm>
            <a:off x="762000" y="1839260"/>
            <a:ext cx="10541000" cy="3959417"/>
          </a:xfrm>
          <a:prstGeom prst="rect">
            <a:avLst/>
          </a:prstGeom>
          <a:noFill/>
        </p:spPr>
        <p:txBody>
          <a:bodyPr wrap="square" rtlCol="0">
            <a:spAutoFit/>
          </a:bodyPr>
          <a:lstStyle/>
          <a:p>
            <a:pPr algn="just" rtl="1">
              <a:lnSpc>
                <a:spcPct val="200000"/>
              </a:lnSpc>
            </a:pPr>
            <a:r>
              <a:rPr lang="ar-EG" sz="1600" dirty="0">
                <a:latin typeface="Alexandria" pitchFamily="2" charset="-78"/>
                <a:cs typeface="Alexandria" pitchFamily="2" charset="-78"/>
              </a:rPr>
              <a:t>مفهوم متغيرات الدراسة يعتبر من المفاهيم الأساسية في البحث العلمي والإحصائي.</a:t>
            </a:r>
          </a:p>
          <a:p>
            <a:pPr algn="just" rtl="1">
              <a:lnSpc>
                <a:spcPct val="200000"/>
              </a:lnSpc>
            </a:pPr>
            <a:r>
              <a:rPr lang="ar-EG" sz="1600" dirty="0">
                <a:latin typeface="Alexandria" pitchFamily="2" charset="-78"/>
                <a:cs typeface="Alexandria" pitchFamily="2" charset="-78"/>
              </a:rPr>
              <a:t>والمفهوم يشير  إلى:</a:t>
            </a:r>
          </a:p>
          <a:p>
            <a:pPr algn="just" rtl="1">
              <a:lnSpc>
                <a:spcPct val="200000"/>
              </a:lnSpc>
            </a:pPr>
            <a:r>
              <a:rPr lang="ar-EG" sz="1600" dirty="0">
                <a:latin typeface="Alexandria" pitchFamily="2" charset="-78"/>
                <a:cs typeface="Alexandria" pitchFamily="2" charset="-78"/>
              </a:rPr>
              <a:t>العناصر أو الخصائص التي يتم في الدراسة قياسها أو التحكم فيها أو الملاحظة عليها. يمكن تصنيف المتغيرات إلى عدة أنواع بناءً على طبيعتها والدور الذي تلعبه في البحث.</a:t>
            </a:r>
          </a:p>
          <a:p>
            <a:pPr algn="just" rtl="1">
              <a:lnSpc>
                <a:spcPct val="200000"/>
              </a:lnSpc>
            </a:pPr>
            <a:r>
              <a:rPr lang="ar-EG" sz="1600" dirty="0">
                <a:latin typeface="Alexandria" pitchFamily="2" charset="-78"/>
                <a:cs typeface="Alexandria" pitchFamily="2" charset="-78"/>
              </a:rPr>
              <a:t> في سياق البحث العلمي، المتغيرات هي الوسائط التي تمكن الباحثين من اختبار الفرضيات وبناء النماذج العلمية. </a:t>
            </a:r>
          </a:p>
          <a:p>
            <a:pPr algn="just" rtl="1">
              <a:lnSpc>
                <a:spcPct val="200000"/>
              </a:lnSpc>
            </a:pPr>
            <a:r>
              <a:rPr lang="ar-EG" sz="1600" dirty="0">
                <a:latin typeface="Alexandria" pitchFamily="2" charset="-78"/>
                <a:cs typeface="Alexandria" pitchFamily="2" charset="-78"/>
              </a:rPr>
              <a:t>   المتغيرات البحثية هي مفاهيم تستخدم في التصميم البحثي لتمثيل العناصر التي يتم دراستها، سواء كانت كمية أو نوعية. تُستخدم هذه المتغيرات لتعريف النطاق الذي يتم فيه جمع البيانات وتحليلها، وتعتبر حاسمة لتحديد مدى صلاحية وثبات نتائج البحث.</a:t>
            </a:r>
          </a:p>
        </p:txBody>
      </p:sp>
      <p:sp>
        <p:nvSpPr>
          <p:cNvPr id="4" name="TextBox 3">
            <a:extLst>
              <a:ext uri="{FF2B5EF4-FFF2-40B4-BE49-F238E27FC236}">
                <a16:creationId xmlns:a16="http://schemas.microsoft.com/office/drawing/2014/main" id="{E8561CC7-7B30-EDE5-85FA-3270E7BCCCB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1EB3BF8-0BB0-E7FA-5EB3-5F922320C14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745161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4E092C-00C5-70EC-173E-D6B8FAEBE07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0922AEA-C52E-C754-4F34-7F5D2B7DAD0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2638742-FCF7-15CB-FE0D-ED8FC1D8F16C}"/>
              </a:ext>
            </a:extLst>
          </p:cNvPr>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تصنيف متغيرات الدراسة</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F78BE0AD-820A-0F22-BFDF-9CE96A0AB76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8BE9D4A-6C4F-0BFD-B010-08D8C3E3D01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B867886-DBA4-C81F-9D37-D11B5A70F353}"/>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7D6D114-824F-D8D6-07C3-5A02D22BC49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CBC7988-DACD-5FAB-DD82-04F1552574D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8" name="Diagram 7">
            <a:extLst>
              <a:ext uri="{FF2B5EF4-FFF2-40B4-BE49-F238E27FC236}">
                <a16:creationId xmlns:a16="http://schemas.microsoft.com/office/drawing/2014/main" id="{217FB18D-0D4D-4481-B25D-24FF980F599A}"/>
              </a:ext>
            </a:extLst>
          </p:cNvPr>
          <p:cNvGraphicFramePr/>
          <p:nvPr>
            <p:extLst>
              <p:ext uri="{D42A27DB-BD31-4B8C-83A1-F6EECF244321}">
                <p14:modId xmlns:p14="http://schemas.microsoft.com/office/powerpoint/2010/main" val="3109352089"/>
              </p:ext>
            </p:extLst>
          </p:nvPr>
        </p:nvGraphicFramePr>
        <p:xfrm>
          <a:off x="754505" y="1705140"/>
          <a:ext cx="10443209" cy="43507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9373778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A08C45-7D9F-0FAB-1513-638812FFC74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2A0E2E0-6F50-43A9-E124-2C1F21C5D76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DEF5ED0-9FDB-753F-88F3-2591AFB3F3C2}"/>
              </a:ext>
            </a:extLst>
          </p:cNvPr>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1) متغيرات الدراسة</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91B37B71-AB70-47E1-2FF0-08BD54A3823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48A8F0E-F27D-C667-C94B-5A464237BCA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0D03C1A-21F3-8E70-2BDE-952AA36ACAB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57EB9E11-F0BB-9E9D-364E-AE79BF355A08}"/>
              </a:ext>
            </a:extLst>
          </p:cNvPr>
          <p:cNvSpPr txBox="1"/>
          <p:nvPr/>
        </p:nvSpPr>
        <p:spPr>
          <a:xfrm>
            <a:off x="825500" y="1748830"/>
            <a:ext cx="10541000" cy="4278094"/>
          </a:xfrm>
          <a:prstGeom prst="rect">
            <a:avLst/>
          </a:prstGeom>
          <a:noFill/>
        </p:spPr>
        <p:txBody>
          <a:bodyPr wrap="square" rtlCol="0">
            <a:spAutoFit/>
          </a:bodyPr>
          <a:lstStyle/>
          <a:p>
            <a:pPr algn="just" rtl="1">
              <a:lnSpc>
                <a:spcPct val="200000"/>
              </a:lnSpc>
            </a:pPr>
            <a:r>
              <a:rPr lang="ar-EG" sz="1600" dirty="0">
                <a:solidFill>
                  <a:schemeClr val="accent2">
                    <a:lumMod val="75000"/>
                  </a:schemeClr>
                </a:solidFill>
                <a:latin typeface="Alexandria" pitchFamily="2" charset="-78"/>
                <a:cs typeface="Alexandria" pitchFamily="2" charset="-78"/>
              </a:rPr>
              <a:t>أنواع متغيرات الدراسة من وجهة النظر الإحصائية:</a:t>
            </a:r>
          </a:p>
          <a:p>
            <a:pPr marL="342900" marR="0" lvl="0" indent="-342900" algn="just" defTabSz="914400" rtl="1" eaLnBrk="1" fontAlgn="auto" latinLnBrk="0" hangingPunct="1">
              <a:lnSpc>
                <a:spcPct val="100000"/>
              </a:lnSpc>
              <a:spcBef>
                <a:spcPts val="0"/>
              </a:spcBef>
              <a:spcAft>
                <a:spcPts val="0"/>
              </a:spcAft>
              <a:buClrTx/>
              <a:buSzTx/>
              <a:buFont typeface="+mj-cs"/>
              <a:buAutoNum type="arabic1Minus"/>
              <a:tabLst/>
              <a:defRPr/>
            </a:pPr>
            <a:r>
              <a:rPr kumimoji="0" lang="ar-JO" sz="1600" b="0" i="0" u="sng" strike="noStrike" kern="1200" cap="none" spc="0" normalizeH="0" baseline="0" noProof="0" dirty="0">
                <a:ln>
                  <a:noFill/>
                </a:ln>
                <a:solidFill>
                  <a:srgbClr val="FF0000"/>
                </a:solidFill>
                <a:effectLst/>
                <a:uLnTx/>
                <a:uFillTx/>
                <a:latin typeface="Alexandria" pitchFamily="2" charset="-78"/>
                <a:ea typeface="Times New Roman" panose="02020603050405020304" pitchFamily="18" charset="0"/>
                <a:cs typeface="Alexandria" pitchFamily="2" charset="-78"/>
              </a:rPr>
              <a:t>متغيرات مستقلة</a:t>
            </a:r>
            <a:r>
              <a:rPr kumimoji="0" lang="en-GB" sz="1600" b="0" i="0" u="sng" strike="noStrike" kern="1200" cap="none" spc="0" normalizeH="0" baseline="0" noProof="0" dirty="0">
                <a:ln>
                  <a:noFill/>
                </a:ln>
                <a:solidFill>
                  <a:srgbClr val="FF0000"/>
                </a:solidFill>
                <a:effectLst/>
                <a:uLnTx/>
                <a:uFillTx/>
                <a:latin typeface="Alexandria" pitchFamily="2" charset="-78"/>
                <a:ea typeface="Times New Roman" panose="02020603050405020304" pitchFamily="18" charset="0"/>
                <a:cs typeface="Alexandria" pitchFamily="2" charset="-78"/>
              </a:rPr>
              <a:t> (Independent Variables) </a:t>
            </a:r>
            <a:r>
              <a:rPr kumimoji="0" lang="ar-JO" sz="1600" b="0" i="0" u="sng" strike="noStrike" kern="1200" cap="none" spc="0" normalizeH="0" baseline="0" noProof="0" dirty="0">
                <a:ln>
                  <a:noFill/>
                </a:ln>
                <a:solidFill>
                  <a:srgbClr val="FF0000"/>
                </a:solidFill>
                <a:effectLst/>
                <a:uLnTx/>
                <a:uFillTx/>
                <a:latin typeface="Alexandria" pitchFamily="2" charset="-78"/>
                <a:ea typeface="Times New Roman" panose="02020603050405020304" pitchFamily="18" charset="0"/>
                <a:cs typeface="Alexandria" pitchFamily="2" charset="-78"/>
              </a:rPr>
              <a:t>:</a:t>
            </a:r>
            <a:r>
              <a:rPr kumimoji="0" lang="ar-EG" sz="1600" b="0" i="0" u="sng" strike="noStrike" kern="1200" cap="none" spc="0" normalizeH="0" baseline="0" noProof="0" dirty="0">
                <a:ln>
                  <a:noFill/>
                </a:ln>
                <a:solidFill>
                  <a:srgbClr val="FF0000"/>
                </a:solidFill>
                <a:effectLst/>
                <a:uLnTx/>
                <a:uFillTx/>
                <a:latin typeface="Alexandria" pitchFamily="2" charset="-78"/>
                <a:ea typeface="Times New Roman" panose="02020603050405020304" pitchFamily="18" charset="0"/>
                <a:cs typeface="Alexandria" pitchFamily="2" charset="-78"/>
              </a:rPr>
              <a:t> </a:t>
            </a:r>
            <a:r>
              <a:rPr kumimoji="0" lang="ar-JO"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هي تلك المتغيرات التي يتم التلاعب بها أو تعديلها من قبل الباحث لمعرفة تأثيرها على متغيرات أخرى. في الدراسة التجريبية، يتحكم الباحث في المتغير المستقل لرؤية كيف يؤثر في المتغير التابع</a:t>
            </a:r>
            <a:r>
              <a:rPr kumimoji="0" lang="en-GB"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a:t>
            </a:r>
            <a:endParaRPr lang="ar-EG" sz="1600" u="sng" dirty="0">
              <a:solidFill>
                <a:srgbClr val="FF0000"/>
              </a:solidFill>
              <a:latin typeface="Alexandria" pitchFamily="2" charset="-78"/>
              <a:ea typeface="Times New Roman" panose="02020603050405020304" pitchFamily="18" charset="0"/>
              <a:cs typeface="Alexandria" pitchFamily="2" charset="-78"/>
            </a:endParaRPr>
          </a:p>
          <a:p>
            <a:pPr lvl="0" algn="r" rtl="1">
              <a:lnSpc>
                <a:spcPct val="150000"/>
              </a:lnSpc>
              <a:spcAft>
                <a:spcPts val="0"/>
              </a:spcAft>
            </a:pPr>
            <a:r>
              <a:rPr lang="ar-EG" sz="1600" u="sng" dirty="0">
                <a:solidFill>
                  <a:srgbClr val="FF0000"/>
                </a:solidFill>
                <a:latin typeface="Alexandria" pitchFamily="2" charset="-78"/>
                <a:ea typeface="Times New Roman" panose="02020603050405020304" pitchFamily="18" charset="0"/>
                <a:cs typeface="Alexandria" pitchFamily="2" charset="-78"/>
              </a:rPr>
              <a:t>ب- </a:t>
            </a:r>
            <a:r>
              <a:rPr lang="ar-JO" sz="1600" u="sng" dirty="0">
                <a:solidFill>
                  <a:srgbClr val="FF0000"/>
                </a:solidFill>
                <a:effectLst/>
                <a:latin typeface="Alexandria" pitchFamily="2" charset="-78"/>
                <a:ea typeface="Times New Roman" panose="02020603050405020304" pitchFamily="18" charset="0"/>
                <a:cs typeface="Alexandria" pitchFamily="2" charset="-78"/>
              </a:rPr>
              <a:t>متغيرات تابعة </a:t>
            </a:r>
            <a:r>
              <a:rPr lang="en-GB" sz="1600" u="sng" dirty="0">
                <a:solidFill>
                  <a:srgbClr val="FF0000"/>
                </a:solidFill>
                <a:effectLst/>
                <a:latin typeface="Alexandria" pitchFamily="2" charset="-78"/>
                <a:ea typeface="Times New Roman" panose="02020603050405020304" pitchFamily="18" charset="0"/>
                <a:cs typeface="Alexandria" pitchFamily="2" charset="-78"/>
              </a:rPr>
              <a:t>(Dependent Variables)</a:t>
            </a:r>
            <a:r>
              <a:rPr lang="ar-JO" sz="1600" u="sng" dirty="0">
                <a:solidFill>
                  <a:srgbClr val="FF0000"/>
                </a:solidFill>
                <a:effectLst/>
                <a:latin typeface="Alexandria" pitchFamily="2" charset="-78"/>
                <a:ea typeface="Times New Roman" panose="02020603050405020304" pitchFamily="18" charset="0"/>
                <a:cs typeface="Alexandria" pitchFamily="2" charset="-78"/>
              </a:rPr>
              <a:t>: </a:t>
            </a:r>
            <a:r>
              <a:rPr lang="ar-JO" sz="1600" dirty="0">
                <a:effectLst/>
                <a:latin typeface="Alexandria" pitchFamily="2" charset="-78"/>
                <a:ea typeface="Times New Roman" panose="02020603050405020304" pitchFamily="18" charset="0"/>
                <a:cs typeface="Alexandria" pitchFamily="2" charset="-78"/>
              </a:rPr>
              <a:t>هي المتغيرات التي يتم قياسها في الدراسة لتحديد تأثير المتغيرات المستقلة عليها. بمعنى آخر، هي النتائج أو الأثر الذي يبحث عنه الباحث</a:t>
            </a:r>
            <a:r>
              <a:rPr lang="en-GB" sz="1600" dirty="0">
                <a:effectLst/>
                <a:latin typeface="Alexandria" pitchFamily="2" charset="-78"/>
                <a:ea typeface="Times New Roman" panose="02020603050405020304" pitchFamily="18" charset="0"/>
                <a:cs typeface="Alexandria" pitchFamily="2" charset="-78"/>
              </a:rPr>
              <a:t>.</a:t>
            </a:r>
            <a:endParaRPr lang="ar-EG" sz="1600" dirty="0">
              <a:effectLst/>
              <a:latin typeface="Alexandria" pitchFamily="2" charset="-78"/>
              <a:ea typeface="Times New Roman" panose="02020603050405020304" pitchFamily="18" charset="0"/>
              <a:cs typeface="Alexandria" pitchFamily="2" charset="-78"/>
            </a:endParaRPr>
          </a:p>
          <a:p>
            <a:pPr lvl="0" algn="r" rtl="1">
              <a:spcAft>
                <a:spcPts val="0"/>
              </a:spcAft>
            </a:pPr>
            <a:r>
              <a:rPr lang="ar-EG" sz="1400" dirty="0">
                <a:effectLst/>
                <a:highlight>
                  <a:srgbClr val="FFFF00"/>
                </a:highlight>
                <a:latin typeface="Alexandria" pitchFamily="2" charset="-78"/>
                <a:ea typeface="Times New Roman" panose="02020603050405020304" pitchFamily="18" charset="0"/>
                <a:cs typeface="Alexandria" pitchFamily="2" charset="-78"/>
              </a:rPr>
              <a:t>أمثلة:</a:t>
            </a:r>
          </a:p>
          <a:p>
            <a:pPr marL="285750" lvl="0" indent="-285750" algn="r" rtl="1">
              <a:spcAft>
                <a:spcPts val="0"/>
              </a:spcAft>
              <a:buFont typeface="Arial" panose="020B0604020202020204" pitchFamily="34" charset="0"/>
              <a:buChar char="•"/>
            </a:pPr>
            <a:r>
              <a:rPr lang="ar-SA" sz="1600" dirty="0">
                <a:effectLst/>
                <a:latin typeface="Alexandria" pitchFamily="2" charset="-78"/>
                <a:ea typeface="Times New Roman" panose="02020603050405020304" pitchFamily="18" charset="0"/>
                <a:cs typeface="Alexandria" pitchFamily="2" charset="-78"/>
              </a:rPr>
              <a:t>تقييم فعالية البيانات الصحفية في تحسين صورة المؤسسة</a:t>
            </a:r>
          </a:p>
          <a:p>
            <a:pPr lvl="0" algn="r" rtl="1">
              <a:spcAft>
                <a:spcPts val="0"/>
              </a:spcAft>
            </a:pPr>
            <a:r>
              <a:rPr lang="ar-SA" sz="1400" dirty="0">
                <a:effectLst/>
                <a:latin typeface="Alexandria" pitchFamily="2" charset="-78"/>
                <a:ea typeface="Times New Roman" panose="02020603050405020304" pitchFamily="18" charset="0"/>
                <a:cs typeface="Alexandria" pitchFamily="2" charset="-78"/>
              </a:rPr>
              <a:t>المتغير المستقل: إصدار البيانات الصحفية.</a:t>
            </a:r>
          </a:p>
          <a:p>
            <a:pPr lvl="0" algn="r" rtl="1">
              <a:spcAft>
                <a:spcPts val="0"/>
              </a:spcAft>
            </a:pPr>
            <a:r>
              <a:rPr lang="ar-SA" sz="1400" dirty="0">
                <a:effectLst/>
                <a:latin typeface="Alexandria" pitchFamily="2" charset="-78"/>
                <a:ea typeface="Times New Roman" panose="02020603050405020304" pitchFamily="18" charset="0"/>
                <a:cs typeface="Alexandria" pitchFamily="2" charset="-78"/>
              </a:rPr>
              <a:t>المتغير التابع: التغيير في الصورة العامة للمؤسسة.</a:t>
            </a:r>
          </a:p>
          <a:p>
            <a:pPr marL="285750" indent="-285750" algn="r" rtl="1">
              <a:buFont typeface="Arial" panose="020B0604020202020204" pitchFamily="34" charset="0"/>
              <a:buChar char="•"/>
            </a:pPr>
            <a:r>
              <a:rPr lang="ar-SA" sz="1600" dirty="0">
                <a:latin typeface="Alexandria" pitchFamily="2" charset="-78"/>
                <a:cs typeface="Alexandria" pitchFamily="2" charset="-78"/>
              </a:rPr>
              <a:t>تأثير المشاركة المجتمعية للشركات على الولاء للعلامة التجارية</a:t>
            </a:r>
          </a:p>
          <a:p>
            <a:pPr lvl="0" algn="r" rtl="1">
              <a:spcAft>
                <a:spcPts val="0"/>
              </a:spcAft>
            </a:pPr>
            <a:r>
              <a:rPr lang="ar-SA" sz="1400" dirty="0">
                <a:effectLst/>
                <a:latin typeface="Alexandria" pitchFamily="2" charset="-78"/>
                <a:ea typeface="Times New Roman" panose="02020603050405020304" pitchFamily="18" charset="0"/>
                <a:cs typeface="Alexandria" pitchFamily="2" charset="-78"/>
              </a:rPr>
              <a:t>المتغير المستقل: المشاركة المجتمعية للشركات (مثل المسؤولية الاجتماعية للشركات، البرامج الخيرية).</a:t>
            </a:r>
          </a:p>
          <a:p>
            <a:pPr lvl="0" algn="r" rtl="1">
              <a:spcAft>
                <a:spcPts val="0"/>
              </a:spcAft>
            </a:pPr>
            <a:r>
              <a:rPr lang="ar-SA" sz="1400" dirty="0">
                <a:effectLst/>
                <a:latin typeface="Alexandria" pitchFamily="2" charset="-78"/>
                <a:ea typeface="Times New Roman" panose="02020603050405020304" pitchFamily="18" charset="0"/>
                <a:cs typeface="Alexandria" pitchFamily="2" charset="-78"/>
              </a:rPr>
              <a:t>المتغير التابع: الولاء للعلامة التجارية من قبل العملاء.</a:t>
            </a:r>
          </a:p>
          <a:p>
            <a:pPr marL="285750" lvl="0" indent="-285750" algn="r" rtl="1">
              <a:spcAft>
                <a:spcPts val="0"/>
              </a:spcAft>
              <a:buFont typeface="Arial" panose="020B0604020202020204" pitchFamily="34" charset="0"/>
              <a:buChar char="•"/>
            </a:pPr>
            <a:r>
              <a:rPr lang="ar-SA" sz="1600" dirty="0">
                <a:latin typeface="Alexandria" pitchFamily="2" charset="-78"/>
                <a:cs typeface="Alexandria" pitchFamily="2" charset="-78"/>
              </a:rPr>
              <a:t>قياس تأثير التغطية الإعلامية على الرأي العام تجاه قضية معينة</a:t>
            </a:r>
          </a:p>
          <a:p>
            <a:pPr lvl="0" algn="r" rtl="1">
              <a:spcAft>
                <a:spcPts val="0"/>
              </a:spcAft>
            </a:pPr>
            <a:r>
              <a:rPr lang="ar-SA" sz="1400" dirty="0">
                <a:effectLst/>
                <a:latin typeface="Alexandria" pitchFamily="2" charset="-78"/>
                <a:ea typeface="Times New Roman" panose="02020603050405020304" pitchFamily="18" charset="0"/>
                <a:cs typeface="Alexandria" pitchFamily="2" charset="-78"/>
              </a:rPr>
              <a:t>المتغير المستقل: نوع ومدى التغطية الإعلامية (إيجابية، سلبية، محايدة).</a:t>
            </a:r>
          </a:p>
          <a:p>
            <a:pPr lvl="0" algn="r" rtl="1">
              <a:spcAft>
                <a:spcPts val="0"/>
              </a:spcAft>
            </a:pPr>
            <a:r>
              <a:rPr lang="ar-SA" sz="1400" dirty="0">
                <a:effectLst/>
                <a:latin typeface="Alexandria" pitchFamily="2" charset="-78"/>
                <a:ea typeface="Times New Roman" panose="02020603050405020304" pitchFamily="18" charset="0"/>
                <a:cs typeface="Alexandria" pitchFamily="2" charset="-78"/>
              </a:rPr>
              <a:t>المتغير التابع: التغييرات في الرأي العام تجاه القضية المعنية.</a:t>
            </a:r>
          </a:p>
        </p:txBody>
      </p:sp>
      <p:sp>
        <p:nvSpPr>
          <p:cNvPr id="4" name="TextBox 3">
            <a:extLst>
              <a:ext uri="{FF2B5EF4-FFF2-40B4-BE49-F238E27FC236}">
                <a16:creationId xmlns:a16="http://schemas.microsoft.com/office/drawing/2014/main" id="{8FE8D006-06DA-02BE-6E96-FA06109CF51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EF7EFE4-A388-D97B-33C9-48DBF565026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730472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4B724A-71CC-0259-15B5-62E52CC2CE6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448C8F9-BE1C-58BF-A829-7037C5BFCBC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1442D9F-0DF8-9E2C-C6CB-4A61635C6F48}"/>
              </a:ext>
            </a:extLst>
          </p:cNvPr>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1) متغيرات الدراسة</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811E7A2F-5D81-7419-4F7E-094E0779C01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F4D20C6-D4C7-EDD7-D12F-36C7BC846C2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1C24F37-A182-7DBF-8D62-D95C83EF84E4}"/>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FCEF3435-C625-C15B-2A2A-C70C0090F9CF}"/>
              </a:ext>
            </a:extLst>
          </p:cNvPr>
          <p:cNvSpPr txBox="1"/>
          <p:nvPr/>
        </p:nvSpPr>
        <p:spPr>
          <a:xfrm>
            <a:off x="825500" y="1748830"/>
            <a:ext cx="10541000" cy="3416320"/>
          </a:xfrm>
          <a:prstGeom prst="rect">
            <a:avLst/>
          </a:prstGeom>
          <a:noFill/>
        </p:spPr>
        <p:txBody>
          <a:bodyPr wrap="square" rtlCol="0">
            <a:spAutoFit/>
          </a:bodyPr>
          <a:lstStyle/>
          <a:p>
            <a:pPr algn="just" rtl="1">
              <a:lnSpc>
                <a:spcPct val="200000"/>
              </a:lnSpc>
            </a:pPr>
            <a:r>
              <a:rPr lang="ar-EG" sz="1600" dirty="0">
                <a:solidFill>
                  <a:schemeClr val="accent2">
                    <a:lumMod val="75000"/>
                  </a:schemeClr>
                </a:solidFill>
                <a:latin typeface="Alexandria" pitchFamily="2" charset="-78"/>
                <a:cs typeface="Alexandria" pitchFamily="2" charset="-78"/>
              </a:rPr>
              <a:t>تابع أنواع متعددة من المتغيرات والتي من بينها:</a:t>
            </a:r>
          </a:p>
          <a:p>
            <a:pPr algn="r" rtl="1">
              <a:lnSpc>
                <a:spcPct val="150000"/>
              </a:lnSpc>
            </a:pPr>
            <a:r>
              <a:rPr lang="ar-JO" sz="1600" u="sng" dirty="0">
                <a:solidFill>
                  <a:srgbClr val="FF0000"/>
                </a:solidFill>
                <a:latin typeface="Alexandria" pitchFamily="2" charset="-78"/>
                <a:cs typeface="Alexandria" pitchFamily="2" charset="-78"/>
              </a:rPr>
              <a:t>ج- متغيرات معدلة </a:t>
            </a:r>
            <a:r>
              <a:rPr lang="en-GB" sz="1600" u="sng" dirty="0">
                <a:solidFill>
                  <a:srgbClr val="FF0000"/>
                </a:solidFill>
                <a:latin typeface="Alexandria" pitchFamily="2" charset="-78"/>
                <a:cs typeface="Alexandria" pitchFamily="2" charset="-78"/>
              </a:rPr>
              <a:t>(Moderating Variables)</a:t>
            </a:r>
            <a:r>
              <a:rPr lang="ar-JO" sz="1600" u="sng" dirty="0">
                <a:solidFill>
                  <a:srgbClr val="FF0000"/>
                </a:solidFill>
                <a:latin typeface="Alexandria" pitchFamily="2" charset="-78"/>
                <a:cs typeface="Alexandria" pitchFamily="2" charset="-78"/>
              </a:rPr>
              <a:t>: </a:t>
            </a:r>
            <a:r>
              <a:rPr lang="ar-JO" sz="1600" dirty="0">
                <a:effectLst/>
                <a:latin typeface="Alexandria" pitchFamily="2" charset="-78"/>
                <a:ea typeface="Times New Roman" panose="02020603050405020304" pitchFamily="18" charset="0"/>
                <a:cs typeface="Alexandria" pitchFamily="2" charset="-78"/>
              </a:rPr>
              <a:t>وهي تلك المتغيرات التي تؤثر على العلاقة بين المتغير المستقل والمتغير التابع. يمكن أن تعزز أو تضعف هذه العلاقة</a:t>
            </a:r>
            <a:r>
              <a:rPr lang="en-GB" sz="1600" dirty="0">
                <a:effectLst/>
                <a:latin typeface="Alexandria" pitchFamily="2" charset="-78"/>
                <a:ea typeface="Times New Roman" panose="02020603050405020304" pitchFamily="18" charset="0"/>
                <a:cs typeface="Alexandria" pitchFamily="2" charset="-78"/>
              </a:rPr>
              <a:t>.</a:t>
            </a:r>
            <a:endParaRPr lang="ar-EG" sz="1600" dirty="0">
              <a:effectLst/>
              <a:latin typeface="Alexandria" pitchFamily="2" charset="-78"/>
              <a:ea typeface="Times New Roman" panose="02020603050405020304" pitchFamily="18" charset="0"/>
              <a:cs typeface="Alexandria" pitchFamily="2" charset="-78"/>
            </a:endParaRPr>
          </a:p>
          <a:p>
            <a:pPr algn="r" rtl="1">
              <a:lnSpc>
                <a:spcPct val="150000"/>
              </a:lnSpc>
            </a:pPr>
            <a:r>
              <a:rPr lang="ar-EG" sz="1600" dirty="0">
                <a:effectLst/>
                <a:highlight>
                  <a:srgbClr val="FFFF00"/>
                </a:highlight>
                <a:latin typeface="Alexandria" pitchFamily="2" charset="-78"/>
                <a:ea typeface="Times New Roman" panose="02020603050405020304" pitchFamily="18" charset="0"/>
                <a:cs typeface="Alexandria" pitchFamily="2" charset="-78"/>
              </a:rPr>
              <a:t>أمثلة:</a:t>
            </a:r>
          </a:p>
          <a:p>
            <a:pPr marL="285750" indent="-285750" algn="just" rtl="1">
              <a:buFont typeface="Arial" panose="020B0604020202020204" pitchFamily="34" charset="0"/>
              <a:buChar char="•"/>
            </a:pPr>
            <a:r>
              <a:rPr lang="ar-SA" sz="1400" u="sng" dirty="0">
                <a:effectLst/>
                <a:latin typeface="Alexandria" pitchFamily="2" charset="-78"/>
                <a:ea typeface="Times New Roman" panose="02020603050405020304" pitchFamily="18" charset="0"/>
                <a:cs typeface="Alexandria" pitchFamily="2" charset="-78"/>
              </a:rPr>
              <a:t>مستوى التعليم كمتغير معدل</a:t>
            </a:r>
            <a:r>
              <a:rPr lang="ar-SA" sz="1400" dirty="0">
                <a:effectLst/>
                <a:latin typeface="Alexandria" pitchFamily="2" charset="-78"/>
                <a:ea typeface="Times New Roman" panose="02020603050405020304" pitchFamily="18" charset="0"/>
                <a:cs typeface="Alexandria" pitchFamily="2" charset="-78"/>
              </a:rPr>
              <a:t>: في بحث حول العلاقة بين التدريب المهني (متغير مستقل) وتحسين الأداء الوظيفي (متغير تابع)، قد يؤثر مستوى التعليم الأساسي للمشاركين كمتغير معدل، حيث يمكن أن يكون للتدريب تأثير مختلف على الأشخاص ذوي مستويات تعليمية مختلفة.</a:t>
            </a:r>
          </a:p>
          <a:p>
            <a:pPr marL="285750" indent="-285750" algn="just" rtl="1">
              <a:buFont typeface="Arial" panose="020B0604020202020204" pitchFamily="34" charset="0"/>
              <a:buChar char="•"/>
            </a:pPr>
            <a:r>
              <a:rPr lang="ar-SA" sz="1400" dirty="0">
                <a:effectLst/>
                <a:latin typeface="Alexandria" pitchFamily="2" charset="-78"/>
                <a:ea typeface="Times New Roman" panose="02020603050405020304" pitchFamily="18" charset="0"/>
                <a:cs typeface="Alexandria" pitchFamily="2" charset="-78"/>
              </a:rPr>
              <a:t>الد</a:t>
            </a:r>
            <a:r>
              <a:rPr lang="ar-SA" sz="1400" u="sng" dirty="0">
                <a:effectLst/>
                <a:latin typeface="Alexandria" pitchFamily="2" charset="-78"/>
                <a:ea typeface="Times New Roman" panose="02020603050405020304" pitchFamily="18" charset="0"/>
                <a:cs typeface="Alexandria" pitchFamily="2" charset="-78"/>
              </a:rPr>
              <a:t>خل كمتغير معدل</a:t>
            </a:r>
            <a:r>
              <a:rPr lang="ar-SA" sz="1400" dirty="0">
                <a:effectLst/>
                <a:latin typeface="Alexandria" pitchFamily="2" charset="-78"/>
                <a:ea typeface="Times New Roman" panose="02020603050405020304" pitchFamily="18" charset="0"/>
                <a:cs typeface="Alexandria" pitchFamily="2" charset="-78"/>
              </a:rPr>
              <a:t>: في دراسة حول تأثير الحملات الإعلانية (متغير مستقل) على نية الشراء (متغير تابع)، قد يعمل الدخل كمتغير معدل حيث إن الأشخاص ذوي الدخل الأعلى قد يتأثرون بشكل مختلف بالإعلانات مقارنة بالأشخاص ذوي الدخل المنخفض.</a:t>
            </a:r>
          </a:p>
          <a:p>
            <a:pPr marL="285750" indent="-285750" algn="just" rtl="1">
              <a:buFont typeface="Arial" panose="020B0604020202020204" pitchFamily="34" charset="0"/>
              <a:buChar char="•"/>
            </a:pPr>
            <a:r>
              <a:rPr lang="ar-SA" sz="1400" u="sng" dirty="0">
                <a:effectLst/>
                <a:latin typeface="Alexandria" pitchFamily="2" charset="-78"/>
                <a:ea typeface="Times New Roman" panose="02020603050405020304" pitchFamily="18" charset="0"/>
                <a:cs typeface="Alexandria" pitchFamily="2" charset="-78"/>
              </a:rPr>
              <a:t>النوع كمتغير معدل</a:t>
            </a:r>
            <a:r>
              <a:rPr lang="ar-SA" sz="1400" dirty="0">
                <a:effectLst/>
                <a:latin typeface="Alexandria" pitchFamily="2" charset="-78"/>
                <a:ea typeface="Times New Roman" panose="02020603050405020304" pitchFamily="18" charset="0"/>
                <a:cs typeface="Alexandria" pitchFamily="2" charset="-78"/>
              </a:rPr>
              <a:t>: في دراسة تتناول العلاقة بين استخدام وسائل التواصل الاجتماعي (متغير مستقل) والشعور بالوحدة (متغير تابع)، قد يكون للجنس دور كمتغير معدل حيث إن تأثير وسائل التواصل الاجتماعي على الشعور بالوحدة قد يختلف بين الرجال والنساء.</a:t>
            </a:r>
            <a:endParaRPr lang="en-US" sz="1400" dirty="0">
              <a:effectLst/>
              <a:latin typeface="Alexandria" pitchFamily="2" charset="-78"/>
              <a:ea typeface="Times New Roman" panose="02020603050405020304" pitchFamily="18" charset="0"/>
              <a:cs typeface="Alexandria" pitchFamily="2" charset="-78"/>
            </a:endParaRPr>
          </a:p>
        </p:txBody>
      </p:sp>
      <p:sp>
        <p:nvSpPr>
          <p:cNvPr id="4" name="TextBox 3">
            <a:extLst>
              <a:ext uri="{FF2B5EF4-FFF2-40B4-BE49-F238E27FC236}">
                <a16:creationId xmlns:a16="http://schemas.microsoft.com/office/drawing/2014/main" id="{B5397A31-6A88-A783-8E08-830F1D961BB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50A53BD-BA93-5FFE-DCB7-E707CDBB288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565555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5E71A9-3319-AEA8-DD15-05277438013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CBAC1CB-5F34-00F2-A771-846496C8BF3C}"/>
              </a:ext>
            </a:extLst>
          </p:cNvPr>
          <p:cNvSpPr/>
          <p:nvPr/>
        </p:nvSpPr>
        <p:spPr>
          <a:xfrm>
            <a:off x="641906" y="19025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860E090-1A05-5742-0B2B-23B75CDE0F0B}"/>
              </a:ext>
            </a:extLst>
          </p:cNvPr>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1) متغيرات الدراسة</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ED1951E8-6A02-E27E-5DED-0EF78337631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BD773AC-C33D-3C03-4370-E8CD8786446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4616D4F-D8AB-5F20-216C-EAA60E336BCC}"/>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F06A3B79-209E-E2BE-8ED9-A956367F19F6}"/>
              </a:ext>
            </a:extLst>
          </p:cNvPr>
          <p:cNvSpPr txBox="1"/>
          <p:nvPr/>
        </p:nvSpPr>
        <p:spPr>
          <a:xfrm>
            <a:off x="777766" y="2095405"/>
            <a:ext cx="10541000" cy="4368632"/>
          </a:xfrm>
          <a:prstGeom prst="rect">
            <a:avLst/>
          </a:prstGeom>
          <a:noFill/>
        </p:spPr>
        <p:txBody>
          <a:bodyPr wrap="square" rtlCol="0">
            <a:spAutoFit/>
          </a:bodyPr>
          <a:lstStyle/>
          <a:p>
            <a:pPr algn="just" rtl="1">
              <a:lnSpc>
                <a:spcPct val="200000"/>
              </a:lnSpc>
            </a:pPr>
            <a:r>
              <a:rPr lang="ar-EG" sz="1600" dirty="0">
                <a:solidFill>
                  <a:schemeClr val="accent2">
                    <a:lumMod val="75000"/>
                  </a:schemeClr>
                </a:solidFill>
                <a:latin typeface="Alexandria" pitchFamily="2" charset="-78"/>
                <a:cs typeface="Alexandria" pitchFamily="2" charset="-78"/>
              </a:rPr>
              <a:t>تابع أنواع متعددة من المتغيرات والتي من بينها:</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JO" sz="1600" b="0" i="0" u="sng" strike="noStrike" kern="1200" cap="none" spc="0" normalizeH="0" baseline="0" noProof="0" dirty="0">
                <a:ln>
                  <a:noFill/>
                </a:ln>
                <a:solidFill>
                  <a:srgbClr val="FF0000"/>
                </a:solidFill>
                <a:effectLst/>
                <a:uLnTx/>
                <a:uFillTx/>
                <a:latin typeface="Alexandria" pitchFamily="2" charset="-78"/>
                <a:ea typeface="+mn-ea"/>
                <a:cs typeface="Alexandria" pitchFamily="2" charset="-78"/>
              </a:rPr>
              <a:t>د- متغيرات وسيطة </a:t>
            </a:r>
            <a:r>
              <a:rPr kumimoji="0" lang="en-GB" sz="1600" b="0" i="0" u="sng" strike="noStrike" kern="1200" cap="none" spc="0" normalizeH="0" baseline="0" noProof="0" dirty="0">
                <a:ln>
                  <a:noFill/>
                </a:ln>
                <a:solidFill>
                  <a:srgbClr val="FF0000"/>
                </a:solidFill>
                <a:effectLst/>
                <a:uLnTx/>
                <a:uFillTx/>
                <a:latin typeface="Alexandria" pitchFamily="2" charset="-78"/>
                <a:ea typeface="+mn-ea"/>
                <a:cs typeface="Alexandria" pitchFamily="2" charset="-78"/>
              </a:rPr>
              <a:t>(Mediating Variables)</a:t>
            </a:r>
            <a:r>
              <a:rPr kumimoji="0" lang="ar-JO" sz="1600" b="0" i="0" u="sng" strike="noStrike" kern="1200" cap="none" spc="0" normalizeH="0" baseline="0" noProof="0" dirty="0">
                <a:ln>
                  <a:noFill/>
                </a:ln>
                <a:solidFill>
                  <a:srgbClr val="FF0000"/>
                </a:solidFill>
                <a:effectLst/>
                <a:uLnTx/>
                <a:uFillTx/>
                <a:latin typeface="Alexandria" pitchFamily="2" charset="-78"/>
                <a:ea typeface="+mn-ea"/>
                <a:cs typeface="Alexandria" pitchFamily="2" charset="-78"/>
              </a:rPr>
              <a:t>: </a:t>
            </a:r>
            <a:r>
              <a:rPr kumimoji="0" lang="ar-JO"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هي المتغيرات التي تشرح كيف أو لماذا هناك علاقة بين المتغير المستقل والمتغير التابع</a:t>
            </a:r>
            <a:r>
              <a:rPr kumimoji="0" lang="en-GB"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a:t>
            </a:r>
            <a:endParaRPr kumimoji="0" lang="ar-EG"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endParaRPr>
          </a:p>
          <a:p>
            <a:pPr marL="0" marR="0" lvl="0" indent="0" algn="r" defTabSz="914400" rtl="1" eaLnBrk="1" fontAlgn="auto" latinLnBrk="0" hangingPunct="1">
              <a:lnSpc>
                <a:spcPct val="150000"/>
              </a:lnSpc>
              <a:spcBef>
                <a:spcPts val="0"/>
              </a:spcBef>
              <a:spcAft>
                <a:spcPts val="0"/>
              </a:spcAft>
              <a:buClrTx/>
              <a:buSzTx/>
              <a:buFontTx/>
              <a:buNone/>
              <a:tabLst/>
              <a:defRPr/>
            </a:pPr>
            <a:r>
              <a:rPr lang="ar-EG" sz="1600" dirty="0">
                <a:solidFill>
                  <a:prstClr val="black"/>
                </a:solidFill>
                <a:highlight>
                  <a:srgbClr val="FFFF00"/>
                </a:highlight>
                <a:latin typeface="Alexandria" pitchFamily="2" charset="-78"/>
                <a:ea typeface="Times New Roman" panose="02020603050405020304" pitchFamily="18" charset="0"/>
                <a:cs typeface="Alexandria" pitchFamily="2" charset="-78"/>
              </a:rPr>
              <a:t>أمثلة:</a:t>
            </a:r>
          </a:p>
          <a:p>
            <a:pPr marL="342900" lvl="0" indent="-342900" algn="just" rtl="1">
              <a:spcAft>
                <a:spcPts val="0"/>
              </a:spcAft>
              <a:buFont typeface="Symbol" panose="05050102010706020507" pitchFamily="18" charset="2"/>
              <a:buChar char=""/>
            </a:pPr>
            <a:r>
              <a:rPr lang="ar-JO" sz="1400" u="sng" dirty="0">
                <a:effectLst/>
                <a:latin typeface="Alexandria" pitchFamily="2" charset="-78"/>
                <a:ea typeface="Times New Roman" panose="02020603050405020304" pitchFamily="18" charset="0"/>
                <a:cs typeface="Alexandria" pitchFamily="2" charset="-78"/>
              </a:rPr>
              <a:t>الرضا الوظيفي كمتغير وسيط: </a:t>
            </a:r>
            <a:r>
              <a:rPr lang="ar-JO" sz="1400" dirty="0">
                <a:effectLst/>
                <a:latin typeface="Alexandria" pitchFamily="2" charset="-78"/>
                <a:ea typeface="Times New Roman" panose="02020603050405020304" pitchFamily="18" charset="0"/>
                <a:cs typeface="Alexandria" pitchFamily="2" charset="-78"/>
              </a:rPr>
              <a:t>في دراسة حول العلاقة بين أساليب القيادة التحفيزية (متغير مستقل) وأداء الموظفين (متغير تابع)، يمكن اعتبار الرضا الوظيفي متغيراً وسيطاً يشرح كيف أن أساليب القيادة التحفيزية تعزز أداء الموظفين من خلال زيادة رضاهم عن العمل</a:t>
            </a:r>
            <a:r>
              <a:rPr lang="en-GB" sz="1400" dirty="0">
                <a:effectLst/>
                <a:latin typeface="Alexandria" pitchFamily="2" charset="-78"/>
                <a:ea typeface="Times New Roman" panose="02020603050405020304" pitchFamily="18" charset="0"/>
                <a:cs typeface="Alexandria" pitchFamily="2" charset="-78"/>
              </a:rPr>
              <a:t>.</a:t>
            </a:r>
            <a:endParaRPr lang="en-US" sz="1400" dirty="0">
              <a:effectLst/>
              <a:latin typeface="Alexandria" pitchFamily="2" charset="-78"/>
              <a:ea typeface="Times New Roman" panose="02020603050405020304" pitchFamily="18" charset="0"/>
              <a:cs typeface="Alexandria" pitchFamily="2" charset="-78"/>
            </a:endParaRPr>
          </a:p>
          <a:p>
            <a:pPr marL="342900" lvl="0" indent="-342900" algn="just" rtl="1">
              <a:spcAft>
                <a:spcPts val="0"/>
              </a:spcAft>
              <a:buFont typeface="Symbol" panose="05050102010706020507" pitchFamily="18" charset="2"/>
              <a:buChar char=""/>
            </a:pPr>
            <a:r>
              <a:rPr lang="ar-JO" sz="1400" u="sng" dirty="0">
                <a:effectLst/>
                <a:latin typeface="Alexandria" pitchFamily="2" charset="-78"/>
                <a:ea typeface="Times New Roman" panose="02020603050405020304" pitchFamily="18" charset="0"/>
                <a:cs typeface="Alexandria" pitchFamily="2" charset="-78"/>
              </a:rPr>
              <a:t>الوعي العلامة التجارية كمتغير وسيط</a:t>
            </a:r>
            <a:r>
              <a:rPr lang="ar-JO" sz="1400" dirty="0">
                <a:effectLst/>
                <a:latin typeface="Alexandria" pitchFamily="2" charset="-78"/>
                <a:ea typeface="Times New Roman" panose="02020603050405020304" pitchFamily="18" charset="0"/>
                <a:cs typeface="Alexandria" pitchFamily="2" charset="-78"/>
              </a:rPr>
              <a:t>: في دراسة حول تأثير الإعلانات على الإنترنت (متغير مستقل) على قرارات الشراء (متغير تابع)، يمكن للوعي بالعلامة التجارية أن يعمل كمتغير وسيط يشرح كيف أن الإعلانات على الإنترنت تزيد من احتمالات الشراء بزيادة الوعي بالعلامة التجارية</a:t>
            </a:r>
            <a:r>
              <a:rPr lang="en-GB" sz="1400" dirty="0">
                <a:effectLst/>
                <a:latin typeface="Alexandria" pitchFamily="2" charset="-78"/>
                <a:ea typeface="Times New Roman" panose="02020603050405020304" pitchFamily="18" charset="0"/>
                <a:cs typeface="Alexandria" pitchFamily="2" charset="-78"/>
              </a:rPr>
              <a:t>.</a:t>
            </a:r>
            <a:endParaRPr lang="en-US" sz="1400" dirty="0">
              <a:effectLst/>
              <a:latin typeface="Alexandria" pitchFamily="2" charset="-78"/>
              <a:ea typeface="Times New Roman" panose="02020603050405020304" pitchFamily="18" charset="0"/>
              <a:cs typeface="Alexandria" pitchFamily="2" charset="-78"/>
            </a:endParaRPr>
          </a:p>
          <a:p>
            <a:pPr marL="342900" lvl="0" indent="-342900" algn="just" rtl="1">
              <a:spcAft>
                <a:spcPts val="0"/>
              </a:spcAft>
              <a:buFont typeface="Symbol" panose="05050102010706020507" pitchFamily="18" charset="2"/>
              <a:buChar char=""/>
            </a:pPr>
            <a:r>
              <a:rPr lang="ar-JO" sz="1400" u="sng" dirty="0">
                <a:effectLst/>
                <a:latin typeface="Alexandria" pitchFamily="2" charset="-78"/>
                <a:ea typeface="Times New Roman" panose="02020603050405020304" pitchFamily="18" charset="0"/>
                <a:cs typeface="Alexandria" pitchFamily="2" charset="-78"/>
              </a:rPr>
              <a:t>المشاركة الدراسية كمتغير وسيط</a:t>
            </a:r>
            <a:r>
              <a:rPr lang="ar-JO" sz="1400" dirty="0">
                <a:effectLst/>
                <a:latin typeface="Alexandria" pitchFamily="2" charset="-78"/>
                <a:ea typeface="Times New Roman" panose="02020603050405020304" pitchFamily="18" charset="0"/>
                <a:cs typeface="Alexandria" pitchFamily="2" charset="-78"/>
              </a:rPr>
              <a:t>: في بحث يستكشف العلاقة بين بيئة التعلم (متغير مستقل) والنجاح الأكاديمي (متغير تابع)، قد تعمل المشاركة الدراسية كمتغير وسيط يوضح كيف أن بيئة التعلم الإيجابية تؤدي إلى نجاح أكاديمي أكبر من خلال تعزيز المشاركة الفعالة للطلاب في عملية التعلم</a:t>
            </a:r>
            <a:r>
              <a:rPr lang="en-GB" sz="1400" dirty="0">
                <a:effectLst/>
                <a:latin typeface="Alexandria" pitchFamily="2" charset="-78"/>
                <a:ea typeface="Times New Roman" panose="02020603050405020304" pitchFamily="18" charset="0"/>
                <a:cs typeface="Alexandria" pitchFamily="2" charset="-78"/>
              </a:rPr>
              <a:t>.</a:t>
            </a:r>
            <a:endParaRPr kumimoji="0" lang="en-US" sz="14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endParaRPr>
          </a:p>
          <a:p>
            <a:pPr algn="r" rtl="1">
              <a:lnSpc>
                <a:spcPct val="150000"/>
              </a:lnSpc>
            </a:pPr>
            <a:endParaRPr lang="en-US" sz="1600" dirty="0">
              <a:effectLst/>
              <a:latin typeface="Alexandria" pitchFamily="2" charset="-78"/>
              <a:ea typeface="Times New Roman" panose="02020603050405020304" pitchFamily="18" charset="0"/>
              <a:cs typeface="Alexandria" pitchFamily="2" charset="-78"/>
            </a:endParaRPr>
          </a:p>
          <a:p>
            <a:pPr algn="just" rtl="1">
              <a:lnSpc>
                <a:spcPct val="200000"/>
              </a:lnSpc>
            </a:pPr>
            <a:endParaRPr lang="ar-EG" sz="14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30056937-4DFF-FAF4-195A-255A06C0885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B61CCB2-788A-86F4-D964-E69A5331B57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019195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844D50-1FE7-4F6B-ABAA-97F2FA2AC49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CABF8E9-ECB3-2409-CCAF-58E5CE39FAC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7153083-95D0-DDD5-E559-867A6B9FC1E1}"/>
              </a:ext>
            </a:extLst>
          </p:cNvPr>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1) متغيرات الدراسة</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1BDF0BB1-9CCF-D71D-935E-D8A15B9DA34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6649A8D-029A-6FD0-4A69-A77A6B31FFA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2E3573A-85D2-0396-E3EA-1516ECE7AE5F}"/>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B85F6790-CF44-C3EB-9531-73CC5A634327}"/>
              </a:ext>
            </a:extLst>
          </p:cNvPr>
          <p:cNvSpPr txBox="1"/>
          <p:nvPr/>
        </p:nvSpPr>
        <p:spPr>
          <a:xfrm>
            <a:off x="777766" y="2095405"/>
            <a:ext cx="10541000" cy="3722301"/>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JO" sz="1600" b="0" i="0" u="sng" strike="noStrike" kern="1200" cap="none" spc="0" normalizeH="0" baseline="0" noProof="0" dirty="0">
                <a:ln>
                  <a:noFill/>
                </a:ln>
                <a:solidFill>
                  <a:srgbClr val="FF0000"/>
                </a:solidFill>
                <a:effectLst/>
                <a:uLnTx/>
                <a:uFillTx/>
                <a:latin typeface="Alexandria" pitchFamily="2" charset="-78"/>
                <a:ea typeface="+mn-ea"/>
                <a:cs typeface="Alexandria" pitchFamily="2" charset="-78"/>
              </a:rPr>
              <a:t>ه</a:t>
            </a:r>
            <a:r>
              <a:rPr kumimoji="0" lang="ar-EG" sz="1600" b="0" i="0" u="sng" strike="noStrike" kern="1200" cap="none" spc="0" normalizeH="0" baseline="0" noProof="0" dirty="0">
                <a:ln>
                  <a:noFill/>
                </a:ln>
                <a:solidFill>
                  <a:srgbClr val="FF0000"/>
                </a:solidFill>
                <a:effectLst/>
                <a:uLnTx/>
                <a:uFillTx/>
                <a:latin typeface="Alexandria" pitchFamily="2" charset="-78"/>
                <a:ea typeface="+mn-ea"/>
                <a:cs typeface="Alexandria" pitchFamily="2" charset="-78"/>
              </a:rPr>
              <a:t>ـ</a:t>
            </a:r>
            <a:r>
              <a:rPr kumimoji="0" lang="ar-JO" sz="1600" b="0" i="0" u="sng" strike="noStrike" kern="1200" cap="none" spc="0" normalizeH="0" baseline="0" noProof="0" dirty="0">
                <a:ln>
                  <a:noFill/>
                </a:ln>
                <a:solidFill>
                  <a:srgbClr val="FF0000"/>
                </a:solidFill>
                <a:effectLst/>
                <a:uLnTx/>
                <a:uFillTx/>
                <a:latin typeface="Alexandria" pitchFamily="2" charset="-78"/>
                <a:ea typeface="+mn-ea"/>
                <a:cs typeface="Alexandria" pitchFamily="2" charset="-78"/>
              </a:rPr>
              <a:t>- متغيرات ضابطة </a:t>
            </a:r>
            <a:r>
              <a:rPr kumimoji="0" lang="en-GB" sz="1600" b="0" i="0" u="sng" strike="noStrike" kern="1200" cap="none" spc="0" normalizeH="0" baseline="0" noProof="0" dirty="0">
                <a:ln>
                  <a:noFill/>
                </a:ln>
                <a:solidFill>
                  <a:srgbClr val="FF0000"/>
                </a:solidFill>
                <a:effectLst/>
                <a:uLnTx/>
                <a:uFillTx/>
                <a:latin typeface="Alexandria" pitchFamily="2" charset="-78"/>
                <a:ea typeface="+mn-ea"/>
                <a:cs typeface="Alexandria" pitchFamily="2" charset="-78"/>
              </a:rPr>
              <a:t>(Control Variables) </a:t>
            </a:r>
            <a:r>
              <a:rPr kumimoji="0" lang="ar-JO" sz="1600" b="0" i="0" u="sng" strike="noStrike" kern="1200" cap="none" spc="0" normalizeH="0" baseline="0" noProof="0" dirty="0">
                <a:ln>
                  <a:noFill/>
                </a:ln>
                <a:solidFill>
                  <a:srgbClr val="FF0000"/>
                </a:solidFill>
                <a:effectLst/>
                <a:uLnTx/>
                <a:uFillTx/>
                <a:latin typeface="Alexandria" pitchFamily="2" charset="-78"/>
                <a:ea typeface="+mn-ea"/>
                <a:cs typeface="Alexandria" pitchFamily="2" charset="-78"/>
              </a:rPr>
              <a:t>: </a:t>
            </a:r>
            <a:r>
              <a:rPr kumimoji="0" lang="ar-JO"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هي المتغيرات التي يحافظ عليها الباحث ثابتة أو غير متغيرة خلال الدراسة لضمان أن أي تغييرات في المتغير التابع هي نتيجة للمتغير المستقل فقط</a:t>
            </a:r>
            <a:r>
              <a:rPr kumimoji="0" lang="en-GB"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a:t>
            </a:r>
            <a:endParaRPr kumimoji="0" lang="en-US"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endParaRPr>
          </a:p>
          <a:p>
            <a:pPr algn="r" rtl="1">
              <a:lnSpc>
                <a:spcPct val="150000"/>
              </a:lnSpc>
            </a:pPr>
            <a:r>
              <a:rPr lang="ar-EG" sz="1600" dirty="0">
                <a:effectLst/>
                <a:highlight>
                  <a:srgbClr val="FFFF00"/>
                </a:highlight>
                <a:latin typeface="Alexandria" pitchFamily="2" charset="-78"/>
                <a:ea typeface="Times New Roman" panose="02020603050405020304" pitchFamily="18" charset="0"/>
                <a:cs typeface="Alexandria" pitchFamily="2" charset="-78"/>
              </a:rPr>
              <a:t>أمثلة:</a:t>
            </a:r>
            <a:endParaRPr lang="en-US" sz="1600" dirty="0">
              <a:effectLst/>
              <a:latin typeface="Alexandria" pitchFamily="2" charset="-78"/>
              <a:ea typeface="Times New Roman" panose="02020603050405020304" pitchFamily="18" charset="0"/>
              <a:cs typeface="Alexandria" pitchFamily="2" charset="-78"/>
            </a:endParaRPr>
          </a:p>
          <a:p>
            <a:pPr marL="285750" indent="-285750" algn="just" rtl="1">
              <a:lnSpc>
                <a:spcPct val="200000"/>
              </a:lnSpc>
              <a:buFont typeface="Arial" panose="020B0604020202020204" pitchFamily="34" charset="0"/>
              <a:buChar char="•"/>
            </a:pPr>
            <a:r>
              <a:rPr lang="ar-EG" sz="1400" dirty="0">
                <a:latin typeface="Alexandria" pitchFamily="2" charset="-78"/>
                <a:cs typeface="Alexandria" pitchFamily="2" charset="-78"/>
              </a:rPr>
              <a:t>النوع في الدراسات النفسية: عند دراسة تأثير تقنية جديدة للتخفيف من القلق (متغير مستقل) على مستويات القلق (متغير تابع)، قد يختار الباحثون ضبط الجنس كمتغير ضابط للتأكد من أن النتائج لا تتأثر بالاختلافات بين الجنسين.</a:t>
            </a:r>
          </a:p>
          <a:p>
            <a:pPr marL="285750" indent="-285750" algn="just" rtl="1">
              <a:lnSpc>
                <a:spcPct val="200000"/>
              </a:lnSpc>
              <a:buFont typeface="Arial" panose="020B0604020202020204" pitchFamily="34" charset="0"/>
              <a:buChar char="•"/>
            </a:pPr>
            <a:r>
              <a:rPr lang="ar-EG" sz="1400" dirty="0">
                <a:latin typeface="Alexandria" pitchFamily="2" charset="-78"/>
                <a:cs typeface="Alexandria" pitchFamily="2" charset="-78"/>
              </a:rPr>
              <a:t>مستوى التعليم في الدراسات الاجتماعية: عند تقييم تأثير برامج التوعية الاجتماعية (متغير مستقل) على الوعي بقضايا معينة (متغير تابع)، يمكن ضبط مستوى التعليم كمتغير ضابط للتأكد من أن الفروق في الوعي لا تنبع من الاختلافات في التعليم.</a:t>
            </a:r>
          </a:p>
          <a:p>
            <a:pPr marL="285750" indent="-285750" algn="just" rtl="1">
              <a:lnSpc>
                <a:spcPct val="200000"/>
              </a:lnSpc>
              <a:buFont typeface="Arial" panose="020B0604020202020204" pitchFamily="34" charset="0"/>
              <a:buChar char="•"/>
            </a:pPr>
            <a:r>
              <a:rPr lang="ar-EG" sz="1400" dirty="0">
                <a:latin typeface="Alexandria" pitchFamily="2" charset="-78"/>
                <a:cs typeface="Alexandria" pitchFamily="2" charset="-78"/>
              </a:rPr>
              <a:t>الدخل السنوي في الدراسات الاقتصادية: في دراسة حول تأثير الإعفاءات الضريبية (متغير مستقل) على الاستثمار في الأعمال الصغيرة (متغير تابع)، يمكن أن يكون الدخل السنوي متغيراً ضابطاً للتحقق من أن النتائج لا تتأثر بقدرة المستثمرين الاقتصادية.</a:t>
            </a:r>
          </a:p>
        </p:txBody>
      </p:sp>
      <p:sp>
        <p:nvSpPr>
          <p:cNvPr id="4" name="TextBox 3">
            <a:extLst>
              <a:ext uri="{FF2B5EF4-FFF2-40B4-BE49-F238E27FC236}">
                <a16:creationId xmlns:a16="http://schemas.microsoft.com/office/drawing/2014/main" id="{450F9C8D-D940-1A6A-971F-EF2BE375474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3605209-9238-AC32-155C-6CC366ADD7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86296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092315" y="925551"/>
            <a:ext cx="4466460"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1) متغيرات الدراسة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1924000"/>
            <a:ext cx="10360692" cy="3414524"/>
          </a:xfrm>
          <a:prstGeom prst="rect">
            <a:avLst/>
          </a:prstGeom>
          <a:noFill/>
        </p:spPr>
        <p:txBody>
          <a:bodyPr wrap="square" rtlCol="0">
            <a:spAutoFit/>
          </a:bodyPr>
          <a:lstStyle/>
          <a:p>
            <a:pPr algn="just" rtl="1">
              <a:lnSpc>
                <a:spcPct val="200000"/>
              </a:lnSpc>
            </a:pPr>
            <a:r>
              <a:rPr lang="ar-EG" sz="1600" b="1" dirty="0">
                <a:solidFill>
                  <a:schemeClr val="accent2">
                    <a:lumMod val="75000"/>
                  </a:schemeClr>
                </a:solidFill>
                <a:latin typeface="Alexandria" pitchFamily="2" charset="-78"/>
                <a:cs typeface="Alexandria" pitchFamily="2" charset="-78"/>
              </a:rPr>
              <a:t>تصنيف المتغيرات وفقا لمستويات القياس:</a:t>
            </a:r>
          </a:p>
          <a:p>
            <a:pPr algn="r" rtl="1"/>
            <a:r>
              <a:rPr lang="ar-JO" sz="1600" dirty="0">
                <a:effectLst/>
                <a:latin typeface="Alexandria" pitchFamily="2" charset="-78"/>
                <a:ea typeface="Times New Roman" panose="02020603050405020304" pitchFamily="18" charset="0"/>
                <a:cs typeface="Alexandria" pitchFamily="2" charset="-78"/>
              </a:rPr>
              <a:t>تُصنف المتغيرات وفقًا لمستويات القياس التي تحدد كيف يمكن تحليل البيانات وتفسيرها. يوجد أربعة مستويات رئيسية للقياس: الاسمي، الرتبي، الفاصل الزمني، والنسبي. وذلك كما يلي:</a:t>
            </a:r>
            <a:endParaRPr lang="ar-EG" sz="1600" dirty="0">
              <a:effectLst/>
              <a:latin typeface="Alexandria" pitchFamily="2" charset="-78"/>
              <a:ea typeface="Times New Roman" panose="02020603050405020304" pitchFamily="18" charset="0"/>
              <a:cs typeface="Alexandria" pitchFamily="2" charset="-78"/>
            </a:endParaRPr>
          </a:p>
          <a:p>
            <a:pPr algn="r" rtl="1"/>
            <a:endParaRPr lang="en-US" sz="1600" dirty="0">
              <a:effectLst/>
              <a:latin typeface="Alexandria" pitchFamily="2" charset="-78"/>
              <a:ea typeface="Times New Roman" panose="02020603050405020304" pitchFamily="18" charset="0"/>
              <a:cs typeface="Alexandria" pitchFamily="2" charset="-78"/>
            </a:endParaRPr>
          </a:p>
          <a:p>
            <a:pPr algn="r" rtl="1"/>
            <a:r>
              <a:rPr lang="ar-EG" dirty="0">
                <a:solidFill>
                  <a:srgbClr val="FF0000"/>
                </a:solidFill>
                <a:effectLst/>
                <a:latin typeface="Alexandria" pitchFamily="2" charset="-78"/>
                <a:ea typeface="Times New Roman" panose="02020603050405020304" pitchFamily="18" charset="0"/>
                <a:cs typeface="Alexandria" pitchFamily="2" charset="-78"/>
              </a:rPr>
              <a:t>أ- </a:t>
            </a:r>
            <a:r>
              <a:rPr lang="ar-JO" dirty="0">
                <a:solidFill>
                  <a:srgbClr val="FF0000"/>
                </a:solidFill>
                <a:effectLst/>
                <a:latin typeface="Alexandria" pitchFamily="2" charset="-78"/>
                <a:ea typeface="Times New Roman" panose="02020603050405020304" pitchFamily="18" charset="0"/>
                <a:cs typeface="Alexandria" pitchFamily="2" charset="-78"/>
              </a:rPr>
              <a:t>المقياس الاسمي</a:t>
            </a:r>
            <a:r>
              <a:rPr lang="en-GB" dirty="0">
                <a:solidFill>
                  <a:srgbClr val="FF0000"/>
                </a:solidFill>
                <a:effectLst/>
                <a:latin typeface="Alexandria" pitchFamily="2" charset="-78"/>
                <a:ea typeface="Times New Roman" panose="02020603050405020304" pitchFamily="18" charset="0"/>
                <a:cs typeface="Alexandria" pitchFamily="2" charset="-78"/>
              </a:rPr>
              <a:t> (Nominal Scale)</a:t>
            </a:r>
            <a:endParaRPr lang="en-US" dirty="0">
              <a:solidFill>
                <a:srgbClr val="FF0000"/>
              </a:solidFill>
              <a:effectLst/>
              <a:latin typeface="Alexandria" pitchFamily="2" charset="-78"/>
              <a:ea typeface="Times New Roman" panose="02020603050405020304" pitchFamily="18" charset="0"/>
              <a:cs typeface="Alexandria" pitchFamily="2" charset="-78"/>
            </a:endParaRPr>
          </a:p>
          <a:p>
            <a:pPr algn="r" rtl="1"/>
            <a:r>
              <a:rPr lang="ar-JO" sz="1600" dirty="0">
                <a:effectLst/>
                <a:latin typeface="Alexandria" pitchFamily="2" charset="-78"/>
                <a:ea typeface="Times New Roman" panose="02020603050405020304" pitchFamily="18" charset="0"/>
                <a:cs typeface="Alexandria" pitchFamily="2" charset="-78"/>
              </a:rPr>
              <a:t>الخصائص: يُستخدم لتصنيف البيانات إلى مجموعات متباينة دون أي ترتيب أو تدرج بينها. الأرقام أو الرموز المستخدمة في المقياس الاسمي تمثل تسميات فقط</a:t>
            </a:r>
            <a:r>
              <a:rPr lang="en-GB" sz="1600" dirty="0">
                <a:effectLst/>
                <a:latin typeface="Alexandria" pitchFamily="2" charset="-78"/>
                <a:ea typeface="Times New Roman" panose="02020603050405020304" pitchFamily="18" charset="0"/>
                <a:cs typeface="Alexandria" pitchFamily="2" charset="-78"/>
              </a:rPr>
              <a:t>.</a:t>
            </a:r>
            <a:endParaRPr lang="en-US" sz="1600" dirty="0">
              <a:effectLst/>
              <a:latin typeface="Alexandria" pitchFamily="2" charset="-78"/>
              <a:ea typeface="Times New Roman" panose="02020603050405020304" pitchFamily="18" charset="0"/>
              <a:cs typeface="Alexandria" pitchFamily="2" charset="-78"/>
            </a:endParaRPr>
          </a:p>
          <a:p>
            <a:pPr algn="r" rtl="1"/>
            <a:r>
              <a:rPr lang="ar-JO" sz="1600" dirty="0">
                <a:effectLst/>
                <a:latin typeface="Alexandria" pitchFamily="2" charset="-78"/>
                <a:ea typeface="Times New Roman" panose="02020603050405020304" pitchFamily="18" charset="0"/>
                <a:cs typeface="Alexandria" pitchFamily="2" charset="-78"/>
              </a:rPr>
              <a:t>الأمثلة</a:t>
            </a:r>
            <a:r>
              <a:rPr lang="en-GB" sz="1600" dirty="0">
                <a:effectLst/>
                <a:latin typeface="Alexandria" pitchFamily="2" charset="-78"/>
                <a:ea typeface="Times New Roman" panose="02020603050405020304" pitchFamily="18" charset="0"/>
                <a:cs typeface="Alexandria" pitchFamily="2" charset="-78"/>
              </a:rPr>
              <a:t>:</a:t>
            </a:r>
            <a:endParaRPr lang="en-US" sz="1600" dirty="0">
              <a:effectLst/>
              <a:latin typeface="Alexandria" pitchFamily="2" charset="-78"/>
              <a:ea typeface="Times New Roman" panose="02020603050405020304" pitchFamily="18" charset="0"/>
              <a:cs typeface="Alexandria" pitchFamily="2" charset="-78"/>
            </a:endParaRPr>
          </a:p>
          <a:p>
            <a:pPr algn="r" rtl="1"/>
            <a:r>
              <a:rPr lang="ar-JO" sz="1600" dirty="0">
                <a:effectLst/>
                <a:latin typeface="Alexandria" pitchFamily="2" charset="-78"/>
                <a:ea typeface="Times New Roman" panose="02020603050405020304" pitchFamily="18" charset="0"/>
                <a:cs typeface="Alexandria" pitchFamily="2" charset="-78"/>
              </a:rPr>
              <a:t>النوع: ذكر، أنثى</a:t>
            </a:r>
            <a:r>
              <a:rPr lang="en-GB" sz="1600" dirty="0">
                <a:effectLst/>
                <a:latin typeface="Alexandria" pitchFamily="2" charset="-78"/>
                <a:ea typeface="Times New Roman" panose="02020603050405020304" pitchFamily="18" charset="0"/>
                <a:cs typeface="Alexandria" pitchFamily="2" charset="-78"/>
              </a:rPr>
              <a:t>.</a:t>
            </a:r>
            <a:endParaRPr lang="en-US" sz="1600" dirty="0">
              <a:effectLst/>
              <a:latin typeface="Alexandria" pitchFamily="2" charset="-78"/>
              <a:ea typeface="Times New Roman" panose="02020603050405020304" pitchFamily="18" charset="0"/>
              <a:cs typeface="Alexandria" pitchFamily="2" charset="-78"/>
            </a:endParaRPr>
          </a:p>
          <a:p>
            <a:pPr algn="r" rtl="1"/>
            <a:r>
              <a:rPr lang="ar-JO" sz="1600" dirty="0">
                <a:effectLst/>
                <a:latin typeface="Alexandria" pitchFamily="2" charset="-78"/>
                <a:ea typeface="Times New Roman" panose="02020603050405020304" pitchFamily="18" charset="0"/>
                <a:cs typeface="Alexandria" pitchFamily="2" charset="-78"/>
              </a:rPr>
              <a:t> فصيلة الدم</a:t>
            </a:r>
            <a:r>
              <a:rPr lang="en-GB" sz="1600" dirty="0">
                <a:effectLst/>
                <a:latin typeface="Alexandria" pitchFamily="2" charset="-78"/>
                <a:ea typeface="Times New Roman" panose="02020603050405020304" pitchFamily="18" charset="0"/>
                <a:cs typeface="Alexandria" pitchFamily="2" charset="-78"/>
              </a:rPr>
              <a:t>:</a:t>
            </a:r>
            <a:r>
              <a:rPr lang="ar-JO" sz="1600" dirty="0">
                <a:effectLst/>
                <a:latin typeface="Alexandria" pitchFamily="2" charset="-78"/>
                <a:ea typeface="Times New Roman" panose="02020603050405020304" pitchFamily="18" charset="0"/>
                <a:cs typeface="Alexandria" pitchFamily="2" charset="-78"/>
              </a:rPr>
              <a:t> (</a:t>
            </a:r>
            <a:r>
              <a:rPr lang="en-US" sz="1600" dirty="0">
                <a:effectLst/>
                <a:latin typeface="Alexandria" pitchFamily="2" charset="-78"/>
                <a:ea typeface="Times New Roman" panose="02020603050405020304" pitchFamily="18" charset="0"/>
                <a:cs typeface="Alexandria" pitchFamily="2" charset="-78"/>
              </a:rPr>
              <a:t>A-B-O-AB</a:t>
            </a:r>
            <a:r>
              <a:rPr lang="ar-JO" sz="1600" dirty="0">
                <a:effectLst/>
                <a:latin typeface="Alexandria" pitchFamily="2" charset="-78"/>
                <a:ea typeface="Times New Roman" panose="02020603050405020304" pitchFamily="18" charset="0"/>
                <a:cs typeface="Alexandria" pitchFamily="2" charset="-78"/>
              </a:rPr>
              <a:t>)</a:t>
            </a:r>
            <a:endParaRPr lang="en-US" sz="1600" dirty="0">
              <a:effectLst/>
              <a:latin typeface="Alexandria" pitchFamily="2" charset="-78"/>
              <a:ea typeface="Times New Roman" panose="02020603050405020304" pitchFamily="18" charset="0"/>
              <a:cs typeface="Alexandria" pitchFamily="2" charset="-78"/>
            </a:endParaRPr>
          </a:p>
          <a:p>
            <a:pPr algn="r" rtl="1"/>
            <a:r>
              <a:rPr lang="ar-JO" sz="1600" dirty="0">
                <a:effectLst/>
                <a:latin typeface="Alexandria" pitchFamily="2" charset="-78"/>
                <a:ea typeface="Times New Roman" panose="02020603050405020304" pitchFamily="18" charset="0"/>
                <a:cs typeface="Alexandria" pitchFamily="2" charset="-78"/>
              </a:rPr>
              <a:t>الجنسية: أمريكي، كندي، بريطاني، إلخ</a:t>
            </a:r>
            <a:r>
              <a:rPr lang="en-GB" sz="1600" dirty="0">
                <a:effectLst/>
                <a:latin typeface="Alexandria" pitchFamily="2" charset="-78"/>
                <a:ea typeface="Times New Roman" panose="02020603050405020304" pitchFamily="18" charset="0"/>
                <a:cs typeface="Alexandria" pitchFamily="2" charset="-78"/>
              </a:rPr>
              <a:t>.</a:t>
            </a:r>
            <a:endParaRPr lang="en-US" sz="1600" dirty="0">
              <a:effectLst/>
              <a:latin typeface="Alexandria" pitchFamily="2" charset="-78"/>
              <a:ea typeface="Times New Roman" panose="02020603050405020304" pitchFamily="18" charset="0"/>
              <a:cs typeface="Alexandria" pitchFamily="2" charset="-78"/>
            </a:endParaRPr>
          </a:p>
          <a:p>
            <a:pPr algn="just" rtl="1">
              <a:lnSpc>
                <a:spcPct val="200000"/>
              </a:lnSpc>
            </a:pPr>
            <a:endParaRPr lang="ar-EG" sz="14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030716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0116D6-5FE3-C6E7-C12A-B8434409ED1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CF3058D-EA97-B145-8A91-93E99089DA3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615642F-4F64-999E-4177-A0526D83EB7E}"/>
              </a:ext>
            </a:extLst>
          </p:cNvPr>
          <p:cNvSpPr txBox="1"/>
          <p:nvPr/>
        </p:nvSpPr>
        <p:spPr>
          <a:xfrm>
            <a:off x="4092315" y="925551"/>
            <a:ext cx="4466460"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1) متغيرات الدراسة</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BF760472-6C2B-4D03-5BBE-2470F596493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F329A7F-F058-3501-1015-25D92F6949D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FF0CCDC-DB65-0019-2090-EC5518FB22CF}"/>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5672D59B-A15E-4312-76AE-BFEE1FE0F2FB}"/>
              </a:ext>
            </a:extLst>
          </p:cNvPr>
          <p:cNvSpPr txBox="1"/>
          <p:nvPr/>
        </p:nvSpPr>
        <p:spPr>
          <a:xfrm>
            <a:off x="949377" y="1705140"/>
            <a:ext cx="10360692" cy="4093428"/>
          </a:xfrm>
          <a:prstGeom prst="rect">
            <a:avLst/>
          </a:prstGeom>
          <a:noFill/>
        </p:spPr>
        <p:txBody>
          <a:bodyPr wrap="square" rtlCol="0">
            <a:spAutoFit/>
          </a:bodyPr>
          <a:lstStyle/>
          <a:p>
            <a:pPr algn="just" rtl="1">
              <a:lnSpc>
                <a:spcPct val="200000"/>
              </a:lnSpc>
            </a:pPr>
            <a:r>
              <a:rPr lang="ar-EG" sz="1600" b="1" dirty="0">
                <a:solidFill>
                  <a:schemeClr val="accent2">
                    <a:lumMod val="75000"/>
                  </a:schemeClr>
                </a:solidFill>
                <a:latin typeface="Alexandria" pitchFamily="2" charset="-78"/>
                <a:cs typeface="Alexandria" pitchFamily="2" charset="-78"/>
              </a:rPr>
              <a:t>تابع تصنيف المتغيرات وفقا لمستويات القياس:</a:t>
            </a:r>
            <a:endParaRPr lang="en-US" sz="1600" dirty="0">
              <a:effectLst/>
              <a:latin typeface="Alexandria" pitchFamily="2" charset="-78"/>
              <a:ea typeface="Times New Roman" panose="02020603050405020304" pitchFamily="18" charset="0"/>
              <a:cs typeface="Alexandria" pitchFamily="2" charset="-78"/>
            </a:endParaRPr>
          </a:p>
          <a:p>
            <a:pPr algn="r" rtl="1"/>
            <a:r>
              <a:rPr lang="ar-EG" dirty="0">
                <a:solidFill>
                  <a:srgbClr val="FF0000"/>
                </a:solidFill>
                <a:effectLst/>
                <a:latin typeface="Alexandria" pitchFamily="2" charset="-78"/>
                <a:ea typeface="Times New Roman" panose="02020603050405020304" pitchFamily="18" charset="0"/>
                <a:cs typeface="Alexandria" pitchFamily="2" charset="-78"/>
              </a:rPr>
              <a:t>ب- </a:t>
            </a:r>
            <a:r>
              <a:rPr lang="ar-SA" dirty="0">
                <a:solidFill>
                  <a:srgbClr val="FF0000"/>
                </a:solidFill>
                <a:effectLst/>
                <a:latin typeface="Alexandria" pitchFamily="2" charset="-78"/>
                <a:ea typeface="Times New Roman" panose="02020603050405020304" pitchFamily="18" charset="0"/>
                <a:cs typeface="Alexandria" pitchFamily="2" charset="-78"/>
              </a:rPr>
              <a:t>المقياس الرتبي</a:t>
            </a:r>
            <a:r>
              <a:rPr lang="en-US" dirty="0">
                <a:solidFill>
                  <a:srgbClr val="FF0000"/>
                </a:solidFill>
                <a:effectLst/>
                <a:latin typeface="Alexandria" pitchFamily="2" charset="-78"/>
                <a:ea typeface="Times New Roman" panose="02020603050405020304" pitchFamily="18" charset="0"/>
                <a:cs typeface="Alexandria" pitchFamily="2" charset="-78"/>
              </a:rPr>
              <a:t>Ordinal Scale)</a:t>
            </a:r>
            <a:r>
              <a:rPr lang="ar-EG" dirty="0">
                <a:solidFill>
                  <a:srgbClr val="FF0000"/>
                </a:solidFill>
                <a:effectLst/>
                <a:latin typeface="Alexandria" pitchFamily="2" charset="-78"/>
                <a:ea typeface="Times New Roman" panose="02020603050405020304" pitchFamily="18" charset="0"/>
                <a:cs typeface="Alexandria" pitchFamily="2" charset="-78"/>
              </a:rPr>
              <a:t>)</a:t>
            </a:r>
            <a:endParaRPr lang="en-US" dirty="0">
              <a:solidFill>
                <a:srgbClr val="FF0000"/>
              </a:solidFill>
              <a:effectLst/>
              <a:latin typeface="Alexandria" pitchFamily="2" charset="-78"/>
              <a:ea typeface="Times New Roman" panose="02020603050405020304" pitchFamily="18" charset="0"/>
              <a:cs typeface="Alexandria" pitchFamily="2" charset="-78"/>
            </a:endParaRPr>
          </a:p>
          <a:p>
            <a:pPr algn="r" rtl="1"/>
            <a:r>
              <a:rPr lang="ar-JO" sz="1600" dirty="0">
                <a:effectLst/>
                <a:latin typeface="Alexandria" pitchFamily="2" charset="-78"/>
                <a:ea typeface="Times New Roman" panose="02020603050405020304" pitchFamily="18" charset="0"/>
                <a:cs typeface="Alexandria" pitchFamily="2" charset="-78"/>
              </a:rPr>
              <a:t>الخصائص: يُستخدم لترتيب العناصر في تسلسل يعكس الأقل إلى الأكثر بشكل نسبي، لكن دون أن يكون هناك توحيد في الفارق بين الرتب.</a:t>
            </a:r>
          </a:p>
          <a:p>
            <a:pPr algn="r" rtl="1"/>
            <a:r>
              <a:rPr lang="ar-JO" sz="1600" dirty="0">
                <a:effectLst/>
                <a:latin typeface="Alexandria" pitchFamily="2" charset="-78"/>
                <a:ea typeface="Times New Roman" panose="02020603050405020304" pitchFamily="18" charset="0"/>
                <a:cs typeface="Alexandria" pitchFamily="2" charset="-78"/>
              </a:rPr>
              <a:t>الأمثلة:</a:t>
            </a:r>
          </a:p>
          <a:p>
            <a:pPr algn="r" rtl="1"/>
            <a:r>
              <a:rPr lang="ar-JO" sz="1600" dirty="0">
                <a:effectLst/>
                <a:latin typeface="Alexandria" pitchFamily="2" charset="-78"/>
                <a:ea typeface="Times New Roman" panose="02020603050405020304" pitchFamily="18" charset="0"/>
                <a:cs typeface="Alexandria" pitchFamily="2" charset="-78"/>
              </a:rPr>
              <a:t>  التقييمات التعليمية: ممتاز، جيد جدًا، جيد، مقبول، ضعيف.</a:t>
            </a:r>
          </a:p>
          <a:p>
            <a:pPr algn="r" rtl="1"/>
            <a:r>
              <a:rPr lang="ar-JO" sz="1600" dirty="0">
                <a:effectLst/>
                <a:latin typeface="Alexandria" pitchFamily="2" charset="-78"/>
                <a:ea typeface="Times New Roman" panose="02020603050405020304" pitchFamily="18" charset="0"/>
                <a:cs typeface="Alexandria" pitchFamily="2" charset="-78"/>
              </a:rPr>
              <a:t>الرضا عن الخدمة: مرضي جدًا، مرضي، محايد، غير مرضي، غير مرضي جدًا.</a:t>
            </a:r>
          </a:p>
          <a:p>
            <a:pPr algn="r" rtl="1"/>
            <a:endParaRPr lang="ar-EG" sz="1600" b="1" dirty="0">
              <a:effectLst/>
              <a:latin typeface="Alexandria" pitchFamily="2" charset="-78"/>
              <a:ea typeface="Times New Roman" panose="02020603050405020304" pitchFamily="18" charset="0"/>
              <a:cs typeface="Alexandria" pitchFamily="2" charset="-78"/>
            </a:endParaRPr>
          </a:p>
          <a:p>
            <a:pPr algn="r" rtl="1"/>
            <a:r>
              <a:rPr lang="ar-EG" dirty="0">
                <a:solidFill>
                  <a:srgbClr val="FF0000"/>
                </a:solidFill>
                <a:latin typeface="Alexandria" pitchFamily="2" charset="-78"/>
                <a:cs typeface="Alexandria" pitchFamily="2" charset="-78"/>
              </a:rPr>
              <a:t>جـ -</a:t>
            </a:r>
            <a:r>
              <a:rPr lang="ar-JO" dirty="0">
                <a:solidFill>
                  <a:srgbClr val="FF0000"/>
                </a:solidFill>
                <a:latin typeface="Alexandria" pitchFamily="2" charset="-78"/>
                <a:cs typeface="Alexandria" pitchFamily="2" charset="-78"/>
              </a:rPr>
              <a:t>مقياس الفاصل الزمني</a:t>
            </a:r>
            <a:r>
              <a:rPr lang="en-GB" dirty="0">
                <a:solidFill>
                  <a:srgbClr val="FF0000"/>
                </a:solidFill>
                <a:latin typeface="Alexandria" pitchFamily="2" charset="-78"/>
                <a:cs typeface="Alexandria" pitchFamily="2" charset="-78"/>
              </a:rPr>
              <a:t> (Interval Scale)</a:t>
            </a:r>
            <a:endParaRPr lang="en-US" dirty="0">
              <a:solidFill>
                <a:srgbClr val="FF0000"/>
              </a:solidFill>
              <a:latin typeface="Alexandria" pitchFamily="2" charset="-78"/>
              <a:cs typeface="Alexandria" pitchFamily="2" charset="-78"/>
            </a:endParaRPr>
          </a:p>
          <a:p>
            <a:pPr algn="r" rtl="1"/>
            <a:r>
              <a:rPr lang="ar-JO" sz="1600" dirty="0">
                <a:effectLst/>
                <a:latin typeface="Alexandria" pitchFamily="2" charset="-78"/>
                <a:ea typeface="Times New Roman" panose="02020603050405020304" pitchFamily="18" charset="0"/>
                <a:cs typeface="Alexandria" pitchFamily="2" charset="-78"/>
              </a:rPr>
              <a:t>الخصائص: يُشبه المقياس الرتبي لكن مع وجود فوارق متساوية بين القيم، مما يسمح بإجراء العمليات الحسابية. يفتقر هذا المقياس إلى صفر مطلق (أي أن الصفر لا يعني عدم وجود الخاصية)</a:t>
            </a:r>
            <a:r>
              <a:rPr lang="en-GB" sz="1600" dirty="0">
                <a:effectLst/>
                <a:latin typeface="Alexandria" pitchFamily="2" charset="-78"/>
                <a:ea typeface="Times New Roman" panose="02020603050405020304" pitchFamily="18" charset="0"/>
                <a:cs typeface="Alexandria" pitchFamily="2" charset="-78"/>
              </a:rPr>
              <a:t>.</a:t>
            </a:r>
            <a:endParaRPr lang="en-US" sz="1600" dirty="0">
              <a:effectLst/>
              <a:latin typeface="Alexandria" pitchFamily="2" charset="-78"/>
              <a:ea typeface="Times New Roman" panose="02020603050405020304" pitchFamily="18" charset="0"/>
              <a:cs typeface="Alexandria" pitchFamily="2" charset="-78"/>
            </a:endParaRPr>
          </a:p>
          <a:p>
            <a:pPr algn="r" rtl="1"/>
            <a:r>
              <a:rPr lang="ar-JO" sz="1600" dirty="0">
                <a:effectLst/>
                <a:latin typeface="Alexandria" pitchFamily="2" charset="-78"/>
                <a:ea typeface="Times New Roman" panose="02020603050405020304" pitchFamily="18" charset="0"/>
                <a:cs typeface="Alexandria" pitchFamily="2" charset="-78"/>
              </a:rPr>
              <a:t>الأمثلة</a:t>
            </a:r>
            <a:r>
              <a:rPr lang="en-GB" sz="1600" dirty="0">
                <a:effectLst/>
                <a:latin typeface="Alexandria" pitchFamily="2" charset="-78"/>
                <a:ea typeface="Times New Roman" panose="02020603050405020304" pitchFamily="18" charset="0"/>
                <a:cs typeface="Alexandria" pitchFamily="2" charset="-78"/>
              </a:rPr>
              <a:t>:</a:t>
            </a:r>
            <a:endParaRPr lang="en-US" sz="1600" dirty="0">
              <a:effectLst/>
              <a:latin typeface="Alexandria" pitchFamily="2" charset="-78"/>
              <a:ea typeface="Times New Roman" panose="02020603050405020304" pitchFamily="18" charset="0"/>
              <a:cs typeface="Alexandria" pitchFamily="2" charset="-78"/>
            </a:endParaRPr>
          </a:p>
          <a:p>
            <a:pPr algn="r" rtl="1"/>
            <a:r>
              <a:rPr lang="ar-JO" sz="1600" dirty="0">
                <a:effectLst/>
                <a:latin typeface="Alexandria" pitchFamily="2" charset="-78"/>
                <a:ea typeface="Times New Roman" panose="02020603050405020304" pitchFamily="18" charset="0"/>
                <a:cs typeface="Alexandria" pitchFamily="2" charset="-78"/>
              </a:rPr>
              <a:t>درجة الحرارة بالدرجات </a:t>
            </a:r>
            <a:r>
              <a:rPr lang="ar-JO" sz="1600" dirty="0" err="1">
                <a:effectLst/>
                <a:latin typeface="Alexandria" pitchFamily="2" charset="-78"/>
                <a:ea typeface="Times New Roman" panose="02020603050405020304" pitchFamily="18" charset="0"/>
                <a:cs typeface="Alexandria" pitchFamily="2" charset="-78"/>
              </a:rPr>
              <a:t>السيليزية</a:t>
            </a:r>
            <a:r>
              <a:rPr lang="ar-JO" sz="1600" dirty="0">
                <a:effectLst/>
                <a:latin typeface="Alexandria" pitchFamily="2" charset="-78"/>
                <a:ea typeface="Times New Roman" panose="02020603050405020304" pitchFamily="18" charset="0"/>
                <a:cs typeface="Alexandria" pitchFamily="2" charset="-78"/>
              </a:rPr>
              <a:t> أو الفهرنهايت: حيث الفارق بين 20 و30 درجة مماثل للفارق بين 30 و40 درجة، لكن الصفر لا يعني عدم وجود حرارة</a:t>
            </a:r>
            <a:r>
              <a:rPr lang="en-GB" sz="1600" dirty="0">
                <a:effectLst/>
                <a:latin typeface="Alexandria" pitchFamily="2" charset="-78"/>
                <a:ea typeface="Times New Roman" panose="02020603050405020304" pitchFamily="18" charset="0"/>
                <a:cs typeface="Alexandria" pitchFamily="2" charset="-78"/>
              </a:rPr>
              <a:t>.</a:t>
            </a:r>
            <a:endParaRPr lang="en-US" sz="1600" dirty="0">
              <a:effectLst/>
              <a:latin typeface="Alexandria" pitchFamily="2" charset="-78"/>
              <a:ea typeface="Times New Roman" panose="02020603050405020304" pitchFamily="18" charset="0"/>
              <a:cs typeface="Alexandria" pitchFamily="2" charset="-78"/>
            </a:endParaRPr>
          </a:p>
          <a:p>
            <a:pPr algn="r" rtl="1"/>
            <a:r>
              <a:rPr lang="ar-JO" sz="1600" dirty="0">
                <a:effectLst/>
                <a:latin typeface="Alexandria" pitchFamily="2" charset="-78"/>
                <a:ea typeface="Times New Roman" panose="02020603050405020304" pitchFamily="18" charset="0"/>
                <a:cs typeface="Alexandria" pitchFamily="2" charset="-78"/>
              </a:rPr>
              <a:t>السنوات: 1990، 2000، 2010، إلخ</a:t>
            </a:r>
            <a:r>
              <a:rPr lang="en-GB" sz="1600" dirty="0">
                <a:effectLst/>
                <a:latin typeface="Alexandria" pitchFamily="2" charset="-78"/>
                <a:ea typeface="Times New Roman" panose="02020603050405020304" pitchFamily="18" charset="0"/>
                <a:cs typeface="Alexandria" pitchFamily="2" charset="-78"/>
              </a:rPr>
              <a:t>.</a:t>
            </a:r>
            <a:endParaRPr lang="ar-EG" sz="14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E00AB9B2-4C37-2271-4617-8DF49EA02A9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E877F74-FEB1-E7D5-9651-CC363A60E7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1516412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CF1853-127D-CAD2-3966-BCDD04F5A2E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74A6E06-4BDD-41F7-2A15-54FBF528A45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C894FC8-51A2-0141-6182-75E13E696BA7}"/>
              </a:ext>
            </a:extLst>
          </p:cNvPr>
          <p:cNvSpPr txBox="1"/>
          <p:nvPr/>
        </p:nvSpPr>
        <p:spPr>
          <a:xfrm>
            <a:off x="4092315" y="925551"/>
            <a:ext cx="4466460"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1) متغيرات الدراسة</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C6541A14-FBCD-6FC5-8E16-EB234AB0466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55FCB3B-6828-4298-CDBB-7C35298B96A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8208198-2ED0-B088-5648-04EA2E6A4042}"/>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C617E3DE-8B9D-0742-1184-70433A7976B4}"/>
              </a:ext>
            </a:extLst>
          </p:cNvPr>
          <p:cNvSpPr txBox="1"/>
          <p:nvPr/>
        </p:nvSpPr>
        <p:spPr>
          <a:xfrm>
            <a:off x="949377" y="1705140"/>
            <a:ext cx="10360692" cy="2831544"/>
          </a:xfrm>
          <a:prstGeom prst="rect">
            <a:avLst/>
          </a:prstGeom>
          <a:noFill/>
        </p:spPr>
        <p:txBody>
          <a:bodyPr wrap="square" rtlCol="0">
            <a:spAutoFit/>
          </a:bodyPr>
          <a:lstStyle/>
          <a:p>
            <a:pPr algn="just" rtl="1">
              <a:lnSpc>
                <a:spcPct val="200000"/>
              </a:lnSpc>
            </a:pPr>
            <a:r>
              <a:rPr lang="ar-EG" sz="1600" b="1" dirty="0">
                <a:solidFill>
                  <a:schemeClr val="accent2">
                    <a:lumMod val="75000"/>
                  </a:schemeClr>
                </a:solidFill>
                <a:latin typeface="Alexandria" pitchFamily="2" charset="-78"/>
                <a:cs typeface="Alexandria" pitchFamily="2" charset="-78"/>
              </a:rPr>
              <a:t>تابع تصنيف المتغيرات وفقا لمستويات القياس:</a:t>
            </a:r>
          </a:p>
          <a:p>
            <a:pPr algn="just" rtl="1">
              <a:lnSpc>
                <a:spcPct val="200000"/>
              </a:lnSpc>
            </a:pPr>
            <a:endParaRPr lang="en-US" sz="1600" dirty="0">
              <a:effectLst/>
              <a:latin typeface="Alexandria" pitchFamily="2" charset="-78"/>
              <a:ea typeface="Times New Roman" panose="02020603050405020304" pitchFamily="18" charset="0"/>
              <a:cs typeface="Alexandria" pitchFamily="2" charset="-78"/>
            </a:endParaRPr>
          </a:p>
          <a:p>
            <a:pPr algn="r" rtl="1"/>
            <a:r>
              <a:rPr lang="ar-EG" dirty="0">
                <a:solidFill>
                  <a:srgbClr val="FF0000"/>
                </a:solidFill>
                <a:effectLst/>
                <a:latin typeface="Alexandria" pitchFamily="2" charset="-78"/>
                <a:ea typeface="Times New Roman" panose="02020603050405020304" pitchFamily="18" charset="0"/>
                <a:cs typeface="Alexandria" pitchFamily="2" charset="-78"/>
              </a:rPr>
              <a:t>د- المقياس النسبي </a:t>
            </a:r>
            <a:r>
              <a:rPr lang="en-US" dirty="0">
                <a:solidFill>
                  <a:srgbClr val="FF0000"/>
                </a:solidFill>
                <a:effectLst/>
                <a:latin typeface="Alexandria" pitchFamily="2" charset="-78"/>
                <a:ea typeface="Times New Roman" panose="02020603050405020304" pitchFamily="18" charset="0"/>
                <a:cs typeface="Alexandria" pitchFamily="2" charset="-78"/>
              </a:rPr>
              <a:t>Ratio Scale)</a:t>
            </a:r>
            <a:r>
              <a:rPr lang="ar-EG" dirty="0">
                <a:solidFill>
                  <a:srgbClr val="FF0000"/>
                </a:solidFill>
                <a:effectLst/>
                <a:latin typeface="Alexandria" pitchFamily="2" charset="-78"/>
                <a:ea typeface="Times New Roman" panose="02020603050405020304" pitchFamily="18" charset="0"/>
                <a:cs typeface="Alexandria" pitchFamily="2" charset="-78"/>
              </a:rPr>
              <a:t>)</a:t>
            </a:r>
          </a:p>
          <a:p>
            <a:pPr algn="r" rtl="1"/>
            <a:r>
              <a:rPr lang="ar-JO" sz="1600" dirty="0">
                <a:effectLst/>
                <a:latin typeface="Alexandria" pitchFamily="2" charset="-78"/>
                <a:ea typeface="Times New Roman" panose="02020603050405020304" pitchFamily="18" charset="0"/>
                <a:cs typeface="Alexandria" pitchFamily="2" charset="-78"/>
              </a:rPr>
              <a:t>الخصائص: يشمل جميع خصائص المقياس الفاصل الزمني مع وجود نقطة صفر مطلقة، مما يعني أن الصفر يمثل عدم وجود الخاصية المقاسة. يسمح بإجراء جميع العمليات الحسابية.</a:t>
            </a:r>
          </a:p>
          <a:p>
            <a:pPr algn="r" rtl="1"/>
            <a:r>
              <a:rPr lang="ar-JO" sz="1600" dirty="0">
                <a:effectLst/>
                <a:latin typeface="Alexandria" pitchFamily="2" charset="-78"/>
                <a:ea typeface="Times New Roman" panose="02020603050405020304" pitchFamily="18" charset="0"/>
                <a:cs typeface="Alexandria" pitchFamily="2" charset="-78"/>
              </a:rPr>
              <a:t>الأمثلة: </a:t>
            </a:r>
          </a:p>
          <a:p>
            <a:pPr algn="r" rtl="1"/>
            <a:r>
              <a:rPr lang="ar-JO" sz="1600" dirty="0">
                <a:effectLst/>
                <a:latin typeface="Alexandria" pitchFamily="2" charset="-78"/>
                <a:ea typeface="Times New Roman" panose="02020603050405020304" pitchFamily="18" charset="0"/>
                <a:cs typeface="Alexandria" pitchFamily="2" charset="-78"/>
              </a:rPr>
              <a:t>  الوزن: 0 كجم يعني عدم وجود وزن.</a:t>
            </a:r>
          </a:p>
          <a:p>
            <a:pPr algn="r" rtl="1"/>
            <a:r>
              <a:rPr lang="ar-JO" sz="1600" dirty="0">
                <a:effectLst/>
                <a:latin typeface="Alexandria" pitchFamily="2" charset="-78"/>
                <a:ea typeface="Times New Roman" panose="02020603050405020304" pitchFamily="18" charset="0"/>
                <a:cs typeface="Alexandria" pitchFamily="2" charset="-78"/>
              </a:rPr>
              <a:t>  الدخل: 0 دولار يعني عدم وجود دخل.</a:t>
            </a:r>
          </a:p>
          <a:p>
            <a:pPr algn="r" rtl="1"/>
            <a:r>
              <a:rPr lang="ar-JO" sz="1600" dirty="0">
                <a:effectLst/>
                <a:latin typeface="Alexandria" pitchFamily="2" charset="-78"/>
                <a:ea typeface="Times New Roman" panose="02020603050405020304" pitchFamily="18" charset="0"/>
                <a:cs typeface="Alexandria" pitchFamily="2" charset="-78"/>
              </a:rPr>
              <a:t>  المسافة: 0 متر يعني عدم وجود مسافة.</a:t>
            </a:r>
          </a:p>
        </p:txBody>
      </p:sp>
      <p:sp>
        <p:nvSpPr>
          <p:cNvPr id="4" name="TextBox 3">
            <a:extLst>
              <a:ext uri="{FF2B5EF4-FFF2-40B4-BE49-F238E27FC236}">
                <a16:creationId xmlns:a16="http://schemas.microsoft.com/office/drawing/2014/main" id="{7AA56904-FD50-ED96-D9C3-A5E459CF5D7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A240FDC-6C07-04A4-D2BE-AC8693B23DF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6256927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94C6C5-6151-2489-9E16-AB069C277F5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22AAEC0-34AF-918B-BDEE-BD22B73F6F2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E029881-A486-0C85-5788-7D215BDD5982}"/>
              </a:ext>
            </a:extLst>
          </p:cNvPr>
          <p:cNvSpPr txBox="1"/>
          <p:nvPr/>
        </p:nvSpPr>
        <p:spPr>
          <a:xfrm>
            <a:off x="4092315" y="925551"/>
            <a:ext cx="4466460"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2) الفرض العلمي</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8EEB9FF9-62EF-6A85-326C-1D21EAC0F4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41CAA96-25CD-70F8-A97F-0592C50BE61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F5913F7-310E-5CA6-80E0-C760184AFD11}"/>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7DF44854-041F-6E33-9CCE-990EA835E16D}"/>
              </a:ext>
            </a:extLst>
          </p:cNvPr>
          <p:cNvSpPr txBox="1"/>
          <p:nvPr/>
        </p:nvSpPr>
        <p:spPr>
          <a:xfrm>
            <a:off x="889000" y="1924000"/>
            <a:ext cx="10360692" cy="4328749"/>
          </a:xfrm>
          <a:prstGeom prst="rect">
            <a:avLst/>
          </a:prstGeom>
          <a:noFill/>
        </p:spPr>
        <p:txBody>
          <a:bodyPr wrap="square" rtlCol="0">
            <a:spAutoFit/>
          </a:bodyPr>
          <a:lstStyle/>
          <a:p>
            <a:pPr algn="just" rtl="1">
              <a:lnSpc>
                <a:spcPct val="200000"/>
              </a:lnSpc>
            </a:pPr>
            <a:r>
              <a:rPr lang="ar-EG" sz="1600" b="1" dirty="0">
                <a:solidFill>
                  <a:schemeClr val="accent2">
                    <a:lumMod val="75000"/>
                  </a:schemeClr>
                </a:solidFill>
                <a:latin typeface="Alexandria" pitchFamily="2" charset="-78"/>
                <a:cs typeface="Alexandria" pitchFamily="2" charset="-78"/>
              </a:rPr>
              <a:t>مفهوم الفرض العلمي:</a:t>
            </a:r>
          </a:p>
          <a:p>
            <a:pPr algn="just" rtl="1">
              <a:lnSpc>
                <a:spcPct val="150000"/>
              </a:lnSpc>
            </a:pPr>
            <a:r>
              <a:rPr lang="ar-EG" sz="1600" dirty="0">
                <a:latin typeface="Alexandria" pitchFamily="2" charset="-78"/>
                <a:cs typeface="Alexandria" pitchFamily="2" charset="-78"/>
              </a:rPr>
              <a:t>الفرض العلمي هو أفكار مبدئية تتولد في عقل الباحث عن طريق الملاحظة أو التجربة، فيحاول التحقق من صحتها باستخدام الملاحظة والتجربة.</a:t>
            </a:r>
          </a:p>
          <a:p>
            <a:pPr algn="just" rtl="1">
              <a:lnSpc>
                <a:spcPct val="150000"/>
              </a:lnSpc>
            </a:pPr>
            <a:r>
              <a:rPr lang="ar-EG" sz="1600" dirty="0">
                <a:latin typeface="Alexandria" pitchFamily="2" charset="-78"/>
                <a:cs typeface="Alexandria" pitchFamily="2" charset="-78"/>
              </a:rPr>
              <a:t>تفسير مؤقت وليس تفسير نهائي بحيث نتأكد في نهاية الدراسة مما إذا يمكن قبول هذا الفرض أو رفضه وفقاً للنتائج.</a:t>
            </a:r>
          </a:p>
          <a:p>
            <a:pPr algn="just" rtl="1">
              <a:lnSpc>
                <a:spcPct val="150000"/>
              </a:lnSpc>
            </a:pPr>
            <a:r>
              <a:rPr lang="ar-EG" sz="1600" dirty="0">
                <a:latin typeface="Alexandria" pitchFamily="2" charset="-78"/>
                <a:cs typeface="Alexandria" pitchFamily="2" charset="-78"/>
              </a:rPr>
              <a:t>وتتمثل أهمية الفرض في الأساس في كونه يسهم في البحث عن الحقائق الخاصة بالمشكلة وإعادة تقييمها مرة أخرى، كما يساعد الفرض العلمي على تحديد خصائص المجتمع بحيث يتم تقسيمها إلى فئات يسهل دراستها. إلى جانب تحديد البيانات التي يجب أن يبحث عنها الباحث للحصول على الحقائق، كما يسهم في التعرف على الأدوات التي يمكن من خلالها التعرف على مدى صحة الفروض أو خطأها، كما يحدد الطرق الإحصائية التي يمكن الاعتماد عليها لتحقيق هذه الفروض.</a:t>
            </a:r>
          </a:p>
          <a:p>
            <a:pPr algn="just" rtl="1">
              <a:lnSpc>
                <a:spcPct val="200000"/>
              </a:lnSpc>
            </a:pPr>
            <a:endParaRPr lang="ar-EG" sz="16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469D611D-9F7E-1A70-750F-0E7F4B99A08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F457BE5-C1EB-32FE-18DC-2D93AE5B7A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766672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E19DA4-2CB7-6535-46D6-B307B7B74CD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5FE6F1F-895A-F363-365A-4BC2FD46EB1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2851EBC-6D73-7BE4-6A33-1906C8E93CE4}"/>
              </a:ext>
            </a:extLst>
          </p:cNvPr>
          <p:cNvSpPr txBox="1"/>
          <p:nvPr/>
        </p:nvSpPr>
        <p:spPr>
          <a:xfrm>
            <a:off x="4092315" y="925551"/>
            <a:ext cx="4466460"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2) الفرض العلمي</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4A202881-6671-BCBD-A1D9-5257A13BD7A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4F30786-8C42-B743-0AD8-9E054187D82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B6C5E4E-C67D-6EE7-7FCE-5D96496A04BC}"/>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62D93E9B-00C0-BED2-78F8-827C7513B6D5}"/>
              </a:ext>
            </a:extLst>
          </p:cNvPr>
          <p:cNvSpPr txBox="1"/>
          <p:nvPr/>
        </p:nvSpPr>
        <p:spPr>
          <a:xfrm>
            <a:off x="889000" y="1924000"/>
            <a:ext cx="10360692" cy="4030078"/>
          </a:xfrm>
          <a:prstGeom prst="rect">
            <a:avLst/>
          </a:prstGeom>
          <a:noFill/>
        </p:spPr>
        <p:txBody>
          <a:bodyPr wrap="square" rtlCol="0">
            <a:spAutoFit/>
          </a:bodyPr>
          <a:lstStyle/>
          <a:p>
            <a:pPr algn="just" rtl="1">
              <a:lnSpc>
                <a:spcPct val="200000"/>
              </a:lnSpc>
            </a:pPr>
            <a:r>
              <a:rPr lang="ar-EG" b="1" dirty="0">
                <a:solidFill>
                  <a:schemeClr val="accent2">
                    <a:lumMod val="75000"/>
                  </a:schemeClr>
                </a:solidFill>
                <a:latin typeface="Alexandria" pitchFamily="2" charset="-78"/>
                <a:cs typeface="Alexandria" pitchFamily="2" charset="-78"/>
              </a:rPr>
              <a:t>وظائف الفرض العلمي:</a:t>
            </a:r>
          </a:p>
          <a:p>
            <a:pPr marL="285750" indent="-285750" algn="just" rtl="1">
              <a:lnSpc>
                <a:spcPct val="200000"/>
              </a:lnSpc>
              <a:buFont typeface="Arial" panose="020B0604020202020204" pitchFamily="34" charset="0"/>
              <a:buChar char="•"/>
            </a:pPr>
            <a:r>
              <a:rPr lang="ar-EG" sz="1400" dirty="0">
                <a:latin typeface="Alexandria" pitchFamily="2" charset="-78"/>
                <a:cs typeface="Alexandria" pitchFamily="2" charset="-78"/>
              </a:rPr>
              <a:t>تعمل الفروض على تبسيط مشكلة البحث بتحليليها إلى مشكلات فرعية أو جزئية حيث يعبر كل فرض عن جزئية محددة في المشكلة موضوع البحث.</a:t>
            </a:r>
          </a:p>
          <a:p>
            <a:pPr marL="285750" indent="-285750" algn="just" rtl="1">
              <a:lnSpc>
                <a:spcPct val="200000"/>
              </a:lnSpc>
              <a:buFont typeface="Arial" panose="020B0604020202020204" pitchFamily="34" charset="0"/>
              <a:buChar char="•"/>
            </a:pPr>
            <a:r>
              <a:rPr lang="ar-EG" sz="1400" dirty="0">
                <a:latin typeface="Alexandria" pitchFamily="2" charset="-78"/>
                <a:cs typeface="Alexandria" pitchFamily="2" charset="-78"/>
              </a:rPr>
              <a:t>تساعد الفروض على تركز مشكلة البحث بدقة: حيث يركز الباحث على المتغيرات الأساسية المرتبطة بمشكلة البحث ويستبعد كل ما هو ثانوي منها.</a:t>
            </a:r>
          </a:p>
          <a:p>
            <a:pPr marL="285750" indent="-285750" algn="just" rtl="1">
              <a:lnSpc>
                <a:spcPct val="200000"/>
              </a:lnSpc>
              <a:buFont typeface="Arial" panose="020B0604020202020204" pitchFamily="34" charset="0"/>
              <a:buChar char="•"/>
            </a:pPr>
            <a:r>
              <a:rPr lang="ar-EG" sz="1400" dirty="0">
                <a:latin typeface="Alexandria" pitchFamily="2" charset="-78"/>
                <a:cs typeface="Alexandria" pitchFamily="2" charset="-78"/>
              </a:rPr>
              <a:t>تعمل الفروض على توضيح مدى علاقة الحقائق العلمية في مجال البحث بمشكلة البحث (فروض النظريات) والتحقق من صحة تلك الفروض من خلال البحث.</a:t>
            </a:r>
          </a:p>
          <a:p>
            <a:pPr marL="285750" indent="-285750" algn="just" rtl="1">
              <a:lnSpc>
                <a:spcPct val="200000"/>
              </a:lnSpc>
              <a:buFont typeface="Arial" panose="020B0604020202020204" pitchFamily="34" charset="0"/>
              <a:buChar char="•"/>
            </a:pPr>
            <a:r>
              <a:rPr lang="ar-EG" sz="1400" dirty="0">
                <a:latin typeface="Alexandria" pitchFamily="2" charset="-78"/>
                <a:cs typeface="Alexandria" pitchFamily="2" charset="-78"/>
              </a:rPr>
              <a:t>تقدم الفروض تفسيرات محتملة للظاهرة أو المشكلة موضوع الدراسة وبالتالي توجه جهود الباحث نحو البيانات والمعلومات المراد جمعها أو التعرف عليها، وطريقة تصنيفها وتحليلها.</a:t>
            </a:r>
          </a:p>
        </p:txBody>
      </p:sp>
      <p:sp>
        <p:nvSpPr>
          <p:cNvPr id="4" name="TextBox 3">
            <a:extLst>
              <a:ext uri="{FF2B5EF4-FFF2-40B4-BE49-F238E27FC236}">
                <a16:creationId xmlns:a16="http://schemas.microsoft.com/office/drawing/2014/main" id="{40AC3D44-8F03-9218-767F-FD5D877D950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7DE007D-FD9F-5030-C406-26C5D4529A9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7745685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868591-EAB5-9555-BABD-3BA7EC3956B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C2ACC56-C126-57AA-8D11-DAA23A4F2C6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39ED938-4007-1A10-594F-BBE0B03CF759}"/>
              </a:ext>
            </a:extLst>
          </p:cNvPr>
          <p:cNvSpPr txBox="1"/>
          <p:nvPr/>
        </p:nvSpPr>
        <p:spPr>
          <a:xfrm>
            <a:off x="4092315" y="925551"/>
            <a:ext cx="4466460"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2) الفرض العلمي</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A4A348B7-A502-B5C0-A1DB-848A35AEDE2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CAC3187-15C1-7723-4860-C7FBF43D5C7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C14CA1E-C9EA-1022-8E90-F120F5626D12}"/>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6C2A39EB-7D41-4916-5079-B695C6495ACC}"/>
              </a:ext>
            </a:extLst>
          </p:cNvPr>
          <p:cNvSpPr txBox="1"/>
          <p:nvPr/>
        </p:nvSpPr>
        <p:spPr>
          <a:xfrm>
            <a:off x="911059" y="1803929"/>
            <a:ext cx="10360692" cy="4030078"/>
          </a:xfrm>
          <a:prstGeom prst="rect">
            <a:avLst/>
          </a:prstGeom>
          <a:noFill/>
        </p:spPr>
        <p:txBody>
          <a:bodyPr wrap="square" rtlCol="0">
            <a:spAutoFit/>
          </a:bodyPr>
          <a:lstStyle/>
          <a:p>
            <a:pPr algn="just" rtl="1">
              <a:lnSpc>
                <a:spcPct val="200000"/>
              </a:lnSpc>
            </a:pPr>
            <a:r>
              <a:rPr lang="ar-EG" b="1" dirty="0">
                <a:solidFill>
                  <a:schemeClr val="accent2">
                    <a:lumMod val="75000"/>
                  </a:schemeClr>
                </a:solidFill>
                <a:latin typeface="Alexandria" pitchFamily="2" charset="-78"/>
                <a:cs typeface="Alexandria" pitchFamily="2" charset="-78"/>
              </a:rPr>
              <a:t>تابع وظائف الفرض العلمي:</a:t>
            </a:r>
          </a:p>
          <a:p>
            <a:pPr marL="285750" indent="-285750" algn="just" rtl="1">
              <a:lnSpc>
                <a:spcPct val="200000"/>
              </a:lnSpc>
              <a:buFont typeface="Arial" panose="020B0604020202020204" pitchFamily="34" charset="0"/>
              <a:buChar char="•"/>
            </a:pPr>
            <a:r>
              <a:rPr lang="ar-EG" sz="1400" dirty="0">
                <a:latin typeface="Alexandria" pitchFamily="2" charset="-78"/>
                <a:cs typeface="Alexandria" pitchFamily="2" charset="-78"/>
              </a:rPr>
              <a:t>تساعد الفروض الباحث على وضع الهيكل العام لمحتويات البحث بصورة متوازنة مع الفروض التي توفر إطار فكريا لتنظيم محتويات البحث في أجزاء أو أبواب أو فصول بما في ذلك نتائج البحث.</a:t>
            </a:r>
          </a:p>
          <a:p>
            <a:pPr marL="285750" indent="-285750" algn="just" rtl="1">
              <a:lnSpc>
                <a:spcPct val="200000"/>
              </a:lnSpc>
              <a:buFont typeface="Arial" panose="020B0604020202020204" pitchFamily="34" charset="0"/>
              <a:buChar char="•"/>
            </a:pPr>
            <a:r>
              <a:rPr lang="ar-EG" sz="1400" dirty="0">
                <a:latin typeface="Alexandria" pitchFamily="2" charset="-78"/>
                <a:cs typeface="Alexandria" pitchFamily="2" charset="-78"/>
              </a:rPr>
              <a:t>تفتح الفروض أمام الباحثين خطوطا جديدة للبحث في اتجاهات مختلفة لمشكلة البحث، وقد تكشف عن علاقات بين متغيرات لم يكن الباحث قد وضعها في الحسبان.</a:t>
            </a:r>
          </a:p>
          <a:p>
            <a:pPr marL="285750" indent="-285750" algn="just" rtl="1">
              <a:lnSpc>
                <a:spcPct val="200000"/>
              </a:lnSpc>
              <a:buFont typeface="Arial" panose="020B0604020202020204" pitchFamily="34" charset="0"/>
              <a:buChar char="•"/>
            </a:pPr>
            <a:r>
              <a:rPr lang="ar-EG" sz="1400" dirty="0">
                <a:latin typeface="Alexandria" pitchFamily="2" charset="-78"/>
                <a:cs typeface="Alexandria" pitchFamily="2" charset="-78"/>
              </a:rPr>
              <a:t>تؤدي الفروض إلى تجسيد النظرية العلمية أو بعض أو بعض أجزائها في شكل قابل للقياس كما أنها تسهم في تقدم العلوم عن طريق مساعدة الباحث في تأكيد النظرية أو عدم تأكيدها.</a:t>
            </a:r>
          </a:p>
          <a:p>
            <a:pPr marL="285750" indent="-285750" algn="just" rtl="1">
              <a:lnSpc>
                <a:spcPct val="200000"/>
              </a:lnSpc>
              <a:buFont typeface="Arial" panose="020B0604020202020204" pitchFamily="34" charset="0"/>
              <a:buChar char="•"/>
            </a:pPr>
            <a:r>
              <a:rPr lang="ar-EG" sz="1400" dirty="0">
                <a:latin typeface="Alexandria" pitchFamily="2" charset="-78"/>
                <a:cs typeface="Alexandria" pitchFamily="2" charset="-78"/>
              </a:rPr>
              <a:t>تمد الفروض الباحث في النهاية بإطار لتقرير نتائج البحث بطريقة ذات معنى يؤدي إلى تقدم المعرفة بالإضافة إلى ما يؤدي إليه الفرض التفسيري.</a:t>
            </a:r>
          </a:p>
        </p:txBody>
      </p:sp>
      <p:sp>
        <p:nvSpPr>
          <p:cNvPr id="4" name="TextBox 3">
            <a:extLst>
              <a:ext uri="{FF2B5EF4-FFF2-40B4-BE49-F238E27FC236}">
                <a16:creationId xmlns:a16="http://schemas.microsoft.com/office/drawing/2014/main" id="{0B92C0D0-824A-55C1-A7B9-7AFE26373FB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FCC9D53-57DD-7797-DDD5-67B4B1B19BF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2581299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8FDC72-66E3-3E76-7077-809D2608E73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2EC7044-AB0B-295C-BCFF-0CA86C9BBE3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B9B59F4-1619-68D2-9344-20D9733C1123}"/>
              </a:ext>
            </a:extLst>
          </p:cNvPr>
          <p:cNvSpPr txBox="1"/>
          <p:nvPr/>
        </p:nvSpPr>
        <p:spPr>
          <a:xfrm>
            <a:off x="4092315" y="925551"/>
            <a:ext cx="4466460"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2) الفرض العلمي</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70A9A9C7-2D3F-899D-905D-FB1AA553CE5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D977278-B0C7-D4F9-5220-7D929F70B26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0E048DE-0565-D8C2-1DBC-9DDBA93A20AC}"/>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AD8424C-1A18-0AA3-F856-986FF1DE11B7}"/>
              </a:ext>
            </a:extLst>
          </p:cNvPr>
          <p:cNvSpPr txBox="1"/>
          <p:nvPr/>
        </p:nvSpPr>
        <p:spPr>
          <a:xfrm>
            <a:off x="889000" y="1924000"/>
            <a:ext cx="10360692" cy="4020973"/>
          </a:xfrm>
          <a:prstGeom prst="rect">
            <a:avLst/>
          </a:prstGeom>
          <a:noFill/>
        </p:spPr>
        <p:txBody>
          <a:bodyPr wrap="square" rtlCol="0">
            <a:spAutoFit/>
          </a:bodyPr>
          <a:lstStyle/>
          <a:p>
            <a:pPr algn="just" rtl="1">
              <a:lnSpc>
                <a:spcPct val="200000"/>
              </a:lnSpc>
            </a:pPr>
            <a:r>
              <a:rPr lang="ar-EG" b="1" dirty="0">
                <a:solidFill>
                  <a:schemeClr val="accent2">
                    <a:lumMod val="75000"/>
                  </a:schemeClr>
                </a:solidFill>
                <a:latin typeface="Alexandria" pitchFamily="2" charset="-78"/>
                <a:cs typeface="Alexandria" pitchFamily="2" charset="-78"/>
              </a:rPr>
              <a:t>شروط الفرض العلمي:</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يجب أن تنبثق الفروض العلمية من واقع ملاحظات الباحث وتجاربه، ولا تبدأ من تخيلات ولا مجرد الربط بين أفكار.</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يجب أن يخلو الفرض من التناقض، وهو ما يفرض على الباحث ضرورة نقد الفرض وتمحيصه والتحقق من صحته ووجاهته بالنظرة العقلية الموضوعية.</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من المهم أن يتفق الفرض مع الحقائق العلمية التي رسخت واستقرت والا يتعارض مع الحقائق التي أقرها العلم بالطريقة التي لا تقبل الشك.</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يجب أن تكون الفروض من النوع الميسور التحقيق سواء بالخبرة الحسية المباشرة أو عن طريق الاستدلال المنطقي.</a:t>
            </a:r>
          </a:p>
        </p:txBody>
      </p:sp>
      <p:sp>
        <p:nvSpPr>
          <p:cNvPr id="4" name="TextBox 3">
            <a:extLst>
              <a:ext uri="{FF2B5EF4-FFF2-40B4-BE49-F238E27FC236}">
                <a16:creationId xmlns:a16="http://schemas.microsoft.com/office/drawing/2014/main" id="{6D4FB72A-CF99-DBE1-85F5-F94C031AD3B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7F2725B-4288-D674-C5DE-4FA723E0821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1302610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47A16A-21D5-E0E9-7620-4DB0AF3A084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C2BC3EE-2AC0-5C8A-DAE3-4352E2375BF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8CD2FDA-EE30-6E4B-BFBE-9A2F18566097}"/>
              </a:ext>
            </a:extLst>
          </p:cNvPr>
          <p:cNvSpPr txBox="1"/>
          <p:nvPr/>
        </p:nvSpPr>
        <p:spPr>
          <a:xfrm>
            <a:off x="4092315" y="925551"/>
            <a:ext cx="4466460"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2) الفرض العلمي</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D0BE5606-7BF2-A6DD-EA07-914C2C9A41B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B79E3F1-8A34-58BB-29E3-EBB448B26FF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12B0E52-2492-3031-D7A0-8B2D3C61BE29}"/>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A9D1FA39-6F0A-E0E5-B30D-0947521A7953}"/>
              </a:ext>
            </a:extLst>
          </p:cNvPr>
          <p:cNvSpPr txBox="1"/>
          <p:nvPr/>
        </p:nvSpPr>
        <p:spPr>
          <a:xfrm>
            <a:off x="889000" y="1924000"/>
            <a:ext cx="10360692" cy="4020973"/>
          </a:xfrm>
          <a:prstGeom prst="rect">
            <a:avLst/>
          </a:prstGeom>
          <a:noFill/>
        </p:spPr>
        <p:txBody>
          <a:bodyPr wrap="square" rtlCol="0">
            <a:spAutoFit/>
          </a:bodyPr>
          <a:lstStyle/>
          <a:p>
            <a:pPr algn="just" rtl="1">
              <a:lnSpc>
                <a:spcPct val="200000"/>
              </a:lnSpc>
            </a:pPr>
            <a:r>
              <a:rPr lang="ar-EG" b="1" dirty="0">
                <a:solidFill>
                  <a:schemeClr val="accent2">
                    <a:lumMod val="75000"/>
                  </a:schemeClr>
                </a:solidFill>
                <a:latin typeface="Alexandria" pitchFamily="2" charset="-78"/>
                <a:cs typeface="Alexandria" pitchFamily="2" charset="-78"/>
              </a:rPr>
              <a:t>تابع شروط الفرض العلمي:</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من الضروري أن يصاغ الفرض بطريقة واضحة لا تدفع الباحث إلى الانسياق في متاهات غامضة.</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تؤدي دراسة الفروض ومراجعتها وتمحيصها والتدقيق فيها إلى إمكانية اختيار مجموعة منها وبالتالي يتحقق عنصر الاقتصاد.</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من الضروري أن ينطوي الفرض العلمي على متغيرات وعلاقات بين تلك المتغيرات وتمثل الظاهرة موضوع البحث أو التي ترغب في تفسيرها.</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من شروط الفرض العلمي أيضا تمكين الباحث من عملية التفسير بأقل عدد ميسور من المكونات الفرضية.</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ليس من الضروري أن تكون جميع الفروض صحيحة.</a:t>
            </a:r>
          </a:p>
        </p:txBody>
      </p:sp>
      <p:sp>
        <p:nvSpPr>
          <p:cNvPr id="4" name="TextBox 3">
            <a:extLst>
              <a:ext uri="{FF2B5EF4-FFF2-40B4-BE49-F238E27FC236}">
                <a16:creationId xmlns:a16="http://schemas.microsoft.com/office/drawing/2014/main" id="{5ECE2E3A-7914-AD50-8029-617117A4CF9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6D13F3A-370F-2C3C-7125-6305001D43F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8671454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FF1870-530E-DA15-E3DD-95FA3C3D0FC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CAADDB9-342F-403C-9F98-7A3B7241BE4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AA36C1D-E2AA-98BD-1E51-0A9873158BEB}"/>
              </a:ext>
            </a:extLst>
          </p:cNvPr>
          <p:cNvSpPr txBox="1"/>
          <p:nvPr/>
        </p:nvSpPr>
        <p:spPr>
          <a:xfrm>
            <a:off x="4092315" y="925551"/>
            <a:ext cx="4466460"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2) الفرض العلمي</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F1278093-237C-1F95-3C16-FC4076C9EC9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DDA4287-0458-07C3-FCBB-E3405D0853C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77A7F5C-2964-5409-DE98-E72BB622E2C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91C2A0B9-C08B-157D-E80D-C18F4D98CEF2}"/>
              </a:ext>
            </a:extLst>
          </p:cNvPr>
          <p:cNvSpPr txBox="1"/>
          <p:nvPr/>
        </p:nvSpPr>
        <p:spPr>
          <a:xfrm>
            <a:off x="889000" y="1924000"/>
            <a:ext cx="10360692" cy="4020973"/>
          </a:xfrm>
          <a:prstGeom prst="rect">
            <a:avLst/>
          </a:prstGeom>
          <a:noFill/>
        </p:spPr>
        <p:txBody>
          <a:bodyPr wrap="square" rtlCol="0">
            <a:spAutoFit/>
          </a:bodyPr>
          <a:lstStyle/>
          <a:p>
            <a:pPr algn="just" rtl="1">
              <a:lnSpc>
                <a:spcPct val="200000"/>
              </a:lnSpc>
            </a:pPr>
            <a:r>
              <a:rPr lang="ar-EG" b="1" dirty="0">
                <a:solidFill>
                  <a:schemeClr val="accent2">
                    <a:lumMod val="75000"/>
                  </a:schemeClr>
                </a:solidFill>
                <a:latin typeface="Alexandria" pitchFamily="2" charset="-78"/>
                <a:cs typeface="Alexandria" pitchFamily="2" charset="-78"/>
              </a:rPr>
              <a:t>أنواع الفروض: </a:t>
            </a:r>
          </a:p>
          <a:p>
            <a:pPr algn="just" rtl="1">
              <a:lnSpc>
                <a:spcPct val="200000"/>
              </a:lnSpc>
            </a:pPr>
            <a:r>
              <a:rPr lang="ar-EG" sz="1600" dirty="0">
                <a:latin typeface="Alexandria" pitchFamily="2" charset="-78"/>
                <a:cs typeface="Alexandria" pitchFamily="2" charset="-78"/>
              </a:rPr>
              <a:t>يقسم الباحثون الفروض إلى فروض بحثية وفروض إحصائية: </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تصاغ الفروض البحثية بطريقة إثباتية تقريرية في صورة جمل قصيرة وبسيطة، يعبر من خلالها الباحث عن تفسيره لظاهرة، أو استنتاجه علاقة سببية أو ارتباطية معينة، وتنقسم إلى فروض موجهة أو مباشرة، وفروض غير موجهة أو غير مباشرة، ويقوم تبني الفروض البحثية على أساس دليل أو برهان أو حقائق علمية، يظهر من خلال الإطار النظري والدراسات السابقة للموضوع. </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أما الفروض الإحصائية، فتصاغ في صورة رياضية لذلك التفسير أو الاستنتاج، يتم اختبارها من خلال الاختبارات الإحصائية المختلفة، وهي على نوعين: الفرض الصفري، والفرض البديل. </a:t>
            </a:r>
          </a:p>
        </p:txBody>
      </p:sp>
      <p:sp>
        <p:nvSpPr>
          <p:cNvPr id="4" name="TextBox 3">
            <a:extLst>
              <a:ext uri="{FF2B5EF4-FFF2-40B4-BE49-F238E27FC236}">
                <a16:creationId xmlns:a16="http://schemas.microsoft.com/office/drawing/2014/main" id="{4A2EFF67-6A63-464E-B26F-6169B91EF53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7D3FCFE-A2E9-D1E9-0271-D578FAAE54A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0015842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9E11C9-FF15-B498-3561-C706E67F761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07B86D7-0B93-F54A-CCF0-5C5E475D6BC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7D27B82-E483-2F74-4F67-F37D2BA90913}"/>
              </a:ext>
            </a:extLst>
          </p:cNvPr>
          <p:cNvSpPr txBox="1"/>
          <p:nvPr/>
        </p:nvSpPr>
        <p:spPr>
          <a:xfrm>
            <a:off x="4092315" y="925551"/>
            <a:ext cx="4466460"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2) الفرض العلمي</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7DA46FEA-E9A0-CAAC-6D20-6254D60907E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01D3726-3A3D-CF91-15A0-10B8B7AB199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06DBBAC-C9CC-65D4-3C5D-8BF032CAB62F}"/>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80C8C571-192A-25B0-BA79-47224CFEB3ED}"/>
              </a:ext>
            </a:extLst>
          </p:cNvPr>
          <p:cNvSpPr txBox="1"/>
          <p:nvPr/>
        </p:nvSpPr>
        <p:spPr>
          <a:xfrm>
            <a:off x="889000" y="1924000"/>
            <a:ext cx="10360692" cy="4020973"/>
          </a:xfrm>
          <a:prstGeom prst="rect">
            <a:avLst/>
          </a:prstGeom>
          <a:noFill/>
        </p:spPr>
        <p:txBody>
          <a:bodyPr wrap="square" rtlCol="0">
            <a:spAutoFit/>
          </a:bodyPr>
          <a:lstStyle/>
          <a:p>
            <a:pPr algn="just" rtl="1">
              <a:lnSpc>
                <a:spcPct val="200000"/>
              </a:lnSpc>
            </a:pPr>
            <a:r>
              <a:rPr lang="ar-EG" b="1" dirty="0">
                <a:solidFill>
                  <a:schemeClr val="accent2">
                    <a:lumMod val="75000"/>
                  </a:schemeClr>
                </a:solidFill>
                <a:latin typeface="Alexandria" pitchFamily="2" charset="-78"/>
                <a:cs typeface="Alexandria" pitchFamily="2" charset="-78"/>
              </a:rPr>
              <a:t>أولاً: الفروض البحثية: </a:t>
            </a:r>
          </a:p>
          <a:p>
            <a:pPr algn="just" rtl="1">
              <a:lnSpc>
                <a:spcPct val="200000"/>
              </a:lnSpc>
            </a:pPr>
            <a:r>
              <a:rPr lang="ar-EG" sz="1600" u="sng" dirty="0">
                <a:solidFill>
                  <a:srgbClr val="FF0000"/>
                </a:solidFill>
                <a:latin typeface="Alexandria" pitchFamily="2" charset="-78"/>
                <a:cs typeface="Alexandria" pitchFamily="2" charset="-78"/>
              </a:rPr>
              <a:t>أ_ الفرض الموجه: </a:t>
            </a:r>
          </a:p>
          <a:p>
            <a:pPr algn="just" rtl="1">
              <a:lnSpc>
                <a:spcPct val="200000"/>
              </a:lnSpc>
            </a:pPr>
            <a:r>
              <a:rPr lang="ar-EG" sz="1600" dirty="0">
                <a:latin typeface="Alexandria" pitchFamily="2" charset="-78"/>
                <a:cs typeface="Alexandria" pitchFamily="2" charset="-78"/>
              </a:rPr>
              <a:t>يستخدم الباحث الفرض الموجه عندما يتوقع أن هناك علاقة مباشرة بين متغيرات الدراسة؛ سواء أكانت إيجابية، أو سلبية، أو أن تكون هناك فروق ذات اتجاه واحد محدد، كأن يتسبب وجود متغير مستقل في وجود متغير آخر تابع، أو عدم وجود متغير مستقل معين في عدم وجود المتغير التابع، أو أن تسبب زيادة أو نقص في المتغير المستقل في زيادة أو نقص في المتغير التابع. ومن أمثلة الفرض الموجه: " كلما حصل الموظف على ترقية، زاد طموحه الوظيفي "، أو " كلما زاد دخل الفرد، قل رضاه "، أو " كلما زادت الرقابة المباشرة، انخفضت معنويات الموظفين وغيرها من الأمثلة الموجهة" </a:t>
            </a:r>
          </a:p>
        </p:txBody>
      </p:sp>
      <p:sp>
        <p:nvSpPr>
          <p:cNvPr id="4" name="TextBox 3">
            <a:extLst>
              <a:ext uri="{FF2B5EF4-FFF2-40B4-BE49-F238E27FC236}">
                <a16:creationId xmlns:a16="http://schemas.microsoft.com/office/drawing/2014/main" id="{ADB212A0-8258-FA5F-F8E9-732F541343B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D23D60C-A84B-6DBB-15CF-9C6289CFA9F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6830647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62DC24-4D3E-290D-4585-FADEDA5839A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6FC9994-9E6E-92D3-7503-044B1B735A4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1083EA9-5144-E94E-CCE7-D33D59B1A4C6}"/>
              </a:ext>
            </a:extLst>
          </p:cNvPr>
          <p:cNvSpPr txBox="1"/>
          <p:nvPr/>
        </p:nvSpPr>
        <p:spPr>
          <a:xfrm>
            <a:off x="4092315" y="925551"/>
            <a:ext cx="4466460"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2) الفرض العلمي</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19E3122F-9AA5-4186-A32D-7E12258B6E7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368E86F-3F07-BA4E-8B6B-A09268FC14C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5CF21AF-5E10-37DC-43BB-5DE57F4E9E40}"/>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13CA17C4-5242-D375-A0C1-E1659F1CB508}"/>
              </a:ext>
            </a:extLst>
          </p:cNvPr>
          <p:cNvSpPr txBox="1"/>
          <p:nvPr/>
        </p:nvSpPr>
        <p:spPr>
          <a:xfrm>
            <a:off x="889000" y="1924000"/>
            <a:ext cx="10360692" cy="4020973"/>
          </a:xfrm>
          <a:prstGeom prst="rect">
            <a:avLst/>
          </a:prstGeom>
          <a:noFill/>
        </p:spPr>
        <p:txBody>
          <a:bodyPr wrap="square" rtlCol="0">
            <a:spAutoFit/>
          </a:bodyPr>
          <a:lstStyle/>
          <a:p>
            <a:pPr algn="just" rtl="1">
              <a:lnSpc>
                <a:spcPct val="200000"/>
              </a:lnSpc>
            </a:pPr>
            <a:r>
              <a:rPr lang="ar-EG" b="1" dirty="0">
                <a:solidFill>
                  <a:schemeClr val="accent2">
                    <a:lumMod val="75000"/>
                  </a:schemeClr>
                </a:solidFill>
                <a:latin typeface="Alexandria" pitchFamily="2" charset="-78"/>
                <a:cs typeface="Alexandria" pitchFamily="2" charset="-78"/>
              </a:rPr>
              <a:t>تابع أنواع الفروض البحثية: </a:t>
            </a:r>
          </a:p>
          <a:p>
            <a:pPr algn="just" rtl="1">
              <a:lnSpc>
                <a:spcPct val="200000"/>
              </a:lnSpc>
            </a:pPr>
            <a:r>
              <a:rPr lang="ar-EG" sz="1600" u="sng" dirty="0">
                <a:solidFill>
                  <a:srgbClr val="FF0000"/>
                </a:solidFill>
                <a:latin typeface="Alexandria" pitchFamily="2" charset="-78"/>
                <a:cs typeface="Alexandria" pitchFamily="2" charset="-78"/>
              </a:rPr>
              <a:t>ب_ الفرض غير الموجه: </a:t>
            </a:r>
          </a:p>
          <a:p>
            <a:pPr algn="just" rtl="1">
              <a:lnSpc>
                <a:spcPct val="200000"/>
              </a:lnSpc>
            </a:pPr>
            <a:r>
              <a:rPr lang="ar-EG" sz="1600" dirty="0">
                <a:latin typeface="Alexandria" pitchFamily="2" charset="-78"/>
                <a:cs typeface="Alexandria" pitchFamily="2" charset="-78"/>
              </a:rPr>
              <a:t>يستخدم الباحث الفرض غير الموجه عندما يريد أن يعبر عن وجود علاقة بين المتغيرات، لكنه لا يعرف بالتحديد اتجاه تلك العلاقة، أو لا يمكنه تحديد اتجاه معين لتلك العلاقة بين المتغيرات، أو أنه ينفي معرفة اتجاه العلاقة، ومن أمثلة هذا النوع من الفروض: " توجد علاقة بين طبيعة العمل والانتظام في الدوام الرسمي "، أو " توجد علاقة بين تسرب أعضاء هيئة التدريس وأنماط القيادة السائدة".</a:t>
            </a:r>
          </a:p>
          <a:p>
            <a:pPr algn="just" rtl="1">
              <a:lnSpc>
                <a:spcPct val="200000"/>
              </a:lnSpc>
            </a:pPr>
            <a:r>
              <a:rPr lang="ar-EG" sz="1600" dirty="0">
                <a:latin typeface="Alexandria" pitchFamily="2" charset="-78"/>
                <a:cs typeface="Alexandria" pitchFamily="2" charset="-78"/>
              </a:rPr>
              <a:t>يشير الفرض غير الموجه إلى وجود فرق دالّ، لكن مستوى دلالة أو مقدار هذا الفرق هنا غير محدد، ومن ثمّ فالفرض هنا غير موجه؛ لأنه لم يتم تحديد مستوى الدلالة بالضبط. </a:t>
            </a:r>
          </a:p>
        </p:txBody>
      </p:sp>
      <p:sp>
        <p:nvSpPr>
          <p:cNvPr id="4" name="TextBox 3">
            <a:extLst>
              <a:ext uri="{FF2B5EF4-FFF2-40B4-BE49-F238E27FC236}">
                <a16:creationId xmlns:a16="http://schemas.microsoft.com/office/drawing/2014/main" id="{041502AF-9007-49A3-DF13-1F4155C4F3A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4BF37FC-C358-19EE-A648-3C87D74A2CD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1497977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A4C109-8B59-76F1-1914-88FA3481C84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E8C8A08-D9B3-0FCD-612F-30B92B2859F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87B558D-9A78-D6FC-36B0-13B1A2FEA34A}"/>
              </a:ext>
            </a:extLst>
          </p:cNvPr>
          <p:cNvSpPr txBox="1"/>
          <p:nvPr/>
        </p:nvSpPr>
        <p:spPr>
          <a:xfrm>
            <a:off x="4092315" y="925551"/>
            <a:ext cx="4466460"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2) الفرض العلمي</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29CE296F-B9D1-2A8F-9ADF-DE756E1405B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588494A-74F7-047F-4A82-3C9C1004F7E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8B032E0-97A6-0A92-7ED6-E9CA663C6AD8}"/>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4CBEE0EE-C9CD-3004-C24A-021057706650}"/>
              </a:ext>
            </a:extLst>
          </p:cNvPr>
          <p:cNvSpPr txBox="1"/>
          <p:nvPr/>
        </p:nvSpPr>
        <p:spPr>
          <a:xfrm>
            <a:off x="889000" y="1924000"/>
            <a:ext cx="10360692" cy="3036088"/>
          </a:xfrm>
          <a:prstGeom prst="rect">
            <a:avLst/>
          </a:prstGeom>
          <a:noFill/>
        </p:spPr>
        <p:txBody>
          <a:bodyPr wrap="square" rtlCol="0">
            <a:spAutoFit/>
          </a:bodyPr>
          <a:lstStyle/>
          <a:p>
            <a:pPr algn="just" rtl="1">
              <a:lnSpc>
                <a:spcPct val="200000"/>
              </a:lnSpc>
            </a:pPr>
            <a:r>
              <a:rPr lang="ar-EG" b="1" dirty="0">
                <a:solidFill>
                  <a:schemeClr val="accent2">
                    <a:lumMod val="75000"/>
                  </a:schemeClr>
                </a:solidFill>
                <a:latin typeface="Alexandria" pitchFamily="2" charset="-78"/>
                <a:cs typeface="Alexandria" pitchFamily="2" charset="-78"/>
              </a:rPr>
              <a:t>ثانياً: الفروض الإحصائية: </a:t>
            </a:r>
          </a:p>
          <a:p>
            <a:pPr algn="just" rtl="1">
              <a:lnSpc>
                <a:spcPct val="200000"/>
              </a:lnSpc>
            </a:pPr>
            <a:r>
              <a:rPr lang="ar-EG" sz="1600" dirty="0">
                <a:latin typeface="Alexandria" pitchFamily="2" charset="-78"/>
                <a:cs typeface="Alexandria" pitchFamily="2" charset="-78"/>
              </a:rPr>
              <a:t>الفروض الإحصائية عبارة عن جملة أو عدد من الجمل تعد باستخدام بعض النماذج الإحصائية ذات العلاقة ببعض خصائص مجتمع البحث، والتي تستخدم من أجل تأكيد العلاقات أو السببية أو الارتباط بين المتغيرات، والتي يسهل اختبارها إحصائيا على شكل فرض صفري أو فرض بديل، وبالتالي قبول أو رفض الفرض الإحصائي، ويمكن تعريف كل منهما كما يلي: </a:t>
            </a:r>
          </a:p>
          <a:p>
            <a:pPr algn="just" rtl="1">
              <a:lnSpc>
                <a:spcPct val="200000"/>
              </a:lnSpc>
            </a:pPr>
            <a:endParaRPr lang="ar-EG" sz="16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02BF9985-636D-0211-5DC7-0EDDC37C93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0EA4201-AA9E-D850-946C-8CD8B7FA53F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1863987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19B722-5C66-DEEF-36E5-F3BF9E6D485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6A64A35-2A70-356C-4CE5-37C37F3FDBC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8111858-F7D3-CB61-9579-1AA7525797A3}"/>
              </a:ext>
            </a:extLst>
          </p:cNvPr>
          <p:cNvSpPr txBox="1"/>
          <p:nvPr/>
        </p:nvSpPr>
        <p:spPr>
          <a:xfrm>
            <a:off x="4092315" y="925551"/>
            <a:ext cx="4466460"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2) الفرض العلمي</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05C682C0-2516-FD00-3856-E24237FDF4E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A937DC6-3D9F-5842-67EF-D71E396EFA0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76000BE-CE4A-E9BF-5B52-119D5CAC78E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8A8A19D3-CB7E-A425-6637-B8792B3EA5CE}"/>
              </a:ext>
            </a:extLst>
          </p:cNvPr>
          <p:cNvSpPr txBox="1"/>
          <p:nvPr/>
        </p:nvSpPr>
        <p:spPr>
          <a:xfrm>
            <a:off x="942308" y="1581476"/>
            <a:ext cx="10360692" cy="4421082"/>
          </a:xfrm>
          <a:prstGeom prst="rect">
            <a:avLst/>
          </a:prstGeom>
          <a:noFill/>
        </p:spPr>
        <p:txBody>
          <a:bodyPr wrap="square" rtlCol="0">
            <a:spAutoFit/>
          </a:bodyPr>
          <a:lstStyle/>
          <a:p>
            <a:pPr algn="just" rtl="1">
              <a:lnSpc>
                <a:spcPct val="200000"/>
              </a:lnSpc>
            </a:pPr>
            <a:r>
              <a:rPr lang="ar-EG" b="1" dirty="0">
                <a:solidFill>
                  <a:schemeClr val="accent2">
                    <a:lumMod val="75000"/>
                  </a:schemeClr>
                </a:solidFill>
                <a:latin typeface="Alexandria" pitchFamily="2" charset="-78"/>
                <a:cs typeface="Alexandria" pitchFamily="2" charset="-78"/>
              </a:rPr>
              <a:t>أنواع الفروض الإحصائية: </a:t>
            </a:r>
          </a:p>
          <a:p>
            <a:pPr algn="just" rtl="1">
              <a:lnSpc>
                <a:spcPct val="200000"/>
              </a:lnSpc>
            </a:pPr>
            <a:r>
              <a:rPr lang="ar-EG" sz="1600" u="sng" dirty="0">
                <a:solidFill>
                  <a:srgbClr val="FF0000"/>
                </a:solidFill>
                <a:latin typeface="Alexandria" pitchFamily="2" charset="-78"/>
                <a:cs typeface="Alexandria" pitchFamily="2" charset="-78"/>
              </a:rPr>
              <a:t>أ_ الفرض الصفري: </a:t>
            </a:r>
          </a:p>
          <a:p>
            <a:pPr algn="just" rtl="1">
              <a:lnSpc>
                <a:spcPct val="150000"/>
              </a:lnSpc>
            </a:pPr>
            <a:r>
              <a:rPr lang="ar-EG" sz="1600" dirty="0">
                <a:latin typeface="Alexandria" pitchFamily="2" charset="-78"/>
                <a:cs typeface="Alexandria" pitchFamily="2" charset="-78"/>
              </a:rPr>
              <a:t>يسمّى هذا الفرض بفرض النفي؛ حيث يقدم الباحث فرضه على أنه لا يوجد هناك أي علاقات أو فروق ذات دلالة إحصائية بين متغيرات الفرض، وأن الفرق المتوقع يساوي صفرا، وإذا حصل أن هناك علاقات ضعيفة أو فروقا بسيطة، فإن مرجع ذلك إلى الخطأ في تصميم البحث، أو اختيار العينة أو لمجرد الصدفة. </a:t>
            </a:r>
          </a:p>
          <a:p>
            <a:pPr algn="just" rtl="1">
              <a:lnSpc>
                <a:spcPct val="150000"/>
              </a:lnSpc>
            </a:pPr>
            <a:r>
              <a:rPr lang="ar-EG" sz="1600" dirty="0">
                <a:latin typeface="Alexandria" pitchFamily="2" charset="-78"/>
                <a:cs typeface="Alexandria" pitchFamily="2" charset="-78"/>
              </a:rPr>
              <a:t>وعند ظهور علاقات أو فروق جوهرية بين متغيرات الدراسة، فإن ذلك يستوجب رفض الفرض الصفري، وقبول الفرض البديل الذي يمكن أن يستخدم في بعض الأحيان كفرض بداية. وتتم صياغة الفرض العلمي في الدراسات التجريبية عادة في شكل فرض صفري؛ مثال ذلك: " لا توجد أية اختلافات ذات دلالة إحصائية بين متوسطات تواتر استخدام مصادر المعلومات الرسمية وغير الرسمية من قبل الباحثين في كل من العلوم الطبيعية والعلوم الاجتماعية والإنسانيات ". </a:t>
            </a:r>
          </a:p>
          <a:p>
            <a:pPr algn="just" rtl="1">
              <a:lnSpc>
                <a:spcPct val="150000"/>
              </a:lnSpc>
            </a:pPr>
            <a:r>
              <a:rPr lang="ar-EG" sz="1600" dirty="0">
                <a:latin typeface="Alexandria" pitchFamily="2" charset="-78"/>
                <a:cs typeface="Alexandria" pitchFamily="2" charset="-78"/>
              </a:rPr>
              <a:t>ومن عيوب الفرض الصفري أنه نادرا ما يكون معبرا عن التوقعات الحقيقية للباحث، أو النتائج الحقيقية للدراسة. </a:t>
            </a:r>
          </a:p>
        </p:txBody>
      </p:sp>
      <p:sp>
        <p:nvSpPr>
          <p:cNvPr id="4" name="TextBox 3">
            <a:extLst>
              <a:ext uri="{FF2B5EF4-FFF2-40B4-BE49-F238E27FC236}">
                <a16:creationId xmlns:a16="http://schemas.microsoft.com/office/drawing/2014/main" id="{E36A1BCA-953D-8F61-37CE-7B3DD5DF1C2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6CEE90A-0BB3-AC5A-1698-1796AB79DB3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8766881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367729-8D0B-6A67-0CB9-AA7BA3D6D58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46BCF05-0065-2C63-715E-4BF92BC3A63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1E886CD-6CBD-7923-69E9-421DDD9BAFAF}"/>
              </a:ext>
            </a:extLst>
          </p:cNvPr>
          <p:cNvSpPr txBox="1"/>
          <p:nvPr/>
        </p:nvSpPr>
        <p:spPr>
          <a:xfrm>
            <a:off x="4092315" y="925551"/>
            <a:ext cx="4466460"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2) الفرض العلمي</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0FBF0E6C-514B-C1B4-BEC0-D24AACABE01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84089A5-A58F-114B-1FBE-61EB9613A797}"/>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090CA47-CD54-9253-F33E-A4DA5D3D10B9}"/>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9DDDC499-B9F9-BD7C-0DDA-5A0EEE441EB6}"/>
              </a:ext>
            </a:extLst>
          </p:cNvPr>
          <p:cNvSpPr txBox="1"/>
          <p:nvPr/>
        </p:nvSpPr>
        <p:spPr>
          <a:xfrm>
            <a:off x="762000" y="1581476"/>
            <a:ext cx="10541000" cy="4334007"/>
          </a:xfrm>
          <a:prstGeom prst="rect">
            <a:avLst/>
          </a:prstGeom>
          <a:noFill/>
        </p:spPr>
        <p:txBody>
          <a:bodyPr wrap="square" rtlCol="0">
            <a:spAutoFit/>
          </a:bodyPr>
          <a:lstStyle/>
          <a:p>
            <a:pPr algn="just" rtl="1">
              <a:lnSpc>
                <a:spcPct val="200000"/>
              </a:lnSpc>
            </a:pPr>
            <a:r>
              <a:rPr lang="ar-EG" b="1" dirty="0">
                <a:solidFill>
                  <a:schemeClr val="accent2">
                    <a:lumMod val="75000"/>
                  </a:schemeClr>
                </a:solidFill>
                <a:latin typeface="Alexandria" pitchFamily="2" charset="-78"/>
                <a:cs typeface="Alexandria" pitchFamily="2" charset="-78"/>
              </a:rPr>
              <a:t>أنواع الفروض الإحصائية: </a:t>
            </a:r>
          </a:p>
          <a:p>
            <a:pPr algn="just" rtl="1">
              <a:lnSpc>
                <a:spcPct val="200000"/>
              </a:lnSpc>
            </a:pPr>
            <a:r>
              <a:rPr lang="ar-EG" sz="1600" u="sng" dirty="0">
                <a:solidFill>
                  <a:srgbClr val="FF0000"/>
                </a:solidFill>
                <a:latin typeface="Alexandria" pitchFamily="2" charset="-78"/>
                <a:cs typeface="Alexandria" pitchFamily="2" charset="-78"/>
              </a:rPr>
              <a:t>ب_ الفرض البديل: </a:t>
            </a:r>
          </a:p>
          <a:p>
            <a:pPr algn="just" rtl="1">
              <a:lnSpc>
                <a:spcPct val="150000"/>
              </a:lnSpc>
            </a:pPr>
            <a:r>
              <a:rPr lang="ar-EG" sz="1400" dirty="0">
                <a:latin typeface="Alexandria" pitchFamily="2" charset="-78"/>
                <a:cs typeface="Alexandria" pitchFamily="2" charset="-78"/>
              </a:rPr>
              <a:t>يقصد بالفرض البديل أنه بديل عن الفرض الصفري، ويأتي الفرض البديل على أساس غير صفري بمعنى أن الباحث يرى عكس ما ورد في الفرض الصفري؛ أي: إن هناك علاقات أو فروقا ذات دلالة إحصائية بين متغيرات البحث، وتستخدم هذه الصياغة كحل مناسب لوجود علاقات أو فروق حتى ولو كانت بسيطة بين متغيرات الدراسة، والتي يعزوها الباحثون في حالة الفرض الصفري إلى الأخطاء الصدفية أو أخطاء في العينة، حيث يرون أن هذه الطريقة أفضل في صياغة الفروض. </a:t>
            </a:r>
          </a:p>
          <a:p>
            <a:pPr algn="just" rtl="1">
              <a:lnSpc>
                <a:spcPct val="150000"/>
              </a:lnSpc>
            </a:pPr>
            <a:r>
              <a:rPr lang="ar-EG" sz="1400" dirty="0">
                <a:latin typeface="Alexandria" pitchFamily="2" charset="-78"/>
                <a:cs typeface="Alexandria" pitchFamily="2" charset="-78"/>
              </a:rPr>
              <a:t>وعندما يملك الباحث أسبابا محددة يتوقع منها وجود فروق ولمصلحة طرف معين، يكون الفرض على النحو التالي: " يكون مستوى القلق عند الطلبة الذين يمتلكون درجات ذكاء عالية أعلى من مستوى القلق عند الطلبة الذين يمتلكون درجات ذكاء منخفضة "، ويسمى هذا بالفرض البديل المتّجه.  </a:t>
            </a:r>
          </a:p>
          <a:p>
            <a:pPr algn="just" rtl="1">
              <a:lnSpc>
                <a:spcPct val="150000"/>
              </a:lnSpc>
            </a:pPr>
            <a:r>
              <a:rPr lang="ar-EG" sz="1400" dirty="0">
                <a:latin typeface="Alexandria" pitchFamily="2" charset="-78"/>
                <a:cs typeface="Alexandria" pitchFamily="2" charset="-78"/>
              </a:rPr>
              <a:t>وعندما يملك أسبابا محددة بوجود فروق دون أن يكون قادرا على توقع اتجاه هذه الفروق لمصلحة أي من الطرفين؛ مثل: " يوجد فرق في مستوى القلق بين الطلبة الذين يمتلكون درجات ذكاء عالية، والطلبة الذين يمتلكون درجات ذكاء منخفضة "، يسمى بالفرض البديل غير المتجه. </a:t>
            </a:r>
          </a:p>
        </p:txBody>
      </p:sp>
      <p:sp>
        <p:nvSpPr>
          <p:cNvPr id="4" name="TextBox 3">
            <a:extLst>
              <a:ext uri="{FF2B5EF4-FFF2-40B4-BE49-F238E27FC236}">
                <a16:creationId xmlns:a16="http://schemas.microsoft.com/office/drawing/2014/main" id="{512C6BE8-49A0-F839-EEF1-5BF13EFC2C1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5238B02-4CA7-4696-7E47-1E29698DD9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29477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91FE8E-A7E7-628F-B992-AA921576FDB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3452455-F8B5-1E09-0531-B7AF05F713B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3C0FA39-960C-326E-EB91-B2A449B3F8BC}"/>
              </a:ext>
            </a:extLst>
          </p:cNvPr>
          <p:cNvSpPr txBox="1"/>
          <p:nvPr/>
        </p:nvSpPr>
        <p:spPr>
          <a:xfrm>
            <a:off x="4092315" y="925551"/>
            <a:ext cx="4466460"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2) الفرض العلمي</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77C9B7D0-0F36-9078-06DF-52B43F0DF83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82063CF-3A8A-FB8D-9E01-FA5D38DAFB5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3C663C6-6E53-4CFD-8F52-B437C638C93A}"/>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3DF4DD7A-96F1-898B-4654-C2F20FD683B1}"/>
              </a:ext>
            </a:extLst>
          </p:cNvPr>
          <p:cNvSpPr txBox="1"/>
          <p:nvPr/>
        </p:nvSpPr>
        <p:spPr>
          <a:xfrm>
            <a:off x="889000" y="1924000"/>
            <a:ext cx="10360692" cy="2543645"/>
          </a:xfrm>
          <a:prstGeom prst="rect">
            <a:avLst/>
          </a:prstGeom>
          <a:noFill/>
        </p:spPr>
        <p:txBody>
          <a:bodyPr wrap="square" rtlCol="0">
            <a:spAutoFit/>
          </a:bodyPr>
          <a:lstStyle/>
          <a:p>
            <a:pPr algn="just" rtl="1">
              <a:lnSpc>
                <a:spcPct val="200000"/>
              </a:lnSpc>
            </a:pPr>
            <a:r>
              <a:rPr lang="ar-EG" b="1" dirty="0">
                <a:solidFill>
                  <a:schemeClr val="accent2">
                    <a:lumMod val="75000"/>
                  </a:schemeClr>
                </a:solidFill>
                <a:latin typeface="Alexandria" pitchFamily="2" charset="-78"/>
                <a:cs typeface="Alexandria" pitchFamily="2" charset="-78"/>
              </a:rPr>
              <a:t>اختبار الفروض: </a:t>
            </a:r>
          </a:p>
          <a:p>
            <a:pPr algn="just" rtl="1">
              <a:lnSpc>
                <a:spcPct val="200000"/>
              </a:lnSpc>
            </a:pPr>
            <a:r>
              <a:rPr lang="ar-EG" sz="1600" dirty="0">
                <a:latin typeface="Alexandria" pitchFamily="2" charset="-78"/>
                <a:cs typeface="Alexandria" pitchFamily="2" charset="-78"/>
              </a:rPr>
              <a:t>يعتبر اختبار الفروض محور البحث، ولكي يختبر الباحث فرضا، فإن عليه أن يحدد العينة، ثم يحدد ما هي أدوات القياس المستخدمة، والإجراءات التي سوف يستخدمها؛ حتى يتمكن من جمع البيانات الضرورية، وبعد الانتهاء من جمع البيانات يجب عليه تحليل تلك البيانات التي جمعها على نحو يتيح له أن يحدد صدق ذلك الفرض، باستخدام معالجات إحصائية معنية؛ ليبرهن على صحة الفرض، أو عدم صحته.</a:t>
            </a:r>
          </a:p>
        </p:txBody>
      </p:sp>
      <p:sp>
        <p:nvSpPr>
          <p:cNvPr id="4" name="TextBox 3">
            <a:extLst>
              <a:ext uri="{FF2B5EF4-FFF2-40B4-BE49-F238E27FC236}">
                <a16:creationId xmlns:a16="http://schemas.microsoft.com/office/drawing/2014/main" id="{1F1C121B-6865-915C-397F-2D1A6DC45CD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13AC5C9-01B0-D529-FDBD-34BDFA70D07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8992061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AD4D8E-E2A5-686B-C2E0-C1FA731EBF8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F8BD137-C246-16BF-030F-2A547BA1973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0FB41D0-06BB-1652-6171-FA7AE5AAD8BF}"/>
              </a:ext>
            </a:extLst>
          </p:cNvPr>
          <p:cNvSpPr txBox="1"/>
          <p:nvPr/>
        </p:nvSpPr>
        <p:spPr>
          <a:xfrm>
            <a:off x="4092315" y="925551"/>
            <a:ext cx="4466460"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2) الفرض العلمي</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3D248755-8C20-16F7-726C-1873EEDACAB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DA94295-2525-05BB-1616-0F61C239D08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E152373-F36E-A383-00E7-FAC76F680E34}"/>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74FA84B7-56E2-54FA-3E9E-9432FAE65704}"/>
              </a:ext>
            </a:extLst>
          </p:cNvPr>
          <p:cNvSpPr txBox="1"/>
          <p:nvPr/>
        </p:nvSpPr>
        <p:spPr>
          <a:xfrm>
            <a:off x="942308" y="1646004"/>
            <a:ext cx="10360692" cy="4297971"/>
          </a:xfrm>
          <a:prstGeom prst="rect">
            <a:avLst/>
          </a:prstGeom>
          <a:noFill/>
        </p:spPr>
        <p:txBody>
          <a:bodyPr wrap="square" rtlCol="0">
            <a:spAutoFit/>
          </a:bodyPr>
          <a:lstStyle/>
          <a:p>
            <a:pPr algn="just" rtl="1">
              <a:lnSpc>
                <a:spcPct val="200000"/>
              </a:lnSpc>
            </a:pPr>
            <a:r>
              <a:rPr lang="ar-EG" b="1" dirty="0">
                <a:solidFill>
                  <a:schemeClr val="accent2">
                    <a:lumMod val="75000"/>
                  </a:schemeClr>
                </a:solidFill>
                <a:latin typeface="Alexandria" pitchFamily="2" charset="-78"/>
                <a:cs typeface="Alexandria" pitchFamily="2" charset="-78"/>
              </a:rPr>
              <a:t>أولا: صياغة الفروض في شكل علاقة إحصائية: </a:t>
            </a:r>
          </a:p>
          <a:p>
            <a:pPr algn="just" rtl="1">
              <a:lnSpc>
                <a:spcPct val="150000"/>
              </a:lnSpc>
            </a:pPr>
            <a:r>
              <a:rPr lang="ar-EG" sz="1600" b="1" dirty="0">
                <a:solidFill>
                  <a:schemeClr val="accent2">
                    <a:lumMod val="75000"/>
                  </a:schemeClr>
                </a:solidFill>
                <a:latin typeface="Alexandria" pitchFamily="2" charset="-78"/>
                <a:cs typeface="Alexandria" pitchFamily="2" charset="-78"/>
              </a:rPr>
              <a:t>1-صيغة النفي (الفرض العدمي): </a:t>
            </a:r>
          </a:p>
          <a:p>
            <a:pPr algn="just" rtl="1">
              <a:lnSpc>
                <a:spcPct val="150000"/>
              </a:lnSpc>
            </a:pPr>
            <a:r>
              <a:rPr lang="ar-EG" sz="1600" dirty="0">
                <a:latin typeface="Alexandria" pitchFamily="2" charset="-78"/>
                <a:cs typeface="Alexandria" pitchFamily="2" charset="-78"/>
              </a:rPr>
              <a:t>ويسمى بفرض العدم أو فرض النفي </a:t>
            </a:r>
            <a:r>
              <a:rPr lang="en-US" sz="1600" dirty="0">
                <a:latin typeface="Alexandria" pitchFamily="2" charset="-78"/>
                <a:cs typeface="Alexandria" pitchFamily="2" charset="-78"/>
              </a:rPr>
              <a:t>Null (H0)  Hypothesis، </a:t>
            </a:r>
            <a:r>
              <a:rPr lang="ar-EG" sz="1600" dirty="0">
                <a:latin typeface="Alexandria" pitchFamily="2" charset="-78"/>
                <a:cs typeface="Alexandria" pitchFamily="2" charset="-78"/>
              </a:rPr>
              <a:t>ويصيغ الباحث الفرض في هذه الحالة بطريقة تنفي وجود أي علاقات أو فروق ذات دلالة إحصائية بين متغيرات الدراسة، فإذا ظهر من التحليل الإحصائي وجود علاقة أو أثر معنوي يتم رفض الفرض الصفري وقبول الفرض البديل. </a:t>
            </a:r>
            <a:r>
              <a:rPr lang="ar-EG" sz="1600" dirty="0">
                <a:highlight>
                  <a:srgbClr val="FFFF00"/>
                </a:highlight>
                <a:latin typeface="Alexandria" pitchFamily="2" charset="-78"/>
                <a:cs typeface="Alexandria" pitchFamily="2" charset="-78"/>
              </a:rPr>
              <a:t>أمثلة:</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فرضية بحثية حول تأثير استراتيجيات الاتصال على صورة الشركة: </a:t>
            </a:r>
          </a:p>
          <a:p>
            <a:pPr algn="just" rtl="1">
              <a:lnSpc>
                <a:spcPct val="150000"/>
              </a:lnSpc>
            </a:pPr>
            <a:r>
              <a:rPr lang="ar-EG" sz="1600" dirty="0">
                <a:latin typeface="Alexandria" pitchFamily="2" charset="-78"/>
                <a:cs typeface="Alexandria" pitchFamily="2" charset="-78"/>
              </a:rPr>
              <a:t>"لا توجد علاقة ذات دلالة إحصائية بين استراتيجيات الاتصال في الأزمات وتحسين صورة الشركة في السوق."</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فرضية بحثية حول تأثير العلاقات مع الإعلام على الثقة بالعلامة التجارية:</a:t>
            </a:r>
          </a:p>
          <a:p>
            <a:pPr algn="just" rtl="1">
              <a:lnSpc>
                <a:spcPct val="150000"/>
              </a:lnSpc>
            </a:pPr>
            <a:r>
              <a:rPr lang="ar-EG" sz="1600" dirty="0">
                <a:latin typeface="Alexandria" pitchFamily="2" charset="-78"/>
                <a:cs typeface="Alexandria" pitchFamily="2" charset="-78"/>
              </a:rPr>
              <a:t>"لا توجد علاقة ذات دلالة إحصائية بين جودة العلاقات مع وسائل الإعلام ومستوى الثقة العامة بالعلامة التجارية."</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فرضية بحثية حول تأثير الحملات الترويجية على الولاء للعلامة التجارية: </a:t>
            </a:r>
          </a:p>
          <a:p>
            <a:pPr algn="just" rtl="1">
              <a:lnSpc>
                <a:spcPct val="150000"/>
              </a:lnSpc>
            </a:pPr>
            <a:r>
              <a:rPr lang="ar-EG" sz="1600" dirty="0">
                <a:latin typeface="Alexandria" pitchFamily="2" charset="-78"/>
                <a:cs typeface="Alexandria" pitchFamily="2" charset="-78"/>
              </a:rPr>
              <a:t>"لا توجد علاقة ذات دلالة إحصائية بين الحملات الترويجية وزيادة الولاء للعلامة التجارية من قبل العملاء."</a:t>
            </a:r>
          </a:p>
        </p:txBody>
      </p:sp>
      <p:sp>
        <p:nvSpPr>
          <p:cNvPr id="4" name="TextBox 3">
            <a:extLst>
              <a:ext uri="{FF2B5EF4-FFF2-40B4-BE49-F238E27FC236}">
                <a16:creationId xmlns:a16="http://schemas.microsoft.com/office/drawing/2014/main" id="{B235752B-DC3F-70D7-B46A-3FDE2B38C6F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B5F260F-0001-F925-5D1B-00F465D8ECE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932034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55AE76-8E0C-262B-326D-4BBB005E253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3B0F5BB-4617-EA24-46D4-5817A385950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6E71871-E197-7F57-3F47-41F7BBD13AC4}"/>
              </a:ext>
            </a:extLst>
          </p:cNvPr>
          <p:cNvSpPr txBox="1"/>
          <p:nvPr/>
        </p:nvSpPr>
        <p:spPr>
          <a:xfrm>
            <a:off x="4092315" y="925551"/>
            <a:ext cx="4466460"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2) الفرض العلمي</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AA3B9600-7122-428E-B475-1E4D9C44C3F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73ACA76-85E9-DF55-F645-3B5884F33BC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66953E0-C30C-C0C5-5EF6-4580C95F5C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9039DD0E-EDE5-04C6-31ED-B1A106AF84A7}"/>
              </a:ext>
            </a:extLst>
          </p:cNvPr>
          <p:cNvSpPr txBox="1"/>
          <p:nvPr/>
        </p:nvSpPr>
        <p:spPr>
          <a:xfrm>
            <a:off x="762000" y="1601121"/>
            <a:ext cx="10541000" cy="4297971"/>
          </a:xfrm>
          <a:prstGeom prst="rect">
            <a:avLst/>
          </a:prstGeom>
          <a:noFill/>
        </p:spPr>
        <p:txBody>
          <a:bodyPr wrap="square" rtlCol="0">
            <a:spAutoFit/>
          </a:bodyPr>
          <a:lstStyle/>
          <a:p>
            <a:pPr algn="just" rtl="1">
              <a:lnSpc>
                <a:spcPct val="200000"/>
              </a:lnSpc>
            </a:pPr>
            <a:r>
              <a:rPr lang="ar-EG" b="1" dirty="0">
                <a:solidFill>
                  <a:schemeClr val="accent2">
                    <a:lumMod val="75000"/>
                  </a:schemeClr>
                </a:solidFill>
                <a:latin typeface="Alexandria" pitchFamily="2" charset="-78"/>
                <a:cs typeface="Alexandria" pitchFamily="2" charset="-78"/>
              </a:rPr>
              <a:t>تابع صياغة الفروض في شكل علاقة إحصائية: </a:t>
            </a:r>
          </a:p>
          <a:p>
            <a:pPr algn="just" rtl="1">
              <a:lnSpc>
                <a:spcPct val="150000"/>
              </a:lnSpc>
            </a:pPr>
            <a:r>
              <a:rPr lang="ar-EG" sz="1600" b="1" dirty="0">
                <a:solidFill>
                  <a:schemeClr val="accent2">
                    <a:lumMod val="75000"/>
                  </a:schemeClr>
                </a:solidFill>
                <a:latin typeface="Alexandria" pitchFamily="2" charset="-78"/>
                <a:cs typeface="Alexandria" pitchFamily="2" charset="-78"/>
              </a:rPr>
              <a:t>2- صيغة الإثبات:</a:t>
            </a:r>
          </a:p>
          <a:p>
            <a:pPr algn="just" rtl="1">
              <a:lnSpc>
                <a:spcPct val="150000"/>
              </a:lnSpc>
            </a:pPr>
            <a:r>
              <a:rPr lang="ar-EG" sz="1600" dirty="0">
                <a:latin typeface="Alexandria" pitchFamily="2" charset="-78"/>
                <a:cs typeface="Alexandria" pitchFamily="2" charset="-78"/>
              </a:rPr>
              <a:t>ويسمى بفرض العدم أو فرض النفي </a:t>
            </a:r>
            <a:r>
              <a:rPr lang="en-US" sz="1600" dirty="0">
                <a:latin typeface="Alexandria" pitchFamily="2" charset="-78"/>
                <a:cs typeface="Alexandria" pitchFamily="2" charset="-78"/>
              </a:rPr>
              <a:t>Null (H0)  Hypothesis، </a:t>
            </a:r>
            <a:r>
              <a:rPr lang="ar-EG" sz="1600" dirty="0">
                <a:latin typeface="Alexandria" pitchFamily="2" charset="-78"/>
                <a:cs typeface="Alexandria" pitchFamily="2" charset="-78"/>
              </a:rPr>
              <a:t>ويصيغ الباحث الفرض في هذه الحالة بطريقة تنفي وجود أي علاقات أو فروق ذات دلالة إحصائية بين متغيرات الدراسة، فإذا ظهر من التحليل الإحصائي وجود علاقة أو أثر معنوي يتم رفض الفرض الصفري وقبول الفرض البديل. </a:t>
            </a:r>
            <a:r>
              <a:rPr lang="ar-EG" sz="1600" dirty="0">
                <a:highlight>
                  <a:srgbClr val="FFFF00"/>
                </a:highlight>
                <a:latin typeface="Alexandria" pitchFamily="2" charset="-78"/>
                <a:cs typeface="Alexandria" pitchFamily="2" charset="-78"/>
              </a:rPr>
              <a:t>أمثلة:</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ف1: توجد علاقة معنوية بين فعالية حملات الإعلام الاجتماعي وزيادة الوعي بالعلامة التجارية في الشركات التي لها حضور قوي على الإنترنت.</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ف2: توجد علاقة معنوية بين مستويات رضا العملاء والتغطية الإعلامية الإيجابية للشركات في السوق المحلي.</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ف3: توجد علاقة معنوية بين جودة المحتوى التسويقي والتفاعل المستخدمين على منصات الإعلام الاجتماعي للشركات المحلية.</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ف4: توجد علاقة معنوية بين استراتيجيات التواصل خلال الأزمات والحفاظ على سمعة الشركات في أوقات الأزمات.</a:t>
            </a:r>
          </a:p>
        </p:txBody>
      </p:sp>
      <p:sp>
        <p:nvSpPr>
          <p:cNvPr id="4" name="TextBox 3">
            <a:extLst>
              <a:ext uri="{FF2B5EF4-FFF2-40B4-BE49-F238E27FC236}">
                <a16:creationId xmlns:a16="http://schemas.microsoft.com/office/drawing/2014/main" id="{DB08B386-DD08-1886-0684-FD8233AD5C7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D0D740F-FF38-3604-8B13-D55E1C7E16C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0199546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1598FB-22FA-BC61-6A6F-7B96EA9430B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6DE0C7C-0E48-229F-6B0E-0E34BB4CF57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C329B57-059D-E16E-15BE-36444DE24525}"/>
              </a:ext>
            </a:extLst>
          </p:cNvPr>
          <p:cNvSpPr txBox="1"/>
          <p:nvPr/>
        </p:nvSpPr>
        <p:spPr>
          <a:xfrm>
            <a:off x="4092315" y="925551"/>
            <a:ext cx="4466460"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2) الفرض العلمي</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7B61D545-66BC-B29D-06C4-1B04BB4458E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E065BF1-4F96-E9D3-479D-64083F35A720}"/>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B1C1549-A1A0-534B-F771-5B825469EF59}"/>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10A0CA32-2425-2CEC-25EE-500CAB60FE18}"/>
              </a:ext>
            </a:extLst>
          </p:cNvPr>
          <p:cNvSpPr txBox="1"/>
          <p:nvPr/>
        </p:nvSpPr>
        <p:spPr>
          <a:xfrm>
            <a:off x="617280" y="1601121"/>
            <a:ext cx="10812720" cy="4257063"/>
          </a:xfrm>
          <a:prstGeom prst="rect">
            <a:avLst/>
          </a:prstGeom>
          <a:noFill/>
        </p:spPr>
        <p:txBody>
          <a:bodyPr wrap="square" rtlCol="0">
            <a:spAutoFit/>
          </a:bodyPr>
          <a:lstStyle/>
          <a:p>
            <a:pPr algn="just" rtl="1">
              <a:lnSpc>
                <a:spcPct val="150000"/>
              </a:lnSpc>
            </a:pPr>
            <a:r>
              <a:rPr lang="ar-EG" b="1" dirty="0">
                <a:solidFill>
                  <a:schemeClr val="accent2">
                    <a:lumMod val="75000"/>
                  </a:schemeClr>
                </a:solidFill>
                <a:latin typeface="Alexandria" pitchFamily="2" charset="-78"/>
                <a:cs typeface="Alexandria" pitchFamily="2" charset="-78"/>
              </a:rPr>
              <a:t>ثانيا: صياغة الفروض في شكل حل للمشكلة: </a:t>
            </a:r>
          </a:p>
          <a:p>
            <a:pPr algn="just" rtl="1">
              <a:lnSpc>
                <a:spcPct val="150000"/>
              </a:lnSpc>
            </a:pPr>
            <a:r>
              <a:rPr lang="ar-EG" sz="1600" b="1" dirty="0">
                <a:latin typeface="Alexandria" pitchFamily="2" charset="-78"/>
                <a:cs typeface="Alexandria" pitchFamily="2" charset="-78"/>
              </a:rPr>
              <a:t>في بحث بعنوان "تأثير استراتيجيات العلاقات العامة على تعزيز صورة الشركات "</a:t>
            </a:r>
          </a:p>
          <a:p>
            <a:pPr algn="just" rtl="1">
              <a:lnSpc>
                <a:spcPct val="150000"/>
              </a:lnSpc>
            </a:pPr>
            <a:r>
              <a:rPr lang="ar-EG" sz="1400" dirty="0">
                <a:latin typeface="Alexandria" pitchFamily="2" charset="-78"/>
                <a:cs typeface="Alexandria" pitchFamily="2" charset="-78"/>
              </a:rPr>
              <a:t>ف1: يوجد تأثير إيجابي لاستراتيجيات العلاقات العامة على تحسين صورة الشركات في السوق المحلي.</a:t>
            </a:r>
          </a:p>
          <a:p>
            <a:pPr algn="just" rtl="1">
              <a:lnSpc>
                <a:spcPct val="150000"/>
              </a:lnSpc>
            </a:pPr>
            <a:r>
              <a:rPr lang="ar-EG" sz="1600" b="1" dirty="0">
                <a:latin typeface="Alexandria" pitchFamily="2" charset="-78"/>
                <a:cs typeface="Alexandria" pitchFamily="2" charset="-78"/>
              </a:rPr>
              <a:t>وفي بحث آخر بعنوان "دور الاتصال الاستراتيجي في تحقيق مشاركة الموظفين - دراسة تطبيقية في بيئة العمل"</a:t>
            </a:r>
          </a:p>
          <a:p>
            <a:pPr algn="just" rtl="1">
              <a:lnSpc>
                <a:spcPct val="150000"/>
              </a:lnSpc>
            </a:pPr>
            <a:r>
              <a:rPr lang="ar-EG" sz="1400" dirty="0">
                <a:latin typeface="Alexandria" pitchFamily="2" charset="-78"/>
                <a:cs typeface="Alexandria" pitchFamily="2" charset="-78"/>
              </a:rPr>
              <a:t>ف1: يوجد تأثير سلبي للقصور في الاتصال الاستراتيجي على مستوى مشاركة الموظفين.</a:t>
            </a:r>
          </a:p>
          <a:p>
            <a:pPr algn="just" rtl="1">
              <a:lnSpc>
                <a:spcPct val="150000"/>
              </a:lnSpc>
            </a:pPr>
            <a:r>
              <a:rPr lang="ar-EG" sz="1400" dirty="0">
                <a:latin typeface="Alexandria" pitchFamily="2" charset="-78"/>
                <a:cs typeface="Alexandria" pitchFamily="2" charset="-78"/>
              </a:rPr>
              <a:t>ف2: يوجد تأثير إيجابي لفعالية الاتصال الاستراتيجي على تعزيز مشاركة الموظفين.</a:t>
            </a:r>
          </a:p>
          <a:p>
            <a:pPr algn="just" rtl="1">
              <a:lnSpc>
                <a:spcPct val="150000"/>
              </a:lnSpc>
            </a:pPr>
            <a:r>
              <a:rPr lang="ar-EG" sz="1600" b="1" dirty="0">
                <a:latin typeface="Alexandria" pitchFamily="2" charset="-78"/>
                <a:cs typeface="Alexandria" pitchFamily="2" charset="-78"/>
              </a:rPr>
              <a:t>وفي دراسة بعنوان "العلاقة بين فعالية حملات الإعلام الاجتماعي والتفاعل مع العملاء - دراسة تطبيقية في قطاع الخدمات</a:t>
            </a:r>
            <a:r>
              <a:rPr lang="ar-EG" sz="1400" dirty="0">
                <a:latin typeface="Alexandria" pitchFamily="2" charset="-78"/>
                <a:cs typeface="Alexandria" pitchFamily="2" charset="-78"/>
              </a:rPr>
              <a:t>"</a:t>
            </a:r>
          </a:p>
          <a:p>
            <a:pPr algn="just" rtl="1">
              <a:lnSpc>
                <a:spcPct val="150000"/>
              </a:lnSpc>
            </a:pPr>
            <a:r>
              <a:rPr lang="ar-EG" sz="1400" dirty="0">
                <a:latin typeface="Alexandria" pitchFamily="2" charset="-78"/>
                <a:cs typeface="Alexandria" pitchFamily="2" charset="-78"/>
              </a:rPr>
              <a:t>ف1: توجد علاقة معنوية بين فعالية حملات الإعلام الاجتماعي وزيادة التفاعل مع العملاء.</a:t>
            </a:r>
          </a:p>
          <a:p>
            <a:pPr algn="just" rtl="1">
              <a:lnSpc>
                <a:spcPct val="150000"/>
              </a:lnSpc>
            </a:pPr>
            <a:r>
              <a:rPr lang="ar-EG" sz="1400" dirty="0">
                <a:latin typeface="Alexandria" pitchFamily="2" charset="-78"/>
                <a:cs typeface="Alexandria" pitchFamily="2" charset="-78"/>
              </a:rPr>
              <a:t>ف2: توجد علاقة معنوية بين جودة المحتوى في حملات الإعلام الاجتماعي وتحسين العلاقة مع العملاء.</a:t>
            </a:r>
          </a:p>
          <a:p>
            <a:pPr algn="just" rtl="1">
              <a:lnSpc>
                <a:spcPct val="150000"/>
              </a:lnSpc>
            </a:pPr>
            <a:r>
              <a:rPr lang="ar-EG" sz="1400" dirty="0">
                <a:latin typeface="Alexandria" pitchFamily="2" charset="-78"/>
                <a:cs typeface="Alexandria" pitchFamily="2" charset="-78"/>
              </a:rPr>
              <a:t>ف3: يوجد تأثير إيجابي لاستراتيجيات الإعلام الاجتماعي المبتكرة على الولاء للعلامة التجارية.</a:t>
            </a:r>
          </a:p>
        </p:txBody>
      </p:sp>
      <p:sp>
        <p:nvSpPr>
          <p:cNvPr id="4" name="TextBox 3">
            <a:extLst>
              <a:ext uri="{FF2B5EF4-FFF2-40B4-BE49-F238E27FC236}">
                <a16:creationId xmlns:a16="http://schemas.microsoft.com/office/drawing/2014/main" id="{04510901-514A-37B9-4584-3DB4CA5D2D3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5988CD8-9C52-3138-E71E-A14D12C118B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331489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4B4D04-B0CF-ADC6-1A78-A5689D7EB2F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37C641A-01F9-E982-9CBD-A7D86D7CB59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9A0601B-6283-E0AD-76F2-7274C6123F9E}"/>
              </a:ext>
            </a:extLst>
          </p:cNvPr>
          <p:cNvSpPr txBox="1"/>
          <p:nvPr/>
        </p:nvSpPr>
        <p:spPr>
          <a:xfrm>
            <a:off x="4092315" y="925551"/>
            <a:ext cx="4466460"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2) الفرض العلمي</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A55F6065-EB2F-3B1C-EA27-A666EC77406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81F81E9-BA5D-C21D-F685-0FB4CEDB1AD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CE26AD0-A9C6-7681-B072-69E1753690FC}"/>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29FEFAC4-8DA9-B203-8A8F-A36D342EABF5}"/>
              </a:ext>
            </a:extLst>
          </p:cNvPr>
          <p:cNvSpPr txBox="1"/>
          <p:nvPr/>
        </p:nvSpPr>
        <p:spPr>
          <a:xfrm>
            <a:off x="617280" y="1809298"/>
            <a:ext cx="10660505" cy="4113306"/>
          </a:xfrm>
          <a:prstGeom prst="rect">
            <a:avLst/>
          </a:prstGeom>
          <a:noFill/>
        </p:spPr>
        <p:txBody>
          <a:bodyPr wrap="square" rtlCol="0">
            <a:spAutoFit/>
          </a:bodyPr>
          <a:lstStyle/>
          <a:p>
            <a:pPr algn="just" rtl="1">
              <a:lnSpc>
                <a:spcPct val="150000"/>
              </a:lnSpc>
            </a:pPr>
            <a:r>
              <a:rPr lang="ar-EG" b="1" dirty="0">
                <a:solidFill>
                  <a:schemeClr val="accent2">
                    <a:lumMod val="75000"/>
                  </a:schemeClr>
                </a:solidFill>
                <a:latin typeface="Alexandria" pitchFamily="2" charset="-78"/>
                <a:cs typeface="Alexandria" pitchFamily="2" charset="-78"/>
              </a:rPr>
              <a:t>ثانيا: صياغة الفروض في شكل عبارات توضيحية: </a:t>
            </a:r>
          </a:p>
          <a:p>
            <a:pPr algn="just" rtl="1">
              <a:lnSpc>
                <a:spcPct val="150000"/>
              </a:lnSpc>
            </a:pPr>
            <a:r>
              <a:rPr lang="ar-EG" sz="1600" dirty="0">
                <a:latin typeface="Alexandria" pitchFamily="2" charset="-78"/>
                <a:cs typeface="Alexandria" pitchFamily="2" charset="-78"/>
              </a:rPr>
              <a:t>هناك بعض الحالات التي قد يجد فيا الباحث صعوبة في صياغة فرضياته في شكل علاقات أو في شكل حل للمشكلات، فيلجأ إلى هذا النوع الثالث من الصياغة (وعليه حينئذ أن يراعب فيها شروط الفرض العلمي). </a:t>
            </a:r>
          </a:p>
          <a:p>
            <a:pPr algn="just" rtl="1">
              <a:lnSpc>
                <a:spcPct val="150000"/>
              </a:lnSpc>
            </a:pPr>
            <a:r>
              <a:rPr lang="ar-EG" sz="1600" b="1" dirty="0">
                <a:latin typeface="Alexandria" pitchFamily="2" charset="-78"/>
                <a:cs typeface="Alexandria" pitchFamily="2" charset="-78"/>
              </a:rPr>
              <a:t>في بحث بعنوان "تأثير استراتيجيات العلاقات العامة على قرارات منح الائتمان للشركات المقيدة بالبورصة المصرية"، يمكن صياغة فرضيات الدراسة بالشكل التالي:</a:t>
            </a:r>
          </a:p>
          <a:p>
            <a:pPr algn="just" rtl="1">
              <a:lnSpc>
                <a:spcPct val="150000"/>
              </a:lnSpc>
            </a:pPr>
            <a:r>
              <a:rPr lang="ar-EG" sz="1600" b="1" dirty="0">
                <a:latin typeface="Alexandria" pitchFamily="2" charset="-78"/>
                <a:cs typeface="Alexandria" pitchFamily="2" charset="-78"/>
              </a:rPr>
              <a:t>الفرض: تزداد فرص الحصول على تمويل إضافي وبأسعار فائدة أفضل للشركات المقيدة بالبورصة المصرية التي تتبنى استراتيجيات علاقات عامة متكاملة، والتي تقدم تقارير تحتوي على معلومات متكاملة تخص الأداء المالي وغير المالي، مما يعزز جاذبيتها للمستثمرين والمقرضين.</a:t>
            </a:r>
            <a:r>
              <a:rPr lang="ar-EG" sz="1400" dirty="0">
                <a:latin typeface="Alexandria" pitchFamily="2" charset="-78"/>
                <a:cs typeface="Alexandria" pitchFamily="2" charset="-78"/>
              </a:rPr>
              <a:t>.</a:t>
            </a:r>
          </a:p>
          <a:p>
            <a:pPr algn="just" rtl="1">
              <a:lnSpc>
                <a:spcPct val="150000"/>
              </a:lnSpc>
            </a:pPr>
            <a:endParaRPr lang="ar-EG" sz="1400" dirty="0">
              <a:latin typeface="Alexandria" pitchFamily="2" charset="-78"/>
              <a:cs typeface="Alexandria" pitchFamily="2" charset="-78"/>
            </a:endParaRPr>
          </a:p>
          <a:p>
            <a:pPr algn="just" rtl="1">
              <a:lnSpc>
                <a:spcPct val="150000"/>
              </a:lnSpc>
            </a:pPr>
            <a:r>
              <a:rPr lang="ar-EG" sz="1600" dirty="0">
                <a:latin typeface="Alexandria" pitchFamily="2" charset="-78"/>
                <a:cs typeface="Alexandria" pitchFamily="2" charset="-78"/>
              </a:rPr>
              <a:t>ويعتبر الشكل الأول أفضل أشكال صياغة الفرضيات، ثم الشكل الثاني، ورغم أن الشكل الثالث مقبول أيضا، إلا أنها أقلها دقة. </a:t>
            </a:r>
          </a:p>
        </p:txBody>
      </p:sp>
      <p:sp>
        <p:nvSpPr>
          <p:cNvPr id="4" name="TextBox 3">
            <a:extLst>
              <a:ext uri="{FF2B5EF4-FFF2-40B4-BE49-F238E27FC236}">
                <a16:creationId xmlns:a16="http://schemas.microsoft.com/office/drawing/2014/main" id="{3B6D338B-94B4-22FE-0766-B65ED30D02C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3DFEDB9-A69F-F25E-22B2-3B87230B486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8851496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51CFBD-E97A-4DBE-5792-4A9E54F7734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E0E1E03-5006-EAAE-F246-AB946C211B5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B4B4E95-239B-C3E5-7A28-296734951929}"/>
              </a:ext>
            </a:extLst>
          </p:cNvPr>
          <p:cNvSpPr txBox="1"/>
          <p:nvPr/>
        </p:nvSpPr>
        <p:spPr>
          <a:xfrm>
            <a:off x="4092315" y="925551"/>
            <a:ext cx="4466460"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2) الفرض العلمي</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E8FE05AC-C475-A091-D7F0-B93F023552A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B31261F-D72B-38B3-5B16-0EAFCC0D98F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9F8DBC4-4EBB-5925-16A4-BF63863B282F}"/>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FE860215-BE68-77F6-63C9-B233FC33511E}"/>
              </a:ext>
            </a:extLst>
          </p:cNvPr>
          <p:cNvSpPr txBox="1"/>
          <p:nvPr/>
        </p:nvSpPr>
        <p:spPr>
          <a:xfrm>
            <a:off x="889000" y="1924000"/>
            <a:ext cx="10360692" cy="3559308"/>
          </a:xfrm>
          <a:prstGeom prst="rect">
            <a:avLst/>
          </a:prstGeom>
          <a:noFill/>
        </p:spPr>
        <p:txBody>
          <a:bodyPr wrap="square" rtlCol="0">
            <a:spAutoFit/>
          </a:bodyPr>
          <a:lstStyle/>
          <a:p>
            <a:pPr algn="just" rtl="1">
              <a:lnSpc>
                <a:spcPct val="200000"/>
              </a:lnSpc>
            </a:pPr>
            <a:r>
              <a:rPr lang="ar-EG" b="1" dirty="0">
                <a:solidFill>
                  <a:schemeClr val="accent2">
                    <a:lumMod val="75000"/>
                  </a:schemeClr>
                </a:solidFill>
                <a:latin typeface="Alexandria" pitchFamily="2" charset="-78"/>
                <a:cs typeface="Alexandria" pitchFamily="2" charset="-78"/>
              </a:rPr>
              <a:t>الفرق بين الافتراضات والفرضيات وكيف يحول الباحث افتراضاته إلى فرضيات؟ </a:t>
            </a:r>
          </a:p>
          <a:p>
            <a:pPr algn="just" rtl="1">
              <a:lnSpc>
                <a:spcPct val="150000"/>
              </a:lnSpc>
            </a:pPr>
            <a:r>
              <a:rPr lang="ar-EG" sz="1600" dirty="0">
                <a:latin typeface="Alexandria" pitchFamily="2" charset="-78"/>
                <a:cs typeface="Alexandria" pitchFamily="2" charset="-78"/>
              </a:rPr>
              <a:t> الافتراضات (المسلمات) </a:t>
            </a:r>
            <a:r>
              <a:rPr lang="en-US" sz="1600" dirty="0">
                <a:latin typeface="Alexandria" pitchFamily="2" charset="-78"/>
                <a:cs typeface="Alexandria" pitchFamily="2" charset="-78"/>
              </a:rPr>
              <a:t>Assumptions </a:t>
            </a:r>
            <a:r>
              <a:rPr lang="ar-EG" sz="1600" dirty="0">
                <a:latin typeface="Alexandria" pitchFamily="2" charset="-78"/>
                <a:cs typeface="Alexandria" pitchFamily="2" charset="-78"/>
              </a:rPr>
              <a:t>والفرضيات </a:t>
            </a:r>
            <a:r>
              <a:rPr lang="en-US" sz="1600" dirty="0">
                <a:latin typeface="Alexandria" pitchFamily="2" charset="-78"/>
                <a:cs typeface="Alexandria" pitchFamily="2" charset="-78"/>
              </a:rPr>
              <a:t>hypothesis </a:t>
            </a:r>
            <a:r>
              <a:rPr lang="ar-EG" sz="1600" dirty="0">
                <a:latin typeface="Alexandria" pitchFamily="2" charset="-78"/>
                <a:cs typeface="Alexandria" pitchFamily="2" charset="-78"/>
              </a:rPr>
              <a:t>مصطلحان يتشابهان في معانيهما، وتعتبرهما القواميس كمترادفين، ولكن الواقع يخالف ذلك فهما ليسا بمتشابهين، ولا يمكن استخدام أحدهما مكان الآخر. </a:t>
            </a:r>
          </a:p>
          <a:p>
            <a:pPr algn="just" rtl="1">
              <a:lnSpc>
                <a:spcPct val="150000"/>
              </a:lnSpc>
            </a:pPr>
            <a:r>
              <a:rPr lang="ar-EG" sz="1600" dirty="0">
                <a:latin typeface="Alexandria" pitchFamily="2" charset="-78"/>
                <a:cs typeface="Alexandria" pitchFamily="2" charset="-78"/>
              </a:rPr>
              <a:t> قد تقوم الافتراضات في أحد جوانبها على الخبرة والنماذج المؤسسة جيدا، وعلى الجانب الآخر قد تكون ناتجة عن الأمل والتمني، أو حتى على التعسف في الأحكام دون تفكير أو روية. </a:t>
            </a:r>
          </a:p>
          <a:p>
            <a:pPr algn="just" rtl="1">
              <a:lnSpc>
                <a:spcPct val="150000"/>
              </a:lnSpc>
            </a:pPr>
            <a:r>
              <a:rPr lang="ar-EG" sz="1600" dirty="0">
                <a:latin typeface="Alexandria" pitchFamily="2" charset="-78"/>
                <a:cs typeface="Alexandria" pitchFamily="2" charset="-78"/>
              </a:rPr>
              <a:t> تعرف الفرضية في الأوساط العلمية بأنها مفتاح الاختبار العلمي. والفرضية عادة هي الجملة التي تؤكد ما يتصوره الباحث على أنه الإجابة الصحيحة على سؤاله البحثي. ومن هنا يمكن أن توصف على أنها نموذج مقترح للسبب في شيء أو تصنيف شيء أو توطين شيء يحتمل بيان عدم صحته عند إخضاعه للتجريب. ومن هنا يمكن اعتبار الفرضية تخمين ذكي لما يتوقعه الباحث أن يحدث في تجربة معينة. </a:t>
            </a:r>
          </a:p>
        </p:txBody>
      </p:sp>
      <p:sp>
        <p:nvSpPr>
          <p:cNvPr id="4" name="TextBox 3">
            <a:extLst>
              <a:ext uri="{FF2B5EF4-FFF2-40B4-BE49-F238E27FC236}">
                <a16:creationId xmlns:a16="http://schemas.microsoft.com/office/drawing/2014/main" id="{ECF6AC1E-732B-89E4-0421-7082EC2CD14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1C99DC3-929A-A2EC-FA36-8E59DE79D99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3865769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64ECEE-022A-612E-5AA4-D7C86B7921B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0F9C027-4E39-1F99-4463-BB9631EBFE0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4B0F5AB-388E-4D22-EFED-97B4279DDB83}"/>
              </a:ext>
            </a:extLst>
          </p:cNvPr>
          <p:cNvSpPr txBox="1"/>
          <p:nvPr/>
        </p:nvSpPr>
        <p:spPr>
          <a:xfrm>
            <a:off x="4092315" y="925551"/>
            <a:ext cx="4466460"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2) الفرض العلمي</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EC064B91-FE9F-80F1-125D-0A90CB7CDC8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266C950-1A9D-64D4-FAED-7BF53076E51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2EA1317-41C0-16EA-9956-70ED3098F25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939774DA-7A31-1E8C-DC73-97569E431A2C}"/>
              </a:ext>
            </a:extLst>
          </p:cNvPr>
          <p:cNvSpPr txBox="1"/>
          <p:nvPr/>
        </p:nvSpPr>
        <p:spPr>
          <a:xfrm>
            <a:off x="889000" y="1924000"/>
            <a:ext cx="10360692" cy="2820644"/>
          </a:xfrm>
          <a:prstGeom prst="rect">
            <a:avLst/>
          </a:prstGeom>
          <a:noFill/>
        </p:spPr>
        <p:txBody>
          <a:bodyPr wrap="square" rtlCol="0">
            <a:spAutoFit/>
          </a:bodyPr>
          <a:lstStyle/>
          <a:p>
            <a:pPr algn="just" rtl="1">
              <a:lnSpc>
                <a:spcPct val="200000"/>
              </a:lnSpc>
            </a:pPr>
            <a:r>
              <a:rPr lang="ar-EG" b="1" dirty="0">
                <a:solidFill>
                  <a:schemeClr val="accent2">
                    <a:lumMod val="75000"/>
                  </a:schemeClr>
                </a:solidFill>
                <a:latin typeface="Alexandria" pitchFamily="2" charset="-78"/>
                <a:cs typeface="Alexandria" pitchFamily="2" charset="-78"/>
              </a:rPr>
              <a:t>أبرز الفروق بين الفروض والفرضيات:</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 الافتراضات اعتقادات، أما الفرضيات فهي تنبؤ. </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الافتراضات بدهية (قضية مسلم بها لا تحتاج إلى برهان) أما الفرضيات فهي تخمين ذكي. </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الافتراضات لا دليل عليها، أما الفرضيات فتكون مدعمة بالمنطق والتعليل. </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الافتراضات لا يمكن قياسها، أما الفرضيات فقابلة للقياس. </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الافتراضات لا تحتاج إلى عملية تحقق، أما الفرضيات تحتاج إلى عملية تحقق.      </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الافتراضات، غامضة وتفاؤلية وغير قابلة للاختبار، أما الفرضيات فهي محددة وقابلة للاختبار. </a:t>
            </a:r>
          </a:p>
        </p:txBody>
      </p:sp>
      <p:sp>
        <p:nvSpPr>
          <p:cNvPr id="4" name="TextBox 3">
            <a:extLst>
              <a:ext uri="{FF2B5EF4-FFF2-40B4-BE49-F238E27FC236}">
                <a16:creationId xmlns:a16="http://schemas.microsoft.com/office/drawing/2014/main" id="{282D1702-2ACD-A9CC-3947-8BD21A966D2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3BFBCA7-7F4D-CB8D-2EF8-459485912BD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8854660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A9164D-B285-ECDA-C68D-0149357202D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0FE5C1B-96FC-7677-C435-C8F808D52C9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8C8CEC3-06A1-C647-B846-6B60762E3DA8}"/>
              </a:ext>
            </a:extLst>
          </p:cNvPr>
          <p:cNvSpPr txBox="1"/>
          <p:nvPr/>
        </p:nvSpPr>
        <p:spPr>
          <a:xfrm>
            <a:off x="4092315" y="925551"/>
            <a:ext cx="4466460"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3) تساؤلات الدراسة</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8E5BECD0-B82B-8D9C-D482-047C352B0C2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068C74A-8E1D-065A-BEF8-492ED6F3410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1961B72-16A9-86F1-A3E0-54E48C53C711}"/>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772BB204-7105-BA5F-EADD-81F3C96EE542}"/>
              </a:ext>
            </a:extLst>
          </p:cNvPr>
          <p:cNvSpPr txBox="1"/>
          <p:nvPr/>
        </p:nvSpPr>
        <p:spPr>
          <a:xfrm>
            <a:off x="889000" y="1924000"/>
            <a:ext cx="10360692" cy="3928640"/>
          </a:xfrm>
          <a:prstGeom prst="rect">
            <a:avLst/>
          </a:prstGeom>
          <a:noFill/>
        </p:spPr>
        <p:txBody>
          <a:bodyPr wrap="square" rtlCol="0">
            <a:spAutoFit/>
          </a:bodyPr>
          <a:lstStyle/>
          <a:p>
            <a:pPr algn="just" rtl="1">
              <a:lnSpc>
                <a:spcPct val="200000"/>
              </a:lnSpc>
            </a:pPr>
            <a:r>
              <a:rPr lang="ar-EG" sz="1600" dirty="0">
                <a:latin typeface="Alexandria" pitchFamily="2" charset="-78"/>
                <a:cs typeface="Alexandria" pitchFamily="2" charset="-78"/>
              </a:rPr>
              <a:t> </a:t>
            </a:r>
            <a:r>
              <a:rPr lang="ar-EG" b="1" dirty="0">
                <a:solidFill>
                  <a:schemeClr val="accent2">
                    <a:lumMod val="75000"/>
                  </a:schemeClr>
                </a:solidFill>
                <a:latin typeface="Alexandria" pitchFamily="2" charset="-78"/>
                <a:cs typeface="Alexandria" pitchFamily="2" charset="-78"/>
              </a:rPr>
              <a:t>مفهوم تساؤلات الدراسة:</a:t>
            </a:r>
          </a:p>
          <a:p>
            <a:pPr algn="just" rtl="1">
              <a:lnSpc>
                <a:spcPct val="150000"/>
              </a:lnSpc>
            </a:pPr>
            <a:r>
              <a:rPr lang="ar-EG" sz="1600" dirty="0">
                <a:latin typeface="Alexandria" pitchFamily="2" charset="-78"/>
                <a:cs typeface="Alexandria" pitchFamily="2" charset="-78"/>
              </a:rPr>
              <a:t>تساؤلات الدراسة هي استفسارات مصممة لاستكشاف الظواهر والعلاقات بين المتغيرات. هي نقطة الانطلاق التي توجه الباحثين نحو فهم أعمق للموضوع المدروس. هذه الأسئلة يجب أن تكون واضحة، محددة، وقابلة للقياس، مما يسمح بتطوير فرضيات محددة وتوجيه الدراسة نحو الإجابات الملموسة.</a:t>
            </a:r>
          </a:p>
          <a:p>
            <a:pPr algn="just" rtl="1">
              <a:lnSpc>
                <a:spcPct val="150000"/>
              </a:lnSpc>
            </a:pPr>
            <a:r>
              <a:rPr lang="ar-EG" sz="1600" dirty="0">
                <a:latin typeface="Alexandria" pitchFamily="2" charset="-78"/>
                <a:cs typeface="Alexandria" pitchFamily="2" charset="-78"/>
              </a:rPr>
              <a:t>   تساؤلات الدراسة تعكس الأهداف البحثية وتحدد الغرض من الدراسة. يتم صياغتها بطريقة تتيح للباحث تحديد ما يرغب في معرفته أو إثباته من خلال البحث. يمكن أن تكون هذه الأسئلة عامة أو محددة، ولكن يجب أن تعمل دائمًا على تركيز الدراسة وتقديم إطار للتحقيق العلمي.</a:t>
            </a:r>
          </a:p>
          <a:p>
            <a:pPr algn="just" rtl="1">
              <a:lnSpc>
                <a:spcPct val="150000"/>
              </a:lnSpc>
            </a:pPr>
            <a:r>
              <a:rPr lang="ar-EG" sz="1600" dirty="0">
                <a:latin typeface="Alexandria" pitchFamily="2" charset="-78"/>
                <a:cs typeface="Alexandria" pitchFamily="2" charset="-78"/>
              </a:rPr>
              <a:t>   تساؤلات الدراسة توفر إطارًا لتصميم البحث، بما في ذلك اختيار المنهجية، العينة، أدوات جمع البيانات، وتقنيات التحليل. من خلال صياغة أسئلة بحثية محكمة، يمكن للباحثين التأكد من أن الدراسة ستجيب على الاستفسارات المحورية وتلبي الحاجة المعرفية التي تم تحديدها مسبقًا.</a:t>
            </a:r>
          </a:p>
        </p:txBody>
      </p:sp>
      <p:sp>
        <p:nvSpPr>
          <p:cNvPr id="4" name="TextBox 3">
            <a:extLst>
              <a:ext uri="{FF2B5EF4-FFF2-40B4-BE49-F238E27FC236}">
                <a16:creationId xmlns:a16="http://schemas.microsoft.com/office/drawing/2014/main" id="{E483E768-5392-2B0B-0877-5B202813984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E6D35A4-0BA0-A3BE-4586-2355BCC113A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517352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D4BA8D-4EE4-B6F7-3855-AB426D51F4F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A4B04BD-44CE-9160-0F45-8D007DDF124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8ED1EF9-6C5D-03B1-39BB-A8E893DF40AF}"/>
              </a:ext>
            </a:extLst>
          </p:cNvPr>
          <p:cNvSpPr txBox="1"/>
          <p:nvPr/>
        </p:nvSpPr>
        <p:spPr>
          <a:xfrm>
            <a:off x="4092315" y="925551"/>
            <a:ext cx="4466460"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3) تساؤلات الدراسة</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EEC76F56-5FB0-00F5-FA90-E479CC6D0E5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00E120B-0B9F-0BF9-45F8-46E8F39A9D1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31A9D85-AA28-88BA-204C-3974F1E19CB0}"/>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9B0FD1CB-A932-9610-4AF2-3C7D84E0D0FD}"/>
              </a:ext>
            </a:extLst>
          </p:cNvPr>
          <p:cNvSpPr txBox="1"/>
          <p:nvPr/>
        </p:nvSpPr>
        <p:spPr>
          <a:xfrm>
            <a:off x="889000" y="1924000"/>
            <a:ext cx="10360692" cy="3559308"/>
          </a:xfrm>
          <a:prstGeom prst="rect">
            <a:avLst/>
          </a:prstGeom>
          <a:noFill/>
        </p:spPr>
        <p:txBody>
          <a:bodyPr wrap="square" rtlCol="0">
            <a:spAutoFit/>
          </a:bodyPr>
          <a:lstStyle/>
          <a:p>
            <a:pPr algn="just" rtl="1">
              <a:lnSpc>
                <a:spcPct val="200000"/>
              </a:lnSpc>
            </a:pPr>
            <a:r>
              <a:rPr lang="ar-EG" b="1" dirty="0">
                <a:solidFill>
                  <a:schemeClr val="accent2">
                    <a:lumMod val="75000"/>
                  </a:schemeClr>
                </a:solidFill>
                <a:latin typeface="Alexandria" pitchFamily="2" charset="-78"/>
                <a:cs typeface="Alexandria" pitchFamily="2" charset="-78"/>
              </a:rPr>
              <a:t>الفرق بين التساؤلات والفرضيات:</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التساؤلات البحثية والفرضيات هي أدوات تستخدم بطرق متشابهة، ولكن بمناهج بحثية مختلفة، وعلى الرغم من أن الفرضيات والتساؤلات تستخدمان لنفس الغرض، فإن اختلافهما يلزم الباحث بأن يستخدم أحدهما في نوع بحثي معين. </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يتميز السؤال بأنه محايد ولا يلزم الباحث بالتنبؤ بنتيجة معينة، أي أن السؤال استفسار محايد عن طبيعة مشكلة ما، بينما الفرضية التزام من الباحث بتحديد النتيجة المتوقعة قبل جمع البيانات، ويمكن اختبارها بطريق مباشر، أما السؤال فيتم اختباره بطرقي غير مباشر. وتصاغ التساؤلات والفرضيات بطريقة محددة توضح العلاقات بين المتغيرات بشكل مختصر. </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تكتب التساؤلات البحثية والفرضيات قبل بدء البحث وتستخدمان لإرشاد الباحث في موضوع بحثه. </a:t>
            </a:r>
          </a:p>
        </p:txBody>
      </p:sp>
      <p:sp>
        <p:nvSpPr>
          <p:cNvPr id="4" name="TextBox 3">
            <a:extLst>
              <a:ext uri="{FF2B5EF4-FFF2-40B4-BE49-F238E27FC236}">
                <a16:creationId xmlns:a16="http://schemas.microsoft.com/office/drawing/2014/main" id="{D02E14A0-119B-A46E-E309-76EF9896897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F78938F-730C-7E4A-9013-2838962DCBF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8586371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68A352-D364-BF41-5345-3A36AEABB66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DE199D4-E3E2-2ABA-15FC-4D7164510ED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C518058-4F9E-C691-65AC-9B08216907B3}"/>
              </a:ext>
            </a:extLst>
          </p:cNvPr>
          <p:cNvSpPr txBox="1"/>
          <p:nvPr/>
        </p:nvSpPr>
        <p:spPr>
          <a:xfrm>
            <a:off x="4092315" y="925551"/>
            <a:ext cx="4466460"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3) تساؤلات الدراسة</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EE0D7211-E4B3-6C6C-F75E-653795858FC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2A10252-ECF6-B11F-34A9-5A6B49A414A0}"/>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5569C39-A206-416E-CF8E-CE51ACE5CD0D}"/>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B30DC264-26F2-AA01-6398-C4174025DE70}"/>
              </a:ext>
            </a:extLst>
          </p:cNvPr>
          <p:cNvSpPr txBox="1"/>
          <p:nvPr/>
        </p:nvSpPr>
        <p:spPr>
          <a:xfrm>
            <a:off x="889000" y="1924000"/>
            <a:ext cx="10360692" cy="3559308"/>
          </a:xfrm>
          <a:prstGeom prst="rect">
            <a:avLst/>
          </a:prstGeom>
          <a:noFill/>
        </p:spPr>
        <p:txBody>
          <a:bodyPr wrap="square" rtlCol="0">
            <a:spAutoFit/>
          </a:bodyPr>
          <a:lstStyle/>
          <a:p>
            <a:pPr algn="just" rtl="1">
              <a:lnSpc>
                <a:spcPct val="200000"/>
              </a:lnSpc>
            </a:pPr>
            <a:r>
              <a:rPr lang="ar-EG" b="1" dirty="0">
                <a:solidFill>
                  <a:schemeClr val="accent2">
                    <a:lumMod val="75000"/>
                  </a:schemeClr>
                </a:solidFill>
                <a:latin typeface="Alexandria" pitchFamily="2" charset="-78"/>
                <a:cs typeface="Alexandria" pitchFamily="2" charset="-78"/>
              </a:rPr>
              <a:t>تابع الفرق بين التساؤلات والفرضيات:</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تستخدم الفرضيات المنهج الاستنباطي الذي يعتمد على المنطق والنتائج العلمية لإثبات صحة أو خطأ الفرضية. </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تعرف الفرضية بأنها تخمين ذكي بينما تعرف التساؤلات البحثية ببساطة تساؤل الباحث حول العالم الذي المحيط به. </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يحدد الباحث قبل كتابة الفرضية ما الذي توصل إليه في موضوع بحثه، أما التساؤلات البحثية فتتطلب إعداد أقل، ولكنه مركز ومحدد ليضمن الباحث ألا يكون موضوع بحثه واسعا جدا أو ضيقا جدا أو من غير الممكن الإجابة عنه. </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عند نهاية البحث تتركز استنتاجات الباحث حول ما إذا كانت الفرضية صحيحة أم غير صحيحة مصحوبة بتفسير نتائج البحث، أما الباحث في التساؤلات البحثية فتتركز استنتاجاته حول الإجابة على تساؤلاته البحثية معتمدا على النتائج التي توصل إليها. </a:t>
            </a:r>
          </a:p>
        </p:txBody>
      </p:sp>
      <p:sp>
        <p:nvSpPr>
          <p:cNvPr id="4" name="TextBox 3">
            <a:extLst>
              <a:ext uri="{FF2B5EF4-FFF2-40B4-BE49-F238E27FC236}">
                <a16:creationId xmlns:a16="http://schemas.microsoft.com/office/drawing/2014/main" id="{FD5AB56A-A800-3711-EFDF-75466CE214B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4934CC2-22E4-7449-E5B3-E816F1AFBF2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2426609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147773-9364-37ED-35A2-E171E95DAA0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EF79E27-1BA5-EE3D-8C83-87C8965F25C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58B1236-21FE-D6C5-C39B-9ED0749385FA}"/>
              </a:ext>
            </a:extLst>
          </p:cNvPr>
          <p:cNvSpPr txBox="1"/>
          <p:nvPr/>
        </p:nvSpPr>
        <p:spPr>
          <a:xfrm>
            <a:off x="4092315" y="925551"/>
            <a:ext cx="4466460"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3) تساؤلات الدراسة</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41B3C5C8-FE98-63C5-513A-39F5E613499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8529F52-73E8-729D-8548-7CF3734ABA2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AFFBDBB-AA9B-3278-B003-E172B98701EC}"/>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98FA46ED-D433-4C23-1C58-3729756462E6}"/>
              </a:ext>
            </a:extLst>
          </p:cNvPr>
          <p:cNvSpPr txBox="1"/>
          <p:nvPr/>
        </p:nvSpPr>
        <p:spPr>
          <a:xfrm>
            <a:off x="889000" y="1924000"/>
            <a:ext cx="10360692" cy="3841564"/>
          </a:xfrm>
          <a:prstGeom prst="rect">
            <a:avLst/>
          </a:prstGeom>
          <a:noFill/>
        </p:spPr>
        <p:txBody>
          <a:bodyPr wrap="square" rtlCol="0">
            <a:spAutoFit/>
          </a:bodyPr>
          <a:lstStyle/>
          <a:p>
            <a:pPr algn="just" rtl="1">
              <a:lnSpc>
                <a:spcPct val="200000"/>
              </a:lnSpc>
            </a:pPr>
            <a:r>
              <a:rPr lang="ar-EG" b="1" dirty="0">
                <a:solidFill>
                  <a:schemeClr val="accent2">
                    <a:lumMod val="75000"/>
                  </a:schemeClr>
                </a:solidFill>
                <a:latin typeface="Alexandria" pitchFamily="2" charset="-78"/>
                <a:cs typeface="Alexandria" pitchFamily="2" charset="-78"/>
              </a:rPr>
              <a:t>متى تستخدم التساؤلات والفرضيات؟ </a:t>
            </a:r>
          </a:p>
          <a:p>
            <a:pPr algn="just" rtl="1">
              <a:lnSpc>
                <a:spcPct val="150000"/>
              </a:lnSpc>
            </a:pPr>
            <a:r>
              <a:rPr lang="ar-EG" sz="1400" dirty="0">
                <a:latin typeface="Alexandria" pitchFamily="2" charset="-78"/>
                <a:cs typeface="Alexandria" pitchFamily="2" charset="-78"/>
              </a:rPr>
              <a:t>ما أن يختار الباحث موضوع بحثه حتى يحتاج إلى أن يقرر هل سيستخدم الفرضيات أم يستخدم التساؤلات البحثية، ولهذا فإنه يلزم الباحث أن يسأل نفسه السؤال التالي: " هل هناك كم معرفي متوافر بالفعل حول موضوع بحثي بحيث يسمح لي بأن أضع تنبؤ حول نتائج هذا البحث قبل أن أبدأ العمل فيه؟ "إذا كانت الإجابة بنعم، فسيكون في حاجة إلى استخدام الفرضيات. أما إذا كان البحث ذا طبيعة استكشافية أو استقصائية ويحتاج إلى جمع بيانات وتحليلها قبل أن يضع أي استنتاجات فهنا يستخدم التساؤلات البحثية. </a:t>
            </a:r>
          </a:p>
          <a:p>
            <a:pPr algn="just" rtl="1">
              <a:lnSpc>
                <a:spcPct val="150000"/>
              </a:lnSpc>
            </a:pPr>
            <a:r>
              <a:rPr lang="ar-EG" sz="1400" dirty="0">
                <a:latin typeface="Alexandria" pitchFamily="2" charset="-78"/>
                <a:cs typeface="Alexandria" pitchFamily="2" charset="-78"/>
              </a:rPr>
              <a:t>وخلاصة ما سبق أن التساؤلات البحثية تستخدم عند تحليل واستقصاء موضوع معين وتكتب في شكل سؤال، بطريقة واضحة ومختصرة. يحتوي السؤال على ما يعكس غرض الدراسة والمتغيرات والمجتمع الإحصائي. وهناك ثلاثة أنواع من الأسئلة: الأسئلة السببية وهي التي تتناول ظاهرتين وتحدد ما إذا كانت هناك علاقة بينهما أم لا، وتسمى أحيانا بالأسئلة العلاقية. الأسئلة الوصفية وهي التي تصنف ظاهرة ما بالإجابة على الأسئلة: ما مدى؟ كم عدد المرات؟ ما هي التغيرات؟. الأسئلة المقارنة هي التي تهدف إلى بحث العلاقة بين جماعتين أو أكثر بالنسبة لمتغير واحد أو أكثر. وتبدأ بالسؤال ما الاختلاف ...؟. وما أن تجمع البيانات وتحلل النتائج، تستخرج منها الاستنتاجات. </a:t>
            </a:r>
          </a:p>
        </p:txBody>
      </p:sp>
      <p:sp>
        <p:nvSpPr>
          <p:cNvPr id="4" name="TextBox 3">
            <a:extLst>
              <a:ext uri="{FF2B5EF4-FFF2-40B4-BE49-F238E27FC236}">
                <a16:creationId xmlns:a16="http://schemas.microsoft.com/office/drawing/2014/main" id="{AA24D3C9-4164-277A-5C57-D62FF28C9C6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5FE19D6-F0A3-DB9A-CBEE-F3FB5E0A1C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1726620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BB58FB-5FD8-7941-F397-35558B75B89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6A389F9-2623-F198-AD9A-177258F918D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8357463-6BF4-08D1-C538-05F55A2ED3CD}"/>
              </a:ext>
            </a:extLst>
          </p:cNvPr>
          <p:cNvSpPr txBox="1"/>
          <p:nvPr/>
        </p:nvSpPr>
        <p:spPr>
          <a:xfrm>
            <a:off x="4092315" y="925551"/>
            <a:ext cx="4466460"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4) مفاهيم الدراسة</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56D39F5A-320A-B5FF-8637-24A28E86E25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76663C7-5ADA-EC8E-1395-E962BEEE5B3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D6CDF52-2676-E2DB-1F8E-8323AAC8DE24}"/>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1CC81C32-97C8-189B-775E-B90772AE2508}"/>
              </a:ext>
            </a:extLst>
          </p:cNvPr>
          <p:cNvSpPr txBox="1"/>
          <p:nvPr/>
        </p:nvSpPr>
        <p:spPr>
          <a:xfrm>
            <a:off x="889000" y="1924000"/>
            <a:ext cx="10360692" cy="2543645"/>
          </a:xfrm>
          <a:prstGeom prst="rect">
            <a:avLst/>
          </a:prstGeom>
          <a:noFill/>
        </p:spPr>
        <p:txBody>
          <a:bodyPr wrap="square" rtlCol="0">
            <a:spAutoFit/>
          </a:bodyPr>
          <a:lstStyle/>
          <a:p>
            <a:pPr algn="just" rtl="1">
              <a:lnSpc>
                <a:spcPct val="200000"/>
              </a:lnSpc>
            </a:pPr>
            <a:r>
              <a:rPr lang="ar-EG" b="1" dirty="0">
                <a:solidFill>
                  <a:schemeClr val="accent2">
                    <a:lumMod val="75000"/>
                  </a:schemeClr>
                </a:solidFill>
                <a:latin typeface="Alexandria" pitchFamily="2" charset="-78"/>
                <a:cs typeface="Alexandria" pitchFamily="2" charset="-78"/>
              </a:rPr>
              <a:t>أولا الفرق بين المفهوم والمصطلح </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المفهوم: "لفظ عام يعبر عن مجموعة متجانسة من الأشياء، وهو عبارة عن تجريد للواقع بما يسمح بالعبير عن هذا الواقع من خلاله".</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 أما المصطلح: "فهو الوسيلة الرمزية التي يستعين بها الإنسان للتعبير عن المعاني، والأفكار المختلفة بغية توصيلها لغيره من الناس حيث يكون التركيز هنا على الدلالة اللفظية للمفهوم". </a:t>
            </a:r>
          </a:p>
        </p:txBody>
      </p:sp>
      <p:sp>
        <p:nvSpPr>
          <p:cNvPr id="4" name="TextBox 3">
            <a:extLst>
              <a:ext uri="{FF2B5EF4-FFF2-40B4-BE49-F238E27FC236}">
                <a16:creationId xmlns:a16="http://schemas.microsoft.com/office/drawing/2014/main" id="{5AB46D23-1F5B-13CC-AE72-5BDEA1450A6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F9DC373-2303-29B6-08F6-8DD6A79800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1837059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2A2DD3-B5B5-4A57-7BA3-4E1B7DAC7F7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265733C-3F68-5DC4-D91E-C637DD576B3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830734C-E79A-7AD8-AF9C-8E114CD4F5E9}"/>
              </a:ext>
            </a:extLst>
          </p:cNvPr>
          <p:cNvSpPr txBox="1"/>
          <p:nvPr/>
        </p:nvSpPr>
        <p:spPr>
          <a:xfrm>
            <a:off x="4092315" y="925551"/>
            <a:ext cx="4466460"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4) مفاهيم الدراسة</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B5867915-782F-F6B9-8552-1EAA0338DE2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8A8411B-1059-4003-C3D1-63C67851AF9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E475A81-F176-01D1-B30A-6F82AB23A711}"/>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A12F6EB9-19A0-47CD-D929-023EC5473DBF}"/>
              </a:ext>
            </a:extLst>
          </p:cNvPr>
          <p:cNvSpPr txBox="1"/>
          <p:nvPr/>
        </p:nvSpPr>
        <p:spPr>
          <a:xfrm>
            <a:off x="911059" y="1881046"/>
            <a:ext cx="10360692" cy="4174861"/>
          </a:xfrm>
          <a:prstGeom prst="rect">
            <a:avLst/>
          </a:prstGeom>
          <a:noFill/>
        </p:spPr>
        <p:txBody>
          <a:bodyPr wrap="square" rtlCol="0">
            <a:spAutoFit/>
          </a:bodyPr>
          <a:lstStyle/>
          <a:p>
            <a:pPr algn="just" rtl="1">
              <a:lnSpc>
                <a:spcPct val="200000"/>
              </a:lnSpc>
            </a:pPr>
            <a:r>
              <a:rPr lang="ar-EG" b="1" dirty="0">
                <a:solidFill>
                  <a:schemeClr val="accent2">
                    <a:lumMod val="75000"/>
                  </a:schemeClr>
                </a:solidFill>
                <a:latin typeface="Alexandria" pitchFamily="2" charset="-78"/>
                <a:cs typeface="Alexandria" pitchFamily="2" charset="-78"/>
              </a:rPr>
              <a:t>ثانيا: المستويات ا التي يحتاجها الباحث في تحديده للمفاهيم التي يتعامل معها في دراسته: </a:t>
            </a:r>
          </a:p>
          <a:p>
            <a:pPr algn="just" rtl="1">
              <a:lnSpc>
                <a:spcPct val="200000"/>
              </a:lnSpc>
            </a:pPr>
            <a:r>
              <a:rPr lang="ar-EG" sz="1600" dirty="0">
                <a:latin typeface="Alexandria" pitchFamily="2" charset="-78"/>
                <a:cs typeface="Alexandria" pitchFamily="2" charset="-78"/>
              </a:rPr>
              <a:t>يحتاج الباحث إلى ثلاثة مستويات من المفاهيم وهي المستويات (اللغوية والاصطلاحية والإجرائية) وذلك للأسباب الآتية: </a:t>
            </a:r>
          </a:p>
          <a:p>
            <a:pPr marL="342900" indent="-342900" algn="just" rtl="1">
              <a:lnSpc>
                <a:spcPct val="150000"/>
              </a:lnSpc>
              <a:buFont typeface="+mj-lt"/>
              <a:buAutoNum type="arabicParenR"/>
            </a:pPr>
            <a:r>
              <a:rPr lang="ar-EG" sz="1600" dirty="0">
                <a:latin typeface="Alexandria" pitchFamily="2" charset="-78"/>
                <a:cs typeface="Alexandria" pitchFamily="2" charset="-78"/>
              </a:rPr>
              <a:t> يسجل علماء اللغة ا</a:t>
            </a:r>
            <a:r>
              <a:rPr lang="ar-EG" sz="1600" u="sng" dirty="0">
                <a:latin typeface="Alexandria" pitchFamily="2" charset="-78"/>
                <a:cs typeface="Alexandria" pitchFamily="2" charset="-78"/>
              </a:rPr>
              <a:t>لمفهوم</a:t>
            </a:r>
            <a:r>
              <a:rPr lang="ar-EG" sz="1600" dirty="0">
                <a:latin typeface="Alexandria" pitchFamily="2" charset="-78"/>
                <a:cs typeface="Alexandria" pitchFamily="2" charset="-78"/>
              </a:rPr>
              <a:t> بمدلولاته المختلفة حسب استعمالاته المتعددة، وهم يستخدمون عادة الكلمات أو العبارات لتعريف المفهوم الذي يريدون تسجيله، وهذا يسمى بالتعريف الأساسي أو التعريف اللغوي الرسمي، ولكن هذا التعريف اللغوي متعدد المدلولات في الغالب، ولا يمكن الاعتماد عليه في إجراء بحث علمي على المفهوم نفسه. </a:t>
            </a:r>
          </a:p>
          <a:p>
            <a:pPr marL="342900" indent="-342900" algn="just" rtl="1">
              <a:lnSpc>
                <a:spcPct val="150000"/>
              </a:lnSpc>
              <a:buFont typeface="+mj-lt"/>
              <a:buAutoNum type="arabicParenR"/>
            </a:pPr>
            <a:r>
              <a:rPr lang="ar-EG" sz="1600" dirty="0">
                <a:latin typeface="Alexandria" pitchFamily="2" charset="-78"/>
                <a:cs typeface="Alexandria" pitchFamily="2" charset="-78"/>
              </a:rPr>
              <a:t> طالما أنه لا يمكن الاعتماد على المفهوم اللغوي في إجراء بحث علمي، فإنه لا بد من وضع مدلول محدد له، وهذا ما يمكن تسميته </a:t>
            </a:r>
            <a:r>
              <a:rPr lang="ar-EG" sz="1600" u="sng" dirty="0">
                <a:latin typeface="Alexandria" pitchFamily="2" charset="-78"/>
                <a:cs typeface="Alexandria" pitchFamily="2" charset="-78"/>
              </a:rPr>
              <a:t>بالتعريف الاصطلاحي </a:t>
            </a:r>
            <a:r>
              <a:rPr lang="ar-EG" sz="1600" dirty="0">
                <a:latin typeface="Alexandria" pitchFamily="2" charset="-78"/>
                <a:cs typeface="Alexandria" pitchFamily="2" charset="-78"/>
              </a:rPr>
              <a:t>ويكون هذا التعريف كافيا في الدراسات التي تستخدم الأسلوب الكيفي، أما في الدراسات التي تستخدم الأسلوب الكمي، فإن هذا التعريف لا يكفي أيضا. </a:t>
            </a:r>
          </a:p>
        </p:txBody>
      </p:sp>
      <p:sp>
        <p:nvSpPr>
          <p:cNvPr id="4" name="TextBox 3">
            <a:extLst>
              <a:ext uri="{FF2B5EF4-FFF2-40B4-BE49-F238E27FC236}">
                <a16:creationId xmlns:a16="http://schemas.microsoft.com/office/drawing/2014/main" id="{C299C026-7049-910F-5A6E-1BCE3BA63FE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F858BE3-4CFE-16EA-D989-D73358FBCAD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0505025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5B2504-D74F-F4E0-2788-031132EC36A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3628AAC-26F0-7DBE-BDBD-7E1AB0EA1BD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79228EC-AD8A-B10A-D9D7-EA27B0D1A946}"/>
              </a:ext>
            </a:extLst>
          </p:cNvPr>
          <p:cNvSpPr txBox="1"/>
          <p:nvPr/>
        </p:nvSpPr>
        <p:spPr>
          <a:xfrm>
            <a:off x="4092315" y="925551"/>
            <a:ext cx="4466460"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4) مفاهيم الدراسة</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C5D431D9-BB29-73D8-3812-671F559DFDD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244A73D-BC7A-2C98-3F04-66CB5C21AA1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65390DE-37B6-B64B-95BF-7C405A3FD347}"/>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EBB93449-98BE-B3FC-4FA7-DAEBD98FA9B0}"/>
              </a:ext>
            </a:extLst>
          </p:cNvPr>
          <p:cNvSpPr txBox="1"/>
          <p:nvPr/>
        </p:nvSpPr>
        <p:spPr>
          <a:xfrm>
            <a:off x="889000" y="1924000"/>
            <a:ext cx="10360692" cy="3528530"/>
          </a:xfrm>
          <a:prstGeom prst="rect">
            <a:avLst/>
          </a:prstGeom>
          <a:noFill/>
        </p:spPr>
        <p:txBody>
          <a:bodyPr wrap="square" rtlCol="0">
            <a:spAutoFit/>
          </a:bodyPr>
          <a:lstStyle/>
          <a:p>
            <a:pPr algn="just" rtl="1">
              <a:lnSpc>
                <a:spcPct val="200000"/>
              </a:lnSpc>
            </a:pPr>
            <a:r>
              <a:rPr lang="ar-EG" b="1" dirty="0">
                <a:solidFill>
                  <a:schemeClr val="accent2">
                    <a:lumMod val="75000"/>
                  </a:schemeClr>
                </a:solidFill>
                <a:latin typeface="Alexandria" pitchFamily="2" charset="-78"/>
                <a:cs typeface="Alexandria" pitchFamily="2" charset="-78"/>
              </a:rPr>
              <a:t>ثانيا: المستويات ا التي يحتاجها الباحث في تحديده للمفاهيم التي يتعامل معها في دراسته: </a:t>
            </a:r>
          </a:p>
          <a:p>
            <a:pPr algn="just" rtl="1">
              <a:lnSpc>
                <a:spcPct val="200000"/>
              </a:lnSpc>
            </a:pPr>
            <a:r>
              <a:rPr lang="ar-EG" sz="1400" u="sng" dirty="0">
                <a:latin typeface="Alexandria" pitchFamily="2" charset="-78"/>
                <a:cs typeface="Alexandria" pitchFamily="2" charset="-78"/>
              </a:rPr>
              <a:t>3</a:t>
            </a:r>
            <a:r>
              <a:rPr lang="ar-EG" sz="1600" u="sng" dirty="0">
                <a:latin typeface="Alexandria" pitchFamily="2" charset="-78"/>
                <a:cs typeface="Alexandria" pitchFamily="2" charset="-78"/>
              </a:rPr>
              <a:t>) المفهوم الإجرائي</a:t>
            </a:r>
            <a:r>
              <a:rPr lang="ar-EG" sz="1600" dirty="0">
                <a:latin typeface="Alexandria" pitchFamily="2" charset="-78"/>
                <a:cs typeface="Alexandria" pitchFamily="2" charset="-78"/>
              </a:rPr>
              <a:t>: تظهر الحاجة عن إجراء الدراسة الكمية إلى تعريف المفهوم بصورة تجعل في الإمكان قياسه ومعرفة أبعاده بشكل محسوس أو قريب من ذلك، وقد يأخذ الشكل المحسوس هيئة رسومات على الورق أو كلمات منطوقة، أو حركات ذات معنى؛ وذلك لأن المعني الاصطلاحي شيء موجود فقط في الذهن، لا يمكن قياسه. </a:t>
            </a:r>
          </a:p>
          <a:p>
            <a:pPr algn="just" rtl="1">
              <a:lnSpc>
                <a:spcPct val="200000"/>
              </a:lnSpc>
            </a:pPr>
            <a:r>
              <a:rPr lang="ar-EG" sz="1600" dirty="0">
                <a:latin typeface="Alexandria" pitchFamily="2" charset="-78"/>
                <a:cs typeface="Alexandria" pitchFamily="2" charset="-78"/>
              </a:rPr>
              <a:t>هذا المفهوم الذي يحتاجه الباحث يسمى بالتعريف الإجرائي </a:t>
            </a:r>
            <a:r>
              <a:rPr lang="en-US" sz="1600" dirty="0">
                <a:latin typeface="Alexandria" pitchFamily="2" charset="-78"/>
                <a:cs typeface="Alexandria" pitchFamily="2" charset="-78"/>
              </a:rPr>
              <a:t>definition operational. </a:t>
            </a:r>
            <a:r>
              <a:rPr lang="ar-EG" sz="1600" dirty="0">
                <a:latin typeface="Alexandria" pitchFamily="2" charset="-78"/>
                <a:cs typeface="Alexandria" pitchFamily="2" charset="-78"/>
              </a:rPr>
              <a:t>وهو الذي يعطي المفهوم معنى محسوسا محددا، فمن المفروض في التعريف في التعريف الإجرائي أنه يزود الباحث بالمعايير أو الخطوات المحسوسة اللازمة لقياس المفهوم موضوع الدراسة؛ حتى يحصل على حقائق جزئية مؤكدة يبنى عليها استنتاجاته. </a:t>
            </a:r>
          </a:p>
        </p:txBody>
      </p:sp>
      <p:sp>
        <p:nvSpPr>
          <p:cNvPr id="4" name="TextBox 3">
            <a:extLst>
              <a:ext uri="{FF2B5EF4-FFF2-40B4-BE49-F238E27FC236}">
                <a16:creationId xmlns:a16="http://schemas.microsoft.com/office/drawing/2014/main" id="{6406ECE8-3C94-9D31-5383-9F636261BE8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80790B6-0F3E-CC39-CD61-BC94FA5A4A0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2603146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87FA52-94C5-B586-381D-4CCF0E8A9E5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2C8F8C5-19C9-F3E7-411C-6CCEEF5AD88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4DCA3C5-96E1-686E-3A41-756167EFD6A1}"/>
              </a:ext>
            </a:extLst>
          </p:cNvPr>
          <p:cNvSpPr txBox="1"/>
          <p:nvPr/>
        </p:nvSpPr>
        <p:spPr>
          <a:xfrm>
            <a:off x="4092315" y="925551"/>
            <a:ext cx="4466460"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4) مفاهيم الدراسة</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A30AA01F-F1CB-19AA-8A5F-27828863A43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BE21042-EBAB-CD33-A9E9-65A6D4289AF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286F1E4-DC1D-A1E5-6FA1-DB17289D435D}"/>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F0E728EC-57EB-9556-102D-11146DA341B5}"/>
              </a:ext>
            </a:extLst>
          </p:cNvPr>
          <p:cNvSpPr txBox="1"/>
          <p:nvPr/>
        </p:nvSpPr>
        <p:spPr>
          <a:xfrm>
            <a:off x="889000" y="1924000"/>
            <a:ext cx="10360692" cy="4020973"/>
          </a:xfrm>
          <a:prstGeom prst="rect">
            <a:avLst/>
          </a:prstGeom>
          <a:noFill/>
        </p:spPr>
        <p:txBody>
          <a:bodyPr wrap="square" rtlCol="0">
            <a:spAutoFit/>
          </a:bodyPr>
          <a:lstStyle/>
          <a:p>
            <a:pPr algn="just" rtl="1">
              <a:lnSpc>
                <a:spcPct val="200000"/>
              </a:lnSpc>
            </a:pPr>
            <a:r>
              <a:rPr lang="ar-EG" b="1" dirty="0">
                <a:solidFill>
                  <a:schemeClr val="accent2">
                    <a:lumMod val="75000"/>
                  </a:schemeClr>
                </a:solidFill>
                <a:latin typeface="Alexandria" pitchFamily="2" charset="-78"/>
                <a:cs typeface="Alexandria" pitchFamily="2" charset="-78"/>
              </a:rPr>
              <a:t>ثالثا: الإجراءات التي يجب أن يتبعها الباحث لكي يصلوا إلى تحديد دقيق للمفهوم الذي يتبنونه. </a:t>
            </a:r>
            <a:endParaRPr lang="ar-EG" sz="1400" b="1" u="sng" dirty="0">
              <a:solidFill>
                <a:schemeClr val="accent2">
                  <a:lumMod val="75000"/>
                </a:schemeClr>
              </a:solidFill>
              <a:latin typeface="Alexandria" pitchFamily="2" charset="-78"/>
              <a:cs typeface="Alexandria" pitchFamily="2" charset="-78"/>
            </a:endParaRPr>
          </a:p>
          <a:p>
            <a:pPr algn="just" rtl="1">
              <a:lnSpc>
                <a:spcPct val="200000"/>
              </a:lnSpc>
            </a:pPr>
            <a:r>
              <a:rPr lang="ar-EG" sz="1600" dirty="0">
                <a:latin typeface="Alexandria" pitchFamily="2" charset="-78"/>
                <a:cs typeface="Alexandria" pitchFamily="2" charset="-78"/>
              </a:rPr>
              <a:t>يجب على الباحثين ربط المفهوم التعريفات السابقة له، وكلما أمكن ربط المفهوم العلمي بالتعريفات السابقة له، أصبح من اليسير الوصول إلى تحديد دقيق لهذا المفهوم. ويكون ذلك عن طريق: </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الرجوع إلى التعريفات السابقة والحالية للمفهوم. </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الوصول إلى المعنى المتفق عليه في أغلب التعريفات. </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تكوين تعريف مبدئي يتضمن المعنى الذي تجتمع عليه أغلب التعريفات </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إخضاع التعريف للنقد على أوسع نطاق</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إدخال تعديلات نهائية على التعريف في ضوء النقد الصحيح الذي يتلقاه. </a:t>
            </a:r>
          </a:p>
        </p:txBody>
      </p:sp>
      <p:sp>
        <p:nvSpPr>
          <p:cNvPr id="4" name="TextBox 3">
            <a:extLst>
              <a:ext uri="{FF2B5EF4-FFF2-40B4-BE49-F238E27FC236}">
                <a16:creationId xmlns:a16="http://schemas.microsoft.com/office/drawing/2014/main" id="{9E2BAF7A-EF6F-22B0-F90F-6BAB1D470BC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5BBC9ED-D0A8-9DF2-5E23-6423EF5B566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3644537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803D91-F22C-B483-75DD-15D71CDEADA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976831F-91F6-116D-41D0-F8C142A0603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5CEDE45-E354-9564-2091-82009C92DD2B}"/>
              </a:ext>
            </a:extLst>
          </p:cNvPr>
          <p:cNvSpPr txBox="1"/>
          <p:nvPr/>
        </p:nvSpPr>
        <p:spPr>
          <a:xfrm>
            <a:off x="3312826" y="925551"/>
            <a:ext cx="6366024"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5) اختيار النظرية وعلاقته بصياغة فروض الدراسة</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E8C2036D-4AF9-E209-FFD0-45CAF82DA02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057F31A-16B6-4186-9D4E-A9E1A306AA0C}"/>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8C4905A-D9E0-5323-DD0E-F7A3FE31799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473658EB-6E88-C8FE-B044-5A33CF5813C8}"/>
              </a:ext>
            </a:extLst>
          </p:cNvPr>
          <p:cNvSpPr txBox="1"/>
          <p:nvPr/>
        </p:nvSpPr>
        <p:spPr>
          <a:xfrm>
            <a:off x="889000" y="1924000"/>
            <a:ext cx="10360692" cy="3949286"/>
          </a:xfrm>
          <a:prstGeom prst="rect">
            <a:avLst/>
          </a:prstGeom>
          <a:noFill/>
        </p:spPr>
        <p:txBody>
          <a:bodyPr wrap="square" rtlCol="0">
            <a:spAutoFit/>
          </a:bodyPr>
          <a:lstStyle/>
          <a:p>
            <a:pPr algn="just" rtl="1">
              <a:lnSpc>
                <a:spcPct val="200000"/>
              </a:lnSpc>
            </a:pPr>
            <a:r>
              <a:rPr lang="ar-EG" sz="1600" dirty="0">
                <a:latin typeface="Alexandria" pitchFamily="2" charset="-78"/>
                <a:cs typeface="Alexandria" pitchFamily="2" charset="-78"/>
              </a:rPr>
              <a:t>اختيار النظرية أو النموذج المناسب للدراسة يعد أمرًا حيويًا في عملية إعداد الإطار المنهجي للبحث، وله عدة أهميات تتضمن:</a:t>
            </a:r>
          </a:p>
          <a:p>
            <a:pPr marL="285750" indent="-285750" algn="just" rtl="1">
              <a:lnSpc>
                <a:spcPct val="150000"/>
              </a:lnSpc>
              <a:buFont typeface="Arial" panose="020B0604020202020204" pitchFamily="34" charset="0"/>
              <a:buChar char="•"/>
            </a:pPr>
            <a:r>
              <a:rPr lang="ar-EG" sz="1400" dirty="0">
                <a:latin typeface="Alexandria" pitchFamily="2" charset="-78"/>
                <a:cs typeface="Alexandria" pitchFamily="2" charset="-78"/>
              </a:rPr>
              <a:t>توجيه البحث: النظرية أو النموذج يوفر إطارًا مرجعيًا يوجه الباحث في فهم الظواهر المدروسة وتحليلها. يمكن للنظرية أن تساعد في تحديد المتغيرات المهمة والعلاقات المحتملة بينها.</a:t>
            </a:r>
          </a:p>
          <a:p>
            <a:pPr marL="285750" indent="-285750" algn="just" rtl="1">
              <a:lnSpc>
                <a:spcPct val="150000"/>
              </a:lnSpc>
              <a:buFont typeface="Arial" panose="020B0604020202020204" pitchFamily="34" charset="0"/>
              <a:buChar char="•"/>
            </a:pPr>
            <a:r>
              <a:rPr lang="ar-EG" sz="1400" dirty="0">
                <a:latin typeface="Alexandria" pitchFamily="2" charset="-78"/>
                <a:cs typeface="Alexandria" pitchFamily="2" charset="-78"/>
              </a:rPr>
              <a:t>تفسير النتائج: النظرية توفر إطارًا نظريًا لتفسير النتائج وتحليلها. من خلال استخدام النظرية في تفسير البيانات، يمكن للباحثين فهم العلاقات والتفاعلات بين المتغيرات بشكل أفضل.</a:t>
            </a:r>
          </a:p>
          <a:p>
            <a:pPr marL="285750" indent="-285750" algn="just" rtl="1">
              <a:lnSpc>
                <a:spcPct val="150000"/>
              </a:lnSpc>
              <a:buFont typeface="Arial" panose="020B0604020202020204" pitchFamily="34" charset="0"/>
              <a:buChar char="•"/>
            </a:pPr>
            <a:r>
              <a:rPr lang="ar-EG" sz="1400" dirty="0">
                <a:latin typeface="Alexandria" pitchFamily="2" charset="-78"/>
                <a:cs typeface="Alexandria" pitchFamily="2" charset="-78"/>
              </a:rPr>
              <a:t>المنطقية والتكامل: يساعد اختيار النظرية المناسبة في توفير تكامل منطقي للدراسة، حيث يتم توجيه كل جوانب البحث وتحليلها وفقًا لمنطقية محددة.</a:t>
            </a:r>
          </a:p>
          <a:p>
            <a:pPr marL="285750" indent="-285750" algn="just" rtl="1">
              <a:lnSpc>
                <a:spcPct val="150000"/>
              </a:lnSpc>
              <a:buFont typeface="Arial" panose="020B0604020202020204" pitchFamily="34" charset="0"/>
              <a:buChar char="•"/>
            </a:pPr>
            <a:r>
              <a:rPr lang="ar-EG" sz="1400" dirty="0">
                <a:latin typeface="Alexandria" pitchFamily="2" charset="-78"/>
                <a:cs typeface="Alexandria" pitchFamily="2" charset="-78"/>
              </a:rPr>
              <a:t>التوجيه المنهجي: النظرية توفر الأسس والمبادئ اللازمة لتوجيه عملية البحث واختيار المنهج المناسب وطرق جمع البيانات.</a:t>
            </a:r>
          </a:p>
          <a:p>
            <a:pPr marL="285750" indent="-285750" algn="just" rtl="1">
              <a:lnSpc>
                <a:spcPct val="150000"/>
              </a:lnSpc>
              <a:buFont typeface="Arial" panose="020B0604020202020204" pitchFamily="34" charset="0"/>
              <a:buChar char="•"/>
            </a:pPr>
            <a:r>
              <a:rPr lang="ar-EG" sz="1400" dirty="0">
                <a:latin typeface="Alexandria" pitchFamily="2" charset="-78"/>
                <a:cs typeface="Alexandria" pitchFamily="2" charset="-78"/>
              </a:rPr>
              <a:t>الإثراء النظري: يمكن للدراسة أن تساهم في إثراء النظرية الموجودة أو تطوير نظريات جديدة من خلال استخدامها وتطبيقها في سياق معين.</a:t>
            </a:r>
          </a:p>
        </p:txBody>
      </p:sp>
      <p:sp>
        <p:nvSpPr>
          <p:cNvPr id="4" name="TextBox 3">
            <a:extLst>
              <a:ext uri="{FF2B5EF4-FFF2-40B4-BE49-F238E27FC236}">
                <a16:creationId xmlns:a16="http://schemas.microsoft.com/office/drawing/2014/main" id="{C3B04658-9748-E276-9B12-E50B694684E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A0BE7A6-6A03-969D-46C5-1511E30FBED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9297766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46672" y="586164"/>
            <a:ext cx="5917953" cy="400110"/>
          </a:xfrm>
          <a:prstGeom prst="rect">
            <a:avLst/>
          </a:prstGeom>
          <a:noFill/>
        </p:spPr>
        <p:txBody>
          <a:bodyPr wrap="square" rtlCol="0">
            <a:spAutoFit/>
          </a:bodyPr>
          <a:lstStyle/>
          <a:p>
            <a:pPr algn="ctr" rtl="1"/>
            <a:r>
              <a:rPr lang="ar-EG" sz="2000" b="1" dirty="0">
                <a:latin typeface="Alexandria" pitchFamily="2" charset="-78"/>
                <a:cs typeface="Alexandria" pitchFamily="2" charset="-78"/>
              </a:rPr>
              <a:t>قائمة المراجع</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89640" y="1865485"/>
            <a:ext cx="10668000" cy="3906967"/>
          </a:xfrm>
          <a:prstGeom prst="rect">
            <a:avLst/>
          </a:prstGeom>
          <a:noFill/>
        </p:spPr>
        <p:txBody>
          <a:bodyPr wrap="square" rtlCol="0">
            <a:spAutoFit/>
          </a:bodyPr>
          <a:lstStyle/>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أحمد إبراهيم خضر (2021). مناهج البحث وإعداد الخطط البحثية، جامعة السويس: كلية  السياسة والاقتصاد.</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بسام عبد الرحمن المشاقبة (2014). مناهج البحث الإعلامي وتحليل الخطاب. عمان: دار أسامة للنشر والتوزيع.</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  سعيد محمد المصري (2005). طرق ومناهج البحث العلمي، الإسكندرية: دار الحوري للطباعة.</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  شيماء ذو الفقار زغيب (2009). مناهج البحث والاستخدامات الإحصائية في الدراسات الإعلامية، القاهرة: الدار المصرية اللبنانية.</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طه عبد العاطي نجم (2015). مناهج البحث الإعلامي. الإسكندرية: دار كلمة للنشر والتوزيع.</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متولي نقيب (2008). مهارات البحث عن المعلومات وإعداد البحوث في البيئة الرقمية، القاهرة: الدار المصرية اللبنانية للنشر.</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محمد زيدان عمر (2002). البحث العلمي ومناهجه وتقنياته، القاهرة: الهيئة المصرية العامة للكتاب.</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محمد عبد الحميد (12000). البحث العلمي في الدراسات الإعلامية، القاهرة: عالم الكتب..</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مصطفي حميد الطائي (2007). منهج البحث العلمي في الإعلام والعلوم السياسية، الإسكندرية: دار الوفاء.</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56019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46672" y="586164"/>
            <a:ext cx="5917953" cy="400110"/>
          </a:xfrm>
          <a:prstGeom prst="rect">
            <a:avLst/>
          </a:prstGeom>
          <a:noFill/>
        </p:spPr>
        <p:txBody>
          <a:bodyPr wrap="square" rtlCol="0">
            <a:spAutoFit/>
          </a:bodyPr>
          <a:lstStyle/>
          <a:p>
            <a:pPr algn="ctr" rtl="1"/>
            <a:r>
              <a:rPr lang="ar-EG" sz="2000" b="1" dirty="0">
                <a:latin typeface="Alexandria" pitchFamily="2" charset="-78"/>
                <a:cs typeface="Alexandria" pitchFamily="2" charset="-78"/>
              </a:rPr>
              <a:t>قائمة المراجع</a:t>
            </a:r>
            <a:endParaRPr lang="en-US" sz="2000" b="1" dirty="0">
              <a:latin typeface="Alexandria" pitchFamily="2" charset="-78"/>
              <a:cs typeface="Alexandria" pitchFamily="2" charset="-78"/>
            </a:endParaRPr>
          </a:p>
        </p:txBody>
      </p:sp>
      <p:sp>
        <p:nvSpPr>
          <p:cNvPr id="5" name="Rectangle 4"/>
          <p:cNvSpPr/>
          <p:nvPr/>
        </p:nvSpPr>
        <p:spPr>
          <a:xfrm>
            <a:off x="960767" y="34940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22995" y="51183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82189" y="74299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1701774"/>
            <a:ext cx="10705901" cy="4337854"/>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ü"/>
            </a:pPr>
            <a:r>
              <a:rPr lang="en-US" sz="1400" dirty="0">
                <a:latin typeface="Alexandria" pitchFamily="2" charset="-78"/>
                <a:cs typeface="Alexandria" pitchFamily="2" charset="-78"/>
              </a:rPr>
              <a:t> C.R Kothari (2005). Research Methodology Methods and Techniques, London: New Age International.</a:t>
            </a:r>
          </a:p>
          <a:p>
            <a:pPr marL="342900" indent="-342900" algn="just">
              <a:lnSpc>
                <a:spcPct val="200000"/>
              </a:lnSpc>
              <a:buFont typeface="Wingdings" panose="05000000000000000000" pitchFamily="2" charset="2"/>
              <a:buChar char="ü"/>
            </a:pPr>
            <a:r>
              <a:rPr lang="en-US" sz="1400" dirty="0">
                <a:latin typeface="Alexandria" pitchFamily="2" charset="-78"/>
                <a:cs typeface="Alexandria" pitchFamily="2" charset="-78"/>
              </a:rPr>
              <a:t>John Scott &amp; Gordon Marshall (2002). A Dictionary of Sociology, London: Oxford University press.</a:t>
            </a:r>
          </a:p>
          <a:p>
            <a:pPr marL="342900" indent="-342900" algn="just">
              <a:lnSpc>
                <a:spcPct val="200000"/>
              </a:lnSpc>
              <a:buFont typeface="Wingdings" panose="05000000000000000000" pitchFamily="2" charset="2"/>
              <a:buChar char="ü"/>
            </a:pPr>
            <a:r>
              <a:rPr lang="en-US" sz="1400" dirty="0">
                <a:latin typeface="Alexandria" pitchFamily="2" charset="-78"/>
                <a:cs typeface="Alexandria" pitchFamily="2" charset="-78"/>
              </a:rPr>
              <a:t>  Marcel </a:t>
            </a:r>
            <a:r>
              <a:rPr lang="en-US" sz="1400" dirty="0" err="1">
                <a:latin typeface="Alexandria" pitchFamily="2" charset="-78"/>
                <a:cs typeface="Alexandria" pitchFamily="2" charset="-78"/>
              </a:rPr>
              <a:t>Dancsi</a:t>
            </a:r>
            <a:r>
              <a:rPr lang="en-US" sz="1400" dirty="0">
                <a:latin typeface="Alexandria" pitchFamily="2" charset="-78"/>
                <a:cs typeface="Alexandria" pitchFamily="2" charset="-78"/>
              </a:rPr>
              <a:t> (2000). </a:t>
            </a:r>
            <a:r>
              <a:rPr lang="en-US" sz="1400" dirty="0" err="1">
                <a:latin typeface="Alexandria" pitchFamily="2" charset="-78"/>
                <a:cs typeface="Alexandria" pitchFamily="2" charset="-78"/>
              </a:rPr>
              <a:t>Encyclopaedic</a:t>
            </a:r>
            <a:r>
              <a:rPr lang="en-US" sz="1400" dirty="0">
                <a:latin typeface="Alexandria" pitchFamily="2" charset="-78"/>
                <a:cs typeface="Alexandria" pitchFamily="2" charset="-78"/>
              </a:rPr>
              <a:t> Dictionary of Semiotics, Media, and Communication, Pronto: University affront press.</a:t>
            </a:r>
          </a:p>
          <a:p>
            <a:pPr marL="342900" indent="-342900" algn="just">
              <a:lnSpc>
                <a:spcPct val="200000"/>
              </a:lnSpc>
              <a:buFont typeface="Wingdings" panose="05000000000000000000" pitchFamily="2" charset="2"/>
              <a:buChar char="ü"/>
            </a:pPr>
            <a:r>
              <a:rPr lang="en-US" sz="1400" dirty="0">
                <a:latin typeface="Alexandria" pitchFamily="2" charset="-78"/>
                <a:cs typeface="Alexandria" pitchFamily="2" charset="-78"/>
              </a:rPr>
              <a:t>  Roger D. </a:t>
            </a:r>
            <a:r>
              <a:rPr lang="en-US" sz="1400" dirty="0" err="1">
                <a:latin typeface="Alexandria" pitchFamily="2" charset="-78"/>
                <a:cs typeface="Alexandria" pitchFamily="2" charset="-78"/>
              </a:rPr>
              <a:t>Wimmer</a:t>
            </a:r>
            <a:r>
              <a:rPr lang="en-US" sz="1400" dirty="0">
                <a:latin typeface="Alexandria" pitchFamily="2" charset="-78"/>
                <a:cs typeface="Alexandria" pitchFamily="2" charset="-78"/>
              </a:rPr>
              <a:t> &amp; </a:t>
            </a:r>
            <a:r>
              <a:rPr lang="en-US" sz="1400" dirty="0" err="1">
                <a:latin typeface="Alexandria" pitchFamily="2" charset="-78"/>
                <a:cs typeface="Alexandria" pitchFamily="2" charset="-78"/>
              </a:rPr>
              <a:t>joscph</a:t>
            </a:r>
            <a:r>
              <a:rPr lang="en-US" sz="1400" dirty="0">
                <a:latin typeface="Alexandria" pitchFamily="2" charset="-78"/>
                <a:cs typeface="Alexandria" pitchFamily="2" charset="-78"/>
              </a:rPr>
              <a:t> R. Dominick (2005). Mass Media Research: An Introduction, USA: Wadsworth publishing Company, Ine.</a:t>
            </a:r>
          </a:p>
          <a:p>
            <a:pPr marL="342900" indent="-342900" algn="just">
              <a:lnSpc>
                <a:spcPct val="200000"/>
              </a:lnSpc>
              <a:buFont typeface="Wingdings" panose="05000000000000000000" pitchFamily="2" charset="2"/>
              <a:buChar char="ü"/>
            </a:pPr>
            <a:r>
              <a:rPr lang="en-US" sz="1400" dirty="0">
                <a:latin typeface="Alexandria" pitchFamily="2" charset="-78"/>
                <a:cs typeface="Alexandria" pitchFamily="2" charset="-78"/>
              </a:rPr>
              <a:t>  Simon Pope, </a:t>
            </a:r>
            <a:r>
              <a:rPr lang="en-US" sz="1400" dirty="0" err="1">
                <a:latin typeface="Alexandria" pitchFamily="2" charset="-78"/>
                <a:cs typeface="Alexandria" pitchFamily="2" charset="-78"/>
              </a:rPr>
              <a:t>Audun</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Josang</a:t>
            </a:r>
            <a:r>
              <a:rPr lang="en-US" sz="1400" dirty="0">
                <a:latin typeface="Alexandria" pitchFamily="2" charset="-78"/>
                <a:cs typeface="Alexandria" pitchFamily="2" charset="-78"/>
              </a:rPr>
              <a:t> (2009). Analysis of Competing Hypotheses using Subjective Logic, Australia, London: The university of </a:t>
            </a:r>
            <a:r>
              <a:rPr lang="en-US" sz="1400" dirty="0" err="1">
                <a:latin typeface="Alexandria" pitchFamily="2" charset="-78"/>
                <a:cs typeface="Alexandria" pitchFamily="2" charset="-78"/>
              </a:rPr>
              <a:t>Quecns</a:t>
            </a:r>
            <a:r>
              <a:rPr lang="en-US" sz="1400" dirty="0">
                <a:latin typeface="Alexandria" pitchFamily="2" charset="-78"/>
                <a:cs typeface="Alexandria" pitchFamily="2" charset="-78"/>
              </a:rPr>
              <a:t>.</a:t>
            </a:r>
          </a:p>
          <a:p>
            <a:pPr marL="342900" indent="-342900" algn="just">
              <a:lnSpc>
                <a:spcPct val="200000"/>
              </a:lnSpc>
              <a:buFont typeface="Wingdings" panose="05000000000000000000" pitchFamily="2" charset="2"/>
              <a:buChar char="ü"/>
            </a:pPr>
            <a:r>
              <a:rPr lang="en-US" sz="1400" dirty="0">
                <a:latin typeface="Alexandria" pitchFamily="2" charset="-78"/>
                <a:cs typeface="Alexandria" pitchFamily="2" charset="-78"/>
              </a:rPr>
              <a:t>  W. (William) </a:t>
            </a:r>
            <a:r>
              <a:rPr lang="en-US" sz="1400" dirty="0" err="1">
                <a:latin typeface="Alexandria" pitchFamily="2" charset="-78"/>
                <a:cs typeface="Alexandria" pitchFamily="2" charset="-78"/>
              </a:rPr>
              <a:t>pnul</a:t>
            </a:r>
            <a:r>
              <a:rPr lang="en-US" sz="1400" dirty="0">
                <a:latin typeface="Alexandria" pitchFamily="2" charset="-78"/>
                <a:cs typeface="Alexandria" pitchFamily="2" charset="-78"/>
              </a:rPr>
              <a:t> Vogt, R. (Robert) Burke Johnson (2011), Dictionary of Statistics &amp; Methodology: A Nontechnical Guide for the Social (Vogt, Dictionary of Statistics and Methodology, SAGE.</a:t>
            </a:r>
            <a:endParaRPr lang="ar-EG" sz="14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188106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2" Type="http://schemas.microsoft.com/office/2011/relationships/webextension" Target="webextension2.xml"/><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1">
    <wetp:webextensionref xmlns:r="http://schemas.openxmlformats.org/officeDocument/2006/relationships" r:id="rId1"/>
  </wetp:taskpane>
  <wetp:taskpane dockstate="right" visibility="0" width="350" row="2">
    <wetp:webextensionref xmlns:r="http://schemas.openxmlformats.org/officeDocument/2006/relationships" r:id="rId2"/>
  </wetp:taskpane>
</wetp:taskpanes>
</file>

<file path=ppt/webextensions/webextension1.xml><?xml version="1.0" encoding="utf-8"?>
<we:webextension xmlns:we="http://schemas.microsoft.com/office/webextensions/webextension/2010/11" id="{B2E46F4D-7E3D-44E1-A064-42B57DC6AD13}">
  <we:reference id="wa200005566" version="3.0.0.1" store="en-US" storeType="OMEX"/>
  <we:alternateReferences>
    <we:reference id="wa200005566" version="3.0.0.1" store="wa200005566" storeType="OMEX"/>
  </we:alternateReferences>
  <we:properties/>
  <we:bindings/>
  <we:snapshot xmlns:r="http://schemas.openxmlformats.org/officeDocument/2006/relationships"/>
</we:webextension>
</file>

<file path=ppt/webextensions/webextension2.xml><?xml version="1.0" encoding="utf-8"?>
<we:webextension xmlns:we="http://schemas.microsoft.com/office/webextensions/webextension/2010/11" id="{04FF8A13-B031-4934-8F93-7ACC506EE24F}">
  <we:reference id="wa104379997" version="3.0.0.0" store="en-US" storeType="OMEX"/>
  <we:alternateReferences>
    <we:reference id="wa104379997" version="3.0.0.0" store="wa104379997"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AF19362-2F14-409B-A2A0-8DA05F1DE322}"/>
</file>

<file path=customXml/itemProps2.xml><?xml version="1.0" encoding="utf-8"?>
<ds:datastoreItem xmlns:ds="http://schemas.openxmlformats.org/officeDocument/2006/customXml" ds:itemID="{6CBE8C5A-4C60-4A6D-8D24-BB3FFC3BE45E}"/>
</file>

<file path=customXml/itemProps3.xml><?xml version="1.0" encoding="utf-8"?>
<ds:datastoreItem xmlns:ds="http://schemas.openxmlformats.org/officeDocument/2006/customXml" ds:itemID="{825067A0-3C03-4F0E-9353-AD1F825C0D1D}"/>
</file>

<file path=docProps/app.xml><?xml version="1.0" encoding="utf-8"?>
<Properties xmlns="http://schemas.openxmlformats.org/officeDocument/2006/extended-properties" xmlns:vt="http://schemas.openxmlformats.org/officeDocument/2006/docPropsVTypes">
  <Template/>
  <TotalTime>1672</TotalTime>
  <Words>5520</Words>
  <Application>Microsoft Office PowerPoint</Application>
  <PresentationFormat>Widescreen</PresentationFormat>
  <Paragraphs>406</Paragraphs>
  <Slides>43</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43</vt:i4>
      </vt:variant>
    </vt:vector>
  </HeadingPairs>
  <TitlesOfParts>
    <vt:vector size="52" baseType="lpstr">
      <vt:lpstr>Alexandria</vt:lpstr>
      <vt:lpstr>Arial</vt:lpstr>
      <vt:lpstr>Calibri</vt:lpstr>
      <vt:lpstr>Calibri Light</vt:lpstr>
      <vt:lpstr>Roboto Light</vt:lpstr>
      <vt:lpstr>Symbol</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Office</cp:lastModifiedBy>
  <cp:revision>52</cp:revision>
  <dcterms:created xsi:type="dcterms:W3CDTF">2023-04-29T09:08:00Z</dcterms:created>
  <dcterms:modified xsi:type="dcterms:W3CDTF">2024-02-21T00:36:10Z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