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7"/>
  </p:notesMasterIdLst>
  <p:sldIdLst>
    <p:sldId id="256" r:id="rId2"/>
    <p:sldId id="623" r:id="rId3"/>
    <p:sldId id="627" r:id="rId4"/>
    <p:sldId id="630" r:id="rId5"/>
    <p:sldId id="681" r:id="rId6"/>
    <p:sldId id="683" r:id="rId7"/>
    <p:sldId id="684" r:id="rId8"/>
    <p:sldId id="723" r:id="rId9"/>
    <p:sldId id="685" r:id="rId10"/>
    <p:sldId id="686" r:id="rId11"/>
    <p:sldId id="698" r:id="rId12"/>
    <p:sldId id="687" r:id="rId13"/>
    <p:sldId id="753" r:id="rId14"/>
    <p:sldId id="701" r:id="rId15"/>
    <p:sldId id="702" r:id="rId16"/>
    <p:sldId id="692" r:id="rId17"/>
    <p:sldId id="782" r:id="rId18"/>
    <p:sldId id="754" r:id="rId19"/>
    <p:sldId id="704" r:id="rId20"/>
    <p:sldId id="756" r:id="rId21"/>
    <p:sldId id="757" r:id="rId22"/>
    <p:sldId id="781" r:id="rId23"/>
    <p:sldId id="780" r:id="rId24"/>
    <p:sldId id="708" r:id="rId25"/>
    <p:sldId id="776" r:id="rId26"/>
    <p:sldId id="779" r:id="rId27"/>
    <p:sldId id="777" r:id="rId28"/>
    <p:sldId id="778" r:id="rId29"/>
    <p:sldId id="760" r:id="rId30"/>
    <p:sldId id="761" r:id="rId31"/>
    <p:sldId id="711" r:id="rId32"/>
    <p:sldId id="712" r:id="rId33"/>
    <p:sldId id="713" r:id="rId34"/>
    <p:sldId id="714" r:id="rId35"/>
    <p:sldId id="715" r:id="rId36"/>
    <p:sldId id="716" r:id="rId37"/>
    <p:sldId id="717" r:id="rId38"/>
    <p:sldId id="726" r:id="rId39"/>
    <p:sldId id="718" r:id="rId40"/>
    <p:sldId id="719" r:id="rId41"/>
    <p:sldId id="720" r:id="rId42"/>
    <p:sldId id="721" r:id="rId43"/>
    <p:sldId id="768" r:id="rId44"/>
    <p:sldId id="745" r:id="rId45"/>
    <p:sldId id="746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6F6089-DF04-46F4-980A-D10C8C07901B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E9DD92-FA6E-4709-8B81-F11A62B265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677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DC6CD1A8-1EE1-4AF6-BEED-6247CCF937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90625" y="703263"/>
            <a:ext cx="4625975" cy="3470275"/>
          </a:xfrm>
          <a:ln/>
        </p:spPr>
      </p:sp>
      <p:sp>
        <p:nvSpPr>
          <p:cNvPr id="6147" name="Rectangle 5">
            <a:extLst>
              <a:ext uri="{FF2B5EF4-FFF2-40B4-BE49-F238E27FC236}">
                <a16:creationId xmlns:a16="http://schemas.microsoft.com/office/drawing/2014/main" id="{CB02DC84-A703-4B4A-A81A-A22B0F0EAC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4C921FA-4544-43BC-A58E-F618EADFF8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04A162D9-4AC7-415D-A32A-7F4F9CB87B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2F8DC1A-2073-49B7-89CB-32A9CE3D5A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A0E7C48E-5D1D-48EC-A7A7-816ECD83BD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55879DD-4A64-42A5-8C01-E7FEFB3F70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D903F775-73BB-4E60-B450-0BD64B17D4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E5E15D50-6C7D-4509-806D-E132703C245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A608316E-DEAA-475A-9E79-DECA182643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65C0DBEF-5AA1-4DF6-A6F3-959EBB3297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23B4E6D6-2C2E-4965-A555-3723007660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FD163234-A045-42F7-AC84-48B9FEDDBB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211BD77C-0A9E-4106-A9E8-1DA581522F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B59BC5AE-A539-44C9-950D-EF63F234A3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2CADAAA-B4CB-4306-8952-DE61239F08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D94DB23B-324E-4C87-BF94-0AB3E834A3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9DBDA485-18D1-4048-84F8-6C21A4C20C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9A71F624-E7CB-4ACB-B4AA-1ED23B8B02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D26A98D7-7DE7-4A35-B739-442EECC612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93FA74EA-62A9-473E-9595-A0FC7685EC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3485438B-B3A0-4543-A56D-EC543C16004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2D80F878-F92C-48A0-B205-DC77D0F0C3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965277C0-9925-402A-895F-7877CE2D94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C7B35205-A330-486F-A746-193713510A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4D64EA1-D4CD-4804-A8DA-A8A7FC484A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AFE67A24-25A8-4DF7-9385-95E2555F23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6FDFD2BD-8FD8-4603-80BC-EF54CB370C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2AD07C25-1DC9-4FA4-9579-924EB7224B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353A284D-06D3-48E2-BF6D-E4D1097A93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  <p:pic>
        <p:nvPicPr>
          <p:cNvPr id="34820" name="Picture 4">
            <a:extLst>
              <a:ext uri="{FF2B5EF4-FFF2-40B4-BE49-F238E27FC236}">
                <a16:creationId xmlns:a16="http://schemas.microsoft.com/office/drawing/2014/main" id="{AFDD3861-64B1-4317-A9B6-FDD180589146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025" y="4797425"/>
            <a:ext cx="4627563" cy="34702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7B886AE6-DFF9-4930-9C34-95EE78D81C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5BBE9043-7BDA-43F7-A48F-F978DD0EC8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  <p:extLst>
      <p:ext uri="{BB962C8B-B14F-4D97-AF65-F5344CB8AC3E}">
        <p14:creationId xmlns:p14="http://schemas.microsoft.com/office/powerpoint/2010/main" val="19921378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86F52090-AE16-4B71-8C11-815E44B0D9E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DA99CE6B-1C12-44DB-B4C5-F8F8B4A773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1F61849F-F55E-49F3-B52E-8614FE8743B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B84D6D40-01D7-46C5-B22D-D6033A539E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5228FA07-13C2-4E1E-9817-24B05540326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6A7071B6-3DFD-49DE-AE37-0B9FBA8813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  <p:pic>
        <p:nvPicPr>
          <p:cNvPr id="40964" name="Picture 4">
            <a:extLst>
              <a:ext uri="{FF2B5EF4-FFF2-40B4-BE49-F238E27FC236}">
                <a16:creationId xmlns:a16="http://schemas.microsoft.com/office/drawing/2014/main" id="{A4C0E11D-8F7F-4747-8D0A-4BA020253E41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025" y="4721225"/>
            <a:ext cx="4627563" cy="34702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82664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5100C0A9-5F92-4824-9EB5-6EA0E753D76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7CF64EF9-660C-45E2-B02A-2CDAE47015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  <p:extLst>
      <p:ext uri="{BB962C8B-B14F-4D97-AF65-F5344CB8AC3E}">
        <p14:creationId xmlns:p14="http://schemas.microsoft.com/office/powerpoint/2010/main" val="37710215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7B886AE6-DFF9-4930-9C34-95EE78D81C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5BBE9043-7BDA-43F7-A48F-F978DD0EC8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  <p:extLst>
      <p:ext uri="{BB962C8B-B14F-4D97-AF65-F5344CB8AC3E}">
        <p14:creationId xmlns:p14="http://schemas.microsoft.com/office/powerpoint/2010/main" val="36068862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7B886AE6-DFF9-4930-9C34-95EE78D81C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5BBE9043-7BDA-43F7-A48F-F978DD0EC8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  <p:extLst>
      <p:ext uri="{BB962C8B-B14F-4D97-AF65-F5344CB8AC3E}">
        <p14:creationId xmlns:p14="http://schemas.microsoft.com/office/powerpoint/2010/main" val="37544488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D1F782F5-52E2-4A55-BE1A-08305E878B4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7FBA35F0-417F-454F-AEB5-A6606FCF5B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4D44D44F-EF17-4FA8-A51B-E5652D2DAD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DF7F7F17-4547-48C0-9CE2-7CCBD1EB33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  <p:extLst>
      <p:ext uri="{BB962C8B-B14F-4D97-AF65-F5344CB8AC3E}">
        <p14:creationId xmlns:p14="http://schemas.microsoft.com/office/powerpoint/2010/main" val="19192485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CD8FFB0F-5DC8-442F-A35C-E193F7877A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>
            <a:extLst>
              <a:ext uri="{FF2B5EF4-FFF2-40B4-BE49-F238E27FC236}">
                <a16:creationId xmlns:a16="http://schemas.microsoft.com/office/drawing/2014/main" id="{D45E56EC-A73A-43CF-8EE4-1395905755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  <p:extLst>
      <p:ext uri="{BB962C8B-B14F-4D97-AF65-F5344CB8AC3E}">
        <p14:creationId xmlns:p14="http://schemas.microsoft.com/office/powerpoint/2010/main" val="250287240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>
            <a:extLst>
              <a:ext uri="{FF2B5EF4-FFF2-40B4-BE49-F238E27FC236}">
                <a16:creationId xmlns:a16="http://schemas.microsoft.com/office/drawing/2014/main" id="{CB81AC35-4555-4BDA-953F-F44B50D37FD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>
            <a:extLst>
              <a:ext uri="{FF2B5EF4-FFF2-40B4-BE49-F238E27FC236}">
                <a16:creationId xmlns:a16="http://schemas.microsoft.com/office/drawing/2014/main" id="{F561FC3B-33C2-4A8D-A035-F58BA6B94E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  <p:pic>
        <p:nvPicPr>
          <p:cNvPr id="100356" name="Picture 4">
            <a:extLst>
              <a:ext uri="{FF2B5EF4-FFF2-40B4-BE49-F238E27FC236}">
                <a16:creationId xmlns:a16="http://schemas.microsoft.com/office/drawing/2014/main" id="{DD03E3D1-C4BA-4978-AB4A-9174A03E4276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025" y="4797425"/>
            <a:ext cx="4627563" cy="34702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86629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:a16="http://schemas.microsoft.com/office/drawing/2014/main" id="{DD6395F9-84A4-4164-AC31-0930C8CC35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>
            <a:extLst>
              <a:ext uri="{FF2B5EF4-FFF2-40B4-BE49-F238E27FC236}">
                <a16:creationId xmlns:a16="http://schemas.microsoft.com/office/drawing/2014/main" id="{4E535363-7152-479C-AC8C-EBEFDC8CFD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  <p:extLst>
      <p:ext uri="{BB962C8B-B14F-4D97-AF65-F5344CB8AC3E}">
        <p14:creationId xmlns:p14="http://schemas.microsoft.com/office/powerpoint/2010/main" val="25778459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5DA24BA9-E73F-4908-B282-748E648A712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B52FCD93-A049-4F2C-8DBB-FC51770658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  <p:extLst>
      <p:ext uri="{BB962C8B-B14F-4D97-AF65-F5344CB8AC3E}">
        <p14:creationId xmlns:p14="http://schemas.microsoft.com/office/powerpoint/2010/main" val="251464032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7B886AE6-DFF9-4930-9C34-95EE78D81C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5BBE9043-7BDA-43F7-A48F-F978DD0EC8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09085390-EDDC-473E-98FD-51AD0C8F31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F6B7B1DF-4D52-41AD-AB8A-B780D9052B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B61364E1-C33C-4BB6-ABF2-2B3311A000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C550BAFD-E358-4BF7-98D1-AB7D695067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1BE7C66C-A03A-47D0-B518-5C35A4F11E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88EE99D4-9F03-4CA8-B378-AF8649B824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7DEE67A0-4283-40DB-AC78-352C737FE7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2743BAB3-420B-4CA3-B9D9-8530B79781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281DF318-02E6-496C-8FAF-5034EFC2D6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018514C4-9407-442E-8B4A-CB75B22A0A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628F49B1-20CC-4A6F-ADEA-C5337CA830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F2430FC6-7593-4122-A89F-1E0449A563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69F5314C-4866-4F8F-B769-78876C896B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E069490D-EE76-4443-A5AE-1867D351CF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CFBAA107-A9E8-43A9-8B28-33DB56ACE0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40003DB5-E739-4972-9287-D02140796A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026">
            <a:extLst>
              <a:ext uri="{FF2B5EF4-FFF2-40B4-BE49-F238E27FC236}">
                <a16:creationId xmlns:a16="http://schemas.microsoft.com/office/drawing/2014/main" id="{821FE853-D897-4F21-82B9-B35A455537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1027">
            <a:extLst>
              <a:ext uri="{FF2B5EF4-FFF2-40B4-BE49-F238E27FC236}">
                <a16:creationId xmlns:a16="http://schemas.microsoft.com/office/drawing/2014/main" id="{9BBE5D61-9ADF-42AA-B788-809CF05E36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ABCB6FEC-CA65-4CC8-9327-FA74D7E872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F4F6143A-B8ED-453F-9139-A87994A3CA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0AB9771B-B15E-46F3-8952-0174FD160F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E4074C45-4638-4507-BCBA-8924606555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247AC4F5-6DDA-4045-AF1B-B9FF6A0E29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7513" y="703263"/>
            <a:ext cx="6169025" cy="3470275"/>
          </a:xfrm>
          <a:ln/>
        </p:spPr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F089F7B0-F299-450E-91FB-B6A8C901D8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0DDE76C1-88C5-4D93-8A7C-42693D356D2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18568A71-9EEF-4FE9-913D-9F295F01C5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861" tIns="45125" rIns="91861" bIns="45125"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B8DA69F9-EC13-4648-808E-D3E7A3E7BF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>
            <a:extLst>
              <a:ext uri="{FF2B5EF4-FFF2-40B4-BE49-F238E27FC236}">
                <a16:creationId xmlns:a16="http://schemas.microsoft.com/office/drawing/2014/main" id="{17C5CA53-DABD-40E6-ACF5-018504D3C6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>
            <a:extLst>
              <a:ext uri="{FF2B5EF4-FFF2-40B4-BE49-F238E27FC236}">
                <a16:creationId xmlns:a16="http://schemas.microsoft.com/office/drawing/2014/main" id="{B9F1E28A-4509-4453-8D76-B6AA3D6E604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>
            <a:extLst>
              <a:ext uri="{FF2B5EF4-FFF2-40B4-BE49-F238E27FC236}">
                <a16:creationId xmlns:a16="http://schemas.microsoft.com/office/drawing/2014/main" id="{B417251B-1BC2-4D96-BB52-433955F8B0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id-ID" altLang="id-ID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6.emf"/><Relationship Id="rId4" Type="http://schemas.openxmlformats.org/officeDocument/2006/relationships/oleObject" Target="../embeddings/oleObject1.bin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2" y="-83405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2122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3777" y="3125529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715791"/>
            <a:ext cx="516301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Accounting Principles 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Hoda</a:t>
            </a:r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Metwally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4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046258" y="3159395"/>
            <a:ext cx="1713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Inventory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355" name="Rectangle 11">
            <a:extLst>
              <a:ext uri="{FF2B5EF4-FFF2-40B4-BE49-F238E27FC236}">
                <a16:creationId xmlns:a16="http://schemas.microsoft.com/office/drawing/2014/main" id="{0729802F-079F-4A4F-9B85-208171D437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39200" y="1752600"/>
            <a:ext cx="1600200" cy="1238250"/>
          </a:xfrm>
          <a:prstGeom prst="rect">
            <a:avLst/>
          </a:prstGeom>
          <a:solidFill>
            <a:srgbClr val="009999"/>
          </a:solidFill>
          <a:ln>
            <a:noFill/>
          </a:ln>
          <a:effectLst>
            <a:outerShdw dist="12700" dir="5400000" algn="ctr" rotWithShape="0">
              <a:schemeClr val="bg2"/>
            </a:outerShdw>
          </a:effectLst>
        </p:spPr>
        <p:txBody>
          <a:bodyPr lIns="90488" tIns="44450" rIns="90488" bIns="44450" anchor="ctr"/>
          <a:lstStyle>
            <a:lvl1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>
              <a:spcBef>
                <a:spcPct val="15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None/>
              <a:defRPr/>
            </a:pPr>
            <a:r>
              <a:rPr lang="en-US" altLang="id-ID" sz="15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Statement Presentation and Analysis</a:t>
            </a:r>
          </a:p>
        </p:txBody>
      </p:sp>
      <p:sp>
        <p:nvSpPr>
          <p:cNvPr id="697350" name="Rectangle 6">
            <a:extLst>
              <a:ext uri="{FF2B5EF4-FFF2-40B4-BE49-F238E27FC236}">
                <a16:creationId xmlns:a16="http://schemas.microsoft.com/office/drawing/2014/main" id="{F6D084EB-3289-45EA-9DC7-30B7602602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457200"/>
            <a:ext cx="8382000" cy="560388"/>
          </a:xfrm>
          <a:prstGeom prst="rect">
            <a:avLst/>
          </a:prstGeom>
          <a:solidFill>
            <a:srgbClr val="009999"/>
          </a:solidFill>
          <a:ln w="12700" algn="ctr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rgbClr val="800000"/>
            </a:outerShdw>
          </a:effectLst>
        </p:spPr>
        <p:txBody>
          <a:bodyPr lIns="90488" tIns="44450" rIns="90488" bIns="44450"/>
          <a:lstStyle>
            <a:lvl1pPr marL="10953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10953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0953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0953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10953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566738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1023938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481138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938338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>
              <a:defRPr/>
            </a:pPr>
            <a:r>
              <a:rPr lang="en-US" altLang="id-ID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Inventories</a:t>
            </a:r>
          </a:p>
        </p:txBody>
      </p:sp>
      <p:sp>
        <p:nvSpPr>
          <p:cNvPr id="697351" name="Rectangle 7">
            <a:extLst>
              <a:ext uri="{FF2B5EF4-FFF2-40B4-BE49-F238E27FC236}">
                <a16:creationId xmlns:a16="http://schemas.microsoft.com/office/drawing/2014/main" id="{50B6C4EB-E2BB-4C76-8574-30309E4BBE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3067050"/>
            <a:ext cx="1676400" cy="27432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lIns="90488" tIns="109728" rIns="90488" bIns="44450"/>
          <a:lstStyle/>
          <a:p>
            <a:pPr marL="228600" indent="-228600">
              <a:spcBef>
                <a:spcPct val="25000"/>
              </a:spcBef>
              <a:buClr>
                <a:srgbClr val="CC0000"/>
              </a:buClr>
              <a:buSzPct val="75000"/>
              <a:buBlip>
                <a:blip r:embed="rId3"/>
              </a:buBlip>
              <a:defRPr/>
            </a:pPr>
            <a:r>
              <a:rPr lang="en-US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Taking a physical inventory</a:t>
            </a:r>
          </a:p>
          <a:p>
            <a:pPr marL="228600" indent="-228600">
              <a:spcBef>
                <a:spcPct val="25000"/>
              </a:spcBef>
              <a:buClr>
                <a:srgbClr val="CC0000"/>
              </a:buClr>
              <a:buSzPct val="75000"/>
              <a:buBlip>
                <a:blip r:embed="rId3"/>
              </a:buBlip>
              <a:defRPr/>
            </a:pPr>
            <a:r>
              <a:rPr lang="en-US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Determining ownership of goods</a:t>
            </a:r>
          </a:p>
        </p:txBody>
      </p:sp>
      <p:sp>
        <p:nvSpPr>
          <p:cNvPr id="697352" name="Rectangle 8">
            <a:extLst>
              <a:ext uri="{FF2B5EF4-FFF2-40B4-BE49-F238E27FC236}">
                <a16:creationId xmlns:a16="http://schemas.microsoft.com/office/drawing/2014/main" id="{00065CE8-56C1-4A43-AB45-F8FD58CCCC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1752600"/>
            <a:ext cx="1600200" cy="1238250"/>
          </a:xfrm>
          <a:prstGeom prst="rect">
            <a:avLst/>
          </a:prstGeom>
          <a:solidFill>
            <a:srgbClr val="009999"/>
          </a:solidFill>
          <a:ln>
            <a:noFill/>
          </a:ln>
          <a:effectLst>
            <a:outerShdw dist="12700" dir="5400000" algn="ctr" rotWithShape="0">
              <a:schemeClr val="bg2"/>
            </a:outerShdw>
          </a:effectLst>
        </p:spPr>
        <p:txBody>
          <a:bodyPr lIns="90488" tIns="44450" rIns="90488" bIns="44450" anchor="ctr"/>
          <a:lstStyle>
            <a:lvl1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>
              <a:spcBef>
                <a:spcPct val="15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None/>
              <a:defRPr/>
            </a:pPr>
            <a:r>
              <a:rPr lang="en-US" altLang="id-ID" sz="15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Classifying Inventory</a:t>
            </a:r>
          </a:p>
        </p:txBody>
      </p:sp>
      <p:sp>
        <p:nvSpPr>
          <p:cNvPr id="697353" name="Rectangle 9">
            <a:extLst>
              <a:ext uri="{FF2B5EF4-FFF2-40B4-BE49-F238E27FC236}">
                <a16:creationId xmlns:a16="http://schemas.microsoft.com/office/drawing/2014/main" id="{696703F3-77E6-4683-84C5-2CD054CEE6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1400" y="1752600"/>
            <a:ext cx="1600200" cy="1238250"/>
          </a:xfrm>
          <a:prstGeom prst="rect">
            <a:avLst/>
          </a:prstGeom>
          <a:solidFill>
            <a:srgbClr val="009999"/>
          </a:solidFill>
          <a:ln>
            <a:noFill/>
          </a:ln>
          <a:effectLst>
            <a:outerShdw dist="12700" dir="5400000" algn="ctr" rotWithShape="0">
              <a:schemeClr val="bg2"/>
            </a:outerShdw>
          </a:effectLst>
        </p:spPr>
        <p:txBody>
          <a:bodyPr lIns="90488" tIns="44450" rIns="90488" bIns="44450" anchor="ctr"/>
          <a:lstStyle>
            <a:lvl1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>
              <a:spcBef>
                <a:spcPct val="15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None/>
              <a:defRPr/>
            </a:pPr>
            <a:r>
              <a:rPr lang="en-US" altLang="id-ID" sz="15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Determining Inventory Quantities</a:t>
            </a:r>
          </a:p>
        </p:txBody>
      </p:sp>
      <p:sp>
        <p:nvSpPr>
          <p:cNvPr id="697354" name="Rectangle 10">
            <a:extLst>
              <a:ext uri="{FF2B5EF4-FFF2-40B4-BE49-F238E27FC236}">
                <a16:creationId xmlns:a16="http://schemas.microsoft.com/office/drawing/2014/main" id="{F512AE81-DF08-4FF2-AFFC-D63D55DBB4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0" y="1752600"/>
            <a:ext cx="1600200" cy="1238250"/>
          </a:xfrm>
          <a:prstGeom prst="rect">
            <a:avLst/>
          </a:prstGeom>
          <a:solidFill>
            <a:srgbClr val="009999"/>
          </a:solidFill>
          <a:ln>
            <a:noFill/>
          </a:ln>
          <a:effectLst>
            <a:outerShdw dist="12700" dir="5400000" algn="ctr" rotWithShape="0">
              <a:schemeClr val="bg2"/>
            </a:outerShdw>
          </a:effectLst>
        </p:spPr>
        <p:txBody>
          <a:bodyPr lIns="90488" tIns="44450" rIns="90488" bIns="44450" anchor="ctr"/>
          <a:lstStyle>
            <a:lvl1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>
              <a:spcBef>
                <a:spcPct val="15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None/>
              <a:defRPr/>
            </a:pPr>
            <a:r>
              <a:rPr lang="en-US" altLang="id-ID" sz="15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2" name="Rectangle 11">
            <a:extLst>
              <a:ext uri="{FF2B5EF4-FFF2-40B4-BE49-F238E27FC236}">
                <a16:creationId xmlns:a16="http://schemas.microsoft.com/office/drawing/2014/main" id="{DFEA3BC3-CBA4-475C-BEE6-51D3828E06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0" y="1752600"/>
            <a:ext cx="1600200" cy="1238250"/>
          </a:xfrm>
          <a:prstGeom prst="rect">
            <a:avLst/>
          </a:prstGeom>
          <a:solidFill>
            <a:srgbClr val="009999"/>
          </a:solidFill>
          <a:ln>
            <a:noFill/>
          </a:ln>
          <a:effectLst>
            <a:outerShdw dist="12700" dir="5400000" algn="ctr" rotWithShape="0">
              <a:schemeClr val="bg2"/>
            </a:outerShdw>
          </a:effectLst>
        </p:spPr>
        <p:txBody>
          <a:bodyPr lIns="90488" tIns="44450" rIns="90488" bIns="44450" anchor="ctr"/>
          <a:lstStyle>
            <a:lvl1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>
              <a:spcBef>
                <a:spcPct val="15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None/>
              <a:defRPr/>
            </a:pPr>
            <a:r>
              <a:rPr lang="en-US" altLang="id-ID" sz="15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Errors</a:t>
            </a:r>
          </a:p>
        </p:txBody>
      </p:sp>
      <p:sp>
        <p:nvSpPr>
          <p:cNvPr id="697357" name="Rectangle 13">
            <a:extLst>
              <a:ext uri="{FF2B5EF4-FFF2-40B4-BE49-F238E27FC236}">
                <a16:creationId xmlns:a16="http://schemas.microsoft.com/office/drawing/2014/main" id="{AC4632D5-80EB-40B1-A7EA-C853EDF9B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3067050"/>
            <a:ext cx="1752600" cy="2590800"/>
          </a:xfrm>
          <a:prstGeom prst="rect">
            <a:avLst/>
          </a:prstGeom>
          <a:noFill/>
          <a:ln>
            <a:noFill/>
          </a:ln>
          <a:effectLst/>
        </p:spPr>
        <p:txBody>
          <a:bodyPr lIns="90488" tIns="109728" rIns="90488" bIns="44450"/>
          <a:lstStyle>
            <a:lvl1pPr marL="2286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6858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543050" indent="-1714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00250" indent="-1714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4574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146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3718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29050" indent="-17145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Finished goods</a:t>
            </a:r>
          </a:p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Work in process</a:t>
            </a:r>
          </a:p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Raw materials</a:t>
            </a:r>
          </a:p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endParaRPr lang="en-US" altLang="id-ID" sz="1600"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697358" name="Rectangle 14">
            <a:extLst>
              <a:ext uri="{FF2B5EF4-FFF2-40B4-BE49-F238E27FC236}">
                <a16:creationId xmlns:a16="http://schemas.microsoft.com/office/drawing/2014/main" id="{811A6393-A4AF-4D74-8DB9-5F095763EE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7800" y="3067050"/>
            <a:ext cx="1828800" cy="32575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lIns="90488" tIns="109728" rIns="90488" bIns="44450"/>
          <a:lstStyle>
            <a:lvl1pPr marL="2286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Specific identification</a:t>
            </a:r>
          </a:p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Cost flow assumptions</a:t>
            </a:r>
          </a:p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Financial statement and tax effects</a:t>
            </a:r>
          </a:p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Consistent use</a:t>
            </a:r>
          </a:p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Lower-of-cost-or-net realizable value</a:t>
            </a:r>
          </a:p>
        </p:txBody>
      </p:sp>
      <p:sp>
        <p:nvSpPr>
          <p:cNvPr id="697359" name="Rectangle 15">
            <a:extLst>
              <a:ext uri="{FF2B5EF4-FFF2-40B4-BE49-F238E27FC236}">
                <a16:creationId xmlns:a16="http://schemas.microsoft.com/office/drawing/2014/main" id="{C756AB29-40C7-44F8-9E47-EC11964C2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0" y="3067050"/>
            <a:ext cx="1752600" cy="19050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lIns="90488" tIns="109728" rIns="90488" bIns="44450"/>
          <a:lstStyle>
            <a:lvl1pPr marL="2286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Income statement effects</a:t>
            </a:r>
          </a:p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Statement of financial position effects</a:t>
            </a:r>
          </a:p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endParaRPr lang="en-US" altLang="id-ID" sz="1600"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697360" name="Rectangle 16">
            <a:extLst>
              <a:ext uri="{FF2B5EF4-FFF2-40B4-BE49-F238E27FC236}">
                <a16:creationId xmlns:a16="http://schemas.microsoft.com/office/drawing/2014/main" id="{6A3287A8-8B60-45B8-9CEF-038C56A9AC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3000" y="3067050"/>
            <a:ext cx="1905000" cy="35052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lIns="90488" tIns="109728" rIns="90488" bIns="44450"/>
          <a:lstStyle>
            <a:lvl1pPr marL="2286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Presentation</a:t>
            </a:r>
          </a:p>
          <a:p>
            <a:pPr>
              <a:spcBef>
                <a:spcPct val="25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en-US" altLang="id-ID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Analysis using inventory turnover</a:t>
            </a:r>
          </a:p>
        </p:txBody>
      </p:sp>
      <p:sp>
        <p:nvSpPr>
          <p:cNvPr id="5133" name="Line 20">
            <a:extLst>
              <a:ext uri="{FF2B5EF4-FFF2-40B4-BE49-F238E27FC236}">
                <a16:creationId xmlns:a16="http://schemas.microsoft.com/office/drawing/2014/main" id="{F7974C91-8668-4EFF-8727-6217A991BAFB}"/>
              </a:ext>
            </a:extLst>
          </p:cNvPr>
          <p:cNvSpPr>
            <a:spLocks noChangeShapeType="1"/>
          </p:cNvSpPr>
          <p:nvPr/>
        </p:nvSpPr>
        <p:spPr bwMode="auto">
          <a:xfrm>
            <a:off x="1843089" y="2990850"/>
            <a:ext cx="1563687" cy="0"/>
          </a:xfrm>
          <a:prstGeom prst="line">
            <a:avLst/>
          </a:prstGeom>
          <a:noFill/>
          <a:ln w="38100" cap="sq">
            <a:solidFill>
              <a:srgbClr val="80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34" name="Line 21">
            <a:extLst>
              <a:ext uri="{FF2B5EF4-FFF2-40B4-BE49-F238E27FC236}">
                <a16:creationId xmlns:a16="http://schemas.microsoft.com/office/drawing/2014/main" id="{277D645D-5CDC-42C6-ABBA-7041DDC3A303}"/>
              </a:ext>
            </a:extLst>
          </p:cNvPr>
          <p:cNvSpPr>
            <a:spLocks noChangeShapeType="1"/>
          </p:cNvSpPr>
          <p:nvPr/>
        </p:nvSpPr>
        <p:spPr bwMode="auto">
          <a:xfrm>
            <a:off x="3595689" y="2990850"/>
            <a:ext cx="1563687" cy="0"/>
          </a:xfrm>
          <a:prstGeom prst="line">
            <a:avLst/>
          </a:prstGeom>
          <a:noFill/>
          <a:ln w="38100" cap="sq">
            <a:solidFill>
              <a:srgbClr val="80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35" name="Line 22">
            <a:extLst>
              <a:ext uri="{FF2B5EF4-FFF2-40B4-BE49-F238E27FC236}">
                <a16:creationId xmlns:a16="http://schemas.microsoft.com/office/drawing/2014/main" id="{54488E88-52F0-4794-9BE5-C4319E910871}"/>
              </a:ext>
            </a:extLst>
          </p:cNvPr>
          <p:cNvSpPr>
            <a:spLocks noChangeShapeType="1"/>
          </p:cNvSpPr>
          <p:nvPr/>
        </p:nvSpPr>
        <p:spPr bwMode="auto">
          <a:xfrm>
            <a:off x="5348289" y="2990850"/>
            <a:ext cx="1563687" cy="0"/>
          </a:xfrm>
          <a:prstGeom prst="line">
            <a:avLst/>
          </a:prstGeom>
          <a:noFill/>
          <a:ln w="38100" cap="sq">
            <a:solidFill>
              <a:srgbClr val="80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36" name="Line 23">
            <a:extLst>
              <a:ext uri="{FF2B5EF4-FFF2-40B4-BE49-F238E27FC236}">
                <a16:creationId xmlns:a16="http://schemas.microsoft.com/office/drawing/2014/main" id="{725FA80C-B12F-4290-8D16-370A877EAD3D}"/>
              </a:ext>
            </a:extLst>
          </p:cNvPr>
          <p:cNvSpPr>
            <a:spLocks noChangeShapeType="1"/>
          </p:cNvSpPr>
          <p:nvPr/>
        </p:nvSpPr>
        <p:spPr bwMode="auto">
          <a:xfrm>
            <a:off x="7100889" y="2990850"/>
            <a:ext cx="1563687" cy="0"/>
          </a:xfrm>
          <a:prstGeom prst="line">
            <a:avLst/>
          </a:prstGeom>
          <a:noFill/>
          <a:ln w="38100" cap="sq">
            <a:solidFill>
              <a:srgbClr val="80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37" name="Line 24">
            <a:extLst>
              <a:ext uri="{FF2B5EF4-FFF2-40B4-BE49-F238E27FC236}">
                <a16:creationId xmlns:a16="http://schemas.microsoft.com/office/drawing/2014/main" id="{857291F3-025F-4DDE-86AC-A647EBAFBF6C}"/>
              </a:ext>
            </a:extLst>
          </p:cNvPr>
          <p:cNvSpPr>
            <a:spLocks noChangeShapeType="1"/>
          </p:cNvSpPr>
          <p:nvPr/>
        </p:nvSpPr>
        <p:spPr bwMode="auto">
          <a:xfrm>
            <a:off x="8853489" y="2990850"/>
            <a:ext cx="1563687" cy="0"/>
          </a:xfrm>
          <a:prstGeom prst="line">
            <a:avLst/>
          </a:prstGeom>
          <a:noFill/>
          <a:ln w="38100" cap="sq">
            <a:solidFill>
              <a:srgbClr val="80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cxnSp>
        <p:nvCxnSpPr>
          <p:cNvPr id="5138" name="AutoShape 26">
            <a:extLst>
              <a:ext uri="{FF2B5EF4-FFF2-40B4-BE49-F238E27FC236}">
                <a16:creationId xmlns:a16="http://schemas.microsoft.com/office/drawing/2014/main" id="{66ADE1AC-AFDC-49EC-94DF-C15E6003A470}"/>
              </a:ext>
            </a:extLst>
          </p:cNvPr>
          <p:cNvCxnSpPr>
            <a:cxnSpLocks noChangeShapeType="1"/>
          </p:cNvCxnSpPr>
          <p:nvPr/>
        </p:nvCxnSpPr>
        <p:spPr bwMode="auto">
          <a:xfrm rot="5400000">
            <a:off x="4029075" y="-333375"/>
            <a:ext cx="666750" cy="3467100"/>
          </a:xfrm>
          <a:prstGeom prst="bentConnector3">
            <a:avLst>
              <a:gd name="adj1" fmla="val 50000"/>
            </a:avLst>
          </a:prstGeom>
          <a:noFill/>
          <a:ln w="38100" cap="sq">
            <a:solidFill>
              <a:srgbClr val="800000"/>
            </a:solidFill>
            <a:miter lim="800000"/>
            <a:headEnd type="none" w="sm" len="sm"/>
            <a:tailEnd type="triangl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139" name="AutoShape 27">
            <a:extLst>
              <a:ext uri="{FF2B5EF4-FFF2-40B4-BE49-F238E27FC236}">
                <a16:creationId xmlns:a16="http://schemas.microsoft.com/office/drawing/2014/main" id="{56853A43-E972-4BCE-93E3-C61719F17624}"/>
              </a:ext>
            </a:extLst>
          </p:cNvPr>
          <p:cNvCxnSpPr>
            <a:cxnSpLocks noChangeShapeType="1"/>
          </p:cNvCxnSpPr>
          <p:nvPr/>
        </p:nvCxnSpPr>
        <p:spPr bwMode="auto">
          <a:xfrm rot="5400000">
            <a:off x="4905375" y="542925"/>
            <a:ext cx="666750" cy="1714500"/>
          </a:xfrm>
          <a:prstGeom prst="bentConnector3">
            <a:avLst>
              <a:gd name="adj1" fmla="val 50000"/>
            </a:avLst>
          </a:prstGeom>
          <a:noFill/>
          <a:ln w="38100" cap="sq">
            <a:solidFill>
              <a:srgbClr val="800000"/>
            </a:solidFill>
            <a:miter lim="800000"/>
            <a:headEnd type="none" w="sm" len="sm"/>
            <a:tailEnd type="triangl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140" name="AutoShape 28">
            <a:extLst>
              <a:ext uri="{FF2B5EF4-FFF2-40B4-BE49-F238E27FC236}">
                <a16:creationId xmlns:a16="http://schemas.microsoft.com/office/drawing/2014/main" id="{E1548B1B-B26D-4205-BD81-D819F3D1CDB5}"/>
              </a:ext>
            </a:extLst>
          </p:cNvPr>
          <p:cNvCxnSpPr>
            <a:cxnSpLocks noChangeShapeType="1"/>
          </p:cNvCxnSpPr>
          <p:nvPr/>
        </p:nvCxnSpPr>
        <p:spPr bwMode="auto">
          <a:xfrm rot="16200000" flipH="1">
            <a:off x="6657975" y="504825"/>
            <a:ext cx="666750" cy="1790700"/>
          </a:xfrm>
          <a:prstGeom prst="bentConnector3">
            <a:avLst>
              <a:gd name="adj1" fmla="val 50000"/>
            </a:avLst>
          </a:prstGeom>
          <a:noFill/>
          <a:ln w="38100" cap="sq">
            <a:solidFill>
              <a:srgbClr val="800000"/>
            </a:solidFill>
            <a:miter lim="800000"/>
            <a:headEnd type="none" w="sm" len="sm"/>
            <a:tailEnd type="triangl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141" name="AutoShape 29">
            <a:extLst>
              <a:ext uri="{FF2B5EF4-FFF2-40B4-BE49-F238E27FC236}">
                <a16:creationId xmlns:a16="http://schemas.microsoft.com/office/drawing/2014/main" id="{34BEDE50-D036-461F-9C44-26FB882452EA}"/>
              </a:ext>
            </a:extLst>
          </p:cNvPr>
          <p:cNvCxnSpPr>
            <a:cxnSpLocks noChangeShapeType="1"/>
          </p:cNvCxnSpPr>
          <p:nvPr/>
        </p:nvCxnSpPr>
        <p:spPr bwMode="auto">
          <a:xfrm rot="16200000" flipH="1">
            <a:off x="7534275" y="-371475"/>
            <a:ext cx="666750" cy="3543300"/>
          </a:xfrm>
          <a:prstGeom prst="bentConnector3">
            <a:avLst>
              <a:gd name="adj1" fmla="val 50000"/>
            </a:avLst>
          </a:prstGeom>
          <a:noFill/>
          <a:ln w="38100" cap="sq">
            <a:solidFill>
              <a:srgbClr val="800000"/>
            </a:solidFill>
            <a:miter lim="800000"/>
            <a:headEnd type="none" w="sm" len="sm"/>
            <a:tailEnd type="triangl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142" name="AutoShape 30">
            <a:extLst>
              <a:ext uri="{FF2B5EF4-FFF2-40B4-BE49-F238E27FC236}">
                <a16:creationId xmlns:a16="http://schemas.microsoft.com/office/drawing/2014/main" id="{02721750-DC92-4BF8-96D7-35F119F2CC09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096000" y="1066800"/>
            <a:ext cx="0" cy="685800"/>
          </a:xfrm>
          <a:prstGeom prst="straightConnector1">
            <a:avLst/>
          </a:prstGeom>
          <a:noFill/>
          <a:ln w="38100" cap="sq">
            <a:solidFill>
              <a:srgbClr val="800000"/>
            </a:solidFill>
            <a:round/>
            <a:headEnd type="none" w="sm" len="sm"/>
            <a:tailEnd type="triangl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593" name="Rectangle 9">
            <a:extLst>
              <a:ext uri="{FF2B5EF4-FFF2-40B4-BE49-F238E27FC236}">
                <a16:creationId xmlns:a16="http://schemas.microsoft.com/office/drawing/2014/main" id="{7A946EF8-E2EE-4A10-9B88-A68C575844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Classifying Inventory</a:t>
            </a:r>
          </a:p>
        </p:txBody>
      </p:sp>
      <p:sp>
        <p:nvSpPr>
          <p:cNvPr id="7171" name="Rectangle 11">
            <a:extLst>
              <a:ext uri="{FF2B5EF4-FFF2-40B4-BE49-F238E27FC236}">
                <a16:creationId xmlns:a16="http://schemas.microsoft.com/office/drawing/2014/main" id="{50C7F81D-F239-4AC8-96B0-69608CA154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2514600"/>
            <a:ext cx="3581400" cy="958850"/>
          </a:xfrm>
          <a:prstGeom prst="rect">
            <a:avLst/>
          </a:prstGeom>
          <a:solidFill>
            <a:schemeClr val="bg1"/>
          </a:solidFill>
          <a:ln w="28575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 marL="346075" indent="-346075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Pct val="80000"/>
              <a:buFontTx/>
              <a:buNone/>
            </a:pPr>
            <a:r>
              <a:rPr lang="en-US" altLang="id-ID" sz="2200" b="0">
                <a:solidFill>
                  <a:schemeClr val="tx1"/>
                </a:solidFill>
              </a:rPr>
              <a:t>One Classification:</a:t>
            </a:r>
          </a:p>
          <a:p>
            <a:pPr>
              <a:spcBef>
                <a:spcPct val="50000"/>
              </a:spcBef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2200" b="0">
                <a:solidFill>
                  <a:schemeClr val="tx1"/>
                </a:solidFill>
              </a:rPr>
              <a:t>Merchandise Inventory</a:t>
            </a:r>
          </a:p>
        </p:txBody>
      </p:sp>
      <p:sp>
        <p:nvSpPr>
          <p:cNvPr id="7172" name="Rectangle 12">
            <a:extLst>
              <a:ext uri="{FF2B5EF4-FFF2-40B4-BE49-F238E27FC236}">
                <a16:creationId xmlns:a16="http://schemas.microsoft.com/office/drawing/2014/main" id="{87294ADA-FE83-4BCC-B174-B9BFBD3514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4600" y="2514601"/>
            <a:ext cx="3581400" cy="1965325"/>
          </a:xfrm>
          <a:prstGeom prst="rect">
            <a:avLst/>
          </a:prstGeom>
          <a:solidFill>
            <a:schemeClr val="bg1"/>
          </a:solidFill>
          <a:ln w="28575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 marL="346075" indent="-346075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Pct val="80000"/>
              <a:buFontTx/>
              <a:buNone/>
            </a:pPr>
            <a:r>
              <a:rPr lang="en-US" altLang="id-ID" sz="2200" b="0" dirty="0">
                <a:solidFill>
                  <a:schemeClr val="tx1"/>
                </a:solidFill>
              </a:rPr>
              <a:t>Three Classifications:</a:t>
            </a:r>
          </a:p>
          <a:p>
            <a:pPr>
              <a:spcBef>
                <a:spcPct val="50000"/>
              </a:spcBef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2200" b="0" dirty="0">
                <a:solidFill>
                  <a:schemeClr val="tx1"/>
                </a:solidFill>
              </a:rPr>
              <a:t>Raw Materials</a:t>
            </a:r>
          </a:p>
          <a:p>
            <a:pPr>
              <a:spcBef>
                <a:spcPct val="50000"/>
              </a:spcBef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2200" b="0" dirty="0">
                <a:solidFill>
                  <a:schemeClr val="tx1"/>
                </a:solidFill>
              </a:rPr>
              <a:t>Work in Process</a:t>
            </a:r>
          </a:p>
          <a:p>
            <a:pPr>
              <a:spcBef>
                <a:spcPct val="50000"/>
              </a:spcBef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2200" b="0" dirty="0">
                <a:solidFill>
                  <a:schemeClr val="tx1"/>
                </a:solidFill>
              </a:rPr>
              <a:t>Finished Goods</a:t>
            </a:r>
          </a:p>
        </p:txBody>
      </p:sp>
      <p:sp>
        <p:nvSpPr>
          <p:cNvPr id="7173" name="Rectangle 13">
            <a:extLst>
              <a:ext uri="{FF2B5EF4-FFF2-40B4-BE49-F238E27FC236}">
                <a16:creationId xmlns:a16="http://schemas.microsoft.com/office/drawing/2014/main" id="{8EA589F0-FF96-4643-9B26-98E9896A15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1525589"/>
            <a:ext cx="3581400" cy="974725"/>
          </a:xfrm>
          <a:prstGeom prst="rect">
            <a:avLst/>
          </a:prstGeom>
          <a:solidFill>
            <a:srgbClr val="F6E27C"/>
          </a:solidFill>
          <a:ln w="28575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dirty="0">
                <a:solidFill>
                  <a:schemeClr val="tx1"/>
                </a:solidFill>
              </a:rPr>
              <a:t>Merchandising Company</a:t>
            </a:r>
          </a:p>
        </p:txBody>
      </p:sp>
      <p:sp>
        <p:nvSpPr>
          <p:cNvPr id="7174" name="Rectangle 14">
            <a:extLst>
              <a:ext uri="{FF2B5EF4-FFF2-40B4-BE49-F238E27FC236}">
                <a16:creationId xmlns:a16="http://schemas.microsoft.com/office/drawing/2014/main" id="{F8FD62BF-1263-4876-901E-A88AA49FA5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4600" y="1524001"/>
            <a:ext cx="3581400" cy="974725"/>
          </a:xfrm>
          <a:prstGeom prst="rect">
            <a:avLst/>
          </a:prstGeom>
          <a:solidFill>
            <a:srgbClr val="F6E27C"/>
          </a:solidFill>
          <a:ln w="28575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dirty="0">
                <a:solidFill>
                  <a:schemeClr val="tx1"/>
                </a:solidFill>
              </a:rPr>
              <a:t>Manufacturing Company</a:t>
            </a:r>
          </a:p>
        </p:txBody>
      </p:sp>
      <p:sp>
        <p:nvSpPr>
          <p:cNvPr id="7175" name="Rectangle 15">
            <a:extLst>
              <a:ext uri="{FF2B5EF4-FFF2-40B4-BE49-F238E27FC236}">
                <a16:creationId xmlns:a16="http://schemas.microsoft.com/office/drawing/2014/main" id="{2B1EC63B-D6A2-41F7-8492-0C2CE0B00D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5181601"/>
            <a:ext cx="8382000" cy="790575"/>
          </a:xfrm>
          <a:prstGeom prst="rect">
            <a:avLst/>
          </a:prstGeom>
          <a:solidFill>
            <a:srgbClr val="FAEFB6"/>
          </a:solidFill>
          <a:ln w="28575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200" b="0" dirty="0">
                <a:solidFill>
                  <a:schemeClr val="tx1"/>
                </a:solidFill>
              </a:rPr>
              <a:t>Regardless of the classification, companies report all inventories under Current Assets on the statement of financial position.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>
            <a:extLst>
              <a:ext uri="{FF2B5EF4-FFF2-40B4-BE49-F238E27FC236}">
                <a16:creationId xmlns:a16="http://schemas.microsoft.com/office/drawing/2014/main" id="{5A4D90FC-CDE6-4212-BEE5-5E4258DEE5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1371601"/>
            <a:ext cx="7772400" cy="529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ct val="30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b="0">
                <a:solidFill>
                  <a:schemeClr val="tx1"/>
                </a:solidFill>
              </a:rPr>
              <a:t>Physical Inventory taken for two reasons:</a:t>
            </a:r>
          </a:p>
        </p:txBody>
      </p:sp>
      <p:sp>
        <p:nvSpPr>
          <p:cNvPr id="9219" name="Text Box 4">
            <a:extLst>
              <a:ext uri="{FF2B5EF4-FFF2-40B4-BE49-F238E27FC236}">
                <a16:creationId xmlns:a16="http://schemas.microsoft.com/office/drawing/2014/main" id="{0D8C5664-825B-43D8-AAD5-97ADDD758E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2057401"/>
            <a:ext cx="7848600" cy="362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5000"/>
              </a:lnSpc>
              <a:buClr>
                <a:srgbClr val="800000"/>
              </a:buClr>
              <a:buSzTx/>
              <a:buFontTx/>
              <a:buNone/>
            </a:pPr>
            <a:r>
              <a:rPr lang="en-US" altLang="id-ID" sz="2400" dirty="0">
                <a:solidFill>
                  <a:srgbClr val="800000"/>
                </a:solidFill>
              </a:rPr>
              <a:t>Perpetual System</a:t>
            </a:r>
          </a:p>
          <a:p>
            <a:pPr>
              <a:lnSpc>
                <a:spcPct val="125000"/>
              </a:lnSpc>
              <a:buClr>
                <a:srgbClr val="800000"/>
              </a:buClr>
              <a:buSzTx/>
              <a:buFontTx/>
              <a:buAutoNum type="arabicPeriod"/>
            </a:pPr>
            <a:r>
              <a:rPr lang="en-US" altLang="id-ID" sz="2200" b="0" dirty="0">
                <a:solidFill>
                  <a:schemeClr val="tx1"/>
                </a:solidFill>
              </a:rPr>
              <a:t>Check accuracy of inventory records.</a:t>
            </a:r>
          </a:p>
          <a:p>
            <a:pPr>
              <a:lnSpc>
                <a:spcPct val="125000"/>
              </a:lnSpc>
              <a:buClr>
                <a:srgbClr val="800000"/>
              </a:buClr>
              <a:buSzTx/>
              <a:buFontTx/>
              <a:buAutoNum type="arabicPeriod"/>
            </a:pPr>
            <a:r>
              <a:rPr lang="en-US" altLang="id-ID" sz="2200" b="0" dirty="0">
                <a:solidFill>
                  <a:schemeClr val="tx1"/>
                </a:solidFill>
              </a:rPr>
              <a:t>Determine amount of inventory lost (wasted raw materials, shoplifting, or employee theft).</a:t>
            </a:r>
          </a:p>
          <a:p>
            <a:pPr>
              <a:lnSpc>
                <a:spcPct val="125000"/>
              </a:lnSpc>
              <a:spcBef>
                <a:spcPct val="70000"/>
              </a:spcBef>
              <a:buClr>
                <a:srgbClr val="800000"/>
              </a:buClr>
              <a:buSzTx/>
              <a:buFontTx/>
              <a:buNone/>
            </a:pPr>
            <a:r>
              <a:rPr lang="en-US" altLang="id-ID" sz="2400" dirty="0">
                <a:solidFill>
                  <a:srgbClr val="800000"/>
                </a:solidFill>
              </a:rPr>
              <a:t>Periodic System</a:t>
            </a:r>
          </a:p>
          <a:p>
            <a:pPr>
              <a:lnSpc>
                <a:spcPct val="125000"/>
              </a:lnSpc>
              <a:buClr>
                <a:srgbClr val="800000"/>
              </a:buClr>
              <a:buSzTx/>
              <a:buFontTx/>
              <a:buAutoNum type="arabicPeriod"/>
            </a:pPr>
            <a:r>
              <a:rPr lang="en-US" altLang="id-ID" sz="2200" b="0" dirty="0">
                <a:solidFill>
                  <a:schemeClr val="tx1"/>
                </a:solidFill>
              </a:rPr>
              <a:t>Determine the inventory on hand</a:t>
            </a:r>
          </a:p>
          <a:p>
            <a:pPr>
              <a:lnSpc>
                <a:spcPct val="125000"/>
              </a:lnSpc>
              <a:buClr>
                <a:srgbClr val="800000"/>
              </a:buClr>
              <a:buSzTx/>
              <a:buFontTx/>
              <a:buAutoNum type="arabicPeriod"/>
            </a:pPr>
            <a:r>
              <a:rPr lang="en-US" altLang="id-ID" sz="2200" b="0" dirty="0">
                <a:solidFill>
                  <a:schemeClr val="tx1"/>
                </a:solidFill>
              </a:rPr>
              <a:t>Determine the cost of goods sold for the period.</a:t>
            </a:r>
          </a:p>
        </p:txBody>
      </p:sp>
      <p:sp>
        <p:nvSpPr>
          <p:cNvPr id="713734" name="Rectangle 6">
            <a:extLst>
              <a:ext uri="{FF2B5EF4-FFF2-40B4-BE49-F238E27FC236}">
                <a16:creationId xmlns:a16="http://schemas.microsoft.com/office/drawing/2014/main" id="{AC14AE21-A101-4B20-92D3-B746F5A610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Determining Inventory Quantities</a:t>
            </a:r>
          </a:p>
        </p:txBody>
      </p:sp>
      <p:sp>
        <p:nvSpPr>
          <p:cNvPr id="713735" name="Text Box 7">
            <a:extLst>
              <a:ext uri="{FF2B5EF4-FFF2-40B4-BE49-F238E27FC236}">
                <a16:creationId xmlns:a16="http://schemas.microsoft.com/office/drawing/2014/main" id="{401AFEDF-190C-432B-A881-C1225A9280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6369050"/>
            <a:ext cx="80010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457200" indent="-4572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1  Describe the steps in determining inventory quantities.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>
            <a:extLst>
              <a:ext uri="{FF2B5EF4-FFF2-40B4-BE49-F238E27FC236}">
                <a16:creationId xmlns:a16="http://schemas.microsoft.com/office/drawing/2014/main" id="{B72240C2-FA8E-4EE0-A762-29F0066A8C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2055813"/>
            <a:ext cx="7924800" cy="3268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30000"/>
              </a:spcBef>
              <a:spcAft>
                <a:spcPct val="20000"/>
              </a:spcAft>
              <a:buClrTx/>
              <a:buSzTx/>
              <a:buFontTx/>
              <a:buNone/>
            </a:pPr>
            <a:r>
              <a:rPr lang="en-US" altLang="id-ID" sz="2400" b="0">
                <a:solidFill>
                  <a:srgbClr val="000000"/>
                </a:solidFill>
              </a:rPr>
              <a:t>Involves counting, weighing, or measuring each kind of inventory on hand.</a:t>
            </a:r>
          </a:p>
          <a:p>
            <a:pPr>
              <a:lnSpc>
                <a:spcPct val="120000"/>
              </a:lnSpc>
              <a:spcBef>
                <a:spcPct val="30000"/>
              </a:spcBef>
              <a:spcAft>
                <a:spcPct val="20000"/>
              </a:spcAft>
              <a:buClrTx/>
              <a:buSzTx/>
              <a:buFontTx/>
              <a:buNone/>
            </a:pPr>
            <a:r>
              <a:rPr lang="en-US" altLang="id-ID" sz="2400" b="0">
                <a:solidFill>
                  <a:srgbClr val="000000"/>
                </a:solidFill>
              </a:rPr>
              <a:t>Taken,</a:t>
            </a:r>
          </a:p>
          <a:p>
            <a:pPr lvl="1">
              <a:lnSpc>
                <a:spcPct val="120000"/>
              </a:lnSpc>
              <a:spcBef>
                <a:spcPct val="30000"/>
              </a:spcBef>
              <a:spcAft>
                <a:spcPct val="20000"/>
              </a:spcAft>
              <a:buClr>
                <a:srgbClr val="800000"/>
              </a:buClr>
              <a:buSzPct val="80000"/>
              <a:buFont typeface="Wingdings" panose="05000000000000000000" pitchFamily="2" charset="2"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when the business is closed or when business is slow.</a:t>
            </a:r>
          </a:p>
          <a:p>
            <a:pPr lvl="1">
              <a:lnSpc>
                <a:spcPct val="120000"/>
              </a:lnSpc>
              <a:spcBef>
                <a:spcPct val="30000"/>
              </a:spcBef>
              <a:spcAft>
                <a:spcPct val="20000"/>
              </a:spcAft>
              <a:buClr>
                <a:srgbClr val="800000"/>
              </a:buClr>
              <a:buSzPct val="80000"/>
              <a:buFont typeface="Wingdings" panose="05000000000000000000" pitchFamily="2" charset="2"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at end of the accounting period.</a:t>
            </a:r>
          </a:p>
        </p:txBody>
      </p:sp>
      <p:sp>
        <p:nvSpPr>
          <p:cNvPr id="11267" name="Text Box 3">
            <a:extLst>
              <a:ext uri="{FF2B5EF4-FFF2-40B4-BE49-F238E27FC236}">
                <a16:creationId xmlns:a16="http://schemas.microsoft.com/office/drawing/2014/main" id="{1AEF916C-D4CE-400F-89EB-5FCC08E1C8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1" y="137160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Taking a Physical Inventory </a:t>
            </a:r>
          </a:p>
        </p:txBody>
      </p:sp>
      <p:sp>
        <p:nvSpPr>
          <p:cNvPr id="832520" name="Rectangle 8">
            <a:extLst>
              <a:ext uri="{FF2B5EF4-FFF2-40B4-BE49-F238E27FC236}">
                <a16:creationId xmlns:a16="http://schemas.microsoft.com/office/drawing/2014/main" id="{ADFE33E8-9A62-4B7A-893B-D8DF5F21AC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Determining Inventory Quantities</a:t>
            </a:r>
          </a:p>
        </p:txBody>
      </p:sp>
      <p:sp>
        <p:nvSpPr>
          <p:cNvPr id="832521" name="Text Box 9">
            <a:extLst>
              <a:ext uri="{FF2B5EF4-FFF2-40B4-BE49-F238E27FC236}">
                <a16:creationId xmlns:a16="http://schemas.microsoft.com/office/drawing/2014/main" id="{353729EF-63A7-4683-B06C-349E72C2F9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6369050"/>
            <a:ext cx="80010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457200" indent="-4572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1  Describe the steps in determining inventory quantities.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>
            <a:extLst>
              <a:ext uri="{FF2B5EF4-FFF2-40B4-BE49-F238E27FC236}">
                <a16:creationId xmlns:a16="http://schemas.microsoft.com/office/drawing/2014/main" id="{8D77CAAD-3269-4AEC-91AF-68AE4F77C2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106614"/>
            <a:ext cx="7924800" cy="17811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25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600">
                <a:solidFill>
                  <a:srgbClr val="000000"/>
                </a:solidFill>
              </a:rPr>
              <a:t>Goods in Transit</a:t>
            </a:r>
          </a:p>
          <a:p>
            <a:pPr lvl="1">
              <a:lnSpc>
                <a:spcPct val="120000"/>
              </a:lnSpc>
              <a:spcBef>
                <a:spcPct val="2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Purchased goods not yet received.</a:t>
            </a:r>
          </a:p>
          <a:p>
            <a:pPr lvl="1">
              <a:lnSpc>
                <a:spcPct val="120000"/>
              </a:lnSpc>
              <a:spcBef>
                <a:spcPct val="25000"/>
              </a:spcBef>
              <a:spcAft>
                <a:spcPct val="25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Sold goods not yet delivered.</a:t>
            </a:r>
          </a:p>
        </p:txBody>
      </p:sp>
      <p:sp>
        <p:nvSpPr>
          <p:cNvPr id="13315" name="Text Box 3">
            <a:extLst>
              <a:ext uri="{FF2B5EF4-FFF2-40B4-BE49-F238E27FC236}">
                <a16:creationId xmlns:a16="http://schemas.microsoft.com/office/drawing/2014/main" id="{389F5830-D0D2-4992-B66B-6DC14AB3BD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1" y="137160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Determining Ownership of Goods</a:t>
            </a:r>
          </a:p>
        </p:txBody>
      </p:sp>
      <p:sp>
        <p:nvSpPr>
          <p:cNvPr id="836612" name="Rectangle 4">
            <a:extLst>
              <a:ext uri="{FF2B5EF4-FFF2-40B4-BE49-F238E27FC236}">
                <a16:creationId xmlns:a16="http://schemas.microsoft.com/office/drawing/2014/main" id="{CF5887E7-D1B1-4A0B-898B-9A8078117C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Determining Inventory Quantities</a:t>
            </a:r>
          </a:p>
        </p:txBody>
      </p:sp>
      <p:sp>
        <p:nvSpPr>
          <p:cNvPr id="836613" name="Text Box 5">
            <a:extLst>
              <a:ext uri="{FF2B5EF4-FFF2-40B4-BE49-F238E27FC236}">
                <a16:creationId xmlns:a16="http://schemas.microsoft.com/office/drawing/2014/main" id="{F98F01D6-4633-4AF2-812C-6DECB0DFB4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6369050"/>
            <a:ext cx="80010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457200" indent="-4572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1  Describe the steps in determining inventory quantities.</a:t>
            </a:r>
          </a:p>
        </p:txBody>
      </p:sp>
      <p:sp>
        <p:nvSpPr>
          <p:cNvPr id="13318" name="Text Box 6">
            <a:extLst>
              <a:ext uri="{FF2B5EF4-FFF2-40B4-BE49-F238E27FC236}">
                <a16:creationId xmlns:a16="http://schemas.microsoft.com/office/drawing/2014/main" id="{980B6DD6-559C-4A31-A17D-E17CE7090D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4419600"/>
            <a:ext cx="7924800" cy="1180644"/>
          </a:xfrm>
          <a:prstGeom prst="rect">
            <a:avLst/>
          </a:prstGeom>
          <a:solidFill>
            <a:srgbClr val="FAEFB6"/>
          </a:solidFill>
          <a:ln w="38100" cap="sq">
            <a:solidFill>
              <a:srgbClr val="800000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10000"/>
              </a:lnSpc>
              <a:spcBef>
                <a:spcPct val="30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200" b="0" dirty="0">
                <a:solidFill>
                  <a:srgbClr val="000000"/>
                </a:solidFill>
              </a:rPr>
              <a:t>Goods in transit should be included in the inventory of the company that has </a:t>
            </a:r>
            <a:r>
              <a:rPr lang="en-US" altLang="id-ID" sz="2200" dirty="0">
                <a:solidFill>
                  <a:srgbClr val="800000"/>
                </a:solidFill>
              </a:rPr>
              <a:t>legal title</a:t>
            </a:r>
            <a:r>
              <a:rPr lang="en-US" altLang="id-ID" sz="2200" b="0" dirty="0">
                <a:solidFill>
                  <a:srgbClr val="000000"/>
                </a:solidFill>
              </a:rPr>
              <a:t> to the goods.  Legal title is determined by the </a:t>
            </a:r>
            <a:r>
              <a:rPr lang="en-US" altLang="id-ID" sz="2200" dirty="0">
                <a:solidFill>
                  <a:srgbClr val="000000"/>
                </a:solidFill>
              </a:rPr>
              <a:t>terms of sale</a:t>
            </a:r>
            <a:r>
              <a:rPr lang="en-US" altLang="id-ID" sz="2200" b="0" dirty="0">
                <a:solidFill>
                  <a:srgbClr val="000000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660" name="Rectangle 4">
            <a:extLst>
              <a:ext uri="{FF2B5EF4-FFF2-40B4-BE49-F238E27FC236}">
                <a16:creationId xmlns:a16="http://schemas.microsoft.com/office/drawing/2014/main" id="{068A49E5-841D-4F6E-93F6-8BC06AE30D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Determining Inventory Quantities</a:t>
            </a:r>
          </a:p>
        </p:txBody>
      </p:sp>
      <p:sp>
        <p:nvSpPr>
          <p:cNvPr id="838661" name="Text Box 5">
            <a:extLst>
              <a:ext uri="{FF2B5EF4-FFF2-40B4-BE49-F238E27FC236}">
                <a16:creationId xmlns:a16="http://schemas.microsoft.com/office/drawing/2014/main" id="{B8F4AAB7-6C96-4CA9-8A8C-CF1241FD9D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6369050"/>
            <a:ext cx="80010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457200" indent="-4572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1  Describe the steps in determining inventory quantities.</a:t>
            </a:r>
          </a:p>
        </p:txBody>
      </p:sp>
      <p:sp>
        <p:nvSpPr>
          <p:cNvPr id="15364" name="Text Box 6">
            <a:extLst>
              <a:ext uri="{FF2B5EF4-FFF2-40B4-BE49-F238E27FC236}">
                <a16:creationId xmlns:a16="http://schemas.microsoft.com/office/drawing/2014/main" id="{8CCC2E44-C51F-4C85-B554-2718A583F2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15400" y="1477964"/>
            <a:ext cx="13716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6-1</a:t>
            </a:r>
          </a:p>
        </p:txBody>
      </p:sp>
      <p:sp>
        <p:nvSpPr>
          <p:cNvPr id="15365" name="Rectangle 8">
            <a:extLst>
              <a:ext uri="{FF2B5EF4-FFF2-40B4-BE49-F238E27FC236}">
                <a16:creationId xmlns:a16="http://schemas.microsoft.com/office/drawing/2014/main" id="{4A4D4B2B-3F04-42D1-BE55-F5459F2E9B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2133600"/>
            <a:ext cx="3733800" cy="1460500"/>
          </a:xfrm>
          <a:prstGeom prst="rect">
            <a:avLst/>
          </a:prstGeom>
          <a:noFill/>
          <a:ln w="28575" cap="sq">
            <a:solidFill>
              <a:srgbClr val="800000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200" b="0">
                <a:solidFill>
                  <a:srgbClr val="000000"/>
                </a:solidFill>
              </a:rPr>
              <a:t>Ownership of the goods passes to the buyer when the public carrier accepts the goods from the seller.</a:t>
            </a:r>
          </a:p>
        </p:txBody>
      </p:sp>
      <p:sp>
        <p:nvSpPr>
          <p:cNvPr id="15366" name="Rectangle 9">
            <a:extLst>
              <a:ext uri="{FF2B5EF4-FFF2-40B4-BE49-F238E27FC236}">
                <a16:creationId xmlns:a16="http://schemas.microsoft.com/office/drawing/2014/main" id="{7E278F2E-3829-4489-BBA2-A2C7B89D77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4343400"/>
            <a:ext cx="3733800" cy="1125538"/>
          </a:xfrm>
          <a:prstGeom prst="rect">
            <a:avLst/>
          </a:prstGeom>
          <a:noFill/>
          <a:ln w="28575" cap="sq">
            <a:solidFill>
              <a:srgbClr val="800000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200" b="0">
                <a:solidFill>
                  <a:srgbClr val="000000"/>
                </a:solidFill>
              </a:rPr>
              <a:t>Ownership of the goods remains with the seller until the goods reach the buyer.</a:t>
            </a:r>
          </a:p>
        </p:txBody>
      </p:sp>
      <p:sp>
        <p:nvSpPr>
          <p:cNvPr id="15367" name="AutoShape 10">
            <a:extLst>
              <a:ext uri="{FF2B5EF4-FFF2-40B4-BE49-F238E27FC236}">
                <a16:creationId xmlns:a16="http://schemas.microsoft.com/office/drawing/2014/main" id="{375B373C-915B-46A9-8F12-549F5EEA9C7A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096000" y="2667000"/>
            <a:ext cx="381000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800000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</a:endParaRPr>
          </a:p>
        </p:txBody>
      </p:sp>
      <p:sp>
        <p:nvSpPr>
          <p:cNvPr id="15368" name="AutoShape 11">
            <a:extLst>
              <a:ext uri="{FF2B5EF4-FFF2-40B4-BE49-F238E27FC236}">
                <a16:creationId xmlns:a16="http://schemas.microsoft.com/office/drawing/2014/main" id="{5F4A6B7A-440C-4F28-A8BD-BAB140200685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096000" y="4800600"/>
            <a:ext cx="381000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800000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</a:endParaRPr>
          </a:p>
        </p:txBody>
      </p:sp>
      <p:sp>
        <p:nvSpPr>
          <p:cNvPr id="15369" name="Text Box 12">
            <a:extLst>
              <a:ext uri="{FF2B5EF4-FFF2-40B4-BE49-F238E27FC236}">
                <a16:creationId xmlns:a16="http://schemas.microsoft.com/office/drawing/2014/main" id="{55099ECB-6C1E-4E1C-B68C-1F62935318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1" y="1295401"/>
            <a:ext cx="3567113" cy="483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 sz="2600">
                <a:solidFill>
                  <a:srgbClr val="000000"/>
                </a:solidFill>
              </a:rPr>
              <a:t>Goods in Transit</a:t>
            </a:r>
          </a:p>
        </p:txBody>
      </p:sp>
      <p:pic>
        <p:nvPicPr>
          <p:cNvPr id="15370" name="Picture 2">
            <a:extLst>
              <a:ext uri="{FF2B5EF4-FFF2-40B4-BE49-F238E27FC236}">
                <a16:creationId xmlns:a16="http://schemas.microsoft.com/office/drawing/2014/main" id="{40DE6F41-43FA-44BA-914B-B7BDE2521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6738" y="1971676"/>
            <a:ext cx="4259262" cy="1914525"/>
          </a:xfrm>
          <a:prstGeom prst="rect">
            <a:avLst/>
          </a:prstGeom>
          <a:noFill/>
          <a:ln w="38100" cap="sq">
            <a:solidFill>
              <a:srgbClr val="800000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71" name="Picture 3">
            <a:extLst>
              <a:ext uri="{FF2B5EF4-FFF2-40B4-BE49-F238E27FC236}">
                <a16:creationId xmlns:a16="http://schemas.microsoft.com/office/drawing/2014/main" id="{B3C9D79E-04F4-479C-95D4-5B2DB469ED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4114801"/>
            <a:ext cx="4267200" cy="1914525"/>
          </a:xfrm>
          <a:prstGeom prst="rect">
            <a:avLst/>
          </a:prstGeom>
          <a:noFill/>
          <a:ln w="38100" cap="sq">
            <a:solidFill>
              <a:srgbClr val="800000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CC2F2F7-C1F1-4656-8ADE-9C9FCB0755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981200"/>
            <a:ext cx="8001000" cy="3657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2562" tIns="46038" rIns="182562" bIns="46038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40000"/>
              </a:spcBef>
              <a:buClr>
                <a:schemeClr val="tx1"/>
              </a:buClr>
              <a:buSzTx/>
              <a:buFont typeface="Wingdings" panose="05000000000000000000" pitchFamily="2" charset="2"/>
              <a:buNone/>
            </a:pPr>
            <a:r>
              <a:rPr lang="en-US" altLang="id-ID" sz="2400" b="0" dirty="0">
                <a:solidFill>
                  <a:schemeClr val="tx1"/>
                </a:solidFill>
                <a:cs typeface="Times New Roman" panose="02020603050405020304" pitchFamily="18" charset="0"/>
              </a:rPr>
              <a:t>Goods in transit should be included in the inventory of the buyer when the:  </a:t>
            </a:r>
          </a:p>
          <a:p>
            <a:pPr lvl="1">
              <a:lnSpc>
                <a:spcPct val="120000"/>
              </a:lnSpc>
              <a:spcBef>
                <a:spcPct val="40000"/>
              </a:spcBef>
              <a:buClr>
                <a:schemeClr val="tx1"/>
              </a:buClr>
              <a:buSzTx/>
              <a:buFont typeface="Wingdings" panose="05000000000000000000" pitchFamily="2" charset="2"/>
              <a:buAutoNum type="alphaLcPeriod"/>
            </a:pPr>
            <a:r>
              <a:rPr lang="en-US" altLang="id-ID" b="0" dirty="0">
                <a:solidFill>
                  <a:schemeClr val="tx1"/>
                </a:solidFill>
                <a:cs typeface="Times New Roman" panose="02020603050405020304" pitchFamily="18" charset="0"/>
              </a:rPr>
              <a:t>public carrier accepts the goods from the seller.  </a:t>
            </a:r>
          </a:p>
          <a:p>
            <a:pPr lvl="1">
              <a:lnSpc>
                <a:spcPct val="120000"/>
              </a:lnSpc>
              <a:spcBef>
                <a:spcPct val="40000"/>
              </a:spcBef>
              <a:buClr>
                <a:schemeClr val="tx1"/>
              </a:buClr>
              <a:buSzTx/>
              <a:buFont typeface="Wingdings" panose="05000000000000000000" pitchFamily="2" charset="2"/>
              <a:buAutoNum type="alphaLcPeriod"/>
            </a:pPr>
            <a:r>
              <a:rPr lang="en-US" altLang="id-ID" b="0" dirty="0">
                <a:solidFill>
                  <a:schemeClr val="tx1"/>
                </a:solidFill>
                <a:cs typeface="Times New Roman" panose="02020603050405020304" pitchFamily="18" charset="0"/>
              </a:rPr>
              <a:t>goods reach the buyer.  </a:t>
            </a:r>
          </a:p>
          <a:p>
            <a:pPr lvl="1">
              <a:lnSpc>
                <a:spcPct val="120000"/>
              </a:lnSpc>
              <a:spcBef>
                <a:spcPct val="40000"/>
              </a:spcBef>
              <a:buClr>
                <a:schemeClr val="tx1"/>
              </a:buClr>
              <a:buSzTx/>
              <a:buFont typeface="Wingdings" panose="05000000000000000000" pitchFamily="2" charset="2"/>
              <a:buAutoNum type="alphaLcPeriod"/>
            </a:pPr>
            <a:r>
              <a:rPr lang="en-US" altLang="id-ID" b="0" dirty="0">
                <a:solidFill>
                  <a:schemeClr val="tx1"/>
                </a:solidFill>
                <a:cs typeface="Times New Roman" panose="02020603050405020304" pitchFamily="18" charset="0"/>
              </a:rPr>
              <a:t>terms of sale are FOB destination.  </a:t>
            </a:r>
          </a:p>
          <a:p>
            <a:pPr lvl="1">
              <a:lnSpc>
                <a:spcPct val="120000"/>
              </a:lnSpc>
              <a:spcBef>
                <a:spcPct val="40000"/>
              </a:spcBef>
              <a:buClr>
                <a:schemeClr val="tx1"/>
              </a:buClr>
              <a:buSzTx/>
              <a:buFont typeface="Wingdings" panose="05000000000000000000" pitchFamily="2" charset="2"/>
              <a:buAutoNum type="alphaLcPeriod"/>
            </a:pPr>
            <a:r>
              <a:rPr lang="en-US" altLang="id-ID" b="0" dirty="0">
                <a:solidFill>
                  <a:schemeClr val="tx1"/>
                </a:solidFill>
                <a:cs typeface="Times New Roman" panose="02020603050405020304" pitchFamily="18" charset="0"/>
              </a:rPr>
              <a:t>terms of sale are FOB shipping point.</a:t>
            </a:r>
          </a:p>
        </p:txBody>
      </p:sp>
      <p:sp>
        <p:nvSpPr>
          <p:cNvPr id="908291" name="Oval 3">
            <a:extLst>
              <a:ext uri="{FF2B5EF4-FFF2-40B4-BE49-F238E27FC236}">
                <a16:creationId xmlns:a16="http://schemas.microsoft.com/office/drawing/2014/main" id="{64D94319-8F06-40F3-A8E1-E846401C03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7000" y="4800600"/>
            <a:ext cx="457200" cy="457200"/>
          </a:xfrm>
          <a:prstGeom prst="ellipse">
            <a:avLst/>
          </a:prstGeom>
          <a:noFill/>
          <a:ln w="57150" cap="sq">
            <a:solidFill>
              <a:srgbClr val="80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</a:endParaRPr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44814D77-6FD9-4FA4-9522-3B3555E926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1447800"/>
            <a:ext cx="533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2562" tIns="46038" rIns="182562" bIns="46038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buClr>
                <a:schemeClr val="tx1"/>
              </a:buClr>
              <a:buSzTx/>
              <a:buFont typeface="Wingdings" panose="05000000000000000000" pitchFamily="2" charset="2"/>
              <a:buNone/>
            </a:pPr>
            <a:r>
              <a:rPr lang="en-US" altLang="id-ID" sz="3000">
                <a:solidFill>
                  <a:srgbClr val="800000"/>
                </a:solidFill>
              </a:rPr>
              <a:t>Review Question</a:t>
            </a:r>
          </a:p>
        </p:txBody>
      </p:sp>
      <p:sp>
        <p:nvSpPr>
          <p:cNvPr id="908296" name="Rectangle 8">
            <a:extLst>
              <a:ext uri="{FF2B5EF4-FFF2-40B4-BE49-F238E27FC236}">
                <a16:creationId xmlns:a16="http://schemas.microsoft.com/office/drawing/2014/main" id="{4C3D4468-53AD-4F4E-B695-C3CD076312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Determining Inventory Quantities</a:t>
            </a:r>
          </a:p>
        </p:txBody>
      </p:sp>
      <p:sp>
        <p:nvSpPr>
          <p:cNvPr id="908297" name="Text Box 9">
            <a:extLst>
              <a:ext uri="{FF2B5EF4-FFF2-40B4-BE49-F238E27FC236}">
                <a16:creationId xmlns:a16="http://schemas.microsoft.com/office/drawing/2014/main" id="{7F55B617-1B7F-4C3D-B647-2632790AB7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6369050"/>
            <a:ext cx="80010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457200" indent="-4572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1  Describe the steps in determining inventory quantities.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8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8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829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>
            <a:extLst>
              <a:ext uri="{FF2B5EF4-FFF2-40B4-BE49-F238E27FC236}">
                <a16:creationId xmlns:a16="http://schemas.microsoft.com/office/drawing/2014/main" id="{E222AEF0-3AE7-45F4-A52F-12FBE2CBD6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106614"/>
            <a:ext cx="7924800" cy="30956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511175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25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600" dirty="0">
                <a:solidFill>
                  <a:srgbClr val="000000"/>
                </a:solidFill>
              </a:rPr>
              <a:t>Consigned Goods</a:t>
            </a:r>
          </a:p>
          <a:p>
            <a:pPr lvl="1">
              <a:lnSpc>
                <a:spcPct val="120000"/>
              </a:lnSpc>
              <a:spcBef>
                <a:spcPct val="25000"/>
              </a:spcBef>
              <a:spcAft>
                <a:spcPct val="20000"/>
              </a:spcAft>
              <a:buClr>
                <a:srgbClr val="800000"/>
              </a:buClr>
              <a:buSzPct val="80000"/>
              <a:buFontTx/>
              <a:buBlip>
                <a:blip r:embed="rId3"/>
              </a:buBlip>
            </a:pPr>
            <a:r>
              <a:rPr lang="en-US" altLang="id-ID" b="0" dirty="0">
                <a:solidFill>
                  <a:srgbClr val="000000"/>
                </a:solidFill>
              </a:rPr>
              <a:t>In some lines of business, it is common to hold the goods of other parties and try to sell the goods for them for a fee, but without taking ownership of goods.</a:t>
            </a:r>
          </a:p>
          <a:p>
            <a:pPr lvl="1">
              <a:lnSpc>
                <a:spcPct val="120000"/>
              </a:lnSpc>
              <a:spcBef>
                <a:spcPct val="25000"/>
              </a:spcBef>
              <a:spcAft>
                <a:spcPct val="20000"/>
              </a:spcAft>
              <a:buClr>
                <a:srgbClr val="800000"/>
              </a:buClr>
              <a:buSzPct val="80000"/>
              <a:buFontTx/>
              <a:buBlip>
                <a:blip r:embed="rId3"/>
              </a:buBlip>
            </a:pPr>
            <a:r>
              <a:rPr lang="en-US" altLang="id-ID" b="0" dirty="0">
                <a:solidFill>
                  <a:srgbClr val="000000"/>
                </a:solidFill>
              </a:rPr>
              <a:t>These are called </a:t>
            </a:r>
            <a:r>
              <a:rPr lang="en-US" altLang="id-ID" dirty="0">
                <a:solidFill>
                  <a:srgbClr val="800000"/>
                </a:solidFill>
              </a:rPr>
              <a:t>consigned goods.</a:t>
            </a:r>
          </a:p>
        </p:txBody>
      </p:sp>
      <p:sp>
        <p:nvSpPr>
          <p:cNvPr id="19459" name="Text Box 3">
            <a:extLst>
              <a:ext uri="{FF2B5EF4-FFF2-40B4-BE49-F238E27FC236}">
                <a16:creationId xmlns:a16="http://schemas.microsoft.com/office/drawing/2014/main" id="{C0DFBF7E-F1D6-4352-A11E-38341520CA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1" y="137160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Determining Ownership of Goods</a:t>
            </a:r>
          </a:p>
        </p:txBody>
      </p:sp>
      <p:sp>
        <p:nvSpPr>
          <p:cNvPr id="840708" name="Rectangle 4">
            <a:extLst>
              <a:ext uri="{FF2B5EF4-FFF2-40B4-BE49-F238E27FC236}">
                <a16:creationId xmlns:a16="http://schemas.microsoft.com/office/drawing/2014/main" id="{236EE14B-3B80-44C9-91DA-F82EA64620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Determining Inventory Quantities</a:t>
            </a:r>
          </a:p>
        </p:txBody>
      </p:sp>
      <p:sp>
        <p:nvSpPr>
          <p:cNvPr id="840709" name="Text Box 5">
            <a:extLst>
              <a:ext uri="{FF2B5EF4-FFF2-40B4-BE49-F238E27FC236}">
                <a16:creationId xmlns:a16="http://schemas.microsoft.com/office/drawing/2014/main" id="{83D896C5-84C1-4ADF-9740-90B035698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6369050"/>
            <a:ext cx="80010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457200" indent="-4572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1  Describe the steps in determining inventory quantities.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>
            <a:extLst>
              <a:ext uri="{FF2B5EF4-FFF2-40B4-BE49-F238E27FC236}">
                <a16:creationId xmlns:a16="http://schemas.microsoft.com/office/drawing/2014/main" id="{3E0F22A7-A8D8-41FB-B7AB-343194BC98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447801"/>
            <a:ext cx="7924800" cy="29956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5000"/>
              </a:lnSpc>
              <a:spcBef>
                <a:spcPct val="25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600" dirty="0">
                <a:solidFill>
                  <a:srgbClr val="000000"/>
                </a:solidFill>
              </a:rPr>
              <a:t>Unit costs can be applied to quantities on hand using the following costing methods:</a:t>
            </a:r>
          </a:p>
          <a:p>
            <a:pPr lvl="1">
              <a:lnSpc>
                <a:spcPct val="125000"/>
              </a:lnSpc>
              <a:spcBef>
                <a:spcPct val="35000"/>
              </a:spcBef>
              <a:spcAft>
                <a:spcPct val="20000"/>
              </a:spcAft>
              <a:buClr>
                <a:srgbClr val="800000"/>
              </a:buClr>
              <a:buSzPct val="80000"/>
              <a:buFont typeface="Wingdings" panose="05000000000000000000" pitchFamily="2" charset="2"/>
              <a:buBlip>
                <a:blip r:embed="rId3"/>
              </a:buBlip>
            </a:pPr>
            <a:r>
              <a:rPr lang="en-US" altLang="id-ID" b="0" dirty="0">
                <a:solidFill>
                  <a:srgbClr val="000000"/>
                </a:solidFill>
              </a:rPr>
              <a:t>Specific Identification</a:t>
            </a:r>
          </a:p>
          <a:p>
            <a:pPr lvl="1">
              <a:lnSpc>
                <a:spcPct val="125000"/>
              </a:lnSpc>
              <a:spcBef>
                <a:spcPct val="25000"/>
              </a:spcBef>
              <a:spcAft>
                <a:spcPct val="20000"/>
              </a:spcAft>
              <a:buClr>
                <a:srgbClr val="800000"/>
              </a:buClr>
              <a:buSzPct val="80000"/>
              <a:buFont typeface="Wingdings" panose="05000000000000000000" pitchFamily="2" charset="2"/>
              <a:buBlip>
                <a:blip r:embed="rId3"/>
              </a:buBlip>
            </a:pPr>
            <a:r>
              <a:rPr lang="en-US" altLang="id-ID" b="0" dirty="0">
                <a:solidFill>
                  <a:srgbClr val="000000"/>
                </a:solidFill>
              </a:rPr>
              <a:t>First-in, first-out (FIFO)</a:t>
            </a:r>
          </a:p>
          <a:p>
            <a:pPr lvl="1">
              <a:lnSpc>
                <a:spcPct val="125000"/>
              </a:lnSpc>
              <a:spcBef>
                <a:spcPct val="25000"/>
              </a:spcBef>
              <a:spcAft>
                <a:spcPct val="20000"/>
              </a:spcAft>
              <a:buClr>
                <a:srgbClr val="800000"/>
              </a:buClr>
              <a:buSzPct val="80000"/>
              <a:buFont typeface="Wingdings" panose="05000000000000000000" pitchFamily="2" charset="2"/>
              <a:buBlip>
                <a:blip r:embed="rId3"/>
              </a:buBlip>
            </a:pPr>
            <a:r>
              <a:rPr lang="en-US" altLang="id-ID" b="0" dirty="0">
                <a:solidFill>
                  <a:srgbClr val="000000"/>
                </a:solidFill>
              </a:rPr>
              <a:t>Average-cost</a:t>
            </a:r>
          </a:p>
        </p:txBody>
      </p:sp>
      <p:sp>
        <p:nvSpPr>
          <p:cNvPr id="842756" name="Rectangle 4">
            <a:extLst>
              <a:ext uri="{FF2B5EF4-FFF2-40B4-BE49-F238E27FC236}">
                <a16:creationId xmlns:a16="http://schemas.microsoft.com/office/drawing/2014/main" id="{D8BC791F-1448-47E7-AF31-7CA3BCF035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21508" name="AutoShape 7">
            <a:extLst>
              <a:ext uri="{FF2B5EF4-FFF2-40B4-BE49-F238E27FC236}">
                <a16:creationId xmlns:a16="http://schemas.microsoft.com/office/drawing/2014/main" id="{75F711F3-7ED4-45E6-B915-DE9F003ACDE0}"/>
              </a:ext>
            </a:extLst>
          </p:cNvPr>
          <p:cNvSpPr>
            <a:spLocks/>
          </p:cNvSpPr>
          <p:nvPr/>
        </p:nvSpPr>
        <p:spPr bwMode="auto">
          <a:xfrm>
            <a:off x="6400800" y="3352800"/>
            <a:ext cx="304800" cy="1143000"/>
          </a:xfrm>
          <a:prstGeom prst="rightBrace">
            <a:avLst>
              <a:gd name="adj1" fmla="val 31250"/>
              <a:gd name="adj2" fmla="val 50000"/>
            </a:avLst>
          </a:prstGeom>
          <a:noFill/>
          <a:ln w="38100" cap="sq">
            <a:solidFill>
              <a:srgbClr val="80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</a:endParaRPr>
          </a:p>
        </p:txBody>
      </p:sp>
      <p:sp>
        <p:nvSpPr>
          <p:cNvPr id="21509" name="Text Box 8">
            <a:extLst>
              <a:ext uri="{FF2B5EF4-FFF2-40B4-BE49-F238E27FC236}">
                <a16:creationId xmlns:a16="http://schemas.microsoft.com/office/drawing/2014/main" id="{38CB655D-8909-4AE0-8AF1-2E5E19FC27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2800" y="3505200"/>
            <a:ext cx="2286000" cy="850900"/>
          </a:xfrm>
          <a:prstGeom prst="rect">
            <a:avLst/>
          </a:prstGeom>
          <a:solidFill>
            <a:srgbClr val="F6E27C"/>
          </a:solidFill>
          <a:ln w="28575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400">
                <a:solidFill>
                  <a:schemeClr val="tx1"/>
                </a:solidFill>
              </a:rPr>
              <a:t>Cost Flow Assumptions</a:t>
            </a:r>
          </a:p>
        </p:txBody>
      </p:sp>
      <p:sp>
        <p:nvSpPr>
          <p:cNvPr id="853004" name="Text Box 12">
            <a:extLst>
              <a:ext uri="{FF2B5EF4-FFF2-40B4-BE49-F238E27FC236}">
                <a16:creationId xmlns:a16="http://schemas.microsoft.com/office/drawing/2014/main" id="{FF73E5C4-5C34-4C66-BE4D-6996656C82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>
            <a:extLst>
              <a:ext uri="{FF2B5EF4-FFF2-40B4-BE49-F238E27FC236}">
                <a16:creationId xmlns:a16="http://schemas.microsoft.com/office/drawing/2014/main" id="{CB98459B-07CB-442F-B1C8-71026A73D8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106614"/>
            <a:ext cx="7924800" cy="31654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5000"/>
              </a:lnSpc>
              <a:spcBef>
                <a:spcPct val="25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400" b="0">
                <a:solidFill>
                  <a:srgbClr val="000000"/>
                </a:solidFill>
              </a:rPr>
              <a:t>An actual </a:t>
            </a:r>
            <a:r>
              <a:rPr lang="en-US" altLang="id-ID" sz="2400">
                <a:solidFill>
                  <a:srgbClr val="800000"/>
                </a:solidFill>
              </a:rPr>
              <a:t>physical flow costing method</a:t>
            </a:r>
            <a:r>
              <a:rPr lang="en-US" altLang="id-ID" sz="2400" b="0">
                <a:solidFill>
                  <a:srgbClr val="000000"/>
                </a:solidFill>
              </a:rPr>
              <a:t> in which items still in inventory are specifically costed to arrive at the total cost of the ending inventory.</a:t>
            </a:r>
          </a:p>
          <a:p>
            <a:pPr lvl="1">
              <a:lnSpc>
                <a:spcPct val="125000"/>
              </a:lnSpc>
              <a:spcBef>
                <a:spcPct val="25000"/>
              </a:spcBef>
              <a:spcAft>
                <a:spcPct val="20000"/>
              </a:spcAft>
              <a:buClr>
                <a:srgbClr val="800000"/>
              </a:buClr>
              <a:buSzPct val="80000"/>
              <a:buFont typeface="Wingdings" panose="05000000000000000000" pitchFamily="2" charset="2"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Practice is relatively rare.</a:t>
            </a:r>
          </a:p>
          <a:p>
            <a:pPr lvl="1">
              <a:lnSpc>
                <a:spcPct val="125000"/>
              </a:lnSpc>
              <a:spcBef>
                <a:spcPct val="25000"/>
              </a:spcBef>
              <a:spcAft>
                <a:spcPct val="20000"/>
              </a:spcAft>
              <a:buClr>
                <a:srgbClr val="800000"/>
              </a:buClr>
              <a:buSzPct val="80000"/>
              <a:buFont typeface="Wingdings" panose="05000000000000000000" pitchFamily="2" charset="2"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Most companies make assumptions (</a:t>
            </a:r>
            <a:r>
              <a:rPr lang="en-US" altLang="id-ID">
                <a:solidFill>
                  <a:srgbClr val="800000"/>
                </a:solidFill>
              </a:rPr>
              <a:t>Cost Flow Assumptions</a:t>
            </a:r>
            <a:r>
              <a:rPr lang="en-US" altLang="id-ID" b="0">
                <a:solidFill>
                  <a:srgbClr val="000000"/>
                </a:solidFill>
              </a:rPr>
              <a:t>) about which units were sold.</a:t>
            </a:r>
          </a:p>
        </p:txBody>
      </p:sp>
      <p:sp>
        <p:nvSpPr>
          <p:cNvPr id="23555" name="Text Box 3">
            <a:extLst>
              <a:ext uri="{FF2B5EF4-FFF2-40B4-BE49-F238E27FC236}">
                <a16:creationId xmlns:a16="http://schemas.microsoft.com/office/drawing/2014/main" id="{1929CC16-2DB1-43A0-AC16-4691DED0C4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1" y="144145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Specific Identification Method</a:t>
            </a:r>
          </a:p>
        </p:txBody>
      </p:sp>
      <p:sp>
        <p:nvSpPr>
          <p:cNvPr id="859140" name="Rectangle 4">
            <a:extLst>
              <a:ext uri="{FF2B5EF4-FFF2-40B4-BE49-F238E27FC236}">
                <a16:creationId xmlns:a16="http://schemas.microsoft.com/office/drawing/2014/main" id="{900A249E-4416-4E03-8BDC-E97E59BDDE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853004" name="Text Box 12">
            <a:extLst>
              <a:ext uri="{FF2B5EF4-FFF2-40B4-BE49-F238E27FC236}">
                <a16:creationId xmlns:a16="http://schemas.microsoft.com/office/drawing/2014/main" id="{3DB08D1E-DC24-4C22-A376-F61120CDC6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>
            <a:extLst>
              <a:ext uri="{FF2B5EF4-FFF2-40B4-BE49-F238E27FC236}">
                <a16:creationId xmlns:a16="http://schemas.microsoft.com/office/drawing/2014/main" id="{984B69E8-1FBD-410D-BBB5-6D92B0B05C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1362076"/>
            <a:ext cx="7772400" cy="163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102870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5000"/>
              </a:lnSpc>
              <a:spcBef>
                <a:spcPct val="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200">
                <a:solidFill>
                  <a:srgbClr val="800000"/>
                </a:solidFill>
              </a:rPr>
              <a:t>Illustration:</a:t>
            </a:r>
            <a:r>
              <a:rPr lang="en-US" altLang="id-ID" sz="2200" b="0">
                <a:solidFill>
                  <a:schemeClr val="tx1"/>
                </a:solidFill>
              </a:rPr>
              <a:t>  Assume that Crivitz TV Company purchases three identical 46-inch TVs on different dates at costs of $700, $750, and $800.  During the year Crivitz sold two sets at $1,200 each.</a:t>
            </a:r>
          </a:p>
        </p:txBody>
      </p:sp>
      <p:sp>
        <p:nvSpPr>
          <p:cNvPr id="844806" name="Rectangle 6">
            <a:extLst>
              <a:ext uri="{FF2B5EF4-FFF2-40B4-BE49-F238E27FC236}">
                <a16:creationId xmlns:a16="http://schemas.microsoft.com/office/drawing/2014/main" id="{AB76F73F-E149-4031-9DF8-CAE8190472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pic>
        <p:nvPicPr>
          <p:cNvPr id="25604" name="Picture 6">
            <a:extLst>
              <a:ext uri="{FF2B5EF4-FFF2-40B4-BE49-F238E27FC236}">
                <a16:creationId xmlns:a16="http://schemas.microsoft.com/office/drawing/2014/main" id="{6A1669B0-ACC9-4AF9-99DB-DAF84417B6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3382964"/>
            <a:ext cx="6167438" cy="2027237"/>
          </a:xfrm>
          <a:prstGeom prst="rect">
            <a:avLst/>
          </a:prstGeom>
          <a:noFill/>
          <a:ln w="28575" cap="sq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605" name="Text Box 6">
            <a:extLst>
              <a:ext uri="{FF2B5EF4-FFF2-40B4-BE49-F238E27FC236}">
                <a16:creationId xmlns:a16="http://schemas.microsoft.com/office/drawing/2014/main" id="{26DE6F50-2276-4810-9567-E5F137CDE8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24800" y="3048000"/>
            <a:ext cx="13716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6-2</a:t>
            </a:r>
          </a:p>
        </p:txBody>
      </p:sp>
      <p:sp>
        <p:nvSpPr>
          <p:cNvPr id="853004" name="Text Box 12">
            <a:extLst>
              <a:ext uri="{FF2B5EF4-FFF2-40B4-BE49-F238E27FC236}">
                <a16:creationId xmlns:a16="http://schemas.microsoft.com/office/drawing/2014/main" id="{0B746174-6CA8-4DBD-A521-0EF69AD056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>
            <a:extLst>
              <a:ext uri="{FF2B5EF4-FFF2-40B4-BE49-F238E27FC236}">
                <a16:creationId xmlns:a16="http://schemas.microsoft.com/office/drawing/2014/main" id="{61499168-2C42-4F52-B243-278203FCF6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1362076"/>
            <a:ext cx="7772400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102870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5000"/>
              </a:lnSpc>
              <a:spcBef>
                <a:spcPct val="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200">
                <a:solidFill>
                  <a:srgbClr val="800000"/>
                </a:solidFill>
              </a:rPr>
              <a:t>Illustration:</a:t>
            </a:r>
            <a:r>
              <a:rPr lang="en-US" altLang="id-ID" sz="2200" b="0">
                <a:solidFill>
                  <a:schemeClr val="tx1"/>
                </a:solidFill>
              </a:rPr>
              <a:t>  If Crivitz sold the TVs it purchased on February 3 and May 22, then its cost of goods sold is $1,500 ($700  $800), and its ending inventory is $750.</a:t>
            </a:r>
          </a:p>
        </p:txBody>
      </p:sp>
      <p:sp>
        <p:nvSpPr>
          <p:cNvPr id="844806" name="Rectangle 6">
            <a:extLst>
              <a:ext uri="{FF2B5EF4-FFF2-40B4-BE49-F238E27FC236}">
                <a16:creationId xmlns:a16="http://schemas.microsoft.com/office/drawing/2014/main" id="{21AFF96C-074E-4E43-9C8C-87A5E97BFDF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pic>
        <p:nvPicPr>
          <p:cNvPr id="27652" name="Picture 6">
            <a:extLst>
              <a:ext uri="{FF2B5EF4-FFF2-40B4-BE49-F238E27FC236}">
                <a16:creationId xmlns:a16="http://schemas.microsoft.com/office/drawing/2014/main" id="{4D9477B0-57B8-40D1-9053-03608DA908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1" y="2895600"/>
            <a:ext cx="7153275" cy="2808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653" name="Text Box 6">
            <a:extLst>
              <a:ext uri="{FF2B5EF4-FFF2-40B4-BE49-F238E27FC236}">
                <a16:creationId xmlns:a16="http://schemas.microsoft.com/office/drawing/2014/main" id="{CAC15BFA-A34D-4677-815B-D16E7EE780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3000" y="2895600"/>
            <a:ext cx="13716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6-3</a:t>
            </a:r>
          </a:p>
        </p:txBody>
      </p:sp>
      <p:sp>
        <p:nvSpPr>
          <p:cNvPr id="853004" name="Text Box 12">
            <a:extLst>
              <a:ext uri="{FF2B5EF4-FFF2-40B4-BE49-F238E27FC236}">
                <a16:creationId xmlns:a16="http://schemas.microsoft.com/office/drawing/2014/main" id="{4F52333A-C3AD-44D8-9352-A0B83327A4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11">
            <a:extLst>
              <a:ext uri="{FF2B5EF4-FFF2-40B4-BE49-F238E27FC236}">
                <a16:creationId xmlns:a16="http://schemas.microsoft.com/office/drawing/2014/main" id="{B1B82FAC-06DA-4A7F-ACE0-96F8C193D9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954214"/>
            <a:ext cx="8001000" cy="2693987"/>
          </a:xfrm>
          <a:prstGeom prst="rect">
            <a:avLst/>
          </a:prstGeom>
          <a:noFill/>
          <a:ln w="28575" cap="sq" algn="ctr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65284" name="Rectangle 1028">
            <a:extLst>
              <a:ext uri="{FF2B5EF4-FFF2-40B4-BE49-F238E27FC236}">
                <a16:creationId xmlns:a16="http://schemas.microsoft.com/office/drawing/2014/main" id="{36CEB409-D230-46C7-A31E-27D2A8F83E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29700" name="Text Box 2">
            <a:extLst>
              <a:ext uri="{FF2B5EF4-FFF2-40B4-BE49-F238E27FC236}">
                <a16:creationId xmlns:a16="http://schemas.microsoft.com/office/drawing/2014/main" id="{3DC20298-AEF8-4A32-B5DB-548468989D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4800600"/>
            <a:ext cx="7772400" cy="125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102870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2573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5000"/>
              </a:lnSpc>
              <a:spcBef>
                <a:spcPct val="35000"/>
              </a:spcBef>
              <a:buClrTx/>
              <a:buSzPct val="80000"/>
              <a:buFontTx/>
              <a:buBlip>
                <a:blip r:embed="rId4"/>
              </a:buBlip>
            </a:pPr>
            <a:r>
              <a:rPr lang="en-US" altLang="id-ID" sz="2000" b="0" dirty="0">
                <a:solidFill>
                  <a:schemeClr val="tx1"/>
                </a:solidFill>
              </a:rPr>
              <a:t>Ishikawa uses a periodic inventory system. </a:t>
            </a:r>
          </a:p>
          <a:p>
            <a:pPr>
              <a:lnSpc>
                <a:spcPct val="115000"/>
              </a:lnSpc>
              <a:spcBef>
                <a:spcPct val="35000"/>
              </a:spcBef>
              <a:buClrTx/>
              <a:buSzPct val="80000"/>
              <a:buFontTx/>
              <a:buBlip>
                <a:blip r:embed="rId4"/>
              </a:buBlip>
            </a:pPr>
            <a:r>
              <a:rPr lang="en-US" altLang="id-ID" sz="2000" b="0" dirty="0">
                <a:solidFill>
                  <a:schemeClr val="tx1"/>
                </a:solidFill>
              </a:rPr>
              <a:t>Physical inventory determined that Ishikawa </a:t>
            </a:r>
            <a:r>
              <a:rPr lang="en-US" altLang="id-ID" sz="2000" b="0" dirty="0">
                <a:solidFill>
                  <a:schemeClr val="tx1"/>
                </a:solidFill>
                <a:highlight>
                  <a:srgbClr val="FFFF00"/>
                </a:highlight>
              </a:rPr>
              <a:t>sold 550 </a:t>
            </a:r>
            <a:r>
              <a:rPr lang="en-US" altLang="id-ID" sz="2000" b="0" dirty="0">
                <a:solidFill>
                  <a:schemeClr val="tx1"/>
                </a:solidFill>
              </a:rPr>
              <a:t>units and had 450 units in inventory at December 31.</a:t>
            </a:r>
          </a:p>
        </p:txBody>
      </p:sp>
      <p:sp>
        <p:nvSpPr>
          <p:cNvPr id="29701" name="Text Box 6">
            <a:extLst>
              <a:ext uri="{FF2B5EF4-FFF2-40B4-BE49-F238E27FC236}">
                <a16:creationId xmlns:a16="http://schemas.microsoft.com/office/drawing/2014/main" id="{2536E886-C762-4B87-ADCC-55D4D940E4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39200" y="1603375"/>
            <a:ext cx="13716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6-4</a:t>
            </a:r>
          </a:p>
        </p:txBody>
      </p:sp>
      <p:sp>
        <p:nvSpPr>
          <p:cNvPr id="853004" name="Text Box 12">
            <a:extLst>
              <a:ext uri="{FF2B5EF4-FFF2-40B4-BE49-F238E27FC236}">
                <a16:creationId xmlns:a16="http://schemas.microsoft.com/office/drawing/2014/main" id="{40685049-15C8-4727-B1B0-B26167E398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  <p:sp>
        <p:nvSpPr>
          <p:cNvPr id="29703" name="Text Box 3">
            <a:extLst>
              <a:ext uri="{FF2B5EF4-FFF2-40B4-BE49-F238E27FC236}">
                <a16:creationId xmlns:a16="http://schemas.microsoft.com/office/drawing/2014/main" id="{DBF66989-4BA4-44AD-B79B-29B7C0EF12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1" y="129540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Cost Flow Assumptions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2">
            <a:extLst>
              <a:ext uri="{FF2B5EF4-FFF2-40B4-BE49-F238E27FC236}">
                <a16:creationId xmlns:a16="http://schemas.microsoft.com/office/drawing/2014/main" id="{CFE31DE9-E585-4E22-A455-CEDA91C2BE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165350"/>
            <a:ext cx="7924800" cy="21780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lvl="1">
              <a:lnSpc>
                <a:spcPct val="115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dirty="0">
                <a:solidFill>
                  <a:srgbClr val="000000"/>
                </a:solidFill>
              </a:rPr>
              <a:t>Earliest goods </a:t>
            </a:r>
            <a:r>
              <a:rPr lang="en-US" altLang="id-ID" b="0" dirty="0">
                <a:solidFill>
                  <a:srgbClr val="000000"/>
                </a:solidFill>
              </a:rPr>
              <a:t>purchased are first to be sold. </a:t>
            </a:r>
          </a:p>
          <a:p>
            <a:pPr lvl="1">
              <a:lnSpc>
                <a:spcPct val="115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 dirty="0">
                <a:solidFill>
                  <a:srgbClr val="000000"/>
                </a:solidFill>
              </a:rPr>
              <a:t>Often parallels actual physical flow of merchandise.</a:t>
            </a:r>
          </a:p>
          <a:p>
            <a:pPr lvl="1">
              <a:lnSpc>
                <a:spcPct val="115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 dirty="0">
                <a:solidFill>
                  <a:srgbClr val="000000"/>
                </a:solidFill>
              </a:rPr>
              <a:t>Generally good business practice to sell oldest units first.</a:t>
            </a:r>
          </a:p>
        </p:txBody>
      </p:sp>
      <p:sp>
        <p:nvSpPr>
          <p:cNvPr id="31747" name="Text Box 3">
            <a:extLst>
              <a:ext uri="{FF2B5EF4-FFF2-40B4-BE49-F238E27FC236}">
                <a16:creationId xmlns:a16="http://schemas.microsoft.com/office/drawing/2014/main" id="{983E5AF9-856E-4E59-9E46-F8F4733BD0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1" y="144145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 dirty="0">
                <a:solidFill>
                  <a:srgbClr val="800000"/>
                </a:solidFill>
              </a:rPr>
              <a:t>“First-In-First-Out (FIFO)”</a:t>
            </a:r>
          </a:p>
        </p:txBody>
      </p:sp>
      <p:sp>
        <p:nvSpPr>
          <p:cNvPr id="867335" name="Rectangle 7">
            <a:extLst>
              <a:ext uri="{FF2B5EF4-FFF2-40B4-BE49-F238E27FC236}">
                <a16:creationId xmlns:a16="http://schemas.microsoft.com/office/drawing/2014/main" id="{96E60399-E54C-47F0-8190-E2295B37E6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853004" name="Text Box 12">
            <a:extLst>
              <a:ext uri="{FF2B5EF4-FFF2-40B4-BE49-F238E27FC236}">
                <a16:creationId xmlns:a16="http://schemas.microsoft.com/office/drawing/2014/main" id="{AC0AD695-1ED9-41C7-AE77-8913FAA2CF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11">
            <a:extLst>
              <a:ext uri="{FF2B5EF4-FFF2-40B4-BE49-F238E27FC236}">
                <a16:creationId xmlns:a16="http://schemas.microsoft.com/office/drawing/2014/main" id="{BBCEBAEB-E64F-41DC-8D45-1B819E589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788" y="1916114"/>
            <a:ext cx="8024812" cy="4256087"/>
          </a:xfrm>
          <a:prstGeom prst="rect">
            <a:avLst/>
          </a:prstGeom>
          <a:noFill/>
          <a:ln w="28575" cap="sq" algn="ctr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53007" name="Rectangle 15">
            <a:extLst>
              <a:ext uri="{FF2B5EF4-FFF2-40B4-BE49-F238E27FC236}">
                <a16:creationId xmlns:a16="http://schemas.microsoft.com/office/drawing/2014/main" id="{27F57E07-ECE5-4E1C-927B-0F834678D8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33796" name="Text Box 3">
            <a:extLst>
              <a:ext uri="{FF2B5EF4-FFF2-40B4-BE49-F238E27FC236}">
                <a16:creationId xmlns:a16="http://schemas.microsoft.com/office/drawing/2014/main" id="{80870DD6-90E7-40F9-AF69-883534C672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1" y="121920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800000"/>
                </a:solidFill>
              </a:rPr>
              <a:t>“First-In-First-Out (FIFO)”</a:t>
            </a:r>
          </a:p>
        </p:txBody>
      </p:sp>
      <p:sp>
        <p:nvSpPr>
          <p:cNvPr id="33797" name="Text Box 6">
            <a:extLst>
              <a:ext uri="{FF2B5EF4-FFF2-40B4-BE49-F238E27FC236}">
                <a16:creationId xmlns:a16="http://schemas.microsoft.com/office/drawing/2014/main" id="{01A44D03-273D-4D9E-82FD-14EE300A66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39200" y="1554164"/>
            <a:ext cx="13716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6-5</a:t>
            </a:r>
          </a:p>
        </p:txBody>
      </p:sp>
      <p:sp>
        <p:nvSpPr>
          <p:cNvPr id="853004" name="Text Box 12">
            <a:extLst>
              <a:ext uri="{FF2B5EF4-FFF2-40B4-BE49-F238E27FC236}">
                <a16:creationId xmlns:a16="http://schemas.microsoft.com/office/drawing/2014/main" id="{F21E6533-6A1D-4B6C-AA43-7A240C8EA6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  <p:sp>
        <p:nvSpPr>
          <p:cNvPr id="23567" name="Rectangle 15">
            <a:extLst>
              <a:ext uri="{FF2B5EF4-FFF2-40B4-BE49-F238E27FC236}">
                <a16:creationId xmlns:a16="http://schemas.microsoft.com/office/drawing/2014/main" id="{DB990CD6-00B6-494F-AA44-F4291B58DC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257800"/>
            <a:ext cx="33528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3568" name="Rectangle 16">
            <a:extLst>
              <a:ext uri="{FF2B5EF4-FFF2-40B4-BE49-F238E27FC236}">
                <a16:creationId xmlns:a16="http://schemas.microsoft.com/office/drawing/2014/main" id="{AC619CC5-3442-4D7D-8AC4-C648C2ED95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486400"/>
            <a:ext cx="33528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3569" name="Rectangle 17">
            <a:extLst>
              <a:ext uri="{FF2B5EF4-FFF2-40B4-BE49-F238E27FC236}">
                <a16:creationId xmlns:a16="http://schemas.microsoft.com/office/drawing/2014/main" id="{CD7C21FE-C764-432D-9B31-BA42A89826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791200"/>
            <a:ext cx="33528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3570" name="Rectangle 18">
            <a:extLst>
              <a:ext uri="{FF2B5EF4-FFF2-40B4-BE49-F238E27FC236}">
                <a16:creationId xmlns:a16="http://schemas.microsoft.com/office/drawing/2014/main" id="{DB4412F7-B4DC-452A-8E8B-61D6526CAA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5486400"/>
            <a:ext cx="39624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3571" name="Rectangle 19">
            <a:extLst>
              <a:ext uri="{FF2B5EF4-FFF2-40B4-BE49-F238E27FC236}">
                <a16:creationId xmlns:a16="http://schemas.microsoft.com/office/drawing/2014/main" id="{B129A3D6-F83C-4D35-8D50-157AC9F43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5791200"/>
            <a:ext cx="39624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3804" name="Text Box 20">
            <a:extLst>
              <a:ext uri="{FF2B5EF4-FFF2-40B4-BE49-F238E27FC236}">
                <a16:creationId xmlns:a16="http://schemas.microsoft.com/office/drawing/2014/main" id="{A0AB662F-FA4F-49F3-B32A-2DD6328AA5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5600" y="63246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1200" b="0">
                <a:solidFill>
                  <a:schemeClr val="tx1"/>
                </a:solidFill>
              </a:rPr>
              <a:t>Answer on notes page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500"/>
                                        <p:tgtEl>
                                          <p:spTgt spid="235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500"/>
                                        <p:tgtEl>
                                          <p:spTgt spid="235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500"/>
                                        <p:tgtEl>
                                          <p:spTgt spid="235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500"/>
                                        <p:tgtEl>
                                          <p:spTgt spid="235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7" grpId="0" animBg="1"/>
      <p:bldP spid="23568" grpId="0" animBg="1"/>
      <p:bldP spid="23569" grpId="0" animBg="1"/>
      <p:bldP spid="23570" grpId="0" animBg="1"/>
      <p:bldP spid="2357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576" name="Text Box 8">
            <a:extLst>
              <a:ext uri="{FF2B5EF4-FFF2-40B4-BE49-F238E27FC236}">
                <a16:creationId xmlns:a16="http://schemas.microsoft.com/office/drawing/2014/main" id="{840EA347-8D35-40DF-847E-BB5FB3B18B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3  Explain the financial effects of the inventory cost flow assumptions.</a:t>
            </a:r>
          </a:p>
        </p:txBody>
      </p:sp>
      <p:sp>
        <p:nvSpPr>
          <p:cNvPr id="877577" name="Rectangle 9">
            <a:extLst>
              <a:ext uri="{FF2B5EF4-FFF2-40B4-BE49-F238E27FC236}">
                <a16:creationId xmlns:a16="http://schemas.microsoft.com/office/drawing/2014/main" id="{3513D9EC-DB27-4840-8C93-148AB0D9C53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48132" name="Rectangle 72">
            <a:extLst>
              <a:ext uri="{FF2B5EF4-FFF2-40B4-BE49-F238E27FC236}">
                <a16:creationId xmlns:a16="http://schemas.microsoft.com/office/drawing/2014/main" id="{F9511E7A-A92B-403C-9940-DEF5207AF1F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20995" y="1460499"/>
            <a:ext cx="10962168" cy="3845147"/>
          </a:xfrm>
          <a:solidFill>
            <a:srgbClr val="FFFFFF"/>
          </a:solidFill>
          <a:ln w="9525"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88" tIns="44450" rIns="90488" bIns="44450" rtlCol="0">
            <a:normAutofit fontScale="92500" lnSpcReduction="20000"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                                1000 units (550 sold  &amp; 450 End. Inventory)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                                                                               COGS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                                    </a:t>
            </a:r>
            <a:r>
              <a:rPr lang="en-GB" altLang="id-ID" b="1" dirty="0">
                <a:solidFill>
                  <a:srgbClr val="800000"/>
                </a:solidFill>
              </a:rPr>
              <a:t>Units       Cost/unit    FIFO              Average cost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                                                                                              </a:t>
            </a:r>
            <a:r>
              <a:rPr lang="en-GB" altLang="id-ID" u="sng" dirty="0">
                <a:solidFill>
                  <a:srgbClr val="800000"/>
                </a:solidFill>
              </a:rPr>
              <a:t>            Total   cost </a:t>
            </a:r>
            <a:r>
              <a:rPr lang="en-GB" altLang="id-ID" dirty="0">
                <a:solidFill>
                  <a:srgbClr val="800000"/>
                </a:solidFill>
              </a:rPr>
              <a:t>= </a:t>
            </a:r>
            <a:r>
              <a:rPr lang="en-GB" altLang="id-ID" u="sng" dirty="0">
                <a:solidFill>
                  <a:srgbClr val="800000"/>
                </a:solidFill>
              </a:rPr>
              <a:t>12000                                  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Be</a:t>
            </a:r>
            <a:r>
              <a:rPr lang="en-US" altLang="id-ID" dirty="0">
                <a:solidFill>
                  <a:srgbClr val="800000"/>
                </a:solidFill>
              </a:rPr>
              <a:t>ginning inventory  100             10           100*10         Total no. of units      1000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id-ID" dirty="0">
                <a:solidFill>
                  <a:srgbClr val="800000"/>
                </a:solidFill>
              </a:rPr>
              <a:t>+ Purchases                 200             11           200*11            </a:t>
            </a:r>
          </a:p>
          <a:p>
            <a:pPr>
              <a:buNone/>
            </a:pPr>
            <a:r>
              <a:rPr lang="en-US" altLang="id-ID" dirty="0">
                <a:solidFill>
                  <a:srgbClr val="800000"/>
                </a:solidFill>
              </a:rPr>
              <a:t>+ Purchases                 300             12           250*12            unit cost = 12 </a:t>
            </a:r>
          </a:p>
          <a:p>
            <a:pPr>
              <a:buNone/>
            </a:pPr>
            <a:endParaRPr lang="en-US" altLang="id-ID" dirty="0">
              <a:solidFill>
                <a:srgbClr val="800000"/>
              </a:solidFill>
            </a:endParaRPr>
          </a:p>
          <a:p>
            <a:pPr>
              <a:buNone/>
            </a:pPr>
            <a:r>
              <a:rPr lang="en-US" altLang="id-ID" dirty="0">
                <a:solidFill>
                  <a:srgbClr val="800000"/>
                </a:solidFill>
              </a:rPr>
              <a:t>+ Purchases                 400             13</a:t>
            </a:r>
          </a:p>
          <a:p>
            <a:pPr>
              <a:buFont typeface="Wingdings" panose="05000000000000000000" pitchFamily="2" charset="2"/>
              <a:buNone/>
            </a:pPr>
            <a:endParaRPr lang="en-US" altLang="id-ID" dirty="0">
              <a:solidFill>
                <a:srgbClr val="800000"/>
              </a:solidFill>
              <a:highlight>
                <a:srgbClr val="00FFFF"/>
              </a:highlight>
            </a:endParaRPr>
          </a:p>
          <a:p>
            <a:pPr>
              <a:buFont typeface="Wingdings" panose="05000000000000000000" pitchFamily="2" charset="2"/>
              <a:buNone/>
            </a:pPr>
            <a:endParaRPr lang="en-US" altLang="id-ID" dirty="0">
              <a:solidFill>
                <a:srgbClr val="8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98739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7">
            <a:extLst>
              <a:ext uri="{FF2B5EF4-FFF2-40B4-BE49-F238E27FC236}">
                <a16:creationId xmlns:a16="http://schemas.microsoft.com/office/drawing/2014/main" id="{2F86A7FE-6FE5-47A3-A890-D27E2E465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133600"/>
            <a:ext cx="7620000" cy="3671888"/>
          </a:xfrm>
          <a:prstGeom prst="rect">
            <a:avLst/>
          </a:prstGeom>
          <a:noFill/>
          <a:ln w="28575" cap="sq" algn="ctr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53007" name="Rectangle 15">
            <a:extLst>
              <a:ext uri="{FF2B5EF4-FFF2-40B4-BE49-F238E27FC236}">
                <a16:creationId xmlns:a16="http://schemas.microsoft.com/office/drawing/2014/main" id="{3E933C27-1F78-4A17-A3B6-62B0EC6BF78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35844" name="Text Box 3">
            <a:extLst>
              <a:ext uri="{FF2B5EF4-FFF2-40B4-BE49-F238E27FC236}">
                <a16:creationId xmlns:a16="http://schemas.microsoft.com/office/drawing/2014/main" id="{BA6F47D8-98FE-46E9-88CA-A4E9EC0A53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1" y="128905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800000"/>
                </a:solidFill>
              </a:rPr>
              <a:t>“First-In-First-Out (FIFO)”</a:t>
            </a:r>
          </a:p>
        </p:txBody>
      </p:sp>
      <p:sp>
        <p:nvSpPr>
          <p:cNvPr id="35845" name="Text Box 6">
            <a:extLst>
              <a:ext uri="{FF2B5EF4-FFF2-40B4-BE49-F238E27FC236}">
                <a16:creationId xmlns:a16="http://schemas.microsoft.com/office/drawing/2014/main" id="{02167CBF-606A-458D-B03E-C9961D6F9E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3000" y="1752600"/>
            <a:ext cx="13716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6-5</a:t>
            </a:r>
          </a:p>
        </p:txBody>
      </p:sp>
      <p:sp>
        <p:nvSpPr>
          <p:cNvPr id="853004" name="Text Box 12">
            <a:extLst>
              <a:ext uri="{FF2B5EF4-FFF2-40B4-BE49-F238E27FC236}">
                <a16:creationId xmlns:a16="http://schemas.microsoft.com/office/drawing/2014/main" id="{589BD133-4B0C-4572-8321-BF858ED9FF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 Box 2">
            <a:extLst>
              <a:ext uri="{FF2B5EF4-FFF2-40B4-BE49-F238E27FC236}">
                <a16:creationId xmlns:a16="http://schemas.microsoft.com/office/drawing/2014/main" id="{80E6A333-7B18-430F-9C7A-43F7F13CC4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106614"/>
            <a:ext cx="7924800" cy="25987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lvl="1">
              <a:lnSpc>
                <a:spcPct val="115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 dirty="0">
                <a:solidFill>
                  <a:srgbClr val="000000"/>
                </a:solidFill>
              </a:rPr>
              <a:t>Allocates cost of goods available for sale on the basis of </a:t>
            </a:r>
            <a:r>
              <a:rPr lang="en-US" altLang="id-ID" dirty="0">
                <a:solidFill>
                  <a:schemeClr val="tx1"/>
                </a:solidFill>
              </a:rPr>
              <a:t>weighted average unit cost</a:t>
            </a:r>
            <a:r>
              <a:rPr lang="en-US" altLang="id-ID" dirty="0">
                <a:solidFill>
                  <a:srgbClr val="00FFFF"/>
                </a:solidFill>
              </a:rPr>
              <a:t> </a:t>
            </a:r>
            <a:r>
              <a:rPr lang="en-US" altLang="id-ID" b="0" dirty="0">
                <a:solidFill>
                  <a:srgbClr val="000000"/>
                </a:solidFill>
              </a:rPr>
              <a:t>incurred.</a:t>
            </a:r>
          </a:p>
          <a:p>
            <a:pPr lvl="1">
              <a:lnSpc>
                <a:spcPct val="115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 dirty="0">
                <a:solidFill>
                  <a:srgbClr val="000000"/>
                </a:solidFill>
              </a:rPr>
              <a:t>Assumes goods are similar in nature.</a:t>
            </a:r>
          </a:p>
          <a:p>
            <a:pPr lvl="1">
              <a:lnSpc>
                <a:spcPct val="115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 dirty="0">
                <a:solidFill>
                  <a:srgbClr val="000000"/>
                </a:solidFill>
              </a:rPr>
              <a:t>Applies weighted average unit cost to the units on hand to determine cost of the ending inventory.</a:t>
            </a:r>
          </a:p>
        </p:txBody>
      </p:sp>
      <p:sp>
        <p:nvSpPr>
          <p:cNvPr id="37891" name="Text Box 3">
            <a:extLst>
              <a:ext uri="{FF2B5EF4-FFF2-40B4-BE49-F238E27FC236}">
                <a16:creationId xmlns:a16="http://schemas.microsoft.com/office/drawing/2014/main" id="{B49E9AFC-4186-40A5-AB6A-2908C9A11C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1" y="144145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 dirty="0">
                <a:solidFill>
                  <a:srgbClr val="800000"/>
                </a:solidFill>
              </a:rPr>
              <a:t>“Average-Cost”</a:t>
            </a:r>
          </a:p>
        </p:txBody>
      </p:sp>
      <p:sp>
        <p:nvSpPr>
          <p:cNvPr id="871429" name="Rectangle 5">
            <a:extLst>
              <a:ext uri="{FF2B5EF4-FFF2-40B4-BE49-F238E27FC236}">
                <a16:creationId xmlns:a16="http://schemas.microsoft.com/office/drawing/2014/main" id="{D7AC3719-62BD-467A-8411-3D67DD16D5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853004" name="Text Box 12">
            <a:extLst>
              <a:ext uri="{FF2B5EF4-FFF2-40B4-BE49-F238E27FC236}">
                <a16:creationId xmlns:a16="http://schemas.microsoft.com/office/drawing/2014/main" id="{5C0B28AC-D545-4342-8259-7F683E450E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7">
            <a:extLst>
              <a:ext uri="{FF2B5EF4-FFF2-40B4-BE49-F238E27FC236}">
                <a16:creationId xmlns:a16="http://schemas.microsoft.com/office/drawing/2014/main" id="{06419BAE-F659-4D67-AC13-9DA9FDB23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955800"/>
            <a:ext cx="7848600" cy="3987800"/>
          </a:xfrm>
          <a:prstGeom prst="rect">
            <a:avLst/>
          </a:prstGeom>
          <a:noFill/>
          <a:ln w="28575" cap="sq" algn="ctr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939" name="Text Box 9">
            <a:extLst>
              <a:ext uri="{FF2B5EF4-FFF2-40B4-BE49-F238E27FC236}">
                <a16:creationId xmlns:a16="http://schemas.microsoft.com/office/drawing/2014/main" id="{DFEB42CA-49BE-4CED-B1C4-891655636A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1219200"/>
            <a:ext cx="5257800" cy="51341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800000"/>
                </a:solidFill>
              </a:rPr>
              <a:t>“Average Cost”</a:t>
            </a:r>
          </a:p>
        </p:txBody>
      </p:sp>
      <p:sp>
        <p:nvSpPr>
          <p:cNvPr id="855054" name="Rectangle 14">
            <a:extLst>
              <a:ext uri="{FF2B5EF4-FFF2-40B4-BE49-F238E27FC236}">
                <a16:creationId xmlns:a16="http://schemas.microsoft.com/office/drawing/2014/main" id="{06D1B2F3-CFC4-459E-BD4F-B205BB70E47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39941" name="Text Box 6">
            <a:extLst>
              <a:ext uri="{FF2B5EF4-FFF2-40B4-BE49-F238E27FC236}">
                <a16:creationId xmlns:a16="http://schemas.microsoft.com/office/drawing/2014/main" id="{27ECC968-6B63-426A-AAB0-53C11E4F32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86800" y="1600200"/>
            <a:ext cx="14478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6-8</a:t>
            </a:r>
          </a:p>
        </p:txBody>
      </p:sp>
      <p:sp>
        <p:nvSpPr>
          <p:cNvPr id="853004" name="Text Box 12">
            <a:extLst>
              <a:ext uri="{FF2B5EF4-FFF2-40B4-BE49-F238E27FC236}">
                <a16:creationId xmlns:a16="http://schemas.microsoft.com/office/drawing/2014/main" id="{8DC3FB71-C327-4BC1-8A56-F02F83E579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  <p:sp>
        <p:nvSpPr>
          <p:cNvPr id="132105" name="Rectangle 9">
            <a:extLst>
              <a:ext uri="{FF2B5EF4-FFF2-40B4-BE49-F238E27FC236}">
                <a16:creationId xmlns:a16="http://schemas.microsoft.com/office/drawing/2014/main" id="{1C17027F-C96F-422E-B0E6-54253197A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5562600"/>
            <a:ext cx="33528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32106" name="Rectangle 10">
            <a:extLst>
              <a:ext uri="{FF2B5EF4-FFF2-40B4-BE49-F238E27FC236}">
                <a16:creationId xmlns:a16="http://schemas.microsoft.com/office/drawing/2014/main" id="{12F0E1A9-F4FC-4DCA-9C81-EEA9690AA0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4953000"/>
            <a:ext cx="4191000" cy="3048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32107" name="Rectangle 11">
            <a:extLst>
              <a:ext uri="{FF2B5EF4-FFF2-40B4-BE49-F238E27FC236}">
                <a16:creationId xmlns:a16="http://schemas.microsoft.com/office/drawing/2014/main" id="{377EEFC2-B126-4FF8-96DD-40EFEAC00D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5257800"/>
            <a:ext cx="4191000" cy="3048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9946" name="Text Box 12">
            <a:extLst>
              <a:ext uri="{FF2B5EF4-FFF2-40B4-BE49-F238E27FC236}">
                <a16:creationId xmlns:a16="http://schemas.microsoft.com/office/drawing/2014/main" id="{7ECABDB3-C88C-4B0D-A6A7-EA6702FEA0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5600" y="63246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1200" b="0">
                <a:solidFill>
                  <a:schemeClr val="tx1"/>
                </a:solidFill>
              </a:rPr>
              <a:t>Answer on notes page</a:t>
            </a:r>
          </a:p>
        </p:txBody>
      </p:sp>
    </p:spTree>
    <p:extLst>
      <p:ext uri="{BB962C8B-B14F-4D97-AF65-F5344CB8AC3E}">
        <p14:creationId xmlns:p14="http://schemas.microsoft.com/office/powerpoint/2010/main" val="2427187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132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500"/>
                                        <p:tgtEl>
                                          <p:spTgt spid="132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500"/>
                                        <p:tgtEl>
                                          <p:spTgt spid="132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105" grpId="0" animBg="1"/>
      <p:bldP spid="132106" grpId="0" animBg="1"/>
      <p:bldP spid="13210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8">
            <a:extLst>
              <a:ext uri="{FF2B5EF4-FFF2-40B4-BE49-F238E27FC236}">
                <a16:creationId xmlns:a16="http://schemas.microsoft.com/office/drawing/2014/main" id="{120D20B1-7484-4376-981F-23893A9F83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117726"/>
            <a:ext cx="7543800" cy="3711575"/>
          </a:xfrm>
          <a:prstGeom prst="rect">
            <a:avLst/>
          </a:prstGeom>
          <a:noFill/>
          <a:ln w="28575" cap="sq" algn="ctr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53004" name="Text Box 12">
            <a:extLst>
              <a:ext uri="{FF2B5EF4-FFF2-40B4-BE49-F238E27FC236}">
                <a16:creationId xmlns:a16="http://schemas.microsoft.com/office/drawing/2014/main" id="{990A6F08-A9B5-4AB9-A7A1-A7DD0D8091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2  Explain the accounting for inventories and apply the inventory cost flow methods.</a:t>
            </a:r>
          </a:p>
        </p:txBody>
      </p:sp>
      <p:sp>
        <p:nvSpPr>
          <p:cNvPr id="853007" name="Rectangle 15">
            <a:extLst>
              <a:ext uri="{FF2B5EF4-FFF2-40B4-BE49-F238E27FC236}">
                <a16:creationId xmlns:a16="http://schemas.microsoft.com/office/drawing/2014/main" id="{26A08795-148C-470C-9DA7-9F6B3375BA5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41989" name="Text Box 9">
            <a:extLst>
              <a:ext uri="{FF2B5EF4-FFF2-40B4-BE49-F238E27FC236}">
                <a16:creationId xmlns:a16="http://schemas.microsoft.com/office/drawing/2014/main" id="{DA25261E-A1E9-4A16-9E8C-3CBE1FD821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1295400"/>
            <a:ext cx="5257800" cy="5134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8575" cap="sq" algn="ctr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800000"/>
                </a:solidFill>
              </a:rPr>
              <a:t>“Average Cost”</a:t>
            </a:r>
          </a:p>
        </p:txBody>
      </p:sp>
      <p:sp>
        <p:nvSpPr>
          <p:cNvPr id="41990" name="Text Box 6">
            <a:extLst>
              <a:ext uri="{FF2B5EF4-FFF2-40B4-BE49-F238E27FC236}">
                <a16:creationId xmlns:a16="http://schemas.microsoft.com/office/drawing/2014/main" id="{FE2D8C3D-42FF-40AA-BACD-F3D20DED3C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10600" y="1752600"/>
            <a:ext cx="14478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6-8</a:t>
            </a:r>
          </a:p>
        </p:txBody>
      </p:sp>
    </p:spTree>
    <p:extLst>
      <p:ext uri="{BB962C8B-B14F-4D97-AF65-F5344CB8AC3E}">
        <p14:creationId xmlns:p14="http://schemas.microsoft.com/office/powerpoint/2010/main" val="7020644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576" name="Text Box 8">
            <a:extLst>
              <a:ext uri="{FF2B5EF4-FFF2-40B4-BE49-F238E27FC236}">
                <a16:creationId xmlns:a16="http://schemas.microsoft.com/office/drawing/2014/main" id="{840EA347-8D35-40DF-847E-BB5FB3B18B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3  Explain the financial effects of the inventory cost flow assumptions.</a:t>
            </a:r>
          </a:p>
        </p:txBody>
      </p:sp>
      <p:sp>
        <p:nvSpPr>
          <p:cNvPr id="877577" name="Rectangle 9">
            <a:extLst>
              <a:ext uri="{FF2B5EF4-FFF2-40B4-BE49-F238E27FC236}">
                <a16:creationId xmlns:a16="http://schemas.microsoft.com/office/drawing/2014/main" id="{3513D9EC-DB27-4840-8C93-148AB0D9C53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Income Statement</a:t>
            </a:r>
          </a:p>
        </p:txBody>
      </p:sp>
      <p:sp>
        <p:nvSpPr>
          <p:cNvPr id="48132" name="Rectangle 72">
            <a:extLst>
              <a:ext uri="{FF2B5EF4-FFF2-40B4-BE49-F238E27FC236}">
                <a16:creationId xmlns:a16="http://schemas.microsoft.com/office/drawing/2014/main" id="{F9511E7A-A92B-403C-9940-DEF5207AF1F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20995" y="1382233"/>
            <a:ext cx="10292317" cy="3859618"/>
          </a:xfrm>
          <a:solidFill>
            <a:srgbClr val="FFFFFF"/>
          </a:solidFill>
          <a:ln w="9525"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88" tIns="44450" rIns="90488" bIns="44450" rtlCol="0">
            <a:normAutofit fontScale="85000" lnSpcReduction="20000"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                               Sal</a:t>
            </a:r>
            <a:r>
              <a:rPr lang="en-US" altLang="id-ID" dirty="0">
                <a:solidFill>
                  <a:srgbClr val="800000"/>
                </a:solidFill>
              </a:rPr>
              <a:t>es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</a:t>
            </a:r>
            <a:r>
              <a:rPr lang="en-US" altLang="id-ID" dirty="0">
                <a:solidFill>
                  <a:srgbClr val="800000"/>
                </a:solidFill>
              </a:rPr>
              <a:t>                               -</a:t>
            </a:r>
            <a:r>
              <a:rPr lang="en-US" altLang="id-ID" dirty="0">
                <a:solidFill>
                  <a:srgbClr val="800000"/>
                </a:solidFill>
                <a:highlight>
                  <a:srgbClr val="00FFFF"/>
                </a:highlight>
              </a:rPr>
              <a:t>Cost of goods sold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</a:t>
            </a:r>
            <a:r>
              <a:rPr lang="en-US" altLang="id-ID" dirty="0">
                <a:solidFill>
                  <a:srgbClr val="800000"/>
                </a:solidFill>
              </a:rPr>
              <a:t>                               ----------------------------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                                 </a:t>
            </a:r>
            <a:r>
              <a:rPr lang="en-GB" altLang="id-ID" dirty="0">
                <a:solidFill>
                  <a:srgbClr val="800000"/>
                </a:solidFill>
                <a:highlight>
                  <a:srgbClr val="FF00FF"/>
                </a:highlight>
              </a:rPr>
              <a:t>Gross profit</a:t>
            </a:r>
            <a:endParaRPr lang="en-US" altLang="id-ID" dirty="0">
              <a:solidFill>
                <a:srgbClr val="800000"/>
              </a:solidFill>
              <a:highlight>
                <a:srgbClr val="FF00FF"/>
              </a:highlight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                               - Operating expenses</a:t>
            </a:r>
            <a:endParaRPr lang="en-US" altLang="id-ID" dirty="0">
              <a:solidFill>
                <a:srgbClr val="800000"/>
              </a:solidFill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id-ID" dirty="0">
                <a:solidFill>
                  <a:srgbClr val="800000"/>
                </a:solidFill>
              </a:rPr>
              <a:t>                                  ----------------------------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C00000"/>
                </a:solidFill>
              </a:rPr>
              <a:t>                                  </a:t>
            </a:r>
            <a:r>
              <a:rPr lang="en-GB" altLang="id-ID" dirty="0">
                <a:solidFill>
                  <a:schemeClr val="accent2">
                    <a:lumMod val="50000"/>
                  </a:schemeClr>
                </a:solidFill>
              </a:rPr>
              <a:t>Income  before income tax</a:t>
            </a:r>
            <a:endParaRPr lang="en-US" altLang="id-ID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  <a:effectLst/>
              </a:rPr>
              <a:t>                                </a:t>
            </a:r>
            <a:r>
              <a:rPr lang="en-GB" altLang="id-ID" dirty="0">
                <a:solidFill>
                  <a:srgbClr val="800000"/>
                </a:solidFill>
              </a:rPr>
              <a:t>- Income tax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  <a:effectLst/>
              </a:rPr>
              <a:t>                                 ------------------------------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  <a:effectLst/>
              </a:rPr>
              <a:t>                                 Net Income</a:t>
            </a:r>
            <a:endParaRPr lang="en-US" altLang="id-ID" dirty="0">
              <a:solidFill>
                <a:srgbClr val="8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58422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576" name="Text Box 8">
            <a:extLst>
              <a:ext uri="{FF2B5EF4-FFF2-40B4-BE49-F238E27FC236}">
                <a16:creationId xmlns:a16="http://schemas.microsoft.com/office/drawing/2014/main" id="{840EA347-8D35-40DF-847E-BB5FB3B18B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3  Explain the financial effects of the inventory cost flow assumptions.</a:t>
            </a:r>
          </a:p>
        </p:txBody>
      </p:sp>
      <p:sp>
        <p:nvSpPr>
          <p:cNvPr id="877577" name="Rectangle 9">
            <a:extLst>
              <a:ext uri="{FF2B5EF4-FFF2-40B4-BE49-F238E27FC236}">
                <a16:creationId xmlns:a16="http://schemas.microsoft.com/office/drawing/2014/main" id="{3513D9EC-DB27-4840-8C93-148AB0D9C53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48132" name="Rectangle 72">
            <a:extLst>
              <a:ext uri="{FF2B5EF4-FFF2-40B4-BE49-F238E27FC236}">
                <a16:creationId xmlns:a16="http://schemas.microsoft.com/office/drawing/2014/main" id="{F9511E7A-A92B-403C-9940-DEF5207AF1F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20995" y="1460500"/>
            <a:ext cx="10292317" cy="2569240"/>
          </a:xfrm>
          <a:solidFill>
            <a:srgbClr val="FFFFFF"/>
          </a:solidFill>
          <a:ln w="9525"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88" tIns="44450" rIns="90488" bIns="44450" rtlCol="0"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Be</a:t>
            </a:r>
            <a:r>
              <a:rPr lang="en-US" altLang="id-ID" dirty="0">
                <a:solidFill>
                  <a:srgbClr val="800000"/>
                </a:solidFill>
              </a:rPr>
              <a:t>ginning inventory + Purchases = </a:t>
            </a:r>
            <a:r>
              <a:rPr lang="en-US" altLang="id-ID" dirty="0">
                <a:solidFill>
                  <a:srgbClr val="800000"/>
                </a:solidFill>
                <a:highlight>
                  <a:srgbClr val="FFFF00"/>
                </a:highlight>
              </a:rPr>
              <a:t>Cost of Goods available for sale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</a:t>
            </a:r>
            <a:r>
              <a:rPr lang="en-US" altLang="id-ID" dirty="0">
                <a:solidFill>
                  <a:srgbClr val="800000"/>
                </a:solidFill>
              </a:rPr>
              <a:t>                                                             -Ending inventory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</a:t>
            </a:r>
            <a:r>
              <a:rPr lang="en-US" altLang="id-ID" dirty="0">
                <a:solidFill>
                  <a:srgbClr val="800000"/>
                </a:solidFill>
              </a:rPr>
              <a:t>                                                             -------------------------------------------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id-ID" dirty="0">
                <a:solidFill>
                  <a:srgbClr val="800000"/>
                </a:solidFill>
              </a:rPr>
              <a:t> </a:t>
            </a:r>
            <a:r>
              <a:rPr lang="en-US" altLang="id-ID" dirty="0">
                <a:solidFill>
                  <a:srgbClr val="800000"/>
                </a:solidFill>
              </a:rPr>
              <a:t>                                                             </a:t>
            </a:r>
            <a:r>
              <a:rPr lang="en-US" altLang="id-ID" dirty="0">
                <a:solidFill>
                  <a:srgbClr val="800000"/>
                </a:solidFill>
                <a:highlight>
                  <a:srgbClr val="00FFFF"/>
                </a:highlight>
              </a:rPr>
              <a:t>Cost of goods sold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id-ID" dirty="0">
                <a:solidFill>
                  <a:srgbClr val="800000"/>
                </a:solidFill>
              </a:rPr>
              <a:t> </a:t>
            </a:r>
          </a:p>
          <a:p>
            <a:pPr>
              <a:buFont typeface="Wingdings" panose="05000000000000000000" pitchFamily="2" charset="2"/>
              <a:buNone/>
            </a:pPr>
            <a:endParaRPr lang="en-US" altLang="id-ID" dirty="0">
              <a:solidFill>
                <a:srgbClr val="800000"/>
              </a:solidFill>
              <a:highlight>
                <a:srgbClr val="00FFFF"/>
              </a:highlight>
            </a:endParaRPr>
          </a:p>
          <a:p>
            <a:pPr>
              <a:buFont typeface="Wingdings" panose="05000000000000000000" pitchFamily="2" charset="2"/>
              <a:buNone/>
            </a:pPr>
            <a:endParaRPr lang="en-US" altLang="id-ID" dirty="0">
              <a:solidFill>
                <a:srgbClr val="8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00148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576" name="Text Box 8">
            <a:extLst>
              <a:ext uri="{FF2B5EF4-FFF2-40B4-BE49-F238E27FC236}">
                <a16:creationId xmlns:a16="http://schemas.microsoft.com/office/drawing/2014/main" id="{F5679CDF-2767-48E1-A5DA-5ED33C19BC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3  Explain the financial effects of the inventory cost flow assumptions.</a:t>
            </a:r>
          </a:p>
        </p:txBody>
      </p:sp>
      <p:sp>
        <p:nvSpPr>
          <p:cNvPr id="877577" name="Rectangle 9">
            <a:extLst>
              <a:ext uri="{FF2B5EF4-FFF2-40B4-BE49-F238E27FC236}">
                <a16:creationId xmlns:a16="http://schemas.microsoft.com/office/drawing/2014/main" id="{0D6B8491-9D67-477B-B4F8-741F3F403B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44036" name="Text Box 6">
            <a:extLst>
              <a:ext uri="{FF2B5EF4-FFF2-40B4-BE49-F238E27FC236}">
                <a16:creationId xmlns:a16="http://schemas.microsoft.com/office/drawing/2014/main" id="{54E39E80-A3BF-42CB-965D-13611EE44F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1600" y="1676400"/>
            <a:ext cx="14478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6-9</a:t>
            </a:r>
          </a:p>
        </p:txBody>
      </p:sp>
      <p:sp>
        <p:nvSpPr>
          <p:cNvPr id="44037" name="Text Box 3">
            <a:extLst>
              <a:ext uri="{FF2B5EF4-FFF2-40B4-BE49-F238E27FC236}">
                <a16:creationId xmlns:a16="http://schemas.microsoft.com/office/drawing/2014/main" id="{B2149B81-1AB4-406E-BCFE-D933DA7F23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1295400"/>
            <a:ext cx="7239000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Financial Statement and Tax Effects</a:t>
            </a:r>
          </a:p>
        </p:txBody>
      </p:sp>
      <p:pic>
        <p:nvPicPr>
          <p:cNvPr id="44038" name="Picture 31">
            <a:extLst>
              <a:ext uri="{FF2B5EF4-FFF2-40B4-BE49-F238E27FC236}">
                <a16:creationId xmlns:a16="http://schemas.microsoft.com/office/drawing/2014/main" id="{0FBD934F-1211-477F-BA5C-5C235E0574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339203"/>
            <a:ext cx="6858000" cy="4238625"/>
          </a:xfrm>
          <a:prstGeom prst="rect">
            <a:avLst/>
          </a:prstGeom>
          <a:noFill/>
          <a:ln w="19050" cap="sq" algn="ctr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4039" name="Text Box 32">
            <a:extLst>
              <a:ext uri="{FF2B5EF4-FFF2-40B4-BE49-F238E27FC236}">
                <a16:creationId xmlns:a16="http://schemas.microsoft.com/office/drawing/2014/main" id="{DC6D9104-CF2F-4B4E-BE9B-AAAC279CAB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2209801"/>
            <a:ext cx="1676400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5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400">
                <a:solidFill>
                  <a:schemeClr val="tx1"/>
                </a:solidFill>
              </a:rPr>
              <a:t>Income Statement Effects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Text Box 1026">
            <a:extLst>
              <a:ext uri="{FF2B5EF4-FFF2-40B4-BE49-F238E27FC236}">
                <a16:creationId xmlns:a16="http://schemas.microsoft.com/office/drawing/2014/main" id="{9352DB03-E2B1-4D86-A29F-6546D929F3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106614"/>
            <a:ext cx="7924800" cy="36417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lvl="1">
              <a:lnSpc>
                <a:spcPct val="115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>
                <a:solidFill>
                  <a:srgbClr val="000000"/>
                </a:solidFill>
              </a:rPr>
              <a:t>Latest goods </a:t>
            </a:r>
            <a:r>
              <a:rPr lang="en-US" altLang="id-ID" b="0">
                <a:solidFill>
                  <a:srgbClr val="000000"/>
                </a:solidFill>
              </a:rPr>
              <a:t>purchased are first to be sold. </a:t>
            </a:r>
          </a:p>
          <a:p>
            <a:pPr lvl="1">
              <a:lnSpc>
                <a:spcPct val="115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Seldom coincides with actual physical flow of merchandise.</a:t>
            </a:r>
          </a:p>
          <a:p>
            <a:pPr lvl="1">
              <a:lnSpc>
                <a:spcPct val="115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Exceptions include goods stored in piles, such as coal or hay.</a:t>
            </a:r>
          </a:p>
          <a:p>
            <a:pPr lvl="1">
              <a:lnSpc>
                <a:spcPct val="115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Under IFRS, LIFO is not permitted for financial reporting purposes.</a:t>
            </a:r>
          </a:p>
        </p:txBody>
      </p:sp>
      <p:sp>
        <p:nvSpPr>
          <p:cNvPr id="95235" name="Text Box 1027">
            <a:extLst>
              <a:ext uri="{FF2B5EF4-FFF2-40B4-BE49-F238E27FC236}">
                <a16:creationId xmlns:a16="http://schemas.microsoft.com/office/drawing/2014/main" id="{9A7C0C24-768E-4544-A56E-4D3B33F65E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1" y="144145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“Last-In-First-Out (LIFO)”</a:t>
            </a:r>
          </a:p>
        </p:txBody>
      </p:sp>
      <p:sp>
        <p:nvSpPr>
          <p:cNvPr id="869381" name="Rectangle 1029">
            <a:extLst>
              <a:ext uri="{FF2B5EF4-FFF2-40B4-BE49-F238E27FC236}">
                <a16:creationId xmlns:a16="http://schemas.microsoft.com/office/drawing/2014/main" id="{541ED92B-10C8-42D3-970B-289EC75454B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LIFO Inventory Method</a:t>
            </a:r>
          </a:p>
        </p:txBody>
      </p:sp>
      <p:sp>
        <p:nvSpPr>
          <p:cNvPr id="897027" name="Text Box 3">
            <a:extLst>
              <a:ext uri="{FF2B5EF4-FFF2-40B4-BE49-F238E27FC236}">
                <a16:creationId xmlns:a16="http://schemas.microsoft.com/office/drawing/2014/main" id="{F009DA90-0F13-4A92-B126-299D14EB4D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9  Apply the LIFO inventory costing method.</a:t>
            </a:r>
          </a:p>
        </p:txBody>
      </p:sp>
      <p:sp>
        <p:nvSpPr>
          <p:cNvPr id="183303" name="Text Box 7">
            <a:extLst>
              <a:ext uri="{FF2B5EF4-FFF2-40B4-BE49-F238E27FC236}">
                <a16:creationId xmlns:a16="http://schemas.microsoft.com/office/drawing/2014/main" id="{FFFE942A-F701-45F7-8F2E-28947BAF08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77200" y="1295401"/>
            <a:ext cx="2133600" cy="4532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5715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30000"/>
              </a:spcBef>
              <a:buSzPct val="80000"/>
              <a:defRPr/>
            </a:pPr>
            <a:r>
              <a:rPr lang="en-US" altLang="id-ID" sz="2400">
                <a:solidFill>
                  <a:srgbClr val="8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Appendix 6C</a:t>
            </a:r>
          </a:p>
        </p:txBody>
      </p:sp>
    </p:spTree>
    <p:extLst>
      <p:ext uri="{BB962C8B-B14F-4D97-AF65-F5344CB8AC3E}">
        <p14:creationId xmlns:p14="http://schemas.microsoft.com/office/powerpoint/2010/main" val="31968750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2" name="Picture 2">
            <a:extLst>
              <a:ext uri="{FF2B5EF4-FFF2-40B4-BE49-F238E27FC236}">
                <a16:creationId xmlns:a16="http://schemas.microsoft.com/office/drawing/2014/main" id="{4B8B5C85-4E6F-4271-9833-24AE5E9E43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954214"/>
            <a:ext cx="8001000" cy="2693987"/>
          </a:xfrm>
          <a:prstGeom prst="rect">
            <a:avLst/>
          </a:prstGeom>
          <a:noFill/>
          <a:ln w="28575" cap="sq" algn="ctr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7283" name="Text Box 2">
            <a:extLst>
              <a:ext uri="{FF2B5EF4-FFF2-40B4-BE49-F238E27FC236}">
                <a16:creationId xmlns:a16="http://schemas.microsoft.com/office/drawing/2014/main" id="{23B7DCC7-93BA-4D9D-8003-B7C274F037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4800600"/>
            <a:ext cx="7772400" cy="125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102870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2573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5000"/>
              </a:lnSpc>
              <a:spcBef>
                <a:spcPct val="35000"/>
              </a:spcBef>
              <a:buClrTx/>
              <a:buSzPct val="80000"/>
              <a:buFontTx/>
              <a:buBlip>
                <a:blip r:embed="rId4"/>
              </a:buBlip>
            </a:pPr>
            <a:r>
              <a:rPr lang="en-US" altLang="id-ID" sz="2000" b="0">
                <a:solidFill>
                  <a:schemeClr val="tx1"/>
                </a:solidFill>
              </a:rPr>
              <a:t>Ishikawa uses a periodic inventory system. </a:t>
            </a:r>
          </a:p>
          <a:p>
            <a:pPr>
              <a:lnSpc>
                <a:spcPct val="115000"/>
              </a:lnSpc>
              <a:spcBef>
                <a:spcPct val="35000"/>
              </a:spcBef>
              <a:buClrTx/>
              <a:buSzPct val="80000"/>
              <a:buFontTx/>
              <a:buBlip>
                <a:blip r:embed="rId4"/>
              </a:buBlip>
            </a:pPr>
            <a:r>
              <a:rPr lang="en-US" altLang="id-ID" sz="2000" b="0">
                <a:solidFill>
                  <a:schemeClr val="tx1"/>
                </a:solidFill>
              </a:rPr>
              <a:t>Physical inventory determined that Ishikawa sold 550 units and had 450 units in inventory at December 31.</a:t>
            </a:r>
          </a:p>
        </p:txBody>
      </p:sp>
      <p:sp>
        <p:nvSpPr>
          <p:cNvPr id="97284" name="Text Box 6">
            <a:extLst>
              <a:ext uri="{FF2B5EF4-FFF2-40B4-BE49-F238E27FC236}">
                <a16:creationId xmlns:a16="http://schemas.microsoft.com/office/drawing/2014/main" id="{41AF03FC-13EB-4A90-A310-D873F90477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39200" y="1603375"/>
            <a:ext cx="13716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6-4</a:t>
            </a:r>
          </a:p>
        </p:txBody>
      </p:sp>
      <p:sp>
        <p:nvSpPr>
          <p:cNvPr id="97285" name="Text Box 3">
            <a:extLst>
              <a:ext uri="{FF2B5EF4-FFF2-40B4-BE49-F238E27FC236}">
                <a16:creationId xmlns:a16="http://schemas.microsoft.com/office/drawing/2014/main" id="{E462C544-27D3-42A7-B9A3-81A759FBE1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1" y="1295400"/>
            <a:ext cx="6843713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800000"/>
                </a:solidFill>
              </a:rPr>
              <a:t>Illustration</a:t>
            </a:r>
          </a:p>
        </p:txBody>
      </p:sp>
      <p:sp>
        <p:nvSpPr>
          <p:cNvPr id="869381" name="Rectangle 1029">
            <a:extLst>
              <a:ext uri="{FF2B5EF4-FFF2-40B4-BE49-F238E27FC236}">
                <a16:creationId xmlns:a16="http://schemas.microsoft.com/office/drawing/2014/main" id="{0926C17B-F7A1-437B-B7A6-699A3DB0D2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57200"/>
            <a:ext cx="8229600" cy="560388"/>
          </a:xfrm>
          <a:prstGeom prst="rect">
            <a:avLst/>
          </a:prstGeom>
          <a:solidFill>
            <a:srgbClr val="990000"/>
          </a:solidFill>
          <a:ln w="12700" algn="ctr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90488" tIns="44450" rIns="90488" bIns="44450"/>
          <a:lstStyle>
            <a:lvl1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5667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10239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4811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9383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LIFO Inventory Method</a:t>
            </a:r>
          </a:p>
        </p:txBody>
      </p:sp>
      <p:sp>
        <p:nvSpPr>
          <p:cNvPr id="897027" name="Text Box 3">
            <a:extLst>
              <a:ext uri="{FF2B5EF4-FFF2-40B4-BE49-F238E27FC236}">
                <a16:creationId xmlns:a16="http://schemas.microsoft.com/office/drawing/2014/main" id="{4C737902-55BF-4AB1-95E9-550A4579F7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9  Apply the LIFO inventory costing method.</a:t>
            </a:r>
          </a:p>
        </p:txBody>
      </p:sp>
    </p:spTree>
    <p:extLst>
      <p:ext uri="{BB962C8B-B14F-4D97-AF65-F5344CB8AC3E}">
        <p14:creationId xmlns:p14="http://schemas.microsoft.com/office/powerpoint/2010/main" val="24269375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330" name="Picture 2">
            <a:extLst>
              <a:ext uri="{FF2B5EF4-FFF2-40B4-BE49-F238E27FC236}">
                <a16:creationId xmlns:a16="http://schemas.microsoft.com/office/drawing/2014/main" id="{C0052F50-933E-4E5E-B0D7-4CB6FB974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476" y="1828801"/>
            <a:ext cx="7705725" cy="4418013"/>
          </a:xfrm>
          <a:prstGeom prst="rect">
            <a:avLst/>
          </a:prstGeom>
          <a:noFill/>
          <a:ln w="28575" cap="sq" algn="ctr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9331" name="Text Box 9">
            <a:extLst>
              <a:ext uri="{FF2B5EF4-FFF2-40B4-BE49-F238E27FC236}">
                <a16:creationId xmlns:a16="http://schemas.microsoft.com/office/drawing/2014/main" id="{EEFC9E91-3FED-44D9-99B8-1714CE95F0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1219200"/>
            <a:ext cx="5257800" cy="51341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800000"/>
                </a:solidFill>
              </a:rPr>
              <a:t>“Last-In-First-Out (LIFO)”</a:t>
            </a:r>
          </a:p>
        </p:txBody>
      </p:sp>
      <p:sp>
        <p:nvSpPr>
          <p:cNvPr id="99332" name="Text Box 6">
            <a:extLst>
              <a:ext uri="{FF2B5EF4-FFF2-40B4-BE49-F238E27FC236}">
                <a16:creationId xmlns:a16="http://schemas.microsoft.com/office/drawing/2014/main" id="{19038866-AC6D-4329-A4A5-E1A6B6697A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86800" y="1447800"/>
            <a:ext cx="13716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6C-1</a:t>
            </a:r>
          </a:p>
        </p:txBody>
      </p:sp>
      <p:sp>
        <p:nvSpPr>
          <p:cNvPr id="185351" name="Rectangle 7">
            <a:extLst>
              <a:ext uri="{FF2B5EF4-FFF2-40B4-BE49-F238E27FC236}">
                <a16:creationId xmlns:a16="http://schemas.microsoft.com/office/drawing/2014/main" id="{7B100990-C504-4092-97C7-8C7BBC7FBB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5105400"/>
            <a:ext cx="33528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85352" name="Rectangle 8">
            <a:extLst>
              <a:ext uri="{FF2B5EF4-FFF2-40B4-BE49-F238E27FC236}">
                <a16:creationId xmlns:a16="http://schemas.microsoft.com/office/drawing/2014/main" id="{A56AE962-35CA-4B18-8130-A8657BD860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5334000"/>
            <a:ext cx="33528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85353" name="Rectangle 9">
            <a:extLst>
              <a:ext uri="{FF2B5EF4-FFF2-40B4-BE49-F238E27FC236}">
                <a16:creationId xmlns:a16="http://schemas.microsoft.com/office/drawing/2014/main" id="{EFF0CFFD-5010-430C-8EE5-99398D7B25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5562600"/>
            <a:ext cx="33528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85354" name="Rectangle 10">
            <a:extLst>
              <a:ext uri="{FF2B5EF4-FFF2-40B4-BE49-F238E27FC236}">
                <a16:creationId xmlns:a16="http://schemas.microsoft.com/office/drawing/2014/main" id="{77E22C29-2007-4F72-B449-F044F6240D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5867400"/>
            <a:ext cx="33528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85355" name="Rectangle 11">
            <a:extLst>
              <a:ext uri="{FF2B5EF4-FFF2-40B4-BE49-F238E27FC236}">
                <a16:creationId xmlns:a16="http://schemas.microsoft.com/office/drawing/2014/main" id="{A8DE008A-098F-466D-A260-9ED00EB2FA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5334000"/>
            <a:ext cx="39624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85356" name="Rectangle 12">
            <a:extLst>
              <a:ext uri="{FF2B5EF4-FFF2-40B4-BE49-F238E27FC236}">
                <a16:creationId xmlns:a16="http://schemas.microsoft.com/office/drawing/2014/main" id="{68AC1E22-61ED-40B1-AB9E-3F73B28C6F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5638800"/>
            <a:ext cx="3962400" cy="228600"/>
          </a:xfrm>
          <a:prstGeom prst="rect">
            <a:avLst/>
          </a:prstGeom>
          <a:solidFill>
            <a:srgbClr val="E0F7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99339" name="Text Box 13">
            <a:extLst>
              <a:ext uri="{FF2B5EF4-FFF2-40B4-BE49-F238E27FC236}">
                <a16:creationId xmlns:a16="http://schemas.microsoft.com/office/drawing/2014/main" id="{1D09360F-EB2A-4E5A-80CF-0960FB00D0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5600" y="63246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1200" b="0">
                <a:solidFill>
                  <a:schemeClr val="tx1"/>
                </a:solidFill>
              </a:rPr>
              <a:t>Solution on notes page</a:t>
            </a:r>
          </a:p>
        </p:txBody>
      </p:sp>
      <p:sp>
        <p:nvSpPr>
          <p:cNvPr id="897027" name="Text Box 3">
            <a:extLst>
              <a:ext uri="{FF2B5EF4-FFF2-40B4-BE49-F238E27FC236}">
                <a16:creationId xmlns:a16="http://schemas.microsoft.com/office/drawing/2014/main" id="{6FE87190-4474-4371-A4DE-0EEB04409C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9  Apply the LIFO inventory costing method.</a:t>
            </a:r>
          </a:p>
        </p:txBody>
      </p:sp>
      <p:sp>
        <p:nvSpPr>
          <p:cNvPr id="869381" name="Rectangle 1029">
            <a:extLst>
              <a:ext uri="{FF2B5EF4-FFF2-40B4-BE49-F238E27FC236}">
                <a16:creationId xmlns:a16="http://schemas.microsoft.com/office/drawing/2014/main" id="{7991FEE2-5D34-4950-A69C-0CFF69F1BE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57200"/>
            <a:ext cx="8229600" cy="560388"/>
          </a:xfrm>
          <a:prstGeom prst="rect">
            <a:avLst/>
          </a:prstGeom>
          <a:solidFill>
            <a:srgbClr val="990000"/>
          </a:solidFill>
          <a:ln w="12700" algn="ctr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90488" tIns="44450" rIns="90488" bIns="44450"/>
          <a:lstStyle>
            <a:lvl1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5667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10239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4811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9383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LIFO Inventory Method</a:t>
            </a:r>
          </a:p>
        </p:txBody>
      </p:sp>
    </p:spTree>
    <p:extLst>
      <p:ext uri="{BB962C8B-B14F-4D97-AF65-F5344CB8AC3E}">
        <p14:creationId xmlns:p14="http://schemas.microsoft.com/office/powerpoint/2010/main" val="110415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1853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500"/>
                                        <p:tgtEl>
                                          <p:spTgt spid="1853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500"/>
                                        <p:tgtEl>
                                          <p:spTgt spid="1853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500"/>
                                        <p:tgtEl>
                                          <p:spTgt spid="1853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500"/>
                                        <p:tgtEl>
                                          <p:spTgt spid="1853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500"/>
                                        <p:tgtEl>
                                          <p:spTgt spid="1853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51" grpId="0" animBg="1"/>
      <p:bldP spid="185352" grpId="0" animBg="1"/>
      <p:bldP spid="185353" grpId="0" animBg="1"/>
      <p:bldP spid="185354" grpId="0" animBg="1"/>
      <p:bldP spid="185355" grpId="0" animBg="1"/>
      <p:bldP spid="18535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8" name="Picture 2">
            <a:extLst>
              <a:ext uri="{FF2B5EF4-FFF2-40B4-BE49-F238E27FC236}">
                <a16:creationId xmlns:a16="http://schemas.microsoft.com/office/drawing/2014/main" id="{149DD06A-26A0-4FCA-AAC8-0FDED7D40B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2128839"/>
            <a:ext cx="7462838" cy="3690937"/>
          </a:xfrm>
          <a:prstGeom prst="rect">
            <a:avLst/>
          </a:prstGeom>
          <a:noFill/>
          <a:ln w="28575" cap="sq" algn="ctr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1379" name="Text Box 6">
            <a:extLst>
              <a:ext uri="{FF2B5EF4-FFF2-40B4-BE49-F238E27FC236}">
                <a16:creationId xmlns:a16="http://schemas.microsoft.com/office/drawing/2014/main" id="{9E868AEE-A010-4F10-88C8-A4FC3C46C1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86800" y="1754189"/>
            <a:ext cx="13716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6C-1</a:t>
            </a:r>
          </a:p>
        </p:txBody>
      </p:sp>
      <p:sp>
        <p:nvSpPr>
          <p:cNvPr id="101380" name="Text Box 9">
            <a:extLst>
              <a:ext uri="{FF2B5EF4-FFF2-40B4-BE49-F238E27FC236}">
                <a16:creationId xmlns:a16="http://schemas.microsoft.com/office/drawing/2014/main" id="{7838E9B6-4FBF-42E2-99B3-DC2FF1DCF7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1295400"/>
            <a:ext cx="5257800" cy="51341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800000"/>
                </a:solidFill>
              </a:rPr>
              <a:t>“Last-In-First-Out (LIFO)”</a:t>
            </a:r>
          </a:p>
        </p:txBody>
      </p:sp>
      <p:sp>
        <p:nvSpPr>
          <p:cNvPr id="897027" name="Text Box 3">
            <a:extLst>
              <a:ext uri="{FF2B5EF4-FFF2-40B4-BE49-F238E27FC236}">
                <a16:creationId xmlns:a16="http://schemas.microsoft.com/office/drawing/2014/main" id="{56D2BC20-E771-4EBC-A8A7-C803A83942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9  Apply the LIFO inventory costing method.</a:t>
            </a:r>
          </a:p>
        </p:txBody>
      </p:sp>
      <p:sp>
        <p:nvSpPr>
          <p:cNvPr id="869381" name="Rectangle 1029">
            <a:extLst>
              <a:ext uri="{FF2B5EF4-FFF2-40B4-BE49-F238E27FC236}">
                <a16:creationId xmlns:a16="http://schemas.microsoft.com/office/drawing/2014/main" id="{16959007-3499-4A13-A783-4110E7A6AB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57200"/>
            <a:ext cx="8229600" cy="560388"/>
          </a:xfrm>
          <a:prstGeom prst="rect">
            <a:avLst/>
          </a:prstGeom>
          <a:solidFill>
            <a:srgbClr val="990000"/>
          </a:solidFill>
          <a:ln w="12700" algn="ctr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90488" tIns="44450" rIns="90488" bIns="44450"/>
          <a:lstStyle>
            <a:lvl1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109538"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5667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10239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4811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938338" algn="ctr" eaLnBrk="0" fontAlgn="base" hangingPunct="0">
              <a:spcBef>
                <a:spcPct val="0"/>
              </a:spcBef>
              <a:spcAft>
                <a:spcPct val="0"/>
              </a:spcAft>
              <a:defRPr sz="3000" b="1" i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LIFO Inventory Method</a:t>
            </a:r>
          </a:p>
        </p:txBody>
      </p:sp>
    </p:spTree>
    <p:extLst>
      <p:ext uri="{BB962C8B-B14F-4D97-AF65-F5344CB8AC3E}">
        <p14:creationId xmlns:p14="http://schemas.microsoft.com/office/powerpoint/2010/main" val="68281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576" name="Text Box 8">
            <a:extLst>
              <a:ext uri="{FF2B5EF4-FFF2-40B4-BE49-F238E27FC236}">
                <a16:creationId xmlns:a16="http://schemas.microsoft.com/office/drawing/2014/main" id="{C0DA64E1-AC4B-4114-83D2-5A8E6B728C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3  Explain the financial effects of the inventory cost flow assumptions.</a:t>
            </a:r>
          </a:p>
        </p:txBody>
      </p:sp>
      <p:sp>
        <p:nvSpPr>
          <p:cNvPr id="877577" name="Rectangle 9">
            <a:extLst>
              <a:ext uri="{FF2B5EF4-FFF2-40B4-BE49-F238E27FC236}">
                <a16:creationId xmlns:a16="http://schemas.microsoft.com/office/drawing/2014/main" id="{AC0D0C0A-1825-40B0-8083-BE53A452FBC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46084" name="Rectangle 72">
            <a:extLst>
              <a:ext uri="{FF2B5EF4-FFF2-40B4-BE49-F238E27FC236}">
                <a16:creationId xmlns:a16="http://schemas.microsoft.com/office/drawing/2014/main" id="{E4C34305-A97C-470F-AB69-EA0E0299788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133600" y="1384300"/>
            <a:ext cx="7988300" cy="596900"/>
          </a:xfrm>
          <a:solidFill>
            <a:srgbClr val="FFFFFF"/>
          </a:solidFill>
          <a:ln w="9525"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88" tIns="44450" rIns="90488" bIns="44450" rtlCol="0"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id-ID">
                <a:solidFill>
                  <a:srgbClr val="800000"/>
                </a:solidFill>
                <a:effectLst/>
              </a:rPr>
              <a:t>Statement of Financial Statement Effects</a:t>
            </a:r>
          </a:p>
        </p:txBody>
      </p:sp>
      <p:sp>
        <p:nvSpPr>
          <p:cNvPr id="46085" name="Rectangle 7">
            <a:extLst>
              <a:ext uri="{FF2B5EF4-FFF2-40B4-BE49-F238E27FC236}">
                <a16:creationId xmlns:a16="http://schemas.microsoft.com/office/drawing/2014/main" id="{B84000F2-4ABE-49A3-A0E8-6CD485EA4E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2057400"/>
            <a:ext cx="7696200" cy="290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30000"/>
              </a:lnSpc>
              <a:spcBef>
                <a:spcPct val="60000"/>
              </a:spcBef>
              <a:buClr>
                <a:srgbClr val="800000"/>
              </a:buClr>
              <a:buSzTx/>
              <a:buFont typeface="Wingdings" panose="05000000000000000000" pitchFamily="2" charset="2"/>
              <a:buChar char="Ø"/>
            </a:pPr>
            <a:r>
              <a:rPr lang="en-US" altLang="id-ID" sz="2200" b="0" dirty="0">
                <a:solidFill>
                  <a:schemeClr val="tx1"/>
                </a:solidFill>
              </a:rPr>
              <a:t>A major advantage of the FIFO method is that in a period of inflation, the costs allocated to ending inventory will approximate their current cost. </a:t>
            </a:r>
          </a:p>
          <a:p>
            <a:pPr>
              <a:lnSpc>
                <a:spcPct val="130000"/>
              </a:lnSpc>
              <a:spcBef>
                <a:spcPct val="60000"/>
              </a:spcBef>
              <a:buClr>
                <a:srgbClr val="800000"/>
              </a:buClr>
              <a:buSzTx/>
              <a:buFont typeface="Wingdings" panose="05000000000000000000" pitchFamily="2" charset="2"/>
              <a:buChar char="Ø"/>
            </a:pPr>
            <a:r>
              <a:rPr lang="en-US" altLang="id-ID" sz="2200" b="0" dirty="0">
                <a:solidFill>
                  <a:schemeClr val="tx1"/>
                </a:solidFill>
              </a:rPr>
              <a:t>A shortcoming of the average-cost method is that in a period of inflation, the costs allocated to ending inventory may be understated in terms of current cost.</a:t>
            </a:r>
          </a:p>
        </p:txBody>
      </p:sp>
    </p:spTree>
    <p:extLst>
      <p:ext uri="{BB962C8B-B14F-4D97-AF65-F5344CB8AC3E}">
        <p14:creationId xmlns:p14="http://schemas.microsoft.com/office/powerpoint/2010/main" val="28648626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576" name="Text Box 8">
            <a:extLst>
              <a:ext uri="{FF2B5EF4-FFF2-40B4-BE49-F238E27FC236}">
                <a16:creationId xmlns:a16="http://schemas.microsoft.com/office/drawing/2014/main" id="{840EA347-8D35-40DF-847E-BB5FB3B18B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3  Explain the financial effects of the inventory cost flow assumptions.</a:t>
            </a:r>
          </a:p>
        </p:txBody>
      </p:sp>
      <p:sp>
        <p:nvSpPr>
          <p:cNvPr id="877577" name="Rectangle 9">
            <a:extLst>
              <a:ext uri="{FF2B5EF4-FFF2-40B4-BE49-F238E27FC236}">
                <a16:creationId xmlns:a16="http://schemas.microsoft.com/office/drawing/2014/main" id="{3513D9EC-DB27-4840-8C93-148AB0D9C53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48132" name="Rectangle 72">
            <a:extLst>
              <a:ext uri="{FF2B5EF4-FFF2-40B4-BE49-F238E27FC236}">
                <a16:creationId xmlns:a16="http://schemas.microsoft.com/office/drawing/2014/main" id="{F9511E7A-A92B-403C-9940-DEF5207AF1F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298700" y="1460500"/>
            <a:ext cx="7988300" cy="596900"/>
          </a:xfrm>
          <a:solidFill>
            <a:srgbClr val="FFFFFF"/>
          </a:solidFill>
          <a:ln w="9525"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88" tIns="44450" rIns="90488" bIns="44450" rtlCol="0"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id-ID">
                <a:solidFill>
                  <a:srgbClr val="800000"/>
                </a:solidFill>
                <a:effectLst/>
              </a:rPr>
              <a:t>Tax Effects</a:t>
            </a:r>
          </a:p>
        </p:txBody>
      </p:sp>
      <p:sp>
        <p:nvSpPr>
          <p:cNvPr id="48133" name="Rectangle 8">
            <a:extLst>
              <a:ext uri="{FF2B5EF4-FFF2-40B4-BE49-F238E27FC236}">
                <a16:creationId xmlns:a16="http://schemas.microsoft.com/office/drawing/2014/main" id="{3E58015D-3A31-4629-8A36-9477EE50E8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2057401"/>
            <a:ext cx="7467600" cy="165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81000" indent="-3810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609600" indent="-3810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295400" indent="-3810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752600" indent="-3810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209800" indent="-3810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667000" indent="-3810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3124200" indent="-3810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581400" indent="-3810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4038600" indent="-3810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lnSpc>
                <a:spcPct val="125000"/>
              </a:lnSpc>
              <a:spcBef>
                <a:spcPct val="40000"/>
              </a:spcBef>
            </a:pPr>
            <a:r>
              <a:rPr lang="en-US" altLang="id-ID" sz="2400">
                <a:latin typeface="Arial" panose="020B0604020202020204" pitchFamily="34" charset="0"/>
              </a:rPr>
              <a:t>In a period of inflation:  </a:t>
            </a:r>
          </a:p>
          <a:p>
            <a:pPr lvl="1">
              <a:lnSpc>
                <a:spcPct val="125000"/>
              </a:lnSpc>
              <a:spcBef>
                <a:spcPct val="40000"/>
              </a:spcBef>
              <a:buClr>
                <a:srgbClr val="800000"/>
              </a:buClr>
              <a:buFont typeface="Wingdings" panose="05000000000000000000" pitchFamily="2" charset="2"/>
              <a:buChar char="Ø"/>
            </a:pPr>
            <a:r>
              <a:rPr lang="en-US" altLang="id-ID" sz="2200">
                <a:latin typeface="Arial" panose="020B0604020202020204" pitchFamily="34" charset="0"/>
              </a:rPr>
              <a:t>FIFO - inventory and net income higher.</a:t>
            </a:r>
          </a:p>
          <a:p>
            <a:pPr lvl="1">
              <a:lnSpc>
                <a:spcPct val="125000"/>
              </a:lnSpc>
              <a:spcBef>
                <a:spcPct val="40000"/>
              </a:spcBef>
              <a:buClr>
                <a:srgbClr val="800000"/>
              </a:buClr>
              <a:buFont typeface="Wingdings" panose="05000000000000000000" pitchFamily="2" charset="2"/>
              <a:buChar char="Ø"/>
            </a:pPr>
            <a:r>
              <a:rPr lang="en-US" altLang="id-ID" sz="2200">
                <a:latin typeface="Arial" panose="020B0604020202020204" pitchFamily="34" charset="0"/>
              </a:rPr>
              <a:t>AVERAGE Cost - lower income taxes.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3">
            <a:extLst>
              <a:ext uri="{FF2B5EF4-FFF2-40B4-BE49-F238E27FC236}">
                <a16:creationId xmlns:a16="http://schemas.microsoft.com/office/drawing/2014/main" id="{AF0653F0-7BAB-4010-B38F-3A0F3C47B2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1365250"/>
            <a:ext cx="8229600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Using Cost Flow Methods Consistently</a:t>
            </a:r>
          </a:p>
        </p:txBody>
      </p:sp>
      <p:sp>
        <p:nvSpPr>
          <p:cNvPr id="880645" name="Rectangle 5">
            <a:extLst>
              <a:ext uri="{FF2B5EF4-FFF2-40B4-BE49-F238E27FC236}">
                <a16:creationId xmlns:a16="http://schemas.microsoft.com/office/drawing/2014/main" id="{75336096-17A0-4433-BE44-204DE9ACFD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52228" name="Text Box 2">
            <a:extLst>
              <a:ext uri="{FF2B5EF4-FFF2-40B4-BE49-F238E27FC236}">
                <a16:creationId xmlns:a16="http://schemas.microsoft.com/office/drawing/2014/main" id="{0597504E-4F1A-4424-8FB1-06653A91E2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030414"/>
            <a:ext cx="7924800" cy="18637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lvl="1">
              <a:lnSpc>
                <a:spcPct val="110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Method should be used consistently, enhances comparability.</a:t>
            </a:r>
          </a:p>
          <a:p>
            <a:pPr lvl="1">
              <a:lnSpc>
                <a:spcPct val="110000"/>
              </a:lnSpc>
              <a:spcBef>
                <a:spcPct val="2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>
                <a:solidFill>
                  <a:srgbClr val="000000"/>
                </a:solidFill>
              </a:rPr>
              <a:t>Although consistency is preferred, a company may change its inventory costing method.</a:t>
            </a:r>
          </a:p>
        </p:txBody>
      </p:sp>
      <p:sp>
        <p:nvSpPr>
          <p:cNvPr id="880648" name="Text Box 8">
            <a:extLst>
              <a:ext uri="{FF2B5EF4-FFF2-40B4-BE49-F238E27FC236}">
                <a16:creationId xmlns:a16="http://schemas.microsoft.com/office/drawing/2014/main" id="{811EF6DE-00E7-42B6-B5C4-7A929A0A68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3  Explain the financial effects of the inventory cost flow assumptions.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2">
            <a:extLst>
              <a:ext uri="{FF2B5EF4-FFF2-40B4-BE49-F238E27FC236}">
                <a16:creationId xmlns:a16="http://schemas.microsoft.com/office/drawing/2014/main" id="{7B31621F-85D0-4AD8-AB6F-79B711FB0E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1365250"/>
            <a:ext cx="8229600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Lower-of-Cost-or-Net Realizable Value</a:t>
            </a:r>
          </a:p>
        </p:txBody>
      </p:sp>
      <p:sp>
        <p:nvSpPr>
          <p:cNvPr id="882691" name="Rectangle 3">
            <a:extLst>
              <a:ext uri="{FF2B5EF4-FFF2-40B4-BE49-F238E27FC236}">
                <a16:creationId xmlns:a16="http://schemas.microsoft.com/office/drawing/2014/main" id="{AC197B68-17B1-4E49-A437-CDDB4B02B4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882695" name="Text Box 7">
            <a:extLst>
              <a:ext uri="{FF2B5EF4-FFF2-40B4-BE49-F238E27FC236}">
                <a16:creationId xmlns:a16="http://schemas.microsoft.com/office/drawing/2014/main" id="{EA3E5443-043C-4AE3-A50B-648E9C1C5E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4  Explain the lower-of-cost-or-net realizable value basis of accounting for inventories.</a:t>
            </a:r>
          </a:p>
        </p:txBody>
      </p:sp>
      <p:sp>
        <p:nvSpPr>
          <p:cNvPr id="54277" name="Text Box 8">
            <a:extLst>
              <a:ext uri="{FF2B5EF4-FFF2-40B4-BE49-F238E27FC236}">
                <a16:creationId xmlns:a16="http://schemas.microsoft.com/office/drawing/2014/main" id="{5F081D26-70C6-4590-85BC-98F65691D3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030414"/>
            <a:ext cx="7924800" cy="34067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30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400" b="0">
                <a:solidFill>
                  <a:schemeClr val="tx1"/>
                </a:solidFill>
              </a:rPr>
              <a:t>When the value of inventory is lower than its cost</a:t>
            </a:r>
          </a:p>
          <a:p>
            <a:pPr lvl="1">
              <a:lnSpc>
                <a:spcPct val="120000"/>
              </a:lnSpc>
              <a:spcBef>
                <a:spcPct val="30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2300" b="0">
                <a:solidFill>
                  <a:schemeClr val="tx1"/>
                </a:solidFill>
              </a:rPr>
              <a:t>Companies can “write down” the inventory to its net realizable value in the period in which the price decline occurs. </a:t>
            </a:r>
          </a:p>
          <a:p>
            <a:pPr lvl="1">
              <a:lnSpc>
                <a:spcPct val="120000"/>
              </a:lnSpc>
              <a:spcBef>
                <a:spcPct val="30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2300" b="0">
                <a:solidFill>
                  <a:schemeClr val="tx1"/>
                </a:solidFill>
              </a:rPr>
              <a:t>Net realizable value refers to the net amount that a company expects to realize (receive) from the sale of inventory.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739" name="Rectangle 3">
            <a:extLst>
              <a:ext uri="{FF2B5EF4-FFF2-40B4-BE49-F238E27FC236}">
                <a16:creationId xmlns:a16="http://schemas.microsoft.com/office/drawing/2014/main" id="{F532ECB3-DB98-47C7-A402-AF0872ABE6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Costing</a:t>
            </a:r>
          </a:p>
        </p:txBody>
      </p:sp>
      <p:sp>
        <p:nvSpPr>
          <p:cNvPr id="56323" name="Text Box 7">
            <a:extLst>
              <a:ext uri="{FF2B5EF4-FFF2-40B4-BE49-F238E27FC236}">
                <a16:creationId xmlns:a16="http://schemas.microsoft.com/office/drawing/2014/main" id="{1BA1F671-8DD8-48C4-8E8F-E2327AA76A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0" y="1951038"/>
            <a:ext cx="7772400" cy="124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5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2200">
                <a:solidFill>
                  <a:srgbClr val="800000"/>
                </a:solidFill>
              </a:rPr>
              <a:t>Illustration:</a:t>
            </a:r>
            <a:r>
              <a:rPr lang="en-US" altLang="id-ID" sz="2200" b="0">
                <a:solidFill>
                  <a:schemeClr val="tx1"/>
                </a:solidFill>
              </a:rPr>
              <a:t>  Assume that Ken Tuckie TV has the following lines of merchandise with costs and market values as indicated.</a:t>
            </a:r>
          </a:p>
        </p:txBody>
      </p:sp>
      <p:sp>
        <p:nvSpPr>
          <p:cNvPr id="56324" name="Text Box 6">
            <a:extLst>
              <a:ext uri="{FF2B5EF4-FFF2-40B4-BE49-F238E27FC236}">
                <a16:creationId xmlns:a16="http://schemas.microsoft.com/office/drawing/2014/main" id="{A1593191-5910-4056-8E82-63B920AA38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3000" y="3078164"/>
            <a:ext cx="14478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6-10</a:t>
            </a:r>
          </a:p>
        </p:txBody>
      </p:sp>
      <p:sp>
        <p:nvSpPr>
          <p:cNvPr id="56325" name="Text Box 2">
            <a:extLst>
              <a:ext uri="{FF2B5EF4-FFF2-40B4-BE49-F238E27FC236}">
                <a16:creationId xmlns:a16="http://schemas.microsoft.com/office/drawing/2014/main" id="{7D149023-F4AF-449E-BA00-D55D10EF5A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1365250"/>
            <a:ext cx="8229600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Lower-of-Cost-or-Net Realizable Value</a:t>
            </a:r>
          </a:p>
        </p:txBody>
      </p:sp>
      <p:sp>
        <p:nvSpPr>
          <p:cNvPr id="882695" name="Text Box 7">
            <a:extLst>
              <a:ext uri="{FF2B5EF4-FFF2-40B4-BE49-F238E27FC236}">
                <a16:creationId xmlns:a16="http://schemas.microsoft.com/office/drawing/2014/main" id="{5E5A4F47-76E5-42CB-A5A0-ED452B26A7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6248401"/>
            <a:ext cx="5257800" cy="58102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4  Explain the lower-of-cost-or-net realizable value basis of accounting for inventories.</a:t>
            </a:r>
          </a:p>
        </p:txBody>
      </p:sp>
      <p:pic>
        <p:nvPicPr>
          <p:cNvPr id="56327" name="Picture 17">
            <a:extLst>
              <a:ext uri="{FF2B5EF4-FFF2-40B4-BE49-F238E27FC236}">
                <a16:creationId xmlns:a16="http://schemas.microsoft.com/office/drawing/2014/main" id="{E457F6D3-F890-4F4C-AD7B-D17A411C7B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3429000"/>
            <a:ext cx="7924800" cy="2355850"/>
          </a:xfrm>
          <a:prstGeom prst="rect">
            <a:avLst/>
          </a:prstGeom>
          <a:noFill/>
          <a:ln w="28575" cap="sq" algn="ctr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5" name="Rectangle 3">
            <a:extLst>
              <a:ext uri="{FF2B5EF4-FFF2-40B4-BE49-F238E27FC236}">
                <a16:creationId xmlns:a16="http://schemas.microsoft.com/office/drawing/2014/main" id="{D2D8944A-716B-49B2-9547-B871823835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Errors</a:t>
            </a:r>
          </a:p>
        </p:txBody>
      </p:sp>
      <p:sp>
        <p:nvSpPr>
          <p:cNvPr id="888836" name="Text Box 4">
            <a:extLst>
              <a:ext uri="{FF2B5EF4-FFF2-40B4-BE49-F238E27FC236}">
                <a16:creationId xmlns:a16="http://schemas.microsoft.com/office/drawing/2014/main" id="{F995379A-C86F-4839-9AC8-927F8E353D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5  Indicate the effects of inventory errors on the financial statements.</a:t>
            </a:r>
          </a:p>
        </p:txBody>
      </p:sp>
      <p:sp>
        <p:nvSpPr>
          <p:cNvPr id="58372" name="Text Box 5">
            <a:extLst>
              <a:ext uri="{FF2B5EF4-FFF2-40B4-BE49-F238E27FC236}">
                <a16:creationId xmlns:a16="http://schemas.microsoft.com/office/drawing/2014/main" id="{CB5CC476-60E4-46AB-AC8A-3BEC392769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500188"/>
            <a:ext cx="7924800" cy="34655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40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b="0">
                <a:solidFill>
                  <a:schemeClr val="tx1"/>
                </a:solidFill>
              </a:rPr>
              <a:t>Common Cause:</a:t>
            </a:r>
          </a:p>
          <a:p>
            <a:pPr lvl="1">
              <a:lnSpc>
                <a:spcPct val="120000"/>
              </a:lnSpc>
              <a:spcBef>
                <a:spcPct val="40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>
                <a:solidFill>
                  <a:schemeClr val="tx1"/>
                </a:solidFill>
              </a:rPr>
              <a:t>Failure to count or price inventory correctly. </a:t>
            </a:r>
          </a:p>
          <a:p>
            <a:pPr lvl="1">
              <a:lnSpc>
                <a:spcPct val="120000"/>
              </a:lnSpc>
              <a:spcBef>
                <a:spcPct val="40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>
                <a:solidFill>
                  <a:schemeClr val="tx1"/>
                </a:solidFill>
              </a:rPr>
              <a:t>Not properly recognizing the transfer of legal title to goods in transit.</a:t>
            </a:r>
          </a:p>
          <a:p>
            <a:pPr lvl="1">
              <a:lnSpc>
                <a:spcPct val="120000"/>
              </a:lnSpc>
              <a:spcBef>
                <a:spcPct val="40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b="0">
                <a:solidFill>
                  <a:schemeClr val="tx1"/>
                </a:solidFill>
              </a:rPr>
              <a:t>Errors affect both the income statement and statement of financial position.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82" name="Rectangle 2">
            <a:extLst>
              <a:ext uri="{FF2B5EF4-FFF2-40B4-BE49-F238E27FC236}">
                <a16:creationId xmlns:a16="http://schemas.microsoft.com/office/drawing/2014/main" id="{34FE28A0-BFFB-49BA-9DD9-5CC0DD61E3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Errors</a:t>
            </a:r>
          </a:p>
        </p:txBody>
      </p:sp>
      <p:sp>
        <p:nvSpPr>
          <p:cNvPr id="890883" name="Text Box 3">
            <a:extLst>
              <a:ext uri="{FF2B5EF4-FFF2-40B4-BE49-F238E27FC236}">
                <a16:creationId xmlns:a16="http://schemas.microsoft.com/office/drawing/2014/main" id="{8A65FED6-2B06-4159-AFBA-B8CFC7CCC6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5  Indicate the effects of inventory errors on the financial statements.</a:t>
            </a:r>
          </a:p>
        </p:txBody>
      </p:sp>
      <p:sp>
        <p:nvSpPr>
          <p:cNvPr id="60420" name="Text Box 4">
            <a:extLst>
              <a:ext uri="{FF2B5EF4-FFF2-40B4-BE49-F238E27FC236}">
                <a16:creationId xmlns:a16="http://schemas.microsoft.com/office/drawing/2014/main" id="{8E53C508-A6E1-476F-A6AF-7CD9078E74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981200"/>
            <a:ext cx="7924800" cy="863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300" b="0" dirty="0">
                <a:solidFill>
                  <a:schemeClr val="tx1"/>
                </a:solidFill>
              </a:rPr>
              <a:t>Inventory errors affect the computation of cost of goods sold and net income.</a:t>
            </a:r>
          </a:p>
        </p:txBody>
      </p:sp>
      <p:sp>
        <p:nvSpPr>
          <p:cNvPr id="60421" name="Text Box 5">
            <a:extLst>
              <a:ext uri="{FF2B5EF4-FFF2-40B4-BE49-F238E27FC236}">
                <a16:creationId xmlns:a16="http://schemas.microsoft.com/office/drawing/2014/main" id="{1FA4597E-2F28-48B0-9819-6C9DEF5D98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360488"/>
            <a:ext cx="7543800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Income Statement Effects</a:t>
            </a:r>
          </a:p>
        </p:txBody>
      </p:sp>
      <p:pic>
        <p:nvPicPr>
          <p:cNvPr id="60422" name="Picture 6">
            <a:extLst>
              <a:ext uri="{FF2B5EF4-FFF2-40B4-BE49-F238E27FC236}">
                <a16:creationId xmlns:a16="http://schemas.microsoft.com/office/drawing/2014/main" id="{231C6806-59E6-46CB-9260-B152556C9D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1" y="2971800"/>
            <a:ext cx="7845425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sp>
        <p:nvSpPr>
          <p:cNvPr id="60423" name="Text Box 8">
            <a:extLst>
              <a:ext uri="{FF2B5EF4-FFF2-40B4-BE49-F238E27FC236}">
                <a16:creationId xmlns:a16="http://schemas.microsoft.com/office/drawing/2014/main" id="{BA409546-94CD-4136-B3EE-DF0A8200BA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3400" y="39624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6-12</a:t>
            </a:r>
          </a:p>
        </p:txBody>
      </p:sp>
      <p:sp>
        <p:nvSpPr>
          <p:cNvPr id="60424" name="Text Box 9">
            <a:extLst>
              <a:ext uri="{FF2B5EF4-FFF2-40B4-BE49-F238E27FC236}">
                <a16:creationId xmlns:a16="http://schemas.microsoft.com/office/drawing/2014/main" id="{283EE19C-5BB6-4A1D-BC26-C1919ABC6A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26670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6-11</a:t>
            </a:r>
          </a:p>
        </p:txBody>
      </p:sp>
      <p:pic>
        <p:nvPicPr>
          <p:cNvPr id="60425" name="Picture 10">
            <a:extLst>
              <a:ext uri="{FF2B5EF4-FFF2-40B4-BE49-F238E27FC236}">
                <a16:creationId xmlns:a16="http://schemas.microsoft.com/office/drawing/2014/main" id="{DF123C1A-21F0-4B31-B1BE-A992F3ECF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4267200"/>
            <a:ext cx="7010400" cy="1893888"/>
          </a:xfrm>
          <a:prstGeom prst="rect">
            <a:avLst/>
          </a:prstGeom>
          <a:noFill/>
          <a:ln w="28575" cap="sq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2930" name="Rectangle 2">
            <a:extLst>
              <a:ext uri="{FF2B5EF4-FFF2-40B4-BE49-F238E27FC236}">
                <a16:creationId xmlns:a16="http://schemas.microsoft.com/office/drawing/2014/main" id="{1A52F9A2-973D-4BDD-87FB-3919A1FADE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Errors</a:t>
            </a:r>
          </a:p>
        </p:txBody>
      </p:sp>
      <p:sp>
        <p:nvSpPr>
          <p:cNvPr id="892931" name="Text Box 3">
            <a:extLst>
              <a:ext uri="{FF2B5EF4-FFF2-40B4-BE49-F238E27FC236}">
                <a16:creationId xmlns:a16="http://schemas.microsoft.com/office/drawing/2014/main" id="{8707D81F-5C48-4B26-8BD8-BA1092DFAB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5  Indicate the effects of inventory errors on the financial statements.</a:t>
            </a:r>
          </a:p>
        </p:txBody>
      </p:sp>
      <p:sp>
        <p:nvSpPr>
          <p:cNvPr id="62468" name="Text Box 4">
            <a:extLst>
              <a:ext uri="{FF2B5EF4-FFF2-40B4-BE49-F238E27FC236}">
                <a16:creationId xmlns:a16="http://schemas.microsoft.com/office/drawing/2014/main" id="{A517DB54-E4A5-42D1-A4B9-B15DC95853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981201"/>
            <a:ext cx="7924800" cy="3959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200" b="0" dirty="0">
                <a:solidFill>
                  <a:schemeClr val="tx1"/>
                </a:solidFill>
              </a:rPr>
              <a:t>Inventory errors affect the computation of cost of goods sold and net income </a:t>
            </a:r>
            <a:r>
              <a:rPr lang="en-US" altLang="id-ID" sz="2200" dirty="0">
                <a:solidFill>
                  <a:srgbClr val="800000"/>
                </a:solidFill>
              </a:rPr>
              <a:t>in two periods</a:t>
            </a:r>
            <a:r>
              <a:rPr lang="en-US" altLang="id-ID" sz="2200" b="0" dirty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10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2200" b="0" dirty="0">
                <a:solidFill>
                  <a:schemeClr val="tx1"/>
                </a:solidFill>
              </a:rPr>
              <a:t>An error in ending inventory of the current period will have a </a:t>
            </a:r>
            <a:r>
              <a:rPr lang="en-US" altLang="id-ID" sz="2200" dirty="0">
                <a:solidFill>
                  <a:schemeClr val="tx1"/>
                </a:solidFill>
              </a:rPr>
              <a:t>reverse effect on net income of the next accounting period</a:t>
            </a:r>
            <a:r>
              <a:rPr lang="en-US" altLang="id-ID" sz="2200" b="0" dirty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10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2200" b="0" dirty="0">
                <a:solidFill>
                  <a:schemeClr val="tx1"/>
                </a:solidFill>
              </a:rPr>
              <a:t>Over the two years, the total net income is correct because the errors </a:t>
            </a:r>
            <a:r>
              <a:rPr lang="en-US" altLang="id-ID" sz="2200" dirty="0">
                <a:solidFill>
                  <a:schemeClr val="tx1"/>
                </a:solidFill>
              </a:rPr>
              <a:t>offset each other</a:t>
            </a:r>
            <a:r>
              <a:rPr lang="en-US" altLang="id-ID" sz="2200" b="0" dirty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10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2200" b="0" dirty="0">
                <a:solidFill>
                  <a:schemeClr val="tx1"/>
                </a:solidFill>
              </a:rPr>
              <a:t>The ending inventory depends entirely on the accuracy of taking and costing the inventory.</a:t>
            </a:r>
          </a:p>
        </p:txBody>
      </p:sp>
      <p:sp>
        <p:nvSpPr>
          <p:cNvPr id="62469" name="Text Box 5">
            <a:extLst>
              <a:ext uri="{FF2B5EF4-FFF2-40B4-BE49-F238E27FC236}">
                <a16:creationId xmlns:a16="http://schemas.microsoft.com/office/drawing/2014/main" id="{C06586B9-73D7-4835-B85B-B478FBAAA9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360488"/>
            <a:ext cx="7543800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Income Statement Effects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4978" name="Rectangle 2">
            <a:extLst>
              <a:ext uri="{FF2B5EF4-FFF2-40B4-BE49-F238E27FC236}">
                <a16:creationId xmlns:a16="http://schemas.microsoft.com/office/drawing/2014/main" id="{BF8E84A3-B91E-4619-961D-71A5C93D95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Errors</a:t>
            </a:r>
          </a:p>
        </p:txBody>
      </p:sp>
      <p:sp>
        <p:nvSpPr>
          <p:cNvPr id="894979" name="Text Box 3">
            <a:extLst>
              <a:ext uri="{FF2B5EF4-FFF2-40B4-BE49-F238E27FC236}">
                <a16:creationId xmlns:a16="http://schemas.microsoft.com/office/drawing/2014/main" id="{15D37D26-C6CC-489E-B965-23CA1D78FB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5  Indicate the effects of inventory errors on the financial statements.</a:t>
            </a:r>
          </a:p>
        </p:txBody>
      </p:sp>
      <p:graphicFrame>
        <p:nvGraphicFramePr>
          <p:cNvPr id="64516" name="Object 6">
            <a:extLst>
              <a:ext uri="{FF2B5EF4-FFF2-40B4-BE49-F238E27FC236}">
                <a16:creationId xmlns:a16="http://schemas.microsoft.com/office/drawing/2014/main" id="{0A36246F-DE58-42EB-A279-588D26BAAF5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133600" y="1295401"/>
          <a:ext cx="7924800" cy="3838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Worksheet" r:id="rId4" imgW="4590990" imgH="2381131" progId="Excel.Sheet.8">
                  <p:embed/>
                </p:oleObj>
              </mc:Choice>
              <mc:Fallback>
                <p:oleObj name="Worksheet" r:id="rId4" imgW="4590990" imgH="2381131" progId="Excel.Sheet.8">
                  <p:embed/>
                  <p:pic>
                    <p:nvPicPr>
                      <p:cNvPr id="64516" name="Object 6">
                        <a:extLst>
                          <a:ext uri="{FF2B5EF4-FFF2-40B4-BE49-F238E27FC236}">
                            <a16:creationId xmlns:a16="http://schemas.microsoft.com/office/drawing/2014/main" id="{0A36246F-DE58-42EB-A279-588D26BAAF5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1295401"/>
                        <a:ext cx="7924800" cy="3838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 cap="sq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517" name="Text Box 7">
            <a:extLst>
              <a:ext uri="{FF2B5EF4-FFF2-40B4-BE49-F238E27FC236}">
                <a16:creationId xmlns:a16="http://schemas.microsoft.com/office/drawing/2014/main" id="{289E9A45-FF0F-4FD0-A262-209DC2A06D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5400" y="5422900"/>
            <a:ext cx="19050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600">
                <a:solidFill>
                  <a:srgbClr val="800000"/>
                </a:solidFill>
              </a:rPr>
              <a:t>($3,000)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600">
                <a:solidFill>
                  <a:schemeClr val="tx1"/>
                </a:solidFill>
              </a:rPr>
              <a:t>Net Income understated</a:t>
            </a:r>
          </a:p>
        </p:txBody>
      </p:sp>
      <p:sp>
        <p:nvSpPr>
          <p:cNvPr id="64518" name="Text Box 9">
            <a:extLst>
              <a:ext uri="{FF2B5EF4-FFF2-40B4-BE49-F238E27FC236}">
                <a16:creationId xmlns:a16="http://schemas.microsoft.com/office/drawing/2014/main" id="{E78C07DC-CD7D-4F18-ADC8-B593D9F6D0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5410200"/>
            <a:ext cx="19050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600">
                <a:solidFill>
                  <a:schemeClr val="tx1"/>
                </a:solidFill>
              </a:rPr>
              <a:t>$3,000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600">
                <a:solidFill>
                  <a:schemeClr val="tx1"/>
                </a:solidFill>
              </a:rPr>
              <a:t>Net Income overstated</a:t>
            </a:r>
          </a:p>
        </p:txBody>
      </p:sp>
      <p:sp>
        <p:nvSpPr>
          <p:cNvPr id="64519" name="AutoShape 10">
            <a:extLst>
              <a:ext uri="{FF2B5EF4-FFF2-40B4-BE49-F238E27FC236}">
                <a16:creationId xmlns:a16="http://schemas.microsoft.com/office/drawing/2014/main" id="{CF5D22A8-ECFE-4A01-AFDE-6966D4F95246}"/>
              </a:ext>
            </a:extLst>
          </p:cNvPr>
          <p:cNvSpPr>
            <a:spLocks/>
          </p:cNvSpPr>
          <p:nvPr/>
        </p:nvSpPr>
        <p:spPr bwMode="auto">
          <a:xfrm rot="5400000">
            <a:off x="5943600" y="3962400"/>
            <a:ext cx="228600" cy="2514600"/>
          </a:xfrm>
          <a:prstGeom prst="rightBrace">
            <a:avLst>
              <a:gd name="adj1" fmla="val 91667"/>
              <a:gd name="adj2" fmla="val 50000"/>
            </a:avLst>
          </a:prstGeom>
          <a:noFill/>
          <a:ln w="38100" cap="sq">
            <a:solidFill>
              <a:srgbClr val="80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10800000" vert="eaVert" wrap="none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</a:endParaRPr>
          </a:p>
        </p:txBody>
      </p:sp>
      <p:sp>
        <p:nvSpPr>
          <p:cNvPr id="64520" name="AutoShape 11">
            <a:extLst>
              <a:ext uri="{FF2B5EF4-FFF2-40B4-BE49-F238E27FC236}">
                <a16:creationId xmlns:a16="http://schemas.microsoft.com/office/drawing/2014/main" id="{DB774911-C8A1-4B8B-9568-11D836EF2D6C}"/>
              </a:ext>
            </a:extLst>
          </p:cNvPr>
          <p:cNvSpPr>
            <a:spLocks/>
          </p:cNvSpPr>
          <p:nvPr/>
        </p:nvSpPr>
        <p:spPr bwMode="auto">
          <a:xfrm rot="5400000">
            <a:off x="8686800" y="3962400"/>
            <a:ext cx="228600" cy="2514600"/>
          </a:xfrm>
          <a:prstGeom prst="rightBrace">
            <a:avLst>
              <a:gd name="adj1" fmla="val 91667"/>
              <a:gd name="adj2" fmla="val 50000"/>
            </a:avLst>
          </a:prstGeom>
          <a:noFill/>
          <a:ln w="38100" cap="sq">
            <a:solidFill>
              <a:srgbClr val="80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</a:endParaRPr>
          </a:p>
        </p:txBody>
      </p:sp>
      <p:sp>
        <p:nvSpPr>
          <p:cNvPr id="64521" name="Rectangle 12">
            <a:extLst>
              <a:ext uri="{FF2B5EF4-FFF2-40B4-BE49-F238E27FC236}">
                <a16:creationId xmlns:a16="http://schemas.microsoft.com/office/drawing/2014/main" id="{7CDAA84A-6D6A-43F0-BA2D-B9A3F85A7C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5394325"/>
            <a:ext cx="3124200" cy="730250"/>
          </a:xfrm>
          <a:prstGeom prst="rect">
            <a:avLst/>
          </a:prstGeom>
          <a:solidFill>
            <a:srgbClr val="F6E27C"/>
          </a:solidFill>
          <a:ln w="28575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000" b="0">
                <a:solidFill>
                  <a:schemeClr val="tx1"/>
                </a:solidFill>
              </a:rPr>
              <a:t>Combined income for    2-year period is correct.</a:t>
            </a:r>
          </a:p>
        </p:txBody>
      </p:sp>
      <p:sp>
        <p:nvSpPr>
          <p:cNvPr id="64522" name="Text Box 13">
            <a:extLst>
              <a:ext uri="{FF2B5EF4-FFF2-40B4-BE49-F238E27FC236}">
                <a16:creationId xmlns:a16="http://schemas.microsoft.com/office/drawing/2014/main" id="{8F92D7C7-F37C-49F5-956B-7B593EDD17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449389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6-13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25AB4A66-3EDA-456F-AA93-7B1A7D9BD6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981200"/>
            <a:ext cx="8001000" cy="3657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2562" tIns="46038" rIns="182562" bIns="46038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5000"/>
              </a:lnSpc>
              <a:spcBef>
                <a:spcPct val="45000"/>
              </a:spcBef>
              <a:buClr>
                <a:schemeClr val="tx1"/>
              </a:buClr>
              <a:buSzTx/>
              <a:buFont typeface="Wingdings" panose="05000000000000000000" pitchFamily="2" charset="2"/>
              <a:buNone/>
            </a:pPr>
            <a:r>
              <a:rPr lang="en-US" altLang="id-ID" sz="2400" b="0">
                <a:solidFill>
                  <a:schemeClr val="tx1"/>
                </a:solidFill>
                <a:cs typeface="Times New Roman" panose="02020603050405020304" pitchFamily="18" charset="0"/>
              </a:rPr>
              <a:t>Understating ending inventory will overstate:  </a:t>
            </a:r>
          </a:p>
          <a:p>
            <a:pPr lvl="1">
              <a:lnSpc>
                <a:spcPct val="125000"/>
              </a:lnSpc>
              <a:spcBef>
                <a:spcPct val="45000"/>
              </a:spcBef>
              <a:buClr>
                <a:schemeClr val="tx1"/>
              </a:buClr>
              <a:buSzTx/>
              <a:buFont typeface="Wingdings" panose="05000000000000000000" pitchFamily="2" charset="2"/>
              <a:buAutoNum type="alphaLcPeriod"/>
            </a:pPr>
            <a:r>
              <a:rPr lang="en-US" altLang="id-ID" b="0">
                <a:solidFill>
                  <a:schemeClr val="tx1"/>
                </a:solidFill>
                <a:cs typeface="Times New Roman" panose="02020603050405020304" pitchFamily="18" charset="0"/>
              </a:rPr>
              <a:t>assets.  </a:t>
            </a:r>
          </a:p>
          <a:p>
            <a:pPr lvl="1">
              <a:lnSpc>
                <a:spcPct val="125000"/>
              </a:lnSpc>
              <a:spcBef>
                <a:spcPct val="45000"/>
              </a:spcBef>
              <a:buClr>
                <a:schemeClr val="tx1"/>
              </a:buClr>
              <a:buSzTx/>
              <a:buFont typeface="Wingdings" panose="05000000000000000000" pitchFamily="2" charset="2"/>
              <a:buAutoNum type="alphaLcPeriod"/>
            </a:pPr>
            <a:r>
              <a:rPr lang="en-US" altLang="id-ID" b="0">
                <a:solidFill>
                  <a:schemeClr val="tx1"/>
                </a:solidFill>
                <a:cs typeface="Times New Roman" panose="02020603050405020304" pitchFamily="18" charset="0"/>
              </a:rPr>
              <a:t>cost of goods sold. </a:t>
            </a:r>
          </a:p>
          <a:p>
            <a:pPr lvl="1">
              <a:lnSpc>
                <a:spcPct val="125000"/>
              </a:lnSpc>
              <a:spcBef>
                <a:spcPct val="45000"/>
              </a:spcBef>
              <a:buClr>
                <a:schemeClr val="tx1"/>
              </a:buClr>
              <a:buSzTx/>
              <a:buFont typeface="Wingdings" panose="05000000000000000000" pitchFamily="2" charset="2"/>
              <a:buAutoNum type="alphaLcPeriod"/>
            </a:pPr>
            <a:r>
              <a:rPr lang="en-US" altLang="id-ID" b="0">
                <a:solidFill>
                  <a:schemeClr val="tx1"/>
                </a:solidFill>
                <a:cs typeface="Times New Roman" panose="02020603050405020304" pitchFamily="18" charset="0"/>
              </a:rPr>
              <a:t>net income.  </a:t>
            </a:r>
          </a:p>
          <a:p>
            <a:pPr lvl="1">
              <a:lnSpc>
                <a:spcPct val="125000"/>
              </a:lnSpc>
              <a:spcBef>
                <a:spcPct val="45000"/>
              </a:spcBef>
              <a:buClr>
                <a:schemeClr val="tx1"/>
              </a:buClr>
              <a:buSzTx/>
              <a:buFont typeface="Wingdings" panose="05000000000000000000" pitchFamily="2" charset="2"/>
              <a:buAutoNum type="alphaLcPeriod"/>
            </a:pPr>
            <a:r>
              <a:rPr lang="en-US" altLang="id-ID" b="0">
                <a:solidFill>
                  <a:schemeClr val="tx1"/>
                </a:solidFill>
                <a:cs typeface="Times New Roman" panose="02020603050405020304" pitchFamily="18" charset="0"/>
              </a:rPr>
              <a:t>equity.</a:t>
            </a:r>
          </a:p>
        </p:txBody>
      </p:sp>
      <p:sp>
        <p:nvSpPr>
          <p:cNvPr id="914435" name="Oval 3">
            <a:extLst>
              <a:ext uri="{FF2B5EF4-FFF2-40B4-BE49-F238E27FC236}">
                <a16:creationId xmlns:a16="http://schemas.microsoft.com/office/drawing/2014/main" id="{B0685A34-45D0-4FD5-B2C4-C6573D4264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7000" y="3317875"/>
            <a:ext cx="457200" cy="457200"/>
          </a:xfrm>
          <a:prstGeom prst="ellipse">
            <a:avLst/>
          </a:prstGeom>
          <a:noFill/>
          <a:ln w="57150" cap="sq">
            <a:solidFill>
              <a:srgbClr val="80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</a:endParaRPr>
          </a:p>
        </p:txBody>
      </p:sp>
      <p:sp>
        <p:nvSpPr>
          <p:cNvPr id="66564" name="Rectangle 4">
            <a:extLst>
              <a:ext uri="{FF2B5EF4-FFF2-40B4-BE49-F238E27FC236}">
                <a16:creationId xmlns:a16="http://schemas.microsoft.com/office/drawing/2014/main" id="{9B370875-A4D1-4F90-A562-9A4460CEB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1371600"/>
            <a:ext cx="533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2562" tIns="46038" rIns="182562" bIns="46038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buClr>
                <a:schemeClr val="tx1"/>
              </a:buClr>
              <a:buSzTx/>
              <a:buFont typeface="Wingdings" panose="05000000000000000000" pitchFamily="2" charset="2"/>
              <a:buNone/>
            </a:pPr>
            <a:r>
              <a:rPr lang="en-US" altLang="id-ID" sz="3000">
                <a:solidFill>
                  <a:srgbClr val="800000"/>
                </a:solidFill>
              </a:rPr>
              <a:t>Review Question</a:t>
            </a:r>
          </a:p>
        </p:txBody>
      </p:sp>
      <p:sp>
        <p:nvSpPr>
          <p:cNvPr id="914440" name="Rectangle 8">
            <a:extLst>
              <a:ext uri="{FF2B5EF4-FFF2-40B4-BE49-F238E27FC236}">
                <a16:creationId xmlns:a16="http://schemas.microsoft.com/office/drawing/2014/main" id="{05E6110D-C1FA-42EE-8A38-7B36C67D39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Errors</a:t>
            </a:r>
          </a:p>
        </p:txBody>
      </p:sp>
      <p:sp>
        <p:nvSpPr>
          <p:cNvPr id="914441" name="Text Box 9">
            <a:extLst>
              <a:ext uri="{FF2B5EF4-FFF2-40B4-BE49-F238E27FC236}">
                <a16:creationId xmlns:a16="http://schemas.microsoft.com/office/drawing/2014/main" id="{FFB68365-D6D8-4ED4-A7A4-437C0B90C7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5  Indicate the effects of inventory errors on the financial statements.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4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4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4435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7026" name="Rectangle 2">
            <a:extLst>
              <a:ext uri="{FF2B5EF4-FFF2-40B4-BE49-F238E27FC236}">
                <a16:creationId xmlns:a16="http://schemas.microsoft.com/office/drawing/2014/main" id="{A7458682-3141-49F1-99C1-42E218B738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Inventory Errors</a:t>
            </a:r>
          </a:p>
        </p:txBody>
      </p:sp>
      <p:sp>
        <p:nvSpPr>
          <p:cNvPr id="897027" name="Text Box 3">
            <a:extLst>
              <a:ext uri="{FF2B5EF4-FFF2-40B4-BE49-F238E27FC236}">
                <a16:creationId xmlns:a16="http://schemas.microsoft.com/office/drawing/2014/main" id="{F0D6C5F4-BEAE-4463-9822-209791232A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5  Indicate the effects of inventory errors on the financial statements.</a:t>
            </a:r>
          </a:p>
        </p:txBody>
      </p:sp>
      <p:sp>
        <p:nvSpPr>
          <p:cNvPr id="68612" name="Text Box 4">
            <a:extLst>
              <a:ext uri="{FF2B5EF4-FFF2-40B4-BE49-F238E27FC236}">
                <a16:creationId xmlns:a16="http://schemas.microsoft.com/office/drawing/2014/main" id="{40B68498-D743-45B3-96DD-6A26B5E23A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000250"/>
            <a:ext cx="7924800" cy="895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ct val="35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400" b="0">
                <a:solidFill>
                  <a:schemeClr val="tx1"/>
                </a:solidFill>
              </a:rPr>
              <a:t>Effect of inventory errors on the statement of financial position is determined by using the accounting equation:</a:t>
            </a:r>
          </a:p>
        </p:txBody>
      </p:sp>
      <p:sp>
        <p:nvSpPr>
          <p:cNvPr id="68613" name="Text Box 5">
            <a:extLst>
              <a:ext uri="{FF2B5EF4-FFF2-40B4-BE49-F238E27FC236}">
                <a16:creationId xmlns:a16="http://schemas.microsoft.com/office/drawing/2014/main" id="{D1F2B04B-61DA-4FAF-814C-96D389B46E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371600"/>
            <a:ext cx="7543800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Statement of Financial Position Effects</a:t>
            </a:r>
          </a:p>
        </p:txBody>
      </p:sp>
      <p:pic>
        <p:nvPicPr>
          <p:cNvPr id="68614" name="Picture 6">
            <a:extLst>
              <a:ext uri="{FF2B5EF4-FFF2-40B4-BE49-F238E27FC236}">
                <a16:creationId xmlns:a16="http://schemas.microsoft.com/office/drawing/2014/main" id="{162EC181-2741-4F47-B387-3135243B1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1" y="3395664"/>
            <a:ext cx="7845425" cy="871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sp>
        <p:nvSpPr>
          <p:cNvPr id="68615" name="Text Box 9">
            <a:extLst>
              <a:ext uri="{FF2B5EF4-FFF2-40B4-BE49-F238E27FC236}">
                <a16:creationId xmlns:a16="http://schemas.microsoft.com/office/drawing/2014/main" id="{B47C8083-D7EB-4749-98A9-EAAA89D274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3000" y="31242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6-11</a:t>
            </a:r>
          </a:p>
        </p:txBody>
      </p:sp>
      <p:sp>
        <p:nvSpPr>
          <p:cNvPr id="68616" name="Text Box 8">
            <a:extLst>
              <a:ext uri="{FF2B5EF4-FFF2-40B4-BE49-F238E27FC236}">
                <a16:creationId xmlns:a16="http://schemas.microsoft.com/office/drawing/2014/main" id="{A94C5B08-1BB2-4F62-9483-8EB2B44ABF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3000" y="43434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6-14</a:t>
            </a:r>
          </a:p>
        </p:txBody>
      </p:sp>
      <p:pic>
        <p:nvPicPr>
          <p:cNvPr id="68617" name="Picture 10">
            <a:extLst>
              <a:ext uri="{FF2B5EF4-FFF2-40B4-BE49-F238E27FC236}">
                <a16:creationId xmlns:a16="http://schemas.microsoft.com/office/drawing/2014/main" id="{F29E43E5-A255-4BAB-9F0A-EA38F36DA1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689476"/>
            <a:ext cx="8229600" cy="1406525"/>
          </a:xfrm>
          <a:prstGeom prst="rect">
            <a:avLst/>
          </a:prstGeom>
          <a:noFill/>
          <a:ln w="28575" cap="sq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9074" name="Rectangle 2">
            <a:extLst>
              <a:ext uri="{FF2B5EF4-FFF2-40B4-BE49-F238E27FC236}">
                <a16:creationId xmlns:a16="http://schemas.microsoft.com/office/drawing/2014/main" id="{C59E29A6-1C43-4372-9219-FF46DF4DE8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Statement Presentation and Analysis</a:t>
            </a:r>
          </a:p>
        </p:txBody>
      </p:sp>
      <p:sp>
        <p:nvSpPr>
          <p:cNvPr id="70659" name="Text Box 4">
            <a:extLst>
              <a:ext uri="{FF2B5EF4-FFF2-40B4-BE49-F238E27FC236}">
                <a16:creationId xmlns:a16="http://schemas.microsoft.com/office/drawing/2014/main" id="{5295FB96-E390-4CCC-95B3-7199F643CE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1981200"/>
            <a:ext cx="7924800" cy="43830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marL="381000" indent="-3810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692150" indent="-4572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295400" indent="-3810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752600" indent="-3810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209800" indent="-3810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667000" indent="-3810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3124200" indent="-3810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581400" indent="-3810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4038600" indent="-3810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lnSpc>
                <a:spcPct val="110000"/>
              </a:lnSpc>
              <a:spcBef>
                <a:spcPct val="35000"/>
              </a:spcBef>
              <a:spcAft>
                <a:spcPct val="20000"/>
              </a:spcAft>
              <a:buSzPct val="80000"/>
            </a:pPr>
            <a:r>
              <a:rPr lang="en-US" altLang="id-ID" sz="2400" b="1">
                <a:latin typeface="Arial" panose="020B0604020202020204" pitchFamily="34" charset="0"/>
              </a:rPr>
              <a:t>Statement of Financial Position</a:t>
            </a:r>
            <a:r>
              <a:rPr lang="en-US" altLang="id-ID" sz="2400">
                <a:latin typeface="Arial" panose="020B0604020202020204" pitchFamily="34" charset="0"/>
              </a:rPr>
              <a:t> - </a:t>
            </a:r>
            <a:r>
              <a:rPr lang="en-US" altLang="id-ID" sz="2300">
                <a:latin typeface="Arial" panose="020B0604020202020204" pitchFamily="34" charset="0"/>
              </a:rPr>
              <a:t>Inventory classified as current asset.   </a:t>
            </a:r>
          </a:p>
          <a:p>
            <a:pPr>
              <a:lnSpc>
                <a:spcPct val="110000"/>
              </a:lnSpc>
              <a:spcBef>
                <a:spcPct val="35000"/>
              </a:spcBef>
              <a:spcAft>
                <a:spcPct val="20000"/>
              </a:spcAft>
              <a:buSzPct val="80000"/>
            </a:pPr>
            <a:r>
              <a:rPr lang="en-US" altLang="id-ID" sz="2400" b="1">
                <a:latin typeface="Arial" panose="020B0604020202020204" pitchFamily="34" charset="0"/>
              </a:rPr>
              <a:t>Income Statement</a:t>
            </a:r>
            <a:r>
              <a:rPr lang="en-US" altLang="id-ID" sz="2400">
                <a:latin typeface="Arial" panose="020B0604020202020204" pitchFamily="34" charset="0"/>
              </a:rPr>
              <a:t> - </a:t>
            </a:r>
            <a:r>
              <a:rPr lang="en-US" altLang="id-ID" sz="2300">
                <a:latin typeface="Arial" panose="020B0604020202020204" pitchFamily="34" charset="0"/>
              </a:rPr>
              <a:t>Cost of goods sold.</a:t>
            </a:r>
          </a:p>
          <a:p>
            <a:pPr>
              <a:lnSpc>
                <a:spcPct val="110000"/>
              </a:lnSpc>
              <a:spcBef>
                <a:spcPct val="35000"/>
              </a:spcBef>
              <a:spcAft>
                <a:spcPct val="20000"/>
              </a:spcAft>
              <a:buSzPct val="80000"/>
            </a:pPr>
            <a:r>
              <a:rPr lang="en-US" altLang="id-ID" sz="2400">
                <a:latin typeface="Arial" panose="020B0604020202020204" pitchFamily="34" charset="0"/>
              </a:rPr>
              <a:t>There also should be disclosure of </a:t>
            </a:r>
          </a:p>
          <a:p>
            <a:pPr lvl="1">
              <a:lnSpc>
                <a:spcPct val="110000"/>
              </a:lnSpc>
              <a:spcBef>
                <a:spcPct val="25000"/>
              </a:spcBef>
              <a:spcAft>
                <a:spcPct val="20000"/>
              </a:spcAft>
              <a:buFontTx/>
              <a:buAutoNum type="arabicParenR"/>
            </a:pPr>
            <a:r>
              <a:rPr lang="en-US" altLang="id-ID" sz="2200">
                <a:latin typeface="Arial" panose="020B0604020202020204" pitchFamily="34" charset="0"/>
              </a:rPr>
              <a:t>major inventory classifications,</a:t>
            </a:r>
          </a:p>
          <a:p>
            <a:pPr lvl="1">
              <a:lnSpc>
                <a:spcPct val="110000"/>
              </a:lnSpc>
              <a:spcBef>
                <a:spcPct val="25000"/>
              </a:spcBef>
              <a:spcAft>
                <a:spcPct val="20000"/>
              </a:spcAft>
              <a:buFontTx/>
              <a:buAutoNum type="arabicParenR"/>
            </a:pPr>
            <a:r>
              <a:rPr lang="en-US" altLang="id-ID" sz="2200">
                <a:latin typeface="Arial" panose="020B0604020202020204" pitchFamily="34" charset="0"/>
              </a:rPr>
              <a:t>basis of accounting (cost, or lower-of-cost-or-net realizable value), and </a:t>
            </a:r>
          </a:p>
          <a:p>
            <a:pPr lvl="1">
              <a:lnSpc>
                <a:spcPct val="110000"/>
              </a:lnSpc>
              <a:spcBef>
                <a:spcPct val="25000"/>
              </a:spcBef>
              <a:spcAft>
                <a:spcPct val="20000"/>
              </a:spcAft>
              <a:buFontTx/>
              <a:buAutoNum type="arabicParenR"/>
            </a:pPr>
            <a:r>
              <a:rPr lang="en-US" altLang="id-ID" sz="2200">
                <a:latin typeface="Arial" panose="020B0604020202020204" pitchFamily="34" charset="0"/>
              </a:rPr>
              <a:t>Cost method (specific identification, FIFO, or average-cost).</a:t>
            </a:r>
          </a:p>
        </p:txBody>
      </p:sp>
      <p:sp>
        <p:nvSpPr>
          <p:cNvPr id="70660" name="Text Box 5">
            <a:extLst>
              <a:ext uri="{FF2B5EF4-FFF2-40B4-BE49-F238E27FC236}">
                <a16:creationId xmlns:a16="http://schemas.microsoft.com/office/drawing/2014/main" id="{FFFCB3D6-BB0C-455E-8A8C-F4D16D3767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371600"/>
            <a:ext cx="7543800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Presentation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22" name="Rectangle 2">
            <a:extLst>
              <a:ext uri="{FF2B5EF4-FFF2-40B4-BE49-F238E27FC236}">
                <a16:creationId xmlns:a16="http://schemas.microsoft.com/office/drawing/2014/main" id="{EF7605C0-8755-4310-A3A7-7B366A30B0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Statement Presentation and Analysis</a:t>
            </a:r>
          </a:p>
        </p:txBody>
      </p:sp>
      <p:sp>
        <p:nvSpPr>
          <p:cNvPr id="72707" name="Text Box 3">
            <a:extLst>
              <a:ext uri="{FF2B5EF4-FFF2-40B4-BE49-F238E27FC236}">
                <a16:creationId xmlns:a16="http://schemas.microsoft.com/office/drawing/2014/main" id="{949649AC-BB75-467A-B7BC-67FE1C1509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2098676"/>
            <a:ext cx="7924800" cy="33115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25000"/>
              </a:lnSpc>
              <a:spcBef>
                <a:spcPct val="45000"/>
              </a:spcBef>
              <a:spcAft>
                <a:spcPct val="20000"/>
              </a:spcAft>
              <a:buClrTx/>
              <a:buSzPct val="80000"/>
              <a:buFontTx/>
              <a:buNone/>
            </a:pPr>
            <a:r>
              <a:rPr lang="en-US" altLang="id-ID" sz="2400" b="0" dirty="0">
                <a:solidFill>
                  <a:schemeClr val="tx1"/>
                </a:solidFill>
              </a:rPr>
              <a:t>Inventory management is a double-edged sword</a:t>
            </a:r>
          </a:p>
          <a:p>
            <a:pPr>
              <a:lnSpc>
                <a:spcPct val="125000"/>
              </a:lnSpc>
              <a:spcBef>
                <a:spcPct val="45000"/>
              </a:spcBef>
              <a:spcAft>
                <a:spcPct val="20000"/>
              </a:spcAft>
              <a:buClrTx/>
              <a:buSzPct val="95000"/>
              <a:buFontTx/>
              <a:buAutoNum type="arabicPeriod"/>
            </a:pPr>
            <a:r>
              <a:rPr lang="en-US" altLang="id-ID" sz="2400" dirty="0">
                <a:solidFill>
                  <a:schemeClr val="tx1"/>
                </a:solidFill>
              </a:rPr>
              <a:t>High Inventory Levels</a:t>
            </a:r>
            <a:r>
              <a:rPr lang="en-US" altLang="id-ID" sz="2400" b="0" dirty="0">
                <a:solidFill>
                  <a:schemeClr val="tx1"/>
                </a:solidFill>
              </a:rPr>
              <a:t> - may incur high carrying costs (e.g., investment, storage, insurance, obsolescence, and damage).</a:t>
            </a:r>
          </a:p>
          <a:p>
            <a:pPr>
              <a:lnSpc>
                <a:spcPct val="125000"/>
              </a:lnSpc>
              <a:spcBef>
                <a:spcPct val="45000"/>
              </a:spcBef>
              <a:spcAft>
                <a:spcPct val="20000"/>
              </a:spcAft>
              <a:buClrTx/>
              <a:buSzPct val="95000"/>
              <a:buFontTx/>
              <a:buAutoNum type="arabicPeriod"/>
            </a:pPr>
            <a:r>
              <a:rPr lang="en-US" altLang="id-ID" sz="2400" dirty="0">
                <a:solidFill>
                  <a:schemeClr val="tx1"/>
                </a:solidFill>
              </a:rPr>
              <a:t>Low Inventory Levels</a:t>
            </a:r>
            <a:r>
              <a:rPr lang="en-US" altLang="id-ID" sz="2400" b="0" dirty="0">
                <a:solidFill>
                  <a:schemeClr val="tx1"/>
                </a:solidFill>
              </a:rPr>
              <a:t> – may lead to stockouts and lost sales.</a:t>
            </a:r>
          </a:p>
        </p:txBody>
      </p:sp>
      <p:sp>
        <p:nvSpPr>
          <p:cNvPr id="72708" name="Text Box 4">
            <a:extLst>
              <a:ext uri="{FF2B5EF4-FFF2-40B4-BE49-F238E27FC236}">
                <a16:creationId xmlns:a16="http://schemas.microsoft.com/office/drawing/2014/main" id="{F0FAF738-D22B-46AE-AF64-DD3455556B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441450"/>
            <a:ext cx="7543800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Analysis Using Inventory Turnover</a:t>
            </a:r>
          </a:p>
        </p:txBody>
      </p:sp>
      <p:sp>
        <p:nvSpPr>
          <p:cNvPr id="901125" name="Text Box 5">
            <a:extLst>
              <a:ext uri="{FF2B5EF4-FFF2-40B4-BE49-F238E27FC236}">
                <a16:creationId xmlns:a16="http://schemas.microsoft.com/office/drawing/2014/main" id="{8A138CAD-28E0-4C14-8B0B-00D97F6CEB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6  Compute and interpret the inventory turnover ratio.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3">
            <a:extLst>
              <a:ext uri="{FF2B5EF4-FFF2-40B4-BE49-F238E27FC236}">
                <a16:creationId xmlns:a16="http://schemas.microsoft.com/office/drawing/2014/main" id="{6F20E35E-1C79-4127-A8C8-798F4B266C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463676"/>
            <a:ext cx="7620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400" dirty="0">
                <a:solidFill>
                  <a:srgbClr val="800000"/>
                </a:solidFill>
              </a:rPr>
              <a:t>Inventory turnover</a:t>
            </a:r>
            <a:r>
              <a:rPr lang="en-US" altLang="id-ID" sz="2400" dirty="0">
                <a:solidFill>
                  <a:srgbClr val="00FFFF"/>
                </a:solidFill>
              </a:rPr>
              <a:t> </a:t>
            </a:r>
            <a:r>
              <a:rPr lang="en-US" altLang="id-ID" sz="2400" b="0" dirty="0">
                <a:solidFill>
                  <a:srgbClr val="000000"/>
                </a:solidFill>
              </a:rPr>
              <a:t>measures the number of times on average the inventory is sold during the period.</a:t>
            </a:r>
          </a:p>
        </p:txBody>
      </p:sp>
      <p:sp>
        <p:nvSpPr>
          <p:cNvPr id="74755" name="Text Box 6">
            <a:extLst>
              <a:ext uri="{FF2B5EF4-FFF2-40B4-BE49-F238E27FC236}">
                <a16:creationId xmlns:a16="http://schemas.microsoft.com/office/drawing/2014/main" id="{2EC532F6-F866-47EB-A271-158CA3828E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2514600"/>
            <a:ext cx="434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400" b="0">
                <a:solidFill>
                  <a:schemeClr val="tx1"/>
                </a:solidFill>
              </a:rPr>
              <a:t>Cost of Goods Sold</a:t>
            </a:r>
          </a:p>
        </p:txBody>
      </p:sp>
      <p:sp>
        <p:nvSpPr>
          <p:cNvPr id="74756" name="Text Box 7">
            <a:extLst>
              <a:ext uri="{FF2B5EF4-FFF2-40B4-BE49-F238E27FC236}">
                <a16:creationId xmlns:a16="http://schemas.microsoft.com/office/drawing/2014/main" id="{7B8BE53F-1A9A-460B-B3F7-B3E799FB89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3200400"/>
            <a:ext cx="434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400" b="0">
                <a:solidFill>
                  <a:schemeClr val="tx1"/>
                </a:solidFill>
              </a:rPr>
              <a:t>Average Inventory  </a:t>
            </a:r>
          </a:p>
        </p:txBody>
      </p:sp>
      <p:sp>
        <p:nvSpPr>
          <p:cNvPr id="74757" name="Freeform 8">
            <a:extLst>
              <a:ext uri="{FF2B5EF4-FFF2-40B4-BE49-F238E27FC236}">
                <a16:creationId xmlns:a16="http://schemas.microsoft.com/office/drawing/2014/main" id="{5B43BD25-EC9D-4BFC-9413-435D3554438C}"/>
              </a:ext>
            </a:extLst>
          </p:cNvPr>
          <p:cNvSpPr>
            <a:spLocks/>
          </p:cNvSpPr>
          <p:nvPr/>
        </p:nvSpPr>
        <p:spPr bwMode="auto">
          <a:xfrm>
            <a:off x="5327651" y="3089276"/>
            <a:ext cx="4398963" cy="3175"/>
          </a:xfrm>
          <a:custGeom>
            <a:avLst/>
            <a:gdLst>
              <a:gd name="T0" fmla="*/ 0 w 2771"/>
              <a:gd name="T1" fmla="*/ 2147483646 h 2"/>
              <a:gd name="T2" fmla="*/ 2147483646 w 2771"/>
              <a:gd name="T3" fmla="*/ 0 h 2"/>
              <a:gd name="T4" fmla="*/ 0 60000 65536"/>
              <a:gd name="T5" fmla="*/ 0 60000 65536"/>
              <a:gd name="T6" fmla="*/ 0 w 2771"/>
              <a:gd name="T7" fmla="*/ 0 h 2"/>
              <a:gd name="T8" fmla="*/ 2771 w 2771"/>
              <a:gd name="T9" fmla="*/ 2 h 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771" h="2">
                <a:moveTo>
                  <a:pt x="0" y="2"/>
                </a:moveTo>
                <a:lnTo>
                  <a:pt x="2771" y="0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74758" name="Text Box 9">
            <a:extLst>
              <a:ext uri="{FF2B5EF4-FFF2-40B4-BE49-F238E27FC236}">
                <a16:creationId xmlns:a16="http://schemas.microsoft.com/office/drawing/2014/main" id="{3CE94F78-C5B1-4F28-B893-D858EF0EF7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2682876"/>
            <a:ext cx="23622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400">
                <a:solidFill>
                  <a:srgbClr val="800000"/>
                </a:solidFill>
              </a:rPr>
              <a:t>Inventory Turnover</a:t>
            </a:r>
          </a:p>
        </p:txBody>
      </p:sp>
      <p:sp>
        <p:nvSpPr>
          <p:cNvPr id="74759" name="Text Box 10">
            <a:extLst>
              <a:ext uri="{FF2B5EF4-FFF2-40B4-BE49-F238E27FC236}">
                <a16:creationId xmlns:a16="http://schemas.microsoft.com/office/drawing/2014/main" id="{416C05A9-4823-448C-A9C5-78F1DDACD4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0" y="2955926"/>
            <a:ext cx="457200" cy="323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75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2000" b="0">
                <a:solidFill>
                  <a:schemeClr val="tx1"/>
                </a:solidFill>
              </a:rPr>
              <a:t> =</a:t>
            </a:r>
          </a:p>
        </p:txBody>
      </p:sp>
      <p:sp>
        <p:nvSpPr>
          <p:cNvPr id="903180" name="Rectangle 12">
            <a:extLst>
              <a:ext uri="{FF2B5EF4-FFF2-40B4-BE49-F238E27FC236}">
                <a16:creationId xmlns:a16="http://schemas.microsoft.com/office/drawing/2014/main" id="{5E1CAB08-5501-4C03-96C3-DA9FACF050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Statement Presentation and Analysis</a:t>
            </a:r>
          </a:p>
        </p:txBody>
      </p:sp>
      <p:sp>
        <p:nvSpPr>
          <p:cNvPr id="74761" name="Rectangle 13">
            <a:extLst>
              <a:ext uri="{FF2B5EF4-FFF2-40B4-BE49-F238E27FC236}">
                <a16:creationId xmlns:a16="http://schemas.microsoft.com/office/drawing/2014/main" id="{D3C246FF-5B0F-4E8F-8D29-8139DACEC1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4130676"/>
            <a:ext cx="7620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400" dirty="0">
                <a:solidFill>
                  <a:srgbClr val="800000"/>
                </a:solidFill>
              </a:rPr>
              <a:t>Days in inventory</a:t>
            </a:r>
            <a:r>
              <a:rPr lang="en-US" altLang="id-ID" sz="2400" b="0" dirty="0">
                <a:solidFill>
                  <a:srgbClr val="000000"/>
                </a:solidFill>
              </a:rPr>
              <a:t> measures the average number of days inventory is held.</a:t>
            </a:r>
          </a:p>
        </p:txBody>
      </p:sp>
      <p:sp>
        <p:nvSpPr>
          <p:cNvPr id="74762" name="Text Box 14">
            <a:extLst>
              <a:ext uri="{FF2B5EF4-FFF2-40B4-BE49-F238E27FC236}">
                <a16:creationId xmlns:a16="http://schemas.microsoft.com/office/drawing/2014/main" id="{FDE0A69D-1C2D-4FC7-B4F7-74A6CD2C0B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4953000"/>
            <a:ext cx="434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400" b="0">
                <a:solidFill>
                  <a:schemeClr val="tx1"/>
                </a:solidFill>
              </a:rPr>
              <a:t>Days in a </a:t>
            </a:r>
            <a:r>
              <a:rPr lang="en-US" altLang="id-ID" sz="2400" b="0" dirty="0">
                <a:solidFill>
                  <a:schemeClr val="tx1"/>
                </a:solidFill>
              </a:rPr>
              <a:t>Year (365)</a:t>
            </a:r>
          </a:p>
        </p:txBody>
      </p:sp>
      <p:sp>
        <p:nvSpPr>
          <p:cNvPr id="74763" name="Text Box 15">
            <a:extLst>
              <a:ext uri="{FF2B5EF4-FFF2-40B4-BE49-F238E27FC236}">
                <a16:creationId xmlns:a16="http://schemas.microsoft.com/office/drawing/2014/main" id="{80D5BBB6-7007-4259-BFA1-790FA83373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5638800"/>
            <a:ext cx="434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400" b="0">
                <a:solidFill>
                  <a:schemeClr val="tx1"/>
                </a:solidFill>
              </a:rPr>
              <a:t>Inventory Turnover  </a:t>
            </a:r>
          </a:p>
        </p:txBody>
      </p:sp>
      <p:sp>
        <p:nvSpPr>
          <p:cNvPr id="74764" name="Freeform 16">
            <a:extLst>
              <a:ext uri="{FF2B5EF4-FFF2-40B4-BE49-F238E27FC236}">
                <a16:creationId xmlns:a16="http://schemas.microsoft.com/office/drawing/2014/main" id="{543F325F-74CC-451F-B8A2-CF5B22B750A3}"/>
              </a:ext>
            </a:extLst>
          </p:cNvPr>
          <p:cNvSpPr>
            <a:spLocks/>
          </p:cNvSpPr>
          <p:nvPr/>
        </p:nvSpPr>
        <p:spPr bwMode="auto">
          <a:xfrm>
            <a:off x="5327650" y="5527676"/>
            <a:ext cx="4425950" cy="3175"/>
          </a:xfrm>
          <a:custGeom>
            <a:avLst/>
            <a:gdLst>
              <a:gd name="T0" fmla="*/ 0 w 2788"/>
              <a:gd name="T1" fmla="*/ 2147483646 h 2"/>
              <a:gd name="T2" fmla="*/ 2147483646 w 2788"/>
              <a:gd name="T3" fmla="*/ 0 h 2"/>
              <a:gd name="T4" fmla="*/ 0 60000 65536"/>
              <a:gd name="T5" fmla="*/ 0 60000 65536"/>
              <a:gd name="T6" fmla="*/ 0 w 2788"/>
              <a:gd name="T7" fmla="*/ 0 h 2"/>
              <a:gd name="T8" fmla="*/ 2788 w 2788"/>
              <a:gd name="T9" fmla="*/ 2 h 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788" h="2">
                <a:moveTo>
                  <a:pt x="0" y="2"/>
                </a:moveTo>
                <a:lnTo>
                  <a:pt x="2788" y="0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74765" name="Text Box 17">
            <a:extLst>
              <a:ext uri="{FF2B5EF4-FFF2-40B4-BE49-F238E27FC236}">
                <a16:creationId xmlns:a16="http://schemas.microsoft.com/office/drawing/2014/main" id="{4BAAB199-9F3F-488C-BECA-F7958D48D9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5121276"/>
            <a:ext cx="23622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id-ID" sz="2400">
                <a:solidFill>
                  <a:srgbClr val="800000"/>
                </a:solidFill>
              </a:rPr>
              <a:t>Days in Inventory</a:t>
            </a:r>
          </a:p>
        </p:txBody>
      </p:sp>
      <p:sp>
        <p:nvSpPr>
          <p:cNvPr id="74766" name="Text Box 18">
            <a:extLst>
              <a:ext uri="{FF2B5EF4-FFF2-40B4-BE49-F238E27FC236}">
                <a16:creationId xmlns:a16="http://schemas.microsoft.com/office/drawing/2014/main" id="{5FB2544A-EDD7-4DBB-BF9F-02E5AA25FC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0" y="5394326"/>
            <a:ext cx="457200" cy="323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75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2000" b="0">
                <a:solidFill>
                  <a:schemeClr val="tx1"/>
                </a:solidFill>
              </a:rPr>
              <a:t> =</a:t>
            </a:r>
          </a:p>
        </p:txBody>
      </p:sp>
      <p:sp>
        <p:nvSpPr>
          <p:cNvPr id="903188" name="Text Box 20">
            <a:extLst>
              <a:ext uri="{FF2B5EF4-FFF2-40B4-BE49-F238E27FC236}">
                <a16:creationId xmlns:a16="http://schemas.microsoft.com/office/drawing/2014/main" id="{E9F78807-7739-4222-B147-E5E3D04FD9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6  Compute and interpret the inventory turnover ratio.</a:t>
            </a:r>
          </a:p>
        </p:txBody>
      </p:sp>
      <p:sp>
        <p:nvSpPr>
          <p:cNvPr id="74768" name="Line 23">
            <a:extLst>
              <a:ext uri="{FF2B5EF4-FFF2-40B4-BE49-F238E27FC236}">
                <a16:creationId xmlns:a16="http://schemas.microsoft.com/office/drawing/2014/main" id="{191BFA1E-8087-4618-9C91-3AB75C94F535}"/>
              </a:ext>
            </a:extLst>
          </p:cNvPr>
          <p:cNvSpPr>
            <a:spLocks noChangeShapeType="1"/>
          </p:cNvSpPr>
          <p:nvPr/>
        </p:nvSpPr>
        <p:spPr bwMode="auto">
          <a:xfrm>
            <a:off x="1981200" y="3886200"/>
            <a:ext cx="8229600" cy="0"/>
          </a:xfrm>
          <a:prstGeom prst="line">
            <a:avLst/>
          </a:prstGeom>
          <a:noFill/>
          <a:ln w="38100" cap="sq">
            <a:solidFill>
              <a:srgbClr val="000099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904453C3-18A4-446A-9A05-A780D6ECB9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1981200"/>
            <a:ext cx="8153400" cy="2030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28650" indent="-4000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lvl="1">
              <a:lnSpc>
                <a:spcPct val="125000"/>
              </a:lnSpc>
              <a:spcBef>
                <a:spcPct val="50000"/>
              </a:spcBef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1900" dirty="0">
                <a:solidFill>
                  <a:schemeClr val="tx1"/>
                </a:solidFill>
              </a:rPr>
              <a:t>Both GAAP and IFRS permit the specific identification method where appropriate. </a:t>
            </a:r>
          </a:p>
          <a:p>
            <a:pPr lvl="1">
              <a:lnSpc>
                <a:spcPct val="125000"/>
              </a:lnSpc>
              <a:spcBef>
                <a:spcPct val="50000"/>
              </a:spcBef>
              <a:buClrTx/>
              <a:buSzPct val="80000"/>
              <a:buFontTx/>
              <a:buBlip>
                <a:blip r:embed="rId3"/>
              </a:buBlip>
            </a:pPr>
            <a:r>
              <a:rPr lang="en-US" altLang="id-ID" sz="1900" dirty="0">
                <a:solidFill>
                  <a:schemeClr val="tx1"/>
                </a:solidFill>
              </a:rPr>
              <a:t>GAAP permits the use of the last-in, first-out (LIFO) cost flow assumption for inventory valuation. IFRS prohibits its use. LIFO is frequently used by U.S. companies for tax purposes</a:t>
            </a:r>
          </a:p>
        </p:txBody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81D31732-58E9-41B5-BBD0-114853849D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57200"/>
            <a:ext cx="8229600" cy="560388"/>
          </a:xfrm>
          <a:prstGeom prst="rect">
            <a:avLst/>
          </a:prstGeom>
          <a:solidFill>
            <a:srgbClr val="E15905"/>
          </a:solidFill>
          <a:ln w="12700" algn="ctr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90488" tIns="44450" rIns="90488" bIns="44450"/>
          <a:lstStyle>
            <a:lvl1pPr marL="52388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2900">
                <a:solidFill>
                  <a:schemeClr val="bg1"/>
                </a:solidFill>
              </a:rPr>
              <a:t>Understanding U.S. GAAP</a:t>
            </a:r>
          </a:p>
        </p:txBody>
      </p:sp>
      <p:sp>
        <p:nvSpPr>
          <p:cNvPr id="166917" name="Text Box 5">
            <a:extLst>
              <a:ext uri="{FF2B5EF4-FFF2-40B4-BE49-F238E27FC236}">
                <a16:creationId xmlns:a16="http://schemas.microsoft.com/office/drawing/2014/main" id="{744B19AC-A7AF-41AA-8D2F-006F5449D0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1295400"/>
            <a:ext cx="3733800" cy="503238"/>
          </a:xfrm>
          <a:prstGeom prst="rect">
            <a:avLst/>
          </a:prstGeom>
          <a:solidFill>
            <a:srgbClr val="00458A"/>
          </a:solidFill>
          <a:ln>
            <a:noFill/>
          </a:ln>
          <a:effectLst/>
        </p:spPr>
        <p:txBody>
          <a:bodyPr>
            <a:spAutoFit/>
          </a:bodyPr>
          <a:lstStyle>
            <a:lvl1pPr marL="5715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6858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id-ID" sz="27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Key Differences</a:t>
            </a:r>
          </a:p>
        </p:txBody>
      </p:sp>
      <p:sp>
        <p:nvSpPr>
          <p:cNvPr id="78853" name="Rectangle 6">
            <a:extLst>
              <a:ext uri="{FF2B5EF4-FFF2-40B4-BE49-F238E27FC236}">
                <a16:creationId xmlns:a16="http://schemas.microsoft.com/office/drawing/2014/main" id="{04109197-EB5B-4EB1-9131-F81288BBC3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1447800"/>
            <a:ext cx="152400" cy="152400"/>
          </a:xfrm>
          <a:prstGeom prst="rect">
            <a:avLst/>
          </a:prstGeom>
          <a:solidFill>
            <a:srgbClr val="00458A"/>
          </a:solidFill>
          <a:ln w="12700" cap="sq">
            <a:solidFill>
              <a:srgbClr val="FFFF00"/>
            </a:solidFill>
            <a:miter lim="800000"/>
            <a:headEnd type="none" w="sm" len="sm"/>
            <a:tailEnd type="none" w="sm" len="sm"/>
          </a:ln>
          <a:effectLst>
            <a:outerShdw dist="71842" dir="2700000" algn="ctr" rotWithShape="0">
              <a:srgbClr val="FFFF00"/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id-ID" altLang="id-ID" sz="2000" b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78854" name="Rectangle 9">
            <a:extLst>
              <a:ext uri="{FF2B5EF4-FFF2-40B4-BE49-F238E27FC236}">
                <a16:creationId xmlns:a16="http://schemas.microsoft.com/office/drawing/2014/main" id="{6772D29B-4330-4CFE-9509-0F60C914BA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1800" y="1295400"/>
            <a:ext cx="3581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2562" tIns="46038" rIns="182562" bIns="46038"/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buClr>
                <a:schemeClr val="tx1"/>
              </a:buClr>
              <a:buSzTx/>
              <a:buFont typeface="Wingdings" panose="05000000000000000000" pitchFamily="2" charset="2"/>
              <a:buNone/>
            </a:pPr>
            <a:r>
              <a:rPr lang="en-US" altLang="id-ID" sz="2600">
                <a:solidFill>
                  <a:schemeClr val="tx1"/>
                </a:solidFill>
              </a:rPr>
              <a:t>Inventories</a:t>
            </a:r>
            <a:endParaRPr lang="en-US" altLang="id-ID" sz="2600">
              <a:solidFill>
                <a:srgbClr val="800000"/>
              </a:solidFill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9074" name="Rectangle 2">
            <a:extLst>
              <a:ext uri="{FF2B5EF4-FFF2-40B4-BE49-F238E27FC236}">
                <a16:creationId xmlns:a16="http://schemas.microsoft.com/office/drawing/2014/main" id="{6BD0B7F7-9A7D-42D9-B16E-58A9A7A5D06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Estimating Inventories</a:t>
            </a:r>
          </a:p>
        </p:txBody>
      </p:sp>
      <p:sp>
        <p:nvSpPr>
          <p:cNvPr id="87043" name="Text Box 4">
            <a:extLst>
              <a:ext uri="{FF2B5EF4-FFF2-40B4-BE49-F238E27FC236}">
                <a16:creationId xmlns:a16="http://schemas.microsoft.com/office/drawing/2014/main" id="{F44B370D-38A4-4FFA-82C5-12B06EEEBF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2038350"/>
            <a:ext cx="7924800" cy="863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5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2200" b="0">
                <a:solidFill>
                  <a:schemeClr val="tx1"/>
                </a:solidFill>
              </a:rPr>
              <a:t>The </a:t>
            </a:r>
            <a:r>
              <a:rPr lang="en-US" altLang="id-ID" sz="2200">
                <a:solidFill>
                  <a:schemeClr val="tx1"/>
                </a:solidFill>
              </a:rPr>
              <a:t>gross profit method </a:t>
            </a:r>
            <a:r>
              <a:rPr lang="en-US" altLang="id-ID" sz="2200" b="0">
                <a:solidFill>
                  <a:schemeClr val="tx1"/>
                </a:solidFill>
              </a:rPr>
              <a:t>estimates the cost of ending inventory by applying a gross profit rate to net sales.</a:t>
            </a:r>
          </a:p>
        </p:txBody>
      </p:sp>
      <p:sp>
        <p:nvSpPr>
          <p:cNvPr id="87044" name="Text Box 5">
            <a:extLst>
              <a:ext uri="{FF2B5EF4-FFF2-40B4-BE49-F238E27FC236}">
                <a16:creationId xmlns:a16="http://schemas.microsoft.com/office/drawing/2014/main" id="{2DDD852F-8BC3-4FA9-91F1-859141C0C9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441450"/>
            <a:ext cx="4572000" cy="51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5000"/>
              </a:lnSpc>
              <a:spcBef>
                <a:spcPct val="30000"/>
              </a:spcBef>
              <a:buClrTx/>
              <a:buSzPct val="80000"/>
              <a:buFontTx/>
              <a:buNone/>
            </a:pPr>
            <a:r>
              <a:rPr lang="en-US" altLang="id-ID">
                <a:solidFill>
                  <a:srgbClr val="006600"/>
                </a:solidFill>
              </a:rPr>
              <a:t>Gross Profit Method</a:t>
            </a:r>
          </a:p>
        </p:txBody>
      </p:sp>
      <p:sp>
        <p:nvSpPr>
          <p:cNvPr id="897027" name="Text Box 3">
            <a:extLst>
              <a:ext uri="{FF2B5EF4-FFF2-40B4-BE49-F238E27FC236}">
                <a16:creationId xmlns:a16="http://schemas.microsoft.com/office/drawing/2014/main" id="{589B4FFE-31CC-40F6-807F-D3B56360D8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8  Describe the two methods of estimating inventories.</a:t>
            </a:r>
          </a:p>
        </p:txBody>
      </p:sp>
      <p:pic>
        <p:nvPicPr>
          <p:cNvPr id="87046" name="Picture 6">
            <a:extLst>
              <a:ext uri="{FF2B5EF4-FFF2-40B4-BE49-F238E27FC236}">
                <a16:creationId xmlns:a16="http://schemas.microsoft.com/office/drawing/2014/main" id="{26901692-6890-4759-A83C-897B46D4E0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1" y="3455988"/>
            <a:ext cx="7458075" cy="2259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7047" name="Text Box 9">
            <a:extLst>
              <a:ext uri="{FF2B5EF4-FFF2-40B4-BE49-F238E27FC236}">
                <a16:creationId xmlns:a16="http://schemas.microsoft.com/office/drawing/2014/main" id="{0B50A296-00D2-45A5-BA27-5D5E07FE83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10600" y="3049589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6B-1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9074" name="Rectangle 2">
            <a:extLst>
              <a:ext uri="{FF2B5EF4-FFF2-40B4-BE49-F238E27FC236}">
                <a16:creationId xmlns:a16="http://schemas.microsoft.com/office/drawing/2014/main" id="{EFBA4C57-217B-4EEB-B952-49F9FA6162B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457200"/>
            <a:ext cx="8229600" cy="560388"/>
          </a:xfrm>
          <a:solidFill>
            <a:srgbClr val="990000"/>
          </a:solidFill>
          <a:ln w="12700" cap="flat" algn="ctr">
            <a:solidFill>
              <a:schemeClr val="tx1"/>
            </a:solidFill>
          </a:ln>
          <a:effectLst>
            <a:outerShdw dist="107763" dir="2700000" algn="ctr" rotWithShape="0">
              <a:schemeClr val="bg2"/>
            </a:outerShdw>
          </a:effectLst>
        </p:spPr>
        <p:txBody>
          <a:bodyPr vert="horz" lIns="90488" tIns="44450" rIns="90488" bIns="44450" rtlCol="0" anchor="t">
            <a:normAutofit/>
          </a:bodyPr>
          <a:lstStyle/>
          <a:p>
            <a:pPr marL="109538">
              <a:defRPr/>
            </a:pPr>
            <a:r>
              <a:rPr lang="en-US" altLang="id-ID" sz="29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Estimating Inventories</a:t>
            </a:r>
          </a:p>
        </p:txBody>
      </p:sp>
      <p:sp>
        <p:nvSpPr>
          <p:cNvPr id="89091" name="Text Box 4">
            <a:extLst>
              <a:ext uri="{FF2B5EF4-FFF2-40B4-BE49-F238E27FC236}">
                <a16:creationId xmlns:a16="http://schemas.microsoft.com/office/drawing/2014/main" id="{10558837-B58F-4700-982D-F18BA05313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371600"/>
            <a:ext cx="7924800" cy="1766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92150" indent="-4572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2000">
                <a:solidFill>
                  <a:srgbClr val="800000"/>
                </a:solidFill>
              </a:rPr>
              <a:t>Illustration:</a:t>
            </a:r>
            <a:r>
              <a:rPr lang="en-US" altLang="id-ID" sz="2000" b="0">
                <a:solidFill>
                  <a:schemeClr val="tx1"/>
                </a:solidFill>
              </a:rPr>
              <a:t>  Kishwaukee Company’s records for January show net sales of $200,000, beginning inventory $40,000, and cost of goods purchased $120,000.  The company expects to earn a 30% gross profit rate.  Compute the estimated cost of the ending inventory at January 31 under the gross profit method.</a:t>
            </a:r>
          </a:p>
        </p:txBody>
      </p:sp>
      <p:sp>
        <p:nvSpPr>
          <p:cNvPr id="897027" name="Text Box 3">
            <a:extLst>
              <a:ext uri="{FF2B5EF4-FFF2-40B4-BE49-F238E27FC236}">
                <a16:creationId xmlns:a16="http://schemas.microsoft.com/office/drawing/2014/main" id="{F01B94BE-A62A-4AFB-82C1-2DEE7937AB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369050"/>
            <a:ext cx="7924800" cy="336550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623888" indent="-623888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US" altLang="id-ID" sz="1600" b="1" i="1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SO 8  Describe the two methods of estimating inventories.</a:t>
            </a:r>
          </a:p>
        </p:txBody>
      </p:sp>
      <p:pic>
        <p:nvPicPr>
          <p:cNvPr id="89093" name="Picture 11">
            <a:extLst>
              <a:ext uri="{FF2B5EF4-FFF2-40B4-BE49-F238E27FC236}">
                <a16:creationId xmlns:a16="http://schemas.microsoft.com/office/drawing/2014/main" id="{7B947819-AE6A-4578-9B4D-76D4926EB5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1" y="3349626"/>
            <a:ext cx="6372225" cy="2898775"/>
          </a:xfrm>
          <a:prstGeom prst="rect">
            <a:avLst/>
          </a:prstGeom>
          <a:noFill/>
          <a:ln w="28575" cap="sq">
            <a:solidFill>
              <a:srgbClr val="8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9094" name="Text Box 9">
            <a:extLst>
              <a:ext uri="{FF2B5EF4-FFF2-40B4-BE49-F238E27FC236}">
                <a16:creationId xmlns:a16="http://schemas.microsoft.com/office/drawing/2014/main" id="{33067AD2-8230-4D97-92F0-FED9F0DD7A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15400" y="3306764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8575" cap="sq" algn="ctr">
                <a:solidFill>
                  <a:srgbClr val="8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 b="1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000" b="1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id-ID" sz="1200">
                <a:solidFill>
                  <a:srgbClr val="006982"/>
                </a:solidFill>
              </a:rPr>
              <a:t>Illustration 6B-2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2182</Words>
  <Application>Microsoft Office PowerPoint</Application>
  <PresentationFormat>Widescreen</PresentationFormat>
  <Paragraphs>300</Paragraphs>
  <Slides>45</Slides>
  <Notes>44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4" baseType="lpstr">
      <vt:lpstr>Arial</vt:lpstr>
      <vt:lpstr>Calibri</vt:lpstr>
      <vt:lpstr>Calibri Light</vt:lpstr>
      <vt:lpstr>Comic Sans MS</vt:lpstr>
      <vt:lpstr>Tajawal Medium</vt:lpstr>
      <vt:lpstr>Times New Roman</vt:lpstr>
      <vt:lpstr>Wingdings</vt:lpstr>
      <vt:lpstr>Office Theme</vt:lpstr>
      <vt:lpstr>Worksheet</vt:lpstr>
      <vt:lpstr>PowerPoint Presentation</vt:lpstr>
      <vt:lpstr>PowerPoint Presentation</vt:lpstr>
      <vt:lpstr>Classifying Inventory</vt:lpstr>
      <vt:lpstr>Determining Inventory Quantities</vt:lpstr>
      <vt:lpstr>Determining Inventory Quantities</vt:lpstr>
      <vt:lpstr>Determining Inventory Quantities</vt:lpstr>
      <vt:lpstr>Determining Inventory Quantities</vt:lpstr>
      <vt:lpstr>Determining Inventory Quantities</vt:lpstr>
      <vt:lpstr>Determining Inventory Quantities</vt:lpstr>
      <vt:lpstr>Inventory Costing</vt:lpstr>
      <vt:lpstr>Inventory Costing</vt:lpstr>
      <vt:lpstr>Inventory Costing</vt:lpstr>
      <vt:lpstr>Inventory Costing</vt:lpstr>
      <vt:lpstr>Inventory Costing</vt:lpstr>
      <vt:lpstr>Inventory Costing</vt:lpstr>
      <vt:lpstr>Inventory Costing</vt:lpstr>
      <vt:lpstr>Inventory Costing</vt:lpstr>
      <vt:lpstr>Inventory Costing</vt:lpstr>
      <vt:lpstr>Inventory Costing</vt:lpstr>
      <vt:lpstr>Inventory Costing</vt:lpstr>
      <vt:lpstr>Inventory Costing</vt:lpstr>
      <vt:lpstr>Income Statement</vt:lpstr>
      <vt:lpstr>Inventory Costing</vt:lpstr>
      <vt:lpstr>Inventory Costing</vt:lpstr>
      <vt:lpstr>LIFO Inventory Method</vt:lpstr>
      <vt:lpstr>PowerPoint Presentation</vt:lpstr>
      <vt:lpstr>PowerPoint Presentation</vt:lpstr>
      <vt:lpstr>PowerPoint Presentation</vt:lpstr>
      <vt:lpstr>Inventory Costing</vt:lpstr>
      <vt:lpstr>Inventory Costing</vt:lpstr>
      <vt:lpstr>Inventory Costing</vt:lpstr>
      <vt:lpstr>Inventory Costing</vt:lpstr>
      <vt:lpstr>Inventory Costing</vt:lpstr>
      <vt:lpstr>Inventory Errors</vt:lpstr>
      <vt:lpstr>Inventory Errors</vt:lpstr>
      <vt:lpstr>Inventory Errors</vt:lpstr>
      <vt:lpstr>Inventory Errors</vt:lpstr>
      <vt:lpstr>Inventory Errors</vt:lpstr>
      <vt:lpstr>Inventory Errors</vt:lpstr>
      <vt:lpstr>Statement Presentation and Analysis</vt:lpstr>
      <vt:lpstr>Statement Presentation and Analysis</vt:lpstr>
      <vt:lpstr>Statement Presentation and Analysis</vt:lpstr>
      <vt:lpstr>PowerPoint Presentation</vt:lpstr>
      <vt:lpstr>Estimating Inventories</vt:lpstr>
      <vt:lpstr>Estimating Inventories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Ahmed</cp:lastModifiedBy>
  <cp:revision>34</cp:revision>
  <dcterms:created xsi:type="dcterms:W3CDTF">2021-08-03T13:03:26Z</dcterms:created>
  <dcterms:modified xsi:type="dcterms:W3CDTF">2023-02-23T09:26:03Z</dcterms:modified>
</cp:coreProperties>
</file>