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9" r:id="rId3"/>
    <p:sldId id="385" r:id="rId4"/>
    <p:sldId id="460" r:id="rId5"/>
    <p:sldId id="459" r:id="rId6"/>
    <p:sldId id="462" r:id="rId7"/>
    <p:sldId id="461" r:id="rId8"/>
    <p:sldId id="525" r:id="rId9"/>
    <p:sldId id="390" r:id="rId10"/>
    <p:sldId id="464" r:id="rId11"/>
    <p:sldId id="465" r:id="rId12"/>
    <p:sldId id="466" r:id="rId13"/>
    <p:sldId id="468" r:id="rId14"/>
    <p:sldId id="467" r:id="rId15"/>
    <p:sldId id="469" r:id="rId16"/>
    <p:sldId id="470" r:id="rId17"/>
    <p:sldId id="471" r:id="rId18"/>
    <p:sldId id="472" r:id="rId19"/>
    <p:sldId id="473" r:id="rId20"/>
    <p:sldId id="474" r:id="rId21"/>
    <p:sldId id="475" r:id="rId22"/>
    <p:sldId id="476" r:id="rId23"/>
    <p:sldId id="477" r:id="rId24"/>
    <p:sldId id="478" r:id="rId25"/>
    <p:sldId id="479" r:id="rId26"/>
    <p:sldId id="480" r:id="rId27"/>
    <p:sldId id="481" r:id="rId28"/>
    <p:sldId id="482" r:id="rId29"/>
    <p:sldId id="483" r:id="rId30"/>
    <p:sldId id="523" r:id="rId31"/>
    <p:sldId id="524" r:id="rId32"/>
    <p:sldId id="484" r:id="rId33"/>
    <p:sldId id="487" r:id="rId34"/>
    <p:sldId id="488" r:id="rId35"/>
    <p:sldId id="489" r:id="rId36"/>
    <p:sldId id="490" r:id="rId37"/>
    <p:sldId id="491" r:id="rId38"/>
    <p:sldId id="492" r:id="rId39"/>
    <p:sldId id="493" r:id="rId40"/>
    <p:sldId id="521" r:id="rId41"/>
    <p:sldId id="32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88" d="100"/>
          <a:sy n="88" d="100"/>
        </p:scale>
        <p:origin x="-326" y="-82"/>
      </p:cViewPr>
      <p:guideLst>
        <p:guide orient="horz" pos="2160"/>
        <p:guide pos="3840"/>
      </p:guideLst>
    </p:cSldViewPr>
  </p:slideViewPr>
  <p:notesTextViewPr>
    <p:cViewPr>
      <p:scale>
        <a:sx n="1" d="1"/>
        <a:sy n="1" d="1"/>
      </p:scale>
      <p:origin x="0" y="0"/>
    </p:cViewPr>
  </p:notesTextViewPr>
  <p:notesViewPr>
    <p:cSldViewPr snapToGrid="0">
      <p:cViewPr varScale="1">
        <p:scale>
          <a:sx n="67" d="100"/>
          <a:sy n="67" d="100"/>
        </p:scale>
        <p:origin x="-3168" y="-8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dgm:t>
        <a:bodyPr/>
        <a:lstStyle/>
        <a:p>
          <a:r>
            <a:rPr lang="en-US" sz="1400" b="1" u="sng"/>
            <a:t>Early  perspectives on motivation</a:t>
          </a:r>
          <a:endParaRPr lang="en-US" sz="1400" b="1" u="sng" dirty="0"/>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dgm:t>
        <a:bodyPr/>
        <a:lstStyle/>
        <a:p>
          <a:r>
            <a:rPr lang="en-US" sz="1400"/>
            <a:t>The Traditional Approach</a:t>
          </a:r>
          <a:endParaRPr lang="en-US" sz="1400" dirty="0"/>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dgm:t>
        <a:bodyPr/>
        <a:lstStyle/>
        <a:p>
          <a:r>
            <a:rPr lang="en-US" sz="1400" b="1" u="sng"/>
            <a:t>Need-Based Perspective Motivation </a:t>
          </a:r>
          <a:endParaRPr lang="en-US" sz="1400" b="1" u="sng" dirty="0"/>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dgm:t>
        <a:bodyPr/>
        <a:lstStyle/>
        <a:p>
          <a:r>
            <a:rPr lang="en-US" sz="1400"/>
            <a:t>The Hierarchy of Needs</a:t>
          </a:r>
          <a:endParaRPr lang="en-US" sz="1400" dirty="0"/>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dgm:t>
        <a:bodyPr/>
        <a:lstStyle/>
        <a:p>
          <a:r>
            <a:rPr lang="en-US" sz="1400" b="1" u="sng"/>
            <a:t>Process-Based Prospective Motivation</a:t>
          </a:r>
          <a:endParaRPr lang="en-US" sz="1400" b="1" u="sng" dirty="0"/>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dgm:t>
        <a:bodyPr/>
        <a:lstStyle/>
        <a:p>
          <a:r>
            <a:rPr lang="en-US" sz="1400"/>
            <a:t>Equity theory </a:t>
          </a:r>
          <a:endParaRPr lang="en-US" sz="1400" dirty="0"/>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dgm:t>
        <a:bodyPr/>
        <a:lstStyle/>
        <a:p>
          <a:r>
            <a:rPr lang="en-US" sz="1400" dirty="0"/>
            <a:t>The Porter–Lawler Model</a:t>
          </a:r>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dgm: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dgm:t>
        <a:bodyPr/>
        <a:lstStyle/>
        <a:p>
          <a:r>
            <a:rPr lang="en-US" sz="1400"/>
            <a:t>The Human Relations Approach</a:t>
          </a:r>
          <a:endParaRPr lang="en-US" sz="1400" dirty="0"/>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dgm:t>
        <a:bodyPr/>
        <a:lstStyle/>
        <a:p>
          <a:endParaRPr lang="en-US" sz="1400" dirty="0">
            <a:solidFill>
              <a:schemeClr val="tx1"/>
            </a:solidFill>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dgm:t>
        <a:bodyPr/>
        <a:lstStyle/>
        <a:p>
          <a:r>
            <a:rPr lang="en-US" sz="1400"/>
            <a:t>The ERG Theory]</a:t>
          </a:r>
          <a:endParaRPr lang="en-US" sz="1400" dirty="0"/>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dgm:t>
        <a:bodyPr/>
        <a:lstStyle/>
        <a:p>
          <a:r>
            <a:rPr lang="en-US" sz="1400"/>
            <a:t>The Two-Factor Theory</a:t>
          </a:r>
          <a:endParaRPr lang="en-US" sz="1400" dirty="0"/>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dgm:t>
        <a:bodyPr/>
        <a:lstStyle/>
        <a:p>
          <a:r>
            <a:rPr lang="en-US" sz="1400" dirty="0"/>
            <a:t>The Acquired Needs Framework</a:t>
          </a:r>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dgm:t>
        <a:bodyPr/>
        <a:lstStyle/>
        <a:p>
          <a:r>
            <a:rPr lang="en-US" sz="1400" dirty="0"/>
            <a:t>The Expectancy Theory of Motivation</a:t>
          </a:r>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dgm:t>
        <a:bodyPr/>
        <a:lstStyle/>
        <a:p>
          <a:r>
            <a:rPr lang="en-US" sz="1400"/>
            <a:t>Classical Conditioning</a:t>
          </a:r>
          <a:endParaRPr lang="en-US" sz="1400" dirty="0"/>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dgm:t>
        <a:bodyPr/>
        <a:lstStyle/>
        <a:p>
          <a:r>
            <a:rPr lang="en-US" sz="1400"/>
            <a:t>The Contemporary View</a:t>
          </a:r>
          <a:endParaRPr lang="en-US" sz="1400" dirty="0"/>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dgm:t>
        <a:bodyPr/>
        <a:lstStyle/>
        <a:p>
          <a:r>
            <a:rPr lang="en-US" sz="1400"/>
            <a:t>Behavior Modifications</a:t>
          </a:r>
          <a:endParaRPr lang="en-US" sz="1400" dirty="0"/>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t>
        <a:bodyPr/>
        <a:lstStyle/>
        <a:p>
          <a:endParaRPr lang="en-US"/>
        </a:p>
      </dgm:t>
    </dgm:pt>
    <dgm:pt modelId="{E8A1CA5C-9050-431E-9FCD-28211ED30713}" type="pres">
      <dgm:prSet presAssocID="{70E44F67-F489-4875-A338-58A9E7F272E1}" presName="node" presStyleLbl="node1" presStyleIdx="0" presStyleCnt="4">
        <dgm:presLayoutVars>
          <dgm:bulletEnabled val="1"/>
        </dgm:presLayoutVars>
      </dgm:prSet>
      <dgm:spPr/>
      <dgm:t>
        <a:bodyPr/>
        <a:lstStyle/>
        <a:p>
          <a:endParaRPr lang="en-US"/>
        </a:p>
      </dgm:t>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t>
        <a:bodyPr/>
        <a:lstStyle/>
        <a:p>
          <a:endParaRPr lang="en-US"/>
        </a:p>
      </dgm:t>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t>
        <a:bodyPr/>
        <a:lstStyle/>
        <a:p>
          <a:endParaRPr lang="en-US"/>
        </a:p>
      </dgm:t>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t>
        <a:bodyPr/>
        <a:lstStyle/>
        <a:p>
          <a:endParaRPr lang="en-US"/>
        </a:p>
      </dgm:t>
    </dgm:pt>
  </dgm:ptLst>
  <dgm:cxnLst>
    <dgm:cxn modelId="{60ED3DF4-5546-408D-8883-BD756953C5D2}" type="presOf" srcId="{A1D905E2-755B-46F7-843E-C40149795F72}" destId="{727079E7-1658-4D88-8450-5CE9FBABAF09}"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C4D31801-FD07-40EF-A26F-9D7971FE7FBC}" type="presOf" srcId="{FC9FE4E2-3B09-4C45-8FA4-50AB0B03A6ED}" destId="{E8A1CA5C-9050-431E-9FCD-28211ED30713}" srcOrd="0" destOrd="3" presId="urn:microsoft.com/office/officeart/2005/8/layout/hList6"/>
    <dgm:cxn modelId="{5583291C-1AD4-42D3-B536-C0D7377109EF}" type="presOf" srcId="{11A3D3A5-B604-45EF-8A7F-25D38AA6553A}" destId="{727079E7-1658-4D88-8450-5CE9FBABAF09}" srcOrd="0" destOrd="1"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061B7029-3D02-488F-A984-F49AA4D40B61}" type="presOf" srcId="{1A74FE26-4664-4946-9B96-324C6693DCB7}" destId="{E8A1CA5C-9050-431E-9FCD-28211ED30713}" srcOrd="0" destOrd="1" presId="urn:microsoft.com/office/officeart/2005/8/layout/hList6"/>
    <dgm:cxn modelId="{BBCB239E-2B64-4219-BC38-4BEACBDFF33C}" type="presOf" srcId="{6B144FFE-0D82-4187-9C3A-817644F3728F}" destId="{8BB3C94E-0599-4DAD-B6ED-F6BEC8FDA050}" srcOrd="0" destOrd="0"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EBC1893B-34D0-44D6-BCC4-960F123E98D5}" type="presOf" srcId="{C4C55316-0344-4739-88E4-3B041A4B610F}" destId="{B2F2BCDA-1C97-44B1-B9A8-513A71A13BCC}" srcOrd="0" destOrd="2" presId="urn:microsoft.com/office/officeart/2005/8/layout/hList6"/>
    <dgm:cxn modelId="{0BB53C0C-0CB7-44EC-BD8A-38085DAE6878}" type="presOf" srcId="{0A7BED1D-D632-41FC-9902-A4B5D3ADD521}" destId="{727079E7-1658-4D88-8450-5CE9FBABAF09}" srcOrd="0" destOrd="0" presId="urn:microsoft.com/office/officeart/2005/8/layout/hList6"/>
    <dgm:cxn modelId="{3C0BED3F-8378-472F-8B1D-83FD44DEDCFB}" type="presOf" srcId="{EEB98870-3E15-49B0-B8E0-E4AC9C3EF639}" destId="{E8A1CA5C-9050-431E-9FCD-28211ED30713}" srcOrd="0" destOrd="2" presId="urn:microsoft.com/office/officeart/2005/8/layout/hList6"/>
    <dgm:cxn modelId="{CC921823-D0A9-4A82-BFC0-616721A2CC08}" type="presOf" srcId="{13EED476-F410-407E-9764-B24D50EC6E20}" destId="{B2F2BCDA-1C97-44B1-B9A8-513A71A13BCC}" srcOrd="0" destOrd="3" presId="urn:microsoft.com/office/officeart/2005/8/layout/hList6"/>
    <dgm:cxn modelId="{C7BF1315-079B-46E0-B13D-52D1A2D5FEEB}" type="presOf" srcId="{EA2BC669-7DAC-405E-8EE0-1D1F3AF318AF}" destId="{727079E7-1658-4D88-8450-5CE9FBABAF09}" srcOrd="0" destOrd="4"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D9CC103-0143-47AF-B8C4-3532110FB4B2}" srcId="{70E44F67-F489-4875-A338-58A9E7F272E1}" destId="{1A74FE26-4664-4946-9B96-324C6693DCB7}" srcOrd="0" destOrd="0" parTransId="{1FD46674-4D30-4C95-B589-1DC7E0309FCF}" sibTransId="{9DC42810-1073-4C4C-B2B0-D8C1C7E1769C}"/>
    <dgm:cxn modelId="{A90F0B2D-53B2-4420-A29B-18404571491A}" type="presOf" srcId="{70E44F67-F489-4875-A338-58A9E7F272E1}" destId="{E8A1CA5C-9050-431E-9FCD-28211ED30713}" srcOrd="0" destOrd="0" presId="urn:microsoft.com/office/officeart/2005/8/layout/hList6"/>
    <dgm:cxn modelId="{518D26E0-DB82-4961-A335-6DF0F519DE9D}" type="presOf" srcId="{93FA880C-A3C8-4F96-B6F0-FD2049EF8C7D}" destId="{727079E7-1658-4D88-8450-5CE9FBABAF09}" srcOrd="0" destOrd="3" presId="urn:microsoft.com/office/officeart/2005/8/layout/hList6"/>
    <dgm:cxn modelId="{92013934-5E3A-4983-B005-3D8FE425D573}" srcId="{6B144FFE-0D82-4187-9C3A-817644F3728F}" destId="{0A7BED1D-D632-41FC-9902-A4B5D3ADD521}" srcOrd="1" destOrd="0" parTransId="{D46631C4-35FA-4DC7-BB68-23AC5E622688}" sibTransId="{4C9ABD1D-0BE5-4B1D-A6D8-C169721CDAE3}"/>
    <dgm:cxn modelId="{9852D3AB-215D-4D93-B36F-1EECABA8230A}" type="presOf" srcId="{C746A475-C0DC-49A7-95E2-6ABE86486BFE}" destId="{D030CA09-80DF-4905-A69D-CF65E59E35CA}" srcOrd="0" destOrd="2"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750C90A7-5A42-47A6-B948-79CA0D10CE8B}" srcId="{15C8655B-24BF-49DC-A788-476EFC281D48}" destId="{6D39250B-58D6-46B3-A5B1-0BBE47C98F09}" srcOrd="2" destOrd="0" parTransId="{21E8F14A-4FA0-40A8-9237-08EE3D14B614}" sibTransId="{13F8E3EE-C24F-4E75-A497-0E48410B38C6}"/>
    <dgm:cxn modelId="{C8C9A2F2-4183-4733-9932-E46C83632990}" srcId="{6B144FFE-0D82-4187-9C3A-817644F3728F}" destId="{2CE90FFD-F498-49EA-9D43-F8ADA02C942C}" srcOrd="3" destOrd="0" parTransId="{6007E880-9A5D-48A5-8F3D-42FBF01F58F1}" sibTransId="{9EA32144-45CD-4380-A957-471B9BA0FACE}"/>
    <dgm:cxn modelId="{FA1D0A26-11F9-4E19-9334-0BFA8B01208C}" type="presOf" srcId="{35CE13F1-E49C-4D35-9596-D6B77A6EC50F}" destId="{B2F2BCDA-1C97-44B1-B9A8-513A71A13BCC}" srcOrd="0" destOrd="1" presId="urn:microsoft.com/office/officeart/2005/8/layout/hList6"/>
    <dgm:cxn modelId="{2A073892-6CC1-43E8-866A-E141953CBD97}" type="presOf" srcId="{2CE90FFD-F498-49EA-9D43-F8ADA02C942C}" destId="{B2F2BCDA-1C97-44B1-B9A8-513A71A13BCC}" srcOrd="0" destOrd="0" presId="urn:microsoft.com/office/officeart/2005/8/layout/hList6"/>
    <dgm:cxn modelId="{DE7FCBC4-1CEC-41DD-B10D-1AEF61A84ADD}" srcId="{2CE90FFD-F498-49EA-9D43-F8ADA02C942C}" destId="{C4C55316-0344-4739-88E4-3B041A4B610F}" srcOrd="1" destOrd="0" parTransId="{DA42F804-C74F-4AAC-8A7B-9D2CA2345657}" sibTransId="{2C076C0E-8872-42B6-A224-7639EDF32A53}"/>
    <dgm:cxn modelId="{0CE26193-CD73-4901-9916-5F6ED41C5DB9}" srcId="{15C8655B-24BF-49DC-A788-476EFC281D48}" destId="{C746A475-C0DC-49A7-95E2-6ABE86486BFE}" srcOrd="1" destOrd="0" parTransId="{C29BDA65-F480-4D6B-A616-050A680EBAE8}" sibTransId="{711262BA-AFCB-4341-ADE3-9BAF6D86AA64}"/>
    <dgm:cxn modelId="{DE2BEE30-42C3-425A-A275-12E389C7A2D5}" srcId="{6B144FFE-0D82-4187-9C3A-817644F3728F}" destId="{15C8655B-24BF-49DC-A788-476EFC281D48}" srcOrd="2" destOrd="0" parTransId="{AFE95D50-2086-445E-95F3-488836172A78}" sibTransId="{443CC320-5C63-4FA0-ACBB-ACE97EE1973E}"/>
    <dgm:cxn modelId="{8A2177D3-DAF9-47FB-A9F5-62FB233FDF40}" type="presOf" srcId="{0BDFF62B-D778-41F2-8DFF-AB63999BF5A9}" destId="{D030CA09-80DF-4905-A69D-CF65E59E35CA}" srcOrd="0" destOrd="1" presId="urn:microsoft.com/office/officeart/2005/8/layout/hList6"/>
    <dgm:cxn modelId="{074C36ED-7EC7-4BAC-AD88-149DAC895DD5}" type="presOf" srcId="{15C8655B-24BF-49DC-A788-476EFC281D48}" destId="{D030CA09-80DF-4905-A69D-CF65E59E35CA}" srcOrd="0" destOrd="0" presId="urn:microsoft.com/office/officeart/2005/8/layout/hList6"/>
    <dgm:cxn modelId="{D1D37036-CFFF-4B68-8B8F-4DFFF8FD1620}" srcId="{0A7BED1D-D632-41FC-9902-A4B5D3ADD521}" destId="{11A3D3A5-B604-45EF-8A7F-25D38AA6553A}" srcOrd="0" destOrd="0" parTransId="{91529B81-D818-4C4D-BD88-D98187692D6C}" sibTransId="{03B7F1EC-9CA3-4E1A-874E-A4DC2D332206}"/>
    <dgm:cxn modelId="{EB1D4583-F532-4B90-A8B6-5594AC7B68A0}" srcId="{70E44F67-F489-4875-A338-58A9E7F272E1}" destId="{FC9FE4E2-3B09-4C45-8FA4-50AB0B03A6ED}" srcOrd="2" destOrd="0" parTransId="{32720B82-9126-4F2D-BCFE-669F05D4238E}" sibTransId="{0C9B95E3-615F-4E55-B961-466009A4A4B2}"/>
    <dgm:cxn modelId="{4AA8EF31-C3E4-4ED7-B014-4998630019BC}" srcId="{0A7BED1D-D632-41FC-9902-A4B5D3ADD521}" destId="{93FA880C-A3C8-4F96-B6F0-FD2049EF8C7D}" srcOrd="2" destOrd="0" parTransId="{C3AF1BF1-6B2C-4043-90B0-85E19CD88DA0}" sibTransId="{AEC79E4A-851E-4ACD-B24E-5246B9C5D0F7}"/>
    <dgm:cxn modelId="{50A47784-1727-4A5B-9021-789B23FD231C}" srcId="{0A7BED1D-D632-41FC-9902-A4B5D3ADD521}" destId="{A1D905E2-755B-46F7-843E-C40149795F72}" srcOrd="1" destOrd="0" parTransId="{469E7D6E-E1C3-4952-A5D3-F209509E57E7}" sibTransId="{19E50694-AD41-4EE8-B0A3-BA62B9815F31}"/>
    <dgm:cxn modelId="{DF84896E-E52D-4F62-939E-545CEB2DE4A3}" srcId="{15C8655B-24BF-49DC-A788-476EFC281D48}" destId="{0BDFF62B-D778-41F2-8DFF-AB63999BF5A9}" srcOrd="0" destOrd="0" parTransId="{45F978EE-DCD7-47D0-85B4-9D8EA360ED51}" sibTransId="{B111C8E6-9DC9-4C37-A9C6-2EE222EDD833}"/>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103642"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t>Early  perspectives on motivation</a:t>
          </a:r>
          <a:endParaRPr lang="en-US" sz="1400" b="1" u="sng" kern="1200" dirty="0"/>
        </a:p>
        <a:p>
          <a:pPr marL="114300" lvl="1" indent="-114300" algn="l" defTabSz="622300">
            <a:lnSpc>
              <a:spcPct val="90000"/>
            </a:lnSpc>
            <a:spcBef>
              <a:spcPct val="0"/>
            </a:spcBef>
            <a:spcAft>
              <a:spcPct val="15000"/>
            </a:spcAft>
            <a:buChar char="••"/>
          </a:pPr>
          <a:r>
            <a:rPr lang="en-US" sz="1400" kern="1200"/>
            <a:t>The Traditional Approach</a:t>
          </a:r>
          <a:endParaRPr lang="en-US" sz="1400" kern="1200" dirty="0"/>
        </a:p>
        <a:p>
          <a:pPr marL="114300" lvl="1" indent="-114300" algn="l" defTabSz="622300">
            <a:lnSpc>
              <a:spcPct val="90000"/>
            </a:lnSpc>
            <a:spcBef>
              <a:spcPct val="0"/>
            </a:spcBef>
            <a:spcAft>
              <a:spcPct val="15000"/>
            </a:spcAft>
            <a:buChar char="••"/>
          </a:pPr>
          <a:r>
            <a:rPr lang="en-US" sz="1400" kern="1200"/>
            <a:t>The Human Relations Approach</a:t>
          </a:r>
          <a:endParaRPr lang="en-US" sz="1400" kern="1200" dirty="0"/>
        </a:p>
        <a:p>
          <a:pPr marL="114300" lvl="1" indent="-114300" algn="l" defTabSz="622300">
            <a:lnSpc>
              <a:spcPct val="90000"/>
            </a:lnSpc>
            <a:spcBef>
              <a:spcPct val="0"/>
            </a:spcBef>
            <a:spcAft>
              <a:spcPct val="15000"/>
            </a:spcAft>
            <a:buChar char="••"/>
          </a:pPr>
          <a:endParaRPr lang="en-US" sz="1400" kern="1200" dirty="0">
            <a:solidFill>
              <a:schemeClr val="tx1"/>
            </a:solidFill>
          </a:endParaRPr>
        </a:p>
      </dsp:txBody>
      <dsp:txXfrm rot="5400000">
        <a:off x="2359" y="505132"/>
        <a:ext cx="2313662" cy="1515397"/>
      </dsp:txXfrm>
    </dsp:sp>
    <dsp:sp modelId="{727079E7-1658-4D88-8450-5CE9FBABAF09}">
      <dsp:nvSpPr>
        <dsp:cNvPr id="0" name=""/>
        <dsp:cNvSpPr/>
      </dsp:nvSpPr>
      <dsp:spPr>
        <a:xfrm rot="16200000">
          <a:off x="2383544"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t>Need-Based Perspective Motivation </a:t>
          </a:r>
          <a:endParaRPr lang="en-US" sz="1400" b="1" u="sng" kern="1200" dirty="0"/>
        </a:p>
        <a:p>
          <a:pPr marL="114300" lvl="1" indent="-114300" algn="l" defTabSz="622300">
            <a:lnSpc>
              <a:spcPct val="90000"/>
            </a:lnSpc>
            <a:spcBef>
              <a:spcPct val="0"/>
            </a:spcBef>
            <a:spcAft>
              <a:spcPct val="15000"/>
            </a:spcAft>
            <a:buChar char="••"/>
          </a:pPr>
          <a:r>
            <a:rPr lang="en-US" sz="1400" kern="1200"/>
            <a:t>The Hierarchy of Needs</a:t>
          </a:r>
          <a:endParaRPr lang="en-US" sz="1400" kern="1200" dirty="0"/>
        </a:p>
        <a:p>
          <a:pPr marL="114300" lvl="1" indent="-114300" algn="l" defTabSz="622300">
            <a:lnSpc>
              <a:spcPct val="90000"/>
            </a:lnSpc>
            <a:spcBef>
              <a:spcPct val="0"/>
            </a:spcBef>
            <a:spcAft>
              <a:spcPct val="15000"/>
            </a:spcAft>
            <a:buChar char="••"/>
          </a:pPr>
          <a:r>
            <a:rPr lang="en-US" sz="1400" kern="1200"/>
            <a:t>The ERG Theory]</a:t>
          </a:r>
          <a:endParaRPr lang="en-US" sz="1400" kern="1200" dirty="0"/>
        </a:p>
        <a:p>
          <a:pPr marL="114300" lvl="1" indent="-114300" algn="l" defTabSz="622300">
            <a:lnSpc>
              <a:spcPct val="90000"/>
            </a:lnSpc>
            <a:spcBef>
              <a:spcPct val="0"/>
            </a:spcBef>
            <a:spcAft>
              <a:spcPct val="15000"/>
            </a:spcAft>
            <a:buChar char="••"/>
          </a:pPr>
          <a:r>
            <a:rPr lang="en-US" sz="1400" kern="1200"/>
            <a:t>The Two-Factor Theory</a:t>
          </a:r>
          <a:endParaRPr lang="en-US" sz="1400" kern="1200" dirty="0"/>
        </a:p>
        <a:p>
          <a:pPr marL="114300" lvl="1" indent="-114300" algn="l" defTabSz="622300">
            <a:lnSpc>
              <a:spcPct val="90000"/>
            </a:lnSpc>
            <a:spcBef>
              <a:spcPct val="0"/>
            </a:spcBef>
            <a:spcAft>
              <a:spcPct val="15000"/>
            </a:spcAft>
            <a:buChar char="••"/>
          </a:pPr>
          <a:r>
            <a:rPr lang="en-US" sz="1400" kern="1200" dirty="0"/>
            <a:t>The Acquired Needs Framework</a:t>
          </a:r>
        </a:p>
      </dsp:txBody>
      <dsp:txXfrm rot="5400000">
        <a:off x="2489545" y="505132"/>
        <a:ext cx="2313662" cy="1515397"/>
      </dsp:txXfrm>
    </dsp:sp>
    <dsp:sp modelId="{D030CA09-80DF-4905-A69D-CF65E59E35CA}">
      <dsp:nvSpPr>
        <dsp:cNvPr id="0" name=""/>
        <dsp:cNvSpPr/>
      </dsp:nvSpPr>
      <dsp:spPr>
        <a:xfrm rot="16200000">
          <a:off x="4870731"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t>Process-Based Prospective Motivation</a:t>
          </a:r>
          <a:endParaRPr lang="en-US" sz="1400" b="1" u="sng" kern="1200" dirty="0"/>
        </a:p>
        <a:p>
          <a:pPr marL="114300" lvl="1" indent="-114300" algn="l" defTabSz="622300">
            <a:lnSpc>
              <a:spcPct val="90000"/>
            </a:lnSpc>
            <a:spcBef>
              <a:spcPct val="0"/>
            </a:spcBef>
            <a:spcAft>
              <a:spcPct val="15000"/>
            </a:spcAft>
            <a:buChar char="••"/>
          </a:pPr>
          <a:r>
            <a:rPr lang="en-US" sz="1400" kern="1200"/>
            <a:t>Equity theory </a:t>
          </a:r>
          <a:endParaRPr lang="en-US" sz="1400" kern="1200" dirty="0"/>
        </a:p>
        <a:p>
          <a:pPr marL="114300" lvl="1" indent="-114300" algn="l" defTabSz="622300">
            <a:lnSpc>
              <a:spcPct val="90000"/>
            </a:lnSpc>
            <a:spcBef>
              <a:spcPct val="0"/>
            </a:spcBef>
            <a:spcAft>
              <a:spcPct val="15000"/>
            </a:spcAft>
            <a:buChar char="••"/>
          </a:pPr>
          <a:r>
            <a:rPr lang="en-US" sz="1400" kern="1200" dirty="0"/>
            <a:t>The Expectancy Theory of Motivation</a:t>
          </a:r>
        </a:p>
        <a:p>
          <a:pPr marL="114300" lvl="1" indent="-114300" algn="l" defTabSz="622300">
            <a:lnSpc>
              <a:spcPct val="90000"/>
            </a:lnSpc>
            <a:spcBef>
              <a:spcPct val="0"/>
            </a:spcBef>
            <a:spcAft>
              <a:spcPct val="15000"/>
            </a:spcAft>
            <a:buChar char="••"/>
          </a:pPr>
          <a:r>
            <a:rPr lang="en-US" sz="1400" kern="1200" dirty="0"/>
            <a:t>The Porter–Lawler Model</a:t>
          </a:r>
        </a:p>
      </dsp:txBody>
      <dsp:txXfrm rot="5400000">
        <a:off x="4976732" y="505132"/>
        <a:ext cx="2313662" cy="1515397"/>
      </dsp:txXfrm>
    </dsp:sp>
    <dsp:sp modelId="{B2F2BCDA-1C97-44B1-B9A8-513A71A13BCC}">
      <dsp:nvSpPr>
        <dsp:cNvPr id="0" name=""/>
        <dsp:cNvSpPr/>
      </dsp:nvSpPr>
      <dsp:spPr>
        <a:xfrm rot="16200000">
          <a:off x="7357918"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t>Classical Conditioning</a:t>
          </a:r>
          <a:endParaRPr lang="en-US" sz="1400" kern="1200" dirty="0"/>
        </a:p>
        <a:p>
          <a:pPr marL="114300" lvl="1" indent="-114300" algn="l" defTabSz="622300">
            <a:lnSpc>
              <a:spcPct val="90000"/>
            </a:lnSpc>
            <a:spcBef>
              <a:spcPct val="0"/>
            </a:spcBef>
            <a:spcAft>
              <a:spcPct val="15000"/>
            </a:spcAft>
            <a:buChar char="••"/>
          </a:pPr>
          <a:r>
            <a:rPr lang="en-US" sz="1400" kern="1200"/>
            <a:t>The Contemporary View</a:t>
          </a:r>
          <a:endParaRPr lang="en-US" sz="1400" kern="1200" dirty="0"/>
        </a:p>
        <a:p>
          <a:pPr marL="114300" lvl="1" indent="-114300" algn="l" defTabSz="622300">
            <a:lnSpc>
              <a:spcPct val="90000"/>
            </a:lnSpc>
            <a:spcBef>
              <a:spcPct val="0"/>
            </a:spcBef>
            <a:spcAft>
              <a:spcPct val="15000"/>
            </a:spcAft>
            <a:buChar char="••"/>
          </a:pPr>
          <a:r>
            <a:rPr lang="en-US" sz="1400" kern="1200"/>
            <a:t>Behavior Modifications</a:t>
          </a:r>
          <a:endParaRPr lang="en-US" sz="1400" kern="1200" dirty="0"/>
        </a:p>
      </dsp:txBody>
      <dsp:txXfrm rot="5400000">
        <a:off x="7463919" y="505132"/>
        <a:ext cx="2313662"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821784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2720317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94816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619903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516045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1511576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3633551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737490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04293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8490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9819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0977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919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8297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6400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72756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1014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23497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1669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2399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43455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50231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46021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92439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84181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6190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44395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562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12516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6480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91862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8534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9.emf"/><Relationship Id="rId5" Type="http://schemas.openxmlformats.org/officeDocument/2006/relationships/diagramQuickStyle" Target="../diagrams/quickStyle1.xml"/><Relationship Id="rId10" Type="http://schemas.openxmlformats.org/officeDocument/2006/relationships/image" Target="../media/image8.emf"/><Relationship Id="rId4" Type="http://schemas.openxmlformats.org/officeDocument/2006/relationships/diagramLayout" Target="../diagrams/layout1.xml"/><Relationship Id="rId9"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384995"/>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Salahaldin</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Abuabdou</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Lecture 5 </a:t>
            </a:r>
          </a:p>
        </p:txBody>
      </p:sp>
      <p:sp>
        <p:nvSpPr>
          <p:cNvPr id="16" name="TextBox 15"/>
          <p:cNvSpPr txBox="1"/>
          <p:nvPr/>
        </p:nvSpPr>
        <p:spPr>
          <a:xfrm>
            <a:off x="6483177" y="3340033"/>
            <a:ext cx="5552661" cy="646331"/>
          </a:xfrm>
          <a:prstGeom prst="rect">
            <a:avLst/>
          </a:prstGeom>
          <a:noFill/>
        </p:spPr>
        <p:txBody>
          <a:bodyPr wrap="square" rtlCol="0">
            <a:spAutoFit/>
          </a:bodyPr>
          <a:lstStyle/>
          <a:p>
            <a:pPr algn="ctr"/>
            <a:r>
              <a:rPr lang="en-US" sz="3600" dirty="0">
                <a:solidFill>
                  <a:schemeClr val="bg1"/>
                </a:solidFill>
                <a:latin typeface="Tajawal Medium" panose="00000600000000000000" pitchFamily="2" charset="-78"/>
                <a:cs typeface="Tajawal Medium" panose="00000600000000000000" pitchFamily="2" charset="-78"/>
              </a:rPr>
              <a:t> Motivating Behavior</a:t>
            </a:r>
          </a:p>
        </p:txBody>
      </p:sp>
      <p:sp>
        <p:nvSpPr>
          <p:cNvPr id="15" name="TextBox 14">
            <a:extLst>
              <a:ext uri="{FF2B5EF4-FFF2-40B4-BE49-F238E27FC236}">
                <a16:creationId xmlns=""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63878"/>
            <a:ext cx="9710516" cy="378206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Characterize the nature of motivation, including its importance and basic historical perspectives.</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need-based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major process-based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learning-based perspectives on motivation.</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 xmlns:a16="http://schemas.microsoft.com/office/drawing/2014/main" id="{01A74BEB-9EC0-4DE3-B292-3C1601D6F4A7}"/>
              </a:ext>
            </a:extLst>
          </p:cNvPr>
          <p:cNvSpPr txBox="1"/>
          <p:nvPr/>
        </p:nvSpPr>
        <p:spPr>
          <a:xfrm>
            <a:off x="1874162" y="1701433"/>
            <a:ext cx="10066047" cy="4093428"/>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Attitudes, values and emotions, perception, and stress are all important factors that influence organizational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Our attitudes then affect our behavior through our intentions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three most important job-related attitudes are job satisfaction, organizational commitment, and employee engagement. </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Job satisfaction reflects our attitudes and feelings about our job.</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Organizational commitment is the degree to which an employee identifies with the organization and its goals and wants to stay with the organization.</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3380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4 Summary :</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4" name="TextBox 13">
            <a:extLst>
              <a:ext uri="{FF2B5EF4-FFF2-40B4-BE49-F238E27FC236}">
                <a16:creationId xmlns="" xmlns:a16="http://schemas.microsoft.com/office/drawing/2014/main" id="{01A74BEB-9EC0-4DE3-B292-3C1601D6F4A7}"/>
              </a:ext>
            </a:extLst>
          </p:cNvPr>
          <p:cNvSpPr txBox="1"/>
          <p:nvPr/>
        </p:nvSpPr>
        <p:spPr>
          <a:xfrm>
            <a:off x="1804866" y="1655877"/>
            <a:ext cx="10042577"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Values also differ across cultures in different parts of the globe. Emotions, affect, and mood are also important contributors to behavior.</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Perception is the set of processes by which a person becomes aware of and interprets information about the environment.</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Basic perceptual processes include selective perception and stereotyping.</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Stress is an individual’s response to a strong stimulus</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Challenging events are stressful only when also accompanied by negative emotions. Some stress is actually beneficial.</a:t>
            </a:r>
          </a:p>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general adaptation syndrome (GAS) outlines the basic stress process.</a:t>
            </a:r>
          </a:p>
        </p:txBody>
      </p:sp>
    </p:spTree>
    <p:extLst>
      <p:ext uri="{BB962C8B-B14F-4D97-AF65-F5344CB8AC3E}">
        <p14:creationId xmlns:p14="http://schemas.microsoft.com/office/powerpoint/2010/main" val="13734603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r>
              <a:rPr lang="en-US" dirty="0"/>
              <a:t/>
            </a:r>
            <a:br>
              <a:rPr lang="en-US" dirty="0"/>
            </a:br>
            <a:endParaRPr lang="en-US" dirty="0"/>
          </a:p>
        </p:txBody>
      </p:sp>
      <p:sp>
        <p:nvSpPr>
          <p:cNvPr id="16" name="TextBox 15">
            <a:extLst>
              <a:ext uri="{FF2B5EF4-FFF2-40B4-BE49-F238E27FC236}">
                <a16:creationId xmlns="" xmlns:a16="http://schemas.microsoft.com/office/drawing/2014/main" id="{D32FDC3F-7007-43BE-9F17-919DF9F48F2B}"/>
              </a:ext>
            </a:extLst>
          </p:cNvPr>
          <p:cNvSpPr txBox="1"/>
          <p:nvPr/>
        </p:nvSpPr>
        <p:spPr>
          <a:xfrm>
            <a:off x="1962643" y="1341605"/>
            <a:ext cx="9902229"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Walt Disney Company started out in </a:t>
            </a:r>
            <a:r>
              <a:rPr lang="en-US" dirty="0">
                <a:solidFill>
                  <a:srgbClr val="002060"/>
                </a:solidFill>
                <a:latin typeface="Times New Roman" panose="02020603050405020304" pitchFamily="18" charset="0"/>
                <a:cs typeface="Times New Roman" panose="02020603050405020304" pitchFamily="18" charset="0"/>
              </a:rPr>
              <a:t>1923 as a small animation studio</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the decades since then, the company has grown to become the </a:t>
            </a:r>
            <a:r>
              <a:rPr lang="en-US" dirty="0">
                <a:solidFill>
                  <a:srgbClr val="002060"/>
                </a:solidFill>
                <a:latin typeface="Times New Roman" panose="02020603050405020304" pitchFamily="18" charset="0"/>
                <a:cs typeface="Times New Roman" panose="02020603050405020304" pitchFamily="18" charset="0"/>
              </a:rPr>
              <a:t>largest entertainment business </a:t>
            </a:r>
            <a:r>
              <a:rPr lang="en-US" dirty="0">
                <a:latin typeface="Times New Roman" panose="02020603050405020304" pitchFamily="18" charset="0"/>
                <a:cs typeface="Times New Roman" panose="02020603050405020304" pitchFamily="18" charset="0"/>
              </a:rPr>
              <a:t>in the world.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owns or operates </a:t>
            </a:r>
            <a:r>
              <a:rPr lang="en-US" dirty="0">
                <a:solidFill>
                  <a:srgbClr val="002060"/>
                </a:solidFill>
                <a:latin typeface="Times New Roman" panose="02020603050405020304" pitchFamily="18" charset="0"/>
                <a:cs typeface="Times New Roman" panose="02020603050405020304" pitchFamily="18" charset="0"/>
              </a:rPr>
              <a:t>eleven theme parks</a:t>
            </a:r>
            <a:r>
              <a:rPr lang="en-US" dirty="0">
                <a:latin typeface="Times New Roman" panose="02020603050405020304" pitchFamily="18" charset="0"/>
                <a:cs typeface="Times New Roman" panose="02020603050405020304" pitchFamily="18" charset="0"/>
              </a:rPr>
              <a:t>, operates its own </a:t>
            </a:r>
            <a:r>
              <a:rPr lang="en-US" dirty="0">
                <a:solidFill>
                  <a:srgbClr val="002060"/>
                </a:solidFill>
                <a:latin typeface="Times New Roman" panose="02020603050405020304" pitchFamily="18" charset="0"/>
                <a:cs typeface="Times New Roman" panose="02020603050405020304" pitchFamily="18" charset="0"/>
              </a:rPr>
              <a:t>cruise line, and owns several television networks, including ABC, ESPN, and, of course, the Disney Channel.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 company also continues to extend its reach, recently purchasing such properties as </a:t>
            </a:r>
            <a:r>
              <a:rPr lang="en-US" dirty="0">
                <a:solidFill>
                  <a:srgbClr val="002060"/>
                </a:solidFill>
                <a:latin typeface="Times New Roman" panose="02020603050405020304" pitchFamily="18" charset="0"/>
                <a:cs typeface="Times New Roman" panose="02020603050405020304" pitchFamily="18" charset="0"/>
              </a:rPr>
              <a:t>Pixar Animation Studios, Marvel Comics, Lucasfilm, and a large part of Fox Entertainment.</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One of </a:t>
            </a:r>
            <a:r>
              <a:rPr lang="en-US" dirty="0">
                <a:solidFill>
                  <a:srgbClr val="002060"/>
                </a:solidFill>
                <a:latin typeface="Times New Roman" panose="02020603050405020304" pitchFamily="18" charset="0"/>
                <a:cs typeface="Times New Roman" panose="02020603050405020304" pitchFamily="18" charset="0"/>
              </a:rPr>
              <a:t>Disney’s hallmarks is legendary customer service</a:t>
            </a:r>
            <a:r>
              <a:rPr lang="en-US" dirty="0">
                <a:latin typeface="Times New Roman" panose="02020603050405020304" pitchFamily="18" charset="0"/>
                <a:cs typeface="Times New Roman" panose="02020603050405020304" pitchFamily="18" charset="0"/>
              </a:rPr>
              <a:t>, especially at its </a:t>
            </a:r>
            <a:r>
              <a:rPr lang="en-US" dirty="0">
                <a:solidFill>
                  <a:srgbClr val="002060"/>
                </a:solidFill>
                <a:latin typeface="Times New Roman" panose="02020603050405020304" pitchFamily="18" charset="0"/>
                <a:cs typeface="Times New Roman" panose="02020603050405020304" pitchFamily="18" charset="0"/>
              </a:rPr>
              <a:t>theme parks and on its cruise ships</a:t>
            </a:r>
          </a:p>
        </p:txBody>
      </p:sp>
    </p:spTree>
    <p:extLst>
      <p:ext uri="{BB962C8B-B14F-4D97-AF65-F5344CB8AC3E}">
        <p14:creationId xmlns:p14="http://schemas.microsoft.com/office/powerpoint/2010/main" val="497265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5" name="TextBox 14">
            <a:extLst>
              <a:ext uri="{FF2B5EF4-FFF2-40B4-BE49-F238E27FC236}">
                <a16:creationId xmlns="" xmlns:a16="http://schemas.microsoft.com/office/drawing/2014/main" id="{BF659123-540F-4850-8661-1E45F2ED0B99}"/>
              </a:ext>
            </a:extLst>
          </p:cNvPr>
          <p:cNvSpPr txBox="1"/>
          <p:nvPr/>
        </p:nvSpPr>
        <p:spPr>
          <a:xfrm>
            <a:off x="5014929" y="4585649"/>
            <a:ext cx="6208642" cy="646331"/>
          </a:xfrm>
          <a:prstGeom prst="rect">
            <a:avLst/>
          </a:prstGeom>
          <a:noFill/>
        </p:spPr>
        <p:txBody>
          <a:bodyPr wrap="square">
            <a:spAutoFit/>
          </a:bodyPr>
          <a:lstStyle/>
          <a:p>
            <a:r>
              <a:rPr lang="en-US" dirty="0"/>
              <a:t/>
            </a:r>
            <a:br>
              <a:rPr lang="en-US" dirty="0"/>
            </a:br>
            <a:endParaRPr lang="en-US" dirty="0"/>
          </a:p>
        </p:txBody>
      </p:sp>
      <p:sp>
        <p:nvSpPr>
          <p:cNvPr id="16" name="TextBox 15">
            <a:extLst>
              <a:ext uri="{FF2B5EF4-FFF2-40B4-BE49-F238E27FC236}">
                <a16:creationId xmlns="" xmlns:a16="http://schemas.microsoft.com/office/drawing/2014/main" id="{D32FDC3F-7007-43BE-9F17-919DF9F48F2B}"/>
              </a:ext>
            </a:extLst>
          </p:cNvPr>
          <p:cNvSpPr txBox="1"/>
          <p:nvPr/>
        </p:nvSpPr>
        <p:spPr>
          <a:xfrm>
            <a:off x="1910608" y="1420066"/>
            <a:ext cx="6915340" cy="4613058"/>
          </a:xfrm>
          <a:prstGeom prst="rect">
            <a:avLst/>
          </a:prstGeom>
          <a:noFill/>
        </p:spPr>
        <p:txBody>
          <a:bodyPr wrap="square">
            <a:spAutoFit/>
          </a:bodyPr>
          <a:lstStyle/>
          <a:p>
            <a:pPr algn="just">
              <a:lnSpc>
                <a:spcPct val="150000"/>
              </a:lnSpc>
            </a:pPr>
            <a:r>
              <a:rPr lang="en-US" sz="1800" b="1" u="sng" dirty="0">
                <a:latin typeface="Times New Roman" panose="02020603050405020304" pitchFamily="18" charset="0"/>
                <a:cs typeface="Times New Roman" panose="02020603050405020304" pitchFamily="18" charset="0"/>
              </a:rPr>
              <a:t>Real-World Challenge :</a:t>
            </a:r>
          </a:p>
          <a:p>
            <a:pPr algn="just">
              <a:lnSpc>
                <a:spcPct val="150000"/>
              </a:lnSpc>
            </a:pPr>
            <a:r>
              <a:rPr lang="en-US" sz="1800" b="1" u="sng" dirty="0">
                <a:solidFill>
                  <a:schemeClr val="accent2">
                    <a:lumMod val="75000"/>
                  </a:schemeClr>
                </a:solidFill>
                <a:latin typeface="Times New Roman" panose="02020603050405020304" pitchFamily="18" charset="0"/>
                <a:cs typeface="Times New Roman" panose="02020603050405020304" pitchFamily="18" charset="0"/>
              </a:rPr>
              <a:t>Motivating Cast Members at Disney: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Theme park employees are called “</a:t>
            </a:r>
            <a:r>
              <a:rPr lang="en-US" dirty="0">
                <a:solidFill>
                  <a:srgbClr val="0A1F61"/>
                </a:solidFill>
                <a:latin typeface="Times New Roman" panose="02020603050405020304" pitchFamily="18" charset="0"/>
                <a:cs typeface="Times New Roman" panose="02020603050405020304" pitchFamily="18" charset="0"/>
              </a:rPr>
              <a:t>cast members</a:t>
            </a:r>
            <a:r>
              <a:rPr lang="en-US" dirty="0">
                <a:latin typeface="Times New Roman" panose="02020603050405020304" pitchFamily="18" charset="0"/>
                <a:cs typeface="Times New Roman" panose="02020603050405020304" pitchFamily="18" charset="0"/>
              </a:rPr>
              <a:t>” and are taught that </a:t>
            </a:r>
            <a:r>
              <a:rPr lang="en-US" dirty="0">
                <a:solidFill>
                  <a:srgbClr val="0A1F61"/>
                </a:solidFill>
                <a:latin typeface="Times New Roman" panose="02020603050405020304" pitchFamily="18" charset="0"/>
                <a:cs typeface="Times New Roman" panose="02020603050405020304" pitchFamily="18" charset="0"/>
              </a:rPr>
              <a:t>the ultimate goal is guest happiness and that no matter what role they play, they are expected to smile, project a positive image, and be friendly.</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Disney wants to motivate its cast members to provide the four service basics of </a:t>
            </a:r>
            <a:r>
              <a:rPr lang="en-US" dirty="0">
                <a:solidFill>
                  <a:srgbClr val="002060"/>
                </a:solidFill>
                <a:latin typeface="Times New Roman" panose="02020603050405020304" pitchFamily="18" charset="0"/>
                <a:cs typeface="Times New Roman" panose="02020603050405020304" pitchFamily="18" charset="0"/>
              </a:rPr>
              <a:t>projecting a positive image and energy, being courteous and respectful to all guests</a:t>
            </a:r>
            <a:r>
              <a:rPr lang="en-US" dirty="0">
                <a:latin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staying in character and playing the part, going above and beyond expectations</a:t>
            </a:r>
            <a:r>
              <a:rPr lang="en-US" dirty="0">
                <a:latin typeface="Times New Roman" panose="02020603050405020304" pitchFamily="18" charset="0"/>
                <a:cs typeface="Times New Roman" panose="02020603050405020304" pitchFamily="18" charset="0"/>
              </a:rPr>
              <a:t>, and asking you for suggestions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After reading this chapter, you should have some good ideas.</a:t>
            </a:r>
          </a:p>
        </p:txBody>
      </p:sp>
      <p:pic>
        <p:nvPicPr>
          <p:cNvPr id="9" name="Picture 8">
            <a:extLst>
              <a:ext uri="{FF2B5EF4-FFF2-40B4-BE49-F238E27FC236}">
                <a16:creationId xmlns="" xmlns:a16="http://schemas.microsoft.com/office/drawing/2014/main" id="{3BCD4DEF-C989-4A67-AD5E-0880E4B49A75}"/>
              </a:ext>
            </a:extLst>
          </p:cNvPr>
          <p:cNvPicPr>
            <a:picLocks noChangeAspect="1"/>
          </p:cNvPicPr>
          <p:nvPr/>
        </p:nvPicPr>
        <p:blipFill>
          <a:blip r:embed="rId7"/>
          <a:stretch>
            <a:fillRect/>
          </a:stretch>
        </p:blipFill>
        <p:spPr>
          <a:xfrm>
            <a:off x="8862391" y="2332883"/>
            <a:ext cx="3134767" cy="3491488"/>
          </a:xfrm>
          <a:prstGeom prst="rect">
            <a:avLst/>
          </a:prstGeom>
        </p:spPr>
      </p:pic>
    </p:spTree>
    <p:extLst>
      <p:ext uri="{BB962C8B-B14F-4D97-AF65-F5344CB8AC3E}">
        <p14:creationId xmlns:p14="http://schemas.microsoft.com/office/powerpoint/2010/main" val="2816144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Overview: </a:t>
            </a:r>
          </a:p>
        </p:txBody>
      </p:sp>
      <p:sp>
        <p:nvSpPr>
          <p:cNvPr id="14" name="TextBox 13">
            <a:extLst>
              <a:ext uri="{FF2B5EF4-FFF2-40B4-BE49-F238E27FC236}">
                <a16:creationId xmlns="" xmlns:a16="http://schemas.microsoft.com/office/drawing/2014/main" id="{1BC24026-B024-4689-8A5B-437EBF0AF523}"/>
              </a:ext>
            </a:extLst>
          </p:cNvPr>
          <p:cNvSpPr txBox="1"/>
          <p:nvPr/>
        </p:nvSpPr>
        <p:spPr>
          <a:xfrm>
            <a:off x="1874165" y="1984345"/>
            <a:ext cx="9907018" cy="3970318"/>
          </a:xfrm>
          <a:prstGeom prst="rect">
            <a:avLst/>
          </a:prstGeom>
          <a:noFill/>
        </p:spPr>
        <p:txBody>
          <a:bodyPr wrap="square">
            <a:spAutoFit/>
          </a:bodyPr>
          <a:lstStyle/>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Given the complex array of </a:t>
            </a:r>
            <a:r>
              <a:rPr lang="en-US" dirty="0">
                <a:solidFill>
                  <a:srgbClr val="0A1F61"/>
                </a:solidFill>
                <a:latin typeface="Times New Roman" panose="02020603050405020304" pitchFamily="18" charset="0"/>
                <a:cs typeface="Times New Roman" panose="02020603050405020304" pitchFamily="18" charset="0"/>
              </a:rPr>
              <a:t>individual differences </a:t>
            </a:r>
            <a:r>
              <a:rPr lang="en-US" dirty="0">
                <a:latin typeface="Times New Roman" panose="02020603050405020304" pitchFamily="18" charset="0"/>
                <a:cs typeface="Times New Roman" panose="02020603050405020304" pitchFamily="18" charset="0"/>
              </a:rPr>
              <a:t>discussed </a:t>
            </a:r>
            <a:r>
              <a:rPr lang="en-US" dirty="0">
                <a:solidFill>
                  <a:srgbClr val="0A1F61"/>
                </a:solidFill>
                <a:latin typeface="Times New Roman" panose="02020603050405020304" pitchFamily="18" charset="0"/>
                <a:cs typeface="Times New Roman" panose="02020603050405020304" pitchFamily="18" charset="0"/>
              </a:rPr>
              <a:t>in Chapters 3 and 4</a:t>
            </a:r>
            <a:r>
              <a:rPr lang="en-US" dirty="0">
                <a:latin typeface="Times New Roman" panose="02020603050405020304" pitchFamily="18" charset="0"/>
                <a:cs typeface="Times New Roman" panose="02020603050405020304" pitchFamily="18" charset="0"/>
              </a:rPr>
              <a:t>, it should be obvious that </a:t>
            </a:r>
            <a:r>
              <a:rPr lang="en-US" dirty="0">
                <a:solidFill>
                  <a:srgbClr val="0A1F61"/>
                </a:solidFill>
                <a:latin typeface="Times New Roman" panose="02020603050405020304" pitchFamily="18" charset="0"/>
                <a:cs typeface="Times New Roman" panose="02020603050405020304" pitchFamily="18" charset="0"/>
              </a:rPr>
              <a:t>people work for a wide variety of reasons, Some people want money, other challenge, or   power.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What people in an organization </a:t>
            </a:r>
            <a:r>
              <a:rPr lang="en-US" dirty="0">
                <a:solidFill>
                  <a:srgbClr val="0A1F61"/>
                </a:solidFill>
                <a:latin typeface="Times New Roman" panose="02020603050405020304" pitchFamily="18" charset="0"/>
                <a:cs typeface="Times New Roman" panose="02020603050405020304" pitchFamily="18" charset="0"/>
              </a:rPr>
              <a:t>want from work and how they think, </a:t>
            </a:r>
            <a:r>
              <a:rPr lang="en-US" dirty="0">
                <a:latin typeface="Times New Roman" panose="02020603050405020304" pitchFamily="18" charset="0"/>
                <a:cs typeface="Times New Roman" panose="02020603050405020304" pitchFamily="18" charset="0"/>
              </a:rPr>
              <a:t>it plays an instrumental role in determining their motivation to work. </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As we see in this chapter, </a:t>
            </a:r>
            <a:r>
              <a:rPr lang="en-US" dirty="0">
                <a:solidFill>
                  <a:srgbClr val="0A1F61"/>
                </a:solidFill>
                <a:latin typeface="Times New Roman" panose="02020603050405020304" pitchFamily="18" charset="0"/>
                <a:cs typeface="Times New Roman" panose="02020603050405020304" pitchFamily="18" charset="0"/>
              </a:rPr>
              <a:t>motivation is vital to all organizations. </a:t>
            </a:r>
            <a:r>
              <a:rPr lang="en-US" dirty="0">
                <a:latin typeface="Times New Roman" panose="02020603050405020304" pitchFamily="18" charset="0"/>
                <a:cs typeface="Times New Roman" panose="02020603050405020304" pitchFamily="18" charset="0"/>
              </a:rPr>
              <a:t>Indeed</a:t>
            </a:r>
            <a:r>
              <a:rPr lang="en-US" dirty="0">
                <a:solidFill>
                  <a:srgbClr val="0A1F61"/>
                </a:solidFill>
                <a:latin typeface="Times New Roman" panose="02020603050405020304" pitchFamily="18" charset="0"/>
                <a:cs typeface="Times New Roman" panose="02020603050405020304" pitchFamily="18" charset="0"/>
              </a:rPr>
              <a:t>, the difference between highly effective organizations and less effective ones often lies in the motivations of their members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Managers need to </a:t>
            </a:r>
            <a:r>
              <a:rPr lang="en-US" dirty="0">
                <a:solidFill>
                  <a:srgbClr val="0A1F61"/>
                </a:solidFill>
                <a:latin typeface="Times New Roman" panose="02020603050405020304" pitchFamily="18" charset="0"/>
                <a:cs typeface="Times New Roman" panose="02020603050405020304" pitchFamily="18" charset="0"/>
              </a:rPr>
              <a:t>understand the nature of individual motivation, as it applies to work situations</a:t>
            </a:r>
            <a:r>
              <a:rPr lang="en-US"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In this chapter, we first </a:t>
            </a:r>
            <a:r>
              <a:rPr lang="en-US" dirty="0">
                <a:solidFill>
                  <a:srgbClr val="0A1F61"/>
                </a:solidFill>
                <a:latin typeface="Times New Roman" panose="02020603050405020304" pitchFamily="18" charset="0"/>
                <a:cs typeface="Times New Roman" panose="02020603050405020304" pitchFamily="18" charset="0"/>
              </a:rPr>
              <a:t>explore</a:t>
            </a:r>
            <a:r>
              <a:rPr lang="en-US" dirty="0">
                <a:latin typeface="Times New Roman" panose="02020603050405020304" pitchFamily="18" charset="0"/>
                <a:cs typeface="Times New Roman" panose="02020603050405020304" pitchFamily="18" charset="0"/>
              </a:rPr>
              <a:t> various </a:t>
            </a:r>
            <a:r>
              <a:rPr lang="en-US" dirty="0">
                <a:solidFill>
                  <a:srgbClr val="0A1F61"/>
                </a:solidFill>
                <a:latin typeface="Times New Roman" panose="02020603050405020304" pitchFamily="18" charset="0"/>
                <a:cs typeface="Times New Roman" panose="02020603050405020304" pitchFamily="18" charset="0"/>
              </a:rPr>
              <a:t>need-based perspectives on motivation</a:t>
            </a:r>
            <a:r>
              <a:rPr lang="en-US" dirty="0">
                <a:latin typeface="Times New Roman" panose="02020603050405020304" pitchFamily="18" charset="0"/>
                <a:cs typeface="Times New Roman" panose="02020603050405020304" pitchFamily="18" charset="0"/>
              </a:rPr>
              <a:t>. We then turn our attention to the more </a:t>
            </a:r>
            <a:r>
              <a:rPr lang="en-US" dirty="0">
                <a:solidFill>
                  <a:srgbClr val="0A1F61"/>
                </a:solidFill>
                <a:latin typeface="Times New Roman" panose="02020603050405020304" pitchFamily="18" charset="0"/>
                <a:cs typeface="Times New Roman" panose="02020603050405020304" pitchFamily="18" charset="0"/>
              </a:rPr>
              <a:t>sophisticated process-based perspectives</a:t>
            </a:r>
            <a:r>
              <a:rPr lang="en-US" dirty="0">
                <a:latin typeface="Times New Roman" panose="02020603050405020304" pitchFamily="18" charset="0"/>
                <a:cs typeface="Times New Roman" panose="02020603050405020304" pitchFamily="18" charset="0"/>
              </a:rPr>
              <a:t>. We conclude with a discussion of </a:t>
            </a:r>
            <a:r>
              <a:rPr lang="en-US" dirty="0">
                <a:solidFill>
                  <a:srgbClr val="0A1F61"/>
                </a:solidFill>
                <a:latin typeface="Times New Roman" panose="02020603050405020304" pitchFamily="18" charset="0"/>
                <a:cs typeface="Times New Roman" panose="02020603050405020304" pitchFamily="18" charset="0"/>
              </a:rPr>
              <a:t>learning-based perspectives on motivation</a:t>
            </a:r>
          </a:p>
        </p:txBody>
      </p:sp>
    </p:spTree>
    <p:extLst>
      <p:ext uri="{BB962C8B-B14F-4D97-AF65-F5344CB8AC3E}">
        <p14:creationId xmlns:p14="http://schemas.microsoft.com/office/powerpoint/2010/main" val="881086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 xmlns:a16="http://schemas.microsoft.com/office/drawing/2014/main" id="{F1368145-BFA4-485D-BB94-0D8B563DECB3}"/>
              </a:ext>
            </a:extLst>
          </p:cNvPr>
          <p:cNvGraphicFramePr/>
          <p:nvPr>
            <p:extLst>
              <p:ext uri="{D42A27DB-BD31-4B8C-83A1-F6EECF244321}">
                <p14:modId xmlns:p14="http://schemas.microsoft.com/office/powerpoint/2010/main" val="1770415690"/>
              </p:ext>
            </p:extLst>
          </p:nvPr>
        </p:nvGraphicFramePr>
        <p:xfrm>
          <a:off x="1996454" y="3370288"/>
          <a:ext cx="9779939" cy="2525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9"/>
          <a:stretch>
            <a:fillRect/>
          </a:stretch>
        </p:blipFill>
        <p:spPr>
          <a:xfrm>
            <a:off x="2289771" y="5954663"/>
            <a:ext cx="9902229" cy="204838"/>
          </a:xfrm>
          <a:prstGeom prst="rect">
            <a:avLst/>
          </a:prstGeom>
        </p:spPr>
      </p:pic>
      <p:pic>
        <p:nvPicPr>
          <p:cNvPr id="4" name="Picture 3"/>
          <p:cNvPicPr>
            <a:picLocks noChangeAspect="1"/>
          </p:cNvPicPr>
          <p:nvPr/>
        </p:nvPicPr>
        <p:blipFill>
          <a:blip r:embed="rId10"/>
          <a:stretch>
            <a:fillRect/>
          </a:stretch>
        </p:blipFill>
        <p:spPr>
          <a:xfrm>
            <a:off x="-108036" y="2204822"/>
            <a:ext cx="238650" cy="2709534"/>
          </a:xfrm>
          <a:prstGeom prst="rect">
            <a:avLst/>
          </a:prstGeom>
        </p:spPr>
      </p:pic>
      <p:pic>
        <p:nvPicPr>
          <p:cNvPr id="5" name="Picture 4"/>
          <p:cNvPicPr>
            <a:picLocks noChangeAspect="1"/>
          </p:cNvPicPr>
          <p:nvPr/>
        </p:nvPicPr>
        <p:blipFill>
          <a:blip r:embed="rId10"/>
          <a:stretch>
            <a:fillRect/>
          </a:stretch>
        </p:blipFill>
        <p:spPr>
          <a:xfrm>
            <a:off x="12072675" y="2204822"/>
            <a:ext cx="238650" cy="2709534"/>
          </a:xfrm>
          <a:prstGeom prst="rect">
            <a:avLst/>
          </a:prstGeom>
        </p:spPr>
      </p:pic>
      <p:pic>
        <p:nvPicPr>
          <p:cNvPr id="6" name="Picture 5"/>
          <p:cNvPicPr>
            <a:picLocks noChangeAspect="1"/>
          </p:cNvPicPr>
          <p:nvPr/>
        </p:nvPicPr>
        <p:blipFill>
          <a:blip r:embed="rId11"/>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sp>
        <p:nvSpPr>
          <p:cNvPr id="14" name="TextBox 13">
            <a:extLst>
              <a:ext uri="{FF2B5EF4-FFF2-40B4-BE49-F238E27FC236}">
                <a16:creationId xmlns="" xmlns:a16="http://schemas.microsoft.com/office/drawing/2014/main" id="{1BC24026-B024-4689-8A5B-437EBF0AF523}"/>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This chapter is explored as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spTree>
    <p:extLst>
      <p:ext uri="{BB962C8B-B14F-4D97-AF65-F5344CB8AC3E}">
        <p14:creationId xmlns:p14="http://schemas.microsoft.com/office/powerpoint/2010/main" val="827939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The Nature of Motivation:</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388049070"/>
              </p:ext>
            </p:extLst>
          </p:nvPr>
        </p:nvGraphicFramePr>
        <p:xfrm>
          <a:off x="2032269" y="2081825"/>
          <a:ext cx="9737700" cy="3188591"/>
        </p:xfrm>
        <a:graphic>
          <a:graphicData uri="http://schemas.openxmlformats.org/drawingml/2006/table">
            <a:tbl>
              <a:tblPr firstRow="1" bandRow="1">
                <a:tableStyleId>{5C22544A-7EE6-4342-B048-85BDC9FD1C3A}</a:tableStyleId>
              </a:tblPr>
              <a:tblGrid>
                <a:gridCol w="1598326">
                  <a:extLst>
                    <a:ext uri="{9D8B030D-6E8A-4147-A177-3AD203B41FA5}">
                      <a16:colId xmlns="" xmlns:a16="http://schemas.microsoft.com/office/drawing/2014/main" val="3966072766"/>
                    </a:ext>
                  </a:extLst>
                </a:gridCol>
                <a:gridCol w="8139374">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rgbClr val="0A1F61"/>
                          </a:solidFill>
                          <a:latin typeface="Times New Roman" panose="02020603050405020304" pitchFamily="18" charset="0"/>
                          <a:cs typeface="Times New Roman" panose="02020603050405020304" pitchFamily="18" charset="0"/>
                        </a:rPr>
                        <a:t>Motivation</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u="sng" dirty="0">
                          <a:solidFill>
                            <a:schemeClr val="tx1"/>
                          </a:solidFill>
                          <a:latin typeface="Times New Roman" panose="02020603050405020304" pitchFamily="18" charset="0"/>
                          <a:cs typeface="Times New Roman" panose="02020603050405020304" pitchFamily="18" charset="0"/>
                        </a:rPr>
                        <a:t>is the set of forces that causes people to engage in one behavior rather than some alternative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dirty="0">
                          <a:solidFill>
                            <a:srgbClr val="FF0000"/>
                          </a:solidFill>
                          <a:latin typeface="Times New Roman" panose="02020603050405020304" pitchFamily="18" charset="0"/>
                          <a:cs typeface="Times New Roman" panose="02020603050405020304" pitchFamily="18" charset="0"/>
                        </a:rPr>
                        <a:t>Ex. </a:t>
                      </a:r>
                      <a:r>
                        <a:rPr lang="en-US" sz="2000" b="0" i="1" dirty="0">
                          <a:solidFill>
                            <a:schemeClr val="tx1"/>
                          </a:solidFill>
                          <a:latin typeface="Times New Roman" panose="02020603050405020304" pitchFamily="18" charset="0"/>
                          <a:cs typeface="Times New Roman" panose="02020603050405020304" pitchFamily="18" charset="0"/>
                        </a:rPr>
                        <a:t>Students who start assignments several weeks before they are due to ensure that their term papers are the best they can be,  Of course, students who avoid the term paper by spending the day at the beach, are also motivated—their goals are simply very different.</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From the manager’s viewpoint, the objective is to </a:t>
                      </a:r>
                      <a:r>
                        <a:rPr lang="en-US" sz="2000" b="0" dirty="0">
                          <a:solidFill>
                            <a:srgbClr val="0A1F61"/>
                          </a:solidFill>
                          <a:latin typeface="Times New Roman" panose="02020603050405020304" pitchFamily="18" charset="0"/>
                          <a:cs typeface="Times New Roman" panose="02020603050405020304" pitchFamily="18" charset="0"/>
                        </a:rPr>
                        <a:t>motivate people to behave in ways that are in the organization’s best interest</a:t>
                      </a:r>
                      <a:r>
                        <a:rPr lang="en-US" sz="2000" b="0"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BE7D37D1-AA19-4FD9-BAD8-D67B9CC0E1E3}"/>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 xmlns:a16="http://schemas.microsoft.com/office/drawing/2014/main" id="{75A0B0A3-04B2-41D5-9A49-8D2C4F1143BC}"/>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 xmlns:a16="http://schemas.microsoft.com/office/drawing/2014/main" id="{351A903C-5D83-4243-8330-CACD7B0AB63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739724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The Importance of Motivation:</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60927687"/>
              </p:ext>
            </p:extLst>
          </p:nvPr>
        </p:nvGraphicFramePr>
        <p:xfrm>
          <a:off x="2032268" y="1900823"/>
          <a:ext cx="9722410" cy="4053840"/>
        </p:xfrm>
        <a:graphic>
          <a:graphicData uri="http://schemas.openxmlformats.org/drawingml/2006/table">
            <a:tbl>
              <a:tblPr firstRow="1" bandRow="1">
                <a:tableStyleId>{5C22544A-7EE6-4342-B048-85BDC9FD1C3A}</a:tableStyleId>
              </a:tblPr>
              <a:tblGrid>
                <a:gridCol w="1731349">
                  <a:extLst>
                    <a:ext uri="{9D8B030D-6E8A-4147-A177-3AD203B41FA5}">
                      <a16:colId xmlns="" xmlns:a16="http://schemas.microsoft.com/office/drawing/2014/main" val="3966072766"/>
                    </a:ext>
                  </a:extLst>
                </a:gridCol>
                <a:gridCol w="7991061">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The Importance of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Managers strive to motivate people in the organization to </a:t>
                      </a:r>
                      <a:r>
                        <a:rPr lang="en-US" sz="2000" b="0" dirty="0">
                          <a:solidFill>
                            <a:srgbClr val="0A1F61"/>
                          </a:solidFill>
                          <a:latin typeface="Times New Roman" panose="02020603050405020304" pitchFamily="18" charset="0"/>
                          <a:cs typeface="Times New Roman" panose="02020603050405020304" pitchFamily="18" charset="0"/>
                        </a:rPr>
                        <a:t>perform at high levels. </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But job </a:t>
                      </a:r>
                      <a:r>
                        <a:rPr lang="en-US" sz="2000" b="0" dirty="0">
                          <a:solidFill>
                            <a:srgbClr val="0A1F61"/>
                          </a:solidFill>
                          <a:latin typeface="Times New Roman" panose="02020603050405020304" pitchFamily="18" charset="0"/>
                          <a:cs typeface="Times New Roman" panose="02020603050405020304" pitchFamily="18" charset="0"/>
                        </a:rPr>
                        <a:t>performance</a:t>
                      </a:r>
                      <a:r>
                        <a:rPr lang="en-US" sz="2000" b="0" dirty="0">
                          <a:solidFill>
                            <a:schemeClr val="tx1"/>
                          </a:solidFill>
                          <a:latin typeface="Times New Roman" panose="02020603050405020304" pitchFamily="18" charset="0"/>
                          <a:cs typeface="Times New Roman" panose="02020603050405020304" pitchFamily="18" charset="0"/>
                        </a:rPr>
                        <a:t> depends on </a:t>
                      </a:r>
                      <a:r>
                        <a:rPr lang="en-US" sz="2000" b="0" dirty="0">
                          <a:solidFill>
                            <a:srgbClr val="0A1F61"/>
                          </a:solidFill>
                          <a:latin typeface="Times New Roman" panose="02020603050405020304" pitchFamily="18" charset="0"/>
                          <a:cs typeface="Times New Roman" panose="02020603050405020304" pitchFamily="18" charset="0"/>
                        </a:rPr>
                        <a:t>ability and environment as well as motivation.</a:t>
                      </a:r>
                      <a:r>
                        <a:rPr lang="en-US" sz="2000" b="0" dirty="0">
                          <a:solidFill>
                            <a:schemeClr val="tx1"/>
                          </a:solidFill>
                          <a:latin typeface="Times New Roman" panose="02020603050405020304" pitchFamily="18" charset="0"/>
                          <a:cs typeface="Times New Roman" panose="02020603050405020304" pitchFamily="18" charset="0"/>
                        </a:rPr>
                        <a:t> This relationship can be stated as follows:</a:t>
                      </a:r>
                    </a:p>
                    <a:p>
                      <a:pPr marL="0" indent="0" algn="ctr">
                        <a:buFont typeface="Wingdings" panose="05000000000000000000" pitchFamily="2" charset="2"/>
                        <a:buNone/>
                      </a:pPr>
                      <a:endParaRPr lang="en-US" sz="2000" b="0" i="1" dirty="0">
                        <a:solidFill>
                          <a:schemeClr val="tx1"/>
                        </a:solidFill>
                        <a:latin typeface="Times New Roman" panose="02020603050405020304" pitchFamily="18" charset="0"/>
                        <a:cs typeface="Times New Roman" panose="02020603050405020304" pitchFamily="18" charset="0"/>
                      </a:endParaRPr>
                    </a:p>
                    <a:p>
                      <a:pPr marL="0" indent="0" algn="ctr">
                        <a:buFont typeface="Wingdings" panose="05000000000000000000" pitchFamily="2" charset="2"/>
                        <a:buNone/>
                      </a:pPr>
                      <a:r>
                        <a:rPr lang="en-US" sz="2000" b="1" i="1" dirty="0">
                          <a:solidFill>
                            <a:srgbClr val="002060"/>
                          </a:solidFill>
                          <a:latin typeface="Times New Roman" panose="02020603050405020304" pitchFamily="18" charset="0"/>
                          <a:cs typeface="Times New Roman" panose="02020603050405020304" pitchFamily="18" charset="0"/>
                        </a:rPr>
                        <a:t>P = M + A + E</a:t>
                      </a:r>
                    </a:p>
                    <a:p>
                      <a:pPr marL="0" indent="0" algn="l">
                        <a:buFont typeface="Wingdings" panose="05000000000000000000" pitchFamily="2" charset="2"/>
                        <a:buNone/>
                      </a:pPr>
                      <a:r>
                        <a:rPr lang="en-US" sz="2000" b="0" i="1" dirty="0">
                          <a:solidFill>
                            <a:schemeClr val="tx1"/>
                          </a:solidFill>
                          <a:latin typeface="Times New Roman" panose="02020603050405020304" pitchFamily="18" charset="0"/>
                          <a:cs typeface="Times New Roman" panose="02020603050405020304" pitchFamily="18" charset="0"/>
                        </a:rPr>
                        <a:t>Where : </a:t>
                      </a:r>
                    </a:p>
                    <a:p>
                      <a:pPr marL="0" indent="0" algn="l">
                        <a:buFont typeface="Wingdings" panose="05000000000000000000" pitchFamily="2" charset="2"/>
                        <a:buNone/>
                      </a:pPr>
                      <a:r>
                        <a:rPr lang="en-US" sz="2000" b="1" i="1" dirty="0">
                          <a:solidFill>
                            <a:schemeClr val="tx1"/>
                          </a:solidFill>
                          <a:latin typeface="Times New Roman" panose="02020603050405020304" pitchFamily="18" charset="0"/>
                          <a:cs typeface="Times New Roman" panose="02020603050405020304" pitchFamily="18" charset="0"/>
                        </a:rPr>
                        <a:t>P : Performance , M : Motivating , A : Ability, and E : Environment </a:t>
                      </a:r>
                    </a:p>
                    <a:p>
                      <a:pPr marL="342900" indent="-342900" algn="just" defTabSz="914400" rtl="0" eaLnBrk="1" latinLnBrk="0" hangingPunct="1">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To reach high levels of performance, An employee must want:</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well</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motivation</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must be able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effectively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r>
                        <a:rPr lang="en-US" sz="2000" b="0" kern="1200" dirty="0">
                          <a:solidFill>
                            <a:srgbClr val="0A1F61"/>
                          </a:solidFill>
                          <a:latin typeface="Times New Roman" panose="02020603050405020304" pitchFamily="18" charset="0"/>
                          <a:ea typeface="+mn-ea"/>
                          <a:cs typeface="Times New Roman" panose="02020603050405020304" pitchFamily="18" charset="0"/>
                        </a:rPr>
                        <a:t>ability</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2000" b="0" kern="1200" dirty="0">
                          <a:solidFill>
                            <a:schemeClr val="tx1"/>
                          </a:solidFill>
                          <a:latin typeface="Times New Roman" panose="02020603050405020304" pitchFamily="18" charset="0"/>
                          <a:ea typeface="+mn-ea"/>
                          <a:cs typeface="Times New Roman" panose="02020603050405020304" pitchFamily="18" charset="0"/>
                        </a:rPr>
                        <a:t>and must have the materials, resources, equipment, and information required to do the job (</a:t>
                      </a:r>
                      <a:r>
                        <a:rPr lang="en-US" sz="2000" b="0" kern="1200" dirty="0">
                          <a:solidFill>
                            <a:srgbClr val="0A1F61"/>
                          </a:solidFill>
                          <a:latin typeface="Times New Roman" panose="02020603050405020304" pitchFamily="18" charset="0"/>
                          <a:ea typeface="+mn-ea"/>
                          <a:cs typeface="Times New Roman" panose="02020603050405020304" pitchFamily="18" charset="0"/>
                        </a:rPr>
                        <a:t>environment</a:t>
                      </a:r>
                      <a:r>
                        <a:rPr lang="en-US" sz="2000" b="0"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640061C1-AE17-4ABA-A24D-424CABAD0E4D}"/>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 xmlns:a16="http://schemas.microsoft.com/office/drawing/2014/main" id="{DD48C5A7-10E8-493E-B1D7-BA14259C9B78}"/>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 xmlns:a16="http://schemas.microsoft.com/office/drawing/2014/main" id="{B60FC758-C0B2-4C2F-BF45-C7713218303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62861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355183113"/>
              </p:ext>
            </p:extLst>
          </p:nvPr>
        </p:nvGraphicFramePr>
        <p:xfrm>
          <a:off x="2032267" y="1900823"/>
          <a:ext cx="9649981" cy="3749040"/>
        </p:xfrm>
        <a:graphic>
          <a:graphicData uri="http://schemas.openxmlformats.org/drawingml/2006/table">
            <a:tbl>
              <a:tblPr firstRow="1" bandRow="1">
                <a:tableStyleId>{5C22544A-7EE6-4342-B048-85BDC9FD1C3A}</a:tableStyleId>
              </a:tblPr>
              <a:tblGrid>
                <a:gridCol w="1718451">
                  <a:extLst>
                    <a:ext uri="{9D8B030D-6E8A-4147-A177-3AD203B41FA5}">
                      <a16:colId xmlns="" xmlns:a16="http://schemas.microsoft.com/office/drawing/2014/main" val="3966072766"/>
                    </a:ext>
                  </a:extLst>
                </a:gridCol>
                <a:gridCol w="7931530">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The Motivational Framework</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We can start to understand motivation by looking </a:t>
                      </a:r>
                      <a:r>
                        <a:rPr lang="en-US" sz="2000" b="0" dirty="0">
                          <a:solidFill>
                            <a:srgbClr val="0A1F61"/>
                          </a:solidFill>
                          <a:latin typeface="Times New Roman" panose="02020603050405020304" pitchFamily="18" charset="0"/>
                          <a:cs typeface="Times New Roman" panose="02020603050405020304" pitchFamily="18" charset="0"/>
                        </a:rPr>
                        <a:t>at need deficiencies and goal-directed behaviors. </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basic motivational framework:</a:t>
                      </a:r>
                    </a:p>
                    <a:p>
                      <a:pPr marL="342900" indent="-34290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A need: </a:t>
                      </a:r>
                      <a:r>
                        <a:rPr lang="en-US" sz="2000" b="0" dirty="0">
                          <a:solidFill>
                            <a:schemeClr val="tx1"/>
                          </a:solidFill>
                          <a:latin typeface="Times New Roman" panose="02020603050405020304" pitchFamily="18" charset="0"/>
                          <a:cs typeface="Times New Roman" panose="02020603050405020304" pitchFamily="18" charset="0"/>
                        </a:rPr>
                        <a:t>something </a:t>
                      </a:r>
                      <a:r>
                        <a:rPr lang="en-US" sz="2000" b="0" dirty="0">
                          <a:solidFill>
                            <a:srgbClr val="0A1F61"/>
                          </a:solidFill>
                          <a:latin typeface="Times New Roman" panose="02020603050405020304" pitchFamily="18" charset="0"/>
                          <a:cs typeface="Times New Roman" panose="02020603050405020304" pitchFamily="18" charset="0"/>
                        </a:rPr>
                        <a:t>an individual requires or wants </a:t>
                      </a:r>
                      <a:r>
                        <a:rPr lang="en-US" sz="2000" b="0" dirty="0">
                          <a:solidFill>
                            <a:schemeClr val="tx1"/>
                          </a:solidFill>
                          <a:latin typeface="Times New Roman" panose="02020603050405020304" pitchFamily="18" charset="0"/>
                          <a:cs typeface="Times New Roman" panose="02020603050405020304" pitchFamily="18" charset="0"/>
                        </a:rPr>
                        <a:t>which is the starting point.</a:t>
                      </a:r>
                    </a:p>
                    <a:p>
                      <a:pPr marL="342900" indent="-342900" algn="just">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Motivated behavior: </a:t>
                      </a:r>
                      <a:r>
                        <a:rPr lang="en-US" sz="2000" b="0" i="1" dirty="0">
                          <a:solidFill>
                            <a:schemeClr val="tx1"/>
                          </a:solidFill>
                          <a:latin typeface="Times New Roman" panose="02020603050405020304" pitchFamily="18" charset="0"/>
                          <a:cs typeface="Times New Roman" panose="02020603050405020304" pitchFamily="18" charset="0"/>
                        </a:rPr>
                        <a:t>usually begins when </a:t>
                      </a:r>
                      <a:r>
                        <a:rPr lang="en-US" sz="2000" b="0" i="1" dirty="0">
                          <a:solidFill>
                            <a:srgbClr val="0A1F61"/>
                          </a:solidFill>
                          <a:latin typeface="Times New Roman" panose="02020603050405020304" pitchFamily="18" charset="0"/>
                          <a:cs typeface="Times New Roman" panose="02020603050405020304" pitchFamily="18" charset="0"/>
                        </a:rPr>
                        <a:t>a person has one or more important needs</a:t>
                      </a:r>
                      <a:r>
                        <a:rPr lang="en-US" sz="2000" b="0" i="1" dirty="0">
                          <a:solidFill>
                            <a:schemeClr val="tx1"/>
                          </a:solidFill>
                          <a:latin typeface="Times New Roman" panose="02020603050405020304" pitchFamily="18" charset="0"/>
                          <a:cs typeface="Times New Roman" panose="02020603050405020304" pitchFamily="18" charset="0"/>
                        </a:rPr>
                        <a:t>. Although a need that is already </a:t>
                      </a:r>
                      <a:r>
                        <a:rPr lang="en-US" sz="2000" b="0" i="1" dirty="0">
                          <a:solidFill>
                            <a:srgbClr val="0A1F61"/>
                          </a:solidFill>
                          <a:latin typeface="Times New Roman" panose="02020603050405020304" pitchFamily="18" charset="0"/>
                          <a:cs typeface="Times New Roman" panose="02020603050405020304" pitchFamily="18" charset="0"/>
                        </a:rPr>
                        <a:t>satisfied may also motivate behavior</a:t>
                      </a:r>
                    </a:p>
                    <a:p>
                      <a:pPr marL="342900" indent="-342900" algn="just" defTabSz="914400" rtl="0" eaLnBrk="1" latinLnBrk="0" hangingPunct="1">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Unmet needs: </a:t>
                      </a:r>
                      <a:r>
                        <a:rPr lang="en-US" sz="2000" b="0" i="1" kern="1200" dirty="0">
                          <a:solidFill>
                            <a:schemeClr val="tx1"/>
                          </a:solidFill>
                          <a:latin typeface="Times New Roman" panose="02020603050405020304" pitchFamily="18" charset="0"/>
                          <a:ea typeface="+mn-ea"/>
                          <a:cs typeface="Times New Roman" panose="02020603050405020304" pitchFamily="18" charset="0"/>
                        </a:rPr>
                        <a:t>usually result in more </a:t>
                      </a:r>
                      <a:r>
                        <a:rPr lang="en-US" sz="2000" b="0" i="1" kern="1200" dirty="0">
                          <a:solidFill>
                            <a:srgbClr val="0A1F61"/>
                          </a:solidFill>
                          <a:latin typeface="Times New Roman" panose="02020603050405020304" pitchFamily="18" charset="0"/>
                          <a:ea typeface="+mn-ea"/>
                          <a:cs typeface="Times New Roman" panose="02020603050405020304" pitchFamily="18" charset="0"/>
                        </a:rPr>
                        <a:t>intense feelings and behavioral changes</a:t>
                      </a:r>
                    </a:p>
                    <a:p>
                      <a:pPr marL="0" indent="0" algn="just">
                        <a:buFont typeface="Wingdings" panose="05000000000000000000" pitchFamily="2" charset="2"/>
                        <a:buNone/>
                      </a:pPr>
                      <a:r>
                        <a:rPr lang="en-US" sz="2000" b="0" i="1" u="sng"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0" dirty="0">
                          <a:solidFill>
                            <a:schemeClr val="tx1"/>
                          </a:solidFill>
                          <a:latin typeface="Times New Roman" panose="02020603050405020304" pitchFamily="18" charset="0"/>
                          <a:cs typeface="Times New Roman" panose="02020603050405020304" pitchFamily="18" charset="0"/>
                        </a:rPr>
                        <a:t>if a person has yet to </a:t>
                      </a:r>
                      <a:r>
                        <a:rPr lang="en-US" sz="2000" b="0" i="0" dirty="0">
                          <a:solidFill>
                            <a:srgbClr val="0A1F61"/>
                          </a:solidFill>
                          <a:latin typeface="Times New Roman" panose="02020603050405020304" pitchFamily="18" charset="0"/>
                          <a:cs typeface="Times New Roman" panose="02020603050405020304" pitchFamily="18" charset="0"/>
                        </a:rPr>
                        <a:t>attain the standard of living </a:t>
                      </a:r>
                      <a:r>
                        <a:rPr lang="en-US" sz="2000" b="0" i="0" dirty="0">
                          <a:solidFill>
                            <a:schemeClr val="tx1"/>
                          </a:solidFill>
                          <a:latin typeface="Times New Roman" panose="02020603050405020304" pitchFamily="18" charset="0"/>
                          <a:cs typeface="Times New Roman" panose="02020603050405020304" pitchFamily="18" charset="0"/>
                        </a:rPr>
                        <a:t>he or she desires, this </a:t>
                      </a:r>
                      <a:r>
                        <a:rPr lang="en-US" sz="2000" b="0" i="0" dirty="0">
                          <a:solidFill>
                            <a:srgbClr val="0A1F61"/>
                          </a:solidFill>
                          <a:latin typeface="Times New Roman" panose="02020603050405020304" pitchFamily="18" charset="0"/>
                          <a:cs typeface="Times New Roman" panose="02020603050405020304" pitchFamily="18" charset="0"/>
                        </a:rPr>
                        <a:t>unmet need </a:t>
                      </a:r>
                      <a:r>
                        <a:rPr lang="en-US" sz="2000" b="0" i="0" dirty="0">
                          <a:solidFill>
                            <a:schemeClr val="tx1"/>
                          </a:solidFill>
                          <a:latin typeface="Times New Roman" panose="02020603050405020304" pitchFamily="18" charset="0"/>
                          <a:cs typeface="Times New Roman" panose="02020603050405020304" pitchFamily="18" charset="0"/>
                        </a:rPr>
                        <a:t>may stimulate him or her to action.</a:t>
                      </a: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7E3AEB45-A42D-4C99-91B1-2BFE9FA0FCC1}"/>
              </a:ext>
            </a:extLst>
          </p:cNvPr>
          <p:cNvGrpSpPr/>
          <p:nvPr/>
        </p:nvGrpSpPr>
        <p:grpSpPr>
          <a:xfrm>
            <a:off x="130614" y="576828"/>
            <a:ext cx="7604660" cy="536288"/>
            <a:chOff x="130614" y="576828"/>
            <a:chExt cx="7604660" cy="536288"/>
          </a:xfrm>
        </p:grpSpPr>
        <p:sp>
          <p:nvSpPr>
            <p:cNvPr id="14" name="TextBox 13">
              <a:extLst>
                <a:ext uri="{FF2B5EF4-FFF2-40B4-BE49-F238E27FC236}">
                  <a16:creationId xmlns="" xmlns:a16="http://schemas.microsoft.com/office/drawing/2014/main" id="{10C31E39-1C1E-4D69-A9D8-E0E3F8880EFD}"/>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5" name="Rectangle 14">
              <a:extLst>
                <a:ext uri="{FF2B5EF4-FFF2-40B4-BE49-F238E27FC236}">
                  <a16:creationId xmlns="" xmlns:a16="http://schemas.microsoft.com/office/drawing/2014/main" id="{904DD030-8CE9-44F4-AD61-0A4460F5B9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6651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13" name="TextBox 12">
            <a:extLst>
              <a:ext uri="{FF2B5EF4-FFF2-40B4-BE49-F238E27FC236}">
                <a16:creationId xmlns="" xmlns:a16="http://schemas.microsoft.com/office/drawing/2014/main" id="{18751BAD-F82C-4D1C-B5FA-78068D6E4437}"/>
              </a:ext>
            </a:extLst>
          </p:cNvPr>
          <p:cNvSpPr txBox="1"/>
          <p:nvPr/>
        </p:nvSpPr>
        <p:spPr>
          <a:xfrm>
            <a:off x="2032268" y="183868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5.1.</a:t>
            </a:r>
          </a:p>
          <a:p>
            <a:r>
              <a:rPr lang="en-US" b="1" dirty="0">
                <a:latin typeface="Times New Roman" panose="02020603050405020304" pitchFamily="18" charset="0"/>
                <a:cs typeface="Times New Roman" panose="02020603050405020304" pitchFamily="18" charset="0"/>
              </a:rPr>
              <a:t>Motivational Framework</a:t>
            </a:r>
          </a:p>
        </p:txBody>
      </p:sp>
      <p:pic>
        <p:nvPicPr>
          <p:cNvPr id="14" name="Picture 13">
            <a:extLst>
              <a:ext uri="{FF2B5EF4-FFF2-40B4-BE49-F238E27FC236}">
                <a16:creationId xmlns="" xmlns:a16="http://schemas.microsoft.com/office/drawing/2014/main" id="{F65FAE86-D3FE-4588-9ACA-172D416A5894}"/>
              </a:ext>
            </a:extLst>
          </p:cNvPr>
          <p:cNvPicPr>
            <a:picLocks noChangeAspect="1"/>
          </p:cNvPicPr>
          <p:nvPr/>
        </p:nvPicPr>
        <p:blipFill>
          <a:blip r:embed="rId7"/>
          <a:stretch>
            <a:fillRect/>
          </a:stretch>
        </p:blipFill>
        <p:spPr>
          <a:xfrm>
            <a:off x="5830957" y="2485730"/>
            <a:ext cx="5709303" cy="3238865"/>
          </a:xfrm>
          <a:prstGeom prst="rect">
            <a:avLst/>
          </a:prstGeom>
        </p:spPr>
      </p:pic>
      <p:sp>
        <p:nvSpPr>
          <p:cNvPr id="16" name="TextBox 15">
            <a:extLst>
              <a:ext uri="{FF2B5EF4-FFF2-40B4-BE49-F238E27FC236}">
                <a16:creationId xmlns="" xmlns:a16="http://schemas.microsoft.com/office/drawing/2014/main" id="{2652A4CF-6C88-4AF9-90EC-48668073507B}"/>
              </a:ext>
            </a:extLst>
          </p:cNvPr>
          <p:cNvSpPr txBox="1"/>
          <p:nvPr/>
        </p:nvSpPr>
        <p:spPr>
          <a:xfrm>
            <a:off x="1874165" y="2646657"/>
            <a:ext cx="3651992" cy="2862322"/>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This framework provides a useful way to see how motivational processes occur. </a:t>
            </a:r>
            <a:r>
              <a:rPr lang="en-US" i="1" dirty="0">
                <a:solidFill>
                  <a:srgbClr val="0A1F61"/>
                </a:solidFill>
                <a:latin typeface="Times New Roman" panose="02020603050405020304" pitchFamily="18" charset="0"/>
                <a:cs typeface="Times New Roman" panose="02020603050405020304" pitchFamily="18" charset="0"/>
              </a:rPr>
              <a:t>When people experience a need deficiency</a:t>
            </a:r>
            <a:r>
              <a:rPr lang="en-US" i="1" dirty="0">
                <a:latin typeface="Times New Roman" panose="02020603050405020304" pitchFamily="18" charset="0"/>
                <a:cs typeface="Times New Roman" panose="02020603050405020304" pitchFamily="18" charset="0"/>
              </a:rPr>
              <a:t>, they seek </a:t>
            </a:r>
            <a:r>
              <a:rPr lang="en-US" i="1" dirty="0">
                <a:solidFill>
                  <a:srgbClr val="0A1F61"/>
                </a:solidFill>
                <a:latin typeface="Times New Roman" panose="02020603050405020304" pitchFamily="18" charset="0"/>
                <a:cs typeface="Times New Roman" panose="02020603050405020304" pitchFamily="18" charset="0"/>
              </a:rPr>
              <a:t>ways to satisfy </a:t>
            </a:r>
            <a:r>
              <a:rPr lang="en-US" i="1" dirty="0">
                <a:latin typeface="Times New Roman" panose="02020603050405020304" pitchFamily="18" charset="0"/>
                <a:cs typeface="Times New Roman" panose="02020603050405020304" pitchFamily="18" charset="0"/>
              </a:rPr>
              <a:t>it, which results in a</a:t>
            </a:r>
            <a:r>
              <a:rPr lang="en-US" i="1" dirty="0">
                <a:solidFill>
                  <a:srgbClr val="0A1F61"/>
                </a:solidFill>
                <a:latin typeface="Times New Roman" panose="02020603050405020304" pitchFamily="18" charset="0"/>
                <a:cs typeface="Times New Roman" panose="02020603050405020304" pitchFamily="18" charset="0"/>
              </a:rPr>
              <a:t> choice of goal-directed behaviors. </a:t>
            </a:r>
            <a:r>
              <a:rPr lang="en-US" i="1" dirty="0">
                <a:latin typeface="Times New Roman" panose="02020603050405020304" pitchFamily="18" charset="0"/>
                <a:cs typeface="Times New Roman" panose="02020603050405020304" pitchFamily="18" charset="0"/>
              </a:rPr>
              <a:t>After </a:t>
            </a:r>
            <a:r>
              <a:rPr lang="en-US" i="1" dirty="0">
                <a:solidFill>
                  <a:srgbClr val="0A1F61"/>
                </a:solidFill>
                <a:latin typeface="Times New Roman" panose="02020603050405020304" pitchFamily="18" charset="0"/>
                <a:cs typeface="Times New Roman" panose="02020603050405020304" pitchFamily="18" charset="0"/>
              </a:rPr>
              <a:t>performing</a:t>
            </a:r>
            <a:r>
              <a:rPr lang="en-US" i="1" dirty="0">
                <a:latin typeface="Times New Roman" panose="02020603050405020304" pitchFamily="18" charset="0"/>
                <a:cs typeface="Times New Roman" panose="02020603050405020304" pitchFamily="18" charset="0"/>
              </a:rPr>
              <a:t> the behavior, </a:t>
            </a:r>
            <a:r>
              <a:rPr lang="en-US" i="1" dirty="0">
                <a:solidFill>
                  <a:srgbClr val="0A1F61"/>
                </a:solidFill>
                <a:latin typeface="Times New Roman" panose="02020603050405020304" pitchFamily="18" charset="0"/>
                <a:cs typeface="Times New Roman" panose="02020603050405020304" pitchFamily="18" charset="0"/>
              </a:rPr>
              <a:t>the individual experiences rewards or punishments </a:t>
            </a:r>
            <a:r>
              <a:rPr lang="en-US" i="1" dirty="0">
                <a:latin typeface="Times New Roman" panose="02020603050405020304" pitchFamily="18" charset="0"/>
                <a:cs typeface="Times New Roman" panose="02020603050405020304" pitchFamily="18" charset="0"/>
              </a:rPr>
              <a:t>that </a:t>
            </a:r>
            <a:r>
              <a:rPr lang="en-US" i="1" dirty="0">
                <a:solidFill>
                  <a:srgbClr val="0A1F61"/>
                </a:solidFill>
                <a:latin typeface="Times New Roman" panose="02020603050405020304" pitchFamily="18" charset="0"/>
                <a:cs typeface="Times New Roman" panose="02020603050405020304" pitchFamily="18" charset="0"/>
              </a:rPr>
              <a:t>affect the original need deficiency.</a:t>
            </a:r>
          </a:p>
        </p:txBody>
      </p:sp>
      <p:grpSp>
        <p:nvGrpSpPr>
          <p:cNvPr id="15" name="Group 14">
            <a:extLst>
              <a:ext uri="{FF2B5EF4-FFF2-40B4-BE49-F238E27FC236}">
                <a16:creationId xmlns="" xmlns:a16="http://schemas.microsoft.com/office/drawing/2014/main" id="{F7A727D0-2938-41D1-84D6-B66E3BFA537C}"/>
              </a:ext>
            </a:extLst>
          </p:cNvPr>
          <p:cNvGrpSpPr/>
          <p:nvPr/>
        </p:nvGrpSpPr>
        <p:grpSpPr>
          <a:xfrm>
            <a:off x="130614" y="576828"/>
            <a:ext cx="7604660" cy="536288"/>
            <a:chOff x="130614" y="576828"/>
            <a:chExt cx="7604660" cy="536288"/>
          </a:xfrm>
        </p:grpSpPr>
        <p:sp>
          <p:nvSpPr>
            <p:cNvPr id="17" name="TextBox 16">
              <a:extLst>
                <a:ext uri="{FF2B5EF4-FFF2-40B4-BE49-F238E27FC236}">
                  <a16:creationId xmlns="" xmlns:a16="http://schemas.microsoft.com/office/drawing/2014/main" id="{5DD3E010-C14D-4269-8D17-14EDC548440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8" name="Rectangle 17">
              <a:extLst>
                <a:ext uri="{FF2B5EF4-FFF2-40B4-BE49-F238E27FC236}">
                  <a16:creationId xmlns="" xmlns:a16="http://schemas.microsoft.com/office/drawing/2014/main" id="{0FCE1B05-7E2E-44FE-BA93-6387CED2252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25873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The Motivational Framework:</a:t>
            </a:r>
          </a:p>
        </p:txBody>
      </p:sp>
      <p:grpSp>
        <p:nvGrpSpPr>
          <p:cNvPr id="12" name="Group 11">
            <a:extLst>
              <a:ext uri="{FF2B5EF4-FFF2-40B4-BE49-F238E27FC236}">
                <a16:creationId xmlns="" xmlns:a16="http://schemas.microsoft.com/office/drawing/2014/main" id="{49EA52BE-C8D9-4508-A66A-711E4F07FAFA}"/>
              </a:ext>
            </a:extLst>
          </p:cNvPr>
          <p:cNvGrpSpPr/>
          <p:nvPr/>
        </p:nvGrpSpPr>
        <p:grpSpPr>
          <a:xfrm>
            <a:off x="2072651" y="1834059"/>
            <a:ext cx="9824377" cy="4120603"/>
            <a:chOff x="2072651" y="1834059"/>
            <a:chExt cx="9824377" cy="4120603"/>
          </a:xfrm>
        </p:grpSpPr>
        <p:sp>
          <p:nvSpPr>
            <p:cNvPr id="16" name="TextBox 15">
              <a:extLst>
                <a:ext uri="{FF2B5EF4-FFF2-40B4-BE49-F238E27FC236}">
                  <a16:creationId xmlns="" xmlns:a16="http://schemas.microsoft.com/office/drawing/2014/main" id="{2652A4CF-6C88-4AF9-90EC-48668073507B}"/>
                </a:ext>
              </a:extLst>
            </p:cNvPr>
            <p:cNvSpPr txBox="1"/>
            <p:nvPr/>
          </p:nvSpPr>
          <p:spPr>
            <a:xfrm>
              <a:off x="2072651" y="2374735"/>
              <a:ext cx="4588107" cy="2585323"/>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Motivation begins with a need deficiency. Few people aspire to work as custodians or hotel maids or housekeepers, for example, but the need for money to buy basic necessities can motivate people to perform these kinds of jobs. Of course, the motivation for higher levels of income can also drive people to work harder and seek advancement to higher paying jobs as well.</a:t>
              </a:r>
            </a:p>
          </p:txBody>
        </p:sp>
        <p:pic>
          <p:nvPicPr>
            <p:cNvPr id="10" name="Picture 9">
              <a:extLst>
                <a:ext uri="{FF2B5EF4-FFF2-40B4-BE49-F238E27FC236}">
                  <a16:creationId xmlns="" xmlns:a16="http://schemas.microsoft.com/office/drawing/2014/main" id="{F76EDAF7-6E38-49D0-8D56-8CA1937F3E1B}"/>
                </a:ext>
              </a:extLst>
            </p:cNvPr>
            <p:cNvPicPr>
              <a:picLocks noChangeAspect="1"/>
            </p:cNvPicPr>
            <p:nvPr/>
          </p:nvPicPr>
          <p:blipFill>
            <a:blip r:embed="rId7"/>
            <a:stretch>
              <a:fillRect/>
            </a:stretch>
          </p:blipFill>
          <p:spPr>
            <a:xfrm>
              <a:off x="6748582" y="1834059"/>
              <a:ext cx="5148446" cy="4120603"/>
            </a:xfrm>
            <a:prstGeom prst="rect">
              <a:avLst/>
            </a:prstGeom>
          </p:spPr>
        </p:pic>
      </p:grpSp>
      <p:grpSp>
        <p:nvGrpSpPr>
          <p:cNvPr id="14" name="Group 13">
            <a:extLst>
              <a:ext uri="{FF2B5EF4-FFF2-40B4-BE49-F238E27FC236}">
                <a16:creationId xmlns="" xmlns:a16="http://schemas.microsoft.com/office/drawing/2014/main" id="{B6C57723-3472-402D-96B6-1A0A030B3EA9}"/>
              </a:ext>
            </a:extLst>
          </p:cNvPr>
          <p:cNvGrpSpPr/>
          <p:nvPr/>
        </p:nvGrpSpPr>
        <p:grpSpPr>
          <a:xfrm>
            <a:off x="130614" y="576828"/>
            <a:ext cx="7604660" cy="536288"/>
            <a:chOff x="130614" y="576828"/>
            <a:chExt cx="7604660" cy="536288"/>
          </a:xfrm>
        </p:grpSpPr>
        <p:sp>
          <p:nvSpPr>
            <p:cNvPr id="15" name="TextBox 14">
              <a:extLst>
                <a:ext uri="{FF2B5EF4-FFF2-40B4-BE49-F238E27FC236}">
                  <a16:creationId xmlns="" xmlns:a16="http://schemas.microsoft.com/office/drawing/2014/main" id="{0B3FE260-2107-4D08-8ACF-C8D8297E0FC2}"/>
                </a:ext>
              </a:extLst>
            </p:cNvPr>
            <p:cNvSpPr txBox="1"/>
            <p:nvPr/>
          </p:nvSpPr>
          <p:spPr>
            <a:xfrm>
              <a:off x="2449853" y="576828"/>
              <a:ext cx="528542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(Motivation) </a:t>
              </a:r>
            </a:p>
          </p:txBody>
        </p:sp>
        <p:sp>
          <p:nvSpPr>
            <p:cNvPr id="17" name="Rectangle 16">
              <a:extLst>
                <a:ext uri="{FF2B5EF4-FFF2-40B4-BE49-F238E27FC236}">
                  <a16:creationId xmlns="" xmlns:a16="http://schemas.microsoft.com/office/drawing/2014/main" id="{A6A64E92-6439-4C16-A256-346EC97C101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266160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62348"/>
            <a:ext cx="9902229" cy="1672548"/>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57759278"/>
              </p:ext>
            </p:extLst>
          </p:nvPr>
        </p:nvGraphicFramePr>
        <p:xfrm>
          <a:off x="2032268" y="2157877"/>
          <a:ext cx="9902229" cy="3749040"/>
        </p:xfrm>
        <a:graphic>
          <a:graphicData uri="http://schemas.openxmlformats.org/drawingml/2006/table">
            <a:tbl>
              <a:tblPr firstRow="1" bandRow="1">
                <a:tableStyleId>{5C22544A-7EE6-4342-B048-85BDC9FD1C3A}</a:tableStyleId>
              </a:tblPr>
              <a:tblGrid>
                <a:gridCol w="1475346">
                  <a:extLst>
                    <a:ext uri="{9D8B030D-6E8A-4147-A177-3AD203B41FA5}">
                      <a16:colId xmlns="" xmlns:a16="http://schemas.microsoft.com/office/drawing/2014/main" val="3966072766"/>
                    </a:ext>
                  </a:extLst>
                </a:gridCol>
                <a:gridCol w="8426883">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1- The Traditional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One of the first writers to address work motivation over a century ago was </a:t>
                      </a:r>
                      <a:r>
                        <a:rPr lang="en-US" sz="2000" b="0" i="0" dirty="0">
                          <a:solidFill>
                            <a:srgbClr val="0A1F61"/>
                          </a:solidFill>
                          <a:latin typeface="Times New Roman" panose="02020603050405020304" pitchFamily="18" charset="0"/>
                          <a:cs typeface="Times New Roman" panose="02020603050405020304" pitchFamily="18" charset="0"/>
                        </a:rPr>
                        <a:t>Frederick Taylor.</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Taylor developed a method for structuring jobs that he </a:t>
                      </a:r>
                      <a:r>
                        <a:rPr lang="en-US" sz="2000" b="0" i="0" dirty="0">
                          <a:solidFill>
                            <a:srgbClr val="0A1F61"/>
                          </a:solidFill>
                          <a:latin typeface="Times New Roman" panose="02020603050405020304" pitchFamily="18" charset="0"/>
                          <a:cs typeface="Times New Roman" panose="02020603050405020304" pitchFamily="18" charset="0"/>
                        </a:rPr>
                        <a:t>called scientific management </a:t>
                      </a:r>
                    </a:p>
                    <a:p>
                      <a:pPr marL="342900" indent="-342900" algn="just">
                        <a:buFont typeface="Wingdings" panose="05000000000000000000" pitchFamily="2" charset="2"/>
                        <a:buChar char="§"/>
                      </a:pPr>
                      <a:endParaRPr lang="en-US" sz="2000" b="0" i="0" dirty="0">
                        <a:solidFill>
                          <a:srgbClr val="0A1F6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u="none" dirty="0">
                          <a:solidFill>
                            <a:srgbClr val="0A1F61"/>
                          </a:solidFill>
                          <a:latin typeface="Times New Roman" panose="02020603050405020304" pitchFamily="18" charset="0"/>
                          <a:cs typeface="Times New Roman" panose="02020603050405020304" pitchFamily="18" charset="0"/>
                        </a:rPr>
                        <a:t>Scientific management of Taylor </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sng" dirty="0">
                          <a:solidFill>
                            <a:schemeClr val="tx1"/>
                          </a:solidFill>
                          <a:latin typeface="Times New Roman" panose="02020603050405020304" pitchFamily="18" charset="0"/>
                          <a:cs typeface="Times New Roman" panose="02020603050405020304" pitchFamily="18" charset="0"/>
                        </a:rPr>
                        <a:t>Approach to motivation that assumes that employees are motivated by money</a:t>
                      </a:r>
                    </a:p>
                    <a:p>
                      <a:pPr marL="342900" indent="-342900" algn="just">
                        <a:buFont typeface="Wingdings" panose="05000000000000000000" pitchFamily="2" charset="2"/>
                        <a:buChar char="§"/>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the role of money as </a:t>
                      </a:r>
                      <a:r>
                        <a:rPr lang="en-US" sz="2000" b="0" i="0" u="none" dirty="0">
                          <a:solidFill>
                            <a:srgbClr val="0A1F61"/>
                          </a:solidFill>
                          <a:latin typeface="Times New Roman" panose="02020603050405020304" pitchFamily="18" charset="0"/>
                          <a:cs typeface="Times New Roman" panose="02020603050405020304" pitchFamily="18" charset="0"/>
                        </a:rPr>
                        <a:t>a motivating factor cannot be dismissed</a:t>
                      </a:r>
                      <a:r>
                        <a:rPr lang="en-US" sz="2000" b="0" i="0" u="none" dirty="0">
                          <a:solidFill>
                            <a:schemeClr val="tx1"/>
                          </a:solidFill>
                          <a:latin typeface="Times New Roman" panose="02020603050405020304" pitchFamily="18" charset="0"/>
                          <a:cs typeface="Times New Roman" panose="02020603050405020304" pitchFamily="18" charset="0"/>
                        </a:rPr>
                        <a:t>, proponents of the traditional approach </a:t>
                      </a:r>
                      <a:r>
                        <a:rPr lang="en-US" sz="2000" b="0" i="0" u="none" dirty="0">
                          <a:solidFill>
                            <a:srgbClr val="0A1F61"/>
                          </a:solidFill>
                          <a:latin typeface="Times New Roman" panose="02020603050405020304" pitchFamily="18" charset="0"/>
                          <a:cs typeface="Times New Roman" panose="02020603050405020304" pitchFamily="18" charset="0"/>
                        </a:rPr>
                        <a:t>took too narrow a view of the role </a:t>
                      </a:r>
                      <a:r>
                        <a:rPr lang="en-US" sz="2000" b="0" i="0" u="none" dirty="0">
                          <a:solidFill>
                            <a:schemeClr val="tx1"/>
                          </a:solidFill>
                          <a:latin typeface="Times New Roman" panose="02020603050405020304" pitchFamily="18" charset="0"/>
                          <a:cs typeface="Times New Roman" panose="02020603050405020304" pitchFamily="18" charset="0"/>
                        </a:rPr>
                        <a:t>of monetary compensation and also failed to consider </a:t>
                      </a:r>
                      <a:r>
                        <a:rPr lang="en-US" sz="2000" b="0" i="0" u="none" dirty="0">
                          <a:solidFill>
                            <a:srgbClr val="0A1F61"/>
                          </a:solidFill>
                          <a:latin typeface="Times New Roman" panose="02020603050405020304" pitchFamily="18" charset="0"/>
                          <a:cs typeface="Times New Roman" panose="02020603050405020304" pitchFamily="18" charset="0"/>
                        </a:rPr>
                        <a:t>other motivational factors</a:t>
                      </a:r>
                      <a:r>
                        <a:rPr lang="en-US" sz="2000" b="0" i="1" u="sng" dirty="0">
                          <a:solidFill>
                            <a:schemeClr val="tx1"/>
                          </a:solidFill>
                          <a:latin typeface="Times New Roman" panose="02020603050405020304" pitchFamily="18" charset="0"/>
                          <a:cs typeface="Times New Roman" panose="02020603050405020304" pitchFamily="18" charset="0"/>
                        </a:rPr>
                        <a:t>.</a:t>
                      </a: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41E6A7B8-342A-4577-AE76-80FD689ACE37}"/>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 xmlns:a16="http://schemas.microsoft.com/office/drawing/2014/main" id="{7F250777-7563-4486-BBA6-A16DDA0BB8B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 xmlns:a16="http://schemas.microsoft.com/office/drawing/2014/main" id="{5F3A4D59-EA2D-47E3-BBC7-2AE24556DD6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78575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03304"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1- The Traditional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 xmlns:a16="http://schemas.microsoft.com/office/drawing/2014/main" id="{F95FA32F-5114-4960-9FA3-AD9624E40CF1}"/>
              </a:ext>
            </a:extLst>
          </p:cNvPr>
          <p:cNvGrpSpPr/>
          <p:nvPr/>
        </p:nvGrpSpPr>
        <p:grpSpPr>
          <a:xfrm>
            <a:off x="1726303" y="1941530"/>
            <a:ext cx="10058637" cy="3770157"/>
            <a:chOff x="1726303" y="1941530"/>
            <a:chExt cx="10058637" cy="3251937"/>
          </a:xfrm>
        </p:grpSpPr>
        <p:pic>
          <p:nvPicPr>
            <p:cNvPr id="10" name="Picture 9">
              <a:extLst>
                <a:ext uri="{FF2B5EF4-FFF2-40B4-BE49-F238E27FC236}">
                  <a16:creationId xmlns="" xmlns:a16="http://schemas.microsoft.com/office/drawing/2014/main" id="{C9158C3D-1AF0-4D72-B247-F120636FE958}"/>
                </a:ext>
              </a:extLst>
            </p:cNvPr>
            <p:cNvPicPr>
              <a:picLocks noChangeAspect="1"/>
            </p:cNvPicPr>
            <p:nvPr/>
          </p:nvPicPr>
          <p:blipFill>
            <a:blip r:embed="rId7"/>
            <a:stretch>
              <a:fillRect/>
            </a:stretch>
          </p:blipFill>
          <p:spPr>
            <a:xfrm>
              <a:off x="6228522" y="1941530"/>
              <a:ext cx="5556418" cy="3251937"/>
            </a:xfrm>
            <a:prstGeom prst="rect">
              <a:avLst/>
            </a:prstGeom>
          </p:spPr>
        </p:pic>
        <p:sp>
          <p:nvSpPr>
            <p:cNvPr id="14" name="TextBox 13">
              <a:extLst>
                <a:ext uri="{FF2B5EF4-FFF2-40B4-BE49-F238E27FC236}">
                  <a16:creationId xmlns="" xmlns:a16="http://schemas.microsoft.com/office/drawing/2014/main" id="{6FB11589-EB90-434E-B69E-28AF8EDEACCD}"/>
                </a:ext>
              </a:extLst>
            </p:cNvPr>
            <p:cNvSpPr txBox="1"/>
            <p:nvPr/>
          </p:nvSpPr>
          <p:spPr>
            <a:xfrm>
              <a:off x="1726303" y="2690336"/>
              <a:ext cx="4502219"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Scientific management was developed around the idea that workers are motivated by money. Frederick Taylor advocated using an incentive pay system to motivate workers to perform tasks like laying bricks using the “one best way” so as to maximize productivity.</a:t>
              </a:r>
            </a:p>
          </p:txBody>
        </p:sp>
      </p:grpSp>
      <p:grpSp>
        <p:nvGrpSpPr>
          <p:cNvPr id="16" name="Group 15">
            <a:extLst>
              <a:ext uri="{FF2B5EF4-FFF2-40B4-BE49-F238E27FC236}">
                <a16:creationId xmlns="" xmlns:a16="http://schemas.microsoft.com/office/drawing/2014/main" id="{DCB998E6-7A98-45B6-9D9F-802D1616B7A9}"/>
              </a:ext>
            </a:extLst>
          </p:cNvPr>
          <p:cNvGrpSpPr/>
          <p:nvPr/>
        </p:nvGrpSpPr>
        <p:grpSpPr>
          <a:xfrm>
            <a:off x="227418" y="538136"/>
            <a:ext cx="9958563" cy="550723"/>
            <a:chOff x="-87935" y="112380"/>
            <a:chExt cx="8540546" cy="550723"/>
          </a:xfrm>
        </p:grpSpPr>
        <p:sp>
          <p:nvSpPr>
            <p:cNvPr id="17" name="TextBox 16">
              <a:extLst>
                <a:ext uri="{FF2B5EF4-FFF2-40B4-BE49-F238E27FC236}">
                  <a16:creationId xmlns="" xmlns:a16="http://schemas.microsoft.com/office/drawing/2014/main" id="{13C87A96-0339-4637-BC6F-B6454C533D98}"/>
                </a:ext>
              </a:extLst>
            </p:cNvPr>
            <p:cNvSpPr txBox="1"/>
            <p:nvPr/>
          </p:nvSpPr>
          <p:spPr>
            <a:xfrm>
              <a:off x="1997892" y="139883"/>
              <a:ext cx="64547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 xmlns:a16="http://schemas.microsoft.com/office/drawing/2014/main" id="{00D90ABE-9C39-407B-8E95-0D1DC0EB8313}"/>
                </a:ext>
              </a:extLst>
            </p:cNvPr>
            <p:cNvSpPr/>
            <p:nvPr/>
          </p:nvSpPr>
          <p:spPr>
            <a:xfrm>
              <a:off x="-87935" y="112380"/>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78786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8"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Early Perspectives on Motivation:</a:t>
            </a:r>
          </a:p>
          <a:p>
            <a:r>
              <a:rPr lang="en-US" sz="2000" b="1" dirty="0">
                <a:solidFill>
                  <a:srgbClr val="AF5C23"/>
                </a:solidFill>
                <a:effectLst/>
                <a:latin typeface="Times New Roman" panose="02020603050405020304" pitchFamily="18" charset="0"/>
                <a:cs typeface="Times New Roman" panose="02020603050405020304" pitchFamily="18" charset="0"/>
              </a:rPr>
              <a:t>2- The Human Relations Approach</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212837542"/>
              </p:ext>
            </p:extLst>
          </p:nvPr>
        </p:nvGraphicFramePr>
        <p:xfrm>
          <a:off x="2032267" y="2320388"/>
          <a:ext cx="9902228" cy="3188591"/>
        </p:xfrm>
        <a:graphic>
          <a:graphicData uri="http://schemas.openxmlformats.org/drawingml/2006/table">
            <a:tbl>
              <a:tblPr firstRow="1" bandRow="1">
                <a:tableStyleId>{5C22544A-7EE6-4342-B048-85BDC9FD1C3A}</a:tableStyleId>
              </a:tblPr>
              <a:tblGrid>
                <a:gridCol w="1433756">
                  <a:extLst>
                    <a:ext uri="{9D8B030D-6E8A-4147-A177-3AD203B41FA5}">
                      <a16:colId xmlns="" xmlns:a16="http://schemas.microsoft.com/office/drawing/2014/main" val="3966072766"/>
                    </a:ext>
                  </a:extLst>
                </a:gridCol>
                <a:gridCol w="8468472">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2- The Human Relations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The human relations approach </a:t>
                      </a:r>
                      <a:r>
                        <a:rPr lang="en-US" sz="2000" b="0" i="0" dirty="0">
                          <a:solidFill>
                            <a:srgbClr val="0A1F61"/>
                          </a:solidFill>
                          <a:latin typeface="Times New Roman" panose="02020603050405020304" pitchFamily="18" charset="0"/>
                          <a:cs typeface="Times New Roman" panose="02020603050405020304" pitchFamily="18" charset="0"/>
                        </a:rPr>
                        <a:t>supplanted scientific management in the 1930s</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dirty="0">
                          <a:solidFill>
                            <a:srgbClr val="0A1F61"/>
                          </a:solidFill>
                          <a:latin typeface="Times New Roman" panose="02020603050405020304" pitchFamily="18" charset="0"/>
                          <a:cs typeface="Times New Roman" panose="02020603050405020304" pitchFamily="18" charset="0"/>
                        </a:rPr>
                        <a:t>The human relations </a:t>
                      </a:r>
                      <a:r>
                        <a:rPr lang="en-US" sz="2000" b="0" i="1" u="sng" dirty="0">
                          <a:solidFill>
                            <a:schemeClr val="tx1"/>
                          </a:solidFill>
                          <a:latin typeface="Times New Roman" panose="02020603050405020304" pitchFamily="18" charset="0"/>
                          <a:cs typeface="Times New Roman" panose="02020603050405020304" pitchFamily="18" charset="0"/>
                        </a:rPr>
                        <a:t>approach assumed that employees want to feel useful and important, that employees have strong social needs, and that these needs are more important than money in motivating employees. </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rgbClr val="C00000"/>
                          </a:solidFill>
                          <a:latin typeface="Times New Roman" panose="02020603050405020304" pitchFamily="18" charset="0"/>
                          <a:cs typeface="Times New Roman" panose="02020603050405020304" pitchFamily="18" charset="0"/>
                        </a:rPr>
                        <a:t>For example</a:t>
                      </a:r>
                      <a:r>
                        <a:rPr lang="en-US" sz="2000" b="0" i="0" dirty="0">
                          <a:solidFill>
                            <a:schemeClr val="tx1"/>
                          </a:solidFill>
                          <a:latin typeface="Times New Roman" panose="02020603050405020304" pitchFamily="18" charset="0"/>
                          <a:cs typeface="Times New Roman" panose="02020603050405020304" pitchFamily="18" charset="0"/>
                        </a:rPr>
                        <a:t>, </a:t>
                      </a:r>
                      <a:r>
                        <a:rPr lang="en-US" sz="2000" b="0" i="1" dirty="0">
                          <a:solidFill>
                            <a:schemeClr val="tx1"/>
                          </a:solidFill>
                          <a:latin typeface="Times New Roman" panose="02020603050405020304" pitchFamily="18" charset="0"/>
                          <a:cs typeface="Times New Roman" panose="02020603050405020304" pitchFamily="18" charset="0"/>
                        </a:rPr>
                        <a:t>a manager might allow a workgroup to participate in making a decision even though he or she had already determined what the decision would be. The symbolic gesture of seeming to allow participation was expected to enhance motivation, even though no real participation took place.</a:t>
                      </a: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8ED51A93-C007-476E-AC00-1EF1D508FDF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 xmlns:a16="http://schemas.microsoft.com/office/drawing/2014/main" id="{37D2EA22-0568-4FCF-BA43-B8C15BAEB63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 xmlns:a16="http://schemas.microsoft.com/office/drawing/2014/main" id="{72B6F04E-AFB3-4636-B0C8-E95B20392A4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171539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7" y="1330748"/>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  Individual Differences and Motivation:</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2A29036F-92FD-4A64-A63C-164CDA3CF5A6}"/>
              </a:ext>
            </a:extLst>
          </p:cNvPr>
          <p:cNvSpPr txBox="1"/>
          <p:nvPr/>
        </p:nvSpPr>
        <p:spPr>
          <a:xfrm>
            <a:off x="1906142" y="1863378"/>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Individual differences </a:t>
            </a:r>
            <a:r>
              <a:rPr lang="en-US" sz="1800" b="0" i="0" dirty="0">
                <a:solidFill>
                  <a:srgbClr val="0A1F61"/>
                </a:solidFill>
                <a:latin typeface="Times New Roman" panose="02020603050405020304" pitchFamily="18" charset="0"/>
                <a:cs typeface="Times New Roman" panose="02020603050405020304" pitchFamily="18" charset="0"/>
              </a:rPr>
              <a:t>play a key role </a:t>
            </a:r>
            <a:r>
              <a:rPr lang="en-US" sz="1800" b="0" i="0" dirty="0">
                <a:solidFill>
                  <a:schemeClr val="tx1"/>
                </a:solidFill>
                <a:latin typeface="Times New Roman" panose="02020603050405020304" pitchFamily="18" charset="0"/>
                <a:cs typeface="Times New Roman" panose="02020603050405020304" pitchFamily="18" charset="0"/>
              </a:rPr>
              <a:t>in motivation</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People have different </a:t>
            </a:r>
            <a:r>
              <a:rPr lang="en-US" sz="1800" b="0" i="0" dirty="0">
                <a:solidFill>
                  <a:srgbClr val="0A1F61"/>
                </a:solidFill>
                <a:latin typeface="Times New Roman" panose="02020603050405020304" pitchFamily="18" charset="0"/>
                <a:cs typeface="Times New Roman" panose="02020603050405020304" pitchFamily="18" charset="0"/>
              </a:rPr>
              <a:t>abilities, needs, personalities, values, and self-concepts</a:t>
            </a:r>
            <a:r>
              <a:rPr lang="en-US" sz="18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 Because of </a:t>
            </a:r>
            <a:r>
              <a:rPr lang="en-US" sz="1800" b="0" i="0" dirty="0">
                <a:solidFill>
                  <a:srgbClr val="0A1F61"/>
                </a:solidFill>
                <a:latin typeface="Times New Roman" panose="02020603050405020304" pitchFamily="18" charset="0"/>
                <a:cs typeface="Times New Roman" panose="02020603050405020304" pitchFamily="18" charset="0"/>
              </a:rPr>
              <a:t>these </a:t>
            </a:r>
            <a:r>
              <a:rPr lang="en-US" dirty="0">
                <a:solidFill>
                  <a:srgbClr val="0A1F61"/>
                </a:solidFill>
                <a:latin typeface="Times New Roman" panose="02020603050405020304" pitchFamily="18" charset="0"/>
                <a:cs typeface="Times New Roman" panose="02020603050405020304" pitchFamily="18" charset="0"/>
              </a:rPr>
              <a:t>huge</a:t>
            </a:r>
            <a:r>
              <a:rPr lang="en-US" sz="1800" b="0" i="0" dirty="0">
                <a:solidFill>
                  <a:srgbClr val="0A1F61"/>
                </a:solidFill>
                <a:latin typeface="Times New Roman" panose="02020603050405020304" pitchFamily="18" charset="0"/>
                <a:cs typeface="Times New Roman" panose="02020603050405020304" pitchFamily="18" charset="0"/>
              </a:rPr>
              <a:t> differences, </a:t>
            </a:r>
            <a:r>
              <a:rPr lang="en-US" sz="1800" b="0" i="0" dirty="0">
                <a:solidFill>
                  <a:schemeClr val="tx1"/>
                </a:solidFill>
                <a:latin typeface="Times New Roman" panose="02020603050405020304" pitchFamily="18" charset="0"/>
                <a:cs typeface="Times New Roman" panose="02020603050405020304" pitchFamily="18" charset="0"/>
              </a:rPr>
              <a:t>there is </a:t>
            </a:r>
            <a:r>
              <a:rPr lang="en-US" sz="1800" b="0" i="0" dirty="0">
                <a:solidFill>
                  <a:srgbClr val="0A1F61"/>
                </a:solidFill>
                <a:latin typeface="Times New Roman" panose="02020603050405020304" pitchFamily="18" charset="0"/>
                <a:cs typeface="Times New Roman" panose="02020603050405020304" pitchFamily="18" charset="0"/>
              </a:rPr>
              <a:t>no one best way to motivate everyone. </a:t>
            </a:r>
          </a:p>
          <a:p>
            <a:pPr algn="just"/>
            <a:r>
              <a:rPr lang="en-US" sz="1800" b="0" i="0" dirty="0">
                <a:solidFill>
                  <a:srgbClr val="C00000"/>
                </a:solidFill>
                <a:latin typeface="Times New Roman" panose="02020603050405020304" pitchFamily="18" charset="0"/>
                <a:cs typeface="Times New Roman" panose="02020603050405020304" pitchFamily="18" charset="0"/>
              </a:rPr>
              <a:t>For example, consider this conversation:</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Nancy:“</a:t>
            </a:r>
            <a:r>
              <a:rPr lang="en-US" sz="1800" b="0" i="1" dirty="0" err="1">
                <a:solidFill>
                  <a:schemeClr val="tx1"/>
                </a:solidFill>
                <a:latin typeface="Times New Roman" panose="02020603050405020304" pitchFamily="18" charset="0"/>
                <a:cs typeface="Times New Roman" panose="02020603050405020304" pitchFamily="18" charset="0"/>
              </a:rPr>
              <a:t>I</a:t>
            </a:r>
            <a:r>
              <a:rPr lang="en-US" sz="1800" b="0" i="1" dirty="0">
                <a:solidFill>
                  <a:schemeClr val="tx1"/>
                </a:solidFill>
                <a:latin typeface="Times New Roman" panose="02020603050405020304" pitchFamily="18" charset="0"/>
                <a:cs typeface="Times New Roman" panose="02020603050405020304" pitchFamily="18" charset="0"/>
              </a:rPr>
              <a:t> can’t believe you quit your job. Your work seemed so interesting, and you always had a chance to learn new things. I like jobs that challenge me. Your new job sounds so boring that I’d go crazy.”</a:t>
            </a:r>
          </a:p>
          <a:p>
            <a:pPr marL="342900" indent="-342900" algn="just">
              <a:buFont typeface="Wingdings" panose="05000000000000000000" pitchFamily="2" charset="2"/>
              <a:buChar char="ü"/>
            </a:pPr>
            <a:r>
              <a:rPr lang="en-US" sz="1800" b="1" i="1" dirty="0" err="1">
                <a:solidFill>
                  <a:schemeClr val="tx1"/>
                </a:solidFill>
                <a:latin typeface="Times New Roman" panose="02020603050405020304" pitchFamily="18" charset="0"/>
                <a:cs typeface="Times New Roman" panose="02020603050405020304" pitchFamily="18" charset="0"/>
              </a:rPr>
              <a:t>Chris:“</a:t>
            </a:r>
            <a:r>
              <a:rPr lang="en-US" sz="1800" b="0" i="1" dirty="0" err="1">
                <a:solidFill>
                  <a:schemeClr val="tx1"/>
                </a:solidFill>
                <a:latin typeface="Times New Roman" panose="02020603050405020304" pitchFamily="18" charset="0"/>
                <a:cs typeface="Times New Roman" panose="02020603050405020304" pitchFamily="18" charset="0"/>
              </a:rPr>
              <a:t>Well</a:t>
            </a:r>
            <a:r>
              <a:rPr lang="en-US" sz="1800" b="0" i="1" dirty="0">
                <a:solidFill>
                  <a:schemeClr val="tx1"/>
                </a:solidFill>
                <a:latin typeface="Times New Roman" panose="02020603050405020304" pitchFamily="18" charset="0"/>
                <a:cs typeface="Times New Roman" panose="02020603050405020304" pitchFamily="18" charset="0"/>
              </a:rPr>
              <a:t>, it is tedious work, but it pays better than any other job around.”</a:t>
            </a:r>
          </a:p>
          <a:p>
            <a:pPr marL="342900" indent="-342900" algn="just">
              <a:buFont typeface="Wingdings" panose="05000000000000000000" pitchFamily="2" charset="2"/>
              <a:buChar char="ü"/>
            </a:pPr>
            <a:endParaRPr lang="en-US" sz="1800" b="0" i="1"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This simple example highlights the fact that to motivate others, it is critical that you first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understand </a:t>
            </a:r>
            <a:r>
              <a:rPr lang="en-US" sz="1800" b="0" i="0" kern="1200" dirty="0">
                <a:solidFill>
                  <a:srgbClr val="0A1F61"/>
                </a:solidFill>
                <a:latin typeface="Times New Roman" panose="02020603050405020304" pitchFamily="18" charset="0"/>
                <a:ea typeface="+mn-ea"/>
                <a:cs typeface="Times New Roman" panose="02020603050405020304" pitchFamily="18" charset="0"/>
              </a:rPr>
              <a:t>what does and what does not motivate them</a:t>
            </a:r>
            <a:r>
              <a:rPr lang="en-US" sz="1800" b="0" i="0" kern="1200" dirty="0">
                <a:solidFill>
                  <a:schemeClr val="tx1"/>
                </a:solidFill>
                <a:latin typeface="Times New Roman" panose="02020603050405020304" pitchFamily="18" charset="0"/>
                <a:ea typeface="+mn-ea"/>
                <a:cs typeface="Times New Roman" panose="02020603050405020304" pitchFamily="18" charset="0"/>
              </a:rPr>
              <a:t>. Our Global Issues feature describes </a:t>
            </a:r>
            <a:r>
              <a:rPr lang="en-US" sz="1800" b="0" i="0" kern="1200" dirty="0">
                <a:solidFill>
                  <a:srgbClr val="0A1F61"/>
                </a:solidFill>
                <a:latin typeface="Times New Roman" panose="02020603050405020304" pitchFamily="18" charset="0"/>
                <a:ea typeface="+mn-ea"/>
                <a:cs typeface="Times New Roman" panose="02020603050405020304" pitchFamily="18" charset="0"/>
              </a:rPr>
              <a:t>how differences between people also extend to cultural differences as well.</a:t>
            </a:r>
          </a:p>
        </p:txBody>
      </p:sp>
      <p:grpSp>
        <p:nvGrpSpPr>
          <p:cNvPr id="12" name="Group 11">
            <a:extLst>
              <a:ext uri="{FF2B5EF4-FFF2-40B4-BE49-F238E27FC236}">
                <a16:creationId xmlns="" xmlns:a16="http://schemas.microsoft.com/office/drawing/2014/main" id="{D0C9504D-8446-4C09-9EE5-050F6D659B40}"/>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 xmlns:a16="http://schemas.microsoft.com/office/drawing/2014/main" id="{7378E61F-4956-4C1B-B32C-922D15D3206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 xmlns:a16="http://schemas.microsoft.com/office/drawing/2014/main" id="{C1B05A27-E1DB-4CC2-852A-F16C5C691C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900478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183EF3C4-4CD8-46CB-A4B2-2B0DB7A958C8}"/>
              </a:ext>
            </a:extLst>
          </p:cNvPr>
          <p:cNvSpPr txBox="1"/>
          <p:nvPr/>
        </p:nvSpPr>
        <p:spPr>
          <a:xfrm>
            <a:off x="1874165" y="1989928"/>
            <a:ext cx="9428884" cy="3139321"/>
          </a:xfrm>
          <a:prstGeom prst="rect">
            <a:avLst/>
          </a:prstGeom>
          <a:noFill/>
        </p:spPr>
        <p:txBody>
          <a:bodyPr wrap="square">
            <a:spAutoFit/>
          </a:bodyPr>
          <a:lstStyle/>
          <a:p>
            <a:pPr marL="342900" indent="-342900" algn="just">
              <a:buFont typeface="Wingdings" panose="05000000000000000000" pitchFamily="2" charset="2"/>
              <a:buChar char="§"/>
            </a:pPr>
            <a:r>
              <a:rPr lang="en-US" sz="1800" b="0" i="0" dirty="0">
                <a:solidFill>
                  <a:schemeClr val="tx1"/>
                </a:solidFill>
                <a:latin typeface="Times New Roman" panose="02020603050405020304" pitchFamily="18" charset="0"/>
                <a:cs typeface="Times New Roman" panose="02020603050405020304" pitchFamily="18" charset="0"/>
              </a:rPr>
              <a:t>The starting point for motivated employees </a:t>
            </a:r>
            <a:r>
              <a:rPr lang="en-US" sz="1800" b="0" i="0" dirty="0">
                <a:solidFill>
                  <a:srgbClr val="0A1F61"/>
                </a:solidFill>
                <a:latin typeface="Times New Roman" panose="02020603050405020304" pitchFamily="18" charset="0"/>
                <a:cs typeface="Times New Roman" panose="02020603050405020304" pitchFamily="18" charset="0"/>
              </a:rPr>
              <a:t>is hiring people whose individual characteristics lead to high motivation on the job. </a:t>
            </a:r>
          </a:p>
          <a:p>
            <a:pPr marL="342900" indent="-342900" algn="just">
              <a:buFont typeface="Wingdings" panose="05000000000000000000" pitchFamily="2" charset="2"/>
              <a:buChar char="§"/>
            </a:pPr>
            <a:endParaRPr lang="en-US" sz="1800" b="0" i="0" dirty="0">
              <a:solidFill>
                <a:schemeClr val="tx1"/>
              </a:solidFill>
              <a:latin typeface="Times New Roman" panose="02020603050405020304" pitchFamily="18" charset="0"/>
              <a:cs typeface="Times New Roman" panose="02020603050405020304" pitchFamily="18" charset="0"/>
            </a:endParaRPr>
          </a:p>
          <a:p>
            <a:pPr algn="just"/>
            <a:r>
              <a:rPr lang="en-US" sz="1800" b="0" i="0" kern="1200" dirty="0">
                <a:solidFill>
                  <a:srgbClr val="C00000"/>
                </a:solidFill>
                <a:latin typeface="Times New Roman" panose="02020603050405020304" pitchFamily="18" charset="0"/>
                <a:ea typeface="+mn-ea"/>
                <a:cs typeface="Times New Roman" panose="02020603050405020304" pitchFamily="18" charset="0"/>
              </a:rPr>
              <a:t>Ex.  </a:t>
            </a:r>
            <a:r>
              <a:rPr lang="en-US" sz="1800" b="0" i="1" kern="1200" dirty="0">
                <a:solidFill>
                  <a:schemeClr val="tx1"/>
                </a:solidFill>
                <a:latin typeface="Times New Roman" panose="02020603050405020304" pitchFamily="18" charset="0"/>
                <a:ea typeface="+mn-ea"/>
                <a:cs typeface="Times New Roman" panose="02020603050405020304" pitchFamily="18" charset="0"/>
              </a:rPr>
              <a:t>A job requiring </a:t>
            </a:r>
            <a:r>
              <a:rPr lang="en-US" sz="1800" b="0" i="1" kern="1200" dirty="0">
                <a:solidFill>
                  <a:srgbClr val="0A1F61"/>
                </a:solidFill>
                <a:latin typeface="Times New Roman" panose="02020603050405020304" pitchFamily="18" charset="0"/>
                <a:ea typeface="+mn-ea"/>
                <a:cs typeface="Times New Roman" panose="02020603050405020304" pitchFamily="18" charset="0"/>
              </a:rPr>
              <a:t>high-quality work </a:t>
            </a:r>
            <a:r>
              <a:rPr lang="en-US" sz="1800" b="0" i="1" kern="1200" dirty="0">
                <a:solidFill>
                  <a:schemeClr val="tx1"/>
                </a:solidFill>
                <a:latin typeface="Times New Roman" panose="02020603050405020304" pitchFamily="18" charset="0"/>
                <a:ea typeface="+mn-ea"/>
                <a:cs typeface="Times New Roman" panose="02020603050405020304" pitchFamily="18" charset="0"/>
              </a:rPr>
              <a:t>will not be as motivating to someone who lacks attention to detail as it </a:t>
            </a:r>
            <a:r>
              <a:rPr lang="en-US" sz="1800" b="0" i="1" kern="1200" dirty="0">
                <a:solidFill>
                  <a:srgbClr val="0A1F61"/>
                </a:solidFill>
                <a:latin typeface="Times New Roman" panose="02020603050405020304" pitchFamily="18" charset="0"/>
                <a:ea typeface="+mn-ea"/>
                <a:cs typeface="Times New Roman" panose="02020603050405020304" pitchFamily="18" charset="0"/>
              </a:rPr>
              <a:t>will to a conscientious, detail-oriented person.</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kern="1200" dirty="0">
                <a:solidFill>
                  <a:schemeClr val="tx1"/>
                </a:solidFill>
                <a:latin typeface="Times New Roman" panose="02020603050405020304" pitchFamily="18" charset="0"/>
                <a:ea typeface="+mn-ea"/>
                <a:cs typeface="Times New Roman" panose="02020603050405020304" pitchFamily="18" charset="0"/>
              </a:rPr>
              <a:t> In your own career, finding a job that has the potential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fulfill your needs, meet your goals, and complement your attitudes </a:t>
            </a:r>
            <a:r>
              <a:rPr lang="en-US" sz="1800" b="0" i="0" kern="1200" dirty="0">
                <a:solidFill>
                  <a:schemeClr val="tx1"/>
                </a:solidFill>
                <a:latin typeface="Times New Roman" panose="02020603050405020304" pitchFamily="18" charset="0"/>
                <a:ea typeface="+mn-ea"/>
                <a:cs typeface="Times New Roman" panose="02020603050405020304" pitchFamily="18" charset="0"/>
              </a:rPr>
              <a:t>can help you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maintain your motivation as well</a:t>
            </a:r>
            <a:r>
              <a:rPr lang="en-US" sz="1800" b="0" i="0"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 Task-specific self-efficacy </a:t>
            </a:r>
            <a:r>
              <a:rPr lang="en-US" sz="1800" b="0" i="0" kern="1200" dirty="0">
                <a:solidFill>
                  <a:schemeClr val="tx1"/>
                </a:solidFill>
                <a:latin typeface="Times New Roman" panose="02020603050405020304" pitchFamily="18" charset="0"/>
                <a:ea typeface="+mn-ea"/>
                <a:cs typeface="Times New Roman" panose="02020603050405020304" pitchFamily="18" charset="0"/>
              </a:rPr>
              <a:t>is a person’s </a:t>
            </a:r>
            <a:r>
              <a:rPr lang="en-US" sz="1800" b="0" i="0" kern="1200" dirty="0">
                <a:solidFill>
                  <a:srgbClr val="0A1F61"/>
                </a:solidFill>
                <a:latin typeface="Times New Roman" panose="02020603050405020304" pitchFamily="18" charset="0"/>
                <a:ea typeface="+mn-ea"/>
                <a:cs typeface="Times New Roman" panose="02020603050405020304" pitchFamily="18" charset="0"/>
              </a:rPr>
              <a:t>beliefs in his or her capabilities </a:t>
            </a:r>
            <a:r>
              <a:rPr lang="en-US" sz="1800" b="0" i="0" kern="1200" dirty="0">
                <a:solidFill>
                  <a:schemeClr val="tx1"/>
                </a:solidFill>
                <a:latin typeface="Times New Roman" panose="02020603050405020304" pitchFamily="18" charset="0"/>
                <a:ea typeface="+mn-ea"/>
                <a:cs typeface="Times New Roman" panose="02020603050405020304" pitchFamily="18" charset="0"/>
              </a:rPr>
              <a:t>to do what is required to </a:t>
            </a:r>
            <a:r>
              <a:rPr lang="en-US" sz="1800" b="0" i="0" kern="1200" dirty="0">
                <a:solidFill>
                  <a:srgbClr val="0A1F61"/>
                </a:solidFill>
                <a:latin typeface="Times New Roman" panose="02020603050405020304" pitchFamily="18" charset="0"/>
                <a:ea typeface="+mn-ea"/>
                <a:cs typeface="Times New Roman" panose="02020603050405020304" pitchFamily="18" charset="0"/>
              </a:rPr>
              <a:t>accomplish a specific task</a:t>
            </a:r>
          </a:p>
        </p:txBody>
      </p:sp>
      <p:grpSp>
        <p:nvGrpSpPr>
          <p:cNvPr id="12" name="Group 11">
            <a:extLst>
              <a:ext uri="{FF2B5EF4-FFF2-40B4-BE49-F238E27FC236}">
                <a16:creationId xmlns="" xmlns:a16="http://schemas.microsoft.com/office/drawing/2014/main" id="{9DE4FD2E-8460-410E-8065-B567C6AA871C}"/>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 xmlns:a16="http://schemas.microsoft.com/office/drawing/2014/main" id="{A0D381B5-883B-46AA-95ED-DBF06FE1ED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 xmlns:a16="http://schemas.microsoft.com/office/drawing/2014/main" id="{B90AD96F-4CB2-4C8D-9483-B9863A9A49E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61958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Individual Differences and Motivation:</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45010782"/>
              </p:ext>
            </p:extLst>
          </p:nvPr>
        </p:nvGraphicFramePr>
        <p:xfrm>
          <a:off x="1874165" y="1838689"/>
          <a:ext cx="10052792" cy="3749040"/>
        </p:xfrm>
        <a:graphic>
          <a:graphicData uri="http://schemas.openxmlformats.org/drawingml/2006/table">
            <a:tbl>
              <a:tblPr firstRow="1" bandRow="1">
                <a:tableStyleId>{5C22544A-7EE6-4342-B048-85BDC9FD1C3A}</a:tableStyleId>
              </a:tblPr>
              <a:tblGrid>
                <a:gridCol w="1385870">
                  <a:extLst>
                    <a:ext uri="{9D8B030D-6E8A-4147-A177-3AD203B41FA5}">
                      <a16:colId xmlns="" xmlns:a16="http://schemas.microsoft.com/office/drawing/2014/main" val="3966072766"/>
                    </a:ext>
                  </a:extLst>
                </a:gridCol>
                <a:gridCol w="8666922">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Task-specific self-efficacy </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Task-specific self-efficacy </a:t>
                      </a:r>
                      <a:r>
                        <a:rPr lang="en-US" sz="2000" b="0" i="1" dirty="0">
                          <a:solidFill>
                            <a:schemeClr val="tx1"/>
                          </a:solidFill>
                          <a:latin typeface="Times New Roman" panose="02020603050405020304" pitchFamily="18" charset="0"/>
                          <a:cs typeface="Times New Roman" panose="02020603050405020304" pitchFamily="18" charset="0"/>
                        </a:rPr>
                        <a:t>influences an individual’s effort and persistence in the face of challenges related to performing a specific task</a:t>
                      </a:r>
                      <a:r>
                        <a:rPr lang="en-US" sz="20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Task-specific self-efficacy beliefs have three dimensions:</a:t>
                      </a:r>
                    </a:p>
                    <a:p>
                      <a:pPr marL="342900" indent="-342900" algn="just">
                        <a:buFont typeface="Wingdings" panose="05000000000000000000" pitchFamily="2" charset="2"/>
                        <a:buChar char="§"/>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Magnitude: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difficult</a:t>
                      </a:r>
                      <a:r>
                        <a:rPr lang="en-US" sz="2000" b="0" i="0" kern="1200" dirty="0">
                          <a:solidFill>
                            <a:schemeClr val="tx1"/>
                          </a:solidFill>
                          <a:latin typeface="Times New Roman" panose="02020603050405020304" pitchFamily="18" charset="0"/>
                          <a:ea typeface="+mn-ea"/>
                          <a:cs typeface="Times New Roman" panose="02020603050405020304" pitchFamily="18" charset="0"/>
                        </a:rPr>
                        <a:t> a specific task is to be</a:t>
                      </a:r>
                      <a:r>
                        <a:rPr lang="en-US" sz="2000" b="0" i="0" kern="1200" dirty="0">
                          <a:solidFill>
                            <a:srgbClr val="0A1F61"/>
                          </a:solidFill>
                          <a:latin typeface="Times New Roman" panose="02020603050405020304" pitchFamily="18" charset="0"/>
                          <a:ea typeface="+mn-ea"/>
                          <a:cs typeface="Times New Roman" panose="02020603050405020304" pitchFamily="18" charset="0"/>
                        </a:rPr>
                        <a:t> 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Strength: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confident</a:t>
                      </a:r>
                      <a:r>
                        <a:rPr lang="en-US" sz="2000" b="0" i="0" kern="1200" dirty="0">
                          <a:solidFill>
                            <a:schemeClr val="tx1"/>
                          </a:solidFill>
                          <a:latin typeface="Times New Roman" panose="02020603050405020304" pitchFamily="18" charset="0"/>
                          <a:ea typeface="+mn-ea"/>
                          <a:cs typeface="Times New Roman" panose="02020603050405020304" pitchFamily="18" charset="0"/>
                        </a:rPr>
                        <a:t> the person is that the specific task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Generality: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the </a:t>
                      </a:r>
                      <a:r>
                        <a:rPr lang="en-US" sz="2000" b="0" i="0" kern="1200" dirty="0">
                          <a:solidFill>
                            <a:srgbClr val="0A1F61"/>
                          </a:solidFill>
                          <a:latin typeface="Times New Roman" panose="02020603050405020304" pitchFamily="18" charset="0"/>
                          <a:ea typeface="+mn-ea"/>
                          <a:cs typeface="Times New Roman" panose="02020603050405020304" pitchFamily="18" charset="0"/>
                        </a:rPr>
                        <a:t>degree</a:t>
                      </a:r>
                      <a:r>
                        <a:rPr lang="en-US" sz="2000" b="0" i="0" kern="1200" dirty="0">
                          <a:solidFill>
                            <a:schemeClr val="tx1"/>
                          </a:solidFill>
                          <a:latin typeface="Times New Roman" panose="02020603050405020304" pitchFamily="18" charset="0"/>
                          <a:ea typeface="+mn-ea"/>
                          <a:cs typeface="Times New Roman" panose="02020603050405020304" pitchFamily="18" charset="0"/>
                        </a:rPr>
                        <a:t> to which similar tasks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055692D5-2850-4515-AD5B-5AED32106D1F}"/>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 xmlns:a16="http://schemas.microsoft.com/office/drawing/2014/main" id="{629AFD10-21C0-4E8B-AA42-8C902FDC810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 xmlns:a16="http://schemas.microsoft.com/office/drawing/2014/main" id="{2E82870F-47E4-48B1-A697-42251F8204A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99999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421992"/>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a:p>
            <a:pPr algn="just">
              <a:lnSpc>
                <a:spcPct val="150000"/>
              </a:lnSpc>
            </a:pPr>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196419771"/>
              </p:ext>
            </p:extLst>
          </p:nvPr>
        </p:nvGraphicFramePr>
        <p:xfrm>
          <a:off x="1874165" y="2052601"/>
          <a:ext cx="9902229" cy="3749040"/>
        </p:xfrm>
        <a:graphic>
          <a:graphicData uri="http://schemas.openxmlformats.org/drawingml/2006/table">
            <a:tbl>
              <a:tblPr firstRow="1" bandRow="1">
                <a:tableStyleId>{5C22544A-7EE6-4342-B048-85BDC9FD1C3A}</a:tableStyleId>
              </a:tblPr>
              <a:tblGrid>
                <a:gridCol w="1534812">
                  <a:extLst>
                    <a:ext uri="{9D8B030D-6E8A-4147-A177-3AD203B41FA5}">
                      <a16:colId xmlns="" xmlns:a16="http://schemas.microsoft.com/office/drawing/2014/main" val="3966072766"/>
                    </a:ext>
                  </a:extLst>
                </a:gridCol>
                <a:gridCol w="8367417">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Need-based theories</a:t>
                      </a:r>
                    </a:p>
                  </a:txBody>
                  <a:tcPr>
                    <a:noFill/>
                  </a:tcPr>
                </a:tc>
                <a:tc>
                  <a:txBody>
                    <a:bodyPr/>
                    <a:lstStyle/>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basic premise of </a:t>
                      </a:r>
                      <a:r>
                        <a:rPr lang="en-US" sz="2000" b="1" i="0" u="sng" dirty="0">
                          <a:solidFill>
                            <a:schemeClr val="tx1"/>
                          </a:solidFill>
                          <a:latin typeface="Times New Roman" panose="02020603050405020304" pitchFamily="18" charset="0"/>
                          <a:cs typeface="Times New Roman" panose="02020603050405020304" pitchFamily="18" charset="0"/>
                        </a:rPr>
                        <a:t>need-based theories and models, </a:t>
                      </a:r>
                      <a:r>
                        <a:rPr lang="en-US" sz="2000" b="0" i="0" u="none" dirty="0">
                          <a:solidFill>
                            <a:schemeClr val="tx1"/>
                          </a:solidFill>
                          <a:latin typeface="Times New Roman" panose="02020603050405020304" pitchFamily="18" charset="0"/>
                          <a:cs typeface="Times New Roman" panose="02020603050405020304" pitchFamily="18" charset="0"/>
                        </a:rPr>
                        <a:t>consistent with motivation framework introduced earlier, </a:t>
                      </a:r>
                      <a:r>
                        <a:rPr lang="en-US" sz="2000" b="0" i="0" u="none" dirty="0">
                          <a:solidFill>
                            <a:srgbClr val="0A1F61"/>
                          </a:solidFill>
                          <a:latin typeface="Times New Roman" panose="02020603050405020304" pitchFamily="18" charset="0"/>
                          <a:cs typeface="Times New Roman" panose="02020603050405020304" pitchFamily="18" charset="0"/>
                        </a:rPr>
                        <a:t>is that humans are motivated primarily by deficiencies in one or more important needs or need categories</a:t>
                      </a:r>
                      <a:r>
                        <a:rPr lang="en-US" sz="2000" b="0" i="0" u="none"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Need theorists have attempted to identify and </a:t>
                      </a:r>
                      <a:r>
                        <a:rPr lang="en-US" sz="2000" b="0" i="0" u="none" dirty="0">
                          <a:solidFill>
                            <a:srgbClr val="0A1F61"/>
                          </a:solidFill>
                          <a:latin typeface="Times New Roman" panose="02020603050405020304" pitchFamily="18" charset="0"/>
                          <a:cs typeface="Times New Roman" panose="02020603050405020304" pitchFamily="18" charset="0"/>
                        </a:rPr>
                        <a:t>categorize the needs that are most important to people</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observers call these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content theories</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they deal with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content, or substance, of what motivates behavior.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best-known need theories are </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the hierarchy of needs and the ERG theory.</a:t>
                      </a: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1B307299-9F33-4E18-A36C-1F5D4BC14D73}"/>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 xmlns:a16="http://schemas.microsoft.com/office/drawing/2014/main" id="{36535823-40A2-4A8E-BE86-66EBF4A3CF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 xmlns:a16="http://schemas.microsoft.com/office/drawing/2014/main" id="{F53DCE37-34CC-44EA-AA54-66D63CD29BA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75593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092952484"/>
              </p:ext>
            </p:extLst>
          </p:nvPr>
        </p:nvGraphicFramePr>
        <p:xfrm>
          <a:off x="1874165" y="2336154"/>
          <a:ext cx="9902229" cy="3538095"/>
        </p:xfrm>
        <a:graphic>
          <a:graphicData uri="http://schemas.openxmlformats.org/drawingml/2006/table">
            <a:tbl>
              <a:tblPr firstRow="1" bandRow="1">
                <a:tableStyleId>{5C22544A-7EE6-4342-B048-85BDC9FD1C3A}</a:tableStyleId>
              </a:tblPr>
              <a:tblGrid>
                <a:gridCol w="1534812">
                  <a:extLst>
                    <a:ext uri="{9D8B030D-6E8A-4147-A177-3AD203B41FA5}">
                      <a16:colId xmlns="" xmlns:a16="http://schemas.microsoft.com/office/drawing/2014/main" val="3966072766"/>
                    </a:ext>
                  </a:extLst>
                </a:gridCol>
                <a:gridCol w="8367417">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The hierarchy of needs, </a:t>
                      </a:r>
                      <a:r>
                        <a:rPr lang="en-US" sz="2000" b="0" i="1" u="none" dirty="0">
                          <a:solidFill>
                            <a:schemeClr val="tx1"/>
                          </a:solidFill>
                          <a:latin typeface="Times New Roman" panose="02020603050405020304" pitchFamily="18" charset="0"/>
                          <a:cs typeface="Times New Roman" panose="02020603050405020304" pitchFamily="18" charset="0"/>
                        </a:rPr>
                        <a:t>developed by psychologist Abraham Maslow in the 1940s, is the best-known need theory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 argued that human beings are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wanting”  animals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They have innate desires to satisfy a given set of needs.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Furthermore, Maslow believed that these needs are arranged in a hierarchy of importance, with the most basic needs at the foundation of the hierarchy.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hierarchy of needs: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Assumes that human needs are arranged in a hierarchy of importance</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 xmlns:a16="http://schemas.microsoft.com/office/drawing/2014/main" id="{E3B5F830-3A02-4177-BF64-DE0087F597B5}"/>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5AF2D461-2505-44CB-A4A2-15F95677D39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AAD9E6B5-3CC9-4B24-B59A-5EC31D65EC5B}"/>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97697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 xmlns:a16="http://schemas.microsoft.com/office/drawing/2014/main" id="{D1FCDDC0-AFFD-4159-9495-6797E24D2A31}"/>
              </a:ext>
            </a:extLst>
          </p:cNvPr>
          <p:cNvSpPr txBox="1"/>
          <p:nvPr/>
        </p:nvSpPr>
        <p:spPr>
          <a:xfrm>
            <a:off x="2032268" y="1851757"/>
            <a:ext cx="6208642" cy="369332"/>
          </a:xfrm>
          <a:prstGeom prst="rect">
            <a:avLst/>
          </a:prstGeom>
          <a:noFill/>
        </p:spPr>
        <p:txBody>
          <a:bodyPr wrap="square">
            <a:spAutoFit/>
          </a:bodyPr>
          <a:lstStyle/>
          <a:p>
            <a:r>
              <a:rPr lang="en-US" b="1" dirty="0">
                <a:solidFill>
                  <a:srgbClr val="C1510A"/>
                </a:solidFill>
                <a:effectLst/>
                <a:latin typeface="Times New Roman" panose="02020603050405020304" pitchFamily="18" charset="0"/>
                <a:cs typeface="Times New Roman" panose="02020603050405020304" pitchFamily="18" charset="0"/>
              </a:rPr>
              <a:t>1- The Hierarchy of Needs</a:t>
            </a:r>
          </a:p>
        </p:txBody>
      </p:sp>
      <p:pic>
        <p:nvPicPr>
          <p:cNvPr id="10" name="Picture 9">
            <a:extLst>
              <a:ext uri="{FF2B5EF4-FFF2-40B4-BE49-F238E27FC236}">
                <a16:creationId xmlns="" xmlns:a16="http://schemas.microsoft.com/office/drawing/2014/main" id="{5F1EFB1B-DDD8-4168-9678-C4ECF0605352}"/>
              </a:ext>
            </a:extLst>
          </p:cNvPr>
          <p:cNvPicPr>
            <a:picLocks noChangeAspect="1"/>
          </p:cNvPicPr>
          <p:nvPr/>
        </p:nvPicPr>
        <p:blipFill>
          <a:blip r:embed="rId7"/>
          <a:stretch>
            <a:fillRect/>
          </a:stretch>
        </p:blipFill>
        <p:spPr>
          <a:xfrm>
            <a:off x="5406887" y="2204821"/>
            <a:ext cx="6608363" cy="3519773"/>
          </a:xfrm>
          <a:prstGeom prst="rect">
            <a:avLst/>
          </a:prstGeom>
        </p:spPr>
      </p:pic>
      <p:sp>
        <p:nvSpPr>
          <p:cNvPr id="15" name="TextBox 14">
            <a:extLst>
              <a:ext uri="{FF2B5EF4-FFF2-40B4-BE49-F238E27FC236}">
                <a16:creationId xmlns="" xmlns:a16="http://schemas.microsoft.com/office/drawing/2014/main" id="{51E28DDE-9C02-491A-800E-FD8115EDB57B}"/>
              </a:ext>
            </a:extLst>
          </p:cNvPr>
          <p:cNvSpPr txBox="1"/>
          <p:nvPr/>
        </p:nvSpPr>
        <p:spPr>
          <a:xfrm>
            <a:off x="1962774" y="2389488"/>
            <a:ext cx="3401123"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5.2.</a:t>
            </a:r>
          </a:p>
          <a:p>
            <a:r>
              <a:rPr lang="en-US" b="1" dirty="0">
                <a:latin typeface="Times New Roman" panose="02020603050405020304" pitchFamily="18" charset="0"/>
                <a:cs typeface="Times New Roman" panose="02020603050405020304" pitchFamily="18" charset="0"/>
              </a:rPr>
              <a:t>The Hierarchy of Needs</a:t>
            </a:r>
          </a:p>
          <a:p>
            <a:endParaRPr lang="en-US" b="1"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Maslow’s hierarchy of needs consists of five basic categories of needs. This figure illustrates both general and organizational examples of each type of need. Of course, each individual has a wide variety of specific needs within each category.</a:t>
            </a:r>
          </a:p>
        </p:txBody>
      </p:sp>
      <p:grpSp>
        <p:nvGrpSpPr>
          <p:cNvPr id="14" name="Group 13">
            <a:extLst>
              <a:ext uri="{FF2B5EF4-FFF2-40B4-BE49-F238E27FC236}">
                <a16:creationId xmlns="" xmlns:a16="http://schemas.microsoft.com/office/drawing/2014/main" id="{DD2B3379-AC44-4EFD-A7C9-1DE06AF7E3BC}"/>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 xmlns:a16="http://schemas.microsoft.com/office/drawing/2014/main" id="{D08A30BF-BFD9-47B2-B1AB-CA880266EE69}"/>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 xmlns:a16="http://schemas.microsoft.com/office/drawing/2014/main" id="{FC02E382-13E3-4953-BA31-2B681B5F0BA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973722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61005142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02789">
                  <a:extLst>
                    <a:ext uri="{9D8B030D-6E8A-4147-A177-3AD203B41FA5}">
                      <a16:colId xmlns="" xmlns:a16="http://schemas.microsoft.com/office/drawing/2014/main" val="3966072766"/>
                    </a:ext>
                  </a:extLst>
                </a:gridCol>
                <a:gridCol w="8895721">
                  <a:extLst>
                    <a:ext uri="{9D8B030D-6E8A-4147-A177-3AD203B41FA5}">
                      <a16:colId xmlns=""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mj-lt"/>
                        <a:buAutoNum type="arabicPeriod"/>
                      </a:pPr>
                      <a:r>
                        <a:rPr lang="en-US" sz="2000" b="1" i="0" u="none" dirty="0">
                          <a:solidFill>
                            <a:srgbClr val="002060"/>
                          </a:solidFill>
                          <a:latin typeface="Times New Roman" panose="02020603050405020304" pitchFamily="18" charset="0"/>
                          <a:cs typeface="Times New Roman" panose="02020603050405020304" pitchFamily="18" charset="0"/>
                        </a:rPr>
                        <a:t>Physiological needs </a:t>
                      </a:r>
                      <a:r>
                        <a:rPr lang="en-US" sz="2000" b="0" i="1" u="sng" dirty="0">
                          <a:solidFill>
                            <a:schemeClr val="tx1"/>
                          </a:solidFill>
                          <a:latin typeface="Times New Roman" panose="02020603050405020304" pitchFamily="18" charset="0"/>
                          <a:cs typeface="Times New Roman" panose="02020603050405020304" pitchFamily="18" charset="0"/>
                        </a:rPr>
                        <a:t>are The most basic needs in the hierarchy . These include the needs for food, sex, and air.</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Security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next in the hierarchy : things that offer safety and security, such as adequate housing and clothing and freedom from worry and anxiety.</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Belongingness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third level in the hierarchy, are primarily social. </a:t>
                      </a:r>
                      <a:r>
                        <a:rPr lang="en-US" sz="2000" b="0" i="1" u="sng" kern="1200" dirty="0">
                          <a:solidFill>
                            <a:srgbClr val="C00000"/>
                          </a:solidFill>
                          <a:latin typeface="Times New Roman" panose="02020603050405020304" pitchFamily="18" charset="0"/>
                          <a:ea typeface="+mn-ea"/>
                          <a:cs typeface="Times New Roman" panose="02020603050405020304" pitchFamily="18" charset="0"/>
                        </a:rPr>
                        <a:t>Examples</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include the need for love and affection and the need to be accepted by peers.</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Esteem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fourth level,  actually encompasses two slightly different kinds of needs: the need for a positive self-image and self-respect and the need to be respected by others. </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Self-actualization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at the top of the hierarchy. These involve a person’s realizing his or her full potential and becoming all that he or she can be.</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 xmlns:a16="http://schemas.microsoft.com/office/drawing/2014/main" id="{0FE2062C-3298-4970-87E2-55E1BE73B900}"/>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7CD50F61-09A0-4FAF-B081-DF80BC54D17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3D10E701-4EFB-4791-BAA7-ABC4930EAE7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4988761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524190180"/>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360246">
                  <a:extLst>
                    <a:ext uri="{9D8B030D-6E8A-4147-A177-3AD203B41FA5}">
                      <a16:colId xmlns="" xmlns:a16="http://schemas.microsoft.com/office/drawing/2014/main" val="3966072766"/>
                    </a:ext>
                  </a:extLst>
                </a:gridCol>
                <a:gridCol w="8838264">
                  <a:extLst>
                    <a:ext uri="{9D8B030D-6E8A-4147-A177-3AD203B41FA5}">
                      <a16:colId xmlns="" xmlns:a16="http://schemas.microsoft.com/office/drawing/2014/main" val="3536453227"/>
                    </a:ext>
                  </a:extLst>
                </a:gridCol>
              </a:tblGrid>
              <a:tr h="3538095">
                <a:tc>
                  <a:txBody>
                    <a:body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Maslow believed that each need level must be satisfied before the level above it can become important</a:t>
                      </a:r>
                    </a:p>
                    <a:p>
                      <a:pPr marL="457200" indent="-457200" algn="just">
                        <a:buFont typeface="Wingdings" panose="05000000000000000000" pitchFamily="2" charset="2"/>
                        <a:buChar char="§"/>
                      </a:pPr>
                      <a:endParaRPr lang="en-US" sz="2000" b="1" i="0" u="sng"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This escalation up the hierarchy continues until the self-actualization needs become the primary motivators.</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that Jennifer Wallace earns all the money she needs for the time being and is very satisfied with her current standard of living. Additional income may therefore have little or no motivational impact on her behavior. Instead, Jennifer will likely strive to satisfy other needs, such as a desire for higher self-esteem.</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 xmlns:a16="http://schemas.microsoft.com/office/drawing/2014/main" id="{D539449E-BD4E-41D6-9D78-49DBFA55335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4C94C171-BE49-4EC9-A731-B62E94B4D62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136963B2-03D9-4DDE-80D0-26C5C36B10F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6810893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015595791"/>
              </p:ext>
            </p:extLst>
          </p:nvPr>
        </p:nvGraphicFramePr>
        <p:xfrm>
          <a:off x="1874165" y="2232578"/>
          <a:ext cx="10198510" cy="3749040"/>
        </p:xfrm>
        <a:graphic>
          <a:graphicData uri="http://schemas.openxmlformats.org/drawingml/2006/table">
            <a:tbl>
              <a:tblPr firstRow="1" bandRow="1">
                <a:tableStyleId>{5C22544A-7EE6-4342-B048-85BDC9FD1C3A}</a:tableStyleId>
              </a:tblPr>
              <a:tblGrid>
                <a:gridCol w="1478635">
                  <a:extLst>
                    <a:ext uri="{9D8B030D-6E8A-4147-A177-3AD203B41FA5}">
                      <a16:colId xmlns="" xmlns:a16="http://schemas.microsoft.com/office/drawing/2014/main" val="3966072766"/>
                    </a:ext>
                  </a:extLst>
                </a:gridCol>
                <a:gridCol w="8719875">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noFill/>
                  </a:tcPr>
                </a:tc>
                <a:tc>
                  <a:txBody>
                    <a:body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shows that </a:t>
                      </a:r>
                      <a:r>
                        <a:rPr lang="en-US" sz="2000" b="0" i="0" u="none" dirty="0">
                          <a:solidFill>
                            <a:srgbClr val="0A1F61"/>
                          </a:solidFill>
                          <a:latin typeface="Times New Roman" panose="02020603050405020304" pitchFamily="18" charset="0"/>
                          <a:cs typeface="Times New Roman" panose="02020603050405020304" pitchFamily="18" charset="0"/>
                        </a:rPr>
                        <a:t>the needs hierarchy does </a:t>
                      </a:r>
                      <a:r>
                        <a:rPr lang="en-US" sz="2000" b="1" i="0" u="none" dirty="0">
                          <a:solidFill>
                            <a:schemeClr val="tx1"/>
                          </a:solidFill>
                          <a:latin typeface="Times New Roman" panose="02020603050405020304" pitchFamily="18" charset="0"/>
                          <a:cs typeface="Times New Roman" panose="02020603050405020304" pitchFamily="18" charset="0"/>
                        </a:rPr>
                        <a:t>not generalize </a:t>
                      </a:r>
                      <a:r>
                        <a:rPr lang="en-US" sz="2000" b="0" i="0" u="none" dirty="0">
                          <a:solidFill>
                            <a:srgbClr val="0A1F61"/>
                          </a:solidFill>
                          <a:latin typeface="Times New Roman" panose="02020603050405020304" pitchFamily="18" charset="0"/>
                          <a:cs typeface="Times New Roman" panose="02020603050405020304" pitchFamily="18" charset="0"/>
                        </a:rPr>
                        <a:t>very well to other countries.</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rgbClr val="C00000"/>
                          </a:solidFill>
                          <a:latin typeface="Times New Roman" panose="02020603050405020304" pitchFamily="18" charset="0"/>
                          <a:cs typeface="Times New Roman" panose="02020603050405020304" pitchFamily="18" charset="0"/>
                        </a:rPr>
                        <a:t>For example, </a:t>
                      </a:r>
                      <a:r>
                        <a:rPr lang="en-US" sz="2000" b="0" i="1" u="none" dirty="0">
                          <a:solidFill>
                            <a:schemeClr val="tx1"/>
                          </a:solidFill>
                          <a:latin typeface="Times New Roman" panose="02020603050405020304" pitchFamily="18" charset="0"/>
                          <a:cs typeface="Times New Roman" panose="02020603050405020304" pitchFamily="18" charset="0"/>
                        </a:rPr>
                        <a:t>in Greece and Japan, security needs may motivate employees more than self-actualization needs. Likewise, belongingness needs are especially important in Sweden, Norway, and Denmark. Research has also found differences in the relative importance of different needs in Mexico, India, Peru, Canada, Thailand, Turkey, and Puerto Rico</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makes a certain amount of intuitive sense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And because it was the first motivation theory to become popular</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revealed a number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deficiencies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the theory.  </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five levels of needs are not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always present;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actual hierarchy of needs does not always conform to Maslow’s model; and need structures are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more unstable and variable than the theory would lead us to believe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14" name="Group 13">
            <a:extLst>
              <a:ext uri="{FF2B5EF4-FFF2-40B4-BE49-F238E27FC236}">
                <a16:creationId xmlns="" xmlns:a16="http://schemas.microsoft.com/office/drawing/2014/main" id="{264DAA23-6786-49A4-A7F7-C52866BF956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6B8FB917-2F7F-4178-90D0-BF8B055930E5}"/>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0D94D7F6-540E-4B9C-96A1-8B9A35B4C6A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7771577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 xmlns:a16="http://schemas.microsoft.com/office/drawing/2014/main" id="{D1FCDDC0-AFFD-4159-9495-6797E24D2A31}"/>
              </a:ext>
            </a:extLst>
          </p:cNvPr>
          <p:cNvSpPr txBox="1"/>
          <p:nvPr/>
        </p:nvSpPr>
        <p:spPr>
          <a:xfrm>
            <a:off x="2032268" y="1851757"/>
            <a:ext cx="6208642" cy="400110"/>
          </a:xfrm>
          <a:prstGeom prst="rect">
            <a:avLst/>
          </a:prstGeom>
          <a:noFill/>
        </p:spPr>
        <p:txBody>
          <a:bodyPr wrap="square">
            <a:spAutoFit/>
          </a:bodyPr>
          <a:lstStyle/>
          <a:p>
            <a:r>
              <a:rPr lang="en-US" sz="2000" b="1" dirty="0">
                <a:solidFill>
                  <a:srgbClr val="C1510A"/>
                </a:solidFill>
                <a:effectLst/>
                <a:latin typeface="Times New Roman" panose="02020603050405020304" pitchFamily="18" charset="0"/>
                <a:cs typeface="Times New Roman" panose="02020603050405020304" pitchFamily="18" charset="0"/>
              </a:rPr>
              <a:t>1- The Hierarchy of Needs</a:t>
            </a:r>
          </a:p>
        </p:txBody>
      </p:sp>
      <p:grpSp>
        <p:nvGrpSpPr>
          <p:cNvPr id="22" name="Group 21">
            <a:extLst>
              <a:ext uri="{FF2B5EF4-FFF2-40B4-BE49-F238E27FC236}">
                <a16:creationId xmlns="" xmlns:a16="http://schemas.microsoft.com/office/drawing/2014/main" id="{E86EC86F-A24F-47F3-B4A5-71DBF3B12B6B}"/>
              </a:ext>
            </a:extLst>
          </p:cNvPr>
          <p:cNvGrpSpPr/>
          <p:nvPr/>
        </p:nvGrpSpPr>
        <p:grpSpPr>
          <a:xfrm>
            <a:off x="7113743" y="1958321"/>
            <a:ext cx="4809337" cy="3962055"/>
            <a:chOff x="7399428" y="1958321"/>
            <a:chExt cx="4523652" cy="3962055"/>
          </a:xfrm>
        </p:grpSpPr>
        <p:sp>
          <p:nvSpPr>
            <p:cNvPr id="15" name="TextBox 14">
              <a:extLst>
                <a:ext uri="{FF2B5EF4-FFF2-40B4-BE49-F238E27FC236}">
                  <a16:creationId xmlns="" xmlns:a16="http://schemas.microsoft.com/office/drawing/2014/main" id="{AF85B89B-D405-48C6-BBD1-F14609E92B6A}"/>
                </a:ext>
              </a:extLst>
            </p:cNvPr>
            <p:cNvSpPr txBox="1"/>
            <p:nvPr/>
          </p:nvSpPr>
          <p:spPr>
            <a:xfrm>
              <a:off x="7478306" y="3906382"/>
              <a:ext cx="4365895" cy="201399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According to Abraham Maslow people may be motivated by a hierarchy of needs, including social needs to belong to groups and be part of friendships. These co-workers are apparently helping meet their belongingness needs through close working relationships at work.</a:t>
              </a:r>
            </a:p>
          </p:txBody>
        </p:sp>
        <p:pic>
          <p:nvPicPr>
            <p:cNvPr id="18" name="Picture 17">
              <a:extLst>
                <a:ext uri="{FF2B5EF4-FFF2-40B4-BE49-F238E27FC236}">
                  <a16:creationId xmlns="" xmlns:a16="http://schemas.microsoft.com/office/drawing/2014/main" id="{1D512B8F-6FFE-458F-B277-CEE0C57AA6E5}"/>
                </a:ext>
              </a:extLst>
            </p:cNvPr>
            <p:cNvPicPr>
              <a:picLocks noChangeAspect="1"/>
            </p:cNvPicPr>
            <p:nvPr/>
          </p:nvPicPr>
          <p:blipFill>
            <a:blip r:embed="rId7"/>
            <a:stretch>
              <a:fillRect/>
            </a:stretch>
          </p:blipFill>
          <p:spPr>
            <a:xfrm>
              <a:off x="7399428" y="1958321"/>
              <a:ext cx="4523652" cy="2017027"/>
            </a:xfrm>
            <a:prstGeom prst="rect">
              <a:avLst/>
            </a:prstGeom>
          </p:spPr>
        </p:pic>
      </p:grpSp>
      <p:grpSp>
        <p:nvGrpSpPr>
          <p:cNvPr id="21" name="Group 20">
            <a:extLst>
              <a:ext uri="{FF2B5EF4-FFF2-40B4-BE49-F238E27FC236}">
                <a16:creationId xmlns="" xmlns:a16="http://schemas.microsoft.com/office/drawing/2014/main" id="{1C708BD8-9AB1-43C9-891B-2A2F69970185}"/>
              </a:ext>
            </a:extLst>
          </p:cNvPr>
          <p:cNvGrpSpPr/>
          <p:nvPr/>
        </p:nvGrpSpPr>
        <p:grpSpPr>
          <a:xfrm>
            <a:off x="2011706" y="2255375"/>
            <a:ext cx="4972190" cy="3682331"/>
            <a:chOff x="2011706" y="2113183"/>
            <a:chExt cx="4523653" cy="3824524"/>
          </a:xfrm>
        </p:grpSpPr>
        <p:pic>
          <p:nvPicPr>
            <p:cNvPr id="10" name="Picture 9">
              <a:extLst>
                <a:ext uri="{FF2B5EF4-FFF2-40B4-BE49-F238E27FC236}">
                  <a16:creationId xmlns="" xmlns:a16="http://schemas.microsoft.com/office/drawing/2014/main" id="{63636BA1-899C-42EF-852E-D95D7FC3B4AA}"/>
                </a:ext>
              </a:extLst>
            </p:cNvPr>
            <p:cNvPicPr>
              <a:picLocks noChangeAspect="1"/>
            </p:cNvPicPr>
            <p:nvPr/>
          </p:nvPicPr>
          <p:blipFill>
            <a:blip r:embed="rId8"/>
            <a:stretch>
              <a:fillRect/>
            </a:stretch>
          </p:blipFill>
          <p:spPr>
            <a:xfrm>
              <a:off x="2148902" y="2113183"/>
              <a:ext cx="4249262" cy="1812964"/>
            </a:xfrm>
            <a:prstGeom prst="rect">
              <a:avLst/>
            </a:prstGeom>
            <a:solidFill>
              <a:srgbClr val="FF9518"/>
            </a:solidFill>
          </p:spPr>
        </p:pic>
        <p:sp>
          <p:nvSpPr>
            <p:cNvPr id="20" name="TextBox 19">
              <a:extLst>
                <a:ext uri="{FF2B5EF4-FFF2-40B4-BE49-F238E27FC236}">
                  <a16:creationId xmlns="" xmlns:a16="http://schemas.microsoft.com/office/drawing/2014/main" id="{F1917B69-B6C4-405F-B1C8-1209EA5CE495}"/>
                </a:ext>
              </a:extLst>
            </p:cNvPr>
            <p:cNvSpPr txBox="1"/>
            <p:nvPr/>
          </p:nvSpPr>
          <p:spPr>
            <a:xfrm>
              <a:off x="2011706" y="3906382"/>
              <a:ext cx="4523653" cy="2031325"/>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When people have a good jobs with security, excellent benefits, and high salaries they may be motivated going forward by job titles, status, and challenge. But if they are unemployed and are just looking for a job, their motivation becomes focused on base salary and the need for stability.</a:t>
              </a:r>
            </a:p>
          </p:txBody>
        </p:sp>
      </p:grpSp>
      <p:grpSp>
        <p:nvGrpSpPr>
          <p:cNvPr id="19" name="Group 18">
            <a:extLst>
              <a:ext uri="{FF2B5EF4-FFF2-40B4-BE49-F238E27FC236}">
                <a16:creationId xmlns="" xmlns:a16="http://schemas.microsoft.com/office/drawing/2014/main" id="{6C96E462-8599-4856-BD84-D7FFA9BA66CA}"/>
              </a:ext>
            </a:extLst>
          </p:cNvPr>
          <p:cNvGrpSpPr/>
          <p:nvPr/>
        </p:nvGrpSpPr>
        <p:grpSpPr>
          <a:xfrm>
            <a:off x="130614" y="576828"/>
            <a:ext cx="9845658" cy="536288"/>
            <a:chOff x="130614" y="576828"/>
            <a:chExt cx="9845658" cy="536288"/>
          </a:xfrm>
        </p:grpSpPr>
        <p:sp>
          <p:nvSpPr>
            <p:cNvPr id="23" name="TextBox 22">
              <a:extLst>
                <a:ext uri="{FF2B5EF4-FFF2-40B4-BE49-F238E27FC236}">
                  <a16:creationId xmlns="" xmlns:a16="http://schemas.microsoft.com/office/drawing/2014/main" id="{14BE4367-359B-4940-AD59-D5E3B7CE00B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24" name="Rectangle 23">
              <a:extLst>
                <a:ext uri="{FF2B5EF4-FFF2-40B4-BE49-F238E27FC236}">
                  <a16:creationId xmlns="" xmlns:a16="http://schemas.microsoft.com/office/drawing/2014/main" id="{CA1D4928-9B1D-48AD-AEA9-ED84BB8519F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40767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808572659"/>
              </p:ext>
            </p:extLst>
          </p:nvPr>
        </p:nvGraphicFramePr>
        <p:xfrm>
          <a:off x="1874165" y="2232578"/>
          <a:ext cx="9902229" cy="3749040"/>
        </p:xfrm>
        <a:graphic>
          <a:graphicData uri="http://schemas.openxmlformats.org/drawingml/2006/table">
            <a:tbl>
              <a:tblPr firstRow="1" bandRow="1">
                <a:tableStyleId>{5C22544A-7EE6-4342-B048-85BDC9FD1C3A}</a:tableStyleId>
              </a:tblPr>
              <a:tblGrid>
                <a:gridCol w="1188628">
                  <a:extLst>
                    <a:ext uri="{9D8B030D-6E8A-4147-A177-3AD203B41FA5}">
                      <a16:colId xmlns="" xmlns:a16="http://schemas.microsoft.com/office/drawing/2014/main" val="3966072766"/>
                    </a:ext>
                  </a:extLst>
                </a:gridCol>
                <a:gridCol w="8713601">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ERG Theory</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ERG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Describes existence, relatedness, and growth needs</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many respects, ERG theory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extends and refines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concept, although there are also several important differences between the two.</a:t>
                      </a:r>
                    </a:p>
                    <a:p>
                      <a:pPr marL="457200" indent="-4572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 R, and 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stand for three basic need categories: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existence, relatedness, and growth.</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Existence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necessary for basic human survival—roughly correspond to the physiological and security needs of Maslow’s hierarchy. </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Relatedness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involving the need to relate to others—are similar to Maslow’s belongingness and esteem needs.</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Growth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analogous to Maslow’s needs for self-esteem and self-actualization.</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4" name="Group 13">
            <a:extLst>
              <a:ext uri="{FF2B5EF4-FFF2-40B4-BE49-F238E27FC236}">
                <a16:creationId xmlns="" xmlns:a16="http://schemas.microsoft.com/office/drawing/2014/main" id="{97880399-0429-43B9-B3C1-847F2E2DB043}"/>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EEA82C7B-5EA1-4130-B862-CE6D172A123A}"/>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DFAE67A5-D5B7-4DE5-B94F-092FAEB8D6D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863519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897709654"/>
              </p:ext>
            </p:extLst>
          </p:nvPr>
        </p:nvGraphicFramePr>
        <p:xfrm>
          <a:off x="1874165" y="2232578"/>
          <a:ext cx="10066044" cy="3749040"/>
        </p:xfrm>
        <a:graphic>
          <a:graphicData uri="http://schemas.openxmlformats.org/drawingml/2006/table">
            <a:tbl>
              <a:tblPr firstRow="1" bandRow="1">
                <a:tableStyleId>{5C22544A-7EE6-4342-B048-85BDC9FD1C3A}</a:tableStyleId>
              </a:tblPr>
              <a:tblGrid>
                <a:gridCol w="1354789">
                  <a:extLst>
                    <a:ext uri="{9D8B030D-6E8A-4147-A177-3AD203B41FA5}">
                      <a16:colId xmlns="" xmlns:a16="http://schemas.microsoft.com/office/drawing/2014/main" val="3966072766"/>
                    </a:ext>
                  </a:extLst>
                </a:gridCol>
                <a:gridCol w="8711255">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The ERG Theory</a:t>
                      </a:r>
                    </a:p>
                  </a:txBody>
                  <a:tcPr>
                    <a:noFill/>
                  </a:tcPr>
                </a:tc>
                <a:tc>
                  <a:txBody>
                    <a:bodyPr/>
                    <a:lstStyle/>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contrast to Maslow’s approach, ERG theory suggests that more than one kind of need—</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both relatedness and growth needs—may motivate a person at the same time.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 more important difference from Maslow’s hierarchy is that ERG theory includes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 satisfaction–progression component and a frustration–regression component</a:t>
                      </a:r>
                    </a:p>
                    <a:p>
                      <a:pPr marL="457200" indent="-4572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satisfaction–progression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concept suggests that after satisfying one category of needs, a person progresses to the next level. On this point, the needs hierarchy and ERG theory agree.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contrast,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frustration–aggression component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ERG theory suggests that a person who is frustrated by trying to satisfy a higher level of needs eventually will regress to the preceding level</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3226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ERG Theory</a:t>
            </a:r>
          </a:p>
        </p:txBody>
      </p:sp>
      <p:grpSp>
        <p:nvGrpSpPr>
          <p:cNvPr id="17" name="Group 16">
            <a:extLst>
              <a:ext uri="{FF2B5EF4-FFF2-40B4-BE49-F238E27FC236}">
                <a16:creationId xmlns="" xmlns:a16="http://schemas.microsoft.com/office/drawing/2014/main" id="{EFF1B7A8-2326-43D3-AE12-3D5DE68132E0}"/>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 xmlns:a16="http://schemas.microsoft.com/office/drawing/2014/main" id="{B5303333-8308-4AF5-85C5-EDA71B416D6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 xmlns:a16="http://schemas.microsoft.com/office/drawing/2014/main" id="{AE094B16-36A1-407A-AE60-C65C482C105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10455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146377"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05387908"/>
              </p:ext>
            </p:extLst>
          </p:nvPr>
        </p:nvGraphicFramePr>
        <p:xfrm>
          <a:off x="1784069" y="2200096"/>
          <a:ext cx="10146377" cy="4297680"/>
        </p:xfrm>
        <a:graphic>
          <a:graphicData uri="http://schemas.openxmlformats.org/drawingml/2006/table">
            <a:tbl>
              <a:tblPr firstRow="1" bandRow="1">
                <a:tableStyleId>{5C22544A-7EE6-4342-B048-85BDC9FD1C3A}</a:tableStyleId>
              </a:tblPr>
              <a:tblGrid>
                <a:gridCol w="1025392">
                  <a:extLst>
                    <a:ext uri="{9D8B030D-6E8A-4147-A177-3AD203B41FA5}">
                      <a16:colId xmlns="" xmlns:a16="http://schemas.microsoft.com/office/drawing/2014/main" val="3966072766"/>
                    </a:ext>
                  </a:extLst>
                </a:gridCol>
                <a:gridCol w="9120985">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Two-Factor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Identifies motivation factors, which affect satisfaction, and hygiene factors, which determine dissatisfaction,</a:t>
                      </a:r>
                      <a:r>
                        <a:rPr lang="en-US" sz="2000" b="0" i="1" kern="1200" dirty="0">
                          <a:solidFill>
                            <a:schemeClr val="tx1"/>
                          </a:solidFill>
                          <a:effectLst/>
                          <a:latin typeface="Times New Roman" panose="02020603050405020304" pitchFamily="18" charset="0"/>
                          <a:ea typeface="+mn-ea"/>
                          <a:cs typeface="Times New Roman" panose="02020603050405020304" pitchFamily="18" charset="0"/>
                        </a:rPr>
                        <a:t> </a:t>
                      </a:r>
                    </a:p>
                    <a:p>
                      <a:pPr marL="0" indent="0" algn="just">
                        <a:buFont typeface="Wingdings" panose="05000000000000000000" pitchFamily="2" charset="2"/>
                        <a:buNone/>
                      </a:pPr>
                      <a:endParaRPr lang="en-US" sz="2000" b="0" i="1"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Frederick Herzberg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developed the two-factor theory in the late 1950s and early 1960s. Herzberg began by interviewing approximately </a:t>
                      </a:r>
                      <a:r>
                        <a:rPr lang="en-US" sz="1800" b="0" i="0" kern="1200" dirty="0" smtClean="0">
                          <a:solidFill>
                            <a:schemeClr val="tx1"/>
                          </a:solidFill>
                          <a:effectLst/>
                          <a:latin typeface="Times New Roman" panose="02020603050405020304" pitchFamily="18" charset="0"/>
                          <a:ea typeface="+mn-ea"/>
                          <a:cs typeface="Times New Roman" panose="02020603050405020304" pitchFamily="18" charset="0"/>
                        </a:rPr>
                        <a:t>2000 </a:t>
                      </a: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accountants and engineers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in Pittsburgh</a:t>
                      </a:r>
                    </a:p>
                    <a:p>
                      <a:pPr marL="285750" indent="-285750" algn="just" defTabSz="914400" rtl="0" eaLnBrk="1" latinLnBrk="0" hangingPunct="1">
                        <a:buFont typeface="Wingdings" panose="05000000000000000000" pitchFamily="2" charset="2"/>
                        <a:buChar char="§"/>
                      </a:pPr>
                      <a:endParaRPr lang="en-US" sz="18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Frederick found that entirely different sets of factors were </a:t>
                      </a: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associated with the two kinds of feelings factors about work.</a:t>
                      </a:r>
                    </a:p>
                    <a:p>
                      <a:pPr marL="285750" indent="-285750" algn="just" defTabSz="914400" rtl="0" eaLnBrk="1" latinLnBrk="0" hangingPunct="1">
                        <a:buFont typeface="Wingdings" panose="05000000000000000000" pitchFamily="2" charset="2"/>
                        <a:buChar cha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Motivators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Which can encourage employees to work harder.</a:t>
                      </a:r>
                    </a:p>
                    <a:p>
                      <a:pPr marL="342900" indent="-342900" algn="just" defTabSz="914400" rtl="0" eaLnBrk="1" latinLnBrk="0" hangingPunct="1">
                        <a:buFont typeface="+mj-lt"/>
                        <a:buAutoNum type="arabicPeriod"/>
                      </a:pPr>
                      <a:endParaRPr lang="en-US" sz="1800" b="0" i="1" u="sng"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Hygiene factors</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 These won’t encourage employees to work harder but they will cause them to become unmotivated if they are not present.</a:t>
                      </a:r>
                    </a:p>
                    <a:p>
                      <a:pPr marL="0" indent="0" algn="just" defTabSz="914400" rtl="0" eaLnBrk="1" latinLnBrk="0" hangingPunct="1">
                        <a:buFont typeface="Wingdings" panose="05000000000000000000" pitchFamily="2" charset="2"/>
                        <a:buNone/>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 xmlns:a16="http://schemas.microsoft.com/office/drawing/2014/main" id="{595C2633-44F7-429B-88A8-371EA5952DC9}"/>
              </a:ext>
            </a:extLst>
          </p:cNvPr>
          <p:cNvGrpSpPr/>
          <p:nvPr/>
        </p:nvGrpSpPr>
        <p:grpSpPr>
          <a:xfrm>
            <a:off x="130614" y="576828"/>
            <a:ext cx="9845658" cy="536288"/>
            <a:chOff x="130614" y="576828"/>
            <a:chExt cx="9845658" cy="536288"/>
          </a:xfrm>
        </p:grpSpPr>
        <p:sp>
          <p:nvSpPr>
            <p:cNvPr id="16" name="TextBox 15">
              <a:extLst>
                <a:ext uri="{FF2B5EF4-FFF2-40B4-BE49-F238E27FC236}">
                  <a16:creationId xmlns="" xmlns:a16="http://schemas.microsoft.com/office/drawing/2014/main" id="{A66D6C49-C54D-4791-93C6-42C595B6309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Rectangle 16">
              <a:extLst>
                <a:ext uri="{FF2B5EF4-FFF2-40B4-BE49-F238E27FC236}">
                  <a16:creationId xmlns="" xmlns:a16="http://schemas.microsoft.com/office/drawing/2014/main" id="{86F7C1CC-00FC-481B-AFE6-E31210C9F4D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0780950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46376"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570545452"/>
              </p:ext>
            </p:extLst>
          </p:nvPr>
        </p:nvGraphicFramePr>
        <p:xfrm>
          <a:off x="1784069" y="2200096"/>
          <a:ext cx="10146377" cy="3538095"/>
        </p:xfrm>
        <a:graphic>
          <a:graphicData uri="http://schemas.openxmlformats.org/drawingml/2006/table">
            <a:tbl>
              <a:tblPr firstRow="1" bandRow="1">
                <a:tableStyleId>{5C22544A-7EE6-4342-B048-85BDC9FD1C3A}</a:tableStyleId>
              </a:tblPr>
              <a:tblGrid>
                <a:gridCol w="1179444">
                  <a:extLst>
                    <a:ext uri="{9D8B030D-6E8A-4147-A177-3AD203B41FA5}">
                      <a16:colId xmlns="" xmlns:a16="http://schemas.microsoft.com/office/drawing/2014/main" val="3966072766"/>
                    </a:ext>
                  </a:extLst>
                </a:gridCol>
                <a:gridCol w="8966933">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Two-Factor Theory</a:t>
                      </a:r>
                    </a:p>
                  </a:txBody>
                  <a:tcPr>
                    <a:noFill/>
                  </a:tcPr>
                </a:tc>
                <a:tc>
                  <a:txBody>
                    <a:bodyPr/>
                    <a:lstStyle/>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At the time, job satisfaction was being viewed as a single construct ranging from</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 satisfaction to dissatisfaction</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
                      </a:pPr>
                      <a:endParaRPr lang="en-US" sz="20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If this were the case, Herzberg reasoned,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one set of factors should therefore influence movement back and forth along the continuum. </a:t>
                      </a:r>
                    </a:p>
                    <a:p>
                      <a:pPr marL="285750" indent="-285750" algn="just">
                        <a:buFont typeface="Wingdings" panose="05000000000000000000" pitchFamily="2" charset="2"/>
                        <a:buChar char="§"/>
                      </a:pPr>
                      <a:endParaRPr lang="en-US" sz="2000" b="1"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But because his research had identified differential influences from two different sets of factors, Herzberg argued </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that two different dimensions must be involved. </a:t>
                      </a:r>
                    </a:p>
                    <a:p>
                      <a:pPr marL="285750" indent="-285750" algn="just">
                        <a:buFont typeface="Wingdings" panose="05000000000000000000" pitchFamily="2" charset="2"/>
                        <a:buChar char="§"/>
                      </a:pPr>
                      <a:endParaRPr lang="en-US" sz="20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Thus, he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saw motivation as a two-factor phenomenon. </a:t>
                      </a:r>
                      <a:r>
                        <a:rPr lang="en-US" sz="2000" b="1" i="0" kern="1200" dirty="0" smtClean="0">
                          <a:solidFill>
                            <a:schemeClr val="tx1"/>
                          </a:solidFill>
                          <a:effectLst/>
                          <a:latin typeface="Times New Roman" panose="02020603050405020304" pitchFamily="18" charset="0"/>
                          <a:ea typeface="+mn-ea"/>
                          <a:cs typeface="Times New Roman" panose="02020603050405020304" pitchFamily="18" charset="0"/>
                        </a:rPr>
                        <a:t>The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dual-structure</a:t>
                      </a: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 xmlns:a16="http://schemas.microsoft.com/office/drawing/2014/main" id="{1E5DF736-5B4C-4914-B991-3E65465F36DA}"/>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AF1D49C6-A017-48F1-821C-CC1C35E5B62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A806027C-4070-4518-831F-DD757040BDB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2695160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210482011"/>
              </p:ext>
            </p:extLst>
          </p:nvPr>
        </p:nvGraphicFramePr>
        <p:xfrm>
          <a:off x="1784069" y="2251867"/>
          <a:ext cx="10288606" cy="4419600"/>
        </p:xfrm>
        <a:graphic>
          <a:graphicData uri="http://schemas.openxmlformats.org/drawingml/2006/table">
            <a:tbl>
              <a:tblPr firstRow="1" bandRow="1">
                <a:tableStyleId>{5C22544A-7EE6-4342-B048-85BDC9FD1C3A}</a:tableStyleId>
              </a:tblPr>
              <a:tblGrid>
                <a:gridCol w="1335400">
                  <a:extLst>
                    <a:ext uri="{9D8B030D-6E8A-4147-A177-3AD203B41FA5}">
                      <a16:colId xmlns="" xmlns:a16="http://schemas.microsoft.com/office/drawing/2014/main" val="3966072766"/>
                    </a:ext>
                  </a:extLst>
                </a:gridCol>
                <a:gridCol w="8953206">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Figure 5.3 lists the primary factors identified in Herzberg’s interviews.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Motivation factors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intrinsic to the work itself and include factors such </a:t>
                      </a:r>
                      <a:r>
                        <a:rPr lang="en-US" sz="2000" b="0" i="1" u="sng" kern="1200" dirty="0" smtClean="0">
                          <a:solidFill>
                            <a:schemeClr val="tx1"/>
                          </a:solidFill>
                          <a:latin typeface="Times New Roman" panose="02020603050405020304" pitchFamily="18" charset="0"/>
                          <a:ea typeface="+mn-ea"/>
                          <a:cs typeface="Times New Roman" panose="02020603050405020304" pitchFamily="18" charset="0"/>
                        </a:rPr>
                        <a:t>as </a:t>
                      </a:r>
                      <a:r>
                        <a:rPr lang="en-US" sz="2000" b="0" i="0" u="none" kern="1200" dirty="0" smtClean="0">
                          <a:solidFill>
                            <a:srgbClr val="0A1F61"/>
                          </a:solidFill>
                          <a:latin typeface="Times New Roman" panose="02020603050405020304" pitchFamily="18" charset="0"/>
                          <a:ea typeface="+mn-ea"/>
                          <a:cs typeface="Times New Roman" panose="02020603050405020304" pitchFamily="18" charset="0"/>
                        </a:rPr>
                        <a:t>achievement</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recognition, and the opportunity to plan and control their own work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were often cited by people as primary causes of satisfaction and motivation.  When present in a job, these factors apparently could cause satisfaction and motivation; when they were absent, the result was feelings of no satisfaction rather than dissatisfaction. </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other set of factors, hygiene factors: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extrinsic to the work itself and include factors such as pay Company policies, Supervision, and job security.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came out in response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the questions about dissatisfaction and lack of motivation.</a:t>
                      </a:r>
                    </a:p>
                    <a:p>
                      <a:pPr marL="342900" indent="-342900">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4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 xmlns:a16="http://schemas.microsoft.com/office/drawing/2014/main" id="{C949AE7C-F8F6-421E-8FAB-4D500F452138}"/>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36E03A5B-6618-44CC-B8CA-B10297D4FBF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C770101A-49BD-4AF7-B7CC-91CB375E3CD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838756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3- The Two-Factor Theory</a:t>
            </a:r>
            <a:endParaRPr lang="en-US" sz="2000" b="1" dirty="0">
              <a:solidFill>
                <a:srgbClr val="C1510A"/>
              </a:solidFill>
              <a:effectLst/>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 xmlns:a16="http://schemas.microsoft.com/office/drawing/2014/main" id="{FCB5A2A5-1F3C-4BFD-A82E-C24B8BB31B25}"/>
              </a:ext>
            </a:extLst>
          </p:cNvPr>
          <p:cNvPicPr>
            <a:picLocks noChangeAspect="1"/>
          </p:cNvPicPr>
          <p:nvPr/>
        </p:nvPicPr>
        <p:blipFill>
          <a:blip r:embed="rId7"/>
          <a:stretch>
            <a:fillRect/>
          </a:stretch>
        </p:blipFill>
        <p:spPr>
          <a:xfrm>
            <a:off x="6506817" y="2263357"/>
            <a:ext cx="5565858" cy="3580852"/>
          </a:xfrm>
          <a:prstGeom prst="rect">
            <a:avLst/>
          </a:prstGeom>
        </p:spPr>
      </p:pic>
      <p:sp>
        <p:nvSpPr>
          <p:cNvPr id="15" name="TextBox 14">
            <a:extLst>
              <a:ext uri="{FF2B5EF4-FFF2-40B4-BE49-F238E27FC236}">
                <a16:creationId xmlns="" xmlns:a16="http://schemas.microsoft.com/office/drawing/2014/main" id="{3CEB03E3-9023-4596-ACCB-82F04A6807E4}"/>
              </a:ext>
            </a:extLst>
          </p:cNvPr>
          <p:cNvSpPr txBox="1"/>
          <p:nvPr/>
        </p:nvSpPr>
        <p:spPr>
          <a:xfrm>
            <a:off x="1756533" y="2851784"/>
            <a:ext cx="4538249" cy="3139321"/>
          </a:xfrm>
          <a:prstGeom prst="rect">
            <a:avLst/>
          </a:prstGeom>
          <a:noFill/>
        </p:spPr>
        <p:txBody>
          <a:bodyPr wrap="square">
            <a:spAutoFit/>
          </a:bodyPr>
          <a:lstStyle/>
          <a:p>
            <a:pPr algn="just"/>
            <a:r>
              <a:rPr lang="en-US" i="1" dirty="0">
                <a:latin typeface="Times New Roman" panose="02020603050405020304" pitchFamily="18" charset="0"/>
                <a:cs typeface="Times New Roman" panose="02020603050405020304" pitchFamily="18" charset="0"/>
              </a:rPr>
              <a:t>The traditional view of satisfaction suggested that satisfaction and dissatisfaction </a:t>
            </a:r>
            <a:r>
              <a:rPr lang="en-US" i="1" dirty="0">
                <a:solidFill>
                  <a:srgbClr val="0A1F61"/>
                </a:solidFill>
                <a:latin typeface="Times New Roman" panose="02020603050405020304" pitchFamily="18" charset="0"/>
                <a:cs typeface="Times New Roman" panose="02020603050405020304" pitchFamily="18" charset="0"/>
              </a:rPr>
              <a:t>were opposite ends of a single dimension. </a:t>
            </a:r>
            <a:r>
              <a:rPr lang="en-US" i="1" dirty="0">
                <a:latin typeface="Times New Roman" panose="02020603050405020304" pitchFamily="18" charset="0"/>
                <a:cs typeface="Times New Roman" panose="02020603050405020304" pitchFamily="18" charset="0"/>
              </a:rPr>
              <a:t>Herzberg’s Two Factor theory found evidence of a </a:t>
            </a:r>
            <a:r>
              <a:rPr lang="en-US" i="1" dirty="0">
                <a:solidFill>
                  <a:srgbClr val="0A1F61"/>
                </a:solidFill>
                <a:latin typeface="Times New Roman" panose="02020603050405020304" pitchFamily="18" charset="0"/>
                <a:cs typeface="Times New Roman" panose="02020603050405020304" pitchFamily="18" charset="0"/>
              </a:rPr>
              <a:t>more complex view</a:t>
            </a:r>
            <a:r>
              <a:rPr lang="en-US" i="1" dirty="0">
                <a:latin typeface="Times New Roman" panose="02020603050405020304" pitchFamily="18" charset="0"/>
                <a:cs typeface="Times New Roman" panose="02020603050405020304" pitchFamily="18" charset="0"/>
              </a:rPr>
              <a:t>. In this theory, </a:t>
            </a:r>
            <a:r>
              <a:rPr lang="en-US" i="1" dirty="0">
                <a:solidFill>
                  <a:srgbClr val="0A1F61"/>
                </a:solidFill>
                <a:latin typeface="Times New Roman" panose="02020603050405020304" pitchFamily="18" charset="0"/>
                <a:cs typeface="Times New Roman" panose="02020603050405020304" pitchFamily="18" charset="0"/>
              </a:rPr>
              <a:t>motivation factors affect one dimension, ranging from satisfaction to no satisfaction</a:t>
            </a:r>
            <a:r>
              <a:rPr lang="en-US" i="1" dirty="0">
                <a:latin typeface="Times New Roman" panose="02020603050405020304" pitchFamily="18" charset="0"/>
                <a:cs typeface="Times New Roman" panose="02020603050405020304" pitchFamily="18" charset="0"/>
              </a:rPr>
              <a:t>. Other workplace characteristics, called “</a:t>
            </a:r>
            <a:r>
              <a:rPr lang="en-US" b="1" i="1" dirty="0">
                <a:latin typeface="Times New Roman" panose="02020603050405020304" pitchFamily="18" charset="0"/>
                <a:cs typeface="Times New Roman" panose="02020603050405020304" pitchFamily="18" charset="0"/>
              </a:rPr>
              <a:t>hygiene factors</a:t>
            </a:r>
            <a:r>
              <a:rPr lang="en-US" i="1" dirty="0">
                <a:latin typeface="Times New Roman" panose="02020603050405020304" pitchFamily="18" charset="0"/>
                <a:cs typeface="Times New Roman" panose="02020603050405020304" pitchFamily="18" charset="0"/>
              </a:rPr>
              <a:t>,” </a:t>
            </a:r>
            <a:r>
              <a:rPr lang="en-US" i="1" dirty="0">
                <a:solidFill>
                  <a:srgbClr val="0A1F61"/>
                </a:solidFill>
                <a:latin typeface="Times New Roman" panose="02020603050405020304" pitchFamily="18" charset="0"/>
                <a:cs typeface="Times New Roman" panose="02020603050405020304" pitchFamily="18" charset="0"/>
              </a:rPr>
              <a:t>are assumed to affect another dimension, ranging from dissatisfaction to no dissatisfaction.</a:t>
            </a:r>
          </a:p>
        </p:txBody>
      </p:sp>
      <p:sp>
        <p:nvSpPr>
          <p:cNvPr id="17" name="TextBox 16">
            <a:extLst>
              <a:ext uri="{FF2B5EF4-FFF2-40B4-BE49-F238E27FC236}">
                <a16:creationId xmlns="" xmlns:a16="http://schemas.microsoft.com/office/drawing/2014/main" id="{D187B999-F726-4558-8A77-3963908324FE}"/>
              </a:ext>
            </a:extLst>
          </p:cNvPr>
          <p:cNvSpPr txBox="1"/>
          <p:nvPr/>
        </p:nvSpPr>
        <p:spPr>
          <a:xfrm>
            <a:off x="1868582" y="2218309"/>
            <a:ext cx="6208642" cy="64633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5.3.</a:t>
            </a:r>
          </a:p>
          <a:p>
            <a:r>
              <a:rPr lang="en-US" b="1" dirty="0">
                <a:latin typeface="Times New Roman" panose="02020603050405020304" pitchFamily="18" charset="0"/>
                <a:cs typeface="Times New Roman" panose="02020603050405020304" pitchFamily="18" charset="0"/>
              </a:rPr>
              <a:t>The Two Factor Theory of Motivation</a:t>
            </a:r>
          </a:p>
        </p:txBody>
      </p:sp>
      <p:grpSp>
        <p:nvGrpSpPr>
          <p:cNvPr id="16" name="Group 15">
            <a:extLst>
              <a:ext uri="{FF2B5EF4-FFF2-40B4-BE49-F238E27FC236}">
                <a16:creationId xmlns="" xmlns:a16="http://schemas.microsoft.com/office/drawing/2014/main" id="{44B69A03-3165-49F4-ACD5-AE1905204DA8}"/>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 xmlns:a16="http://schemas.microsoft.com/office/drawing/2014/main" id="{CF55A465-C0C3-4C03-B1AA-CECC923E74CD}"/>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 xmlns:a16="http://schemas.microsoft.com/office/drawing/2014/main" id="{A733638A-4A2E-48C6-AB7A-9AF116D3916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5454761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9890193"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95996119"/>
              </p:ext>
            </p:extLst>
          </p:nvPr>
        </p:nvGraphicFramePr>
        <p:xfrm>
          <a:off x="1784069" y="2200096"/>
          <a:ext cx="10146377" cy="4358640"/>
        </p:xfrm>
        <a:graphic>
          <a:graphicData uri="http://schemas.openxmlformats.org/drawingml/2006/table">
            <a:tbl>
              <a:tblPr firstRow="1" bandRow="1">
                <a:tableStyleId>{5C22544A-7EE6-4342-B048-85BDC9FD1C3A}</a:tableStyleId>
              </a:tblPr>
              <a:tblGrid>
                <a:gridCol w="1396453">
                  <a:extLst>
                    <a:ext uri="{9D8B030D-6E8A-4147-A177-3AD203B41FA5}">
                      <a16:colId xmlns="" xmlns:a16="http://schemas.microsoft.com/office/drawing/2014/main" val="3966072766"/>
                    </a:ext>
                  </a:extLst>
                </a:gridCol>
                <a:gridCol w="8749924">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theory only applies to white collar workers.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original sample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accountants and engineers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may not represent the general working population.</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fails to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account for individual differences.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Subsequent research has found that a factor such as pay may affect satisfaction in one sample and dissatisfaction in another and that the effect of a given factor depends on the individual’s age and organizational level. </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addition, the theory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does not define the relationship between satisfaction and motivation.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focuses on improving employee satisfaction. That doesn’t necessarily translate into increased productivity.</a:t>
                      </a:r>
                    </a:p>
                    <a:p>
                      <a:pPr marL="342900" indent="-342900" algn="just">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Two Factor Theory is subject to bias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an employee is satisfied they will give themselves credit for that satisfaction. Conversely, when they are dissatisfied they will blame external factors.</a:t>
                      </a: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 xmlns:a16="http://schemas.microsoft.com/office/drawing/2014/main" id="{FECD2834-D911-43D3-BEBE-872BEF57E7A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AE734DD2-4921-4AE1-8D44-081E94E071F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688CDF48-F51D-4F04-9865-205CA63ECEC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6598804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87758"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881669515"/>
              </p:ext>
            </p:extLst>
          </p:nvPr>
        </p:nvGraphicFramePr>
        <p:xfrm>
          <a:off x="1784069" y="2200096"/>
          <a:ext cx="10146377" cy="3749040"/>
        </p:xfrm>
        <a:graphic>
          <a:graphicData uri="http://schemas.openxmlformats.org/drawingml/2006/table">
            <a:tbl>
              <a:tblPr firstRow="1" bandRow="1">
                <a:tableStyleId>{5C22544A-7EE6-4342-B048-85BDC9FD1C3A}</a:tableStyleId>
              </a:tblPr>
              <a:tblGrid>
                <a:gridCol w="1528974">
                  <a:extLst>
                    <a:ext uri="{9D8B030D-6E8A-4147-A177-3AD203B41FA5}">
                      <a16:colId xmlns="" xmlns:a16="http://schemas.microsoft.com/office/drawing/2014/main" val="3966072766"/>
                    </a:ext>
                  </a:extLst>
                </a:gridCol>
                <a:gridCol w="8617403">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noFill/>
                  </a:tcPr>
                </a:tc>
                <a:tc>
                  <a:txBody>
                    <a:body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also suggested that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 two-factor framework varies across cultures.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Only limited studies have been conducted, </a:t>
                      </a:r>
                    </a:p>
                    <a:p>
                      <a:pPr marL="0" indent="0" algn="just">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Other Studies suggest that employees in New Zealand and Panama assess the impact of motivation and hygiene factors differently from U.S. workers</a:t>
                      </a:r>
                    </a:p>
                    <a:p>
                      <a:pPr marL="0" indent="0" algn="just">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It is not surprising, then, that the two-factor theory is no longer held in high esteem by organizational behavior researchers.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Indeed, the field has since adopted far more complex and valid conceptualizations of motivation. But because of its initial popularity and its specific guidance for application,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two-factor theory merits a special place in the history of motivation research.</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3- The Two-Factor Theory</a:t>
            </a:r>
            <a:endParaRPr lang="en-US" b="1" dirty="0">
              <a:solidFill>
                <a:srgbClr val="C1510A"/>
              </a:solidFill>
              <a:effectLst/>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 xmlns:a16="http://schemas.microsoft.com/office/drawing/2014/main" id="{D401C448-C821-4531-AF9E-2EC3AE9C65D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083F9C7C-2082-465A-A753-AAFD8C44DE86}"/>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FE10153A-9A4D-4F53-B57B-401954BB0FD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880459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02229"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14600761"/>
              </p:ext>
            </p:extLst>
          </p:nvPr>
        </p:nvGraphicFramePr>
        <p:xfrm>
          <a:off x="1874165" y="2263356"/>
          <a:ext cx="9902229" cy="3538095"/>
        </p:xfrm>
        <a:graphic>
          <a:graphicData uri="http://schemas.openxmlformats.org/drawingml/2006/table">
            <a:tbl>
              <a:tblPr firstRow="1" bandRow="1">
                <a:tableStyleId>{5C22544A-7EE6-4342-B048-85BDC9FD1C3A}</a:tableStyleId>
              </a:tblPr>
              <a:tblGrid>
                <a:gridCol w="2106236">
                  <a:extLst>
                    <a:ext uri="{9D8B030D-6E8A-4147-A177-3AD203B41FA5}">
                      <a16:colId xmlns="" xmlns:a16="http://schemas.microsoft.com/office/drawing/2014/main" val="3966072766"/>
                    </a:ext>
                  </a:extLst>
                </a:gridCol>
                <a:gridCol w="7795993">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Acquired Needs Framework</a:t>
                      </a:r>
                    </a:p>
                  </a:txBody>
                  <a:tcPr>
                    <a:noFill/>
                  </a:tcPr>
                </a:tc>
                <a:tc>
                  <a:txBody>
                    <a:body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Acquired Needs Framework: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Centers on the needs for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achievement, affiliation, and power.</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these needs are also sometimes referred to as manifest needs</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acquired needs framework was advanced by David McClelland.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key differentiating element of this framework is the argument that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these needs are acquired</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or learned, from cultural, societal, and family influences.</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 xmlns:a16="http://schemas.microsoft.com/office/drawing/2014/main" id="{280CC583-A871-4A05-9203-50BFE4281AC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854F7944-4C42-4FB5-A0C7-3406459F5D8C}"/>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A5C89435-8CB4-42EC-9BC5-B0BD1A949E7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483601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684402676"/>
              </p:ext>
            </p:extLst>
          </p:nvPr>
        </p:nvGraphicFramePr>
        <p:xfrm>
          <a:off x="1784069" y="2200096"/>
          <a:ext cx="10288606" cy="3657600"/>
        </p:xfrm>
        <a:graphic>
          <a:graphicData uri="http://schemas.openxmlformats.org/drawingml/2006/table">
            <a:tbl>
              <a:tblPr firstRow="1" bandRow="1">
                <a:tableStyleId>{5C22544A-7EE6-4342-B048-85BDC9FD1C3A}</a:tableStyleId>
              </a:tblPr>
              <a:tblGrid>
                <a:gridCol w="1648244">
                  <a:extLst>
                    <a:ext uri="{9D8B030D-6E8A-4147-A177-3AD203B41FA5}">
                      <a16:colId xmlns="" xmlns:a16="http://schemas.microsoft.com/office/drawing/2014/main" val="3966072766"/>
                    </a:ext>
                  </a:extLst>
                </a:gridCol>
                <a:gridCol w="8640362">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noFill/>
                  </a:tcPr>
                </a:tc>
                <a:tc>
                  <a:txBody>
                    <a:bodyPr/>
                    <a:lstStyle/>
                    <a:p>
                      <a:pPr marL="0" indent="0" algn="just">
                        <a:buFont typeface="Wingdings" panose="05000000000000000000" pitchFamily="2" charset="2"/>
                        <a:buNone/>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The Need for Achievement: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accomplish a task or goal more effectively than was done in the past</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who have a high need for achievement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set moderately difficult goals and to make moderately risky decisions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also want immediate, specific feedback on their performance. They want to know how well they did something as quickly after finishing it as possible</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do well as individual entrepreneurs with little or no group reinforcement. </a:t>
                      </a:r>
                    </a:p>
                    <a:p>
                      <a:pPr marL="0" indent="0" algn="just">
                        <a:buFont typeface="Wingdings" panose="05000000000000000000" pitchFamily="2" charset="2"/>
                        <a:buNone/>
                      </a:pPr>
                      <a:r>
                        <a:rPr lang="en-US" sz="1800" b="0" i="0" u="sng" kern="1200" dirty="0">
                          <a:solidFill>
                            <a:srgbClr val="C00000"/>
                          </a:solidFill>
                          <a:latin typeface="Times New Roman" panose="02020603050405020304" pitchFamily="18" charset="0"/>
                          <a:ea typeface="+mn-ea"/>
                          <a:cs typeface="Times New Roman" panose="02020603050405020304" pitchFamily="18" charset="0"/>
                        </a:rPr>
                        <a:t>EX</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Bill Gates, cofounder of Microsoft, Reed Hasting, founder and CEO of Netflix, and Marissa Mayer, former CEO of Yahoo! are all recognized as being high need-achievers.</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369332"/>
          </a:xfrm>
          <a:prstGeom prst="rect">
            <a:avLst/>
          </a:prstGeom>
          <a:noFill/>
        </p:spPr>
        <p:txBody>
          <a:bodyPr wrap="square">
            <a:spAutoFit/>
          </a:bodyPr>
          <a:lstStyle/>
          <a:p>
            <a:r>
              <a:rPr lang="en-US"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 xmlns:a16="http://schemas.microsoft.com/office/drawing/2014/main" id="{2CE4516B-EFE4-41A4-AC66-A5BEECC116B7}"/>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4555C2A9-D024-44F0-861E-08D32800FE5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C35E3340-EA57-4833-9FD1-3AB6AF0C11B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045996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2818686580"/>
              </p:ext>
            </p:extLst>
          </p:nvPr>
        </p:nvGraphicFramePr>
        <p:xfrm>
          <a:off x="1784068" y="2200096"/>
          <a:ext cx="10076627" cy="3657600"/>
        </p:xfrm>
        <a:graphic>
          <a:graphicData uri="http://schemas.openxmlformats.org/drawingml/2006/table">
            <a:tbl>
              <a:tblPr firstRow="1" bandRow="1">
                <a:tableStyleId>{5C22544A-7EE6-4342-B048-85BDC9FD1C3A}</a:tableStyleId>
              </a:tblPr>
              <a:tblGrid>
                <a:gridCol w="1634639">
                  <a:extLst>
                    <a:ext uri="{9D8B030D-6E8A-4147-A177-3AD203B41FA5}">
                      <a16:colId xmlns="" xmlns:a16="http://schemas.microsoft.com/office/drawing/2014/main" val="3966072766"/>
                    </a:ext>
                  </a:extLst>
                </a:gridCol>
                <a:gridCol w="8441988">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The Need for Affiliation</a:t>
                      </a:r>
                    </a:p>
                    <a:p>
                      <a:pPr marL="0" indent="0" algn="l">
                        <a:buFont typeface="Wingdings" panose="05000000000000000000" pitchFamily="2" charset="2"/>
                        <a:buNone/>
                      </a:pP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 The need for affiliation—</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need for human companionship</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tend to want reassurance and approval from others and usually are concerned about others’ feelings.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are likely to act and think as they believe others want them to, especially those with whom they strongly identify and desire friendship. As we might expect,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people with a strong need for affiliation most often work in jobs with a lot of interpersonal contact, such as sales and teaching positions.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 recent survey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suggests that people who have at least one good friend at work are much more likely to be highly engaged with their work and to indicate higher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levels of job satisfaction</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 xmlns:a16="http://schemas.microsoft.com/office/drawing/2014/main" id="{D84FCA5A-DF14-4021-B291-69A225EB6786}"/>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0BE58BBB-F70A-4A16-AAC8-639389382B9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594926EC-51A9-4AA9-95E7-21321BDF974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89396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796587128"/>
              </p:ext>
            </p:extLst>
          </p:nvPr>
        </p:nvGraphicFramePr>
        <p:xfrm>
          <a:off x="1784069" y="2200096"/>
          <a:ext cx="10288606" cy="3688080"/>
        </p:xfrm>
        <a:graphic>
          <a:graphicData uri="http://schemas.openxmlformats.org/drawingml/2006/table">
            <a:tbl>
              <a:tblPr firstRow="1" bandRow="1">
                <a:tableStyleId>{5C22544A-7EE6-4342-B048-85BDC9FD1C3A}</a:tableStyleId>
              </a:tblPr>
              <a:tblGrid>
                <a:gridCol w="1267480">
                  <a:extLst>
                    <a:ext uri="{9D8B030D-6E8A-4147-A177-3AD203B41FA5}">
                      <a16:colId xmlns="" xmlns:a16="http://schemas.microsoft.com/office/drawing/2014/main" val="3966072766"/>
                    </a:ext>
                  </a:extLst>
                </a:gridCol>
                <a:gridCol w="9021126">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The Need for Power</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need for power</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desire to control one’s environment, including financial, material, informational, and human resources.</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People with a high need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can be successful managers if three conditions are met.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seek power for the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betterment of the organization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for their own interests.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must have a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fairly low need for affiliation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because fulfilling a personal need for power may well alienate others in the workplace. </a:t>
                      </a:r>
                    </a:p>
                    <a:p>
                      <a:pPr marL="514350" indent="-514350" algn="just">
                        <a:buFont typeface="+mj-lt"/>
                        <a:buAutoNum type="romanL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need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plenty of self-control to curb their desire for power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when it threatens to interfere with effective organizational or interpersonal relationships</a:t>
                      </a: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4" name="Group 13">
            <a:extLst>
              <a:ext uri="{FF2B5EF4-FFF2-40B4-BE49-F238E27FC236}">
                <a16:creationId xmlns="" xmlns:a16="http://schemas.microsoft.com/office/drawing/2014/main" id="{3A8975A2-7840-4049-9503-13C65AAF4364}"/>
              </a:ext>
            </a:extLst>
          </p:cNvPr>
          <p:cNvGrpSpPr/>
          <p:nvPr/>
        </p:nvGrpSpPr>
        <p:grpSpPr>
          <a:xfrm>
            <a:off x="130614" y="576828"/>
            <a:ext cx="9845658" cy="536288"/>
            <a:chOff x="130614" y="576828"/>
            <a:chExt cx="9845658" cy="536288"/>
          </a:xfrm>
        </p:grpSpPr>
        <p:sp>
          <p:nvSpPr>
            <p:cNvPr id="15" name="TextBox 14">
              <a:extLst>
                <a:ext uri="{FF2B5EF4-FFF2-40B4-BE49-F238E27FC236}">
                  <a16:creationId xmlns="" xmlns:a16="http://schemas.microsoft.com/office/drawing/2014/main" id="{D8278D71-27EC-4279-9E96-9457E763554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6" name="Rectangle 15">
              <a:extLst>
                <a:ext uri="{FF2B5EF4-FFF2-40B4-BE49-F238E27FC236}">
                  <a16:creationId xmlns="" xmlns:a16="http://schemas.microsoft.com/office/drawing/2014/main" id="{86E1DD5B-EA8F-484F-9B44-3EA2AA1B88A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30819495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Need-Based Perspectives on Motivation </a:t>
            </a:r>
          </a:p>
        </p:txBody>
      </p:sp>
      <p:sp>
        <p:nvSpPr>
          <p:cNvPr id="13" name="TextBox 12">
            <a:extLst>
              <a:ext uri="{FF2B5EF4-FFF2-40B4-BE49-F238E27FC236}">
                <a16:creationId xmlns="" xmlns:a16="http://schemas.microsoft.com/office/drawing/2014/main" id="{D1FCDDC0-AFFD-4159-9495-6797E24D2A31}"/>
              </a:ext>
            </a:extLst>
          </p:cNvPr>
          <p:cNvSpPr txBox="1"/>
          <p:nvPr/>
        </p:nvSpPr>
        <p:spPr>
          <a:xfrm>
            <a:off x="2045417" y="1851757"/>
            <a:ext cx="6462375" cy="400110"/>
          </a:xfrm>
          <a:prstGeom prst="rect">
            <a:avLst/>
          </a:prstGeom>
          <a:noFill/>
        </p:spPr>
        <p:txBody>
          <a:bodyPr wrap="square">
            <a:spAutoFit/>
          </a:bodyPr>
          <a:lstStyle/>
          <a:p>
            <a:r>
              <a:rPr lang="en-US" sz="2000" b="1" dirty="0">
                <a:solidFill>
                  <a:srgbClr val="C1510A"/>
                </a:solidFill>
                <a:latin typeface="Times New Roman" panose="02020603050405020304" pitchFamily="18" charset="0"/>
                <a:cs typeface="Times New Roman" panose="02020603050405020304" pitchFamily="18" charset="0"/>
              </a:rPr>
              <a:t>4- The Acquired Needs Framework</a:t>
            </a:r>
          </a:p>
        </p:txBody>
      </p:sp>
      <p:grpSp>
        <p:nvGrpSpPr>
          <p:cNvPr id="16" name="Group 15">
            <a:extLst>
              <a:ext uri="{FF2B5EF4-FFF2-40B4-BE49-F238E27FC236}">
                <a16:creationId xmlns="" xmlns:a16="http://schemas.microsoft.com/office/drawing/2014/main" id="{595A1771-BB16-4868-8369-C424E32A1A66}"/>
              </a:ext>
            </a:extLst>
          </p:cNvPr>
          <p:cNvGrpSpPr/>
          <p:nvPr/>
        </p:nvGrpSpPr>
        <p:grpSpPr>
          <a:xfrm>
            <a:off x="1693175" y="2221089"/>
            <a:ext cx="10200211" cy="3553156"/>
            <a:chOff x="1693175" y="2221089"/>
            <a:chExt cx="10200211" cy="3553156"/>
          </a:xfrm>
        </p:grpSpPr>
        <p:pic>
          <p:nvPicPr>
            <p:cNvPr id="10" name="Picture 9">
              <a:extLst>
                <a:ext uri="{FF2B5EF4-FFF2-40B4-BE49-F238E27FC236}">
                  <a16:creationId xmlns="" xmlns:a16="http://schemas.microsoft.com/office/drawing/2014/main" id="{14A74D10-DB61-4AA6-9FB9-1752AE013909}"/>
                </a:ext>
              </a:extLst>
            </p:cNvPr>
            <p:cNvPicPr>
              <a:picLocks noChangeAspect="1"/>
            </p:cNvPicPr>
            <p:nvPr/>
          </p:nvPicPr>
          <p:blipFill>
            <a:blip r:embed="rId7"/>
            <a:stretch>
              <a:fillRect/>
            </a:stretch>
          </p:blipFill>
          <p:spPr>
            <a:xfrm>
              <a:off x="5836024" y="2221089"/>
              <a:ext cx="6057362" cy="3553156"/>
            </a:xfrm>
            <a:prstGeom prst="rect">
              <a:avLst/>
            </a:prstGeom>
          </p:spPr>
        </p:pic>
        <p:sp>
          <p:nvSpPr>
            <p:cNvPr id="15" name="TextBox 14">
              <a:extLst>
                <a:ext uri="{FF2B5EF4-FFF2-40B4-BE49-F238E27FC236}">
                  <a16:creationId xmlns="" xmlns:a16="http://schemas.microsoft.com/office/drawing/2014/main" id="{2299382C-FB77-42DB-AC41-12D88619FC87}"/>
                </a:ext>
              </a:extLst>
            </p:cNvPr>
            <p:cNvSpPr txBox="1"/>
            <p:nvPr/>
          </p:nvSpPr>
          <p:spPr>
            <a:xfrm>
              <a:off x="1693175" y="2874282"/>
              <a:ext cx="4004644" cy="2246769"/>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Some people are motivated by a need for power. This need, in turn, may prompt them to seek impressive job titles and lavish offices such as this one. Titles and offices are seen as ways to convey to others how much power a person has.</a:t>
              </a:r>
            </a:p>
          </p:txBody>
        </p:sp>
      </p:grpSp>
      <p:grpSp>
        <p:nvGrpSpPr>
          <p:cNvPr id="17" name="Group 16">
            <a:extLst>
              <a:ext uri="{FF2B5EF4-FFF2-40B4-BE49-F238E27FC236}">
                <a16:creationId xmlns="" xmlns:a16="http://schemas.microsoft.com/office/drawing/2014/main" id="{9CC0F982-9C92-4D71-9D7E-7820BE210097}"/>
              </a:ext>
            </a:extLst>
          </p:cNvPr>
          <p:cNvGrpSpPr/>
          <p:nvPr/>
        </p:nvGrpSpPr>
        <p:grpSpPr>
          <a:xfrm>
            <a:off x="130614" y="576828"/>
            <a:ext cx="9845658" cy="536288"/>
            <a:chOff x="130614" y="576828"/>
            <a:chExt cx="9845658" cy="536288"/>
          </a:xfrm>
        </p:grpSpPr>
        <p:sp>
          <p:nvSpPr>
            <p:cNvPr id="18" name="TextBox 17">
              <a:extLst>
                <a:ext uri="{FF2B5EF4-FFF2-40B4-BE49-F238E27FC236}">
                  <a16:creationId xmlns="" xmlns:a16="http://schemas.microsoft.com/office/drawing/2014/main" id="{2D61C14D-8FC3-449B-952D-E9C4959CA1A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9" name="Rectangle 18">
              <a:extLst>
                <a:ext uri="{FF2B5EF4-FFF2-40B4-BE49-F238E27FC236}">
                  <a16:creationId xmlns="" xmlns:a16="http://schemas.microsoft.com/office/drawing/2014/main" id="{04977BCF-A743-4D08-9B1D-E825B0B99C5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1222024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 xmlns:a16="http://schemas.microsoft.com/office/drawing/2014/main" id="{4A149581-631A-44EE-8CDD-A86F30ECF584}"/>
              </a:ext>
            </a:extLst>
          </p:cNvPr>
          <p:cNvSpPr txBox="1"/>
          <p:nvPr/>
        </p:nvSpPr>
        <p:spPr>
          <a:xfrm>
            <a:off x="1722783" y="1249873"/>
            <a:ext cx="10349892" cy="5355312"/>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 xmlns:a16="http://schemas.microsoft.com/office/drawing/2014/main" id="{3BD8A095-A34C-4B88-95CB-EFBEF1E89B7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 xmlns:a16="http://schemas.microsoft.com/office/drawing/2014/main" id="{B43A54AE-F18F-48CF-BBDD-3DB15B2C29C1}"/>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 xmlns:a16="http://schemas.microsoft.com/office/drawing/2014/main" id="{CC1C2262-0FA2-4CBA-A4A6-B65F7D55D36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284402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9431</TotalTime>
  <Words>4590</Words>
  <Application>Microsoft Office PowerPoint</Application>
  <PresentationFormat>مخصص</PresentationFormat>
  <Paragraphs>444</Paragraphs>
  <Slides>41</Slides>
  <Notes>39</Notes>
  <HiddenSlides>0</HiddenSlides>
  <MMClips>0</MMClips>
  <ScaleCrop>false</ScaleCrop>
  <HeadingPairs>
    <vt:vector size="4" baseType="variant">
      <vt:variant>
        <vt:lpstr>نسق</vt:lpstr>
      </vt:variant>
      <vt:variant>
        <vt:i4>1</vt:i4>
      </vt:variant>
      <vt:variant>
        <vt:lpstr>عناوين الشرائح</vt:lpstr>
      </vt:variant>
      <vt:variant>
        <vt:i4>41</vt:i4>
      </vt:variant>
    </vt:vector>
  </HeadingPairs>
  <TitlesOfParts>
    <vt:vector size="42"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795</cp:revision>
  <dcterms:created xsi:type="dcterms:W3CDTF">2021-08-03T13:03:26Z</dcterms:created>
  <dcterms:modified xsi:type="dcterms:W3CDTF">2023-03-03T04:51:44Z</dcterms:modified>
</cp:coreProperties>
</file>