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46"/>
  </p:notesMasterIdLst>
  <p:handoutMasterIdLst>
    <p:handoutMasterId r:id="rId47"/>
  </p:handoutMasterIdLst>
  <p:sldIdLst>
    <p:sldId id="256" r:id="rId3"/>
    <p:sldId id="345" r:id="rId4"/>
    <p:sldId id="346" r:id="rId5"/>
    <p:sldId id="259" r:id="rId6"/>
    <p:sldId id="297" r:id="rId7"/>
    <p:sldId id="263" r:id="rId8"/>
    <p:sldId id="298" r:id="rId9"/>
    <p:sldId id="299" r:id="rId10"/>
    <p:sldId id="300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  <p:sldId id="322" r:id="rId29"/>
    <p:sldId id="323" r:id="rId30"/>
    <p:sldId id="325" r:id="rId31"/>
    <p:sldId id="326" r:id="rId32"/>
    <p:sldId id="327" r:id="rId33"/>
    <p:sldId id="328" r:id="rId34"/>
    <p:sldId id="329" r:id="rId35"/>
    <p:sldId id="330" r:id="rId36"/>
    <p:sldId id="332" r:id="rId37"/>
    <p:sldId id="333" r:id="rId38"/>
    <p:sldId id="334" r:id="rId39"/>
    <p:sldId id="335" r:id="rId40"/>
    <p:sldId id="336" r:id="rId41"/>
    <p:sldId id="337" r:id="rId42"/>
    <p:sldId id="340" r:id="rId43"/>
    <p:sldId id="348" r:id="rId44"/>
    <p:sldId id="347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3" autoAdjust="0"/>
    <p:restoredTop sz="94660"/>
  </p:normalViewPr>
  <p:slideViewPr>
    <p:cSldViewPr snapToGrid="0">
      <p:cViewPr varScale="1">
        <p:scale>
          <a:sx n="66" d="100"/>
          <a:sy n="66" d="100"/>
        </p:scale>
        <p:origin x="85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10/29/2021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10/29/2021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18186" y="6356350"/>
            <a:ext cx="3309870" cy="365125"/>
          </a:xfrm>
        </p:spPr>
        <p:txBody>
          <a:bodyPr/>
          <a:lstStyle/>
          <a:p>
            <a:r>
              <a:rPr lang="en-US" dirty="0" smtClean="0"/>
              <a:t>Lecture 2 - Introduction to information technology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77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24A9E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651632" y="6356350"/>
            <a:ext cx="3338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 - ITC202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549191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7 -Application Software</a:t>
            </a:r>
          </a:p>
        </p:txBody>
      </p:sp>
    </p:spTree>
    <p:extLst>
      <p:ext uri="{BB962C8B-B14F-4D97-AF65-F5344CB8AC3E}">
        <p14:creationId xmlns:p14="http://schemas.microsoft.com/office/powerpoint/2010/main" val="2176842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05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19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6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7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30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26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9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5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440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18186" y="6356350"/>
            <a:ext cx="3309870" cy="365125"/>
          </a:xfrm>
        </p:spPr>
        <p:txBody>
          <a:bodyPr/>
          <a:lstStyle/>
          <a:p>
            <a:r>
              <a:rPr lang="en-US" dirty="0" smtClean="0"/>
              <a:t>Lecture 2 - Introduction to information technology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162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24A9E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651632" y="6356350"/>
            <a:ext cx="3338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 - ITC202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1" y="6356349"/>
            <a:ext cx="36562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7 -Application Software</a:t>
            </a:r>
          </a:p>
        </p:txBody>
      </p:sp>
    </p:spTree>
    <p:extLst>
      <p:ext uri="{BB962C8B-B14F-4D97-AF65-F5344CB8AC3E}">
        <p14:creationId xmlns:p14="http://schemas.microsoft.com/office/powerpoint/2010/main" val="2959788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425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6416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4905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8430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0673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5389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8264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5886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698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15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983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0" y="3454806"/>
            <a:ext cx="12192000" cy="2387600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n-US" sz="4400" dirty="0" smtClean="0">
                <a:solidFill>
                  <a:schemeClr val="bg1"/>
                </a:solidFill>
              </a:rPr>
              <a:t>Internet and Information Technology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ITC202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 	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2800" dirty="0" smtClean="0"/>
              <a:t>Lecture 7</a:t>
            </a:r>
            <a:r>
              <a:rPr lang="en-US" sz="2800" dirty="0"/>
              <a:t> -Application </a:t>
            </a:r>
            <a:r>
              <a:rPr lang="en-US" sz="2800" dirty="0" smtClean="0"/>
              <a:t>Software</a:t>
            </a:r>
            <a:endParaRPr lang="en-US" sz="2800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498209" y="6267866"/>
            <a:ext cx="9144000" cy="590134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Dr. Eng. Youssef </a:t>
            </a:r>
            <a:r>
              <a:rPr lang="en-US" sz="2800" b="1" dirty="0" err="1" smtClean="0">
                <a:solidFill>
                  <a:schemeClr val="accent1">
                    <a:lumMod val="75000"/>
                  </a:schemeClr>
                </a:solidFill>
              </a:rPr>
              <a:t>Ntefeh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03" y="0"/>
            <a:ext cx="4094012" cy="367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4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Course Topics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 algn="just">
              <a:lnSpc>
                <a:spcPct val="150000"/>
              </a:lnSpc>
            </a:pPr>
            <a:r>
              <a:rPr lang="en-US" dirty="0"/>
              <a:t>History of computing.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Introduction to information technology.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System and application </a:t>
            </a:r>
            <a:r>
              <a:rPr lang="en-US" dirty="0" smtClean="0">
                <a:solidFill>
                  <a:srgbClr val="FF0000"/>
                </a:solidFill>
              </a:rPr>
              <a:t>software.</a:t>
            </a:r>
            <a:endParaRPr lang="en-US" dirty="0">
              <a:solidFill>
                <a:srgbClr val="FF0000"/>
              </a:solidFill>
            </a:endParaRPr>
          </a:p>
          <a:p>
            <a:pPr lvl="0" algn="just">
              <a:lnSpc>
                <a:spcPct val="150000"/>
              </a:lnSpc>
            </a:pPr>
            <a:r>
              <a:rPr lang="en-US" dirty="0"/>
              <a:t>MS Word.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MS Excel.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MS PowerPoint.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Common web services and tools.</a:t>
            </a:r>
          </a:p>
        </p:txBody>
      </p:sp>
    </p:spTree>
    <p:extLst>
      <p:ext uri="{BB962C8B-B14F-4D97-AF65-F5344CB8AC3E}">
        <p14:creationId xmlns:p14="http://schemas.microsoft.com/office/powerpoint/2010/main" val="232084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Learning </a:t>
            </a:r>
            <a:r>
              <a:rPr lang="en-US" b="1" dirty="0" smtClean="0"/>
              <a:t>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dirty="0"/>
              <a:t>Using Technology to Change the World.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Understanding the Computers Parts.</a:t>
            </a: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</a:rPr>
              <a:t>Application Software: Programs That Let You Work.</a:t>
            </a:r>
          </a:p>
          <a:p>
            <a:pPr lvl="0" algn="just">
              <a:lnSpc>
                <a:spcPct val="150000"/>
              </a:lnSpc>
            </a:pPr>
            <a:r>
              <a:rPr lang="en-US" dirty="0" smtClean="0"/>
              <a:t>Introduction to Word, Excel, and PowerPoint.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Using </a:t>
            </a:r>
            <a:r>
              <a:rPr lang="en-US" dirty="0"/>
              <a:t>the Internet and Web’s Resources</a:t>
            </a:r>
            <a:r>
              <a:rPr lang="en-US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Protecting Your Digital Data and Devices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62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what application software is, the different types of ownership rights, and the difference between installed and Web-based software.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Detail some concepts and commands that many software programs have in common.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word processing and explain what kinds of documents are created using this type of program.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Explain the purpose of spreadsheet software and the kinds of documents created using this type of program.</a:t>
            </a: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Identify some of the vocabulary used with database software and discuss the benefits of using this type of program.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Describe what presentation graphics and electronic slide shows are and when they might be used.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List some types of graphics and multimedia software consumers frequently use.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Name other types of application software programs and discuss what functions they perform.</a:t>
            </a:r>
          </a:p>
        </p:txBody>
      </p:sp>
    </p:spTree>
    <p:extLst>
      <p:ext uri="{BB962C8B-B14F-4D97-AF65-F5344CB8AC3E}">
        <p14:creationId xmlns:p14="http://schemas.microsoft.com/office/powerpoint/2010/main" val="279668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 smtClean="0"/>
              <a:t>This lecture covers:</a:t>
            </a:r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Characteristics of application software in </a:t>
            </a:r>
            <a:r>
              <a:rPr lang="en-US" altLang="en-US" dirty="0" smtClean="0"/>
              <a:t>general.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 look at the most widely used types of application software, including:</a:t>
            </a:r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Word </a:t>
            </a:r>
            <a:r>
              <a:rPr lang="en-US" altLang="en-US" dirty="0" smtClean="0"/>
              <a:t>processing.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 smtClean="0"/>
              <a:t>Spreadsheet.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 smtClean="0"/>
              <a:t>Database.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Presentation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Graphics and multimedia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Other types of application </a:t>
            </a:r>
            <a:r>
              <a:rPr lang="en-US" altLang="en-US" dirty="0" smtClean="0"/>
              <a:t>software.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1838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Basics of Application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Software ownership rights: Specify the allowable use of the </a:t>
            </a:r>
            <a:r>
              <a:rPr lang="en-US" altLang="en-US" dirty="0" smtClean="0"/>
              <a:t>program.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Software license: Specifies the conditions under which a buyer of the program can use </a:t>
            </a:r>
            <a:r>
              <a:rPr lang="en-US" altLang="en-US" dirty="0" smtClean="0"/>
              <a:t>it.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 descr="C:\Data\Course\_UC13\IM stuff\ch06\FigureChapter06_fig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611" y="3321050"/>
            <a:ext cx="6184900" cy="2994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96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Ownership Rights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/>
              <a:t>Commercial software: Copyrighted software that is developed usually by a commercial company, for sale to </a:t>
            </a:r>
            <a:r>
              <a:rPr lang="en-US" altLang="en-US" dirty="0" smtClean="0"/>
              <a:t>others.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Shareware: Copyrighted software distributed on the honor system; consumers should either pay for it or uninstall it after the trial period.</a:t>
            </a:r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Freeware: Copyrighted software programs that are given away by the author for others to use free of charge.</a:t>
            </a:r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Public </a:t>
            </a:r>
            <a:r>
              <a:rPr lang="en-US" altLang="en-US" dirty="0"/>
              <a:t>domain software: Software that is not copyrighted and ownership rights have been donated to the public </a:t>
            </a:r>
            <a:r>
              <a:rPr lang="en-US" altLang="en-US" dirty="0" smtClean="0"/>
              <a:t>domain.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/>
              <a:t>Open source software: Programs with source code made available to the general </a:t>
            </a:r>
            <a:r>
              <a:rPr lang="en-US" altLang="en-US" dirty="0" smtClean="0"/>
              <a:t>public.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7136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Ownership Rights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fig6-2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28888" y="1690688"/>
            <a:ext cx="7765039" cy="46365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58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Installed vs. Web-Based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Installed software: Must be installed on the computer before it can be </a:t>
            </a:r>
            <a:r>
              <a:rPr lang="en-US" altLang="en-US" dirty="0" smtClean="0"/>
              <a:t>run: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Can be purchased in physical </a:t>
            </a:r>
            <a:r>
              <a:rPr lang="en-US" altLang="en-US" dirty="0" smtClean="0"/>
              <a:t>form.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Can be downloaded from the </a:t>
            </a:r>
            <a:r>
              <a:rPr lang="en-US" altLang="en-US" dirty="0" smtClean="0"/>
              <a:t>Internet.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815" y="2633086"/>
            <a:ext cx="3614737" cy="3170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55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kern="0" dirty="0"/>
              <a:t>Installed vs. Web-Based </a:t>
            </a:r>
            <a:r>
              <a:rPr lang="en-US" b="1" kern="0" dirty="0" smtClean="0"/>
              <a:t>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8800"/>
            <a:ext cx="7980218" cy="43481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400" dirty="0"/>
              <a:t>Web-based software:</a:t>
            </a:r>
            <a:r>
              <a:rPr lang="en-US" altLang="en-US" sz="2400" b="1" dirty="0"/>
              <a:t> </a:t>
            </a:r>
            <a:r>
              <a:rPr lang="en-US" altLang="en-US" sz="2400" dirty="0"/>
              <a:t>Run directly from the </a:t>
            </a:r>
            <a:r>
              <a:rPr lang="en-US" altLang="en-US" sz="2400" dirty="0" smtClean="0"/>
              <a:t>Internet.</a:t>
            </a:r>
            <a:endParaRPr lang="en-US" altLang="en-US" sz="2400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Also called Software as a Service (SaaS) and </a:t>
            </a:r>
            <a:r>
              <a:rPr lang="en-US" altLang="en-US" dirty="0" smtClean="0"/>
              <a:t>cloudware.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Includes free software and fee-based software available via an application service provider (ASP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sz="2400" dirty="0"/>
          </a:p>
        </p:txBody>
      </p:sp>
      <p:pic>
        <p:nvPicPr>
          <p:cNvPr id="1026" name="Picture 2" descr="10 Popular Examples of SaaS (Software as a Service) Applications -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218" y="1952625"/>
            <a:ext cx="4497911" cy="364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20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Suites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48163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Software suite: Collection of software programs bundled together and sold as a single software package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Office suites are used by most businesses/individuals to produce </a:t>
            </a:r>
            <a:r>
              <a:rPr lang="en-US" altLang="en-US" dirty="0" smtClean="0"/>
              <a:t>documents.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Typically include:</a:t>
            </a:r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Word processing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Spreadsheet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Database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Presentation graphics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Additional productivity tools like calendars, messaging programs, or collaboration </a:t>
            </a:r>
            <a:r>
              <a:rPr lang="en-US" altLang="en-US" dirty="0" smtClean="0"/>
              <a:t>tools.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Provides a common interface among programs in the </a:t>
            </a:r>
            <a:r>
              <a:rPr lang="en-US" altLang="en-US" dirty="0" smtClean="0"/>
              <a:t>suite.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498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Suites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7779327" cy="43481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Office suites include:</a:t>
            </a:r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Microsoft </a:t>
            </a:r>
            <a:r>
              <a:rPr lang="en-US" altLang="en-US" sz="2400" dirty="0" smtClean="0"/>
              <a:t>Office.</a:t>
            </a:r>
            <a:endParaRPr lang="en-US" altLang="en-US" sz="2400" dirty="0"/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Apple </a:t>
            </a:r>
            <a:r>
              <a:rPr lang="en-US" altLang="en-US" sz="2400" dirty="0" smtClean="0"/>
              <a:t>iWork.</a:t>
            </a:r>
            <a:endParaRPr lang="en-US" altLang="en-US" sz="2400" dirty="0"/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OpenOffice.org (free</a:t>
            </a:r>
            <a:r>
              <a:rPr lang="en-US" altLang="en-US" sz="2400" dirty="0" smtClean="0"/>
              <a:t>).</a:t>
            </a:r>
            <a:endParaRPr lang="en-US" altLang="en-US" sz="2400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Most suites available in </a:t>
            </a:r>
            <a:r>
              <a:rPr lang="en-US" altLang="en-US" dirty="0" smtClean="0"/>
              <a:t>variety of versions.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Not all suites available for all </a:t>
            </a:r>
            <a:r>
              <a:rPr lang="en-US" altLang="en-US" sz="2400" dirty="0" smtClean="0"/>
              <a:t>OS.</a:t>
            </a:r>
            <a:endParaRPr lang="en-US" altLang="en-US" sz="2400" dirty="0"/>
          </a:p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Cost lower than buying </a:t>
            </a:r>
            <a:r>
              <a:rPr lang="en-US" altLang="en-US" sz="2400" dirty="0" smtClean="0"/>
              <a:t>each </a:t>
            </a:r>
            <a:r>
              <a:rPr lang="en-US" altLang="en-US" sz="2400" dirty="0"/>
              <a:t>program </a:t>
            </a:r>
            <a:r>
              <a:rPr lang="en-US" altLang="en-US" sz="2400" dirty="0" smtClean="0"/>
              <a:t>separately.</a:t>
            </a:r>
            <a:endParaRPr lang="en-US" altLang="en-US" sz="2400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 descr="C:\Data\Course\_UC13\IM stuff\ch06\FigureChapter06_fig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3082" y="1855210"/>
            <a:ext cx="1651000" cy="4486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1509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Common Software Commands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Application programs today have a number of concepts and commands in common</a:t>
            </a:r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Toolbars.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Menus.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Command buttons</a:t>
            </a:r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Keyboard </a:t>
            </a:r>
            <a:r>
              <a:rPr lang="en-US" altLang="en-US" dirty="0" smtClean="0"/>
              <a:t>shortcuts.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Ribbon.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Mini </a:t>
            </a:r>
            <a:r>
              <a:rPr lang="en-US" altLang="en-US" dirty="0" smtClean="0"/>
              <a:t>toolbar.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endParaRPr lang="en-US" altLang="en-US" dirty="0"/>
          </a:p>
          <a:p>
            <a:pPr algn="just">
              <a:lnSpc>
                <a:spcPct val="170000"/>
              </a:lnSpc>
            </a:pPr>
            <a:endParaRPr lang="en-US" dirty="0"/>
          </a:p>
        </p:txBody>
      </p:sp>
      <p:pic>
        <p:nvPicPr>
          <p:cNvPr id="4" name="Picture 6" descr="fig 6-8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89507" y="2422957"/>
            <a:ext cx="6336238" cy="38921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17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Ribbon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1"/>
            <a:ext cx="10515600" cy="1697038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Used in Microsoft Office 2007 and </a:t>
            </a:r>
            <a:r>
              <a:rPr lang="en-US" altLang="en-US" dirty="0" smtClean="0"/>
              <a:t>later.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/>
              <a:t>Commands are organized into groups located on </a:t>
            </a:r>
            <a:r>
              <a:rPr lang="en-US" altLang="en-US" dirty="0" smtClean="0"/>
              <a:t>tabs.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 smtClean="0"/>
              <a:t>Contexual: Commands appear as they are appropriate.</a:t>
            </a:r>
          </a:p>
          <a:p>
            <a:pPr lvl="1" algn="just">
              <a:lnSpc>
                <a:spcPct val="150000"/>
              </a:lnSpc>
            </a:pP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6" descr="fig 6-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54"/>
          <a:stretch/>
        </p:blipFill>
        <p:spPr bwMode="auto">
          <a:xfrm>
            <a:off x="4467948" y="3525838"/>
            <a:ext cx="7589837" cy="2651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39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Editing a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841182" cy="4348163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Editing a document: Changing the content of the document, such as inserting or deleting </a:t>
            </a:r>
            <a:r>
              <a:rPr lang="en-US" altLang="en-US" dirty="0" smtClean="0"/>
              <a:t>words.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Insertion point: Indicates the current location in a document, which is where the changes will be </a:t>
            </a:r>
            <a:r>
              <a:rPr lang="en-US" altLang="en-US" dirty="0" smtClean="0"/>
              <a:t>made.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Typing text will insert </a:t>
            </a:r>
            <a:r>
              <a:rPr lang="en-US" altLang="en-US" dirty="0" smtClean="0"/>
              <a:t>it.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Delete and Backspace key will delete </a:t>
            </a:r>
            <a:r>
              <a:rPr lang="en-US" altLang="en-US" dirty="0" smtClean="0"/>
              <a:t>text.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Text and objects can typically be selected to be moved, copied, deleted, or </a:t>
            </a:r>
            <a:r>
              <a:rPr lang="en-US" altLang="en-US" dirty="0" smtClean="0"/>
              <a:t>formatted.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74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Formatting a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Formatting</a:t>
            </a:r>
            <a:r>
              <a:rPr lang="en-US" altLang="en-US" i="1" dirty="0"/>
              <a:t> </a:t>
            </a:r>
            <a:r>
              <a:rPr lang="en-US" altLang="en-US" dirty="0"/>
              <a:t>a document: Changing the appearance of the </a:t>
            </a:r>
            <a:r>
              <a:rPr lang="en-US" altLang="en-US" dirty="0" smtClean="0"/>
              <a:t>document.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Changing font face, size, style, or </a:t>
            </a:r>
            <a:r>
              <a:rPr lang="en-US" altLang="en-US" dirty="0" smtClean="0"/>
              <a:t>color.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Changing line spacing or </a:t>
            </a:r>
            <a:r>
              <a:rPr lang="en-US" altLang="en-US" dirty="0" smtClean="0"/>
              <a:t>margins.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Adding page numbers or borders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119" y="3062432"/>
            <a:ext cx="4848225" cy="2914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85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Word Processing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Word processing: Using a computer and word processing software to create, edit, save, and print written documents such as letters, contracts, and </a:t>
            </a:r>
            <a:r>
              <a:rPr lang="en-US" altLang="en-US" dirty="0" smtClean="0"/>
              <a:t>manuscripts.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 smtClean="0"/>
              <a:t>Common </a:t>
            </a:r>
            <a:r>
              <a:rPr lang="en-US" altLang="en-US" dirty="0"/>
              <a:t>programs:</a:t>
            </a:r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Word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</a:t>
            </a:r>
            <a:r>
              <a:rPr lang="en-US" altLang="en-US" dirty="0" smtClean="0"/>
              <a:t>WordPerfect.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Pages.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7521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Word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 descr="fig 6-1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 bwMode="auto">
          <a:xfrm>
            <a:off x="809532" y="-29699"/>
            <a:ext cx="9353550" cy="6206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25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Creating a Word Processing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50" y="1828800"/>
            <a:ext cx="12058650" cy="46101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 smtClean="0"/>
              <a:t>Character </a:t>
            </a:r>
            <a:r>
              <a:rPr lang="en-US" altLang="en-US" dirty="0"/>
              <a:t>formatting (font face, size, style, or color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Paragraph formatting (line spacing, indentation, tabs, alignment, and styles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Page formatting (margins, paper size, orientation, headers, footers, etc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Document formatting (footnotes, end notes, table of contents, index, background, theme</a:t>
            </a:r>
            <a:r>
              <a:rPr lang="en-US" altLang="en-US" dirty="0" smtClean="0"/>
              <a:t>).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1514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Tables, Graphics, and Templates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Tables: Allow content to be organized in a table consisting of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/>
              <a:t>Graphics or drawing features: Allow images to be inserted into a document (clip art, photographs, drawn images, etc.) and then modified</a:t>
            </a:r>
          </a:p>
          <a:p>
            <a:pPr algn="just">
              <a:lnSpc>
                <a:spcPct val="150000"/>
              </a:lnSpc>
            </a:pPr>
            <a:r>
              <a:rPr lang="en-US" altLang="en-US" dirty="0"/>
              <a:t>Templates: Help users create new documents </a:t>
            </a:r>
            <a:r>
              <a:rPr lang="en-US" altLang="en-US" dirty="0" smtClean="0"/>
              <a:t>quickly.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94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Spreadsheet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Spreadsheet software: Used to create electronic </a:t>
            </a:r>
            <a:r>
              <a:rPr lang="en-US" altLang="en-US" dirty="0" smtClean="0"/>
              <a:t>spreadsheets.</a:t>
            </a:r>
            <a:endParaRPr lang="en-US" altLang="en-US" dirty="0"/>
          </a:p>
          <a:p>
            <a:pPr algn="just">
              <a:lnSpc>
                <a:spcPct val="170000"/>
              </a:lnSpc>
            </a:pPr>
            <a:r>
              <a:rPr lang="en-US" altLang="en-US" dirty="0"/>
              <a:t>Spreadsheets: Documents containing a group of numbers and other data organized into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Worksheet: A single </a:t>
            </a:r>
            <a:r>
              <a:rPr lang="en-US" altLang="en-US" dirty="0" smtClean="0"/>
              <a:t>spreadsheet.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Workbook: A collection of worksheets saved in a single </a:t>
            </a:r>
            <a:r>
              <a:rPr lang="en-US" altLang="en-US" dirty="0" smtClean="0"/>
              <a:t>file.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widely used spreadsheet programs</a:t>
            </a:r>
            <a:r>
              <a:rPr lang="en-US" altLang="en-US" dirty="0" smtClean="0"/>
              <a:t>: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Excel.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Quattro </a:t>
            </a:r>
            <a:r>
              <a:rPr lang="en-US" altLang="en-US" dirty="0" smtClean="0"/>
              <a:t>Pro.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Numbers.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8316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Excel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fig6-14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39862" y="1357746"/>
            <a:ext cx="6391275" cy="42096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62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Spreadsheet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Worksheets are divided into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Cell: The intersection of a row and a </a:t>
            </a:r>
            <a:r>
              <a:rPr lang="en-US" altLang="en-US" dirty="0" smtClean="0"/>
              <a:t>column.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Each cell is identified by a cell </a:t>
            </a:r>
            <a:r>
              <a:rPr lang="en-US" altLang="en-US" dirty="0" smtClean="0"/>
              <a:t>address.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 pointer marks current </a:t>
            </a:r>
            <a:r>
              <a:rPr lang="en-US" altLang="en-US" dirty="0" smtClean="0"/>
              <a:t>cell.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Groups of cells are called ranges or blocks; can be selected with mouse or </a:t>
            </a:r>
            <a:r>
              <a:rPr lang="en-US" altLang="en-US" dirty="0" smtClean="0"/>
              <a:t>keyboard.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 is entered into current </a:t>
            </a:r>
            <a:r>
              <a:rPr lang="en-US" altLang="en-US" dirty="0" smtClean="0"/>
              <a:t>cell.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0906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Entering Data into a Spreadsheet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Cells can contain: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Labels: Text-based entry in a worksheet cell that identifies data on the </a:t>
            </a:r>
            <a:r>
              <a:rPr lang="en-US" altLang="en-US" dirty="0" smtClean="0"/>
              <a:t>worksheet.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Constant values: Numerical entry in a worksheet cell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Formulas: Performs mathematical operations on the content of other </a:t>
            </a:r>
            <a:r>
              <a:rPr lang="en-US" altLang="en-US" dirty="0" smtClean="0"/>
              <a:t>cells.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Usually reference cell address, not the current data in a </a:t>
            </a:r>
            <a:r>
              <a:rPr lang="en-US" altLang="en-US" dirty="0" smtClean="0"/>
              <a:t>cell.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Use mathematical operators + - / * </a:t>
            </a:r>
            <a:r>
              <a:rPr lang="en-US" altLang="en-US" dirty="0" smtClean="0"/>
              <a:t>^.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 smtClean="0"/>
              <a:t>e.g. A1 </a:t>
            </a:r>
            <a:r>
              <a:rPr lang="en-US" altLang="en-US" dirty="0"/>
              <a:t>=</a:t>
            </a:r>
            <a:r>
              <a:rPr lang="en-US" altLang="en-US" dirty="0" smtClean="0"/>
              <a:t>B8+C8+D8.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Functions: Named programmed </a:t>
            </a:r>
            <a:r>
              <a:rPr lang="en-US" altLang="en-US" dirty="0" smtClean="0"/>
              <a:t>formula.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e.g. </a:t>
            </a:r>
            <a:r>
              <a:rPr lang="en-US" altLang="en-US" dirty="0" smtClean="0"/>
              <a:t>A1=SUM(B8:D8).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9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Entering Data into a Spreadsheet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 descr="figs6-15_16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675" t="18816" r="1140" b="35984"/>
          <a:stretch/>
        </p:blipFill>
        <p:spPr bwMode="auto">
          <a:xfrm>
            <a:off x="4693241" y="1746109"/>
            <a:ext cx="6916868" cy="46063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figs6-15_16.jpg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6494" y="2452255"/>
            <a:ext cx="3960438" cy="29510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82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Database </a:t>
            </a:r>
            <a:r>
              <a:rPr lang="en-US" altLang="en-US" dirty="0"/>
              <a:t>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900" y="1828800"/>
            <a:ext cx="11252200" cy="4348163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Database: A collection of related data that is stored in a manner enabling </a:t>
            </a:r>
            <a:r>
              <a:rPr lang="en-US" altLang="en-US" dirty="0" smtClean="0"/>
              <a:t>information </a:t>
            </a:r>
            <a:r>
              <a:rPr lang="en-US" altLang="en-US" dirty="0"/>
              <a:t>to be retrieved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 management system (DBMS): Software that allows the creation and manipulation of an electronic </a:t>
            </a:r>
            <a:r>
              <a:rPr lang="en-US" altLang="en-US" dirty="0" smtClean="0"/>
              <a:t>database.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widely used database </a:t>
            </a:r>
            <a:r>
              <a:rPr lang="en-US" altLang="en-US" dirty="0" smtClean="0"/>
              <a:t>programs: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Access.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Oracle </a:t>
            </a:r>
            <a:r>
              <a:rPr lang="en-US" altLang="en-US" dirty="0" smtClean="0"/>
              <a:t>Database.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IBM </a:t>
            </a:r>
            <a:r>
              <a:rPr lang="en-US" altLang="en-US" dirty="0" smtClean="0"/>
              <a:t>DB2.</a:t>
            </a:r>
            <a:endParaRPr lang="en-US" altLang="en-US" dirty="0"/>
          </a:p>
          <a:p>
            <a:pPr algn="just">
              <a:lnSpc>
                <a:spcPct val="17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60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Database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Tx/>
              <a:buChar char="•"/>
            </a:pPr>
            <a:r>
              <a:rPr lang="en-US" altLang="en-US" sz="2800" dirty="0"/>
              <a:t>Most PC-based databases are relational databases and organized into fields (columns), records (rows), and </a:t>
            </a:r>
            <a:r>
              <a:rPr lang="en-US" altLang="en-US" sz="2800" dirty="0" smtClean="0"/>
              <a:t>tables.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Field (column): A single type of data to be stored in a </a:t>
            </a:r>
            <a:r>
              <a:rPr lang="en-US" altLang="en-US" sz="2800" dirty="0" smtClean="0"/>
              <a:t>database.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Record (row): A collection of related </a:t>
            </a:r>
            <a:r>
              <a:rPr lang="en-US" altLang="en-US" sz="2800" dirty="0" smtClean="0"/>
              <a:t>fields.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Table: collection of related </a:t>
            </a:r>
            <a:r>
              <a:rPr lang="en-US" altLang="en-US" sz="2800" dirty="0" smtClean="0"/>
              <a:t>records.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Database file: Collection of related </a:t>
            </a:r>
            <a:r>
              <a:rPr lang="en-US" altLang="en-US" sz="2800" dirty="0" smtClean="0"/>
              <a:t>tables.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2230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Access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Databases contain a variety of objects</a:t>
            </a:r>
            <a:r>
              <a:rPr lang="en-US" altLang="en-US" i="1" dirty="0"/>
              <a:t> </a:t>
            </a:r>
            <a:r>
              <a:rPr lang="en-US" altLang="en-US" dirty="0"/>
              <a:t>(such as tables, queries, forms, reports)</a:t>
            </a:r>
          </a:p>
          <a:p>
            <a:endParaRPr lang="en-US" dirty="0"/>
          </a:p>
        </p:txBody>
      </p:sp>
      <p:pic>
        <p:nvPicPr>
          <p:cNvPr id="4" name="Picture 7" descr="fig6-19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03069" y="2362635"/>
            <a:ext cx="7344495" cy="40324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27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Database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 file is created </a:t>
            </a:r>
            <a:r>
              <a:rPr lang="en-US" altLang="en-US" dirty="0" smtClean="0"/>
              <a:t>first.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Tables can then be </a:t>
            </a:r>
            <a:r>
              <a:rPr lang="en-US" altLang="en-US" dirty="0" smtClean="0"/>
              <a:t>created.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Typically, the table structure is specified first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Includes a list of fields and their properties, including:</a:t>
            </a:r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Field name (unique identifying name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 type (text, number, date, object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Field size (maximum number of characters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s-EC" altLang="en-US" dirty="0"/>
              <a:t>Default </a:t>
            </a:r>
            <a:r>
              <a:rPr lang="es-EC" altLang="en-US" dirty="0" err="1"/>
              <a:t>value</a:t>
            </a:r>
            <a:r>
              <a:rPr lang="es-EC" altLang="en-US" dirty="0"/>
              <a:t> (</a:t>
            </a:r>
            <a:r>
              <a:rPr lang="en-US" altLang="en-US" dirty="0"/>
              <a:t>initial content of the field</a:t>
            </a:r>
            <a:r>
              <a:rPr lang="en-US" altLang="en-US" dirty="0" smtClean="0"/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7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Presentation Graphic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5905500" cy="434816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Presentation graphic: An image designed to visually enhance a </a:t>
            </a:r>
            <a:r>
              <a:rPr lang="en-US" altLang="en-US" dirty="0" smtClean="0"/>
              <a:t>presentation.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Can be used in electronic slide shows, as well as in printed </a:t>
            </a:r>
            <a:r>
              <a:rPr lang="en-US" altLang="en-US" dirty="0" smtClean="0"/>
              <a:t>reports.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Slide: A one-page presentation graphic that can be displayed in a group with others to form an electronic slide </a:t>
            </a:r>
            <a:r>
              <a:rPr lang="en-US" altLang="en-US" dirty="0" smtClean="0"/>
              <a:t>show.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5" name="Picture 7" descr="fig6-23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43700" y="1828800"/>
            <a:ext cx="5448300" cy="43304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59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Presentation Graphic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Electroniother on a computer monitor or other c slide show: A group of electronic slides that are displayed one after the </a:t>
            </a:r>
            <a:r>
              <a:rPr lang="en-US" altLang="en-US" dirty="0" smtClean="0"/>
              <a:t>display device.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Presentation graphics software: Used to create presentation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common presentation graphics programs are: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PowerPoint.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</a:t>
            </a:r>
            <a:r>
              <a:rPr lang="en-US" altLang="en-US" dirty="0" smtClean="0"/>
              <a:t>Presentations.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Keynote.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564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PowerPoint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fig6-2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502" y="1685131"/>
            <a:ext cx="6389687" cy="4635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56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48310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Templates and preformatted slide layouts can often be </a:t>
            </a:r>
            <a:r>
              <a:rPr lang="en-US" altLang="en-US" dirty="0" smtClean="0"/>
              <a:t>used.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New slides can be added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Slides can contain a variety of </a:t>
            </a:r>
            <a:r>
              <a:rPr lang="en-US" altLang="en-US" dirty="0" smtClean="0"/>
              <a:t>elements:</a:t>
            </a:r>
            <a:endParaRPr lang="en-US" altLang="en-US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Text.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Images.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Charts.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/>
              <a:t>Audio </a:t>
            </a:r>
            <a:r>
              <a:rPr lang="en-US" altLang="en-US" sz="2200" dirty="0" smtClean="0"/>
              <a:t>clips.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/>
              <a:t>Video </a:t>
            </a:r>
            <a:r>
              <a:rPr lang="en-US" altLang="en-US" sz="2200" dirty="0" smtClean="0"/>
              <a:t>clips.</a:t>
            </a:r>
            <a:endParaRPr lang="en-US" altLang="en-US" sz="2200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Slides can be formatted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Multimedia and animation can be added to </a:t>
            </a:r>
            <a:r>
              <a:rPr lang="en-US" altLang="en-US" dirty="0" smtClean="0"/>
              <a:t>slides:</a:t>
            </a:r>
            <a:endParaRPr lang="en-US" altLang="en-US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Animation.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Transitions.</a:t>
            </a: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28405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and Multimedia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en-US" altLang="en-US" dirty="0"/>
              <a:t>Graphics: Graphical images, such as digital photographs, clip art, scanned drawings, and original images created using a software </a:t>
            </a:r>
            <a:r>
              <a:rPr lang="en-US" altLang="en-US" dirty="0" smtClean="0"/>
              <a:t>program.</a:t>
            </a:r>
            <a:endParaRPr lang="en-US" altLang="en-US" dirty="0"/>
          </a:p>
          <a:p>
            <a:pPr>
              <a:lnSpc>
                <a:spcPct val="160000"/>
              </a:lnSpc>
            </a:pPr>
            <a:r>
              <a:rPr lang="en-US" altLang="en-US" dirty="0"/>
              <a:t>Multimedia:  Typically refers to any application that contains more than one type of </a:t>
            </a:r>
            <a:r>
              <a:rPr lang="en-US" altLang="en-US" dirty="0" smtClean="0"/>
              <a:t>media.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Often used to refer to audio or video </a:t>
            </a:r>
            <a:r>
              <a:rPr lang="en-US" altLang="en-US" dirty="0" smtClean="0"/>
              <a:t>content.</a:t>
            </a:r>
            <a:endParaRPr lang="en-US" altLang="en-US" dirty="0"/>
          </a:p>
          <a:p>
            <a:pPr>
              <a:lnSpc>
                <a:spcPct val="160000"/>
              </a:lnSpc>
            </a:pPr>
            <a:r>
              <a:rPr lang="en-US" altLang="en-US" dirty="0"/>
              <a:t>Large variety of graphics and multimedia software, such as to: </a:t>
            </a:r>
          </a:p>
          <a:p>
            <a:pPr lvl="1">
              <a:lnSpc>
                <a:spcPct val="160000"/>
              </a:lnSpc>
            </a:pPr>
            <a:r>
              <a:rPr lang="en-US" altLang="en-US" dirty="0"/>
              <a:t>Create or modify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Edit digital audio or </a:t>
            </a:r>
            <a:r>
              <a:rPr lang="en-US" altLang="en-US" dirty="0" smtClean="0"/>
              <a:t>video.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Play multimedia </a:t>
            </a:r>
            <a:r>
              <a:rPr lang="en-US" altLang="en-US" dirty="0" smtClean="0"/>
              <a:t>files.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Burn CDs and </a:t>
            </a:r>
            <a:r>
              <a:rPr lang="en-US" altLang="en-US" dirty="0" smtClean="0"/>
              <a:t>DVDs.</a:t>
            </a:r>
            <a:endParaRPr lang="en-US" altLang="en-US" dirty="0"/>
          </a:p>
          <a:p>
            <a:pPr>
              <a:lnSpc>
                <a:spcPct val="16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65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Graphics software: Used to create or modify </a:t>
            </a:r>
            <a:r>
              <a:rPr lang="en-US" altLang="en-US" dirty="0" smtClean="0"/>
              <a:t>images.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Painting programs:  Typically used to create bit-mapped images (Microsoft Paint)</a:t>
            </a:r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Drawing programs: Typically create images using mathematical formulas (Adobe Illustrator, CorelDRAW 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Image editing or photo editing programs: Designed for touching up </a:t>
            </a:r>
            <a:r>
              <a:rPr lang="en-US" altLang="en-US" dirty="0" smtClean="0"/>
              <a:t>or </a:t>
            </a:r>
            <a:r>
              <a:rPr lang="en-US" altLang="en-US" dirty="0"/>
              <a:t>modifying </a:t>
            </a:r>
            <a:r>
              <a:rPr lang="en-US" altLang="en-US" dirty="0" smtClean="0"/>
              <a:t>images: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Correcting </a:t>
            </a:r>
            <a:r>
              <a:rPr lang="en-US" altLang="en-US" dirty="0" smtClean="0"/>
              <a:t>brightness/contrast.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Cropping/eliminating red </a:t>
            </a:r>
            <a:r>
              <a:rPr lang="en-US" altLang="en-US" dirty="0" smtClean="0"/>
              <a:t>eye.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Optimize file size for the </a:t>
            </a:r>
            <a:r>
              <a:rPr lang="en-US" altLang="en-US" dirty="0" smtClean="0"/>
              <a:t>Web.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Adobe Photoshop, Apple iPhoto, etc.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8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Software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99"/>
          <a:stretch/>
        </p:blipFill>
        <p:spPr bwMode="auto">
          <a:xfrm>
            <a:off x="2204990" y="1690688"/>
            <a:ext cx="7958091" cy="46933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Audio Editing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Audio editing software: Used to create and edit audio files (narrations, podcasts, etc</a:t>
            </a:r>
            <a:r>
              <a:rPr lang="en-US" altLang="en-US" dirty="0" smtClean="0"/>
              <a:t>.)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Capture sound from a </a:t>
            </a:r>
            <a:r>
              <a:rPr lang="en-US" altLang="en-US" dirty="0" smtClean="0"/>
              <a:t>microphone.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Capture sound from a CD using ripping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Edit and apply special </a:t>
            </a:r>
            <a:r>
              <a:rPr lang="en-US" altLang="en-US" dirty="0" smtClean="0"/>
              <a:t>effects.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Windows Sound </a:t>
            </a:r>
            <a:r>
              <a:rPr lang="en-US" altLang="en-US" dirty="0" smtClean="0"/>
              <a:t>Recorder</a:t>
            </a:r>
            <a:r>
              <a:rPr lang="en-US" altLang="en-US" dirty="0"/>
              <a:t>, Apple </a:t>
            </a:r>
            <a:r>
              <a:rPr lang="en-US" altLang="en-US" dirty="0" smtClean="0"/>
              <a:t>Garage </a:t>
            </a:r>
            <a:r>
              <a:rPr lang="en-US" altLang="en-US" dirty="0"/>
              <a:t>Band, etc.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02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Video Editing and DVD Authoring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Video editing software: Used to modify existing </a:t>
            </a:r>
            <a:r>
              <a:rPr lang="en-US" altLang="en-US" dirty="0" smtClean="0"/>
              <a:t>videos.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Prepare video clips for presentations or Web sites</a:t>
            </a:r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DVD authoring software: Used to create DVD </a:t>
            </a:r>
            <a:r>
              <a:rPr lang="en-US" altLang="en-US" dirty="0" smtClean="0"/>
              <a:t>content.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Importing videos, creating menus, burning onto a </a:t>
            </a:r>
            <a:r>
              <a:rPr lang="en-US" altLang="en-US" dirty="0" smtClean="0"/>
              <a:t>DVD.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DVD burning software: Used to record data on recordable or rewritable </a:t>
            </a:r>
            <a:r>
              <a:rPr lang="en-US" altLang="en-US" dirty="0" smtClean="0"/>
              <a:t>DVDs.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Roxio Creator, Apple iMovie/</a:t>
            </a:r>
            <a:r>
              <a:rPr lang="en-US" altLang="en-US" dirty="0" err="1"/>
              <a:t>iDVD</a:t>
            </a:r>
            <a:r>
              <a:rPr lang="en-US" altLang="en-US" dirty="0"/>
              <a:t>, etc.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34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Media Players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1828800"/>
            <a:ext cx="10515600" cy="43481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dirty="0"/>
              <a:t>Media players: Programs designed to play audio and video </a:t>
            </a:r>
            <a:r>
              <a:rPr lang="en-US" altLang="en-US" dirty="0" smtClean="0"/>
              <a:t>files.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Music CDs, downloaded music, online </a:t>
            </a:r>
            <a:r>
              <a:rPr lang="en-US" altLang="en-US" dirty="0" smtClean="0"/>
              <a:t>audio.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Downloaded </a:t>
            </a:r>
            <a:r>
              <a:rPr lang="en-US" altLang="en-US" dirty="0" smtClean="0"/>
              <a:t>and </a:t>
            </a:r>
            <a:r>
              <a:rPr lang="en-US" altLang="en-US" dirty="0"/>
              <a:t>online </a:t>
            </a:r>
            <a:r>
              <a:rPr lang="en-US" altLang="en-US" dirty="0" smtClean="0"/>
              <a:t>video.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RealPlayer, </a:t>
            </a:r>
            <a:r>
              <a:rPr lang="en-US" altLang="en-US" dirty="0" smtClean="0"/>
              <a:t>Apple QuickTime</a:t>
            </a:r>
            <a:r>
              <a:rPr lang="en-US" altLang="en-US" dirty="0"/>
              <a:t>, </a:t>
            </a:r>
            <a:r>
              <a:rPr lang="en-US" altLang="en-US" dirty="0" smtClean="0"/>
              <a:t>Windows </a:t>
            </a:r>
            <a:r>
              <a:rPr lang="en-US" altLang="en-US" dirty="0"/>
              <a:t>Media</a:t>
            </a:r>
            <a:br>
              <a:rPr lang="en-US" altLang="en-US" dirty="0"/>
            </a:br>
            <a:r>
              <a:rPr lang="en-US" altLang="en-US" dirty="0"/>
              <a:t>Player, etc.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5" descr="fig6-29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13877" y="2801937"/>
            <a:ext cx="4806950" cy="30319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66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Other Types of Application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6337300" cy="43481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CAD and other types of design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r>
              <a:rPr lang="en-US" altLang="en-US" dirty="0"/>
              <a:t>Accounting and personal finance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r>
              <a:rPr lang="en-US" altLang="en-US" dirty="0"/>
              <a:t>Project management, collaboration, and </a:t>
            </a:r>
            <a:r>
              <a:rPr lang="en-US" altLang="en-US" dirty="0" smtClean="0"/>
              <a:t>remote </a:t>
            </a:r>
            <a:r>
              <a:rPr lang="en-US" altLang="en-US" dirty="0"/>
              <a:t>access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3" descr="C:\Data\Course\_UC13\IM stuff\ch06\FigureChapter06_fig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37" y="2309813"/>
            <a:ext cx="4276725" cy="2800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57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60000"/>
              </a:lnSpc>
            </a:pPr>
            <a:r>
              <a:rPr lang="en-US" altLang="en-US" dirty="0"/>
              <a:t>Software Ownership </a:t>
            </a:r>
            <a:r>
              <a:rPr lang="en-US" altLang="en-US" dirty="0" smtClean="0"/>
              <a:t>Rights: Commercial software – Shareware – Freeware - </a:t>
            </a:r>
            <a:r>
              <a:rPr lang="en-US" altLang="en-US" dirty="0"/>
              <a:t>Public domain </a:t>
            </a:r>
            <a:r>
              <a:rPr lang="en-US" altLang="en-US" dirty="0" smtClean="0"/>
              <a:t>software - </a:t>
            </a:r>
            <a:r>
              <a:rPr lang="en-US" altLang="en-US" dirty="0"/>
              <a:t>Open source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Installed vs. Web-Based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Software </a:t>
            </a:r>
            <a:r>
              <a:rPr lang="en-US" altLang="en-US" dirty="0" smtClean="0"/>
              <a:t>Suites.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Common Software </a:t>
            </a:r>
            <a:r>
              <a:rPr lang="en-US" altLang="en-US" dirty="0" smtClean="0"/>
              <a:t>Commands.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Editing a </a:t>
            </a:r>
            <a:r>
              <a:rPr lang="en-US" altLang="en-US" dirty="0" smtClean="0"/>
              <a:t>Document - </a:t>
            </a:r>
            <a:r>
              <a:rPr lang="en-US" altLang="en-US" dirty="0"/>
              <a:t>Formatting a </a:t>
            </a:r>
            <a:r>
              <a:rPr lang="en-US" altLang="en-US" dirty="0" smtClean="0"/>
              <a:t>Document.</a:t>
            </a:r>
          </a:p>
          <a:p>
            <a:pPr>
              <a:lnSpc>
                <a:spcPct val="160000"/>
              </a:lnSpc>
            </a:pPr>
            <a:r>
              <a:rPr lang="en-US" altLang="en-US" dirty="0" smtClean="0"/>
              <a:t>Word – Excel – Database – PowerPoint 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Graphics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Audio Editing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Media </a:t>
            </a:r>
            <a:r>
              <a:rPr lang="en-US" altLang="en-US" dirty="0" smtClean="0"/>
              <a:t>Players.</a:t>
            </a:r>
          </a:p>
          <a:p>
            <a:pPr>
              <a:lnSpc>
                <a:spcPct val="16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75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pic>
        <p:nvPicPr>
          <p:cNvPr id="1026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73" y="1842655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37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1678</TotalTime>
  <Words>1931</Words>
  <Application>Microsoft Office PowerPoint</Application>
  <PresentationFormat>Widescreen</PresentationFormat>
  <Paragraphs>241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Office Theme</vt:lpstr>
      <vt:lpstr>1_Office Theme</vt:lpstr>
      <vt:lpstr>Internet and Information Technology ITC202    Lecture 7 -Application Software</vt:lpstr>
      <vt:lpstr>Course Topics </vt:lpstr>
      <vt:lpstr>Learning Outcomes</vt:lpstr>
      <vt:lpstr>Learning Objectives</vt:lpstr>
      <vt:lpstr>Learning Objectives</vt:lpstr>
      <vt:lpstr>Overview</vt:lpstr>
      <vt:lpstr>The Basics of Application Software</vt:lpstr>
      <vt:lpstr>Software Ownership Rights</vt:lpstr>
      <vt:lpstr>Software Ownership Rights</vt:lpstr>
      <vt:lpstr>Installed vs. Web-Based Software</vt:lpstr>
      <vt:lpstr>Installed vs. Web-Based Software</vt:lpstr>
      <vt:lpstr>Software Suites</vt:lpstr>
      <vt:lpstr>Software Suites</vt:lpstr>
      <vt:lpstr>Common Software Commands</vt:lpstr>
      <vt:lpstr>The Ribbon</vt:lpstr>
      <vt:lpstr>Editing a Document</vt:lpstr>
      <vt:lpstr>Formatting a Document</vt:lpstr>
      <vt:lpstr>Word Processing Concepts</vt:lpstr>
      <vt:lpstr>Microsoft Word</vt:lpstr>
      <vt:lpstr>Creating a Word Processing Document</vt:lpstr>
      <vt:lpstr>Tables, Graphics, and Templates</vt:lpstr>
      <vt:lpstr>Spreadsheet Concepts</vt:lpstr>
      <vt:lpstr>Microsoft Excel</vt:lpstr>
      <vt:lpstr>Creating a Spreadsheet</vt:lpstr>
      <vt:lpstr>Entering Data into a Spreadsheet Cell</vt:lpstr>
      <vt:lpstr>Entering Data into a Spreadsheet Cell</vt:lpstr>
      <vt:lpstr>Database Concepts</vt:lpstr>
      <vt:lpstr>Database Concepts</vt:lpstr>
      <vt:lpstr>Microsoft Access</vt:lpstr>
      <vt:lpstr>Creating a Database</vt:lpstr>
      <vt:lpstr>Presentation Graphic Concepts</vt:lpstr>
      <vt:lpstr>Presentation Graphic Concepts</vt:lpstr>
      <vt:lpstr>Microsoft PowerPoint</vt:lpstr>
      <vt:lpstr>Creating a Presentation</vt:lpstr>
      <vt:lpstr>Graphics and Multimedia Concepts</vt:lpstr>
      <vt:lpstr>Graphics Software</vt:lpstr>
      <vt:lpstr>Graphics Software</vt:lpstr>
      <vt:lpstr>Audio Editing Software</vt:lpstr>
      <vt:lpstr>Video Editing and DVD Authoring Software</vt:lpstr>
      <vt:lpstr>Media Players</vt:lpstr>
      <vt:lpstr>Other Types of Application Software</vt:lpstr>
      <vt:lpstr>Review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121</cp:revision>
  <dcterms:created xsi:type="dcterms:W3CDTF">2021-06-09T17:43:05Z</dcterms:created>
  <dcterms:modified xsi:type="dcterms:W3CDTF">2021-10-29T14:25:40Z</dcterms:modified>
</cp:coreProperties>
</file>