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notesSlides/notesSlide19.xml" ContentType="application/vnd.openxmlformats-officedocument.presentationml.notesSlide+xml"/>
  <Override PartName="/ppt/tags/tag3.xml" ContentType="application/vnd.openxmlformats-officedocument.presentationml.tags+xml"/>
  <Override PartName="/ppt/notesSlides/notesSlide20.xml" ContentType="application/vnd.openxmlformats-officedocument.presentationml.notesSlide+xml"/>
  <Override PartName="/ppt/tags/tag4.xml" ContentType="application/vnd.openxmlformats-officedocument.presentationml.tags+xml"/>
  <Override PartName="/ppt/notesSlides/notesSlide21.xml" ContentType="application/vnd.openxmlformats-officedocument.presentationml.notesSlide+xml"/>
  <Override PartName="/ppt/tags/tag5.xml" ContentType="application/vnd.openxmlformats-officedocument.presentationml.tags+xml"/>
  <Override PartName="/ppt/notesSlides/notesSlide22.xml" ContentType="application/vnd.openxmlformats-officedocument.presentationml.notesSlide+xml"/>
  <Override PartName="/ppt/tags/tag6.xml" ContentType="application/vnd.openxmlformats-officedocument.presentationml.tags+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7.xml" ContentType="application/vnd.openxmlformats-officedocument.presentationml.tags+xml"/>
  <Override PartName="/ppt/notesSlides/notesSlide24.xml" ContentType="application/vnd.openxmlformats-officedocument.presentationml.notesSlide+xml"/>
  <Override PartName="/ppt/tags/tag8.xml" ContentType="application/vnd.openxmlformats-officedocument.presentationml.tags+xml"/>
  <Override PartName="/ppt/notesSlides/notesSlide25.xml" ContentType="application/vnd.openxmlformats-officedocument.presentationml.notesSlide+xml"/>
  <Override PartName="/ppt/tags/tag9.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0.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95"/>
  </p:notesMasterIdLst>
  <p:sldIdLst>
    <p:sldId id="514" r:id="rId5"/>
    <p:sldId id="256" r:id="rId6"/>
    <p:sldId id="561" r:id="rId7"/>
    <p:sldId id="553" r:id="rId8"/>
    <p:sldId id="565" r:id="rId9"/>
    <p:sldId id="566" r:id="rId10"/>
    <p:sldId id="567" r:id="rId11"/>
    <p:sldId id="559" r:id="rId12"/>
    <p:sldId id="555" r:id="rId13"/>
    <p:sldId id="552" r:id="rId14"/>
    <p:sldId id="497" r:id="rId15"/>
    <p:sldId id="498" r:id="rId16"/>
    <p:sldId id="592" r:id="rId17"/>
    <p:sldId id="591" r:id="rId18"/>
    <p:sldId id="593" r:id="rId19"/>
    <p:sldId id="590" r:id="rId20"/>
    <p:sldId id="594" r:id="rId21"/>
    <p:sldId id="595" r:id="rId22"/>
    <p:sldId id="596" r:id="rId23"/>
    <p:sldId id="597" r:id="rId24"/>
    <p:sldId id="520" r:id="rId25"/>
    <p:sldId id="599" r:id="rId26"/>
    <p:sldId id="601" r:id="rId27"/>
    <p:sldId id="521" r:id="rId28"/>
    <p:sldId id="602" r:id="rId29"/>
    <p:sldId id="603" r:id="rId30"/>
    <p:sldId id="604" r:id="rId31"/>
    <p:sldId id="605" r:id="rId32"/>
    <p:sldId id="531" r:id="rId33"/>
    <p:sldId id="260" r:id="rId34"/>
    <p:sldId id="606" r:id="rId35"/>
    <p:sldId id="262" r:id="rId36"/>
    <p:sldId id="607" r:id="rId37"/>
    <p:sldId id="608" r:id="rId38"/>
    <p:sldId id="264" r:id="rId39"/>
    <p:sldId id="610" r:id="rId40"/>
    <p:sldId id="612" r:id="rId41"/>
    <p:sldId id="614" r:id="rId42"/>
    <p:sldId id="615" r:id="rId43"/>
    <p:sldId id="616" r:id="rId44"/>
    <p:sldId id="609" r:id="rId45"/>
    <p:sldId id="619" r:id="rId46"/>
    <p:sldId id="620" r:id="rId47"/>
    <p:sldId id="257" r:id="rId48"/>
    <p:sldId id="621" r:id="rId49"/>
    <p:sldId id="622" r:id="rId50"/>
    <p:sldId id="530" r:id="rId51"/>
    <p:sldId id="623" r:id="rId52"/>
    <p:sldId id="624" r:id="rId53"/>
    <p:sldId id="626" r:id="rId54"/>
    <p:sldId id="267" r:id="rId55"/>
    <p:sldId id="638" r:id="rId56"/>
    <p:sldId id="628" r:id="rId57"/>
    <p:sldId id="627" r:id="rId58"/>
    <p:sldId id="641" r:id="rId59"/>
    <p:sldId id="629" r:id="rId60"/>
    <p:sldId id="630" r:id="rId61"/>
    <p:sldId id="633" r:id="rId62"/>
    <p:sldId id="635" r:id="rId63"/>
    <p:sldId id="546" r:id="rId64"/>
    <p:sldId id="639" r:id="rId65"/>
    <p:sldId id="640" r:id="rId66"/>
    <p:sldId id="544" r:id="rId67"/>
    <p:sldId id="547" r:id="rId68"/>
    <p:sldId id="583" r:id="rId69"/>
    <p:sldId id="584" r:id="rId70"/>
    <p:sldId id="569" r:id="rId71"/>
    <p:sldId id="548" r:id="rId72"/>
    <p:sldId id="585" r:id="rId73"/>
    <p:sldId id="570" r:id="rId74"/>
    <p:sldId id="586" r:id="rId75"/>
    <p:sldId id="571" r:id="rId76"/>
    <p:sldId id="572" r:id="rId77"/>
    <p:sldId id="549" r:id="rId78"/>
    <p:sldId id="587" r:id="rId79"/>
    <p:sldId id="574" r:id="rId80"/>
    <p:sldId id="575" r:id="rId81"/>
    <p:sldId id="588" r:id="rId82"/>
    <p:sldId id="576" r:id="rId83"/>
    <p:sldId id="550" r:id="rId84"/>
    <p:sldId id="589" r:id="rId85"/>
    <p:sldId id="577" r:id="rId86"/>
    <p:sldId id="578" r:id="rId87"/>
    <p:sldId id="579" r:id="rId88"/>
    <p:sldId id="580" r:id="rId89"/>
    <p:sldId id="551" r:id="rId90"/>
    <p:sldId id="581" r:id="rId91"/>
    <p:sldId id="582" r:id="rId92"/>
    <p:sldId id="519" r:id="rId93"/>
    <p:sldId id="349" r:id="rId9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4"/>
            <p14:sldId id="256"/>
            <p14:sldId id="561"/>
            <p14:sldId id="553"/>
            <p14:sldId id="565"/>
            <p14:sldId id="566"/>
            <p14:sldId id="567"/>
            <p14:sldId id="559"/>
            <p14:sldId id="555"/>
            <p14:sldId id="552"/>
            <p14:sldId id="497"/>
            <p14:sldId id="498"/>
            <p14:sldId id="592"/>
            <p14:sldId id="591"/>
            <p14:sldId id="593"/>
            <p14:sldId id="590"/>
            <p14:sldId id="594"/>
            <p14:sldId id="595"/>
            <p14:sldId id="596"/>
            <p14:sldId id="597"/>
            <p14:sldId id="520"/>
            <p14:sldId id="599"/>
            <p14:sldId id="601"/>
            <p14:sldId id="521"/>
            <p14:sldId id="602"/>
            <p14:sldId id="603"/>
            <p14:sldId id="604"/>
            <p14:sldId id="605"/>
            <p14:sldId id="531"/>
            <p14:sldId id="260"/>
            <p14:sldId id="606"/>
            <p14:sldId id="262"/>
            <p14:sldId id="607"/>
            <p14:sldId id="608"/>
            <p14:sldId id="264"/>
            <p14:sldId id="610"/>
            <p14:sldId id="612"/>
            <p14:sldId id="614"/>
            <p14:sldId id="615"/>
            <p14:sldId id="616"/>
            <p14:sldId id="609"/>
            <p14:sldId id="619"/>
            <p14:sldId id="620"/>
            <p14:sldId id="257"/>
            <p14:sldId id="621"/>
            <p14:sldId id="622"/>
            <p14:sldId id="530"/>
            <p14:sldId id="623"/>
            <p14:sldId id="624"/>
            <p14:sldId id="626"/>
            <p14:sldId id="267"/>
            <p14:sldId id="638"/>
            <p14:sldId id="628"/>
            <p14:sldId id="627"/>
            <p14:sldId id="641"/>
            <p14:sldId id="629"/>
            <p14:sldId id="630"/>
            <p14:sldId id="633"/>
            <p14:sldId id="635"/>
            <p14:sldId id="546"/>
            <p14:sldId id="639"/>
            <p14:sldId id="640"/>
            <p14:sldId id="544"/>
            <p14:sldId id="547"/>
            <p14:sldId id="583"/>
            <p14:sldId id="584"/>
            <p14:sldId id="569"/>
            <p14:sldId id="548"/>
            <p14:sldId id="585"/>
            <p14:sldId id="570"/>
            <p14:sldId id="586"/>
            <p14:sldId id="571"/>
            <p14:sldId id="572"/>
            <p14:sldId id="549"/>
            <p14:sldId id="587"/>
            <p14:sldId id="574"/>
            <p14:sldId id="575"/>
            <p14:sldId id="588"/>
            <p14:sldId id="576"/>
            <p14:sldId id="550"/>
            <p14:sldId id="589"/>
            <p14:sldId id="577"/>
            <p14:sldId id="578"/>
            <p14:sldId id="579"/>
            <p14:sldId id="580"/>
            <p14:sldId id="551"/>
            <p14:sldId id="581"/>
            <p14:sldId id="582"/>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66357B-D828-DC2E-A6EE-7F9B0C75FDAC}" v="2" dt="2026-01-20T21:10:50.6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434" autoAdjust="0"/>
  </p:normalViewPr>
  <p:slideViewPr>
    <p:cSldViewPr snapToGrid="0">
      <p:cViewPr varScale="1">
        <p:scale>
          <a:sx n="82" d="100"/>
          <a:sy n="82" d="100"/>
        </p:scale>
        <p:origin x="394" y="67"/>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notesMaster" Target="notesMasters/notesMaster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tableStyles" Target="tableStyles.xml"/><Relationship Id="rId10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theme" Target="theme/theme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hammad Alkhuly" userId="S::muhammadalkhuly@midocean.edu.km::5ac9c82f-4e87-4ec0-84e9-d154eb3c3cff" providerId="AD" clId="Web-{5366357B-D828-DC2E-A6EE-7F9B0C75FDAC}"/>
    <pc:docChg chg="modSld">
      <pc:chgData name="Muhammad Alkhuly" userId="S::muhammadalkhuly@midocean.edu.km::5ac9c82f-4e87-4ec0-84e9-d154eb3c3cff" providerId="AD" clId="Web-{5366357B-D828-DC2E-A6EE-7F9B0C75FDAC}" dt="2026-01-20T21:10:50.698" v="1" actId="1076"/>
      <pc:docMkLst>
        <pc:docMk/>
      </pc:docMkLst>
      <pc:sldChg chg="modSp">
        <pc:chgData name="Muhammad Alkhuly" userId="S::muhammadalkhuly@midocean.edu.km::5ac9c82f-4e87-4ec0-84e9-d154eb3c3cff" providerId="AD" clId="Web-{5366357B-D828-DC2E-A6EE-7F9B0C75FDAC}" dt="2026-01-20T21:10:50.698" v="1" actId="1076"/>
        <pc:sldMkLst>
          <pc:docMk/>
          <pc:sldMk cId="1735541878" sldId="519"/>
        </pc:sldMkLst>
        <pc:picChg chg="mod">
          <ac:chgData name="Muhammad Alkhuly" userId="S::muhammadalkhuly@midocean.edu.km::5ac9c82f-4e87-4ec0-84e9-d154eb3c3cff" providerId="AD" clId="Web-{5366357B-D828-DC2E-A6EE-7F9B0C75FDAC}" dt="2026-01-20T21:10:50.698" v="1" actId="1076"/>
          <ac:picMkLst>
            <pc:docMk/>
            <pc:sldMk cId="1735541878" sldId="519"/>
            <ac:picMk id="5" creationId="{00000000-0000-0000-0000-00000000000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B99FEB-3CCE-4346-99A8-6DD7B1E47825}" type="doc">
      <dgm:prSet loTypeId="urn:microsoft.com/office/officeart/2005/8/layout/cycle6" loCatId="relationship" qsTypeId="urn:microsoft.com/office/officeart/2005/8/quickstyle/simple1" qsCatId="simple" csTypeId="urn:microsoft.com/office/officeart/2005/8/colors/accent1_1" csCatId="accent1" phldr="1"/>
      <dgm:spPr/>
      <dgm:t>
        <a:bodyPr/>
        <a:lstStyle/>
        <a:p>
          <a:endParaRPr lang="en-US"/>
        </a:p>
      </dgm:t>
    </dgm:pt>
    <dgm:pt modelId="{A198B464-54DA-4EAF-9445-36CDAE1A3C01}">
      <dgm:prSet phldrT="[Text]"/>
      <dgm:spPr/>
      <dgm:t>
        <a:bodyPr/>
        <a:lstStyle/>
        <a:p>
          <a:pPr rtl="1"/>
          <a:r>
            <a:rPr lang="ar-SA" dirty="0"/>
            <a:t>أهمية الدراسات السابقة</a:t>
          </a:r>
          <a:endParaRPr lang="en-US" dirty="0"/>
        </a:p>
      </dgm:t>
    </dgm:pt>
    <dgm:pt modelId="{D9C71A1B-2694-43FA-940A-67CDAEF1278D}" type="parTrans" cxnId="{DB93607A-FE97-40F7-9DF2-F941B1ACEF09}">
      <dgm:prSet/>
      <dgm:spPr/>
      <dgm:t>
        <a:bodyPr/>
        <a:lstStyle/>
        <a:p>
          <a:endParaRPr lang="en-US"/>
        </a:p>
      </dgm:t>
    </dgm:pt>
    <dgm:pt modelId="{EFEED4D0-7293-4BBE-B6D2-63FDF4D93BE7}" type="sibTrans" cxnId="{DB93607A-FE97-40F7-9DF2-F941B1ACEF09}">
      <dgm:prSet/>
      <dgm:spPr/>
      <dgm:t>
        <a:bodyPr/>
        <a:lstStyle/>
        <a:p>
          <a:endParaRPr lang="en-US"/>
        </a:p>
      </dgm:t>
    </dgm:pt>
    <dgm:pt modelId="{957FAE8F-E864-46BE-A8ED-5C092876B0D0}">
      <dgm:prSet phldrT="[Text]"/>
      <dgm:spPr/>
      <dgm:t>
        <a:bodyPr/>
        <a:lstStyle/>
        <a:p>
          <a:pPr rtl="1"/>
          <a:r>
            <a:rPr lang="ar-DZ" b="1" dirty="0"/>
            <a:t>بلورة مشكلة البحث:</a:t>
          </a:r>
          <a:r>
            <a:rPr lang="ar-DZ" dirty="0"/>
            <a:t> تساعد الباحث في تحديد أبعاد مشكلته بدقة وتجنب التكرار.</a:t>
          </a:r>
          <a:endParaRPr lang="en-US" dirty="0"/>
        </a:p>
      </dgm:t>
    </dgm:pt>
    <dgm:pt modelId="{3F2467D3-FCA7-43A3-B55D-CACFDAF5550F}" type="parTrans" cxnId="{8E9A5741-65DC-4EE4-98CD-7B8EAAC14160}">
      <dgm:prSet/>
      <dgm:spPr/>
      <dgm:t>
        <a:bodyPr/>
        <a:lstStyle/>
        <a:p>
          <a:endParaRPr lang="en-US"/>
        </a:p>
      </dgm:t>
    </dgm:pt>
    <dgm:pt modelId="{5DAF0803-9676-4788-AAF5-8DB24A98A979}" type="sibTrans" cxnId="{8E9A5741-65DC-4EE4-98CD-7B8EAAC14160}">
      <dgm:prSet/>
      <dgm:spPr/>
      <dgm:t>
        <a:bodyPr/>
        <a:lstStyle/>
        <a:p>
          <a:endParaRPr lang="en-US"/>
        </a:p>
      </dgm:t>
    </dgm:pt>
    <dgm:pt modelId="{6900396D-4AFA-457C-BFD1-655485748207}">
      <dgm:prSet phldrT="[Text]"/>
      <dgm:spPr/>
      <dgm:t>
        <a:bodyPr/>
        <a:lstStyle/>
        <a:p>
          <a:pPr rtl="1"/>
          <a:r>
            <a:rPr lang="ar-DZ" b="1" dirty="0"/>
            <a:t>إغناء الإطار النظري:</a:t>
          </a:r>
          <a:r>
            <a:rPr lang="ar-DZ" dirty="0"/>
            <a:t> توفر قاعدة صلبة من المفاهيم والنظريات المرتبطة بالموضوع.</a:t>
          </a:r>
          <a:endParaRPr lang="en-US" dirty="0"/>
        </a:p>
      </dgm:t>
    </dgm:pt>
    <dgm:pt modelId="{E5EE03D2-8668-42EF-AA32-4DE6DFE43124}" type="parTrans" cxnId="{519D4D4E-8D82-478E-B6B0-0CCC54534CEA}">
      <dgm:prSet/>
      <dgm:spPr/>
      <dgm:t>
        <a:bodyPr/>
        <a:lstStyle/>
        <a:p>
          <a:endParaRPr lang="en-US"/>
        </a:p>
      </dgm:t>
    </dgm:pt>
    <dgm:pt modelId="{0EE34E8B-C6C4-4B9B-8ECC-B54CBEB3CA0B}" type="sibTrans" cxnId="{519D4D4E-8D82-478E-B6B0-0CCC54534CEA}">
      <dgm:prSet/>
      <dgm:spPr/>
      <dgm:t>
        <a:bodyPr/>
        <a:lstStyle/>
        <a:p>
          <a:endParaRPr lang="en-US"/>
        </a:p>
      </dgm:t>
    </dgm:pt>
    <dgm:pt modelId="{65C31638-3391-4B25-BF6C-1B724B03CFAD}">
      <dgm:prSet phldrT="[Text]"/>
      <dgm:spPr/>
      <dgm:t>
        <a:bodyPr/>
        <a:lstStyle/>
        <a:p>
          <a:pPr rtl="1"/>
          <a:r>
            <a:rPr lang="ar-DZ" b="1" dirty="0"/>
            <a:t>تحديد الفجوة البحثية:</a:t>
          </a:r>
          <a:r>
            <a:rPr lang="ar-DZ" dirty="0"/>
            <a:t> رصد الجوانب التي لم تتطرق إليها الدراسات السابقة لسد النقص المعرفي.</a:t>
          </a:r>
          <a:endParaRPr lang="en-US" dirty="0"/>
        </a:p>
      </dgm:t>
    </dgm:pt>
    <dgm:pt modelId="{7BA78D44-8534-4A3F-AB7C-FB8DC3A17126}" type="parTrans" cxnId="{0B173DC7-30B3-492A-82DF-7625488A5624}">
      <dgm:prSet/>
      <dgm:spPr/>
      <dgm:t>
        <a:bodyPr/>
        <a:lstStyle/>
        <a:p>
          <a:endParaRPr lang="en-US"/>
        </a:p>
      </dgm:t>
    </dgm:pt>
    <dgm:pt modelId="{AF345065-8DF8-4E40-B69C-1B489E0CC9EB}" type="sibTrans" cxnId="{0B173DC7-30B3-492A-82DF-7625488A5624}">
      <dgm:prSet/>
      <dgm:spPr/>
      <dgm:t>
        <a:bodyPr/>
        <a:lstStyle/>
        <a:p>
          <a:endParaRPr lang="en-US"/>
        </a:p>
      </dgm:t>
    </dgm:pt>
    <dgm:pt modelId="{71998BB4-C1D4-4A98-A54B-36FF47EFC54D}">
      <dgm:prSet phldrT="[Text]"/>
      <dgm:spPr/>
      <dgm:t>
        <a:bodyPr/>
        <a:lstStyle/>
        <a:p>
          <a:pPr rtl="1"/>
          <a:r>
            <a:rPr lang="ar-DZ" b="1" dirty="0"/>
            <a:t>تطوير المنهجية والأدوات:</a:t>
          </a:r>
          <a:r>
            <a:rPr lang="ar-DZ" dirty="0"/>
            <a:t> الاستفادة من تجارب الباحثين في اختيار المناهج وتصميم الأدوات (استبيان، اختبار).</a:t>
          </a:r>
          <a:endParaRPr lang="en-US" dirty="0"/>
        </a:p>
      </dgm:t>
    </dgm:pt>
    <dgm:pt modelId="{018DCDF8-8298-49BC-90DE-DB46A65AB2A9}" type="parTrans" cxnId="{CEB35ED9-B43F-4C36-8681-3F2A861CF4F0}">
      <dgm:prSet/>
      <dgm:spPr/>
      <dgm:t>
        <a:bodyPr/>
        <a:lstStyle/>
        <a:p>
          <a:endParaRPr lang="en-US"/>
        </a:p>
      </dgm:t>
    </dgm:pt>
    <dgm:pt modelId="{6C60FC41-731A-40A7-A726-82D58D20029C}" type="sibTrans" cxnId="{CEB35ED9-B43F-4C36-8681-3F2A861CF4F0}">
      <dgm:prSet/>
      <dgm:spPr/>
      <dgm:t>
        <a:bodyPr/>
        <a:lstStyle/>
        <a:p>
          <a:endParaRPr lang="en-US"/>
        </a:p>
      </dgm:t>
    </dgm:pt>
    <dgm:pt modelId="{B5F533C8-09DC-48A4-BA49-163B9AB67DA0}">
      <dgm:prSet phldrT="[Text]"/>
      <dgm:spPr/>
      <dgm:t>
        <a:bodyPr/>
        <a:lstStyle/>
        <a:p>
          <a:pPr rtl="1"/>
          <a:r>
            <a:rPr lang="ar-DZ" b="1" dirty="0"/>
            <a:t>تجنب الأخطاء السابقة:</a:t>
          </a:r>
          <a:r>
            <a:rPr lang="ar-DZ" dirty="0"/>
            <a:t> تنبيه الباحث للعقبات أو الأخطاء المنهجية التي وقع فيها الآخرون لتفاديها.</a:t>
          </a:r>
          <a:endParaRPr lang="en-US" dirty="0"/>
        </a:p>
      </dgm:t>
    </dgm:pt>
    <dgm:pt modelId="{8CDE8353-400B-49B8-B8B6-CA261B0F2628}" type="parTrans" cxnId="{8795847C-5586-46E4-B38D-AC2E2358A613}">
      <dgm:prSet/>
      <dgm:spPr/>
      <dgm:t>
        <a:bodyPr/>
        <a:lstStyle/>
        <a:p>
          <a:endParaRPr lang="en-US"/>
        </a:p>
      </dgm:t>
    </dgm:pt>
    <dgm:pt modelId="{FA8A3C39-1D52-486D-B300-F520AF0CCF80}" type="sibTrans" cxnId="{8795847C-5586-46E4-B38D-AC2E2358A613}">
      <dgm:prSet/>
      <dgm:spPr/>
      <dgm:t>
        <a:bodyPr/>
        <a:lstStyle/>
        <a:p>
          <a:endParaRPr lang="en-US"/>
        </a:p>
      </dgm:t>
    </dgm:pt>
    <dgm:pt modelId="{058F606D-5EE9-4A04-A779-D73036CD45D1}">
      <dgm:prSet phldrT="[Text]"/>
      <dgm:spPr/>
      <dgm:t>
        <a:bodyPr/>
        <a:lstStyle/>
        <a:p>
          <a:pPr rtl="1"/>
          <a:r>
            <a:rPr lang="ar-DZ" b="1" dirty="0"/>
            <a:t>تفسير النتائج ومقارنتها:</a:t>
          </a:r>
          <a:r>
            <a:rPr lang="ar-DZ" dirty="0"/>
            <a:t> توفر مرجعاً للمقارنة بين نتائج البحث الحالي ونتائج الدراسات السابقة.</a:t>
          </a:r>
          <a:endParaRPr lang="ar-SA" dirty="0"/>
        </a:p>
        <a:p>
          <a:pPr rtl="1"/>
          <a:endParaRPr lang="en-US" dirty="0"/>
        </a:p>
      </dgm:t>
    </dgm:pt>
    <dgm:pt modelId="{6097A28F-2AC5-457D-9F5C-B891F3183F48}" type="parTrans" cxnId="{706B7CBB-76AF-4255-8208-941412AB5BD5}">
      <dgm:prSet/>
      <dgm:spPr/>
      <dgm:t>
        <a:bodyPr/>
        <a:lstStyle/>
        <a:p>
          <a:endParaRPr lang="en-US"/>
        </a:p>
      </dgm:t>
    </dgm:pt>
    <dgm:pt modelId="{03F06814-2C9E-44EA-BD1F-03BB4A8A3144}" type="sibTrans" cxnId="{706B7CBB-76AF-4255-8208-941412AB5BD5}">
      <dgm:prSet/>
      <dgm:spPr/>
      <dgm:t>
        <a:bodyPr/>
        <a:lstStyle/>
        <a:p>
          <a:endParaRPr lang="en-US"/>
        </a:p>
      </dgm:t>
    </dgm:pt>
    <dgm:pt modelId="{FDDCF3AD-5F55-4210-8B00-1E7D995A1E95}">
      <dgm:prSet phldrT="[Text]"/>
      <dgm:spPr/>
      <dgm:t>
        <a:bodyPr/>
        <a:lstStyle/>
        <a:p>
          <a:pPr rtl="1"/>
          <a:r>
            <a:rPr lang="ar-DZ" b="1" dirty="0"/>
            <a:t>توفير مصادر إضافية:</a:t>
          </a:r>
          <a:r>
            <a:rPr lang="ar-DZ" dirty="0"/>
            <a:t> تفتح آفاقاً للباحث للوصول إلى مراجع ومصادر أصيلة وردت في تلك الدراسات.</a:t>
          </a:r>
          <a:endParaRPr lang="en-US" dirty="0"/>
        </a:p>
      </dgm:t>
    </dgm:pt>
    <dgm:pt modelId="{11832F45-8198-4FC7-A03F-AAE2B24BECD8}" type="parTrans" cxnId="{66C870FA-261F-4EBE-89F1-076BB8F699AD}">
      <dgm:prSet/>
      <dgm:spPr/>
      <dgm:t>
        <a:bodyPr/>
        <a:lstStyle/>
        <a:p>
          <a:endParaRPr lang="en-US"/>
        </a:p>
      </dgm:t>
    </dgm:pt>
    <dgm:pt modelId="{86892E1C-2CAE-4064-9AAB-BD0EF1A5F480}" type="sibTrans" cxnId="{66C870FA-261F-4EBE-89F1-076BB8F699AD}">
      <dgm:prSet/>
      <dgm:spPr/>
      <dgm:t>
        <a:bodyPr/>
        <a:lstStyle/>
        <a:p>
          <a:endParaRPr lang="en-US"/>
        </a:p>
      </dgm:t>
    </dgm:pt>
    <dgm:pt modelId="{E64514CB-FA25-4AA4-BD98-68A15DE25E02}" type="pres">
      <dgm:prSet presAssocID="{30B99FEB-3CCE-4346-99A8-6DD7B1E47825}" presName="cycle" presStyleCnt="0">
        <dgm:presLayoutVars>
          <dgm:dir/>
          <dgm:resizeHandles val="exact"/>
        </dgm:presLayoutVars>
      </dgm:prSet>
      <dgm:spPr/>
    </dgm:pt>
    <dgm:pt modelId="{7F634D0D-7384-465F-BA43-0DB6880B9E61}" type="pres">
      <dgm:prSet presAssocID="{A198B464-54DA-4EAF-9445-36CDAE1A3C01}" presName="node" presStyleLbl="node1" presStyleIdx="0" presStyleCnt="1">
        <dgm:presLayoutVars>
          <dgm:bulletEnabled val="1"/>
        </dgm:presLayoutVars>
      </dgm:prSet>
      <dgm:spPr/>
    </dgm:pt>
  </dgm:ptLst>
  <dgm:cxnLst>
    <dgm:cxn modelId="{8E9A5741-65DC-4EE4-98CD-7B8EAAC14160}" srcId="{A198B464-54DA-4EAF-9445-36CDAE1A3C01}" destId="{957FAE8F-E864-46BE-A8ED-5C092876B0D0}" srcOrd="0" destOrd="0" parTransId="{3F2467D3-FCA7-43A3-B55D-CACFDAF5550F}" sibTransId="{5DAF0803-9676-4788-AAF5-8DB24A98A979}"/>
    <dgm:cxn modelId="{5BF2D443-C669-499C-9361-C77668AE24D0}" type="presOf" srcId="{6900396D-4AFA-457C-BFD1-655485748207}" destId="{7F634D0D-7384-465F-BA43-0DB6880B9E61}" srcOrd="0" destOrd="2" presId="urn:microsoft.com/office/officeart/2005/8/layout/cycle6"/>
    <dgm:cxn modelId="{519D4D4E-8D82-478E-B6B0-0CCC54534CEA}" srcId="{A198B464-54DA-4EAF-9445-36CDAE1A3C01}" destId="{6900396D-4AFA-457C-BFD1-655485748207}" srcOrd="1" destOrd="0" parTransId="{E5EE03D2-8668-42EF-AA32-4DE6DFE43124}" sibTransId="{0EE34E8B-C6C4-4B9B-8ECC-B54CBEB3CA0B}"/>
    <dgm:cxn modelId="{CC60BF53-84E0-413C-AC41-FA4610A7099C}" type="presOf" srcId="{058F606D-5EE9-4A04-A779-D73036CD45D1}" destId="{7F634D0D-7384-465F-BA43-0DB6880B9E61}" srcOrd="0" destOrd="6" presId="urn:microsoft.com/office/officeart/2005/8/layout/cycle6"/>
    <dgm:cxn modelId="{DB93607A-FE97-40F7-9DF2-F941B1ACEF09}" srcId="{30B99FEB-3CCE-4346-99A8-6DD7B1E47825}" destId="{A198B464-54DA-4EAF-9445-36CDAE1A3C01}" srcOrd="0" destOrd="0" parTransId="{D9C71A1B-2694-43FA-940A-67CDAEF1278D}" sibTransId="{EFEED4D0-7293-4BBE-B6D2-63FDF4D93BE7}"/>
    <dgm:cxn modelId="{8795847C-5586-46E4-B38D-AC2E2358A613}" srcId="{A198B464-54DA-4EAF-9445-36CDAE1A3C01}" destId="{B5F533C8-09DC-48A4-BA49-163B9AB67DA0}" srcOrd="4" destOrd="0" parTransId="{8CDE8353-400B-49B8-B8B6-CA261B0F2628}" sibTransId="{FA8A3C39-1D52-486D-B300-F520AF0CCF80}"/>
    <dgm:cxn modelId="{AC3818A6-6705-44A4-BCCE-F9A587E6448B}" type="presOf" srcId="{B5F533C8-09DC-48A4-BA49-163B9AB67DA0}" destId="{7F634D0D-7384-465F-BA43-0DB6880B9E61}" srcOrd="0" destOrd="5" presId="urn:microsoft.com/office/officeart/2005/8/layout/cycle6"/>
    <dgm:cxn modelId="{45D671AA-1C3B-4614-AAF4-86369CF79A31}" type="presOf" srcId="{FDDCF3AD-5F55-4210-8B00-1E7D995A1E95}" destId="{7F634D0D-7384-465F-BA43-0DB6880B9E61}" srcOrd="0" destOrd="7" presId="urn:microsoft.com/office/officeart/2005/8/layout/cycle6"/>
    <dgm:cxn modelId="{706B7CBB-76AF-4255-8208-941412AB5BD5}" srcId="{A198B464-54DA-4EAF-9445-36CDAE1A3C01}" destId="{058F606D-5EE9-4A04-A779-D73036CD45D1}" srcOrd="5" destOrd="0" parTransId="{6097A28F-2AC5-457D-9F5C-B891F3183F48}" sibTransId="{03F06814-2C9E-44EA-BD1F-03BB4A8A3144}"/>
    <dgm:cxn modelId="{E196D5BE-6EF9-4D5B-BC3B-477ABBD3758B}" type="presOf" srcId="{71998BB4-C1D4-4A98-A54B-36FF47EFC54D}" destId="{7F634D0D-7384-465F-BA43-0DB6880B9E61}" srcOrd="0" destOrd="4" presId="urn:microsoft.com/office/officeart/2005/8/layout/cycle6"/>
    <dgm:cxn modelId="{13D26FC2-4D6A-4335-BACA-8676A239469F}" type="presOf" srcId="{30B99FEB-3CCE-4346-99A8-6DD7B1E47825}" destId="{E64514CB-FA25-4AA4-BD98-68A15DE25E02}" srcOrd="0" destOrd="0" presId="urn:microsoft.com/office/officeart/2005/8/layout/cycle6"/>
    <dgm:cxn modelId="{465D57C2-E55A-47E6-A8DB-7F1169DE6CC1}" type="presOf" srcId="{65C31638-3391-4B25-BF6C-1B724B03CFAD}" destId="{7F634D0D-7384-465F-BA43-0DB6880B9E61}" srcOrd="0" destOrd="3" presId="urn:microsoft.com/office/officeart/2005/8/layout/cycle6"/>
    <dgm:cxn modelId="{0B173DC7-30B3-492A-82DF-7625488A5624}" srcId="{A198B464-54DA-4EAF-9445-36CDAE1A3C01}" destId="{65C31638-3391-4B25-BF6C-1B724B03CFAD}" srcOrd="2" destOrd="0" parTransId="{7BA78D44-8534-4A3F-AB7C-FB8DC3A17126}" sibTransId="{AF345065-8DF8-4E40-B69C-1B489E0CC9EB}"/>
    <dgm:cxn modelId="{CEB35ED9-B43F-4C36-8681-3F2A861CF4F0}" srcId="{A198B464-54DA-4EAF-9445-36CDAE1A3C01}" destId="{71998BB4-C1D4-4A98-A54B-36FF47EFC54D}" srcOrd="3" destOrd="0" parTransId="{018DCDF8-8298-49BC-90DE-DB46A65AB2A9}" sibTransId="{6C60FC41-731A-40A7-A726-82D58D20029C}"/>
    <dgm:cxn modelId="{C1F3CDEC-6EEF-4359-91A9-80592FF55E67}" type="presOf" srcId="{957FAE8F-E864-46BE-A8ED-5C092876B0D0}" destId="{7F634D0D-7384-465F-BA43-0DB6880B9E61}" srcOrd="0" destOrd="1" presId="urn:microsoft.com/office/officeart/2005/8/layout/cycle6"/>
    <dgm:cxn modelId="{3B8C4BF0-CC1C-48F1-947B-88327DB69F6E}" type="presOf" srcId="{A198B464-54DA-4EAF-9445-36CDAE1A3C01}" destId="{7F634D0D-7384-465F-BA43-0DB6880B9E61}" srcOrd="0" destOrd="0" presId="urn:microsoft.com/office/officeart/2005/8/layout/cycle6"/>
    <dgm:cxn modelId="{66C870FA-261F-4EBE-89F1-076BB8F699AD}" srcId="{A198B464-54DA-4EAF-9445-36CDAE1A3C01}" destId="{FDDCF3AD-5F55-4210-8B00-1E7D995A1E95}" srcOrd="6" destOrd="0" parTransId="{11832F45-8198-4FC7-A03F-AAE2B24BECD8}" sibTransId="{86892E1C-2CAE-4064-9AAB-BD0EF1A5F480}"/>
    <dgm:cxn modelId="{8D8A8F7E-6FEB-40DB-A9ED-A79FD6EA64A2}" type="presParOf" srcId="{E64514CB-FA25-4AA4-BD98-68A15DE25E02}" destId="{7F634D0D-7384-465F-BA43-0DB6880B9E61}" srcOrd="0"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634D0D-7384-465F-BA43-0DB6880B9E61}">
      <dsp:nvSpPr>
        <dsp:cNvPr id="0" name=""/>
        <dsp:cNvSpPr/>
      </dsp:nvSpPr>
      <dsp:spPr>
        <a:xfrm>
          <a:off x="199291" y="2956"/>
          <a:ext cx="10342204" cy="672243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t" anchorCtr="0">
          <a:noAutofit/>
        </a:bodyPr>
        <a:lstStyle/>
        <a:p>
          <a:pPr marL="0" lvl="0" indent="0" algn="r" defTabSz="1466850" rtl="1">
            <a:lnSpc>
              <a:spcPct val="90000"/>
            </a:lnSpc>
            <a:spcBef>
              <a:spcPct val="0"/>
            </a:spcBef>
            <a:spcAft>
              <a:spcPct val="35000"/>
            </a:spcAft>
            <a:buNone/>
          </a:pPr>
          <a:r>
            <a:rPr lang="ar-SA" sz="3300" kern="1200" dirty="0"/>
            <a:t>أهمية الدراسات السابقة</a:t>
          </a:r>
          <a:endParaRPr lang="en-US" sz="3300" kern="1200" dirty="0"/>
        </a:p>
        <a:p>
          <a:pPr marL="228600" lvl="1" indent="-228600" algn="r" defTabSz="1155700" rtl="1">
            <a:lnSpc>
              <a:spcPct val="90000"/>
            </a:lnSpc>
            <a:spcBef>
              <a:spcPct val="0"/>
            </a:spcBef>
            <a:spcAft>
              <a:spcPct val="15000"/>
            </a:spcAft>
            <a:buChar char="•"/>
          </a:pPr>
          <a:r>
            <a:rPr lang="ar-DZ" sz="2600" b="1" kern="1200" dirty="0"/>
            <a:t>بلورة مشكلة البحث:</a:t>
          </a:r>
          <a:r>
            <a:rPr lang="ar-DZ" sz="2600" kern="1200" dirty="0"/>
            <a:t> تساعد الباحث في تحديد أبعاد مشكلته بدقة وتجنب التكرار.</a:t>
          </a:r>
          <a:endParaRPr lang="en-US" sz="2600" kern="1200" dirty="0"/>
        </a:p>
        <a:p>
          <a:pPr marL="228600" lvl="1" indent="-228600" algn="r" defTabSz="1155700" rtl="1">
            <a:lnSpc>
              <a:spcPct val="90000"/>
            </a:lnSpc>
            <a:spcBef>
              <a:spcPct val="0"/>
            </a:spcBef>
            <a:spcAft>
              <a:spcPct val="15000"/>
            </a:spcAft>
            <a:buChar char="•"/>
          </a:pPr>
          <a:r>
            <a:rPr lang="ar-DZ" sz="2600" b="1" kern="1200" dirty="0"/>
            <a:t>إغناء الإطار النظري:</a:t>
          </a:r>
          <a:r>
            <a:rPr lang="ar-DZ" sz="2600" kern="1200" dirty="0"/>
            <a:t> توفر قاعدة صلبة من المفاهيم والنظريات المرتبطة بالموضوع.</a:t>
          </a:r>
          <a:endParaRPr lang="en-US" sz="2600" kern="1200" dirty="0"/>
        </a:p>
        <a:p>
          <a:pPr marL="228600" lvl="1" indent="-228600" algn="r" defTabSz="1155700" rtl="1">
            <a:lnSpc>
              <a:spcPct val="90000"/>
            </a:lnSpc>
            <a:spcBef>
              <a:spcPct val="0"/>
            </a:spcBef>
            <a:spcAft>
              <a:spcPct val="15000"/>
            </a:spcAft>
            <a:buChar char="•"/>
          </a:pPr>
          <a:r>
            <a:rPr lang="ar-DZ" sz="2600" b="1" kern="1200" dirty="0"/>
            <a:t>تحديد الفجوة البحثية:</a:t>
          </a:r>
          <a:r>
            <a:rPr lang="ar-DZ" sz="2600" kern="1200" dirty="0"/>
            <a:t> رصد الجوانب التي لم تتطرق إليها الدراسات السابقة لسد النقص المعرفي.</a:t>
          </a:r>
          <a:endParaRPr lang="en-US" sz="2600" kern="1200" dirty="0"/>
        </a:p>
        <a:p>
          <a:pPr marL="228600" lvl="1" indent="-228600" algn="r" defTabSz="1155700" rtl="1">
            <a:lnSpc>
              <a:spcPct val="90000"/>
            </a:lnSpc>
            <a:spcBef>
              <a:spcPct val="0"/>
            </a:spcBef>
            <a:spcAft>
              <a:spcPct val="15000"/>
            </a:spcAft>
            <a:buChar char="•"/>
          </a:pPr>
          <a:r>
            <a:rPr lang="ar-DZ" sz="2600" b="1" kern="1200" dirty="0"/>
            <a:t>تطوير المنهجية والأدوات:</a:t>
          </a:r>
          <a:r>
            <a:rPr lang="ar-DZ" sz="2600" kern="1200" dirty="0"/>
            <a:t> الاستفادة من تجارب الباحثين في اختيار المناهج وتصميم الأدوات (استبيان، اختبار).</a:t>
          </a:r>
          <a:endParaRPr lang="en-US" sz="2600" kern="1200" dirty="0"/>
        </a:p>
        <a:p>
          <a:pPr marL="228600" lvl="1" indent="-228600" algn="r" defTabSz="1155700" rtl="1">
            <a:lnSpc>
              <a:spcPct val="90000"/>
            </a:lnSpc>
            <a:spcBef>
              <a:spcPct val="0"/>
            </a:spcBef>
            <a:spcAft>
              <a:spcPct val="15000"/>
            </a:spcAft>
            <a:buChar char="•"/>
          </a:pPr>
          <a:r>
            <a:rPr lang="ar-DZ" sz="2600" b="1" kern="1200" dirty="0"/>
            <a:t>تجنب الأخطاء السابقة:</a:t>
          </a:r>
          <a:r>
            <a:rPr lang="ar-DZ" sz="2600" kern="1200" dirty="0"/>
            <a:t> تنبيه الباحث للعقبات أو الأخطاء المنهجية التي وقع فيها الآخرون لتفاديها.</a:t>
          </a:r>
          <a:endParaRPr lang="en-US" sz="2600" kern="1200" dirty="0"/>
        </a:p>
        <a:p>
          <a:pPr marL="228600" lvl="1" indent="-228600" algn="r" defTabSz="1155700" rtl="1">
            <a:lnSpc>
              <a:spcPct val="90000"/>
            </a:lnSpc>
            <a:spcBef>
              <a:spcPct val="0"/>
            </a:spcBef>
            <a:spcAft>
              <a:spcPct val="15000"/>
            </a:spcAft>
            <a:buChar char="•"/>
          </a:pPr>
          <a:r>
            <a:rPr lang="ar-DZ" sz="2600" b="1" kern="1200" dirty="0"/>
            <a:t>تفسير النتائج ومقارنتها:</a:t>
          </a:r>
          <a:r>
            <a:rPr lang="ar-DZ" sz="2600" kern="1200" dirty="0"/>
            <a:t> توفر مرجعاً للمقارنة بين نتائج البحث الحالي ونتائج الدراسات السابقة.</a:t>
          </a:r>
          <a:endParaRPr lang="ar-SA" sz="2600" kern="1200" dirty="0"/>
        </a:p>
        <a:p>
          <a:pPr marL="228600" lvl="1" indent="-228600" algn="r" defTabSz="1155700" rtl="1">
            <a:lnSpc>
              <a:spcPct val="90000"/>
            </a:lnSpc>
            <a:spcBef>
              <a:spcPct val="0"/>
            </a:spcBef>
            <a:spcAft>
              <a:spcPct val="15000"/>
            </a:spcAft>
            <a:buChar char="•"/>
          </a:pPr>
          <a:endParaRPr lang="en-US" sz="2600" kern="1200" dirty="0"/>
        </a:p>
        <a:p>
          <a:pPr marL="228600" lvl="1" indent="-228600" algn="r" defTabSz="1155700" rtl="1">
            <a:lnSpc>
              <a:spcPct val="90000"/>
            </a:lnSpc>
            <a:spcBef>
              <a:spcPct val="0"/>
            </a:spcBef>
            <a:spcAft>
              <a:spcPct val="15000"/>
            </a:spcAft>
            <a:buChar char="•"/>
          </a:pPr>
          <a:r>
            <a:rPr lang="ar-DZ" sz="2600" b="1" kern="1200" dirty="0"/>
            <a:t>توفير مصادر إضافية:</a:t>
          </a:r>
          <a:r>
            <a:rPr lang="ar-DZ" sz="2600" kern="1200" dirty="0"/>
            <a:t> تفتح آفاقاً للباحث للوصول إلى مراجع ومصادر أصيلة وردت في تلك الدراسات.</a:t>
          </a:r>
          <a:endParaRPr lang="en-US" sz="2600" kern="1200" dirty="0"/>
        </a:p>
      </dsp:txBody>
      <dsp:txXfrm>
        <a:off x="527453" y="331118"/>
        <a:ext cx="9685880" cy="6066108"/>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831613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0656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84587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638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BBC7E7D-48C8-45A2-B942-286B49E87A75}" type="slidenum">
              <a:rPr lang="ar-SA" sz="1200"/>
              <a:pPr algn="l" eaLnBrk="1" hangingPunct="1"/>
              <a:t>29</a:t>
            </a:fld>
            <a:endParaRPr lang="en-US" sz="1200"/>
          </a:p>
        </p:txBody>
      </p:sp>
      <p:sp>
        <p:nvSpPr>
          <p:cNvPr id="656387" name="Rectangle 2"/>
          <p:cNvSpPr>
            <a:spLocks noGrp="1" noRot="1" noChangeAspect="1" noChangeArrowheads="1" noTextEdit="1"/>
          </p:cNvSpPr>
          <p:nvPr>
            <p:ph type="sldImg"/>
          </p:nvPr>
        </p:nvSpPr>
        <p:spPr>
          <a:xfrm>
            <a:off x="382588" y="685800"/>
            <a:ext cx="6092825" cy="3427413"/>
          </a:xfrm>
          <a:ln/>
        </p:spPr>
      </p:sp>
      <p:sp>
        <p:nvSpPr>
          <p:cNvPr id="6563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4075632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7410" name="Rectangle 2"/>
          <p:cNvSpPr>
            <a:spLocks noGrp="1" noRot="1" noChangeAspect="1" noChangeArrowheads="1" noTextEdit="1"/>
          </p:cNvSpPr>
          <p:nvPr>
            <p:ph type="sldImg"/>
          </p:nvPr>
        </p:nvSpPr>
        <p:spPr>
          <a:xfrm>
            <a:off x="382588" y="685800"/>
            <a:ext cx="6092825" cy="3427413"/>
          </a:xfrm>
          <a:ln/>
        </p:spPr>
      </p:sp>
      <p:sp>
        <p:nvSpPr>
          <p:cNvPr id="65741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272930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945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1A45C7CD-AE69-420B-A413-D42CED5A0391}" type="slidenum">
              <a:rPr lang="ar-SA" sz="1200"/>
              <a:pPr algn="l" eaLnBrk="1" hangingPunct="1"/>
              <a:t>32</a:t>
            </a:fld>
            <a:endParaRPr lang="en-US" sz="1200"/>
          </a:p>
        </p:txBody>
      </p:sp>
      <p:sp>
        <p:nvSpPr>
          <p:cNvPr id="659459" name="Rectangle 2"/>
          <p:cNvSpPr>
            <a:spLocks noGrp="1" noRot="1" noChangeAspect="1" noChangeArrowheads="1" noTextEdit="1"/>
          </p:cNvSpPr>
          <p:nvPr>
            <p:ph type="sldImg"/>
          </p:nvPr>
        </p:nvSpPr>
        <p:spPr>
          <a:xfrm>
            <a:off x="382588" y="685800"/>
            <a:ext cx="6092825" cy="3427413"/>
          </a:xfrm>
          <a:ln/>
        </p:spPr>
      </p:sp>
      <p:sp>
        <p:nvSpPr>
          <p:cNvPr id="65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2445824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945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1A45C7CD-AE69-420B-A413-D42CED5A0391}" type="slidenum">
              <a:rPr lang="ar-SA" sz="1200"/>
              <a:pPr algn="l" eaLnBrk="1" hangingPunct="1"/>
              <a:t>33</a:t>
            </a:fld>
            <a:endParaRPr lang="en-US" sz="1200"/>
          </a:p>
        </p:txBody>
      </p:sp>
      <p:sp>
        <p:nvSpPr>
          <p:cNvPr id="659459" name="Rectangle 2"/>
          <p:cNvSpPr>
            <a:spLocks noGrp="1" noRot="1" noChangeAspect="1" noChangeArrowheads="1" noTextEdit="1"/>
          </p:cNvSpPr>
          <p:nvPr>
            <p:ph type="sldImg"/>
          </p:nvPr>
        </p:nvSpPr>
        <p:spPr>
          <a:xfrm>
            <a:off x="382588" y="685800"/>
            <a:ext cx="6092825" cy="3427413"/>
          </a:xfrm>
          <a:ln/>
        </p:spPr>
      </p:sp>
      <p:sp>
        <p:nvSpPr>
          <p:cNvPr id="65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4573048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0482"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9506C98-3F28-4698-94B0-D42604DF9FCF}" type="slidenum">
              <a:rPr lang="ar-SA" sz="1200"/>
              <a:pPr algn="l" eaLnBrk="1" hangingPunct="1"/>
              <a:t>34</a:t>
            </a:fld>
            <a:endParaRPr lang="en-US" sz="1200"/>
          </a:p>
        </p:txBody>
      </p:sp>
      <p:sp>
        <p:nvSpPr>
          <p:cNvPr id="660483" name="Rectangle 2"/>
          <p:cNvSpPr>
            <a:spLocks noGrp="1" noRot="1" noChangeAspect="1" noChangeArrowheads="1" noTextEdit="1"/>
          </p:cNvSpPr>
          <p:nvPr>
            <p:ph type="sldImg"/>
          </p:nvPr>
        </p:nvSpPr>
        <p:spPr>
          <a:xfrm>
            <a:off x="382588" y="685800"/>
            <a:ext cx="6092825" cy="3427413"/>
          </a:xfrm>
          <a:ln/>
        </p:spPr>
      </p:sp>
      <p:sp>
        <p:nvSpPr>
          <p:cNvPr id="6604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657537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Rot="1" noChangeAspect="1" noChangeArrowheads="1" noTextEdit="1"/>
          </p:cNvSpPr>
          <p:nvPr>
            <p:ph type="sldImg"/>
          </p:nvPr>
        </p:nvSpPr>
        <p:spPr>
          <a:xfrm>
            <a:off x="382588" y="685800"/>
            <a:ext cx="6092825" cy="3427413"/>
          </a:xfrm>
          <a:ln/>
        </p:spPr>
      </p:sp>
      <p:sp>
        <p:nvSpPr>
          <p:cNvPr id="66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581471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Rot="1" noChangeAspect="1" noChangeArrowheads="1" noTextEdit="1"/>
          </p:cNvSpPr>
          <p:nvPr>
            <p:ph type="sldImg"/>
          </p:nvPr>
        </p:nvSpPr>
        <p:spPr>
          <a:xfrm>
            <a:off x="382588" y="685800"/>
            <a:ext cx="6092825" cy="3427413"/>
          </a:xfrm>
          <a:ln/>
        </p:spPr>
      </p:sp>
      <p:sp>
        <p:nvSpPr>
          <p:cNvPr id="66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853855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37</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1580746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38</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4027258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39</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5245800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40</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766227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Rot="1" noChangeAspect="1" noChangeArrowheads="1" noTextEdit="1"/>
          </p:cNvSpPr>
          <p:nvPr>
            <p:ph type="sldImg"/>
          </p:nvPr>
        </p:nvSpPr>
        <p:spPr>
          <a:xfrm>
            <a:off x="382588" y="685800"/>
            <a:ext cx="6092825" cy="3427413"/>
          </a:xfrm>
          <a:ln/>
        </p:spPr>
      </p:sp>
      <p:sp>
        <p:nvSpPr>
          <p:cNvPr id="66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6901534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1506" name="Rectangle 2"/>
          <p:cNvSpPr>
            <a:spLocks noGrp="1" noRot="1" noChangeAspect="1" noChangeArrowheads="1" noTextEdit="1"/>
          </p:cNvSpPr>
          <p:nvPr>
            <p:ph type="sldImg"/>
          </p:nvPr>
        </p:nvSpPr>
        <p:spPr>
          <a:xfrm>
            <a:off x="382588" y="685800"/>
            <a:ext cx="6092825" cy="3427413"/>
          </a:xfrm>
          <a:ln/>
        </p:spPr>
      </p:sp>
      <p:sp>
        <p:nvSpPr>
          <p:cNvPr id="66150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2515745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Rot="1" noChangeAspect="1" noChangeArrowheads="1" noTextEdit="1"/>
          </p:cNvSpPr>
          <p:nvPr>
            <p:ph type="sldImg"/>
          </p:nvPr>
        </p:nvSpPr>
        <p:spPr>
          <a:xfrm>
            <a:off x="382588" y="685800"/>
            <a:ext cx="6092825" cy="3427413"/>
          </a:xfrm>
          <a:ln/>
        </p:spPr>
      </p:sp>
      <p:sp>
        <p:nvSpPr>
          <p:cNvPr id="65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2194786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4338" name="Rectangle 2"/>
          <p:cNvSpPr>
            <a:spLocks noGrp="1" noRot="1" noChangeAspect="1" noChangeArrowheads="1" noTextEdit="1"/>
          </p:cNvSpPr>
          <p:nvPr>
            <p:ph type="sldImg"/>
          </p:nvPr>
        </p:nvSpPr>
        <p:spPr>
          <a:xfrm>
            <a:off x="382588" y="685800"/>
            <a:ext cx="6092825" cy="3427413"/>
          </a:xfrm>
          <a:ln/>
        </p:spPr>
      </p:sp>
      <p:sp>
        <p:nvSpPr>
          <p:cNvPr id="65433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Tree>
    <p:extLst>
      <p:ext uri="{BB962C8B-B14F-4D97-AF65-F5344CB8AC3E}">
        <p14:creationId xmlns:p14="http://schemas.microsoft.com/office/powerpoint/2010/main" val="15070857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1818028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50</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6956952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51</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299315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1746"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8F1B1514-A2A5-4806-BEDD-26350A7F5544}" type="slidenum">
              <a:rPr lang="ar-SA" sz="1200"/>
              <a:pPr algn="l" eaLnBrk="1" hangingPunct="1"/>
              <a:t>52</a:t>
            </a:fld>
            <a:endParaRPr lang="en-US" sz="1200"/>
          </a:p>
        </p:txBody>
      </p:sp>
      <p:sp>
        <p:nvSpPr>
          <p:cNvPr id="671747" name="Rectangle 2"/>
          <p:cNvSpPr>
            <a:spLocks noGrp="1" noRot="1" noChangeAspect="1" noChangeArrowheads="1" noTextEdit="1"/>
          </p:cNvSpPr>
          <p:nvPr>
            <p:ph type="sldImg"/>
          </p:nvPr>
        </p:nvSpPr>
        <p:spPr>
          <a:xfrm>
            <a:off x="382588" y="685800"/>
            <a:ext cx="6092825" cy="3427413"/>
          </a:xfrm>
          <a:ln/>
        </p:spPr>
      </p:sp>
      <p:sp>
        <p:nvSpPr>
          <p:cNvPr id="67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1838907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53</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2391354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54</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5134070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56</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7726824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57</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5598969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4578"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31932C1C-78CE-42A0-8F6A-672BA0931A37}" type="slidenum">
              <a:rPr lang="ar-SA" sz="1200"/>
              <a:pPr algn="l" eaLnBrk="1" hangingPunct="1"/>
              <a:t>58</a:t>
            </a:fld>
            <a:endParaRPr lang="en-US" sz="1200"/>
          </a:p>
        </p:txBody>
      </p:sp>
      <p:sp>
        <p:nvSpPr>
          <p:cNvPr id="664579" name="Rectangle 2"/>
          <p:cNvSpPr>
            <a:spLocks noGrp="1" noRot="1" noChangeAspect="1" noChangeArrowheads="1" noTextEdit="1"/>
          </p:cNvSpPr>
          <p:nvPr>
            <p:ph type="sldImg"/>
          </p:nvPr>
        </p:nvSpPr>
        <p:spPr>
          <a:xfrm>
            <a:off x="382588" y="685800"/>
            <a:ext cx="6092825" cy="3427413"/>
          </a:xfrm>
          <a:ln/>
        </p:spPr>
      </p:sp>
      <p:sp>
        <p:nvSpPr>
          <p:cNvPr id="66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28125838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59</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0882817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60</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34612637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8914" name="Rectangle 7"/>
          <p:cNvSpPr txBox="1">
            <a:spLocks noGrp="1" noChangeArrowheads="1"/>
          </p:cNvSpPr>
          <p:nvPr/>
        </p:nvSpPr>
        <p:spPr bwMode="auto">
          <a:xfrm>
            <a:off x="1535" y="8685950"/>
            <a:ext cx="2972004" cy="456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1" tIns="45711" rIns="91421" bIns="45711" anchor="b"/>
          <a:lstStyle>
            <a:lvl1pPr defTabSz="990600" eaLnBrk="0" hangingPunct="0">
              <a:defRPr>
                <a:solidFill>
                  <a:schemeClr val="tx1"/>
                </a:solidFill>
                <a:latin typeface="Arial" pitchFamily="34" charset="0"/>
                <a:cs typeface="Arial" pitchFamily="34" charset="0"/>
              </a:defRPr>
            </a:lvl1pPr>
            <a:lvl2pPr marL="742950" indent="-285750" defTabSz="990600" eaLnBrk="0" hangingPunct="0">
              <a:defRPr>
                <a:solidFill>
                  <a:schemeClr val="tx1"/>
                </a:solidFill>
                <a:latin typeface="Arial" pitchFamily="34" charset="0"/>
                <a:cs typeface="Arial" pitchFamily="34" charset="0"/>
              </a:defRPr>
            </a:lvl2pPr>
            <a:lvl3pPr marL="1143000" indent="-228600" defTabSz="990600" eaLnBrk="0" hangingPunct="0">
              <a:defRPr>
                <a:solidFill>
                  <a:schemeClr val="tx1"/>
                </a:solidFill>
                <a:latin typeface="Arial" pitchFamily="34" charset="0"/>
                <a:cs typeface="Arial" pitchFamily="34" charset="0"/>
              </a:defRPr>
            </a:lvl3pPr>
            <a:lvl4pPr marL="1600200" indent="-228600" defTabSz="990600" eaLnBrk="0" hangingPunct="0">
              <a:defRPr>
                <a:solidFill>
                  <a:schemeClr val="tx1"/>
                </a:solidFill>
                <a:latin typeface="Arial" pitchFamily="34" charset="0"/>
                <a:cs typeface="Arial" pitchFamily="34" charset="0"/>
              </a:defRPr>
            </a:lvl4pPr>
            <a:lvl5pPr marL="2057400" indent="-228600" defTabSz="990600" eaLnBrk="0" hangingPunct="0">
              <a:defRPr>
                <a:solidFill>
                  <a:schemeClr val="tx1"/>
                </a:solidFill>
                <a:latin typeface="Arial" pitchFamily="34" charset="0"/>
                <a:cs typeface="Arial" pitchFamily="34" charset="0"/>
              </a:defRPr>
            </a:lvl5pPr>
            <a:lvl6pPr marL="25146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defTabSz="990600"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0746801-2D5D-404B-ACB4-968F9CF5DDE8}" type="slidenum">
              <a:rPr lang="ar-SA" sz="1200"/>
              <a:pPr algn="l" eaLnBrk="1" hangingPunct="1"/>
              <a:t>63</a:t>
            </a:fld>
            <a:endParaRPr lang="en-US" sz="1200"/>
          </a:p>
        </p:txBody>
      </p:sp>
      <p:sp>
        <p:nvSpPr>
          <p:cNvPr id="678915" name="Rectangle 2"/>
          <p:cNvSpPr>
            <a:spLocks noGrp="1" noRot="1" noChangeAspect="1" noChangeArrowheads="1" noTextEdit="1"/>
          </p:cNvSpPr>
          <p:nvPr>
            <p:ph type="sldImg"/>
          </p:nvPr>
        </p:nvSpPr>
        <p:spPr>
          <a:xfrm>
            <a:off x="382588" y="685800"/>
            <a:ext cx="6092825" cy="3427413"/>
          </a:xfrm>
          <a:ln/>
        </p:spPr>
      </p:sp>
      <p:sp>
        <p:nvSpPr>
          <p:cNvPr id="67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YE"/>
          </a:p>
        </p:txBody>
      </p:sp>
    </p:spTree>
    <p:extLst>
      <p:ext uri="{BB962C8B-B14F-4D97-AF65-F5344CB8AC3E}">
        <p14:creationId xmlns:p14="http://schemas.microsoft.com/office/powerpoint/2010/main" val="11207602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7484249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626370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6207006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4211233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0408142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1792248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1181724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7625028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070262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1206728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88682857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1958746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711384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5347154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99579882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53183157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28663912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22816773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56309710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64069388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75756504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52053011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231754685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3374188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962" name="Slide Image Placeholder 1"/>
          <p:cNvSpPr>
            <a:spLocks noGrp="1" noRot="1" noChangeAspect="1" noTextEdit="1"/>
          </p:cNvSpPr>
          <p:nvPr>
            <p:ph type="sldImg"/>
          </p:nvPr>
        </p:nvSpPr>
        <p:spPr>
          <a:xfrm>
            <a:off x="382588" y="685800"/>
            <a:ext cx="6092825" cy="3427413"/>
          </a:xfrm>
          <a:ln/>
        </p:spPr>
      </p:sp>
      <p:sp>
        <p:nvSpPr>
          <p:cNvPr id="68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YE"/>
          </a:p>
        </p:txBody>
      </p:sp>
    </p:spTree>
    <p:extLst>
      <p:ext uri="{BB962C8B-B14F-4D97-AF65-F5344CB8AC3E}">
        <p14:creationId xmlns:p14="http://schemas.microsoft.com/office/powerpoint/2010/main" val="1724159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30BCD47-23B3-44BC-B4EE-CF3062E0B786}" type="datetime1">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3B6DAC7-CE3F-48E7-94B5-7F9296A10003}" type="datetime1">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D9DFA3-DC1A-4FB8-9BC2-C0C2F210AD68}" type="datetime1">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4263394-6A2C-4520-9512-8B6EA30CD040}" type="datetime1">
              <a:rPr lang="en-US" smtClean="0"/>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403C9F-BEEA-4275-AA55-ACC0BDE72E28}" type="datetime1">
              <a:rPr lang="en-US" smtClean="0"/>
              <a:t>1/20/2026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703C72A-9328-4F37-8E4C-70B184A7771E}" type="datetime1">
              <a:rPr lang="en-US" smtClean="0"/>
              <a:t>1/20/2026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C6D72D-8C6A-41FE-B8AE-BCAD2FA5CCA0}" type="datetime1">
              <a:rPr lang="en-US" smtClean="0"/>
              <a:t>1/20/2026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D8D5264-089B-4EAC-9125-7710AA9BCDD3}" type="datetime1">
              <a:rPr lang="en-US" smtClean="0"/>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6EE6066-BCF0-4C61-9AD4-341EE849FA79}" type="datetime1">
              <a:rPr lang="en-US" smtClean="0"/>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C16AF73-D4AB-4DD4-884A-3E97BFDCBBEB}" type="datetime1">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276B72-0149-4229-9FD8-2425C6EF1EC7}" type="datetime1">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FD68A4-6426-4D0C-9200-3F73AA0EAF21}" type="datetime1">
              <a:rPr lang="en-US" smtClean="0"/>
              <a:t>1/20/2026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10.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9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08472" y="2191809"/>
            <a:ext cx="5288692" cy="2123658"/>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محاضرة استرشاديه لمقرر :</a:t>
            </a:r>
          </a:p>
          <a:p>
            <a:pPr algn="r" rtl="1"/>
            <a:r>
              <a:rPr lang="ar-EG" sz="4400" b="1" dirty="0">
                <a:solidFill>
                  <a:srgbClr val="00B0F0"/>
                </a:solidFill>
                <a:latin typeface="Times New Roman" panose="02020603050405020304" pitchFamily="18" charset="0"/>
                <a:cs typeface="Times New Roman" panose="02020603050405020304" pitchFamily="18" charset="0"/>
              </a:rPr>
              <a:t>        قضايا بحثية 3</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406400" y="4087091"/>
            <a:ext cx="5413829" cy="163483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dirty="0">
              <a:solidFill>
                <a:schemeClr val="tx1"/>
              </a:solidFill>
              <a:latin typeface="Times New Roman" panose="02020603050405020304" pitchFamily="18" charset="0"/>
              <a:cs typeface="Times New Roman" panose="02020603050405020304" pitchFamily="18" charset="0"/>
            </a:endParaRPr>
          </a:p>
          <a:p>
            <a:pPr algn="ctr"/>
            <a:r>
              <a:rPr lang="ar-EG" sz="2800" b="1" dirty="0">
                <a:solidFill>
                  <a:schemeClr val="tx1"/>
                </a:solidFill>
                <a:latin typeface="Times New Roman" panose="02020603050405020304" pitchFamily="18" charset="0"/>
                <a:cs typeface="Times New Roman" panose="02020603050405020304" pitchFamily="18" charset="0"/>
              </a:rPr>
              <a:t>دكتور / </a:t>
            </a:r>
            <a:r>
              <a:rPr lang="ar-SA" sz="2800" b="1" dirty="0">
                <a:solidFill>
                  <a:schemeClr val="tx1"/>
                </a:solidFill>
                <a:latin typeface="Times New Roman" panose="02020603050405020304" pitchFamily="18" charset="0"/>
                <a:cs typeface="Times New Roman" panose="02020603050405020304" pitchFamily="18" charset="0"/>
              </a:rPr>
              <a:t>أحمد يحيى محمود</a:t>
            </a:r>
            <a:endParaRPr lang="ar-EG"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817418425"/>
      </p:ext>
    </p:extLst>
  </p:cSld>
  <p:clrMapOvr>
    <a:masterClrMapping/>
  </p:clrMapOvr>
  <mc:AlternateContent xmlns:mc="http://schemas.openxmlformats.org/markup-compatibility/2006" xmlns:p14="http://schemas.microsoft.com/office/powerpoint/2010/main">
    <mc:Choice Requires="p14">
      <p:transition spd="slow" p14:dur="2000" advTm="161311"/>
    </mc:Choice>
    <mc:Fallback xmlns="">
      <p:transition spd="slow" advTm="16131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60310" y="1501866"/>
            <a:ext cx="8707272" cy="3801041"/>
          </a:xfrm>
          <a:prstGeom prst="rect">
            <a:avLst/>
          </a:prstGeom>
          <a:noFill/>
        </p:spPr>
        <p:txBody>
          <a:bodyPr wrap="square" rtlCol="0">
            <a:spAutoFit/>
          </a:bodyPr>
          <a:lstStyle/>
          <a:p>
            <a:pPr algn="ctr" rtl="1"/>
            <a:r>
              <a:rPr lang="ar-SA" sz="2800" b="1" dirty="0">
                <a:latin typeface="Alexandria" charset="0"/>
                <a:cs typeface="+mj-cs"/>
              </a:rPr>
              <a:t>مقدمة</a:t>
            </a:r>
            <a:endParaRPr lang="ar-SA" sz="2400" b="1" dirty="0">
              <a:latin typeface="Alexandria" charset="0"/>
              <a:cs typeface="+mj-cs"/>
            </a:endParaRPr>
          </a:p>
          <a:p>
            <a:pPr algn="just" rtl="1"/>
            <a:r>
              <a:rPr lang="ar-SA" sz="2400" dirty="0">
                <a:latin typeface="Alexandria" charset="0"/>
                <a:cs typeface="+mj-cs"/>
              </a:rPr>
              <a:t>يهدف مقرر </a:t>
            </a:r>
            <a:r>
              <a:rPr lang="ar-SA" sz="2400" b="1" u="sng" dirty="0">
                <a:latin typeface="Alexandria" charset="0"/>
                <a:cs typeface="+mj-cs"/>
              </a:rPr>
              <a:t>"قضايا بحثية 3"</a:t>
            </a:r>
            <a:r>
              <a:rPr lang="ar-SA" sz="2400" dirty="0">
                <a:latin typeface="Alexandria" charset="0"/>
                <a:cs typeface="+mj-cs"/>
              </a:rPr>
              <a:t> الى تمكين طلبة الدراسات العليا من تطوير كفائتهم التحليلية في معالجة الإشكاليات البحثية المعاصرة ضمن نطاق تخصصاتهم الأكاديمية، وذلك من خلال تعزيز قدراتهم في ممارسة </a:t>
            </a:r>
            <a:r>
              <a:rPr lang="ar-SA" sz="2400" b="1" dirty="0">
                <a:latin typeface="Alexandria" charset="0"/>
                <a:cs typeface="+mj-cs"/>
              </a:rPr>
              <a:t>التفكير النقدي </a:t>
            </a:r>
            <a:r>
              <a:rPr lang="ar-SA" sz="2400" dirty="0">
                <a:latin typeface="Alexandria" charset="0"/>
                <a:cs typeface="+mj-cs"/>
              </a:rPr>
              <a:t>والمنهجي المنظم. </a:t>
            </a:r>
          </a:p>
          <a:p>
            <a:pPr algn="just" rtl="1"/>
            <a:endParaRPr lang="ar-SA" sz="1050" dirty="0">
              <a:latin typeface="Alexandria" charset="0"/>
              <a:cs typeface="+mj-cs"/>
            </a:endParaRPr>
          </a:p>
          <a:p>
            <a:pPr algn="just" rtl="1"/>
            <a:r>
              <a:rPr lang="ar-SA" sz="2400" dirty="0">
                <a:latin typeface="Alexandria" charset="0"/>
                <a:cs typeface="+mj-cs"/>
              </a:rPr>
              <a:t>يسعى المقرر إلى تنمية مهارات الطلبة في صياغة المشكلات البحثية وبلورتها وفق معايير علمية محكمة ومنهجية دقيقة، بما يُرسي أسسًا متينة لمرحلة إعداد </a:t>
            </a:r>
            <a:r>
              <a:rPr lang="ar-SA" sz="2400" b="1" dirty="0">
                <a:latin typeface="Alexandria" charset="0"/>
                <a:cs typeface="+mj-cs"/>
              </a:rPr>
              <a:t>أطروحة الدكتوراه</a:t>
            </a:r>
            <a:r>
              <a:rPr lang="ar-SA" sz="2400" dirty="0">
                <a:latin typeface="Alexandria" charset="0"/>
                <a:cs typeface="+mj-cs"/>
              </a:rPr>
              <a:t>، ويُؤهلهم للانخراط في البحث العلمي الأصيل وفق منظومة منهجية رصينة تتسق مع المعايير الأكاديمية المعتمدة في البحث العلمي المتقدم.</a:t>
            </a:r>
            <a:endParaRPr lang="en-US" sz="2400" dirty="0">
              <a:latin typeface="Alexandria" charset="0"/>
              <a:cs typeface="+mj-cs"/>
            </a:endParaRPr>
          </a:p>
          <a:p>
            <a:pPr algn="just" rtl="1"/>
            <a:endParaRPr lang="ar-EG" sz="2400" b="1" dirty="0">
              <a:latin typeface="Alexandria" charset="0"/>
              <a:cs typeface="+mj-cs"/>
            </a:endParaRPr>
          </a:p>
          <a:p>
            <a:pPr algn="r" rtl="1"/>
            <a:endParaRPr lang="en-US" sz="1050" dirty="0">
              <a:cs typeface="+mj-cs"/>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508"/>
    </mc:Choice>
    <mc:Fallback xmlns="">
      <p:transition spd="slow" advTm="11850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60310" y="1501866"/>
            <a:ext cx="8707272" cy="2531462"/>
          </a:xfrm>
          <a:prstGeom prst="rect">
            <a:avLst/>
          </a:prstGeom>
          <a:noFill/>
        </p:spPr>
        <p:txBody>
          <a:bodyPr wrap="square" rtlCol="0">
            <a:spAutoFit/>
          </a:bodyPr>
          <a:lstStyle/>
          <a:p>
            <a:pPr algn="ctr" rtl="1"/>
            <a:endParaRPr lang="ar-SA" sz="2400" b="1" dirty="0">
              <a:latin typeface="Alexandria" charset="0"/>
              <a:cs typeface="+mj-cs"/>
            </a:endParaRPr>
          </a:p>
          <a:p>
            <a:pPr algn="just" rtl="1"/>
            <a:r>
              <a:rPr lang="ar-SA" sz="2400" dirty="0">
                <a:latin typeface="Alexandria" charset="0"/>
                <a:cs typeface="+mj-cs"/>
              </a:rPr>
              <a:t>يمثل مقرر قضايا بحثية ركيزة أكاديمية جوهرية لاستكشاف التحديات البحثية الماثلة أمام الباحثين عبر التخصصات المختلفة، إذ يزود الطلاب بالكفايات الضرورية لاستيعاب الأطر المعرفية الراهنة والانخراط معها بفاعلية، وذلك من خلال طرح تساؤلات بحثية أصيلة مبنية على اسس علمية متينة.</a:t>
            </a:r>
            <a:endParaRPr lang="en-US" sz="2400" dirty="0">
              <a:latin typeface="Alexandria" charset="0"/>
              <a:cs typeface="+mj-cs"/>
            </a:endParaRPr>
          </a:p>
          <a:p>
            <a:pPr algn="just" rtl="1"/>
            <a:endParaRPr lang="ar-EG" sz="2400" b="1" dirty="0">
              <a:latin typeface="Alexandria" charset="0"/>
              <a:cs typeface="+mj-cs"/>
            </a:endParaRPr>
          </a:p>
          <a:p>
            <a:pPr algn="r" rtl="1"/>
            <a:endParaRPr lang="en-US" sz="1050"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0042382"/>
      </p:ext>
    </p:extLst>
  </p:cSld>
  <p:clrMapOvr>
    <a:masterClrMapping/>
  </p:clrMapOvr>
  <mc:AlternateContent xmlns:mc="http://schemas.openxmlformats.org/markup-compatibility/2006" xmlns:p14="http://schemas.microsoft.com/office/powerpoint/2010/main">
    <mc:Choice Requires="p14">
      <p:transition spd="slow" p14:dur="2000" advTm="80521"/>
    </mc:Choice>
    <mc:Fallback xmlns="">
      <p:transition spd="slow" advTm="8052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3477875"/>
          </a:xfrm>
          <a:prstGeom prst="rect">
            <a:avLst/>
          </a:prstGeom>
          <a:noFill/>
        </p:spPr>
        <p:txBody>
          <a:bodyPr wrap="square" rtlCol="0">
            <a:spAutoFit/>
          </a:bodyPr>
          <a:lstStyle/>
          <a:p>
            <a:pPr algn="ctr" rtl="1"/>
            <a:r>
              <a:rPr lang="ar-SA" sz="2400" b="1" dirty="0">
                <a:latin typeface="Alexandria" charset="0"/>
                <a:cs typeface="+mj-cs"/>
              </a:rPr>
              <a:t>مصطلحات </a:t>
            </a:r>
            <a:r>
              <a:rPr lang="en-US" sz="2400" b="1" dirty="0">
                <a:latin typeface="Alexandria" charset="0"/>
                <a:cs typeface="+mj-cs"/>
              </a:rPr>
              <a:t>Terminologies</a:t>
            </a:r>
          </a:p>
          <a:p>
            <a:pPr algn="r" rtl="1"/>
            <a:endParaRPr lang="ar-SA" sz="2400" dirty="0">
              <a:cs typeface="+mj-cs"/>
            </a:endParaRPr>
          </a:p>
          <a:p>
            <a:pPr algn="r" rtl="1"/>
            <a:endParaRPr lang="ar-SA" sz="2400" dirty="0">
              <a:latin typeface="Alexandria" charset="0"/>
              <a:cs typeface="+mj-cs"/>
            </a:endParaRPr>
          </a:p>
          <a:p>
            <a:pPr marL="457200" indent="-457200" algn="r" rtl="1">
              <a:buFont typeface="+mj-lt"/>
              <a:buAutoNum type="arabicPeriod"/>
            </a:pPr>
            <a:r>
              <a:rPr lang="ar-SA" sz="2400" b="1" dirty="0">
                <a:cs typeface="+mj-cs"/>
              </a:rPr>
              <a:t>البحث العلمي</a:t>
            </a:r>
            <a:r>
              <a:rPr lang="en-US" sz="2400" b="1" dirty="0">
                <a:cs typeface="+mj-cs"/>
              </a:rPr>
              <a:t> (Scientific Research)</a:t>
            </a:r>
            <a:endParaRPr lang="ar-SA" sz="2400" b="1" dirty="0">
              <a:cs typeface="+mj-cs"/>
            </a:endParaRPr>
          </a:p>
          <a:p>
            <a:pPr marL="457200" indent="-457200" algn="r" rtl="1">
              <a:buFont typeface="+mj-lt"/>
              <a:buAutoNum type="arabicPeriod"/>
            </a:pPr>
            <a:r>
              <a:rPr lang="ar-SA" sz="2400" b="1" dirty="0">
                <a:cs typeface="+mj-cs"/>
              </a:rPr>
              <a:t>قضايا بحثية </a:t>
            </a:r>
            <a:r>
              <a:rPr lang="en-US" sz="2400" b="1" dirty="0">
                <a:cs typeface="+mj-cs"/>
              </a:rPr>
              <a:t>(Research Issues)</a:t>
            </a:r>
          </a:p>
          <a:p>
            <a:pPr marL="457200" indent="-457200" algn="r" rtl="1">
              <a:buFont typeface="+mj-lt"/>
              <a:buAutoNum type="arabicPeriod"/>
            </a:pPr>
            <a:r>
              <a:rPr lang="ar-SA" sz="2400" b="1" dirty="0">
                <a:cs typeface="+mj-cs"/>
              </a:rPr>
              <a:t>مشكلة البحث </a:t>
            </a:r>
            <a:r>
              <a:rPr lang="en-US" sz="2400" b="1" dirty="0">
                <a:cs typeface="+mj-cs"/>
              </a:rPr>
              <a:t>(Research Problem)</a:t>
            </a:r>
          </a:p>
          <a:p>
            <a:pPr algn="r" rtl="1"/>
            <a:endParaRPr lang="en-US" sz="2400" dirty="0">
              <a:cs typeface="+mj-cs"/>
            </a:endParaRPr>
          </a:p>
          <a:p>
            <a:pPr algn="r" rtl="1"/>
            <a:endParaRPr lang="en-US" sz="2400" dirty="0">
              <a:cs typeface="+mj-cs"/>
            </a:endParaRPr>
          </a:p>
          <a:p>
            <a:pPr algn="r" rtl="1"/>
            <a:endParaRPr lang="en-US" sz="2400" dirty="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6371806"/>
      </p:ext>
    </p:extLst>
  </p:cSld>
  <p:clrMapOvr>
    <a:masterClrMapping/>
  </p:clrMapOvr>
  <mc:AlternateContent xmlns:mc="http://schemas.openxmlformats.org/markup-compatibility/2006" xmlns:p14="http://schemas.microsoft.com/office/powerpoint/2010/main">
    <mc:Choice Requires="p14">
      <p:transition spd="slow" p14:dur="2000" advTm="51574"/>
    </mc:Choice>
    <mc:Fallback xmlns="">
      <p:transition spd="slow" advTm="5157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4893647"/>
          </a:xfrm>
          <a:prstGeom prst="rect">
            <a:avLst/>
          </a:prstGeom>
          <a:noFill/>
        </p:spPr>
        <p:txBody>
          <a:bodyPr wrap="square" rtlCol="0">
            <a:spAutoFit/>
          </a:bodyPr>
          <a:lstStyle/>
          <a:p>
            <a:pPr algn="ctr" rtl="1"/>
            <a:r>
              <a:rPr lang="en-US" sz="2400" b="1" dirty="0"/>
              <a:t> </a:t>
            </a:r>
            <a:r>
              <a:rPr lang="ar-SA" sz="2400" b="1" dirty="0"/>
              <a:t>البحث العلمي</a:t>
            </a:r>
            <a:r>
              <a:rPr lang="en-US" sz="2400" b="1" dirty="0"/>
              <a:t>  (Scientific Research)</a:t>
            </a:r>
            <a:endParaRPr lang="ar-SA" sz="2400" dirty="0">
              <a:cs typeface="+mj-cs"/>
            </a:endParaRPr>
          </a:p>
          <a:p>
            <a:pPr algn="r" rtl="1"/>
            <a:endParaRPr lang="ar-SA" sz="2400" dirty="0">
              <a:latin typeface="Alexandria" charset="0"/>
              <a:cs typeface="+mj-cs"/>
            </a:endParaRPr>
          </a:p>
          <a:p>
            <a:pPr algn="just" rtl="1"/>
            <a:r>
              <a:rPr lang="ar-SA" sz="2400" dirty="0"/>
              <a:t>يُعرف </a:t>
            </a:r>
            <a:r>
              <a:rPr lang="ar-SA" sz="2400" dirty="0">
                <a:latin typeface="Alexandria" charset="0"/>
              </a:rPr>
              <a:t>البحث العلمي على انه </a:t>
            </a:r>
            <a:r>
              <a:rPr lang="ar-SA" sz="2400" b="1" u="sng" dirty="0">
                <a:latin typeface="Alexandria" charset="0"/>
              </a:rPr>
              <a:t>عملية منظمة ومنهجية</a:t>
            </a:r>
            <a:r>
              <a:rPr lang="ar-SA" sz="2400" dirty="0">
                <a:latin typeface="Alexandria" charset="0"/>
              </a:rPr>
              <a:t> تهدف إلى دراسة الظواهر الطبيعية، ومعالجة المشكلات المعقدة وحلها، وإثراء وتطوير المعرفة التي تعزز الفهم العلمي للقضايا المختلفة.</a:t>
            </a:r>
            <a:endParaRPr lang="en-US" sz="2400" dirty="0">
              <a:latin typeface="Alexandria" charset="0"/>
            </a:endParaRPr>
          </a:p>
          <a:p>
            <a:pPr algn="just" rtl="1"/>
            <a:endParaRPr lang="ar-SA" sz="2400" dirty="0">
              <a:latin typeface="Alexandria" charset="0"/>
            </a:endParaRPr>
          </a:p>
          <a:p>
            <a:pPr algn="just" rtl="1"/>
            <a:r>
              <a:rPr lang="ar-SA" sz="2400" dirty="0"/>
              <a:t>يشمل البحث العلمي </a:t>
            </a:r>
            <a:r>
              <a:rPr lang="ar-SA" sz="2400" b="1" u="sng" dirty="0"/>
              <a:t>سلسلة من الخطوات المنهجية</a:t>
            </a:r>
            <a:r>
              <a:rPr lang="ar-SA" sz="2400" dirty="0"/>
              <a:t>، بما في ذلك الملاحظة، وصياغة أسئلة البحث، ووضع الفرضيات، والتجريب، وجمع البيانات وتحليلها، وتفسير النتائج واستخلاصها</a:t>
            </a:r>
            <a:r>
              <a:rPr lang="en-US" sz="2400" dirty="0"/>
              <a:t>.</a:t>
            </a:r>
          </a:p>
          <a:p>
            <a:pPr algn="just" rtl="1"/>
            <a:endParaRPr lang="en-US" sz="2400" dirty="0"/>
          </a:p>
          <a:p>
            <a:pPr algn="r" rtl="1"/>
            <a:endParaRPr lang="en-US" sz="2400" dirty="0">
              <a:cs typeface="+mj-cs"/>
            </a:endParaRPr>
          </a:p>
          <a:p>
            <a:pPr algn="r" rtl="1"/>
            <a:endParaRPr lang="en-US" sz="2400" dirty="0">
              <a:cs typeface="+mj-cs"/>
            </a:endParaRPr>
          </a:p>
          <a:p>
            <a:pPr algn="r" rtl="1"/>
            <a:endParaRPr lang="en-US" sz="2400" dirty="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7093826"/>
      </p:ext>
    </p:extLst>
  </p:cSld>
  <p:clrMapOvr>
    <a:masterClrMapping/>
  </p:clrMapOvr>
  <mc:AlternateContent xmlns:mc="http://schemas.openxmlformats.org/markup-compatibility/2006" xmlns:p14="http://schemas.microsoft.com/office/powerpoint/2010/main">
    <mc:Choice Requires="p14">
      <p:transition spd="slow" p14:dur="2000" advTm="151661"/>
    </mc:Choice>
    <mc:Fallback xmlns="">
      <p:transition spd="slow" advTm="1516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2431435"/>
          </a:xfrm>
          <a:prstGeom prst="rect">
            <a:avLst/>
          </a:prstGeom>
          <a:noFill/>
        </p:spPr>
        <p:txBody>
          <a:bodyPr wrap="square" rtlCol="0">
            <a:spAutoFit/>
          </a:bodyPr>
          <a:lstStyle/>
          <a:p>
            <a:pPr algn="just" rtl="1"/>
            <a:r>
              <a:rPr lang="ar-SA" sz="2400" dirty="0"/>
              <a:t>تتبع الدراسة العلمية المُحكمة منهجيةً واضحة المعالم، وتلتزم بأعلى المعايير الأخلاقية، وتخضع الى المراجعة والتدقيق من المتخصصين قبل النشر. تضمن هذه الممارسات (المنهجية) مصداقية وشفافية ودقة وصحة نتائج البحث ومخرجاته</a:t>
            </a:r>
            <a:r>
              <a:rPr lang="en-US" sz="2400" dirty="0"/>
              <a:t>.</a:t>
            </a:r>
            <a:endParaRPr lang="ar-SA" sz="2400" dirty="0"/>
          </a:p>
          <a:p>
            <a:pPr algn="r" rtl="1"/>
            <a:endParaRPr lang="ar-SA" sz="2400" dirty="0"/>
          </a:p>
          <a:p>
            <a:pPr algn="just" rtl="1"/>
            <a:r>
              <a:rPr lang="ar-SA" sz="2800" dirty="0"/>
              <a:t>يُعد البحث العلمي حجر الزاوية في تنمية المجتمعات، ويلعب دورًا حاسمًا في مواجهة التحديات العالمية وبناء مستقبل مستدام</a:t>
            </a:r>
            <a:r>
              <a:rPr lang="en-US" sz="2800" dirty="0"/>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56229898"/>
      </p:ext>
    </p:extLst>
  </p:cSld>
  <p:clrMapOvr>
    <a:masterClrMapping/>
  </p:clrMapOvr>
  <mc:AlternateContent xmlns:mc="http://schemas.openxmlformats.org/markup-compatibility/2006" xmlns:p14="http://schemas.microsoft.com/office/powerpoint/2010/main">
    <mc:Choice Requires="p14">
      <p:transition spd="slow" p14:dur="2000" advTm="163507"/>
    </mc:Choice>
    <mc:Fallback xmlns="">
      <p:transition spd="slow" advTm="16350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3989810"/>
          </a:xfrm>
          <a:prstGeom prst="rect">
            <a:avLst/>
          </a:prstGeom>
          <a:noFill/>
        </p:spPr>
        <p:txBody>
          <a:bodyPr wrap="square" rtlCol="0">
            <a:spAutoFit/>
          </a:bodyPr>
          <a:lstStyle/>
          <a:p>
            <a:pPr algn="ctr" rtl="1"/>
            <a:r>
              <a:rPr lang="en-US" sz="2000" b="1" dirty="0"/>
              <a:t> </a:t>
            </a:r>
            <a:r>
              <a:rPr lang="ar-SA" sz="2400" b="1" dirty="0">
                <a:latin typeface="Calibri" panose="020F0502020204030204" pitchFamily="34" charset="0"/>
                <a:ea typeface="Times New Roman" panose="02020603050405020304" pitchFamily="18" charset="0"/>
              </a:rPr>
              <a:t>قضايا بحثية </a:t>
            </a:r>
            <a:r>
              <a:rPr lang="en-US" sz="2400" b="1" dirty="0">
                <a:latin typeface="Calibri" panose="020F0502020204030204" pitchFamily="34" charset="0"/>
                <a:ea typeface="Times New Roman" panose="02020603050405020304" pitchFamily="18" charset="0"/>
              </a:rPr>
              <a:t>  (Research Issues)</a:t>
            </a:r>
            <a:endParaRPr lang="ar-SA" sz="2400" dirty="0">
              <a:cs typeface="+mj-cs"/>
            </a:endParaRPr>
          </a:p>
          <a:p>
            <a:pPr algn="r" rtl="1"/>
            <a:endParaRPr lang="ar-SA" sz="1050" dirty="0">
              <a:latin typeface="Alexandria" charset="0"/>
              <a:cs typeface="+mj-cs"/>
            </a:endParaRPr>
          </a:p>
          <a:p>
            <a:pPr algn="r" rtl="1">
              <a:lnSpc>
                <a:spcPct val="107000"/>
              </a:lnSpc>
              <a:spcAft>
                <a:spcPts val="800"/>
              </a:spcAft>
            </a:pPr>
            <a:r>
              <a:rPr lang="ar-SA" sz="2400" b="1" dirty="0">
                <a:latin typeface="Calibri" panose="020F0502020204030204" pitchFamily="34" charset="0"/>
                <a:ea typeface="Times New Roman" panose="02020603050405020304" pitchFamily="18" charset="0"/>
              </a:rPr>
              <a:t>مفهوم القضايا البحثية</a:t>
            </a:r>
            <a:r>
              <a:rPr lang="en-US" sz="2400" b="1" dirty="0">
                <a:latin typeface="Times New Roman" panose="02020603050405020304" pitchFamily="18" charset="0"/>
                <a:ea typeface="Times New Roman" panose="02020603050405020304" pitchFamily="18" charset="0"/>
              </a:rPr>
              <a:t>:</a:t>
            </a:r>
            <a:endParaRPr lang="en-US" sz="2400" dirty="0">
              <a:latin typeface="Calibri" panose="020F0502020204030204" pitchFamily="34" charset="0"/>
              <a:ea typeface="Calibri" panose="020F0502020204030204" pitchFamily="34" charset="0"/>
            </a:endParaRPr>
          </a:p>
          <a:p>
            <a:pPr algn="just" rtl="1">
              <a:lnSpc>
                <a:spcPct val="107000"/>
              </a:lnSpc>
              <a:spcAft>
                <a:spcPts val="800"/>
              </a:spcAft>
            </a:pPr>
            <a:r>
              <a:rPr lang="ar-SA" sz="2400" dirty="0"/>
              <a:t>القضية البحثية هي مشكلة بحثية معاصرة وراهنة محددة تقع ضمن نطاق التخصص الأكاديمي الدقيق للباحث، والتي تتطلب معالجة منهجية وفكراً نقدياً منظماً لاستيعاب ابعادها المعرفية وطرح تساؤلات بحثية أصيلة ومبتكرة حولها. القضية البحثية أصغر من المشروع البحثي.</a:t>
            </a:r>
          </a:p>
          <a:p>
            <a:pPr algn="just" rtl="1">
              <a:lnSpc>
                <a:spcPct val="107000"/>
              </a:lnSpc>
              <a:spcAft>
                <a:spcPts val="800"/>
              </a:spcAft>
            </a:pPr>
            <a:r>
              <a:rPr lang="ar-SA" sz="2400" dirty="0"/>
              <a:t>اختيار القضية البحثية</a:t>
            </a:r>
            <a:r>
              <a:rPr lang="en-US" sz="2400" dirty="0"/>
              <a:t> </a:t>
            </a:r>
            <a:r>
              <a:rPr lang="ar-SA" sz="2400" dirty="0"/>
              <a:t>يعتبرركيزة جوهرية واساسية لنجاح البحث او الدراسة </a:t>
            </a:r>
            <a:r>
              <a:rPr lang="ar-SA" sz="2400" b="1" dirty="0"/>
              <a:t>لذلك فان اختيار القضية البحثية بُمكين طالب الدكتوراه من صياغة مشكلته البحثية وبلورتها وفق معايير علمية محكمة، مما يؤسس لمرحلة إعداد أطروحة الدكتوراه</a:t>
            </a:r>
            <a:r>
              <a:rPr lang="en-US" sz="2400" b="1" dirty="0"/>
              <a:t>.</a:t>
            </a:r>
            <a:endParaRPr lang="ar-SA" sz="24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42397312"/>
      </p:ext>
    </p:extLst>
  </p:cSld>
  <p:clrMapOvr>
    <a:masterClrMapping/>
  </p:clrMapOvr>
  <mc:AlternateContent xmlns:mc="http://schemas.openxmlformats.org/markup-compatibility/2006" xmlns:p14="http://schemas.microsoft.com/office/powerpoint/2010/main">
    <mc:Choice Requires="p14">
      <p:transition spd="slow" p14:dur="2000" advTm="154280"/>
    </mc:Choice>
    <mc:Fallback xmlns="">
      <p:transition spd="slow" advTm="15428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4185761"/>
          </a:xfrm>
          <a:prstGeom prst="rect">
            <a:avLst/>
          </a:prstGeom>
          <a:noFill/>
        </p:spPr>
        <p:txBody>
          <a:bodyPr wrap="square" rtlCol="0">
            <a:spAutoFit/>
          </a:bodyPr>
          <a:lstStyle/>
          <a:p>
            <a:pPr algn="ctr" rtl="1"/>
            <a:r>
              <a:rPr lang="en-US" sz="2800" b="1" dirty="0">
                <a:cs typeface="+mj-cs"/>
              </a:rPr>
              <a:t> </a:t>
            </a:r>
            <a:r>
              <a:rPr lang="ar-SA" sz="2800" b="1" dirty="0">
                <a:cs typeface="+mj-cs"/>
              </a:rPr>
              <a:t>مشكلة البحث </a:t>
            </a:r>
            <a:r>
              <a:rPr lang="en-US" sz="2800" b="1" dirty="0">
                <a:cs typeface="+mj-cs"/>
              </a:rPr>
              <a:t>  (Research Problem)</a:t>
            </a:r>
          </a:p>
          <a:p>
            <a:pPr algn="ctr" rtl="1"/>
            <a:endParaRPr lang="en-US" sz="1200" b="1" dirty="0">
              <a:cs typeface="+mj-cs"/>
            </a:endParaRPr>
          </a:p>
          <a:p>
            <a:pPr algn="just" rtl="1"/>
            <a:r>
              <a:rPr lang="ar-SA" sz="2400" dirty="0">
                <a:cs typeface="+mj-cs"/>
              </a:rPr>
              <a:t>تُمثّل مشكلة البحث قضية علمية أو فجوة معرفية محددة يسعى الباحث إلى معالجتها عبر دراسة منظمة ومنهجية</a:t>
            </a:r>
            <a:r>
              <a:rPr lang="en-US" sz="2400" dirty="0">
                <a:cs typeface="+mj-cs"/>
              </a:rPr>
              <a:t> </a:t>
            </a:r>
            <a:r>
              <a:rPr lang="ar-SA" sz="2400" dirty="0">
                <a:cs typeface="+mj-cs"/>
              </a:rPr>
              <a:t>علمية واضحة محددة. وتُحدد هذه </a:t>
            </a:r>
            <a:r>
              <a:rPr lang="ar-SA" sz="2400" b="1" u="sng" dirty="0">
                <a:cs typeface="+mj-cs"/>
              </a:rPr>
              <a:t>المشكلة المحور الأساسي للدراسة</a:t>
            </a:r>
            <a:r>
              <a:rPr lang="ar-SA" sz="2400" dirty="0">
                <a:cs typeface="+mj-cs"/>
              </a:rPr>
              <a:t>، و عملية صياغة تساؤلات البحث وأهدافه. ويُعدّ تحديد </a:t>
            </a:r>
            <a:r>
              <a:rPr lang="ar-SA" sz="2400" b="1" u="sng" dirty="0">
                <a:cs typeface="+mj-cs"/>
              </a:rPr>
              <a:t>مشكلة البحث بوضوح ودقة الخطوة الأولى </a:t>
            </a:r>
            <a:r>
              <a:rPr lang="ar-SA" sz="2400" dirty="0">
                <a:cs typeface="+mj-cs"/>
              </a:rPr>
              <a:t>والحاسمة في تصميم مشروع بحثي ذي معنى وذي صلة بالواقع العلمي والتطبيقي</a:t>
            </a:r>
            <a:r>
              <a:rPr lang="en-US" sz="2400" dirty="0">
                <a:cs typeface="+mj-cs"/>
              </a:rPr>
              <a:t>.</a:t>
            </a:r>
          </a:p>
          <a:p>
            <a:pPr algn="just" rtl="1"/>
            <a:endParaRPr lang="en-US" sz="1000" dirty="0">
              <a:cs typeface="+mj-cs"/>
            </a:endParaRPr>
          </a:p>
          <a:p>
            <a:pPr algn="just" rtl="1"/>
            <a:r>
              <a:rPr lang="ar-SA" sz="2400" dirty="0">
                <a:cs typeface="+mj-cs"/>
              </a:rPr>
              <a:t>كما تُبرز مشكلة البحث أهمية الموضوع محل الدراسة، وتوفّر للقراء توجيهًا واضحًا حول مسار البحث واهدافه. ومن خلال وضع القضية المدروسة ضمن سياقها المحدد، يُحدد بيان المشكلة نطاق البحث وحدوده، ويضع إطارًا منهجيًا لإجراء البحث وكتابة تقريره النهائي</a:t>
            </a:r>
            <a:r>
              <a:rPr lang="en-US" sz="2400" dirty="0">
                <a:cs typeface="+mj-cs"/>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1973951"/>
      </p:ext>
    </p:extLst>
  </p:cSld>
  <p:clrMapOvr>
    <a:masterClrMapping/>
  </p:clrMapOvr>
  <mc:AlternateContent xmlns:mc="http://schemas.openxmlformats.org/markup-compatibility/2006" xmlns:p14="http://schemas.microsoft.com/office/powerpoint/2010/main">
    <mc:Choice Requires="p14">
      <p:transition spd="slow" p14:dur="2000" advTm="193799"/>
    </mc:Choice>
    <mc:Fallback xmlns="">
      <p:transition spd="slow" advTm="19379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379031"/>
            <a:ext cx="8478982" cy="4154984"/>
          </a:xfrm>
          <a:prstGeom prst="rect">
            <a:avLst/>
          </a:prstGeom>
          <a:noFill/>
        </p:spPr>
        <p:txBody>
          <a:bodyPr wrap="square" rtlCol="0">
            <a:spAutoFit/>
          </a:bodyPr>
          <a:lstStyle/>
          <a:p>
            <a:pPr algn="ctr" rtl="1"/>
            <a:r>
              <a:rPr lang="ar-EG" sz="2400" b="1" dirty="0">
                <a:latin typeface="Alexandria" charset="0"/>
                <a:cs typeface="+mj-cs"/>
              </a:rPr>
              <a:t>مقرر قضايا بحثية (3) </a:t>
            </a:r>
            <a:endParaRPr lang="en-US" sz="2400" b="1" dirty="0">
              <a:latin typeface="Alexandria" charset="0"/>
              <a:cs typeface="+mj-cs"/>
            </a:endParaRPr>
          </a:p>
          <a:p>
            <a:pPr algn="r" rtl="1"/>
            <a:r>
              <a:rPr lang="ar-EG" sz="2400" b="1" dirty="0">
                <a:latin typeface="Alexandria" charset="0"/>
                <a:cs typeface="+mj-cs"/>
              </a:rPr>
              <a:t>رؤية بحثية متكاملة</a:t>
            </a:r>
            <a:r>
              <a:rPr lang="en-US" sz="2400" b="1" dirty="0">
                <a:latin typeface="Alexandria" charset="0"/>
                <a:cs typeface="+mj-cs"/>
              </a:rPr>
              <a:t> </a:t>
            </a:r>
            <a:endParaRPr lang="ar-SA" sz="2400" b="1" dirty="0">
              <a:latin typeface="Alexandria" charset="0"/>
              <a:cs typeface="+mj-cs"/>
            </a:endParaRPr>
          </a:p>
          <a:p>
            <a:pPr marL="342900" indent="-342900" algn="just" rtl="1">
              <a:buFont typeface="Arial" panose="020B0604020202020204" pitchFamily="34" charset="0"/>
              <a:buChar char="•"/>
            </a:pPr>
            <a:r>
              <a:rPr lang="ar-EG" sz="2400" b="1" dirty="0">
                <a:latin typeface="Alexandria" charset="0"/>
                <a:cs typeface="+mj-cs"/>
              </a:rPr>
              <a:t>تطوير المعرفة العلمية:</a:t>
            </a:r>
            <a:endParaRPr lang="ar-SA" sz="2400" b="1" dirty="0">
              <a:latin typeface="Alexandria" charset="0"/>
              <a:cs typeface="+mj-cs"/>
            </a:endParaRPr>
          </a:p>
          <a:p>
            <a:pPr marL="800100" lvl="1" indent="-342900" algn="just" rtl="1">
              <a:buFont typeface="Wingdings" panose="05000000000000000000" pitchFamily="2" charset="2"/>
              <a:buChar char="ü"/>
            </a:pPr>
            <a:r>
              <a:rPr lang="ar-EG" sz="2400" dirty="0">
                <a:latin typeface="Alexandria" charset="0"/>
                <a:cs typeface="+mj-cs"/>
              </a:rPr>
              <a:t>تمكين الباحث من تحليل المشكلات البحثية الراهنة وتعميق فهمه لتخصصه الدقيق عبر المطالعة الاستكشافية والنقدية لأحدث الدراسات المنشورة.</a:t>
            </a:r>
          </a:p>
          <a:p>
            <a:pPr marL="342900" indent="-342900" algn="just" rtl="1">
              <a:buFont typeface="Arial" panose="020B0604020202020204" pitchFamily="34" charset="0"/>
              <a:buChar char="•"/>
            </a:pPr>
            <a:r>
              <a:rPr lang="ar-EG" sz="2400" b="1" dirty="0">
                <a:latin typeface="Alexandria" charset="0"/>
                <a:cs typeface="+mj-cs"/>
              </a:rPr>
              <a:t>البحث كمنهج ذهني:</a:t>
            </a:r>
            <a:endParaRPr lang="ar-SA" sz="2400" b="1" dirty="0">
              <a:latin typeface="Alexandria" charset="0"/>
              <a:cs typeface="+mj-cs"/>
            </a:endParaRPr>
          </a:p>
          <a:p>
            <a:pPr marL="800100" lvl="1" indent="-342900" algn="just" rtl="1">
              <a:buFont typeface="Wingdings" panose="05000000000000000000" pitchFamily="2" charset="2"/>
              <a:buChar char="ü"/>
            </a:pPr>
            <a:r>
              <a:rPr lang="ar-EG" sz="2400" dirty="0">
                <a:latin typeface="Alexandria" charset="0"/>
                <a:cs typeface="+mj-cs"/>
              </a:rPr>
              <a:t> ترسيخ البحث كـ "طريقة للتفكير" وفحص نقدي للجوانب المهنية، متجاوزاً مجرد كونه مهارات تقنية ليعتمد على التساؤل المنهجي المنظم.</a:t>
            </a:r>
          </a:p>
          <a:p>
            <a:pPr marL="342900" indent="-342900" algn="just" rtl="1">
              <a:buFont typeface="Arial" panose="020B0604020202020204" pitchFamily="34" charset="0"/>
              <a:buChar char="•"/>
            </a:pPr>
            <a:r>
              <a:rPr lang="ar-EG" sz="2400" b="1" dirty="0">
                <a:latin typeface="Alexandria" charset="0"/>
                <a:cs typeface="+mj-cs"/>
              </a:rPr>
              <a:t>الاستقصاء والموضوعية: </a:t>
            </a:r>
            <a:endParaRPr lang="ar-SA" sz="2400" b="1" dirty="0">
              <a:latin typeface="Alexandria" charset="0"/>
              <a:cs typeface="+mj-cs"/>
            </a:endParaRPr>
          </a:p>
          <a:p>
            <a:pPr marL="800100" lvl="1" indent="-342900" algn="just" rtl="1">
              <a:buFont typeface="Wingdings" panose="05000000000000000000" pitchFamily="2" charset="2"/>
              <a:buChar char="ü"/>
            </a:pPr>
            <a:r>
              <a:rPr lang="ar-EG" sz="2400" dirty="0">
                <a:latin typeface="Alexandria" charset="0"/>
                <a:cs typeface="+mj-cs"/>
              </a:rPr>
              <a:t>تمكين الباحث من اكتشاف حقائق جديدة أو التحقق من سابقتها من خلال منهجية علمية موضوعية وغير منحازة.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61609892"/>
      </p:ext>
    </p:extLst>
  </p:cSld>
  <p:clrMapOvr>
    <a:masterClrMapping/>
  </p:clrMapOvr>
  <mc:AlternateContent xmlns:mc="http://schemas.openxmlformats.org/markup-compatibility/2006" xmlns:p14="http://schemas.microsoft.com/office/powerpoint/2010/main">
    <mc:Choice Requires="p14">
      <p:transition spd="slow" p14:dur="2000" advTm="238401"/>
    </mc:Choice>
    <mc:Fallback xmlns="">
      <p:transition spd="slow" advTm="23840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48691" y="1488215"/>
            <a:ext cx="8478982" cy="3785652"/>
          </a:xfrm>
          <a:prstGeom prst="rect">
            <a:avLst/>
          </a:prstGeom>
          <a:noFill/>
        </p:spPr>
        <p:txBody>
          <a:bodyPr wrap="square" rtlCol="0">
            <a:spAutoFit/>
          </a:bodyPr>
          <a:lstStyle/>
          <a:p>
            <a:pPr algn="ctr" rtl="1"/>
            <a:r>
              <a:rPr lang="ar-EG" sz="2400" b="1" dirty="0">
                <a:latin typeface="Alexandria" charset="0"/>
                <a:cs typeface="+mj-cs"/>
              </a:rPr>
              <a:t>مقرر قضايا بحثية (3)</a:t>
            </a:r>
            <a:endParaRPr lang="en-US" sz="2400" b="1" dirty="0">
              <a:latin typeface="Alexandria" charset="0"/>
              <a:cs typeface="+mj-cs"/>
            </a:endParaRPr>
          </a:p>
          <a:p>
            <a:pPr algn="r" rtl="1"/>
            <a:r>
              <a:rPr lang="ar-EG" sz="2400" b="1" dirty="0">
                <a:latin typeface="Alexandria" charset="0"/>
                <a:cs typeface="+mj-cs"/>
              </a:rPr>
              <a:t>رؤية بحثية متكاملة</a:t>
            </a:r>
            <a:r>
              <a:rPr lang="en-US" sz="2400" b="1" dirty="0">
                <a:latin typeface="Alexandria" charset="0"/>
                <a:cs typeface="+mj-cs"/>
              </a:rPr>
              <a:t> </a:t>
            </a:r>
            <a:endParaRPr lang="ar-SA" sz="2400" b="1" dirty="0">
              <a:latin typeface="Alexandria" charset="0"/>
              <a:cs typeface="+mj-cs"/>
            </a:endParaRPr>
          </a:p>
          <a:p>
            <a:pPr algn="just" rtl="1"/>
            <a:endParaRPr lang="ar-EG" sz="2400" dirty="0">
              <a:latin typeface="Alexandria" charset="0"/>
              <a:cs typeface="+mj-cs"/>
            </a:endParaRPr>
          </a:p>
          <a:p>
            <a:pPr marL="285750" indent="-285750" algn="just" rtl="1">
              <a:buFont typeface="Arial" panose="020B0604020202020204" pitchFamily="34" charset="0"/>
              <a:buChar char="•"/>
            </a:pPr>
            <a:r>
              <a:rPr lang="ar-EG" sz="2400" b="1" dirty="0">
                <a:latin typeface="Alexandria" charset="0"/>
                <a:cs typeface="+mj-cs"/>
              </a:rPr>
              <a:t>ابتكار الحلول: </a:t>
            </a:r>
            <a:endParaRPr lang="ar-SA" sz="2400" b="1" dirty="0">
              <a:latin typeface="Alexandria" charset="0"/>
              <a:cs typeface="+mj-cs"/>
            </a:endParaRPr>
          </a:p>
          <a:p>
            <a:pPr marL="800100" lvl="1" indent="-342900" algn="just" rtl="1">
              <a:buFont typeface="Wingdings" panose="05000000000000000000" pitchFamily="2" charset="2"/>
              <a:buChar char="ü"/>
            </a:pPr>
            <a:r>
              <a:rPr lang="ar-EG" sz="2400" dirty="0">
                <a:latin typeface="Alexandria" charset="0"/>
                <a:cs typeface="+mj-cs"/>
              </a:rPr>
              <a:t>ممارسة البحث كعملية استقصائية تهدف لإيجاد حلول للمشكلات وصناعة معرفة أصيلة قابلة للتطبيق عبر جمع البيانات وتفسيرها بدقة.</a:t>
            </a:r>
          </a:p>
          <a:p>
            <a:pPr algn="just" rtl="1"/>
            <a:endParaRPr lang="ar-EG" sz="2400" dirty="0">
              <a:latin typeface="Alexandria" charset="0"/>
              <a:cs typeface="+mj-cs"/>
            </a:endParaRPr>
          </a:p>
          <a:p>
            <a:pPr marL="285750" indent="-285750" algn="just" rtl="1">
              <a:buFont typeface="Arial" panose="020B0604020202020204" pitchFamily="34" charset="0"/>
              <a:buChar char="•"/>
            </a:pPr>
            <a:r>
              <a:rPr lang="ar-EG" sz="2400" b="1" dirty="0">
                <a:latin typeface="Alexandria" charset="0"/>
                <a:cs typeface="+mj-cs"/>
              </a:rPr>
              <a:t>التأهيل</a:t>
            </a:r>
            <a:r>
              <a:rPr lang="ar-SA" sz="2400" b="1" dirty="0">
                <a:latin typeface="Alexandria" charset="0"/>
                <a:cs typeface="+mj-cs"/>
              </a:rPr>
              <a:t> والاعداد</a:t>
            </a:r>
            <a:r>
              <a:rPr lang="ar-EG" sz="2400" b="1" dirty="0">
                <a:latin typeface="Alexandria" charset="0"/>
                <a:cs typeface="+mj-cs"/>
              </a:rPr>
              <a:t> لرسالة الدكتوراه: </a:t>
            </a:r>
            <a:endParaRPr lang="ar-SA" sz="2400" b="1" dirty="0">
              <a:latin typeface="Alexandria" charset="0"/>
              <a:cs typeface="+mj-cs"/>
            </a:endParaRPr>
          </a:p>
          <a:p>
            <a:pPr marL="800100" lvl="1" indent="-342900" algn="just" rtl="1">
              <a:buFont typeface="Wingdings" panose="05000000000000000000" pitchFamily="2" charset="2"/>
              <a:buChar char="ü"/>
            </a:pPr>
            <a:r>
              <a:rPr lang="ar-EG" sz="2400" dirty="0">
                <a:latin typeface="Alexandria" charset="0"/>
                <a:cs typeface="+mj-cs"/>
              </a:rPr>
              <a:t>تعزيز قدرة الطالب على صياغة أسئلة ومشكلات بحثية رصينة، مما يؤهله لبدء مشروع أطروحة الدكتوراه بأسلوب </a:t>
            </a:r>
            <a:r>
              <a:rPr lang="ar-SA" sz="2400" dirty="0">
                <a:latin typeface="Alexandria" charset="0"/>
                <a:cs typeface="+mj-cs"/>
              </a:rPr>
              <a:t>اكاديمي مهني </a:t>
            </a:r>
            <a:r>
              <a:rPr lang="ar-EG" sz="2400" dirty="0">
                <a:latin typeface="Alexandria" charset="0"/>
                <a:cs typeface="+mj-cs"/>
              </a:rPr>
              <a:t>ومعاصر.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22369539"/>
      </p:ext>
    </p:extLst>
  </p:cSld>
  <p:clrMapOvr>
    <a:masterClrMapping/>
  </p:clrMapOvr>
  <mc:AlternateContent xmlns:mc="http://schemas.openxmlformats.org/markup-compatibility/2006" xmlns:p14="http://schemas.microsoft.com/office/powerpoint/2010/main">
    <mc:Choice Requires="p14">
      <p:transition spd="slow" p14:dur="2000" advTm="140247"/>
    </mc:Choice>
    <mc:Fallback xmlns="">
      <p:transition spd="slow" advTm="14024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8912234" cy="2996846"/>
          </a:xfrm>
          <a:prstGeom prst="rect">
            <a:avLst/>
          </a:prstGeom>
          <a:noFill/>
        </p:spPr>
        <p:txBody>
          <a:bodyPr wrap="square" rtlCol="0">
            <a:spAutoFit/>
          </a:bodyPr>
          <a:lstStyle/>
          <a:p>
            <a:pPr algn="r" rtl="1">
              <a:lnSpc>
                <a:spcPct val="107000"/>
              </a:lnSpc>
              <a:spcAft>
                <a:spcPts val="800"/>
              </a:spcAft>
            </a:pPr>
            <a:endParaRPr lang="ar-EG" sz="2000" b="1" dirty="0">
              <a:latin typeface="Calibri" panose="020F0502020204030204" pitchFamily="34" charset="0"/>
              <a:ea typeface="Times New Roman" panose="02020603050405020304" pitchFamily="18" charset="0"/>
              <a:cs typeface="Times New Roman" panose="02020603050405020304" pitchFamily="18" charset="0"/>
            </a:endParaRPr>
          </a:p>
          <a:p>
            <a:pPr algn="r" rtl="1">
              <a:lnSpc>
                <a:spcPct val="107000"/>
              </a:lnSpc>
              <a:spcAft>
                <a:spcPts val="800"/>
              </a:spcAft>
            </a:pPr>
            <a:r>
              <a:rPr lang="ar-SA" sz="2000" b="1" dirty="0">
                <a:latin typeface="Calibri" panose="020F0502020204030204" pitchFamily="34" charset="0"/>
                <a:ea typeface="Times New Roman" panose="02020603050405020304" pitchFamily="18" charset="0"/>
                <a:cs typeface="Times New Roman" panose="02020603050405020304" pitchFamily="18" charset="0"/>
              </a:rPr>
              <a:t>أهمية دراسة القضايا البحثية</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تعزز فهم الباحثين للمشكلات التي تواجههم في مجال دراستهم</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تساعد في اختيار موضوعات بحثية دقيقة ومحددة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تسهم في تطوير المناهج البحثية وتحسين جودة البحث العلمي</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تدعم التنسيق بين مختلف المشاريع البحثية داخل المؤسسة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تفتح المجال لتبادل الأفكار بين الأقسام والباحثين وتحقيق شراكات علمية وعملية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992004"/>
      </p:ext>
    </p:extLst>
  </p:cSld>
  <p:clrMapOvr>
    <a:masterClrMapping/>
  </p:clrMapOvr>
  <mc:AlternateContent xmlns:mc="http://schemas.openxmlformats.org/markup-compatibility/2006" xmlns:p14="http://schemas.microsoft.com/office/powerpoint/2010/main">
    <mc:Choice Requires="p14">
      <p:transition spd="slow" p14:dur="2000" advTm="4143"/>
    </mc:Choice>
    <mc:Fallback xmlns="">
      <p:transition spd="slow" advTm="41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57744" y="1468531"/>
            <a:ext cx="8735551" cy="4030206"/>
          </a:xfrm>
          <a:prstGeom prst="rect">
            <a:avLst/>
          </a:prstGeom>
          <a:noFill/>
        </p:spPr>
        <p:txBody>
          <a:bodyPr wrap="square" rtlCol="0">
            <a:spAutoFit/>
          </a:bodyPr>
          <a:lstStyle/>
          <a:p>
            <a:pPr algn="r" rtl="1">
              <a:lnSpc>
                <a:spcPct val="107000"/>
              </a:lnSpc>
              <a:spcAft>
                <a:spcPts val="80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العلاقة بين القضايا البحثية والبحث العلمي</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2000" dirty="0">
                <a:latin typeface="Calibri" panose="020F0502020204030204" pitchFamily="34" charset="0"/>
                <a:ea typeface="Times New Roman" panose="02020603050405020304" pitchFamily="18" charset="0"/>
                <a:cs typeface="Times New Roman" panose="02020603050405020304" pitchFamily="18" charset="0"/>
              </a:rPr>
              <a:t>البحث العلمي هو عملية منظمة لجمع المعلومات وتحليلها بهدف حل مشكلة أو اكتشاف جديد، ويستخدم أساليب علمية محددة. القضايا البحثية تندرج ضمن هذا الإطار كمواضيع أو مشاكل محددة يتم دراستها بعمق ضمن المشاريع البحثية الأكبر</a:t>
            </a:r>
            <a:r>
              <a:rPr lang="ar-EG" sz="2000" dirty="0">
                <a:latin typeface="Calibri" panose="020F0502020204030204" pitchFamily="34" charset="0"/>
                <a:ea typeface="Times New Roman" panose="02020603050405020304" pitchFamily="18" charset="0"/>
                <a:cs typeface="Times New Roman" panose="02020603050405020304" pitchFamily="18" charset="0"/>
              </a:rPr>
              <a:t>.</a:t>
            </a:r>
            <a:r>
              <a:rPr lang="ar-SA" sz="2000" dirty="0">
                <a:latin typeface="Calibri" panose="020F0502020204030204" pitchFamily="34" charset="0"/>
                <a:ea typeface="Times New Roman" panose="02020603050405020304" pitchFamily="18" charset="0"/>
                <a:cs typeface="Times New Roman" panose="02020603050405020304" pitchFamily="18" charset="0"/>
              </a:rPr>
              <a:t> </a:t>
            </a:r>
            <a:r>
              <a:rPr lang="ar-SA" sz="2000" dirty="0"/>
              <a:t>القضية البحثية أصغر من المشروع البحثي، المشروع البحثي يمكن ان يحتوي على اكثر من قضية بحثية.</a:t>
            </a:r>
            <a:endParaRPr lang="ar-EG" sz="2000" dirty="0">
              <a:latin typeface="Calibri" panose="020F0502020204030204" pitchFamily="34" charset="0"/>
              <a:ea typeface="Times New Roman" panose="02020603050405020304" pitchFamily="18" charset="0"/>
              <a:cs typeface="Times New Roman" panose="02020603050405020304" pitchFamily="18" charset="0"/>
            </a:endParaRPr>
          </a:p>
          <a:p>
            <a:pPr algn="just" rtl="1">
              <a:lnSpc>
                <a:spcPct val="107000"/>
              </a:lnSpc>
              <a:spcAft>
                <a:spcPts val="800"/>
              </a:spcAft>
            </a:pPr>
            <a:r>
              <a:rPr lang="ar-SA" sz="2400" b="1" dirty="0">
                <a:latin typeface="Calibri" panose="020F0502020204030204" pitchFamily="34" charset="0"/>
                <a:ea typeface="Times New Roman" panose="02020603050405020304" pitchFamily="18" charset="0"/>
                <a:cs typeface="Times New Roman" panose="02020603050405020304" pitchFamily="18" charset="0"/>
              </a:rPr>
              <a:t>مصادر التعلم في مقرر القضايا البحثية</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الدراسات السابقة والابحاث العلمية العلمية المحكمة</a:t>
            </a:r>
            <a:r>
              <a:rPr lang="ar-SA" sz="2000" dirty="0">
                <a:latin typeface="Times New Roman" panose="02020603050405020304" pitchFamily="18" charset="0"/>
                <a:ea typeface="Times New Roman" panose="02020603050405020304" pitchFamily="18" charset="0"/>
                <a:cs typeface="Arial" panose="020B0604020202020204" pitchFamily="34" charset="0"/>
              </a:rPr>
              <a:t> في المجلات العلمية المرموقة والتي غالبا ما تكون في قواعد البيانات مثل </a:t>
            </a:r>
            <a:r>
              <a:rPr lang="en-US" sz="2000" dirty="0">
                <a:latin typeface="Times New Roman" panose="02020603050405020304" pitchFamily="18" charset="0"/>
                <a:ea typeface="Times New Roman" panose="02020603050405020304" pitchFamily="18" charset="0"/>
                <a:cs typeface="Arial" panose="020B0604020202020204" pitchFamily="34" charset="0"/>
              </a:rPr>
              <a:t>Scopus </a:t>
            </a:r>
            <a:r>
              <a:rPr lang="ar-SA" sz="2000" dirty="0">
                <a:latin typeface="Times New Roman" panose="02020603050405020304" pitchFamily="18" charset="0"/>
                <a:ea typeface="Times New Roman" panose="02020603050405020304" pitchFamily="18" charset="0"/>
                <a:cs typeface="Arial" panose="020B0604020202020204" pitchFamily="34" charset="0"/>
              </a:rPr>
              <a:t> أو </a:t>
            </a:r>
            <a:r>
              <a:rPr lang="en-US" sz="2000" dirty="0">
                <a:latin typeface="Times New Roman" panose="02020603050405020304" pitchFamily="18" charset="0"/>
                <a:ea typeface="Times New Roman" panose="02020603050405020304" pitchFamily="18" charset="0"/>
                <a:cs typeface="Arial" panose="020B0604020202020204" pitchFamily="34" charset="0"/>
              </a:rPr>
              <a:t>Web Science</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المؤتمرات</a:t>
            </a:r>
            <a:r>
              <a:rPr lang="en-US" sz="2000" dirty="0">
                <a:latin typeface="Calibri" panose="020F0502020204030204" pitchFamily="34" charset="0"/>
                <a:ea typeface="Times New Roman" panose="02020603050405020304" pitchFamily="18" charset="0"/>
                <a:cs typeface="Times New Roman" panose="02020603050405020304" pitchFamily="18" charset="0"/>
              </a:rPr>
              <a:t> </a:t>
            </a:r>
            <a:r>
              <a:rPr lang="ar-SA" sz="2000" dirty="0">
                <a:latin typeface="Calibri" panose="020F0502020204030204" pitchFamily="34" charset="0"/>
                <a:ea typeface="Times New Roman" panose="02020603050405020304" pitchFamily="18" charset="0"/>
                <a:cs typeface="Times New Roman" panose="02020603050405020304" pitchFamily="18" charset="0"/>
              </a:rPr>
              <a:t> العلمية (المحلية او الدولية) ورش العمل والندوات العلمية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SzPts val="1000"/>
              <a:buFont typeface="Symbol" panose="05050102010706020507" pitchFamily="18" charset="2"/>
              <a:buChar char=""/>
              <a:tabLst>
                <a:tab pos="457200" algn="l"/>
              </a:tabLst>
            </a:pPr>
            <a:r>
              <a:rPr lang="ar-SA" sz="2000" dirty="0">
                <a:latin typeface="Calibri" panose="020F0502020204030204" pitchFamily="34" charset="0"/>
                <a:ea typeface="Times New Roman" panose="02020603050405020304" pitchFamily="18" charset="0"/>
                <a:cs typeface="Times New Roman" panose="02020603050405020304" pitchFamily="18" charset="0"/>
              </a:rPr>
              <a:t>المراجع والكتب العلمية المتخصصة</a:t>
            </a:r>
            <a:r>
              <a:rPr lang="en-US" sz="2000" dirty="0">
                <a:latin typeface="Times New Roman" panose="02020603050405020304" pitchFamily="18" charset="0"/>
                <a:ea typeface="Times New Roman" panose="02020603050405020304" pitchFamily="18"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82212376"/>
      </p:ext>
    </p:extLst>
  </p:cSld>
  <p:clrMapOvr>
    <a:masterClrMapping/>
  </p:clrMapOvr>
  <mc:AlternateContent xmlns:mc="http://schemas.openxmlformats.org/markup-compatibility/2006" xmlns:p14="http://schemas.microsoft.com/office/powerpoint/2010/main">
    <mc:Choice Requires="p14">
      <p:transition spd="slow" p14:dur="2000" advTm="125902"/>
    </mc:Choice>
    <mc:Fallback xmlns="">
      <p:transition spd="slow" advTm="12590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371854"/>
          </a:xfrm>
        </p:spPr>
        <p:txBody>
          <a:bodyPr>
            <a:normAutofit fontScale="90000"/>
          </a:bodyPr>
          <a:lstStyle/>
          <a:p>
            <a:pPr algn="r" rtl="1"/>
            <a:r>
              <a:rPr lang="ar-SA" b="1" kern="0" dirty="0">
                <a:latin typeface="Calibri Light" panose="020F0302020204030204" pitchFamily="34" charset="0"/>
                <a:ea typeface="Times New Roman" panose="02020603050405020304" pitchFamily="18" charset="0"/>
                <a:cs typeface="Calibri" panose="020F0502020204030204" pitchFamily="34" charset="0"/>
              </a:rPr>
              <a:t>أهداف</a:t>
            </a:r>
            <a:r>
              <a:rPr lang="ar-SA" b="1" kern="0" dirty="0">
                <a:latin typeface="Calibri Light" panose="020F0302020204030204" pitchFamily="34" charset="0"/>
                <a:ea typeface="Times New Roman" panose="02020603050405020304" pitchFamily="18" charset="0"/>
              </a:rPr>
              <a:t> </a:t>
            </a:r>
            <a:r>
              <a:rPr lang="ar-SA" b="1" kern="0" dirty="0">
                <a:latin typeface="Calibri Light" panose="020F0302020204030204" pitchFamily="34" charset="0"/>
                <a:ea typeface="Times New Roman" panose="02020603050405020304" pitchFamily="18" charset="0"/>
                <a:cs typeface="Calibri" panose="020F0502020204030204" pitchFamily="34" charset="0"/>
              </a:rPr>
              <a:t>المقرر</a:t>
            </a:r>
            <a:r>
              <a:rPr lang="en-US" b="1" kern="0" dirty="0">
                <a:latin typeface="Calibri Light" panose="020F0302020204030204" pitchFamily="34" charset="0"/>
                <a:ea typeface="Times New Roman" panose="02020603050405020304" pitchFamily="18" charset="0"/>
                <a:cs typeface="Times New Roman" panose="02020603050405020304" pitchFamily="18" charset="0"/>
              </a:rPr>
              <a:t> (Course Objectives)</a:t>
            </a:r>
            <a:endParaRPr lang="en-US" dirty="0"/>
          </a:p>
        </p:txBody>
      </p:sp>
      <p:sp>
        <p:nvSpPr>
          <p:cNvPr id="3" name="Content Placeholder 2"/>
          <p:cNvSpPr>
            <a:spLocks noGrp="1"/>
          </p:cNvSpPr>
          <p:nvPr>
            <p:ph idx="1"/>
          </p:nvPr>
        </p:nvSpPr>
        <p:spPr>
          <a:xfrm>
            <a:off x="838200" y="914400"/>
            <a:ext cx="10515600" cy="5786651"/>
          </a:xfrm>
        </p:spPr>
        <p:txBody>
          <a:bodyPr>
            <a:noAutofit/>
          </a:bodyPr>
          <a:lstStyle/>
          <a:p>
            <a:pPr marL="514350" indent="-514350" algn="r" rtl="1">
              <a:spcAft>
                <a:spcPts val="600"/>
              </a:spcAft>
              <a:buFont typeface="+mj-lt"/>
              <a:buAutoNum type="arabicPeriod"/>
            </a:pPr>
            <a:r>
              <a:rPr lang="ar-DZ" sz="2600" dirty="0"/>
              <a:t>تعريف الطالب بأحدث الاتجاهات والقضايا المعاصرة في مجال التخصص، وإطلاعه على الفجوات المعرفية القائمة محلياً وعالمياً.</a:t>
            </a:r>
          </a:p>
          <a:p>
            <a:pPr marL="514350" indent="-514350" algn="r" rtl="1">
              <a:spcAft>
                <a:spcPts val="600"/>
              </a:spcAft>
              <a:buFont typeface="+mj-lt"/>
              <a:buAutoNum type="arabicPeriod"/>
            </a:pPr>
            <a:r>
              <a:rPr lang="ar-DZ" sz="2600" dirty="0"/>
              <a:t>تطوير مهارات النقد و تنمية قدرات الطالب على التحليل المنهجي للمشكلات الواقعية، واستخدام التفكير النقدي في فحص الأدبيات ونقدها.</a:t>
            </a:r>
          </a:p>
          <a:p>
            <a:pPr marL="514350" indent="-514350" algn="r" rtl="1">
              <a:spcAft>
                <a:spcPts val="600"/>
              </a:spcAft>
              <a:buFont typeface="+mj-lt"/>
              <a:buAutoNum type="arabicPeriod"/>
            </a:pPr>
            <a:r>
              <a:rPr lang="ar-DZ" sz="2600" dirty="0"/>
              <a:t>تدريب الطالب على مهارات تصميم وإعداد المقترحات البحثية </a:t>
            </a:r>
            <a:r>
              <a:rPr lang="en-US" sz="2600" dirty="0"/>
              <a:t> Research Proposals </a:t>
            </a:r>
            <a:r>
              <a:rPr lang="ar-DZ" sz="2600" dirty="0"/>
              <a:t>وفق معايير الجودة الأكاديمية</a:t>
            </a:r>
          </a:p>
          <a:p>
            <a:pPr marL="514350" indent="-514350" algn="r" rtl="1">
              <a:spcAft>
                <a:spcPts val="600"/>
              </a:spcAft>
              <a:buFont typeface="+mj-lt"/>
              <a:buAutoNum type="arabicPeriod"/>
            </a:pPr>
            <a:r>
              <a:rPr lang="ar-DZ" sz="2600" dirty="0"/>
              <a:t>تعميق وعي الطالب بأخلاقيات البحث العلمي، وقواعد الملكية الفكرية، وممارسات الأمانة العلمية في النقل والاقتباس.</a:t>
            </a:r>
          </a:p>
          <a:p>
            <a:pPr marL="514350" indent="-514350" algn="r" rtl="1">
              <a:spcAft>
                <a:spcPts val="600"/>
              </a:spcAft>
              <a:buFont typeface="+mj-lt"/>
              <a:buAutoNum type="arabicPeriod"/>
            </a:pPr>
            <a:r>
              <a:rPr lang="ar-DZ" sz="2600" dirty="0"/>
              <a:t>تعميق قدرة الطالب على ربط القضايا البحثية بالاحتياجات المجتمعية، والتوجهات التنموية والاقتصادية الوطنية والدولية.</a:t>
            </a:r>
          </a:p>
          <a:p>
            <a:pPr marL="514350" indent="-514350" algn="r" rtl="1">
              <a:spcAft>
                <a:spcPts val="600"/>
              </a:spcAft>
              <a:buFont typeface="+mj-lt"/>
              <a:buAutoNum type="arabicPeriod"/>
            </a:pPr>
            <a:r>
              <a:rPr lang="ar-DZ" sz="2600" dirty="0"/>
              <a:t>صقل مهارات الطالب في العرض والتقديم، والقدرة على إدارة المناظرات العلمية والدفاع عن الأفكار البحثية باحترافية.</a:t>
            </a:r>
            <a:endParaRPr lang="ar-SA" sz="2600" dirty="0"/>
          </a:p>
          <a:p>
            <a:pPr marL="514350" indent="-514350" algn="r" rtl="1">
              <a:spcAft>
                <a:spcPts val="600"/>
              </a:spcAft>
              <a:buFont typeface="+mj-lt"/>
              <a:buAutoNum type="arabicPeriod"/>
            </a:pPr>
            <a:r>
              <a:rPr lang="ar-SA" sz="2600" dirty="0"/>
              <a:t>استخدام قواعد البيانات البحثية مثل </a:t>
            </a:r>
            <a:r>
              <a:rPr lang="en-US" sz="2600" dirty="0"/>
              <a:t>Scopus</a:t>
            </a:r>
            <a:r>
              <a:rPr lang="ar-SA" sz="2600" dirty="0"/>
              <a:t> و </a:t>
            </a:r>
            <a:r>
              <a:rPr lang="en-US" sz="2600" dirty="0"/>
              <a:t>Web Science</a:t>
            </a:r>
          </a:p>
        </p:txBody>
      </p:sp>
    </p:spTree>
    <p:extLst>
      <p:ext uri="{BB962C8B-B14F-4D97-AF65-F5344CB8AC3E}">
        <p14:creationId xmlns:p14="http://schemas.microsoft.com/office/powerpoint/2010/main" val="2515406384"/>
      </p:ext>
    </p:extLst>
  </p:cSld>
  <p:clrMapOvr>
    <a:masterClrMapping/>
  </p:clrMapOvr>
  <mc:AlternateContent xmlns:mc="http://schemas.openxmlformats.org/markup-compatibility/2006" xmlns:p14="http://schemas.microsoft.com/office/powerpoint/2010/main">
    <mc:Choice Requires="p14">
      <p:transition spd="slow" p14:dur="2000" advTm="207274"/>
    </mc:Choice>
    <mc:Fallback xmlns="">
      <p:transition spd="slow" advTm="20727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3111"/>
            <a:ext cx="10515600" cy="713048"/>
          </a:xfrm>
        </p:spPr>
        <p:txBody>
          <a:bodyPr>
            <a:normAutofit/>
          </a:bodyPr>
          <a:lstStyle/>
          <a:p>
            <a:pPr lvl="0" algn="r" rtl="1"/>
            <a:r>
              <a:rPr lang="ar-SA" sz="4000" b="1" dirty="0">
                <a:latin typeface="Calibri" panose="020F0502020204030204" pitchFamily="34" charset="0"/>
                <a:ea typeface="MS Gothic" panose="020B0609070205080204" pitchFamily="49" charset="-128"/>
                <a:cs typeface="Calibri" panose="020F0502020204030204" pitchFamily="34" charset="0"/>
              </a:rPr>
              <a:t>مخرجات</a:t>
            </a:r>
            <a:r>
              <a:rPr lang="ar-SA" sz="4000" b="1" dirty="0">
                <a:latin typeface="Calibri" panose="020F0502020204030204" pitchFamily="34" charset="0"/>
                <a:ea typeface="MS Gothic" panose="020B0609070205080204" pitchFamily="49" charset="-128"/>
              </a:rPr>
              <a:t> </a:t>
            </a:r>
            <a:r>
              <a:rPr lang="ar-SA" sz="4000" b="1" dirty="0">
                <a:latin typeface="Calibri" panose="020F0502020204030204" pitchFamily="34" charset="0"/>
                <a:ea typeface="MS Gothic" panose="020B0609070205080204" pitchFamily="49" charset="-128"/>
                <a:cs typeface="Calibri" panose="020F0502020204030204" pitchFamily="34" charset="0"/>
              </a:rPr>
              <a:t>التعلم</a:t>
            </a:r>
            <a:r>
              <a:rPr lang="ar-SA" sz="4000" b="1" dirty="0">
                <a:latin typeface="Calibri" panose="020F0502020204030204" pitchFamily="34" charset="0"/>
                <a:ea typeface="MS Gothic" panose="020B0609070205080204" pitchFamily="49" charset="-128"/>
              </a:rPr>
              <a:t> </a:t>
            </a:r>
            <a:r>
              <a:rPr lang="ar-SA" sz="4000" b="1" dirty="0">
                <a:latin typeface="Calibri" panose="020F0502020204030204" pitchFamily="34" charset="0"/>
                <a:ea typeface="MS Gothic" panose="020B0609070205080204" pitchFamily="49" charset="-128"/>
                <a:cs typeface="Calibri" panose="020F0502020204030204" pitchFamily="34" charset="0"/>
              </a:rPr>
              <a:t>المستهدفة</a:t>
            </a:r>
            <a:r>
              <a:rPr lang="en-US" sz="4000" b="1" dirty="0">
                <a:latin typeface="Calibri" panose="020F0502020204030204" pitchFamily="34" charset="0"/>
                <a:ea typeface="MS Gothic" panose="020B0609070205080204" pitchFamily="49" charset="-128"/>
                <a:cs typeface="Times New Roman" panose="02020603050405020304" pitchFamily="18" charset="0"/>
              </a:rPr>
              <a:t> (Learning Outcomes):</a:t>
            </a:r>
            <a:endParaRPr lang="en-US" sz="4000" dirty="0"/>
          </a:p>
        </p:txBody>
      </p:sp>
      <p:sp>
        <p:nvSpPr>
          <p:cNvPr id="3" name="Content Placeholder 2"/>
          <p:cNvSpPr>
            <a:spLocks noGrp="1"/>
          </p:cNvSpPr>
          <p:nvPr>
            <p:ph idx="1"/>
          </p:nvPr>
        </p:nvSpPr>
        <p:spPr>
          <a:xfrm>
            <a:off x="838199" y="941696"/>
            <a:ext cx="10625919" cy="5235267"/>
          </a:xfrm>
        </p:spPr>
        <p:txBody>
          <a:bodyPr>
            <a:normAutofit fontScale="92500" lnSpcReduction="20000"/>
          </a:bodyPr>
          <a:lstStyle/>
          <a:p>
            <a:pPr marL="0" lvl="0" indent="0" algn="r" rtl="1">
              <a:spcAft>
                <a:spcPts val="600"/>
              </a:spcAft>
              <a:buNone/>
            </a:pPr>
            <a:r>
              <a:rPr lang="ar-SA" b="1"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بعد دراسة هذا المقرر، يتوقع من الطالب ان يكون قادراً على:</a:t>
            </a:r>
            <a:endParaRPr lang="en-US" b="1" dirty="0"/>
          </a:p>
          <a:p>
            <a:pPr algn="r" rtl="1">
              <a:spcAft>
                <a:spcPts val="600"/>
              </a:spcAft>
            </a:pPr>
            <a:r>
              <a:rPr lang="ar-DZ" dirty="0"/>
              <a:t>تشخيص وتحليل القضايا البحثية المعاصرة والمتقدمة في مجال التخصص بدقة وعمق علمي.</a:t>
            </a:r>
          </a:p>
          <a:p>
            <a:pPr algn="r" rtl="1">
              <a:spcAft>
                <a:spcPts val="600"/>
              </a:spcAft>
            </a:pPr>
            <a:r>
              <a:rPr lang="ar-DZ" dirty="0"/>
              <a:t>تقييم الأدبيات والدراسات السابقة نقديًا لتحديد الفجوات البحثية وصياغة مبررات الدراسة.</a:t>
            </a:r>
          </a:p>
          <a:p>
            <a:pPr algn="r" rtl="1">
              <a:spcAft>
                <a:spcPts val="600"/>
              </a:spcAft>
            </a:pPr>
            <a:r>
              <a:rPr lang="ar-DZ" dirty="0"/>
              <a:t>المفاضلة بين المناهج البحثية المختلفة واختيار المنهج الأكثر ملاءمة لمعالجة القضايا المطروحة.</a:t>
            </a:r>
          </a:p>
          <a:p>
            <a:pPr algn="r" rtl="1">
              <a:spcAft>
                <a:spcPts val="600"/>
              </a:spcAft>
            </a:pPr>
            <a:r>
              <a:rPr lang="ar-DZ" dirty="0"/>
              <a:t>اعداد مشروعات بحثية متكاملة تتضمن عناوين دقيقة، وأسئلة محددة، وأهدافاً قابلة للقياس.</a:t>
            </a:r>
          </a:p>
          <a:p>
            <a:pPr algn="r" rtl="1">
              <a:spcAft>
                <a:spcPts val="600"/>
              </a:spcAft>
            </a:pPr>
            <a:r>
              <a:rPr lang="ar-DZ" dirty="0"/>
              <a:t>تصميم خطة بحث أولية </a:t>
            </a:r>
            <a:r>
              <a:rPr lang="en-US" dirty="0"/>
              <a:t> Research Proposal </a:t>
            </a:r>
            <a:r>
              <a:rPr lang="ar-DZ" dirty="0"/>
              <a:t>تتمتع بالرصانة العلمية والقابلية للتطوير إلى رسالة دكتوراه.</a:t>
            </a:r>
          </a:p>
          <a:p>
            <a:pPr algn="r" rtl="1">
              <a:spcAft>
                <a:spcPts val="600"/>
              </a:spcAft>
            </a:pPr>
            <a:r>
              <a:rPr lang="ar-DZ" dirty="0"/>
              <a:t>تطبيق أدوات التفكير النقدي والمنهجي في تحليل المشكلات البحثية المعقدة واقتراح حلول لها.</a:t>
            </a:r>
          </a:p>
          <a:p>
            <a:pPr algn="r" rtl="1">
              <a:spcAft>
                <a:spcPts val="600"/>
              </a:spcAft>
            </a:pPr>
            <a:r>
              <a:rPr lang="ar-DZ" dirty="0"/>
              <a:t>الدفاع عن المقترحات البحثية ومناقشتها بأسلوب أكاديمي رصين أمام المتخصصين والأقران.</a:t>
            </a:r>
          </a:p>
          <a:p>
            <a:pPr algn="r" rtl="1">
              <a:spcAft>
                <a:spcPts val="600"/>
              </a:spcAft>
            </a:pPr>
            <a:r>
              <a:rPr lang="ar-DZ" dirty="0"/>
              <a:t>الالتزام بمعايير الأمانة العلمية وأخلاقيات البحث العلمي في جميع مراحل إعداد المقترح.</a:t>
            </a:r>
            <a:endParaRPr lang="en-US" dirty="0"/>
          </a:p>
          <a:p>
            <a:pPr algn="r" rtl="1">
              <a:spcAft>
                <a:spcPts val="600"/>
              </a:spcAft>
            </a:pPr>
            <a:r>
              <a:rPr lang="ar-DZ" dirty="0"/>
              <a:t>تقديم ومناقشة مقترح البحث</a:t>
            </a:r>
            <a:r>
              <a:rPr lang="en-US" dirty="0"/>
              <a:t> </a:t>
            </a:r>
            <a:r>
              <a:rPr lang="ar-SA" dirty="0"/>
              <a:t> (</a:t>
            </a:r>
            <a:r>
              <a:rPr lang="en-US" dirty="0"/>
              <a:t>Presentation of the Proposal</a:t>
            </a:r>
            <a:r>
              <a:rPr lang="ar-SA" dirty="0"/>
              <a:t>)</a:t>
            </a:r>
            <a:endParaRPr lang="en-US" dirty="0"/>
          </a:p>
        </p:txBody>
      </p:sp>
    </p:spTree>
    <p:extLst>
      <p:ext uri="{BB962C8B-B14F-4D97-AF65-F5344CB8AC3E}">
        <p14:creationId xmlns:p14="http://schemas.microsoft.com/office/powerpoint/2010/main" val="699969156"/>
      </p:ext>
    </p:extLst>
  </p:cSld>
  <p:clrMapOvr>
    <a:masterClrMapping/>
  </p:clrMapOvr>
  <mc:AlternateContent xmlns:mc="http://schemas.openxmlformats.org/markup-compatibility/2006" xmlns:p14="http://schemas.microsoft.com/office/powerpoint/2010/main">
    <mc:Choice Requires="p14">
      <p:transition spd="slow" p14:dur="2000" advTm="207713"/>
    </mc:Choice>
    <mc:Fallback xmlns="">
      <p:transition spd="slow" advTm="20771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58457"/>
          </a:xfrm>
        </p:spPr>
        <p:txBody>
          <a:bodyPr>
            <a:normAutofit fontScale="90000"/>
          </a:bodyPr>
          <a:lstStyle/>
          <a:p>
            <a:pPr algn="r" rtl="1"/>
            <a:r>
              <a:rPr lang="ar-SA" b="1" dirty="0">
                <a:solidFill>
                  <a:srgbClr val="365F91"/>
                </a:solidFill>
                <a:latin typeface="Calibri" panose="020F0502020204030204" pitchFamily="34" charset="0"/>
                <a:ea typeface="MS Gothic" panose="020B0609070205080204" pitchFamily="49" charset="-128"/>
                <a:cs typeface="Arial" panose="020B0604020202020204" pitchFamily="34" charset="0"/>
              </a:rPr>
              <a:t>تعليمات وارشادات</a:t>
            </a:r>
            <a:endParaRPr lang="en-US" dirty="0"/>
          </a:p>
        </p:txBody>
      </p:sp>
      <p:sp>
        <p:nvSpPr>
          <p:cNvPr id="3" name="Content Placeholder 2"/>
          <p:cNvSpPr>
            <a:spLocks noGrp="1"/>
          </p:cNvSpPr>
          <p:nvPr>
            <p:ph idx="1"/>
          </p:nvPr>
        </p:nvSpPr>
        <p:spPr>
          <a:xfrm>
            <a:off x="838200" y="1323833"/>
            <a:ext cx="10515600" cy="4853130"/>
          </a:xfrm>
        </p:spPr>
        <p:txBody>
          <a:bodyPr>
            <a:normAutofit/>
          </a:bodyPr>
          <a:lstStyle/>
          <a:p>
            <a:pPr marL="342900" indent="-342900" algn="r" rtl="1">
              <a:lnSpc>
                <a:spcPct val="115000"/>
              </a:lnSpc>
              <a:spcBef>
                <a:spcPts val="2400"/>
              </a:spcBef>
            </a:pPr>
            <a:r>
              <a:rPr lang="en-US" dirty="0">
                <a:latin typeface="Cambria" panose="02040503050406030204" pitchFamily="18" charset="0"/>
                <a:ea typeface="MS Mincho"/>
                <a:cs typeface="Arial" panose="020B0604020202020204" pitchFamily="34" charset="0"/>
              </a:rPr>
              <a:t> </a:t>
            </a:r>
            <a:r>
              <a:rPr lang="ar-SA" dirty="0">
                <a:latin typeface="Cambria" panose="02040503050406030204" pitchFamily="18" charset="0"/>
                <a:ea typeface="MS Mincho"/>
                <a:cs typeface="Times New Roman" panose="02020603050405020304" pitchFamily="18" charset="0"/>
              </a:rPr>
              <a:t>الالتزام</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بمواعيد</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تسليم</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المهام</a:t>
            </a:r>
            <a:r>
              <a:rPr lang="ar-SA" dirty="0">
                <a:latin typeface="Calibri" panose="020F0502020204030204" pitchFamily="34" charset="0"/>
                <a:ea typeface="MS Mincho"/>
                <a:cs typeface="Cambria" panose="02040503050406030204" pitchFamily="18" charset="0"/>
              </a:rPr>
              <a:t> والتكليفات بالموعد المحدد</a:t>
            </a:r>
            <a:r>
              <a:rPr lang="en-US" dirty="0">
                <a:latin typeface="Cambria" panose="02040503050406030204" pitchFamily="18" charset="0"/>
                <a:ea typeface="MS Mincho"/>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15000"/>
              </a:lnSpc>
              <a:spcAft>
                <a:spcPts val="1000"/>
              </a:spcAft>
            </a:pPr>
            <a:r>
              <a:rPr lang="ar-SA" dirty="0">
                <a:latin typeface="Cambria" panose="02040503050406030204" pitchFamily="18" charset="0"/>
                <a:ea typeface="MS Mincho"/>
              </a:rPr>
              <a:t>حاول ان تنجز المهمة/ التكليف بنفسك لتحقق الهدف من التكليف</a:t>
            </a:r>
          </a:p>
          <a:p>
            <a:pPr marL="342900" indent="-342900" algn="r" rtl="1">
              <a:lnSpc>
                <a:spcPct val="115000"/>
              </a:lnSpc>
              <a:spcAft>
                <a:spcPts val="1000"/>
              </a:spcAft>
            </a:pPr>
            <a:r>
              <a:rPr lang="en-US" dirty="0">
                <a:latin typeface="Cambria" panose="02040503050406030204" pitchFamily="18" charset="0"/>
                <a:ea typeface="MS Mincho"/>
                <a:cs typeface="Arial" panose="020B0604020202020204" pitchFamily="34" charset="0"/>
              </a:rPr>
              <a:t> </a:t>
            </a:r>
            <a:r>
              <a:rPr lang="ar-SA" dirty="0">
                <a:latin typeface="Cambria" panose="02040503050406030204" pitchFamily="18" charset="0"/>
                <a:ea typeface="MS Mincho"/>
                <a:cs typeface="Times New Roman" panose="02020603050405020304" pitchFamily="18" charset="0"/>
              </a:rPr>
              <a:t>يُشجّع</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استخدام</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قواعد</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البيانات</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العلمية</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مثل</a:t>
            </a:r>
            <a:r>
              <a:rPr lang="en-US" dirty="0">
                <a:latin typeface="Cambria" panose="02040503050406030204" pitchFamily="18" charset="0"/>
                <a:ea typeface="MS Mincho"/>
                <a:cs typeface="Arial" panose="020B0604020202020204" pitchFamily="34" charset="0"/>
              </a:rPr>
              <a:t> Scopus </a:t>
            </a:r>
            <a:r>
              <a:rPr lang="ar-SA" dirty="0">
                <a:latin typeface="Cambria" panose="02040503050406030204" pitchFamily="18" charset="0"/>
                <a:ea typeface="MS Mincho"/>
                <a:cs typeface="Times New Roman" panose="02020603050405020304" pitchFamily="18" charset="0"/>
              </a:rPr>
              <a:t>و</a:t>
            </a:r>
            <a:r>
              <a:rPr lang="en-US" dirty="0">
                <a:latin typeface="Cambria" panose="02040503050406030204" pitchFamily="18" charset="0"/>
                <a:ea typeface="MS Mincho"/>
                <a:cs typeface="Arial" panose="020B0604020202020204" pitchFamily="34" charset="0"/>
              </a:rPr>
              <a:t>Google Scholar</a:t>
            </a:r>
            <a:r>
              <a:rPr lang="ar-SA" dirty="0">
                <a:latin typeface="Cambria" panose="02040503050406030204" pitchFamily="18" charset="0"/>
                <a:ea typeface="MS Mincho"/>
              </a:rPr>
              <a:t> و </a:t>
            </a:r>
            <a:r>
              <a:rPr lang="en-US" dirty="0">
                <a:latin typeface="Cambria" panose="02040503050406030204" pitchFamily="18" charset="0"/>
                <a:ea typeface="MS Mincho"/>
                <a:cs typeface="Arial" panose="020B0604020202020204" pitchFamily="34" charset="0"/>
              </a:rPr>
              <a:t>Web Science</a:t>
            </a:r>
            <a:endParaRPr lang="ar-SA" dirty="0">
              <a:latin typeface="Cambria" panose="02040503050406030204" pitchFamily="18" charset="0"/>
              <a:ea typeface="MS Mincho"/>
            </a:endParaRPr>
          </a:p>
          <a:p>
            <a:pPr marL="342900" indent="-342900" algn="r" rtl="1">
              <a:lnSpc>
                <a:spcPct val="115000"/>
              </a:lnSpc>
              <a:spcAft>
                <a:spcPts val="1000"/>
              </a:spcAft>
            </a:pPr>
            <a:r>
              <a:rPr lang="ar-SA" dirty="0">
                <a:latin typeface="Cambria" panose="02040503050406030204" pitchFamily="18" charset="0"/>
                <a:ea typeface="MS Mincho"/>
                <a:cs typeface="Times New Roman" panose="02020603050405020304" pitchFamily="18" charset="0"/>
              </a:rPr>
              <a:t>الالتزام</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بأخلاقيات</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البحث</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العلمي</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في</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جميع</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مراحل</a:t>
            </a:r>
            <a:r>
              <a:rPr lang="ar-SA" dirty="0">
                <a:latin typeface="Calibri" panose="020F0502020204030204" pitchFamily="34" charset="0"/>
                <a:ea typeface="MS Mincho"/>
                <a:cs typeface="Cambria" panose="02040503050406030204" pitchFamily="18" charset="0"/>
              </a:rPr>
              <a:t> </a:t>
            </a:r>
            <a:r>
              <a:rPr lang="ar-SA" dirty="0">
                <a:latin typeface="Cambria" panose="02040503050406030204" pitchFamily="18" charset="0"/>
                <a:ea typeface="MS Mincho"/>
                <a:cs typeface="Times New Roman" panose="02020603050405020304" pitchFamily="18" charset="0"/>
              </a:rPr>
              <a:t>العمل</a:t>
            </a:r>
            <a:r>
              <a:rPr lang="en-US" dirty="0">
                <a:latin typeface="Cambria" panose="02040503050406030204" pitchFamily="18" charset="0"/>
                <a:ea typeface="MS Mincho"/>
                <a:cs typeface="Arial" panose="020B0604020202020204" pitchFamily="34" charset="0"/>
              </a:rPr>
              <a:t>.</a:t>
            </a:r>
            <a:endParaRPr lang="ar-SA" dirty="0">
              <a:latin typeface="Cambria" panose="02040503050406030204" pitchFamily="18" charset="0"/>
              <a:ea typeface="MS Mincho"/>
            </a:endParaRPr>
          </a:p>
          <a:p>
            <a:pPr marL="342900" indent="-342900" algn="r" rtl="1">
              <a:lnSpc>
                <a:spcPct val="115000"/>
              </a:lnSpc>
              <a:spcAft>
                <a:spcPts val="1000"/>
              </a:spcAft>
            </a:pPr>
            <a:r>
              <a:rPr lang="ar-DZ" dirty="0">
                <a:latin typeface="Cambria" panose="02040503050406030204" pitchFamily="18" charset="0"/>
                <a:ea typeface="MS Mincho"/>
              </a:rPr>
              <a:t>استخدم برامج إدارة المراجع (مثل </a:t>
            </a:r>
            <a:r>
              <a:rPr lang="en-US" dirty="0" err="1">
                <a:latin typeface="Cambria" panose="02040503050406030204" pitchFamily="18" charset="0"/>
                <a:ea typeface="MS Mincho"/>
                <a:cs typeface="Arial" panose="020B0604020202020204" pitchFamily="34" charset="0"/>
              </a:rPr>
              <a:t>Mendeley</a:t>
            </a:r>
            <a:r>
              <a:rPr lang="en-US" dirty="0">
                <a:latin typeface="Cambria" panose="02040503050406030204" pitchFamily="18" charset="0"/>
                <a:ea typeface="MS Mincho"/>
                <a:cs typeface="Arial" panose="020B0604020202020204" pitchFamily="34" charset="0"/>
              </a:rPr>
              <a:t> </a:t>
            </a:r>
            <a:r>
              <a:rPr lang="ar-DZ" dirty="0">
                <a:latin typeface="Cambria" panose="02040503050406030204" pitchFamily="18" charset="0"/>
                <a:ea typeface="MS Mincho"/>
              </a:rPr>
              <a:t>أو </a:t>
            </a:r>
            <a:r>
              <a:rPr lang="en-US" dirty="0">
                <a:latin typeface="Cambria" panose="02040503050406030204" pitchFamily="18" charset="0"/>
                <a:ea typeface="MS Mincho"/>
                <a:cs typeface="Arial" panose="020B0604020202020204" pitchFamily="34" charset="0"/>
              </a:rPr>
              <a:t>EndNote </a:t>
            </a:r>
            <a:r>
              <a:rPr lang="ar-SA" dirty="0">
                <a:latin typeface="Cambria" panose="02040503050406030204" pitchFamily="18" charset="0"/>
                <a:ea typeface="MS Mincho"/>
              </a:rPr>
              <a:t> </a:t>
            </a:r>
            <a:r>
              <a:rPr lang="ar-DZ" dirty="0">
                <a:latin typeface="Cambria" panose="02040503050406030204" pitchFamily="18" charset="0"/>
                <a:ea typeface="MS Mincho"/>
              </a:rPr>
              <a:t>منذ اليوم الأول لتنظيم مصادرك وتجنب ضياع المراجع</a:t>
            </a:r>
          </a:p>
          <a:p>
            <a:pPr algn="r" rtl="1"/>
            <a:endParaRPr lang="en-US" dirty="0"/>
          </a:p>
        </p:txBody>
      </p:sp>
    </p:spTree>
    <p:extLst>
      <p:ext uri="{BB962C8B-B14F-4D97-AF65-F5344CB8AC3E}">
        <p14:creationId xmlns:p14="http://schemas.microsoft.com/office/powerpoint/2010/main" val="920261754"/>
      </p:ext>
    </p:extLst>
  </p:cSld>
  <p:clrMapOvr>
    <a:masterClrMapping/>
  </p:clrMapOvr>
  <mc:AlternateContent xmlns:mc="http://schemas.openxmlformats.org/markup-compatibility/2006" xmlns:p14="http://schemas.microsoft.com/office/powerpoint/2010/main">
    <mc:Choice Requires="p14">
      <p:transition spd="slow" p14:dur="2000" advTm="147623"/>
    </mc:Choice>
    <mc:Fallback xmlns="">
      <p:transition spd="slow" advTm="14762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4052"/>
            <a:ext cx="10515600" cy="740348"/>
          </a:xfrm>
        </p:spPr>
        <p:txBody>
          <a:bodyPr>
            <a:normAutofit/>
          </a:bodyPr>
          <a:lstStyle/>
          <a:p>
            <a:pPr algn="r" rtl="1"/>
            <a:r>
              <a:rPr lang="ar-SA" sz="4000" b="1" dirty="0">
                <a:latin typeface="Calibri" panose="020F0502020204030204" pitchFamily="34" charset="0"/>
                <a:ea typeface="Calibri" panose="020F0502020204030204" pitchFamily="34" charset="0"/>
              </a:rPr>
              <a:t>نصائح هامة جداً للطالب</a:t>
            </a:r>
            <a:endParaRPr lang="en-US" sz="4000" dirty="0"/>
          </a:p>
        </p:txBody>
      </p:sp>
      <p:sp>
        <p:nvSpPr>
          <p:cNvPr id="3" name="Content Placeholder 2"/>
          <p:cNvSpPr>
            <a:spLocks noGrp="1"/>
          </p:cNvSpPr>
          <p:nvPr>
            <p:ph idx="1"/>
          </p:nvPr>
        </p:nvSpPr>
        <p:spPr>
          <a:xfrm>
            <a:off x="838200" y="914400"/>
            <a:ext cx="10515600" cy="5262563"/>
          </a:xfrm>
        </p:spPr>
        <p:txBody>
          <a:bodyPr>
            <a:normAutofit fontScale="92500"/>
          </a:bodyPr>
          <a:lstStyle/>
          <a:p>
            <a:pPr marL="342900" indent="-342900" algn="just" rtl="1">
              <a:lnSpc>
                <a:spcPct val="107000"/>
              </a:lnSpc>
              <a:spcAft>
                <a:spcPts val="800"/>
              </a:spcAft>
            </a:pPr>
            <a:r>
              <a:rPr lang="ar-SA" sz="2400" dirty="0">
                <a:latin typeface="Calibri" panose="020F0502020204030204" pitchFamily="34" charset="0"/>
                <a:ea typeface="Calibri" panose="020F0502020204030204" pitchFamily="34" charset="0"/>
              </a:rPr>
              <a:t>ابحث عن الدراسات الحديثة في المجلات العلمية المرموقة.</a:t>
            </a:r>
          </a:p>
          <a:p>
            <a:pPr marL="342900" indent="-342900" algn="just" rtl="1">
              <a:lnSpc>
                <a:spcPct val="107000"/>
              </a:lnSpc>
              <a:spcAft>
                <a:spcPts val="800"/>
              </a:spcAft>
            </a:pPr>
            <a:r>
              <a:rPr lang="ar-SA" sz="2400" dirty="0">
                <a:latin typeface="Calibri" panose="020F0502020204030204" pitchFamily="34" charset="0"/>
                <a:ea typeface="Calibri" panose="020F0502020204030204" pitchFamily="34" charset="0"/>
              </a:rPr>
              <a:t>اسأل نفسك</a:t>
            </a:r>
            <a:r>
              <a:rPr lang="en-US" sz="2400" dirty="0">
                <a:latin typeface="Calibri" panose="020F0502020204030204" pitchFamily="34"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rPr>
              <a:t>ما الذي أريد معرفته؟</a:t>
            </a:r>
            <a:r>
              <a:rPr lang="en-US" sz="2400" dirty="0">
                <a:latin typeface="Calibri" panose="020F0502020204030204" pitchFamily="34" charset="0"/>
                <a:ea typeface="Calibri" panose="020F0502020204030204" pitchFamily="34" charset="0"/>
              </a:rPr>
              <a:t>(What) </a:t>
            </a:r>
            <a:r>
              <a:rPr lang="ar-SA" sz="2400" dirty="0">
                <a:latin typeface="Calibri" panose="020F0502020204030204" pitchFamily="34" charset="0"/>
                <a:ea typeface="Calibri" panose="020F0502020204030204" pitchFamily="34" charset="0"/>
              </a:rPr>
              <a:t> ولماذا؟</a:t>
            </a:r>
            <a:r>
              <a:rPr lang="en-US" sz="2400" dirty="0">
                <a:latin typeface="Calibri" panose="020F0502020204030204" pitchFamily="34" charset="0"/>
                <a:ea typeface="Calibri" panose="020F0502020204030204" pitchFamily="34" charset="0"/>
              </a:rPr>
              <a:t> (Why) </a:t>
            </a:r>
            <a:r>
              <a:rPr lang="ar-SA" sz="2400" dirty="0">
                <a:latin typeface="Calibri" panose="020F0502020204030204" pitchFamily="34" charset="0"/>
                <a:ea typeface="Calibri" panose="020F0502020204030204" pitchFamily="34" charset="0"/>
              </a:rPr>
              <a:t> وكيف سيتم انجازه</a:t>
            </a:r>
            <a:r>
              <a:rPr lang="en-US" sz="2400" dirty="0">
                <a:latin typeface="Calibri" panose="020F0502020204030204" pitchFamily="34" charset="0"/>
                <a:ea typeface="Calibri" panose="020F0502020204030204" pitchFamily="34" charset="0"/>
              </a:rPr>
              <a:t> (How) </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pPr>
            <a:r>
              <a:rPr lang="ar-DZ" sz="2400" b="1" dirty="0">
                <a:latin typeface="Calibri" panose="020F0502020204030204" pitchFamily="34" charset="0"/>
                <a:ea typeface="Calibri" panose="020F0502020204030204" pitchFamily="34" charset="0"/>
              </a:rPr>
              <a:t>عند قراءة أي قضية بحثية، </a:t>
            </a:r>
            <a:endParaRPr lang="en-US" sz="2400" b="1" dirty="0">
              <a:latin typeface="Calibri" panose="020F0502020204030204" pitchFamily="34" charset="0"/>
              <a:ea typeface="Calibri" panose="020F0502020204030204" pitchFamily="34" charset="0"/>
            </a:endParaRPr>
          </a:p>
          <a:p>
            <a:pPr marL="800100" lvl="1" indent="-342900" algn="just" rtl="1">
              <a:lnSpc>
                <a:spcPct val="107000"/>
              </a:lnSpc>
              <a:spcAft>
                <a:spcPts val="800"/>
              </a:spcAft>
            </a:pPr>
            <a:r>
              <a:rPr lang="ar-DZ" dirty="0">
                <a:latin typeface="Calibri" panose="020F0502020204030204" pitchFamily="34" charset="0"/>
                <a:ea typeface="Calibri" panose="020F0502020204030204" pitchFamily="34" charset="0"/>
              </a:rPr>
              <a:t>لا تركز على النتائج فقط، بل ادرس كيف وصل الباحث إليها </a:t>
            </a:r>
            <a:endParaRPr lang="en-US" dirty="0">
              <a:latin typeface="Calibri" panose="020F0502020204030204" pitchFamily="34" charset="0"/>
              <a:ea typeface="Calibri" panose="020F0502020204030204" pitchFamily="34" charset="0"/>
            </a:endParaRPr>
          </a:p>
          <a:p>
            <a:pPr marL="800100" lvl="1" indent="-342900" algn="just" rtl="1">
              <a:lnSpc>
                <a:spcPct val="107000"/>
              </a:lnSpc>
              <a:spcAft>
                <a:spcPts val="800"/>
              </a:spcAft>
            </a:pPr>
            <a:r>
              <a:rPr lang="ar-DZ" dirty="0">
                <a:latin typeface="Calibri" panose="020F0502020204030204" pitchFamily="34" charset="0"/>
                <a:ea typeface="Calibri" panose="020F0502020204030204" pitchFamily="34" charset="0"/>
              </a:rPr>
              <a:t>وما هي الأدوات التي استخدمها.</a:t>
            </a:r>
          </a:p>
          <a:p>
            <a:pPr marL="342900" indent="-342900" algn="just" rtl="1">
              <a:lnSpc>
                <a:spcPct val="107000"/>
              </a:lnSpc>
              <a:spcAft>
                <a:spcPts val="800"/>
              </a:spcAft>
            </a:pPr>
            <a:r>
              <a:rPr lang="ar-SA" sz="2400" dirty="0">
                <a:latin typeface="Calibri" panose="020F0502020204030204" pitchFamily="34" charset="0"/>
                <a:ea typeface="Calibri" panose="020F0502020204030204" pitchFamily="34" charset="0"/>
              </a:rPr>
              <a:t>اختر قضية يمكن قياسها ودراستها ضمن الإطار الزمني والموارد المتاحة لك، حاول دائماً ربط القضية البحثية التي تدرسها بمشكلات واقعية في مجتمعك أو سوق العمل؛ فهذا يرفع من قيمة مقترحك البحثي وأهميته التنموية.</a:t>
            </a:r>
          </a:p>
          <a:p>
            <a:pPr marL="342900" indent="-342900" algn="just" rtl="1">
              <a:lnSpc>
                <a:spcPct val="107000"/>
              </a:lnSpc>
              <a:spcAft>
                <a:spcPts val="800"/>
              </a:spcAft>
            </a:pPr>
            <a:r>
              <a:rPr lang="ar-SA" sz="2400" dirty="0">
                <a:latin typeface="Calibri" panose="020F0502020204030204" pitchFamily="34" charset="0"/>
                <a:ea typeface="Calibri" panose="020F0502020204030204" pitchFamily="34" charset="0"/>
              </a:rPr>
              <a:t>الحرص على أن تكون محاور البحث قابلة للحل والاستنتاج العملي.</a:t>
            </a:r>
          </a:p>
          <a:p>
            <a:pPr marL="342900" indent="-342900" algn="just" rtl="1">
              <a:lnSpc>
                <a:spcPct val="107000"/>
              </a:lnSpc>
              <a:spcAft>
                <a:spcPts val="800"/>
              </a:spcAft>
            </a:pPr>
            <a:r>
              <a:rPr lang="ar-SA" sz="2400" dirty="0">
                <a:latin typeface="Calibri" panose="020F0502020204030204" pitchFamily="34" charset="0"/>
                <a:ea typeface="Calibri" panose="020F0502020204030204" pitchFamily="34" charset="0"/>
              </a:rPr>
              <a:t>تكييف الأسئلة مع أدوات البحث: صياغة أسئلة يمكن استنباط إجاباتها من خلال المسح أو التحليل العلمياحرص على أن يكون المنهج متسقًا مع نوع القضية</a:t>
            </a:r>
            <a:r>
              <a:rPr lang="en-US" sz="2400" dirty="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algn="r" rtl="1"/>
            <a:endParaRPr lang="en-US" dirty="0"/>
          </a:p>
        </p:txBody>
      </p:sp>
    </p:spTree>
    <p:extLst>
      <p:ext uri="{BB962C8B-B14F-4D97-AF65-F5344CB8AC3E}">
        <p14:creationId xmlns:p14="http://schemas.microsoft.com/office/powerpoint/2010/main" val="1975716844"/>
      </p:ext>
    </p:extLst>
  </p:cSld>
  <p:clrMapOvr>
    <a:masterClrMapping/>
  </p:clrMapOvr>
  <mc:AlternateContent xmlns:mc="http://schemas.openxmlformats.org/markup-compatibility/2006" xmlns:p14="http://schemas.microsoft.com/office/powerpoint/2010/main">
    <mc:Choice Requires="p14">
      <p:transition spd="slow" p14:dur="2000" advTm="253834"/>
    </mc:Choice>
    <mc:Fallback xmlns="">
      <p:transition spd="slow" advTm="25383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01355"/>
            <a:ext cx="10515600" cy="453740"/>
          </a:xfrm>
        </p:spPr>
        <p:txBody>
          <a:bodyPr>
            <a:noAutofit/>
          </a:bodyPr>
          <a:lstStyle/>
          <a:p>
            <a:pPr algn="r" rtl="1"/>
            <a:r>
              <a:rPr lang="ar-SA" sz="2800" b="1" dirty="0">
                <a:latin typeface="Calibri" panose="020F0502020204030204" pitchFamily="34" charset="0"/>
                <a:ea typeface="Calibri" panose="020F0502020204030204" pitchFamily="34" charset="0"/>
              </a:rPr>
              <a:t>أهمية اختيار القضية البحثية</a:t>
            </a:r>
            <a:endParaRPr lang="en-US" sz="2800" dirty="0"/>
          </a:p>
        </p:txBody>
      </p:sp>
      <p:sp>
        <p:nvSpPr>
          <p:cNvPr id="3" name="Content Placeholder 2"/>
          <p:cNvSpPr>
            <a:spLocks noGrp="1"/>
          </p:cNvSpPr>
          <p:nvPr>
            <p:ph idx="1"/>
          </p:nvPr>
        </p:nvSpPr>
        <p:spPr>
          <a:xfrm>
            <a:off x="838199" y="750626"/>
            <a:ext cx="10789693" cy="5977719"/>
          </a:xfrm>
        </p:spPr>
        <p:txBody>
          <a:bodyPr>
            <a:noAutofit/>
          </a:bodyPr>
          <a:lstStyle/>
          <a:p>
            <a:pPr marL="0" indent="0" algn="r" rtl="1">
              <a:lnSpc>
                <a:spcPct val="110000"/>
              </a:lnSpc>
              <a:spcAft>
                <a:spcPts val="600"/>
              </a:spcAft>
              <a:buNone/>
            </a:pPr>
            <a:r>
              <a:rPr lang="ar-DZ" sz="2600" b="1" dirty="0"/>
              <a:t>النقاط التالية تبين مدى أهمية اختيار القضية البحثية في الدراسات العليا</a:t>
            </a:r>
            <a:endParaRPr lang="ar-SA" sz="2600" b="1" dirty="0"/>
          </a:p>
          <a:p>
            <a:pPr marL="514350" indent="-514350" algn="r" rtl="1">
              <a:lnSpc>
                <a:spcPct val="110000"/>
              </a:lnSpc>
              <a:spcAft>
                <a:spcPts val="600"/>
              </a:spcAft>
              <a:buFont typeface="+mj-lt"/>
              <a:buAutoNum type="arabicPeriod"/>
            </a:pPr>
            <a:r>
              <a:rPr lang="ar-DZ" sz="2600" dirty="0"/>
              <a:t>تُعد القضية البحثية حجر الزاوية والمنطلق الأساسي الذي تتحدد بناءً عليه كافة الخطوات المنهجية والإجرائية للدراسة العلمية.</a:t>
            </a:r>
          </a:p>
          <a:p>
            <a:pPr marL="514350" indent="-514350" algn="r" rtl="1">
              <a:lnSpc>
                <a:spcPct val="110000"/>
              </a:lnSpc>
              <a:spcAft>
                <a:spcPts val="600"/>
              </a:spcAft>
              <a:buFont typeface="+mj-lt"/>
              <a:buAutoNum type="arabicPeriod"/>
            </a:pPr>
            <a:r>
              <a:rPr lang="ar-DZ" sz="2600" dirty="0"/>
              <a:t>يساهم الاختيار الدقيق للقضية في ضمان الأصالة والابتكار، مما يجنب الباحث تكرار الجهود السابقة ويضمن تقديم إضافة حقيقية للمعرفة الإنسانية.</a:t>
            </a:r>
          </a:p>
          <a:p>
            <a:pPr marL="514350" indent="-514350" algn="r" rtl="1">
              <a:lnSpc>
                <a:spcPct val="110000"/>
              </a:lnSpc>
              <a:spcAft>
                <a:spcPts val="600"/>
              </a:spcAft>
              <a:buFont typeface="+mj-lt"/>
              <a:buAutoNum type="arabicPeriod"/>
            </a:pPr>
            <a:r>
              <a:rPr lang="ar-DZ" sz="2600" dirty="0"/>
              <a:t>تبرز أهمية اختيار القضية في مدى قدرتها على معالجة مشكلات واقعية وتقديم حلول تطبيقية تخدم التوجهات التنموية والمجتمعية.</a:t>
            </a:r>
          </a:p>
          <a:p>
            <a:pPr marL="514350" indent="-514350" algn="r" rtl="1">
              <a:lnSpc>
                <a:spcPct val="110000"/>
              </a:lnSpc>
              <a:spcAft>
                <a:spcPts val="600"/>
              </a:spcAft>
              <a:buFont typeface="+mj-lt"/>
              <a:buAutoNum type="arabicPeriod"/>
            </a:pPr>
            <a:r>
              <a:rPr lang="ar-DZ" sz="2600" dirty="0"/>
              <a:t>يساعد التحديد الواضح للقضية البحثية في تركيز جهود الباحث واستثمار وقته وموارده بكفاءة، مما يمنع التشتت في موضوعات واسعة أو غير قابلة للقياس.</a:t>
            </a:r>
          </a:p>
          <a:p>
            <a:pPr marL="514350" indent="-514350" algn="r" rtl="1">
              <a:lnSpc>
                <a:spcPct val="110000"/>
              </a:lnSpc>
              <a:spcAft>
                <a:spcPts val="600"/>
              </a:spcAft>
              <a:buFont typeface="+mj-lt"/>
              <a:buAutoNum type="arabicPeriod"/>
            </a:pPr>
            <a:r>
              <a:rPr lang="ar-DZ" sz="2600" dirty="0"/>
              <a:t>يمثل اختيار قضية بحثية ذات قيمة علمية معياراً لجودة الرسالة، وقدرتها على الصمود أمام النقد الأكاديمي، وجدارتها بالنشر في المجلات العلمية المرموقة</a:t>
            </a:r>
            <a:endParaRPr lang="en-US" sz="2600" dirty="0"/>
          </a:p>
        </p:txBody>
      </p:sp>
    </p:spTree>
    <p:extLst>
      <p:ext uri="{BB962C8B-B14F-4D97-AF65-F5344CB8AC3E}">
        <p14:creationId xmlns:p14="http://schemas.microsoft.com/office/powerpoint/2010/main" val="2100497898"/>
      </p:ext>
    </p:extLst>
  </p:cSld>
  <p:clrMapOvr>
    <a:masterClrMapping/>
  </p:clrMapOvr>
  <mc:AlternateContent xmlns:mc="http://schemas.openxmlformats.org/markup-compatibility/2006" xmlns:p14="http://schemas.microsoft.com/office/powerpoint/2010/main">
    <mc:Choice Requires="p14">
      <p:transition spd="slow" p14:dur="2000" advTm="254135"/>
    </mc:Choice>
    <mc:Fallback xmlns="">
      <p:transition spd="slow" advTm="25413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6758"/>
            <a:ext cx="10515600" cy="603866"/>
          </a:xfrm>
        </p:spPr>
        <p:txBody>
          <a:bodyPr>
            <a:normAutofit/>
          </a:bodyPr>
          <a:lstStyle/>
          <a:p>
            <a:pPr algn="r" rtl="1"/>
            <a:r>
              <a:rPr lang="ar-DZ" sz="2800" b="1" dirty="0"/>
              <a:t>محددات وضوابط جودة القضايا البحثية</a:t>
            </a:r>
            <a:endParaRPr lang="en-US" sz="2800" b="1" dirty="0"/>
          </a:p>
        </p:txBody>
      </p:sp>
      <p:sp>
        <p:nvSpPr>
          <p:cNvPr id="3" name="Content Placeholder 2"/>
          <p:cNvSpPr>
            <a:spLocks noGrp="1"/>
          </p:cNvSpPr>
          <p:nvPr>
            <p:ph idx="1"/>
          </p:nvPr>
        </p:nvSpPr>
        <p:spPr>
          <a:xfrm>
            <a:off x="368490" y="750624"/>
            <a:ext cx="10985310" cy="5950427"/>
          </a:xfrm>
        </p:spPr>
        <p:txBody>
          <a:bodyPr>
            <a:normAutofit fontScale="62500" lnSpcReduction="20000"/>
          </a:bodyPr>
          <a:lstStyle/>
          <a:p>
            <a:pPr marL="0" indent="0" algn="r" rtl="1">
              <a:lnSpc>
                <a:spcPct val="150000"/>
              </a:lnSpc>
              <a:spcAft>
                <a:spcPts val="600"/>
              </a:spcAft>
              <a:buNone/>
            </a:pPr>
            <a:r>
              <a:rPr lang="ar-DZ" sz="36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النقاط التالية تبين مدى أهمية اختيار القضية البحثية في الدراسات العليا دقة عالية، لضمان خروج دراسة رصينة وقابلة للتنفيذ</a:t>
            </a:r>
          </a:p>
          <a:p>
            <a:pPr marL="514350" indent="-514350" algn="r" rtl="1">
              <a:lnSpc>
                <a:spcPct val="130000"/>
              </a:lnSpc>
              <a:spcAft>
                <a:spcPts val="600"/>
              </a:spcAft>
              <a:buFont typeface="+mj-lt"/>
              <a:buAutoNum type="arabicPeriod"/>
            </a:pPr>
            <a:r>
              <a:rPr lang="ar-SA" sz="3400" dirty="0"/>
              <a:t>ا</a:t>
            </a:r>
            <a:r>
              <a:rPr lang="ar-DZ" sz="3400" dirty="0"/>
              <a:t>لأصالة والابتكار</a:t>
            </a:r>
            <a:r>
              <a:rPr lang="en-US" sz="3400" dirty="0"/>
              <a:t>:Originality</a:t>
            </a:r>
            <a:r>
              <a:rPr lang="ar-SA" sz="3400" dirty="0"/>
              <a:t> </a:t>
            </a:r>
            <a:r>
              <a:rPr lang="ar-DZ" sz="3400" dirty="0"/>
              <a:t>أن تقدم القضية إضافة علمية جديدة للمجتمع الأكاديمي، وألا تكون مجرد تكرار لدراسات سابقة ق</a:t>
            </a:r>
            <a:r>
              <a:rPr lang="ar-SA" sz="3400" dirty="0"/>
              <a:t>ُ</a:t>
            </a:r>
            <a:r>
              <a:rPr lang="ar-DZ" sz="3400" dirty="0"/>
              <a:t>تلت بحثاً، بل تعالج زاوية جديدة أو تطور نظرية قائمة.</a:t>
            </a:r>
          </a:p>
          <a:p>
            <a:pPr marL="514350" indent="-514350" algn="r" rtl="1">
              <a:lnSpc>
                <a:spcPct val="130000"/>
              </a:lnSpc>
              <a:spcAft>
                <a:spcPts val="600"/>
              </a:spcAft>
              <a:buFont typeface="+mj-lt"/>
              <a:buAutoNum type="arabicPeriod"/>
            </a:pPr>
            <a:r>
              <a:rPr lang="ar-DZ" sz="3400" dirty="0"/>
              <a:t>القابلية للبحث والتطبيق</a:t>
            </a:r>
            <a:r>
              <a:rPr lang="en-US" sz="3400" dirty="0"/>
              <a:t>Feasibility </a:t>
            </a:r>
            <a:r>
              <a:rPr lang="ar-SA" sz="3400" dirty="0"/>
              <a:t>: </a:t>
            </a:r>
            <a:r>
              <a:rPr lang="ar-DZ" sz="3400" dirty="0"/>
              <a:t>التأكد من إمكانية دراسة القضية في ظل الموارد المتاحة (الوقت، التمويل، المصادر العلمية) وإمكانية الوصول إلى عينة الدراسة وجمع البيانات اللازمة.</a:t>
            </a:r>
          </a:p>
          <a:p>
            <a:pPr marL="514350" indent="-514350" algn="r" rtl="1">
              <a:lnSpc>
                <a:spcPct val="130000"/>
              </a:lnSpc>
              <a:spcAft>
                <a:spcPts val="600"/>
              </a:spcAft>
              <a:buFont typeface="+mj-lt"/>
              <a:buAutoNum type="arabicPeriod"/>
            </a:pPr>
            <a:r>
              <a:rPr lang="ar-DZ" sz="3400" dirty="0"/>
              <a:t>الأهمية والقيمة العلمية</a:t>
            </a:r>
            <a:r>
              <a:rPr lang="en-US" sz="3400" dirty="0"/>
              <a:t>Significance </a:t>
            </a:r>
            <a:r>
              <a:rPr lang="ar-SA" sz="3400" dirty="0"/>
              <a:t>: </a:t>
            </a:r>
            <a:r>
              <a:rPr lang="ar-DZ" sz="3400" dirty="0"/>
              <a:t>أن تكون القضية ذات ثقل في مجال التخصص، وتساهم في سد فجوة معرفية واضحة أو تقديم فهم أعمق لظاهرة معقدة.</a:t>
            </a:r>
            <a:endParaRPr lang="ar-SA" sz="3400" dirty="0"/>
          </a:p>
          <a:p>
            <a:pPr marL="514350" indent="-514350" algn="r" rtl="1">
              <a:lnSpc>
                <a:spcPct val="130000"/>
              </a:lnSpc>
              <a:spcAft>
                <a:spcPts val="600"/>
              </a:spcAft>
              <a:buFont typeface="+mj-lt"/>
              <a:buAutoNum type="arabicPeriod"/>
            </a:pPr>
            <a:r>
              <a:rPr lang="ar-DZ" sz="3200" dirty="0"/>
              <a:t>الارتباط بالواقع والاحتياج المجتمعي: مدى ملامسة القضية لمشكلات حقيقية في الواقع التنموي أو الاقتصادي أو الاجتماعي، مما يجعل نتائج البحث ذات فائدة تطبيقية.</a:t>
            </a:r>
            <a:endParaRPr lang="ar-SA" sz="3200" dirty="0"/>
          </a:p>
          <a:p>
            <a:pPr marL="514350" indent="-514350" algn="r" rtl="1">
              <a:lnSpc>
                <a:spcPct val="130000"/>
              </a:lnSpc>
              <a:spcAft>
                <a:spcPts val="600"/>
              </a:spcAft>
              <a:buFont typeface="+mj-lt"/>
              <a:buAutoNum type="arabicPeriod"/>
            </a:pPr>
            <a:r>
              <a:rPr lang="ar-SA" sz="3100" dirty="0"/>
              <a:t>ا</a:t>
            </a:r>
            <a:r>
              <a:rPr lang="ar-EG" sz="3100" dirty="0"/>
              <a:t>ستكشاف المشكلات الحالية</a:t>
            </a:r>
            <a:r>
              <a:rPr lang="ar-SA" sz="3100" dirty="0"/>
              <a:t>: </a:t>
            </a:r>
            <a:r>
              <a:rPr lang="ar-EG" sz="3100" dirty="0"/>
              <a:t>الاطلاع على الدراسات السابقة والمقالات العلمية في المجال المختار لفهم الفجوات البحثية والمشكلات التي لم تُحل بعد.</a:t>
            </a:r>
            <a:endParaRPr lang="ar-DZ" sz="3100" dirty="0"/>
          </a:p>
        </p:txBody>
      </p:sp>
    </p:spTree>
    <p:extLst>
      <p:ext uri="{BB962C8B-B14F-4D97-AF65-F5344CB8AC3E}">
        <p14:creationId xmlns:p14="http://schemas.microsoft.com/office/powerpoint/2010/main" val="3963718381"/>
      </p:ext>
    </p:extLst>
  </p:cSld>
  <p:clrMapOvr>
    <a:masterClrMapping/>
  </p:clrMapOvr>
  <mc:AlternateContent xmlns:mc="http://schemas.openxmlformats.org/markup-compatibility/2006" xmlns:p14="http://schemas.microsoft.com/office/powerpoint/2010/main">
    <mc:Choice Requires="p14">
      <p:transition spd="slow" p14:dur="2000" advTm="234079"/>
    </mc:Choice>
    <mc:Fallback xmlns="">
      <p:transition spd="slow" advTm="23407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ar-DZ" sz="2800" b="1" dirty="0"/>
              <a:t>محددات وضوابط جودة القضايا البحثية</a:t>
            </a:r>
            <a:endParaRPr lang="en-US" sz="2800" dirty="0"/>
          </a:p>
        </p:txBody>
      </p:sp>
      <p:sp>
        <p:nvSpPr>
          <p:cNvPr id="3" name="Content Placeholder 2"/>
          <p:cNvSpPr>
            <a:spLocks noGrp="1"/>
          </p:cNvSpPr>
          <p:nvPr>
            <p:ph idx="1"/>
          </p:nvPr>
        </p:nvSpPr>
        <p:spPr>
          <a:xfrm>
            <a:off x="450376" y="1351128"/>
            <a:ext cx="10903424" cy="4825835"/>
          </a:xfrm>
        </p:spPr>
        <p:txBody>
          <a:bodyPr>
            <a:noAutofit/>
          </a:bodyPr>
          <a:lstStyle/>
          <a:p>
            <a:pPr marL="514350" indent="-514350" algn="r" rtl="1">
              <a:lnSpc>
                <a:spcPct val="130000"/>
              </a:lnSpc>
              <a:spcAft>
                <a:spcPts val="600"/>
              </a:spcAft>
              <a:buFont typeface="+mj-lt"/>
              <a:buAutoNum type="arabicPeriod" startAt="6"/>
            </a:pPr>
            <a:r>
              <a:rPr lang="ar-DZ" sz="2600" dirty="0"/>
              <a:t>الوضوح والتحديد </a:t>
            </a:r>
            <a:r>
              <a:rPr lang="en-US" sz="2600" dirty="0"/>
              <a:t>Focus</a:t>
            </a:r>
            <a:r>
              <a:rPr lang="ar-SA" sz="2600" dirty="0"/>
              <a:t>: </a:t>
            </a:r>
            <a:r>
              <a:rPr lang="ar-DZ" sz="2600" dirty="0"/>
              <a:t>أن تكون القضية محددة بدقة وغير فضفاضة، بحيث يمكن صياغتها في أسئلة بحثية واضحة ومباشرة يمكن الإجابة عليها منهجياً.</a:t>
            </a:r>
          </a:p>
          <a:p>
            <a:pPr marL="514350" indent="-514350" algn="r" rtl="1">
              <a:lnSpc>
                <a:spcPct val="130000"/>
              </a:lnSpc>
              <a:spcAft>
                <a:spcPts val="600"/>
              </a:spcAft>
              <a:buFont typeface="+mj-lt"/>
              <a:buAutoNum type="arabicPeriod" startAt="6"/>
            </a:pPr>
            <a:r>
              <a:rPr lang="ar-DZ" sz="2600" dirty="0"/>
              <a:t>الالتزام بالأخلاقيات البحثية: أن تكون القضية متوافقة مع المعايير الأخلاقية، بحيث لا تسبب ضرراً مادياً أو معنوياً للمشاركين، وتلتزم بضوابط النزاهة العلمية.</a:t>
            </a:r>
          </a:p>
          <a:p>
            <a:pPr marL="514350" indent="-514350" algn="r" rtl="1">
              <a:lnSpc>
                <a:spcPct val="130000"/>
              </a:lnSpc>
              <a:spcAft>
                <a:spcPts val="600"/>
              </a:spcAft>
              <a:buFont typeface="+mj-lt"/>
              <a:buAutoNum type="arabicPeriod" startAt="6"/>
            </a:pPr>
            <a:r>
              <a:rPr lang="ar-DZ" sz="2600" dirty="0"/>
              <a:t>الارتباط باهتمامات الباحث وشغفه: أن </a:t>
            </a:r>
            <a:r>
              <a:rPr lang="ar-SA" sz="2600" dirty="0"/>
              <a:t>يكون الباحث مهتم جدا بهذه </a:t>
            </a:r>
            <a:r>
              <a:rPr lang="ar-DZ" sz="2600" dirty="0"/>
              <a:t>القضية، مما يضمن استمراريته وجديته في مواجهة التحديات التي قد تطرأ أثناء فترة البحث الطويلة (خاصة في الدكتوراه).</a:t>
            </a:r>
          </a:p>
          <a:p>
            <a:pPr marL="514350" indent="-514350" algn="r" rtl="1">
              <a:lnSpc>
                <a:spcPct val="130000"/>
              </a:lnSpc>
              <a:spcAft>
                <a:spcPts val="600"/>
              </a:spcAft>
              <a:buFont typeface="+mj-lt"/>
              <a:buAutoNum type="arabicPeriod" startAt="6"/>
            </a:pPr>
            <a:r>
              <a:rPr lang="ar-DZ" sz="2600" dirty="0"/>
              <a:t>توافر المنهجية المناسبة: وجود أدوات ومنهجيات علمية معتبرة يمكن من خلالها معالجة هذه القضية وتحليل معطياتها بشكل موضوعي.</a:t>
            </a:r>
            <a:endParaRPr lang="en-US" sz="2600" dirty="0"/>
          </a:p>
          <a:p>
            <a:pPr marL="514350" indent="-514350" algn="r" rtl="1">
              <a:lnSpc>
                <a:spcPct val="130000"/>
              </a:lnSpc>
              <a:spcAft>
                <a:spcPts val="600"/>
              </a:spcAft>
              <a:buFont typeface="+mj-lt"/>
              <a:buAutoNum type="arabicPeriod" startAt="6"/>
            </a:pPr>
            <a:endParaRPr lang="en-US" sz="2600" dirty="0"/>
          </a:p>
        </p:txBody>
      </p:sp>
    </p:spTree>
    <p:extLst>
      <p:ext uri="{BB962C8B-B14F-4D97-AF65-F5344CB8AC3E}">
        <p14:creationId xmlns:p14="http://schemas.microsoft.com/office/powerpoint/2010/main" val="3947090127"/>
      </p:ext>
    </p:extLst>
  </p:cSld>
  <p:clrMapOvr>
    <a:masterClrMapping/>
  </p:clrMapOvr>
  <mc:AlternateContent xmlns:mc="http://schemas.openxmlformats.org/markup-compatibility/2006" xmlns:p14="http://schemas.microsoft.com/office/powerpoint/2010/main">
    <mc:Choice Requires="p14">
      <p:transition spd="slow" p14:dur="2000" advTm="88926"/>
    </mc:Choice>
    <mc:Fallback xmlns="">
      <p:transition spd="slow" advTm="8892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553" y="133113"/>
            <a:ext cx="10515600" cy="658457"/>
          </a:xfrm>
        </p:spPr>
        <p:txBody>
          <a:bodyPr>
            <a:normAutofit/>
          </a:bodyPr>
          <a:lstStyle/>
          <a:p>
            <a:pPr algn="r" rtl="1"/>
            <a:r>
              <a:rPr lang="ar-DZ" sz="3600" dirty="0"/>
              <a:t>قائمة تدقيق صلاحية القضية البحثية </a:t>
            </a:r>
            <a:r>
              <a:rPr lang="en-US" sz="3600" dirty="0"/>
              <a:t>Research Issue Checklist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76110151"/>
              </p:ext>
            </p:extLst>
          </p:nvPr>
        </p:nvGraphicFramePr>
        <p:xfrm>
          <a:off x="1049043" y="805216"/>
          <a:ext cx="10018154" cy="6058696"/>
        </p:xfrm>
        <a:graphic>
          <a:graphicData uri="http://schemas.openxmlformats.org/drawingml/2006/table">
            <a:tbl>
              <a:tblPr firstRow="1" bandRow="1">
                <a:tableStyleId>{5940675A-B579-460E-94D1-54222C63F5DA}</a:tableStyleId>
              </a:tblPr>
              <a:tblGrid>
                <a:gridCol w="1690396">
                  <a:extLst>
                    <a:ext uri="{9D8B030D-6E8A-4147-A177-3AD203B41FA5}">
                      <a16:colId xmlns:a16="http://schemas.microsoft.com/office/drawing/2014/main" val="20000"/>
                    </a:ext>
                  </a:extLst>
                </a:gridCol>
                <a:gridCol w="1405720">
                  <a:extLst>
                    <a:ext uri="{9D8B030D-6E8A-4147-A177-3AD203B41FA5}">
                      <a16:colId xmlns:a16="http://schemas.microsoft.com/office/drawing/2014/main" val="20001"/>
                    </a:ext>
                  </a:extLst>
                </a:gridCol>
                <a:gridCol w="6458014">
                  <a:extLst>
                    <a:ext uri="{9D8B030D-6E8A-4147-A177-3AD203B41FA5}">
                      <a16:colId xmlns:a16="http://schemas.microsoft.com/office/drawing/2014/main" val="20002"/>
                    </a:ext>
                  </a:extLst>
                </a:gridCol>
                <a:gridCol w="464024">
                  <a:extLst>
                    <a:ext uri="{9D8B030D-6E8A-4147-A177-3AD203B41FA5}">
                      <a16:colId xmlns:a16="http://schemas.microsoft.com/office/drawing/2014/main" val="20003"/>
                    </a:ext>
                  </a:extLst>
                </a:gridCol>
              </a:tblGrid>
              <a:tr h="450376">
                <a:tc>
                  <a:txBody>
                    <a:bodyPr/>
                    <a:lstStyle/>
                    <a:p>
                      <a:pPr algn="ctr" rtl="1"/>
                      <a:r>
                        <a:rPr lang="ar-SA" sz="2000" dirty="0"/>
                        <a:t>ملاحظات الباحث</a:t>
                      </a:r>
                      <a:endParaRPr lang="en-US" sz="2000" dirty="0"/>
                    </a:p>
                  </a:txBody>
                  <a:tcPr/>
                </a:tc>
                <a:tc>
                  <a:txBody>
                    <a:bodyPr/>
                    <a:lstStyle/>
                    <a:p>
                      <a:pPr algn="ctr" rtl="1"/>
                      <a:r>
                        <a:rPr lang="ar-SA" sz="2000" dirty="0"/>
                        <a:t>متوفر (√</a:t>
                      </a:r>
                      <a:r>
                        <a:rPr lang="en-US" sz="2000" dirty="0"/>
                        <a:t>X/</a:t>
                      </a:r>
                      <a:r>
                        <a:rPr lang="ar-SA" sz="2000" dirty="0"/>
                        <a:t>)</a:t>
                      </a:r>
                      <a:endParaRPr lang="en-US" sz="2000" dirty="0"/>
                    </a:p>
                  </a:txBody>
                  <a:tcPr/>
                </a:tc>
                <a:tc>
                  <a:txBody>
                    <a:bodyPr/>
                    <a:lstStyle/>
                    <a:p>
                      <a:pPr algn="ctr" rtl="1"/>
                      <a:r>
                        <a:rPr lang="ar-SA" sz="2000" dirty="0"/>
                        <a:t>المعيار</a:t>
                      </a:r>
                      <a:endParaRPr lang="en-US" sz="2000" dirty="0"/>
                    </a:p>
                  </a:txBody>
                  <a:tcPr/>
                </a:tc>
                <a:tc>
                  <a:txBody>
                    <a:bodyPr/>
                    <a:lstStyle/>
                    <a:p>
                      <a:pPr algn="ctr" rtl="1"/>
                      <a:r>
                        <a:rPr lang="ar-SA" sz="2000" dirty="0"/>
                        <a:t>م.</a:t>
                      </a:r>
                      <a:endParaRPr lang="en-US" sz="2000" dirty="0"/>
                    </a:p>
                  </a:txBody>
                  <a:tcPr/>
                </a:tc>
                <a:extLst>
                  <a:ext uri="{0D108BD9-81ED-4DB2-BD59-A6C34878D82A}">
                    <a16:rowId xmlns:a16="http://schemas.microsoft.com/office/drawing/2014/main" val="10000"/>
                  </a:ext>
                </a:extLst>
              </a:tr>
              <a:tr h="370840">
                <a:tc>
                  <a:txBody>
                    <a:bodyPr/>
                    <a:lstStyle/>
                    <a:p>
                      <a:pPr algn="r" rtl="1"/>
                      <a:endParaRPr lang="en-US" sz="2000" dirty="0"/>
                    </a:p>
                  </a:txBody>
                  <a:tcPr/>
                </a:tc>
                <a:tc>
                  <a:txBody>
                    <a:bodyPr/>
                    <a:lstStyle/>
                    <a:p>
                      <a:pPr algn="r" rtl="1"/>
                      <a:endParaRPr lang="en-US" sz="2000"/>
                    </a:p>
                  </a:txBody>
                  <a:tcPr/>
                </a:tc>
                <a:tc>
                  <a:txBody>
                    <a:bodyPr/>
                    <a:lstStyle/>
                    <a:p>
                      <a:pPr algn="r" rtl="1"/>
                      <a:r>
                        <a:rPr lang="ar-DZ" sz="2000" dirty="0"/>
                        <a:t>الأصالة: هل تعالج القضية فجوة معرفية لم يتم التطرق لها مسبقاً بنفس الطريقة؟</a:t>
                      </a:r>
                      <a:endParaRPr lang="en-US" sz="2000" dirty="0"/>
                    </a:p>
                  </a:txBody>
                  <a:tcPr/>
                </a:tc>
                <a:tc>
                  <a:txBody>
                    <a:bodyPr/>
                    <a:lstStyle/>
                    <a:p>
                      <a:pPr algn="r" rtl="1"/>
                      <a:r>
                        <a:rPr lang="ar-SA" sz="2000" dirty="0"/>
                        <a:t>1.</a:t>
                      </a:r>
                      <a:endParaRPr lang="en-US" sz="2000" dirty="0"/>
                    </a:p>
                  </a:txBody>
                  <a:tcPr/>
                </a:tc>
                <a:extLst>
                  <a:ext uri="{0D108BD9-81ED-4DB2-BD59-A6C34878D82A}">
                    <a16:rowId xmlns:a16="http://schemas.microsoft.com/office/drawing/2014/main" val="10001"/>
                  </a:ext>
                </a:extLst>
              </a:tr>
              <a:tr h="370840">
                <a:tc>
                  <a:txBody>
                    <a:bodyPr/>
                    <a:lstStyle/>
                    <a:p>
                      <a:pPr algn="r" rtl="1"/>
                      <a:endParaRPr lang="en-US" sz="2000"/>
                    </a:p>
                  </a:txBody>
                  <a:tcPr/>
                </a:tc>
                <a:tc>
                  <a:txBody>
                    <a:bodyPr/>
                    <a:lstStyle/>
                    <a:p>
                      <a:pPr algn="r" rtl="1"/>
                      <a:endParaRPr lang="en-US" sz="2000" dirty="0"/>
                    </a:p>
                  </a:txBody>
                  <a:tcPr/>
                </a:tc>
                <a:tc>
                  <a:txBody>
                    <a:bodyPr/>
                    <a:lstStyle/>
                    <a:p>
                      <a:pPr algn="r" rtl="1"/>
                      <a:r>
                        <a:rPr lang="ar-SA" sz="2000" dirty="0"/>
                        <a:t>القابلية للبحث</a:t>
                      </a:r>
                      <a:r>
                        <a:rPr lang="ar-DZ" sz="2000" dirty="0"/>
                        <a:t>: هل المصادر والبيانات المطلوبة لهذه القضية متاحة ويمكن الوصول إليها؟</a:t>
                      </a:r>
                      <a:endParaRPr lang="en-US" sz="2000" dirty="0"/>
                    </a:p>
                  </a:txBody>
                  <a:tcPr/>
                </a:tc>
                <a:tc>
                  <a:txBody>
                    <a:bodyPr/>
                    <a:lstStyle/>
                    <a:p>
                      <a:pPr algn="r" rtl="1"/>
                      <a:r>
                        <a:rPr lang="ar-SA" sz="2000" dirty="0"/>
                        <a:t>2.</a:t>
                      </a:r>
                      <a:endParaRPr lang="en-US" sz="2000" dirty="0"/>
                    </a:p>
                  </a:txBody>
                  <a:tcPr/>
                </a:tc>
                <a:extLst>
                  <a:ext uri="{0D108BD9-81ED-4DB2-BD59-A6C34878D82A}">
                    <a16:rowId xmlns:a16="http://schemas.microsoft.com/office/drawing/2014/main" val="10002"/>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التحديد</a:t>
                      </a:r>
                      <a:r>
                        <a:rPr lang="ar-SA" sz="2000" dirty="0"/>
                        <a:t>/ التركيز</a:t>
                      </a:r>
                      <a:r>
                        <a:rPr lang="ar-DZ" sz="2000" dirty="0"/>
                        <a:t>: هل القضية مركزة ومحددة النطاق (وليست عامة أو فضفاضة)؟</a:t>
                      </a:r>
                      <a:endParaRPr lang="en-US" sz="2000" dirty="0"/>
                    </a:p>
                  </a:txBody>
                  <a:tcPr/>
                </a:tc>
                <a:tc>
                  <a:txBody>
                    <a:bodyPr/>
                    <a:lstStyle/>
                    <a:p>
                      <a:pPr algn="r" rtl="1"/>
                      <a:r>
                        <a:rPr lang="ar-SA" sz="2000" dirty="0"/>
                        <a:t>3.</a:t>
                      </a:r>
                      <a:endParaRPr lang="en-US" sz="2000" dirty="0"/>
                    </a:p>
                  </a:txBody>
                  <a:tcPr/>
                </a:tc>
                <a:extLst>
                  <a:ext uri="{0D108BD9-81ED-4DB2-BD59-A6C34878D82A}">
                    <a16:rowId xmlns:a16="http://schemas.microsoft.com/office/drawing/2014/main" val="10003"/>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الأهمية: هل ستؤدي نتائج البحث في هذه القضية إلى إضافة علمية أو حل لمشكلة قائمة؟</a:t>
                      </a:r>
                      <a:endParaRPr lang="en-US" sz="2000" dirty="0"/>
                    </a:p>
                  </a:txBody>
                  <a:tcPr/>
                </a:tc>
                <a:tc>
                  <a:txBody>
                    <a:bodyPr/>
                    <a:lstStyle/>
                    <a:p>
                      <a:pPr algn="r" rtl="1"/>
                      <a:r>
                        <a:rPr lang="ar-SA" sz="2000" dirty="0"/>
                        <a:t>4.</a:t>
                      </a:r>
                      <a:endParaRPr lang="en-US" sz="2000" dirty="0"/>
                    </a:p>
                  </a:txBody>
                  <a:tcPr/>
                </a:tc>
                <a:extLst>
                  <a:ext uri="{0D108BD9-81ED-4DB2-BD59-A6C34878D82A}">
                    <a16:rowId xmlns:a16="http://schemas.microsoft.com/office/drawing/2014/main" val="10004"/>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الارتباط بالواقع والاحتياج المجتمعي: هل ترتبط القضية بالتوجهات الوطنية أو الاحتياجات المجتمعية الحالية؟</a:t>
                      </a:r>
                      <a:endParaRPr lang="en-US" sz="2000" dirty="0"/>
                    </a:p>
                  </a:txBody>
                  <a:tcPr/>
                </a:tc>
                <a:tc>
                  <a:txBody>
                    <a:bodyPr/>
                    <a:lstStyle/>
                    <a:p>
                      <a:pPr algn="r" rtl="1"/>
                      <a:r>
                        <a:rPr lang="ar-SA" sz="2000" dirty="0"/>
                        <a:t>5.</a:t>
                      </a:r>
                      <a:endParaRPr lang="en-US" sz="2000" dirty="0"/>
                    </a:p>
                  </a:txBody>
                  <a:tcPr/>
                </a:tc>
                <a:extLst>
                  <a:ext uri="{0D108BD9-81ED-4DB2-BD59-A6C34878D82A}">
                    <a16:rowId xmlns:a16="http://schemas.microsoft.com/office/drawing/2014/main" val="10005"/>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الأخلاقيات: هل يلتزم البحث في هذه القضية بضوابط النزاهة وحماية الخصوصية؟</a:t>
                      </a:r>
                      <a:endParaRPr lang="en-US" sz="2000" dirty="0"/>
                    </a:p>
                  </a:txBody>
                  <a:tcPr/>
                </a:tc>
                <a:tc>
                  <a:txBody>
                    <a:bodyPr/>
                    <a:lstStyle/>
                    <a:p>
                      <a:pPr algn="r" rtl="1"/>
                      <a:r>
                        <a:rPr lang="ar-SA" sz="2000" dirty="0"/>
                        <a:t>6.</a:t>
                      </a:r>
                      <a:endParaRPr lang="en-US" sz="2000" dirty="0"/>
                    </a:p>
                  </a:txBody>
                  <a:tcPr/>
                </a:tc>
                <a:extLst>
                  <a:ext uri="{0D108BD9-81ED-4DB2-BD59-A6C34878D82A}">
                    <a16:rowId xmlns:a16="http://schemas.microsoft.com/office/drawing/2014/main" val="10006"/>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المنهجية: هل هناك منهج علمي واضح وأدوات محددة قادرة على معالجة هذه القضية؟</a:t>
                      </a:r>
                      <a:endParaRPr lang="en-US" sz="2000" dirty="0"/>
                    </a:p>
                  </a:txBody>
                  <a:tcPr/>
                </a:tc>
                <a:tc>
                  <a:txBody>
                    <a:bodyPr/>
                    <a:lstStyle/>
                    <a:p>
                      <a:pPr algn="r" rtl="1"/>
                      <a:r>
                        <a:rPr lang="ar-SA" sz="2000" dirty="0"/>
                        <a:t>7.</a:t>
                      </a:r>
                      <a:endParaRPr lang="en-US" sz="2000" dirty="0"/>
                    </a:p>
                  </a:txBody>
                  <a:tcPr/>
                </a:tc>
                <a:extLst>
                  <a:ext uri="{0D108BD9-81ED-4DB2-BD59-A6C34878D82A}">
                    <a16:rowId xmlns:a16="http://schemas.microsoft.com/office/drawing/2014/main" val="10007"/>
                  </a:ext>
                </a:extLst>
              </a:tr>
              <a:tr h="370840">
                <a:tc>
                  <a:txBody>
                    <a:bodyPr/>
                    <a:lstStyle/>
                    <a:p>
                      <a:pPr algn="r" rtl="1"/>
                      <a:endParaRPr lang="en-US" sz="2000"/>
                    </a:p>
                  </a:txBody>
                  <a:tcPr/>
                </a:tc>
                <a:tc>
                  <a:txBody>
                    <a:bodyPr/>
                    <a:lstStyle/>
                    <a:p>
                      <a:pPr algn="r" rtl="1"/>
                      <a:endParaRPr lang="en-US" sz="2000"/>
                    </a:p>
                  </a:txBody>
                  <a:tcPr/>
                </a:tc>
                <a:tc>
                  <a:txBody>
                    <a:bodyPr/>
                    <a:lstStyle/>
                    <a:p>
                      <a:pPr algn="r" rtl="1"/>
                      <a:r>
                        <a:rPr lang="ar-DZ" sz="2000" dirty="0"/>
                        <a:t>الشغف: هل يمتلك الباحث الخبرة أو الاهتمام الكافي الذي يدفعه للاستمرار في هذا المسار؟</a:t>
                      </a:r>
                      <a:endParaRPr lang="en-US" sz="2000" dirty="0"/>
                    </a:p>
                  </a:txBody>
                  <a:tcPr/>
                </a:tc>
                <a:tc>
                  <a:txBody>
                    <a:bodyPr/>
                    <a:lstStyle/>
                    <a:p>
                      <a:pPr algn="r" rtl="1"/>
                      <a:r>
                        <a:rPr lang="ar-SA" sz="2000" dirty="0"/>
                        <a:t>8.</a:t>
                      </a:r>
                      <a:endParaRPr lang="en-US" sz="2000" dirty="0"/>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828119788"/>
      </p:ext>
    </p:extLst>
  </p:cSld>
  <p:clrMapOvr>
    <a:masterClrMapping/>
  </p:clrMapOvr>
  <mc:AlternateContent xmlns:mc="http://schemas.openxmlformats.org/markup-compatibility/2006" xmlns:p14="http://schemas.microsoft.com/office/powerpoint/2010/main">
    <mc:Choice Requires="p14">
      <p:transition spd="slow" p14:dur="2000" advTm="106524"/>
    </mc:Choice>
    <mc:Fallback xmlns="">
      <p:transition spd="slow" advTm="10652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3354765"/>
          </a:xfrm>
          <a:prstGeom prst="rect">
            <a:avLst/>
          </a:prstGeom>
          <a:noFill/>
        </p:spPr>
        <p:txBody>
          <a:bodyPr wrap="square" rtlCol="0">
            <a:spAutoFit/>
          </a:bodyPr>
          <a:lstStyle/>
          <a:p>
            <a:pPr algn="ctr" rtl="1"/>
            <a:r>
              <a:rPr lang="ar-SA" sz="2800" b="1" dirty="0">
                <a:solidFill>
                  <a:srgbClr val="2D3956"/>
                </a:solidFill>
                <a:latin typeface="Alexandria" charset="0"/>
                <a:cs typeface="+mj-cs"/>
              </a:rPr>
              <a:t>أمثلة لقضايا بحثية مقترحة</a:t>
            </a:r>
          </a:p>
          <a:p>
            <a:pPr algn="ctr" rtl="1"/>
            <a:r>
              <a:rPr lang="ar-SA" sz="2800" b="1" dirty="0">
                <a:solidFill>
                  <a:srgbClr val="2D3956"/>
                </a:solidFill>
                <a:latin typeface="Alexandria" charset="0"/>
                <a:cs typeface="+mj-cs"/>
              </a:rPr>
              <a:t> مثال 1:</a:t>
            </a:r>
          </a:p>
          <a:p>
            <a:pPr algn="ctr" rtl="1"/>
            <a:r>
              <a:rPr lang="en-US" sz="2800" b="1" dirty="0"/>
              <a:t>Cyber Security Behavior of IT Students </a:t>
            </a:r>
            <a:endParaRPr lang="ar-SA" sz="2800" b="1" dirty="0"/>
          </a:p>
          <a:p>
            <a:pPr algn="ctr" rtl="1"/>
            <a:r>
              <a:rPr lang="ar-EG" sz="2800" b="1" dirty="0">
                <a:solidFill>
                  <a:srgbClr val="2D3956"/>
                </a:solidFill>
                <a:latin typeface="Alexandria" charset="0"/>
                <a:cs typeface="+mj-cs"/>
              </a:rPr>
              <a:t>سلوك طلاب تكنولوجيا المعلومات في مجال الأمن السيبراني</a:t>
            </a:r>
            <a:endParaRPr lang="ar-SA" sz="2800" b="1" dirty="0">
              <a:solidFill>
                <a:srgbClr val="2D3956"/>
              </a:solidFill>
              <a:latin typeface="Alexandria" charset="0"/>
              <a:cs typeface="+mj-cs"/>
            </a:endParaRPr>
          </a:p>
          <a:p>
            <a:pPr algn="ctr" rtl="1"/>
            <a:endParaRPr lang="ar-EG" sz="2800" b="1" dirty="0">
              <a:solidFill>
                <a:srgbClr val="2D3956"/>
              </a:solidFill>
              <a:latin typeface="Alexandria" charset="0"/>
              <a:cs typeface="+mj-cs"/>
            </a:endParaRPr>
          </a:p>
          <a:p>
            <a:pPr marL="342900" indent="-342900" algn="just" rtl="1">
              <a:buFont typeface="Arial" panose="020B0604020202020204" pitchFamily="34" charset="0"/>
              <a:buChar char="•"/>
            </a:pPr>
            <a:r>
              <a:rPr lang="ar-JO" sz="2400" b="1" dirty="0">
                <a:solidFill>
                  <a:srgbClr val="2D3956"/>
                </a:solidFill>
                <a:latin typeface="Alexandria" charset="0"/>
                <a:cs typeface="+mj-cs"/>
              </a:rPr>
              <a:t>لتحليل صلاحية هذه القضية البحثية</a:t>
            </a:r>
            <a:r>
              <a:rPr lang="ar-SA" sz="2400" b="1" dirty="0">
                <a:solidFill>
                  <a:srgbClr val="2D3956"/>
                </a:solidFill>
                <a:latin typeface="Alexandria" charset="0"/>
                <a:cs typeface="+mj-cs"/>
              </a:rPr>
              <a:t> </a:t>
            </a:r>
            <a:r>
              <a:rPr lang="ar-JO" sz="2400" b="1" dirty="0">
                <a:solidFill>
                  <a:srgbClr val="2D3956"/>
                </a:solidFill>
                <a:latin typeface="Alexandria" charset="0"/>
                <a:cs typeface="+mj-cs"/>
              </a:rPr>
              <a:t>"</a:t>
            </a:r>
            <a:r>
              <a:rPr lang="en-US" sz="2400" b="1" dirty="0">
                <a:solidFill>
                  <a:srgbClr val="2D3956"/>
                </a:solidFill>
                <a:latin typeface="Alexandria" charset="0"/>
                <a:cs typeface="+mj-cs"/>
              </a:rPr>
              <a:t>Cyber Security Behavior of IT Students"، </a:t>
            </a:r>
            <a:r>
              <a:rPr lang="ar-JO" sz="2400" b="1" dirty="0">
                <a:solidFill>
                  <a:srgbClr val="2D3956"/>
                </a:solidFill>
                <a:latin typeface="Alexandria" charset="0"/>
                <a:cs typeface="+mj-cs"/>
              </a:rPr>
              <a:t>سنطبق عليها محددات وضوابط الجودة التي اعتمدناها، مع مراعاة أنها مقدمة كعنوان عريض يحتاج إلى صقل أكاديمي</a:t>
            </a:r>
            <a:endParaRPr lang="ar-JO" sz="2400"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6713368"/>
      </p:ext>
    </p:extLst>
  </p:cSld>
  <p:clrMapOvr>
    <a:masterClrMapping/>
  </p:clrMapOvr>
  <mc:AlternateContent xmlns:mc="http://schemas.openxmlformats.org/markup-compatibility/2006" xmlns:p14="http://schemas.microsoft.com/office/powerpoint/2010/main">
    <mc:Choice Requires="p14">
      <p:transition spd="slow" p14:dur="2000" advTm="90708"/>
    </mc:Choice>
    <mc:Fallback xmlns="">
      <p:transition spd="slow" advTm="9070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553" y="133113"/>
            <a:ext cx="10515600" cy="1095186"/>
          </a:xfrm>
        </p:spPr>
        <p:txBody>
          <a:bodyPr>
            <a:noAutofit/>
          </a:bodyPr>
          <a:lstStyle/>
          <a:p>
            <a:pPr algn="r" rtl="1"/>
            <a:r>
              <a:rPr lang="ar-DZ" sz="2400" dirty="0">
                <a:solidFill>
                  <a:schemeClr val="accent1">
                    <a:lumMod val="60000"/>
                    <a:lumOff val="40000"/>
                  </a:schemeClr>
                </a:solidFill>
              </a:rPr>
              <a:t>قائمة تدقيق صلاحية القضية البحثية </a:t>
            </a:r>
            <a:br>
              <a:rPr lang="ar-SA" sz="2400" dirty="0">
                <a:solidFill>
                  <a:schemeClr val="accent1">
                    <a:lumMod val="60000"/>
                    <a:lumOff val="40000"/>
                  </a:schemeClr>
                </a:solidFill>
              </a:rPr>
            </a:br>
            <a:r>
              <a:rPr lang="en-US" sz="2400" b="1" dirty="0">
                <a:solidFill>
                  <a:schemeClr val="accent1">
                    <a:lumMod val="60000"/>
                    <a:lumOff val="40000"/>
                  </a:schemeClr>
                </a:solidFill>
              </a:rPr>
              <a:t>Cyber Security Behavior of IT Students</a:t>
            </a:r>
            <a:br>
              <a:rPr lang="en-US" sz="2400" b="1" dirty="0">
                <a:solidFill>
                  <a:schemeClr val="accent1">
                    <a:lumMod val="60000"/>
                    <a:lumOff val="40000"/>
                  </a:schemeClr>
                </a:solidFill>
              </a:rPr>
            </a:br>
            <a:r>
              <a:rPr lang="ar-EG" sz="2400" b="1" dirty="0">
                <a:solidFill>
                  <a:schemeClr val="accent1">
                    <a:lumMod val="60000"/>
                    <a:lumOff val="40000"/>
                  </a:schemeClr>
                </a:solidFill>
                <a:latin typeface="Alexandria" charset="0"/>
              </a:rPr>
              <a:t>سلوك طلاب تكنولوجيا المعلومات في مجال الأمن السيبراني</a:t>
            </a:r>
            <a:br>
              <a:rPr lang="ar-SA" sz="2400" b="1" dirty="0">
                <a:solidFill>
                  <a:schemeClr val="accent1">
                    <a:lumMod val="60000"/>
                    <a:lumOff val="40000"/>
                  </a:schemeClr>
                </a:solidFill>
                <a:latin typeface="Alexandria" charset="0"/>
              </a:rPr>
            </a:br>
            <a:endParaRPr lang="en-US" sz="2400" dirty="0">
              <a:solidFill>
                <a:schemeClr val="accent1">
                  <a:lumMod val="60000"/>
                  <a:lumOff val="40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71443218"/>
              </p:ext>
            </p:extLst>
          </p:nvPr>
        </p:nvGraphicFramePr>
        <p:xfrm>
          <a:off x="302177" y="1023582"/>
          <a:ext cx="10372995" cy="5581176"/>
        </p:xfrm>
        <a:graphic>
          <a:graphicData uri="http://schemas.openxmlformats.org/drawingml/2006/table">
            <a:tbl>
              <a:tblPr firstRow="1" bandRow="1">
                <a:tableStyleId>{5940675A-B579-460E-94D1-54222C63F5DA}</a:tableStyleId>
              </a:tblPr>
              <a:tblGrid>
                <a:gridCol w="6194157">
                  <a:extLst>
                    <a:ext uri="{9D8B030D-6E8A-4147-A177-3AD203B41FA5}">
                      <a16:colId xmlns:a16="http://schemas.microsoft.com/office/drawing/2014/main" val="20000"/>
                    </a:ext>
                  </a:extLst>
                </a:gridCol>
                <a:gridCol w="1337480">
                  <a:extLst>
                    <a:ext uri="{9D8B030D-6E8A-4147-A177-3AD203B41FA5}">
                      <a16:colId xmlns:a16="http://schemas.microsoft.com/office/drawing/2014/main" val="20001"/>
                    </a:ext>
                  </a:extLst>
                </a:gridCol>
                <a:gridCol w="2377334">
                  <a:extLst>
                    <a:ext uri="{9D8B030D-6E8A-4147-A177-3AD203B41FA5}">
                      <a16:colId xmlns:a16="http://schemas.microsoft.com/office/drawing/2014/main" val="20002"/>
                    </a:ext>
                  </a:extLst>
                </a:gridCol>
                <a:gridCol w="464024">
                  <a:extLst>
                    <a:ext uri="{9D8B030D-6E8A-4147-A177-3AD203B41FA5}">
                      <a16:colId xmlns:a16="http://schemas.microsoft.com/office/drawing/2014/main" val="20003"/>
                    </a:ext>
                  </a:extLst>
                </a:gridCol>
              </a:tblGrid>
              <a:tr h="450376">
                <a:tc>
                  <a:txBody>
                    <a:bodyPr/>
                    <a:lstStyle/>
                    <a:p>
                      <a:pPr algn="ctr" rtl="1"/>
                      <a:r>
                        <a:rPr lang="ar-SA" sz="1800" dirty="0"/>
                        <a:t>ملاحظات الباحث</a:t>
                      </a:r>
                      <a:endParaRPr lang="en-US" sz="1800" dirty="0"/>
                    </a:p>
                  </a:txBody>
                  <a:tcPr/>
                </a:tc>
                <a:tc>
                  <a:txBody>
                    <a:bodyPr/>
                    <a:lstStyle/>
                    <a:p>
                      <a:pPr algn="ctr" rtl="1"/>
                      <a:r>
                        <a:rPr lang="ar-SA" sz="1800" dirty="0"/>
                        <a:t>متوفر (√</a:t>
                      </a:r>
                      <a:r>
                        <a:rPr lang="en-US" sz="1800" dirty="0"/>
                        <a:t>X/</a:t>
                      </a:r>
                      <a:r>
                        <a:rPr lang="ar-SA" sz="1800" dirty="0"/>
                        <a:t>)</a:t>
                      </a:r>
                      <a:endParaRPr lang="en-US" sz="1800" dirty="0"/>
                    </a:p>
                  </a:txBody>
                  <a:tcPr/>
                </a:tc>
                <a:tc>
                  <a:txBody>
                    <a:bodyPr/>
                    <a:lstStyle/>
                    <a:p>
                      <a:pPr algn="ctr" rtl="1"/>
                      <a:r>
                        <a:rPr lang="ar-SA" sz="1800" dirty="0"/>
                        <a:t>المعيار</a:t>
                      </a:r>
                      <a:endParaRPr lang="en-US" sz="1800" dirty="0"/>
                    </a:p>
                  </a:txBody>
                  <a:tcPr/>
                </a:tc>
                <a:tc>
                  <a:txBody>
                    <a:bodyPr/>
                    <a:lstStyle/>
                    <a:p>
                      <a:pPr algn="ctr" rtl="1"/>
                      <a:r>
                        <a:rPr lang="ar-SA" sz="1800" dirty="0"/>
                        <a:t>م.</a:t>
                      </a:r>
                      <a:endParaRPr lang="en-US" sz="1800" dirty="0"/>
                    </a:p>
                  </a:txBody>
                  <a:tcPr/>
                </a:tc>
                <a:extLst>
                  <a:ext uri="{0D108BD9-81ED-4DB2-BD59-A6C34878D82A}">
                    <a16:rowId xmlns:a16="http://schemas.microsoft.com/office/drawing/2014/main" val="10000"/>
                  </a:ext>
                </a:extLst>
              </a:tr>
              <a:tr h="370840">
                <a:tc>
                  <a:txBody>
                    <a:bodyPr/>
                    <a:lstStyle/>
                    <a:p>
                      <a:pPr algn="r" rtl="1"/>
                      <a:r>
                        <a:rPr lang="ar-DZ" sz="1800" dirty="0"/>
                        <a:t>الموضوع "تقليدي" إلى حد ما. هناك آلاف الدراسات حول سلوك الطلاب. ليكون أصيلاً، يجب إضافة متغير وسيط (مثل: أثر الذكاء الاصطناعي، أو السلوك في بيئات التعلم السحابي).</a:t>
                      </a:r>
                      <a:endParaRPr lang="en-US" sz="1800" dirty="0"/>
                    </a:p>
                  </a:txBody>
                  <a:tcPr/>
                </a:tc>
                <a:tc>
                  <a:txBody>
                    <a:bodyPr/>
                    <a:lstStyle/>
                    <a:p>
                      <a:pPr algn="ctr" rtl="1"/>
                      <a:r>
                        <a:rPr lang="en-US" sz="1800" dirty="0"/>
                        <a:t>X</a:t>
                      </a:r>
                    </a:p>
                  </a:txBody>
                  <a:tcPr/>
                </a:tc>
                <a:tc>
                  <a:txBody>
                    <a:bodyPr/>
                    <a:lstStyle/>
                    <a:p>
                      <a:pPr algn="r" rtl="1"/>
                      <a:r>
                        <a:rPr lang="ar-DZ" sz="1800" dirty="0"/>
                        <a:t>الأصالة</a:t>
                      </a:r>
                      <a:r>
                        <a:rPr lang="ar-SA" sz="1800" baseline="0" dirty="0"/>
                        <a:t> والابتكار</a:t>
                      </a:r>
                      <a:endParaRPr lang="en-US" sz="1800" dirty="0"/>
                    </a:p>
                  </a:txBody>
                  <a:tcPr/>
                </a:tc>
                <a:tc>
                  <a:txBody>
                    <a:bodyPr/>
                    <a:lstStyle/>
                    <a:p>
                      <a:pPr algn="r" rtl="1"/>
                      <a:r>
                        <a:rPr lang="ar-SA" sz="1800" dirty="0"/>
                        <a:t>1.</a:t>
                      </a:r>
                      <a:endParaRPr lang="en-US" sz="1800" dirty="0"/>
                    </a:p>
                  </a:txBody>
                  <a:tcPr/>
                </a:tc>
                <a:extLst>
                  <a:ext uri="{0D108BD9-81ED-4DB2-BD59-A6C34878D82A}">
                    <a16:rowId xmlns:a16="http://schemas.microsoft.com/office/drawing/2014/main" val="10001"/>
                  </a:ext>
                </a:extLst>
              </a:tr>
              <a:tr h="370840">
                <a:tc>
                  <a:txBody>
                    <a:bodyPr/>
                    <a:lstStyle/>
                    <a:p>
                      <a:pPr algn="r" rtl="1"/>
                      <a:r>
                        <a:rPr lang="ar-DZ" sz="1800" dirty="0"/>
                        <a:t>عالية جداً: يسهل الوصول لطلاب تقنية المعلومات (</a:t>
                      </a:r>
                      <a:r>
                        <a:rPr lang="en-US" sz="1800" dirty="0"/>
                        <a:t>IT) </a:t>
                      </a:r>
                      <a:r>
                        <a:rPr lang="ar-DZ" sz="1800" dirty="0"/>
                        <a:t>وتطبيق الاستبيانات عليهم، والمصادر العلمية في هذا المجال متوفرة بكثرة.</a:t>
                      </a:r>
                      <a:endParaRPr lang="en-US" sz="1800" dirty="0"/>
                    </a:p>
                  </a:txBody>
                  <a:tcPr/>
                </a:tc>
                <a:tc>
                  <a:txBody>
                    <a:bodyPr/>
                    <a:lstStyle/>
                    <a:p>
                      <a:pPr algn="ctr" rtl="1"/>
                      <a:r>
                        <a:rPr lang="ar-SA" sz="1800" dirty="0"/>
                        <a:t>√</a:t>
                      </a:r>
                      <a:endParaRPr lang="en-US" sz="1800" dirty="0"/>
                    </a:p>
                  </a:txBody>
                  <a:tcPr/>
                </a:tc>
                <a:tc>
                  <a:txBody>
                    <a:bodyPr/>
                    <a:lstStyle/>
                    <a:p>
                      <a:pPr algn="r" rtl="1"/>
                      <a:r>
                        <a:rPr lang="ar-SA" sz="1800" dirty="0"/>
                        <a:t>القابلية للبحث</a:t>
                      </a:r>
                      <a:endParaRPr lang="en-US" sz="1800" dirty="0"/>
                    </a:p>
                  </a:txBody>
                  <a:tcPr/>
                </a:tc>
                <a:tc>
                  <a:txBody>
                    <a:bodyPr/>
                    <a:lstStyle/>
                    <a:p>
                      <a:pPr algn="r" rtl="1"/>
                      <a:r>
                        <a:rPr lang="ar-SA" sz="1800" dirty="0"/>
                        <a:t>2.</a:t>
                      </a:r>
                      <a:endParaRPr lang="en-US" sz="1800" dirty="0"/>
                    </a:p>
                  </a:txBody>
                  <a:tcPr/>
                </a:tc>
                <a:extLst>
                  <a:ext uri="{0D108BD9-81ED-4DB2-BD59-A6C34878D82A}">
                    <a16:rowId xmlns:a16="http://schemas.microsoft.com/office/drawing/2014/main" val="10002"/>
                  </a:ext>
                </a:extLst>
              </a:tr>
              <a:tr h="370840">
                <a:tc>
                  <a:txBody>
                    <a:bodyPr/>
                    <a:lstStyle/>
                    <a:p>
                      <a:pPr algn="r" rtl="1"/>
                      <a:r>
                        <a:rPr lang="ar-DZ" sz="1800" dirty="0"/>
                        <a:t>عام جداً: كلمة "</a:t>
                      </a:r>
                      <a:r>
                        <a:rPr lang="en-US" sz="1800" dirty="0"/>
                        <a:t>Behavior" </a:t>
                      </a:r>
                      <a:r>
                        <a:rPr lang="ar-DZ" sz="1800" dirty="0"/>
                        <a:t>فضفاضة. هل المقصود سلوك حماية البيانات؟ سلوك استخدام كلمة المرور؟ أم الوعي بالهندسة الاجتماعية؟ كما يفتقر العنوان للنطاق الجغرافي.</a:t>
                      </a:r>
                      <a:endParaRPr lang="en-US" sz="1800" dirty="0"/>
                    </a:p>
                  </a:txBody>
                  <a:tcPr/>
                </a:tc>
                <a:tc>
                  <a:txBody>
                    <a:bodyPr/>
                    <a:lstStyle/>
                    <a:p>
                      <a:pPr algn="ctr" rtl="1"/>
                      <a:r>
                        <a:rPr lang="en-US" sz="1800" dirty="0"/>
                        <a:t>X</a:t>
                      </a:r>
                    </a:p>
                  </a:txBody>
                  <a:tcPr/>
                </a:tc>
                <a:tc>
                  <a:txBody>
                    <a:bodyPr/>
                    <a:lstStyle/>
                    <a:p>
                      <a:pPr algn="r" rtl="1"/>
                      <a:r>
                        <a:rPr lang="ar-DZ" sz="1800" dirty="0"/>
                        <a:t>التحديد</a:t>
                      </a:r>
                      <a:r>
                        <a:rPr lang="ar-SA" sz="1800" dirty="0"/>
                        <a:t>/ التركيز</a:t>
                      </a:r>
                      <a:endParaRPr lang="en-US" sz="1800" dirty="0"/>
                    </a:p>
                  </a:txBody>
                  <a:tcPr/>
                </a:tc>
                <a:tc>
                  <a:txBody>
                    <a:bodyPr/>
                    <a:lstStyle/>
                    <a:p>
                      <a:pPr algn="r" rtl="1"/>
                      <a:r>
                        <a:rPr lang="ar-SA" sz="1800" dirty="0"/>
                        <a:t>3.</a:t>
                      </a:r>
                      <a:endParaRPr lang="en-US" sz="1800" dirty="0"/>
                    </a:p>
                  </a:txBody>
                  <a:tcPr/>
                </a:tc>
                <a:extLst>
                  <a:ext uri="{0D108BD9-81ED-4DB2-BD59-A6C34878D82A}">
                    <a16:rowId xmlns:a16="http://schemas.microsoft.com/office/drawing/2014/main" val="10003"/>
                  </a:ext>
                </a:extLst>
              </a:tr>
              <a:tr h="370840">
                <a:tc>
                  <a:txBody>
                    <a:bodyPr/>
                    <a:lstStyle/>
                    <a:p>
                      <a:pPr algn="r" rtl="1"/>
                      <a:r>
                        <a:rPr lang="ar-DZ" sz="1800" dirty="0"/>
                        <a:t>مهمة لأن طلاب </a:t>
                      </a:r>
                      <a:r>
                        <a:rPr lang="en-US" sz="1800" dirty="0"/>
                        <a:t>IT </a:t>
                      </a:r>
                      <a:r>
                        <a:rPr lang="ar-DZ" sz="1800" dirty="0"/>
                        <a:t>هم قادة التكنولوجيا مستقبلاً، وسلوكهم الأمني يمثل خط الدفاع الأول في المؤسسات التي سيعملون بها.</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p>
                      <a:pPr algn="r" rtl="1"/>
                      <a:endParaRPr lang="en-US" sz="1800" dirty="0"/>
                    </a:p>
                  </a:txBody>
                  <a:tcPr/>
                </a:tc>
                <a:tc>
                  <a:txBody>
                    <a:bodyPr/>
                    <a:lstStyle/>
                    <a:p>
                      <a:pPr algn="r" rtl="1"/>
                      <a:r>
                        <a:rPr lang="ar-DZ" sz="1800" dirty="0"/>
                        <a:t>الأهمية</a:t>
                      </a:r>
                      <a:endParaRPr lang="en-US" sz="1800" dirty="0"/>
                    </a:p>
                  </a:txBody>
                  <a:tcPr/>
                </a:tc>
                <a:tc>
                  <a:txBody>
                    <a:bodyPr/>
                    <a:lstStyle/>
                    <a:p>
                      <a:pPr algn="r" rtl="1"/>
                      <a:r>
                        <a:rPr lang="ar-SA" sz="1800" dirty="0"/>
                        <a:t>4.</a:t>
                      </a:r>
                      <a:endParaRPr lang="en-US" sz="1800" dirty="0"/>
                    </a:p>
                  </a:txBody>
                  <a:tcPr/>
                </a:tc>
                <a:extLst>
                  <a:ext uri="{0D108BD9-81ED-4DB2-BD59-A6C34878D82A}">
                    <a16:rowId xmlns:a16="http://schemas.microsoft.com/office/drawing/2014/main" val="10004"/>
                  </a:ext>
                </a:extLst>
              </a:tr>
              <a:tr h="370840">
                <a:tc>
                  <a:txBody>
                    <a:bodyPr/>
                    <a:lstStyle/>
                    <a:p>
                      <a:pPr algn="r" rtl="1"/>
                      <a:r>
                        <a:rPr lang="ar-DZ" sz="1800" dirty="0"/>
                        <a:t>يرتبط بالتحول الرقمي الآمن وبناء القدرات البشرية في مجال الأمن السيبراني.</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txBody>
                  <a:tcPr/>
                </a:tc>
                <a:tc>
                  <a:txBody>
                    <a:bodyPr/>
                    <a:lstStyle/>
                    <a:p>
                      <a:pPr algn="r" rtl="1"/>
                      <a:r>
                        <a:rPr lang="ar-DZ" sz="1800" dirty="0"/>
                        <a:t>الارتباط بالواقع والاحتياج المجتمعي</a:t>
                      </a:r>
                      <a:endParaRPr lang="en-US" sz="1800" dirty="0"/>
                    </a:p>
                  </a:txBody>
                  <a:tcPr/>
                </a:tc>
                <a:tc>
                  <a:txBody>
                    <a:bodyPr/>
                    <a:lstStyle/>
                    <a:p>
                      <a:pPr algn="r" rtl="1"/>
                      <a:r>
                        <a:rPr lang="ar-SA" sz="1800" dirty="0"/>
                        <a:t>5.</a:t>
                      </a:r>
                      <a:endParaRPr lang="en-US" sz="1800" dirty="0"/>
                    </a:p>
                  </a:txBody>
                  <a:tcPr/>
                </a:tc>
                <a:extLst>
                  <a:ext uri="{0D108BD9-81ED-4DB2-BD59-A6C34878D82A}">
                    <a16:rowId xmlns:a16="http://schemas.microsoft.com/office/drawing/2014/main" val="10005"/>
                  </a:ext>
                </a:extLst>
              </a:tr>
              <a:tr h="370840">
                <a:tc>
                  <a:txBody>
                    <a:bodyPr/>
                    <a:lstStyle/>
                    <a:p>
                      <a:pPr algn="r" rtl="1"/>
                      <a:endParaRPr lang="en-US" sz="1800"/>
                    </a:p>
                  </a:txBody>
                  <a:tcPr/>
                </a:tc>
                <a:tc>
                  <a:txBody>
                    <a:bodyPr/>
                    <a:lstStyle/>
                    <a:p>
                      <a:pPr algn="r" rtl="1"/>
                      <a:endParaRPr lang="en-US" sz="1800"/>
                    </a:p>
                  </a:txBody>
                  <a:tcPr/>
                </a:tc>
                <a:tc>
                  <a:txBody>
                    <a:bodyPr/>
                    <a:lstStyle/>
                    <a:p>
                      <a:pPr algn="r" rtl="1"/>
                      <a:r>
                        <a:rPr lang="ar-DZ" sz="1800" dirty="0"/>
                        <a:t>الأخلاقيات</a:t>
                      </a:r>
                      <a:endParaRPr lang="en-US" sz="1800" dirty="0"/>
                    </a:p>
                  </a:txBody>
                  <a:tcPr/>
                </a:tc>
                <a:tc>
                  <a:txBody>
                    <a:bodyPr/>
                    <a:lstStyle/>
                    <a:p>
                      <a:pPr algn="r" rtl="1"/>
                      <a:r>
                        <a:rPr lang="ar-SA" sz="1800" dirty="0"/>
                        <a:t>6.</a:t>
                      </a:r>
                      <a:endParaRPr lang="en-US" sz="1800" dirty="0"/>
                    </a:p>
                  </a:txBody>
                  <a:tcPr/>
                </a:tc>
                <a:extLst>
                  <a:ext uri="{0D108BD9-81ED-4DB2-BD59-A6C34878D82A}">
                    <a16:rowId xmlns:a16="http://schemas.microsoft.com/office/drawing/2014/main" val="10006"/>
                  </a:ext>
                </a:extLst>
              </a:tr>
              <a:tr h="370840">
                <a:tc>
                  <a:txBody>
                    <a:bodyPr/>
                    <a:lstStyle/>
                    <a:p>
                      <a:pPr algn="r" rtl="1"/>
                      <a:r>
                        <a:rPr lang="ar-DZ" sz="1800" dirty="0"/>
                        <a:t>ملائمة جداً للدراسات الكمية (استبيان لقياس السلوك) أو الدراسات النوعية (مقابلات لفهم دوافع السلوك).</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txBody>
                  <a:tcPr/>
                </a:tc>
                <a:tc>
                  <a:txBody>
                    <a:bodyPr/>
                    <a:lstStyle/>
                    <a:p>
                      <a:pPr algn="r" rtl="1"/>
                      <a:r>
                        <a:rPr lang="ar-DZ" sz="1800" dirty="0"/>
                        <a:t>المنهجي</a:t>
                      </a:r>
                      <a:r>
                        <a:rPr lang="ar-SA" sz="1800" dirty="0"/>
                        <a:t>ة</a:t>
                      </a:r>
                      <a:endParaRPr lang="en-US" sz="1800" dirty="0"/>
                    </a:p>
                  </a:txBody>
                  <a:tcPr/>
                </a:tc>
                <a:tc>
                  <a:txBody>
                    <a:bodyPr/>
                    <a:lstStyle/>
                    <a:p>
                      <a:pPr algn="r" rtl="1"/>
                      <a:r>
                        <a:rPr lang="ar-SA" sz="1800" dirty="0"/>
                        <a:t>7.</a:t>
                      </a:r>
                      <a:endParaRPr lang="en-US" sz="1800" dirty="0"/>
                    </a:p>
                  </a:txBody>
                  <a:tcPr/>
                </a:tc>
                <a:extLst>
                  <a:ext uri="{0D108BD9-81ED-4DB2-BD59-A6C34878D82A}">
                    <a16:rowId xmlns:a16="http://schemas.microsoft.com/office/drawing/2014/main" val="10007"/>
                  </a:ext>
                </a:extLst>
              </a:tr>
              <a:tr h="370840">
                <a:tc>
                  <a:txBody>
                    <a:bodyPr/>
                    <a:lstStyle/>
                    <a:p>
                      <a:pPr algn="r" rtl="1"/>
                      <a:endParaRPr lang="en-US" sz="1800"/>
                    </a:p>
                  </a:txBody>
                  <a:tcPr/>
                </a:tc>
                <a:tc>
                  <a:txBody>
                    <a:bodyPr/>
                    <a:lstStyle/>
                    <a:p>
                      <a:pPr algn="r" rtl="1"/>
                      <a:endParaRPr lang="en-US" sz="1800"/>
                    </a:p>
                  </a:txBody>
                  <a:tcPr/>
                </a:tc>
                <a:tc>
                  <a:txBody>
                    <a:bodyPr/>
                    <a:lstStyle/>
                    <a:p>
                      <a:pPr algn="r" rtl="1"/>
                      <a:r>
                        <a:rPr lang="ar-DZ" sz="1800" dirty="0"/>
                        <a:t>الشغف</a:t>
                      </a:r>
                      <a:endParaRPr lang="en-US" sz="1800" dirty="0"/>
                    </a:p>
                  </a:txBody>
                  <a:tcPr/>
                </a:tc>
                <a:tc>
                  <a:txBody>
                    <a:bodyPr/>
                    <a:lstStyle/>
                    <a:p>
                      <a:pPr algn="r" rtl="1"/>
                      <a:r>
                        <a:rPr lang="ar-SA" sz="1800" dirty="0"/>
                        <a:t>8.</a:t>
                      </a:r>
                      <a:endParaRPr lang="en-US" sz="1800" dirty="0"/>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993965927"/>
      </p:ext>
    </p:extLst>
  </p:cSld>
  <p:clrMapOvr>
    <a:masterClrMapping/>
  </p:clrMapOvr>
  <mc:AlternateContent xmlns:mc="http://schemas.openxmlformats.org/markup-compatibility/2006" xmlns:p14="http://schemas.microsoft.com/office/powerpoint/2010/main">
    <mc:Choice Requires="p14">
      <p:transition spd="slow" p14:dur="2000" advTm="197997"/>
    </mc:Choice>
    <mc:Fallback xmlns="">
      <p:transition spd="slow" advTm="19799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03866"/>
          </a:xfrm>
        </p:spPr>
        <p:txBody>
          <a:bodyPr>
            <a:normAutofit/>
          </a:bodyPr>
          <a:lstStyle/>
          <a:p>
            <a:pPr algn="r" rtl="1"/>
            <a:r>
              <a:rPr lang="ar-SA" sz="3200" b="1" dirty="0"/>
              <a:t>التحليل النقدي و ال</a:t>
            </a:r>
            <a:r>
              <a:rPr lang="ar-DZ" sz="3200" b="1" dirty="0"/>
              <a:t>ملاحظات </a:t>
            </a:r>
            <a:r>
              <a:rPr lang="ar-SA" sz="3200" b="1" dirty="0"/>
              <a:t>ال</a:t>
            </a:r>
            <a:r>
              <a:rPr lang="ar-DZ" sz="3200" b="1" dirty="0"/>
              <a:t>تطويرية (لرفع مستوى القضية البحثية)</a:t>
            </a:r>
            <a:endParaRPr lang="en-US" sz="3200" dirty="0"/>
          </a:p>
        </p:txBody>
      </p:sp>
      <p:sp>
        <p:nvSpPr>
          <p:cNvPr id="3" name="Content Placeholder 2"/>
          <p:cNvSpPr>
            <a:spLocks noGrp="1"/>
          </p:cNvSpPr>
          <p:nvPr>
            <p:ph idx="1"/>
          </p:nvPr>
        </p:nvSpPr>
        <p:spPr>
          <a:xfrm>
            <a:off x="838200" y="1091821"/>
            <a:ext cx="10515600" cy="5085142"/>
          </a:xfrm>
        </p:spPr>
        <p:txBody>
          <a:bodyPr>
            <a:normAutofit fontScale="92500" lnSpcReduction="20000"/>
          </a:bodyPr>
          <a:lstStyle/>
          <a:p>
            <a:pPr algn="r" rtl="1">
              <a:spcBef>
                <a:spcPts val="600"/>
              </a:spcBef>
              <a:spcAft>
                <a:spcPts val="600"/>
              </a:spcAft>
            </a:pPr>
            <a:r>
              <a:rPr lang="ar-DZ" b="1" dirty="0"/>
              <a:t>تركيز البحث:</a:t>
            </a:r>
            <a:r>
              <a:rPr lang="ar-DZ" dirty="0"/>
              <a:t> </a:t>
            </a:r>
            <a:endParaRPr lang="ar-SA" dirty="0"/>
          </a:p>
          <a:p>
            <a:pPr lvl="1" algn="r" rtl="1">
              <a:spcBef>
                <a:spcPts val="600"/>
              </a:spcBef>
              <a:spcAft>
                <a:spcPts val="600"/>
              </a:spcAft>
            </a:pPr>
            <a:r>
              <a:rPr lang="ar-DZ" dirty="0"/>
              <a:t>بدلاً من دراسة "السلوك" بشكل عام، يُفضّل التركيز على جانب مُحدد، مثل </a:t>
            </a:r>
            <a:endParaRPr lang="ar-SA" dirty="0"/>
          </a:p>
          <a:p>
            <a:pPr lvl="2" algn="r" rtl="1">
              <a:spcBef>
                <a:spcPts val="600"/>
              </a:spcBef>
              <a:spcAft>
                <a:spcPts val="600"/>
              </a:spcAft>
            </a:pPr>
            <a:r>
              <a:rPr lang="ar-DZ" dirty="0"/>
              <a:t>الالتزام بسياسات الأمن السيبراني أو </a:t>
            </a:r>
            <a:endParaRPr lang="ar-SA" dirty="0"/>
          </a:p>
          <a:p>
            <a:pPr lvl="2" algn="r" rtl="1">
              <a:spcBef>
                <a:spcPts val="600"/>
              </a:spcBef>
              <a:spcAft>
                <a:spcPts val="600"/>
              </a:spcAft>
            </a:pPr>
            <a:r>
              <a:rPr lang="ar-DZ" dirty="0"/>
              <a:t>الوعي بالهندسة الاجتماعية.</a:t>
            </a:r>
          </a:p>
          <a:p>
            <a:pPr algn="r" rtl="1">
              <a:spcBef>
                <a:spcPts val="600"/>
              </a:spcBef>
              <a:spcAft>
                <a:spcPts val="600"/>
              </a:spcAft>
            </a:pPr>
            <a:endParaRPr lang="ar-DZ" dirty="0"/>
          </a:p>
          <a:p>
            <a:pPr algn="r" rtl="1">
              <a:spcBef>
                <a:spcPts val="600"/>
              </a:spcBef>
              <a:spcAft>
                <a:spcPts val="600"/>
              </a:spcAft>
            </a:pPr>
            <a:r>
              <a:rPr lang="ar-DZ" b="1" dirty="0"/>
              <a:t>إضافة متغيرات </a:t>
            </a:r>
            <a:r>
              <a:rPr lang="ar-SA" b="1" dirty="0"/>
              <a:t>علاقة/ </a:t>
            </a:r>
            <a:r>
              <a:rPr lang="ar-DZ" b="1" dirty="0"/>
              <a:t>ذات صلة: </a:t>
            </a:r>
            <a:endParaRPr lang="ar-SA" b="1" dirty="0"/>
          </a:p>
          <a:p>
            <a:pPr lvl="1" algn="r" rtl="1">
              <a:lnSpc>
                <a:spcPct val="160000"/>
              </a:lnSpc>
              <a:spcBef>
                <a:spcPts val="600"/>
              </a:spcBef>
              <a:spcAft>
                <a:spcPts val="600"/>
              </a:spcAft>
            </a:pPr>
            <a:r>
              <a:rPr lang="ar-DZ" dirty="0"/>
              <a:t>للارتقاء بالموضوع إلى مستوى أطروحة دكتوراه، يُنصح بدراسة العوامل المؤثرة في هذا السلوك، مثل تأثير </a:t>
            </a:r>
            <a:r>
              <a:rPr lang="ar-DZ" b="1" dirty="0"/>
              <a:t>المعرفة التقنية</a:t>
            </a:r>
            <a:r>
              <a:rPr lang="ar-DZ" dirty="0"/>
              <a:t> أو </a:t>
            </a:r>
            <a:r>
              <a:rPr lang="ar-DZ" b="1" dirty="0"/>
              <a:t>الثقافة التنظيمية</a:t>
            </a:r>
            <a:r>
              <a:rPr lang="ar-DZ" dirty="0"/>
              <a:t>.</a:t>
            </a:r>
          </a:p>
          <a:p>
            <a:pPr algn="r" rtl="1">
              <a:spcBef>
                <a:spcPts val="600"/>
              </a:spcBef>
              <a:spcAft>
                <a:spcPts val="600"/>
              </a:spcAft>
            </a:pPr>
            <a:endParaRPr lang="ar-DZ" dirty="0"/>
          </a:p>
          <a:p>
            <a:pPr algn="r" rtl="1">
              <a:spcBef>
                <a:spcPts val="600"/>
              </a:spcBef>
              <a:spcAft>
                <a:spcPts val="600"/>
              </a:spcAft>
            </a:pPr>
            <a:r>
              <a:rPr lang="ar-DZ" dirty="0"/>
              <a:t>تحديد نطاق الدراسة: يجب تحديد مجتمع الدراسة مثلاً</a:t>
            </a:r>
            <a:r>
              <a:rPr lang="ar-SA" dirty="0"/>
              <a:t>:</a:t>
            </a:r>
          </a:p>
          <a:p>
            <a:pPr lvl="1" algn="r" rtl="1">
              <a:spcBef>
                <a:spcPts val="600"/>
              </a:spcBef>
              <a:spcAft>
                <a:spcPts val="600"/>
              </a:spcAft>
            </a:pPr>
            <a:r>
              <a:rPr lang="ar-DZ" dirty="0"/>
              <a:t>طلاب جامعة مُحددة</a:t>
            </a:r>
            <a:r>
              <a:rPr lang="ar-SA" dirty="0"/>
              <a:t> (جامعة ميد اوشن) او </a:t>
            </a:r>
          </a:p>
          <a:p>
            <a:pPr lvl="1" algn="r" rtl="1">
              <a:spcBef>
                <a:spcPts val="600"/>
              </a:spcBef>
              <a:spcAft>
                <a:spcPts val="600"/>
              </a:spcAft>
            </a:pPr>
            <a:r>
              <a:rPr lang="ar-DZ" dirty="0"/>
              <a:t>منطقة جغرافية مُحددة</a:t>
            </a:r>
            <a:endParaRPr lang="en-US" dirty="0"/>
          </a:p>
        </p:txBody>
      </p:sp>
    </p:spTree>
    <p:extLst>
      <p:ext uri="{BB962C8B-B14F-4D97-AF65-F5344CB8AC3E}">
        <p14:creationId xmlns:p14="http://schemas.microsoft.com/office/powerpoint/2010/main" val="3298407222"/>
      </p:ext>
    </p:extLst>
  </p:cSld>
  <p:clrMapOvr>
    <a:masterClrMapping/>
  </p:clrMapOvr>
  <mc:AlternateContent xmlns:mc="http://schemas.openxmlformats.org/markup-compatibility/2006" xmlns:p14="http://schemas.microsoft.com/office/powerpoint/2010/main">
    <mc:Choice Requires="p14">
      <p:transition spd="slow" p14:dur="2000" advTm="93709"/>
    </mc:Choice>
    <mc:Fallback xmlns="">
      <p:transition spd="slow" advTm="9370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4001095"/>
          </a:xfrm>
          <a:prstGeom prst="rect">
            <a:avLst/>
          </a:prstGeom>
          <a:noFill/>
        </p:spPr>
        <p:txBody>
          <a:bodyPr wrap="square" rtlCol="0">
            <a:spAutoFit/>
          </a:bodyPr>
          <a:lstStyle/>
          <a:p>
            <a:pPr algn="ctr" rtl="1"/>
            <a:r>
              <a:rPr lang="ar-SA" sz="2800" b="1" dirty="0">
                <a:solidFill>
                  <a:srgbClr val="2D3956"/>
                </a:solidFill>
                <a:latin typeface="Alexandria" charset="0"/>
                <a:cs typeface="+mj-cs"/>
              </a:rPr>
              <a:t>مقترحات لعناوين مختارة ومنقحة لتكون رسالة دكتوراة</a:t>
            </a:r>
          </a:p>
          <a:p>
            <a:pPr algn="ctr" rtl="1"/>
            <a:endParaRPr lang="ar-SA" sz="1400" b="1" dirty="0">
              <a:solidFill>
                <a:srgbClr val="2D3956"/>
              </a:solidFill>
              <a:latin typeface="Alexandria" charset="0"/>
              <a:cs typeface="+mj-cs"/>
            </a:endParaRPr>
          </a:p>
          <a:p>
            <a:pPr marL="514350" indent="-514350" algn="r" rtl="1">
              <a:buFont typeface="+mj-lt"/>
              <a:buAutoNum type="arabicPeriod"/>
            </a:pPr>
            <a:r>
              <a:rPr lang="ar-EG" sz="2800" dirty="0">
                <a:solidFill>
                  <a:srgbClr val="2D3956"/>
                </a:solidFill>
                <a:latin typeface="Alexandria" charset="0"/>
                <a:cs typeface="+mj-cs"/>
              </a:rPr>
              <a:t>تقييم أثر التدريب على الأمن السيبراني على سلوك المخاطرة الإلكترونية لدى طلاب تقنية المعلومات.</a:t>
            </a:r>
          </a:p>
          <a:p>
            <a:pPr marL="514350" indent="-514350" algn="r" rtl="1">
              <a:buFont typeface="+mj-lt"/>
              <a:buAutoNum type="arabicPeriod"/>
            </a:pPr>
            <a:endParaRPr lang="ar-SA" sz="1600" dirty="0">
              <a:solidFill>
                <a:srgbClr val="2D3956"/>
              </a:solidFill>
              <a:latin typeface="Alexandria" charset="0"/>
              <a:cs typeface="+mj-cs"/>
            </a:endParaRPr>
          </a:p>
          <a:p>
            <a:pPr marL="514350" indent="-514350" algn="r" rtl="1">
              <a:buFont typeface="+mj-lt"/>
              <a:buAutoNum type="arabicPeriod"/>
            </a:pPr>
            <a:r>
              <a:rPr lang="ar-EG" sz="2800" dirty="0">
                <a:solidFill>
                  <a:srgbClr val="2D3956"/>
                </a:solidFill>
                <a:latin typeface="Alexandria" charset="0"/>
                <a:cs typeface="+mj-cs"/>
              </a:rPr>
              <a:t>العوامل المؤثرة على سلوك الامتثال لسياسات الأمن السيبراني لدى طلاب تقنية المعلومات: منهج نظرية السلوك المخطط.</a:t>
            </a:r>
            <a:endParaRPr lang="ar-SA" sz="2800" dirty="0">
              <a:solidFill>
                <a:srgbClr val="2D3956"/>
              </a:solidFill>
              <a:latin typeface="Alexandria" charset="0"/>
              <a:cs typeface="+mj-cs"/>
            </a:endParaRPr>
          </a:p>
          <a:p>
            <a:pPr marL="514350" indent="-514350" algn="r" rtl="1">
              <a:buFont typeface="+mj-lt"/>
              <a:buAutoNum type="arabicPeriod"/>
            </a:pPr>
            <a:endParaRPr lang="ar-SA" sz="2400" dirty="0">
              <a:solidFill>
                <a:srgbClr val="2D3956"/>
              </a:solidFill>
              <a:latin typeface="Alexandria" charset="0"/>
              <a:cs typeface="+mj-cs"/>
            </a:endParaRPr>
          </a:p>
          <a:p>
            <a:pPr marL="514350" indent="-514350" algn="r" rtl="1">
              <a:buFont typeface="+mj-lt"/>
              <a:buAutoNum type="arabicPeriod"/>
            </a:pPr>
            <a:r>
              <a:rPr lang="ar-EG" sz="2800" dirty="0">
                <a:solidFill>
                  <a:srgbClr val="2D3956"/>
                </a:solidFill>
                <a:latin typeface="Alexandria" charset="0"/>
                <a:cs typeface="+mj-cs"/>
              </a:rPr>
              <a:t>سلوك طلاب تقنية المعلومات في مجال الأمن السيبراني في عصر الذكاء الاصطناعي: دراسة وصفية.</a:t>
            </a:r>
            <a:endParaRPr lang="ar-JO" sz="2400"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1206904"/>
      </p:ext>
    </p:extLst>
  </p:cSld>
  <p:clrMapOvr>
    <a:masterClrMapping/>
  </p:clrMapOvr>
  <mc:AlternateContent xmlns:mc="http://schemas.openxmlformats.org/markup-compatibility/2006" xmlns:p14="http://schemas.microsoft.com/office/powerpoint/2010/main">
    <mc:Choice Requires="p14">
      <p:transition spd="slow" p14:dur="2000" advTm="69459"/>
    </mc:Choice>
    <mc:Fallback xmlns="">
      <p:transition spd="slow" advTm="6945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2616101"/>
          </a:xfrm>
          <a:prstGeom prst="rect">
            <a:avLst/>
          </a:prstGeom>
          <a:noFill/>
        </p:spPr>
        <p:txBody>
          <a:bodyPr wrap="square" rtlCol="0">
            <a:spAutoFit/>
          </a:bodyPr>
          <a:lstStyle/>
          <a:p>
            <a:pPr algn="ctr" rtl="1"/>
            <a:r>
              <a:rPr lang="ar-SA" sz="2800" b="1" dirty="0">
                <a:solidFill>
                  <a:srgbClr val="2D3956"/>
                </a:solidFill>
                <a:latin typeface="Alexandria" charset="0"/>
                <a:cs typeface="+mj-cs"/>
              </a:rPr>
              <a:t>أمثلة لقضايا بحثية مقترحة</a:t>
            </a:r>
          </a:p>
          <a:p>
            <a:pPr algn="ctr" rtl="1"/>
            <a:r>
              <a:rPr lang="ar-SA" sz="2800" b="1" dirty="0">
                <a:solidFill>
                  <a:srgbClr val="2D3956"/>
                </a:solidFill>
                <a:latin typeface="Alexandria" charset="0"/>
                <a:cs typeface="+mj-cs"/>
              </a:rPr>
              <a:t> مثال </a:t>
            </a:r>
            <a:r>
              <a:rPr lang="en-US" sz="2800" b="1" dirty="0">
                <a:solidFill>
                  <a:srgbClr val="2D3956"/>
                </a:solidFill>
                <a:latin typeface="Alexandria" charset="0"/>
                <a:cs typeface="+mj-cs"/>
              </a:rPr>
              <a:t>2</a:t>
            </a:r>
            <a:r>
              <a:rPr lang="ar-SA" sz="2800" b="1" dirty="0">
                <a:solidFill>
                  <a:srgbClr val="2D3956"/>
                </a:solidFill>
                <a:latin typeface="Alexandria" charset="0"/>
                <a:cs typeface="+mj-cs"/>
              </a:rPr>
              <a:t>:</a:t>
            </a:r>
          </a:p>
          <a:p>
            <a:pPr algn="ctr" rtl="1"/>
            <a:r>
              <a:rPr lang="ar-DZ" sz="2800" b="1" dirty="0"/>
              <a:t>المتطلبات الحديثة لمكافحة الجريمة السيبرانية في المملكة العربية السعودية: دراسة تطبيقية على ضباط شرطة محافظة الطائف</a:t>
            </a:r>
            <a:endParaRPr lang="en-US" sz="2800" b="1" dirty="0"/>
          </a:p>
          <a:p>
            <a:pPr algn="ctr" rtl="1"/>
            <a:endParaRPr lang="ar-EG" sz="2800" b="1" dirty="0">
              <a:solidFill>
                <a:srgbClr val="2D3956"/>
              </a:solidFill>
              <a:latin typeface="Alexandria" charset="0"/>
              <a:cs typeface="+mj-cs"/>
            </a:endParaRPr>
          </a:p>
          <a:p>
            <a:pPr algn="ctr" rtl="1"/>
            <a:r>
              <a:rPr lang="ar-JO" sz="2400" b="1" dirty="0">
                <a:solidFill>
                  <a:srgbClr val="2D3956"/>
                </a:solidFill>
                <a:latin typeface="Alexandria" charset="0"/>
                <a:cs typeface="+mj-cs"/>
              </a:rPr>
              <a:t>لتحليل صلاحية هذه القضية البحثية</a:t>
            </a:r>
            <a:r>
              <a:rPr lang="ar-SA" sz="2400" b="1" dirty="0">
                <a:solidFill>
                  <a:srgbClr val="2D3956"/>
                </a:solidFill>
                <a:latin typeface="Alexandria" charset="0"/>
                <a:cs typeface="+mj-cs"/>
              </a:rPr>
              <a:t> </a:t>
            </a:r>
            <a:r>
              <a:rPr lang="ar-JO" sz="2400" b="1" dirty="0">
                <a:solidFill>
                  <a:srgbClr val="2D3956"/>
                </a:solidFill>
                <a:latin typeface="Alexandria" charset="0"/>
                <a:cs typeface="+mj-cs"/>
              </a:rPr>
              <a:t>سنطبق عليها محددات وضوابط الجودة التي اعتمدناها</a:t>
            </a:r>
            <a:endParaRPr lang="ar-JO" sz="2400"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54599119"/>
      </p:ext>
    </p:extLst>
  </p:cSld>
  <p:clrMapOvr>
    <a:masterClrMapping/>
  </p:clrMapOvr>
  <mc:AlternateContent xmlns:mc="http://schemas.openxmlformats.org/markup-compatibility/2006" xmlns:p14="http://schemas.microsoft.com/office/powerpoint/2010/main">
    <mc:Choice Requires="p14">
      <p:transition spd="slow" p14:dur="2000" advTm="38920"/>
    </mc:Choice>
    <mc:Fallback xmlns="">
      <p:transition spd="slow" advTm="3892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713" y="419718"/>
            <a:ext cx="10515600" cy="1095186"/>
          </a:xfrm>
        </p:spPr>
        <p:txBody>
          <a:bodyPr>
            <a:noAutofit/>
          </a:bodyPr>
          <a:lstStyle/>
          <a:p>
            <a:pPr algn="r" rtl="1"/>
            <a:r>
              <a:rPr lang="ar-DZ" sz="2400" dirty="0">
                <a:solidFill>
                  <a:schemeClr val="accent1">
                    <a:lumMod val="60000"/>
                    <a:lumOff val="40000"/>
                  </a:schemeClr>
                </a:solidFill>
              </a:rPr>
              <a:t>قائمة تدقيق صلاحية القضية البحثية </a:t>
            </a:r>
            <a:br>
              <a:rPr lang="ar-SA" sz="2400" dirty="0">
                <a:solidFill>
                  <a:schemeClr val="accent1">
                    <a:lumMod val="60000"/>
                    <a:lumOff val="40000"/>
                  </a:schemeClr>
                </a:solidFill>
              </a:rPr>
            </a:br>
            <a:r>
              <a:rPr lang="ar-DZ" sz="2400" b="1" dirty="0">
                <a:solidFill>
                  <a:schemeClr val="accent1">
                    <a:lumMod val="60000"/>
                    <a:lumOff val="40000"/>
                  </a:schemeClr>
                </a:solidFill>
              </a:rPr>
              <a:t>المتطلبات الحديثة لمكافحة الجريمة السيبرانية في المملكة العربية السعودية: دراسة تطبيقية على ضباط شرطة محافظة الطائف</a:t>
            </a:r>
            <a:br>
              <a:rPr lang="ar-SA" sz="2400" b="1" dirty="0">
                <a:solidFill>
                  <a:schemeClr val="accent1">
                    <a:lumMod val="60000"/>
                    <a:lumOff val="40000"/>
                  </a:schemeClr>
                </a:solidFill>
                <a:latin typeface="Alexandria" charset="0"/>
              </a:rPr>
            </a:br>
            <a:endParaRPr lang="en-US" sz="2400" dirty="0">
              <a:solidFill>
                <a:schemeClr val="accent1">
                  <a:lumMod val="60000"/>
                  <a:lumOff val="40000"/>
                </a:schemeClr>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77955629"/>
              </p:ext>
            </p:extLst>
          </p:nvPr>
        </p:nvGraphicFramePr>
        <p:xfrm>
          <a:off x="861737" y="1487614"/>
          <a:ext cx="10372995" cy="5306856"/>
        </p:xfrm>
        <a:graphic>
          <a:graphicData uri="http://schemas.openxmlformats.org/drawingml/2006/table">
            <a:tbl>
              <a:tblPr firstRow="1" bandRow="1">
                <a:tableStyleId>{5940675A-B579-460E-94D1-54222C63F5DA}</a:tableStyleId>
              </a:tblPr>
              <a:tblGrid>
                <a:gridCol w="6194157">
                  <a:extLst>
                    <a:ext uri="{9D8B030D-6E8A-4147-A177-3AD203B41FA5}">
                      <a16:colId xmlns:a16="http://schemas.microsoft.com/office/drawing/2014/main" val="20000"/>
                    </a:ext>
                  </a:extLst>
                </a:gridCol>
                <a:gridCol w="1337480">
                  <a:extLst>
                    <a:ext uri="{9D8B030D-6E8A-4147-A177-3AD203B41FA5}">
                      <a16:colId xmlns:a16="http://schemas.microsoft.com/office/drawing/2014/main" val="20001"/>
                    </a:ext>
                  </a:extLst>
                </a:gridCol>
                <a:gridCol w="2377334">
                  <a:extLst>
                    <a:ext uri="{9D8B030D-6E8A-4147-A177-3AD203B41FA5}">
                      <a16:colId xmlns:a16="http://schemas.microsoft.com/office/drawing/2014/main" val="20002"/>
                    </a:ext>
                  </a:extLst>
                </a:gridCol>
                <a:gridCol w="464024">
                  <a:extLst>
                    <a:ext uri="{9D8B030D-6E8A-4147-A177-3AD203B41FA5}">
                      <a16:colId xmlns:a16="http://schemas.microsoft.com/office/drawing/2014/main" val="20003"/>
                    </a:ext>
                  </a:extLst>
                </a:gridCol>
              </a:tblGrid>
              <a:tr h="450376">
                <a:tc>
                  <a:txBody>
                    <a:bodyPr/>
                    <a:lstStyle/>
                    <a:p>
                      <a:pPr algn="ctr" rtl="1"/>
                      <a:r>
                        <a:rPr lang="ar-SA" sz="1800" dirty="0"/>
                        <a:t>ملاحظات الباحث</a:t>
                      </a:r>
                      <a:endParaRPr lang="en-US" sz="1800" dirty="0"/>
                    </a:p>
                  </a:txBody>
                  <a:tcPr/>
                </a:tc>
                <a:tc>
                  <a:txBody>
                    <a:bodyPr/>
                    <a:lstStyle/>
                    <a:p>
                      <a:pPr algn="ctr" rtl="1"/>
                      <a:r>
                        <a:rPr lang="ar-SA" sz="1800" dirty="0"/>
                        <a:t>متوفر (√</a:t>
                      </a:r>
                      <a:r>
                        <a:rPr lang="en-US" sz="1800" dirty="0"/>
                        <a:t>X/</a:t>
                      </a:r>
                      <a:r>
                        <a:rPr lang="ar-SA" sz="1800" dirty="0"/>
                        <a:t>)</a:t>
                      </a:r>
                      <a:endParaRPr lang="en-US" sz="1800" dirty="0"/>
                    </a:p>
                  </a:txBody>
                  <a:tcPr/>
                </a:tc>
                <a:tc>
                  <a:txBody>
                    <a:bodyPr/>
                    <a:lstStyle/>
                    <a:p>
                      <a:pPr algn="ctr" rtl="1"/>
                      <a:r>
                        <a:rPr lang="ar-SA" sz="1800" dirty="0"/>
                        <a:t>المعيار</a:t>
                      </a:r>
                      <a:endParaRPr lang="en-US" sz="1800" dirty="0"/>
                    </a:p>
                  </a:txBody>
                  <a:tcPr/>
                </a:tc>
                <a:tc>
                  <a:txBody>
                    <a:bodyPr/>
                    <a:lstStyle/>
                    <a:p>
                      <a:pPr algn="ctr" rtl="1"/>
                      <a:r>
                        <a:rPr lang="ar-SA" sz="1800" dirty="0"/>
                        <a:t>م.</a:t>
                      </a:r>
                      <a:endParaRPr lang="en-US" sz="1800" dirty="0"/>
                    </a:p>
                  </a:txBody>
                  <a:tcPr/>
                </a:tc>
                <a:extLst>
                  <a:ext uri="{0D108BD9-81ED-4DB2-BD59-A6C34878D82A}">
                    <a16:rowId xmlns:a16="http://schemas.microsoft.com/office/drawing/2014/main" val="10000"/>
                  </a:ext>
                </a:extLst>
              </a:tr>
              <a:tr h="370840">
                <a:tc>
                  <a:txBody>
                    <a:bodyPr/>
                    <a:lstStyle/>
                    <a:p>
                      <a:pPr algn="r" rtl="1"/>
                      <a:r>
                        <a:rPr lang="ar-DZ" sz="1800" dirty="0"/>
                        <a:t>يُعد الموضوع أصلياً نظراً للوتيرة السريعة لتقنيات الإنترنت، ولكن يجب تحديد "المتطلبات (هل هي تقنية، تشريعية، متعلقة بالتدريب؟) لضمان عدم تكرار الدراسات السابقة.</a:t>
                      </a:r>
                      <a:endParaRPr lang="en-US" sz="1800" dirty="0"/>
                    </a:p>
                  </a:txBody>
                  <a:tcPr/>
                </a:tc>
                <a:tc>
                  <a:txBody>
                    <a:bodyPr/>
                    <a:lstStyle/>
                    <a:p>
                      <a:pPr algn="ctr" rtl="1"/>
                      <a:r>
                        <a:rPr lang="ar-SA" sz="1800" dirty="0"/>
                        <a:t>√</a:t>
                      </a:r>
                      <a:endParaRPr lang="en-US" sz="1800" dirty="0"/>
                    </a:p>
                  </a:txBody>
                  <a:tcPr/>
                </a:tc>
                <a:tc>
                  <a:txBody>
                    <a:bodyPr/>
                    <a:lstStyle/>
                    <a:p>
                      <a:pPr algn="r" rtl="1"/>
                      <a:r>
                        <a:rPr lang="ar-DZ" sz="1800" dirty="0"/>
                        <a:t>الأصالة</a:t>
                      </a:r>
                      <a:r>
                        <a:rPr lang="ar-SA" sz="1800" baseline="0" dirty="0"/>
                        <a:t> والابتكار</a:t>
                      </a:r>
                      <a:endParaRPr lang="en-US" sz="1800" dirty="0"/>
                    </a:p>
                  </a:txBody>
                  <a:tcPr/>
                </a:tc>
                <a:tc>
                  <a:txBody>
                    <a:bodyPr/>
                    <a:lstStyle/>
                    <a:p>
                      <a:pPr algn="r" rtl="1"/>
                      <a:r>
                        <a:rPr lang="ar-SA" sz="1800" dirty="0"/>
                        <a:t>1.</a:t>
                      </a:r>
                      <a:endParaRPr lang="en-US" sz="1800" dirty="0"/>
                    </a:p>
                  </a:txBody>
                  <a:tcPr/>
                </a:tc>
                <a:extLst>
                  <a:ext uri="{0D108BD9-81ED-4DB2-BD59-A6C34878D82A}">
                    <a16:rowId xmlns:a16="http://schemas.microsoft.com/office/drawing/2014/main" val="10001"/>
                  </a:ext>
                </a:extLst>
              </a:tr>
              <a:tr h="370840">
                <a:tc>
                  <a:txBody>
                    <a:bodyPr/>
                    <a:lstStyle/>
                    <a:p>
                      <a:pPr algn="r" rtl="1"/>
                      <a:r>
                        <a:rPr lang="ar-DZ" sz="1800" dirty="0"/>
                        <a:t>عالية: من حيث توفر العينة (ضباط الطائف). منخفضة: إذا كانت البيانات المطلوبة تتسم بطابع "السرية الأمنية" التي قد تعيق الباحث.</a:t>
                      </a:r>
                      <a:endParaRPr lang="en-US" sz="1800" dirty="0"/>
                    </a:p>
                  </a:txBody>
                  <a:tcPr/>
                </a:tc>
                <a:tc>
                  <a:txBody>
                    <a:bodyPr/>
                    <a:lstStyle/>
                    <a:p>
                      <a:pPr algn="ctr" rtl="1"/>
                      <a:r>
                        <a:rPr lang="ar-SA" sz="1800" dirty="0"/>
                        <a:t>√</a:t>
                      </a:r>
                      <a:r>
                        <a:rPr lang="en-US" sz="1800" dirty="0"/>
                        <a:t>X/</a:t>
                      </a:r>
                    </a:p>
                  </a:txBody>
                  <a:tcPr/>
                </a:tc>
                <a:tc>
                  <a:txBody>
                    <a:bodyPr/>
                    <a:lstStyle/>
                    <a:p>
                      <a:pPr algn="r" rtl="1"/>
                      <a:r>
                        <a:rPr lang="ar-SA" sz="1800" dirty="0"/>
                        <a:t>القابلية للبحث</a:t>
                      </a:r>
                      <a:endParaRPr lang="en-US" sz="1800" dirty="0"/>
                    </a:p>
                  </a:txBody>
                  <a:tcPr/>
                </a:tc>
                <a:tc>
                  <a:txBody>
                    <a:bodyPr/>
                    <a:lstStyle/>
                    <a:p>
                      <a:pPr algn="r" rtl="1"/>
                      <a:r>
                        <a:rPr lang="ar-SA" sz="1800" dirty="0"/>
                        <a:t>2.</a:t>
                      </a:r>
                      <a:endParaRPr lang="en-US" sz="1800" dirty="0"/>
                    </a:p>
                  </a:txBody>
                  <a:tcPr/>
                </a:tc>
                <a:extLst>
                  <a:ext uri="{0D108BD9-81ED-4DB2-BD59-A6C34878D82A}">
                    <a16:rowId xmlns:a16="http://schemas.microsoft.com/office/drawing/2014/main" val="10002"/>
                  </a:ext>
                </a:extLst>
              </a:tr>
              <a:tr h="370840">
                <a:tc>
                  <a:txBody>
                    <a:bodyPr/>
                    <a:lstStyle/>
                    <a:p>
                      <a:pPr algn="r" rtl="1"/>
                      <a:r>
                        <a:rPr lang="ar-DZ" sz="1800" dirty="0"/>
                        <a:t>العنوان واسع جداً. كلمة "المتطلبات الحديثة" فضفاضة. يفضل تخصيصها (مثل: المتطلبات التقنية، أو متطلبات التأهيل المهني).</a:t>
                      </a:r>
                      <a:endParaRPr lang="en-US" sz="1800" dirty="0"/>
                    </a:p>
                  </a:txBody>
                  <a:tcPr/>
                </a:tc>
                <a:tc>
                  <a:txBody>
                    <a:bodyPr/>
                    <a:lstStyle/>
                    <a:p>
                      <a:pPr algn="ctr" rtl="1"/>
                      <a:r>
                        <a:rPr lang="en-US" sz="1800" dirty="0"/>
                        <a:t>X</a:t>
                      </a:r>
                    </a:p>
                  </a:txBody>
                  <a:tcPr/>
                </a:tc>
                <a:tc>
                  <a:txBody>
                    <a:bodyPr/>
                    <a:lstStyle/>
                    <a:p>
                      <a:pPr algn="r" rtl="1"/>
                      <a:r>
                        <a:rPr lang="ar-DZ" sz="1800" dirty="0"/>
                        <a:t>التحديد</a:t>
                      </a:r>
                      <a:r>
                        <a:rPr lang="ar-SA" sz="1800" dirty="0"/>
                        <a:t>/ التركيز</a:t>
                      </a:r>
                      <a:endParaRPr lang="en-US" sz="1800" dirty="0"/>
                    </a:p>
                  </a:txBody>
                  <a:tcPr/>
                </a:tc>
                <a:tc>
                  <a:txBody>
                    <a:bodyPr/>
                    <a:lstStyle/>
                    <a:p>
                      <a:pPr algn="r" rtl="1"/>
                      <a:r>
                        <a:rPr lang="ar-SA" sz="1800" dirty="0"/>
                        <a:t>3.</a:t>
                      </a:r>
                      <a:endParaRPr lang="en-US" sz="1800" dirty="0"/>
                    </a:p>
                  </a:txBody>
                  <a:tcPr/>
                </a:tc>
                <a:extLst>
                  <a:ext uri="{0D108BD9-81ED-4DB2-BD59-A6C34878D82A}">
                    <a16:rowId xmlns:a16="http://schemas.microsoft.com/office/drawing/2014/main" val="10003"/>
                  </a:ext>
                </a:extLst>
              </a:tr>
              <a:tr h="370840">
                <a:tc>
                  <a:txBody>
                    <a:bodyPr/>
                    <a:lstStyle/>
                    <a:p>
                      <a:pPr algn="r" rtl="1"/>
                      <a:r>
                        <a:rPr lang="ar-DZ" sz="1800" dirty="0"/>
                        <a:t>القضية ذات أهمية قصوى للأمن الوطني السعودي وتتماشى مع مستهدفات رؤية 2030 في التحول الرقمي الآمن.</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p>
                      <a:pPr algn="r" rtl="1"/>
                      <a:endParaRPr lang="en-US" sz="1800" dirty="0"/>
                    </a:p>
                  </a:txBody>
                  <a:tcPr/>
                </a:tc>
                <a:tc>
                  <a:txBody>
                    <a:bodyPr/>
                    <a:lstStyle/>
                    <a:p>
                      <a:pPr algn="r" rtl="1"/>
                      <a:r>
                        <a:rPr lang="ar-DZ" sz="1800" dirty="0"/>
                        <a:t>الأهمية</a:t>
                      </a:r>
                      <a:endParaRPr lang="en-US" sz="1800" dirty="0"/>
                    </a:p>
                  </a:txBody>
                  <a:tcPr/>
                </a:tc>
                <a:tc>
                  <a:txBody>
                    <a:bodyPr/>
                    <a:lstStyle/>
                    <a:p>
                      <a:pPr algn="r" rtl="1"/>
                      <a:r>
                        <a:rPr lang="ar-SA" sz="1800" dirty="0"/>
                        <a:t>4.</a:t>
                      </a:r>
                      <a:endParaRPr lang="en-US" sz="1800" dirty="0"/>
                    </a:p>
                  </a:txBody>
                  <a:tcPr/>
                </a:tc>
                <a:extLst>
                  <a:ext uri="{0D108BD9-81ED-4DB2-BD59-A6C34878D82A}">
                    <a16:rowId xmlns:a16="http://schemas.microsoft.com/office/drawing/2014/main" val="10004"/>
                  </a:ext>
                </a:extLst>
              </a:tr>
              <a:tr h="370840">
                <a:tc>
                  <a:txBody>
                    <a:bodyPr/>
                    <a:lstStyle/>
                    <a:p>
                      <a:pPr algn="r" rtl="1"/>
                      <a:r>
                        <a:rPr lang="ar-DZ" sz="1800" dirty="0"/>
                        <a:t>يرتبط ذلك ارتباطاً مباشراً باستراتيجية الهيئة الوطنية للأمن السيبراني والحاجة المحلية لتطوير الكوادر الأمنية.</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txBody>
                  <a:tcPr/>
                </a:tc>
                <a:tc>
                  <a:txBody>
                    <a:bodyPr/>
                    <a:lstStyle/>
                    <a:p>
                      <a:pPr algn="r" rtl="1"/>
                      <a:r>
                        <a:rPr lang="ar-DZ" sz="1800" dirty="0"/>
                        <a:t>الارتباط بالواقع والاحتياج المجتمعي</a:t>
                      </a:r>
                      <a:endParaRPr lang="en-US" sz="1800" dirty="0"/>
                    </a:p>
                  </a:txBody>
                  <a:tcPr/>
                </a:tc>
                <a:tc>
                  <a:txBody>
                    <a:bodyPr/>
                    <a:lstStyle/>
                    <a:p>
                      <a:pPr algn="r" rtl="1"/>
                      <a:r>
                        <a:rPr lang="ar-SA" sz="1800" dirty="0"/>
                        <a:t>5.</a:t>
                      </a:r>
                      <a:endParaRPr lang="en-US" sz="1800" dirty="0"/>
                    </a:p>
                  </a:txBody>
                  <a:tcPr/>
                </a:tc>
                <a:extLst>
                  <a:ext uri="{0D108BD9-81ED-4DB2-BD59-A6C34878D82A}">
                    <a16:rowId xmlns:a16="http://schemas.microsoft.com/office/drawing/2014/main" val="10005"/>
                  </a:ext>
                </a:extLst>
              </a:tr>
              <a:tr h="370840">
                <a:tc>
                  <a:txBody>
                    <a:bodyPr/>
                    <a:lstStyle/>
                    <a:p>
                      <a:pPr algn="r" rtl="1"/>
                      <a:endParaRPr lang="en-US" sz="1800"/>
                    </a:p>
                  </a:txBody>
                  <a:tcPr/>
                </a:tc>
                <a:tc>
                  <a:txBody>
                    <a:bodyPr/>
                    <a:lstStyle/>
                    <a:p>
                      <a:pPr algn="r" rtl="1"/>
                      <a:endParaRPr lang="en-US" sz="1800"/>
                    </a:p>
                  </a:txBody>
                  <a:tcPr/>
                </a:tc>
                <a:tc>
                  <a:txBody>
                    <a:bodyPr/>
                    <a:lstStyle/>
                    <a:p>
                      <a:pPr algn="r" rtl="1"/>
                      <a:r>
                        <a:rPr lang="ar-DZ" sz="1800" dirty="0"/>
                        <a:t>الأخلاقيات</a:t>
                      </a:r>
                      <a:endParaRPr lang="en-US" sz="1800" dirty="0"/>
                    </a:p>
                  </a:txBody>
                  <a:tcPr/>
                </a:tc>
                <a:tc>
                  <a:txBody>
                    <a:bodyPr/>
                    <a:lstStyle/>
                    <a:p>
                      <a:pPr algn="r" rtl="1"/>
                      <a:r>
                        <a:rPr lang="ar-SA" sz="1800" dirty="0"/>
                        <a:t>6.</a:t>
                      </a:r>
                      <a:endParaRPr lang="en-US" sz="1800" dirty="0"/>
                    </a:p>
                  </a:txBody>
                  <a:tcPr/>
                </a:tc>
                <a:extLst>
                  <a:ext uri="{0D108BD9-81ED-4DB2-BD59-A6C34878D82A}">
                    <a16:rowId xmlns:a16="http://schemas.microsoft.com/office/drawing/2014/main" val="10006"/>
                  </a:ext>
                </a:extLst>
              </a:tr>
              <a:tr h="370840">
                <a:tc>
                  <a:txBody>
                    <a:bodyPr/>
                    <a:lstStyle/>
                    <a:p>
                      <a:pPr algn="r" rtl="1"/>
                      <a:r>
                        <a:rPr lang="ar-DZ" sz="1800" dirty="0"/>
                        <a:t>الدراسة التطبيقية ملائمة جداً، والمنهج الوصفي (التحليلي) هو الأنسب هنا لقياس آراء وتصورات الضباط.</a:t>
                      </a:r>
                      <a:endParaRPr lang="en-US" sz="1800" dirty="0"/>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sz="1800" dirty="0"/>
                        <a:t>√</a:t>
                      </a:r>
                      <a:endParaRPr lang="en-US" sz="1800" dirty="0"/>
                    </a:p>
                  </a:txBody>
                  <a:tcPr/>
                </a:tc>
                <a:tc>
                  <a:txBody>
                    <a:bodyPr/>
                    <a:lstStyle/>
                    <a:p>
                      <a:pPr algn="r" rtl="1"/>
                      <a:r>
                        <a:rPr lang="ar-DZ" sz="1800" dirty="0"/>
                        <a:t>المنهجي</a:t>
                      </a:r>
                      <a:r>
                        <a:rPr lang="ar-SA" sz="1800" dirty="0"/>
                        <a:t>ة</a:t>
                      </a:r>
                      <a:endParaRPr lang="en-US" sz="1800" dirty="0"/>
                    </a:p>
                  </a:txBody>
                  <a:tcPr/>
                </a:tc>
                <a:tc>
                  <a:txBody>
                    <a:bodyPr/>
                    <a:lstStyle/>
                    <a:p>
                      <a:pPr algn="r" rtl="1"/>
                      <a:r>
                        <a:rPr lang="ar-SA" sz="1800" dirty="0"/>
                        <a:t>7.</a:t>
                      </a:r>
                      <a:endParaRPr lang="en-US" sz="1800" dirty="0"/>
                    </a:p>
                  </a:txBody>
                  <a:tcPr/>
                </a:tc>
                <a:extLst>
                  <a:ext uri="{0D108BD9-81ED-4DB2-BD59-A6C34878D82A}">
                    <a16:rowId xmlns:a16="http://schemas.microsoft.com/office/drawing/2014/main" val="10007"/>
                  </a:ext>
                </a:extLst>
              </a:tr>
              <a:tr h="370840">
                <a:tc>
                  <a:txBody>
                    <a:bodyPr/>
                    <a:lstStyle/>
                    <a:p>
                      <a:pPr algn="r" rtl="1"/>
                      <a:endParaRPr lang="en-US" sz="1800"/>
                    </a:p>
                  </a:txBody>
                  <a:tcPr/>
                </a:tc>
                <a:tc>
                  <a:txBody>
                    <a:bodyPr/>
                    <a:lstStyle/>
                    <a:p>
                      <a:pPr algn="r" rtl="1"/>
                      <a:endParaRPr lang="en-US" sz="1800"/>
                    </a:p>
                  </a:txBody>
                  <a:tcPr/>
                </a:tc>
                <a:tc>
                  <a:txBody>
                    <a:bodyPr/>
                    <a:lstStyle/>
                    <a:p>
                      <a:pPr algn="r" rtl="1"/>
                      <a:r>
                        <a:rPr lang="ar-DZ" sz="1800" dirty="0"/>
                        <a:t>الشغف</a:t>
                      </a:r>
                      <a:endParaRPr lang="en-US" sz="1800" dirty="0"/>
                    </a:p>
                  </a:txBody>
                  <a:tcPr/>
                </a:tc>
                <a:tc>
                  <a:txBody>
                    <a:bodyPr/>
                    <a:lstStyle/>
                    <a:p>
                      <a:pPr algn="r" rtl="1"/>
                      <a:r>
                        <a:rPr lang="ar-SA" sz="1800" dirty="0"/>
                        <a:t>8.</a:t>
                      </a:r>
                      <a:endParaRPr lang="en-US" sz="1800" dirty="0"/>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83933314"/>
      </p:ext>
    </p:extLst>
  </p:cSld>
  <p:clrMapOvr>
    <a:masterClrMapping/>
  </p:clrMapOvr>
  <mc:AlternateContent xmlns:mc="http://schemas.openxmlformats.org/markup-compatibility/2006" xmlns:p14="http://schemas.microsoft.com/office/powerpoint/2010/main">
    <mc:Choice Requires="p14">
      <p:transition spd="slow" p14:dur="2000" advTm="277868"/>
    </mc:Choice>
    <mc:Fallback xmlns="">
      <p:transition spd="slow" advTm="27786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03866"/>
          </a:xfrm>
        </p:spPr>
        <p:txBody>
          <a:bodyPr>
            <a:normAutofit/>
          </a:bodyPr>
          <a:lstStyle/>
          <a:p>
            <a:pPr algn="r" rtl="1"/>
            <a:r>
              <a:rPr lang="ar-SA" sz="3200" b="1" dirty="0"/>
              <a:t>التحليل النقدي و ال</a:t>
            </a:r>
            <a:r>
              <a:rPr lang="ar-DZ" sz="3200" b="1" dirty="0"/>
              <a:t>ملاحظات </a:t>
            </a:r>
            <a:r>
              <a:rPr lang="ar-SA" sz="3200" b="1" dirty="0"/>
              <a:t>ال</a:t>
            </a:r>
            <a:r>
              <a:rPr lang="ar-DZ" sz="3200" b="1" dirty="0"/>
              <a:t>تطويرية (لرفع مستوى القضية البحثية)</a:t>
            </a:r>
            <a:endParaRPr lang="en-US" sz="3200" dirty="0"/>
          </a:p>
        </p:txBody>
      </p:sp>
      <p:sp>
        <p:nvSpPr>
          <p:cNvPr id="3" name="Content Placeholder 2"/>
          <p:cNvSpPr>
            <a:spLocks noGrp="1"/>
          </p:cNvSpPr>
          <p:nvPr>
            <p:ph idx="1"/>
          </p:nvPr>
        </p:nvSpPr>
        <p:spPr>
          <a:xfrm>
            <a:off x="838200" y="1091821"/>
            <a:ext cx="10515600" cy="5622878"/>
          </a:xfrm>
        </p:spPr>
        <p:txBody>
          <a:bodyPr>
            <a:normAutofit fontScale="77500" lnSpcReduction="20000"/>
          </a:bodyPr>
          <a:lstStyle/>
          <a:p>
            <a:pPr algn="r" rtl="1">
              <a:spcBef>
                <a:spcPts val="600"/>
              </a:spcBef>
              <a:spcAft>
                <a:spcPts val="600"/>
              </a:spcAft>
            </a:pPr>
            <a:r>
              <a:rPr lang="ar-DZ" b="1" dirty="0"/>
              <a:t>توضيح</a:t>
            </a:r>
            <a:r>
              <a:rPr lang="ar-SA" b="1" dirty="0"/>
              <a:t>/ ضبط</a:t>
            </a:r>
            <a:r>
              <a:rPr lang="ar-DZ" b="1" dirty="0"/>
              <a:t> المتغيرات:</a:t>
            </a:r>
            <a:endParaRPr lang="ar-SA" b="1" dirty="0"/>
          </a:p>
          <a:p>
            <a:pPr lvl="1" algn="r" rtl="1">
              <a:lnSpc>
                <a:spcPct val="160000"/>
              </a:lnSpc>
              <a:spcBef>
                <a:spcPts val="600"/>
              </a:spcBef>
              <a:spcAft>
                <a:spcPts val="600"/>
              </a:spcAft>
            </a:pPr>
            <a:r>
              <a:rPr lang="ar-DZ" b="1" dirty="0"/>
              <a:t> </a:t>
            </a:r>
            <a:r>
              <a:rPr lang="ar-DZ" dirty="0"/>
              <a:t>يحتاج مصطلح "المتطلبات الحديثة" إلى توضيح </a:t>
            </a:r>
            <a:r>
              <a:rPr lang="ar-SA" dirty="0"/>
              <a:t> اجرائي/</a:t>
            </a:r>
            <a:r>
              <a:rPr lang="ar-DZ" dirty="0"/>
              <a:t>عملي. </a:t>
            </a:r>
            <a:endParaRPr lang="ar-SA" dirty="0"/>
          </a:p>
          <a:p>
            <a:pPr lvl="2" algn="r" rtl="1">
              <a:lnSpc>
                <a:spcPct val="160000"/>
              </a:lnSpc>
              <a:spcBef>
                <a:spcPts val="600"/>
              </a:spcBef>
              <a:spcAft>
                <a:spcPts val="600"/>
              </a:spcAft>
            </a:pPr>
            <a:r>
              <a:rPr lang="ar-DZ" dirty="0"/>
              <a:t>هل تقصد (الذكاء الاصطناعي</a:t>
            </a:r>
            <a:r>
              <a:rPr lang="en-US" dirty="0"/>
              <a:t>AI </a:t>
            </a:r>
            <a:r>
              <a:rPr lang="ar-DZ" dirty="0"/>
              <a:t>، </a:t>
            </a:r>
            <a:endParaRPr lang="ar-SA" dirty="0"/>
          </a:p>
          <a:p>
            <a:pPr lvl="2" algn="r" rtl="1">
              <a:lnSpc>
                <a:spcPct val="160000"/>
              </a:lnSpc>
              <a:spcBef>
                <a:spcPts val="600"/>
              </a:spcBef>
              <a:spcAft>
                <a:spcPts val="600"/>
              </a:spcAft>
            </a:pPr>
            <a:r>
              <a:rPr lang="ar-DZ" dirty="0"/>
              <a:t>تقنية سلسلة الكتل</a:t>
            </a:r>
            <a:r>
              <a:rPr lang="en-US" dirty="0"/>
              <a:t>Block Chain </a:t>
            </a:r>
            <a:r>
              <a:rPr lang="ar-DZ" dirty="0"/>
              <a:t>، </a:t>
            </a:r>
            <a:endParaRPr lang="ar-SA" dirty="0"/>
          </a:p>
          <a:p>
            <a:pPr lvl="2" algn="r" rtl="1">
              <a:lnSpc>
                <a:spcPct val="160000"/>
              </a:lnSpc>
              <a:spcBef>
                <a:spcPts val="600"/>
              </a:spcBef>
              <a:spcAft>
                <a:spcPts val="600"/>
              </a:spcAft>
            </a:pPr>
            <a:r>
              <a:rPr lang="ar-DZ" dirty="0"/>
              <a:t>الأدلة الجنائية الرقمية</a:t>
            </a:r>
            <a:r>
              <a:rPr lang="en-US" dirty="0"/>
              <a:t>Digital Forensics </a:t>
            </a:r>
            <a:r>
              <a:rPr lang="ar-DZ" dirty="0"/>
              <a:t>)؟</a:t>
            </a:r>
          </a:p>
          <a:p>
            <a:pPr algn="r" rtl="1">
              <a:spcBef>
                <a:spcPts val="600"/>
              </a:spcBef>
              <a:spcAft>
                <a:spcPts val="600"/>
              </a:spcAft>
            </a:pPr>
            <a:r>
              <a:rPr lang="ar-DZ" b="1" dirty="0"/>
              <a:t>تحديد نطاق الدراسة:</a:t>
            </a:r>
            <a:endParaRPr lang="en-US" b="1" dirty="0"/>
          </a:p>
          <a:p>
            <a:pPr algn="r" rtl="1">
              <a:lnSpc>
                <a:spcPct val="170000"/>
              </a:lnSpc>
              <a:spcBef>
                <a:spcPts val="600"/>
              </a:spcBef>
              <a:spcAft>
                <a:spcPts val="600"/>
              </a:spcAft>
            </a:pPr>
            <a:r>
              <a:rPr lang="ar-DZ" dirty="0"/>
              <a:t> </a:t>
            </a:r>
            <a:r>
              <a:rPr lang="ar-DZ" sz="2400" dirty="0"/>
              <a:t>تضييق النطاق: قد يوحي استخدام عنوان الدراسة "المملكة العربية السعودية" ككل، مع اقتصار التطبيق على "الطائف" فقط، قد يوحي بضعف في تعميم النتائج. من الأفضل إعادة صياغة العنوان ليكون أكثر اتساقاً</a:t>
            </a:r>
            <a:r>
              <a:rPr lang="ar-DZ" dirty="0"/>
              <a:t>.</a:t>
            </a:r>
            <a:endParaRPr lang="en-US" dirty="0"/>
          </a:p>
          <a:p>
            <a:pPr algn="r" rtl="1">
              <a:spcBef>
                <a:spcPts val="600"/>
              </a:spcBef>
              <a:spcAft>
                <a:spcPts val="600"/>
              </a:spcAft>
            </a:pPr>
            <a:r>
              <a:rPr lang="ar-DZ" b="1" dirty="0"/>
              <a:t>توضيح الهدف: </a:t>
            </a:r>
            <a:endParaRPr lang="en-US" b="1" dirty="0"/>
          </a:p>
          <a:p>
            <a:pPr algn="r" rtl="1">
              <a:lnSpc>
                <a:spcPct val="170000"/>
              </a:lnSpc>
              <a:spcBef>
                <a:spcPts val="600"/>
              </a:spcBef>
              <a:spcAft>
                <a:spcPts val="600"/>
              </a:spcAft>
            </a:pPr>
            <a:r>
              <a:rPr lang="ar-DZ" dirty="0"/>
              <a:t>هل الهدف هو "رصد واقع" أم "بناء تصور/نطوير نموذج مقترح"؟ تحديد ذلك سيساهم توضيح ذلك في تحسين جودة البحث.</a:t>
            </a:r>
          </a:p>
        </p:txBody>
      </p:sp>
    </p:spTree>
    <p:extLst>
      <p:ext uri="{BB962C8B-B14F-4D97-AF65-F5344CB8AC3E}">
        <p14:creationId xmlns:p14="http://schemas.microsoft.com/office/powerpoint/2010/main" val="3278173845"/>
      </p:ext>
    </p:extLst>
  </p:cSld>
  <p:clrMapOvr>
    <a:masterClrMapping/>
  </p:clrMapOvr>
  <mc:AlternateContent xmlns:mc="http://schemas.openxmlformats.org/markup-compatibility/2006" xmlns:p14="http://schemas.microsoft.com/office/powerpoint/2010/main">
    <mc:Choice Requires="p14">
      <p:transition spd="slow" p14:dur="2000" advTm="124204"/>
    </mc:Choice>
    <mc:Fallback xmlns="">
      <p:transition spd="slow" advTm="12420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468531"/>
            <a:ext cx="9345750" cy="2893100"/>
          </a:xfrm>
          <a:prstGeom prst="rect">
            <a:avLst/>
          </a:prstGeom>
          <a:noFill/>
        </p:spPr>
        <p:txBody>
          <a:bodyPr wrap="square" rtlCol="0">
            <a:spAutoFit/>
          </a:bodyPr>
          <a:lstStyle/>
          <a:p>
            <a:pPr algn="ctr" rtl="1"/>
            <a:r>
              <a:rPr lang="ar-SA" sz="2800" b="1" dirty="0">
                <a:solidFill>
                  <a:srgbClr val="2D3956"/>
                </a:solidFill>
                <a:latin typeface="Alexandria" charset="0"/>
                <a:cs typeface="+mj-cs"/>
              </a:rPr>
              <a:t>مقترحات لعناوين مختارة ومنقحة لتكون رسالة دكتوراة</a:t>
            </a:r>
          </a:p>
          <a:p>
            <a:pPr algn="ctr" rtl="1"/>
            <a:endParaRPr lang="ar-SA" sz="1400" b="1" dirty="0">
              <a:solidFill>
                <a:srgbClr val="2D3956"/>
              </a:solidFill>
              <a:latin typeface="Alexandria" charset="0"/>
              <a:cs typeface="+mj-cs"/>
            </a:endParaRPr>
          </a:p>
          <a:p>
            <a:pPr marL="514350" indent="-514350" algn="r" rtl="1">
              <a:buFont typeface="+mj-lt"/>
              <a:buAutoNum type="arabicPeriod"/>
            </a:pPr>
            <a:r>
              <a:rPr lang="ar-EG" sz="2800" dirty="0">
                <a:solidFill>
                  <a:srgbClr val="2D3956"/>
                </a:solidFill>
                <a:latin typeface="Alexandria" charset="0"/>
                <a:cs typeface="+mj-cs"/>
              </a:rPr>
              <a:t>تصور مقترح لتطوير الكفايات التقنية لضباط الشرطة في مواجهة الجرائم السيبرانية الناشئة (دراسة ميدانية).</a:t>
            </a:r>
          </a:p>
          <a:p>
            <a:pPr marL="514350" indent="-514350" algn="r" rtl="1">
              <a:buFont typeface="+mj-lt"/>
              <a:buAutoNum type="arabicPeriod"/>
            </a:pPr>
            <a:endParaRPr lang="ar-EG" sz="2800" dirty="0">
              <a:solidFill>
                <a:srgbClr val="2D3956"/>
              </a:solidFill>
              <a:latin typeface="Alexandria" charset="0"/>
              <a:cs typeface="+mj-cs"/>
            </a:endParaRPr>
          </a:p>
          <a:p>
            <a:pPr marL="514350" indent="-514350" algn="r" rtl="1">
              <a:buFont typeface="+mj-lt"/>
              <a:buAutoNum type="arabicPeriod"/>
            </a:pPr>
            <a:r>
              <a:rPr lang="ar-EG" sz="2800" dirty="0">
                <a:solidFill>
                  <a:srgbClr val="2D3956"/>
                </a:solidFill>
                <a:latin typeface="Alexandria" charset="0"/>
                <a:cs typeface="+mj-cs"/>
              </a:rPr>
              <a:t>المتطلبات التنظيمية والتقنية لمكافحة الجرائم السيبرانية في مراكز الشرطة: محافظة الطائف نموذجاً.</a:t>
            </a:r>
            <a:endParaRPr lang="ar-JO" sz="2400" dirty="0">
              <a:solidFill>
                <a:srgbClr val="2D3956"/>
              </a:solidFill>
              <a:latin typeface="Alexandria" charset="0"/>
              <a:cs typeface="+mj-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00764881"/>
      </p:ext>
    </p:extLst>
  </p:cSld>
  <p:clrMapOvr>
    <a:masterClrMapping/>
  </p:clrMapOvr>
  <mc:AlternateContent xmlns:mc="http://schemas.openxmlformats.org/markup-compatibility/2006" xmlns:p14="http://schemas.microsoft.com/office/powerpoint/2010/main">
    <mc:Choice Requires="p14">
      <p:transition spd="slow" p14:dur="2000" advTm="68066"/>
    </mc:Choice>
    <mc:Fallback xmlns="">
      <p:transition spd="slow" advTm="680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2"/>
          <p:cNvSpPr>
            <a:spLocks noGrp="1"/>
          </p:cNvSpPr>
          <p:nvPr>
            <p:ph type="title" idx="4294967295"/>
          </p:nvPr>
        </p:nvSpPr>
        <p:spPr>
          <a:xfrm>
            <a:off x="831274" y="96983"/>
            <a:ext cx="10522526" cy="1198418"/>
          </a:xfrm>
        </p:spPr>
        <p:txBody>
          <a:bodyPr/>
          <a:lstStyle/>
          <a:p>
            <a:pPr algn="ctr" eaLnBrk="1" hangingPunct="1"/>
            <a:r>
              <a:rPr lang="ar-SA" b="1" dirty="0"/>
              <a:t>محتويات خطة البحث</a:t>
            </a:r>
            <a:endParaRPr lang="en-US" b="1" dirty="0">
              <a:cs typeface="Times New Roman" pitchFamily="18" charset="0"/>
            </a:endParaRPr>
          </a:p>
        </p:txBody>
      </p:sp>
      <p:sp>
        <p:nvSpPr>
          <p:cNvPr id="37892" name="Rectangle 3"/>
          <p:cNvSpPr>
            <a:spLocks noGrp="1"/>
          </p:cNvSpPr>
          <p:nvPr>
            <p:ph type="body" idx="4294967295"/>
          </p:nvPr>
        </p:nvSpPr>
        <p:spPr>
          <a:xfrm>
            <a:off x="1981200" y="1117976"/>
            <a:ext cx="8229600" cy="5562600"/>
          </a:xfrm>
        </p:spPr>
        <p:txBody>
          <a:bodyPr>
            <a:normAutofit lnSpcReduction="10000"/>
          </a:bodyPr>
          <a:lstStyle/>
          <a:p>
            <a:pPr marL="457200" indent="-457200" algn="r" rtl="1">
              <a:lnSpc>
                <a:spcPct val="80000"/>
              </a:lnSpc>
              <a:buFont typeface="Calibri" pitchFamily="34" charset="0"/>
              <a:buAutoNum type="arabicParenR"/>
            </a:pPr>
            <a:r>
              <a:rPr lang="ar-SA" sz="2400" b="1" dirty="0"/>
              <a:t>عنوان البحث                            (</a:t>
            </a:r>
            <a:r>
              <a:rPr lang="en-US" sz="2400" b="1" dirty="0">
                <a:cs typeface="Arial" pitchFamily="34" charset="0"/>
              </a:rPr>
              <a:t>Research Title</a:t>
            </a:r>
            <a:r>
              <a:rPr lang="ar-SA" sz="2400" b="1" dirty="0"/>
              <a:t>)</a:t>
            </a:r>
          </a:p>
          <a:p>
            <a:pPr marL="457200" indent="-457200" algn="r" rtl="1">
              <a:lnSpc>
                <a:spcPct val="80000"/>
              </a:lnSpc>
              <a:buFont typeface="Calibri" pitchFamily="34" charset="0"/>
              <a:buAutoNum type="arabicParenR"/>
            </a:pPr>
            <a:r>
              <a:rPr lang="ar-SA" sz="2400" b="1" dirty="0"/>
              <a:t>مقدمة                                    (</a:t>
            </a:r>
            <a:r>
              <a:rPr lang="en-US" sz="2400" b="1" dirty="0">
                <a:cs typeface="Arial" pitchFamily="34" charset="0"/>
              </a:rPr>
              <a:t>Introduction</a:t>
            </a:r>
            <a:r>
              <a:rPr lang="ar-SA" sz="2400" b="1" dirty="0"/>
              <a:t>)</a:t>
            </a:r>
          </a:p>
          <a:p>
            <a:pPr marL="457200" indent="-457200" algn="r" rtl="1">
              <a:lnSpc>
                <a:spcPct val="80000"/>
              </a:lnSpc>
              <a:buFont typeface="Calibri" pitchFamily="34" charset="0"/>
              <a:buAutoNum type="arabicParenR"/>
            </a:pPr>
            <a:r>
              <a:rPr lang="ar-SA" sz="2400" b="1" dirty="0"/>
              <a:t>مشكلة البحث                           (</a:t>
            </a:r>
            <a:r>
              <a:rPr lang="en-US" sz="2400" b="1" dirty="0">
                <a:cs typeface="Arial" pitchFamily="34" charset="0"/>
              </a:rPr>
              <a:t>Research Problem</a:t>
            </a:r>
            <a:r>
              <a:rPr lang="ar-SA" sz="2400" b="1" dirty="0"/>
              <a:t>)</a:t>
            </a:r>
          </a:p>
          <a:p>
            <a:pPr marL="457200" indent="-457200" algn="r" rtl="1">
              <a:lnSpc>
                <a:spcPct val="80000"/>
              </a:lnSpc>
              <a:buFont typeface="Calibri" pitchFamily="34" charset="0"/>
              <a:buAutoNum type="arabicParenR"/>
            </a:pPr>
            <a:r>
              <a:rPr lang="ar-SA" sz="2400" b="1" dirty="0"/>
              <a:t>فرضيات البحث                         (</a:t>
            </a:r>
            <a:r>
              <a:rPr lang="en-US" sz="2400" b="1" dirty="0">
                <a:cs typeface="Arial" pitchFamily="34" charset="0"/>
              </a:rPr>
              <a:t>Hypotheses</a:t>
            </a:r>
            <a:r>
              <a:rPr lang="ar-SA" sz="2400" b="1" dirty="0"/>
              <a:t>)</a:t>
            </a:r>
          </a:p>
          <a:p>
            <a:pPr marL="457200" indent="-457200" algn="r" rtl="1">
              <a:lnSpc>
                <a:spcPct val="80000"/>
              </a:lnSpc>
              <a:buFont typeface="Calibri" pitchFamily="34" charset="0"/>
              <a:buAutoNum type="arabicParenR"/>
            </a:pPr>
            <a:r>
              <a:rPr lang="ar-SA" sz="2400" b="1" dirty="0"/>
              <a:t>أهداف البحث                           (</a:t>
            </a:r>
            <a:r>
              <a:rPr lang="en-US" sz="2400" b="1" dirty="0">
                <a:cs typeface="Arial" pitchFamily="34" charset="0"/>
              </a:rPr>
              <a:t>Objectives</a:t>
            </a:r>
            <a:r>
              <a:rPr lang="ar-SA" sz="2400" b="1" dirty="0"/>
              <a:t>)</a:t>
            </a:r>
          </a:p>
          <a:p>
            <a:pPr marL="457200" indent="-457200" algn="r" rtl="1">
              <a:lnSpc>
                <a:spcPct val="80000"/>
              </a:lnSpc>
              <a:buFont typeface="Calibri" pitchFamily="34" charset="0"/>
              <a:buAutoNum type="arabicParenR"/>
            </a:pPr>
            <a:r>
              <a:rPr lang="ar-SA" sz="2400" b="1" dirty="0"/>
              <a:t>أهمية البحث                            (</a:t>
            </a:r>
            <a:r>
              <a:rPr lang="en-US" sz="2400" b="1" dirty="0">
                <a:cs typeface="Arial" pitchFamily="34" charset="0"/>
              </a:rPr>
              <a:t>Significance of the Research</a:t>
            </a:r>
            <a:r>
              <a:rPr lang="ar-SA" sz="2400" b="1" dirty="0"/>
              <a:t>)</a:t>
            </a:r>
          </a:p>
          <a:p>
            <a:pPr marL="457200" indent="-457200" algn="r" rtl="1">
              <a:lnSpc>
                <a:spcPct val="80000"/>
              </a:lnSpc>
              <a:buFont typeface="Calibri" pitchFamily="34" charset="0"/>
              <a:buAutoNum type="arabicParenR"/>
            </a:pPr>
            <a:r>
              <a:rPr lang="ar-SA" sz="2400" b="1" dirty="0"/>
              <a:t>منهجية البحث                          (</a:t>
            </a:r>
            <a:r>
              <a:rPr lang="en-US" sz="2400" b="1" dirty="0">
                <a:cs typeface="Arial" pitchFamily="34" charset="0"/>
              </a:rPr>
              <a:t>Methodology</a:t>
            </a:r>
            <a:r>
              <a:rPr lang="ar-SA" sz="2400" b="1" dirty="0"/>
              <a:t>)</a:t>
            </a:r>
          </a:p>
          <a:p>
            <a:pPr marL="457200" indent="-457200" algn="r" rtl="1">
              <a:lnSpc>
                <a:spcPct val="80000"/>
              </a:lnSpc>
              <a:buFont typeface="Calibri" pitchFamily="34" charset="0"/>
              <a:buAutoNum type="arabicParenR"/>
            </a:pPr>
            <a:r>
              <a:rPr lang="ar-SA" sz="2400" b="1" dirty="0"/>
              <a:t>مجتمع وعينة البحث                  (</a:t>
            </a:r>
            <a:r>
              <a:rPr lang="en-US" sz="2400" b="1" dirty="0">
                <a:cs typeface="Arial" pitchFamily="34" charset="0"/>
              </a:rPr>
              <a:t>Population and Sample</a:t>
            </a:r>
            <a:r>
              <a:rPr lang="ar-SA" sz="2400" b="1" dirty="0"/>
              <a:t>)</a:t>
            </a:r>
          </a:p>
          <a:p>
            <a:pPr marL="457200" indent="-457200" algn="r" rtl="1">
              <a:lnSpc>
                <a:spcPct val="80000"/>
              </a:lnSpc>
              <a:buFont typeface="Calibri" pitchFamily="34" charset="0"/>
              <a:buAutoNum type="arabicParenR"/>
            </a:pPr>
            <a:r>
              <a:rPr lang="ar-SA" sz="2400" b="1" dirty="0"/>
              <a:t>حدود البحث                           (</a:t>
            </a:r>
            <a:r>
              <a:rPr lang="en-US" sz="2400" b="1" dirty="0">
                <a:cs typeface="Arial" pitchFamily="34" charset="0"/>
              </a:rPr>
              <a:t>Limitations</a:t>
            </a:r>
            <a:r>
              <a:rPr lang="ar-SA" sz="2400" b="1" dirty="0"/>
              <a:t>)</a:t>
            </a:r>
          </a:p>
          <a:p>
            <a:pPr marL="457200" indent="-457200" algn="r" rtl="1">
              <a:lnSpc>
                <a:spcPct val="80000"/>
              </a:lnSpc>
              <a:buFont typeface="Calibri" pitchFamily="34" charset="0"/>
              <a:buAutoNum type="arabicParenR"/>
            </a:pPr>
            <a:r>
              <a:rPr lang="ar-SA" sz="2400" b="1" dirty="0"/>
              <a:t>مسلمات أو افتراضات البحث        (</a:t>
            </a:r>
            <a:r>
              <a:rPr lang="en-US" sz="2400" b="1" dirty="0">
                <a:cs typeface="Arial" pitchFamily="34" charset="0"/>
              </a:rPr>
              <a:t>Assumptions</a:t>
            </a:r>
            <a:r>
              <a:rPr lang="ar-SA" sz="2400" b="1" dirty="0"/>
              <a:t>)</a:t>
            </a:r>
          </a:p>
          <a:p>
            <a:pPr marL="457200" indent="-457200" algn="r" rtl="1">
              <a:lnSpc>
                <a:spcPct val="80000"/>
              </a:lnSpc>
              <a:buFont typeface="Calibri" pitchFamily="34" charset="0"/>
              <a:buAutoNum type="arabicParenR"/>
            </a:pPr>
            <a:r>
              <a:rPr lang="ar-SA" sz="2400" b="1" dirty="0"/>
              <a:t>الدراسات السابقة                     (</a:t>
            </a:r>
            <a:r>
              <a:rPr lang="en-US" sz="2400" b="1" dirty="0">
                <a:cs typeface="Arial" pitchFamily="34" charset="0"/>
              </a:rPr>
              <a:t>Previous Studies</a:t>
            </a:r>
            <a:r>
              <a:rPr lang="ar-SA" sz="2400" b="1" dirty="0"/>
              <a:t>)</a:t>
            </a:r>
          </a:p>
          <a:p>
            <a:pPr marL="457200" indent="-457200" algn="r" rtl="1">
              <a:lnSpc>
                <a:spcPct val="80000"/>
              </a:lnSpc>
              <a:buFont typeface="Calibri" pitchFamily="34" charset="0"/>
              <a:buAutoNum type="arabicParenR"/>
            </a:pPr>
            <a:r>
              <a:rPr lang="ar-SA" sz="2400" b="1" dirty="0"/>
              <a:t>تعريف بالمصطلحات                 (</a:t>
            </a:r>
            <a:r>
              <a:rPr lang="en-US" sz="2400" b="1" dirty="0">
                <a:cs typeface="Arial" pitchFamily="34" charset="0"/>
              </a:rPr>
              <a:t>Glossary of Terms</a:t>
            </a:r>
            <a:r>
              <a:rPr lang="ar-SA" sz="2400" b="1" dirty="0"/>
              <a:t>)</a:t>
            </a:r>
          </a:p>
          <a:p>
            <a:pPr marL="457200" indent="-457200" algn="r" rtl="1">
              <a:lnSpc>
                <a:spcPct val="80000"/>
              </a:lnSpc>
              <a:buFont typeface="Calibri" pitchFamily="34" charset="0"/>
              <a:buAutoNum type="arabicParenR"/>
            </a:pPr>
            <a:r>
              <a:rPr lang="ar-SA" sz="2400" b="1" dirty="0"/>
              <a:t>هيكل البحث                           (</a:t>
            </a:r>
            <a:r>
              <a:rPr lang="en-US" sz="2400" b="1" dirty="0">
                <a:cs typeface="Arial" pitchFamily="34" charset="0"/>
              </a:rPr>
              <a:t>Structure of The Study</a:t>
            </a:r>
            <a:r>
              <a:rPr lang="ar-SA" sz="2400" b="1" dirty="0"/>
              <a:t>)</a:t>
            </a:r>
          </a:p>
          <a:p>
            <a:pPr marL="457200" indent="-457200" algn="r" rtl="1">
              <a:lnSpc>
                <a:spcPct val="80000"/>
              </a:lnSpc>
              <a:buFont typeface="Calibri" pitchFamily="34" charset="0"/>
              <a:buAutoNum type="arabicParenR"/>
            </a:pPr>
            <a:r>
              <a:rPr lang="ar-SA" sz="2400" b="1" dirty="0"/>
              <a:t>المراجع                                (</a:t>
            </a:r>
            <a:r>
              <a:rPr lang="en-US" sz="2400" b="1" dirty="0">
                <a:cs typeface="Arial" pitchFamily="34" charset="0"/>
              </a:rPr>
              <a:t>References</a:t>
            </a:r>
            <a:r>
              <a:rPr lang="ar-SA" sz="2400" b="1" dirty="0"/>
              <a:t>)</a:t>
            </a:r>
          </a:p>
          <a:p>
            <a:pPr marL="457200" indent="-457200" algn="r" rtl="1">
              <a:lnSpc>
                <a:spcPct val="80000"/>
              </a:lnSpc>
              <a:buFont typeface="Calibri" pitchFamily="34" charset="0"/>
              <a:buAutoNum type="arabicParenR"/>
            </a:pPr>
            <a:endParaRPr lang="ar-SA" sz="2400" b="1" dirty="0"/>
          </a:p>
          <a:p>
            <a:pPr marL="457200" indent="-457200" algn="r" rtl="1">
              <a:lnSpc>
                <a:spcPct val="80000"/>
              </a:lnSpc>
              <a:buFont typeface="Calibri" pitchFamily="34" charset="0"/>
              <a:buAutoNum type="arabicParenR"/>
            </a:pPr>
            <a:endParaRPr lang="en-US" sz="2400" dirty="0">
              <a:cs typeface="Arial" pitchFamily="34" charset="0"/>
            </a:endParaRPr>
          </a:p>
        </p:txBody>
      </p:sp>
    </p:spTree>
    <p:extLst>
      <p:ext uri="{BB962C8B-B14F-4D97-AF65-F5344CB8AC3E}">
        <p14:creationId xmlns:p14="http://schemas.microsoft.com/office/powerpoint/2010/main" val="4185220316"/>
      </p:ext>
    </p:extLst>
  </p:cSld>
  <p:clrMapOvr>
    <a:masterClrMapping/>
  </p:clrMapOvr>
  <mc:AlternateContent xmlns:mc="http://schemas.openxmlformats.org/markup-compatibility/2006" xmlns:p14="http://schemas.microsoft.com/office/powerpoint/2010/main">
    <mc:Choice Requires="p14">
      <p:transition spd="slow" p14:dur="2000" advTm="86155"/>
    </mc:Choice>
    <mc:Fallback xmlns="">
      <p:transition spd="slow" advTm="8615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عنوان 1"/>
          <p:cNvSpPr>
            <a:spLocks noGrp="1"/>
          </p:cNvSpPr>
          <p:nvPr>
            <p:ph type="title" idx="4294967295"/>
          </p:nvPr>
        </p:nvSpPr>
        <p:spPr>
          <a:xfrm>
            <a:off x="1992312" y="404814"/>
            <a:ext cx="9335329" cy="536882"/>
          </a:xfrm>
        </p:spPr>
        <p:txBody>
          <a:bodyPr>
            <a:normAutofit/>
          </a:bodyPr>
          <a:lstStyle/>
          <a:p>
            <a:pPr algn="r" eaLnBrk="1" hangingPunct="1"/>
            <a:r>
              <a:rPr lang="ar-SA" sz="3200" b="1" dirty="0"/>
              <a:t>مفهوم وخطوات الطريقة العلمية - البحث العلمي</a:t>
            </a:r>
          </a:p>
        </p:txBody>
      </p:sp>
      <p:sp>
        <p:nvSpPr>
          <p:cNvPr id="16388" name="عنصر نائب للمحتوى 2"/>
          <p:cNvSpPr>
            <a:spLocks noGrp="1"/>
          </p:cNvSpPr>
          <p:nvPr>
            <p:ph idx="4294967295"/>
          </p:nvPr>
        </p:nvSpPr>
        <p:spPr>
          <a:xfrm>
            <a:off x="171244" y="1052514"/>
            <a:ext cx="11251932" cy="1936346"/>
          </a:xfrm>
        </p:spPr>
        <p:txBody>
          <a:bodyPr>
            <a:normAutofit/>
          </a:bodyPr>
          <a:lstStyle/>
          <a:p>
            <a:pPr marL="0" indent="0" algn="r" rtl="1">
              <a:lnSpc>
                <a:spcPct val="160000"/>
              </a:lnSpc>
              <a:buNone/>
            </a:pPr>
            <a:r>
              <a:rPr lang="ar-DZ" sz="2400" dirty="0">
                <a:solidFill>
                  <a:srgbClr val="2D3956"/>
                </a:solidFill>
                <a:latin typeface="Alexandria" charset="0"/>
                <a:cs typeface="+mj-cs"/>
              </a:rPr>
              <a:t>تتمثل عملية البحث في منظومة متكاملة من الخطوات المتسلسلة والمخطط لها بدقة؛ لضمان إجراء الدراسة بكفاءة وفعالية. ويعد إدراك هذا التسلسل المنهجي، وفهم العلاقات التبادلية بين إجراءاته، الركيزة الأساسية لضبط جودة البحث والتنفيذ السليم لمشروعه العلمي.</a:t>
            </a:r>
            <a:r>
              <a:rPr lang="ar-SA" sz="2400" dirty="0">
                <a:solidFill>
                  <a:srgbClr val="2D3956"/>
                </a:solidFill>
                <a:latin typeface="Alexandria" charset="0"/>
                <a:cs typeface="+mj-cs"/>
              </a:rPr>
              <a:t> التالي الخطوات الرئيسية المتبعة في البحث:</a:t>
            </a:r>
          </a:p>
          <a:p>
            <a:pPr marL="0" indent="0" algn="r" rtl="1">
              <a:lnSpc>
                <a:spcPct val="160000"/>
              </a:lnSpc>
              <a:buNone/>
            </a:pPr>
            <a:endParaRPr lang="ar-DZ" sz="2400" dirty="0">
              <a:solidFill>
                <a:srgbClr val="2D3956"/>
              </a:solidFill>
              <a:latin typeface="Alexandria" charset="0"/>
              <a:cs typeface="+mj-cs"/>
            </a:endParaRPr>
          </a:p>
        </p:txBody>
      </p:sp>
      <p:sp>
        <p:nvSpPr>
          <p:cNvPr id="38916" name="عنصر نائب لرقم الشريحة 4"/>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AA116639-E80A-48E6-9ABB-1B78FDDA70D1}" type="slidenum">
              <a:rPr lang="ar-SA" sz="1400">
                <a:noFill/>
              </a:rPr>
              <a:pPr algn="l" eaLnBrk="1" hangingPunct="1"/>
              <a:t>30</a:t>
            </a:fld>
            <a:endParaRPr lang="ar-SA" sz="1400" dirty="0">
              <a:noFill/>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44" y="3960"/>
            <a:ext cx="2305141" cy="1076343"/>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415859584"/>
              </p:ext>
            </p:extLst>
          </p:nvPr>
        </p:nvGraphicFramePr>
        <p:xfrm>
          <a:off x="171244" y="3088413"/>
          <a:ext cx="11920672" cy="3078480"/>
        </p:xfrm>
        <a:graphic>
          <a:graphicData uri="http://schemas.openxmlformats.org/drawingml/2006/table">
            <a:tbl>
              <a:tblPr firstRow="1" bandRow="1">
                <a:tableStyleId>{616DA210-FB5B-4158-B5E0-FEB733F419BA}</a:tableStyleId>
              </a:tblPr>
              <a:tblGrid>
                <a:gridCol w="5942953">
                  <a:extLst>
                    <a:ext uri="{9D8B030D-6E8A-4147-A177-3AD203B41FA5}">
                      <a16:colId xmlns:a16="http://schemas.microsoft.com/office/drawing/2014/main" val="20000"/>
                    </a:ext>
                  </a:extLst>
                </a:gridCol>
                <a:gridCol w="614149">
                  <a:extLst>
                    <a:ext uri="{9D8B030D-6E8A-4147-A177-3AD203B41FA5}">
                      <a16:colId xmlns:a16="http://schemas.microsoft.com/office/drawing/2014/main" val="20001"/>
                    </a:ext>
                  </a:extLst>
                </a:gridCol>
                <a:gridCol w="341194">
                  <a:extLst>
                    <a:ext uri="{9D8B030D-6E8A-4147-A177-3AD203B41FA5}">
                      <a16:colId xmlns:a16="http://schemas.microsoft.com/office/drawing/2014/main" val="20002"/>
                    </a:ext>
                  </a:extLst>
                </a:gridCol>
                <a:gridCol w="4473046">
                  <a:extLst>
                    <a:ext uri="{9D8B030D-6E8A-4147-A177-3AD203B41FA5}">
                      <a16:colId xmlns:a16="http://schemas.microsoft.com/office/drawing/2014/main" val="20003"/>
                    </a:ext>
                  </a:extLst>
                </a:gridCol>
                <a:gridCol w="549330">
                  <a:extLst>
                    <a:ext uri="{9D8B030D-6E8A-4147-A177-3AD203B41FA5}">
                      <a16:colId xmlns:a16="http://schemas.microsoft.com/office/drawing/2014/main" val="20004"/>
                    </a:ext>
                  </a:extLst>
                </a:gridCol>
              </a:tblGrid>
              <a:tr h="370840">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ar-DZ" sz="1800" b="1" kern="1200" dirty="0">
                          <a:solidFill>
                            <a:schemeClr val="tx1"/>
                          </a:solidFill>
                          <a:latin typeface="+mn-lt"/>
                          <a:ea typeface="+mn-ea"/>
                          <a:cs typeface="+mn-cs"/>
                        </a:rPr>
                        <a:t>تحديد عينة الدراسة (مجتمع البحث)</a:t>
                      </a:r>
                    </a:p>
                  </a:txBody>
                  <a:tcPr/>
                </a:tc>
                <a:tc>
                  <a:txBody>
                    <a:bodyPr/>
                    <a:lstStyle/>
                    <a:p>
                      <a:pPr algn="r" rtl="1"/>
                      <a:r>
                        <a:rPr lang="ar-SA" sz="2000" dirty="0"/>
                        <a:t>8.</a:t>
                      </a:r>
                      <a:endParaRPr lang="en-US" sz="2000" dirty="0"/>
                    </a:p>
                  </a:txBody>
                  <a:tcPr/>
                </a:tc>
                <a:tc>
                  <a:txBody>
                    <a:bodyPr/>
                    <a:lstStyle/>
                    <a:p>
                      <a:pPr algn="r" rtl="1"/>
                      <a:endParaRPr lang="en-US" sz="200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r" rtl="1"/>
                      <a:r>
                        <a:rPr lang="ar-DZ" sz="2000" kern="1200" dirty="0"/>
                        <a:t>التحقيق البحثي الأولي</a:t>
                      </a:r>
                      <a:endParaRPr lang="en-US" sz="2000" dirty="0"/>
                    </a:p>
                  </a:txBody>
                  <a:tcPr/>
                </a:tc>
                <a:tc>
                  <a:txBody>
                    <a:bodyPr/>
                    <a:lstStyle/>
                    <a:p>
                      <a:pPr marL="0" indent="0" algn="r" rtl="1">
                        <a:buFont typeface="+mj-lt"/>
                        <a:buNone/>
                      </a:pPr>
                      <a:r>
                        <a:rPr lang="ar-SA" sz="2000" dirty="0"/>
                        <a:t>1.</a:t>
                      </a:r>
                      <a:endParaRPr lang="en-US" sz="2000" dirty="0"/>
                    </a:p>
                  </a:txBody>
                  <a:tcPr/>
                </a:tc>
                <a:extLst>
                  <a:ext uri="{0D108BD9-81ED-4DB2-BD59-A6C34878D82A}">
                    <a16:rowId xmlns:a16="http://schemas.microsoft.com/office/drawing/2014/main" val="10000"/>
                  </a:ext>
                </a:extLst>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SA" sz="2000" b="1" kern="1200" dirty="0">
                          <a:solidFill>
                            <a:srgbClr val="2D3956"/>
                          </a:solidFill>
                          <a:latin typeface="Alexandria" charset="0"/>
                          <a:ea typeface="+mn-ea"/>
                          <a:cs typeface="+mn-cs"/>
                        </a:rPr>
                        <a:t>جمع البيانات </a:t>
                      </a:r>
                      <a:endParaRPr lang="en-US" sz="2000" dirty="0"/>
                    </a:p>
                  </a:txBody>
                  <a:tcPr/>
                </a:tc>
                <a:tc>
                  <a:txBody>
                    <a:bodyPr/>
                    <a:lstStyle/>
                    <a:p>
                      <a:pPr algn="r" rtl="1"/>
                      <a:r>
                        <a:rPr lang="ar-SA" sz="2000" dirty="0"/>
                        <a:t>9.</a:t>
                      </a:r>
                      <a:endParaRPr lang="en-US" sz="2000" dirty="0"/>
                    </a:p>
                  </a:txBody>
                  <a:tcPr/>
                </a:tc>
                <a:tc>
                  <a:txBody>
                    <a:bodyPr/>
                    <a:lstStyle/>
                    <a:p>
                      <a:pPr algn="r" rtl="1"/>
                      <a:endParaRPr lang="en-US" sz="2000" dirty="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1" eaLnBrk="1" latinLnBrk="0" hangingPunct="1"/>
                      <a:r>
                        <a:rPr lang="ar-DZ" sz="2000" b="1" kern="1200" dirty="0">
                          <a:solidFill>
                            <a:schemeClr val="tx1"/>
                          </a:solidFill>
                          <a:latin typeface="+mn-lt"/>
                          <a:ea typeface="+mn-ea"/>
                          <a:cs typeface="+mn-cs"/>
                        </a:rPr>
                        <a:t>صياغة مشكلة البحث</a:t>
                      </a:r>
                      <a:endParaRPr lang="en-US" sz="2000" b="1" kern="1200" dirty="0">
                        <a:solidFill>
                          <a:schemeClr val="tx1"/>
                        </a:solidFill>
                        <a:latin typeface="+mn-lt"/>
                        <a:ea typeface="+mn-ea"/>
                        <a:cs typeface="+mn-cs"/>
                      </a:endParaRPr>
                    </a:p>
                  </a:txBody>
                  <a:tcPr/>
                </a:tc>
                <a:tc>
                  <a:txBody>
                    <a:bodyPr/>
                    <a:lstStyle/>
                    <a:p>
                      <a:pPr marL="0" indent="0" algn="r" rtl="1">
                        <a:buFont typeface="+mj-lt"/>
                        <a:buNone/>
                      </a:pPr>
                      <a:r>
                        <a:rPr lang="ar-SA" sz="2000" dirty="0"/>
                        <a:t>2.</a:t>
                      </a:r>
                      <a:endParaRPr lang="en-US" sz="2000" dirty="0"/>
                    </a:p>
                  </a:txBody>
                  <a:tcPr/>
                </a:tc>
                <a:extLst>
                  <a:ext uri="{0D108BD9-81ED-4DB2-BD59-A6C34878D82A}">
                    <a16:rowId xmlns:a16="http://schemas.microsoft.com/office/drawing/2014/main" val="10001"/>
                  </a:ext>
                </a:extLst>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ar-SA" sz="2000" b="1" kern="1200" dirty="0">
                          <a:solidFill>
                            <a:schemeClr val="tx1"/>
                          </a:solidFill>
                          <a:latin typeface="+mn-lt"/>
                          <a:ea typeface="+mn-ea"/>
                          <a:cs typeface="+mn-cs"/>
                        </a:rPr>
                        <a:t>تحليل البيانات (المعالجة والتحليل الإحصائي/النوعي للبيانات)</a:t>
                      </a:r>
                    </a:p>
                  </a:txBody>
                  <a:tcPr/>
                </a:tc>
                <a:tc>
                  <a:txBody>
                    <a:bodyPr/>
                    <a:lstStyle/>
                    <a:p>
                      <a:pPr algn="r" rtl="1"/>
                      <a:r>
                        <a:rPr lang="ar-SA" sz="2000" dirty="0"/>
                        <a:t>10.</a:t>
                      </a:r>
                      <a:endParaRPr lang="en-US" sz="2000" dirty="0"/>
                    </a:p>
                  </a:txBody>
                  <a:tcPr/>
                </a:tc>
                <a:tc>
                  <a:txBody>
                    <a:bodyPr/>
                    <a:lstStyle/>
                    <a:p>
                      <a:pPr algn="r" rtl="1"/>
                      <a:endParaRPr lang="en-US" sz="200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1" eaLnBrk="1" latinLnBrk="0" hangingPunct="1"/>
                      <a:r>
                        <a:rPr lang="ar-DZ" sz="2000" b="1" kern="1200" dirty="0">
                          <a:solidFill>
                            <a:schemeClr val="tx1"/>
                          </a:solidFill>
                          <a:latin typeface="+mn-lt"/>
                          <a:ea typeface="+mn-ea"/>
                          <a:cs typeface="+mn-cs"/>
                        </a:rPr>
                        <a:t>بناء الإطار النظري ومراجعة الأدبيات</a:t>
                      </a:r>
                    </a:p>
                  </a:txBody>
                  <a:tcPr/>
                </a:tc>
                <a:tc>
                  <a:txBody>
                    <a:bodyPr/>
                    <a:lstStyle/>
                    <a:p>
                      <a:pPr marL="0" indent="0" algn="r" rtl="1">
                        <a:buFont typeface="+mj-lt"/>
                        <a:buNone/>
                      </a:pPr>
                      <a:r>
                        <a:rPr lang="ar-SA" sz="2000" dirty="0"/>
                        <a:t>3.</a:t>
                      </a:r>
                      <a:endParaRPr lang="en-US" sz="2000" dirty="0"/>
                    </a:p>
                  </a:txBody>
                  <a:tcPr/>
                </a:tc>
                <a:extLst>
                  <a:ext uri="{0D108BD9-81ED-4DB2-BD59-A6C34878D82A}">
                    <a16:rowId xmlns:a16="http://schemas.microsoft.com/office/drawing/2014/main" val="10002"/>
                  </a:ext>
                </a:extLst>
              </a:tr>
              <a:tr h="370840">
                <a:tc>
                  <a:txBody>
                    <a:bodyPr/>
                    <a:lstStyle/>
                    <a:p>
                      <a:pPr marL="0" algn="r" defTabSz="914400" rtl="1" eaLnBrk="1" latinLnBrk="0" hangingPunct="1"/>
                      <a:r>
                        <a:rPr lang="ar-DZ" sz="2000" b="1" kern="1200" dirty="0">
                          <a:solidFill>
                            <a:schemeClr val="tx1"/>
                          </a:solidFill>
                          <a:latin typeface="+mn-lt"/>
                          <a:ea typeface="+mn-ea"/>
                          <a:cs typeface="+mn-cs"/>
                        </a:rPr>
                        <a:t>كتابة تقرير البحث العلمي</a:t>
                      </a:r>
                    </a:p>
                  </a:txBody>
                  <a:tcPr/>
                </a:tc>
                <a:tc>
                  <a:txBody>
                    <a:bodyPr/>
                    <a:lstStyle/>
                    <a:p>
                      <a:pPr algn="r" rtl="1"/>
                      <a:r>
                        <a:rPr lang="ar-SA" sz="2000" dirty="0"/>
                        <a:t>11.</a:t>
                      </a:r>
                      <a:endParaRPr lang="en-US" sz="2000" dirty="0"/>
                    </a:p>
                  </a:txBody>
                  <a:tcPr/>
                </a:tc>
                <a:tc>
                  <a:txBody>
                    <a:bodyPr/>
                    <a:lstStyle/>
                    <a:p>
                      <a:pPr algn="r" rtl="1"/>
                      <a:endParaRPr lang="en-US" sz="2000" dirty="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1" eaLnBrk="1" latinLnBrk="0" hangingPunct="1"/>
                      <a:r>
                        <a:rPr lang="ar-DZ" sz="2000" b="1" kern="1200" dirty="0">
                          <a:solidFill>
                            <a:schemeClr val="tx1"/>
                          </a:solidFill>
                          <a:latin typeface="+mn-lt"/>
                          <a:ea typeface="+mn-ea"/>
                          <a:cs typeface="+mn-cs"/>
                        </a:rPr>
                        <a:t>وضع الفرضيات أو التساؤلات البحثية</a:t>
                      </a:r>
                    </a:p>
                  </a:txBody>
                  <a:tcPr/>
                </a:tc>
                <a:tc>
                  <a:txBody>
                    <a:bodyPr/>
                    <a:lstStyle/>
                    <a:p>
                      <a:pPr marL="0" indent="0" algn="r" rtl="1">
                        <a:buFont typeface="+mj-lt"/>
                        <a:buNone/>
                      </a:pPr>
                      <a:r>
                        <a:rPr lang="ar-SA" sz="2000" dirty="0"/>
                        <a:t>4.</a:t>
                      </a:r>
                      <a:endParaRPr lang="en-US" sz="2000" dirty="0"/>
                    </a:p>
                  </a:txBody>
                  <a:tcPr/>
                </a:tc>
                <a:extLst>
                  <a:ext uri="{0D108BD9-81ED-4DB2-BD59-A6C34878D82A}">
                    <a16:rowId xmlns:a16="http://schemas.microsoft.com/office/drawing/2014/main" val="10003"/>
                  </a:ext>
                </a:extLst>
              </a:tr>
              <a:tr h="370840">
                <a:tc>
                  <a:txBody>
                    <a:bodyPr/>
                    <a:lstStyle/>
                    <a:p>
                      <a:pPr marL="0" algn="r" defTabSz="914400" rtl="1" eaLnBrk="1" latinLnBrk="0" hangingPunct="1"/>
                      <a:r>
                        <a:rPr lang="ar-DZ" sz="2000" b="1" kern="1200" dirty="0">
                          <a:solidFill>
                            <a:schemeClr val="tx1"/>
                          </a:solidFill>
                          <a:latin typeface="+mn-lt"/>
                          <a:ea typeface="+mn-ea"/>
                          <a:cs typeface="+mn-cs"/>
                        </a:rPr>
                        <a:t>مناقشة النتائج وتفسيرها</a:t>
                      </a:r>
                    </a:p>
                  </a:txBody>
                  <a:tcPr/>
                </a:tc>
                <a:tc>
                  <a:txBody>
                    <a:bodyPr/>
                    <a:lstStyle/>
                    <a:p>
                      <a:pPr algn="r" rtl="1"/>
                      <a:r>
                        <a:rPr lang="ar-SA" sz="2000" dirty="0"/>
                        <a:t>12.</a:t>
                      </a:r>
                      <a:endParaRPr lang="en-US" sz="2000" dirty="0"/>
                    </a:p>
                  </a:txBody>
                  <a:tcPr/>
                </a:tc>
                <a:tc>
                  <a:txBody>
                    <a:bodyPr/>
                    <a:lstStyle/>
                    <a:p>
                      <a:pPr algn="r" rtl="1"/>
                      <a:endParaRPr lang="en-US" sz="200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1" eaLnBrk="1" latinLnBrk="0" hangingPunct="1"/>
                      <a:r>
                        <a:rPr lang="ar-DZ" sz="2000" b="1" kern="1200" dirty="0">
                          <a:solidFill>
                            <a:schemeClr val="tx1"/>
                          </a:solidFill>
                          <a:latin typeface="+mn-lt"/>
                          <a:ea typeface="+mn-ea"/>
                          <a:cs typeface="+mn-cs"/>
                        </a:rPr>
                        <a:t>التعريف الإجرائي لمتغيرات الدراسة</a:t>
                      </a:r>
                      <a:endParaRPr lang="en-US" sz="2000" b="1" kern="1200" dirty="0">
                        <a:solidFill>
                          <a:schemeClr val="tx1"/>
                        </a:solidFill>
                        <a:latin typeface="+mn-lt"/>
                        <a:ea typeface="+mn-ea"/>
                        <a:cs typeface="+mn-cs"/>
                      </a:endParaRPr>
                    </a:p>
                  </a:txBody>
                  <a:tcPr/>
                </a:tc>
                <a:tc>
                  <a:txBody>
                    <a:bodyPr/>
                    <a:lstStyle/>
                    <a:p>
                      <a:pPr marL="0" indent="0" algn="r" rtl="1">
                        <a:buFont typeface="+mj-lt"/>
                        <a:buNone/>
                      </a:pPr>
                      <a:r>
                        <a:rPr lang="ar-SA" sz="2000" dirty="0"/>
                        <a:t>5.</a:t>
                      </a:r>
                      <a:endParaRPr lang="en-US" sz="2000" dirty="0"/>
                    </a:p>
                  </a:txBody>
                  <a:tcPr/>
                </a:tc>
                <a:extLst>
                  <a:ext uri="{0D108BD9-81ED-4DB2-BD59-A6C34878D82A}">
                    <a16:rowId xmlns:a16="http://schemas.microsoft.com/office/drawing/2014/main" val="10004"/>
                  </a:ext>
                </a:extLst>
              </a:tr>
              <a:tr h="370840">
                <a:tc>
                  <a:txBody>
                    <a:bodyPr/>
                    <a:lstStyle/>
                    <a:p>
                      <a:pPr marL="0" algn="r" defTabSz="914400" rtl="1" eaLnBrk="1" latinLnBrk="0" hangingPunct="1"/>
                      <a:r>
                        <a:rPr lang="ar-DZ" sz="2000" b="1" kern="1200" dirty="0">
                          <a:solidFill>
                            <a:schemeClr val="tx1"/>
                          </a:solidFill>
                          <a:latin typeface="+mn-lt"/>
                          <a:ea typeface="+mn-ea"/>
                          <a:cs typeface="+mn-cs"/>
                        </a:rPr>
                        <a:t>صياغة التوصيات والمقترحات البحثية</a:t>
                      </a:r>
                    </a:p>
                  </a:txBody>
                  <a:tcPr>
                    <a:lnB w="12700" cap="flat" cmpd="sng" algn="ctr">
                      <a:solidFill>
                        <a:schemeClr val="tx1"/>
                      </a:solidFill>
                      <a:prstDash val="solid"/>
                      <a:round/>
                      <a:headEnd type="none" w="med" len="med"/>
                      <a:tailEnd type="none" w="med" len="med"/>
                    </a:lnB>
                  </a:tcPr>
                </a:tc>
                <a:tc>
                  <a:txBody>
                    <a:bodyPr/>
                    <a:lstStyle/>
                    <a:p>
                      <a:pPr algn="r" rtl="1"/>
                      <a:r>
                        <a:rPr lang="ar-SA" sz="2000" dirty="0"/>
                        <a:t>13.</a:t>
                      </a:r>
                      <a:endParaRPr lang="en-US" sz="2000" dirty="0"/>
                    </a:p>
                  </a:txBody>
                  <a:tcPr>
                    <a:lnB w="12700" cap="flat" cmpd="sng" algn="ctr">
                      <a:solidFill>
                        <a:schemeClr val="tx1"/>
                      </a:solidFill>
                      <a:prstDash val="solid"/>
                      <a:round/>
                      <a:headEnd type="none" w="med" len="med"/>
                      <a:tailEnd type="none" w="med" len="med"/>
                    </a:lnB>
                  </a:tcPr>
                </a:tc>
                <a:tc>
                  <a:txBody>
                    <a:bodyPr/>
                    <a:lstStyle/>
                    <a:p>
                      <a:pPr algn="r" rtl="1"/>
                      <a:endParaRPr lang="en-US" sz="2000" dirty="0"/>
                    </a:p>
                  </a:txBody>
                  <a:tcP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algn="r" defTabSz="914400" rtl="1" eaLnBrk="1" latinLnBrk="0" hangingPunct="1"/>
                      <a:r>
                        <a:rPr lang="ar-DZ" sz="2000" b="1" kern="1200" dirty="0">
                          <a:solidFill>
                            <a:schemeClr val="tx1"/>
                          </a:solidFill>
                          <a:latin typeface="+mn-lt"/>
                          <a:ea typeface="+mn-ea"/>
                          <a:cs typeface="+mn-cs"/>
                        </a:rPr>
                        <a:t>اختيار و تصميم المنهجية العلمية</a:t>
                      </a:r>
                    </a:p>
                  </a:txBody>
                  <a:tcPr/>
                </a:tc>
                <a:tc>
                  <a:txBody>
                    <a:bodyPr/>
                    <a:lstStyle/>
                    <a:p>
                      <a:pPr marL="0" indent="0" algn="r" rtl="1">
                        <a:buFont typeface="+mj-lt"/>
                        <a:buNone/>
                      </a:pPr>
                      <a:r>
                        <a:rPr lang="ar-SA" sz="2000" dirty="0"/>
                        <a:t>6.</a:t>
                      </a:r>
                      <a:endParaRPr lang="en-US" sz="2000" dirty="0"/>
                    </a:p>
                  </a:txBody>
                  <a:tcPr/>
                </a:tc>
                <a:extLst>
                  <a:ext uri="{0D108BD9-81ED-4DB2-BD59-A6C34878D82A}">
                    <a16:rowId xmlns:a16="http://schemas.microsoft.com/office/drawing/2014/main" val="10005"/>
                  </a:ext>
                </a:extLst>
              </a:tr>
              <a:tr h="370840">
                <a:tc>
                  <a:txBody>
                    <a:bodyPr/>
                    <a:lstStyle/>
                    <a:p>
                      <a:pPr marL="0" algn="r" defTabSz="914400" rtl="1" eaLnBrk="1" latinLnBrk="0" hangingPunct="1"/>
                      <a:r>
                        <a:rPr lang="ar-DZ" sz="2000" b="1" kern="1200" dirty="0">
                          <a:solidFill>
                            <a:schemeClr val="tx1"/>
                          </a:solidFill>
                          <a:latin typeface="+mn-lt"/>
                          <a:ea typeface="+mn-ea"/>
                          <a:cs typeface="+mn-cs"/>
                        </a:rPr>
                        <a:t>الإخراج النهائي والتدقيق الأكاديمي (تشمل التدقيق اللغوي، والتوثيق العلمي)</a:t>
                      </a:r>
                      <a:endParaRPr lang="en-US" sz="2000" b="1" kern="1200" dirty="0">
                        <a:solidFill>
                          <a:schemeClr val="tx1"/>
                        </a:solidFill>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r>
                        <a:rPr lang="ar-SA" sz="2000" dirty="0"/>
                        <a:t>14.</a:t>
                      </a:r>
                      <a:endParaRPr lang="en-US"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rtl="1"/>
                      <a:endParaRPr lang="en-US" sz="2000" dirty="0"/>
                    </a:p>
                  </a:txBody>
                  <a:tcPr>
                    <a:lnL w="12700" cap="flat" cmpd="sng" algn="ctr">
                      <a:solidFill>
                        <a:schemeClr val="tx1"/>
                      </a:solidFill>
                      <a:prstDash val="solid"/>
                      <a:round/>
                      <a:headEnd type="none" w="med" len="med"/>
                      <a:tailEnd type="none" w="med" len="med"/>
                    </a:lnL>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marL="0" algn="r" defTabSz="914400" rtl="1" eaLnBrk="1" latinLnBrk="0" hangingPunct="1"/>
                      <a:r>
                        <a:rPr lang="ar-DZ" sz="2000" b="1" kern="1200" dirty="0">
                          <a:solidFill>
                            <a:schemeClr val="tx1"/>
                          </a:solidFill>
                          <a:latin typeface="+mn-lt"/>
                          <a:ea typeface="+mn-ea"/>
                          <a:cs typeface="+mn-cs"/>
                        </a:rPr>
                        <a:t>تحديد و تطوير أدوات جمع البيانات واختبار ثباتها</a:t>
                      </a:r>
                    </a:p>
                  </a:txBody>
                  <a:tcPr>
                    <a:lnB w="12700" cap="flat" cmpd="sng" algn="ctr">
                      <a:solidFill>
                        <a:schemeClr val="tx1"/>
                      </a:solidFill>
                      <a:prstDash val="solid"/>
                      <a:round/>
                      <a:headEnd type="none" w="med" len="med"/>
                      <a:tailEnd type="none" w="med" len="med"/>
                    </a:lnB>
                  </a:tcPr>
                </a:tc>
                <a:tc>
                  <a:txBody>
                    <a:bodyPr/>
                    <a:lstStyle/>
                    <a:p>
                      <a:pPr marL="0" indent="0" algn="r" rtl="1">
                        <a:buFont typeface="+mj-lt"/>
                        <a:buNone/>
                      </a:pPr>
                      <a:r>
                        <a:rPr lang="ar-SA" sz="2000" dirty="0"/>
                        <a:t>7.</a:t>
                      </a:r>
                      <a:endParaRPr lang="en-US" sz="2000" dirty="0"/>
                    </a:p>
                  </a:txBody>
                  <a:tcP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ustDataLst>
      <p:tags r:id="rId1"/>
    </p:custDataLst>
    <p:extLst>
      <p:ext uri="{BB962C8B-B14F-4D97-AF65-F5344CB8AC3E}">
        <p14:creationId xmlns:p14="http://schemas.microsoft.com/office/powerpoint/2010/main" val="2844694457"/>
      </p:ext>
    </p:extLst>
  </p:cSld>
  <p:clrMapOvr>
    <a:masterClrMapping/>
  </p:clrMapOvr>
  <mc:AlternateContent xmlns:mc="http://schemas.openxmlformats.org/markup-compatibility/2006" xmlns:p14="http://schemas.microsoft.com/office/powerpoint/2010/main">
    <mc:Choice Requires="p14">
      <p:transition spd="slow" p14:dur="2000" advTm="171506"/>
    </mc:Choice>
    <mc:Fallback xmlns="">
      <p:transition spd="slow" advTm="17150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448" y="201350"/>
            <a:ext cx="10944367" cy="713048"/>
          </a:xfrm>
        </p:spPr>
        <p:txBody>
          <a:bodyPr>
            <a:normAutofit/>
          </a:bodyPr>
          <a:lstStyle/>
          <a:p>
            <a:pPr algn="r" rtl="1"/>
            <a:r>
              <a:rPr lang="ar-DZ" sz="4000" b="1" dirty="0"/>
              <a:t>اتخاذ القرار في منظمات الأعمال: المنهج العلمي أم الخبرة العملية؟</a:t>
            </a:r>
            <a:endParaRPr lang="en-US" sz="4000" b="1" dirty="0"/>
          </a:p>
        </p:txBody>
      </p:sp>
      <p:sp>
        <p:nvSpPr>
          <p:cNvPr id="3" name="Content Placeholder 2"/>
          <p:cNvSpPr>
            <a:spLocks noGrp="1"/>
          </p:cNvSpPr>
          <p:nvPr>
            <p:ph sz="half" idx="1"/>
          </p:nvPr>
        </p:nvSpPr>
        <p:spPr>
          <a:xfrm>
            <a:off x="838200" y="1119116"/>
            <a:ext cx="5181600" cy="5057847"/>
          </a:xfrm>
        </p:spPr>
        <p:txBody>
          <a:bodyPr>
            <a:normAutofit fontScale="85000" lnSpcReduction="20000"/>
          </a:bodyPr>
          <a:lstStyle/>
          <a:p>
            <a:pPr marL="0" indent="0" algn="r" rtl="1">
              <a:buNone/>
            </a:pPr>
            <a:r>
              <a:rPr lang="ar-SA" b="1" dirty="0">
                <a:solidFill>
                  <a:srgbClr val="FF0000"/>
                </a:solidFill>
              </a:rPr>
              <a:t>استخدام منهج (خطوات) البحث العلمي؟</a:t>
            </a:r>
          </a:p>
          <a:p>
            <a:pPr algn="r" rtl="1"/>
            <a:r>
              <a:rPr lang="ar-DZ" b="1" dirty="0"/>
              <a:t>المشكلات المعقدة والهيكلية:</a:t>
            </a:r>
            <a:r>
              <a:rPr lang="ar-DZ" dirty="0"/>
              <a:t> </a:t>
            </a:r>
            <a:endParaRPr lang="ar-SA" dirty="0"/>
          </a:p>
          <a:p>
            <a:pPr lvl="1" algn="r" rtl="1"/>
            <a:r>
              <a:rPr lang="ar-DZ" dirty="0"/>
              <a:t>مثل انخفاض الحصة السوقية المفاجئ أو وجود ثغرات أمنية غير مفسرة في الأنظمة.</a:t>
            </a:r>
          </a:p>
          <a:p>
            <a:pPr algn="r" rtl="1"/>
            <a:endParaRPr lang="ar-DZ" dirty="0"/>
          </a:p>
          <a:p>
            <a:pPr algn="r" rtl="1"/>
            <a:r>
              <a:rPr lang="ar-DZ" b="1" dirty="0"/>
              <a:t>القرارات الاستراتيجية الكبرى:</a:t>
            </a:r>
            <a:r>
              <a:rPr lang="ar-DZ" dirty="0"/>
              <a:t> </a:t>
            </a:r>
            <a:endParaRPr lang="ar-SA" dirty="0"/>
          </a:p>
          <a:p>
            <a:pPr lvl="1" algn="r" rtl="1"/>
            <a:r>
              <a:rPr lang="ar-DZ" dirty="0"/>
              <a:t>عند التخطيط للتوسع، أو تغيير سياسات أمن المعلومات، أو ضخ استثمارات ضخمة.</a:t>
            </a:r>
          </a:p>
          <a:p>
            <a:pPr algn="r" rtl="1"/>
            <a:endParaRPr lang="ar-DZ" dirty="0"/>
          </a:p>
          <a:p>
            <a:pPr algn="r" rtl="1"/>
            <a:r>
              <a:rPr lang="ar-DZ" b="1" dirty="0"/>
              <a:t>تجنب المخاطر العالية:</a:t>
            </a:r>
            <a:r>
              <a:rPr lang="ar-DZ" dirty="0"/>
              <a:t> </a:t>
            </a:r>
            <a:endParaRPr lang="ar-SA" dirty="0"/>
          </a:p>
          <a:p>
            <a:pPr lvl="1" algn="r" rtl="1"/>
            <a:r>
              <a:rPr lang="ar-DZ" dirty="0"/>
              <a:t>عندما يكون "التخمين" مقامرة قد تؤدي إلى خسائر مالية أو قانونية فادحة للمنظمة.</a:t>
            </a:r>
          </a:p>
          <a:p>
            <a:pPr algn="r" rtl="1"/>
            <a:endParaRPr lang="ar-DZ" dirty="0"/>
          </a:p>
          <a:p>
            <a:pPr algn="r" rtl="1"/>
            <a:r>
              <a:rPr lang="ar-DZ" b="1" dirty="0"/>
              <a:t>الحاجة إلى أدلة موضوعية:</a:t>
            </a:r>
            <a:endParaRPr lang="ar-SA" b="1" dirty="0"/>
          </a:p>
          <a:p>
            <a:pPr lvl="1" algn="r" rtl="1"/>
            <a:r>
              <a:rPr lang="ar-DZ" dirty="0"/>
              <a:t> لتقديم تقارير مقنعة لمجلس الإدارة أو الجهات الرقابية بناءً على بيانات وليس مجرد آراء.</a:t>
            </a:r>
            <a:endParaRPr lang="en-US" dirty="0"/>
          </a:p>
        </p:txBody>
      </p:sp>
      <p:sp>
        <p:nvSpPr>
          <p:cNvPr id="4" name="Content Placeholder 3"/>
          <p:cNvSpPr>
            <a:spLocks noGrp="1"/>
          </p:cNvSpPr>
          <p:nvPr>
            <p:ph sz="half" idx="2"/>
          </p:nvPr>
        </p:nvSpPr>
        <p:spPr>
          <a:xfrm>
            <a:off x="6172200" y="1119116"/>
            <a:ext cx="5851478" cy="5057847"/>
          </a:xfrm>
        </p:spPr>
        <p:txBody>
          <a:bodyPr>
            <a:normAutofit fontScale="85000" lnSpcReduction="20000"/>
          </a:bodyPr>
          <a:lstStyle/>
          <a:p>
            <a:pPr marL="0" indent="0" algn="r" rtl="1">
              <a:buNone/>
            </a:pPr>
            <a:r>
              <a:rPr lang="ar-DZ" b="1" dirty="0">
                <a:solidFill>
                  <a:schemeClr val="accent1"/>
                </a:solidFill>
              </a:rPr>
              <a:t>استخدام الخبرة والحلول السريعة</a:t>
            </a:r>
            <a:endParaRPr lang="ar-SA" b="1" dirty="0">
              <a:solidFill>
                <a:schemeClr val="accent1"/>
              </a:solidFill>
            </a:endParaRPr>
          </a:p>
          <a:p>
            <a:pPr marL="0" indent="0" algn="r" rtl="1">
              <a:buNone/>
            </a:pPr>
            <a:endParaRPr lang="ar-SA" b="1" dirty="0">
              <a:solidFill>
                <a:schemeClr val="accent1"/>
              </a:solidFill>
            </a:endParaRPr>
          </a:p>
          <a:p>
            <a:pPr algn="r" rtl="1"/>
            <a:r>
              <a:rPr lang="ar-DZ" b="1" dirty="0"/>
              <a:t>المشكلات البسيطة والروتينية: </a:t>
            </a:r>
            <a:endParaRPr lang="ar-SA" b="1" dirty="0"/>
          </a:p>
          <a:p>
            <a:pPr lvl="1" algn="r" rtl="1"/>
            <a:r>
              <a:rPr lang="ar-DZ" dirty="0"/>
              <a:t>عندما تكون المشكلة ذات طبيعة متكررة ولا تتطلب تحليلاً عميقاً.</a:t>
            </a:r>
          </a:p>
          <a:p>
            <a:pPr algn="r" rtl="1"/>
            <a:endParaRPr lang="ar-SA" b="1" dirty="0"/>
          </a:p>
          <a:p>
            <a:pPr algn="r" rtl="1"/>
            <a:r>
              <a:rPr lang="ar-DZ" b="1" dirty="0"/>
              <a:t>الاعتماد على الخبرة المتراكمة: </a:t>
            </a:r>
            <a:endParaRPr lang="ar-SA" b="1" dirty="0"/>
          </a:p>
          <a:p>
            <a:pPr lvl="1" algn="r" rtl="1"/>
            <a:r>
              <a:rPr lang="ar-DZ" dirty="0"/>
              <a:t>عندما يوفر الحدس المهني والخبرة السابقة حلولاً فورية وفعالة ومنخفضة التكلفة.</a:t>
            </a:r>
          </a:p>
          <a:p>
            <a:pPr algn="r" rtl="1"/>
            <a:endParaRPr lang="ar-SA" b="1" dirty="0"/>
          </a:p>
          <a:p>
            <a:pPr algn="r" rtl="1"/>
            <a:r>
              <a:rPr lang="ar-DZ" b="1" dirty="0"/>
              <a:t>محدودية الموارد والوقت: </a:t>
            </a:r>
            <a:endParaRPr lang="ar-SA" b="1" dirty="0"/>
          </a:p>
          <a:p>
            <a:pPr lvl="1" algn="r" rtl="1"/>
            <a:r>
              <a:rPr lang="ar-DZ" dirty="0"/>
              <a:t>في حالات الأزمات التي تتطلب قراراً لحظياً، أو عندما تتجاوز تكلفة البحث العلمي العائد المتوقع منه.</a:t>
            </a:r>
            <a:endParaRPr lang="en-US" dirty="0"/>
          </a:p>
        </p:txBody>
      </p:sp>
      <p:sp>
        <p:nvSpPr>
          <p:cNvPr id="5" name="Rectangle 4"/>
          <p:cNvSpPr/>
          <p:nvPr/>
        </p:nvSpPr>
        <p:spPr>
          <a:xfrm>
            <a:off x="3637680" y="6185138"/>
            <a:ext cx="8537915" cy="523220"/>
          </a:xfrm>
          <a:prstGeom prst="rect">
            <a:avLst/>
          </a:prstGeom>
        </p:spPr>
        <p:txBody>
          <a:bodyPr wrap="none">
            <a:spAutoFit/>
          </a:bodyPr>
          <a:lstStyle/>
          <a:p>
            <a:r>
              <a:rPr lang="ar-SA" sz="2800" b="1" dirty="0"/>
              <a:t>التوازن بين الخبرة والدقة في منهج البحث العلمي هو مفتاح نجاح البحث</a:t>
            </a:r>
            <a:endParaRPr lang="en-US" sz="2800" b="1" dirty="0"/>
          </a:p>
        </p:txBody>
      </p:sp>
    </p:spTree>
    <p:extLst>
      <p:ext uri="{BB962C8B-B14F-4D97-AF65-F5344CB8AC3E}">
        <p14:creationId xmlns:p14="http://schemas.microsoft.com/office/powerpoint/2010/main" val="1026517859"/>
      </p:ext>
    </p:extLst>
  </p:cSld>
  <p:clrMapOvr>
    <a:masterClrMapping/>
  </p:clrMapOvr>
  <mc:AlternateContent xmlns:mc="http://schemas.openxmlformats.org/markup-compatibility/2006" xmlns:p14="http://schemas.microsoft.com/office/powerpoint/2010/main">
    <mc:Choice Requires="p14">
      <p:transition spd="slow" p14:dur="2000" advTm="265854"/>
    </mc:Choice>
    <mc:Fallback xmlns="">
      <p:transition spd="slow" advTm="26585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1981199" y="274637"/>
            <a:ext cx="9725891" cy="643779"/>
          </a:xfrm>
        </p:spPr>
        <p:txBody>
          <a:bodyPr>
            <a:normAutofit fontScale="90000"/>
          </a:bodyPr>
          <a:lstStyle/>
          <a:p>
            <a:pPr algn="r" rtl="1"/>
            <a:r>
              <a:rPr lang="ar-SA" sz="3600" b="1" dirty="0"/>
              <a:t>مثال على تطبيق الطريقة العلمية - سياسات أمن المعلومات في الجامعات</a:t>
            </a:r>
            <a:endParaRPr lang="en-US" sz="3600" b="1" dirty="0">
              <a:cs typeface="Times New Roman" pitchFamily="18" charset="0"/>
            </a:endParaRPr>
          </a:p>
        </p:txBody>
      </p:sp>
      <p:sp>
        <p:nvSpPr>
          <p:cNvPr id="40963" name="Rectangle 3"/>
          <p:cNvSpPr>
            <a:spLocks noGrp="1" noChangeArrowheads="1"/>
          </p:cNvSpPr>
          <p:nvPr>
            <p:ph type="body" idx="4294967295"/>
          </p:nvPr>
        </p:nvSpPr>
        <p:spPr>
          <a:xfrm>
            <a:off x="138545" y="1246909"/>
            <a:ext cx="11845637" cy="5611090"/>
          </a:xfrm>
        </p:spPr>
        <p:txBody>
          <a:bodyPr>
            <a:normAutofit fontScale="77500" lnSpcReduction="20000"/>
          </a:bodyPr>
          <a:lstStyle/>
          <a:p>
            <a:pPr algn="just" rtl="1" eaLnBrk="1" hangingPunct="1">
              <a:lnSpc>
                <a:spcPct val="160000"/>
              </a:lnSpc>
            </a:pPr>
            <a:r>
              <a:rPr lang="ar-SA" b="1" dirty="0">
                <a:solidFill>
                  <a:schemeClr val="accent1"/>
                </a:solidFill>
              </a:rPr>
              <a:t>مشكلة سياسات أمن المعلومات في جامعة </a:t>
            </a:r>
            <a:r>
              <a:rPr lang="en-US" b="1" dirty="0">
                <a:solidFill>
                  <a:schemeClr val="accent1"/>
                </a:solidFill>
              </a:rPr>
              <a:t>X</a:t>
            </a:r>
            <a:r>
              <a:rPr lang="ar-SA" b="1" dirty="0">
                <a:solidFill>
                  <a:schemeClr val="accent1"/>
                </a:solidFill>
              </a:rPr>
              <a:t>: لاحظ مسؤولوا قطاع تكنولوجيا المعلومات في جامعة </a:t>
            </a:r>
            <a:r>
              <a:rPr lang="en-US" b="1" dirty="0">
                <a:solidFill>
                  <a:schemeClr val="accent1"/>
                </a:solidFill>
              </a:rPr>
              <a:t>X</a:t>
            </a:r>
            <a:r>
              <a:rPr lang="ar-SA" b="1" dirty="0">
                <a:solidFill>
                  <a:schemeClr val="accent1"/>
                </a:solidFill>
              </a:rPr>
              <a:t> أن هناك مشكلة في المعايير والاجراءات المتبعة في أمن المعلومات من قبل العنصر البشري (الأكاديمي/ الاداري).</a:t>
            </a:r>
          </a:p>
          <a:p>
            <a:pPr algn="just" rtl="1">
              <a:lnSpc>
                <a:spcPct val="160000"/>
              </a:lnSpc>
            </a:pPr>
            <a:r>
              <a:rPr lang="ar-SA" dirty="0"/>
              <a:t>بناءً على خطوات المنهج العلمي التي استعرضناها، سنقوم الآن بإجراء "التحقيق البحثي الأولي لموضوع </a:t>
            </a:r>
            <a:r>
              <a:rPr lang="ar-SA" b="1" u="sng" dirty="0"/>
              <a:t>سياسات أمن المعلومات في جامعة </a:t>
            </a:r>
            <a:r>
              <a:rPr lang="en-US" b="1" u="sng" dirty="0"/>
              <a:t>X</a:t>
            </a:r>
            <a:r>
              <a:rPr lang="ar-SA" dirty="0"/>
              <a:t> . هذه المرحلة هي "حجر الزاوية" التي تسبق كتابة المقترح </a:t>
            </a:r>
            <a:r>
              <a:rPr lang="en-US" dirty="0"/>
              <a:t>Proposal، </a:t>
            </a:r>
            <a:r>
              <a:rPr lang="ar-SA" dirty="0"/>
              <a:t>والهدف منها هو تحويل العنوان العام إلى "قضية بحثية" مُحكمة.</a:t>
            </a:r>
          </a:p>
          <a:p>
            <a:pPr algn="just" rtl="1">
              <a:lnSpc>
                <a:spcPct val="80000"/>
              </a:lnSpc>
              <a:buNone/>
            </a:pPr>
            <a:endParaRPr lang="ar-SA" dirty="0"/>
          </a:p>
          <a:p>
            <a:pPr algn="just" rtl="1">
              <a:lnSpc>
                <a:spcPct val="80000"/>
              </a:lnSpc>
              <a:buNone/>
            </a:pPr>
            <a:r>
              <a:rPr lang="ar-SA" b="1" dirty="0"/>
              <a:t>1- التحقيق البحثي الاولي/ </a:t>
            </a:r>
            <a:r>
              <a:rPr lang="ar-DZ" b="1" dirty="0"/>
              <a:t>رصد الظاهرة (الملاحظة المبدئية)</a:t>
            </a:r>
            <a:r>
              <a:rPr lang="ar-SA" b="1" dirty="0"/>
              <a:t>:</a:t>
            </a:r>
          </a:p>
          <a:p>
            <a:pPr algn="just" rtl="1">
              <a:lnSpc>
                <a:spcPct val="170000"/>
              </a:lnSpc>
              <a:buFont typeface="Wingdings" pitchFamily="2" charset="2"/>
              <a:buChar char="ü"/>
            </a:pPr>
            <a:r>
              <a:rPr lang="ar-SA" b="1" u="sng" dirty="0"/>
              <a:t>الملاحظة المبدئية:</a:t>
            </a:r>
            <a:r>
              <a:rPr lang="ar-SA" b="1" dirty="0"/>
              <a:t> </a:t>
            </a:r>
            <a:r>
              <a:rPr lang="ar-SA" dirty="0"/>
              <a:t>تزايد الاعتماد على الأنظمة السحابية والتعليم الإلكتروني في الجامعات، يقابله زيادة في التهديدات السيبرانية (تسريب درجات، اختراق بيانات الموظفين، هجمات الفدية).لجوء بعض المدير</a:t>
            </a:r>
            <a:r>
              <a:rPr lang="ar-JO" dirty="0"/>
              <a:t>ي</a:t>
            </a:r>
            <a:r>
              <a:rPr lang="ar-SA" dirty="0"/>
              <a:t>ن لأحد موظفي قسم الكمبيوتر للاستفسار أو طلب تنفيذ أمر معين على نظام المعلومات.</a:t>
            </a:r>
          </a:p>
          <a:p>
            <a:pPr algn="just" rtl="1">
              <a:lnSpc>
                <a:spcPct val="170000"/>
              </a:lnSpc>
              <a:buFont typeface="Wingdings" pitchFamily="2" charset="2"/>
              <a:buChar char="ü"/>
            </a:pPr>
            <a:r>
              <a:rPr lang="ar-SA" b="1" u="sng" dirty="0"/>
              <a:t>التساؤلات المبدئية: </a:t>
            </a:r>
            <a:r>
              <a:rPr lang="ar-SA" dirty="0"/>
              <a:t>هل تمتلك الجامعات سياسات أمنية مكتوبة؟ هل يتم الالتزام بها فعلياً أم أنها مجرد "حبر على ورق"؟</a:t>
            </a:r>
          </a:p>
          <a:p>
            <a:pPr algn="just" rtl="1" eaLnBrk="1" hangingPunct="1">
              <a:lnSpc>
                <a:spcPct val="80000"/>
              </a:lnSpc>
              <a:buFont typeface="Arial" pitchFamily="34" charset="0"/>
              <a:buNone/>
            </a:pPr>
            <a:endParaRPr lang="ar-SA"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8545" y="-71727"/>
            <a:ext cx="2305141" cy="1076343"/>
          </a:xfrm>
          <a:prstGeom prst="rect">
            <a:avLst/>
          </a:prstGeom>
        </p:spPr>
      </p:pic>
    </p:spTree>
    <p:extLst>
      <p:ext uri="{BB962C8B-B14F-4D97-AF65-F5344CB8AC3E}">
        <p14:creationId xmlns:p14="http://schemas.microsoft.com/office/powerpoint/2010/main" val="1731338629"/>
      </p:ext>
    </p:extLst>
  </p:cSld>
  <p:clrMapOvr>
    <a:masterClrMapping/>
  </p:clrMapOvr>
  <mc:AlternateContent xmlns:mc="http://schemas.openxmlformats.org/markup-compatibility/2006" xmlns:p14="http://schemas.microsoft.com/office/powerpoint/2010/main">
    <mc:Choice Requires="p14">
      <p:transition spd="slow" p14:dur="2000" advTm="245446"/>
    </mc:Choice>
    <mc:Fallback xmlns="">
      <p:transition spd="slow" advTm="24544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1981199" y="274637"/>
            <a:ext cx="9725891" cy="643779"/>
          </a:xfrm>
        </p:spPr>
        <p:txBody>
          <a:bodyPr>
            <a:normAutofit fontScale="90000"/>
          </a:bodyPr>
          <a:lstStyle/>
          <a:p>
            <a:pPr algn="r" rtl="1"/>
            <a:r>
              <a:rPr lang="ar-SA" sz="3600" b="1" dirty="0"/>
              <a:t>مثال على تطبيق الطريقة العلمية - سياسات أمن المعلومات في الجامعات</a:t>
            </a:r>
            <a:endParaRPr lang="en-US" sz="3600" b="1" dirty="0">
              <a:cs typeface="Times New Roman" pitchFamily="18" charset="0"/>
            </a:endParaRPr>
          </a:p>
        </p:txBody>
      </p:sp>
      <p:sp>
        <p:nvSpPr>
          <p:cNvPr id="40963" name="Rectangle 3"/>
          <p:cNvSpPr>
            <a:spLocks noGrp="1" noChangeArrowheads="1"/>
          </p:cNvSpPr>
          <p:nvPr>
            <p:ph type="body" idx="4294967295"/>
          </p:nvPr>
        </p:nvSpPr>
        <p:spPr>
          <a:xfrm>
            <a:off x="259307" y="1004616"/>
            <a:ext cx="11724875" cy="5611090"/>
          </a:xfrm>
        </p:spPr>
        <p:txBody>
          <a:bodyPr>
            <a:normAutofit/>
          </a:bodyPr>
          <a:lstStyle/>
          <a:p>
            <a:pPr marL="0" algn="just" rtl="1">
              <a:lnSpc>
                <a:spcPct val="150000"/>
              </a:lnSpc>
              <a:buNone/>
            </a:pPr>
            <a:r>
              <a:rPr lang="ar-SA" b="1" u="sng" dirty="0"/>
              <a:t>التقصي الاستطلاعي الأولي:</a:t>
            </a:r>
            <a:r>
              <a:rPr lang="ar-SA" dirty="0"/>
              <a:t> من خلال إجراء مقابلات غير رسمية مع عدد من القيادات الإدارية والأكاديمية، تبيّن وجود فجوة معرفية ملموسة فيما يتعلق بسياسات أمن المعلومات حيث افتقر الكثير منهم للإدراك الكافي ببنود هذه السياسات، وبروتوكولات التعامل مع الأنظمة التقنية، وصلاحيات الوصول للمعلومات الحساسة التي توفرها الجامعة.</a:t>
            </a:r>
          </a:p>
          <a:p>
            <a:pPr marL="285750" indent="-514350" algn="just" rtl="1">
              <a:lnSpc>
                <a:spcPct val="150000"/>
              </a:lnSpc>
              <a:buFont typeface="+mj-lt"/>
              <a:buAutoNum type="arabicPeriod" startAt="2"/>
            </a:pPr>
            <a:r>
              <a:rPr lang="ar-SA" b="1" u="sng" dirty="0"/>
              <a:t>تحديد المشكلة </a:t>
            </a:r>
            <a:r>
              <a:rPr lang="en-US" b="1" u="sng" dirty="0"/>
              <a:t>Problem Statement</a:t>
            </a:r>
            <a:r>
              <a:rPr lang="ar-SA" b="1" u="sng" dirty="0"/>
              <a:t>:</a:t>
            </a:r>
            <a:r>
              <a:rPr lang="ar-SA" dirty="0"/>
              <a:t> تكمن المشكلة في وجود فجوة بين "صياغة السياسات" و "الالتزام بها". يمكن صياغة المشكلة البحثية كالتالي:</a:t>
            </a:r>
          </a:p>
          <a:p>
            <a:pPr marL="0" algn="just" rtl="1">
              <a:lnSpc>
                <a:spcPct val="150000"/>
              </a:lnSpc>
              <a:buNone/>
            </a:pPr>
            <a:r>
              <a:rPr lang="ar-SA" b="1" u="sng" dirty="0"/>
              <a:t>رغم وجود أطر تنظيمية لأمن المعلومات</a:t>
            </a:r>
            <a:r>
              <a:rPr lang="ar-SA" dirty="0"/>
              <a:t>، إلا أن الجامعة/ الجامعات لا تزال تواجه خروقات أمنية ناتجة عن ضعف وعي المستخدمين أو عدم كفاية الآليات الرقابية لتنفيذ هذه السياسات.</a:t>
            </a:r>
            <a:endParaRPr lang="en-US" dirty="0"/>
          </a:p>
          <a:p>
            <a:pPr algn="just" rtl="1">
              <a:lnSpc>
                <a:spcPct val="80000"/>
              </a:lnSpc>
              <a:buNone/>
            </a:pPr>
            <a:endParaRPr lang="ar-SA" dirty="0"/>
          </a:p>
          <a:p>
            <a:pPr algn="just" rtl="1">
              <a:lnSpc>
                <a:spcPct val="80000"/>
              </a:lnSpc>
              <a:buNone/>
            </a:pPr>
            <a:endParaRPr lang="ar-SA"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8545" y="-71727"/>
            <a:ext cx="2305141" cy="1076343"/>
          </a:xfrm>
          <a:prstGeom prst="rect">
            <a:avLst/>
          </a:prstGeom>
        </p:spPr>
      </p:pic>
    </p:spTree>
    <p:extLst>
      <p:ext uri="{BB962C8B-B14F-4D97-AF65-F5344CB8AC3E}">
        <p14:creationId xmlns:p14="http://schemas.microsoft.com/office/powerpoint/2010/main" val="1545741752"/>
      </p:ext>
    </p:extLst>
  </p:cSld>
  <p:clrMapOvr>
    <a:masterClrMapping/>
  </p:clrMapOvr>
  <mc:AlternateContent xmlns:mc="http://schemas.openxmlformats.org/markup-compatibility/2006" xmlns:p14="http://schemas.microsoft.com/office/powerpoint/2010/main">
    <mc:Choice Requires="p14">
      <p:transition spd="slow" p14:dur="2000" advTm="168709"/>
    </mc:Choice>
    <mc:Fallback xmlns="">
      <p:transition spd="slow" advTm="16870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3"/>
          <p:cNvSpPr>
            <a:spLocks noGrp="1" noChangeArrowheads="1"/>
          </p:cNvSpPr>
          <p:nvPr>
            <p:ph type="body" idx="4294967295"/>
          </p:nvPr>
        </p:nvSpPr>
        <p:spPr>
          <a:xfrm>
            <a:off x="401783" y="346364"/>
            <a:ext cx="11651672" cy="6511636"/>
          </a:xfrm>
        </p:spPr>
        <p:txBody>
          <a:bodyPr>
            <a:noAutofit/>
          </a:bodyPr>
          <a:lstStyle/>
          <a:p>
            <a:pPr marL="514350" indent="-514350" algn="just" rtl="1">
              <a:lnSpc>
                <a:spcPct val="170000"/>
              </a:lnSpc>
              <a:spcBef>
                <a:spcPts val="600"/>
              </a:spcBef>
              <a:buFont typeface="+mj-lt"/>
              <a:buAutoNum type="arabicPeriod" startAt="3"/>
            </a:pPr>
            <a:r>
              <a:rPr lang="ar-EG" sz="2400" b="1" dirty="0"/>
              <a:t>مراجعة الأدبيات والتقصي النظري </a:t>
            </a:r>
            <a:r>
              <a:rPr lang="en-US" sz="2400" b="1" dirty="0"/>
              <a:t>Literature Review</a:t>
            </a:r>
          </a:p>
          <a:p>
            <a:pPr algn="r" rtl="1">
              <a:lnSpc>
                <a:spcPct val="170000"/>
              </a:lnSpc>
              <a:spcBef>
                <a:spcPts val="600"/>
              </a:spcBef>
            </a:pPr>
            <a:r>
              <a:rPr lang="ar-EG" sz="2000" b="1" dirty="0"/>
              <a:t>الإجراء المتخذ:</a:t>
            </a:r>
            <a:r>
              <a:rPr lang="ar-EG" sz="2000" dirty="0"/>
              <a:t> قام مسؤول قسم أمن المعلومات</a:t>
            </a:r>
            <a:r>
              <a:rPr lang="ar-SA" sz="2000" dirty="0"/>
              <a:t> في دائرة تكنولوجيا المعلومات </a:t>
            </a:r>
            <a:r>
              <a:rPr lang="ar-EG" sz="2000" dirty="0"/>
              <a:t> بمراجعة شاملة للأدبيات العلمية والدراسات السابقة للوقوف على </a:t>
            </a:r>
            <a:r>
              <a:rPr lang="ar-SA" sz="2000" dirty="0"/>
              <a:t>أسباب ضعف الالتزام </a:t>
            </a:r>
            <a:r>
              <a:rPr lang="ar-SA" sz="2000" b="1" dirty="0"/>
              <a:t>ب</a:t>
            </a:r>
            <a:r>
              <a:rPr lang="ar-EG" sz="2000" b="1" dirty="0"/>
              <a:t>سياسات أمن المعلومات،</a:t>
            </a:r>
            <a:r>
              <a:rPr lang="ar-EG" sz="2000" dirty="0"/>
              <a:t> وقد تركزت عملية البحث على المحاور التالية:</a:t>
            </a:r>
            <a:endParaRPr lang="en-US" sz="2000" dirty="0"/>
          </a:p>
          <a:p>
            <a:pPr marL="857250" lvl="1" indent="-400050" algn="r" rtl="1">
              <a:lnSpc>
                <a:spcPct val="170000"/>
              </a:lnSpc>
              <a:buFont typeface="+mj-lt"/>
              <a:buAutoNum type="romanUcPeriod"/>
            </a:pPr>
            <a:r>
              <a:rPr lang="ar-EG" sz="1800" b="1" dirty="0"/>
              <a:t>الأطر والمعايير العالمية: </a:t>
            </a:r>
            <a:r>
              <a:rPr lang="ar-EG" sz="1800" dirty="0"/>
              <a:t>* تحليل مدى مواءمة الممارسات الحالية في الجامعة مع المعايير الدولية مثل </a:t>
            </a:r>
            <a:r>
              <a:rPr lang="en-US" sz="1800" dirty="0"/>
              <a:t> ISO 27001 </a:t>
            </a:r>
            <a:r>
              <a:rPr lang="ar-EG" sz="1800" dirty="0"/>
              <a:t>وإطار المعهد الوطني للمعايير والتقنية </a:t>
            </a:r>
            <a:r>
              <a:rPr lang="en-US" sz="1800" dirty="0"/>
              <a:t>NIST، </a:t>
            </a:r>
            <a:r>
              <a:rPr lang="ar-EG" sz="1800" dirty="0"/>
              <a:t>لتحديد الفجوة التنظيمية.</a:t>
            </a:r>
            <a:endParaRPr lang="en-US" sz="1800" dirty="0"/>
          </a:p>
          <a:p>
            <a:pPr marL="857250" lvl="1" indent="-400050" algn="r" rtl="1">
              <a:lnSpc>
                <a:spcPct val="170000"/>
              </a:lnSpc>
              <a:buFont typeface="+mj-lt"/>
              <a:buAutoNum type="romanUcPeriod"/>
            </a:pPr>
            <a:r>
              <a:rPr lang="ar-EG" sz="2000" dirty="0"/>
              <a:t>تحليل "العنصر البشري </a:t>
            </a:r>
            <a:r>
              <a:rPr lang="en-US" sz="2000" dirty="0"/>
              <a:t>The Human Factor</a:t>
            </a:r>
            <a:r>
              <a:rPr lang="ar-SA" sz="2000" dirty="0"/>
              <a:t>: </a:t>
            </a:r>
            <a:r>
              <a:rPr lang="ar-EG" sz="2000" dirty="0"/>
              <a:t>استعراض الدراسات التي تناولت السلوك البشري في البيئات الأكاديمية، والبحث في مدى تأثير "الثقافة التنظيمية" و"الوعي الأمني" على مستويات الالتزام بالسياسات.</a:t>
            </a:r>
            <a:endParaRPr lang="ar-SA" sz="2000" dirty="0"/>
          </a:p>
          <a:p>
            <a:pPr marL="857250" lvl="1" indent="-400050" algn="r" rtl="1">
              <a:lnSpc>
                <a:spcPct val="170000"/>
              </a:lnSpc>
              <a:buFont typeface="+mj-lt"/>
              <a:buAutoNum type="romanUcPeriod"/>
            </a:pPr>
            <a:r>
              <a:rPr lang="ar-EG" sz="2000" dirty="0"/>
              <a:t>تحديد الفجوة البحثية والمكانية </a:t>
            </a:r>
            <a:r>
              <a:rPr lang="en-US" sz="2000" dirty="0"/>
              <a:t>Research Gap</a:t>
            </a:r>
            <a:r>
              <a:rPr lang="ar-SA" sz="2000" dirty="0"/>
              <a:t>: </a:t>
            </a:r>
            <a:r>
              <a:rPr lang="ar-EG" sz="2000" dirty="0"/>
              <a:t>تقييم النقص في الدراسات المتخصصة التي تتناول بيئة الجامعات العربية تحديداً، نظراً لخصوصية الثقافة الإدارية والتقنية فيها، مما يبرر الحاجة إلى هذا البحث لسد هذه الفجوة.</a:t>
            </a:r>
          </a:p>
          <a:p>
            <a:pPr algn="r" rtl="1">
              <a:lnSpc>
                <a:spcPct val="170000"/>
              </a:lnSpc>
            </a:pPr>
            <a:r>
              <a:rPr lang="ar-EG" sz="2000" b="1" dirty="0"/>
              <a:t>النتائج المستخلصة من هذه الخطوة:</a:t>
            </a:r>
            <a:r>
              <a:rPr lang="ar-SA" sz="2000" b="1" dirty="0"/>
              <a:t> </a:t>
            </a:r>
            <a:r>
              <a:rPr lang="ar-EG" sz="2000" dirty="0"/>
              <a:t>أظهرت المراجعة أن </a:t>
            </a:r>
            <a:r>
              <a:rPr lang="ar-EG" sz="2000" b="1" dirty="0"/>
              <a:t>القصور لا يكمن فقط في الجوانب التقنية</a:t>
            </a:r>
            <a:r>
              <a:rPr lang="ar-EG" sz="2000" dirty="0"/>
              <a:t>، بل في </a:t>
            </a:r>
            <a:r>
              <a:rPr lang="ar-EG" sz="2000" b="1" dirty="0"/>
              <a:t>غياب الوعي المنهجي بالسياسات</a:t>
            </a:r>
            <a:r>
              <a:rPr lang="ar-EG" sz="2000" dirty="0"/>
              <a:t> و </a:t>
            </a:r>
            <a:r>
              <a:rPr lang="ar-EG" sz="2000" b="1" dirty="0"/>
              <a:t>ندرة الدراسات المحلية</a:t>
            </a:r>
            <a:r>
              <a:rPr lang="ar-EG" sz="2000" dirty="0"/>
              <a:t> التي توفر حلولاً تتناسب مع طبيعة المستخدم العربي في المؤسسات التعليمية.</a:t>
            </a:r>
          </a:p>
        </p:txBody>
      </p:sp>
      <p:sp>
        <p:nvSpPr>
          <p:cNvPr id="41987" name="عنصر نائب لرقم الشريحة 2"/>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5E54D7A3-0F55-46AA-A878-9625E4608D56}" type="slidenum">
              <a:rPr lang="ar-SA" sz="1400"/>
              <a:pPr algn="l" eaLnBrk="1" hangingPunct="1"/>
              <a:t>34</a:t>
            </a:fld>
            <a:endParaRPr lang="ar-SA" sz="1400"/>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1658722958"/>
      </p:ext>
    </p:extLst>
  </p:cSld>
  <p:clrMapOvr>
    <a:masterClrMapping/>
  </p:clrMapOvr>
  <mc:AlternateContent xmlns:mc="http://schemas.openxmlformats.org/markup-compatibility/2006" xmlns:p14="http://schemas.microsoft.com/office/powerpoint/2010/main">
    <mc:Choice Requires="p14">
      <p:transition spd="slow" p14:dur="2000" advTm="241479"/>
    </mc:Choice>
    <mc:Fallback xmlns="">
      <p:transition spd="slow" advTm="24147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286603" y="414769"/>
            <a:ext cx="11586741" cy="6443231"/>
          </a:xfrm>
        </p:spPr>
        <p:txBody>
          <a:bodyPr>
            <a:normAutofit fontScale="77500" lnSpcReduction="20000"/>
          </a:bodyPr>
          <a:lstStyle/>
          <a:p>
            <a:pPr marL="692150" indent="-692150" algn="r" rtl="1">
              <a:lnSpc>
                <a:spcPct val="160000"/>
              </a:lnSpc>
              <a:buFont typeface="+mj-lt"/>
              <a:buAutoNum type="arabicPeriod" startAt="4"/>
            </a:pPr>
            <a:r>
              <a:rPr lang="ar-SA" sz="2400" b="1" dirty="0"/>
              <a:t>تكوين النظرية : بناء على المعلومات السابقة قام بتكوين النظرية التالية بالاعتماد على </a:t>
            </a:r>
            <a:r>
              <a:rPr lang="ar-SA" sz="2400" b="1" u="sng" dirty="0"/>
              <a:t>نظيرة الفعل المخطط </a:t>
            </a:r>
            <a:br>
              <a:rPr lang="ar-SA" sz="2400" b="1" dirty="0"/>
            </a:br>
            <a:r>
              <a:rPr lang="ar-SA" sz="2400" b="1" dirty="0"/>
              <a:t>"يلتزم الموظف بالسياسات حينما يكون (مقتنعاً بفائدة السياسة)، ويشعر (بأهميتها لدى زملائه)، ويمتلك (المعرفة والوسائل) لتنفيذها.«</a:t>
            </a:r>
          </a:p>
          <a:p>
            <a:pPr lvl="1" algn="r" rtl="1">
              <a:lnSpc>
                <a:spcPct val="160000"/>
              </a:lnSpc>
            </a:pPr>
            <a:r>
              <a:rPr lang="ar-SA" sz="3100" b="1" u="sng" dirty="0"/>
              <a:t>العنوان المقترح للدراسة: العوامل المؤثرة على الامتثال لسياسات أمن المعلومات في الجامعات: دراسة تطبيقية في ضوء نظرية الفعل المخطط  </a:t>
            </a:r>
            <a:r>
              <a:rPr lang="en-US" sz="3100" b="1" u="sng" dirty="0"/>
              <a:t>Theory of Planned Behavior (TPB)</a:t>
            </a:r>
          </a:p>
          <a:p>
            <a:pPr marL="692150" indent="-692150" algn="r" rtl="1">
              <a:lnSpc>
                <a:spcPct val="160000"/>
              </a:lnSpc>
              <a:buFont typeface="+mj-lt"/>
              <a:buAutoNum type="arabicPeriod" startAt="4"/>
            </a:pPr>
            <a:r>
              <a:rPr lang="ar-SA" sz="2400" b="1" dirty="0"/>
              <a:t>الفرضيات الأساسية للدراسة </a:t>
            </a:r>
            <a:r>
              <a:rPr lang="en-US" sz="2400" b="1" dirty="0"/>
              <a:t>Research Hypotheses</a:t>
            </a:r>
            <a:endParaRPr lang="ar-SA" sz="2400" b="1" dirty="0"/>
          </a:p>
          <a:p>
            <a:pPr marL="0" indent="0" algn="r" rtl="1">
              <a:lnSpc>
                <a:spcPct val="160000"/>
              </a:lnSpc>
              <a:buNone/>
            </a:pPr>
            <a:r>
              <a:rPr lang="ar-SA" sz="2400" b="1" dirty="0"/>
              <a:t>	</a:t>
            </a:r>
            <a:r>
              <a:rPr lang="ar-SA" sz="2400" b="1" u="sng" dirty="0"/>
              <a:t>تعريف الفرضية: الفرضية في البحث العلمي هي تخمين ذكي للعلاقة بين متغيرين (مستقل وتابع). </a:t>
            </a:r>
          </a:p>
          <a:p>
            <a:pPr algn="r" rtl="1">
              <a:lnSpc>
                <a:spcPct val="160000"/>
              </a:lnSpc>
              <a:spcBef>
                <a:spcPts val="600"/>
              </a:spcBef>
            </a:pPr>
            <a:r>
              <a:rPr lang="ar-SA" sz="2400" b="1" dirty="0"/>
              <a:t>الفرضية الأولى: (مرتبطة ببعد القناعة الشخصية)</a:t>
            </a:r>
            <a:endParaRPr lang="en-US" sz="2400" b="1" dirty="0"/>
          </a:p>
          <a:p>
            <a:pPr marL="228600" lvl="1" algn="r" rtl="1">
              <a:lnSpc>
                <a:spcPct val="160000"/>
              </a:lnSpc>
              <a:spcBef>
                <a:spcPts val="1000"/>
              </a:spcBef>
            </a:pPr>
            <a:r>
              <a:rPr lang="en-US" sz="2000" b="1" dirty="0"/>
              <a:t>H1</a:t>
            </a:r>
            <a:r>
              <a:rPr lang="ar-SA" sz="2000" b="1" dirty="0"/>
              <a:t>: </a:t>
            </a:r>
            <a:r>
              <a:rPr lang="en-US" b="1" dirty="0"/>
              <a:t> </a:t>
            </a:r>
            <a:r>
              <a:rPr lang="ar-SA" b="1" dirty="0"/>
              <a:t>توجد علاقة ذات دلالة إحصائية بين الموقف الإيجابي للموظف تجاه أمن المعلومات وبين مستوى التزامه بالسياسات الأمنية.</a:t>
            </a:r>
            <a:endParaRPr lang="en-US" b="1" dirty="0"/>
          </a:p>
          <a:p>
            <a:pPr lvl="1" algn="r" rtl="1">
              <a:lnSpc>
                <a:spcPct val="160000"/>
              </a:lnSpc>
              <a:spcBef>
                <a:spcPts val="600"/>
              </a:spcBef>
            </a:pPr>
            <a:r>
              <a:rPr lang="ar-SA" sz="2000" b="1" dirty="0"/>
              <a:t>المعنى: </a:t>
            </a:r>
            <a:r>
              <a:rPr lang="ar-SA" sz="2400" b="1" dirty="0"/>
              <a:t>كلما زاد إيمان الموظف بأن السياسات مفيدة، زاد التزامه بها.</a:t>
            </a:r>
          </a:p>
          <a:p>
            <a:pPr algn="r" rtl="1">
              <a:lnSpc>
                <a:spcPct val="160000"/>
              </a:lnSpc>
            </a:pPr>
            <a:r>
              <a:rPr lang="ar-SA" sz="2400" b="1" dirty="0"/>
              <a:t>الفرضية الثانية: (مرتبطة ببعد الضغط المحيط)</a:t>
            </a:r>
          </a:p>
          <a:p>
            <a:pPr algn="r" rtl="1">
              <a:lnSpc>
                <a:spcPct val="160000"/>
              </a:lnSpc>
            </a:pPr>
            <a:r>
              <a:rPr lang="en-US" sz="2400" b="1" dirty="0"/>
              <a:t>H2</a:t>
            </a:r>
            <a:r>
              <a:rPr lang="ar-SA" sz="2400" b="1" dirty="0"/>
              <a:t>: تؤثر المعايير الذاتية (الثقافة السائدة ودعم الإدارة) إيجابياً على نية الموظف في الالتزام بسياسات أمن المعلومات.</a:t>
            </a:r>
          </a:p>
          <a:p>
            <a:pPr algn="r" rtl="1">
              <a:lnSpc>
                <a:spcPct val="160000"/>
              </a:lnSpc>
            </a:pPr>
            <a:r>
              <a:rPr lang="ar-SA" sz="2400" b="1" dirty="0"/>
              <a:t>المعنى: كلما شعر الموظف أن الالتزام هو "القاعدة" لدى زملائه ومدرائه، زاد حرصه على عدم المخالفة.</a:t>
            </a:r>
          </a:p>
          <a:p>
            <a:pPr algn="r" rtl="1">
              <a:lnSpc>
                <a:spcPct val="160000"/>
              </a:lnSpc>
            </a:pPr>
            <a:endParaRPr lang="ar-SA" sz="2400" b="1" dirty="0"/>
          </a:p>
          <a:p>
            <a:pPr marL="0" indent="0" algn="r" rtl="1">
              <a:lnSpc>
                <a:spcPct val="160000"/>
              </a:lnSpc>
              <a:buNone/>
            </a:pPr>
            <a:endParaRPr lang="ar-SA" sz="2400" b="1" dirty="0"/>
          </a:p>
          <a:p>
            <a:pPr marL="692150" indent="-692150" algn="just" rtl="1">
              <a:lnSpc>
                <a:spcPct val="80000"/>
              </a:lnSpc>
              <a:buNone/>
            </a:pPr>
            <a:endParaRPr lang="ar-SA" sz="2400" b="1" dirty="0"/>
          </a:p>
          <a:p>
            <a:pPr marL="692150" indent="-692150" algn="just" rtl="1">
              <a:lnSpc>
                <a:spcPct val="80000"/>
              </a:lnSpc>
              <a:buNone/>
            </a:pPr>
            <a:endParaRPr lang="ar-SA" sz="2400" b="1" dirty="0"/>
          </a:p>
        </p:txBody>
      </p:sp>
      <p:sp>
        <p:nvSpPr>
          <p:cNvPr id="43011" name="عنصر نائب لرقم الشريحة 2"/>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9C03058-2D39-401D-8840-9F0EDC11CD45}" type="slidenum">
              <a:rPr lang="ar-SA" sz="1400"/>
              <a:pPr algn="l" eaLnBrk="1" hangingPunct="1"/>
              <a:t>35</a:t>
            </a:fld>
            <a:endParaRPr lang="ar-SA" sz="14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0"/>
            <a:ext cx="1800768" cy="955965"/>
          </a:xfrm>
          <a:prstGeom prst="rect">
            <a:avLst/>
          </a:prstGeom>
        </p:spPr>
      </p:pic>
    </p:spTree>
    <p:extLst>
      <p:ext uri="{BB962C8B-B14F-4D97-AF65-F5344CB8AC3E}">
        <p14:creationId xmlns:p14="http://schemas.microsoft.com/office/powerpoint/2010/main" val="1678562185"/>
      </p:ext>
    </p:extLst>
  </p:cSld>
  <p:clrMapOvr>
    <a:masterClrMapping/>
  </p:clrMapOvr>
  <mc:AlternateContent xmlns:mc="http://schemas.openxmlformats.org/markup-compatibility/2006" xmlns:p14="http://schemas.microsoft.com/office/powerpoint/2010/main">
    <mc:Choice Requires="p14">
      <p:transition spd="slow" p14:dur="2000" advTm="203387"/>
    </mc:Choice>
    <mc:Fallback xmlns="">
      <p:transition spd="slow" advTm="20338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180433" y="414769"/>
            <a:ext cx="11870540" cy="6166139"/>
          </a:xfrm>
        </p:spPr>
        <p:txBody>
          <a:bodyPr>
            <a:normAutofit/>
          </a:bodyPr>
          <a:lstStyle/>
          <a:p>
            <a:pPr marL="692150" indent="-692150" algn="just" rtl="1">
              <a:lnSpc>
                <a:spcPct val="80000"/>
              </a:lnSpc>
              <a:buNone/>
            </a:pPr>
            <a:endParaRPr lang="ar-EG" sz="2400" b="1" dirty="0"/>
          </a:p>
          <a:p>
            <a:pPr algn="r" rtl="1">
              <a:lnSpc>
                <a:spcPct val="160000"/>
              </a:lnSpc>
            </a:pPr>
            <a:r>
              <a:rPr lang="ar-SA" sz="2400" b="1" dirty="0"/>
              <a:t>الفرضية الثالثة: (مرتبطة ببعد القدرة والتمكين)</a:t>
            </a:r>
          </a:p>
          <a:p>
            <a:pPr lvl="1" algn="r" rtl="1">
              <a:lnSpc>
                <a:spcPct val="160000"/>
              </a:lnSpc>
            </a:pPr>
            <a:r>
              <a:rPr lang="en-US" sz="2000" b="1" dirty="0"/>
              <a:t>H3</a:t>
            </a:r>
            <a:r>
              <a:rPr lang="ar-SA" sz="2000" b="1" dirty="0"/>
              <a:t>: يؤدي التحكم السلوكي المدرك (توفر التدريب والوسائل التقنية) إلى زيادة قدرة الموظف على التطبيق الفعلي للسياسات الأمنية.</a:t>
            </a:r>
          </a:p>
          <a:p>
            <a:pPr lvl="1" algn="r" rtl="1">
              <a:lnSpc>
                <a:spcPct val="160000"/>
              </a:lnSpc>
            </a:pPr>
            <a:r>
              <a:rPr lang="ar-SA" sz="2000" b="1" dirty="0"/>
              <a:t>المعنى: توفير التدريب والأدوات السهلة يزيل العوائق التي تمنع الموظف من الالتزام.</a:t>
            </a:r>
          </a:p>
          <a:p>
            <a:pPr lvl="1" algn="r" rtl="1">
              <a:lnSpc>
                <a:spcPct val="160000"/>
              </a:lnSpc>
            </a:pPr>
            <a:r>
              <a:rPr lang="ar-SA" b="1" dirty="0"/>
              <a:t>بناء على النظرية التي تم صياغتها يوجد ثلاث متغيرات مستقلة</a:t>
            </a:r>
          </a:p>
          <a:p>
            <a:pPr lvl="2" algn="r" rtl="1">
              <a:lnSpc>
                <a:spcPct val="160000"/>
              </a:lnSpc>
            </a:pPr>
            <a:r>
              <a:rPr lang="ar-SA" sz="1600" b="1" dirty="0"/>
              <a:t>الموقف: مدى إيمان الموظف بأن السياسات تحمي بيانات الجامعة.</a:t>
            </a:r>
          </a:p>
          <a:p>
            <a:pPr lvl="2" algn="r" rtl="1">
              <a:lnSpc>
                <a:spcPct val="160000"/>
              </a:lnSpc>
            </a:pPr>
            <a:r>
              <a:rPr lang="ar-SA" sz="1600" b="1" dirty="0"/>
              <a:t>المعايير الذاتية: تأثير البيئة المحيطة والقدوة الإدارية على سلوك الموظف.</a:t>
            </a:r>
          </a:p>
          <a:p>
            <a:pPr lvl="2" algn="r" rtl="1">
              <a:lnSpc>
                <a:spcPct val="160000"/>
              </a:lnSpc>
            </a:pPr>
            <a:r>
              <a:rPr lang="ar-SA" sz="1600" b="1" dirty="0"/>
              <a:t>التحكم المدرك: مستوى الثقة في القدرة على استخدام الأدوات التقنية والتدريب</a:t>
            </a:r>
          </a:p>
          <a:p>
            <a:pPr lvl="1" algn="r" rtl="1">
              <a:lnSpc>
                <a:spcPct val="160000"/>
              </a:lnSpc>
            </a:pPr>
            <a:r>
              <a:rPr lang="ar-SA" sz="2000" b="1" dirty="0"/>
              <a:t>المتغير التابع: الالتزام بالسياسات (لأنه هو الذي سيتأثر بزيادة أو نقص التدريب، موقف الموظف، المعايير الذاتية).</a:t>
            </a:r>
          </a:p>
          <a:p>
            <a:pPr lvl="2" algn="r" rtl="1">
              <a:lnSpc>
                <a:spcPct val="160000"/>
              </a:lnSpc>
            </a:pPr>
            <a:r>
              <a:rPr lang="ar-SA" sz="1600" b="1" dirty="0"/>
              <a:t>الالتزام بسياسات أمن المعلومات </a:t>
            </a:r>
            <a:r>
              <a:rPr lang="en-US" sz="1600" b="1" dirty="0"/>
              <a:t> Information Security Policy Compliance </a:t>
            </a:r>
            <a:r>
              <a:rPr lang="ar-SA" sz="1600" b="1" dirty="0"/>
              <a:t>وهو السلوك الفعلي أو النية السلوكية للموظف لاتباع القواعد والإجراءات الأمنية المعتمدة في الجامعة.</a:t>
            </a:r>
          </a:p>
          <a:p>
            <a:pPr marL="0" indent="0" algn="r" rtl="1">
              <a:lnSpc>
                <a:spcPct val="160000"/>
              </a:lnSpc>
              <a:buNone/>
            </a:pPr>
            <a:endParaRPr lang="ar-SA" sz="2400" b="1" dirty="0"/>
          </a:p>
          <a:p>
            <a:pPr marL="692150" indent="-692150" algn="just" rtl="1">
              <a:lnSpc>
                <a:spcPct val="80000"/>
              </a:lnSpc>
              <a:buNone/>
            </a:pPr>
            <a:endParaRPr lang="ar-SA" sz="2400" b="1" dirty="0"/>
          </a:p>
          <a:p>
            <a:pPr marL="692150" indent="-692150" algn="just" rtl="1">
              <a:lnSpc>
                <a:spcPct val="80000"/>
              </a:lnSpc>
              <a:buNone/>
            </a:pPr>
            <a:endParaRPr lang="ar-SA" sz="2400" b="1" dirty="0"/>
          </a:p>
        </p:txBody>
      </p:sp>
      <p:sp>
        <p:nvSpPr>
          <p:cNvPr id="43011" name="عنصر نائب لرقم الشريحة 2"/>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C9C03058-2D39-401D-8840-9F0EDC11CD45}" type="slidenum">
              <a:rPr lang="ar-SA" sz="1400"/>
              <a:pPr algn="l" eaLnBrk="1" hangingPunct="1"/>
              <a:t>36</a:t>
            </a:fld>
            <a:endParaRPr lang="ar-SA"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0"/>
            <a:ext cx="1800768" cy="955965"/>
          </a:xfrm>
          <a:prstGeom prst="rect">
            <a:avLst/>
          </a:prstGeom>
        </p:spPr>
      </p:pic>
    </p:spTree>
    <p:extLst>
      <p:ext uri="{BB962C8B-B14F-4D97-AF65-F5344CB8AC3E}">
        <p14:creationId xmlns:p14="http://schemas.microsoft.com/office/powerpoint/2010/main" val="195802643"/>
      </p:ext>
    </p:extLst>
  </p:cSld>
  <p:clrMapOvr>
    <a:masterClrMapping/>
  </p:clrMapOvr>
  <mc:AlternateContent xmlns:mc="http://schemas.openxmlformats.org/markup-compatibility/2006" xmlns:p14="http://schemas.microsoft.com/office/powerpoint/2010/main">
    <mc:Choice Requires="p14">
      <p:transition spd="slow" p14:dur="2000" advTm="146374"/>
    </mc:Choice>
    <mc:Fallback xmlns="">
      <p:transition spd="slow" advTm="14637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r" eaLnBrk="1" hangingPunct="1"/>
            <a:r>
              <a:rPr lang="ar-SA" b="1" dirty="0"/>
              <a:t>مراجعة وتذكير </a:t>
            </a:r>
            <a:r>
              <a:rPr lang="ar-EG" b="1" dirty="0"/>
              <a:t>انواع المتغيرات</a:t>
            </a:r>
            <a:r>
              <a:rPr lang="ar-SA" b="1" dirty="0"/>
              <a:t> في البحث العلمي</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fontScale="92500"/>
          </a:bodyPr>
          <a:lstStyle/>
          <a:p>
            <a:pPr algn="r" rtl="1"/>
            <a:endParaRPr lang="ar-EG" sz="2400" b="1" dirty="0"/>
          </a:p>
          <a:p>
            <a:pPr marL="457200" indent="-457200" algn="r" rtl="1">
              <a:buFont typeface="+mj-lt"/>
              <a:buAutoNum type="arabicPeriod"/>
            </a:pPr>
            <a:r>
              <a:rPr lang="ar-EG" sz="2400" b="1" dirty="0"/>
              <a:t>المتغير المستقل </a:t>
            </a:r>
            <a:r>
              <a:rPr lang="en-US" sz="2400" b="1" dirty="0"/>
              <a:t>Independent Variable – IV</a:t>
            </a:r>
            <a:br>
              <a:rPr lang="en-US" sz="2400" dirty="0"/>
            </a:br>
            <a:r>
              <a:rPr lang="ar-EG" sz="2400" dirty="0"/>
              <a:t>هو المتغير الذي يتحكم فيه الباحث، ويُفترض أنه السبب المحتمل لتأثير معين على متغير آخر.</a:t>
            </a:r>
          </a:p>
          <a:p>
            <a:pPr algn="r" rtl="1">
              <a:buFont typeface="+mj-lt"/>
              <a:buAutoNum type="arabicPeriod"/>
            </a:pPr>
            <a:endParaRPr lang="ar-SA" sz="2400" b="1" dirty="0"/>
          </a:p>
          <a:p>
            <a:pPr marL="457200" indent="-457200" algn="r" rtl="1">
              <a:buFont typeface="+mj-lt"/>
              <a:buAutoNum type="arabicPeriod"/>
            </a:pPr>
            <a:r>
              <a:rPr lang="ar-EG" sz="2400" b="1" dirty="0"/>
              <a:t>المتغير التابع </a:t>
            </a:r>
            <a:r>
              <a:rPr lang="en-US" sz="2400" b="1" dirty="0"/>
              <a:t>Dependent Variable - DV</a:t>
            </a:r>
            <a:endParaRPr lang="ar-SA" sz="2400" b="1" dirty="0"/>
          </a:p>
          <a:p>
            <a:pPr marL="0" indent="0" algn="r" rtl="1">
              <a:buNone/>
            </a:pPr>
            <a:r>
              <a:rPr lang="ar-EG" sz="2400" dirty="0"/>
              <a:t>هو المتغير الذي يُقاس في الدراسة، ويُفترض أنه يتأثر بالمتغير المستقل.</a:t>
            </a:r>
          </a:p>
          <a:p>
            <a:pPr marL="0" indent="0" algn="r" rtl="1">
              <a:buNone/>
            </a:pPr>
            <a:endParaRPr lang="ar-SA" sz="2400" b="1" dirty="0"/>
          </a:p>
          <a:p>
            <a:pPr marL="457200" indent="-457200" algn="r" rtl="1">
              <a:buFont typeface="+mj-lt"/>
              <a:buAutoNum type="arabicPeriod" startAt="3"/>
            </a:pPr>
            <a:r>
              <a:rPr lang="ar-EG" sz="2400" b="1" dirty="0"/>
              <a:t>المتغير الوسيط </a:t>
            </a:r>
            <a:r>
              <a:rPr lang="en-US" sz="2400" b="1" dirty="0"/>
              <a:t>Mediating Variable</a:t>
            </a:r>
            <a:br>
              <a:rPr lang="en-US" sz="2400" dirty="0"/>
            </a:br>
            <a:r>
              <a:rPr lang="ar-EG" sz="2400" dirty="0"/>
              <a:t>هو المتغير الذي يوضح كيف ولماذا يؤثر المتغير المستقل على المتغير التابع، حيث يكون حلقة وصل في العلاقة بينهما.</a:t>
            </a:r>
            <a:endParaRPr lang="ar-SA" sz="2400" dirty="0"/>
          </a:p>
          <a:p>
            <a:pPr algn="r" rtl="1">
              <a:buFont typeface="+mj-lt"/>
              <a:buAutoNum type="arabicPeriod" startAt="3"/>
            </a:pPr>
            <a:endParaRPr lang="ar-EG" sz="2400" dirty="0"/>
          </a:p>
          <a:p>
            <a:pPr algn="r" rtl="1">
              <a:buFont typeface="+mj-lt"/>
              <a:buAutoNum type="arabicPeriod" startAt="3"/>
            </a:pPr>
            <a:r>
              <a:rPr lang="ar-EG" sz="2400" b="1" dirty="0"/>
              <a:t>المتغير المعدل </a:t>
            </a:r>
            <a:r>
              <a:rPr lang="en-US" sz="2400" b="1" dirty="0"/>
              <a:t>Moderating Variable</a:t>
            </a:r>
            <a:br>
              <a:rPr lang="en-US" sz="2400" dirty="0"/>
            </a:br>
            <a:r>
              <a:rPr lang="ar-EG" sz="2400" dirty="0"/>
              <a:t>هو المتغير الذي يؤثر في قوة أو اتجاه العلاقة بين المتغير المستقل والمتغير التابع، أي يمكن أن يزيد أو يقلل من تأثير المتغير المستقل.</a:t>
            </a:r>
            <a:endParaRPr lang="ar-SA" sz="2400" dirty="0"/>
          </a:p>
          <a:p>
            <a:pPr algn="r" rtl="1">
              <a:buFont typeface="+mj-lt"/>
              <a:buAutoNum type="arabicPeriod" startAt="3"/>
            </a:pPr>
            <a:endParaRPr lang="ar-EG" sz="2400" dirty="0"/>
          </a:p>
          <a:p>
            <a:pPr algn="r" rtl="1">
              <a:buFont typeface="+mj-lt"/>
              <a:buAutoNum type="arabicPeriod" startAt="3"/>
            </a:pPr>
            <a:r>
              <a:rPr lang="ar-EG" sz="2400" b="1" dirty="0"/>
              <a:t>المتغير الضابط </a:t>
            </a:r>
            <a:r>
              <a:rPr lang="en-US" sz="2400" b="1" dirty="0"/>
              <a:t>Control Variables</a:t>
            </a:r>
            <a:endParaRPr lang="ar-SA" sz="2400" b="1" dirty="0"/>
          </a:p>
          <a:p>
            <a:pPr marL="0" indent="0" algn="r" rtl="1">
              <a:buNone/>
            </a:pPr>
            <a:r>
              <a:rPr lang="ar-SA" sz="2400" b="1" dirty="0"/>
              <a:t> </a:t>
            </a:r>
            <a:r>
              <a:rPr lang="ar-EG" sz="2400" dirty="0"/>
              <a:t>هي المتغيرات التي يسعى الباحث إلى تثبيتها أو التحكم فيها خلال الدراسة، حتى لا تؤثر على العلاقة بين المتغيرات الرئيسية.</a:t>
            </a:r>
          </a:p>
          <a:p>
            <a:pPr algn="r" rtl="1"/>
            <a:endParaRPr lang="en-US" sz="25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98178739"/>
      </p:ext>
    </p:extLst>
  </p:cSld>
  <p:clrMapOvr>
    <a:masterClrMapping/>
  </p:clrMapOvr>
  <mc:AlternateContent xmlns:mc="http://schemas.openxmlformats.org/markup-compatibility/2006" xmlns:p14="http://schemas.microsoft.com/office/powerpoint/2010/main">
    <mc:Choice Requires="p14">
      <p:transition spd="slow" p14:dur="2000" advTm="125852"/>
    </mc:Choice>
    <mc:Fallback xmlns="">
      <p:transition spd="slow" advTm="12585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846161"/>
          </a:xfrm>
        </p:spPr>
        <p:txBody>
          <a:bodyPr>
            <a:normAutofit/>
          </a:bodyPr>
          <a:lstStyle/>
          <a:p>
            <a:pPr algn="r" eaLnBrk="1" hangingPunct="1"/>
            <a:r>
              <a:rPr lang="ar-SA" sz="3600" b="1" dirty="0"/>
              <a:t>التعريف الاجرائي للمتغير المستقل والتابع</a:t>
            </a:r>
            <a:endParaRPr lang="en-US" sz="3600" b="1" dirty="0">
              <a:cs typeface="Times New Roman" pitchFamily="18" charset="0"/>
            </a:endParaRPr>
          </a:p>
        </p:txBody>
      </p:sp>
      <p:sp>
        <p:nvSpPr>
          <p:cNvPr id="60419" name="Rectangle 3"/>
          <p:cNvSpPr>
            <a:spLocks noGrp="1" noChangeArrowheads="1"/>
          </p:cNvSpPr>
          <p:nvPr>
            <p:ph type="body" idx="4294967295"/>
          </p:nvPr>
        </p:nvSpPr>
        <p:spPr>
          <a:xfrm>
            <a:off x="-124691" y="1235394"/>
            <a:ext cx="12164291" cy="5747297"/>
          </a:xfrm>
        </p:spPr>
        <p:txBody>
          <a:bodyPr>
            <a:normAutofit/>
          </a:bodyPr>
          <a:lstStyle/>
          <a:p>
            <a:pPr marL="457200" indent="-457200" algn="r" rtl="1">
              <a:buFont typeface="+mj-lt"/>
              <a:buAutoNum type="arabicPeriod"/>
            </a:pPr>
            <a:r>
              <a:rPr lang="ar-EG" sz="2400" b="1" dirty="0"/>
              <a:t>التعريف الإجرائي للمتغير المستقل </a:t>
            </a:r>
            <a:r>
              <a:rPr lang="en-US" sz="2400" b="1" dirty="0"/>
              <a:t>Independent Variable</a:t>
            </a:r>
          </a:p>
          <a:p>
            <a:pPr algn="r" rtl="1">
              <a:lnSpc>
                <a:spcPct val="150000"/>
              </a:lnSpc>
            </a:pPr>
            <a:r>
              <a:rPr lang="ar-EG" sz="2400" b="1" dirty="0"/>
              <a:t>المتغير المستقل هو (أبعاد نظرية الفعل المخطط: الموقف، المعايير، والتحكم)، ويُعرف إجرائياً بـ:</a:t>
            </a:r>
          </a:p>
          <a:p>
            <a:pPr lvl="1" algn="r" rtl="1">
              <a:lnSpc>
                <a:spcPct val="150000"/>
              </a:lnSpc>
            </a:pPr>
            <a:r>
              <a:rPr lang="ar-EG" sz="2000" b="1" dirty="0"/>
              <a:t>هو مجموعة العوامل التفسيرية (القناعات الشخصية، ضغوط البيئة المحيطة، وتوفر المهارات والوسائل) التي يُفترض أنها تؤثر في سلوك الموظف. ويتم قياسها إجرائياً من خلال استجابات أفراد عينة الدراسة على الفقرات المخصصة لكل بُعد في الاستبيان، وفق مقياس (ليكرت) الخماسي.</a:t>
            </a:r>
          </a:p>
          <a:p>
            <a:pPr marL="457200" indent="-457200" algn="r" rtl="1">
              <a:lnSpc>
                <a:spcPct val="150000"/>
              </a:lnSpc>
              <a:spcBef>
                <a:spcPts val="600"/>
              </a:spcBef>
              <a:buFont typeface="+mj-lt"/>
              <a:buAutoNum type="arabicPeriod" startAt="2"/>
            </a:pPr>
            <a:r>
              <a:rPr lang="ar-EG" sz="2400" b="1" dirty="0"/>
              <a:t>التعريف الإجرائي للمتغير التابع (</a:t>
            </a:r>
            <a:r>
              <a:rPr lang="en-US" sz="2400" b="1" dirty="0"/>
              <a:t>Dependent Variable)</a:t>
            </a:r>
          </a:p>
          <a:p>
            <a:pPr lvl="1" algn="r" rtl="1">
              <a:lnSpc>
                <a:spcPct val="150000"/>
              </a:lnSpc>
              <a:spcBef>
                <a:spcPts val="600"/>
              </a:spcBef>
            </a:pPr>
            <a:r>
              <a:rPr lang="ar-EG" sz="2000" b="1" dirty="0"/>
              <a:t>المتغير الت</a:t>
            </a:r>
            <a:r>
              <a:rPr lang="ar-SA" sz="2000" b="1" dirty="0"/>
              <a:t>ابع </a:t>
            </a:r>
            <a:r>
              <a:rPr lang="ar-EG" sz="2000" b="1" dirty="0"/>
              <a:t>هو (</a:t>
            </a:r>
            <a:r>
              <a:rPr lang="ar-SA" sz="2000" b="1" dirty="0"/>
              <a:t>الالتزام ب</a:t>
            </a:r>
            <a:r>
              <a:rPr lang="ar-EG" sz="2000" b="1" dirty="0"/>
              <a:t>سياسات أمن المعلومات)، ويُعرف إجرائياً بـ:</a:t>
            </a:r>
          </a:p>
          <a:p>
            <a:pPr lvl="1" algn="r" rtl="1">
              <a:lnSpc>
                <a:spcPct val="150000"/>
              </a:lnSpc>
              <a:spcBef>
                <a:spcPts val="600"/>
              </a:spcBef>
            </a:pPr>
            <a:r>
              <a:rPr lang="ar-EG" sz="2000" b="1" dirty="0"/>
              <a:t>هو النتيجة أو الاستجابة النهائية التي تعكس مدى التزام موظف الجامعة بالضوابط والسياسات الأمنية المعتمدة (مثل: سرية البيانات، الاستخدام الآمن للأنظمة، والتبليغ عن الحوادث). ويتم قياسه إجرائياً بالدرجة الكلية أو المتوسط الحسابي الذي يحصل عليه الموظف في محور </a:t>
            </a:r>
            <a:r>
              <a:rPr lang="ar-SA" sz="2000" b="1" dirty="0"/>
              <a:t>الالتزام </a:t>
            </a:r>
            <a:r>
              <a:rPr lang="ar-EG" sz="2000" b="1" dirty="0"/>
              <a:t>السلوكي' ضمن أداة الدراسة.</a:t>
            </a:r>
            <a:endParaRPr lang="en-US" sz="21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8629476"/>
      </p:ext>
    </p:extLst>
  </p:cSld>
  <p:clrMapOvr>
    <a:masterClrMapping/>
  </p:clrMapOvr>
  <mc:AlternateContent xmlns:mc="http://schemas.openxmlformats.org/markup-compatibility/2006" xmlns:p14="http://schemas.microsoft.com/office/powerpoint/2010/main">
    <mc:Choice Requires="p14">
      <p:transition spd="slow" p14:dur="2000" advTm="153234"/>
    </mc:Choice>
    <mc:Fallback xmlns="">
      <p:transition spd="slow" advTm="15323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marL="742950" indent="-742950" algn="r" rtl="1">
              <a:buFont typeface="+mj-lt"/>
              <a:buAutoNum type="arabicPeriod" startAt="6"/>
            </a:pPr>
            <a:r>
              <a:rPr lang="ar-DZ" b="1" dirty="0"/>
              <a:t>اختيار و تصميم المنهجية العلمية</a:t>
            </a:r>
          </a:p>
        </p:txBody>
      </p:sp>
      <p:sp>
        <p:nvSpPr>
          <p:cNvPr id="60419" name="Rectangle 3"/>
          <p:cNvSpPr>
            <a:spLocks noGrp="1" noChangeArrowheads="1"/>
          </p:cNvSpPr>
          <p:nvPr>
            <p:ph type="body" idx="4294967295"/>
          </p:nvPr>
        </p:nvSpPr>
        <p:spPr>
          <a:xfrm>
            <a:off x="-124691" y="1136074"/>
            <a:ext cx="12164291" cy="5846618"/>
          </a:xfrm>
        </p:spPr>
        <p:txBody>
          <a:bodyPr>
            <a:normAutofit fontScale="85000" lnSpcReduction="20000"/>
          </a:bodyPr>
          <a:lstStyle/>
          <a:p>
            <a:pPr marL="457200" indent="-457200" algn="r" rtl="1">
              <a:lnSpc>
                <a:spcPct val="150000"/>
              </a:lnSpc>
              <a:buFont typeface="+mj-lt"/>
              <a:buAutoNum type="arabicPeriod"/>
            </a:pPr>
            <a:r>
              <a:rPr lang="ar-SA" sz="2400" b="1" dirty="0"/>
              <a:t>منهج البحث: </a:t>
            </a:r>
            <a:r>
              <a:rPr lang="ar-EG" sz="2000" b="1" dirty="0"/>
              <a:t>المنهج الوصفي التحليلي </a:t>
            </a:r>
            <a:r>
              <a:rPr lang="en-US" sz="2000" b="1" dirty="0"/>
              <a:t>Descriptive Analytical Method</a:t>
            </a:r>
            <a:r>
              <a:rPr lang="ar-SA" sz="2000" b="1" dirty="0"/>
              <a:t>:</a:t>
            </a:r>
            <a:endParaRPr lang="en-US" sz="2000" b="1" dirty="0"/>
          </a:p>
          <a:p>
            <a:pPr lvl="1" algn="r" rtl="1">
              <a:lnSpc>
                <a:spcPct val="150000"/>
              </a:lnSpc>
            </a:pPr>
            <a:r>
              <a:rPr lang="ar-EG" b="1" dirty="0"/>
              <a:t>لوصف واقع </a:t>
            </a:r>
            <a:r>
              <a:rPr lang="ar-SA" b="1" dirty="0"/>
              <a:t>التزام </a:t>
            </a:r>
            <a:r>
              <a:rPr lang="ar-EG" b="1" dirty="0"/>
              <a:t>الموظفين للسياسات، ثم تحليل العلاقة بين "الوعي والتدريب" (</a:t>
            </a:r>
            <a:r>
              <a:rPr lang="ar-SA" b="1" dirty="0"/>
              <a:t>كم</a:t>
            </a:r>
            <a:r>
              <a:rPr lang="ar-EG" b="1" dirty="0"/>
              <a:t>تغيرات مستقلة) وبين الالتزام (المتغير التابع).</a:t>
            </a:r>
          </a:p>
          <a:p>
            <a:pPr marL="457200" indent="-457200" algn="r" rtl="1">
              <a:lnSpc>
                <a:spcPct val="150000"/>
              </a:lnSpc>
              <a:buFont typeface="+mj-lt"/>
              <a:buAutoNum type="arabicPeriod"/>
            </a:pPr>
            <a:r>
              <a:rPr lang="ar-EG" sz="2400" b="1" dirty="0"/>
              <a:t>مجتمع وعينة الدراسة </a:t>
            </a:r>
            <a:r>
              <a:rPr lang="en-US" sz="2400" b="1" dirty="0"/>
              <a:t>Population and Sample</a:t>
            </a:r>
          </a:p>
          <a:p>
            <a:pPr lvl="1" algn="r" rtl="1">
              <a:lnSpc>
                <a:spcPct val="150000"/>
              </a:lnSpc>
            </a:pPr>
            <a:r>
              <a:rPr lang="ar-EG" sz="2000" b="1" dirty="0"/>
              <a:t>المجتمع: جميع </a:t>
            </a:r>
            <a:r>
              <a:rPr lang="ar-SA" sz="2000" b="1" dirty="0"/>
              <a:t>موظفي</a:t>
            </a:r>
            <a:r>
              <a:rPr lang="ar-EG" sz="2000" b="1" dirty="0"/>
              <a:t> الجامعة (أكاديميين، إداريين، وفنيي تقنية المعلومات).</a:t>
            </a:r>
            <a:endParaRPr lang="ar-SA" sz="2000" b="1" dirty="0"/>
          </a:p>
          <a:p>
            <a:pPr lvl="1" algn="r" rtl="1">
              <a:lnSpc>
                <a:spcPct val="150000"/>
              </a:lnSpc>
            </a:pPr>
            <a:r>
              <a:rPr lang="ar-EG" sz="2400" b="1" dirty="0"/>
              <a:t>العينة: اختيار عينة ممثلة (مثلاً باستخدام العينة العشوائية الطبقية) لضمان تمثيل كافة الفئات الوظيفية.</a:t>
            </a:r>
          </a:p>
          <a:p>
            <a:pPr marL="457200" indent="-457200" algn="r" rtl="1">
              <a:lnSpc>
                <a:spcPct val="150000"/>
              </a:lnSpc>
              <a:buFont typeface="+mj-lt"/>
              <a:buAutoNum type="arabicPeriod"/>
            </a:pPr>
            <a:r>
              <a:rPr lang="ar-EG" sz="2400" b="1" dirty="0"/>
              <a:t>أدوات جمع البيانات </a:t>
            </a:r>
            <a:r>
              <a:rPr lang="en-US" sz="2400" b="1" dirty="0"/>
              <a:t>Data Collection Tools</a:t>
            </a:r>
          </a:p>
          <a:p>
            <a:pPr lvl="1" algn="r" rtl="1">
              <a:lnSpc>
                <a:spcPct val="150000"/>
              </a:lnSpc>
            </a:pPr>
            <a:r>
              <a:rPr lang="ar-EG" sz="2000" b="1" dirty="0"/>
              <a:t>الاستبيان </a:t>
            </a:r>
            <a:r>
              <a:rPr lang="en-US" sz="2000" b="1" dirty="0"/>
              <a:t>Questionnaire</a:t>
            </a:r>
            <a:r>
              <a:rPr lang="ar-SA" sz="2000" b="1" dirty="0"/>
              <a:t>: </a:t>
            </a:r>
            <a:r>
              <a:rPr lang="ar-EG" sz="2000" b="1" dirty="0"/>
              <a:t>الأداة الأساسية لقياس المتغيرات المستقلة والتابعة (الموقف، المعايير، التحكم، </a:t>
            </a:r>
            <a:r>
              <a:rPr lang="ar-SA" sz="2000" b="1" dirty="0"/>
              <a:t>و الالتزام</a:t>
            </a:r>
            <a:r>
              <a:rPr lang="ar-EG" sz="2000" b="1" dirty="0"/>
              <a:t>).</a:t>
            </a:r>
          </a:p>
          <a:p>
            <a:pPr lvl="1" algn="r" rtl="1">
              <a:lnSpc>
                <a:spcPct val="150000"/>
              </a:lnSpc>
            </a:pPr>
            <a:r>
              <a:rPr lang="ar-EG" sz="2000" b="1" dirty="0"/>
              <a:t>المقابلة </a:t>
            </a:r>
            <a:r>
              <a:rPr lang="en-US" sz="2000" b="1" dirty="0"/>
              <a:t>Interviews </a:t>
            </a:r>
            <a:r>
              <a:rPr lang="ar-SA" sz="2000" b="1" dirty="0"/>
              <a:t>: </a:t>
            </a:r>
            <a:r>
              <a:rPr lang="ar-EG" sz="2000" b="1" dirty="0"/>
              <a:t>اختياري مع مديري تقنية المعلومات لفهم العوائق المؤسسية لتعزيز جودة الدراسة.</a:t>
            </a:r>
            <a:endParaRPr lang="ar-SA" sz="2000" b="1" dirty="0"/>
          </a:p>
          <a:p>
            <a:pPr marL="514350" indent="-514350" algn="r" rtl="1">
              <a:lnSpc>
                <a:spcPct val="150000"/>
              </a:lnSpc>
              <a:buFont typeface="+mj-lt"/>
              <a:buAutoNum type="arabicPeriod"/>
            </a:pPr>
            <a:r>
              <a:rPr lang="ar-EG" b="1" dirty="0"/>
              <a:t>الحدود المنهجية </a:t>
            </a:r>
            <a:r>
              <a:rPr lang="en-US" b="1" dirty="0"/>
              <a:t>Research Boundaries</a:t>
            </a:r>
          </a:p>
          <a:p>
            <a:pPr lvl="1" algn="r" rtl="1">
              <a:lnSpc>
                <a:spcPct val="150000"/>
              </a:lnSpc>
            </a:pPr>
            <a:r>
              <a:rPr lang="ar-EG" b="1" dirty="0"/>
              <a:t>الحدود الموضوعية: سياسات أمن المعلومات السلوكية والتقنية.</a:t>
            </a:r>
          </a:p>
          <a:p>
            <a:pPr lvl="1" algn="r" rtl="1">
              <a:lnSpc>
                <a:spcPct val="150000"/>
              </a:lnSpc>
            </a:pPr>
            <a:r>
              <a:rPr lang="ar-EG" b="1" dirty="0"/>
              <a:t>الحدود المكانية: الجامعة (أو مجموعة جامعات محددة).</a:t>
            </a:r>
          </a:p>
          <a:p>
            <a:pPr lvl="1" algn="r" rtl="1">
              <a:lnSpc>
                <a:spcPct val="150000"/>
              </a:lnSpc>
            </a:pPr>
            <a:r>
              <a:rPr lang="ar-EG" b="1" dirty="0"/>
              <a:t>الحدود الزمانية: العام الجامعي الحالي</a:t>
            </a:r>
            <a:r>
              <a:rPr lang="ar-SA" b="1" dirty="0"/>
              <a:t> .............</a:t>
            </a:r>
            <a:endParaRPr lang="ar-EG" sz="2400" b="1" dirty="0"/>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71250255"/>
      </p:ext>
    </p:extLst>
  </p:cSld>
  <p:clrMapOvr>
    <a:masterClrMapping/>
  </p:clrMapOvr>
  <mc:AlternateContent xmlns:mc="http://schemas.openxmlformats.org/markup-compatibility/2006" xmlns:p14="http://schemas.microsoft.com/office/powerpoint/2010/main">
    <mc:Choice Requires="p14">
      <p:transition spd="slow" p14:dur="2000" advTm="166507"/>
    </mc:Choice>
    <mc:Fallback xmlns="">
      <p:transition spd="slow" advTm="16650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r" rtl="1"/>
            <a:r>
              <a:rPr lang="ar-DZ" b="1" dirty="0"/>
              <a:t>اختيار و تصميم المنهجية العلمية</a:t>
            </a:r>
          </a:p>
        </p:txBody>
      </p:sp>
      <p:sp>
        <p:nvSpPr>
          <p:cNvPr id="60419" name="Rectangle 3"/>
          <p:cNvSpPr>
            <a:spLocks noGrp="1" noChangeArrowheads="1"/>
          </p:cNvSpPr>
          <p:nvPr>
            <p:ph type="body" idx="4294967295"/>
          </p:nvPr>
        </p:nvSpPr>
        <p:spPr>
          <a:xfrm>
            <a:off x="-124691" y="748146"/>
            <a:ext cx="12164291" cy="6234546"/>
          </a:xfrm>
        </p:spPr>
        <p:txBody>
          <a:bodyPr>
            <a:normAutofit/>
          </a:bodyPr>
          <a:lstStyle/>
          <a:p>
            <a:pPr algn="r" rtl="1"/>
            <a:endParaRPr lang="ar-EG" sz="2400" b="1" dirty="0"/>
          </a:p>
          <a:p>
            <a:pPr marL="457200" indent="-457200" algn="r" rtl="1">
              <a:lnSpc>
                <a:spcPct val="150000"/>
              </a:lnSpc>
              <a:buFont typeface="+mj-lt"/>
              <a:buAutoNum type="arabicPeriod" startAt="5"/>
            </a:pPr>
            <a:r>
              <a:rPr lang="ar-EG" sz="2400" b="1" dirty="0"/>
              <a:t>أساليب المعالجة الإحصائية </a:t>
            </a:r>
            <a:r>
              <a:rPr lang="en-US" sz="2400" b="1" dirty="0"/>
              <a:t>Statistical Analysis</a:t>
            </a:r>
          </a:p>
          <a:p>
            <a:pPr lvl="1" algn="r" rtl="1">
              <a:lnSpc>
                <a:spcPct val="150000"/>
              </a:lnSpc>
            </a:pPr>
            <a:r>
              <a:rPr lang="ar-EG" sz="2000" b="1" dirty="0"/>
              <a:t>لتحويل البيانات إلى نتائج علمية، ستحتاج إلى:</a:t>
            </a:r>
          </a:p>
          <a:p>
            <a:pPr lvl="2" algn="r" rtl="1">
              <a:lnSpc>
                <a:spcPct val="150000"/>
              </a:lnSpc>
            </a:pPr>
            <a:r>
              <a:rPr lang="ar-EG" sz="1600" b="1" dirty="0"/>
              <a:t>الإحصاء الوصفي: (المتوسطات الحسابية، الانحرافات المعيارية) لوصف مستوى الالتزام.</a:t>
            </a:r>
          </a:p>
          <a:p>
            <a:pPr lvl="2" algn="r" rtl="1">
              <a:lnSpc>
                <a:spcPct val="150000"/>
              </a:lnSpc>
            </a:pPr>
            <a:r>
              <a:rPr lang="ar-EG" sz="1600" b="1" dirty="0"/>
              <a:t>الإحصاء الاستدلالي: (معامل ارتباط بيرسون، الانحدار المتعدد) لاختبار الفرضيات وقياس أثر المتغيرات المستقلة على التابع.</a:t>
            </a:r>
            <a:endParaRPr lang="en-US" sz="1700" dirty="0">
              <a:cs typeface="Arial" pitchFamily="34" charset="0"/>
            </a:endParaRP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8040987"/>
      </p:ext>
    </p:extLst>
  </p:cSld>
  <p:clrMapOvr>
    <a:masterClrMapping/>
  </p:clrMapOvr>
  <mc:AlternateContent xmlns:mc="http://schemas.openxmlformats.org/markup-compatibility/2006" xmlns:p14="http://schemas.microsoft.com/office/powerpoint/2010/main">
    <mc:Choice Requires="p14">
      <p:transition spd="slow" p14:dur="2000" advTm="63492"/>
    </mc:Choice>
    <mc:Fallback xmlns="">
      <p:transition spd="slow" advTm="6349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504967" y="687729"/>
            <a:ext cx="11368377" cy="6166139"/>
          </a:xfrm>
        </p:spPr>
        <p:txBody>
          <a:bodyPr>
            <a:normAutofit fontScale="85000" lnSpcReduction="10000"/>
          </a:bodyPr>
          <a:lstStyle/>
          <a:p>
            <a:pPr marL="0" indent="0" algn="just" rtl="1">
              <a:lnSpc>
                <a:spcPct val="150000"/>
              </a:lnSpc>
              <a:buNone/>
            </a:pPr>
            <a:r>
              <a:rPr lang="ar-SA" sz="2400" b="1" dirty="0"/>
              <a:t>جمع البيانات:</a:t>
            </a:r>
            <a:r>
              <a:rPr lang="ar-SA" sz="2400" dirty="0"/>
              <a:t> بناءً على الصياغة النظرية التي تم وضعها (الموقف، المعايير، والتحكم)، تم تصميم محاورالاستبيان ليكون أداة قياس دقيقة للبحث. تم تقسيم الاستبيان إلى محاور تقابل المتغيرات المستقلة والتابعة لضمان الترابط المنهجي. حجم المعلومات المتوفر عن نظم المعلومات </a:t>
            </a:r>
          </a:p>
          <a:p>
            <a:pPr algn="just" rtl="1">
              <a:lnSpc>
                <a:spcPct val="150000"/>
              </a:lnSpc>
              <a:buFont typeface="Wingdings" panose="05000000000000000000" pitchFamily="2" charset="2"/>
              <a:buChar char="§"/>
            </a:pPr>
            <a:r>
              <a:rPr lang="ar-DZ" sz="2400" b="1" dirty="0"/>
              <a:t>المحور الأول: الموقف الشخصي </a:t>
            </a:r>
            <a:r>
              <a:rPr lang="en-US" sz="2400" b="1" dirty="0">
                <a:cs typeface="Arial" pitchFamily="34" charset="0"/>
              </a:rPr>
              <a:t>Attitude </a:t>
            </a:r>
            <a:r>
              <a:rPr lang="ar-SA" sz="2400" b="1" dirty="0">
                <a:cs typeface="Arial" pitchFamily="34" charset="0"/>
              </a:rPr>
              <a:t> </a:t>
            </a:r>
            <a:r>
              <a:rPr lang="ar-DZ" sz="2400" b="1" dirty="0"/>
              <a:t>متغير مستقل</a:t>
            </a:r>
            <a:endParaRPr lang="ar-SA" sz="2400" b="1" dirty="0"/>
          </a:p>
          <a:p>
            <a:pPr lvl="1" algn="just" rtl="1">
              <a:lnSpc>
                <a:spcPct val="150000"/>
              </a:lnSpc>
              <a:buFont typeface="Wingdings" panose="05000000000000000000" pitchFamily="2" charset="2"/>
              <a:buChar char="§"/>
            </a:pPr>
            <a:r>
              <a:rPr lang="ar-DZ" sz="2000" dirty="0"/>
              <a:t>يقيس مدى إيمان وقناعة الموظف بجدوى السياسات.</a:t>
            </a:r>
            <a:endParaRPr lang="ar-SA" sz="2000" dirty="0"/>
          </a:p>
          <a:p>
            <a:pPr lvl="1" algn="just" rtl="1">
              <a:lnSpc>
                <a:spcPct val="150000"/>
              </a:lnSpc>
              <a:buFont typeface="Wingdings" panose="05000000000000000000" pitchFamily="2" charset="2"/>
              <a:buChar char="§"/>
            </a:pPr>
            <a:r>
              <a:rPr lang="ar-DZ" sz="2400" dirty="0"/>
              <a:t>أرى أن اتباع سياسات أمن المعلومات في الجامعة هو إجراء ضروري وليس مجرد عبء إداري.</a:t>
            </a:r>
            <a:endParaRPr lang="ar-SA" sz="2400" dirty="0"/>
          </a:p>
          <a:p>
            <a:pPr lvl="1" algn="just" rtl="1">
              <a:lnSpc>
                <a:spcPct val="150000"/>
              </a:lnSpc>
              <a:buFont typeface="Wingdings" panose="05000000000000000000" pitchFamily="2" charset="2"/>
              <a:buChar char="§"/>
            </a:pPr>
            <a:r>
              <a:rPr lang="ar-DZ" sz="2400" dirty="0"/>
              <a:t>أعتقد أن الالتزام بقواعد الأمن السيبراني يحمي بياناتي الشخصية وبيانات العمل من المخاطر.</a:t>
            </a:r>
            <a:endParaRPr lang="ar-SA" sz="2400" dirty="0"/>
          </a:p>
          <a:p>
            <a:pPr lvl="1" algn="just" rtl="1">
              <a:lnSpc>
                <a:spcPct val="150000"/>
              </a:lnSpc>
              <a:buFont typeface="Wingdings" panose="05000000000000000000" pitchFamily="2" charset="2"/>
              <a:buChar char="§"/>
            </a:pPr>
            <a:r>
              <a:rPr lang="ar-DZ" sz="2400" dirty="0"/>
              <a:t>أؤمن أن فوائد تطبيق السياسات الأمنية تفوق الجهد المبذول في تنفيذها.</a:t>
            </a:r>
            <a:endParaRPr lang="ar-SA" sz="2400" dirty="0"/>
          </a:p>
          <a:p>
            <a:pPr algn="just" rtl="1">
              <a:lnSpc>
                <a:spcPct val="150000"/>
              </a:lnSpc>
              <a:buFont typeface="Wingdings" panose="05000000000000000000" pitchFamily="2" charset="2"/>
              <a:buChar char="§"/>
            </a:pPr>
            <a:r>
              <a:rPr lang="ar-DZ" sz="2400" b="1" dirty="0"/>
              <a:t>المحور الثاني: المعايير الذاتية </a:t>
            </a:r>
            <a:r>
              <a:rPr lang="en-US" sz="2400" b="1" dirty="0"/>
              <a:t>Subjective Norms </a:t>
            </a:r>
            <a:r>
              <a:rPr lang="ar-SA" sz="2400" b="1" dirty="0"/>
              <a:t> </a:t>
            </a:r>
            <a:r>
              <a:rPr lang="ar-DZ" sz="2400" b="1" dirty="0"/>
              <a:t>متغير مستقل</a:t>
            </a:r>
          </a:p>
          <a:p>
            <a:pPr lvl="1" algn="just" rtl="1">
              <a:lnSpc>
                <a:spcPct val="150000"/>
              </a:lnSpc>
              <a:buFont typeface="Wingdings" panose="05000000000000000000" pitchFamily="2" charset="2"/>
              <a:buChar char="§"/>
            </a:pPr>
            <a:r>
              <a:rPr lang="ar-DZ" sz="2000" dirty="0"/>
              <a:t>يقيس تأثير البيئة المحيطة والضغط الاجتماعي.</a:t>
            </a:r>
          </a:p>
          <a:p>
            <a:pPr lvl="1" algn="just" rtl="1">
              <a:lnSpc>
                <a:spcPct val="150000"/>
              </a:lnSpc>
              <a:buFont typeface="Wingdings" panose="05000000000000000000" pitchFamily="2" charset="2"/>
              <a:buChar char="§"/>
            </a:pPr>
            <a:r>
              <a:rPr lang="ar-DZ" sz="2000" dirty="0"/>
              <a:t>تهتم الإدارة العليا في جامعتي بشكل كبير بمدى التزام المنسوبين بالمعايير الأمنية.</a:t>
            </a:r>
          </a:p>
          <a:p>
            <a:pPr lvl="1" algn="just" rtl="1">
              <a:lnSpc>
                <a:spcPct val="150000"/>
              </a:lnSpc>
              <a:buFont typeface="Wingdings" panose="05000000000000000000" pitchFamily="2" charset="2"/>
              <a:buChar char="§"/>
            </a:pPr>
            <a:r>
              <a:rPr lang="ar-DZ" sz="2000" dirty="0"/>
              <a:t>يحرص زملائي المقربون في العمل على اتباع بروتوكولات الأمن المعلوماتي بدقة.</a:t>
            </a:r>
          </a:p>
          <a:p>
            <a:pPr lvl="1" algn="just" rtl="1">
              <a:lnSpc>
                <a:spcPct val="150000"/>
              </a:lnSpc>
              <a:buFont typeface="Wingdings" panose="05000000000000000000" pitchFamily="2" charset="2"/>
              <a:buChar char="§"/>
            </a:pPr>
            <a:r>
              <a:rPr lang="ar-DZ" sz="2000" dirty="0"/>
              <a:t>أشعر بأن هناك توجهاً عاماً في القسم الذي أعمل به يحث على احترام الخصوصية الرقمية.</a:t>
            </a:r>
          </a:p>
          <a:p>
            <a:pPr algn="just" rtl="1">
              <a:lnSpc>
                <a:spcPct val="150000"/>
              </a:lnSpc>
              <a:buFont typeface="Wingdings" panose="05000000000000000000" pitchFamily="2" charset="2"/>
              <a:buChar char="§"/>
            </a:pPr>
            <a:endParaRPr lang="ar-DZ" sz="2800" dirty="0"/>
          </a:p>
          <a:p>
            <a:pPr marL="692150" indent="-692150" algn="just" rtl="1">
              <a:buNone/>
            </a:pPr>
            <a:endParaRPr lang="ar-DZ" sz="2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0"/>
            <a:ext cx="1800768" cy="955965"/>
          </a:xfrm>
          <a:prstGeom prst="rect">
            <a:avLst/>
          </a:prstGeom>
        </p:spPr>
      </p:pic>
      <p:sp>
        <p:nvSpPr>
          <p:cNvPr id="6" name="Rectangle 2"/>
          <p:cNvSpPr txBox="1">
            <a:spLocks noChangeArrowheads="1"/>
          </p:cNvSpPr>
          <p:nvPr/>
        </p:nvSpPr>
        <p:spPr>
          <a:xfrm>
            <a:off x="651165" y="0"/>
            <a:ext cx="10702636" cy="68772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742950" indent="-742950" algn="r" rtl="1">
              <a:buFont typeface="+mj-lt"/>
              <a:buAutoNum type="arabicPeriod" startAt="7"/>
            </a:pPr>
            <a:r>
              <a:rPr lang="ar-SA" sz="3600" b="1" dirty="0"/>
              <a:t>جمع البيانات</a:t>
            </a:r>
            <a:endParaRPr lang="ar-DZ" sz="3600" b="1" dirty="0"/>
          </a:p>
        </p:txBody>
      </p:sp>
    </p:spTree>
    <p:extLst>
      <p:ext uri="{BB962C8B-B14F-4D97-AF65-F5344CB8AC3E}">
        <p14:creationId xmlns:p14="http://schemas.microsoft.com/office/powerpoint/2010/main" val="1357304749"/>
      </p:ext>
    </p:extLst>
  </p:cSld>
  <p:clrMapOvr>
    <a:masterClrMapping/>
  </p:clrMapOvr>
  <mc:AlternateContent xmlns:mc="http://schemas.openxmlformats.org/markup-compatibility/2006" xmlns:p14="http://schemas.microsoft.com/office/powerpoint/2010/main">
    <mc:Choice Requires="p14">
      <p:transition spd="slow" p14:dur="2000" advTm="158430"/>
    </mc:Choice>
    <mc:Fallback xmlns="">
      <p:transition spd="slow" advTm="1584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a:xfrm>
            <a:off x="1745673" y="414769"/>
            <a:ext cx="10127671" cy="6166139"/>
          </a:xfrm>
        </p:spPr>
        <p:txBody>
          <a:bodyPr>
            <a:normAutofit fontScale="85000" lnSpcReduction="10000"/>
          </a:bodyPr>
          <a:lstStyle/>
          <a:p>
            <a:pPr algn="just" rtl="1">
              <a:lnSpc>
                <a:spcPct val="160000"/>
              </a:lnSpc>
              <a:buFont typeface="Wingdings" panose="05000000000000000000" pitchFamily="2" charset="2"/>
              <a:buChar char="§"/>
            </a:pPr>
            <a:r>
              <a:rPr lang="ar-DZ" sz="2200" b="1" dirty="0"/>
              <a:t>المحور الثالث: التحكم السلوكي المدرك </a:t>
            </a:r>
            <a:r>
              <a:rPr lang="en-US" sz="2200" b="1" dirty="0"/>
              <a:t>Perceived Behavioral Control</a:t>
            </a:r>
            <a:r>
              <a:rPr lang="ar-SA" sz="2200" b="1" dirty="0"/>
              <a:t> </a:t>
            </a:r>
            <a:r>
              <a:rPr lang="ar-DZ" sz="2200" b="1" dirty="0"/>
              <a:t>متغير مستقل</a:t>
            </a:r>
            <a:endParaRPr lang="ar-SA" sz="2200" b="1" dirty="0"/>
          </a:p>
          <a:p>
            <a:pPr lvl="1" algn="just" rtl="1">
              <a:lnSpc>
                <a:spcPct val="160000"/>
              </a:lnSpc>
              <a:buFont typeface="Wingdings" panose="05000000000000000000" pitchFamily="2" charset="2"/>
              <a:buChar char="§"/>
            </a:pPr>
            <a:r>
              <a:rPr lang="ar-DZ" dirty="0"/>
              <a:t>يقيس مدى توفر المهارات والوسائل والتدريب.</a:t>
            </a:r>
            <a:endParaRPr lang="ar-SA" dirty="0"/>
          </a:p>
          <a:p>
            <a:pPr lvl="1" algn="just" rtl="1">
              <a:lnSpc>
                <a:spcPct val="160000"/>
              </a:lnSpc>
              <a:buFont typeface="Wingdings" panose="05000000000000000000" pitchFamily="2" charset="2"/>
              <a:buChar char="§"/>
            </a:pPr>
            <a:r>
              <a:rPr lang="ar-DZ" sz="2400" dirty="0"/>
              <a:t>توفر الجامعة الموارد والبرمجيات اللازمة لتطبيق سياسات الأمن بسهولة (مثل برامج التشفير، الأنظمة المحدثة).</a:t>
            </a:r>
            <a:endParaRPr lang="ar-SA" sz="2400" dirty="0"/>
          </a:p>
          <a:p>
            <a:pPr lvl="1" algn="just" rtl="1">
              <a:lnSpc>
                <a:spcPct val="160000"/>
              </a:lnSpc>
              <a:buFont typeface="Wingdings" panose="05000000000000000000" pitchFamily="2" charset="2"/>
              <a:buChar char="§"/>
            </a:pPr>
            <a:r>
              <a:rPr lang="ar-DZ" sz="2400" dirty="0"/>
              <a:t>لدي المعرفة التقنية الكافية التي تمكنني من تنفيذ السياسات المطلوبة مني دون مساعدة.</a:t>
            </a:r>
            <a:endParaRPr lang="ar-SA" sz="2400" dirty="0"/>
          </a:p>
          <a:p>
            <a:pPr lvl="1" algn="just" rtl="1">
              <a:lnSpc>
                <a:spcPct val="160000"/>
              </a:lnSpc>
              <a:buFont typeface="Wingdings" panose="05000000000000000000" pitchFamily="2" charset="2"/>
              <a:buChar char="§"/>
            </a:pPr>
            <a:r>
              <a:rPr lang="ar-DZ" sz="2400" dirty="0"/>
              <a:t>القواعد الأمنية المتبعة في الجامعة واضحة وسهلة الفهم بالنسبة لي.</a:t>
            </a:r>
            <a:endParaRPr lang="ar-SA" sz="2400" dirty="0"/>
          </a:p>
          <a:p>
            <a:pPr marL="692150" indent="-692150" algn="just" rtl="1">
              <a:buNone/>
            </a:pPr>
            <a:endParaRPr lang="ar-DZ" sz="2400" dirty="0"/>
          </a:p>
          <a:p>
            <a:pPr algn="just" rtl="1">
              <a:lnSpc>
                <a:spcPct val="160000"/>
              </a:lnSpc>
              <a:buFont typeface="Wingdings" panose="05000000000000000000" pitchFamily="2" charset="2"/>
              <a:buChar char="§"/>
            </a:pPr>
            <a:r>
              <a:rPr lang="ar-DZ" sz="2200" b="1" dirty="0"/>
              <a:t>المحور الرابع: الامتثال لسياسات أمن المعلومات </a:t>
            </a:r>
            <a:r>
              <a:rPr lang="en-US" sz="2200" b="1" dirty="0"/>
              <a:t>ISP Compliance </a:t>
            </a:r>
            <a:r>
              <a:rPr lang="ar-SA" sz="2200" b="1" dirty="0"/>
              <a:t> </a:t>
            </a:r>
            <a:r>
              <a:rPr lang="ar-DZ" sz="2200" b="1" dirty="0"/>
              <a:t>متغير تابع</a:t>
            </a:r>
            <a:endParaRPr lang="ar-SA" sz="2200" b="1" dirty="0"/>
          </a:p>
          <a:p>
            <a:pPr lvl="1" algn="just" rtl="1">
              <a:lnSpc>
                <a:spcPct val="160000"/>
              </a:lnSpc>
              <a:buFont typeface="Wingdings" panose="05000000000000000000" pitchFamily="2" charset="2"/>
              <a:buChar char="§"/>
            </a:pPr>
            <a:r>
              <a:rPr lang="ar-DZ" dirty="0"/>
              <a:t>يقيس السلوك الفعلي أو النية للالتزام.</a:t>
            </a:r>
            <a:endParaRPr lang="ar-SA" dirty="0"/>
          </a:p>
          <a:p>
            <a:pPr lvl="1" algn="just" rtl="1">
              <a:lnSpc>
                <a:spcPct val="160000"/>
              </a:lnSpc>
              <a:buFont typeface="Wingdings" panose="05000000000000000000" pitchFamily="2" charset="2"/>
              <a:buChar char="§"/>
            </a:pPr>
            <a:r>
              <a:rPr lang="ar-DZ" sz="2400" dirty="0"/>
              <a:t>أحرص دائماً على استخدام كلمات مرور قوية ومعقدة لحساباتي الجامعية.</a:t>
            </a:r>
            <a:endParaRPr lang="ar-SA" sz="2400" dirty="0"/>
          </a:p>
          <a:p>
            <a:pPr lvl="1" algn="just" rtl="1">
              <a:lnSpc>
                <a:spcPct val="160000"/>
              </a:lnSpc>
              <a:buFont typeface="Wingdings" panose="05000000000000000000" pitchFamily="2" charset="2"/>
              <a:buChar char="§"/>
            </a:pPr>
            <a:r>
              <a:rPr lang="ar-SA" sz="2400" dirty="0"/>
              <a:t>ا</a:t>
            </a:r>
            <a:r>
              <a:rPr lang="ar-DZ" sz="2400" dirty="0"/>
              <a:t>تجنب فتح الروابط أو الملفات المرفقة من مصادر بريد إلكتروني غير معروفة.</a:t>
            </a:r>
            <a:endParaRPr lang="ar-SA" sz="2400" dirty="0"/>
          </a:p>
          <a:p>
            <a:pPr lvl="1" algn="just" rtl="1">
              <a:lnSpc>
                <a:spcPct val="160000"/>
              </a:lnSpc>
              <a:buFont typeface="Wingdings" panose="05000000000000000000" pitchFamily="2" charset="2"/>
              <a:buChar char="§"/>
            </a:pPr>
            <a:r>
              <a:rPr lang="ar-DZ" sz="2400" dirty="0"/>
              <a:t>أقوم بالإبلاغ فوراً عن أي ثغرة أمنية أو نشاط مشبوه ألاحظه على النظام.</a:t>
            </a:r>
            <a:endParaRPr lang="ar-SA" sz="2400" dirty="0"/>
          </a:p>
          <a:p>
            <a:pPr lvl="1" algn="just" rtl="1">
              <a:lnSpc>
                <a:spcPct val="160000"/>
              </a:lnSpc>
              <a:buFont typeface="Wingdings" panose="05000000000000000000" pitchFamily="2" charset="2"/>
              <a:buChar char="§"/>
            </a:pPr>
            <a:r>
              <a:rPr lang="ar-DZ" sz="2400" dirty="0"/>
              <a:t>ألتزم بعدم مشاركة بيانات الدخول الخاصة بي (اسم المستخدم وكلمة المرور) مع أي شخص آخر.</a:t>
            </a:r>
            <a:endParaRPr lang="en-US" sz="2400" dirty="0">
              <a:cs typeface="Arial" pitchFamily="34" charset="0"/>
            </a:endParaRPr>
          </a:p>
          <a:p>
            <a:pPr marL="692150" indent="-692150" algn="just" rtl="1">
              <a:buNone/>
            </a:pPr>
            <a:endParaRPr lang="ar-DZ" sz="2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0"/>
            <a:ext cx="1800768" cy="955965"/>
          </a:xfrm>
          <a:prstGeom prst="rect">
            <a:avLst/>
          </a:prstGeom>
        </p:spPr>
      </p:pic>
    </p:spTree>
    <p:extLst>
      <p:ext uri="{BB962C8B-B14F-4D97-AF65-F5344CB8AC3E}">
        <p14:creationId xmlns:p14="http://schemas.microsoft.com/office/powerpoint/2010/main" val="2451349022"/>
      </p:ext>
    </p:extLst>
  </p:cSld>
  <p:clrMapOvr>
    <a:masterClrMapping/>
  </p:clrMapOvr>
  <mc:AlternateContent xmlns:mc="http://schemas.openxmlformats.org/markup-compatibility/2006" xmlns:p14="http://schemas.microsoft.com/office/powerpoint/2010/main">
    <mc:Choice Requires="p14">
      <p:transition spd="slow" p14:dur="2000" advTm="132326"/>
    </mc:Choice>
    <mc:Fallback xmlns="">
      <p:transition spd="slow" advTm="13232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body" idx="1"/>
          </p:nvPr>
        </p:nvSpPr>
        <p:spPr>
          <a:xfrm>
            <a:off x="166255" y="263236"/>
            <a:ext cx="12025745" cy="6309016"/>
          </a:xfrm>
        </p:spPr>
        <p:txBody>
          <a:bodyPr>
            <a:normAutofit/>
          </a:bodyPr>
          <a:lstStyle/>
          <a:p>
            <a:pPr algn="r" rtl="1">
              <a:lnSpc>
                <a:spcPct val="150000"/>
              </a:lnSpc>
              <a:spcBef>
                <a:spcPts val="0"/>
              </a:spcBef>
            </a:pPr>
            <a:r>
              <a:rPr lang="ar-SA" sz="3200" b="1" dirty="0">
                <a:solidFill>
                  <a:srgbClr val="2D3956"/>
                </a:solidFill>
                <a:latin typeface="Alexandria" charset="0"/>
                <a:cs typeface="Times New Roman" panose="02020603050405020304" pitchFamily="18" charset="0"/>
              </a:rPr>
              <a:t>تحليل البيانات </a:t>
            </a:r>
            <a:r>
              <a:rPr lang="ar-EG" dirty="0">
                <a:solidFill>
                  <a:srgbClr val="2D3956"/>
                </a:solidFill>
                <a:latin typeface="Alexandria" charset="0"/>
                <a:cs typeface="Times New Roman" panose="02020603050405020304" pitchFamily="18" charset="0"/>
              </a:rPr>
              <a:t>تعتبر مرحلة تحليل البيانات </a:t>
            </a:r>
            <a:r>
              <a:rPr lang="en-US" dirty="0">
                <a:solidFill>
                  <a:srgbClr val="2D3956"/>
                </a:solidFill>
                <a:latin typeface="Alexandria" charset="0"/>
                <a:cs typeface="Times New Roman" panose="02020603050405020304" pitchFamily="18" charset="0"/>
              </a:rPr>
              <a:t>Data Analysis </a:t>
            </a:r>
            <a:r>
              <a:rPr lang="ar-SA" dirty="0">
                <a:solidFill>
                  <a:srgbClr val="2D3956"/>
                </a:solidFill>
                <a:latin typeface="Alexandria" charset="0"/>
                <a:cs typeface="Times New Roman" panose="02020603050405020304" pitchFamily="18" charset="0"/>
              </a:rPr>
              <a:t> </a:t>
            </a:r>
            <a:r>
              <a:rPr lang="ar-EG" dirty="0">
                <a:solidFill>
                  <a:srgbClr val="2D3956"/>
                </a:solidFill>
                <a:latin typeface="Alexandria" charset="0"/>
                <a:cs typeface="Times New Roman" panose="02020603050405020304" pitchFamily="18" charset="0"/>
              </a:rPr>
              <a:t>في البحث هي مرحلة مهمة قي النتائج العلمية و تفسر مسببات المشكلة. في هذا المثال، الهدف من التحليل هو فهم لماذا لا يلتزم الموظفون بسياسات أمن المعلومات.</a:t>
            </a:r>
            <a:endParaRPr lang="ar-SA" dirty="0">
              <a:solidFill>
                <a:srgbClr val="2D3956"/>
              </a:solidFill>
              <a:latin typeface="Alexandria" charset="0"/>
              <a:cs typeface="Times New Roman" panose="02020603050405020304" pitchFamily="18" charset="0"/>
            </a:endParaRPr>
          </a:p>
          <a:p>
            <a:pPr algn="just" rtl="1">
              <a:lnSpc>
                <a:spcPct val="150000"/>
              </a:lnSpc>
              <a:spcBef>
                <a:spcPts val="0"/>
              </a:spcBef>
            </a:pPr>
            <a:r>
              <a:rPr lang="ar-EG" b="1" dirty="0">
                <a:solidFill>
                  <a:srgbClr val="2D3956"/>
                </a:solidFill>
                <a:latin typeface="Alexandria" charset="0"/>
                <a:cs typeface="Times New Roman" panose="02020603050405020304" pitchFamily="18" charset="0"/>
              </a:rPr>
              <a:t>تفسير النتائج (من أجل حل المشكلة)</a:t>
            </a:r>
          </a:p>
          <a:p>
            <a:pPr lvl="1" algn="just" rtl="1">
              <a:lnSpc>
                <a:spcPct val="150000"/>
              </a:lnSpc>
              <a:spcBef>
                <a:spcPts val="0"/>
              </a:spcBef>
            </a:pPr>
            <a:r>
              <a:rPr lang="ar-EG" dirty="0">
                <a:solidFill>
                  <a:srgbClr val="2D3956"/>
                </a:solidFill>
                <a:latin typeface="Alexandria" charset="0"/>
                <a:cs typeface="Times New Roman" panose="02020603050405020304" pitchFamily="18" charset="0"/>
              </a:rPr>
              <a:t>بعد ظهور النتائج، يتم الربط بين الأرقام والواقع:</a:t>
            </a:r>
            <a:endParaRPr lang="ar-SA" dirty="0">
              <a:solidFill>
                <a:srgbClr val="2D3956"/>
              </a:solidFill>
              <a:latin typeface="Alexandria" charset="0"/>
              <a:cs typeface="Times New Roman" panose="02020603050405020304" pitchFamily="18" charset="0"/>
            </a:endParaRPr>
          </a:p>
          <a:p>
            <a:pPr lvl="2" algn="just" rtl="1">
              <a:lnSpc>
                <a:spcPct val="150000"/>
              </a:lnSpc>
              <a:spcBef>
                <a:spcPts val="0"/>
              </a:spcBef>
            </a:pPr>
            <a:r>
              <a:rPr lang="ar-EG" dirty="0">
                <a:solidFill>
                  <a:srgbClr val="2D3956"/>
                </a:solidFill>
                <a:latin typeface="Alexandria" charset="0"/>
                <a:cs typeface="Times New Roman" panose="02020603050405020304" pitchFamily="18" charset="0"/>
              </a:rPr>
              <a:t>إذا كانت النتيجة تدل على ضعف "الموقف</a:t>
            </a:r>
            <a:r>
              <a:rPr lang="ar-SA" dirty="0">
                <a:solidFill>
                  <a:srgbClr val="2D3956"/>
                </a:solidFill>
                <a:latin typeface="Alexandria" charset="0"/>
                <a:cs typeface="Times New Roman" panose="02020603050405020304" pitchFamily="18" charset="0"/>
              </a:rPr>
              <a:t>"</a:t>
            </a:r>
            <a:r>
              <a:rPr lang="ar-EG" dirty="0">
                <a:solidFill>
                  <a:srgbClr val="2D3956"/>
                </a:solidFill>
                <a:latin typeface="Alexandria" charset="0"/>
                <a:cs typeface="Times New Roman" panose="02020603050405020304" pitchFamily="18" charset="0"/>
              </a:rPr>
              <a:t>: المشكلة الحقيقية هي غياب الوعي بأهمية الأمن.</a:t>
            </a:r>
            <a:endParaRPr lang="ar-SA" dirty="0">
              <a:solidFill>
                <a:srgbClr val="2D3956"/>
              </a:solidFill>
              <a:latin typeface="Alexandria" charset="0"/>
              <a:cs typeface="Times New Roman" panose="02020603050405020304" pitchFamily="18" charset="0"/>
            </a:endParaRPr>
          </a:p>
          <a:p>
            <a:pPr lvl="2" algn="just" rtl="1">
              <a:lnSpc>
                <a:spcPct val="150000"/>
              </a:lnSpc>
              <a:spcBef>
                <a:spcPts val="0"/>
              </a:spcBef>
            </a:pPr>
            <a:r>
              <a:rPr lang="ar-EG" dirty="0">
                <a:solidFill>
                  <a:srgbClr val="2D3956"/>
                </a:solidFill>
                <a:latin typeface="Alexandria" charset="0"/>
                <a:cs typeface="Times New Roman" panose="02020603050405020304" pitchFamily="18" charset="0"/>
              </a:rPr>
              <a:t>إذا كانت النتيجة تدل على ضعف "التحكم": المشكلة الحقيقية هي تعقيد الأنظمة التقنية أو قصور التدريب.</a:t>
            </a:r>
            <a:endParaRPr lang="ar-SA" dirty="0">
              <a:solidFill>
                <a:srgbClr val="2D3956"/>
              </a:solidFill>
              <a:latin typeface="Alexandria" charset="0"/>
              <a:cs typeface="Times New Roman" panose="02020603050405020304" pitchFamily="18" charset="0"/>
            </a:endParaRPr>
          </a:p>
          <a:p>
            <a:pPr lvl="2" algn="just" rtl="1">
              <a:lnSpc>
                <a:spcPct val="150000"/>
              </a:lnSpc>
              <a:spcBef>
                <a:spcPts val="0"/>
              </a:spcBef>
            </a:pPr>
            <a:r>
              <a:rPr lang="ar-EG" dirty="0">
                <a:solidFill>
                  <a:srgbClr val="2D3956"/>
                </a:solidFill>
                <a:latin typeface="Alexandria" charset="0"/>
                <a:cs typeface="Times New Roman" panose="02020603050405020304" pitchFamily="18" charset="0"/>
              </a:rPr>
              <a:t>إذا كانت النتيجة تدل على ضعف "المعايي</a:t>
            </a:r>
            <a:r>
              <a:rPr lang="ar-SA" dirty="0">
                <a:solidFill>
                  <a:srgbClr val="2D3956"/>
                </a:solidFill>
                <a:latin typeface="Alexandria" charset="0"/>
                <a:cs typeface="Times New Roman" panose="02020603050405020304" pitchFamily="18" charset="0"/>
              </a:rPr>
              <a:t>ر</a:t>
            </a:r>
            <a:r>
              <a:rPr lang="ar-EG" dirty="0">
                <a:solidFill>
                  <a:srgbClr val="2D3956"/>
                </a:solidFill>
                <a:latin typeface="Alexandria" charset="0"/>
                <a:cs typeface="Times New Roman" panose="02020603050405020304" pitchFamily="18" charset="0"/>
              </a:rPr>
              <a:t>": المشكلة الحقيقية هي ضعف القدوة الإدارية وعدم جدية الجامعة في المحاسبة.</a:t>
            </a:r>
            <a:endParaRPr lang="ar-SA" dirty="0">
              <a:solidFill>
                <a:srgbClr val="2D3956"/>
              </a:solidFill>
              <a:latin typeface="Alexandria" charset="0"/>
              <a:cs typeface="Times New Roman" panose="02020603050405020304" pitchFamily="18" charset="0"/>
            </a:endParaRPr>
          </a:p>
          <a:p>
            <a:pPr algn="just" rtl="1">
              <a:lnSpc>
                <a:spcPct val="150000"/>
              </a:lnSpc>
              <a:spcBef>
                <a:spcPts val="0"/>
              </a:spcBef>
            </a:pPr>
            <a:r>
              <a:rPr lang="ar-EG" b="1" u="sng" dirty="0">
                <a:solidFill>
                  <a:srgbClr val="2D3956"/>
                </a:solidFill>
                <a:latin typeface="Alexandria" charset="0"/>
                <a:cs typeface="Times New Roman" panose="02020603050405020304" pitchFamily="18" charset="0"/>
              </a:rPr>
              <a:t>بناءً على نتائج تحليل البيانات </a:t>
            </a:r>
            <a:r>
              <a:rPr lang="ar-EG" dirty="0">
                <a:solidFill>
                  <a:srgbClr val="2D3956"/>
                </a:solidFill>
                <a:latin typeface="Alexandria" charset="0"/>
                <a:cs typeface="Times New Roman" panose="02020603050405020304" pitchFamily="18" charset="0"/>
              </a:rPr>
              <a:t>التي كشفت عن "العوامل الحقيقية" للمشكلة (والتي تبين أنها تتعلق بنقص المعرفة التقنية وضعف القناعة بفوائد الأنظمة)، تأتي مرحلة </a:t>
            </a:r>
            <a:r>
              <a:rPr lang="ar-SA" dirty="0">
                <a:solidFill>
                  <a:srgbClr val="2D3956"/>
                </a:solidFill>
                <a:latin typeface="Alexandria" charset="0"/>
                <a:cs typeface="Times New Roman" panose="02020603050405020304" pitchFamily="18" charset="0"/>
              </a:rPr>
              <a:t>مرحلة </a:t>
            </a:r>
            <a:r>
              <a:rPr lang="ar-EG" dirty="0">
                <a:solidFill>
                  <a:srgbClr val="2D3956"/>
                </a:solidFill>
                <a:latin typeface="Alexandria" charset="0"/>
                <a:cs typeface="Times New Roman" panose="02020603050405020304" pitchFamily="18" charset="0"/>
              </a:rPr>
              <a:t>العلا</a:t>
            </a:r>
            <a:r>
              <a:rPr lang="ar-SA" dirty="0">
                <a:solidFill>
                  <a:srgbClr val="2D3956"/>
                </a:solidFill>
                <a:latin typeface="Alexandria" charset="0"/>
                <a:cs typeface="Times New Roman" panose="02020603050405020304" pitchFamily="18" charset="0"/>
              </a:rPr>
              <a:t>ج لحل المشكلة.</a:t>
            </a:r>
            <a:endParaRPr lang="ar-EG" dirty="0">
              <a:solidFill>
                <a:srgbClr val="2D3956"/>
              </a:solidFill>
              <a:latin typeface="Alexandria" charset="0"/>
              <a:cs typeface="Times New Roman" panose="02020603050405020304" pitchFamily="18" charset="0"/>
            </a:endParaRPr>
          </a:p>
          <a:p>
            <a:pPr marL="0" lvl="0" indent="0" algn="ctr">
              <a:lnSpc>
                <a:spcPct val="100000"/>
              </a:lnSpc>
              <a:spcBef>
                <a:spcPts val="0"/>
              </a:spcBef>
              <a:buNone/>
            </a:pPr>
            <a:endParaRPr lang="ar-EG" b="1" dirty="0">
              <a:solidFill>
                <a:srgbClr val="2D3956"/>
              </a:solidFill>
              <a:latin typeface="Alexandria" charset="0"/>
              <a:cs typeface="Times New Roman" panose="02020603050405020304" pitchFamily="18" charset="0"/>
            </a:endParaRPr>
          </a:p>
          <a:p>
            <a:pPr algn="ctr" rtl="1">
              <a:buFont typeface="Arial" pitchFamily="34" charset="0"/>
              <a:buNone/>
            </a:pPr>
            <a:endParaRPr lang="ar-SA" b="1" dirty="0">
              <a:solidFill>
                <a:srgbClr val="FF3300"/>
              </a:solidFill>
            </a:endParaRPr>
          </a:p>
        </p:txBody>
      </p:sp>
      <p:pic>
        <p:nvPicPr>
          <p:cNvPr id="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4005700073"/>
      </p:ext>
    </p:extLst>
  </p:cSld>
  <p:clrMapOvr>
    <a:masterClrMapping/>
  </p:clrMapOvr>
  <mc:AlternateContent xmlns:mc="http://schemas.openxmlformats.org/markup-compatibility/2006" xmlns:p14="http://schemas.microsoft.com/office/powerpoint/2010/main">
    <mc:Choice Requires="p14">
      <p:transition spd="slow" p14:dur="2000" advTm="146370"/>
    </mc:Choice>
    <mc:Fallback xmlns="">
      <p:transition spd="slow" advTm="14637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body" idx="1"/>
          </p:nvPr>
        </p:nvSpPr>
        <p:spPr>
          <a:xfrm>
            <a:off x="166255" y="263236"/>
            <a:ext cx="12025745" cy="6594764"/>
          </a:xfrm>
        </p:spPr>
        <p:txBody>
          <a:bodyPr>
            <a:normAutofit fontScale="85000" lnSpcReduction="20000"/>
          </a:bodyPr>
          <a:lstStyle/>
          <a:p>
            <a:pPr marL="0" lvl="0" indent="0" algn="ctr" rtl="1">
              <a:lnSpc>
                <a:spcPct val="160000"/>
              </a:lnSpc>
              <a:spcBef>
                <a:spcPts val="0"/>
              </a:spcBef>
              <a:buNone/>
            </a:pPr>
            <a:r>
              <a:rPr lang="ar-SA" sz="3200" b="1" dirty="0">
                <a:solidFill>
                  <a:srgbClr val="2D3956"/>
                </a:solidFill>
                <a:latin typeface="Alexandria" charset="0"/>
                <a:cs typeface="Times New Roman" panose="02020603050405020304" pitchFamily="18" charset="0"/>
              </a:rPr>
              <a:t>اختيار وتحديد عنوان البحث</a:t>
            </a:r>
            <a:endParaRPr lang="ar-EG" sz="3200" b="1" dirty="0">
              <a:solidFill>
                <a:srgbClr val="2D3956"/>
              </a:solidFill>
              <a:latin typeface="Alexandria" charset="0"/>
              <a:cs typeface="Times New Roman" panose="02020603050405020304" pitchFamily="18" charset="0"/>
            </a:endParaRPr>
          </a:p>
          <a:p>
            <a:pPr marL="0" lvl="0" indent="0" algn="just" rtl="1">
              <a:lnSpc>
                <a:spcPct val="160000"/>
              </a:lnSpc>
              <a:spcBef>
                <a:spcPts val="0"/>
              </a:spcBef>
              <a:buNone/>
            </a:pPr>
            <a:r>
              <a:rPr lang="ar-EG" dirty="0">
                <a:solidFill>
                  <a:srgbClr val="2D3956"/>
                </a:solidFill>
                <a:latin typeface="Alexandria" charset="0"/>
                <a:cs typeface="Times New Roman" panose="02020603050405020304" pitchFamily="18" charset="0"/>
              </a:rPr>
              <a:t>يُعد العنوان الواجهة المعبرة عن هوية البحث؛ لذا يجب أن يتسم بالدقة والإيجاز، محتوياً على الكلمات المفتاحية التي تعكس طبيعة المتغيرات (المستقلة والتابعة) والعلاقة بينها. كما ينبغي أن يبرز الهدف المحوري للدراسة مع مراعاة أبعادها الموضوعية، المكانية، والزمانية.</a:t>
            </a:r>
          </a:p>
          <a:p>
            <a:pPr marL="0" lvl="0" indent="0" algn="ctr" rtl="1">
              <a:lnSpc>
                <a:spcPct val="160000"/>
              </a:lnSpc>
              <a:spcBef>
                <a:spcPts val="0"/>
              </a:spcBef>
              <a:buNone/>
            </a:pPr>
            <a:r>
              <a:rPr lang="ar-EG" b="1" dirty="0">
                <a:solidFill>
                  <a:srgbClr val="2D3956"/>
                </a:solidFill>
                <a:latin typeface="Alexandria" charset="0"/>
                <a:cs typeface="Times New Roman" panose="02020603050405020304" pitchFamily="18" charset="0"/>
              </a:rPr>
              <a:t>"أثر العوامل السلوكية والتنظيمية في </a:t>
            </a:r>
            <a:r>
              <a:rPr lang="ar-SA" b="1" dirty="0">
                <a:solidFill>
                  <a:srgbClr val="2D3956"/>
                </a:solidFill>
                <a:latin typeface="Alexandria" charset="0"/>
                <a:cs typeface="Times New Roman" panose="02020603050405020304" pitchFamily="18" charset="0"/>
              </a:rPr>
              <a:t>الالتزام ب</a:t>
            </a:r>
            <a:r>
              <a:rPr lang="ar-EG" b="1" dirty="0">
                <a:solidFill>
                  <a:srgbClr val="2D3956"/>
                </a:solidFill>
                <a:latin typeface="Alexandria" charset="0"/>
                <a:cs typeface="Times New Roman" panose="02020603050405020304" pitchFamily="18" charset="0"/>
              </a:rPr>
              <a:t>سياسات أمن المعلومات: دراسة ميدانية على موظفي جامعة</a:t>
            </a:r>
            <a:r>
              <a:rPr lang="en-US" b="1" dirty="0">
                <a:solidFill>
                  <a:srgbClr val="2D3956"/>
                </a:solidFill>
                <a:latin typeface="Alexandria" charset="0"/>
                <a:cs typeface="Times New Roman" panose="02020603050405020304" pitchFamily="18" charset="0"/>
              </a:rPr>
              <a:t> X </a:t>
            </a:r>
            <a:r>
              <a:rPr lang="ar-EG" b="1" dirty="0">
                <a:solidFill>
                  <a:srgbClr val="2D3956"/>
                </a:solidFill>
                <a:latin typeface="Alexandria" charset="0"/>
                <a:cs typeface="Times New Roman" panose="02020603050405020304" pitchFamily="18" charset="0"/>
              </a:rPr>
              <a:t>لعام </a:t>
            </a:r>
            <a:r>
              <a:rPr lang="en-US" b="1" dirty="0">
                <a:solidFill>
                  <a:srgbClr val="2D3956"/>
                </a:solidFill>
                <a:latin typeface="Alexandria" charset="0"/>
                <a:cs typeface="Times New Roman" panose="02020603050405020304" pitchFamily="18" charset="0"/>
              </a:rPr>
              <a:t>Y</a:t>
            </a:r>
            <a:r>
              <a:rPr lang="ar-EG" b="1" dirty="0">
                <a:solidFill>
                  <a:srgbClr val="2D3956"/>
                </a:solidFill>
                <a:latin typeface="Alexandria" charset="0"/>
                <a:cs typeface="Times New Roman" panose="02020603050405020304" pitchFamily="18" charset="0"/>
              </a:rPr>
              <a:t>"</a:t>
            </a:r>
          </a:p>
          <a:p>
            <a:pPr marL="0" lvl="0" indent="0" algn="r">
              <a:lnSpc>
                <a:spcPct val="160000"/>
              </a:lnSpc>
              <a:spcBef>
                <a:spcPts val="0"/>
              </a:spcBef>
              <a:buNone/>
            </a:pPr>
            <a:r>
              <a:rPr lang="ar-EG" sz="2600" b="1" dirty="0">
                <a:solidFill>
                  <a:srgbClr val="2D3956"/>
                </a:solidFill>
                <a:latin typeface="Alexandria" charset="0"/>
                <a:cs typeface="Times New Roman" panose="02020603050405020304" pitchFamily="18" charset="0"/>
              </a:rPr>
              <a:t>ويتميز هذا العنوان بما يلي :</a:t>
            </a:r>
          </a:p>
          <a:p>
            <a:pPr algn="r" rtl="1">
              <a:lnSpc>
                <a:spcPct val="160000"/>
              </a:lnSpc>
              <a:spcBef>
                <a:spcPts val="0"/>
              </a:spcBef>
            </a:pPr>
            <a:r>
              <a:rPr lang="ar-EG" sz="2600" dirty="0">
                <a:solidFill>
                  <a:srgbClr val="2D3956"/>
                </a:solidFill>
                <a:latin typeface="Alexandria" charset="0"/>
                <a:cs typeface="Times New Roman" panose="02020603050405020304" pitchFamily="18" charset="0"/>
              </a:rPr>
              <a:t>المتغير المستقل: العوامل السلوكية والتنظيمية</a:t>
            </a:r>
          </a:p>
          <a:p>
            <a:pPr algn="r" rtl="1">
              <a:lnSpc>
                <a:spcPct val="160000"/>
              </a:lnSpc>
              <a:spcBef>
                <a:spcPts val="0"/>
              </a:spcBef>
            </a:pPr>
            <a:r>
              <a:rPr lang="ar-EG" sz="2600" dirty="0">
                <a:solidFill>
                  <a:srgbClr val="2D3956"/>
                </a:solidFill>
                <a:latin typeface="Alexandria" charset="0"/>
                <a:cs typeface="Times New Roman" panose="02020603050405020304" pitchFamily="18" charset="0"/>
              </a:rPr>
              <a:t>المتغير التابع: الامتثال لسياسات أمن المعلومات.</a:t>
            </a:r>
          </a:p>
          <a:p>
            <a:pPr algn="r" rtl="1">
              <a:lnSpc>
                <a:spcPct val="160000"/>
              </a:lnSpc>
              <a:spcBef>
                <a:spcPts val="0"/>
              </a:spcBef>
            </a:pPr>
            <a:r>
              <a:rPr lang="ar-EG" sz="2600" dirty="0">
                <a:solidFill>
                  <a:srgbClr val="2D3956"/>
                </a:solidFill>
                <a:latin typeface="Alexandria" charset="0"/>
                <a:cs typeface="Times New Roman" panose="02020603050405020304" pitchFamily="18" charset="0"/>
              </a:rPr>
              <a:t>البعد المكاني: جامعة </a:t>
            </a:r>
            <a:r>
              <a:rPr lang="en-US" sz="2600" dirty="0">
                <a:solidFill>
                  <a:srgbClr val="2D3956"/>
                </a:solidFill>
                <a:latin typeface="Alexandria" charset="0"/>
                <a:cs typeface="Times New Roman" panose="02020603050405020304" pitchFamily="18" charset="0"/>
              </a:rPr>
              <a:t>X</a:t>
            </a:r>
            <a:r>
              <a:rPr lang="ar-EG" sz="2600" dirty="0">
                <a:solidFill>
                  <a:srgbClr val="2D3956"/>
                </a:solidFill>
                <a:latin typeface="Alexandria" charset="0"/>
                <a:cs typeface="Times New Roman" panose="02020603050405020304" pitchFamily="18" charset="0"/>
              </a:rPr>
              <a:t>.</a:t>
            </a:r>
          </a:p>
          <a:p>
            <a:pPr algn="r" rtl="1">
              <a:lnSpc>
                <a:spcPct val="160000"/>
              </a:lnSpc>
              <a:spcBef>
                <a:spcPts val="0"/>
              </a:spcBef>
            </a:pPr>
            <a:r>
              <a:rPr lang="ar-EG" sz="2600" dirty="0">
                <a:solidFill>
                  <a:srgbClr val="2D3956"/>
                </a:solidFill>
                <a:latin typeface="Alexandria" charset="0"/>
                <a:cs typeface="Times New Roman" panose="02020603050405020304" pitchFamily="18" charset="0"/>
              </a:rPr>
              <a:t>البعد الزماني: عام </a:t>
            </a:r>
            <a:r>
              <a:rPr lang="en-US" sz="2600" dirty="0">
                <a:solidFill>
                  <a:srgbClr val="2D3956"/>
                </a:solidFill>
                <a:latin typeface="Alexandria" charset="0"/>
                <a:cs typeface="Times New Roman" panose="02020603050405020304" pitchFamily="18" charset="0"/>
              </a:rPr>
              <a:t>Y</a:t>
            </a:r>
            <a:r>
              <a:rPr lang="ar-SA" sz="2600" dirty="0">
                <a:solidFill>
                  <a:srgbClr val="2D3956"/>
                </a:solidFill>
                <a:latin typeface="Alexandria" charset="0"/>
                <a:cs typeface="Times New Roman" panose="02020603050405020304" pitchFamily="18" charset="0"/>
              </a:rPr>
              <a:t> </a:t>
            </a:r>
          </a:p>
          <a:p>
            <a:pPr marL="0" lvl="0" indent="0" algn="r" rtl="1">
              <a:lnSpc>
                <a:spcPct val="160000"/>
              </a:lnSpc>
              <a:spcBef>
                <a:spcPts val="0"/>
              </a:spcBef>
              <a:buNone/>
            </a:pPr>
            <a:r>
              <a:rPr lang="ar-EG" sz="2600" b="1" u="sng" dirty="0">
                <a:solidFill>
                  <a:srgbClr val="2D3956"/>
                </a:solidFill>
                <a:latin typeface="Alexandria" charset="0"/>
                <a:cs typeface="Times New Roman" panose="02020603050405020304" pitchFamily="18" charset="0"/>
              </a:rPr>
              <a:t>الهدف العام للدراسة:</a:t>
            </a:r>
          </a:p>
          <a:p>
            <a:pPr marL="0" lvl="0" indent="0" algn="r" rtl="1">
              <a:lnSpc>
                <a:spcPct val="160000"/>
              </a:lnSpc>
              <a:spcBef>
                <a:spcPts val="0"/>
              </a:spcBef>
              <a:buNone/>
            </a:pPr>
            <a:r>
              <a:rPr lang="ar-EG" sz="2600" b="1" dirty="0">
                <a:solidFill>
                  <a:srgbClr val="2D3956"/>
                </a:solidFill>
                <a:latin typeface="Alexandria" charset="0"/>
                <a:cs typeface="Times New Roman" panose="02020603050405020304" pitchFamily="18" charset="0"/>
              </a:rPr>
              <a:t>"قياس وتحليل أثر العوامل السلوكية والتنظيمية (كمتغيرات مستقلة) في مستوى التزام موظفي جامعة </a:t>
            </a:r>
            <a:r>
              <a:rPr lang="en-US" sz="2600" b="1" dirty="0">
                <a:solidFill>
                  <a:srgbClr val="2D3956"/>
                </a:solidFill>
                <a:latin typeface="Alexandria" charset="0"/>
                <a:cs typeface="Times New Roman" panose="02020603050405020304" pitchFamily="18" charset="0"/>
              </a:rPr>
              <a:t>X </a:t>
            </a:r>
            <a:r>
              <a:rPr lang="ar-SA" sz="2600" b="1" dirty="0">
                <a:solidFill>
                  <a:srgbClr val="2D3956"/>
                </a:solidFill>
                <a:latin typeface="Alexandria" charset="0"/>
                <a:cs typeface="Times New Roman" panose="02020603050405020304" pitchFamily="18" charset="0"/>
              </a:rPr>
              <a:t> </a:t>
            </a:r>
            <a:r>
              <a:rPr lang="ar-EG" sz="2600" b="1" dirty="0">
                <a:solidFill>
                  <a:srgbClr val="2D3956"/>
                </a:solidFill>
                <a:latin typeface="Alexandria" charset="0"/>
                <a:cs typeface="Times New Roman" panose="02020603050405020304" pitchFamily="18" charset="0"/>
              </a:rPr>
              <a:t>بسياسات أمن المعلومات (كمتغير تابع)، بهدف تقديم نموذج مقترح يعزز من كفاءة الحماية الرقمية في البيئة الجامعية لعام </a:t>
            </a:r>
            <a:r>
              <a:rPr lang="en-US" sz="2600" b="1" dirty="0">
                <a:solidFill>
                  <a:srgbClr val="2D3956"/>
                </a:solidFill>
                <a:latin typeface="Alexandria" charset="0"/>
                <a:cs typeface="Times New Roman" panose="02020603050405020304" pitchFamily="18" charset="0"/>
              </a:rPr>
              <a:t>Y</a:t>
            </a:r>
            <a:endParaRPr lang="ar-EG" b="1" dirty="0">
              <a:solidFill>
                <a:srgbClr val="2D3956"/>
              </a:solidFill>
              <a:latin typeface="Alexandria" charset="0"/>
              <a:cs typeface="Times New Roman" panose="02020603050405020304" pitchFamily="18" charset="0"/>
            </a:endParaRPr>
          </a:p>
        </p:txBody>
      </p:sp>
      <p:pic>
        <p:nvPicPr>
          <p:cNvPr id="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971" y="-157926"/>
            <a:ext cx="2305141" cy="1076343"/>
          </a:xfrm>
          <a:prstGeom prst="rect">
            <a:avLst/>
          </a:prstGeom>
        </p:spPr>
      </p:pic>
    </p:spTree>
    <p:extLst>
      <p:ext uri="{BB962C8B-B14F-4D97-AF65-F5344CB8AC3E}">
        <p14:creationId xmlns:p14="http://schemas.microsoft.com/office/powerpoint/2010/main" val="1404343166"/>
      </p:ext>
    </p:extLst>
  </p:cSld>
  <p:clrMapOvr>
    <a:masterClrMapping/>
  </p:clrMapOvr>
  <mc:AlternateContent xmlns:mc="http://schemas.openxmlformats.org/markup-compatibility/2006" xmlns:p14="http://schemas.microsoft.com/office/powerpoint/2010/main">
    <mc:Choice Requires="p14">
      <p:transition spd="slow" p14:dur="2000" advTm="175134"/>
    </mc:Choice>
    <mc:Fallback xmlns="">
      <p:transition spd="slow" advTm="17513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7701"/>
            <a:ext cx="10515600" cy="672105"/>
          </a:xfrm>
        </p:spPr>
        <p:txBody>
          <a:bodyPr>
            <a:normAutofit fontScale="90000"/>
          </a:bodyPr>
          <a:lstStyle/>
          <a:p>
            <a:pPr algn="ctr" rtl="1"/>
            <a:r>
              <a:rPr lang="ar-DZ" b="1" dirty="0"/>
              <a:t>العنوان الفعال </a:t>
            </a:r>
            <a:r>
              <a:rPr lang="en-US" b="1" dirty="0"/>
              <a:t>Effective title</a:t>
            </a:r>
          </a:p>
        </p:txBody>
      </p:sp>
      <p:sp>
        <p:nvSpPr>
          <p:cNvPr id="3" name="Content Placeholder 2"/>
          <p:cNvSpPr>
            <a:spLocks noGrp="1"/>
          </p:cNvSpPr>
          <p:nvPr>
            <p:ph idx="1"/>
          </p:nvPr>
        </p:nvSpPr>
        <p:spPr>
          <a:xfrm>
            <a:off x="838200" y="1173707"/>
            <a:ext cx="10515600" cy="5003256"/>
          </a:xfrm>
        </p:spPr>
        <p:txBody>
          <a:bodyPr>
            <a:normAutofit/>
          </a:bodyPr>
          <a:lstStyle/>
          <a:p>
            <a:pPr algn="r" rtl="1">
              <a:lnSpc>
                <a:spcPct val="150000"/>
              </a:lnSpc>
              <a:spcBef>
                <a:spcPts val="0"/>
              </a:spcBef>
            </a:pPr>
            <a:r>
              <a:rPr lang="ar-DZ" dirty="0"/>
              <a:t>طول العنوان: تتراوح عناوين </a:t>
            </a:r>
            <a:r>
              <a:rPr lang="ar-SA" dirty="0"/>
              <a:t>الابحاث </a:t>
            </a:r>
            <a:r>
              <a:rPr lang="ar-DZ" dirty="0"/>
              <a:t>الجيدة عادةً ما بين </a:t>
            </a:r>
            <a:r>
              <a:rPr lang="ar-SA" dirty="0"/>
              <a:t>12</a:t>
            </a:r>
            <a:r>
              <a:rPr lang="ar-DZ" dirty="0"/>
              <a:t>إلى </a:t>
            </a:r>
            <a:r>
              <a:rPr lang="ar-SA" dirty="0"/>
              <a:t>15</a:t>
            </a:r>
            <a:r>
              <a:rPr lang="ar-DZ" dirty="0"/>
              <a:t>كلمة.</a:t>
            </a:r>
          </a:p>
          <a:p>
            <a:pPr algn="r" rtl="1">
              <a:lnSpc>
                <a:spcPct val="150000"/>
              </a:lnSpc>
              <a:spcBef>
                <a:spcPts val="0"/>
              </a:spcBef>
            </a:pPr>
            <a:r>
              <a:rPr lang="ar-DZ" dirty="0"/>
              <a:t>عدد الكلمات: ينبغي ألا يكون عدد الكلمات قصيراً جداً ولا طويلاً بشكل مفرط.</a:t>
            </a:r>
          </a:p>
          <a:p>
            <a:pPr algn="r" rtl="1">
              <a:lnSpc>
                <a:spcPct val="150000"/>
              </a:lnSpc>
              <a:spcBef>
                <a:spcPts val="0"/>
              </a:spcBef>
            </a:pPr>
            <a:r>
              <a:rPr lang="ar-DZ" dirty="0"/>
              <a:t>استخدام المصطلحات: يجب استخدام مصطلحات وعبارات وصفية تسلط الضوء بدقة على المحتوى الجوهري </a:t>
            </a:r>
            <a:r>
              <a:rPr lang="ar-SA" dirty="0"/>
              <a:t>للبحث</a:t>
            </a:r>
            <a:endParaRPr lang="ar-DZ" dirty="0"/>
          </a:p>
          <a:p>
            <a:pPr algn="r" rtl="1">
              <a:lnSpc>
                <a:spcPct val="150000"/>
              </a:lnSpc>
              <a:spcBef>
                <a:spcPts val="0"/>
              </a:spcBef>
            </a:pPr>
            <a:r>
              <a:rPr lang="ar-DZ" dirty="0"/>
              <a:t>خصائص العنوان: يجب أن يكون العنوان موجزاً، ودقيقاً، ومعلوماتياً؛ بحيث يظل مفهوماً وواضحاً حتى لو ظهر بمفرده (على سبيل المثال: عند اقتباسه في قائمة المراجع أو إدراجه في النشرات العلمية الحديثة).</a:t>
            </a:r>
            <a:endParaRPr lang="ar-SA" dirty="0"/>
          </a:p>
          <a:p>
            <a:pPr algn="r" rtl="1">
              <a:lnSpc>
                <a:spcPct val="150000"/>
              </a:lnSpc>
              <a:spcBef>
                <a:spcPts val="0"/>
              </a:spcBef>
            </a:pPr>
            <a:endParaRPr lang="en-US" dirty="0"/>
          </a:p>
        </p:txBody>
      </p:sp>
    </p:spTree>
    <p:extLst>
      <p:ext uri="{BB962C8B-B14F-4D97-AF65-F5344CB8AC3E}">
        <p14:creationId xmlns:p14="http://schemas.microsoft.com/office/powerpoint/2010/main" val="3214718139"/>
      </p:ext>
    </p:extLst>
  </p:cSld>
  <p:clrMapOvr>
    <a:masterClrMapping/>
  </p:clrMapOvr>
  <mc:AlternateContent xmlns:mc="http://schemas.openxmlformats.org/markup-compatibility/2006" xmlns:p14="http://schemas.microsoft.com/office/powerpoint/2010/main">
    <mc:Choice Requires="p14">
      <p:transition spd="slow" p14:dur="2000" advTm="68029"/>
    </mc:Choice>
    <mc:Fallback xmlns="">
      <p:transition spd="slow" advTm="6802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817"/>
            <a:ext cx="10515600" cy="590218"/>
          </a:xfrm>
        </p:spPr>
        <p:txBody>
          <a:bodyPr>
            <a:normAutofit/>
          </a:bodyPr>
          <a:lstStyle/>
          <a:p>
            <a:pPr algn="ctr"/>
            <a:r>
              <a:rPr lang="ar-DZ" sz="3600" b="1" dirty="0"/>
              <a:t>تطبيق عملي</a:t>
            </a:r>
            <a:endParaRPr lang="en-US" sz="3600" dirty="0"/>
          </a:p>
        </p:txBody>
      </p:sp>
      <p:sp>
        <p:nvSpPr>
          <p:cNvPr id="3" name="Content Placeholder 2"/>
          <p:cNvSpPr>
            <a:spLocks noGrp="1"/>
          </p:cNvSpPr>
          <p:nvPr>
            <p:ph idx="1"/>
          </p:nvPr>
        </p:nvSpPr>
        <p:spPr>
          <a:xfrm>
            <a:off x="838200" y="846161"/>
            <a:ext cx="10515600" cy="5330802"/>
          </a:xfrm>
        </p:spPr>
        <p:txBody>
          <a:bodyPr>
            <a:normAutofit fontScale="92500" lnSpcReduction="10000"/>
          </a:bodyPr>
          <a:lstStyle/>
          <a:p>
            <a:pPr algn="r" rtl="1"/>
            <a:r>
              <a:rPr lang="ar-DZ" dirty="0"/>
              <a:t>إذا طبقنا هذه المعايير على </a:t>
            </a:r>
            <a:r>
              <a:rPr lang="ar-SA" dirty="0"/>
              <a:t>العناوين</a:t>
            </a:r>
          </a:p>
          <a:p>
            <a:pPr marL="914400" lvl="1" indent="-457200" algn="r" rtl="1">
              <a:lnSpc>
                <a:spcPct val="150000"/>
              </a:lnSpc>
              <a:buFont typeface="+mj-lt"/>
              <a:buAutoNum type="arabicPeriod"/>
            </a:pPr>
            <a:r>
              <a:rPr lang="ar-DZ" b="1" dirty="0"/>
              <a:t> "أثر استخدام المختبرات الافتراضية في تحسين التحصيل الدراسي بمادة العلوم لدى طلاب المرحلة الإعدادية"،</a:t>
            </a:r>
            <a:endParaRPr lang="ar-SA" b="1" dirty="0"/>
          </a:p>
          <a:p>
            <a:pPr marL="914400" lvl="1" indent="-457200" algn="r" rtl="1">
              <a:lnSpc>
                <a:spcPct val="150000"/>
              </a:lnSpc>
              <a:buFont typeface="+mj-lt"/>
              <a:buAutoNum type="arabicPeriod"/>
            </a:pPr>
            <a:r>
              <a:rPr lang="ar-EG" b="1" dirty="0">
                <a:solidFill>
                  <a:srgbClr val="2D3956"/>
                </a:solidFill>
                <a:latin typeface="Alexandria" charset="0"/>
                <a:cs typeface="Times New Roman" panose="02020603050405020304" pitchFamily="18" charset="0"/>
              </a:rPr>
              <a:t>"أثر العوامل السلوكية والتنظيمية في </a:t>
            </a:r>
            <a:r>
              <a:rPr lang="ar-SA" b="1" dirty="0">
                <a:solidFill>
                  <a:srgbClr val="2D3956"/>
                </a:solidFill>
                <a:latin typeface="Alexandria" charset="0"/>
                <a:cs typeface="Times New Roman" panose="02020603050405020304" pitchFamily="18" charset="0"/>
              </a:rPr>
              <a:t>الالتزام ب</a:t>
            </a:r>
            <a:r>
              <a:rPr lang="ar-EG" b="1" dirty="0">
                <a:solidFill>
                  <a:srgbClr val="2D3956"/>
                </a:solidFill>
                <a:latin typeface="Alexandria" charset="0"/>
                <a:cs typeface="Times New Roman" panose="02020603050405020304" pitchFamily="18" charset="0"/>
              </a:rPr>
              <a:t>سياسات أمن المعلومات: دراسة ميدانية على موظفي جامعة</a:t>
            </a:r>
            <a:r>
              <a:rPr lang="en-US" b="1" dirty="0">
                <a:solidFill>
                  <a:srgbClr val="2D3956"/>
                </a:solidFill>
                <a:latin typeface="Alexandria" charset="0"/>
                <a:cs typeface="Times New Roman" panose="02020603050405020304" pitchFamily="18" charset="0"/>
              </a:rPr>
              <a:t> X </a:t>
            </a:r>
            <a:r>
              <a:rPr lang="ar-EG" b="1" dirty="0">
                <a:solidFill>
                  <a:srgbClr val="2D3956"/>
                </a:solidFill>
                <a:latin typeface="Alexandria" charset="0"/>
                <a:cs typeface="Times New Roman" panose="02020603050405020304" pitchFamily="18" charset="0"/>
              </a:rPr>
              <a:t>لعام </a:t>
            </a:r>
            <a:r>
              <a:rPr lang="en-US" b="1" dirty="0">
                <a:solidFill>
                  <a:srgbClr val="2D3956"/>
                </a:solidFill>
                <a:latin typeface="Alexandria" charset="0"/>
                <a:cs typeface="Times New Roman" panose="02020603050405020304" pitchFamily="18" charset="0"/>
              </a:rPr>
              <a:t>Y</a:t>
            </a:r>
            <a:r>
              <a:rPr lang="ar-EG" b="1" dirty="0">
                <a:solidFill>
                  <a:srgbClr val="2D3956"/>
                </a:solidFill>
                <a:latin typeface="Alexandria" charset="0"/>
                <a:cs typeface="Times New Roman" panose="02020603050405020304" pitchFamily="18" charset="0"/>
              </a:rPr>
              <a:t>"</a:t>
            </a:r>
            <a:r>
              <a:rPr lang="ar-EG" dirty="0"/>
              <a:t> </a:t>
            </a:r>
            <a:r>
              <a:rPr lang="ar-SA" dirty="0"/>
              <a:t>نجد انها</a:t>
            </a:r>
            <a:endParaRPr lang="ar-SA" dirty="0">
              <a:latin typeface="Calibri" panose="020F0502020204030204" pitchFamily="34" charset="0"/>
              <a:cs typeface="Arial" panose="020B0604020202020204" pitchFamily="34" charset="0"/>
            </a:endParaRPr>
          </a:p>
          <a:p>
            <a:pPr lvl="2" algn="r" rtl="1">
              <a:lnSpc>
                <a:spcPct val="150000"/>
              </a:lnSpc>
            </a:pPr>
            <a:r>
              <a:rPr lang="ar-SA" dirty="0"/>
              <a:t>تت</a:t>
            </a:r>
            <a:r>
              <a:rPr lang="ar-DZ" dirty="0"/>
              <a:t>كون من </a:t>
            </a:r>
            <a:r>
              <a:rPr lang="ar-SA" dirty="0"/>
              <a:t>10-15 </a:t>
            </a:r>
            <a:r>
              <a:rPr lang="ar-DZ" dirty="0"/>
              <a:t>كلمة (</a:t>
            </a:r>
            <a:r>
              <a:rPr lang="ar-SA" dirty="0"/>
              <a:t>مطابقة لل</a:t>
            </a:r>
            <a:r>
              <a:rPr lang="ar-DZ" dirty="0"/>
              <a:t>معيار المثالي).</a:t>
            </a:r>
            <a:endParaRPr lang="ar-SA" dirty="0"/>
          </a:p>
          <a:p>
            <a:pPr lvl="2" algn="r" rtl="1">
              <a:lnSpc>
                <a:spcPct val="150000"/>
              </a:lnSpc>
            </a:pPr>
            <a:r>
              <a:rPr lang="ar-DZ" dirty="0"/>
              <a:t>استخدم عبارات وصفية دقيقة (المختبرات الافتراضية، التحصيل الدراسي).</a:t>
            </a:r>
            <a:endParaRPr lang="ar-SA" dirty="0"/>
          </a:p>
          <a:p>
            <a:pPr lvl="2" algn="r" rtl="1">
              <a:lnSpc>
                <a:spcPct val="150000"/>
              </a:lnSpc>
            </a:pPr>
            <a:r>
              <a:rPr lang="ar-DZ" dirty="0"/>
              <a:t>يُعد عنواناً "معلوماتياً" </a:t>
            </a:r>
            <a:r>
              <a:rPr lang="en-US" dirty="0"/>
              <a:t>Informative</a:t>
            </a:r>
            <a:r>
              <a:rPr lang="ar-SA" dirty="0"/>
              <a:t> </a:t>
            </a:r>
            <a:r>
              <a:rPr lang="ar-DZ" dirty="0"/>
              <a:t>لأنه يوضح تماماً ماذا يدرس البحث.</a:t>
            </a:r>
            <a:endParaRPr lang="ar-SA" dirty="0"/>
          </a:p>
          <a:p>
            <a:pPr algn="r" rtl="1">
              <a:lnSpc>
                <a:spcPct val="150000"/>
              </a:lnSpc>
            </a:pPr>
            <a:r>
              <a:rPr lang="ar-SA" b="1" dirty="0">
                <a:solidFill>
                  <a:srgbClr val="FF0000"/>
                </a:solidFill>
              </a:rPr>
              <a:t>العنوان سياسات امن المعلومات في الجامعات</a:t>
            </a:r>
          </a:p>
          <a:p>
            <a:pPr lvl="1" algn="r" rtl="1">
              <a:lnSpc>
                <a:spcPct val="150000"/>
              </a:lnSpc>
            </a:pPr>
            <a:r>
              <a:rPr lang="ar-SA" dirty="0"/>
              <a:t>غير مطابق وقصير جداً</a:t>
            </a:r>
            <a:endParaRPr lang="en-US" dirty="0"/>
          </a:p>
          <a:p>
            <a:pPr marL="0" indent="0" algn="r" rtl="1">
              <a:buNone/>
            </a:pPr>
            <a:endParaRPr lang="ar-SA" dirty="0"/>
          </a:p>
          <a:p>
            <a:pPr marL="914400" lvl="1" indent="-457200" algn="r" rtl="1">
              <a:buFont typeface="+mj-lt"/>
              <a:buAutoNum type="arabicPeriod"/>
            </a:pPr>
            <a:endParaRPr lang="en-US" dirty="0"/>
          </a:p>
        </p:txBody>
      </p:sp>
    </p:spTree>
    <p:extLst>
      <p:ext uri="{BB962C8B-B14F-4D97-AF65-F5344CB8AC3E}">
        <p14:creationId xmlns:p14="http://schemas.microsoft.com/office/powerpoint/2010/main" val="2516756191"/>
      </p:ext>
    </p:extLst>
  </p:cSld>
  <p:clrMapOvr>
    <a:masterClrMapping/>
  </p:clrMapOvr>
  <mc:AlternateContent xmlns:mc="http://schemas.openxmlformats.org/markup-compatibility/2006" xmlns:p14="http://schemas.microsoft.com/office/powerpoint/2010/main">
    <mc:Choice Requires="p14">
      <p:transition spd="slow" p14:dur="2000" advTm="102739"/>
    </mc:Choice>
    <mc:Fallback xmlns="">
      <p:transition spd="slow" advTm="10273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609782"/>
          </a:xfrm>
          <a:prstGeom prst="rect">
            <a:avLst/>
          </a:prstGeom>
          <a:noFill/>
          <a:ln w="9525">
            <a:noFill/>
            <a:miter lim="800000"/>
            <a:headEnd/>
            <a:tailEnd/>
          </a:ln>
        </p:spPr>
        <p:txBody>
          <a:bodyPr>
            <a:spAutoFit/>
          </a:bodyPr>
          <a:lstStyle/>
          <a:p>
            <a:pPr marR="0" algn="r" rtl="1" fontAlgn="auto">
              <a:lnSpc>
                <a:spcPct val="140000"/>
              </a:lnSpc>
              <a:spcAft>
                <a:spcPts val="0"/>
              </a:spcAft>
              <a:buClrTx/>
              <a:buSzTx/>
              <a:tabLst/>
              <a:defRPr/>
            </a:pPr>
            <a:r>
              <a:rPr lang="ar-EG" sz="2700" b="1" dirty="0">
                <a:solidFill>
                  <a:srgbClr val="2D3956"/>
                </a:solidFill>
                <a:latin typeface="Alexandria" charset="0"/>
                <a:cs typeface="Times New Roman" panose="02020603050405020304" pitchFamily="18" charset="0"/>
              </a:rPr>
              <a:t>العنوان البحثي (مثال)</a:t>
            </a:r>
          </a:p>
        </p:txBody>
      </p:sp>
      <p:graphicFrame>
        <p:nvGraphicFramePr>
          <p:cNvPr id="6" name="Table 5"/>
          <p:cNvGraphicFramePr>
            <a:graphicFrameLocks noGrp="1"/>
          </p:cNvGraphicFramePr>
          <p:nvPr>
            <p:extLst>
              <p:ext uri="{D42A27DB-BD31-4B8C-83A1-F6EECF244321}">
                <p14:modId xmlns:p14="http://schemas.microsoft.com/office/powerpoint/2010/main" val="3804226165"/>
              </p:ext>
            </p:extLst>
          </p:nvPr>
        </p:nvGraphicFramePr>
        <p:xfrm>
          <a:off x="330557" y="971733"/>
          <a:ext cx="11706769" cy="4402115"/>
        </p:xfrm>
        <a:graphic>
          <a:graphicData uri="http://schemas.openxmlformats.org/drawingml/2006/table">
            <a:tbl>
              <a:tblPr rtl="1" firstRow="1" firstCol="1" bandRow="1">
                <a:tableStyleId>{5C22544A-7EE6-4342-B048-85BDC9FD1C3A}</a:tableStyleId>
              </a:tblPr>
              <a:tblGrid>
                <a:gridCol w="1526684">
                  <a:extLst>
                    <a:ext uri="{9D8B030D-6E8A-4147-A177-3AD203B41FA5}">
                      <a16:colId xmlns:a16="http://schemas.microsoft.com/office/drawing/2014/main" val="3144704498"/>
                    </a:ext>
                  </a:extLst>
                </a:gridCol>
                <a:gridCol w="5572464">
                  <a:extLst>
                    <a:ext uri="{9D8B030D-6E8A-4147-A177-3AD203B41FA5}">
                      <a16:colId xmlns:a16="http://schemas.microsoft.com/office/drawing/2014/main" val="2838674366"/>
                    </a:ext>
                  </a:extLst>
                </a:gridCol>
                <a:gridCol w="4607621">
                  <a:extLst>
                    <a:ext uri="{9D8B030D-6E8A-4147-A177-3AD203B41FA5}">
                      <a16:colId xmlns:a16="http://schemas.microsoft.com/office/drawing/2014/main" val="1877833498"/>
                    </a:ext>
                  </a:extLst>
                </a:gridCol>
              </a:tblGrid>
              <a:tr h="382714">
                <a:tc>
                  <a:txBody>
                    <a:bodyPr/>
                    <a:lstStyle/>
                    <a:p>
                      <a:pPr marL="0" marR="0" algn="ctr" rtl="1">
                        <a:lnSpc>
                          <a:spcPct val="107000"/>
                        </a:lnSpc>
                        <a:spcBef>
                          <a:spcPts val="0"/>
                        </a:spcBef>
                        <a:spcAft>
                          <a:spcPts val="0"/>
                        </a:spcAft>
                      </a:pPr>
                      <a:r>
                        <a:rPr lang="ar-EG" sz="2400" dirty="0">
                          <a:effectLst/>
                        </a:rPr>
                        <a:t>النوع</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EG" sz="2400" dirty="0">
                          <a:effectLst/>
                        </a:rPr>
                        <a:t>العنوان</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0"/>
                        </a:spcBef>
                        <a:spcAft>
                          <a:spcPts val="0"/>
                        </a:spcAft>
                      </a:pPr>
                      <a:r>
                        <a:rPr lang="ar-EG" sz="2400">
                          <a:effectLst/>
                        </a:rPr>
                        <a:t>السبب</a:t>
                      </a:r>
                      <a:endParaRPr lang="en-US" sz="2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985596862"/>
                  </a:ext>
                </a:extLst>
              </a:tr>
              <a:tr h="993621">
                <a:tc rowSpan="2">
                  <a:txBody>
                    <a:bodyPr/>
                    <a:lstStyle/>
                    <a:p>
                      <a:pPr marL="0" marR="0" algn="ctr" rtl="1">
                        <a:lnSpc>
                          <a:spcPct val="107000"/>
                        </a:lnSpc>
                        <a:spcBef>
                          <a:spcPts val="0"/>
                        </a:spcBef>
                        <a:spcAft>
                          <a:spcPts val="0"/>
                        </a:spcAft>
                      </a:pPr>
                      <a:r>
                        <a:rPr lang="ar-EG" sz="2400" dirty="0">
                          <a:effectLst/>
                        </a:rPr>
                        <a:t> </a:t>
                      </a:r>
                      <a:endParaRPr lang="en-US" sz="2400" dirty="0">
                        <a:effectLst/>
                      </a:endParaRPr>
                    </a:p>
                    <a:p>
                      <a:pPr marL="0" marR="0" algn="ctr" rtl="1">
                        <a:lnSpc>
                          <a:spcPct val="107000"/>
                        </a:lnSpc>
                        <a:spcBef>
                          <a:spcPts val="0"/>
                        </a:spcBef>
                        <a:spcAft>
                          <a:spcPts val="0"/>
                        </a:spcAft>
                      </a:pPr>
                      <a:endParaRPr lang="ar-EG" sz="2400" dirty="0">
                        <a:effectLst/>
                      </a:endParaRPr>
                    </a:p>
                    <a:p>
                      <a:pPr marL="0" marR="0" algn="ctr" rtl="1">
                        <a:lnSpc>
                          <a:spcPct val="107000"/>
                        </a:lnSpc>
                        <a:spcBef>
                          <a:spcPts val="0"/>
                        </a:spcBef>
                        <a:spcAft>
                          <a:spcPts val="0"/>
                        </a:spcAft>
                      </a:pPr>
                      <a:endParaRPr lang="ar-EG" sz="2400" dirty="0">
                        <a:effectLst/>
                      </a:endParaRPr>
                    </a:p>
                    <a:p>
                      <a:pPr marL="0" marR="0" algn="ctr" rtl="1">
                        <a:lnSpc>
                          <a:spcPct val="107000"/>
                        </a:lnSpc>
                        <a:spcBef>
                          <a:spcPts val="0"/>
                        </a:spcBef>
                        <a:spcAft>
                          <a:spcPts val="0"/>
                        </a:spcAft>
                      </a:pPr>
                      <a:r>
                        <a:rPr lang="ar-EG" sz="2500" b="1" dirty="0">
                          <a:effectLst/>
                        </a:rPr>
                        <a:t>جيد</a:t>
                      </a:r>
                      <a:endParaRPr lang="en-US" sz="25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lvl="0" indent="0" algn="just" rtl="1">
                        <a:lnSpc>
                          <a:spcPct val="160000"/>
                        </a:lnSpc>
                        <a:spcBef>
                          <a:spcPts val="0"/>
                        </a:spcBef>
                        <a:buNone/>
                      </a:pPr>
                      <a:r>
                        <a:rPr lang="ar-EG" sz="2000" b="1" dirty="0">
                          <a:solidFill>
                            <a:srgbClr val="2D3956"/>
                          </a:solidFill>
                          <a:latin typeface="Alexandria" charset="0"/>
                          <a:cs typeface="Times New Roman" panose="02020603050405020304" pitchFamily="18" charset="0"/>
                        </a:rPr>
                        <a:t>"أثر العوامل السلوكية والتنظيمية في </a:t>
                      </a:r>
                      <a:r>
                        <a:rPr lang="ar-SA" sz="2000" b="1" dirty="0">
                          <a:solidFill>
                            <a:srgbClr val="2D3956"/>
                          </a:solidFill>
                          <a:latin typeface="Alexandria" charset="0"/>
                          <a:cs typeface="Times New Roman" panose="02020603050405020304" pitchFamily="18" charset="0"/>
                        </a:rPr>
                        <a:t>الالتزام ب</a:t>
                      </a:r>
                      <a:r>
                        <a:rPr lang="ar-EG" sz="2000" b="1" dirty="0">
                          <a:solidFill>
                            <a:srgbClr val="2D3956"/>
                          </a:solidFill>
                          <a:latin typeface="Alexandria" charset="0"/>
                          <a:cs typeface="Times New Roman" panose="02020603050405020304" pitchFamily="18" charset="0"/>
                        </a:rPr>
                        <a:t>سياسات أمن المعلومات: دراسة ميدانية على موظفي جامعة</a:t>
                      </a:r>
                      <a:r>
                        <a:rPr lang="en-US" sz="2000" b="1" dirty="0">
                          <a:solidFill>
                            <a:srgbClr val="2D3956"/>
                          </a:solidFill>
                          <a:latin typeface="Alexandria" charset="0"/>
                          <a:cs typeface="Times New Roman" panose="02020603050405020304" pitchFamily="18" charset="0"/>
                        </a:rPr>
                        <a:t> X </a:t>
                      </a:r>
                      <a:r>
                        <a:rPr lang="ar-EG" sz="2000" b="1" dirty="0">
                          <a:solidFill>
                            <a:srgbClr val="2D3956"/>
                          </a:solidFill>
                          <a:latin typeface="Alexandria" charset="0"/>
                          <a:cs typeface="Times New Roman" panose="02020603050405020304" pitchFamily="18" charset="0"/>
                        </a:rPr>
                        <a:t>لعام </a:t>
                      </a:r>
                      <a:r>
                        <a:rPr lang="en-US" sz="2000" b="1" dirty="0">
                          <a:solidFill>
                            <a:srgbClr val="2D3956"/>
                          </a:solidFill>
                          <a:latin typeface="Alexandria" charset="0"/>
                          <a:cs typeface="Times New Roman" panose="02020603050405020304" pitchFamily="18" charset="0"/>
                        </a:rPr>
                        <a:t>Y</a:t>
                      </a:r>
                      <a:r>
                        <a:rPr lang="ar-EG" sz="2000" b="1" dirty="0">
                          <a:solidFill>
                            <a:srgbClr val="2D3956"/>
                          </a:solidFill>
                          <a:latin typeface="Alexandria" charset="0"/>
                          <a:cs typeface="Times New Roman" panose="02020603050405020304" pitchFamily="18" charset="0"/>
                        </a:rPr>
                        <a:t>"</a:t>
                      </a:r>
                      <a:r>
                        <a:rPr lang="ar-EG" sz="2000" dirty="0">
                          <a:effectLst/>
                        </a:rPr>
                        <a: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07000"/>
                        </a:lnSpc>
                        <a:spcBef>
                          <a:spcPts val="0"/>
                        </a:spcBef>
                        <a:spcAft>
                          <a:spcPts val="0"/>
                        </a:spcAft>
                      </a:pPr>
                      <a:r>
                        <a:rPr lang="ar-SA" sz="2400" dirty="0">
                          <a:effectLst/>
                        </a:rPr>
                        <a:t>واضح، محدد، شامل، مرتبط بالسياق، جذاب، يحتوي كلمات مفتاحية مهمة</a:t>
                      </a:r>
                      <a:r>
                        <a:rPr lang="en-US" sz="2400" dirty="0">
                          <a:effectLst/>
                        </a:rPr>
                        <a:t>.</a:t>
                      </a:r>
                      <a:endParaRPr lang="ar-EG" sz="2400" dirty="0">
                        <a:effectLst/>
                      </a:endParaRPr>
                    </a:p>
                  </a:txBody>
                  <a:tcPr marL="68580" marR="68580" marT="0" marB="0"/>
                </a:tc>
                <a:extLst>
                  <a:ext uri="{0D108BD9-81ED-4DB2-BD59-A6C34878D82A}">
                    <a16:rowId xmlns:a16="http://schemas.microsoft.com/office/drawing/2014/main" val="421415978"/>
                  </a:ext>
                </a:extLst>
              </a:tr>
              <a:tr h="1097940">
                <a:tc vMerge="1">
                  <a:txBody>
                    <a:bodyPr/>
                    <a:lstStyle/>
                    <a:p>
                      <a:endParaRPr lang="en-US"/>
                    </a:p>
                  </a:txBody>
                  <a:tcPr/>
                </a:tc>
                <a:tc>
                  <a:txBody>
                    <a:bodyPr/>
                    <a:lstStyle/>
                    <a:p>
                      <a:pPr marL="0" lvl="0" indent="0" algn="just" defTabSz="914400" rtl="1" eaLnBrk="1" latinLnBrk="0" hangingPunct="1">
                        <a:lnSpc>
                          <a:spcPct val="160000"/>
                        </a:lnSpc>
                        <a:spcBef>
                          <a:spcPts val="0"/>
                        </a:spcBef>
                        <a:buNone/>
                      </a:pPr>
                      <a:r>
                        <a:rPr lang="ar-DZ" sz="2000" b="1" kern="1200" dirty="0">
                          <a:solidFill>
                            <a:srgbClr val="2D3956"/>
                          </a:solidFill>
                          <a:latin typeface="Alexandria" charset="0"/>
                          <a:ea typeface="+mn-ea"/>
                          <a:cs typeface="Times New Roman" panose="02020603050405020304" pitchFamily="18" charset="0"/>
                        </a:rPr>
                        <a:t>"أثر استخدام المختبرات الافتراضية في تحسين التحصيل الدراسي بمادة العلوم لدى طلاب المرحلة الإعدادية".</a:t>
                      </a:r>
                      <a:endParaRPr lang="en-US" sz="2000" b="1" kern="1200" dirty="0">
                        <a:solidFill>
                          <a:srgbClr val="2D3956"/>
                        </a:solidFill>
                        <a:latin typeface="Alexandria" charset="0"/>
                        <a:ea typeface="+mn-ea"/>
                        <a:cs typeface="Times New Roman" panose="02020603050405020304" pitchFamily="18" charset="0"/>
                      </a:endParaRPr>
                    </a:p>
                  </a:txBody>
                  <a:tcPr marL="68580" marR="68580" marT="0" marB="0"/>
                </a:tc>
                <a:tc>
                  <a:txBody>
                    <a:bodyPr/>
                    <a:lstStyle/>
                    <a:p>
                      <a:pPr marL="0" marR="0" indent="0" algn="just" defTabSz="914400" rtl="1" eaLnBrk="1" fontAlgn="auto" latinLnBrk="0" hangingPunct="1">
                        <a:lnSpc>
                          <a:spcPct val="107000"/>
                        </a:lnSpc>
                        <a:spcBef>
                          <a:spcPts val="0"/>
                        </a:spcBef>
                        <a:spcAft>
                          <a:spcPts val="0"/>
                        </a:spcAft>
                        <a:buClrTx/>
                        <a:buSzTx/>
                        <a:buFontTx/>
                        <a:buNone/>
                        <a:tabLst/>
                        <a:defRPr/>
                      </a:pPr>
                      <a:r>
                        <a:rPr lang="ar-SA" sz="2400" dirty="0">
                          <a:effectLst/>
                        </a:rPr>
                        <a:t>واضح، محدد، شامل، مرتبط بالسياق، جذاب، يحتوي كلمات مفتاحية مهمة</a:t>
                      </a:r>
                      <a:r>
                        <a:rPr lang="en-US" sz="2400" dirty="0">
                          <a:effectLst/>
                        </a:rPr>
                        <a:t>.</a:t>
                      </a:r>
                      <a:endParaRPr lang="ar-EG" sz="2400" dirty="0">
                        <a:effectLst/>
                      </a:endParaRPr>
                    </a:p>
                    <a:p>
                      <a:pPr marL="0" marR="0" algn="r" rtl="1">
                        <a:lnSpc>
                          <a:spcPct val="107000"/>
                        </a:lnSpc>
                        <a:spcBef>
                          <a:spcPts val="0"/>
                        </a:spcBef>
                        <a:spcAft>
                          <a:spcPts val="0"/>
                        </a:spcAft>
                      </a:pP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r h="934532">
                <a:tc rowSpan="2">
                  <a:txBody>
                    <a:bodyPr/>
                    <a:lstStyle/>
                    <a:p>
                      <a:pPr marL="0" marR="0" algn="ctr" rtl="1">
                        <a:lnSpc>
                          <a:spcPct val="107000"/>
                        </a:lnSpc>
                        <a:spcBef>
                          <a:spcPts val="0"/>
                        </a:spcBef>
                        <a:spcAft>
                          <a:spcPts val="0"/>
                        </a:spcAft>
                      </a:pPr>
                      <a:r>
                        <a:rPr lang="ar-EG" sz="2400" dirty="0">
                          <a:effectLst/>
                        </a:rPr>
                        <a:t> </a:t>
                      </a:r>
                      <a:endParaRPr lang="en-US" sz="2400" dirty="0">
                        <a:effectLst/>
                      </a:endParaRPr>
                    </a:p>
                    <a:p>
                      <a:pPr marL="0" marR="0" algn="ctr" rtl="1">
                        <a:lnSpc>
                          <a:spcPct val="107000"/>
                        </a:lnSpc>
                        <a:spcBef>
                          <a:spcPts val="0"/>
                        </a:spcBef>
                        <a:spcAft>
                          <a:spcPts val="0"/>
                        </a:spcAft>
                      </a:pPr>
                      <a:endParaRPr lang="ar-EG" sz="2400" dirty="0">
                        <a:effectLst/>
                      </a:endParaRPr>
                    </a:p>
                    <a:p>
                      <a:pPr marL="0" marR="0" algn="ctr" rtl="1">
                        <a:lnSpc>
                          <a:spcPct val="107000"/>
                        </a:lnSpc>
                        <a:spcBef>
                          <a:spcPts val="0"/>
                        </a:spcBef>
                        <a:spcAft>
                          <a:spcPts val="0"/>
                        </a:spcAft>
                      </a:pPr>
                      <a:r>
                        <a:rPr lang="ar-EG" sz="2400" dirty="0">
                          <a:effectLst/>
                        </a:rPr>
                        <a:t>غير جيد</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rtl="1">
                        <a:lnSpc>
                          <a:spcPct val="107000"/>
                        </a:lnSpc>
                        <a:spcBef>
                          <a:spcPts val="1200"/>
                        </a:spcBef>
                        <a:spcAft>
                          <a:spcPts val="1200"/>
                        </a:spcAft>
                      </a:pPr>
                      <a:r>
                        <a:rPr lang="ar-SA" sz="2000" dirty="0">
                          <a:effectLst/>
                        </a:rPr>
                        <a:t>سياسات امن المعلومات في الجامعات</a:t>
                      </a:r>
                      <a:endParaRPr lang="en-US" sz="2000" dirty="0">
                        <a:effectLst/>
                      </a:endParaRPr>
                    </a:p>
                    <a:p>
                      <a:pPr marL="0" marR="0" algn="ctr" rtl="1">
                        <a:lnSpc>
                          <a:spcPct val="107000"/>
                        </a:lnSpc>
                        <a:spcBef>
                          <a:spcPts val="0"/>
                        </a:spcBef>
                        <a:spcAft>
                          <a:spcPts val="0"/>
                        </a:spcAft>
                      </a:pPr>
                      <a:r>
                        <a:rPr lang="ar-EG" sz="2400" dirty="0">
                          <a:effectLst/>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07000"/>
                        </a:lnSpc>
                        <a:spcBef>
                          <a:spcPts val="0"/>
                        </a:spcBef>
                        <a:spcAft>
                          <a:spcPts val="0"/>
                        </a:spcAft>
                      </a:pPr>
                      <a:r>
                        <a:rPr lang="ar-SA" sz="2400" dirty="0">
                          <a:effectLst/>
                        </a:rPr>
                        <a:t> عام، غير محدد، غامض، غير جذاب، لا يعكس محتوى البحث بدقة</a:t>
                      </a:r>
                      <a:r>
                        <a:rPr lang="en-US" sz="2400" dirty="0">
                          <a:effectLst/>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17647205"/>
                  </a:ext>
                </a:extLst>
              </a:tr>
              <a:tr h="934532">
                <a:tc vMerge="1">
                  <a:txBody>
                    <a:bodyPr/>
                    <a:lstStyle/>
                    <a:p>
                      <a:endParaRPr lang="en-US"/>
                    </a:p>
                  </a:txBody>
                  <a:tcPr/>
                </a:tc>
                <a:tc>
                  <a:txBody>
                    <a:bodyPr/>
                    <a:lstStyle/>
                    <a:p>
                      <a:pPr marL="0" marR="0" lvl="0" indent="0" algn="just" defTabSz="914400" rtl="1" eaLnBrk="1" latinLnBrk="0" hangingPunct="1">
                        <a:lnSpc>
                          <a:spcPct val="160000"/>
                        </a:lnSpc>
                        <a:spcBef>
                          <a:spcPts val="0"/>
                        </a:spcBef>
                        <a:spcAft>
                          <a:spcPts val="0"/>
                        </a:spcAft>
                        <a:buNone/>
                      </a:pPr>
                      <a:r>
                        <a:rPr lang="ar-DZ" sz="2000" dirty="0"/>
                        <a:t>طريقة جديدة لتدريس العلوم باستخدام الكمبيوتر</a:t>
                      </a:r>
                      <a:endParaRPr lang="en-US" sz="2000" b="1" kern="1200" dirty="0">
                        <a:solidFill>
                          <a:srgbClr val="2D3956"/>
                        </a:solidFill>
                        <a:latin typeface="Alexandria" charset="0"/>
                        <a:ea typeface="+mn-ea"/>
                        <a:cs typeface="Times New Roman" panose="02020603050405020304" pitchFamily="18" charset="0"/>
                      </a:endParaRPr>
                    </a:p>
                  </a:txBody>
                  <a:tcPr marL="68580" marR="68580" marT="0" marB="0"/>
                </a:tc>
                <a:tc>
                  <a:txBody>
                    <a:bodyPr/>
                    <a:lstStyle/>
                    <a:p>
                      <a:pPr marL="0" marR="0" algn="just" rtl="1">
                        <a:lnSpc>
                          <a:spcPct val="107000"/>
                        </a:lnSpc>
                        <a:spcBef>
                          <a:spcPts val="0"/>
                        </a:spcBef>
                        <a:spcAft>
                          <a:spcPts val="0"/>
                        </a:spcAft>
                      </a:pPr>
                      <a:r>
                        <a:rPr lang="ar-DZ" sz="2000" dirty="0"/>
                        <a:t>العنوان </a:t>
                      </a:r>
                      <a:r>
                        <a:rPr lang="ar-DZ" sz="2000" b="1" dirty="0"/>
                        <a:t>جيد، واضح، ومنضبط منهجياً</a:t>
                      </a:r>
                      <a:r>
                        <a:rPr lang="ar-DZ" sz="2000" dirty="0"/>
                        <a:t>، ولكنه يميل إلى </a:t>
                      </a:r>
                      <a:r>
                        <a:rPr lang="ar-DZ" sz="2000" b="1" dirty="0"/>
                        <a:t>التقليدية والعمومية</a:t>
                      </a:r>
                      <a:r>
                        <a:rPr lang="ar-DZ" sz="2000" dirty="0"/>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04"/>
                  </a:ext>
                </a:extLst>
              </a:tr>
            </a:tbl>
          </a:graphicData>
        </a:graphic>
      </p:graphicFrame>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92363964"/>
      </p:ext>
    </p:extLst>
  </p:cSld>
  <p:clrMapOvr>
    <a:masterClrMapping/>
  </p:clrMapOvr>
  <p:transition advTm="82741">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3112"/>
            <a:ext cx="10515600" cy="740344"/>
          </a:xfrm>
        </p:spPr>
        <p:txBody>
          <a:bodyPr>
            <a:normAutofit/>
          </a:bodyPr>
          <a:lstStyle/>
          <a:p>
            <a:pPr algn="r" rtl="1"/>
            <a:r>
              <a:rPr lang="ar-DZ" sz="4000" b="1" dirty="0"/>
              <a:t>الملخص والكلمات المفتاحية </a:t>
            </a:r>
            <a:r>
              <a:rPr lang="en-US" sz="4000" b="1" dirty="0"/>
              <a:t>Abstract and keywords</a:t>
            </a:r>
          </a:p>
        </p:txBody>
      </p:sp>
      <p:sp>
        <p:nvSpPr>
          <p:cNvPr id="3" name="Content Placeholder 2"/>
          <p:cNvSpPr>
            <a:spLocks noGrp="1"/>
          </p:cNvSpPr>
          <p:nvPr>
            <p:ph idx="1"/>
          </p:nvPr>
        </p:nvSpPr>
        <p:spPr>
          <a:xfrm>
            <a:off x="838200" y="1091821"/>
            <a:ext cx="10515600" cy="5085142"/>
          </a:xfrm>
        </p:spPr>
        <p:txBody>
          <a:bodyPr>
            <a:normAutofit fontScale="92500"/>
          </a:bodyPr>
          <a:lstStyle/>
          <a:p>
            <a:pPr algn="r" rtl="1">
              <a:lnSpc>
                <a:spcPct val="150000"/>
              </a:lnSpc>
            </a:pPr>
            <a:r>
              <a:rPr lang="ar-DZ" dirty="0"/>
              <a:t>الملخص: هو موجز لما تم إنجازه في البحث وما تم التوصل إليه من نتائج.</a:t>
            </a:r>
          </a:p>
          <a:p>
            <a:pPr algn="r" rtl="1">
              <a:lnSpc>
                <a:spcPct val="150000"/>
              </a:lnSpc>
            </a:pPr>
            <a:r>
              <a:rPr lang="ar-DZ" dirty="0"/>
              <a:t>أنواع الملخص: يمكن أن يكون الملخص هيكلياً </a:t>
            </a:r>
            <a:r>
              <a:rPr lang="en-US" dirty="0"/>
              <a:t> Structured </a:t>
            </a:r>
            <a:r>
              <a:rPr lang="ar-DZ" dirty="0"/>
              <a:t>و غير هيكلي</a:t>
            </a:r>
            <a:r>
              <a:rPr lang="ar-SA" dirty="0"/>
              <a:t> </a:t>
            </a:r>
            <a:r>
              <a:rPr lang="en-US" dirty="0"/>
              <a:t>Non-structured</a:t>
            </a:r>
          </a:p>
          <a:p>
            <a:pPr algn="r" rtl="1">
              <a:lnSpc>
                <a:spcPct val="150000"/>
              </a:lnSpc>
            </a:pPr>
            <a:r>
              <a:rPr lang="ar-DZ" dirty="0"/>
              <a:t>عدد الكلمات: يتراوح طوله عادةً بين 150 إلى 250 كلمة.</a:t>
            </a:r>
          </a:p>
          <a:p>
            <a:pPr algn="r" rtl="1">
              <a:lnSpc>
                <a:spcPct val="150000"/>
              </a:lnSpc>
            </a:pPr>
            <a:r>
              <a:rPr lang="ar-DZ" dirty="0"/>
              <a:t>هيكلية المحتوى:</a:t>
            </a:r>
          </a:p>
          <a:p>
            <a:pPr lvl="1" algn="r" rtl="1">
              <a:lnSpc>
                <a:spcPct val="150000"/>
              </a:lnSpc>
            </a:pPr>
            <a:r>
              <a:rPr lang="ar-DZ" dirty="0"/>
              <a:t>جملة واحدة توضح أهداف العمل.</a:t>
            </a:r>
          </a:p>
          <a:p>
            <a:pPr lvl="1" algn="r" rtl="1">
              <a:lnSpc>
                <a:spcPct val="150000"/>
              </a:lnSpc>
            </a:pPr>
            <a:r>
              <a:rPr lang="ar-DZ" dirty="0"/>
              <a:t>جملة إلى جملتين توضح منهجية البحث المستخدمة.</a:t>
            </a:r>
          </a:p>
          <a:p>
            <a:pPr lvl="1" algn="r" rtl="1">
              <a:lnSpc>
                <a:spcPct val="150000"/>
              </a:lnSpc>
            </a:pPr>
            <a:r>
              <a:rPr lang="ar-DZ" dirty="0"/>
              <a:t>عدة جمل (من 5 إلى 10 جمل) لاستعراض النتائج.</a:t>
            </a:r>
          </a:p>
          <a:p>
            <a:pPr lvl="1" algn="r" rtl="1">
              <a:lnSpc>
                <a:spcPct val="150000"/>
              </a:lnSpc>
            </a:pPr>
            <a:r>
              <a:rPr lang="ar-DZ" dirty="0"/>
              <a:t>جملة إلى جملتين في الختام حول الاستنتاجات وأهمية النتائج التي تم التوصل إليها.</a:t>
            </a:r>
            <a:endParaRPr lang="en-US" dirty="0"/>
          </a:p>
        </p:txBody>
      </p:sp>
    </p:spTree>
    <p:extLst>
      <p:ext uri="{BB962C8B-B14F-4D97-AF65-F5344CB8AC3E}">
        <p14:creationId xmlns:p14="http://schemas.microsoft.com/office/powerpoint/2010/main" val="3302031374"/>
      </p:ext>
    </p:extLst>
  </p:cSld>
  <p:clrMapOvr>
    <a:masterClrMapping/>
  </p:clrMapOvr>
  <mc:AlternateContent xmlns:mc="http://schemas.openxmlformats.org/markup-compatibility/2006" xmlns:p14="http://schemas.microsoft.com/office/powerpoint/2010/main">
    <mc:Choice Requires="p14">
      <p:transition spd="slow" p14:dur="2000" advTm="129747"/>
    </mc:Choice>
    <mc:Fallback xmlns="">
      <p:transition spd="slow" advTm="12974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166"/>
            <a:ext cx="10515600" cy="358205"/>
          </a:xfrm>
        </p:spPr>
        <p:txBody>
          <a:bodyPr>
            <a:normAutofit fontScale="90000"/>
          </a:bodyPr>
          <a:lstStyle/>
          <a:p>
            <a:pPr algn="ctr" rtl="1"/>
            <a:r>
              <a:rPr lang="ar-DZ" sz="3600" b="1" dirty="0"/>
              <a:t>المقدمة </a:t>
            </a:r>
            <a:r>
              <a:rPr lang="en-US" sz="3600" b="1" dirty="0"/>
              <a:t>Introduction</a:t>
            </a:r>
          </a:p>
        </p:txBody>
      </p:sp>
      <p:sp>
        <p:nvSpPr>
          <p:cNvPr id="3" name="Content Placeholder 2"/>
          <p:cNvSpPr>
            <a:spLocks noGrp="1"/>
          </p:cNvSpPr>
          <p:nvPr>
            <p:ph idx="1"/>
          </p:nvPr>
        </p:nvSpPr>
        <p:spPr>
          <a:xfrm>
            <a:off x="1" y="559558"/>
            <a:ext cx="12050972" cy="6196084"/>
          </a:xfrm>
        </p:spPr>
        <p:txBody>
          <a:bodyPr>
            <a:noAutofit/>
          </a:bodyPr>
          <a:lstStyle/>
          <a:p>
            <a:pPr algn="r" rtl="1">
              <a:lnSpc>
                <a:spcPct val="150000"/>
              </a:lnSpc>
              <a:spcBef>
                <a:spcPts val="0"/>
              </a:spcBef>
            </a:pPr>
            <a:r>
              <a:rPr lang="ar-DZ" sz="2400" dirty="0"/>
              <a:t>تتضمن المقدمة الأكاديمية توضيحاً دقيقاً لطبيعة ونطاق المشكلة محل الاستقصاء مع تحديد الجوانب التي سيتناولها البحث بدقة. كما يجب أن تحتوي على عبارة مركزة ومحددة توضح الهدف الرئيسي أو الغايات التي تسعى الدراسة لتحقيقها.</a:t>
            </a:r>
            <a:endParaRPr lang="en-US" sz="2400" dirty="0"/>
          </a:p>
          <a:p>
            <a:pPr algn="r" rtl="1">
              <a:lnSpc>
                <a:spcPct val="150000"/>
              </a:lnSpc>
              <a:spcBef>
                <a:spcPts val="0"/>
              </a:spcBef>
            </a:pPr>
            <a:r>
              <a:rPr lang="ar-DZ" sz="2400" dirty="0"/>
              <a:t>يجب أن تتضمن المقدمة العناصر التالية:</a:t>
            </a:r>
            <a:endParaRPr lang="en-US" sz="2400" dirty="0"/>
          </a:p>
          <a:p>
            <a:pPr marL="685800" lvl="2" algn="r" rtl="1">
              <a:lnSpc>
                <a:spcPct val="150000"/>
              </a:lnSpc>
              <a:spcBef>
                <a:spcPts val="0"/>
              </a:spcBef>
            </a:pPr>
            <a:r>
              <a:rPr lang="ar-DZ" b="1" dirty="0"/>
              <a:t>الاستهلال المنهجي (الافتتاحية التمهيدية):</a:t>
            </a:r>
            <a:r>
              <a:rPr lang="ar-DZ" dirty="0"/>
              <a:t> تبدأ بعبارة تبرز الأهمية الاستراتيجية للموضوع في إطاره العلمي أو التطبيقي المعاصر.</a:t>
            </a:r>
          </a:p>
          <a:p>
            <a:pPr marL="685800" lvl="2" algn="r" rtl="1">
              <a:lnSpc>
                <a:spcPct val="150000"/>
              </a:lnSpc>
              <a:spcBef>
                <a:spcPts val="0"/>
              </a:spcBef>
            </a:pPr>
            <a:r>
              <a:rPr lang="ar-DZ" b="1" dirty="0"/>
              <a:t>تحديد طبيعة ونطاق المشكلة (تحديد المشكلة البحثية):</a:t>
            </a:r>
            <a:r>
              <a:rPr lang="ar-DZ" dirty="0"/>
              <a:t> توضيح طبيعة ونطاق المشكلة محل الاستقصاء، وبيان الدوافع الموضوعية لتناولها والفجوة المعرفية التي تسعى الدراسة لسدها.</a:t>
            </a:r>
          </a:p>
          <a:p>
            <a:pPr marL="685800" lvl="2" algn="r" rtl="1">
              <a:lnSpc>
                <a:spcPct val="150000"/>
              </a:lnSpc>
              <a:spcBef>
                <a:spcPts val="0"/>
              </a:spcBef>
            </a:pPr>
            <a:r>
              <a:rPr lang="ar-DZ" b="1" dirty="0"/>
              <a:t>السياق الزماني والمكاني:</a:t>
            </a:r>
            <a:r>
              <a:rPr lang="ar-DZ" dirty="0"/>
              <a:t> الإشارة إلى التطورات الحديثة أو التحديات القائمة في البيئة التي تُجرى فيها الدراسة لإضفاء صفة الحداثة على البحث.</a:t>
            </a:r>
          </a:p>
          <a:p>
            <a:pPr marL="685800" lvl="2" algn="r" rtl="1">
              <a:lnSpc>
                <a:spcPct val="150000"/>
              </a:lnSpc>
              <a:spcBef>
                <a:spcPts val="0"/>
              </a:spcBef>
            </a:pPr>
            <a:r>
              <a:rPr lang="ar-DZ" b="1" dirty="0"/>
              <a:t>أهمية الدراسة:</a:t>
            </a:r>
            <a:r>
              <a:rPr lang="ar-DZ" dirty="0"/>
              <a:t> توضيح القيمة العلمية والعملية المضافة التي يمكن أن يقدمها البحث للمجال المعني.</a:t>
            </a:r>
          </a:p>
          <a:p>
            <a:pPr marL="685800" lvl="2" algn="r" rtl="1">
              <a:lnSpc>
                <a:spcPct val="150000"/>
              </a:lnSpc>
              <a:spcBef>
                <a:spcPts val="0"/>
              </a:spcBef>
            </a:pPr>
            <a:r>
              <a:rPr lang="ar-DZ" b="1" dirty="0"/>
              <a:t>تحديد الهدف العام</a:t>
            </a:r>
            <a:r>
              <a:rPr lang="ar-DZ" dirty="0"/>
              <a:t>: صياغة عبارة واحدة محددة توضح الهدف الرئيسي أو الغايات من الدراسة دون استطراد.</a:t>
            </a:r>
          </a:p>
          <a:p>
            <a:pPr marL="685800" lvl="2" algn="r" rtl="1">
              <a:lnSpc>
                <a:spcPct val="150000"/>
              </a:lnSpc>
              <a:spcBef>
                <a:spcPts val="0"/>
              </a:spcBef>
            </a:pPr>
            <a:r>
              <a:rPr lang="ar-DZ" b="1" dirty="0"/>
              <a:t>التمهيد التحليلي (تمهيد للأسئلة أو الفروض):</a:t>
            </a:r>
            <a:r>
              <a:rPr lang="ar-DZ" dirty="0"/>
              <a:t> تهيئة القارئ لما سيتبع ذلك من تساؤلات أو فرضيات من خلال ربط منطقي يعكس الاتجاه العام للدراسة.</a:t>
            </a:r>
          </a:p>
        </p:txBody>
      </p:sp>
    </p:spTree>
    <p:extLst>
      <p:ext uri="{BB962C8B-B14F-4D97-AF65-F5344CB8AC3E}">
        <p14:creationId xmlns:p14="http://schemas.microsoft.com/office/powerpoint/2010/main" val="886219374"/>
      </p:ext>
    </p:extLst>
  </p:cSld>
  <p:clrMapOvr>
    <a:masterClrMapping/>
  </p:clrMapOvr>
  <mc:AlternateContent xmlns:mc="http://schemas.openxmlformats.org/markup-compatibility/2006" xmlns:p14="http://schemas.microsoft.com/office/powerpoint/2010/main">
    <mc:Choice Requires="p14">
      <p:transition spd="slow" p14:dur="2000" advTm="161321"/>
    </mc:Choice>
    <mc:Fallback xmlns="">
      <p:transition spd="slow" advTm="16132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p:cNvSpPr>
          <p:nvPr>
            <p:ph type="body" idx="4294967295"/>
          </p:nvPr>
        </p:nvSpPr>
        <p:spPr>
          <a:xfrm>
            <a:off x="382137" y="1155869"/>
            <a:ext cx="11341289" cy="5702131"/>
          </a:xfrm>
        </p:spPr>
        <p:txBody>
          <a:bodyPr/>
          <a:lstStyle/>
          <a:p>
            <a:pPr marL="0" algn="r" rtl="1">
              <a:lnSpc>
                <a:spcPct val="150000"/>
              </a:lnSpc>
              <a:spcBef>
                <a:spcPts val="600"/>
              </a:spcBef>
              <a:buNone/>
            </a:pPr>
            <a:r>
              <a:rPr lang="ar-SA" dirty="0">
                <a:cs typeface="Simplified Arabic" pitchFamily="18" charset="-78"/>
              </a:rPr>
              <a:t>تبدأ هذه المرحلة بتحديد مجال الاهتمام العام الذي يميل إليه الباحث، ثم الانتقال تدريجياً نحو تحديد فجوة معرفية  </a:t>
            </a:r>
            <a:r>
              <a:rPr lang="en-US" dirty="0">
                <a:cs typeface="Simplified Arabic" pitchFamily="18" charset="-78"/>
              </a:rPr>
              <a:t>Knowledge Gap </a:t>
            </a:r>
            <a:r>
              <a:rPr lang="ar-SA" dirty="0">
                <a:cs typeface="Simplified Arabic" pitchFamily="18" charset="-78"/>
              </a:rPr>
              <a:t> محددة. وتعني الفجوة المعرفية وجود نقص في المعلومات أو تناقض في النتائج السابقة لم يتم التطرق إليه، مما يستدعي تدخلاً بحثياً لإثرائه. يتم انجاز الاتي:</a:t>
            </a:r>
          </a:p>
          <a:p>
            <a:pPr indent="-457200" algn="r" rtl="1">
              <a:lnSpc>
                <a:spcPct val="150000"/>
              </a:lnSpc>
              <a:spcBef>
                <a:spcPts val="600"/>
              </a:spcBef>
            </a:pPr>
            <a:r>
              <a:rPr lang="ar-SA" dirty="0">
                <a:cs typeface="Simplified Arabic" pitchFamily="18" charset="-78"/>
              </a:rPr>
              <a:t>استكشاف الظواهر المحيطة والقراءات الاستطلاعية.</a:t>
            </a:r>
          </a:p>
          <a:p>
            <a:pPr indent="-457200" algn="r" rtl="1">
              <a:lnSpc>
                <a:spcPct val="150000"/>
              </a:lnSpc>
              <a:spcBef>
                <a:spcPts val="600"/>
              </a:spcBef>
            </a:pPr>
            <a:r>
              <a:rPr lang="ar-SA" dirty="0">
                <a:cs typeface="Simplified Arabic" pitchFamily="18" charset="-78"/>
              </a:rPr>
              <a:t>تحديد "الفجوة المعرفية": وهي المنطقة التي لم تُغطَّ بعد في الدراسات السابقة.</a:t>
            </a:r>
          </a:p>
          <a:p>
            <a:pPr indent="-457200" algn="r" rtl="1">
              <a:lnSpc>
                <a:spcPct val="150000"/>
              </a:lnSpc>
              <a:spcBef>
                <a:spcPts val="600"/>
              </a:spcBef>
            </a:pPr>
            <a:r>
              <a:rPr lang="ar-SA" dirty="0">
                <a:cs typeface="Simplified Arabic" pitchFamily="18" charset="-78"/>
              </a:rPr>
              <a:t>الهدف: الانتقال من فكرة عامة واسعة إلى عنوان بحثي محدد وقابل للتطبيق.</a:t>
            </a:r>
          </a:p>
        </p:txBody>
      </p:sp>
      <p:sp>
        <p:nvSpPr>
          <p:cNvPr id="46084" name="مستطيل 4"/>
          <p:cNvSpPr>
            <a:spLocks noChangeArrowheads="1"/>
          </p:cNvSpPr>
          <p:nvPr/>
        </p:nvSpPr>
        <p:spPr bwMode="auto">
          <a:xfrm>
            <a:off x="2292824" y="228601"/>
            <a:ext cx="903481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rtl="1"/>
            <a:r>
              <a:rPr lang="ar-SA" sz="4000" b="1" dirty="0">
                <a:latin typeface="Times New Roman" pitchFamily="18" charset="0"/>
                <a:cs typeface="Simplified Arabic" pitchFamily="18" charset="-78"/>
              </a:rPr>
              <a:t>1. اختيار الموضوع </a:t>
            </a:r>
            <a:r>
              <a:rPr lang="en-US" sz="4000" b="1" dirty="0">
                <a:latin typeface="Times New Roman" pitchFamily="18" charset="0"/>
                <a:cs typeface="Simplified Arabic" pitchFamily="18" charset="-78"/>
              </a:rPr>
              <a:t>Selection of the Topic</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1971021463"/>
      </p:ext>
    </p:extLst>
  </p:cSld>
  <p:clrMapOvr>
    <a:masterClrMapping/>
  </p:clrMapOvr>
  <mc:AlternateContent xmlns:mc="http://schemas.openxmlformats.org/markup-compatibility/2006" xmlns:p14="http://schemas.microsoft.com/office/powerpoint/2010/main">
    <mc:Choice Requires="p14">
      <p:transition spd="slow" p14:dur="2000" advTm="99809"/>
    </mc:Choice>
    <mc:Fallback xmlns="">
      <p:transition spd="slow" advTm="99809"/>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p:cNvSpPr>
          <p:nvPr>
            <p:ph type="body" idx="4294967295"/>
          </p:nvPr>
        </p:nvSpPr>
        <p:spPr>
          <a:xfrm>
            <a:off x="382137" y="1052357"/>
            <a:ext cx="11341289" cy="4952658"/>
          </a:xfrm>
        </p:spPr>
        <p:txBody>
          <a:bodyPr>
            <a:normAutofit fontScale="70000" lnSpcReduction="20000"/>
          </a:bodyPr>
          <a:lstStyle/>
          <a:p>
            <a:pPr marL="0" algn="r" rtl="1">
              <a:lnSpc>
                <a:spcPct val="150000"/>
              </a:lnSpc>
              <a:spcBef>
                <a:spcPts val="600"/>
              </a:spcBef>
              <a:buNone/>
            </a:pPr>
            <a:r>
              <a:rPr lang="ar-SA" b="1" dirty="0">
                <a:cs typeface="Simplified Arabic" pitchFamily="18" charset="-78"/>
              </a:rPr>
              <a:t>يتم هنا تحويل الظاهرة العامة إلى قضية بحثية محددة تحتاج إلى حل أو فهم أعمق. حسب ما يلي:</a:t>
            </a:r>
          </a:p>
          <a:p>
            <a:pPr indent="-457200" algn="r" rtl="1">
              <a:lnSpc>
                <a:spcPct val="150000"/>
              </a:lnSpc>
              <a:spcBef>
                <a:spcPts val="600"/>
              </a:spcBef>
            </a:pPr>
            <a:r>
              <a:rPr lang="ar-SA" dirty="0">
                <a:cs typeface="Simplified Arabic" pitchFamily="18" charset="-78"/>
              </a:rPr>
              <a:t>المشكلة: تُصاغ عادةً في شكل سؤال رئيسي أو عبارة تقريرية توضح طبيعة التحدي ونطاقه.</a:t>
            </a:r>
          </a:p>
          <a:p>
            <a:pPr marL="457200" indent="-457200" algn="r" rtl="1">
              <a:lnSpc>
                <a:spcPct val="150000"/>
              </a:lnSpc>
              <a:spcBef>
                <a:spcPts val="600"/>
              </a:spcBef>
            </a:pPr>
            <a:r>
              <a:rPr lang="ar-SA" dirty="0">
                <a:cs typeface="Simplified Arabic" pitchFamily="18" charset="-78"/>
              </a:rPr>
              <a:t>الأهمية: توضيح القيمة المضافة للبحث، سواء كانت قيمة نظرية (إضافة للمؤلفات العلمية) أو تطبيقية (حل مشكلة واقعية في الميدان).</a:t>
            </a:r>
          </a:p>
          <a:p>
            <a:pPr indent="-457200" algn="r" rtl="1">
              <a:lnSpc>
                <a:spcPct val="150000"/>
              </a:lnSpc>
              <a:spcBef>
                <a:spcPts val="600"/>
              </a:spcBef>
            </a:pPr>
            <a:r>
              <a:rPr lang="ar-SA" dirty="0">
                <a:cs typeface="Simplified Arabic" pitchFamily="18" charset="-78"/>
              </a:rPr>
              <a:t>الهدف: توضيح بأن هناك مشكلة حقيقية تستحق البحث وبذل الجهد.</a:t>
            </a:r>
          </a:p>
          <a:p>
            <a:pPr indent="-457200" algn="r" rtl="1">
              <a:lnSpc>
                <a:spcPct val="150000"/>
              </a:lnSpc>
              <a:spcBef>
                <a:spcPts val="600"/>
              </a:spcBef>
            </a:pPr>
            <a:r>
              <a:rPr lang="ar-SA" b="1" dirty="0">
                <a:cs typeface="Simplified Arabic" pitchFamily="18" charset="-78"/>
              </a:rPr>
              <a:t>مصادر الحصول على المشكلة</a:t>
            </a:r>
          </a:p>
          <a:p>
            <a:pPr lvl="1" indent="-457200" algn="r" rtl="1">
              <a:lnSpc>
                <a:spcPct val="150000"/>
              </a:lnSpc>
              <a:spcBef>
                <a:spcPts val="600"/>
              </a:spcBef>
            </a:pPr>
            <a:r>
              <a:rPr lang="ar-SA" dirty="0"/>
              <a:t>لخبرة العملية للباحث</a:t>
            </a:r>
          </a:p>
          <a:p>
            <a:pPr lvl="1" indent="-457200" algn="r" rtl="1">
              <a:lnSpc>
                <a:spcPct val="150000"/>
              </a:lnSpc>
              <a:spcBef>
                <a:spcPts val="600"/>
              </a:spcBef>
            </a:pPr>
            <a:r>
              <a:rPr lang="ar-SA" dirty="0"/>
              <a:t>القراءة والاطلاع </a:t>
            </a:r>
          </a:p>
          <a:p>
            <a:pPr lvl="1" indent="-457200" algn="r" rtl="1">
              <a:lnSpc>
                <a:spcPct val="150000"/>
              </a:lnSpc>
              <a:spcBef>
                <a:spcPts val="600"/>
              </a:spcBef>
            </a:pPr>
            <a:r>
              <a:rPr lang="ar-SA" dirty="0"/>
              <a:t>الدراسات والأبحاث السابقة</a:t>
            </a:r>
          </a:p>
          <a:p>
            <a:pPr lvl="1" indent="-457200" algn="r" rtl="1">
              <a:lnSpc>
                <a:spcPct val="150000"/>
              </a:lnSpc>
              <a:spcBef>
                <a:spcPts val="600"/>
              </a:spcBef>
            </a:pPr>
            <a:r>
              <a:rPr lang="ar-SA" dirty="0"/>
              <a:t>رسائل الماجستير والدكتوراه</a:t>
            </a:r>
          </a:p>
          <a:p>
            <a:pPr lvl="1" indent="-457200" algn="r" rtl="1">
              <a:lnSpc>
                <a:spcPct val="150000"/>
              </a:lnSpc>
              <a:spcBef>
                <a:spcPts val="600"/>
              </a:spcBef>
            </a:pPr>
            <a:r>
              <a:rPr lang="ar-SA" dirty="0"/>
              <a:t>مناقشة الأساتذة والباحثين الكبار </a:t>
            </a:r>
          </a:p>
          <a:p>
            <a:pPr lvl="1" indent="-457200" algn="r" rtl="1">
              <a:lnSpc>
                <a:spcPct val="150000"/>
              </a:lnSpc>
              <a:spcBef>
                <a:spcPts val="600"/>
              </a:spcBef>
            </a:pPr>
            <a:r>
              <a:rPr lang="ar-SA" dirty="0"/>
              <a:t>المؤتمرات العلمية المتخصصة وورش العمل</a:t>
            </a:r>
          </a:p>
          <a:p>
            <a:pPr algn="r" rtl="1">
              <a:buNone/>
            </a:pPr>
            <a:endParaRPr lang="en-US" dirty="0">
              <a:cs typeface="Arial" pitchFamily="34" charset="0"/>
            </a:endParaRPr>
          </a:p>
          <a:p>
            <a:pPr marL="228600" lvl="1" indent="0" algn="r" rtl="1">
              <a:lnSpc>
                <a:spcPct val="150000"/>
              </a:lnSpc>
              <a:spcBef>
                <a:spcPts val="600"/>
              </a:spcBef>
              <a:buNone/>
            </a:pPr>
            <a:endParaRPr lang="ar-SA" b="1" dirty="0">
              <a:cs typeface="Simplified Arabic" pitchFamily="18" charset="-78"/>
            </a:endParaRPr>
          </a:p>
        </p:txBody>
      </p:sp>
      <p:sp>
        <p:nvSpPr>
          <p:cNvPr id="46084" name="مستطيل 4"/>
          <p:cNvSpPr>
            <a:spLocks noChangeArrowheads="1"/>
          </p:cNvSpPr>
          <p:nvPr/>
        </p:nvSpPr>
        <p:spPr bwMode="auto">
          <a:xfrm>
            <a:off x="2292824" y="406025"/>
            <a:ext cx="963230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rtl="1"/>
            <a:r>
              <a:rPr lang="ar-SA" sz="3600" b="1" dirty="0">
                <a:latin typeface="Times New Roman" pitchFamily="18" charset="0"/>
                <a:cs typeface="Simplified Arabic" pitchFamily="18" charset="-78"/>
              </a:rPr>
              <a:t>2. تحديد مشكلة البحث وأهميته </a:t>
            </a:r>
            <a:r>
              <a:rPr lang="en-US" sz="3600" b="1" dirty="0">
                <a:latin typeface="Times New Roman" pitchFamily="18" charset="0"/>
                <a:cs typeface="Simplified Arabic" pitchFamily="18" charset="-78"/>
              </a:rPr>
              <a:t>Problem &amp; Significance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4236586813"/>
      </p:ext>
    </p:extLst>
  </p:cSld>
  <p:clrMapOvr>
    <a:masterClrMapping/>
  </p:clrMapOvr>
  <mc:AlternateContent xmlns:mc="http://schemas.openxmlformats.org/markup-compatibility/2006" xmlns:p14="http://schemas.microsoft.com/office/powerpoint/2010/main">
    <mc:Choice Requires="p14">
      <p:transition spd="slow" p14:dur="2000" advTm="113954"/>
    </mc:Choice>
    <mc:Fallback xmlns="">
      <p:transition spd="slow" advTm="11395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2"/>
          <p:cNvSpPr>
            <a:spLocks noGrp="1"/>
          </p:cNvSpPr>
          <p:nvPr>
            <p:ph type="title" idx="4294967295"/>
          </p:nvPr>
        </p:nvSpPr>
        <p:spPr>
          <a:xfrm>
            <a:off x="838200" y="168184"/>
            <a:ext cx="10515600" cy="459613"/>
          </a:xfrm>
        </p:spPr>
        <p:txBody>
          <a:bodyPr>
            <a:normAutofit fontScale="90000"/>
          </a:bodyPr>
          <a:lstStyle/>
          <a:p>
            <a:pPr algn="ctr"/>
            <a:r>
              <a:rPr lang="ar-DZ" b="1" dirty="0"/>
              <a:t>نموذج التقييم الذاتي للمشكلة البحثية</a:t>
            </a:r>
            <a:endParaRPr lang="en-US" b="1" dirty="0">
              <a:cs typeface="Times New Roman"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247752181"/>
              </p:ext>
            </p:extLst>
          </p:nvPr>
        </p:nvGraphicFramePr>
        <p:xfrm>
          <a:off x="2988867" y="1678745"/>
          <a:ext cx="8902893" cy="4820920"/>
        </p:xfrm>
        <a:graphic>
          <a:graphicData uri="http://schemas.openxmlformats.org/drawingml/2006/table">
            <a:tbl>
              <a:tblPr firstRow="1" bandRow="1">
                <a:tableStyleId>{616DA210-FB5B-4158-B5E0-FEB733F419BA}</a:tableStyleId>
              </a:tblPr>
              <a:tblGrid>
                <a:gridCol w="341195">
                  <a:extLst>
                    <a:ext uri="{9D8B030D-6E8A-4147-A177-3AD203B41FA5}">
                      <a16:colId xmlns:a16="http://schemas.microsoft.com/office/drawing/2014/main" val="20000"/>
                    </a:ext>
                  </a:extLst>
                </a:gridCol>
                <a:gridCol w="491320">
                  <a:extLst>
                    <a:ext uri="{9D8B030D-6E8A-4147-A177-3AD203B41FA5}">
                      <a16:colId xmlns:a16="http://schemas.microsoft.com/office/drawing/2014/main" val="20001"/>
                    </a:ext>
                  </a:extLst>
                </a:gridCol>
                <a:gridCol w="422723">
                  <a:extLst>
                    <a:ext uri="{9D8B030D-6E8A-4147-A177-3AD203B41FA5}">
                      <a16:colId xmlns:a16="http://schemas.microsoft.com/office/drawing/2014/main" val="20002"/>
                    </a:ext>
                  </a:extLst>
                </a:gridCol>
                <a:gridCol w="502096">
                  <a:extLst>
                    <a:ext uri="{9D8B030D-6E8A-4147-A177-3AD203B41FA5}">
                      <a16:colId xmlns:a16="http://schemas.microsoft.com/office/drawing/2014/main" val="20003"/>
                    </a:ext>
                  </a:extLst>
                </a:gridCol>
                <a:gridCol w="516042">
                  <a:extLst>
                    <a:ext uri="{9D8B030D-6E8A-4147-A177-3AD203B41FA5}">
                      <a16:colId xmlns:a16="http://schemas.microsoft.com/office/drawing/2014/main" val="20004"/>
                    </a:ext>
                  </a:extLst>
                </a:gridCol>
                <a:gridCol w="6097041">
                  <a:extLst>
                    <a:ext uri="{9D8B030D-6E8A-4147-A177-3AD203B41FA5}">
                      <a16:colId xmlns:a16="http://schemas.microsoft.com/office/drawing/2014/main" val="20005"/>
                    </a:ext>
                  </a:extLst>
                </a:gridCol>
                <a:gridCol w="532476">
                  <a:extLst>
                    <a:ext uri="{9D8B030D-6E8A-4147-A177-3AD203B41FA5}">
                      <a16:colId xmlns:a16="http://schemas.microsoft.com/office/drawing/2014/main" val="20006"/>
                    </a:ext>
                  </a:extLst>
                </a:gridCol>
              </a:tblGrid>
              <a:tr h="370840">
                <a:tc>
                  <a:txBody>
                    <a:bodyPr/>
                    <a:lstStyle/>
                    <a:p>
                      <a:r>
                        <a:rPr lang="ar-SA" dirty="0"/>
                        <a:t>5</a:t>
                      </a:r>
                      <a:endParaRPr lang="en-US" dirty="0"/>
                    </a:p>
                  </a:txBody>
                  <a:tcPr/>
                </a:tc>
                <a:tc>
                  <a:txBody>
                    <a:bodyPr/>
                    <a:lstStyle/>
                    <a:p>
                      <a:pPr algn="ctr" rtl="1"/>
                      <a:r>
                        <a:rPr lang="ar-SA" dirty="0"/>
                        <a:t>4</a:t>
                      </a:r>
                      <a:endParaRPr lang="en-US" dirty="0"/>
                    </a:p>
                  </a:txBody>
                  <a:tcPr/>
                </a:tc>
                <a:tc>
                  <a:txBody>
                    <a:bodyPr/>
                    <a:lstStyle/>
                    <a:p>
                      <a:pPr algn="r"/>
                      <a:r>
                        <a:rPr lang="ar-SA" dirty="0"/>
                        <a:t>3</a:t>
                      </a:r>
                      <a:endParaRPr lang="en-US" dirty="0"/>
                    </a:p>
                  </a:txBody>
                  <a:tcPr/>
                </a:tc>
                <a:tc>
                  <a:txBody>
                    <a:bodyPr/>
                    <a:lstStyle/>
                    <a:p>
                      <a:pPr algn="r"/>
                      <a:r>
                        <a:rPr lang="ar-SA" dirty="0"/>
                        <a:t>2</a:t>
                      </a:r>
                      <a:endParaRPr lang="en-US" dirty="0"/>
                    </a:p>
                  </a:txBody>
                  <a:tcPr/>
                </a:tc>
                <a:tc>
                  <a:txBody>
                    <a:bodyPr/>
                    <a:lstStyle/>
                    <a:p>
                      <a:pPr algn="r"/>
                      <a:r>
                        <a:rPr lang="ar-SA" dirty="0"/>
                        <a:t>1</a:t>
                      </a:r>
                      <a:endParaRPr lang="en-US" dirty="0"/>
                    </a:p>
                  </a:txBody>
                  <a:tcPr/>
                </a:tc>
                <a:tc>
                  <a:txBody>
                    <a:bodyPr/>
                    <a:lstStyle/>
                    <a:p>
                      <a:pPr algn="ctr" rtl="1"/>
                      <a:r>
                        <a:rPr lang="ar-DZ" dirty="0"/>
                        <a:t>المعيار البحثي</a:t>
                      </a:r>
                      <a:r>
                        <a:rPr lang="ar-SA" dirty="0"/>
                        <a:t> (مؤشر الجودة)</a:t>
                      </a:r>
                      <a:endParaRPr lang="en-US" dirty="0"/>
                    </a:p>
                  </a:txBody>
                  <a:tcPr/>
                </a:tc>
                <a:tc>
                  <a:txBody>
                    <a:bodyPr/>
                    <a:lstStyle/>
                    <a:p>
                      <a:pPr algn="r"/>
                      <a:r>
                        <a:rPr lang="ar-SA" dirty="0"/>
                        <a:t>م.</a:t>
                      </a:r>
                      <a:endParaRPr lang="en-US" dirty="0"/>
                    </a:p>
                  </a:txBody>
                  <a:tcPr/>
                </a:tc>
                <a:extLst>
                  <a:ext uri="{0D108BD9-81ED-4DB2-BD59-A6C34878D82A}">
                    <a16:rowId xmlns:a16="http://schemas.microsoft.com/office/drawing/2014/main" val="10000"/>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الحداثة: إلى أي مدى يعالج الموضوع قضية عصرية وغير مستهلكة؟</a:t>
                      </a:r>
                      <a:endParaRPr lang="en-US" dirty="0"/>
                    </a:p>
                  </a:txBody>
                  <a:tcPr/>
                </a:tc>
                <a:tc>
                  <a:txBody>
                    <a:bodyPr/>
                    <a:lstStyle/>
                    <a:p>
                      <a:pPr algn="r"/>
                      <a:r>
                        <a:rPr lang="ar-SA" dirty="0"/>
                        <a:t>1.</a:t>
                      </a:r>
                      <a:endParaRPr lang="en-US" dirty="0"/>
                    </a:p>
                  </a:txBody>
                  <a:tcPr/>
                </a:tc>
                <a:extLst>
                  <a:ext uri="{0D108BD9-81ED-4DB2-BD59-A6C34878D82A}">
                    <a16:rowId xmlns:a16="http://schemas.microsoft.com/office/drawing/2014/main" val="10001"/>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الإضافة العلمية: ما مدى توقعك بأن يضيف البحث معرفة جديدة؟</a:t>
                      </a:r>
                      <a:endParaRPr lang="en-US" dirty="0"/>
                    </a:p>
                  </a:txBody>
                  <a:tcPr/>
                </a:tc>
                <a:tc>
                  <a:txBody>
                    <a:bodyPr/>
                    <a:lstStyle/>
                    <a:p>
                      <a:pPr algn="r"/>
                      <a:r>
                        <a:rPr lang="ar-SA" dirty="0"/>
                        <a:t>2.</a:t>
                      </a:r>
                      <a:endParaRPr lang="en-US" dirty="0"/>
                    </a:p>
                  </a:txBody>
                  <a:tcPr/>
                </a:tc>
                <a:extLst>
                  <a:ext uri="{0D108BD9-81ED-4DB2-BD59-A6C34878D82A}">
                    <a16:rowId xmlns:a16="http://schemas.microsoft.com/office/drawing/2014/main" val="10002"/>
                  </a:ext>
                </a:extLst>
              </a:tr>
              <a:tr h="370840">
                <a:tc>
                  <a:txBody>
                    <a:bodyPr/>
                    <a:lstStyle/>
                    <a:p>
                      <a:endParaRPr lang="en-US" dirty="0"/>
                    </a:p>
                  </a:txBody>
                  <a:tcPr/>
                </a:tc>
                <a:tc>
                  <a:txBody>
                    <a:bodyPr/>
                    <a:lstStyle/>
                    <a:p>
                      <a:pPr algn="r" rtl="1"/>
                      <a:endParaRPr lang="ar-DZ" dirty="0"/>
                    </a:p>
                  </a:txBody>
                  <a:tcPr anchor="ctr"/>
                </a:tc>
                <a:tc>
                  <a:txBody>
                    <a:bodyPr/>
                    <a:lstStyle/>
                    <a:p>
                      <a:endParaRPr lang="en-US" dirty="0"/>
                    </a:p>
                  </a:txBody>
                  <a:tcPr anchor="ctr"/>
                </a:tc>
                <a:tc>
                  <a:txBody>
                    <a:bodyPr/>
                    <a:lstStyle/>
                    <a:p>
                      <a:endParaRPr lang="en-US" dirty="0"/>
                    </a:p>
                  </a:txBody>
                  <a:tcPr anchor="ctr"/>
                </a:tc>
                <a:tc>
                  <a:txBody>
                    <a:bodyPr/>
                    <a:lstStyle/>
                    <a:p>
                      <a:endParaRPr lang="en-US" dirty="0"/>
                    </a:p>
                  </a:txBody>
                  <a:tcPr anchor="ctr"/>
                </a:tc>
                <a:tc>
                  <a:txBody>
                    <a:bodyPr/>
                    <a:lstStyle/>
                    <a:p>
                      <a:pPr algn="r" rtl="1"/>
                      <a:r>
                        <a:rPr lang="ar-DZ" dirty="0"/>
                        <a:t>وضوح الصياغة: هل المشكلة محددة بكلمات دقيقة لا غموض فيها؟</a:t>
                      </a:r>
                    </a:p>
                  </a:txBody>
                  <a:tcPr anchor="ctr"/>
                </a:tc>
                <a:tc>
                  <a:txBody>
                    <a:bodyPr/>
                    <a:lstStyle/>
                    <a:p>
                      <a:endParaRPr lang="en-US" dirty="0"/>
                    </a:p>
                  </a:txBody>
                  <a:tcPr anchor="ctr"/>
                </a:tc>
                <a:extLst>
                  <a:ext uri="{0D108BD9-81ED-4DB2-BD59-A6C34878D82A}">
                    <a16:rowId xmlns:a16="http://schemas.microsoft.com/office/drawing/2014/main" val="10003"/>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تحديد المتغيرات: هل استطعت تحديد المتغير المستقل والتابع بوضوح؟</a:t>
                      </a:r>
                      <a:endParaRPr lang="en-US" dirty="0"/>
                    </a:p>
                  </a:txBody>
                  <a:tcPr/>
                </a:tc>
                <a:tc>
                  <a:txBody>
                    <a:bodyPr/>
                    <a:lstStyle/>
                    <a:p>
                      <a:pPr algn="r"/>
                      <a:r>
                        <a:rPr lang="ar-SA" dirty="0"/>
                        <a:t>4.</a:t>
                      </a:r>
                      <a:endParaRPr lang="en-US" dirty="0"/>
                    </a:p>
                  </a:txBody>
                  <a:tcPr/>
                </a:tc>
                <a:extLst>
                  <a:ext uri="{0D108BD9-81ED-4DB2-BD59-A6C34878D82A}">
                    <a16:rowId xmlns:a16="http://schemas.microsoft.com/office/drawing/2014/main" val="10004"/>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منطقية العلاقة: هل العلاقة المفترضة بين المتغيرات مبنية على أسس علمية؟</a:t>
                      </a:r>
                      <a:endParaRPr lang="en-US" dirty="0"/>
                    </a:p>
                  </a:txBody>
                  <a:tcPr/>
                </a:tc>
                <a:tc>
                  <a:txBody>
                    <a:bodyPr/>
                    <a:lstStyle/>
                    <a:p>
                      <a:pPr algn="r"/>
                      <a:r>
                        <a:rPr lang="ar-SA" dirty="0"/>
                        <a:t>5.</a:t>
                      </a:r>
                      <a:endParaRPr lang="en-US" dirty="0"/>
                    </a:p>
                  </a:txBody>
                  <a:tcPr/>
                </a:tc>
                <a:extLst>
                  <a:ext uri="{0D108BD9-81ED-4DB2-BD59-A6C34878D82A}">
                    <a16:rowId xmlns:a16="http://schemas.microsoft.com/office/drawing/2014/main" val="10005"/>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تحديد الحدود: هل رسمت حدوداً واضحة (زمانية، مكانية، موضوعية) لبحثك؟</a:t>
                      </a:r>
                      <a:endParaRPr lang="en-US" dirty="0"/>
                    </a:p>
                  </a:txBody>
                  <a:tcPr/>
                </a:tc>
                <a:tc>
                  <a:txBody>
                    <a:bodyPr/>
                    <a:lstStyle/>
                    <a:p>
                      <a:pPr algn="r"/>
                      <a:r>
                        <a:rPr lang="ar-SA" dirty="0"/>
                        <a:t>6.</a:t>
                      </a:r>
                      <a:endParaRPr lang="en-US" dirty="0"/>
                    </a:p>
                  </a:txBody>
                  <a:tcPr/>
                </a:tc>
                <a:extLst>
                  <a:ext uri="{0D108BD9-81ED-4DB2-BD59-A6C34878D82A}">
                    <a16:rowId xmlns:a16="http://schemas.microsoft.com/office/drawing/2014/main" val="10006"/>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القابلية للدراسة: هل يمكن قياس متغيرات المشكلة وتحليلها فعلياً؟</a:t>
                      </a:r>
                      <a:endParaRPr lang="en-US" dirty="0"/>
                    </a:p>
                  </a:txBody>
                  <a:tcPr/>
                </a:tc>
                <a:tc>
                  <a:txBody>
                    <a:bodyPr/>
                    <a:lstStyle/>
                    <a:p>
                      <a:pPr algn="r"/>
                      <a:r>
                        <a:rPr lang="ar-SA" dirty="0"/>
                        <a:t>7.</a:t>
                      </a:r>
                      <a:endParaRPr lang="en-US" dirty="0"/>
                    </a:p>
                  </a:txBody>
                  <a:tcPr/>
                </a:tc>
                <a:extLst>
                  <a:ext uri="{0D108BD9-81ED-4DB2-BD59-A6C34878D82A}">
                    <a16:rowId xmlns:a16="http://schemas.microsoft.com/office/drawing/2014/main" val="10007"/>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المراجع: ما مدى توفر الدراسات السابقة والمصادر التي تدعم بحثك؟</a:t>
                      </a:r>
                      <a:endParaRPr lang="en-US" dirty="0"/>
                    </a:p>
                  </a:txBody>
                  <a:tcPr/>
                </a:tc>
                <a:tc>
                  <a:txBody>
                    <a:bodyPr/>
                    <a:lstStyle/>
                    <a:p>
                      <a:pPr algn="r"/>
                      <a:r>
                        <a:rPr lang="ar-SA" dirty="0"/>
                        <a:t>8.</a:t>
                      </a:r>
                      <a:endParaRPr lang="en-US" dirty="0"/>
                    </a:p>
                  </a:txBody>
                  <a:tcPr/>
                </a:tc>
                <a:extLst>
                  <a:ext uri="{0D108BD9-81ED-4DB2-BD59-A6C34878D82A}">
                    <a16:rowId xmlns:a16="http://schemas.microsoft.com/office/drawing/2014/main" val="10008"/>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توافر البيانات: هل الوصول لعينة الدراسة والبيانات المطلوبة سهل وممكن؟</a:t>
                      </a:r>
                      <a:endParaRPr lang="en-US" dirty="0"/>
                    </a:p>
                  </a:txBody>
                  <a:tcPr/>
                </a:tc>
                <a:tc>
                  <a:txBody>
                    <a:bodyPr/>
                    <a:lstStyle/>
                    <a:p>
                      <a:pPr algn="r"/>
                      <a:r>
                        <a:rPr lang="ar-SA" dirty="0"/>
                        <a:t>9.</a:t>
                      </a:r>
                      <a:endParaRPr lang="en-US" dirty="0"/>
                    </a:p>
                  </a:txBody>
                  <a:tcPr/>
                </a:tc>
                <a:extLst>
                  <a:ext uri="{0D108BD9-81ED-4DB2-BD59-A6C34878D82A}">
                    <a16:rowId xmlns:a16="http://schemas.microsoft.com/office/drawing/2014/main" val="10009"/>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القدرة الذاتية: هل تملك المهارات (إحصائية، لغوية، فنية) اللازمة للبحث؟</a:t>
                      </a:r>
                      <a:endParaRPr lang="en-US" dirty="0"/>
                    </a:p>
                  </a:txBody>
                  <a:tcPr/>
                </a:tc>
                <a:tc>
                  <a:txBody>
                    <a:bodyPr/>
                    <a:lstStyle/>
                    <a:p>
                      <a:pPr algn="r"/>
                      <a:r>
                        <a:rPr lang="ar-SA" dirty="0"/>
                        <a:t>10.</a:t>
                      </a:r>
                      <a:endParaRPr lang="en-US" dirty="0"/>
                    </a:p>
                  </a:txBody>
                  <a:tcPr/>
                </a:tc>
                <a:extLst>
                  <a:ext uri="{0D108BD9-81ED-4DB2-BD59-A6C34878D82A}">
                    <a16:rowId xmlns:a16="http://schemas.microsoft.com/office/drawing/2014/main" val="10010"/>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إدارة الوقت: هل يتناسب حجم المشكلة مع الجدول الزمني المتاح لك؟</a:t>
                      </a:r>
                      <a:endParaRPr lang="en-US" dirty="0"/>
                    </a:p>
                  </a:txBody>
                  <a:tcPr/>
                </a:tc>
                <a:tc>
                  <a:txBody>
                    <a:bodyPr/>
                    <a:lstStyle/>
                    <a:p>
                      <a:pPr algn="r"/>
                      <a:r>
                        <a:rPr lang="ar-SA" dirty="0"/>
                        <a:t>11.</a:t>
                      </a:r>
                      <a:endParaRPr lang="en-US" dirty="0"/>
                    </a:p>
                  </a:txBody>
                  <a:tcPr/>
                </a:tc>
                <a:extLst>
                  <a:ext uri="{0D108BD9-81ED-4DB2-BD59-A6C34878D82A}">
                    <a16:rowId xmlns:a16="http://schemas.microsoft.com/office/drawing/2014/main" val="10011"/>
                  </a:ext>
                </a:extLst>
              </a:tr>
              <a:tr h="370840">
                <a:tc>
                  <a:txBody>
                    <a:bodyPr/>
                    <a:lstStyle/>
                    <a:p>
                      <a:endParaRPr lang="en-US" dirty="0"/>
                    </a:p>
                  </a:txBody>
                  <a:tcPr/>
                </a:tc>
                <a:tc>
                  <a:txBody>
                    <a:bodyPr/>
                    <a:lstStyle/>
                    <a:p>
                      <a:pPr algn="r" rtl="1"/>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a:endParaRPr lang="en-US" dirty="0"/>
                    </a:p>
                  </a:txBody>
                  <a:tcPr/>
                </a:tc>
                <a:tc>
                  <a:txBody>
                    <a:bodyPr/>
                    <a:lstStyle/>
                    <a:p>
                      <a:pPr algn="r" rtl="1"/>
                      <a:r>
                        <a:rPr lang="ar-DZ" dirty="0"/>
                        <a:t>الأهمية التطبيقية: هل يساهم حل المشكلة في تطوير الواقع العملي؟</a:t>
                      </a:r>
                      <a:endParaRPr lang="en-US" dirty="0"/>
                    </a:p>
                  </a:txBody>
                  <a:tcPr/>
                </a:tc>
                <a:tc>
                  <a:txBody>
                    <a:bodyPr/>
                    <a:lstStyle/>
                    <a:p>
                      <a:pPr algn="r"/>
                      <a:r>
                        <a:rPr lang="ar-SA" dirty="0"/>
                        <a:t>12.</a:t>
                      </a:r>
                      <a:endParaRPr lang="en-US" dirty="0"/>
                    </a:p>
                  </a:txBody>
                  <a:tcPr/>
                </a:tc>
                <a:extLst>
                  <a:ext uri="{0D108BD9-81ED-4DB2-BD59-A6C34878D82A}">
                    <a16:rowId xmlns:a16="http://schemas.microsoft.com/office/drawing/2014/main" val="10012"/>
                  </a:ext>
                </a:extLst>
              </a:tr>
            </a:tbl>
          </a:graphicData>
        </a:graphic>
      </p:graphicFrame>
      <p:sp>
        <p:nvSpPr>
          <p:cNvPr id="3" name="Rectangle 2"/>
          <p:cNvSpPr/>
          <p:nvPr/>
        </p:nvSpPr>
        <p:spPr>
          <a:xfrm>
            <a:off x="1162334" y="1044472"/>
            <a:ext cx="9867331" cy="400110"/>
          </a:xfrm>
          <a:prstGeom prst="rect">
            <a:avLst/>
          </a:prstGeom>
        </p:spPr>
        <p:txBody>
          <a:bodyPr wrap="square">
            <a:spAutoFit/>
          </a:bodyPr>
          <a:lstStyle/>
          <a:p>
            <a:pPr algn="r" rtl="1"/>
            <a:r>
              <a:rPr lang="ar-DZ" sz="2000" b="1" dirty="0"/>
              <a:t>التعليمات: أعطِ نفسك درجة من (</a:t>
            </a:r>
            <a:r>
              <a:rPr lang="ar-SA" sz="2000" b="1" dirty="0"/>
              <a:t>1</a:t>
            </a:r>
            <a:r>
              <a:rPr lang="ar-DZ" sz="2000" b="1" dirty="0"/>
              <a:t>إلى </a:t>
            </a:r>
            <a:r>
              <a:rPr lang="ar-SA" sz="2000" b="1" dirty="0"/>
              <a:t>5</a:t>
            </a:r>
            <a:r>
              <a:rPr lang="ar-DZ" sz="2000" b="1" dirty="0"/>
              <a:t>) لكل معيار، حيث: (5 = ممتاز/متوفر تماماً، </a:t>
            </a:r>
            <a:r>
              <a:rPr lang="ar-SA" sz="2000" b="1" dirty="0"/>
              <a:t>1</a:t>
            </a:r>
            <a:r>
              <a:rPr lang="ar-DZ" sz="2000" b="1" dirty="0"/>
              <a:t> = ضعيف جداً/غير متوفر)</a:t>
            </a:r>
            <a:endParaRPr lang="en-US" sz="2000" b="1" dirty="0"/>
          </a:p>
        </p:txBody>
      </p:sp>
      <p:sp>
        <p:nvSpPr>
          <p:cNvPr id="5" name="Rectangle 4"/>
          <p:cNvSpPr/>
          <p:nvPr/>
        </p:nvSpPr>
        <p:spPr>
          <a:xfrm>
            <a:off x="-1" y="1572544"/>
            <a:ext cx="2893325" cy="5078313"/>
          </a:xfrm>
          <a:prstGeom prst="rect">
            <a:avLst/>
          </a:prstGeom>
        </p:spPr>
        <p:txBody>
          <a:bodyPr wrap="square">
            <a:spAutoFit/>
          </a:bodyPr>
          <a:lstStyle/>
          <a:p>
            <a:pPr algn="r" rtl="1"/>
            <a:r>
              <a:rPr lang="ar-SA" b="1" dirty="0"/>
              <a:t>تحليل النتيجة من 60</a:t>
            </a:r>
          </a:p>
          <a:p>
            <a:pPr marL="285750" indent="-285750" algn="r" rtl="1">
              <a:buFont typeface="Arial" panose="020B0604020202020204" pitchFamily="34" charset="0"/>
              <a:buChar char="•"/>
            </a:pPr>
            <a:endParaRPr lang="ar-SA" dirty="0"/>
          </a:p>
          <a:p>
            <a:pPr marL="285750" indent="-285750" algn="r" rtl="1">
              <a:buFont typeface="Arial" panose="020B0604020202020204" pitchFamily="34" charset="0"/>
              <a:buChar char="•"/>
            </a:pPr>
            <a:r>
              <a:rPr lang="ar-SA" dirty="0"/>
              <a:t>60- 50 </a:t>
            </a:r>
            <a:r>
              <a:rPr lang="en-US" dirty="0"/>
              <a:t>: </a:t>
            </a:r>
            <a:r>
              <a:rPr lang="ar-SA" dirty="0"/>
              <a:t>مشكلة بحثية ممتازة ورصينة </a:t>
            </a:r>
          </a:p>
          <a:p>
            <a:pPr marL="285750" indent="-285750" algn="r" rtl="1">
              <a:buFont typeface="Arial" panose="020B0604020202020204" pitchFamily="34" charset="0"/>
              <a:buChar char="•"/>
            </a:pPr>
            <a:endParaRPr lang="ar-SA" dirty="0"/>
          </a:p>
          <a:p>
            <a:pPr marL="285750" indent="-285750" algn="r" rtl="1">
              <a:buFont typeface="Arial" panose="020B0604020202020204" pitchFamily="34" charset="0"/>
              <a:buChar char="•"/>
            </a:pPr>
            <a:r>
              <a:rPr lang="ar-SA" dirty="0"/>
              <a:t>40-49: مشكلة  بحثية جيدة جداً لكنها تحتاج الى ضبط دقيق في بعض الجوانب</a:t>
            </a:r>
            <a:endParaRPr lang="en-US" dirty="0"/>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SA" dirty="0"/>
              <a:t>30-39: مشكلة بحثية متوسطة، تحتاج الى اعادة صياغة اة اعادة مراجعة وتعمق لدراسة الادبيات </a:t>
            </a:r>
            <a:endParaRPr lang="en-US" dirty="0"/>
          </a:p>
          <a:p>
            <a:pPr marL="285750" indent="-285750" algn="r" rtl="1">
              <a:buFont typeface="Arial" panose="020B0604020202020204" pitchFamily="34" charset="0"/>
              <a:buChar char="•"/>
            </a:pPr>
            <a:endParaRPr lang="ar-SA" dirty="0"/>
          </a:p>
          <a:p>
            <a:pPr marL="285750" indent="-285750" algn="r" rtl="1">
              <a:buFont typeface="Arial" panose="020B0604020202020204" pitchFamily="34" charset="0"/>
              <a:buChar char="•"/>
            </a:pPr>
            <a:r>
              <a:rPr lang="ar-SA" dirty="0"/>
              <a:t>اقل من 30: المشكلة البحثية تحتاج الى اعادة نظر جذرية، قد تكون غير واضحة.أو تفتقر الى المراجع او صعبة التنفيذ (غير قابلة)</a:t>
            </a:r>
            <a:r>
              <a:rPr lang="en-US" dirty="0"/>
              <a:t> .</a:t>
            </a:r>
          </a:p>
        </p:txBody>
      </p:sp>
    </p:spTree>
    <p:custDataLst>
      <p:tags r:id="rId1"/>
    </p:custDataLst>
    <p:extLst>
      <p:ext uri="{BB962C8B-B14F-4D97-AF65-F5344CB8AC3E}">
        <p14:creationId xmlns:p14="http://schemas.microsoft.com/office/powerpoint/2010/main" val="3044769944"/>
      </p:ext>
    </p:extLst>
  </p:cSld>
  <p:clrMapOvr>
    <a:masterClrMapping/>
  </p:clrMapOvr>
  <mc:AlternateContent xmlns:mc="http://schemas.openxmlformats.org/markup-compatibility/2006" xmlns:p14="http://schemas.microsoft.com/office/powerpoint/2010/main">
    <mc:Choice Requires="p14">
      <p:transition spd="slow" p14:dur="2000" advTm="245150"/>
    </mc:Choice>
    <mc:Fallback xmlns="">
      <p:transition spd="slow" advTm="2451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864F4F32-E6F9-4A1A-AAA7-8D8CC9E89A2B}" type="slidenum">
              <a:rPr lang="ar-SA" sz="1200">
                <a:solidFill>
                  <a:schemeClr val="tx1">
                    <a:tint val="75000"/>
                  </a:schemeClr>
                </a:solidFill>
              </a:rPr>
              <a:pPr>
                <a:defRPr/>
              </a:pPr>
              <a:t>53</a:t>
            </a:fld>
            <a:endParaRPr lang="ar-SA" sz="1200">
              <a:solidFill>
                <a:schemeClr val="tx1">
                  <a:tint val="75000"/>
                </a:schemeClr>
              </a:solidFill>
            </a:endParaRPr>
          </a:p>
        </p:txBody>
      </p:sp>
      <p:sp>
        <p:nvSpPr>
          <p:cNvPr id="35843" name="Rectangle 3"/>
          <p:cNvSpPr>
            <a:spLocks noGrp="1"/>
          </p:cNvSpPr>
          <p:nvPr>
            <p:ph type="body" idx="4294967295"/>
          </p:nvPr>
        </p:nvSpPr>
        <p:spPr>
          <a:xfrm>
            <a:off x="382137" y="1155869"/>
            <a:ext cx="11341289" cy="5702131"/>
          </a:xfrm>
        </p:spPr>
        <p:txBody>
          <a:bodyPr/>
          <a:lstStyle/>
          <a:p>
            <a:pPr marL="0" algn="r" rtl="1">
              <a:lnSpc>
                <a:spcPct val="150000"/>
              </a:lnSpc>
              <a:spcBef>
                <a:spcPts val="600"/>
              </a:spcBef>
              <a:buNone/>
            </a:pPr>
            <a:r>
              <a:rPr lang="ar-SA" dirty="0">
                <a:cs typeface="Simplified Arabic" pitchFamily="18" charset="-78"/>
              </a:rPr>
              <a:t>يتم رسم الغايات النهائية وتوقعات النتائج وفق المفاهيم الاتية:</a:t>
            </a:r>
          </a:p>
          <a:p>
            <a:pPr indent="-457200" algn="r" rtl="1">
              <a:lnSpc>
                <a:spcPct val="150000"/>
              </a:lnSpc>
              <a:spcBef>
                <a:spcPts val="600"/>
              </a:spcBef>
            </a:pPr>
            <a:r>
              <a:rPr lang="ar-SA" b="1" dirty="0">
                <a:cs typeface="Simplified Arabic" pitchFamily="18" charset="-78"/>
              </a:rPr>
              <a:t>الأهداف</a:t>
            </a:r>
            <a:r>
              <a:rPr lang="ar-SA" dirty="0">
                <a:cs typeface="Simplified Arabic" pitchFamily="18" charset="-78"/>
              </a:rPr>
              <a:t>: هي الغايات النهائية التي يسعى الباحث للوصول إليها.</a:t>
            </a:r>
          </a:p>
          <a:p>
            <a:pPr marL="457200" indent="-457200" algn="r" rtl="1">
              <a:lnSpc>
                <a:spcPct val="150000"/>
              </a:lnSpc>
              <a:spcBef>
                <a:spcPts val="600"/>
              </a:spcBef>
            </a:pPr>
            <a:r>
              <a:rPr lang="ar-SA" b="1" dirty="0">
                <a:cs typeface="Simplified Arabic" pitchFamily="18" charset="-78"/>
              </a:rPr>
              <a:t>الأسئلة والفرضيات: </a:t>
            </a:r>
            <a:r>
              <a:rPr lang="ar-SA" dirty="0">
                <a:cs typeface="Simplified Arabic" pitchFamily="18" charset="-78"/>
              </a:rPr>
              <a:t>تُصاغ الأسئلة في الأبحاث الوصفية/النوعية لاستكشاف الظاهرة، بينما تُستخدم الفرضيات في الأبحاث التجريبية والكمية كـ "تخمينات ذكية" قابلة للاختبار إحصائياً لقياس أثر متغير على آخر.</a:t>
            </a:r>
          </a:p>
          <a:p>
            <a:pPr indent="-457200" algn="r" rtl="1">
              <a:lnSpc>
                <a:spcPct val="150000"/>
              </a:lnSpc>
              <a:spcBef>
                <a:spcPts val="600"/>
              </a:spcBef>
            </a:pPr>
            <a:r>
              <a:rPr lang="ar-SA" dirty="0">
                <a:cs typeface="Simplified Arabic" pitchFamily="18" charset="-78"/>
              </a:rPr>
              <a:t>الهدف: وضع حدود دقيقة لما سيفعله البحث وما لن يفعله.</a:t>
            </a:r>
          </a:p>
        </p:txBody>
      </p:sp>
      <p:sp>
        <p:nvSpPr>
          <p:cNvPr id="46084" name="مستطيل 4"/>
          <p:cNvSpPr>
            <a:spLocks noChangeArrowheads="1"/>
          </p:cNvSpPr>
          <p:nvPr/>
        </p:nvSpPr>
        <p:spPr bwMode="auto">
          <a:xfrm>
            <a:off x="2292824" y="406025"/>
            <a:ext cx="96323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rtl="1"/>
            <a:r>
              <a:rPr lang="ar-SA" sz="3200" b="1" dirty="0">
                <a:latin typeface="Times New Roman" pitchFamily="18" charset="0"/>
                <a:cs typeface="Simplified Arabic" pitchFamily="18" charset="-78"/>
              </a:rPr>
              <a:t>3: وضع الأهداف والأسئلة والفرضيات </a:t>
            </a:r>
            <a:r>
              <a:rPr lang="en-US" sz="3200" b="1" dirty="0">
                <a:latin typeface="Times New Roman" pitchFamily="18" charset="0"/>
                <a:cs typeface="Simplified Arabic" pitchFamily="18" charset="-78"/>
              </a:rPr>
              <a:t>Objectives &amp; Hypotheses</a:t>
            </a:r>
          </a:p>
        </p:txBody>
      </p:sp>
      <p:sp>
        <p:nvSpPr>
          <p:cNvPr id="46085"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97354D8-D409-40A7-9A95-08E9CA9CE485}" type="slidenum">
              <a:rPr lang="ar-SA" sz="1400"/>
              <a:pPr algn="l" eaLnBrk="1" hangingPunct="1"/>
              <a:t>53</a:t>
            </a:fld>
            <a:endParaRPr lang="en-US" sz="140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3500674893"/>
      </p:ext>
    </p:extLst>
  </p:cSld>
  <p:clrMapOvr>
    <a:masterClrMapping/>
  </p:clrMapOvr>
  <mc:AlternateContent xmlns:mc="http://schemas.openxmlformats.org/markup-compatibility/2006" xmlns:p14="http://schemas.microsoft.com/office/powerpoint/2010/main">
    <mc:Choice Requires="p14">
      <p:transition spd="slow" p14:dur="2000" advTm="114268"/>
    </mc:Choice>
    <mc:Fallback xmlns="">
      <p:transition spd="slow" advTm="114268"/>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864F4F32-E6F9-4A1A-AAA7-8D8CC9E89A2B}" type="slidenum">
              <a:rPr lang="ar-SA" sz="1200">
                <a:solidFill>
                  <a:schemeClr val="tx1">
                    <a:tint val="75000"/>
                  </a:schemeClr>
                </a:solidFill>
              </a:rPr>
              <a:pPr>
                <a:defRPr/>
              </a:pPr>
              <a:t>54</a:t>
            </a:fld>
            <a:endParaRPr lang="ar-SA" sz="1200">
              <a:solidFill>
                <a:schemeClr val="tx1">
                  <a:tint val="75000"/>
                </a:schemeClr>
              </a:solidFill>
            </a:endParaRPr>
          </a:p>
        </p:txBody>
      </p:sp>
      <p:sp>
        <p:nvSpPr>
          <p:cNvPr id="35843" name="Rectangle 3"/>
          <p:cNvSpPr>
            <a:spLocks noGrp="1"/>
          </p:cNvSpPr>
          <p:nvPr>
            <p:ph type="body" idx="4294967295"/>
          </p:nvPr>
        </p:nvSpPr>
        <p:spPr>
          <a:xfrm>
            <a:off x="382137" y="1155869"/>
            <a:ext cx="11341289" cy="5702131"/>
          </a:xfrm>
        </p:spPr>
        <p:txBody>
          <a:bodyPr>
            <a:normAutofit/>
          </a:bodyPr>
          <a:lstStyle/>
          <a:p>
            <a:pPr marL="0" algn="r" rtl="1">
              <a:lnSpc>
                <a:spcPct val="150000"/>
              </a:lnSpc>
              <a:spcBef>
                <a:spcPts val="600"/>
              </a:spcBef>
              <a:buNone/>
            </a:pPr>
            <a:r>
              <a:rPr lang="ar-SA" dirty="0">
                <a:cs typeface="Simplified Arabic" pitchFamily="18" charset="-78"/>
              </a:rPr>
              <a:t>تتجاوز هذه الخطوة مجرد السرد؛ هي عملية تحليل ونقد لما توصل إليه الآخرون. تهدف إلى تأطير المشكلة نظرياً، وتجنب تكرار الجهود السابقة، وتأكيد أصالة البحث من خلال إبراز ما سيميزه عن الدراسات التي سبقته. يتم من خلال هذه المرحلة اجراء ما يلي:</a:t>
            </a:r>
          </a:p>
          <a:p>
            <a:pPr indent="-457200" algn="r" rtl="1">
              <a:lnSpc>
                <a:spcPct val="150000"/>
              </a:lnSpc>
              <a:spcBef>
                <a:spcPts val="600"/>
              </a:spcBef>
            </a:pPr>
            <a:r>
              <a:rPr lang="ar-SA" dirty="0">
                <a:cs typeface="Simplified Arabic" pitchFamily="18" charset="-78"/>
              </a:rPr>
              <a:t>نقد وتحليل النظريات ذات الصلة بالموضوع.</a:t>
            </a:r>
          </a:p>
          <a:p>
            <a:pPr indent="-457200" algn="r" rtl="1">
              <a:lnSpc>
                <a:spcPct val="150000"/>
              </a:lnSpc>
              <a:spcBef>
                <a:spcPts val="600"/>
              </a:spcBef>
            </a:pPr>
            <a:r>
              <a:rPr lang="ar-SA" dirty="0">
                <a:cs typeface="Simplified Arabic" pitchFamily="18" charset="-78"/>
              </a:rPr>
              <a:t>استعراض أحدث الدراسات التي تناولت المتغيرات (المستقلة والتابعة).</a:t>
            </a:r>
          </a:p>
          <a:p>
            <a:pPr marL="0" algn="r" rtl="1">
              <a:lnSpc>
                <a:spcPct val="150000"/>
              </a:lnSpc>
              <a:spcBef>
                <a:spcPts val="600"/>
              </a:spcBef>
              <a:buNone/>
            </a:pPr>
            <a:r>
              <a:rPr lang="ar-SA" b="1" dirty="0">
                <a:cs typeface="Simplified Arabic" pitchFamily="18" charset="-78"/>
              </a:rPr>
              <a:t>الهدف: توفير أساس نظري رصين وتجنب تكرار ما تم إنجازه سابقاً.</a:t>
            </a:r>
          </a:p>
        </p:txBody>
      </p:sp>
      <p:sp>
        <p:nvSpPr>
          <p:cNvPr id="46084" name="مستطيل 4"/>
          <p:cNvSpPr>
            <a:spLocks noChangeArrowheads="1"/>
          </p:cNvSpPr>
          <p:nvPr/>
        </p:nvSpPr>
        <p:spPr bwMode="auto">
          <a:xfrm>
            <a:off x="2292824" y="406025"/>
            <a:ext cx="963230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rtl="1">
              <a:lnSpc>
                <a:spcPct val="150000"/>
              </a:lnSpc>
              <a:spcBef>
                <a:spcPts val="600"/>
              </a:spcBef>
            </a:pPr>
            <a:r>
              <a:rPr lang="ar-SA" sz="3200" b="1" dirty="0">
                <a:cs typeface="Simplified Arabic" pitchFamily="18" charset="-78"/>
              </a:rPr>
              <a:t>4. مراجعة الأدبيات والدراسات السابقة </a:t>
            </a:r>
            <a:r>
              <a:rPr lang="en-US" sz="3200" b="1" dirty="0">
                <a:cs typeface="Simplified Arabic" pitchFamily="18" charset="-78"/>
              </a:rPr>
              <a:t>Literature Review</a:t>
            </a:r>
          </a:p>
        </p:txBody>
      </p:sp>
      <p:sp>
        <p:nvSpPr>
          <p:cNvPr id="46085"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97354D8-D409-40A7-9A95-08E9CA9CE485}" type="slidenum">
              <a:rPr lang="ar-SA" sz="1400"/>
              <a:pPr algn="l" eaLnBrk="1" hangingPunct="1"/>
              <a:t>54</a:t>
            </a:fld>
            <a:endParaRPr lang="en-US" sz="140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1221182936"/>
      </p:ext>
    </p:extLst>
  </p:cSld>
  <p:clrMapOvr>
    <a:masterClrMapping/>
  </p:clrMapOvr>
  <mc:AlternateContent xmlns:mc="http://schemas.openxmlformats.org/markup-compatibility/2006" xmlns:p14="http://schemas.microsoft.com/office/powerpoint/2010/main">
    <mc:Choice Requires="p14">
      <p:transition spd="slow" p14:dur="2000" advTm="119219"/>
    </mc:Choice>
    <mc:Fallback xmlns="">
      <p:transition spd="slow" advTm="119219"/>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785388228"/>
              </p:ext>
            </p:extLst>
          </p:nvPr>
        </p:nvGraphicFramePr>
        <p:xfrm>
          <a:off x="914400" y="0"/>
          <a:ext cx="10740788" cy="6728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9191645"/>
      </p:ext>
    </p:extLst>
  </p:cSld>
  <p:clrMapOvr>
    <a:masterClrMapping/>
  </p:clrMapOvr>
  <mc:AlternateContent xmlns:mc="http://schemas.openxmlformats.org/markup-compatibility/2006" xmlns:p14="http://schemas.microsoft.com/office/powerpoint/2010/main">
    <mc:Choice Requires="p14">
      <p:transition spd="slow" p14:dur="2000" advTm="81245"/>
    </mc:Choice>
    <mc:Fallback xmlns="">
      <p:transition spd="slow" advTm="81245"/>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864F4F32-E6F9-4A1A-AAA7-8D8CC9E89A2B}" type="slidenum">
              <a:rPr lang="ar-SA" sz="1200">
                <a:solidFill>
                  <a:schemeClr val="tx1">
                    <a:tint val="75000"/>
                  </a:schemeClr>
                </a:solidFill>
              </a:rPr>
              <a:pPr>
                <a:defRPr/>
              </a:pPr>
              <a:t>56</a:t>
            </a:fld>
            <a:endParaRPr lang="ar-SA" sz="1200">
              <a:solidFill>
                <a:schemeClr val="tx1">
                  <a:tint val="75000"/>
                </a:schemeClr>
              </a:solidFill>
            </a:endParaRPr>
          </a:p>
        </p:txBody>
      </p:sp>
      <p:sp>
        <p:nvSpPr>
          <p:cNvPr id="35843" name="Rectangle 3"/>
          <p:cNvSpPr>
            <a:spLocks noGrp="1"/>
          </p:cNvSpPr>
          <p:nvPr>
            <p:ph type="body" idx="4294967295"/>
          </p:nvPr>
        </p:nvSpPr>
        <p:spPr>
          <a:xfrm>
            <a:off x="382137" y="1155869"/>
            <a:ext cx="11341289" cy="5702131"/>
          </a:xfrm>
        </p:spPr>
        <p:txBody>
          <a:bodyPr>
            <a:normAutofit/>
          </a:bodyPr>
          <a:lstStyle/>
          <a:p>
            <a:pPr marL="0" algn="r" rtl="1">
              <a:lnSpc>
                <a:spcPct val="150000"/>
              </a:lnSpc>
              <a:spcBef>
                <a:spcPts val="600"/>
              </a:spcBef>
              <a:buNone/>
            </a:pPr>
            <a:r>
              <a:rPr lang="ar-SA" b="1" dirty="0">
                <a:cs typeface="Simplified Arabic" pitchFamily="18" charset="-78"/>
              </a:rPr>
              <a:t>تعتبر خريطة الطريق الإجرائية للبحث، وتشمل:</a:t>
            </a:r>
          </a:p>
          <a:p>
            <a:pPr indent="-457200" algn="r" rtl="1">
              <a:lnSpc>
                <a:spcPct val="150000"/>
              </a:lnSpc>
              <a:spcBef>
                <a:spcPts val="600"/>
              </a:spcBef>
            </a:pPr>
            <a:r>
              <a:rPr lang="ar-SA" b="1" dirty="0">
                <a:cs typeface="Simplified Arabic" pitchFamily="18" charset="-78"/>
              </a:rPr>
              <a:t>المنهج:</a:t>
            </a:r>
            <a:r>
              <a:rPr lang="ar-SA" dirty="0">
                <a:cs typeface="Simplified Arabic" pitchFamily="18" charset="-78"/>
              </a:rPr>
              <a:t> اختيار المسار الملائم (وصفي، تجريبي، إلخ).</a:t>
            </a:r>
          </a:p>
          <a:p>
            <a:pPr indent="-457200" algn="r" rtl="1">
              <a:lnSpc>
                <a:spcPct val="150000"/>
              </a:lnSpc>
              <a:spcBef>
                <a:spcPts val="600"/>
              </a:spcBef>
            </a:pPr>
            <a:r>
              <a:rPr lang="ar-SA" b="1" dirty="0">
                <a:cs typeface="Simplified Arabic" pitchFamily="18" charset="-78"/>
              </a:rPr>
              <a:t>مجتمع وعينة الدراسة:</a:t>
            </a:r>
            <a:r>
              <a:rPr lang="ar-SA" dirty="0">
                <a:cs typeface="Simplified Arabic" pitchFamily="18" charset="-78"/>
              </a:rPr>
              <a:t> تحديد الفئة المستهدفة بدقة وطريقة اختيار جزء منها لتمثيل الكل.</a:t>
            </a:r>
          </a:p>
          <a:p>
            <a:pPr marL="457200" indent="-457200" algn="r" rtl="1">
              <a:lnSpc>
                <a:spcPct val="150000"/>
              </a:lnSpc>
              <a:spcBef>
                <a:spcPts val="600"/>
              </a:spcBef>
            </a:pPr>
            <a:r>
              <a:rPr lang="ar-SA" b="1" dirty="0">
                <a:cs typeface="Simplified Arabic" pitchFamily="18" charset="-78"/>
              </a:rPr>
              <a:t>تطوير الأدوات:</a:t>
            </a:r>
            <a:r>
              <a:rPr lang="ar-SA" dirty="0">
                <a:cs typeface="Simplified Arabic" pitchFamily="18" charset="-78"/>
              </a:rPr>
              <a:t> (تصميم الاستبانة، الاختبار) والتأكد من صدقها وثباتها علمياً او اجراء المقابلات.</a:t>
            </a:r>
          </a:p>
          <a:p>
            <a:pPr marL="0" algn="r" rtl="1">
              <a:lnSpc>
                <a:spcPct val="150000"/>
              </a:lnSpc>
              <a:spcBef>
                <a:spcPts val="600"/>
              </a:spcBef>
              <a:buNone/>
            </a:pPr>
            <a:r>
              <a:rPr lang="ar-SA" b="1" dirty="0">
                <a:cs typeface="Simplified Arabic" pitchFamily="18" charset="-78"/>
              </a:rPr>
              <a:t>الهدف: ضمان "موثوقية" البحث.</a:t>
            </a:r>
          </a:p>
        </p:txBody>
      </p:sp>
      <p:sp>
        <p:nvSpPr>
          <p:cNvPr id="46084" name="مستطيل 4"/>
          <p:cNvSpPr>
            <a:spLocks noChangeArrowheads="1"/>
          </p:cNvSpPr>
          <p:nvPr/>
        </p:nvSpPr>
        <p:spPr bwMode="auto">
          <a:xfrm>
            <a:off x="2292824" y="406025"/>
            <a:ext cx="963230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rtl="1">
              <a:lnSpc>
                <a:spcPct val="150000"/>
              </a:lnSpc>
              <a:spcBef>
                <a:spcPts val="600"/>
              </a:spcBef>
            </a:pPr>
            <a:r>
              <a:rPr lang="ar-SA" sz="3200" dirty="0">
                <a:cs typeface="Simplified Arabic" pitchFamily="18" charset="-78"/>
              </a:rPr>
              <a:t>5. تحديد منهجية البحث وإجراءاته </a:t>
            </a:r>
            <a:r>
              <a:rPr lang="en-US" sz="3200" dirty="0">
                <a:cs typeface="Simplified Arabic" pitchFamily="18" charset="-78"/>
              </a:rPr>
              <a:t>Research Methodology</a:t>
            </a:r>
          </a:p>
        </p:txBody>
      </p:sp>
      <p:sp>
        <p:nvSpPr>
          <p:cNvPr id="46085"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97354D8-D409-40A7-9A95-08E9CA9CE485}" type="slidenum">
              <a:rPr lang="ar-SA" sz="1400"/>
              <a:pPr algn="l" eaLnBrk="1" hangingPunct="1"/>
              <a:t>56</a:t>
            </a:fld>
            <a:endParaRPr lang="en-US" sz="140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559733341"/>
      </p:ext>
    </p:extLst>
  </p:cSld>
  <p:clrMapOvr>
    <a:masterClrMapping/>
  </p:clrMapOvr>
  <mc:AlternateContent xmlns:mc="http://schemas.openxmlformats.org/markup-compatibility/2006" xmlns:p14="http://schemas.microsoft.com/office/powerpoint/2010/main">
    <mc:Choice Requires="p14">
      <p:transition spd="slow" p14:dur="2000" advTm="71350"/>
    </mc:Choice>
    <mc:Fallback xmlns="">
      <p:transition spd="slow" advTm="7135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864F4F32-E6F9-4A1A-AAA7-8D8CC9E89A2B}" type="slidenum">
              <a:rPr lang="ar-SA" sz="1200">
                <a:solidFill>
                  <a:schemeClr val="tx1">
                    <a:tint val="75000"/>
                  </a:schemeClr>
                </a:solidFill>
              </a:rPr>
              <a:pPr>
                <a:defRPr/>
              </a:pPr>
              <a:t>57</a:t>
            </a:fld>
            <a:endParaRPr lang="ar-SA" sz="1200">
              <a:solidFill>
                <a:schemeClr val="tx1">
                  <a:tint val="75000"/>
                </a:schemeClr>
              </a:solidFill>
            </a:endParaRPr>
          </a:p>
        </p:txBody>
      </p:sp>
      <p:sp>
        <p:nvSpPr>
          <p:cNvPr id="35843" name="Rectangle 3"/>
          <p:cNvSpPr>
            <a:spLocks noGrp="1"/>
          </p:cNvSpPr>
          <p:nvPr>
            <p:ph type="body" idx="4294967295"/>
          </p:nvPr>
        </p:nvSpPr>
        <p:spPr>
          <a:xfrm>
            <a:off x="382137" y="1155869"/>
            <a:ext cx="11341289" cy="5702131"/>
          </a:xfrm>
        </p:spPr>
        <p:txBody>
          <a:bodyPr>
            <a:normAutofit/>
          </a:bodyPr>
          <a:lstStyle/>
          <a:p>
            <a:pPr marL="0" algn="just" rtl="1">
              <a:lnSpc>
                <a:spcPct val="150000"/>
              </a:lnSpc>
              <a:spcBef>
                <a:spcPts val="600"/>
              </a:spcBef>
              <a:buNone/>
            </a:pPr>
            <a:r>
              <a:rPr lang="ar-SA" dirty="0">
                <a:cs typeface="Simplified Arabic" pitchFamily="18" charset="-78"/>
              </a:rPr>
              <a:t>هي المرحلة الميدانية حيث يتم تطبيق الأدوات المصممة على العينة المختارة فعلياً لجمع المعلومات الأولية اللازمة للإجابة على تساؤلات الدراسة وذلك من خلال توزيع الأدوات  (الاستبانة)على أفراد العينة أو اجراء المقابلات مع مراعاة أخلاقيات البحث العلمي.</a:t>
            </a:r>
          </a:p>
          <a:p>
            <a:pPr marL="0" algn="r" rtl="1">
              <a:lnSpc>
                <a:spcPct val="150000"/>
              </a:lnSpc>
              <a:spcBef>
                <a:spcPts val="600"/>
              </a:spcBef>
              <a:buNone/>
            </a:pPr>
            <a:r>
              <a:rPr lang="ar-SA" b="1" dirty="0">
                <a:cs typeface="Simplified Arabic" pitchFamily="18" charset="-78"/>
              </a:rPr>
              <a:t>الهدف: الحصول على بيانات خام دقيقة وغير متحيزة لتمثيل الواقع.</a:t>
            </a:r>
          </a:p>
        </p:txBody>
      </p:sp>
      <p:sp>
        <p:nvSpPr>
          <p:cNvPr id="46084" name="مستطيل 4"/>
          <p:cNvSpPr>
            <a:spLocks noChangeArrowheads="1"/>
          </p:cNvSpPr>
          <p:nvPr/>
        </p:nvSpPr>
        <p:spPr bwMode="auto">
          <a:xfrm>
            <a:off x="2292824" y="406025"/>
            <a:ext cx="963230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rtl="1">
              <a:lnSpc>
                <a:spcPct val="150000"/>
              </a:lnSpc>
              <a:spcBef>
                <a:spcPts val="600"/>
              </a:spcBef>
            </a:pPr>
            <a:r>
              <a:rPr lang="ar-SA" sz="3200" b="1" dirty="0">
                <a:cs typeface="Simplified Arabic" pitchFamily="18" charset="-78"/>
              </a:rPr>
              <a:t>6. العمل الميداني </a:t>
            </a:r>
            <a:r>
              <a:rPr lang="en-US" sz="3200" b="1" dirty="0">
                <a:cs typeface="Simplified Arabic" pitchFamily="18" charset="-78"/>
              </a:rPr>
              <a:t>Data Collection</a:t>
            </a:r>
          </a:p>
        </p:txBody>
      </p:sp>
      <p:sp>
        <p:nvSpPr>
          <p:cNvPr id="46085"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97354D8-D409-40A7-9A95-08E9CA9CE485}" type="slidenum">
              <a:rPr lang="ar-SA" sz="1400"/>
              <a:pPr algn="l" eaLnBrk="1" hangingPunct="1"/>
              <a:t>57</a:t>
            </a:fld>
            <a:endParaRPr lang="en-US" sz="140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3915120416"/>
      </p:ext>
    </p:extLst>
  </p:cSld>
  <p:clrMapOvr>
    <a:masterClrMapping/>
  </p:clrMapOvr>
  <mc:AlternateContent xmlns:mc="http://schemas.openxmlformats.org/markup-compatibility/2006" xmlns:p14="http://schemas.microsoft.com/office/powerpoint/2010/main">
    <mc:Choice Requires="p14">
      <p:transition spd="slow" p14:dur="2000" advTm="56085"/>
    </mc:Choice>
    <mc:Fallback xmlns="">
      <p:transition spd="slow" advTm="56085"/>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رقم الشريحة 5"/>
          <p:cNvSpPr txBox="1">
            <a:spLocks noGrp="1"/>
          </p:cNvSpPr>
          <p:nvPr/>
        </p:nvSpPr>
        <p:spPr>
          <a:xfrm>
            <a:off x="1981200" y="6356351"/>
            <a:ext cx="2133600" cy="365125"/>
          </a:xfrm>
          <a:prstGeom prst="rect">
            <a:avLst/>
          </a:prstGeom>
          <a:noFill/>
        </p:spPr>
        <p:txBody>
          <a:bodyPr rtlCol="1" anchor="ctr"/>
          <a:lstStyle/>
          <a:p>
            <a:pPr>
              <a:defRPr/>
            </a:pPr>
            <a:fld id="{864F4F32-E6F9-4A1A-AAA7-8D8CC9E89A2B}" type="slidenum">
              <a:rPr lang="ar-SA" sz="1200">
                <a:solidFill>
                  <a:schemeClr val="tx1">
                    <a:tint val="75000"/>
                  </a:schemeClr>
                </a:solidFill>
              </a:rPr>
              <a:pPr>
                <a:defRPr/>
              </a:pPr>
              <a:t>58</a:t>
            </a:fld>
            <a:endParaRPr lang="ar-SA" sz="1200">
              <a:solidFill>
                <a:schemeClr val="tx1">
                  <a:tint val="75000"/>
                </a:schemeClr>
              </a:solidFill>
            </a:endParaRPr>
          </a:p>
        </p:txBody>
      </p:sp>
      <p:sp>
        <p:nvSpPr>
          <p:cNvPr id="35843" name="Rectangle 3"/>
          <p:cNvSpPr>
            <a:spLocks noGrp="1"/>
          </p:cNvSpPr>
          <p:nvPr>
            <p:ph type="body" idx="4294967295"/>
          </p:nvPr>
        </p:nvSpPr>
        <p:spPr>
          <a:xfrm>
            <a:off x="382137" y="1155869"/>
            <a:ext cx="11341289" cy="5702131"/>
          </a:xfrm>
        </p:spPr>
        <p:txBody>
          <a:bodyPr>
            <a:normAutofit/>
          </a:bodyPr>
          <a:lstStyle/>
          <a:p>
            <a:pPr marL="0" algn="just" rtl="1">
              <a:lnSpc>
                <a:spcPct val="150000"/>
              </a:lnSpc>
              <a:spcBef>
                <a:spcPts val="600"/>
              </a:spcBef>
              <a:buNone/>
            </a:pPr>
            <a:r>
              <a:rPr lang="ar-SA" dirty="0">
                <a:cs typeface="Simplified Arabic" pitchFamily="18" charset="-78"/>
              </a:rPr>
              <a:t>تحويل البيانات الخام إلى معلومات ذات معنى من خلال استنطاق الأرقام والمعلومات وتحويلها إلى معرفة وذلك من خلال:</a:t>
            </a:r>
          </a:p>
          <a:p>
            <a:pPr indent="-457200" algn="just" rtl="1">
              <a:lnSpc>
                <a:spcPct val="150000"/>
              </a:lnSpc>
              <a:spcBef>
                <a:spcPts val="600"/>
              </a:spcBef>
            </a:pPr>
            <a:r>
              <a:rPr lang="ar-SA" dirty="0">
                <a:cs typeface="Simplified Arabic" pitchFamily="18" charset="-78"/>
              </a:rPr>
              <a:t>استخدام الأساليب الإحصائية (في البحوث الكمية) أو التحليل الموضوعي (في البحوث النوعية). مثال استخدام البرامج الإحصائية مثل </a:t>
            </a:r>
            <a:r>
              <a:rPr lang="en-US" dirty="0">
                <a:cs typeface="Simplified Arabic" pitchFamily="18" charset="-78"/>
              </a:rPr>
              <a:t>SPSS </a:t>
            </a:r>
            <a:r>
              <a:rPr lang="ar-SA" dirty="0">
                <a:cs typeface="Simplified Arabic" pitchFamily="18" charset="-78"/>
              </a:rPr>
              <a:t> لاستخراج المتوسطات والانحرافات.</a:t>
            </a:r>
          </a:p>
          <a:p>
            <a:pPr indent="-457200" algn="just" rtl="1">
              <a:lnSpc>
                <a:spcPct val="150000"/>
              </a:lnSpc>
              <a:spcBef>
                <a:spcPts val="600"/>
              </a:spcBef>
            </a:pPr>
            <a:r>
              <a:rPr lang="ar-SA" dirty="0">
                <a:cs typeface="Simplified Arabic" pitchFamily="18" charset="-78"/>
              </a:rPr>
              <a:t>تفسير النتائج: شرح "لماذا" ظهرت هذه النتائج وربطها بالواقعم  النظري الذي تم استعراضه سابقاً.</a:t>
            </a:r>
          </a:p>
          <a:p>
            <a:pPr marL="0" algn="just" rtl="1">
              <a:lnSpc>
                <a:spcPct val="150000"/>
              </a:lnSpc>
              <a:spcBef>
                <a:spcPts val="600"/>
              </a:spcBef>
              <a:buNone/>
            </a:pPr>
            <a:r>
              <a:rPr lang="ar-SA" b="1" dirty="0">
                <a:cs typeface="Simplified Arabic" pitchFamily="18" charset="-78"/>
              </a:rPr>
              <a:t>الهدف: الإجابة المباشرة على أسئلة الدراسة واختبار صحة فرضياتها.</a:t>
            </a:r>
          </a:p>
        </p:txBody>
      </p:sp>
      <p:sp>
        <p:nvSpPr>
          <p:cNvPr id="46084" name="مستطيل 4"/>
          <p:cNvSpPr>
            <a:spLocks noChangeArrowheads="1"/>
          </p:cNvSpPr>
          <p:nvPr/>
        </p:nvSpPr>
        <p:spPr bwMode="auto">
          <a:xfrm>
            <a:off x="1883393" y="64825"/>
            <a:ext cx="1030104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rtl="1">
              <a:lnSpc>
                <a:spcPct val="150000"/>
              </a:lnSpc>
              <a:spcBef>
                <a:spcPts val="600"/>
              </a:spcBef>
            </a:pPr>
            <a:r>
              <a:rPr lang="ar-SA" sz="3200" dirty="0">
                <a:cs typeface="Simplified Arabic" pitchFamily="18" charset="-78"/>
              </a:rPr>
              <a:t>7. تحليل البيانات وتفسير النتائج </a:t>
            </a:r>
            <a:r>
              <a:rPr lang="en-US" sz="3200" dirty="0">
                <a:cs typeface="Simplified Arabic" pitchFamily="18" charset="-78"/>
              </a:rPr>
              <a:t>Data Analysis and Interpretation</a:t>
            </a:r>
          </a:p>
        </p:txBody>
      </p:sp>
      <p:sp>
        <p:nvSpPr>
          <p:cNvPr id="46085" name="عنصر نائب لرقم الشريحة 5"/>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fld id="{097354D8-D409-40A7-9A95-08E9CA9CE485}" type="slidenum">
              <a:rPr lang="ar-SA" sz="1400"/>
              <a:pPr algn="l" eaLnBrk="1" hangingPunct="1"/>
              <a:t>58</a:t>
            </a:fld>
            <a:endParaRPr lang="en-US" sz="140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2143127086"/>
      </p:ext>
    </p:extLst>
  </p:cSld>
  <p:clrMapOvr>
    <a:masterClrMapping/>
  </p:clrMapOvr>
  <mc:AlternateContent xmlns:mc="http://schemas.openxmlformats.org/markup-compatibility/2006" xmlns:p14="http://schemas.microsoft.com/office/powerpoint/2010/main">
    <mc:Choice Requires="p14">
      <p:transition spd="slow" p14:dur="2000" advTm="94980"/>
    </mc:Choice>
    <mc:Fallback xmlns="">
      <p:transition spd="slow" advTm="9498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normAutofit/>
          </a:bodyPr>
          <a:lstStyle/>
          <a:p>
            <a:pPr algn="ctr" eaLnBrk="1" hangingPunct="1"/>
            <a:r>
              <a:rPr lang="ar-EG" sz="3500" b="1" dirty="0"/>
              <a:t>الفروض البحثية</a:t>
            </a:r>
            <a:endParaRPr lang="en-US" sz="3500" b="1" dirty="0">
              <a:cs typeface="Times New Roman" pitchFamily="18" charset="0"/>
            </a:endParaRPr>
          </a:p>
        </p:txBody>
      </p:sp>
      <p:sp>
        <p:nvSpPr>
          <p:cNvPr id="60419" name="Rectangle 3"/>
          <p:cNvSpPr>
            <a:spLocks noGrp="1" noChangeArrowheads="1"/>
          </p:cNvSpPr>
          <p:nvPr>
            <p:ph type="body" idx="4294967295"/>
          </p:nvPr>
        </p:nvSpPr>
        <p:spPr>
          <a:xfrm>
            <a:off x="0" y="1039090"/>
            <a:ext cx="12039600" cy="5943601"/>
          </a:xfrm>
        </p:spPr>
        <p:txBody>
          <a:bodyPr>
            <a:normAutofit/>
          </a:bodyPr>
          <a:lstStyle/>
          <a:p>
            <a:pPr marL="0" indent="0" algn="just" rtl="1">
              <a:lnSpc>
                <a:spcPct val="170000"/>
              </a:lnSpc>
              <a:spcBef>
                <a:spcPts val="600"/>
              </a:spcBef>
              <a:buNone/>
            </a:pPr>
            <a:r>
              <a:rPr lang="ar-EG" b="1" dirty="0"/>
              <a:t>مفهوم الفروض البحثية</a:t>
            </a:r>
            <a:r>
              <a:rPr lang="ar-EG" dirty="0"/>
              <a:t>: هي الافتراضات أو التوقعات التي يضعها الباحث في بداية دراسته بناءً على ما سبق من معلومات أو ملاحظات. يتم اختبار هذه الفروض من خلال جمع وتحليل البيانات، بهدف التحقق من صحتها أو دحضها. </a:t>
            </a:r>
            <a:r>
              <a:rPr lang="ar-EG" b="1" dirty="0"/>
              <a:t>الفروض البحثية تمثل التوجيه الذي يسير عليه الباحث لتحقيق أهداف الدراسة</a:t>
            </a:r>
            <a:r>
              <a:rPr lang="ar-EG" dirty="0"/>
              <a:t>.</a:t>
            </a:r>
          </a:p>
          <a:p>
            <a:pPr marL="0" indent="0" algn="r" rtl="1">
              <a:lnSpc>
                <a:spcPct val="170000"/>
              </a:lnSpc>
              <a:spcBef>
                <a:spcPts val="600"/>
              </a:spcBef>
              <a:buNone/>
            </a:pPr>
            <a:r>
              <a:rPr lang="ar-EG" dirty="0"/>
              <a:t>الفرضية هي تخمين ذكي أو توقع منطقي حول العلاقة بين متغيرين أو أكثر.</a:t>
            </a:r>
          </a:p>
          <a:p>
            <a:pPr marL="0" indent="0" algn="r" rtl="1">
              <a:lnSpc>
                <a:spcPct val="170000"/>
              </a:lnSpc>
              <a:spcBef>
                <a:spcPts val="600"/>
              </a:spcBef>
              <a:buNone/>
            </a:pPr>
            <a:r>
              <a:rPr lang="ar-EG" dirty="0"/>
              <a:t>تعتبر الفرضية إجابة محتملة لسؤال البحث، يجب أن تكون الفرضية قابلة للاختبار والقياس.</a:t>
            </a:r>
          </a:p>
          <a:p>
            <a:pPr algn="r" rtl="1">
              <a:lnSpc>
                <a:spcPct val="170000"/>
              </a:lnSpc>
              <a:spcBef>
                <a:spcPts val="600"/>
              </a:spcBef>
            </a:pPr>
            <a:r>
              <a:rPr lang="ar-EG" b="1" dirty="0"/>
              <a:t>معايير صياغة الفرضيات البحثية :</a:t>
            </a:r>
            <a:r>
              <a:rPr lang="ar-EG" dirty="0"/>
              <a:t>عند صياغة الفرضيات، ينبغي على الباحث مراعاة مجموعة من المعايير التي تضمن وضوح الفرضية ودقتها، وهي كالتالي:</a:t>
            </a: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0319212"/>
      </p:ext>
    </p:extLst>
  </p:cSld>
  <p:clrMapOvr>
    <a:masterClrMapping/>
  </p:clrMapOvr>
  <mc:AlternateContent xmlns:mc="http://schemas.openxmlformats.org/markup-compatibility/2006" xmlns:p14="http://schemas.microsoft.com/office/powerpoint/2010/main">
    <mc:Choice Requires="p14">
      <p:transition spd="slow" p14:dur="2000" advTm="100635"/>
    </mc:Choice>
    <mc:Fallback xmlns="">
      <p:transition spd="slow" advTm="100635"/>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777874"/>
          </a:xfrm>
        </p:spPr>
        <p:txBody>
          <a:bodyPr>
            <a:normAutofit/>
          </a:bodyPr>
          <a:lstStyle/>
          <a:p>
            <a:pPr algn="ctr" eaLnBrk="1" hangingPunct="1"/>
            <a:r>
              <a:rPr lang="ar-EG" sz="3500" b="1" dirty="0"/>
              <a:t>الفروض البحثية</a:t>
            </a:r>
            <a:endParaRPr lang="en-US" sz="3500" b="1" dirty="0">
              <a:cs typeface="Times New Roman" pitchFamily="18" charset="0"/>
            </a:endParaRPr>
          </a:p>
        </p:txBody>
      </p:sp>
      <p:sp>
        <p:nvSpPr>
          <p:cNvPr id="60419" name="Rectangle 3"/>
          <p:cNvSpPr>
            <a:spLocks noGrp="1" noChangeArrowheads="1"/>
          </p:cNvSpPr>
          <p:nvPr>
            <p:ph type="body" idx="4294967295"/>
          </p:nvPr>
        </p:nvSpPr>
        <p:spPr>
          <a:xfrm>
            <a:off x="0" y="679619"/>
            <a:ext cx="12039600" cy="5943601"/>
          </a:xfrm>
        </p:spPr>
        <p:txBody>
          <a:bodyPr>
            <a:noAutofit/>
          </a:bodyPr>
          <a:lstStyle/>
          <a:p>
            <a:pPr algn="r" rtl="1">
              <a:lnSpc>
                <a:spcPct val="170000"/>
              </a:lnSpc>
              <a:spcBef>
                <a:spcPts val="600"/>
              </a:spcBef>
              <a:buFont typeface="+mj-lt"/>
              <a:buAutoNum type="arabicPeriod"/>
            </a:pPr>
            <a:r>
              <a:rPr lang="ar-EG" sz="2400" b="1" dirty="0"/>
              <a:t>المنطقية والمعقولية:</a:t>
            </a:r>
            <a:r>
              <a:rPr lang="ar-SA" sz="2400" b="1" dirty="0"/>
              <a:t> </a:t>
            </a:r>
            <a:r>
              <a:rPr lang="ar-EG" sz="2400" dirty="0"/>
              <a:t>يجب أن تكون الفرضية قابلة للتصديق ومبنية على أساس منطقي وواقعي، بعيدًا عن الافتراضات الخيالية أو غير القابلة للاختبار.</a:t>
            </a:r>
          </a:p>
          <a:p>
            <a:pPr algn="r" rtl="1">
              <a:lnSpc>
                <a:spcPct val="170000"/>
              </a:lnSpc>
              <a:spcBef>
                <a:spcPts val="600"/>
              </a:spcBef>
              <a:buFont typeface="+mj-lt"/>
              <a:buAutoNum type="arabicPeriod"/>
            </a:pPr>
            <a:r>
              <a:rPr lang="ar-EG" sz="2400" b="1" dirty="0"/>
              <a:t>الوضوح والإيجاز:</a:t>
            </a:r>
            <a:r>
              <a:rPr lang="ar-EG" sz="2400" dirty="0"/>
              <a:t>يُ</a:t>
            </a:r>
            <a:r>
              <a:rPr lang="ar-SA" sz="2400" dirty="0"/>
              <a:t> </a:t>
            </a:r>
            <a:r>
              <a:rPr lang="ar-EG" sz="2400" dirty="0"/>
              <a:t>فضل أن تكون الفرضية مختصرة في صياغتها، وتستخدم مفردات سهلة وواضحة، دون إسهاب أو تعقيد لغوي.</a:t>
            </a:r>
            <a:endParaRPr lang="ar-SA" sz="2400" b="1" dirty="0"/>
          </a:p>
          <a:p>
            <a:pPr algn="r" rtl="1">
              <a:lnSpc>
                <a:spcPct val="170000"/>
              </a:lnSpc>
              <a:spcBef>
                <a:spcPts val="600"/>
              </a:spcBef>
              <a:buFont typeface="+mj-lt"/>
              <a:buAutoNum type="arabicPeriod"/>
            </a:pPr>
            <a:r>
              <a:rPr lang="ar-EG" sz="2400" b="1" dirty="0"/>
              <a:t>الشمولية:</a:t>
            </a:r>
            <a:r>
              <a:rPr lang="ar-SA" sz="2400" b="1" dirty="0"/>
              <a:t> </a:t>
            </a:r>
            <a:r>
              <a:rPr lang="ar-EG" sz="2400" dirty="0"/>
              <a:t>ينبغي أن تغطي الفرضيات كافة الجوانب الأساسية لمشكلة البحث، بحيث تُعبّر كل فرضية عن جانب رئيسي من الموضوع المدروس.</a:t>
            </a:r>
          </a:p>
          <a:p>
            <a:pPr algn="r" rtl="1">
              <a:lnSpc>
                <a:spcPct val="170000"/>
              </a:lnSpc>
              <a:spcBef>
                <a:spcPts val="600"/>
              </a:spcBef>
              <a:buFont typeface="+mj-lt"/>
              <a:buAutoNum type="arabicPeriod"/>
            </a:pPr>
            <a:r>
              <a:rPr lang="ar-EG" sz="2400" b="1" dirty="0"/>
              <a:t>العلاقة بين المتغيرات:</a:t>
            </a:r>
            <a:r>
              <a:rPr lang="ar-SA" sz="2400" b="1" dirty="0"/>
              <a:t> </a:t>
            </a:r>
            <a:r>
              <a:rPr lang="ar-EG" sz="2400" dirty="0"/>
              <a:t>يجب أن تُصاغ الفرضية على هيئة علاقة متوقعة بين متغيرين أو أكثر (مثل علاقة تأثير أو ارتباط أو اختلاف)، على أن تكون هذه العلاقة ذات صلة مباشرة بمشكلة البحث ومحاوره لأساسية.</a:t>
            </a: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7526954"/>
      </p:ext>
    </p:extLst>
  </p:cSld>
  <p:clrMapOvr>
    <a:masterClrMapping/>
  </p:clrMapOvr>
  <mc:AlternateContent xmlns:mc="http://schemas.openxmlformats.org/markup-compatibility/2006" xmlns:p14="http://schemas.microsoft.com/office/powerpoint/2010/main">
    <mc:Choice Requires="p14">
      <p:transition spd="slow" p14:dur="2000" advTm="118540"/>
    </mc:Choice>
    <mc:Fallback xmlns="">
      <p:transition spd="slow" advTm="11854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160409"/>
            <a:ext cx="10515600" cy="521979"/>
          </a:xfrm>
        </p:spPr>
        <p:txBody>
          <a:bodyPr>
            <a:noAutofit/>
          </a:bodyPr>
          <a:lstStyle/>
          <a:p>
            <a:pPr algn="r" rtl="1"/>
            <a:r>
              <a:rPr lang="ar-DZ" sz="3200" dirty="0"/>
              <a:t>أنواع الفروض البحثية</a:t>
            </a:r>
            <a:r>
              <a:rPr lang="ar-SA" sz="3200" dirty="0"/>
              <a:t>  - صياغة الفروض الإحصائية </a:t>
            </a:r>
            <a:r>
              <a:rPr lang="en-US" sz="3200" dirty="0"/>
              <a:t> H</a:t>
            </a:r>
            <a:r>
              <a:rPr lang="en-US" sz="2000" dirty="0"/>
              <a:t>0</a:t>
            </a:r>
            <a:r>
              <a:rPr lang="en-US" sz="3200" dirty="0"/>
              <a:t> VS H</a:t>
            </a:r>
            <a:r>
              <a:rPr lang="en-US" sz="1800" dirty="0"/>
              <a:t>1</a:t>
            </a:r>
          </a:p>
        </p:txBody>
      </p:sp>
      <p:sp>
        <p:nvSpPr>
          <p:cNvPr id="3" name="Text Placeholder 2"/>
          <p:cNvSpPr>
            <a:spLocks noGrp="1"/>
          </p:cNvSpPr>
          <p:nvPr>
            <p:ph type="body" idx="1"/>
          </p:nvPr>
        </p:nvSpPr>
        <p:spPr>
          <a:xfrm>
            <a:off x="927100" y="769819"/>
            <a:ext cx="5157787" cy="417536"/>
          </a:xfrm>
        </p:spPr>
        <p:txBody>
          <a:bodyPr>
            <a:normAutofit lnSpcReduction="10000"/>
          </a:bodyPr>
          <a:lstStyle/>
          <a:p>
            <a:pPr algn="r" rtl="1"/>
            <a:r>
              <a:rPr lang="ar-DZ" dirty="0"/>
              <a:t>الفرض البديل </a:t>
            </a:r>
            <a:r>
              <a:rPr lang="en-US" dirty="0"/>
              <a:t>Alternative Hypothesis- H</a:t>
            </a:r>
            <a:r>
              <a:rPr lang="en-US" sz="1600" dirty="0"/>
              <a:t>1</a:t>
            </a:r>
            <a:endParaRPr lang="en-US" dirty="0"/>
          </a:p>
        </p:txBody>
      </p:sp>
      <p:sp>
        <p:nvSpPr>
          <p:cNvPr id="4" name="Content Placeholder 3"/>
          <p:cNvSpPr>
            <a:spLocks noGrp="1"/>
          </p:cNvSpPr>
          <p:nvPr>
            <p:ph sz="half" idx="2"/>
          </p:nvPr>
        </p:nvSpPr>
        <p:spPr>
          <a:xfrm>
            <a:off x="839788" y="1274786"/>
            <a:ext cx="5157787" cy="4914877"/>
          </a:xfrm>
        </p:spPr>
        <p:txBody>
          <a:bodyPr>
            <a:normAutofit/>
          </a:bodyPr>
          <a:lstStyle/>
          <a:p>
            <a:pPr algn="r" rtl="1"/>
            <a:r>
              <a:rPr lang="ar-DZ" sz="2400" dirty="0"/>
              <a:t>التعريف: فرض يقابل الفرض الصفري، ويفترض وجود علاقة أو فرق بين المتغيرات.</a:t>
            </a:r>
          </a:p>
          <a:p>
            <a:pPr algn="r" rtl="1"/>
            <a:r>
              <a:rPr lang="ar-DZ" sz="2400" dirty="0"/>
              <a:t>طريقة الصياغة: يُصاغ بصيغة الإثبات، ويُقبل عند رفض الفرض الصفري.</a:t>
            </a:r>
          </a:p>
          <a:p>
            <a:pPr algn="r" rtl="1"/>
            <a:r>
              <a:rPr lang="ar-DZ" sz="2400" dirty="0"/>
              <a:t>أمثلة تطبيقية:</a:t>
            </a:r>
          </a:p>
          <a:p>
            <a:pPr lvl="1" algn="r" rtl="1"/>
            <a:r>
              <a:rPr lang="ar-DZ" dirty="0"/>
              <a:t>يوجد فرق ذو دلالة إحصائية بين الذكور والإناث في تفضيل الحوافز.</a:t>
            </a:r>
          </a:p>
          <a:p>
            <a:pPr lvl="1" algn="r" rtl="1"/>
            <a:r>
              <a:rPr lang="ar-DZ" dirty="0"/>
              <a:t>توجد علاقة ذات دلالة إحصائية بين أسلوب القيادة والإنتاجية.</a:t>
            </a:r>
          </a:p>
          <a:p>
            <a:pPr lvl="1" algn="r" rtl="1"/>
            <a:r>
              <a:rPr lang="ar-DZ" dirty="0"/>
              <a:t>يوجد أثر ذو دلالة إحصائية لاستخدام التطبيقات الذكية على رضا العملاء.</a:t>
            </a:r>
            <a:endParaRPr lang="en-US" dirty="0"/>
          </a:p>
        </p:txBody>
      </p:sp>
      <p:sp>
        <p:nvSpPr>
          <p:cNvPr id="5" name="Text Placeholder 4"/>
          <p:cNvSpPr>
            <a:spLocks noGrp="1"/>
          </p:cNvSpPr>
          <p:nvPr>
            <p:ph type="body" sz="quarter" idx="3"/>
          </p:nvPr>
        </p:nvSpPr>
        <p:spPr>
          <a:xfrm>
            <a:off x="6172200" y="769819"/>
            <a:ext cx="5183188" cy="417536"/>
          </a:xfrm>
        </p:spPr>
        <p:txBody>
          <a:bodyPr>
            <a:normAutofit lnSpcReduction="10000"/>
          </a:bodyPr>
          <a:lstStyle/>
          <a:p>
            <a:pPr algn="r" rtl="1"/>
            <a:r>
              <a:rPr lang="ar-SA" dirty="0"/>
              <a:t>ا</a:t>
            </a:r>
            <a:r>
              <a:rPr lang="ar-DZ" dirty="0"/>
              <a:t>لفرض الصفري </a:t>
            </a:r>
            <a:r>
              <a:rPr lang="en-US" dirty="0"/>
              <a:t>Null Hypothesis - H</a:t>
            </a:r>
            <a:r>
              <a:rPr lang="en-US" sz="1600" dirty="0"/>
              <a:t>0</a:t>
            </a:r>
            <a:endParaRPr lang="en-US" dirty="0"/>
          </a:p>
        </p:txBody>
      </p:sp>
      <p:sp>
        <p:nvSpPr>
          <p:cNvPr id="6" name="Content Placeholder 5"/>
          <p:cNvSpPr>
            <a:spLocks noGrp="1"/>
          </p:cNvSpPr>
          <p:nvPr>
            <p:ph sz="quarter" idx="4"/>
          </p:nvPr>
        </p:nvSpPr>
        <p:spPr>
          <a:xfrm>
            <a:off x="6172199" y="1187355"/>
            <a:ext cx="5869745" cy="5002308"/>
          </a:xfrm>
        </p:spPr>
        <p:txBody>
          <a:bodyPr>
            <a:noAutofit/>
          </a:bodyPr>
          <a:lstStyle/>
          <a:p>
            <a:pPr algn="r" rtl="1"/>
            <a:r>
              <a:rPr lang="ar-PS" sz="2400" dirty="0"/>
              <a:t>ا</a:t>
            </a:r>
            <a:r>
              <a:rPr lang="ar-DZ" sz="2400" dirty="0"/>
              <a:t>لتعريف: فرض يُستخدم كخط أساس، يفترض عدم وجود علاقة أو فرق بين المتغيرات.</a:t>
            </a:r>
          </a:p>
          <a:p>
            <a:pPr algn="r" rtl="1"/>
            <a:r>
              <a:rPr lang="ar-DZ" sz="2400" dirty="0"/>
              <a:t>طريقة الصياغة: يُصاغ دائماً بصيغة النفي.</a:t>
            </a:r>
          </a:p>
          <a:p>
            <a:pPr algn="r" rtl="1"/>
            <a:r>
              <a:rPr lang="ar-DZ" sz="2400" dirty="0"/>
              <a:t>أمثلة تطبيقية:</a:t>
            </a:r>
          </a:p>
          <a:p>
            <a:pPr lvl="1" algn="r" rtl="1"/>
            <a:r>
              <a:rPr lang="ar-DZ" dirty="0"/>
              <a:t>لا يوجد فرق ذو دلالة إحصائية بين الذكور والإناث في تفضيل الحوافز.</a:t>
            </a:r>
          </a:p>
          <a:p>
            <a:pPr lvl="1" algn="r" rtl="1"/>
            <a:r>
              <a:rPr lang="ar-DZ" dirty="0"/>
              <a:t>لا توجد علاقة ذات دلالة إحصائية بين أسلوب القيادة والإنتاجية.</a:t>
            </a:r>
          </a:p>
          <a:p>
            <a:pPr lvl="1" algn="r" rtl="1"/>
            <a:r>
              <a:rPr lang="ar-DZ" dirty="0"/>
              <a:t>لا يوجد أثر ذو دلالة إحصائية لاستخدام التطبيقات الذكية على رضا العملاء.</a:t>
            </a:r>
            <a:endParaRPr lang="en-US" dirty="0"/>
          </a:p>
        </p:txBody>
      </p:sp>
    </p:spTree>
    <p:custDataLst>
      <p:tags r:id="rId1"/>
    </p:custDataLst>
    <p:extLst>
      <p:ext uri="{BB962C8B-B14F-4D97-AF65-F5344CB8AC3E}">
        <p14:creationId xmlns:p14="http://schemas.microsoft.com/office/powerpoint/2010/main" val="546136524"/>
      </p:ext>
    </p:extLst>
  </p:cSld>
  <p:clrMapOvr>
    <a:masterClrMapping/>
  </p:clrMapOvr>
  <mc:AlternateContent xmlns:mc="http://schemas.openxmlformats.org/markup-compatibility/2006" xmlns:p14="http://schemas.microsoft.com/office/powerpoint/2010/main">
    <mc:Choice Requires="p14">
      <p:transition spd="slow" p14:dur="2000" advTm="112878"/>
    </mc:Choice>
    <mc:Fallback xmlns="">
      <p:transition spd="slow" advTm="1128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additive="base">
                                        <p:cTn id="1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 calcmode="lin" valueType="num">
                                      <p:cBhvr additive="base">
                                        <p:cTn id="1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calcmode="lin" valueType="num">
                                      <p:cBhvr additive="base">
                                        <p:cTn id="2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2" end="2"/>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 calcmode="lin" valueType="num">
                                      <p:cBhvr additive="base">
                                        <p:cTn id="2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3" end="3"/>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 calcmode="lin" valueType="num">
                                      <p:cBhvr additive="base">
                                        <p:cTn id="3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111"/>
            <a:ext cx="10515600" cy="296055"/>
          </a:xfrm>
        </p:spPr>
        <p:txBody>
          <a:bodyPr>
            <a:normAutofit fontScale="90000"/>
          </a:bodyPr>
          <a:lstStyle/>
          <a:p>
            <a:pPr algn="r" rtl="1"/>
            <a:r>
              <a:rPr lang="ar-DZ" dirty="0"/>
              <a:t>أنواع المنهجيات البحثية </a:t>
            </a:r>
            <a:r>
              <a:rPr lang="en-US" dirty="0"/>
              <a:t>Research Methodologies</a:t>
            </a:r>
          </a:p>
        </p:txBody>
      </p:sp>
      <p:sp>
        <p:nvSpPr>
          <p:cNvPr id="3" name="Content Placeholder 2"/>
          <p:cNvSpPr>
            <a:spLocks noGrp="1"/>
          </p:cNvSpPr>
          <p:nvPr>
            <p:ph idx="1"/>
          </p:nvPr>
        </p:nvSpPr>
        <p:spPr>
          <a:xfrm>
            <a:off x="838200" y="590843"/>
            <a:ext cx="10515600" cy="6267157"/>
          </a:xfrm>
        </p:spPr>
        <p:txBody>
          <a:bodyPr>
            <a:noAutofit/>
          </a:bodyPr>
          <a:lstStyle/>
          <a:p>
            <a:pPr marL="514350" indent="-514350" algn="r" rtl="1">
              <a:buFont typeface="+mj-lt"/>
              <a:buAutoNum type="arabicPeriod"/>
            </a:pPr>
            <a:r>
              <a:rPr lang="ar-DZ" sz="2400" dirty="0"/>
              <a:t>المنهج الكمي</a:t>
            </a:r>
            <a:r>
              <a:rPr lang="en-US" sz="2400" dirty="0"/>
              <a:t>  </a:t>
            </a:r>
            <a:r>
              <a:rPr lang="ar-PS" sz="2400" dirty="0"/>
              <a:t>  </a:t>
            </a:r>
            <a:r>
              <a:rPr lang="en-US" sz="2400" dirty="0"/>
              <a:t> Quantitative Research</a:t>
            </a:r>
            <a:r>
              <a:rPr lang="ar-PS" sz="2400" dirty="0"/>
              <a:t> </a:t>
            </a:r>
            <a:endParaRPr lang="ar-SA" sz="2400" dirty="0"/>
          </a:p>
          <a:p>
            <a:pPr lvl="1" algn="r" rtl="1"/>
            <a:r>
              <a:rPr lang="ar-DZ" sz="2000" dirty="0"/>
              <a:t>الهدف: اختبار الفرضيات، التعميم، والتحليل الرقمي الإحصائي.</a:t>
            </a:r>
            <a:endParaRPr lang="ar-SA" sz="2000" dirty="0"/>
          </a:p>
          <a:p>
            <a:pPr lvl="1" algn="r" rtl="1"/>
            <a:r>
              <a:rPr lang="ar-DZ" sz="2000" dirty="0"/>
              <a:t>مثال: قياس أثر برنامج تدريبي على إنتاجية الموظفين (مقارنة الأداء رقمياً قبل وبعد).</a:t>
            </a:r>
          </a:p>
          <a:p>
            <a:pPr marL="514350" indent="-514350" algn="r" rtl="1">
              <a:buFont typeface="+mj-lt"/>
              <a:buAutoNum type="arabicPeriod"/>
            </a:pPr>
            <a:endParaRPr lang="ar-SA" sz="100" dirty="0"/>
          </a:p>
          <a:p>
            <a:pPr marL="514350" indent="-514350" algn="r" rtl="1">
              <a:buFont typeface="+mj-lt"/>
              <a:buAutoNum type="arabicPeriod"/>
            </a:pPr>
            <a:r>
              <a:rPr lang="ar-DZ" sz="2400" dirty="0"/>
              <a:t>المنهج النوعي </a:t>
            </a:r>
            <a:r>
              <a:rPr lang="en-US" sz="2400" dirty="0"/>
              <a:t>Qualitative Research</a:t>
            </a:r>
            <a:endParaRPr lang="ar-SA" sz="2400" dirty="0"/>
          </a:p>
          <a:p>
            <a:pPr lvl="1" algn="r" rtl="1"/>
            <a:r>
              <a:rPr lang="ar-DZ" sz="2000" dirty="0"/>
              <a:t>الهدف: فهم الظواهر في سياقها، استكشاف الدوافع والمشاعر (بيانات غير رقمية).</a:t>
            </a:r>
            <a:endParaRPr lang="ar-SA" sz="2000" dirty="0"/>
          </a:p>
          <a:p>
            <a:pPr lvl="1" algn="r" rtl="1"/>
            <a:r>
              <a:rPr lang="ar-DZ" sz="2000" dirty="0"/>
              <a:t>مثال: استكشاف تجارب المعلمين مع طلاب ذوي الاحتياجات الخاصة عبر مقابلات معمقة.</a:t>
            </a:r>
          </a:p>
          <a:p>
            <a:pPr marL="514350" indent="-514350" algn="r" rtl="1">
              <a:buFont typeface="+mj-lt"/>
              <a:buAutoNum type="arabicPeriod"/>
            </a:pPr>
            <a:endParaRPr lang="ar-SA" sz="600" dirty="0"/>
          </a:p>
          <a:p>
            <a:pPr marL="514350" indent="-514350" algn="r" rtl="1">
              <a:buFont typeface="+mj-lt"/>
              <a:buAutoNum type="arabicPeriod"/>
            </a:pPr>
            <a:r>
              <a:rPr lang="ar-DZ" sz="2400" dirty="0"/>
              <a:t>المنهج المختلط </a:t>
            </a:r>
            <a:r>
              <a:rPr lang="en-US" sz="2400" dirty="0"/>
              <a:t>Mixed Methods</a:t>
            </a:r>
            <a:endParaRPr lang="ar-SA" sz="2400" dirty="0"/>
          </a:p>
          <a:p>
            <a:pPr lvl="1" algn="r" rtl="1"/>
            <a:r>
              <a:rPr lang="ar-DZ" sz="2000" dirty="0"/>
              <a:t>الهدف: دمج العمق النوعي مع الدقة الكمية لتوفير فهم شامل.</a:t>
            </a:r>
            <a:endParaRPr lang="ar-SA" sz="2000" dirty="0"/>
          </a:p>
          <a:p>
            <a:pPr lvl="1" algn="r" rtl="1"/>
            <a:r>
              <a:rPr lang="ar-DZ" sz="2000" dirty="0"/>
              <a:t>مثال: تقييم فعالية برنامج تعليمي بدمج (نتائج الاختبارات + آراء الطلاب الشخصية).</a:t>
            </a:r>
          </a:p>
          <a:p>
            <a:pPr marL="514350" indent="-514350" algn="r" rtl="1">
              <a:buFont typeface="+mj-lt"/>
              <a:buAutoNum type="arabicPeriod"/>
            </a:pPr>
            <a:endParaRPr lang="ar-SA" sz="100" dirty="0"/>
          </a:p>
          <a:p>
            <a:pPr marL="514350" indent="-514350" algn="r" rtl="1">
              <a:buFont typeface="+mj-lt"/>
              <a:buAutoNum type="arabicPeriod"/>
            </a:pPr>
            <a:r>
              <a:rPr lang="ar-DZ" sz="2400" dirty="0"/>
              <a:t>المنهج الوصفي </a:t>
            </a:r>
            <a:r>
              <a:rPr lang="en-US" sz="2400" dirty="0"/>
              <a:t>Descriptive Research</a:t>
            </a:r>
            <a:endParaRPr lang="ar-SA" sz="2400" dirty="0"/>
          </a:p>
          <a:p>
            <a:pPr lvl="1" algn="r" rtl="1"/>
            <a:r>
              <a:rPr lang="ar-DZ" sz="2000" dirty="0"/>
              <a:t>الهدف: تصوير الوضع القائم وجمع معلومات تفصيلية دون التدخل في الظروف.</a:t>
            </a:r>
            <a:endParaRPr lang="ar-SA" sz="2000" dirty="0"/>
          </a:p>
          <a:p>
            <a:pPr lvl="1" algn="r" rtl="1"/>
            <a:r>
              <a:rPr lang="ar-DZ" sz="2000" dirty="0"/>
              <a:t>مثال: رصد أنماط استخدام الإنترنت بين طلاب الجامعات في سلطنة عمان.</a:t>
            </a:r>
            <a:endParaRPr lang="ar-SA" sz="2000" dirty="0"/>
          </a:p>
          <a:p>
            <a:pPr marL="514350" indent="-514350" algn="r" rtl="1">
              <a:buFont typeface="+mj-lt"/>
              <a:buAutoNum type="arabicPeriod"/>
            </a:pPr>
            <a:endParaRPr lang="ar-SA" sz="100" dirty="0"/>
          </a:p>
          <a:p>
            <a:pPr marL="514350" indent="-514350" algn="r" rtl="1">
              <a:buFont typeface="+mj-lt"/>
              <a:buAutoNum type="arabicPeriod"/>
            </a:pPr>
            <a:r>
              <a:rPr lang="ar-DZ" sz="2400" dirty="0"/>
              <a:t>المنهج التاريخي </a:t>
            </a:r>
            <a:r>
              <a:rPr lang="en-US" sz="2400" dirty="0"/>
              <a:t>Historical Research</a:t>
            </a:r>
            <a:endParaRPr lang="ar-SA" sz="2400" dirty="0"/>
          </a:p>
          <a:p>
            <a:pPr lvl="1" algn="r" rtl="1"/>
            <a:r>
              <a:rPr lang="ar-DZ" sz="2000" dirty="0"/>
              <a:t>الهدف: تحليل الأحداث الماضية لفهم تطورها وتأثيرها على الحاضر.</a:t>
            </a:r>
            <a:endParaRPr lang="ar-SA" sz="2000" dirty="0"/>
          </a:p>
          <a:p>
            <a:pPr lvl="1" algn="r" rtl="1"/>
            <a:r>
              <a:rPr lang="ar-DZ" sz="2000" dirty="0"/>
              <a:t>مثال: دراسة تطور السياسات الزراعية في مصر خلال القرن العشرين.</a:t>
            </a:r>
            <a:endParaRPr lang="en-US" sz="2000" dirty="0"/>
          </a:p>
        </p:txBody>
      </p:sp>
    </p:spTree>
    <p:extLst>
      <p:ext uri="{BB962C8B-B14F-4D97-AF65-F5344CB8AC3E}">
        <p14:creationId xmlns:p14="http://schemas.microsoft.com/office/powerpoint/2010/main" val="1324091282"/>
      </p:ext>
    </p:extLst>
  </p:cSld>
  <p:clrMapOvr>
    <a:masterClrMapping/>
  </p:clrMapOvr>
  <mc:AlternateContent xmlns:mc="http://schemas.openxmlformats.org/markup-compatibility/2006" xmlns:p14="http://schemas.microsoft.com/office/powerpoint/2010/main">
    <mc:Choice Requires="p14">
      <p:transition spd="slow" p14:dur="2000" advTm="143801"/>
    </mc:Choice>
    <mc:Fallback xmlns="">
      <p:transition spd="slow" advTm="143801"/>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651165" y="0"/>
            <a:ext cx="10702636" cy="1136074"/>
          </a:xfrm>
        </p:spPr>
        <p:txBody>
          <a:bodyPr/>
          <a:lstStyle/>
          <a:p>
            <a:pPr algn="ctr" eaLnBrk="1" hangingPunct="1"/>
            <a:r>
              <a:rPr lang="ar-EG" b="1" dirty="0"/>
              <a:t>النتائج والتوصيات </a:t>
            </a:r>
            <a:endParaRPr lang="en-US" b="1" dirty="0">
              <a:cs typeface="Times New Roman" pitchFamily="18" charset="0"/>
            </a:endParaRPr>
          </a:p>
        </p:txBody>
      </p:sp>
      <p:sp>
        <p:nvSpPr>
          <p:cNvPr id="60419" name="Rectangle 3"/>
          <p:cNvSpPr>
            <a:spLocks noGrp="1" noChangeArrowheads="1"/>
          </p:cNvSpPr>
          <p:nvPr>
            <p:ph type="body" idx="4294967295"/>
          </p:nvPr>
        </p:nvSpPr>
        <p:spPr>
          <a:xfrm>
            <a:off x="-124691" y="748146"/>
            <a:ext cx="12164291" cy="6234546"/>
          </a:xfrm>
        </p:spPr>
        <p:txBody>
          <a:bodyPr>
            <a:normAutofit/>
          </a:bodyPr>
          <a:lstStyle/>
          <a:p>
            <a:pPr marL="0" indent="0" algn="r" rtl="1">
              <a:lnSpc>
                <a:spcPct val="150000"/>
              </a:lnSpc>
              <a:buNone/>
            </a:pPr>
            <a:r>
              <a:rPr lang="ar-EG" b="1" dirty="0"/>
              <a:t>النتائج والتوصيات:</a:t>
            </a:r>
            <a:endParaRPr lang="ar-EG" dirty="0"/>
          </a:p>
          <a:p>
            <a:pPr marL="0" indent="0" algn="r" rtl="1">
              <a:lnSpc>
                <a:spcPct val="150000"/>
              </a:lnSpc>
              <a:buNone/>
            </a:pPr>
            <a:r>
              <a:rPr lang="ar-EG" dirty="0"/>
              <a:t>بعد الانتهاء من البحث، يعرض الباحث النتائج والاستنتاجات التي توصل إليها بشكل منظم وواضح، مبينًا مدى توافق هذه النتائج أو اختلافها مع ما توصلت إليه الدراسات السابقة.</a:t>
            </a:r>
            <a:br>
              <a:rPr lang="ar-EG" dirty="0"/>
            </a:br>
            <a:r>
              <a:rPr lang="ar-EG" dirty="0"/>
              <a:t>كما يقوم الباحث بصياغة توصيات مستندة إلى نتائج البحث، على أن تكون هذه التوصيات عملية، واقعية، وقابلة للتطبيق، بما يسهم في معالجة المشكلة البحثية أو تطوير الممارسات ذات الصلة.</a:t>
            </a:r>
          </a:p>
        </p:txBody>
      </p:sp>
      <p:sp>
        <p:nvSpPr>
          <p:cNvPr id="60420"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6849609"/>
      </p:ext>
    </p:extLst>
  </p:cSld>
  <p:clrMapOvr>
    <a:masterClrMapping/>
  </p:clrMapOvr>
  <mc:AlternateContent xmlns:mc="http://schemas.openxmlformats.org/markup-compatibility/2006" xmlns:p14="http://schemas.microsoft.com/office/powerpoint/2010/main">
    <mc:Choice Requires="p14">
      <p:transition spd="slow" p14:dur="2000" advTm="101363"/>
    </mc:Choice>
    <mc:Fallback xmlns="">
      <p:transition spd="slow" advTm="101363"/>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4556953"/>
          </a:xfrm>
          <a:prstGeom prst="rect">
            <a:avLst/>
          </a:prstGeom>
        </p:spPr>
        <p:txBody>
          <a:bodyPr wrap="square">
            <a:spAutoFit/>
          </a:bodyPr>
          <a:lstStyle/>
          <a:p>
            <a:pPr algn="r" rtl="1">
              <a:lnSpc>
                <a:spcPct val="107000"/>
              </a:lnSpc>
              <a:spcAft>
                <a:spcPts val="800"/>
              </a:spcAft>
            </a:pP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بناء على المهام المقترحة، فإليك التفاصيل الخاصة بكل نقطة وكيفية إعدادها:</a:t>
            </a:r>
            <a:endParaRPr lang="en-US"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en-US"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1- إعداد مراجعة نقدية للدراسات السابقة المنشورة في مجال البحث، مع تحليل نقاط القوة والضعف في هذه الدراسات</a:t>
            </a:r>
            <a:r>
              <a:rPr lang="ar-EG"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endParaRPr lang="ar-SA"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هذه المهمة تتضمن إجراء مراجعة شاملة للأبحاث والدراسات السابقة المنشورة في مجال البحث الخاص بك.</a:t>
            </a:r>
            <a:endParaRPr lang="en-US"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يجب عليك البحث بعناية عن الدراسات ذات الصلة، وتحليل كل دراسة من حيث نقاط القوة والضعف.</a:t>
            </a:r>
            <a:endParaRPr lang="en-US"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8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القوة </a:t>
            </a:r>
            <a:r>
              <a:rPr lang="ar-SA"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قد تشمل الأساليب المستخدمة، العينات المدروسة، النتائج المتميزة، أو الاستنتاجات المهمة.</a:t>
            </a:r>
            <a:endParaRPr lang="en-US"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8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الضعف </a:t>
            </a:r>
            <a:r>
              <a:rPr lang="ar-SA"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قد تشمل القيود المنهجية، محدودية العينات، تناقضات في النتائج، أو أي جوانب أخرى تحتاج إلى مزيد من البحث.</a:t>
            </a:r>
            <a:endParaRPr lang="en-US" sz="28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77163061"/>
      </p:ext>
    </p:extLst>
  </p:cSld>
  <p:clrMapOvr>
    <a:masterClrMapping/>
  </p:clrMapOvr>
  <p:transition advTm="178942">
    <p:wipe dir="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2104030" y="14631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(1)</a:t>
            </a: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180431" y="940817"/>
            <a:ext cx="11873023" cy="5519460"/>
          </a:xfrm>
          <a:prstGeom prst="rect">
            <a:avLst/>
          </a:prstGeom>
        </p:spPr>
        <p:txBody>
          <a:bodyPr wrap="square">
            <a:spAutoFit/>
          </a:bodyPr>
          <a:lstStyle/>
          <a:p>
            <a:pPr algn="r" rtl="1">
              <a:lnSpc>
                <a:spcPct val="150000"/>
              </a:lnSpc>
              <a:spcAft>
                <a:spcPts val="800"/>
              </a:spcAft>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المهمة رقم (1) اتبع الخطوات التالية</a:t>
            </a:r>
            <a:endPar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50000"/>
              </a:lnSpc>
              <a:spcAft>
                <a:spcPts val="800"/>
              </a:spcAft>
            </a:pP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مراجعة </a:t>
            </a:r>
            <a:r>
              <a:rPr lang="ar-DZ"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البحث: </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ابدأ بقراءة الملخص والمقدمة والخاتمة لتحديد الفجوة البحثية والأهداف، ثم قارنها بالنتائج النهائية لضمان وحدة الموضوع وتكامله.</a:t>
            </a:r>
          </a:p>
          <a:p>
            <a:pPr algn="r" rtl="1">
              <a:lnSpc>
                <a:spcPct val="150000"/>
              </a:lnSpc>
              <a:spcAft>
                <a:spcPts val="800"/>
              </a:spcAft>
            </a:pPr>
            <a:r>
              <a:rPr lang="ar-DZ"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تقييم المنهجية والأدوات: </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تفحص المنهج المتبع وأدوات جمع البيانات (كالمقابلة أو الاستبيان) ومدى دقتها في الإجابة على تساؤلات الدراسة وتحقيق فرضياتها.</a:t>
            </a:r>
          </a:p>
          <a:p>
            <a:pPr algn="r" rtl="1">
              <a:lnSpc>
                <a:spcPct val="150000"/>
              </a:lnSpc>
              <a:spcAft>
                <a:spcPts val="800"/>
              </a:spcAft>
            </a:pPr>
            <a:r>
              <a:rPr lang="ar-DZ"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تحليل المراجع والتوثيق:</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راجع قائمة المصادر للتأكد من حداثتها وتنوعها، وتحقق من مدى التزام الباحث بأسلوب التوثيق العلمي الموحد وسلامة اللغة الأكاديمية.</a:t>
            </a:r>
          </a:p>
          <a:p>
            <a:pPr algn="r" rtl="1">
              <a:lnSpc>
                <a:spcPct val="150000"/>
              </a:lnSpc>
              <a:spcAft>
                <a:spcPts val="800"/>
              </a:spcAft>
            </a:pPr>
            <a:r>
              <a:rPr lang="ar-DZ"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القوة:</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ناقش وحدد القيمة </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المضافة التي قدمها البحث للمعرفة،</a:t>
            </a:r>
            <a:endPar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50000"/>
              </a:lnSpc>
              <a:spcAft>
                <a:spcPts val="800"/>
              </a:spcAft>
            </a:pP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نقاط الضغف:</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DZ"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رصد الثغرات المنهجية أو التحليلية التي يمكن تحسينها في الدراسات المستقبلية.</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50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هذه المهمة تتضمن إجراء مراجعة شاملة للأبحاث والدراسات السابقة المنشورة في مجال البحث الخاص بك.</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50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يجب عليك البحث بعناية عن الدراسات ذات الصلة، وتحليل كل دراسة من حيث نقاط القوة والضعف.</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9349550"/>
      </p:ext>
    </p:extLst>
  </p:cSld>
  <p:clrMapOvr>
    <a:masterClrMapping/>
  </p:clrMapOvr>
  <p:transition advTm="213254">
    <p:wipe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3" name="Rectangle 2"/>
          <p:cNvSpPr/>
          <p:nvPr/>
        </p:nvSpPr>
        <p:spPr>
          <a:xfrm>
            <a:off x="401782" y="1039091"/>
            <a:ext cx="11651672" cy="3746795"/>
          </a:xfrm>
          <a:prstGeom prst="rect">
            <a:avLst/>
          </a:prstGeom>
        </p:spPr>
        <p:txBody>
          <a:bodyPr wrap="square">
            <a:spAutoFit/>
          </a:bodyPr>
          <a:lstStyle/>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2 - إعداد ملخص بأهم الأبحاث العلمية المنشورة في موضوع مشروع البحث، مع تحديد أهم الاتجاهات البحثية والفجوات</a:t>
            </a:r>
            <a:r>
              <a:rPr lang="ar-EG" sz="2400" b="1" dirty="0">
                <a:solidFill>
                  <a:srgbClr val="000000"/>
                </a:solidFill>
                <a:latin typeface="Calibri" panose="020F0502020204030204" pitchFamily="34" charset="0"/>
                <a:ea typeface="Calibri" panose="020F0502020204030204" pitchFamily="34" charset="0"/>
              </a:rPr>
              <a:t> </a:t>
            </a:r>
            <a:r>
              <a:rPr lang="ar-SA" sz="2400" b="1" dirty="0">
                <a:solidFill>
                  <a:srgbClr val="000000"/>
                </a:solidFill>
                <a:latin typeface="Calibri" panose="020F0502020204030204" pitchFamily="34" charset="0"/>
                <a:ea typeface="Calibri" panose="020F0502020204030204" pitchFamily="34" charset="0"/>
              </a:rPr>
              <a:t>البحثية</a:t>
            </a:r>
            <a:r>
              <a:rPr lang="ar-SA" sz="2400" dirty="0">
                <a:solidFill>
                  <a:srgbClr val="000000"/>
                </a:solidFill>
                <a:latin typeface="Calibri" panose="020F0502020204030204" pitchFamily="34" charset="0"/>
                <a:ea typeface="Calibri" panose="020F0502020204030204" pitchFamily="34" charset="0"/>
              </a:rPr>
              <a:t>:</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في هذه المهمة يجب عليك إعداد ملخص لأهم الأبحاث العلمية المنشورة في مجال بحثك.</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يجب أن يشتمل الملخص على عرض موجز </a:t>
            </a:r>
            <a:r>
              <a:rPr lang="ar-EG" sz="2400" dirty="0">
                <a:solidFill>
                  <a:srgbClr val="000000"/>
                </a:solidFill>
                <a:latin typeface="Calibri" panose="020F0502020204030204" pitchFamily="34" charset="0"/>
                <a:ea typeface="Calibri" panose="020F0502020204030204" pitchFamily="34" charset="0"/>
              </a:rPr>
              <a:t>لأهداف</a:t>
            </a:r>
            <a:r>
              <a:rPr lang="ar-SA" sz="2400" dirty="0">
                <a:solidFill>
                  <a:srgbClr val="000000"/>
                </a:solidFill>
                <a:latin typeface="Calibri" panose="020F0502020204030204" pitchFamily="34" charset="0"/>
                <a:ea typeface="Calibri" panose="020F0502020204030204" pitchFamily="34" charset="0"/>
              </a:rPr>
              <a:t> الدراسات، المنهجيات المستخدمة، النتائج الرئيسية والاستنتاجات.</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بعد ذلك، حدد أهم الاتجاهات البحثية السائدة في هذا المجال، أي الموضوعات والمقاربات التي تم التركيز عليها بشكل متكرر.</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كما حدد الفجوات البحثية، أي المجالات التي لم تتم دراستها بشكل كاف أو التي تتطلب مزيدًا من البحث والتحقيق.</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هذا الملخص سيساعدك في تحديد موقع مشروعك البحثي ضمن السياق الأوسع للبحوث في هذا المجال.</a:t>
            </a:r>
            <a:endParaRPr lang="en-US" sz="24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79021186"/>
      </p:ext>
    </p:extLst>
  </p:cSld>
  <p:clrMapOvr>
    <a:masterClrMapping/>
  </p:clrMapOvr>
  <p:transition advTm="138752">
    <p:wipe dir="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(2)</a:t>
            </a:r>
            <a:endParaRPr lang="ar-SA" sz="2800" dirty="0">
              <a:cs typeface="Simplified Arabic" pitchFamily="2" charset="-78"/>
            </a:endParaRPr>
          </a:p>
        </p:txBody>
      </p:sp>
      <p:sp>
        <p:nvSpPr>
          <p:cNvPr id="3" name="Rectangle 2"/>
          <p:cNvSpPr/>
          <p:nvPr/>
        </p:nvSpPr>
        <p:spPr>
          <a:xfrm>
            <a:off x="401782" y="1039091"/>
            <a:ext cx="11651672" cy="5604611"/>
          </a:xfrm>
          <a:prstGeom prst="rect">
            <a:avLst/>
          </a:prstGeom>
        </p:spPr>
        <p:txBody>
          <a:bodyPr wrap="square">
            <a:spAutoFit/>
          </a:bodyPr>
          <a:lstStyle/>
          <a:p>
            <a:pPr algn="r" rtl="1">
              <a:lnSpc>
                <a:spcPct val="107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المهمة رقم (2) اتبع الخطوات التالية</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اولاً: حصر وجمع المصادر ذات الصلة</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قم بالبحث عن المقالات العلمية، الكتب، والرسائل العلمية التي ترتبط مباشرة بموضوع مشروع بحثك.</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احرص على أن تتسم هذه المصادر بالحداثة وان تكون رصينة وذات قيمة بارزة في هذا المجال لضمان جودة الملخص.</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ثانياً: كتابة الملخص والتقييم النقدي (الجانب الوصفي)</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لا تنقل النص، بل قدم وصفاً موجزاً لكل دراسة تلخص فيه أهدافها ونتائجها.</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قدم تقييماً نقدياً لهذه المصادر لإظهار فهمك العميق للمحتوى ومدى قوته أو ضعفه.</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ثالثاً: تحديد الاتجاهات البحثية (الجانب التحليلي)</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من خلال مراجعة المصادر، استنتج المسارات التي يركز عليها الباحثون حالياً في موضوعك (ما هي القضايا الأكثر تكراراً أو اهتماماً؟).</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المراجعة ستكون لك رؤية شاملة لمشروعك البحثي</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رابعاً: تحديد الفجوة البحثية (الهدف النهائي)</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ركز أثناء القراءة على اكتشاف ما لم تتضمنه او تناقشه الدراسات السابقة أو ما لم يتم تغطيته بشكل كافٍ.</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حاول صياغة الفجوة البحثية بوضوح، فهي التي ستبرر أهمية مشروع بحثك الحالي وتثبت أنه يضيف قيمة جديدة.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9869270"/>
      </p:ext>
    </p:extLst>
  </p:cSld>
  <p:clrMapOvr>
    <a:masterClrMapping/>
  </p:clrMapOvr>
  <p:transition advTm="126191">
    <p:wipe dir="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3" name="Rectangle 2"/>
          <p:cNvSpPr/>
          <p:nvPr/>
        </p:nvSpPr>
        <p:spPr>
          <a:xfrm>
            <a:off x="401782" y="1039091"/>
            <a:ext cx="11651672" cy="2149306"/>
          </a:xfrm>
          <a:prstGeom prst="rect">
            <a:avLst/>
          </a:prstGeom>
        </p:spPr>
        <p:txBody>
          <a:bodyPr wrap="square">
            <a:spAutoFit/>
          </a:bodyPr>
          <a:lstStyle/>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3-  دراسة وتحليل إحدى الدراسات الحديثة في مجال البحث من حيث المنهجية المستخدمة والنتائج المتوصل إليها:</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علي الباحث القيام بتحليل المنهجية المستخدمة في هذه الدراسة بتفصيل، بما في ذلك التصميم البحثي، أساليب جمع</a:t>
            </a:r>
            <a:r>
              <a:rPr lang="ar-EG" sz="2000" dirty="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البيانات وطرق التحليل</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ناقش النتائج الرئيسية التي توصلت إليها الدراسة وكيف ارتبطت بالأهداف والفرضيات البحثية.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قيم نقاط القوة والضعف في هذه الدراسة، وناقش مدى إمكانية تطبيق نتائجها في سياقك البحثي.</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هذا التحليل سيساعدك في فهم كيفية تصميم وتنفيذ البحوث في هذا المجال بشكل أفضل.</a:t>
            </a:r>
            <a:endParaRPr lang="en-US" sz="16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9287728"/>
      </p:ext>
    </p:extLst>
  </p:cSld>
  <p:clrMapOvr>
    <a:masterClrMapping/>
  </p:clrMapOvr>
  <p:transition advTm="52946">
    <p:wipe dir="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2485572" y="225473"/>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(3)</a:t>
            </a:r>
            <a:endParaRPr lang="ar-SA" sz="2800" dirty="0">
              <a:cs typeface="Simplified Arabic" pitchFamily="2" charset="-78"/>
            </a:endParaRPr>
          </a:p>
        </p:txBody>
      </p:sp>
      <p:sp>
        <p:nvSpPr>
          <p:cNvPr id="3" name="Rectangle 2"/>
          <p:cNvSpPr/>
          <p:nvPr/>
        </p:nvSpPr>
        <p:spPr>
          <a:xfrm>
            <a:off x="357477" y="1155869"/>
            <a:ext cx="11651672" cy="6197338"/>
          </a:xfrm>
          <a:prstGeom prst="rect">
            <a:avLst/>
          </a:prstGeom>
        </p:spPr>
        <p:txBody>
          <a:bodyPr wrap="square">
            <a:spAutoFit/>
          </a:bodyPr>
          <a:lstStyle/>
          <a:p>
            <a:pPr algn="r" rtl="1">
              <a:lnSpc>
                <a:spcPct val="107000"/>
              </a:lnSpc>
              <a:spcAft>
                <a:spcPts val="800"/>
              </a:spcAft>
            </a:pP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المهمة رقم (3) اتبع الخطوات التالية</a:t>
            </a:r>
            <a:endParaRPr lang="en-US"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هذا الجزء يتطلب نظرة "مجهرية" عميقة لدراسة واحدة فقط:</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على الباحث ان يفوم باختيار دراسة حديثة جداً وذات صلة وثيقة بموضوع البحث لتكون نموذجاً للتحليل. اتبع الخطوات التالية لانجاز المهمة:</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اولا: تحليل المنهجية </a:t>
            </a:r>
            <a:r>
              <a:rPr lang="en-US" sz="2000" b="1" dirty="0">
                <a:solidFill>
                  <a:srgbClr val="000000"/>
                </a:solidFill>
                <a:latin typeface="Calibri" panose="020F0502020204030204" pitchFamily="34" charset="0"/>
                <a:ea typeface="Calibri" panose="020F0502020204030204" pitchFamily="34" charset="0"/>
              </a:rPr>
              <a:t>Methodology</a:t>
            </a:r>
            <a:endParaRPr lang="ar-SA" sz="2000" b="1" dirty="0">
              <a:solidFill>
                <a:srgbClr val="000000"/>
              </a:solidFill>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وضح نوع المنهجية المستخدمة (وصفي، تحليلي، تجريبي.. إلخ).</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اشرح الأدوات التي استخدمها الباحث (استبيان، مقابلة، تحليل بيانات).</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ثانياً: تقييم النتائج (ٌ</a:t>
            </a:r>
            <a:r>
              <a:rPr lang="en-US" sz="2000" b="1" dirty="0">
                <a:solidFill>
                  <a:srgbClr val="000000"/>
                </a:solidFill>
                <a:latin typeface="Calibri" panose="020F0502020204030204" pitchFamily="34" charset="0"/>
                <a:ea typeface="Calibri" panose="020F0502020204030204" pitchFamily="34" charset="0"/>
              </a:rPr>
              <a:t>Results</a:t>
            </a:r>
            <a:r>
              <a:rPr lang="ar-SA" sz="2000" b="1" dirty="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لخص النتائج التي توصلت إليها الدراسة.</a:t>
            </a:r>
            <a:endParaRPr lang="en-US"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وضح مدى ارتباط هذه النتائج بالفرضيات البحثية</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اربط هذه النتائج بمدى مساهمتها في فهمك لموضوع بحثك الخاص.</a:t>
            </a:r>
            <a:r>
              <a:rPr lang="en-US" sz="2000" b="1" dirty="0">
                <a:solidFill>
                  <a:srgbClr val="000000"/>
                </a:solidFill>
                <a:latin typeface="Calibri" panose="020F0502020204030204" pitchFamily="34" charset="0"/>
                <a:ea typeface="Calibri" panose="020F0502020204030204" pitchFamily="34" charset="0"/>
              </a:rPr>
              <a:t> </a:t>
            </a:r>
            <a:endParaRPr lang="ar-SA"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ثالثاً: قيم نقاط القوة والضعف للبحث قيد الدراسة ناقش ذلك وامكانية ايجاد الحلول وتطبيقها في مشروعك البحثي</a:t>
            </a:r>
          </a:p>
          <a:p>
            <a:pPr algn="r" rtl="1">
              <a:lnSpc>
                <a:spcPct val="107000"/>
              </a:lnSpc>
              <a:spcAft>
                <a:spcPts val="800"/>
              </a:spcAft>
            </a:pPr>
            <a:r>
              <a:rPr lang="ar-SA" sz="2800" b="1" dirty="0">
                <a:solidFill>
                  <a:srgbClr val="000000"/>
                </a:solidFill>
                <a:latin typeface="Calibri" panose="020F0502020204030204" pitchFamily="34" charset="0"/>
                <a:ea typeface="Calibri" panose="020F0502020204030204" pitchFamily="34" charset="0"/>
              </a:rPr>
              <a:t>ستسهم هذه المهمة في فهم محتويات وتصميم مكونات البحث بالاضافة الى تكوين رؤية افضل عن مشروعك البحثي.</a:t>
            </a:r>
          </a:p>
          <a:p>
            <a:pPr algn="r" rtl="1">
              <a:lnSpc>
                <a:spcPct val="107000"/>
              </a:lnSpc>
              <a:spcAft>
                <a:spcPts val="800"/>
              </a:spcAft>
            </a:pPr>
            <a:endParaRPr lang="ar-SA" sz="20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2395572"/>
      </p:ext>
    </p:extLst>
  </p:cSld>
  <p:clrMapOvr>
    <a:masterClrMapping/>
  </p:clrMapOvr>
  <p:transition advTm="104882">
    <p:wipe dir="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3" name="Rectangle 2"/>
          <p:cNvSpPr/>
          <p:nvPr/>
        </p:nvSpPr>
        <p:spPr>
          <a:xfrm>
            <a:off x="401782" y="1039091"/>
            <a:ext cx="11651672" cy="4618765"/>
          </a:xfrm>
          <a:prstGeom prst="rect">
            <a:avLst/>
          </a:prstGeom>
        </p:spPr>
        <p:txBody>
          <a:bodyPr wrap="square">
            <a:spAutoFit/>
          </a:bodyPr>
          <a:lstStyle/>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  </a:t>
            </a:r>
            <a:r>
              <a:rPr lang="ar-EG" sz="2400" dirty="0">
                <a:solidFill>
                  <a:srgbClr val="000000"/>
                </a:solidFill>
                <a:latin typeface="Calibri" panose="020F0502020204030204" pitchFamily="34" charset="0"/>
                <a:ea typeface="Calibri" panose="020F0502020204030204" pitchFamily="34" charset="0"/>
              </a:rPr>
              <a:t> </a:t>
            </a:r>
            <a:r>
              <a:rPr lang="ar-SA" sz="2400" b="1" dirty="0">
                <a:solidFill>
                  <a:srgbClr val="000000"/>
                </a:solidFill>
                <a:latin typeface="Calibri" panose="020F0502020204030204" pitchFamily="34" charset="0"/>
                <a:ea typeface="Calibri" panose="020F0502020204030204" pitchFamily="34" charset="0"/>
              </a:rPr>
              <a:t>4-  إعداد تقرير عن آخر التطورات والاتجاهات البحثية العالمية في موضوع مشروع البحث</a:t>
            </a: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هذه المهمة تتطلب من الباحث إجراء مسح شامل للأبحاث والاتجاهات البحثية الحديثة على المستوى العالمي في مجال بحثك.</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يجب عليك البحث عن أحدث الإصدارات والمنشورات العلمية في هذا المجال، بما في ذلك المقالات في المجلات المحكمة</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والمؤتمرات العلمية.</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حلل هذه الأبحاث الحديثة لتحديد الاتجاهات البحثية الرئيسية، أي المواضيع والمناهج التي يتم التركيز عليها حاليا.</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كما حدد أي تطورات جديدة أو اختراقات في هذا المجال، والتي قد تؤثر على توجهات البحث المستقبلية.</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هذا التقرير سيساعدك في وضع مشروعك البحثي في السياق العالمي الأوسع وتحديد مساهماته المحتملة</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en-US"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17463186"/>
      </p:ext>
    </p:extLst>
  </p:cSld>
  <p:clrMapOvr>
    <a:masterClrMapping/>
  </p:clrMapOvr>
  <p:transition advTm="111090">
    <p:wipe dir="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en-US" sz="2800" b="1" dirty="0">
                <a:cs typeface="Simplified Arabic" pitchFamily="2" charset="-78"/>
              </a:rPr>
              <a:t> – </a:t>
            </a:r>
            <a:r>
              <a:rPr lang="ar-SA" sz="2800" b="1" dirty="0">
                <a:cs typeface="Simplified Arabic" pitchFamily="2" charset="-78"/>
              </a:rPr>
              <a:t>تابع (4)</a:t>
            </a:r>
            <a:endParaRPr lang="ar-SA" sz="2800" dirty="0">
              <a:cs typeface="Simplified Arabic" pitchFamily="2" charset="-78"/>
            </a:endParaRPr>
          </a:p>
        </p:txBody>
      </p:sp>
      <p:sp>
        <p:nvSpPr>
          <p:cNvPr id="3" name="Rectangle 2"/>
          <p:cNvSpPr/>
          <p:nvPr/>
        </p:nvSpPr>
        <p:spPr>
          <a:xfrm>
            <a:off x="0" y="1129252"/>
            <a:ext cx="12053454" cy="5728748"/>
          </a:xfrm>
          <a:prstGeom prst="rect">
            <a:avLst/>
          </a:prstGeom>
        </p:spPr>
        <p:txBody>
          <a:bodyPr wrap="square">
            <a:spAutoFit/>
          </a:bodyPr>
          <a:lstStyle/>
          <a:p>
            <a:pPr algn="r" rtl="1">
              <a:lnSpc>
                <a:spcPct val="107000"/>
              </a:lnSpc>
              <a:spcAft>
                <a:spcPts val="800"/>
              </a:spcAft>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هذه المهمة بشكل احترافي وأكاديمي، يمكنك اتباع هذه الخطوات الإرشادية التي تربط بين المفاهيم النظرية والتطبيق العملي:</a:t>
            </a:r>
          </a:p>
          <a:p>
            <a:pPr algn="r" rtl="1">
              <a:lnSpc>
                <a:spcPct val="107000"/>
              </a:lnSpc>
              <a:spcAft>
                <a:spcPts val="800"/>
              </a:spcAft>
            </a:pP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أولاً: مرحلة التحضير والمسح الشامل </a:t>
            </a:r>
            <a:r>
              <a:rPr lang="en-US"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(Screening)</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تحديد الكلمات المفتاحية: ابدأ بتحديد مصطلحات البحث باللغتين العربية والإنجليزية لضمان الوصول إلى</a:t>
            </a:r>
            <a:r>
              <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اخر ما توصل اليه الباحثون في المجاال.</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استخدام قواعد البيانات العالمية: لا تكتفِ بمحركات البحث العادية، بل استخدم </a:t>
            </a:r>
            <a:r>
              <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Google Scholar, Scopus, Web of Science</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للبحث عن الأبحاث المنشورة في آخر 3 إلى 5 سنوات فقط.</a:t>
            </a:r>
            <a:endPar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التركيز على مراجعات الأدبيات </a:t>
            </a:r>
            <a:r>
              <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Review Articles</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ابحث عن المقالات التي تحمل عنوان</a:t>
            </a:r>
            <a:r>
              <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Review </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أو </a:t>
            </a:r>
            <a:r>
              <a:rPr lang="en-US"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State-of-the-art، </a:t>
            </a: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لأنها تلخص اخر التطورات في المجال</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 </a:t>
            </a:r>
            <a:r>
              <a:rPr lang="ar-SA" sz="20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ثانياً: تحديد التطورات والاتجاهات </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تتبع "المنهجيات الحديثة": هل انتقل الباحثون من استخدام الطرق التقليدية إلى الذكاء الاصطناعي؟ أو من الدراسات النظرية إلى التطبيقية؟</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حدد الموضوعات ذات الاهمية القصوى: حدد القضايا التي زاد التركيز عليها مؤخراً </a:t>
            </a:r>
          </a:p>
          <a:p>
            <a:pPr marL="800100" lvl="1"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التحول الرقمي، الاستدامة، تأثير الأزمات العالمية، تحليل البيانات الضخمة.</a:t>
            </a:r>
          </a:p>
          <a:p>
            <a:pPr marL="800100" lvl="1" indent="-342900" algn="r" rtl="1">
              <a:lnSpc>
                <a:spcPct val="107000"/>
              </a:lnSpc>
              <a:spcAft>
                <a:spcPts val="800"/>
              </a:spcAft>
              <a:buFont typeface="Arial" panose="020B0604020202020204" pitchFamily="34" charset="0"/>
              <a:buChar char="•"/>
            </a:pPr>
            <a:r>
              <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حاول ربط الأبحاث الحديثة ببعضها لتوضيح كيف تطورت الابحاث هذا المجال عالمياً.</a:t>
            </a:r>
          </a:p>
          <a:p>
            <a:pPr algn="r" rtl="1">
              <a:lnSpc>
                <a:spcPct val="107000"/>
              </a:lnSpc>
              <a:spcAft>
                <a:spcPts val="800"/>
              </a:spcAft>
            </a:pPr>
            <a:endParaRPr lang="ar-SA" sz="20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6705520"/>
      </p:ext>
    </p:extLst>
  </p:cSld>
  <p:clrMapOvr>
    <a:masterClrMapping/>
  </p:clrMapOvr>
  <p:transition advTm="149066">
    <p:wipe dir="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(4)</a:t>
            </a:r>
            <a:endParaRPr lang="ar-SA" sz="2800" dirty="0">
              <a:cs typeface="Simplified Arabic" pitchFamily="2" charset="-78"/>
            </a:endParaRPr>
          </a:p>
        </p:txBody>
      </p:sp>
      <p:sp>
        <p:nvSpPr>
          <p:cNvPr id="3" name="Rectangle 2"/>
          <p:cNvSpPr/>
          <p:nvPr/>
        </p:nvSpPr>
        <p:spPr>
          <a:xfrm>
            <a:off x="180431" y="1039091"/>
            <a:ext cx="11873023" cy="5757730"/>
          </a:xfrm>
          <a:prstGeom prst="rect">
            <a:avLst/>
          </a:prstGeom>
        </p:spPr>
        <p:txBody>
          <a:bodyPr wrap="square">
            <a:spAutoFit/>
          </a:bodyPr>
          <a:lstStyle/>
          <a:p>
            <a:pPr algn="r" rtl="1">
              <a:lnSpc>
                <a:spcPct val="107000"/>
              </a:lnSpc>
              <a:spcAft>
                <a:spcPts val="800"/>
              </a:spcAft>
            </a:pP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ثالثاً: هيكل التقرير </a:t>
            </a:r>
            <a:r>
              <a:rPr lang="en-US"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Report Structure</a:t>
            </a:r>
          </a:p>
          <a:p>
            <a:pPr algn="r" rtl="1">
              <a:lnSpc>
                <a:spcPct val="107000"/>
              </a:lnSpc>
              <a:spcAft>
                <a:spcPts val="800"/>
              </a:spcAft>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يجب أن يحتوي التقرير على الاجزاء التالية:</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المقدمة: تعريف موجز بموضوعك وأهميته على الساحة العالمية حالياً.</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قسم الاساس النظري </a:t>
            </a:r>
            <a:r>
              <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Theoretical Foundation</a:t>
            </a: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كيف بدأ الاهتمام بالموضوع وكيف وصل إلى شكله الحالي؟</a:t>
            </a:r>
            <a:endPar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تصنيف الأبحاث الحديثة إلى محاور.</a:t>
            </a:r>
            <a:endPar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الفجوات البحثية </a:t>
            </a:r>
            <a:r>
              <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:Research Gaps</a:t>
            </a: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تحديد واستخراج ما لم يتم دراسته بعد أو ما أوصى به الباحثون في "خاتمة أبحاثهم" بضرورة دراسته مستقبلاً.</a:t>
            </a:r>
          </a:p>
          <a:p>
            <a:pPr algn="r" rtl="1">
              <a:lnSpc>
                <a:spcPct val="107000"/>
              </a:lnSpc>
              <a:spcAft>
                <a:spcPts val="800"/>
              </a:spcAft>
            </a:pP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رابعاً:  مراجعة الادبيات </a:t>
            </a:r>
            <a:r>
              <a:rPr lang="en-US"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Literature Review</a:t>
            </a: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مراجعة الأدبيات هي وصف وملخص وتقييم نقدي.</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انشىء جدول مقارنة للمقارنة بين نتائج الدراسات العالمية؛ هل هناك تضارب في النتائج؟ هل هناك اتفاق على نظرية معينة؟</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حلل الأبحاث الحديثة لتحديد الاتجاهات البحثية الرئيسية، أي المواضيع والمناهج التي يتم التركيز عليها حاليا.</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0484134"/>
      </p:ext>
    </p:extLst>
  </p:cSld>
  <p:clrMapOvr>
    <a:masterClrMapping/>
  </p:clrMapOvr>
  <p:transition advTm="124241">
    <p:wipe dir="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(4)</a:t>
            </a:r>
            <a:endParaRPr lang="ar-SA" sz="2800" dirty="0">
              <a:cs typeface="Simplified Arabic" pitchFamily="2" charset="-78"/>
            </a:endParaRPr>
          </a:p>
        </p:txBody>
      </p:sp>
      <p:sp>
        <p:nvSpPr>
          <p:cNvPr id="3" name="Rectangle 2"/>
          <p:cNvSpPr/>
          <p:nvPr/>
        </p:nvSpPr>
        <p:spPr>
          <a:xfrm>
            <a:off x="401782" y="1039091"/>
            <a:ext cx="11651672" cy="3371500"/>
          </a:xfrm>
          <a:prstGeom prst="rect">
            <a:avLst/>
          </a:prstGeom>
        </p:spPr>
        <p:txBody>
          <a:bodyPr wrap="square">
            <a:spAutoFit/>
          </a:bodyPr>
          <a:lstStyle/>
          <a:p>
            <a:pPr algn="r" rtl="1">
              <a:lnSpc>
                <a:spcPct val="107000"/>
              </a:lnSpc>
              <a:spcAft>
                <a:spcPts val="800"/>
              </a:spcAft>
            </a:pP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خامساً: الخلاصة</a:t>
            </a:r>
            <a:r>
              <a:rPr lang="en-US"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Conclusion </a:t>
            </a: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 </a:t>
            </a:r>
          </a:p>
          <a:p>
            <a:pPr algn="r" rtl="1">
              <a:lnSpc>
                <a:spcPct val="107000"/>
              </a:lnSpc>
              <a:spcAft>
                <a:spcPts val="800"/>
              </a:spcAft>
            </a:pP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اختم التقرير بتوضيح كيف سيستفيد مشروعك البحثي من هذه الاتجاهات، وكيف سيسد إحدى الفجوات التي اكتشفتها.</a:t>
            </a:r>
            <a:endParaRPr lang="en-US"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endPar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SA" sz="2400" b="1"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ملاحظة ونصيحة هامة جداً:</a:t>
            </a:r>
            <a:endParaRPr lang="ar-SA" sz="2400" b="1" dirty="0">
              <a:solidFill>
                <a:srgbClr val="00000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r>
              <a:rPr lang="ar-DZ" sz="2400" dirty="0"/>
              <a:t>عند قراءة الأبحاث الحديثة، </a:t>
            </a:r>
            <a:r>
              <a:rPr lang="ar-SA" sz="2400" dirty="0"/>
              <a:t>اقرأ بعناية شديدة قسم </a:t>
            </a:r>
            <a:r>
              <a:rPr lang="en-US" sz="2400" b="1" dirty="0"/>
              <a:t>Recommendations for Future Research</a:t>
            </a:r>
            <a:r>
              <a:rPr lang="ar-SA" sz="2400" b="1" dirty="0"/>
              <a:t> </a:t>
            </a:r>
            <a:r>
              <a:rPr lang="ar-DZ" sz="2400" dirty="0"/>
              <a:t>توصيات للبحوث المستقبلية، فهذا القسم هو</a:t>
            </a:r>
            <a:r>
              <a:rPr lang="ar-SA" sz="2400" dirty="0"/>
              <a:t> مهم جدا </a:t>
            </a:r>
            <a:r>
              <a:rPr lang="ar-DZ" sz="2400" dirty="0"/>
              <a:t>لاستخراج الاتجاهات والفجوات البحثية</a:t>
            </a:r>
            <a:endPar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endParaRPr>
          </a:p>
          <a:p>
            <a:pPr algn="r" rtl="1">
              <a:lnSpc>
                <a:spcPct val="107000"/>
              </a:lnSpc>
              <a:spcAft>
                <a:spcPts val="800"/>
              </a:spcAft>
            </a:pPr>
            <a:endParaRPr lang="en-US" sz="2400" dirty="0">
              <a:solidFill>
                <a:srgbClr val="00000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27758177"/>
      </p:ext>
    </p:extLst>
  </p:cSld>
  <p:clrMapOvr>
    <a:masterClrMapping/>
  </p:clrMapOvr>
  <p:transition advTm="50875">
    <p:wipe dir="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3" name="Rectangle 2"/>
          <p:cNvSpPr/>
          <p:nvPr/>
        </p:nvSpPr>
        <p:spPr>
          <a:xfrm>
            <a:off x="401782" y="1039091"/>
            <a:ext cx="11651672" cy="5643083"/>
          </a:xfrm>
          <a:prstGeom prst="rect">
            <a:avLst/>
          </a:prstGeom>
        </p:spPr>
        <p:txBody>
          <a:bodyPr wrap="square">
            <a:spAutoFit/>
          </a:bodyPr>
          <a:lstStyle/>
          <a:p>
            <a:pPr algn="r" rtl="1">
              <a:lnSpc>
                <a:spcPct val="107000"/>
              </a:lnSpc>
              <a:spcAft>
                <a:spcPts val="800"/>
              </a:spcAft>
            </a:pPr>
            <a:r>
              <a:rPr lang="ar-SA" sz="2800" dirty="0">
                <a:solidFill>
                  <a:srgbClr val="000000"/>
                </a:solidFill>
                <a:latin typeface="Calibri" panose="020F0502020204030204" pitchFamily="34" charset="0"/>
                <a:ea typeface="Calibri" panose="020F0502020204030204" pitchFamily="34" charset="0"/>
              </a:rPr>
              <a:t> </a:t>
            </a:r>
            <a:r>
              <a:rPr lang="ar-SA" sz="2800" b="1" dirty="0">
                <a:solidFill>
                  <a:srgbClr val="000000"/>
                </a:solidFill>
                <a:latin typeface="Calibri" panose="020F0502020204030204" pitchFamily="34" charset="0"/>
                <a:ea typeface="Calibri" panose="020F0502020204030204" pitchFamily="34" charset="0"/>
              </a:rPr>
              <a:t>5 - إجراء مقارنة بين الدراسات المحلية والعالمية في مجال البحث، مع تحديد أوجه الاختلاف والتشابه</a:t>
            </a:r>
            <a:endParaRPr lang="en-US" sz="28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800" dirty="0">
                <a:solidFill>
                  <a:srgbClr val="000000"/>
                </a:solidFill>
                <a:latin typeface="Calibri" panose="020F0502020204030204" pitchFamily="34" charset="0"/>
                <a:ea typeface="Calibri" panose="020F0502020204030204" pitchFamily="34" charset="0"/>
              </a:rPr>
              <a:t>في هذه المهمة، يجب عليك مقارنة الدراسات والأبحاث المحلية في بلدك أو منطقتك بتلك التي تم إجراؤها على المستوى العالمي في نفس مجال البحث.</a:t>
            </a:r>
            <a:endParaRPr lang="en-US" sz="2800" dirty="0">
              <a:solidFill>
                <a:srgbClr val="000000"/>
              </a:solidFill>
              <a:latin typeface="Calibri" panose="020F0502020204030204" pitchFamily="34" charset="0"/>
              <a:ea typeface="Calibri" panose="020F0502020204030204" pitchFamily="34" charset="0"/>
            </a:endParaRPr>
          </a:p>
          <a:p>
            <a:pPr marL="457200" indent="-457200" algn="r" rtl="1">
              <a:lnSpc>
                <a:spcPct val="107000"/>
              </a:lnSpc>
              <a:spcAft>
                <a:spcPts val="800"/>
              </a:spcAft>
              <a:buFont typeface="Arial" panose="020B0604020202020204" pitchFamily="34" charset="0"/>
              <a:buChar char="•"/>
            </a:pPr>
            <a:r>
              <a:rPr lang="ar-SA" sz="2800" dirty="0">
                <a:solidFill>
                  <a:srgbClr val="000000"/>
                </a:solidFill>
                <a:latin typeface="Calibri" panose="020F0502020204030204" pitchFamily="34" charset="0"/>
                <a:ea typeface="Calibri" panose="020F0502020204030204" pitchFamily="34" charset="0"/>
              </a:rPr>
              <a:t>حدد أوجه التشابه والاختلاف بين هذه الدراسات من حيث الأهداف المناهج البحثية النتائج والاستنتاجات.</a:t>
            </a:r>
            <a:endParaRPr lang="en-US" sz="2800" dirty="0">
              <a:solidFill>
                <a:srgbClr val="000000"/>
              </a:solidFill>
              <a:latin typeface="Calibri" panose="020F0502020204030204" pitchFamily="34" charset="0"/>
              <a:ea typeface="Calibri" panose="020F0502020204030204" pitchFamily="34" charset="0"/>
            </a:endParaRPr>
          </a:p>
          <a:p>
            <a:pPr marL="457200" indent="-457200" algn="r" rtl="1">
              <a:lnSpc>
                <a:spcPct val="107000"/>
              </a:lnSpc>
              <a:spcAft>
                <a:spcPts val="800"/>
              </a:spcAft>
              <a:buFont typeface="Arial" panose="020B0604020202020204" pitchFamily="34" charset="0"/>
              <a:buChar char="•"/>
            </a:pPr>
            <a:r>
              <a:rPr lang="ar-SA" sz="2800" dirty="0">
                <a:solidFill>
                  <a:srgbClr val="000000"/>
                </a:solidFill>
                <a:latin typeface="Calibri" panose="020F0502020204030204" pitchFamily="34" charset="0"/>
                <a:ea typeface="Calibri" panose="020F0502020204030204" pitchFamily="34" charset="0"/>
              </a:rPr>
              <a:t>ناقش ما إذا كان هناك اختلافات في السياقات أو التركيز على مواضيع معينة بين الدراسات المحلية والعالمية.</a:t>
            </a:r>
            <a:endParaRPr lang="en-US" sz="2800" dirty="0">
              <a:solidFill>
                <a:srgbClr val="000000"/>
              </a:solidFill>
              <a:latin typeface="Calibri" panose="020F0502020204030204" pitchFamily="34" charset="0"/>
              <a:ea typeface="Calibri" panose="020F0502020204030204" pitchFamily="34" charset="0"/>
            </a:endParaRPr>
          </a:p>
          <a:p>
            <a:pPr marL="457200" indent="-457200" algn="r" rtl="1">
              <a:lnSpc>
                <a:spcPct val="107000"/>
              </a:lnSpc>
              <a:spcAft>
                <a:spcPts val="800"/>
              </a:spcAft>
              <a:buFont typeface="Arial" panose="020B0604020202020204" pitchFamily="34" charset="0"/>
              <a:buChar char="•"/>
            </a:pPr>
            <a:r>
              <a:rPr lang="ar-SA" sz="2800" dirty="0">
                <a:solidFill>
                  <a:srgbClr val="000000"/>
                </a:solidFill>
                <a:latin typeface="Calibri" panose="020F0502020204030204" pitchFamily="34" charset="0"/>
                <a:ea typeface="Calibri" panose="020F0502020204030204" pitchFamily="34" charset="0"/>
              </a:rPr>
              <a:t>حاول تفسير هذه الاختلافات على سبيل المثال المتعلقة بالثقافة البنية المؤسسية، أو أولويات البحث.</a:t>
            </a:r>
            <a:endParaRPr lang="en-US" sz="28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800" dirty="0">
                <a:solidFill>
                  <a:srgbClr val="000000"/>
                </a:solidFill>
                <a:latin typeface="Calibri" panose="020F0502020204030204" pitchFamily="34" charset="0"/>
                <a:ea typeface="Calibri" panose="020F0502020204030204" pitchFamily="34" charset="0"/>
              </a:rPr>
              <a:t>هذه المقارنة ستساعدك في فهم موقع مشروعك البحثي على الخريطة البحثية المحلية والعالمية، وتحديد أوجه التميز أو الفرص</a:t>
            </a:r>
            <a:r>
              <a:rPr lang="ar-EG" sz="2800" dirty="0">
                <a:solidFill>
                  <a:srgbClr val="000000"/>
                </a:solidFill>
                <a:latin typeface="Calibri" panose="020F0502020204030204" pitchFamily="34" charset="0"/>
                <a:ea typeface="Calibri" panose="020F0502020204030204" pitchFamily="34" charset="0"/>
              </a:rPr>
              <a:t> </a:t>
            </a:r>
            <a:r>
              <a:rPr lang="ar-SA" sz="2800" dirty="0">
                <a:solidFill>
                  <a:srgbClr val="000000"/>
                </a:solidFill>
                <a:latin typeface="Calibri" panose="020F0502020204030204" pitchFamily="34" charset="0"/>
                <a:ea typeface="Calibri" panose="020F0502020204030204" pitchFamily="34" charset="0"/>
              </a:rPr>
              <a:t>للمساهمة الجديدة</a:t>
            </a:r>
            <a:endParaRPr lang="ar-EG" sz="28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4720039"/>
      </p:ext>
    </p:extLst>
  </p:cSld>
  <p:clrMapOvr>
    <a:masterClrMapping/>
  </p:clrMapOvr>
  <p:transition advTm="85543">
    <p:wipe dir="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2789594" y="94477"/>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endParaRPr lang="ar-SA" sz="2800" dirty="0">
              <a:cs typeface="Simplified Arabic" pitchFamily="2" charset="-78"/>
            </a:endParaRPr>
          </a:p>
        </p:txBody>
      </p:sp>
      <p:sp>
        <p:nvSpPr>
          <p:cNvPr id="3" name="Rectangle 2"/>
          <p:cNvSpPr/>
          <p:nvPr/>
        </p:nvSpPr>
        <p:spPr>
          <a:xfrm>
            <a:off x="330556" y="1155869"/>
            <a:ext cx="11651672" cy="5259966"/>
          </a:xfrm>
          <a:prstGeom prst="rect">
            <a:avLst/>
          </a:prstGeom>
        </p:spPr>
        <p:txBody>
          <a:bodyPr wrap="square">
            <a:spAutoFit/>
          </a:bodyPr>
          <a:lstStyle/>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 </a:t>
            </a:r>
            <a:r>
              <a:rPr lang="ar-SA" sz="2400" dirty="0">
                <a:solidFill>
                  <a:srgbClr val="000000"/>
                </a:solidFill>
                <a:latin typeface="Simplified Arabic" panose="02020603050405020304" pitchFamily="18" charset="-78"/>
                <a:ea typeface="Calibri" panose="020F0502020204030204" pitchFamily="34" charset="0"/>
                <a:cs typeface="Simplified Arabic" panose="02020603050405020304" pitchFamily="18" charset="-78"/>
              </a:rPr>
              <a:t>لانجاز المهمة (5) بشكل احترافي وأكاديمي، يمكنك اتباع هذه الخطوات الإرشادية التالية</a:t>
            </a:r>
            <a:endParaRPr lang="ar-SA"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أولاً/ مرحلة التصنيف </a:t>
            </a:r>
            <a:r>
              <a:rPr lang="en-US" sz="2400" b="1" dirty="0">
                <a:solidFill>
                  <a:srgbClr val="000000"/>
                </a:solidFill>
                <a:latin typeface="Calibri" panose="020F0502020204030204" pitchFamily="34" charset="0"/>
                <a:ea typeface="Calibri" panose="020F0502020204030204" pitchFamily="34" charset="0"/>
              </a:rPr>
              <a:t>Classification</a:t>
            </a:r>
            <a:r>
              <a:rPr lang="ar-SA" sz="2400" b="1" dirty="0">
                <a:solidFill>
                  <a:srgbClr val="000000"/>
                </a:solidFill>
                <a:latin typeface="Calibri" panose="020F0502020204030204" pitchFamily="34" charset="0"/>
                <a:ea typeface="Calibri" panose="020F0502020204030204" pitchFamily="34" charset="0"/>
              </a:rPr>
              <a:t>: </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قم بتقسيم الأدبيات التي جمعتها إلى مجموعتين واضحتين: (دراسات محلية - دراسة بيئة محددة) و(دراسات عالمية - بيئات دولية مختلفة).</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تحديد معايير المقارنة: لكي تكون المقارنة علمية، اختر محاور ثابتة للمقارنة، مثل: (المنهجية المستخدمة، العينة، الأدوات، النتائج، والنظريات)</a:t>
            </a:r>
            <a:endParaRPr lang="en-US" sz="2400" dirty="0">
              <a:solidFill>
                <a:srgbClr val="000000"/>
              </a:solidFill>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Arial" panose="020B0604020202020204" pitchFamily="34" charset="0"/>
              <a:buChar char="•"/>
            </a:pPr>
            <a:endParaRPr lang="ar-SA"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ثانياً/ تحليل اوجه التشابه </a:t>
            </a:r>
            <a:r>
              <a:rPr lang="en-US" sz="2400" b="1" dirty="0">
                <a:solidFill>
                  <a:srgbClr val="000000"/>
                </a:solidFill>
                <a:latin typeface="Calibri" panose="020F0502020204030204" pitchFamily="34" charset="0"/>
                <a:ea typeface="Calibri" panose="020F0502020204030204" pitchFamily="34" charset="0"/>
              </a:rPr>
              <a:t>Common Ground </a:t>
            </a:r>
            <a:r>
              <a:rPr lang="ar-SA" sz="2400" b="1" dirty="0">
                <a:solidFill>
                  <a:srgbClr val="000000"/>
                </a:solidFill>
                <a:latin typeface="Calibri" panose="020F0502020204030204" pitchFamily="34" charset="0"/>
                <a:ea typeface="Calibri" panose="020F0502020204030204" pitchFamily="34" charset="0"/>
              </a:rPr>
              <a:t> والاهداف المشتركة:</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هل تتفق الدراسات المحلية والعالمية على أهمية المشكلة البحثية؟ النظريات المستخدمة؟</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رصد ما إذا كانت الدراسات المحلية تعتمد على نفس الأطر النظرية العالمية.النتائج المتقاربة: </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تحديد النقاط التي لم تختلف فيها النتائج رغم اختلاف البيئة الجغرافي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25283937"/>
      </p:ext>
    </p:extLst>
  </p:cSld>
  <p:clrMapOvr>
    <a:masterClrMapping/>
  </p:clrMapOvr>
  <p:transition advTm="101242">
    <p:wipe dir="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en-US" sz="2800" b="1" dirty="0">
                <a:cs typeface="Simplified Arabic" pitchFamily="2" charset="-78"/>
              </a:rPr>
              <a:t>- </a:t>
            </a:r>
            <a:r>
              <a:rPr lang="ar-SA" sz="2800" b="1" dirty="0">
                <a:cs typeface="Simplified Arabic" pitchFamily="2" charset="-78"/>
              </a:rPr>
              <a:t> تابع المهمة (5)</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401782" y="1039091"/>
            <a:ext cx="11651672" cy="5157374"/>
          </a:xfrm>
          <a:prstGeom prst="rect">
            <a:avLst/>
          </a:prstGeom>
        </p:spPr>
        <p:txBody>
          <a:bodyPr wrap="square">
            <a:spAutoFit/>
          </a:bodyPr>
          <a:lstStyle/>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ثالثا/ تحليل أوجه الاختلاف </a:t>
            </a:r>
            <a:r>
              <a:rPr lang="en-US" sz="2400" b="1" dirty="0">
                <a:solidFill>
                  <a:srgbClr val="000000"/>
                </a:solidFill>
                <a:latin typeface="Calibri" panose="020F0502020204030204" pitchFamily="34" charset="0"/>
                <a:ea typeface="Calibri" panose="020F0502020204030204" pitchFamily="34" charset="0"/>
              </a:rPr>
              <a:t>Divergence</a:t>
            </a:r>
            <a:r>
              <a:rPr lang="ar-SA" sz="2400" b="1" dirty="0">
                <a:solidFill>
                  <a:srgbClr val="000000"/>
                </a:solidFill>
                <a:latin typeface="Calibri" panose="020F0502020204030204" pitchFamily="34" charset="0"/>
                <a:ea typeface="Calibri" panose="020F0502020204030204" pitchFamily="34" charset="0"/>
              </a:rPr>
              <a:t>: </a:t>
            </a:r>
          </a:p>
          <a:p>
            <a:pPr marL="342900"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تحديد اوجه التشابه والاختلاف ما إذا كان هناك اختلافات في السياقات أو التركيز على مواضيع معينة بين الدراسات المحلية والعالمية.</a:t>
            </a:r>
          </a:p>
          <a:p>
            <a:pPr marL="800100" lvl="1" indent="-342900" algn="r" rtl="1">
              <a:lnSpc>
                <a:spcPct val="107000"/>
              </a:lnSpc>
              <a:spcAft>
                <a:spcPts val="800"/>
              </a:spcAft>
              <a:buFont typeface="Arial" panose="020B0604020202020204" pitchFamily="34" charset="0"/>
              <a:buChar char="•"/>
            </a:pPr>
            <a:r>
              <a:rPr lang="ar-SA" sz="2400" dirty="0">
                <a:solidFill>
                  <a:srgbClr val="000000"/>
                </a:solidFill>
                <a:latin typeface="Calibri" panose="020F0502020204030204" pitchFamily="34" charset="0"/>
                <a:ea typeface="Calibri" panose="020F0502020204030204" pitchFamily="34" charset="0"/>
              </a:rPr>
              <a:t>حاول تفسير هذه الاختلافات</a:t>
            </a:r>
            <a:r>
              <a:rPr lang="en-US" sz="2400" dirty="0">
                <a:solidFill>
                  <a:srgbClr val="000000"/>
                </a:solidFill>
                <a:latin typeface="Calibri" panose="020F0502020204030204" pitchFamily="34" charset="0"/>
                <a:ea typeface="Calibri" panose="020F0502020204030204" pitchFamily="34" charset="0"/>
              </a:rPr>
              <a:t>:</a:t>
            </a:r>
            <a:r>
              <a:rPr lang="ar-SA" sz="2400" dirty="0">
                <a:solidFill>
                  <a:srgbClr val="000000"/>
                </a:solidFill>
                <a:latin typeface="Calibri" panose="020F0502020204030204" pitchFamily="34" charset="0"/>
                <a:ea typeface="Calibri" panose="020F0502020204030204" pitchFamily="34" charset="0"/>
              </a:rPr>
              <a:t> على سبيل المثال المتعلقة بالثقافة، البنية المؤسسية، أو أولويات البحث.</a:t>
            </a:r>
            <a:endParaRPr lang="en-US" sz="24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رابعاً/ المقارنة: </a:t>
            </a: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استخدم جدول للمقارنة لتلخيص المقارنة قبل كتابتها بشكل إنشائي مما يسهم في سهولة العرض</a:t>
            </a:r>
          </a:p>
          <a:p>
            <a:pPr algn="r" rtl="1">
              <a:lnSpc>
                <a:spcPct val="107000"/>
              </a:lnSpc>
              <a:spcAft>
                <a:spcPts val="800"/>
              </a:spcAft>
            </a:pPr>
            <a:endParaRPr lang="en-US" sz="24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400" b="1" dirty="0">
                <a:solidFill>
                  <a:srgbClr val="000000"/>
                </a:solidFill>
                <a:latin typeface="Calibri" panose="020F0502020204030204" pitchFamily="34" charset="0"/>
                <a:ea typeface="Calibri" panose="020F0502020204030204" pitchFamily="34" charset="0"/>
              </a:rPr>
              <a:t>خامسا/ الاستنتاج: </a:t>
            </a:r>
          </a:p>
          <a:p>
            <a:pPr algn="r"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وضح كيف سيستفيد بحثك من هذا الدمج؛ هل ستقوم بتطبيق نظرية عالمية في بيئة محلية؟ أم ستعالج نقصاً في الدراسات المحلية؟التقييم النقدي: كما ورد في دروسك، يجب أن تُظهر "فهماً عميقاً" من خلال نقد سبب تفوق الدراسات العالمية في جوانب معينة أو تميز المحلية في فهم الخصوصية	</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052924"/>
      </p:ext>
    </p:extLst>
  </p:cSld>
  <p:clrMapOvr>
    <a:masterClrMapping/>
  </p:clrMapOvr>
  <p:transition advTm="85775">
    <p:wipe dir="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dirty="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3541611"/>
          </a:xfrm>
          <a:prstGeom prst="rect">
            <a:avLst/>
          </a:prstGeom>
        </p:spPr>
        <p:txBody>
          <a:bodyPr wrap="square">
            <a:spAutoFit/>
          </a:bodyPr>
          <a:lstStyle/>
          <a:p>
            <a:pPr algn="r">
              <a:lnSpc>
                <a:spcPct val="107000"/>
              </a:lnSpc>
              <a:spcAft>
                <a:spcPts val="800"/>
              </a:spcAft>
            </a:pPr>
            <a:r>
              <a:rPr lang="ar-SA" dirty="0">
                <a:solidFill>
                  <a:srgbClr val="000000"/>
                </a:solidFill>
                <a:latin typeface="Calibri" panose="020F0502020204030204" pitchFamily="34" charset="0"/>
                <a:ea typeface="Calibri" panose="020F0502020204030204" pitchFamily="34" charset="0"/>
              </a:rPr>
              <a:t> </a:t>
            </a:r>
            <a:r>
              <a:rPr lang="ar-SA" sz="2400" b="1" dirty="0">
                <a:solidFill>
                  <a:srgbClr val="000000"/>
                </a:solidFill>
                <a:latin typeface="Calibri" panose="020F0502020204030204" pitchFamily="34" charset="0"/>
                <a:ea typeface="Calibri" panose="020F0502020204030204" pitchFamily="34" charset="0"/>
              </a:rPr>
              <a:t>6 </a:t>
            </a:r>
            <a:r>
              <a:rPr lang="ar-EG" sz="2400" b="1" dirty="0">
                <a:solidFill>
                  <a:srgbClr val="000000"/>
                </a:solidFill>
                <a:latin typeface="Calibri" panose="020F0502020204030204" pitchFamily="34" charset="0"/>
                <a:ea typeface="Calibri" panose="020F0502020204030204" pitchFamily="34" charset="0"/>
              </a:rPr>
              <a:t>- </a:t>
            </a:r>
            <a:r>
              <a:rPr lang="ar-SA" sz="2400" b="1" dirty="0">
                <a:solidFill>
                  <a:srgbClr val="000000"/>
                </a:solidFill>
                <a:latin typeface="Calibri" panose="020F0502020204030204" pitchFamily="34" charset="0"/>
                <a:ea typeface="Calibri" panose="020F0502020204030204" pitchFamily="34" charset="0"/>
              </a:rPr>
              <a:t>إعداد خطة بحثية مفصلة تتضمن مشكلة البحث وأهميته وأهدافه والمنهجية المقترحة.</a:t>
            </a:r>
            <a:endParaRPr lang="en-US" sz="2400"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هذه المهمة تتطلب إعداد خطة بحثية شاملة تحدد مشكلة الدراسة وأهميتها وأهدافها، بالإضافة إلى المنهجية المقترحة لإجراء الدراسة. يجب أن تكون الخطة مفصلة وتتناول جميع عناصر البحث العلمي. هذه المهمة تهدف إلى إعداد خطة بحثية </a:t>
            </a:r>
            <a:r>
              <a:rPr lang="ar-EG" sz="2400" dirty="0">
                <a:solidFill>
                  <a:srgbClr val="000000"/>
                </a:solidFill>
                <a:latin typeface="Calibri" panose="020F0502020204030204" pitchFamily="34" charset="0"/>
                <a:ea typeface="Calibri" panose="020F0502020204030204" pitchFamily="34" charset="0"/>
              </a:rPr>
              <a:t>كاملة </a:t>
            </a:r>
            <a:r>
              <a:rPr lang="ar-SA" sz="2400" dirty="0">
                <a:solidFill>
                  <a:srgbClr val="000000"/>
                </a:solidFill>
                <a:latin typeface="Calibri" panose="020F0502020204030204" pitchFamily="34" charset="0"/>
                <a:ea typeface="Calibri" panose="020F0502020204030204" pitchFamily="34" charset="0"/>
              </a:rPr>
              <a:t>وشاملة، وتتطلب مهارات في التخطيط والتنظيم وتحديد الأهداف والمنهجية البحثية المناسبة.</a:t>
            </a:r>
            <a:endParaRPr lang="en-US" sz="2400" dirty="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تتضمن هذه الخطة تحديد مشكلة البحث وأهميتها وأهداف البحث بشكل واضح ودقيق، بالإضافة إلى وصف المنهجية البحثية المقترحة.</a:t>
            </a:r>
            <a:endParaRPr lang="en-US" sz="2400" dirty="0">
              <a:solidFill>
                <a:srgbClr val="000000"/>
              </a:solidFill>
              <a:latin typeface="Calibri" panose="020F0502020204030204" pitchFamily="34" charset="0"/>
              <a:ea typeface="Calibri" panose="020F0502020204030204" pitchFamily="34" charset="0"/>
            </a:endParaRPr>
          </a:p>
          <a:p>
            <a:pPr algn="r">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هذه المهمة تعد أساسية في إعداد أي بحث علمي حيث تشكل خارطة الطريق للباحث، وتساعد في توجيه وإدارة عملية البحث بشكل منظم.</a:t>
            </a:r>
            <a:endParaRPr lang="en-US" sz="24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43429767"/>
      </p:ext>
    </p:extLst>
  </p:cSld>
  <p:clrMapOvr>
    <a:masterClrMapping/>
  </p:clrMapOvr>
  <p:transition advTm="80609">
    <p:wipe dir="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3294561" y="94477"/>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(6)</a:t>
            </a:r>
            <a:endParaRPr lang="ar-SA" sz="2800" dirty="0">
              <a:cs typeface="Simplified Arabic" pitchFamily="2" charset="-78"/>
            </a:endParaRPr>
          </a:p>
        </p:txBody>
      </p:sp>
      <p:sp>
        <p:nvSpPr>
          <p:cNvPr id="3" name="Rectangle 2"/>
          <p:cNvSpPr/>
          <p:nvPr/>
        </p:nvSpPr>
        <p:spPr>
          <a:xfrm>
            <a:off x="357477" y="839004"/>
            <a:ext cx="11651672" cy="6468437"/>
          </a:xfrm>
          <a:prstGeom prst="rect">
            <a:avLst/>
          </a:prstGeom>
        </p:spPr>
        <p:txBody>
          <a:bodyPr wrap="square">
            <a:spAutoFit/>
          </a:bodyPr>
          <a:lstStyle/>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هذه الخطة هي خريطة الطريق التي توضح بانك ملم بموضوع البحث و تعرف ماذا ستفعل وكيف ستفعله، يجب ان تحتوي الخطة على ما يلي:</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أولاً/ مشكلة البحث </a:t>
            </a:r>
            <a:r>
              <a:rPr lang="en-US" sz="2000" b="1" dirty="0">
                <a:solidFill>
                  <a:srgbClr val="000000"/>
                </a:solidFill>
                <a:latin typeface="Calibri" panose="020F0502020204030204" pitchFamily="34" charset="0"/>
                <a:ea typeface="Calibri" panose="020F0502020204030204" pitchFamily="34" charset="0"/>
              </a:rPr>
              <a:t>Research Problem</a:t>
            </a:r>
          </a:p>
          <a:p>
            <a:pPr indent="-28575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ابدأ من الفجوة البحثية التي حددتها في مراجعة الأدبيات؛ ما هو السؤال الذي لم تجب عنه الدراسات السابقة؟ </a:t>
            </a:r>
          </a:p>
          <a:p>
            <a:pPr indent="-28575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التحديد والدقة: صُغ المشكلة في شكل عبارة تقريرية واضحة أو سؤال رئيسي تتفرع منه أسئلة فرعية.</a:t>
            </a:r>
          </a:p>
          <a:p>
            <a:pPr indent="-28575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الواقعية: تأكد أن المشكلة قابلة للبحث والقياس ضمن الوقت والموارد المتاحة لك.</a:t>
            </a:r>
          </a:p>
          <a:p>
            <a:pPr algn="r" rtl="1">
              <a:lnSpc>
                <a:spcPct val="107000"/>
              </a:lnSpc>
              <a:spcAft>
                <a:spcPts val="800"/>
              </a:spcAft>
            </a:pPr>
            <a:endParaRPr lang="ar-SA" sz="2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ثانياً/ أهمية البحث </a:t>
            </a:r>
            <a:r>
              <a:rPr lang="en-US" sz="2000" b="1" dirty="0">
                <a:solidFill>
                  <a:srgbClr val="000000"/>
                </a:solidFill>
                <a:latin typeface="Calibri" panose="020F0502020204030204" pitchFamily="34" charset="0"/>
                <a:ea typeface="Calibri" panose="020F0502020204030204" pitchFamily="34" charset="0"/>
              </a:rPr>
              <a:t>Research Significance</a:t>
            </a:r>
            <a:r>
              <a:rPr lang="ar-SA" sz="2000" b="1" dirty="0">
                <a:solidFill>
                  <a:srgbClr val="000000"/>
                </a:solidFill>
                <a:latin typeface="Calibri" panose="020F0502020204030204" pitchFamily="34" charset="0"/>
                <a:ea typeface="Calibri" panose="020F0502020204030204" pitchFamily="34" charset="0"/>
              </a:rPr>
              <a:t> </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الأهمية النظرية: وضح ما الذي سيضيفه بحثك للمكتبة العلمية أو كيف سيطور نظرية معينة.</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الأهمية التطبيقية: من المستفيد من نتائج هذا البحث؟ (مؤسسات، صناع قرار، أفراد مجتمع).</a:t>
            </a:r>
          </a:p>
          <a:p>
            <a:pPr marL="342900" indent="-342900" algn="r" rtl="1">
              <a:lnSpc>
                <a:spcPct val="107000"/>
              </a:lnSpc>
              <a:spcAft>
                <a:spcPts val="800"/>
              </a:spcAft>
              <a:buFont typeface="Arial" panose="020B0604020202020204" pitchFamily="34" charset="0"/>
              <a:buChar char="•"/>
            </a:pPr>
            <a:endParaRPr lang="ar-SA" sz="105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1600" b="1" dirty="0">
                <a:solidFill>
                  <a:srgbClr val="000000"/>
                </a:solidFill>
                <a:latin typeface="Calibri" panose="020F0502020204030204" pitchFamily="34" charset="0"/>
                <a:ea typeface="Calibri" panose="020F0502020204030204" pitchFamily="34" charset="0"/>
              </a:rPr>
              <a:t>ثالثاً/ </a:t>
            </a:r>
            <a:r>
              <a:rPr lang="ar-SA" sz="2000" b="1" dirty="0">
                <a:solidFill>
                  <a:srgbClr val="000000"/>
                </a:solidFill>
                <a:latin typeface="Calibri" panose="020F0502020204030204" pitchFamily="34" charset="0"/>
                <a:ea typeface="Calibri" panose="020F0502020204030204" pitchFamily="34" charset="0"/>
              </a:rPr>
              <a:t>أهداف البحث </a:t>
            </a:r>
            <a:r>
              <a:rPr lang="en-US" sz="2000" b="1" dirty="0">
                <a:solidFill>
                  <a:srgbClr val="000000"/>
                </a:solidFill>
                <a:latin typeface="Calibri" panose="020F0502020204030204" pitchFamily="34" charset="0"/>
                <a:ea typeface="Calibri" panose="020F0502020204030204" pitchFamily="34" charset="0"/>
              </a:rPr>
              <a:t>Research Objectives</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صياغة الاهداف بشكل واضح، يجب أن يكون لكل سؤال بحثي هدف يقابله </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اجعل أهدافك محددة، قابلة للقياس، قابلة للتحقيق، ذات صلة، ومحدة زمنياً.</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ابدأ بأهداف استكشافية بسيطة وصولاً إلى أهداف تحليلية أو تقيمية.</a:t>
            </a:r>
          </a:p>
          <a:p>
            <a:pPr marL="342900" indent="-342900" algn="r" rtl="1">
              <a:lnSpc>
                <a:spcPct val="107000"/>
              </a:lnSpc>
              <a:spcAft>
                <a:spcPts val="800"/>
              </a:spcAft>
              <a:buFont typeface="Arial" panose="020B0604020202020204" pitchFamily="34" charset="0"/>
              <a:buChar char="•"/>
            </a:pPr>
            <a:endParaRPr lang="ar-SA" sz="20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9263482"/>
      </p:ext>
    </p:extLst>
  </p:cSld>
  <p:clrMapOvr>
    <a:masterClrMapping/>
  </p:clrMapOvr>
  <p:transition advTm="125606">
    <p:wipe dir="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(6)</a:t>
            </a:r>
            <a:endParaRPr lang="ar-SA" sz="2800" dirty="0">
              <a:cs typeface="Simplified Arabic" pitchFamily="2" charset="-78"/>
            </a:endParaRPr>
          </a:p>
        </p:txBody>
      </p:sp>
      <p:sp>
        <p:nvSpPr>
          <p:cNvPr id="3" name="Rectangle 2"/>
          <p:cNvSpPr/>
          <p:nvPr/>
        </p:nvSpPr>
        <p:spPr>
          <a:xfrm>
            <a:off x="401782" y="1039091"/>
            <a:ext cx="11651672" cy="3774367"/>
          </a:xfrm>
          <a:prstGeom prst="rect">
            <a:avLst/>
          </a:prstGeom>
        </p:spPr>
        <p:txBody>
          <a:bodyPr wrap="square">
            <a:spAutoFit/>
          </a:bodyPr>
          <a:lstStyle/>
          <a:p>
            <a:pPr marL="342900" indent="-342900" algn="r" rtl="1">
              <a:lnSpc>
                <a:spcPct val="107000"/>
              </a:lnSpc>
              <a:spcAft>
                <a:spcPts val="800"/>
              </a:spcAft>
              <a:buFont typeface="Arial" panose="020B0604020202020204" pitchFamily="34" charset="0"/>
              <a:buChar char="•"/>
            </a:pPr>
            <a:endParaRPr lang="ar-SA" sz="2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رابعاً/ المنهجية المقترحة </a:t>
            </a:r>
            <a:r>
              <a:rPr lang="en-US" sz="2000" b="1" dirty="0">
                <a:solidFill>
                  <a:srgbClr val="000000"/>
                </a:solidFill>
                <a:latin typeface="Calibri" panose="020F0502020204030204" pitchFamily="34" charset="0"/>
                <a:ea typeface="Calibri" panose="020F0502020204030204" pitchFamily="34" charset="0"/>
              </a:rPr>
              <a:t>Proposed Methodology</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حدد المنهج المناسب (وصفي، تحليلي، تجريبي، أو دراسة حالة).</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حدد مجتمع وعينة البحث من هم الأشخاص أو ما هي الوثائق التي ستطبق عليها الدراسة؟ وكيف ستختارهم؟</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حدد أدوات جمع البيانات (استبيان، مقابلة، ملاحظة، أو تحليل محتوى).</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حدد أساليب التحليل الإحصائي كيف ستعالج البيانات التي ستجمعها؟</a:t>
            </a:r>
          </a:p>
          <a:p>
            <a:pPr algn="r" rtl="1">
              <a:lnSpc>
                <a:spcPct val="107000"/>
              </a:lnSpc>
              <a:spcAft>
                <a:spcPts val="800"/>
              </a:spcAft>
            </a:pPr>
            <a:endParaRPr lang="ar-SA" sz="2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ملاحظة يجب ان تتسم الخطة البحثية بالترابط والتسلسل المنطقي حيث يجب أن تؤدي "المشكلة" إلى "الأهداف"، وأن تكون "المنهجية" هي الوسيلة الوحيدة لتحقيق تلك الأهداف.</a:t>
            </a:r>
            <a:endParaRPr lang="en-US" sz="20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91308769"/>
      </p:ext>
    </p:extLst>
  </p:cSld>
  <p:clrMapOvr>
    <a:masterClrMapping/>
  </p:clrMapOvr>
  <p:transition advTm="76054">
    <p:wipe dir="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3" name="Rectangle 2"/>
          <p:cNvSpPr/>
          <p:nvPr/>
        </p:nvSpPr>
        <p:spPr>
          <a:xfrm>
            <a:off x="401782" y="1039091"/>
            <a:ext cx="11651672" cy="3034998"/>
          </a:xfrm>
          <a:prstGeom prst="rect">
            <a:avLst/>
          </a:prstGeom>
        </p:spPr>
        <p:txBody>
          <a:bodyPr wrap="square">
            <a:spAutoFit/>
          </a:bodyPr>
          <a:lstStyle/>
          <a:p>
            <a:pPr algn="r" rtl="1">
              <a:lnSpc>
                <a:spcPct val="107000"/>
              </a:lnSpc>
              <a:spcAft>
                <a:spcPts val="800"/>
              </a:spcAft>
            </a:pPr>
            <a:r>
              <a:rPr lang="en-US" sz="2400" dirty="0">
                <a:solidFill>
                  <a:srgbClr val="000000"/>
                </a:solidFill>
                <a:latin typeface="Calibri" panose="020F0502020204030204" pitchFamily="34" charset="0"/>
                <a:ea typeface="Calibri" panose="020F0502020204030204" pitchFamily="34" charset="0"/>
              </a:rPr>
              <a:t> </a:t>
            </a:r>
            <a:endParaRPr lang="en-US"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en-US" sz="2400" b="1" dirty="0">
                <a:latin typeface="Calibri" panose="020F0502020204030204" pitchFamily="34" charset="0"/>
                <a:ea typeface="Calibri" panose="020F0502020204030204" pitchFamily="34" charset="0"/>
              </a:rPr>
              <a:t>7 </a:t>
            </a:r>
            <a:r>
              <a:rPr lang="ar-SA" sz="2400" b="1" dirty="0">
                <a:latin typeface="Calibri" panose="020F0502020204030204" pitchFamily="34" charset="0"/>
                <a:ea typeface="Calibri" panose="020F0502020204030204" pitchFamily="34" charset="0"/>
              </a:rPr>
              <a:t>- عرض ومناقشة أحد المداخل النظرية المرتبطة بموضوع البحث وتحليل مدى ملاءمتها للدراسة.</a:t>
            </a:r>
            <a:endParaRPr lang="en-US" sz="2400" b="1" dirty="0">
              <a:latin typeface="Calibri" panose="020F0502020204030204" pitchFamily="34" charset="0"/>
              <a:ea typeface="Calibri" panose="020F0502020204030204" pitchFamily="34" charset="0"/>
            </a:endParaRPr>
          </a:p>
          <a:p>
            <a:pPr algn="just"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rPr>
              <a:t>في هذه المهمة، يطلب من الباحث عرض ومناقشة أحد المداخل النظرية ذات الصلة بموضوع البحث وتحليل مدى ملاءمة هذا المدخل النظري للدراسة المقترحة </a:t>
            </a:r>
            <a:r>
              <a:rPr lang="ar-EG" sz="2400" dirty="0">
                <a:solidFill>
                  <a:srgbClr val="000000"/>
                </a:solidFill>
                <a:latin typeface="Calibri" panose="020F0502020204030204" pitchFamily="34" charset="0"/>
                <a:ea typeface="Calibri" panose="020F0502020204030204" pitchFamily="34" charset="0"/>
              </a:rPr>
              <a:t>.</a:t>
            </a:r>
            <a:r>
              <a:rPr lang="ar-SA" sz="2400" dirty="0">
                <a:solidFill>
                  <a:srgbClr val="000000"/>
                </a:solidFill>
                <a:latin typeface="Calibri" panose="020F0502020204030204" pitchFamily="34" charset="0"/>
                <a:ea typeface="Calibri" panose="020F0502020204030204" pitchFamily="34" charset="0"/>
              </a:rPr>
              <a:t> المهمة </a:t>
            </a:r>
            <a:r>
              <a:rPr lang="ar-EG" sz="2400" dirty="0">
                <a:solidFill>
                  <a:srgbClr val="000000"/>
                </a:solidFill>
                <a:latin typeface="Calibri" panose="020F0502020204030204" pitchFamily="34" charset="0"/>
                <a:ea typeface="Calibri" panose="020F0502020204030204" pitchFamily="34" charset="0"/>
              </a:rPr>
              <a:t>تتطلب</a:t>
            </a:r>
            <a:r>
              <a:rPr lang="ar-SA" sz="2400" dirty="0">
                <a:solidFill>
                  <a:srgbClr val="000000"/>
                </a:solidFill>
                <a:latin typeface="Calibri" panose="020F0502020204030204" pitchFamily="34" charset="0"/>
                <a:ea typeface="Calibri" panose="020F0502020204030204" pitchFamily="34" charset="0"/>
              </a:rPr>
              <a:t> مراجعة أدبيات البحث المتعلقة بالموضوع والتعمق في فهم أحد المداخل النظرية ذات الصلة</a:t>
            </a:r>
            <a:r>
              <a:rPr lang="ar-EG" sz="2400" dirty="0">
                <a:solidFill>
                  <a:srgbClr val="000000"/>
                </a:solidFill>
                <a:latin typeface="Calibri" panose="020F0502020204030204" pitchFamily="34" charset="0"/>
                <a:ea typeface="Calibri" panose="020F0502020204030204" pitchFamily="34" charset="0"/>
              </a:rPr>
              <a:t> </a:t>
            </a:r>
            <a:r>
              <a:rPr lang="ar-SA" sz="2400" dirty="0">
                <a:solidFill>
                  <a:srgbClr val="000000"/>
                </a:solidFill>
                <a:latin typeface="Calibri" panose="020F0502020204030204" pitchFamily="34" charset="0"/>
                <a:ea typeface="Calibri" panose="020F0502020204030204" pitchFamily="34" charset="0"/>
              </a:rPr>
              <a:t>من </a:t>
            </a:r>
            <a:r>
              <a:rPr lang="ar-EG" sz="2400" dirty="0">
                <a:solidFill>
                  <a:srgbClr val="000000"/>
                </a:solidFill>
                <a:latin typeface="Calibri" panose="020F0502020204030204" pitchFamily="34" charset="0"/>
                <a:ea typeface="Calibri" panose="020F0502020204030204" pitchFamily="34" charset="0"/>
              </a:rPr>
              <a:t>ثم </a:t>
            </a:r>
            <a:r>
              <a:rPr lang="ar-SA" sz="2400" dirty="0">
                <a:solidFill>
                  <a:srgbClr val="000000"/>
                </a:solidFill>
                <a:latin typeface="Calibri" panose="020F0502020204030204" pitchFamily="34" charset="0"/>
                <a:ea typeface="Calibri" panose="020F0502020204030204" pitchFamily="34" charset="0"/>
              </a:rPr>
              <a:t> عرض هذا المدخل النظري وتحليل مدى ملاءمته للدراسة المقترحة من حيث قدرته على تفسير ظواهر البحث وتوجيه هذه المهمة </a:t>
            </a:r>
            <a:r>
              <a:rPr lang="ar-EG" sz="2400" dirty="0">
                <a:solidFill>
                  <a:srgbClr val="000000"/>
                </a:solidFill>
                <a:latin typeface="Calibri" panose="020F0502020204030204" pitchFamily="34" charset="0"/>
                <a:ea typeface="Calibri" panose="020F0502020204030204" pitchFamily="34" charset="0"/>
              </a:rPr>
              <a:t>ي</a:t>
            </a:r>
            <a:r>
              <a:rPr lang="ar-SA" sz="2400" dirty="0">
                <a:solidFill>
                  <a:srgbClr val="000000"/>
                </a:solidFill>
                <a:latin typeface="Calibri" panose="020F0502020204030204" pitchFamily="34" charset="0"/>
                <a:ea typeface="Calibri" panose="020F0502020204030204" pitchFamily="34" charset="0"/>
              </a:rPr>
              <a:t>ساعد في إرساء الأساس النظري للبحث وربطة بالنظريات المتعارف عليها في المجال</a:t>
            </a:r>
            <a:r>
              <a:rPr lang="ar-EG" sz="2400" dirty="0">
                <a:solidFill>
                  <a:srgbClr val="000000"/>
                </a:solidFill>
                <a:latin typeface="Calibri" panose="020F0502020204030204" pitchFamily="34" charset="0"/>
                <a:ea typeface="Calibri" panose="020F0502020204030204" pitchFamily="34"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71536275"/>
      </p:ext>
    </p:extLst>
  </p:cSld>
  <p:clrMapOvr>
    <a:masterClrMapping/>
  </p:clrMapOvr>
  <p:transition advTm="89274">
    <p:wipe dir="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(7)</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401782" y="1039091"/>
            <a:ext cx="11651672" cy="5439951"/>
          </a:xfrm>
          <a:prstGeom prst="rect">
            <a:avLst/>
          </a:prstGeom>
        </p:spPr>
        <p:txBody>
          <a:bodyPr wrap="square">
            <a:spAutoFit/>
          </a:bodyPr>
          <a:lstStyle/>
          <a:p>
            <a:pPr algn="r" rtl="1">
              <a:lnSpc>
                <a:spcPct val="107000"/>
              </a:lnSpc>
              <a:spcAft>
                <a:spcPts val="800"/>
              </a:spcAft>
            </a:pPr>
            <a:r>
              <a:rPr lang="en-US" sz="2000" dirty="0">
                <a:solidFill>
                  <a:srgbClr val="000000"/>
                </a:solidFill>
                <a:latin typeface="Calibri" panose="020F0502020204030204" pitchFamily="34" charset="0"/>
                <a:ea typeface="Calibri" panose="020F0502020204030204" pitchFamily="34" charset="0"/>
              </a:rPr>
              <a:t> </a:t>
            </a:r>
            <a:r>
              <a:rPr lang="ar-DZ" sz="2000" b="1" dirty="0">
                <a:solidFill>
                  <a:srgbClr val="000000"/>
                </a:solidFill>
                <a:latin typeface="Calibri" panose="020F0502020204030204" pitchFamily="34" charset="0"/>
                <a:ea typeface="Calibri" panose="020F0502020204030204" pitchFamily="34" charset="0"/>
              </a:rPr>
              <a:t>لانجاز هذه المهمة بشكل احترافي </a:t>
            </a:r>
            <a:r>
              <a:rPr lang="ar-SA" sz="2000" b="1" dirty="0">
                <a:solidFill>
                  <a:srgbClr val="000000"/>
                </a:solidFill>
                <a:latin typeface="Calibri" panose="020F0502020204030204" pitchFamily="34" charset="0"/>
                <a:ea typeface="Calibri" panose="020F0502020204030204" pitchFamily="34" charset="0"/>
              </a:rPr>
              <a:t>يمكن </a:t>
            </a:r>
            <a:r>
              <a:rPr lang="ar-DZ" sz="2000" b="1" dirty="0">
                <a:solidFill>
                  <a:srgbClr val="000000"/>
                </a:solidFill>
                <a:latin typeface="Calibri" panose="020F0502020204030204" pitchFamily="34" charset="0"/>
                <a:ea typeface="Calibri" panose="020F0502020204030204" pitchFamily="34" charset="0"/>
              </a:rPr>
              <a:t>اتباع الخطوات التالية</a:t>
            </a:r>
            <a:r>
              <a:rPr lang="en-US" sz="2000" b="1" dirty="0">
                <a:solidFill>
                  <a:srgbClr val="000000"/>
                </a:solidFill>
                <a:latin typeface="Calibri" panose="020F0502020204030204" pitchFamily="34" charset="0"/>
                <a:ea typeface="Calibri" panose="020F0502020204030204" pitchFamily="34" charset="0"/>
              </a:rPr>
              <a:t>:</a:t>
            </a:r>
          </a:p>
          <a:p>
            <a:pPr algn="just"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أولاً: مرحلة الاستكشاف والمراجعة الأدبية</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قم باجراء مسح شامل للأدبيات (الأبحاث والكتب) المرتبطة بموضوعك للتعرف على المداخل النظرية التي استخدمها الباحثون السابقون. </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اختر مدخلاً نظرياً واحداً يكون هو الأقوى والأكثر شيوعاً أو الأنسب لزاوية البحث التي تتناولها.</a:t>
            </a:r>
            <a:endParaRPr lang="ar-SA" sz="2000" dirty="0">
              <a:solidFill>
                <a:srgbClr val="000000"/>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Arial" panose="020B0604020202020204" pitchFamily="34" charset="0"/>
              <a:buChar char="•"/>
            </a:pPr>
            <a:endParaRPr lang="ar-SA" sz="2000" b="1"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ثانياً: الجانب الوصفي</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قم بتعريف المدخل النظري بوضوح، مستنداً إلى مصادره الأصلية.</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اشرح الفرضيات الأساسية والمفاهيم التي يقوم عليها هذا المدخل وكيف يفسر الظواهر بشكل عام.</a:t>
            </a:r>
            <a:endParaRPr lang="en-US" sz="2000"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endParaRPr lang="ar-SA" sz="2000" b="1"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ثالثاً: الجانب التحليلي</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حلل لماذا يتوافق هذا المدخل تحديداً مع البحث الخاص بك.</a:t>
            </a:r>
          </a:p>
          <a:p>
            <a:pPr marL="342900" indent="-342900" algn="just"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وضح قدرة المدخل على تقديم إجابات منطقية لأسئلة دراستك </a:t>
            </a:r>
          </a:p>
          <a:p>
            <a:pPr algn="r" rtl="1">
              <a:lnSpc>
                <a:spcPct val="107000"/>
              </a:lnSpc>
              <a:spcAft>
                <a:spcPts val="800"/>
              </a:spcAft>
            </a:pPr>
            <a:endParaRPr lang="ar-SA" sz="1000" b="1"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06868662"/>
      </p:ext>
    </p:extLst>
  </p:cSld>
  <p:clrMapOvr>
    <a:masterClrMapping/>
  </p:clrMapOvr>
  <p:transition advTm="119098">
    <p:wipe dir="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(7)  </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3" name="Rectangle 2"/>
          <p:cNvSpPr/>
          <p:nvPr/>
        </p:nvSpPr>
        <p:spPr>
          <a:xfrm>
            <a:off x="401782" y="1039091"/>
            <a:ext cx="11651672" cy="3664080"/>
          </a:xfrm>
          <a:prstGeom prst="rect">
            <a:avLst/>
          </a:prstGeom>
        </p:spPr>
        <p:txBody>
          <a:bodyPr wrap="square">
            <a:spAutoFit/>
          </a:bodyPr>
          <a:lstStyle/>
          <a:p>
            <a:pPr algn="r" rtl="1">
              <a:lnSpc>
                <a:spcPct val="107000"/>
              </a:lnSpc>
              <a:spcAft>
                <a:spcPts val="800"/>
              </a:spcAft>
            </a:pPr>
            <a:r>
              <a:rPr lang="ar-DZ" sz="2400" b="1" dirty="0">
                <a:solidFill>
                  <a:srgbClr val="000000"/>
                </a:solidFill>
                <a:latin typeface="Calibri" panose="020F0502020204030204" pitchFamily="34" charset="0"/>
                <a:ea typeface="Calibri" panose="020F0502020204030204" pitchFamily="34" charset="0"/>
              </a:rPr>
              <a:t>رابعاً: الجانب التطبيقي</a:t>
            </a:r>
          </a:p>
          <a:p>
            <a:pPr marL="342900" indent="-342900" algn="just" rtl="1">
              <a:lnSpc>
                <a:spcPct val="107000"/>
              </a:lnSpc>
              <a:spcAft>
                <a:spcPts val="800"/>
              </a:spcAft>
              <a:buFont typeface="Arial" panose="020B0604020202020204" pitchFamily="34" charset="0"/>
              <a:buChar char="•"/>
            </a:pPr>
            <a:r>
              <a:rPr lang="ar-DZ" sz="2400" dirty="0">
                <a:solidFill>
                  <a:srgbClr val="000000"/>
                </a:solidFill>
                <a:latin typeface="Calibri" panose="020F0502020204030204" pitchFamily="34" charset="0"/>
                <a:ea typeface="Calibri" panose="020F0502020204030204" pitchFamily="34" charset="0"/>
              </a:rPr>
              <a:t>اشرح كيف سيقوم هذا المدخل "بتوجيه" مسار البحث (على سبيل المثال: كيف سيؤثر على صياغة الفروض أو تصميم أدوات جمع البيانات).</a:t>
            </a:r>
          </a:p>
          <a:p>
            <a:pPr marL="342900" indent="-342900" algn="just" rtl="1">
              <a:lnSpc>
                <a:spcPct val="107000"/>
              </a:lnSpc>
              <a:spcAft>
                <a:spcPts val="800"/>
              </a:spcAft>
              <a:buFont typeface="Arial" panose="020B0604020202020204" pitchFamily="34" charset="0"/>
              <a:buChar char="•"/>
            </a:pPr>
            <a:r>
              <a:rPr lang="ar-DZ" sz="2400" dirty="0">
                <a:solidFill>
                  <a:srgbClr val="000000"/>
                </a:solidFill>
                <a:latin typeface="Calibri" panose="020F0502020204030204" pitchFamily="34" charset="0"/>
                <a:ea typeface="Calibri" panose="020F0502020204030204" pitchFamily="34" charset="0"/>
              </a:rPr>
              <a:t>اربط بين دراستك المقترحة وبين النظريات المتعارف عليها في مجالك العلمي لاثبات ان البحث  يستند إلى نظريات علمية رصينة.</a:t>
            </a:r>
          </a:p>
          <a:p>
            <a:pPr algn="just" rtl="1">
              <a:lnSpc>
                <a:spcPct val="107000"/>
              </a:lnSpc>
              <a:spcAft>
                <a:spcPts val="800"/>
              </a:spcAft>
            </a:pPr>
            <a:endParaRPr lang="ar-SA" sz="2400" dirty="0">
              <a:solidFill>
                <a:srgbClr val="000000"/>
              </a:solidFill>
              <a:latin typeface="Calibri" panose="020F0502020204030204" pitchFamily="34" charset="0"/>
              <a:ea typeface="Calibri" panose="020F0502020204030204" pitchFamily="34" charset="0"/>
            </a:endParaRPr>
          </a:p>
          <a:p>
            <a:pPr algn="just" rtl="1">
              <a:lnSpc>
                <a:spcPct val="107000"/>
              </a:lnSpc>
              <a:spcAft>
                <a:spcPts val="800"/>
              </a:spcAft>
            </a:pPr>
            <a:r>
              <a:rPr lang="ar-DZ" sz="2400" dirty="0">
                <a:solidFill>
                  <a:srgbClr val="000000"/>
                </a:solidFill>
                <a:latin typeface="Calibri" panose="020F0502020204030204" pitchFamily="34" charset="0"/>
                <a:ea typeface="Calibri" panose="020F0502020204030204" pitchFamily="34" charset="0"/>
              </a:rPr>
              <a:t>تعتبر هذه المهمة جوهر اساسي لبحثك حيث انك تتحول في اسلوب البحث من مرحلة تجميع معلومات إلى  دراسة علمية رصينة لها مرجعية، كما انها تساعدك كباحث في تحديد ما يجب التركيز عليه وما يجب استبعاده أثناء تحليل النتائج.</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75243803"/>
      </p:ext>
    </p:extLst>
  </p:cSld>
  <p:clrMapOvr>
    <a:masterClrMapping/>
  </p:clrMapOvr>
  <p:transition advTm="64930">
    <p:wipe dir="r"/>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5933932"/>
          </a:xfrm>
          <a:prstGeom prst="rect">
            <a:avLst/>
          </a:prstGeom>
        </p:spPr>
        <p:txBody>
          <a:bodyPr wrap="square">
            <a:spAutoFit/>
          </a:bodyPr>
          <a:lstStyle/>
          <a:p>
            <a:pPr algn="r" rtl="1">
              <a:lnSpc>
                <a:spcPct val="107000"/>
              </a:lnSpc>
              <a:spcAft>
                <a:spcPts val="800"/>
              </a:spcAft>
            </a:pPr>
            <a:r>
              <a:rPr lang="en-US" sz="2000" b="1" dirty="0">
                <a:solidFill>
                  <a:srgbClr val="000000"/>
                </a:solidFill>
                <a:latin typeface="Calibri" panose="020F0502020204030204" pitchFamily="34" charset="0"/>
                <a:ea typeface="Calibri" panose="020F0502020204030204" pitchFamily="34" charset="0"/>
              </a:rPr>
              <a:t>8</a:t>
            </a:r>
            <a:r>
              <a:rPr lang="ar-SA" sz="2000" b="1" dirty="0">
                <a:solidFill>
                  <a:srgbClr val="000000"/>
                </a:solidFill>
                <a:latin typeface="Calibri" panose="020F0502020204030204" pitchFamily="34" charset="0"/>
                <a:ea typeface="Calibri" panose="020F0502020204030204" pitchFamily="34" charset="0"/>
              </a:rPr>
              <a:t> - إعداد مقترح بحثي كامل يتضمن جميع عناصر البحث العلمي.</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هذه المهمة لتطلب إعداد مقترح بحثي  شامل يشتمل على جميع العناصر الأساسية للبحث العلمي، مثل المقدمة والإطار النظري والمنهجية والنتائج المتوقعة والجدول الزمني وغيرها.</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إعداد مقترح </a:t>
            </a:r>
            <a:r>
              <a:rPr lang="ar-EG" sz="2000" dirty="0">
                <a:solidFill>
                  <a:srgbClr val="000000"/>
                </a:solidFill>
                <a:latin typeface="Calibri" panose="020F0502020204030204" pitchFamily="34" charset="0"/>
                <a:ea typeface="Calibri" panose="020F0502020204030204" pitchFamily="34" charset="0"/>
              </a:rPr>
              <a:t>بحثي</a:t>
            </a:r>
            <a:r>
              <a:rPr lang="ar-SA" sz="2000" dirty="0">
                <a:solidFill>
                  <a:srgbClr val="000000"/>
                </a:solidFill>
                <a:latin typeface="Calibri" panose="020F0502020204030204" pitchFamily="34" charset="0"/>
                <a:ea typeface="Calibri" panose="020F0502020204030204" pitchFamily="34" charset="0"/>
              </a:rPr>
              <a:t> كامل هو أحد المتطلبات الأساسية لإجراء أي بحث علمي، حيث يساعد في تحديد الخطوات والمراحل البحثية بشكل واضح.</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endParaRPr lang="ar-SA"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يمكن تلخيص </a:t>
            </a:r>
            <a:r>
              <a:rPr lang="ar-DZ" sz="2000" b="1" dirty="0">
                <a:solidFill>
                  <a:srgbClr val="000000"/>
                </a:solidFill>
                <a:latin typeface="Calibri" panose="020F0502020204030204" pitchFamily="34" charset="0"/>
                <a:ea typeface="Calibri" panose="020F0502020204030204" pitchFamily="34" charset="0"/>
              </a:rPr>
              <a:t>النقاط الإرشادية لإنجاز هذه المهمة</a:t>
            </a:r>
            <a:r>
              <a:rPr lang="ar-SA" sz="2000" b="1" dirty="0">
                <a:solidFill>
                  <a:srgbClr val="000000"/>
                </a:solidFill>
                <a:latin typeface="Calibri" panose="020F0502020204030204" pitchFamily="34" charset="0"/>
                <a:ea typeface="Calibri" panose="020F0502020204030204" pitchFamily="34" charset="0"/>
              </a:rPr>
              <a:t> كما يلي</a:t>
            </a:r>
            <a:r>
              <a:rPr lang="ar-DZ" sz="2000" b="1" dirty="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أولاً/ العنوان </a:t>
            </a:r>
            <a:r>
              <a:rPr lang="en-US" sz="2000" b="1" dirty="0">
                <a:solidFill>
                  <a:srgbClr val="000000"/>
                </a:solidFill>
                <a:latin typeface="Calibri" panose="020F0502020204030204" pitchFamily="34" charset="0"/>
                <a:ea typeface="Calibri" panose="020F0502020204030204" pitchFamily="34" charset="0"/>
              </a:rPr>
              <a:t>Title</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يجب أن يكون دقيقاً، مختصراً، ويعكس المتغيرات الأساسية للبحث.</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تجنب الكلمات الزائدة واجعله براقاً ومعبراً عن المحتوى.</a:t>
            </a:r>
          </a:p>
          <a:p>
            <a:pPr algn="r" rtl="1">
              <a:lnSpc>
                <a:spcPct val="107000"/>
              </a:lnSpc>
              <a:spcAft>
                <a:spcPts val="800"/>
              </a:spcAft>
            </a:pPr>
            <a:endParaRPr lang="ar-SA" sz="2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ثانياً/ مقدمة البحث </a:t>
            </a:r>
            <a:r>
              <a:rPr lang="en-US" sz="2000" b="1" dirty="0">
                <a:solidFill>
                  <a:srgbClr val="000000"/>
                </a:solidFill>
                <a:latin typeface="Calibri" panose="020F0502020204030204" pitchFamily="34" charset="0"/>
                <a:ea typeface="Calibri" panose="020F0502020204030204" pitchFamily="34" charset="0"/>
              </a:rPr>
              <a:t>Introduction</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ابدأ المقدمة من العام إلى الخاص (هرم مقلوب).</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وضح السياق العام للموضوع وأهميته الحالية.</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مهّد للوصول إلى المشكلة البحثية بشكل منطقي.</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2906854"/>
      </p:ext>
    </p:extLst>
  </p:cSld>
  <p:clrMapOvr>
    <a:masterClrMapping/>
  </p:clrMapOvr>
  <p:transition advTm="100102">
    <p:wipe dir="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(8)</a:t>
            </a:r>
            <a:endParaRPr lang="ar-EG" sz="2800" b="1" dirty="0">
              <a:cs typeface="Simplified Arabic" pitchFamily="2" charset="-78"/>
            </a:endParaRP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5172698"/>
          </a:xfrm>
          <a:prstGeom prst="rect">
            <a:avLst/>
          </a:prstGeom>
        </p:spPr>
        <p:txBody>
          <a:bodyPr wrap="square">
            <a:spAutoFit/>
          </a:bodyPr>
          <a:lstStyle/>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ثالثاً/ مشكلة البحث وتساؤلاته </a:t>
            </a:r>
            <a:r>
              <a:rPr lang="en-US" sz="2000" b="1" dirty="0">
                <a:solidFill>
                  <a:srgbClr val="000000"/>
                </a:solidFill>
                <a:latin typeface="Calibri" panose="020F0502020204030204" pitchFamily="34" charset="0"/>
                <a:ea typeface="Calibri" panose="020F0502020204030204" pitchFamily="34" charset="0"/>
              </a:rPr>
              <a:t>Problem Statement &amp; Questions</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صياغة </a:t>
            </a:r>
            <a:r>
              <a:rPr lang="ar-DZ" sz="2000" dirty="0">
                <a:solidFill>
                  <a:srgbClr val="000000"/>
                </a:solidFill>
                <a:latin typeface="Calibri" panose="020F0502020204030204" pitchFamily="34" charset="0"/>
                <a:ea typeface="Calibri" panose="020F0502020204030204" pitchFamily="34" charset="0"/>
              </a:rPr>
              <a:t>المشكلة بوضوح: ما هي الفجوة أو التحدي الذي يعالجه البحث؟</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حول المشكلة إلى سؤال رئيسي ومجموعة من الأسئلة الفرعية القابلة للقياس.</a:t>
            </a:r>
          </a:p>
          <a:p>
            <a:pPr algn="r" rtl="1">
              <a:lnSpc>
                <a:spcPct val="107000"/>
              </a:lnSpc>
              <a:spcAft>
                <a:spcPts val="800"/>
              </a:spcAft>
            </a:pPr>
            <a:endParaRPr lang="ar-SA"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رابعاً/ أهداف وأهمية البحث </a:t>
            </a:r>
            <a:r>
              <a:rPr lang="en-US" sz="2000" b="1" dirty="0">
                <a:solidFill>
                  <a:srgbClr val="000000"/>
                </a:solidFill>
                <a:latin typeface="Calibri" panose="020F0502020204030204" pitchFamily="34" charset="0"/>
                <a:ea typeface="Calibri" panose="020F0502020204030204" pitchFamily="34" charset="0"/>
              </a:rPr>
              <a:t>Objectives &amp; Significance</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الأهداف: ما الذي تنوي تحقيقه بنهاية البحث؟ يمكن استخدام كلمات أفعال مثل: قياس، تحليل، استكشاف.</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الأهمية: لماذا هذا البحث مهم؟ وما هي الإضافة العلمية أو التطبيقية التي سيقدمها؟</a:t>
            </a:r>
          </a:p>
          <a:p>
            <a:pPr algn="r" rtl="1">
              <a:lnSpc>
                <a:spcPct val="107000"/>
              </a:lnSpc>
              <a:spcAft>
                <a:spcPts val="800"/>
              </a:spcAft>
            </a:pPr>
            <a:endParaRPr lang="ar-SA"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خامساً/ الإطار النظري والدراسات السابقة </a:t>
            </a:r>
            <a:r>
              <a:rPr lang="en-US" sz="2000" b="1" dirty="0">
                <a:solidFill>
                  <a:srgbClr val="000000"/>
                </a:solidFill>
                <a:latin typeface="Calibri" panose="020F0502020204030204" pitchFamily="34" charset="0"/>
                <a:ea typeface="Calibri" panose="020F0502020204030204" pitchFamily="34" charset="0"/>
              </a:rPr>
              <a:t>Theoretical Framework &amp; Literature Review</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اعرض المدخل النظري الذي اخترته كما فعلت في المهمة السابقة.</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لخص أهم الدراسات السابقة (محلية وعالمية) مع تسليط الضوء على الفجوة البحثية التي سيسدها بحثك.</a:t>
            </a:r>
          </a:p>
          <a:p>
            <a:pPr algn="r" rtl="1">
              <a:lnSpc>
                <a:spcPct val="107000"/>
              </a:lnSpc>
              <a:spcAft>
                <a:spcPts val="800"/>
              </a:spcAft>
            </a:pPr>
            <a:endParaRPr lang="en-US" sz="20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59065957"/>
      </p:ext>
    </p:extLst>
  </p:cSld>
  <p:clrMapOvr>
    <a:masterClrMapping/>
  </p:clrMapOvr>
  <p:transition advTm="80377">
    <p:wipe dir="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(تابع 8)</a:t>
            </a:r>
            <a:endParaRPr lang="ar-EG" sz="2800" b="1"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180431" y="1039091"/>
            <a:ext cx="11873023" cy="5674246"/>
          </a:xfrm>
          <a:prstGeom prst="rect">
            <a:avLst/>
          </a:prstGeom>
        </p:spPr>
        <p:txBody>
          <a:bodyPr wrap="square">
            <a:spAutoFit/>
          </a:bodyPr>
          <a:lstStyle/>
          <a:p>
            <a:pPr algn="r" rtl="1">
              <a:lnSpc>
                <a:spcPct val="107000"/>
              </a:lnSpc>
              <a:spcAft>
                <a:spcPts val="800"/>
              </a:spcAft>
            </a:pPr>
            <a:r>
              <a:rPr lang="ar-DZ" sz="2000" b="1" dirty="0">
                <a:solidFill>
                  <a:srgbClr val="000000"/>
                </a:solidFill>
                <a:latin typeface="Calibri" panose="020F0502020204030204" pitchFamily="34" charset="0"/>
                <a:ea typeface="Calibri" panose="020F0502020204030204" pitchFamily="34" charset="0"/>
              </a:rPr>
              <a:t>سادساً/ المنهجية وإجراءات البحث </a:t>
            </a:r>
            <a:r>
              <a:rPr lang="en-US" sz="2000" b="1" dirty="0">
                <a:solidFill>
                  <a:srgbClr val="000000"/>
                </a:solidFill>
                <a:latin typeface="Calibri" panose="020F0502020204030204" pitchFamily="34" charset="0"/>
                <a:ea typeface="Calibri" panose="020F0502020204030204" pitchFamily="34" charset="0"/>
              </a:rPr>
              <a:t>Methodology</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حدد نوع المنهج (وصفي، تجريبي، إلخ).</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وصف مجتمع البحث والعينة المستهدفة.</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حدد أدوات جمع البيانات (استبانة، مقابلة، ملاحظة).</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وضح الأساليب الإحصائية التي ستستخدمها لتحليل البيانات.</a:t>
            </a:r>
          </a:p>
          <a:p>
            <a:pPr algn="r" rtl="1">
              <a:lnSpc>
                <a:spcPct val="107000"/>
              </a:lnSpc>
              <a:spcAft>
                <a:spcPts val="800"/>
              </a:spcAft>
            </a:pPr>
            <a:endParaRPr lang="ar-DZ" sz="8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سابعاً/ </a:t>
            </a:r>
            <a:r>
              <a:rPr lang="ar-DZ" sz="2000" b="1" dirty="0">
                <a:solidFill>
                  <a:srgbClr val="000000"/>
                </a:solidFill>
                <a:latin typeface="Calibri" panose="020F0502020204030204" pitchFamily="34" charset="0"/>
                <a:ea typeface="Calibri" panose="020F0502020204030204" pitchFamily="34" charset="0"/>
              </a:rPr>
              <a:t>حدود البحث </a:t>
            </a:r>
            <a:r>
              <a:rPr lang="en-US" sz="2000" b="1" dirty="0">
                <a:solidFill>
                  <a:srgbClr val="000000"/>
                </a:solidFill>
                <a:latin typeface="Calibri" panose="020F0502020204030204" pitchFamily="34" charset="0"/>
                <a:ea typeface="Calibri" panose="020F0502020204030204" pitchFamily="34" charset="0"/>
              </a:rPr>
              <a:t>Research Boundaries</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ما هي الموضوعات التي سيتناولها البحث وما سيخرج عنه؟</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الحدود المكانية والزمانية: أين ومتى سيتم تطبيق البحث؟</a:t>
            </a:r>
          </a:p>
          <a:p>
            <a:pPr algn="r" rtl="1">
              <a:lnSpc>
                <a:spcPct val="107000"/>
              </a:lnSpc>
              <a:spcAft>
                <a:spcPts val="800"/>
              </a:spcAft>
            </a:pPr>
            <a:endParaRPr lang="ar-DZ" sz="10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ثامناً/ </a:t>
            </a:r>
            <a:r>
              <a:rPr lang="ar-DZ" sz="2000" b="1" dirty="0">
                <a:solidFill>
                  <a:srgbClr val="000000"/>
                </a:solidFill>
                <a:latin typeface="Calibri" panose="020F0502020204030204" pitchFamily="34" charset="0"/>
                <a:ea typeface="Calibri" panose="020F0502020204030204" pitchFamily="34" charset="0"/>
              </a:rPr>
              <a:t>المراجع </a:t>
            </a:r>
            <a:r>
              <a:rPr lang="en-US" sz="2000" b="1" dirty="0">
                <a:solidFill>
                  <a:srgbClr val="000000"/>
                </a:solidFill>
                <a:latin typeface="Calibri" panose="020F0502020204030204" pitchFamily="34" charset="0"/>
                <a:ea typeface="Calibri" panose="020F0502020204030204" pitchFamily="34" charset="0"/>
              </a:rPr>
              <a:t>References</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قم بإدراج جميع المصادر التي استعنت بها في المقترح.</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التزم بنظام توثيق أكاديمي موحد (مثل </a:t>
            </a:r>
            <a:r>
              <a:rPr lang="en-US" sz="2000" dirty="0">
                <a:solidFill>
                  <a:srgbClr val="000000"/>
                </a:solidFill>
                <a:latin typeface="Calibri" panose="020F0502020204030204" pitchFamily="34" charset="0"/>
                <a:ea typeface="Calibri" panose="020F0502020204030204" pitchFamily="34" charset="0"/>
              </a:rPr>
              <a:t>APA </a:t>
            </a:r>
            <a:r>
              <a:rPr lang="ar-DZ" sz="2000" dirty="0">
                <a:solidFill>
                  <a:srgbClr val="000000"/>
                </a:solidFill>
                <a:latin typeface="Calibri" panose="020F0502020204030204" pitchFamily="34" charset="0"/>
                <a:ea typeface="Calibri" panose="020F0502020204030204" pitchFamily="34" charset="0"/>
              </a:rPr>
              <a:t>أو </a:t>
            </a:r>
            <a:r>
              <a:rPr lang="en-US" sz="2000" dirty="0">
                <a:solidFill>
                  <a:srgbClr val="000000"/>
                </a:solidFill>
                <a:latin typeface="Calibri" panose="020F0502020204030204" pitchFamily="34" charset="0"/>
                <a:ea typeface="Calibri" panose="020F0502020204030204" pitchFamily="34" charset="0"/>
              </a:rPr>
              <a:t> (MLA </a:t>
            </a:r>
            <a:r>
              <a:rPr lang="ar-DZ" sz="2000" dirty="0">
                <a:solidFill>
                  <a:srgbClr val="000000"/>
                </a:solidFill>
                <a:latin typeface="Calibri" panose="020F0502020204030204" pitchFamily="34" charset="0"/>
                <a:ea typeface="Calibri" panose="020F0502020204030204" pitchFamily="34" charset="0"/>
              </a:rPr>
              <a:t>لضمان الدقة والأمانة العلمية.</a:t>
            </a:r>
            <a:endParaRPr lang="en-US" sz="2000" dirty="0">
              <a:solidFill>
                <a:srgbClr val="000000"/>
              </a:solidFill>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إعداد مقترح </a:t>
            </a:r>
            <a:r>
              <a:rPr lang="ar-EG" sz="2000" dirty="0">
                <a:solidFill>
                  <a:srgbClr val="000000"/>
                </a:solidFill>
                <a:latin typeface="Calibri" panose="020F0502020204030204" pitchFamily="34" charset="0"/>
                <a:ea typeface="Calibri" panose="020F0502020204030204" pitchFamily="34" charset="0"/>
              </a:rPr>
              <a:t>بحثي</a:t>
            </a:r>
            <a:r>
              <a:rPr lang="ar-SA" sz="2000" dirty="0">
                <a:solidFill>
                  <a:srgbClr val="000000"/>
                </a:solidFill>
                <a:latin typeface="Calibri" panose="020F0502020204030204" pitchFamily="34" charset="0"/>
                <a:ea typeface="Calibri" panose="020F0502020204030204" pitchFamily="34" charset="0"/>
              </a:rPr>
              <a:t> كامل هو أحد المتطلبات الأساسية لإجراء أي بحث علمي، حيث يساعد في تحديد الخطوات والمراحل البحثية بشكل واضح.</a:t>
            </a:r>
            <a:endParaRPr lang="en-US" sz="2000"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49835595"/>
      </p:ext>
    </p:extLst>
  </p:cSld>
  <p:clrMapOvr>
    <a:masterClrMapping/>
  </p:clrMapOvr>
  <p:transition advTm="99431">
    <p:wipe dir="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5831340"/>
          </a:xfrm>
          <a:prstGeom prst="rect">
            <a:avLst/>
          </a:prstGeom>
        </p:spPr>
        <p:txBody>
          <a:bodyPr wrap="square">
            <a:spAutoFit/>
          </a:bodyPr>
          <a:lstStyle/>
          <a:p>
            <a:pPr algn="r" rtl="1">
              <a:lnSpc>
                <a:spcPct val="107000"/>
              </a:lnSpc>
              <a:spcAft>
                <a:spcPts val="800"/>
              </a:spcAft>
            </a:pPr>
            <a:r>
              <a:rPr lang="en-US" sz="2000" dirty="0">
                <a:solidFill>
                  <a:srgbClr val="000000"/>
                </a:solidFill>
                <a:latin typeface="Calibri" panose="020F0502020204030204" pitchFamily="34" charset="0"/>
                <a:ea typeface="Calibri" panose="020F0502020204030204" pitchFamily="34" charset="0"/>
              </a:rPr>
              <a:t> </a:t>
            </a:r>
            <a:r>
              <a:rPr lang="ar-SA" sz="2000" b="1" dirty="0">
                <a:solidFill>
                  <a:srgbClr val="000000"/>
                </a:solidFill>
                <a:latin typeface="Calibri" panose="020F0502020204030204" pitchFamily="34" charset="0"/>
                <a:ea typeface="Calibri" panose="020F0502020204030204" pitchFamily="34" charset="0"/>
              </a:rPr>
              <a:t>9-  تحليل إحدى الدراسات السابقة في ضوء نظريات وأطر نظرية معينة.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يطلب من الباحث تحليل دراسة سابقة ذات صلة بموضوع بحثك باستخدام نظريات وأطر نظرية محددة.</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و المهمة تتطلب مراجعة دراسة سابقة في مجال البحث والتحليل الناقد لها في ضوء نظريات وأطر نظرية محددة</a:t>
            </a:r>
            <a:r>
              <a:rPr lang="ar-EG" sz="2000" dirty="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يساعد هذا التحليل في فهم كيفية ربط الدراسات السابقة بالنظريات والأطر النظرية ذات الصلة، وتقييم مدى ملاءمتها وإسهامها</a:t>
            </a:r>
            <a:r>
              <a:rPr lang="ar-EG" sz="2000" dirty="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في تفسير ظواهر البحث</a:t>
            </a:r>
            <a:r>
              <a:rPr lang="ar-EG" sz="2000" dirty="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لانجاز هذه المهمة بمكن اتباع الخطوات الارشادية والخطوات العملية التالية:</a:t>
            </a:r>
            <a:endParaRPr lang="en-US"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أولاً/ </a:t>
            </a:r>
            <a:r>
              <a:rPr lang="ar-DZ" sz="2000" b="1" dirty="0">
                <a:solidFill>
                  <a:srgbClr val="000000"/>
                </a:solidFill>
                <a:latin typeface="Calibri" panose="020F0502020204030204" pitchFamily="34" charset="0"/>
                <a:ea typeface="Calibri" panose="020F0502020204030204" pitchFamily="34" charset="0"/>
              </a:rPr>
              <a:t>اختيار الدراسة النموذج</a:t>
            </a:r>
            <a:r>
              <a:rPr lang="ar-SA" sz="2000" b="1" dirty="0">
                <a:solidFill>
                  <a:srgbClr val="000000"/>
                </a:solidFill>
                <a:latin typeface="Calibri" panose="020F0502020204030204" pitchFamily="34" charset="0"/>
                <a:ea typeface="Calibri" panose="020F0502020204030204" pitchFamily="34" charset="0"/>
              </a:rPr>
              <a:t> </a:t>
            </a:r>
            <a:r>
              <a:rPr lang="ar-DZ" sz="2000" b="1" dirty="0">
                <a:solidFill>
                  <a:srgbClr val="000000"/>
                </a:solidFill>
                <a:latin typeface="Calibri" panose="020F0502020204030204" pitchFamily="34" charset="0"/>
                <a:ea typeface="Calibri" panose="020F0502020204030204" pitchFamily="34" charset="0"/>
              </a:rPr>
              <a:t>و</a:t>
            </a:r>
            <a:r>
              <a:rPr lang="ar-SA" sz="2000" b="1" dirty="0">
                <a:solidFill>
                  <a:srgbClr val="000000"/>
                </a:solidFill>
                <a:latin typeface="Calibri" panose="020F0502020204030204" pitchFamily="34" charset="0"/>
                <a:ea typeface="Calibri" panose="020F0502020204030204" pitchFamily="34" charset="0"/>
              </a:rPr>
              <a:t> </a:t>
            </a:r>
            <a:r>
              <a:rPr lang="ar-DZ" sz="2000" b="1" dirty="0">
                <a:solidFill>
                  <a:srgbClr val="000000"/>
                </a:solidFill>
                <a:latin typeface="Calibri" panose="020F0502020204030204" pitchFamily="34" charset="0"/>
                <a:ea typeface="Calibri" panose="020F0502020204030204" pitchFamily="34" charset="0"/>
              </a:rPr>
              <a:t>الإطار النظري</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اختر دراسة رصينة وحديثة استخدمت بالفعل إطاراً نظرياً واضحاً، أو دراسة يمكن تحليل نتائجها من منظور نظرية أخرى تهتم بها.</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حدد النظرية أو الإطار النظري الذي ستستخدمه للتحليل (مثلاً: نظرية التعلم الاجتماعي، نظرية النظم، إطار الإدارة الاستراتيجية</a:t>
            </a:r>
            <a:r>
              <a:rPr lang="ar-SA" sz="2000" dirty="0">
                <a:solidFill>
                  <a:srgbClr val="000000"/>
                </a:solidFill>
                <a:latin typeface="Calibri" panose="020F0502020204030204" pitchFamily="34" charset="0"/>
                <a:ea typeface="Calibri" panose="020F0502020204030204" pitchFamily="34" charset="0"/>
              </a:rPr>
              <a:t>، نموذج قبول التكنولوجيا </a:t>
            </a:r>
            <a:r>
              <a:rPr lang="en-US" sz="2000" dirty="0">
                <a:solidFill>
                  <a:srgbClr val="000000"/>
                </a:solidFill>
                <a:latin typeface="Calibri" panose="020F0502020204030204" pitchFamily="34" charset="0"/>
                <a:ea typeface="Calibri" panose="020F0502020204030204" pitchFamily="34" charset="0"/>
              </a:rPr>
              <a:t>TAM</a:t>
            </a:r>
            <a:r>
              <a:rPr lang="ar-SA" sz="2000" dirty="0">
                <a:solidFill>
                  <a:srgbClr val="000000"/>
                </a:solidFill>
                <a:latin typeface="Calibri" panose="020F0502020204030204" pitchFamily="34" charset="0"/>
                <a:ea typeface="Calibri" panose="020F0502020204030204" pitchFamily="34" charset="0"/>
              </a:rPr>
              <a:t>، </a:t>
            </a:r>
            <a:r>
              <a:rPr lang="ar-DZ" sz="2000" dirty="0"/>
              <a:t>إطار </a:t>
            </a:r>
            <a:r>
              <a:rPr lang="en-US" sz="2000" dirty="0"/>
              <a:t>NIST</a:t>
            </a:r>
            <a:r>
              <a:rPr lang="ar-SA" sz="2000" dirty="0"/>
              <a:t> </a:t>
            </a:r>
            <a:r>
              <a:rPr lang="ar-DZ" sz="2000" dirty="0"/>
              <a:t>للأمن السيبراني</a:t>
            </a:r>
            <a:endParaRPr lang="ar-SA" sz="2000" dirty="0">
              <a:solidFill>
                <a:srgbClr val="000000"/>
              </a:solidFill>
              <a:latin typeface="Calibri" panose="020F0502020204030204" pitchFamily="34" charset="0"/>
            </a:endParaRPr>
          </a:p>
          <a:p>
            <a:pPr algn="r" rtl="1">
              <a:lnSpc>
                <a:spcPct val="107000"/>
              </a:lnSpc>
              <a:spcAft>
                <a:spcPts val="800"/>
              </a:spcAft>
            </a:pPr>
            <a:endParaRPr lang="ar-SA" sz="20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ثانياً/ </a:t>
            </a:r>
            <a:r>
              <a:rPr lang="ar-DZ" sz="2000" b="1" dirty="0">
                <a:solidFill>
                  <a:srgbClr val="000000"/>
                </a:solidFill>
                <a:latin typeface="Calibri" panose="020F0502020204030204" pitchFamily="34" charset="0"/>
                <a:ea typeface="Calibri" panose="020F0502020204030204" pitchFamily="34" charset="0"/>
              </a:rPr>
              <a:t> تحليل مكونات الدراسة المختارة</a:t>
            </a:r>
            <a:endParaRPr lang="ar-SA" sz="2000" b="1" dirty="0">
              <a:solidFill>
                <a:srgbClr val="000000"/>
              </a:solidFill>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الفرضيات: ما هي الافتراضات التي بنيت عليها الدراسة؟</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المنهجية: كيف تم جمع البيانات وتحليلها؟</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النتائج: ما هي الخلاصة التي وصل إليها الباحث؟</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88734572"/>
      </p:ext>
    </p:extLst>
  </p:cSld>
  <p:clrMapOvr>
    <a:masterClrMapping/>
  </p:clrMapOvr>
  <p:transition advTm="136298">
    <p:wipe dir="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523220"/>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r>
              <a:rPr lang="ar-SA" sz="2800" b="1" dirty="0">
                <a:cs typeface="Simplified Arabic" pitchFamily="2" charset="-78"/>
              </a:rPr>
              <a:t> – تابع (9)</a:t>
            </a: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180432" y="1039091"/>
            <a:ext cx="11870542" cy="6188554"/>
          </a:xfrm>
          <a:prstGeom prst="rect">
            <a:avLst/>
          </a:prstGeom>
        </p:spPr>
        <p:txBody>
          <a:bodyPr wrap="square">
            <a:spAutoFit/>
          </a:bodyPr>
          <a:lstStyle/>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ثالثاً/</a:t>
            </a:r>
            <a:r>
              <a:rPr lang="ar-DZ" sz="2000" b="1" dirty="0">
                <a:solidFill>
                  <a:srgbClr val="000000"/>
                </a:solidFill>
                <a:latin typeface="Calibri" panose="020F0502020204030204" pitchFamily="34" charset="0"/>
                <a:ea typeface="Calibri" panose="020F0502020204030204" pitchFamily="34" charset="0"/>
              </a:rPr>
              <a:t> التحليل في ضوء النظرية </a:t>
            </a:r>
            <a:r>
              <a:rPr lang="ar-SA" sz="2000" b="1" dirty="0">
                <a:solidFill>
                  <a:srgbClr val="000000"/>
                </a:solidFill>
                <a:latin typeface="Calibri" panose="020F0502020204030204" pitchFamily="34" charset="0"/>
                <a:ea typeface="Calibri" panose="020F0502020204030204" pitchFamily="34" charset="0"/>
              </a:rPr>
              <a:t>المحددة: </a:t>
            </a:r>
            <a:r>
              <a:rPr lang="ar-DZ" sz="2000" dirty="0">
                <a:solidFill>
                  <a:srgbClr val="000000"/>
                </a:solidFill>
                <a:latin typeface="Calibri" panose="020F0502020204030204" pitchFamily="34" charset="0"/>
                <a:ea typeface="Calibri" panose="020F0502020204030204" pitchFamily="34" charset="0"/>
              </a:rPr>
              <a:t>قم بالإجابة على الأسئلة التالية داخل تقريرك:</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كيف تفسر النظرية المختارة النتائج التي توصلت إليها الدراسة؟</a:t>
            </a:r>
            <a:endParaRPr lang="ar-SA" sz="2000" dirty="0">
              <a:solidFill>
                <a:srgbClr val="000000"/>
              </a:solidFill>
              <a:latin typeface="Calibri" panose="020F0502020204030204" pitchFamily="34" charset="0"/>
              <a:ea typeface="Calibri" panose="020F0502020204030204" pitchFamily="34" charset="0"/>
            </a:endParaRPr>
          </a:p>
          <a:p>
            <a:pPr marL="800100" lvl="1"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هل تدعم النظرية هذه النتائج أم تناقضها؟</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هل التزم الباحث بمبادئ النظرية في تصميم أدواته (مثل الاستبيان)؟</a:t>
            </a:r>
            <a:endParaRPr lang="ar-SA" sz="2000" dirty="0">
              <a:solidFill>
                <a:srgbClr val="000000"/>
              </a:solidFill>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هل كانت الاستنتاجات التي وصل إليها الباحث منطقية بناءً على الافتراضات النظرية؟</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رابعاً/ </a:t>
            </a:r>
            <a:r>
              <a:rPr lang="ar-DZ" sz="2000" b="1" dirty="0">
                <a:solidFill>
                  <a:srgbClr val="000000"/>
                </a:solidFill>
                <a:latin typeface="Calibri" panose="020F0502020204030204" pitchFamily="34" charset="0"/>
                <a:ea typeface="Calibri" panose="020F0502020204030204" pitchFamily="34" charset="0"/>
              </a:rPr>
              <a:t>تقييم كفاية الإطار النظري</a:t>
            </a:r>
          </a:p>
          <a:p>
            <a:pPr algn="r" rtl="1">
              <a:lnSpc>
                <a:spcPct val="107000"/>
              </a:lnSpc>
              <a:spcAft>
                <a:spcPts val="800"/>
              </a:spcAft>
            </a:pPr>
            <a:r>
              <a:rPr lang="ar-DZ" sz="2000" dirty="0">
                <a:solidFill>
                  <a:srgbClr val="000000"/>
                </a:solidFill>
                <a:latin typeface="Calibri" panose="020F0502020204030204" pitchFamily="34" charset="0"/>
                <a:ea typeface="Calibri" panose="020F0502020204030204" pitchFamily="34" charset="0"/>
              </a:rPr>
              <a:t>هل كان الإطار النظري كافياً لتغطية جميع </a:t>
            </a:r>
            <a:r>
              <a:rPr lang="ar-SA" sz="2000" dirty="0">
                <a:solidFill>
                  <a:srgbClr val="000000"/>
                </a:solidFill>
                <a:latin typeface="Calibri" panose="020F0502020204030204" pitchFamily="34" charset="0"/>
                <a:ea typeface="Calibri" panose="020F0502020204030204" pitchFamily="34" charset="0"/>
              </a:rPr>
              <a:t>ال</a:t>
            </a:r>
            <a:r>
              <a:rPr lang="ar-DZ" sz="2000" dirty="0">
                <a:solidFill>
                  <a:srgbClr val="000000"/>
                </a:solidFill>
                <a:latin typeface="Calibri" panose="020F0502020204030204" pitchFamily="34" charset="0"/>
                <a:ea typeface="Calibri" panose="020F0502020204030204" pitchFamily="34" charset="0"/>
              </a:rPr>
              <a:t>جوانب في الدراسة؟</a:t>
            </a: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ه</a:t>
            </a:r>
            <a:r>
              <a:rPr lang="ar-DZ" sz="2000" dirty="0">
                <a:solidFill>
                  <a:srgbClr val="000000"/>
                </a:solidFill>
                <a:latin typeface="Calibri" panose="020F0502020204030204" pitchFamily="34" charset="0"/>
                <a:ea typeface="Calibri" panose="020F0502020204030204" pitchFamily="34" charset="0"/>
              </a:rPr>
              <a:t>ل هناك جوانب في نتائج الدراسة لم تستطع النظرية تفسيرها؟ </a:t>
            </a:r>
            <a:r>
              <a:rPr lang="ar-DZ" sz="2000" b="1" dirty="0">
                <a:solidFill>
                  <a:srgbClr val="000000"/>
                </a:solidFill>
                <a:latin typeface="Calibri" panose="020F0502020204030204" pitchFamily="34" charset="0"/>
                <a:ea typeface="Calibri" panose="020F0502020204030204" pitchFamily="34" charset="0"/>
              </a:rPr>
              <a:t>(وهنا تبرز قوتك كباحث ناقد)</a:t>
            </a:r>
            <a:r>
              <a:rPr lang="ar-DZ" sz="2000" dirty="0">
                <a:solidFill>
                  <a:srgbClr val="000000"/>
                </a:solidFill>
                <a:latin typeface="Calibri" panose="020F0502020204030204" pitchFamily="34" charset="0"/>
                <a:ea typeface="Calibri" panose="020F0502020204030204" pitchFamily="34" charset="0"/>
              </a:rPr>
              <a:t>.</a:t>
            </a:r>
          </a:p>
          <a:p>
            <a:pPr algn="r" rtl="1">
              <a:lnSpc>
                <a:spcPct val="107000"/>
              </a:lnSpc>
              <a:spcAft>
                <a:spcPts val="800"/>
              </a:spcAft>
            </a:pPr>
            <a:endParaRPr lang="ar-SA" sz="1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خامساً/ </a:t>
            </a:r>
            <a:r>
              <a:rPr lang="ar-DZ" sz="2000" b="1" dirty="0">
                <a:solidFill>
                  <a:srgbClr val="000000"/>
                </a:solidFill>
                <a:latin typeface="Calibri" panose="020F0502020204030204" pitchFamily="34" charset="0"/>
                <a:ea typeface="Calibri" panose="020F0502020204030204" pitchFamily="34" charset="0"/>
              </a:rPr>
              <a:t>صياغة الاستنتاجات والربط ببحثك</a:t>
            </a:r>
          </a:p>
          <a:p>
            <a:pPr marL="342900" indent="-342900" algn="r" rtl="1">
              <a:lnSpc>
                <a:spcPct val="107000"/>
              </a:lnSpc>
              <a:spcAft>
                <a:spcPts val="800"/>
              </a:spcAft>
              <a:buFont typeface="Arial" panose="020B0604020202020204" pitchFamily="34" charset="0"/>
              <a:buChar char="•"/>
            </a:pPr>
            <a:r>
              <a:rPr lang="ar-SA" sz="2000" dirty="0">
                <a:solidFill>
                  <a:srgbClr val="000000"/>
                </a:solidFill>
                <a:latin typeface="Calibri" panose="020F0502020204030204" pitchFamily="34" charset="0"/>
                <a:ea typeface="Calibri" panose="020F0502020204030204" pitchFamily="34" charset="0"/>
              </a:rPr>
              <a:t>ما هي الدروس </a:t>
            </a:r>
            <a:r>
              <a:rPr lang="ar-DZ" sz="2000" dirty="0">
                <a:solidFill>
                  <a:srgbClr val="000000"/>
                </a:solidFill>
                <a:latin typeface="Calibri" panose="020F0502020204030204" pitchFamily="34" charset="0"/>
                <a:ea typeface="Calibri" panose="020F0502020204030204" pitchFamily="34" charset="0"/>
              </a:rPr>
              <a:t>الدروس المستفادة: </a:t>
            </a:r>
            <a:endParaRPr lang="ar-SA" sz="2000" dirty="0">
              <a:solidFill>
                <a:srgbClr val="000000"/>
              </a:solidFill>
              <a:latin typeface="Calibri" panose="020F0502020204030204" pitchFamily="34" charset="0"/>
              <a:ea typeface="Calibri" panose="020F0502020204030204" pitchFamily="34" charset="0"/>
            </a:endParaRPr>
          </a:p>
          <a:p>
            <a:pPr marL="800100" lvl="1"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ماذا تعلمت من نجاح (أو فشل) هذه الدراسة في تطبيق النظرية؟</a:t>
            </a:r>
          </a:p>
          <a:p>
            <a:pPr marL="342900" indent="-342900" algn="r" rtl="1">
              <a:lnSpc>
                <a:spcPct val="107000"/>
              </a:lnSpc>
              <a:spcAft>
                <a:spcPts val="800"/>
              </a:spcAft>
              <a:buFont typeface="Arial" panose="020B0604020202020204" pitchFamily="34" charset="0"/>
              <a:buChar char="•"/>
            </a:pPr>
            <a:r>
              <a:rPr lang="ar-DZ" sz="2000" dirty="0">
                <a:solidFill>
                  <a:srgbClr val="000000"/>
                </a:solidFill>
                <a:latin typeface="Calibri" panose="020F0502020204030204" pitchFamily="34" charset="0"/>
                <a:ea typeface="Calibri" panose="020F0502020204030204" pitchFamily="34" charset="0"/>
              </a:rPr>
              <a:t>كيف ستتجنب في بحثك القادم "الفجوات" النظرية التي وجدتها في هذه الدراسة؟</a:t>
            </a:r>
          </a:p>
          <a:p>
            <a:pPr algn="r" rtl="1">
              <a:lnSpc>
                <a:spcPct val="107000"/>
              </a:lnSpc>
              <a:spcAft>
                <a:spcPts val="800"/>
              </a:spcAft>
            </a:pPr>
            <a:r>
              <a:rPr lang="ar-SA" sz="2000" b="1" dirty="0">
                <a:solidFill>
                  <a:srgbClr val="FF0000"/>
                </a:solidFill>
                <a:latin typeface="Calibri" panose="020F0502020204030204" pitchFamily="34" charset="0"/>
                <a:ea typeface="Calibri" panose="020F0502020204030204" pitchFamily="34" charset="0"/>
              </a:rPr>
              <a:t>يساعد هذا التحليل في فهم كيفية ربط الدراسات السابقة بالنظريات والأطر النظرية ذات الصلة، وتقييم مدى ملاءمتها وإسهامها</a:t>
            </a:r>
            <a:r>
              <a:rPr lang="ar-EG" sz="2000" b="1" dirty="0">
                <a:solidFill>
                  <a:srgbClr val="FF0000"/>
                </a:solidFill>
                <a:latin typeface="Calibri" panose="020F0502020204030204" pitchFamily="34" charset="0"/>
                <a:ea typeface="Calibri" panose="020F0502020204030204" pitchFamily="34" charset="0"/>
              </a:rPr>
              <a:t> </a:t>
            </a:r>
            <a:r>
              <a:rPr lang="ar-SA" sz="2000" b="1" dirty="0">
                <a:solidFill>
                  <a:srgbClr val="FF0000"/>
                </a:solidFill>
                <a:latin typeface="Calibri" panose="020F0502020204030204" pitchFamily="34" charset="0"/>
                <a:ea typeface="Calibri" panose="020F0502020204030204" pitchFamily="34" charset="0"/>
              </a:rPr>
              <a:t>في تفسير ظواهر البحث</a:t>
            </a:r>
            <a:r>
              <a:rPr lang="ar-EG" sz="2000" b="1" dirty="0">
                <a:solidFill>
                  <a:srgbClr val="FF0000"/>
                </a:solidFill>
                <a:latin typeface="Calibri" panose="020F0502020204030204" pitchFamily="34" charset="0"/>
                <a:ea typeface="Calibri" panose="020F0502020204030204" pitchFamily="34" charset="0"/>
              </a:rPr>
              <a:t>.</a:t>
            </a:r>
            <a:endParaRPr lang="ar-DZ" sz="2000" b="1" dirty="0">
              <a:solidFill>
                <a:srgbClr val="000000"/>
              </a:solidFill>
              <a:latin typeface="Calibri" panose="020F0502020204030204" pitchFamily="34" charset="0"/>
              <a:ea typeface="Calibri" panose="020F0502020204030204" pitchFamily="34"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79383788"/>
      </p:ext>
    </p:extLst>
  </p:cSld>
  <p:clrMapOvr>
    <a:masterClrMapping/>
  </p:clrMapOvr>
  <p:transition advTm="125981">
    <p:wipe dir="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6"/>
          <p:cNvSpPr txBox="1">
            <a:spLocks noChangeArrowheads="1"/>
          </p:cNvSpPr>
          <p:nvPr/>
        </p:nvSpPr>
        <p:spPr bwMode="auto">
          <a:xfrm>
            <a:off x="1752600" y="6461125"/>
            <a:ext cx="279275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sz="2000">
                <a:solidFill>
                  <a:schemeClr val="bg1"/>
                </a:solidFill>
              </a:rPr>
              <a:t>The Research Process</a:t>
            </a:r>
          </a:p>
        </p:txBody>
      </p:sp>
      <p:sp>
        <p:nvSpPr>
          <p:cNvPr id="24579" name="TextBox 3"/>
          <p:cNvSpPr txBox="1">
            <a:spLocks noChangeArrowheads="1"/>
          </p:cNvSpPr>
          <p:nvPr/>
        </p:nvSpPr>
        <p:spPr bwMode="auto">
          <a:xfrm>
            <a:off x="1984376" y="361951"/>
            <a:ext cx="8397875" cy="954107"/>
          </a:xfrm>
          <a:prstGeom prst="rect">
            <a:avLst/>
          </a:prstGeom>
          <a:noFill/>
          <a:ln w="9525">
            <a:noFill/>
            <a:miter lim="800000"/>
            <a:headEnd/>
            <a:tailEnd/>
          </a:ln>
        </p:spPr>
        <p:txBody>
          <a:bodyPr>
            <a:spAutoFit/>
          </a:bodyPr>
          <a:lstStyle/>
          <a:p>
            <a:pPr algn="r" rtl="1">
              <a:defRPr/>
            </a:pPr>
            <a:r>
              <a:rPr lang="ar-EG" sz="2800" b="1" dirty="0">
                <a:cs typeface="Simplified Arabic" pitchFamily="2" charset="-78"/>
              </a:rPr>
              <a:t>التكليفات والمهام المطلوبة</a:t>
            </a:r>
          </a:p>
          <a:p>
            <a:pPr algn="r" rtl="1">
              <a:defRPr/>
            </a:pPr>
            <a:endParaRPr lang="ar-SA" sz="2800" dirty="0">
              <a:cs typeface="Simplified Arabic" pitchFamily="2" charset="-78"/>
            </a:endParaRPr>
          </a:p>
        </p:txBody>
      </p:sp>
      <p:sp>
        <p:nvSpPr>
          <p:cNvPr id="62468" name="عنصر نائب لرقم الشريحة 3"/>
          <p:cNvSpPr txBox="1">
            <a:spLocks noGrp="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algn="r" rtl="1" eaLnBrk="0" fontAlgn="base" hangingPunct="0">
              <a:spcBef>
                <a:spcPct val="0"/>
              </a:spcBef>
              <a:spcAft>
                <a:spcPct val="0"/>
              </a:spcAft>
              <a:defRPr>
                <a:solidFill>
                  <a:schemeClr val="tx1"/>
                </a:solidFill>
                <a:latin typeface="Arial" pitchFamily="34" charset="0"/>
                <a:cs typeface="Arial" pitchFamily="34" charset="0"/>
              </a:defRPr>
            </a:lvl6pPr>
            <a:lvl7pPr marL="2971800" indent="-228600" algn="r" rtl="1" eaLnBrk="0" fontAlgn="base" hangingPunct="0">
              <a:spcBef>
                <a:spcPct val="0"/>
              </a:spcBef>
              <a:spcAft>
                <a:spcPct val="0"/>
              </a:spcAft>
              <a:defRPr>
                <a:solidFill>
                  <a:schemeClr val="tx1"/>
                </a:solidFill>
                <a:latin typeface="Arial" pitchFamily="34" charset="0"/>
                <a:cs typeface="Arial" pitchFamily="34" charset="0"/>
              </a:defRPr>
            </a:lvl7pPr>
            <a:lvl8pPr marL="3429000" indent="-228600" algn="r" rtl="1" eaLnBrk="0" fontAlgn="base" hangingPunct="0">
              <a:spcBef>
                <a:spcPct val="0"/>
              </a:spcBef>
              <a:spcAft>
                <a:spcPct val="0"/>
              </a:spcAft>
              <a:defRPr>
                <a:solidFill>
                  <a:schemeClr val="tx1"/>
                </a:solidFill>
                <a:latin typeface="Arial" pitchFamily="34" charset="0"/>
                <a:cs typeface="Arial" pitchFamily="34" charset="0"/>
              </a:defRPr>
            </a:lvl8pPr>
            <a:lvl9pPr marL="3886200" indent="-228600" algn="r" rtl="1" eaLnBrk="0" fontAlgn="base" hangingPunct="0">
              <a:spcBef>
                <a:spcPct val="0"/>
              </a:spcBef>
              <a:spcAft>
                <a:spcPct val="0"/>
              </a:spcAft>
              <a:defRPr>
                <a:solidFill>
                  <a:schemeClr val="tx1"/>
                </a:solidFill>
                <a:latin typeface="Arial" pitchFamily="34" charset="0"/>
                <a:cs typeface="Arial" pitchFamily="34" charset="0"/>
              </a:defRPr>
            </a:lvl9pPr>
          </a:lstStyle>
          <a:p>
            <a:pPr algn="l" eaLnBrk="1" hangingPunct="1"/>
            <a:endParaRPr lang="en-US" sz="1400" dirty="0"/>
          </a:p>
        </p:txBody>
      </p:sp>
      <p:sp>
        <p:nvSpPr>
          <p:cNvPr id="3" name="Rectangle 2"/>
          <p:cNvSpPr/>
          <p:nvPr/>
        </p:nvSpPr>
        <p:spPr>
          <a:xfrm>
            <a:off x="401782" y="1039091"/>
            <a:ext cx="11651672" cy="5502019"/>
          </a:xfrm>
          <a:prstGeom prst="rect">
            <a:avLst/>
          </a:prstGeom>
        </p:spPr>
        <p:txBody>
          <a:bodyPr wrap="square">
            <a:spAutoFit/>
          </a:bodyPr>
          <a:lstStyle/>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 10-  اعداد ملخص تنفيذي لأحد المشاريع البحثية الحديثة في مجال التخصص.</a:t>
            </a:r>
            <a:endParaRPr lang="en-US" sz="1600" b="1"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يطلب من الباحث إعداد ملخص تنفيذي لأحد المشاريع البحثية الحديثة ذات الصلة بمجال تخصصك، هذه المهمة تتطلب البحث</a:t>
            </a:r>
            <a:r>
              <a:rPr lang="ar-EG" sz="2000" dirty="0">
                <a:solidFill>
                  <a:srgbClr val="000000"/>
                </a:solidFill>
                <a:latin typeface="Calibri" panose="020F0502020204030204" pitchFamily="34" charset="0"/>
                <a:ea typeface="Calibri" panose="020F0502020204030204" pitchFamily="34" charset="0"/>
              </a:rPr>
              <a:t> </a:t>
            </a:r>
            <a:r>
              <a:rPr lang="ar-SA" sz="2000" dirty="0">
                <a:solidFill>
                  <a:srgbClr val="000000"/>
                </a:solidFill>
                <a:latin typeface="Calibri" panose="020F0502020204030204" pitchFamily="34" charset="0"/>
                <a:ea typeface="Calibri" panose="020F0502020204030204" pitchFamily="34" charset="0"/>
              </a:rPr>
              <a:t>والاطلاع على أحد المشاريع البحثية الحديثة في مجال التخصص، ثم إعداد ملخص تنفيذي له</a:t>
            </a:r>
            <a:r>
              <a:rPr lang="ar-EG" sz="2000" dirty="0">
                <a:solidFill>
                  <a:srgbClr val="000000"/>
                </a:solidFill>
                <a:latin typeface="Calibri" panose="020F0502020204030204" pitchFamily="34" charset="0"/>
                <a:ea typeface="Calibri" panose="020F0502020204030204" pitchFamily="34" charset="0"/>
              </a:rPr>
              <a:t>.</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الملخص التنفيذي يجب أن يكون موجزا ودقيقا ويسلط الضوء على الجوانب الرئيسية للمشروع البح</a:t>
            </a:r>
            <a:r>
              <a:rPr lang="ar-EG" sz="2000" dirty="0">
                <a:solidFill>
                  <a:srgbClr val="000000"/>
                </a:solidFill>
                <a:latin typeface="Calibri" panose="020F0502020204030204" pitchFamily="34" charset="0"/>
                <a:ea typeface="Calibri" panose="020F0502020204030204" pitchFamily="34" charset="0"/>
              </a:rPr>
              <a:t>ث</a:t>
            </a:r>
            <a:r>
              <a:rPr lang="ar-SA" sz="2000" dirty="0">
                <a:solidFill>
                  <a:srgbClr val="000000"/>
                </a:solidFill>
                <a:latin typeface="Calibri" panose="020F0502020204030204" pitchFamily="34" charset="0"/>
                <a:ea typeface="Calibri" panose="020F0502020204030204" pitchFamily="34" charset="0"/>
              </a:rPr>
              <a:t>ي كالأهداف والمنهجية</a:t>
            </a:r>
            <a:r>
              <a:rPr lang="ar-EG" sz="2000" dirty="0">
                <a:solidFill>
                  <a:srgbClr val="000000"/>
                </a:solidFill>
                <a:latin typeface="Calibri" panose="020F0502020204030204" pitchFamily="34" charset="0"/>
                <a:ea typeface="Calibri" panose="020F0502020204030204" pitchFamily="34" charset="0"/>
              </a:rPr>
              <a:t> </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SA" sz="2000" dirty="0">
                <a:solidFill>
                  <a:srgbClr val="000000"/>
                </a:solidFill>
                <a:latin typeface="Calibri" panose="020F0502020204030204" pitchFamily="34" charset="0"/>
                <a:ea typeface="Calibri" panose="020F0502020204030204" pitchFamily="34" charset="0"/>
              </a:rPr>
              <a:t>والنتائج والتوصيات</a:t>
            </a:r>
            <a:endParaRPr lang="en-US" sz="1600" dirty="0">
              <a:solidFill>
                <a:srgbClr val="000000"/>
              </a:solidFill>
              <a:latin typeface="Calibri" panose="020F0502020204030204" pitchFamily="34" charset="0"/>
              <a:ea typeface="Calibri" panose="020F0502020204030204" pitchFamily="34" charset="0"/>
            </a:endParaRPr>
          </a:p>
          <a:p>
            <a:pPr algn="r" rtl="1">
              <a:lnSpc>
                <a:spcPct val="107000"/>
              </a:lnSpc>
              <a:spcAft>
                <a:spcPts val="800"/>
              </a:spcAft>
            </a:pPr>
            <a:r>
              <a:rPr lang="ar-EG" sz="2000" b="1" dirty="0">
                <a:solidFill>
                  <a:srgbClr val="000000"/>
                </a:solidFill>
                <a:latin typeface="Calibri" panose="020F0502020204030204" pitchFamily="34" charset="0"/>
                <a:ea typeface="Calibri" panose="020F0502020204030204" pitchFamily="34" charset="0"/>
              </a:rPr>
              <a:t>إليك النقاط الإرشادية لإعداد هذا الملخص باحترافية:</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أولاً/ </a:t>
            </a:r>
            <a:r>
              <a:rPr lang="ar-EG" sz="2000" b="1" dirty="0">
                <a:solidFill>
                  <a:srgbClr val="000000"/>
                </a:solidFill>
                <a:latin typeface="Calibri" panose="020F0502020204030204" pitchFamily="34" charset="0"/>
                <a:ea typeface="Calibri" panose="020F0502020204030204" pitchFamily="34" charset="0"/>
              </a:rPr>
              <a:t>مرحلة القراءة المتعمقة والفلترة</a:t>
            </a:r>
          </a:p>
          <a:p>
            <a:pPr marL="342900" indent="-342900" algn="r" rtl="1">
              <a:lnSpc>
                <a:spcPct val="107000"/>
              </a:lnSpc>
              <a:spcAft>
                <a:spcPts val="800"/>
              </a:spcAft>
              <a:buFont typeface="Arial" panose="020B0604020202020204" pitchFamily="34" charset="0"/>
              <a:buChar char="•"/>
            </a:pPr>
            <a:r>
              <a:rPr lang="ar-EG" sz="2000" dirty="0">
                <a:solidFill>
                  <a:srgbClr val="000000"/>
                </a:solidFill>
                <a:latin typeface="Calibri" panose="020F0502020204030204" pitchFamily="34" charset="0"/>
                <a:ea typeface="Calibri" panose="020F0502020204030204" pitchFamily="34" charset="0"/>
              </a:rPr>
              <a:t>اختر بحثاً حديثاً (آخر سنتين) في مجال تخصصك.</a:t>
            </a:r>
          </a:p>
          <a:p>
            <a:pPr marL="342900" indent="-342900" algn="r" rtl="1">
              <a:lnSpc>
                <a:spcPct val="107000"/>
              </a:lnSpc>
              <a:spcAft>
                <a:spcPts val="800"/>
              </a:spcAft>
              <a:buFont typeface="Arial" panose="020B0604020202020204" pitchFamily="34" charset="0"/>
              <a:buChar char="•"/>
            </a:pPr>
            <a:r>
              <a:rPr lang="ar-EG" sz="2000" dirty="0">
                <a:solidFill>
                  <a:srgbClr val="000000"/>
                </a:solidFill>
                <a:latin typeface="Calibri" panose="020F0502020204030204" pitchFamily="34" charset="0"/>
                <a:ea typeface="Calibri" panose="020F0502020204030204" pitchFamily="34" charset="0"/>
              </a:rPr>
              <a:t>اقرأ البحث بحثاً عن الأقسام الأربعة الأساسية: (المشكلة، المنهجية، النتائج، التوصيات).</a:t>
            </a:r>
          </a:p>
          <a:p>
            <a:pPr algn="r" rtl="1">
              <a:lnSpc>
                <a:spcPct val="107000"/>
              </a:lnSpc>
              <a:spcAft>
                <a:spcPts val="800"/>
              </a:spcAft>
            </a:pPr>
            <a:r>
              <a:rPr lang="ar-SA" sz="2000" b="1" dirty="0">
                <a:solidFill>
                  <a:srgbClr val="000000"/>
                </a:solidFill>
                <a:latin typeface="Calibri" panose="020F0502020204030204" pitchFamily="34" charset="0"/>
                <a:ea typeface="Calibri" panose="020F0502020204030204" pitchFamily="34" charset="0"/>
              </a:rPr>
              <a:t>ثانياً/ </a:t>
            </a:r>
            <a:r>
              <a:rPr lang="ar-EG" sz="2000" b="1" dirty="0">
                <a:solidFill>
                  <a:srgbClr val="000000"/>
                </a:solidFill>
                <a:latin typeface="Calibri" panose="020F0502020204030204" pitchFamily="34" charset="0"/>
                <a:ea typeface="Calibri" panose="020F0502020204030204" pitchFamily="34" charset="0"/>
              </a:rPr>
              <a:t>صياغة المكونات الأساسية (هيكل الملخص)</a:t>
            </a:r>
          </a:p>
          <a:p>
            <a:pPr algn="r" rtl="1">
              <a:lnSpc>
                <a:spcPct val="107000"/>
              </a:lnSpc>
              <a:spcAft>
                <a:spcPts val="800"/>
              </a:spcAft>
            </a:pPr>
            <a:r>
              <a:rPr lang="ar-EG" sz="2000" dirty="0">
                <a:solidFill>
                  <a:srgbClr val="000000"/>
                </a:solidFill>
                <a:latin typeface="Calibri" panose="020F0502020204030204" pitchFamily="34" charset="0"/>
                <a:ea typeface="Calibri" panose="020F0502020204030204" pitchFamily="34" charset="0"/>
              </a:rPr>
              <a:t>يجب أن يتضمن الملخص التنفيذي النقاط التالية بشكل متسلسل:</a:t>
            </a:r>
          </a:p>
          <a:p>
            <a:pPr algn="r" rtl="1">
              <a:lnSpc>
                <a:spcPct val="107000"/>
              </a:lnSpc>
              <a:spcAft>
                <a:spcPts val="800"/>
              </a:spcAft>
            </a:pPr>
            <a:r>
              <a:rPr lang="ar-EG" sz="2000" dirty="0">
                <a:solidFill>
                  <a:srgbClr val="000000"/>
                </a:solidFill>
                <a:latin typeface="Calibri" panose="020F0502020204030204" pitchFamily="34" charset="0"/>
                <a:ea typeface="Calibri" panose="020F0502020204030204" pitchFamily="34" charset="0"/>
              </a:rPr>
              <a:t>نظرة عامة على المشروع: وضح موضوع البحث وأهدافه الرئيسية.</a:t>
            </a:r>
          </a:p>
          <a:p>
            <a:pPr algn="r" rtl="1">
              <a:lnSpc>
                <a:spcPct val="107000"/>
              </a:lnSpc>
              <a:spcAft>
                <a:spcPts val="800"/>
              </a:spcAft>
            </a:pPr>
            <a:r>
              <a:rPr lang="ar-EG" sz="2000" dirty="0">
                <a:solidFill>
                  <a:srgbClr val="000000"/>
                </a:solidFill>
                <a:latin typeface="Calibri" panose="020F0502020204030204" pitchFamily="34" charset="0"/>
                <a:ea typeface="Calibri" panose="020F0502020204030204" pitchFamily="34" charset="0"/>
              </a:rPr>
              <a:t>بيان مشكلة </a:t>
            </a:r>
            <a:r>
              <a:rPr lang="ar-SA" sz="2000" dirty="0">
                <a:solidFill>
                  <a:srgbClr val="000000"/>
                </a:solidFill>
                <a:latin typeface="Calibri" panose="020F0502020204030204" pitchFamily="34" charset="0"/>
                <a:ea typeface="Calibri" panose="020F0502020204030204" pitchFamily="34" charset="0"/>
              </a:rPr>
              <a:t>البحث، </a:t>
            </a:r>
            <a:r>
              <a:rPr lang="ar-EG" sz="2000" dirty="0">
                <a:solidFill>
                  <a:srgbClr val="000000"/>
                </a:solidFill>
                <a:latin typeface="Calibri" panose="020F0502020204030204" pitchFamily="34" charset="0"/>
                <a:ea typeface="Calibri" panose="020F0502020204030204" pitchFamily="34" charset="0"/>
              </a:rPr>
              <a:t>المنهجية المتبعة</a:t>
            </a:r>
            <a:r>
              <a:rPr lang="ar-SA" sz="2000" dirty="0">
                <a:solidFill>
                  <a:srgbClr val="000000"/>
                </a:solidFill>
                <a:latin typeface="Calibri" panose="020F0502020204030204" pitchFamily="34" charset="0"/>
                <a:ea typeface="Calibri" panose="020F0502020204030204" pitchFamily="34" charset="0"/>
              </a:rPr>
              <a:t>، </a:t>
            </a:r>
            <a:r>
              <a:rPr lang="ar-EG" sz="2000" dirty="0">
                <a:solidFill>
                  <a:srgbClr val="000000"/>
                </a:solidFill>
                <a:latin typeface="Calibri" panose="020F0502020204030204" pitchFamily="34" charset="0"/>
                <a:ea typeface="Calibri" panose="020F0502020204030204" pitchFamily="34" charset="0"/>
              </a:rPr>
              <a:t>الوصفي التحليلي</a:t>
            </a:r>
            <a:r>
              <a:rPr lang="ar-SA" sz="2000" dirty="0">
                <a:solidFill>
                  <a:srgbClr val="000000"/>
                </a:solidFill>
                <a:latin typeface="Calibri" panose="020F0502020204030204" pitchFamily="34" charset="0"/>
                <a:ea typeface="Calibri" panose="020F0502020204030204" pitchFamily="34" charset="0"/>
              </a:rPr>
              <a:t>، </a:t>
            </a:r>
            <a:r>
              <a:rPr lang="ar-EG" sz="2000" dirty="0">
                <a:solidFill>
                  <a:srgbClr val="000000"/>
                </a:solidFill>
                <a:latin typeface="Calibri" panose="020F0502020204030204" pitchFamily="34" charset="0"/>
                <a:ea typeface="Calibri" panose="020F0502020204030204" pitchFamily="34" charset="0"/>
              </a:rPr>
              <a:t>النتائج الرئيسية</a:t>
            </a:r>
            <a:r>
              <a:rPr lang="ar-SA" sz="2000" dirty="0">
                <a:solidFill>
                  <a:srgbClr val="000000"/>
                </a:solidFill>
                <a:latin typeface="Calibri" panose="020F0502020204030204" pitchFamily="34" charset="0"/>
                <a:ea typeface="Calibri" panose="020F0502020204030204" pitchFamily="34" charset="0"/>
              </a:rPr>
              <a:t>، </a:t>
            </a:r>
            <a:r>
              <a:rPr lang="ar-EG" sz="2000" dirty="0">
                <a:solidFill>
                  <a:srgbClr val="000000"/>
                </a:solidFill>
                <a:latin typeface="Calibri" panose="020F0502020204030204" pitchFamily="34" charset="0"/>
                <a:ea typeface="Calibri" panose="020F0502020204030204" pitchFamily="34" charset="0"/>
              </a:rPr>
              <a:t>الخلاصة والتوصيات</a:t>
            </a:r>
            <a:r>
              <a:rPr lang="ar-SA" sz="2000" dirty="0">
                <a:solidFill>
                  <a:srgbClr val="000000"/>
                </a:solidFill>
                <a:latin typeface="Calibri" panose="020F0502020204030204" pitchFamily="34" charset="0"/>
                <a:ea typeface="Calibri" panose="020F0502020204030204" pitchFamily="34"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74530124"/>
      </p:ext>
    </p:extLst>
  </p:cSld>
  <p:clrMapOvr>
    <a:masterClrMapping/>
  </p:clrMapOvr>
  <p:transition advTm="113927">
    <p:wipe dir="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68925"/>
            <a:ext cx="4962146" cy="2495550"/>
          </a:xfrm>
        </p:spPr>
      </p:pic>
      <p:sp>
        <p:nvSpPr>
          <p:cNvPr id="6" name="Rectangle 5"/>
          <p:cNvSpPr/>
          <p:nvPr/>
        </p:nvSpPr>
        <p:spPr>
          <a:xfrm>
            <a:off x="1308298" y="1549486"/>
            <a:ext cx="4222539" cy="402546"/>
          </a:xfrm>
          <a:prstGeom prst="rect">
            <a:avLst/>
          </a:prstGeom>
        </p:spPr>
        <p:txBody>
          <a:bodyPr wrap="square">
            <a:spAutoFit/>
          </a:bodyPr>
          <a:lstStyle/>
          <a:p>
            <a:pPr algn="r">
              <a:lnSpc>
                <a:spcPct val="120000"/>
              </a:lnSpc>
            </a:pPr>
            <a:r>
              <a:rPr lang="ar-JO" b="1" dirty="0">
                <a:effectLst>
                  <a:outerShdw blurRad="38100" dist="38100" dir="2700000" algn="tl">
                    <a:srgbClr val="000000">
                      <a:alpha val="43137"/>
                    </a:srgbClr>
                  </a:outerShdw>
                </a:effectLst>
                <a:latin typeface="Alexandria" charset="0"/>
                <a:cs typeface="Alexandria" charset="0"/>
              </a:rPr>
              <a:t>طرق التقييم في مقرر قضايا بحثية 3</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86620C4-8864-C323-37BF-9B37984622E5}"/>
              </a:ext>
            </a:extLst>
          </p:cNvPr>
          <p:cNvSpPr txBox="1"/>
          <p:nvPr/>
        </p:nvSpPr>
        <p:spPr>
          <a:xfrm>
            <a:off x="1547446" y="2208628"/>
            <a:ext cx="3924886" cy="2862322"/>
          </a:xfrm>
          <a:prstGeom prst="rect">
            <a:avLst/>
          </a:prstGeom>
          <a:noFill/>
        </p:spPr>
        <p:txBody>
          <a:bodyPr wrap="square" rtlCol="0">
            <a:spAutoFit/>
          </a:bodyPr>
          <a:lstStyle/>
          <a:p>
            <a:pPr algn="r"/>
            <a:r>
              <a:rPr lang="ar-JO" b="1" dirty="0"/>
              <a:t>سيقوم مدرس </a:t>
            </a:r>
            <a:r>
              <a:rPr lang="ar-SA" b="1" dirty="0"/>
              <a:t>المقرر </a:t>
            </a:r>
            <a:r>
              <a:rPr lang="ar-JO" b="1" dirty="0"/>
              <a:t>باعطاء مهام اسبوعية </a:t>
            </a:r>
            <a:endParaRPr lang="ar-EG" b="1" dirty="0"/>
          </a:p>
          <a:p>
            <a:pPr algn="r"/>
            <a:r>
              <a:rPr lang="ar-EG" b="1" dirty="0"/>
              <a:t>يرجي</a:t>
            </a:r>
            <a:r>
              <a:rPr lang="ar-JO" b="1" dirty="0"/>
              <a:t> من </a:t>
            </a:r>
            <a:r>
              <a:rPr lang="ar-EG" b="1" dirty="0"/>
              <a:t>الباحثين</a:t>
            </a:r>
            <a:r>
              <a:rPr lang="ar-JO" b="1" dirty="0"/>
              <a:t> مراعاة مايلي:</a:t>
            </a:r>
          </a:p>
          <a:p>
            <a:pPr algn="r"/>
            <a:r>
              <a:rPr lang="ar-JO" b="1" dirty="0"/>
              <a:t>1-عمل فيديو مدته من 5- 10 دقائق في احد الموضوعات المرتبطه بالمقرر.</a:t>
            </a:r>
          </a:p>
          <a:p>
            <a:pPr algn="r"/>
            <a:r>
              <a:rPr lang="ar-JO" b="1" dirty="0"/>
              <a:t>2- يجب على الباحث الالتزام بالعنوان المحدد في المهمه المطلوبه</a:t>
            </a:r>
            <a:r>
              <a:rPr lang="ar-SA" b="1" dirty="0"/>
              <a:t>.</a:t>
            </a:r>
            <a:endParaRPr lang="ar-EG" b="1" dirty="0"/>
          </a:p>
          <a:p>
            <a:pPr algn="r"/>
            <a:r>
              <a:rPr lang="ar-JO" b="1" dirty="0"/>
              <a:t>3- اذا لم يتم الرد ع</a:t>
            </a:r>
            <a:r>
              <a:rPr lang="ar-SA" b="1" dirty="0"/>
              <a:t>لى ا</a:t>
            </a:r>
            <a:r>
              <a:rPr lang="ar-JO" b="1" dirty="0"/>
              <a:t>لمهمة الاسبوعية بنفس الاسبوع ستفقد درجة التقييم.</a:t>
            </a:r>
          </a:p>
          <a:p>
            <a:pPr algn="r"/>
            <a:r>
              <a:rPr lang="ar-JO" b="1" dirty="0"/>
              <a:t>4- درجة التقييم تقسم الى قسمين نصف العلامة للملف المطلوب تسليمه والنصف الاخر للفيديو.</a:t>
            </a:r>
            <a:endParaRPr lang="en-US" b="1" dirty="0"/>
          </a:p>
        </p:txBody>
      </p:sp>
    </p:spTree>
    <p:extLst>
      <p:ext uri="{BB962C8B-B14F-4D97-AF65-F5344CB8AC3E}">
        <p14:creationId xmlns:p14="http://schemas.microsoft.com/office/powerpoint/2010/main" val="1735541878"/>
      </p:ext>
    </p:extLst>
  </p:cSld>
  <p:clrMapOvr>
    <a:masterClrMapping/>
  </p:clrMapOvr>
  <p:transition spd="slow" advTm="62096">
    <p:comb/>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90529" y="5254387"/>
            <a:ext cx="11615287" cy="1569660"/>
          </a:xfrm>
          <a:prstGeom prst="rect">
            <a:avLst/>
          </a:prstGeom>
          <a:noFill/>
        </p:spPr>
        <p:txBody>
          <a:bodyPr wrap="square" rtlCol="0">
            <a:spAutoFit/>
          </a:bodyPr>
          <a:lstStyle/>
          <a:p>
            <a:r>
              <a:rPr lang="en-US" sz="4800" b="1" dirty="0">
                <a:solidFill>
                  <a:schemeClr val="bg1"/>
                </a:solidFill>
                <a:latin typeface="Alexandria" charset="0"/>
                <a:cs typeface="Alexandria" charset="0"/>
              </a:rPr>
              <a:t>Prepared by</a:t>
            </a:r>
            <a:r>
              <a:rPr lang="ar-EG" sz="4800" b="1" dirty="0">
                <a:solidFill>
                  <a:schemeClr val="bg1"/>
                </a:solidFill>
                <a:latin typeface="Alexandria" charset="0"/>
                <a:cs typeface="Alexandria" charset="0"/>
              </a:rPr>
              <a:t>:</a:t>
            </a:r>
            <a:r>
              <a:rPr lang="en-US" sz="4800" b="1" dirty="0">
                <a:solidFill>
                  <a:schemeClr val="bg1"/>
                </a:solidFill>
                <a:latin typeface="Alexandria" charset="0"/>
                <a:cs typeface="Alexandria" charset="0"/>
              </a:rPr>
              <a:t> Dr. Ahmed Y. Mahmoud</a:t>
            </a:r>
            <a:endParaRPr lang="en-GB" sz="4000" dirty="0">
              <a:solidFill>
                <a:schemeClr val="bg1"/>
              </a:solidFill>
              <a:latin typeface="Alexandria" charset="0"/>
              <a:cs typeface="Alexandria" charset="0"/>
            </a:endParaRPr>
          </a:p>
          <a:p>
            <a:pPr algn="ctr"/>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4088"/>
    </mc:Choice>
    <mc:Fallback xmlns="">
      <p:transition spd="slow" advTm="5408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5|5.5|0.6|0.6|0.4|0.3|0.3|0.7|0.5|29.2|2|2.9"/>
</p:tagLst>
</file>

<file path=ppt/tags/tag2.xml><?xml version="1.0" encoding="utf-8"?>
<p:tagLst xmlns:a="http://schemas.openxmlformats.org/drawingml/2006/main" xmlns:r="http://schemas.openxmlformats.org/officeDocument/2006/relationships" xmlns:p="http://schemas.openxmlformats.org/presentationml/2006/main">
  <p:tag name="TIMING" val="|1.9|2.4|4.8|5.5|3.9|3.6|9.4"/>
</p:tagLst>
</file>

<file path=ppt/tags/tag3.xml><?xml version="1.0" encoding="utf-8"?>
<p:tagLst xmlns:a="http://schemas.openxmlformats.org/drawingml/2006/main" xmlns:r="http://schemas.openxmlformats.org/officeDocument/2006/relationships" xmlns:p="http://schemas.openxmlformats.org/presentationml/2006/main">
  <p:tag name="TIMING" val="|1.9|2.4|4.8|5.5|3.9|3.6|9.4"/>
</p:tagLst>
</file>

<file path=ppt/tags/tag4.xml><?xml version="1.0" encoding="utf-8"?>
<p:tagLst xmlns:a="http://schemas.openxmlformats.org/drawingml/2006/main" xmlns:r="http://schemas.openxmlformats.org/officeDocument/2006/relationships" xmlns:p="http://schemas.openxmlformats.org/presentationml/2006/main">
  <p:tag name="TIMING" val="|173.9"/>
</p:tagLst>
</file>

<file path=ppt/tags/tag5.xml><?xml version="1.0" encoding="utf-8"?>
<p:tagLst xmlns:a="http://schemas.openxmlformats.org/drawingml/2006/main" xmlns:r="http://schemas.openxmlformats.org/officeDocument/2006/relationships" xmlns:p="http://schemas.openxmlformats.org/presentationml/2006/main">
  <p:tag name="TIMING" val="|1.9|2.4|4.8|5.5|3.9|3.6|9.4"/>
</p:tagLst>
</file>

<file path=ppt/tags/tag6.xml><?xml version="1.0" encoding="utf-8"?>
<p:tagLst xmlns:a="http://schemas.openxmlformats.org/drawingml/2006/main" xmlns:r="http://schemas.openxmlformats.org/officeDocument/2006/relationships" xmlns:p="http://schemas.openxmlformats.org/presentationml/2006/main">
  <p:tag name="TIMING" val="|1.9|2.4|4.8|5.5|3.9|3.6|9.4"/>
</p:tagLst>
</file>

<file path=ppt/tags/tag7.xml><?xml version="1.0" encoding="utf-8"?>
<p:tagLst xmlns:a="http://schemas.openxmlformats.org/drawingml/2006/main" xmlns:r="http://schemas.openxmlformats.org/officeDocument/2006/relationships" xmlns:p="http://schemas.openxmlformats.org/presentationml/2006/main">
  <p:tag name="TIMING" val="|1.9|2.4|4.8|5.5|3.9|3.6|9.4"/>
</p:tagLst>
</file>

<file path=ppt/tags/tag8.xml><?xml version="1.0" encoding="utf-8"?>
<p:tagLst xmlns:a="http://schemas.openxmlformats.org/drawingml/2006/main" xmlns:r="http://schemas.openxmlformats.org/officeDocument/2006/relationships" xmlns:p="http://schemas.openxmlformats.org/presentationml/2006/main">
  <p:tag name="TIMING" val="|1.9|2.4|4.8|5.5|3.9|3.6|9.4"/>
</p:tagLst>
</file>

<file path=ppt/tags/tag9.xml><?xml version="1.0" encoding="utf-8"?>
<p:tagLst xmlns:a="http://schemas.openxmlformats.org/drawingml/2006/main" xmlns:r="http://schemas.openxmlformats.org/officeDocument/2006/relationships" xmlns:p="http://schemas.openxmlformats.org/presentationml/2006/main">
  <p:tag name="TIMING" val="|1.9|2.4|4.8|5.5|3.9|3.6|9.4"/>
</p:tagLst>
</file>

<file path=ppt/tags/tag10.xml><?xml version="1.0" encoding="utf-8"?>
<p:tagLst xmlns:a="http://schemas.openxmlformats.org/drawingml/2006/main" xmlns:r="http://schemas.openxmlformats.org/officeDocument/2006/relationships" xmlns:p="http://schemas.openxmlformats.org/presentationml/2006/main">
  <p:tag name="TIMING" val="|53.6|8.7|29.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d13aca44-ef33-4cf4-9980-7f0b00e6eeb9"/>
    <ds:schemaRef ds:uri="http://purl.org/dc/dcmitype/"/>
    <ds:schemaRef ds:uri="http://purl.org/dc/elements/1.1/"/>
    <ds:schemaRef ds:uri="49100919-8a76-4266-be0c-7dc583902cb4"/>
    <ds:schemaRef ds:uri="http://purl.org/dc/terms/"/>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CC563492-0D5D-4B3A-B850-2F6F52A0426B}"/>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7655</TotalTime>
  <Words>10441</Words>
  <Application>Microsoft Office PowerPoint</Application>
  <PresentationFormat>Widescreen</PresentationFormat>
  <Paragraphs>934</Paragraphs>
  <Slides>90</Slides>
  <Notes>54</Notes>
  <HiddenSlides>0</HiddenSlides>
  <MMClips>0</MMClips>
  <ScaleCrop>false</ScaleCrop>
  <HeadingPairs>
    <vt:vector size="4" baseType="variant">
      <vt:variant>
        <vt:lpstr>Theme</vt:lpstr>
      </vt:variant>
      <vt:variant>
        <vt:i4>1</vt:i4>
      </vt:variant>
      <vt:variant>
        <vt:lpstr>Slide Titles</vt:lpstr>
      </vt:variant>
      <vt:variant>
        <vt:i4>90</vt:i4>
      </vt:variant>
    </vt:vector>
  </HeadingPairs>
  <TitlesOfParts>
    <vt:vector size="9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أهداف المقرر (Course Objectives)</vt:lpstr>
      <vt:lpstr>مخرجات التعلم المستهدفة (Learning Outcomes):</vt:lpstr>
      <vt:lpstr>تعليمات وارشادات</vt:lpstr>
      <vt:lpstr>نصائح هامة جداً للطالب</vt:lpstr>
      <vt:lpstr>أهمية اختيار القضية البحثية</vt:lpstr>
      <vt:lpstr>محددات وضوابط جودة القضايا البحثية</vt:lpstr>
      <vt:lpstr>محددات وضوابط جودة القضايا البحثية</vt:lpstr>
      <vt:lpstr>قائمة تدقيق صلاحية القضية البحثية Research Issue Checklist</vt:lpstr>
      <vt:lpstr>PowerPoint Presentation</vt:lpstr>
      <vt:lpstr>قائمة تدقيق صلاحية القضية البحثية  Cyber Security Behavior of IT Students سلوك طلاب تكنولوجيا المعلومات في مجال الأمن السيبراني </vt:lpstr>
      <vt:lpstr>التحليل النقدي و الملاحظات التطويرية (لرفع مستوى القضية البحثية)</vt:lpstr>
      <vt:lpstr>PowerPoint Presentation</vt:lpstr>
      <vt:lpstr>PowerPoint Presentation</vt:lpstr>
      <vt:lpstr>قائمة تدقيق صلاحية القضية البحثية  المتطلبات الحديثة لمكافحة الجريمة السيبرانية في المملكة العربية السعودية: دراسة تطبيقية على ضباط شرطة محافظة الطائف </vt:lpstr>
      <vt:lpstr>التحليل النقدي و الملاحظات التطويرية (لرفع مستوى القضية البحثية)</vt:lpstr>
      <vt:lpstr>PowerPoint Presentation</vt:lpstr>
      <vt:lpstr>محتويات خطة البحث</vt:lpstr>
      <vt:lpstr>مفهوم وخطوات الطريقة العلمية - البحث العلمي</vt:lpstr>
      <vt:lpstr>اتخاذ القرار في منظمات الأعمال: المنهج العلمي أم الخبرة العملية؟</vt:lpstr>
      <vt:lpstr>مثال على تطبيق الطريقة العلمية - سياسات أمن المعلومات في الجامعات</vt:lpstr>
      <vt:lpstr>مثال على تطبيق الطريقة العلمية - سياسات أمن المعلومات في الجامعات</vt:lpstr>
      <vt:lpstr>PowerPoint Presentation</vt:lpstr>
      <vt:lpstr>PowerPoint Presentation</vt:lpstr>
      <vt:lpstr>PowerPoint Presentation</vt:lpstr>
      <vt:lpstr>مراجعة وتذكير انواع المتغيرات في البحث العلمي</vt:lpstr>
      <vt:lpstr>التعريف الاجرائي للمتغير المستقل والتابع</vt:lpstr>
      <vt:lpstr>اختيار و تصميم المنهجية العلمية</vt:lpstr>
      <vt:lpstr>اختيار و تصميم المنهجية العلمية</vt:lpstr>
      <vt:lpstr>PowerPoint Presentation</vt:lpstr>
      <vt:lpstr>PowerPoint Presentation</vt:lpstr>
      <vt:lpstr>PowerPoint Presentation</vt:lpstr>
      <vt:lpstr>PowerPoint Presentation</vt:lpstr>
      <vt:lpstr>العنوان الفعال Effective title</vt:lpstr>
      <vt:lpstr>تطبيق عملي</vt:lpstr>
      <vt:lpstr>PowerPoint Presentation</vt:lpstr>
      <vt:lpstr>الملخص والكلمات المفتاحية Abstract and keywords</vt:lpstr>
      <vt:lpstr>المقدمة Introduction</vt:lpstr>
      <vt:lpstr>PowerPoint Presentation</vt:lpstr>
      <vt:lpstr>PowerPoint Presentation</vt:lpstr>
      <vt:lpstr>نموذج التقييم الذاتي للمشكلة البحثية</vt:lpstr>
      <vt:lpstr>PowerPoint Presentation</vt:lpstr>
      <vt:lpstr>PowerPoint Presentation</vt:lpstr>
      <vt:lpstr>PowerPoint Presentation</vt:lpstr>
      <vt:lpstr>PowerPoint Presentation</vt:lpstr>
      <vt:lpstr>PowerPoint Presentation</vt:lpstr>
      <vt:lpstr>PowerPoint Presentation</vt:lpstr>
      <vt:lpstr>الفروض البحثية</vt:lpstr>
      <vt:lpstr>الفروض البحثية</vt:lpstr>
      <vt:lpstr>أنواع الفروض البحثية  - صياغة الفروض الإحصائية  H0 VS H1</vt:lpstr>
      <vt:lpstr>أنواع المنهجيات البحثية Research Methodologies</vt:lpstr>
      <vt:lpstr>النتائج والتوصيات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Yehya Mahmoud</cp:lastModifiedBy>
  <cp:revision>432</cp:revision>
  <dcterms:created xsi:type="dcterms:W3CDTF">2023-04-29T09:08:00Z</dcterms:created>
  <dcterms:modified xsi:type="dcterms:W3CDTF">2026-01-20T21:10:58Z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