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89" name="Shape 389"/>
          <p:cNvSpPr/>
          <p:nvPr>
            <p:ph type="sldImg"/>
          </p:nvPr>
        </p:nvSpPr>
        <p:spPr>
          <a:xfrm>
            <a:off x="1143000" y="685800"/>
            <a:ext cx="4572000" cy="3429000"/>
          </a:xfrm>
          <a:prstGeom prst="rect">
            <a:avLst/>
          </a:prstGeom>
        </p:spPr>
        <p:txBody>
          <a:bodyPr/>
          <a:lstStyle/>
          <a:p>
            <a:pPr/>
          </a:p>
        </p:txBody>
      </p:sp>
      <p:sp>
        <p:nvSpPr>
          <p:cNvPr id="390" name="Shape 39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3.jpeg"/><Relationship Id="rId7"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 Id="rId9" Type="http://schemas.openxmlformats.org/officeDocument/2006/relationships/image" Target="../media/image11.png"/><Relationship Id="rId10" Type="http://schemas.openxmlformats.org/officeDocument/2006/relationships/image" Target="../media/image12.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image" Target="../media/image14.png"/><Relationship Id="rId8" Type="http://schemas.openxmlformats.org/officeDocument/2006/relationships/image" Target="../media/image15.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image" Target="../media/image20.png"/><Relationship Id="rId11" Type="http://schemas.openxmlformats.org/officeDocument/2006/relationships/image" Target="../media/image21.png"/><Relationship Id="rId12" Type="http://schemas.openxmlformats.org/officeDocument/2006/relationships/image" Target="../media/image22.png"/><Relationship Id="rId13" Type="http://schemas.openxmlformats.org/officeDocument/2006/relationships/image" Target="../media/image23.png"/><Relationship Id="rId14" Type="http://schemas.openxmlformats.org/officeDocument/2006/relationships/image" Target="../media/image24.png"/><Relationship Id="rId15" Type="http://schemas.openxmlformats.org/officeDocument/2006/relationships/image" Target="../media/image25.png"/><Relationship Id="rId16" Type="http://schemas.openxmlformats.org/officeDocument/2006/relationships/image" Target="../media/image26.png"/><Relationship Id="rId17" Type="http://schemas.openxmlformats.org/officeDocument/2006/relationships/image" Target="../media/image27.png"/><Relationship Id="rId18" Type="http://schemas.openxmlformats.org/officeDocument/2006/relationships/image" Target="../media/image28.png"/><Relationship Id="rId19" Type="http://schemas.openxmlformats.org/officeDocument/2006/relationships/image" Target="../media/image29.png"/><Relationship Id="rId20" Type="http://schemas.openxmlformats.org/officeDocument/2006/relationships/image" Target="../media/image30.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4.jpeg"/><Relationship Id="rId4" Type="http://schemas.openxmlformats.org/officeDocument/2006/relationships/image" Target="../media/image1.png"/><Relationship Id="rId5" Type="http://schemas.openxmlformats.org/officeDocument/2006/relationships/image" Target="../media/image31.png"/><Relationship Id="rId6" Type="http://schemas.openxmlformats.org/officeDocument/2006/relationships/image" Target="../media/image2.png"/><Relationship Id="rId7"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32.png"/><Relationship Id="rId8" Type="http://schemas.openxmlformats.org/officeDocument/2006/relationships/image" Target="../media/image33.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3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6.png"/><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39.png"/><Relationship Id="rId5" Type="http://schemas.openxmlformats.org/officeDocument/2006/relationships/image" Target="../media/image40.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39.png"/><Relationship Id="rId5" Type="http://schemas.openxmlformats.org/officeDocument/2006/relationships/image" Target="../media/image40.png"/><Relationship Id="rId6" Type="http://schemas.openxmlformats.org/officeDocument/2006/relationships/image" Target="../media/image14.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39.png"/><Relationship Id="rId5" Type="http://schemas.openxmlformats.org/officeDocument/2006/relationships/image" Target="../media/image40.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39.png"/><Relationship Id="rId5" Type="http://schemas.openxmlformats.org/officeDocument/2006/relationships/image" Target="../media/image40.png"/><Relationship Id="rId6" Type="http://schemas.openxmlformats.org/officeDocument/2006/relationships/image" Target="../media/image5.jpeg"/><Relationship Id="rId7" Type="http://schemas.openxmlformats.org/officeDocument/2006/relationships/image" Target="../media/image41.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6.jpeg"/><Relationship Id="rId4" Type="http://schemas.openxmlformats.org/officeDocument/2006/relationships/image" Target="../media/image1.png"/><Relationship Id="rId5" Type="http://schemas.openxmlformats.org/officeDocument/2006/relationships/image" Target="../media/image31.png"/><Relationship Id="rId6" Type="http://schemas.openxmlformats.org/officeDocument/2006/relationships/image" Target="../media/image39.png"/><Relationship Id="rId7" Type="http://schemas.openxmlformats.org/officeDocument/2006/relationships/image" Target="../media/image40.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39.png"/><Relationship Id="rId5" Type="http://schemas.openxmlformats.org/officeDocument/2006/relationships/image" Target="../media/image40.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828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and developed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6"/>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pic>
        <p:nvPicPr>
          <p:cNvPr id="34"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35"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6"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7" name="TextBox 45"/>
          <p:cNvSpPr txBox="1"/>
          <p:nvPr/>
        </p:nvSpPr>
        <p:spPr>
          <a:xfrm>
            <a:off x="6686440" y="457621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8" name="Graphic 46" descr="Graphic 46"/>
          <p:cNvPicPr>
            <a:picLocks noChangeAspect="1"/>
          </p:cNvPicPr>
          <p:nvPr/>
        </p:nvPicPr>
        <p:blipFill>
          <a:blip r:embed="rId7">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5"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5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5"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5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57"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58" name="Title Text Title Text" descr="Title Text Title Text"/>
          <p:cNvPicPr>
            <a:picLocks noChangeAspect="0"/>
          </p:cNvPicPr>
          <p:nvPr/>
        </p:nvPicPr>
        <p:blipFill>
          <a:blip r:embed="rId6">
            <a:extLst/>
          </a:blip>
          <a:stretch>
            <a:fillRect/>
          </a:stretch>
        </p:blipFill>
        <p:spPr>
          <a:xfrm>
            <a:off x="2326513" y="526664"/>
            <a:ext cx="9122978" cy="1055604"/>
          </a:xfrm>
          <a:prstGeom prst="rect">
            <a:avLst/>
          </a:prstGeom>
          <a:effectLst>
            <a:outerShdw sx="100000" sy="100000" kx="0" ky="0" algn="b" rotWithShape="0" blurRad="190500" dist="101600" dir="5400000">
              <a:srgbClr val="941751"/>
            </a:outerShdw>
          </a:effectLst>
        </p:spPr>
      </p:pic>
      <p:pic>
        <p:nvPicPr>
          <p:cNvPr id="59" name="Title Text Title Text" descr="Title Text Title Text"/>
          <p:cNvPicPr>
            <a:picLocks noChangeAspect="0"/>
          </p:cNvPicPr>
          <p:nvPr/>
        </p:nvPicPr>
        <p:blipFill>
          <a:blip r:embed="rId7">
            <a:extLst/>
          </a:blip>
          <a:stretch>
            <a:fillRect/>
          </a:stretch>
        </p:blipFill>
        <p:spPr>
          <a:xfrm>
            <a:off x="6743321" y="1621755"/>
            <a:ext cx="5054857" cy="750672"/>
          </a:xfrm>
          <a:prstGeom prst="rect">
            <a:avLst/>
          </a:prstGeom>
          <a:effectLst>
            <a:outerShdw sx="100000" sy="100000" kx="0" ky="0" algn="b" rotWithShape="0" blurRad="190500" dist="101600" dir="5400000">
              <a:srgbClr val="941751"/>
            </a:outerShdw>
          </a:effectLst>
        </p:spPr>
      </p:pic>
      <p:pic>
        <p:nvPicPr>
          <p:cNvPr id="60" name="Body Level One… Body Level OneBody Level TwoBody Level ThreeBody Level FourBody Level Five" descr="Body Level One… Body Level OneBody Level TwoBody Level ThreeBody Level FourBody Level Five"/>
          <p:cNvPicPr>
            <a:picLocks noChangeAspect="0"/>
          </p:cNvPicPr>
          <p:nvPr/>
        </p:nvPicPr>
        <p:blipFill>
          <a:blip r:embed="rId8">
            <a:extLst/>
          </a:blip>
          <a:stretch>
            <a:fillRect/>
          </a:stretch>
        </p:blipFill>
        <p:spPr>
          <a:xfrm>
            <a:off x="6507950" y="2596307"/>
            <a:ext cx="5525599" cy="3744480"/>
          </a:xfrm>
          <a:prstGeom prst="rect">
            <a:avLst/>
          </a:prstGeom>
          <a:effectLst>
            <a:outerShdw sx="100000" sy="100000" kx="0" ky="0" algn="b" rotWithShape="0" blurRad="190500" dist="101600" dir="5400000">
              <a:schemeClr val="accent5">
                <a:alpha val="49461"/>
              </a:schemeClr>
            </a:outerShdw>
          </a:effectLst>
        </p:spPr>
      </p:pic>
      <p:pic>
        <p:nvPicPr>
          <p:cNvPr id="61" name="Title Text Title Text" descr="Title Text Title Text"/>
          <p:cNvPicPr>
            <a:picLocks noChangeAspect="0"/>
          </p:cNvPicPr>
          <p:nvPr/>
        </p:nvPicPr>
        <p:blipFill>
          <a:blip r:embed="rId9">
            <a:extLst/>
          </a:blip>
          <a:stretch>
            <a:fillRect/>
          </a:stretch>
        </p:blipFill>
        <p:spPr>
          <a:xfrm>
            <a:off x="755877" y="1621755"/>
            <a:ext cx="4783230" cy="750672"/>
          </a:xfrm>
          <a:prstGeom prst="rect">
            <a:avLst/>
          </a:prstGeom>
          <a:effectLst>
            <a:outerShdw sx="100000" sy="100000" kx="0" ky="0" algn="b" rotWithShape="0" blurRad="190500" dist="101600" dir="5400000">
              <a:srgbClr val="941751"/>
            </a:outerShdw>
          </a:effectLst>
        </p:spPr>
      </p:pic>
      <p:pic>
        <p:nvPicPr>
          <p:cNvPr id="62" name="Body Level One… Body Level OneBody Level TwoBody Level ThreeBody Level FourBody Level Five" descr="Body Level One… Body Level OneBody Level TwoBody Level ThreeBody Level FourBody Level Five"/>
          <p:cNvPicPr>
            <a:picLocks noChangeAspect="0"/>
          </p:cNvPicPr>
          <p:nvPr/>
        </p:nvPicPr>
        <p:blipFill>
          <a:blip r:embed="rId10">
            <a:extLst/>
          </a:blip>
          <a:stretch>
            <a:fillRect/>
          </a:stretch>
        </p:blipFill>
        <p:spPr>
          <a:xfrm>
            <a:off x="444968" y="2633285"/>
            <a:ext cx="5054857" cy="3670524"/>
          </a:xfrm>
          <a:prstGeom prst="rect">
            <a:avLst/>
          </a:prstGeom>
          <a:effectLst>
            <a:outerShdw sx="100000" sy="100000" kx="0" ky="0" algn="b" rotWithShape="0" blurRad="190500" dist="101600" dir="5400000">
              <a:schemeClr val="accent5">
                <a:alpha val="49461"/>
              </a:schemeClr>
            </a:outerShdw>
          </a:effectLst>
        </p:spPr>
      </p:pic>
      <p:sp>
        <p:nvSpPr>
          <p:cNvPr id="63" name="Text"/>
          <p:cNvSpPr txBox="1"/>
          <p:nvPr/>
        </p:nvSpPr>
        <p:spPr>
          <a:xfrm>
            <a:off x="11580445" y="6237316"/>
            <a:ext cx="687975" cy="434862"/>
          </a:xfrm>
          <a:prstGeom prst="rect">
            <a:avLst/>
          </a:prstGeom>
          <a:ln w="12700">
            <a:miter lim="400000"/>
          </a:ln>
        </p:spPr>
        <p:txBody>
          <a:bodyPr wrap="none" lIns="45719" rIns="45719" anchor="ctr">
            <a:spAutoFit/>
          </a:bodyPr>
          <a:lstStyle/>
          <a:p>
            <a:pPr>
              <a:defRPr b="1" sz="2700">
                <a:solidFill>
                  <a:srgbClr val="941100"/>
                </a:solidFill>
              </a:defRPr>
            </a:pP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71" name="TextBox 24" descr="TextBox 24"/>
          <p:cNvPicPr>
            <a:picLocks noChangeAspect="0"/>
          </p:cNvPicPr>
          <p:nvPr/>
        </p:nvPicPr>
        <p:blipFill>
          <a:blip r:embed="rId3">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72"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73" name="Picture 28" descr="Picture 28"/>
          <p:cNvPicPr>
            <a:picLocks noChangeAspect="1"/>
          </p:cNvPicPr>
          <p:nvPr/>
        </p:nvPicPr>
        <p:blipFill>
          <a:blip r:embed="rId4">
            <a:extLst/>
          </a:blip>
          <a:stretch>
            <a:fillRect/>
          </a:stretch>
        </p:blipFill>
        <p:spPr>
          <a:xfrm>
            <a:off x="9932264" y="-372929"/>
            <a:ext cx="2036259" cy="1800994"/>
          </a:xfrm>
          <a:prstGeom prst="rect">
            <a:avLst/>
          </a:prstGeom>
          <a:ln w="12700">
            <a:miter lim="400000"/>
          </a:ln>
        </p:spPr>
      </p:pic>
      <p:pic>
        <p:nvPicPr>
          <p:cNvPr id="74" name="Graphic 35" descr="Graphic 35"/>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75" name="Graphic 36" descr="Graphic 36"/>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pic>
        <p:nvPicPr>
          <p:cNvPr id="76" name="Image" descr="Image"/>
          <p:cNvPicPr>
            <a:picLocks noChangeAspect="1"/>
          </p:cNvPicPr>
          <p:nvPr/>
        </p:nvPicPr>
        <p:blipFill>
          <a:blip r:embed="rId7">
            <a:extLst/>
          </a:blip>
          <a:srcRect l="0" t="0" r="26225" b="0"/>
          <a:stretch>
            <a:fillRect/>
          </a:stretch>
        </p:blipFill>
        <p:spPr>
          <a:xfrm>
            <a:off x="-2637" y="316715"/>
            <a:ext cx="3377870" cy="6705517"/>
          </a:xfrm>
          <a:prstGeom prst="rect">
            <a:avLst/>
          </a:prstGeom>
          <a:ln w="12700">
            <a:miter lim="400000"/>
          </a:ln>
        </p:spPr>
      </p:pic>
      <p:pic>
        <p:nvPicPr>
          <p:cNvPr id="77" name="HPMQS HPMQS" descr="HPMQS HPMQS"/>
          <p:cNvPicPr>
            <a:picLocks noChangeAspect="0"/>
          </p:cNvPicPr>
          <p:nvPr/>
        </p:nvPicPr>
        <p:blipFill>
          <a:blip r:embed="rId8">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7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7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8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93"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94" name="Picture 18" descr="Picture 18"/>
          <p:cNvPicPr>
            <a:picLocks noChangeAspect="1"/>
          </p:cNvPicPr>
          <p:nvPr/>
        </p:nvPicPr>
        <p:blipFill>
          <a:blip r:embed="rId3">
            <a:extLst/>
          </a:blip>
          <a:stretch>
            <a:fillRect/>
          </a:stretch>
        </p:blipFill>
        <p:spPr>
          <a:xfrm>
            <a:off x="197765" y="-384952"/>
            <a:ext cx="2036259" cy="1800994"/>
          </a:xfrm>
          <a:prstGeom prst="rect">
            <a:avLst/>
          </a:prstGeom>
          <a:ln w="12700">
            <a:miter lim="400000"/>
          </a:ln>
        </p:spPr>
      </p:pic>
      <p:sp>
        <p:nvSpPr>
          <p:cNvPr id="95"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96"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97" name="Graphic 26" descr="Graphic 26"/>
          <p:cNvPicPr>
            <a:picLocks noChangeAspect="1"/>
          </p:cNvPicPr>
          <p:nvPr/>
        </p:nvPicPr>
        <p:blipFill>
          <a:blip r:embed="rId4">
            <a:extLst/>
          </a:blip>
          <a:stretch>
            <a:fillRect/>
          </a:stretch>
        </p:blipFill>
        <p:spPr>
          <a:xfrm>
            <a:off x="232213" y="6146190"/>
            <a:ext cx="2167471" cy="591662"/>
          </a:xfrm>
          <a:prstGeom prst="rect">
            <a:avLst/>
          </a:prstGeom>
          <a:ln w="12700">
            <a:miter lim="400000"/>
          </a:ln>
        </p:spPr>
      </p:pic>
      <p:pic>
        <p:nvPicPr>
          <p:cNvPr id="98" name="Graphic 28" descr="Graphic 28"/>
          <p:cNvPicPr>
            <a:picLocks noChangeAspect="1"/>
          </p:cNvPicPr>
          <p:nvPr/>
        </p:nvPicPr>
        <p:blipFill>
          <a:blip r:embed="rId5">
            <a:extLst/>
          </a:blip>
          <a:stretch>
            <a:fillRect/>
          </a:stretch>
        </p:blipFill>
        <p:spPr>
          <a:xfrm>
            <a:off x="9875049" y="6299356"/>
            <a:ext cx="1879650" cy="309234"/>
          </a:xfrm>
          <a:prstGeom prst="rect">
            <a:avLst/>
          </a:prstGeom>
          <a:ln w="12700">
            <a:miter lim="400000"/>
          </a:ln>
        </p:spPr>
      </p:pic>
      <p:sp>
        <p:nvSpPr>
          <p:cNvPr id="99"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100" name="1-validated  Business Pain points 1-validated  Business Pain points" descr="1-validated  Business Pain points 1-validated  Business Pain points"/>
          <p:cNvPicPr>
            <a:picLocks noChangeAspect="0"/>
          </p:cNvPicPr>
          <p:nvPr/>
        </p:nvPicPr>
        <p:blipFill>
          <a:blip r:embed="rId6">
            <a:extLst/>
          </a:blip>
          <a:stretch>
            <a:fillRect/>
          </a:stretch>
        </p:blipFill>
        <p:spPr>
          <a:xfrm>
            <a:off x="3854758" y="928121"/>
            <a:ext cx="3393612" cy="937257"/>
          </a:xfrm>
          <a:prstGeom prst="rect">
            <a:avLst/>
          </a:prstGeom>
          <a:effectLst>
            <a:outerShdw sx="100000" sy="100000" kx="0" ky="0" algn="b" rotWithShape="0" blurRad="190500" dist="12700" dir="5400000">
              <a:srgbClr val="000000"/>
            </a:outerShdw>
          </a:effectLst>
        </p:spPr>
      </p:pic>
      <p:pic>
        <p:nvPicPr>
          <p:cNvPr id="101" name="3—Validated product-Fit planning  3—Validated product-Fit planning " descr="3—Validated product-Fit planning  3—Validated product-Fit planning "/>
          <p:cNvPicPr>
            <a:picLocks noChangeAspect="0"/>
          </p:cNvPicPr>
          <p:nvPr/>
        </p:nvPicPr>
        <p:blipFill>
          <a:blip r:embed="rId7">
            <a:extLst/>
          </a:blip>
          <a:stretch>
            <a:fillRect/>
          </a:stretch>
        </p:blipFill>
        <p:spPr>
          <a:xfrm>
            <a:off x="898594" y="3029588"/>
            <a:ext cx="3047208" cy="1379903"/>
          </a:xfrm>
          <a:prstGeom prst="rect">
            <a:avLst/>
          </a:prstGeom>
          <a:effectLst>
            <a:outerShdw sx="100000" sy="100000" kx="0" ky="0" algn="b" rotWithShape="0" blurRad="190500" dist="12700" dir="5400000">
              <a:srgbClr val="000000"/>
            </a:outerShdw>
          </a:effectLst>
        </p:spPr>
      </p:pic>
      <p:pic>
        <p:nvPicPr>
          <p:cNvPr id="102" name="2—preparation Business -fit solutions 2—preparation Business -fit solutions" descr="2—preparation Business -fit solutions 2—preparation Business -fit solutions"/>
          <p:cNvPicPr>
            <a:picLocks noChangeAspect="0"/>
          </p:cNvPicPr>
          <p:nvPr/>
        </p:nvPicPr>
        <p:blipFill>
          <a:blip r:embed="rId8">
            <a:extLst/>
          </a:blip>
          <a:stretch>
            <a:fillRect/>
          </a:stretch>
        </p:blipFill>
        <p:spPr>
          <a:xfrm>
            <a:off x="1009498" y="1835568"/>
            <a:ext cx="3132138" cy="1208228"/>
          </a:xfrm>
          <a:prstGeom prst="rect">
            <a:avLst/>
          </a:prstGeom>
          <a:effectLst>
            <a:outerShdw sx="100000" sy="100000" kx="0" ky="0" algn="b" rotWithShape="0" blurRad="190500" dist="12700" dir="5400000">
              <a:srgbClr val="000000"/>
            </a:outerShdw>
          </a:effectLst>
        </p:spPr>
      </p:pic>
      <p:pic>
        <p:nvPicPr>
          <p:cNvPr id="103" name="Line Line" descr="Line Line"/>
          <p:cNvPicPr>
            <a:picLocks noChangeAspect="0"/>
          </p:cNvPicPr>
          <p:nvPr/>
        </p:nvPicPr>
        <p:blipFill>
          <a:blip r:embed="rId9">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104" name="Monitoring&amp;Controlling (IV&amp;V) Monitoring&amp;Controlling (IV&amp;V) " descr="Monitoring&amp;Controlling (IV&amp;V) Monitoring&amp;Controlling (IV&amp;V) "/>
          <p:cNvPicPr>
            <a:picLocks noChangeAspect="0"/>
          </p:cNvPicPr>
          <p:nvPr/>
        </p:nvPicPr>
        <p:blipFill>
          <a:blip r:embed="rId10">
            <a:extLst/>
          </a:blip>
          <a:stretch>
            <a:fillRect/>
          </a:stretch>
        </p:blipFill>
        <p:spPr>
          <a:xfrm>
            <a:off x="3236258" y="5323450"/>
            <a:ext cx="6259117"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105" name="Line Line" descr="Line Line"/>
          <p:cNvPicPr>
            <a:picLocks noChangeAspect="0"/>
          </p:cNvPicPr>
          <p:nvPr/>
        </p:nvPicPr>
        <p:blipFill>
          <a:blip r:embed="rId11">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106" name="8.Resultant… 8.Resultant deliverables " descr="8.Resultant… 8.Resultant deliverables "/>
          <p:cNvPicPr>
            <a:picLocks noChangeAspect="0"/>
          </p:cNvPicPr>
          <p:nvPr/>
        </p:nvPicPr>
        <p:blipFill>
          <a:blip r:embed="rId12">
            <a:extLst/>
          </a:blip>
          <a:stretch>
            <a:fillRect/>
          </a:stretch>
        </p:blipFill>
        <p:spPr>
          <a:xfrm>
            <a:off x="8052907" y="3621678"/>
            <a:ext cx="1714700" cy="1454807"/>
          </a:xfrm>
          <a:prstGeom prst="rect">
            <a:avLst/>
          </a:prstGeom>
          <a:effectLst>
            <a:outerShdw sx="100000" sy="100000" kx="0" ky="0" algn="b" rotWithShape="0" blurRad="190500" dist="12700" dir="5400000">
              <a:srgbClr val="000000"/>
            </a:outerShdw>
          </a:effectLst>
        </p:spPr>
      </p:pic>
      <p:pic>
        <p:nvPicPr>
          <p:cNvPr id="107" name="7.producing deliverables 7.producing deliverables  " descr="7.producing deliverables 7.producing deliverables  "/>
          <p:cNvPicPr>
            <a:picLocks noChangeAspect="0"/>
          </p:cNvPicPr>
          <p:nvPr/>
        </p:nvPicPr>
        <p:blipFill>
          <a:blip r:embed="rId13">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108" name="6-Executing  deliverables 6-Executing  deliverables  " descr="6-Executing  deliverables 6-Executing  deliverables  "/>
          <p:cNvPicPr>
            <a:picLocks noChangeAspect="0"/>
          </p:cNvPicPr>
          <p:nvPr/>
        </p:nvPicPr>
        <p:blipFill>
          <a:blip r:embed="rId14">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109" name="5-Planning  deliverables 5-Planning  deliverables  " descr="5-Planning  deliverables 5-Planning  deliverables  "/>
          <p:cNvPicPr>
            <a:picLocks noChangeAspect="0"/>
          </p:cNvPicPr>
          <p:nvPr/>
        </p:nvPicPr>
        <p:blipFill>
          <a:blip r:embed="rId15">
            <a:extLst/>
          </a:blip>
          <a:stretch>
            <a:fillRect/>
          </a:stretch>
        </p:blipFill>
        <p:spPr>
          <a:xfrm>
            <a:off x="3193535" y="3890129"/>
            <a:ext cx="1207692" cy="845499"/>
          </a:xfrm>
          <a:prstGeom prst="rect">
            <a:avLst/>
          </a:prstGeom>
          <a:effectLst>
            <a:outerShdw sx="100000" sy="100000" kx="0" ky="0" algn="b" rotWithShape="0" blurRad="190500" dist="12700" dir="5400000">
              <a:srgbClr val="000000"/>
            </a:outerShdw>
          </a:effectLst>
        </p:spPr>
      </p:pic>
      <p:pic>
        <p:nvPicPr>
          <p:cNvPr id="110"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6">
            <a:extLst/>
          </a:blip>
          <a:stretch>
            <a:fillRect/>
          </a:stretch>
        </p:blipFill>
        <p:spPr>
          <a:xfrm>
            <a:off x="8078241" y="2490121"/>
            <a:ext cx="2566592" cy="1166652"/>
          </a:xfrm>
          <a:prstGeom prst="rect">
            <a:avLst/>
          </a:prstGeom>
          <a:effectLst>
            <a:outerShdw sx="100000" sy="100000" kx="0" ky="0" algn="b" rotWithShape="0" blurRad="190500" dist="12700" dir="5400000">
              <a:srgbClr val="000000"/>
            </a:outerShdw>
          </a:effectLst>
        </p:spPr>
      </p:pic>
      <p:pic>
        <p:nvPicPr>
          <p:cNvPr id="111"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7">
            <a:extLst/>
          </a:blip>
          <a:stretch>
            <a:fillRect/>
          </a:stretch>
        </p:blipFill>
        <p:spPr>
          <a:xfrm>
            <a:off x="7176262" y="1297577"/>
            <a:ext cx="3674965" cy="1264450"/>
          </a:xfrm>
          <a:prstGeom prst="rect">
            <a:avLst/>
          </a:prstGeom>
          <a:effectLst>
            <a:outerShdw sx="100000" sy="100000" kx="0" ky="0" algn="b" rotWithShape="0" blurRad="190500" dist="12700" dir="5400000">
              <a:srgbClr val="000000"/>
            </a:outerShdw>
          </a:effectLst>
        </p:spPr>
      </p:pic>
      <p:sp>
        <p:nvSpPr>
          <p:cNvPr id="112"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113" name="4-Initiating… 4-Initiating project-fit  " descr="4-Initiating… 4-Initiating project-fit  "/>
          <p:cNvPicPr>
            <a:picLocks noChangeAspect="0"/>
          </p:cNvPicPr>
          <p:nvPr/>
        </p:nvPicPr>
        <p:blipFill>
          <a:blip r:embed="rId18">
            <a:extLst/>
          </a:blip>
          <a:stretch>
            <a:fillRect/>
          </a:stretch>
        </p:blipFill>
        <p:spPr>
          <a:xfrm>
            <a:off x="876646" y="4332068"/>
            <a:ext cx="2362593" cy="1208089"/>
          </a:xfrm>
          <a:prstGeom prst="rect">
            <a:avLst/>
          </a:prstGeom>
          <a:effectLst>
            <a:outerShdw sx="100000" sy="100000" kx="0" ky="0" algn="b" rotWithShape="0" blurRad="190500" dist="12700" dir="5400000">
              <a:srgbClr val="000000"/>
            </a:outerShdw>
          </a:effectLst>
        </p:spPr>
      </p:pic>
      <p:pic>
        <p:nvPicPr>
          <p:cNvPr id="114" name="4-HPMQS… 4-HPMQS life cycle " descr="4-HPMQS… 4-HPMQS life cycle "/>
          <p:cNvPicPr>
            <a:picLocks noChangeAspect="0"/>
          </p:cNvPicPr>
          <p:nvPr/>
        </p:nvPicPr>
        <p:blipFill>
          <a:blip r:embed="rId19">
            <a:extLst/>
          </a:blip>
          <a:stretch>
            <a:fillRect/>
          </a:stretch>
        </p:blipFill>
        <p:spPr>
          <a:xfrm>
            <a:off x="4586335" y="2097529"/>
            <a:ext cx="3047207" cy="1192599"/>
          </a:xfrm>
          <a:prstGeom prst="rect">
            <a:avLst/>
          </a:prstGeom>
          <a:effectLst>
            <a:outerShdw sx="100000" sy="100000" kx="0" ky="0" algn="b" rotWithShape="0" blurRad="571500" dist="521211" dir="0">
              <a:srgbClr val="000000">
                <a:alpha val="47071"/>
              </a:srgbClr>
            </a:outerShdw>
          </a:effectLst>
        </p:spPr>
      </p:pic>
      <p:sp>
        <p:nvSpPr>
          <p:cNvPr id="115"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6" name="Deliverables -Fit producing Processes     Deliverables -Fit producing Processes " descr="Deliverables -Fit producing Processes     Deliverables -Fit producing Processes "/>
          <p:cNvPicPr>
            <a:picLocks noChangeAspect="0"/>
          </p:cNvPicPr>
          <p:nvPr/>
        </p:nvPicPr>
        <p:blipFill>
          <a:blip r:embed="rId20">
            <a:extLst/>
          </a:blip>
          <a:stretch>
            <a:fillRect/>
          </a:stretch>
        </p:blipFill>
        <p:spPr>
          <a:xfrm>
            <a:off x="2749602" y="3436068"/>
            <a:ext cx="7232429" cy="2758115"/>
          </a:xfrm>
          <a:prstGeom prst="rect">
            <a:avLst/>
          </a:prstGeom>
        </p:spPr>
      </p:pic>
      <p:sp>
        <p:nvSpPr>
          <p:cNvPr id="11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25"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12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27"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28"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129"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13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3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3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3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42" name="Picture Placeholder 4"/>
          <p:cNvGrpSpPr/>
          <p:nvPr/>
        </p:nvGrpSpPr>
        <p:grpSpPr>
          <a:xfrm>
            <a:off x="444875" y="1024946"/>
            <a:ext cx="4962147" cy="2495551"/>
            <a:chOff x="0" y="0"/>
            <a:chExt cx="4962145" cy="2495550"/>
          </a:xfrm>
        </p:grpSpPr>
        <p:sp>
          <p:nvSpPr>
            <p:cNvPr id="1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41" name="image15.jpeg" descr="image15.jpeg"/>
            <p:cNvPicPr>
              <a:picLocks noChangeAspect="1"/>
            </p:cNvPicPr>
            <p:nvPr/>
          </p:nvPicPr>
          <p:blipFill>
            <a:blip r:embed="rId3">
              <a:extLst/>
            </a:blip>
            <a:srcRect l="0" t="12314" r="0" b="12314"/>
            <a:stretch>
              <a:fillRect/>
            </a:stretch>
          </p:blipFill>
          <p:spPr>
            <a:xfrm>
              <a:off x="0" y="0"/>
              <a:ext cx="4962146" cy="2495550"/>
            </a:xfrm>
            <a:prstGeom prst="rect">
              <a:avLst/>
            </a:prstGeom>
            <a:ln w="12700" cap="flat">
              <a:noFill/>
              <a:miter lim="400000"/>
            </a:ln>
            <a:effectLst/>
          </p:spPr>
        </p:pic>
      </p:grpSp>
      <p:sp>
        <p:nvSpPr>
          <p:cNvPr id="14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4" name="Picture 29" descr="Picture 29"/>
          <p:cNvPicPr>
            <a:picLocks noChangeAspect="1"/>
          </p:cNvPicPr>
          <p:nvPr/>
        </p:nvPicPr>
        <p:blipFill>
          <a:blip r:embed="rId4">
            <a:extLst/>
          </a:blip>
          <a:stretch>
            <a:fillRect/>
          </a:stretch>
        </p:blipFill>
        <p:spPr>
          <a:xfrm>
            <a:off x="245859" y="-372929"/>
            <a:ext cx="2036260" cy="1800994"/>
          </a:xfrm>
          <a:prstGeom prst="rect">
            <a:avLst/>
          </a:prstGeom>
          <a:ln w="12700">
            <a:miter lim="400000"/>
          </a:ln>
        </p:spPr>
      </p:pic>
      <p:pic>
        <p:nvPicPr>
          <p:cNvPr id="145" name="Graphic 30" descr="Graphic 30"/>
          <p:cNvPicPr>
            <a:picLocks noChangeAspect="1"/>
          </p:cNvPicPr>
          <p:nvPr/>
        </p:nvPicPr>
        <p:blipFill>
          <a:blip r:embed="rId5">
            <a:extLst/>
          </a:blip>
          <a:stretch>
            <a:fillRect/>
          </a:stretch>
        </p:blipFill>
        <p:spPr>
          <a:xfrm>
            <a:off x="9425755" y="425241"/>
            <a:ext cx="2362201" cy="142876"/>
          </a:xfrm>
          <a:prstGeom prst="rect">
            <a:avLst/>
          </a:prstGeom>
          <a:ln w="12700">
            <a:miter lim="400000"/>
          </a:ln>
        </p:spPr>
      </p:pic>
      <p:pic>
        <p:nvPicPr>
          <p:cNvPr id="146" name="Graphic 31" descr="Graphic 31"/>
          <p:cNvPicPr>
            <a:picLocks noChangeAspect="1"/>
          </p:cNvPicPr>
          <p:nvPr/>
        </p:nvPicPr>
        <p:blipFill>
          <a:blip r:embed="rId6">
            <a:extLst/>
          </a:blip>
          <a:stretch>
            <a:fillRect/>
          </a:stretch>
        </p:blipFill>
        <p:spPr>
          <a:xfrm>
            <a:off x="280308" y="6043914"/>
            <a:ext cx="2167471" cy="591662"/>
          </a:xfrm>
          <a:prstGeom prst="rect">
            <a:avLst/>
          </a:prstGeom>
          <a:ln w="12700">
            <a:miter lim="400000"/>
          </a:ln>
        </p:spPr>
      </p:pic>
      <p:pic>
        <p:nvPicPr>
          <p:cNvPr id="147" name="Graphic 32" descr="Graphic 32"/>
          <p:cNvPicPr>
            <a:picLocks noChangeAspect="1"/>
          </p:cNvPicPr>
          <p:nvPr/>
        </p:nvPicPr>
        <p:blipFill>
          <a:blip r:embed="rId7">
            <a:extLst/>
          </a:blip>
          <a:stretch>
            <a:fillRect/>
          </a:stretch>
        </p:blipFill>
        <p:spPr>
          <a:xfrm>
            <a:off x="9923144" y="6311379"/>
            <a:ext cx="1879650" cy="309234"/>
          </a:xfrm>
          <a:prstGeom prst="rect">
            <a:avLst/>
          </a:prstGeom>
          <a:ln w="12700">
            <a:miter lim="400000"/>
          </a:ln>
        </p:spPr>
      </p:pic>
      <p:sp>
        <p:nvSpPr>
          <p:cNvPr id="14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5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58"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15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6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61"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62"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63"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164"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165"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66" name="Title Text Title Text" descr="Title Text Title Text"/>
          <p:cNvPicPr>
            <a:picLocks noChangeAspect="0"/>
          </p:cNvPicPr>
          <p:nvPr/>
        </p:nvPicPr>
        <p:blipFill>
          <a:blip r:embed="rId7">
            <a:extLst/>
          </a:blip>
          <a:stretch>
            <a:fillRect/>
          </a:stretch>
        </p:blipFill>
        <p:spPr>
          <a:xfrm>
            <a:off x="3050404" y="1031288"/>
            <a:ext cx="7830834" cy="2255627"/>
          </a:xfrm>
          <a:prstGeom prst="rect">
            <a:avLst/>
          </a:prstGeom>
          <a:effectLst>
            <a:outerShdw sx="100000" sy="100000" kx="0" ky="0" algn="b" rotWithShape="0" blurRad="190500" dist="12700" dir="5400000">
              <a:schemeClr val="accent5">
                <a:satOff val="-3547"/>
                <a:lumOff val="-10352"/>
              </a:schemeClr>
            </a:outerShdw>
          </a:effectLst>
        </p:spPr>
      </p:pic>
      <p:grpSp>
        <p:nvGrpSpPr>
          <p:cNvPr id="169" name="Body Level One…"/>
          <p:cNvGrpSpPr/>
          <p:nvPr/>
        </p:nvGrpSpPr>
        <p:grpSpPr>
          <a:xfrm>
            <a:off x="1376559" y="3384390"/>
            <a:ext cx="10617201" cy="1601788"/>
            <a:chOff x="0" y="0"/>
            <a:chExt cx="10617200" cy="1601787"/>
          </a:xfrm>
        </p:grpSpPr>
        <p:sp>
          <p:nvSpPr>
            <p:cNvPr id="168" name="Body Level One…"/>
            <p:cNvSpPr txBox="1"/>
            <p:nvPr/>
          </p:nvSpPr>
          <p:spPr>
            <a:xfrm>
              <a:off x="50800" y="50800"/>
              <a:ext cx="10515600" cy="1500188"/>
            </a:xfrm>
            <a:prstGeom prst="rect">
              <a:avLst/>
            </a:prstGeom>
            <a:no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defTabSz="484631">
                <a:lnSpc>
                  <a:spcPct val="90000"/>
                </a:lnSpc>
                <a:spcBef>
                  <a:spcPts val="500"/>
                </a:spcBef>
                <a:defRPr b="1" i="1" sz="1431">
                  <a:solidFill>
                    <a:srgbClr val="941100"/>
                  </a:solidFill>
                </a:defRPr>
              </a:pPr>
              <a:r>
                <a:t>Body Level One</a:t>
              </a:r>
            </a:p>
            <a:p>
              <a:pPr lvl="1" indent="242315" defTabSz="484631">
                <a:lnSpc>
                  <a:spcPct val="90000"/>
                </a:lnSpc>
                <a:spcBef>
                  <a:spcPts val="500"/>
                </a:spcBef>
                <a:defRPr b="1" i="1" sz="1431">
                  <a:solidFill>
                    <a:srgbClr val="941100"/>
                  </a:solidFill>
                </a:defRPr>
              </a:pPr>
              <a:r>
                <a:t>Body Level Two</a:t>
              </a:r>
            </a:p>
            <a:p>
              <a:pPr lvl="2" indent="484631" defTabSz="484631">
                <a:lnSpc>
                  <a:spcPct val="90000"/>
                </a:lnSpc>
                <a:spcBef>
                  <a:spcPts val="500"/>
                </a:spcBef>
                <a:defRPr b="1" i="1" sz="1431">
                  <a:solidFill>
                    <a:srgbClr val="941100"/>
                  </a:solidFill>
                </a:defRPr>
              </a:pPr>
              <a:r>
                <a:t>Body Level Three</a:t>
              </a:r>
            </a:p>
            <a:p>
              <a:pPr lvl="3" indent="726947" defTabSz="484631">
                <a:lnSpc>
                  <a:spcPct val="90000"/>
                </a:lnSpc>
                <a:spcBef>
                  <a:spcPts val="500"/>
                </a:spcBef>
                <a:defRPr b="1" i="1" sz="1431">
                  <a:solidFill>
                    <a:srgbClr val="941100"/>
                  </a:solidFill>
                </a:defRPr>
              </a:pPr>
              <a:r>
                <a:t>Body </a:t>
              </a:r>
              <a:r>
                <a:rPr>
                  <a:latin typeface="Bookman Old Style"/>
                  <a:ea typeface="Bookman Old Style"/>
                  <a:cs typeface="Bookman Old Style"/>
                  <a:sym typeface="Bookman Old Style"/>
                </a:rPr>
                <a:t>Level</a:t>
              </a:r>
              <a:r>
                <a:t> Four</a:t>
              </a:r>
            </a:p>
            <a:p>
              <a:pPr lvl="4" indent="969263" defTabSz="484631">
                <a:lnSpc>
                  <a:spcPct val="90000"/>
                </a:lnSpc>
                <a:spcBef>
                  <a:spcPts val="500"/>
                </a:spcBef>
                <a:defRPr b="1" i="1" sz="1431">
                  <a:solidFill>
                    <a:srgbClr val="941100"/>
                  </a:solidFill>
                </a:defRPr>
              </a:pPr>
              <a:r>
                <a:t>Body Level Five</a:t>
              </a:r>
            </a:p>
          </p:txBody>
        </p:sp>
        <p:pic>
          <p:nvPicPr>
            <p:cNvPr id="167" name="Body Level One… Body Level OneBody Level TwoBody Level ThreeBody Level FourBody Level Five" descr="Body Level One… Body Level OneBody Level TwoBody Level ThreeBody Level FourBody Level Five"/>
            <p:cNvPicPr>
              <a:picLocks noChangeAspect="0"/>
            </p:cNvPicPr>
            <p:nvPr/>
          </p:nvPicPr>
          <p:blipFill>
            <a:blip r:embed="rId8">
              <a:extLst/>
            </a:blip>
            <a:stretch>
              <a:fillRect/>
            </a:stretch>
          </p:blipFill>
          <p:spPr>
            <a:xfrm>
              <a:off x="0" y="0"/>
              <a:ext cx="10617200" cy="1601788"/>
            </a:xfrm>
            <a:prstGeom prst="rect">
              <a:avLst/>
            </a:prstGeom>
            <a:effectLst/>
          </p:spPr>
        </p:pic>
      </p:gr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7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8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181"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4"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185"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86"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187"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4"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195"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96"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197"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204"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2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1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1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16"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17"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18"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19"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2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27"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28"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29"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30"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31"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32"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33"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4"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42"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43"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4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5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4"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55"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56"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57"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58"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59"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66"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67"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6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7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78"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7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0"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281"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282"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283"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284"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9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9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9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9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9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96"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03"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304"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0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1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1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15"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1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17"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grpSp>
        <p:nvGrpSpPr>
          <p:cNvPr id="320" name="Group 16"/>
          <p:cNvGrpSpPr/>
          <p:nvPr/>
        </p:nvGrpSpPr>
        <p:grpSpPr>
          <a:xfrm>
            <a:off x="321732" y="-1"/>
            <a:ext cx="2024827" cy="1879601"/>
            <a:chOff x="0" y="0"/>
            <a:chExt cx="2024825" cy="1879600"/>
          </a:xfrm>
        </p:grpSpPr>
        <p:sp>
          <p:nvSpPr>
            <p:cNvPr id="318"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19"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21"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22"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3"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6"/>
            <a:stretch>
              <a:fillRect/>
            </a:stretch>
          </a:blipFill>
          <a:ln w="12700">
            <a:miter lim="400000"/>
          </a:ln>
        </p:spPr>
        <p:txBody>
          <a:bodyPr lIns="45719" rIns="45719" anchor="ctr"/>
          <a:lstStyle/>
          <a:p>
            <a:pPr algn="ctr">
              <a:defRPr>
                <a:solidFill>
                  <a:srgbClr val="FFFFFF"/>
                </a:solidFill>
              </a:defRPr>
            </a:pPr>
          </a:p>
        </p:txBody>
      </p:sp>
      <p:sp>
        <p:nvSpPr>
          <p:cNvPr id="324"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27" name="Rectangle: Rounded Corners 33"/>
          <p:cNvGrpSpPr/>
          <p:nvPr/>
        </p:nvGrpSpPr>
        <p:grpSpPr>
          <a:xfrm>
            <a:off x="6078409" y="5903747"/>
            <a:ext cx="3516609" cy="599441"/>
            <a:chOff x="0" y="-35136"/>
            <a:chExt cx="3516607" cy="599440"/>
          </a:xfrm>
        </p:grpSpPr>
        <p:sp>
          <p:nvSpPr>
            <p:cNvPr id="325"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26"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p>
              <a:pPr algn="ctr">
                <a:defRPr b="1" sz="1700">
                  <a:solidFill>
                    <a:srgbClr val="2D3956"/>
                  </a:solidFill>
                  <a:latin typeface="Tajawal Medium"/>
                  <a:ea typeface="Tajawal Medium"/>
                  <a:cs typeface="Tajawal Medium"/>
                  <a:sym typeface="Tajawal Medium"/>
                </a:defRPr>
              </a:pPr>
              <a:r>
                <a:t>2nd Lec.</a:t>
              </a:r>
            </a:p>
            <a:p>
              <a:pPr algn="ctr">
                <a:defRPr b="1" sz="1700">
                  <a:solidFill>
                    <a:srgbClr val="2D3956"/>
                  </a:solidFill>
                  <a:latin typeface="Tajawal Medium"/>
                  <a:ea typeface="Tajawal Medium"/>
                  <a:cs typeface="Tajawal Medium"/>
                  <a:sym typeface="Tajawal Medium"/>
                </a:defRPr>
              </a:pPr>
              <a:r>
                <a:t>HPMQS Preparation stage</a:t>
              </a:r>
            </a:p>
          </p:txBody>
        </p:sp>
      </p:grpSp>
      <p:pic>
        <p:nvPicPr>
          <p:cNvPr id="328"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329"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30"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31"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32" name="Graphic 46" descr="Graphic 46"/>
          <p:cNvPicPr>
            <a:picLocks noChangeAspect="1"/>
          </p:cNvPicPr>
          <p:nvPr/>
        </p:nvPicPr>
        <p:blipFill>
          <a:blip r:embed="rId7">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3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42" name="Picture Placeholder 4"/>
          <p:cNvGrpSpPr/>
          <p:nvPr/>
        </p:nvGrpSpPr>
        <p:grpSpPr>
          <a:xfrm>
            <a:off x="444875" y="1024946"/>
            <a:ext cx="4962147" cy="2495551"/>
            <a:chOff x="0" y="0"/>
            <a:chExt cx="4962145" cy="2495550"/>
          </a:xfrm>
        </p:grpSpPr>
        <p:sp>
          <p:nvSpPr>
            <p:cNvPr id="3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41" name="image15.jpeg" descr="image15.jpeg"/>
            <p:cNvPicPr>
              <a:picLocks noChangeAspect="1"/>
            </p:cNvPicPr>
            <p:nvPr/>
          </p:nvPicPr>
          <p:blipFill>
            <a:blip r:embed="rId3">
              <a:extLst/>
            </a:blip>
            <a:srcRect l="0" t="12314" r="0" b="12314"/>
            <a:stretch>
              <a:fillRect/>
            </a:stretch>
          </p:blipFill>
          <p:spPr>
            <a:xfrm>
              <a:off x="0" y="0"/>
              <a:ext cx="4962146" cy="2495550"/>
            </a:xfrm>
            <a:prstGeom prst="rect">
              <a:avLst/>
            </a:prstGeom>
            <a:ln w="12700" cap="flat">
              <a:noFill/>
              <a:miter lim="400000"/>
            </a:ln>
            <a:effectLst/>
          </p:spPr>
        </p:pic>
      </p:grpSp>
      <p:sp>
        <p:nvSpPr>
          <p:cNvPr id="34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4" name="Picture 29" descr="Picture 29"/>
          <p:cNvPicPr>
            <a:picLocks noChangeAspect="1"/>
          </p:cNvPicPr>
          <p:nvPr/>
        </p:nvPicPr>
        <p:blipFill>
          <a:blip r:embed="rId4">
            <a:extLst/>
          </a:blip>
          <a:stretch>
            <a:fillRect/>
          </a:stretch>
        </p:blipFill>
        <p:spPr>
          <a:xfrm>
            <a:off x="245859" y="-372929"/>
            <a:ext cx="2036260" cy="1800994"/>
          </a:xfrm>
          <a:prstGeom prst="rect">
            <a:avLst/>
          </a:prstGeom>
          <a:ln w="12700">
            <a:miter lim="400000"/>
          </a:ln>
        </p:spPr>
      </p:pic>
      <p:pic>
        <p:nvPicPr>
          <p:cNvPr id="345" name="Graphic 30" descr="Graphic 30"/>
          <p:cNvPicPr>
            <a:picLocks noChangeAspect="1"/>
          </p:cNvPicPr>
          <p:nvPr/>
        </p:nvPicPr>
        <p:blipFill>
          <a:blip r:embed="rId5">
            <a:extLst/>
          </a:blip>
          <a:stretch>
            <a:fillRect/>
          </a:stretch>
        </p:blipFill>
        <p:spPr>
          <a:xfrm>
            <a:off x="9425755" y="425241"/>
            <a:ext cx="2362201" cy="142876"/>
          </a:xfrm>
          <a:prstGeom prst="rect">
            <a:avLst/>
          </a:prstGeom>
          <a:ln w="12700">
            <a:miter lim="400000"/>
          </a:ln>
        </p:spPr>
      </p:pic>
      <p:pic>
        <p:nvPicPr>
          <p:cNvPr id="346" name="Graphic 31" descr="Graphic 31"/>
          <p:cNvPicPr>
            <a:picLocks noChangeAspect="1"/>
          </p:cNvPicPr>
          <p:nvPr/>
        </p:nvPicPr>
        <p:blipFill>
          <a:blip r:embed="rId6">
            <a:extLst/>
          </a:blip>
          <a:stretch>
            <a:fillRect/>
          </a:stretch>
        </p:blipFill>
        <p:spPr>
          <a:xfrm>
            <a:off x="280308" y="6043914"/>
            <a:ext cx="2167471" cy="591662"/>
          </a:xfrm>
          <a:prstGeom prst="rect">
            <a:avLst/>
          </a:prstGeom>
          <a:ln w="12700">
            <a:miter lim="400000"/>
          </a:ln>
        </p:spPr>
      </p:pic>
      <p:pic>
        <p:nvPicPr>
          <p:cNvPr id="347" name="Graphic 32" descr="Graphic 32"/>
          <p:cNvPicPr>
            <a:picLocks noChangeAspect="1"/>
          </p:cNvPicPr>
          <p:nvPr/>
        </p:nvPicPr>
        <p:blipFill>
          <a:blip r:embed="rId7">
            <a:extLst/>
          </a:blip>
          <a:stretch>
            <a:fillRect/>
          </a:stretch>
        </p:blipFill>
        <p:spPr>
          <a:xfrm>
            <a:off x="9923144" y="6311379"/>
            <a:ext cx="1879650" cy="309234"/>
          </a:xfrm>
          <a:prstGeom prst="rect">
            <a:avLst/>
          </a:prstGeom>
          <a:ln w="12700">
            <a:miter lim="400000"/>
          </a:ln>
        </p:spPr>
      </p:pic>
      <p:sp>
        <p:nvSpPr>
          <p:cNvPr id="348"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51" name="Picture Placeholder 4"/>
          <p:cNvGrpSpPr/>
          <p:nvPr/>
        </p:nvGrpSpPr>
        <p:grpSpPr>
          <a:xfrm>
            <a:off x="444875" y="1024946"/>
            <a:ext cx="4962147" cy="2495551"/>
            <a:chOff x="0" y="0"/>
            <a:chExt cx="4962145" cy="2495550"/>
          </a:xfrm>
        </p:grpSpPr>
        <p:sp>
          <p:nvSpPr>
            <p:cNvPr id="349"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50" name="image15.jpeg" descr="image15.jpeg"/>
            <p:cNvPicPr>
              <a:picLocks noChangeAspect="1"/>
            </p:cNvPicPr>
            <p:nvPr/>
          </p:nvPicPr>
          <p:blipFill>
            <a:blip r:embed="rId3">
              <a:extLst/>
            </a:blip>
            <a:srcRect l="0" t="12314" r="0" b="12314"/>
            <a:stretch>
              <a:fillRect/>
            </a:stretch>
          </p:blipFill>
          <p:spPr>
            <a:xfrm>
              <a:off x="0" y="0"/>
              <a:ext cx="4962146" cy="2495550"/>
            </a:xfrm>
            <a:prstGeom prst="rect">
              <a:avLst/>
            </a:prstGeom>
            <a:ln w="12700" cap="flat">
              <a:noFill/>
              <a:miter lim="400000"/>
            </a:ln>
            <a:effectLst/>
          </p:spPr>
        </p:pic>
      </p:grpSp>
      <p:sp>
        <p:nvSpPr>
          <p:cNvPr id="352"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53" name="Picture 29" descr="Picture 29"/>
          <p:cNvPicPr>
            <a:picLocks noChangeAspect="1"/>
          </p:cNvPicPr>
          <p:nvPr/>
        </p:nvPicPr>
        <p:blipFill>
          <a:blip r:embed="rId4">
            <a:extLst/>
          </a:blip>
          <a:stretch>
            <a:fillRect/>
          </a:stretch>
        </p:blipFill>
        <p:spPr>
          <a:xfrm>
            <a:off x="245859" y="-372929"/>
            <a:ext cx="2036260" cy="1800994"/>
          </a:xfrm>
          <a:prstGeom prst="rect">
            <a:avLst/>
          </a:prstGeom>
          <a:ln w="12700">
            <a:miter lim="400000"/>
          </a:ln>
        </p:spPr>
      </p:pic>
      <p:pic>
        <p:nvPicPr>
          <p:cNvPr id="354" name="Graphic 30" descr="Graphic 30"/>
          <p:cNvPicPr>
            <a:picLocks noChangeAspect="1"/>
          </p:cNvPicPr>
          <p:nvPr/>
        </p:nvPicPr>
        <p:blipFill>
          <a:blip r:embed="rId5">
            <a:extLst/>
          </a:blip>
          <a:stretch>
            <a:fillRect/>
          </a:stretch>
        </p:blipFill>
        <p:spPr>
          <a:xfrm>
            <a:off x="9425755" y="425241"/>
            <a:ext cx="2362201" cy="142876"/>
          </a:xfrm>
          <a:prstGeom prst="rect">
            <a:avLst/>
          </a:prstGeom>
          <a:ln w="12700">
            <a:miter lim="400000"/>
          </a:ln>
        </p:spPr>
      </p:pic>
      <p:pic>
        <p:nvPicPr>
          <p:cNvPr id="355" name="Graphic 31" descr="Graphic 31"/>
          <p:cNvPicPr>
            <a:picLocks noChangeAspect="1"/>
          </p:cNvPicPr>
          <p:nvPr/>
        </p:nvPicPr>
        <p:blipFill>
          <a:blip r:embed="rId6">
            <a:extLst/>
          </a:blip>
          <a:stretch>
            <a:fillRect/>
          </a:stretch>
        </p:blipFill>
        <p:spPr>
          <a:xfrm>
            <a:off x="280308" y="6043914"/>
            <a:ext cx="2167471" cy="591662"/>
          </a:xfrm>
          <a:prstGeom prst="rect">
            <a:avLst/>
          </a:prstGeom>
          <a:ln w="12700">
            <a:miter lim="400000"/>
          </a:ln>
        </p:spPr>
      </p:pic>
      <p:pic>
        <p:nvPicPr>
          <p:cNvPr id="356" name="Graphic 32" descr="Graphic 32"/>
          <p:cNvPicPr>
            <a:picLocks noChangeAspect="1"/>
          </p:cNvPicPr>
          <p:nvPr/>
        </p:nvPicPr>
        <p:blipFill>
          <a:blip r:embed="rId7">
            <a:extLst/>
          </a:blip>
          <a:stretch>
            <a:fillRect/>
          </a:stretch>
        </p:blipFill>
        <p:spPr>
          <a:xfrm>
            <a:off x="9923144" y="6311379"/>
            <a:ext cx="1879650" cy="309234"/>
          </a:xfrm>
          <a:prstGeom prst="rect">
            <a:avLst/>
          </a:prstGeom>
          <a:ln w="12700">
            <a:miter lim="400000"/>
          </a:ln>
        </p:spPr>
      </p:pic>
      <p:sp>
        <p:nvSpPr>
          <p:cNvPr id="357"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358"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5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66"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3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74"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75"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Bodoni SvtyTwo ITC TT-Book"/>
                <a:ea typeface="Bodoni SvtyTwo ITC TT-Book"/>
                <a:cs typeface="Bodoni SvtyTwo ITC TT-Book"/>
                <a:sym typeface="Bodoni SvtyTwo ITC TT-Book"/>
              </a:defRPr>
            </a:lvl1pPr>
            <a:lvl2pPr marL="0" indent="457200" algn="just">
              <a:buSzTx/>
              <a:buNone/>
              <a:defRPr sz="2300">
                <a:latin typeface="Bodoni SvtyTwo ITC TT-Book"/>
                <a:ea typeface="Bodoni SvtyTwo ITC TT-Book"/>
                <a:cs typeface="Bodoni SvtyTwo ITC TT-Book"/>
                <a:sym typeface="Bodoni SvtyTwo ITC TT-Book"/>
              </a:defRPr>
            </a:lvl2pPr>
            <a:lvl3pPr marL="0" indent="914400" algn="just">
              <a:buSzTx/>
              <a:buNone/>
              <a:defRPr sz="2300">
                <a:latin typeface="Bodoni SvtyTwo ITC TT-Book"/>
                <a:ea typeface="Bodoni SvtyTwo ITC TT-Book"/>
                <a:cs typeface="Bodoni SvtyTwo ITC TT-Book"/>
                <a:sym typeface="Bodoni SvtyTwo ITC TT-Book"/>
              </a:defRPr>
            </a:lvl3pPr>
            <a:lvl4pPr marL="0" indent="1371600" algn="just">
              <a:buSzTx/>
              <a:buNone/>
              <a:defRPr sz="2300">
                <a:latin typeface="Bodoni SvtyTwo ITC TT-Book"/>
                <a:ea typeface="Bodoni SvtyTwo ITC TT-Book"/>
                <a:cs typeface="Bodoni SvtyTwo ITC TT-Book"/>
                <a:sym typeface="Bodoni SvtyTwo ITC TT-Book"/>
              </a:defRPr>
            </a:lvl4pPr>
            <a:lvl5pPr marL="0" indent="1828800" algn="just">
              <a:buSzTx/>
              <a:buNone/>
              <a:defRPr sz="23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376"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77"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3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7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8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81"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8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83"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 Id="rId27" Type="http://schemas.openxmlformats.org/officeDocument/2006/relationships/slideLayout" Target="../slideLayouts/slideLayout20.xml"/><Relationship Id="rId28" Type="http://schemas.openxmlformats.org/officeDocument/2006/relationships/slideLayout" Target="../slideLayouts/slideLayout21.xml"/><Relationship Id="rId29" Type="http://schemas.openxmlformats.org/officeDocument/2006/relationships/slideLayout" Target="../slideLayouts/slideLayout22.xml"/><Relationship Id="rId30" Type="http://schemas.openxmlformats.org/officeDocument/2006/relationships/slideLayout" Target="../slideLayouts/slideLayout23.xml"/><Relationship Id="rId3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 id="2147483668" r:id="rId27"/>
    <p:sldLayoutId id="2147483669" r:id="rId28"/>
    <p:sldLayoutId id="2147483670" r:id="rId29"/>
    <p:sldLayoutId id="2147483671" r:id="rId30"/>
    <p:sldLayoutId id="2147483672" r:id="rId31"/>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png"/><Relationship Id="rId3" Type="http://schemas.openxmlformats.org/officeDocument/2006/relationships/image" Target="../media/image39.png"/><Relationship Id="rId4" Type="http://schemas.openxmlformats.org/officeDocument/2006/relationships/image" Target="../media/image40.png"/><Relationship Id="rId5" Type="http://schemas.openxmlformats.org/officeDocument/2006/relationships/image" Target="../media/image42.png"/><Relationship Id="rId6" Type="http://schemas.openxmlformats.org/officeDocument/2006/relationships/image" Target="../media/image4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39.png"/><Relationship Id="rId5" Type="http://schemas.openxmlformats.org/officeDocument/2006/relationships/image" Target="../media/image40.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46.png"/><Relationship Id="rId3" Type="http://schemas.openxmlformats.org/officeDocument/2006/relationships/image" Target="../media/image4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8.png"/><Relationship Id="rId3" Type="http://schemas.openxmlformats.org/officeDocument/2006/relationships/image" Target="../media/image49.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0.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2.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3.png"/><Relationship Id="rId3" Type="http://schemas.openxmlformats.org/officeDocument/2006/relationships/image" Target="../media/image5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5.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6.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57.png"/><Relationship Id="rId3" Type="http://schemas.openxmlformats.org/officeDocument/2006/relationships/image" Target="../media/image58.png"/><Relationship Id="rId4" Type="http://schemas.openxmlformats.org/officeDocument/2006/relationships/image" Target="../media/image59.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0.png"/><Relationship Id="rId3" Type="http://schemas.openxmlformats.org/officeDocument/2006/relationships/image" Target="../media/image61.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2.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63.png"/><Relationship Id="rId3" Type="http://schemas.openxmlformats.org/officeDocument/2006/relationships/image" Target="../media/image1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65.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95" name="Rectangle: Rounded Corners 33"/>
          <p:cNvGrpSpPr/>
          <p:nvPr/>
        </p:nvGrpSpPr>
        <p:grpSpPr>
          <a:xfrm>
            <a:off x="3407415" y="5101128"/>
            <a:ext cx="9224582" cy="3030787"/>
            <a:chOff x="-2758828" y="42571"/>
            <a:chExt cx="9224580" cy="3030785"/>
          </a:xfrm>
        </p:grpSpPr>
        <p:sp>
          <p:nvSpPr>
            <p:cNvPr id="393" name="Lecture 8:…"/>
            <p:cNvSpPr/>
            <p:nvPr/>
          </p:nvSpPr>
          <p:spPr>
            <a:xfrm>
              <a:off x="-2758829" y="42571"/>
              <a:ext cx="7788518" cy="1029109"/>
            </a:xfrm>
            <a:prstGeom prst="roundRect">
              <a:avLst>
                <a:gd name="adj" fmla="val 16667"/>
              </a:avLst>
            </a:prstGeom>
            <a:solidFill>
              <a:srgbClr val="FFFFFF"/>
            </a:solidFill>
            <a:ln w="12700" cap="flat">
              <a:solidFill>
                <a:srgbClr val="8E5A6D"/>
              </a:solidFill>
              <a:prstDash val="solid"/>
              <a:miter lim="8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p>
              <a:pPr>
                <a:defRPr>
                  <a:solidFill>
                    <a:srgbClr val="941100"/>
                  </a:solidFill>
                </a:defRPr>
              </a:pPr>
              <a:r>
                <a:t>Lecture 8:</a:t>
              </a:r>
            </a:p>
            <a:p>
              <a:pPr algn="ctr">
                <a:defRPr>
                  <a:solidFill>
                    <a:srgbClr val="941100"/>
                  </a:solidFill>
                </a:defRPr>
              </a:pPr>
              <a:r>
                <a:t> The project results </a:t>
              </a:r>
              <a:r>
                <a:rPr b="1" u="sng"/>
                <a:t>transform</a:t>
              </a:r>
              <a:r>
                <a:t> from the efficiency level to the effectiveness level (Readiness-deliverables).</a:t>
              </a:r>
            </a:p>
          </p:txBody>
        </p:sp>
        <p:sp>
          <p:nvSpPr>
            <p:cNvPr id="394" name="Rectangle"/>
            <p:cNvSpPr txBox="1"/>
            <p:nvPr/>
          </p:nvSpPr>
          <p:spPr>
            <a:xfrm>
              <a:off x="-1211059" y="1216025"/>
              <a:ext cx="7676811" cy="185733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noAutofit/>
            </a:bodyPr>
            <a:lstStyle/>
            <a:p>
              <a:pPr>
                <a:defRPr b="1" sz="1900">
                  <a:solidFill>
                    <a:srgbClr val="2D3956"/>
                  </a:solidFill>
                  <a:latin typeface="Tajawal Medium"/>
                  <a:ea typeface="Tajawal Medium"/>
                  <a:cs typeface="Tajawal Medium"/>
                  <a:sym typeface="Tajawal Medium"/>
                </a:defRPr>
              </a:pPr>
              <a:r>
                <a:t> </a:t>
              </a:r>
            </a:p>
            <a:p>
              <a:pPr>
                <a:defRPr b="1" sz="1900">
                  <a:solidFill>
                    <a:srgbClr val="2D3956"/>
                  </a:solidFill>
                  <a:latin typeface="Tajawal Medium"/>
                  <a:ea typeface="Tajawal Medium"/>
                  <a:cs typeface="Tajawal Medium"/>
                  <a:sym typeface="Tajawal Medium"/>
                </a:defRPr>
              </a:pPr>
            </a:p>
          </p:txBody>
        </p:sp>
      </p:gr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9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399"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40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01"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02" name="Welcome to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to the professional quality track!</a:t>
            </a:r>
          </a:p>
        </p:txBody>
      </p:sp>
      <p:sp>
        <p:nvSpPr>
          <p:cNvPr id="40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4" name="Rectangle: Rounded Corners 22"/>
          <p:cNvSpPr/>
          <p:nvPr/>
        </p:nvSpPr>
        <p:spPr>
          <a:xfrm>
            <a:off x="6395558" y="1626170"/>
            <a:ext cx="3732790" cy="404919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p>
            <a:pPr algn="ctr">
              <a:defRPr b="1">
                <a:solidFill>
                  <a:srgbClr val="FFFFFF"/>
                </a:solidFill>
              </a:defRPr>
            </a:pPr>
            <a:r>
              <a:t>BASED ON THE HPMQC</a:t>
            </a:r>
          </a:p>
          <a:p>
            <a:pPr defTabSz="457200">
              <a:defRPr b="1" sz="1200">
                <a:latin typeface="Times Roman"/>
                <a:ea typeface="Times Roman"/>
                <a:cs typeface="Times Roman"/>
                <a:sym typeface="Times Roman"/>
              </a:defRPr>
            </a:pPr>
            <a:r>
              <a:t>Having a official   conformed  deliverables processes +  deliverable quality fitness = resultant deliverables</a:t>
            </a:r>
          </a:p>
          <a:p>
            <a:pPr defTabSz="457200">
              <a:defRPr b="1" sz="1200">
                <a:latin typeface="Times Roman"/>
                <a:ea typeface="Times Roman"/>
                <a:cs typeface="Times Roman"/>
                <a:sym typeface="Times Roman"/>
              </a:defRPr>
            </a:pPr>
          </a:p>
        </p:txBody>
      </p:sp>
      <p:pic>
        <p:nvPicPr>
          <p:cNvPr id="405" name="Rectangle: Rounded Corners 24" descr="Rectangle: Rounded Corners 24"/>
          <p:cNvPicPr>
            <a:picLocks noChangeAspect="0"/>
          </p:cNvPicPr>
          <p:nvPr/>
        </p:nvPicPr>
        <p:blipFill>
          <a:blip r:embed="rId5">
            <a:extLst/>
          </a:blip>
          <a:stretch>
            <a:fillRect/>
          </a:stretch>
        </p:blipFill>
        <p:spPr>
          <a:xfrm>
            <a:off x="1278943" y="1717440"/>
            <a:ext cx="4308596" cy="325872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pic>
        <p:nvPicPr>
          <p:cNvPr id="406" name="Line Line" descr="Line Line"/>
          <p:cNvPicPr>
            <a:picLocks noChangeAspect="0"/>
          </p:cNvPicPr>
          <p:nvPr/>
        </p:nvPicPr>
        <p:blipFill>
          <a:blip r:embed="rId6">
            <a:extLst/>
          </a:blip>
          <a:stretch>
            <a:fillRect/>
          </a:stretch>
        </p:blipFill>
        <p:spPr>
          <a:xfrm rot="4674325">
            <a:off x="4700494" y="4713268"/>
            <a:ext cx="1898052" cy="457904"/>
          </a:xfrm>
          <a:prstGeom prst="rect">
            <a:avLst/>
          </a:prstGeom>
        </p:spPr>
      </p:pic>
      <p:sp>
        <p:nvSpPr>
          <p:cNvPr id="408" name="Is the product fit to meet the  customer requirements and ready for the final acceptance test ?"/>
          <p:cNvSpPr txBox="1"/>
          <p:nvPr/>
        </p:nvSpPr>
        <p:spPr>
          <a:xfrm>
            <a:off x="2844068" y="5832708"/>
            <a:ext cx="6158449" cy="688341"/>
          </a:xfrm>
          <a:prstGeom prst="rect">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spAutoFit/>
          </a:bodyPr>
          <a:lstStyle>
            <a:lvl1pPr algn="ctr">
              <a:defRPr>
                <a:solidFill>
                  <a:srgbClr val="005493"/>
                </a:solidFill>
                <a:latin typeface="Bodoni SvtyTwo ITC TT-Bold"/>
                <a:ea typeface="Bodoni SvtyTwo ITC TT-Bold"/>
                <a:cs typeface="Bodoni SvtyTwo ITC TT-Bold"/>
                <a:sym typeface="Bodoni SvtyTwo ITC TT-Bold"/>
              </a:defRPr>
            </a:lvl1pPr>
          </a:lstStyle>
          <a:p>
            <a:pPr/>
            <a:r>
              <a:t>Is the product fit to meet the  customer requirements and ready for the final acceptance test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1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p>
        </p:txBody>
      </p:sp>
      <p:pic>
        <p:nvPicPr>
          <p:cNvPr id="411"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12"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sp>
        <p:nvSpPr>
          <p:cNvPr id="413"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pic>
        <p:nvPicPr>
          <p:cNvPr id="414"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15"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416"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17" name="1st section contents :…"/>
          <p:cNvSpPr txBox="1"/>
          <p:nvPr>
            <p:ph type="body" sz="quarter" idx="1"/>
          </p:nvPr>
        </p:nvSpPr>
        <p:spPr>
          <a:xfrm>
            <a:off x="742461" y="1562970"/>
            <a:ext cx="9144001" cy="1655763"/>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p>
            <a:pPr algn="l">
              <a:lnSpc>
                <a:spcPct val="100000"/>
              </a:lnSpc>
              <a:spcBef>
                <a:spcPts val="0"/>
              </a:spcBef>
              <a:defRPr b="1" sz="1800" u="sng">
                <a:solidFill>
                  <a:schemeClr val="accent5">
                    <a:satOff val="-3547"/>
                    <a:lumOff val="-10352"/>
                  </a:schemeClr>
                </a:solidFill>
                <a:latin typeface="Bookman Old Style"/>
                <a:ea typeface="Bookman Old Style"/>
                <a:cs typeface="Bookman Old Style"/>
                <a:sym typeface="Bookman Old Style"/>
              </a:defRPr>
            </a:pPr>
            <a:r>
              <a:t>1st section contents :</a:t>
            </a:r>
          </a:p>
          <a:p>
            <a:pPr algn="l">
              <a:lnSpc>
                <a:spcPct val="100000"/>
              </a:lnSpc>
              <a:spcBef>
                <a:spcPts val="0"/>
              </a:spcBef>
              <a:defRPr b="1" sz="1800">
                <a:solidFill>
                  <a:schemeClr val="accent5">
                    <a:satOff val="-3547"/>
                    <a:lumOff val="-10352"/>
                  </a:schemeClr>
                </a:solidFill>
                <a:latin typeface="Bookman Old Style"/>
                <a:ea typeface="Bookman Old Style"/>
                <a:cs typeface="Bookman Old Style"/>
                <a:sym typeface="Bookman Old Style"/>
              </a:defRPr>
            </a:pPr>
            <a:r>
              <a:t>The transformation process (what/why)</a:t>
            </a:r>
          </a:p>
        </p:txBody>
      </p:sp>
      <p:sp>
        <p:nvSpPr>
          <p:cNvPr id="41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9" name="Lecture outline"/>
          <p:cNvSpPr txBox="1"/>
          <p:nvPr>
            <p:ph type="title"/>
          </p:nvPr>
        </p:nvSpPr>
        <p:spPr>
          <a:xfrm>
            <a:off x="1524000" y="1122362"/>
            <a:ext cx="9144000" cy="772414"/>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lvl1pPr algn="l" defTabSz="850391">
              <a:lnSpc>
                <a:spcPct val="100000"/>
              </a:lnSpc>
              <a:defRPr b="1" i="1" sz="4278">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420" name="2nd section contents :…"/>
          <p:cNvSpPr/>
          <p:nvPr/>
        </p:nvSpPr>
        <p:spPr>
          <a:xfrm>
            <a:off x="717935" y="3372687"/>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defTabSz="722376">
              <a:defRPr b="1" sz="1422" u="sng">
                <a:solidFill>
                  <a:schemeClr val="accent5">
                    <a:satOff val="-3547"/>
                    <a:lumOff val="-10352"/>
                  </a:schemeClr>
                </a:solidFill>
                <a:latin typeface="Bookman Old Style"/>
                <a:ea typeface="Bookman Old Style"/>
                <a:cs typeface="Bookman Old Style"/>
                <a:sym typeface="Bookman Old Style"/>
              </a:defRPr>
            </a:pPr>
          </a:p>
          <a:p>
            <a:pPr defTabSz="722376">
              <a:defRPr b="1" sz="1422" u="sng">
                <a:solidFill>
                  <a:schemeClr val="accent5">
                    <a:satOff val="-3547"/>
                    <a:lumOff val="-10352"/>
                  </a:schemeClr>
                </a:solidFill>
                <a:latin typeface="Bookman Old Style"/>
                <a:ea typeface="Bookman Old Style"/>
                <a:cs typeface="Bookman Old Style"/>
                <a:sym typeface="Bookman Old Style"/>
              </a:defRPr>
            </a:pPr>
            <a:r>
              <a:t>2nd section contents :</a:t>
            </a:r>
            <a:endParaRPr u="none"/>
          </a:p>
          <a:p>
            <a:pPr defTabSz="722376">
              <a:defRPr b="1" sz="1422" u="sng">
                <a:solidFill>
                  <a:schemeClr val="accent5">
                    <a:satOff val="-3547"/>
                    <a:lumOff val="-10352"/>
                  </a:schemeClr>
                </a:solidFill>
                <a:latin typeface="Bookman Old Style"/>
                <a:ea typeface="Bookman Old Style"/>
                <a:cs typeface="Bookman Old Style"/>
                <a:sym typeface="Bookman Old Style"/>
              </a:defRPr>
            </a:pPr>
            <a:r>
              <a:rPr u="none"/>
              <a:t>The relationship between the Resultant-deliverable and the Readiness-Deliverable matrix </a:t>
            </a:r>
            <a:endParaRPr u="none"/>
          </a:p>
          <a:p>
            <a:pPr defTabSz="722376">
              <a:defRPr b="1" sz="1422" u="sng">
                <a:solidFill>
                  <a:schemeClr val="accent5">
                    <a:satOff val="-3547"/>
                    <a:lumOff val="-10352"/>
                  </a:schemeClr>
                </a:solidFill>
                <a:latin typeface="Bookman Old Style"/>
                <a:ea typeface="Bookman Old Style"/>
                <a:cs typeface="Bookman Old Style"/>
                <a:sym typeface="Bookman Old Style"/>
              </a:defRPr>
            </a:pPr>
            <a:r>
              <a:rPr u="none"/>
              <a:t>The  role of the Project manager in assessing the efficiency of the project results </a:t>
            </a:r>
            <a:endParaRPr u="none"/>
          </a:p>
        </p:txBody>
      </p:sp>
      <p:sp>
        <p:nvSpPr>
          <p:cNvPr id="421" name="3rd  section contents :…"/>
          <p:cNvSpPr/>
          <p:nvPr/>
        </p:nvSpPr>
        <p:spPr>
          <a:xfrm>
            <a:off x="716610" y="4596029"/>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u="sng">
                <a:solidFill>
                  <a:schemeClr val="accent5">
                    <a:satOff val="-3547"/>
                    <a:lumOff val="-10352"/>
                  </a:schemeClr>
                </a:solidFill>
                <a:latin typeface="Bookman Old Style"/>
                <a:ea typeface="Bookman Old Style"/>
                <a:cs typeface="Bookman Old Style"/>
                <a:sym typeface="Bookman Old Style"/>
              </a:defRPr>
            </a:pPr>
            <a:r>
              <a:t>3rd  section contents :</a:t>
            </a:r>
          </a:p>
          <a:p>
            <a:pPr>
              <a:defRPr b="1">
                <a:solidFill>
                  <a:schemeClr val="accent5">
                    <a:satOff val="-3547"/>
                    <a:lumOff val="-10352"/>
                  </a:schemeClr>
                </a:solidFill>
                <a:latin typeface="Bookman Old Style"/>
                <a:ea typeface="Bookman Old Style"/>
                <a:cs typeface="Bookman Old Style"/>
                <a:sym typeface="Bookman Old Style"/>
              </a:defRPr>
            </a:pPr>
            <a:r>
              <a:t>The transformation performance process </a:t>
            </a:r>
          </a:p>
          <a:p>
            <a:pPr>
              <a:defRPr b="1">
                <a:solidFill>
                  <a:schemeClr val="accent5">
                    <a:satOff val="-3547"/>
                    <a:lumOff val="-10352"/>
                  </a:schemeClr>
                </a:solidFill>
                <a:latin typeface="Bookman Old Style"/>
                <a:ea typeface="Bookman Old Style"/>
                <a:cs typeface="Bookman Old Style"/>
                <a:sym typeface="Bookman Old Style"/>
              </a:defRPr>
            </a:pPr>
            <a:r>
              <a:t>  Having “Readiness-deliverable”</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3" name="How far the efficiency of the project results ?…"/>
          <p:cNvSpPr txBox="1"/>
          <p:nvPr>
            <p:ph type="body" sz="quarter" idx="1"/>
          </p:nvPr>
        </p:nvSpPr>
        <p:spPr>
          <a:xfrm>
            <a:off x="1068281" y="2454523"/>
            <a:ext cx="10055438" cy="1359343"/>
          </a:xfrm>
          <a:prstGeom prst="rect">
            <a:avLst/>
          </a:prstGeom>
        </p:spPr>
        <p:txBody>
          <a:bodyPr/>
          <a:lstStyle/>
          <a:p>
            <a:pPr defTabSz="786384">
              <a:spcBef>
                <a:spcPts val="800"/>
              </a:spcBef>
              <a:defRPr sz="1978"/>
            </a:pPr>
            <a:r>
              <a:t>How far the efficiency of the project results ?</a:t>
            </a:r>
          </a:p>
          <a:p>
            <a:pPr defTabSz="786384">
              <a:spcBef>
                <a:spcPts val="800"/>
              </a:spcBef>
              <a:defRPr sz="1978"/>
            </a:pPr>
            <a:r>
              <a:t>How far are the coordination and consistency processes integrated between the  performance processes   of the three key levels of the project (the HPMQS team, the project team, and the customers)?</a:t>
            </a:r>
          </a:p>
        </p:txBody>
      </p:sp>
      <p:sp>
        <p:nvSpPr>
          <p:cNvPr id="424" name="The target of this stage is to answer the following questions:"/>
          <p:cNvSpPr txBox="1"/>
          <p:nvPr>
            <p:ph type="title"/>
          </p:nvPr>
        </p:nvSpPr>
        <p:spPr>
          <a:prstGeom prst="rect">
            <a:avLst/>
          </a:prstGeom>
        </p:spPr>
        <p:txBody>
          <a:bodyPr/>
          <a:lstStyle>
            <a:lvl1pPr defTabSz="630936">
              <a:defRPr sz="3036"/>
            </a:lvl1pPr>
          </a:lstStyle>
          <a:p>
            <a:pPr/>
            <a:r>
              <a:t>The target of this stage is to answer the following questions:</a:t>
            </a:r>
          </a:p>
        </p:txBody>
      </p:sp>
      <p:sp>
        <p:nvSpPr>
          <p:cNvPr id="42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6" name="Text"/>
          <p:cNvSpPr txBox="1"/>
          <p:nvPr/>
        </p:nvSpPr>
        <p:spPr>
          <a:xfrm>
            <a:off x="11226491" y="9273703"/>
            <a:ext cx="277935"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pic>
        <p:nvPicPr>
          <p:cNvPr id="427" name="Are we ready to deliver the  right product to the customers ?… Are we ready to deliver the  right product to the customers ?Are we ready to be transformed from the efficiency  level to the effectiveness level ? Are the resultant deliverable aligned with " descr="Are we ready to deliver the  right product to the customers ?… Are we ready to deliver the  right product to the customers ?Are we ready to be transformed from the efficiency  level to the effectiveness level ? Are the resultant deliverable aligned with the project plan have the PVA?"/>
          <p:cNvPicPr>
            <a:picLocks noChangeAspect="0"/>
          </p:cNvPicPr>
          <p:nvPr/>
        </p:nvPicPr>
        <p:blipFill>
          <a:blip r:embed="rId2">
            <a:extLst/>
          </a:blip>
          <a:stretch>
            <a:fillRect/>
          </a:stretch>
        </p:blipFill>
        <p:spPr>
          <a:xfrm>
            <a:off x="1806125" y="3996964"/>
            <a:ext cx="10182438" cy="1826394"/>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9" name="the parties concerned with the readiness -deliverables"/>
          <p:cNvSpPr txBox="1"/>
          <p:nvPr>
            <p:ph type="title"/>
          </p:nvPr>
        </p:nvSpPr>
        <p:spPr>
          <a:prstGeom prst="rect">
            <a:avLst/>
          </a:prstGeom>
        </p:spPr>
        <p:txBody>
          <a:bodyPr/>
          <a:lstStyle>
            <a:lvl1pPr defTabSz="694944">
              <a:defRPr sz="3343"/>
            </a:lvl1pPr>
          </a:lstStyle>
          <a:p>
            <a:pPr/>
            <a:r>
              <a:t>the parties concerned with the readiness -deliverables </a:t>
            </a:r>
          </a:p>
        </p:txBody>
      </p:sp>
      <p:sp>
        <p:nvSpPr>
          <p:cNvPr id="430"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31" name="The PDQP is developing the project efficiency (designed and planned by HPMQS)…  The PDQP is developing the project efficiency (designed and planned by HPMQS)The project committee who are assessing  the readiness deliverable efficiency and its PVAThe cust" descr="The PDQP is developing the project efficiency (designed and planned by HPMQS)…  The PDQP is developing the project efficiency (designed and planned by HPMQS)The project committee who are assessing  the readiness deliverable efficiency and its PVAThe customer is assessing the deliverable effectiveness  and confirm its PVA by accepting and sign off the deliverables "/>
          <p:cNvPicPr>
            <a:picLocks noChangeAspect="0"/>
          </p:cNvPicPr>
          <p:nvPr/>
        </p:nvPicPr>
        <p:blipFill>
          <a:blip r:embed="rId2">
            <a:extLst/>
          </a:blip>
          <a:stretch>
            <a:fillRect/>
          </a:stretch>
        </p:blipFill>
        <p:spPr>
          <a:xfrm>
            <a:off x="931445" y="3343888"/>
            <a:ext cx="10182438" cy="2095163"/>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3" name="From the traditional quality perspective :…"/>
          <p:cNvSpPr txBox="1"/>
          <p:nvPr>
            <p:ph type="body" sz="quarter" idx="1"/>
          </p:nvPr>
        </p:nvSpPr>
        <p:spPr>
          <a:xfrm>
            <a:off x="283760" y="1287642"/>
            <a:ext cx="10055437" cy="1578233"/>
          </a:xfrm>
          <a:prstGeom prst="rect">
            <a:avLst/>
          </a:prstGeom>
        </p:spPr>
        <p:txBody>
          <a:bodyPr/>
          <a:lstStyle/>
          <a:p>
            <a:pPr defTabSz="859536">
              <a:spcBef>
                <a:spcPts val="900"/>
              </a:spcBef>
              <a:defRPr sz="2162" u="sng">
                <a:latin typeface="Bodoni SvtyTwo ITC TT-Bold"/>
                <a:ea typeface="Bodoni SvtyTwo ITC TT-Bold"/>
                <a:cs typeface="Bodoni SvtyTwo ITC TT-Bold"/>
                <a:sym typeface="Bodoni SvtyTwo ITC TT-Bold"/>
              </a:defRPr>
            </a:pPr>
            <a:r>
              <a:t>From the traditional quality perspective :</a:t>
            </a:r>
          </a:p>
          <a:p>
            <a:pPr defTabSz="859536">
              <a:spcBef>
                <a:spcPts val="900"/>
              </a:spcBef>
              <a:defRPr sz="2162"/>
            </a:pPr>
            <a:r>
              <a:t>It is    the reviewed resultant  deliverables with finalized corrective actions  based on  the   based on the project completion criteria and aligned with the customer acceptance criteria as a preparation  for the customer  acceptance  test for  having the customer accepted deliverables .</a:t>
            </a:r>
          </a:p>
        </p:txBody>
      </p:sp>
      <p:sp>
        <p:nvSpPr>
          <p:cNvPr id="434" name="Readiness - deliverables"/>
          <p:cNvSpPr txBox="1"/>
          <p:nvPr>
            <p:ph type="title"/>
          </p:nvPr>
        </p:nvSpPr>
        <p:spPr>
          <a:xfrm>
            <a:off x="2350921" y="177474"/>
            <a:ext cx="9820604" cy="871285"/>
          </a:xfrm>
          <a:prstGeom prst="rect">
            <a:avLst/>
          </a:prstGeom>
        </p:spPr>
        <p:txBody>
          <a:bodyPr/>
          <a:lstStyle/>
          <a:p>
            <a:pPr/>
            <a:r>
              <a:t> Readiness - deliverables </a:t>
            </a:r>
          </a:p>
        </p:txBody>
      </p:sp>
      <p:sp>
        <p:nvSpPr>
          <p:cNvPr id="43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36" name="From the traditional project  perspective :… From the traditional project  perspective :It is the official approved and accepted deliverables  from the project decision makers that confirm the validated scope and the readiness/fitness for  customer asses" descr="From the traditional project  perspective :… From the traditional project  perspective :It is the official approved and accepted deliverables  from the project decision makers that confirm the validated scope and the readiness/fitness for  customer assessment for having the  acceptance ,signed off and handed  over ."/>
          <p:cNvPicPr>
            <a:picLocks noChangeAspect="0"/>
          </p:cNvPicPr>
          <p:nvPr/>
        </p:nvPicPr>
        <p:blipFill>
          <a:blip r:embed="rId2">
            <a:extLst/>
          </a:blip>
          <a:stretch>
            <a:fillRect/>
          </a:stretch>
        </p:blipFill>
        <p:spPr>
          <a:xfrm>
            <a:off x="795378" y="2938056"/>
            <a:ext cx="10182438" cy="1305480"/>
          </a:xfrm>
          <a:prstGeom prst="rect">
            <a:avLst/>
          </a:prstGeom>
          <a:effectLst>
            <a:outerShdw sx="100000" sy="100000" kx="0" ky="0" algn="b" rotWithShape="0" blurRad="190500" dist="101600" dir="5400000">
              <a:schemeClr val="accent5">
                <a:alpha val="49461"/>
              </a:schemeClr>
            </a:outerShdw>
          </a:effectLst>
        </p:spPr>
      </p:pic>
      <p:grpSp>
        <p:nvGrpSpPr>
          <p:cNvPr id="439" name="From the traditional HPMQS perspective :…"/>
          <p:cNvGrpSpPr/>
          <p:nvPr/>
        </p:nvGrpSpPr>
        <p:grpSpPr>
          <a:xfrm>
            <a:off x="1236737" y="4391475"/>
            <a:ext cx="9922203" cy="1606099"/>
            <a:chOff x="0" y="0"/>
            <a:chExt cx="9922202" cy="1606097"/>
          </a:xfrm>
        </p:grpSpPr>
        <p:sp>
          <p:nvSpPr>
            <p:cNvPr id="438" name="From the traditional HPMQS perspective :…"/>
            <p:cNvSpPr txBox="1"/>
            <p:nvPr/>
          </p:nvSpPr>
          <p:spPr>
            <a:xfrm>
              <a:off x="50799" y="50800"/>
              <a:ext cx="9820604" cy="1504498"/>
            </a:xfrm>
            <a:prstGeom prst="rect">
              <a:avLst/>
            </a:prstGeom>
            <a:solidFill>
              <a:schemeClr val="accent2"/>
            </a:solidFill>
            <a:ln>
              <a:noFill/>
            </a:ln>
            <a:effectLst/>
            <a:extLst>
              <a:ext uri="{C572A759-6A51-4108-AA02-DFA0A04FC94B}">
                <ma14:wrappingTextBoxFlag xmlns:ma14="http://schemas.microsoft.com/office/mac/drawingml/2011/main" val="1"/>
              </a:ext>
            </a:extLst>
          </p:spPr>
          <p:txBody>
            <a:bodyPr wrap="square" lIns="45719" tIns="45719" rIns="45719" bIns="45719" numCol="1" anchor="ctr">
              <a:normAutofit fontScale="100000" lnSpcReduction="0"/>
            </a:bodyPr>
            <a:lstStyle/>
            <a:p>
              <a:pPr>
                <a:defRPr u="sng">
                  <a:solidFill>
                    <a:srgbClr val="FFFFFF"/>
                  </a:solidFill>
                  <a:latin typeface="Bodoni SvtyTwo ITC TT-Book"/>
                  <a:ea typeface="Bodoni SvtyTwo ITC TT-Book"/>
                  <a:cs typeface="Bodoni SvtyTwo ITC TT-Book"/>
                  <a:sym typeface="Bodoni SvtyTwo ITC TT-Book"/>
                </a:defRPr>
              </a:pPr>
              <a:r>
                <a:t>From the traditional HPMQS perspective :</a:t>
              </a:r>
            </a:p>
            <a:p>
              <a:pPr>
                <a:defRPr>
                  <a:solidFill>
                    <a:srgbClr val="FFFFFF"/>
                  </a:solidFill>
                  <a:latin typeface="Bodoni SvtyTwo ITC TT-Book"/>
                  <a:ea typeface="Bodoni SvtyTwo ITC TT-Book"/>
                  <a:cs typeface="Bodoni SvtyTwo ITC TT-Book"/>
                  <a:sym typeface="Bodoni SvtyTwo ITC TT-Book"/>
                </a:defRPr>
              </a:pPr>
              <a:r>
                <a:rPr u="sng">
                  <a:latin typeface="Bodoni SvtyTwo ITC TT-Bold"/>
                  <a:ea typeface="Bodoni SvtyTwo ITC TT-Bold"/>
                  <a:cs typeface="Bodoni SvtyTwo ITC TT-Bold"/>
                  <a:sym typeface="Bodoni SvtyTwo ITC TT-Bold"/>
                </a:rPr>
                <a:t>Readiness-deliverable </a:t>
              </a:r>
              <a:r>
                <a:t>Is the deliverable that confirm the effective integration between The quality requirements And The product requirements  Based on The customer requirements to have the product fit solution (PFS)</a:t>
              </a:r>
            </a:p>
          </p:txBody>
        </p:sp>
        <p:pic>
          <p:nvPicPr>
            <p:cNvPr id="437" name="From the traditional HPMQS perspective :… From the traditional HPMQS perspective :Readiness-deliverable Is the deliverable that confirm the effective integration between The quality requirements And The product requirements  Based on The customer require" descr="From the traditional HPMQS perspective :… From the traditional HPMQS perspective :Readiness-deliverable Is the deliverable that confirm the effective integration between The quality requirements And The product requirements  Based on The customer requirements to have the product fit solution (PFS)"/>
            <p:cNvPicPr>
              <a:picLocks noChangeAspect="0"/>
            </p:cNvPicPr>
            <p:nvPr/>
          </p:nvPicPr>
          <p:blipFill>
            <a:blip r:embed="rId3">
              <a:extLst/>
            </a:blip>
            <a:stretch>
              <a:fillRect/>
            </a:stretch>
          </p:blipFill>
          <p:spPr>
            <a:xfrm>
              <a:off x="-1" y="0"/>
              <a:ext cx="9922204" cy="1606098"/>
            </a:xfrm>
            <a:prstGeom prst="rect">
              <a:avLst/>
            </a:prstGeom>
            <a:effectLst/>
          </p:spPr>
        </p:pic>
      </p:gr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1" name="The transformation process"/>
          <p:cNvSpPr txBox="1"/>
          <p:nvPr>
            <p:ph type="title"/>
          </p:nvPr>
        </p:nvSpPr>
        <p:spPr>
          <a:xfrm>
            <a:off x="2323150" y="3112823"/>
            <a:ext cx="8465998" cy="807714"/>
          </a:xfrm>
          <a:prstGeom prst="rect">
            <a:avLst/>
          </a:prstGeom>
          <a:solidFill>
            <a:srgbClr val="D6D6D6"/>
          </a:solidFill>
          <a:ln w="38100">
            <a:solidFill>
              <a:schemeClr val="accent1"/>
            </a:solidFill>
            <a:custDash>
              <a:ds d="600000" sp="600000"/>
            </a:custDash>
            <a:miter lim="400000"/>
          </a:ln>
        </p:spPr>
        <p:txBody>
          <a:bodyPr/>
          <a:lstStyle>
            <a:lvl1pPr defTabSz="667512">
              <a:lnSpc>
                <a:spcPct val="100000"/>
              </a:lnSpc>
              <a:defRPr b="0" sz="4453">
                <a:solidFill>
                  <a:srgbClr val="005493"/>
                </a:solidFill>
                <a:latin typeface="Bodoni SvtyTwo ITC TT-Bold"/>
                <a:ea typeface="Bodoni SvtyTwo ITC TT-Bold"/>
                <a:cs typeface="Bodoni SvtyTwo ITC TT-Bold"/>
                <a:sym typeface="Bodoni SvtyTwo ITC TT-Bold"/>
              </a:defRPr>
            </a:lvl1pPr>
          </a:lstStyle>
          <a:p>
            <a:pPr/>
            <a:r>
              <a:t>The transformation process</a:t>
            </a:r>
          </a:p>
        </p:txBody>
      </p:sp>
      <p:sp>
        <p:nvSpPr>
          <p:cNvPr id="442"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4" name="Transformation From the efficiency level to the effectiveness level"/>
          <p:cNvSpPr txBox="1"/>
          <p:nvPr>
            <p:ph type="title"/>
          </p:nvPr>
        </p:nvSpPr>
        <p:spPr>
          <a:xfrm>
            <a:off x="3236054" y="1261465"/>
            <a:ext cx="8465998" cy="807714"/>
          </a:xfrm>
          <a:prstGeom prst="rect">
            <a:avLst/>
          </a:prstGeom>
        </p:spPr>
        <p:txBody>
          <a:bodyPr/>
          <a:lstStyle>
            <a:lvl1pPr algn="just" defTabSz="850391">
              <a:spcBef>
                <a:spcPts val="900"/>
              </a:spcBef>
              <a:buFont typeface="Arial"/>
              <a:defRPr b="0" sz="2604">
                <a:solidFill>
                  <a:srgbClr val="000000"/>
                </a:solidFill>
                <a:latin typeface="Bodoni SvtyTwo OS ITC TT-Book"/>
                <a:ea typeface="Bodoni SvtyTwo OS ITC TT-Book"/>
                <a:cs typeface="Bodoni SvtyTwo OS ITC TT-Book"/>
                <a:sym typeface="Bodoni SvtyTwo OS ITC TT-Book"/>
              </a:defRPr>
            </a:lvl1pPr>
          </a:lstStyle>
          <a:p>
            <a:pPr/>
            <a:r>
              <a:t>Transformation From the efficiency level to the effectiveness level </a:t>
            </a:r>
          </a:p>
        </p:txBody>
      </p:sp>
      <p:sp>
        <p:nvSpPr>
          <p:cNvPr id="445" name="After  we  have confirmed the efficiency of the DFT and we got the resultant deliverables…"/>
          <p:cNvSpPr txBox="1"/>
          <p:nvPr>
            <p:ph type="body" sz="half" idx="1"/>
          </p:nvPr>
        </p:nvSpPr>
        <p:spPr>
          <a:xfrm>
            <a:off x="1443017" y="2622936"/>
            <a:ext cx="8465998" cy="3173534"/>
          </a:xfrm>
          <a:prstGeom prst="rect">
            <a:avLst/>
          </a:prstGeom>
        </p:spPr>
        <p:txBody>
          <a:bodyPr/>
          <a:lstStyle/>
          <a:p>
            <a:pPr defTabSz="749808">
              <a:spcBef>
                <a:spcPts val="800"/>
              </a:spcBef>
              <a:defRPr sz="2296"/>
            </a:pPr>
            <a:r>
              <a:t>After  we  have confirmed the efficiency of the DFT and we got the resultant deliverables </a:t>
            </a:r>
          </a:p>
          <a:p>
            <a:pPr defTabSz="749808">
              <a:spcBef>
                <a:spcPts val="800"/>
              </a:spcBef>
              <a:defRPr sz="2296"/>
            </a:pPr>
            <a:r>
              <a:t>Now we need to confirm the efficiency of  the PjT and its integration of the DFT to be ready for final the customer acceptance test by having Readiness deliverables </a:t>
            </a:r>
          </a:p>
          <a:p>
            <a:pPr defTabSz="749808">
              <a:spcBef>
                <a:spcPts val="800"/>
              </a:spcBef>
              <a:defRPr sz="2296"/>
            </a:pPr>
            <a:endParaRPr u="sng">
              <a:latin typeface="Bodoni SvtyTwo OS ITC TT-Bold"/>
              <a:ea typeface="Bodoni SvtyTwo OS ITC TT-Bold"/>
              <a:cs typeface="Bodoni SvtyTwo OS ITC TT-Bold"/>
              <a:sym typeface="Bodoni SvtyTwo OS ITC TT-Bold"/>
            </a:endParaRPr>
          </a:p>
          <a:p>
            <a:pPr defTabSz="749808">
              <a:spcBef>
                <a:spcPts val="800"/>
              </a:spcBef>
              <a:defRPr sz="2296"/>
            </a:pPr>
          </a:p>
          <a:p>
            <a:pPr defTabSz="749808">
              <a:spcBef>
                <a:spcPts val="800"/>
              </a:spcBef>
              <a:defRPr sz="2296"/>
            </a:pPr>
            <a:r>
              <a:t> </a:t>
            </a:r>
          </a:p>
        </p:txBody>
      </p:sp>
      <p:sp>
        <p:nvSpPr>
          <p:cNvPr id="446"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50" name="Image"/>
          <p:cNvGrpSpPr/>
          <p:nvPr/>
        </p:nvGrpSpPr>
        <p:grpSpPr>
          <a:xfrm>
            <a:off x="13250" y="-50800"/>
            <a:ext cx="12165410" cy="6959600"/>
            <a:chOff x="0" y="0"/>
            <a:chExt cx="12165409" cy="6959600"/>
          </a:xfrm>
        </p:grpSpPr>
        <p:pic>
          <p:nvPicPr>
            <p:cNvPr id="449" name="Image" descr="Image"/>
            <p:cNvPicPr>
              <a:picLocks noChangeAspect="1"/>
            </p:cNvPicPr>
            <p:nvPr/>
          </p:nvPicPr>
          <p:blipFill>
            <a:blip r:embed="rId2">
              <a:extLst/>
            </a:blip>
            <a:srcRect l="0" t="0" r="0" b="0"/>
            <a:stretch>
              <a:fillRect/>
            </a:stretch>
          </p:blipFill>
          <p:spPr>
            <a:xfrm>
              <a:off x="50800" y="50800"/>
              <a:ext cx="12063900" cy="6858000"/>
            </a:xfrm>
            <a:prstGeom prst="rect">
              <a:avLst/>
            </a:prstGeom>
            <a:ln>
              <a:noFill/>
            </a:ln>
            <a:effectLst/>
          </p:spPr>
        </p:pic>
        <p:pic>
          <p:nvPicPr>
            <p:cNvPr id="448" name="Image" descr="Image"/>
            <p:cNvPicPr>
              <a:picLocks noChangeAspect="0"/>
            </p:cNvPicPr>
            <p:nvPr/>
          </p:nvPicPr>
          <p:blipFill>
            <a:blip r:embed="rId3">
              <a:extLst/>
            </a:blip>
            <a:stretch>
              <a:fillRect/>
            </a:stretch>
          </p:blipFill>
          <p:spPr>
            <a:xfrm>
              <a:off x="0" y="0"/>
              <a:ext cx="12165410" cy="6959600"/>
            </a:xfrm>
            <a:prstGeom prst="rect">
              <a:avLst/>
            </a:prstGeom>
            <a:effectLst/>
          </p:spPr>
        </p:pic>
      </p:gr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3" name="The relationship between…"/>
          <p:cNvSpPr txBox="1"/>
          <p:nvPr>
            <p:ph type="title"/>
          </p:nvPr>
        </p:nvSpPr>
        <p:spPr>
          <a:xfrm>
            <a:off x="1540026" y="2804187"/>
            <a:ext cx="8147105" cy="1977905"/>
          </a:xfrm>
          <a:prstGeom prst="rect">
            <a:avLst/>
          </a:prstGeom>
          <a:solidFill>
            <a:srgbClr val="D6D6D6"/>
          </a:solidFill>
          <a:ln w="38100">
            <a:solidFill>
              <a:schemeClr val="accent1"/>
            </a:solidFill>
            <a:custDash>
              <a:ds d="600000" sp="600000"/>
            </a:custDash>
            <a:miter lim="400000"/>
          </a:ln>
        </p:spPr>
        <p:txBody>
          <a:bodyPr/>
          <a:lstStyle/>
          <a:p>
            <a:pPr defTabSz="475487">
              <a:lnSpc>
                <a:spcPct val="100000"/>
              </a:lnSpc>
              <a:defRPr b="0" sz="3172">
                <a:solidFill>
                  <a:srgbClr val="005493"/>
                </a:solidFill>
                <a:latin typeface="Bodoni SvtyTwo ITC TT-Bold"/>
                <a:ea typeface="Bodoni SvtyTwo ITC TT-Bold"/>
                <a:cs typeface="Bodoni SvtyTwo ITC TT-Bold"/>
                <a:sym typeface="Bodoni SvtyTwo ITC TT-Bold"/>
              </a:defRPr>
            </a:pPr>
            <a:r>
              <a:t>The relationship between</a:t>
            </a:r>
          </a:p>
          <a:p>
            <a:pPr defTabSz="475487">
              <a:lnSpc>
                <a:spcPct val="100000"/>
              </a:lnSpc>
              <a:defRPr b="0" sz="3172">
                <a:solidFill>
                  <a:srgbClr val="005493"/>
                </a:solidFill>
                <a:latin typeface="Bodoni SvtyTwo ITC TT-Bold"/>
                <a:ea typeface="Bodoni SvtyTwo ITC TT-Bold"/>
                <a:cs typeface="Bodoni SvtyTwo ITC TT-Bold"/>
                <a:sym typeface="Bodoni SvtyTwo ITC TT-Bold"/>
              </a:defRPr>
            </a:pPr>
            <a:r>
              <a:t> </a:t>
            </a:r>
            <a:r>
              <a:rPr>
                <a:solidFill>
                  <a:srgbClr val="941100"/>
                </a:solidFill>
              </a:rPr>
              <a:t>R</a:t>
            </a:r>
            <a:r>
              <a:t>esultant deliverables and </a:t>
            </a:r>
            <a:r>
              <a:rPr>
                <a:solidFill>
                  <a:srgbClr val="941100"/>
                </a:solidFill>
              </a:rPr>
              <a:t>R</a:t>
            </a:r>
            <a:r>
              <a:t>eadiness deliverables</a:t>
            </a:r>
          </a:p>
          <a:p>
            <a:pPr defTabSz="475487">
              <a:lnSpc>
                <a:spcPct val="100000"/>
              </a:lnSpc>
              <a:defRPr b="0" sz="3172">
                <a:solidFill>
                  <a:srgbClr val="005493"/>
                </a:solidFill>
                <a:latin typeface="Bodoni SvtyTwo ITC TT-Bold"/>
                <a:ea typeface="Bodoni SvtyTwo ITC TT-Bold"/>
                <a:cs typeface="Bodoni SvtyTwo ITC TT-Bold"/>
                <a:sym typeface="Bodoni SvtyTwo ITC TT-Bold"/>
              </a:defRPr>
            </a:pPr>
            <a:r>
              <a:t> Matrix </a:t>
            </a:r>
          </a:p>
        </p:txBody>
      </p:sp>
      <p:pic>
        <p:nvPicPr>
          <p:cNvPr id="454" name="Image" descr="Image"/>
          <p:cNvPicPr>
            <a:picLocks noChangeAspect="1"/>
          </p:cNvPicPr>
          <p:nvPr/>
        </p:nvPicPr>
        <p:blipFill>
          <a:blip r:embed="rId2">
            <a:extLst/>
          </a:blip>
          <a:stretch>
            <a:fillRect/>
          </a:stretch>
        </p:blipFill>
        <p:spPr>
          <a:xfrm>
            <a:off x="4209825" y="6277450"/>
            <a:ext cx="3772350" cy="353189"/>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6" name="Image" descr="Image"/>
          <p:cNvPicPr>
            <a:picLocks noChangeAspect="1"/>
          </p:cNvPicPr>
          <p:nvPr/>
        </p:nvPicPr>
        <p:blipFill>
          <a:blip r:embed="rId2">
            <a:extLst/>
          </a:blip>
          <a:stretch>
            <a:fillRect/>
          </a:stretch>
        </p:blipFill>
        <p:spPr>
          <a:xfrm>
            <a:off x="-111326" y="-100579"/>
            <a:ext cx="12414652" cy="5941125"/>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8" name="Double-click to edit"/>
          <p:cNvSpPr txBox="1"/>
          <p:nvPr>
            <p:ph type="title"/>
          </p:nvPr>
        </p:nvSpPr>
        <p:spPr>
          <a:xfrm>
            <a:off x="2136796" y="2915293"/>
            <a:ext cx="8465998" cy="807714"/>
          </a:xfrm>
          <a:prstGeom prst="rect">
            <a:avLst/>
          </a:prstGeom>
        </p:spPr>
        <p:txBody>
          <a:bodyPr/>
          <a:lstStyle/>
          <a:p>
            <a:pPr/>
          </a:p>
        </p:txBody>
      </p:sp>
      <p:sp>
        <p:nvSpPr>
          <p:cNvPr id="459" name="Readiness -deliverables Benefits"/>
          <p:cNvSpPr txBox="1"/>
          <p:nvPr/>
        </p:nvSpPr>
        <p:spPr>
          <a:xfrm>
            <a:off x="1459493" y="2655196"/>
            <a:ext cx="9820604" cy="871286"/>
          </a:xfrm>
          <a:prstGeom prst="rect">
            <a:avLst/>
          </a:prstGeom>
          <a:solidFill>
            <a:srgbClr val="D6D6D6"/>
          </a:solidFill>
          <a:ln w="38100">
            <a:solidFill>
              <a:schemeClr val="accent1"/>
            </a:solidFill>
            <a:custDash>
              <a:ds d="600000" sp="600000"/>
            </a:custDash>
            <a:miter lim="400000"/>
          </a:ln>
          <a:effectLst>
            <a:outerShdw sx="100000" sy="100000" kx="0" ky="0" algn="b" rotWithShape="0" blurRad="190500" dist="101600" dir="5400000">
              <a:srgbClr val="941751"/>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31520">
              <a:defRPr sz="4880">
                <a:solidFill>
                  <a:srgbClr val="005493"/>
                </a:solidFill>
                <a:latin typeface="Bodoni SvtyTwo ITC TT-Bold"/>
                <a:ea typeface="Bodoni SvtyTwo ITC TT-Bold"/>
                <a:cs typeface="Bodoni SvtyTwo ITC TT-Bold"/>
                <a:sym typeface="Bodoni SvtyTwo ITC TT-Bold"/>
              </a:defRPr>
            </a:lvl1pPr>
          </a:lstStyle>
          <a:p>
            <a:pPr/>
            <a:r>
              <a:t>Readiness -deliverables Benefits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62" name="The readiness deliverables are crucial for ensuring a smooth transformation from project efficiency to project effectiveness by confirming :…     The readiness deliverables are crucial for ensuring a smooth transformation from project efficiency to proje" descr="The readiness deliverables are crucial for ensuring a smooth transformation from project efficiency to project effectiveness by confirming :…     The readiness deliverables are crucial for ensuring a smooth transformation from project efficiency to project effectiveness by confirming : 1- the customer involving  and 2- the efficiency of the project results3- alignment with the project's concerned parties 4-provide direct value to the customer5-assure full compliance and proper operation of the business. 6-Are we on  the right  track before customer assessing the effectiveness of  the project deliverables or do we have a the required fit product "/>
          <p:cNvPicPr>
            <a:picLocks noChangeAspect="0"/>
          </p:cNvPicPr>
          <p:nvPr/>
        </p:nvPicPr>
        <p:blipFill>
          <a:blip r:embed="rId2">
            <a:extLst/>
          </a:blip>
          <a:stretch>
            <a:fillRect/>
          </a:stretch>
        </p:blipFill>
        <p:spPr>
          <a:xfrm>
            <a:off x="761160" y="2096063"/>
            <a:ext cx="10182437" cy="3760789"/>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65" name="The  role of the Project manager in assessing the efficiency of the project results The  role of the Project manager in assessing the efficiency of the project results " descr="The  role of the Project manager in assessing the efficiency of the project results The  role of the Project manager in assessing the efficiency of the project results "/>
          <p:cNvPicPr>
            <a:picLocks noChangeAspect="0"/>
          </p:cNvPicPr>
          <p:nvPr/>
        </p:nvPicPr>
        <p:blipFill>
          <a:blip r:embed="rId2">
            <a:extLst/>
          </a:blip>
          <a:stretch>
            <a:fillRect/>
          </a:stretch>
        </p:blipFill>
        <p:spPr>
          <a:xfrm>
            <a:off x="1039666" y="1569544"/>
            <a:ext cx="9922204" cy="972886"/>
          </a:xfrm>
          <a:prstGeom prst="rect">
            <a:avLst/>
          </a:prstGeom>
          <a:effectLst>
            <a:outerShdw sx="100000" sy="100000" kx="0" ky="0" algn="b" rotWithShape="0" blurRad="190500" dist="101600" dir="5400000">
              <a:srgbClr val="941751"/>
            </a:outerShdw>
          </a:effectLst>
        </p:spPr>
      </p:pic>
      <p:pic>
        <p:nvPicPr>
          <p:cNvPr id="466" name="Final reviews before dealing with the customers Final reviews before dealing with the customers " descr="Final reviews before dealing with the customers Final reviews before dealing with the customers "/>
          <p:cNvPicPr>
            <a:picLocks noChangeAspect="0"/>
          </p:cNvPicPr>
          <p:nvPr/>
        </p:nvPicPr>
        <p:blipFill>
          <a:blip r:embed="rId3">
            <a:extLst/>
          </a:blip>
          <a:stretch>
            <a:fillRect/>
          </a:stretch>
        </p:blipFill>
        <p:spPr>
          <a:xfrm>
            <a:off x="1134898" y="3556919"/>
            <a:ext cx="9922204" cy="472441"/>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8" name="PJT involves the following roles and responsibilities:…"/>
          <p:cNvSpPr txBox="1"/>
          <p:nvPr>
            <p:ph type="title"/>
          </p:nvPr>
        </p:nvSpPr>
        <p:spPr>
          <a:xfrm>
            <a:off x="2390942" y="505912"/>
            <a:ext cx="9820604" cy="871285"/>
          </a:xfrm>
          <a:prstGeom prst="rect">
            <a:avLst/>
          </a:prstGeom>
        </p:spPr>
        <p:txBody>
          <a:bodyPr/>
          <a:lstStyle/>
          <a:p>
            <a:pPr defTabSz="731520">
              <a:defRPr sz="3520"/>
            </a:pPr>
            <a:r>
              <a:t>PJT involves the following roles and responsibilities: </a:t>
            </a:r>
            <a:endParaRPr sz="1173">
              <a:latin typeface="+mn-lt"/>
              <a:ea typeface="+mn-ea"/>
              <a:cs typeface="+mn-cs"/>
              <a:sym typeface="Helvetica"/>
            </a:endParaRPr>
          </a:p>
          <a:p>
            <a:pPr algn="l" defTabSz="365760">
              <a:lnSpc>
                <a:spcPct val="100000"/>
              </a:lnSpc>
              <a:defRPr b="0" sz="960">
                <a:solidFill>
                  <a:srgbClr val="000000"/>
                </a:solidFill>
                <a:latin typeface="Verdana"/>
                <a:ea typeface="Verdana"/>
                <a:cs typeface="Verdana"/>
                <a:sym typeface="Verdana"/>
              </a:defRPr>
            </a:pPr>
            <a:r>
              <a:t>  Who </a:t>
            </a:r>
          </a:p>
        </p:txBody>
      </p:sp>
      <p:sp>
        <p:nvSpPr>
          <p:cNvPr id="4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70" name="Image" descr="Image"/>
          <p:cNvPicPr>
            <a:picLocks noChangeAspect="1"/>
          </p:cNvPicPr>
          <p:nvPr/>
        </p:nvPicPr>
        <p:blipFill>
          <a:blip r:embed="rId2">
            <a:extLst/>
          </a:blip>
          <a:stretch>
            <a:fillRect/>
          </a:stretch>
        </p:blipFill>
        <p:spPr>
          <a:xfrm>
            <a:off x="2707692" y="1342504"/>
            <a:ext cx="7506172" cy="4988339"/>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2" name="1-Assessing  the impact  of “resultant-deliverables” as follows :"/>
          <p:cNvSpPr txBox="1"/>
          <p:nvPr>
            <p:ph type="title"/>
          </p:nvPr>
        </p:nvSpPr>
        <p:spPr>
          <a:prstGeom prst="rect">
            <a:avLst/>
          </a:prstGeom>
        </p:spPr>
        <p:txBody>
          <a:bodyPr/>
          <a:lstStyle>
            <a:lvl1pPr defTabSz="603504">
              <a:defRPr sz="2904"/>
            </a:lvl1pPr>
          </a:lstStyle>
          <a:p>
            <a:pPr/>
            <a:r>
              <a:t>1-Assessing  the impact  of “resultant-deliverables” as follows :</a:t>
            </a:r>
          </a:p>
        </p:txBody>
      </p:sp>
      <p:sp>
        <p:nvSpPr>
          <p:cNvPr id="4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74" name="1: managing the change requests that are raised by the HPMQA team leader… 1: managing the change requests that are raised by the HPMQA team leader2: Assessing the corrective actions that are raised with the HPMQC team leader 3. Monitoring the impacts of " descr="1: managing the change requests that are raised by the HPMQA team leader… 1: managing the change requests that are raised by the HPMQA team leader2: Assessing the corrective actions that are raised with the HPMQC team leader 3. Monitoring the impacts of  implementing the recommended actions after having official approval from the project sponsor and stakeholders .4:addressing  the need for consistency, repeatability, and resource optimization in PDQP activities."/>
          <p:cNvPicPr>
            <a:picLocks noChangeAspect="0"/>
          </p:cNvPicPr>
          <p:nvPr/>
        </p:nvPicPr>
        <p:blipFill>
          <a:blip r:embed="rId2">
            <a:extLst/>
          </a:blip>
          <a:stretch>
            <a:fillRect/>
          </a:stretch>
        </p:blipFill>
        <p:spPr>
          <a:xfrm>
            <a:off x="550457" y="2357998"/>
            <a:ext cx="10182437" cy="2465596"/>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6" name="Types of non- value-added tasks or waste is known as DOWNTIME, which stands for:…"/>
          <p:cNvSpPr txBox="1"/>
          <p:nvPr>
            <p:ph type="body" sz="half" idx="1"/>
          </p:nvPr>
        </p:nvSpPr>
        <p:spPr>
          <a:xfrm>
            <a:off x="882564" y="3131846"/>
            <a:ext cx="10055437" cy="2677233"/>
          </a:xfrm>
          <a:prstGeom prst="rect">
            <a:avLst/>
          </a:prstGeom>
        </p:spPr>
        <p:txBody>
          <a:bodyPr/>
          <a:lstStyle/>
          <a:p>
            <a:pPr/>
            <a:r>
              <a:t>Types of non- value-added tasks or waste is known as DOWNTIME, which stands for: </a:t>
            </a:r>
          </a:p>
          <a:p>
            <a:pPr/>
            <a:r>
              <a:t>1. Defect or Rework—Sorting, repetition or making scrap.</a:t>
            </a:r>
            <a:br/>
            <a:r>
              <a:t>2. Overproduction—Producing too much, too early and/or too fast. </a:t>
            </a:r>
          </a:p>
          <a:p>
            <a:pPr/>
            <a:r>
              <a:t>3. Waiting time—People or parts waiting for a work cycle to finish.</a:t>
            </a:r>
          </a:p>
          <a:p>
            <a:pPr/>
            <a:r>
              <a:t>4- Non utilized people’s intellect—Failure when it comes to exploiting the knowledge and talent of the employees. Transportation—Unnecessary movement of people or parts</a:t>
            </a:r>
          </a:p>
        </p:txBody>
      </p:sp>
      <p:sp>
        <p:nvSpPr>
          <p:cNvPr id="477" name="2- Removing the…"/>
          <p:cNvSpPr txBox="1"/>
          <p:nvPr>
            <p:ph type="title"/>
          </p:nvPr>
        </p:nvSpPr>
        <p:spPr>
          <a:xfrm>
            <a:off x="1297217" y="1647245"/>
            <a:ext cx="9820604" cy="871285"/>
          </a:xfrm>
          <a:prstGeom prst="rect">
            <a:avLst/>
          </a:prstGeom>
        </p:spPr>
        <p:txBody>
          <a:bodyPr/>
          <a:lstStyle/>
          <a:p>
            <a:pPr defTabSz="539495">
              <a:defRPr sz="2596"/>
            </a:pPr>
            <a:r>
              <a:t>2- Removing the </a:t>
            </a:r>
          </a:p>
          <a:p>
            <a:pPr defTabSz="539495">
              <a:defRPr sz="2596"/>
            </a:pPr>
            <a:r>
              <a:t>Non- value-added tasks or waste</a:t>
            </a:r>
          </a:p>
        </p:txBody>
      </p:sp>
      <p:sp>
        <p:nvSpPr>
          <p:cNvPr id="47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0" name="1-Effective planning, execution, and collaboration among team members to address any potential issues or challenges that may arise during the delivering  process.…"/>
          <p:cNvSpPr txBox="1"/>
          <p:nvPr>
            <p:ph type="body" idx="1"/>
          </p:nvPr>
        </p:nvSpPr>
        <p:spPr>
          <a:xfrm>
            <a:off x="1223469" y="2048935"/>
            <a:ext cx="10055438" cy="3488409"/>
          </a:xfrm>
          <a:prstGeom prst="rect">
            <a:avLst/>
          </a:prstGeom>
        </p:spPr>
        <p:txBody>
          <a:bodyPr/>
          <a:lstStyle/>
          <a:p>
            <a:pPr defTabSz="832104">
              <a:spcBef>
                <a:spcPts val="900"/>
              </a:spcBef>
              <a:defRPr sz="2093"/>
            </a:pPr>
          </a:p>
          <a:p>
            <a:pPr defTabSz="832104">
              <a:spcBef>
                <a:spcPts val="900"/>
              </a:spcBef>
              <a:defRPr sz="2093"/>
            </a:pPr>
            <a:r>
              <a:t>1-Effective planning, execution, and collaboration among team members to address any potential issues or challenges that may arise during the delivering  process. </a:t>
            </a:r>
          </a:p>
          <a:p>
            <a:pPr defTabSz="832104">
              <a:spcBef>
                <a:spcPts val="900"/>
              </a:spcBef>
              <a:defRPr sz="2093"/>
            </a:pPr>
            <a:r>
              <a:t>2-Regular communication with customers and stakeholders is essential to keeping them informed about the progress of deliverables and obtaining their feedback for continuous improvement.</a:t>
            </a:r>
          </a:p>
          <a:p>
            <a:pPr defTabSz="832104">
              <a:spcBef>
                <a:spcPts val="900"/>
              </a:spcBef>
              <a:defRPr sz="2093"/>
            </a:pPr>
            <a:r>
              <a:t>3- By diligently following these processes and criteria, project manager  can ensure that their readiness deliverables are ready for acceptance testing and ultimately meet or exceed customer expectations.</a:t>
            </a:r>
          </a:p>
          <a:p>
            <a:pPr defTabSz="832104">
              <a:spcBef>
                <a:spcPts val="900"/>
              </a:spcBef>
              <a:defRPr sz="2093"/>
            </a:pPr>
            <a:r>
              <a:t>4-leverage reusable assets to ensure knowledge transfer and preparedness.</a:t>
            </a:r>
          </a:p>
        </p:txBody>
      </p:sp>
      <p:sp>
        <p:nvSpPr>
          <p:cNvPr id="48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2" name="2-conforming  the efficiency of   the  Readiness -deliverables"/>
          <p:cNvSpPr txBox="1"/>
          <p:nvPr>
            <p:ph type="title"/>
          </p:nvPr>
        </p:nvSpPr>
        <p:spPr>
          <a:xfrm>
            <a:off x="2222365" y="678765"/>
            <a:ext cx="9820604" cy="871285"/>
          </a:xfrm>
          <a:prstGeom prst="rect">
            <a:avLst/>
          </a:prstGeom>
        </p:spPr>
        <p:txBody>
          <a:bodyPr/>
          <a:lstStyle>
            <a:lvl1pPr defTabSz="630936">
              <a:defRPr sz="3036"/>
            </a:lvl1pPr>
          </a:lstStyle>
          <a:p>
            <a:pPr/>
            <a:r>
              <a:t>2-conforming  the efficiency of   the  Readiness -deliverables </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The 3rd validation )…"/>
          <p:cNvSpPr txBox="1"/>
          <p:nvPr>
            <p:ph type="title"/>
          </p:nvPr>
        </p:nvSpPr>
        <p:spPr>
          <a:xfrm>
            <a:off x="1380953" y="1215308"/>
            <a:ext cx="9820604" cy="1907589"/>
          </a:xfrm>
          <a:prstGeom prst="rect">
            <a:avLst/>
          </a:prstGeom>
          <a:solidFill>
            <a:srgbClr val="D6D6D6"/>
          </a:solidFill>
          <a:ln w="38100">
            <a:solidFill>
              <a:schemeClr val="accent1"/>
            </a:solidFill>
            <a:custDash>
              <a:ds d="600000" sp="600000"/>
            </a:custDash>
            <a:miter lim="400000"/>
          </a:ln>
        </p:spPr>
        <p:txBody>
          <a:bodyPr/>
          <a:lstStyle/>
          <a:p>
            <a:pPr defTabSz="868680">
              <a:lnSpc>
                <a:spcPct val="100000"/>
              </a:lnSpc>
              <a:defRPr b="0" sz="5795">
                <a:solidFill>
                  <a:srgbClr val="005493"/>
                </a:solidFill>
                <a:latin typeface="Bodoni SvtyTwo ITC TT-Bold"/>
                <a:ea typeface="Bodoni SvtyTwo ITC TT-Bold"/>
                <a:cs typeface="Bodoni SvtyTwo ITC TT-Bold"/>
                <a:sym typeface="Bodoni SvtyTwo ITC TT-Bold"/>
              </a:defRPr>
            </a:pPr>
            <a:r>
              <a:t>(The 3</a:t>
            </a:r>
            <a:r>
              <a:rPr baseline="31999"/>
              <a:t>rd</a:t>
            </a:r>
            <a:r>
              <a:t> validation )</a:t>
            </a:r>
          </a:p>
          <a:p>
            <a:pPr defTabSz="868680">
              <a:lnSpc>
                <a:spcPct val="100000"/>
              </a:lnSpc>
              <a:defRPr b="0" sz="5795">
                <a:solidFill>
                  <a:srgbClr val="005493"/>
                </a:solidFill>
                <a:latin typeface="Bodoni SvtyTwo ITC TT-Bold"/>
                <a:ea typeface="Bodoni SvtyTwo ITC TT-Bold"/>
                <a:cs typeface="Bodoni SvtyTwo ITC TT-Bold"/>
                <a:sym typeface="Bodoni SvtyTwo ITC TT-Bold"/>
              </a:defRPr>
            </a:pPr>
            <a:r>
              <a:t>validate scope</a:t>
            </a:r>
          </a:p>
        </p:txBody>
      </p:sp>
      <p:sp>
        <p:nvSpPr>
          <p:cNvPr id="48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7" name="According to the PMBOK Guide, “Validate Scope is the process of formalizing acceptance of the completed project deliverables.”…"/>
          <p:cNvSpPr txBox="1"/>
          <p:nvPr>
            <p:ph type="body" idx="1"/>
          </p:nvPr>
        </p:nvSpPr>
        <p:spPr>
          <a:xfrm>
            <a:off x="243203" y="1959882"/>
            <a:ext cx="10055437" cy="3488410"/>
          </a:xfrm>
          <a:prstGeom prst="rect">
            <a:avLst/>
          </a:prstGeom>
        </p:spPr>
        <p:txBody>
          <a:bodyPr/>
          <a:lstStyle/>
          <a:p>
            <a:pPr/>
            <a:r>
              <a:t>According to the PMBOK Guide, “Validate Scope is the process of formalizing acceptance of the completed project deliverables.”</a:t>
            </a:r>
          </a:p>
          <a:p>
            <a:pPr/>
            <a:r>
              <a:rPr u="sng">
                <a:latin typeface="Bodoni SvtyTwo ITC TT-Bold"/>
                <a:ea typeface="Bodoni SvtyTwo ITC TT-Bold"/>
                <a:cs typeface="Bodoni SvtyTwo ITC TT-Bold"/>
                <a:sym typeface="Bodoni SvtyTwo ITC TT-Bold"/>
              </a:rPr>
              <a:t>After the product is ready,</a:t>
            </a:r>
            <a:r>
              <a:t> the project manager performs the “validate scope” process as follows :</a:t>
            </a:r>
          </a:p>
          <a:p>
            <a:pPr/>
            <a:r>
              <a:t>-First the project decision  makers to have their  formal acceptance and approval on the readiness deliverables</a:t>
            </a:r>
          </a:p>
          <a:p>
            <a:pPr/>
            <a:r>
              <a:t>-secondly  the project results are efficient enough to  the client to their acceptance and to to get their signed off and strat the official project closure </a:t>
            </a:r>
          </a:p>
        </p:txBody>
      </p:sp>
      <p:sp>
        <p:nvSpPr>
          <p:cNvPr id="488" name="Validate Scope process"/>
          <p:cNvSpPr txBox="1"/>
          <p:nvPr>
            <p:ph type="title"/>
          </p:nvPr>
        </p:nvSpPr>
        <p:spPr>
          <a:xfrm>
            <a:off x="2676978" y="505211"/>
            <a:ext cx="8358165" cy="871285"/>
          </a:xfrm>
          <a:prstGeom prst="rect">
            <a:avLst/>
          </a:prstGeom>
        </p:spPr>
        <p:txBody>
          <a:bodyPr/>
          <a:lstStyle/>
          <a:p>
            <a:pPr/>
            <a:r>
              <a:t>Validate Scope process</a:t>
            </a:r>
          </a:p>
        </p:txBody>
      </p:sp>
      <p:sp>
        <p:nvSpPr>
          <p:cNvPr id="4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1" name="The HPMQC and validate scope processes are a part of the monitoring and controlling process group, and both involve the inspection of deliverables. However, their purpose is different.…"/>
          <p:cNvSpPr txBox="1"/>
          <p:nvPr>
            <p:ph type="body" idx="1"/>
          </p:nvPr>
        </p:nvSpPr>
        <p:spPr>
          <a:prstGeom prst="rect">
            <a:avLst/>
          </a:prstGeom>
        </p:spPr>
        <p:txBody>
          <a:bodyPr/>
          <a:lstStyle/>
          <a:p>
            <a:pPr/>
            <a:r>
              <a:t>The HPMQC and validate scope processes are a part of</a:t>
            </a:r>
            <a:r>
              <a:rPr u="sng">
                <a:latin typeface="Bodoni SvtyTwo ITC TT-Bold"/>
                <a:ea typeface="Bodoni SvtyTwo ITC TT-Bold"/>
                <a:cs typeface="Bodoni SvtyTwo ITC TT-Bold"/>
                <a:sym typeface="Bodoni SvtyTwo ITC TT-Bold"/>
              </a:rPr>
              <a:t> the monitoring and controlling </a:t>
            </a:r>
            <a:r>
              <a:t>process group, and both involve </a:t>
            </a:r>
            <a:r>
              <a:rPr u="sng"/>
              <a:t>the inspection of deliverables.</a:t>
            </a:r>
            <a:r>
              <a:t> However, their purpose is different. </a:t>
            </a:r>
          </a:p>
          <a:p>
            <a:pPr/>
            <a:r>
              <a:t>One helps you build the correct product in the first place, and the other gets formal acceptance from the client. Both processes complement each other and help you deliver a high-quality product. </a:t>
            </a:r>
          </a:p>
        </p:txBody>
      </p:sp>
      <p:sp>
        <p:nvSpPr>
          <p:cNvPr id="492" name="validate scope processes"/>
          <p:cNvSpPr txBox="1"/>
          <p:nvPr>
            <p:ph type="title"/>
          </p:nvPr>
        </p:nvSpPr>
        <p:spPr>
          <a:prstGeom prst="rect">
            <a:avLst/>
          </a:prstGeom>
        </p:spPr>
        <p:txBody>
          <a:bodyPr/>
          <a:lstStyle/>
          <a:p>
            <a:pPr/>
            <a:r>
              <a:t>validate scope processes </a:t>
            </a:r>
          </a:p>
        </p:txBody>
      </p:sp>
      <p:sp>
        <p:nvSpPr>
          <p:cNvPr id="4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5" name="while validate scope is  an  external process by project manager…"/>
          <p:cNvSpPr txBox="1"/>
          <p:nvPr>
            <p:ph type="body" sz="half" idx="1"/>
          </p:nvPr>
        </p:nvSpPr>
        <p:spPr>
          <a:xfrm>
            <a:off x="6143866" y="2454523"/>
            <a:ext cx="5013452" cy="3358994"/>
          </a:xfrm>
          <a:prstGeom prst="rect">
            <a:avLst/>
          </a:prstGeom>
        </p:spPr>
        <p:txBody>
          <a:bodyPr/>
          <a:lstStyle/>
          <a:p>
            <a:pPr marL="438911" indent="-219455" defTabSz="877823">
              <a:spcBef>
                <a:spcPts val="900"/>
              </a:spcBef>
              <a:buSzPct val="100000"/>
              <a:buAutoNum type="arabicPeriod" startAt="1"/>
              <a:defRPr sz="2208"/>
            </a:pPr>
            <a:r>
              <a:t>while validate scope is  an  external process by project manager </a:t>
            </a:r>
          </a:p>
          <a:p>
            <a:pPr marL="438911" indent="-219455" defTabSz="877823">
              <a:spcBef>
                <a:spcPts val="900"/>
              </a:spcBef>
              <a:buSzPct val="100000"/>
              <a:buAutoNum type="arabicPeriod" startAt="1"/>
              <a:defRPr sz="2208"/>
            </a:pPr>
            <a:r>
              <a:t>validate scope is concerned with building </a:t>
            </a:r>
            <a:r>
              <a:rPr>
                <a:latin typeface="Bodoni SvtyTwo ITC TT-Bold"/>
                <a:ea typeface="Bodoni SvtyTwo ITC TT-Bold"/>
                <a:cs typeface="Bodoni SvtyTwo ITC TT-Bold"/>
                <a:sym typeface="Bodoni SvtyTwo ITC TT-Bold"/>
              </a:rPr>
              <a:t>the right product.</a:t>
            </a:r>
            <a:endParaRPr>
              <a:latin typeface="Bodoni SvtyTwo ITC TT-Bold"/>
              <a:ea typeface="Bodoni SvtyTwo ITC TT-Bold"/>
              <a:cs typeface="Bodoni SvtyTwo ITC TT-Bold"/>
              <a:sym typeface="Bodoni SvtyTwo ITC TT-Bold"/>
            </a:endParaRPr>
          </a:p>
          <a:p>
            <a:pPr marL="438911" indent="-219455" defTabSz="877823">
              <a:spcBef>
                <a:spcPts val="900"/>
              </a:spcBef>
              <a:buSzPct val="100000"/>
              <a:buAutoNum type="arabicPeriod" startAt="1"/>
              <a:defRPr sz="2208"/>
            </a:pPr>
            <a:r>
              <a:t>while the validate scope process gets the product   </a:t>
            </a:r>
            <a:r>
              <a:rPr u="sng"/>
              <a:t>ready for</a:t>
            </a:r>
            <a:r>
              <a:t> the client’s formal acceptance.</a:t>
            </a:r>
          </a:p>
          <a:p>
            <a:pPr marL="438911" indent="-219455" defTabSz="877823">
              <a:spcBef>
                <a:spcPts val="900"/>
              </a:spcBef>
              <a:buSzPct val="100000"/>
              <a:buAutoNum type="arabicPeriod" startAt="1"/>
              <a:defRPr sz="2208"/>
            </a:pPr>
            <a:r>
              <a:t>validate scope is usually performed at the end of the execution phase or project.</a:t>
            </a:r>
          </a:p>
        </p:txBody>
      </p:sp>
      <p:sp>
        <p:nvSpPr>
          <p:cNvPr id="496" name="Validate Scope"/>
          <p:cNvSpPr txBox="1"/>
          <p:nvPr>
            <p:ph type="title"/>
          </p:nvPr>
        </p:nvSpPr>
        <p:spPr>
          <a:xfrm>
            <a:off x="6339967" y="1266874"/>
            <a:ext cx="4621250" cy="871286"/>
          </a:xfrm>
          <a:prstGeom prst="rect">
            <a:avLst/>
          </a:prstGeom>
        </p:spPr>
        <p:txBody>
          <a:bodyPr/>
          <a:lstStyle/>
          <a:p>
            <a:pPr/>
            <a:r>
              <a:t> Validate Scope</a:t>
            </a:r>
          </a:p>
        </p:txBody>
      </p:sp>
      <p:sp>
        <p:nvSpPr>
          <p:cNvPr id="4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98" name="Scope validation Scope validation " descr="Scope validation Scope validation "/>
          <p:cNvPicPr>
            <a:picLocks noChangeAspect="0"/>
          </p:cNvPicPr>
          <p:nvPr/>
        </p:nvPicPr>
        <p:blipFill>
          <a:blip r:embed="rId2">
            <a:extLst/>
          </a:blip>
          <a:stretch>
            <a:fillRect/>
          </a:stretch>
        </p:blipFill>
        <p:spPr>
          <a:xfrm>
            <a:off x="1249587" y="1216074"/>
            <a:ext cx="4153823" cy="972886"/>
          </a:xfrm>
          <a:prstGeom prst="rect">
            <a:avLst/>
          </a:prstGeom>
          <a:effectLst>
            <a:outerShdw sx="100000" sy="100000" kx="0" ky="0" algn="b" rotWithShape="0" blurRad="190500" dist="101600" dir="5400000">
              <a:srgbClr val="941751"/>
            </a:outerShdw>
          </a:effectLst>
        </p:spPr>
      </p:pic>
      <p:pic>
        <p:nvPicPr>
          <p:cNvPr id="499" name="Differences Between HPMQC  and  project Validate Scope Differences Between HPMQC  and  project Validate Scope" descr="Differences Between HPMQC  and  project Validate Scope Differences Between HPMQC  and  project Validate Scope"/>
          <p:cNvPicPr>
            <a:picLocks noChangeAspect="0"/>
          </p:cNvPicPr>
          <p:nvPr/>
        </p:nvPicPr>
        <p:blipFill>
          <a:blip r:embed="rId3">
            <a:extLst/>
          </a:blip>
          <a:stretch>
            <a:fillRect/>
          </a:stretch>
        </p:blipFill>
        <p:spPr>
          <a:xfrm>
            <a:off x="2381647" y="41126"/>
            <a:ext cx="9922204" cy="972885"/>
          </a:xfrm>
          <a:prstGeom prst="rect">
            <a:avLst/>
          </a:prstGeom>
          <a:effectLst>
            <a:outerShdw sx="100000" sy="100000" kx="0" ky="0" algn="b" rotWithShape="0" blurRad="190500" dist="101600" dir="5400000">
              <a:srgbClr val="941751"/>
            </a:outerShdw>
          </a:effectLst>
        </p:spPr>
      </p:pic>
      <p:pic>
        <p:nvPicPr>
          <p:cNvPr id="500" name="It is s an internal process by HPMQC… It is s an internal process by HPMQCHPMQC checks if the product was developed with the right way The HPMQC process ensures the product is ready for delivery,  HPMQC is performed during the project execution." descr="It is s an internal process by HPMQC… It is s an internal process by HPMQCHPMQC checks if the product was developed with the right way The HPMQC process ensures the product is ready for delivery,  HPMQC is performed during the project execution."/>
          <p:cNvPicPr>
            <a:picLocks noChangeAspect="0"/>
          </p:cNvPicPr>
          <p:nvPr/>
        </p:nvPicPr>
        <p:blipFill>
          <a:blip r:embed="rId4">
            <a:extLst/>
          </a:blip>
          <a:stretch>
            <a:fillRect/>
          </a:stretch>
        </p:blipFill>
        <p:spPr>
          <a:xfrm>
            <a:off x="651100" y="2559638"/>
            <a:ext cx="5140453" cy="3148765"/>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2" name="The relationship between the Readiness-Deliverables and the GCOQ"/>
          <p:cNvSpPr txBox="1"/>
          <p:nvPr>
            <p:ph type="title"/>
          </p:nvPr>
        </p:nvSpPr>
        <p:spPr>
          <a:xfrm>
            <a:off x="1489167" y="3029815"/>
            <a:ext cx="9820603" cy="871285"/>
          </a:xfrm>
          <a:prstGeom prst="rect">
            <a:avLst/>
          </a:prstGeom>
          <a:solidFill>
            <a:srgbClr val="D6D6D6"/>
          </a:solidFill>
          <a:ln w="38100">
            <a:solidFill>
              <a:schemeClr val="accent1"/>
            </a:solidFill>
            <a:custDash>
              <a:ds d="600000" sp="600000"/>
            </a:custDash>
            <a:miter lim="400000"/>
          </a:ln>
        </p:spPr>
        <p:txBody>
          <a:bodyPr/>
          <a:lstStyle>
            <a:lvl1pPr defTabSz="420623">
              <a:lnSpc>
                <a:spcPct val="100000"/>
              </a:lnSpc>
              <a:defRPr b="0" sz="2806">
                <a:solidFill>
                  <a:srgbClr val="005493"/>
                </a:solidFill>
                <a:latin typeface="Bodoni SvtyTwo ITC TT-Bold"/>
                <a:ea typeface="Bodoni SvtyTwo ITC TT-Bold"/>
                <a:cs typeface="Bodoni SvtyTwo ITC TT-Bold"/>
                <a:sym typeface="Bodoni SvtyTwo ITC TT-Bold"/>
              </a:defRPr>
            </a:lvl1pPr>
          </a:lstStyle>
          <a:p>
            <a:pPr/>
            <a:r>
              <a:t>The relationship between the Readiness-Deliverables and the GCOQ</a:t>
            </a:r>
          </a:p>
        </p:txBody>
      </p:sp>
      <p:sp>
        <p:nvSpPr>
          <p:cNvPr id="5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he  impact of costs of poor “readiness -deliverables” on  the project COQ"/>
          <p:cNvSpPr txBox="1"/>
          <p:nvPr>
            <p:ph type="title"/>
          </p:nvPr>
        </p:nvSpPr>
        <p:spPr>
          <a:xfrm>
            <a:off x="2451530" y="1079485"/>
            <a:ext cx="9820604" cy="871286"/>
          </a:xfrm>
          <a:prstGeom prst="rect">
            <a:avLst/>
          </a:prstGeom>
        </p:spPr>
        <p:txBody>
          <a:bodyPr/>
          <a:lstStyle>
            <a:lvl1pPr defTabSz="539495">
              <a:defRPr sz="2596"/>
            </a:lvl1pPr>
          </a:lstStyle>
          <a:p>
            <a:pPr/>
            <a:r>
              <a:t>the  impact of costs of poor “readiness -deliverables” on  the project COQ </a:t>
            </a:r>
          </a:p>
        </p:txBody>
      </p:sp>
      <p:sp>
        <p:nvSpPr>
          <p:cNvPr id="50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7" name="The cost of managing the defects and errors…"/>
          <p:cNvSpPr/>
          <p:nvPr/>
        </p:nvSpPr>
        <p:spPr>
          <a:xfrm>
            <a:off x="4058942" y="2552750"/>
            <a:ext cx="4933243" cy="8490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9984"/>
                </a:moveTo>
                <a:lnTo>
                  <a:pt x="0" y="1616"/>
                </a:lnTo>
                <a:cubicBezTo>
                  <a:pt x="0" y="723"/>
                  <a:pt x="124" y="0"/>
                  <a:pt x="278" y="0"/>
                </a:cubicBezTo>
                <a:lnTo>
                  <a:pt x="21322" y="0"/>
                </a:lnTo>
                <a:cubicBezTo>
                  <a:pt x="21476" y="0"/>
                  <a:pt x="21600" y="723"/>
                  <a:pt x="21600" y="1616"/>
                </a:cubicBezTo>
                <a:lnTo>
                  <a:pt x="21600" y="19984"/>
                </a:lnTo>
                <a:cubicBezTo>
                  <a:pt x="21600" y="20877"/>
                  <a:pt x="21476" y="21600"/>
                  <a:pt x="21322" y="21600"/>
                </a:cubicBezTo>
                <a:lnTo>
                  <a:pt x="278" y="21600"/>
                </a:lnTo>
                <a:cubicBezTo>
                  <a:pt x="124" y="21600"/>
                  <a:pt x="0" y="20877"/>
                  <a:pt x="0" y="19984"/>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The cost of managing the defects and errors </a:t>
            </a:r>
          </a:p>
          <a:p>
            <a:pPr/>
            <a:r>
              <a:t>(COQ)</a:t>
            </a:r>
          </a:p>
        </p:txBody>
      </p:sp>
      <p:sp>
        <p:nvSpPr>
          <p:cNvPr id="508" name="COGQ…"/>
          <p:cNvSpPr/>
          <p:nvPr/>
        </p:nvSpPr>
        <p:spPr>
          <a:xfrm>
            <a:off x="7242983" y="4471698"/>
            <a:ext cx="2710755" cy="8490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9012"/>
                </a:moveTo>
                <a:lnTo>
                  <a:pt x="0" y="2588"/>
                </a:lnTo>
                <a:cubicBezTo>
                  <a:pt x="0" y="1159"/>
                  <a:pt x="363" y="0"/>
                  <a:pt x="811" y="0"/>
                </a:cubicBezTo>
                <a:lnTo>
                  <a:pt x="20789" y="0"/>
                </a:lnTo>
                <a:cubicBezTo>
                  <a:pt x="21237" y="0"/>
                  <a:pt x="21600" y="1159"/>
                  <a:pt x="21600" y="2588"/>
                </a:cubicBezTo>
                <a:lnTo>
                  <a:pt x="21600" y="19012"/>
                </a:lnTo>
                <a:cubicBezTo>
                  <a:pt x="21600" y="20441"/>
                  <a:pt x="21237" y="21600"/>
                  <a:pt x="20789" y="21600"/>
                </a:cubicBezTo>
                <a:lnTo>
                  <a:pt x="811" y="21600"/>
                </a:lnTo>
                <a:cubicBezTo>
                  <a:pt x="363" y="21600"/>
                  <a:pt x="0" y="20441"/>
                  <a:pt x="0" y="19012"/>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defRPr sz="1300"/>
            </a:pPr>
            <a:r>
              <a:t>COGQ</a:t>
            </a:r>
          </a:p>
          <a:p>
            <a:pPr>
              <a:defRPr sz="1300"/>
            </a:pPr>
            <a:r>
              <a:t>(Conformity costs)</a:t>
            </a:r>
          </a:p>
          <a:p>
            <a:pPr>
              <a:defRPr sz="1300"/>
            </a:pPr>
            <a:r>
              <a:t>Work on the process efficient </a:t>
            </a:r>
          </a:p>
        </p:txBody>
      </p:sp>
      <p:pic>
        <p:nvPicPr>
          <p:cNvPr id="509" name="Line Line" descr="Line Line"/>
          <p:cNvPicPr>
            <a:picLocks noChangeAspect="0"/>
          </p:cNvPicPr>
          <p:nvPr/>
        </p:nvPicPr>
        <p:blipFill>
          <a:blip r:embed="rId2">
            <a:extLst/>
          </a:blip>
          <a:stretch>
            <a:fillRect/>
          </a:stretch>
        </p:blipFill>
        <p:spPr>
          <a:xfrm rot="5400000">
            <a:off x="7994805" y="3678037"/>
            <a:ext cx="801158" cy="457905"/>
          </a:xfrm>
          <a:prstGeom prst="rect">
            <a:avLst/>
          </a:prstGeom>
        </p:spPr>
      </p:pic>
      <p:pic>
        <p:nvPicPr>
          <p:cNvPr id="511" name="Line Line" descr="Line Line"/>
          <p:cNvPicPr>
            <a:picLocks noChangeAspect="0"/>
          </p:cNvPicPr>
          <p:nvPr/>
        </p:nvPicPr>
        <p:blipFill>
          <a:blip r:embed="rId2">
            <a:extLst/>
          </a:blip>
          <a:stretch>
            <a:fillRect/>
          </a:stretch>
        </p:blipFill>
        <p:spPr>
          <a:xfrm rot="5400000">
            <a:off x="4323425" y="3592685"/>
            <a:ext cx="801158" cy="457904"/>
          </a:xfrm>
          <a:prstGeom prst="rect">
            <a:avLst/>
          </a:prstGeom>
        </p:spPr>
      </p:pic>
      <p:sp>
        <p:nvSpPr>
          <p:cNvPr id="513" name="Internal failures"/>
          <p:cNvSpPr/>
          <p:nvPr/>
        </p:nvSpPr>
        <p:spPr>
          <a:xfrm>
            <a:off x="2472340" y="5953212"/>
            <a:ext cx="1866338"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Internal failures </a:t>
            </a:r>
          </a:p>
        </p:txBody>
      </p:sp>
      <p:sp>
        <p:nvSpPr>
          <p:cNvPr id="514" name="External  failures"/>
          <p:cNvSpPr/>
          <p:nvPr/>
        </p:nvSpPr>
        <p:spPr>
          <a:xfrm>
            <a:off x="4631183" y="5953212"/>
            <a:ext cx="1866337"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External  failures </a:t>
            </a:r>
          </a:p>
        </p:txBody>
      </p:sp>
      <p:sp>
        <p:nvSpPr>
          <p:cNvPr id="515" name="Prevention costs"/>
          <p:cNvSpPr/>
          <p:nvPr/>
        </p:nvSpPr>
        <p:spPr>
          <a:xfrm>
            <a:off x="6790025" y="5953212"/>
            <a:ext cx="1866337"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Prevention costs </a:t>
            </a:r>
          </a:p>
        </p:txBody>
      </p:sp>
      <p:sp>
        <p:nvSpPr>
          <p:cNvPr id="516" name="Appraisal costs"/>
          <p:cNvSpPr/>
          <p:nvPr/>
        </p:nvSpPr>
        <p:spPr>
          <a:xfrm>
            <a:off x="8772752" y="5953212"/>
            <a:ext cx="1866337" cy="422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495"/>
                </a:moveTo>
                <a:lnTo>
                  <a:pt x="0" y="3105"/>
                </a:lnTo>
                <a:cubicBezTo>
                  <a:pt x="0" y="1390"/>
                  <a:pt x="314" y="0"/>
                  <a:pt x="702" y="0"/>
                </a:cubicBezTo>
                <a:lnTo>
                  <a:pt x="20898" y="0"/>
                </a:lnTo>
                <a:cubicBezTo>
                  <a:pt x="21286" y="0"/>
                  <a:pt x="21600" y="1390"/>
                  <a:pt x="21600" y="3105"/>
                </a:cubicBezTo>
                <a:lnTo>
                  <a:pt x="21600" y="18495"/>
                </a:lnTo>
                <a:cubicBezTo>
                  <a:pt x="21600" y="20210"/>
                  <a:pt x="21286" y="21600"/>
                  <a:pt x="20898" y="21600"/>
                </a:cubicBezTo>
                <a:lnTo>
                  <a:pt x="702" y="21600"/>
                </a:lnTo>
                <a:cubicBezTo>
                  <a:pt x="314" y="21600"/>
                  <a:pt x="0" y="20210"/>
                  <a:pt x="0" y="18495"/>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Appraisal costs</a:t>
            </a:r>
          </a:p>
        </p:txBody>
      </p:sp>
      <p:pic>
        <p:nvPicPr>
          <p:cNvPr id="517" name="Line Line" descr="Line Line"/>
          <p:cNvPicPr>
            <a:picLocks noChangeAspect="0"/>
          </p:cNvPicPr>
          <p:nvPr/>
        </p:nvPicPr>
        <p:blipFill>
          <a:blip r:embed="rId3">
            <a:extLst/>
          </a:blip>
          <a:stretch>
            <a:fillRect/>
          </a:stretch>
        </p:blipFill>
        <p:spPr>
          <a:xfrm rot="5400000">
            <a:off x="3555481" y="5387563"/>
            <a:ext cx="647166" cy="457905"/>
          </a:xfrm>
          <a:prstGeom prst="rect">
            <a:avLst/>
          </a:prstGeom>
        </p:spPr>
      </p:pic>
      <p:pic>
        <p:nvPicPr>
          <p:cNvPr id="519" name="Line Line" descr="Line Line"/>
          <p:cNvPicPr>
            <a:picLocks noChangeAspect="0"/>
          </p:cNvPicPr>
          <p:nvPr/>
        </p:nvPicPr>
        <p:blipFill>
          <a:blip r:embed="rId3">
            <a:extLst/>
          </a:blip>
          <a:stretch>
            <a:fillRect/>
          </a:stretch>
        </p:blipFill>
        <p:spPr>
          <a:xfrm rot="5400000">
            <a:off x="5122415" y="5387563"/>
            <a:ext cx="647166" cy="457905"/>
          </a:xfrm>
          <a:prstGeom prst="rect">
            <a:avLst/>
          </a:prstGeom>
        </p:spPr>
      </p:pic>
      <p:pic>
        <p:nvPicPr>
          <p:cNvPr id="521" name="Line Line" descr="Line Line"/>
          <p:cNvPicPr>
            <a:picLocks noChangeAspect="0"/>
          </p:cNvPicPr>
          <p:nvPr/>
        </p:nvPicPr>
        <p:blipFill>
          <a:blip r:embed="rId3">
            <a:extLst/>
          </a:blip>
          <a:stretch>
            <a:fillRect/>
          </a:stretch>
        </p:blipFill>
        <p:spPr>
          <a:xfrm rot="5400000">
            <a:off x="7616396" y="5377732"/>
            <a:ext cx="647166" cy="457904"/>
          </a:xfrm>
          <a:prstGeom prst="rect">
            <a:avLst/>
          </a:prstGeom>
        </p:spPr>
      </p:pic>
      <p:pic>
        <p:nvPicPr>
          <p:cNvPr id="523" name="Line Line" descr="Line Line"/>
          <p:cNvPicPr>
            <a:picLocks noChangeAspect="0"/>
          </p:cNvPicPr>
          <p:nvPr/>
        </p:nvPicPr>
        <p:blipFill>
          <a:blip r:embed="rId3">
            <a:extLst/>
          </a:blip>
          <a:stretch>
            <a:fillRect/>
          </a:stretch>
        </p:blipFill>
        <p:spPr>
          <a:xfrm rot="5400000">
            <a:off x="9234207" y="5377732"/>
            <a:ext cx="647166" cy="457904"/>
          </a:xfrm>
          <a:prstGeom prst="rect">
            <a:avLst/>
          </a:prstGeom>
        </p:spPr>
      </p:pic>
      <p:sp>
        <p:nvSpPr>
          <p:cNvPr id="525" name="COPQ…"/>
          <p:cNvSpPr/>
          <p:nvPr/>
        </p:nvSpPr>
        <p:spPr>
          <a:xfrm>
            <a:off x="3790529" y="4305106"/>
            <a:ext cx="1866950" cy="10661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8909"/>
                </a:moveTo>
                <a:lnTo>
                  <a:pt x="0" y="2691"/>
                </a:lnTo>
                <a:cubicBezTo>
                  <a:pt x="0" y="1205"/>
                  <a:pt x="688" y="0"/>
                  <a:pt x="1537" y="0"/>
                </a:cubicBezTo>
                <a:lnTo>
                  <a:pt x="20063" y="0"/>
                </a:lnTo>
                <a:cubicBezTo>
                  <a:pt x="20912" y="0"/>
                  <a:pt x="21600" y="1205"/>
                  <a:pt x="21600" y="2691"/>
                </a:cubicBezTo>
                <a:lnTo>
                  <a:pt x="21600" y="18909"/>
                </a:lnTo>
                <a:cubicBezTo>
                  <a:pt x="21600" y="20395"/>
                  <a:pt x="20912" y="21600"/>
                  <a:pt x="20063" y="21600"/>
                </a:cubicBezTo>
                <a:lnTo>
                  <a:pt x="1537" y="21600"/>
                </a:lnTo>
                <a:cubicBezTo>
                  <a:pt x="688" y="21600"/>
                  <a:pt x="0" y="20395"/>
                  <a:pt x="0" y="18909"/>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defRPr sz="1200"/>
            </a:pPr>
            <a:r>
              <a:t>COPQ</a:t>
            </a:r>
          </a:p>
          <a:p>
            <a:pPr>
              <a:defRPr sz="1200"/>
            </a:pPr>
            <a:r>
              <a:t>Failures Costs</a:t>
            </a:r>
          </a:p>
          <a:p>
            <a:pPr>
              <a:defRPr sz="1200"/>
            </a:pPr>
            <a:r>
              <a:t>(Nonconformity costs)</a:t>
            </a:r>
          </a:p>
          <a:p>
            <a:pPr>
              <a:defRPr sz="1200"/>
            </a:pPr>
            <a:r>
              <a:t>Working on product effectiveness</a:t>
            </a:r>
          </a:p>
        </p:txBody>
      </p:sp>
      <p:sp>
        <p:nvSpPr>
          <p:cNvPr id="526" name="Text"/>
          <p:cNvSpPr txBox="1"/>
          <p:nvPr/>
        </p:nvSpPr>
        <p:spPr>
          <a:xfrm>
            <a:off x="13697613" y="8068314"/>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8" name="the costs of poor ““readiness -deliverables”” (The Cost of Poor Quality) – they are the expenses that occur when outputs do not conform to the required “Project Results”  could lead to:…"/>
          <p:cNvSpPr txBox="1"/>
          <p:nvPr>
            <p:ph type="body" idx="1"/>
          </p:nvPr>
        </p:nvSpPr>
        <p:spPr>
          <a:prstGeom prst="rect">
            <a:avLst/>
          </a:prstGeom>
        </p:spPr>
        <p:txBody>
          <a:bodyPr/>
          <a:lstStyle/>
          <a:p>
            <a:pPr/>
            <a:r>
              <a:t>the costs of poor ““readiness -deliverables”” (The Cost of Poor Quality) – they are the expenses that occur when outputs do not conform to the required “Project Results”  could lead to:</a:t>
            </a:r>
          </a:p>
          <a:p>
            <a:pPr/>
          </a:p>
          <a:p>
            <a:pPr/>
            <a:r>
              <a:t>1-Internal  Failures cost    :</a:t>
            </a:r>
          </a:p>
          <a:p>
            <a:pPr/>
            <a:r>
              <a:t>2-External failures costs :           </a:t>
            </a:r>
          </a:p>
        </p:txBody>
      </p:sp>
      <p:sp>
        <p:nvSpPr>
          <p:cNvPr id="529" name="Double-click to edit"/>
          <p:cNvSpPr txBox="1"/>
          <p:nvPr>
            <p:ph type="title"/>
          </p:nvPr>
        </p:nvSpPr>
        <p:spPr>
          <a:prstGeom prst="rect">
            <a:avLst/>
          </a:prstGeom>
        </p:spPr>
        <p:txBody>
          <a:bodyPr/>
          <a:lstStyle/>
          <a:p>
            <a:pPr/>
          </a:p>
        </p:txBody>
      </p:sp>
      <p:sp>
        <p:nvSpPr>
          <p:cNvPr id="5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2" name="Internal failures occur when products, services, or processes don’t conform to the project results  set by the HPMQS, and the product or service is provided to the customer in an unsatisfactory fashion.…"/>
          <p:cNvSpPr txBox="1"/>
          <p:nvPr>
            <p:ph type="body" sz="half" idx="1"/>
          </p:nvPr>
        </p:nvSpPr>
        <p:spPr>
          <a:xfrm>
            <a:off x="176786" y="2294254"/>
            <a:ext cx="5476807" cy="3373861"/>
          </a:xfrm>
          <a:prstGeom prst="rect">
            <a:avLst/>
          </a:prstGeom>
        </p:spPr>
        <p:txBody>
          <a:bodyPr/>
          <a:lstStyle/>
          <a:p>
            <a:pPr defTabSz="621791">
              <a:spcBef>
                <a:spcPts val="600"/>
              </a:spcBef>
              <a:defRPr sz="1564"/>
            </a:pPr>
          </a:p>
          <a:p>
            <a:pPr defTabSz="621791">
              <a:spcBef>
                <a:spcPts val="600"/>
              </a:spcBef>
              <a:defRPr sz="1564"/>
            </a:pPr>
            <a:r>
              <a:rPr u="sng">
                <a:latin typeface="Bodoni SvtyTwo ITC TT-Bold"/>
                <a:ea typeface="Bodoni SvtyTwo ITC TT-Bold"/>
                <a:cs typeface="Bodoni SvtyTwo ITC TT-Bold"/>
                <a:sym typeface="Bodoni SvtyTwo ITC TT-Bold"/>
              </a:rPr>
              <a:t>Internal failures </a:t>
            </a:r>
            <a:r>
              <a:t>occur when products, services, or processes </a:t>
            </a:r>
            <a:r>
              <a:rPr u="sng">
                <a:latin typeface="Bodoni SvtyTwo ITC TT-Bold"/>
                <a:ea typeface="Bodoni SvtyTwo ITC TT-Bold"/>
                <a:cs typeface="Bodoni SvtyTwo ITC TT-Bold"/>
                <a:sym typeface="Bodoni SvtyTwo ITC TT-Bold"/>
              </a:rPr>
              <a:t>don’t conform to the project results  set by the HPMQS,</a:t>
            </a:r>
            <a:r>
              <a:t> and the product or service is provided to the customer in an unsatisfactory fashion. </a:t>
            </a:r>
          </a:p>
          <a:p>
            <a:pPr defTabSz="621791">
              <a:spcBef>
                <a:spcPts val="600"/>
              </a:spcBef>
              <a:defRPr sz="1564"/>
            </a:pPr>
            <a:r>
              <a:t>Internal failures are usually handled by scrapping the work, redoing the work, or repairing the work. </a:t>
            </a:r>
          </a:p>
          <a:p>
            <a:pPr defTabSz="621791">
              <a:spcBef>
                <a:spcPts val="600"/>
              </a:spcBef>
              <a:defRPr sz="1564"/>
            </a:pPr>
            <a:r>
              <a:t>Obviously, such rework results in</a:t>
            </a:r>
          </a:p>
          <a:p>
            <a:pPr defTabSz="621791">
              <a:spcBef>
                <a:spcPts val="600"/>
              </a:spcBef>
              <a:defRPr sz="1564"/>
            </a:pPr>
            <a:r>
              <a:t>1- added material and labor costs, but it also </a:t>
            </a:r>
          </a:p>
          <a:p>
            <a:pPr defTabSz="621791">
              <a:spcBef>
                <a:spcPts val="600"/>
              </a:spcBef>
              <a:defRPr sz="1564"/>
            </a:pPr>
            <a:r>
              <a:t>2-results in losses associated with </a:t>
            </a:r>
            <a:r>
              <a:rPr>
                <a:latin typeface="Bodoni SvtyTwo ITC TT-Bold"/>
                <a:ea typeface="Bodoni SvtyTwo ITC TT-Bold"/>
                <a:cs typeface="Bodoni SvtyTwo ITC TT-Bold"/>
                <a:sym typeface="Bodoni SvtyTwo ITC TT-Bold"/>
              </a:rPr>
              <a:t>delays</a:t>
            </a:r>
            <a:r>
              <a:t>, </a:t>
            </a:r>
          </a:p>
          <a:p>
            <a:pPr defTabSz="621791">
              <a:spcBef>
                <a:spcPts val="600"/>
              </a:spcBef>
              <a:defRPr sz="1564"/>
            </a:pPr>
            <a:r>
              <a:t>3-</a:t>
            </a:r>
            <a:r>
              <a:rPr>
                <a:latin typeface="Bodoni SvtyTwo ITC TT-Bold"/>
                <a:ea typeface="Bodoni SvtyTwo ITC TT-Bold"/>
                <a:cs typeface="Bodoni SvtyTwo ITC TT-Bold"/>
                <a:sym typeface="Bodoni SvtyTwo ITC TT-Bold"/>
              </a:rPr>
              <a:t>shortages</a:t>
            </a:r>
            <a:r>
              <a:t> of parts or inventory, and </a:t>
            </a:r>
          </a:p>
          <a:p>
            <a:pPr defTabSz="621791">
              <a:spcBef>
                <a:spcPts val="600"/>
              </a:spcBef>
              <a:defRPr sz="1564"/>
            </a:pPr>
            <a:r>
              <a:t>4-</a:t>
            </a:r>
            <a:r>
              <a:rPr>
                <a:latin typeface="Bodoni SvtyTwo ITC TT-Bold"/>
                <a:ea typeface="Bodoni SvtyTwo ITC TT-Bold"/>
                <a:cs typeface="Bodoni SvtyTwo ITC TT-Bold"/>
                <a:sym typeface="Bodoni SvtyTwo ITC TT-Bold"/>
              </a:rPr>
              <a:t>lack</a:t>
            </a:r>
            <a:r>
              <a:t> of flexibility or the ability to adapt. </a:t>
            </a:r>
          </a:p>
        </p:txBody>
      </p:sp>
      <p:sp>
        <p:nvSpPr>
          <p:cNvPr id="533" name="The  Internal Failures cost  of the PPCOG"/>
          <p:cNvSpPr txBox="1"/>
          <p:nvPr>
            <p:ph type="title"/>
          </p:nvPr>
        </p:nvSpPr>
        <p:spPr>
          <a:prstGeom prst="rect">
            <a:avLst/>
          </a:prstGeom>
        </p:spPr>
        <p:txBody>
          <a:bodyPr/>
          <a:lstStyle/>
          <a:p>
            <a:pPr/>
            <a:r>
              <a:t>  The  Internal Failures cost  of the PPCOG</a:t>
            </a:r>
          </a:p>
        </p:txBody>
      </p:sp>
      <p:sp>
        <p:nvSpPr>
          <p:cNvPr id="53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5" name="Image" descr="Image"/>
          <p:cNvPicPr>
            <a:picLocks noChangeAspect="1"/>
          </p:cNvPicPr>
          <p:nvPr/>
        </p:nvPicPr>
        <p:blipFill>
          <a:blip r:embed="rId2">
            <a:extLst/>
          </a:blip>
          <a:stretch>
            <a:fillRect/>
          </a:stretch>
        </p:blipFill>
        <p:spPr>
          <a:xfrm>
            <a:off x="6149271" y="2403723"/>
            <a:ext cx="5603941" cy="3321209"/>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7" name="The process of having  Readiness-Deliverables"/>
          <p:cNvSpPr txBox="1"/>
          <p:nvPr>
            <p:ph type="title"/>
          </p:nvPr>
        </p:nvSpPr>
        <p:spPr>
          <a:xfrm>
            <a:off x="1356906" y="2993357"/>
            <a:ext cx="9820604" cy="871286"/>
          </a:xfrm>
          <a:prstGeom prst="rect">
            <a:avLst/>
          </a:prstGeom>
        </p:spPr>
        <p:txBody>
          <a:bodyPr/>
          <a:lstStyle>
            <a:lvl1pPr defTabSz="832104">
              <a:defRPr sz="4004"/>
            </a:lvl1pPr>
          </a:lstStyle>
          <a:p>
            <a:pPr/>
            <a:r>
              <a:t>The process of having  Readiness-Deliverables</a:t>
            </a:r>
          </a:p>
        </p:txBody>
      </p:sp>
      <p:sp>
        <p:nvSpPr>
          <p:cNvPr id="53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41" name="TextBox 24" descr="TextBox 24"/>
          <p:cNvPicPr>
            <a:picLocks noChangeAspect="0"/>
          </p:cNvPicPr>
          <p:nvPr/>
        </p:nvPicPr>
        <p:blipFill>
          <a:blip r:embed="rId2">
            <a:extLst/>
          </a:blip>
          <a:stretch>
            <a:fillRect/>
          </a:stretch>
        </p:blipFill>
        <p:spPr>
          <a:xfrm>
            <a:off x="2405527" y="1687045"/>
            <a:ext cx="10021809" cy="396494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pic>
        <p:nvPicPr>
          <p:cNvPr id="542" name="Image" descr="Image"/>
          <p:cNvPicPr>
            <a:picLocks noChangeAspect="1"/>
          </p:cNvPicPr>
          <p:nvPr/>
        </p:nvPicPr>
        <p:blipFill>
          <a:blip r:embed="rId3">
            <a:extLst/>
          </a:blip>
          <a:srcRect l="0" t="0" r="26225" b="0"/>
          <a:stretch>
            <a:fillRect/>
          </a:stretch>
        </p:blipFill>
        <p:spPr>
          <a:xfrm>
            <a:off x="-2637" y="316715"/>
            <a:ext cx="3377870" cy="6705517"/>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Readiness deliverables  is triggered when the project manager requests the  Resultant deliverables assessment   to prepare the readiness-deliverables .…"/>
          <p:cNvSpPr txBox="1"/>
          <p:nvPr>
            <p:ph type="body" idx="1"/>
          </p:nvPr>
        </p:nvSpPr>
        <p:spPr>
          <a:prstGeom prst="rect">
            <a:avLst/>
          </a:prstGeom>
        </p:spPr>
        <p:txBody>
          <a:bodyPr/>
          <a:lstStyle/>
          <a:p>
            <a:pPr defTabSz="886968">
              <a:spcBef>
                <a:spcPts val="900"/>
              </a:spcBef>
              <a:defRPr sz="2231"/>
            </a:pPr>
            <a:r>
              <a:t>Readiness deliverables  is triggered when the project manager requests the  Resultant deliverables assessment   to prepare the readiness-deliverables . </a:t>
            </a:r>
          </a:p>
          <a:p>
            <a:pPr defTabSz="886968">
              <a:spcBef>
                <a:spcPts val="900"/>
              </a:spcBef>
              <a:defRPr sz="2231"/>
            </a:pPr>
            <a:r>
              <a:t>-The project Scope, project Schedule draft, project financial data, resources and other information ,HPMQA and HPMQC reports should be available in the assessment report , as an input to the Project  Manager.</a:t>
            </a:r>
          </a:p>
          <a:p>
            <a:pPr defTabSz="886968">
              <a:spcBef>
                <a:spcPts val="900"/>
              </a:spcBef>
              <a:defRPr sz="2231"/>
            </a:pPr>
            <a:r>
              <a:rPr>
                <a:latin typeface="Bodoni SvtyTwo ITC TT-Bold"/>
                <a:ea typeface="Bodoni SvtyTwo ITC TT-Bold"/>
                <a:cs typeface="Bodoni SvtyTwo ITC TT-Bold"/>
                <a:sym typeface="Bodoni SvtyTwo ITC TT-Bold"/>
              </a:rPr>
              <a:t>The Project Manager reviews the corrective actions </a:t>
            </a:r>
            <a:r>
              <a:t>needed to resolve quality issues and approves them, seeking Project Board approval for any Change Requests. </a:t>
            </a:r>
          </a:p>
          <a:p>
            <a:pPr defTabSz="886968">
              <a:spcBef>
                <a:spcPts val="900"/>
              </a:spcBef>
              <a:defRPr sz="2231"/>
            </a:pPr>
          </a:p>
          <a:p>
            <a:pPr defTabSz="886968">
              <a:spcBef>
                <a:spcPts val="900"/>
              </a:spcBef>
              <a:defRPr sz="2231"/>
            </a:pPr>
            <a:r>
              <a:t> </a:t>
            </a:r>
          </a:p>
        </p:txBody>
      </p:sp>
      <p:sp>
        <p:nvSpPr>
          <p:cNvPr id="5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6" name="1-Developing Resultant-deliverables assessment report"/>
          <p:cNvSpPr txBox="1"/>
          <p:nvPr>
            <p:ph type="title"/>
          </p:nvPr>
        </p:nvSpPr>
        <p:spPr>
          <a:prstGeom prst="rect">
            <a:avLst/>
          </a:prstGeom>
        </p:spPr>
        <p:txBody>
          <a:bodyPr/>
          <a:lstStyle>
            <a:lvl1pPr defTabSz="457200">
              <a:lnSpc>
                <a:spcPct val="100000"/>
              </a:lnSpc>
              <a:defRPr sz="2250">
                <a:solidFill>
                  <a:srgbClr val="000000"/>
                </a:solidFill>
                <a:latin typeface="Helvetica Neue"/>
                <a:ea typeface="Helvetica Neue"/>
                <a:cs typeface="Helvetica Neue"/>
                <a:sym typeface="Helvetica Neue"/>
              </a:defRPr>
            </a:lvl1pPr>
          </a:lstStyle>
          <a:p>
            <a:pPr/>
            <a:r>
              <a:t>1-Developing Resultant-deliverables assessment report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8" name="1-closely tracking the progress of each change request and ensuring that it is addressed in a timely manner.…"/>
          <p:cNvSpPr txBox="1"/>
          <p:nvPr>
            <p:ph type="body" sz="half" idx="1"/>
          </p:nvPr>
        </p:nvSpPr>
        <p:spPr>
          <a:xfrm>
            <a:off x="1068281" y="2454523"/>
            <a:ext cx="10055438" cy="2804137"/>
          </a:xfrm>
          <a:prstGeom prst="rect">
            <a:avLst/>
          </a:prstGeom>
        </p:spPr>
        <p:txBody>
          <a:bodyPr/>
          <a:lstStyle/>
          <a:p>
            <a:pPr defTabSz="813816">
              <a:spcBef>
                <a:spcPts val="800"/>
              </a:spcBef>
              <a:defRPr sz="2046"/>
            </a:pPr>
            <a:r>
              <a:t>1-closely </a:t>
            </a:r>
            <a:r>
              <a:rPr>
                <a:solidFill>
                  <a:srgbClr val="941100"/>
                </a:solidFill>
              </a:rPr>
              <a:t>tracking</a:t>
            </a:r>
            <a:r>
              <a:t> the progress of</a:t>
            </a:r>
            <a:r>
              <a:rPr>
                <a:latin typeface="Bodoni SvtyTwo ITC TT-Bold"/>
                <a:ea typeface="Bodoni SvtyTwo ITC TT-Bold"/>
                <a:cs typeface="Bodoni SvtyTwo ITC TT-Bold"/>
                <a:sym typeface="Bodoni SvtyTwo ITC TT-Bold"/>
              </a:rPr>
              <a:t> each change request </a:t>
            </a:r>
            <a:r>
              <a:t>and ensuring that it is addressed in a timely manner.</a:t>
            </a:r>
          </a:p>
          <a:p>
            <a:pPr defTabSz="813816">
              <a:spcBef>
                <a:spcPts val="800"/>
              </a:spcBef>
              <a:defRPr sz="2046"/>
            </a:pPr>
            <a:r>
              <a:t>2- </a:t>
            </a:r>
            <a:r>
              <a:rPr>
                <a:solidFill>
                  <a:srgbClr val="941100"/>
                </a:solidFill>
              </a:rPr>
              <a:t>analysing</a:t>
            </a:r>
            <a:r>
              <a:t> the effectiveness of </a:t>
            </a:r>
            <a:r>
              <a:rPr>
                <a:latin typeface="Bodoni SvtyTwo ITC TT-Bold"/>
                <a:ea typeface="Bodoni SvtyTwo ITC TT-Bold"/>
                <a:cs typeface="Bodoni SvtyTwo ITC TT-Bold"/>
                <a:sym typeface="Bodoni SvtyTwo ITC TT-Bold"/>
              </a:rPr>
              <a:t>the corrective actions taken</a:t>
            </a:r>
            <a:r>
              <a:t> by the Project manager in response to identified issues or problems. </a:t>
            </a:r>
          </a:p>
          <a:p>
            <a:pPr defTabSz="813816">
              <a:spcBef>
                <a:spcPts val="800"/>
              </a:spcBef>
              <a:defRPr sz="2046"/>
            </a:pPr>
            <a:r>
              <a:t>This includes evaluating whether these actions have successfully resolved the issues and improved the project's overall performance.</a:t>
            </a:r>
          </a:p>
          <a:p>
            <a:pPr defTabSz="813816">
              <a:spcBef>
                <a:spcPts val="800"/>
              </a:spcBef>
              <a:defRPr sz="2046"/>
            </a:pPr>
            <a:r>
              <a:t>Once performed, corrective actions are entered into the Project Plan, to ensure that their progress is monitored along with other actions moving the project toward completion. </a:t>
            </a:r>
          </a:p>
        </p:txBody>
      </p:sp>
      <p:sp>
        <p:nvSpPr>
          <p:cNvPr id="5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0" name="2-tracking the progress of each change request"/>
          <p:cNvSpPr txBox="1"/>
          <p:nvPr>
            <p:ph type="title"/>
          </p:nvPr>
        </p:nvSpPr>
        <p:spPr>
          <a:prstGeom prst="rect">
            <a:avLst/>
          </a:prstGeom>
        </p:spPr>
        <p:txBody>
          <a:bodyPr/>
          <a:lstStyle/>
          <a:p>
            <a:pPr defTabSz="813816">
              <a:defRPr sz="3916"/>
            </a:pPr>
            <a:r>
              <a:t>2-</a:t>
            </a:r>
            <a:r>
              <a:rPr>
                <a:solidFill>
                  <a:srgbClr val="941100"/>
                </a:solidFill>
              </a:rPr>
              <a:t>tracking</a:t>
            </a:r>
            <a:r>
              <a:t> the progress of each change request </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2" name="After the changes and corrective actions are implemented, the items are reviewed again to determine whether they now meet the quality targets set.…"/>
          <p:cNvSpPr txBox="1"/>
          <p:nvPr>
            <p:ph type="body" idx="1"/>
          </p:nvPr>
        </p:nvSpPr>
        <p:spPr>
          <a:xfrm>
            <a:off x="1068281" y="2397248"/>
            <a:ext cx="10055438" cy="3488410"/>
          </a:xfrm>
          <a:prstGeom prst="rect">
            <a:avLst/>
          </a:prstGeom>
        </p:spPr>
        <p:txBody>
          <a:bodyPr/>
          <a:lstStyle/>
          <a:p>
            <a:pPr/>
            <a:r>
              <a:t>After the changes and corrective actions are implemented, the items are reviewed again to determine whether they now meet the quality targets set. </a:t>
            </a:r>
          </a:p>
          <a:p>
            <a:pPr/>
            <a:r>
              <a:t>1-</a:t>
            </a:r>
            <a:r>
              <a:rPr>
                <a:solidFill>
                  <a:srgbClr val="941100"/>
                </a:solidFill>
              </a:rPr>
              <a:t>monitoring</a:t>
            </a:r>
            <a:r>
              <a:t> the impacts of implementing the recommended actions is crucial to determining if they </a:t>
            </a:r>
            <a:r>
              <a:rPr u="sng"/>
              <a:t>have achieved the desired outcomes </a:t>
            </a:r>
            <a:r>
              <a:t>and </a:t>
            </a:r>
            <a:r>
              <a:rPr u="sng"/>
              <a:t>brought about positive changes to the project</a:t>
            </a:r>
            <a:r>
              <a:t>. </a:t>
            </a:r>
          </a:p>
          <a:p>
            <a:pPr/>
            <a:r>
              <a:t>2-project managers can ensure that any necessary </a:t>
            </a:r>
            <a:r>
              <a:rPr u="sng">
                <a:latin typeface="Bodoni SvtyTwo ITC TT-Bold"/>
                <a:ea typeface="Bodoni SvtyTwo ITC TT-Bold"/>
                <a:cs typeface="Bodoni SvtyTwo ITC TT-Bold"/>
                <a:sym typeface="Bodoni SvtyTwo ITC TT-Bold"/>
              </a:rPr>
              <a:t>adjustments  decisions or improvements</a:t>
            </a:r>
            <a:r>
              <a:rPr u="sng"/>
              <a:t> </a:t>
            </a:r>
            <a:r>
              <a:t>are made to optimism project performance and achieve successful outcomes. </a:t>
            </a:r>
          </a:p>
        </p:txBody>
      </p:sp>
      <p:sp>
        <p:nvSpPr>
          <p:cNvPr id="5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4" name="3-After the changes and corrective actions are implemented,"/>
          <p:cNvSpPr txBox="1"/>
          <p:nvPr>
            <p:ph type="title"/>
          </p:nvPr>
        </p:nvSpPr>
        <p:spPr>
          <a:prstGeom prst="rect">
            <a:avLst/>
          </a:prstGeom>
        </p:spPr>
        <p:txBody>
          <a:bodyPr/>
          <a:lstStyle>
            <a:lvl1pPr defTabSz="621791">
              <a:defRPr sz="2992"/>
            </a:lvl1pPr>
          </a:lstStyle>
          <a:p>
            <a:pPr/>
            <a:r>
              <a:t>3-After the changes and corrective actions are implemented,</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6" name="1-Review Project activities and inspect project  at execution  stage  work product deliverables throughout the life of the Project in terms of their ability to meet the performance requirements for scope, schedule, and cost.  This evaluation shall be don"/>
          <p:cNvSpPr txBox="1"/>
          <p:nvPr>
            <p:ph type="body" idx="1"/>
          </p:nvPr>
        </p:nvSpPr>
        <p:spPr>
          <a:prstGeom prst="rect">
            <a:avLst/>
          </a:prstGeom>
        </p:spPr>
        <p:txBody>
          <a:bodyPr/>
          <a:lstStyle/>
          <a:p>
            <a:pPr defTabSz="685800">
              <a:spcBef>
                <a:spcPts val="700"/>
              </a:spcBef>
              <a:defRPr sz="1725"/>
            </a:pPr>
            <a:r>
              <a:t>1-</a:t>
            </a:r>
            <a:r>
              <a:rPr>
                <a:latin typeface="Bodoni SvtyTwo ITC TT-Bold"/>
                <a:ea typeface="Bodoni SvtyTwo ITC TT-Bold"/>
                <a:cs typeface="Bodoni SvtyTwo ITC TT-Bold"/>
                <a:sym typeface="Bodoni SvtyTwo ITC TT-Bold"/>
              </a:rPr>
              <a:t>Review Project activities and inspect project </a:t>
            </a:r>
            <a:r>
              <a:t> at execution  stage  work product deliverables throughout the life of the Project in terms of their ability to meet the performance requirements for scope, schedule, and cost.  This evaluation shall be done at the level of a specific work product deliverable, as well as its impact on subsequent deliverables to verify compliance .</a:t>
            </a:r>
          </a:p>
          <a:p>
            <a:pPr defTabSz="685800">
              <a:spcBef>
                <a:spcPts val="700"/>
              </a:spcBef>
              <a:defRPr sz="1725"/>
            </a:pPr>
            <a:r>
              <a:t>2-</a:t>
            </a:r>
            <a:r>
              <a:rPr>
                <a:latin typeface="Bodoni SvtyTwo ITC TT-Bold"/>
                <a:ea typeface="Bodoni SvtyTwo ITC TT-Bold"/>
                <a:cs typeface="Bodoni SvtyTwo ITC TT-Bold"/>
                <a:sym typeface="Bodoni SvtyTwo ITC TT-Bold"/>
              </a:rPr>
              <a:t>provide the Project’s Steering Committee with visibility</a:t>
            </a:r>
            <a:r>
              <a:t> as to whether the Project is adhering to its established plans, process and product standards, and work tasks.</a:t>
            </a:r>
          </a:p>
          <a:p>
            <a:pPr defTabSz="685800">
              <a:spcBef>
                <a:spcPts val="700"/>
              </a:spcBef>
              <a:defRPr sz="1725"/>
            </a:pPr>
            <a:r>
              <a:rPr>
                <a:latin typeface="Bodoni SvtyTwo ITC TT-Bold"/>
                <a:ea typeface="Bodoni SvtyTwo ITC TT-Bold"/>
                <a:cs typeface="Bodoni SvtyTwo ITC TT-Bold"/>
                <a:sym typeface="Bodoni SvtyTwo ITC TT-Bold"/>
              </a:rPr>
              <a:t>3-Review work product compliance</a:t>
            </a:r>
            <a:r>
              <a:t> with  project  quality  standards.</a:t>
            </a:r>
          </a:p>
          <a:p>
            <a:pPr defTabSz="685800">
              <a:spcBef>
                <a:spcPts val="700"/>
              </a:spcBef>
              <a:defRPr sz="1725"/>
            </a:pPr>
            <a:r>
              <a:rPr>
                <a:latin typeface="Bodoni SvtyTwo ITC TT-Bold"/>
                <a:ea typeface="Bodoni SvtyTwo ITC TT-Bold"/>
                <a:cs typeface="Bodoni SvtyTwo ITC TT-Bold"/>
                <a:sym typeface="Bodoni SvtyTwo ITC TT-Bold"/>
              </a:rPr>
              <a:t>4-Review executed  deliverables for completeness and accuracy,</a:t>
            </a:r>
            <a:r>
              <a:t> as well as identifying and assessing issues and risks at the work product level.  In ascertaining whether the execution  stage  work products meet project  requirements, the project manager  shall pay particular attention to the scope, execution, and results of the acceptance  Test Plan.</a:t>
            </a:r>
          </a:p>
          <a:p>
            <a:pPr defTabSz="685800">
              <a:spcBef>
                <a:spcPts val="700"/>
              </a:spcBef>
              <a:defRPr sz="1725"/>
            </a:pPr>
            <a:r>
              <a:rPr>
                <a:latin typeface="Bodoni SvtyTwo ITC TT-Bold"/>
                <a:ea typeface="Bodoni SvtyTwo ITC TT-Bold"/>
                <a:cs typeface="Bodoni SvtyTwo ITC TT-Bold"/>
                <a:sym typeface="Bodoni SvtyTwo ITC TT-Bold"/>
              </a:rPr>
              <a:t>5-Address issues within the Project for resolution, </a:t>
            </a:r>
            <a:r>
              <a:t>if possible.  Issues not resolvable within the Project will be escalated to the Project’s Steering Committee or in accordance with the Project’s governance processes.</a:t>
            </a:r>
          </a:p>
        </p:txBody>
      </p:sp>
      <p:sp>
        <p:nvSpPr>
          <p:cNvPr id="557" name="4-Review Project activities and inspect project…"/>
          <p:cNvSpPr txBox="1"/>
          <p:nvPr>
            <p:ph type="title"/>
          </p:nvPr>
        </p:nvSpPr>
        <p:spPr>
          <a:prstGeom prst="rect">
            <a:avLst/>
          </a:prstGeom>
        </p:spPr>
        <p:txBody>
          <a:bodyPr/>
          <a:lstStyle/>
          <a:p>
            <a:pPr defTabSz="539495">
              <a:defRPr sz="2596"/>
            </a:pPr>
            <a:r>
              <a:t>4-Review Project activities and inspect project</a:t>
            </a:r>
          </a:p>
          <a:p>
            <a:pPr defTabSz="539495">
              <a:defRPr sz="2596"/>
            </a:pPr>
            <a:r>
              <a:t>(PjT)</a:t>
            </a:r>
          </a:p>
        </p:txBody>
      </p:sp>
      <p:sp>
        <p:nvSpPr>
          <p:cNvPr id="5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0" name="1-The PDQP manager  and Project manager shall  monitor Project results to determine if resultant deliverables  comply with stated Project requirements .…"/>
          <p:cNvSpPr txBox="1"/>
          <p:nvPr>
            <p:ph type="body" sz="half" idx="1"/>
          </p:nvPr>
        </p:nvSpPr>
        <p:spPr>
          <a:xfrm>
            <a:off x="892101" y="2720996"/>
            <a:ext cx="10055438" cy="2144287"/>
          </a:xfrm>
          <a:prstGeom prst="rect">
            <a:avLst/>
          </a:prstGeom>
        </p:spPr>
        <p:txBody>
          <a:bodyPr/>
          <a:lstStyle/>
          <a:p>
            <a:pPr defTabSz="813816">
              <a:spcBef>
                <a:spcPts val="800"/>
              </a:spcBef>
              <a:defRPr sz="2046"/>
            </a:pPr>
            <a:r>
              <a:t>1-The PDQP manager  and Project manager shall  monitor </a:t>
            </a:r>
            <a:r>
              <a:rPr u="sng">
                <a:latin typeface="Bodoni SvtyTwo ITC TT-Bold"/>
                <a:ea typeface="Bodoni SvtyTwo ITC TT-Bold"/>
                <a:cs typeface="Bodoni SvtyTwo ITC TT-Bold"/>
                <a:sym typeface="Bodoni SvtyTwo ITC TT-Bold"/>
              </a:rPr>
              <a:t>Project results</a:t>
            </a:r>
            <a:r>
              <a:t> to determine if resultant deliverables  comply with stated Project requirements .</a:t>
            </a:r>
          </a:p>
          <a:p>
            <a:pPr defTabSz="813816">
              <a:spcBef>
                <a:spcPts val="800"/>
              </a:spcBef>
              <a:defRPr sz="2046"/>
            </a:pPr>
            <a:r>
              <a:t>2-the project manager assess (The balance between theDFT and PjT ) the impact  and alignment of the resultant deliverables </a:t>
            </a:r>
          </a:p>
          <a:p>
            <a:pPr defTabSz="813816">
              <a:spcBef>
                <a:spcPts val="800"/>
              </a:spcBef>
              <a:defRPr sz="2046"/>
            </a:pPr>
            <a:r>
              <a:t>3- in case of alignment and positive impact on the project management results ,now he do the following to  have a “Readiness-deliverables”</a:t>
            </a:r>
          </a:p>
        </p:txBody>
      </p:sp>
      <p:sp>
        <p:nvSpPr>
          <p:cNvPr id="561" name="5-monitor Project results"/>
          <p:cNvSpPr txBox="1"/>
          <p:nvPr>
            <p:ph type="title"/>
          </p:nvPr>
        </p:nvSpPr>
        <p:spPr>
          <a:prstGeom prst="rect">
            <a:avLst/>
          </a:prstGeom>
        </p:spPr>
        <p:txBody>
          <a:bodyPr/>
          <a:lstStyle/>
          <a:p>
            <a:pPr/>
            <a:r>
              <a:t>5-monitor </a:t>
            </a:r>
            <a:r>
              <a:rPr u="sng"/>
              <a:t>Project results</a:t>
            </a:r>
          </a:p>
        </p:txBody>
      </p:sp>
      <p:sp>
        <p:nvSpPr>
          <p:cNvPr id="5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4" name="Project ManagementCustomer Involvement…"/>
          <p:cNvSpPr txBox="1"/>
          <p:nvPr>
            <p:ph type="body" idx="1"/>
          </p:nvPr>
        </p:nvSpPr>
        <p:spPr>
          <a:xfrm>
            <a:off x="1644476" y="2681807"/>
            <a:ext cx="9820604" cy="3415012"/>
          </a:xfrm>
          <a:prstGeom prst="rect">
            <a:avLst/>
          </a:prstGeom>
        </p:spPr>
        <p:txBody>
          <a:bodyPr/>
          <a:lstStyle/>
          <a:p>
            <a:pPr marL="374904" indent="-187452" defTabSz="749808">
              <a:spcBef>
                <a:spcPts val="800"/>
              </a:spcBef>
              <a:buSzPct val="100000"/>
              <a:buAutoNum type="arabicPeriod" startAt="1"/>
              <a:defRPr sz="1886"/>
            </a:pPr>
            <a:r>
              <a:t> Project ManagementCustomer Involvement</a:t>
            </a:r>
          </a:p>
          <a:p>
            <a:pPr marL="374904" indent="-187452" defTabSz="749808">
              <a:spcBef>
                <a:spcPts val="800"/>
              </a:spcBef>
              <a:buSzPct val="100000"/>
              <a:buAutoNum type="arabicPeriod" startAt="1"/>
              <a:defRPr sz="1886"/>
            </a:pPr>
            <a:r>
              <a:t>  Facilities and Support</a:t>
            </a:r>
          </a:p>
          <a:p>
            <a:pPr marL="374904" indent="-187452" defTabSz="749808">
              <a:spcBef>
                <a:spcPts val="800"/>
              </a:spcBef>
              <a:buSzPct val="100000"/>
              <a:buAutoNum type="arabicPeriod" startAt="1"/>
              <a:defRPr sz="1886"/>
            </a:pPr>
            <a:r>
              <a:t>  Project Scope</a:t>
            </a:r>
          </a:p>
          <a:p>
            <a:pPr marL="374904" indent="-187452" defTabSz="749808">
              <a:spcBef>
                <a:spcPts val="800"/>
              </a:spcBef>
              <a:buSzPct val="100000"/>
              <a:buAutoNum type="arabicPeriod" startAt="1"/>
              <a:defRPr sz="1886"/>
            </a:pPr>
            <a:r>
              <a:t> Deliverable Quality</a:t>
            </a:r>
          </a:p>
          <a:p>
            <a:pPr marL="374904" indent="-187452" defTabSz="749808">
              <a:spcBef>
                <a:spcPts val="800"/>
              </a:spcBef>
              <a:buSzPct val="100000"/>
              <a:buAutoNum type="arabicPeriod" startAt="1"/>
              <a:defRPr sz="1886"/>
            </a:pPr>
            <a:r>
              <a:t>Executed  and corrective action Implementation</a:t>
            </a:r>
          </a:p>
          <a:p>
            <a:pPr marL="374904" indent="-187452" defTabSz="749808">
              <a:spcBef>
                <a:spcPts val="800"/>
              </a:spcBef>
              <a:buSzPct val="100000"/>
              <a:buAutoNum type="arabicPeriod" startAt="1"/>
              <a:defRPr sz="1886"/>
            </a:pPr>
            <a:r>
              <a:t>Schedule</a:t>
            </a:r>
          </a:p>
          <a:p>
            <a:pPr marL="374904" indent="-187452" defTabSz="749808">
              <a:spcBef>
                <a:spcPts val="800"/>
              </a:spcBef>
              <a:buSzPct val="100000"/>
              <a:buAutoNum type="arabicPeriod" startAt="1"/>
              <a:defRPr sz="1886"/>
            </a:pPr>
            <a:r>
              <a:t>Resources and Staff</a:t>
            </a:r>
          </a:p>
          <a:p>
            <a:pPr marL="374904" indent="-187452" defTabSz="749808">
              <a:spcBef>
                <a:spcPts val="800"/>
              </a:spcBef>
              <a:buSzPct val="100000"/>
              <a:buAutoNum type="arabicPeriod" startAt="1"/>
              <a:defRPr sz="1886"/>
            </a:pPr>
            <a:r>
              <a:t> Actual expenditures compared to original (or current baseline) Project budget</a:t>
            </a:r>
          </a:p>
          <a:p>
            <a:pPr marL="374904" indent="-187452" defTabSz="749808">
              <a:spcBef>
                <a:spcPts val="800"/>
              </a:spcBef>
              <a:buSzPct val="100000"/>
              <a:buAutoNum type="arabicPeriod" startAt="1"/>
              <a:defRPr sz="1886"/>
            </a:pPr>
            <a:r>
              <a:t>  Project schedule performance compared to original (or current baseline) schedule</a:t>
            </a:r>
          </a:p>
        </p:txBody>
      </p:sp>
      <p:sp>
        <p:nvSpPr>
          <p:cNvPr id="565" name="6- Issuing Project Assessment Reports"/>
          <p:cNvSpPr txBox="1"/>
          <p:nvPr>
            <p:ph type="title"/>
          </p:nvPr>
        </p:nvSpPr>
        <p:spPr>
          <a:xfrm>
            <a:off x="2817538" y="528975"/>
            <a:ext cx="9030765" cy="871285"/>
          </a:xfrm>
          <a:prstGeom prst="rect">
            <a:avLst/>
          </a:prstGeom>
        </p:spPr>
        <p:txBody>
          <a:bodyPr/>
          <a:lstStyle/>
          <a:p>
            <a:pPr/>
            <a:r>
              <a:t>6- Issuing Project Assessment Reports</a:t>
            </a:r>
          </a:p>
        </p:txBody>
      </p:sp>
      <p:sp>
        <p:nvSpPr>
          <p:cNvPr id="56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67" name="At a minimum the report shall contain a progress, status and risk analysis for the following assessment areas, in addition to other areas determined by the Project Manager to be critical for monitoring purposes At a minimum the report shall contain a pro" descr="At a minimum the report shall contain a progress, status and risk analysis for the following assessment areas, in addition to other areas determined by the Project Manager to be critical for monitoring purposes At a minimum the report shall contain a progress, status and risk analysis for the following assessment areas, in addition to other areas determined by the Project Manager to be critical for monitoring purposes"/>
          <p:cNvPicPr>
            <a:picLocks noChangeAspect="0"/>
          </p:cNvPicPr>
          <p:nvPr/>
        </p:nvPicPr>
        <p:blipFill>
          <a:blip r:embed="rId2">
            <a:extLst/>
          </a:blip>
          <a:stretch>
            <a:fillRect/>
          </a:stretch>
        </p:blipFill>
        <p:spPr>
          <a:xfrm>
            <a:off x="825346" y="1218716"/>
            <a:ext cx="10182438" cy="1546505"/>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9" name="Were all project deliverables produced within the scheduled timeframe?…"/>
          <p:cNvSpPr txBox="1"/>
          <p:nvPr>
            <p:ph type="body" idx="1"/>
          </p:nvPr>
        </p:nvSpPr>
        <p:spPr>
          <a:prstGeom prst="rect">
            <a:avLst/>
          </a:prstGeom>
        </p:spPr>
        <p:txBody>
          <a:bodyPr/>
          <a:lstStyle/>
          <a:p>
            <a:pPr marL="388620" indent="-194310" defTabSz="777240">
              <a:spcBef>
                <a:spcPts val="800"/>
              </a:spcBef>
              <a:buSzPct val="100000"/>
              <a:buAutoNum type="arabicPeriod" startAt="1"/>
              <a:defRPr sz="1955"/>
            </a:pPr>
            <a:r>
              <a:t>Were all project deliverables produced within the scheduled timeframe?</a:t>
            </a:r>
          </a:p>
          <a:p>
            <a:pPr marL="388620" indent="-194310" defTabSz="777240">
              <a:spcBef>
                <a:spcPts val="800"/>
              </a:spcBef>
              <a:buSzPct val="100000"/>
              <a:buAutoNum type="arabicPeriod" startAt="1"/>
              <a:defRPr sz="1955"/>
            </a:pPr>
            <a:r>
              <a:t>Were all project deliverables produced within the budgeted expenditure?</a:t>
            </a:r>
          </a:p>
          <a:p>
            <a:pPr marL="388620" indent="-194310" defTabSz="777240">
              <a:spcBef>
                <a:spcPts val="800"/>
              </a:spcBef>
              <a:buSzPct val="100000"/>
              <a:buAutoNum type="arabicPeriod" startAt="1"/>
              <a:defRPr sz="1955"/>
            </a:pPr>
            <a:r>
              <a:t>Did all project deliverables produced meet the quality targets defined?</a:t>
            </a:r>
          </a:p>
          <a:p>
            <a:pPr marL="388620" indent="-194310" defTabSz="777240">
              <a:spcBef>
                <a:spcPts val="800"/>
              </a:spcBef>
              <a:buSzPct val="100000"/>
              <a:buAutoNum type="arabicPeriod" startAt="1"/>
              <a:defRPr sz="1955"/>
            </a:pPr>
            <a:r>
              <a:t>Were all project change requests reviewed, approved, scheduled and implemented efficiently?</a:t>
            </a:r>
          </a:p>
          <a:p>
            <a:pPr marL="388620" indent="-194310" defTabSz="777240">
              <a:spcBef>
                <a:spcPts val="800"/>
              </a:spcBef>
              <a:buSzPct val="100000"/>
              <a:buAutoNum type="arabicPeriod" startAt="1"/>
              <a:defRPr sz="1955"/>
            </a:pPr>
            <a:r>
              <a:t>Were all project risks identified, quantified and mitigated efficiently?</a:t>
            </a:r>
          </a:p>
          <a:p>
            <a:pPr marL="388620" indent="-194310" defTabSz="777240">
              <a:spcBef>
                <a:spcPts val="800"/>
              </a:spcBef>
              <a:buSzPct val="100000"/>
              <a:buAutoNum type="arabicPeriod" startAt="1"/>
              <a:defRPr sz="1955"/>
            </a:pPr>
            <a:r>
              <a:t>Were all project issues raised and resolved efficiently?</a:t>
            </a:r>
          </a:p>
          <a:p>
            <a:pPr marL="388620" indent="-194310" defTabSz="777240">
              <a:spcBef>
                <a:spcPts val="800"/>
              </a:spcBef>
              <a:buSzPct val="100000"/>
              <a:buAutoNum type="arabicPeriod" startAt="1"/>
              <a:defRPr sz="1955"/>
            </a:pPr>
            <a:r>
              <a:t>Were all procurement items accepted by the project?</a:t>
            </a:r>
          </a:p>
          <a:p>
            <a:pPr marL="388620" indent="-194310" defTabSz="777240">
              <a:spcBef>
                <a:spcPts val="800"/>
              </a:spcBef>
              <a:buSzPct val="100000"/>
              <a:buAutoNum type="arabicPeriod" startAt="1"/>
              <a:defRPr sz="1955"/>
            </a:pPr>
            <a:r>
              <a:t>Were all deliverables produced by the project accepted by the customer?</a:t>
            </a:r>
          </a:p>
          <a:p>
            <a:pPr marL="388620" indent="-194310" defTabSz="777240">
              <a:spcBef>
                <a:spcPts val="800"/>
              </a:spcBef>
              <a:buSzPct val="100000"/>
              <a:buAutoNum type="arabicPeriod" startAt="1"/>
              <a:defRPr sz="1955"/>
            </a:pPr>
            <a:r>
              <a:t>Were all project stakeholders provided with the right information at the right time?</a:t>
            </a:r>
          </a:p>
        </p:txBody>
      </p:sp>
      <p:sp>
        <p:nvSpPr>
          <p:cNvPr id="570" name="7-Deliverables…"/>
          <p:cNvSpPr txBox="1"/>
          <p:nvPr>
            <p:ph type="title"/>
          </p:nvPr>
        </p:nvSpPr>
        <p:spPr>
          <a:prstGeom prst="rect">
            <a:avLst/>
          </a:prstGeom>
        </p:spPr>
        <p:txBody>
          <a:bodyPr/>
          <a:lstStyle/>
          <a:p>
            <a:pPr defTabSz="365760">
              <a:defRPr sz="1760"/>
            </a:pPr>
            <a:r>
              <a:t>7-Deliverables</a:t>
            </a:r>
          </a:p>
          <a:p>
            <a:pPr defTabSz="365760">
              <a:defRPr sz="1760"/>
            </a:pPr>
            <a:r>
              <a:t> Re-assessment by the project manager </a:t>
            </a:r>
          </a:p>
          <a:p>
            <a:pPr defTabSz="365760">
              <a:defRPr sz="1760"/>
            </a:pPr>
            <a:r>
              <a:t>(PjTand DFT)</a:t>
            </a:r>
          </a:p>
        </p:txBody>
      </p:sp>
      <p:sp>
        <p:nvSpPr>
          <p:cNvPr id="5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3" name="8- Having formal acceptance on the readiness-deliverable"/>
          <p:cNvSpPr txBox="1"/>
          <p:nvPr>
            <p:ph type="title"/>
          </p:nvPr>
        </p:nvSpPr>
        <p:spPr>
          <a:prstGeom prst="rect">
            <a:avLst/>
          </a:prstGeom>
        </p:spPr>
        <p:txBody>
          <a:bodyPr/>
          <a:lstStyle>
            <a:lvl1pPr defTabSz="658368">
              <a:defRPr sz="3168"/>
            </a:lvl1pPr>
          </a:lstStyle>
          <a:p>
            <a:pPr/>
            <a:r>
              <a:t>8- Having formal acceptance on the readiness-deliverable </a:t>
            </a:r>
          </a:p>
        </p:txBody>
      </p:sp>
      <p:sp>
        <p:nvSpPr>
          <p:cNvPr id="57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5" name="The objective is to get a formal product acceptance from   the project committee   .…"/>
          <p:cNvSpPr txBox="1"/>
          <p:nvPr>
            <p:ph type="body" sz="quarter" idx="1"/>
          </p:nvPr>
        </p:nvSpPr>
        <p:spPr>
          <a:xfrm>
            <a:off x="1068281" y="2454523"/>
            <a:ext cx="10055438" cy="1528683"/>
          </a:xfrm>
          <a:prstGeom prst="rect">
            <a:avLst/>
          </a:prstGeom>
        </p:spPr>
        <p:txBody>
          <a:bodyPr/>
          <a:lstStyle/>
          <a:p>
            <a:pPr/>
            <a:r>
              <a:t>The objective is to get a formal product acceptance from   the project committee   . </a:t>
            </a:r>
          </a:p>
          <a:p>
            <a:pPr/>
            <a:r>
              <a:t>This is not always performed at the end of the project. You can perform it during the project execution, along with theHPMQC  process,  </a:t>
            </a:r>
          </a:p>
        </p:txBody>
      </p:sp>
      <p:pic>
        <p:nvPicPr>
          <p:cNvPr id="576" name="The review form should be completed by the project manager and approved  by the project sponsor.… The review form should be completed by the project manager and approved  by the project sponsor. To obtain approval, the project manager will usually presen" descr="The review form should be completed by the project manager and approved  by the project sponsor.… The review form should be completed by the project manager and approved  by the project sponsor. To obtain approval, the project manager will usually present the current status of the project to the project board for consideration. The project board (chaired by the project sponsor) may decide to cancel the project, undertake further work within the existing project phase or grant approval to begin the acceptance test "/>
          <p:cNvPicPr>
            <a:picLocks noChangeAspect="0"/>
          </p:cNvPicPr>
          <p:nvPr/>
        </p:nvPicPr>
        <p:blipFill>
          <a:blip r:embed="rId2">
            <a:extLst/>
          </a:blip>
          <a:stretch>
            <a:fillRect/>
          </a:stretch>
        </p:blipFill>
        <p:spPr>
          <a:xfrm>
            <a:off x="1758407" y="3934162"/>
            <a:ext cx="10182438" cy="3615410"/>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8" name="The output"/>
          <p:cNvSpPr txBox="1"/>
          <p:nvPr>
            <p:ph type="title"/>
          </p:nvPr>
        </p:nvSpPr>
        <p:spPr>
          <a:xfrm>
            <a:off x="1597380" y="3357497"/>
            <a:ext cx="9820603" cy="871285"/>
          </a:xfrm>
          <a:prstGeom prst="rect">
            <a:avLst/>
          </a:prstGeom>
          <a:solidFill>
            <a:srgbClr val="D6D6D6"/>
          </a:solidFill>
          <a:ln w="38100">
            <a:solidFill>
              <a:schemeClr val="accent1"/>
            </a:solidFill>
            <a:custDash>
              <a:ds d="600000" sp="600000"/>
            </a:custDash>
            <a:miter lim="400000"/>
          </a:ln>
        </p:spPr>
        <p:txBody>
          <a:bodyPr/>
          <a:lstStyle>
            <a:lvl1pPr defTabSz="731520">
              <a:lnSpc>
                <a:spcPct val="100000"/>
              </a:lnSpc>
              <a:defRPr b="0" sz="4880">
                <a:solidFill>
                  <a:srgbClr val="005493"/>
                </a:solidFill>
                <a:latin typeface="Bodoni SvtyTwo ITC TT-Bold"/>
                <a:ea typeface="Bodoni SvtyTwo ITC TT-Bold"/>
                <a:cs typeface="Bodoni SvtyTwo ITC TT-Bold"/>
                <a:sym typeface="Bodoni SvtyTwo ITC TT-Bold"/>
              </a:defRPr>
            </a:lvl1pPr>
          </a:lstStyle>
          <a:p>
            <a:pPr/>
            <a:r>
              <a:t>The output </a:t>
            </a:r>
          </a:p>
        </p:txBody>
      </p:sp>
      <p:sp>
        <p:nvSpPr>
          <p:cNvPr id="5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1" name="First regarding the readiness-deliverables:…"/>
          <p:cNvSpPr txBox="1"/>
          <p:nvPr>
            <p:ph type="body" idx="1"/>
          </p:nvPr>
        </p:nvSpPr>
        <p:spPr>
          <a:prstGeom prst="rect">
            <a:avLst/>
          </a:prstGeom>
        </p:spPr>
        <p:txBody>
          <a:bodyPr/>
          <a:lstStyle/>
          <a:p>
            <a:pPr/>
            <a:r>
              <a:t> First regarding the readiness-deliverables:</a:t>
            </a:r>
          </a:p>
          <a:p>
            <a:pPr/>
            <a:r>
              <a:t>1-Undertaking all tasks required to complete the deliverable; </a:t>
            </a:r>
          </a:p>
          <a:p>
            <a:pPr/>
            <a:r>
              <a:t>2—Documenting the final deliverable components; </a:t>
            </a:r>
          </a:p>
          <a:p>
            <a:pPr/>
            <a:r>
              <a:t>3-Informing the project manager that the deliverable is ready for customer </a:t>
            </a:r>
            <a:br/>
            <a:r>
              <a:t>acceptance. </a:t>
            </a:r>
          </a:p>
          <a:p>
            <a:pPr/>
            <a:r>
              <a:t>Second </a:t>
            </a:r>
          </a:p>
          <a:p>
            <a:pPr/>
            <a:r>
              <a:t>Confirm the performance standards of conducting the acceptance test </a:t>
            </a:r>
          </a:p>
        </p:txBody>
      </p:sp>
      <p:sp>
        <p:nvSpPr>
          <p:cNvPr id="582" name="The output"/>
          <p:cNvSpPr txBox="1"/>
          <p:nvPr>
            <p:ph type="title"/>
          </p:nvPr>
        </p:nvSpPr>
        <p:spPr>
          <a:prstGeom prst="rect">
            <a:avLst/>
          </a:prstGeom>
        </p:spPr>
        <p:txBody>
          <a:bodyPr/>
          <a:lstStyle/>
          <a:p>
            <a:pPr/>
            <a:r>
              <a:t>The output</a:t>
            </a:r>
          </a:p>
        </p:txBody>
      </p:sp>
      <p:sp>
        <p:nvSpPr>
          <p:cNvPr id="5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5" name="After Having an efficient “project results” which is including the “readiness deliverable” integrated with the VOC with potential PVA.…"/>
          <p:cNvSpPr txBox="1"/>
          <p:nvPr>
            <p:ph type="body" idx="1"/>
          </p:nvPr>
        </p:nvSpPr>
        <p:spPr>
          <a:prstGeom prst="rect">
            <a:avLst/>
          </a:prstGeom>
        </p:spPr>
        <p:txBody>
          <a:bodyPr/>
          <a:lstStyle/>
          <a:p>
            <a:pPr/>
            <a:r>
              <a:t>After Having an efficient “project results” which is including the “readiness deliverable” integrated with the VOC with potential PVA.</a:t>
            </a:r>
          </a:p>
          <a:p>
            <a:pPr/>
            <a:r>
              <a:t>And now the project to move from the efficiency level to the effectiveness level for having PFS </a:t>
            </a:r>
          </a:p>
        </p:txBody>
      </p:sp>
      <p:sp>
        <p:nvSpPr>
          <p:cNvPr id="586" name="The next move will be"/>
          <p:cNvSpPr txBox="1"/>
          <p:nvPr>
            <p:ph type="title"/>
          </p:nvPr>
        </p:nvSpPr>
        <p:spPr>
          <a:prstGeom prst="rect">
            <a:avLst/>
          </a:prstGeom>
        </p:spPr>
        <p:txBody>
          <a:bodyPr/>
          <a:lstStyle/>
          <a:p>
            <a:pPr/>
            <a:r>
              <a:t>The next move will be </a:t>
            </a:r>
          </a:p>
        </p:txBody>
      </p:sp>
      <p:sp>
        <p:nvSpPr>
          <p:cNvPr id="58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9" name="Picture Placeholder 3" descr="Picture Placeholder 3"/>
          <p:cNvPicPr>
            <a:picLocks noChangeAspect="1"/>
          </p:cNvPicPr>
          <p:nvPr>
            <p:ph type="pic" idx="21"/>
          </p:nvPr>
        </p:nvPicPr>
        <p:blipFill>
          <a:blip r:embed="rId2">
            <a:extLst/>
          </a:blip>
          <a:srcRect l="0" t="0" r="1" b="0"/>
          <a:stretch>
            <a:fillRect/>
          </a:stretch>
        </p:blipFill>
        <p:spPr>
          <a:xfrm>
            <a:off x="3452648" y="-3"/>
            <a:ext cx="8739189"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0"/>
                </a:lnTo>
                <a:lnTo>
                  <a:pt x="0" y="0"/>
                </a:lnTo>
                <a:close/>
              </a:path>
            </a:pathLst>
          </a:custGeom>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