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slides/slide44.xml" ContentType="application/vnd.openxmlformats-officedocument.presentationml.slide+xml"/>
  <Override PartName="/ppt/slides/slide4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7"/>
  </p:notesMasterIdLst>
  <p:sldIdLst>
    <p:sldId id="480" r:id="rId2"/>
    <p:sldId id="490" r:id="rId3"/>
    <p:sldId id="568" r:id="rId4"/>
    <p:sldId id="555" r:id="rId5"/>
    <p:sldId id="569" r:id="rId6"/>
    <p:sldId id="570" r:id="rId7"/>
    <p:sldId id="571" r:id="rId8"/>
    <p:sldId id="572" r:id="rId9"/>
    <p:sldId id="573" r:id="rId10"/>
    <p:sldId id="574" r:id="rId11"/>
    <p:sldId id="575" r:id="rId12"/>
    <p:sldId id="576" r:id="rId13"/>
    <p:sldId id="577" r:id="rId14"/>
    <p:sldId id="578" r:id="rId15"/>
    <p:sldId id="567" r:id="rId16"/>
    <p:sldId id="579" r:id="rId17"/>
    <p:sldId id="580" r:id="rId18"/>
    <p:sldId id="581" r:id="rId19"/>
    <p:sldId id="582" r:id="rId20"/>
    <p:sldId id="583" r:id="rId21"/>
    <p:sldId id="584" r:id="rId22"/>
    <p:sldId id="585" r:id="rId23"/>
    <p:sldId id="587" r:id="rId24"/>
    <p:sldId id="588" r:id="rId25"/>
    <p:sldId id="589" r:id="rId26"/>
    <p:sldId id="590" r:id="rId27"/>
    <p:sldId id="591" r:id="rId28"/>
    <p:sldId id="592" r:id="rId29"/>
    <p:sldId id="593" r:id="rId30"/>
    <p:sldId id="594" r:id="rId31"/>
    <p:sldId id="596" r:id="rId32"/>
    <p:sldId id="597" r:id="rId33"/>
    <p:sldId id="598" r:id="rId34"/>
    <p:sldId id="599" r:id="rId35"/>
    <p:sldId id="601" r:id="rId36"/>
    <p:sldId id="602" r:id="rId37"/>
    <p:sldId id="603" r:id="rId38"/>
    <p:sldId id="604" r:id="rId39"/>
    <p:sldId id="595" r:id="rId40"/>
    <p:sldId id="605" r:id="rId41"/>
    <p:sldId id="606" r:id="rId42"/>
    <p:sldId id="586" r:id="rId43"/>
    <p:sldId id="607" r:id="rId44"/>
    <p:sldId id="550" r:id="rId45"/>
    <p:sldId id="349" r:id="rId4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73925AE7-E9D8-48BC-A988-41815CE32A48}">
          <p14:sldIdLst>
            <p14:sldId id="480"/>
            <p14:sldId id="490"/>
            <p14:sldId id="568"/>
            <p14:sldId id="555"/>
            <p14:sldId id="569"/>
            <p14:sldId id="570"/>
            <p14:sldId id="571"/>
            <p14:sldId id="572"/>
            <p14:sldId id="573"/>
            <p14:sldId id="574"/>
            <p14:sldId id="575"/>
            <p14:sldId id="576"/>
            <p14:sldId id="577"/>
            <p14:sldId id="578"/>
            <p14:sldId id="567"/>
            <p14:sldId id="579"/>
            <p14:sldId id="580"/>
            <p14:sldId id="581"/>
            <p14:sldId id="582"/>
            <p14:sldId id="583"/>
            <p14:sldId id="584"/>
            <p14:sldId id="585"/>
            <p14:sldId id="587"/>
            <p14:sldId id="588"/>
            <p14:sldId id="589"/>
            <p14:sldId id="590"/>
            <p14:sldId id="591"/>
            <p14:sldId id="592"/>
            <p14:sldId id="593"/>
            <p14:sldId id="594"/>
            <p14:sldId id="596"/>
            <p14:sldId id="597"/>
            <p14:sldId id="598"/>
            <p14:sldId id="599"/>
            <p14:sldId id="601"/>
            <p14:sldId id="602"/>
            <p14:sldId id="603"/>
            <p14:sldId id="604"/>
            <p14:sldId id="595"/>
            <p14:sldId id="605"/>
            <p14:sldId id="606"/>
            <p14:sldId id="586"/>
            <p14:sldId id="607"/>
            <p14:sldId id="550"/>
            <p14:sldId id="349"/>
          </p14:sldIdLst>
        </p14:section>
        <p14:section name="Untitled Section" id="{2F6AD2C2-46A9-4BC4-94FF-3A698A8E8EFB}">
          <p14:sldIdLst/>
        </p14:section>
      </p14:sectionLst>
    </p:ex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AC748"/>
    <a:srgbClr val="000000"/>
    <a:srgbClr val="669BBC"/>
    <a:srgbClr val="2D3956"/>
    <a:srgbClr val="8E5A6D"/>
    <a:srgbClr val="852F4A"/>
    <a:srgbClr val="FFFFFF"/>
    <a:srgbClr val="4472C4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808" autoAdjust="0"/>
    <p:restoredTop sz="93738" autoAdjust="0"/>
  </p:normalViewPr>
  <p:slideViewPr>
    <p:cSldViewPr snapToGrid="0">
      <p:cViewPr varScale="1">
        <p:scale>
          <a:sx n="85" d="100"/>
          <a:sy n="85" d="100"/>
        </p:scale>
        <p:origin x="144" y="9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notesMaster" Target="notesMasters/notesMaster1.xml"/><Relationship Id="rId50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viewProps" Target="view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presProps" Target="presProps.xml"/><Relationship Id="rId8" Type="http://schemas.openxmlformats.org/officeDocument/2006/relationships/slide" Target="slides/slide7.xml"/><Relationship Id="rId51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8DF744-AB4A-4A0F-92CE-6DEBABF2DA97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88088B5-5D3D-41C5-9929-9FAB3A249D9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9791000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35630256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5786946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19902364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E88088B5-5D3D-41C5-9929-9FAB3A249D9E}" type="slidenum">
              <a:rPr lang="en-US" smtClean="0"/>
              <a:t>45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0601136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5D95098-09E1-C4E1-F131-563DA7A2910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1DB6B52-1098-3A61-90F1-ED7F8C19F6F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CA7B7F2-C594-2226-10C3-8AC3C8D666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567B6F-AABD-ABF2-1716-8CA10C09EE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A7F058B-4E26-075C-3DA4-A864D221D40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311415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8C59ED8-839F-740F-5380-EB20BD607CD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5DBA814-F4FF-953C-65F6-7755FFA224FB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bg1"/>
          </a:solidFill>
        </p:spPr>
        <p:txBody>
          <a:bodyPr/>
          <a:lstStyle>
            <a:lvl1pPr marL="228600" indent="-228600">
              <a:buFont typeface="Wingdings" panose="05000000000000000000" pitchFamily="2" charset="2"/>
              <a:buChar char="v"/>
              <a:defRPr/>
            </a:lvl1pPr>
          </a:lstStyle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0F5B59B-14BB-0F36-FA1D-86F9E28D778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6E15A03-D852-FE42-22A2-986BA6AFDD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2047379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FAF0B5-6A1B-819F-8BDB-8723AD6F80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6D59A6B-040C-D231-73AA-94BF982AB52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81F9F7B-C72F-8488-63C2-893D10A71873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97D509D-91A2-39D0-0202-9348AED744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1A98602-767F-9F7F-3A34-40E803A3BD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3872526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D49C40-2B03-A723-1A25-72E120ED2D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C05F17-3155-8F58-9417-872859F01BC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F0A6FADA-9339-2718-AE06-345636476CB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CC7B5477-D6C1-D0EF-360E-AAF1F8F26BA5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EE8FCE8-EE63-38DE-2FCA-4EA8F13B84F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E2D33A2-7BEA-C0F6-8DC4-5841AF8D50F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968912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EB6B58D-F759-624C-F4B5-076FD71336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0DE3D4E-050C-4BD6-B7EB-39F9E2DE1CC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280C419-BB65-0AE7-334A-03DB570FB6C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5432BE-90AA-3340-26A3-24C2C60ED46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972C4A7-BEA2-2193-0159-41A66555323C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82EDC5C-9D31-77DA-AB6E-212A67AE9801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A2F1C937-530C-BE6A-062C-EAEB60924A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6965C7C-2F3A-7C73-65EE-071EA3B57E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070105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1AF804-BA6F-7137-4401-2ABEE47663D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5E1951F-F9DF-2D36-66CD-0ADE1A8E8AC9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067CA20-9E1C-BEF8-F7E6-B3C4C995857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C61B1B8-1D1F-02F4-C933-47FC32EC2A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5931334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F7FE2AC4-08F1-175E-50F9-B90ABA9113B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EAEA4DB-632D-D9D1-3D14-B1B180E010C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B715F8A-1D92-41F1-20A4-7DCD4E8AAA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477631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15944-338D-38CB-1B4E-769DD7BE217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D1760F-940D-CAB5-053A-5873FA1D8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43F859B-EC99-D3C1-C197-1297F988533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78B70CE-2216-EDAB-7EA9-CCE161AC492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E7F4EBE-FF18-55EE-6B98-05B25C8F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4F5F087-5F13-6A44-1590-C7C340B94C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95470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AAD5A4-F7CC-0324-C194-023F89C76D6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06BFFB0-F5DC-8580-5C03-1E026A3F947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09C9C8D9-5BE1-6BCB-A317-EB9D0B08ED9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473CEC4-4BC0-D998-48CD-C0E75413B0FC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205997B-9DB4-C221-C9C3-2CC6584C97A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8972CE3-5F1C-8C5A-3A36-9FA4D8498D4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566920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4DD1990-0403-E7BD-DC37-9AFB471B60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1792BEF8-6FCF-04D0-BF56-B13A28622EB4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E6B7518-7F38-0E9F-31BE-48CF51807FFD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499AE5E-BECF-D8F0-0176-F5D6F6177AA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169AFA-75A4-D04B-AD01-2B44BABE31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3406048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5253B29-BA54-390A-6D3D-817CE947730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33E21C0-5144-CF89-6AE0-510711E0981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E99442B-8870-38B1-A26D-CE928268F2CA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/>
          <a:lstStyle/>
          <a:p>
            <a:fld id="{7AD86B2E-B702-4422-B277-3A08C7449694}" type="datetimeFigureOut">
              <a:rPr lang="en-US" smtClean="0"/>
              <a:t>1/23/2026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1037066-A86D-748B-99F7-904DF1C0EE0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10244" y="6360502"/>
            <a:ext cx="4114800" cy="365125"/>
          </a:xfrm>
          <a:prstGeom prst="rect">
            <a:avLst/>
          </a:prstGeom>
        </p:spPr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D951710-EE2B-4532-5DDE-8ED9C5A6682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7542ADD-394E-41F3-B704-951748884AEE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6778946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Picture Placeholder 10">
            <a:extLst>
              <a:ext uri="{FF2B5EF4-FFF2-40B4-BE49-F238E27FC236}">
                <a16:creationId xmlns:a16="http://schemas.microsoft.com/office/drawing/2014/main" id="{EA7BAD81-B37C-4E58-A969-A361C2B6AA3B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0"/>
            <a:ext cx="12192000" cy="6858000"/>
          </a:xfrm>
          <a:custGeom>
            <a:avLst/>
            <a:gdLst>
              <a:gd name="connsiteX0" fmla="*/ 0 w 8118764"/>
              <a:gd name="connsiteY0" fmla="*/ 0 h 2521527"/>
              <a:gd name="connsiteX1" fmla="*/ 8118764 w 8118764"/>
              <a:gd name="connsiteY1" fmla="*/ 0 h 2521527"/>
              <a:gd name="connsiteX2" fmla="*/ 8118764 w 8118764"/>
              <a:gd name="connsiteY2" fmla="*/ 2521527 h 2521527"/>
              <a:gd name="connsiteX3" fmla="*/ 0 w 8118764"/>
              <a:gd name="connsiteY3" fmla="*/ 2521527 h 25215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8118764" h="2521527">
                <a:moveTo>
                  <a:pt x="0" y="0"/>
                </a:moveTo>
                <a:lnTo>
                  <a:pt x="8118764" y="0"/>
                </a:lnTo>
                <a:lnTo>
                  <a:pt x="8118764" y="2521527"/>
                </a:lnTo>
                <a:lnTo>
                  <a:pt x="0" y="2521527"/>
                </a:lnTo>
                <a:close/>
              </a:path>
            </a:pathLst>
          </a:custGeom>
        </p:spPr>
        <p:txBody>
          <a:bodyPr wrap="square">
            <a:noAutofit/>
          </a:bodyPr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54240609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33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FC9C52C9-E1A1-4DAC-AD31-A7ADAED4AB8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0" y="1"/>
            <a:ext cx="6826172" cy="6857998"/>
          </a:xfrm>
          <a:custGeom>
            <a:avLst/>
            <a:gdLst>
              <a:gd name="connsiteX0" fmla="*/ 0 w 6826172"/>
              <a:gd name="connsiteY0" fmla="*/ 0 h 6857998"/>
              <a:gd name="connsiteX1" fmla="*/ 6826172 w 6826172"/>
              <a:gd name="connsiteY1" fmla="*/ 0 h 6857998"/>
              <a:gd name="connsiteX2" fmla="*/ 0 w 6826172"/>
              <a:gd name="connsiteY2" fmla="*/ 6857998 h 685799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6826172" h="6857998">
                <a:moveTo>
                  <a:pt x="0" y="0"/>
                </a:moveTo>
                <a:lnTo>
                  <a:pt x="6826172" y="0"/>
                </a:lnTo>
                <a:lnTo>
                  <a:pt x="0" y="6857998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600">
                <a:solidFill>
                  <a:schemeClr val="bg1">
                    <a:lumMod val="50000"/>
                  </a:schemeClr>
                </a:solidFill>
              </a:defRPr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43018853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decel="10000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48_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3">
            <a:extLst>
              <a:ext uri="{FF2B5EF4-FFF2-40B4-BE49-F238E27FC236}">
                <a16:creationId xmlns:a16="http://schemas.microsoft.com/office/drawing/2014/main" id="{94057321-887A-4B9F-AE60-CB2705D39324}"/>
              </a:ext>
            </a:extLst>
          </p:cNvPr>
          <p:cNvSpPr>
            <a:spLocks noGrp="1"/>
          </p:cNvSpPr>
          <p:nvPr>
            <p:ph type="pic" sz="quarter" idx="10"/>
          </p:nvPr>
        </p:nvSpPr>
        <p:spPr>
          <a:xfrm>
            <a:off x="3452649" y="-3"/>
            <a:ext cx="8739351" cy="6858000"/>
          </a:xfrm>
          <a:custGeom>
            <a:avLst/>
            <a:gdLst>
              <a:gd name="connsiteX0" fmla="*/ 0 w 8739351"/>
              <a:gd name="connsiteY0" fmla="*/ 0 h 6858000"/>
              <a:gd name="connsiteX1" fmla="*/ 8739351 w 8739351"/>
              <a:gd name="connsiteY1" fmla="*/ 0 h 6858000"/>
              <a:gd name="connsiteX2" fmla="*/ 8739351 w 8739351"/>
              <a:gd name="connsiteY2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8739351" h="6858000">
                <a:moveTo>
                  <a:pt x="0" y="0"/>
                </a:moveTo>
                <a:lnTo>
                  <a:pt x="8739351" y="0"/>
                </a:lnTo>
                <a:lnTo>
                  <a:pt x="8739351" y="6858000"/>
                </a:lnTo>
                <a:close/>
              </a:path>
            </a:pathLst>
          </a:custGeom>
          <a:solidFill>
            <a:schemeClr val="bg1">
              <a:lumMod val="85000"/>
              <a:alpha val="50000"/>
            </a:schemeClr>
          </a:solidFill>
        </p:spPr>
        <p:txBody>
          <a:bodyPr wrap="square">
            <a:noAutofit/>
          </a:bodyPr>
          <a:lstStyle>
            <a:lvl1pPr marL="0" indent="0">
              <a:buNone/>
              <a:defRPr sz="1200"/>
            </a:lvl1pPr>
          </a:lstStyle>
          <a:p>
            <a:endParaRPr lang="id-ID"/>
          </a:p>
        </p:txBody>
      </p:sp>
    </p:spTree>
    <p:extLst>
      <p:ext uri="{BB962C8B-B14F-4D97-AF65-F5344CB8AC3E}">
        <p14:creationId xmlns:p14="http://schemas.microsoft.com/office/powerpoint/2010/main" val="29052834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decel="100000" fill="hold" grpId="0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2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6">
            <a:lum/>
          </a:blip>
          <a:srcRect/>
          <a:stretch>
            <a:fillRect t="-39000" b="-39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B1271F50-F801-DAB9-DC83-4E0CB52B6E5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8658888" cy="1281113"/>
          </a:xfrm>
          <a:prstGeom prst="rect">
            <a:avLst/>
          </a:prstGeom>
        </p:spPr>
        <p:txBody>
          <a:bodyPr vert="horz" lIns="45720" tIns="0" rIns="45720" bIns="0" anchor="b" anchorCtr="0">
            <a:normAutofit fontScale="97500"/>
          </a:bodyPr>
          <a:lstStyle/>
          <a:p>
            <a:pPr marL="0" marR="0" lvl="0" indent="0" fontAlgn="auto">
              <a:lnSpc>
                <a:spcPct val="100000"/>
              </a:lnSpc>
              <a:spcAft>
                <a:spcPts val="0"/>
              </a:spcAft>
              <a:buClrTx/>
              <a:buSzTx/>
              <a:buFontTx/>
              <a:tabLst/>
            </a:pPr>
            <a:r>
              <a:rPr lang="en-US" dirty="0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5570735-514D-409D-F8D8-891193ADB18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8658888" cy="4351338"/>
          </a:xfrm>
          <a:prstGeom prst="rect">
            <a:avLst/>
          </a:prstGeom>
          <a:gradFill flip="none" rotWithShape="1">
            <a:gsLst>
              <a:gs pos="0">
                <a:schemeClr val="accent3">
                  <a:lumMod val="5000"/>
                  <a:lumOff val="95000"/>
                </a:schemeClr>
              </a:gs>
              <a:gs pos="74000">
                <a:schemeClr val="accent3">
                  <a:lumMod val="45000"/>
                  <a:lumOff val="55000"/>
                </a:schemeClr>
              </a:gs>
              <a:gs pos="83000">
                <a:schemeClr val="accent3">
                  <a:lumMod val="45000"/>
                  <a:lumOff val="55000"/>
                </a:schemeClr>
              </a:gs>
              <a:gs pos="100000">
                <a:schemeClr val="accent3">
                  <a:lumMod val="30000"/>
                  <a:lumOff val="70000"/>
                </a:schemeClr>
              </a:gs>
            </a:gsLst>
            <a:lin ang="5400000" scaled="1"/>
            <a:tileRect/>
          </a:gradFill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8052FD-3283-6346-20D0-32F2F0297C5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8864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7542ADD-394E-41F3-B704-951748884AEE}" type="slidenum">
              <a:rPr lang="en-US" smtClean="0"/>
              <a:t>‹#›</a:t>
            </a:fld>
            <a:endParaRPr lang="en-US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620D0A5-176B-EAD8-BA5B-53AB3048E130}"/>
              </a:ext>
            </a:extLst>
          </p:cNvPr>
          <p:cNvSpPr txBox="1"/>
          <p:nvPr userDrawn="1"/>
        </p:nvSpPr>
        <p:spPr>
          <a:xfrm>
            <a:off x="3859544" y="6413440"/>
            <a:ext cx="26162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000" dirty="0">
                <a:solidFill>
                  <a:schemeClr val="bg1"/>
                </a:solidFill>
              </a:rPr>
              <a:t>midocean.edu.km</a:t>
            </a:r>
          </a:p>
        </p:txBody>
      </p:sp>
      <p:pic>
        <p:nvPicPr>
          <p:cNvPr id="4" name="Picture 3" descr="Midocean 02-03">
            <a:extLst>
              <a:ext uri="{FF2B5EF4-FFF2-40B4-BE49-F238E27FC236}">
                <a16:creationId xmlns:a16="http://schemas.microsoft.com/office/drawing/2014/main" id="{DEB749E1-CEFD-318E-3BEA-03D0D1CC283A}"/>
              </a:ext>
            </a:extLst>
          </p:cNvPr>
          <p:cNvPicPr>
            <a:picLocks noChangeAspect="1"/>
          </p:cNvPicPr>
          <p:nvPr userDrawn="1"/>
        </p:nvPicPr>
        <p:blipFill>
          <a:blip r:embed="rId17"/>
          <a:stretch>
            <a:fillRect/>
          </a:stretch>
        </p:blipFill>
        <p:spPr>
          <a:xfrm>
            <a:off x="9901352" y="0"/>
            <a:ext cx="2116478" cy="141113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298891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  <p:sldLayoutId id="2147483665" r:id="rId13"/>
    <p:sldLayoutId id="2147483667" r:id="rId14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en-US" sz="3800" b="1" i="0" u="none" strike="noStrike" kern="1200" cap="all" spc="0" normalizeH="0" baseline="0" dirty="0">
          <a:ln w="500">
            <a:solidFill>
              <a:srgbClr val="B13F9A">
                <a:shade val="20000"/>
                <a:satMod val="120000"/>
              </a:srgbClr>
            </a:solidFill>
          </a:ln>
          <a:gradFill>
            <a:gsLst>
              <a:gs pos="0">
                <a:srgbClr val="F9B639">
                  <a:tint val="13000"/>
                </a:srgbClr>
              </a:gs>
              <a:gs pos="10000">
                <a:srgbClr val="F9B639">
                  <a:tint val="20000"/>
                </a:srgbClr>
              </a:gs>
              <a:gs pos="49000">
                <a:srgbClr val="F9B639">
                  <a:tint val="70000"/>
                </a:srgbClr>
              </a:gs>
              <a:gs pos="50000">
                <a:srgbClr val="F9B639">
                  <a:tint val="97000"/>
                </a:srgbClr>
              </a:gs>
              <a:gs pos="100000">
                <a:srgbClr val="F9B639">
                  <a:tint val="20000"/>
                </a:srgbClr>
              </a:gs>
            </a:gsLst>
            <a:lin ang="5400000" scaled="1"/>
          </a:gradFill>
          <a:effectLst/>
          <a:uLnTx/>
          <a:uFillTx/>
          <a:latin typeface="Trebuchet MS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2.xml"/><Relationship Id="rId5" Type="http://schemas.openxmlformats.org/officeDocument/2006/relationships/image" Target="../media/image2.png"/><Relationship Id="rId4" Type="http://schemas.openxmlformats.org/officeDocument/2006/relationships/image" Target="../media/image3.jp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3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4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3.xml"/></Relationships>
</file>

<file path=ppt/slides/_rels/slide4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4.xml"/><Relationship Id="rId5" Type="http://schemas.openxmlformats.org/officeDocument/2006/relationships/image" Target="../media/image13.jpg"/><Relationship Id="rId4" Type="http://schemas.openxmlformats.org/officeDocument/2006/relationships/image" Target="../media/image12.sv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EF9385F0-2536-01DB-C486-D6A29656E613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57150" y="-44450"/>
            <a:ext cx="12311979" cy="6858000"/>
          </a:xfrm>
          <a:prstGeom prst="rect">
            <a:avLst/>
          </a:prstGeom>
        </p:spPr>
      </p:pic>
      <p:sp>
        <p:nvSpPr>
          <p:cNvPr id="18" name="Oval 17">
            <a:extLst>
              <a:ext uri="{FF2B5EF4-FFF2-40B4-BE49-F238E27FC236}">
                <a16:creationId xmlns:a16="http://schemas.microsoft.com/office/drawing/2014/main" id="{3DCC2A7E-4E6F-BB97-13D0-0AA6AB2F93D5}"/>
              </a:ext>
            </a:extLst>
          </p:cNvPr>
          <p:cNvSpPr/>
          <p:nvPr/>
        </p:nvSpPr>
        <p:spPr>
          <a:xfrm>
            <a:off x="6054429" y="-720725"/>
            <a:ext cx="7782357" cy="7578725"/>
          </a:xfrm>
          <a:prstGeom prst="ellipse">
            <a:avLst/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1BBD67B8-DB49-942C-018D-7F74C671F260}"/>
              </a:ext>
            </a:extLst>
          </p:cNvPr>
          <p:cNvSpPr txBox="1"/>
          <p:nvPr/>
        </p:nvSpPr>
        <p:spPr>
          <a:xfrm>
            <a:off x="1167966" y="3225009"/>
            <a:ext cx="488646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Prepared by Dr. Yasser </a:t>
            </a:r>
            <a:r>
              <a:rPr lang="en-US" sz="2400" dirty="0" err="1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Abdelhamid</a:t>
            </a:r>
            <a:endParaRPr lang="en-US" sz="2400" dirty="0">
              <a:solidFill>
                <a:schemeClr val="bg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1" name="TextBox 30">
            <a:extLst>
              <a:ext uri="{FF2B5EF4-FFF2-40B4-BE49-F238E27FC236}">
                <a16:creationId xmlns:a16="http://schemas.microsoft.com/office/drawing/2014/main" id="{16E4CC76-2D0D-6204-3FBC-B0856D8E8836}"/>
              </a:ext>
            </a:extLst>
          </p:cNvPr>
          <p:cNvSpPr txBox="1"/>
          <p:nvPr/>
        </p:nvSpPr>
        <p:spPr>
          <a:xfrm>
            <a:off x="1108644" y="2424037"/>
            <a:ext cx="4652236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4400" b="1" dirty="0">
                <a:solidFill>
                  <a:srgbClr val="00B0F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Machine Learning</a:t>
            </a:r>
          </a:p>
        </p:txBody>
      </p:sp>
      <p:sp>
        <p:nvSpPr>
          <p:cNvPr id="34" name="Rectangle: Rounded Corners 33">
            <a:extLst>
              <a:ext uri="{FF2B5EF4-FFF2-40B4-BE49-F238E27FC236}">
                <a16:creationId xmlns:a16="http://schemas.microsoft.com/office/drawing/2014/main" id="{15C30772-0DD8-7BE1-E943-20DE696CFBEA}"/>
              </a:ext>
            </a:extLst>
          </p:cNvPr>
          <p:cNvSpPr/>
          <p:nvPr/>
        </p:nvSpPr>
        <p:spPr>
          <a:xfrm>
            <a:off x="-153908" y="5843657"/>
            <a:ext cx="2335794" cy="529167"/>
          </a:xfrm>
          <a:prstGeom prst="roundRect">
            <a:avLst/>
          </a:prstGeom>
          <a:solidFill>
            <a:schemeClr val="bg1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2800" b="1" dirty="0">
                <a:solidFill>
                  <a:srgbClr val="000000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Lecture 5 </a:t>
            </a:r>
          </a:p>
        </p:txBody>
      </p:sp>
      <p:sp>
        <p:nvSpPr>
          <p:cNvPr id="46" name="TextBox 45">
            <a:extLst>
              <a:ext uri="{FF2B5EF4-FFF2-40B4-BE49-F238E27FC236}">
                <a16:creationId xmlns:a16="http://schemas.microsoft.com/office/drawing/2014/main" id="{FA59789B-D841-DB76-25B9-1348B202C2B5}"/>
              </a:ext>
            </a:extLst>
          </p:cNvPr>
          <p:cNvSpPr txBox="1"/>
          <p:nvPr/>
        </p:nvSpPr>
        <p:spPr>
          <a:xfrm>
            <a:off x="329269" y="5104240"/>
            <a:ext cx="2069797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DS 620</a:t>
            </a:r>
          </a:p>
          <a:p>
            <a:r>
              <a:rPr lang="en-US" sz="2000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Machine Learning</a:t>
            </a: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46F3C90B-EB3F-EA91-08C5-03400C278827}"/>
              </a:ext>
            </a:extLst>
          </p:cNvPr>
          <p:cNvSpPr/>
          <p:nvPr/>
        </p:nvSpPr>
        <p:spPr>
          <a:xfrm>
            <a:off x="6200343" y="-320675"/>
            <a:ext cx="7410450" cy="7410450"/>
          </a:xfrm>
          <a:prstGeom prst="ellipse">
            <a:avLst/>
          </a:prstGeom>
          <a:blipFill>
            <a:blip r:embed="rId4"/>
            <a:stretch>
              <a:fillRect t="-1000"/>
            </a:stretch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2" name="Picture 1" descr="Midocean 02-03">
            <a:extLst>
              <a:ext uri="{FF2B5EF4-FFF2-40B4-BE49-F238E27FC236}">
                <a16:creationId xmlns:a16="http://schemas.microsoft.com/office/drawing/2014/main" id="{69C3F592-448A-DFBC-D1BC-39A8517E0C26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4837" y="219612"/>
            <a:ext cx="2870678" cy="19139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7498479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039051" y="1259065"/>
            <a:ext cx="411389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 cap="all" dirty="0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  <a:latin typeface="Trebuchet MS"/>
                <a:ea typeface="+mj-ea"/>
                <a:cs typeface="+mj-cs"/>
              </a:rPr>
              <a:t>Outline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3598250" y="650282"/>
            <a:ext cx="5519099" cy="578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3598250" y="1936173"/>
            <a:ext cx="8040594" cy="4559219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888446" y="2093911"/>
            <a:ext cx="7614932" cy="4401482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>
                <a:solidFill>
                  <a:prstClr val="black"/>
                </a:solidFill>
                <a:latin typeface="Trebuchet MS"/>
              </a:rPr>
              <a:t>Classification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>
                <a:solidFill>
                  <a:prstClr val="black"/>
                </a:solidFill>
                <a:latin typeface="Trebuchet MS"/>
              </a:rPr>
              <a:t>Classification algorithms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>
                <a:solidFill>
                  <a:prstClr val="black"/>
                </a:solidFill>
                <a:latin typeface="Trebuchet MS"/>
              </a:rPr>
              <a:t>K-Nearest neighbors (KNN)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>
                <a:solidFill>
                  <a:prstClr val="black"/>
                </a:solidFill>
                <a:latin typeface="Trebuchet MS"/>
              </a:rPr>
              <a:t>Distance measures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731520" lvl="1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endParaRPr lang="en-US" sz="1600" dirty="0">
              <a:solidFill>
                <a:prstClr val="black"/>
              </a:solidFill>
              <a:latin typeface="Trebuchet MS"/>
            </a:endParaRPr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None/>
            </a:pPr>
            <a:endParaRPr lang="en-GB" sz="1600" b="1" dirty="0"/>
          </a:p>
          <a:p>
            <a:pPr marL="0" indent="0">
              <a:buFont typeface="Arial" panose="020B0604020202020204" pitchFamily="34" charset="0"/>
              <a:buNone/>
            </a:pPr>
            <a:r>
              <a:rPr lang="en-GB" sz="1600" b="1" dirty="0"/>
              <a:t> </a:t>
            </a:r>
            <a:endParaRPr lang="en-US" sz="1600" dirty="0"/>
          </a:p>
        </p:txBody>
      </p:sp>
    </p:spTree>
    <p:extLst>
      <p:ext uri="{BB962C8B-B14F-4D97-AF65-F5344CB8AC3E}">
        <p14:creationId xmlns:p14="http://schemas.microsoft.com/office/powerpoint/2010/main" val="189045651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classification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947552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itle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classification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Classification is a fundamental task in machine learning that involves categorizing or assigning predefined labels to input data based on their features. </a:t>
            </a:r>
          </a:p>
          <a:p>
            <a:r>
              <a:rPr lang="en-US" sz="3200" dirty="0"/>
              <a:t>It aims to build models that can learn patterns and relationships from labeled training data and use that knowledge to predict the labels of new, unseen data points.</a:t>
            </a:r>
            <a:endParaRPr lang="en-US" sz="3600" dirty="0"/>
          </a:p>
        </p:txBody>
      </p:sp>
    </p:spTree>
    <p:extLst>
      <p:ext uri="{BB962C8B-B14F-4D97-AF65-F5344CB8AC3E}">
        <p14:creationId xmlns:p14="http://schemas.microsoft.com/office/powerpoint/2010/main" val="3616867604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In classification, the data is typically represented as a set of features or attributes, which are numerical or categorical variables that describe the characteristics of each data point. </a:t>
            </a:r>
          </a:p>
          <a:p>
            <a:r>
              <a:rPr lang="en-US" sz="3200" dirty="0"/>
              <a:t>The labels, also known as classes or categories, represent the different target outcomes we want to predict.</a:t>
            </a:r>
          </a:p>
        </p:txBody>
      </p:sp>
    </p:spTree>
    <p:extLst>
      <p:ext uri="{BB962C8B-B14F-4D97-AF65-F5344CB8AC3E}">
        <p14:creationId xmlns:p14="http://schemas.microsoft.com/office/powerpoint/2010/main" val="39333849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z="4000" dirty="0"/>
              <a:t>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The goal of a classification algorithm is to automatically learn the decision boundaries or decision rules that separate different classes in the feature space. </a:t>
            </a:r>
          </a:p>
        </p:txBody>
      </p:sp>
    </p:spTree>
    <p:extLst>
      <p:ext uri="{BB962C8B-B14F-4D97-AF65-F5344CB8AC3E}">
        <p14:creationId xmlns:p14="http://schemas.microsoft.com/office/powerpoint/2010/main" val="73434418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classification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Supervised learning is the most common approach in classification, where the algorithm learns from a labeled training dataset. </a:t>
            </a:r>
          </a:p>
          <a:p>
            <a:r>
              <a:rPr lang="en-US" sz="3200" dirty="0"/>
              <a:t>During the training phase, the algorithm analyzes the relationship between the input features and their corresponding labels to create a model that can generalize to new, unseen data.</a:t>
            </a:r>
          </a:p>
        </p:txBody>
      </p:sp>
    </p:spTree>
    <p:extLst>
      <p:ext uri="{BB962C8B-B14F-4D97-AF65-F5344CB8AC3E}">
        <p14:creationId xmlns:p14="http://schemas.microsoft.com/office/powerpoint/2010/main" val="41497827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Classification algorithms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dirty="0"/>
              <a:t>There are various algorithms used for classification, each with its own strengths, assumptions, and performance characteristics. Some popular classification algorithms include:</a:t>
            </a:r>
          </a:p>
          <a:p>
            <a:pPr lvl="1"/>
            <a:r>
              <a:rPr lang="en-US" b="1" dirty="0"/>
              <a:t>K-Nearest Neighbors (KNN)</a:t>
            </a:r>
          </a:p>
          <a:p>
            <a:pPr lvl="1"/>
            <a:r>
              <a:rPr lang="en-US" b="1" dirty="0"/>
              <a:t>Decision Trees</a:t>
            </a:r>
          </a:p>
          <a:p>
            <a:pPr lvl="1"/>
            <a:r>
              <a:rPr lang="en-US" b="1" dirty="0"/>
              <a:t>Naive Bayes</a:t>
            </a:r>
            <a:endParaRPr lang="en-US" dirty="0"/>
          </a:p>
          <a:p>
            <a:pPr lvl="1"/>
            <a:r>
              <a:rPr lang="en-US" b="1" dirty="0"/>
              <a:t>Logistic Regression</a:t>
            </a:r>
            <a:endParaRPr lang="en-US" dirty="0"/>
          </a:p>
          <a:p>
            <a:pPr lvl="1"/>
            <a:r>
              <a:rPr lang="en-US" b="1" dirty="0"/>
              <a:t>Random Forest</a:t>
            </a:r>
          </a:p>
          <a:p>
            <a:pPr lvl="1"/>
            <a:r>
              <a:rPr lang="en-US" b="1" dirty="0"/>
              <a:t>Support Vector Machines (SVM)</a:t>
            </a:r>
          </a:p>
        </p:txBody>
      </p:sp>
    </p:spTree>
    <p:extLst>
      <p:ext uri="{BB962C8B-B14F-4D97-AF65-F5344CB8AC3E}">
        <p14:creationId xmlns:p14="http://schemas.microsoft.com/office/powerpoint/2010/main" val="34938021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Logistic Regression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 linear model that uses a logistic function to estimate the probability of each class. </a:t>
            </a:r>
          </a:p>
          <a:p>
            <a:r>
              <a:rPr lang="en-US" sz="3600" dirty="0"/>
              <a:t>It is widely used for binary classification, but can also be extended to handle multiclass problems.</a:t>
            </a:r>
          </a:p>
        </p:txBody>
      </p:sp>
    </p:spTree>
    <p:extLst>
      <p:ext uri="{BB962C8B-B14F-4D97-AF65-F5344CB8AC3E}">
        <p14:creationId xmlns:p14="http://schemas.microsoft.com/office/powerpoint/2010/main" val="322425935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Decision Trees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Tree-based models that recursively split the feature space based on the values of different features. </a:t>
            </a:r>
          </a:p>
          <a:p>
            <a:r>
              <a:rPr lang="en-US" sz="3600" dirty="0"/>
              <a:t>Decision trees are intuitive and can handle both numerical and categorical data.</a:t>
            </a:r>
          </a:p>
        </p:txBody>
      </p:sp>
    </p:spTree>
    <p:extLst>
      <p:ext uri="{BB962C8B-B14F-4D97-AF65-F5344CB8AC3E}">
        <p14:creationId xmlns:p14="http://schemas.microsoft.com/office/powerpoint/2010/main" val="313442255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Random Forest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An ensemble of decision trees where each tree is trained on a random subset of the data. </a:t>
            </a:r>
          </a:p>
          <a:p>
            <a:r>
              <a:rPr lang="en-US" sz="3600" dirty="0"/>
              <a:t>Random Forest combines the predictions of multiple trees to make a final classification decision.</a:t>
            </a:r>
          </a:p>
        </p:txBody>
      </p:sp>
    </p:spTree>
    <p:extLst>
      <p:ext uri="{BB962C8B-B14F-4D97-AF65-F5344CB8AC3E}">
        <p14:creationId xmlns:p14="http://schemas.microsoft.com/office/powerpoint/2010/main" val="27970758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Support Vector Machines (SVM)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 powerful algorithm that finds an optimal hyperplane to separate the classes while maximizing the margin between them.</a:t>
            </a:r>
          </a:p>
        </p:txBody>
      </p:sp>
    </p:spTree>
    <p:extLst>
      <p:ext uri="{BB962C8B-B14F-4D97-AF65-F5344CB8AC3E}">
        <p14:creationId xmlns:p14="http://schemas.microsoft.com/office/powerpoint/2010/main" val="207340033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K-Nearest Neighbors (KNN)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 non-parametric algorithm that classifies new data points based on the majority vote of their k nearest neighbors in the feature space.</a:t>
            </a:r>
          </a:p>
        </p:txBody>
      </p:sp>
    </p:spTree>
    <p:extLst>
      <p:ext uri="{BB962C8B-B14F-4D97-AF65-F5344CB8AC3E}">
        <p14:creationId xmlns:p14="http://schemas.microsoft.com/office/powerpoint/2010/main" val="112023328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Naive Bayes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600" dirty="0"/>
              <a:t>A probabilistic algorithm that applies Bayes' theorem with strong independence assumptions between features. </a:t>
            </a:r>
          </a:p>
          <a:p>
            <a:r>
              <a:rPr lang="en-US" sz="3600" dirty="0"/>
              <a:t>It is computationally efficient and works well with high-dimensional data.</a:t>
            </a:r>
          </a:p>
        </p:txBody>
      </p:sp>
    </p:spTree>
    <p:extLst>
      <p:ext uri="{BB962C8B-B14F-4D97-AF65-F5344CB8AC3E}">
        <p14:creationId xmlns:p14="http://schemas.microsoft.com/office/powerpoint/2010/main" val="398084980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K-nearest neighbors (</a:t>
            </a:r>
            <a:r>
              <a:rPr lang="en-US" dirty="0" err="1"/>
              <a:t>Knn</a:t>
            </a:r>
            <a:r>
              <a:rPr lang="en-US" dirty="0"/>
              <a:t>)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182420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K-Nearest neighbors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4000" dirty="0"/>
              <a:t>KNN is an example of Instance-based learning algorithms, compared to model-based algorithms.</a:t>
            </a:r>
          </a:p>
        </p:txBody>
      </p:sp>
    </p:spTree>
    <p:extLst>
      <p:ext uri="{BB962C8B-B14F-4D97-AF65-F5344CB8AC3E}">
        <p14:creationId xmlns:p14="http://schemas.microsoft.com/office/powerpoint/2010/main" val="204731229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K-Nearest neighbors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4000" dirty="0"/>
              <a:t>It doesn't learn a discriminative function from the training data but memorizes the training dataset instead.</a:t>
            </a:r>
          </a:p>
          <a:p>
            <a:endParaRPr lang="en-US" sz="4000" dirty="0"/>
          </a:p>
        </p:txBody>
      </p:sp>
    </p:spTree>
    <p:extLst>
      <p:ext uri="{BB962C8B-B14F-4D97-AF65-F5344CB8AC3E}">
        <p14:creationId xmlns:p14="http://schemas.microsoft.com/office/powerpoint/2010/main" val="503841520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K-Nearest neighbors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KNN is a non-parametric model. Where in  parametric models, we estimate parameters from the training dataset to learn a function that can classify new data points without requiring the original training dataset anymore.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7528640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KNN algorithm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Font typeface="+mj-lt"/>
              <a:buAutoNum type="arabicPeriod"/>
            </a:pPr>
            <a:r>
              <a:rPr lang="en-GB" b="1" dirty="0"/>
              <a:t>Choose the number of </a:t>
            </a:r>
            <a:r>
              <a:rPr lang="en-GB" b="1" i="1" dirty="0"/>
              <a:t>k </a:t>
            </a:r>
            <a:r>
              <a:rPr lang="en-GB" dirty="0"/>
              <a:t>: that is the number of nearest instances to the sample being classified.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Choose a distance metric</a:t>
            </a:r>
            <a:r>
              <a:rPr lang="en-GB" dirty="0"/>
              <a:t>: that is the method to be used to measure the distance between the sample and each of the </a:t>
            </a:r>
            <a:r>
              <a:rPr lang="en-GB" i="1" dirty="0"/>
              <a:t>k</a:t>
            </a:r>
            <a:r>
              <a:rPr lang="en-GB" dirty="0"/>
              <a:t> nearest instances selected in the previous step.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Find the </a:t>
            </a:r>
            <a:r>
              <a:rPr lang="en-GB" b="1" i="1" dirty="0"/>
              <a:t>k </a:t>
            </a:r>
            <a:r>
              <a:rPr lang="en-GB" b="1" dirty="0"/>
              <a:t>nearest neighbours </a:t>
            </a:r>
            <a:r>
              <a:rPr lang="en-GB" dirty="0"/>
              <a:t>of the sample that we want to classify.</a:t>
            </a:r>
          </a:p>
          <a:p>
            <a:pPr marL="514350" indent="-514350">
              <a:buFont typeface="+mj-lt"/>
              <a:buAutoNum type="arabicPeriod"/>
            </a:pPr>
            <a:r>
              <a:rPr lang="en-GB" b="1" dirty="0"/>
              <a:t>Assign the sample the class label </a:t>
            </a:r>
            <a:r>
              <a:rPr lang="en-GB" dirty="0"/>
              <a:t>that has the majority vote.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601068419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578642" cy="4351338"/>
          </a:xfrm>
        </p:spPr>
        <p:txBody>
          <a:bodyPr>
            <a:normAutofit/>
          </a:bodyPr>
          <a:lstStyle/>
          <a:p>
            <a:r>
              <a:rPr lang="en-GB" dirty="0">
                <a:solidFill>
                  <a:srgbClr val="000000"/>
                </a:solidFill>
                <a:latin typeface="Book Antiqua" panose="02040602050305030304" pitchFamily="18" charset="0"/>
              </a:rPr>
              <a:t>Based on the chosen distance metric, the KNN algorithm finds the </a:t>
            </a:r>
            <a:r>
              <a:rPr lang="en-GB" i="1" dirty="0">
                <a:solidFill>
                  <a:srgbClr val="000000"/>
                </a:solidFill>
                <a:latin typeface="Book Antiqua" panose="02040602050305030304" pitchFamily="18" charset="0"/>
              </a:rPr>
              <a:t>k </a:t>
            </a:r>
            <a:r>
              <a:rPr lang="en-GB" dirty="0">
                <a:solidFill>
                  <a:srgbClr val="000000"/>
                </a:solidFill>
                <a:latin typeface="Book Antiqua" panose="02040602050305030304" pitchFamily="18" charset="0"/>
              </a:rPr>
              <a:t>samples in the training dataset that are closest (most similar) to the point that we want to classify. </a:t>
            </a:r>
          </a:p>
          <a:p>
            <a:r>
              <a:rPr lang="en-GB" dirty="0">
                <a:solidFill>
                  <a:srgbClr val="000000"/>
                </a:solidFill>
                <a:latin typeface="Book Antiqua" panose="02040602050305030304" pitchFamily="18" charset="0"/>
              </a:rPr>
              <a:t>The class label of the new data point is then determined by a </a:t>
            </a:r>
            <a:r>
              <a:rPr lang="en-GB" b="1" dirty="0">
                <a:solidFill>
                  <a:srgbClr val="000000"/>
                </a:solidFill>
                <a:latin typeface="Book Antiqua" panose="02040602050305030304" pitchFamily="18" charset="0"/>
              </a:rPr>
              <a:t>majority vote </a:t>
            </a:r>
            <a:r>
              <a:rPr lang="en-GB" dirty="0">
                <a:solidFill>
                  <a:srgbClr val="000000"/>
                </a:solidFill>
                <a:latin typeface="Book Antiqua" panose="02040602050305030304" pitchFamily="18" charset="0"/>
              </a:rPr>
              <a:t>among its </a:t>
            </a:r>
            <a:r>
              <a:rPr lang="en-GB" i="1" dirty="0">
                <a:solidFill>
                  <a:srgbClr val="000000"/>
                </a:solidFill>
                <a:latin typeface="Book Antiqua" panose="02040602050305030304" pitchFamily="18" charset="0"/>
              </a:rPr>
              <a:t>k </a:t>
            </a:r>
            <a:r>
              <a:rPr lang="en-GB" dirty="0">
                <a:solidFill>
                  <a:srgbClr val="000000"/>
                </a:solidFill>
                <a:latin typeface="Book Antiqua" panose="02040602050305030304" pitchFamily="18" charset="0"/>
              </a:rPr>
              <a:t>nearest neighbours.</a:t>
            </a:r>
            <a:endParaRPr lang="en-US" dirty="0"/>
          </a:p>
          <a:p>
            <a:endParaRPr lang="en-US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709611" y="1825625"/>
            <a:ext cx="4728410" cy="4379153"/>
          </a:xfrm>
          <a:prstGeom prst="rect">
            <a:avLst/>
          </a:prstGeom>
          <a:solidFill>
            <a:schemeClr val="bg1"/>
          </a:solidFill>
        </p:spPr>
      </p:pic>
    </p:spTree>
    <p:extLst>
      <p:ext uri="{BB962C8B-B14F-4D97-AF65-F5344CB8AC3E}">
        <p14:creationId xmlns:p14="http://schemas.microsoft.com/office/powerpoint/2010/main" val="357748813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Advantages of KNN algorithm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951355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Simplicity and Intuitiveness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KNN is a simple and easy-to-understand algorithm. </a:t>
            </a:r>
          </a:p>
          <a:p>
            <a:r>
              <a:rPr lang="en-US" sz="3200" dirty="0"/>
              <a:t>Its underlying principle is straightforward: </a:t>
            </a:r>
          </a:p>
          <a:p>
            <a:pPr lvl="1"/>
            <a:r>
              <a:rPr lang="en-US" sz="2800" dirty="0"/>
              <a:t>for a given data point, it classifies it based on the labels of its k nearest neighbors in the feature space. </a:t>
            </a:r>
          </a:p>
          <a:p>
            <a:r>
              <a:rPr lang="en-US" sz="3200" dirty="0"/>
              <a:t>This simplicity makes KNN a popular choice for introductory machine learning and classification tasks.</a:t>
            </a:r>
          </a:p>
        </p:txBody>
      </p:sp>
    </p:spTree>
    <p:extLst>
      <p:ext uri="{BB962C8B-B14F-4D97-AF65-F5344CB8AC3E}">
        <p14:creationId xmlns:p14="http://schemas.microsoft.com/office/powerpoint/2010/main" val="82708175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 Training Phase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Unlike many other machine learning algorithms, KNN does not require an explicit training phase. </a:t>
            </a:r>
          </a:p>
          <a:p>
            <a:r>
              <a:rPr lang="en-US" dirty="0"/>
              <a:t>The algorithm stores the training data in memory, and the classification is performed at runtime based on the proximity of the test data to the training instances. </a:t>
            </a:r>
          </a:p>
          <a:p>
            <a:r>
              <a:rPr lang="en-US" dirty="0"/>
              <a:t>This makes KNN particularly useful when dealing with streaming data or situations where new training instances are frequently added.</a:t>
            </a:r>
          </a:p>
        </p:txBody>
      </p:sp>
    </p:spTree>
    <p:extLst>
      <p:ext uri="{BB962C8B-B14F-4D97-AF65-F5344CB8AC3E}">
        <p14:creationId xmlns:p14="http://schemas.microsoft.com/office/powerpoint/2010/main" val="227144782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Non-parametric Nature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KNN is a non-parametric algorithm, meaning it does not make any assumptions about the underlying data distribution. </a:t>
            </a:r>
          </a:p>
          <a:p>
            <a:r>
              <a:rPr lang="en-US" dirty="0"/>
              <a:t>It can effectively handle complex decision boundaries and adapt to different types of data without imposing specific constraints. </a:t>
            </a:r>
          </a:p>
          <a:p>
            <a:r>
              <a:rPr lang="en-US" dirty="0"/>
              <a:t>This flexibility makes KNN suitable for both linear and non-linear classification tasks.</a:t>
            </a:r>
          </a:p>
        </p:txBody>
      </p:sp>
    </p:spTree>
    <p:extLst>
      <p:ext uri="{BB962C8B-B14F-4D97-AF65-F5344CB8AC3E}">
        <p14:creationId xmlns:p14="http://schemas.microsoft.com/office/powerpoint/2010/main" val="1942164950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Ability to Handle Multiclass Problems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KNN can handle multiclass classification problems naturally. </a:t>
            </a:r>
          </a:p>
          <a:p>
            <a:r>
              <a:rPr lang="en-US" sz="3200" dirty="0"/>
              <a:t>By considering the labels of the k nearest neighbors, it determines the majority class among them and assigns the corresponding label to the test data point. </a:t>
            </a:r>
          </a:p>
          <a:p>
            <a:r>
              <a:rPr lang="en-US" sz="3200" dirty="0"/>
              <a:t>This makes KNN versatile and applicable to a wide range of classification scenarios.</a:t>
            </a:r>
          </a:p>
        </p:txBody>
      </p:sp>
    </p:spTree>
    <p:extLst>
      <p:ext uri="{BB962C8B-B14F-4D97-AF65-F5344CB8AC3E}">
        <p14:creationId xmlns:p14="http://schemas.microsoft.com/office/powerpoint/2010/main" val="2870205361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Robustness to Outliers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KNN is relatively robust to outliers in the data. </a:t>
            </a:r>
          </a:p>
          <a:p>
            <a:r>
              <a:rPr lang="en-US" dirty="0"/>
              <a:t>Outliers have a limited impact on the classification decision since the algorithm focuses on the local neighborhood of data points. </a:t>
            </a:r>
          </a:p>
          <a:p>
            <a:r>
              <a:rPr lang="en-US" dirty="0"/>
              <a:t>Therefore, KNN can handle noisy or unclean datasets without significant degradation in performance.</a:t>
            </a:r>
          </a:p>
        </p:txBody>
      </p:sp>
    </p:spTree>
    <p:extLst>
      <p:ext uri="{BB962C8B-B14F-4D97-AF65-F5344CB8AC3E}">
        <p14:creationId xmlns:p14="http://schemas.microsoft.com/office/powerpoint/2010/main" val="3639619408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Adaptability to Changing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KNN can adapt to changes in the underlying data distribution. </a:t>
            </a:r>
          </a:p>
          <a:p>
            <a:r>
              <a:rPr lang="en-US" dirty="0"/>
              <a:t>As new data points are added or existing ones are modified, the neighbors of each data point may change, potentially altering the classification decision. </a:t>
            </a:r>
          </a:p>
          <a:p>
            <a:r>
              <a:rPr lang="en-US" dirty="0"/>
              <a:t>This adaptability makes KNN suitable for dynamic or evolving environments.</a:t>
            </a:r>
          </a:p>
        </p:txBody>
      </p:sp>
    </p:spTree>
    <p:extLst>
      <p:ext uri="{BB962C8B-B14F-4D97-AF65-F5344CB8AC3E}">
        <p14:creationId xmlns:p14="http://schemas.microsoft.com/office/powerpoint/2010/main" val="3955916179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No Model Assumptions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KNN does not assume any specific model structure. </a:t>
            </a:r>
          </a:p>
          <a:p>
            <a:r>
              <a:rPr lang="en-US" sz="3200" dirty="0"/>
              <a:t>It does not require assumptions about linearity, normality, or other distributional properties of the data. </a:t>
            </a:r>
          </a:p>
          <a:p>
            <a:r>
              <a:rPr lang="en-US" sz="3200" dirty="0"/>
              <a:t>This makes KNN a versatile choice when dealing with data that may not conform to predefined assumptions.</a:t>
            </a:r>
          </a:p>
        </p:txBody>
      </p:sp>
    </p:spTree>
    <p:extLst>
      <p:ext uri="{BB962C8B-B14F-4D97-AF65-F5344CB8AC3E}">
        <p14:creationId xmlns:p14="http://schemas.microsoft.com/office/powerpoint/2010/main" val="213062167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Easy Handling of Missing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KNN can handle missing values in the data effectively. </a:t>
            </a:r>
          </a:p>
          <a:p>
            <a:r>
              <a:rPr lang="en-US" sz="3200" dirty="0"/>
              <a:t>It uses the available features to calculate distances and identify the nearest neighbors, even if some attributes have missing values. </a:t>
            </a:r>
          </a:p>
          <a:p>
            <a:r>
              <a:rPr lang="en-US" sz="3200" dirty="0"/>
              <a:t>This can be advantageous in situations where missing data is common or when imputation techniques are not desirable.</a:t>
            </a:r>
          </a:p>
        </p:txBody>
      </p:sp>
    </p:spTree>
    <p:extLst>
      <p:ext uri="{BB962C8B-B14F-4D97-AF65-F5344CB8AC3E}">
        <p14:creationId xmlns:p14="http://schemas.microsoft.com/office/powerpoint/2010/main" val="809608576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KNN disadvantages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95643025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Computational Complexity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KNN can be computationally expensive, especially when dealing with large datasets. </a:t>
            </a:r>
          </a:p>
          <a:p>
            <a:r>
              <a:rPr lang="en-US" dirty="0"/>
              <a:t>As the number of training instances grows, the algorithm needs to calculate distances between the test instance and all training instances. </a:t>
            </a:r>
          </a:p>
          <a:p>
            <a:r>
              <a:rPr lang="en-US" dirty="0"/>
              <a:t>This can result in slower prediction times and increased memory requirements.</a:t>
            </a:r>
          </a:p>
        </p:txBody>
      </p:sp>
    </p:spTree>
    <p:extLst>
      <p:ext uri="{BB962C8B-B14F-4D97-AF65-F5344CB8AC3E}">
        <p14:creationId xmlns:p14="http://schemas.microsoft.com/office/powerpoint/2010/main" val="2568199388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Dependence on Distance Metric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The choice of distance metric plays a crucial role in KNN. </a:t>
            </a:r>
          </a:p>
          <a:p>
            <a:r>
              <a:rPr lang="en-US" sz="3200" dirty="0"/>
              <a:t>Different distance metrics, such as Euclidean distance or Manhattan distance, may yield different results and can have a significant impact on the algorithm's performance. </a:t>
            </a:r>
          </a:p>
          <a:p>
            <a:r>
              <a:rPr lang="en-US" sz="3200" dirty="0"/>
              <a:t>Selecting an appropriate distance metric often requires domain knowledge and experimentation.</a:t>
            </a:r>
          </a:p>
        </p:txBody>
      </p:sp>
    </p:spTree>
    <p:extLst>
      <p:ext uri="{BB962C8B-B14F-4D97-AF65-F5344CB8AC3E}">
        <p14:creationId xmlns:p14="http://schemas.microsoft.com/office/powerpoint/2010/main" val="908874653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Curse of Dimensionality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KNN's performance can degrade in high-dimensional feature spaces. This is known as the curse of dimensionality. </a:t>
            </a:r>
          </a:p>
          <a:p>
            <a:r>
              <a:rPr lang="en-US" dirty="0"/>
              <a:t>As the number of dimensions increases, the feature space becomes increasingly sparse, making it difficult to find meaningful nearest neighbors. </a:t>
            </a:r>
          </a:p>
          <a:p>
            <a:r>
              <a:rPr lang="en-US" dirty="0"/>
              <a:t>The presence of irrelevant or noisy features can further exacerbate this issue.</a:t>
            </a:r>
          </a:p>
        </p:txBody>
      </p:sp>
    </p:spTree>
    <p:extLst>
      <p:ext uri="{BB962C8B-B14F-4D97-AF65-F5344CB8AC3E}">
        <p14:creationId xmlns:p14="http://schemas.microsoft.com/office/powerpoint/2010/main" val="3590614374"/>
      </p:ext>
    </p:extLst>
  </p:cSld>
  <p:clrMapOvr>
    <a:masterClrMapping/>
  </p:clrMapOvr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Imbalanced Class Distribution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KNN can struggle with imbalanced class distributions. </a:t>
            </a:r>
          </a:p>
          <a:p>
            <a:r>
              <a:rPr lang="en-US" dirty="0"/>
              <a:t>If one class significantly outweighs the others, the nearest neighbors of a test instance may be dominated by that majority class, leading to biased predictions.</a:t>
            </a:r>
          </a:p>
          <a:p>
            <a:r>
              <a:rPr lang="en-US" dirty="0"/>
              <a:t> Techniques like resampling or using weighted distances can be employed to address this issue.</a:t>
            </a:r>
          </a:p>
        </p:txBody>
      </p:sp>
    </p:spTree>
    <p:extLst>
      <p:ext uri="{BB962C8B-B14F-4D97-AF65-F5344CB8AC3E}">
        <p14:creationId xmlns:p14="http://schemas.microsoft.com/office/powerpoint/2010/main" val="3723896554"/>
      </p:ext>
    </p:extLst>
  </p:cSld>
  <p:clrMapOvr>
    <a:masterClrMapping/>
  </p:clrMapOvr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Need for Optimal Value of k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The choice of the value of k, the number of nearest neighbors, can impact the performance of KNN. </a:t>
            </a:r>
          </a:p>
          <a:p>
            <a:r>
              <a:rPr lang="en-US" dirty="0"/>
              <a:t>A small value of k may result in overfitting and increased sensitivity to noise, while a large value of k may lead to </a:t>
            </a:r>
            <a:r>
              <a:rPr lang="en-US" dirty="0" err="1"/>
              <a:t>oversmoothing</a:t>
            </a:r>
            <a:r>
              <a:rPr lang="en-US" dirty="0"/>
              <a:t> and reduced ability to capture local patterns. </a:t>
            </a:r>
          </a:p>
          <a:p>
            <a:r>
              <a:rPr lang="en-US" dirty="0"/>
              <a:t>Finding the optimal value of k often requires experimentation and model selection techniques.</a:t>
            </a:r>
          </a:p>
        </p:txBody>
      </p:sp>
    </p:spTree>
    <p:extLst>
      <p:ext uri="{BB962C8B-B14F-4D97-AF65-F5344CB8AC3E}">
        <p14:creationId xmlns:p14="http://schemas.microsoft.com/office/powerpoint/2010/main" val="2450994144"/>
      </p:ext>
    </p:extLst>
  </p:cSld>
  <p:clrMapOvr>
    <a:masterClrMapping/>
  </p:clrMapOvr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Storage and Memory Requirements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US" sz="3200" dirty="0"/>
              <a:t>KNN requires storing the entire training dataset in memory to calculate distances during prediction. </a:t>
            </a:r>
          </a:p>
          <a:p>
            <a:r>
              <a:rPr lang="en-US" sz="3200" dirty="0"/>
              <a:t>As the dataset grows larger, it can consume significant memory resources. </a:t>
            </a:r>
          </a:p>
          <a:p>
            <a:r>
              <a:rPr lang="en-US" sz="3200" dirty="0"/>
              <a:t>Additionally, the need to access the entire dataset during prediction can limit the scalability of the algorithm.</a:t>
            </a:r>
          </a:p>
        </p:txBody>
      </p:sp>
    </p:spTree>
    <p:extLst>
      <p:ext uri="{BB962C8B-B14F-4D97-AF65-F5344CB8AC3E}">
        <p14:creationId xmlns:p14="http://schemas.microsoft.com/office/powerpoint/2010/main" val="2283794606"/>
      </p:ext>
    </p:extLst>
  </p:cSld>
  <p:clrMapOvr>
    <a:masterClrMapping/>
  </p:clrMapOvr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Lack of Interpretability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KNN is often considered a "black box" algorithm, providing little insight into the underlying decision-making process. </a:t>
            </a:r>
          </a:p>
          <a:p>
            <a:r>
              <a:rPr lang="en-US" dirty="0"/>
              <a:t>It does not provide explicit explanations or feature importance measures, which can be important in some applications where interpretability is crucial.</a:t>
            </a:r>
          </a:p>
        </p:txBody>
      </p:sp>
    </p:spTree>
    <p:extLst>
      <p:ext uri="{BB962C8B-B14F-4D97-AF65-F5344CB8AC3E}">
        <p14:creationId xmlns:p14="http://schemas.microsoft.com/office/powerpoint/2010/main" val="212230643"/>
      </p:ext>
    </p:extLst>
  </p:cSld>
  <p:clrMapOvr>
    <a:masterClrMapping/>
  </p:clrMapOvr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Distance Measures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95095552"/>
      </p:ext>
    </p:extLst>
  </p:cSld>
  <p:clrMapOvr>
    <a:masterClrMapping/>
  </p:clrMapOvr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Manhattan distance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228600" lvl="1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3200" dirty="0"/>
              <a:t>Suppose that we have two points, </a:t>
            </a:r>
            <a:r>
              <a:rPr lang="en-US" sz="3200" b="1" i="1" dirty="0"/>
              <a:t>a</a:t>
            </a:r>
            <a:r>
              <a:rPr lang="en-US" sz="3200" dirty="0"/>
              <a:t> with feature set (x</a:t>
            </a:r>
            <a:r>
              <a:rPr lang="en-US" sz="3200" baseline="-25000" dirty="0"/>
              <a:t>1</a:t>
            </a:r>
            <a:r>
              <a:rPr lang="en-US" sz="3200" dirty="0"/>
              <a:t>,y</a:t>
            </a:r>
            <a:r>
              <a:rPr lang="en-US" sz="3200" baseline="-25000" dirty="0"/>
              <a:t>1</a:t>
            </a:r>
            <a:r>
              <a:rPr lang="en-US" sz="3200" dirty="0"/>
              <a:t>), and </a:t>
            </a:r>
            <a:r>
              <a:rPr lang="en-US" sz="3200" b="1" i="1" dirty="0"/>
              <a:t>b</a:t>
            </a:r>
            <a:r>
              <a:rPr lang="en-US" sz="3200" dirty="0"/>
              <a:t> with feature set (x</a:t>
            </a:r>
            <a:r>
              <a:rPr lang="en-US" sz="3200" baseline="-25000" dirty="0"/>
              <a:t>2</a:t>
            </a:r>
            <a:r>
              <a:rPr lang="en-US" sz="3200" dirty="0"/>
              <a:t>,y</a:t>
            </a:r>
            <a:r>
              <a:rPr lang="en-US" sz="3200" baseline="-25000" dirty="0"/>
              <a:t>2</a:t>
            </a:r>
            <a:r>
              <a:rPr lang="en-US" sz="3200" dirty="0"/>
              <a:t>). </a:t>
            </a:r>
          </a:p>
          <a:p>
            <a:endParaRPr lang="en-US" sz="3600" dirty="0"/>
          </a:p>
          <a:p>
            <a:pPr marL="228600" lvl="1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sz="3200" dirty="0"/>
              <a:t>Manhattan distance =</a:t>
            </a:r>
          </a:p>
          <a:p>
            <a:endParaRPr lang="en-US" sz="3600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55349" y="3368843"/>
            <a:ext cx="3737514" cy="7126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672007"/>
      </p:ext>
    </p:extLst>
  </p:cSld>
  <p:clrMapOvr>
    <a:masterClrMapping/>
  </p:clrMapOvr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Let’s have the following dataset about Book rating: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We would like to recommend a book to a new customer C4 who has given rates 4,2 to Book1 and Book2 respectively.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8460232"/>
              </p:ext>
            </p:extLst>
          </p:nvPr>
        </p:nvGraphicFramePr>
        <p:xfrm>
          <a:off x="2889585" y="2378243"/>
          <a:ext cx="3463090" cy="17927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905">
                  <a:extLst>
                    <a:ext uri="{9D8B030D-6E8A-4147-A177-3AD203B41FA5}">
                      <a16:colId xmlns:a16="http://schemas.microsoft.com/office/drawing/2014/main" val="27801886"/>
                    </a:ext>
                  </a:extLst>
                </a:gridCol>
                <a:gridCol w="1251405">
                  <a:extLst>
                    <a:ext uri="{9D8B030D-6E8A-4147-A177-3AD203B41FA5}">
                      <a16:colId xmlns:a16="http://schemas.microsoft.com/office/drawing/2014/main" val="790331688"/>
                    </a:ext>
                  </a:extLst>
                </a:gridCol>
                <a:gridCol w="1058780">
                  <a:extLst>
                    <a:ext uri="{9D8B030D-6E8A-4147-A177-3AD203B41FA5}">
                      <a16:colId xmlns:a16="http://schemas.microsoft.com/office/drawing/2014/main" val="4226753370"/>
                    </a:ext>
                  </a:extLst>
                </a:gridCol>
              </a:tblGrid>
              <a:tr h="448176">
                <a:tc>
                  <a:txBody>
                    <a:bodyPr/>
                    <a:lstStyle/>
                    <a:p>
                      <a:r>
                        <a:rPr lang="en-US" sz="1600" dirty="0"/>
                        <a:t>Customer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Book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Book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5246612"/>
                  </a:ext>
                </a:extLst>
              </a:tr>
              <a:tr h="448176">
                <a:tc>
                  <a:txBody>
                    <a:bodyPr/>
                    <a:lstStyle/>
                    <a:p>
                      <a:r>
                        <a:rPr lang="en-US" sz="1600" dirty="0"/>
                        <a:t>C1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3375827"/>
                  </a:ext>
                </a:extLst>
              </a:tr>
              <a:tr h="448176">
                <a:tc>
                  <a:txBody>
                    <a:bodyPr/>
                    <a:lstStyle/>
                    <a:p>
                      <a:r>
                        <a:rPr lang="en-US" sz="1600" dirty="0"/>
                        <a:t>C2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3877178"/>
                  </a:ext>
                </a:extLst>
              </a:tr>
              <a:tr h="448176">
                <a:tc>
                  <a:txBody>
                    <a:bodyPr/>
                    <a:lstStyle/>
                    <a:p>
                      <a:r>
                        <a:rPr lang="en-US" sz="1600" dirty="0"/>
                        <a:t>C3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33865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632477109"/>
      </p:ext>
    </p:extLst>
  </p:cSld>
  <p:clrMapOvr>
    <a:masterClrMapping/>
  </p:clrMapOvr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Using Manhattan’s distance, the distance between C4 and the rest of customers is as follows:</a:t>
            </a:r>
          </a:p>
          <a:p>
            <a:endParaRPr lang="en-US" dirty="0"/>
          </a:p>
          <a:p>
            <a:endParaRPr lang="en-US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638337334"/>
              </p:ext>
            </p:extLst>
          </p:nvPr>
        </p:nvGraphicFramePr>
        <p:xfrm>
          <a:off x="1772653" y="4693603"/>
          <a:ext cx="6096000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048000">
                  <a:extLst>
                    <a:ext uri="{9D8B030D-6E8A-4147-A177-3AD203B41FA5}">
                      <a16:colId xmlns:a16="http://schemas.microsoft.com/office/drawing/2014/main" val="3001201772"/>
                    </a:ext>
                  </a:extLst>
                </a:gridCol>
                <a:gridCol w="3048000">
                  <a:extLst>
                    <a:ext uri="{9D8B030D-6E8A-4147-A177-3AD203B41FA5}">
                      <a16:colId xmlns:a16="http://schemas.microsoft.com/office/drawing/2014/main" val="470654866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Customer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Distance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2403180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C1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|5-4|+|5-2| = 1+3 =   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12367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C2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|2-4| + |5-2| = 2+3 = 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102226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sz="1600" dirty="0"/>
                        <a:t>C3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|1-4| + |4-2|</a:t>
                      </a:r>
                      <a:r>
                        <a:rPr lang="en-US" sz="1600" baseline="0" dirty="0"/>
                        <a:t> = 3+2 = 5</a:t>
                      </a:r>
                      <a:endParaRPr lang="en-US" sz="1600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42047261"/>
                  </a:ext>
                </a:extLst>
              </a:tr>
            </a:tbl>
          </a:graphicData>
        </a:graphic>
      </p:graphicFrame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179727921"/>
              </p:ext>
            </p:extLst>
          </p:nvPr>
        </p:nvGraphicFramePr>
        <p:xfrm>
          <a:off x="2825417" y="2721512"/>
          <a:ext cx="3463090" cy="17927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152905">
                  <a:extLst>
                    <a:ext uri="{9D8B030D-6E8A-4147-A177-3AD203B41FA5}">
                      <a16:colId xmlns:a16="http://schemas.microsoft.com/office/drawing/2014/main" val="27801886"/>
                    </a:ext>
                  </a:extLst>
                </a:gridCol>
                <a:gridCol w="1251405">
                  <a:extLst>
                    <a:ext uri="{9D8B030D-6E8A-4147-A177-3AD203B41FA5}">
                      <a16:colId xmlns:a16="http://schemas.microsoft.com/office/drawing/2014/main" val="790331688"/>
                    </a:ext>
                  </a:extLst>
                </a:gridCol>
                <a:gridCol w="1058780">
                  <a:extLst>
                    <a:ext uri="{9D8B030D-6E8A-4147-A177-3AD203B41FA5}">
                      <a16:colId xmlns:a16="http://schemas.microsoft.com/office/drawing/2014/main" val="4226753370"/>
                    </a:ext>
                  </a:extLst>
                </a:gridCol>
              </a:tblGrid>
              <a:tr h="448176">
                <a:tc>
                  <a:txBody>
                    <a:bodyPr/>
                    <a:lstStyle/>
                    <a:p>
                      <a:r>
                        <a:rPr lang="en-US" sz="1600" dirty="0"/>
                        <a:t>Customer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Book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Book 2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25246612"/>
                  </a:ext>
                </a:extLst>
              </a:tr>
              <a:tr h="448176">
                <a:tc>
                  <a:txBody>
                    <a:bodyPr/>
                    <a:lstStyle/>
                    <a:p>
                      <a:r>
                        <a:rPr lang="en-US" sz="1600" dirty="0"/>
                        <a:t>C1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3375827"/>
                  </a:ext>
                </a:extLst>
              </a:tr>
              <a:tr h="448176">
                <a:tc>
                  <a:txBody>
                    <a:bodyPr/>
                    <a:lstStyle/>
                    <a:p>
                      <a:r>
                        <a:rPr lang="en-US" sz="1600" dirty="0"/>
                        <a:t>C2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673877178"/>
                  </a:ext>
                </a:extLst>
              </a:tr>
              <a:tr h="448176">
                <a:tc>
                  <a:txBody>
                    <a:bodyPr/>
                    <a:lstStyle/>
                    <a:p>
                      <a:r>
                        <a:rPr lang="en-US" sz="1600" dirty="0"/>
                        <a:t>C3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sz="1600" dirty="0"/>
                        <a:t>4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7338651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2727980"/>
      </p:ext>
    </p:extLst>
  </p:cSld>
  <p:clrMapOvr>
    <a:masterClrMapping/>
  </p:clrMapOvr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Euclidean distance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228600" lvl="1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dirty="0"/>
              <a:t>Suppose that we have two points, </a:t>
            </a:r>
            <a:r>
              <a:rPr lang="en-US" b="1" i="1" dirty="0"/>
              <a:t>a</a:t>
            </a:r>
            <a:r>
              <a:rPr lang="en-US" dirty="0"/>
              <a:t> with feature set (x</a:t>
            </a:r>
            <a:r>
              <a:rPr lang="en-US" baseline="-25000" dirty="0"/>
              <a:t>1</a:t>
            </a:r>
            <a:r>
              <a:rPr lang="en-US" dirty="0"/>
              <a:t>,y</a:t>
            </a:r>
            <a:r>
              <a:rPr lang="en-US" baseline="-25000" dirty="0"/>
              <a:t>1</a:t>
            </a:r>
            <a:r>
              <a:rPr lang="en-US" dirty="0"/>
              <a:t>), and </a:t>
            </a:r>
            <a:r>
              <a:rPr lang="en-US" b="1" i="1" dirty="0"/>
              <a:t>b</a:t>
            </a:r>
            <a:r>
              <a:rPr lang="en-US" dirty="0"/>
              <a:t> with feature set (x</a:t>
            </a:r>
            <a:r>
              <a:rPr lang="en-US" baseline="-25000" dirty="0"/>
              <a:t>2</a:t>
            </a:r>
            <a:r>
              <a:rPr lang="en-US" dirty="0"/>
              <a:t>,y</a:t>
            </a:r>
            <a:r>
              <a:rPr lang="en-US" baseline="-25000" dirty="0"/>
              <a:t>2</a:t>
            </a:r>
            <a:r>
              <a:rPr lang="en-US" dirty="0"/>
              <a:t>). </a:t>
            </a:r>
          </a:p>
          <a:p>
            <a:endParaRPr lang="en-US" dirty="0"/>
          </a:p>
          <a:p>
            <a:pPr marL="228600" lvl="1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dirty="0"/>
              <a:t>Euclidean distance = </a:t>
            </a:r>
          </a:p>
          <a:p>
            <a:pPr marL="228600" lvl="1">
              <a:spcBef>
                <a:spcPts val="1000"/>
              </a:spcBef>
              <a:buFont typeface="Wingdings" panose="05000000000000000000" pitchFamily="2" charset="2"/>
              <a:buChar char="v"/>
            </a:pPr>
            <a:endParaRPr lang="en-US" dirty="0"/>
          </a:p>
          <a:p>
            <a:pPr marL="228600" lvl="1">
              <a:spcBef>
                <a:spcPts val="1000"/>
              </a:spcBef>
              <a:buFont typeface="Wingdings" panose="05000000000000000000" pitchFamily="2" charset="2"/>
              <a:buChar char="v"/>
            </a:pPr>
            <a:r>
              <a:rPr lang="en-US" dirty="0"/>
              <a:t>Using the book rating dataset, the distance between C1, and C4 is calculated as follows:</a:t>
            </a:r>
          </a:p>
          <a:p>
            <a:pPr marL="228600" lvl="1">
              <a:spcBef>
                <a:spcPts val="1000"/>
              </a:spcBef>
              <a:buFont typeface="Wingdings" panose="05000000000000000000" pitchFamily="2" charset="2"/>
              <a:buChar char="v"/>
            </a:pPr>
            <a:endParaRPr lang="en-US" dirty="0"/>
          </a:p>
          <a:p>
            <a:endParaRPr lang="en-US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26042" y="2963779"/>
            <a:ext cx="3619500" cy="73983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79804" y="5170271"/>
            <a:ext cx="7022592" cy="6096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45924931"/>
      </p:ext>
    </p:extLst>
  </p:cSld>
  <p:clrMapOvr>
    <a:masterClrMapping/>
  </p:clrMapOvr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Example: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8001000" cy="4351338"/>
          </a:xfrm>
        </p:spPr>
        <p:txBody>
          <a:bodyPr>
            <a:normAutofit fontScale="62500" lnSpcReduction="20000"/>
          </a:bodyPr>
          <a:lstStyle/>
          <a:p>
            <a:r>
              <a:rPr lang="en-US" dirty="0"/>
              <a:t>We have a dataset classified into two classes (+,-), and we need to classify a new instance </a:t>
            </a:r>
            <a:r>
              <a:rPr lang="en-US" b="1" dirty="0"/>
              <a:t>x</a:t>
            </a:r>
            <a:r>
              <a:rPr lang="en-US" dirty="0"/>
              <a:t> that has the attributes 9.1, and 11.0.</a:t>
            </a:r>
          </a:p>
          <a:p>
            <a:r>
              <a:rPr lang="en-US" dirty="0"/>
              <a:t>First: calculate the distance between the instance x, and the other instances.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Second: select the nearest 5 instances to </a:t>
            </a:r>
            <a:r>
              <a:rPr lang="en-US" b="1" dirty="0"/>
              <a:t>x</a:t>
            </a:r>
            <a:r>
              <a:rPr lang="en-US" dirty="0"/>
              <a:t> </a:t>
            </a:r>
          </a:p>
          <a:p>
            <a:r>
              <a:rPr lang="en-US" dirty="0"/>
              <a:t>Third: Count the instances according to their class, </a:t>
            </a:r>
            <a:r>
              <a:rPr lang="en-US" b="1" dirty="0"/>
              <a:t>3 (</a:t>
            </a:r>
            <a:r>
              <a:rPr lang="en-US" dirty="0"/>
              <a:t>+</a:t>
            </a:r>
            <a:r>
              <a:rPr lang="en-US" b="1" dirty="0"/>
              <a:t>)</a:t>
            </a:r>
            <a:r>
              <a:rPr lang="en-US" dirty="0"/>
              <a:t>, </a:t>
            </a:r>
            <a:r>
              <a:rPr lang="en-US" b="1" dirty="0"/>
              <a:t>2 (</a:t>
            </a:r>
            <a:r>
              <a:rPr lang="en-US" dirty="0"/>
              <a:t>–</a:t>
            </a:r>
            <a:r>
              <a:rPr lang="en-US" b="1" dirty="0"/>
              <a:t>)</a:t>
            </a:r>
            <a:r>
              <a:rPr lang="en-US" dirty="0"/>
              <a:t> </a:t>
            </a:r>
          </a:p>
          <a:p>
            <a:r>
              <a:rPr lang="en-US" dirty="0"/>
              <a:t>Since we have more votes to (</a:t>
            </a:r>
            <a:r>
              <a:rPr lang="en-US" b="1" dirty="0"/>
              <a:t>+</a:t>
            </a:r>
            <a:r>
              <a:rPr lang="en-US" dirty="0"/>
              <a:t>) class than (-) class, we classify </a:t>
            </a:r>
            <a:r>
              <a:rPr lang="en-US" b="1" dirty="0"/>
              <a:t>x</a:t>
            </a:r>
            <a:r>
              <a:rPr lang="en-US" dirty="0"/>
              <a:t> as class (</a:t>
            </a:r>
            <a:r>
              <a:rPr lang="en-US" b="1" dirty="0"/>
              <a:t>+</a:t>
            </a:r>
            <a:r>
              <a:rPr lang="en-US" dirty="0"/>
              <a:t>)</a:t>
            </a:r>
          </a:p>
          <a:p>
            <a:endParaRPr lang="en-US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984536" y="1646238"/>
            <a:ext cx="3045540" cy="498543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31648" y="2791326"/>
            <a:ext cx="4718778" cy="18127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86127019"/>
      </p:ext>
    </p:extLst>
  </p:cSld>
  <p:clrMapOvr>
    <a:masterClrMapping/>
  </p:clrMapOvr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Placeholder 4">
            <a:extLst>
              <a:ext uri="{FF2B5EF4-FFF2-40B4-BE49-F238E27FC236}">
                <a16:creationId xmlns:a16="http://schemas.microsoft.com/office/drawing/2014/main" id="{7A23C5C4-4FD9-93DE-9391-0CA92C90FFA6}"/>
              </a:ext>
            </a:extLst>
          </p:cNvPr>
          <p:cNvPicPr>
            <a:picLocks noGrp="1" noChangeAspect="1"/>
          </p:cNvPicPr>
          <p:nvPr>
            <p:ph type="pic" sz="quarter" idx="10"/>
          </p:nvPr>
        </p:nvPicPr>
        <p:blipFill>
          <a:blip r:embed="rId3" cstate="hq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3924" r="13924"/>
          <a:stretch/>
        </p:blipFill>
        <p:spPr>
          <a:xfrm>
            <a:off x="2808" y="0"/>
            <a:ext cx="5547685" cy="5573488"/>
          </a:xfrm>
        </p:spPr>
      </p:pic>
      <p:sp>
        <p:nvSpPr>
          <p:cNvPr id="2" name="Right Triangle 1">
            <a:extLst>
              <a:ext uri="{FF2B5EF4-FFF2-40B4-BE49-F238E27FC236}">
                <a16:creationId xmlns:a16="http://schemas.microsoft.com/office/drawing/2014/main" id="{D52E2043-1E7F-4FB3-99FA-88B6CF1F2478}"/>
              </a:ext>
            </a:extLst>
          </p:cNvPr>
          <p:cNvSpPr/>
          <p:nvPr/>
        </p:nvSpPr>
        <p:spPr>
          <a:xfrm rot="5400000">
            <a:off x="-4175" y="4176"/>
            <a:ext cx="1799302" cy="1790952"/>
          </a:xfrm>
          <a:prstGeom prst="rtTriangl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8" name="Parallelogram 7">
            <a:extLst>
              <a:ext uri="{FF2B5EF4-FFF2-40B4-BE49-F238E27FC236}">
                <a16:creationId xmlns:a16="http://schemas.microsoft.com/office/drawing/2014/main" id="{DEE0AF26-C85E-4AE1-9B7E-0A3454BF24BB}"/>
              </a:ext>
            </a:extLst>
          </p:cNvPr>
          <p:cNvSpPr/>
          <p:nvPr/>
        </p:nvSpPr>
        <p:spPr>
          <a:xfrm rot="16200000" flipV="1">
            <a:off x="-639822" y="4099490"/>
            <a:ext cx="5573486" cy="2477106"/>
          </a:xfrm>
          <a:prstGeom prst="parallelogram">
            <a:avLst>
              <a:gd name="adj" fmla="val 100467"/>
            </a:avLst>
          </a:prstGeom>
          <a:solidFill>
            <a:srgbClr val="669BBC">
              <a:alpha val="27059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>
              <a:solidFill>
                <a:srgbClr val="669BBC"/>
              </a:solidFill>
            </a:endParaRP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904B7CA6-23A4-2E24-5FFC-ECEA38831F6A}"/>
              </a:ext>
            </a:extLst>
          </p:cNvPr>
          <p:cNvSpPr txBox="1"/>
          <p:nvPr/>
        </p:nvSpPr>
        <p:spPr>
          <a:xfrm>
            <a:off x="4039051" y="1259065"/>
            <a:ext cx="4113898" cy="67710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800" b="1" cap="all" dirty="0" err="1">
                <a:ln w="500">
                  <a:solidFill>
                    <a:srgbClr val="B13F9A">
                      <a:shade val="20000"/>
                      <a:satMod val="120000"/>
                    </a:srgbClr>
                  </a:solidFill>
                </a:ln>
                <a:gradFill>
                  <a:gsLst>
                    <a:gs pos="0">
                      <a:srgbClr val="F9B639">
                        <a:tint val="13000"/>
                      </a:srgbClr>
                    </a:gs>
                    <a:gs pos="10000">
                      <a:srgbClr val="F9B639">
                        <a:tint val="20000"/>
                      </a:srgbClr>
                    </a:gs>
                    <a:gs pos="49000">
                      <a:srgbClr val="F9B639">
                        <a:tint val="70000"/>
                      </a:srgbClr>
                    </a:gs>
                    <a:gs pos="50000">
                      <a:srgbClr val="F9B639">
                        <a:tint val="97000"/>
                      </a:srgbClr>
                    </a:gs>
                    <a:gs pos="100000">
                      <a:srgbClr val="F9B639">
                        <a:tint val="20000"/>
                      </a:srgbClr>
                    </a:gs>
                  </a:gsLst>
                  <a:lin ang="5400000" scaled="1"/>
                </a:gradFill>
                <a:latin typeface="Trebuchet MS"/>
                <a:ea typeface="+mj-ea"/>
                <a:cs typeface="+mj-cs"/>
              </a:rPr>
              <a:t>SUmmary</a:t>
            </a:r>
            <a:endParaRPr lang="en-US" sz="2800" b="1" dirty="0">
              <a:solidFill>
                <a:srgbClr val="00B0F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BD069A96-5848-FF57-BDAE-6DBEC0AA0DA9}"/>
              </a:ext>
            </a:extLst>
          </p:cNvPr>
          <p:cNvSpPr/>
          <p:nvPr/>
        </p:nvSpPr>
        <p:spPr>
          <a:xfrm>
            <a:off x="3598250" y="650282"/>
            <a:ext cx="5519099" cy="57806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24">
            <a:extLst>
              <a:ext uri="{FF2B5EF4-FFF2-40B4-BE49-F238E27FC236}">
                <a16:creationId xmlns:a16="http://schemas.microsoft.com/office/drawing/2014/main" id="{2BC869EB-5623-4AA1-9123-4AF9DF916049}"/>
              </a:ext>
            </a:extLst>
          </p:cNvPr>
          <p:cNvSpPr/>
          <p:nvPr/>
        </p:nvSpPr>
        <p:spPr>
          <a:xfrm>
            <a:off x="3598250" y="1936174"/>
            <a:ext cx="8040594" cy="4342180"/>
          </a:xfrm>
          <a:prstGeom prst="roundRect">
            <a:avLst>
              <a:gd name="adj" fmla="val 6140"/>
            </a:avLst>
          </a:prstGeom>
          <a:solidFill>
            <a:schemeClr val="bg1"/>
          </a:solidFill>
          <a:ln w="38100">
            <a:solidFill>
              <a:srgbClr val="00B0F0"/>
            </a:solidFill>
          </a:ln>
          <a:effectLst>
            <a:outerShdw blurRad="571500" sx="86000" sy="86000" algn="ctr" rotWithShape="0">
              <a:prstClr val="black">
                <a:alpha val="25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Content Placeholder 2"/>
          <p:cNvSpPr txBox="1">
            <a:spLocks/>
          </p:cNvSpPr>
          <p:nvPr/>
        </p:nvSpPr>
        <p:spPr>
          <a:xfrm>
            <a:off x="3888446" y="2093911"/>
            <a:ext cx="7614932" cy="4129859"/>
          </a:xfrm>
          <a:prstGeom prst="rect">
            <a:avLst/>
          </a:prstGeom>
        </p:spPr>
        <p:txBody>
          <a:bodyPr/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>
                <a:solidFill>
                  <a:prstClr val="black"/>
                </a:solidFill>
                <a:latin typeface="Trebuchet MS"/>
              </a:rPr>
              <a:t>Classification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>
                <a:solidFill>
                  <a:prstClr val="black"/>
                </a:solidFill>
                <a:latin typeface="Trebuchet MS"/>
              </a:rPr>
              <a:t>Classification algorithms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>
                <a:solidFill>
                  <a:prstClr val="black"/>
                </a:solidFill>
                <a:latin typeface="Trebuchet MS"/>
              </a:rPr>
              <a:t>K-Nearest neighbors (KNN)</a:t>
            </a:r>
          </a:p>
          <a:p>
            <a:pPr marL="274320" lvl="0" indent="-274320">
              <a:lnSpc>
                <a:spcPct val="100000"/>
              </a:lnSpc>
              <a:spcBef>
                <a:spcPts val="600"/>
              </a:spcBef>
              <a:buClr>
                <a:schemeClr val="accent1">
                  <a:lumMod val="50000"/>
                </a:schemeClr>
              </a:buClr>
              <a:buSzPct val="73000"/>
              <a:buFont typeface="Wingdings 2"/>
              <a:buChar char=""/>
            </a:pPr>
            <a:r>
              <a:rPr lang="en-US" sz="1600" dirty="0">
                <a:solidFill>
                  <a:prstClr val="black"/>
                </a:solidFill>
                <a:latin typeface="Trebuchet MS"/>
              </a:rPr>
              <a:t>Distance measures</a:t>
            </a:r>
          </a:p>
        </p:txBody>
      </p:sp>
    </p:spTree>
    <p:extLst>
      <p:ext uri="{BB962C8B-B14F-4D97-AF65-F5344CB8AC3E}">
        <p14:creationId xmlns:p14="http://schemas.microsoft.com/office/powerpoint/2010/main" val="1034252563"/>
      </p:ext>
    </p:extLst>
  </p:cSld>
  <p:clrMapOvr>
    <a:masterClrMapping/>
  </p:clrMapOvr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Graphic 12">
            <a:extLst>
              <a:ext uri="{FF2B5EF4-FFF2-40B4-BE49-F238E27FC236}">
                <a16:creationId xmlns:a16="http://schemas.microsoft.com/office/drawing/2014/main" id="{6632DC9F-5757-0B8A-BF9A-324C5DCF66B9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p:blipFill>
        <p:spPr>
          <a:xfrm>
            <a:off x="9576180" y="6168740"/>
            <a:ext cx="2279266" cy="384052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2C2209B7-A564-4A7C-687E-49DE198161B1}"/>
              </a:ext>
            </a:extLst>
          </p:cNvPr>
          <p:cNvSpPr txBox="1"/>
          <p:nvPr/>
        </p:nvSpPr>
        <p:spPr>
          <a:xfrm>
            <a:off x="534381" y="5945200"/>
            <a:ext cx="4524565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b="1" dirty="0">
                <a:solidFill>
                  <a:schemeClr val="bg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Thank You</a:t>
            </a:r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CBD73658-9ED2-5C09-E85C-0C090C5E47C3}"/>
              </a:ext>
            </a:extLst>
          </p:cNvPr>
          <p:cNvSpPr/>
          <p:nvPr/>
        </p:nvSpPr>
        <p:spPr>
          <a:xfrm>
            <a:off x="1340017" y="1410088"/>
            <a:ext cx="9661358" cy="4312207"/>
          </a:xfrm>
          <a:custGeom>
            <a:avLst/>
            <a:gdLst>
              <a:gd name="connsiteX0" fmla="*/ 0 w 10096121"/>
              <a:gd name="connsiteY0" fmla="*/ 0 h 4414561"/>
              <a:gd name="connsiteX1" fmla="*/ 10096121 w 10096121"/>
              <a:gd name="connsiteY1" fmla="*/ 0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0 w 10096121"/>
              <a:gd name="connsiteY3" fmla="*/ 4414561 h 4414561"/>
              <a:gd name="connsiteX4" fmla="*/ 0 w 10096121"/>
              <a:gd name="connsiteY4" fmla="*/ 0 h 4414561"/>
              <a:gd name="connsiteX0" fmla="*/ 0 w 10096121"/>
              <a:gd name="connsiteY0" fmla="*/ 0 h 4414561"/>
              <a:gd name="connsiteX1" fmla="*/ 9924671 w 10096121"/>
              <a:gd name="connsiteY1" fmla="*/ 180975 h 4414561"/>
              <a:gd name="connsiteX2" fmla="*/ 10096121 w 10096121"/>
              <a:gd name="connsiteY2" fmla="*/ 4414561 h 4414561"/>
              <a:gd name="connsiteX3" fmla="*/ 76200 w 10096121"/>
              <a:gd name="connsiteY3" fmla="*/ 4366936 h 4414561"/>
              <a:gd name="connsiteX4" fmla="*/ 0 w 10096121"/>
              <a:gd name="connsiteY4" fmla="*/ 0 h 4414561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266700 w 10286621"/>
              <a:gd name="connsiteY3" fmla="*/ 4338361 h 4385986"/>
              <a:gd name="connsiteX4" fmla="*/ 0 w 10286621"/>
              <a:gd name="connsiteY4" fmla="*/ 0 h 4385986"/>
              <a:gd name="connsiteX0" fmla="*/ 0 w 10286621"/>
              <a:gd name="connsiteY0" fmla="*/ 0 h 4385986"/>
              <a:gd name="connsiteX1" fmla="*/ 10115171 w 10286621"/>
              <a:gd name="connsiteY1" fmla="*/ 152400 h 4385986"/>
              <a:gd name="connsiteX2" fmla="*/ 10286621 w 10286621"/>
              <a:gd name="connsiteY2" fmla="*/ 4385986 h 4385986"/>
              <a:gd name="connsiteX3" fmla="*/ 333375 w 10286621"/>
              <a:gd name="connsiteY3" fmla="*/ 4138336 h 4385986"/>
              <a:gd name="connsiteX4" fmla="*/ 0 w 10286621"/>
              <a:gd name="connsiteY4" fmla="*/ 0 h 4385986"/>
              <a:gd name="connsiteX0" fmla="*/ 0 w 10324721"/>
              <a:gd name="connsiteY0" fmla="*/ 0 h 4385986"/>
              <a:gd name="connsiteX1" fmla="*/ 10153271 w 10324721"/>
              <a:gd name="connsiteY1" fmla="*/ 152400 h 4385986"/>
              <a:gd name="connsiteX2" fmla="*/ 10324721 w 10324721"/>
              <a:gd name="connsiteY2" fmla="*/ 4385986 h 4385986"/>
              <a:gd name="connsiteX3" fmla="*/ 371475 w 10324721"/>
              <a:gd name="connsiteY3" fmla="*/ 4138336 h 4385986"/>
              <a:gd name="connsiteX4" fmla="*/ 0 w 10324721"/>
              <a:gd name="connsiteY4" fmla="*/ 0 h 4385986"/>
              <a:gd name="connsiteX0" fmla="*/ 0 w 10296146"/>
              <a:gd name="connsiteY0" fmla="*/ 0 h 4138336"/>
              <a:gd name="connsiteX1" fmla="*/ 10153271 w 10296146"/>
              <a:gd name="connsiteY1" fmla="*/ 152400 h 4138336"/>
              <a:gd name="connsiteX2" fmla="*/ 10296146 w 10296146"/>
              <a:gd name="connsiteY2" fmla="*/ 4138336 h 4138336"/>
              <a:gd name="connsiteX3" fmla="*/ 371475 w 10296146"/>
              <a:gd name="connsiteY3" fmla="*/ 4138336 h 4138336"/>
              <a:gd name="connsiteX4" fmla="*/ 0 w 10296146"/>
              <a:gd name="connsiteY4" fmla="*/ 0 h 4138336"/>
              <a:gd name="connsiteX0" fmla="*/ 0 w 10296146"/>
              <a:gd name="connsiteY0" fmla="*/ 0 h 4405036"/>
              <a:gd name="connsiteX1" fmla="*/ 10153271 w 10296146"/>
              <a:gd name="connsiteY1" fmla="*/ 152400 h 4405036"/>
              <a:gd name="connsiteX2" fmla="*/ 10296146 w 10296146"/>
              <a:gd name="connsiteY2" fmla="*/ 4138336 h 4405036"/>
              <a:gd name="connsiteX3" fmla="*/ 438150 w 10296146"/>
              <a:gd name="connsiteY3" fmla="*/ 4405036 h 4405036"/>
              <a:gd name="connsiteX4" fmla="*/ 0 w 10296146"/>
              <a:gd name="connsiteY4" fmla="*/ 0 h 4405036"/>
              <a:gd name="connsiteX0" fmla="*/ 0 w 10296146"/>
              <a:gd name="connsiteY0" fmla="*/ 190500 h 4595536"/>
              <a:gd name="connsiteX1" fmla="*/ 9886571 w 10296146"/>
              <a:gd name="connsiteY1" fmla="*/ 0 h 4595536"/>
              <a:gd name="connsiteX2" fmla="*/ 10296146 w 10296146"/>
              <a:gd name="connsiteY2" fmla="*/ 4328836 h 4595536"/>
              <a:gd name="connsiteX3" fmla="*/ 438150 w 10296146"/>
              <a:gd name="connsiteY3" fmla="*/ 4595536 h 4595536"/>
              <a:gd name="connsiteX4" fmla="*/ 0 w 10296146"/>
              <a:gd name="connsiteY4" fmla="*/ 190500 h 4595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0296146" h="4595536">
                <a:moveTo>
                  <a:pt x="0" y="190500"/>
                </a:moveTo>
                <a:lnTo>
                  <a:pt x="9886571" y="0"/>
                </a:lnTo>
                <a:lnTo>
                  <a:pt x="10296146" y="4328836"/>
                </a:lnTo>
                <a:lnTo>
                  <a:pt x="438150" y="4595536"/>
                </a:lnTo>
                <a:lnTo>
                  <a:pt x="0" y="19050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21B20AF-04F0-22A2-15B6-B1C1AE520C9F}"/>
              </a:ext>
            </a:extLst>
          </p:cNvPr>
          <p:cNvSpPr/>
          <p:nvPr/>
        </p:nvSpPr>
        <p:spPr>
          <a:xfrm>
            <a:off x="1468709" y="1526062"/>
            <a:ext cx="9473666" cy="4142390"/>
          </a:xfrm>
          <a:prstGeom prst="rect">
            <a:avLst/>
          </a:prstGeom>
          <a:blipFill dpi="0" rotWithShape="1">
            <a:blip r:embed="rId5"/>
            <a:srcRect/>
            <a:tile tx="0" ty="-381000" sx="99000" sy="98000" flip="none" algn="ctr"/>
          </a:blip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id-ID" dirty="0"/>
          </a:p>
        </p:txBody>
      </p:sp>
    </p:spTree>
    <p:extLst>
      <p:ext uri="{BB962C8B-B14F-4D97-AF65-F5344CB8AC3E}">
        <p14:creationId xmlns:p14="http://schemas.microsoft.com/office/powerpoint/2010/main" val="226968791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3211</TotalTime>
  <Words>1784</Words>
  <Application>Microsoft Office PowerPoint</Application>
  <PresentationFormat>Widescreen</PresentationFormat>
  <Paragraphs>218</Paragraphs>
  <Slides>45</Slides>
  <Notes>4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45</vt:i4>
      </vt:variant>
    </vt:vector>
  </HeadingPairs>
  <TitlesOfParts>
    <vt:vector size="53" baseType="lpstr">
      <vt:lpstr>Arial</vt:lpstr>
      <vt:lpstr>Book Antiqua</vt:lpstr>
      <vt:lpstr>Calibri</vt:lpstr>
      <vt:lpstr>Times New Roman</vt:lpstr>
      <vt:lpstr>Trebuchet MS</vt:lpstr>
      <vt:lpstr>Wingdings</vt:lpstr>
      <vt:lpstr>Wingdings 2</vt:lpstr>
      <vt:lpstr>Office Theme</vt:lpstr>
      <vt:lpstr>PowerPoint Presentation</vt:lpstr>
      <vt:lpstr>PowerPoint Presentation</vt:lpstr>
      <vt:lpstr>classification</vt:lpstr>
      <vt:lpstr>classification</vt:lpstr>
      <vt:lpstr>classification</vt:lpstr>
      <vt:lpstr>classification</vt:lpstr>
      <vt:lpstr>classification</vt:lpstr>
      <vt:lpstr>Classification algorithms</vt:lpstr>
      <vt:lpstr>Logistic Regression</vt:lpstr>
      <vt:lpstr>Decision Trees</vt:lpstr>
      <vt:lpstr>Random Forest</vt:lpstr>
      <vt:lpstr>Support Vector Machines (SVM)</vt:lpstr>
      <vt:lpstr>K-Nearest Neighbors (KNN)</vt:lpstr>
      <vt:lpstr>Naive Bayes</vt:lpstr>
      <vt:lpstr>K-nearest neighbors (Knn)</vt:lpstr>
      <vt:lpstr>K-Nearest neighbors</vt:lpstr>
      <vt:lpstr>K-Nearest neighbors</vt:lpstr>
      <vt:lpstr>K-Nearest neighbors</vt:lpstr>
      <vt:lpstr>KNN algorithm</vt:lpstr>
      <vt:lpstr>Example</vt:lpstr>
      <vt:lpstr>Advantages of KNN algorithm</vt:lpstr>
      <vt:lpstr>Simplicity and Intuitiveness</vt:lpstr>
      <vt:lpstr>No Training Phase</vt:lpstr>
      <vt:lpstr>Non-parametric Nature</vt:lpstr>
      <vt:lpstr>Ability to Handle Multiclass Problems</vt:lpstr>
      <vt:lpstr>Robustness to Outliers</vt:lpstr>
      <vt:lpstr>Adaptability to Changing Data</vt:lpstr>
      <vt:lpstr>No Model Assumptions</vt:lpstr>
      <vt:lpstr>Easy Handling of Missing Data</vt:lpstr>
      <vt:lpstr>KNN disadvantages</vt:lpstr>
      <vt:lpstr>Computational Complexity</vt:lpstr>
      <vt:lpstr>Dependence on Distance Metric</vt:lpstr>
      <vt:lpstr>Curse of Dimensionality</vt:lpstr>
      <vt:lpstr>Imbalanced Class Distribution</vt:lpstr>
      <vt:lpstr>Need for Optimal Value of k</vt:lpstr>
      <vt:lpstr>Storage and Memory Requirements</vt:lpstr>
      <vt:lpstr>Lack of Interpretability</vt:lpstr>
      <vt:lpstr>Distance Measures</vt:lpstr>
      <vt:lpstr>Manhattan distance</vt:lpstr>
      <vt:lpstr>Example</vt:lpstr>
      <vt:lpstr>Example</vt:lpstr>
      <vt:lpstr>Euclidean distance</vt:lpstr>
      <vt:lpstr>Example: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start</dc:creator>
  <cp:lastModifiedBy>Yasser Abdelfattah</cp:lastModifiedBy>
  <cp:revision>213</cp:revision>
  <dcterms:created xsi:type="dcterms:W3CDTF">2023-04-29T09:08:23Z</dcterms:created>
  <dcterms:modified xsi:type="dcterms:W3CDTF">2026-01-23T09:28:16Z</dcterms:modified>
</cp:coreProperties>
</file>