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 id="2147483662" r:id="rId5"/>
    <p:sldMasterId id="2147483663" r:id="rId6"/>
    <p:sldMasterId id="2147483664" r:id="rId7"/>
    <p:sldMasterId id="2147483665" r:id="rId8"/>
  </p:sldMasterIdLst>
  <p:notesMasterIdLst>
    <p:notesMasterId r:id="rId50"/>
  </p:notesMasterIdLst>
  <p:sldIdLst>
    <p:sldId id="507" r:id="rId9"/>
    <p:sldId id="271" r:id="rId10"/>
    <p:sldId id="539" r:id="rId11"/>
    <p:sldId id="509" r:id="rId12"/>
    <p:sldId id="540" r:id="rId13"/>
    <p:sldId id="567" r:id="rId14"/>
    <p:sldId id="568" r:id="rId15"/>
    <p:sldId id="510" r:id="rId16"/>
    <p:sldId id="569" r:id="rId17"/>
    <p:sldId id="570" r:id="rId18"/>
    <p:sldId id="571" r:id="rId19"/>
    <p:sldId id="572" r:id="rId20"/>
    <p:sldId id="573" r:id="rId21"/>
    <p:sldId id="574" r:id="rId22"/>
    <p:sldId id="575" r:id="rId23"/>
    <p:sldId id="576" r:id="rId24"/>
    <p:sldId id="577" r:id="rId25"/>
    <p:sldId id="578" r:id="rId26"/>
    <p:sldId id="579" r:id="rId27"/>
    <p:sldId id="584" r:id="rId28"/>
    <p:sldId id="508" r:id="rId29"/>
    <p:sldId id="580" r:id="rId30"/>
    <p:sldId id="530" r:id="rId31"/>
    <p:sldId id="581" r:id="rId32"/>
    <p:sldId id="512" r:id="rId33"/>
    <p:sldId id="555" r:id="rId34"/>
    <p:sldId id="511" r:id="rId35"/>
    <p:sldId id="513" r:id="rId36"/>
    <p:sldId id="556" r:id="rId37"/>
    <p:sldId id="537" r:id="rId38"/>
    <p:sldId id="538" r:id="rId39"/>
    <p:sldId id="557" r:id="rId40"/>
    <p:sldId id="532" r:id="rId41"/>
    <p:sldId id="582" r:id="rId42"/>
    <p:sldId id="515" r:id="rId43"/>
    <p:sldId id="558" r:id="rId44"/>
    <p:sldId id="583" r:id="rId45"/>
    <p:sldId id="276" r:id="rId46"/>
    <p:sldId id="559" r:id="rId47"/>
    <p:sldId id="516" r:id="rId48"/>
    <p:sldId id="349" r:id="rId49"/>
  </p:sldIdLst>
  <p:sldSz cx="12192000" cy="6858000"/>
  <p:notesSz cx="6858000" cy="9144000"/>
  <p:defaultTextStyle>
    <a:defPPr>
      <a:defRPr lang="en-US"/>
    </a:defPPr>
    <a:lvl1pPr algn="l" rtl="0" fontAlgn="base">
      <a:spcBef>
        <a:spcPct val="0"/>
      </a:spcBef>
      <a:spcAft>
        <a:spcPct val="0"/>
      </a:spcAft>
      <a:defRPr kern="1200">
        <a:solidFill>
          <a:schemeClr val="tx1"/>
        </a:solidFill>
        <a:latin typeface="Calibri" panose="020F0502020204030204" pitchFamily="34" charset="0"/>
        <a:ea typeface="+mn-ea"/>
        <a:cs typeface="+mn-cs"/>
      </a:defRPr>
    </a:lvl1pPr>
    <a:lvl2pPr marL="457200" algn="l" rtl="0" fontAlgn="base">
      <a:spcBef>
        <a:spcPct val="0"/>
      </a:spcBef>
      <a:spcAft>
        <a:spcPct val="0"/>
      </a:spcAft>
      <a:defRPr kern="1200">
        <a:solidFill>
          <a:schemeClr val="tx1"/>
        </a:solidFill>
        <a:latin typeface="Calibri" panose="020F0502020204030204" pitchFamily="34" charset="0"/>
        <a:ea typeface="+mn-ea"/>
        <a:cs typeface="+mn-cs"/>
      </a:defRPr>
    </a:lvl2pPr>
    <a:lvl3pPr marL="914400" algn="l" rtl="0" fontAlgn="base">
      <a:spcBef>
        <a:spcPct val="0"/>
      </a:spcBef>
      <a:spcAft>
        <a:spcPct val="0"/>
      </a:spcAft>
      <a:defRPr kern="1200">
        <a:solidFill>
          <a:schemeClr val="tx1"/>
        </a:solidFill>
        <a:latin typeface="Calibri" panose="020F0502020204030204" pitchFamily="34" charset="0"/>
        <a:ea typeface="+mn-ea"/>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mn-ea"/>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mn-ea"/>
        <a:cs typeface="+mn-cs"/>
      </a:defRPr>
    </a:lvl5pPr>
    <a:lvl6pPr marL="2286000" algn="l" defTabSz="914400" rtl="0" eaLnBrk="1" latinLnBrk="0" hangingPunct="1">
      <a:defRPr kern="1200">
        <a:solidFill>
          <a:schemeClr val="tx1"/>
        </a:solidFill>
        <a:latin typeface="Calibri" panose="020F0502020204030204" pitchFamily="34" charset="0"/>
        <a:ea typeface="+mn-ea"/>
        <a:cs typeface="+mn-cs"/>
      </a:defRPr>
    </a:lvl6pPr>
    <a:lvl7pPr marL="2743200" algn="l" defTabSz="914400" rtl="0" eaLnBrk="1" latinLnBrk="0" hangingPunct="1">
      <a:defRPr kern="1200">
        <a:solidFill>
          <a:schemeClr val="tx1"/>
        </a:solidFill>
        <a:latin typeface="Calibri" panose="020F0502020204030204" pitchFamily="34" charset="0"/>
        <a:ea typeface="+mn-ea"/>
        <a:cs typeface="+mn-cs"/>
      </a:defRPr>
    </a:lvl7pPr>
    <a:lvl8pPr marL="3200400" algn="l" defTabSz="914400" rtl="0" eaLnBrk="1" latinLnBrk="0" hangingPunct="1">
      <a:defRPr kern="1200">
        <a:solidFill>
          <a:schemeClr val="tx1"/>
        </a:solidFill>
        <a:latin typeface="Calibri" panose="020F0502020204030204" pitchFamily="34" charset="0"/>
        <a:ea typeface="+mn-ea"/>
        <a:cs typeface="+mn-cs"/>
      </a:defRPr>
    </a:lvl8pPr>
    <a:lvl9pPr marL="3657600" algn="l" defTabSz="914400" rtl="0" eaLnBrk="1" latinLnBrk="0" hangingPunct="1">
      <a:defRPr kern="1200">
        <a:solidFill>
          <a:schemeClr val="tx1"/>
        </a:solidFill>
        <a:latin typeface="Calibri" panose="020F0502020204030204" pitchFamily="34" charset="0"/>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364" autoAdjust="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notesMaster" Target="notesMasters/notesMaster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theme" Target="theme/theme1.xml"/><Relationship Id="rId5" Type="http://schemas.openxmlformats.org/officeDocument/2006/relationships/slideMaster" Target="slideMasters/slideMaster2.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8" Type="http://schemas.openxmlformats.org/officeDocument/2006/relationships/slideMaster" Target="slideMasters/slideMaster5.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bwMode="auto">
      <p:bgPr>
        <a:solidFill>
          <a:srgbClr val="FFFFFF"/>
        </a:solidFill>
        <a:effectLst/>
      </p:bgPr>
    </p:bg>
    <p:spTree>
      <p:nvGrpSpPr>
        <p:cNvPr id="1" name=""/>
        <p:cNvGrpSpPr/>
        <p:nvPr/>
      </p:nvGrpSpPr>
      <p:grpSpPr>
        <a:xfrm>
          <a:off x="0" y="0"/>
          <a:ext cx="0" cy="0"/>
          <a:chOff x="0" y="0"/>
          <a:chExt cx="0" cy="0"/>
        </a:xfrm>
      </p:grpSpPr>
      <p:sp>
        <p:nvSpPr>
          <p:cNvPr id="11266" name="Header Placeholder 1"/>
          <p:cNvSpPr>
            <a:spLocks noGrp="1" noEditPoints="1" noChangeArrowheads="1"/>
          </p:cNvSpPr>
          <p:nvPr>
            <p:ph type="hdr" sz="quarter"/>
          </p:nvPr>
        </p:nvSpPr>
        <p:spPr bwMode="auto">
          <a:xfrm>
            <a:off x="0" y="0"/>
            <a:ext cx="2971800" cy="45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sz="1200"/>
            </a:lvl1pPr>
          </a:lstStyle>
          <a:p>
            <a:endParaRPr lang="en-US" altLang="en-US"/>
          </a:p>
        </p:txBody>
      </p:sp>
      <p:sp>
        <p:nvSpPr>
          <p:cNvPr id="11267" name="Date Placeholder 2"/>
          <p:cNvSpPr>
            <a:spLocks noGrp="1" noEditPoints="1" noChangeArrowheads="1"/>
          </p:cNvSpPr>
          <p:nvPr>
            <p:ph type="dt" idx="1"/>
          </p:nvPr>
        </p:nvSpPr>
        <p:spPr bwMode="auto">
          <a:xfrm>
            <a:off x="3884613" y="0"/>
            <a:ext cx="2971800" cy="45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lgn="r">
              <a:defRPr sz="1200"/>
            </a:lvl1pPr>
          </a:lstStyle>
          <a:p>
            <a:fld id="{AB2FCE78-DB46-46F5-8371-433E32380DE7}" type="datetime1">
              <a:rPr lang="en-US" altLang="en-US"/>
              <a:pPr/>
              <a:t>10/23/2024</a:t>
            </a:fld>
            <a:endParaRPr lang="en-US" altLang="en-US"/>
          </a:p>
        </p:txBody>
      </p:sp>
      <p:sp>
        <p:nvSpPr>
          <p:cNvPr id="11268" name="Slide Image Placeholder 3"/>
          <p:cNvSpPr>
            <a:spLocks noGrp="1" noRot="1" noChangeAspect="1" noEditPoints="1" noChangeArrowheads="1"/>
          </p:cNvSpPr>
          <p:nvPr>
            <p:ph type="sldImg" idx="2"/>
          </p:nvPr>
        </p:nvSpPr>
        <p:spPr bwMode="auto">
          <a:xfrm>
            <a:off x="685800" y="1143000"/>
            <a:ext cx="5486400" cy="3086100"/>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9" name="Notes Placeholder 4"/>
          <p:cNvSpPr>
            <a:spLocks noGrp="1" noEditPoints="1" noChangeArrowheads="1"/>
          </p:cNvSpPr>
          <p:nvPr>
            <p:ph type="body" sz="quarter" idx="3"/>
          </p:nvPr>
        </p:nvSpPr>
        <p:spPr bwMode="auto">
          <a:xfrm>
            <a:off x="685800" y="4400550"/>
            <a:ext cx="5486400" cy="360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1270" name="Footer Placeholder 5"/>
          <p:cNvSpPr>
            <a:spLocks noGrp="1" noEditPoints="1" noChangeArrowheads="1"/>
          </p:cNvSpPr>
          <p:nvPr>
            <p:ph type="ftr" sz="quarter" idx="4"/>
          </p:nvPr>
        </p:nvSpPr>
        <p:spPr bwMode="auto">
          <a:xfrm>
            <a:off x="0"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lvl1pPr>
              <a:defRPr sz="1200"/>
            </a:lvl1pPr>
          </a:lstStyle>
          <a:p>
            <a:endParaRPr lang="en-US" altLang="en-US"/>
          </a:p>
        </p:txBody>
      </p:sp>
      <p:sp>
        <p:nvSpPr>
          <p:cNvPr id="11271" name="Slide Number Placeholder 6"/>
          <p:cNvSpPr>
            <a:spLocks noGrp="1" noEditPoints="1" noChangeArrowheads="1"/>
          </p:cNvSpPr>
          <p:nvPr>
            <p:ph type="sldNum" sz="quarter" idx="5"/>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lvl1pPr algn="r">
              <a:defRPr sz="1200"/>
            </a:lvl1pPr>
          </a:lstStyle>
          <a:p>
            <a:fld id="{70D40001-339E-431F-9283-B9D2851F80B8}" type="slidenum">
              <a:rPr lang="en-US" altLang="en-US"/>
              <a:pPr/>
              <a:t>‹#›</a:t>
            </a:fld>
            <a:endParaRPr lang="en-US" altLang="en-US"/>
          </a:p>
        </p:txBody>
      </p:sp>
    </p:spTree>
  </p:cSld>
  <p:clrMap bg1="lt1" tx1="dk1" bg2="lt2" tx2="dk2" accent1="accent1" accent2="accent2" accent3="accent3" accent4="accent4" accent5="accent5" accent6="accent6" hlink="hlink" folHlink="folHlink"/>
  <p:hf hdr="0" ftr="0"/>
  <p:notesStyle>
    <a:lvl1pPr algn="l" rtl="0" fontAlgn="base">
      <a:spcBef>
        <a:spcPct val="30000"/>
      </a:spcBef>
      <a:spcAft>
        <a:spcPct val="0"/>
      </a:spcAft>
      <a:defRPr sz="1200" kern="1200">
        <a:solidFill>
          <a:schemeClr val="tx1"/>
        </a:solidFill>
        <a:latin typeface="Calibri" panose="020F0502020204030204" pitchFamily="34" charset="0"/>
        <a:ea typeface="+mn-ea"/>
        <a:cs typeface="+mn-cs"/>
      </a:defRPr>
    </a:lvl1pPr>
    <a:lvl2pPr marL="457200" algn="l" rtl="0" fontAlgn="base">
      <a:spcBef>
        <a:spcPct val="30000"/>
      </a:spcBef>
      <a:spcAft>
        <a:spcPct val="0"/>
      </a:spcAft>
      <a:defRPr sz="1200" kern="1200">
        <a:solidFill>
          <a:schemeClr val="tx1"/>
        </a:solidFill>
        <a:latin typeface="Calibri" panose="020F0502020204030204" pitchFamily="34" charset="0"/>
        <a:ea typeface="+mn-ea"/>
        <a:cs typeface="+mn-cs"/>
      </a:defRPr>
    </a:lvl2pPr>
    <a:lvl3pPr marL="914400" algn="l" rtl="0" fontAlgn="base">
      <a:spcBef>
        <a:spcPct val="30000"/>
      </a:spcBef>
      <a:spcAft>
        <a:spcPct val="0"/>
      </a:spcAft>
      <a:defRPr sz="1200" kern="1200">
        <a:solidFill>
          <a:schemeClr val="tx1"/>
        </a:solidFill>
        <a:latin typeface="Calibri" panose="020F0502020204030204" pitchFamily="34" charset="0"/>
        <a:ea typeface="+mn-ea"/>
        <a:cs typeface="+mn-cs"/>
      </a:defRPr>
    </a:lvl3pPr>
    <a:lvl4pPr marL="1371600" algn="l" rtl="0" fontAlgn="base">
      <a:spcBef>
        <a:spcPct val="30000"/>
      </a:spcBef>
      <a:spcAft>
        <a:spcPct val="0"/>
      </a:spcAft>
      <a:defRPr sz="1200" kern="1200">
        <a:solidFill>
          <a:schemeClr val="tx1"/>
        </a:solidFill>
        <a:latin typeface="Calibri" panose="020F0502020204030204" pitchFamily="34" charset="0"/>
        <a:ea typeface="+mn-ea"/>
        <a:cs typeface="+mn-cs"/>
      </a:defRPr>
    </a:lvl4pPr>
    <a:lvl5pPr marL="1828800" algn="l" rtl="0" fontAlgn="base">
      <a:spcBef>
        <a:spcPct val="30000"/>
      </a:spcBef>
      <a:spcAft>
        <a:spcPct val="0"/>
      </a:spcAft>
      <a:defRPr sz="1200" kern="1200">
        <a:solidFill>
          <a:schemeClr val="tx1"/>
        </a:solidFill>
        <a:latin typeface="Calibri" panose="020F050202020403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Date Placeholder 3"/>
          <p:cNvSpPr>
            <a:spLocks noGrp="1"/>
          </p:cNvSpPr>
          <p:nvPr>
            <p:ph type="dt" idx="10"/>
          </p:nvPr>
        </p:nvSpPr>
        <p:spPr/>
        <p:txBody>
          <a:bodyPr/>
          <a:lstStyle/>
          <a:p>
            <a:fld id="{AB2FCE78-DB46-46F5-8371-433E32380DE7}" type="datetime1">
              <a:rPr lang="en-US" altLang="en-US" smtClean="0"/>
              <a:pPr/>
              <a:t>10/23/2024</a:t>
            </a:fld>
            <a:endParaRPr lang="en-US" altLang="en-US"/>
          </a:p>
        </p:txBody>
      </p:sp>
      <p:sp>
        <p:nvSpPr>
          <p:cNvPr id="5" name="Slide Number Placeholder 4"/>
          <p:cNvSpPr>
            <a:spLocks noGrp="1"/>
          </p:cNvSpPr>
          <p:nvPr>
            <p:ph type="sldNum" sz="quarter" idx="11"/>
          </p:nvPr>
        </p:nvSpPr>
        <p:spPr/>
        <p:txBody>
          <a:bodyPr/>
          <a:lstStyle/>
          <a:p>
            <a:fld id="{70D40001-339E-431F-9283-B9D2851F80B8}" type="slidenum">
              <a:rPr lang="en-US" altLang="en-US" smtClean="0"/>
              <a:pPr/>
              <a:t>8</a:t>
            </a:fld>
            <a:endParaRPr lang="en-US" altLang="en-US"/>
          </a:p>
        </p:txBody>
      </p:sp>
    </p:spTree>
    <p:extLst>
      <p:ext uri="{BB962C8B-B14F-4D97-AF65-F5344CB8AC3E}">
        <p14:creationId xmlns:p14="http://schemas.microsoft.com/office/powerpoint/2010/main" val="27517635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Date Placeholder 3"/>
          <p:cNvSpPr>
            <a:spLocks noGrp="1"/>
          </p:cNvSpPr>
          <p:nvPr>
            <p:ph type="dt" idx="10"/>
          </p:nvPr>
        </p:nvSpPr>
        <p:spPr/>
        <p:txBody>
          <a:bodyPr/>
          <a:lstStyle/>
          <a:p>
            <a:fld id="{AB2FCE78-DB46-46F5-8371-433E32380DE7}" type="datetime1">
              <a:rPr lang="en-US" altLang="en-US" smtClean="0"/>
              <a:pPr/>
              <a:t>10/23/2024</a:t>
            </a:fld>
            <a:endParaRPr lang="en-US" altLang="en-US"/>
          </a:p>
        </p:txBody>
      </p:sp>
      <p:sp>
        <p:nvSpPr>
          <p:cNvPr id="5" name="Slide Number Placeholder 4"/>
          <p:cNvSpPr>
            <a:spLocks noGrp="1"/>
          </p:cNvSpPr>
          <p:nvPr>
            <p:ph type="sldNum" sz="quarter" idx="11"/>
          </p:nvPr>
        </p:nvSpPr>
        <p:spPr/>
        <p:txBody>
          <a:bodyPr/>
          <a:lstStyle/>
          <a:p>
            <a:fld id="{70D40001-339E-431F-9283-B9D2851F80B8}" type="slidenum">
              <a:rPr lang="en-US" altLang="en-US" smtClean="0"/>
              <a:pPr/>
              <a:t>9</a:t>
            </a:fld>
            <a:endParaRPr lang="en-US" altLang="en-US"/>
          </a:p>
        </p:txBody>
      </p:sp>
    </p:spTree>
    <p:extLst>
      <p:ext uri="{BB962C8B-B14F-4D97-AF65-F5344CB8AC3E}">
        <p14:creationId xmlns:p14="http://schemas.microsoft.com/office/powerpoint/2010/main" val="1206662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Date Placeholder 3"/>
          <p:cNvSpPr>
            <a:spLocks noGrp="1"/>
          </p:cNvSpPr>
          <p:nvPr>
            <p:ph type="dt" idx="10"/>
          </p:nvPr>
        </p:nvSpPr>
        <p:spPr/>
        <p:txBody>
          <a:bodyPr/>
          <a:lstStyle/>
          <a:p>
            <a:fld id="{AB2FCE78-DB46-46F5-8371-433E32380DE7}" type="datetime1">
              <a:rPr lang="en-US" altLang="en-US" smtClean="0"/>
              <a:pPr/>
              <a:t>10/23/2024</a:t>
            </a:fld>
            <a:endParaRPr lang="en-US" altLang="en-US"/>
          </a:p>
        </p:txBody>
      </p:sp>
      <p:sp>
        <p:nvSpPr>
          <p:cNvPr id="5" name="Slide Number Placeholder 4"/>
          <p:cNvSpPr>
            <a:spLocks noGrp="1"/>
          </p:cNvSpPr>
          <p:nvPr>
            <p:ph type="sldNum" sz="quarter" idx="11"/>
          </p:nvPr>
        </p:nvSpPr>
        <p:spPr/>
        <p:txBody>
          <a:bodyPr/>
          <a:lstStyle/>
          <a:p>
            <a:fld id="{70D40001-339E-431F-9283-B9D2851F80B8}" type="slidenum">
              <a:rPr lang="en-US" altLang="en-US" smtClean="0"/>
              <a:pPr/>
              <a:t>10</a:t>
            </a:fld>
            <a:endParaRPr lang="en-US" altLang="en-US"/>
          </a:p>
        </p:txBody>
      </p:sp>
    </p:spTree>
    <p:extLst>
      <p:ext uri="{BB962C8B-B14F-4D97-AF65-F5344CB8AC3E}">
        <p14:creationId xmlns:p14="http://schemas.microsoft.com/office/powerpoint/2010/main" val="10785956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Date Placeholder 3"/>
          <p:cNvSpPr>
            <a:spLocks noGrp="1"/>
          </p:cNvSpPr>
          <p:nvPr>
            <p:ph type="dt" idx="10"/>
          </p:nvPr>
        </p:nvSpPr>
        <p:spPr/>
        <p:txBody>
          <a:bodyPr/>
          <a:lstStyle/>
          <a:p>
            <a:fld id="{AB2FCE78-DB46-46F5-8371-433E32380DE7}" type="datetime1">
              <a:rPr lang="en-US" altLang="en-US" smtClean="0"/>
              <a:pPr/>
              <a:t>10/23/2024</a:t>
            </a:fld>
            <a:endParaRPr lang="en-US" altLang="en-US"/>
          </a:p>
        </p:txBody>
      </p:sp>
      <p:sp>
        <p:nvSpPr>
          <p:cNvPr id="5" name="Slide Number Placeholder 4"/>
          <p:cNvSpPr>
            <a:spLocks noGrp="1"/>
          </p:cNvSpPr>
          <p:nvPr>
            <p:ph type="sldNum" sz="quarter" idx="11"/>
          </p:nvPr>
        </p:nvSpPr>
        <p:spPr/>
        <p:txBody>
          <a:bodyPr/>
          <a:lstStyle/>
          <a:p>
            <a:fld id="{70D40001-339E-431F-9283-B9D2851F80B8}" type="slidenum">
              <a:rPr lang="en-US" altLang="en-US" smtClean="0"/>
              <a:pPr/>
              <a:t>11</a:t>
            </a:fld>
            <a:endParaRPr lang="en-US" altLang="en-US"/>
          </a:p>
        </p:txBody>
      </p:sp>
    </p:spTree>
    <p:extLst>
      <p:ext uri="{BB962C8B-B14F-4D97-AF65-F5344CB8AC3E}">
        <p14:creationId xmlns:p14="http://schemas.microsoft.com/office/powerpoint/2010/main" val="21347709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Date Placeholder 3"/>
          <p:cNvSpPr>
            <a:spLocks noGrp="1"/>
          </p:cNvSpPr>
          <p:nvPr>
            <p:ph type="dt" idx="10"/>
          </p:nvPr>
        </p:nvSpPr>
        <p:spPr/>
        <p:txBody>
          <a:bodyPr/>
          <a:lstStyle/>
          <a:p>
            <a:fld id="{AB2FCE78-DB46-46F5-8371-433E32380DE7}" type="datetime1">
              <a:rPr lang="en-US" altLang="en-US" smtClean="0"/>
              <a:pPr/>
              <a:t>10/23/2024</a:t>
            </a:fld>
            <a:endParaRPr lang="en-US" altLang="en-US"/>
          </a:p>
        </p:txBody>
      </p:sp>
      <p:sp>
        <p:nvSpPr>
          <p:cNvPr id="5" name="Slide Number Placeholder 4"/>
          <p:cNvSpPr>
            <a:spLocks noGrp="1"/>
          </p:cNvSpPr>
          <p:nvPr>
            <p:ph type="sldNum" sz="quarter" idx="11"/>
          </p:nvPr>
        </p:nvSpPr>
        <p:spPr/>
        <p:txBody>
          <a:bodyPr/>
          <a:lstStyle/>
          <a:p>
            <a:fld id="{70D40001-339E-431F-9283-B9D2851F80B8}" type="slidenum">
              <a:rPr lang="en-US" altLang="en-US" smtClean="0"/>
              <a:pPr/>
              <a:t>12</a:t>
            </a:fld>
            <a:endParaRPr lang="en-US" altLang="en-US"/>
          </a:p>
        </p:txBody>
      </p:sp>
    </p:spTree>
    <p:extLst>
      <p:ext uri="{BB962C8B-B14F-4D97-AF65-F5344CB8AC3E}">
        <p14:creationId xmlns:p14="http://schemas.microsoft.com/office/powerpoint/2010/main" val="14075778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Date Placeholder 3"/>
          <p:cNvSpPr>
            <a:spLocks noGrp="1"/>
          </p:cNvSpPr>
          <p:nvPr>
            <p:ph type="dt" idx="10"/>
          </p:nvPr>
        </p:nvSpPr>
        <p:spPr/>
        <p:txBody>
          <a:bodyPr/>
          <a:lstStyle/>
          <a:p>
            <a:fld id="{AB2FCE78-DB46-46F5-8371-433E32380DE7}" type="datetime1">
              <a:rPr lang="en-US" altLang="en-US" smtClean="0"/>
              <a:pPr/>
              <a:t>10/23/2024</a:t>
            </a:fld>
            <a:endParaRPr lang="en-US" altLang="en-US"/>
          </a:p>
        </p:txBody>
      </p:sp>
      <p:sp>
        <p:nvSpPr>
          <p:cNvPr id="5" name="Slide Number Placeholder 4"/>
          <p:cNvSpPr>
            <a:spLocks noGrp="1"/>
          </p:cNvSpPr>
          <p:nvPr>
            <p:ph type="sldNum" sz="quarter" idx="11"/>
          </p:nvPr>
        </p:nvSpPr>
        <p:spPr/>
        <p:txBody>
          <a:bodyPr/>
          <a:lstStyle/>
          <a:p>
            <a:fld id="{70D40001-339E-431F-9283-B9D2851F80B8}" type="slidenum">
              <a:rPr lang="en-US" altLang="en-US" smtClean="0"/>
              <a:pPr/>
              <a:t>13</a:t>
            </a:fld>
            <a:endParaRPr lang="en-US" altLang="en-US"/>
          </a:p>
        </p:txBody>
      </p:sp>
    </p:spTree>
    <p:extLst>
      <p:ext uri="{BB962C8B-B14F-4D97-AF65-F5344CB8AC3E}">
        <p14:creationId xmlns:p14="http://schemas.microsoft.com/office/powerpoint/2010/main" val="297882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Date Placeholder 3"/>
          <p:cNvSpPr>
            <a:spLocks noGrp="1"/>
          </p:cNvSpPr>
          <p:nvPr>
            <p:ph type="dt" idx="10"/>
          </p:nvPr>
        </p:nvSpPr>
        <p:spPr/>
        <p:txBody>
          <a:bodyPr/>
          <a:lstStyle/>
          <a:p>
            <a:fld id="{AB2FCE78-DB46-46F5-8371-433E32380DE7}" type="datetime1">
              <a:rPr lang="en-US" altLang="en-US" smtClean="0"/>
              <a:pPr/>
              <a:t>10/23/2024</a:t>
            </a:fld>
            <a:endParaRPr lang="en-US" altLang="en-US"/>
          </a:p>
        </p:txBody>
      </p:sp>
      <p:sp>
        <p:nvSpPr>
          <p:cNvPr id="5" name="Slide Number Placeholder 4"/>
          <p:cNvSpPr>
            <a:spLocks noGrp="1"/>
          </p:cNvSpPr>
          <p:nvPr>
            <p:ph type="sldNum" sz="quarter" idx="11"/>
          </p:nvPr>
        </p:nvSpPr>
        <p:spPr/>
        <p:txBody>
          <a:bodyPr/>
          <a:lstStyle/>
          <a:p>
            <a:fld id="{70D40001-339E-431F-9283-B9D2851F80B8}" type="slidenum">
              <a:rPr lang="en-US" altLang="en-US" smtClean="0"/>
              <a:pPr/>
              <a:t>14</a:t>
            </a:fld>
            <a:endParaRPr lang="en-US" altLang="en-US"/>
          </a:p>
        </p:txBody>
      </p:sp>
    </p:spTree>
    <p:extLst>
      <p:ext uri="{BB962C8B-B14F-4D97-AF65-F5344CB8AC3E}">
        <p14:creationId xmlns:p14="http://schemas.microsoft.com/office/powerpoint/2010/main" val="32754563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Date Placeholder 3"/>
          <p:cNvSpPr>
            <a:spLocks noGrp="1"/>
          </p:cNvSpPr>
          <p:nvPr>
            <p:ph type="dt" idx="10"/>
          </p:nvPr>
        </p:nvSpPr>
        <p:spPr/>
        <p:txBody>
          <a:bodyPr/>
          <a:lstStyle/>
          <a:p>
            <a:fld id="{AB2FCE78-DB46-46F5-8371-433E32380DE7}" type="datetime1">
              <a:rPr lang="en-US" altLang="en-US" smtClean="0"/>
              <a:pPr/>
              <a:t>10/23/2024</a:t>
            </a:fld>
            <a:endParaRPr lang="en-US" altLang="en-US"/>
          </a:p>
        </p:txBody>
      </p:sp>
      <p:sp>
        <p:nvSpPr>
          <p:cNvPr id="5" name="Slide Number Placeholder 4"/>
          <p:cNvSpPr>
            <a:spLocks noGrp="1"/>
          </p:cNvSpPr>
          <p:nvPr>
            <p:ph type="sldNum" sz="quarter" idx="11"/>
          </p:nvPr>
        </p:nvSpPr>
        <p:spPr/>
        <p:txBody>
          <a:bodyPr/>
          <a:lstStyle/>
          <a:p>
            <a:fld id="{70D40001-339E-431F-9283-B9D2851F80B8}" type="slidenum">
              <a:rPr lang="en-US" altLang="en-US" smtClean="0"/>
              <a:pPr/>
              <a:t>15</a:t>
            </a:fld>
            <a:endParaRPr lang="en-US" altLang="en-US"/>
          </a:p>
        </p:txBody>
      </p:sp>
    </p:spTree>
    <p:extLst>
      <p:ext uri="{BB962C8B-B14F-4D97-AF65-F5344CB8AC3E}">
        <p14:creationId xmlns:p14="http://schemas.microsoft.com/office/powerpoint/2010/main" val="35346931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Date Placeholder 3"/>
          <p:cNvSpPr>
            <a:spLocks noGrp="1"/>
          </p:cNvSpPr>
          <p:nvPr>
            <p:ph type="dt" idx="10"/>
          </p:nvPr>
        </p:nvSpPr>
        <p:spPr/>
        <p:txBody>
          <a:bodyPr/>
          <a:lstStyle/>
          <a:p>
            <a:fld id="{AB2FCE78-DB46-46F5-8371-433E32380DE7}" type="datetime1">
              <a:rPr lang="en-US" altLang="en-US" smtClean="0"/>
              <a:pPr/>
              <a:t>10/23/2024</a:t>
            </a:fld>
            <a:endParaRPr lang="en-US" altLang="en-US"/>
          </a:p>
        </p:txBody>
      </p:sp>
      <p:sp>
        <p:nvSpPr>
          <p:cNvPr id="5" name="Slide Number Placeholder 4"/>
          <p:cNvSpPr>
            <a:spLocks noGrp="1"/>
          </p:cNvSpPr>
          <p:nvPr>
            <p:ph type="sldNum" sz="quarter" idx="11"/>
          </p:nvPr>
        </p:nvSpPr>
        <p:spPr/>
        <p:txBody>
          <a:bodyPr/>
          <a:lstStyle/>
          <a:p>
            <a:fld id="{70D40001-339E-431F-9283-B9D2851F80B8}" type="slidenum">
              <a:rPr lang="en-US" altLang="en-US" smtClean="0"/>
              <a:pPr/>
              <a:t>16</a:t>
            </a:fld>
            <a:endParaRPr lang="en-US" altLang="en-US"/>
          </a:p>
        </p:txBody>
      </p:sp>
    </p:spTree>
    <p:extLst>
      <p:ext uri="{BB962C8B-B14F-4D97-AF65-F5344CB8AC3E}">
        <p14:creationId xmlns:p14="http://schemas.microsoft.com/office/powerpoint/2010/main" val="12471754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Date Placeholder 3"/>
          <p:cNvSpPr>
            <a:spLocks noGrp="1"/>
          </p:cNvSpPr>
          <p:nvPr>
            <p:ph type="dt" idx="10"/>
          </p:nvPr>
        </p:nvSpPr>
        <p:spPr/>
        <p:txBody>
          <a:bodyPr/>
          <a:lstStyle/>
          <a:p>
            <a:fld id="{AB2FCE78-DB46-46F5-8371-433E32380DE7}" type="datetime1">
              <a:rPr lang="en-US" altLang="en-US" smtClean="0"/>
              <a:pPr/>
              <a:t>10/23/2024</a:t>
            </a:fld>
            <a:endParaRPr lang="en-US" altLang="en-US"/>
          </a:p>
        </p:txBody>
      </p:sp>
      <p:sp>
        <p:nvSpPr>
          <p:cNvPr id="5" name="Slide Number Placeholder 4"/>
          <p:cNvSpPr>
            <a:spLocks noGrp="1"/>
          </p:cNvSpPr>
          <p:nvPr>
            <p:ph type="sldNum" sz="quarter" idx="11"/>
          </p:nvPr>
        </p:nvSpPr>
        <p:spPr/>
        <p:txBody>
          <a:bodyPr/>
          <a:lstStyle/>
          <a:p>
            <a:fld id="{70D40001-339E-431F-9283-B9D2851F80B8}" type="slidenum">
              <a:rPr lang="en-US" altLang="en-US" smtClean="0"/>
              <a:pPr/>
              <a:t>17</a:t>
            </a:fld>
            <a:endParaRPr lang="en-US" altLang="en-US"/>
          </a:p>
        </p:txBody>
      </p:sp>
    </p:spTree>
    <p:extLst>
      <p:ext uri="{BB962C8B-B14F-4D97-AF65-F5344CB8AC3E}">
        <p14:creationId xmlns:p14="http://schemas.microsoft.com/office/powerpoint/2010/main" val="23363480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37193107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838200" y="1825625"/>
            <a:ext cx="10515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6087155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a:prstGeom prst="rect">
            <a:avLst/>
          </a:prstGeo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102797678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8674031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568819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11188106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56230777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92240452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213457670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a:xfrm>
            <a:off x="838200" y="1825625"/>
            <a:ext cx="10515600" cy="43513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4730680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3712367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90620581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838200" y="1825625"/>
            <a:ext cx="10515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7126379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a:prstGeom prst="rect">
            <a:avLst/>
          </a:prstGeo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335012906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3426916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5433414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158623961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08820333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402845541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04063463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a:xfrm>
            <a:off x="838200" y="1825625"/>
            <a:ext cx="10515600" cy="43513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2129900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74751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40818288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838200" y="1825625"/>
            <a:ext cx="10515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7546286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a:prstGeom prst="rect">
            <a:avLst/>
          </a:prstGeo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122284566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323343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2283108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313498328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8251637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6413370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342380015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a:xfrm>
            <a:off x="838200" y="1825625"/>
            <a:ext cx="10515600" cy="43513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827678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3649102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14916842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838200" y="1825625"/>
            <a:ext cx="10515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7262804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a:prstGeom prst="rect">
            <a:avLst/>
          </a:prstGeo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91688802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931955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6441540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396690482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8875639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375343933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396696571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a:xfrm>
            <a:off x="838200" y="1825625"/>
            <a:ext cx="10515600" cy="43513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7516515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1684776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10940646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838200" y="1825625"/>
            <a:ext cx="10515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3259704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a:prstGeom prst="rect">
            <a:avLst/>
          </a:prstGeo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13531447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146898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2008570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379776957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87088053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68657223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204446552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a:xfrm>
            <a:off x="838200" y="1825625"/>
            <a:ext cx="10515600" cy="43513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8717637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4036582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pn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pn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1.pn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srcRect/>
          <a:stretch>
            <a:fillRect/>
          </a:stretch>
        </a:blip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xStyles>
    <p:title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srcRect/>
          <a:stretch>
            <a:fillRect/>
          </a:stretch>
        </a:blip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xStyles>
    <p:title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srcRect/>
          <a:stretch>
            <a:fillRect/>
          </a:stretch>
        </a:blip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xStyles>
    <p:title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srcRect/>
          <a:stretch>
            <a:fillRect/>
          </a:stretch>
        </a:blip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Lst>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xStyles>
    <p:title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srcRect/>
          <a:stretch>
            <a:fillRect/>
          </a:stretch>
        </a:blip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 id="2147483749" r:id="rId7"/>
    <p:sldLayoutId id="2147483750" r:id="rId8"/>
    <p:sldLayoutId id="2147483751" r:id="rId9"/>
    <p:sldLayoutId id="2147483752" r:id="rId10"/>
    <p:sldLayoutId id="2147483753" r:id="rId11"/>
  </p:sldLayoutIdLst>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xStyles>
    <p:title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4.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4.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4.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4.xml"/><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4.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4.xml"/><Relationship Id="rId5" Type="http://schemas.openxmlformats.org/officeDocument/2006/relationships/image" Target="../media/image6.jpeg"/><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4.xml"/><Relationship Id="rId5" Type="http://schemas.openxmlformats.org/officeDocument/2006/relationships/image" Target="../media/image6.jpeg"/><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4.xml"/><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4.xml"/><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4.xml"/><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0.png"/><Relationship Id="rId1" Type="http://schemas.openxmlformats.org/officeDocument/2006/relationships/slideLayout" Target="../slideLayouts/slideLayout29.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9.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9.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9.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9.xml"/></Relationships>
</file>

<file path=ppt/slides/_rels/slide2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0.png"/><Relationship Id="rId1" Type="http://schemas.openxmlformats.org/officeDocument/2006/relationships/slideLayout" Target="../slideLayouts/slideLayout24.xml"/><Relationship Id="rId4" Type="http://schemas.openxmlformats.org/officeDocument/2006/relationships/image" Target="../media/image14.png"/></Relationships>
</file>

<file path=ppt/slides/_rels/slide2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2.png"/><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2.png"/><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2.png"/><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Layout" Target="../slideLayouts/slideLayout24.xml"/><Relationship Id="rId4" Type="http://schemas.openxmlformats.org/officeDocument/2006/relationships/image" Target="../media/image12.png"/></Relationships>
</file>

<file path=ppt/slides/_rels/slide3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2.png"/><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2.png"/><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2.png"/><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4.xml"/></Relationships>
</file>

<file path=ppt/slides/_rels/slide3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4.xml"/></Relationships>
</file>

<file path=ppt/slides/_rels/slide3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0.xml"/></Relationships>
</file>

<file path=ppt/slides/_rels/slide3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0.xml"/></Relationships>
</file>

<file path=ppt/slides/_rels/slide4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0.xml"/></Relationships>
</file>

<file path=ppt/slides/_rels/slide4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51.xml"/><Relationship Id="rId4" Type="http://schemas.openxmlformats.org/officeDocument/2006/relationships/image" Target="../media/image2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Google Shape;110;p23"/>
          <p:cNvSpPr>
            <a:spLocks noChangeArrowheads="1"/>
          </p:cNvSpPr>
          <p:nvPr/>
        </p:nvSpPr>
        <p:spPr bwMode="auto">
          <a:xfrm rot="10800000" flipH="1">
            <a:off x="0" y="-42863"/>
            <a:ext cx="12190413" cy="5815013"/>
          </a:xfrm>
          <a:custGeom>
            <a:avLst/>
            <a:gdLst>
              <a:gd name="T0" fmla="*/ 0 w 12191999"/>
              <a:gd name="T1" fmla="*/ 0 h 5816453"/>
              <a:gd name="T2" fmla="*/ 10317822 w 12191999"/>
              <a:gd name="T3" fmla="*/ 0 h 5816453"/>
              <a:gd name="T4" fmla="*/ 10317822 w 12191999"/>
              <a:gd name="T5" fmla="*/ 0 h 5816453"/>
              <a:gd name="T6" fmla="*/ 12192000 w 12191999"/>
              <a:gd name="T7" fmla="*/ 1874177 h 5816453"/>
              <a:gd name="T8" fmla="*/ 12191999 w 12191999"/>
              <a:gd name="T9" fmla="*/ 1874177 h 5816453"/>
              <a:gd name="T10" fmla="*/ 12191999 w 12191999"/>
              <a:gd name="T11" fmla="*/ 5816453 h 5816453"/>
              <a:gd name="T12" fmla="*/ 0 w 12191999"/>
              <a:gd name="T13" fmla="*/ 5816453 h 5816453"/>
            </a:gdLst>
            <a:ahLst/>
            <a:cxnLst>
              <a:cxn ang="0">
                <a:pos x="T0" y="T1"/>
              </a:cxn>
              <a:cxn ang="0">
                <a:pos x="T2" y="T3"/>
              </a:cxn>
              <a:cxn ang="0">
                <a:pos x="T4" y="T5"/>
              </a:cxn>
              <a:cxn ang="0">
                <a:pos x="T6" y="T7"/>
              </a:cxn>
              <a:cxn ang="0">
                <a:pos x="T8" y="T9"/>
              </a:cxn>
              <a:cxn ang="0">
                <a:pos x="T10" y="T11"/>
              </a:cxn>
              <a:cxn ang="0">
                <a:pos x="T12" y="T13"/>
              </a:cxn>
            </a:cxnLst>
            <a:rect l="0" t="0" r="r" b="b"/>
            <a:pathLst>
              <a:path w="12191999" h="5816453">
                <a:moveTo>
                  <a:pt x="0" y="0"/>
                </a:moveTo>
                <a:lnTo>
                  <a:pt x="10317822" y="0"/>
                </a:lnTo>
                <a:cubicBezTo>
                  <a:pt x="11352901" y="0"/>
                  <a:pt x="12192000" y="839097"/>
                  <a:pt x="12192000" y="1874177"/>
                </a:cubicBezTo>
                <a:cubicBezTo>
                  <a:pt x="12192000" y="1874177"/>
                  <a:pt x="12191999" y="1874177"/>
                  <a:pt x="12191999" y="1874177"/>
                </a:cubicBezTo>
                <a:lnTo>
                  <a:pt x="12191999" y="5816453"/>
                </a:lnTo>
                <a:lnTo>
                  <a:pt x="0" y="58164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lIns="91425" tIns="45700" rIns="91425" bIns="45700" anchor="ctr"/>
          <a:lstStyle>
            <a:lvl1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1pPr>
            <a:lvl2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2pPr>
            <a:lvl3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3pPr>
            <a:lvl4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4pPr>
            <a:lvl5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4572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9144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13716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18288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lgn="ctr">
              <a:buSzPts val="1800"/>
            </a:pPr>
            <a:endParaRPr lang="en-US" altLang="en-US" sz="1800">
              <a:solidFill>
                <a:srgbClr val="FFFFFF"/>
              </a:solidFill>
              <a:latin typeface="Calibri" panose="020F0502020204030204" pitchFamily="34" charset="0"/>
              <a:cs typeface="Calibri" panose="020F0502020204030204" pitchFamily="34" charset="0"/>
              <a:sym typeface="Calibri" panose="020F0502020204030204" pitchFamily="34" charset="0"/>
            </a:endParaRPr>
          </a:p>
        </p:txBody>
      </p:sp>
      <p:pic>
        <p:nvPicPr>
          <p:cNvPr id="6147" name="Google Shape;111;p23"/>
          <p:cNvPicPr preferRelativeResize="0">
            <a:picLocks noGrp="1" noEditPoints="1" noChangeArrowheads="1"/>
          </p:cNvPicPr>
          <p:nvPr/>
        </p:nvPicPr>
        <p:blipFill>
          <a:blip r:embed="rId2" cstate="print">
            <a:extLst>
              <a:ext uri="{28A0092B-C50C-407E-A947-70E740481C1C}">
                <a14:useLocalDpi xmlns:a14="http://schemas.microsoft.com/office/drawing/2010/main" val="0"/>
              </a:ext>
            </a:extLst>
          </a:blip>
          <a:srcRect l="4175" r="4175"/>
          <a:stretch>
            <a:fillRect/>
          </a:stretch>
        </p:blipFill>
        <p:spPr bwMode="auto">
          <a:xfrm>
            <a:off x="458788" y="327886"/>
            <a:ext cx="8658225" cy="5299076"/>
          </a:xfrm>
          <a:prstGeom prst="rect">
            <a:avLst/>
          </a:prstGeom>
          <a:solidFill>
            <a:srgbClr val="D8D8D8">
              <a:alpha val="48047"/>
            </a:srgbClr>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6148" name="Google Shape;112;p23"/>
          <p:cNvSpPr txBox="1">
            <a:spLocks noChangeArrowheads="1"/>
          </p:cNvSpPr>
          <p:nvPr/>
        </p:nvSpPr>
        <p:spPr bwMode="auto">
          <a:xfrm>
            <a:off x="7981997" y="1404129"/>
            <a:ext cx="4325937" cy="1446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spAutoFit/>
          </a:bodyPr>
          <a:lstStyle>
            <a:lvl1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1pPr>
            <a:lvl2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2pPr>
            <a:lvl3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3pPr>
            <a:lvl4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4pPr>
            <a:lvl5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4572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9144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13716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18288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lgn="ctr">
              <a:buSzPts val="4400"/>
            </a:pPr>
            <a:r>
              <a:rPr lang="en-US" altLang="en-US" sz="4400" b="1" dirty="0">
                <a:solidFill>
                  <a:srgbClr val="00B0F0"/>
                </a:solidFill>
                <a:latin typeface="+mn-lt"/>
                <a:cs typeface="Times New Roman" panose="02020603050405020304" pitchFamily="18" charset="0"/>
                <a:sym typeface="Times New Roman" panose="02020603050405020304" pitchFamily="18" charset="0"/>
              </a:rPr>
              <a:t>Project Monitoring</a:t>
            </a:r>
            <a:endParaRPr lang="en-US" altLang="en-US" dirty="0">
              <a:latin typeface="+mn-lt"/>
            </a:endParaRPr>
          </a:p>
        </p:txBody>
      </p:sp>
      <p:sp>
        <p:nvSpPr>
          <p:cNvPr id="6149" name="Google Shape;113;p23"/>
          <p:cNvSpPr>
            <a:spLocks noChangeArrowheads="1"/>
          </p:cNvSpPr>
          <p:nvPr/>
        </p:nvSpPr>
        <p:spPr bwMode="auto">
          <a:xfrm>
            <a:off x="6762161" y="2896734"/>
            <a:ext cx="3517900" cy="530225"/>
          </a:xfrm>
          <a:prstGeom prst="roundRect">
            <a:avLst>
              <a:gd name="adj" fmla="val 16667"/>
            </a:avLst>
          </a:prstGeom>
          <a:solidFill>
            <a:srgbClr val="FFFFFF"/>
          </a:solidFill>
          <a:ln w="12700" cap="flat" cmpd="sng">
            <a:solidFill>
              <a:srgbClr val="8E5A6D"/>
            </a:solidFill>
            <a:prstDash val="solid"/>
            <a:miter lim="1220703"/>
            <a:headEnd type="none" w="sm" len="sm"/>
            <a:tailEnd type="none" w="sm" len="sm"/>
          </a:ln>
        </p:spPr>
        <p:txBody>
          <a:bodyPr lIns="91425" tIns="45700" rIns="91425" bIns="45700" anchor="ctr"/>
          <a:lstStyle>
            <a:lvl1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1pPr>
            <a:lvl2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2pPr>
            <a:lvl3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3pPr>
            <a:lvl4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4pPr>
            <a:lvl5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4572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9144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13716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18288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lgn="ctr">
              <a:buSzPts val="2800"/>
            </a:pPr>
            <a:r>
              <a:rPr lang="en-US" altLang="en-US" sz="2800" b="1" dirty="0">
                <a:latin typeface="+mn-lt"/>
                <a:cs typeface="Times New Roman" panose="02020603050405020304" pitchFamily="18" charset="0"/>
                <a:sym typeface="Times New Roman" panose="02020603050405020304" pitchFamily="18" charset="0"/>
              </a:rPr>
              <a:t>Lecture 4</a:t>
            </a:r>
            <a:endParaRPr lang="en-US" altLang="en-US" dirty="0">
              <a:latin typeface="+mn-lt"/>
            </a:endParaRPr>
          </a:p>
        </p:txBody>
      </p:sp>
      <p:sp>
        <p:nvSpPr>
          <p:cNvPr id="6150" name="Google Shape;114;p23"/>
          <p:cNvSpPr txBox="1">
            <a:spLocks noChangeArrowheads="1"/>
          </p:cNvSpPr>
          <p:nvPr/>
        </p:nvSpPr>
        <p:spPr bwMode="auto">
          <a:xfrm>
            <a:off x="7223759" y="3443935"/>
            <a:ext cx="2886891" cy="4000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25" tIns="45700" rIns="91425" bIns="45700">
            <a:spAutoFit/>
          </a:bodyPr>
          <a:lstStyle>
            <a:lvl1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1pPr>
            <a:lvl2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2pPr>
            <a:lvl3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3pPr>
            <a:lvl4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4pPr>
            <a:lvl5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4572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9144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13716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18288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buSzPts val="2000"/>
            </a:pPr>
            <a:r>
              <a:rPr lang="en-US" altLang="en-US" sz="2000" b="1" dirty="0">
                <a:latin typeface="+mn-lt"/>
                <a:cs typeface="Times New Roman" panose="02020603050405020304" pitchFamily="18" charset="0"/>
                <a:sym typeface="Times New Roman" panose="02020603050405020304" pitchFamily="18" charset="0"/>
              </a:rPr>
              <a:t>PMG 333</a:t>
            </a:r>
            <a:endParaRPr lang="en-US" altLang="en-US" b="1" dirty="0">
              <a:latin typeface="+mn-lt"/>
            </a:endParaRPr>
          </a:p>
        </p:txBody>
      </p:sp>
      <p:sp>
        <p:nvSpPr>
          <p:cNvPr id="6151" name="Google Shape;115;p23"/>
          <p:cNvSpPr txBox="1">
            <a:spLocks noChangeArrowheads="1"/>
          </p:cNvSpPr>
          <p:nvPr/>
        </p:nvSpPr>
        <p:spPr bwMode="auto">
          <a:xfrm>
            <a:off x="458788" y="6238740"/>
            <a:ext cx="48863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spAutoFit/>
          </a:bodyPr>
          <a:lstStyle>
            <a:lvl1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1pPr>
            <a:lvl2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2pPr>
            <a:lvl3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3pPr>
            <a:lvl4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4pPr>
            <a:lvl5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4572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9144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13716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18288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buSzPts val="2800"/>
            </a:pPr>
            <a:r>
              <a:rPr lang="en-US" altLang="en-US" sz="2800" b="1" dirty="0">
                <a:solidFill>
                  <a:srgbClr val="00B0F0"/>
                </a:solidFill>
                <a:latin typeface="+mn-lt"/>
                <a:cs typeface="Times New Roman" panose="02020603050405020304" pitchFamily="18" charset="0"/>
                <a:sym typeface="Times New Roman" panose="02020603050405020304" pitchFamily="18" charset="0"/>
              </a:rPr>
              <a:t>Dr. Mohammed Mustafa</a:t>
            </a:r>
            <a:endParaRPr lang="en-US" altLang="en-US" dirty="0">
              <a:latin typeface="+mn-lt"/>
            </a:endParaRPr>
          </a:p>
        </p:txBody>
      </p:sp>
      <p:sp>
        <p:nvSpPr>
          <p:cNvPr id="6152" name="Google Shape;116;p23"/>
          <p:cNvSpPr txBox="1">
            <a:spLocks noChangeArrowheads="1"/>
          </p:cNvSpPr>
          <p:nvPr/>
        </p:nvSpPr>
        <p:spPr bwMode="auto">
          <a:xfrm>
            <a:off x="458788" y="5830888"/>
            <a:ext cx="488632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spAutoFit/>
          </a:bodyPr>
          <a:lstStyle>
            <a:lvl1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1pPr>
            <a:lvl2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2pPr>
            <a:lvl3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3pPr>
            <a:lvl4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4pPr>
            <a:lvl5pPr>
              <a:defRPr sz="14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4572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9144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13716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1828800" eaLnBrk="0" fontAlgn="base" hangingPunct="0">
              <a:spcBef>
                <a:spcPct val="0"/>
              </a:spcBef>
              <a:spcAft>
                <a:spcPct val="0"/>
              </a:spcAft>
              <a:buClr>
                <a:srgbClr val="000000"/>
              </a:buClr>
              <a:buFont typeface="Arial" panose="020B0604020202020204" pitchFamily="34" charset="0"/>
              <a:defRPr sz="14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buSzPts val="2400"/>
            </a:pPr>
            <a:r>
              <a:rPr lang="en-US" altLang="en-US" sz="2400" b="1" dirty="0">
                <a:solidFill>
                  <a:srgbClr val="00B0F0"/>
                </a:solidFill>
                <a:latin typeface="+mn-lt"/>
                <a:cs typeface="Times New Roman" panose="02020603050405020304" pitchFamily="18" charset="0"/>
                <a:sym typeface="Times New Roman" panose="02020603050405020304" pitchFamily="18" charset="0"/>
              </a:rPr>
              <a:t>Prepared by</a:t>
            </a:r>
            <a:endParaRPr lang="en-US" altLang="en-US" b="1" dirty="0">
              <a:latin typeface="+mn-lt"/>
            </a:endParaRPr>
          </a:p>
        </p:txBody>
      </p:sp>
      <p:pic>
        <p:nvPicPr>
          <p:cNvPr id="6154" name="Google Shape;118;p23"/>
          <p:cNvPicPr>
            <a:picLocks noChangeAspect="1" noChangeArrowheads="1"/>
          </p:cNvPicPr>
          <p:nvPr/>
        </p:nvPicPr>
        <p:blipFill>
          <a:blip r:embed="rId3" cstate="print">
            <a:extLst>
              <a:ext uri="{28A0092B-C50C-407E-A947-70E740481C1C}">
                <a14:useLocalDpi xmlns:a14="http://schemas.microsoft.com/office/drawing/2010/main" val="0"/>
              </a:ext>
            </a:extLst>
          </a:blip>
          <a:srcRect t="27876" b="25427"/>
          <a:stretch>
            <a:fillRect/>
          </a:stretch>
        </p:blipFill>
        <p:spPr bwMode="auto">
          <a:xfrm>
            <a:off x="9782175" y="58738"/>
            <a:ext cx="2305050"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7104018" y="3772785"/>
            <a:ext cx="4691156" cy="584775"/>
          </a:xfrm>
          <a:prstGeom prst="rect">
            <a:avLst/>
          </a:prstGeom>
        </p:spPr>
        <p:txBody>
          <a:bodyPr wrap="none">
            <a:spAutoFit/>
          </a:bodyPr>
          <a:lstStyle/>
          <a:p>
            <a:pPr algn="ctr">
              <a:buSzPts val="2800"/>
            </a:pPr>
            <a:r>
              <a:rPr lang="en-US" sz="3200" b="1" dirty="0">
                <a:solidFill>
                  <a:srgbClr val="000000"/>
                </a:solidFill>
                <a:latin typeface="+mn-lt"/>
                <a:cs typeface="Times New Roman" panose="02020603050405020304" pitchFamily="18" charset="0"/>
                <a:sym typeface="Arial" panose="020B0604020202020204" pitchFamily="34" charset="0"/>
              </a:rPr>
              <a:t>Developing a Project Plan</a:t>
            </a:r>
          </a:p>
        </p:txBody>
      </p:sp>
    </p:spTree>
    <p:extLst>
      <p:ext uri="{BB962C8B-B14F-4D97-AF65-F5344CB8AC3E}">
        <p14:creationId xmlns:p14="http://schemas.microsoft.com/office/powerpoint/2010/main" val="376086045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42" name="Rectangle 5"/>
          <p:cNvSpPr>
            <a:spLocks noChangeArrowheads="1"/>
          </p:cNvSpPr>
          <p:nvPr/>
        </p:nvSpPr>
        <p:spPr bwMode="auto">
          <a:xfrm>
            <a:off x="2364466" y="500063"/>
            <a:ext cx="9827534" cy="45719"/>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sp>
        <p:nvSpPr>
          <p:cNvPr id="14343" name="Rectangle 33"/>
          <p:cNvSpPr>
            <a:spLocks noChangeArrowheads="1"/>
          </p:cNvSpPr>
          <p:nvPr/>
        </p:nvSpPr>
        <p:spPr bwMode="auto">
          <a:xfrm>
            <a:off x="426039" y="2337533"/>
            <a:ext cx="7488602" cy="4031873"/>
          </a:xfrm>
          <a:prstGeom prst="rect">
            <a:avLst/>
          </a:prstGeom>
          <a:ln/>
        </p:spPr>
        <p:style>
          <a:lnRef idx="2">
            <a:schemeClr val="accent1"/>
          </a:lnRef>
          <a:fillRef idx="1">
            <a:schemeClr val="lt1"/>
          </a:fillRef>
          <a:effectRef idx="0">
            <a:schemeClr val="accent1"/>
          </a:effectRef>
          <a:fontRef idx="minor">
            <a:schemeClr val="dk1"/>
          </a:fontRef>
        </p:style>
        <p:txBody>
          <a:bodyPr wrap="square">
            <a:spAutoFit/>
          </a:bodyPr>
          <a:lstStyle/>
          <a:p>
            <a:pPr marL="457200" indent="-457200" algn="just">
              <a:spcBef>
                <a:spcPts val="1200"/>
              </a:spcBef>
              <a:buFont typeface="+mj-lt"/>
              <a:buAutoNum type="arabicPeriod"/>
            </a:pPr>
            <a:r>
              <a:rPr lang="en-US" sz="2400" dirty="0"/>
              <a:t>Understand the linkage between WBS and the project network.</a:t>
            </a:r>
          </a:p>
          <a:p>
            <a:pPr marL="457200" indent="-457200" algn="just">
              <a:spcBef>
                <a:spcPts val="1200"/>
              </a:spcBef>
              <a:buFont typeface="+mj-lt"/>
              <a:buAutoNum type="arabicPeriod"/>
            </a:pPr>
            <a:r>
              <a:rPr lang="en-US" sz="2400" dirty="0"/>
              <a:t>Diagram a project network using AON methods.</a:t>
            </a:r>
          </a:p>
          <a:p>
            <a:pPr marL="457200" indent="-457200" algn="just">
              <a:spcBef>
                <a:spcPts val="1200"/>
              </a:spcBef>
              <a:buFont typeface="+mj-lt"/>
              <a:buAutoNum type="arabicPeriod"/>
            </a:pPr>
            <a:r>
              <a:rPr lang="en-US" sz="2400" dirty="0"/>
              <a:t>Calculate early, late, and slack activity times. </a:t>
            </a:r>
          </a:p>
          <a:p>
            <a:pPr marL="457200" indent="-457200" algn="just">
              <a:spcBef>
                <a:spcPts val="1200"/>
              </a:spcBef>
              <a:buFont typeface="+mj-lt"/>
              <a:buAutoNum type="arabicPeriod"/>
            </a:pPr>
            <a:r>
              <a:rPr lang="en-US" sz="2400" dirty="0"/>
              <a:t>Identify and understand the importance of managing the critical path.</a:t>
            </a:r>
          </a:p>
          <a:p>
            <a:pPr marL="457200" indent="-457200" algn="just">
              <a:spcBef>
                <a:spcPts val="1200"/>
              </a:spcBef>
              <a:buFont typeface="+mj-lt"/>
              <a:buAutoNum type="arabicPeriod"/>
            </a:pPr>
            <a:r>
              <a:rPr lang="en-US" sz="2400" dirty="0"/>
              <a:t>Demonstrate understanding and application of lags in compressing projects or constraining the start or finish of an activity</a:t>
            </a:r>
            <a:endParaRPr lang="en-US" sz="2400" dirty="0">
              <a:solidFill>
                <a:srgbClr val="000000"/>
              </a:solidFill>
              <a:cs typeface="Times New Roman" panose="02020603050405020304" pitchFamily="18" charset="0"/>
              <a:sym typeface="Arial" panose="020B0604020202020204" pitchFamily="34" charset="0"/>
            </a:endParaRPr>
          </a:p>
        </p:txBody>
      </p:sp>
      <p:sp>
        <p:nvSpPr>
          <p:cNvPr id="14344" name="TextBox 40"/>
          <p:cNvSpPr txBox="1">
            <a:spLocks noChangeArrowheads="1"/>
          </p:cNvSpPr>
          <p:nvPr/>
        </p:nvSpPr>
        <p:spPr bwMode="auto">
          <a:xfrm>
            <a:off x="2300107" y="1164664"/>
            <a:ext cx="3467039" cy="584775"/>
          </a:xfrm>
          <a:prstGeom prst="rect">
            <a:avLst/>
          </a:prstGeom>
          <a:ln/>
        </p:spPr>
        <p:style>
          <a:lnRef idx="2">
            <a:schemeClr val="accent1"/>
          </a:lnRef>
          <a:fillRef idx="1">
            <a:schemeClr val="lt1"/>
          </a:fillRef>
          <a:effectRef idx="0">
            <a:schemeClr val="accent1"/>
          </a:effectRef>
          <a:fontRef idx="minor">
            <a:schemeClr val="dk1"/>
          </a:fontRef>
        </p:style>
        <p:txBody>
          <a:bodyPr wrap="none">
            <a:spAutoFit/>
          </a:bodyPr>
          <a:lstStyle/>
          <a:p>
            <a:pPr algn="ctr">
              <a:buSzPts val="2800"/>
            </a:pPr>
            <a:r>
              <a:rPr lang="en-US" altLang="en-US" sz="3200" b="1" dirty="0">
                <a:solidFill>
                  <a:srgbClr val="00B0F0"/>
                </a:solidFill>
                <a:cs typeface="Times New Roman" panose="02020603050405020304" pitchFamily="18" charset="0"/>
                <a:sym typeface="Arial" panose="020B0604020202020204" pitchFamily="34" charset="0"/>
              </a:rPr>
              <a:t>Learning objectives</a:t>
            </a:r>
          </a:p>
        </p:txBody>
      </p:sp>
      <p:pic>
        <p:nvPicPr>
          <p:cNvPr id="14348"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179388" y="79375"/>
            <a:ext cx="2305050" cy="8976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p:cNvPicPr>
            <a:picLocks noChangeAspect="1"/>
          </p:cNvPicPr>
          <p:nvPr/>
        </p:nvPicPr>
        <p:blipFill>
          <a:blip r:embed="rId3"/>
          <a:stretch>
            <a:fillRect/>
          </a:stretch>
        </p:blipFill>
        <p:spPr>
          <a:xfrm>
            <a:off x="8229600" y="1256219"/>
            <a:ext cx="3775165" cy="5447645"/>
          </a:xfrm>
          <a:prstGeom prst="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Rounded Corners 24"/>
          <p:cNvSpPr>
            <a:spLocks noChangeArrowheads="1"/>
          </p:cNvSpPr>
          <p:nvPr/>
        </p:nvSpPr>
        <p:spPr bwMode="auto">
          <a:xfrm>
            <a:off x="1696244" y="1512497"/>
            <a:ext cx="8226085" cy="4796862"/>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16387" name="TextBox 2"/>
          <p:cNvSpPr txBox="1">
            <a:spLocks noChangeArrowheads="1"/>
          </p:cNvSpPr>
          <p:nvPr/>
        </p:nvSpPr>
        <p:spPr bwMode="auto">
          <a:xfrm>
            <a:off x="2513013" y="952273"/>
            <a:ext cx="3902075"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buSzPts val="2800"/>
            </a:pPr>
            <a:r>
              <a:rPr lang="en-US" sz="3200" b="1" dirty="0">
                <a:solidFill>
                  <a:srgbClr val="00B0F0"/>
                </a:solidFill>
                <a:latin typeface="+mn-lt"/>
                <a:cs typeface="Times New Roman" panose="02020603050405020304" pitchFamily="18" charset="0"/>
                <a:sym typeface="Arial" panose="020B0604020202020204" pitchFamily="34" charset="0"/>
              </a:rPr>
              <a:t>Outlines</a:t>
            </a:r>
          </a:p>
        </p:txBody>
      </p:sp>
      <p:sp>
        <p:nvSpPr>
          <p:cNvPr id="16388" name="Rectangle 4"/>
          <p:cNvSpPr>
            <a:spLocks noChangeArrowheads="1"/>
          </p:cNvSpPr>
          <p:nvPr/>
        </p:nvSpPr>
        <p:spPr bwMode="auto">
          <a:xfrm>
            <a:off x="941388" y="935038"/>
            <a:ext cx="1404937" cy="1165225"/>
          </a:xfrm>
          <a:prstGeom prst="rect">
            <a:avLst/>
          </a:prstGeom>
          <a:solidFill>
            <a:srgbClr val="00B0F0"/>
          </a:solidFill>
          <a:ln w="38100" cap="flat" cmpd="sng">
            <a:solidFill>
              <a:schemeClr val="bg1"/>
            </a:solidFill>
            <a:prstDash val="solid"/>
            <a:miter lim="1220703"/>
            <a:headEnd/>
            <a:tailEnd/>
          </a:ln>
        </p:spPr>
        <p:txBody>
          <a:bodyPr anchor="ctr"/>
          <a:lstStyle/>
          <a:p>
            <a:pPr algn="ctr"/>
            <a:endParaRPr lang="en-US" altLang="en-US">
              <a:solidFill>
                <a:srgbClr val="FFFFFF"/>
              </a:solidFill>
              <a:ea typeface="Roboto Light" panose="02000000000000000000" pitchFamily="2" charset="0"/>
              <a:cs typeface="Roboto Light" panose="02000000000000000000" pitchFamily="2" charset="0"/>
            </a:endParaRPr>
          </a:p>
        </p:txBody>
      </p:sp>
      <p:sp>
        <p:nvSpPr>
          <p:cNvPr id="16389" name="TextBox 5"/>
          <p:cNvSpPr txBox="1">
            <a:spLocks noChangeArrowheads="1"/>
          </p:cNvSpPr>
          <p:nvPr/>
        </p:nvSpPr>
        <p:spPr bwMode="auto">
          <a:xfrm>
            <a:off x="1099344" y="999921"/>
            <a:ext cx="11938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ctr"/>
            <a:r>
              <a:rPr lang="en-US" altLang="en-US" dirty="0">
                <a:solidFill>
                  <a:schemeClr val="bg1"/>
                </a:solidFill>
                <a:latin typeface="Alexandria" pitchFamily="2" charset="-78"/>
              </a:rPr>
              <a:t>Lecture</a:t>
            </a:r>
          </a:p>
        </p:txBody>
      </p:sp>
      <p:sp>
        <p:nvSpPr>
          <p:cNvPr id="16390" name="TextBox 9"/>
          <p:cNvSpPr txBox="1">
            <a:spLocks noChangeArrowheads="1"/>
          </p:cNvSpPr>
          <p:nvPr/>
        </p:nvSpPr>
        <p:spPr bwMode="auto">
          <a:xfrm>
            <a:off x="1212850" y="1230313"/>
            <a:ext cx="966788" cy="768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4400" b="1" dirty="0">
                <a:solidFill>
                  <a:schemeClr val="bg1"/>
                </a:solidFill>
                <a:latin typeface="Alexandria" pitchFamily="2" charset="-78"/>
              </a:rPr>
              <a:t>04</a:t>
            </a:r>
          </a:p>
        </p:txBody>
      </p:sp>
      <p:sp>
        <p:nvSpPr>
          <p:cNvPr id="16391" name="TextBox 47"/>
          <p:cNvSpPr txBox="1">
            <a:spLocks noChangeArrowheads="1"/>
          </p:cNvSpPr>
          <p:nvPr/>
        </p:nvSpPr>
        <p:spPr bwMode="auto">
          <a:xfrm>
            <a:off x="2320470" y="1601470"/>
            <a:ext cx="7471229" cy="4647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342900" indent="-342900" algn="just">
              <a:spcBef>
                <a:spcPts val="1200"/>
              </a:spcBef>
              <a:buSzPts val="2800"/>
              <a:buFont typeface="+mj-lt"/>
              <a:buAutoNum type="arabicPeriod"/>
            </a:pPr>
            <a:r>
              <a:rPr lang="en-US" sz="2400" dirty="0"/>
              <a:t>Developing the Project Network </a:t>
            </a:r>
          </a:p>
          <a:p>
            <a:pPr marL="342900" indent="-342900" algn="just">
              <a:spcBef>
                <a:spcPts val="1200"/>
              </a:spcBef>
              <a:buSzPts val="2800"/>
              <a:buFont typeface="+mj-lt"/>
              <a:buAutoNum type="arabicPeriod"/>
            </a:pPr>
            <a:r>
              <a:rPr lang="en-US" sz="2400" dirty="0"/>
              <a:t>From Work Package to Network </a:t>
            </a:r>
          </a:p>
          <a:p>
            <a:pPr marL="342900" indent="-342900" algn="just">
              <a:spcBef>
                <a:spcPts val="1200"/>
              </a:spcBef>
              <a:buSzPts val="2800"/>
              <a:buFont typeface="+mj-lt"/>
              <a:buAutoNum type="arabicPeriod"/>
            </a:pPr>
            <a:r>
              <a:rPr lang="en-US" sz="2400" dirty="0"/>
              <a:t>Constructing a Project Network </a:t>
            </a:r>
          </a:p>
          <a:p>
            <a:pPr marL="342900" indent="-342900" algn="just">
              <a:spcBef>
                <a:spcPts val="1200"/>
              </a:spcBef>
              <a:buSzPts val="2800"/>
              <a:buFont typeface="+mj-lt"/>
              <a:buAutoNum type="arabicPeriod"/>
            </a:pPr>
            <a:r>
              <a:rPr lang="en-US" sz="2400" dirty="0"/>
              <a:t>Activity-on-Node (AON) Fundamentals </a:t>
            </a:r>
          </a:p>
          <a:p>
            <a:pPr marL="342900" indent="-342900" algn="just">
              <a:spcBef>
                <a:spcPts val="1200"/>
              </a:spcBef>
              <a:buSzPts val="2800"/>
              <a:buFont typeface="+mj-lt"/>
              <a:buAutoNum type="arabicPeriod"/>
            </a:pPr>
            <a:r>
              <a:rPr lang="en-US" sz="2400" dirty="0"/>
              <a:t>Network Computation Process </a:t>
            </a:r>
          </a:p>
          <a:p>
            <a:pPr marL="342900" indent="-342900" algn="just">
              <a:spcBef>
                <a:spcPts val="1200"/>
              </a:spcBef>
              <a:buSzPts val="2800"/>
              <a:buFont typeface="+mj-lt"/>
              <a:buAutoNum type="arabicPeriod"/>
            </a:pPr>
            <a:r>
              <a:rPr lang="en-US" sz="2400" dirty="0"/>
              <a:t>Using the Forward and Backward Pass Information </a:t>
            </a:r>
          </a:p>
          <a:p>
            <a:pPr marL="342900" indent="-342900" algn="just">
              <a:spcBef>
                <a:spcPts val="1200"/>
              </a:spcBef>
              <a:buSzPts val="2800"/>
              <a:buFont typeface="+mj-lt"/>
              <a:buAutoNum type="arabicPeriod"/>
            </a:pPr>
            <a:r>
              <a:rPr lang="en-US" sz="2400" dirty="0"/>
              <a:t>Level of Detail for Activities </a:t>
            </a:r>
          </a:p>
          <a:p>
            <a:pPr marL="342900" indent="-342900" algn="just">
              <a:spcBef>
                <a:spcPts val="1200"/>
              </a:spcBef>
              <a:buSzPts val="2800"/>
              <a:buFont typeface="+mj-lt"/>
              <a:buAutoNum type="arabicPeriod"/>
            </a:pPr>
            <a:r>
              <a:rPr lang="en-US" sz="2400" dirty="0"/>
              <a:t>Practical Considerations </a:t>
            </a:r>
          </a:p>
          <a:p>
            <a:pPr marL="342900" indent="-342900" algn="just">
              <a:spcBef>
                <a:spcPts val="1200"/>
              </a:spcBef>
              <a:buSzPts val="2800"/>
              <a:buFont typeface="+mj-lt"/>
              <a:buAutoNum type="arabicPeriod"/>
            </a:pPr>
            <a:r>
              <a:rPr lang="en-US" sz="2400" dirty="0"/>
              <a:t>Extended Network Techniques to Come Closer to Reality </a:t>
            </a:r>
            <a:endParaRPr lang="en-US" sz="2400" dirty="0">
              <a:solidFill>
                <a:srgbClr val="000000"/>
              </a:solidFill>
              <a:cs typeface="Times New Roman" panose="02020603050405020304" pitchFamily="18" charset="0"/>
            </a:endParaRPr>
          </a:p>
        </p:txBody>
      </p:sp>
      <p:sp>
        <p:nvSpPr>
          <p:cNvPr id="16392" name="TextBox 3"/>
          <p:cNvSpPr txBox="1">
            <a:spLocks noChangeArrowheads="1"/>
          </p:cNvSpPr>
          <p:nvPr/>
        </p:nvSpPr>
        <p:spPr bwMode="auto">
          <a:xfrm>
            <a:off x="9263063" y="6395767"/>
            <a:ext cx="2616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US" altLang="en-US" sz="2000" b="1" dirty="0"/>
              <a:t>www.midocean.ae</a:t>
            </a:r>
          </a:p>
        </p:txBody>
      </p:sp>
      <p:pic>
        <p:nvPicPr>
          <p:cNvPr id="16393" name="Graphic 21"/>
          <p:cNvPicPr>
            <a:picLocks noChangeAspect="1" noChangeArrowheads="1"/>
          </p:cNvPicPr>
          <p:nvPr/>
        </p:nvPicPr>
        <p:blipFill>
          <a:blip r:embed="rId2">
            <a:extLst>
              <a:ext uri="{28A0092B-C50C-407E-A947-70E740481C1C}">
                <a14:useLocalDpi xmlns:a14="http://schemas.microsoft.com/office/drawing/2010/main" val="0"/>
              </a:ext>
            </a:extLst>
          </a:blip>
          <a:srcRect t="27876" b="25429"/>
          <a:stretch>
            <a:fillRect/>
          </a:stretch>
        </p:blipFill>
        <p:spPr bwMode="auto">
          <a:xfrm>
            <a:off x="9677400" y="268288"/>
            <a:ext cx="2305050"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0195290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4326" y="660215"/>
            <a:ext cx="6463936" cy="549278"/>
          </a:xfrm>
        </p:spPr>
        <p:txBody>
          <a:bodyPr/>
          <a:lstStyle/>
          <a:p>
            <a:pPr algn="just">
              <a:spcBef>
                <a:spcPts val="1200"/>
              </a:spcBef>
              <a:buSzPts val="2800"/>
            </a:pPr>
            <a:r>
              <a:rPr lang="en-US" sz="2800" b="1" dirty="0">
                <a:solidFill>
                  <a:srgbClr val="00B0F0"/>
                </a:solidFill>
                <a:latin typeface="+mn-lt"/>
                <a:cs typeface="Times New Roman" panose="02020603050405020304" pitchFamily="18" charset="0"/>
              </a:rPr>
              <a:t>4.1 Developing the Project Network</a:t>
            </a:r>
          </a:p>
        </p:txBody>
      </p:sp>
      <p:sp>
        <p:nvSpPr>
          <p:cNvPr id="4" name="Rectangle 27"/>
          <p:cNvSpPr>
            <a:spLocks noChangeArrowheads="1"/>
          </p:cNvSpPr>
          <p:nvPr/>
        </p:nvSpPr>
        <p:spPr bwMode="auto">
          <a:xfrm flipV="1">
            <a:off x="733698" y="495756"/>
            <a:ext cx="8893401" cy="45719"/>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5" name="Graphic 21"/>
          <p:cNvPicPr>
            <a:picLocks noChangeAspect="1" noChangeArrowheads="1"/>
          </p:cNvPicPr>
          <p:nvPr/>
        </p:nvPicPr>
        <p:blipFill>
          <a:blip r:embed="rId2">
            <a:extLst>
              <a:ext uri="{28A0092B-C50C-407E-A947-70E740481C1C}">
                <a14:useLocalDpi xmlns:a14="http://schemas.microsoft.com/office/drawing/2010/main" val="0"/>
              </a:ext>
            </a:extLst>
          </a:blip>
          <a:srcRect t="27876" b="25429"/>
          <a:stretch>
            <a:fillRect/>
          </a:stretch>
        </p:blipFill>
        <p:spPr bwMode="auto">
          <a:xfrm>
            <a:off x="9627099" y="150179"/>
            <a:ext cx="2420937" cy="81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24"/>
          <p:cNvSpPr>
            <a:spLocks noChangeArrowheads="1"/>
          </p:cNvSpPr>
          <p:nvPr/>
        </p:nvSpPr>
        <p:spPr bwMode="auto">
          <a:xfrm>
            <a:off x="784385" y="1209492"/>
            <a:ext cx="7610562" cy="5496107"/>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dirty="0">
              <a:solidFill>
                <a:srgbClr val="FFFFFF"/>
              </a:solidFill>
            </a:endParaRPr>
          </a:p>
        </p:txBody>
      </p:sp>
      <p:sp>
        <p:nvSpPr>
          <p:cNvPr id="9" name="Content Placeholder 2"/>
          <p:cNvSpPr>
            <a:spLocks noGrp="1"/>
          </p:cNvSpPr>
          <p:nvPr>
            <p:ph idx="1"/>
          </p:nvPr>
        </p:nvSpPr>
        <p:spPr>
          <a:xfrm>
            <a:off x="1000532" y="1230215"/>
            <a:ext cx="7157948" cy="5363625"/>
          </a:xfrm>
        </p:spPr>
        <p:txBody>
          <a:bodyPr/>
          <a:lstStyle/>
          <a:p>
            <a:pPr algn="just"/>
            <a:r>
              <a:rPr lang="en-US" sz="2400" dirty="0"/>
              <a:t>The project network is the tool used for planning, scheduling, and monitoring project progress. </a:t>
            </a:r>
          </a:p>
          <a:p>
            <a:pPr algn="just"/>
            <a:r>
              <a:rPr lang="en-US" sz="2400" dirty="0"/>
              <a:t>The network is developed from the information collected for the WBS and is a graphic flow chart of the project job plan. </a:t>
            </a:r>
          </a:p>
          <a:p>
            <a:pPr algn="just"/>
            <a:r>
              <a:rPr lang="en-US" sz="2400" dirty="0"/>
              <a:t>The network depicts the project activities that must be completed, the logical sequences, the interdependencies of the activities to be completed, and in most cases the times for the activities to start and finish along with the longest path(s) through the network—the critical path. </a:t>
            </a:r>
          </a:p>
          <a:p>
            <a:pPr algn="just"/>
            <a:r>
              <a:rPr lang="en-US" sz="2400" dirty="0"/>
              <a:t>The network is the framework for the project information system that will be used by the project managers to make decisions concerning project time, cost, and performance.</a:t>
            </a:r>
          </a:p>
        </p:txBody>
      </p:sp>
      <p:pic>
        <p:nvPicPr>
          <p:cNvPr id="1026" name="Picture 2" descr="Network Diagram in Project Management ...">
            <a:extLst>
              <a:ext uri="{FF2B5EF4-FFF2-40B4-BE49-F238E27FC236}">
                <a16:creationId xmlns:a16="http://schemas.microsoft.com/office/drawing/2014/main" id="{E2EA4832-7E1F-0BEC-D518-A3ED63E4EA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14080" y="1686915"/>
            <a:ext cx="3590353" cy="31321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119731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5910" y="205341"/>
            <a:ext cx="7312890" cy="505859"/>
          </a:xfrm>
        </p:spPr>
        <p:txBody>
          <a:bodyPr/>
          <a:lstStyle/>
          <a:p>
            <a:r>
              <a:rPr lang="en-US" sz="2800" b="1" dirty="0">
                <a:solidFill>
                  <a:srgbClr val="00B0F0"/>
                </a:solidFill>
                <a:cs typeface="Times New Roman" panose="02020603050405020304" pitchFamily="18" charset="0"/>
              </a:rPr>
              <a:t>Developing the Project Network – Cont.. </a:t>
            </a:r>
            <a:endParaRPr lang="en-US" sz="2800" b="1" dirty="0">
              <a:solidFill>
                <a:srgbClr val="00B0F0"/>
              </a:solidFill>
            </a:endParaRPr>
          </a:p>
        </p:txBody>
      </p:sp>
      <p:sp>
        <p:nvSpPr>
          <p:cNvPr id="4" name="Rectangle: Rounded Corners 24"/>
          <p:cNvSpPr>
            <a:spLocks noChangeArrowheads="1"/>
          </p:cNvSpPr>
          <p:nvPr/>
        </p:nvSpPr>
        <p:spPr bwMode="auto">
          <a:xfrm>
            <a:off x="635132" y="792086"/>
            <a:ext cx="10043028" cy="5710314"/>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3" name="Content Placeholder 2"/>
          <p:cNvSpPr>
            <a:spLocks noGrp="1"/>
          </p:cNvSpPr>
          <p:nvPr>
            <p:ph idx="1"/>
          </p:nvPr>
        </p:nvSpPr>
        <p:spPr>
          <a:xfrm>
            <a:off x="713509" y="926002"/>
            <a:ext cx="9475520" cy="5373198"/>
          </a:xfrm>
        </p:spPr>
        <p:txBody>
          <a:bodyPr/>
          <a:lstStyle/>
          <a:p>
            <a:pPr algn="just"/>
            <a:r>
              <a:rPr lang="en-US" sz="2400" dirty="0"/>
              <a:t>Developing the project networks takes time for someone or some group to develop; therefore, they cost money! Are networks really worth the struggle? The answer is definitely yes, except in cases where the project is considered trivial or very short in duration.</a:t>
            </a:r>
          </a:p>
          <a:p>
            <a:pPr algn="just"/>
            <a:r>
              <a:rPr lang="en-US" sz="2400" dirty="0"/>
              <a:t>The network is easily understood by others because the network presents a graphic display of the flow and sequence of work through the project. </a:t>
            </a:r>
          </a:p>
          <a:p>
            <a:pPr algn="just"/>
            <a:r>
              <a:rPr lang="en-US" sz="2400" dirty="0"/>
              <a:t>Once the network is developed, it is very easy to modify or change when unexpected events occur as the project progresses. </a:t>
            </a:r>
          </a:p>
          <a:p>
            <a:pPr algn="just"/>
            <a:r>
              <a:rPr lang="en-US" sz="2400" dirty="0"/>
              <a:t>For example, if materials for an activity are delayed, the impact can be quickly assessed and the whole project revised in only a few minutes with the computer. </a:t>
            </a:r>
          </a:p>
          <a:p>
            <a:pPr algn="just"/>
            <a:r>
              <a:rPr lang="en-US" sz="2400" dirty="0"/>
              <a:t>These revisions can be communicated to all project participants quickly (for example, via e-mail or project website).</a:t>
            </a:r>
          </a:p>
        </p:txBody>
      </p:sp>
      <p:sp>
        <p:nvSpPr>
          <p:cNvPr id="5" name="Rectangle 27">
            <a:extLst>
              <a:ext uri="{FF2B5EF4-FFF2-40B4-BE49-F238E27FC236}">
                <a16:creationId xmlns:a16="http://schemas.microsoft.com/office/drawing/2014/main" id="{A455EF10-D812-9414-7F4E-75E149E78441}"/>
              </a:ext>
            </a:extLst>
          </p:cNvPr>
          <p:cNvSpPr>
            <a:spLocks noChangeArrowheads="1"/>
          </p:cNvSpPr>
          <p:nvPr/>
        </p:nvSpPr>
        <p:spPr bwMode="auto">
          <a:xfrm flipV="1">
            <a:off x="713509" y="159622"/>
            <a:ext cx="8893401" cy="45719"/>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6" name="Graphic 21">
            <a:extLst>
              <a:ext uri="{FF2B5EF4-FFF2-40B4-BE49-F238E27FC236}">
                <a16:creationId xmlns:a16="http://schemas.microsoft.com/office/drawing/2014/main" id="{C2BEF8D9-53ED-0A7D-D3D8-4B89B9066D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7876" b="25429"/>
          <a:stretch>
            <a:fillRect/>
          </a:stretch>
        </p:blipFill>
        <p:spPr bwMode="auto">
          <a:xfrm>
            <a:off x="9617070" y="-64035"/>
            <a:ext cx="2420937" cy="81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2635666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5910" y="205341"/>
            <a:ext cx="7312890" cy="505859"/>
          </a:xfrm>
        </p:spPr>
        <p:txBody>
          <a:bodyPr/>
          <a:lstStyle/>
          <a:p>
            <a:r>
              <a:rPr lang="en-US" sz="2800" b="1" dirty="0">
                <a:solidFill>
                  <a:srgbClr val="00B0F0"/>
                </a:solidFill>
                <a:cs typeface="Times New Roman" panose="02020603050405020304" pitchFamily="18" charset="0"/>
              </a:rPr>
              <a:t>Developing the Project Network – Cont.. </a:t>
            </a:r>
            <a:endParaRPr lang="en-US" sz="2800" b="1" dirty="0">
              <a:solidFill>
                <a:srgbClr val="00B0F0"/>
              </a:solidFill>
            </a:endParaRPr>
          </a:p>
        </p:txBody>
      </p:sp>
      <p:sp>
        <p:nvSpPr>
          <p:cNvPr id="4" name="Rectangle: Rounded Corners 24"/>
          <p:cNvSpPr>
            <a:spLocks noChangeArrowheads="1"/>
          </p:cNvSpPr>
          <p:nvPr/>
        </p:nvSpPr>
        <p:spPr bwMode="auto">
          <a:xfrm>
            <a:off x="635132" y="751446"/>
            <a:ext cx="9423268" cy="5710314"/>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3" name="Content Placeholder 2"/>
          <p:cNvSpPr>
            <a:spLocks noGrp="1"/>
          </p:cNvSpPr>
          <p:nvPr>
            <p:ph idx="1"/>
          </p:nvPr>
        </p:nvSpPr>
        <p:spPr>
          <a:xfrm>
            <a:off x="865910" y="711200"/>
            <a:ext cx="8913591" cy="5373198"/>
          </a:xfrm>
        </p:spPr>
        <p:txBody>
          <a:bodyPr/>
          <a:lstStyle/>
          <a:p>
            <a:pPr algn="just"/>
            <a:r>
              <a:rPr lang="en-US" sz="2400" dirty="0"/>
              <a:t>The project network provides other invaluable information and insights.</a:t>
            </a:r>
          </a:p>
          <a:p>
            <a:pPr algn="just"/>
            <a:r>
              <a:rPr lang="en-US" sz="2400" dirty="0"/>
              <a:t>It provides the basis for scheduling labor and equipment. </a:t>
            </a:r>
          </a:p>
          <a:p>
            <a:pPr algn="just"/>
            <a:r>
              <a:rPr lang="en-US" sz="2400" dirty="0"/>
              <a:t>It enhances communication that melds all managers and groups together in meeting the time, cost, and performance objectives of the project. </a:t>
            </a:r>
          </a:p>
          <a:p>
            <a:pPr algn="just"/>
            <a:r>
              <a:rPr lang="en-US" sz="2400" dirty="0"/>
              <a:t>It provides an estimate of project duration rather than picking a project completion date from a hat or someone’s preferred date. </a:t>
            </a:r>
          </a:p>
          <a:p>
            <a:pPr algn="just"/>
            <a:r>
              <a:rPr lang="en-US" sz="2400" dirty="0"/>
              <a:t>The network gives the times when activities can start and finish and when they can be delayed. It provides the basis for budgeting the cash flow of the project. </a:t>
            </a:r>
          </a:p>
          <a:p>
            <a:pPr algn="just"/>
            <a:r>
              <a:rPr lang="en-US" sz="2400" dirty="0"/>
              <a:t>It identifies which activities are “critical” and, therefore, should not be delayed if the project is to be completed as planned. </a:t>
            </a:r>
          </a:p>
          <a:p>
            <a:pPr algn="just"/>
            <a:r>
              <a:rPr lang="en-US" sz="2400" dirty="0"/>
              <a:t>It highlights which activities to consider if the project needs to be compressed to meet a deadline.</a:t>
            </a:r>
          </a:p>
        </p:txBody>
      </p:sp>
      <p:sp>
        <p:nvSpPr>
          <p:cNvPr id="5" name="Rectangle 27">
            <a:extLst>
              <a:ext uri="{FF2B5EF4-FFF2-40B4-BE49-F238E27FC236}">
                <a16:creationId xmlns:a16="http://schemas.microsoft.com/office/drawing/2014/main" id="{D4917297-EBF1-ECBE-794C-FAC7A888CB93}"/>
              </a:ext>
            </a:extLst>
          </p:cNvPr>
          <p:cNvSpPr>
            <a:spLocks noChangeArrowheads="1"/>
          </p:cNvSpPr>
          <p:nvPr/>
        </p:nvSpPr>
        <p:spPr bwMode="auto">
          <a:xfrm flipV="1">
            <a:off x="733698" y="170636"/>
            <a:ext cx="8893401" cy="45719"/>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6" name="Graphic 21">
            <a:extLst>
              <a:ext uri="{FF2B5EF4-FFF2-40B4-BE49-F238E27FC236}">
                <a16:creationId xmlns:a16="http://schemas.microsoft.com/office/drawing/2014/main" id="{B09D55AC-E15B-BA0B-7CB8-EE066C83BB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7876" b="25429"/>
          <a:stretch>
            <a:fillRect/>
          </a:stretch>
        </p:blipFill>
        <p:spPr bwMode="auto">
          <a:xfrm>
            <a:off x="9627099" y="150179"/>
            <a:ext cx="2420937" cy="5058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2" descr="Network Diagram in Project Management ...">
            <a:extLst>
              <a:ext uri="{FF2B5EF4-FFF2-40B4-BE49-F238E27FC236}">
                <a16:creationId xmlns:a16="http://schemas.microsoft.com/office/drawing/2014/main" id="{4F64B371-2DE9-5F70-C7FB-51AB262767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79501" y="2122128"/>
            <a:ext cx="3590353" cy="31321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960789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5910" y="337421"/>
            <a:ext cx="7312890" cy="505859"/>
          </a:xfrm>
        </p:spPr>
        <p:txBody>
          <a:bodyPr/>
          <a:lstStyle/>
          <a:p>
            <a:r>
              <a:rPr lang="en-US" sz="2800" b="1" dirty="0">
                <a:solidFill>
                  <a:srgbClr val="00B0F0"/>
                </a:solidFill>
                <a:cs typeface="Times New Roman" panose="02020603050405020304" pitchFamily="18" charset="0"/>
              </a:rPr>
              <a:t>Developing the Project Network – Cont.. </a:t>
            </a:r>
            <a:endParaRPr lang="en-US" sz="2800" b="1" dirty="0">
              <a:solidFill>
                <a:srgbClr val="00B0F0"/>
              </a:solidFill>
            </a:endParaRPr>
          </a:p>
        </p:txBody>
      </p:sp>
      <p:sp>
        <p:nvSpPr>
          <p:cNvPr id="4" name="Rectangle: Rounded Corners 24"/>
          <p:cNvSpPr>
            <a:spLocks noChangeArrowheads="1"/>
          </p:cNvSpPr>
          <p:nvPr/>
        </p:nvSpPr>
        <p:spPr bwMode="auto">
          <a:xfrm>
            <a:off x="614812" y="920004"/>
            <a:ext cx="8661268" cy="5348716"/>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3" name="Content Placeholder 2"/>
          <p:cNvSpPr>
            <a:spLocks noGrp="1"/>
          </p:cNvSpPr>
          <p:nvPr>
            <p:ph idx="1"/>
          </p:nvPr>
        </p:nvSpPr>
        <p:spPr>
          <a:xfrm>
            <a:off x="713509" y="1149522"/>
            <a:ext cx="8288252" cy="4824558"/>
          </a:xfrm>
        </p:spPr>
        <p:txBody>
          <a:bodyPr/>
          <a:lstStyle/>
          <a:p>
            <a:pPr algn="just"/>
            <a:r>
              <a:rPr lang="en-US" dirty="0"/>
              <a:t>There are other reasons project networks are worth their weight in gold. </a:t>
            </a:r>
          </a:p>
          <a:p>
            <a:pPr algn="just"/>
            <a:r>
              <a:rPr lang="en-US" dirty="0"/>
              <a:t>Basically, project networks minimize surprises by getting the plan out early and allowing corrective feedback. </a:t>
            </a:r>
          </a:p>
          <a:p>
            <a:pPr algn="just"/>
            <a:r>
              <a:rPr lang="en-US" dirty="0"/>
              <a:t>A commonly heard statement from practitioners is that the project network represents three-quarters of the planning process. </a:t>
            </a:r>
          </a:p>
          <a:p>
            <a:pPr algn="just"/>
            <a:r>
              <a:rPr lang="en-US" dirty="0"/>
              <a:t>Perhaps this is an exaggeration, but it signals the perceived importance of the network to project managers in the field.</a:t>
            </a:r>
          </a:p>
        </p:txBody>
      </p:sp>
      <p:sp>
        <p:nvSpPr>
          <p:cNvPr id="5" name="Rectangle 27">
            <a:extLst>
              <a:ext uri="{FF2B5EF4-FFF2-40B4-BE49-F238E27FC236}">
                <a16:creationId xmlns:a16="http://schemas.microsoft.com/office/drawing/2014/main" id="{FB9C6753-B779-81E0-CB0B-6CF9FFF60A71}"/>
              </a:ext>
            </a:extLst>
          </p:cNvPr>
          <p:cNvSpPr>
            <a:spLocks noChangeArrowheads="1"/>
          </p:cNvSpPr>
          <p:nvPr/>
        </p:nvSpPr>
        <p:spPr bwMode="auto">
          <a:xfrm flipV="1">
            <a:off x="733698" y="201116"/>
            <a:ext cx="8893401" cy="45719"/>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6" name="Graphic 21">
            <a:extLst>
              <a:ext uri="{FF2B5EF4-FFF2-40B4-BE49-F238E27FC236}">
                <a16:creationId xmlns:a16="http://schemas.microsoft.com/office/drawing/2014/main" id="{A99AE7A5-7546-4585-AD0E-63BB8A64EA3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7876" b="25429"/>
          <a:stretch>
            <a:fillRect/>
          </a:stretch>
        </p:blipFill>
        <p:spPr bwMode="auto">
          <a:xfrm>
            <a:off x="9627099" y="150179"/>
            <a:ext cx="2420937" cy="81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6141657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7"/>
          <p:cNvSpPr>
            <a:spLocks noChangeArrowheads="1"/>
          </p:cNvSpPr>
          <p:nvPr/>
        </p:nvSpPr>
        <p:spPr bwMode="auto">
          <a:xfrm flipV="1">
            <a:off x="720251" y="862665"/>
            <a:ext cx="8893401" cy="45719"/>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5" name="Graphic 21"/>
          <p:cNvPicPr>
            <a:picLocks noChangeAspect="1" noChangeArrowheads="1"/>
          </p:cNvPicPr>
          <p:nvPr/>
        </p:nvPicPr>
        <p:blipFill>
          <a:blip r:embed="rId3">
            <a:extLst>
              <a:ext uri="{28A0092B-C50C-407E-A947-70E740481C1C}">
                <a14:useLocalDpi xmlns:a14="http://schemas.microsoft.com/office/drawing/2010/main" val="0"/>
              </a:ext>
            </a:extLst>
          </a:blip>
          <a:srcRect t="27876" b="25429"/>
          <a:stretch>
            <a:fillRect/>
          </a:stretch>
        </p:blipFill>
        <p:spPr bwMode="auto">
          <a:xfrm>
            <a:off x="9613652" y="582403"/>
            <a:ext cx="2420937"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24"/>
          <p:cNvSpPr>
            <a:spLocks noChangeArrowheads="1"/>
          </p:cNvSpPr>
          <p:nvPr/>
        </p:nvSpPr>
        <p:spPr bwMode="auto">
          <a:xfrm>
            <a:off x="733697" y="1485246"/>
            <a:ext cx="9186479" cy="4616869"/>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dirty="0">
              <a:solidFill>
                <a:srgbClr val="FFFFFF"/>
              </a:solidFill>
            </a:endParaRPr>
          </a:p>
        </p:txBody>
      </p:sp>
      <p:sp>
        <p:nvSpPr>
          <p:cNvPr id="9" name="Content Placeholder 2"/>
          <p:cNvSpPr>
            <a:spLocks noGrp="1"/>
          </p:cNvSpPr>
          <p:nvPr>
            <p:ph idx="1"/>
          </p:nvPr>
        </p:nvSpPr>
        <p:spPr>
          <a:xfrm>
            <a:off x="812076" y="1658727"/>
            <a:ext cx="8801576" cy="4616869"/>
          </a:xfrm>
          <a:ln>
            <a:noFill/>
          </a:ln>
        </p:spPr>
        <p:txBody>
          <a:bodyPr/>
          <a:lstStyle/>
          <a:p>
            <a:pPr algn="just"/>
            <a:r>
              <a:rPr lang="en-US" sz="2400" dirty="0"/>
              <a:t>Project networks are developed from the WBS. </a:t>
            </a:r>
          </a:p>
          <a:p>
            <a:pPr algn="just"/>
            <a:r>
              <a:rPr lang="en-US" sz="2400" dirty="0"/>
              <a:t>The project network is a visual flow diagram of the sequence, interrelationships, and dependencies of all the activities that must be accomplished to complete the project. </a:t>
            </a:r>
          </a:p>
          <a:p>
            <a:pPr algn="just"/>
            <a:r>
              <a:rPr lang="en-US" sz="2400" dirty="0"/>
              <a:t>An activity is an element in the project that consumes time—for example, work or waiting. Work packages from the WBS are used to build the activities found in the project network. </a:t>
            </a:r>
          </a:p>
          <a:p>
            <a:pPr algn="just"/>
            <a:r>
              <a:rPr lang="en-US" sz="2400" dirty="0"/>
              <a:t>An activity can include one or more work packages. The activities are placed in a sequence that provides for orderly completion of the project. </a:t>
            </a:r>
          </a:p>
          <a:p>
            <a:pPr algn="just"/>
            <a:r>
              <a:rPr lang="en-US" sz="2400" dirty="0"/>
              <a:t>Networks are built using nodes (boxes) and arrows (lines).</a:t>
            </a:r>
          </a:p>
        </p:txBody>
      </p:sp>
      <p:pic>
        <p:nvPicPr>
          <p:cNvPr id="12" name="Picture 11"/>
          <p:cNvPicPr>
            <a:picLocks noChangeAspect="1"/>
          </p:cNvPicPr>
          <p:nvPr/>
        </p:nvPicPr>
        <p:blipFill rotWithShape="1">
          <a:blip r:embed="rId4"/>
          <a:srcRect l="1668" t="9567" r="6250" b="9469"/>
          <a:stretch/>
        </p:blipFill>
        <p:spPr>
          <a:xfrm>
            <a:off x="-53791231" y="1896681"/>
            <a:ext cx="3694611" cy="40273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itle 1"/>
          <p:cNvSpPr txBox="1">
            <a:spLocks/>
          </p:cNvSpPr>
          <p:nvPr/>
        </p:nvSpPr>
        <p:spPr>
          <a:xfrm>
            <a:off x="624756" y="965632"/>
            <a:ext cx="5853545" cy="491028"/>
          </a:xfrm>
          <a:prstGeom prst="rect">
            <a:avLst/>
          </a:prstGeom>
        </p:spPr>
        <p:txBody>
          <a:bodyPr/>
          <a:lst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a:lstStyle>
          <a:p>
            <a:r>
              <a:rPr lang="en-US" sz="2800" b="1" dirty="0">
                <a:solidFill>
                  <a:srgbClr val="00B0F0"/>
                </a:solidFill>
                <a:cs typeface="Times New Roman" panose="02020603050405020304" pitchFamily="18" charset="0"/>
              </a:rPr>
              <a:t>4.2 From Work Package to Network </a:t>
            </a:r>
            <a:endParaRPr lang="en-US" sz="3600" b="1" dirty="0">
              <a:solidFill>
                <a:srgbClr val="00B0F0"/>
              </a:solidFill>
            </a:endParaRPr>
          </a:p>
        </p:txBody>
      </p:sp>
    </p:spTree>
    <p:extLst>
      <p:ext uri="{BB962C8B-B14F-4D97-AF65-F5344CB8AC3E}">
        <p14:creationId xmlns:p14="http://schemas.microsoft.com/office/powerpoint/2010/main" val="309819651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7"/>
          <p:cNvSpPr>
            <a:spLocks noChangeArrowheads="1"/>
          </p:cNvSpPr>
          <p:nvPr/>
        </p:nvSpPr>
        <p:spPr bwMode="auto">
          <a:xfrm flipV="1">
            <a:off x="720251" y="862665"/>
            <a:ext cx="8893401" cy="45719"/>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5" name="Graphic 21"/>
          <p:cNvPicPr>
            <a:picLocks noChangeAspect="1" noChangeArrowheads="1"/>
          </p:cNvPicPr>
          <p:nvPr/>
        </p:nvPicPr>
        <p:blipFill>
          <a:blip r:embed="rId3">
            <a:extLst>
              <a:ext uri="{28A0092B-C50C-407E-A947-70E740481C1C}">
                <a14:useLocalDpi xmlns:a14="http://schemas.microsoft.com/office/drawing/2010/main" val="0"/>
              </a:ext>
            </a:extLst>
          </a:blip>
          <a:srcRect t="27876" b="25429"/>
          <a:stretch>
            <a:fillRect/>
          </a:stretch>
        </p:blipFill>
        <p:spPr bwMode="auto">
          <a:xfrm>
            <a:off x="9613652" y="582403"/>
            <a:ext cx="2420937"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24"/>
          <p:cNvSpPr>
            <a:spLocks noChangeArrowheads="1"/>
          </p:cNvSpPr>
          <p:nvPr/>
        </p:nvSpPr>
        <p:spPr bwMode="auto">
          <a:xfrm>
            <a:off x="733697" y="1485246"/>
            <a:ext cx="9186479" cy="4616869"/>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dirty="0">
              <a:solidFill>
                <a:srgbClr val="FFFFFF"/>
              </a:solidFill>
            </a:endParaRPr>
          </a:p>
        </p:txBody>
      </p:sp>
      <p:sp>
        <p:nvSpPr>
          <p:cNvPr id="9" name="Content Placeholder 2"/>
          <p:cNvSpPr>
            <a:spLocks noGrp="1"/>
          </p:cNvSpPr>
          <p:nvPr>
            <p:ph idx="1"/>
          </p:nvPr>
        </p:nvSpPr>
        <p:spPr>
          <a:xfrm>
            <a:off x="812076" y="1658727"/>
            <a:ext cx="8801576" cy="4616869"/>
          </a:xfrm>
          <a:ln>
            <a:noFill/>
          </a:ln>
        </p:spPr>
        <p:txBody>
          <a:bodyPr/>
          <a:lstStyle/>
          <a:p>
            <a:pPr algn="just"/>
            <a:r>
              <a:rPr lang="en-US" sz="2400" dirty="0"/>
              <a:t>Integrating the work packages and the network represents a point where the management process often fails in practice. </a:t>
            </a:r>
          </a:p>
          <a:p>
            <a:pPr algn="just"/>
            <a:r>
              <a:rPr lang="en-US" sz="2400" dirty="0"/>
              <a:t>The primary explanations for this failure are that;</a:t>
            </a:r>
          </a:p>
          <a:p>
            <a:pPr algn="just"/>
            <a:r>
              <a:rPr lang="en-US" sz="2400" dirty="0"/>
              <a:t>(1) different groups (people) are used to define work packages and activities and </a:t>
            </a:r>
          </a:p>
          <a:p>
            <a:pPr algn="just"/>
            <a:r>
              <a:rPr lang="en-US" sz="2400" dirty="0"/>
              <a:t>(2) the WBS is poorly constructed and not deliverable/output oriented. Integration of the WBS and project network is crucial to effective project management. </a:t>
            </a:r>
          </a:p>
          <a:p>
            <a:pPr algn="just"/>
            <a:r>
              <a:rPr lang="en-US" sz="2400" dirty="0"/>
              <a:t>The project manager must be careful to guarantee continuity by having some of the same people who defined the WBS and work packages develop the network activities.</a:t>
            </a:r>
          </a:p>
        </p:txBody>
      </p:sp>
      <p:pic>
        <p:nvPicPr>
          <p:cNvPr id="12" name="Picture 11"/>
          <p:cNvPicPr>
            <a:picLocks noChangeAspect="1"/>
          </p:cNvPicPr>
          <p:nvPr/>
        </p:nvPicPr>
        <p:blipFill rotWithShape="1">
          <a:blip r:embed="rId4"/>
          <a:srcRect l="1668" t="9567" r="6250" b="9469"/>
          <a:stretch/>
        </p:blipFill>
        <p:spPr>
          <a:xfrm>
            <a:off x="-53791231" y="1896681"/>
            <a:ext cx="3694611" cy="40273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itle 1"/>
          <p:cNvSpPr txBox="1">
            <a:spLocks/>
          </p:cNvSpPr>
          <p:nvPr/>
        </p:nvSpPr>
        <p:spPr>
          <a:xfrm>
            <a:off x="624756" y="965632"/>
            <a:ext cx="6945625" cy="491028"/>
          </a:xfrm>
          <a:prstGeom prst="rect">
            <a:avLst/>
          </a:prstGeom>
        </p:spPr>
        <p:txBody>
          <a:bodyPr/>
          <a:lst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a:lstStyle>
          <a:p>
            <a:r>
              <a:rPr lang="en-US" sz="2800" b="1" dirty="0">
                <a:solidFill>
                  <a:srgbClr val="00B0F0"/>
                </a:solidFill>
                <a:cs typeface="Times New Roman" panose="02020603050405020304" pitchFamily="18" charset="0"/>
              </a:rPr>
              <a:t>From Work Package to Network – Cont.. </a:t>
            </a:r>
            <a:endParaRPr lang="en-US" sz="3600" b="1" dirty="0">
              <a:solidFill>
                <a:srgbClr val="00B0F0"/>
              </a:solidFill>
            </a:endParaRPr>
          </a:p>
        </p:txBody>
      </p:sp>
    </p:spTree>
    <p:extLst>
      <p:ext uri="{BB962C8B-B14F-4D97-AF65-F5344CB8AC3E}">
        <p14:creationId xmlns:p14="http://schemas.microsoft.com/office/powerpoint/2010/main" val="347453845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7"/>
          <p:cNvSpPr>
            <a:spLocks noChangeArrowheads="1"/>
          </p:cNvSpPr>
          <p:nvPr/>
        </p:nvSpPr>
        <p:spPr bwMode="auto">
          <a:xfrm flipV="1">
            <a:off x="720251" y="862665"/>
            <a:ext cx="8893401" cy="45719"/>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5" name="Graphic 21"/>
          <p:cNvPicPr>
            <a:picLocks noChangeAspect="1" noChangeArrowheads="1"/>
          </p:cNvPicPr>
          <p:nvPr/>
        </p:nvPicPr>
        <p:blipFill>
          <a:blip r:embed="rId3">
            <a:extLst>
              <a:ext uri="{28A0092B-C50C-407E-A947-70E740481C1C}">
                <a14:useLocalDpi xmlns:a14="http://schemas.microsoft.com/office/drawing/2010/main" val="0"/>
              </a:ext>
            </a:extLst>
          </a:blip>
          <a:srcRect t="27876" b="25429"/>
          <a:stretch>
            <a:fillRect/>
          </a:stretch>
        </p:blipFill>
        <p:spPr bwMode="auto">
          <a:xfrm>
            <a:off x="9613652" y="582403"/>
            <a:ext cx="2420937"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24"/>
          <p:cNvSpPr>
            <a:spLocks noChangeArrowheads="1"/>
          </p:cNvSpPr>
          <p:nvPr/>
        </p:nvSpPr>
        <p:spPr bwMode="auto">
          <a:xfrm>
            <a:off x="733697" y="1485240"/>
            <a:ext cx="9186479" cy="4926192"/>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dirty="0">
              <a:solidFill>
                <a:srgbClr val="FFFFFF"/>
              </a:solidFill>
            </a:endParaRPr>
          </a:p>
        </p:txBody>
      </p:sp>
      <p:sp>
        <p:nvSpPr>
          <p:cNvPr id="9" name="Content Placeholder 2"/>
          <p:cNvSpPr>
            <a:spLocks noGrp="1"/>
          </p:cNvSpPr>
          <p:nvPr>
            <p:ph idx="1"/>
          </p:nvPr>
        </p:nvSpPr>
        <p:spPr>
          <a:xfrm>
            <a:off x="812076" y="1616195"/>
            <a:ext cx="8801576" cy="4616869"/>
          </a:xfrm>
          <a:ln>
            <a:noFill/>
          </a:ln>
        </p:spPr>
        <p:txBody>
          <a:bodyPr/>
          <a:lstStyle/>
          <a:p>
            <a:pPr algn="just"/>
            <a:r>
              <a:rPr lang="en-US" sz="2400" dirty="0"/>
              <a:t>Networks provide the project schedule by identifying dependencies, sequencing, and timing of activities, which the WBS is not designed to do. </a:t>
            </a:r>
          </a:p>
          <a:p>
            <a:pPr algn="just"/>
            <a:r>
              <a:rPr lang="en-US" sz="2400" dirty="0"/>
              <a:t>The primary inputs for developing a project network plan are work packages. </a:t>
            </a:r>
          </a:p>
          <a:p>
            <a:pPr algn="just"/>
            <a:r>
              <a:rPr lang="en-US" sz="2400" dirty="0"/>
              <a:t>Remember, a work package is defined independently of other work packages, has definite start and finish points, requires specific resources, includes technical specifications, and has cost estimates for the package. </a:t>
            </a:r>
          </a:p>
          <a:p>
            <a:pPr algn="just"/>
            <a:r>
              <a:rPr lang="en-US" sz="2400" dirty="0"/>
              <a:t>However, dependency, sequencing, and timing of each of these factors are not included in the work package. </a:t>
            </a:r>
          </a:p>
          <a:p>
            <a:pPr algn="just"/>
            <a:r>
              <a:rPr lang="en-US" sz="2400" dirty="0"/>
              <a:t>A network activity can include one or more work packages.</a:t>
            </a:r>
          </a:p>
        </p:txBody>
      </p:sp>
      <p:pic>
        <p:nvPicPr>
          <p:cNvPr id="12" name="Picture 11"/>
          <p:cNvPicPr>
            <a:picLocks noChangeAspect="1"/>
          </p:cNvPicPr>
          <p:nvPr/>
        </p:nvPicPr>
        <p:blipFill rotWithShape="1">
          <a:blip r:embed="rId4"/>
          <a:srcRect l="1668" t="9567" r="6250" b="9469"/>
          <a:stretch/>
        </p:blipFill>
        <p:spPr>
          <a:xfrm>
            <a:off x="-53791231" y="1896681"/>
            <a:ext cx="3694611" cy="40273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itle 1"/>
          <p:cNvSpPr txBox="1">
            <a:spLocks/>
          </p:cNvSpPr>
          <p:nvPr/>
        </p:nvSpPr>
        <p:spPr>
          <a:xfrm>
            <a:off x="624756" y="965632"/>
            <a:ext cx="6945625" cy="491028"/>
          </a:xfrm>
          <a:prstGeom prst="rect">
            <a:avLst/>
          </a:prstGeom>
        </p:spPr>
        <p:txBody>
          <a:bodyPr/>
          <a:lst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a:lstStyle>
          <a:p>
            <a:r>
              <a:rPr lang="en-US" sz="2800" b="1" dirty="0">
                <a:solidFill>
                  <a:srgbClr val="00B0F0"/>
                </a:solidFill>
                <a:cs typeface="Times New Roman" panose="02020603050405020304" pitchFamily="18" charset="0"/>
              </a:rPr>
              <a:t>From Work Package to Network – Cont.. </a:t>
            </a:r>
            <a:endParaRPr lang="en-US" sz="3600" b="1" dirty="0">
              <a:solidFill>
                <a:srgbClr val="00B0F0"/>
              </a:solidFill>
            </a:endParaRPr>
          </a:p>
        </p:txBody>
      </p:sp>
    </p:spTree>
    <p:extLst>
      <p:ext uri="{BB962C8B-B14F-4D97-AF65-F5344CB8AC3E}">
        <p14:creationId xmlns:p14="http://schemas.microsoft.com/office/powerpoint/2010/main" val="380328073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7"/>
          <p:cNvSpPr>
            <a:spLocks noChangeArrowheads="1"/>
          </p:cNvSpPr>
          <p:nvPr/>
        </p:nvSpPr>
        <p:spPr bwMode="auto">
          <a:xfrm flipV="1">
            <a:off x="720251" y="681908"/>
            <a:ext cx="8893401" cy="45719"/>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5" name="Graphic 21"/>
          <p:cNvPicPr>
            <a:picLocks noChangeAspect="1" noChangeArrowheads="1"/>
          </p:cNvPicPr>
          <p:nvPr/>
        </p:nvPicPr>
        <p:blipFill>
          <a:blip r:embed="rId3">
            <a:extLst>
              <a:ext uri="{28A0092B-C50C-407E-A947-70E740481C1C}">
                <a14:useLocalDpi xmlns:a14="http://schemas.microsoft.com/office/drawing/2010/main" val="0"/>
              </a:ext>
            </a:extLst>
          </a:blip>
          <a:srcRect t="27876" b="25429"/>
          <a:stretch>
            <a:fillRect/>
          </a:stretch>
        </p:blipFill>
        <p:spPr bwMode="auto">
          <a:xfrm>
            <a:off x="9613652" y="582404"/>
            <a:ext cx="2420937" cy="6019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24"/>
          <p:cNvSpPr>
            <a:spLocks noChangeArrowheads="1"/>
          </p:cNvSpPr>
          <p:nvPr/>
        </p:nvSpPr>
        <p:spPr bwMode="auto">
          <a:xfrm>
            <a:off x="840024" y="1166255"/>
            <a:ext cx="9845698" cy="5475547"/>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dirty="0">
              <a:solidFill>
                <a:srgbClr val="FFFFFF"/>
              </a:solidFill>
            </a:endParaRPr>
          </a:p>
        </p:txBody>
      </p:sp>
      <p:sp>
        <p:nvSpPr>
          <p:cNvPr id="9" name="Content Placeholder 2"/>
          <p:cNvSpPr>
            <a:spLocks noGrp="1"/>
          </p:cNvSpPr>
          <p:nvPr>
            <p:ph idx="1"/>
          </p:nvPr>
        </p:nvSpPr>
        <p:spPr>
          <a:xfrm>
            <a:off x="918403" y="1286580"/>
            <a:ext cx="9660992" cy="5089405"/>
          </a:xfrm>
          <a:ln>
            <a:noFill/>
          </a:ln>
        </p:spPr>
        <p:txBody>
          <a:bodyPr/>
          <a:lstStyle/>
          <a:p>
            <a:pPr algn="just"/>
            <a:r>
              <a:rPr lang="en-US" sz="2400" dirty="0"/>
              <a:t>Terminology Every field has its jargon that allows colleagues to communicate comfortably with each other about the techniques they use. Project managers are no exception. </a:t>
            </a:r>
            <a:r>
              <a:rPr lang="en-US" sz="2400" b="1" i="1" dirty="0"/>
              <a:t>Here are some terms used in building project networks</a:t>
            </a:r>
          </a:p>
          <a:p>
            <a:pPr algn="just"/>
            <a:r>
              <a:rPr lang="en-US" sz="2400" b="1" dirty="0"/>
              <a:t>Activity:</a:t>
            </a:r>
            <a:r>
              <a:rPr lang="en-US" sz="2400" dirty="0"/>
              <a:t> For project managers, an activity is an element of the project that requires time. It may or may not require resources.</a:t>
            </a:r>
          </a:p>
          <a:p>
            <a:pPr algn="just"/>
            <a:r>
              <a:rPr lang="en-US" sz="2400" dirty="0"/>
              <a:t>Typically an activity consumes time—either while people work or while people wait. </a:t>
            </a:r>
          </a:p>
          <a:p>
            <a:pPr algn="just"/>
            <a:r>
              <a:rPr lang="en-US" sz="2400" dirty="0"/>
              <a:t>Examples of the latter are time waiting for contracts to be signed, materials to arrive, drug approval by the government, budget clearance, etc. </a:t>
            </a:r>
          </a:p>
          <a:p>
            <a:pPr algn="just"/>
            <a:r>
              <a:rPr lang="en-US" sz="2400" dirty="0"/>
              <a:t>Activities usually represent one or more tasks from a work package. Descriptions of activities should use a verb/noun format: for example, develop product specifications.</a:t>
            </a:r>
          </a:p>
        </p:txBody>
      </p:sp>
      <p:pic>
        <p:nvPicPr>
          <p:cNvPr id="12" name="Picture 11"/>
          <p:cNvPicPr>
            <a:picLocks noChangeAspect="1"/>
          </p:cNvPicPr>
          <p:nvPr/>
        </p:nvPicPr>
        <p:blipFill rotWithShape="1">
          <a:blip r:embed="rId4"/>
          <a:srcRect l="1668" t="9567" r="6250" b="9469"/>
          <a:stretch/>
        </p:blipFill>
        <p:spPr>
          <a:xfrm>
            <a:off x="-53791231" y="1896681"/>
            <a:ext cx="3694611" cy="40273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itle 1"/>
          <p:cNvSpPr txBox="1">
            <a:spLocks/>
          </p:cNvSpPr>
          <p:nvPr/>
        </p:nvSpPr>
        <p:spPr>
          <a:xfrm>
            <a:off x="624756" y="721081"/>
            <a:ext cx="6945625" cy="491028"/>
          </a:xfrm>
          <a:prstGeom prst="rect">
            <a:avLst/>
          </a:prstGeom>
        </p:spPr>
        <p:txBody>
          <a:bodyPr/>
          <a:lst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a:lstStyle>
          <a:p>
            <a:r>
              <a:rPr lang="en-US" sz="2800" b="1" dirty="0">
                <a:solidFill>
                  <a:srgbClr val="00B0F0"/>
                </a:solidFill>
                <a:cs typeface="Times New Roman" panose="02020603050405020304" pitchFamily="18" charset="0"/>
              </a:rPr>
              <a:t>4.3 Constructing a Project Network</a:t>
            </a:r>
          </a:p>
        </p:txBody>
      </p:sp>
    </p:spTree>
    <p:extLst>
      <p:ext uri="{BB962C8B-B14F-4D97-AF65-F5344CB8AC3E}">
        <p14:creationId xmlns:p14="http://schemas.microsoft.com/office/powerpoint/2010/main" val="364341921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7"/>
          <p:cNvSpPr>
            <a:spLocks noChangeArrowheads="1"/>
          </p:cNvSpPr>
          <p:nvPr/>
        </p:nvSpPr>
        <p:spPr bwMode="auto">
          <a:xfrm flipV="1">
            <a:off x="720251" y="681908"/>
            <a:ext cx="8893401" cy="45719"/>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5" name="Graphic 21"/>
          <p:cNvPicPr>
            <a:picLocks noChangeAspect="1" noChangeArrowheads="1"/>
          </p:cNvPicPr>
          <p:nvPr/>
        </p:nvPicPr>
        <p:blipFill>
          <a:blip r:embed="rId3">
            <a:extLst>
              <a:ext uri="{28A0092B-C50C-407E-A947-70E740481C1C}">
                <a14:useLocalDpi xmlns:a14="http://schemas.microsoft.com/office/drawing/2010/main" val="0"/>
              </a:ext>
            </a:extLst>
          </a:blip>
          <a:srcRect t="27876" b="25429"/>
          <a:stretch>
            <a:fillRect/>
          </a:stretch>
        </p:blipFill>
        <p:spPr bwMode="auto">
          <a:xfrm>
            <a:off x="9613652" y="582404"/>
            <a:ext cx="2420937" cy="6019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24"/>
          <p:cNvSpPr>
            <a:spLocks noChangeArrowheads="1"/>
          </p:cNvSpPr>
          <p:nvPr/>
        </p:nvSpPr>
        <p:spPr bwMode="auto">
          <a:xfrm>
            <a:off x="826252" y="1230054"/>
            <a:ext cx="9508593" cy="4906866"/>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dirty="0">
              <a:solidFill>
                <a:srgbClr val="FFFFFF"/>
              </a:solidFill>
            </a:endParaRPr>
          </a:p>
        </p:txBody>
      </p:sp>
      <p:sp>
        <p:nvSpPr>
          <p:cNvPr id="9" name="Content Placeholder 2"/>
          <p:cNvSpPr>
            <a:spLocks noGrp="1"/>
          </p:cNvSpPr>
          <p:nvPr>
            <p:ph idx="1"/>
          </p:nvPr>
        </p:nvSpPr>
        <p:spPr>
          <a:xfrm>
            <a:off x="918403" y="1392908"/>
            <a:ext cx="9161262" cy="4850338"/>
          </a:xfrm>
          <a:ln>
            <a:noFill/>
          </a:ln>
        </p:spPr>
        <p:txBody>
          <a:bodyPr/>
          <a:lstStyle/>
          <a:p>
            <a:pPr algn="just"/>
            <a:r>
              <a:rPr lang="en-US" sz="2400" b="1" dirty="0"/>
              <a:t>Merge Activity:</a:t>
            </a:r>
            <a:r>
              <a:rPr lang="en-US" sz="2400" dirty="0"/>
              <a:t> This is an activity that has more than one activity immediately preceding it (more than one dependency arrow flowing to it).</a:t>
            </a:r>
          </a:p>
          <a:p>
            <a:pPr algn="just"/>
            <a:r>
              <a:rPr lang="en-US" sz="2400" b="1" dirty="0"/>
              <a:t>Parallel Activities:</a:t>
            </a:r>
            <a:r>
              <a:rPr lang="en-US" sz="2400" dirty="0"/>
              <a:t> These are activities that can take place at the same time, if the manager wishes. However, the manager may choose to have parallel activities not occur simultaneously. </a:t>
            </a:r>
          </a:p>
          <a:p>
            <a:pPr algn="just"/>
            <a:r>
              <a:rPr lang="en-US" sz="2400" b="1" dirty="0"/>
              <a:t>Path:</a:t>
            </a:r>
            <a:r>
              <a:rPr lang="en-US" sz="2400" dirty="0"/>
              <a:t> A sequence of connected, dependent activities. </a:t>
            </a:r>
          </a:p>
          <a:p>
            <a:pPr algn="just"/>
            <a:r>
              <a:rPr lang="en-US" sz="2400" b="1" dirty="0"/>
              <a:t>Critical Path:</a:t>
            </a:r>
            <a:r>
              <a:rPr lang="en-US" sz="2400" dirty="0"/>
              <a:t> When this term is used, it means the path(s) with the longest duration through the network; if an activity on the path is delayed, the project is delayed the same amount of time. </a:t>
            </a:r>
          </a:p>
          <a:p>
            <a:pPr algn="just"/>
            <a:r>
              <a:rPr lang="en-US" sz="2400" b="1" dirty="0"/>
              <a:t>Burst Activity:</a:t>
            </a:r>
            <a:r>
              <a:rPr lang="en-US" sz="2400" dirty="0"/>
              <a:t> This activity has more than one activity immediately following it (more than one dependency arrow flowing from it).</a:t>
            </a:r>
          </a:p>
        </p:txBody>
      </p:sp>
      <p:pic>
        <p:nvPicPr>
          <p:cNvPr id="12" name="Picture 11"/>
          <p:cNvPicPr>
            <a:picLocks noChangeAspect="1"/>
          </p:cNvPicPr>
          <p:nvPr/>
        </p:nvPicPr>
        <p:blipFill rotWithShape="1">
          <a:blip r:embed="rId4"/>
          <a:srcRect l="1668" t="9567" r="6250" b="9469"/>
          <a:stretch/>
        </p:blipFill>
        <p:spPr>
          <a:xfrm>
            <a:off x="-53791231" y="1896681"/>
            <a:ext cx="3694611" cy="40273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itle 1"/>
          <p:cNvSpPr txBox="1">
            <a:spLocks/>
          </p:cNvSpPr>
          <p:nvPr/>
        </p:nvSpPr>
        <p:spPr>
          <a:xfrm>
            <a:off x="624756" y="721081"/>
            <a:ext cx="6945625" cy="491028"/>
          </a:xfrm>
          <a:prstGeom prst="rect">
            <a:avLst/>
          </a:prstGeom>
        </p:spPr>
        <p:txBody>
          <a:bodyPr/>
          <a:lst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a:lstStyle>
          <a:p>
            <a:r>
              <a:rPr lang="en-US" sz="2800" b="1" dirty="0">
                <a:solidFill>
                  <a:srgbClr val="00B0F0"/>
                </a:solidFill>
                <a:cs typeface="Times New Roman" panose="02020603050405020304" pitchFamily="18" charset="0"/>
              </a:rPr>
              <a:t>4.3 Constructing a Project Network</a:t>
            </a:r>
          </a:p>
        </p:txBody>
      </p:sp>
    </p:spTree>
    <p:extLst>
      <p:ext uri="{BB962C8B-B14F-4D97-AF65-F5344CB8AC3E}">
        <p14:creationId xmlns:p14="http://schemas.microsoft.com/office/powerpoint/2010/main" val="387144748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7"/>
          <p:cNvSpPr>
            <a:spLocks noChangeArrowheads="1"/>
          </p:cNvSpPr>
          <p:nvPr/>
        </p:nvSpPr>
        <p:spPr bwMode="auto">
          <a:xfrm flipV="1">
            <a:off x="720251" y="681908"/>
            <a:ext cx="8893401" cy="45719"/>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5" name="Graphic 21"/>
          <p:cNvPicPr>
            <a:picLocks noChangeAspect="1" noChangeArrowheads="1"/>
          </p:cNvPicPr>
          <p:nvPr/>
        </p:nvPicPr>
        <p:blipFill>
          <a:blip r:embed="rId3">
            <a:extLst>
              <a:ext uri="{28A0092B-C50C-407E-A947-70E740481C1C}">
                <a14:useLocalDpi xmlns:a14="http://schemas.microsoft.com/office/drawing/2010/main" val="0"/>
              </a:ext>
            </a:extLst>
          </a:blip>
          <a:srcRect t="27876" b="25429"/>
          <a:stretch>
            <a:fillRect/>
          </a:stretch>
        </p:blipFill>
        <p:spPr bwMode="auto">
          <a:xfrm>
            <a:off x="9613652" y="582404"/>
            <a:ext cx="2420937" cy="6019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24"/>
          <p:cNvSpPr>
            <a:spLocks noChangeArrowheads="1"/>
          </p:cNvSpPr>
          <p:nvPr/>
        </p:nvSpPr>
        <p:spPr bwMode="auto">
          <a:xfrm>
            <a:off x="879941" y="1392908"/>
            <a:ext cx="7207420" cy="5241572"/>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dirty="0">
              <a:solidFill>
                <a:srgbClr val="FFFFFF"/>
              </a:solidFill>
            </a:endParaRPr>
          </a:p>
        </p:txBody>
      </p:sp>
      <p:sp>
        <p:nvSpPr>
          <p:cNvPr id="9" name="Content Placeholder 2"/>
          <p:cNvSpPr>
            <a:spLocks noGrp="1"/>
          </p:cNvSpPr>
          <p:nvPr>
            <p:ph idx="1"/>
          </p:nvPr>
        </p:nvSpPr>
        <p:spPr>
          <a:xfrm>
            <a:off x="1003465" y="1531135"/>
            <a:ext cx="6768936" cy="4072184"/>
          </a:xfrm>
          <a:ln>
            <a:noFill/>
          </a:ln>
        </p:spPr>
        <p:txBody>
          <a:bodyPr/>
          <a:lstStyle/>
          <a:p>
            <a:pPr algn="just"/>
            <a:r>
              <a:rPr lang="en-US" dirty="0"/>
              <a:t>The following eight rules apply in general when developing a project network: </a:t>
            </a:r>
          </a:p>
          <a:p>
            <a:pPr marL="514350" indent="-514350" algn="just">
              <a:buFont typeface="+mj-lt"/>
              <a:buAutoNum type="arabicPeriod"/>
            </a:pPr>
            <a:r>
              <a:rPr lang="en-US" dirty="0"/>
              <a:t>Networks flow typically from left to right. </a:t>
            </a:r>
          </a:p>
          <a:p>
            <a:pPr marL="514350" indent="-514350" algn="just">
              <a:buFont typeface="+mj-lt"/>
              <a:buAutoNum type="arabicPeriod"/>
            </a:pPr>
            <a:r>
              <a:rPr lang="en-US" dirty="0"/>
              <a:t>An activity cannot begin until all preceding connected activities have been completed. </a:t>
            </a:r>
          </a:p>
          <a:p>
            <a:pPr marL="514350" indent="-514350" algn="just">
              <a:buFont typeface="+mj-lt"/>
              <a:buAutoNum type="arabicPeriod"/>
            </a:pPr>
            <a:r>
              <a:rPr lang="en-US" dirty="0"/>
              <a:t>Arrows on networks indicate precedence and flow. Arrows can cross over each other. </a:t>
            </a:r>
          </a:p>
          <a:p>
            <a:pPr marL="514350" indent="-514350" algn="just">
              <a:buFont typeface="+mj-lt"/>
              <a:buAutoNum type="arabicPeriod"/>
            </a:pPr>
            <a:r>
              <a:rPr lang="en-US" dirty="0"/>
              <a:t>Each activity should have a unique identification number. </a:t>
            </a:r>
          </a:p>
        </p:txBody>
      </p:sp>
      <p:pic>
        <p:nvPicPr>
          <p:cNvPr id="12" name="Picture 11"/>
          <p:cNvPicPr>
            <a:picLocks noChangeAspect="1"/>
          </p:cNvPicPr>
          <p:nvPr/>
        </p:nvPicPr>
        <p:blipFill rotWithShape="1">
          <a:blip r:embed="rId4"/>
          <a:srcRect l="1668" t="9567" r="6250" b="9469"/>
          <a:stretch/>
        </p:blipFill>
        <p:spPr>
          <a:xfrm>
            <a:off x="-53791231" y="1896681"/>
            <a:ext cx="3694611" cy="40273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itle 1"/>
          <p:cNvSpPr txBox="1">
            <a:spLocks/>
          </p:cNvSpPr>
          <p:nvPr/>
        </p:nvSpPr>
        <p:spPr>
          <a:xfrm>
            <a:off x="879940" y="721081"/>
            <a:ext cx="7998249" cy="491028"/>
          </a:xfrm>
          <a:prstGeom prst="rect">
            <a:avLst/>
          </a:prstGeom>
        </p:spPr>
        <p:txBody>
          <a:bodyPr/>
          <a:lst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a:lstStyle>
          <a:p>
            <a:r>
              <a:rPr lang="en-US" sz="2800" b="1" dirty="0">
                <a:solidFill>
                  <a:srgbClr val="00B0F0"/>
                </a:solidFill>
                <a:cs typeface="Times New Roman" panose="02020603050405020304" pitchFamily="18" charset="0"/>
              </a:rPr>
              <a:t>**Basic Rules to Follow in Developing Project Networks</a:t>
            </a:r>
          </a:p>
        </p:txBody>
      </p:sp>
      <p:pic>
        <p:nvPicPr>
          <p:cNvPr id="29" name="Picture 2" descr="Network Diagram in Project Management ...">
            <a:extLst>
              <a:ext uri="{FF2B5EF4-FFF2-40B4-BE49-F238E27FC236}">
                <a16:creationId xmlns:a16="http://schemas.microsoft.com/office/drawing/2014/main" id="{16D57E0F-FEE6-D783-92DC-6619ECE2541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28002" y="2521734"/>
            <a:ext cx="4017072" cy="32422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457781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7"/>
          <p:cNvSpPr>
            <a:spLocks noChangeArrowheads="1"/>
          </p:cNvSpPr>
          <p:nvPr/>
        </p:nvSpPr>
        <p:spPr bwMode="auto">
          <a:xfrm flipV="1">
            <a:off x="720251" y="681908"/>
            <a:ext cx="8893401" cy="45719"/>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5" name="Graphic 21"/>
          <p:cNvPicPr>
            <a:picLocks noChangeAspect="1" noChangeArrowheads="1"/>
          </p:cNvPicPr>
          <p:nvPr/>
        </p:nvPicPr>
        <p:blipFill>
          <a:blip r:embed="rId3">
            <a:extLst>
              <a:ext uri="{28A0092B-C50C-407E-A947-70E740481C1C}">
                <a14:useLocalDpi xmlns:a14="http://schemas.microsoft.com/office/drawing/2010/main" val="0"/>
              </a:ext>
            </a:extLst>
          </a:blip>
          <a:srcRect t="27876" b="25429"/>
          <a:stretch>
            <a:fillRect/>
          </a:stretch>
        </p:blipFill>
        <p:spPr bwMode="auto">
          <a:xfrm>
            <a:off x="9613652" y="582404"/>
            <a:ext cx="2420937" cy="6019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24"/>
          <p:cNvSpPr>
            <a:spLocks noChangeArrowheads="1"/>
          </p:cNvSpPr>
          <p:nvPr/>
        </p:nvSpPr>
        <p:spPr bwMode="auto">
          <a:xfrm>
            <a:off x="879940" y="1392908"/>
            <a:ext cx="7166780" cy="4859036"/>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dirty="0">
              <a:solidFill>
                <a:srgbClr val="FFFFFF"/>
              </a:solidFill>
            </a:endParaRPr>
          </a:p>
        </p:txBody>
      </p:sp>
      <p:sp>
        <p:nvSpPr>
          <p:cNvPr id="9" name="Content Placeholder 2"/>
          <p:cNvSpPr>
            <a:spLocks noGrp="1"/>
          </p:cNvSpPr>
          <p:nvPr>
            <p:ph idx="1"/>
          </p:nvPr>
        </p:nvSpPr>
        <p:spPr>
          <a:xfrm>
            <a:off x="1003465" y="1616199"/>
            <a:ext cx="6819736" cy="4508158"/>
          </a:xfrm>
          <a:ln>
            <a:noFill/>
          </a:ln>
        </p:spPr>
        <p:txBody>
          <a:bodyPr/>
          <a:lstStyle/>
          <a:p>
            <a:pPr marL="514350" indent="-514350" algn="just">
              <a:buFont typeface="+mj-lt"/>
              <a:buAutoNum type="arabicPeriod" startAt="5"/>
            </a:pPr>
            <a:r>
              <a:rPr lang="en-US" sz="2400" dirty="0"/>
              <a:t>An activity identification number must be larger than that of any activities that precede it. </a:t>
            </a:r>
          </a:p>
          <a:p>
            <a:pPr marL="514350" indent="-514350" algn="just">
              <a:buFont typeface="+mj-lt"/>
              <a:buAutoNum type="arabicPeriod" startAt="5"/>
            </a:pPr>
            <a:r>
              <a:rPr lang="en-US" sz="2400" dirty="0"/>
              <a:t>Looping is not allowed (in other words, recycling through a set of activities cannot take place). </a:t>
            </a:r>
          </a:p>
          <a:p>
            <a:pPr marL="514350" indent="-514350" algn="just">
              <a:buFont typeface="+mj-lt"/>
              <a:buAutoNum type="arabicPeriod" startAt="5"/>
            </a:pPr>
            <a:r>
              <a:rPr lang="en-US" sz="2400" dirty="0"/>
              <a:t>Conditional statements are not allowed (that is, this type of statement should not appear: If successful, do something; if not, do nothing). </a:t>
            </a:r>
          </a:p>
          <a:p>
            <a:pPr marL="514350" indent="-514350" algn="just">
              <a:buFont typeface="+mj-lt"/>
              <a:buAutoNum type="arabicPeriod" startAt="5"/>
            </a:pPr>
            <a:r>
              <a:rPr lang="en-US" sz="2400" dirty="0"/>
              <a:t>Experience suggests that when there are multiple starts, a common start node can be used to indicate a clear project beginning on the network. Similarly, a single project end node can be used to indicate a clear ending.</a:t>
            </a:r>
          </a:p>
        </p:txBody>
      </p:sp>
      <p:pic>
        <p:nvPicPr>
          <p:cNvPr id="12" name="Picture 11"/>
          <p:cNvPicPr>
            <a:picLocks noChangeAspect="1"/>
          </p:cNvPicPr>
          <p:nvPr/>
        </p:nvPicPr>
        <p:blipFill rotWithShape="1">
          <a:blip r:embed="rId4"/>
          <a:srcRect l="1668" t="9567" r="6250" b="9469"/>
          <a:stretch/>
        </p:blipFill>
        <p:spPr>
          <a:xfrm>
            <a:off x="-53791231" y="1896681"/>
            <a:ext cx="3694611" cy="40273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itle 1"/>
          <p:cNvSpPr txBox="1">
            <a:spLocks/>
          </p:cNvSpPr>
          <p:nvPr/>
        </p:nvSpPr>
        <p:spPr>
          <a:xfrm>
            <a:off x="879940" y="806145"/>
            <a:ext cx="7998249" cy="491028"/>
          </a:xfrm>
          <a:prstGeom prst="rect">
            <a:avLst/>
          </a:prstGeom>
        </p:spPr>
        <p:txBody>
          <a:bodyPr/>
          <a:lst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a:lstStyle>
          <a:p>
            <a:r>
              <a:rPr lang="en-US" sz="2400" b="1" dirty="0">
                <a:solidFill>
                  <a:srgbClr val="00B0F0"/>
                </a:solidFill>
                <a:cs typeface="Times New Roman" panose="02020603050405020304" pitchFamily="18" charset="0"/>
              </a:rPr>
              <a:t>Basic Rules to Follow in Developing Project Networks – Cont..</a:t>
            </a:r>
          </a:p>
        </p:txBody>
      </p:sp>
      <p:pic>
        <p:nvPicPr>
          <p:cNvPr id="10" name="Picture 2" descr="Network Diagram in Project Management ...">
            <a:extLst>
              <a:ext uri="{FF2B5EF4-FFF2-40B4-BE49-F238E27FC236}">
                <a16:creationId xmlns:a16="http://schemas.microsoft.com/office/drawing/2014/main" id="{F03F24E4-FA64-1623-B9C0-18B2A6B8915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70246" y="2174595"/>
            <a:ext cx="3934188" cy="31321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38948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7"/>
          <p:cNvSpPr>
            <a:spLocks noChangeArrowheads="1"/>
          </p:cNvSpPr>
          <p:nvPr/>
        </p:nvSpPr>
        <p:spPr bwMode="auto">
          <a:xfrm flipV="1">
            <a:off x="720251" y="681908"/>
            <a:ext cx="8893401" cy="45719"/>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5" name="Graphic 21"/>
          <p:cNvPicPr>
            <a:picLocks noChangeAspect="1" noChangeArrowheads="1"/>
          </p:cNvPicPr>
          <p:nvPr/>
        </p:nvPicPr>
        <p:blipFill>
          <a:blip r:embed="rId3">
            <a:extLst>
              <a:ext uri="{28A0092B-C50C-407E-A947-70E740481C1C}">
                <a14:useLocalDpi xmlns:a14="http://schemas.microsoft.com/office/drawing/2010/main" val="0"/>
              </a:ext>
            </a:extLst>
          </a:blip>
          <a:srcRect t="27876" b="25429"/>
          <a:stretch>
            <a:fillRect/>
          </a:stretch>
        </p:blipFill>
        <p:spPr bwMode="auto">
          <a:xfrm>
            <a:off x="9613652" y="582404"/>
            <a:ext cx="2420937" cy="6019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24"/>
          <p:cNvSpPr>
            <a:spLocks noChangeArrowheads="1"/>
          </p:cNvSpPr>
          <p:nvPr/>
        </p:nvSpPr>
        <p:spPr bwMode="auto">
          <a:xfrm>
            <a:off x="879940" y="1392908"/>
            <a:ext cx="8733712" cy="4859036"/>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dirty="0">
              <a:solidFill>
                <a:srgbClr val="FFFFFF"/>
              </a:solidFill>
            </a:endParaRPr>
          </a:p>
        </p:txBody>
      </p:sp>
      <p:sp>
        <p:nvSpPr>
          <p:cNvPr id="9" name="Content Placeholder 2"/>
          <p:cNvSpPr>
            <a:spLocks noGrp="1"/>
          </p:cNvSpPr>
          <p:nvPr>
            <p:ph idx="1"/>
          </p:nvPr>
        </p:nvSpPr>
        <p:spPr>
          <a:xfrm>
            <a:off x="1003464" y="1616199"/>
            <a:ext cx="8321815" cy="4508158"/>
          </a:xfrm>
          <a:ln>
            <a:noFill/>
          </a:ln>
        </p:spPr>
        <p:txBody>
          <a:bodyPr/>
          <a:lstStyle/>
          <a:p>
            <a:pPr algn="just">
              <a:buFont typeface="Wingdings" panose="05000000000000000000" pitchFamily="2" charset="2"/>
              <a:buChar char="§"/>
            </a:pPr>
            <a:r>
              <a:rPr lang="en-US" sz="2400" dirty="0"/>
              <a:t>Historically, two methods have been used to develop project networks: </a:t>
            </a:r>
          </a:p>
          <a:p>
            <a:pPr algn="just">
              <a:buFont typeface="Wingdings" panose="05000000000000000000" pitchFamily="2" charset="2"/>
              <a:buChar char="§"/>
            </a:pPr>
            <a:r>
              <a:rPr lang="en-US" sz="2400" dirty="0" err="1"/>
              <a:t>Activityon</a:t>
            </a:r>
            <a:r>
              <a:rPr lang="en-US" sz="2400" dirty="0"/>
              <a:t>-node (AON) and Activity-on-arrow (AOA). </a:t>
            </a:r>
          </a:p>
          <a:p>
            <a:pPr algn="just">
              <a:buFont typeface="Wingdings" panose="05000000000000000000" pitchFamily="2" charset="2"/>
              <a:buChar char="§"/>
            </a:pPr>
            <a:r>
              <a:rPr lang="en-US" sz="2400" dirty="0"/>
              <a:t>Over time the availability of advanced computer graphics improved the clarity and visual appeal of the AON method.</a:t>
            </a:r>
          </a:p>
          <a:p>
            <a:pPr algn="just">
              <a:buFont typeface="Wingdings" panose="05000000000000000000" pitchFamily="2" charset="2"/>
              <a:buChar char="§"/>
            </a:pPr>
            <a:r>
              <a:rPr lang="en-US" sz="2400" dirty="0"/>
              <a:t>Today, the activity-on-node method has come to dominate nearly all project network plans. </a:t>
            </a:r>
          </a:p>
          <a:p>
            <a:pPr algn="just">
              <a:buFont typeface="Wingdings" panose="05000000000000000000" pitchFamily="2" charset="2"/>
              <a:buChar char="§"/>
            </a:pPr>
            <a:r>
              <a:rPr lang="en-US" sz="2400" dirty="0"/>
              <a:t>For this reason, we have limited our discussion to AON methods. </a:t>
            </a:r>
          </a:p>
          <a:p>
            <a:pPr algn="just">
              <a:buFont typeface="Wingdings" panose="05000000000000000000" pitchFamily="2" charset="2"/>
              <a:buChar char="§"/>
            </a:pPr>
            <a:r>
              <a:rPr lang="en-US" sz="2400" dirty="0"/>
              <a:t>Figure 6.2 shows a few typical uses of building blocks for the AON network construction.</a:t>
            </a:r>
          </a:p>
        </p:txBody>
      </p:sp>
      <p:pic>
        <p:nvPicPr>
          <p:cNvPr id="12" name="Picture 11"/>
          <p:cNvPicPr>
            <a:picLocks noChangeAspect="1"/>
          </p:cNvPicPr>
          <p:nvPr/>
        </p:nvPicPr>
        <p:blipFill rotWithShape="1">
          <a:blip r:embed="rId4"/>
          <a:srcRect l="1668" t="9567" r="6250" b="9469"/>
          <a:stretch/>
        </p:blipFill>
        <p:spPr>
          <a:xfrm>
            <a:off x="-53791231" y="1896681"/>
            <a:ext cx="3694611" cy="40273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itle 1"/>
          <p:cNvSpPr txBox="1">
            <a:spLocks/>
          </p:cNvSpPr>
          <p:nvPr/>
        </p:nvSpPr>
        <p:spPr>
          <a:xfrm>
            <a:off x="879940" y="806145"/>
            <a:ext cx="7998249" cy="491028"/>
          </a:xfrm>
          <a:prstGeom prst="rect">
            <a:avLst/>
          </a:prstGeom>
        </p:spPr>
        <p:txBody>
          <a:bodyPr/>
          <a:lst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a:lstStyle>
          <a:p>
            <a:r>
              <a:rPr lang="en-US" sz="2800" b="1" dirty="0">
                <a:solidFill>
                  <a:srgbClr val="00B0F0"/>
                </a:solidFill>
                <a:cs typeface="Times New Roman" panose="02020603050405020304" pitchFamily="18" charset="0"/>
              </a:rPr>
              <a:t>4.4 Activity-on-Node (AON) Fundamentals</a:t>
            </a:r>
          </a:p>
        </p:txBody>
      </p:sp>
    </p:spTree>
    <p:extLst>
      <p:ext uri="{BB962C8B-B14F-4D97-AF65-F5344CB8AC3E}">
        <p14:creationId xmlns:p14="http://schemas.microsoft.com/office/powerpoint/2010/main" val="179214993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7"/>
          <p:cNvSpPr>
            <a:spLocks noChangeArrowheads="1"/>
          </p:cNvSpPr>
          <p:nvPr/>
        </p:nvSpPr>
        <p:spPr bwMode="auto">
          <a:xfrm flipV="1">
            <a:off x="720251" y="681908"/>
            <a:ext cx="8893401" cy="45719"/>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5" name="Graphic 21"/>
          <p:cNvPicPr>
            <a:picLocks noChangeAspect="1" noChangeArrowheads="1"/>
          </p:cNvPicPr>
          <p:nvPr/>
        </p:nvPicPr>
        <p:blipFill>
          <a:blip r:embed="rId3">
            <a:extLst>
              <a:ext uri="{28A0092B-C50C-407E-A947-70E740481C1C}">
                <a14:useLocalDpi xmlns:a14="http://schemas.microsoft.com/office/drawing/2010/main" val="0"/>
              </a:ext>
            </a:extLst>
          </a:blip>
          <a:srcRect t="27876" b="25429"/>
          <a:stretch>
            <a:fillRect/>
          </a:stretch>
        </p:blipFill>
        <p:spPr bwMode="auto">
          <a:xfrm>
            <a:off x="9613652" y="582404"/>
            <a:ext cx="2420937" cy="6019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24"/>
          <p:cNvSpPr>
            <a:spLocks noChangeArrowheads="1"/>
          </p:cNvSpPr>
          <p:nvPr/>
        </p:nvSpPr>
        <p:spPr bwMode="auto">
          <a:xfrm>
            <a:off x="879939" y="1392907"/>
            <a:ext cx="10220451" cy="5051485"/>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dirty="0">
              <a:solidFill>
                <a:srgbClr val="FFFFFF"/>
              </a:solidFill>
            </a:endParaRPr>
          </a:p>
        </p:txBody>
      </p:sp>
      <p:sp>
        <p:nvSpPr>
          <p:cNvPr id="9" name="Content Placeholder 2"/>
          <p:cNvSpPr>
            <a:spLocks noGrp="1"/>
          </p:cNvSpPr>
          <p:nvPr>
            <p:ph idx="1"/>
          </p:nvPr>
        </p:nvSpPr>
        <p:spPr>
          <a:xfrm>
            <a:off x="1035363" y="1499239"/>
            <a:ext cx="9799215" cy="4859036"/>
          </a:xfrm>
          <a:ln>
            <a:noFill/>
          </a:ln>
        </p:spPr>
        <p:txBody>
          <a:bodyPr/>
          <a:lstStyle/>
          <a:p>
            <a:pPr algn="just">
              <a:buFont typeface="Wingdings" panose="05000000000000000000" pitchFamily="2" charset="2"/>
              <a:buChar char="§"/>
            </a:pPr>
            <a:r>
              <a:rPr lang="en-US" sz="2400" dirty="0"/>
              <a:t>An activity is represented by a node (box). </a:t>
            </a:r>
          </a:p>
          <a:p>
            <a:pPr algn="just">
              <a:buFont typeface="Wingdings" panose="05000000000000000000" pitchFamily="2" charset="2"/>
              <a:buChar char="§"/>
            </a:pPr>
            <a:r>
              <a:rPr lang="en-US" sz="2400" dirty="0"/>
              <a:t>The node can take many forms, but in recent years the node represented as a rectangle (box) has dominated. </a:t>
            </a:r>
          </a:p>
          <a:p>
            <a:pPr algn="just">
              <a:buFont typeface="Wingdings" panose="05000000000000000000" pitchFamily="2" charset="2"/>
              <a:buChar char="§"/>
            </a:pPr>
            <a:r>
              <a:rPr lang="en-US" sz="2400" dirty="0"/>
              <a:t>The dependencies among activities are depicted by arrows between the rectangles (boxes) on the AON network. </a:t>
            </a:r>
          </a:p>
          <a:p>
            <a:pPr algn="just">
              <a:buFont typeface="Wingdings" panose="05000000000000000000" pitchFamily="2" charset="2"/>
              <a:buChar char="§"/>
            </a:pPr>
            <a:r>
              <a:rPr lang="en-US" sz="2400" dirty="0"/>
              <a:t>The arrows indicate how the activities are related and the sequence in which things must be accomplished. </a:t>
            </a:r>
          </a:p>
          <a:p>
            <a:pPr algn="just">
              <a:buFont typeface="Wingdings" panose="05000000000000000000" pitchFamily="2" charset="2"/>
              <a:buChar char="§"/>
            </a:pPr>
            <a:r>
              <a:rPr lang="en-US" sz="2400" dirty="0"/>
              <a:t>The length and slope of the arrow are arbitrary and set for convenience of drawing the network. </a:t>
            </a:r>
          </a:p>
          <a:p>
            <a:pPr algn="just">
              <a:buFont typeface="Wingdings" panose="05000000000000000000" pitchFamily="2" charset="2"/>
              <a:buChar char="§"/>
            </a:pPr>
            <a:r>
              <a:rPr lang="en-US" sz="2400" dirty="0"/>
              <a:t>The letters in the boxes serve here to identify the activities while you learn the fundamentals of network construction and analysis. </a:t>
            </a:r>
          </a:p>
          <a:p>
            <a:pPr algn="just">
              <a:buFont typeface="Wingdings" panose="05000000000000000000" pitchFamily="2" charset="2"/>
              <a:buChar char="§"/>
            </a:pPr>
            <a:r>
              <a:rPr lang="en-US" sz="2400" dirty="0"/>
              <a:t>In practice, activities have identification numbers and descriptions</a:t>
            </a:r>
          </a:p>
        </p:txBody>
      </p:sp>
      <p:pic>
        <p:nvPicPr>
          <p:cNvPr id="12" name="Picture 11"/>
          <p:cNvPicPr>
            <a:picLocks noChangeAspect="1"/>
          </p:cNvPicPr>
          <p:nvPr/>
        </p:nvPicPr>
        <p:blipFill rotWithShape="1">
          <a:blip r:embed="rId4"/>
          <a:srcRect l="1668" t="9567" r="6250" b="9469"/>
          <a:stretch/>
        </p:blipFill>
        <p:spPr>
          <a:xfrm>
            <a:off x="-53791231" y="1896681"/>
            <a:ext cx="3694611" cy="40273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itle 1"/>
          <p:cNvSpPr txBox="1">
            <a:spLocks/>
          </p:cNvSpPr>
          <p:nvPr/>
        </p:nvSpPr>
        <p:spPr>
          <a:xfrm>
            <a:off x="879940" y="806145"/>
            <a:ext cx="7998249" cy="491028"/>
          </a:xfrm>
          <a:prstGeom prst="rect">
            <a:avLst/>
          </a:prstGeom>
        </p:spPr>
        <p:txBody>
          <a:bodyPr/>
          <a:lst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a:lstStyle>
          <a:p>
            <a:r>
              <a:rPr lang="en-US" sz="2800" b="1" dirty="0">
                <a:solidFill>
                  <a:srgbClr val="00B0F0"/>
                </a:solidFill>
                <a:cs typeface="Times New Roman" panose="02020603050405020304" pitchFamily="18" charset="0"/>
              </a:rPr>
              <a:t>Activity-on-Node (AON) Fundamentals – Cont..</a:t>
            </a:r>
          </a:p>
        </p:txBody>
      </p:sp>
    </p:spTree>
    <p:extLst>
      <p:ext uri="{BB962C8B-B14F-4D97-AF65-F5344CB8AC3E}">
        <p14:creationId xmlns:p14="http://schemas.microsoft.com/office/powerpoint/2010/main" val="147311671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7"/>
          <p:cNvSpPr>
            <a:spLocks noChangeArrowheads="1"/>
          </p:cNvSpPr>
          <p:nvPr/>
        </p:nvSpPr>
        <p:spPr bwMode="auto">
          <a:xfrm flipV="1">
            <a:off x="720251" y="681908"/>
            <a:ext cx="8893401" cy="45719"/>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5" name="Graphic 21"/>
          <p:cNvPicPr>
            <a:picLocks noChangeAspect="1" noChangeArrowheads="1"/>
          </p:cNvPicPr>
          <p:nvPr/>
        </p:nvPicPr>
        <p:blipFill>
          <a:blip r:embed="rId3">
            <a:extLst>
              <a:ext uri="{28A0092B-C50C-407E-A947-70E740481C1C}">
                <a14:useLocalDpi xmlns:a14="http://schemas.microsoft.com/office/drawing/2010/main" val="0"/>
              </a:ext>
            </a:extLst>
          </a:blip>
          <a:srcRect t="27876" b="25429"/>
          <a:stretch>
            <a:fillRect/>
          </a:stretch>
        </p:blipFill>
        <p:spPr bwMode="auto">
          <a:xfrm>
            <a:off x="9613652" y="582404"/>
            <a:ext cx="2420937" cy="6019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24"/>
          <p:cNvSpPr>
            <a:spLocks noChangeArrowheads="1"/>
          </p:cNvSpPr>
          <p:nvPr/>
        </p:nvSpPr>
        <p:spPr bwMode="auto">
          <a:xfrm>
            <a:off x="879939" y="1392907"/>
            <a:ext cx="10220451" cy="5051485"/>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dirty="0">
              <a:solidFill>
                <a:srgbClr val="FFFFFF"/>
              </a:solidFill>
            </a:endParaRPr>
          </a:p>
        </p:txBody>
      </p:sp>
      <p:sp>
        <p:nvSpPr>
          <p:cNvPr id="9" name="Content Placeholder 2"/>
          <p:cNvSpPr>
            <a:spLocks noGrp="1"/>
          </p:cNvSpPr>
          <p:nvPr>
            <p:ph idx="1"/>
          </p:nvPr>
        </p:nvSpPr>
        <p:spPr>
          <a:xfrm>
            <a:off x="1035363" y="1563037"/>
            <a:ext cx="9799215" cy="4613055"/>
          </a:xfrm>
          <a:ln>
            <a:noFill/>
          </a:ln>
        </p:spPr>
        <p:txBody>
          <a:bodyPr/>
          <a:lstStyle/>
          <a:p>
            <a:pPr algn="just">
              <a:buFont typeface="Wingdings" panose="05000000000000000000" pitchFamily="2" charset="2"/>
              <a:buChar char="§"/>
            </a:pPr>
            <a:r>
              <a:rPr lang="en-US" dirty="0"/>
              <a:t>There are three basic relationships that must be established for activities included in a project network. </a:t>
            </a:r>
          </a:p>
          <a:p>
            <a:pPr algn="just">
              <a:buFont typeface="Wingdings" panose="05000000000000000000" pitchFamily="2" charset="2"/>
              <a:buChar char="§"/>
            </a:pPr>
            <a:r>
              <a:rPr lang="en-US" dirty="0"/>
              <a:t>The relationships can be found by answering the following three questions for each activity: </a:t>
            </a:r>
          </a:p>
          <a:p>
            <a:pPr marL="457200" indent="-457200" algn="just">
              <a:buFont typeface="+mj-lt"/>
              <a:buAutoNum type="arabicPeriod"/>
            </a:pPr>
            <a:r>
              <a:rPr lang="en-US" dirty="0"/>
              <a:t>Which activities must be completed immediately before this activity? These activities are called predecessor activities. </a:t>
            </a:r>
          </a:p>
          <a:p>
            <a:pPr marL="457200" indent="-457200" algn="just">
              <a:buFont typeface="+mj-lt"/>
              <a:buAutoNum type="arabicPeriod"/>
            </a:pPr>
            <a:r>
              <a:rPr lang="en-US" dirty="0"/>
              <a:t>Which activities must immediately follow this activity? These activities are called successor activities. </a:t>
            </a:r>
          </a:p>
          <a:p>
            <a:pPr marL="457200" indent="-457200" algn="just">
              <a:buFont typeface="+mj-lt"/>
              <a:buAutoNum type="arabicPeriod"/>
            </a:pPr>
            <a:r>
              <a:rPr lang="en-US" dirty="0"/>
              <a:t>Which activities can occur while this activity is taking place? This is known as a concurrent or parallel relationship. </a:t>
            </a:r>
          </a:p>
        </p:txBody>
      </p:sp>
      <p:pic>
        <p:nvPicPr>
          <p:cNvPr id="12" name="Picture 11"/>
          <p:cNvPicPr>
            <a:picLocks noChangeAspect="1"/>
          </p:cNvPicPr>
          <p:nvPr/>
        </p:nvPicPr>
        <p:blipFill rotWithShape="1">
          <a:blip r:embed="rId4"/>
          <a:srcRect l="1668" t="9567" r="6250" b="9469"/>
          <a:stretch/>
        </p:blipFill>
        <p:spPr>
          <a:xfrm>
            <a:off x="-53791231" y="1896681"/>
            <a:ext cx="3694611" cy="40273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itle 1"/>
          <p:cNvSpPr txBox="1">
            <a:spLocks/>
          </p:cNvSpPr>
          <p:nvPr/>
        </p:nvSpPr>
        <p:spPr>
          <a:xfrm>
            <a:off x="879940" y="806145"/>
            <a:ext cx="7998249" cy="491028"/>
          </a:xfrm>
          <a:prstGeom prst="rect">
            <a:avLst/>
          </a:prstGeom>
        </p:spPr>
        <p:txBody>
          <a:bodyPr/>
          <a:lst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a:lstStyle>
          <a:p>
            <a:r>
              <a:rPr lang="en-US" sz="2800" b="1" dirty="0">
                <a:solidFill>
                  <a:srgbClr val="00B0F0"/>
                </a:solidFill>
                <a:cs typeface="Times New Roman" panose="02020603050405020304" pitchFamily="18" charset="0"/>
              </a:rPr>
              <a:t>Activity-on-Node (AON) Fundamentals – Cont..</a:t>
            </a:r>
          </a:p>
        </p:txBody>
      </p:sp>
    </p:spTree>
    <p:extLst>
      <p:ext uri="{BB962C8B-B14F-4D97-AF65-F5344CB8AC3E}">
        <p14:creationId xmlns:p14="http://schemas.microsoft.com/office/powerpoint/2010/main" val="347918600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DA747D1-A8AE-F9C7-546F-BA2213D97C6D}"/>
              </a:ext>
            </a:extLst>
          </p:cNvPr>
          <p:cNvPicPr>
            <a:picLocks noChangeAspect="1"/>
          </p:cNvPicPr>
          <p:nvPr/>
        </p:nvPicPr>
        <p:blipFill>
          <a:blip r:embed="rId2"/>
          <a:stretch>
            <a:fillRect/>
          </a:stretch>
        </p:blipFill>
        <p:spPr>
          <a:xfrm>
            <a:off x="786811" y="467835"/>
            <a:ext cx="10132828" cy="615625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72657179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AFD8285-698A-D221-D3C8-18140AA67F70}"/>
              </a:ext>
            </a:extLst>
          </p:cNvPr>
          <p:cNvPicPr>
            <a:picLocks noChangeAspect="1"/>
          </p:cNvPicPr>
          <p:nvPr/>
        </p:nvPicPr>
        <p:blipFill>
          <a:blip r:embed="rId2"/>
          <a:stretch>
            <a:fillRect/>
          </a:stretch>
        </p:blipFill>
        <p:spPr>
          <a:xfrm>
            <a:off x="542258" y="680482"/>
            <a:ext cx="11227982" cy="5816009"/>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349377886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3F8364C-A504-ABA8-DE3C-3CB45B270467}"/>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5300"/>
                    </a14:imgEffect>
                  </a14:imgLayer>
                </a14:imgProps>
              </a:ext>
            </a:extLst>
          </a:blip>
          <a:stretch>
            <a:fillRect/>
          </a:stretch>
        </p:blipFill>
        <p:spPr>
          <a:xfrm>
            <a:off x="541643" y="818706"/>
            <a:ext cx="10144078" cy="582774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34474398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Placeholder 4"/>
          <p:cNvPicPr preferRelativeResize="0">
            <a:picLocks noGrp="1" noChangeAspect="1" noEditPoints="1" noChangeArrowheads="1"/>
          </p:cNvPicPr>
          <p:nvPr/>
        </p:nvPicPr>
        <p:blipFill>
          <a:blip r:embed="rId2" cstate="print">
            <a:extLst>
              <a:ext uri="{28A0092B-C50C-407E-A947-70E740481C1C}">
                <a14:useLocalDpi xmlns:a14="http://schemas.microsoft.com/office/drawing/2010/main" val="0"/>
              </a:ext>
            </a:extLst>
          </a:blip>
          <a:srcRect l="13924" r="13924"/>
          <a:stretch>
            <a:fillRect/>
          </a:stretch>
        </p:blipFill>
        <p:spPr bwMode="auto">
          <a:xfrm>
            <a:off x="1589" y="0"/>
            <a:ext cx="2262641" cy="5572125"/>
          </a:xfrm>
          <a:prstGeom prst="rect">
            <a:avLst/>
          </a:prstGeom>
          <a:solidFill>
            <a:srgbClr val="D8D8D8">
              <a:alpha val="49609"/>
            </a:srgbClr>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15363" name="Right Triangle 1"/>
          <p:cNvSpPr>
            <a:spLocks noChangeArrowheads="1"/>
          </p:cNvSpPr>
          <p:nvPr/>
        </p:nvSpPr>
        <p:spPr bwMode="auto">
          <a:xfrm rot="5400000">
            <a:off x="-3969" y="3969"/>
            <a:ext cx="1798638" cy="1790700"/>
          </a:xfrm>
          <a:prstGeom prst="rtTriangle">
            <a:avLst/>
          </a:prstGeom>
          <a:solidFill>
            <a:schemeClr val="bg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id-ID" altLang="en-US">
              <a:solidFill>
                <a:srgbClr val="FFFFFF"/>
              </a:solidFill>
            </a:endParaRPr>
          </a:p>
        </p:txBody>
      </p:sp>
      <p:sp>
        <p:nvSpPr>
          <p:cNvPr id="15364" name="Parallelogram 7"/>
          <p:cNvSpPr>
            <a:spLocks noChangeArrowheads="1"/>
          </p:cNvSpPr>
          <p:nvPr/>
        </p:nvSpPr>
        <p:spPr bwMode="auto">
          <a:xfrm rot="16200000" flipV="1">
            <a:off x="-639763" y="4098926"/>
            <a:ext cx="5572125" cy="2476500"/>
          </a:xfrm>
          <a:prstGeom prst="parallelogram">
            <a:avLst>
              <a:gd name="adj" fmla="val 100469"/>
            </a:avLst>
          </a:prstGeom>
          <a:solidFill>
            <a:srgbClr val="669BBC">
              <a:alpha val="26953"/>
            </a:srgbClr>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id-ID" altLang="en-US">
              <a:solidFill>
                <a:srgbClr val="669BBC"/>
              </a:solidFill>
            </a:endParaRPr>
          </a:p>
        </p:txBody>
      </p:sp>
      <p:sp>
        <p:nvSpPr>
          <p:cNvPr id="15366" name="Rectangle 27"/>
          <p:cNvSpPr>
            <a:spLocks noChangeArrowheads="1"/>
          </p:cNvSpPr>
          <p:nvPr/>
        </p:nvSpPr>
        <p:spPr bwMode="auto">
          <a:xfrm>
            <a:off x="2073351" y="417427"/>
            <a:ext cx="7854420" cy="158956"/>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sp>
        <p:nvSpPr>
          <p:cNvPr id="15365" name="TextBox 24"/>
          <p:cNvSpPr txBox="1">
            <a:spLocks noChangeArrowheads="1"/>
          </p:cNvSpPr>
          <p:nvPr/>
        </p:nvSpPr>
        <p:spPr bwMode="auto">
          <a:xfrm>
            <a:off x="2073350" y="526270"/>
            <a:ext cx="6239918"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3200" b="1" dirty="0">
                <a:solidFill>
                  <a:srgbClr val="00B0F0"/>
                </a:solidFill>
                <a:latin typeface="+mn-lt"/>
                <a:cs typeface="Times New Roman" panose="02020603050405020304" pitchFamily="18" charset="0"/>
                <a:sym typeface="Arial" panose="020B0604020202020204" pitchFamily="34" charset="0"/>
              </a:rPr>
              <a:t>Examples</a:t>
            </a:r>
          </a:p>
        </p:txBody>
      </p:sp>
      <p:pic>
        <p:nvPicPr>
          <p:cNvPr id="15372" name="Graphic 21"/>
          <p:cNvPicPr>
            <a:picLocks noChangeAspect="1" noChangeArrowheads="1"/>
          </p:cNvPicPr>
          <p:nvPr/>
        </p:nvPicPr>
        <p:blipFill>
          <a:blip r:embed="rId3" cstate="print">
            <a:extLst>
              <a:ext uri="{28A0092B-C50C-407E-A947-70E740481C1C}">
                <a14:useLocalDpi xmlns:a14="http://schemas.microsoft.com/office/drawing/2010/main" val="0"/>
              </a:ext>
            </a:extLst>
          </a:blip>
          <a:srcRect t="27876" b="25429"/>
          <a:stretch>
            <a:fillRect/>
          </a:stretch>
        </p:blipFill>
        <p:spPr bwMode="auto">
          <a:xfrm>
            <a:off x="9927771" y="84865"/>
            <a:ext cx="2120265" cy="947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Rectangle: Rounded Corners 24"/>
          <p:cNvSpPr>
            <a:spLocks noChangeArrowheads="1"/>
          </p:cNvSpPr>
          <p:nvPr/>
        </p:nvSpPr>
        <p:spPr bwMode="auto">
          <a:xfrm>
            <a:off x="2073350" y="1158734"/>
            <a:ext cx="9771323" cy="5348388"/>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dirty="0">
              <a:solidFill>
                <a:srgbClr val="FFFFFF"/>
              </a:solidFill>
            </a:endParaRPr>
          </a:p>
        </p:txBody>
      </p:sp>
      <p:sp>
        <p:nvSpPr>
          <p:cNvPr id="14" name="TextBox 30"/>
          <p:cNvSpPr txBox="1">
            <a:spLocks noChangeArrowheads="1"/>
          </p:cNvSpPr>
          <p:nvPr/>
        </p:nvSpPr>
        <p:spPr bwMode="auto">
          <a:xfrm>
            <a:off x="2339163" y="1177594"/>
            <a:ext cx="9271589" cy="5262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457200" indent="-457200">
              <a:buFont typeface="Wingdings" panose="05000000000000000000" pitchFamily="2" charset="2"/>
              <a:buChar char="§"/>
            </a:pPr>
            <a:r>
              <a:rPr lang="en-US" sz="2800" dirty="0"/>
              <a:t>Figure 6.3 shows the first steps in constructing the AON project network from the information in Table 6.1. We see that activity; </a:t>
            </a:r>
          </a:p>
          <a:p>
            <a:pPr marL="457200" indent="-457200">
              <a:buFont typeface="Wingdings" panose="05000000000000000000" pitchFamily="2" charset="2"/>
              <a:buChar char="§"/>
            </a:pPr>
            <a:r>
              <a:rPr lang="en-US" sz="2800" dirty="0"/>
              <a:t>A (define requirements) has nothing preceding it; therefore, it is the first node to be drawn. </a:t>
            </a:r>
          </a:p>
          <a:p>
            <a:pPr marL="457200" indent="-457200">
              <a:buFont typeface="Wingdings" panose="05000000000000000000" pitchFamily="2" charset="2"/>
              <a:buChar char="§"/>
            </a:pPr>
            <a:r>
              <a:rPr lang="en-US" sz="2800" dirty="0"/>
              <a:t>Next, we note that activities B and C (assign team and design hardware) are both preceded by activity A. We draw two arrows and connect them to activities B and C. </a:t>
            </a:r>
          </a:p>
          <a:p>
            <a:pPr marL="457200" indent="-457200" algn="just">
              <a:buFont typeface="Wingdings" panose="05000000000000000000" pitchFamily="2" charset="2"/>
              <a:buChar char="§"/>
            </a:pPr>
            <a:r>
              <a:rPr lang="en-US" sz="2800" dirty="0"/>
              <a:t>This segment shows the project manager that activity A must be completed before activities B and C can begin.</a:t>
            </a:r>
          </a:p>
          <a:p>
            <a:pPr marL="457200" indent="-457200" algn="just">
              <a:buFont typeface="Wingdings" panose="05000000000000000000" pitchFamily="2" charset="2"/>
              <a:buChar char="§"/>
            </a:pPr>
            <a:r>
              <a:rPr lang="en-US" sz="2800" dirty="0"/>
              <a:t>After A is completed, B and C can take place concurrently, if desired. </a:t>
            </a:r>
            <a:endParaRPr lang="en-US" sz="2800" dirty="0">
              <a:solidFill>
                <a:srgbClr val="000000"/>
              </a:solidFill>
              <a:latin typeface="+mn-lt"/>
              <a:cs typeface="Times New Roman" panose="02020603050405020304" pitchFamily="18" charset="0"/>
              <a:sym typeface="Arial" panose="020B0604020202020204" pitchFamily="34" charset="0"/>
            </a:endParaRPr>
          </a:p>
        </p:txBody>
      </p:sp>
    </p:spTree>
    <p:extLst>
      <p:ext uri="{BB962C8B-B14F-4D97-AF65-F5344CB8AC3E}">
        <p14:creationId xmlns:p14="http://schemas.microsoft.com/office/powerpoint/2010/main" val="254112164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10687EB-9969-D9DB-D237-ACD2CB781AE5}"/>
              </a:ext>
            </a:extLst>
          </p:cNvPr>
          <p:cNvPicPr>
            <a:picLocks noChangeAspect="1"/>
          </p:cNvPicPr>
          <p:nvPr/>
        </p:nvPicPr>
        <p:blipFill>
          <a:blip r:embed="rId2"/>
          <a:stretch>
            <a:fillRect/>
          </a:stretch>
        </p:blipFill>
        <p:spPr>
          <a:xfrm>
            <a:off x="584792" y="510366"/>
            <a:ext cx="10441172" cy="609245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12827918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24"/>
          <p:cNvSpPr>
            <a:spLocks noChangeArrowheads="1"/>
          </p:cNvSpPr>
          <p:nvPr/>
        </p:nvSpPr>
        <p:spPr bwMode="auto">
          <a:xfrm>
            <a:off x="783779" y="1100423"/>
            <a:ext cx="9253355" cy="5103680"/>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dirty="0">
              <a:solidFill>
                <a:srgbClr val="FFFFFF"/>
              </a:solidFill>
            </a:endParaRPr>
          </a:p>
        </p:txBody>
      </p:sp>
      <p:sp>
        <p:nvSpPr>
          <p:cNvPr id="2" name="Rectangle 1"/>
          <p:cNvSpPr/>
          <p:nvPr/>
        </p:nvSpPr>
        <p:spPr>
          <a:xfrm>
            <a:off x="914408" y="1379759"/>
            <a:ext cx="8431611" cy="4401205"/>
          </a:xfrm>
          <a:prstGeom prst="rect">
            <a:avLst/>
          </a:prstGeom>
        </p:spPr>
        <p:txBody>
          <a:bodyPr wrap="square">
            <a:spAutoFit/>
          </a:bodyPr>
          <a:lstStyle/>
          <a:p>
            <a:pPr marL="457200" indent="-457200" algn="just">
              <a:buFont typeface="Wingdings" panose="05000000000000000000" pitchFamily="2" charset="2"/>
              <a:buChar char="§"/>
            </a:pPr>
            <a:r>
              <a:rPr lang="en-US" sz="2800" dirty="0"/>
              <a:t>Figure 6.4 shows the completed network with all of the activities sequences and dependencies. </a:t>
            </a:r>
          </a:p>
          <a:p>
            <a:pPr marL="457200" indent="-457200" algn="just">
              <a:buFont typeface="Wingdings" panose="05000000000000000000" pitchFamily="2" charset="2"/>
              <a:buChar char="§"/>
            </a:pPr>
            <a:r>
              <a:rPr lang="en-US" sz="2800" dirty="0"/>
              <a:t>The information in Figure 6.4 is tremendously valuable to those managing the project. </a:t>
            </a:r>
          </a:p>
          <a:p>
            <a:pPr marL="457200" indent="-457200" algn="just">
              <a:buFont typeface="Wingdings" panose="05000000000000000000" pitchFamily="2" charset="2"/>
              <a:buChar char="§"/>
            </a:pPr>
            <a:r>
              <a:rPr lang="en-US" sz="2800" dirty="0"/>
              <a:t>However, estimating the duration for each activity will further increase the value of the network. </a:t>
            </a:r>
          </a:p>
          <a:p>
            <a:pPr marL="457200" indent="-457200" algn="just">
              <a:buFont typeface="Wingdings" panose="05000000000000000000" pitchFamily="2" charset="2"/>
              <a:buChar char="§"/>
            </a:pPr>
            <a:r>
              <a:rPr lang="en-US" sz="2800" dirty="0"/>
              <a:t>A realistic project plan and schedule require reliable time estimates for project activities. </a:t>
            </a:r>
          </a:p>
          <a:p>
            <a:pPr marL="457200" indent="-457200" algn="just">
              <a:buFont typeface="Wingdings" panose="05000000000000000000" pitchFamily="2" charset="2"/>
              <a:buChar char="§"/>
            </a:pPr>
            <a:r>
              <a:rPr lang="en-US" sz="2800" dirty="0"/>
              <a:t>The addition of time to the network allows us to estimate how long the project will take. </a:t>
            </a:r>
          </a:p>
        </p:txBody>
      </p:sp>
      <p:sp>
        <p:nvSpPr>
          <p:cNvPr id="3" name="TextBox 24"/>
          <p:cNvSpPr txBox="1">
            <a:spLocks noChangeArrowheads="1"/>
          </p:cNvSpPr>
          <p:nvPr/>
        </p:nvSpPr>
        <p:spPr bwMode="auto">
          <a:xfrm>
            <a:off x="783779" y="481003"/>
            <a:ext cx="667511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3200" b="1" dirty="0">
                <a:solidFill>
                  <a:srgbClr val="00B0F0"/>
                </a:solidFill>
                <a:latin typeface="+mn-lt"/>
                <a:cs typeface="Times New Roman" panose="02020603050405020304" pitchFamily="18" charset="0"/>
                <a:sym typeface="Arial" panose="020B0604020202020204" pitchFamily="34" charset="0"/>
              </a:rPr>
              <a:t>Examples</a:t>
            </a:r>
          </a:p>
        </p:txBody>
      </p:sp>
      <p:sp>
        <p:nvSpPr>
          <p:cNvPr id="5" name="Rectangle 27"/>
          <p:cNvSpPr>
            <a:spLocks noChangeArrowheads="1"/>
          </p:cNvSpPr>
          <p:nvPr/>
        </p:nvSpPr>
        <p:spPr bwMode="auto">
          <a:xfrm>
            <a:off x="783779" y="476821"/>
            <a:ext cx="9143991" cy="99562"/>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6"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247689" y="117566"/>
            <a:ext cx="2800348" cy="9144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2867950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24"/>
          <p:cNvSpPr>
            <a:spLocks noChangeArrowheads="1"/>
          </p:cNvSpPr>
          <p:nvPr/>
        </p:nvSpPr>
        <p:spPr bwMode="auto">
          <a:xfrm>
            <a:off x="783779" y="1100423"/>
            <a:ext cx="9253355" cy="5103680"/>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dirty="0">
              <a:solidFill>
                <a:srgbClr val="FFFFFF"/>
              </a:solidFill>
            </a:endParaRPr>
          </a:p>
        </p:txBody>
      </p:sp>
      <p:sp>
        <p:nvSpPr>
          <p:cNvPr id="2" name="Rectangle 1"/>
          <p:cNvSpPr/>
          <p:nvPr/>
        </p:nvSpPr>
        <p:spPr>
          <a:xfrm>
            <a:off x="914408" y="1379759"/>
            <a:ext cx="8431611" cy="4401205"/>
          </a:xfrm>
          <a:prstGeom prst="rect">
            <a:avLst/>
          </a:prstGeom>
        </p:spPr>
        <p:txBody>
          <a:bodyPr wrap="square">
            <a:spAutoFit/>
          </a:bodyPr>
          <a:lstStyle/>
          <a:p>
            <a:pPr marL="457200" indent="-457200" algn="just">
              <a:buFont typeface="Wingdings" panose="05000000000000000000" pitchFamily="2" charset="2"/>
              <a:buChar char="§"/>
            </a:pPr>
            <a:r>
              <a:rPr lang="en-US" sz="2800" dirty="0"/>
              <a:t>When activities can or must start, when resources must be available, which activities can be delayed, and when the project is estimated to be complete are all determined from the times assigned. </a:t>
            </a:r>
          </a:p>
          <a:p>
            <a:pPr marL="457200" indent="-457200" algn="just">
              <a:buFont typeface="Wingdings" panose="05000000000000000000" pitchFamily="2" charset="2"/>
              <a:buChar char="§"/>
            </a:pPr>
            <a:r>
              <a:rPr lang="en-US" sz="2800" dirty="0"/>
              <a:t>Deriving an activity time estimate necessitates early assessment of resource needs in terms of material, equipment, and people. </a:t>
            </a:r>
          </a:p>
          <a:p>
            <a:pPr marL="457200" indent="-457200" algn="just">
              <a:buFont typeface="Wingdings" panose="05000000000000000000" pitchFamily="2" charset="2"/>
              <a:buChar char="§"/>
            </a:pPr>
            <a:r>
              <a:rPr lang="en-US" sz="2800" dirty="0"/>
              <a:t>In essence the project network with activity time estimates links planning, scheduling, and controlling of projects.</a:t>
            </a:r>
          </a:p>
        </p:txBody>
      </p:sp>
      <p:sp>
        <p:nvSpPr>
          <p:cNvPr id="3" name="TextBox 24"/>
          <p:cNvSpPr txBox="1">
            <a:spLocks noChangeArrowheads="1"/>
          </p:cNvSpPr>
          <p:nvPr/>
        </p:nvSpPr>
        <p:spPr bwMode="auto">
          <a:xfrm>
            <a:off x="783779" y="481003"/>
            <a:ext cx="667511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SzPts val="2800"/>
            </a:pPr>
            <a:r>
              <a:rPr lang="en-US" sz="3200" b="1" dirty="0">
                <a:solidFill>
                  <a:srgbClr val="00B0F0"/>
                </a:solidFill>
                <a:latin typeface="+mn-lt"/>
                <a:cs typeface="Times New Roman" panose="02020603050405020304" pitchFamily="18" charset="0"/>
                <a:sym typeface="Arial" panose="020B0604020202020204" pitchFamily="34" charset="0"/>
              </a:rPr>
              <a:t>Examples – Cont..</a:t>
            </a:r>
          </a:p>
        </p:txBody>
      </p:sp>
      <p:sp>
        <p:nvSpPr>
          <p:cNvPr id="5" name="Rectangle 27"/>
          <p:cNvSpPr>
            <a:spLocks noChangeArrowheads="1"/>
          </p:cNvSpPr>
          <p:nvPr/>
        </p:nvSpPr>
        <p:spPr bwMode="auto">
          <a:xfrm>
            <a:off x="783779" y="476821"/>
            <a:ext cx="9143991" cy="99562"/>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6"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247689" y="117566"/>
            <a:ext cx="2800348" cy="9144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0163172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7"/>
          <p:cNvSpPr>
            <a:spLocks noChangeArrowheads="1"/>
          </p:cNvSpPr>
          <p:nvPr/>
        </p:nvSpPr>
        <p:spPr bwMode="auto">
          <a:xfrm>
            <a:off x="541643" y="561704"/>
            <a:ext cx="9386127" cy="106119"/>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12" name="Picture 11">
            <a:extLst>
              <a:ext uri="{FF2B5EF4-FFF2-40B4-BE49-F238E27FC236}">
                <a16:creationId xmlns:a16="http://schemas.microsoft.com/office/drawing/2014/main" id="{F6E96162-03EE-869A-6FC0-67C76CB29274}"/>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5300"/>
                    </a14:imgEffect>
                  </a14:imgLayer>
                </a14:imgProps>
              </a:ext>
            </a:extLst>
          </a:blip>
          <a:stretch>
            <a:fillRect/>
          </a:stretch>
        </p:blipFill>
        <p:spPr>
          <a:xfrm>
            <a:off x="541643" y="818706"/>
            <a:ext cx="10144078" cy="582774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 name="Graphic 21"/>
          <p:cNvPicPr>
            <a:picLocks noChangeAspect="1" noChangeArrowheads="1"/>
          </p:cNvPicPr>
          <p:nvPr/>
        </p:nvPicPr>
        <p:blipFill>
          <a:blip r:embed="rId4" cstate="print">
            <a:extLst>
              <a:ext uri="{28A0092B-C50C-407E-A947-70E740481C1C}">
                <a14:useLocalDpi xmlns:a14="http://schemas.microsoft.com/office/drawing/2010/main" val="0"/>
              </a:ext>
            </a:extLst>
          </a:blip>
          <a:srcRect t="27876" b="25429"/>
          <a:stretch>
            <a:fillRect/>
          </a:stretch>
        </p:blipFill>
        <p:spPr bwMode="auto">
          <a:xfrm>
            <a:off x="9927771" y="73319"/>
            <a:ext cx="2120265" cy="819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2347412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24"/>
          <p:cNvSpPr>
            <a:spLocks noChangeArrowheads="1"/>
          </p:cNvSpPr>
          <p:nvPr/>
        </p:nvSpPr>
        <p:spPr bwMode="auto">
          <a:xfrm>
            <a:off x="414052" y="1446638"/>
            <a:ext cx="10367362" cy="5006415"/>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3" name="Content Placeholder 2"/>
          <p:cNvSpPr>
            <a:spLocks noGrp="1"/>
          </p:cNvSpPr>
          <p:nvPr>
            <p:ph idx="1"/>
          </p:nvPr>
        </p:nvSpPr>
        <p:spPr>
          <a:xfrm>
            <a:off x="681445" y="1538244"/>
            <a:ext cx="9791625" cy="4914809"/>
          </a:xfrm>
        </p:spPr>
        <p:txBody>
          <a:bodyPr/>
          <a:lstStyle/>
          <a:p>
            <a:pPr algn="just"/>
            <a:r>
              <a:rPr lang="en-US" sz="2400" b="1" dirty="0"/>
              <a:t>Forward Pass—Earliest Times </a:t>
            </a:r>
          </a:p>
          <a:p>
            <a:pPr marL="457200" indent="-457200" algn="just">
              <a:buFont typeface="+mj-lt"/>
              <a:buAutoNum type="arabicPeriod"/>
            </a:pPr>
            <a:r>
              <a:rPr lang="en-US" sz="2400" dirty="0"/>
              <a:t>How soon can the activity start? (early start—ES) </a:t>
            </a:r>
          </a:p>
          <a:p>
            <a:pPr marL="457200" indent="-457200" algn="just">
              <a:buFont typeface="+mj-lt"/>
              <a:buAutoNum type="arabicPeriod"/>
            </a:pPr>
            <a:r>
              <a:rPr lang="en-US" sz="2400" dirty="0"/>
              <a:t>How soon can the activity finish? (early finish—EF) </a:t>
            </a:r>
          </a:p>
          <a:p>
            <a:pPr marL="457200" indent="-457200" algn="just">
              <a:buFont typeface="+mj-lt"/>
              <a:buAutoNum type="arabicPeriod"/>
            </a:pPr>
            <a:r>
              <a:rPr lang="en-US" sz="2400" dirty="0"/>
              <a:t>How soon can the project be finished? (expected time—TE) </a:t>
            </a:r>
          </a:p>
          <a:p>
            <a:pPr algn="just"/>
            <a:r>
              <a:rPr lang="en-US" sz="2400" b="1" dirty="0"/>
              <a:t>Backward Pass—Latest Times </a:t>
            </a:r>
          </a:p>
          <a:p>
            <a:pPr marL="457200" indent="-457200" algn="just">
              <a:buFont typeface="+mj-lt"/>
              <a:buAutoNum type="arabicPeriod"/>
            </a:pPr>
            <a:r>
              <a:rPr lang="en-US" sz="2400" dirty="0"/>
              <a:t>How late can the activity start? (late start—LS) </a:t>
            </a:r>
          </a:p>
          <a:p>
            <a:pPr marL="457200" indent="-457200" algn="just">
              <a:buFont typeface="+mj-lt"/>
              <a:buAutoNum type="arabicPeriod"/>
            </a:pPr>
            <a:r>
              <a:rPr lang="en-US" sz="2400" dirty="0"/>
              <a:t>How late can the activity finish? (late finish—LF) </a:t>
            </a:r>
          </a:p>
          <a:p>
            <a:pPr marL="457200" indent="-457200" algn="just">
              <a:buFont typeface="+mj-lt"/>
              <a:buAutoNum type="arabicPeriod"/>
            </a:pPr>
            <a:r>
              <a:rPr lang="en-US" sz="2400" dirty="0"/>
              <a:t>Which activities represent the critical path (CP)? This is the longest path in the network which, when delayed, will delay the project. </a:t>
            </a:r>
          </a:p>
          <a:p>
            <a:pPr marL="457200" indent="-457200" algn="just">
              <a:buFont typeface="+mj-lt"/>
              <a:buAutoNum type="arabicPeriod"/>
            </a:pPr>
            <a:r>
              <a:rPr lang="en-US" sz="2400" dirty="0"/>
              <a:t>How long can the activity be delayed? (slack or float—SL)</a:t>
            </a:r>
          </a:p>
        </p:txBody>
      </p:sp>
      <p:sp>
        <p:nvSpPr>
          <p:cNvPr id="5" name="TextBox 24"/>
          <p:cNvSpPr txBox="1">
            <a:spLocks noGrp="1" noChangeArrowheads="1"/>
          </p:cNvSpPr>
          <p:nvPr>
            <p:ph type="title"/>
          </p:nvPr>
        </p:nvSpPr>
        <p:spPr bwMode="auto">
          <a:xfrm>
            <a:off x="593894" y="756806"/>
            <a:ext cx="5584837" cy="480131"/>
          </a:xfrm>
          <a:prstGeom prst="rect">
            <a:avLst/>
          </a:prstGeom>
          <a:ln/>
        </p:spPr>
        <p:style>
          <a:lnRef idx="2">
            <a:schemeClr val="accent3">
              <a:shade val="50000"/>
            </a:schemeClr>
          </a:lnRef>
          <a:fillRef idx="1">
            <a:schemeClr val="accent3"/>
          </a:fillRef>
          <a:effectRef idx="0">
            <a:schemeClr val="accent3"/>
          </a:effectRef>
          <a:fontRef idx="minor">
            <a:schemeClr val="lt1"/>
          </a:fontRef>
        </p:style>
        <p:txBody>
          <a:bodyPr wrap="square">
            <a:spAutoFit/>
          </a:bodyPr>
          <a:lstStyle/>
          <a:p>
            <a:pPr>
              <a:buSzPts val="2800"/>
            </a:pPr>
            <a:r>
              <a:rPr lang="en-US" sz="2800" b="1" dirty="0">
                <a:solidFill>
                  <a:srgbClr val="00B0F0"/>
                </a:solidFill>
                <a:latin typeface="+mj-lt"/>
                <a:ea typeface="+mj-ea"/>
                <a:cs typeface="Times New Roman" panose="02020603050405020304" pitchFamily="18" charset="0"/>
              </a:rPr>
              <a:t>4.5 Network Computation Process</a:t>
            </a:r>
            <a:endParaRPr lang="en-US" sz="2800" b="1" dirty="0">
              <a:solidFill>
                <a:srgbClr val="00B0F0"/>
              </a:solidFill>
              <a:latin typeface="+mj-lt"/>
              <a:ea typeface="+mj-ea"/>
              <a:cs typeface="Times New Roman" panose="02020603050405020304" pitchFamily="18" charset="0"/>
              <a:sym typeface="Arial" panose="020B0604020202020204" pitchFamily="34" charset="0"/>
            </a:endParaRPr>
          </a:p>
        </p:txBody>
      </p:sp>
      <p:sp>
        <p:nvSpPr>
          <p:cNvPr id="6" name="Rectangle 27"/>
          <p:cNvSpPr>
            <a:spLocks noChangeArrowheads="1"/>
          </p:cNvSpPr>
          <p:nvPr/>
        </p:nvSpPr>
        <p:spPr bwMode="auto">
          <a:xfrm>
            <a:off x="541643" y="561704"/>
            <a:ext cx="9386127" cy="106119"/>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7"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927771" y="137117"/>
            <a:ext cx="2120265" cy="947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525697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24"/>
          <p:cNvSpPr>
            <a:spLocks noChangeArrowheads="1"/>
          </p:cNvSpPr>
          <p:nvPr/>
        </p:nvSpPr>
        <p:spPr bwMode="auto">
          <a:xfrm>
            <a:off x="586013" y="1379961"/>
            <a:ext cx="8929462" cy="4668239"/>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3" name="Content Placeholder 2"/>
          <p:cNvSpPr>
            <a:spLocks noGrp="1"/>
          </p:cNvSpPr>
          <p:nvPr>
            <p:ph idx="1"/>
          </p:nvPr>
        </p:nvSpPr>
        <p:spPr>
          <a:xfrm>
            <a:off x="838200" y="1512122"/>
            <a:ext cx="8391525" cy="4326704"/>
          </a:xfrm>
        </p:spPr>
        <p:txBody>
          <a:bodyPr/>
          <a:lstStyle/>
          <a:p>
            <a:pPr algn="just"/>
            <a:r>
              <a:rPr lang="en-US" dirty="0"/>
              <a:t>The forward pass starts with the first project activity(</a:t>
            </a:r>
            <a:r>
              <a:rPr lang="en-US" dirty="0" err="1"/>
              <a:t>ies</a:t>
            </a:r>
            <a:r>
              <a:rPr lang="en-US" dirty="0"/>
              <a:t>) and traces each path (chain of sequential activities) through the network to the last project activity(</a:t>
            </a:r>
            <a:r>
              <a:rPr lang="en-US" dirty="0" err="1"/>
              <a:t>ies</a:t>
            </a:r>
            <a:r>
              <a:rPr lang="en-US" dirty="0"/>
              <a:t>). </a:t>
            </a:r>
          </a:p>
          <a:p>
            <a:pPr algn="just"/>
            <a:r>
              <a:rPr lang="en-US" dirty="0"/>
              <a:t>As you trace along the path, you add the activity times. The longest path denotes the project completion time for the plan and is called the critical path (CP). </a:t>
            </a:r>
          </a:p>
          <a:p>
            <a:pPr algn="just"/>
            <a:r>
              <a:rPr lang="en-US" dirty="0"/>
              <a:t>Table 6.2 lists the activity times in workdays for the Automated Warehouse project example we used for drawing a network.</a:t>
            </a:r>
          </a:p>
        </p:txBody>
      </p:sp>
      <p:sp>
        <p:nvSpPr>
          <p:cNvPr id="4" name="TextBox 24"/>
          <p:cNvSpPr txBox="1">
            <a:spLocks noGrp="1" noChangeArrowheads="1"/>
          </p:cNvSpPr>
          <p:nvPr>
            <p:ph type="title"/>
          </p:nvPr>
        </p:nvSpPr>
        <p:spPr bwMode="auto">
          <a:xfrm>
            <a:off x="686785" y="809800"/>
            <a:ext cx="5648701" cy="480131"/>
          </a:xfrm>
          <a:prstGeom prst="rect">
            <a:avLst/>
          </a:prstGeom>
          <a:ln/>
        </p:spPr>
        <p:style>
          <a:lnRef idx="2">
            <a:schemeClr val="accent3">
              <a:shade val="50000"/>
            </a:schemeClr>
          </a:lnRef>
          <a:fillRef idx="1">
            <a:schemeClr val="accent3"/>
          </a:fillRef>
          <a:effectRef idx="0">
            <a:schemeClr val="accent3"/>
          </a:effectRef>
          <a:fontRef idx="minor">
            <a:schemeClr val="lt1"/>
          </a:fontRef>
        </p:style>
        <p:txBody>
          <a:bodyPr wrap="square">
            <a:spAutoFit/>
          </a:bodyPr>
          <a:lstStyle/>
          <a:p>
            <a:r>
              <a:rPr lang="en-US" sz="2800" b="1" dirty="0">
                <a:solidFill>
                  <a:srgbClr val="00B0F0"/>
                </a:solidFill>
                <a:latin typeface="+mj-lt"/>
                <a:ea typeface="+mj-ea"/>
                <a:cs typeface="Times New Roman" panose="02020603050405020304" pitchFamily="18" charset="0"/>
              </a:rPr>
              <a:t>(1) Forward Pass—Earliest Times: </a:t>
            </a:r>
          </a:p>
        </p:txBody>
      </p:sp>
      <p:sp>
        <p:nvSpPr>
          <p:cNvPr id="5" name="Rectangle 27"/>
          <p:cNvSpPr>
            <a:spLocks noChangeArrowheads="1"/>
          </p:cNvSpPr>
          <p:nvPr/>
        </p:nvSpPr>
        <p:spPr bwMode="auto">
          <a:xfrm flipV="1">
            <a:off x="620021" y="576382"/>
            <a:ext cx="9307749" cy="76662"/>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6"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927771" y="84865"/>
            <a:ext cx="2120265" cy="947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4" name="Picture 2" descr="Nature of projects #2: before you star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09649" y="1856793"/>
            <a:ext cx="2338387" cy="314441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78145344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24"/>
          <p:cNvSpPr>
            <a:spLocks noChangeArrowheads="1"/>
          </p:cNvSpPr>
          <p:nvPr/>
        </p:nvSpPr>
        <p:spPr bwMode="auto">
          <a:xfrm>
            <a:off x="572356" y="1580604"/>
            <a:ext cx="8859027" cy="4917177"/>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3" name="Content Placeholder 2"/>
          <p:cNvSpPr>
            <a:spLocks noGrp="1"/>
          </p:cNvSpPr>
          <p:nvPr>
            <p:ph idx="1"/>
          </p:nvPr>
        </p:nvSpPr>
        <p:spPr>
          <a:xfrm>
            <a:off x="838200" y="1711234"/>
            <a:ext cx="8436429" cy="4648001"/>
          </a:xfrm>
        </p:spPr>
        <p:txBody>
          <a:bodyPr/>
          <a:lstStyle/>
          <a:p>
            <a:r>
              <a:rPr lang="en-US" dirty="0"/>
              <a:t>The backward pass starts with the last project activity(</a:t>
            </a:r>
            <a:r>
              <a:rPr lang="en-US" dirty="0" err="1"/>
              <a:t>ies</a:t>
            </a:r>
            <a:r>
              <a:rPr lang="en-US" dirty="0"/>
              <a:t>) on the network. </a:t>
            </a:r>
          </a:p>
          <a:p>
            <a:r>
              <a:rPr lang="en-US" dirty="0"/>
              <a:t>You trace backward on each path subtracting activity times to find the late start (LS) and late finish (LF) times for each activity. </a:t>
            </a:r>
          </a:p>
          <a:p>
            <a:r>
              <a:rPr lang="en-US" dirty="0"/>
              <a:t>Before the backward pass can be computed, the late finish for the last project activity(</a:t>
            </a:r>
            <a:r>
              <a:rPr lang="en-US" dirty="0" err="1"/>
              <a:t>ies</a:t>
            </a:r>
            <a:r>
              <a:rPr lang="en-US" dirty="0"/>
              <a:t>) must be selected.</a:t>
            </a:r>
          </a:p>
          <a:p>
            <a:r>
              <a:rPr lang="en-US" dirty="0"/>
              <a:t>In early planning stages, this time is usually set equal to the early finish (EF) of the last project activity (or in the case of multiple finish activities, the activity with the largest EF). </a:t>
            </a:r>
          </a:p>
        </p:txBody>
      </p:sp>
      <p:sp>
        <p:nvSpPr>
          <p:cNvPr id="4" name="TextBox 24"/>
          <p:cNvSpPr txBox="1">
            <a:spLocks noGrp="1" noChangeArrowheads="1"/>
          </p:cNvSpPr>
          <p:nvPr>
            <p:ph type="title"/>
          </p:nvPr>
        </p:nvSpPr>
        <p:spPr bwMode="auto">
          <a:xfrm>
            <a:off x="838200" y="896169"/>
            <a:ext cx="5654040" cy="480131"/>
          </a:xfrm>
          <a:prstGeom prst="rect">
            <a:avLst/>
          </a:prstGeom>
          <a:ln/>
        </p:spPr>
        <p:style>
          <a:lnRef idx="2">
            <a:schemeClr val="accent3">
              <a:shade val="50000"/>
            </a:schemeClr>
          </a:lnRef>
          <a:fillRef idx="1">
            <a:schemeClr val="accent3"/>
          </a:fillRef>
          <a:effectRef idx="0">
            <a:schemeClr val="accent3"/>
          </a:effectRef>
          <a:fontRef idx="minor">
            <a:schemeClr val="lt1"/>
          </a:fontRef>
        </p:style>
        <p:txBody>
          <a:bodyPr wrap="square">
            <a:spAutoFit/>
          </a:bodyPr>
          <a:lstStyle/>
          <a:p>
            <a:pPr>
              <a:buSzPts val="2800"/>
            </a:pPr>
            <a:r>
              <a:rPr lang="en-US" sz="2800" b="1" dirty="0">
                <a:solidFill>
                  <a:srgbClr val="00B0F0"/>
                </a:solidFill>
                <a:latin typeface="+mj-lt"/>
                <a:ea typeface="+mj-ea"/>
                <a:cs typeface="Times New Roman" panose="02020603050405020304" pitchFamily="18" charset="0"/>
                <a:sym typeface="Arial" panose="020B0604020202020204" pitchFamily="34" charset="0"/>
              </a:rPr>
              <a:t>(2) Backward Pass – Latest Times</a:t>
            </a:r>
          </a:p>
        </p:txBody>
      </p:sp>
      <p:sp>
        <p:nvSpPr>
          <p:cNvPr id="5" name="Rectangle 27"/>
          <p:cNvSpPr>
            <a:spLocks noChangeArrowheads="1"/>
          </p:cNvSpPr>
          <p:nvPr/>
        </p:nvSpPr>
        <p:spPr bwMode="auto">
          <a:xfrm flipV="1">
            <a:off x="572357" y="576382"/>
            <a:ext cx="9355414" cy="170882"/>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6"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927771" y="202432"/>
            <a:ext cx="2120265" cy="947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8" name="Picture 2" descr="FIVE FACTS ABOUT THE NATURE OF PROJECT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697227" y="1543284"/>
            <a:ext cx="2170698" cy="495449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753959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24"/>
          <p:cNvSpPr>
            <a:spLocks noChangeArrowheads="1"/>
          </p:cNvSpPr>
          <p:nvPr/>
        </p:nvSpPr>
        <p:spPr bwMode="auto">
          <a:xfrm>
            <a:off x="572357" y="1580605"/>
            <a:ext cx="7840124" cy="4062550"/>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3" name="Content Placeholder 2"/>
          <p:cNvSpPr>
            <a:spLocks noGrp="1"/>
          </p:cNvSpPr>
          <p:nvPr>
            <p:ph idx="1"/>
          </p:nvPr>
        </p:nvSpPr>
        <p:spPr>
          <a:xfrm>
            <a:off x="838200" y="1825625"/>
            <a:ext cx="6986451" cy="3595461"/>
          </a:xfrm>
        </p:spPr>
        <p:txBody>
          <a:bodyPr/>
          <a:lstStyle/>
          <a:p>
            <a:r>
              <a:rPr lang="en-US" dirty="0"/>
              <a:t>In some cases an imposed project duration deadline exists, and this date will be used.</a:t>
            </a:r>
          </a:p>
          <a:p>
            <a:r>
              <a:rPr lang="en-US" dirty="0"/>
              <a:t>Let us assume for planning purposes we can accept the EF project duration (TE) equal to 100 workdays. </a:t>
            </a:r>
          </a:p>
          <a:p>
            <a:r>
              <a:rPr lang="en-US" dirty="0"/>
              <a:t>The LF for activity H becomes 100 days (EF = LF).</a:t>
            </a:r>
          </a:p>
        </p:txBody>
      </p:sp>
      <p:sp>
        <p:nvSpPr>
          <p:cNvPr id="5" name="TextBox 24"/>
          <p:cNvSpPr txBox="1">
            <a:spLocks noGrp="1" noChangeArrowheads="1"/>
          </p:cNvSpPr>
          <p:nvPr>
            <p:ph type="title"/>
          </p:nvPr>
        </p:nvSpPr>
        <p:spPr bwMode="auto">
          <a:xfrm>
            <a:off x="838199" y="896169"/>
            <a:ext cx="7381875" cy="535531"/>
          </a:xfrm>
          <a:prstGeom prst="rect">
            <a:avLst/>
          </a:prstGeom>
          <a:ln/>
        </p:spPr>
        <p:style>
          <a:lnRef idx="2">
            <a:schemeClr val="accent3">
              <a:shade val="50000"/>
            </a:schemeClr>
          </a:lnRef>
          <a:fillRef idx="1">
            <a:schemeClr val="accent3"/>
          </a:fillRef>
          <a:effectRef idx="0">
            <a:schemeClr val="accent3"/>
          </a:effectRef>
          <a:fontRef idx="minor">
            <a:schemeClr val="lt1"/>
          </a:fontRef>
        </p:style>
        <p:txBody>
          <a:bodyPr wrap="square">
            <a:spAutoFit/>
          </a:bodyPr>
          <a:lstStyle/>
          <a:p>
            <a:pPr>
              <a:buSzPts val="2800"/>
            </a:pPr>
            <a:r>
              <a:rPr lang="en-US" sz="3200" b="1" dirty="0">
                <a:solidFill>
                  <a:srgbClr val="00B0F0"/>
                </a:solidFill>
                <a:latin typeface="+mj-lt"/>
                <a:ea typeface="+mj-ea"/>
                <a:cs typeface="Times New Roman" panose="02020603050405020304" pitchFamily="18" charset="0"/>
                <a:sym typeface="Arial" panose="020B0604020202020204" pitchFamily="34" charset="0"/>
              </a:rPr>
              <a:t>(2) Backward Pass – Latest Times – Cont..</a:t>
            </a:r>
            <a:endParaRPr lang="en-US" sz="3200" b="1" dirty="0">
              <a:solidFill>
                <a:srgbClr val="00B0F0"/>
              </a:solidFill>
              <a:latin typeface="+mn-lt"/>
              <a:cs typeface="Times New Roman" panose="02020603050405020304" pitchFamily="18" charset="0"/>
              <a:sym typeface="Arial" panose="020B0604020202020204" pitchFamily="34" charset="0"/>
            </a:endParaRPr>
          </a:p>
        </p:txBody>
      </p:sp>
      <p:sp>
        <p:nvSpPr>
          <p:cNvPr id="6" name="Rectangle 27"/>
          <p:cNvSpPr>
            <a:spLocks noChangeArrowheads="1"/>
          </p:cNvSpPr>
          <p:nvPr/>
        </p:nvSpPr>
        <p:spPr bwMode="auto">
          <a:xfrm flipV="1">
            <a:off x="572357" y="576382"/>
            <a:ext cx="9355414" cy="170882"/>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7"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927771" y="202432"/>
            <a:ext cx="2120265" cy="947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2" descr="FIVE FACTS ABOUT THE NATURE OF PROJECT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804366" y="1543284"/>
            <a:ext cx="3063559" cy="495449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059185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24"/>
          <p:cNvSpPr>
            <a:spLocks noChangeArrowheads="1"/>
          </p:cNvSpPr>
          <p:nvPr/>
        </p:nvSpPr>
        <p:spPr bwMode="auto">
          <a:xfrm>
            <a:off x="572356" y="1418993"/>
            <a:ext cx="7647719" cy="4466233"/>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3" name="Content Placeholder 2"/>
          <p:cNvSpPr>
            <a:spLocks noGrp="1"/>
          </p:cNvSpPr>
          <p:nvPr>
            <p:ph idx="1"/>
          </p:nvPr>
        </p:nvSpPr>
        <p:spPr>
          <a:xfrm>
            <a:off x="699652" y="1548531"/>
            <a:ext cx="7196573" cy="4052170"/>
          </a:xfrm>
        </p:spPr>
        <p:txBody>
          <a:bodyPr/>
          <a:lstStyle/>
          <a:p>
            <a:pPr algn="just"/>
            <a:r>
              <a:rPr lang="en-US" dirty="0"/>
              <a:t>When the critical path is known, it is possible to tightly manage the resources of the activities on the critical path so no mistakes are made that will result in delays. </a:t>
            </a:r>
          </a:p>
          <a:p>
            <a:pPr algn="just"/>
            <a:r>
              <a:rPr lang="en-US" dirty="0"/>
              <a:t>In addition, if for some reason the project must be expedited to meet an earlier date, it is possible to select those activities, or combination of activities, that will cost the least to shorten the project. </a:t>
            </a:r>
          </a:p>
        </p:txBody>
      </p:sp>
      <p:sp>
        <p:nvSpPr>
          <p:cNvPr id="5" name="TextBox 24"/>
          <p:cNvSpPr txBox="1">
            <a:spLocks noChangeArrowheads="1"/>
          </p:cNvSpPr>
          <p:nvPr/>
        </p:nvSpPr>
        <p:spPr bwMode="auto">
          <a:xfrm>
            <a:off x="838199" y="819450"/>
            <a:ext cx="8815251" cy="480131"/>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wrap="square">
            <a:spAutoFit/>
          </a:bodyPr>
          <a:lstStyle>
            <a:lvl1pPr algn="l" rtl="0" fontAlgn="base">
              <a:lnSpc>
                <a:spcPct val="90000"/>
              </a:lnSpc>
              <a:spcBef>
                <a:spcPct val="0"/>
              </a:spcBef>
              <a:spcAft>
                <a:spcPct val="0"/>
              </a:spcAft>
              <a:defRPr sz="4400" kern="1200">
                <a:solidFill>
                  <a:schemeClr val="lt1"/>
                </a:solidFill>
                <a:latin typeface="+mn-lt"/>
                <a:ea typeface="+mn-ea"/>
                <a:cs typeface="+mn-cs"/>
              </a:defRPr>
            </a:lvl1pPr>
            <a:lvl2pPr algn="l" rtl="0" fontAlgn="base">
              <a:lnSpc>
                <a:spcPct val="90000"/>
              </a:lnSpc>
              <a:spcBef>
                <a:spcPct val="0"/>
              </a:spcBef>
              <a:spcAft>
                <a:spcPct val="0"/>
              </a:spcAft>
              <a:defRPr sz="4400">
                <a:solidFill>
                  <a:schemeClr val="lt1"/>
                </a:solidFill>
                <a:latin typeface="+mn-lt"/>
                <a:ea typeface="+mn-ea"/>
                <a:cs typeface="+mn-cs"/>
              </a:defRPr>
            </a:lvl2pPr>
            <a:lvl3pPr algn="l" rtl="0" fontAlgn="base">
              <a:lnSpc>
                <a:spcPct val="90000"/>
              </a:lnSpc>
              <a:spcBef>
                <a:spcPct val="0"/>
              </a:spcBef>
              <a:spcAft>
                <a:spcPct val="0"/>
              </a:spcAft>
              <a:defRPr sz="4400">
                <a:solidFill>
                  <a:schemeClr val="lt1"/>
                </a:solidFill>
                <a:latin typeface="+mn-lt"/>
                <a:ea typeface="+mn-ea"/>
                <a:cs typeface="+mn-cs"/>
              </a:defRPr>
            </a:lvl3pPr>
            <a:lvl4pPr algn="l" rtl="0" fontAlgn="base">
              <a:lnSpc>
                <a:spcPct val="90000"/>
              </a:lnSpc>
              <a:spcBef>
                <a:spcPct val="0"/>
              </a:spcBef>
              <a:spcAft>
                <a:spcPct val="0"/>
              </a:spcAft>
              <a:defRPr sz="4400">
                <a:solidFill>
                  <a:schemeClr val="lt1"/>
                </a:solidFill>
                <a:latin typeface="+mn-lt"/>
                <a:ea typeface="+mn-ea"/>
                <a:cs typeface="+mn-cs"/>
              </a:defRPr>
            </a:lvl4pPr>
            <a:lvl5pPr algn="l" rtl="0" fontAlgn="base">
              <a:lnSpc>
                <a:spcPct val="90000"/>
              </a:lnSpc>
              <a:spcBef>
                <a:spcPct val="0"/>
              </a:spcBef>
              <a:spcAft>
                <a:spcPct val="0"/>
              </a:spcAft>
              <a:defRPr sz="4400">
                <a:solidFill>
                  <a:schemeClr val="lt1"/>
                </a:solidFill>
                <a:latin typeface="+mn-lt"/>
                <a:ea typeface="+mn-ea"/>
                <a:cs typeface="+mn-cs"/>
              </a:defRPr>
            </a:lvl5pPr>
            <a:lvl6pPr marL="457200" algn="l" rtl="0" fontAlgn="base">
              <a:lnSpc>
                <a:spcPct val="90000"/>
              </a:lnSpc>
              <a:spcBef>
                <a:spcPct val="0"/>
              </a:spcBef>
              <a:spcAft>
                <a:spcPct val="0"/>
              </a:spcAft>
              <a:defRPr sz="4400">
                <a:solidFill>
                  <a:schemeClr val="lt1"/>
                </a:solidFill>
                <a:latin typeface="+mn-lt"/>
                <a:ea typeface="+mn-ea"/>
                <a:cs typeface="+mn-cs"/>
              </a:defRPr>
            </a:lvl6pPr>
            <a:lvl7pPr marL="914400" algn="l" rtl="0" fontAlgn="base">
              <a:lnSpc>
                <a:spcPct val="90000"/>
              </a:lnSpc>
              <a:spcBef>
                <a:spcPct val="0"/>
              </a:spcBef>
              <a:spcAft>
                <a:spcPct val="0"/>
              </a:spcAft>
              <a:defRPr sz="4400">
                <a:solidFill>
                  <a:schemeClr val="lt1"/>
                </a:solidFill>
                <a:latin typeface="+mn-lt"/>
                <a:ea typeface="+mn-ea"/>
                <a:cs typeface="+mn-cs"/>
              </a:defRPr>
            </a:lvl7pPr>
            <a:lvl8pPr marL="1371600" algn="l" rtl="0" fontAlgn="base">
              <a:lnSpc>
                <a:spcPct val="90000"/>
              </a:lnSpc>
              <a:spcBef>
                <a:spcPct val="0"/>
              </a:spcBef>
              <a:spcAft>
                <a:spcPct val="0"/>
              </a:spcAft>
              <a:defRPr sz="4400">
                <a:solidFill>
                  <a:schemeClr val="lt1"/>
                </a:solidFill>
                <a:latin typeface="+mn-lt"/>
                <a:ea typeface="+mn-ea"/>
                <a:cs typeface="+mn-cs"/>
              </a:defRPr>
            </a:lvl8pPr>
            <a:lvl9pPr marL="1828800" algn="l" rtl="0" fontAlgn="base">
              <a:lnSpc>
                <a:spcPct val="90000"/>
              </a:lnSpc>
              <a:spcBef>
                <a:spcPct val="0"/>
              </a:spcBef>
              <a:spcAft>
                <a:spcPct val="0"/>
              </a:spcAft>
              <a:defRPr sz="4400">
                <a:solidFill>
                  <a:schemeClr val="lt1"/>
                </a:solidFill>
                <a:latin typeface="+mn-lt"/>
                <a:ea typeface="+mn-ea"/>
                <a:cs typeface="+mn-cs"/>
              </a:defRPr>
            </a:lvl9pPr>
          </a:lstStyle>
          <a:p>
            <a:pPr>
              <a:buSzPts val="2800"/>
            </a:pPr>
            <a:r>
              <a:rPr lang="en-US" sz="2800" b="1" dirty="0">
                <a:solidFill>
                  <a:srgbClr val="00B0F0"/>
                </a:solidFill>
                <a:latin typeface="+mj-lt"/>
                <a:ea typeface="+mj-ea"/>
                <a:cs typeface="Times New Roman" panose="02020603050405020304" pitchFamily="18" charset="0"/>
              </a:rPr>
              <a:t>4.6 Using the Forward and Backward Pass Information </a:t>
            </a:r>
            <a:endParaRPr lang="en-US" sz="2800" b="1" dirty="0">
              <a:solidFill>
                <a:srgbClr val="00B0F0"/>
              </a:solidFill>
              <a:latin typeface="+mj-lt"/>
              <a:ea typeface="+mj-ea"/>
              <a:cs typeface="Times New Roman" panose="02020603050405020304" pitchFamily="18" charset="0"/>
              <a:sym typeface="Arial" panose="020B0604020202020204" pitchFamily="34" charset="0"/>
            </a:endParaRPr>
          </a:p>
        </p:txBody>
      </p:sp>
      <p:pic>
        <p:nvPicPr>
          <p:cNvPr id="5124" name="Picture 4" descr="Call for Nature-based Projects 2023 - explorer.land's blog"/>
          <p:cNvPicPr>
            <a:picLocks noChangeAspect="1" noChangeArrowheads="1"/>
          </p:cNvPicPr>
          <p:nvPr/>
        </p:nvPicPr>
        <p:blipFill>
          <a:blip r:embed="rId2" cstate="print">
            <a:extLst>
              <a:ext uri="{BEBA8EAE-BF5A-486C-A8C5-ECC9F3942E4B}">
                <a14:imgProps xmlns:a14="http://schemas.microsoft.com/office/drawing/2010/main">
                  <a14:imgLayer r:embed="rId3">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a:off x="8461651" y="1432931"/>
            <a:ext cx="3663673" cy="430112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8" name="Rectangle 27"/>
          <p:cNvSpPr>
            <a:spLocks noChangeArrowheads="1"/>
          </p:cNvSpPr>
          <p:nvPr/>
        </p:nvSpPr>
        <p:spPr bwMode="auto">
          <a:xfrm flipV="1">
            <a:off x="620021" y="576382"/>
            <a:ext cx="9307749" cy="76662"/>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9" name="Graphic 21"/>
          <p:cNvPicPr>
            <a:picLocks noChangeAspect="1" noChangeArrowheads="1"/>
          </p:cNvPicPr>
          <p:nvPr/>
        </p:nvPicPr>
        <p:blipFill>
          <a:blip r:embed="rId4" cstate="print">
            <a:extLst>
              <a:ext uri="{28A0092B-C50C-407E-A947-70E740481C1C}">
                <a14:useLocalDpi xmlns:a14="http://schemas.microsoft.com/office/drawing/2010/main" val="0"/>
              </a:ext>
            </a:extLst>
          </a:blip>
          <a:srcRect t="27876" b="25429"/>
          <a:stretch>
            <a:fillRect/>
          </a:stretch>
        </p:blipFill>
        <p:spPr bwMode="auto">
          <a:xfrm>
            <a:off x="9927771" y="84865"/>
            <a:ext cx="2120265" cy="947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4322205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24"/>
          <p:cNvSpPr>
            <a:spLocks noChangeArrowheads="1"/>
          </p:cNvSpPr>
          <p:nvPr/>
        </p:nvSpPr>
        <p:spPr bwMode="auto">
          <a:xfrm>
            <a:off x="644401" y="1556335"/>
            <a:ext cx="8166224" cy="4480900"/>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2" name="Title 1"/>
          <p:cNvSpPr>
            <a:spLocks noGrp="1"/>
          </p:cNvSpPr>
          <p:nvPr>
            <p:ph type="title"/>
          </p:nvPr>
        </p:nvSpPr>
        <p:spPr>
          <a:xfrm>
            <a:off x="838201" y="820765"/>
            <a:ext cx="8867774" cy="588463"/>
          </a:xfrm>
        </p:spPr>
        <p:style>
          <a:lnRef idx="2">
            <a:schemeClr val="accent3">
              <a:shade val="50000"/>
            </a:schemeClr>
          </a:lnRef>
          <a:fillRef idx="1">
            <a:schemeClr val="accent3"/>
          </a:fillRef>
          <a:effectRef idx="0">
            <a:schemeClr val="accent3"/>
          </a:effectRef>
          <a:fontRef idx="minor">
            <a:schemeClr val="lt1"/>
          </a:fontRef>
        </p:style>
        <p:txBody>
          <a:bodyPr/>
          <a:lstStyle/>
          <a:p>
            <a:pPr>
              <a:buSzPts val="2800"/>
            </a:pPr>
            <a:r>
              <a:rPr lang="en-US" sz="2800" b="1" dirty="0">
                <a:solidFill>
                  <a:srgbClr val="00B0F0"/>
                </a:solidFill>
                <a:latin typeface="+mj-lt"/>
                <a:ea typeface="+mj-ea"/>
                <a:cs typeface="Times New Roman" panose="02020603050405020304" pitchFamily="18" charset="0"/>
              </a:rPr>
              <a:t>Using the Forward and Backward Pass Information – Cont..</a:t>
            </a:r>
            <a:endParaRPr lang="en-US" sz="2800" b="1" dirty="0">
              <a:solidFill>
                <a:srgbClr val="00B0F0"/>
              </a:solidFill>
              <a:latin typeface="+mj-lt"/>
              <a:ea typeface="+mj-ea"/>
              <a:cs typeface="Times New Roman" panose="02020603050405020304" pitchFamily="18" charset="0"/>
              <a:sym typeface="Arial" panose="020B0604020202020204" pitchFamily="34" charset="0"/>
            </a:endParaRPr>
          </a:p>
        </p:txBody>
      </p:sp>
      <p:sp>
        <p:nvSpPr>
          <p:cNvPr id="3" name="Content Placeholder 2"/>
          <p:cNvSpPr>
            <a:spLocks noGrp="1"/>
          </p:cNvSpPr>
          <p:nvPr>
            <p:ph idx="1"/>
          </p:nvPr>
        </p:nvSpPr>
        <p:spPr>
          <a:xfrm>
            <a:off x="782781" y="1773910"/>
            <a:ext cx="7684944" cy="4349800"/>
          </a:xfrm>
        </p:spPr>
        <p:txBody>
          <a:bodyPr/>
          <a:lstStyle/>
          <a:p>
            <a:pPr algn="just"/>
            <a:r>
              <a:rPr lang="en-US" sz="2800" dirty="0"/>
              <a:t>Similarly, if the critical path is delayed and the time must be made up by shortening some activity or activities on the critical path to make up any negative slack, it is possible to identify the activities on the critical path that cost the least to shorten. </a:t>
            </a:r>
          </a:p>
          <a:p>
            <a:pPr algn="just"/>
            <a:r>
              <a:rPr lang="en-US" sz="2800" dirty="0"/>
              <a:t>If there are other paths with very little slack, it may be necessary to shorten activities on those paths also.</a:t>
            </a:r>
          </a:p>
          <a:p>
            <a:endParaRPr lang="en-US" dirty="0"/>
          </a:p>
        </p:txBody>
      </p:sp>
      <p:sp>
        <p:nvSpPr>
          <p:cNvPr id="4" name="Rectangle 27"/>
          <p:cNvSpPr>
            <a:spLocks noChangeArrowheads="1"/>
          </p:cNvSpPr>
          <p:nvPr/>
        </p:nvSpPr>
        <p:spPr bwMode="auto">
          <a:xfrm flipV="1">
            <a:off x="672275" y="576382"/>
            <a:ext cx="9255496" cy="76346"/>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5"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927771" y="84865"/>
            <a:ext cx="2120265" cy="10907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8" name="Picture 4" descr="Business Fundamentals: What is a Project Management Process? | Nave"/>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231"/>
          <a:stretch/>
        </p:blipFill>
        <p:spPr bwMode="auto">
          <a:xfrm>
            <a:off x="9315451" y="1556335"/>
            <a:ext cx="2580186" cy="448090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274995342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24"/>
          <p:cNvSpPr>
            <a:spLocks noChangeArrowheads="1"/>
          </p:cNvSpPr>
          <p:nvPr/>
        </p:nvSpPr>
        <p:spPr bwMode="auto">
          <a:xfrm>
            <a:off x="644402" y="1556335"/>
            <a:ext cx="10433174" cy="4775190"/>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3" name="Content Placeholder 2"/>
          <p:cNvSpPr>
            <a:spLocks noGrp="1"/>
          </p:cNvSpPr>
          <p:nvPr>
            <p:ph idx="1"/>
          </p:nvPr>
        </p:nvSpPr>
        <p:spPr>
          <a:xfrm>
            <a:off x="838200" y="1825625"/>
            <a:ext cx="9944100" cy="4351338"/>
          </a:xfrm>
        </p:spPr>
        <p:txBody>
          <a:bodyPr/>
          <a:lstStyle/>
          <a:p>
            <a:pPr algn="just"/>
            <a:r>
              <a:rPr lang="en-US" sz="2400" dirty="0"/>
              <a:t>Time-phasing work and budgets of the project mandate careful definition of the activities that make up the project network. </a:t>
            </a:r>
          </a:p>
          <a:p>
            <a:pPr algn="just"/>
            <a:r>
              <a:rPr lang="en-US" sz="2400" dirty="0"/>
              <a:t>Typically an activity represents one or more tasks from a work package. How many tasks you include in each activity sets the level of detail. </a:t>
            </a:r>
          </a:p>
          <a:p>
            <a:pPr algn="just"/>
            <a:r>
              <a:rPr lang="en-US" sz="2400" dirty="0"/>
              <a:t>In some cases it is possible to end up with too much information to manage, and this can result in increased overhead costs. </a:t>
            </a:r>
          </a:p>
          <a:p>
            <a:pPr algn="just"/>
            <a:r>
              <a:rPr lang="en-US" sz="2400" dirty="0"/>
              <a:t>Managers of small projects have been able to minimize the level of detail by eliminating some of the preliminary steps to drawing networks. </a:t>
            </a:r>
          </a:p>
          <a:p>
            <a:pPr algn="just"/>
            <a:r>
              <a:rPr lang="en-US" sz="2400" dirty="0"/>
              <a:t>Larger firms also recognize the cost of information overload and are working to cut down the level of detail in networks and in most other dimensions of the project.</a:t>
            </a:r>
          </a:p>
        </p:txBody>
      </p:sp>
      <p:sp>
        <p:nvSpPr>
          <p:cNvPr id="5" name="Title 1"/>
          <p:cNvSpPr>
            <a:spLocks noGrp="1"/>
          </p:cNvSpPr>
          <p:nvPr>
            <p:ph type="title"/>
          </p:nvPr>
        </p:nvSpPr>
        <p:spPr>
          <a:xfrm>
            <a:off x="838201" y="820765"/>
            <a:ext cx="5144588" cy="588463"/>
          </a:xfrm>
        </p:spPr>
        <p:style>
          <a:lnRef idx="2">
            <a:schemeClr val="accent3">
              <a:shade val="50000"/>
            </a:schemeClr>
          </a:lnRef>
          <a:fillRef idx="1">
            <a:schemeClr val="accent3"/>
          </a:fillRef>
          <a:effectRef idx="0">
            <a:schemeClr val="accent3"/>
          </a:effectRef>
          <a:fontRef idx="minor">
            <a:schemeClr val="lt1"/>
          </a:fontRef>
        </p:style>
        <p:txBody>
          <a:bodyPr/>
          <a:lstStyle/>
          <a:p>
            <a:r>
              <a:rPr lang="en-US" sz="2800" b="1" dirty="0">
                <a:solidFill>
                  <a:srgbClr val="00B0F0"/>
                </a:solidFill>
                <a:latin typeface="+mj-lt"/>
                <a:ea typeface="+mj-ea"/>
                <a:cs typeface="Times New Roman" panose="02020603050405020304" pitchFamily="18" charset="0"/>
              </a:rPr>
              <a:t>4.7 Level of Detail for Activities</a:t>
            </a:r>
          </a:p>
        </p:txBody>
      </p:sp>
      <p:sp>
        <p:nvSpPr>
          <p:cNvPr id="6" name="Rectangle 27"/>
          <p:cNvSpPr>
            <a:spLocks noChangeArrowheads="1"/>
          </p:cNvSpPr>
          <p:nvPr/>
        </p:nvSpPr>
        <p:spPr bwMode="auto">
          <a:xfrm flipV="1">
            <a:off x="672275" y="576382"/>
            <a:ext cx="9255496" cy="76346"/>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7"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927771" y="84865"/>
            <a:ext cx="2120265" cy="10907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8090291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24"/>
          <p:cNvSpPr>
            <a:spLocks noChangeArrowheads="1"/>
          </p:cNvSpPr>
          <p:nvPr/>
        </p:nvSpPr>
        <p:spPr bwMode="auto">
          <a:xfrm>
            <a:off x="672273" y="1423858"/>
            <a:ext cx="8887363" cy="4911632"/>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6" name="Content Placeholder 2"/>
          <p:cNvSpPr>
            <a:spLocks noGrp="1"/>
          </p:cNvSpPr>
          <p:nvPr>
            <p:ph idx="1"/>
          </p:nvPr>
        </p:nvSpPr>
        <p:spPr>
          <a:xfrm>
            <a:off x="838200" y="1686735"/>
            <a:ext cx="8430492" cy="4537128"/>
          </a:xfrm>
        </p:spPr>
        <p:txBody>
          <a:bodyPr/>
          <a:lstStyle/>
          <a:p>
            <a:pPr algn="just"/>
            <a:r>
              <a:rPr lang="en-US" sz="2400" dirty="0"/>
              <a:t>Network Logic Errors Project network techniques have certain logic rules that must be followed. </a:t>
            </a:r>
          </a:p>
          <a:p>
            <a:pPr algn="just"/>
            <a:r>
              <a:rPr lang="en-US" sz="2400" dirty="0"/>
              <a:t>One rule is that conditional statements such as “if test successful build proto, if failure redesign” are not permitted. </a:t>
            </a:r>
          </a:p>
          <a:p>
            <a:pPr algn="just"/>
            <a:r>
              <a:rPr lang="en-US" sz="2400" dirty="0"/>
              <a:t>The network is not a decision tree; it is a project plan that we assume will materialize. If conditional statements were allowed, the forward and backward pass would make little sense.</a:t>
            </a:r>
          </a:p>
          <a:p>
            <a:pPr algn="just"/>
            <a:r>
              <a:rPr lang="en-US" sz="2400" dirty="0"/>
              <a:t>Although in reality a plan seldom materializes as we expect in every detail, it is a reasonable initial assumption. </a:t>
            </a:r>
          </a:p>
          <a:p>
            <a:pPr algn="just"/>
            <a:r>
              <a:rPr lang="en-US" sz="2400" dirty="0"/>
              <a:t>You shall see that once a network plan is developed, it is an easy step to make revisions to accommodate changes.</a:t>
            </a:r>
          </a:p>
        </p:txBody>
      </p:sp>
      <p:sp>
        <p:nvSpPr>
          <p:cNvPr id="7" name="Rectangle 27"/>
          <p:cNvSpPr>
            <a:spLocks noChangeArrowheads="1"/>
          </p:cNvSpPr>
          <p:nvPr/>
        </p:nvSpPr>
        <p:spPr bwMode="auto">
          <a:xfrm flipV="1">
            <a:off x="838201" y="458815"/>
            <a:ext cx="9089570" cy="89190"/>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8"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927771" y="84865"/>
            <a:ext cx="2120265" cy="947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0" name="Picture 2" descr="Uncover the Integrative Nature of Project Manage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25563" y="1577264"/>
            <a:ext cx="2347165" cy="3299535"/>
          </a:xfrm>
          <a:prstGeom prst="rect">
            <a:avLst/>
          </a:prstGeom>
          <a:noFill/>
          <a:extLst>
            <a:ext uri="{909E8E84-426E-40DD-AFC4-6F175D3DCCD1}">
              <a14:hiddenFill xmlns:a14="http://schemas.microsoft.com/office/drawing/2010/main">
                <a:solidFill>
                  <a:srgbClr val="FFFFFF"/>
                </a:solidFill>
              </a14:hiddenFill>
            </a:ext>
          </a:extLst>
        </p:spPr>
      </p:pic>
      <p:sp>
        <p:nvSpPr>
          <p:cNvPr id="9" name="Title 1"/>
          <p:cNvSpPr>
            <a:spLocks noGrp="1"/>
          </p:cNvSpPr>
          <p:nvPr>
            <p:ph type="title"/>
          </p:nvPr>
        </p:nvSpPr>
        <p:spPr>
          <a:xfrm>
            <a:off x="838200" y="703198"/>
            <a:ext cx="6124303" cy="588463"/>
          </a:xfrm>
        </p:spPr>
        <p:style>
          <a:lnRef idx="2">
            <a:schemeClr val="accent3">
              <a:shade val="50000"/>
            </a:schemeClr>
          </a:lnRef>
          <a:fillRef idx="1">
            <a:schemeClr val="accent3"/>
          </a:fillRef>
          <a:effectRef idx="0">
            <a:schemeClr val="accent3"/>
          </a:effectRef>
          <a:fontRef idx="minor">
            <a:schemeClr val="lt1"/>
          </a:fontRef>
        </p:style>
        <p:txBody>
          <a:bodyPr/>
          <a:lstStyle/>
          <a:p>
            <a:r>
              <a:rPr lang="en-US" sz="2800" b="1" dirty="0">
                <a:solidFill>
                  <a:srgbClr val="00B0F0"/>
                </a:solidFill>
                <a:latin typeface="+mj-lt"/>
                <a:ea typeface="+mj-ea"/>
                <a:cs typeface="Times New Roman" panose="02020603050405020304" pitchFamily="18" charset="0"/>
              </a:rPr>
              <a:t>4.8 Practical Considerations </a:t>
            </a:r>
          </a:p>
        </p:txBody>
      </p:sp>
    </p:spTree>
    <p:extLst>
      <p:ext uri="{BB962C8B-B14F-4D97-AF65-F5344CB8AC3E}">
        <p14:creationId xmlns:p14="http://schemas.microsoft.com/office/powerpoint/2010/main" val="140257370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24"/>
          <p:cNvSpPr>
            <a:spLocks noChangeArrowheads="1"/>
          </p:cNvSpPr>
          <p:nvPr/>
        </p:nvSpPr>
        <p:spPr bwMode="auto">
          <a:xfrm>
            <a:off x="672273" y="1500058"/>
            <a:ext cx="8887363" cy="4911632"/>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6" name="Content Placeholder 2"/>
          <p:cNvSpPr>
            <a:spLocks noGrp="1"/>
          </p:cNvSpPr>
          <p:nvPr>
            <p:ph idx="1"/>
          </p:nvPr>
        </p:nvSpPr>
        <p:spPr>
          <a:xfrm>
            <a:off x="838200" y="1686735"/>
            <a:ext cx="8430492" cy="4537128"/>
          </a:xfrm>
        </p:spPr>
        <p:txBody>
          <a:bodyPr/>
          <a:lstStyle/>
          <a:p>
            <a:pPr algn="just"/>
            <a:r>
              <a:rPr lang="en-US" sz="2400" dirty="0"/>
              <a:t>Another rule that defeats the project network and computation process is looping. Looping is an attempt by the planner to return to an earlier activity. </a:t>
            </a:r>
          </a:p>
          <a:p>
            <a:pPr algn="just"/>
            <a:r>
              <a:rPr lang="en-US" sz="2400" dirty="0"/>
              <a:t>Recall that the activity identification numbers should always be higher for the activities following an activity in question; this rule helps to avoid the illogical precedence relationships among the activities. </a:t>
            </a:r>
          </a:p>
          <a:p>
            <a:pPr algn="just"/>
            <a:r>
              <a:rPr lang="en-US" sz="2400" dirty="0"/>
              <a:t>An activity should only occur once; if it is to occur again, the activity should have a new name and identification number and should be placed in the right sequence on the network. </a:t>
            </a:r>
          </a:p>
          <a:p>
            <a:pPr algn="just"/>
            <a:r>
              <a:rPr lang="en-US" sz="2400" dirty="0"/>
              <a:t>If this loop were allowed to exist, this path would perpetually repeat itself. Many computer programs catch this type of logic error</a:t>
            </a:r>
          </a:p>
        </p:txBody>
      </p:sp>
      <p:sp>
        <p:nvSpPr>
          <p:cNvPr id="7" name="Rectangle 27"/>
          <p:cNvSpPr>
            <a:spLocks noChangeArrowheads="1"/>
          </p:cNvSpPr>
          <p:nvPr/>
        </p:nvSpPr>
        <p:spPr bwMode="auto">
          <a:xfrm flipV="1">
            <a:off x="838201" y="458815"/>
            <a:ext cx="9089570" cy="89190"/>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8"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927771" y="84865"/>
            <a:ext cx="2120265" cy="947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0" name="Picture 2" descr="Uncover the Integrative Nature of Project Manage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25563" y="1577264"/>
            <a:ext cx="2347165" cy="3299535"/>
          </a:xfrm>
          <a:prstGeom prst="rect">
            <a:avLst/>
          </a:prstGeom>
          <a:noFill/>
          <a:extLst>
            <a:ext uri="{909E8E84-426E-40DD-AFC4-6F175D3DCCD1}">
              <a14:hiddenFill xmlns:a14="http://schemas.microsoft.com/office/drawing/2010/main">
                <a:solidFill>
                  <a:srgbClr val="FFFFFF"/>
                </a:solidFill>
              </a14:hiddenFill>
            </a:ext>
          </a:extLst>
        </p:spPr>
      </p:pic>
      <p:sp>
        <p:nvSpPr>
          <p:cNvPr id="9" name="Title 1"/>
          <p:cNvSpPr>
            <a:spLocks noGrp="1"/>
          </p:cNvSpPr>
          <p:nvPr>
            <p:ph type="title"/>
          </p:nvPr>
        </p:nvSpPr>
        <p:spPr>
          <a:xfrm>
            <a:off x="838200" y="703198"/>
            <a:ext cx="6124303" cy="588463"/>
          </a:xfrm>
        </p:spPr>
        <p:style>
          <a:lnRef idx="2">
            <a:schemeClr val="accent3">
              <a:shade val="50000"/>
            </a:schemeClr>
          </a:lnRef>
          <a:fillRef idx="1">
            <a:schemeClr val="accent3"/>
          </a:fillRef>
          <a:effectRef idx="0">
            <a:schemeClr val="accent3"/>
          </a:effectRef>
          <a:fontRef idx="minor">
            <a:schemeClr val="lt1"/>
          </a:fontRef>
        </p:style>
        <p:txBody>
          <a:bodyPr/>
          <a:lstStyle/>
          <a:p>
            <a:r>
              <a:rPr lang="en-US" sz="2800" b="1" dirty="0">
                <a:solidFill>
                  <a:srgbClr val="00B0F0"/>
                </a:solidFill>
                <a:latin typeface="+mj-lt"/>
                <a:ea typeface="+mj-ea"/>
                <a:cs typeface="Times New Roman" panose="02020603050405020304" pitchFamily="18" charset="0"/>
              </a:rPr>
              <a:t>4.8 Practical Considerations – Cont..</a:t>
            </a:r>
          </a:p>
        </p:txBody>
      </p:sp>
    </p:spTree>
    <p:extLst>
      <p:ext uri="{BB962C8B-B14F-4D97-AF65-F5344CB8AC3E}">
        <p14:creationId xmlns:p14="http://schemas.microsoft.com/office/powerpoint/2010/main" val="95471271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24"/>
          <p:cNvSpPr>
            <a:spLocks noChangeArrowheads="1"/>
          </p:cNvSpPr>
          <p:nvPr/>
        </p:nvSpPr>
        <p:spPr bwMode="auto">
          <a:xfrm>
            <a:off x="620021" y="1511951"/>
            <a:ext cx="8123929" cy="5084791"/>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r>
              <a:rPr lang="en-US" altLang="en-US" dirty="0">
                <a:solidFill>
                  <a:srgbClr val="FFFFFF"/>
                </a:solidFill>
              </a:rPr>
              <a:t>  </a:t>
            </a:r>
          </a:p>
        </p:txBody>
      </p:sp>
      <p:sp>
        <p:nvSpPr>
          <p:cNvPr id="3" name="Content Placeholder 2"/>
          <p:cNvSpPr>
            <a:spLocks noGrp="1"/>
          </p:cNvSpPr>
          <p:nvPr>
            <p:ph idx="1"/>
          </p:nvPr>
        </p:nvSpPr>
        <p:spPr>
          <a:xfrm>
            <a:off x="799012" y="1750428"/>
            <a:ext cx="7516313" cy="4637309"/>
          </a:xfrm>
        </p:spPr>
        <p:txBody>
          <a:bodyPr/>
          <a:lstStyle/>
          <a:p>
            <a:pPr algn="just"/>
            <a:r>
              <a:rPr lang="en-US" sz="2400" dirty="0"/>
              <a:t>Each activity needs a unique identification code—a letter or a number. In practice very elegant schemes exist. </a:t>
            </a:r>
          </a:p>
          <a:p>
            <a:pPr algn="just"/>
            <a:r>
              <a:rPr lang="en-US" sz="2400" dirty="0"/>
              <a:t>Most schemes number activities in ascending order, that is, each succeeding activity has a larger number so that the flow of the project activities is toward project completion. </a:t>
            </a:r>
          </a:p>
          <a:p>
            <a:pPr algn="just"/>
            <a:r>
              <a:rPr lang="en-US" sz="2400" dirty="0"/>
              <a:t> It is customary to leave gaps between numbers (1, 5, 10, 15 . . .). Gaps are desirable so you can add missing or new activities later.</a:t>
            </a:r>
          </a:p>
          <a:p>
            <a:pPr algn="just"/>
            <a:r>
              <a:rPr lang="en-US" sz="2400" dirty="0"/>
              <a:t>Because it is nearly impossible to draw a project network perfectly, numbering networks is frequently not done until after the network is complete.</a:t>
            </a:r>
          </a:p>
        </p:txBody>
      </p:sp>
      <p:sp>
        <p:nvSpPr>
          <p:cNvPr id="4" name="Title 1"/>
          <p:cNvSpPr>
            <a:spLocks noGrp="1"/>
          </p:cNvSpPr>
          <p:nvPr>
            <p:ph type="title"/>
          </p:nvPr>
        </p:nvSpPr>
        <p:spPr>
          <a:xfrm>
            <a:off x="838201" y="796202"/>
            <a:ext cx="6005944" cy="601524"/>
          </a:xfrm>
        </p:spPr>
        <p:style>
          <a:lnRef idx="2">
            <a:schemeClr val="accent3">
              <a:shade val="50000"/>
            </a:schemeClr>
          </a:lnRef>
          <a:fillRef idx="1">
            <a:schemeClr val="accent3"/>
          </a:fillRef>
          <a:effectRef idx="0">
            <a:schemeClr val="accent3"/>
          </a:effectRef>
          <a:fontRef idx="minor">
            <a:schemeClr val="lt1"/>
          </a:fontRef>
        </p:style>
        <p:txBody>
          <a:bodyPr/>
          <a:lstStyle/>
          <a:p>
            <a:r>
              <a:rPr lang="en-US" sz="2800" b="1" dirty="0">
                <a:solidFill>
                  <a:srgbClr val="00B0F0"/>
                </a:solidFill>
                <a:latin typeface="+mj-lt"/>
                <a:ea typeface="+mj-ea"/>
                <a:cs typeface="Times New Roman" panose="02020603050405020304" pitchFamily="18" charset="0"/>
                <a:sym typeface="Arial" panose="020B0604020202020204" pitchFamily="34" charset="0"/>
              </a:rPr>
              <a:t>(1) Activity Numbering</a:t>
            </a:r>
            <a:endParaRPr lang="en-US" sz="2800" b="1" dirty="0">
              <a:solidFill>
                <a:srgbClr val="00B0F0"/>
              </a:solidFill>
              <a:latin typeface="+mj-lt"/>
              <a:ea typeface="+mj-ea"/>
              <a:cs typeface="Times New Roman" panose="02020603050405020304" pitchFamily="18" charset="0"/>
            </a:endParaRPr>
          </a:p>
        </p:txBody>
      </p:sp>
      <p:sp>
        <p:nvSpPr>
          <p:cNvPr id="5" name="Rectangle 27"/>
          <p:cNvSpPr>
            <a:spLocks noChangeArrowheads="1"/>
          </p:cNvSpPr>
          <p:nvPr/>
        </p:nvSpPr>
        <p:spPr bwMode="auto">
          <a:xfrm flipV="1">
            <a:off x="838201" y="576382"/>
            <a:ext cx="9089570" cy="89190"/>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6"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927771" y="84865"/>
            <a:ext cx="2120265" cy="947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4" name="Picture 2" descr="Organizzazione e Project Management Corsi di Formazione - Valeoin -  Consulenza e Formazione nelle Operati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11393" y="2094921"/>
            <a:ext cx="1953020" cy="394832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103855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24"/>
          <p:cNvSpPr>
            <a:spLocks noChangeArrowheads="1"/>
          </p:cNvSpPr>
          <p:nvPr/>
        </p:nvSpPr>
        <p:spPr bwMode="auto">
          <a:xfrm>
            <a:off x="698399" y="1159250"/>
            <a:ext cx="8731928" cy="5359116"/>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3" name="Content Placeholder 2"/>
          <p:cNvSpPr>
            <a:spLocks noGrp="1"/>
          </p:cNvSpPr>
          <p:nvPr>
            <p:ph idx="1"/>
          </p:nvPr>
        </p:nvSpPr>
        <p:spPr>
          <a:xfrm>
            <a:off x="916578" y="1224733"/>
            <a:ext cx="8199714" cy="5293633"/>
          </a:xfrm>
        </p:spPr>
        <p:txBody>
          <a:bodyPr/>
          <a:lstStyle/>
          <a:p>
            <a:pPr algn="just"/>
            <a:r>
              <a:rPr lang="en-US" sz="2400" dirty="0"/>
              <a:t>All of the tools and techniques discussed in this chapter can be used with computer software currently available. </a:t>
            </a:r>
          </a:p>
          <a:p>
            <a:pPr algn="just"/>
            <a:r>
              <a:rPr lang="en-US" sz="2400" dirty="0"/>
              <a:t>Two examples are shown in Figures 6.10 and 6.11. Figure 6.10 presents a generic AON computer output for the Automated Warehouse Picking System project. </a:t>
            </a:r>
          </a:p>
          <a:p>
            <a:pPr algn="just"/>
            <a:r>
              <a:rPr lang="en-US" sz="2400" dirty="0"/>
              <a:t>Observe that these computer outputs use numbers to identify activities. The critical path is identified by the nodes (activities) 2, 4, 6, and 9. </a:t>
            </a:r>
          </a:p>
          <a:p>
            <a:pPr algn="just"/>
            <a:r>
              <a:rPr lang="en-US" sz="2400" dirty="0"/>
              <a:t>The activity description is shown on the top line of the activity node. </a:t>
            </a:r>
          </a:p>
          <a:p>
            <a:pPr algn="just"/>
            <a:r>
              <a:rPr lang="en-US" sz="2400" dirty="0"/>
              <a:t>The activity start time and identification are on the second line</a:t>
            </a:r>
          </a:p>
        </p:txBody>
      </p:sp>
      <p:sp>
        <p:nvSpPr>
          <p:cNvPr id="5" name="Title 1"/>
          <p:cNvSpPr>
            <a:spLocks noGrp="1"/>
          </p:cNvSpPr>
          <p:nvPr>
            <p:ph type="title"/>
          </p:nvPr>
        </p:nvSpPr>
        <p:spPr>
          <a:xfrm>
            <a:off x="838201" y="456564"/>
            <a:ext cx="6005944" cy="601524"/>
          </a:xfrm>
        </p:spPr>
        <p:style>
          <a:lnRef idx="2">
            <a:schemeClr val="accent3">
              <a:shade val="50000"/>
            </a:schemeClr>
          </a:lnRef>
          <a:fillRef idx="1">
            <a:schemeClr val="accent3"/>
          </a:fillRef>
          <a:effectRef idx="0">
            <a:schemeClr val="accent3"/>
          </a:effectRef>
          <a:fontRef idx="minor">
            <a:schemeClr val="lt1"/>
          </a:fontRef>
        </p:style>
        <p:txBody>
          <a:bodyPr/>
          <a:lstStyle/>
          <a:p>
            <a:r>
              <a:rPr lang="en-US" sz="2800" b="1" dirty="0">
                <a:solidFill>
                  <a:srgbClr val="00B0F0"/>
                </a:solidFill>
                <a:latin typeface="+mj-lt"/>
                <a:ea typeface="+mj-ea"/>
                <a:cs typeface="Times New Roman" panose="02020603050405020304" pitchFamily="18" charset="0"/>
                <a:sym typeface="Arial" panose="020B0604020202020204" pitchFamily="34" charset="0"/>
              </a:rPr>
              <a:t>Use of Computer to Develop Networks</a:t>
            </a:r>
            <a:endParaRPr lang="en-US" sz="2800" b="1" dirty="0">
              <a:solidFill>
                <a:srgbClr val="00B0F0"/>
              </a:solidFill>
              <a:latin typeface="+mj-lt"/>
              <a:ea typeface="+mj-ea"/>
              <a:cs typeface="Times New Roman" panose="02020603050405020304" pitchFamily="18" charset="0"/>
            </a:endParaRPr>
          </a:p>
        </p:txBody>
      </p:sp>
      <p:sp>
        <p:nvSpPr>
          <p:cNvPr id="6" name="Rectangle 27"/>
          <p:cNvSpPr>
            <a:spLocks noChangeArrowheads="1"/>
          </p:cNvSpPr>
          <p:nvPr/>
        </p:nvSpPr>
        <p:spPr bwMode="auto">
          <a:xfrm flipV="1">
            <a:off x="838201" y="302059"/>
            <a:ext cx="9089570" cy="89190"/>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7"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927771" y="84865"/>
            <a:ext cx="2120265" cy="947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8081167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24"/>
          <p:cNvSpPr>
            <a:spLocks noChangeArrowheads="1"/>
          </p:cNvSpPr>
          <p:nvPr/>
        </p:nvSpPr>
        <p:spPr bwMode="auto">
          <a:xfrm>
            <a:off x="698399" y="1159250"/>
            <a:ext cx="8731928" cy="5359116"/>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3" name="Content Placeholder 2"/>
          <p:cNvSpPr>
            <a:spLocks noGrp="1"/>
          </p:cNvSpPr>
          <p:nvPr>
            <p:ph idx="1"/>
          </p:nvPr>
        </p:nvSpPr>
        <p:spPr>
          <a:xfrm>
            <a:off x="916578" y="1224733"/>
            <a:ext cx="8199714" cy="5293633"/>
          </a:xfrm>
        </p:spPr>
        <p:txBody>
          <a:bodyPr/>
          <a:lstStyle/>
          <a:p>
            <a:pPr algn="just"/>
            <a:r>
              <a:rPr lang="en-US" sz="2400" dirty="0"/>
              <a:t>All of the tools and techniques discussed in this chapter can be used with computer software currently available. </a:t>
            </a:r>
          </a:p>
          <a:p>
            <a:pPr algn="just"/>
            <a:r>
              <a:rPr lang="en-US" sz="2400" dirty="0"/>
              <a:t>Two examples are shown in Figures 6.10 and 6.11. Figure 6.10 presents a generic AON computer output for the Automated Warehouse Picking System project. </a:t>
            </a:r>
          </a:p>
          <a:p>
            <a:pPr algn="just"/>
            <a:r>
              <a:rPr lang="en-US" sz="2400" dirty="0"/>
              <a:t>Observe that these computer outputs use numbers to identify activities. The critical path is identified by the nodes (activities) 2, 4, 6, and 9. </a:t>
            </a:r>
          </a:p>
          <a:p>
            <a:pPr algn="just"/>
            <a:r>
              <a:rPr lang="en-US" sz="2400" dirty="0"/>
              <a:t>The activity description is shown on the top line of the activity node. </a:t>
            </a:r>
          </a:p>
          <a:p>
            <a:pPr algn="just"/>
            <a:r>
              <a:rPr lang="en-US" sz="2400" dirty="0"/>
              <a:t>The activity start time and identification are on the second line</a:t>
            </a:r>
          </a:p>
        </p:txBody>
      </p:sp>
      <p:sp>
        <p:nvSpPr>
          <p:cNvPr id="5" name="Title 1"/>
          <p:cNvSpPr>
            <a:spLocks noGrp="1"/>
          </p:cNvSpPr>
          <p:nvPr>
            <p:ph type="title"/>
          </p:nvPr>
        </p:nvSpPr>
        <p:spPr>
          <a:xfrm>
            <a:off x="838201" y="456564"/>
            <a:ext cx="6005944" cy="601524"/>
          </a:xfrm>
        </p:spPr>
        <p:style>
          <a:lnRef idx="2">
            <a:schemeClr val="accent3">
              <a:shade val="50000"/>
            </a:schemeClr>
          </a:lnRef>
          <a:fillRef idx="1">
            <a:schemeClr val="accent3"/>
          </a:fillRef>
          <a:effectRef idx="0">
            <a:schemeClr val="accent3"/>
          </a:effectRef>
          <a:fontRef idx="minor">
            <a:schemeClr val="lt1"/>
          </a:fontRef>
        </p:style>
        <p:txBody>
          <a:bodyPr/>
          <a:lstStyle/>
          <a:p>
            <a:r>
              <a:rPr lang="en-US" sz="2800" b="1" dirty="0">
                <a:solidFill>
                  <a:srgbClr val="00B0F0"/>
                </a:solidFill>
                <a:latin typeface="+mj-lt"/>
                <a:ea typeface="+mj-ea"/>
                <a:cs typeface="Times New Roman" panose="02020603050405020304" pitchFamily="18" charset="0"/>
                <a:sym typeface="Arial" panose="020B0604020202020204" pitchFamily="34" charset="0"/>
              </a:rPr>
              <a:t>Use of Computer to Develop Networks</a:t>
            </a:r>
            <a:endParaRPr lang="en-US" sz="2800" b="1" dirty="0">
              <a:solidFill>
                <a:srgbClr val="00B0F0"/>
              </a:solidFill>
              <a:latin typeface="+mj-lt"/>
              <a:ea typeface="+mj-ea"/>
              <a:cs typeface="Times New Roman" panose="02020603050405020304" pitchFamily="18" charset="0"/>
            </a:endParaRPr>
          </a:p>
        </p:txBody>
      </p:sp>
      <p:sp>
        <p:nvSpPr>
          <p:cNvPr id="6" name="Rectangle 27"/>
          <p:cNvSpPr>
            <a:spLocks noChangeArrowheads="1"/>
          </p:cNvSpPr>
          <p:nvPr/>
        </p:nvSpPr>
        <p:spPr bwMode="auto">
          <a:xfrm flipV="1">
            <a:off x="838201" y="302059"/>
            <a:ext cx="9089570" cy="89190"/>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7"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927771" y="84865"/>
            <a:ext cx="2120265" cy="947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0795861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Rounded Corners 24"/>
          <p:cNvSpPr>
            <a:spLocks noChangeArrowheads="1"/>
          </p:cNvSpPr>
          <p:nvPr/>
        </p:nvSpPr>
        <p:spPr bwMode="auto">
          <a:xfrm>
            <a:off x="758570" y="1301359"/>
            <a:ext cx="9325956" cy="5086907"/>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r>
              <a:rPr lang="en-US" altLang="en-US" dirty="0">
                <a:solidFill>
                  <a:srgbClr val="FFFFFF"/>
                </a:solidFill>
              </a:rPr>
              <a:t>                                                                                                                                      </a:t>
            </a:r>
          </a:p>
        </p:txBody>
      </p:sp>
      <p:sp>
        <p:nvSpPr>
          <p:cNvPr id="16387" name="TextBox 2"/>
          <p:cNvSpPr txBox="1">
            <a:spLocks noChangeArrowheads="1"/>
          </p:cNvSpPr>
          <p:nvPr/>
        </p:nvSpPr>
        <p:spPr bwMode="auto">
          <a:xfrm>
            <a:off x="868218" y="645878"/>
            <a:ext cx="3115956" cy="523220"/>
          </a:xfrm>
          <a:prstGeom prst="rect">
            <a:avLst/>
          </a:prstGeom>
          <a:ln/>
        </p:spPr>
        <p:style>
          <a:lnRef idx="2">
            <a:schemeClr val="accent3">
              <a:shade val="50000"/>
            </a:schemeClr>
          </a:lnRef>
          <a:fillRef idx="1">
            <a:schemeClr val="accent3"/>
          </a:fillRef>
          <a:effectRef idx="0">
            <a:schemeClr val="accent3"/>
          </a:effectRef>
          <a:fontRef idx="minor">
            <a:schemeClr val="lt1"/>
          </a:fontRef>
        </p:style>
        <p:txBody>
          <a:bodyPr wrap="square">
            <a:spAutoFit/>
          </a:bodyPr>
          <a:lstStyle/>
          <a:p>
            <a:pPr>
              <a:buSzPts val="2800"/>
            </a:pPr>
            <a:r>
              <a:rPr lang="en-US" sz="2800" b="1" dirty="0">
                <a:solidFill>
                  <a:srgbClr val="00B0F0"/>
                </a:solidFill>
                <a:latin typeface="+mj-lt"/>
                <a:ea typeface="+mj-ea"/>
                <a:cs typeface="Times New Roman" panose="02020603050405020304" pitchFamily="18" charset="0"/>
                <a:sym typeface="Arial" panose="020B0604020202020204" pitchFamily="34" charset="0"/>
              </a:rPr>
              <a:t>Calendrer Dates</a:t>
            </a:r>
          </a:p>
        </p:txBody>
      </p:sp>
      <p:sp>
        <p:nvSpPr>
          <p:cNvPr id="16391" name="TextBox 47"/>
          <p:cNvSpPr txBox="1">
            <a:spLocks noChangeArrowheads="1"/>
          </p:cNvSpPr>
          <p:nvPr/>
        </p:nvSpPr>
        <p:spPr bwMode="auto">
          <a:xfrm>
            <a:off x="867041" y="1378119"/>
            <a:ext cx="8831143"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457200" indent="-457200" algn="just">
              <a:buFont typeface="Wingdings" panose="05000000000000000000" pitchFamily="2" charset="2"/>
              <a:buChar char="§"/>
            </a:pPr>
            <a:r>
              <a:rPr lang="en-US" sz="2800" dirty="0"/>
              <a:t>Ultimately you will want to assign calendar dates to your project activities. </a:t>
            </a:r>
          </a:p>
          <a:p>
            <a:pPr marL="457200" indent="-457200" algn="just">
              <a:buFont typeface="Wingdings" panose="05000000000000000000" pitchFamily="2" charset="2"/>
              <a:buChar char="§"/>
            </a:pPr>
            <a:r>
              <a:rPr lang="en-US" sz="2800" dirty="0"/>
              <a:t>If a computer program is not used, dates are assigned manually. </a:t>
            </a:r>
          </a:p>
          <a:p>
            <a:pPr marL="457200" indent="-457200" algn="just">
              <a:buFont typeface="Wingdings" panose="05000000000000000000" pitchFamily="2" charset="2"/>
              <a:buChar char="§"/>
            </a:pPr>
            <a:r>
              <a:rPr lang="en-US" sz="2800" dirty="0"/>
              <a:t>Lay out a calendar of workdays (exclude non-workdays), and number them. </a:t>
            </a:r>
          </a:p>
          <a:p>
            <a:pPr marL="457200" indent="-457200" algn="just">
              <a:buFont typeface="Wingdings" panose="05000000000000000000" pitchFamily="2" charset="2"/>
              <a:buChar char="§"/>
            </a:pPr>
            <a:r>
              <a:rPr lang="en-US" sz="2800" dirty="0"/>
              <a:t>Then relate the calendar workdays to the workdays on your project network. </a:t>
            </a:r>
          </a:p>
          <a:p>
            <a:pPr marL="457200" indent="-457200" algn="just">
              <a:buFont typeface="Wingdings" panose="05000000000000000000" pitchFamily="2" charset="2"/>
              <a:buChar char="§"/>
            </a:pPr>
            <a:r>
              <a:rPr lang="en-US" sz="2800" dirty="0"/>
              <a:t>Most computer programs will assign calendar dates automatically after you identify start dates, time units, non-workdays, and other information.</a:t>
            </a:r>
          </a:p>
        </p:txBody>
      </p:sp>
      <p:sp>
        <p:nvSpPr>
          <p:cNvPr id="10" name="Rectangle 27"/>
          <p:cNvSpPr>
            <a:spLocks noChangeArrowheads="1"/>
          </p:cNvSpPr>
          <p:nvPr/>
        </p:nvSpPr>
        <p:spPr bwMode="auto">
          <a:xfrm>
            <a:off x="620021" y="449933"/>
            <a:ext cx="9307749" cy="126449"/>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11"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927771" y="84865"/>
            <a:ext cx="2120265" cy="947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a:spLocks noChangeArrowheads="1"/>
          </p:cNvSpPr>
          <p:nvPr/>
        </p:nvSpPr>
        <p:spPr bwMode="auto">
          <a:xfrm>
            <a:off x="1274358" y="1090769"/>
            <a:ext cx="8931822" cy="5069887"/>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a:solidFill>
                <a:srgbClr val="FFFFFF"/>
              </a:solidFill>
            </a:endParaRPr>
          </a:p>
        </p:txBody>
      </p:sp>
      <p:sp>
        <p:nvSpPr>
          <p:cNvPr id="2" name="Rectangle 1"/>
          <p:cNvSpPr/>
          <p:nvPr/>
        </p:nvSpPr>
        <p:spPr>
          <a:xfrm>
            <a:off x="1480456" y="1087385"/>
            <a:ext cx="8447314" cy="4893647"/>
          </a:xfrm>
          <a:prstGeom prst="rect">
            <a:avLst/>
          </a:prstGeom>
        </p:spPr>
        <p:txBody>
          <a:bodyPr wrap="square">
            <a:spAutoFit/>
          </a:bodyPr>
          <a:lstStyle/>
          <a:p>
            <a:pPr marL="457200" indent="-457200" algn="just">
              <a:buFont typeface="Wingdings" panose="05000000000000000000" pitchFamily="2" charset="2"/>
              <a:buChar char="§"/>
            </a:pPr>
            <a:r>
              <a:rPr lang="en-US" sz="2400" dirty="0"/>
              <a:t>Some computer programs require a common start and finish event in the form of a node—usually a circle or rectangle—for a project network. </a:t>
            </a:r>
          </a:p>
          <a:p>
            <a:pPr marL="457200" indent="-457200" algn="just">
              <a:buFont typeface="Wingdings" panose="05000000000000000000" pitchFamily="2" charset="2"/>
              <a:buChar char="§"/>
            </a:pPr>
            <a:r>
              <a:rPr lang="en-US" sz="2400" dirty="0"/>
              <a:t>Even if this is not a requirement, it is a good idea because it avoids “dangler” paths. </a:t>
            </a:r>
          </a:p>
          <a:p>
            <a:pPr marL="457200" indent="-457200" algn="just">
              <a:buFont typeface="Wingdings" panose="05000000000000000000" pitchFamily="2" charset="2"/>
              <a:buChar char="§"/>
            </a:pPr>
            <a:r>
              <a:rPr lang="en-US" sz="2400" dirty="0"/>
              <a:t>Dangler paths give the impression that the project does not have a clear beginning or ending. </a:t>
            </a:r>
          </a:p>
          <a:p>
            <a:pPr marL="457200" indent="-457200" algn="just">
              <a:buFont typeface="Wingdings" panose="05000000000000000000" pitchFamily="2" charset="2"/>
              <a:buChar char="§"/>
            </a:pPr>
            <a:r>
              <a:rPr lang="en-US" sz="2400" dirty="0"/>
              <a:t>If a project has more than one activity that can begin when the project is to start, each path is a dangler path.</a:t>
            </a:r>
          </a:p>
          <a:p>
            <a:pPr marL="457200" indent="-457200" algn="just">
              <a:buFont typeface="Wingdings" panose="05000000000000000000" pitchFamily="2" charset="2"/>
              <a:buChar char="§"/>
            </a:pPr>
            <a:r>
              <a:rPr lang="en-US" sz="2400" dirty="0"/>
              <a:t>The same is true if a project network ends with more than one activity; these unconnected paths are also called danglers. </a:t>
            </a:r>
          </a:p>
          <a:p>
            <a:pPr marL="457200" indent="-457200" algn="just">
              <a:buFont typeface="Wingdings" panose="05000000000000000000" pitchFamily="2" charset="2"/>
              <a:buChar char="§"/>
            </a:pPr>
            <a:r>
              <a:rPr lang="en-US" sz="2400" dirty="0"/>
              <a:t>Danglers can be avoided by tying dangler activities to a common project start or finish node.</a:t>
            </a:r>
          </a:p>
        </p:txBody>
      </p:sp>
      <p:sp>
        <p:nvSpPr>
          <p:cNvPr id="4" name="TextBox 2"/>
          <p:cNvSpPr txBox="1">
            <a:spLocks noChangeArrowheads="1"/>
          </p:cNvSpPr>
          <p:nvPr/>
        </p:nvSpPr>
        <p:spPr bwMode="auto">
          <a:xfrm>
            <a:off x="1181729" y="515248"/>
            <a:ext cx="6096525" cy="523220"/>
          </a:xfrm>
          <a:prstGeom prst="rect">
            <a:avLst/>
          </a:prstGeom>
          <a:ln/>
        </p:spPr>
        <p:style>
          <a:lnRef idx="2">
            <a:schemeClr val="accent3">
              <a:shade val="50000"/>
            </a:schemeClr>
          </a:lnRef>
          <a:fillRef idx="1">
            <a:schemeClr val="accent3"/>
          </a:fillRef>
          <a:effectRef idx="0">
            <a:schemeClr val="accent3"/>
          </a:effectRef>
          <a:fontRef idx="minor">
            <a:schemeClr val="lt1"/>
          </a:fontRef>
        </p:style>
        <p:txBody>
          <a:bodyPr wrap="square">
            <a:spAutoFit/>
          </a:bodyPr>
          <a:lstStyle/>
          <a:p>
            <a:pPr>
              <a:buSzPts val="2800"/>
            </a:pPr>
            <a:r>
              <a:rPr lang="en-US" sz="2800" b="1" dirty="0">
                <a:solidFill>
                  <a:srgbClr val="00B0F0"/>
                </a:solidFill>
                <a:latin typeface="+mj-lt"/>
                <a:ea typeface="+mj-ea"/>
                <a:cs typeface="Times New Roman" panose="02020603050405020304" pitchFamily="18" charset="0"/>
                <a:sym typeface="Arial" panose="020B0604020202020204" pitchFamily="34" charset="0"/>
              </a:rPr>
              <a:t>Multiple Starts and Multiple Projects</a:t>
            </a:r>
          </a:p>
        </p:txBody>
      </p:sp>
      <p:sp>
        <p:nvSpPr>
          <p:cNvPr id="5" name="Rectangle 27"/>
          <p:cNvSpPr>
            <a:spLocks noChangeArrowheads="1"/>
          </p:cNvSpPr>
          <p:nvPr/>
        </p:nvSpPr>
        <p:spPr bwMode="auto">
          <a:xfrm>
            <a:off x="620021" y="345429"/>
            <a:ext cx="9307749" cy="126449"/>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6"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927771" y="84865"/>
            <a:ext cx="2120265" cy="947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4225952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a:spLocks noChangeArrowheads="1"/>
          </p:cNvSpPr>
          <p:nvPr/>
        </p:nvSpPr>
        <p:spPr bwMode="auto">
          <a:xfrm>
            <a:off x="424012" y="1206367"/>
            <a:ext cx="8599916" cy="4723378"/>
          </a:xfrm>
          <a:prstGeom prst="roundRect">
            <a:avLst>
              <a:gd name="adj" fmla="val 6139"/>
            </a:avLst>
          </a:prstGeom>
          <a:solidFill>
            <a:schemeClr val="bg1"/>
          </a:solidFill>
          <a:ln w="38100" cap="flat" cmpd="sng">
            <a:solidFill>
              <a:srgbClr val="00B0F0"/>
            </a:solidFill>
            <a:prstDash val="solid"/>
            <a:miter lim="1220703"/>
            <a:headEnd/>
            <a:tailEnd/>
          </a:ln>
        </p:spPr>
        <p:txBody>
          <a:bodyPr anchor="ctr"/>
          <a:lstStyle/>
          <a:p>
            <a:pPr algn="ctr"/>
            <a:endParaRPr lang="en-US" altLang="en-US" dirty="0">
              <a:solidFill>
                <a:srgbClr val="FFFFFF"/>
              </a:solidFill>
            </a:endParaRPr>
          </a:p>
        </p:txBody>
      </p:sp>
      <p:sp>
        <p:nvSpPr>
          <p:cNvPr id="4" name="Rectangle 3"/>
          <p:cNvSpPr/>
          <p:nvPr/>
        </p:nvSpPr>
        <p:spPr>
          <a:xfrm>
            <a:off x="630578" y="1445994"/>
            <a:ext cx="7986949" cy="3970318"/>
          </a:xfrm>
          <a:prstGeom prst="rect">
            <a:avLst/>
          </a:prstGeom>
        </p:spPr>
        <p:txBody>
          <a:bodyPr wrap="square">
            <a:spAutoFit/>
          </a:bodyPr>
          <a:lstStyle/>
          <a:p>
            <a:pPr marL="342900" indent="-342900" algn="just">
              <a:buFont typeface="Wingdings" panose="05000000000000000000" pitchFamily="2" charset="2"/>
              <a:buChar char="§"/>
            </a:pPr>
            <a:r>
              <a:rPr lang="en-US" sz="2800" dirty="0"/>
              <a:t>The method for showing relationships among activities in the last section is called the finish-to-start relationship because it assumes all immediate preceding connected activities must be completed before the next activity can begin. </a:t>
            </a:r>
          </a:p>
          <a:p>
            <a:pPr marL="342900" indent="-342900" algn="just">
              <a:buFont typeface="Wingdings" panose="05000000000000000000" pitchFamily="2" charset="2"/>
              <a:buChar char="§"/>
            </a:pPr>
            <a:r>
              <a:rPr lang="en-US" sz="2800" dirty="0"/>
              <a:t>In an effort to come closer to the realities of projects, some useful extensions have been added. The use of laddering was the first obvious extension practitioners found very useful.</a:t>
            </a:r>
          </a:p>
        </p:txBody>
      </p:sp>
      <p:sp>
        <p:nvSpPr>
          <p:cNvPr id="5" name="Rectangle 4"/>
          <p:cNvSpPr/>
          <p:nvPr/>
        </p:nvSpPr>
        <p:spPr>
          <a:xfrm>
            <a:off x="506858" y="617831"/>
            <a:ext cx="9052777" cy="52322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wrap="square">
            <a:spAutoFit/>
          </a:bodyPr>
          <a:lstStyle/>
          <a:p>
            <a:pPr>
              <a:buSzPts val="2800"/>
            </a:pPr>
            <a:r>
              <a:rPr lang="en-US" sz="2800" b="1" dirty="0">
                <a:solidFill>
                  <a:srgbClr val="00B0F0"/>
                </a:solidFill>
                <a:latin typeface="+mj-lt"/>
                <a:ea typeface="+mj-ea"/>
                <a:cs typeface="Times New Roman" panose="02020603050405020304" pitchFamily="18" charset="0"/>
              </a:rPr>
              <a:t>4.9 Extended Network Techniques to Come Closer to Reality </a:t>
            </a:r>
            <a:endParaRPr lang="en-US" sz="2800" b="1" dirty="0">
              <a:solidFill>
                <a:srgbClr val="00B0F0"/>
              </a:solidFill>
              <a:latin typeface="+mj-lt"/>
              <a:ea typeface="+mj-ea"/>
              <a:cs typeface="Times New Roman" panose="02020603050405020304" pitchFamily="18" charset="0"/>
              <a:sym typeface="Arial" panose="020B0604020202020204" pitchFamily="34" charset="0"/>
            </a:endParaRPr>
          </a:p>
        </p:txBody>
      </p:sp>
      <p:sp>
        <p:nvSpPr>
          <p:cNvPr id="6" name="Rectangle 27"/>
          <p:cNvSpPr>
            <a:spLocks noChangeArrowheads="1"/>
          </p:cNvSpPr>
          <p:nvPr/>
        </p:nvSpPr>
        <p:spPr bwMode="auto">
          <a:xfrm>
            <a:off x="540785" y="470262"/>
            <a:ext cx="9308607" cy="66931"/>
          </a:xfrm>
          <a:prstGeom prst="rect">
            <a:avLst/>
          </a:prstGeom>
          <a:solidFill>
            <a:schemeClr val="tx1"/>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en-US" altLang="en-US">
              <a:solidFill>
                <a:srgbClr val="FFFFFF"/>
              </a:solidFill>
            </a:endParaRPr>
          </a:p>
        </p:txBody>
      </p:sp>
      <p:pic>
        <p:nvPicPr>
          <p:cNvPr id="7" name="Graphic 21"/>
          <p:cNvPicPr>
            <a:picLocks noChangeAspect="1" noChangeArrowheads="1"/>
          </p:cNvPicPr>
          <p:nvPr/>
        </p:nvPicPr>
        <p:blipFill>
          <a:blip r:embed="rId2" cstate="print">
            <a:extLst>
              <a:ext uri="{28A0092B-C50C-407E-A947-70E740481C1C}">
                <a14:useLocalDpi xmlns:a14="http://schemas.microsoft.com/office/drawing/2010/main" val="0"/>
              </a:ext>
            </a:extLst>
          </a:blip>
          <a:srcRect t="27876" b="25429"/>
          <a:stretch>
            <a:fillRect/>
          </a:stretch>
        </p:blipFill>
        <p:spPr bwMode="auto">
          <a:xfrm>
            <a:off x="9849393" y="45676"/>
            <a:ext cx="2120265" cy="947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8941671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6350"/>
            <a:ext cx="12192000" cy="684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59" name="Right Triangle 1"/>
          <p:cNvSpPr>
            <a:spLocks noChangeArrowheads="1"/>
          </p:cNvSpPr>
          <p:nvPr/>
        </p:nvSpPr>
        <p:spPr bwMode="auto">
          <a:xfrm flipH="1">
            <a:off x="6511925" y="3152775"/>
            <a:ext cx="5680075" cy="3705225"/>
          </a:xfrm>
          <a:prstGeom prst="rtTriangle">
            <a:avLst/>
          </a:prstGeom>
          <a:solidFill>
            <a:srgbClr val="669BBC">
              <a:alpha val="76563"/>
            </a:srgbClr>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id-ID" altLang="en-US">
              <a:solidFill>
                <a:srgbClr val="FFFFFF"/>
              </a:solidFill>
            </a:endParaRPr>
          </a:p>
        </p:txBody>
      </p:sp>
      <p:sp>
        <p:nvSpPr>
          <p:cNvPr id="19460" name="TextBox 9"/>
          <p:cNvSpPr txBox="1">
            <a:spLocks noChangeArrowheads="1"/>
          </p:cNvSpPr>
          <p:nvPr/>
        </p:nvSpPr>
        <p:spPr bwMode="auto">
          <a:xfrm>
            <a:off x="704850" y="5707063"/>
            <a:ext cx="4524375" cy="920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just">
              <a:lnSpc>
                <a:spcPct val="150000"/>
              </a:lnSpc>
              <a:buSzPts val="2800"/>
            </a:pPr>
            <a:r>
              <a:rPr lang="en-US" altLang="en-US" sz="4000" b="1" dirty="0">
                <a:solidFill>
                  <a:schemeClr val="bg1"/>
                </a:solidFill>
                <a:latin typeface="+mn-lt"/>
                <a:cs typeface="Times New Roman" panose="02020603050405020304" pitchFamily="18" charset="0"/>
              </a:rPr>
              <a:t>Thank You</a:t>
            </a:r>
          </a:p>
        </p:txBody>
      </p:sp>
      <p:pic>
        <p:nvPicPr>
          <p:cNvPr id="19461" name="Graphic 1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575800" y="6167438"/>
            <a:ext cx="2278063" cy="38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2" name="Parallelogram 13"/>
          <p:cNvSpPr>
            <a:spLocks noChangeArrowheads="1"/>
          </p:cNvSpPr>
          <p:nvPr/>
        </p:nvSpPr>
        <p:spPr bwMode="auto">
          <a:xfrm rot="16200000" flipV="1">
            <a:off x="-2058988" y="4400550"/>
            <a:ext cx="3802063" cy="1096963"/>
          </a:xfrm>
          <a:custGeom>
            <a:avLst/>
            <a:gdLst>
              <a:gd name="T0" fmla="*/ 0 w 3801492"/>
              <a:gd name="T1" fmla="*/ 1097456 h 1097456"/>
              <a:gd name="T2" fmla="*/ 1102581 w 3801492"/>
              <a:gd name="T3" fmla="*/ 0 h 1097456"/>
              <a:gd name="T4" fmla="*/ 3801492 w 3801492"/>
              <a:gd name="T5" fmla="*/ 12700 h 1097456"/>
              <a:gd name="T6" fmla="*/ 2724311 w 3801492"/>
              <a:gd name="T7" fmla="*/ 1097456 h 1097456"/>
              <a:gd name="T8" fmla="*/ 0 w 3801492"/>
              <a:gd name="T9" fmla="*/ 1097456 h 1097456"/>
            </a:gdLst>
            <a:ahLst/>
            <a:cxnLst>
              <a:cxn ang="0">
                <a:pos x="T0" y="T1"/>
              </a:cxn>
              <a:cxn ang="0">
                <a:pos x="T2" y="T3"/>
              </a:cxn>
              <a:cxn ang="0">
                <a:pos x="T4" y="T5"/>
              </a:cxn>
              <a:cxn ang="0">
                <a:pos x="T6" y="T7"/>
              </a:cxn>
              <a:cxn ang="0">
                <a:pos x="T8" y="T9"/>
              </a:cxn>
            </a:cxnLst>
            <a:rect l="0" t="0" r="r" b="b"/>
            <a:pathLst>
              <a:path w="3801492" h="1097456" extrusionOk="0">
                <a:moveTo>
                  <a:pt x="0" y="1097456"/>
                </a:moveTo>
                <a:lnTo>
                  <a:pt x="1102581" y="0"/>
                </a:lnTo>
                <a:lnTo>
                  <a:pt x="3801492" y="12700"/>
                </a:lnTo>
                <a:lnTo>
                  <a:pt x="2724311" y="1097456"/>
                </a:lnTo>
                <a:lnTo>
                  <a:pt x="0" y="1097456"/>
                </a:lnTo>
                <a:close/>
              </a:path>
            </a:pathLst>
          </a:custGeom>
          <a:solidFill>
            <a:srgbClr val="669BBC"/>
          </a:solidFill>
          <a:ln>
            <a:noFill/>
          </a:ln>
          <a:extLst>
            <a:ext uri="{91240B29-F687-4F45-9708-019B960494DF}">
              <a14:hiddenLine xmlns:a14="http://schemas.microsoft.com/office/drawing/2010/main" w="12700" cap="flat" cmpd="sng">
                <a:solidFill>
                  <a:srgbClr val="2F528F"/>
                </a:solidFill>
                <a:prstDash val="solid"/>
                <a:miter lim="1220703"/>
                <a:headEnd/>
                <a:tailEnd/>
              </a14:hiddenLine>
            </a:ext>
          </a:extLst>
        </p:spPr>
        <p:txBody>
          <a:bodyPr anchor="ctr"/>
          <a:lstStyle/>
          <a:p>
            <a:pPr algn="ctr"/>
            <a:endParaRPr lang="id-ID" altLang="en-US">
              <a:solidFill>
                <a:srgbClr val="669BBC"/>
              </a:solidFill>
            </a:endParaRPr>
          </a:p>
        </p:txBody>
      </p:sp>
      <p:pic>
        <p:nvPicPr>
          <p:cNvPr id="19463" name="Graphic 21"/>
          <p:cNvPicPr>
            <a:picLocks noChangeAspect="1" noChangeArrowheads="1"/>
          </p:cNvPicPr>
          <p:nvPr/>
        </p:nvPicPr>
        <p:blipFill>
          <a:blip r:embed="rId4">
            <a:extLst>
              <a:ext uri="{28A0092B-C50C-407E-A947-70E740481C1C}">
                <a14:useLocalDpi xmlns:a14="http://schemas.microsoft.com/office/drawing/2010/main" val="0"/>
              </a:ext>
            </a:extLst>
          </a:blip>
          <a:srcRect t="27876" b="25429"/>
          <a:stretch>
            <a:fillRect/>
          </a:stretch>
        </p:blipFill>
        <p:spPr bwMode="auto">
          <a:xfrm>
            <a:off x="9424988" y="203200"/>
            <a:ext cx="2579687" cy="120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heme/theme1.xml><?xml version="1.0" encoding="utf-8"?>
<a:theme xmlns:a="http://schemas.openxmlformats.org/drawingml/2006/main" name="Office Theme">
  <a:themeElements>
    <a:clrScheme name="">
      <a:dk1>
        <a:srgbClr val="000000"/>
      </a:dk1>
      <a:lt1>
        <a:srgbClr val="FFFFFF"/>
      </a:lt1>
      <a:dk2>
        <a:srgbClr val="44546A"/>
      </a:dk2>
      <a:lt2>
        <a:srgbClr val="E7E6E6"/>
      </a:lt2>
      <a:accent1>
        <a:srgbClr val="4472C4"/>
      </a:accent1>
      <a:accent2>
        <a:srgbClr val="ED7D31"/>
      </a:accent2>
      <a:accent3>
        <a:srgbClr val="FFFFFF"/>
      </a:accent3>
      <a:accent4>
        <a:srgbClr val="000000"/>
      </a:accent4>
      <a:accent5>
        <a:srgbClr val="B0BCDE"/>
      </a:accent5>
      <a:accent6>
        <a:srgbClr val="D7712B"/>
      </a:accent6>
      <a:hlink>
        <a:srgbClr val="0563C1"/>
      </a:hlink>
      <a:folHlink>
        <a:srgbClr val="954F72"/>
      </a:folHlink>
    </a:clrScheme>
    <a:fontScheme name="Office Theme">
      <a:majorFont>
        <a:latin typeface="Calibri Light"/>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Office Them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Office Them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Office Them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Office Theme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Office Them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Office Them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Office Them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Office Them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Office Them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44546A"/>
      </a:dk2>
      <a:lt2>
        <a:srgbClr val="E7E6E6"/>
      </a:lt2>
      <a:accent1>
        <a:srgbClr val="4472C4"/>
      </a:accent1>
      <a:accent2>
        <a:srgbClr val="ED7D31"/>
      </a:accent2>
      <a:accent3>
        <a:srgbClr val="FFFFFF"/>
      </a:accent3>
      <a:accent4>
        <a:srgbClr val="000000"/>
      </a:accent4>
      <a:accent5>
        <a:srgbClr val="B0BCDE"/>
      </a:accent5>
      <a:accent6>
        <a:srgbClr val="D7712B"/>
      </a:accent6>
      <a:hlink>
        <a:srgbClr val="0563C1"/>
      </a:hlink>
      <a:folHlink>
        <a:srgbClr val="954F72"/>
      </a:folHlink>
    </a:clrScheme>
    <a:fontScheme name="Office Theme">
      <a:majorFont>
        <a:latin typeface="Calibri Light"/>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Office Them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Office Them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Office Them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Office Theme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Office Them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Office Them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Office Them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Office Them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Office Them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44546A"/>
      </a:dk2>
      <a:lt2>
        <a:srgbClr val="E7E6E6"/>
      </a:lt2>
      <a:accent1>
        <a:srgbClr val="4472C4"/>
      </a:accent1>
      <a:accent2>
        <a:srgbClr val="ED7D31"/>
      </a:accent2>
      <a:accent3>
        <a:srgbClr val="FFFFFF"/>
      </a:accent3>
      <a:accent4>
        <a:srgbClr val="000000"/>
      </a:accent4>
      <a:accent5>
        <a:srgbClr val="B0BCDE"/>
      </a:accent5>
      <a:accent6>
        <a:srgbClr val="D7712B"/>
      </a:accent6>
      <a:hlink>
        <a:srgbClr val="0563C1"/>
      </a:hlink>
      <a:folHlink>
        <a:srgbClr val="954F72"/>
      </a:folHlink>
    </a:clrScheme>
    <a:fontScheme name="Office Theme">
      <a:majorFont>
        <a:latin typeface="Calibri Light"/>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Office Them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Office Them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Office Them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Office Theme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Office Them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Office Them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Office Them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Office Them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Office Them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44546A"/>
      </a:dk2>
      <a:lt2>
        <a:srgbClr val="E7E6E6"/>
      </a:lt2>
      <a:accent1>
        <a:srgbClr val="4472C4"/>
      </a:accent1>
      <a:accent2>
        <a:srgbClr val="ED7D31"/>
      </a:accent2>
      <a:accent3>
        <a:srgbClr val="FFFFFF"/>
      </a:accent3>
      <a:accent4>
        <a:srgbClr val="000000"/>
      </a:accent4>
      <a:accent5>
        <a:srgbClr val="B0BCDE"/>
      </a:accent5>
      <a:accent6>
        <a:srgbClr val="D7712B"/>
      </a:accent6>
      <a:hlink>
        <a:srgbClr val="0563C1"/>
      </a:hlink>
      <a:folHlink>
        <a:srgbClr val="954F72"/>
      </a:folHlink>
    </a:clrScheme>
    <a:fontScheme name="Office Theme">
      <a:majorFont>
        <a:latin typeface="Calibri Light"/>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Office Them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Office Them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Office Them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Office Theme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Office Them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Office Them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Office Them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Office Them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Office Them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
      <a:dk1>
        <a:srgbClr val="000000"/>
      </a:dk1>
      <a:lt1>
        <a:srgbClr val="FFFFFF"/>
      </a:lt1>
      <a:dk2>
        <a:srgbClr val="44546A"/>
      </a:dk2>
      <a:lt2>
        <a:srgbClr val="E7E6E6"/>
      </a:lt2>
      <a:accent1>
        <a:srgbClr val="4472C4"/>
      </a:accent1>
      <a:accent2>
        <a:srgbClr val="ED7D31"/>
      </a:accent2>
      <a:accent3>
        <a:srgbClr val="FFFFFF"/>
      </a:accent3>
      <a:accent4>
        <a:srgbClr val="000000"/>
      </a:accent4>
      <a:accent5>
        <a:srgbClr val="B0BCDE"/>
      </a:accent5>
      <a:accent6>
        <a:srgbClr val="D7712B"/>
      </a:accent6>
      <a:hlink>
        <a:srgbClr val="0563C1"/>
      </a:hlink>
      <a:folHlink>
        <a:srgbClr val="954F72"/>
      </a:folHlink>
    </a:clrScheme>
    <a:fontScheme name="Office Theme">
      <a:majorFont>
        <a:latin typeface="Calibri Light"/>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Office Them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Office Them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Office Them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Office Theme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Office Them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Office Them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Office Them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Office Them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Office Them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
      <a:dk1>
        <a:srgbClr val="000000"/>
      </a:dk1>
      <a:lt1>
        <a:srgbClr val="FFFFFF"/>
      </a:lt1>
      <a:dk2>
        <a:srgbClr val="44546A"/>
      </a:dk2>
      <a:lt2>
        <a:srgbClr val="E7E6E6"/>
      </a:lt2>
      <a:accent1>
        <a:srgbClr val="4472C4"/>
      </a:accent1>
      <a:accent2>
        <a:srgbClr val="ED7D31"/>
      </a:accent2>
      <a:accent3>
        <a:srgbClr val="FFFFFF"/>
      </a:accent3>
      <a:accent4>
        <a:srgbClr val="000000"/>
      </a:accent4>
      <a:accent5>
        <a:srgbClr val="B0BCDE"/>
      </a:accent5>
      <a:accent6>
        <a:srgbClr val="D7712B"/>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C9D7F93-7831-4C5D-B290-7FDDAF2AFE81}">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customXml/itemProps2.xml><?xml version="1.0" encoding="utf-8"?>
<ds:datastoreItem xmlns:ds="http://schemas.openxmlformats.org/officeDocument/2006/customXml" ds:itemID="{05360572-94A9-4C18-B1BA-B0AACA4A8B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F32B0ED-6307-485A-9039-EC6981B188C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 Midocean  White</Template>
  <TotalTime>18562</TotalTime>
  <Words>3606</Words>
  <Application>Microsoft Office PowerPoint</Application>
  <PresentationFormat>Widescreen</PresentationFormat>
  <Paragraphs>229</Paragraphs>
  <Slides>41</Slides>
  <Notes>10</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41</vt:i4>
      </vt:variant>
    </vt:vector>
  </HeadingPairs>
  <TitlesOfParts>
    <vt:vector size="53" baseType="lpstr">
      <vt:lpstr>Alexandria</vt:lpstr>
      <vt:lpstr>Arial</vt:lpstr>
      <vt:lpstr>Calibri</vt:lpstr>
      <vt:lpstr>Calibri Light</vt:lpstr>
      <vt:lpstr>Roboto Light</vt:lpstr>
      <vt:lpstr>Times New Roman</vt:lpstr>
      <vt:lpstr>Wingdings</vt:lpstr>
      <vt:lpstr>Office Theme</vt:lpstr>
      <vt:lpstr>Office Theme</vt:lpstr>
      <vt:lpstr>Office Theme</vt:lpstr>
      <vt:lpstr>Office Theme</vt:lpstr>
      <vt:lpstr>Office Theme</vt:lpstr>
      <vt:lpstr>PowerPoint Presentation</vt:lpstr>
      <vt:lpstr>PowerPoint Presentation</vt:lpstr>
      <vt:lpstr>PowerPoint Presentation</vt:lpstr>
      <vt:lpstr>4.1 Developing the Project Network</vt:lpstr>
      <vt:lpstr>Developing the Project Network – Cont.. </vt:lpstr>
      <vt:lpstr>Developing the Project Network – Cont.. </vt:lpstr>
      <vt:lpstr>Developing the Project Network – Cont..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4.5 Network Computation Process</vt:lpstr>
      <vt:lpstr>(1) Forward Pass—Earliest Times: </vt:lpstr>
      <vt:lpstr>(2) Backward Pass – Latest Times</vt:lpstr>
      <vt:lpstr>(2) Backward Pass – Latest Times – Cont..</vt:lpstr>
      <vt:lpstr>PowerPoint Presentation</vt:lpstr>
      <vt:lpstr>Using the Forward and Backward Pass Information – Cont..</vt:lpstr>
      <vt:lpstr>4.7 Level of Detail for Activities</vt:lpstr>
      <vt:lpstr>4.8 Practical Considerations </vt:lpstr>
      <vt:lpstr>4.8 Practical Considerations – Cont..</vt:lpstr>
      <vt:lpstr>(1) Activity Numbering</vt:lpstr>
      <vt:lpstr>Use of Computer to Develop Networks</vt:lpstr>
      <vt:lpstr>Use of Computer to Develop Networks</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ALFAFA</dc:creator>
  <cp:lastModifiedBy>Mohammed Yousif</cp:lastModifiedBy>
  <cp:revision>337</cp:revision>
  <dcterms:created xsi:type="dcterms:W3CDTF">2024-05-18T12:46:21Z</dcterms:created>
  <dcterms:modified xsi:type="dcterms:W3CDTF">2024-10-23T13:31:53Z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y fmtid="{D5CDD505-2E9C-101B-9397-08002B2CF9AE}" pid="3" name="MediaServiceImageTags">
    <vt:lpwstr/>
  </property>
</Properties>
</file>