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46" r:id="rId7"/>
    <p:sldId id="678" r:id="rId8"/>
    <p:sldId id="674" r:id="rId9"/>
    <p:sldId id="313" r:id="rId10"/>
    <p:sldId id="652" r:id="rId11"/>
    <p:sldId id="653" r:id="rId12"/>
    <p:sldId id="610" r:id="rId13"/>
    <p:sldId id="654" r:id="rId14"/>
    <p:sldId id="630" r:id="rId15"/>
    <p:sldId id="612" r:id="rId16"/>
    <p:sldId id="631" r:id="rId17"/>
    <p:sldId id="655" r:id="rId18"/>
    <p:sldId id="632" r:id="rId19"/>
    <p:sldId id="633" r:id="rId20"/>
    <p:sldId id="656" r:id="rId21"/>
    <p:sldId id="634" r:id="rId22"/>
    <p:sldId id="636" r:id="rId23"/>
    <p:sldId id="659" r:id="rId24"/>
    <p:sldId id="675" r:id="rId25"/>
    <p:sldId id="658" r:id="rId26"/>
    <p:sldId id="660" r:id="rId27"/>
    <p:sldId id="657" r:id="rId28"/>
    <p:sldId id="661" r:id="rId29"/>
    <p:sldId id="662" r:id="rId30"/>
    <p:sldId id="664" r:id="rId31"/>
    <p:sldId id="679" r:id="rId32"/>
    <p:sldId id="663" r:id="rId33"/>
    <p:sldId id="643" r:id="rId34"/>
    <p:sldId id="580" r:id="rId35"/>
    <p:sldId id="665" r:id="rId36"/>
    <p:sldId id="676" r:id="rId37"/>
    <p:sldId id="666" r:id="rId38"/>
    <p:sldId id="667" r:id="rId39"/>
    <p:sldId id="668" r:id="rId40"/>
    <p:sldId id="670" r:id="rId41"/>
    <p:sldId id="677" r:id="rId42"/>
    <p:sldId id="60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678"/>
            <p14:sldId id="674"/>
            <p14:sldId id="313"/>
            <p14:sldId id="652"/>
            <p14:sldId id="653"/>
            <p14:sldId id="610"/>
            <p14:sldId id="654"/>
            <p14:sldId id="630"/>
            <p14:sldId id="612"/>
            <p14:sldId id="631"/>
            <p14:sldId id="655"/>
            <p14:sldId id="632"/>
            <p14:sldId id="633"/>
            <p14:sldId id="656"/>
            <p14:sldId id="634"/>
            <p14:sldId id="636"/>
            <p14:sldId id="659"/>
            <p14:sldId id="675"/>
            <p14:sldId id="658"/>
            <p14:sldId id="660"/>
            <p14:sldId id="657"/>
            <p14:sldId id="661"/>
            <p14:sldId id="662"/>
            <p14:sldId id="664"/>
            <p14:sldId id="679"/>
            <p14:sldId id="663"/>
            <p14:sldId id="643"/>
            <p14:sldId id="580"/>
            <p14:sldId id="665"/>
            <p14:sldId id="676"/>
            <p14:sldId id="666"/>
            <p14:sldId id="667"/>
            <p14:sldId id="668"/>
            <p14:sldId id="670"/>
            <p14:sldId id="677"/>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99" autoAdjust="0"/>
    <p:restoredTop sz="93741" autoAdjust="0"/>
  </p:normalViewPr>
  <p:slideViewPr>
    <p:cSldViewPr snapToGrid="0">
      <p:cViewPr varScale="1">
        <p:scale>
          <a:sx n="66" d="100"/>
          <a:sy n="66" d="100"/>
        </p:scale>
        <p:origin x="444" y="4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A4D08-5DA2-07DC-2FEA-007429EB3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36FB2-440F-7D58-44E6-58EDDFE6ED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70124D-0916-A633-FA7F-5AA9ACB7951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572707-4CD9-2E48-81D5-90086DAF872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9329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5EBBC-21EC-DA61-1A7D-B308AC352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CC2B2-DB3C-4DBB-2859-18BBB05C82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A8946-B0BB-9A0E-57A3-7792AF44895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D6F3A64-571B-CC62-6C26-33BD849B969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0557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AADE6-8552-4871-FEDC-15B5BF64A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B84AA-8550-EFE3-123B-98356C357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78F5D-545F-7B2C-C87E-460C5F3CD90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D44BE6E-C567-3A2C-D8C3-0D610B91608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93984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20840-CAE9-517F-CFF6-583312353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C58FF-7F98-2363-382B-76C735905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446E9-C846-6E71-72C3-A9DE8EB756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BDDB9D-5583-2DB8-4E82-673AB89663A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3182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E120-0760-A35A-FF94-50A60E6A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893CF-FB05-A06F-4CE6-D0EEDD0E1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5008-60CA-1D5F-07E2-EE5752750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7FCB71-3665-011C-7BAB-5F8BD007DBC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74697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1B8EF-20FC-6C2E-9311-5DA3EAEC4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8087C-21FC-F062-CF31-956323A99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C3886-115B-99CD-AB5D-AD43FBB921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2E2FE40-9E54-EAEB-B944-0653C35B4B1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3169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7F7F-4269-6BE1-63C8-D926038EFA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4ED77-EEEF-25C7-E0C2-74BA12F16E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68A20-67FC-B2A8-729B-C9943ED2228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4EAA989-5E85-E6F2-FA4A-30B9FA7F870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9811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FF27-5899-B138-7627-8C94C46E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36E5F-2D42-BF3D-E4E7-72BDDBC2D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5CC92-3872-FE8F-7CD4-2E20600C25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046BDA-BB61-EA82-3005-198C94B8AF7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2426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20836-C19E-A773-7916-ABC1BB1EED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97C00-120C-DE5D-5175-6A6B21291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923E8-5FD1-225E-5E30-251145EDEA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306A9B-4C77-F0E9-0CDF-8F5CB31A19B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80113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6DA13-1E68-B7A8-F316-7BCE9C1E40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0F635-FEB4-D5A1-113E-26CE0DAD8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37E38-2120-5F25-6ECD-FB09F3CC30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DA90CA3-17B0-D1E1-7FB0-CED80BA85A0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91888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0E2B-798F-2016-C3DD-343E43F79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875497-6A4C-0130-D67D-DAE4E04C5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CD0AB-D38C-7B11-24D1-64A4B820B2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D97EF68-11E7-2815-1B6C-3ABF9BE6B7E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79049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9463-8A0D-A38B-FA71-288598A158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353-1059-D029-5040-DFDDF8438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B51D-111A-6412-46B8-355AD2F3E2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8A91AA4-DE07-3FD3-EB6C-4E293F792BE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3507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870A7-1A6A-9D85-1219-4C86796C7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6ED3B3-E039-E538-F278-951236C1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3824E-6483-CC5D-AAFD-DFCC3A5C31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268D7E-7891-15D4-2BC2-3EA28A1431C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10167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8D9D2-5C3E-366E-3F7E-2CB6F2FE8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604E0-807F-92A8-1ED6-AD2DBA133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19361A-5BA5-E643-EFF6-A58128F652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CD9A8D9-0C7C-8CE7-4683-24E0B9DD4A0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313956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76CE1-AEDC-92FC-E346-1AD7B97E6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AE5CD-4D90-2CC5-987D-A3490F8DA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8B4F16-C026-B105-C225-402ED7EC4B3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43FD419-55BE-32F5-CD53-3633086C0B6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83349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A905E-3EBE-CBDB-1700-98AE24644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B1892A-D1FA-1717-6A55-C927741A55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AE14EE-7505-7650-0B05-98FF9BC86F6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460E82-9799-0F08-99C6-4C6AC685B39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25726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9F472-818E-61AB-6EFB-A03CEE78D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E47BC-92AC-FEFE-5BCE-B5D09F8BA4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FA112-5EB8-EC1B-FC1E-82CA43CCB9F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40C9A9F-B315-CAF2-F320-D10679C91D7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447233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C4FAC-6BC2-5C8C-7F7D-876C9777F7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68078-9715-B96E-3B26-B1D61629B7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C1CE7-1C5F-A4D5-F1EE-055F45D918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A3E1FE4-9ECA-0154-7814-F2DCD58D7FC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982408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A1406-3CC0-B8F8-C17A-555ACCEBF7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447E5-86A9-6C4E-7735-563770FC2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8955E-0A0C-A957-5EF3-3F99DD7047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0A817A4-C811-4C90-74DB-2433330EF0D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80692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F595-C14C-5786-91BD-74F622415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67208-1FA3-7AD6-F008-FE98FFE22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A27A6-17C8-C429-C1D0-5E54D1B779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9870E21-10DA-0220-348F-4A4BCF0911AB}"/>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049610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67F4B-A89A-B09A-B8BF-CA7C0A6002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F8048E-454B-ACA5-0BA5-B22B00CB3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A86FF-AF5A-0C19-5179-9335E5B557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41EC927-D9A3-A7CD-3E20-1FDBA9B7A3A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884294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D7DBA-A7A3-1E29-B77F-9B5060D1C8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DBD3D0-5F48-3B28-01E9-34F0979C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EBAC2-AFA4-0978-F2B8-E0B19981B81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1F64241-AAC4-B569-D9B8-A27D8A2BE29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278231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67652-6D56-1584-86DE-722BD77E3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944D-98EB-845F-B9D4-5ECD4E545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132F-3440-5836-5E90-3E5A88500DF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CE71FF-CA20-354D-1215-BF02E9B18BA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27518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29A4B-58F2-914D-6532-E16D215D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1ABD-386A-1CBE-6C13-17CC918D2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11B65-4B3C-84DE-6A38-2C2A40657BA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714FDE-B436-2ADD-164E-E3E9585CD0A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987845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7198F-9997-ADBB-3DC5-951FC52C4F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895DE-A2AB-6605-13C6-E08156992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88E0FC-7E40-BC05-7946-E2065E3A43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2968FE-74CE-D10E-924A-21EACA1E1EB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392876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1EB39-6A17-1AE9-20C9-E5D27539A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A20AE-3450-6B08-3E0C-C3F486D8C8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E0E6E5-CDEC-0FD0-0034-A3B72088E87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F6668E2-606A-E81D-63D7-9C9B5710339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47675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EBB0A-A278-87FA-5681-5927AA8986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FF42F-6823-3279-6ADB-3F6FFA52F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75868-3E92-21AA-A710-79203AF68D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A5612F4-13CF-F9E6-0716-F2D5DFAA20C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57255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3A989-0389-4CD1-B84D-699F169D3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5E42AD-EF1F-534A-A8D7-F1FD22A06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6A0BF-9C10-FA02-5EAA-B489F5EF68C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BE6F8E8-7B17-B51B-365F-FD4A0E85B83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618167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43C60-3DE6-3E98-7BD9-5516F4B21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BB3BD8-930C-3604-F801-53C5D45AC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CD063-3346-53C1-FF73-FB604661FD1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ABB3E12-DE7A-A47C-481F-897EF8FE72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324650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0000B-FB1B-96A3-B3AE-0B6D04DB57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D6746-52DD-4F95-1640-2D76FD422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35C8A9-927B-AF6E-5109-7C3B5C56E5E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BBD72D0-96B4-90A3-7A60-2C5391AD4F1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287910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2FE3F-52F8-81AE-F1C9-79F08D6B08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2F2AD-5630-BFFD-8548-61979CD118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AD64B-D9C2-1D23-992F-E0442BDD499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AA66627-4C89-52EC-D6CB-A1F534D60CD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102466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jp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747653" y="1754184"/>
            <a:ext cx="5080783"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a:t>
            </a:r>
            <a:r>
              <a:rPr lang="en-US" sz="2400" dirty="0">
                <a:latin typeface="Alexandria"/>
              </a:rPr>
              <a:t>628</a:t>
            </a:r>
          </a:p>
          <a:p>
            <a:r>
              <a:rPr lang="en-US" sz="2400" dirty="0">
                <a:latin typeface="Alexandria"/>
              </a:rPr>
              <a:t>Blockchain and Cryptocurrencies</a:t>
            </a:r>
            <a:endParaRPr lang="en-US" sz="24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4</a:t>
            </a:r>
          </a:p>
        </p:txBody>
      </p:sp>
    </p:spTree>
  </p:cSld>
  <p:clrMapOvr>
    <a:masterClrMapping/>
  </p:clrMapOvr>
  <mc:AlternateContent xmlns:mc="http://schemas.openxmlformats.org/markup-compatibility/2006" xmlns:p14="http://schemas.microsoft.com/office/powerpoint/2010/main">
    <mc:Choice Requires="p14">
      <p:transition spd="slow" p14:dur="2000" advTm="92355"/>
    </mc:Choice>
    <mc:Fallback xmlns="">
      <p:transition spd="slow" advTm="923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10"/>
    </mc:Choice>
    <mc:Fallback xmlns="">
      <p:transition spd="slow" advTm="171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07657" y="2636865"/>
            <a:ext cx="7197741" cy="2308324"/>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 </a:t>
            </a:r>
            <a:endParaRPr lang="en-US" sz="3600" dirty="0"/>
          </a:p>
          <a:p>
            <a:r>
              <a:rPr lang="en-US" sz="3600" b="1" dirty="0">
                <a:solidFill>
                  <a:srgbClr val="00B0F0"/>
                </a:solidFill>
                <a:latin typeface="Alexandria"/>
                <a:cs typeface="Times New Roman" panose="02020603050405020304" pitchFamily="18" charset="0"/>
              </a:rPr>
              <a:t>Digital Currencies</a:t>
            </a:r>
          </a:p>
          <a:p>
            <a:r>
              <a:rPr lang="en-US" sz="3600" b="1" dirty="0">
                <a:solidFill>
                  <a:srgbClr val="00B0F0"/>
                </a:solidFill>
                <a:latin typeface="Alexandria"/>
                <a:cs typeface="Times New Roman" panose="02020603050405020304" pitchFamily="18" charset="0"/>
              </a:rPr>
              <a:t> </a:t>
            </a:r>
          </a:p>
          <a:p>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78090"/>
    </mc:Choice>
    <mc:Fallback xmlns="">
      <p:transition spd="slow" advTm="780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0161"/>
            <a:ext cx="8417320" cy="2246769"/>
          </a:xfrm>
          <a:prstGeom prst="rect">
            <a:avLst/>
          </a:prstGeom>
          <a:noFill/>
        </p:spPr>
        <p:txBody>
          <a:bodyPr wrap="square" rtlCol="0">
            <a:spAutoFit/>
          </a:bodyPr>
          <a:lstStyle/>
          <a:p>
            <a:r>
              <a:rPr lang="en-US" sz="2000" dirty="0">
                <a:latin typeface="Alexandria"/>
                <a:cs typeface="Times New Roman" panose="02020603050405020304" pitchFamily="18" charset="0"/>
              </a:rPr>
              <a:t>1- Conceptual Foundations of Digital Currencies</a:t>
            </a:r>
          </a:p>
          <a:p>
            <a:r>
              <a:rPr lang="en-US" sz="2000" dirty="0">
                <a:latin typeface="Alexandria"/>
                <a:cs typeface="Times New Roman" panose="02020603050405020304" pitchFamily="18" charset="0"/>
              </a:rPr>
              <a:t>2- Digital Currencies and Monetary Policy Transformation</a:t>
            </a:r>
          </a:p>
          <a:p>
            <a:r>
              <a:rPr lang="en-US" sz="2000" dirty="0">
                <a:latin typeface="Alexandria"/>
                <a:cs typeface="Times New Roman" panose="02020603050405020304" pitchFamily="18" charset="0"/>
              </a:rPr>
              <a:t>3- Digital Currencies and Financial Stability Dynamics</a:t>
            </a:r>
          </a:p>
          <a:p>
            <a:r>
              <a:rPr lang="en-US" sz="2000" dirty="0">
                <a:latin typeface="Alexandria"/>
                <a:cs typeface="Times New Roman" panose="02020603050405020304" pitchFamily="18" charset="0"/>
              </a:rPr>
              <a:t>4- Digital Currencies and Banking Disintermediation</a:t>
            </a:r>
            <a:endParaRPr lang="ar-JO" sz="2000" dirty="0">
              <a:latin typeface="Alexandria"/>
              <a:cs typeface="Times New Roman" panose="02020603050405020304" pitchFamily="18" charset="0"/>
            </a:endParaRPr>
          </a:p>
          <a:p>
            <a:r>
              <a:rPr lang="en-US" sz="2000" dirty="0">
                <a:latin typeface="Alexandria"/>
                <a:cs typeface="Times New Roman" panose="02020603050405020304" pitchFamily="18" charset="0"/>
              </a:rPr>
              <a:t>5- Digital Currencies and Global Capital Flow Reconfiguration</a:t>
            </a:r>
            <a:endParaRPr lang="ar-JO" sz="2000" b="1" dirty="0">
              <a:solidFill>
                <a:srgbClr val="00B0F0"/>
              </a:solidFill>
              <a:latin typeface="Alexandria"/>
              <a:cs typeface="Times New Roman" panose="02020603050405020304" pitchFamily="18" charset="0"/>
            </a:endParaRPr>
          </a:p>
          <a:p>
            <a:r>
              <a:rPr lang="en-US" sz="2000" dirty="0">
                <a:latin typeface="Alexandria"/>
                <a:cs typeface="Times New Roman" panose="02020603050405020304" pitchFamily="18" charset="0"/>
              </a:rPr>
              <a:t>6- Future Monetary Order: Scenarios and Structural Transformations</a:t>
            </a:r>
          </a:p>
          <a:p>
            <a:endParaRPr lang="en-US" sz="2000"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390542662"/>
      </p:ext>
    </p:extLst>
  </p:cSld>
  <p:clrMapOvr>
    <a:masterClrMapping/>
  </p:clrMapOvr>
  <mc:AlternateContent xmlns:mc="http://schemas.openxmlformats.org/markup-compatibility/2006" xmlns:p14="http://schemas.microsoft.com/office/powerpoint/2010/main">
    <mc:Choice Requires="p14">
      <p:transition spd="slow" p14:dur="2000" advTm="90936"/>
    </mc:Choice>
    <mc:Fallback xmlns="">
      <p:transition spd="slow" advTm="909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286FE-2483-1A9A-FA34-D3442E24B50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B9DA18A-F697-58E1-8361-89EEDA3BCFC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A0658FD-4FC6-C3E7-EBAF-31ED6107EA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1188263-7506-ED68-8480-449C21623327}"/>
              </a:ext>
            </a:extLst>
          </p:cNvPr>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E08E3C7-6306-0F6C-6D26-52D8B49409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9CF6B5A-78F3-F905-6FED-2CFD155092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2B61546F-5BF7-8161-ADA6-74AB956A41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1248" y="1799303"/>
            <a:ext cx="7233863" cy="4069048"/>
          </a:xfrm>
          <a:prstGeom prst="rect">
            <a:avLst/>
          </a:prstGeom>
        </p:spPr>
      </p:pic>
    </p:spTree>
    <p:extLst>
      <p:ext uri="{BB962C8B-B14F-4D97-AF65-F5344CB8AC3E}">
        <p14:creationId xmlns:p14="http://schemas.microsoft.com/office/powerpoint/2010/main" val="334077940"/>
      </p:ext>
    </p:extLst>
  </p:cSld>
  <p:clrMapOvr>
    <a:masterClrMapping/>
  </p:clrMapOvr>
  <mc:AlternateContent xmlns:mc="http://schemas.openxmlformats.org/markup-compatibility/2006" xmlns:p14="http://schemas.microsoft.com/office/powerpoint/2010/main">
    <mc:Choice Requires="p14">
      <p:transition spd="slow" p14:dur="2000" advTm="17580"/>
    </mc:Choice>
    <mc:Fallback xmlns="">
      <p:transition spd="slow" advTm="175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1670106" y="899652"/>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Conceptual Foundations of Digital Currencies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769365" y="1873348"/>
            <a:ext cx="10093634" cy="4401205"/>
          </a:xfrm>
          <a:prstGeom prst="rect">
            <a:avLst/>
          </a:prstGeom>
          <a:noFill/>
        </p:spPr>
        <p:txBody>
          <a:bodyPr wrap="square">
            <a:spAutoFit/>
          </a:bodyPr>
          <a:lstStyle/>
          <a:p>
            <a:pPr algn="just"/>
            <a:r>
              <a:rPr lang="en-US" sz="2000" dirty="0">
                <a:latin typeface="Alexandria"/>
                <a:cs typeface="Times New Roman" panose="02020603050405020304" pitchFamily="18" charset="0"/>
              </a:rPr>
              <a:t>Before we can debate whether digital currencies threaten monetary sovereignty, enhance efficiency, destabilize banks, or democratize finance, we must first ask a deceptively simple question: what exactly is a digital currency?</a:t>
            </a:r>
          </a:p>
          <a:p>
            <a:pPr algn="just"/>
            <a:r>
              <a:rPr lang="en-US" sz="2000" dirty="0">
                <a:latin typeface="Alexandria"/>
                <a:cs typeface="Times New Roman" panose="02020603050405020304" pitchFamily="18" charset="0"/>
              </a:rPr>
              <a:t>The answer is not merely technical. It is ontological, economic, and institutional.</a:t>
            </a:r>
          </a:p>
          <a:p>
            <a:pPr algn="just"/>
            <a:r>
              <a:rPr lang="en-US" sz="2000" dirty="0">
                <a:latin typeface="Alexandria"/>
                <a:cs typeface="Times New Roman" panose="02020603050405020304" pitchFamily="18" charset="0"/>
              </a:rPr>
              <a:t>A digital currency is not simply “money on the internet.” If that were the case, your online bank balance would qualify. Yet it does not. When you log into your bank’s mobile application and see numbers on a screen, those numbers represent claims on a traditional banking institution. They are digital representations of fiat money that ultimately depend on central bank reserves and legal tender laws. That is electronic money</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not a new monetary system.</a:t>
            </a:r>
          </a:p>
          <a:p>
            <a:pPr algn="just"/>
            <a:r>
              <a:rPr lang="en-US" sz="2000" dirty="0">
                <a:latin typeface="Alexandria"/>
                <a:cs typeface="Times New Roman" panose="02020603050405020304" pitchFamily="18" charset="0"/>
              </a:rPr>
              <a:t>Digital currencies, in the stricter analytical sense, represent a structural rethinking of monetary architecture. They exist natively in digital form. They are issued, validated, and transferred within computational networks. Their credibility does not necessarily depend on a sovereign state. Instead, trust may arise from cryptographic proof, distributed consensus, algorithmic rules, or institutional backing in new configurations.</a:t>
            </a:r>
          </a:p>
        </p:txBody>
      </p:sp>
    </p:spTree>
  </p:cSld>
  <p:clrMapOvr>
    <a:masterClrMapping/>
  </p:clrMapOvr>
  <mc:AlternateContent xmlns:mc="http://schemas.openxmlformats.org/markup-compatibility/2006" xmlns:p14="http://schemas.microsoft.com/office/powerpoint/2010/main">
    <mc:Choice Requires="p14">
      <p:transition spd="slow" p14:dur="2000" advTm="113595"/>
    </mc:Choice>
    <mc:Fallback xmlns="">
      <p:transition spd="slow" advTm="1135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9106C-DEFE-C5FC-A5D8-1AB052067C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DFCF8D6-1900-9BFC-4B8D-0D9AB159C2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CA2259-BEDB-C05D-F6A5-F82E07FC56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A711D-B021-5E71-4CCC-4C0C1C74559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FC02796-1206-8C02-2D8B-75C09482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44C5940-936C-83C7-295D-F93EDA08DA30}"/>
              </a:ext>
            </a:extLst>
          </p:cNvPr>
          <p:cNvSpPr/>
          <p:nvPr/>
        </p:nvSpPr>
        <p:spPr>
          <a:xfrm>
            <a:off x="436345" y="899652"/>
            <a:ext cx="11319309" cy="563231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To understand digital currencies properly, we must separate three layers that are often confused: the unit of account, the settlement infrastructure, and the source of trust. Traditional money, such as the US dollar, operates as a unit of account defined by the state, cleared through centralized banking systems, and trusted because of sovereign authority and macroeconomic management. Digital currencies may replicate some of these features, alter others, or abandon them entirely.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conceptual break begins with trust. For centuries, monetary systems have been built upon institutional legitimacy. Whether under a gold standard or a fiat regime, money has required belief in a centralized authority</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be it a sovereign mint or a central bank. Digital currencies introduce an alternative model: trust embedded in code. Instead of trusting a government, participants trust mathematical protocols. Instead of relying on a central ledger, they rely on distributed verification.</a:t>
            </a:r>
          </a:p>
          <a:p>
            <a:pPr algn="just"/>
            <a:r>
              <a:rPr lang="en-US" sz="2000" dirty="0">
                <a:latin typeface="Alexandria"/>
                <a:cs typeface="Times New Roman" panose="02020603050405020304" pitchFamily="18" charset="0"/>
              </a:rPr>
              <a:t>This shift is not merely technological. It is philosophical. It reframes money as a network phenomenon rather than a sovereign instrument.</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At this point, doctoral inquiry must avoid simplification. Not all digital currencies are decentralized. Not all rely on blockchain. Not all seek to replace fiat systems. Therefore, we must construct a taxonomy grounded in economic function rather than media narratives.</a:t>
            </a:r>
          </a:p>
        </p:txBody>
      </p:sp>
    </p:spTree>
    <p:extLst>
      <p:ext uri="{BB962C8B-B14F-4D97-AF65-F5344CB8AC3E}">
        <p14:creationId xmlns:p14="http://schemas.microsoft.com/office/powerpoint/2010/main" val="4233870398"/>
      </p:ext>
    </p:extLst>
  </p:cSld>
  <p:clrMapOvr>
    <a:masterClrMapping/>
  </p:clrMapOvr>
  <mc:AlternateContent xmlns:mc="http://schemas.openxmlformats.org/markup-compatibility/2006" xmlns:p14="http://schemas.microsoft.com/office/powerpoint/2010/main">
    <mc:Choice Requires="p14">
      <p:transition spd="slow" p14:dur="2000" advTm="121722"/>
    </mc:Choice>
    <mc:Fallback xmlns="">
      <p:transition spd="slow" advTm="12172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C74CA-B1A1-F4A6-79E7-6710D4D6AF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D3F8D-5B00-0710-BE15-A75504064E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7D0378-3D72-DEF2-9E57-4A936EE014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C08559-E366-B424-8F85-FB0921801D8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FF10BFE-3C4E-05C6-0AAB-88CA09B80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052EDA7-B1F5-65C1-56D8-D6CDDF870C2B}"/>
              </a:ext>
            </a:extLst>
          </p:cNvPr>
          <p:cNvSpPr/>
          <p:nvPr/>
        </p:nvSpPr>
        <p:spPr>
          <a:xfrm>
            <a:off x="527785" y="746598"/>
            <a:ext cx="11136430"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Broadly, digital currencies can be divided into three analytical categories:</a:t>
            </a:r>
          </a:p>
          <a:p>
            <a:pPr algn="just"/>
            <a:r>
              <a:rPr lang="en-US" sz="2000" dirty="0">
                <a:latin typeface="Alexandria"/>
                <a:cs typeface="Times New Roman" panose="02020603050405020304" pitchFamily="18" charset="0"/>
              </a:rPr>
              <a:t>private decentralized cryptocurrencies, privately issued asset-backed digital tokens, and state-issued digital currencies.</a:t>
            </a:r>
          </a:p>
          <a:p>
            <a:pPr algn="just"/>
            <a:endParaRPr lang="en-US" sz="2000" dirty="0">
              <a:latin typeface="Alexandria"/>
              <a:cs typeface="Times New Roman" panose="02020603050405020304" pitchFamily="18" charset="0"/>
            </a:endParaRPr>
          </a:p>
          <a:p>
            <a:pPr algn="just"/>
            <a:r>
              <a:rPr lang="ar-JO" sz="2000" dirty="0">
                <a:latin typeface="Alexandria"/>
                <a:cs typeface="Times New Roman" panose="02020603050405020304" pitchFamily="18" charset="0"/>
              </a:rPr>
              <a:t>*</a:t>
            </a:r>
            <a:r>
              <a:rPr lang="en-US" sz="2000" dirty="0">
                <a:latin typeface="Alexandria"/>
                <a:cs typeface="Times New Roman" panose="02020603050405020304" pitchFamily="18" charset="0"/>
              </a:rPr>
              <a:t> The first category includes systems such as Bitcoin. These operate without central authority. Supply is algorithmically determined. Transaction validation is performed through distributed consensus mechanisms. Here, scarcity is enforced not by physical limitation, as in gold, nor by central bank discretion, but by cryptographic rules embedded in software. Monetary policy becomes computational.</a:t>
            </a:r>
          </a:p>
          <a:p>
            <a:pPr algn="just"/>
            <a:r>
              <a:rPr lang="ar-JO" sz="2000" dirty="0">
                <a:latin typeface="Alexandria"/>
                <a:cs typeface="Times New Roman" panose="02020603050405020304" pitchFamily="18" charset="0"/>
              </a:rPr>
              <a:t>*</a:t>
            </a:r>
            <a:r>
              <a:rPr lang="en-US" sz="2000" dirty="0">
                <a:latin typeface="Alexandria"/>
                <a:cs typeface="Times New Roman" panose="02020603050405020304" pitchFamily="18" charset="0"/>
              </a:rPr>
              <a:t> The second category includes stablecoins digital tokens backed by reserves such as fiat currency, government securities, or other collateral. Unlike Bitcoin, their objective is not monetary independence but price stability. They attempt to bridge traditional finance and decentralized networks. Trust, in this case, is hybrid: partly algorithmic, partly institutional.</a:t>
            </a:r>
          </a:p>
          <a:p>
            <a:pPr algn="just"/>
            <a:r>
              <a:rPr lang="ar-JO" sz="2000" dirty="0">
                <a:latin typeface="Alexandria"/>
                <a:cs typeface="Times New Roman" panose="02020603050405020304" pitchFamily="18" charset="0"/>
              </a:rPr>
              <a:t>*</a:t>
            </a:r>
            <a:r>
              <a:rPr lang="en-US" sz="2000" dirty="0">
                <a:latin typeface="Alexandria"/>
                <a:cs typeface="Times New Roman" panose="02020603050405020304" pitchFamily="18" charset="0"/>
              </a:rPr>
              <a:t> The third category includes central bank digital currencies (CBDCs). These are sovereign digital liabilities issued directly by central banks. Unlike cryptocurrencies, they do not seek to eliminate state authority; rather, they digitize it. CBDCs may transform payment systems and monetary transmission without abandoning institutional control.</a:t>
            </a:r>
          </a:p>
          <a:p>
            <a:pPr algn="just"/>
            <a:r>
              <a:rPr lang="en-US" sz="2000" dirty="0">
                <a:latin typeface="Alexandria"/>
                <a:cs typeface="Times New Roman" panose="02020603050405020304" pitchFamily="18" charset="0"/>
              </a:rPr>
              <a:t>What distinguishes these categories is not merely technology, but their monetary logic.</a:t>
            </a:r>
          </a:p>
          <a:p>
            <a:pPr algn="just"/>
            <a:r>
              <a:rPr lang="en-US" sz="2000" dirty="0">
                <a:latin typeface="Alexandria"/>
                <a:cs typeface="Times New Roman" panose="02020603050405020304" pitchFamily="18" charset="0"/>
              </a:rPr>
              <a:t>Cryptocurrencies challenge the monopoly of state-issued money. Stablecoins challenge the intermediation structure of banking. CBDCs challenge the operational model of central banking itself.</a:t>
            </a:r>
          </a:p>
        </p:txBody>
      </p:sp>
    </p:spTree>
    <p:extLst>
      <p:ext uri="{BB962C8B-B14F-4D97-AF65-F5344CB8AC3E}">
        <p14:creationId xmlns:p14="http://schemas.microsoft.com/office/powerpoint/2010/main" val="2954214398"/>
      </p:ext>
    </p:extLst>
  </p:cSld>
  <p:clrMapOvr>
    <a:masterClrMapping/>
  </p:clrMapOvr>
  <mc:AlternateContent xmlns:mc="http://schemas.openxmlformats.org/markup-compatibility/2006" xmlns:p14="http://schemas.microsoft.com/office/powerpoint/2010/main">
    <mc:Choice Requires="p14">
      <p:transition spd="slow" p14:dur="2000" advTm="184942"/>
    </mc:Choice>
    <mc:Fallback xmlns="">
      <p:transition spd="slow" advTm="1849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616017" y="899652"/>
            <a:ext cx="10481911"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Another foundational distinction must be drawn between digital currencies and digital payment systems. Many confuse the two. Visa, PayPal, and SWIFT are digital payment networks. They facilitate the transfer of existing fiat money. Digital currencies, by contrast, can represent new monetary units with independent issuance mechanisms. They are not merely rails; they are the asset itself.</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emergence of digital currencies also forces us to revisit classical monetary theory. What gives money value? Carl Menger argued that money emerges spontaneously from market exchange as the most saleable good. John Maynard Keynes emphasized state authority and legal frameworks. Milton Friedman focused on monetary control and supply stability. Digital currencies re-open these debates. If a currency like Bitcoin holds value without intrinsic backing or sovereign endorsement, does that validate Menger’s spontaneous order theory? Or does its volatility suggest that state authority remains indispensable?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Another conceptual issue concerns scarcity. Traditional commodities derive value partly from physical scarcity. Fiat money derives scarcity from policy discipline. Digital currencies derive scarcity from algorithmic constraint. Bitcoin’s supply cap of 21 million units is not enforced by physical limitation but by consensus rules embedded in code. Scarcity becomes computational rather than material.</a:t>
            </a: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35178"/>
    </mc:Choice>
    <mc:Fallback xmlns="">
      <p:transition spd="slow" advTm="1351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97BF5-0EEA-D37B-64E6-196C2896409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F52857-8C77-E069-2F87-36AA04E39C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77EF3C8-6675-4D57-A9DA-28815CE2FC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BC75E20-DC32-FB8C-495C-5E8EEBC28D9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A9604E6-463D-DE9A-2CE2-CAF6EEF9F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5686C85-0C2F-1F20-9D33-35C9ECA5B35E}"/>
              </a:ext>
            </a:extLst>
          </p:cNvPr>
          <p:cNvSpPr/>
          <p:nvPr/>
        </p:nvSpPr>
        <p:spPr>
          <a:xfrm>
            <a:off x="895476" y="786868"/>
            <a:ext cx="10260531"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This computational scarcity introduces a new dimension: credibility without coercion. In fiat systems, trust ultimately rests on the state’s ability to enforce taxation and legal tender laws. In decentralized systems, enforcement is replaced by cryptographic impossibility. One cannot double-spend Bitcoin not because a court forbids it, but because the network protocol prevents it.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Yet trust in code does not eliminate social trust. Networks require participants, miners, validators, developers, and users. Governance decisions such as protocol upgrades are social processes, not purely mathematical ones. Thus, even decentralized digital currencies embed governance structures, albeit informal and distributed.</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deeper conceptual challenge concerns the nature of money itself. Is money primarily a store of value, a medium of exchange, or a unit of account? Many digital currencies function effectively as speculative assets but struggle as stable units of account. Extreme price volatility limits their role in everyday transactions. </a:t>
            </a:r>
          </a:p>
          <a:p>
            <a:pPr algn="just"/>
            <a:r>
              <a:rPr lang="en-US" sz="2000" dirty="0">
                <a:latin typeface="Alexandria"/>
                <a:cs typeface="Times New Roman" panose="02020603050405020304" pitchFamily="18" charset="0"/>
              </a:rPr>
              <a:t>Here we encounter a paradox. Digital currencies were initially conceived as mediums of exchange independent of banks. Yet in practice, many function primarily as stores of speculative value. Their economic role has diverged from their ideological </a:t>
            </a:r>
            <a:r>
              <a:rPr lang="en-US" sz="2000" dirty="0" err="1">
                <a:latin typeface="Alexandria"/>
                <a:cs typeface="Times New Roman" panose="02020603050405020304" pitchFamily="18" charset="0"/>
              </a:rPr>
              <a:t>origin.l</a:t>
            </a:r>
            <a:r>
              <a:rPr lang="en-US" sz="2000" dirty="0">
                <a:latin typeface="Alexandria"/>
                <a:cs typeface="Times New Roman" panose="02020603050405020304" pitchFamily="18" charset="0"/>
              </a:rPr>
              <a:t>.</a:t>
            </a:r>
          </a:p>
        </p:txBody>
      </p:sp>
    </p:spTree>
    <p:extLst>
      <p:ext uri="{BB962C8B-B14F-4D97-AF65-F5344CB8AC3E}">
        <p14:creationId xmlns:p14="http://schemas.microsoft.com/office/powerpoint/2010/main" val="448847810"/>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66F1A-F627-161F-096F-E690519999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B0D17EE-A689-EDA1-19C9-CE95DF06E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D8AB1D-A90F-D60F-C727-8D4027760C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B37968-4373-7F40-7053-9398A02AF36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CE9B1DB-69AC-C215-C7FD-59541F2B7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431FE74-F48C-3B1C-6CAE-C543E3E64130}"/>
              </a:ext>
            </a:extLst>
          </p:cNvPr>
          <p:cNvSpPr/>
          <p:nvPr/>
        </p:nvSpPr>
        <p:spPr>
          <a:xfrm>
            <a:off x="259883" y="899652"/>
            <a:ext cx="11559940"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Another foundational element is programmability. Traditional money is passive; it moves according to human instruction. Digital currencies can be programmable, meaning that conditions can be embedded directly into transactions. Smart contracts allow automatic execution of agreements once predefined conditions are met. This feature transforms money from a static medium into an interactive instrument. Payment can be conditional, time-bound, or algorithmically restricted. At a deeper level, digital currencies represent a reconfiguration of monetary sovereignty. Historically, states monopolized currency issuance as a core element of political authority. Digital currencies introduce competitive monetary ecosystems operating beyond traditional borders. They challenge the assumption that money must be territorially bounded.</a:t>
            </a:r>
          </a:p>
          <a:p>
            <a:pPr algn="just"/>
            <a:r>
              <a:rPr lang="en-US" sz="2000" dirty="0">
                <a:latin typeface="Alexandria"/>
                <a:cs typeface="Times New Roman" panose="02020603050405020304" pitchFamily="18" charset="0"/>
              </a:rPr>
              <a:t>However, this challenge should not be overstated. Most economic transactions globally still occur in fiat currencies. Digital currencies coexist rather than replace. The real transformation lies in expanding the conceptual horizon of what money can be.</a:t>
            </a:r>
          </a:p>
          <a:p>
            <a:pPr algn="just"/>
            <a:r>
              <a:rPr lang="en-US" sz="2000" dirty="0">
                <a:latin typeface="Alexandria"/>
                <a:cs typeface="Times New Roman" panose="02020603050405020304" pitchFamily="18" charset="0"/>
              </a:rPr>
              <a:t>In summary, the conceptual foundations of digital currencies require us to reconsider three pillars: trust, scarcity, and authority. Trust can emerge from code rather than institutions. Scarcity can be algorithmic rather than physical. Authority can be distributed rather than centralized. Yet none of these transformations eliminate economic fundamentals. Value still depends on collective belief. Stability still depends on credible governance. And adoption still depends on network effects.</a:t>
            </a:r>
          </a:p>
          <a:p>
            <a:pPr algn="just"/>
            <a:r>
              <a:rPr lang="en-US" sz="2000" dirty="0">
                <a:latin typeface="Alexandria"/>
                <a:cs typeface="Times New Roman" panose="02020603050405020304" pitchFamily="18" charset="0"/>
              </a:rPr>
              <a:t>Digital currencies are not inherently liberating nor inherently destabilizing. Their impact depends on governance design, regulatory response, adoption patterns, and macroeconomic context.</a:t>
            </a:r>
          </a:p>
          <a:p>
            <a:pPr algn="just"/>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3890516901"/>
      </p:ext>
    </p:extLst>
  </p:cSld>
  <p:clrMapOvr>
    <a:masterClrMapping/>
  </p:clrMapOvr>
  <mc:AlternateContent xmlns:mc="http://schemas.openxmlformats.org/markup-compatibility/2006" xmlns:p14="http://schemas.microsoft.com/office/powerpoint/2010/main">
    <mc:Choice Requires="p14">
      <p:transition spd="slow" p14:dur="2000" advTm="96463"/>
    </mc:Choice>
    <mc:Fallback xmlns="">
      <p:transition spd="slow" advTm="964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637856E-7C5B-9657-930A-EFF58D70B186}"/>
              </a:ext>
            </a:extLst>
          </p:cNvPr>
          <p:cNvSpPr txBox="1"/>
          <p:nvPr/>
        </p:nvSpPr>
        <p:spPr>
          <a:xfrm>
            <a:off x="2732848" y="899652"/>
            <a:ext cx="6726303" cy="1754326"/>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Digital Currencies and Monetary Policy Transformation</a:t>
            </a:r>
          </a:p>
          <a:p>
            <a:pPr algn="ct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1328286" y="2181125"/>
            <a:ext cx="8879985" cy="4401205"/>
          </a:xfrm>
          <a:prstGeom prst="rect">
            <a:avLst/>
          </a:prstGeom>
          <a:noFill/>
        </p:spPr>
        <p:txBody>
          <a:bodyPr wrap="square">
            <a:spAutoFit/>
          </a:bodyPr>
          <a:lstStyle/>
          <a:p>
            <a:pPr algn="just"/>
            <a:r>
              <a:rPr lang="en-US" sz="2000" dirty="0">
                <a:latin typeface="Alexandria"/>
                <a:cs typeface="Times New Roman" panose="02020603050405020304" pitchFamily="18" charset="0"/>
              </a:rPr>
              <a:t>When digital currencies first appeared, they were often framed as technological curiosities or speculative assets. Yet their most profound implications are monetary. They do not merely introduce new payment instruments; they challenge the architecture through which monetary policy operates. To understand this transformation, one must examine how digital currencies interact with money supply control, interest rate transmission, banking intermediation, and monetary sovereignty.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Modern monetary systems are structured around a hierarchy. At the apex stands the central bank, which controls base money and sets policy rates. Commercial banks intermediate between central banks and the public, creating credit through deposit expansion. Monetary policy influences economic activity primarily through interest rates, liquidity management, and expectations. This structure presumes that most economic transactions occur within the regulated banking system.</a:t>
            </a: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102919"/>
    </mc:Choice>
    <mc:Fallback xmlns="">
      <p:transition spd="slow" advTm="1029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923F-5192-F080-C467-BAD0CF1B73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682BF8-92CF-EEEE-221C-C985A3D714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23B9E7-6BF0-8E3A-A488-FF76A9FEF0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FCD157-7479-18C5-BAB8-EE28069B79B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4A36EE-4491-D396-C9FD-44AB4B8F80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E3DBB9-1B4A-5D13-A883-BECAD43D5EAD}"/>
              </a:ext>
            </a:extLst>
          </p:cNvPr>
          <p:cNvSpPr/>
          <p:nvPr/>
        </p:nvSpPr>
        <p:spPr>
          <a:xfrm>
            <a:off x="423513" y="950018"/>
            <a:ext cx="11271182"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Digital currencies introduce parallel monetary channels. When households and firms hold value in decentralized cryptocurrencies or foreign-denominated stablecoins rather than domestic bank deposits, part of the effective money stock migrates beyond traditional policy reach. This does not immediately eliminate central bank authority, but it complicates its transmission mechanisms.</a:t>
            </a:r>
          </a:p>
          <a:p>
            <a:pPr algn="just"/>
            <a:r>
              <a:rPr lang="en-US" sz="2000" dirty="0">
                <a:latin typeface="Alexandria"/>
                <a:cs typeface="Times New Roman" panose="02020603050405020304" pitchFamily="18" charset="0"/>
              </a:rPr>
              <a:t>Consider the example of El Salvador’s adoption of Bitcoin as legal tender in 2021. Regardless of one’s evaluation of the policy, the experiment revealed a structural tension: when a non-sovereign digital currency becomes widely usable for payments and savings, domestic monetary authorities no longer have exclusive influence over liquidity conditions. If economic agents shift their transactional balances into Bitcoin, the domestic central bank cannot expand or contract its supply in response to inflation or recession. The monetary base becomes partially externalized.</a:t>
            </a:r>
          </a:p>
          <a:p>
            <a:pPr algn="just"/>
            <a:r>
              <a:rPr lang="en-US" sz="2000" dirty="0">
                <a:latin typeface="Alexandria"/>
                <a:cs typeface="Times New Roman" panose="02020603050405020304" pitchFamily="18" charset="0"/>
              </a:rPr>
              <a:t>A different but equally significant case is the rise of dollar-denominated stablecoins such as USDT and USDC in emerging markets. In countries experiencing high inflation or currency depreciation, individuals increasingly use stablecoins as digital substitutes for foreign currency savings. Argentina provides a clear example. Amid persistent inflation and capital controls, many citizens have turned to dollar-pegged digital tokens to preserve purchasing power and facilitate cross-border transactions. In such contexts, domestic monetary policy loses traction because savings behavior shifts toward assets insulated from local inflation dynamics. This phenomenon can be described as digital dollarization: the informal adoption of a foreign currency through digital instruments.</a:t>
            </a:r>
          </a:p>
        </p:txBody>
      </p:sp>
    </p:spTree>
    <p:extLst>
      <p:ext uri="{BB962C8B-B14F-4D97-AF65-F5344CB8AC3E}">
        <p14:creationId xmlns:p14="http://schemas.microsoft.com/office/powerpoint/2010/main" val="737271337"/>
      </p:ext>
    </p:extLst>
  </p:cSld>
  <p:clrMapOvr>
    <a:masterClrMapping/>
  </p:clrMapOvr>
  <mc:AlternateContent xmlns:mc="http://schemas.openxmlformats.org/markup-compatibility/2006" xmlns:p14="http://schemas.microsoft.com/office/powerpoint/2010/main">
    <mc:Choice Requires="p14">
      <p:transition spd="slow" p14:dur="2000" advTm="148464"/>
    </mc:Choice>
    <mc:Fallback xmlns="">
      <p:transition spd="slow" advTm="1484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272EB-370F-84B2-BAA4-ED8EEAE68B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B86AE8-9481-2E0E-FD87-A23105F96D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8FEB663-18BF-7C4A-BCF2-B3BDE95FED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3FDFF74-1AB8-F704-7306-D4F261EE6C38}"/>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4CAC2D-9DFD-B4D0-B0CF-23B8C8FCB4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1364432-B2EA-76EB-FDBC-BA86A941C894}"/>
              </a:ext>
            </a:extLst>
          </p:cNvPr>
          <p:cNvSpPr/>
          <p:nvPr/>
        </p:nvSpPr>
        <p:spPr>
          <a:xfrm>
            <a:off x="702644" y="1401562"/>
            <a:ext cx="10260531" cy="4401205"/>
          </a:xfrm>
          <a:prstGeom prst="rect">
            <a:avLst/>
          </a:prstGeom>
          <a:noFill/>
        </p:spPr>
        <p:txBody>
          <a:bodyPr wrap="square">
            <a:spAutoFit/>
          </a:bodyPr>
          <a:lstStyle/>
          <a:p>
            <a:pPr algn="just"/>
            <a:r>
              <a:rPr lang="en-US" sz="2000" dirty="0">
                <a:latin typeface="Alexandria"/>
                <a:cs typeface="Times New Roman" panose="02020603050405020304" pitchFamily="18" charset="0"/>
              </a:rPr>
              <a:t>The consequences extend to interest rate transmission. Central banks adjust policy rates to influence borrowing and spending decisions. However, if substantial liquidity circulates in digital ecosystems outside domestic banks, rate adjustments may have weaker effects. Commercial banks depend on deposits to fund loans. When deposits migrate to digital wallets holding stablecoins or cryptocurrencies, the lending capacity of banks can decline. A reduction in deposit funding constrains credit creation, potentially dampening the effectiveness of expansionary policy measures.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Turkey offers an illustrative case during periods of currency instability. As inflation accelerated and confidence in the national currency weakened, segments of the population increasingly turned to digital assets, including stablecoins and cryptocurrencies, as hedges. While this shift did not replace the banking system, it signaled erosion of trust in domestic monetary management. When citizens seek alternatives outside the formal system, monetary authority faces credibility challenges that extend beyond technical policy adjustments.</a:t>
            </a:r>
          </a:p>
        </p:txBody>
      </p:sp>
    </p:spTree>
    <p:extLst>
      <p:ext uri="{BB962C8B-B14F-4D97-AF65-F5344CB8AC3E}">
        <p14:creationId xmlns:p14="http://schemas.microsoft.com/office/powerpoint/2010/main" val="33807146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D8D9F-6B32-8B8D-A8B6-71F507051C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F5D7A-9F90-D17C-214F-0B62732A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ACF13B-C7D1-6405-A240-DD11E5B6C5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5F8CAE-6E4C-1742-65CD-D4CE5B2CE50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9D97E11-99A3-2F4F-C62F-EF7400608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B36C2AA-530D-BD99-9AB7-230F6088DE29}"/>
              </a:ext>
            </a:extLst>
          </p:cNvPr>
          <p:cNvSpPr/>
          <p:nvPr/>
        </p:nvSpPr>
        <p:spPr>
          <a:xfrm>
            <a:off x="981778" y="950018"/>
            <a:ext cx="10360024"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At the same time, digital currencies may also expand central bank capabilities, particularly through central bank digital currencies (CBDCs). A retail CBDC would allow individuals to hold digital claims directly on the central bank. Such an instrument could enhance policy transmission by enabling direct liquidity injections into households during crises. For example, in a severe recession, stimulus payments distributed via a CBDC platform could reach citizens instantly without relying on commercial banking channels. Monetary policy could become more direct and programmable.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China’s pilot of the digital yuan (e-CNY) provides a real-world example of this possibility. The system allows programmable features, such as time-limited stimulus funds, which must be spent within a defined period. This introduces a new dimension to policy tools: money itself can carry behavioral conditions. Instead of adjusting only interest rates, authorities can influence the velocity and timing of spending through design features embedded in digital currency.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However, this increased capability introduces trade-offs. If individuals prefer holding central bank digital currency over commercial bank deposits, the traditional banking model may weaken. Large-scale migration of deposits into CBDCs during periods of financial stress could accelerate bank runs. Policymakers must therefore balance efficiency gains with financial stability risks.</a:t>
            </a:r>
          </a:p>
        </p:txBody>
      </p:sp>
    </p:spTree>
    <p:extLst>
      <p:ext uri="{BB962C8B-B14F-4D97-AF65-F5344CB8AC3E}">
        <p14:creationId xmlns:p14="http://schemas.microsoft.com/office/powerpoint/2010/main" val="255675175"/>
      </p:ext>
    </p:extLst>
  </p:cSld>
  <p:clrMapOvr>
    <a:masterClrMapping/>
  </p:clrMapOvr>
  <mc:AlternateContent xmlns:mc="http://schemas.openxmlformats.org/markup-compatibility/2006" xmlns:p14="http://schemas.microsoft.com/office/powerpoint/2010/main">
    <mc:Choice Requires="p14">
      <p:transition spd="slow" p14:dur="2000" advTm="134501"/>
    </mc:Choice>
    <mc:Fallback xmlns="">
      <p:transition spd="slow" advTm="1345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00542-4349-0117-C1B3-92C1E9A99F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856DC5-DC33-B453-73F0-D1CF9A31E8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5D92044-04F8-266A-3B5E-9F935B8464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B89463-7C24-46E4-AC4A-773110F00FA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BBAA481-B3B0-383D-91C4-FC307943DB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4A7A714-B91A-5610-641D-3BF94817F228}"/>
              </a:ext>
            </a:extLst>
          </p:cNvPr>
          <p:cNvSpPr/>
          <p:nvPr/>
        </p:nvSpPr>
        <p:spPr>
          <a:xfrm>
            <a:off x="1141483" y="988520"/>
            <a:ext cx="9721516" cy="5632311"/>
          </a:xfrm>
          <a:prstGeom prst="rect">
            <a:avLst/>
          </a:prstGeom>
          <a:noFill/>
        </p:spPr>
        <p:txBody>
          <a:bodyPr wrap="square">
            <a:spAutoFit/>
          </a:bodyPr>
          <a:lstStyle/>
          <a:p>
            <a:pPr algn="just"/>
            <a:r>
              <a:rPr lang="en-US" sz="2000" dirty="0"/>
              <a:t>Another dimension concerns cross-border capital flows. Digital currencies facilitate near-instantaneous international transfers, often outside traditional banking rails. In economies with capital controls, digital assets may provide channels for circumvention. This challenges the effectiveness of exchange rate management and capital flow restrictions. Monetary sovereignty becomes more difficult to enforce when value can be transmitted globally with minimal friction.</a:t>
            </a:r>
          </a:p>
          <a:p>
            <a:pPr algn="just"/>
            <a:endParaRPr lang="en-US" sz="2000" dirty="0"/>
          </a:p>
          <a:p>
            <a:pPr algn="just"/>
            <a:r>
              <a:rPr lang="en-US" sz="2000" dirty="0"/>
              <a:t>Ultimately, digital currencies reshape the environment in which monetary policy operates. They fragment liquidity across multiple platforms, alter deposit behavior, and introduce programmable instruments that expand policy possibilities while creating new risks. Their impact is neither purely destabilizing nor purely empowering. Instead, they compel central banks to reconsider the foundations of monetary control in a world where currency can exist beyond institutional boundaries.</a:t>
            </a:r>
          </a:p>
          <a:p>
            <a:pPr algn="just"/>
            <a:endParaRPr lang="en-US" sz="2000" dirty="0"/>
          </a:p>
          <a:p>
            <a:pPr algn="just"/>
            <a:r>
              <a:rPr lang="en-US" sz="2000" dirty="0"/>
              <a:t>The transformation underway is not simply technological. It is structural. Monetary authority is no longer defined solely by legal tender status or reserve control, but increasingly by credibility, adaptability, and the capacity to operate within an increasingly digital and interconnected financial ecosystem.</a:t>
            </a:r>
          </a:p>
        </p:txBody>
      </p:sp>
    </p:spTree>
    <p:extLst>
      <p:ext uri="{BB962C8B-B14F-4D97-AF65-F5344CB8AC3E}">
        <p14:creationId xmlns:p14="http://schemas.microsoft.com/office/powerpoint/2010/main" val="3140433963"/>
      </p:ext>
    </p:extLst>
  </p:cSld>
  <p:clrMapOvr>
    <a:masterClrMapping/>
  </p:clrMapOvr>
  <mc:AlternateContent xmlns:mc="http://schemas.openxmlformats.org/markup-compatibility/2006" xmlns:p14="http://schemas.microsoft.com/office/powerpoint/2010/main">
    <mc:Choice Requires="p14">
      <p:transition spd="slow" p14:dur="2000" advTm="151899"/>
    </mc:Choice>
    <mc:Fallback xmlns="">
      <p:transition spd="slow" advTm="15189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858BC-A1E6-5A70-E060-5BDA3C265A13}"/>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A0327F2A-DDA4-0C08-78C1-69D69618A6ED}"/>
              </a:ext>
            </a:extLst>
          </p:cNvPr>
          <p:cNvSpPr txBox="1"/>
          <p:nvPr/>
        </p:nvSpPr>
        <p:spPr>
          <a:xfrm>
            <a:off x="1637868" y="850710"/>
            <a:ext cx="10377702" cy="1569660"/>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Digital Currencies and Financial Stability Dynamics</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065A894-A616-30C4-7337-BCBAB2F4BE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A2554CE-674E-0CA3-B607-2A0106BBCC3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E56439-86DB-64B9-8F61-83C0FE8B8F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D57A86-13FF-2A9D-4AE8-F5D58082F479}"/>
              </a:ext>
            </a:extLst>
          </p:cNvPr>
          <p:cNvSpPr/>
          <p:nvPr/>
        </p:nvSpPr>
        <p:spPr>
          <a:xfrm>
            <a:off x="317634" y="1565572"/>
            <a:ext cx="11627318"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If monetary policy concerns control, financial stability concerns survival. A monetary system can function imperfectly for years, but once stability is threatened, the consequences are immediate and systemic. Digital currencies introduce new channels of fragility</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not necessarily because they are inherently unstable, but because they interact with leverage, liquidity, and interconnected markets in unfamiliar ways.</a:t>
            </a:r>
          </a:p>
          <a:p>
            <a:pPr algn="just"/>
            <a:r>
              <a:rPr lang="en-US" sz="2000" dirty="0">
                <a:latin typeface="Alexandria"/>
                <a:cs typeface="Times New Roman" panose="02020603050405020304" pitchFamily="18" charset="0"/>
              </a:rPr>
              <a:t>Financial stability traditionally depends on three pillars: liquidity resilience, solvency confidence, and institutional trust. Digital currencies affect all three simultaneously.</a:t>
            </a:r>
          </a:p>
          <a:p>
            <a:pPr algn="just"/>
            <a:r>
              <a:rPr lang="en-US" sz="2000" dirty="0">
                <a:latin typeface="Alexandria"/>
                <a:cs typeface="Times New Roman" panose="02020603050405020304" pitchFamily="18" charset="0"/>
              </a:rPr>
              <a:t>Begin with liquidity. In traditional finance, liquidity stress emerges when institutions cannot meet short-term obligations. Central banks mitigate this through lender-of-last-resort facilities. In decentralized digital markets, however, there is no central liquidity backstop. Crypto exchanges, lending platforms, and decentralized finance (DeFi) protocols operate largely without deposit insurance or emergency funding mechanisms.</a:t>
            </a:r>
          </a:p>
          <a:p>
            <a:pPr algn="just"/>
            <a:r>
              <a:rPr lang="en-US" sz="2000" dirty="0">
                <a:latin typeface="Alexandria"/>
                <a:cs typeface="Times New Roman" panose="02020603050405020304" pitchFamily="18" charset="0"/>
              </a:rPr>
              <a:t>The collapse of </a:t>
            </a:r>
            <a:r>
              <a:rPr lang="en-US" sz="2000" dirty="0" err="1">
                <a:latin typeface="Alexandria"/>
                <a:cs typeface="Times New Roman" panose="02020603050405020304" pitchFamily="18" charset="0"/>
              </a:rPr>
              <a:t>TerraUSD</a:t>
            </a:r>
            <a:r>
              <a:rPr lang="en-US" sz="2000" dirty="0">
                <a:latin typeface="Alexandria"/>
                <a:cs typeface="Times New Roman" panose="02020603050405020304" pitchFamily="18" charset="0"/>
              </a:rPr>
              <a:t> (UST) in 2022 provides a clear illustration. UST was an algorithmic stablecoin designed to maintain a one-to-one peg with the U.S. dollar through a balancing mechanism involving another token, LUNA. The system depended on market confidence and arbitrage incentives. When confidence faltered, the stabilization mechanism failed. Massive redemptions triggered a downward spiral, erasing tens of billions of dollars in market value within days. This event was not merely a price correction; it was a liquidity collapse amplified by algorithmic design and market psychology.</a:t>
            </a:r>
          </a:p>
        </p:txBody>
      </p:sp>
    </p:spTree>
    <p:extLst>
      <p:ext uri="{BB962C8B-B14F-4D97-AF65-F5344CB8AC3E}">
        <p14:creationId xmlns:p14="http://schemas.microsoft.com/office/powerpoint/2010/main" val="30870135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54C3-08FE-F04A-32B3-76947A4433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0CFC37-0F0E-2E6B-655C-0E70A4906F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422E70-2D9F-A6AD-F6B2-2E0872A667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07AFE8-B8B1-7F57-CB20-B964C939D96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9D1918C-7870-49FE-B6C6-3461B80F6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6E48C4E-650C-0F15-54AC-78CFAC21CD07}"/>
              </a:ext>
            </a:extLst>
          </p:cNvPr>
          <p:cNvSpPr/>
          <p:nvPr/>
        </p:nvSpPr>
        <p:spPr>
          <a:xfrm>
            <a:off x="539015" y="950018"/>
            <a:ext cx="10327907"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Unlike traditional bank runs, which involve deposit withdrawals from regulated institutions, digital runs occur at blockchain speed. Redemptions and asset sales can unfold within minutes. The absence of circuit breakers or coordinated intervention magnifies volatility. Stability, in this environment, depends heavily on market confidence and collateral transparency.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Another case is the failure of FTX in late 2022. Although not a decentralized protocol, FTX functioned as a major centralized exchange within the digital asset ecosystem. When concerns emerged about the solvency of affiliated entities and the adequacy of reserves, customers rushed to withdraw funds. The exchange collapsed rapidly, revealing weak governance and inadequate segregation of assets. The contagion spread across lending platforms and hedge funds exposed to FTX. This episode demonstrated that digital markets, despite technological innovation, remain vulnerable to classical financial risks: leverage, opacity, and mismanagement.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Stablecoins present a particularly sensitive point of systemic intersection. Asset-backed stablecoins hold reserves in traditional financial instruments, such as short-term government securities. If large-scale redemptions occur, issuers may need to liquidate reserve assets rapidly. In extreme scenarios, this could transmit stress into short-term funding markets. Although such spillovers have not yet produced systemic crises in major economies, regulators increasingly monitor this channel.</a:t>
            </a:r>
          </a:p>
        </p:txBody>
      </p:sp>
    </p:spTree>
    <p:extLst>
      <p:ext uri="{BB962C8B-B14F-4D97-AF65-F5344CB8AC3E}">
        <p14:creationId xmlns:p14="http://schemas.microsoft.com/office/powerpoint/2010/main" val="368215237"/>
      </p:ext>
    </p:extLst>
  </p:cSld>
  <p:clrMapOvr>
    <a:masterClrMapping/>
  </p:clrMapOvr>
  <mc:AlternateContent xmlns:mc="http://schemas.openxmlformats.org/markup-compatibility/2006" xmlns:p14="http://schemas.microsoft.com/office/powerpoint/2010/main">
    <mc:Choice Requires="p14">
      <p:transition spd="slow" p14:dur="2000" advTm="107586"/>
    </mc:Choice>
    <mc:Fallback xmlns="">
      <p:transition spd="slow" advTm="10758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54FCA-6DF8-ECE3-F697-E99A3407DF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1488F4-F87F-B52D-A0EA-741B4E31BC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A3C0C7-C6C3-E89F-5B6E-AF6B9BCB64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AB9BD-92A6-2707-1A0C-B666AFC9E6FD}"/>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3A1B99-9A2A-42F3-D2D6-90B3C44BD3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20CFD49-7FE8-9064-C000-9CFC550E0A04}"/>
              </a:ext>
            </a:extLst>
          </p:cNvPr>
          <p:cNvSpPr/>
          <p:nvPr/>
        </p:nvSpPr>
        <p:spPr>
          <a:xfrm>
            <a:off x="433137" y="826918"/>
            <a:ext cx="10770669" cy="563231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Interconnectedness is another dimension of instability. Digital asset markets are tightly linked through collateral chains. A decline in the price of a major cryptocurrency can trigger margin calls across multiple platforms. Liquidations cascade automatically through smart contracts or exchange mechanisms. This reflexive dynamic resembles the leverage cycles observed in traditional finance, but with faster execution and fewer institutional buffers.</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Consider March 2020, when global markets reacted to the onset of the COVID-19 pandemic. Bitcoin experienced a sharp decline of over 40 percent in a single day. Automated liquidations on derivatives platforms intensified selling pressure. Although the broader financial system absorbed the shock, the event highlighted how leverage embedded in digital trading platforms can amplify volatility during periods of global stress.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There is also the question of correlation. Initially, some argued that cryptocurrencies would function as uncorrelated assets, offering diversification benefits. However, empirical observations during periods of market turbulence suggest increasing correlation between digital assets and risk-on equities. When global liquidity tightens, digital assets often decline alongside technology stocks. This convergence reduces their stabilizing role within diversified portfolios.</a:t>
            </a:r>
          </a:p>
        </p:txBody>
      </p:sp>
    </p:spTree>
    <p:extLst>
      <p:ext uri="{BB962C8B-B14F-4D97-AF65-F5344CB8AC3E}">
        <p14:creationId xmlns:p14="http://schemas.microsoft.com/office/powerpoint/2010/main" val="3187194983"/>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EFEE6-67F2-6806-2EA2-CBA3165026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5BF7D8-FB0F-340D-FA32-BF2BF7A150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76E030-07EA-C5A6-8944-EDDE552BFB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3D0B3A1-8AF3-BE1D-45BB-8B05E6E0F73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DC2F2A9-7569-F845-A705-1B0C708AD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D53429F-973D-B8DA-434F-9C7F86719445}"/>
              </a:ext>
            </a:extLst>
          </p:cNvPr>
          <p:cNvSpPr/>
          <p:nvPr/>
        </p:nvSpPr>
        <p:spPr>
          <a:xfrm>
            <a:off x="1703672" y="1563796"/>
            <a:ext cx="8556859" cy="4524315"/>
          </a:xfrm>
          <a:prstGeom prst="rect">
            <a:avLst/>
          </a:prstGeom>
          <a:noFill/>
        </p:spPr>
        <p:txBody>
          <a:bodyPr wrap="square">
            <a:spAutoFit/>
          </a:bodyPr>
          <a:lstStyle/>
          <a:p>
            <a:pPr algn="just"/>
            <a:r>
              <a:rPr lang="en-US" dirty="0">
                <a:latin typeface="Alexandria"/>
                <a:cs typeface="Times New Roman" panose="02020603050405020304" pitchFamily="18" charset="0"/>
              </a:rPr>
              <a:t>Yet stability risks are not exclusively negative. Digital currencies may enhance resilience in certain contexts. In regions with fragile banking systems or capital controls, decentralized digital assets can provide alternative access to financial services. During geopolitical crises, individuals have used cryptocurrencies to transfer funds across borders when traditional banking channels were disrupted. In Ukraine, for example, digital asset donations played a visible role in mobilizing international support quickly.</a:t>
            </a:r>
          </a:p>
          <a:p>
            <a:pPr algn="just"/>
            <a:r>
              <a:rPr lang="en-US" dirty="0">
                <a:latin typeface="Alexandria"/>
                <a:cs typeface="Times New Roman" panose="02020603050405020304" pitchFamily="18" charset="0"/>
              </a:rPr>
              <a:t>The broader stability question, therefore, is not whether digital currencies are destabilizing by definition, but under what conditions they amplify or mitigate systemic risk. The answer depends on scale, leverage, regulatory integration, and institutional design.</a:t>
            </a:r>
          </a:p>
          <a:p>
            <a:pPr algn="just"/>
            <a:r>
              <a:rPr lang="en-US" dirty="0">
                <a:latin typeface="Alexandria"/>
                <a:cs typeface="Times New Roman" panose="02020603050405020304" pitchFamily="18" charset="0"/>
              </a:rPr>
              <a:t>Regulatory responses increasingly focus on integrating digital asset markets into macroprudential oversight. Capital requirements, reserve transparency mandates for stablecoins, and stricter exchange supervision aim to reduce systemic spillovers. The challenge lies in balancing innovation with containment. Excessive restriction may push activity into opaque jurisdictions, while insufficient oversight may allow vulnerabilities to accumulate unchecked.</a:t>
            </a:r>
          </a:p>
        </p:txBody>
      </p:sp>
    </p:spTree>
    <p:extLst>
      <p:ext uri="{BB962C8B-B14F-4D97-AF65-F5344CB8AC3E}">
        <p14:creationId xmlns:p14="http://schemas.microsoft.com/office/powerpoint/2010/main" val="388277958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6E296-BCA1-D1F1-63C6-BE2F3DB1A2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7750D1-9E74-60B9-6F61-717CA2C36E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73B9FAC-FAA4-14A3-16A2-6A903F164E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B09CF2A-C7FF-B683-6008-6E520D63F766}"/>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BA09AFF6-6DF1-B4B1-B29A-37E6070429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79A9539-9D53-412D-C421-41DFAA689F7D}"/>
              </a:ext>
            </a:extLst>
          </p:cNvPr>
          <p:cNvSpPr/>
          <p:nvPr/>
        </p:nvSpPr>
        <p:spPr>
          <a:xfrm>
            <a:off x="1963553" y="1871804"/>
            <a:ext cx="8662737" cy="3693319"/>
          </a:xfrm>
          <a:prstGeom prst="rect">
            <a:avLst/>
          </a:prstGeom>
          <a:noFill/>
        </p:spPr>
        <p:txBody>
          <a:bodyPr wrap="square">
            <a:spAutoFit/>
          </a:bodyPr>
          <a:lstStyle/>
          <a:p>
            <a:pPr algn="just"/>
            <a:r>
              <a:rPr lang="en-US" dirty="0">
                <a:latin typeface="Alexandria"/>
                <a:cs typeface="Times New Roman" panose="02020603050405020304" pitchFamily="18" charset="0"/>
              </a:rPr>
              <a:t>Financial stability in the digital era requires rethinking traditional crisis management tools. In decentralized ecosystems, there is no central authority capable of emergency intervention. Governance mechanisms are often distributed and slow-moving. If digital asset markets continue to grow relative to traditional finance, policymakers may face new dilemmas regarding whether and how to provide backstops.</a:t>
            </a:r>
          </a:p>
          <a:p>
            <a:pPr algn="just"/>
            <a:r>
              <a:rPr lang="en-US" dirty="0">
                <a:latin typeface="Alexandria"/>
                <a:cs typeface="Times New Roman" panose="02020603050405020304" pitchFamily="18" charset="0"/>
              </a:rPr>
              <a:t>Ultimately, digital currencies introduce a dual dynamic. They decentralize risk but do not eliminate it. They increase transparency at the transaction level but may obscure governance weaknesses. They accelerate financial processes but compress reaction time during crises.</a:t>
            </a:r>
          </a:p>
          <a:p>
            <a:pPr algn="just"/>
            <a:r>
              <a:rPr lang="en-US" dirty="0">
                <a:latin typeface="Alexandria"/>
                <a:cs typeface="Times New Roman" panose="02020603050405020304" pitchFamily="18" charset="0"/>
              </a:rPr>
              <a:t>The stability of future financial systems will depend not only on technological robustness, but on credible governance frameworks capable of absorbing shocks without eroding trust. Digital markets, like traditional ones, are built on confidence. When confidence weakens, speed becomes a liability rather than an advantage.</a:t>
            </a:r>
          </a:p>
        </p:txBody>
      </p:sp>
    </p:spTree>
    <p:extLst>
      <p:ext uri="{BB962C8B-B14F-4D97-AF65-F5344CB8AC3E}">
        <p14:creationId xmlns:p14="http://schemas.microsoft.com/office/powerpoint/2010/main" val="68192736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1907-59AC-4F09-9945-6194226BE3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3E110E-5ABE-9A97-EE5D-BA9D1976AD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8F2D7498-465F-08FC-3084-62AE494EAFAF}"/>
              </a:ext>
            </a:extLst>
          </p:cNvPr>
          <p:cNvSpPr txBox="1"/>
          <p:nvPr/>
        </p:nvSpPr>
        <p:spPr>
          <a:xfrm>
            <a:off x="1503123" y="768705"/>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Digital Currencies and Banking Disintermediation</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6641DEFF-3A15-5905-3439-978905C318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244D63A-253D-C911-A192-260163C4176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CCF18DA1-B9B7-51BE-5AF4-86F0B1106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776AFFE-4FEC-D421-4927-76517AF285EF}"/>
              </a:ext>
            </a:extLst>
          </p:cNvPr>
          <p:cNvSpPr/>
          <p:nvPr/>
        </p:nvSpPr>
        <p:spPr>
          <a:xfrm>
            <a:off x="529389" y="1553535"/>
            <a:ext cx="10608708" cy="3785652"/>
          </a:xfrm>
          <a:prstGeom prst="rect">
            <a:avLst/>
          </a:prstGeom>
          <a:noFill/>
        </p:spPr>
        <p:txBody>
          <a:bodyPr wrap="square">
            <a:spAutoFit/>
          </a:bodyPr>
          <a:lstStyle/>
          <a:p>
            <a:pPr algn="just"/>
            <a:r>
              <a:rPr lang="en-US" sz="2000" dirty="0">
                <a:latin typeface="Alexandria"/>
                <a:cs typeface="Times New Roman" panose="02020603050405020304" pitchFamily="18" charset="0"/>
              </a:rPr>
              <a:t>The advent of digital currencies represents one of the most significant disruptions in the modern financial system, challenging the traditional role of banks as central intermediaries. For decades, banks have acted as the essential conduit between savers and borrowers, pooling deposits and transforming them into loans while managing liquidity, credit risk, and payment settlement. This intermediation function has positioned banks not only as financial facilitators but also as systemically important institutions, whose stability is critical for the broader economy. The introduction of digital currencies, beginning with Bitcoin in 2009, has fundamentally altered this dynamic by enabling decentralized, peer-to-peer transfers of value without the need for a central authority. Unlike fiat money, which relies on centralized issuance and verification, cryptocurrencies operate on distributed ledger technology, providing transparency, security, and programmability. These characteristics allow transactions to occur directly between participants, reducing reliance on banks for processing payments, validating transactions, or maintaining accounts.</a:t>
            </a:r>
          </a:p>
        </p:txBody>
      </p:sp>
    </p:spTree>
    <p:extLst>
      <p:ext uri="{BB962C8B-B14F-4D97-AF65-F5344CB8AC3E}">
        <p14:creationId xmlns:p14="http://schemas.microsoft.com/office/powerpoint/2010/main" val="1653674528"/>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712F-4F07-ABB9-D5F2-B86623E0FFD9}"/>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269472D7-9944-1B8F-39CF-B2F7F6DD4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608A1C3-2F88-C282-0646-1D8B2242976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B022174-1A1B-B57A-0C9A-8E02B7828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365BC78-D7FC-5BF6-3672-2DD265584618}"/>
              </a:ext>
            </a:extLst>
          </p:cNvPr>
          <p:cNvSpPr/>
          <p:nvPr/>
        </p:nvSpPr>
        <p:spPr>
          <a:xfrm>
            <a:off x="558265" y="793139"/>
            <a:ext cx="11338560"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As digital currencies gain adoption, the traditional bank’s role in deposit-taking, lending, and liquidity provision faces increasing pressure. Stablecoins and central bank digital currencies (CBDCs) further accentuate this trend by offering digital forms of money that can be used for everyday transactions with minimal friction, potentially bypassing commercial banks. This process, often referred to as banking disintermediation, has profound implications for financial stability. When households and businesses shift deposits from bank accounts to digital wallets, banks may experience a reduction in funding, which could limit their capacity to extend credit and manage liquidity efficiently. Moreover, in times of financial stress, rapid migration to digital assets could amplify systemic risk by creating sudden outflows from the banking system.</a:t>
            </a:r>
          </a:p>
          <a:p>
            <a:pPr algn="just"/>
            <a:r>
              <a:rPr lang="en-US" sz="2000" dirty="0">
                <a:latin typeface="Alexandria"/>
                <a:cs typeface="Times New Roman" panose="02020603050405020304" pitchFamily="18" charset="0"/>
              </a:rPr>
              <a:t>At the same time, the rise of digital currencies transforms the broader financial landscape, creating opportunities for innovation in payments, cross-border transactions, and programmable finance through smart contracts. Banks are increasingly compelled to integrate digital asset services or partner with fintech firms to remain relevant, resulting in hybrid models where traditional intermediation coexists with decentralized financial technologies. Regulatory authorities are also grappling with this evolution, as digital currencies operate beyond conventional supervisory frameworks, raising concerns regarding consumer protection, monetary policy transmission, and the mitigation of financial crime. In essence, the emergence of digital currencies does not merely represent a technological shift but signals a structural evolution in financial intermediation, challenging the historical monopoly of banks while simultaneously prompting adaptive strategies to preserve stability and efficiency in the modern financial ecosystem</a:t>
            </a:r>
          </a:p>
        </p:txBody>
      </p:sp>
    </p:spTree>
    <p:extLst>
      <p:ext uri="{BB962C8B-B14F-4D97-AF65-F5344CB8AC3E}">
        <p14:creationId xmlns:p14="http://schemas.microsoft.com/office/powerpoint/2010/main" val="249075520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FD4EA-1D44-05B4-863B-5AF182C1949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D7D52E-4F61-72FC-2489-6C9FFDDA0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9FF672A-E2BC-8640-84A2-11FEF6A3AE3B}"/>
              </a:ext>
            </a:extLst>
          </p:cNvPr>
          <p:cNvSpPr txBox="1"/>
          <p:nvPr/>
        </p:nvSpPr>
        <p:spPr>
          <a:xfrm>
            <a:off x="644892" y="789030"/>
            <a:ext cx="10377702"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Digital Currencies and Global Capital Flow Reconfiguration</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12398FE2-57B0-27DF-84F7-B4E314EB8F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0FAFF-50F1-66FB-CE99-FC280AFF7A4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A293655-FE37-A50F-B072-96857752CF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E83E13-2A5E-6183-4A6D-5A3933E61799}"/>
              </a:ext>
            </a:extLst>
          </p:cNvPr>
          <p:cNvSpPr/>
          <p:nvPr/>
        </p:nvSpPr>
        <p:spPr>
          <a:xfrm>
            <a:off x="529389" y="1675983"/>
            <a:ext cx="10608708"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The emergence of digital currencies has introduced a profound structural shift in the mechanisms through which capital moves across borders. For centuries, global capital flows were mediated primarily by traditional financial institutions, including commercial banks, investment banks, and multinational financial intermediaries. These entities not only provided liquidity but also monitored risk, enforced regulatory compliance, and maintained cross-border payment systems. The established framework of international finance relied on the stability, transparency, and institutional trust of these intermediaries. With the rise of digital currencies, however, these conventional mechanisms are undergoing disruption, forcing a re-evaluation of both the scale and the velocity of capital flows as well as the channels through which international investment occurs. Digital currencies, including cryptocurrencies such as Bitcoin and Ethereum, stablecoins like Tether (USDT), and central bank digital currencies (CBDCs), enable the movement of value across jurisdictions with unprecedented speed, reduced friction, and often lower transaction costs compared to conventional banking channels. This capability reconfigures the global capital landscape by allowing individuals and corporations to bypass traditional intermediaries, escape capital controls, and engage in cross-border transactions without the delays inherent in correspondent banking networks.</a:t>
            </a:r>
          </a:p>
          <a:p>
            <a:pPr algn="just"/>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57222107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5AD0-36FF-F616-FE13-8E416C2101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B7203C-D3BA-A64A-803E-EB267E05ED1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B04AFC-7986-065D-9D92-3A4285D333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E2AD841-DF62-2288-66B7-2D618EA1FFAB}"/>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8E956D8-B290-2E47-09D2-ADA9C9118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1A52A3C-74BA-C7BA-9BC5-53A7FCF27D48}"/>
              </a:ext>
            </a:extLst>
          </p:cNvPr>
          <p:cNvSpPr/>
          <p:nvPr/>
        </p:nvSpPr>
        <p:spPr>
          <a:xfrm>
            <a:off x="176431" y="814072"/>
            <a:ext cx="11608100" cy="5909310"/>
          </a:xfrm>
          <a:prstGeom prst="rect">
            <a:avLst/>
          </a:prstGeom>
          <a:noFill/>
        </p:spPr>
        <p:txBody>
          <a:bodyPr wrap="square">
            <a:spAutoFit/>
          </a:bodyPr>
          <a:lstStyle/>
          <a:p>
            <a:pPr algn="just"/>
            <a:r>
              <a:rPr lang="en-US" dirty="0">
                <a:latin typeface="Alexandria"/>
                <a:cs typeface="Times New Roman" panose="02020603050405020304" pitchFamily="18" charset="0"/>
              </a:rPr>
              <a:t>One of the most illustrative cases of this reconfiguration is Venezuela. Facing hyperinflation and severe currency controls in the mid-2010s, Venezuelan citizens and firms increasingly turned to Bitcoin and other cryptocurrencies as a means of preserving wealth and facilitating international trade. According to </a:t>
            </a:r>
            <a:r>
              <a:rPr lang="en-US" dirty="0" err="1">
                <a:latin typeface="Alexandria"/>
                <a:cs typeface="Times New Roman" panose="02020603050405020304" pitchFamily="18" charset="0"/>
              </a:rPr>
              <a:t>Chainalysis</a:t>
            </a:r>
            <a:r>
              <a:rPr lang="en-US" dirty="0">
                <a:latin typeface="Alexandria"/>
                <a:cs typeface="Times New Roman" panose="02020603050405020304" pitchFamily="18" charset="0"/>
              </a:rPr>
              <a:t> reports, cryptocurrency activity in Venezuela surged between 2017 and 2020, with local traders using peer-to-peer Bitcoin platforms such as </a:t>
            </a:r>
            <a:r>
              <a:rPr lang="en-US" dirty="0" err="1">
                <a:latin typeface="Alexandria"/>
                <a:cs typeface="Times New Roman" panose="02020603050405020304" pitchFamily="18" charset="0"/>
              </a:rPr>
              <a:t>LocalBitcoins</a:t>
            </a:r>
            <a:r>
              <a:rPr lang="en-US" dirty="0">
                <a:latin typeface="Alexandria"/>
                <a:cs typeface="Times New Roman" panose="02020603050405020304" pitchFamily="18" charset="0"/>
              </a:rPr>
              <a:t> to send remittances, pay for imports, and access global capital markets. In a context where the official exchange rate for the Venezuelan </a:t>
            </a:r>
            <a:r>
              <a:rPr lang="en-US" dirty="0" err="1">
                <a:latin typeface="Alexandria"/>
                <a:cs typeface="Times New Roman" panose="02020603050405020304" pitchFamily="18" charset="0"/>
              </a:rPr>
              <a:t>bolívar</a:t>
            </a:r>
            <a:r>
              <a:rPr lang="en-US" dirty="0">
                <a:latin typeface="Alexandria"/>
                <a:cs typeface="Times New Roman" panose="02020603050405020304" pitchFamily="18" charset="0"/>
              </a:rPr>
              <a:t> was heavily restricted, cryptocurrencies provided a viable mechanism for accessing US dollars and other foreign currencies. This case demonstrates how digital currencies can reallocate capital across borders even in politically and economically constrained environments. By circumventing traditional financial intermediaries and state-imposed restrictions, Venezuelans effectively created a parallel global payment network, illustrating the potential for cryptocurrencies to transform cross-border capital flows in situations of economic distress.</a:t>
            </a:r>
            <a:endParaRPr lang="ar-JO" dirty="0">
              <a:latin typeface="Alexandria"/>
              <a:cs typeface="Times New Roman" panose="02020603050405020304" pitchFamily="18" charset="0"/>
            </a:endParaRPr>
          </a:p>
          <a:p>
            <a:pPr algn="just"/>
            <a:endParaRPr lang="ar-JO" dirty="0">
              <a:latin typeface="Alexandria"/>
              <a:cs typeface="Times New Roman" panose="02020603050405020304" pitchFamily="18" charset="0"/>
            </a:endParaRPr>
          </a:p>
          <a:p>
            <a:pPr algn="just"/>
            <a:r>
              <a:rPr lang="en-US" dirty="0">
                <a:latin typeface="Alexandria"/>
                <a:cs typeface="Times New Roman" panose="02020603050405020304" pitchFamily="18" charset="0"/>
              </a:rPr>
              <a:t>Another compelling example comes from the rise of stablecoins in global finance, particularly Tether (USDT) and USD Coin (USDC). Unlike highly volatile cryptocurrencies, stablecoins are pegged to fiat currencies, usually the US dollar, providing a stable medium of exchange that can be moved across jurisdictions instantly. Institutional investors, hedge funds, and multinational corporations increasingly rely on stablecoins to transfer liquidity across borders, conduct foreign exchange operations, and engage in decentralized finance (DeFi) activities without the delays and costs associated with traditional banking systems. For instance, during periods of market stress in emerging markets, such as the 2021–2022 capital outflows from countries like Turkey and Argentina, investors utilized stablecoins to rapidly relocate funds internationally. This trend not only highlights the liquidity-enhancing properties of digital currencies but also signals a potential shift in the dominance of traditional correspondent banking and settlement networks, as global capital becomes less tethered to conventional banking rails and more reliant on programmable, blockchain-based systems.</a:t>
            </a:r>
          </a:p>
        </p:txBody>
      </p:sp>
    </p:spTree>
    <p:extLst>
      <p:ext uri="{BB962C8B-B14F-4D97-AF65-F5344CB8AC3E}">
        <p14:creationId xmlns:p14="http://schemas.microsoft.com/office/powerpoint/2010/main" val="3578292481"/>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9AFEB-71D0-77DE-F3A0-F508E807A84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52E996B-55F9-AE52-E9D2-ED8418CF2B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38CB75C-FBB3-9A07-99D8-26434F269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42C5718-2E85-4FA1-7521-2543B9FB116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C4B8642-128B-020F-7790-22F62F6EF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45275"/>
            <a:ext cx="2305141" cy="1076343"/>
          </a:xfrm>
          <a:prstGeom prst="rect">
            <a:avLst/>
          </a:prstGeom>
        </p:spPr>
      </p:pic>
      <p:sp>
        <p:nvSpPr>
          <p:cNvPr id="7" name="Rectangle 6">
            <a:extLst>
              <a:ext uri="{FF2B5EF4-FFF2-40B4-BE49-F238E27FC236}">
                <a16:creationId xmlns:a16="http://schemas.microsoft.com/office/drawing/2014/main" id="{1E818A28-79DA-215E-2215-16B79FD5B047}"/>
              </a:ext>
            </a:extLst>
          </p:cNvPr>
          <p:cNvSpPr/>
          <p:nvPr/>
        </p:nvSpPr>
        <p:spPr>
          <a:xfrm>
            <a:off x="327259" y="752653"/>
            <a:ext cx="11454063"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The reconfiguration of global capital flows via digital currencies also introduces complex interactions with monetary sovereignty, regulatory frameworks, and financial stability. Central banks have historically relied on capital controls, reserve requirements, and interest rate policies to manage inflows and outflows of foreign capital. Digital currencies, particularly decentralized cryptocurrencies and cross-border stablecoins, complicate these traditional tools because they operate independently of national regulatory oversight. For example, China's pilot programs for its Digital Yuan (e-CNY) illustrate how CBDCs may be used to maintain some degree of control over domestic digital currency circulation while facilitating cross-border payments in a regulated environment. However, the widespread adoption of decentralized cryptocurrencies could undermine these mechanisms, enabling capital to flow into or out of jurisdictions with minimal oversight, thereby challenging the efficacy of conventional monetary and fiscal policies.</a:t>
            </a:r>
            <a:endParaRPr lang="ar-JO"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speed and transparency of blockchain-based transactions also alter the temporal and informational dimensions of global capital movements. Traditional international payments often require multiple intermediaries, each introducing settlement delays, fees, and counterparty risk. With blockchain technology, settlements can occur near-instantaneously, with a permanent and verifiable record of transactions. This structural efficiency increases the velocity of capital flows, making them more responsive to global economic signals and market sentiment. While this may enhance liquidity and capital allocation efficiency, it also introduces the potential for rapid destabilizing outflows, as investors can move large sums in real-time in response to perceived political or economic risk. Such dynamics require a rethinking of systemic risk and financial stability frameworks, as the traditional lag between shocks and market responses diminishes.</a:t>
            </a:r>
          </a:p>
        </p:txBody>
      </p:sp>
    </p:spTree>
    <p:extLst>
      <p:ext uri="{BB962C8B-B14F-4D97-AF65-F5344CB8AC3E}">
        <p14:creationId xmlns:p14="http://schemas.microsoft.com/office/powerpoint/2010/main" val="401909389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F77E3-7A6E-CD5D-97A7-AF2B9ECF911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970053E6-9867-57B1-3471-72CD904720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016DBCD-B1D6-EEE1-90F0-4FC9C9133E6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8D07C3F-EBA7-FC57-4660-864887D12B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542805A-4096-AAC2-832D-8F0487B698F8}"/>
              </a:ext>
            </a:extLst>
          </p:cNvPr>
          <p:cNvSpPr/>
          <p:nvPr/>
        </p:nvSpPr>
        <p:spPr>
          <a:xfrm>
            <a:off x="1241658" y="2052006"/>
            <a:ext cx="9383027" cy="3170099"/>
          </a:xfrm>
          <a:prstGeom prst="rect">
            <a:avLst/>
          </a:prstGeom>
          <a:noFill/>
        </p:spPr>
        <p:txBody>
          <a:bodyPr wrap="square">
            <a:spAutoFit/>
          </a:bodyPr>
          <a:lstStyle/>
          <a:p>
            <a:pPr algn="just"/>
            <a:r>
              <a:rPr lang="en-US" sz="2000" dirty="0">
                <a:latin typeface="Alexandria"/>
                <a:cs typeface="Times New Roman" panose="02020603050405020304" pitchFamily="18" charset="0"/>
              </a:rPr>
              <a:t>The impact of digital currencies on global capital flows is further amplified by the rise of decentralized finance (DeFi). DeFi platforms facilitate lending, borrowing, and asset exchange without traditional financial intermediaries. Global capital can now be allocated directly to projects or borrowers worldwide, bypassing banks, investment funds, and even rating agencies. This has democratized access to capital but also introduced new risks, such as smart contract vulnerabilities, liquidity fragmentation, and regulatory arbitrage. For instance, in 2021, the DeFi protocol Compound Finance allowed users worldwide to deposit cryptocurrencies and earn interest or take out loans without intermediaries. While this expanded access to global capital, it also raised questions about investor protection and systemic risk, as billions of dollars in</a:t>
            </a:r>
          </a:p>
        </p:txBody>
      </p:sp>
    </p:spTree>
    <p:extLst>
      <p:ext uri="{BB962C8B-B14F-4D97-AF65-F5344CB8AC3E}">
        <p14:creationId xmlns:p14="http://schemas.microsoft.com/office/powerpoint/2010/main" val="3313819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5288D-DAC9-A916-F4A2-81D216EA533A}"/>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E7877354-9258-792E-5A99-8ED7725345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6C4D51-16EA-1F33-7D66-957C809F5CE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ED33CA-FA35-1712-ADC5-459FB1358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360B305-2F16-8019-3AE5-52AF62B4720D}"/>
              </a:ext>
            </a:extLst>
          </p:cNvPr>
          <p:cNvSpPr/>
          <p:nvPr/>
        </p:nvSpPr>
        <p:spPr>
          <a:xfrm>
            <a:off x="2002055" y="1878751"/>
            <a:ext cx="7940842"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From a regulatory perspective, the reconfiguration of capital flows by digital currencies necessitates new frameworks for monitoring, taxation, and anti-money laundering enforcement. Traditional international banking networks provide regulators with a degree of visibility into cross-border capital movements, enabling monitoring for illicit activity, tax compliance, and macroeconomic oversight. In contrast, decentralized digital currencies create opacity in certain transaction flows, particularly when peer-to-peer platforms or privacy coins are involved. This shift challenges the ability of policymakers to influence global capital allocation directly, potentially reducing the effectiveness of capital controls and macroprudential interventions. Regulators are responding through initiatives such as the Financial Action Task Force (FATF) “Travel Rule”, which mandates that virtual asset service providers collect and transmit customer data during cross-border transactions, as well as by exploring frameworks for regulating stablecoins and CBDCs.</a:t>
            </a:r>
          </a:p>
        </p:txBody>
      </p:sp>
    </p:spTree>
    <p:extLst>
      <p:ext uri="{BB962C8B-B14F-4D97-AF65-F5344CB8AC3E}">
        <p14:creationId xmlns:p14="http://schemas.microsoft.com/office/powerpoint/2010/main" val="289926909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F82B8-6D2E-E3F8-5C74-66F0AA07C9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FF0731-647E-BB82-6D6F-968DA08596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97BDEE-6A2E-0E2B-5078-20E1ABB0E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FEDF2-116D-ABB6-22DF-5582DEED0CD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7847541-2794-A4BE-CAC5-4C609B069A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2905D8E-F72E-9DB8-A4AE-B6821BAFBA00}"/>
              </a:ext>
            </a:extLst>
          </p:cNvPr>
          <p:cNvSpPr/>
          <p:nvPr/>
        </p:nvSpPr>
        <p:spPr>
          <a:xfrm>
            <a:off x="433137" y="1260055"/>
            <a:ext cx="10770669" cy="5078313"/>
          </a:xfrm>
          <a:prstGeom prst="rect">
            <a:avLst/>
          </a:prstGeom>
          <a:noFill/>
        </p:spPr>
        <p:txBody>
          <a:bodyPr wrap="square">
            <a:spAutoFit/>
          </a:bodyPr>
          <a:lstStyle/>
          <a:p>
            <a:pPr algn="just"/>
            <a:r>
              <a:rPr lang="en-US" dirty="0">
                <a:latin typeface="Alexandria"/>
                <a:cs typeface="Times New Roman" panose="02020603050405020304" pitchFamily="18" charset="0"/>
              </a:rPr>
              <a:t>Moreover, the reconfiguration of global capital flows via digital currencies is not uniform across regions. Emerging markets, with limited access to efficient banking infrastructure and high exposure to currency volatility, are more likely to see disruptive effects as local actors adopt cryptocurrencies for savings, trade, and investment. Conversely, developed economies with robust financial systems and regulatory oversight may integrate digital currencies into existing financial markets with less disruption, using them as complementary instruments rather than replacements for traditional banking intermediaries. For example, in the United States and Europe, institutional adoption of stablecoins has been driven primarily by liquidity efficiency and trading convenience, while in parts of Africa and Latin America, adoption often responds to inflationary pressures and currency instability.</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Historically documented episodes illustrate the transformative effect of digital currencies on global capital allocation. The 2020–2021 COVID-19 pandemic, for instance, accelerated capital flow through digital currency channels. Travel restrictions, disrupted banking operations, and heightened demand for rapid cross-border payments led to increased use of stablecoins for remittances, corporate treasury management, and cryptocurrency trading. According to </a:t>
            </a:r>
            <a:r>
              <a:rPr lang="en-US" dirty="0" err="1">
                <a:latin typeface="Alexandria"/>
                <a:cs typeface="Times New Roman" panose="02020603050405020304" pitchFamily="18" charset="0"/>
              </a:rPr>
              <a:t>Chainalysis</a:t>
            </a:r>
            <a:r>
              <a:rPr lang="en-US" dirty="0">
                <a:latin typeface="Alexandria"/>
                <a:cs typeface="Times New Roman" panose="02020603050405020304" pitchFamily="18" charset="0"/>
              </a:rPr>
              <a:t> data, global stablecoin transaction volumes exceeded $1 trillion in 2021, much of it crossing national borders instantaneously. This real-world example underscores the role of digital currencies in reconfiguring both the scale and velocity of global capital flows, creating a parallel financial ecosystem that interacts with, but is increasingly independent from, traditional banking systems.</a:t>
            </a:r>
          </a:p>
        </p:txBody>
      </p:sp>
    </p:spTree>
    <p:extLst>
      <p:ext uri="{BB962C8B-B14F-4D97-AF65-F5344CB8AC3E}">
        <p14:creationId xmlns:p14="http://schemas.microsoft.com/office/powerpoint/2010/main" val="369528429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1E0CA-AB24-DA11-6177-2C527074143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6CE8E7-6954-69B5-2015-37267DC0D9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40E74BC-D43E-D09A-81A8-43955B2DC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AEF7AFD-0D3D-3737-2F4F-8235645C754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D801CA9-E23B-39E0-341D-9C5D44858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571961B-D727-C812-936E-046258681F46}"/>
              </a:ext>
            </a:extLst>
          </p:cNvPr>
          <p:cNvSpPr/>
          <p:nvPr/>
        </p:nvSpPr>
        <p:spPr>
          <a:xfrm>
            <a:off x="721893" y="1315985"/>
            <a:ext cx="10231655" cy="5078313"/>
          </a:xfrm>
          <a:prstGeom prst="rect">
            <a:avLst/>
          </a:prstGeom>
          <a:noFill/>
        </p:spPr>
        <p:txBody>
          <a:bodyPr wrap="square">
            <a:spAutoFit/>
          </a:bodyPr>
          <a:lstStyle/>
          <a:p>
            <a:pPr algn="just"/>
            <a:r>
              <a:rPr lang="en-US" dirty="0">
                <a:latin typeface="Alexandria"/>
              </a:rPr>
              <a:t>Another documented case involves the use of digital currencies in Turkey and Argentina during periods of domestic currency depreciation and capital flight. In both countries, high inflation and exchange rate volatility incentivized individuals and corporations to convert local currency holdings into cryptocurrencies and stablecoins to preserve value and facilitate cross-border transactions. In Turkey, for example, the adoption of Bitcoin surged dramatically in 2021, with local exchanges reporting over $2 billion in monthly trading volume</a:t>
            </a:r>
            <a:r>
              <a:rPr lang="ar-JO" dirty="0">
                <a:latin typeface="Alexandria"/>
              </a:rPr>
              <a:t> </a:t>
            </a:r>
            <a:r>
              <a:rPr lang="en-US" dirty="0">
                <a:latin typeface="Alexandria"/>
              </a:rPr>
              <a:t>a volume that dwarfed remittance flows through traditional banking channels. In Argentina, remittances and international payments using stablecoins became an increasingly common practice among small and medium enterprises, highlighting how digital currencies can circumvent local banking restrictions and facilitate the outward movement of capital.</a:t>
            </a:r>
            <a:endParaRPr lang="ar-JO" dirty="0">
              <a:latin typeface="Alexandria"/>
            </a:endParaRPr>
          </a:p>
          <a:p>
            <a:pPr algn="just"/>
            <a:endParaRPr lang="en-US" dirty="0">
              <a:latin typeface="Alexandria"/>
            </a:endParaRPr>
          </a:p>
          <a:p>
            <a:pPr algn="just"/>
            <a:r>
              <a:rPr lang="en-US" dirty="0">
                <a:latin typeface="Alexandria"/>
              </a:rPr>
              <a:t>The implications of these trends are profound. First, digital currencies reduce the frictions historically imposed by national banking systems, enabling near-instantaneous allocation of capital on a global scale. Second, they challenge the capacity of policymakers to manage capital flows through conventional tools such as interest rate adjustments, reserve requirements, or capital controls. Third, while they offer increased efficiency and liquidity, they introduce new sources of systemic risk, including heightened volatility, regulatory arbitrage, and concentration of risk in unregulated or semi-regulated platforms. Fourth, the adoption of digital currencies facilitates financial inclusion in regions with underdeveloped banking systems, providing alternative channels for both domestic and international capital allocation.</a:t>
            </a:r>
          </a:p>
        </p:txBody>
      </p:sp>
    </p:spTree>
    <p:extLst>
      <p:ext uri="{BB962C8B-B14F-4D97-AF65-F5344CB8AC3E}">
        <p14:creationId xmlns:p14="http://schemas.microsoft.com/office/powerpoint/2010/main" val="2798179856"/>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8A49E-0028-E929-CE12-4A74FF847D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8DEC1BA-1A28-5C23-FD8B-909B67260E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370A3C0-009B-6704-7271-CB8E2C2D59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17C9464-87AF-8B8C-91F0-0D38710E0CC4}"/>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E29343B-9EF4-C88C-2384-12FC8442D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98A257-F3B9-BC6D-8AFD-B3DE887AE5AB}"/>
              </a:ext>
            </a:extLst>
          </p:cNvPr>
          <p:cNvSpPr/>
          <p:nvPr/>
        </p:nvSpPr>
        <p:spPr>
          <a:xfrm>
            <a:off x="1343648" y="1608373"/>
            <a:ext cx="9519351" cy="4093428"/>
          </a:xfrm>
          <a:prstGeom prst="rect">
            <a:avLst/>
          </a:prstGeom>
          <a:noFill/>
        </p:spPr>
        <p:txBody>
          <a:bodyPr wrap="square">
            <a:spAutoFit/>
          </a:bodyPr>
          <a:lstStyle/>
          <a:p>
            <a:pPr algn="just"/>
            <a:r>
              <a:rPr lang="en-US" sz="2000" b="1" dirty="0">
                <a:latin typeface="Alexandria"/>
              </a:rPr>
              <a:t>In conclusion</a:t>
            </a:r>
            <a:r>
              <a:rPr lang="en-US" sz="2000" dirty="0">
                <a:latin typeface="Alexandria"/>
              </a:rPr>
              <a:t>, digital currencies are reshaping the architecture of global capital flows in ways that are both innovative and disruptive. By enabling faster, cheaper, and more decentralized movement of funds, they reduce the reliance on traditional banking intermediaries and challenge the effectiveness of conventional monetary and regulatory tools. Real-world examples, such as the cryptocurrency adoption in Venezuela and the surge of stablecoins in emerging markets during periods of financial stress, demonstrate the tangible impact of these technologies on cross-border capital allocation. While the integration of digital currencies into the global financial system offers substantial benefits in terms of efficiency, liquidity, and financial inclusion, it also necessitates new regulatory frameworks, risk management strategies, and macroprudential oversight. For graduate-level students and practitioners in finance, understanding this reconfiguration is critical for analyzing international capital dynamics, developing corporate treasury strategies, and evaluating systemic risks in an increasingly digital and decentralized global economy.</a:t>
            </a:r>
          </a:p>
        </p:txBody>
      </p:sp>
    </p:spTree>
    <p:extLst>
      <p:ext uri="{BB962C8B-B14F-4D97-AF65-F5344CB8AC3E}">
        <p14:creationId xmlns:p14="http://schemas.microsoft.com/office/powerpoint/2010/main" val="3892066137"/>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FC96-61EE-556B-21B0-E8BFB1791D04}"/>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F215A1F1-F39A-88B2-A61C-DA7251F4D3DC}"/>
              </a:ext>
            </a:extLst>
          </p:cNvPr>
          <p:cNvSpPr txBox="1"/>
          <p:nvPr/>
        </p:nvSpPr>
        <p:spPr>
          <a:xfrm>
            <a:off x="1115727" y="1494590"/>
            <a:ext cx="9960543" cy="304698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Future Monetary Order: Scenarios and Structural Transformations</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387E787A-AD64-5F6D-4F40-DE10CD5FA5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8FFB532-61B2-8EE6-2063-1F1BFBBC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78C7189-D19F-4DE5-B317-9E5B0E0641D4}"/>
              </a:ext>
            </a:extLst>
          </p:cNvPr>
          <p:cNvSpPr/>
          <p:nvPr/>
        </p:nvSpPr>
        <p:spPr>
          <a:xfrm>
            <a:off x="1858554" y="2709366"/>
            <a:ext cx="8474891" cy="3170099"/>
          </a:xfrm>
          <a:prstGeom prst="rect">
            <a:avLst/>
          </a:prstGeom>
          <a:noFill/>
        </p:spPr>
        <p:txBody>
          <a:bodyPr wrap="square">
            <a:spAutoFit/>
          </a:bodyPr>
          <a:lstStyle/>
          <a:p>
            <a:pPr algn="just"/>
            <a:r>
              <a:rPr lang="en-US" sz="2000" dirty="0">
                <a:latin typeface="Alexandria"/>
              </a:rPr>
              <a:t>The architecture of money is undergoing a profound transformation, one that is as much technological as it is financial. For centuries, money was defined by sovereign authority and intermediated through banks; the value, movement, and trust in currency were inseparable from centralized institutions. Today, this paradigm is being challenged. Cryptocurrencies, stablecoins, and central bank digital currencies (CBDCs) are not merely new instruments they are signals of a broader shift toward a digital, programmable, and borderless financial ecosystem. The implications of this transformation are vast, ranging from the mechanics of payments and liquidity distribution to the strategic leverage of monetary authorities in a world increasingly mediated by code.</a:t>
            </a:r>
          </a:p>
        </p:txBody>
      </p:sp>
    </p:spTree>
    <p:extLst>
      <p:ext uri="{BB962C8B-B14F-4D97-AF65-F5344CB8AC3E}">
        <p14:creationId xmlns:p14="http://schemas.microsoft.com/office/powerpoint/2010/main" val="34179100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63143-DB7A-EA74-726A-05E2725CC8B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F0B253FA-994F-D11C-FC28-EFD3851E73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A000B0-7569-F969-6C1F-F290936B9FE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C8B9A4-5F85-3DDA-CB4A-64BAE867AB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4948217-A726-4F17-8C1B-E10946688517}"/>
              </a:ext>
            </a:extLst>
          </p:cNvPr>
          <p:cNvSpPr/>
          <p:nvPr/>
        </p:nvSpPr>
        <p:spPr>
          <a:xfrm>
            <a:off x="1673191" y="2074098"/>
            <a:ext cx="8845617" cy="3785652"/>
          </a:xfrm>
          <a:prstGeom prst="rect">
            <a:avLst/>
          </a:prstGeom>
          <a:noFill/>
        </p:spPr>
        <p:txBody>
          <a:bodyPr wrap="square">
            <a:spAutoFit/>
          </a:bodyPr>
          <a:lstStyle/>
          <a:p>
            <a:pPr algn="just"/>
            <a:r>
              <a:rPr lang="en-US" sz="2000" dirty="0">
                <a:latin typeface="Alexandria"/>
              </a:rPr>
              <a:t>At the heart of this shift is blockchain technology, which allows for secure, immutable, and decentralized record-keeping. Unlike traditional ledgers maintained by a bank or central authority, blockchain distributes verification across nodes, enabling peer-to-peer transactions without a single point of control. This technical innovation fundamentally changes the nature of money: it becomes simultaneously a unit of account, a medium of exchange, and a programmable asset. Smart contracts self-executing code embedded in blockchain protocols take this a step further, enabling automatic execution of financial agreements once predefined conditions are met. Payments, loan disbursements, derivatives settlement, and collateral management can all occur with minimal human intervention. In effect, the technology embeds governance, trust, and enforcement mechanisms into the code itself, potentially reducing the traditional role of banks as intermediaries.</a:t>
            </a:r>
          </a:p>
        </p:txBody>
      </p:sp>
    </p:spTree>
    <p:extLst>
      <p:ext uri="{BB962C8B-B14F-4D97-AF65-F5344CB8AC3E}">
        <p14:creationId xmlns:p14="http://schemas.microsoft.com/office/powerpoint/2010/main" val="2524844651"/>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ED0C5-408F-E4C7-305D-F1BC92C818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DF0DCF-680D-1689-3964-FEAA06804A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B355382-20BA-25CF-B879-5CF485EF34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6268B9-CCDD-515A-FE1F-7BDED129C5E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8B6D593-CE40-E265-9201-D5ECFB844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331561-C7C9-821F-C2A3-D8986D7A398F}"/>
              </a:ext>
            </a:extLst>
          </p:cNvPr>
          <p:cNvSpPr/>
          <p:nvPr/>
        </p:nvSpPr>
        <p:spPr>
          <a:xfrm>
            <a:off x="452388" y="860375"/>
            <a:ext cx="11290433" cy="5940088"/>
          </a:xfrm>
          <a:prstGeom prst="rect">
            <a:avLst/>
          </a:prstGeom>
          <a:noFill/>
        </p:spPr>
        <p:txBody>
          <a:bodyPr wrap="square">
            <a:spAutoFit/>
          </a:bodyPr>
          <a:lstStyle/>
          <a:p>
            <a:pPr algn="just"/>
            <a:r>
              <a:rPr lang="en-US" sz="2000" dirty="0">
                <a:latin typeface="Alexandria"/>
              </a:rPr>
              <a:t>One tangible illustration of this dynamic is the rapid adoption of stablecoins in international settlements. Tether (USDT) and USD Coin (USDC) allow funds to move across borders in seconds, bypassing correspondent banking networks that historically slowed down cross-border transfers by days and added multiple layers of fees. For multinational corporations and fintech firms operating in emerging markets, this efficiency is transformative. In 2021, Argentina saw a surge in stablecoin transactions as businesses sought to hedge against the volatility of the peso and facilitate payments to international suppliers. Similarly, in Turkey, corporate and individual actors increasingly leveraged stablecoins to preserve value and maintain liquidity amidst currency depreciation. These cases highlight a key technological-financial principle: digital money is not constrained by geography, and the speed of capital movement is now a programmable function rather than a bureaucratic artifact.</a:t>
            </a:r>
          </a:p>
          <a:p>
            <a:pPr algn="just"/>
            <a:r>
              <a:rPr lang="en-US" sz="2000" dirty="0">
                <a:latin typeface="Alexandria"/>
              </a:rPr>
              <a:t>Central Bank Digital Currencies (CBDCs) represent a parallel trajectory that blends technological innovation with sovereign control. China’s e-CNY pilot demonstrates how a central authority can retain monetary oversight while deploying a digital currency capable of near-instant settlement and programmable policy tools. Unlike cryptocurrencies such as Bitcoin, CBDCs are designed to integrate with the broader financial system while providing central banks with precise tools for monetary policy transmission. For example, a CBDC can allow authorities to implement tiered interest rates on holdings, enforce real-time compliance with transaction limits, or even execute targeted stimulus by crediting digital wallets directly. This level of precision in policy execution was impossible in a purely fiat system, where money flow depended on bank intermediaries and clearing cycles that often introduced friction and delay.</a:t>
            </a:r>
          </a:p>
        </p:txBody>
      </p:sp>
    </p:spTree>
    <p:extLst>
      <p:ext uri="{BB962C8B-B14F-4D97-AF65-F5344CB8AC3E}">
        <p14:creationId xmlns:p14="http://schemas.microsoft.com/office/powerpoint/2010/main" val="1640324076"/>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25F4-B936-D49C-DB8F-2F825E176364}"/>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E9877B0-A191-4FE5-06B6-B840BFDDF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16AC468-9062-AFD0-7F83-6734B8C15CF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6A32421-4213-4A17-85CA-3021E490F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C3781FA-6A8F-4546-BFC7-80FC109D6E1F}"/>
              </a:ext>
            </a:extLst>
          </p:cNvPr>
          <p:cNvSpPr/>
          <p:nvPr/>
        </p:nvSpPr>
        <p:spPr>
          <a:xfrm>
            <a:off x="875652" y="1411694"/>
            <a:ext cx="10440695" cy="5355312"/>
          </a:xfrm>
          <a:prstGeom prst="rect">
            <a:avLst/>
          </a:prstGeom>
          <a:noFill/>
        </p:spPr>
        <p:txBody>
          <a:bodyPr wrap="square">
            <a:spAutoFit/>
          </a:bodyPr>
          <a:lstStyle/>
          <a:p>
            <a:pPr algn="just"/>
            <a:r>
              <a:rPr lang="en-US" dirty="0">
                <a:latin typeface="Alexandria"/>
              </a:rPr>
              <a:t>Yet, the technological possibilities of CBDCs coexist with decentralized alternatives that operate entirely outside state control. Bitcoin and Ethereum-based financial networks demonstrate that programmable liquidity can exist independently of intermediaries, giving rise to a parallel financial architecture where cross-border flows, lending, and investment allocation occur algorithmically. This duality centralized programmable currency versus decentralized autonomous money creates a spectrum of future monetary scenarios. One scenario involves hybrid coexistence: CBDCs provide stability and regulatory oversight, while decentralized networks enable innovation, financial inclusion, and cross-border liquidity. Another scenario imagines a more radical shift, where decentralized protocols dominate, potentially reducing the influence of central banks and traditional financial intermediaries. In either case, the technology fundamentally reshapes the distribution and velocity of global liquidity.</a:t>
            </a:r>
          </a:p>
          <a:p>
            <a:pPr algn="just"/>
            <a:r>
              <a:rPr lang="en-US" dirty="0">
                <a:latin typeface="Alexandria"/>
              </a:rPr>
              <a:t>A critical feature of this technological-financial transformation is instantaneous capital mobility. In traditional systems, international capital flows are constrained by banking hours, correspondent banking delays, and regulatory checks. With blockchain-based money, liquidity can traverse continents within seconds, with settlement recorded immutably on distributed ledgers. The implications are enormous: global investment decisions, remittances, and trade settlements can now respond to information and market signals in real time. While this efficiency increases allocation speed and transparency, it also introduces novel risks. Rapid outflows can exacerbate financial volatility, especially in emerging markets where digital assets may be adopted disproportionately during periods of currency instability. The very technology that enhances efficiency also magnifies systemic sensitivity to behavioral and market shocks.</a:t>
            </a:r>
          </a:p>
        </p:txBody>
      </p:sp>
    </p:spTree>
    <p:extLst>
      <p:ext uri="{BB962C8B-B14F-4D97-AF65-F5344CB8AC3E}">
        <p14:creationId xmlns:p14="http://schemas.microsoft.com/office/powerpoint/2010/main" val="1814314118"/>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34AA-E6C4-FAD5-50A7-AD1580C0BF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FDD411-E2F2-6B99-26BA-32933BCF68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03E928C-60D5-A34E-6798-761E6D504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8397D82-4F81-23AC-4865-069BB64D1F2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B7FED100-5CFC-E1AE-5821-2F1D73DD2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179B29-22A1-E4F0-5B94-A717C505629E}"/>
              </a:ext>
            </a:extLst>
          </p:cNvPr>
          <p:cNvSpPr/>
          <p:nvPr/>
        </p:nvSpPr>
        <p:spPr>
          <a:xfrm>
            <a:off x="1155032" y="1080145"/>
            <a:ext cx="9519351" cy="5632311"/>
          </a:xfrm>
          <a:prstGeom prst="rect">
            <a:avLst/>
          </a:prstGeom>
          <a:noFill/>
        </p:spPr>
        <p:txBody>
          <a:bodyPr wrap="square">
            <a:spAutoFit/>
          </a:bodyPr>
          <a:lstStyle/>
          <a:p>
            <a:pPr algn="just"/>
            <a:r>
              <a:rPr lang="en-US" sz="2000" dirty="0">
                <a:latin typeface="Alexandria"/>
              </a:rPr>
              <a:t>Another technological dimension is programmable liquidity, which changes not only speed but also structure. Smart contracts embedded in digital assets allow for conditional execution of payments, collateralization, or automatic portfolio rebalancing. Consider a multinational corporation operating in a volatile economic environment: it could deploy stablecoins tied to multiple fiat currencies, programmed to rebalance automatically according to exchange rate movements or credit conditions. Similarly, decentralized lending platforms like </a:t>
            </a:r>
            <a:r>
              <a:rPr lang="en-US" sz="2000" dirty="0" err="1">
                <a:latin typeface="Alexandria"/>
              </a:rPr>
              <a:t>Aave</a:t>
            </a:r>
            <a:r>
              <a:rPr lang="en-US" sz="2000" dirty="0">
                <a:latin typeface="Alexandria"/>
              </a:rPr>
              <a:t> or Compound allow participants to deposit digital assets and earn interest or borrow instantly, without human intermediaries. In this sense, liquidity itself becomes an algorithmic, responsive, and globalized phenomenon, challenging conventional notions of capital allocation and financial intermediation.</a:t>
            </a:r>
          </a:p>
          <a:p>
            <a:pPr algn="just"/>
            <a:r>
              <a:rPr lang="en-US" sz="2000" dirty="0">
                <a:latin typeface="Alexandria"/>
              </a:rPr>
              <a:t>Technological integration also enables cross-system interoperability. Layered protocols and bridges between blockchains allow different digital currencies to interact seamlessly, enabling a composite financial ecosystem where CBDCs, stablecoins, and cryptocurrencies coexist. This interoperability is critical for a future monetary order, as it allows for both innovation and risk management. Financial institutions, for instance, could simultaneously operate in CBDC rails for domestic settlement and decentralized networks for cross-border operations, creating a dual-track system that maximizes efficiency while maintaining regulatory compliance.</a:t>
            </a:r>
          </a:p>
        </p:txBody>
      </p:sp>
    </p:spTree>
    <p:extLst>
      <p:ext uri="{BB962C8B-B14F-4D97-AF65-F5344CB8AC3E}">
        <p14:creationId xmlns:p14="http://schemas.microsoft.com/office/powerpoint/2010/main" val="2173309831"/>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6F892-99C2-0D02-FE4C-26A01BF41A4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8EA8EB6-E3DC-F0ED-50E3-48A7BD7D2F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5D2FC5D-B2A3-71D0-A9D8-23E14981B999}"/>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5B3174C-6D0C-B8B6-D395-07EE488941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EB11788-B70E-0744-AC8A-520C151CFE00}"/>
              </a:ext>
            </a:extLst>
          </p:cNvPr>
          <p:cNvSpPr/>
          <p:nvPr/>
        </p:nvSpPr>
        <p:spPr>
          <a:xfrm>
            <a:off x="566286" y="990027"/>
            <a:ext cx="11059428" cy="5016758"/>
          </a:xfrm>
          <a:prstGeom prst="rect">
            <a:avLst/>
          </a:prstGeom>
          <a:noFill/>
        </p:spPr>
        <p:txBody>
          <a:bodyPr wrap="square">
            <a:spAutoFit/>
          </a:bodyPr>
          <a:lstStyle/>
          <a:p>
            <a:pPr algn="just"/>
            <a:r>
              <a:rPr lang="en-US" sz="2000" dirty="0">
                <a:latin typeface="Alexandria"/>
              </a:rPr>
              <a:t>Finally, this technological-financial shift is not limited to payment systems. It has cascading effects on monetary policy design, market structure, and investor behavior. The transparency and programmability of digital money allow central banks to observe aggregate flows in near-real time, offering unprecedented tools for macroeconomic analysis. At the same time, the rise of decentralized platforms forces policymakers to reconsider traditional levers of control, such as reserve requirements or capital controls, which may become partially ineffective in a world of borderless programmable money. Investors, for their part, face a new landscape in which liquidity, creditworthiness, and market access are determined as much by technological architecture as by conventional economic fundamentals.</a:t>
            </a:r>
          </a:p>
          <a:p>
            <a:pPr algn="just"/>
            <a:endParaRPr lang="en-US" sz="2000" dirty="0">
              <a:latin typeface="Alexandria"/>
            </a:endParaRPr>
          </a:p>
          <a:p>
            <a:pPr algn="just"/>
            <a:r>
              <a:rPr lang="en-US" sz="2000" dirty="0">
                <a:latin typeface="Alexandria"/>
              </a:rPr>
              <a:t>In essence, the technological-financial revolution of digital currencies is reshaping the contours of global money. It is redefining speed, transparency, and programmability, creating a spectrum of possible monetary futures. As blockchain networks, stablecoins, and CBDCs proliferate, the monetary order of tomorrow will likely be hybrid, adaptive, and highly responsive, demanding new analytical tools, strategic thinking, and regulatory ingenuity. The key lesson for academics, policymakers, and market participants alike is that technology is no longer ancillary to </a:t>
            </a:r>
            <a:r>
              <a:rPr lang="en-US" sz="2000" dirty="0" err="1">
                <a:latin typeface="Alexandria"/>
              </a:rPr>
              <a:t>moneyit</a:t>
            </a:r>
            <a:r>
              <a:rPr lang="en-US" sz="2000" dirty="0">
                <a:latin typeface="Alexandria"/>
              </a:rPr>
              <a:t> is now constitutive of it, and understanding this dynamic is essential for navigating the structural transformations underway.</a:t>
            </a:r>
          </a:p>
        </p:txBody>
      </p:sp>
    </p:spTree>
    <p:extLst>
      <p:ext uri="{BB962C8B-B14F-4D97-AF65-F5344CB8AC3E}">
        <p14:creationId xmlns:p14="http://schemas.microsoft.com/office/powerpoint/2010/main" val="491797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8407E-7762-C11E-54AB-C7EA026005D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8930EDE-1F88-3CA4-DBF1-34AFE7BD4ED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F97F6DB-6BC4-ED16-2991-B6CBAAD6AD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BDD864D-8370-1495-B6D2-C6270C80EA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DBC2021-B779-D8AC-2C6C-176C8A1B1C98}"/>
              </a:ext>
            </a:extLst>
          </p:cNvPr>
          <p:cNvSpPr txBox="1"/>
          <p:nvPr/>
        </p:nvSpPr>
        <p:spPr>
          <a:xfrm>
            <a:off x="5701647" y="2751767"/>
            <a:ext cx="5079094" cy="1200329"/>
          </a:xfrm>
          <a:prstGeom prst="rect">
            <a:avLst/>
          </a:prstGeom>
          <a:noFill/>
        </p:spPr>
        <p:txBody>
          <a:bodyPr wrap="square" rtlCol="0">
            <a:spAutoFit/>
          </a:bodyPr>
          <a:lstStyle/>
          <a:p>
            <a:r>
              <a:rPr lang="en-US" sz="3600" b="1" dirty="0">
                <a:solidFill>
                  <a:srgbClr val="00B0F0"/>
                </a:solidFill>
                <a:latin typeface="Alexandria"/>
              </a:rPr>
              <a:t>Summary</a:t>
            </a:r>
            <a:endParaRPr lang="ar-JO" sz="3600" b="1" dirty="0">
              <a:solidFill>
                <a:srgbClr val="00B0F0"/>
              </a:solidFill>
              <a:latin typeface="Alexandria"/>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6AB1D63-7990-0424-0B90-8B94F8FFB1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01A633-C3D9-1B1A-6920-BDF3B5E1DB7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B4C05A3-1B73-D706-7826-84EF87AC3CF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5E266FF-D230-161E-1DC6-4E3C3A2B057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04</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F71A7CC-4CDD-BAAB-D2D1-C537935FED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728712761"/>
      </p:ext>
    </p:extLst>
  </p:cSld>
  <p:clrMapOvr>
    <a:masterClrMapping/>
  </p:clrMapOvr>
  <mc:AlternateContent xmlns:mc="http://schemas.openxmlformats.org/markup-compatibility/2006" xmlns:p14="http://schemas.microsoft.com/office/powerpoint/2010/main">
    <mc:Choice Requires="p14">
      <p:transition spd="slow" p14:dur="2000" advTm="458640"/>
    </mc:Choice>
    <mc:Fallback xmlns="">
      <p:transition spd="slow" advTm="4586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79AF218D-6EA8-38ED-CB00-450F2491B431}"/>
              </a:ext>
            </a:extLst>
          </p:cNvPr>
          <p:cNvSpPr txBox="1"/>
          <p:nvPr/>
        </p:nvSpPr>
        <p:spPr>
          <a:xfrm>
            <a:off x="4532074" y="1490007"/>
            <a:ext cx="5079094" cy="1200329"/>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ar-JO" sz="3600" b="1" dirty="0">
              <a:solidFill>
                <a:srgbClr val="00B0F0"/>
              </a:solidFill>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895476" y="2286075"/>
            <a:ext cx="11126357" cy="3970318"/>
          </a:xfrm>
          <a:prstGeom prst="rect">
            <a:avLst/>
          </a:prstGeom>
          <a:noFill/>
        </p:spPr>
        <p:txBody>
          <a:bodyPr wrap="square">
            <a:spAutoFit/>
          </a:bodyPr>
          <a:lstStyle/>
          <a:p>
            <a:endParaRPr lang="ar-JO" dirty="0"/>
          </a:p>
          <a:p>
            <a:r>
              <a:rPr lang="en-US" dirty="0" err="1"/>
              <a:t>Brunnermeier</a:t>
            </a:r>
            <a:r>
              <a:rPr lang="en-US" dirty="0"/>
              <a:t>, M. K., James, H., &amp; Landau, J. P. (2019). </a:t>
            </a:r>
            <a:r>
              <a:rPr lang="en-US" i="1" dirty="0"/>
              <a:t>The digitalization of money</a:t>
            </a:r>
            <a:r>
              <a:rPr lang="en-US" dirty="0"/>
              <a:t> (No. w26300). National Bureau of Economic Research.</a:t>
            </a:r>
          </a:p>
          <a:p>
            <a:endParaRPr lang="ar-JO" dirty="0"/>
          </a:p>
          <a:p>
            <a:r>
              <a:rPr lang="en-US" dirty="0">
                <a:latin typeface="Alexandria"/>
              </a:rPr>
              <a:t>IMF (2023). The Crypto Ecosystem and Financial Stability Challenges. Global Financial Stability Report</a:t>
            </a:r>
          </a:p>
          <a:p>
            <a:endParaRPr lang="ar-JO" dirty="0">
              <a:latin typeface="Alexandria"/>
            </a:endParaRPr>
          </a:p>
          <a:p>
            <a:r>
              <a:rPr lang="en-US" dirty="0">
                <a:latin typeface="Alexandria"/>
              </a:rPr>
              <a:t>Bank for International Settlements. (2023). Annual Economic Report – Chapter on Digital Money.</a:t>
            </a:r>
          </a:p>
          <a:p>
            <a:endParaRPr lang="ar-JO" dirty="0">
              <a:latin typeface="Alexandria"/>
            </a:endParaRPr>
          </a:p>
          <a:p>
            <a:r>
              <a:rPr lang="en-US" dirty="0">
                <a:latin typeface="Alexandria"/>
              </a:rPr>
              <a:t>Auer, R., </a:t>
            </a:r>
            <a:r>
              <a:rPr lang="en-US" dirty="0" err="1">
                <a:latin typeface="Alexandria"/>
              </a:rPr>
              <a:t>Cornelli</a:t>
            </a:r>
            <a:r>
              <a:rPr lang="en-US" dirty="0">
                <a:latin typeface="Alexandria"/>
              </a:rPr>
              <a:t>, G., &amp; Frost, J. (2023). Rise of the central bank digital currencies. </a:t>
            </a:r>
            <a:r>
              <a:rPr lang="en-US" i="1" dirty="0">
                <a:latin typeface="Alexandria"/>
              </a:rPr>
              <a:t>International Journal of Central Banking</a:t>
            </a:r>
            <a:r>
              <a:rPr lang="en-US" dirty="0">
                <a:latin typeface="Alexandria"/>
              </a:rPr>
              <a:t>, </a:t>
            </a:r>
            <a:r>
              <a:rPr lang="en-US" i="1" dirty="0">
                <a:latin typeface="Alexandria"/>
              </a:rPr>
              <a:t>19</a:t>
            </a:r>
            <a:r>
              <a:rPr lang="en-US" dirty="0">
                <a:latin typeface="Alexandria"/>
              </a:rPr>
              <a:t>(4), 185-214.</a:t>
            </a:r>
          </a:p>
          <a:p>
            <a:endParaRPr lang="en-US" dirty="0">
              <a:latin typeface="Alexandria"/>
            </a:endParaRPr>
          </a:p>
          <a:p>
            <a:r>
              <a:rPr lang="en-US" dirty="0" err="1">
                <a:latin typeface="Alexandria"/>
              </a:rPr>
              <a:t>Aramonte</a:t>
            </a:r>
            <a:r>
              <a:rPr lang="en-US" dirty="0">
                <a:latin typeface="Alexandria"/>
              </a:rPr>
              <a:t>, S., Huang, W., &amp; Schrimpf, A. (2021). "DeFi Risks and the </a:t>
            </a:r>
            <a:r>
              <a:rPr lang="en-US" dirty="0" err="1">
                <a:latin typeface="Alexandria"/>
              </a:rPr>
              <a:t>Decentralisation</a:t>
            </a:r>
            <a:r>
              <a:rPr lang="en-US" dirty="0">
                <a:latin typeface="Alexandria"/>
              </a:rPr>
              <a:t> Illusion." BIS Quarterly Review.</a:t>
            </a:r>
            <a:endParaRPr lang="ar-JO" dirty="0">
              <a:latin typeface="Alexandria"/>
            </a:endParaRPr>
          </a:p>
          <a:p>
            <a:endParaRPr lang="ar-JO" dirty="0">
              <a:latin typeface="Alexandria"/>
            </a:endParaRPr>
          </a:p>
          <a:p>
            <a:endParaRPr lang="en-EG" dirty="0">
              <a:latin typeface="Alexandria"/>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458640"/>
    </mc:Choice>
    <mc:Fallback xmlns="">
      <p:transition spd="slow" advTm="4586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372"/>
    </mc:Choice>
    <mc:Fallback xmlns="">
      <p:transition spd="slow" advTm="3337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35C66-999E-49CE-8A08-4366272F81E4}">
  <ds:schemaRefs>
    <ds:schemaRef ds:uri="http://schemas.microsoft.com/office/2006/metadata/properties"/>
    <ds:schemaRef ds:uri="http://purl.org/dc/terms/"/>
    <ds:schemaRef ds:uri="49100919-8a76-4266-be0c-7dc583902cb4"/>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 ds:uri="http://purl.org/dc/elements/1.1/"/>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83735641-6C41-4A7F-B7EF-544BF7DED573}"/>
</file>

<file path=docProps/app.xml><?xml version="1.0" encoding="utf-8"?>
<Properties xmlns="http://schemas.openxmlformats.org/officeDocument/2006/extended-properties" xmlns:vt="http://schemas.openxmlformats.org/officeDocument/2006/docPropsVTypes">
  <TotalTime>20862</TotalTime>
  <Words>7225</Words>
  <Application>Microsoft Office PowerPoint</Application>
  <PresentationFormat>Widescreen</PresentationFormat>
  <Paragraphs>189</Paragraphs>
  <Slides>40</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65</cp:revision>
  <dcterms:created xsi:type="dcterms:W3CDTF">2023-04-29T09:08:00Z</dcterms:created>
  <dcterms:modified xsi:type="dcterms:W3CDTF">2026-02-22T20:28:01Z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