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6"/>
  </p:notesMasterIdLst>
  <p:sldIdLst>
    <p:sldId id="480" r:id="rId5"/>
    <p:sldId id="553" r:id="rId6"/>
    <p:sldId id="256" r:id="rId7"/>
    <p:sldId id="558" r:id="rId8"/>
    <p:sldId id="672" r:id="rId9"/>
    <p:sldId id="683" r:id="rId10"/>
    <p:sldId id="685" r:id="rId11"/>
    <p:sldId id="677" r:id="rId12"/>
    <p:sldId id="686" r:id="rId13"/>
    <p:sldId id="687" r:id="rId14"/>
    <p:sldId id="688" r:id="rId15"/>
    <p:sldId id="689" r:id="rId16"/>
    <p:sldId id="690" r:id="rId17"/>
    <p:sldId id="691" r:id="rId18"/>
    <p:sldId id="692" r:id="rId19"/>
    <p:sldId id="693" r:id="rId20"/>
    <p:sldId id="694"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8" r:id="rId34"/>
    <p:sldId id="709" r:id="rId35"/>
    <p:sldId id="710" r:id="rId36"/>
    <p:sldId id="711" r:id="rId37"/>
    <p:sldId id="707" r:id="rId38"/>
    <p:sldId id="712" r:id="rId39"/>
    <p:sldId id="713" r:id="rId40"/>
    <p:sldId id="714" r:id="rId41"/>
    <p:sldId id="715" r:id="rId42"/>
    <p:sldId id="716" r:id="rId43"/>
    <p:sldId id="718" r:id="rId44"/>
    <p:sldId id="753"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256"/>
            <p14:sldId id="558"/>
            <p14:sldId id="672"/>
            <p14:sldId id="683"/>
            <p14:sldId id="685"/>
            <p14:sldId id="677"/>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8"/>
            <p14:sldId id="709"/>
            <p14:sldId id="710"/>
            <p14:sldId id="711"/>
            <p14:sldId id="707"/>
            <p14:sldId id="712"/>
            <p14:sldId id="713"/>
            <p14:sldId id="714"/>
            <p14:sldId id="715"/>
            <p14:sldId id="716"/>
            <p14:sldId id="718"/>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8" autoAdjust="0"/>
    <p:restoredTop sz="94660"/>
  </p:normalViewPr>
  <p:slideViewPr>
    <p:cSldViewPr snapToGrid="0">
      <p:cViewPr>
        <p:scale>
          <a:sx n="66" d="100"/>
          <a:sy n="66" d="100"/>
        </p:scale>
        <p:origin x="1238"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85644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5860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392F4-DC85-30B9-CEA5-C848E3326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3AFDB-B20B-6F88-A8E3-01885C3030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9F917F-C8D6-A075-8782-2A60E5BCB8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423BB0-62EF-3192-BD7A-3E39B8126A2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43846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70C6A-B299-D7D4-661E-3AABEB459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453432-504D-57B4-BF3B-D495DDE285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A53B8E-5A6D-26FA-B6D6-FFEB6BA464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C4D8EE-8A91-3992-C53A-195C2A11867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70835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1AAF1-256B-71CA-0316-8D121DCFFC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B8734-185C-1EFA-2870-654E9F3D94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C15595-3126-35CA-CCA2-8117A86C82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CB73F4-CAF9-D85D-4767-38B35F3060BD}"/>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0218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3FE4C-C573-0D80-2848-07F7D9025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18BA21-4D39-9754-C685-33D574A14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4733E4-DD88-EF2C-55CB-6A18346106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D63302-68B5-4114-F6A4-DFD69E08C94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78561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E7DDE-21DB-D261-D175-D36384010A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FCCBF2-4898-7E52-467B-C7F7B397D0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328B89-D83C-3205-EA0B-AB5BA24C53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2165DE-4470-D328-88D8-2D859563633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09941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CC88E-F82D-02CC-E199-A32B99738A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3E4445-D4DE-1FF6-D6D4-7AEF4CD834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5D121B-EA30-1595-56FC-407D1E6CE6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C7B357-8AE2-3E29-8C34-4D1BE23DDE2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31004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5B6E3-7976-54CE-B92A-FF139B80E7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087CD0-CB3C-C710-87DC-E7CCA73C5D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44D17-C28E-68B7-913C-55366520DC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1DCA14-A802-1C7D-1042-7AA611163A0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12417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07B23-5D63-22EA-5C3E-59B626E039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151DFE-DE70-DB67-528D-750B63D4A0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F6B252-3A71-D2D0-4F4B-6F7324A209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62914D-A43A-8F68-4937-0A170501072C}"/>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877116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DAF99-078B-45BC-34D9-DC7D4828F9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93EF9-6933-8055-424E-1C643BFD9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01BBC6-22D6-C704-331C-5F019877A0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18962-EE6F-92E3-A5CF-49231A764C6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82595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3/3/2025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3/3/2025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3/3/2025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3/3/2025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3/3/2025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3/3/2025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3/3/2025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05</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15944"/>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six stages of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important role of exploring and researching in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Develop a customized résumé and cover letter.</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examples of how to interview and negotiate successfully.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تحديد المراحل الست لعملية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شرح الدور المهم للاستكشاف والبحث في 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قم بتطوير سيرة ذاتية مخصصة وخطاب تعريف.</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ناقش أمثلة على كيفية إجراء المقابلات والتفاوض بنجاح.</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595226" cy="830997"/>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The Job-Seeking Process</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عملية البحث عن عمل</a:t>
            </a:r>
          </a:p>
        </p:txBody>
      </p:sp>
      <p:pic>
        <p:nvPicPr>
          <p:cNvPr id="3" name="Picture 2" descr="JOB SEARCH STRATEGIES | East Bay Works">
            <a:extLst>
              <a:ext uri="{FF2B5EF4-FFF2-40B4-BE49-F238E27FC236}">
                <a16:creationId xmlns:a16="http://schemas.microsoft.com/office/drawing/2014/main" id="{5B9E5C14-A8AD-690B-9DC0-0E3A8D2EB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078" y="3616579"/>
            <a:ext cx="5952203" cy="32001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55FBD-2105-3F77-6EEB-94573F3412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D04636-3648-0BEE-ECAD-8C38F5BB0D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C2E67B-89CF-ACDB-B250-F34DACB5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15F5F-9115-3746-8B56-96CCEC7113A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182220C-69F1-D096-6614-5EF4C1A3052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54ED3F9-5379-AB20-9B5B-524AB527352F}"/>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C17276F-D96B-E83E-66FA-718E589537B1}"/>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113EBEB-4484-7234-B46F-F090FF323F9B}"/>
              </a:ext>
            </a:extLst>
          </p:cNvPr>
          <p:cNvSpPr/>
          <p:nvPr/>
        </p:nvSpPr>
        <p:spPr>
          <a:xfrm>
            <a:off x="737420" y="1817150"/>
            <a:ext cx="5614220" cy="2169120"/>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Stage Three: Applying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you have researched a place you would like to consider for employment, it’s time to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turn your attention to </a:t>
            </a:r>
            <a:r>
              <a:rPr lang="en-US" b="1" dirty="0">
                <a:solidFill>
                  <a:srgbClr val="FF0000"/>
                </a:solidFill>
                <a:latin typeface="Alexandria Light" pitchFamily="2" charset="-78"/>
                <a:cs typeface="Alexandria Light" pitchFamily="2" charset="-78"/>
              </a:rPr>
              <a:t>résumés</a:t>
            </a:r>
            <a:r>
              <a:rPr lang="en-US" dirty="0">
                <a:latin typeface="Alexandria Light" pitchFamily="2" charset="-78"/>
                <a:cs typeface="Alexandria Light" pitchFamily="2" charset="-78"/>
              </a:rPr>
              <a:t> and </a:t>
            </a:r>
            <a:r>
              <a:rPr lang="en-US" b="1" dirty="0">
                <a:solidFill>
                  <a:srgbClr val="FF0000"/>
                </a:solidFill>
                <a:latin typeface="Alexandria Light" pitchFamily="2" charset="-78"/>
                <a:cs typeface="Alexandria Light" pitchFamily="2" charset="-78"/>
              </a:rPr>
              <a:t>cover</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letters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77E964B5-79B6-E97F-FAE8-77D4C1C54080}"/>
              </a:ext>
            </a:extLst>
          </p:cNvPr>
          <p:cNvSpPr/>
          <p:nvPr/>
        </p:nvSpPr>
        <p:spPr>
          <a:xfrm>
            <a:off x="845573" y="4099851"/>
            <a:ext cx="5506066" cy="2196114"/>
          </a:xfrm>
          <a:prstGeom prst="rect">
            <a:avLst/>
          </a:prstGeom>
        </p:spPr>
        <p:txBody>
          <a:bodyPr wrap="square">
            <a:spAutoFit/>
          </a:bodyPr>
          <a:lstStyle/>
          <a:p>
            <a:pPr marL="457200" indent="-457200" algn="just" rtl="1">
              <a:lnSpc>
                <a:spcPct val="200000"/>
              </a:lnSpc>
              <a:buFont typeface="+mj-lt"/>
              <a:buAutoNum type="arabicPeriod" startAt="3"/>
            </a:pPr>
            <a:r>
              <a:rPr lang="ar-SA" b="1" dirty="0">
                <a:solidFill>
                  <a:schemeClr val="accent6">
                    <a:lumMod val="50000"/>
                  </a:schemeClr>
                </a:solidFill>
                <a:latin typeface="Alexandria Light" pitchFamily="2" charset="-78"/>
                <a:cs typeface="Alexandria Light" pitchFamily="2" charset="-78"/>
              </a:rPr>
              <a:t>المرحلة الثالثة: التقديم</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بمجرد البحث عن مكان ترغب في التفكير فيه للتوظيف، فقد حان الوقت لتحويل انتباهك إلى </a:t>
            </a:r>
            <a:r>
              <a:rPr lang="ar-SA" b="1" dirty="0">
                <a:solidFill>
                  <a:srgbClr val="FF0000"/>
                </a:solidFill>
                <a:latin typeface="Alexandria Light" pitchFamily="2" charset="-78"/>
                <a:cs typeface="Alexandria Light" pitchFamily="2" charset="-78"/>
              </a:rPr>
              <a:t>السير الذاتية وخطابات التغطية</a:t>
            </a:r>
            <a:r>
              <a:rPr lang="ar-SA" sz="17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14A677E4-7F8E-D3D3-254C-E5FC0D1A24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Cover Letter vs. Resume: What's the Difference? - Pathrise Resources">
            <a:extLst>
              <a:ext uri="{FF2B5EF4-FFF2-40B4-BE49-F238E27FC236}">
                <a16:creationId xmlns:a16="http://schemas.microsoft.com/office/drawing/2014/main" id="{9006BAF5-80FC-DDCD-E1AF-71E748BB3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5048" y="2194560"/>
            <a:ext cx="5440078" cy="3870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53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76C56-8A4A-C4C2-A1AF-2786F708EE8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AC935313-A301-3C15-7D43-FF42F00F88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9927EBD-2616-09C8-0D8B-DB9CF67729C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100" name="Picture 4" descr="21 Student Resume Examples, Templates and Writing Guide for 2025">
            <a:extLst>
              <a:ext uri="{FF2B5EF4-FFF2-40B4-BE49-F238E27FC236}">
                <a16:creationId xmlns:a16="http://schemas.microsoft.com/office/drawing/2014/main" id="{F437DA15-EC23-8592-7E5C-7E032A5D1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478" y="0"/>
            <a:ext cx="48625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 high school cover letter example with a pink header and icons for the applicant's contact information">
            <a:extLst>
              <a:ext uri="{FF2B5EF4-FFF2-40B4-BE49-F238E27FC236}">
                <a16:creationId xmlns:a16="http://schemas.microsoft.com/office/drawing/2014/main" id="{540F232C-7CDB-B75C-7A56-6EEDC7DAA9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2925"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26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0499E-84E3-FD22-74D5-46FE8CA9A1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0AE93-C767-EB8C-157D-C731363010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D4C5E6-C24C-00F3-77CA-856F0F950C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AE938D-530F-8578-E4FE-9206EA56D462}"/>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ED3FFBD3-AABC-16DE-36B6-6E683CEF9D21}"/>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C4111DA5-68A8-981F-EBD8-931EDDAE8C44}"/>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0150BC5A-1D6C-9F90-F25C-67F7449452F6}"/>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C95F76C-9B74-2826-3F5D-C5BF43181FA6}"/>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NEXT LECTURE</a:t>
            </a:r>
          </a:p>
        </p:txBody>
      </p:sp>
      <p:sp>
        <p:nvSpPr>
          <p:cNvPr id="7" name="Rectangle 6">
            <a:extLst>
              <a:ext uri="{FF2B5EF4-FFF2-40B4-BE49-F238E27FC236}">
                <a16:creationId xmlns:a16="http://schemas.microsoft.com/office/drawing/2014/main" id="{1807E458-BDA6-BE4A-3067-465E634E1E25}"/>
              </a:ext>
            </a:extLst>
          </p:cNvPr>
          <p:cNvSpPr/>
          <p:nvPr/>
        </p:nvSpPr>
        <p:spPr>
          <a:xfrm>
            <a:off x="6614160" y="1390178"/>
            <a:ext cx="473226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المحاضرة القادمة</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5CC60336-5272-2371-B472-42108C8A2096}"/>
              </a:ext>
            </a:extLst>
          </p:cNvPr>
          <p:cNvSpPr/>
          <p:nvPr/>
        </p:nvSpPr>
        <p:spPr>
          <a:xfrm>
            <a:off x="845574" y="2010190"/>
            <a:ext cx="4955458" cy="4482702"/>
          </a:xfrm>
          <a:prstGeom prst="rect">
            <a:avLst/>
          </a:prstGeom>
        </p:spPr>
        <p:txBody>
          <a:bodyPr wrap="square">
            <a:spAutoFit/>
          </a:bodyPr>
          <a:lstStyle/>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Contact Information.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Objective and Summary.</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Education.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Skills.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Employment 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Awards and Hobbies.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References.</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Customizing Résumés.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Review Your Audience.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Creating Visual Appeal.</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Developing Cover Letters.</a:t>
            </a:r>
          </a:p>
        </p:txBody>
      </p:sp>
      <p:sp>
        <p:nvSpPr>
          <p:cNvPr id="11" name="TextBox 10">
            <a:extLst>
              <a:ext uri="{FF2B5EF4-FFF2-40B4-BE49-F238E27FC236}">
                <a16:creationId xmlns:a16="http://schemas.microsoft.com/office/drawing/2014/main" id="{E3DD0C88-705A-285E-78E7-1257F064B3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62434CAA-DC62-5DDE-7C90-B4BCEB6023FE}"/>
              </a:ext>
            </a:extLst>
          </p:cNvPr>
          <p:cNvSpPr/>
          <p:nvPr/>
        </p:nvSpPr>
        <p:spPr>
          <a:xfrm>
            <a:off x="6476541" y="2010190"/>
            <a:ext cx="4955458" cy="4615944"/>
          </a:xfrm>
          <a:prstGeom prst="rect">
            <a:avLst/>
          </a:prstGeom>
        </p:spPr>
        <p:txBody>
          <a:bodyPr wrap="square">
            <a:spAutoFit/>
          </a:bodyPr>
          <a:lstStyle/>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معلومات الاتصال.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الهدف والموجز.</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تعليم.</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تجربة.</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المهارات.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الخبرة في العمل.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الجوائز والهوايات.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مراجع.</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تخصيص السير الذاتية</a:t>
            </a:r>
            <a:r>
              <a:rPr lang="ar-SA" sz="1600" dirty="0">
                <a:latin typeface="Alexandria Light" pitchFamily="2" charset="-78"/>
                <a:cs typeface="Alexandria Light" pitchFamily="2" charset="-78"/>
              </a:rPr>
              <a:t>.</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راجع جمهورك.</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خلق جاذبية بصرية.</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تطوير خطابات الغلاف</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Tree>
    <p:extLst>
      <p:ext uri="{BB962C8B-B14F-4D97-AF65-F5344CB8AC3E}">
        <p14:creationId xmlns:p14="http://schemas.microsoft.com/office/powerpoint/2010/main" val="4102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3D8A3-FE5F-CEC5-2523-E19FEBB09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3379F9-8C3C-175E-65F8-CC9291193F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9F96FD-C6AE-0120-11C4-661CA93C9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5B4521-B579-115A-12F1-C3147A1DFDF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738E981-6780-51A3-9F5F-5EB0088993B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0FC8365-62E7-FD36-59B4-B23D4C64FE3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B8A8A85-E8C4-A5FD-A5FE-88ADAC8CC30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0DB9248-F1E2-CF37-29AA-5E963378A435}"/>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Begin your generic résumé by listing your 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should include your </a:t>
            </a:r>
            <a:r>
              <a:rPr lang="en-US" sz="1600" b="1" dirty="0">
                <a:solidFill>
                  <a:srgbClr val="002060"/>
                </a:solidFill>
                <a:latin typeface="Alexandria Light" pitchFamily="2" charset="-78"/>
                <a:cs typeface="Alexandria Light" pitchFamily="2" charset="-78"/>
              </a:rPr>
              <a:t>name</a:t>
            </a:r>
            <a:r>
              <a:rPr lang="en-US" sz="1600" dirty="0">
                <a:latin typeface="Alexandria Light" pitchFamily="2" charset="-78"/>
                <a:cs typeface="Alexandria Light" pitchFamily="2" charset="-78"/>
              </a:rPr>
              <a:t>, </a:t>
            </a:r>
            <a:r>
              <a:rPr lang="en-US" sz="1600" b="1" dirty="0">
                <a:solidFill>
                  <a:schemeClr val="accent6">
                    <a:lumMod val="75000"/>
                  </a:schemeClr>
                </a:solidFill>
                <a:latin typeface="Alexandria Light" pitchFamily="2" charset="-78"/>
                <a:cs typeface="Alexandria Light" pitchFamily="2" charset="-78"/>
              </a:rPr>
              <a:t>address</a:t>
            </a:r>
            <a:r>
              <a:rPr lang="en-US" sz="1600" dirty="0">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phone</a:t>
            </a:r>
            <a:r>
              <a:rPr lang="en-US" sz="1600" dirty="0">
                <a:latin typeface="Alexandria Light" pitchFamily="2" charset="-78"/>
                <a:cs typeface="Alexandria Light" pitchFamily="2" charset="-78"/>
              </a:rPr>
              <a:t> </a:t>
            </a:r>
            <a:r>
              <a:rPr lang="en-US" sz="1600" b="1" dirty="0">
                <a:solidFill>
                  <a:schemeClr val="accent6">
                    <a:lumMod val="75000"/>
                  </a:schemeClr>
                </a:solidFill>
                <a:latin typeface="Alexandria Light" pitchFamily="2" charset="-78"/>
                <a:cs typeface="Alexandria Light" pitchFamily="2" charset="-78"/>
              </a:rPr>
              <a:t>number</a:t>
            </a:r>
            <a:r>
              <a:rPr lang="en-US" sz="1600" dirty="0">
                <a:latin typeface="Alexandria Light" pitchFamily="2" charset="-78"/>
                <a:cs typeface="Alexandria Light" pitchFamily="2" charset="-78"/>
              </a:rPr>
              <a:t>, and </a:t>
            </a:r>
            <a:r>
              <a:rPr lang="en-US" sz="1600" b="1" dirty="0">
                <a:solidFill>
                  <a:srgbClr val="002060"/>
                </a:solidFill>
                <a:latin typeface="Alexandria Light" pitchFamily="2" charset="-78"/>
                <a:cs typeface="Alexandria Light" pitchFamily="2" charset="-78"/>
              </a:rPr>
              <a:t>e-mail</a:t>
            </a:r>
            <a:r>
              <a:rPr lang="en-US" sz="1600" dirty="0">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address</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Believe it or not, many prospective job seekers are taken out of the running due to problems with their contact information.</a:t>
            </a:r>
          </a:p>
        </p:txBody>
      </p:sp>
      <p:sp>
        <p:nvSpPr>
          <p:cNvPr id="10" name="Rectangle 9">
            <a:extLst>
              <a:ext uri="{FF2B5EF4-FFF2-40B4-BE49-F238E27FC236}">
                <a16:creationId xmlns:a16="http://schemas.microsoft.com/office/drawing/2014/main" id="{F165473A-30A8-221D-613C-D34F36B9019C}"/>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ابدأ سيرتك الذاتية العامة بإدراج معلومات الاتصال الخاصة بك.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يجب عليك تضمين اسمك وعنوانك ورقم هاتفك وعنوان بريدك الإلكتروني.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صدق أو لا تصدق ، يتم إخراج العديد من الباحثين عن عمل المحتملين من السباق بسبب مشاكل في معلومات الاتصال الخاصة بهم.</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46FB706C-5B58-D29F-1623-09ECFCDA32E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8149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57865-25FC-2E8F-48D6-50CBCB67A3DA}"/>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A3B4B10-4808-1190-8E40-81E815FAE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2190D880-E46E-10A8-25E8-7DD9730F5BB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 name="Picture 6">
            <a:extLst>
              <a:ext uri="{FF2B5EF4-FFF2-40B4-BE49-F238E27FC236}">
                <a16:creationId xmlns:a16="http://schemas.microsoft.com/office/drawing/2014/main" id="{B87DA58A-DBA1-F6DB-2628-B01FA3331F22}"/>
              </a:ext>
            </a:extLst>
          </p:cNvPr>
          <p:cNvPicPr>
            <a:picLocks noChangeAspect="1"/>
          </p:cNvPicPr>
          <p:nvPr/>
        </p:nvPicPr>
        <p:blipFill>
          <a:blip r:embed="rId3"/>
          <a:stretch>
            <a:fillRect/>
          </a:stretch>
        </p:blipFill>
        <p:spPr>
          <a:xfrm>
            <a:off x="1747520" y="0"/>
            <a:ext cx="10371174" cy="6839905"/>
          </a:xfrm>
          <a:prstGeom prst="rect">
            <a:avLst/>
          </a:prstGeom>
        </p:spPr>
      </p:pic>
    </p:spTree>
    <p:extLst>
      <p:ext uri="{BB962C8B-B14F-4D97-AF65-F5344CB8AC3E}">
        <p14:creationId xmlns:p14="http://schemas.microsoft.com/office/powerpoint/2010/main" val="3445045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04AE6-4A29-1E52-0C74-78EA16D022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525693-99A0-2AAB-46DB-7DF936AE55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6818D9-02B7-03DF-8028-3E53DD2E1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67AB6FB-6CDC-20BC-8919-35D2DCC418A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046E40-A6AB-12E7-A6AE-9FD6B4F40F1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C226EC8-5DA5-5691-93CE-BEF60CFF84BD}"/>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3B885E1-1B16-B304-FEEC-D7A672140A3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C0E7722-C5D5-6326-2BE0-8C24EA0B86CA}"/>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should make certain the address you provide will be valid throughout your job search.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same holds true for phone numbers and e-mail addresses.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it comes to the telephone, remember that your ring tone and message are going to make an impression on prospective employers.</a:t>
            </a:r>
          </a:p>
        </p:txBody>
      </p:sp>
      <p:sp>
        <p:nvSpPr>
          <p:cNvPr id="10" name="Rectangle 9">
            <a:extLst>
              <a:ext uri="{FF2B5EF4-FFF2-40B4-BE49-F238E27FC236}">
                <a16:creationId xmlns:a16="http://schemas.microsoft.com/office/drawing/2014/main" id="{7C990CE4-C032-BB25-8618-3F8EC1FE5917}"/>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يجب عليك التأكد من أن العنوان الذي تقدمه سيكون صالحا طوال فترة البحث عن وظيفة.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وينطبق الشيء نفسه على أرقام الهواتف وعناوين البريد الإلكتروني.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عندما يتعلق الأمر بالهاتف ، تذكر أن نغمة الرنين والرسالة ستترك انطباعا لدى أصحاب العمل المحتملين.</a:t>
            </a:r>
          </a:p>
        </p:txBody>
      </p:sp>
      <p:sp>
        <p:nvSpPr>
          <p:cNvPr id="4" name="TextBox 3">
            <a:extLst>
              <a:ext uri="{FF2B5EF4-FFF2-40B4-BE49-F238E27FC236}">
                <a16:creationId xmlns:a16="http://schemas.microsoft.com/office/drawing/2014/main" id="{CD3B1C68-6103-D039-9571-625C87F3F88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4216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88961-552D-7380-9C9D-487D7CA0EE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EC3E9B-281F-7762-EAC0-286B3DA116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F4F1A7-BB92-C1E1-0171-024F0430E3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984612D-E888-7013-FA1D-FFC7EBCC19B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82C0F39A-7DA0-F78A-623F-925A1E6E17B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6DA0856-6CC4-7D91-18DA-3AA5A3D4ED4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8A603D-BD86-1A2C-D3DC-E8E24DFBFFD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0BA90C-423D-5E62-31BF-E45EA38F8064}"/>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Addresses such as “</a:t>
            </a:r>
            <a:r>
              <a:rPr lang="en-US" sz="1600" dirty="0" err="1">
                <a:latin typeface="Alexandria Light" pitchFamily="2" charset="-78"/>
                <a:cs typeface="Alexandria Light" pitchFamily="2" charset="-78"/>
              </a:rPr>
              <a:t>snugglebear</a:t>
            </a:r>
            <a:r>
              <a:rPr lang="en-US" sz="1600" dirty="0">
                <a:latin typeface="Alexandria Light" pitchFamily="2" charset="-78"/>
                <a:cs typeface="Alexandria Light" pitchFamily="2" charset="-78"/>
              </a:rPr>
              <a:t>” or “</a:t>
            </a:r>
            <a:r>
              <a:rPr lang="en-US" sz="1600" dirty="0" err="1">
                <a:latin typeface="Alexandria Light" pitchFamily="2" charset="-78"/>
                <a:cs typeface="Alexandria Light" pitchFamily="2" charset="-78"/>
              </a:rPr>
              <a:t>cutiepie</a:t>
            </a:r>
            <a:r>
              <a:rPr lang="en-US" sz="1600" dirty="0">
                <a:latin typeface="Alexandria Light" pitchFamily="2" charset="-78"/>
                <a:cs typeface="Alexandria Light" pitchFamily="2" charset="-78"/>
              </a:rPr>
              <a:t>” are unprofessional as well. Choose an e-mail address related to your name, and be certain to check your e-mail account regularly.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Not only do employers use Google and Yahoo to run background checks on potential employees; they also check Facebook, Twitter, and other forms of social media.</a:t>
            </a:r>
          </a:p>
        </p:txBody>
      </p:sp>
      <p:sp>
        <p:nvSpPr>
          <p:cNvPr id="10" name="Rectangle 9">
            <a:extLst>
              <a:ext uri="{FF2B5EF4-FFF2-40B4-BE49-F238E27FC236}">
                <a16:creationId xmlns:a16="http://schemas.microsoft.com/office/drawing/2014/main" id="{974D2B65-67DB-61D7-D873-431092AFE7CF}"/>
              </a:ext>
            </a:extLst>
          </p:cNvPr>
          <p:cNvSpPr/>
          <p:nvPr/>
        </p:nvSpPr>
        <p:spPr>
          <a:xfrm>
            <a:off x="751840" y="39677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عناوين مثل "</a:t>
            </a:r>
            <a:r>
              <a:rPr lang="en-US" dirty="0" err="1">
                <a:latin typeface="Alexandria Light" pitchFamily="2" charset="-78"/>
                <a:cs typeface="Alexandria Light" pitchFamily="2" charset="-78"/>
              </a:rPr>
              <a:t>snugglebear</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أو "</a:t>
            </a:r>
            <a:r>
              <a:rPr lang="en-US" dirty="0" err="1">
                <a:latin typeface="Alexandria Light" pitchFamily="2" charset="-78"/>
                <a:cs typeface="Alexandria Light" pitchFamily="2" charset="-78"/>
              </a:rPr>
              <a:t>cutiepie</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غير احترافية أيضا. اختر عنوان بريد إلكتروني متعلق باسمك ، وتأكد من التحقق من حساب بريدك الإلكتروني بانتظام.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لا يستخدم أصحاب العمل </a:t>
            </a:r>
            <a:r>
              <a:rPr lang="en-US" dirty="0">
                <a:latin typeface="Alexandria Light" pitchFamily="2" charset="-78"/>
                <a:cs typeface="Alexandria Light" pitchFamily="2" charset="-78"/>
              </a:rPr>
              <a:t>Google </a:t>
            </a:r>
            <a:r>
              <a:rPr lang="ar-SA" dirty="0">
                <a:latin typeface="Alexandria Light" pitchFamily="2" charset="-78"/>
                <a:cs typeface="Alexandria Light" pitchFamily="2" charset="-78"/>
              </a:rPr>
              <a:t>و </a:t>
            </a:r>
            <a:r>
              <a:rPr lang="en-US" dirty="0">
                <a:latin typeface="Alexandria Light" pitchFamily="2" charset="-78"/>
                <a:cs typeface="Alexandria Light" pitchFamily="2" charset="-78"/>
              </a:rPr>
              <a:t>Yahoo </a:t>
            </a:r>
            <a:r>
              <a:rPr lang="ar-SA" dirty="0">
                <a:latin typeface="Alexandria Light" pitchFamily="2" charset="-78"/>
                <a:cs typeface="Alexandria Light" pitchFamily="2" charset="-78"/>
              </a:rPr>
              <a:t>فقط لإجراء فحوصات خلفية للموظفين المحتملين. كما أنهم يتحققون من </a:t>
            </a:r>
            <a:r>
              <a:rPr lang="en-US" dirty="0">
                <a:latin typeface="Alexandria Light" pitchFamily="2" charset="-78"/>
                <a:cs typeface="Alexandria Light" pitchFamily="2" charset="-78"/>
              </a:rPr>
              <a:t>Facebook </a:t>
            </a:r>
            <a:r>
              <a:rPr lang="ar-SA" dirty="0">
                <a:latin typeface="Alexandria Light" pitchFamily="2" charset="-78"/>
                <a:cs typeface="Alexandria Light" pitchFamily="2" charset="-78"/>
              </a:rPr>
              <a:t>و </a:t>
            </a:r>
            <a:r>
              <a:rPr lang="en-US" dirty="0">
                <a:latin typeface="Alexandria Light" pitchFamily="2" charset="-78"/>
                <a:cs typeface="Alexandria Light" pitchFamily="2" charset="-78"/>
              </a:rPr>
              <a:t>Twitter </a:t>
            </a:r>
            <a:r>
              <a:rPr lang="ar-SA" dirty="0">
                <a:latin typeface="Alexandria Light" pitchFamily="2" charset="-78"/>
                <a:cs typeface="Alexandria Light" pitchFamily="2" charset="-78"/>
              </a:rPr>
              <a:t>وأشكال أخرى من وسائل التواصل الاجتماعي.</a:t>
            </a:r>
          </a:p>
        </p:txBody>
      </p:sp>
      <p:sp>
        <p:nvSpPr>
          <p:cNvPr id="4" name="TextBox 3">
            <a:extLst>
              <a:ext uri="{FF2B5EF4-FFF2-40B4-BE49-F238E27FC236}">
                <a16:creationId xmlns:a16="http://schemas.microsoft.com/office/drawing/2014/main" id="{BD5F1778-B53B-6291-5734-4EA89296051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4412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F09D3-CEAE-5EB2-4D1A-8D799B8AE7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E75E58-65DE-C4D3-28CD-FC0EC9C8DE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7137F8-00C1-8A76-01A3-133B667DCC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B3455B-00D5-65E3-BE8C-5CB5D0B5AAED}"/>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23E12174-9388-39B1-BC6B-31F4A0B185B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4A6F044-03D3-7DB9-BB8E-2FDFA2D2257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94F8D38-1EE8-E791-9C75-15232D55C5C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AD70F80-D471-9AE2-10C4-6AAFFCCC3554}"/>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Objective and Summary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 objective is a one- or two-sentence declarative statement about your career goals. An example of an objective would be: “To obtain a position as a reading specialist with the Altoona Area School District.”.</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The benefit of including an objective is debatable.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Some people argue it can be beneficial and has been a résumé standard for years.</a:t>
            </a:r>
          </a:p>
        </p:txBody>
      </p:sp>
      <p:sp>
        <p:nvSpPr>
          <p:cNvPr id="10" name="Rectangle 9">
            <a:extLst>
              <a:ext uri="{FF2B5EF4-FFF2-40B4-BE49-F238E27FC236}">
                <a16:creationId xmlns:a16="http://schemas.microsoft.com/office/drawing/2014/main" id="{F81B60C5-DB74-C897-9A53-0B8C256EC054}"/>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الهدف والملخص</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الهدف هو بيان تعريفي من جملة واحدة أو جملتين حول أهدافك المهنية. مثال على الهدف هو: "الحصول على وظيفة كأخصائي قراءة في منطقة مدارس منطقة </a:t>
            </a:r>
            <a:r>
              <a:rPr lang="ar-SA" dirty="0" err="1">
                <a:latin typeface="Alexandria Light" pitchFamily="2" charset="-78"/>
                <a:cs typeface="Alexandria Light" pitchFamily="2" charset="-78"/>
              </a:rPr>
              <a:t>ألتونا</a:t>
            </a:r>
            <a:r>
              <a:rPr lang="ar-SA"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فائدة تضمين هدف قابلة للنقاش.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يجادل بعض الناس بأنه يمكن أن يكون مفيدا وكان معيارا للسيرة الذاتية لسنوات.</a:t>
            </a:r>
          </a:p>
        </p:txBody>
      </p:sp>
      <p:sp>
        <p:nvSpPr>
          <p:cNvPr id="4" name="TextBox 3">
            <a:extLst>
              <a:ext uri="{FF2B5EF4-FFF2-40B4-BE49-F238E27FC236}">
                <a16:creationId xmlns:a16="http://schemas.microsoft.com/office/drawing/2014/main" id="{CD0CBD28-AA97-80FB-44A5-F7411D46610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32726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8E0F8-D5CB-3076-EFBF-C3150A1BEA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CD7D0F-3DC1-8C08-D3C9-BED4EEEE0D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D0AAF1-A86F-7A8A-C424-2F26139BC0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3A391E-6BB8-DD18-C72E-A6FC2906AD9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1DCE93C-D99C-2D99-3C3B-16287455206C}"/>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56DBD79-0214-811C-9AAA-A24102A786F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8DE5311-59F4-A003-251E-722FA426585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B9A4685-33C5-4185-E27E-2D7754166537}"/>
              </a:ext>
            </a:extLst>
          </p:cNvPr>
          <p:cNvSpPr/>
          <p:nvPr/>
        </p:nvSpPr>
        <p:spPr>
          <a:xfrm>
            <a:off x="751839" y="1634270"/>
            <a:ext cx="10801917" cy="2122953"/>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Objective and Summary</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Others argue that since the objective is clear (to obtain the position), there is no need to waste space stating the obvious. Many résumés have moved away from the objective to a summary of skills and traits.</a:t>
            </a:r>
          </a:p>
        </p:txBody>
      </p:sp>
      <p:sp>
        <p:nvSpPr>
          <p:cNvPr id="10" name="Rectangle 9">
            <a:extLst>
              <a:ext uri="{FF2B5EF4-FFF2-40B4-BE49-F238E27FC236}">
                <a16:creationId xmlns:a16="http://schemas.microsoft.com/office/drawing/2014/main" id="{02796CF0-4AA9-0185-F3AA-212E4157629B}"/>
              </a:ext>
            </a:extLst>
          </p:cNvPr>
          <p:cNvSpPr/>
          <p:nvPr/>
        </p:nvSpPr>
        <p:spPr>
          <a:xfrm>
            <a:off x="751840" y="4018571"/>
            <a:ext cx="10643747" cy="1707455"/>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الهدف والملخص</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يجادل آخرون بأنه نظرا لأن الهدف واضح (الحصول على المنصب) ، فلا داعي لإضاعة المساحة التي تنص على ما هو واضح. ابتعدت العديد من السير الذاتية عن الهدف إلى ملخص المهارات والسمات.</a:t>
            </a:r>
          </a:p>
        </p:txBody>
      </p:sp>
      <p:sp>
        <p:nvSpPr>
          <p:cNvPr id="4" name="TextBox 3">
            <a:extLst>
              <a:ext uri="{FF2B5EF4-FFF2-40B4-BE49-F238E27FC236}">
                <a16:creationId xmlns:a16="http://schemas.microsoft.com/office/drawing/2014/main" id="{8FB07D46-7A2E-F2AA-3DD1-65A4F797E40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42418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CCD5B-510B-5508-21ED-9CB10BA02A35}"/>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057DFEDE-7158-0135-B573-52335BA6BA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D398ECC9-AE29-C647-A7D1-88E1E3D05B7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How to Write a Resume Objective">
            <a:extLst>
              <a:ext uri="{FF2B5EF4-FFF2-40B4-BE49-F238E27FC236}">
                <a16:creationId xmlns:a16="http://schemas.microsoft.com/office/drawing/2014/main" id="{DA239B2A-78B3-6451-BD6C-9427FBA23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3524" y="0"/>
            <a:ext cx="103284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665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F248C-154C-CE93-7A50-B438EED27136}"/>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D95EE3E8-7576-217D-8548-72E23631E1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C6AF9C94-7286-9363-6A35-558B55A548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Resume Objective Statement Examples &amp; Writing Tips [2025]">
            <a:extLst>
              <a:ext uri="{FF2B5EF4-FFF2-40B4-BE49-F238E27FC236}">
                <a16:creationId xmlns:a16="http://schemas.microsoft.com/office/drawing/2014/main" id="{811AAD7B-1667-B1C9-91BB-5BD3E90F16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3195" y="0"/>
            <a:ext cx="88328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432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FCB2E-38FF-35E7-53E9-E16B48D42F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2D96F0-A966-3E04-77BC-71A9CEE852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4E787F-A54F-A846-65DC-C6C0E0D5B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F697F8-BAB4-6BCD-95E6-667CBE2D091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71EC046-B607-8206-E7A0-567544169BE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21A97A8-AD5F-63F7-307A-19F497F9515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FECE190-E384-B218-D33F-1F5D39F22D8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307C843-E9D2-336F-3328-E33567BDD0E6}"/>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you’re a recent college graduate, your education is, in all likelihood, the most important thing you want future employers to consider, so your education section should be displayed prominently.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Include the name of any college or university from which you have graduated or that you are currently attending.</a:t>
            </a:r>
          </a:p>
        </p:txBody>
      </p:sp>
      <p:sp>
        <p:nvSpPr>
          <p:cNvPr id="10" name="Rectangle 9">
            <a:extLst>
              <a:ext uri="{FF2B5EF4-FFF2-40B4-BE49-F238E27FC236}">
                <a16:creationId xmlns:a16="http://schemas.microsoft.com/office/drawing/2014/main" id="{25FD167F-03C4-9103-B2BF-E3F26FC427AC}"/>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كنت خريجا جامعيا حديثا ، فإن تعليمك هو ، على الأرجح ، أهم شيء تريد أن يفكر فيه أصحاب العمل في المستقبل ، لذلك يجب عرض قسم التعليم الخاص بك بشكل بارز.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قم بتضمين اسم أي كلية أو جامعة تخرجت منها أو التي تدرس فيها حاليا.</a:t>
            </a:r>
          </a:p>
        </p:txBody>
      </p:sp>
      <p:sp>
        <p:nvSpPr>
          <p:cNvPr id="4" name="TextBox 3">
            <a:extLst>
              <a:ext uri="{FF2B5EF4-FFF2-40B4-BE49-F238E27FC236}">
                <a16:creationId xmlns:a16="http://schemas.microsoft.com/office/drawing/2014/main" id="{BDCC4445-AA72-297E-B307-4FE03CB7A8A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22740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55AA4-9FD8-A08D-115D-13F11FC24E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29E3D1-D0FE-F617-667D-636AB25C1AD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D652FB-5770-3CEB-62DC-1C397A416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E143AE8-7537-E5B6-31DF-E5AF153347B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0D9AC23-B300-2135-BCD8-6C24BEA13F8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1912A10-1FE0-B081-6C25-8042EEA89A6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FDCFE08-DDD8-0B2F-D1FF-317C0C59788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D8B325-C8DF-D199-3FFE-AEAA88A9E747}"/>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a general rule, a college graduate should not list his or her high school education or high school accomplishments.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List the name of your degree and your major (e.g., Bachelor of Science in Biology). You may also wish to state a minor if you have one Include the date of graduation (e.g., “Degree conferred December 2011”).</a:t>
            </a:r>
          </a:p>
        </p:txBody>
      </p:sp>
      <p:sp>
        <p:nvSpPr>
          <p:cNvPr id="10" name="Rectangle 9">
            <a:extLst>
              <a:ext uri="{FF2B5EF4-FFF2-40B4-BE49-F238E27FC236}">
                <a16:creationId xmlns:a16="http://schemas.microsoft.com/office/drawing/2014/main" id="{75BAE27E-9102-78A4-C929-1A137D26C22F}"/>
              </a:ext>
            </a:extLst>
          </p:cNvPr>
          <p:cNvSpPr/>
          <p:nvPr/>
        </p:nvSpPr>
        <p:spPr>
          <a:xfrm>
            <a:off x="638242" y="4018571"/>
            <a:ext cx="10757345"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كقاعدة عامة ، يجب على خريج الكلية عدم إدراج تعليمه في المدرسة الثانوية أو إنجازاته في المدرسة الثانوية.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ضع قائمة باسم شهادتك وتخصصك (على سبيل المثال ، بكالوريوس العلوم في علم الأحياء). قد ترغب أيضا في ذكر قاصر إذا كان لديك واحد قم بتضمين تاريخ التخرج (على سبيل المثال ، "الدرجة الممنوحة في ديسمبر 2011").</a:t>
            </a:r>
          </a:p>
        </p:txBody>
      </p:sp>
      <p:sp>
        <p:nvSpPr>
          <p:cNvPr id="4" name="TextBox 3">
            <a:extLst>
              <a:ext uri="{FF2B5EF4-FFF2-40B4-BE49-F238E27FC236}">
                <a16:creationId xmlns:a16="http://schemas.microsoft.com/office/drawing/2014/main" id="{B99C41A5-902C-4690-E482-4F167FCE3D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691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BE546-F583-478E-4515-9555E38008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BFBBC5-9D68-2698-3325-1CB3850FE8A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5D6DB9-968A-0ECD-02A1-2B5984B642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F971AAD-FD32-CFCD-7F53-8B612D5FE78B}"/>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0E72473-F698-D2AC-7DF7-142BF650F6B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621E252-B9BD-74CF-BEAA-8C93BE13525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E6DFBBF-678D-5A9B-510A-40BA82AD367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C147A6-F135-65F2-B9D0-AD6787D5E911}"/>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you’re in your final semester, use something like “Degree anticipated May 2013.”</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may also wish to list some relevant courses. For the purposes of the generic résumé, list all the courses you think may be relevant during your job-seeking process. You can narrow the list during the customizing step.</a:t>
            </a:r>
          </a:p>
        </p:txBody>
      </p:sp>
      <p:sp>
        <p:nvSpPr>
          <p:cNvPr id="10" name="Rectangle 9">
            <a:extLst>
              <a:ext uri="{FF2B5EF4-FFF2-40B4-BE49-F238E27FC236}">
                <a16:creationId xmlns:a16="http://schemas.microsoft.com/office/drawing/2014/main" id="{79871383-E359-20D6-BD7C-5FA46302DE50}"/>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كنت في الفصل الدراسي الأخير ، فاستخدم شيئا مثل "الدرجة المتوقعة في مايو 2013".</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قد ترغب أيضا في سرد بعض الدورات التدريبية ذات الصلة. لأغراض السيرة الذاتية العامة ، قم بإدراج جميع الدورات التي تعتقد أنها قد تكون ذات صلة أثناء عملية البحث عن عمل. يمكنك تضييق القائمة أثناء خطوة التخصيص.</a:t>
            </a:r>
          </a:p>
        </p:txBody>
      </p:sp>
      <p:sp>
        <p:nvSpPr>
          <p:cNvPr id="4" name="TextBox 3">
            <a:extLst>
              <a:ext uri="{FF2B5EF4-FFF2-40B4-BE49-F238E27FC236}">
                <a16:creationId xmlns:a16="http://schemas.microsoft.com/office/drawing/2014/main" id="{4D687F9F-8835-BEE0-B37A-DB9FCABA466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3494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32E5D-8713-F584-067A-153F5F4462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FEDE09-4AA1-3FDF-3307-87DA676C367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FFB4C6-C16E-88A2-F6F3-0E1CAC01B8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528F837-B0DC-40A3-E0BC-ADA50806EB4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5211EF86-CA8C-A4DB-1C6C-55B4472D1D0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6E00DB0-FC90-7B1F-D7B8-02180B9412D5}"/>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439EC18-0DC0-EAFD-5772-E8098CD6945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169E92-26D2-E48F-33B3-F1D344726699}"/>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Students often ask if they should include their grade point average (GPA) on their résumé. The answer is simple—it depends on your GPA. If your GPA is 3.0 or higher, include it. For some students, the overall GPA is under 3.0, but the GPA for coursework in their major is much higher. If that’s the case, then list your major GPA.</a:t>
            </a:r>
          </a:p>
        </p:txBody>
      </p:sp>
      <p:sp>
        <p:nvSpPr>
          <p:cNvPr id="10" name="Rectangle 9">
            <a:extLst>
              <a:ext uri="{FF2B5EF4-FFF2-40B4-BE49-F238E27FC236}">
                <a16:creationId xmlns:a16="http://schemas.microsoft.com/office/drawing/2014/main" id="{18308BD6-3958-B03F-9FE4-4F2D155E5072}"/>
              </a:ext>
            </a:extLst>
          </p:cNvPr>
          <p:cNvSpPr/>
          <p:nvPr/>
        </p:nvSpPr>
        <p:spPr>
          <a:xfrm>
            <a:off x="751840" y="4018571"/>
            <a:ext cx="10643747" cy="2359044"/>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غالبا ما يسأل الطلاب عما إذا كان ينبغي عليهم تضمين متوسط الدرجات (</a:t>
            </a:r>
            <a:r>
              <a:rPr lang="en-US" sz="1600" dirty="0">
                <a:latin typeface="Alexandria Light" pitchFamily="2" charset="-78"/>
                <a:cs typeface="Alexandria Light" pitchFamily="2" charset="-78"/>
              </a:rPr>
              <a:t>GPA) </a:t>
            </a:r>
            <a:r>
              <a:rPr lang="ar-SA" sz="1600" dirty="0">
                <a:latin typeface="Alexandria Light" pitchFamily="2" charset="-78"/>
                <a:cs typeface="Alexandria Light" pitchFamily="2" charset="-78"/>
              </a:rPr>
              <a:t>في سيرتهم الذاتية. الجواب بسيط - يعتمد ذلك على المعدل التراكمي الخاص بك. إذا كان المعدل التراكمي الخاص بك 3.0 أو أعلى ، فقم بتضمينه. بالنسبة لبعض الطلاب ، يكون المعدل التراكمي الإجمالي أقل من 3.0 ، لكن المعدل التراكمي للدورات الدراسية في تخصصهم أعلى من ذلك بكثير. إذا كان الأمر كذلك ، فقم بإدراج المعدل التراكمي الرئيسي الخاص بك.</a:t>
            </a:r>
          </a:p>
        </p:txBody>
      </p:sp>
      <p:sp>
        <p:nvSpPr>
          <p:cNvPr id="4" name="TextBox 3">
            <a:extLst>
              <a:ext uri="{FF2B5EF4-FFF2-40B4-BE49-F238E27FC236}">
                <a16:creationId xmlns:a16="http://schemas.microsoft.com/office/drawing/2014/main" id="{F74735B6-D2EF-8362-4296-8924AC9A73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0014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7E266-191D-5571-6876-2299D49DEBF5}"/>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6A417F88-2926-F453-5302-B41E2BD087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5A57D94C-1ED3-5BEE-8F59-F8DA848A1C4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Guide to Making the Perfect Resume">
            <a:extLst>
              <a:ext uri="{FF2B5EF4-FFF2-40B4-BE49-F238E27FC236}">
                <a16:creationId xmlns:a16="http://schemas.microsoft.com/office/drawing/2014/main" id="{31D86194-AA02-FF61-CA1A-96E0BC5DB7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1" y="0"/>
            <a:ext cx="10363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617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809A5-26F5-E940-6AC6-52E711F60DBC}"/>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825506E4-367C-B680-5675-91D8E72C85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8DA072A-4893-AD0F-2608-E21C0A5BAAD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How to Write Education in a CV (Complete Guide + Examples) | Cake">
            <a:extLst>
              <a:ext uri="{FF2B5EF4-FFF2-40B4-BE49-F238E27FC236}">
                <a16:creationId xmlns:a16="http://schemas.microsoft.com/office/drawing/2014/main" id="{0B43C22A-0E9F-2CFF-6F81-77E67A62FF4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2428"/>
          <a:stretch/>
        </p:blipFill>
        <p:spPr bwMode="auto">
          <a:xfrm>
            <a:off x="1577418" y="115746"/>
            <a:ext cx="10498836" cy="6562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124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A347D-8FF7-11BD-1EBC-87541F925E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7CF45-A6B7-6BFD-C7E3-69BCDE0A7F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8E26BED-758F-975B-802E-3D7E2894E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D4E0F44-45F1-16FA-1247-5FB530F52DB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F2B604D-A7F3-F437-58E6-EBF112C6C70C}"/>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79DA274-2318-5E62-C8F1-C6F97FDF078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19B8908-4446-CE8D-D8F4-5419A7B07F4A}"/>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DA0E3A5-5F28-0F06-7196-D1D0FD96C5C2}"/>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 section on experience is a standard part of the résumé. As you advance in your career, you will most likely label this section as employment experience, which will take precedence over your education. Yet, for most college graduates, including relevant experience, not just employment experience, is more beneficial.</a:t>
            </a:r>
          </a:p>
        </p:txBody>
      </p:sp>
      <p:sp>
        <p:nvSpPr>
          <p:cNvPr id="10" name="Rectangle 9">
            <a:extLst>
              <a:ext uri="{FF2B5EF4-FFF2-40B4-BE49-F238E27FC236}">
                <a16:creationId xmlns:a16="http://schemas.microsoft.com/office/drawing/2014/main" id="{39D020D2-710E-3EE9-7FA0-75BA6DE6A669}"/>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الخبرات السابقة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القسم الخاص بالخبرة هو جزء قياسي من السيرة الذاتية. كلما تقدمت في حياتك المهنية ، من المرجح أن تصنف هذا القسم على أنه خبرة في التوظيف ، والتي ستكون لها الأسبقية على تعليمك. ومع ذلك ، بالنسبة لمعظم خريجي الجامعات ، بما في ذلك الخبرة ذات الصلة ، وليس فقط الخبرة الوظيفية ، هو أكثر فائدة.</a:t>
            </a:r>
          </a:p>
        </p:txBody>
      </p:sp>
      <p:sp>
        <p:nvSpPr>
          <p:cNvPr id="4" name="TextBox 3">
            <a:extLst>
              <a:ext uri="{FF2B5EF4-FFF2-40B4-BE49-F238E27FC236}">
                <a16:creationId xmlns:a16="http://schemas.microsoft.com/office/drawing/2014/main" id="{46FD678F-6CE2-03BB-3D1C-58B5091AE5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59668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EE857-9FF3-7DC5-974B-EB0BC2D33B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5EC624-4C43-B767-7AAD-47527055657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B6F40B-A3D1-2C7C-C4B5-4114A3E1A4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87CD05-93B4-37A9-148D-667CF25FA62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7E283A8-3934-A3C0-8BDB-D66F0E96739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A24FAF7-9836-20CE-9C87-DFF0D499A2BE}"/>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C73F7BE-8817-0537-B744-D7E0530FC4D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664FEE8-7862-EAA0-ADD9-EFFB594AFACD}"/>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Using the general title “Relevant Experience” allows you to incorporate a broader range of information. In this section, you can list your relevant employment history as well as internships, relevant class projects, relevant work with student organizations, or volunteering.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example, you may be applying for a job that requires leadership and grant-writing experience.</a:t>
            </a:r>
          </a:p>
        </p:txBody>
      </p:sp>
      <p:sp>
        <p:nvSpPr>
          <p:cNvPr id="10" name="Rectangle 9">
            <a:extLst>
              <a:ext uri="{FF2B5EF4-FFF2-40B4-BE49-F238E27FC236}">
                <a16:creationId xmlns:a16="http://schemas.microsoft.com/office/drawing/2014/main" id="{0E13D919-50B9-B1E9-74A3-273F778BB12A}"/>
              </a:ext>
            </a:extLst>
          </p:cNvPr>
          <p:cNvSpPr/>
          <p:nvPr/>
        </p:nvSpPr>
        <p:spPr>
          <a:xfrm>
            <a:off x="751840" y="397793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الخبرات السابقة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يتيح لك استخدام العنوان العام "الخبرة ذات الصلة" دمج مجموعة واسعة من المعلومات. في هذا القسم ، يمكنك سرد تاريخك الوظيفي ذي الصلة بالإضافة إلى التدريب الداخلي أو المشاريع الصفية ذات الصلة أو العمل ذي الصلة مع المنظمات الطلابية أو التطوع.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على سبيل المثال ، قد تتقدم لوظيفة تتطلب خبرة في القيادة وكتابة المنح.</a:t>
            </a:r>
          </a:p>
        </p:txBody>
      </p:sp>
      <p:sp>
        <p:nvSpPr>
          <p:cNvPr id="4" name="TextBox 3">
            <a:extLst>
              <a:ext uri="{FF2B5EF4-FFF2-40B4-BE49-F238E27FC236}">
                <a16:creationId xmlns:a16="http://schemas.microsoft.com/office/drawing/2014/main" id="{935DD508-7158-522D-25A2-052DBAC742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5136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A36D2-23D4-FF27-F843-A31D38323F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9A3DEB-BF3D-95B9-B44B-DE3AF0C5831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C0B6A0-4C75-FF7D-3F6B-4008A16565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5D685FB-51D4-1481-EFDB-64F08C84630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B3E3E9A-F609-E0DA-01B4-BD897B008460}"/>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39B2FF6-43E8-BE98-4FDD-91055403D6E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4F9DDCB-F1DC-9E84-6F61-E4EB2A1E04A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2754085-ED10-C1F2-6934-1FFE7C5D5470}"/>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During college, you worked as a waitress, but you were also the president of two student organizations, and as part of an English course, you wrote a grant for the local food bank, which was funded.</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All this information can be included in the “Relevant Experience” section because it’s relevant to the position for which you are applying.</a:t>
            </a:r>
          </a:p>
        </p:txBody>
      </p:sp>
      <p:sp>
        <p:nvSpPr>
          <p:cNvPr id="10" name="Rectangle 9">
            <a:extLst>
              <a:ext uri="{FF2B5EF4-FFF2-40B4-BE49-F238E27FC236}">
                <a16:creationId xmlns:a16="http://schemas.microsoft.com/office/drawing/2014/main" id="{C1B3B975-C3BE-0C6B-A3E0-94E73B9519F2}"/>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الخبرات السابقة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خلال الكلية ، عملت كنادلة ، لكنك كنت أيضا رئيسا لمنظمتين طلابيتين ، وكجزء من دورة اللغة الإنجليزية ، كتبت منحة لبنك الطعام المحلي ، والتي تم تمويلها.</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تضمين كل هذه المعلومات في قسم "الخبرة ذات الصلة" لأنها ذات صلة بالوظيفة التي تتقدم لها.</a:t>
            </a:r>
          </a:p>
        </p:txBody>
      </p:sp>
      <p:sp>
        <p:nvSpPr>
          <p:cNvPr id="4" name="TextBox 3">
            <a:extLst>
              <a:ext uri="{FF2B5EF4-FFF2-40B4-BE49-F238E27FC236}">
                <a16:creationId xmlns:a16="http://schemas.microsoft.com/office/drawing/2014/main" id="{BA7690DD-C09E-6D32-1B3F-129917591C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4800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450A1-1231-08B8-63D3-C73CDD00E13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E27AB8CC-4737-2F0B-0406-3271D99549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9A930D4-E748-7ECA-4B07-D3038FBCB3B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Made simple: CV Employment History section - CV Plaza">
            <a:extLst>
              <a:ext uri="{FF2B5EF4-FFF2-40B4-BE49-F238E27FC236}">
                <a16:creationId xmlns:a16="http://schemas.microsoft.com/office/drawing/2014/main" id="{4D08F536-F39F-84AF-674D-22BBE27C25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27" y="832266"/>
            <a:ext cx="12084417" cy="558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028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E8F67-1AF6-3DF3-2E78-D7C6D01A5F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BD187E-C21A-EBC7-7073-6C2106A7AA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DF2E57-31C2-D4ED-049A-CB9E38CD05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2CA7BF5-83FD-1A05-DDE8-E9C7972D642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5126A8D-49AA-B8DE-1373-F8C0C55D04E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E56C0A4-E01A-C7CA-C267-F7533FC2093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3E054E7-3EAB-B526-38D8-201404BDBA07}"/>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746E231-BFA0-0856-1F29-B0CF3E052E02}"/>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Skills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Skills may be incorporated under your experiences or may be a separate category. Some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students opt for a résumé format that includes a separate skills section or lists skills rather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than integrating them into the “Relevant Experience” section. Which format should you</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use? The answer is whichever format does a better job of highlighting you.</a:t>
            </a:r>
          </a:p>
        </p:txBody>
      </p:sp>
      <p:sp>
        <p:nvSpPr>
          <p:cNvPr id="10" name="Rectangle 9">
            <a:extLst>
              <a:ext uri="{FF2B5EF4-FFF2-40B4-BE49-F238E27FC236}">
                <a16:creationId xmlns:a16="http://schemas.microsoft.com/office/drawing/2014/main" id="{953E2775-00C6-36DA-3101-C902F9376C3B}"/>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المهارات</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قد يتم دمج المهارات ضمن تجاربك أو قد تكون فئة منفصلة. يختار بعض الطلاب تنسيق السيرة الذاتية الذي يتضمن قسما منفصلا للمهارات أو يسرد المهارات بدلا من دمجها في قسم "الخبرة ذات الصلة". ما هو التنسيق الذي يجب أن تستخدمه؟ الجواب هو أي تنسيق يقوم بعمل أفضل في تسليط الضوء عليك.</a:t>
            </a:r>
          </a:p>
        </p:txBody>
      </p:sp>
      <p:sp>
        <p:nvSpPr>
          <p:cNvPr id="4" name="TextBox 3">
            <a:extLst>
              <a:ext uri="{FF2B5EF4-FFF2-40B4-BE49-F238E27FC236}">
                <a16:creationId xmlns:a16="http://schemas.microsoft.com/office/drawing/2014/main" id="{845649AE-A2E8-7B92-C2EB-74D73ADD329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6810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778A7-1332-6552-C94F-F0C1245D8287}"/>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CE0267F0-877A-E802-61E7-84FEA9E006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7317AEBF-DF4F-6531-B134-ABBD776D0D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172" name="Picture 4" descr="How to Make your CV Stand Out | CV Tips | Bright Sky">
            <a:extLst>
              <a:ext uri="{FF2B5EF4-FFF2-40B4-BE49-F238E27FC236}">
                <a16:creationId xmlns:a16="http://schemas.microsoft.com/office/drawing/2014/main" id="{C16BD481-3FCF-C145-C7FD-613E7B7CEB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896" y="674464"/>
            <a:ext cx="10996207" cy="5644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9706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B6DFF-00D1-BAFA-1542-86450C1BBA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1928C5-7007-29EE-4ED3-F507220871D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37AFD4B-86ED-B5DC-09B0-3F506D5BE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4E34822-CD5A-F1D5-4E37-25E881CA286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8FBE7B0-4703-95CE-548C-8F6FBE7851B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6CC25E1-A408-79AB-FA9A-92A4CF0D46C4}"/>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2B01E44-BCAE-EDD1-12B4-17F14142772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CC6827A-C2AD-CBC9-F1C3-9BDFE1FB8BB3}"/>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Employment 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you’ve been lucky enough to work at a job that’s relevant to the position you’re seeking,</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prominently display that experience and your job duties. For most college graduates,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however, this will not be the case..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If your work history is not directly related to the position you are pursuing, list the place of</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employment, job title, employment dates, and some skills you acquired at this job.</a:t>
            </a:r>
          </a:p>
        </p:txBody>
      </p:sp>
      <p:sp>
        <p:nvSpPr>
          <p:cNvPr id="10" name="Rectangle 9">
            <a:extLst>
              <a:ext uri="{FF2B5EF4-FFF2-40B4-BE49-F238E27FC236}">
                <a16:creationId xmlns:a16="http://schemas.microsoft.com/office/drawing/2014/main" id="{839C5A4F-FFD5-CFC5-D3D7-820D3B687938}"/>
              </a:ext>
            </a:extLst>
          </p:cNvPr>
          <p:cNvSpPr/>
          <p:nvPr/>
        </p:nvSpPr>
        <p:spPr>
          <a:xfrm>
            <a:off x="751840" y="39677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الخبرة الوظيفية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كنت محظوظا بما يكفي للعمل في وظيفة ذات صلة بالوظيفة التي تبحث عنها ، فقم بعرض هذه الخبرة وواجبات وظيفتك بشكل بارز. ومع ذلك ، بالنسبة لمعظم خريجي الجامعات ، لن يكون هذا هو الحال. إذا لم يكن تاريخ عملك مرتبطا ارتباطا مباشرا بالوظيفة التي تتابعها ، فقم بإدراج مكان التوظيف والمسمى الوظيفي وتواريخ التوظيف وبعض المهارات التي اكتسبتها في هذه الوظيفة.</a:t>
            </a:r>
          </a:p>
        </p:txBody>
      </p:sp>
      <p:sp>
        <p:nvSpPr>
          <p:cNvPr id="4" name="TextBox 3">
            <a:extLst>
              <a:ext uri="{FF2B5EF4-FFF2-40B4-BE49-F238E27FC236}">
                <a16:creationId xmlns:a16="http://schemas.microsoft.com/office/drawing/2014/main" id="{7F06A4EE-E3B5-304B-2889-A96E93B457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1815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A9237-81DC-A137-B9F6-E94B28B87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66C1E1-1732-32A1-A25B-52B3B9A44A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6BD234-AF26-993B-7273-152676917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783815-4811-45C6-9939-BF9FE5CD4BB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713B77B-9AFF-FC55-43C3-B429D84ADC9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CD4794C-171D-1F47-29A2-56E83291A94E}"/>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E50A66E-E9F2-9953-5DC1-826C1CAE90B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3F67091-8E03-D728-5DB3-1D53E611E5D9}"/>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Employment 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Even if</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the job is not directly related to your career, you likely gained or honed some skill(s) that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will make you a more appealing applicant. For example, if you worked as a waiter, you have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developed your customer service skills, worked both independently and as part of a team,</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handled difficult situations with professionalism, and demonstrated the ability to multitask.</a:t>
            </a:r>
          </a:p>
        </p:txBody>
      </p:sp>
      <p:sp>
        <p:nvSpPr>
          <p:cNvPr id="10" name="Rectangle 9">
            <a:extLst>
              <a:ext uri="{FF2B5EF4-FFF2-40B4-BE49-F238E27FC236}">
                <a16:creationId xmlns:a16="http://schemas.microsoft.com/office/drawing/2014/main" id="{9C5A02C1-6B5E-B2B0-3119-756088923175}"/>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الخبرة الوظيفية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حتى إذا لم تكن الوظيفة مرتبطة ارتباطا مباشرا بحياتك المهنية ، فمن المحتمل أنك اكتسبت أو شحذت بعض المهارات التي ستجعلك متقدما أكثر جاذبية. على سبيل المثال ، إذا كنت تعمل كنادل ، فقد طورت مهاراتك في خدمة العملاء ، وعملت بشكل مستقل وكجزء من فريق ، وتعاملت مع المواقف الصعبة باحتراف ، وأظهرت القدرة على تعدد المهام.</a:t>
            </a:r>
          </a:p>
        </p:txBody>
      </p:sp>
      <p:sp>
        <p:nvSpPr>
          <p:cNvPr id="4" name="TextBox 3">
            <a:extLst>
              <a:ext uri="{FF2B5EF4-FFF2-40B4-BE49-F238E27FC236}">
                <a16:creationId xmlns:a16="http://schemas.microsoft.com/office/drawing/2014/main" id="{D2DBAB9D-E499-AB17-9257-B79FE7D2EA5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0717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1CE18-D1CF-0884-7599-07EA1D20B1D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F9FA8D3D-C1A3-25CA-822C-F9C095149C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3F91F4AA-8F78-9888-398D-E9C3C6AF6D1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Made simple: CV Employment History section - CV Plaza">
            <a:extLst>
              <a:ext uri="{FF2B5EF4-FFF2-40B4-BE49-F238E27FC236}">
                <a16:creationId xmlns:a16="http://schemas.microsoft.com/office/drawing/2014/main" id="{0E49CC3D-87C7-F371-E0CE-3482E49684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27" y="832266"/>
            <a:ext cx="12084417" cy="558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7908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FD971-B6D6-0D0C-7192-72F292A3859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6BB1D4-1B2C-3D38-0127-2922C6F970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FA8A22-A9EF-0B00-DE4C-6D6F39BE2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66984C6-5D51-B46D-EFE3-ABE44FC9EF78}"/>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0CE0F8E-DE20-D302-A872-21048C2E561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B74D855-7BCE-519D-7205-385FAE8030C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F218BB8-D9B8-162D-658A-FF19DBA2CE3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5F8F6C6-26EE-117F-89A3-99A9388847B6}"/>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Awards and Hobbies</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Should you include awards and hobbies on your résumé? As always, the answer is</a:t>
            </a:r>
            <a:r>
              <a:rPr lang="tr-TR" sz="1600" dirty="0">
                <a:solidFill>
                  <a:srgbClr val="FF0000"/>
                </a:solidFill>
                <a:latin typeface="Alexandria Light" pitchFamily="2" charset="-78"/>
                <a:cs typeface="Alexandria Light" pitchFamily="2" charset="-78"/>
              </a:rPr>
              <a:t> that</a:t>
            </a:r>
            <a:r>
              <a:rPr lang="en-US" sz="1600" dirty="0">
                <a:solidFill>
                  <a:srgbClr val="FF0000"/>
                </a:solidFill>
                <a:latin typeface="Alexandria Light" pitchFamily="2" charset="-78"/>
                <a:cs typeface="Alexandria Light" pitchFamily="2" charset="-78"/>
              </a:rPr>
              <a:t> it</a:t>
            </a:r>
            <a:r>
              <a:rPr lang="tr-TR" sz="1600" dirty="0">
                <a:solidFill>
                  <a:srgbClr val="FF0000"/>
                </a:solidFill>
                <a:latin typeface="Alexandria Light" pitchFamily="2" charset="-78"/>
                <a:cs typeface="Alexandria Light" pitchFamily="2" charset="-78"/>
              </a:rPr>
              <a:t> </a:t>
            </a:r>
            <a:r>
              <a:rPr lang="en-US" sz="1600" dirty="0">
                <a:solidFill>
                  <a:srgbClr val="FF0000"/>
                </a:solidFill>
                <a:latin typeface="Alexandria Light" pitchFamily="2" charset="-78"/>
                <a:cs typeface="Alexandria Light" pitchFamily="2" charset="-78"/>
              </a:rPr>
              <a:t>depends.</a:t>
            </a:r>
            <a:endParaRPr lang="tr-TR" sz="1600"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Include an awards and honors section only if you have multiple listings and they</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are relevant to the position. Academic awards and honors strengthen you as a candidate,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but noting that you were homecoming queen does not..</a:t>
            </a:r>
          </a:p>
        </p:txBody>
      </p:sp>
      <p:sp>
        <p:nvSpPr>
          <p:cNvPr id="10" name="Rectangle 9">
            <a:extLst>
              <a:ext uri="{FF2B5EF4-FFF2-40B4-BE49-F238E27FC236}">
                <a16:creationId xmlns:a16="http://schemas.microsoft.com/office/drawing/2014/main" id="{8DF90B04-C14D-167D-951D-43A9F33DAA0B}"/>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الجوائز والهوايات</a:t>
            </a:r>
          </a:p>
          <a:p>
            <a:pPr marL="457200" indent="-457200" algn="just" rtl="1">
              <a:lnSpc>
                <a:spcPct val="15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هل يجب عليك تضمين الجوائز والهوايات في سيرتك الذاتية؟ كما هو الحال دائما ، الجواب هو أن ذلك يعتمد.</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قم بتضمين قسم الجوائز والأوسمة فقط إذا كان لديك قوائم متعددة وكانت ذات صلة بالمنصب. الجوائز والتكريمات الأكاديمية تقويك كمرشح ، لكن ملاحظة أنك كنت ملكة العودة للوطن لا تفعل ذلك.</a:t>
            </a:r>
          </a:p>
        </p:txBody>
      </p:sp>
      <p:sp>
        <p:nvSpPr>
          <p:cNvPr id="4" name="TextBox 3">
            <a:extLst>
              <a:ext uri="{FF2B5EF4-FFF2-40B4-BE49-F238E27FC236}">
                <a16:creationId xmlns:a16="http://schemas.microsoft.com/office/drawing/2014/main" id="{919091F4-5BC7-FA34-7461-C77EDD59E62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0538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D9647-D212-DDC4-5E79-CD06A54ED1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C4FEE9-BC01-F54F-34AE-1A6D1FF94C7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4C5B94-69DE-B2EA-AEAA-41B307C3D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225FE1-D10E-CCA3-8216-8D2202901B0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8095DED3-01C3-3357-9BD9-006FE8FF4ADE}"/>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9A8F9E2-2468-303E-AB08-EF8A20BB8A7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8256D7-C300-D565-5A61-E9A8E0EB427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3044CA1-BEAC-E379-AE76-B44DF51C4B8A}"/>
              </a:ext>
            </a:extLst>
          </p:cNvPr>
          <p:cNvSpPr/>
          <p:nvPr/>
        </p:nvSpPr>
        <p:spPr>
          <a:xfrm>
            <a:off x="751839" y="1634270"/>
            <a:ext cx="10801917" cy="2269276"/>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Awards and Hobbies</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If you have only one award or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honor but you think it is relevant, make sure to include it somewhere</a:t>
            </a:r>
            <a:r>
              <a:rPr lang="tr-TR" sz="1500" dirty="0">
                <a:latin typeface="Alexandria Light" pitchFamily="2" charset="-78"/>
                <a:cs typeface="Alexandria Light" pitchFamily="2" charset="-78"/>
              </a:rPr>
              <a:t>,</a:t>
            </a:r>
            <a:r>
              <a:rPr lang="en-US" sz="1500" dirty="0">
                <a:latin typeface="Alexandria Light" pitchFamily="2" charset="-78"/>
                <a:cs typeface="Alexandria Light" pitchFamily="2" charset="-78"/>
              </a:rPr>
              <a:t> but do not set aside</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an entire section of the résumé to highlight it. It may be best to discuss it in your cover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letter..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As for hobbies, do not put a hobbies and interests section in your résumé. If you do have a</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hobby or interest directly relevant to the position, work it into your résumé as a skill or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experience. Otherwise, leave it out.</a:t>
            </a:r>
          </a:p>
        </p:txBody>
      </p:sp>
      <p:sp>
        <p:nvSpPr>
          <p:cNvPr id="10" name="Rectangle 9">
            <a:extLst>
              <a:ext uri="{FF2B5EF4-FFF2-40B4-BE49-F238E27FC236}">
                <a16:creationId xmlns:a16="http://schemas.microsoft.com/office/drawing/2014/main" id="{9EB540CC-36B3-0C9B-2AC9-CB6E540DCD29}"/>
              </a:ext>
            </a:extLst>
          </p:cNvPr>
          <p:cNvSpPr/>
          <p:nvPr/>
        </p:nvSpPr>
        <p:spPr>
          <a:xfrm>
            <a:off x="751840" y="4018571"/>
            <a:ext cx="10643747" cy="2359044"/>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الجوائز والهوايات</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إذا كان لديك جائزة أو شرف واحد فقط ولكنك تعتقد أنه ذي صلة ، فتأكد من تضمينه في مكان ما ، ولكن لا تضع جانبا قسما كاملا من السيرة الذاتية لتسليط الضوء عليه. قد يكون من الأفضل مناقشتها في خطاب الغلاف الخاص بك. بالنسبة للهوايات ، لا تضع قسما للهوايات والاهتمامات في سيرتك الذاتية. إذا كانت لديك هواية أو اهتمام ذي صلة مباشرة بالمنصب ، فقم بتشغيله في سيرتك الذاتية كمهارة أو خبرة. خلاف ذلك ، اتركه.</a:t>
            </a:r>
          </a:p>
        </p:txBody>
      </p:sp>
      <p:sp>
        <p:nvSpPr>
          <p:cNvPr id="4" name="TextBox 3">
            <a:extLst>
              <a:ext uri="{FF2B5EF4-FFF2-40B4-BE49-F238E27FC236}">
                <a16:creationId xmlns:a16="http://schemas.microsoft.com/office/drawing/2014/main" id="{5F8AF9C0-7561-C3A5-5AE6-FA985ED739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7120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F7656-C345-205A-A58A-022D1EC99EE8}"/>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FC0D239A-915E-E780-88E8-7461E430CF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A70AFA4-1599-10F0-6BE2-9E40F90F18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4" name="Picture 2" descr="Best Achievements to Put on a CV (Examples + 2024 Guide) - CV Plaza">
            <a:extLst>
              <a:ext uri="{FF2B5EF4-FFF2-40B4-BE49-F238E27FC236}">
                <a16:creationId xmlns:a16="http://schemas.microsoft.com/office/drawing/2014/main" id="{8CD8CCBC-76B7-726C-38C9-B53D2C51EB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187" y="1330576"/>
            <a:ext cx="11361342" cy="4196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960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C8AE8-20D3-F67B-1041-77A7EC0F8A84}"/>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C260E82-5A5A-5795-43D9-596F0EBAC9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76EF1AF1-BEFF-4D43-1D78-BF3B2452A3F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Hobbies and Interests on a CV, examples, attractive, UK, students">
            <a:extLst>
              <a:ext uri="{FF2B5EF4-FFF2-40B4-BE49-F238E27FC236}">
                <a16:creationId xmlns:a16="http://schemas.microsoft.com/office/drawing/2014/main" id="{64518C45-328E-70A1-B5F8-235DF0B43A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357" y="269745"/>
            <a:ext cx="8907928" cy="6318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2146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0F9AC3-0755-7D65-B4EA-A693CC29E6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266257-F22A-E067-F76E-F0EEE998531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B258622-8204-E570-875D-392F701C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C402923-1AF6-1F11-4A83-41D63B9A0A9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13A2965-28DE-1655-F103-0D69991C373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7FA18CD-0CB9-63BA-E09C-8E9E248CE39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B3E786-B4DD-C074-04DA-B6F76A2BDF8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D3295C1-B066-6E69-A5F5-98A6C3971556}"/>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References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References should not be listed on your résumé. You can make a note about references 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the bottom of the page (e.g., “References available on request”), but the purpose of the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résumé is to highlight you, so don’t waste space listing references. This is not to imply that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securing good references is not an important step in the job-seeking process; references are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an extremely important part of the process</a:t>
            </a:r>
            <a:r>
              <a:rPr lang="en-US" sz="1500"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6D990239-9052-4024-7392-380B2D53784F}"/>
              </a:ext>
            </a:extLst>
          </p:cNvPr>
          <p:cNvSpPr/>
          <p:nvPr/>
        </p:nvSpPr>
        <p:spPr>
          <a:xfrm>
            <a:off x="751840" y="39677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المعرفون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يجب عدم إدراج المعرفون في سيرتك الذاتية. يمكنك تدوين ملاحظة حول المعرفون في أسفل الصفحة (على سبيل المثال ، " المعرفون المتاحة عند الطلب") ، ولكن الغرض من السيرة الذاتية هو تسليط الضوء عليك ، لذلك لا تضيع مساحة في قائمة المعرفون. هذا لا يعني أن الحصول على معرفون جيدون ليس خطوة مهمة في عملية البحث عن عمل. المعرفون جزء مهم للغاية من العملية.</a:t>
            </a:r>
          </a:p>
        </p:txBody>
      </p:sp>
      <p:sp>
        <p:nvSpPr>
          <p:cNvPr id="4" name="TextBox 3">
            <a:extLst>
              <a:ext uri="{FF2B5EF4-FFF2-40B4-BE49-F238E27FC236}">
                <a16:creationId xmlns:a16="http://schemas.microsoft.com/office/drawing/2014/main" id="{195A6BC0-06D0-A015-7255-F65560ACAC8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7132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F6E21-B7D8-D2BC-D40F-0F07531C44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4F5A0-FEA4-8BD6-045F-DCB8C693FF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3FF99AE-9355-B6A7-6FEC-56709E77A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FE347D2-E9F1-4244-2D33-36CCD975945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4D997E1-9E58-B51F-9336-89E55019F75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CF6F56C-966F-27FD-BA0C-034F965F9F68}"/>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57DF15C-8206-3F8B-5EF4-EADEBF41D1E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D9C37E9-5CA4-3091-02B2-9E77A2703092}"/>
              </a:ext>
            </a:extLst>
          </p:cNvPr>
          <p:cNvSpPr/>
          <p:nvPr/>
        </p:nvSpPr>
        <p:spPr>
          <a:xfrm>
            <a:off x="751839" y="1634270"/>
            <a:ext cx="10801917" cy="2122953"/>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References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Do not ask your references for generic letters of recommendation. You should submit</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letters of recommendation only to positions that request such letters. If letters of</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recommendation are required, then and only then should you solicit them from your</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references.</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55716ADF-1A5A-EAAB-F3CF-63DCDDA3193E}"/>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المعرفون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لا تطلب من معرفوك خطابات توصية عامة. يجب عليك تقديم خطابات توصية فقط إلى الوظائف التي تطلب مثل هذه الرسائل. إذا كانت خطابات التوصية مطلوبة ، فعندئذ وعندها فقط يجب أن تطلبها من معرفوك.</a:t>
            </a:r>
          </a:p>
        </p:txBody>
      </p:sp>
      <p:sp>
        <p:nvSpPr>
          <p:cNvPr id="4" name="TextBox 3">
            <a:extLst>
              <a:ext uri="{FF2B5EF4-FFF2-40B4-BE49-F238E27FC236}">
                <a16:creationId xmlns:a16="http://schemas.microsoft.com/office/drawing/2014/main" id="{79D95213-AF43-BFEF-8153-A3B9487B32E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5308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7F529-D237-63BA-98E3-0B3BF7E76D7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B878ED5A-EE75-43BD-B11E-A788775BA1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ED2834DC-9DDA-9E99-52CF-71353F3D11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266" name="Picture 2" descr="How to List References on a CV [w/ Examples + Tips] | Cake">
            <a:extLst>
              <a:ext uri="{FF2B5EF4-FFF2-40B4-BE49-F238E27FC236}">
                <a16:creationId xmlns:a16="http://schemas.microsoft.com/office/drawing/2014/main" id="{9C4624E0-42D7-3D98-CC20-1D0812CB2E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39878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References on a CV (Examples + 2024 Complete Guide) - CV Plaza">
            <a:extLst>
              <a:ext uri="{FF2B5EF4-FFF2-40B4-BE49-F238E27FC236}">
                <a16:creationId xmlns:a16="http://schemas.microsoft.com/office/drawing/2014/main" id="{E0DB5987-4A2C-4D70-DBD8-B6A6256E83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6063" y="3887385"/>
            <a:ext cx="8871151" cy="2970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8168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33217-196F-9730-C8A0-348F3DC1CF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696AE9-EE37-D10F-40DF-8DA4894C775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A3EAA8-0233-8634-D809-E598E6AD5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DC6F48-EC82-1616-FC2D-841AE495CE8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636613D-1273-4B23-BE36-557BB3F4EF5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2472670-0BA4-B8DD-B205-9B234C82605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61E8CB3-F4FA-978D-5141-2D42AAA5646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2F693B1-497D-BC99-57D2-1007DB07F70C}"/>
              </a:ext>
            </a:extLst>
          </p:cNvPr>
          <p:cNvSpPr/>
          <p:nvPr/>
        </p:nvSpPr>
        <p:spPr>
          <a:xfrm>
            <a:off x="751839" y="1634270"/>
            <a:ext cx="10801917" cy="2312877"/>
          </a:xfrm>
          <a:prstGeom prst="rect">
            <a:avLst/>
          </a:prstGeom>
        </p:spPr>
        <p:txBody>
          <a:bodyPr wrap="square">
            <a:spAutoFit/>
          </a:bodyPr>
          <a:lstStyle/>
          <a:p>
            <a:pPr marL="457200" indent="-4572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Developing Cover Letters</a:t>
            </a:r>
            <a:endParaRPr lang="tr-TR" b="1"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Cover letters accompany your résumé and serve to introduce you as a potential employee,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highlight your résumé, and demonstrate your writing skills.</a:t>
            </a:r>
            <a:endParaRPr lang="tr-TR"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solidFill>
                  <a:srgbClr val="002060"/>
                </a:solidFill>
                <a:latin typeface="Alexandria Light" pitchFamily="2" charset="-78"/>
                <a:cs typeface="Alexandria Light" pitchFamily="2" charset="-78"/>
              </a:rPr>
              <a:t>The goal of the cover letter is to get prospective employers to look at your</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résumé, the goal of a résumé is to get the prospective employer to ask you </a:t>
            </a:r>
            <a:r>
              <a:rPr lang="tr-TR" sz="1600" dirty="0">
                <a:solidFill>
                  <a:srgbClr val="002060"/>
                </a:solidFill>
                <a:latin typeface="Alexandria Light" pitchFamily="2" charset="-78"/>
                <a:cs typeface="Alexandria Light" pitchFamily="2" charset="-78"/>
              </a:rPr>
              <a:t>to</a:t>
            </a:r>
            <a:r>
              <a:rPr lang="en-US" sz="1600" dirty="0">
                <a:solidFill>
                  <a:srgbClr val="002060"/>
                </a:solidFill>
                <a:latin typeface="Alexandria Light" pitchFamily="2" charset="-78"/>
                <a:cs typeface="Alexandria Light" pitchFamily="2" charset="-78"/>
              </a:rPr>
              <a:t> an</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interview, and the goal of the interview is to get you the job.</a:t>
            </a:r>
          </a:p>
        </p:txBody>
      </p:sp>
      <p:sp>
        <p:nvSpPr>
          <p:cNvPr id="10" name="Rectangle 9">
            <a:extLst>
              <a:ext uri="{FF2B5EF4-FFF2-40B4-BE49-F238E27FC236}">
                <a16:creationId xmlns:a16="http://schemas.microsoft.com/office/drawing/2014/main" id="{ECC1F172-2884-C4EB-CC3D-9B70670BA75C}"/>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خطاب التغطية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ترافق خطابات التغطية سيرتك الذاتية وتعمل على تقديمك كموظف محتمل ، وتسليط الضوء على سيرتك الذاتية ، وإظهار مهاراتك في الكتابة.</a:t>
            </a:r>
          </a:p>
          <a:p>
            <a:pPr marL="457200" indent="-457200" algn="just" rtl="1">
              <a:lnSpc>
                <a:spcPct val="150000"/>
              </a:lnSpc>
              <a:buFont typeface="Arial" panose="020B0604020202020204" pitchFamily="34" charset="0"/>
              <a:buChar char="•"/>
            </a:pPr>
            <a:r>
              <a:rPr lang="ar-SA" dirty="0">
                <a:solidFill>
                  <a:srgbClr val="002060"/>
                </a:solidFill>
                <a:latin typeface="Alexandria Light" pitchFamily="2" charset="-78"/>
                <a:cs typeface="Alexandria Light" pitchFamily="2" charset="-78"/>
              </a:rPr>
              <a:t>الهدف من خطاب التغطية هو جعل أصحاب العمل المحتملين ينظرون إلى سيرتك الذاتية ، والهدف من السيرة الذاتية هو جعل صاحب العمل المحتمل يطلب منك إجراء مقابلة ، والهدف من المقابلة هو الحصول على الوظيفة.</a:t>
            </a:r>
          </a:p>
        </p:txBody>
      </p:sp>
      <p:sp>
        <p:nvSpPr>
          <p:cNvPr id="4" name="TextBox 3">
            <a:extLst>
              <a:ext uri="{FF2B5EF4-FFF2-40B4-BE49-F238E27FC236}">
                <a16:creationId xmlns:a16="http://schemas.microsoft.com/office/drawing/2014/main" id="{1F7EB28F-008D-CF90-1C14-2EEE41E1469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1138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388F1-F0DF-951D-DD66-668570379D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2E1098-D97D-8DE3-1AE2-7AEFCB97B43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B0DD7A-0344-0EC7-0DE6-47C1B9DCDE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73D66E2-4C24-4B53-D7B2-8325A0EC40B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19E7FB5-8C61-733B-3C03-412610DDBE5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2C6DE04-BC73-E222-1FF2-F6DF9D692AC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5406051-CB3E-9442-30E4-398C70559305}"/>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E8452F7-7474-9118-D907-96846B966E1C}"/>
              </a:ext>
            </a:extLst>
          </p:cNvPr>
          <p:cNvSpPr/>
          <p:nvPr/>
        </p:nvSpPr>
        <p:spPr>
          <a:xfrm>
            <a:off x="751839" y="1634270"/>
            <a:ext cx="10801917" cy="2220544"/>
          </a:xfrm>
          <a:prstGeom prst="rect">
            <a:avLst/>
          </a:prstGeom>
        </p:spPr>
        <p:txBody>
          <a:bodyPr wrap="square">
            <a:spAutoFit/>
          </a:bodyPr>
          <a:lstStyle/>
          <a:p>
            <a:pPr marL="457200" indent="-4572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Developing Cover Letters</a:t>
            </a:r>
            <a:endParaRPr lang="tr-TR" b="1"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Begin the cover letter by stating that </a:t>
            </a:r>
            <a:r>
              <a:rPr lang="en-US" sz="1500" dirty="0">
                <a:solidFill>
                  <a:srgbClr val="002060"/>
                </a:solidFill>
                <a:latin typeface="Alexandria Light" pitchFamily="2" charset="-78"/>
                <a:cs typeface="Alexandria Light" pitchFamily="2" charset="-78"/>
              </a:rPr>
              <a:t>you’re interested in a specific position </a:t>
            </a:r>
            <a:r>
              <a:rPr lang="en-US" sz="1500" dirty="0">
                <a:latin typeface="Alexandria Light" pitchFamily="2" charset="-78"/>
                <a:cs typeface="Alexandria Light" pitchFamily="2" charset="-78"/>
              </a:rPr>
              <a:t>(state the exact</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position title). In the next paragraph or two, </a:t>
            </a:r>
            <a:r>
              <a:rPr lang="en-US" sz="1500" dirty="0">
                <a:solidFill>
                  <a:srgbClr val="002060"/>
                </a:solidFill>
                <a:latin typeface="Alexandria Light" pitchFamily="2" charset="-78"/>
                <a:cs typeface="Alexandria Light" pitchFamily="2" charset="-78"/>
              </a:rPr>
              <a:t>highlight why you are qualified for this</a:t>
            </a:r>
            <a:r>
              <a:rPr lang="tr-TR" sz="1500" dirty="0">
                <a:solidFill>
                  <a:srgbClr val="002060"/>
                </a:solidFill>
                <a:latin typeface="Alexandria Light" pitchFamily="2" charset="-78"/>
                <a:cs typeface="Alexandria Light" pitchFamily="2" charset="-78"/>
              </a:rPr>
              <a:t> </a:t>
            </a:r>
            <a:r>
              <a:rPr lang="en-US" sz="1500" dirty="0">
                <a:solidFill>
                  <a:srgbClr val="002060"/>
                </a:solidFill>
                <a:latin typeface="Alexandria Light" pitchFamily="2" charset="-78"/>
                <a:cs typeface="Alexandria Light" pitchFamily="2" charset="-78"/>
              </a:rPr>
              <a:t>position</a:t>
            </a:r>
            <a:r>
              <a:rPr lang="en-US" sz="1500" dirty="0">
                <a:latin typeface="Alexandria Light" pitchFamily="2" charset="-78"/>
                <a:cs typeface="Alexandria Light" pitchFamily="2" charset="-78"/>
              </a:rPr>
              <a:t>, making specific reference to the required skills and qualifications noted in the job</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posting. End the letter by </a:t>
            </a:r>
            <a:r>
              <a:rPr lang="en-US" sz="1500" dirty="0">
                <a:solidFill>
                  <a:srgbClr val="002060"/>
                </a:solidFill>
                <a:latin typeface="Alexandria Light" pitchFamily="2" charset="-78"/>
                <a:cs typeface="Alexandria Light" pitchFamily="2" charset="-78"/>
              </a:rPr>
              <a:t>expressing your desire to discuss your qualifications further</a:t>
            </a:r>
            <a:r>
              <a:rPr lang="tr-TR" sz="1500" dirty="0">
                <a:solidFill>
                  <a:srgbClr val="002060"/>
                </a:solidFill>
                <a:latin typeface="Alexandria Light" pitchFamily="2" charset="-78"/>
                <a:cs typeface="Alexandria Light" pitchFamily="2" charset="-78"/>
              </a:rPr>
              <a:t> </a:t>
            </a:r>
            <a:r>
              <a:rPr lang="en-US" sz="1500" dirty="0">
                <a:solidFill>
                  <a:srgbClr val="002060"/>
                </a:solidFill>
                <a:latin typeface="Alexandria Light" pitchFamily="2" charset="-78"/>
                <a:cs typeface="Alexandria Light" pitchFamily="2" charset="-78"/>
              </a:rPr>
              <a:t>during an interview</a:t>
            </a:r>
            <a:r>
              <a:rPr lang="en-US" sz="1500" dirty="0">
                <a:latin typeface="Alexandria Light" pitchFamily="2" charset="-78"/>
                <a:cs typeface="Alexandria Light" pitchFamily="2" charset="-78"/>
              </a:rPr>
              <a:t>. Like the résumé, your cover letter should be concise, no more than</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one page. Use the same paper and font for both your résumé and your cover letter</a:t>
            </a:r>
            <a:r>
              <a:rPr lang="en-US" sz="1600"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9B9C44AB-52C7-4C36-F794-B73113DE2F1E}"/>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خطاب التغطية</a:t>
            </a:r>
            <a:endParaRPr lang="tr-TR"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ابدأ خطاب الغلاف بالإشارة إلى أنك مهتم بمنصب معين (اذكر عنوان المنصب بالضبط). في الفقرة أو الفقرتين التاليتين ، سلط الضوء على سبب تأهلك لهذا المنصب ، مع الإشارة بشكل خاص إلى المهارات والمؤهلات المطلوبة المذكورة في إعلان الوظيفة. قم بإنهاء الرسالة بالتعبير عن رغبتك في مناقشة مؤهلاتك بشكل أكبر أثناء المقابلة. مثل السيرة الذاتية ، يجب أن يكون خطاب الغلاف الخاص بك موجزا ، لا يزيد عن صفحة واحدة. استخدم نفس الورق والخط لكل من سيرتك الذاتية وخطاب الغلاف الخاص بك.</a:t>
            </a:r>
          </a:p>
        </p:txBody>
      </p:sp>
      <p:sp>
        <p:nvSpPr>
          <p:cNvPr id="4" name="TextBox 3">
            <a:extLst>
              <a:ext uri="{FF2B5EF4-FFF2-40B4-BE49-F238E27FC236}">
                <a16:creationId xmlns:a16="http://schemas.microsoft.com/office/drawing/2014/main" id="{FF938630-99D5-3B46-F519-09E3BD3837E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158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734C1-360A-9D8F-0351-32C0E97209E4}"/>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75501B2D-DE01-C119-9B12-CE2FAD5D3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B3BC0B41-7273-EAE2-86D0-24EB9ECFE0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290" name="Picture 2" descr="Free Resume CV Template With Cover Letter in Word Format in 2025 -  ResumeKraft">
            <a:extLst>
              <a:ext uri="{FF2B5EF4-FFF2-40B4-BE49-F238E27FC236}">
                <a16:creationId xmlns:a16="http://schemas.microsoft.com/office/drawing/2014/main" id="{1B2C4911-3909-DC01-820D-5B8A2934DB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1770" y="79526"/>
            <a:ext cx="9256009" cy="6732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3818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FD844A5-FDBC-4093-90BA-75FE7090AABA}"/>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9630</TotalTime>
  <Words>4122</Words>
  <Application>Microsoft Office PowerPoint</Application>
  <PresentationFormat>Widescreen</PresentationFormat>
  <Paragraphs>327</Paragraphs>
  <Slides>41</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Calibri Light</vt:lpstr>
      <vt:lpstr>Alexandria Light</vt:lpstr>
      <vt:lpstr>Arial</vt:lpstr>
      <vt:lpstr>Alexandria</vt:lpstr>
      <vt:lpstr>Calibri</vt:lpstr>
      <vt:lpstr>Alexandria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641</cp:revision>
  <dcterms:created xsi:type="dcterms:W3CDTF">2023-04-29T09:08:00Z</dcterms:created>
  <dcterms:modified xsi:type="dcterms:W3CDTF">2025-03-03T17:40:19Z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