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480" r:id="rId3"/>
    <p:sldId id="723" r:id="rId4"/>
    <p:sldId id="724" r:id="rId5"/>
    <p:sldId id="764" r:id="rId6"/>
    <p:sldId id="765" r:id="rId7"/>
    <p:sldId id="766" r:id="rId8"/>
    <p:sldId id="767" r:id="rId9"/>
    <p:sldId id="769" r:id="rId10"/>
    <p:sldId id="770" r:id="rId11"/>
    <p:sldId id="771" r:id="rId12"/>
    <p:sldId id="772" r:id="rId13"/>
    <p:sldId id="773" r:id="rId14"/>
    <p:sldId id="774" r:id="rId15"/>
    <p:sldId id="775" r:id="rId16"/>
    <p:sldId id="776" r:id="rId17"/>
    <p:sldId id="777" r:id="rId18"/>
    <p:sldId id="778" r:id="rId19"/>
    <p:sldId id="779" r:id="rId20"/>
    <p:sldId id="780" r:id="rId21"/>
    <p:sldId id="781" r:id="rId22"/>
    <p:sldId id="782" r:id="rId23"/>
    <p:sldId id="783" r:id="rId24"/>
    <p:sldId id="784" r:id="rId25"/>
    <p:sldId id="785" r:id="rId26"/>
    <p:sldId id="786" r:id="rId27"/>
    <p:sldId id="787" r:id="rId28"/>
    <p:sldId id="788" r:id="rId29"/>
    <p:sldId id="789" r:id="rId30"/>
    <p:sldId id="790" r:id="rId31"/>
    <p:sldId id="791" r:id="rId32"/>
    <p:sldId id="792" r:id="rId33"/>
    <p:sldId id="793" r:id="rId34"/>
    <p:sldId id="794" r:id="rId35"/>
    <p:sldId id="795" r:id="rId36"/>
    <p:sldId id="796" r:id="rId37"/>
    <p:sldId id="797" r:id="rId38"/>
    <p:sldId id="798" r:id="rId39"/>
    <p:sldId id="799" r:id="rId40"/>
    <p:sldId id="800" r:id="rId41"/>
    <p:sldId id="801" r:id="rId42"/>
    <p:sldId id="805" r:id="rId43"/>
    <p:sldId id="802" r:id="rId44"/>
    <p:sldId id="803" r:id="rId45"/>
    <p:sldId id="804" r:id="rId46"/>
    <p:sldId id="806" r:id="rId47"/>
    <p:sldId id="807" r:id="rId48"/>
    <p:sldId id="808" r:id="rId49"/>
    <p:sldId id="809" r:id="rId50"/>
    <p:sldId id="81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23"/>
            <p14:sldId id="724"/>
            <p14:sldId id="764"/>
            <p14:sldId id="765"/>
            <p14:sldId id="766"/>
            <p14:sldId id="767"/>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5"/>
            <p14:sldId id="802"/>
            <p14:sldId id="803"/>
            <p14:sldId id="804"/>
            <p14:sldId id="806"/>
            <p14:sldId id="807"/>
            <p14:sldId id="808"/>
            <p14:sldId id="809"/>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11001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97296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014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4171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1268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88959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51924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15632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35575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6293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24895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291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63469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69850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327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7347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0028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57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7718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974298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11">
            <a:extLst>
              <a:ext uri="{FF2B5EF4-FFF2-40B4-BE49-F238E27FC236}">
                <a16:creationId xmlns:a16="http://schemas.microsoft.com/office/drawing/2014/main" id="{236AAC39-9010-C18D-A960-9008FC3DF013}"/>
              </a:ext>
            </a:extLst>
          </p:cNvPr>
          <p:cNvGraphicFramePr>
            <a:graphicFrameLocks noGrp="1"/>
          </p:cNvGraphicFramePr>
          <p:nvPr>
            <p:extLst>
              <p:ext uri="{D42A27DB-BD31-4B8C-83A1-F6EECF244321}">
                <p14:modId xmlns:p14="http://schemas.microsoft.com/office/powerpoint/2010/main" val="3377225548"/>
              </p:ext>
            </p:extLst>
          </p:nvPr>
        </p:nvGraphicFramePr>
        <p:xfrm>
          <a:off x="1612324" y="2609327"/>
          <a:ext cx="9219096" cy="3247200"/>
        </p:xfrm>
        <a:graphic>
          <a:graphicData uri="http://schemas.openxmlformats.org/drawingml/2006/table">
            <a:tbl>
              <a:tblPr firstRow="1" bandRow="1"/>
              <a:tblGrid>
                <a:gridCol w="4712165">
                  <a:extLst>
                    <a:ext uri="{9D8B030D-6E8A-4147-A177-3AD203B41FA5}">
                      <a16:colId xmlns:a16="http://schemas.microsoft.com/office/drawing/2014/main" val="20000"/>
                    </a:ext>
                  </a:extLst>
                </a:gridCol>
                <a:gridCol w="4506931">
                  <a:extLst>
                    <a:ext uri="{9D8B030D-6E8A-4147-A177-3AD203B41FA5}">
                      <a16:colId xmlns:a16="http://schemas.microsoft.com/office/drawing/2014/main" val="20001"/>
                    </a:ext>
                  </a:extLst>
                </a:gridCol>
              </a:tblGrid>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rPr>
                        <a:t>Levels of </a:t>
                      </a: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Reward Relationship</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55986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07752">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Bow Tie Model for Risk Analysis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endPar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95233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
              <a:defRPr/>
            </a:pPr>
            <a:r>
              <a:rPr lang="en-US" sz="2000" dirty="0">
                <a:solidFill>
                  <a:srgbClr val="000000"/>
                </a:solidFill>
                <a:latin typeface="Times New Roman" panose="02020603050405020304" pitchFamily="18" charset="0"/>
                <a:ea typeface="+mn-ea"/>
                <a:cs typeface="Times New Roman" panose="02020603050405020304" pitchFamily="18" charset="0"/>
              </a:rPr>
              <a:t>By taking </a:t>
            </a:r>
            <a:r>
              <a:rPr lang="en-US" sz="2000" b="1" dirty="0">
                <a:solidFill>
                  <a:srgbClr val="000000"/>
                </a:solidFill>
                <a:latin typeface="Times New Roman" panose="02020603050405020304" pitchFamily="18" charset="0"/>
                <a:ea typeface="+mn-ea"/>
                <a:cs typeface="Times New Roman" panose="02020603050405020304" pitchFamily="18" charset="0"/>
              </a:rPr>
              <a:t>a proactive approach to risk and risk management</a:t>
            </a:r>
            <a:r>
              <a:rPr lang="en-US" sz="2000" dirty="0">
                <a:solidFill>
                  <a:srgbClr val="000000"/>
                </a:solidFill>
                <a:latin typeface="Times New Roman" panose="02020603050405020304" pitchFamily="18" charset="0"/>
                <a:ea typeface="+mn-ea"/>
                <a:cs typeface="Times New Roman" panose="02020603050405020304" pitchFamily="18" charset="0"/>
              </a:rPr>
              <a:t>, organizations will be able to achieve the following </a:t>
            </a:r>
            <a:r>
              <a:rPr lang="en-US" sz="2000" b="1" dirty="0">
                <a:solidFill>
                  <a:srgbClr val="000000"/>
                </a:solidFill>
                <a:latin typeface="Times New Roman" panose="02020603050405020304" pitchFamily="18" charset="0"/>
                <a:ea typeface="+mn-ea"/>
                <a:cs typeface="Times New Roman" panose="02020603050405020304" pitchFamily="18" charset="0"/>
              </a:rPr>
              <a:t>four areas of improvement</a:t>
            </a:r>
            <a:r>
              <a:rPr lang="en-US" sz="2000" dirty="0">
                <a:solidFill>
                  <a:srgbClr val="000000"/>
                </a:solidFill>
                <a:latin typeface="Times New Roman" panose="02020603050405020304" pitchFamily="18" charset="0"/>
                <a:ea typeface="+mn-ea"/>
                <a:cs typeface="Times New Roman" panose="02020603050405020304" pitchFamily="18" charset="0"/>
              </a:rPr>
              <a:t>:</a:t>
            </a: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Strategy</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Tactics</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Operations</a:t>
            </a:r>
            <a:endParaRPr lang="en-US"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mj-lt"/>
              <a:buAutoNum type="arabicPeriod"/>
              <a:defRPr/>
            </a:pPr>
            <a:r>
              <a:rPr lang="en-US" sz="2000" b="1" u="sng" dirty="0">
                <a:solidFill>
                  <a:srgbClr val="000000"/>
                </a:solidFill>
                <a:latin typeface="Times New Roman" panose="02020603050405020304" pitchFamily="18" charset="0"/>
                <a:ea typeface="+mn-ea"/>
                <a:cs typeface="Times New Roman" panose="02020603050405020304" pitchFamily="18" charset="0"/>
              </a:rPr>
              <a:t>Compliance</a:t>
            </a: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Strategy</a:t>
            </a:r>
            <a:r>
              <a:rPr lang="en-US" sz="2000" b="1" u="sng" dirty="0">
                <a:solidFill>
                  <a:srgbClr val="000000"/>
                </a:solidFill>
                <a:latin typeface="Times New Roman" panose="02020603050405020304" pitchFamily="18" charset="0"/>
                <a:ea typeface="+mn-ea"/>
                <a:cs typeface="Times New Roman" panose="02020603050405020304" pitchFamily="18" charset="0"/>
              </a:rPr>
              <a:t>,</a:t>
            </a:r>
            <a:r>
              <a:rPr lang="en-US" sz="2000" dirty="0">
                <a:solidFill>
                  <a:srgbClr val="000000"/>
                </a:solidFill>
                <a:latin typeface="Times New Roman" panose="02020603050405020304" pitchFamily="18" charset="0"/>
                <a:ea typeface="+mn-ea"/>
                <a:cs typeface="Times New Roman" panose="02020603050405020304" pitchFamily="18" charset="0"/>
              </a:rPr>
              <a:t> because the risks associated with </a:t>
            </a:r>
            <a:r>
              <a:rPr lang="en-US" sz="2000" b="1" dirty="0">
                <a:solidFill>
                  <a:srgbClr val="000000"/>
                </a:solidFill>
                <a:latin typeface="Times New Roman" panose="02020603050405020304" pitchFamily="18" charset="0"/>
                <a:ea typeface="+mn-ea"/>
                <a:cs typeface="Times New Roman" panose="02020603050405020304" pitchFamily="18" charset="0"/>
              </a:rPr>
              <a:t>different strategic options </a:t>
            </a:r>
            <a:r>
              <a:rPr lang="en-US" sz="2000" dirty="0">
                <a:solidFill>
                  <a:srgbClr val="000000"/>
                </a:solidFill>
                <a:latin typeface="Times New Roman" panose="02020603050405020304" pitchFamily="18" charset="0"/>
                <a:ea typeface="+mn-ea"/>
                <a:cs typeface="Times New Roman" panose="02020603050405020304" pitchFamily="18" charset="0"/>
              </a:rPr>
              <a:t>will be fully analyzed and </a:t>
            </a:r>
            <a:r>
              <a:rPr lang="en-US" sz="2000" b="1" dirty="0">
                <a:solidFill>
                  <a:srgbClr val="000000"/>
                </a:solidFill>
                <a:latin typeface="Times New Roman" panose="02020603050405020304" pitchFamily="18" charset="0"/>
                <a:ea typeface="+mn-ea"/>
                <a:cs typeface="Times New Roman" panose="02020603050405020304" pitchFamily="18" charset="0"/>
              </a:rPr>
              <a:t>better strategic decisions </a:t>
            </a:r>
            <a:r>
              <a:rPr lang="en-US" sz="2000" dirty="0">
                <a:solidFill>
                  <a:srgbClr val="000000"/>
                </a:solidFill>
                <a:latin typeface="Times New Roman" panose="02020603050405020304" pitchFamily="18" charset="0"/>
                <a:ea typeface="+mn-ea"/>
                <a:cs typeface="Times New Roman" panose="02020603050405020304" pitchFamily="18" charset="0"/>
              </a:rPr>
              <a:t>will be reached.</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Strategic risk </a:t>
            </a:r>
            <a:r>
              <a:rPr lang="en-US" sz="2000" dirty="0">
                <a:solidFill>
                  <a:srgbClr val="000000"/>
                </a:solidFill>
                <a:latin typeface="Times New Roman" panose="02020603050405020304" pitchFamily="18" charset="0"/>
                <a:ea typeface="+mn-ea"/>
                <a:cs typeface="Times New Roman" panose="02020603050405020304" pitchFamily="18" charset="0"/>
              </a:rPr>
              <a:t>refers to the internal and external events that may make it difficult, or even impossible, for an organization to achieve their objectives and strategic goals. These risks can have severe consequences that impact organizations in the long term.</a:t>
            </a:r>
          </a:p>
        </p:txBody>
      </p:sp>
    </p:spTree>
    <p:extLst>
      <p:ext uri="{BB962C8B-B14F-4D97-AF65-F5344CB8AC3E}">
        <p14:creationId xmlns:p14="http://schemas.microsoft.com/office/powerpoint/2010/main" val="370592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Tactics</a:t>
            </a:r>
            <a:r>
              <a:rPr lang="en-US" sz="2000" dirty="0">
                <a:solidFill>
                  <a:srgbClr val="000000"/>
                </a:solidFill>
                <a:latin typeface="Times New Roman" panose="02020603050405020304" pitchFamily="18" charset="0"/>
                <a:ea typeface="+mn-ea"/>
                <a:cs typeface="Times New Roman" panose="02020603050405020304" pitchFamily="18" charset="0"/>
              </a:rPr>
              <a:t>, because consideration will have been given </a:t>
            </a:r>
            <a:r>
              <a:rPr lang="en-US" sz="2000" b="1" dirty="0">
                <a:solidFill>
                  <a:srgbClr val="000000"/>
                </a:solidFill>
                <a:latin typeface="Times New Roman" panose="02020603050405020304" pitchFamily="18" charset="0"/>
                <a:ea typeface="+mn-ea"/>
                <a:cs typeface="Times New Roman" panose="02020603050405020304" pitchFamily="18" charset="0"/>
              </a:rPr>
              <a:t>to selection of the tactics</a:t>
            </a:r>
            <a:r>
              <a:rPr lang="en-US" sz="2000" dirty="0">
                <a:solidFill>
                  <a:srgbClr val="000000"/>
                </a:solidFill>
                <a:latin typeface="Times New Roman" panose="02020603050405020304" pitchFamily="18" charset="0"/>
                <a:ea typeface="+mn-ea"/>
                <a:cs typeface="Times New Roman" panose="02020603050405020304" pitchFamily="18" charset="0"/>
              </a:rPr>
              <a:t> and the risks involved in the alternatives that may be available.</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Tactical</a:t>
            </a:r>
            <a:r>
              <a:rPr lang="en-US" sz="2000" b="1" u="sng" dirty="0">
                <a:solidFill>
                  <a:srgbClr val="000000"/>
                </a:solidFill>
                <a:latin typeface="Times New Roman" panose="02020603050405020304" pitchFamily="18" charset="0"/>
                <a:ea typeface="+mn-ea"/>
                <a:cs typeface="Times New Roman" panose="02020603050405020304" pitchFamily="18" charset="0"/>
              </a:rPr>
              <a:t> </a:t>
            </a:r>
            <a:r>
              <a:rPr lang="en-US" sz="2000" b="1" u="sng" dirty="0">
                <a:solidFill>
                  <a:srgbClr val="002060"/>
                </a:solidFill>
                <a:latin typeface="Times New Roman" panose="02020603050405020304" pitchFamily="18" charset="0"/>
                <a:ea typeface="+mn-ea"/>
                <a:cs typeface="Times New Roman" panose="02020603050405020304" pitchFamily="18" charset="0"/>
              </a:rPr>
              <a:t>risks</a:t>
            </a:r>
            <a:r>
              <a:rPr lang="en-US" sz="2000" b="1"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chance of loss due to changes in business conditions on a real time basis. Tactics differ from strategy in that they handle real time conditions.</a:t>
            </a:r>
          </a:p>
        </p:txBody>
      </p:sp>
    </p:spTree>
    <p:extLst>
      <p:ext uri="{BB962C8B-B14F-4D97-AF65-F5344CB8AC3E}">
        <p14:creationId xmlns:p14="http://schemas.microsoft.com/office/powerpoint/2010/main" val="3185943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Operations</a:t>
            </a:r>
            <a:r>
              <a:rPr lang="en-US" sz="2000" dirty="0">
                <a:solidFill>
                  <a:srgbClr val="000000"/>
                </a:solidFill>
                <a:latin typeface="Times New Roman" panose="02020603050405020304" pitchFamily="18" charset="0"/>
                <a:ea typeface="+mn-ea"/>
                <a:cs typeface="Times New Roman" panose="02020603050405020304" pitchFamily="18" charset="0"/>
              </a:rPr>
              <a:t>, because </a:t>
            </a:r>
            <a:r>
              <a:rPr lang="en-US" sz="2000" b="1" dirty="0">
                <a:solidFill>
                  <a:srgbClr val="000000"/>
                </a:solidFill>
                <a:latin typeface="Times New Roman" panose="02020603050405020304" pitchFamily="18" charset="0"/>
                <a:ea typeface="+mn-ea"/>
                <a:cs typeface="Times New Roman" panose="02020603050405020304" pitchFamily="18" charset="0"/>
              </a:rPr>
              <a:t>events that can cause disruption </a:t>
            </a:r>
            <a:r>
              <a:rPr lang="en-US" sz="2000" dirty="0">
                <a:solidFill>
                  <a:srgbClr val="000000"/>
                </a:solidFill>
                <a:latin typeface="Times New Roman" panose="02020603050405020304" pitchFamily="18" charset="0"/>
                <a:ea typeface="+mn-ea"/>
                <a:cs typeface="Times New Roman" panose="02020603050405020304" pitchFamily="18" charset="0"/>
              </a:rPr>
              <a:t>will be identified </a:t>
            </a:r>
            <a:r>
              <a:rPr lang="en-US" sz="2000" b="1" dirty="0">
                <a:solidFill>
                  <a:srgbClr val="000000"/>
                </a:solidFill>
                <a:latin typeface="Times New Roman" panose="02020603050405020304" pitchFamily="18" charset="0"/>
                <a:ea typeface="+mn-ea"/>
                <a:cs typeface="Times New Roman" panose="02020603050405020304" pitchFamily="18" charset="0"/>
              </a:rPr>
              <a:t>in advance </a:t>
            </a:r>
            <a:r>
              <a:rPr lang="en-US" sz="2000" dirty="0">
                <a:solidFill>
                  <a:srgbClr val="000000"/>
                </a:solidFill>
                <a:latin typeface="Times New Roman" panose="02020603050405020304" pitchFamily="18" charset="0"/>
                <a:ea typeface="+mn-ea"/>
                <a:cs typeface="Times New Roman" panose="02020603050405020304" pitchFamily="18" charset="0"/>
              </a:rPr>
              <a:t>and actions taken to reduce the likelihood of these events occurring, limit the damage caused by these events and contain the cost of the events.</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Operational risks</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inadequate or failed internal procedures, employee errors, cybersecurity events, or external events such as weather disasters.</a:t>
            </a:r>
          </a:p>
        </p:txBody>
      </p:sp>
    </p:spTree>
    <p:extLst>
      <p:ext uri="{BB962C8B-B14F-4D97-AF65-F5344CB8AC3E}">
        <p14:creationId xmlns:p14="http://schemas.microsoft.com/office/powerpoint/2010/main" val="1209194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endParaRPr lang="en-US" sz="2000" dirty="0">
              <a:solidFill>
                <a:srgbClr val="000000"/>
              </a:solidFill>
              <a:latin typeface="Times New Roman" panose="02020603050405020304" pitchFamily="18" charset="0"/>
              <a:ea typeface="+mn-ea"/>
              <a:cs typeface="Times New Roman" panose="0202060305040502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0325" y="2084497"/>
            <a:ext cx="7248525" cy="3786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6317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Level of risk</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Compliance</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will be enhanced because the risks associated with failure  achieve compliance with statutory and customer obligations will be recognized</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Compliance risk</a:t>
            </a:r>
            <a:r>
              <a:rPr lang="en-US" sz="2000" b="1"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an organization's legal, financial and criminal exposure if it does not follow industry laws and regulations. </a:t>
            </a:r>
          </a:p>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The goal of many regulations is to protect people and sensitive data.</a:t>
            </a:r>
          </a:p>
        </p:txBody>
      </p:sp>
    </p:spTree>
    <p:extLst>
      <p:ext uri="{BB962C8B-B14F-4D97-AF65-F5344CB8AC3E}">
        <p14:creationId xmlns:p14="http://schemas.microsoft.com/office/powerpoint/2010/main" val="97145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dirty="0">
                <a:solidFill>
                  <a:srgbClr val="002060"/>
                </a:solidFill>
                <a:latin typeface="Times New Roman" panose="02020603050405020304" pitchFamily="18" charset="0"/>
                <a:ea typeface="+mn-ea"/>
                <a:cs typeface="Times New Roman" panose="02020603050405020304" pitchFamily="18" charset="0"/>
              </a:rPr>
              <a:t>Stakeholders</a:t>
            </a:r>
            <a:r>
              <a:rPr lang="en-US" sz="2000" dirty="0">
                <a:solidFill>
                  <a:srgbClr val="000000"/>
                </a:solidFill>
                <a:latin typeface="Times New Roman" panose="02020603050405020304" pitchFamily="18" charset="0"/>
                <a:ea typeface="+mn-ea"/>
                <a:cs typeface="Times New Roman" panose="02020603050405020304" pitchFamily="18" charset="0"/>
              </a:rPr>
              <a:t> now expect that organizations will take full account of the risks that may cause disruption within operations, late delivery of projects or failure to deliver strategy, incompliance with the adapted rules, regulations, and policies.</a:t>
            </a:r>
          </a:p>
        </p:txBody>
      </p:sp>
    </p:spTree>
    <p:extLst>
      <p:ext uri="{BB962C8B-B14F-4D97-AF65-F5344CB8AC3E}">
        <p14:creationId xmlns:p14="http://schemas.microsoft.com/office/powerpoint/2010/main" val="2516502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Inherent risk vs residual risk</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Inherent Risk </a:t>
            </a:r>
            <a:r>
              <a:rPr lang="en-US" sz="2000" dirty="0">
                <a:solidFill>
                  <a:srgbClr val="000000"/>
                </a:solidFill>
                <a:latin typeface="Times New Roman" panose="02020603050405020304" pitchFamily="18" charset="0"/>
                <a:ea typeface="+mn-ea"/>
                <a:cs typeface="Times New Roman" panose="02020603050405020304" pitchFamily="18" charset="0"/>
              </a:rPr>
              <a:t>is typically defined as the level of risk in place in order to achieve an entity’s objectives and before actions are taken to alter the risk’s impact or likelihood (risk controlling techniques).</a:t>
            </a:r>
          </a:p>
        </p:txBody>
      </p:sp>
    </p:spTree>
    <p:extLst>
      <p:ext uri="{BB962C8B-B14F-4D97-AF65-F5344CB8AC3E}">
        <p14:creationId xmlns:p14="http://schemas.microsoft.com/office/powerpoint/2010/main" val="25331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Inherent risk vs residual risk</a:t>
            </a:r>
          </a:p>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Residual Risk</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the remaining level of risk following the development and implementation of the entity’s response (risk controlling techniques).</a:t>
            </a:r>
          </a:p>
        </p:txBody>
      </p:sp>
    </p:spTree>
    <p:extLst>
      <p:ext uri="{BB962C8B-B14F-4D97-AF65-F5344CB8AC3E}">
        <p14:creationId xmlns:p14="http://schemas.microsoft.com/office/powerpoint/2010/main" val="103162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946593" y="1762812"/>
            <a:ext cx="3681242" cy="4215778"/>
          </a:xfrm>
          <a:prstGeom prst="rect">
            <a:avLst/>
          </a:prstGeom>
        </p:spPr>
      </p:pic>
    </p:spTree>
    <p:extLst>
      <p:ext uri="{BB962C8B-B14F-4D97-AF65-F5344CB8AC3E}">
        <p14:creationId xmlns:p14="http://schemas.microsoft.com/office/powerpoint/2010/main" val="232462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risk level should be compared with the risk attitude or </a:t>
            </a:r>
            <a:r>
              <a:rPr lang="en-US" sz="2000" b="1" u="sng" dirty="0">
                <a:solidFill>
                  <a:srgbClr val="000000"/>
                </a:solidFill>
                <a:latin typeface="Times New Roman" panose="02020603050405020304" pitchFamily="18" charset="0"/>
                <a:ea typeface="+mn-ea"/>
                <a:cs typeface="Times New Roman" panose="02020603050405020304" pitchFamily="18" charset="0"/>
              </a:rPr>
              <a:t>risk appetite </a:t>
            </a:r>
            <a:r>
              <a:rPr lang="en-US" sz="2000" dirty="0">
                <a:solidFill>
                  <a:srgbClr val="000000"/>
                </a:solidFill>
                <a:latin typeface="Times New Roman" panose="02020603050405020304" pitchFamily="18" charset="0"/>
                <a:ea typeface="+mn-ea"/>
                <a:cs typeface="Times New Roman" panose="02020603050405020304" pitchFamily="18" charset="0"/>
              </a:rPr>
              <a:t>or </a:t>
            </a:r>
            <a:r>
              <a:rPr lang="en-US" sz="2000" b="1" u="sng" dirty="0">
                <a:solidFill>
                  <a:srgbClr val="000000"/>
                </a:solidFill>
                <a:latin typeface="Times New Roman" panose="02020603050405020304" pitchFamily="18" charset="0"/>
                <a:ea typeface="+mn-ea"/>
                <a:cs typeface="Times New Roman" panose="02020603050405020304" pitchFamily="18" charset="0"/>
              </a:rPr>
              <a:t>risk tolerance </a:t>
            </a:r>
            <a:r>
              <a:rPr lang="en-US" sz="2000" dirty="0">
                <a:solidFill>
                  <a:srgbClr val="000000"/>
                </a:solidFill>
                <a:latin typeface="Times New Roman" panose="02020603050405020304" pitchFamily="18" charset="0"/>
                <a:ea typeface="+mn-ea"/>
                <a:cs typeface="Times New Roman" panose="02020603050405020304" pitchFamily="18" charset="0"/>
              </a:rPr>
              <a:t>of the organization for the said risks of that type.</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Catastrophic and unacceptable level of risk for some organizations can be normal and acceptable level for other organizations.</a:t>
            </a:r>
          </a:p>
        </p:txBody>
      </p:sp>
    </p:spTree>
    <p:extLst>
      <p:ext uri="{BB962C8B-B14F-4D97-AF65-F5344CB8AC3E}">
        <p14:creationId xmlns:p14="http://schemas.microsoft.com/office/powerpoint/2010/main" val="384438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36908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appetite</a:t>
            </a:r>
            <a:r>
              <a:rPr lang="en-US" sz="2000" dirty="0">
                <a:solidFill>
                  <a:srgbClr val="002060"/>
                </a:solidFill>
                <a:latin typeface="Times New Roman" panose="02020603050405020304" pitchFamily="18" charset="0"/>
                <a:ea typeface="+mn-ea"/>
                <a:cs typeface="Times New Roman" panose="02020603050405020304" pitchFamily="18" charset="0"/>
              </a:rPr>
              <a:t> </a:t>
            </a:r>
            <a:r>
              <a:rPr lang="en-US" sz="2000" dirty="0">
                <a:solidFill>
                  <a:srgbClr val="000000"/>
                </a:solidFill>
                <a:latin typeface="Times New Roman" panose="02020603050405020304" pitchFamily="18" charset="0"/>
                <a:ea typeface="+mn-ea"/>
                <a:cs typeface="Times New Roman" panose="02020603050405020304" pitchFamily="18" charset="0"/>
              </a:rPr>
              <a:t>is best described as the amount of different types of risk a firm is </a:t>
            </a:r>
            <a:r>
              <a:rPr lang="en-US" sz="2000" b="1" u="sng" dirty="0">
                <a:solidFill>
                  <a:srgbClr val="000000"/>
                </a:solidFill>
                <a:latin typeface="Times New Roman" panose="02020603050405020304" pitchFamily="18" charset="0"/>
                <a:ea typeface="+mn-ea"/>
                <a:cs typeface="Times New Roman" panose="02020603050405020304" pitchFamily="18" charset="0"/>
              </a:rPr>
              <a:t>willing</a:t>
            </a:r>
            <a:r>
              <a:rPr lang="en-US" sz="2000" dirty="0">
                <a:solidFill>
                  <a:srgbClr val="000000"/>
                </a:solidFill>
                <a:latin typeface="Times New Roman" panose="02020603050405020304" pitchFamily="18" charset="0"/>
                <a:ea typeface="+mn-ea"/>
                <a:cs typeface="Times New Roman" panose="02020603050405020304" pitchFamily="18" charset="0"/>
              </a:rPr>
              <a:t> to accept to achieve its objectives.</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 Organizations recognize that they cannot remove all risks from their business. Achieving our business goals requires accepting some of those risks while taking actions to mitigate, avoid or transfer other risks.</a:t>
            </a:r>
            <a:endParaRPr lang="ar-JO" sz="2000" dirty="0">
              <a:solidFill>
                <a:srgbClr val="000000"/>
              </a:solidFill>
              <a:latin typeface="Times New Roman" panose="02020603050405020304" pitchFamily="18" charset="0"/>
              <a:ea typeface="+mn-ea"/>
              <a:cs typeface="Times New Roman" panose="02020603050405020304" pitchFamily="18" charset="0"/>
            </a:endParaRP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Governing body who set risk appetite.</a:t>
            </a:r>
          </a:p>
        </p:txBody>
      </p:sp>
    </p:spTree>
    <p:extLst>
      <p:ext uri="{BB962C8B-B14F-4D97-AF65-F5344CB8AC3E}">
        <p14:creationId xmlns:p14="http://schemas.microsoft.com/office/powerpoint/2010/main" val="36293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tolerance </a:t>
            </a:r>
            <a:r>
              <a:rPr lang="en-US" sz="2000" dirty="0">
                <a:solidFill>
                  <a:srgbClr val="000000"/>
                </a:solidFill>
                <a:latin typeface="Times New Roman" panose="02020603050405020304" pitchFamily="18" charset="0"/>
                <a:ea typeface="+mn-ea"/>
                <a:cs typeface="Times New Roman" panose="02020603050405020304" pitchFamily="18" charset="0"/>
              </a:rPr>
              <a:t>is the amount of acceptable deviation from an organization's risk appetite. </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While risk appetite is a broad, strategic philosophy that guides an organization's risk management efforts, risk tolerance is a much more tactical concept that identifies the risk associated with a specific initiative and compares it to the organization's risk appetite.</a:t>
            </a:r>
          </a:p>
        </p:txBody>
      </p:sp>
    </p:spTree>
    <p:extLst>
      <p:ext uri="{BB962C8B-B14F-4D97-AF65-F5344CB8AC3E}">
        <p14:creationId xmlns:p14="http://schemas.microsoft.com/office/powerpoint/2010/main" val="2689034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513150" y="1878150"/>
            <a:ext cx="7035010" cy="3985101"/>
          </a:xfrm>
          <a:prstGeom prst="rect">
            <a:avLst/>
          </a:prstGeom>
        </p:spPr>
      </p:pic>
    </p:spTree>
    <p:extLst>
      <p:ext uri="{BB962C8B-B14F-4D97-AF65-F5344CB8AC3E}">
        <p14:creationId xmlns:p14="http://schemas.microsoft.com/office/powerpoint/2010/main" val="63012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366576" y="2337885"/>
            <a:ext cx="9464844" cy="3065632"/>
          </a:xfrm>
          <a:prstGeom prst="rect">
            <a:avLst/>
          </a:prstGeom>
        </p:spPr>
      </p:pic>
    </p:spTree>
    <p:extLst>
      <p:ext uri="{BB962C8B-B14F-4D97-AF65-F5344CB8AC3E}">
        <p14:creationId xmlns:p14="http://schemas.microsoft.com/office/powerpoint/2010/main" val="92308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lvl="0" indent="-457200" algn="just">
              <a:lnSpc>
                <a:spcPct val="150000"/>
              </a:lnSpc>
              <a:spcBef>
                <a:spcPts val="0"/>
              </a:spcBef>
              <a:buFont typeface="Wingdings" panose="05000000000000000000" pitchFamily="2" charset="2"/>
              <a:buChar char="Ø"/>
              <a:defRPr/>
            </a:pPr>
            <a:r>
              <a:rPr lang="en-US" sz="2000" b="1" u="sng" dirty="0">
                <a:solidFill>
                  <a:srgbClr val="002060"/>
                </a:solidFill>
                <a:latin typeface="Times New Roman" panose="02020603050405020304" pitchFamily="18" charset="0"/>
                <a:ea typeface="+mn-ea"/>
                <a:cs typeface="Times New Roman" panose="02020603050405020304" pitchFamily="18" charset="0"/>
              </a:rPr>
              <a:t>Risk attitude </a:t>
            </a:r>
            <a:r>
              <a:rPr lang="en-US" sz="2000" dirty="0">
                <a:solidFill>
                  <a:srgbClr val="000000"/>
                </a:solidFill>
                <a:latin typeface="Times New Roman" panose="02020603050405020304" pitchFamily="18" charset="0"/>
                <a:ea typeface="+mn-ea"/>
                <a:cs typeface="Times New Roman" panose="02020603050405020304" pitchFamily="18" charset="0"/>
              </a:rPr>
              <a:t>indicates the long-term view of the organization to risk and risk appetite indicates the short-term willingness to take risk. </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This is similar to the difference between the long-term or established attitude of an individual towards the food they eat and their appetite for food at a particular moment in time.</a:t>
            </a:r>
          </a:p>
        </p:txBody>
      </p:sp>
    </p:spTree>
    <p:extLst>
      <p:ext uri="{BB962C8B-B14F-4D97-AF65-F5344CB8AC3E}">
        <p14:creationId xmlns:p14="http://schemas.microsoft.com/office/powerpoint/2010/main" val="385387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29256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Example on inherent risk</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Lack of security software or device – Standardizing the employee’s guidelines and creating password rules for how the employees should cater to their devices are quite examples of controls that can assist in securing the company software and hardware. If these controls are nonexistent or too lax, data breaches will likely happen.</a:t>
            </a:r>
          </a:p>
        </p:txBody>
      </p:sp>
    </p:spTree>
    <p:extLst>
      <p:ext uri="{BB962C8B-B14F-4D97-AF65-F5344CB8AC3E}">
        <p14:creationId xmlns:p14="http://schemas.microsoft.com/office/powerpoint/2010/main" val="215804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Impact of risk on organizations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Example on residual risk</a:t>
            </a:r>
          </a:p>
          <a:p>
            <a:pPr marL="457200" lvl="0" indent="-4572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Third-party cyber-attack – Such cyber-attacks usually happen when there is an external intent within the organization’s company network to disable, disrupt or control the stored information. As the attacks are carried out by third parties, it is highly impossible to know if and when an attack is bound to happen. Even with proper controls and checks in order, this still remains a residual risk.</a:t>
            </a:r>
          </a:p>
        </p:txBody>
      </p:sp>
    </p:spTree>
    <p:extLst>
      <p:ext uri="{BB962C8B-B14F-4D97-AF65-F5344CB8AC3E}">
        <p14:creationId xmlns:p14="http://schemas.microsoft.com/office/powerpoint/2010/main" val="263213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It is impossible for organizations or projects to achieve their goals without taking any risk.</a:t>
            </a:r>
          </a:p>
          <a:p>
            <a:pPr lvl="0" algn="just">
              <a:lnSpc>
                <a:spcPct val="150000"/>
              </a:lnSpc>
              <a:spcBef>
                <a:spcPts val="0"/>
              </a:spcBef>
              <a:defRPr/>
            </a:pPr>
            <a:endParaRPr lang="en-US" sz="2000" dirty="0">
              <a:solidFill>
                <a:srgbClr val="000000"/>
              </a:solidFill>
              <a:latin typeface="Times New Roman" panose="02020603050405020304" pitchFamily="18" charset="0"/>
              <a:ea typeface="+mn-ea"/>
              <a:cs typeface="Times New Roman" panose="02020603050405020304" pitchFamily="18" charset="0"/>
            </a:endParaRPr>
          </a:p>
          <a:p>
            <a:pPr lvl="0" algn="ctr">
              <a:lnSpc>
                <a:spcPct val="150000"/>
              </a:lnSpc>
              <a:spcBef>
                <a:spcPts val="0"/>
              </a:spcBef>
              <a:defRPr/>
            </a:pPr>
            <a:r>
              <a:rPr lang="en-US" sz="2400" b="1" u="sng" dirty="0">
                <a:solidFill>
                  <a:srgbClr val="002060"/>
                </a:solidFill>
                <a:latin typeface="Times New Roman" panose="02020603050405020304" pitchFamily="18" charset="0"/>
                <a:ea typeface="+mn-ea"/>
                <a:cs typeface="Times New Roman" panose="02020603050405020304" pitchFamily="18" charset="0"/>
              </a:rPr>
              <a:t>Zero risk means zero return, “No Pain – No Gain”</a:t>
            </a:r>
          </a:p>
          <a:p>
            <a:pPr lvl="0" algn="ctr">
              <a:lnSpc>
                <a:spcPct val="150000"/>
              </a:lnSpc>
              <a:spcBef>
                <a:spcPts val="0"/>
              </a:spcBef>
              <a:defRPr/>
            </a:pPr>
            <a:endParaRPr lang="en-US" sz="2000" b="1" u="sng" dirty="0">
              <a:solidFill>
                <a:srgbClr val="000000"/>
              </a:solidFill>
              <a:latin typeface="Times New Roman" panose="02020603050405020304" pitchFamily="18" charset="0"/>
              <a:ea typeface="+mn-ea"/>
              <a:cs typeface="Times New Roman" panose="02020603050405020304" pitchFamily="18" charset="0"/>
            </a:endParaRPr>
          </a:p>
          <a:p>
            <a:pPr lvl="0" algn="just">
              <a:lnSpc>
                <a:spcPct val="150000"/>
              </a:lnSpc>
              <a:spcBef>
                <a:spcPts val="0"/>
              </a:spcBef>
              <a:defRPr/>
            </a:pPr>
            <a:r>
              <a:rPr lang="en-US" sz="2000" dirty="0">
                <a:solidFill>
                  <a:srgbClr val="000000"/>
                </a:solidFill>
                <a:latin typeface="Times New Roman" panose="02020603050405020304" pitchFamily="18" charset="0"/>
                <a:ea typeface="+mn-ea"/>
                <a:cs typeface="Times New Roman" panose="02020603050405020304" pitchFamily="18" charset="0"/>
              </a:rPr>
              <a:t>You can balance your position at the level that suits your risk appetite </a:t>
            </a:r>
          </a:p>
        </p:txBody>
      </p:sp>
    </p:spTree>
    <p:extLst>
      <p:ext uri="{BB962C8B-B14F-4D97-AF65-F5344CB8AC3E}">
        <p14:creationId xmlns:p14="http://schemas.microsoft.com/office/powerpoint/2010/main" val="161864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844887" y="2101396"/>
            <a:ext cx="4256418" cy="3787490"/>
          </a:xfrm>
          <a:prstGeom prst="rect">
            <a:avLst/>
          </a:prstGeom>
        </p:spPr>
      </p:pic>
    </p:spTree>
    <p:extLst>
      <p:ext uri="{BB962C8B-B14F-4D97-AF65-F5344CB8AC3E}">
        <p14:creationId xmlns:p14="http://schemas.microsoft.com/office/powerpoint/2010/main" val="255164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launching a new product, the organization will put resources at risk because it has decided that a certain amount of risk taking is appropriate.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Penetrating new market through opening new branches is putting resources at risk intentionally, hoping this will generate profits later on.</a:t>
            </a:r>
          </a:p>
        </p:txBody>
      </p:sp>
    </p:spTree>
    <p:extLst>
      <p:ext uri="{BB962C8B-B14F-4D97-AF65-F5344CB8AC3E}">
        <p14:creationId xmlns:p14="http://schemas.microsoft.com/office/powerpoint/2010/main" val="86514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721230" y="1878335"/>
            <a:ext cx="5953125" cy="3752850"/>
          </a:xfrm>
          <a:prstGeom prst="rect">
            <a:avLst/>
          </a:prstGeom>
        </p:spPr>
      </p:pic>
    </p:spTree>
    <p:extLst>
      <p:ext uri="{BB962C8B-B14F-4D97-AF65-F5344CB8AC3E}">
        <p14:creationId xmlns:p14="http://schemas.microsoft.com/office/powerpoint/2010/main" val="1352808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270021" y="1961363"/>
            <a:ext cx="5507237" cy="3818676"/>
          </a:xfrm>
          <a:prstGeom prst="rect">
            <a:avLst/>
          </a:prstGeom>
        </p:spPr>
      </p:pic>
    </p:spTree>
    <p:extLst>
      <p:ext uri="{BB962C8B-B14F-4D97-AF65-F5344CB8AC3E}">
        <p14:creationId xmlns:p14="http://schemas.microsoft.com/office/powerpoint/2010/main" val="3767424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877144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ctr">
              <a:lnSpc>
                <a:spcPct val="150000"/>
              </a:lnSpc>
              <a:spcBef>
                <a:spcPts val="0"/>
              </a:spcBef>
              <a:buFont typeface="Wingdings" panose="05000000000000000000" pitchFamily="2" charset="2"/>
              <a:buChar char="Ø"/>
              <a:defRPr/>
            </a:pPr>
            <a:endParaRPr lang="en-US" sz="2400"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ctr">
              <a:lnSpc>
                <a:spcPct val="150000"/>
              </a:lnSpc>
              <a:spcBef>
                <a:spcPts val="0"/>
              </a:spcBef>
              <a:buFont typeface="Wingdings" panose="05000000000000000000" pitchFamily="2" charset="2"/>
              <a:buChar char="Ø"/>
              <a:defRPr/>
            </a:pPr>
            <a:endParaRPr lang="en-US" sz="2400"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ctr">
              <a:lnSpc>
                <a:spcPct val="150000"/>
              </a:lnSpc>
              <a:spcBef>
                <a:spcPts val="0"/>
              </a:spcBef>
              <a:buFont typeface="Wingdings" panose="05000000000000000000" pitchFamily="2" charset="2"/>
              <a:buChar char="Ø"/>
              <a:defRPr/>
            </a:pPr>
            <a:r>
              <a:rPr lang="en-US" sz="2400" dirty="0">
                <a:solidFill>
                  <a:srgbClr val="002060"/>
                </a:solidFill>
                <a:latin typeface="Times New Roman" panose="02020603050405020304" pitchFamily="18" charset="0"/>
                <a:ea typeface="+mn-ea"/>
                <a:cs typeface="Times New Roman" panose="02020603050405020304" pitchFamily="18" charset="0"/>
              </a:rPr>
              <a:t>Investment process is nothing but putting the organization’s assets and resources at risk in order to generate returns.</a:t>
            </a:r>
          </a:p>
        </p:txBody>
      </p:sp>
    </p:spTree>
    <p:extLst>
      <p:ext uri="{BB962C8B-B14F-4D97-AF65-F5344CB8AC3E}">
        <p14:creationId xmlns:p14="http://schemas.microsoft.com/office/powerpoint/2010/main" val="3143815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3636155" y="2085564"/>
            <a:ext cx="4774970" cy="3836815"/>
          </a:xfrm>
          <a:prstGeom prst="rect">
            <a:avLst/>
          </a:prstGeom>
        </p:spPr>
      </p:pic>
    </p:spTree>
    <p:extLst>
      <p:ext uri="{BB962C8B-B14F-4D97-AF65-F5344CB8AC3E}">
        <p14:creationId xmlns:p14="http://schemas.microsoft.com/office/powerpoint/2010/main" val="563002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885461" y="1840235"/>
            <a:ext cx="5772150" cy="3829050"/>
          </a:xfrm>
          <a:prstGeom prst="rect">
            <a:avLst/>
          </a:prstGeom>
        </p:spPr>
      </p:pic>
    </p:spTree>
    <p:extLst>
      <p:ext uri="{BB962C8B-B14F-4D97-AF65-F5344CB8AC3E}">
        <p14:creationId xmlns:p14="http://schemas.microsoft.com/office/powerpoint/2010/main" val="3938027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For an organization that is in the start-up phase, a </a:t>
            </a:r>
            <a:r>
              <a:rPr lang="en-US" sz="2000" b="1" u="sng" dirty="0">
                <a:solidFill>
                  <a:srgbClr val="000000"/>
                </a:solidFill>
                <a:latin typeface="Times New Roman" panose="02020603050405020304" pitchFamily="18" charset="0"/>
                <a:ea typeface="+mn-ea"/>
                <a:cs typeface="Times New Roman" panose="02020603050405020304" pitchFamily="18" charset="0"/>
              </a:rPr>
              <a:t>more aggressive </a:t>
            </a:r>
            <a:r>
              <a:rPr lang="en-US" sz="2000" dirty="0">
                <a:solidFill>
                  <a:srgbClr val="000000"/>
                </a:solidFill>
                <a:latin typeface="Times New Roman" panose="02020603050405020304" pitchFamily="18" charset="0"/>
                <a:ea typeface="+mn-ea"/>
                <a:cs typeface="Times New Roman" panose="02020603050405020304" pitchFamily="18" charset="0"/>
              </a:rPr>
              <a:t>attitude to risk is required than for an organization that is enjoying growth or one that is a mature organization in a mature marketplace. Where an organization is operating in a mature marketplace and is suffering from decline, the attitude to risk will be much more risk averse.</a:t>
            </a:r>
          </a:p>
        </p:txBody>
      </p:sp>
    </p:spTree>
    <p:extLst>
      <p:ext uri="{BB962C8B-B14F-4D97-AF65-F5344CB8AC3E}">
        <p14:creationId xmlns:p14="http://schemas.microsoft.com/office/powerpoint/2010/main" val="131459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941503" y="2038661"/>
            <a:ext cx="6981641" cy="3823998"/>
          </a:xfrm>
          <a:prstGeom prst="rect">
            <a:avLst/>
          </a:prstGeom>
        </p:spPr>
      </p:pic>
    </p:spTree>
    <p:extLst>
      <p:ext uri="{BB962C8B-B14F-4D97-AF65-F5344CB8AC3E}">
        <p14:creationId xmlns:p14="http://schemas.microsoft.com/office/powerpoint/2010/main" val="286541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Different organizations will have different attitudes to risk. Some organizations may be considered to be risk averse, whilst others will be risk aggressive.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To some extent, the attitude of the organization to risk will depend on the sector and the nature and maturity of the marketplace within which it operates, as well as the attitude of the individual board members.</a:t>
            </a:r>
          </a:p>
        </p:txBody>
      </p:sp>
    </p:spTree>
    <p:extLst>
      <p:ext uri="{BB962C8B-B14F-4D97-AF65-F5344CB8AC3E}">
        <p14:creationId xmlns:p14="http://schemas.microsoft.com/office/powerpoint/2010/main" val="2643049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Contribution of Risk Management on Decision Making</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However, the fact that the opportunity entails high risk may not have been fully considered. One of the major contributions from successful risk management is to ensure that strategic decisions that appear to be high risk are actually taken with all of the information available.</a:t>
            </a:r>
          </a:p>
        </p:txBody>
      </p:sp>
    </p:spTree>
    <p:extLst>
      <p:ext uri="{BB962C8B-B14F-4D97-AF65-F5344CB8AC3E}">
        <p14:creationId xmlns:p14="http://schemas.microsoft.com/office/powerpoint/2010/main" val="418542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Contribution of Risk Management on Decision Making</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Improvement in the robustness of decision-making activities is one of the key benefits of risk management. Attitude to risk is a complex subject and is closely related to the risk appetite of the organization, but they are not the same.</a:t>
            </a:r>
          </a:p>
        </p:txBody>
      </p:sp>
    </p:spTree>
    <p:extLst>
      <p:ext uri="{BB962C8B-B14F-4D97-AF65-F5344CB8AC3E}">
        <p14:creationId xmlns:p14="http://schemas.microsoft.com/office/powerpoint/2010/main" val="1197306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Other key factors that will determine the attitude of the organization to risk include the stage in the maturity cycle.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It is because the attitude to risk has to be different when an organization is a startup operation rather than a mature organization, that it is often said that certain high-profile businessmen are very good at entrepreneurial start-up but are not as successful in running mature businesses. </a:t>
            </a:r>
          </a:p>
        </p:txBody>
      </p:sp>
    </p:spTree>
    <p:extLst>
      <p:ext uri="{BB962C8B-B14F-4D97-AF65-F5344CB8AC3E}">
        <p14:creationId xmlns:p14="http://schemas.microsoft.com/office/powerpoint/2010/main" val="14747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Risk is sometimes defined as uncertainty of outcomes. This is a somewhat technical, but nevertheless useful, definition and it is particularly applicable to the management of control risks. </a:t>
            </a:r>
          </a:p>
        </p:txBody>
      </p:sp>
    </p:spTree>
    <p:extLst>
      <p:ext uri="{BB962C8B-B14F-4D97-AF65-F5344CB8AC3E}">
        <p14:creationId xmlns:p14="http://schemas.microsoft.com/office/powerpoint/2010/main" val="216636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Control risks are the most difficult to identify and define, but are often associated with projects. The overall intention of a project is to deliver the desired outcomes on time, within budget and to specification, quality or performance.</a:t>
            </a:r>
          </a:p>
        </p:txBody>
      </p:sp>
    </p:spTree>
    <p:extLst>
      <p:ext uri="{BB962C8B-B14F-4D97-AF65-F5344CB8AC3E}">
        <p14:creationId xmlns:p14="http://schemas.microsoft.com/office/powerpoint/2010/main" val="300832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Risk Reward Relationship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Risk and triggers:</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Given this uncertainty, these risks should be considered to be control risks and the overall management of the project should take account of the uncertainty associated with these different types of risk. </a:t>
            </a:r>
          </a:p>
        </p:txBody>
      </p:sp>
    </p:spTree>
    <p:extLst>
      <p:ext uri="{BB962C8B-B14F-4D97-AF65-F5344CB8AC3E}">
        <p14:creationId xmlns:p14="http://schemas.microsoft.com/office/powerpoint/2010/main" val="110442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8"/>
            <a:ext cx="7762875" cy="357566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gn="ctr">
              <a:lnSpc>
                <a:spcPct val="150000"/>
              </a:lnSpc>
              <a:spcBef>
                <a:spcPts val="0"/>
              </a:spcBef>
              <a:defRPr/>
            </a:pPr>
            <a:r>
              <a:rPr lang="en-US" sz="2400" b="1" dirty="0">
                <a:solidFill>
                  <a:srgbClr val="002060"/>
                </a:solidFill>
                <a:latin typeface="Times New Roman" panose="02020603050405020304" pitchFamily="18" charset="0"/>
                <a:ea typeface="+mn-ea"/>
                <a:cs typeface="Times New Roman" panose="02020603050405020304" pitchFamily="18" charset="0"/>
              </a:rPr>
              <a:t>Bow tie analysis </a:t>
            </a:r>
            <a:endParaRPr lang="ar-JO" sz="2400" b="1" dirty="0">
              <a:solidFill>
                <a:srgbClr val="002060"/>
              </a:solidFill>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Bow tie analysis is a simple process for identifying where new or enhanced controls may be worthwhile. It is a core part of risk treatment planning, particularly where there is a high level of risk or where control effectiveness is assessed as low.</a:t>
            </a:r>
          </a:p>
        </p:txBody>
      </p:sp>
    </p:spTree>
    <p:extLst>
      <p:ext uri="{BB962C8B-B14F-4D97-AF65-F5344CB8AC3E}">
        <p14:creationId xmlns:p14="http://schemas.microsoft.com/office/powerpoint/2010/main" val="972621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start of any bowtie is the ‘hazard'. A hazard is something in, around or part of the organization which has the potential to cause damage. Driving a car or storing sensitive data are for instance hazardous aspects of an organization.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idea of a hazard is to find the things that are part of your organization and could have a negative impact if control over that aspect is lost. They should be formulated as normal aspects of the organization. </a:t>
            </a:r>
          </a:p>
        </p:txBody>
      </p:sp>
    </p:spTree>
    <p:extLst>
      <p:ext uri="{BB962C8B-B14F-4D97-AF65-F5344CB8AC3E}">
        <p14:creationId xmlns:p14="http://schemas.microsoft.com/office/powerpoint/2010/main" val="324170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Once the hazard is chosen, the next step is to define the ‘top event. This is the moment when control is lost over the hazard. There is no damage or negative impact yet, but it is imminent. This means that the top event is chosen just before events start causing actual damage. </a:t>
            </a:r>
          </a:p>
        </p:txBody>
      </p:sp>
    </p:spTree>
    <p:extLst>
      <p:ext uri="{BB962C8B-B14F-4D97-AF65-F5344CB8AC3E}">
        <p14:creationId xmlns:p14="http://schemas.microsoft.com/office/powerpoint/2010/main" val="620551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Consequences’ are the result from the top event. There can be more than one consequence for every top event. events like ‘car roll over', ‘oil spill into sea’ or ‘toxic cloud forms'. Besides containing more specific information, this will help in more specific thinking when coming up with barriers. Think how you want to prevent ‘environmental damage’ versus ‘oil spill into sea'. The second is an actual scenario which makes it much easier to come up with specific barriers</a:t>
            </a:r>
          </a:p>
        </p:txBody>
      </p:sp>
    </p:spTree>
    <p:extLst>
      <p:ext uri="{BB962C8B-B14F-4D97-AF65-F5344CB8AC3E}">
        <p14:creationId xmlns:p14="http://schemas.microsoft.com/office/powerpoint/2010/main" val="209855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721165" y="1922672"/>
            <a:ext cx="7359605" cy="3896058"/>
          </a:xfrm>
          <a:prstGeom prst="rect">
            <a:avLst/>
          </a:prstGeom>
        </p:spPr>
      </p:pic>
    </p:spTree>
    <p:extLst>
      <p:ext uri="{BB962C8B-B14F-4D97-AF65-F5344CB8AC3E}">
        <p14:creationId xmlns:p14="http://schemas.microsoft.com/office/powerpoint/2010/main" val="4181226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left-hand side of the bow-tie represents the source of a particular hazard and will indicate the classification system used by the organization for sources of risk.</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these sources of risk used are the high-level sources of strategic, tactical, operational and compliance (STOC) risks. </a:t>
            </a:r>
          </a:p>
        </p:txBody>
      </p:sp>
    </p:spTree>
    <p:extLst>
      <p:ext uri="{BB962C8B-B14F-4D97-AF65-F5344CB8AC3E}">
        <p14:creationId xmlns:p14="http://schemas.microsoft.com/office/powerpoint/2010/main" val="477298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right-hand side of the bow-tie sets out the impact should the risk events occur, we usually use the high-level components of financial, infrastructure, reputational and marketplace (FIRM) impact of a risk materializing.</a:t>
            </a:r>
          </a:p>
        </p:txBody>
      </p:sp>
    </p:spTree>
    <p:extLst>
      <p:ext uri="{BB962C8B-B14F-4D97-AF65-F5344CB8AC3E}">
        <p14:creationId xmlns:p14="http://schemas.microsoft.com/office/powerpoint/2010/main" val="3501896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the center of the bow-tie is the risk event that indicates the categories of disruption that can affect organizations, and the same categories of people, premises, processes and products are used here. </a:t>
            </a:r>
          </a:p>
        </p:txBody>
      </p:sp>
    </p:spTree>
    <p:extLst>
      <p:ext uri="{BB962C8B-B14F-4D97-AF65-F5344CB8AC3E}">
        <p14:creationId xmlns:p14="http://schemas.microsoft.com/office/powerpoint/2010/main" val="231991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purpose of using the bow-tie illustration is to demonstrate the risk classification systems used by the organization and the potential range of impacts should a risk materialize.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Controls (control techniques) can be put in place to prevent the event occurring and these can be represented by vertical lines on the left-hand side of the bow-tie. </a:t>
            </a:r>
          </a:p>
        </p:txBody>
      </p:sp>
    </p:spTree>
    <p:extLst>
      <p:ext uri="{BB962C8B-B14F-4D97-AF65-F5344CB8AC3E}">
        <p14:creationId xmlns:p14="http://schemas.microsoft.com/office/powerpoint/2010/main" val="19116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causes of the risk then need to be recorded along with the </a:t>
            </a:r>
            <a:r>
              <a:rPr lang="en-US" sz="2000" b="1" u="sng" dirty="0">
                <a:solidFill>
                  <a:srgbClr val="000000"/>
                </a:solidFill>
                <a:latin typeface="Times New Roman" panose="02020603050405020304" pitchFamily="18" charset="0"/>
                <a:ea typeface="+mn-ea"/>
                <a:cs typeface="Times New Roman" panose="02020603050405020304" pitchFamily="18" charset="0"/>
              </a:rPr>
              <a:t>preventive controls </a:t>
            </a:r>
            <a:r>
              <a:rPr lang="en-US" sz="2000" dirty="0">
                <a:solidFill>
                  <a:srgbClr val="000000"/>
                </a:solidFill>
                <a:latin typeface="Times New Roman" panose="02020603050405020304" pitchFamily="18" charset="0"/>
                <a:ea typeface="+mn-ea"/>
                <a:cs typeface="Times New Roman" panose="02020603050405020304" pitchFamily="18" charset="0"/>
              </a:rPr>
              <a:t>to stop the risk occurring. </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impact of the risk is also considered through </a:t>
            </a:r>
            <a:r>
              <a:rPr lang="en-US" sz="2000" b="1" u="sng" dirty="0">
                <a:solidFill>
                  <a:srgbClr val="000000"/>
                </a:solidFill>
                <a:latin typeface="Times New Roman" panose="02020603050405020304" pitchFamily="18" charset="0"/>
                <a:ea typeface="+mn-ea"/>
                <a:cs typeface="Times New Roman" panose="02020603050405020304" pitchFamily="18" charset="0"/>
              </a:rPr>
              <a:t>loss reduction techniques</a:t>
            </a:r>
            <a:r>
              <a:rPr lang="en-US" sz="2000" dirty="0">
                <a:solidFill>
                  <a:srgbClr val="000000"/>
                </a:solidFill>
                <a:latin typeface="Times New Roman" panose="02020603050405020304" pitchFamily="18" charset="0"/>
                <a:ea typeface="+mn-ea"/>
                <a:cs typeface="Times New Roman" panose="02020603050405020304" pitchFamily="18" charset="0"/>
              </a:rPr>
              <a:t>. This enables the identification of response controls to lessen the impact of the risk should it occur</a:t>
            </a:r>
          </a:p>
        </p:txBody>
      </p:sp>
    </p:spTree>
    <p:extLst>
      <p:ext uri="{BB962C8B-B14F-4D97-AF65-F5344CB8AC3E}">
        <p14:creationId xmlns:p14="http://schemas.microsoft.com/office/powerpoint/2010/main" val="223836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2082869"/>
            <a:ext cx="7762875" cy="372302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In a similar manner, recovery controls (Financing techniques or Transferring techniques) can be represented on the right-hand side of the bow-tie.</a:t>
            </a:r>
          </a:p>
          <a:p>
            <a:pPr marL="342900" lvl="0" indent="-342900" algn="just">
              <a:lnSpc>
                <a:spcPct val="150000"/>
              </a:lnSpc>
              <a:spcBef>
                <a:spcPts val="0"/>
              </a:spcBef>
              <a:buFont typeface="Wingdings" panose="05000000000000000000" pitchFamily="2" charset="2"/>
              <a:buChar char="Ø"/>
              <a:defRPr/>
            </a:pPr>
            <a:r>
              <a:rPr lang="en-US" sz="2000" dirty="0">
                <a:solidFill>
                  <a:srgbClr val="000000"/>
                </a:solidFill>
                <a:latin typeface="Times New Roman" panose="02020603050405020304" pitchFamily="18" charset="0"/>
                <a:ea typeface="+mn-ea"/>
                <a:cs typeface="Times New Roman" panose="02020603050405020304" pitchFamily="18" charset="0"/>
              </a:rPr>
              <a:t>The bow-tie representation of the risk management process can be used in many ways, including the representation of opportunity risks</a:t>
            </a:r>
          </a:p>
        </p:txBody>
      </p:sp>
    </p:spTree>
    <p:extLst>
      <p:ext uri="{BB962C8B-B14F-4D97-AF65-F5344CB8AC3E}">
        <p14:creationId xmlns:p14="http://schemas.microsoft.com/office/powerpoint/2010/main" val="237286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Bow tie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2655065" y="1976444"/>
            <a:ext cx="7343075" cy="3788514"/>
          </a:xfrm>
          <a:prstGeom prst="rect">
            <a:avLst/>
          </a:prstGeom>
        </p:spPr>
      </p:pic>
    </p:spTree>
    <p:extLst>
      <p:ext uri="{BB962C8B-B14F-4D97-AF65-F5344CB8AC3E}">
        <p14:creationId xmlns:p14="http://schemas.microsoft.com/office/powerpoint/2010/main" val="1810455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2275C2-369C-4500-B928-35AA75ADDAB0}"/>
</file>

<file path=customXml/itemProps2.xml><?xml version="1.0" encoding="utf-8"?>
<ds:datastoreItem xmlns:ds="http://schemas.openxmlformats.org/officeDocument/2006/customXml" ds:itemID="{931D3760-DA29-4FB5-9EC8-4E02A75CAED4}"/>
</file>

<file path=customXml/itemProps3.xml><?xml version="1.0" encoding="utf-8"?>
<ds:datastoreItem xmlns:ds="http://schemas.openxmlformats.org/officeDocument/2006/customXml" ds:itemID="{0444636D-C2C6-4FD1-A083-5007F021C802}"/>
</file>

<file path=docProps/app.xml><?xml version="1.0" encoding="utf-8"?>
<Properties xmlns="http://schemas.openxmlformats.org/officeDocument/2006/extended-properties" xmlns:vt="http://schemas.openxmlformats.org/officeDocument/2006/docPropsVTypes">
  <TotalTime>502</TotalTime>
  <Words>2383</Words>
  <Application>Microsoft Office PowerPoint</Application>
  <PresentationFormat>Widescreen</PresentationFormat>
  <Paragraphs>277</Paragraphs>
  <Slides>50</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122</cp:revision>
  <dcterms:created xsi:type="dcterms:W3CDTF">2023-04-29T09:08:00Z</dcterms:created>
  <dcterms:modified xsi:type="dcterms:W3CDTF">2024-05-31T01:33:56Z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