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497" r:id="rId3"/>
    <p:sldId id="1163" r:id="rId4"/>
    <p:sldId id="498" r:id="rId5"/>
    <p:sldId id="1164" r:id="rId6"/>
    <p:sldId id="499" r:id="rId7"/>
    <p:sldId id="1173" r:id="rId8"/>
    <p:sldId id="1165" r:id="rId9"/>
    <p:sldId id="856" r:id="rId10"/>
    <p:sldId id="313" r:id="rId11"/>
    <p:sldId id="879" r:id="rId12"/>
    <p:sldId id="811" r:id="rId13"/>
    <p:sldId id="1158" r:id="rId14"/>
    <p:sldId id="810" r:id="rId15"/>
    <p:sldId id="1174" r:id="rId16"/>
    <p:sldId id="859" r:id="rId17"/>
    <p:sldId id="1175" r:id="rId18"/>
    <p:sldId id="860" r:id="rId19"/>
    <p:sldId id="1176" r:id="rId20"/>
    <p:sldId id="482" r:id="rId21"/>
    <p:sldId id="1172" r:id="rId22"/>
    <p:sldId id="1177" r:id="rId23"/>
    <p:sldId id="1166" r:id="rId24"/>
    <p:sldId id="1160" r:id="rId25"/>
    <p:sldId id="812" r:id="rId26"/>
    <p:sldId id="1161" r:id="rId27"/>
    <p:sldId id="1178" r:id="rId28"/>
    <p:sldId id="1179" r:id="rId29"/>
    <p:sldId id="1180" r:id="rId30"/>
    <p:sldId id="1181" r:id="rId31"/>
    <p:sldId id="861" r:id="rId32"/>
    <p:sldId id="1168" r:id="rId33"/>
    <p:sldId id="1162" r:id="rId34"/>
    <p:sldId id="1169" r:id="rId35"/>
    <p:sldId id="862" r:id="rId36"/>
    <p:sldId id="1170" r:id="rId37"/>
    <p:sldId id="864" r:id="rId38"/>
    <p:sldId id="878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1163"/>
            <p14:sldId id="498"/>
            <p14:sldId id="1164"/>
            <p14:sldId id="499"/>
            <p14:sldId id="1173"/>
            <p14:sldId id="1165"/>
            <p14:sldId id="856"/>
            <p14:sldId id="313"/>
            <p14:sldId id="879"/>
            <p14:sldId id="811"/>
            <p14:sldId id="1158"/>
            <p14:sldId id="810"/>
            <p14:sldId id="1174"/>
            <p14:sldId id="859"/>
            <p14:sldId id="1175"/>
            <p14:sldId id="860"/>
            <p14:sldId id="1176"/>
            <p14:sldId id="482"/>
            <p14:sldId id="1172"/>
            <p14:sldId id="1177"/>
            <p14:sldId id="1166"/>
            <p14:sldId id="1160"/>
            <p14:sldId id="812"/>
            <p14:sldId id="1161"/>
            <p14:sldId id="1178"/>
            <p14:sldId id="1179"/>
            <p14:sldId id="1180"/>
            <p14:sldId id="1181"/>
            <p14:sldId id="861"/>
            <p14:sldId id="1168"/>
            <p14:sldId id="1162"/>
            <p14:sldId id="1169"/>
            <p14:sldId id="862"/>
            <p14:sldId id="1170"/>
            <p14:sldId id="864"/>
            <p14:sldId id="87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8E5A6D"/>
    <a:srgbClr val="2D3956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6" d="100"/>
          <a:sy n="66" d="100"/>
        </p:scale>
        <p:origin x="668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88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139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854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99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82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37381735-77C5-447E-8E04-0435C467E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0" y="1600200"/>
            <a:ext cx="11582400" cy="480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79561" tIns="39082" rIns="79561" bIns="39082"/>
          <a:lstStyle/>
          <a:p>
            <a:pPr marL="422178" indent="-422178" defTabSz="803312">
              <a:spcBef>
                <a:spcPct val="80000"/>
              </a:spcBef>
              <a:buClr>
                <a:srgbClr val="FF6600"/>
              </a:buClr>
              <a:buFont typeface="Webdings" pitchFamily="18" charset="2"/>
              <a:buChar char="="/>
              <a:tabLst>
                <a:tab pos="1461500" algn="l"/>
              </a:tabLst>
              <a:defRPr/>
            </a:pPr>
            <a:endParaRPr lang="en-US" sz="2216" kern="0" dirty="0">
              <a:cs typeface="Arial" charset="0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91" y="228600"/>
            <a:ext cx="7880432" cy="838200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kumimoji="0" lang="en-US" sz="2586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elvetica" pitchFamily="34" charset="0"/>
                <a:ea typeface="+mj-ea"/>
                <a:cs typeface="Helvetica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373305" y="1600200"/>
            <a:ext cx="11539207" cy="4800600"/>
          </a:xfrm>
        </p:spPr>
        <p:txBody>
          <a:bodyPr/>
          <a:lstStyle>
            <a:lvl1pPr>
              <a:lnSpc>
                <a:spcPct val="100000"/>
              </a:lnSpc>
              <a:spcBef>
                <a:spcPts val="2770"/>
              </a:spcBef>
              <a:buClr>
                <a:srgbClr val="FF6600"/>
              </a:buClr>
              <a:defRPr lang="en-US" sz="2216" b="1" dirty="0" smtClean="0">
                <a:solidFill>
                  <a:srgbClr val="013C7D"/>
                </a:solidFill>
                <a:latin typeface="Helvetica" pitchFamily="34" charset="0"/>
                <a:ea typeface="+mn-ea"/>
                <a:cs typeface="Helvetica" pitchFamily="34" charset="0"/>
              </a:defRPr>
            </a:lvl1pPr>
            <a:lvl2pPr>
              <a:lnSpc>
                <a:spcPct val="100000"/>
              </a:lnSpc>
              <a:spcBef>
                <a:spcPts val="0"/>
              </a:spcBef>
              <a:buClrTx/>
              <a:defRPr lang="en-US" sz="1847" b="1" dirty="0" smtClean="0"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2pPr>
            <a:lvl3pPr>
              <a:lnSpc>
                <a:spcPct val="100000"/>
              </a:lnSpc>
              <a:spcBef>
                <a:spcPts val="0"/>
              </a:spcBef>
              <a:buClrTx/>
              <a:defRPr lang="en-US" sz="1662" b="1" i="1" dirty="0" smtClean="0"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3pPr>
            <a:lvl4pPr>
              <a:buClrTx/>
              <a:defRPr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4pPr>
            <a:lvl5pPr>
              <a:buClrTx/>
              <a:defRPr>
                <a:solidFill>
                  <a:srgbClr val="013C7D"/>
                </a:solidFill>
                <a:latin typeface="Helvetica" pitchFamily="34" charset="0"/>
                <a:cs typeface="Helvetica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  <a:endParaRPr lang="en-SG" dirty="0"/>
          </a:p>
        </p:txBody>
      </p:sp>
    </p:spTree>
    <p:extLst>
      <p:ext uri="{BB962C8B-B14F-4D97-AF65-F5344CB8AC3E}">
        <p14:creationId xmlns:p14="http://schemas.microsoft.com/office/powerpoint/2010/main" val="2123169124"/>
      </p:ext>
    </p:extLst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OXph-P1dR3k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1733" y="342900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46512" y="2513297"/>
            <a:ext cx="37753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558903" y="416003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3151754-ABBB-AEC0-0871-015F33B44C6C}"/>
              </a:ext>
            </a:extLst>
          </p:cNvPr>
          <p:cNvSpPr/>
          <p:nvPr/>
        </p:nvSpPr>
        <p:spPr>
          <a:xfrm>
            <a:off x="1902371" y="5933362"/>
            <a:ext cx="290493" cy="40011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603063" y="2218006"/>
            <a:ext cx="835708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the role of personal selling in the integrated marketing communications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the advantages and disadvantages of personal selling as a promotional program element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how personal selling is combined with other elements in an IMC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methods used to determine the effectiveness of the personal selling effort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E64DE7A-4844-5ACD-9436-9628C611C070}"/>
              </a:ext>
            </a:extLst>
          </p:cNvPr>
          <p:cNvSpPr/>
          <p:nvPr/>
        </p:nvSpPr>
        <p:spPr>
          <a:xfrm>
            <a:off x="4787811" y="1534082"/>
            <a:ext cx="617309" cy="355678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96426" y="46148"/>
            <a:ext cx="71814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8E50A5-C21A-4161-B5B2-F332D99819B6}"/>
              </a:ext>
            </a:extLst>
          </p:cNvPr>
          <p:cNvSpPr txBox="1"/>
          <p:nvPr/>
        </p:nvSpPr>
        <p:spPr>
          <a:xfrm>
            <a:off x="1367868" y="1889168"/>
            <a:ext cx="851835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Personal selling involves selling through a </a:t>
            </a:r>
            <a:r>
              <a:rPr lang="en-US" sz="2800" dirty="0">
                <a:solidFill>
                  <a:srgbClr val="0070C0"/>
                </a:solidFill>
              </a:rPr>
              <a:t>person-to-person</a:t>
            </a:r>
            <a:r>
              <a:rPr lang="en-US" sz="2800" dirty="0"/>
              <a:t> communications process.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The emphasis placed on personal selling varies from firm to firm depending on a variety of factors, including the </a:t>
            </a:r>
            <a:r>
              <a:rPr lang="en-US" sz="2800" dirty="0">
                <a:solidFill>
                  <a:srgbClr val="0070C0"/>
                </a:solidFill>
              </a:rPr>
              <a:t>nature of the product or service being marketed</a:t>
            </a:r>
            <a:r>
              <a:rPr lang="en-US" sz="2800" dirty="0"/>
              <a:t>, </a:t>
            </a:r>
            <a:r>
              <a:rPr lang="en-US" sz="2800" dirty="0">
                <a:solidFill>
                  <a:srgbClr val="0070C0"/>
                </a:solidFill>
              </a:rPr>
              <a:t>size of the organization</a:t>
            </a:r>
            <a:r>
              <a:rPr lang="en-US" sz="2800" dirty="0"/>
              <a:t>, and </a:t>
            </a:r>
            <a:r>
              <a:rPr lang="en-US" sz="2800" dirty="0">
                <a:solidFill>
                  <a:srgbClr val="0070C0"/>
                </a:solidFill>
              </a:rPr>
              <a:t>type of industry</a:t>
            </a:r>
            <a:r>
              <a:rPr lang="en-US" sz="28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Personal selling often plays the </a:t>
            </a:r>
            <a:r>
              <a:rPr lang="en-US" sz="2800" dirty="0">
                <a:solidFill>
                  <a:srgbClr val="0070C0"/>
                </a:solidFill>
              </a:rPr>
              <a:t>dominant role in industrial firms</a:t>
            </a:r>
            <a:r>
              <a:rPr lang="en-US" sz="2800" dirty="0"/>
              <a:t>, while in other firms, such as makers of low-priced consumer nondurable goods, its role is minimized.</a:t>
            </a:r>
          </a:p>
        </p:txBody>
      </p:sp>
    </p:spTree>
    <p:extLst>
      <p:ext uri="{BB962C8B-B14F-4D97-AF65-F5344CB8AC3E}">
        <p14:creationId xmlns:p14="http://schemas.microsoft.com/office/powerpoint/2010/main" val="400840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0731" y="177046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490947" y="1644640"/>
            <a:ext cx="7355599" cy="3568720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Selling through a person-to-person communications process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Affected by increased emphasis on customer relationship management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4027E9CE-C3FB-42A6-882F-3434ED089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840" y="4405134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24432C1B-8004-423F-AC31-597497C9F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478" y="1990080"/>
            <a:ext cx="2822575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85278" y="198494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Personal Selling</a:t>
            </a:r>
          </a:p>
        </p:txBody>
      </p:sp>
      <p:sp>
        <p:nvSpPr>
          <p:cNvPr id="14" name="Freeform 2">
            <a:extLst>
              <a:ext uri="{FF2B5EF4-FFF2-40B4-BE49-F238E27FC236}">
                <a16:creationId xmlns:a16="http://schemas.microsoft.com/office/drawing/2014/main" id="{A0A82F0F-72CC-4A9F-95FB-09D0A788DCD6}"/>
              </a:ext>
            </a:extLst>
          </p:cNvPr>
          <p:cNvSpPr/>
          <p:nvPr/>
        </p:nvSpPr>
        <p:spPr>
          <a:xfrm>
            <a:off x="994227" y="1923732"/>
            <a:ext cx="6569718" cy="3944105"/>
          </a:xfrm>
          <a:custGeom>
            <a:avLst/>
            <a:gdLst>
              <a:gd name="connsiteX0" fmla="*/ 0 w 8153400"/>
              <a:gd name="connsiteY0" fmla="*/ 297868 h 1787175"/>
              <a:gd name="connsiteX1" fmla="*/ 297868 w 8153400"/>
              <a:gd name="connsiteY1" fmla="*/ 0 h 1787175"/>
              <a:gd name="connsiteX2" fmla="*/ 7855532 w 8153400"/>
              <a:gd name="connsiteY2" fmla="*/ 0 h 1787175"/>
              <a:gd name="connsiteX3" fmla="*/ 8153400 w 8153400"/>
              <a:gd name="connsiteY3" fmla="*/ 297868 h 1787175"/>
              <a:gd name="connsiteX4" fmla="*/ 8153400 w 8153400"/>
              <a:gd name="connsiteY4" fmla="*/ 1489307 h 1787175"/>
              <a:gd name="connsiteX5" fmla="*/ 7855532 w 8153400"/>
              <a:gd name="connsiteY5" fmla="*/ 1787175 h 1787175"/>
              <a:gd name="connsiteX6" fmla="*/ 297868 w 8153400"/>
              <a:gd name="connsiteY6" fmla="*/ 1787175 h 1787175"/>
              <a:gd name="connsiteX7" fmla="*/ 0 w 8153400"/>
              <a:gd name="connsiteY7" fmla="*/ 1489307 h 1787175"/>
              <a:gd name="connsiteX8" fmla="*/ 0 w 81534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534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7855532" y="0"/>
                </a:lnTo>
                <a:cubicBezTo>
                  <a:pt x="8020040" y="0"/>
                  <a:pt x="8153400" y="133360"/>
                  <a:pt x="8153400" y="297868"/>
                </a:cubicBezTo>
                <a:lnTo>
                  <a:pt x="8153400" y="1489307"/>
                </a:lnTo>
                <a:cubicBezTo>
                  <a:pt x="8153400" y="1653815"/>
                  <a:pt x="8020040" y="1787175"/>
                  <a:pt x="78555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varies for each firm depending on: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product or service being marketed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Size of the organization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of industry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4027E9CE-C3FB-42A6-882F-3434ED089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776" y="4556646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24432C1B-8004-423F-AC31-597497C9F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586" y="2086292"/>
            <a:ext cx="2822575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66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21897" y="194408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Dyadic Communication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672265" y="1838433"/>
            <a:ext cx="6273967" cy="494634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Dyadic communication allows for specific tailoring of the message.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direct and interpersonal, letting the sender immediately receive and evaluate feedback from the receiver.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message can be changed to address the receiver’s specific needs and wants. 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some situations, this ability to focus on specific problems is mandatory; a standard communication would not be enough.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B19D91-051F-43B7-AA8F-3669A2FFE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186" y="2828738"/>
            <a:ext cx="5312392" cy="353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5249" y="219847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4A5EC99-6EE8-462F-A553-D1A97026BD4C}"/>
              </a:ext>
            </a:extLst>
          </p:cNvPr>
          <p:cNvSpPr txBox="1">
            <a:spLocks/>
          </p:cNvSpPr>
          <p:nvPr/>
        </p:nvSpPr>
        <p:spPr>
          <a:xfrm>
            <a:off x="1495976" y="1691805"/>
            <a:ext cx="9200047" cy="494634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en-US" alt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factors that a manager needs to consider with regard to personal selling, when planning a promotional program. </a:t>
            </a:r>
          </a:p>
          <a:p>
            <a:pPr lvl="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role of personal selling, management should be guided by four questions: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specific information must be exchanged between the firm and potential customers?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alternative ways to carry out these communications objectives?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effective is each alternative in carrying out the needed exchange?</a:t>
            </a:r>
          </a:p>
          <a:p>
            <a:pPr marL="342900" lvl="0" indent="-342900" defTabSz="9144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cost-effective is each alternative?</a:t>
            </a:r>
          </a:p>
        </p:txBody>
      </p:sp>
    </p:spTree>
    <p:extLst>
      <p:ext uri="{BB962C8B-B14F-4D97-AF65-F5344CB8AC3E}">
        <p14:creationId xmlns:p14="http://schemas.microsoft.com/office/powerpoint/2010/main" val="213495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0825" y="208483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C1BE2BB-7669-4C75-B7E0-45D0EB25C1CE}"/>
              </a:ext>
            </a:extLst>
          </p:cNvPr>
          <p:cNvGrpSpPr>
            <a:grpSpLocks/>
          </p:cNvGrpSpPr>
          <p:nvPr/>
        </p:nvGrpSpPr>
        <p:grpSpPr bwMode="auto">
          <a:xfrm>
            <a:off x="1866900" y="2330073"/>
            <a:ext cx="8458200" cy="912813"/>
            <a:chOff x="457200" y="1585859"/>
            <a:chExt cx="8458200" cy="107892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E720E60-923A-48FA-9DE0-83B3F7A6B311}"/>
                </a:ext>
              </a:extLst>
            </p:cNvPr>
            <p:cNvSpPr/>
            <p:nvPr/>
          </p:nvSpPr>
          <p:spPr>
            <a:xfrm>
              <a:off x="457200" y="1983652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Freeform 6">
              <a:extLst>
                <a:ext uri="{FF2B5EF4-FFF2-40B4-BE49-F238E27FC236}">
                  <a16:creationId xmlns:a16="http://schemas.microsoft.com/office/drawing/2014/main" id="{A233AF66-9C2B-4457-9F10-16E20EB5B6C7}"/>
                </a:ext>
              </a:extLst>
            </p:cNvPr>
            <p:cNvSpPr/>
            <p:nvPr/>
          </p:nvSpPr>
          <p:spPr>
            <a:xfrm>
              <a:off x="609600" y="1585859"/>
              <a:ext cx="7620000" cy="900663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Determining the information to be exchanged (msg must be said bet. 2 not other pillars)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C043CFB-9193-405E-B4B3-10B8E89BD339}"/>
              </a:ext>
            </a:extLst>
          </p:cNvPr>
          <p:cNvGrpSpPr>
            <a:grpSpLocks/>
          </p:cNvGrpSpPr>
          <p:nvPr/>
        </p:nvGrpSpPr>
        <p:grpSpPr bwMode="auto">
          <a:xfrm>
            <a:off x="1722475" y="3677803"/>
            <a:ext cx="8458200" cy="912812"/>
            <a:chOff x="457200" y="2810579"/>
            <a:chExt cx="8458200" cy="107892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5F20393-C6DC-40E4-971D-442B7BBDC801}"/>
                </a:ext>
              </a:extLst>
            </p:cNvPr>
            <p:cNvSpPr/>
            <p:nvPr/>
          </p:nvSpPr>
          <p:spPr>
            <a:xfrm>
              <a:off x="457200" y="3208372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313F2A4C-A007-48EC-B3FE-1242A84E0E0C}"/>
                </a:ext>
              </a:extLst>
            </p:cNvPr>
            <p:cNvSpPr/>
            <p:nvPr/>
          </p:nvSpPr>
          <p:spPr>
            <a:xfrm>
              <a:off x="879475" y="2810579"/>
              <a:ext cx="7280275" cy="797462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Examining promotional-mix alternatives (cant use social media or adv)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903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10175" y="194963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Factors that Determine the Role of Personal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8C7BA3F-1C8C-4235-BB86-940C2BC9009B}"/>
              </a:ext>
            </a:extLst>
          </p:cNvPr>
          <p:cNvSpPr txBox="1">
            <a:spLocks/>
          </p:cNvSpPr>
          <p:nvPr/>
        </p:nvSpPr>
        <p:spPr>
          <a:xfrm>
            <a:off x="1722476" y="1162590"/>
            <a:ext cx="9496129" cy="5295617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85F2537-B99D-484F-8888-8D982CB51D65}"/>
              </a:ext>
            </a:extLst>
          </p:cNvPr>
          <p:cNvGrpSpPr>
            <a:grpSpLocks/>
          </p:cNvGrpSpPr>
          <p:nvPr/>
        </p:nvGrpSpPr>
        <p:grpSpPr bwMode="auto">
          <a:xfrm>
            <a:off x="1987900" y="2462649"/>
            <a:ext cx="8458200" cy="985837"/>
            <a:chOff x="457200" y="4035299"/>
            <a:chExt cx="8458200" cy="1165235"/>
          </a:xfrm>
          <a:solidFill>
            <a:srgbClr val="0070C0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095B266-51D4-4AE6-9334-C8A0CE920208}"/>
                </a:ext>
              </a:extLst>
            </p:cNvPr>
            <p:cNvSpPr/>
            <p:nvPr/>
          </p:nvSpPr>
          <p:spPr>
            <a:xfrm>
              <a:off x="457200" y="4433093"/>
              <a:ext cx="8458200" cy="681127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 10">
              <a:extLst>
                <a:ext uri="{FF2B5EF4-FFF2-40B4-BE49-F238E27FC236}">
                  <a16:creationId xmlns:a16="http://schemas.microsoft.com/office/drawing/2014/main" id="{5BBE5E5F-15D0-4EFE-9754-8A7F84862038}"/>
                </a:ext>
              </a:extLst>
            </p:cNvPr>
            <p:cNvSpPr/>
            <p:nvPr/>
          </p:nvSpPr>
          <p:spPr>
            <a:xfrm>
              <a:off x="879475" y="4035299"/>
              <a:ext cx="8035925" cy="1165235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Evaluating the relative effectiveness of alternatives (will u buy villa from adv only? </a:t>
              </a:r>
              <a:r>
                <a:rPr lang="en-US" sz="2200" dirty="0" err="1"/>
                <a:t>Lotsum</a:t>
              </a:r>
              <a:r>
                <a:rPr lang="en-US" sz="2200" dirty="0"/>
                <a:t> needs personal selling &amp; </a:t>
              </a:r>
              <a:r>
                <a:rPr lang="ar-EG" sz="2200" dirty="0"/>
                <a:t>اعزمه و يشوف كل حاجة</a:t>
              </a:r>
              <a:endParaRPr lang="en-US" sz="2200" dirty="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9B99456-6A53-4FA2-8A71-B03CE3BD7762}"/>
              </a:ext>
            </a:extLst>
          </p:cNvPr>
          <p:cNvGrpSpPr>
            <a:grpSpLocks/>
          </p:cNvGrpSpPr>
          <p:nvPr/>
        </p:nvGrpSpPr>
        <p:grpSpPr bwMode="auto">
          <a:xfrm>
            <a:off x="1987900" y="4021976"/>
            <a:ext cx="8458200" cy="912813"/>
            <a:chOff x="457200" y="5260020"/>
            <a:chExt cx="8458200" cy="107892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92889C6-A4B6-44C2-82CB-E24136E77C12}"/>
                </a:ext>
              </a:extLst>
            </p:cNvPr>
            <p:cNvSpPr/>
            <p:nvPr/>
          </p:nvSpPr>
          <p:spPr>
            <a:xfrm>
              <a:off x="457200" y="5657813"/>
              <a:ext cx="8458200" cy="681127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90ACAE48-C50D-4218-9FE9-2D40BBE39993}"/>
                </a:ext>
              </a:extLst>
            </p:cNvPr>
            <p:cNvSpPr/>
            <p:nvPr/>
          </p:nvSpPr>
          <p:spPr>
            <a:xfrm>
              <a:off x="879475" y="5260020"/>
              <a:ext cx="7280275" cy="797463"/>
            </a:xfrm>
            <a:custGeom>
              <a:avLst/>
              <a:gdLst>
                <a:gd name="connsiteX0" fmla="*/ 0 w 7280082"/>
                <a:gd name="connsiteY0" fmla="*/ 132843 h 797040"/>
                <a:gd name="connsiteX1" fmla="*/ 132843 w 7280082"/>
                <a:gd name="connsiteY1" fmla="*/ 0 h 797040"/>
                <a:gd name="connsiteX2" fmla="*/ 7147239 w 7280082"/>
                <a:gd name="connsiteY2" fmla="*/ 0 h 797040"/>
                <a:gd name="connsiteX3" fmla="*/ 7280082 w 7280082"/>
                <a:gd name="connsiteY3" fmla="*/ 132843 h 797040"/>
                <a:gd name="connsiteX4" fmla="*/ 7280082 w 7280082"/>
                <a:gd name="connsiteY4" fmla="*/ 664197 h 797040"/>
                <a:gd name="connsiteX5" fmla="*/ 7147239 w 7280082"/>
                <a:gd name="connsiteY5" fmla="*/ 797040 h 797040"/>
                <a:gd name="connsiteX6" fmla="*/ 132843 w 7280082"/>
                <a:gd name="connsiteY6" fmla="*/ 797040 h 797040"/>
                <a:gd name="connsiteX7" fmla="*/ 0 w 7280082"/>
                <a:gd name="connsiteY7" fmla="*/ 664197 h 797040"/>
                <a:gd name="connsiteX8" fmla="*/ 0 w 7280082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80082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147239" y="0"/>
                  </a:lnTo>
                  <a:cubicBezTo>
                    <a:pt x="7220606" y="0"/>
                    <a:pt x="7280082" y="59476"/>
                    <a:pt x="7280082" y="132843"/>
                  </a:cubicBezTo>
                  <a:lnTo>
                    <a:pt x="7280082" y="664197"/>
                  </a:lnTo>
                  <a:cubicBezTo>
                    <a:pt x="7280082" y="737564"/>
                    <a:pt x="7220606" y="797040"/>
                    <a:pt x="7147239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/>
                <a:t>Determining cost-effectiveness</a:t>
              </a:r>
              <a:r>
                <a:rPr lang="ar-EG" sz="2200" dirty="0"/>
                <a:t> هل هاقنع الشخص اكتر لما اقابله عن التليفون</a:t>
              </a:r>
              <a:endParaRPr lang="en-US" sz="22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26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750161" y="276547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 of Stages of Personal Selling Evolution</a:t>
            </a:r>
          </a:p>
        </p:txBody>
      </p:sp>
      <p:graphicFrame>
        <p:nvGraphicFramePr>
          <p:cNvPr id="20" name="Content Placeholder 3">
            <a:extLst>
              <a:ext uri="{FF2B5EF4-FFF2-40B4-BE49-F238E27FC236}">
                <a16:creationId xmlns:a16="http://schemas.microsoft.com/office/drawing/2014/main" id="{D119BA30-3097-40EE-9764-614D9E4FD0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9475605"/>
              </p:ext>
            </p:extLst>
          </p:nvPr>
        </p:nvGraphicFramePr>
        <p:xfrm>
          <a:off x="1465039" y="1758707"/>
          <a:ext cx="8305799" cy="4310064"/>
        </p:xfrm>
        <a:graphic>
          <a:graphicData uri="http://schemas.openxmlformats.org/drawingml/2006/table">
            <a:tbl>
              <a:tblPr firstRow="1" bandRow="1"/>
              <a:tblGrid>
                <a:gridCol w="25060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2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12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06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dirty="0"/>
                        <a:t>Stages and</a:t>
                      </a:r>
                      <a:r>
                        <a:rPr lang="en-US" sz="1800" b="0" i="0" baseline="0" dirty="0"/>
                        <a:t> </a:t>
                      </a:r>
                      <a:r>
                        <a:rPr lang="en-US" sz="1800" b="0" i="0" dirty="0"/>
                        <a:t>description</a:t>
                      </a:r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Customer needs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market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Nature and intensity of competition</a:t>
                      </a:r>
                      <a:endParaRPr lang="en-US" sz="1800" b="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3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Provider - Accepts orders and delivers to buyer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Assumed to exist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 a concern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Sellers’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19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Persuader - Attempts to convince anyone to buy available offerings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Awakened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Buyers’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Undifferentiated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Slight intensity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31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Prospector - Seeks out prospects with need for available offering and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resources to buy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Considered but inferred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Segmented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Differentiated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Growing</a:t>
                      </a:r>
                      <a:endParaRPr lang="en-US" sz="1800" i="0" dirty="0"/>
                    </a:p>
                  </a:txBody>
                  <a:tcPr marT="45690" marB="4569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TextBox 1">
            <a:extLst>
              <a:ext uri="{FF2B5EF4-FFF2-40B4-BE49-F238E27FC236}">
                <a16:creationId xmlns:a16="http://schemas.microsoft.com/office/drawing/2014/main" id="{AB623E47-672A-4129-9715-097C70F55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8069" y="6211565"/>
            <a:ext cx="350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Increased due to competition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404180" y="269620"/>
            <a:ext cx="7182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Characteristics of Stages of Personal Selling Evolution</a:t>
            </a:r>
          </a:p>
        </p:txBody>
      </p:sp>
      <p:sp>
        <p:nvSpPr>
          <p:cNvPr id="21" name="TextBox 1">
            <a:extLst>
              <a:ext uri="{FF2B5EF4-FFF2-40B4-BE49-F238E27FC236}">
                <a16:creationId xmlns:a16="http://schemas.microsoft.com/office/drawing/2014/main" id="{AB623E47-672A-4129-9715-097C70F55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829" y="6464717"/>
            <a:ext cx="350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Increased due to competition</a:t>
            </a:r>
          </a:p>
        </p:txBody>
      </p:sp>
      <p:graphicFrame>
        <p:nvGraphicFramePr>
          <p:cNvPr id="16" name="Content Placeholder 3">
            <a:extLst>
              <a:ext uri="{FF2B5EF4-FFF2-40B4-BE49-F238E27FC236}">
                <a16:creationId xmlns:a16="http://schemas.microsoft.com/office/drawing/2014/main" id="{8255E8A2-DB66-48BD-9B3E-2B1366C93B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855491"/>
              </p:ext>
            </p:extLst>
          </p:nvPr>
        </p:nvGraphicFramePr>
        <p:xfrm>
          <a:off x="1741921" y="1447714"/>
          <a:ext cx="8181499" cy="4977960"/>
        </p:xfrm>
        <a:graphic>
          <a:graphicData uri="http://schemas.openxmlformats.org/drawingml/2006/table">
            <a:tbl>
              <a:tblPr firstRow="1" bandRow="1"/>
              <a:tblGrid>
                <a:gridCol w="2293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8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1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7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158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dirty="0"/>
                        <a:t>Stages and</a:t>
                      </a:r>
                      <a:r>
                        <a:rPr lang="en-US" sz="1800" b="0" i="0" baseline="0" dirty="0"/>
                        <a:t> </a:t>
                      </a:r>
                      <a:r>
                        <a:rPr lang="en-US" sz="1800" b="0" i="0" dirty="0"/>
                        <a:t>description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Customer needs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market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Nature and intensity of competition</a:t>
                      </a:r>
                      <a:endParaRPr lang="en-US" sz="1800" b="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6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Problem solver - Matches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available offerings to solve customer-stated problems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(Peugeot 205)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Diagnosed with attention to customer input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Participative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Responsive and counteractive with increasing resources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56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Procreator - Creates a unique offering to match the buyer’s needs as mutually specified,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involving any or all aspects of the seller’s total marketing mix</a:t>
                      </a:r>
                    </a:p>
                    <a:p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(tailoring &amp; customizing for person himself)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Mutually defined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Matched with tailored offering</a:t>
                      </a:r>
                      <a:endParaRPr lang="en-US" sz="1600" i="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i="0" dirty="0"/>
                        <a:t>Coactive</a:t>
                      </a:r>
                    </a:p>
                    <a:p>
                      <a:r>
                        <a:rPr lang="en-US" sz="1600" i="0" dirty="0"/>
                        <a:t>(we both say our problems)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Focused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i="0" dirty="0"/>
                        <a:t>Growing in</a:t>
                      </a:r>
                      <a:r>
                        <a:rPr lang="en-US" sz="1600" i="0" baseline="0" dirty="0"/>
                        <a:t> </a:t>
                      </a:r>
                      <a:r>
                        <a:rPr lang="en-US" sz="1600" i="0" dirty="0"/>
                        <a:t>breadth of market</a:t>
                      </a:r>
                      <a:r>
                        <a:rPr lang="en-US" sz="1600" i="0" baseline="0" dirty="0"/>
                        <a:t> </a:t>
                      </a:r>
                      <a:r>
                        <a:rPr lang="en-US" sz="1600" i="0" dirty="0"/>
                        <a:t>and service offerings</a:t>
                      </a:r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380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65879"/>
            <a:ext cx="92077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Characteristics of Stages of Personal Selling Evolution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702108" y="878048"/>
            <a:ext cx="11244923" cy="548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200" b="1" u="sng" dirty="0">
                <a:solidFill>
                  <a:srgbClr val="00B050"/>
                </a:solidFill>
                <a:latin typeface="Calibri"/>
                <a:cs typeface="+mn-cs"/>
              </a:rPr>
              <a:t>T</a:t>
            </a:r>
            <a:r>
              <a:rPr kumimoji="0" lang="en-US" altLang="en-US" sz="2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cs typeface="+mn-cs"/>
              </a:rPr>
              <a:t>he different stages of personal-selling evolution: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Provider stage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- Selling activities are limited to accepting orders for the supplier’s available offering and conveying it to the buyer.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Persuader stage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- Selling involves an attempt to persuade market members to buy the supplier’s offerings.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Prospector stage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- Activities include seeking out selected buyers who are perceived to have a need for the offering as well as the resources and authority to buy it.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Problem-solver stage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- Selling involves obtaining the participation of buyers to identify their problems, which can be translated into needs, and then presenting a selection from the supplier’s offerings that corresponds with those needs and can solve those problems.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Procreator stage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 - Selling defines the buyer’s problems or needs and their solutions through active buyer–seller collaboration and then creates a market offering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uniquely tailored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to the customer.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1" u="none" strike="noStrike" kern="1200" cap="none" spc="0" normalizeH="0" baseline="0" noProof="0" dirty="0">
                <a:ln>
                  <a:noFill/>
                </a:ln>
                <a:solidFill>
                  <a:srgbClr val="852F4A"/>
                </a:solidFill>
                <a:effectLst/>
                <a:uLnTx/>
                <a:uFillTx/>
                <a:latin typeface="Calibri"/>
                <a:cs typeface="+mn-cs"/>
              </a:rPr>
              <a:t>The different stages require different promotional strategies, each integrated with personal selling to achieve the maximum communications effect.</a:t>
            </a:r>
          </a:p>
        </p:txBody>
      </p:sp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C3B3A-867C-47C7-8C7F-44F9A5645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3551" y="228600"/>
            <a:ext cx="5910263" cy="838200"/>
          </a:xfrm>
        </p:spPr>
        <p:txBody>
          <a:bodyPr rtlCol="0">
            <a:normAutofit/>
          </a:bodyPr>
          <a:lstStyle/>
          <a:p>
            <a:pPr defTabSz="844357">
              <a:defRPr/>
            </a:pP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FED6B2-0267-4754-B595-24CF5EE309C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803400" y="1600200"/>
            <a:ext cx="8655050" cy="4800600"/>
          </a:xfrm>
        </p:spPr>
        <p:txBody>
          <a:bodyPr rtlCol="0">
            <a:normAutofit/>
          </a:bodyPr>
          <a:lstStyle/>
          <a:p>
            <a:pPr marL="316634" indent="-316634" defTabSz="844357">
              <a:defRPr/>
            </a:pPr>
            <a:endParaRPr/>
          </a:p>
        </p:txBody>
      </p:sp>
      <p:pic>
        <p:nvPicPr>
          <p:cNvPr id="4" name="Online Media 3" title="This Baby Car Seat Turns into a Stroller">
            <a:hlinkClick r:id="" action="ppaction://media"/>
            <a:extLst>
              <a:ext uri="{FF2B5EF4-FFF2-40B4-BE49-F238E27FC236}">
                <a16:creationId xmlns:a16="http://schemas.microsoft.com/office/drawing/2014/main" id="{6E5640C6-72E5-4DEC-9AB3-11C82138507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40406"/>
            <a:ext cx="12192000" cy="6938812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05549" y="118221"/>
            <a:ext cx="7591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3200" b="1" dirty="0">
                <a:solidFill>
                  <a:srgbClr val="00B0F0"/>
                </a:solidFill>
              </a:rPr>
              <a:t>New Role of Salespeople in IMC</a:t>
            </a:r>
            <a:endParaRPr lang="en-US" altLang="en-US" sz="2800" dirty="0">
              <a:solidFill>
                <a:srgbClr val="00B0F0"/>
              </a:solidFill>
            </a:endParaRPr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809FB355-2D9F-463D-811C-9084E8E7983C}"/>
              </a:ext>
            </a:extLst>
          </p:cNvPr>
          <p:cNvSpPr/>
          <p:nvPr/>
        </p:nvSpPr>
        <p:spPr>
          <a:xfrm>
            <a:off x="2272468" y="1838592"/>
            <a:ext cx="3127375" cy="1792287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Surveying</a:t>
            </a:r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87CD5117-0370-45EA-A339-74E91098D4CF}"/>
              </a:ext>
            </a:extLst>
          </p:cNvPr>
          <p:cNvSpPr/>
          <p:nvPr/>
        </p:nvSpPr>
        <p:spPr>
          <a:xfrm>
            <a:off x="6396793" y="1838592"/>
            <a:ext cx="3127375" cy="1792287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Mapmaking</a:t>
            </a:r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9772A79E-B324-4D6A-B314-0A71BF8C3CC3}"/>
              </a:ext>
            </a:extLst>
          </p:cNvPr>
          <p:cNvSpPr/>
          <p:nvPr/>
        </p:nvSpPr>
        <p:spPr>
          <a:xfrm>
            <a:off x="2272468" y="4462729"/>
            <a:ext cx="3127375" cy="1793875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Guiding</a:t>
            </a:r>
          </a:p>
        </p:txBody>
      </p:sp>
      <p:sp>
        <p:nvSpPr>
          <p:cNvPr id="18" name="Freeform 8">
            <a:extLst>
              <a:ext uri="{FF2B5EF4-FFF2-40B4-BE49-F238E27FC236}">
                <a16:creationId xmlns:a16="http://schemas.microsoft.com/office/drawing/2014/main" id="{E8E391D0-D171-4B1E-830B-A5A3B6C99508}"/>
              </a:ext>
            </a:extLst>
          </p:cNvPr>
          <p:cNvSpPr/>
          <p:nvPr/>
        </p:nvSpPr>
        <p:spPr>
          <a:xfrm>
            <a:off x="6396793" y="4462729"/>
            <a:ext cx="3127375" cy="1793875"/>
          </a:xfrm>
          <a:custGeom>
            <a:avLst/>
            <a:gdLst>
              <a:gd name="connsiteX0" fmla="*/ 0 w 3750022"/>
              <a:gd name="connsiteY0" fmla="*/ 0 h 2250013"/>
              <a:gd name="connsiteX1" fmla="*/ 3750022 w 3750022"/>
              <a:gd name="connsiteY1" fmla="*/ 0 h 2250013"/>
              <a:gd name="connsiteX2" fmla="*/ 3750022 w 3750022"/>
              <a:gd name="connsiteY2" fmla="*/ 2250013 h 2250013"/>
              <a:gd name="connsiteX3" fmla="*/ 0 w 3750022"/>
              <a:gd name="connsiteY3" fmla="*/ 2250013 h 2250013"/>
              <a:gd name="connsiteX4" fmla="*/ 0 w 3750022"/>
              <a:gd name="connsiteY4" fmla="*/ 0 h 225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0022" h="2250013">
                <a:moveTo>
                  <a:pt x="0" y="0"/>
                </a:moveTo>
                <a:lnTo>
                  <a:pt x="3750022" y="0"/>
                </a:lnTo>
                <a:lnTo>
                  <a:pt x="3750022" y="2250013"/>
                </a:lnTo>
                <a:lnTo>
                  <a:pt x="0" y="2250013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121920" tIns="121920" rIns="121920" bIns="121920" spcCol="1270" anchor="ctr"/>
          <a:lstStyle/>
          <a:p>
            <a:pPr marL="0" marR="0" lvl="0" indent="0" algn="ctr" defTabSz="1422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Fire starting</a:t>
            </a:r>
          </a:p>
        </p:txBody>
      </p:sp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90118" y="65879"/>
            <a:ext cx="55839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New Role of Salespeople in IMC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473453" y="893357"/>
            <a:ext cx="11245093" cy="548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200" b="1" u="sng" dirty="0">
                <a:solidFill>
                  <a:srgbClr val="00B050"/>
                </a:solidFill>
                <a:latin typeface="Calibri"/>
                <a:cs typeface="+mn-cs"/>
              </a:rPr>
              <a:t>T</a:t>
            </a:r>
            <a:r>
              <a:rPr kumimoji="0" lang="en-US" altLang="en-US" sz="2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cs typeface="+mn-cs"/>
              </a:rPr>
              <a:t>he additional responsibilities that have been taken up by salespeople to increase their effectiveness. </a:t>
            </a:r>
            <a:r>
              <a:rPr kumimoji="0" lang="en-US" sz="22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cs typeface="+mn-cs"/>
              </a:rPr>
              <a:t>That is, in addition to being information providers, influencers through proximity, and demonstrators, salespeople engage in: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/>
              <a:cs typeface="+mn-cs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Surveying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Educating themselves more about their customers’ businesses and regularly assessing these businesses and their customers to achieve a position of knowledgeable authority.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Mapmaking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Outlining both an account strategy and a solutions strategy. This means laying out a plan, discussing it with a customer, and revising it as changes require.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Guiding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Bringing incremental value to the customer by identifying problems and opportunities, offering alternative options and solutions, and providing solution with tangible value.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cs typeface="+mn-cs"/>
              </a:rPr>
              <a:t>Fire starting -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Engaging customers and driving them to commit to a solution.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1" u="none" strike="noStrike" kern="1200" cap="none" spc="0" normalizeH="0" baseline="0" noProof="0" dirty="0">
                <a:ln>
                  <a:noFill/>
                </a:ln>
                <a:solidFill>
                  <a:srgbClr val="852F4A"/>
                </a:solidFill>
                <a:effectLst/>
                <a:uLnTx/>
                <a:uFillTx/>
                <a:latin typeface="Calibri"/>
                <a:cs typeface="+mn-cs"/>
              </a:rPr>
              <a:t>These additional responsibilities help create added value and develop a relationship between buyer and seller.</a:t>
            </a:r>
          </a:p>
        </p:txBody>
      </p:sp>
    </p:spTree>
    <p:extLst>
      <p:ext uri="{BB962C8B-B14F-4D97-AF65-F5344CB8AC3E}">
        <p14:creationId xmlns:p14="http://schemas.microsoft.com/office/powerpoint/2010/main" val="3691652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080444" y="150565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Nature of Personal Selling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B3D78A7-1C5A-4243-9DBC-7B60A8D69C48}"/>
              </a:ext>
            </a:extLst>
          </p:cNvPr>
          <p:cNvSpPr txBox="1">
            <a:spLocks/>
          </p:cNvSpPr>
          <p:nvPr/>
        </p:nvSpPr>
        <p:spPr bwMode="auto">
          <a:xfrm>
            <a:off x="964874" y="2140370"/>
            <a:ext cx="9642165" cy="387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800" dirty="0">
                <a:solidFill>
                  <a:sysClr val="windowText" lastClr="000000"/>
                </a:solidFill>
              </a:rPr>
              <a:t>T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he new role of sales persons has become less focused on selling products and services and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more focused on building a partnership with the customer.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Establishing a long-term, symbiotic (mutual) relationship with clients also requires working with marketing to use techniques like database marketing, message differentiation, and tracking of promotional effects in order to improve the relationship.</a:t>
            </a:r>
          </a:p>
        </p:txBody>
      </p:sp>
    </p:spTree>
    <p:extLst>
      <p:ext uri="{BB962C8B-B14F-4D97-AF65-F5344CB8AC3E}">
        <p14:creationId xmlns:p14="http://schemas.microsoft.com/office/powerpoint/2010/main" val="2080845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1806286" y="197757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Relationship Marketing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1B3D78A7-1C5A-4243-9DBC-7B60A8D69C48}"/>
              </a:ext>
            </a:extLst>
          </p:cNvPr>
          <p:cNvSpPr txBox="1">
            <a:spLocks/>
          </p:cNvSpPr>
          <p:nvPr/>
        </p:nvSpPr>
        <p:spPr bwMode="auto">
          <a:xfrm>
            <a:off x="972650" y="1527251"/>
            <a:ext cx="10010309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Organization’s effort to develop a long-term, cost-effective link with individual customers for mutual benefit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Customer relationship management (CRM)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involves the business processes and supporting technologies that support the key activities of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targeting, acquiring, retaining, understanding and collaborating with customers.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Ex. Real estate and cars and online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most imp job in company 1 </a:t>
            </a:r>
            <a:r>
              <a:rPr kumimoji="0" lang="en-US" altLang="en-US" sz="2400" b="0" i="1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is 7x less in cost than acquiring new 1 Vodafone target 0.5 </a:t>
            </a:r>
            <a:r>
              <a:rPr kumimoji="0" lang="en-US" altLang="en-US" sz="2400" b="0" i="1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bcoz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market is saturated. Waiting for kids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6FF13-0EF6-4AE0-9281-B9928356E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5908" y="4933060"/>
            <a:ext cx="3396092" cy="192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999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1894035" y="192220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Costs of Personal Selling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36DAF48-A484-4F09-89EC-92343592A1E2}"/>
              </a:ext>
            </a:extLst>
          </p:cNvPr>
          <p:cNvSpPr txBox="1">
            <a:spLocks/>
          </p:cNvSpPr>
          <p:nvPr/>
        </p:nvSpPr>
        <p:spPr bwMode="auto">
          <a:xfrm>
            <a:off x="936718" y="1524000"/>
            <a:ext cx="10269761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dirty="0">
                <a:solidFill>
                  <a:sysClr val="windowText" lastClr="000000"/>
                </a:solidFill>
              </a:rPr>
              <a:t>T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reasons for the high costs incurred in personal selling and on what basis they are evaluated.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incurs high costs due to the following reasons: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Much attention is devoted to it due to its advantages over other communication methods.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an expensive form of communication.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evaluating the costs of personal selling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one must consider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nature of the call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objectives sought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and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whether other program elements could deliver the message as effectively.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is an expensive way to communicate, however, if the returns are greater than those from the other program elements, then the high costs are justified.</a:t>
            </a:r>
          </a:p>
        </p:txBody>
      </p:sp>
    </p:spTree>
    <p:extLst>
      <p:ext uri="{BB962C8B-B14F-4D97-AF65-F5344CB8AC3E}">
        <p14:creationId xmlns:p14="http://schemas.microsoft.com/office/powerpoint/2010/main" val="3895961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82755" y="192220"/>
            <a:ext cx="718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Costs of Personal Selling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36DAF48-A484-4F09-89EC-92343592A1E2}"/>
              </a:ext>
            </a:extLst>
          </p:cNvPr>
          <p:cNvSpPr txBox="1">
            <a:spLocks/>
          </p:cNvSpPr>
          <p:nvPr/>
        </p:nvSpPr>
        <p:spPr bwMode="auto">
          <a:xfrm>
            <a:off x="1133318" y="1638683"/>
            <a:ext cx="86106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Incurs high costs </a:t>
            </a:r>
            <a:r>
              <a: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(carte blanche in expenses)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Gathers a lot of attention due to its advantages over other methods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Expensive form of communication (Adv lacks instant feedback)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Evaluated by considering: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Nature of the call (sales call)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Objectives sought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Delivery of the message by other program elements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ar-EG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ايه الرسالة اللي هايقولوها للناس و ايه الاهداف اللي حققوها و لو كنت استخدمت طريقة تانية كانت هاتحققلي النتيجة ولا لأ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0" name="Picture 1">
            <a:extLst>
              <a:ext uri="{FF2B5EF4-FFF2-40B4-BE49-F238E27FC236}">
                <a16:creationId xmlns:a16="http://schemas.microsoft.com/office/drawing/2014/main" id="{54CC48EC-A131-4B24-AD33-91880C94DE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454" y="3586064"/>
            <a:ext cx="3448808" cy="245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07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792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Eight Step Personal-Selling Process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0C23AC51-44F7-4A18-BD86-77401CC61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26" y="1531647"/>
            <a:ext cx="9122181" cy="5147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85849" y="178674"/>
            <a:ext cx="6792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Eight Step Personal-Selling Process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744354" y="1439522"/>
            <a:ext cx="10703292" cy="5239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  <a:defRPr/>
            </a:pPr>
            <a:r>
              <a:rPr lang="en-US" altLang="en-US" sz="2400" b="1" u="sng" dirty="0">
                <a:solidFill>
                  <a:srgbClr val="00B050"/>
                </a:solidFill>
              </a:rPr>
              <a:t>The steps involved in a personal-selling process. 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Prospecting - </a:t>
            </a:r>
            <a:r>
              <a:rPr lang="en-US" sz="2000" dirty="0"/>
              <a:t>Looking for and checking leads.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pre-approach - </a:t>
            </a:r>
            <a:r>
              <a:rPr lang="en-US" sz="2000" dirty="0"/>
              <a:t>The collection of as much relevant information as possible prior to the sales presentation.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approach - </a:t>
            </a:r>
            <a:r>
              <a:rPr lang="en-US" sz="2000" dirty="0"/>
              <a:t>Focusing on the features, advantages, and benefits of the product or service to the buyer.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sales presentation - </a:t>
            </a:r>
            <a:r>
              <a:rPr lang="en-US" sz="2000" dirty="0"/>
              <a:t>The persuasive, vocal presentation, and answering questions.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The trial close - </a:t>
            </a:r>
            <a:r>
              <a:rPr lang="en-US" sz="2000" dirty="0"/>
              <a:t>Establish customers’ attitudes and attempt to lead to sale.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Handling objectives - </a:t>
            </a:r>
            <a:r>
              <a:rPr lang="en-US" sz="2000" dirty="0"/>
              <a:t>Addressing concerns and requests for more information, and determining exactly what is on the prospect’s mind.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Closing the sale - </a:t>
            </a:r>
            <a:r>
              <a:rPr lang="en-US" sz="2000" dirty="0"/>
              <a:t>Consummating the deal.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000" b="1" dirty="0">
                <a:solidFill>
                  <a:srgbClr val="0070C0"/>
                </a:solidFill>
              </a:rPr>
              <a:t>Follow-up - </a:t>
            </a:r>
            <a:r>
              <a:rPr lang="en-US" sz="2000" dirty="0"/>
              <a:t>Ensure everything goes as planned. Address additional concerns or issues that may arise.</a:t>
            </a:r>
          </a:p>
        </p:txBody>
      </p:sp>
    </p:spTree>
    <p:extLst>
      <p:ext uri="{BB962C8B-B14F-4D97-AF65-F5344CB8AC3E}">
        <p14:creationId xmlns:p14="http://schemas.microsoft.com/office/powerpoint/2010/main" val="2663610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91398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Types of Sales Positions Jobs (hierarchy of sales jobs)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912726" y="1884310"/>
            <a:ext cx="767787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Order taking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0" indent="0" eaLnBrk="1" hangingPunct="1">
              <a:buNone/>
              <a:defRPr/>
            </a:pPr>
            <a:r>
              <a:rPr lang="en-US" altLang="en-US" sz="2400" dirty="0">
                <a:cs typeface="Times New Roman" panose="02020603050405020304" pitchFamily="18" charset="0"/>
              </a:rPr>
              <a:t>Role is more casual and often involves straight rebuying by the customer, but can also involve modified rebuys.</a:t>
            </a:r>
            <a:endParaRPr kumimoji="0" lang="en-US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Accomplished by: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Inside order takers - Work inside the sales office and receive orders by phone, mail, or the Internet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Field order takers - Travel to customers to get their orders 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928F4EAF-FF00-47F3-8C75-E1D364940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232" y="1608477"/>
            <a:ext cx="3463588" cy="224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825B353-4089-4C64-A951-663B1F4D0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723" y="4225340"/>
            <a:ext cx="3898901" cy="2193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852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95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Types of Sales Jobs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996844" y="1848894"/>
            <a:ext cx="7550390" cy="475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Creative selling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dirty="0">
                <a:cs typeface="Times New Roman" panose="02020603050405020304" pitchFamily="18" charset="0"/>
              </a:rPr>
              <a:t>Requires skill and preparation, and the ability to assess the situation and determine the needs, present capability to satisfy those needs, and get an order.</a:t>
            </a:r>
            <a:endParaRPr kumimoji="0" lang="en-US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Getting an order by: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Assessing a situation and determining the needs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Presenting capabilities to satisfy the needs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928F4EAF-FF00-47F3-8C75-E1D364940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976" y="1542860"/>
            <a:ext cx="3733096" cy="241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825B353-4089-4C64-A951-663B1F4D0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930" y="4108078"/>
            <a:ext cx="3853499" cy="2167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8690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>
            <a:extLst>
              <a:ext uri="{FF2B5EF4-FFF2-40B4-BE49-F238E27FC236}">
                <a16:creationId xmlns:a16="http://schemas.microsoft.com/office/drawing/2014/main" id="{A249D132-7C78-4762-8FFA-7350C905A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616" y="1403699"/>
            <a:ext cx="8234420" cy="522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395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Types of Sales Jobs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9F73223E-C7BF-49A6-9CB5-20F565E7E925}"/>
              </a:ext>
            </a:extLst>
          </p:cNvPr>
          <p:cNvSpPr txBox="1">
            <a:spLocks/>
          </p:cNvSpPr>
          <p:nvPr/>
        </p:nvSpPr>
        <p:spPr>
          <a:xfrm>
            <a:off x="1902120" y="1786300"/>
            <a:ext cx="7991833" cy="4351176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800"/>
              </a:spcAft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A39946-F7F1-41FD-A6BB-E288E4BB4949}"/>
              </a:ext>
            </a:extLst>
          </p:cNvPr>
          <p:cNvSpPr txBox="1">
            <a:spLocks/>
          </p:cNvSpPr>
          <p:nvPr/>
        </p:nvSpPr>
        <p:spPr bwMode="auto">
          <a:xfrm>
            <a:off x="803360" y="1786300"/>
            <a:ext cx="515833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</a:pPr>
            <a:r>
              <a:rPr lang="en-US" altLang="en-US" b="1" dirty="0">
                <a:solidFill>
                  <a:srgbClr val="4472C4"/>
                </a:solidFill>
              </a:rPr>
              <a:t>3. Missionary sales</a:t>
            </a:r>
            <a:r>
              <a:rPr lang="en-US" altLang="en-US" dirty="0">
                <a:solidFill>
                  <a:srgbClr val="4472C4"/>
                </a:solidFill>
              </a:rPr>
              <a:t>:</a:t>
            </a:r>
            <a:r>
              <a:rPr lang="en-US" altLang="en-US" b="1" dirty="0">
                <a:solidFill>
                  <a:srgbClr val="4472C4"/>
                </a:solidFill>
              </a:rPr>
              <a:t> </a:t>
            </a:r>
            <a:r>
              <a:rPr lang="en-US" altLang="en-US" sz="2800" dirty="0"/>
              <a:t>Introduce new products, promotions, and/or programs with the actual order to be taken. (offers new solutions)</a:t>
            </a:r>
          </a:p>
          <a:p>
            <a:pPr lvl="1" eaLnBrk="1" hangingPunct="1"/>
            <a:r>
              <a:rPr lang="en-US" altLang="en-US" sz="2400" dirty="0"/>
              <a:t>Perform a support role</a:t>
            </a:r>
            <a:endParaRPr lang="en-US" altLang="en-US" dirty="0"/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AE9C7625-1AC2-41BC-ADB7-F252A70329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094" y="4148500"/>
            <a:ext cx="2819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B842DE-1293-F52E-2A71-D9E0165E3428}"/>
              </a:ext>
            </a:extLst>
          </p:cNvPr>
          <p:cNvSpPr txBox="1"/>
          <p:nvPr/>
        </p:nvSpPr>
        <p:spPr>
          <a:xfrm>
            <a:off x="8373979" y="3114497"/>
            <a:ext cx="272433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F0"/>
                </a:solidFill>
              </a:rPr>
              <a:t>The sales representative’s role is one of supporting and servicing the customer  rather can trying to get </a:t>
            </a:r>
          </a:p>
          <a:p>
            <a:r>
              <a:rPr lang="en-GB" dirty="0">
                <a:solidFill>
                  <a:srgbClr val="00B0F0"/>
                </a:solidFill>
              </a:rPr>
              <a:t>new business.</a:t>
            </a:r>
          </a:p>
        </p:txBody>
      </p:sp>
    </p:spTree>
    <p:extLst>
      <p:ext uri="{BB962C8B-B14F-4D97-AF65-F5344CB8AC3E}">
        <p14:creationId xmlns:p14="http://schemas.microsoft.com/office/powerpoint/2010/main" val="860878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987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Traits of a Salespeople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9ADF280-7B5C-469B-9A00-83D22DA2393A}"/>
              </a:ext>
            </a:extLst>
          </p:cNvPr>
          <p:cNvGrpSpPr>
            <a:grpSpLocks/>
          </p:cNvGrpSpPr>
          <p:nvPr/>
        </p:nvGrpSpPr>
        <p:grpSpPr bwMode="auto">
          <a:xfrm>
            <a:off x="774032" y="1670551"/>
            <a:ext cx="2705100" cy="4702175"/>
            <a:chOff x="916781" y="1470673"/>
            <a:chExt cx="2321718" cy="4373853"/>
          </a:xfrm>
        </p:grpSpPr>
        <p:sp>
          <p:nvSpPr>
            <p:cNvPr id="14" name="Freeform 2">
              <a:extLst>
                <a:ext uri="{FF2B5EF4-FFF2-40B4-BE49-F238E27FC236}">
                  <a16:creationId xmlns:a16="http://schemas.microsoft.com/office/drawing/2014/main" id="{8BAF5799-8BCA-44B1-B4CA-11F8BD9451A2}"/>
                </a:ext>
              </a:extLst>
            </p:cNvPr>
            <p:cNvSpPr/>
            <p:nvPr/>
          </p:nvSpPr>
          <p:spPr>
            <a:xfrm>
              <a:off x="916781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Successful salespeople</a:t>
              </a: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4">
              <a:extLst>
                <a:ext uri="{FF2B5EF4-FFF2-40B4-BE49-F238E27FC236}">
                  <a16:creationId xmlns:a16="http://schemas.microsoft.com/office/drawing/2014/main" id="{FE509CBC-3C62-4CF9-B593-3C25E95B9E85}"/>
                </a:ext>
              </a:extLst>
            </p:cNvPr>
            <p:cNvSpPr/>
            <p:nvPr/>
          </p:nvSpPr>
          <p:spPr>
            <a:xfrm>
              <a:off x="916781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Knowledgeable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Professional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Thorough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Results-oriented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Problem solving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Relationship-oriented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Customer-focused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Responsive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Good communicators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Reliable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60FF5B3-5C28-4A94-9F08-EFF0D1A33061}"/>
              </a:ext>
            </a:extLst>
          </p:cNvPr>
          <p:cNvGrpSpPr>
            <a:grpSpLocks/>
          </p:cNvGrpSpPr>
          <p:nvPr/>
        </p:nvGrpSpPr>
        <p:grpSpPr bwMode="auto">
          <a:xfrm>
            <a:off x="3575970" y="1670551"/>
            <a:ext cx="2705100" cy="4702175"/>
            <a:chOff x="3563540" y="1470673"/>
            <a:chExt cx="2321718" cy="4373853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1323E469-8EF3-49D6-A098-E3EA627F904B}"/>
                </a:ext>
              </a:extLst>
            </p:cNvPr>
            <p:cNvSpPr/>
            <p:nvPr/>
          </p:nvSpPr>
          <p:spPr>
            <a:xfrm>
              <a:off x="3563540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Most helpful to customers</a:t>
              </a: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E1BA06C5-0D7D-4CB2-A942-1332259ED71E}"/>
                </a:ext>
              </a:extLst>
            </p:cNvPr>
            <p:cNvSpPr/>
            <p:nvPr/>
          </p:nvSpPr>
          <p:spPr>
            <a:xfrm>
              <a:off x="3563540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Knowledge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Empathy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Well organized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Promptness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Follow-through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Solutions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Punctuality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Hard work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Energetic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Honesty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DBE3469-4739-4FCC-B29F-AEB7A1BDF561}"/>
              </a:ext>
            </a:extLst>
          </p:cNvPr>
          <p:cNvGrpSpPr>
            <a:grpSpLocks/>
          </p:cNvGrpSpPr>
          <p:nvPr/>
        </p:nvGrpSpPr>
        <p:grpSpPr bwMode="auto">
          <a:xfrm>
            <a:off x="6374732" y="1670551"/>
            <a:ext cx="2705100" cy="4702175"/>
            <a:chOff x="6210300" y="1470673"/>
            <a:chExt cx="2321718" cy="4373853"/>
          </a:xfrm>
        </p:grpSpPr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77F9B83D-2038-4B26-9B9C-88AAFB52E7EB}"/>
                </a:ext>
              </a:extLst>
            </p:cNvPr>
            <p:cNvSpPr/>
            <p:nvPr/>
          </p:nvSpPr>
          <p:spPr>
            <a:xfrm>
              <a:off x="6210300" y="1470673"/>
              <a:ext cx="2321718" cy="877133"/>
            </a:xfrm>
            <a:custGeom>
              <a:avLst/>
              <a:gdLst>
                <a:gd name="connsiteX0" fmla="*/ 0 w 2321718"/>
                <a:gd name="connsiteY0" fmla="*/ 0 h 876723"/>
                <a:gd name="connsiteX1" fmla="*/ 2321718 w 2321718"/>
                <a:gd name="connsiteY1" fmla="*/ 0 h 876723"/>
                <a:gd name="connsiteX2" fmla="*/ 2321718 w 2321718"/>
                <a:gd name="connsiteY2" fmla="*/ 876723 h 876723"/>
                <a:gd name="connsiteX3" fmla="*/ 0 w 2321718"/>
                <a:gd name="connsiteY3" fmla="*/ 876723 h 876723"/>
                <a:gd name="connsiteX4" fmla="*/ 0 w 2321718"/>
                <a:gd name="connsiteY4" fmla="*/ 0 h 876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876723">
                  <a:moveTo>
                    <a:pt x="0" y="0"/>
                  </a:moveTo>
                  <a:lnTo>
                    <a:pt x="2321718" y="0"/>
                  </a:lnTo>
                  <a:lnTo>
                    <a:pt x="2321718" y="876723"/>
                  </a:lnTo>
                  <a:lnTo>
                    <a:pt x="0" y="8767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Most objectionable to customers</a:t>
              </a: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id="{D04562DE-0F0E-4B2F-93CE-104600E9378D}"/>
                </a:ext>
              </a:extLst>
            </p:cNvPr>
            <p:cNvSpPr/>
            <p:nvPr/>
          </p:nvSpPr>
          <p:spPr>
            <a:xfrm>
              <a:off x="6210300" y="2347806"/>
              <a:ext cx="2321718" cy="3496720"/>
            </a:xfrm>
            <a:custGeom>
              <a:avLst/>
              <a:gdLst>
                <a:gd name="connsiteX0" fmla="*/ 0 w 2321718"/>
                <a:gd name="connsiteY0" fmla="*/ 0 h 3497130"/>
                <a:gd name="connsiteX1" fmla="*/ 2321718 w 2321718"/>
                <a:gd name="connsiteY1" fmla="*/ 0 h 3497130"/>
                <a:gd name="connsiteX2" fmla="*/ 2321718 w 2321718"/>
                <a:gd name="connsiteY2" fmla="*/ 3497130 h 3497130"/>
                <a:gd name="connsiteX3" fmla="*/ 0 w 2321718"/>
                <a:gd name="connsiteY3" fmla="*/ 3497130 h 3497130"/>
                <a:gd name="connsiteX4" fmla="*/ 0 w 2321718"/>
                <a:gd name="connsiteY4" fmla="*/ 0 h 349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1718" h="3497130">
                  <a:moveTo>
                    <a:pt x="0" y="0"/>
                  </a:moveTo>
                  <a:lnTo>
                    <a:pt x="2321718" y="0"/>
                  </a:lnTo>
                  <a:lnTo>
                    <a:pt x="2321718" y="3497130"/>
                  </a:lnTo>
                  <a:lnTo>
                    <a:pt x="0" y="3497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69342" tIns="69342" rIns="92456" bIns="104013" spcCol="1270"/>
            <a:lstStyle/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Unprepared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Uninformed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Aggressive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Undependability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Poor follow-through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Presumptuousness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Calling without appointments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Compulsive talkers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Problem avoiders</a:t>
              </a:r>
            </a:p>
            <a:p>
              <a:pPr marL="114300" marR="0" lvl="1" indent="-114300" defTabSz="5778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Lack of personal respect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A91C165-D6F7-9D87-C066-D8CB32A32C66}"/>
              </a:ext>
            </a:extLst>
          </p:cNvPr>
          <p:cNvSpPr txBox="1"/>
          <p:nvPr/>
        </p:nvSpPr>
        <p:spPr>
          <a:xfrm>
            <a:off x="9079832" y="3233369"/>
            <a:ext cx="235757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Compare the traits of effective salespeople against the traits that customers find most helpful or objectionable. </a:t>
            </a:r>
          </a:p>
        </p:txBody>
      </p:sp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79038" y="185162"/>
            <a:ext cx="86500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Advantages and Disadvantages of Personal Selling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5C4D9F2-8433-4B3C-BF59-AAC722BADAC1}"/>
              </a:ext>
            </a:extLst>
          </p:cNvPr>
          <p:cNvGrpSpPr>
            <a:grpSpLocks/>
          </p:cNvGrpSpPr>
          <p:nvPr/>
        </p:nvGrpSpPr>
        <p:grpSpPr bwMode="auto">
          <a:xfrm>
            <a:off x="1257267" y="1540042"/>
            <a:ext cx="3844925" cy="4755191"/>
            <a:chOff x="609640" y="1771346"/>
            <a:chExt cx="3845569" cy="4469569"/>
          </a:xfrm>
        </p:grpSpPr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0DEDAA0E-4DBA-4C73-8254-A6911B50274D}"/>
                </a:ext>
              </a:extLst>
            </p:cNvPr>
            <p:cNvSpPr/>
            <p:nvPr/>
          </p:nvSpPr>
          <p:spPr>
            <a:xfrm>
              <a:off x="609640" y="1771346"/>
              <a:ext cx="3845569" cy="1027851"/>
            </a:xfrm>
            <a:custGeom>
              <a:avLst/>
              <a:gdLst>
                <a:gd name="connsiteX0" fmla="*/ 0 w 3845569"/>
                <a:gd name="connsiteY0" fmla="*/ 0 h 1267200"/>
                <a:gd name="connsiteX1" fmla="*/ 3845569 w 3845569"/>
                <a:gd name="connsiteY1" fmla="*/ 0 h 1267200"/>
                <a:gd name="connsiteX2" fmla="*/ 3845569 w 3845569"/>
                <a:gd name="connsiteY2" fmla="*/ 1267200 h 1267200"/>
                <a:gd name="connsiteX3" fmla="*/ 0 w 3845569"/>
                <a:gd name="connsiteY3" fmla="*/ 1267200 h 1267200"/>
                <a:gd name="connsiteX4" fmla="*/ 0 w 3845569"/>
                <a:gd name="connsiteY4" fmla="*/ 0 h 126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1267200">
                  <a:moveTo>
                    <a:pt x="0" y="0"/>
                  </a:moveTo>
                  <a:lnTo>
                    <a:pt x="3845569" y="0"/>
                  </a:lnTo>
                  <a:lnTo>
                    <a:pt x="3845569" y="1267200"/>
                  </a:lnTo>
                  <a:lnTo>
                    <a:pt x="0" y="1267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9352" tIns="85344" rIns="149352" bIns="85344" spcCol="1270" anchor="ctr"/>
            <a:lstStyle/>
            <a:p>
              <a:pPr marL="0" marR="0" lvl="0" indent="0" algn="ctr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</a:p>
          </p:txBody>
        </p:sp>
        <p:sp>
          <p:nvSpPr>
            <p:cNvPr id="30" name="Freeform 6">
              <a:extLst>
                <a:ext uri="{FF2B5EF4-FFF2-40B4-BE49-F238E27FC236}">
                  <a16:creationId xmlns:a16="http://schemas.microsoft.com/office/drawing/2014/main" id="{371B71A3-C374-494B-8EAF-2A8802A227F3}"/>
                </a:ext>
              </a:extLst>
            </p:cNvPr>
            <p:cNvSpPr/>
            <p:nvPr/>
          </p:nvSpPr>
          <p:spPr>
            <a:xfrm>
              <a:off x="609640" y="2799197"/>
              <a:ext cx="3845569" cy="3441718"/>
            </a:xfrm>
            <a:custGeom>
              <a:avLst/>
              <a:gdLst>
                <a:gd name="connsiteX0" fmla="*/ 0 w 3845569"/>
                <a:gd name="connsiteY0" fmla="*/ 0 h 3442230"/>
                <a:gd name="connsiteX1" fmla="*/ 3845569 w 3845569"/>
                <a:gd name="connsiteY1" fmla="*/ 0 h 3442230"/>
                <a:gd name="connsiteX2" fmla="*/ 3845569 w 3845569"/>
                <a:gd name="connsiteY2" fmla="*/ 3442230 h 3442230"/>
                <a:gd name="connsiteX3" fmla="*/ 0 w 3845569"/>
                <a:gd name="connsiteY3" fmla="*/ 3442230 h 3442230"/>
                <a:gd name="connsiteX4" fmla="*/ 0 w 3845569"/>
                <a:gd name="connsiteY4" fmla="*/ 0 h 344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3442230">
                  <a:moveTo>
                    <a:pt x="0" y="0"/>
                  </a:moveTo>
                  <a:lnTo>
                    <a:pt x="3845569" y="0"/>
                  </a:lnTo>
                  <a:lnTo>
                    <a:pt x="3845569" y="3442230"/>
                  </a:lnTo>
                  <a:lnTo>
                    <a:pt x="0" y="34422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12014" tIns="112014" rIns="149352" bIns="168021" spcCol="1270"/>
            <a:lstStyle/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Allows for two-way interaction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Tailors the message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Lack of distraction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Involvement in the decision process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Source of research information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CD806ED-8A33-47D3-BA72-BE3C12C670C0}"/>
              </a:ext>
            </a:extLst>
          </p:cNvPr>
          <p:cNvGrpSpPr>
            <a:grpSpLocks/>
          </p:cNvGrpSpPr>
          <p:nvPr/>
        </p:nvGrpSpPr>
        <p:grpSpPr bwMode="auto">
          <a:xfrm>
            <a:off x="6262036" y="1828800"/>
            <a:ext cx="3844925" cy="4259263"/>
            <a:chOff x="4993589" y="1771346"/>
            <a:chExt cx="3845569" cy="4469569"/>
          </a:xfrm>
        </p:grpSpPr>
        <p:sp>
          <p:nvSpPr>
            <p:cNvPr id="32" name="Freeform 7">
              <a:extLst>
                <a:ext uri="{FF2B5EF4-FFF2-40B4-BE49-F238E27FC236}">
                  <a16:creationId xmlns:a16="http://schemas.microsoft.com/office/drawing/2014/main" id="{64AEAF05-7E09-4418-8E9F-7824353AFDF6}"/>
                </a:ext>
              </a:extLst>
            </p:cNvPr>
            <p:cNvSpPr/>
            <p:nvPr/>
          </p:nvSpPr>
          <p:spPr>
            <a:xfrm>
              <a:off x="4993589" y="1771346"/>
              <a:ext cx="3845569" cy="1027851"/>
            </a:xfrm>
            <a:custGeom>
              <a:avLst/>
              <a:gdLst>
                <a:gd name="connsiteX0" fmla="*/ 0 w 3845569"/>
                <a:gd name="connsiteY0" fmla="*/ 0 h 1267200"/>
                <a:gd name="connsiteX1" fmla="*/ 3845569 w 3845569"/>
                <a:gd name="connsiteY1" fmla="*/ 0 h 1267200"/>
                <a:gd name="connsiteX2" fmla="*/ 3845569 w 3845569"/>
                <a:gd name="connsiteY2" fmla="*/ 1267200 h 1267200"/>
                <a:gd name="connsiteX3" fmla="*/ 0 w 3845569"/>
                <a:gd name="connsiteY3" fmla="*/ 1267200 h 1267200"/>
                <a:gd name="connsiteX4" fmla="*/ 0 w 3845569"/>
                <a:gd name="connsiteY4" fmla="*/ 0 h 126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1267200">
                  <a:moveTo>
                    <a:pt x="0" y="0"/>
                  </a:moveTo>
                  <a:lnTo>
                    <a:pt x="3845569" y="0"/>
                  </a:lnTo>
                  <a:lnTo>
                    <a:pt x="3845569" y="1267200"/>
                  </a:lnTo>
                  <a:lnTo>
                    <a:pt x="0" y="1267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9352" tIns="85344" rIns="149352" bIns="85344" spcCol="1270" anchor="ctr"/>
            <a:lstStyle/>
            <a:p>
              <a:pPr marL="0" marR="0" lvl="0" indent="0" algn="ctr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Disadvantages</a:t>
              </a:r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0CCDDB96-63C2-46C9-9624-6F4BAEE8F725}"/>
                </a:ext>
              </a:extLst>
            </p:cNvPr>
            <p:cNvSpPr/>
            <p:nvPr/>
          </p:nvSpPr>
          <p:spPr>
            <a:xfrm>
              <a:off x="4993589" y="2799197"/>
              <a:ext cx="3845569" cy="3441718"/>
            </a:xfrm>
            <a:custGeom>
              <a:avLst/>
              <a:gdLst>
                <a:gd name="connsiteX0" fmla="*/ 0 w 3845569"/>
                <a:gd name="connsiteY0" fmla="*/ 0 h 3442230"/>
                <a:gd name="connsiteX1" fmla="*/ 3845569 w 3845569"/>
                <a:gd name="connsiteY1" fmla="*/ 0 h 3442230"/>
                <a:gd name="connsiteX2" fmla="*/ 3845569 w 3845569"/>
                <a:gd name="connsiteY2" fmla="*/ 3442230 h 3442230"/>
                <a:gd name="connsiteX3" fmla="*/ 0 w 3845569"/>
                <a:gd name="connsiteY3" fmla="*/ 3442230 h 3442230"/>
                <a:gd name="connsiteX4" fmla="*/ 0 w 3845569"/>
                <a:gd name="connsiteY4" fmla="*/ 0 h 3442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45569" h="3442230">
                  <a:moveTo>
                    <a:pt x="0" y="0"/>
                  </a:moveTo>
                  <a:lnTo>
                    <a:pt x="3845569" y="0"/>
                  </a:lnTo>
                  <a:lnTo>
                    <a:pt x="3845569" y="3442230"/>
                  </a:lnTo>
                  <a:lnTo>
                    <a:pt x="0" y="34422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40000"/>
                <a:lumOff val="60000"/>
                <a:alpha val="90000"/>
              </a:srgbClr>
            </a:solidFill>
            <a:ln w="25400" cap="flat" cmpd="sng" algn="ctr">
              <a:solidFill>
                <a:srgbClr val="6342A4">
                  <a:lumMod val="40000"/>
                  <a:lumOff val="60000"/>
                  <a:alpha val="90000"/>
                </a:srgbClr>
              </a:solidFill>
              <a:prstDash val="solid"/>
            </a:ln>
            <a:effectLst/>
          </p:spPr>
          <p:txBody>
            <a:bodyPr lIns="112014" tIns="112014" rIns="149352" bIns="168021" spcCol="1270"/>
            <a:lstStyle/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Inconsistent messages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Sales force/management conflict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High cost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Poor reach</a:t>
              </a:r>
            </a:p>
            <a:p>
              <a:pPr marL="228600" marR="0" lvl="1" indent="-228600" defTabSz="93345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Potential ethical problems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075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775737" y="1731910"/>
            <a:ext cx="9686924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eaLnBrk="1" hangingPunct="1"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Save sales force time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Sending a reprint of an advertisement ahead of time familiarizes the potential client with the product or service.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(already knows about product)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Save (avoid) lengthy explanations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explain much of what the product does and even what it doesn’t do, saving time as the salesperson only has to explain what is not already conveyed.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Visual aids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add impact to the presentation, reinforcing selling points.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3490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05100" y="153037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862364" y="1731910"/>
            <a:ext cx="10197063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Ego boosters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Telling prospects that an ad will appear in the media often makes the buyer feel she is important, and that she has inside information. Seeing the ad reinforces this.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refreshers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Reviewing ad copy will often add insights to the salesperson, or remind him of key points that can be useful in a presentation.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Clues to prospects’ interests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Sometimes prospects call in reference to an ad. By reviewing the ad, the salesperson can gain insights into the benefits the potential customer may be most interested in.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234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1247375" y="2022670"/>
            <a:ext cx="8272010" cy="4236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Prove a point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printed word adds credibility to salespersons’ verbal claims. One medium reinforces the other.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Nudge indecisive prospects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indecisive prospects, a review of the ad campaign can often be the closer.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Create preference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Keeping customers and prospects aware of advertising creates favorable impressions of the company, the product or service, and the salesperson.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378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470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Ways to Use Advertising to Sell More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EA60B9-2F96-4C62-A1DD-9A59C3535EA5}"/>
              </a:ext>
            </a:extLst>
          </p:cNvPr>
          <p:cNvSpPr txBox="1">
            <a:spLocks/>
          </p:cNvSpPr>
          <p:nvPr/>
        </p:nvSpPr>
        <p:spPr bwMode="auto">
          <a:xfrm>
            <a:off x="766112" y="1627784"/>
            <a:ext cx="9455917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None/>
              <a:tabLst/>
              <a:defRPr/>
            </a:pPr>
            <a:r>
              <a:rPr lang="en-US" altLang="en-US" sz="2400" b="1" i="1" u="sng" dirty="0">
                <a:solidFill>
                  <a:srgbClr val="00B050"/>
                </a:solidFill>
              </a:rPr>
              <a:t>T</a:t>
            </a:r>
            <a:r>
              <a:rPr kumimoji="0" lang="en-US" altLang="en-US" sz="2400" b="1" i="1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various ways in which advertising can be used to sell more.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 follow-ups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Sending a reprint of an ad after the sales presentation serves as a good reminder, and can be used to focus attention on key benefits offered in the ad and in the presentation.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Fight lower-priced competitors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Ads can be used to show support and ward off low-priced competitors. The salesperson can explain how the ad will help support the customer’s own sales efforts and help them not have to get into price wars.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Getting the customer into the act -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Asking the customer about the ads and getting his inputs helps cement relationships and provides valuable feedback to one’s own organization.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020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753836" y="2343337"/>
            <a:ext cx="7421336" cy="323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>
                <a:srgbClr val="C00000"/>
              </a:buClr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public relations: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Personal-selling agents represent a firm and its products and can be used directly in a PR role.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Result in goodwill toward the company and its products </a:t>
            </a:r>
            <a:r>
              <a:rPr lang="en-US" sz="2400" dirty="0"/>
              <a:t>while at the same time benefiting society.</a:t>
            </a:r>
            <a:endParaRPr lang="en-US" altLang="en-US" sz="2400" dirty="0"/>
          </a:p>
          <a:p>
            <a:pPr lvl="1" eaLnBrk="1" hangingPunct="1">
              <a:buClr>
                <a:srgbClr val="C00000"/>
              </a:buClr>
            </a:pPr>
            <a:endParaRPr lang="en-US" altLang="en-US" sz="2400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5085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52375" y="2297423"/>
            <a:ext cx="7731579" cy="342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>
                <a:srgbClr val="C00000"/>
              </a:buClr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direct marketing: (best fit)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Costs incurred can be reduced by combining telemarketing and sales efforts. 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The net result is </a:t>
            </a:r>
            <a:r>
              <a:rPr lang="en-US" altLang="en-US" sz="2400" i="1" dirty="0"/>
              <a:t>a higher percentage of sales closings</a:t>
            </a:r>
            <a:r>
              <a:rPr lang="en-US" altLang="en-US" sz="2400" dirty="0"/>
              <a:t>, </a:t>
            </a:r>
            <a:r>
              <a:rPr lang="en-US" altLang="en-US" sz="2400" i="1" dirty="0"/>
              <a:t>less wasted time by the sales force</a:t>
            </a:r>
            <a:r>
              <a:rPr lang="en-US" altLang="en-US" sz="2400" dirty="0"/>
              <a:t>, and a </a:t>
            </a:r>
            <a:r>
              <a:rPr lang="en-US" altLang="en-US" sz="2400" i="1" dirty="0"/>
              <a:t>lower average cost per sale.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483982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985520" y="1842628"/>
            <a:ext cx="9558778" cy="4757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3200" b="1" dirty="0">
                <a:solidFill>
                  <a:srgbClr val="4472C4"/>
                </a:solidFill>
              </a:rPr>
              <a:t>Combining Personal Selling and Advertising</a:t>
            </a:r>
          </a:p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3200" b="1" dirty="0">
                <a:solidFill>
                  <a:srgbClr val="00B050"/>
                </a:solidFill>
              </a:rPr>
              <a:t>Advantages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Improve reach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Reduce costs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dirty="0"/>
              <a:t>Increase the probability of a sale (assuming the advertising is effective)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827612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1799" y="258078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1107440" y="1736623"/>
            <a:ext cx="9558778" cy="4757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2800" b="1" dirty="0">
                <a:solidFill>
                  <a:srgbClr val="4472C4"/>
                </a:solidFill>
              </a:rPr>
              <a:t>Combining Personal Selling and Advertising</a:t>
            </a:r>
          </a:p>
          <a:p>
            <a:pPr marL="0" lvl="0" indent="0" eaLnBrk="1" hangingPunct="1">
              <a:buClr>
                <a:srgbClr val="C00000"/>
              </a:buClr>
              <a:buNone/>
            </a:pPr>
            <a:r>
              <a:rPr lang="en-US" altLang="en-US" sz="2800" b="1" dirty="0">
                <a:solidFill>
                  <a:srgbClr val="00B050"/>
                </a:solidFill>
              </a:rPr>
              <a:t>Disadvantages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Many salespeople do not understand the role that advertising plays and its contribution to their sales efforts. Many view it with skepticism. (suspicion)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Less time wasted</a:t>
            </a:r>
          </a:p>
          <a:p>
            <a:pPr lvl="1" eaLnBrk="1" hangingPunct="1">
              <a:buClr>
                <a:srgbClr val="C00000"/>
              </a:buClr>
            </a:pPr>
            <a:r>
              <a:rPr lang="en-US" altLang="en-US" sz="2400" dirty="0"/>
              <a:t>Lower average cost per sale</a:t>
            </a: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012016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79478" y="209305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482561" y="1661745"/>
            <a:ext cx="7891418" cy="447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buClr>
                <a:srgbClr val="C00000"/>
              </a:buClr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and sales promotion: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Designed to assist salespeople. Flip charts, leave-behinds, and specialty ads may be designed to assist salespeople in their presentations, serve as reminders, or just create goodwill.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Targeted at sales force. Many sales promotions are targeted at the sales force itself. Incentives such as free trips, cash bonuses, or gifts are often used to stimulate sales efforts.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endParaRPr lang="en-US" altLang="en-US" sz="2400" dirty="0">
              <a:solidFill>
                <a:srgbClr val="4472C4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77EA6-4D5C-4C87-AA32-2796973E5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4186" y="2429066"/>
            <a:ext cx="3707806" cy="39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722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08432" y="227613"/>
            <a:ext cx="9912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Combining Personal Selling with Other Promotional Tools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E42CE2F-C3FB-4E50-B4C6-0D304D1BDCA0}"/>
              </a:ext>
            </a:extLst>
          </p:cNvPr>
          <p:cNvSpPr txBox="1">
            <a:spLocks/>
          </p:cNvSpPr>
          <p:nvPr/>
        </p:nvSpPr>
        <p:spPr bwMode="auto">
          <a:xfrm>
            <a:off x="597179" y="1641425"/>
            <a:ext cx="7667625" cy="4703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buClr>
                <a:srgbClr val="C00000"/>
              </a:buClr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Combining personal selling with the Internet: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Allows salespeople to focus on selling products and developing relationships. 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Takes care of the mundane(routine) tasks and allows the sales force to be more effective in closing orders, prospecting, problem solving, and cross selling and focusing more attention on high-value and/or new customers.  </a:t>
            </a:r>
          </a:p>
          <a:p>
            <a:pPr lvl="1" eaLnBrk="1" fontAlgn="auto" hangingPunct="1">
              <a:buClr>
                <a:srgbClr val="C00000"/>
              </a:buClr>
              <a:defRPr/>
            </a:pPr>
            <a:r>
              <a:rPr lang="en-US" altLang="en-US" sz="2400" dirty="0"/>
              <a:t>Online meetings save time and money. Conducting online meetings in which the sales force and/or clients saves both time and money.</a:t>
            </a:r>
            <a:endParaRPr lang="en-US" altLang="en-US" sz="2400" dirty="0">
              <a:solidFill>
                <a:srgbClr val="4472C4"/>
              </a:solidFill>
            </a:endParaRPr>
          </a:p>
          <a:p>
            <a:pPr lvl="4" defTabSz="457200" eaLnBrk="1" fontAlgn="auto" hangingPunct="1">
              <a:spcBef>
                <a:spcPct val="20000"/>
              </a:spcBef>
              <a:spcAft>
                <a:spcPts val="800"/>
              </a:spcAft>
              <a:buClrTx/>
              <a:buFont typeface="Arial"/>
              <a:buChar char="»"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477EA6-4D5C-4C87-AA32-2796973E5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318" y="1900746"/>
            <a:ext cx="3811873" cy="409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4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65224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Criteria Used to Evaluate Sales Forces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9F2645AF-7112-4653-9A4B-86F89507DB96}"/>
              </a:ext>
            </a:extLst>
          </p:cNvPr>
          <p:cNvSpPr txBox="1">
            <a:spLocks/>
          </p:cNvSpPr>
          <p:nvPr/>
        </p:nvSpPr>
        <p:spPr>
          <a:xfrm>
            <a:off x="1981201" y="990600"/>
            <a:ext cx="8229600" cy="492602"/>
          </a:xfrm>
          <a:prstGeom prst="rect">
            <a:avLst/>
          </a:prstGeom>
        </p:spPr>
        <p:txBody>
          <a:bodyPr anchor="t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5" name="Content Placeholder 3">
            <a:extLst>
              <a:ext uri="{FF2B5EF4-FFF2-40B4-BE49-F238E27FC236}">
                <a16:creationId xmlns:a16="http://schemas.microsoft.com/office/drawing/2014/main" id="{A57BB43D-2D71-45E0-9BBB-BF33DD046D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3412102"/>
              </p:ext>
            </p:extLst>
          </p:nvPr>
        </p:nvGraphicFramePr>
        <p:xfrm>
          <a:off x="1005840" y="1639737"/>
          <a:ext cx="8483600" cy="3693160"/>
        </p:xfrm>
        <a:graphic>
          <a:graphicData uri="http://schemas.openxmlformats.org/drawingml/2006/table">
            <a:tbl>
              <a:tblPr firstRow="1" bandRow="1"/>
              <a:tblGrid>
                <a:gridCol w="3105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68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15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Measures</a:t>
                      </a:r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Sales</a:t>
                      </a:r>
                      <a:r>
                        <a:rPr lang="en-US" sz="2400" b="0" baseline="0" dirty="0"/>
                        <a:t> results</a:t>
                      </a:r>
                      <a:endParaRPr lang="en-US" sz="2400" b="0" dirty="0"/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400" b="0" dirty="0"/>
                        <a:t>Sales</a:t>
                      </a:r>
                      <a:r>
                        <a:rPr lang="en-US" sz="2400" b="0" baseline="0" dirty="0"/>
                        <a:t> efforts</a:t>
                      </a:r>
                      <a:endParaRPr lang="en-US" sz="2400" b="0" dirty="0"/>
                    </a:p>
                  </a:txBody>
                  <a:tcPr marT="45716" marB="45716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12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/>
                        <a:t>Quantitative measures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Orders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Sales volume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Margins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Customer accounts</a:t>
                      </a:r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Sales calls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Selling expenses</a:t>
                      </a:r>
                    </a:p>
                    <a:p>
                      <a:pPr marL="285750" lvl="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2000" b="0" dirty="0"/>
                        <a:t>Customer service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03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/>
                        <a:t>Qualitative measures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Selling skills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285750" marR="0" lvl="2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0" dirty="0"/>
                        <a:t>Sales-related activities</a:t>
                      </a:r>
                    </a:p>
                    <a:p>
                      <a:endParaRPr lang="en-US" sz="2000" dirty="0"/>
                    </a:p>
                  </a:txBody>
                  <a:tcPr marT="45716" marB="45716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342A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0C1C497-7A8C-8178-E6FE-2F9838C85232}"/>
              </a:ext>
            </a:extLst>
          </p:cNvPr>
          <p:cNvSpPr txBox="1"/>
          <p:nvPr/>
        </p:nvSpPr>
        <p:spPr>
          <a:xfrm>
            <a:off x="2377440" y="576775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Quantitative and qualitative measures are evaluated in accordance with the sales results and the sales efforts. </a:t>
            </a:r>
          </a:p>
        </p:txBody>
      </p:sp>
    </p:spTree>
    <p:extLst>
      <p:ext uri="{BB962C8B-B14F-4D97-AF65-F5344CB8AC3E}">
        <p14:creationId xmlns:p14="http://schemas.microsoft.com/office/powerpoint/2010/main" val="353576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1412239" y="1686560"/>
            <a:ext cx="4104641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the role of personal selling in the integrated marketing communications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the advantages and disadvantages of personal selling as a promotional program element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how personal selling is combined with other elements in an IMC program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methods used to determine the effectiveness of the personal selling effort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2E59AFC-68F2-BE4E-1AF1-18534DA8F1C0}"/>
              </a:ext>
            </a:extLst>
          </p:cNvPr>
          <p:cNvSpPr/>
          <p:nvPr/>
        </p:nvSpPr>
        <p:spPr>
          <a:xfrm>
            <a:off x="5824135" y="4592242"/>
            <a:ext cx="850987" cy="558878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130150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DBC2CC1-9D2F-452F-BC05-56DCA83EBF53}"/>
</file>

<file path=customXml/itemProps2.xml><?xml version="1.0" encoding="utf-8"?>
<ds:datastoreItem xmlns:ds="http://schemas.openxmlformats.org/officeDocument/2006/customXml" ds:itemID="{B0AEC989-2A50-4282-A309-CF0582CE121E}"/>
</file>

<file path=customXml/itemProps3.xml><?xml version="1.0" encoding="utf-8"?>
<ds:datastoreItem xmlns:ds="http://schemas.openxmlformats.org/officeDocument/2006/customXml" ds:itemID="{7AFC082C-F424-47B4-85E1-1A1FEE46BE21}"/>
</file>

<file path=docProps/app.xml><?xml version="1.0" encoding="utf-8"?>
<Properties xmlns="http://schemas.openxmlformats.org/officeDocument/2006/extended-properties" xmlns:vt="http://schemas.openxmlformats.org/officeDocument/2006/docPropsVTypes">
  <TotalTime>8812</TotalTime>
  <Words>2643</Words>
  <Application>Microsoft Office PowerPoint</Application>
  <PresentationFormat>Widescreen</PresentationFormat>
  <Paragraphs>283</Paragraphs>
  <Slides>39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Helvetica</vt:lpstr>
      <vt:lpstr>Tajawal Medium</vt:lpstr>
      <vt:lpstr>Times New Roman</vt:lpstr>
      <vt:lpstr>Webdings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441</cp:revision>
  <dcterms:created xsi:type="dcterms:W3CDTF">2023-04-29T09:08:23Z</dcterms:created>
  <dcterms:modified xsi:type="dcterms:W3CDTF">2025-07-26T17:05:12Z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