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334" r:id="rId2"/>
    <p:sldId id="328" r:id="rId3"/>
    <p:sldId id="317" r:id="rId4"/>
    <p:sldId id="258" r:id="rId5"/>
    <p:sldId id="320" r:id="rId6"/>
    <p:sldId id="321" r:id="rId7"/>
    <p:sldId id="403" r:id="rId8"/>
    <p:sldId id="407" r:id="rId9"/>
    <p:sldId id="387" r:id="rId10"/>
    <p:sldId id="262" r:id="rId11"/>
    <p:sldId id="318" r:id="rId12"/>
    <p:sldId id="263" r:id="rId13"/>
    <p:sldId id="264" r:id="rId14"/>
    <p:sldId id="335" r:id="rId15"/>
    <p:sldId id="270" r:id="rId16"/>
    <p:sldId id="326" r:id="rId17"/>
    <p:sldId id="324" r:id="rId18"/>
    <p:sldId id="408" r:id="rId19"/>
    <p:sldId id="409" r:id="rId20"/>
    <p:sldId id="410" r:id="rId21"/>
    <p:sldId id="411" r:id="rId22"/>
    <p:sldId id="412" r:id="rId23"/>
    <p:sldId id="413" r:id="rId24"/>
    <p:sldId id="265" r:id="rId25"/>
    <p:sldId id="388" r:id="rId26"/>
    <p:sldId id="272" r:id="rId27"/>
    <p:sldId id="273" r:id="rId28"/>
    <p:sldId id="396" r:id="rId29"/>
    <p:sldId id="276" r:id="rId30"/>
    <p:sldId id="397" r:id="rId31"/>
    <p:sldId id="278" r:id="rId32"/>
    <p:sldId id="389" r:id="rId33"/>
    <p:sldId id="401" r:id="rId34"/>
    <p:sldId id="329" r:id="rId35"/>
    <p:sldId id="296" r:id="rId36"/>
    <p:sldId id="402" r:id="rId37"/>
    <p:sldId id="404" r:id="rId38"/>
    <p:sldId id="405" r:id="rId39"/>
    <p:sldId id="406" r:id="rId40"/>
    <p:sldId id="414" r:id="rId41"/>
    <p:sldId id="415" r:id="rId42"/>
    <p:sldId id="298" r:id="rId43"/>
    <p:sldId id="336" r:id="rId44"/>
    <p:sldId id="384" r:id="rId45"/>
    <p:sldId id="337" r:id="rId46"/>
    <p:sldId id="386" r:id="rId4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B9631B5-78F2-41C9-869B-9F39066F8104}" styleName="Style moyen 3 - Accentuation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Style moyen 3 - Accentuation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74C1A8A3-306A-4EB7-A6B1-4F7E0EB9C5D6}" styleName="Style moyen 3 - Accentuation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6" d="100"/>
          <a:sy n="96" d="100"/>
        </p:scale>
        <p:origin x="101"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C7D740BD-D243-48D4-ACF3-62A0FA03A546}">
      <dgm:prSet/>
      <dgm:spPr/>
      <dgm:t>
        <a:bodyPr/>
        <a:lstStyle/>
        <a:p>
          <a:r>
            <a:rPr lang="en-US" b="1" dirty="0">
              <a:solidFill>
                <a:schemeClr val="tx1"/>
              </a:solidFill>
            </a:rPr>
            <a:t>I- The </a:t>
          </a:r>
          <a:r>
            <a:rPr lang="fr-FR" b="1" i="0" dirty="0">
              <a:solidFill>
                <a:schemeClr val="tx1"/>
              </a:solidFill>
            </a:rPr>
            <a:t>Project</a:t>
          </a:r>
          <a:endParaRPr lang="en-US" b="1" dirty="0">
            <a:solidFill>
              <a:schemeClr val="tx1"/>
            </a:solidFill>
          </a:endParaRP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dgm:spPr/>
      <dgm:t>
        <a:bodyPr/>
        <a:lstStyle/>
        <a:p>
          <a:pPr>
            <a:buNone/>
          </a:pPr>
          <a:r>
            <a:rPr lang="en-US" b="1" i="0" dirty="0">
              <a:solidFill>
                <a:schemeClr val="tx1"/>
              </a:solidFill>
            </a:rPr>
            <a:t>III-The Project Management</a:t>
          </a:r>
          <a:endParaRPr lang="en-US"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86E4830E-081E-4653-97C1-09CA902EEDD1}">
      <dgm:prSet/>
      <dgm:spPr/>
      <dgm:t>
        <a:bodyPr/>
        <a:lstStyle/>
        <a:p>
          <a:r>
            <a:rPr lang="en-US" b="1" i="0" dirty="0">
              <a:solidFill>
                <a:schemeClr val="tx1"/>
              </a:solidFill>
            </a:rPr>
            <a:t>II-The Project Planning</a:t>
          </a:r>
          <a:endParaRPr lang="en-US" dirty="0">
            <a:solidFill>
              <a:schemeClr val="tx1"/>
            </a:solidFill>
          </a:endParaRPr>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9DD7CBC3-85AF-49EB-8985-DA9189A5DF2D}" type="pres">
      <dgm:prSet presAssocID="{6141646F-D791-4CA2-A717-C4D765645C71}" presName="Name0" presStyleCnt="0">
        <dgm:presLayoutVars>
          <dgm:chMax val="5"/>
          <dgm:chPref val="5"/>
          <dgm:dir/>
          <dgm:animLvl val="lvl"/>
        </dgm:presLayoutVars>
      </dgm:prSet>
      <dgm:spPr/>
    </dgm:pt>
    <dgm:pt modelId="{2C904F1C-9C71-407B-BA40-273A3F95C502}" type="pres">
      <dgm:prSet presAssocID="{C7D740BD-D243-48D4-ACF3-62A0FA03A546}" presName="parentText1" presStyleLbl="node1" presStyleIdx="0" presStyleCnt="3">
        <dgm:presLayoutVars>
          <dgm:chMax/>
          <dgm:chPref val="3"/>
          <dgm:bulletEnabled val="1"/>
        </dgm:presLayoutVars>
      </dgm:prSet>
      <dgm:spPr/>
    </dgm:pt>
    <dgm:pt modelId="{55096428-F57B-4714-88AA-D9CD3AA11018}" type="pres">
      <dgm:prSet presAssocID="{86E4830E-081E-4653-97C1-09CA902EEDD1}" presName="parentText2" presStyleLbl="node1" presStyleIdx="1" presStyleCnt="3">
        <dgm:presLayoutVars>
          <dgm:chMax/>
          <dgm:chPref val="3"/>
          <dgm:bulletEnabled val="1"/>
        </dgm:presLayoutVars>
      </dgm:prSet>
      <dgm:spPr/>
    </dgm:pt>
    <dgm:pt modelId="{B1F94EF2-900C-4694-8326-26BE128141E9}" type="pres">
      <dgm:prSet presAssocID="{0CB3D2F5-CB3E-4731-B8D7-B2D102F14CDC}" presName="parentText3" presStyleLbl="node1" presStyleIdx="2" presStyleCnt="3">
        <dgm:presLayoutVars>
          <dgm:chMax/>
          <dgm:chPref val="3"/>
          <dgm:bulletEnabled val="1"/>
        </dgm:presLayoutVars>
      </dgm:prSet>
      <dgm:spPr/>
    </dgm:pt>
  </dgm:ptLst>
  <dgm:cxnLst>
    <dgm:cxn modelId="{0456E117-C143-4CAF-BE1E-910F8751D8A5}" srcId="{6141646F-D791-4CA2-A717-C4D765645C71}" destId="{86E4830E-081E-4653-97C1-09CA902EEDD1}" srcOrd="1" destOrd="0" parTransId="{852D14FE-F6A4-4D18-98C2-BF1961B8095D}" sibTransId="{4F522934-4A53-48AE-A270-84C93756C039}"/>
    <dgm:cxn modelId="{4BDFC350-D4A2-4BD5-A5BF-6A3015382A65}" type="presOf" srcId="{6141646F-D791-4CA2-A717-C4D765645C71}" destId="{9DD7CBC3-85AF-49EB-8985-DA9189A5DF2D}" srcOrd="0" destOrd="0" presId="urn:microsoft.com/office/officeart/2009/3/layout/IncreasingArrowsProcess"/>
    <dgm:cxn modelId="{22359154-CF06-4520-A860-6222EA096B67}" type="presOf" srcId="{0CB3D2F5-CB3E-4731-B8D7-B2D102F14CDC}" destId="{B1F94EF2-900C-4694-8326-26BE128141E9}" srcOrd="0" destOrd="0" presId="urn:microsoft.com/office/officeart/2009/3/layout/IncreasingArrowsProcess"/>
    <dgm:cxn modelId="{5896B283-3339-46E1-B3FC-C09378934C1A}" srcId="{6141646F-D791-4CA2-A717-C4D765645C71}" destId="{0CB3D2F5-CB3E-4731-B8D7-B2D102F14CDC}" srcOrd="2" destOrd="0" parTransId="{DDE38F03-0CF4-498E-9636-0699E11E7903}" sibTransId="{BAA9D0DC-480C-49F7-A10A-965FE3D63D03}"/>
    <dgm:cxn modelId="{2726168A-1B5A-4A8A-91DA-058206F3EE71}" type="presOf" srcId="{C7D740BD-D243-48D4-ACF3-62A0FA03A546}" destId="{2C904F1C-9C71-407B-BA40-273A3F95C502}" srcOrd="0" destOrd="0" presId="urn:microsoft.com/office/officeart/2009/3/layout/IncreasingArrowsProcess"/>
    <dgm:cxn modelId="{6AFCE3BB-7E6F-47FF-A078-DA434F144371}" type="presOf" srcId="{86E4830E-081E-4653-97C1-09CA902EEDD1}" destId="{55096428-F57B-4714-88AA-D9CD3AA11018}" srcOrd="0" destOrd="0" presId="urn:microsoft.com/office/officeart/2009/3/layout/IncreasingArrowsProcess"/>
    <dgm:cxn modelId="{0D5B96D2-4A85-4D8D-89C6-D681B22DC456}" srcId="{6141646F-D791-4CA2-A717-C4D765645C71}" destId="{C7D740BD-D243-48D4-ACF3-62A0FA03A546}" srcOrd="0" destOrd="0" parTransId="{6C4D2921-BB83-42F3-B2F5-AA964E4ED0E6}" sibTransId="{79D1F487-A95D-4271-86B5-EB6C8862F750}"/>
    <dgm:cxn modelId="{A78BB5AA-7A01-4DAF-8AF4-082154B61C91}" type="presParOf" srcId="{9DD7CBC3-85AF-49EB-8985-DA9189A5DF2D}" destId="{2C904F1C-9C71-407B-BA40-273A3F95C502}" srcOrd="0" destOrd="0" presId="urn:microsoft.com/office/officeart/2009/3/layout/IncreasingArrowsProcess"/>
    <dgm:cxn modelId="{DF32CB10-AC89-4044-BDA0-E345BB459663}" type="presParOf" srcId="{9DD7CBC3-85AF-49EB-8985-DA9189A5DF2D}" destId="{55096428-F57B-4714-88AA-D9CD3AA11018}" srcOrd="1" destOrd="0" presId="urn:microsoft.com/office/officeart/2009/3/layout/IncreasingArrowsProcess"/>
    <dgm:cxn modelId="{0279C9A7-58EA-4656-83B5-F575B0643F72}" type="presParOf" srcId="{9DD7CBC3-85AF-49EB-8985-DA9189A5DF2D}" destId="{B1F94EF2-900C-4694-8326-26BE128141E9}" srcOrd="2"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904F1C-9C71-407B-BA40-273A3F95C502}">
      <dsp:nvSpPr>
        <dsp:cNvPr id="0" name=""/>
        <dsp:cNvSpPr/>
      </dsp:nvSpPr>
      <dsp:spPr>
        <a:xfrm>
          <a:off x="0" y="915870"/>
          <a:ext cx="10187766" cy="1483727"/>
        </a:xfrm>
        <a:prstGeom prst="rightArrow">
          <a:avLst>
            <a:gd name="adj1" fmla="val 50000"/>
            <a:gd name="adj2" fmla="val 5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254000" bIns="235542" numCol="1" spcCol="1270" anchor="ctr" anchorCtr="0">
          <a:noAutofit/>
        </a:bodyPr>
        <a:lstStyle/>
        <a:p>
          <a:pPr marL="0" lvl="0" indent="0" algn="l" defTabSz="933450">
            <a:lnSpc>
              <a:spcPct val="90000"/>
            </a:lnSpc>
            <a:spcBef>
              <a:spcPct val="0"/>
            </a:spcBef>
            <a:spcAft>
              <a:spcPct val="35000"/>
            </a:spcAft>
            <a:buNone/>
          </a:pPr>
          <a:r>
            <a:rPr lang="en-US" sz="2100" b="1" kern="1200" dirty="0">
              <a:solidFill>
                <a:schemeClr val="tx1"/>
              </a:solidFill>
            </a:rPr>
            <a:t>I- The </a:t>
          </a:r>
          <a:r>
            <a:rPr lang="fr-FR" sz="2100" b="1" i="0" kern="1200" dirty="0">
              <a:solidFill>
                <a:schemeClr val="tx1"/>
              </a:solidFill>
            </a:rPr>
            <a:t>Project</a:t>
          </a:r>
          <a:endParaRPr lang="en-US" sz="2100" b="1" kern="1200" dirty="0">
            <a:solidFill>
              <a:schemeClr val="tx1"/>
            </a:solidFill>
          </a:endParaRPr>
        </a:p>
      </dsp:txBody>
      <dsp:txXfrm>
        <a:off x="0" y="1286802"/>
        <a:ext cx="9816834" cy="741863"/>
      </dsp:txXfrm>
    </dsp:sp>
    <dsp:sp modelId="{55096428-F57B-4714-88AA-D9CD3AA11018}">
      <dsp:nvSpPr>
        <dsp:cNvPr id="0" name=""/>
        <dsp:cNvSpPr/>
      </dsp:nvSpPr>
      <dsp:spPr>
        <a:xfrm>
          <a:off x="3137831" y="1410446"/>
          <a:ext cx="7049934" cy="1483727"/>
        </a:xfrm>
        <a:prstGeom prst="rightArrow">
          <a:avLst>
            <a:gd name="adj1" fmla="val 50000"/>
            <a:gd name="adj2" fmla="val 500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254000" bIns="235542" numCol="1" spcCol="1270" anchor="ctr" anchorCtr="0">
          <a:noAutofit/>
        </a:bodyPr>
        <a:lstStyle/>
        <a:p>
          <a:pPr marL="0" lvl="0" indent="0" algn="l" defTabSz="933450">
            <a:lnSpc>
              <a:spcPct val="90000"/>
            </a:lnSpc>
            <a:spcBef>
              <a:spcPct val="0"/>
            </a:spcBef>
            <a:spcAft>
              <a:spcPct val="35000"/>
            </a:spcAft>
            <a:buNone/>
          </a:pPr>
          <a:r>
            <a:rPr lang="en-US" sz="2100" b="1" i="0" kern="1200" dirty="0">
              <a:solidFill>
                <a:schemeClr val="tx1"/>
              </a:solidFill>
            </a:rPr>
            <a:t>II-The Project Planning</a:t>
          </a:r>
          <a:endParaRPr lang="en-US" sz="2100" kern="1200" dirty="0">
            <a:solidFill>
              <a:schemeClr val="tx1"/>
            </a:solidFill>
          </a:endParaRPr>
        </a:p>
      </dsp:txBody>
      <dsp:txXfrm>
        <a:off x="3137831" y="1781378"/>
        <a:ext cx="6679002" cy="741863"/>
      </dsp:txXfrm>
    </dsp:sp>
    <dsp:sp modelId="{B1F94EF2-900C-4694-8326-26BE128141E9}">
      <dsp:nvSpPr>
        <dsp:cNvPr id="0" name=""/>
        <dsp:cNvSpPr/>
      </dsp:nvSpPr>
      <dsp:spPr>
        <a:xfrm>
          <a:off x="6275663" y="1905022"/>
          <a:ext cx="3912102" cy="1483727"/>
        </a:xfrm>
        <a:prstGeom prst="rightArrow">
          <a:avLst>
            <a:gd name="adj1" fmla="val 50000"/>
            <a:gd name="adj2" fmla="val 5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254000" bIns="235542" numCol="1" spcCol="1270" anchor="ctr" anchorCtr="0">
          <a:noAutofit/>
        </a:bodyPr>
        <a:lstStyle/>
        <a:p>
          <a:pPr marL="0" lvl="0" indent="0" algn="l" defTabSz="933450">
            <a:lnSpc>
              <a:spcPct val="90000"/>
            </a:lnSpc>
            <a:spcBef>
              <a:spcPct val="0"/>
            </a:spcBef>
            <a:spcAft>
              <a:spcPct val="35000"/>
            </a:spcAft>
            <a:buNone/>
          </a:pPr>
          <a:r>
            <a:rPr lang="en-US" sz="2100" b="1" i="0" kern="1200" dirty="0">
              <a:solidFill>
                <a:schemeClr val="tx1"/>
              </a:solidFill>
            </a:rPr>
            <a:t>III-The Project Management</a:t>
          </a:r>
          <a:endParaRPr lang="en-US" sz="2100" b="1" kern="1200" dirty="0">
            <a:solidFill>
              <a:schemeClr val="tx1"/>
            </a:solidFill>
          </a:endParaRPr>
        </a:p>
      </dsp:txBody>
      <dsp:txXfrm>
        <a:off x="6275663" y="2275954"/>
        <a:ext cx="3541170" cy="741863"/>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1F590E-8D6B-4072-A57B-78CCE41926D9}" type="datetimeFigureOut">
              <a:rPr lang="fr-FR" smtClean="0"/>
              <a:t>27/05/2022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92E5D6-7E13-4285-82BB-0953957CFB0F}" type="slidenum">
              <a:rPr lang="fr-FR" smtClean="0"/>
              <a:t>‹N°›</a:t>
            </a:fld>
            <a:endParaRPr lang="fr-FR"/>
          </a:p>
        </p:txBody>
      </p:sp>
    </p:spTree>
    <p:extLst>
      <p:ext uri="{BB962C8B-B14F-4D97-AF65-F5344CB8AC3E}">
        <p14:creationId xmlns:p14="http://schemas.microsoft.com/office/powerpoint/2010/main" val="1278621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n.wikipedia.org/wiki/Body_of_knowledge"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en.wikipedia.org/wiki/Project_management"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1-</a:t>
            </a:r>
            <a:r>
              <a:rPr lang="en-US" sz="1800" dirty="0">
                <a:solidFill>
                  <a:srgbClr val="202122"/>
                </a:solidFill>
                <a:effectLst/>
                <a:latin typeface="Calibri" panose="020F0502020204030204" pitchFamily="34" charset="0"/>
                <a:ea typeface="Calibri" panose="020F0502020204030204" pitchFamily="34" charset="0"/>
              </a:rPr>
              <a:t>The </a:t>
            </a:r>
            <a:r>
              <a:rPr lang="en-US" sz="1800" b="1" dirty="0">
                <a:solidFill>
                  <a:srgbClr val="202122"/>
                </a:solidFill>
                <a:effectLst/>
                <a:latin typeface="Calibri" panose="020F0502020204030204" pitchFamily="34" charset="0"/>
                <a:ea typeface="Calibri" panose="020F0502020204030204" pitchFamily="34" charset="0"/>
              </a:rPr>
              <a:t>Project Management Body of Knowledge</a:t>
            </a:r>
            <a:r>
              <a:rPr lang="en-US" sz="1800" dirty="0">
                <a:solidFill>
                  <a:srgbClr val="202122"/>
                </a:solidFill>
                <a:effectLst/>
                <a:latin typeface="Calibri" panose="020F0502020204030204" pitchFamily="34" charset="0"/>
                <a:ea typeface="Calibri" panose="020F0502020204030204" pitchFamily="34" charset="0"/>
              </a:rPr>
              <a:t> (</a:t>
            </a:r>
            <a:r>
              <a:rPr lang="en-US" sz="1800" b="1" dirty="0">
                <a:solidFill>
                  <a:srgbClr val="202122"/>
                </a:solidFill>
                <a:effectLst/>
                <a:latin typeface="Calibri" panose="020F0502020204030204" pitchFamily="34" charset="0"/>
                <a:ea typeface="Calibri" panose="020F0502020204030204" pitchFamily="34" charset="0"/>
              </a:rPr>
              <a:t>PMBOK</a:t>
            </a:r>
            <a:r>
              <a:rPr lang="en-US" sz="1800" dirty="0">
                <a:solidFill>
                  <a:srgbClr val="202122"/>
                </a:solidFill>
                <a:effectLst/>
                <a:latin typeface="Calibri" panose="020F0502020204030204" pitchFamily="34" charset="0"/>
                <a:ea typeface="Calibri" panose="020F0502020204030204" pitchFamily="34" charset="0"/>
              </a:rPr>
              <a:t>) :a set of standard terminology and guidelines (a </a:t>
            </a:r>
            <a:r>
              <a:rPr lang="en-US" sz="1800" u="none" strike="noStrike" dirty="0">
                <a:solidFill>
                  <a:srgbClr val="0645AD"/>
                </a:solidFill>
                <a:effectLst/>
                <a:latin typeface="Calibri" panose="020F0502020204030204" pitchFamily="34" charset="0"/>
                <a:ea typeface="Calibri" panose="020F0502020204030204" pitchFamily="34" charset="0"/>
                <a:hlinkClick r:id="rId3" tooltip="Body of knowledge"/>
              </a:rPr>
              <a:t>body of knowledge</a:t>
            </a:r>
            <a:r>
              <a:rPr lang="en-US" sz="1800" dirty="0">
                <a:solidFill>
                  <a:srgbClr val="202122"/>
                </a:solidFill>
                <a:effectLst/>
                <a:latin typeface="Calibri" panose="020F0502020204030204" pitchFamily="34" charset="0"/>
                <a:ea typeface="Calibri" panose="020F0502020204030204" pitchFamily="34" charset="0"/>
              </a:rPr>
              <a:t>) for </a:t>
            </a:r>
            <a:r>
              <a:rPr lang="en-US" sz="1800" u="none" strike="noStrike" dirty="0">
                <a:solidFill>
                  <a:srgbClr val="0645AD"/>
                </a:solidFill>
                <a:effectLst/>
                <a:latin typeface="Calibri" panose="020F0502020204030204" pitchFamily="34" charset="0"/>
                <a:ea typeface="Calibri" panose="020F0502020204030204" pitchFamily="34" charset="0"/>
                <a:hlinkClick r:id="rId4" tooltip="Project management"/>
              </a:rPr>
              <a:t>project management</a:t>
            </a:r>
            <a:r>
              <a:rPr lang="en-US" sz="1800" dirty="0">
                <a:solidFill>
                  <a:srgbClr val="202122"/>
                </a:solidFill>
                <a:effectLst/>
                <a:latin typeface="Calibri" panose="020F0502020204030204" pitchFamily="34" charset="0"/>
                <a:ea typeface="Calibri" panose="020F0502020204030204" pitchFamily="34" charset="0"/>
              </a:rPr>
              <a:t>.</a:t>
            </a:r>
          </a:p>
          <a:p>
            <a:r>
              <a:rPr lang="en-US" sz="1800" dirty="0">
                <a:solidFill>
                  <a:srgbClr val="202122"/>
                </a:solidFill>
                <a:effectLst/>
                <a:latin typeface="Calibri" panose="020F0502020204030204" pitchFamily="34" charset="0"/>
              </a:rPr>
              <a:t>2- </a:t>
            </a:r>
            <a:r>
              <a:rPr lang="en-US" sz="1800" dirty="0">
                <a:solidFill>
                  <a:srgbClr val="000000"/>
                </a:solidFill>
                <a:effectLst/>
                <a:latin typeface="Calibri" panose="020F0502020204030204" pitchFamily="34" charset="0"/>
                <a:ea typeface="Times New Roman" panose="02020603050405020304" pitchFamily="18" charset="0"/>
              </a:rPr>
              <a:t>The </a:t>
            </a:r>
            <a:r>
              <a:rPr lang="en-US" sz="1800" b="1" dirty="0">
                <a:solidFill>
                  <a:srgbClr val="000000"/>
                </a:solidFill>
                <a:effectLst/>
                <a:latin typeface="Calibri" panose="020F0502020204030204" pitchFamily="34" charset="0"/>
                <a:ea typeface="Times New Roman" panose="02020603050405020304" pitchFamily="18" charset="0"/>
              </a:rPr>
              <a:t>Project Management Institute (PMI)</a:t>
            </a:r>
            <a:r>
              <a:rPr lang="en-US" sz="1800" dirty="0">
                <a:solidFill>
                  <a:srgbClr val="000000"/>
                </a:solidFill>
                <a:effectLst/>
                <a:latin typeface="Calibri" panose="020F0502020204030204" pitchFamily="34" charset="0"/>
                <a:ea typeface="Times New Roman" panose="02020603050405020304" pitchFamily="18" charset="0"/>
              </a:rPr>
              <a:t> : a leader in credentialing project management professionals and advancing the field of project management</a:t>
            </a:r>
            <a:endParaRPr lang="fr-FR" dirty="0"/>
          </a:p>
        </p:txBody>
      </p:sp>
      <p:sp>
        <p:nvSpPr>
          <p:cNvPr id="4" name="Espace réservé du numéro de diapositive 3"/>
          <p:cNvSpPr>
            <a:spLocks noGrp="1"/>
          </p:cNvSpPr>
          <p:nvPr>
            <p:ph type="sldNum" sz="quarter" idx="5"/>
          </p:nvPr>
        </p:nvSpPr>
        <p:spPr/>
        <p:txBody>
          <a:bodyPr/>
          <a:lstStyle/>
          <a:p>
            <a:fld id="{7F0B5B3F-026D-4C77-8166-1787B030105F}" type="slidenum">
              <a:rPr lang="fr-FR" smtClean="0"/>
              <a:t>10</a:t>
            </a:fld>
            <a:endParaRPr lang="fr-FR"/>
          </a:p>
        </p:txBody>
      </p:sp>
    </p:spTree>
    <p:extLst>
      <p:ext uri="{BB962C8B-B14F-4D97-AF65-F5344CB8AC3E}">
        <p14:creationId xmlns:p14="http://schemas.microsoft.com/office/powerpoint/2010/main" val="2760956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a:t>
            </a:r>
            <a:r>
              <a:rPr lang="en-US" b="1" i="0" dirty="0">
                <a:solidFill>
                  <a:srgbClr val="5F6368"/>
                </a:solidFill>
                <a:effectLst/>
                <a:latin typeface="arial" panose="020B0604020202020204" pitchFamily="34" charset="0"/>
              </a:rPr>
              <a:t>PSU</a:t>
            </a:r>
            <a:r>
              <a:rPr lang="en-US" b="0" i="0" dirty="0">
                <a:solidFill>
                  <a:srgbClr val="4D5156"/>
                </a:solidFill>
                <a:effectLst/>
                <a:latin typeface="arial" panose="020B0604020202020204" pitchFamily="34" charset="0"/>
              </a:rPr>
              <a:t> is an abbreviation for </a:t>
            </a:r>
            <a:r>
              <a:rPr lang="en-US" b="1" i="0" dirty="0">
                <a:solidFill>
                  <a:srgbClr val="4D5156"/>
                </a:solidFill>
                <a:effectLst/>
                <a:latin typeface="arial" panose="020B0604020202020204" pitchFamily="34" charset="0"/>
              </a:rPr>
              <a:t>Public sector undertaking </a:t>
            </a:r>
          </a:p>
          <a:p>
            <a:r>
              <a:rPr lang="en-US" b="0" i="0" dirty="0">
                <a:solidFill>
                  <a:srgbClr val="4D5156"/>
                </a:solidFill>
                <a:effectLst/>
                <a:latin typeface="arial" panose="020B0604020202020204" pitchFamily="34" charset="0"/>
              </a:rPr>
              <a:t>* </a:t>
            </a:r>
            <a:r>
              <a:rPr lang="en-US" b="1" i="0" dirty="0">
                <a:solidFill>
                  <a:srgbClr val="5F6368"/>
                </a:solidFill>
                <a:effectLst/>
                <a:latin typeface="arial" panose="020B0604020202020204" pitchFamily="34" charset="0"/>
              </a:rPr>
              <a:t>PSE</a:t>
            </a:r>
            <a:r>
              <a:rPr lang="en-US" b="0" i="0" dirty="0">
                <a:solidFill>
                  <a:srgbClr val="4D5156"/>
                </a:solidFill>
                <a:effectLst/>
                <a:latin typeface="arial" panose="020B0604020202020204" pitchFamily="34" charset="0"/>
              </a:rPr>
              <a:t> is an abbreviation for </a:t>
            </a:r>
            <a:r>
              <a:rPr lang="en-US" b="1" i="0" dirty="0">
                <a:solidFill>
                  <a:srgbClr val="4D5156"/>
                </a:solidFill>
                <a:effectLst/>
                <a:latin typeface="arial" panose="020B0604020202020204" pitchFamily="34" charset="0"/>
              </a:rPr>
              <a:t>Public sector enterprise</a:t>
            </a:r>
            <a:endParaRPr lang="fr-FR" b="1" dirty="0"/>
          </a:p>
        </p:txBody>
      </p:sp>
      <p:sp>
        <p:nvSpPr>
          <p:cNvPr id="4" name="Espace réservé du numéro de diapositive 3"/>
          <p:cNvSpPr>
            <a:spLocks noGrp="1"/>
          </p:cNvSpPr>
          <p:nvPr>
            <p:ph type="sldNum" sz="quarter" idx="5"/>
          </p:nvPr>
        </p:nvSpPr>
        <p:spPr/>
        <p:txBody>
          <a:bodyPr/>
          <a:lstStyle/>
          <a:p>
            <a:fld id="{7F0B5B3F-026D-4C77-8166-1787B030105F}" type="slidenum">
              <a:rPr lang="fr-FR" smtClean="0"/>
              <a:t>16</a:t>
            </a:fld>
            <a:endParaRPr lang="fr-FR"/>
          </a:p>
        </p:txBody>
      </p:sp>
    </p:spTree>
    <p:extLst>
      <p:ext uri="{BB962C8B-B14F-4D97-AF65-F5344CB8AC3E}">
        <p14:creationId xmlns:p14="http://schemas.microsoft.com/office/powerpoint/2010/main" val="3866195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1CEF90-B67E-45D4-93B5-5E3B80BE26B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5BA281-68FA-4A10-98AA-217843C3A5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2A149E4-1460-466C-95B2-A974C702CF41}"/>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5" name="Espace réservé du pied de page 4">
            <a:extLst>
              <a:ext uri="{FF2B5EF4-FFF2-40B4-BE49-F238E27FC236}">
                <a16:creationId xmlns:a16="http://schemas.microsoft.com/office/drawing/2014/main" id="{1200A541-D89E-473E-9274-BDD69FB9F7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7151066-7F55-4A47-9A2D-4A41B1424F10}"/>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3989381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C7C21-0961-493C-803B-B061F91E12C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436F51F-0D70-4C33-9E3D-78B8C2E8700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F7BFB2-CC81-439C-B675-CB56003A7880}"/>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5" name="Espace réservé du pied de page 4">
            <a:extLst>
              <a:ext uri="{FF2B5EF4-FFF2-40B4-BE49-F238E27FC236}">
                <a16:creationId xmlns:a16="http://schemas.microsoft.com/office/drawing/2014/main" id="{25A26AF8-C123-4442-A98F-B130EEC761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5A79CDD-113D-418A-ABD6-B2C417BD7006}"/>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3505158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D99932-D37F-41ED-8345-3048CC34C1C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637915C-4B4D-4C33-96C8-1E3C3D211D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2B7FA11-0B2D-4948-A16B-769FE1A41FD1}"/>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5" name="Espace réservé du pied de page 4">
            <a:extLst>
              <a:ext uri="{FF2B5EF4-FFF2-40B4-BE49-F238E27FC236}">
                <a16:creationId xmlns:a16="http://schemas.microsoft.com/office/drawing/2014/main" id="{B2D016C9-3E72-4FBA-B872-2CB021C90F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60C068C-66EA-4FFD-A132-6998A0952911}"/>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1015514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6B6FFD-53CC-4576-BB54-4E6D6FA38AA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E185E50-E1B2-4994-82FA-B400B573394D}"/>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58CFD64-D9B5-42FC-893B-9ADE58BE83A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84C19A2-8D19-4CF8-A1FC-306200FA9C62}"/>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6" name="Espace réservé du pied de page 5">
            <a:extLst>
              <a:ext uri="{FF2B5EF4-FFF2-40B4-BE49-F238E27FC236}">
                <a16:creationId xmlns:a16="http://schemas.microsoft.com/office/drawing/2014/main" id="{D9268C07-401F-4134-9F36-8FC4AAF2126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19DD7E2-8A70-4395-8203-E9543942BC38}"/>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1309211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66A6C9-1756-496F-A843-91D3FDFBB91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8AA6B22-1DFA-4699-86F5-15AD566B9F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E114116-1F08-42CE-A729-A758B0EAE5F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D258D85D-A7EF-48E9-B2BC-EA400126C7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57A3361-A484-4307-BE50-A79A3494863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9459112-E641-4B9C-BAC5-50ADBDC3CD4A}"/>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8" name="Espace réservé du pied de page 7">
            <a:extLst>
              <a:ext uri="{FF2B5EF4-FFF2-40B4-BE49-F238E27FC236}">
                <a16:creationId xmlns:a16="http://schemas.microsoft.com/office/drawing/2014/main" id="{C3571751-D793-4D67-BEA2-EB4BFA7D6A5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5A42360-5204-476B-8726-73AB40F1B7D5}"/>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2147649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56EEF3-CBD3-4F23-8911-9AA2FB830E6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4A2600F-FC72-4DA8-816F-EA1BC9F25411}"/>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4" name="Espace réservé du pied de page 3">
            <a:extLst>
              <a:ext uri="{FF2B5EF4-FFF2-40B4-BE49-F238E27FC236}">
                <a16:creationId xmlns:a16="http://schemas.microsoft.com/office/drawing/2014/main" id="{038CF4C0-C41B-4DE3-A4B4-EA31CAC6099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3344BEE-2C72-4E58-86C8-EEC38C3C1E57}"/>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2620636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91CF55B-9658-4697-82C8-48D661DB5EEC}"/>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3" name="Espace réservé du pied de page 2">
            <a:extLst>
              <a:ext uri="{FF2B5EF4-FFF2-40B4-BE49-F238E27FC236}">
                <a16:creationId xmlns:a16="http://schemas.microsoft.com/office/drawing/2014/main" id="{03637B80-5147-4268-812F-7AA26079D85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CE57004-D4FA-465C-B478-17284349CD8C}"/>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4282776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1E90B84-45DA-4938-ACE4-26E474C58A3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35EFA17-A292-486F-8443-E2B970E92D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C5BB284-9E33-4F7B-9D7F-E7D224AC9F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7F3E0CF-5C19-4638-8777-3BBDF70DB540}"/>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6" name="Espace réservé du pied de page 5">
            <a:extLst>
              <a:ext uri="{FF2B5EF4-FFF2-40B4-BE49-F238E27FC236}">
                <a16:creationId xmlns:a16="http://schemas.microsoft.com/office/drawing/2014/main" id="{B479775B-55F0-4092-953C-541BBEAA45C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D720727-BC2E-4274-81DE-FA174F4439C9}"/>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723426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61B4CE-87FE-48EC-BED4-9B8C0C2AE47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6BA2B8A-729A-4BC1-9F4A-BDEA5C3EF0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27A01FE-6F3B-4767-A355-BA03CABA61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8188EA5-6067-4298-9A12-15F2C8F5D50C}"/>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6" name="Espace réservé du pied de page 5">
            <a:extLst>
              <a:ext uri="{FF2B5EF4-FFF2-40B4-BE49-F238E27FC236}">
                <a16:creationId xmlns:a16="http://schemas.microsoft.com/office/drawing/2014/main" id="{E328C714-8980-40C4-A18D-2F324C2A58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D5EAAEA-CBAE-41D7-A092-4A8A1E9E63DF}"/>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3411844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A2D2EC-783A-4CF1-8206-D9DE2D33A4A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277CA87-DBEE-4086-B0E6-EFC63A65C74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FE1A339-352F-4048-89AD-7D13AB156738}"/>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5" name="Espace réservé du pied de page 4">
            <a:extLst>
              <a:ext uri="{FF2B5EF4-FFF2-40B4-BE49-F238E27FC236}">
                <a16:creationId xmlns:a16="http://schemas.microsoft.com/office/drawing/2014/main" id="{1C001380-26C1-41CE-BC6D-C82554F7B5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445BD78-570C-494F-AD5A-2FA51AE62290}"/>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4145585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2CDC0A3-E830-4306-BB6C-ABC1E814F67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9648EF2-40FB-41AA-B325-358E9860E6A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BC1CDA-BEF6-4828-BCBB-134D33854A89}"/>
              </a:ext>
            </a:extLst>
          </p:cNvPr>
          <p:cNvSpPr>
            <a:spLocks noGrp="1"/>
          </p:cNvSpPr>
          <p:nvPr>
            <p:ph type="dt" sz="half" idx="10"/>
          </p:nvPr>
        </p:nvSpPr>
        <p:spPr/>
        <p:txBody>
          <a:bodyPr/>
          <a:lstStyle/>
          <a:p>
            <a:fld id="{09EA0849-61C9-4ECD-BC47-3933FE87E66F}" type="datetimeFigureOut">
              <a:rPr lang="fr-FR" smtClean="0"/>
              <a:t>27/05/2022</a:t>
            </a:fld>
            <a:endParaRPr lang="fr-FR"/>
          </a:p>
        </p:txBody>
      </p:sp>
      <p:sp>
        <p:nvSpPr>
          <p:cNvPr id="5" name="Espace réservé du pied de page 4">
            <a:extLst>
              <a:ext uri="{FF2B5EF4-FFF2-40B4-BE49-F238E27FC236}">
                <a16:creationId xmlns:a16="http://schemas.microsoft.com/office/drawing/2014/main" id="{138C6307-6186-4C25-947D-618A33B7320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FC2594-847A-47A5-9F9F-8A6FCEA249BC}"/>
              </a:ext>
            </a:extLst>
          </p:cNvPr>
          <p:cNvSpPr>
            <a:spLocks noGrp="1"/>
          </p:cNvSpPr>
          <p:nvPr>
            <p:ph type="sldNum" sz="quarter" idx="12"/>
          </p:nvPr>
        </p:nvSpPr>
        <p:spPr/>
        <p:txBody>
          <a:bodyPr/>
          <a:lstStyle/>
          <a:p>
            <a:fld id="{95E5C757-36FE-475E-BB42-0509425136C8}" type="slidenum">
              <a:rPr lang="fr-FR" smtClean="0"/>
              <a:t>‹N°›</a:t>
            </a:fld>
            <a:endParaRPr lang="fr-FR"/>
          </a:p>
        </p:txBody>
      </p:sp>
    </p:spTree>
    <p:extLst>
      <p:ext uri="{BB962C8B-B14F-4D97-AF65-F5344CB8AC3E}">
        <p14:creationId xmlns:p14="http://schemas.microsoft.com/office/powerpoint/2010/main" val="527353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68B7F4C-C13A-4944-BE6F-3A3C6EC977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18A6726-3774-4347-B0C0-076464B454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8282BD-51F4-4AC1-BE79-C423181D40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EA0849-61C9-4ECD-BC47-3933FE87E66F}" type="datetimeFigureOut">
              <a:rPr lang="fr-FR" smtClean="0"/>
              <a:t>27/05/2022</a:t>
            </a:fld>
            <a:endParaRPr lang="fr-FR"/>
          </a:p>
        </p:txBody>
      </p:sp>
      <p:sp>
        <p:nvSpPr>
          <p:cNvPr id="5" name="Espace réservé du pied de page 4">
            <a:extLst>
              <a:ext uri="{FF2B5EF4-FFF2-40B4-BE49-F238E27FC236}">
                <a16:creationId xmlns:a16="http://schemas.microsoft.com/office/drawing/2014/main" id="{B590CBE3-8F0B-4B8A-8F18-9AB3CDFAF7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8DDE353-0991-4100-98FE-F9227A5D95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E5C757-36FE-475E-BB42-0509425136C8}" type="slidenum">
              <a:rPr lang="fr-FR" smtClean="0"/>
              <a:t>‹N°›</a:t>
            </a:fld>
            <a:endParaRPr lang="fr-FR"/>
          </a:p>
        </p:txBody>
      </p:sp>
    </p:spTree>
    <p:extLst>
      <p:ext uri="{BB962C8B-B14F-4D97-AF65-F5344CB8AC3E}">
        <p14:creationId xmlns:p14="http://schemas.microsoft.com/office/powerpoint/2010/main" val="8592754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kissflow.com/project/project-initiation/"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kissflow.com/project/agile/agile-project-management-methodology/" TargetMode="External"/><Relationship Id="rId2" Type="http://schemas.openxmlformats.org/officeDocument/2006/relationships/hyperlink" Target="https://kissflow.com/project/steps-to-create-successful-project-plan/" TargetMode="Externa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kissflow.com/project/project-execution-phase/"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kissflow.com/project/project-deliverables/" TargetMode="External"/><Relationship Id="rId2" Type="http://schemas.openxmlformats.org/officeDocument/2006/relationships/hyperlink" Target="https://kissflow.com/project/project-monitoring-and-controlling/" TargetMode="Externa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kissflow.com/project/project-closure-phase/"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wrike.com/project-management-guide/faq/what-is-project-management-framework/"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en.wikipedia.org/wiki/Project_management" TargetMode="External"/><Relationship Id="rId2" Type="http://schemas.openxmlformats.org/officeDocument/2006/relationships/hyperlink" Target="https://kissflow.com/project/steps-to-create-successful-project-plan/"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30981" y="-2"/>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a:off x="6374631" y="2736502"/>
            <a:ext cx="5817369" cy="1261884"/>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Lecture 1</a:t>
            </a:r>
          </a:p>
          <a:p>
            <a:pPr algn="l"/>
            <a:r>
              <a:rPr lang="en-US" sz="2400" b="1" dirty="0"/>
              <a:t>Projects, Project Planning, and</a:t>
            </a:r>
          </a:p>
          <a:p>
            <a:pPr algn="l"/>
            <a:r>
              <a:rPr lang="en-US" sz="2400" b="1" dirty="0"/>
              <a:t> Project Management</a:t>
            </a:r>
            <a:endParaRPr lang="en-US" sz="2400" b="1" dirty="0">
              <a:solidFill>
                <a:schemeClr val="bg1">
                  <a:lumMod val="95000"/>
                </a:schemeClr>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lanning a Project">
            <a:extLst>
              <a:ext uri="{FF2B5EF4-FFF2-40B4-BE49-F238E27FC236}">
                <a16:creationId xmlns:a16="http://schemas.microsoft.com/office/drawing/2014/main" id="{3565D4F4-91EA-41C1-819B-E00CB153A36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8983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9550" y="1771650"/>
            <a:ext cx="10201275" cy="4629150"/>
          </a:xfrm>
        </p:spPr>
        <p:txBody>
          <a:bodyPr/>
          <a:lstStyle/>
          <a:p>
            <a:pPr marL="0" indent="0">
              <a:buNone/>
            </a:pPr>
            <a:r>
              <a:rPr lang="en-US" b="1" i="1" dirty="0"/>
              <a:t>Resource:</a:t>
            </a:r>
          </a:p>
          <a:p>
            <a:pPr marL="0" indent="0">
              <a:buNone/>
            </a:pPr>
            <a:endParaRPr lang="en-US" dirty="0"/>
          </a:p>
          <a:p>
            <a:pPr marL="0" indent="0">
              <a:buNone/>
            </a:pPr>
            <a:r>
              <a:rPr lang="en-US" b="1" i="1" dirty="0"/>
              <a:t>					</a:t>
            </a:r>
            <a:r>
              <a:rPr lang="en-US" b="1" i="1" dirty="0">
                <a:effectLst/>
                <a:latin typeface="Helvetica Neue"/>
              </a:rPr>
              <a:t>A Guide to </a:t>
            </a:r>
          </a:p>
          <a:p>
            <a:pPr marL="0" indent="0">
              <a:buNone/>
            </a:pPr>
            <a:r>
              <a:rPr lang="en-US" b="1" i="1" dirty="0">
                <a:latin typeface="Helvetica Neue"/>
              </a:rPr>
              <a:t>		</a:t>
            </a:r>
            <a:r>
              <a:rPr lang="en-US" b="1" i="1" dirty="0">
                <a:effectLst/>
                <a:latin typeface="Helvetica Neue"/>
              </a:rPr>
              <a:t>the Project Management Body of Knowledge 				</a:t>
            </a:r>
          </a:p>
          <a:p>
            <a:pPr marL="0" indent="0">
              <a:buNone/>
            </a:pPr>
            <a:r>
              <a:rPr lang="en-US" b="1" i="1" dirty="0">
                <a:latin typeface="Helvetica Neue"/>
              </a:rPr>
              <a:t>			</a:t>
            </a:r>
            <a:r>
              <a:rPr lang="en-US" b="1" i="1" dirty="0">
                <a:effectLst/>
                <a:latin typeface="Helvetica Neue"/>
              </a:rPr>
              <a:t>(PMBOK</a:t>
            </a:r>
            <a:r>
              <a:rPr lang="en-US" b="1" i="1" baseline="30000" dirty="0">
                <a:effectLst/>
                <a:latin typeface="Helvetica Neue"/>
              </a:rPr>
              <a:t>®</a:t>
            </a:r>
            <a:r>
              <a:rPr lang="en-US" b="1" i="1" dirty="0">
                <a:effectLst/>
                <a:latin typeface="Helvetica Neue"/>
              </a:rPr>
              <a:t> Guide)</a:t>
            </a:r>
            <a:endParaRPr lang="en-US" b="1" i="0" dirty="0">
              <a:effectLst/>
              <a:latin typeface="Helvetica Neue"/>
            </a:endParaRPr>
          </a:p>
          <a:p>
            <a:pPr marL="0" indent="0">
              <a:buNone/>
            </a:pPr>
            <a:r>
              <a:rPr lang="en-US" b="1" dirty="0">
                <a:latin typeface="Helvetica Neue"/>
              </a:rPr>
              <a:t>				</a:t>
            </a:r>
          </a:p>
          <a:p>
            <a:pPr marL="0" indent="0">
              <a:buNone/>
            </a:pPr>
            <a:r>
              <a:rPr lang="en-US" b="1" dirty="0">
                <a:latin typeface="Helvetica Neue"/>
              </a:rPr>
              <a:t>			     	</a:t>
            </a:r>
            <a:r>
              <a:rPr lang="en-US" b="1" dirty="0"/>
              <a:t>7th Edition</a:t>
            </a:r>
          </a:p>
          <a:p>
            <a:pPr marL="0" indent="0">
              <a:buNone/>
            </a:pPr>
            <a:endParaRPr lang="en-US" dirty="0"/>
          </a:p>
        </p:txBody>
      </p:sp>
      <p:pic>
        <p:nvPicPr>
          <p:cNvPr id="2" name="Picture 1"/>
          <p:cNvPicPr>
            <a:picLocks noChangeAspect="1"/>
          </p:cNvPicPr>
          <p:nvPr/>
        </p:nvPicPr>
        <p:blipFill>
          <a:blip r:embed="rId2"/>
          <a:stretch>
            <a:fillRect/>
          </a:stretch>
        </p:blipFill>
        <p:spPr>
          <a:xfrm>
            <a:off x="129017" y="5269637"/>
            <a:ext cx="1652158" cy="1463167"/>
          </a:xfrm>
          <a:prstGeom prst="rect">
            <a:avLst/>
          </a:prstGeom>
        </p:spPr>
      </p:pic>
      <p:sp>
        <p:nvSpPr>
          <p:cNvPr id="7" name="ZoneTexte 6">
            <a:extLst>
              <a:ext uri="{FF2B5EF4-FFF2-40B4-BE49-F238E27FC236}">
                <a16:creationId xmlns:a16="http://schemas.microsoft.com/office/drawing/2014/main" id="{135B684F-7F47-4D72-9837-43D216F42B0A}"/>
              </a:ext>
            </a:extLst>
          </p:cNvPr>
          <p:cNvSpPr txBox="1"/>
          <p:nvPr/>
        </p:nvSpPr>
        <p:spPr>
          <a:xfrm>
            <a:off x="2371725" y="457200"/>
            <a:ext cx="6429375" cy="769441"/>
          </a:xfrm>
          <a:prstGeom prst="rect">
            <a:avLst/>
          </a:prstGeom>
          <a:noFill/>
        </p:spPr>
        <p:txBody>
          <a:bodyPr wrap="square">
            <a:spAutoFit/>
          </a:bodyPr>
          <a:lstStyle/>
          <a:p>
            <a:pPr algn="ctr"/>
            <a:r>
              <a:rPr lang="en-US" sz="4400" b="1" dirty="0">
                <a:solidFill>
                  <a:schemeClr val="bg1"/>
                </a:solidFill>
                <a:latin typeface="Algerian" panose="04020705040A02060702" pitchFamily="82" charset="0"/>
              </a:rPr>
              <a:t>Project Planning </a:t>
            </a:r>
          </a:p>
        </p:txBody>
      </p:sp>
      <p:pic>
        <p:nvPicPr>
          <p:cNvPr id="6" name="Image 5">
            <a:extLst>
              <a:ext uri="{FF2B5EF4-FFF2-40B4-BE49-F238E27FC236}">
                <a16:creationId xmlns:a16="http://schemas.microsoft.com/office/drawing/2014/main" id="{73DD060F-5BCB-A9E4-7D81-EB0CDE80F22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716495" y="1"/>
            <a:ext cx="2475506" cy="6400800"/>
          </a:xfrm>
          <a:prstGeom prst="rect">
            <a:avLst/>
          </a:prstGeom>
          <a:noFill/>
          <a:ln>
            <a:noFill/>
          </a:ln>
        </p:spPr>
      </p:pic>
    </p:spTree>
    <p:extLst>
      <p:ext uri="{BB962C8B-B14F-4D97-AF65-F5344CB8AC3E}">
        <p14:creationId xmlns:p14="http://schemas.microsoft.com/office/powerpoint/2010/main" val="550283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65126"/>
            <a:ext cx="7191375" cy="1035050"/>
          </a:xfrm>
        </p:spPr>
        <p:txBody>
          <a:bodyPr>
            <a:normAutofit/>
          </a:bodyPr>
          <a:lstStyle/>
          <a:p>
            <a:pPr algn="ctr"/>
            <a:r>
              <a:rPr lang="en-US" b="1" dirty="0">
                <a:solidFill>
                  <a:schemeClr val="bg1"/>
                </a:solidFill>
                <a:latin typeface="+mn-lt"/>
              </a:rPr>
              <a:t>Chapter objectives</a:t>
            </a:r>
          </a:p>
        </p:txBody>
      </p:sp>
      <p:sp>
        <p:nvSpPr>
          <p:cNvPr id="3" name="Content Placeholder 2"/>
          <p:cNvSpPr>
            <a:spLocks noGrp="1"/>
          </p:cNvSpPr>
          <p:nvPr>
            <p:ph idx="1"/>
          </p:nvPr>
        </p:nvSpPr>
        <p:spPr>
          <a:xfrm>
            <a:off x="161926" y="1825625"/>
            <a:ext cx="10287000" cy="4351338"/>
          </a:xfrm>
        </p:spPr>
        <p:txBody>
          <a:bodyPr>
            <a:normAutofit lnSpcReduction="10000"/>
          </a:bodyPr>
          <a:lstStyle/>
          <a:p>
            <a:pPr marL="0" indent="0" algn="just">
              <a:buNone/>
            </a:pPr>
            <a:r>
              <a:rPr lang="en-US" dirty="0"/>
              <a:t>1. Differentiate between a project, a plan, and their management.</a:t>
            </a:r>
          </a:p>
          <a:p>
            <a:pPr marL="0" indent="0" algn="just">
              <a:buNone/>
            </a:pPr>
            <a:r>
              <a:rPr lang="en-US" dirty="0"/>
              <a:t>2. Prioritize needs to support a project plan and program plan, program sustainability, and an operating budget.</a:t>
            </a:r>
          </a:p>
          <a:p>
            <a:pPr marL="0" indent="0" algn="just">
              <a:buNone/>
            </a:pPr>
            <a:r>
              <a:rPr lang="en-US" dirty="0"/>
              <a:t>3. Combine the components of project planning to design a value-based program.</a:t>
            </a:r>
          </a:p>
          <a:p>
            <a:pPr marL="0" indent="0" algn="just">
              <a:buNone/>
            </a:pPr>
            <a:r>
              <a:rPr lang="en-US" dirty="0"/>
              <a:t>4. Identify requisite skills and tools for the development, initiation, evaluation, and dissemination of quality improvement projects and their continuous management.</a:t>
            </a:r>
          </a:p>
          <a:p>
            <a:pPr marL="0" indent="0" algn="just">
              <a:buNone/>
            </a:pPr>
            <a:r>
              <a:rPr lang="en-US" dirty="0"/>
              <a:t>5. Generate processes necessary to manage individuals and system-wide projects and teams in virtual environments.</a:t>
            </a:r>
          </a:p>
        </p:txBody>
      </p:sp>
      <p:pic>
        <p:nvPicPr>
          <p:cNvPr id="4" name="Picture 3"/>
          <p:cNvPicPr>
            <a:picLocks noChangeAspect="1"/>
          </p:cNvPicPr>
          <p:nvPr/>
        </p:nvPicPr>
        <p:blipFill>
          <a:blip r:embed="rId2"/>
          <a:stretch>
            <a:fillRect/>
          </a:stretch>
        </p:blipFill>
        <p:spPr>
          <a:xfrm>
            <a:off x="0" y="5666295"/>
            <a:ext cx="1524000" cy="1191705"/>
          </a:xfrm>
          <a:prstGeom prst="rect">
            <a:avLst/>
          </a:prstGeom>
        </p:spPr>
      </p:pic>
      <p:sp>
        <p:nvSpPr>
          <p:cNvPr id="5" name="TextBox 15">
            <a:extLst>
              <a:ext uri="{FF2B5EF4-FFF2-40B4-BE49-F238E27FC236}">
                <a16:creationId xmlns:a16="http://schemas.microsoft.com/office/drawing/2014/main" id="{2EC15DF0-2AC7-04FA-3351-6399A2FCBBCF}"/>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813908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1515533781"/>
              </p:ext>
            </p:extLst>
          </p:nvPr>
        </p:nvGraphicFramePr>
        <p:xfrm>
          <a:off x="188686" y="1872343"/>
          <a:ext cx="10187766" cy="43046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5">
            <a:extLst>
              <a:ext uri="{FF2B5EF4-FFF2-40B4-BE49-F238E27FC236}">
                <a16:creationId xmlns:a16="http://schemas.microsoft.com/office/drawing/2014/main" id="{0EEE7C31-75E1-4087-9CAB-17CC1D5A6D99}"/>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882819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4" y="365126"/>
            <a:ext cx="7143751" cy="996950"/>
          </a:xfrm>
        </p:spPr>
        <p:txBody>
          <a:bodyPr>
            <a:noAutofit/>
          </a:bodyPr>
          <a:lstStyle/>
          <a:p>
            <a:pPr algn="ctr"/>
            <a:r>
              <a:rPr lang="en-US" sz="4000" b="1" dirty="0">
                <a:solidFill>
                  <a:schemeClr val="bg1"/>
                </a:solidFill>
                <a:latin typeface="+mn-lt"/>
              </a:rPr>
              <a:t>Preamble</a:t>
            </a:r>
          </a:p>
        </p:txBody>
      </p:sp>
      <p:sp>
        <p:nvSpPr>
          <p:cNvPr id="3" name="Content Placeholder 2"/>
          <p:cNvSpPr>
            <a:spLocks noGrp="1"/>
          </p:cNvSpPr>
          <p:nvPr>
            <p:ph idx="1"/>
          </p:nvPr>
        </p:nvSpPr>
        <p:spPr>
          <a:xfrm>
            <a:off x="123825" y="1762124"/>
            <a:ext cx="10315575" cy="5019676"/>
          </a:xfrm>
        </p:spPr>
        <p:txBody>
          <a:bodyPr>
            <a:normAutofit/>
          </a:bodyPr>
          <a:lstStyle/>
          <a:p>
            <a:pPr algn="just"/>
            <a:r>
              <a:rPr lang="en-US" dirty="0"/>
              <a:t>The genesis of any project is Planning, but ongoing management of the project is essential as well. </a:t>
            </a:r>
          </a:p>
          <a:p>
            <a:pPr marL="0" indent="0" algn="just">
              <a:buNone/>
            </a:pPr>
            <a:endParaRPr lang="en-US" dirty="0"/>
          </a:p>
          <a:p>
            <a:pPr algn="just"/>
            <a:r>
              <a:rPr lang="en-US" dirty="0"/>
              <a:t>All projects have a beginning, duration, and an end, which collectively constitute the project’s life cycle. </a:t>
            </a:r>
          </a:p>
          <a:p>
            <a:pPr algn="just"/>
            <a:endParaRPr lang="en-US" dirty="0"/>
          </a:p>
          <a:p>
            <a:pPr algn="just"/>
            <a:r>
              <a:rPr lang="en-US" dirty="0"/>
              <a:t>Project outcomes may be, for example, adopted in the form of evidence-based guidelines or seen as opportunities to conduct additional inquiry and validation studies prior to including them in practice. </a:t>
            </a:r>
          </a:p>
        </p:txBody>
      </p:sp>
      <p:sp>
        <p:nvSpPr>
          <p:cNvPr id="5" name="TextBox 15">
            <a:extLst>
              <a:ext uri="{FF2B5EF4-FFF2-40B4-BE49-F238E27FC236}">
                <a16:creationId xmlns:a16="http://schemas.microsoft.com/office/drawing/2014/main" id="{9853F37F-1640-AE18-0189-EBEA1D9E8915}"/>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342279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6A97CE-2CCD-49D6-BE09-4245423CB685}"/>
              </a:ext>
            </a:extLst>
          </p:cNvPr>
          <p:cNvSpPr>
            <a:spLocks noGrp="1"/>
          </p:cNvSpPr>
          <p:nvPr>
            <p:ph type="title"/>
          </p:nvPr>
        </p:nvSpPr>
        <p:spPr>
          <a:xfrm>
            <a:off x="2514600" y="365125"/>
            <a:ext cx="7227277" cy="953721"/>
          </a:xfrm>
        </p:spPr>
        <p:txBody>
          <a:bodyPr/>
          <a:lstStyle/>
          <a:p>
            <a:pPr algn="ctr"/>
            <a:r>
              <a:rPr lang="fr-FR" b="1" dirty="0" err="1">
                <a:solidFill>
                  <a:schemeClr val="bg1"/>
                </a:solidFill>
                <a:latin typeface="+mn-lt"/>
              </a:rPr>
              <a:t>Preamble</a:t>
            </a:r>
            <a:endParaRPr lang="fr-FR" b="1" dirty="0">
              <a:solidFill>
                <a:schemeClr val="bg1"/>
              </a:solidFill>
              <a:latin typeface="+mn-lt"/>
            </a:endParaRPr>
          </a:p>
        </p:txBody>
      </p:sp>
      <p:sp>
        <p:nvSpPr>
          <p:cNvPr id="3" name="Espace réservé du contenu 2">
            <a:extLst>
              <a:ext uri="{FF2B5EF4-FFF2-40B4-BE49-F238E27FC236}">
                <a16:creationId xmlns:a16="http://schemas.microsoft.com/office/drawing/2014/main" id="{21398DF0-DCCA-4937-B400-7EEA84E0A258}"/>
              </a:ext>
            </a:extLst>
          </p:cNvPr>
          <p:cNvSpPr>
            <a:spLocks noGrp="1"/>
          </p:cNvSpPr>
          <p:nvPr>
            <p:ph idx="1"/>
          </p:nvPr>
        </p:nvSpPr>
        <p:spPr>
          <a:xfrm>
            <a:off x="184638" y="1825625"/>
            <a:ext cx="10172700" cy="4487252"/>
          </a:xfrm>
        </p:spPr>
        <p:txBody>
          <a:bodyPr>
            <a:normAutofit fontScale="92500"/>
          </a:bodyPr>
          <a:lstStyle/>
          <a:p>
            <a:pPr>
              <a:buFont typeface="Wingdings" panose="05000000000000000000" pitchFamily="2" charset="2"/>
              <a:buChar char="v"/>
            </a:pPr>
            <a:r>
              <a:rPr lang="fr-FR" sz="2800" b="1" i="1" dirty="0">
                <a:solidFill>
                  <a:srgbClr val="FF0000"/>
                </a:solidFill>
              </a:rPr>
              <a:t>	The Project Management Institute (PMI):</a:t>
            </a:r>
          </a:p>
          <a:p>
            <a:pPr algn="just"/>
            <a:r>
              <a:rPr lang="en-US" b="0" i="0" dirty="0">
                <a:effectLst/>
              </a:rPr>
              <a:t>The Project Management Institute (PMI) is a leader in credentialing project management professionals and advancing the field of project management. </a:t>
            </a:r>
          </a:p>
          <a:p>
            <a:r>
              <a:rPr lang="en-US" sz="2800" dirty="0">
                <a:ea typeface="Calibri" panose="020F0502020204030204" pitchFamily="34" charset="0"/>
              </a:rPr>
              <a:t>PMI was founded in 1969.</a:t>
            </a:r>
            <a:endParaRPr lang="en-US" b="0" i="0" dirty="0">
              <a:effectLst/>
            </a:endParaRPr>
          </a:p>
          <a:p>
            <a:pPr algn="just"/>
            <a:r>
              <a:rPr lang="en-US" b="0" i="0" dirty="0">
                <a:effectLst/>
              </a:rPr>
              <a:t>The PMI has a global footprint in nearly 200 countries around the world. From its global headquarters in Newton Square outside of Philadelphia, the Project Management Institute provides certifications for project management professionals, as well as career training and educational resources. The group also maintains research programs to advance scientific and practical abilities within the industry.</a:t>
            </a:r>
            <a:endParaRPr lang="fr-FR" dirty="0"/>
          </a:p>
        </p:txBody>
      </p:sp>
      <p:pic>
        <p:nvPicPr>
          <p:cNvPr id="1026" name="Picture 2" descr="Project Management Institute | PMI">
            <a:extLst>
              <a:ext uri="{FF2B5EF4-FFF2-40B4-BE49-F238E27FC236}">
                <a16:creationId xmlns:a16="http://schemas.microsoft.com/office/drawing/2014/main" id="{809270D0-C8E6-4CBF-8DE6-83470EB721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89224" y="2043485"/>
            <a:ext cx="1702776"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842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F08AD5-6BD5-445B-AD57-5B02CC5ABDB4}"/>
              </a:ext>
            </a:extLst>
          </p:cNvPr>
          <p:cNvSpPr>
            <a:spLocks noGrp="1"/>
          </p:cNvSpPr>
          <p:nvPr>
            <p:ph type="title"/>
          </p:nvPr>
        </p:nvSpPr>
        <p:spPr>
          <a:xfrm>
            <a:off x="2347546" y="365125"/>
            <a:ext cx="7244862" cy="1068021"/>
          </a:xfrm>
        </p:spPr>
        <p:txBody>
          <a:bodyPr/>
          <a:lstStyle/>
          <a:p>
            <a:pPr algn="ctr"/>
            <a:r>
              <a:rPr lang="fr-FR" b="1" dirty="0" err="1">
                <a:solidFill>
                  <a:schemeClr val="bg1"/>
                </a:solidFill>
                <a:latin typeface="Calibri" panose="020F0502020204030204" pitchFamily="34" charset="0"/>
                <a:cs typeface="Calibri" panose="020F0502020204030204" pitchFamily="34" charset="0"/>
              </a:rPr>
              <a:t>Preamble</a:t>
            </a:r>
            <a:endParaRPr lang="fr-FR" b="1" dirty="0">
              <a:solidFill>
                <a:schemeClr val="bg1"/>
              </a:solidFill>
              <a:latin typeface="Calibri" panose="020F0502020204030204" pitchFamily="34" charset="0"/>
              <a:cs typeface="Calibri" panose="020F0502020204030204" pitchFamily="34" charset="0"/>
            </a:endParaRPr>
          </a:p>
        </p:txBody>
      </p:sp>
      <p:sp>
        <p:nvSpPr>
          <p:cNvPr id="3" name="Espace réservé du contenu 2">
            <a:extLst>
              <a:ext uri="{FF2B5EF4-FFF2-40B4-BE49-F238E27FC236}">
                <a16:creationId xmlns:a16="http://schemas.microsoft.com/office/drawing/2014/main" id="{A27B7AF7-F2B7-4A52-B437-1ACE9AC3A077}"/>
              </a:ext>
            </a:extLst>
          </p:cNvPr>
          <p:cNvSpPr>
            <a:spLocks noGrp="1"/>
          </p:cNvSpPr>
          <p:nvPr>
            <p:ph idx="1"/>
          </p:nvPr>
        </p:nvSpPr>
        <p:spPr>
          <a:xfrm>
            <a:off x="175847" y="1834417"/>
            <a:ext cx="9671538" cy="4351338"/>
          </a:xfrm>
        </p:spPr>
        <p:txBody>
          <a:bodyPr/>
          <a:lstStyle/>
          <a:p>
            <a:pPr marL="0" indent="0">
              <a:buNone/>
            </a:pPr>
            <a:endParaRPr lang="en-US" sz="2800" b="1" i="1" dirty="0">
              <a:solidFill>
                <a:srgbClr val="212529"/>
              </a:solidFill>
            </a:endParaRPr>
          </a:p>
          <a:p>
            <a:pPr>
              <a:buFont typeface="Wingdings" panose="05000000000000000000" pitchFamily="2" charset="2"/>
              <a:buChar char="v"/>
            </a:pPr>
            <a:r>
              <a:rPr lang="en-US" sz="2800" b="1" i="1" dirty="0">
                <a:solidFill>
                  <a:srgbClr val="FF0000"/>
                </a:solidFill>
                <a:cs typeface="Calibri" panose="020F0502020204030204" pitchFamily="34" charset="0"/>
              </a:rPr>
              <a:t>The Project </a:t>
            </a:r>
            <a:r>
              <a:rPr lang="en-US" sz="2800" b="1" i="1" dirty="0" err="1">
                <a:solidFill>
                  <a:srgbClr val="FF0000"/>
                </a:solidFill>
                <a:cs typeface="Calibri" panose="020F0502020204030204" pitchFamily="34" charset="0"/>
              </a:rPr>
              <a:t>Magement</a:t>
            </a:r>
            <a:r>
              <a:rPr lang="en-US" sz="2800" b="1" i="1" dirty="0">
                <a:solidFill>
                  <a:srgbClr val="FF0000"/>
                </a:solidFill>
                <a:cs typeface="Calibri" panose="020F0502020204030204" pitchFamily="34" charset="0"/>
              </a:rPr>
              <a:t> Body Of Knowledges</a:t>
            </a:r>
            <a:r>
              <a:rPr lang="fr-FR" b="1" dirty="0"/>
              <a:t> (</a:t>
            </a:r>
            <a:r>
              <a:rPr lang="fr-FR" b="1" dirty="0">
                <a:solidFill>
                  <a:srgbClr val="FF0000"/>
                </a:solidFill>
              </a:rPr>
              <a:t>PMBOK</a:t>
            </a:r>
            <a:r>
              <a:rPr lang="fr-FR" b="1" dirty="0"/>
              <a:t>):</a:t>
            </a:r>
          </a:p>
          <a:p>
            <a:pPr marL="0" indent="0">
              <a:buNone/>
            </a:pPr>
            <a:endParaRPr lang="en-US" sz="2800" b="1" i="1" dirty="0">
              <a:solidFill>
                <a:srgbClr val="212529"/>
              </a:solidFill>
            </a:endParaRPr>
          </a:p>
          <a:p>
            <a:pPr marL="0" indent="0" algn="just">
              <a:buNone/>
            </a:pPr>
            <a:r>
              <a:rPr lang="en-US" sz="2600" dirty="0">
                <a:ea typeface="Calibri" panose="020F0502020204030204" pitchFamily="34" charset="0"/>
                <a:cs typeface="Arial" panose="020B0604020202020204" pitchFamily="34" charset="0"/>
              </a:rPr>
              <a:t>	</a:t>
            </a:r>
            <a:r>
              <a:rPr lang="en-US" sz="2600" b="1" dirty="0">
                <a:solidFill>
                  <a:srgbClr val="FF0000"/>
                </a:solidFill>
                <a:ea typeface="Calibri" panose="020F0502020204030204" pitchFamily="34" charset="0"/>
                <a:cs typeface="Arial" panose="020B0604020202020204" pitchFamily="34" charset="0"/>
              </a:rPr>
              <a:t>PMBOK</a:t>
            </a:r>
            <a:r>
              <a:rPr lang="en-US" sz="2600" dirty="0">
                <a:ea typeface="Calibri" panose="020F0502020204030204" pitchFamily="34" charset="0"/>
                <a:cs typeface="Arial" panose="020B0604020202020204" pitchFamily="34" charset="0"/>
              </a:rPr>
              <a:t> is an internationally recognized standard edited by the PMI, that provides fundamental concepts of project management regardless of the type of the project, be it a construction project, a software development project, </a:t>
            </a:r>
          </a:p>
          <a:p>
            <a:pPr marL="0" indent="0" algn="just">
              <a:buNone/>
            </a:pPr>
            <a:r>
              <a:rPr lang="en-US" sz="2600" dirty="0">
                <a:ea typeface="Calibri" panose="020F0502020204030204" pitchFamily="34" charset="0"/>
                <a:cs typeface="Arial" panose="020B0604020202020204" pitchFamily="34" charset="0"/>
              </a:rPr>
              <a:t>heavy-engineering project </a:t>
            </a:r>
          </a:p>
          <a:p>
            <a:pPr marL="0" indent="0" algn="just">
              <a:buNone/>
            </a:pPr>
            <a:r>
              <a:rPr lang="en-US" sz="2600" dirty="0">
                <a:ea typeface="Calibri" panose="020F0502020204030204" pitchFamily="34" charset="0"/>
                <a:cs typeface="Arial" panose="020B0604020202020204" pitchFamily="34" charset="0"/>
              </a:rPr>
              <a:t>or automotive project.</a:t>
            </a:r>
            <a:endParaRPr lang="fr-FR" sz="2600" dirty="0">
              <a:ea typeface="Calibri" panose="020F0502020204030204" pitchFamily="34" charset="0"/>
              <a:cs typeface="Arial" panose="020B0604020202020204" pitchFamily="34" charset="0"/>
            </a:endParaRPr>
          </a:p>
          <a:p>
            <a:endParaRPr lang="fr-FR" dirty="0"/>
          </a:p>
        </p:txBody>
      </p:sp>
      <p:pic>
        <p:nvPicPr>
          <p:cNvPr id="5" name="Picture 4">
            <a:extLst>
              <a:ext uri="{FF2B5EF4-FFF2-40B4-BE49-F238E27FC236}">
                <a16:creationId xmlns:a16="http://schemas.microsoft.com/office/drawing/2014/main" id="{3D2CABD4-84BB-430D-8D0E-201EFB3765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96500" y="-1"/>
            <a:ext cx="2095500" cy="4433207"/>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a:extLst>
              <a:ext uri="{FF2B5EF4-FFF2-40B4-BE49-F238E27FC236}">
                <a16:creationId xmlns:a16="http://schemas.microsoft.com/office/drawing/2014/main" id="{04799EF5-0FEA-AAEF-2641-7C75FB61F35E}"/>
              </a:ext>
            </a:extLst>
          </p:cNvPr>
          <p:cNvPicPr>
            <a:picLocks noChangeAspect="1"/>
          </p:cNvPicPr>
          <p:nvPr/>
        </p:nvPicPr>
        <p:blipFill>
          <a:blip r:embed="rId3"/>
          <a:stretch>
            <a:fillRect/>
          </a:stretch>
        </p:blipFill>
        <p:spPr>
          <a:xfrm>
            <a:off x="4384221" y="4433207"/>
            <a:ext cx="7807779" cy="2424793"/>
          </a:xfrm>
          <a:prstGeom prst="rect">
            <a:avLst/>
          </a:prstGeom>
        </p:spPr>
      </p:pic>
    </p:spTree>
    <p:extLst>
      <p:ext uri="{BB962C8B-B14F-4D97-AF65-F5344CB8AC3E}">
        <p14:creationId xmlns:p14="http://schemas.microsoft.com/office/powerpoint/2010/main" val="2331678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9BBFE07-B196-4DAD-86C4-70D1365DD70D}"/>
              </a:ext>
            </a:extLst>
          </p:cNvPr>
          <p:cNvSpPr>
            <a:spLocks noGrp="1"/>
          </p:cNvSpPr>
          <p:nvPr>
            <p:ph idx="1"/>
          </p:nvPr>
        </p:nvSpPr>
        <p:spPr>
          <a:xfrm>
            <a:off x="193431" y="1855177"/>
            <a:ext cx="10302291" cy="4321786"/>
          </a:xfrm>
        </p:spPr>
        <p:txBody>
          <a:bodyPr/>
          <a:lstStyle/>
          <a:p>
            <a:pPr marL="0" indent="0">
              <a:buNone/>
            </a:pPr>
            <a:r>
              <a:rPr lang="fr-FR" b="1" dirty="0">
                <a:latin typeface="+mn-lt"/>
              </a:rPr>
              <a:t> I- The Project</a:t>
            </a:r>
          </a:p>
          <a:p>
            <a:pPr marL="0" indent="0">
              <a:buNone/>
            </a:pPr>
            <a:r>
              <a:rPr lang="fr-FR" b="1" dirty="0"/>
              <a:t>	</a:t>
            </a:r>
            <a:r>
              <a:rPr lang="en-US" sz="2800" b="1" spc="-45" dirty="0">
                <a:solidFill>
                  <a:srgbClr val="000000"/>
                </a:solidFill>
                <a:effectLst/>
                <a:ea typeface="Times New Roman" panose="02020603050405020304" pitchFamily="18" charset="0"/>
              </a:rPr>
              <a:t> I-1- Project Definition</a:t>
            </a:r>
          </a:p>
          <a:p>
            <a:pPr marL="0" indent="0">
              <a:buNone/>
            </a:pPr>
            <a:r>
              <a:rPr lang="en-US" sz="2800" b="1" spc="-45" dirty="0">
                <a:effectLst/>
                <a:latin typeface="Calibri" panose="020F0502020204030204" pitchFamily="34" charset="0"/>
                <a:ea typeface="Times New Roman" panose="02020603050405020304" pitchFamily="18" charset="0"/>
                <a:cs typeface="Calibri" panose="020F0502020204030204" pitchFamily="34" charset="0"/>
              </a:rPr>
              <a:t>	I-2- Project characteristics</a:t>
            </a:r>
          </a:p>
          <a:p>
            <a:pPr marL="0" indent="0">
              <a:buNone/>
            </a:pPr>
            <a:r>
              <a:rPr lang="en-US" b="1" spc="-45" dirty="0">
                <a:latin typeface="Calibri" panose="020F0502020204030204" pitchFamily="34" charset="0"/>
                <a:cs typeface="Calibri" panose="020F0502020204030204" pitchFamily="34" charset="0"/>
              </a:rPr>
              <a:t>	</a:t>
            </a:r>
            <a:r>
              <a:rPr lang="en-US" b="1" spc="-45" dirty="0">
                <a:effectLst/>
                <a:latin typeface="Calibri" panose="020F0502020204030204" pitchFamily="34" charset="0"/>
                <a:ea typeface="Times New Roman" panose="02020603050405020304" pitchFamily="18" charset="0"/>
                <a:cs typeface="Calibri" panose="020F0502020204030204" pitchFamily="34" charset="0"/>
              </a:rPr>
              <a:t>I- 3. Project Objectives</a:t>
            </a:r>
            <a:endParaRPr lang="en-US" sz="2000" b="1" spc="-45"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endParaRPr>
          </a:p>
          <a:p>
            <a:pPr marL="0" indent="0">
              <a:buNone/>
            </a:pPr>
            <a:r>
              <a:rPr lang="en-US" sz="2000" b="1" spc="-45" dirty="0">
                <a:solidFill>
                  <a:srgbClr val="0070C0"/>
                </a:solidFill>
                <a:latin typeface="Calibri" panose="020F0502020204030204" pitchFamily="34" charset="0"/>
                <a:ea typeface="Times New Roman" panose="02020603050405020304" pitchFamily="18" charset="0"/>
                <a:cs typeface="Calibri" panose="020F0502020204030204" pitchFamily="34" charset="0"/>
              </a:rPr>
              <a:t>	</a:t>
            </a:r>
            <a:r>
              <a:rPr lang="en-US" b="1" spc="-45" dirty="0">
                <a:latin typeface="Calibri" panose="020F0502020204030204" pitchFamily="34" charset="0"/>
                <a:ea typeface="Times New Roman" panose="02020603050405020304" pitchFamily="18" charset="0"/>
                <a:cs typeface="Calibri" panose="020F0502020204030204" pitchFamily="34" charset="0"/>
              </a:rPr>
              <a:t>I- </a:t>
            </a:r>
            <a:r>
              <a:rPr lang="en-US" b="1" i="0" dirty="0">
                <a:effectLst/>
                <a:latin typeface="Calibri" panose="020F0502020204030204" pitchFamily="34" charset="0"/>
                <a:cs typeface="Calibri" panose="020F0502020204030204" pitchFamily="34" charset="0"/>
              </a:rPr>
              <a:t>4. Project </a:t>
            </a:r>
            <a:r>
              <a:rPr lang="en-US" sz="2800" b="1" i="0" dirty="0">
                <a:solidFill>
                  <a:srgbClr val="010101"/>
                </a:solidFill>
                <a:effectLst/>
                <a:latin typeface="Calibri" panose="020F0502020204030204" pitchFamily="34" charset="0"/>
                <a:cs typeface="Calibri" panose="020F0502020204030204" pitchFamily="34" charset="0"/>
              </a:rPr>
              <a:t>classification</a:t>
            </a:r>
          </a:p>
          <a:p>
            <a:pPr marL="0" indent="0">
              <a:buNone/>
            </a:pPr>
            <a:r>
              <a:rPr lang="en-US" b="1" dirty="0">
                <a:solidFill>
                  <a:srgbClr val="010101"/>
                </a:solidFill>
                <a:latin typeface="Calibri" panose="020F0502020204030204" pitchFamily="34" charset="0"/>
                <a:cs typeface="Calibri" panose="020F0502020204030204" pitchFamily="34" charset="0"/>
              </a:rPr>
              <a:t>	</a:t>
            </a:r>
            <a:r>
              <a:rPr lang="en-US" sz="2800" b="1" i="0" dirty="0">
                <a:effectLst/>
                <a:latin typeface="Calibri" panose="020F0502020204030204" pitchFamily="34" charset="0"/>
                <a:cs typeface="Calibri" panose="020F0502020204030204" pitchFamily="34" charset="0"/>
              </a:rPr>
              <a:t>I-5- The Project Life Cycle</a:t>
            </a:r>
          </a:p>
          <a:p>
            <a:pPr marL="0" indent="0">
              <a:buNone/>
            </a:pPr>
            <a:endParaRPr lang="en-US" sz="2800" b="1" i="0" dirty="0">
              <a:solidFill>
                <a:srgbClr val="010101"/>
              </a:solidFill>
              <a:effectLst/>
              <a:latin typeface="Calibri" panose="020F0502020204030204" pitchFamily="34" charset="0"/>
              <a:cs typeface="Calibri" panose="020F0502020204030204" pitchFamily="34" charset="0"/>
            </a:endParaRPr>
          </a:p>
          <a:p>
            <a:pPr marL="0" indent="0">
              <a:buNone/>
            </a:pPr>
            <a:endParaRPr lang="fr-FR" dirty="0"/>
          </a:p>
        </p:txBody>
      </p:sp>
      <p:pic>
        <p:nvPicPr>
          <p:cNvPr id="5" name="Picture 3">
            <a:extLst>
              <a:ext uri="{FF2B5EF4-FFF2-40B4-BE49-F238E27FC236}">
                <a16:creationId xmlns:a16="http://schemas.microsoft.com/office/drawing/2014/main" id="{FF1B1D14-A90E-4733-B179-EFE5D79BD0D2}"/>
              </a:ext>
            </a:extLst>
          </p:cNvPr>
          <p:cNvPicPr>
            <a:picLocks noChangeAspect="1"/>
          </p:cNvPicPr>
          <p:nvPr/>
        </p:nvPicPr>
        <p:blipFill>
          <a:blip r:embed="rId2"/>
          <a:stretch>
            <a:fillRect/>
          </a:stretch>
        </p:blipFill>
        <p:spPr>
          <a:xfrm>
            <a:off x="0" y="5655582"/>
            <a:ext cx="1652159" cy="1202418"/>
          </a:xfrm>
          <a:prstGeom prst="rect">
            <a:avLst/>
          </a:prstGeom>
        </p:spPr>
      </p:pic>
      <p:sp>
        <p:nvSpPr>
          <p:cNvPr id="4" name="TextBox 15">
            <a:extLst>
              <a:ext uri="{FF2B5EF4-FFF2-40B4-BE49-F238E27FC236}">
                <a16:creationId xmlns:a16="http://schemas.microsoft.com/office/drawing/2014/main" id="{0E441155-1715-3D84-C989-241D7E60EE9D}"/>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686517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9068D57-580F-4FEE-BC60-F41C6828A34C}"/>
              </a:ext>
            </a:extLst>
          </p:cNvPr>
          <p:cNvSpPr>
            <a:spLocks noGrp="1"/>
          </p:cNvSpPr>
          <p:nvPr>
            <p:ph idx="1"/>
          </p:nvPr>
        </p:nvSpPr>
        <p:spPr>
          <a:xfrm>
            <a:off x="211014" y="1608992"/>
            <a:ext cx="10190285" cy="4883882"/>
          </a:xfrm>
        </p:spPr>
        <p:txBody>
          <a:bodyPr>
            <a:noAutofit/>
          </a:bodyPr>
          <a:lstStyle/>
          <a:p>
            <a:pPr marL="0" indent="0" algn="just">
              <a:buNone/>
            </a:pPr>
            <a:r>
              <a:rPr lang="en-US" sz="2600" b="1" spc="-45" dirty="0">
                <a:solidFill>
                  <a:srgbClr val="000000"/>
                </a:solidFill>
                <a:effectLst/>
                <a:ea typeface="Times New Roman" panose="02020603050405020304" pitchFamily="18" charset="0"/>
              </a:rPr>
              <a:t>I-1- Project Definition</a:t>
            </a:r>
          </a:p>
          <a:p>
            <a:pPr marL="0" indent="0" algn="just">
              <a:buNone/>
            </a:pPr>
            <a:endParaRPr lang="en-US" sz="2600" b="1" spc="-45" dirty="0">
              <a:solidFill>
                <a:srgbClr val="000000"/>
              </a:solidFill>
              <a:effectLst/>
              <a:ea typeface="Times New Roman" panose="02020603050405020304" pitchFamily="18" charset="0"/>
            </a:endParaRPr>
          </a:p>
          <a:p>
            <a:pPr algn="just"/>
            <a:r>
              <a:rPr lang="en-US" sz="2600" b="1" dirty="0">
                <a:solidFill>
                  <a:srgbClr val="FF0000"/>
                </a:solidFill>
                <a:effectLst/>
                <a:ea typeface="Times New Roman" panose="02020603050405020304" pitchFamily="18" charset="0"/>
                <a:cs typeface="Calibri" panose="020F0502020204030204" pitchFamily="34" charset="0"/>
              </a:rPr>
              <a:t>A Project </a:t>
            </a:r>
            <a:r>
              <a:rPr lang="en-US" sz="2600" dirty="0">
                <a:solidFill>
                  <a:srgbClr val="000000"/>
                </a:solidFill>
                <a:effectLst/>
                <a:ea typeface="Times New Roman" panose="02020603050405020304" pitchFamily="18" charset="0"/>
                <a:cs typeface="Calibri" panose="020F0502020204030204" pitchFamily="34" charset="0"/>
              </a:rPr>
              <a:t>has been defined by the </a:t>
            </a:r>
            <a:r>
              <a:rPr lang="en-US" sz="2600" b="1" dirty="0">
                <a:solidFill>
                  <a:srgbClr val="0070C0"/>
                </a:solidFill>
                <a:effectLst/>
                <a:ea typeface="Times New Roman" panose="02020603050405020304" pitchFamily="18" charset="0"/>
                <a:cs typeface="Calibri" panose="020F0502020204030204" pitchFamily="34" charset="0"/>
              </a:rPr>
              <a:t>Project Management Institute </a:t>
            </a:r>
            <a:r>
              <a:rPr lang="en-US" sz="2600" dirty="0">
                <a:solidFill>
                  <a:srgbClr val="000000"/>
                </a:solidFill>
                <a:effectLst/>
                <a:ea typeface="Times New Roman" panose="02020603050405020304" pitchFamily="18" charset="0"/>
                <a:cs typeface="Calibri" panose="020F0502020204030204" pitchFamily="34" charset="0"/>
              </a:rPr>
              <a:t>(USA) as “</a:t>
            </a:r>
            <a:r>
              <a:rPr lang="en-US" sz="2600" b="1" i="1" dirty="0">
                <a:solidFill>
                  <a:srgbClr val="000000"/>
                </a:solidFill>
                <a:effectLst/>
                <a:ea typeface="Times New Roman" panose="02020603050405020304" pitchFamily="18" charset="0"/>
                <a:cs typeface="Calibri" panose="020F0502020204030204" pitchFamily="34" charset="0"/>
              </a:rPr>
              <a:t>any project with a specific objective by which it is defined. In practice, most projects depend on limited resources or limited by objectives to be accomplished</a:t>
            </a:r>
            <a:r>
              <a:rPr lang="en-US" sz="2600" dirty="0">
                <a:solidFill>
                  <a:srgbClr val="000000"/>
                </a:solidFill>
                <a:effectLst/>
                <a:ea typeface="Times New Roman" panose="02020603050405020304" pitchFamily="18" charset="0"/>
                <a:cs typeface="Calibri" panose="020F0502020204030204" pitchFamily="34" charset="0"/>
              </a:rPr>
              <a:t>.” (</a:t>
            </a:r>
            <a:r>
              <a:rPr lang="en-US" sz="2600" b="1" dirty="0">
                <a:solidFill>
                  <a:srgbClr val="0070C0"/>
                </a:solidFill>
                <a:effectLst/>
                <a:ea typeface="Times New Roman" panose="02020603050405020304" pitchFamily="18" charset="0"/>
                <a:cs typeface="Calibri" panose="020F0502020204030204" pitchFamily="34" charset="0"/>
              </a:rPr>
              <a:t>PMBOK)</a:t>
            </a:r>
            <a:r>
              <a:rPr lang="en-US" sz="2600" dirty="0">
                <a:solidFill>
                  <a:srgbClr val="000000"/>
                </a:solidFill>
                <a:effectLst/>
                <a:ea typeface="Times New Roman" panose="02020603050405020304" pitchFamily="18" charset="0"/>
                <a:cs typeface="Calibri" panose="020F0502020204030204" pitchFamily="34" charset="0"/>
              </a:rPr>
              <a:t>.</a:t>
            </a:r>
          </a:p>
          <a:p>
            <a:pPr marL="0" indent="0" algn="just">
              <a:buNone/>
            </a:pPr>
            <a:endParaRPr lang="fr-FR" sz="2600" dirty="0">
              <a:effectLst/>
              <a:ea typeface="Calibri" panose="020F0502020204030204" pitchFamily="34" charset="0"/>
              <a:cs typeface="Arial" panose="020B0604020202020204" pitchFamily="34" charset="0"/>
            </a:endParaRPr>
          </a:p>
          <a:p>
            <a:pPr algn="just"/>
            <a:r>
              <a:rPr lang="en-US" sz="2600" dirty="0"/>
              <a:t>According to the </a:t>
            </a:r>
            <a:r>
              <a:rPr lang="en-US" sz="2600" b="1" dirty="0">
                <a:solidFill>
                  <a:srgbClr val="0070C0"/>
                </a:solidFill>
              </a:rPr>
              <a:t>Project Management Institute </a:t>
            </a:r>
            <a:r>
              <a:rPr lang="en-US" sz="2600" dirty="0"/>
              <a:t>(2013):</a:t>
            </a:r>
          </a:p>
          <a:p>
            <a:pPr marL="0" indent="0" algn="ctr">
              <a:buNone/>
            </a:pPr>
            <a:r>
              <a:rPr lang="en-US" sz="2600" dirty="0"/>
              <a:t>“</a:t>
            </a:r>
            <a:r>
              <a:rPr lang="en-US" sz="2600" b="1" i="1" dirty="0"/>
              <a:t>a project is a temporary endeavor focused on producing a unique operational entity (e.g., a product, a service, or a result differing from </a:t>
            </a:r>
          </a:p>
          <a:p>
            <a:pPr marL="0" indent="0" algn="ctr">
              <a:buNone/>
            </a:pPr>
            <a:r>
              <a:rPr lang="en-US" sz="2600" b="1" i="1" dirty="0"/>
              <a:t>that obtained in prior projects)”</a:t>
            </a:r>
            <a:r>
              <a:rPr lang="en-US" sz="2600" i="1" dirty="0"/>
              <a:t>. </a:t>
            </a:r>
          </a:p>
          <a:p>
            <a:pPr marL="0" indent="0">
              <a:buNone/>
            </a:pPr>
            <a:endParaRPr lang="en-US" sz="2600" i="1" dirty="0"/>
          </a:p>
        </p:txBody>
      </p:sp>
      <p:sp>
        <p:nvSpPr>
          <p:cNvPr id="4" name="Titre 1">
            <a:extLst>
              <a:ext uri="{FF2B5EF4-FFF2-40B4-BE49-F238E27FC236}">
                <a16:creationId xmlns:a16="http://schemas.microsoft.com/office/drawing/2014/main" id="{668FA4F5-4A3D-4B89-989D-81F860E36F0E}"/>
              </a:ext>
            </a:extLst>
          </p:cNvPr>
          <p:cNvSpPr txBox="1">
            <a:spLocks/>
          </p:cNvSpPr>
          <p:nvPr/>
        </p:nvSpPr>
        <p:spPr>
          <a:xfrm>
            <a:off x="2695574" y="485774"/>
            <a:ext cx="6286501" cy="7524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a:solidFill>
                  <a:srgbClr val="FFFF00"/>
                </a:solidFill>
                <a:latin typeface="+mn-lt"/>
              </a:rPr>
              <a:t>I- The Project</a:t>
            </a:r>
          </a:p>
        </p:txBody>
      </p:sp>
      <p:sp>
        <p:nvSpPr>
          <p:cNvPr id="6" name="Titre 5">
            <a:extLst>
              <a:ext uri="{FF2B5EF4-FFF2-40B4-BE49-F238E27FC236}">
                <a16:creationId xmlns:a16="http://schemas.microsoft.com/office/drawing/2014/main" id="{4B2DACFC-6B2E-4D15-A9F7-085268368877}"/>
              </a:ext>
            </a:extLst>
          </p:cNvPr>
          <p:cNvSpPr>
            <a:spLocks noGrp="1"/>
          </p:cNvSpPr>
          <p:nvPr>
            <p:ph type="title"/>
          </p:nvPr>
        </p:nvSpPr>
        <p:spPr>
          <a:xfrm>
            <a:off x="2514600" y="365126"/>
            <a:ext cx="6981826" cy="873124"/>
          </a:xfrm>
        </p:spPr>
        <p:txBody>
          <a:bodyPr>
            <a:normAutofit fontScale="90000"/>
          </a:bodyPr>
          <a:lstStyle/>
          <a:p>
            <a:br>
              <a:rPr lang="fr-FR" dirty="0"/>
            </a:br>
            <a:endParaRPr lang="fr-FR" dirty="0"/>
          </a:p>
        </p:txBody>
      </p:sp>
      <p:sp>
        <p:nvSpPr>
          <p:cNvPr id="5" name="TextBox 15">
            <a:extLst>
              <a:ext uri="{FF2B5EF4-FFF2-40B4-BE49-F238E27FC236}">
                <a16:creationId xmlns:a16="http://schemas.microsoft.com/office/drawing/2014/main" id="{EF1B84C7-A3CE-71B8-1636-AE9968C2EFE5}"/>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185534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F3AF48-E634-414B-A0F1-3CED7502495E}"/>
              </a:ext>
            </a:extLst>
          </p:cNvPr>
          <p:cNvSpPr>
            <a:spLocks noGrp="1"/>
          </p:cNvSpPr>
          <p:nvPr>
            <p:ph type="title"/>
          </p:nvPr>
        </p:nvSpPr>
        <p:spPr>
          <a:xfrm>
            <a:off x="2695574" y="485774"/>
            <a:ext cx="6286501" cy="752475"/>
          </a:xfrm>
        </p:spPr>
        <p:txBody>
          <a:bodyPr>
            <a:normAutofit/>
          </a:bodyPr>
          <a:lstStyle/>
          <a:p>
            <a:pPr algn="ctr"/>
            <a:r>
              <a:rPr lang="fr-FR" b="1" dirty="0">
                <a:solidFill>
                  <a:srgbClr val="FFFF00"/>
                </a:solidFill>
                <a:latin typeface="+mn-lt"/>
              </a:rPr>
              <a:t>I- The Project</a:t>
            </a:r>
          </a:p>
        </p:txBody>
      </p:sp>
      <p:sp>
        <p:nvSpPr>
          <p:cNvPr id="3" name="Espace réservé du contenu 2">
            <a:extLst>
              <a:ext uri="{FF2B5EF4-FFF2-40B4-BE49-F238E27FC236}">
                <a16:creationId xmlns:a16="http://schemas.microsoft.com/office/drawing/2014/main" id="{6E77CCE6-BD12-4333-AFDD-E45CA1AFA0DD}"/>
              </a:ext>
            </a:extLst>
          </p:cNvPr>
          <p:cNvSpPr>
            <a:spLocks noGrp="1"/>
          </p:cNvSpPr>
          <p:nvPr>
            <p:ph idx="1"/>
          </p:nvPr>
        </p:nvSpPr>
        <p:spPr>
          <a:xfrm>
            <a:off x="0" y="1628775"/>
            <a:ext cx="10382250" cy="5229224"/>
          </a:xfrm>
        </p:spPr>
        <p:txBody>
          <a:bodyPr>
            <a:normAutofit fontScale="55000" lnSpcReduction="20000"/>
          </a:bodyPr>
          <a:lstStyle/>
          <a:p>
            <a:pPr marL="0" indent="0">
              <a:spcAft>
                <a:spcPts val="2250"/>
              </a:spcAft>
              <a:buNone/>
            </a:pPr>
            <a:r>
              <a:rPr lang="en-US" sz="2800" b="1" spc="-45" dirty="0">
                <a:solidFill>
                  <a:srgbClr val="000000"/>
                </a:solidFill>
                <a:effectLst/>
                <a:latin typeface="Calibri" panose="020F0502020204030204" pitchFamily="34" charset="0"/>
                <a:ea typeface="Times New Roman" panose="02020603050405020304" pitchFamily="18" charset="0"/>
              </a:rPr>
              <a:t>	</a:t>
            </a:r>
            <a:r>
              <a:rPr lang="en-US" sz="4200" dirty="0">
                <a:solidFill>
                  <a:srgbClr val="000000"/>
                </a:solidFill>
                <a:effectLst/>
                <a:ea typeface="Times New Roman" panose="02020603050405020304" pitchFamily="18" charset="0"/>
                <a:cs typeface="Calibri" panose="020F0502020204030204" pitchFamily="34" charset="0"/>
              </a:rPr>
              <a:t>A </a:t>
            </a:r>
            <a:r>
              <a:rPr lang="en-US" sz="4200" b="1" dirty="0">
                <a:solidFill>
                  <a:srgbClr val="FF0000"/>
                </a:solidFill>
                <a:effectLst/>
                <a:ea typeface="Times New Roman" panose="02020603050405020304" pitchFamily="18" charset="0"/>
                <a:cs typeface="Calibri" panose="020F0502020204030204" pitchFamily="34" charset="0"/>
              </a:rPr>
              <a:t>Project</a:t>
            </a:r>
            <a:r>
              <a:rPr lang="en-US" sz="4200" dirty="0">
                <a:solidFill>
                  <a:srgbClr val="000000"/>
                </a:solidFill>
                <a:effectLst/>
                <a:ea typeface="Times New Roman" panose="02020603050405020304" pitchFamily="18" charset="0"/>
                <a:cs typeface="Calibri" panose="020F0502020204030204" pitchFamily="34" charset="0"/>
              </a:rPr>
              <a:t> is defined as “</a:t>
            </a:r>
            <a:r>
              <a:rPr lang="en-US" sz="4200" b="1" dirty="0">
                <a:solidFill>
                  <a:srgbClr val="FF0000"/>
                </a:solidFill>
                <a:effectLst/>
                <a:ea typeface="Times New Roman" panose="02020603050405020304" pitchFamily="18" charset="0"/>
                <a:cs typeface="Calibri" panose="020F0502020204030204" pitchFamily="34" charset="0"/>
              </a:rPr>
              <a:t>a non-routine, non-repetitive, usually one-time process with separate times for financial and technical objectives</a:t>
            </a:r>
            <a:r>
              <a:rPr lang="en-US" sz="4200" dirty="0">
                <a:solidFill>
                  <a:srgbClr val="000000"/>
                </a:solidFill>
                <a:effectLst/>
                <a:ea typeface="Times New Roman" panose="02020603050405020304" pitchFamily="18" charset="0"/>
                <a:cs typeface="Calibri" panose="020F0502020204030204" pitchFamily="34" charset="0"/>
              </a:rPr>
              <a:t>”. The definition is descriptive, and because of the endless variety of projects, most definitions are of this type.</a:t>
            </a:r>
            <a:endParaRPr lang="fr-FR" sz="4200" dirty="0">
              <a:effectLst/>
              <a:ea typeface="Calibri" panose="020F0502020204030204" pitchFamily="34" charset="0"/>
              <a:cs typeface="Arial" panose="020B0604020202020204" pitchFamily="34" charset="0"/>
            </a:endParaRPr>
          </a:p>
          <a:p>
            <a:r>
              <a:rPr lang="en-US" sz="4200" b="1" dirty="0">
                <a:solidFill>
                  <a:srgbClr val="000000"/>
                </a:solidFill>
                <a:effectLst/>
                <a:ea typeface="Times New Roman" panose="02020603050405020304" pitchFamily="18" charset="0"/>
                <a:cs typeface="Calibri" panose="020F0502020204030204" pitchFamily="34" charset="0"/>
              </a:rPr>
              <a:t>A project can be considered as series of activities and tasks that:</a:t>
            </a:r>
            <a:endParaRPr lang="fr-FR" sz="4200" dirty="0">
              <a:effectLst/>
              <a:ea typeface="Calibri" panose="020F0502020204030204" pitchFamily="34" charset="0"/>
              <a:cs typeface="Arial" panose="020B0604020202020204" pitchFamily="34" charset="0"/>
            </a:endParaRPr>
          </a:p>
          <a:p>
            <a:pPr marL="0" indent="0">
              <a:lnSpc>
                <a:spcPct val="107000"/>
              </a:lnSpc>
              <a:spcAft>
                <a:spcPts val="2250"/>
              </a:spcAft>
              <a:buNone/>
            </a:pPr>
            <a:r>
              <a:rPr lang="en-US" sz="4200" dirty="0">
                <a:solidFill>
                  <a:srgbClr val="000000"/>
                </a:solidFill>
                <a:effectLst/>
                <a:ea typeface="Times New Roman" panose="02020603050405020304" pitchFamily="18" charset="0"/>
                <a:cs typeface="Calibri" panose="020F0502020204030204" pitchFamily="34" charset="0"/>
              </a:rPr>
              <a:t>	(a) have a specific objective to be completed within certain specifications;</a:t>
            </a:r>
            <a:endParaRPr lang="fr-FR" sz="4200" dirty="0">
              <a:effectLst/>
              <a:ea typeface="Calibri" panose="020F0502020204030204" pitchFamily="34" charset="0"/>
              <a:cs typeface="Arial" panose="020B0604020202020204" pitchFamily="34" charset="0"/>
            </a:endParaRPr>
          </a:p>
          <a:p>
            <a:pPr marL="0" indent="0">
              <a:lnSpc>
                <a:spcPct val="107000"/>
              </a:lnSpc>
              <a:spcAft>
                <a:spcPts val="2250"/>
              </a:spcAft>
              <a:buNone/>
            </a:pPr>
            <a:r>
              <a:rPr lang="en-US" sz="4200" dirty="0">
                <a:solidFill>
                  <a:srgbClr val="000000"/>
                </a:solidFill>
                <a:effectLst/>
                <a:ea typeface="Times New Roman" panose="02020603050405020304" pitchFamily="18" charset="0"/>
                <a:cs typeface="Calibri" panose="020F0502020204030204" pitchFamily="34" charset="0"/>
              </a:rPr>
              <a:t>	(b) setting start and end dates;</a:t>
            </a:r>
            <a:endParaRPr lang="fr-FR" sz="4200" dirty="0">
              <a:effectLst/>
              <a:ea typeface="Calibri" panose="020F0502020204030204" pitchFamily="34" charset="0"/>
              <a:cs typeface="Arial" panose="020B0604020202020204" pitchFamily="34" charset="0"/>
            </a:endParaRPr>
          </a:p>
          <a:p>
            <a:pPr marL="0" indent="0">
              <a:lnSpc>
                <a:spcPct val="107000"/>
              </a:lnSpc>
              <a:spcAft>
                <a:spcPts val="2250"/>
              </a:spcAft>
              <a:buNone/>
            </a:pPr>
            <a:r>
              <a:rPr lang="en-US" sz="4200" dirty="0">
                <a:solidFill>
                  <a:srgbClr val="000000"/>
                </a:solidFill>
                <a:effectLst/>
                <a:ea typeface="Times New Roman" panose="02020603050405020304" pitchFamily="18" charset="0"/>
                <a:cs typeface="Calibri" panose="020F0502020204030204" pitchFamily="34" charset="0"/>
              </a:rPr>
              <a:t>	(c) Financing limits (if any) and</a:t>
            </a:r>
            <a:endParaRPr lang="fr-FR" sz="4200" dirty="0">
              <a:effectLst/>
              <a:ea typeface="Calibri" panose="020F0502020204030204" pitchFamily="34" charset="0"/>
              <a:cs typeface="Arial" panose="020B0604020202020204" pitchFamily="34" charset="0"/>
            </a:endParaRPr>
          </a:p>
          <a:p>
            <a:pPr marL="0" indent="0">
              <a:lnSpc>
                <a:spcPct val="107000"/>
              </a:lnSpc>
              <a:spcAft>
                <a:spcPts val="2250"/>
              </a:spcAft>
              <a:buNone/>
            </a:pPr>
            <a:r>
              <a:rPr lang="en-US" sz="4200" dirty="0">
                <a:solidFill>
                  <a:srgbClr val="000000"/>
                </a:solidFill>
                <a:effectLst/>
                <a:ea typeface="Times New Roman" panose="02020603050405020304" pitchFamily="18" charset="0"/>
                <a:cs typeface="Calibri" panose="020F0502020204030204" pitchFamily="34" charset="0"/>
              </a:rPr>
              <a:t>	(d) It consumes resources (</a:t>
            </a:r>
            <a:r>
              <a:rPr lang="en-US" sz="4200" dirty="0" err="1">
                <a:solidFill>
                  <a:srgbClr val="000000"/>
                </a:solidFill>
                <a:effectLst/>
                <a:ea typeface="Times New Roman" panose="02020603050405020304" pitchFamily="18" charset="0"/>
                <a:cs typeface="Calibri" panose="020F0502020204030204" pitchFamily="34" charset="0"/>
              </a:rPr>
              <a:t>eg</a:t>
            </a:r>
            <a:r>
              <a:rPr lang="en-US" sz="4200" dirty="0">
                <a:solidFill>
                  <a:srgbClr val="000000"/>
                </a:solidFill>
                <a:effectLst/>
                <a:ea typeface="Times New Roman" panose="02020603050405020304" pitchFamily="18" charset="0"/>
                <a:cs typeface="Calibri" panose="020F0502020204030204" pitchFamily="34" charset="0"/>
              </a:rPr>
              <a:t> money, time and equipment).</a:t>
            </a:r>
            <a:endParaRPr lang="fr-FR" sz="4200" dirty="0">
              <a:effectLst/>
              <a:ea typeface="Calibri" panose="020F0502020204030204" pitchFamily="34" charset="0"/>
              <a:cs typeface="Arial" panose="020B0604020202020204" pitchFamily="34" charset="0"/>
            </a:endParaRPr>
          </a:p>
          <a:p>
            <a:endParaRPr lang="fr-FR" dirty="0"/>
          </a:p>
        </p:txBody>
      </p:sp>
      <p:sp>
        <p:nvSpPr>
          <p:cNvPr id="4" name="TextBox 15">
            <a:extLst>
              <a:ext uri="{FF2B5EF4-FFF2-40B4-BE49-F238E27FC236}">
                <a16:creationId xmlns:a16="http://schemas.microsoft.com/office/drawing/2014/main" id="{EB254E93-6E14-C298-3AAF-3C5DA1C99BBF}"/>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3113787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A13817-385B-4199-B759-5E676FC2525E}"/>
              </a:ext>
            </a:extLst>
          </p:cNvPr>
          <p:cNvSpPr>
            <a:spLocks noGrp="1"/>
          </p:cNvSpPr>
          <p:nvPr>
            <p:ph type="title"/>
          </p:nvPr>
        </p:nvSpPr>
        <p:spPr>
          <a:xfrm>
            <a:off x="2466974" y="447674"/>
            <a:ext cx="6972301" cy="838201"/>
          </a:xfrm>
        </p:spPr>
        <p:txBody>
          <a:bodyPr>
            <a:normAutofit/>
          </a:bodyPr>
          <a:lstStyle/>
          <a:p>
            <a:pPr algn="ctr"/>
            <a:r>
              <a:rPr lang="fr-FR" sz="4400" b="1" dirty="0">
                <a:solidFill>
                  <a:srgbClr val="FFFF00"/>
                </a:solidFill>
                <a:latin typeface="+mn-lt"/>
              </a:rPr>
              <a:t>I- The Project</a:t>
            </a:r>
            <a:endParaRPr lang="fr-FR" dirty="0">
              <a:solidFill>
                <a:srgbClr val="FFFF00"/>
              </a:solidFill>
            </a:endParaRPr>
          </a:p>
        </p:txBody>
      </p:sp>
      <p:sp>
        <p:nvSpPr>
          <p:cNvPr id="3" name="Espace réservé du contenu 2">
            <a:extLst>
              <a:ext uri="{FF2B5EF4-FFF2-40B4-BE49-F238E27FC236}">
                <a16:creationId xmlns:a16="http://schemas.microsoft.com/office/drawing/2014/main" id="{FAD1F838-FCAE-4D04-BA2B-FC99C091E3BC}"/>
              </a:ext>
            </a:extLst>
          </p:cNvPr>
          <p:cNvSpPr>
            <a:spLocks noGrp="1"/>
          </p:cNvSpPr>
          <p:nvPr>
            <p:ph idx="1"/>
          </p:nvPr>
        </p:nvSpPr>
        <p:spPr>
          <a:xfrm>
            <a:off x="0" y="1638300"/>
            <a:ext cx="10439400" cy="5219700"/>
          </a:xfrm>
        </p:spPr>
        <p:txBody>
          <a:bodyPr>
            <a:normAutofit fontScale="92500" lnSpcReduction="10000"/>
          </a:bodyPr>
          <a:lstStyle/>
          <a:p>
            <a:pPr marL="0" indent="0">
              <a:buNone/>
            </a:pPr>
            <a:r>
              <a:rPr lang="en-US" sz="2600" b="1" spc="-45" dirty="0">
                <a:effectLst/>
                <a:latin typeface="Calibri" panose="020F0502020204030204" pitchFamily="34" charset="0"/>
                <a:ea typeface="Times New Roman" panose="02020603050405020304" pitchFamily="18" charset="0"/>
                <a:cs typeface="Calibri" panose="020F0502020204030204" pitchFamily="34" charset="0"/>
              </a:rPr>
              <a:t>	</a:t>
            </a:r>
            <a:r>
              <a:rPr lang="en-US" sz="3000" b="1" spc="-45" dirty="0">
                <a:effectLst/>
                <a:latin typeface="Calibri" panose="020F0502020204030204" pitchFamily="34" charset="0"/>
                <a:ea typeface="Times New Roman" panose="02020603050405020304" pitchFamily="18" charset="0"/>
                <a:cs typeface="Calibri" panose="020F0502020204030204" pitchFamily="34" charset="0"/>
              </a:rPr>
              <a:t>I-2- Project characteristics:</a:t>
            </a:r>
          </a:p>
          <a:p>
            <a:pPr marL="0" indent="0">
              <a:buNone/>
            </a:pPr>
            <a:r>
              <a:rPr lang="fr-FR" sz="2600" dirty="0">
                <a:effectLst/>
                <a:latin typeface="Calibri" panose="020F0502020204030204" pitchFamily="34" charset="0"/>
                <a:ea typeface="Calibri" panose="020F0502020204030204" pitchFamily="34" charset="0"/>
                <a:cs typeface="Arial" panose="020B0604020202020204" pitchFamily="34" charset="0"/>
              </a:rPr>
              <a:t>	</a:t>
            </a:r>
            <a:r>
              <a:rPr lang="en-US"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Project features include:</a:t>
            </a:r>
          </a:p>
          <a:p>
            <a:pPr marL="0" indent="0" algn="just">
              <a:lnSpc>
                <a:spcPct val="107000"/>
              </a:lnSpc>
              <a:spcAft>
                <a:spcPts val="2250"/>
              </a:spcAft>
              <a:buNone/>
            </a:pPr>
            <a:r>
              <a:rPr lang="en-US"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 The enterprise has an owner, who can, in the private sector, be an individual or a company, etc., in the public sector, a government institution or a joint sector organization, representing a public-private partnership.</a:t>
            </a:r>
            <a:endParaRPr lang="fr-FR" dirty="0">
              <a:effectLst/>
              <a:latin typeface="Calibri" panose="020F0502020204030204" pitchFamily="34" charset="0"/>
              <a:ea typeface="Calibri" panose="020F0502020204030204" pitchFamily="34" charset="0"/>
              <a:cs typeface="Arial" panose="020B0604020202020204" pitchFamily="34" charset="0"/>
            </a:endParaRPr>
          </a:p>
          <a:p>
            <a:pPr marL="0" indent="0" algn="just">
              <a:lnSpc>
                <a:spcPct val="107000"/>
              </a:lnSpc>
              <a:spcAft>
                <a:spcPts val="2250"/>
              </a:spcAft>
              <a:buNone/>
            </a:pPr>
            <a:r>
              <a:rPr lang="en-US"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 The project has a specific objective to be achieved within a specified time period, cost and technical performance.</a:t>
            </a:r>
            <a:endParaRPr lang="fr-FR" dirty="0">
              <a:effectLst/>
              <a:latin typeface="Calibri" panose="020F0502020204030204" pitchFamily="34" charset="0"/>
              <a:ea typeface="Calibri" panose="020F0502020204030204" pitchFamily="34" charset="0"/>
              <a:cs typeface="Arial" panose="020B0604020202020204" pitchFamily="34" charset="0"/>
            </a:endParaRPr>
          </a:p>
          <a:p>
            <a:pPr marL="0" indent="0" algn="just">
              <a:lnSpc>
                <a:spcPct val="107000"/>
              </a:lnSpc>
              <a:spcAft>
                <a:spcPts val="2250"/>
              </a:spcAft>
              <a:buNone/>
            </a:pPr>
            <a:r>
              <a:rPr lang="en-US"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 The project is planned, managed and controlled by an ad hoc team carried out by the project team implanted within the owner’s organization to achieve the objectives as per the specification.</a:t>
            </a:r>
            <a:endParaRPr lang="fr-FR"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Tree>
    <p:extLst>
      <p:ext uri="{BB962C8B-B14F-4D97-AF65-F5344CB8AC3E}">
        <p14:creationId xmlns:p14="http://schemas.microsoft.com/office/powerpoint/2010/main" val="2281808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A9969DD-0E3E-45CB-A1D0-709DCE399761}"/>
              </a:ext>
            </a:extLst>
          </p:cNvPr>
          <p:cNvSpPr>
            <a:spLocks noGrp="1"/>
          </p:cNvSpPr>
          <p:nvPr>
            <p:ph idx="1"/>
          </p:nvPr>
        </p:nvSpPr>
        <p:spPr>
          <a:xfrm>
            <a:off x="161924" y="1676400"/>
            <a:ext cx="10306051" cy="5260731"/>
          </a:xfrm>
        </p:spPr>
        <p:txBody>
          <a:bodyPr>
            <a:normAutofit/>
          </a:bodyPr>
          <a:lstStyle/>
          <a:p>
            <a:pPr marL="0" indent="0">
              <a:buNone/>
            </a:pPr>
            <a:r>
              <a:rPr lang="en-US" sz="2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 A project is, in general, the result of a response to the economics of environments and opportunities. </a:t>
            </a:r>
          </a:p>
          <a:p>
            <a:pPr marL="0" indent="0">
              <a:buNone/>
            </a:pP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lnSpc>
                <a:spcPct val="107000"/>
              </a:lnSpc>
              <a:spcAft>
                <a:spcPts val="2250"/>
              </a:spcAft>
              <a:buNone/>
            </a:pPr>
            <a:r>
              <a:rPr lang="en-US" sz="2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 A project is a project that includes activities in the future to complete the project within the estimates,” this requires a complex budget procedure with a mission.</a:t>
            </a:r>
          </a:p>
          <a:p>
            <a:pPr marL="0" indent="0">
              <a:lnSpc>
                <a:spcPct val="107000"/>
              </a:lnSpc>
              <a:spcAft>
                <a:spcPts val="2250"/>
              </a:spcAft>
              <a:buNone/>
            </a:pPr>
            <a:r>
              <a:rPr lang="en-US" sz="2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 Project implementation involves coordination of work/supervision by the project team/manager.</a:t>
            </a: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lnSpc>
                <a:spcPct val="107000"/>
              </a:lnSpc>
              <a:spcAft>
                <a:spcPts val="2250"/>
              </a:spcAft>
              <a:buNone/>
            </a:pPr>
            <a:endParaRPr lang="en-US" sz="18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2250"/>
              </a:spcAft>
              <a:buNone/>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2AA8B22D-125B-48D6-9D86-1A73A3670958}"/>
              </a:ext>
            </a:extLst>
          </p:cNvPr>
          <p:cNvSpPr>
            <a:spLocks noGrp="1"/>
          </p:cNvSpPr>
          <p:nvPr>
            <p:ph type="title"/>
          </p:nvPr>
        </p:nvSpPr>
        <p:spPr>
          <a:xfrm>
            <a:off x="2466974" y="447674"/>
            <a:ext cx="6972301" cy="838201"/>
          </a:xfrm>
        </p:spPr>
        <p:txBody>
          <a:bodyPr>
            <a:normAutofit/>
          </a:bodyPr>
          <a:lstStyle/>
          <a:p>
            <a:pPr algn="ctr"/>
            <a:r>
              <a:rPr lang="fr-FR" sz="4400" b="1" dirty="0">
                <a:solidFill>
                  <a:srgbClr val="FFFF00"/>
                </a:solidFill>
                <a:latin typeface="+mn-lt"/>
              </a:rPr>
              <a:t>I- The Project</a:t>
            </a:r>
            <a:endParaRPr lang="fr-FR" dirty="0">
              <a:solidFill>
                <a:srgbClr val="FFFF00"/>
              </a:solidFill>
            </a:endParaRPr>
          </a:p>
        </p:txBody>
      </p:sp>
      <p:sp>
        <p:nvSpPr>
          <p:cNvPr id="5" name="TextBox 15">
            <a:extLst>
              <a:ext uri="{FF2B5EF4-FFF2-40B4-BE49-F238E27FC236}">
                <a16:creationId xmlns:a16="http://schemas.microsoft.com/office/drawing/2014/main" id="{0C0CB973-F8EA-B7A5-C62E-D9FF29BABEF6}"/>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191179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447BC5C-8683-4037-A2DB-645F19801964}"/>
              </a:ext>
            </a:extLst>
          </p:cNvPr>
          <p:cNvSpPr>
            <a:spLocks noGrp="1"/>
          </p:cNvSpPr>
          <p:nvPr>
            <p:ph idx="1"/>
          </p:nvPr>
        </p:nvSpPr>
        <p:spPr>
          <a:xfrm>
            <a:off x="166255" y="1551709"/>
            <a:ext cx="10282671" cy="4761168"/>
          </a:xfrm>
        </p:spPr>
        <p:txBody>
          <a:bodyPr>
            <a:normAutofit fontScale="32500" lnSpcReduction="20000"/>
          </a:bodyPr>
          <a:lstStyle/>
          <a:p>
            <a:pPr marL="0" indent="0" algn="just">
              <a:lnSpc>
                <a:spcPct val="107000"/>
              </a:lnSpc>
              <a:spcAft>
                <a:spcPts val="2250"/>
              </a:spcAft>
              <a:buNone/>
            </a:pP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 The project includes activities to be implemented in the future. As such, it has some inherent risks, and in fact, the implementation process may require some changes in the plan subject to the restrictions and approval of the entrepreneur.</a:t>
            </a:r>
            <a:r>
              <a:rPr lang="fr-FR" sz="8000" dirty="0">
                <a:latin typeface="Calibri" panose="020F0502020204030204" pitchFamily="34" charset="0"/>
                <a:ea typeface="Times New Roman" panose="02020603050405020304" pitchFamily="18" charset="0"/>
                <a:cs typeface="Arial" panose="020B0604020202020204" pitchFamily="34" charset="0"/>
              </a:rPr>
              <a:t> </a:t>
            </a:r>
          </a:p>
          <a:p>
            <a:pPr marL="0" indent="0" algn="just">
              <a:lnSpc>
                <a:spcPct val="107000"/>
              </a:lnSpc>
              <a:spcAft>
                <a:spcPts val="2250"/>
              </a:spcAft>
              <a:buNone/>
            </a:pP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r>
              <a:rPr lang="en-US" sz="80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a:t>
            </a: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Projects feature beginning and end of </a:t>
            </a:r>
            <a:r>
              <a:rPr lang="en-US" sz="8000" b="1"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life cycle</a:t>
            </a: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p>
          <a:p>
            <a:pPr marL="0" indent="0" algn="just">
              <a:lnSpc>
                <a:spcPct val="107000"/>
              </a:lnSpc>
              <a:spcAft>
                <a:spcPts val="2250"/>
              </a:spcAft>
              <a:buNone/>
            </a:pPr>
            <a:r>
              <a:rPr lang="en-US" sz="8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Organizing changes in the project as it goes through this cycle of activities starting from conception, escalation to peak during implementation, and then back to zero when the project is completed and submitted.</a:t>
            </a:r>
            <a:endParaRPr lang="fr-FR" sz="80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C4F359DD-75EE-4ABD-AA57-34BAF59FA46F}"/>
              </a:ext>
            </a:extLst>
          </p:cNvPr>
          <p:cNvSpPr>
            <a:spLocks noGrp="1"/>
          </p:cNvSpPr>
          <p:nvPr>
            <p:ph type="title"/>
          </p:nvPr>
        </p:nvSpPr>
        <p:spPr>
          <a:xfrm>
            <a:off x="2466974" y="447674"/>
            <a:ext cx="6972301" cy="838201"/>
          </a:xfrm>
        </p:spPr>
        <p:txBody>
          <a:bodyPr>
            <a:normAutofit/>
          </a:bodyPr>
          <a:lstStyle/>
          <a:p>
            <a:pPr algn="ctr"/>
            <a:r>
              <a:rPr lang="fr-FR" sz="4400" b="1" dirty="0">
                <a:solidFill>
                  <a:srgbClr val="FFFF00"/>
                </a:solidFill>
                <a:latin typeface="+mn-lt"/>
              </a:rPr>
              <a:t>I- The Project</a:t>
            </a:r>
            <a:endParaRPr lang="fr-FR" dirty="0">
              <a:solidFill>
                <a:srgbClr val="FFFF00"/>
              </a:solidFill>
            </a:endParaRPr>
          </a:p>
        </p:txBody>
      </p:sp>
      <p:sp>
        <p:nvSpPr>
          <p:cNvPr id="5" name="Flèche : droite 4">
            <a:extLst>
              <a:ext uri="{FF2B5EF4-FFF2-40B4-BE49-F238E27FC236}">
                <a16:creationId xmlns:a16="http://schemas.microsoft.com/office/drawing/2014/main" id="{010E10A3-C83C-42B5-A0B1-8B650F2A41C3}"/>
              </a:ext>
            </a:extLst>
          </p:cNvPr>
          <p:cNvSpPr/>
          <p:nvPr/>
        </p:nvSpPr>
        <p:spPr>
          <a:xfrm>
            <a:off x="166255" y="4079630"/>
            <a:ext cx="978408" cy="484632"/>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a:p>
        </p:txBody>
      </p:sp>
      <p:sp>
        <p:nvSpPr>
          <p:cNvPr id="6" name="TextBox 15">
            <a:extLst>
              <a:ext uri="{FF2B5EF4-FFF2-40B4-BE49-F238E27FC236}">
                <a16:creationId xmlns:a16="http://schemas.microsoft.com/office/drawing/2014/main" id="{FC527B03-8ECB-3C5A-C72D-8A001DB1A208}"/>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735929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C43BCB7-4B81-4ED7-8A21-B36A6F78C7CA}"/>
              </a:ext>
            </a:extLst>
          </p:cNvPr>
          <p:cNvSpPr>
            <a:spLocks noGrp="1"/>
          </p:cNvSpPr>
          <p:nvPr>
            <p:ph idx="1"/>
          </p:nvPr>
        </p:nvSpPr>
        <p:spPr>
          <a:xfrm>
            <a:off x="83128" y="1579418"/>
            <a:ext cx="10327698" cy="5643418"/>
          </a:xfrm>
        </p:spPr>
        <p:txBody>
          <a:bodyPr>
            <a:normAutofit fontScale="25000" lnSpcReduction="20000"/>
          </a:bodyPr>
          <a:lstStyle/>
          <a:p>
            <a:pPr marL="0" indent="0">
              <a:buNone/>
            </a:pPr>
            <a:endParaRPr lang="en-US" sz="10400" b="1" spc="-45" dirty="0">
              <a:effectLst/>
              <a:latin typeface="Calibri" panose="020F0502020204030204" pitchFamily="34" charset="0"/>
              <a:ea typeface="Times New Roman" panose="02020603050405020304" pitchFamily="18" charset="0"/>
              <a:cs typeface="Calibri" panose="020F0502020204030204" pitchFamily="34" charset="0"/>
            </a:endParaRPr>
          </a:p>
          <a:p>
            <a:pPr marL="0" indent="0">
              <a:buNone/>
            </a:pPr>
            <a:r>
              <a:rPr lang="en-US" sz="10400" b="1" spc="-45" dirty="0">
                <a:effectLst/>
                <a:latin typeface="Calibri" panose="020F0502020204030204" pitchFamily="34" charset="0"/>
                <a:ea typeface="Times New Roman" panose="02020603050405020304" pitchFamily="18" charset="0"/>
                <a:cs typeface="Calibri" panose="020F0502020204030204" pitchFamily="34" charset="0"/>
              </a:rPr>
              <a:t>I- 3. Project Objectives</a:t>
            </a:r>
            <a:r>
              <a:rPr lang="en-US" sz="8000" b="1" spc="-45"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9600" b="1" spc="-45"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endParaRPr>
          </a:p>
          <a:p>
            <a:r>
              <a:rPr lang="en-US" sz="9600" dirty="0">
                <a:effectLst/>
                <a:latin typeface="Calibri" panose="020F0502020204030204" pitchFamily="34" charset="0"/>
                <a:ea typeface="Times New Roman" panose="02020603050405020304" pitchFamily="18" charset="0"/>
              </a:rPr>
              <a:t>A “</a:t>
            </a:r>
            <a:r>
              <a:rPr lang="en-US" sz="9600" b="1" dirty="0">
                <a:solidFill>
                  <a:srgbClr val="FF0000"/>
                </a:solidFill>
                <a:effectLst/>
                <a:latin typeface="Calibri" panose="020F0502020204030204" pitchFamily="34" charset="0"/>
                <a:ea typeface="Times New Roman" panose="02020603050405020304" pitchFamily="18" charset="0"/>
              </a:rPr>
              <a:t>project</a:t>
            </a:r>
            <a:r>
              <a:rPr lang="en-US" sz="9600" dirty="0">
                <a:effectLst/>
                <a:latin typeface="Calibri" panose="020F0502020204030204" pitchFamily="34" charset="0"/>
                <a:ea typeface="Times New Roman" panose="02020603050405020304" pitchFamily="18" charset="0"/>
              </a:rPr>
              <a:t>” is a means to achieve a “</a:t>
            </a:r>
            <a:r>
              <a:rPr lang="en-US" sz="9600" b="1" dirty="0">
                <a:solidFill>
                  <a:srgbClr val="FF0000"/>
                </a:solidFill>
                <a:effectLst/>
                <a:latin typeface="Calibri" panose="020F0502020204030204" pitchFamily="34" charset="0"/>
                <a:ea typeface="Times New Roman" panose="02020603050405020304" pitchFamily="18" charset="0"/>
              </a:rPr>
              <a:t>goal</a:t>
            </a:r>
            <a:r>
              <a:rPr lang="en-US" sz="9600" dirty="0">
                <a:effectLst/>
                <a:latin typeface="Calibri" panose="020F0502020204030204" pitchFamily="34" charset="0"/>
                <a:ea typeface="Times New Roman" panose="02020603050405020304" pitchFamily="18" charset="0"/>
              </a:rPr>
              <a:t>”. </a:t>
            </a:r>
          </a:p>
          <a:p>
            <a:pPr marL="0" indent="0">
              <a:buNone/>
            </a:pPr>
            <a:r>
              <a:rPr lang="en-US" sz="9600" dirty="0">
                <a:effectLst/>
                <a:latin typeface="Calibri" panose="020F0502020204030204" pitchFamily="34" charset="0"/>
                <a:ea typeface="Times New Roman" panose="02020603050405020304" pitchFamily="18" charset="0"/>
              </a:rPr>
              <a:t>So, in the first place, there is a goal that the entrepreneur aims for, and in order to achieve that goal, the “project” begins.</a:t>
            </a:r>
          </a:p>
          <a:p>
            <a:pPr marL="0" indent="0">
              <a:buNone/>
            </a:pPr>
            <a:endParaRPr lang="en-US" sz="9600" dirty="0">
              <a:latin typeface="Calibri" panose="020F0502020204030204" pitchFamily="34" charset="0"/>
            </a:endParaRPr>
          </a:p>
          <a:p>
            <a:r>
              <a:rPr lang="en-US" sz="9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Accordingly, before we deal with the objectives of the project, we would like to dwell on the potential objectives of the project owner.</a:t>
            </a:r>
          </a:p>
          <a:p>
            <a:pPr marL="0" indent="0">
              <a:buNone/>
            </a:pPr>
            <a:endParaRPr lang="en-US" sz="9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r>
              <a:rPr lang="en-US" sz="96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Goals without money are also important:</a:t>
            </a:r>
          </a:p>
          <a:p>
            <a:pPr marL="0" indent="0" algn="just">
              <a:lnSpc>
                <a:spcPct val="107000"/>
              </a:lnSpc>
              <a:spcAft>
                <a:spcPts val="2250"/>
              </a:spcAft>
              <a:buNone/>
            </a:pPr>
            <a:r>
              <a:rPr lang="en-US" sz="9600" b="1" dirty="0">
                <a:effectLst/>
                <a:latin typeface="Calibri" panose="020F0502020204030204" pitchFamily="34" charset="0"/>
                <a:ea typeface="Times New Roman" panose="02020603050405020304" pitchFamily="18" charset="0"/>
                <a:cs typeface="Calibri" panose="020F0502020204030204" pitchFamily="34" charset="0"/>
              </a:rPr>
              <a:t> </a:t>
            </a:r>
            <a:r>
              <a:rPr lang="en-US" sz="9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There are cases where projects need to be implemented with social objectives. The government primarily implements non-industrial projects aimed at realizing social benefits such as public health, irrigation, education, etc. </a:t>
            </a:r>
            <a:endParaRPr lang="fr-FR" dirty="0"/>
          </a:p>
          <a:p>
            <a:endParaRPr lang="fr-FR" dirty="0"/>
          </a:p>
        </p:txBody>
      </p:sp>
      <p:sp>
        <p:nvSpPr>
          <p:cNvPr id="6" name="Titre 1">
            <a:extLst>
              <a:ext uri="{FF2B5EF4-FFF2-40B4-BE49-F238E27FC236}">
                <a16:creationId xmlns:a16="http://schemas.microsoft.com/office/drawing/2014/main" id="{0C44862F-AEBB-4B66-83C2-11EBD7E19BCE}"/>
              </a:ext>
            </a:extLst>
          </p:cNvPr>
          <p:cNvSpPr>
            <a:spLocks noGrp="1"/>
          </p:cNvSpPr>
          <p:nvPr>
            <p:ph type="title"/>
          </p:nvPr>
        </p:nvSpPr>
        <p:spPr>
          <a:xfrm>
            <a:off x="2486024" y="466724"/>
            <a:ext cx="7086601" cy="895351"/>
          </a:xfrm>
        </p:spPr>
        <p:txBody>
          <a:bodyPr>
            <a:normAutofit/>
          </a:bodyPr>
          <a:lstStyle/>
          <a:p>
            <a:pPr algn="ctr"/>
            <a:r>
              <a:rPr lang="fr-FR" sz="4400" b="1" dirty="0">
                <a:solidFill>
                  <a:srgbClr val="FFFF00"/>
                </a:solidFill>
                <a:latin typeface="+mn-lt"/>
              </a:rPr>
              <a:t>I- The Project</a:t>
            </a:r>
            <a:endParaRPr lang="fr-FR" dirty="0">
              <a:solidFill>
                <a:srgbClr val="FFFF00"/>
              </a:solidFill>
            </a:endParaRPr>
          </a:p>
        </p:txBody>
      </p:sp>
      <p:sp>
        <p:nvSpPr>
          <p:cNvPr id="4" name="TextBox 15">
            <a:extLst>
              <a:ext uri="{FF2B5EF4-FFF2-40B4-BE49-F238E27FC236}">
                <a16:creationId xmlns:a16="http://schemas.microsoft.com/office/drawing/2014/main" id="{353B1B79-F7E7-072E-B745-72B356F675C7}"/>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4202803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666DB30-8EF7-4CF5-918C-95F8CAD5A44D}"/>
              </a:ext>
            </a:extLst>
          </p:cNvPr>
          <p:cNvSpPr>
            <a:spLocks noGrp="1"/>
          </p:cNvSpPr>
          <p:nvPr>
            <p:ph idx="1"/>
          </p:nvPr>
        </p:nvSpPr>
        <p:spPr>
          <a:xfrm>
            <a:off x="0" y="0"/>
            <a:ext cx="11353800" cy="6176963"/>
          </a:xfrm>
        </p:spPr>
        <p:txBody>
          <a:bodyPr>
            <a:normAutofit/>
          </a:bodyPr>
          <a:lstStyle/>
          <a:p>
            <a:pPr marL="0" indent="0" algn="l">
              <a:buNone/>
            </a:pPr>
            <a:endParaRPr lang="en-US" sz="2400" b="1" i="0" dirty="0">
              <a:solidFill>
                <a:srgbClr val="010101"/>
              </a:solidFill>
              <a:effectLst/>
              <a:latin typeface="Calibri" panose="020F0502020204030204" pitchFamily="34" charset="0"/>
              <a:cs typeface="Calibri" panose="020F0502020204030204" pitchFamily="34" charset="0"/>
            </a:endParaRPr>
          </a:p>
          <a:p>
            <a:pPr marL="0" indent="0" algn="l">
              <a:buNone/>
            </a:pPr>
            <a:endParaRPr lang="en-US" sz="2400" b="1" dirty="0">
              <a:solidFill>
                <a:srgbClr val="010101"/>
              </a:solidFill>
              <a:latin typeface="Calibri" panose="020F0502020204030204" pitchFamily="34" charset="0"/>
              <a:cs typeface="Calibri" panose="020F0502020204030204" pitchFamily="34" charset="0"/>
            </a:endParaRPr>
          </a:p>
          <a:p>
            <a:pPr marL="0" indent="0" algn="l">
              <a:buNone/>
            </a:pPr>
            <a:endParaRPr lang="en-US" sz="2400" b="1" i="0" dirty="0">
              <a:solidFill>
                <a:srgbClr val="010101"/>
              </a:solidFill>
              <a:effectLst/>
              <a:latin typeface="Calibri" panose="020F0502020204030204" pitchFamily="34" charset="0"/>
              <a:cs typeface="Calibri" panose="020F0502020204030204" pitchFamily="34" charset="0"/>
            </a:endParaRPr>
          </a:p>
          <a:p>
            <a:pPr marL="0" indent="0" algn="l">
              <a:buNone/>
            </a:pPr>
            <a:r>
              <a:rPr lang="en-US" sz="2400" b="1" dirty="0">
                <a:solidFill>
                  <a:srgbClr val="010101"/>
                </a:solidFill>
                <a:latin typeface="Calibri" panose="020F0502020204030204" pitchFamily="34" charset="0"/>
                <a:cs typeface="Calibri" panose="020F0502020204030204" pitchFamily="34" charset="0"/>
              </a:rPr>
              <a:t>		</a:t>
            </a:r>
            <a:r>
              <a:rPr lang="en-US" sz="2400" b="1" i="0" dirty="0">
                <a:solidFill>
                  <a:srgbClr val="010101"/>
                </a:solidFill>
                <a:effectLst/>
                <a:latin typeface="Calibri" panose="020F0502020204030204" pitchFamily="34" charset="0"/>
                <a:cs typeface="Calibri" panose="020F0502020204030204" pitchFamily="34" charset="0"/>
              </a:rPr>
              <a:t>4. Project classification:</a:t>
            </a:r>
          </a:p>
          <a:p>
            <a:pPr marL="0" indent="0" algn="l">
              <a:buNone/>
            </a:pPr>
            <a:r>
              <a:rPr lang="en-US" sz="2400" i="0" dirty="0">
                <a:solidFill>
                  <a:srgbClr val="010101"/>
                </a:solidFill>
                <a:effectLst/>
                <a:latin typeface="Calibri" panose="020F0502020204030204" pitchFamily="34" charset="0"/>
                <a:cs typeface="Calibri" panose="020F0502020204030204" pitchFamily="34" charset="0"/>
              </a:rPr>
              <a:t>These projects are categorized according to the specific character of the project.</a:t>
            </a:r>
          </a:p>
          <a:p>
            <a:pPr marL="0" indent="0" algn="l">
              <a:buNone/>
            </a:pPr>
            <a:endParaRPr lang="fr-FR" sz="2400" dirty="0"/>
          </a:p>
        </p:txBody>
      </p:sp>
      <p:graphicFrame>
        <p:nvGraphicFramePr>
          <p:cNvPr id="4" name="Tableau 4">
            <a:extLst>
              <a:ext uri="{FF2B5EF4-FFF2-40B4-BE49-F238E27FC236}">
                <a16:creationId xmlns:a16="http://schemas.microsoft.com/office/drawing/2014/main" id="{6B90D087-5F61-4FD1-AAF2-7771BD1F6228}"/>
              </a:ext>
            </a:extLst>
          </p:cNvPr>
          <p:cNvGraphicFramePr>
            <a:graphicFrameLocks noGrp="1"/>
          </p:cNvGraphicFramePr>
          <p:nvPr>
            <p:extLst>
              <p:ext uri="{D42A27DB-BD31-4B8C-83A1-F6EECF244321}">
                <p14:modId xmlns:p14="http://schemas.microsoft.com/office/powerpoint/2010/main" val="1782457933"/>
              </p:ext>
            </p:extLst>
          </p:nvPr>
        </p:nvGraphicFramePr>
        <p:xfrm>
          <a:off x="109905" y="2287466"/>
          <a:ext cx="11972190" cy="5721760"/>
        </p:xfrm>
        <a:graphic>
          <a:graphicData uri="http://schemas.openxmlformats.org/drawingml/2006/table">
            <a:tbl>
              <a:tblPr firstRow="1" bandRow="1">
                <a:tableStyleId>{C4B1156A-380E-4F78-BDF5-A606A8083BF9}</a:tableStyleId>
              </a:tblPr>
              <a:tblGrid>
                <a:gridCol w="3723995">
                  <a:extLst>
                    <a:ext uri="{9D8B030D-6E8A-4147-A177-3AD203B41FA5}">
                      <a16:colId xmlns:a16="http://schemas.microsoft.com/office/drawing/2014/main" val="3413990573"/>
                    </a:ext>
                  </a:extLst>
                </a:gridCol>
                <a:gridCol w="2974605">
                  <a:extLst>
                    <a:ext uri="{9D8B030D-6E8A-4147-A177-3AD203B41FA5}">
                      <a16:colId xmlns:a16="http://schemas.microsoft.com/office/drawing/2014/main" val="2981516604"/>
                    </a:ext>
                  </a:extLst>
                </a:gridCol>
                <a:gridCol w="2833851">
                  <a:extLst>
                    <a:ext uri="{9D8B030D-6E8A-4147-A177-3AD203B41FA5}">
                      <a16:colId xmlns:a16="http://schemas.microsoft.com/office/drawing/2014/main" val="1850726419"/>
                    </a:ext>
                  </a:extLst>
                </a:gridCol>
                <a:gridCol w="2439739">
                  <a:extLst>
                    <a:ext uri="{9D8B030D-6E8A-4147-A177-3AD203B41FA5}">
                      <a16:colId xmlns:a16="http://schemas.microsoft.com/office/drawing/2014/main" val="1377987505"/>
                    </a:ext>
                  </a:extLst>
                </a:gridCol>
              </a:tblGrid>
              <a:tr h="1460090">
                <a:tc>
                  <a:txBody>
                    <a:bodyPr/>
                    <a:lstStyle/>
                    <a:p>
                      <a:pPr algn="ctr"/>
                      <a:r>
                        <a:rPr lang="fr-FR" sz="2000" dirty="0"/>
                        <a:t>1-</a:t>
                      </a:r>
                      <a:r>
                        <a:rPr lang="en-US" sz="2000" b="1" i="0" kern="1200" dirty="0">
                          <a:solidFill>
                            <a:schemeClr val="dk1"/>
                          </a:solidFill>
                          <a:effectLst/>
                          <a:latin typeface="+mn-lt"/>
                          <a:ea typeface="+mn-ea"/>
                          <a:cs typeface="+mn-cs"/>
                        </a:rPr>
                        <a:t>Projects of the different sectors:</a:t>
                      </a:r>
                      <a:endParaRPr lang="en-US" sz="2000" b="0" i="0" kern="1200" dirty="0">
                        <a:solidFill>
                          <a:schemeClr val="dk1"/>
                        </a:solidFill>
                        <a:effectLst/>
                        <a:latin typeface="+mn-lt"/>
                        <a:ea typeface="+mn-ea"/>
                        <a:cs typeface="+mn-cs"/>
                      </a:endParaRPr>
                    </a:p>
                    <a:p>
                      <a:r>
                        <a:rPr lang="en-US" sz="1800" b="0" i="0" kern="1200" dirty="0">
                          <a:solidFill>
                            <a:schemeClr val="dk1"/>
                          </a:solidFill>
                          <a:effectLst/>
                          <a:latin typeface="+mn-lt"/>
                          <a:ea typeface="+mn-ea"/>
                          <a:cs typeface="+mn-cs"/>
                        </a:rPr>
                        <a:t>Projects can be classified according to</a:t>
                      </a:r>
                      <a:r>
                        <a:rPr lang="en-US" sz="1800" b="1" i="0" kern="1200" dirty="0">
                          <a:solidFill>
                            <a:schemeClr val="dk1"/>
                          </a:solidFill>
                          <a:effectLst/>
                          <a:latin typeface="+mn-lt"/>
                          <a:ea typeface="+mn-ea"/>
                          <a:cs typeface="+mn-cs"/>
                        </a:rPr>
                        <a:t> the sector to which the project owner belongs:</a:t>
                      </a:r>
                      <a:endParaRPr lang="fr-FR" dirty="0"/>
                    </a:p>
                  </a:txBody>
                  <a:tcPr/>
                </a:tc>
                <a:tc>
                  <a:txBody>
                    <a:bodyPr/>
                    <a:lstStyle/>
                    <a:p>
                      <a:pPr algn="ctr"/>
                      <a:r>
                        <a:rPr lang="en-US" sz="1800" b="1" i="0" kern="1200" dirty="0">
                          <a:solidFill>
                            <a:schemeClr val="dk1"/>
                          </a:solidFill>
                          <a:effectLst/>
                          <a:latin typeface="+mn-lt"/>
                          <a:ea typeface="+mn-ea"/>
                          <a:cs typeface="+mn-cs"/>
                        </a:rPr>
                        <a:t>2. Industrial and non-industrial projects :</a:t>
                      </a:r>
                      <a:endParaRPr lang="fr-FR" sz="1800" b="1" dirty="0"/>
                    </a:p>
                  </a:txBody>
                  <a:tcPr/>
                </a:tc>
                <a:tc>
                  <a:txBody>
                    <a:bodyPr/>
                    <a:lstStyle/>
                    <a:p>
                      <a:pPr algn="ctr"/>
                      <a:r>
                        <a:rPr lang="en-US" sz="1800" b="1" i="0" kern="1200" dirty="0">
                          <a:solidFill>
                            <a:schemeClr val="dk1"/>
                          </a:solidFill>
                          <a:effectLst/>
                          <a:latin typeface="+mn-lt"/>
                          <a:ea typeface="+mn-ea"/>
                          <a:cs typeface="+mn-cs"/>
                        </a:rPr>
                        <a:t>3. Projects belonging to the primary sector :</a:t>
                      </a:r>
                      <a:endParaRPr lang="fr-FR" sz="1800" b="1" dirty="0"/>
                    </a:p>
                  </a:txBody>
                  <a:tcPr/>
                </a:tc>
                <a:tc>
                  <a:txBody>
                    <a:bodyPr/>
                    <a:lstStyle/>
                    <a:p>
                      <a:pPr algn="ctr"/>
                      <a:r>
                        <a:rPr lang="fr-FR" sz="1800" b="1" i="0" kern="1200" dirty="0">
                          <a:solidFill>
                            <a:schemeClr val="dk1"/>
                          </a:solidFill>
                          <a:effectLst/>
                          <a:latin typeface="+mn-lt"/>
                          <a:ea typeface="+mn-ea"/>
                          <a:cs typeface="+mn-cs"/>
                        </a:rPr>
                        <a:t>4. Need-</a:t>
                      </a:r>
                      <a:r>
                        <a:rPr lang="fr-FR" sz="1800" b="1" i="0" kern="1200" dirty="0" err="1">
                          <a:solidFill>
                            <a:schemeClr val="dk1"/>
                          </a:solidFill>
                          <a:effectLst/>
                          <a:latin typeface="+mn-lt"/>
                          <a:ea typeface="+mn-ea"/>
                          <a:cs typeface="+mn-cs"/>
                        </a:rPr>
                        <a:t>Based</a:t>
                      </a:r>
                      <a:r>
                        <a:rPr lang="fr-FR" sz="1800" b="1" i="0" kern="1200" dirty="0">
                          <a:solidFill>
                            <a:schemeClr val="dk1"/>
                          </a:solidFill>
                          <a:effectLst/>
                          <a:latin typeface="+mn-lt"/>
                          <a:ea typeface="+mn-ea"/>
                          <a:cs typeface="+mn-cs"/>
                        </a:rPr>
                        <a:t>  </a:t>
                      </a:r>
                      <a:r>
                        <a:rPr lang="fr-FR" sz="1800" b="1" i="0" kern="1200" dirty="0" err="1">
                          <a:solidFill>
                            <a:schemeClr val="dk1"/>
                          </a:solidFill>
                          <a:effectLst/>
                          <a:latin typeface="+mn-lt"/>
                          <a:ea typeface="+mn-ea"/>
                          <a:cs typeface="+mn-cs"/>
                        </a:rPr>
                        <a:t>Projects</a:t>
                      </a:r>
                      <a:endParaRPr lang="fr-FR" sz="1800" b="1" dirty="0"/>
                    </a:p>
                  </a:txBody>
                  <a:tcPr/>
                </a:tc>
                <a:extLst>
                  <a:ext uri="{0D108BD9-81ED-4DB2-BD59-A6C34878D82A}">
                    <a16:rowId xmlns:a16="http://schemas.microsoft.com/office/drawing/2014/main" val="1224124950"/>
                  </a:ext>
                </a:extLst>
              </a:tr>
              <a:tr h="4197760">
                <a:tc>
                  <a:txBody>
                    <a:bodyPr/>
                    <a:lstStyle/>
                    <a:p>
                      <a:pPr marL="285750" indent="-285750">
                        <a:buFont typeface="Arial" panose="020B0604020202020204" pitchFamily="34" charset="0"/>
                        <a:buChar char="•"/>
                      </a:pPr>
                      <a:r>
                        <a:rPr lang="en-US" sz="1600" b="1" i="0" kern="1200" dirty="0">
                          <a:solidFill>
                            <a:schemeClr val="dk1"/>
                          </a:solidFill>
                          <a:effectLst/>
                          <a:latin typeface="+mn-lt"/>
                          <a:ea typeface="+mn-ea"/>
                          <a:cs typeface="+mn-cs"/>
                        </a:rPr>
                        <a:t>Public Sector Projects </a:t>
                      </a:r>
                      <a:r>
                        <a:rPr lang="en-US" sz="1600" b="0" i="0" kern="1200" dirty="0">
                          <a:solidFill>
                            <a:schemeClr val="dk1"/>
                          </a:solidFill>
                          <a:effectLst/>
                          <a:latin typeface="+mn-lt"/>
                          <a:ea typeface="+mn-ea"/>
                          <a:cs typeface="+mn-cs"/>
                        </a:rPr>
                        <a:t>are undertaken by public sector enterprises/enterprises (PSE or PSU) owned by the government – ​​central or state – or both</a:t>
                      </a:r>
                    </a:p>
                    <a:p>
                      <a:pPr marL="285750" indent="-285750">
                        <a:buFont typeface="Arial" panose="020B0604020202020204" pitchFamily="34" charset="0"/>
                        <a:buChar char="•"/>
                      </a:pPr>
                      <a:r>
                        <a:rPr lang="fr-FR" sz="1600" b="1" i="0" kern="1200" dirty="0">
                          <a:solidFill>
                            <a:schemeClr val="dk1"/>
                          </a:solidFill>
                          <a:effectLst/>
                          <a:latin typeface="+mn-lt"/>
                          <a:ea typeface="+mn-ea"/>
                          <a:cs typeface="+mn-cs"/>
                        </a:rPr>
                        <a:t>Private </a:t>
                      </a:r>
                      <a:r>
                        <a:rPr lang="fr-FR" sz="1600" b="1" i="0" kern="1200" dirty="0" err="1">
                          <a:solidFill>
                            <a:schemeClr val="dk1"/>
                          </a:solidFill>
                          <a:effectLst/>
                          <a:latin typeface="+mn-lt"/>
                          <a:ea typeface="+mn-ea"/>
                          <a:cs typeface="+mn-cs"/>
                        </a:rPr>
                        <a:t>Sector</a:t>
                      </a:r>
                      <a:r>
                        <a:rPr lang="fr-FR" sz="1600" b="1" i="0" kern="1200" dirty="0">
                          <a:solidFill>
                            <a:schemeClr val="dk1"/>
                          </a:solidFill>
                          <a:effectLst/>
                          <a:latin typeface="+mn-lt"/>
                          <a:ea typeface="+mn-ea"/>
                          <a:cs typeface="+mn-cs"/>
                        </a:rPr>
                        <a:t> </a:t>
                      </a:r>
                      <a:r>
                        <a:rPr lang="fr-FR" sz="1600" b="1" i="0" kern="1200" dirty="0" err="1">
                          <a:solidFill>
                            <a:schemeClr val="dk1"/>
                          </a:solidFill>
                          <a:effectLst/>
                          <a:latin typeface="+mn-lt"/>
                          <a:ea typeface="+mn-ea"/>
                          <a:cs typeface="+mn-cs"/>
                        </a:rPr>
                        <a:t>Projects</a:t>
                      </a:r>
                      <a:r>
                        <a:rPr lang="fr-FR" sz="1600" b="1" i="0" kern="1200" dirty="0">
                          <a:solidFill>
                            <a:schemeClr val="dk1"/>
                          </a:solidFill>
                          <a:effectLst/>
                          <a:latin typeface="+mn-lt"/>
                          <a:ea typeface="+mn-ea"/>
                          <a:cs typeface="+mn-cs"/>
                        </a:rPr>
                        <a:t>:</a:t>
                      </a:r>
                      <a:r>
                        <a:rPr lang="en-US" sz="1600" b="0" i="0" kern="1200" dirty="0">
                          <a:solidFill>
                            <a:schemeClr val="dk1"/>
                          </a:solidFill>
                          <a:effectLst/>
                          <a:latin typeface="+mn-lt"/>
                          <a:ea typeface="+mn-ea"/>
                          <a:cs typeface="+mn-cs"/>
                        </a:rPr>
                        <a:t>The owners of such projects are individuals or companies (private or public but not PSU), partnership firm, in which profit motive against investment plays an important role.</a:t>
                      </a:r>
                    </a:p>
                    <a:p>
                      <a:pPr marL="285750" indent="-285750">
                        <a:buFont typeface="Arial" panose="020B0604020202020204" pitchFamily="34" charset="0"/>
                        <a:buChar char="•"/>
                      </a:pPr>
                      <a:r>
                        <a:rPr lang="en-US" sz="1600" b="1" i="0" kern="1200" dirty="0">
                          <a:solidFill>
                            <a:schemeClr val="dk1"/>
                          </a:solidFill>
                          <a:effectLst/>
                          <a:latin typeface="+mn-lt"/>
                          <a:ea typeface="+mn-ea"/>
                          <a:cs typeface="+mn-cs"/>
                        </a:rPr>
                        <a:t>Projects in the joint sector:</a:t>
                      </a:r>
                      <a:endParaRPr lang="en-US" sz="1600" b="0" i="0" kern="1200" dirty="0">
                        <a:solidFill>
                          <a:schemeClr val="dk1"/>
                        </a:solidFill>
                        <a:effectLst/>
                        <a:latin typeface="+mn-lt"/>
                        <a:ea typeface="+mn-ea"/>
                        <a:cs typeface="+mn-cs"/>
                      </a:endParaRPr>
                    </a:p>
                    <a:p>
                      <a:r>
                        <a:rPr lang="en-US" sz="1600" b="0" i="0" kern="1200" dirty="0">
                          <a:solidFill>
                            <a:schemeClr val="dk1"/>
                          </a:solidFill>
                          <a:effectLst/>
                          <a:latin typeface="+mn-lt"/>
                          <a:ea typeface="+mn-ea"/>
                          <a:cs typeface="+mn-cs"/>
                        </a:rPr>
                        <a:t>Where ownership belongs to a partnership between the government and the private sector.</a:t>
                      </a:r>
                    </a:p>
                  </a:txBody>
                  <a:tcPr/>
                </a:tc>
                <a:tc>
                  <a:txBody>
                    <a:bodyPr/>
                    <a:lstStyle/>
                    <a:p>
                      <a:r>
                        <a:rPr lang="en-US" sz="1800" b="0" i="0" kern="1200" dirty="0">
                          <a:solidFill>
                            <a:schemeClr val="dk1"/>
                          </a:solidFill>
                          <a:effectLst/>
                          <a:latin typeface="+mn-lt"/>
                          <a:ea typeface="+mn-ea"/>
                          <a:cs typeface="+mn-cs"/>
                        </a:rPr>
                        <a:t>Projects which are undertaken without financial mission, and are primarily with social objectives such as projects of health care, public education, irrigation etc. </a:t>
                      </a:r>
                    </a:p>
                    <a:p>
                      <a:r>
                        <a:rPr lang="en-US" sz="1800" b="0" i="0" kern="1200" dirty="0">
                          <a:solidFill>
                            <a:schemeClr val="dk1"/>
                          </a:solidFill>
                          <a:effectLst/>
                          <a:latin typeface="+mn-lt"/>
                          <a:ea typeface="+mn-ea"/>
                          <a:cs typeface="+mn-cs"/>
                        </a:rPr>
                        <a:t>These projects are classified as non-industrial projects undertaken mainly by the government.</a:t>
                      </a:r>
                      <a:endParaRPr lang="fr-FR" dirty="0"/>
                    </a:p>
                  </a:txBody>
                  <a:tcPr/>
                </a:tc>
                <a:tc>
                  <a:txBody>
                    <a:bodyPr/>
                    <a:lstStyle/>
                    <a:p>
                      <a:r>
                        <a:rPr lang="en-US" sz="1800" b="0" i="0" kern="1200" dirty="0">
                          <a:solidFill>
                            <a:schemeClr val="dk1"/>
                          </a:solidFill>
                          <a:effectLst/>
                          <a:latin typeface="+mn-lt"/>
                          <a:ea typeface="+mn-ea"/>
                          <a:cs typeface="+mn-cs"/>
                        </a:rPr>
                        <a:t>There are complex mega projects undertaken by the government, which in turn helps to generate commercial activities, as well as many other industrial projects. </a:t>
                      </a:r>
                    </a:p>
                    <a:p>
                      <a:r>
                        <a:rPr lang="en-US" sz="1800" b="0" i="0" kern="1200" dirty="0">
                          <a:solidFill>
                            <a:schemeClr val="dk1"/>
                          </a:solidFill>
                          <a:effectLst/>
                          <a:latin typeface="+mn-lt"/>
                          <a:ea typeface="+mn-ea"/>
                          <a:cs typeface="+mn-cs"/>
                        </a:rPr>
                        <a:t>These are power projects, port facilities, highways, mining, steel, etc.</a:t>
                      </a:r>
                      <a:endParaRPr lang="fr-FR" dirty="0"/>
                    </a:p>
                  </a:txBody>
                  <a:tcPr/>
                </a:tc>
                <a:tc>
                  <a:txBody>
                    <a:bodyPr/>
                    <a:lstStyle/>
                    <a:p>
                      <a:r>
                        <a:rPr lang="en-US" sz="1800" b="0" i="0" kern="1200" dirty="0">
                          <a:solidFill>
                            <a:schemeClr val="dk1"/>
                          </a:solidFill>
                          <a:effectLst/>
                          <a:latin typeface="+mn-lt"/>
                          <a:ea typeface="+mn-ea"/>
                          <a:cs typeface="+mn-cs"/>
                        </a:rPr>
                        <a:t>The project grows out of needs or opportunities. </a:t>
                      </a:r>
                    </a:p>
                    <a:p>
                      <a:r>
                        <a:rPr lang="en-US" sz="1800" b="0" i="0" kern="1200" dirty="0">
                          <a:solidFill>
                            <a:schemeClr val="dk1"/>
                          </a:solidFill>
                          <a:effectLst/>
                          <a:latin typeface="+mn-lt"/>
                          <a:ea typeface="+mn-ea"/>
                          <a:cs typeface="+mn-cs"/>
                        </a:rPr>
                        <a:t>Accordingly, there are different types of needs that give rise to different types of projects. We are now dealing with different considerations for projects in different sectors.</a:t>
                      </a:r>
                      <a:endParaRPr lang="fr-FR" dirty="0"/>
                    </a:p>
                  </a:txBody>
                  <a:tcPr/>
                </a:tc>
                <a:extLst>
                  <a:ext uri="{0D108BD9-81ED-4DB2-BD59-A6C34878D82A}">
                    <a16:rowId xmlns:a16="http://schemas.microsoft.com/office/drawing/2014/main" val="436781976"/>
                  </a:ext>
                </a:extLst>
              </a:tr>
            </a:tbl>
          </a:graphicData>
        </a:graphic>
      </p:graphicFrame>
      <p:sp>
        <p:nvSpPr>
          <p:cNvPr id="5" name="Titre 1">
            <a:extLst>
              <a:ext uri="{FF2B5EF4-FFF2-40B4-BE49-F238E27FC236}">
                <a16:creationId xmlns:a16="http://schemas.microsoft.com/office/drawing/2014/main" id="{717BE0AA-3932-4848-A77E-D6C6818BD4D4}"/>
              </a:ext>
            </a:extLst>
          </p:cNvPr>
          <p:cNvSpPr>
            <a:spLocks noGrp="1"/>
          </p:cNvSpPr>
          <p:nvPr>
            <p:ph type="title"/>
          </p:nvPr>
        </p:nvSpPr>
        <p:spPr>
          <a:xfrm>
            <a:off x="2486024" y="466724"/>
            <a:ext cx="7086601" cy="895351"/>
          </a:xfrm>
        </p:spPr>
        <p:txBody>
          <a:bodyPr>
            <a:normAutofit/>
          </a:bodyPr>
          <a:lstStyle/>
          <a:p>
            <a:pPr algn="ctr"/>
            <a:r>
              <a:rPr lang="fr-FR" sz="4400" b="1" dirty="0">
                <a:solidFill>
                  <a:srgbClr val="FFFF00"/>
                </a:solidFill>
                <a:latin typeface="+mn-lt"/>
              </a:rPr>
              <a:t>I- The Project</a:t>
            </a:r>
            <a:endParaRPr lang="fr-FR" dirty="0">
              <a:solidFill>
                <a:srgbClr val="FFFF00"/>
              </a:solidFill>
            </a:endParaRPr>
          </a:p>
        </p:txBody>
      </p:sp>
    </p:spTree>
    <p:extLst>
      <p:ext uri="{BB962C8B-B14F-4D97-AF65-F5344CB8AC3E}">
        <p14:creationId xmlns:p14="http://schemas.microsoft.com/office/powerpoint/2010/main" val="2815546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21B61CC3-4718-40FC-BA61-5016CA8D5727}"/>
              </a:ext>
            </a:extLst>
          </p:cNvPr>
          <p:cNvSpPr txBox="1">
            <a:spLocks noGrp="1"/>
          </p:cNvSpPr>
          <p:nvPr>
            <p:ph idx="1"/>
          </p:nvPr>
        </p:nvSpPr>
        <p:spPr>
          <a:xfrm>
            <a:off x="83128" y="1690255"/>
            <a:ext cx="10346748" cy="5671296"/>
          </a:xfrm>
          <a:prstGeom prst="rect">
            <a:avLst/>
          </a:prstGeom>
          <a:noFill/>
        </p:spPr>
        <p:txBody>
          <a:bodyPr wrap="square">
            <a:spAutoFit/>
          </a:bodyPr>
          <a:lstStyle/>
          <a:p>
            <a:pPr marL="0" indent="0">
              <a:buNone/>
            </a:pPr>
            <a:r>
              <a:rPr lang="en-US" sz="2600" b="1" i="0" dirty="0">
                <a:effectLst/>
                <a:latin typeface="Calibri" panose="020F0502020204030204" pitchFamily="34" charset="0"/>
                <a:cs typeface="Calibri" panose="020F0502020204030204" pitchFamily="34" charset="0"/>
              </a:rPr>
              <a:t>I-5- The Project Life Cycle</a:t>
            </a:r>
          </a:p>
          <a:p>
            <a:r>
              <a:rPr lang="en-US" sz="2600" spc="-15" dirty="0">
                <a:effectLst/>
                <a:latin typeface="Calibri" panose="020F0502020204030204" pitchFamily="34" charset="0"/>
                <a:ea typeface="Calibri" panose="020F0502020204030204" pitchFamily="34" charset="0"/>
                <a:cs typeface="Calibri" panose="020F0502020204030204" pitchFamily="34" charset="0"/>
              </a:rPr>
              <a:t>According to the PMBOK Guide (Project Management Body of Knowledge) a project  life cycle consists of </a:t>
            </a:r>
            <a:r>
              <a:rPr lang="en-US" sz="2600" b="1" spc="-15" dirty="0">
                <a:effectLst/>
                <a:latin typeface="Calibri" panose="020F0502020204030204" pitchFamily="34" charset="0"/>
                <a:ea typeface="Calibri" panose="020F0502020204030204" pitchFamily="34" charset="0"/>
                <a:cs typeface="Calibri" panose="020F0502020204030204" pitchFamily="34" charset="0"/>
              </a:rPr>
              <a:t>5 distinct phases </a:t>
            </a:r>
            <a:r>
              <a:rPr lang="en-US" sz="2600" spc="-15" dirty="0">
                <a:effectLst/>
                <a:latin typeface="Calibri" panose="020F0502020204030204" pitchFamily="34" charset="0"/>
                <a:ea typeface="Calibri" panose="020F0502020204030204" pitchFamily="34" charset="0"/>
                <a:cs typeface="Calibri" panose="020F0502020204030204" pitchFamily="34" charset="0"/>
              </a:rPr>
              <a:t>including initiation, planning, execution, monitoring, and closure that combine to turn a project idea into a working product.</a:t>
            </a: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600" b="1" spc="-1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endParaRPr>
          </a:p>
          <a:p>
            <a:r>
              <a:rPr lang="en-US" sz="2600" b="1" spc="-1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The Project Life Cycle </a:t>
            </a:r>
            <a:r>
              <a:rPr lang="en-US" sz="2600" spc="-10" dirty="0">
                <a:effectLst/>
                <a:latin typeface="Calibri" panose="020F0502020204030204" pitchFamily="34" charset="0"/>
                <a:ea typeface="Times New Roman" panose="02020603050405020304" pitchFamily="18" charset="0"/>
                <a:cs typeface="Calibri" panose="020F0502020204030204" pitchFamily="34" charset="0"/>
              </a:rPr>
              <a:t>is a step-by-step framework of best practices used to shepherd a project from its beginning to its end. </a:t>
            </a:r>
          </a:p>
          <a:p>
            <a:pPr marL="0" indent="0">
              <a:buNone/>
            </a:pPr>
            <a:endParaRPr lang="en-US" sz="2600" spc="-10" dirty="0">
              <a:effectLst/>
              <a:latin typeface="Calibri" panose="020F0502020204030204" pitchFamily="34" charset="0"/>
              <a:ea typeface="Times New Roman" panose="02020603050405020304" pitchFamily="18" charset="0"/>
              <a:cs typeface="Calibri" panose="020F0502020204030204" pitchFamily="34" charset="0"/>
            </a:endParaRPr>
          </a:p>
          <a:p>
            <a:r>
              <a:rPr lang="en-US" sz="2600" spc="-10" dirty="0">
                <a:effectLst/>
                <a:latin typeface="Calibri" panose="020F0502020204030204" pitchFamily="34" charset="0"/>
                <a:ea typeface="Times New Roman" panose="02020603050405020304" pitchFamily="18" charset="0"/>
                <a:cs typeface="Calibri" panose="020F0502020204030204" pitchFamily="34" charset="0"/>
              </a:rPr>
              <a:t>It provides project managers a structured way to create, execute, and finish a project.</a:t>
            </a:r>
          </a:p>
          <a:p>
            <a:pPr marL="0" indent="0">
              <a:buNone/>
            </a:pPr>
            <a:endParaRPr lang="fr-FR" sz="26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sz="2600" b="0" i="0" dirty="0">
              <a:effectLst/>
              <a:latin typeface="Calibri" panose="020F0502020204030204" pitchFamily="34" charset="0"/>
              <a:cs typeface="Calibri" panose="020F0502020204030204" pitchFamily="34" charset="0"/>
            </a:endParaRPr>
          </a:p>
        </p:txBody>
      </p:sp>
      <p:sp>
        <p:nvSpPr>
          <p:cNvPr id="7" name="Titre 1">
            <a:extLst>
              <a:ext uri="{FF2B5EF4-FFF2-40B4-BE49-F238E27FC236}">
                <a16:creationId xmlns:a16="http://schemas.microsoft.com/office/drawing/2014/main" id="{058766F2-839B-42FC-8888-E369755BE65F}"/>
              </a:ext>
            </a:extLst>
          </p:cNvPr>
          <p:cNvSpPr>
            <a:spLocks noGrp="1"/>
          </p:cNvSpPr>
          <p:nvPr>
            <p:ph type="title"/>
          </p:nvPr>
        </p:nvSpPr>
        <p:spPr>
          <a:xfrm>
            <a:off x="2524124" y="365125"/>
            <a:ext cx="7067551" cy="949325"/>
          </a:xfrm>
        </p:spPr>
        <p:txBody>
          <a:bodyPr>
            <a:normAutofit/>
          </a:bodyPr>
          <a:lstStyle/>
          <a:p>
            <a:pPr algn="ctr"/>
            <a:r>
              <a:rPr lang="fr-FR" sz="4400" b="1" dirty="0">
                <a:solidFill>
                  <a:srgbClr val="FFFF00"/>
                </a:solidFill>
                <a:latin typeface="+mn-lt"/>
              </a:rPr>
              <a:t>I- The Project</a:t>
            </a:r>
            <a:endParaRPr lang="fr-FR" dirty="0">
              <a:solidFill>
                <a:srgbClr val="FFFF00"/>
              </a:solidFill>
            </a:endParaRPr>
          </a:p>
        </p:txBody>
      </p:sp>
      <p:sp>
        <p:nvSpPr>
          <p:cNvPr id="5" name="TextBox 15">
            <a:extLst>
              <a:ext uri="{FF2B5EF4-FFF2-40B4-BE49-F238E27FC236}">
                <a16:creationId xmlns:a16="http://schemas.microsoft.com/office/drawing/2014/main" id="{D37176E7-7B7C-404F-29B8-DDE1F901A713}"/>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3405366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A63522-1B29-467A-A1D2-7F48F289DBEA}"/>
              </a:ext>
            </a:extLst>
          </p:cNvPr>
          <p:cNvSpPr>
            <a:spLocks noGrp="1"/>
          </p:cNvSpPr>
          <p:nvPr>
            <p:ph type="title"/>
          </p:nvPr>
        </p:nvSpPr>
        <p:spPr>
          <a:xfrm>
            <a:off x="2505808" y="365125"/>
            <a:ext cx="7060223" cy="883383"/>
          </a:xfrm>
        </p:spPr>
        <p:txBody>
          <a:bodyPr>
            <a:normAutofit/>
          </a:bodyPr>
          <a:lstStyle/>
          <a:p>
            <a:pPr algn="ctr"/>
            <a:r>
              <a:rPr lang="fr-FR" sz="4000" b="1" dirty="0">
                <a:solidFill>
                  <a:schemeClr val="bg1"/>
                </a:solidFill>
                <a:latin typeface="+mn-lt"/>
              </a:rPr>
              <a:t>I- The Project</a:t>
            </a:r>
            <a:endParaRPr lang="fr-FR" sz="4000" dirty="0"/>
          </a:p>
        </p:txBody>
      </p:sp>
      <p:pic>
        <p:nvPicPr>
          <p:cNvPr id="5" name="Espace réservé du contenu 4">
            <a:extLst>
              <a:ext uri="{FF2B5EF4-FFF2-40B4-BE49-F238E27FC236}">
                <a16:creationId xmlns:a16="http://schemas.microsoft.com/office/drawing/2014/main" id="{D8E7AF07-583F-4C27-ABF9-7679D857C214}"/>
              </a:ext>
            </a:extLst>
          </p:cNvPr>
          <p:cNvPicPr>
            <a:picLocks noGrp="1" noChangeAspect="1"/>
          </p:cNvPicPr>
          <p:nvPr>
            <p:ph idx="1"/>
          </p:nvPr>
        </p:nvPicPr>
        <p:blipFill>
          <a:blip r:embed="rId2"/>
          <a:stretch>
            <a:fillRect/>
          </a:stretch>
        </p:blipFill>
        <p:spPr>
          <a:xfrm>
            <a:off x="167055" y="1802423"/>
            <a:ext cx="10260622" cy="4374540"/>
          </a:xfrm>
        </p:spPr>
      </p:pic>
      <p:sp>
        <p:nvSpPr>
          <p:cNvPr id="4" name="TextBox 15">
            <a:extLst>
              <a:ext uri="{FF2B5EF4-FFF2-40B4-BE49-F238E27FC236}">
                <a16:creationId xmlns:a16="http://schemas.microsoft.com/office/drawing/2014/main" id="{25A1E938-9701-14D1-C47C-B810E73EE441}"/>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4675870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86CB6A-722B-4B27-AA81-685E09A60618}"/>
              </a:ext>
            </a:extLst>
          </p:cNvPr>
          <p:cNvSpPr>
            <a:spLocks noGrp="1"/>
          </p:cNvSpPr>
          <p:nvPr>
            <p:ph type="title"/>
          </p:nvPr>
        </p:nvSpPr>
        <p:spPr>
          <a:xfrm>
            <a:off x="2347546" y="365126"/>
            <a:ext cx="6304085" cy="1024060"/>
          </a:xfrm>
        </p:spPr>
        <p:txBody>
          <a:bodyPr>
            <a:normAutofit/>
          </a:bodyPr>
          <a:lstStyle/>
          <a:p>
            <a:pPr algn="ctr"/>
            <a:r>
              <a:rPr lang="fr-FR" sz="4000" b="1" dirty="0">
                <a:solidFill>
                  <a:srgbClr val="FFFF00"/>
                </a:solidFill>
                <a:latin typeface="+mn-lt"/>
              </a:rPr>
              <a:t>I- The Project</a:t>
            </a:r>
            <a:endParaRPr lang="fr-FR" sz="4000" dirty="0">
              <a:solidFill>
                <a:srgbClr val="FFFF00"/>
              </a:solidFill>
            </a:endParaRPr>
          </a:p>
        </p:txBody>
      </p:sp>
      <p:graphicFrame>
        <p:nvGraphicFramePr>
          <p:cNvPr id="13" name="Tableau 13">
            <a:extLst>
              <a:ext uri="{FF2B5EF4-FFF2-40B4-BE49-F238E27FC236}">
                <a16:creationId xmlns:a16="http://schemas.microsoft.com/office/drawing/2014/main" id="{3541A71F-1BE7-4B20-BCF4-822429BF2216}"/>
              </a:ext>
            </a:extLst>
          </p:cNvPr>
          <p:cNvGraphicFramePr>
            <a:graphicFrameLocks noGrp="1"/>
          </p:cNvGraphicFramePr>
          <p:nvPr>
            <p:ph idx="1"/>
            <p:extLst>
              <p:ext uri="{D42A27DB-BD31-4B8C-83A1-F6EECF244321}">
                <p14:modId xmlns:p14="http://schemas.microsoft.com/office/powerpoint/2010/main" val="4208100496"/>
              </p:ext>
            </p:extLst>
          </p:nvPr>
        </p:nvGraphicFramePr>
        <p:xfrm>
          <a:off x="3237951" y="1690688"/>
          <a:ext cx="7189726" cy="4802187"/>
        </p:xfrm>
        <a:graphic>
          <a:graphicData uri="http://schemas.openxmlformats.org/drawingml/2006/table">
            <a:tbl>
              <a:tblPr firstRow="1" bandRow="1">
                <a:tableStyleId>{EB9631B5-78F2-41C9-869B-9F39066F8104}</a:tableStyleId>
              </a:tblPr>
              <a:tblGrid>
                <a:gridCol w="7189726">
                  <a:extLst>
                    <a:ext uri="{9D8B030D-6E8A-4147-A177-3AD203B41FA5}">
                      <a16:colId xmlns:a16="http://schemas.microsoft.com/office/drawing/2014/main" val="1940980693"/>
                    </a:ext>
                  </a:extLst>
                </a:gridCol>
              </a:tblGrid>
              <a:tr h="4802187">
                <a:tc>
                  <a:txBody>
                    <a:bodyPr/>
                    <a:lstStyle/>
                    <a:p>
                      <a:pPr algn="just"/>
                      <a:r>
                        <a:rPr lang="en-US" sz="2600" b="1" i="0" kern="1200" dirty="0">
                          <a:solidFill>
                            <a:schemeClr val="tx1"/>
                          </a:solidFill>
                          <a:effectLst/>
                          <a:latin typeface="+mn-lt"/>
                          <a:ea typeface="+mn-ea"/>
                          <a:cs typeface="+mn-cs"/>
                        </a:rPr>
                        <a:t>Phase 1: Project initiation</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The </a:t>
                      </a:r>
                      <a:r>
                        <a:rPr lang="en-US" sz="26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rPr>
                        <a:t>project initiation</a:t>
                      </a:r>
                      <a:r>
                        <a:rPr lang="en-US" sz="2600" b="0" i="0" kern="1200" dirty="0">
                          <a:solidFill>
                            <a:schemeClr val="tx1"/>
                          </a:solidFill>
                          <a:effectLst/>
                          <a:latin typeface="+mn-lt"/>
                          <a:ea typeface="+mn-ea"/>
                          <a:cs typeface="+mn-cs"/>
                        </a:rPr>
                        <a:t> phase is the first stage of turning an abstract idea into a meaningful goal. In this stage, you need to develop a business case and define the project on a broad level. </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In order to do that, you have to determine the need for the project and create a project charter.</a:t>
                      </a:r>
                    </a:p>
                    <a:p>
                      <a:endParaRPr lang="fr-FR" dirty="0"/>
                    </a:p>
                  </a:txBody>
                  <a:tcPr/>
                </a:tc>
                <a:extLst>
                  <a:ext uri="{0D108BD9-81ED-4DB2-BD59-A6C34878D82A}">
                    <a16:rowId xmlns:a16="http://schemas.microsoft.com/office/drawing/2014/main" val="3615964751"/>
                  </a:ext>
                </a:extLst>
              </a:tr>
            </a:tbl>
          </a:graphicData>
        </a:graphic>
      </p:graphicFrame>
      <p:pic>
        <p:nvPicPr>
          <p:cNvPr id="14" name="Image 13">
            <a:extLst>
              <a:ext uri="{FF2B5EF4-FFF2-40B4-BE49-F238E27FC236}">
                <a16:creationId xmlns:a16="http://schemas.microsoft.com/office/drawing/2014/main" id="{B2B70BE9-70CF-4E20-B24E-17E6832F8A46}"/>
              </a:ext>
            </a:extLst>
          </p:cNvPr>
          <p:cNvPicPr>
            <a:picLocks noChangeAspect="1"/>
          </p:cNvPicPr>
          <p:nvPr/>
        </p:nvPicPr>
        <p:blipFill>
          <a:blip r:embed="rId3"/>
          <a:stretch>
            <a:fillRect/>
          </a:stretch>
        </p:blipFill>
        <p:spPr>
          <a:xfrm>
            <a:off x="132435" y="1620349"/>
            <a:ext cx="3105515" cy="4802187"/>
          </a:xfrm>
          <a:prstGeom prst="rect">
            <a:avLst/>
          </a:prstGeom>
        </p:spPr>
      </p:pic>
      <p:sp>
        <p:nvSpPr>
          <p:cNvPr id="5" name="TextBox 15">
            <a:extLst>
              <a:ext uri="{FF2B5EF4-FFF2-40B4-BE49-F238E27FC236}">
                <a16:creationId xmlns:a16="http://schemas.microsoft.com/office/drawing/2014/main" id="{E3BD362B-1F6E-2C74-AB12-A4EC0DBABDDA}"/>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3499941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2FFF57-A690-44D9-8914-8DA1646AEE49}"/>
              </a:ext>
            </a:extLst>
          </p:cNvPr>
          <p:cNvSpPr>
            <a:spLocks noGrp="1"/>
          </p:cNvSpPr>
          <p:nvPr>
            <p:ph type="title"/>
          </p:nvPr>
        </p:nvSpPr>
        <p:spPr>
          <a:xfrm>
            <a:off x="2329962" y="365125"/>
            <a:ext cx="7244861" cy="1015267"/>
          </a:xfrm>
        </p:spPr>
        <p:txBody>
          <a:bodyPr/>
          <a:lstStyle/>
          <a:p>
            <a:r>
              <a:rPr lang="fr-FR" sz="4400" b="1" dirty="0">
                <a:solidFill>
                  <a:schemeClr val="bg1"/>
                </a:solidFill>
                <a:latin typeface="+mn-lt"/>
              </a:rPr>
              <a:t>	</a:t>
            </a:r>
            <a:r>
              <a:rPr lang="fr-FR" sz="4000" b="1" dirty="0">
                <a:solidFill>
                  <a:schemeClr val="bg1"/>
                </a:solidFill>
                <a:latin typeface="+mn-lt"/>
              </a:rPr>
              <a:t>I- The Project</a:t>
            </a:r>
            <a:endParaRPr lang="fr-FR" sz="4000" dirty="0"/>
          </a:p>
        </p:txBody>
      </p:sp>
      <p:graphicFrame>
        <p:nvGraphicFramePr>
          <p:cNvPr id="5" name="Tableau 5">
            <a:extLst>
              <a:ext uri="{FF2B5EF4-FFF2-40B4-BE49-F238E27FC236}">
                <a16:creationId xmlns:a16="http://schemas.microsoft.com/office/drawing/2014/main" id="{BB683568-F581-4BD5-A295-37273914E659}"/>
              </a:ext>
            </a:extLst>
          </p:cNvPr>
          <p:cNvGraphicFramePr>
            <a:graphicFrameLocks noGrp="1"/>
          </p:cNvGraphicFramePr>
          <p:nvPr>
            <p:ph idx="1"/>
            <p:extLst>
              <p:ext uri="{D42A27DB-BD31-4B8C-83A1-F6EECF244321}">
                <p14:modId xmlns:p14="http://schemas.microsoft.com/office/powerpoint/2010/main" val="1310916754"/>
              </p:ext>
            </p:extLst>
          </p:nvPr>
        </p:nvGraphicFramePr>
        <p:xfrm>
          <a:off x="3418010" y="1825624"/>
          <a:ext cx="7053627" cy="5516880"/>
        </p:xfrm>
        <a:graphic>
          <a:graphicData uri="http://schemas.openxmlformats.org/drawingml/2006/table">
            <a:tbl>
              <a:tblPr firstRow="1" bandRow="1">
                <a:tableStyleId>{93296810-A885-4BE3-A3E7-6D5BEEA58F35}</a:tableStyleId>
              </a:tblPr>
              <a:tblGrid>
                <a:gridCol w="7053627">
                  <a:extLst>
                    <a:ext uri="{9D8B030D-6E8A-4147-A177-3AD203B41FA5}">
                      <a16:colId xmlns:a16="http://schemas.microsoft.com/office/drawing/2014/main" val="2172661761"/>
                    </a:ext>
                  </a:extLst>
                </a:gridCol>
              </a:tblGrid>
              <a:tr h="4909283">
                <a:tc>
                  <a:txBody>
                    <a:bodyPr/>
                    <a:lstStyle/>
                    <a:p>
                      <a:pPr algn="just"/>
                      <a:r>
                        <a:rPr lang="en-US" sz="2600" b="1" i="0" kern="1200" dirty="0">
                          <a:solidFill>
                            <a:schemeClr val="tx1"/>
                          </a:solidFill>
                          <a:effectLst/>
                          <a:latin typeface="+mn-lt"/>
                          <a:ea typeface="+mn-ea"/>
                          <a:cs typeface="+mn-cs"/>
                        </a:rPr>
                        <a:t>Phase 2: Project planning</a:t>
                      </a:r>
                    </a:p>
                    <a:p>
                      <a:pPr algn="just"/>
                      <a:r>
                        <a:rPr lang="en-US" sz="2600" b="0" i="0" kern="1200" dirty="0">
                          <a:solidFill>
                            <a:schemeClr val="tx1"/>
                          </a:solidFill>
                          <a:effectLst/>
                          <a:latin typeface="+mn-lt"/>
                          <a:ea typeface="+mn-ea"/>
                          <a:cs typeface="+mn-cs"/>
                        </a:rPr>
                        <a:t>The </a:t>
                      </a:r>
                      <a:r>
                        <a:rPr lang="en-US" sz="26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rPr>
                        <a:t>project planning</a:t>
                      </a:r>
                      <a:r>
                        <a:rPr lang="en-US" sz="2600" b="0" i="0" kern="1200" dirty="0">
                          <a:solidFill>
                            <a:schemeClr val="tx1"/>
                          </a:solidFill>
                          <a:effectLst/>
                          <a:latin typeface="+mn-lt"/>
                          <a:ea typeface="+mn-ea"/>
                          <a:cs typeface="+mn-cs"/>
                        </a:rPr>
                        <a:t> stage requires complete diligence as it lays out the project’s roadmap. Unless you are using a modern project management methodology like </a:t>
                      </a:r>
                      <a:r>
                        <a:rPr lang="en-US" sz="2600" b="0" i="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agile project management</a:t>
                      </a:r>
                      <a:r>
                        <a:rPr lang="en-US" sz="2600" b="0" i="0" kern="1200" dirty="0">
                          <a:solidFill>
                            <a:schemeClr val="tx1"/>
                          </a:solidFill>
                          <a:effectLst/>
                          <a:latin typeface="+mn-lt"/>
                          <a:ea typeface="+mn-ea"/>
                          <a:cs typeface="+mn-cs"/>
                        </a:rPr>
                        <a:t>, the second phase of project management is expected to take almost half of the entire project’s timespan.</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There are several methods of setting up the project’s goals but </a:t>
                      </a:r>
                      <a:r>
                        <a:rPr lang="en-US" sz="2600" b="1" i="0" kern="1200" dirty="0">
                          <a:solidFill>
                            <a:schemeClr val="tx1"/>
                          </a:solidFill>
                          <a:effectLst/>
                          <a:latin typeface="+mn-lt"/>
                          <a:ea typeface="+mn-ea"/>
                          <a:cs typeface="+mn-cs"/>
                        </a:rPr>
                        <a:t>S.M.A.R.T</a:t>
                      </a:r>
                      <a:r>
                        <a:rPr lang="en-US" sz="2600" b="0" i="0" kern="1200" dirty="0">
                          <a:solidFill>
                            <a:schemeClr val="tx1"/>
                          </a:solidFill>
                          <a:effectLst/>
                          <a:latin typeface="+mn-lt"/>
                          <a:ea typeface="+mn-ea"/>
                          <a:cs typeface="+mn-cs"/>
                        </a:rPr>
                        <a:t>. and </a:t>
                      </a:r>
                      <a:r>
                        <a:rPr lang="en-US" sz="2600" b="1" i="0" kern="1200" dirty="0">
                          <a:solidFill>
                            <a:schemeClr val="tx1"/>
                          </a:solidFill>
                          <a:effectLst/>
                          <a:latin typeface="+mn-lt"/>
                          <a:ea typeface="+mn-ea"/>
                          <a:cs typeface="+mn-cs"/>
                        </a:rPr>
                        <a:t>C.L.E.A.R</a:t>
                      </a:r>
                      <a:r>
                        <a:rPr lang="en-US" sz="2600" b="0" i="0" kern="1200" dirty="0">
                          <a:solidFill>
                            <a:schemeClr val="tx1"/>
                          </a:solidFill>
                          <a:effectLst/>
                          <a:latin typeface="+mn-lt"/>
                          <a:ea typeface="+mn-ea"/>
                          <a:cs typeface="+mn-cs"/>
                        </a:rPr>
                        <a:t>. are the most popular.</a:t>
                      </a:r>
                    </a:p>
                    <a:p>
                      <a:pPr algn="just"/>
                      <a:endParaRPr lang="en-US" sz="2600" b="0" i="0" kern="1200" dirty="0">
                        <a:solidFill>
                          <a:schemeClr val="tx1"/>
                        </a:solidFill>
                        <a:effectLst/>
                        <a:latin typeface="+mn-lt"/>
                        <a:ea typeface="+mn-ea"/>
                        <a:cs typeface="+mn-cs"/>
                      </a:endParaRPr>
                    </a:p>
                    <a:p>
                      <a:endParaRPr lang="fr-FR" dirty="0"/>
                    </a:p>
                  </a:txBody>
                  <a:tcPr/>
                </a:tc>
                <a:extLst>
                  <a:ext uri="{0D108BD9-81ED-4DB2-BD59-A6C34878D82A}">
                    <a16:rowId xmlns:a16="http://schemas.microsoft.com/office/drawing/2014/main" val="531919459"/>
                  </a:ext>
                </a:extLst>
              </a:tr>
            </a:tbl>
          </a:graphicData>
        </a:graphic>
      </p:graphicFrame>
      <p:pic>
        <p:nvPicPr>
          <p:cNvPr id="7" name="Image 6">
            <a:extLst>
              <a:ext uri="{FF2B5EF4-FFF2-40B4-BE49-F238E27FC236}">
                <a16:creationId xmlns:a16="http://schemas.microsoft.com/office/drawing/2014/main" id="{905C854E-5EC3-4F6A-9D7A-2C26A482522A}"/>
              </a:ext>
            </a:extLst>
          </p:cNvPr>
          <p:cNvPicPr>
            <a:picLocks noChangeAspect="1"/>
          </p:cNvPicPr>
          <p:nvPr/>
        </p:nvPicPr>
        <p:blipFill>
          <a:blip r:embed="rId4"/>
          <a:stretch>
            <a:fillRect/>
          </a:stretch>
        </p:blipFill>
        <p:spPr>
          <a:xfrm>
            <a:off x="234463" y="1825624"/>
            <a:ext cx="3171825" cy="4909282"/>
          </a:xfrm>
          <a:prstGeom prst="rect">
            <a:avLst/>
          </a:prstGeom>
        </p:spPr>
      </p:pic>
      <p:sp>
        <p:nvSpPr>
          <p:cNvPr id="6" name="TextBox 15">
            <a:extLst>
              <a:ext uri="{FF2B5EF4-FFF2-40B4-BE49-F238E27FC236}">
                <a16:creationId xmlns:a16="http://schemas.microsoft.com/office/drawing/2014/main" id="{2ABFD448-E74E-8C95-BA58-CE5053787E30}"/>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4885842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7BB5C9-0590-42A3-BD5A-BB6130FB31BC}"/>
              </a:ext>
            </a:extLst>
          </p:cNvPr>
          <p:cNvSpPr>
            <a:spLocks noGrp="1"/>
          </p:cNvSpPr>
          <p:nvPr>
            <p:ph type="title"/>
          </p:nvPr>
        </p:nvSpPr>
        <p:spPr>
          <a:xfrm>
            <a:off x="2442432" y="365126"/>
            <a:ext cx="7123600" cy="874590"/>
          </a:xfrm>
        </p:spPr>
        <p:txBody>
          <a:bodyPr>
            <a:normAutofit/>
          </a:bodyPr>
          <a:lstStyle/>
          <a:p>
            <a:pPr algn="ctr"/>
            <a:r>
              <a:rPr lang="fr-FR" sz="4000" b="1" dirty="0">
                <a:solidFill>
                  <a:srgbClr val="FFFF00"/>
                </a:solidFill>
                <a:latin typeface="+mn-lt"/>
              </a:rPr>
              <a:t>I- The Project</a:t>
            </a:r>
            <a:endParaRPr lang="fr-FR" sz="4000" dirty="0">
              <a:solidFill>
                <a:srgbClr val="FFFF00"/>
              </a:solidFill>
            </a:endParaRPr>
          </a:p>
        </p:txBody>
      </p:sp>
      <p:graphicFrame>
        <p:nvGraphicFramePr>
          <p:cNvPr id="4" name="Tableau 4">
            <a:extLst>
              <a:ext uri="{FF2B5EF4-FFF2-40B4-BE49-F238E27FC236}">
                <a16:creationId xmlns:a16="http://schemas.microsoft.com/office/drawing/2014/main" id="{DA8CA063-4F54-43B4-86FF-9BE39B015934}"/>
              </a:ext>
            </a:extLst>
          </p:cNvPr>
          <p:cNvGraphicFramePr>
            <a:graphicFrameLocks noGrp="1"/>
          </p:cNvGraphicFramePr>
          <p:nvPr>
            <p:ph idx="1"/>
            <p:extLst>
              <p:ext uri="{D42A27DB-BD31-4B8C-83A1-F6EECF244321}">
                <p14:modId xmlns:p14="http://schemas.microsoft.com/office/powerpoint/2010/main" val="849175357"/>
              </p:ext>
            </p:extLst>
          </p:nvPr>
        </p:nvGraphicFramePr>
        <p:xfrm>
          <a:off x="3312868" y="1825624"/>
          <a:ext cx="7123601" cy="4513629"/>
        </p:xfrm>
        <a:graphic>
          <a:graphicData uri="http://schemas.openxmlformats.org/drawingml/2006/table">
            <a:tbl>
              <a:tblPr firstRow="1" bandRow="1">
                <a:tableStyleId>{21E4AEA4-8DFA-4A89-87EB-49C32662AFE0}</a:tableStyleId>
              </a:tblPr>
              <a:tblGrid>
                <a:gridCol w="7123601">
                  <a:extLst>
                    <a:ext uri="{9D8B030D-6E8A-4147-A177-3AD203B41FA5}">
                      <a16:colId xmlns:a16="http://schemas.microsoft.com/office/drawing/2014/main" val="2754563126"/>
                    </a:ext>
                  </a:extLst>
                </a:gridCol>
              </a:tblGrid>
              <a:tr h="4513629">
                <a:tc>
                  <a:txBody>
                    <a:bodyPr/>
                    <a:lstStyle/>
                    <a:p>
                      <a:pPr algn="just"/>
                      <a:r>
                        <a:rPr lang="en-US" sz="2600" b="1" i="0" kern="1200" dirty="0">
                          <a:solidFill>
                            <a:schemeClr val="tx1"/>
                          </a:solidFill>
                          <a:effectLst/>
                          <a:latin typeface="+mn-lt"/>
                          <a:ea typeface="+mn-ea"/>
                          <a:cs typeface="+mn-cs"/>
                        </a:rPr>
                        <a:t>Phase 3: Project execution</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The </a:t>
                      </a:r>
                      <a:r>
                        <a:rPr lang="en-US" sz="26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rPr>
                        <a:t>project execution</a:t>
                      </a:r>
                      <a:r>
                        <a:rPr lang="en-US" sz="2600" b="0" i="0" kern="1200" dirty="0">
                          <a:solidFill>
                            <a:schemeClr val="tx1"/>
                          </a:solidFill>
                          <a:effectLst/>
                          <a:latin typeface="+mn-lt"/>
                          <a:ea typeface="+mn-ea"/>
                          <a:cs typeface="+mn-cs"/>
                        </a:rPr>
                        <a:t> stage is where your team does the actual work. As a project manager, your job is to establish efficient workflows and carefully monitor the progress of your team.</a:t>
                      </a:r>
                    </a:p>
                    <a:p>
                      <a:endParaRPr lang="fr-FR" dirty="0"/>
                    </a:p>
                  </a:txBody>
                  <a:tcPr/>
                </a:tc>
                <a:extLst>
                  <a:ext uri="{0D108BD9-81ED-4DB2-BD59-A6C34878D82A}">
                    <a16:rowId xmlns:a16="http://schemas.microsoft.com/office/drawing/2014/main" val="3568044460"/>
                  </a:ext>
                </a:extLst>
              </a:tr>
            </a:tbl>
          </a:graphicData>
        </a:graphic>
      </p:graphicFrame>
      <p:pic>
        <p:nvPicPr>
          <p:cNvPr id="6" name="Image 5">
            <a:extLst>
              <a:ext uri="{FF2B5EF4-FFF2-40B4-BE49-F238E27FC236}">
                <a16:creationId xmlns:a16="http://schemas.microsoft.com/office/drawing/2014/main" id="{70BDC832-AA1F-48DA-A845-61380A0970CD}"/>
              </a:ext>
            </a:extLst>
          </p:cNvPr>
          <p:cNvPicPr>
            <a:picLocks noChangeAspect="1"/>
          </p:cNvPicPr>
          <p:nvPr/>
        </p:nvPicPr>
        <p:blipFill>
          <a:blip r:embed="rId3"/>
          <a:stretch>
            <a:fillRect/>
          </a:stretch>
        </p:blipFill>
        <p:spPr>
          <a:xfrm>
            <a:off x="198193" y="1690688"/>
            <a:ext cx="3114675" cy="4513629"/>
          </a:xfrm>
          <a:prstGeom prst="rect">
            <a:avLst/>
          </a:prstGeom>
        </p:spPr>
      </p:pic>
      <p:sp>
        <p:nvSpPr>
          <p:cNvPr id="5" name="TextBox 15">
            <a:extLst>
              <a:ext uri="{FF2B5EF4-FFF2-40B4-BE49-F238E27FC236}">
                <a16:creationId xmlns:a16="http://schemas.microsoft.com/office/drawing/2014/main" id="{7E81796B-87E6-34DB-2461-5E2054EC8010}"/>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4774702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649544-6E24-4DE2-9FF4-B2AC872C7971}"/>
              </a:ext>
            </a:extLst>
          </p:cNvPr>
          <p:cNvSpPr>
            <a:spLocks noGrp="1"/>
          </p:cNvSpPr>
          <p:nvPr>
            <p:ph type="title"/>
          </p:nvPr>
        </p:nvSpPr>
        <p:spPr>
          <a:xfrm>
            <a:off x="2382714" y="365126"/>
            <a:ext cx="7227277" cy="1024060"/>
          </a:xfrm>
        </p:spPr>
        <p:txBody>
          <a:bodyPr>
            <a:normAutofit/>
          </a:bodyPr>
          <a:lstStyle/>
          <a:p>
            <a:pPr algn="ctr"/>
            <a:r>
              <a:rPr lang="fr-FR" sz="4000" b="1" dirty="0">
                <a:solidFill>
                  <a:schemeClr val="bg1"/>
                </a:solidFill>
                <a:latin typeface="+mn-lt"/>
              </a:rPr>
              <a:t>I- The Project</a:t>
            </a:r>
            <a:endParaRPr lang="fr-FR" sz="4000" dirty="0"/>
          </a:p>
        </p:txBody>
      </p:sp>
      <p:graphicFrame>
        <p:nvGraphicFramePr>
          <p:cNvPr id="4" name="Tableau 4">
            <a:extLst>
              <a:ext uri="{FF2B5EF4-FFF2-40B4-BE49-F238E27FC236}">
                <a16:creationId xmlns:a16="http://schemas.microsoft.com/office/drawing/2014/main" id="{C28A5868-A78A-463E-BC23-43A9EB0FC35D}"/>
              </a:ext>
            </a:extLst>
          </p:cNvPr>
          <p:cNvGraphicFramePr>
            <a:graphicFrameLocks noGrp="1"/>
          </p:cNvGraphicFramePr>
          <p:nvPr>
            <p:ph idx="1"/>
            <p:extLst>
              <p:ext uri="{D42A27DB-BD31-4B8C-83A1-F6EECF244321}">
                <p14:modId xmlns:p14="http://schemas.microsoft.com/office/powerpoint/2010/main" val="2597337125"/>
              </p:ext>
            </p:extLst>
          </p:nvPr>
        </p:nvGraphicFramePr>
        <p:xfrm>
          <a:off x="3301877" y="1825624"/>
          <a:ext cx="7117008" cy="4522421"/>
        </p:xfrm>
        <a:graphic>
          <a:graphicData uri="http://schemas.openxmlformats.org/drawingml/2006/table">
            <a:tbl>
              <a:tblPr firstRow="1" bandRow="1">
                <a:tableStyleId>{7DF18680-E054-41AD-8BC1-D1AEF772440D}</a:tableStyleId>
              </a:tblPr>
              <a:tblGrid>
                <a:gridCol w="7117008">
                  <a:extLst>
                    <a:ext uri="{9D8B030D-6E8A-4147-A177-3AD203B41FA5}">
                      <a16:colId xmlns:a16="http://schemas.microsoft.com/office/drawing/2014/main" val="3611804194"/>
                    </a:ext>
                  </a:extLst>
                </a:gridCol>
              </a:tblGrid>
              <a:tr h="4522421">
                <a:tc>
                  <a:txBody>
                    <a:bodyPr/>
                    <a:lstStyle/>
                    <a:p>
                      <a:pPr algn="just"/>
                      <a:r>
                        <a:rPr lang="en-US" sz="2600" b="1" i="0" kern="1200" dirty="0">
                          <a:solidFill>
                            <a:schemeClr val="tx1"/>
                          </a:solidFill>
                          <a:effectLst/>
                          <a:latin typeface="+mn-lt"/>
                          <a:ea typeface="+mn-ea"/>
                          <a:cs typeface="+mn-cs"/>
                        </a:rPr>
                        <a:t>Phase 4: Project monitoring and controlling</a:t>
                      </a:r>
                    </a:p>
                    <a:p>
                      <a:pPr algn="just"/>
                      <a:endParaRPr lang="en-US" sz="2600" b="0" i="0" kern="1200" dirty="0">
                        <a:solidFill>
                          <a:schemeClr val="tx1"/>
                        </a:solidFill>
                        <a:effectLst/>
                        <a:latin typeface="+mn-lt"/>
                        <a:ea typeface="+mn-ea"/>
                        <a:cs typeface="+mn-cs"/>
                      </a:endParaRPr>
                    </a:p>
                    <a:p>
                      <a:pPr algn="just"/>
                      <a:r>
                        <a:rPr lang="en-US" sz="2600" b="0" i="0" kern="1200" dirty="0">
                          <a:solidFill>
                            <a:schemeClr val="tx1"/>
                          </a:solidFill>
                          <a:effectLst/>
                          <a:latin typeface="+mn-lt"/>
                          <a:ea typeface="+mn-ea"/>
                          <a:cs typeface="+mn-cs"/>
                        </a:rPr>
                        <a:t>In the project management process, the third and fourth phases are not sequential in nature. The </a:t>
                      </a:r>
                      <a:r>
                        <a:rPr lang="en-US" sz="2600" b="0" i="0" u="none" strike="noStrike" kern="1200" dirty="0">
                          <a:solidFill>
                            <a:schemeClr val="tx1"/>
                          </a:solidFill>
                          <a:effectLst/>
                          <a:latin typeface="+mn-lt"/>
                          <a:ea typeface="+mn-ea"/>
                          <a:cs typeface="+mn-cs"/>
                          <a:hlinkClick r:id="rId2">
                            <a:extLst>
                              <a:ext uri="{A12FA001-AC4F-418D-AE19-62706E023703}">
                                <ahyp:hlinkClr xmlns:ahyp="http://schemas.microsoft.com/office/drawing/2018/hyperlinkcolor" val="tx"/>
                              </a:ext>
                            </a:extLst>
                          </a:hlinkClick>
                        </a:rPr>
                        <a:t>project monitoring and controlling phase</a:t>
                      </a:r>
                      <a:r>
                        <a:rPr lang="en-US" sz="2600" b="0" i="0" kern="1200" dirty="0">
                          <a:solidFill>
                            <a:schemeClr val="tx1"/>
                          </a:solidFill>
                          <a:effectLst/>
                          <a:latin typeface="+mn-lt"/>
                          <a:ea typeface="+mn-ea"/>
                          <a:cs typeface="+mn-cs"/>
                        </a:rPr>
                        <a:t> run simultaneously with project execution, thereby ensuring that objectives and </a:t>
                      </a:r>
                      <a:r>
                        <a:rPr lang="en-US" sz="2600" b="0" i="0" u="none"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project deliverables</a:t>
                      </a:r>
                      <a:r>
                        <a:rPr lang="en-US" sz="2600" b="0" i="0" kern="1200" dirty="0">
                          <a:solidFill>
                            <a:schemeClr val="tx1"/>
                          </a:solidFill>
                          <a:effectLst/>
                          <a:latin typeface="+mn-lt"/>
                          <a:ea typeface="+mn-ea"/>
                          <a:cs typeface="+mn-cs"/>
                        </a:rPr>
                        <a:t> are met.</a:t>
                      </a:r>
                    </a:p>
                    <a:p>
                      <a:endParaRPr lang="fr-FR" dirty="0"/>
                    </a:p>
                  </a:txBody>
                  <a:tcPr/>
                </a:tc>
                <a:extLst>
                  <a:ext uri="{0D108BD9-81ED-4DB2-BD59-A6C34878D82A}">
                    <a16:rowId xmlns:a16="http://schemas.microsoft.com/office/drawing/2014/main" val="182863366"/>
                  </a:ext>
                </a:extLst>
              </a:tr>
            </a:tbl>
          </a:graphicData>
        </a:graphic>
      </p:graphicFrame>
      <p:pic>
        <p:nvPicPr>
          <p:cNvPr id="6" name="Image 5">
            <a:extLst>
              <a:ext uri="{FF2B5EF4-FFF2-40B4-BE49-F238E27FC236}">
                <a16:creationId xmlns:a16="http://schemas.microsoft.com/office/drawing/2014/main" id="{8721B972-A39B-495E-B59B-6856F007C99E}"/>
              </a:ext>
            </a:extLst>
          </p:cNvPr>
          <p:cNvPicPr>
            <a:picLocks noChangeAspect="1"/>
          </p:cNvPicPr>
          <p:nvPr/>
        </p:nvPicPr>
        <p:blipFill>
          <a:blip r:embed="rId4"/>
          <a:stretch>
            <a:fillRect/>
          </a:stretch>
        </p:blipFill>
        <p:spPr>
          <a:xfrm>
            <a:off x="147636" y="1690688"/>
            <a:ext cx="3057525" cy="4657357"/>
          </a:xfrm>
          <a:prstGeom prst="rect">
            <a:avLst/>
          </a:prstGeom>
        </p:spPr>
      </p:pic>
      <p:sp>
        <p:nvSpPr>
          <p:cNvPr id="5" name="TextBox 15">
            <a:extLst>
              <a:ext uri="{FF2B5EF4-FFF2-40B4-BE49-F238E27FC236}">
                <a16:creationId xmlns:a16="http://schemas.microsoft.com/office/drawing/2014/main" id="{44DABF16-C66E-4D3C-DB0C-6E916295B695}"/>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870088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7D0144-4F97-4EEB-B97D-6A015938B286}"/>
              </a:ext>
            </a:extLst>
          </p:cNvPr>
          <p:cNvSpPr>
            <a:spLocks noGrp="1"/>
          </p:cNvSpPr>
          <p:nvPr>
            <p:ph type="title"/>
          </p:nvPr>
        </p:nvSpPr>
        <p:spPr>
          <a:xfrm>
            <a:off x="2470638" y="365126"/>
            <a:ext cx="7218485" cy="865798"/>
          </a:xfrm>
        </p:spPr>
        <p:txBody>
          <a:bodyPr>
            <a:normAutofit/>
          </a:bodyPr>
          <a:lstStyle/>
          <a:p>
            <a:pPr algn="ctr"/>
            <a:r>
              <a:rPr lang="fr-FR" sz="4000" b="1" dirty="0">
                <a:solidFill>
                  <a:srgbClr val="FFFF00"/>
                </a:solidFill>
                <a:latin typeface="+mn-lt"/>
              </a:rPr>
              <a:t>I- The Project</a:t>
            </a:r>
            <a:endParaRPr lang="fr-FR" sz="4000" dirty="0">
              <a:solidFill>
                <a:srgbClr val="FFFF00"/>
              </a:solidFill>
            </a:endParaRPr>
          </a:p>
        </p:txBody>
      </p:sp>
      <p:graphicFrame>
        <p:nvGraphicFramePr>
          <p:cNvPr id="4" name="Tableau 4">
            <a:extLst>
              <a:ext uri="{FF2B5EF4-FFF2-40B4-BE49-F238E27FC236}">
                <a16:creationId xmlns:a16="http://schemas.microsoft.com/office/drawing/2014/main" id="{E3EEDBAB-4474-422D-808E-1BD8A252BFB2}"/>
              </a:ext>
            </a:extLst>
          </p:cNvPr>
          <p:cNvGraphicFramePr>
            <a:graphicFrameLocks noGrp="1"/>
          </p:cNvGraphicFramePr>
          <p:nvPr>
            <p:ph idx="1"/>
            <p:extLst>
              <p:ext uri="{D42A27DB-BD31-4B8C-83A1-F6EECF244321}">
                <p14:modId xmlns:p14="http://schemas.microsoft.com/office/powerpoint/2010/main" val="1276332689"/>
              </p:ext>
            </p:extLst>
          </p:nvPr>
        </p:nvGraphicFramePr>
        <p:xfrm>
          <a:off x="3874478" y="1690688"/>
          <a:ext cx="6570784" cy="4674943"/>
        </p:xfrm>
        <a:graphic>
          <a:graphicData uri="http://schemas.openxmlformats.org/drawingml/2006/table">
            <a:tbl>
              <a:tblPr firstRow="1" bandRow="1">
                <a:tableStyleId>{8A107856-5554-42FB-B03E-39F5DBC370BA}</a:tableStyleId>
              </a:tblPr>
              <a:tblGrid>
                <a:gridCol w="6570784">
                  <a:extLst>
                    <a:ext uri="{9D8B030D-6E8A-4147-A177-3AD203B41FA5}">
                      <a16:colId xmlns:a16="http://schemas.microsoft.com/office/drawing/2014/main" val="3783297254"/>
                    </a:ext>
                  </a:extLst>
                </a:gridCol>
              </a:tblGrid>
              <a:tr h="4674943">
                <a:tc>
                  <a:txBody>
                    <a:bodyPr/>
                    <a:lstStyle/>
                    <a:p>
                      <a:pPr algn="just"/>
                      <a:r>
                        <a:rPr lang="en-US" sz="2600" b="1" i="0" kern="1200" dirty="0">
                          <a:solidFill>
                            <a:schemeClr val="dk1"/>
                          </a:solidFill>
                          <a:effectLst/>
                          <a:latin typeface="+mn-lt"/>
                          <a:ea typeface="+mn-ea"/>
                          <a:cs typeface="+mn-cs"/>
                        </a:rPr>
                        <a:t>Phase 5: Project closing</a:t>
                      </a:r>
                    </a:p>
                    <a:p>
                      <a:pPr algn="just"/>
                      <a:endParaRPr lang="en-US" sz="2600" b="0" i="0" kern="1200" dirty="0">
                        <a:solidFill>
                          <a:schemeClr val="dk1"/>
                        </a:solidFill>
                        <a:effectLst/>
                        <a:latin typeface="+mn-lt"/>
                        <a:ea typeface="+mn-ea"/>
                        <a:cs typeface="+mn-cs"/>
                      </a:endParaRPr>
                    </a:p>
                    <a:p>
                      <a:pPr algn="just"/>
                      <a:r>
                        <a:rPr lang="en-US" sz="2600" b="0" i="0" kern="1200" dirty="0">
                          <a:solidFill>
                            <a:schemeClr val="dk1"/>
                          </a:solidFill>
                          <a:effectLst/>
                          <a:latin typeface="+mn-lt"/>
                          <a:ea typeface="+mn-ea"/>
                          <a:cs typeface="+mn-cs"/>
                        </a:rPr>
                        <a:t>This is the final phase of the project management process. The </a:t>
                      </a:r>
                      <a:r>
                        <a:rPr lang="en-US" sz="2600" b="0" i="0" u="none" strike="noStrike" kern="1200" dirty="0">
                          <a:solidFill>
                            <a:schemeClr val="dk1"/>
                          </a:solidFill>
                          <a:effectLst/>
                          <a:latin typeface="+mn-lt"/>
                          <a:ea typeface="+mn-ea"/>
                          <a:cs typeface="+mn-cs"/>
                          <a:hlinkClick r:id="rId2"/>
                        </a:rPr>
                        <a:t>project closure</a:t>
                      </a:r>
                      <a:r>
                        <a:rPr lang="en-US" sz="2600" b="0" i="0" kern="1200" dirty="0">
                          <a:solidFill>
                            <a:schemeClr val="dk1"/>
                          </a:solidFill>
                          <a:effectLst/>
                          <a:latin typeface="+mn-lt"/>
                          <a:ea typeface="+mn-ea"/>
                          <a:cs typeface="+mn-cs"/>
                        </a:rPr>
                        <a:t> stage indicates the end of the project after the final delivery. There are times when external talent is hired specifically for the project on contract. Terminating these contracts and completing the necessary paperwork is also the responsibility of the project manager.</a:t>
                      </a:r>
                    </a:p>
                    <a:p>
                      <a:endParaRPr lang="fr-FR" dirty="0"/>
                    </a:p>
                  </a:txBody>
                  <a:tcPr/>
                </a:tc>
                <a:extLst>
                  <a:ext uri="{0D108BD9-81ED-4DB2-BD59-A6C34878D82A}">
                    <a16:rowId xmlns:a16="http://schemas.microsoft.com/office/drawing/2014/main" val="2172014175"/>
                  </a:ext>
                </a:extLst>
              </a:tr>
            </a:tbl>
          </a:graphicData>
        </a:graphic>
      </p:graphicFrame>
      <p:pic>
        <p:nvPicPr>
          <p:cNvPr id="6" name="Image 5">
            <a:extLst>
              <a:ext uri="{FF2B5EF4-FFF2-40B4-BE49-F238E27FC236}">
                <a16:creationId xmlns:a16="http://schemas.microsoft.com/office/drawing/2014/main" id="{9ED7B821-1EEF-4B86-9A21-2B9A4F65B585}"/>
              </a:ext>
            </a:extLst>
          </p:cNvPr>
          <p:cNvPicPr>
            <a:picLocks noChangeAspect="1"/>
          </p:cNvPicPr>
          <p:nvPr/>
        </p:nvPicPr>
        <p:blipFill>
          <a:blip r:embed="rId3"/>
          <a:stretch>
            <a:fillRect/>
          </a:stretch>
        </p:blipFill>
        <p:spPr>
          <a:xfrm>
            <a:off x="483577" y="1690688"/>
            <a:ext cx="3390900" cy="4674943"/>
          </a:xfrm>
          <a:prstGeom prst="rect">
            <a:avLst/>
          </a:prstGeom>
        </p:spPr>
      </p:pic>
      <p:sp>
        <p:nvSpPr>
          <p:cNvPr id="5" name="TextBox 15">
            <a:extLst>
              <a:ext uri="{FF2B5EF4-FFF2-40B4-BE49-F238E27FC236}">
                <a16:creationId xmlns:a16="http://schemas.microsoft.com/office/drawing/2014/main" id="{673D5C11-B728-71BB-2502-F2A14BFA1313}"/>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0261288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B8BD59D-0469-48BF-9E82-3E323C5A272D}"/>
              </a:ext>
            </a:extLst>
          </p:cNvPr>
          <p:cNvSpPr>
            <a:spLocks noGrp="1"/>
          </p:cNvSpPr>
          <p:nvPr>
            <p:ph idx="1"/>
          </p:nvPr>
        </p:nvSpPr>
        <p:spPr>
          <a:xfrm>
            <a:off x="87923" y="70338"/>
            <a:ext cx="11265877" cy="6106625"/>
          </a:xfrm>
        </p:spPr>
        <p:txBody>
          <a:bodyPr/>
          <a:lstStyle/>
          <a:p>
            <a:pPr marL="0" indent="0">
              <a:buNone/>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pic>
        <p:nvPicPr>
          <p:cNvPr id="6" name="Image 5">
            <a:extLst>
              <a:ext uri="{FF2B5EF4-FFF2-40B4-BE49-F238E27FC236}">
                <a16:creationId xmlns:a16="http://schemas.microsoft.com/office/drawing/2014/main" id="{AD3EE935-86E2-44FC-8D3F-E382AA8C1D25}"/>
              </a:ext>
            </a:extLst>
          </p:cNvPr>
          <p:cNvPicPr>
            <a:picLocks noChangeAspect="1"/>
          </p:cNvPicPr>
          <p:nvPr/>
        </p:nvPicPr>
        <p:blipFill>
          <a:blip r:embed="rId2"/>
          <a:stretch>
            <a:fillRect/>
          </a:stretch>
        </p:blipFill>
        <p:spPr>
          <a:xfrm>
            <a:off x="0" y="3003176"/>
            <a:ext cx="12192000" cy="3784486"/>
          </a:xfrm>
          <a:prstGeom prst="rect">
            <a:avLst/>
          </a:prstGeom>
        </p:spPr>
      </p:pic>
      <p:pic>
        <p:nvPicPr>
          <p:cNvPr id="8" name="Image 7">
            <a:extLst>
              <a:ext uri="{FF2B5EF4-FFF2-40B4-BE49-F238E27FC236}">
                <a16:creationId xmlns:a16="http://schemas.microsoft.com/office/drawing/2014/main" id="{EE6641ED-3AA9-4A8C-8CE9-94663545A241}"/>
              </a:ext>
            </a:extLst>
          </p:cNvPr>
          <p:cNvPicPr>
            <a:picLocks noChangeAspect="1"/>
          </p:cNvPicPr>
          <p:nvPr/>
        </p:nvPicPr>
        <p:blipFill>
          <a:blip r:embed="rId3"/>
          <a:stretch>
            <a:fillRect/>
          </a:stretch>
        </p:blipFill>
        <p:spPr>
          <a:xfrm>
            <a:off x="0" y="0"/>
            <a:ext cx="12104077" cy="4070838"/>
          </a:xfrm>
          <a:prstGeom prst="rect">
            <a:avLst/>
          </a:prstGeom>
        </p:spPr>
      </p:pic>
    </p:spTree>
    <p:extLst>
      <p:ext uri="{BB962C8B-B14F-4D97-AF65-F5344CB8AC3E}">
        <p14:creationId xmlns:p14="http://schemas.microsoft.com/office/powerpoint/2010/main" val="38159177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ED1C70E-F1A0-48ED-9378-6F68F18230C9}"/>
              </a:ext>
            </a:extLst>
          </p:cNvPr>
          <p:cNvSpPr>
            <a:spLocks noGrp="1"/>
          </p:cNvSpPr>
          <p:nvPr>
            <p:ph idx="1"/>
          </p:nvPr>
        </p:nvSpPr>
        <p:spPr>
          <a:xfrm>
            <a:off x="175846" y="1825625"/>
            <a:ext cx="10225454" cy="4351338"/>
          </a:xfrm>
        </p:spPr>
        <p:txBody>
          <a:bodyPr/>
          <a:lstStyle/>
          <a:p>
            <a:pPr marL="0" indent="0">
              <a:buNone/>
            </a:pPr>
            <a:endParaRPr lang="en-US" b="1" i="0" dirty="0">
              <a:effectLst/>
              <a:latin typeface="Calibri" panose="020F0502020204030204" pitchFamily="34" charset="0"/>
              <a:cs typeface="Calibri" panose="020F0502020204030204" pitchFamily="34" charset="0"/>
            </a:endParaRPr>
          </a:p>
          <a:p>
            <a:pPr marL="0" indent="0">
              <a:buNone/>
            </a:pPr>
            <a:r>
              <a:rPr lang="en-US" b="1" i="0" dirty="0">
                <a:effectLst/>
                <a:latin typeface="Calibri" panose="020F0502020204030204" pitchFamily="34" charset="0"/>
                <a:cs typeface="Calibri" panose="020F0502020204030204" pitchFamily="34" charset="0"/>
              </a:rPr>
              <a:t>II-Project Planning</a:t>
            </a:r>
          </a:p>
          <a:p>
            <a:pPr marL="0" indent="0">
              <a:buNone/>
            </a:pPr>
            <a:endParaRPr lang="en-US" b="1" i="0" dirty="0">
              <a:effectLst/>
              <a:latin typeface="Calibri" panose="020F0502020204030204" pitchFamily="34" charset="0"/>
              <a:cs typeface="Calibri" panose="020F0502020204030204" pitchFamily="34" charset="0"/>
            </a:endParaRPr>
          </a:p>
          <a:p>
            <a:pPr marL="0" indent="0">
              <a:buNone/>
            </a:pPr>
            <a:r>
              <a:rPr lang="en-US" b="1" dirty="0">
                <a:latin typeface="Calibri" panose="020F0502020204030204" pitchFamily="34" charset="0"/>
                <a:cs typeface="Calibri" panose="020F0502020204030204" pitchFamily="34" charset="0"/>
              </a:rPr>
              <a:t>	</a:t>
            </a:r>
            <a:r>
              <a:rPr lang="en-US" sz="2800" b="1" i="0" dirty="0">
                <a:effectLst/>
                <a:latin typeface="Calibri" panose="020F0502020204030204" pitchFamily="34" charset="0"/>
                <a:cs typeface="Calibri" panose="020F0502020204030204" pitchFamily="34" charset="0"/>
              </a:rPr>
              <a:t>II-1- Basics of Project Planning</a:t>
            </a:r>
          </a:p>
          <a:p>
            <a:pPr marL="0" indent="0">
              <a:buNone/>
            </a:pPr>
            <a:r>
              <a:rPr lang="fr-FR" dirty="0"/>
              <a:t>	</a:t>
            </a:r>
            <a:r>
              <a:rPr lang="en-US" b="1" i="0" dirty="0">
                <a:effectLst/>
              </a:rPr>
              <a:t>II-2- Components of project planning process</a:t>
            </a:r>
            <a:br>
              <a:rPr lang="en-US" sz="2600" b="1" i="0" dirty="0">
                <a:effectLst/>
              </a:rPr>
            </a:br>
            <a:r>
              <a:rPr lang="en-US" sz="2600" b="1" i="0" dirty="0">
                <a:effectLst/>
              </a:rPr>
              <a:t>	</a:t>
            </a:r>
            <a:r>
              <a:rPr lang="en-US" sz="2800" b="1" dirty="0">
                <a:cs typeface="Calibri" panose="020F0502020204030204" pitchFamily="34" charset="0"/>
              </a:rPr>
              <a:t>II-3-</a:t>
            </a:r>
            <a:r>
              <a:rPr lang="en-US" sz="2800" dirty="0">
                <a:cs typeface="Calibri" panose="020F0502020204030204" pitchFamily="34" charset="0"/>
              </a:rPr>
              <a:t> </a:t>
            </a:r>
            <a:r>
              <a:rPr lang="fr-FR" sz="2800" b="1" i="0" dirty="0" err="1">
                <a:effectLst/>
              </a:rPr>
              <a:t>Advantages</a:t>
            </a:r>
            <a:r>
              <a:rPr lang="fr-FR" sz="2800" b="1" i="0" dirty="0">
                <a:effectLst/>
              </a:rPr>
              <a:t> of Project Planning</a:t>
            </a:r>
            <a:endParaRPr lang="en-US" sz="2800" dirty="0">
              <a:cs typeface="Calibri" panose="020F0502020204030204" pitchFamily="34" charset="0"/>
            </a:endParaRPr>
          </a:p>
          <a:p>
            <a:pPr marL="0" indent="0">
              <a:buNone/>
            </a:pPr>
            <a:r>
              <a:rPr lang="fr-FR" dirty="0"/>
              <a:t>	</a:t>
            </a:r>
          </a:p>
        </p:txBody>
      </p:sp>
      <p:pic>
        <p:nvPicPr>
          <p:cNvPr id="4" name="Picture 3">
            <a:extLst>
              <a:ext uri="{FF2B5EF4-FFF2-40B4-BE49-F238E27FC236}">
                <a16:creationId xmlns:a16="http://schemas.microsoft.com/office/drawing/2014/main" id="{AD982A41-04A5-4348-9750-4B2FC20BE58E}"/>
              </a:ext>
            </a:extLst>
          </p:cNvPr>
          <p:cNvPicPr>
            <a:picLocks noChangeAspect="1"/>
          </p:cNvPicPr>
          <p:nvPr/>
        </p:nvPicPr>
        <p:blipFill>
          <a:blip r:embed="rId2"/>
          <a:stretch>
            <a:fillRect/>
          </a:stretch>
        </p:blipFill>
        <p:spPr>
          <a:xfrm>
            <a:off x="12120" y="5363308"/>
            <a:ext cx="1652159" cy="1494692"/>
          </a:xfrm>
          <a:prstGeom prst="rect">
            <a:avLst/>
          </a:prstGeom>
        </p:spPr>
      </p:pic>
      <p:sp>
        <p:nvSpPr>
          <p:cNvPr id="5" name="TextBox 15">
            <a:extLst>
              <a:ext uri="{FF2B5EF4-FFF2-40B4-BE49-F238E27FC236}">
                <a16:creationId xmlns:a16="http://schemas.microsoft.com/office/drawing/2014/main" id="{3DB4D537-B64B-F30E-7FD5-9782A1DC78DF}"/>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753560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3928EF-56BE-4EE0-A1B5-7CB7CD9A0CC0}"/>
              </a:ext>
            </a:extLst>
          </p:cNvPr>
          <p:cNvSpPr>
            <a:spLocks noGrp="1"/>
          </p:cNvSpPr>
          <p:nvPr>
            <p:ph type="title"/>
          </p:nvPr>
        </p:nvSpPr>
        <p:spPr>
          <a:xfrm>
            <a:off x="2390775" y="457200"/>
            <a:ext cx="7134226" cy="790575"/>
          </a:xfrm>
        </p:spPr>
        <p:txBody>
          <a:bodyPr/>
          <a:lstStyle/>
          <a:p>
            <a:pPr algn="ctr"/>
            <a:r>
              <a:rPr lang="en-US" b="1" i="0" dirty="0">
                <a:solidFill>
                  <a:srgbClr val="00FF00"/>
                </a:solidFill>
                <a:effectLst/>
                <a:latin typeface="Calibri" panose="020F0502020204030204" pitchFamily="34" charset="0"/>
                <a:cs typeface="Calibri" panose="020F0502020204030204" pitchFamily="34" charset="0"/>
              </a:rPr>
              <a:t>II-Project Planning</a:t>
            </a:r>
            <a:endParaRPr lang="fr-FR" b="1" dirty="0">
              <a:solidFill>
                <a:srgbClr val="00FF00"/>
              </a:solidFill>
              <a:latin typeface="Calibri" panose="020F0502020204030204" pitchFamily="34" charset="0"/>
              <a:cs typeface="Calibri" panose="020F0502020204030204" pitchFamily="34" charset="0"/>
            </a:endParaRPr>
          </a:p>
        </p:txBody>
      </p:sp>
      <p:sp>
        <p:nvSpPr>
          <p:cNvPr id="3" name="Espace réservé du contenu 2">
            <a:extLst>
              <a:ext uri="{FF2B5EF4-FFF2-40B4-BE49-F238E27FC236}">
                <a16:creationId xmlns:a16="http://schemas.microsoft.com/office/drawing/2014/main" id="{0D07E11F-3844-42AE-B62D-22A7147F0AF8}"/>
              </a:ext>
            </a:extLst>
          </p:cNvPr>
          <p:cNvSpPr>
            <a:spLocks noGrp="1"/>
          </p:cNvSpPr>
          <p:nvPr>
            <p:ph idx="1"/>
          </p:nvPr>
        </p:nvSpPr>
        <p:spPr>
          <a:xfrm>
            <a:off x="152400" y="1524000"/>
            <a:ext cx="10222523" cy="5334000"/>
          </a:xfrm>
        </p:spPr>
        <p:txBody>
          <a:bodyPr>
            <a:normAutofit lnSpcReduction="10000"/>
          </a:bodyPr>
          <a:lstStyle/>
          <a:p>
            <a:pPr marL="0" indent="0" algn="l">
              <a:buNone/>
            </a:pPr>
            <a:r>
              <a:rPr lang="en-US" sz="2600" b="1" i="0" dirty="0">
                <a:effectLst/>
                <a:latin typeface="Calibri" panose="020F0502020204030204" pitchFamily="34" charset="0"/>
                <a:cs typeface="Calibri" panose="020F0502020204030204" pitchFamily="34" charset="0"/>
              </a:rPr>
              <a:t>II-1- Basics of Project Planning</a:t>
            </a:r>
          </a:p>
          <a:p>
            <a:pPr algn="l"/>
            <a:r>
              <a:rPr lang="en-US" sz="2600" b="0" i="0" dirty="0">
                <a:effectLst/>
                <a:latin typeface="Calibri" panose="020F0502020204030204" pitchFamily="34" charset="0"/>
                <a:cs typeface="Calibri" panose="020F0502020204030204" pitchFamily="34" charset="0"/>
              </a:rPr>
              <a:t>In the most basic terms, project planning is defined as the process of defining the schedule, resources, and processes for successful execution of a particular project. In other words, project planning tells the stakeholders what needs to be done, when it is to be done, and how it is to be done.</a:t>
            </a:r>
          </a:p>
          <a:p>
            <a:pPr algn="l"/>
            <a:r>
              <a:rPr lang="en-US" sz="2600" b="0" i="0" dirty="0">
                <a:effectLst/>
                <a:latin typeface="Calibri" panose="020F0502020204030204" pitchFamily="34" charset="0"/>
                <a:cs typeface="Calibri" panose="020F0502020204030204" pitchFamily="34" charset="0"/>
              </a:rPr>
              <a:t>As a crucial part of project management lifecycle, planning comes right after the project ideation phase. It steers as well as helps the stakeholders navigate the path to a successful project delivery.   </a:t>
            </a:r>
          </a:p>
          <a:p>
            <a:r>
              <a:rPr lang="en-US" sz="2600" b="0" i="0" dirty="0">
                <a:effectLst/>
              </a:rPr>
              <a:t>Project planning is the product of your company’s think-tank and strategy suite in line with your mission. The process is also supported by a rigorous status reporting mechanism that enables high-quality performance. It is the most critical step of project management as it needs you to finalize resource, time, and staff estimates before embarking on the project.     </a:t>
            </a:r>
            <a:endParaRPr lang="fr-FR" sz="2600" dirty="0"/>
          </a:p>
          <a:p>
            <a:pPr marL="0" indent="0">
              <a:buNone/>
            </a:pPr>
            <a:endParaRPr lang="fr-FR" dirty="0"/>
          </a:p>
        </p:txBody>
      </p:sp>
      <p:sp>
        <p:nvSpPr>
          <p:cNvPr id="4" name="TextBox 15">
            <a:extLst>
              <a:ext uri="{FF2B5EF4-FFF2-40B4-BE49-F238E27FC236}">
                <a16:creationId xmlns:a16="http://schemas.microsoft.com/office/drawing/2014/main" id="{298ED250-C403-27FF-F435-65628DB0E41D}"/>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37396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334DD7-5253-4F44-9057-C42E32DE7F7F}"/>
              </a:ext>
            </a:extLst>
          </p:cNvPr>
          <p:cNvSpPr>
            <a:spLocks noGrp="1"/>
          </p:cNvSpPr>
          <p:nvPr>
            <p:ph type="title"/>
          </p:nvPr>
        </p:nvSpPr>
        <p:spPr>
          <a:xfrm>
            <a:off x="2428875" y="461961"/>
            <a:ext cx="7145948" cy="751377"/>
          </a:xfrm>
        </p:spPr>
        <p:txBody>
          <a:bodyPr>
            <a:noAutofit/>
          </a:bodyPr>
          <a:lstStyle/>
          <a:p>
            <a:pPr algn="ctr"/>
            <a:r>
              <a:rPr lang="en-US" sz="4000" b="1" i="0" dirty="0">
                <a:solidFill>
                  <a:srgbClr val="00FF00"/>
                </a:solidFill>
                <a:effectLst/>
                <a:latin typeface="Calibri" panose="020F0502020204030204" pitchFamily="34" charset="0"/>
                <a:cs typeface="Calibri" panose="020F0502020204030204" pitchFamily="34" charset="0"/>
              </a:rPr>
              <a:t>II-Project Planning</a:t>
            </a:r>
            <a:endParaRPr lang="fr-FR" sz="4000" b="1" dirty="0">
              <a:solidFill>
                <a:srgbClr val="00FF00"/>
              </a:solidFill>
              <a:latin typeface="Calibri" panose="020F0502020204030204" pitchFamily="34" charset="0"/>
              <a:cs typeface="Calibri" panose="020F0502020204030204" pitchFamily="34" charset="0"/>
            </a:endParaRPr>
          </a:p>
        </p:txBody>
      </p:sp>
      <p:sp>
        <p:nvSpPr>
          <p:cNvPr id="3" name="Espace réservé du contenu 2">
            <a:extLst>
              <a:ext uri="{FF2B5EF4-FFF2-40B4-BE49-F238E27FC236}">
                <a16:creationId xmlns:a16="http://schemas.microsoft.com/office/drawing/2014/main" id="{9D536E90-3ECB-4CFD-9719-22C78F58BDAF}"/>
              </a:ext>
            </a:extLst>
          </p:cNvPr>
          <p:cNvSpPr>
            <a:spLocks noGrp="1"/>
          </p:cNvSpPr>
          <p:nvPr>
            <p:ph idx="1"/>
          </p:nvPr>
        </p:nvSpPr>
        <p:spPr>
          <a:xfrm>
            <a:off x="0" y="1688123"/>
            <a:ext cx="10401300" cy="5084151"/>
          </a:xfrm>
        </p:spPr>
        <p:txBody>
          <a:bodyPr>
            <a:normAutofit/>
          </a:bodyPr>
          <a:lstStyle/>
          <a:p>
            <a:pPr marL="0" indent="0">
              <a:buNone/>
            </a:pPr>
            <a:r>
              <a:rPr lang="en-US" sz="2600" b="1" dirty="0"/>
              <a:t>	</a:t>
            </a:r>
            <a:r>
              <a:rPr lang="en-US" sz="2600" b="1" i="0" dirty="0">
                <a:effectLst/>
              </a:rPr>
              <a:t> </a:t>
            </a:r>
            <a:r>
              <a:rPr lang="en-US" b="1" i="0" dirty="0">
                <a:effectLst/>
              </a:rPr>
              <a:t>II-2- Components of project planning process</a:t>
            </a:r>
            <a:br>
              <a:rPr lang="en-US" sz="2600" b="1" i="0" dirty="0">
                <a:effectLst/>
              </a:rPr>
            </a:br>
            <a:endParaRPr lang="fr-FR" sz="2600" dirty="0"/>
          </a:p>
          <a:p>
            <a:pPr marL="0" indent="0" algn="just">
              <a:buNone/>
            </a:pPr>
            <a:r>
              <a:rPr lang="en-US" sz="2600" b="0" i="0" dirty="0">
                <a:effectLst/>
              </a:rPr>
              <a:t>	Before you put pen to paper, it is essential to understand that project planning is a step-by-step procedure to get things ready for the implementation mode.</a:t>
            </a:r>
          </a:p>
          <a:p>
            <a:pPr marL="0" indent="0" algn="just">
              <a:buNone/>
            </a:pPr>
            <a:endParaRPr lang="en-US" sz="2600" b="0" i="0" dirty="0">
              <a:effectLst/>
            </a:endParaRPr>
          </a:p>
          <a:p>
            <a:pPr marL="0" indent="0" algn="just">
              <a:buNone/>
            </a:pPr>
            <a:r>
              <a:rPr lang="en-US" sz="2600" b="0" i="0" dirty="0">
                <a:effectLst/>
              </a:rPr>
              <a:t> 	Interestingly, though every project has different requirements, the basic framework of planning remains just the same. It boils down to the following seven key components:</a:t>
            </a:r>
            <a:endParaRPr lang="fr-FR" sz="2600" dirty="0"/>
          </a:p>
          <a:p>
            <a:pPr marL="0" indent="0">
              <a:buNone/>
            </a:pPr>
            <a:endParaRPr lang="fr-FR" dirty="0"/>
          </a:p>
        </p:txBody>
      </p:sp>
    </p:spTree>
    <p:extLst>
      <p:ext uri="{BB962C8B-B14F-4D97-AF65-F5344CB8AC3E}">
        <p14:creationId xmlns:p14="http://schemas.microsoft.com/office/powerpoint/2010/main" val="608882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ject Planning Process">
            <a:extLst>
              <a:ext uri="{FF2B5EF4-FFF2-40B4-BE49-F238E27FC236}">
                <a16:creationId xmlns:a16="http://schemas.microsoft.com/office/drawing/2014/main" id="{4B2ACCF1-A9B4-4DF4-8D1C-97F82A8F27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9469" y="1301262"/>
            <a:ext cx="10225454" cy="5055576"/>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a:extLst>
              <a:ext uri="{FF2B5EF4-FFF2-40B4-BE49-F238E27FC236}">
                <a16:creationId xmlns:a16="http://schemas.microsoft.com/office/drawing/2014/main" id="{D0029ACC-9F6B-4F00-B25F-8845DE7343CE}"/>
              </a:ext>
            </a:extLst>
          </p:cNvPr>
          <p:cNvSpPr txBox="1"/>
          <p:nvPr/>
        </p:nvSpPr>
        <p:spPr>
          <a:xfrm>
            <a:off x="3655402" y="633019"/>
            <a:ext cx="6097464" cy="707886"/>
          </a:xfrm>
          <a:prstGeom prst="rect">
            <a:avLst/>
          </a:prstGeom>
          <a:noFill/>
        </p:spPr>
        <p:txBody>
          <a:bodyPr wrap="square">
            <a:spAutoFit/>
          </a:bodyPr>
          <a:lstStyle/>
          <a:p>
            <a:r>
              <a:rPr lang="en-US" sz="4000" b="1" i="0" dirty="0">
                <a:solidFill>
                  <a:srgbClr val="00FF00"/>
                </a:solidFill>
                <a:effectLst/>
                <a:latin typeface="Calibri" panose="020F0502020204030204" pitchFamily="34" charset="0"/>
                <a:cs typeface="Calibri" panose="020F0502020204030204" pitchFamily="34" charset="0"/>
              </a:rPr>
              <a:t>II-Project Planning</a:t>
            </a:r>
            <a:endParaRPr lang="fr-FR" sz="4000" dirty="0">
              <a:solidFill>
                <a:srgbClr val="00FF00"/>
              </a:solidFill>
            </a:endParaRPr>
          </a:p>
        </p:txBody>
      </p:sp>
      <p:sp>
        <p:nvSpPr>
          <p:cNvPr id="5" name="TextBox 15">
            <a:extLst>
              <a:ext uri="{FF2B5EF4-FFF2-40B4-BE49-F238E27FC236}">
                <a16:creationId xmlns:a16="http://schemas.microsoft.com/office/drawing/2014/main" id="{DB74E517-8F3C-AED9-2A18-9E5A1E9DD9F8}"/>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856565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1BBF1D7-51F1-49AB-895F-F49A86AEECB2}"/>
              </a:ext>
            </a:extLst>
          </p:cNvPr>
          <p:cNvSpPr>
            <a:spLocks noGrp="1"/>
          </p:cNvSpPr>
          <p:nvPr>
            <p:ph idx="1"/>
          </p:nvPr>
        </p:nvSpPr>
        <p:spPr>
          <a:xfrm>
            <a:off x="61546" y="1600200"/>
            <a:ext cx="10260623" cy="5178669"/>
          </a:xfrm>
        </p:spPr>
        <p:txBody>
          <a:bodyPr>
            <a:normAutofit/>
          </a:bodyPr>
          <a:lstStyle/>
          <a:p>
            <a:pPr marL="0" indent="0" algn="l">
              <a:buNone/>
            </a:pPr>
            <a:r>
              <a:rPr lang="en-US" b="1" i="0" dirty="0">
                <a:solidFill>
                  <a:srgbClr val="333333"/>
                </a:solidFill>
                <a:effectLst/>
                <a:latin typeface="Open Sans" panose="020B0606030504020204" pitchFamily="34" charset="0"/>
              </a:rPr>
              <a:t>	</a:t>
            </a:r>
            <a:r>
              <a:rPr lang="en-US" sz="2400" b="1" i="0" dirty="0">
                <a:effectLst/>
              </a:rPr>
              <a:t>1. </a:t>
            </a:r>
            <a:r>
              <a:rPr lang="en-US" sz="2400" b="1" i="0" dirty="0">
                <a:solidFill>
                  <a:srgbClr val="0070C0"/>
                </a:solidFill>
                <a:effectLst/>
              </a:rPr>
              <a:t>Project charter</a:t>
            </a:r>
            <a:r>
              <a:rPr lang="en-US" sz="2400" b="1" i="0" dirty="0">
                <a:effectLst/>
              </a:rPr>
              <a:t>: </a:t>
            </a:r>
            <a:r>
              <a:rPr lang="en-US" sz="2400" b="0" i="0" dirty="0">
                <a:effectLst/>
                <a:cs typeface="Calibri" panose="020F0502020204030204" pitchFamily="34" charset="0"/>
              </a:rPr>
              <a:t>This is a formal document that describes the objectives and the stakeholders of a project. </a:t>
            </a:r>
            <a:r>
              <a:rPr lang="en-US" sz="2400" b="1" i="0" dirty="0">
                <a:effectLst/>
                <a:cs typeface="Calibri" panose="020F0502020204030204" pitchFamily="34" charset="0"/>
              </a:rPr>
              <a:t>	</a:t>
            </a:r>
          </a:p>
          <a:p>
            <a:pPr marL="0" indent="0" algn="l">
              <a:buNone/>
            </a:pPr>
            <a:r>
              <a:rPr lang="en-US" sz="2400" b="1" i="0" dirty="0">
                <a:effectLst/>
                <a:cs typeface="Calibri" panose="020F0502020204030204" pitchFamily="34" charset="0"/>
              </a:rPr>
              <a:t>	2. </a:t>
            </a:r>
            <a:r>
              <a:rPr lang="en-US" sz="2400" b="1" i="0" dirty="0">
                <a:solidFill>
                  <a:srgbClr val="0070C0"/>
                </a:solidFill>
                <a:effectLst/>
                <a:cs typeface="Calibri" panose="020F0502020204030204" pitchFamily="34" charset="0"/>
              </a:rPr>
              <a:t>Project schedule</a:t>
            </a:r>
            <a:r>
              <a:rPr lang="en-US" sz="2400" b="1" i="0" dirty="0">
                <a:effectLst/>
                <a:cs typeface="Calibri" panose="020F0502020204030204" pitchFamily="34" charset="0"/>
              </a:rPr>
              <a:t>: </a:t>
            </a:r>
            <a:r>
              <a:rPr lang="en-US" sz="2400" b="0" i="0" dirty="0">
                <a:effectLst/>
                <a:cs typeface="Calibri" panose="020F0502020204030204" pitchFamily="34" charset="0"/>
              </a:rPr>
              <a:t>This component defines the time frame for the project using various scheduling tools.</a:t>
            </a:r>
          </a:p>
          <a:p>
            <a:pPr marL="0" indent="0" algn="l">
              <a:buNone/>
            </a:pPr>
            <a:r>
              <a:rPr lang="en-US" sz="2400" b="1" i="0" dirty="0">
                <a:effectLst/>
                <a:cs typeface="Calibri" panose="020F0502020204030204" pitchFamily="34" charset="0"/>
              </a:rPr>
              <a:t>	3. </a:t>
            </a:r>
            <a:r>
              <a:rPr lang="en-US" sz="2400" b="1" i="0" dirty="0">
                <a:solidFill>
                  <a:srgbClr val="0070C0"/>
                </a:solidFill>
                <a:effectLst/>
                <a:cs typeface="Calibri" panose="020F0502020204030204" pitchFamily="34" charset="0"/>
              </a:rPr>
              <a:t>Project resource</a:t>
            </a:r>
            <a:r>
              <a:rPr lang="en-US" sz="2400" b="1" i="0" dirty="0">
                <a:effectLst/>
                <a:cs typeface="Calibri" panose="020F0502020204030204" pitchFamily="34" charset="0"/>
              </a:rPr>
              <a:t>: </a:t>
            </a:r>
            <a:r>
              <a:rPr lang="en-US" sz="2400" b="0" i="0" dirty="0">
                <a:effectLst/>
                <a:cs typeface="Calibri" panose="020F0502020204030204" pitchFamily="34" charset="0"/>
              </a:rPr>
              <a:t>This component defines the equipment and human capital required for a project. </a:t>
            </a:r>
          </a:p>
          <a:p>
            <a:pPr marL="0" indent="0" algn="l">
              <a:buNone/>
            </a:pPr>
            <a:r>
              <a:rPr lang="en-US" sz="2400" b="1" i="0" dirty="0">
                <a:effectLst/>
                <a:cs typeface="Calibri" panose="020F0502020204030204" pitchFamily="34" charset="0"/>
              </a:rPr>
              <a:t>	4. </a:t>
            </a:r>
            <a:r>
              <a:rPr lang="en-US" sz="2400" b="1" i="0" dirty="0">
                <a:solidFill>
                  <a:srgbClr val="0070C0"/>
                </a:solidFill>
                <a:effectLst/>
                <a:cs typeface="Calibri" panose="020F0502020204030204" pitchFamily="34" charset="0"/>
              </a:rPr>
              <a:t>Project budget</a:t>
            </a:r>
            <a:r>
              <a:rPr lang="en-US" sz="2400" b="1" i="0" dirty="0">
                <a:effectLst/>
                <a:cs typeface="Calibri" panose="020F0502020204030204" pitchFamily="34" charset="0"/>
              </a:rPr>
              <a:t>: </a:t>
            </a:r>
            <a:r>
              <a:rPr lang="en-US" sz="2400" b="0" i="0" dirty="0">
                <a:effectLst/>
                <a:cs typeface="Calibri" panose="020F0502020204030204" pitchFamily="34" charset="0"/>
              </a:rPr>
              <a:t>What will the project cost your company? Is it even financially viable to take up the project? </a:t>
            </a:r>
          </a:p>
          <a:p>
            <a:pPr marL="0" indent="0" algn="just">
              <a:buNone/>
            </a:pPr>
            <a:r>
              <a:rPr lang="en-US" sz="2400" b="1" i="0" dirty="0">
                <a:effectLst/>
                <a:cs typeface="Calibri" panose="020F0502020204030204" pitchFamily="34" charset="0"/>
              </a:rPr>
              <a:t>	</a:t>
            </a:r>
            <a:endParaRPr lang="fr-FR" sz="2600" dirty="0"/>
          </a:p>
        </p:txBody>
      </p:sp>
      <p:sp>
        <p:nvSpPr>
          <p:cNvPr id="6" name="Titre 1">
            <a:extLst>
              <a:ext uri="{FF2B5EF4-FFF2-40B4-BE49-F238E27FC236}">
                <a16:creationId xmlns:a16="http://schemas.microsoft.com/office/drawing/2014/main" id="{F5C8D658-0BB0-43C2-A1B6-017824B67A5B}"/>
              </a:ext>
            </a:extLst>
          </p:cNvPr>
          <p:cNvSpPr>
            <a:spLocks noGrp="1"/>
          </p:cNvSpPr>
          <p:nvPr>
            <p:ph type="title"/>
          </p:nvPr>
        </p:nvSpPr>
        <p:spPr>
          <a:xfrm>
            <a:off x="2495550" y="365126"/>
            <a:ext cx="7115175" cy="958850"/>
          </a:xfrm>
        </p:spPr>
        <p:txBody>
          <a:bodyPr/>
          <a:lstStyle/>
          <a:p>
            <a:pPr algn="ctr"/>
            <a:r>
              <a:rPr lang="en-US" b="1" i="0" dirty="0">
                <a:solidFill>
                  <a:srgbClr val="00FF00"/>
                </a:solidFill>
                <a:effectLst/>
                <a:latin typeface="Calibri" panose="020F0502020204030204" pitchFamily="34" charset="0"/>
                <a:cs typeface="Calibri" panose="020F0502020204030204" pitchFamily="34" charset="0"/>
              </a:rPr>
              <a:t>II-Project Planning</a:t>
            </a:r>
            <a:endParaRPr lang="fr-FR" b="1" dirty="0">
              <a:solidFill>
                <a:srgbClr val="00FF0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E9F9CB34-5E33-45F8-A630-B8D5FE5F7BD5}"/>
              </a:ext>
            </a:extLst>
          </p:cNvPr>
          <p:cNvPicPr>
            <a:picLocks noChangeAspect="1"/>
          </p:cNvPicPr>
          <p:nvPr/>
        </p:nvPicPr>
        <p:blipFill>
          <a:blip r:embed="rId2"/>
          <a:stretch>
            <a:fillRect/>
          </a:stretch>
        </p:blipFill>
        <p:spPr>
          <a:xfrm>
            <a:off x="61546" y="5398477"/>
            <a:ext cx="1808285" cy="1380392"/>
          </a:xfrm>
          <a:prstGeom prst="rect">
            <a:avLst/>
          </a:prstGeom>
        </p:spPr>
      </p:pic>
      <p:sp>
        <p:nvSpPr>
          <p:cNvPr id="5" name="TextBox 15">
            <a:extLst>
              <a:ext uri="{FF2B5EF4-FFF2-40B4-BE49-F238E27FC236}">
                <a16:creationId xmlns:a16="http://schemas.microsoft.com/office/drawing/2014/main" id="{46E2DC15-14B9-D7C0-156F-68FC6040148B}"/>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9420978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3DB2A0-BD55-4F4B-9BEF-3019B909EAF6}"/>
              </a:ext>
            </a:extLst>
          </p:cNvPr>
          <p:cNvSpPr>
            <a:spLocks noGrp="1"/>
          </p:cNvSpPr>
          <p:nvPr>
            <p:ph type="title"/>
          </p:nvPr>
        </p:nvSpPr>
        <p:spPr>
          <a:xfrm>
            <a:off x="2497014" y="365125"/>
            <a:ext cx="7130563" cy="997683"/>
          </a:xfrm>
        </p:spPr>
        <p:txBody>
          <a:bodyPr>
            <a:normAutofit/>
          </a:bodyPr>
          <a:lstStyle/>
          <a:p>
            <a:pPr algn="ctr"/>
            <a:r>
              <a:rPr lang="en-US" sz="4000" b="1" i="0" dirty="0">
                <a:solidFill>
                  <a:srgbClr val="00FF00"/>
                </a:solidFill>
                <a:effectLst/>
                <a:latin typeface="Calibri" panose="020F0502020204030204" pitchFamily="34" charset="0"/>
                <a:cs typeface="Calibri" panose="020F0502020204030204" pitchFamily="34" charset="0"/>
              </a:rPr>
              <a:t>II-Project Planning</a:t>
            </a:r>
            <a:endParaRPr lang="fr-FR" sz="4000" dirty="0">
              <a:solidFill>
                <a:srgbClr val="00FF00"/>
              </a:solidFill>
            </a:endParaRPr>
          </a:p>
        </p:txBody>
      </p:sp>
      <p:sp>
        <p:nvSpPr>
          <p:cNvPr id="3" name="Espace réservé du contenu 2">
            <a:extLst>
              <a:ext uri="{FF2B5EF4-FFF2-40B4-BE49-F238E27FC236}">
                <a16:creationId xmlns:a16="http://schemas.microsoft.com/office/drawing/2014/main" id="{8F65A0E0-F191-4C58-8D9E-E8D92F08641C}"/>
              </a:ext>
            </a:extLst>
          </p:cNvPr>
          <p:cNvSpPr>
            <a:spLocks noGrp="1"/>
          </p:cNvSpPr>
          <p:nvPr>
            <p:ph idx="1"/>
          </p:nvPr>
        </p:nvSpPr>
        <p:spPr>
          <a:xfrm>
            <a:off x="158262" y="1934307"/>
            <a:ext cx="10243038" cy="4558568"/>
          </a:xfrm>
        </p:spPr>
        <p:txBody>
          <a:bodyPr/>
          <a:lstStyle/>
          <a:p>
            <a:pPr marL="0" indent="0" algn="just">
              <a:buNone/>
            </a:pPr>
            <a:r>
              <a:rPr lang="en-US" sz="2800" b="1" i="0" dirty="0">
                <a:effectLst/>
                <a:cs typeface="Calibri" panose="020F0502020204030204" pitchFamily="34" charset="0"/>
              </a:rPr>
              <a:t>	5. </a:t>
            </a:r>
            <a:r>
              <a:rPr lang="en-US" sz="2800" b="1" i="0" dirty="0">
                <a:solidFill>
                  <a:srgbClr val="0070C0"/>
                </a:solidFill>
                <a:effectLst/>
                <a:cs typeface="Calibri" panose="020F0502020204030204" pitchFamily="34" charset="0"/>
              </a:rPr>
              <a:t>Project quality</a:t>
            </a:r>
            <a:r>
              <a:rPr lang="en-US" sz="2800" b="1" i="0" dirty="0">
                <a:effectLst/>
                <a:cs typeface="Calibri" panose="020F0502020204030204" pitchFamily="34" charset="0"/>
              </a:rPr>
              <a:t>: </a:t>
            </a:r>
            <a:r>
              <a:rPr lang="en-US" sz="2800" b="0" i="0" dirty="0">
                <a:effectLst/>
                <a:cs typeface="Calibri" panose="020F0502020204030204" pitchFamily="34" charset="0"/>
              </a:rPr>
              <a:t>What are the parameters to judge the success of your project? What are the key performance indicators? </a:t>
            </a:r>
            <a:r>
              <a:rPr lang="en-US" sz="2800" b="1" i="0" dirty="0">
                <a:effectLst/>
                <a:cs typeface="Calibri" panose="020F0502020204030204" pitchFamily="34" charset="0"/>
              </a:rPr>
              <a:t>		</a:t>
            </a:r>
          </a:p>
          <a:p>
            <a:pPr marL="0" indent="0" algn="just">
              <a:buNone/>
            </a:pPr>
            <a:r>
              <a:rPr lang="en-US" sz="2800" b="1" i="0" dirty="0">
                <a:effectLst/>
                <a:cs typeface="Calibri" panose="020F0502020204030204" pitchFamily="34" charset="0"/>
              </a:rPr>
              <a:t>	6. </a:t>
            </a:r>
            <a:r>
              <a:rPr lang="en-US" sz="2800" b="1" i="0" dirty="0">
                <a:solidFill>
                  <a:srgbClr val="0070C0"/>
                </a:solidFill>
                <a:effectLst/>
                <a:cs typeface="Calibri" panose="020F0502020204030204" pitchFamily="34" charset="0"/>
              </a:rPr>
              <a:t>Project risk</a:t>
            </a:r>
            <a:r>
              <a:rPr lang="en-US" sz="2800" b="1" i="0" dirty="0">
                <a:effectLst/>
                <a:cs typeface="Calibri" panose="020F0502020204030204" pitchFamily="34" charset="0"/>
              </a:rPr>
              <a:t>: </a:t>
            </a:r>
            <a:r>
              <a:rPr lang="en-US" sz="2800" b="0" i="0" dirty="0">
                <a:effectLst/>
                <a:cs typeface="Calibri" panose="020F0502020204030204" pitchFamily="34" charset="0"/>
              </a:rPr>
              <a:t>This is the element that project planning is basically done for. </a:t>
            </a:r>
          </a:p>
          <a:p>
            <a:pPr marL="0" indent="0" algn="just">
              <a:buNone/>
            </a:pPr>
            <a:endParaRPr lang="en-US" sz="2800" b="0" i="0" dirty="0">
              <a:effectLst/>
              <a:cs typeface="Calibri" panose="020F0502020204030204" pitchFamily="34" charset="0"/>
            </a:endParaRPr>
          </a:p>
          <a:p>
            <a:pPr marL="0" indent="0" algn="just">
              <a:buNone/>
            </a:pPr>
            <a:r>
              <a:rPr lang="en-US" sz="2800" b="1" i="0" dirty="0">
                <a:effectLst/>
                <a:cs typeface="Calibri" panose="020F0502020204030204" pitchFamily="34" charset="0"/>
              </a:rPr>
              <a:t>	7. </a:t>
            </a:r>
            <a:r>
              <a:rPr lang="en-US" sz="2800" b="1" i="0" dirty="0">
                <a:solidFill>
                  <a:srgbClr val="0070C0"/>
                </a:solidFill>
                <a:effectLst/>
                <a:cs typeface="Calibri" panose="020F0502020204030204" pitchFamily="34" charset="0"/>
              </a:rPr>
              <a:t>Project communication</a:t>
            </a:r>
            <a:r>
              <a:rPr lang="en-US" sz="2800" b="1" i="0" dirty="0">
                <a:effectLst/>
                <a:cs typeface="Calibri" panose="020F0502020204030204" pitchFamily="34" charset="0"/>
              </a:rPr>
              <a:t>: </a:t>
            </a:r>
            <a:r>
              <a:rPr lang="en-US" sz="2800" b="0" i="0" dirty="0">
                <a:effectLst/>
                <a:cs typeface="Calibri" panose="020F0502020204030204" pitchFamily="34" charset="0"/>
              </a:rPr>
              <a:t>This component is the consistent reporting mechanism that keeps the stakeholders and the management on the same page. </a:t>
            </a:r>
            <a:endParaRPr lang="fr-FR" sz="2800" dirty="0"/>
          </a:p>
          <a:p>
            <a:pPr marL="0" indent="0">
              <a:buNone/>
            </a:pPr>
            <a:endParaRPr lang="fr-FR" dirty="0"/>
          </a:p>
        </p:txBody>
      </p:sp>
      <p:sp>
        <p:nvSpPr>
          <p:cNvPr id="4" name="TextBox 15">
            <a:extLst>
              <a:ext uri="{FF2B5EF4-FFF2-40B4-BE49-F238E27FC236}">
                <a16:creationId xmlns:a16="http://schemas.microsoft.com/office/drawing/2014/main" id="{57EBA3B2-60D8-22F2-6A5E-0FA0050ADF73}"/>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689170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164B4F-4820-412D-8FFC-194DCCFEFB4C}"/>
              </a:ext>
            </a:extLst>
          </p:cNvPr>
          <p:cNvSpPr>
            <a:spLocks noGrp="1"/>
          </p:cNvSpPr>
          <p:nvPr>
            <p:ph type="title"/>
          </p:nvPr>
        </p:nvSpPr>
        <p:spPr>
          <a:xfrm>
            <a:off x="838200" y="365125"/>
            <a:ext cx="10515600" cy="830629"/>
          </a:xfrm>
        </p:spPr>
        <p:txBody>
          <a:bodyPr>
            <a:normAutofit fontScale="90000"/>
          </a:bodyPr>
          <a:lstStyle/>
          <a:p>
            <a:br>
              <a:rPr lang="fr-FR" b="1" i="0" dirty="0">
                <a:solidFill>
                  <a:srgbClr val="28A7FB"/>
                </a:solidFill>
                <a:effectLst/>
                <a:latin typeface="Open Sans" panose="020B0606030504020204" pitchFamily="34" charset="0"/>
              </a:rPr>
            </a:br>
            <a:endParaRPr lang="fr-FR" dirty="0"/>
          </a:p>
        </p:txBody>
      </p:sp>
      <p:sp>
        <p:nvSpPr>
          <p:cNvPr id="3" name="Espace réservé du contenu 2">
            <a:extLst>
              <a:ext uri="{FF2B5EF4-FFF2-40B4-BE49-F238E27FC236}">
                <a16:creationId xmlns:a16="http://schemas.microsoft.com/office/drawing/2014/main" id="{F51CC939-8126-4AD1-9E98-52B3A34F5485}"/>
              </a:ext>
            </a:extLst>
          </p:cNvPr>
          <p:cNvSpPr>
            <a:spLocks noGrp="1"/>
          </p:cNvSpPr>
          <p:nvPr>
            <p:ph idx="1"/>
          </p:nvPr>
        </p:nvSpPr>
        <p:spPr>
          <a:xfrm>
            <a:off x="95250" y="1543050"/>
            <a:ext cx="10372726" cy="5235819"/>
          </a:xfrm>
        </p:spPr>
        <p:txBody>
          <a:bodyPr>
            <a:normAutofit fontScale="47500" lnSpcReduction="20000"/>
          </a:bodyPr>
          <a:lstStyle/>
          <a:p>
            <a:pPr marL="0" indent="0" algn="just">
              <a:buNone/>
            </a:pPr>
            <a:r>
              <a:rPr lang="en-US" sz="5900" b="1" dirty="0">
                <a:cs typeface="Calibri" panose="020F0502020204030204" pitchFamily="34" charset="0"/>
              </a:rPr>
              <a:t>II-3-</a:t>
            </a:r>
            <a:r>
              <a:rPr lang="en-US" sz="5900" dirty="0">
                <a:cs typeface="Calibri" panose="020F0502020204030204" pitchFamily="34" charset="0"/>
              </a:rPr>
              <a:t> </a:t>
            </a:r>
            <a:r>
              <a:rPr lang="fr-FR" sz="5900" b="1" i="0" dirty="0" err="1">
                <a:effectLst/>
              </a:rPr>
              <a:t>Advantages</a:t>
            </a:r>
            <a:r>
              <a:rPr lang="fr-FR" sz="5900" b="1" i="0" dirty="0">
                <a:effectLst/>
              </a:rPr>
              <a:t> of Project Planning</a:t>
            </a:r>
            <a:endParaRPr lang="en-US" sz="5900" dirty="0">
              <a:cs typeface="Calibri" panose="020F0502020204030204" pitchFamily="34" charset="0"/>
            </a:endParaRPr>
          </a:p>
          <a:p>
            <a:pPr marL="0" indent="0" algn="just">
              <a:buNone/>
            </a:pPr>
            <a:r>
              <a:rPr lang="en-US" sz="4700" b="0" i="0" dirty="0">
                <a:effectLst/>
                <a:cs typeface="Calibri" panose="020F0502020204030204" pitchFamily="34" charset="0"/>
              </a:rPr>
              <a:t>We need project planning in the first place because its benefits outweigh those of almost any other technique of efficient project management. </a:t>
            </a:r>
          </a:p>
          <a:p>
            <a:pPr algn="just"/>
            <a:r>
              <a:rPr lang="en-US" sz="4700" b="1" i="0" dirty="0">
                <a:effectLst/>
                <a:cs typeface="Calibri" panose="020F0502020204030204" pitchFamily="34" charset="0"/>
              </a:rPr>
              <a:t>Provides direction</a:t>
            </a:r>
          </a:p>
          <a:p>
            <a:pPr marL="0" indent="0" algn="just">
              <a:buNone/>
            </a:pPr>
            <a:r>
              <a:rPr lang="en-US" sz="4700" b="0" i="0" dirty="0">
                <a:effectLst/>
                <a:cs typeface="Calibri" panose="020F0502020204030204" pitchFamily="34" charset="0"/>
              </a:rPr>
              <a:t>A well-planned project gives the right direction to you and your team.    </a:t>
            </a:r>
          </a:p>
          <a:p>
            <a:pPr algn="just"/>
            <a:r>
              <a:rPr lang="en-US" sz="4700" b="1" i="0" dirty="0">
                <a:effectLst/>
                <a:cs typeface="Calibri" panose="020F0502020204030204" pitchFamily="34" charset="0"/>
              </a:rPr>
              <a:t>Assigns responsibilities</a:t>
            </a:r>
          </a:p>
          <a:p>
            <a:pPr marL="0" indent="0" algn="just">
              <a:buNone/>
            </a:pPr>
            <a:r>
              <a:rPr lang="en-US" sz="4700" b="0" i="0" dirty="0">
                <a:effectLst/>
                <a:cs typeface="Calibri" panose="020F0502020204030204" pitchFamily="34" charset="0"/>
              </a:rPr>
              <a:t>Project planning makes it easier to fix the accountability of the stakeholders.</a:t>
            </a:r>
          </a:p>
          <a:p>
            <a:pPr marL="0" indent="0" algn="just">
              <a:buNone/>
            </a:pPr>
            <a:r>
              <a:rPr lang="en-US" sz="4700" dirty="0">
                <a:cs typeface="Calibri" panose="020F0502020204030204" pitchFamily="34" charset="0"/>
              </a:rPr>
              <a:t> </a:t>
            </a:r>
            <a:r>
              <a:rPr lang="en-US" sz="4700" b="0" i="0" dirty="0">
                <a:effectLst/>
                <a:cs typeface="Calibri" panose="020F0502020204030204" pitchFamily="34" charset="0"/>
              </a:rPr>
              <a:t>                </a:t>
            </a:r>
            <a:r>
              <a:rPr lang="en-US" sz="4700" b="1" i="0" dirty="0">
                <a:effectLst/>
                <a:cs typeface="Calibri" panose="020F0502020204030204" pitchFamily="34" charset="0"/>
              </a:rPr>
              <a:t>Optimizes resource usage</a:t>
            </a:r>
          </a:p>
          <a:p>
            <a:pPr algn="just"/>
            <a:r>
              <a:rPr lang="en-US" sz="4700" b="1" i="0" dirty="0">
                <a:effectLst/>
                <a:cs typeface="Calibri" panose="020F0502020204030204" pitchFamily="34" charset="0"/>
              </a:rPr>
              <a:t>Mitigates risks</a:t>
            </a:r>
          </a:p>
          <a:p>
            <a:pPr marL="0" indent="0" algn="just">
              <a:buNone/>
            </a:pPr>
            <a:r>
              <a:rPr lang="en-US" sz="4700" b="0" i="0" dirty="0">
                <a:effectLst/>
                <a:cs typeface="Calibri" panose="020F0502020204030204" pitchFamily="34" charset="0"/>
              </a:rPr>
              <a:t>Planning imparts a certain degree of foresightedness to the stakeholders regarding the possible risks. Therefore, it helps project managers keep themselves ready for the worst. </a:t>
            </a:r>
          </a:p>
          <a:p>
            <a:pPr algn="just"/>
            <a:r>
              <a:rPr lang="en-US" sz="4700" b="1" i="0" dirty="0">
                <a:effectLst/>
                <a:cs typeface="Calibri" panose="020F0502020204030204" pitchFamily="34" charset="0"/>
              </a:rPr>
              <a:t>Cultivates knowledge</a:t>
            </a:r>
          </a:p>
          <a:p>
            <a:pPr marL="0" indent="0" algn="just">
              <a:buNone/>
            </a:pPr>
            <a:r>
              <a:rPr lang="en-US" sz="4700" b="0" i="0" dirty="0">
                <a:effectLst/>
                <a:cs typeface="Calibri" panose="020F0502020204030204" pitchFamily="34" charset="0"/>
              </a:rPr>
              <a:t>Each project is a unique challenge. Planning your projects helps your employees showcase their talent and also adds to the knowledge pool of the company. </a:t>
            </a:r>
            <a:endParaRPr lang="fr-FR" dirty="0"/>
          </a:p>
        </p:txBody>
      </p:sp>
      <p:sp>
        <p:nvSpPr>
          <p:cNvPr id="8" name="Titre 1">
            <a:extLst>
              <a:ext uri="{FF2B5EF4-FFF2-40B4-BE49-F238E27FC236}">
                <a16:creationId xmlns:a16="http://schemas.microsoft.com/office/drawing/2014/main" id="{67486DE5-CCBB-44DE-9917-4D31D0ECB76E}"/>
              </a:ext>
            </a:extLst>
          </p:cNvPr>
          <p:cNvSpPr txBox="1">
            <a:spLocks/>
          </p:cNvSpPr>
          <p:nvPr/>
        </p:nvSpPr>
        <p:spPr>
          <a:xfrm>
            <a:off x="2390775" y="457200"/>
            <a:ext cx="7134226" cy="7905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FF00"/>
                </a:solidFill>
                <a:latin typeface="Calibri" panose="020F0502020204030204" pitchFamily="34" charset="0"/>
                <a:cs typeface="Calibri" panose="020F0502020204030204" pitchFamily="34" charset="0"/>
              </a:rPr>
              <a:t>II-Project Planning</a:t>
            </a:r>
            <a:endParaRPr lang="fr-FR" b="1" dirty="0">
              <a:solidFill>
                <a:srgbClr val="00FF00"/>
              </a:solidFill>
              <a:latin typeface="Calibri" panose="020F0502020204030204" pitchFamily="34" charset="0"/>
              <a:cs typeface="Calibri" panose="020F0502020204030204" pitchFamily="34" charset="0"/>
            </a:endParaRPr>
          </a:p>
        </p:txBody>
      </p:sp>
      <p:sp>
        <p:nvSpPr>
          <p:cNvPr id="9" name="Flèche : droite 8">
            <a:extLst>
              <a:ext uri="{FF2B5EF4-FFF2-40B4-BE49-F238E27FC236}">
                <a16:creationId xmlns:a16="http://schemas.microsoft.com/office/drawing/2014/main" id="{779DD164-25C8-4BB2-9377-400A7F4DA70D}"/>
              </a:ext>
            </a:extLst>
          </p:cNvPr>
          <p:cNvSpPr/>
          <p:nvPr/>
        </p:nvSpPr>
        <p:spPr>
          <a:xfrm>
            <a:off x="177546" y="4038599"/>
            <a:ext cx="978408" cy="23812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sp>
        <p:nvSpPr>
          <p:cNvPr id="6" name="TextBox 15">
            <a:extLst>
              <a:ext uri="{FF2B5EF4-FFF2-40B4-BE49-F238E27FC236}">
                <a16:creationId xmlns:a16="http://schemas.microsoft.com/office/drawing/2014/main" id="{17420CD9-2B6E-1FA4-C2BC-151B55339192}"/>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8643048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9078FFD-407E-4AF7-A7AB-7263019137FD}"/>
              </a:ext>
            </a:extLst>
          </p:cNvPr>
          <p:cNvSpPr>
            <a:spLocks noGrp="1"/>
          </p:cNvSpPr>
          <p:nvPr>
            <p:ph idx="1"/>
          </p:nvPr>
        </p:nvSpPr>
        <p:spPr>
          <a:xfrm>
            <a:off x="143607" y="1640986"/>
            <a:ext cx="10275277" cy="4689475"/>
          </a:xfrm>
        </p:spPr>
        <p:txBody>
          <a:bodyPr/>
          <a:lstStyle/>
          <a:p>
            <a:pPr marL="0" indent="0">
              <a:buNone/>
            </a:pPr>
            <a:r>
              <a:rPr lang="en-US" b="1" dirty="0">
                <a:latin typeface="Calibri" panose="020F0502020204030204" pitchFamily="34" charset="0"/>
                <a:cs typeface="Calibri" panose="020F0502020204030204" pitchFamily="34" charset="0"/>
              </a:rPr>
              <a:t>III-Project Management</a:t>
            </a:r>
          </a:p>
          <a:p>
            <a:pPr marL="0" indent="0">
              <a:buNone/>
            </a:pPr>
            <a:r>
              <a:rPr lang="en-US" b="1" dirty="0">
                <a:latin typeface="Calibri" panose="020F0502020204030204" pitchFamily="34" charset="0"/>
                <a:cs typeface="Calibri" panose="020F0502020204030204" pitchFamily="34" charset="0"/>
              </a:rPr>
              <a:t>	</a:t>
            </a:r>
            <a:r>
              <a:rPr lang="en-US" b="1" dirty="0"/>
              <a:t>III-1- Definition</a:t>
            </a:r>
          </a:p>
          <a:p>
            <a:pPr marL="0" indent="0">
              <a:buNone/>
            </a:pPr>
            <a:r>
              <a:rPr lang="en-US" b="1" dirty="0"/>
              <a:t>	III-2- </a:t>
            </a:r>
            <a:r>
              <a:rPr lang="fr-FR" sz="2800" b="1" dirty="0"/>
              <a:t>The Project Management </a:t>
            </a:r>
            <a:r>
              <a:rPr lang="fr-FR" sz="2800" b="1" dirty="0" err="1"/>
              <a:t>framework</a:t>
            </a:r>
            <a:endParaRPr lang="fr-FR" sz="2800" b="1" dirty="0"/>
          </a:p>
          <a:p>
            <a:pPr marL="0" indent="0">
              <a:buNone/>
            </a:pPr>
            <a:r>
              <a:rPr lang="fr-FR" b="1" dirty="0"/>
              <a:t>	</a:t>
            </a:r>
            <a:r>
              <a:rPr lang="fr-FR" sz="2800" b="1" dirty="0"/>
              <a:t> III-3- The Project Management Scope</a:t>
            </a:r>
          </a:p>
          <a:p>
            <a:pPr marL="0" indent="0">
              <a:buNone/>
            </a:pPr>
            <a:r>
              <a:rPr lang="fr-FR" b="1" dirty="0"/>
              <a:t>	III-4- The 10 Project Management Areas of Knowledge	</a:t>
            </a:r>
            <a:endParaRPr lang="en-US" b="1" dirty="0"/>
          </a:p>
          <a:p>
            <a:pPr marL="0" indent="0">
              <a:buNone/>
            </a:pPr>
            <a:r>
              <a:rPr lang="en-US" b="1" dirty="0">
                <a:latin typeface="Calibri" panose="020F0502020204030204" pitchFamily="34" charset="0"/>
                <a:cs typeface="Calibri" panose="020F0502020204030204" pitchFamily="34" charset="0"/>
              </a:rPr>
              <a:t>	</a:t>
            </a:r>
            <a:r>
              <a:rPr lang="en-US" sz="2800" b="1" dirty="0"/>
              <a:t>III-5- Prioritizing Needs that support Project Plans and Programs</a:t>
            </a:r>
          </a:p>
          <a:p>
            <a:pPr marL="0" indent="0">
              <a:buNone/>
            </a:pPr>
            <a:endParaRPr lang="fr-FR" dirty="0"/>
          </a:p>
        </p:txBody>
      </p:sp>
      <p:sp>
        <p:nvSpPr>
          <p:cNvPr id="4" name="TextBox 15">
            <a:extLst>
              <a:ext uri="{FF2B5EF4-FFF2-40B4-BE49-F238E27FC236}">
                <a16:creationId xmlns:a16="http://schemas.microsoft.com/office/drawing/2014/main" id="{71F44667-9B0C-8383-94DA-7FBC0D4743E0}"/>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0918182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D20621-6A25-4239-9C79-B364665B2925}"/>
              </a:ext>
            </a:extLst>
          </p:cNvPr>
          <p:cNvSpPr>
            <a:spLocks noGrp="1"/>
          </p:cNvSpPr>
          <p:nvPr>
            <p:ph type="title"/>
          </p:nvPr>
        </p:nvSpPr>
        <p:spPr>
          <a:xfrm>
            <a:off x="2400300" y="365126"/>
            <a:ext cx="7236069" cy="980098"/>
          </a:xfrm>
        </p:spPr>
        <p:txBody>
          <a:bodyPr>
            <a:normAutofit/>
          </a:bodyPr>
          <a:lstStyle/>
          <a:p>
            <a:pPr algn="ctr"/>
            <a:r>
              <a:rPr lang="en-US" sz="4000" b="1" dirty="0">
                <a:solidFill>
                  <a:srgbClr val="00FFFF"/>
                </a:solidFill>
                <a:latin typeface="Calibri" panose="020F0502020204030204" pitchFamily="34" charset="0"/>
                <a:cs typeface="Calibri" panose="020F0502020204030204" pitchFamily="34" charset="0"/>
              </a:rPr>
              <a:t>III-Project Management</a:t>
            </a:r>
            <a:endParaRPr lang="fr-FR" sz="4000" dirty="0">
              <a:solidFill>
                <a:srgbClr val="00FFFF"/>
              </a:solidFill>
            </a:endParaRPr>
          </a:p>
        </p:txBody>
      </p:sp>
      <p:sp>
        <p:nvSpPr>
          <p:cNvPr id="3" name="Espace réservé du contenu 2">
            <a:extLst>
              <a:ext uri="{FF2B5EF4-FFF2-40B4-BE49-F238E27FC236}">
                <a16:creationId xmlns:a16="http://schemas.microsoft.com/office/drawing/2014/main" id="{B1B727CC-EF1C-44DE-8C86-61672DA323A2}"/>
              </a:ext>
            </a:extLst>
          </p:cNvPr>
          <p:cNvSpPr>
            <a:spLocks noGrp="1"/>
          </p:cNvSpPr>
          <p:nvPr>
            <p:ph idx="1"/>
          </p:nvPr>
        </p:nvSpPr>
        <p:spPr>
          <a:xfrm>
            <a:off x="149469" y="1825624"/>
            <a:ext cx="10207869" cy="4583967"/>
          </a:xfrm>
        </p:spPr>
        <p:txBody>
          <a:bodyPr>
            <a:normAutofit/>
          </a:bodyPr>
          <a:lstStyle/>
          <a:p>
            <a:pPr marL="0" indent="0">
              <a:buNone/>
            </a:pPr>
            <a:r>
              <a:rPr lang="en-US" b="1" dirty="0"/>
              <a:t>	III-1- Definition</a:t>
            </a:r>
          </a:p>
          <a:p>
            <a:r>
              <a:rPr lang="fr-FR" dirty="0"/>
              <a:t>The </a:t>
            </a:r>
            <a:r>
              <a:rPr lang="fr-FR" dirty="0" err="1"/>
              <a:t>term</a:t>
            </a:r>
            <a:r>
              <a:rPr lang="fr-FR" dirty="0"/>
              <a:t> </a:t>
            </a:r>
            <a:r>
              <a:rPr lang="fr-FR" b="1" dirty="0">
                <a:solidFill>
                  <a:srgbClr val="FF0000"/>
                </a:solidFill>
              </a:rPr>
              <a:t>Project Management </a:t>
            </a:r>
            <a:r>
              <a:rPr lang="fr-FR" dirty="0" err="1"/>
              <a:t>consists</a:t>
            </a:r>
            <a:r>
              <a:rPr lang="fr-FR" dirty="0"/>
              <a:t> en 2 </a:t>
            </a:r>
            <a:r>
              <a:rPr lang="fr-FR" dirty="0" err="1"/>
              <a:t>terms</a:t>
            </a:r>
            <a:r>
              <a:rPr lang="fr-FR" dirty="0"/>
              <a:t>: </a:t>
            </a:r>
            <a:r>
              <a:rPr lang="fr-FR" b="1" i="1" dirty="0"/>
              <a:t>Project</a:t>
            </a:r>
            <a:r>
              <a:rPr lang="fr-FR" b="1" i="1" u="sng" dirty="0"/>
              <a:t> </a:t>
            </a:r>
            <a:r>
              <a:rPr lang="fr-FR" dirty="0"/>
              <a:t>and </a:t>
            </a:r>
            <a:r>
              <a:rPr lang="fr-FR" b="1" i="1" dirty="0"/>
              <a:t>Management</a:t>
            </a:r>
            <a:endParaRPr lang="fr-FR" b="1" dirty="0">
              <a:solidFill>
                <a:srgbClr val="FF0000"/>
              </a:solidFill>
            </a:endParaRPr>
          </a:p>
          <a:p>
            <a:r>
              <a:rPr lang="fr-FR" b="1" dirty="0">
                <a:solidFill>
                  <a:srgbClr val="FF0000"/>
                </a:solidFill>
              </a:rPr>
              <a:t>Project</a:t>
            </a:r>
            <a:r>
              <a:rPr lang="fr-FR" dirty="0"/>
              <a:t>: a process </a:t>
            </a:r>
            <a:r>
              <a:rPr lang="fr-FR" dirty="0" err="1"/>
              <a:t>that</a:t>
            </a:r>
            <a:r>
              <a:rPr lang="fr-FR" dirty="0"/>
              <a:t> </a:t>
            </a:r>
            <a:r>
              <a:rPr lang="fr-FR" dirty="0" err="1"/>
              <a:t>is</a:t>
            </a:r>
            <a:r>
              <a:rPr lang="fr-FR" dirty="0"/>
              <a:t> </a:t>
            </a:r>
            <a:r>
              <a:rPr lang="fr-FR" b="1" i="1" dirty="0" err="1"/>
              <a:t>temporary</a:t>
            </a:r>
            <a:r>
              <a:rPr lang="fr-FR" b="1" i="1" dirty="0"/>
              <a:t> in nature and has certain start and end times</a:t>
            </a:r>
            <a:r>
              <a:rPr lang="fr-FR" dirty="0"/>
              <a:t>.</a:t>
            </a:r>
          </a:p>
          <a:p>
            <a:r>
              <a:rPr lang="fr-FR" b="1" dirty="0">
                <a:solidFill>
                  <a:srgbClr val="FF0000"/>
                </a:solidFill>
              </a:rPr>
              <a:t>Management</a:t>
            </a:r>
            <a:r>
              <a:rPr lang="fr-FR" dirty="0"/>
              <a:t>: the </a:t>
            </a:r>
            <a:r>
              <a:rPr lang="fr-FR" dirty="0" err="1"/>
              <a:t>act</a:t>
            </a:r>
            <a:r>
              <a:rPr lang="fr-FR" dirty="0"/>
              <a:t> of </a:t>
            </a:r>
            <a:r>
              <a:rPr lang="fr-FR" b="1" i="1" dirty="0" err="1"/>
              <a:t>achieving</a:t>
            </a:r>
            <a:r>
              <a:rPr lang="fr-FR" b="1" i="1" dirty="0"/>
              <a:t> </a:t>
            </a:r>
            <a:r>
              <a:rPr lang="fr-FR" b="1" i="1" dirty="0" err="1"/>
              <a:t>predefined</a:t>
            </a:r>
            <a:r>
              <a:rPr lang="fr-FR" b="1" i="1" dirty="0"/>
              <a:t> goals </a:t>
            </a:r>
            <a:r>
              <a:rPr lang="fr-FR" b="1" i="1" dirty="0" err="1"/>
              <a:t>through</a:t>
            </a:r>
            <a:r>
              <a:rPr lang="fr-FR" b="1" i="1" dirty="0"/>
              <a:t> people and </a:t>
            </a:r>
            <a:r>
              <a:rPr lang="fr-FR" b="1" i="1" dirty="0" err="1"/>
              <a:t>other</a:t>
            </a:r>
            <a:r>
              <a:rPr lang="fr-FR" b="1" i="1" dirty="0"/>
              <a:t> </a:t>
            </a:r>
            <a:r>
              <a:rPr lang="fr-FR" b="1" i="1" dirty="0" err="1"/>
              <a:t>resources</a:t>
            </a:r>
            <a:r>
              <a:rPr lang="fr-FR" b="1" i="1" dirty="0"/>
              <a:t>.</a:t>
            </a:r>
          </a:p>
          <a:p>
            <a:endParaRPr lang="fr-FR" sz="3400" b="1" i="1" dirty="0"/>
          </a:p>
          <a:p>
            <a:pPr marL="0" indent="0">
              <a:buNone/>
            </a:pPr>
            <a:endParaRPr lang="fr-FR" dirty="0"/>
          </a:p>
        </p:txBody>
      </p:sp>
      <p:pic>
        <p:nvPicPr>
          <p:cNvPr id="4" name="Picture 3">
            <a:extLst>
              <a:ext uri="{FF2B5EF4-FFF2-40B4-BE49-F238E27FC236}">
                <a16:creationId xmlns:a16="http://schemas.microsoft.com/office/drawing/2014/main" id="{712D94E4-97D9-4B99-8613-CD99C614E532}"/>
              </a:ext>
            </a:extLst>
          </p:cNvPr>
          <p:cNvPicPr>
            <a:picLocks noChangeAspect="1"/>
          </p:cNvPicPr>
          <p:nvPr/>
        </p:nvPicPr>
        <p:blipFill>
          <a:blip r:embed="rId2"/>
          <a:stretch>
            <a:fillRect/>
          </a:stretch>
        </p:blipFill>
        <p:spPr>
          <a:xfrm>
            <a:off x="12120" y="5598676"/>
            <a:ext cx="1652159" cy="1202418"/>
          </a:xfrm>
          <a:prstGeom prst="rect">
            <a:avLst/>
          </a:prstGeom>
        </p:spPr>
      </p:pic>
      <p:sp>
        <p:nvSpPr>
          <p:cNvPr id="5" name="TextBox 15">
            <a:extLst>
              <a:ext uri="{FF2B5EF4-FFF2-40B4-BE49-F238E27FC236}">
                <a16:creationId xmlns:a16="http://schemas.microsoft.com/office/drawing/2014/main" id="{EE40B95B-6413-D0FF-1B61-E7074CB0C227}"/>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42245796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318AF2-5AD8-4E8A-812E-3401F67DFEE0}"/>
              </a:ext>
            </a:extLst>
          </p:cNvPr>
          <p:cNvSpPr>
            <a:spLocks noGrp="1"/>
          </p:cNvSpPr>
          <p:nvPr>
            <p:ph type="title"/>
          </p:nvPr>
        </p:nvSpPr>
        <p:spPr>
          <a:xfrm>
            <a:off x="2381249" y="800100"/>
            <a:ext cx="7277101" cy="371474"/>
          </a:xfrm>
        </p:spPr>
        <p:txBody>
          <a:bodyPr>
            <a:normAutofit fontScale="90000"/>
          </a:bodyPr>
          <a:lstStyle/>
          <a:p>
            <a:pPr algn="ctr"/>
            <a:r>
              <a:rPr lang="en-US" b="1" dirty="0">
                <a:solidFill>
                  <a:srgbClr val="00FFFF"/>
                </a:solidFill>
                <a:latin typeface="Calibri" panose="020F0502020204030204" pitchFamily="34" charset="0"/>
                <a:cs typeface="Calibri" panose="020F0502020204030204" pitchFamily="34" charset="0"/>
              </a:rPr>
              <a:t>III-Project Management</a:t>
            </a:r>
            <a:br>
              <a:rPr lang="fr-FR" dirty="0">
                <a:solidFill>
                  <a:srgbClr val="00FFFF"/>
                </a:solidFill>
              </a:rPr>
            </a:br>
            <a:endParaRPr lang="fr-FR" dirty="0">
              <a:solidFill>
                <a:srgbClr val="00FFFF"/>
              </a:solidFill>
            </a:endParaRPr>
          </a:p>
        </p:txBody>
      </p:sp>
      <p:sp>
        <p:nvSpPr>
          <p:cNvPr id="3" name="Espace réservé du contenu 2">
            <a:extLst>
              <a:ext uri="{FF2B5EF4-FFF2-40B4-BE49-F238E27FC236}">
                <a16:creationId xmlns:a16="http://schemas.microsoft.com/office/drawing/2014/main" id="{59179C6E-BC93-4F0A-B26C-04694594B87D}"/>
              </a:ext>
            </a:extLst>
          </p:cNvPr>
          <p:cNvSpPr>
            <a:spLocks noGrp="1"/>
          </p:cNvSpPr>
          <p:nvPr>
            <p:ph idx="1"/>
          </p:nvPr>
        </p:nvSpPr>
        <p:spPr>
          <a:xfrm>
            <a:off x="96716" y="896814"/>
            <a:ext cx="10276010" cy="5961185"/>
          </a:xfrm>
        </p:spPr>
        <p:txBody>
          <a:bodyPr>
            <a:normAutofit fontScale="92500" lnSpcReduction="10000"/>
          </a:bodyPr>
          <a:lstStyle/>
          <a:p>
            <a:pPr marL="0" indent="0" algn="just">
              <a:buNone/>
            </a:pPr>
            <a:endParaRPr lang="en-US" b="1" dirty="0"/>
          </a:p>
          <a:p>
            <a:pPr marL="0" indent="0" algn="just">
              <a:buNone/>
            </a:pPr>
            <a:endParaRPr lang="en-US" b="1" dirty="0"/>
          </a:p>
          <a:p>
            <a:pPr algn="just"/>
            <a:r>
              <a:rPr lang="en-US" dirty="0"/>
              <a:t>The </a:t>
            </a:r>
            <a:r>
              <a:rPr lang="en-US" b="1" dirty="0">
                <a:solidFill>
                  <a:srgbClr val="0070C0"/>
                </a:solidFill>
              </a:rPr>
              <a:t>Project Management Body of Knowledge (PMBOK) </a:t>
            </a:r>
            <a:r>
              <a:rPr lang="en-US" dirty="0"/>
              <a:t>Guide defines project management as “</a:t>
            </a:r>
            <a:r>
              <a:rPr lang="en-US" b="1" i="1" dirty="0"/>
              <a:t>application of knowledge, skills, tools, and techniques to project activities to meet project requirements.” </a:t>
            </a:r>
          </a:p>
          <a:p>
            <a:pPr marL="0" indent="0" algn="just">
              <a:buNone/>
            </a:pPr>
            <a:endParaRPr lang="en-US" dirty="0"/>
          </a:p>
          <a:p>
            <a:pPr algn="just"/>
            <a:r>
              <a:rPr lang="en-US" b="1" dirty="0"/>
              <a:t>Project Management </a:t>
            </a:r>
            <a:r>
              <a:rPr lang="en-US" dirty="0"/>
              <a:t>is accomplished through </a:t>
            </a:r>
            <a:r>
              <a:rPr lang="en-US" b="1" i="1" dirty="0"/>
              <a:t>“the application and integration of the project management processes of initiating, planning, executing, monitoring and controlling, and closing” </a:t>
            </a:r>
          </a:p>
          <a:p>
            <a:pPr marL="0" indent="0" algn="just">
              <a:buNone/>
            </a:pPr>
            <a:r>
              <a:rPr lang="en-US" dirty="0"/>
              <a:t>				(Project Management Institute, 2013, p. 6). </a:t>
            </a:r>
          </a:p>
          <a:p>
            <a:pPr marL="0" indent="0" algn="just">
              <a:buNone/>
            </a:pPr>
            <a:endParaRPr lang="en-US" dirty="0"/>
          </a:p>
          <a:p>
            <a:pPr algn="just"/>
            <a:r>
              <a:rPr lang="en-US" dirty="0"/>
              <a:t>	Of interest, the </a:t>
            </a:r>
            <a:r>
              <a:rPr lang="en-US" b="1" dirty="0">
                <a:solidFill>
                  <a:srgbClr val="0070C0"/>
                </a:solidFill>
              </a:rPr>
              <a:t>PMBOK Guide </a:t>
            </a:r>
            <a:r>
              <a:rPr lang="en-US" dirty="0"/>
              <a:t>has, as its primary objective, the explanation of how each of the processes may be accomplished in practice.</a:t>
            </a:r>
          </a:p>
          <a:p>
            <a:pPr marL="0" indent="0">
              <a:buNone/>
            </a:pPr>
            <a:endParaRPr lang="fr-FR" dirty="0"/>
          </a:p>
        </p:txBody>
      </p:sp>
      <p:sp>
        <p:nvSpPr>
          <p:cNvPr id="4" name="TextBox 15">
            <a:extLst>
              <a:ext uri="{FF2B5EF4-FFF2-40B4-BE49-F238E27FC236}">
                <a16:creationId xmlns:a16="http://schemas.microsoft.com/office/drawing/2014/main" id="{D94CDDBA-4777-171D-7CBC-DEBC0BEF5F98}"/>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19842929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0299" y="400049"/>
            <a:ext cx="7191375" cy="828675"/>
          </a:xfrm>
        </p:spPr>
        <p:txBody>
          <a:bodyPr>
            <a:normAutofit/>
          </a:bodyPr>
          <a:lstStyle/>
          <a:p>
            <a:pPr algn="ctr"/>
            <a:r>
              <a:rPr lang="en-US" sz="4000" b="1" dirty="0">
                <a:solidFill>
                  <a:srgbClr val="00FFFF"/>
                </a:solidFill>
                <a:latin typeface="Calibri" panose="020F0502020204030204" pitchFamily="34" charset="0"/>
                <a:cs typeface="Calibri" panose="020F0502020204030204" pitchFamily="34" charset="0"/>
              </a:rPr>
              <a:t>III-Project Management</a:t>
            </a:r>
            <a:endParaRPr lang="en-US" sz="4000" b="1" dirty="0">
              <a:solidFill>
                <a:srgbClr val="00FFFF"/>
              </a:solidFill>
            </a:endParaRPr>
          </a:p>
        </p:txBody>
      </p:sp>
      <p:sp>
        <p:nvSpPr>
          <p:cNvPr id="3" name="Content Placeholder 2"/>
          <p:cNvSpPr>
            <a:spLocks noGrp="1"/>
          </p:cNvSpPr>
          <p:nvPr>
            <p:ph idx="1"/>
          </p:nvPr>
        </p:nvSpPr>
        <p:spPr>
          <a:xfrm>
            <a:off x="0" y="1676400"/>
            <a:ext cx="10420350" cy="5181599"/>
          </a:xfrm>
        </p:spPr>
        <p:txBody>
          <a:bodyPr>
            <a:normAutofit/>
          </a:bodyPr>
          <a:lstStyle/>
          <a:p>
            <a:pPr algn="just"/>
            <a:r>
              <a:rPr lang="en-US" dirty="0"/>
              <a:t>Project management extends beyond managing and scheduling activities.</a:t>
            </a:r>
          </a:p>
          <a:p>
            <a:pPr algn="just"/>
            <a:r>
              <a:rPr lang="en-US" dirty="0"/>
              <a:t> Project management entails a combination of tools, people, and systems (Lewis, 2011): </a:t>
            </a:r>
          </a:p>
          <a:p>
            <a:pPr algn="just"/>
            <a:r>
              <a:rPr lang="en-US" dirty="0"/>
              <a:t>Tools may include computers, software packages, and daily planners. * People include organizations and project teams who engage in processes      geared toward goal accomplishment within systems. </a:t>
            </a:r>
          </a:p>
          <a:p>
            <a:pPr marL="0" indent="0" algn="just">
              <a:buNone/>
            </a:pPr>
            <a:endParaRPr lang="en-US" dirty="0"/>
          </a:p>
          <a:p>
            <a:pPr marL="0" indent="0" algn="just">
              <a:buNone/>
            </a:pPr>
            <a:r>
              <a:rPr lang="en-US" dirty="0"/>
              <a:t>	Management of people may present as a challenge in this endeavor, and leaders and communicators must use multiple skills to coach and mentor individuals toward achieving the common goal. </a:t>
            </a:r>
          </a:p>
        </p:txBody>
      </p:sp>
      <p:sp>
        <p:nvSpPr>
          <p:cNvPr id="4" name="TextBox 15">
            <a:extLst>
              <a:ext uri="{FF2B5EF4-FFF2-40B4-BE49-F238E27FC236}">
                <a16:creationId xmlns:a16="http://schemas.microsoft.com/office/drawing/2014/main" id="{72801D04-2275-A2A5-E9CC-3A2767F5F6F3}"/>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6402159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4F201E-6480-42A9-84BD-AB682860C5DC}"/>
              </a:ext>
            </a:extLst>
          </p:cNvPr>
          <p:cNvSpPr>
            <a:spLocks noGrp="1"/>
          </p:cNvSpPr>
          <p:nvPr>
            <p:ph type="title"/>
          </p:nvPr>
        </p:nvSpPr>
        <p:spPr>
          <a:xfrm>
            <a:off x="2725615" y="391502"/>
            <a:ext cx="7033847" cy="962513"/>
          </a:xfrm>
        </p:spPr>
        <p:txBody>
          <a:bodyPr>
            <a:normAutofit/>
          </a:bodyPr>
          <a:lstStyle/>
          <a:p>
            <a:r>
              <a:rPr lang="en-US" sz="4000" b="1" dirty="0">
                <a:solidFill>
                  <a:srgbClr val="00FFFF"/>
                </a:solidFill>
                <a:latin typeface="Calibri" panose="020F0502020204030204" pitchFamily="34" charset="0"/>
                <a:cs typeface="Calibri" panose="020F0502020204030204" pitchFamily="34" charset="0"/>
              </a:rPr>
              <a:t>III-Project Management</a:t>
            </a:r>
            <a:endParaRPr lang="fr-FR" sz="4000" dirty="0">
              <a:solidFill>
                <a:srgbClr val="00FFFF"/>
              </a:solidFill>
            </a:endParaRPr>
          </a:p>
        </p:txBody>
      </p:sp>
      <p:sp>
        <p:nvSpPr>
          <p:cNvPr id="3" name="Espace réservé du contenu 2">
            <a:extLst>
              <a:ext uri="{FF2B5EF4-FFF2-40B4-BE49-F238E27FC236}">
                <a16:creationId xmlns:a16="http://schemas.microsoft.com/office/drawing/2014/main" id="{C1C8A2AE-2F4B-4685-BC82-E6523CA17AF8}"/>
              </a:ext>
            </a:extLst>
          </p:cNvPr>
          <p:cNvSpPr>
            <a:spLocks noGrp="1"/>
          </p:cNvSpPr>
          <p:nvPr>
            <p:ph idx="1"/>
          </p:nvPr>
        </p:nvSpPr>
        <p:spPr>
          <a:xfrm>
            <a:off x="140678" y="1825625"/>
            <a:ext cx="10243038" cy="4351338"/>
          </a:xfrm>
        </p:spPr>
        <p:txBody>
          <a:bodyPr/>
          <a:lstStyle/>
          <a:p>
            <a:pPr marL="0" indent="0">
              <a:buNone/>
            </a:pPr>
            <a:r>
              <a:rPr lang="fr-FR" sz="2600" b="1" dirty="0"/>
              <a:t>	III-2- The Project Management Framework</a:t>
            </a:r>
          </a:p>
          <a:p>
            <a:pPr marL="0" indent="0">
              <a:buNone/>
            </a:pPr>
            <a:endParaRPr lang="en-US" sz="2600" b="0" i="0" dirty="0">
              <a:effectLst/>
            </a:endParaRPr>
          </a:p>
          <a:p>
            <a:r>
              <a:rPr lang="en-US" sz="2600" b="0" i="0" dirty="0">
                <a:effectLst/>
              </a:rPr>
              <a:t>It’s the </a:t>
            </a:r>
            <a:r>
              <a:rPr lang="en-US" sz="2600" b="1" i="0" dirty="0">
                <a:effectLst/>
              </a:rPr>
              <a:t>processes</a:t>
            </a:r>
            <a:r>
              <a:rPr lang="en-US" sz="2600" b="0" i="0" dirty="0">
                <a:effectLst/>
              </a:rPr>
              <a:t>, </a:t>
            </a:r>
            <a:r>
              <a:rPr lang="en-US" sz="2600" b="1" i="0" dirty="0">
                <a:effectLst/>
              </a:rPr>
              <a:t>tasks</a:t>
            </a:r>
            <a:r>
              <a:rPr lang="en-US" sz="2600" b="0" i="0" dirty="0">
                <a:effectLst/>
              </a:rPr>
              <a:t>, and </a:t>
            </a:r>
            <a:r>
              <a:rPr lang="en-US" sz="2600" b="1" i="0" dirty="0">
                <a:effectLst/>
              </a:rPr>
              <a:t>tools</a:t>
            </a:r>
            <a:r>
              <a:rPr lang="en-US" sz="2600" b="0" i="0" dirty="0">
                <a:effectLst/>
              </a:rPr>
              <a:t> used to take a project from start to finish.</a:t>
            </a:r>
          </a:p>
          <a:p>
            <a:r>
              <a:rPr lang="en-US" sz="2600" b="0" i="0" dirty="0">
                <a:effectLst/>
              </a:rPr>
              <a:t> It encompasses all the key components required for </a:t>
            </a:r>
            <a:r>
              <a:rPr lang="en-US" sz="2600" b="1" i="0" dirty="0">
                <a:effectLst/>
              </a:rPr>
              <a:t>planning</a:t>
            </a:r>
            <a:r>
              <a:rPr lang="en-US" sz="2600" b="0" i="0" dirty="0">
                <a:effectLst/>
              </a:rPr>
              <a:t>, </a:t>
            </a:r>
            <a:r>
              <a:rPr lang="en-US" sz="2600" b="1" i="0" dirty="0">
                <a:effectLst/>
              </a:rPr>
              <a:t>managing</a:t>
            </a:r>
            <a:r>
              <a:rPr lang="en-US" sz="2600" b="0" i="0" dirty="0">
                <a:effectLst/>
              </a:rPr>
              <a:t>, and </a:t>
            </a:r>
            <a:r>
              <a:rPr lang="en-US" sz="2600" b="1" i="0" dirty="0">
                <a:effectLst/>
              </a:rPr>
              <a:t>governing projects</a:t>
            </a:r>
            <a:r>
              <a:rPr lang="en-US" sz="2600" b="0" i="0" dirty="0">
                <a:effectLst/>
              </a:rPr>
              <a:t>.</a:t>
            </a:r>
          </a:p>
          <a:p>
            <a:pPr marL="0" indent="0">
              <a:buNone/>
            </a:pPr>
            <a:endParaRPr lang="en-US" sz="2600" b="0" i="0" dirty="0">
              <a:effectLst/>
            </a:endParaRPr>
          </a:p>
          <a:p>
            <a:r>
              <a:rPr lang="en-US" sz="2600" b="0" i="0" dirty="0">
                <a:effectLst/>
              </a:rPr>
              <a:t>The </a:t>
            </a:r>
            <a:r>
              <a:rPr lang="en-US" sz="2600" b="1" i="0" u="none" strike="noStrike" dirty="0">
                <a:solidFill>
                  <a:srgbClr val="FF0000"/>
                </a:solidFill>
                <a:effectLst/>
                <a:hlinkClick r:id="rId2">
                  <a:extLst>
                    <a:ext uri="{A12FA001-AC4F-418D-AE19-62706E023703}">
                      <ahyp:hlinkClr xmlns:ahyp="http://schemas.microsoft.com/office/drawing/2018/hyperlinkcolor" val="tx"/>
                    </a:ext>
                  </a:extLst>
                </a:hlinkClick>
              </a:rPr>
              <a:t>project management framework</a:t>
            </a:r>
            <a:r>
              <a:rPr lang="en-US" sz="2600" b="1" i="0" dirty="0">
                <a:solidFill>
                  <a:srgbClr val="FF0000"/>
                </a:solidFill>
                <a:effectLst/>
              </a:rPr>
              <a:t> </a:t>
            </a:r>
            <a:r>
              <a:rPr lang="en-US" sz="2600" b="0" i="0" dirty="0">
                <a:effectLst/>
              </a:rPr>
              <a:t>can </a:t>
            </a:r>
          </a:p>
          <a:p>
            <a:pPr marL="0" indent="0">
              <a:buNone/>
            </a:pPr>
            <a:r>
              <a:rPr lang="en-US" sz="2600" b="0" i="0" dirty="0">
                <a:effectLst/>
              </a:rPr>
              <a:t>be broken into three parts:</a:t>
            </a:r>
            <a:endParaRPr lang="fr-FR" sz="2600" dirty="0"/>
          </a:p>
          <a:p>
            <a:endParaRPr lang="fr-FR" dirty="0"/>
          </a:p>
        </p:txBody>
      </p:sp>
      <p:pic>
        <p:nvPicPr>
          <p:cNvPr id="4" name="Picture 3">
            <a:extLst>
              <a:ext uri="{FF2B5EF4-FFF2-40B4-BE49-F238E27FC236}">
                <a16:creationId xmlns:a16="http://schemas.microsoft.com/office/drawing/2014/main" id="{20193A5F-B761-46C7-A115-BA5D03CC6D82}"/>
              </a:ext>
            </a:extLst>
          </p:cNvPr>
          <p:cNvPicPr>
            <a:picLocks noChangeAspect="1"/>
          </p:cNvPicPr>
          <p:nvPr/>
        </p:nvPicPr>
        <p:blipFill>
          <a:blip r:embed="rId3"/>
          <a:stretch>
            <a:fillRect/>
          </a:stretch>
        </p:blipFill>
        <p:spPr>
          <a:xfrm>
            <a:off x="8851718" y="5188858"/>
            <a:ext cx="1652159" cy="1202418"/>
          </a:xfrm>
          <a:prstGeom prst="rect">
            <a:avLst/>
          </a:prstGeom>
        </p:spPr>
      </p:pic>
      <p:sp>
        <p:nvSpPr>
          <p:cNvPr id="5" name="TextBox 15">
            <a:extLst>
              <a:ext uri="{FF2B5EF4-FFF2-40B4-BE49-F238E27FC236}">
                <a16:creationId xmlns:a16="http://schemas.microsoft.com/office/drawing/2014/main" id="{39384AB2-9607-5356-6035-11A214C62CB5}"/>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42286474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5BE37C-862B-45CA-A2D6-FFCC58FADAF3}"/>
              </a:ext>
            </a:extLst>
          </p:cNvPr>
          <p:cNvSpPr>
            <a:spLocks noGrp="1"/>
          </p:cNvSpPr>
          <p:nvPr>
            <p:ph type="title"/>
          </p:nvPr>
        </p:nvSpPr>
        <p:spPr>
          <a:xfrm>
            <a:off x="2593731" y="365126"/>
            <a:ext cx="6321670" cy="1024060"/>
          </a:xfrm>
        </p:spPr>
        <p:txBody>
          <a:bodyPr>
            <a:normAutofit/>
          </a:bodyPr>
          <a:lstStyle/>
          <a:p>
            <a:r>
              <a:rPr lang="en-US" sz="4000" b="1" dirty="0">
                <a:solidFill>
                  <a:srgbClr val="00FFFF"/>
                </a:solidFill>
                <a:latin typeface="Calibri" panose="020F0502020204030204" pitchFamily="34" charset="0"/>
                <a:cs typeface="Calibri" panose="020F0502020204030204" pitchFamily="34" charset="0"/>
              </a:rPr>
              <a:t>III-Project Management</a:t>
            </a:r>
            <a:endParaRPr lang="fr-FR" sz="4000" dirty="0">
              <a:solidFill>
                <a:srgbClr val="00FFFF"/>
              </a:solidFill>
            </a:endParaRPr>
          </a:p>
        </p:txBody>
      </p:sp>
      <p:sp>
        <p:nvSpPr>
          <p:cNvPr id="3" name="Espace réservé du contenu 2">
            <a:extLst>
              <a:ext uri="{FF2B5EF4-FFF2-40B4-BE49-F238E27FC236}">
                <a16:creationId xmlns:a16="http://schemas.microsoft.com/office/drawing/2014/main" id="{6386A31E-9FC5-46FF-A0C0-FD2167E49899}"/>
              </a:ext>
            </a:extLst>
          </p:cNvPr>
          <p:cNvSpPr>
            <a:spLocks noGrp="1"/>
          </p:cNvSpPr>
          <p:nvPr>
            <p:ph idx="1"/>
          </p:nvPr>
        </p:nvSpPr>
        <p:spPr>
          <a:xfrm>
            <a:off x="131885" y="1825624"/>
            <a:ext cx="10163907" cy="4583967"/>
          </a:xfrm>
        </p:spPr>
        <p:txBody>
          <a:bodyPr>
            <a:normAutofit/>
          </a:bodyPr>
          <a:lstStyle/>
          <a:p>
            <a:pPr marL="0" indent="0">
              <a:buNone/>
            </a:pPr>
            <a:r>
              <a:rPr lang="en-US" b="1" i="0" dirty="0">
                <a:effectLst/>
              </a:rPr>
              <a:t>	</a:t>
            </a:r>
            <a:r>
              <a:rPr lang="en-US" sz="2600" b="1" i="0" dirty="0">
                <a:effectLst/>
              </a:rPr>
              <a:t>* </a:t>
            </a:r>
            <a:r>
              <a:rPr lang="en-US" sz="2600" b="1" i="0" dirty="0">
                <a:solidFill>
                  <a:srgbClr val="0070C0"/>
                </a:solidFill>
                <a:effectLst/>
              </a:rPr>
              <a:t>A Project life cycle</a:t>
            </a:r>
          </a:p>
          <a:p>
            <a:pPr marL="0" indent="0">
              <a:buNone/>
            </a:pPr>
            <a:r>
              <a:rPr lang="en-US" sz="2600" dirty="0"/>
              <a:t>	</a:t>
            </a:r>
            <a:r>
              <a:rPr lang="en-US" sz="2600" b="0" i="0" dirty="0">
                <a:effectLst/>
              </a:rPr>
              <a:t>Every project goes through the project life cycle, which is made up of five project management stages (PMBOK guide): </a:t>
            </a:r>
            <a:r>
              <a:rPr lang="en-US" sz="2600" b="1" i="0" dirty="0">
                <a:effectLst/>
              </a:rPr>
              <a:t>initiation</a:t>
            </a:r>
            <a:r>
              <a:rPr lang="en-US" sz="2600" b="0" i="0" dirty="0">
                <a:effectLst/>
              </a:rPr>
              <a:t>, </a:t>
            </a:r>
            <a:r>
              <a:rPr lang="en-US" sz="2600" b="1" i="0" dirty="0">
                <a:effectLst/>
              </a:rPr>
              <a:t>planning</a:t>
            </a:r>
            <a:r>
              <a:rPr lang="en-US" sz="2600" b="0" i="0" dirty="0">
                <a:effectLst/>
              </a:rPr>
              <a:t>, </a:t>
            </a:r>
            <a:r>
              <a:rPr lang="en-US" sz="2600" b="1" i="0" dirty="0">
                <a:effectLst/>
              </a:rPr>
              <a:t>execution</a:t>
            </a:r>
            <a:r>
              <a:rPr lang="en-US" sz="2600" b="0" i="0" dirty="0">
                <a:effectLst/>
              </a:rPr>
              <a:t>, </a:t>
            </a:r>
            <a:r>
              <a:rPr lang="en-US" sz="2600" b="1" i="0" dirty="0">
                <a:effectLst/>
              </a:rPr>
              <a:t>monitoring</a:t>
            </a:r>
            <a:r>
              <a:rPr lang="en-US" sz="2600" b="0" i="0" dirty="0">
                <a:effectLst/>
              </a:rPr>
              <a:t> </a:t>
            </a:r>
            <a:r>
              <a:rPr lang="en-US" sz="2600" b="1" i="0" dirty="0">
                <a:effectLst/>
              </a:rPr>
              <a:t>and control and closure</a:t>
            </a:r>
            <a:r>
              <a:rPr lang="en-US" sz="2600" b="1" i="0" dirty="0">
                <a:solidFill>
                  <a:srgbClr val="424242"/>
                </a:solidFill>
                <a:effectLst/>
              </a:rPr>
              <a:t>.</a:t>
            </a:r>
          </a:p>
          <a:p>
            <a:pPr marL="0" indent="0">
              <a:buNone/>
            </a:pPr>
            <a:endParaRPr lang="en-US" sz="2600" b="1" i="0" dirty="0">
              <a:solidFill>
                <a:srgbClr val="424242"/>
              </a:solidFill>
              <a:effectLst/>
            </a:endParaRPr>
          </a:p>
          <a:p>
            <a:pPr marL="0" indent="0">
              <a:buNone/>
            </a:pPr>
            <a:r>
              <a:rPr lang="en-US" sz="2600" b="1" dirty="0"/>
              <a:t>	* </a:t>
            </a:r>
            <a:r>
              <a:rPr lang="en-US" sz="2600" b="1" dirty="0">
                <a:solidFill>
                  <a:srgbClr val="0070C0"/>
                </a:solidFill>
              </a:rPr>
              <a:t>A project control cycle</a:t>
            </a:r>
          </a:p>
          <a:p>
            <a:pPr marL="0" indent="0">
              <a:buNone/>
            </a:pPr>
            <a:endParaRPr lang="en-US" sz="2600" dirty="0">
              <a:solidFill>
                <a:srgbClr val="0070C0"/>
              </a:solidFill>
            </a:endParaRPr>
          </a:p>
          <a:p>
            <a:pPr marL="0" indent="0">
              <a:buNone/>
            </a:pPr>
            <a:r>
              <a:rPr lang="en-US" sz="2600" b="1" dirty="0"/>
              <a:t>	* </a:t>
            </a:r>
            <a:r>
              <a:rPr lang="en-US" sz="2600" b="1" dirty="0">
                <a:solidFill>
                  <a:srgbClr val="0070C0"/>
                </a:solidFill>
              </a:rPr>
              <a:t>Tool and templates </a:t>
            </a:r>
            <a:r>
              <a:rPr lang="en-US" sz="2600" dirty="0"/>
              <a:t>to facilitate the execution of the project</a:t>
            </a:r>
            <a:endParaRPr lang="fr-FR" sz="2600" dirty="0"/>
          </a:p>
          <a:p>
            <a:pPr marL="0" indent="0">
              <a:buNone/>
            </a:pPr>
            <a:endParaRPr lang="fr-FR" sz="2600" dirty="0"/>
          </a:p>
          <a:p>
            <a:pPr marL="0" indent="0">
              <a:buNone/>
            </a:pPr>
            <a:endParaRPr lang="fr-FR" dirty="0"/>
          </a:p>
        </p:txBody>
      </p:sp>
      <p:pic>
        <p:nvPicPr>
          <p:cNvPr id="4" name="Picture 3">
            <a:extLst>
              <a:ext uri="{FF2B5EF4-FFF2-40B4-BE49-F238E27FC236}">
                <a16:creationId xmlns:a16="http://schemas.microsoft.com/office/drawing/2014/main" id="{7C55DC5D-702A-48EC-935C-57D1BBEE9F02}"/>
              </a:ext>
            </a:extLst>
          </p:cNvPr>
          <p:cNvPicPr>
            <a:picLocks noChangeAspect="1"/>
          </p:cNvPicPr>
          <p:nvPr/>
        </p:nvPicPr>
        <p:blipFill>
          <a:blip r:embed="rId2"/>
          <a:stretch>
            <a:fillRect/>
          </a:stretch>
        </p:blipFill>
        <p:spPr>
          <a:xfrm>
            <a:off x="12120" y="5470212"/>
            <a:ext cx="1652159" cy="1202418"/>
          </a:xfrm>
          <a:prstGeom prst="rect">
            <a:avLst/>
          </a:prstGeom>
        </p:spPr>
      </p:pic>
      <p:sp>
        <p:nvSpPr>
          <p:cNvPr id="5" name="TextBox 15">
            <a:extLst>
              <a:ext uri="{FF2B5EF4-FFF2-40B4-BE49-F238E27FC236}">
                <a16:creationId xmlns:a16="http://schemas.microsoft.com/office/drawing/2014/main" id="{7DC8DF52-4370-F896-911D-31D590042038}"/>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1281035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BED280-F6F7-48B7-9AC8-43E2FBDB4B3B}"/>
              </a:ext>
            </a:extLst>
          </p:cNvPr>
          <p:cNvSpPr>
            <a:spLocks noGrp="1"/>
          </p:cNvSpPr>
          <p:nvPr>
            <p:ph type="title"/>
          </p:nvPr>
        </p:nvSpPr>
        <p:spPr>
          <a:xfrm>
            <a:off x="2535115" y="329957"/>
            <a:ext cx="7074877" cy="1103190"/>
          </a:xfrm>
        </p:spPr>
        <p:txBody>
          <a:bodyPr>
            <a:normAutofit/>
          </a:bodyPr>
          <a:lstStyle/>
          <a:p>
            <a:pPr algn="ctr"/>
            <a:r>
              <a:rPr lang="en-US" sz="4000" b="1" dirty="0">
                <a:solidFill>
                  <a:srgbClr val="00FFFF"/>
                </a:solidFill>
                <a:latin typeface="Calibri" panose="020F0502020204030204" pitchFamily="34" charset="0"/>
                <a:cs typeface="Calibri" panose="020F0502020204030204" pitchFamily="34" charset="0"/>
              </a:rPr>
              <a:t>III-Project Management</a:t>
            </a:r>
            <a:endParaRPr lang="fr-FR" sz="4000" dirty="0">
              <a:solidFill>
                <a:srgbClr val="00FFFF"/>
              </a:solidFill>
            </a:endParaRPr>
          </a:p>
        </p:txBody>
      </p:sp>
      <p:sp>
        <p:nvSpPr>
          <p:cNvPr id="3" name="Espace réservé du contenu 2">
            <a:extLst>
              <a:ext uri="{FF2B5EF4-FFF2-40B4-BE49-F238E27FC236}">
                <a16:creationId xmlns:a16="http://schemas.microsoft.com/office/drawing/2014/main" id="{EBC52529-2E16-42C0-9A58-60D77CA136F9}"/>
              </a:ext>
            </a:extLst>
          </p:cNvPr>
          <p:cNvSpPr>
            <a:spLocks noGrp="1"/>
          </p:cNvSpPr>
          <p:nvPr>
            <p:ph idx="1"/>
          </p:nvPr>
        </p:nvSpPr>
        <p:spPr>
          <a:xfrm>
            <a:off x="175846" y="1825625"/>
            <a:ext cx="10207869" cy="4351338"/>
          </a:xfrm>
        </p:spPr>
        <p:txBody>
          <a:bodyPr>
            <a:normAutofit/>
          </a:bodyPr>
          <a:lstStyle/>
          <a:p>
            <a:pPr marL="0" indent="0">
              <a:buNone/>
            </a:pPr>
            <a:r>
              <a:rPr lang="fr-FR" sz="2800" b="1" dirty="0"/>
              <a:t>	III-3- The Project Management Scope</a:t>
            </a:r>
            <a:endParaRPr lang="fr-FR" dirty="0"/>
          </a:p>
          <a:p>
            <a:pPr algn="l"/>
            <a:r>
              <a:rPr lang="en-US" b="0" i="0" dirty="0">
                <a:solidFill>
                  <a:srgbClr val="1D2B36"/>
                </a:solidFill>
                <a:effectLst/>
                <a:latin typeface="GraphikRegular"/>
              </a:rPr>
              <a:t>Project scope is a part of the </a:t>
            </a:r>
            <a:r>
              <a:rPr lang="en-US" b="0" i="0" u="none" strike="noStrike" dirty="0">
                <a:solidFill>
                  <a:srgbClr val="0565FF"/>
                </a:solidFill>
                <a:effectLst/>
                <a:latin typeface="GraphikRegular"/>
                <a:hlinkClick r:id="rId2"/>
              </a:rPr>
              <a:t>project planning process</a:t>
            </a:r>
            <a:r>
              <a:rPr lang="en-US" b="0" i="0" dirty="0">
                <a:solidFill>
                  <a:srgbClr val="1D2B36"/>
                </a:solidFill>
                <a:effectLst/>
                <a:latin typeface="GraphikRegular"/>
              </a:rPr>
              <a:t> that documents specific goals, deliverables, features, and budgets. The scope document details the list of activities for the successful completion of the project.</a:t>
            </a:r>
          </a:p>
          <a:p>
            <a:pPr marL="0" indent="0">
              <a:buNone/>
            </a:pPr>
            <a:endParaRPr lang="fr-FR" sz="2800" dirty="0"/>
          </a:p>
          <a:p>
            <a:r>
              <a:rPr lang="en-US" sz="2800" b="0" i="0" dirty="0">
                <a:solidFill>
                  <a:srgbClr val="202122"/>
                </a:solidFill>
              </a:rPr>
              <a:t>In</a:t>
            </a:r>
            <a:r>
              <a:rPr lang="en-US" sz="2800" b="0" i="0" dirty="0"/>
              <a:t> </a:t>
            </a:r>
            <a:r>
              <a:rPr lang="en-US" sz="2800" b="0" i="0" strike="noStrike" dirty="0">
                <a:hlinkClick r:id="rId3" tooltip="Project management">
                  <a:extLst>
                    <a:ext uri="{A12FA001-AC4F-418D-AE19-62706E023703}">
                      <ahyp:hlinkClr xmlns:ahyp="http://schemas.microsoft.com/office/drawing/2018/hyperlinkcolor" val="tx"/>
                    </a:ext>
                  </a:extLst>
                </a:hlinkClick>
              </a:rPr>
              <a:t>Project Management</a:t>
            </a:r>
            <a:r>
              <a:rPr lang="en-US" strike="noStrike" dirty="0">
                <a:solidFill>
                  <a:srgbClr val="202122"/>
                </a:solidFill>
              </a:rPr>
              <a:t>,</a:t>
            </a:r>
            <a:r>
              <a:rPr lang="en-US" sz="2800" b="0" i="0" dirty="0">
                <a:solidFill>
                  <a:srgbClr val="202122"/>
                </a:solidFill>
              </a:rPr>
              <a:t> </a:t>
            </a:r>
            <a:r>
              <a:rPr lang="en-US" sz="2800" b="1" i="0" dirty="0">
                <a:solidFill>
                  <a:srgbClr val="FF0000"/>
                </a:solidFill>
              </a:rPr>
              <a:t>scope</a:t>
            </a:r>
            <a:r>
              <a:rPr lang="en-US" sz="2800" b="0" i="0" dirty="0">
                <a:solidFill>
                  <a:srgbClr val="202122"/>
                </a:solidFill>
              </a:rPr>
              <a:t> </a:t>
            </a:r>
            <a:r>
              <a:rPr lang="en-US" sz="2800" b="0" i="0" dirty="0">
                <a:solidFill>
                  <a:srgbClr val="000000"/>
                </a:solidFill>
              </a:rPr>
              <a:t>refers to </a:t>
            </a:r>
            <a:r>
              <a:rPr lang="en-US" sz="2800" b="0" i="1" dirty="0">
                <a:solidFill>
                  <a:srgbClr val="000000"/>
                </a:solidFill>
              </a:rPr>
              <a:t>all of the </a:t>
            </a:r>
            <a:r>
              <a:rPr lang="en-US" sz="2800" b="1" i="1" dirty="0">
                <a:solidFill>
                  <a:srgbClr val="0070C0"/>
                </a:solidFill>
              </a:rPr>
              <a:t>products, services</a:t>
            </a:r>
            <a:r>
              <a:rPr lang="en-US" sz="2800" b="0" i="1" dirty="0">
                <a:solidFill>
                  <a:srgbClr val="000000"/>
                </a:solidFill>
              </a:rPr>
              <a:t>, and </a:t>
            </a:r>
            <a:r>
              <a:rPr lang="en-US" sz="2800" b="1" i="1" dirty="0">
                <a:solidFill>
                  <a:srgbClr val="0070C0"/>
                </a:solidFill>
              </a:rPr>
              <a:t>results </a:t>
            </a:r>
            <a:r>
              <a:rPr lang="en-US" sz="2800" b="0" i="1" dirty="0">
                <a:solidFill>
                  <a:srgbClr val="000000"/>
                </a:solidFill>
              </a:rPr>
              <a:t>provided by your project</a:t>
            </a:r>
            <a:r>
              <a:rPr lang="en-US" sz="2800" b="0" i="0" dirty="0">
                <a:solidFill>
                  <a:srgbClr val="202122"/>
                </a:solidFill>
              </a:rPr>
              <a:t>. </a:t>
            </a:r>
          </a:p>
          <a:p>
            <a:pPr marL="0" indent="0">
              <a:buNone/>
            </a:pPr>
            <a:endParaRPr lang="fr-FR" dirty="0"/>
          </a:p>
          <a:p>
            <a:endParaRPr lang="fr-FR" dirty="0"/>
          </a:p>
        </p:txBody>
      </p:sp>
      <p:pic>
        <p:nvPicPr>
          <p:cNvPr id="4" name="Picture 3">
            <a:extLst>
              <a:ext uri="{FF2B5EF4-FFF2-40B4-BE49-F238E27FC236}">
                <a16:creationId xmlns:a16="http://schemas.microsoft.com/office/drawing/2014/main" id="{7DB5D6D2-9DED-407F-96AB-8B244BB32259}"/>
              </a:ext>
            </a:extLst>
          </p:cNvPr>
          <p:cNvPicPr>
            <a:picLocks noChangeAspect="1"/>
          </p:cNvPicPr>
          <p:nvPr/>
        </p:nvPicPr>
        <p:blipFill>
          <a:blip r:embed="rId4"/>
          <a:stretch>
            <a:fillRect/>
          </a:stretch>
        </p:blipFill>
        <p:spPr>
          <a:xfrm>
            <a:off x="12120" y="5655582"/>
            <a:ext cx="1652159" cy="1202418"/>
          </a:xfrm>
          <a:prstGeom prst="rect">
            <a:avLst/>
          </a:prstGeom>
        </p:spPr>
      </p:pic>
      <p:sp>
        <p:nvSpPr>
          <p:cNvPr id="5" name="TextBox 15">
            <a:extLst>
              <a:ext uri="{FF2B5EF4-FFF2-40B4-BE49-F238E27FC236}">
                <a16:creationId xmlns:a16="http://schemas.microsoft.com/office/drawing/2014/main" id="{654120E4-9523-7ACD-15F0-DB71163982D7}"/>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6568100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D2AAC5-B6D3-45BE-8DBC-2E870C403725}"/>
              </a:ext>
            </a:extLst>
          </p:cNvPr>
          <p:cNvSpPr>
            <a:spLocks noGrp="1"/>
          </p:cNvSpPr>
          <p:nvPr>
            <p:ph type="title"/>
          </p:nvPr>
        </p:nvSpPr>
        <p:spPr>
          <a:xfrm>
            <a:off x="2461846" y="365125"/>
            <a:ext cx="7130562" cy="1068021"/>
          </a:xfrm>
        </p:spPr>
        <p:txBody>
          <a:bodyPr/>
          <a:lstStyle/>
          <a:p>
            <a:pPr algn="ctr"/>
            <a:r>
              <a:rPr lang="en-US" sz="4400" b="1" dirty="0">
                <a:solidFill>
                  <a:srgbClr val="00FFFF"/>
                </a:solidFill>
                <a:latin typeface="Calibri" panose="020F0502020204030204" pitchFamily="34" charset="0"/>
                <a:cs typeface="Calibri" panose="020F0502020204030204" pitchFamily="34" charset="0"/>
              </a:rPr>
              <a:t>III-Project Management</a:t>
            </a:r>
            <a:endParaRPr lang="fr-FR" dirty="0">
              <a:solidFill>
                <a:srgbClr val="00FFFF"/>
              </a:solidFill>
            </a:endParaRPr>
          </a:p>
        </p:txBody>
      </p:sp>
      <p:sp>
        <p:nvSpPr>
          <p:cNvPr id="3" name="Espace réservé du contenu 2">
            <a:extLst>
              <a:ext uri="{FF2B5EF4-FFF2-40B4-BE49-F238E27FC236}">
                <a16:creationId xmlns:a16="http://schemas.microsoft.com/office/drawing/2014/main" id="{4B65EDB9-1C07-4785-97DB-77C824A5A967}"/>
              </a:ext>
            </a:extLst>
          </p:cNvPr>
          <p:cNvSpPr>
            <a:spLocks noGrp="1"/>
          </p:cNvSpPr>
          <p:nvPr>
            <p:ph idx="1"/>
          </p:nvPr>
        </p:nvSpPr>
        <p:spPr>
          <a:xfrm>
            <a:off x="237392" y="1825625"/>
            <a:ext cx="10225454" cy="4351338"/>
          </a:xfrm>
        </p:spPr>
        <p:txBody>
          <a:bodyPr>
            <a:normAutofit/>
          </a:bodyPr>
          <a:lstStyle/>
          <a:p>
            <a:pPr algn="l"/>
            <a:r>
              <a:rPr lang="en-US" sz="2600" b="0" i="0" dirty="0">
                <a:effectLst/>
                <a:latin typeface="Calibri" panose="020F0502020204030204" pitchFamily="34" charset="0"/>
                <a:cs typeface="Calibri" panose="020F0502020204030204" pitchFamily="34" charset="0"/>
              </a:rPr>
              <a:t>The </a:t>
            </a:r>
            <a:r>
              <a:rPr lang="en-US" sz="2600" b="1" i="0" dirty="0">
                <a:solidFill>
                  <a:srgbClr val="FF0000"/>
                </a:solidFill>
                <a:effectLst/>
                <a:latin typeface="Calibri" panose="020F0502020204030204" pitchFamily="34" charset="0"/>
                <a:cs typeface="Calibri" panose="020F0502020204030204" pitchFamily="34" charset="0"/>
              </a:rPr>
              <a:t>Scope</a:t>
            </a:r>
            <a:r>
              <a:rPr lang="en-US" sz="2600" b="0" i="0" dirty="0">
                <a:effectLst/>
                <a:latin typeface="Calibri" panose="020F0502020204030204" pitchFamily="34" charset="0"/>
                <a:cs typeface="Calibri" panose="020F0502020204030204" pitchFamily="34" charset="0"/>
              </a:rPr>
              <a:t> is defined by understanding the project requirements and the client’s expectations. </a:t>
            </a:r>
          </a:p>
          <a:p>
            <a:pPr algn="l"/>
            <a:endParaRPr lang="en-US" sz="2600" dirty="0">
              <a:latin typeface="Calibri" panose="020F0502020204030204" pitchFamily="34" charset="0"/>
              <a:cs typeface="Calibri" panose="020F0502020204030204" pitchFamily="34" charset="0"/>
            </a:endParaRPr>
          </a:p>
          <a:p>
            <a:pPr algn="l"/>
            <a:r>
              <a:rPr lang="en-US" sz="2600" b="0" i="0" dirty="0">
                <a:effectLst/>
                <a:latin typeface="Calibri" panose="020F0502020204030204" pitchFamily="34" charset="0"/>
                <a:cs typeface="Calibri" panose="020F0502020204030204" pitchFamily="34" charset="0"/>
              </a:rPr>
              <a:t>The </a:t>
            </a:r>
            <a:r>
              <a:rPr lang="en-US" sz="2600" b="1" i="0" dirty="0">
                <a:solidFill>
                  <a:srgbClr val="FF0000"/>
                </a:solidFill>
                <a:effectLst/>
                <a:latin typeface="Calibri" panose="020F0502020204030204" pitchFamily="34" charset="0"/>
                <a:cs typeface="Calibri" panose="020F0502020204030204" pitchFamily="34" charset="0"/>
              </a:rPr>
              <a:t>Scope Statement </a:t>
            </a:r>
            <a:r>
              <a:rPr lang="en-US" sz="2600" b="0" i="0" dirty="0">
                <a:effectLst/>
                <a:latin typeface="Calibri" panose="020F0502020204030204" pitchFamily="34" charset="0"/>
                <a:cs typeface="Calibri" panose="020F0502020204030204" pitchFamily="34" charset="0"/>
              </a:rPr>
              <a:t>usually contains:</a:t>
            </a:r>
          </a:p>
          <a:p>
            <a:pPr marL="0" indent="0" algn="l">
              <a:buNone/>
            </a:pPr>
            <a:r>
              <a:rPr lang="en-US" sz="2600" dirty="0">
                <a:latin typeface="Calibri" panose="020F0502020204030204" pitchFamily="34" charset="0"/>
                <a:cs typeface="Calibri" panose="020F0502020204030204" pitchFamily="34" charset="0"/>
              </a:rPr>
              <a:t>	* Project Objectives</a:t>
            </a:r>
          </a:p>
          <a:p>
            <a:pPr marL="0" indent="0" algn="l">
              <a:buNone/>
            </a:pPr>
            <a:r>
              <a:rPr lang="en-US" sz="2600" dirty="0">
                <a:latin typeface="Calibri" panose="020F0502020204030204" pitchFamily="34" charset="0"/>
                <a:cs typeface="Calibri" panose="020F0502020204030204" pitchFamily="34" charset="0"/>
              </a:rPr>
              <a:t>	* Project Deliverables</a:t>
            </a:r>
          </a:p>
          <a:p>
            <a:pPr marL="0" indent="0" algn="l">
              <a:buNone/>
            </a:pPr>
            <a:r>
              <a:rPr lang="en-US" sz="2600" dirty="0">
                <a:latin typeface="Calibri" panose="020F0502020204030204" pitchFamily="34" charset="0"/>
                <a:cs typeface="Calibri" panose="020F0502020204030204" pitchFamily="34" charset="0"/>
              </a:rPr>
              <a:t>	* Project Constaraints</a:t>
            </a:r>
          </a:p>
          <a:p>
            <a:pPr marL="0" indent="0" algn="l">
              <a:buNone/>
            </a:pPr>
            <a:r>
              <a:rPr lang="en-US" sz="2600" dirty="0">
                <a:latin typeface="Calibri" panose="020F0502020204030204" pitchFamily="34" charset="0"/>
                <a:cs typeface="Calibri" panose="020F0502020204030204" pitchFamily="34" charset="0"/>
              </a:rPr>
              <a:t>	* Project Assumptions</a:t>
            </a:r>
            <a:endParaRPr lang="fr-FR" sz="2600" dirty="0">
              <a:latin typeface="Calibri" panose="020F0502020204030204" pitchFamily="34" charset="0"/>
              <a:cs typeface="Calibri" panose="020F0502020204030204" pitchFamily="34" charset="0"/>
            </a:endParaRPr>
          </a:p>
        </p:txBody>
      </p:sp>
      <p:pic>
        <p:nvPicPr>
          <p:cNvPr id="5" name="Picture 3">
            <a:extLst>
              <a:ext uri="{FF2B5EF4-FFF2-40B4-BE49-F238E27FC236}">
                <a16:creationId xmlns:a16="http://schemas.microsoft.com/office/drawing/2014/main" id="{0E821F47-D124-47CB-B98B-C1ED98569975}"/>
              </a:ext>
            </a:extLst>
          </p:cNvPr>
          <p:cNvPicPr>
            <a:picLocks noChangeAspect="1"/>
          </p:cNvPicPr>
          <p:nvPr/>
        </p:nvPicPr>
        <p:blipFill>
          <a:blip r:embed="rId2"/>
          <a:stretch>
            <a:fillRect/>
          </a:stretch>
        </p:blipFill>
        <p:spPr>
          <a:xfrm>
            <a:off x="12120" y="5655582"/>
            <a:ext cx="1652159" cy="1202418"/>
          </a:xfrm>
          <a:prstGeom prst="rect">
            <a:avLst/>
          </a:prstGeom>
        </p:spPr>
      </p:pic>
      <p:sp>
        <p:nvSpPr>
          <p:cNvPr id="6" name="TextBox 15">
            <a:extLst>
              <a:ext uri="{FF2B5EF4-FFF2-40B4-BE49-F238E27FC236}">
                <a16:creationId xmlns:a16="http://schemas.microsoft.com/office/drawing/2014/main" id="{A5BD71F5-D92C-D678-4921-B482413C3CF5}"/>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7846716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1E91B3-FFD1-465B-B491-616572502DCB}"/>
              </a:ext>
            </a:extLst>
          </p:cNvPr>
          <p:cNvSpPr>
            <a:spLocks noGrp="1"/>
          </p:cNvSpPr>
          <p:nvPr>
            <p:ph type="title"/>
          </p:nvPr>
        </p:nvSpPr>
        <p:spPr>
          <a:xfrm>
            <a:off x="2373745" y="365126"/>
            <a:ext cx="7324438" cy="992620"/>
          </a:xfrm>
        </p:spPr>
        <p:txBody>
          <a:bodyPr>
            <a:normAutofit/>
          </a:bodyPr>
          <a:lstStyle/>
          <a:p>
            <a:r>
              <a:rPr lang="en-US" sz="4000" b="1" dirty="0">
                <a:solidFill>
                  <a:srgbClr val="00FFFF"/>
                </a:solidFill>
                <a:latin typeface="Calibri" panose="020F0502020204030204" pitchFamily="34" charset="0"/>
                <a:cs typeface="Calibri" panose="020F0502020204030204" pitchFamily="34" charset="0"/>
              </a:rPr>
              <a:t>III-Project Management</a:t>
            </a:r>
            <a:endParaRPr lang="fr-FR" sz="4000" dirty="0">
              <a:solidFill>
                <a:srgbClr val="00FFFF"/>
              </a:solidFill>
            </a:endParaRPr>
          </a:p>
        </p:txBody>
      </p:sp>
      <p:sp>
        <p:nvSpPr>
          <p:cNvPr id="3" name="Espace réservé du contenu 2">
            <a:extLst>
              <a:ext uri="{FF2B5EF4-FFF2-40B4-BE49-F238E27FC236}">
                <a16:creationId xmlns:a16="http://schemas.microsoft.com/office/drawing/2014/main" id="{CF157E35-74FD-46E7-AFF3-18B54F7D57DF}"/>
              </a:ext>
            </a:extLst>
          </p:cNvPr>
          <p:cNvSpPr>
            <a:spLocks noGrp="1"/>
          </p:cNvSpPr>
          <p:nvPr>
            <p:ph idx="1"/>
          </p:nvPr>
        </p:nvSpPr>
        <p:spPr>
          <a:xfrm>
            <a:off x="193964" y="1825625"/>
            <a:ext cx="10215418" cy="4351338"/>
          </a:xfrm>
        </p:spPr>
        <p:txBody>
          <a:bodyPr/>
          <a:lstStyle/>
          <a:p>
            <a:pPr marL="0" indent="0">
              <a:buNone/>
            </a:pPr>
            <a:r>
              <a:rPr lang="fr-FR" b="1" dirty="0"/>
              <a:t>	III-4- The 10 Project Management Areas of Knowledge</a:t>
            </a:r>
            <a:endParaRPr lang="fr-FR" dirty="0"/>
          </a:p>
          <a:p>
            <a:pPr marL="0" indent="0">
              <a:buNone/>
            </a:pPr>
            <a:endParaRPr lang="fr-FR" sz="2600" dirty="0"/>
          </a:p>
          <a:p>
            <a:r>
              <a:rPr lang="fr-FR" sz="2600" dirty="0"/>
              <a:t>An Area of Knowledge, </a:t>
            </a:r>
            <a:r>
              <a:rPr lang="fr-FR" sz="2600" dirty="0" err="1"/>
              <a:t>according</a:t>
            </a:r>
            <a:r>
              <a:rPr lang="fr-FR" sz="2600" dirty="0"/>
              <a:t> the PMBOK,  </a:t>
            </a:r>
            <a:r>
              <a:rPr lang="fr-FR" sz="2600" dirty="0" err="1"/>
              <a:t>is</a:t>
            </a:r>
            <a:r>
              <a:rPr lang="fr-FR" sz="2600" dirty="0"/>
              <a:t>:</a:t>
            </a:r>
          </a:p>
          <a:p>
            <a:endParaRPr lang="fr-FR" sz="2600" dirty="0"/>
          </a:p>
          <a:p>
            <a:pPr marL="0" indent="0" algn="ctr">
              <a:buNone/>
            </a:pPr>
            <a:r>
              <a:rPr lang="fr-FR" sz="2600" dirty="0"/>
              <a:t> «</a:t>
            </a:r>
            <a:r>
              <a:rPr lang="fr-FR" sz="2600" b="1" i="1" dirty="0"/>
              <a:t>an </a:t>
            </a:r>
            <a:r>
              <a:rPr lang="fr-FR" sz="2600" b="1" i="1" dirty="0" err="1"/>
              <a:t>identified</a:t>
            </a:r>
            <a:r>
              <a:rPr lang="fr-FR" sz="2600" b="1" i="1" dirty="0"/>
              <a:t> area of </a:t>
            </a:r>
            <a:r>
              <a:rPr lang="fr-FR" sz="2600" b="1" i="1" dirty="0" err="1"/>
              <a:t>project</a:t>
            </a:r>
            <a:r>
              <a:rPr lang="fr-FR" sz="2600" b="1" i="1" dirty="0"/>
              <a:t> management </a:t>
            </a:r>
            <a:r>
              <a:rPr lang="fr-FR" sz="2600" b="1" i="1" dirty="0" err="1"/>
              <a:t>defined</a:t>
            </a:r>
            <a:r>
              <a:rPr lang="fr-FR" sz="2600" b="1" i="1" dirty="0"/>
              <a:t> by </a:t>
            </a:r>
            <a:r>
              <a:rPr lang="fr-FR" sz="2600" b="1" i="1" dirty="0" err="1"/>
              <a:t>it’s</a:t>
            </a:r>
            <a:r>
              <a:rPr lang="fr-FR" sz="2600" b="1" i="1" dirty="0"/>
              <a:t> </a:t>
            </a:r>
            <a:r>
              <a:rPr lang="fr-FR" sz="2600" b="1" i="1" dirty="0" err="1"/>
              <a:t>knowledge</a:t>
            </a:r>
            <a:r>
              <a:rPr lang="fr-FR" sz="2600" b="1" i="1" dirty="0"/>
              <a:t> </a:t>
            </a:r>
            <a:r>
              <a:rPr lang="fr-FR" sz="2600" b="1" i="1" dirty="0" err="1"/>
              <a:t>requirements</a:t>
            </a:r>
            <a:r>
              <a:rPr lang="fr-FR" sz="2600" b="1" i="1" dirty="0"/>
              <a:t> and </a:t>
            </a:r>
            <a:r>
              <a:rPr lang="fr-FR" sz="2600" b="1" i="1" dirty="0" err="1"/>
              <a:t>described</a:t>
            </a:r>
            <a:r>
              <a:rPr lang="fr-FR" sz="2600" b="1" i="1" dirty="0"/>
              <a:t> in </a:t>
            </a:r>
            <a:r>
              <a:rPr lang="fr-FR" sz="2600" b="1" i="1" dirty="0" err="1"/>
              <a:t>terms</a:t>
            </a:r>
            <a:r>
              <a:rPr lang="fr-FR" sz="2600" b="1" i="1" dirty="0"/>
              <a:t> of </a:t>
            </a:r>
            <a:r>
              <a:rPr lang="fr-FR" sz="2600" b="1" i="1" dirty="0" err="1"/>
              <a:t>it’s</a:t>
            </a:r>
            <a:r>
              <a:rPr lang="fr-FR" sz="2600" b="1" i="1" dirty="0"/>
              <a:t> </a:t>
            </a:r>
            <a:r>
              <a:rPr lang="fr-FR" sz="2600" b="1" i="1" dirty="0" err="1"/>
              <a:t>processes</a:t>
            </a:r>
            <a:r>
              <a:rPr lang="fr-FR" sz="2600" b="1" i="1" dirty="0"/>
              <a:t>, </a:t>
            </a:r>
            <a:r>
              <a:rPr lang="fr-FR" sz="2600" b="1" i="1" dirty="0" err="1"/>
              <a:t>practises</a:t>
            </a:r>
            <a:r>
              <a:rPr lang="fr-FR" sz="2600" b="1" i="1" dirty="0"/>
              <a:t>, initial data, </a:t>
            </a:r>
            <a:r>
              <a:rPr lang="fr-FR" sz="2600" b="1" i="1" dirty="0" err="1"/>
              <a:t>results</a:t>
            </a:r>
            <a:r>
              <a:rPr lang="fr-FR" sz="2600" b="1" i="1" dirty="0"/>
              <a:t>, </a:t>
            </a:r>
            <a:r>
              <a:rPr lang="fr-FR" sz="2600" b="1" i="1" dirty="0" err="1"/>
              <a:t>tools</a:t>
            </a:r>
            <a:r>
              <a:rPr lang="fr-FR" sz="2600" b="1" i="1" dirty="0"/>
              <a:t> and techniques </a:t>
            </a:r>
            <a:r>
              <a:rPr lang="fr-FR" sz="2600" b="1" i="1" dirty="0" err="1"/>
              <a:t>that</a:t>
            </a:r>
            <a:r>
              <a:rPr lang="fr-FR" sz="2600" b="1" i="1" dirty="0"/>
              <a:t> compose </a:t>
            </a:r>
            <a:r>
              <a:rPr lang="fr-FR" sz="2600" b="1" i="1" dirty="0" err="1"/>
              <a:t>them</a:t>
            </a:r>
            <a:r>
              <a:rPr lang="fr-FR" sz="2600" b="1" i="1" dirty="0"/>
              <a:t> </a:t>
            </a:r>
            <a:r>
              <a:rPr lang="fr-FR" sz="2600" dirty="0"/>
              <a:t>».</a:t>
            </a:r>
          </a:p>
          <a:p>
            <a:pPr marL="0" indent="0">
              <a:buNone/>
            </a:pPr>
            <a:endParaRPr lang="fr-FR" dirty="0"/>
          </a:p>
        </p:txBody>
      </p:sp>
      <p:sp>
        <p:nvSpPr>
          <p:cNvPr id="4" name="TextBox 15">
            <a:extLst>
              <a:ext uri="{FF2B5EF4-FFF2-40B4-BE49-F238E27FC236}">
                <a16:creationId xmlns:a16="http://schemas.microsoft.com/office/drawing/2014/main" id="{B7F0D433-55A7-9E4F-3F13-06E17D4F37F8}"/>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31987380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1824EE-6329-4E45-B761-7EBC1CB575B9}"/>
              </a:ext>
            </a:extLst>
          </p:cNvPr>
          <p:cNvSpPr>
            <a:spLocks noGrp="1"/>
          </p:cNvSpPr>
          <p:nvPr>
            <p:ph type="title"/>
          </p:nvPr>
        </p:nvSpPr>
        <p:spPr>
          <a:xfrm>
            <a:off x="2429164" y="471055"/>
            <a:ext cx="7250545" cy="849745"/>
          </a:xfrm>
        </p:spPr>
        <p:txBody>
          <a:bodyPr>
            <a:normAutofit/>
          </a:bodyPr>
          <a:lstStyle/>
          <a:p>
            <a:pPr algn="ctr"/>
            <a:r>
              <a:rPr lang="en-US" sz="4000" b="1" dirty="0">
                <a:solidFill>
                  <a:srgbClr val="00FFFF"/>
                </a:solidFill>
                <a:latin typeface="Calibri" panose="020F0502020204030204" pitchFamily="34" charset="0"/>
                <a:cs typeface="Calibri" panose="020F0502020204030204" pitchFamily="34" charset="0"/>
              </a:rPr>
              <a:t>III-Project Management</a:t>
            </a:r>
            <a:endParaRPr lang="fr-FR" sz="4000" dirty="0">
              <a:solidFill>
                <a:srgbClr val="00FFFF"/>
              </a:solidFill>
            </a:endParaRPr>
          </a:p>
        </p:txBody>
      </p:sp>
      <p:pic>
        <p:nvPicPr>
          <p:cNvPr id="4" name="Picture 2" descr="C:\Users\HP\Desktop\8.gif">
            <a:extLst>
              <a:ext uri="{FF2B5EF4-FFF2-40B4-BE49-F238E27FC236}">
                <a16:creationId xmlns:a16="http://schemas.microsoft.com/office/drawing/2014/main" id="{59BFE1B0-7978-4970-85BB-E44C7E43D88B}"/>
              </a:ext>
            </a:extLst>
          </p:cNvPr>
          <p:cNvPicPr>
            <a:picLocks noGrp="1" noChangeAspect="1" noChangeArrowheads="1"/>
          </p:cNvPicPr>
          <p:nvPr>
            <p:ph idx="1"/>
          </p:nvPr>
        </p:nvPicPr>
        <p:blipFill>
          <a:blip r:embed="rId2"/>
          <a:srcRect/>
          <a:stretch>
            <a:fillRect/>
          </a:stretch>
        </p:blipFill>
        <p:spPr bwMode="auto">
          <a:xfrm>
            <a:off x="184726" y="1807153"/>
            <a:ext cx="10224656" cy="4510520"/>
          </a:xfrm>
          <a:prstGeom prst="rect">
            <a:avLst/>
          </a:prstGeom>
          <a:noFill/>
        </p:spPr>
      </p:pic>
      <p:sp>
        <p:nvSpPr>
          <p:cNvPr id="5" name="TextBox 15">
            <a:extLst>
              <a:ext uri="{FF2B5EF4-FFF2-40B4-BE49-F238E27FC236}">
                <a16:creationId xmlns:a16="http://schemas.microsoft.com/office/drawing/2014/main" id="{2E157957-14F4-8EBA-4A0D-4EC48B5C3F02}"/>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7859968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25415"/>
            <a:ext cx="12192000" cy="5412033"/>
          </a:xfrm>
        </p:spPr>
        <p:txBody>
          <a:bodyPr>
            <a:normAutofit/>
          </a:bodyPr>
          <a:lstStyle/>
          <a:p>
            <a:pPr marL="0" indent="0" algn="just">
              <a:buNone/>
            </a:pPr>
            <a:endParaRPr lang="en-US" sz="2600" dirty="0"/>
          </a:p>
          <a:p>
            <a:pPr marL="0" indent="0" algn="just">
              <a:buNone/>
            </a:pPr>
            <a:endParaRPr lang="en-US" sz="2600" dirty="0"/>
          </a:p>
        </p:txBody>
      </p:sp>
      <p:sp>
        <p:nvSpPr>
          <p:cNvPr id="6" name="ZoneTexte 5">
            <a:extLst>
              <a:ext uri="{FF2B5EF4-FFF2-40B4-BE49-F238E27FC236}">
                <a16:creationId xmlns:a16="http://schemas.microsoft.com/office/drawing/2014/main" id="{9D9F530E-A315-4861-A429-39312FA1CFB0}"/>
              </a:ext>
            </a:extLst>
          </p:cNvPr>
          <p:cNvSpPr txBox="1"/>
          <p:nvPr/>
        </p:nvSpPr>
        <p:spPr>
          <a:xfrm>
            <a:off x="171449" y="1569273"/>
            <a:ext cx="10163175" cy="4524315"/>
          </a:xfrm>
          <a:prstGeom prst="rect">
            <a:avLst/>
          </a:prstGeom>
          <a:noFill/>
        </p:spPr>
        <p:txBody>
          <a:bodyPr wrap="square">
            <a:spAutoFit/>
          </a:bodyPr>
          <a:lstStyle/>
          <a:p>
            <a:pPr algn="just"/>
            <a:r>
              <a:rPr lang="en-US" sz="2800" b="1" dirty="0"/>
              <a:t>III-5- Prioritizing Needs that support Project Plans and Programs</a:t>
            </a:r>
          </a:p>
          <a:p>
            <a:pPr marL="457200" indent="-457200" algn="just">
              <a:buFont typeface="Arial" panose="020B0604020202020204" pitchFamily="34" charset="0"/>
              <a:buChar char="•"/>
            </a:pPr>
            <a:r>
              <a:rPr lang="en-US" sz="2600" dirty="0"/>
              <a:t>In the complex and rapidly changing landscape where we leave, identifying what needs to be done and determining how to quickly accomplish a task is essential if projects are supported, sustained, and manageable and if they are to truly impact organizations and programs. </a:t>
            </a:r>
          </a:p>
          <a:p>
            <a:pPr marL="457200" indent="-457200" algn="just">
              <a:buFont typeface="Arial" panose="020B0604020202020204" pitchFamily="34" charset="0"/>
              <a:buChar char="•"/>
            </a:pPr>
            <a:endParaRPr lang="en-US" sz="2600" dirty="0"/>
          </a:p>
          <a:p>
            <a:pPr marL="457200" indent="-457200" algn="just">
              <a:buFont typeface="Arial" panose="020B0604020202020204" pitchFamily="34" charset="0"/>
              <a:buChar char="•"/>
            </a:pPr>
            <a:r>
              <a:rPr lang="en-US" sz="2600" dirty="0"/>
              <a:t>To ensure effectiveness of a project, one must start by prioritizing the primary need and any evidentiary basis that underpins a need for change and rapid response. Otherwise, the feasibility of any project will be jeopardized from its inception</a:t>
            </a:r>
            <a:r>
              <a:rPr lang="en-US" dirty="0"/>
              <a:t>.</a:t>
            </a:r>
            <a:endParaRPr lang="en-US" sz="2600" dirty="0"/>
          </a:p>
        </p:txBody>
      </p:sp>
      <p:sp>
        <p:nvSpPr>
          <p:cNvPr id="5" name="ZoneTexte 4">
            <a:extLst>
              <a:ext uri="{FF2B5EF4-FFF2-40B4-BE49-F238E27FC236}">
                <a16:creationId xmlns:a16="http://schemas.microsoft.com/office/drawing/2014/main" id="{EA006D72-1631-44C4-8BA6-05DE181C3EA4}"/>
              </a:ext>
            </a:extLst>
          </p:cNvPr>
          <p:cNvSpPr txBox="1"/>
          <p:nvPr/>
        </p:nvSpPr>
        <p:spPr>
          <a:xfrm>
            <a:off x="2373923" y="681555"/>
            <a:ext cx="7528412" cy="707886"/>
          </a:xfrm>
          <a:prstGeom prst="rect">
            <a:avLst/>
          </a:prstGeom>
          <a:noFill/>
        </p:spPr>
        <p:txBody>
          <a:bodyPr wrap="square">
            <a:spAutoFit/>
          </a:bodyPr>
          <a:lstStyle/>
          <a:p>
            <a:pPr algn="ctr"/>
            <a:r>
              <a:rPr lang="en-US" sz="4000" b="1" dirty="0">
                <a:solidFill>
                  <a:srgbClr val="00FFFF"/>
                </a:solidFill>
                <a:latin typeface="Calibri" panose="020F0502020204030204" pitchFamily="34" charset="0"/>
                <a:cs typeface="Calibri" panose="020F0502020204030204" pitchFamily="34" charset="0"/>
              </a:rPr>
              <a:t>III-Project Management</a:t>
            </a:r>
            <a:endParaRPr lang="fr-FR" sz="4000" dirty="0">
              <a:solidFill>
                <a:srgbClr val="00FFFF"/>
              </a:solidFill>
            </a:endParaRPr>
          </a:p>
        </p:txBody>
      </p:sp>
      <p:sp>
        <p:nvSpPr>
          <p:cNvPr id="7" name="TextBox 15">
            <a:extLst>
              <a:ext uri="{FF2B5EF4-FFF2-40B4-BE49-F238E27FC236}">
                <a16:creationId xmlns:a16="http://schemas.microsoft.com/office/drawing/2014/main" id="{CAAF77F4-F70B-C4F3-7800-1F8FA40B7035}"/>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6919479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88910F6-2104-4916-8E11-1D8E6BEA8D28}"/>
              </a:ext>
            </a:extLst>
          </p:cNvPr>
          <p:cNvSpPr>
            <a:spLocks noGrp="1"/>
          </p:cNvSpPr>
          <p:nvPr>
            <p:ph idx="1"/>
          </p:nvPr>
        </p:nvSpPr>
        <p:spPr>
          <a:xfrm>
            <a:off x="171450" y="1809750"/>
            <a:ext cx="10239375" cy="5048250"/>
          </a:xfrm>
        </p:spPr>
        <p:txBody>
          <a:bodyPr>
            <a:normAutofit/>
          </a:bodyPr>
          <a:lstStyle/>
          <a:p>
            <a:pPr marL="457200" indent="-457200" algn="just">
              <a:buFont typeface="Arial" panose="020B0604020202020204" pitchFamily="34" charset="0"/>
              <a:buChar char="•"/>
            </a:pPr>
            <a:r>
              <a:rPr lang="en-US" sz="2600" dirty="0"/>
              <a:t>Which steps should a project team take to prioritize needs? An assessment of the environment is an initial step, which is then followed by development of a strategy. </a:t>
            </a:r>
          </a:p>
          <a:p>
            <a:pPr marL="457200" indent="-457200" algn="just">
              <a:buFont typeface="Arial" panose="020B0604020202020204" pitchFamily="34" charset="0"/>
              <a:buChar char="•"/>
            </a:pPr>
            <a:endParaRPr lang="en-US" sz="2600" dirty="0"/>
          </a:p>
          <a:p>
            <a:pPr marL="0" indent="0" algn="just">
              <a:buNone/>
            </a:pPr>
            <a:r>
              <a:rPr lang="en-US" sz="2600" dirty="0"/>
              <a:t>	Strategy planning must include consideration of any unintended consequences of the project.</a:t>
            </a:r>
          </a:p>
          <a:p>
            <a:pPr marL="0" indent="0" algn="just">
              <a:buNone/>
            </a:pPr>
            <a:endParaRPr lang="en-US" sz="2600" dirty="0"/>
          </a:p>
          <a:p>
            <a:pPr algn="just"/>
            <a:r>
              <a:rPr lang="en-US" sz="2600" dirty="0"/>
              <a:t> This requires the identification of “</a:t>
            </a:r>
            <a:r>
              <a:rPr lang="en-US" sz="2600" b="1" dirty="0"/>
              <a:t>what if ” scenarios and solutions </a:t>
            </a:r>
            <a:r>
              <a:rPr lang="en-US" sz="2600" dirty="0"/>
              <a:t>with projected and/or desired measurable outcomes</a:t>
            </a:r>
          </a:p>
          <a:p>
            <a:endParaRPr lang="fr-FR" dirty="0"/>
          </a:p>
        </p:txBody>
      </p:sp>
      <p:sp>
        <p:nvSpPr>
          <p:cNvPr id="4" name="Flèche : droite 3">
            <a:extLst>
              <a:ext uri="{FF2B5EF4-FFF2-40B4-BE49-F238E27FC236}">
                <a16:creationId xmlns:a16="http://schemas.microsoft.com/office/drawing/2014/main" id="{DEBC1ADF-884F-496F-A810-37D9A161AEC0}"/>
              </a:ext>
            </a:extLst>
          </p:cNvPr>
          <p:cNvSpPr/>
          <p:nvPr/>
        </p:nvSpPr>
        <p:spPr>
          <a:xfrm>
            <a:off x="123825" y="34290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Title 1">
            <a:extLst>
              <a:ext uri="{FF2B5EF4-FFF2-40B4-BE49-F238E27FC236}">
                <a16:creationId xmlns:a16="http://schemas.microsoft.com/office/drawing/2014/main" id="{BB935264-9F51-413C-83C6-96F45B109E9C}"/>
              </a:ext>
            </a:extLst>
          </p:cNvPr>
          <p:cNvSpPr>
            <a:spLocks noGrp="1"/>
          </p:cNvSpPr>
          <p:nvPr>
            <p:ph type="title"/>
          </p:nvPr>
        </p:nvSpPr>
        <p:spPr>
          <a:xfrm>
            <a:off x="2400300" y="371475"/>
            <a:ext cx="7219950" cy="923925"/>
          </a:xfrm>
        </p:spPr>
        <p:txBody>
          <a:bodyPr>
            <a:normAutofit/>
          </a:bodyPr>
          <a:lstStyle/>
          <a:p>
            <a:pPr algn="ctr"/>
            <a:r>
              <a:rPr lang="en-US" sz="4400" b="1" dirty="0">
                <a:solidFill>
                  <a:srgbClr val="00FFFF"/>
                </a:solidFill>
                <a:latin typeface="Calibri" panose="020F0502020204030204" pitchFamily="34" charset="0"/>
                <a:cs typeface="Calibri" panose="020F0502020204030204" pitchFamily="34" charset="0"/>
              </a:rPr>
              <a:t>III-Project Management</a:t>
            </a:r>
            <a:endParaRPr lang="en-US" dirty="0">
              <a:solidFill>
                <a:srgbClr val="00FFFF"/>
              </a:solidFill>
            </a:endParaRPr>
          </a:p>
        </p:txBody>
      </p:sp>
      <p:pic>
        <p:nvPicPr>
          <p:cNvPr id="6" name="Picture 3">
            <a:extLst>
              <a:ext uri="{FF2B5EF4-FFF2-40B4-BE49-F238E27FC236}">
                <a16:creationId xmlns:a16="http://schemas.microsoft.com/office/drawing/2014/main" id="{6690C547-E60F-42ED-A63B-C2B0F7AC43D6}"/>
              </a:ext>
            </a:extLst>
          </p:cNvPr>
          <p:cNvPicPr>
            <a:picLocks noChangeAspect="1"/>
          </p:cNvPicPr>
          <p:nvPr/>
        </p:nvPicPr>
        <p:blipFill>
          <a:blip r:embed="rId2"/>
          <a:stretch>
            <a:fillRect/>
          </a:stretch>
        </p:blipFill>
        <p:spPr>
          <a:xfrm>
            <a:off x="12120" y="5655582"/>
            <a:ext cx="1652159" cy="1202418"/>
          </a:xfrm>
          <a:prstGeom prst="rect">
            <a:avLst/>
          </a:prstGeom>
        </p:spPr>
      </p:pic>
      <p:sp>
        <p:nvSpPr>
          <p:cNvPr id="7" name="TextBox 15">
            <a:extLst>
              <a:ext uri="{FF2B5EF4-FFF2-40B4-BE49-F238E27FC236}">
                <a16:creationId xmlns:a16="http://schemas.microsoft.com/office/drawing/2014/main" id="{31A4A848-FC04-8F08-7983-714AD81C7515}"/>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29305052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Differenza tra revisione e riepilogo (con tabella)">
            <a:extLst>
              <a:ext uri="{FF2B5EF4-FFF2-40B4-BE49-F238E27FC236}">
                <a16:creationId xmlns:a16="http://schemas.microsoft.com/office/drawing/2014/main" id="{E26E1520-31C1-4C45-9690-9036FA34B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9466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584028-038E-405A-ACF9-0ADC3E14ED0B}"/>
              </a:ext>
            </a:extLst>
          </p:cNvPr>
          <p:cNvSpPr>
            <a:spLocks noGrp="1"/>
          </p:cNvSpPr>
          <p:nvPr>
            <p:ph type="title"/>
          </p:nvPr>
        </p:nvSpPr>
        <p:spPr>
          <a:xfrm>
            <a:off x="2417886" y="633046"/>
            <a:ext cx="7059490" cy="624254"/>
          </a:xfrm>
        </p:spPr>
        <p:txBody>
          <a:bodyPr>
            <a:normAutofit fontScale="90000"/>
          </a:bodyPr>
          <a:lstStyle/>
          <a:p>
            <a:pPr algn="ctr"/>
            <a:r>
              <a:rPr lang="fr-FR" sz="4400" b="1" spc="6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Summary</a:t>
            </a:r>
            <a:br>
              <a:rPr lang="fr-FR" sz="4400" dirty="0">
                <a:effectLst/>
                <a:latin typeface="Calibri" panose="020F0502020204030204" pitchFamily="34" charset="0"/>
                <a:ea typeface="Calibri" panose="020F0502020204030204" pitchFamily="34" charset="0"/>
                <a:cs typeface="Arial" panose="020B0604020202020204" pitchFamily="34" charset="0"/>
              </a:rPr>
            </a:br>
            <a:endParaRPr lang="fr-FR" dirty="0"/>
          </a:p>
        </p:txBody>
      </p:sp>
      <p:sp>
        <p:nvSpPr>
          <p:cNvPr id="3" name="Espace réservé du contenu 2">
            <a:extLst>
              <a:ext uri="{FF2B5EF4-FFF2-40B4-BE49-F238E27FC236}">
                <a16:creationId xmlns:a16="http://schemas.microsoft.com/office/drawing/2014/main" id="{07D041FB-5F6A-41A1-A35D-DF771DFDFDA6}"/>
              </a:ext>
            </a:extLst>
          </p:cNvPr>
          <p:cNvSpPr>
            <a:spLocks noGrp="1"/>
          </p:cNvSpPr>
          <p:nvPr>
            <p:ph idx="1"/>
          </p:nvPr>
        </p:nvSpPr>
        <p:spPr>
          <a:xfrm>
            <a:off x="171450" y="1690688"/>
            <a:ext cx="10296525" cy="4729162"/>
          </a:xfrm>
        </p:spPr>
        <p:txBody>
          <a:bodyPr>
            <a:normAutofit lnSpcReduction="10000"/>
          </a:bodyPr>
          <a:lstStyle/>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Planning </a:t>
            </a:r>
            <a:r>
              <a:rPr lang="fr-FR" sz="2600" dirty="0" err="1">
                <a:effectLst/>
                <a:ea typeface="Times New Roman" panose="02020603050405020304" pitchFamily="18" charset="0"/>
                <a:cs typeface="Times New Roman" panose="02020603050405020304" pitchFamily="18" charset="0"/>
              </a:rPr>
              <a:t>provides</a:t>
            </a:r>
            <a:r>
              <a:rPr lang="fr-FR" sz="2600" dirty="0">
                <a:effectLst/>
                <a:ea typeface="Times New Roman" panose="02020603050405020304" pitchFamily="18" charset="0"/>
                <a:cs typeface="Times New Roman" panose="02020603050405020304" pitchFamily="18" charset="0"/>
              </a:rPr>
              <a:t> a nexus </a:t>
            </a:r>
            <a:r>
              <a:rPr lang="fr-FR" sz="2600" dirty="0" err="1">
                <a:effectLst/>
                <a:ea typeface="Times New Roman" panose="02020603050405020304" pitchFamily="18" charset="0"/>
                <a:cs typeface="Times New Roman" panose="02020603050405020304" pitchFamily="18" charset="0"/>
              </a:rPr>
              <a:t>between</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managerial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functions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required</a:t>
            </a:r>
            <a:r>
              <a:rPr lang="fr-FR" sz="2600" dirty="0">
                <a:effectLst/>
                <a:ea typeface="Times New Roman" panose="02020603050405020304" pitchFamily="18" charset="0"/>
                <a:cs typeface="Times New Roman" panose="02020603050405020304" pitchFamily="18" charset="0"/>
              </a:rPr>
              <a:t> to </a:t>
            </a:r>
            <a:r>
              <a:rPr lang="fr-FR" sz="2600" dirty="0" err="1">
                <a:effectLst/>
                <a:ea typeface="Times New Roman" panose="02020603050405020304" pitchFamily="18" charset="0"/>
                <a:cs typeface="Times New Roman" panose="02020603050405020304" pitchFamily="18" charset="0"/>
              </a:rPr>
              <a:t>activate</a:t>
            </a:r>
            <a:r>
              <a:rPr lang="fr-FR" sz="2600" dirty="0">
                <a:effectLst/>
                <a:ea typeface="Times New Roman" panose="02020603050405020304" pitchFamily="18" charset="0"/>
                <a:cs typeface="Times New Roman" panose="02020603050405020304" pitchFamily="18" charset="0"/>
              </a:rPr>
              <a:t> a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and the </a:t>
            </a:r>
            <a:r>
              <a:rPr lang="fr-FR" sz="2600" dirty="0" err="1">
                <a:effectLst/>
                <a:ea typeface="Times New Roman" panose="02020603050405020304" pitchFamily="18" charset="0"/>
                <a:cs typeface="Times New Roman" panose="02020603050405020304" pitchFamily="18" charset="0"/>
              </a:rPr>
              <a:t>elements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needed</a:t>
            </a:r>
            <a:r>
              <a:rPr lang="fr-FR" sz="2600" dirty="0">
                <a:effectLst/>
                <a:ea typeface="Times New Roman" panose="02020603050405020304" pitchFamily="18" charset="0"/>
                <a:cs typeface="Times New Roman" panose="02020603050405020304" pitchFamily="18" charset="0"/>
              </a:rPr>
              <a:t> for </a:t>
            </a:r>
            <a:r>
              <a:rPr lang="fr-FR" sz="2600" dirty="0" err="1">
                <a:effectLst/>
                <a:ea typeface="Times New Roman" panose="02020603050405020304" pitchFamily="18" charset="0"/>
                <a:cs typeface="Times New Roman" panose="02020603050405020304" pitchFamily="18" charset="0"/>
              </a:rPr>
              <a:t>successful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completion</a:t>
            </a:r>
            <a:r>
              <a:rPr lang="fr-FR" sz="2600" dirty="0">
                <a:effectLst/>
                <a:ea typeface="Times New Roman" panose="02020603050405020304" pitchFamily="18" charset="0"/>
                <a:cs typeface="Times New Roman" panose="02020603050405020304" pitchFamily="18" charset="0"/>
              </a:rPr>
              <a:t>. </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It </a:t>
            </a:r>
            <a:r>
              <a:rPr lang="fr-FR" sz="2600" dirty="0" err="1">
                <a:effectLst/>
                <a:ea typeface="Times New Roman" panose="02020603050405020304" pitchFamily="18" charset="0"/>
                <a:cs typeface="Times New Roman" panose="02020603050405020304" pitchFamily="18" charset="0"/>
              </a:rPr>
              <a:t>is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concerned</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with</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deciding</a:t>
            </a:r>
            <a:r>
              <a:rPr lang="fr-FR" sz="2600" dirty="0">
                <a:effectLst/>
                <a:ea typeface="Times New Roman" panose="02020603050405020304" pitchFamily="18" charset="0"/>
                <a:cs typeface="Times New Roman" panose="02020603050405020304" pitchFamily="18" charset="0"/>
              </a:rPr>
              <a:t> in </a:t>
            </a:r>
            <a:r>
              <a:rPr lang="fr-FR" sz="2600" dirty="0" err="1">
                <a:effectLst/>
                <a:ea typeface="Times New Roman" panose="02020603050405020304" pitchFamily="18" charset="0"/>
                <a:cs typeface="Times New Roman" panose="02020603050405020304" pitchFamily="18" charset="0"/>
              </a:rPr>
              <a:t>advance</a:t>
            </a:r>
            <a:r>
              <a:rPr lang="fr-FR" sz="2600" dirty="0">
                <a:effectLst/>
                <a:ea typeface="Times New Roman" panose="02020603050405020304" pitchFamily="18" charset="0"/>
                <a:cs typeface="Times New Roman" panose="02020603050405020304" pitchFamily="18" charset="0"/>
              </a:rPr>
              <a:t> </a:t>
            </a:r>
            <a:r>
              <a:rPr lang="fr-FR" sz="2600" b="1" dirty="0" err="1">
                <a:solidFill>
                  <a:srgbClr val="0070C0"/>
                </a:solidFill>
                <a:effectLst/>
                <a:ea typeface="Times New Roman" panose="02020603050405020304" pitchFamily="18" charset="0"/>
                <a:cs typeface="Times New Roman" panose="02020603050405020304" pitchFamily="18" charset="0"/>
              </a:rPr>
              <a:t>what</a:t>
            </a:r>
            <a:r>
              <a:rPr lang="fr-FR" sz="2600" dirty="0">
                <a:effectLst/>
                <a:ea typeface="Times New Roman" panose="02020603050405020304" pitchFamily="18" charset="0"/>
                <a:cs typeface="Times New Roman" panose="02020603050405020304" pitchFamily="18" charset="0"/>
              </a:rPr>
              <a:t>, </a:t>
            </a:r>
            <a:r>
              <a:rPr lang="fr-FR" sz="2600" b="1" dirty="0" err="1">
                <a:solidFill>
                  <a:srgbClr val="0070C0"/>
                </a:solidFill>
                <a:effectLst/>
                <a:ea typeface="Times New Roman" panose="02020603050405020304" pitchFamily="18" charset="0"/>
                <a:cs typeface="Times New Roman" panose="02020603050405020304" pitchFamily="18" charset="0"/>
              </a:rPr>
              <a:t>when</a:t>
            </a:r>
            <a:r>
              <a:rPr lang="fr-FR" sz="2600" dirty="0">
                <a:effectLst/>
                <a:ea typeface="Times New Roman" panose="02020603050405020304" pitchFamily="18" charset="0"/>
                <a:cs typeface="Times New Roman" panose="02020603050405020304" pitchFamily="18" charset="0"/>
              </a:rPr>
              <a:t>, </a:t>
            </a:r>
            <a:r>
              <a:rPr lang="fr-FR" sz="2600" b="1" dirty="0">
                <a:solidFill>
                  <a:srgbClr val="0070C0"/>
                </a:solidFill>
                <a:effectLst/>
                <a:ea typeface="Times New Roman" panose="02020603050405020304" pitchFamily="18" charset="0"/>
                <a:cs typeface="Times New Roman" panose="02020603050405020304" pitchFamily="18" charset="0"/>
              </a:rPr>
              <a:t>how</a:t>
            </a:r>
            <a:r>
              <a:rPr lang="fr-FR" sz="2600" dirty="0">
                <a:effectLst/>
                <a:ea typeface="Times New Roman" panose="02020603050405020304" pitchFamily="18" charset="0"/>
                <a:cs typeface="Times New Roman" panose="02020603050405020304" pitchFamily="18" charset="0"/>
              </a:rPr>
              <a:t> and </a:t>
            </a:r>
            <a:r>
              <a:rPr lang="fr-FR" sz="2600" b="1" dirty="0" err="1">
                <a:solidFill>
                  <a:srgbClr val="0070C0"/>
                </a:solidFill>
                <a:effectLst/>
                <a:ea typeface="Times New Roman" panose="02020603050405020304" pitchFamily="18" charset="0"/>
                <a:cs typeface="Times New Roman" panose="02020603050405020304" pitchFamily="18" charset="0"/>
              </a:rPr>
              <a:t>who</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will</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take</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necessary</a:t>
            </a:r>
            <a:r>
              <a:rPr lang="fr-FR" sz="2600" dirty="0">
                <a:effectLst/>
                <a:ea typeface="Times New Roman" panose="02020603050405020304" pitchFamily="18" charset="0"/>
                <a:cs typeface="Times New Roman" panose="02020603050405020304" pitchFamily="18" charset="0"/>
              </a:rPr>
              <a:t> actions to </a:t>
            </a:r>
            <a:r>
              <a:rPr lang="fr-FR" sz="2600" dirty="0" err="1">
                <a:effectLst/>
                <a:ea typeface="Times New Roman" panose="02020603050405020304" pitchFamily="18" charset="0"/>
                <a:cs typeface="Times New Roman" panose="02020603050405020304" pitchFamily="18" charset="0"/>
              </a:rPr>
              <a:t>accomplish</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established</a:t>
            </a:r>
            <a:r>
              <a:rPr lang="fr-FR" sz="2600" dirty="0">
                <a:effectLst/>
                <a:ea typeface="Times New Roman" panose="02020603050405020304" pitchFamily="18" charset="0"/>
                <a:cs typeface="Times New Roman" panose="02020603050405020304" pitchFamily="18" charset="0"/>
              </a:rPr>
              <a:t> objectives.</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 This </a:t>
            </a:r>
            <a:r>
              <a:rPr lang="fr-FR" sz="2600" dirty="0" err="1">
                <a:effectLst/>
                <a:ea typeface="Times New Roman" panose="02020603050405020304" pitchFamily="18" charset="0"/>
                <a:cs typeface="Times New Roman" panose="02020603050405020304" pitchFamily="18" charset="0"/>
              </a:rPr>
              <a:t>lesson</a:t>
            </a:r>
            <a:r>
              <a:rPr lang="fr-FR" sz="2600" dirty="0">
                <a:effectLst/>
                <a:ea typeface="Times New Roman" panose="02020603050405020304" pitchFamily="18" charset="0"/>
                <a:cs typeface="Times New Roman" panose="02020603050405020304" pitchFamily="18" charset="0"/>
              </a:rPr>
              <a:t> has </a:t>
            </a:r>
            <a:r>
              <a:rPr lang="fr-FR" sz="2600" dirty="0" err="1">
                <a:effectLst/>
                <a:ea typeface="Times New Roman" panose="02020603050405020304" pitchFamily="18" charset="0"/>
                <a:cs typeface="Times New Roman" panose="02020603050405020304" pitchFamily="18" charset="0"/>
              </a:rPr>
              <a:t>examined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environment</a:t>
            </a:r>
            <a:r>
              <a:rPr lang="fr-FR" sz="2600" dirty="0">
                <a:effectLst/>
                <a:ea typeface="Times New Roman" panose="02020603050405020304" pitchFamily="18" charset="0"/>
                <a:cs typeface="Times New Roman" panose="02020603050405020304" pitchFamily="18" charset="0"/>
              </a:rPr>
              <a:t> for planning, </a:t>
            </a:r>
            <a:r>
              <a:rPr lang="fr-FR" sz="2600" dirty="0" err="1">
                <a:effectLst/>
                <a:ea typeface="Times New Roman" panose="02020603050405020304" pitchFamily="18" charset="0"/>
                <a:cs typeface="Times New Roman" panose="02020603050405020304" pitchFamily="18" charset="0"/>
              </a:rPr>
              <a:t>considered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purposes</a:t>
            </a:r>
            <a:r>
              <a:rPr lang="fr-FR" sz="2600" dirty="0">
                <a:effectLst/>
                <a:ea typeface="Times New Roman" panose="02020603050405020304" pitchFamily="18" charset="0"/>
                <a:cs typeface="Times New Roman" panose="02020603050405020304" pitchFamily="18" charset="0"/>
              </a:rPr>
              <a:t> of planning, </a:t>
            </a:r>
            <a:r>
              <a:rPr lang="fr-FR" sz="2600" dirty="0" err="1">
                <a:effectLst/>
                <a:ea typeface="Times New Roman" panose="02020603050405020304" pitchFamily="18" charset="0"/>
                <a:cs typeface="Times New Roman" panose="02020603050405020304" pitchFamily="18" charset="0"/>
              </a:rPr>
              <a:t>focused</a:t>
            </a:r>
            <a:r>
              <a:rPr lang="fr-FR" sz="2600" dirty="0">
                <a:effectLst/>
                <a:ea typeface="Times New Roman" panose="02020603050405020304" pitchFamily="18" charset="0"/>
                <a:cs typeface="Times New Roman" panose="02020603050405020304" pitchFamily="18" charset="0"/>
              </a:rPr>
              <a:t> on the stages of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planning, </a:t>
            </a:r>
            <a:r>
              <a:rPr lang="fr-FR" sz="2600" dirty="0" err="1">
                <a:effectLst/>
                <a:ea typeface="Times New Roman" panose="02020603050405020304" pitchFamily="18" charset="0"/>
                <a:cs typeface="Times New Roman" panose="02020603050405020304" pitchFamily="18" charset="0"/>
              </a:rPr>
              <a:t>evaluated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elements</a:t>
            </a:r>
            <a:r>
              <a:rPr lang="fr-FR" sz="2600" dirty="0">
                <a:effectLst/>
                <a:ea typeface="Times New Roman" panose="02020603050405020304" pitchFamily="18" charset="0"/>
                <a:cs typeface="Times New Roman" panose="02020603050405020304" pitchFamily="18" charset="0"/>
              </a:rPr>
              <a:t> and stages of planning and </a:t>
            </a:r>
            <a:r>
              <a:rPr lang="fr-FR" sz="2600" dirty="0" err="1">
                <a:effectLst/>
                <a:ea typeface="Times New Roman" panose="02020603050405020304" pitchFamily="18" charset="0"/>
                <a:cs typeface="Times New Roman" panose="02020603050405020304" pitchFamily="18" charset="0"/>
              </a:rPr>
              <a:t>discussed</a:t>
            </a:r>
            <a:r>
              <a:rPr lang="fr-FR" sz="2600" dirty="0">
                <a:effectLst/>
                <a:ea typeface="Times New Roman" panose="02020603050405020304" pitchFamily="18" charset="0"/>
                <a:cs typeface="Times New Roman" panose="02020603050405020304" pitchFamily="18" charset="0"/>
              </a:rPr>
              <a:t> the </a:t>
            </a:r>
            <a:r>
              <a:rPr lang="fr-FR" sz="2600" dirty="0" err="1">
                <a:effectLst/>
                <a:ea typeface="Times New Roman" panose="02020603050405020304" pitchFamily="18" charset="0"/>
                <a:cs typeface="Times New Roman" panose="02020603050405020304" pitchFamily="18" charset="0"/>
              </a:rPr>
              <a:t>role</a:t>
            </a:r>
            <a:r>
              <a:rPr lang="fr-FR" sz="2600" dirty="0">
                <a:effectLst/>
                <a:ea typeface="Times New Roman" panose="02020603050405020304" pitchFamily="18" charset="0"/>
                <a:cs typeface="Times New Roman" panose="02020603050405020304" pitchFamily="18" charset="0"/>
              </a:rPr>
              <a:t> of </a:t>
            </a:r>
            <a:r>
              <a:rPr lang="fr-FR" sz="2600" dirty="0" err="1">
                <a:effectLst/>
                <a:ea typeface="Times New Roman" panose="02020603050405020304" pitchFamily="18" charset="0"/>
                <a:cs typeface="Times New Roman" panose="02020603050405020304" pitchFamily="18" charset="0"/>
              </a:rPr>
              <a:t>decision</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making</a:t>
            </a:r>
            <a:r>
              <a:rPr lang="fr-FR" sz="2600" dirty="0">
                <a:effectLst/>
                <a:ea typeface="Times New Roman" panose="02020603050405020304" pitchFamily="18" charset="0"/>
                <a:cs typeface="Times New Roman" panose="02020603050405020304" pitchFamily="18" charset="0"/>
              </a:rPr>
              <a:t> in </a:t>
            </a:r>
            <a:r>
              <a:rPr lang="fr-FR" sz="2600" dirty="0" err="1">
                <a:effectLst/>
                <a:ea typeface="Times New Roman" panose="02020603050405020304" pitchFamily="18" charset="0"/>
                <a:cs typeface="Times New Roman" panose="02020603050405020304" pitchFamily="18" charset="0"/>
              </a:rPr>
              <a:t>project</a:t>
            </a:r>
            <a:r>
              <a:rPr lang="fr-FR" sz="2600" dirty="0">
                <a:effectLst/>
                <a:ea typeface="Times New Roman" panose="02020603050405020304" pitchFamily="18" charset="0"/>
                <a:cs typeface="Times New Roman" panose="02020603050405020304" pitchFamily="18" charset="0"/>
              </a:rPr>
              <a:t> planning. </a:t>
            </a:r>
          </a:p>
          <a:p>
            <a:pPr algn="just">
              <a:lnSpc>
                <a:spcPct val="107000"/>
              </a:lnSpc>
              <a:spcAft>
                <a:spcPts val="825"/>
              </a:spcAft>
            </a:pPr>
            <a:r>
              <a:rPr lang="fr-FR" sz="2600" dirty="0">
                <a:effectLst/>
                <a:ea typeface="Times New Roman" panose="02020603050405020304" pitchFamily="18" charset="0"/>
                <a:cs typeface="Times New Roman" panose="02020603050405020304" pitchFamily="18" charset="0"/>
              </a:rPr>
              <a:t>Project managers </a:t>
            </a:r>
            <a:r>
              <a:rPr lang="fr-FR" sz="2600" dirty="0" err="1">
                <a:effectLst/>
                <a:ea typeface="Times New Roman" panose="02020603050405020304" pitchFamily="18" charset="0"/>
                <a:cs typeface="Times New Roman" panose="02020603050405020304" pitchFamily="18" charset="0"/>
              </a:rPr>
              <a:t>seeking</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success</a:t>
            </a:r>
            <a:r>
              <a:rPr lang="fr-FR" sz="2600" dirty="0">
                <a:effectLst/>
                <a:ea typeface="Times New Roman" panose="02020603050405020304" pitchFamily="18" charset="0"/>
                <a:cs typeface="Times New Roman" panose="02020603050405020304" pitchFamily="18" charset="0"/>
              </a:rPr>
              <a:t> </a:t>
            </a:r>
            <a:r>
              <a:rPr lang="fr-FR" sz="2600" dirty="0" err="1">
                <a:effectLst/>
                <a:ea typeface="Times New Roman" panose="02020603050405020304" pitchFamily="18" charset="0"/>
                <a:cs typeface="Times New Roman" panose="02020603050405020304" pitchFamily="18" charset="0"/>
              </a:rPr>
              <a:t>should</a:t>
            </a:r>
            <a:r>
              <a:rPr lang="fr-FR" sz="2600" dirty="0">
                <a:effectLst/>
                <a:ea typeface="Times New Roman" panose="02020603050405020304" pitchFamily="18" charset="0"/>
                <a:cs typeface="Times New Roman" panose="02020603050405020304" pitchFamily="18" charset="0"/>
              </a:rPr>
              <a:t> master </a:t>
            </a:r>
            <a:r>
              <a:rPr lang="fr-FR" sz="2600" dirty="0" err="1">
                <a:effectLst/>
                <a:ea typeface="Times New Roman" panose="02020603050405020304" pitchFamily="18" charset="0"/>
                <a:cs typeface="Times New Roman" panose="02020603050405020304" pitchFamily="18" charset="0"/>
              </a:rPr>
              <a:t>these</a:t>
            </a:r>
            <a:r>
              <a:rPr lang="fr-FR" sz="2600" dirty="0">
                <a:effectLst/>
                <a:ea typeface="Times New Roman" panose="02020603050405020304" pitchFamily="18" charset="0"/>
                <a:cs typeface="Times New Roman" panose="02020603050405020304" pitchFamily="18" charset="0"/>
              </a:rPr>
              <a:t> concepts.</a:t>
            </a: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sp>
        <p:nvSpPr>
          <p:cNvPr id="4" name="TextBox 15">
            <a:extLst>
              <a:ext uri="{FF2B5EF4-FFF2-40B4-BE49-F238E27FC236}">
                <a16:creationId xmlns:a16="http://schemas.microsoft.com/office/drawing/2014/main" id="{0DDFB0F2-E9DA-CE0D-21F7-90E1854F46CD}"/>
              </a:ext>
            </a:extLst>
          </p:cNvPr>
          <p:cNvSpPr txBox="1"/>
          <p:nvPr/>
        </p:nvSpPr>
        <p:spPr>
          <a:xfrm rot="5400000">
            <a:off x="8012041" y="3097088"/>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1</a:t>
            </a:r>
          </a:p>
        </p:txBody>
      </p:sp>
    </p:spTree>
    <p:extLst>
      <p:ext uri="{BB962C8B-B14F-4D97-AF65-F5344CB8AC3E}">
        <p14:creationId xmlns:p14="http://schemas.microsoft.com/office/powerpoint/2010/main" val="1082298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E74D267-7D79-4968-ADE5-D68621818744}"/>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8690017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964</TotalTime>
  <Words>3331</Words>
  <Application>Microsoft Office PowerPoint</Application>
  <PresentationFormat>Grand écran</PresentationFormat>
  <Paragraphs>301</Paragraphs>
  <Slides>46</Slides>
  <Notes>2</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46</vt:i4>
      </vt:variant>
    </vt:vector>
  </HeadingPairs>
  <TitlesOfParts>
    <vt:vector size="58" baseType="lpstr">
      <vt:lpstr>Algerian</vt:lpstr>
      <vt:lpstr>Arial</vt:lpstr>
      <vt:lpstr>Arial</vt:lpstr>
      <vt:lpstr>Arial Black</vt:lpstr>
      <vt:lpstr>Calibri</vt:lpstr>
      <vt:lpstr>Calibri Light</vt:lpstr>
      <vt:lpstr>GraphikRegular</vt:lpstr>
      <vt:lpstr>Helvetica Neue</vt:lpstr>
      <vt:lpstr>Open Sans</vt:lpstr>
      <vt:lpstr>Tajawal Medium</vt:lpstr>
      <vt:lpstr>Wingdings</vt:lpstr>
      <vt:lpstr>Thème Office</vt:lpstr>
      <vt:lpstr>Présentation PowerPoint</vt:lpstr>
      <vt:lpstr>Présentation PowerPoint</vt:lpstr>
      <vt:lpstr>Présentation PowerPoint</vt:lpstr>
      <vt:lpstr>Chapter objectives</vt:lpstr>
      <vt:lpstr>     Syllabus .  </vt:lpstr>
      <vt:lpstr>Preamble</vt:lpstr>
      <vt:lpstr>Preamble</vt:lpstr>
      <vt:lpstr>Preamble</vt:lpstr>
      <vt:lpstr>Présentation PowerPoint</vt:lpstr>
      <vt:lpstr> </vt:lpstr>
      <vt:lpstr>I- The Project</vt:lpstr>
      <vt:lpstr>I- The Project</vt:lpstr>
      <vt:lpstr>I- The Project</vt:lpstr>
      <vt:lpstr>I- The Project</vt:lpstr>
      <vt:lpstr>I- The Project</vt:lpstr>
      <vt:lpstr>I- The Project</vt:lpstr>
      <vt:lpstr>I- The Project</vt:lpstr>
      <vt:lpstr>I- The Project</vt:lpstr>
      <vt:lpstr>I- The Project</vt:lpstr>
      <vt:lpstr> I- The Project</vt:lpstr>
      <vt:lpstr>I- The Project</vt:lpstr>
      <vt:lpstr>I- The Project</vt:lpstr>
      <vt:lpstr>I- The Project</vt:lpstr>
      <vt:lpstr>Présentation PowerPoint</vt:lpstr>
      <vt:lpstr>Présentation PowerPoint</vt:lpstr>
      <vt:lpstr>II-Project Planning</vt:lpstr>
      <vt:lpstr>II-Project Planning</vt:lpstr>
      <vt:lpstr>Présentation PowerPoint</vt:lpstr>
      <vt:lpstr>II-Project Planning</vt:lpstr>
      <vt:lpstr>II-Project Planning</vt:lpstr>
      <vt:lpstr> </vt:lpstr>
      <vt:lpstr>Présentation PowerPoint</vt:lpstr>
      <vt:lpstr>III-Project Management</vt:lpstr>
      <vt:lpstr>III-Project Management </vt:lpstr>
      <vt:lpstr>III-Project Management</vt:lpstr>
      <vt:lpstr>III-Project Management</vt:lpstr>
      <vt:lpstr>III-Project Management</vt:lpstr>
      <vt:lpstr>III-Project Management</vt:lpstr>
      <vt:lpstr>III-Project Management</vt:lpstr>
      <vt:lpstr>III-Project Management</vt:lpstr>
      <vt:lpstr>III-Project Management</vt:lpstr>
      <vt:lpstr>Présentation PowerPoint</vt:lpstr>
      <vt:lpstr>III-Project Management</vt:lpstr>
      <vt:lpstr>Présentation PowerPoint</vt:lpstr>
      <vt:lpstr>Summary </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abdelmajid gharsallah</dc:creator>
  <cp:lastModifiedBy>Myriam</cp:lastModifiedBy>
  <cp:revision>9</cp:revision>
  <dcterms:created xsi:type="dcterms:W3CDTF">2022-01-28T05:01:24Z</dcterms:created>
  <dcterms:modified xsi:type="dcterms:W3CDTF">2022-05-27T21:04:15Z</dcterms:modified>
</cp:coreProperties>
</file>