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1"/>
  </p:sldMasterIdLst>
  <p:notesMasterIdLst>
    <p:notesMasterId r:id="rId15"/>
  </p:notesMasterIdLst>
  <p:sldIdLst>
    <p:sldId id="260" r:id="rId2"/>
    <p:sldId id="275" r:id="rId3"/>
    <p:sldId id="357" r:id="rId4"/>
    <p:sldId id="281" r:id="rId5"/>
    <p:sldId id="282" r:id="rId6"/>
    <p:sldId id="287" r:id="rId7"/>
    <p:sldId id="283" r:id="rId8"/>
    <p:sldId id="286" r:id="rId9"/>
    <p:sldId id="315" r:id="rId10"/>
    <p:sldId id="288" r:id="rId11"/>
    <p:sldId id="356" r:id="rId12"/>
    <p:sldId id="355" r:id="rId13"/>
    <p:sldId id="34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260"/>
            <p14:sldId id="275"/>
            <p14:sldId id="357"/>
            <p14:sldId id="281"/>
            <p14:sldId id="282"/>
            <p14:sldId id="287"/>
            <p14:sldId id="283"/>
            <p14:sldId id="286"/>
            <p14:sldId id="315"/>
            <p14:sldId id="288"/>
            <p14:sldId id="356"/>
            <p14:sldId id="35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F4A"/>
    <a:srgbClr val="669BBC"/>
    <a:srgbClr val="2D3956"/>
    <a:srgbClr val="8E5A6D"/>
    <a:srgbClr val="FAC748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5645" autoAdjust="0"/>
  </p:normalViewPr>
  <p:slideViewPr>
    <p:cSldViewPr snapToGrid="0">
      <p:cViewPr varScale="1">
        <p:scale>
          <a:sx n="97" d="100"/>
          <a:sy n="97" d="100"/>
        </p:scale>
        <p:origin x="1064" y="2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9/24/24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299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850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492650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995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455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398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837054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7292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87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433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3884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17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3528253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29343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880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7" r:id="rId1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0" y="2430469"/>
            <a:ext cx="7737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Quality Management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 354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Ehab Mahmoud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26"/>
    </mc:Choice>
    <mc:Fallback xmlns="">
      <p:transition spd="slow" advTm="1122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486" y="469859"/>
            <a:ext cx="9201842" cy="655264"/>
          </a:xfrm>
        </p:spPr>
        <p:txBody>
          <a:bodyPr/>
          <a:lstStyle/>
          <a:p>
            <a:r>
              <a:rPr lang="en-US" dirty="0"/>
              <a:t>Session Outline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0 - Overview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  <a:p>
            <a:pPr algn="ctr"/>
            <a:r>
              <a:rPr lang="en-US" dirty="0"/>
              <a:t>PMG 354 - Project Quality Management</a:t>
            </a:r>
          </a:p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51A59-A9EA-2CC0-B0D0-BF3EF1E27B4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252806" y="1332613"/>
            <a:ext cx="14873287" cy="35484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14375" indent="-265113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1900" dirty="0"/>
              <a:t>Academic Agenda</a:t>
            </a:r>
          </a:p>
          <a:p>
            <a:pPr marL="714375" indent="-265113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1900" dirty="0"/>
              <a:t>Course Description</a:t>
            </a:r>
          </a:p>
          <a:p>
            <a:pPr marL="714375" indent="-265113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1900" dirty="0"/>
              <a:t>Online Lecture</a:t>
            </a:r>
          </a:p>
          <a:p>
            <a:pPr marL="714375" indent="-265113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1900" dirty="0"/>
              <a:t>Course Objectives</a:t>
            </a:r>
          </a:p>
          <a:p>
            <a:pPr marL="714375" indent="-265113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1900" dirty="0"/>
              <a:t>Learning Outcomes</a:t>
            </a:r>
          </a:p>
          <a:p>
            <a:pPr marL="714375" indent="-265113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1900" dirty="0"/>
              <a:t>Course Topics</a:t>
            </a:r>
          </a:p>
          <a:p>
            <a:pPr marL="714375" indent="-265113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1900" dirty="0"/>
              <a:t>Areas of Discussion</a:t>
            </a:r>
          </a:p>
          <a:p>
            <a:pPr marL="714375" indent="-265113" algn="l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1900" dirty="0"/>
              <a:t>Reference</a:t>
            </a:r>
          </a:p>
        </p:txBody>
      </p:sp>
      <p:pic>
        <p:nvPicPr>
          <p:cNvPr id="17" name="Audio 16">
            <a:extLst>
              <a:ext uri="{FF2B5EF4-FFF2-40B4-BE49-F238E27FC236}">
                <a16:creationId xmlns:a16="http://schemas.microsoft.com/office/drawing/2014/main" id="{A451F4E9-E67C-C825-46A5-EBD724B9F2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205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395"/>
    </mc:Choice>
    <mc:Fallback>
      <p:transition spd="slow" advTm="1539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DEB3A-961D-8C11-29D5-866CF0B35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Academic Agenda</a:t>
            </a:r>
            <a:br>
              <a:rPr lang="en-US" dirty="0"/>
            </a:b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7299CA-33AE-D642-0A9B-20751074C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0A057-A9E6-FDD0-6511-8B67BD7E8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D9C6B-8B50-959A-7F7A-D697BF808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614533B-51E2-AB83-EDC5-6327E73A0B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EG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E5822F5-9ED6-40BE-E6FE-A51FE3B831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1575548"/>
            <a:ext cx="7510670" cy="4780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70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336"/>
    </mc:Choice>
    <mc:Fallback xmlns="">
      <p:transition spd="slow" advTm="53336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DF671-E11A-B594-5B75-86780FED5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Course Description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6B6E49-E772-C98A-1773-ED4F76A660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7906443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dirty="0"/>
              <a:t>Credit Hours: 3 Credit Hours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The materials and reference for this course will be:</a:t>
            </a:r>
          </a:p>
          <a:p>
            <a:pPr algn="l"/>
            <a:r>
              <a:rPr lang="en-US" sz="2400" dirty="0"/>
              <a:t> Textbook, Project Quality Management, Second Edition: Why, What and How by Kenneth Rose</a:t>
            </a:r>
            <a:r>
              <a:rPr lang="en-EG" sz="2400" dirty="0"/>
              <a:t> </a:t>
            </a:r>
            <a:endParaRPr lang="en-US" sz="2400" dirty="0"/>
          </a:p>
          <a:p>
            <a:pPr algn="l"/>
            <a:r>
              <a:rPr lang="en-US" sz="2400" dirty="0"/>
              <a:t>Lecture notes and slides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94A2B-C9F9-5EF2-D55E-16990EF6C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45AB21-3B86-298B-0B13-9C2CAFD41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3CEE32-C11C-BB64-B17D-5ED452F09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95129" y="6473724"/>
            <a:ext cx="3908183" cy="365125"/>
          </a:xfrm>
        </p:spPr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  <p:pic>
        <p:nvPicPr>
          <p:cNvPr id="1026" name="Picture 2" descr="The Key Elements of Project Quality Management - Concept Projects Group">
            <a:extLst>
              <a:ext uri="{FF2B5EF4-FFF2-40B4-BE49-F238E27FC236}">
                <a16:creationId xmlns:a16="http://schemas.microsoft.com/office/drawing/2014/main" id="{8EBDEA69-EFF8-59B1-A932-1324625C6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782" y="2323429"/>
            <a:ext cx="4083092" cy="2723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882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999"/>
    </mc:Choice>
    <mc:Fallback xmlns="">
      <p:transition spd="slow" advTm="5299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BF671-24B0-E0BD-D9BF-8986FB0D9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Online Lecture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A35E3-5533-8872-7CE5-2C86748A97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dirty="0"/>
              <a:t>Answer your questions/inquiries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Solve different issues/problems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Discuss your opinions with the instructor/classmates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Trigger activities related to previous session topics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C51DBE-5B47-8181-6BD4-4C824C74F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F027C-DF62-4A94-CE5E-5920FB1C1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82D925-6F01-84FD-F8B0-0114941D7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4008189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125"/>
    </mc:Choice>
    <mc:Fallback xmlns="">
      <p:transition spd="slow" advTm="99125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3469B-2C16-95E4-0643-ADA56F02D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E2F73-F99D-FC50-B5C0-BCD4C1F2D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Introducing the foundations and concepts of quality in general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Introducing the main tools for quality assurance and quality control of the project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Identifying the main milestones of the project from start to end</a:t>
            </a:r>
            <a:endParaRPr lang="ar-SA" sz="24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Identifying the project charter.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Identifying the main elements of Quality Management plan to make sure the project will deliver the intended outcome.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A5E1A2-AB1F-8AC6-6475-6AA725F44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6BCAFA-8178-6A31-33A7-971BF47E2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4C2A61-8062-3B3B-2D4E-29D72F3A6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340674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0671"/>
    </mc:Choice>
    <mc:Fallback xmlns="">
      <p:transition spd="slow" advTm="34067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A031A-B745-9AD4-DB84-8F3457783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86C5D9-B4EA-BF67-5996-A5194C6F2C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just" rtl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2400" dirty="0"/>
              <a:t> At the end of this subject, each student will be able to:</a:t>
            </a:r>
            <a:endParaRPr lang="en-EG" sz="2400" dirty="0"/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2400" dirty="0"/>
              <a:t>Evaluate the core quality processes and explain the role of each process in planning and managing projects.</a:t>
            </a:r>
            <a:endParaRPr lang="en-EG" sz="2400" dirty="0"/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2400" dirty="0"/>
              <a:t>Given a project scenario with a well‐defined goal and scope, construct a comprehensive quality plan that addresses the stakeholders’ needs.</a:t>
            </a:r>
            <a:endParaRPr lang="en-EG" sz="2400" dirty="0"/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2400" dirty="0"/>
              <a:t>Apply appropriate quality‐control tools and techniques to a given scenario where improvement is warranted as a result of the project’s quality‐control data.</a:t>
            </a:r>
          </a:p>
          <a:p>
            <a:pPr algn="l"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C2F59C-10F1-530D-C0F1-213363081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CF4D41-40E0-7C5A-CE45-E5E2C878B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D32CC4-2F92-B110-8484-840002EAE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23680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948"/>
    </mc:Choice>
    <mc:Fallback xmlns="">
      <p:transition spd="slow" advTm="213948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B40D89-E8C3-E21B-3355-C6E725E0E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774CF2-3493-9474-0293-CFB83D25A5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Quality fundamentals and concepts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Quality auditing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Ishikawa basic seven tools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Statistical quality control – part 1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Statistical quality control – part 2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329F0-94FA-56F0-FB51-563281D15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6F2F3D-CDD0-7478-D6C3-E3E2176CA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D0506-A0B5-73EF-BAF8-830E9448B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212792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1224"/>
    </mc:Choice>
    <mc:Fallback xmlns="">
      <p:transition spd="slow" advTm="20122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B81F32-33D2-4EE1-F54F-ED998B3BA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7E0BD5-74E6-B59B-D5BD-BF145353F9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Project philosophy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Initiating the project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Developing the project schedule – part 1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Developing the project schedule – part 2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Developing a quality management plan 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7305B3-A842-CF36-0D7A-F51F02D77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81A08F-8405-417A-B9B4-89C21EC35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0636B-5927-9D74-D7E9-991F8F295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52186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2389"/>
    </mc:Choice>
    <mc:Fallback xmlns="">
      <p:transition spd="slow" advTm="252389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AC2C1-7007-AD95-D596-D01102F08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Areas of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B4314B-FA0B-AA88-8627-5F6256F887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What does Quality mean?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Characteristics of quality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The difference between quality assurance and quality control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The main stages of Audit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What are the common quality control used?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What are the main stages of the project?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How can we create a comprehensive project charter?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88A9EA-6F02-F6F0-62A0-48EF8480C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E509CF-56A2-EEB9-3566-C69C00F12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43953B-2365-35C2-1DA6-CBBDAB1B5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2196889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5838"/>
    </mc:Choice>
    <mc:Fallback xmlns="">
      <p:transition spd="slow" advTm="1015838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AC2C1-7007-AD95-D596-D01102F08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Areas of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B4314B-FA0B-AA88-8627-5F6256F887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What are the responsibilities of project manager?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How can we create the quality management plan to make sure that the project delivers the intended outcome?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Open discussion on what are the main barrier that the project team may face during the execution of project and how can be overcome.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88A9EA-6F02-F6F0-62A0-48EF8480C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E509CF-56A2-EEB9-3566-C69C00F12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43953B-2365-35C2-1DA6-CBBDAB1B5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4055189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7087"/>
    </mc:Choice>
    <mc:Fallback xmlns="">
      <p:transition spd="slow" advTm="237087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r>
              <a:rPr lang="en-US" dirty="0"/>
              <a:t>PMG 354 - Project Quality Management</a:t>
            </a:r>
          </a:p>
        </p:txBody>
      </p:sp>
      <p:pic>
        <p:nvPicPr>
          <p:cNvPr id="1026" name="Picture 2" descr="Project Quality Management, Second Edition: Why, What and How">
            <a:extLst>
              <a:ext uri="{FF2B5EF4-FFF2-40B4-BE49-F238E27FC236}">
                <a16:creationId xmlns:a16="http://schemas.microsoft.com/office/drawing/2014/main" id="{A8E0EDEA-1284-4462-192F-15919E2D6C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286" y="1362125"/>
            <a:ext cx="4479424" cy="4915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1733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107"/>
    </mc:Choice>
    <mc:Fallback xmlns="">
      <p:transition spd="slow" advTm="146107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B89A1EC-0B40-4980-8002-FABBDB8E0F8F}"/>
</file>

<file path=customXml/itemProps2.xml><?xml version="1.0" encoding="utf-8"?>
<ds:datastoreItem xmlns:ds="http://schemas.openxmlformats.org/officeDocument/2006/customXml" ds:itemID="{63FD0E17-2E5C-4E82-858B-E05672C54695}"/>
</file>

<file path=customXml/itemProps3.xml><?xml version="1.0" encoding="utf-8"?>
<ds:datastoreItem xmlns:ds="http://schemas.openxmlformats.org/officeDocument/2006/customXml" ds:itemID="{E2805E54-F2C3-414D-A0E4-29AB01F76922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1669</TotalTime>
  <Words>584</Words>
  <Application>Microsoft Macintosh PowerPoint</Application>
  <PresentationFormat>Widescreen</PresentationFormat>
  <Paragraphs>100</Paragraphs>
  <Slides>13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Alexandria</vt:lpstr>
      <vt:lpstr>Arial</vt:lpstr>
      <vt:lpstr>Calibri</vt:lpstr>
      <vt:lpstr>Times New Roman</vt:lpstr>
      <vt:lpstr>Wingdings</vt:lpstr>
      <vt:lpstr>Office Theme</vt:lpstr>
      <vt:lpstr>PowerPoint Presentation</vt:lpstr>
      <vt:lpstr>Session Outline</vt:lpstr>
      <vt:lpstr>Academic Agenda </vt:lpstr>
      <vt:lpstr>Course Description</vt:lpstr>
      <vt:lpstr>Online Lecture</vt:lpstr>
      <vt:lpstr>Course Objectives</vt:lpstr>
      <vt:lpstr>Learning Outcomes</vt:lpstr>
      <vt:lpstr>Course Topics</vt:lpstr>
      <vt:lpstr>Course Topics</vt:lpstr>
      <vt:lpstr>Areas of Discussion</vt:lpstr>
      <vt:lpstr>Areas of Discussion</vt:lpstr>
      <vt:lpstr>Reference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Ehab Mahmoud</cp:lastModifiedBy>
  <cp:revision>31</cp:revision>
  <dcterms:created xsi:type="dcterms:W3CDTF">2023-04-29T09:08:23Z</dcterms:created>
  <dcterms:modified xsi:type="dcterms:W3CDTF">2024-09-24T11:44:38Z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