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303" r:id="rId5"/>
    <p:sldId id="313" r:id="rId6"/>
    <p:sldId id="677" r:id="rId7"/>
    <p:sldId id="645" r:id="rId8"/>
    <p:sldId id="752" r:id="rId9"/>
    <p:sldId id="720" r:id="rId10"/>
    <p:sldId id="753" r:id="rId11"/>
    <p:sldId id="754" r:id="rId12"/>
    <p:sldId id="755" r:id="rId13"/>
    <p:sldId id="756" r:id="rId14"/>
    <p:sldId id="725" r:id="rId15"/>
    <p:sldId id="758" r:id="rId16"/>
    <p:sldId id="757" r:id="rId17"/>
    <p:sldId id="726" r:id="rId18"/>
    <p:sldId id="727" r:id="rId19"/>
    <p:sldId id="728" r:id="rId20"/>
    <p:sldId id="729" r:id="rId21"/>
    <p:sldId id="730" r:id="rId22"/>
    <p:sldId id="731" r:id="rId23"/>
    <p:sldId id="733" r:id="rId24"/>
    <p:sldId id="735" r:id="rId25"/>
    <p:sldId id="736" r:id="rId26"/>
    <p:sldId id="737" r:id="rId27"/>
    <p:sldId id="738" r:id="rId28"/>
    <p:sldId id="739" r:id="rId29"/>
    <p:sldId id="740" r:id="rId30"/>
    <p:sldId id="741" r:id="rId31"/>
    <p:sldId id="744" r:id="rId32"/>
    <p:sldId id="743" r:id="rId33"/>
    <p:sldId id="745" r:id="rId34"/>
    <p:sldId id="746" r:id="rId35"/>
    <p:sldId id="747" r:id="rId36"/>
    <p:sldId id="748" r:id="rId37"/>
    <p:sldId id="688" r:id="rId38"/>
    <p:sldId id="749" r:id="rId39"/>
    <p:sldId id="750" r:id="rId40"/>
    <p:sldId id="751" r:id="rId41"/>
    <p:sldId id="584" r:id="rId42"/>
    <p:sldId id="552"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677"/>
            <p14:sldId id="645"/>
            <p14:sldId id="752"/>
            <p14:sldId id="720"/>
            <p14:sldId id="753"/>
            <p14:sldId id="754"/>
            <p14:sldId id="755"/>
            <p14:sldId id="756"/>
            <p14:sldId id="725"/>
            <p14:sldId id="758"/>
            <p14:sldId id="757"/>
            <p14:sldId id="726"/>
            <p14:sldId id="727"/>
            <p14:sldId id="728"/>
            <p14:sldId id="729"/>
            <p14:sldId id="730"/>
            <p14:sldId id="731"/>
            <p14:sldId id="733"/>
            <p14:sldId id="735"/>
            <p14:sldId id="736"/>
            <p14:sldId id="737"/>
            <p14:sldId id="738"/>
            <p14:sldId id="739"/>
            <p14:sldId id="740"/>
            <p14:sldId id="741"/>
            <p14:sldId id="744"/>
            <p14:sldId id="743"/>
            <p14:sldId id="745"/>
            <p14:sldId id="746"/>
            <p14:sldId id="747"/>
            <p14:sldId id="748"/>
            <p14:sldId id="688"/>
            <p14:sldId id="749"/>
            <p14:sldId id="750"/>
            <p14:sldId id="751"/>
            <p14:sldId id="584"/>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2D3956"/>
    <a:srgbClr val="FFD200"/>
    <a:srgbClr val="FAC748"/>
    <a:srgbClr val="00AEEF"/>
    <a:srgbClr val="F58221"/>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47" autoAdjust="0"/>
    <p:restoredTop sz="93738" autoAdjust="0"/>
  </p:normalViewPr>
  <p:slideViewPr>
    <p:cSldViewPr snapToGrid="0">
      <p:cViewPr varScale="1">
        <p:scale>
          <a:sx n="65" d="100"/>
          <a:sy n="65" d="100"/>
        </p:scale>
        <p:origin x="82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tmp"/><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0.tmp"/><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3.tmp"/><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7.tmp"/><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8.tmp"/><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4.xml"/><Relationship Id="rId5" Type="http://schemas.openxmlformats.org/officeDocument/2006/relationships/image" Target="../media/image44.png"/><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92367" y="1788100"/>
            <a:ext cx="4464935" cy="830997"/>
          </a:xfrm>
          <a:prstGeom prst="rect">
            <a:avLst/>
          </a:prstGeom>
          <a:noFill/>
        </p:spPr>
        <p:txBody>
          <a:bodyPr wrap="square" rtlCol="0">
            <a:spAutoFit/>
          </a:bodyPr>
          <a:lstStyle/>
          <a:p>
            <a:pPr algn="ctr"/>
            <a:r>
              <a:rPr lang="ar-EG" sz="4800" b="1">
                <a:solidFill>
                  <a:srgbClr val="00B0F0"/>
                </a:solidFill>
                <a:latin typeface="Simplified Arabic" panose="02020603050405020304" pitchFamily="18" charset="-78"/>
                <a:cs typeface="Simplified Arabic" panose="02020603050405020304" pitchFamily="18" charset="-78"/>
              </a:rPr>
              <a:t>صحافة البيانات</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764433" y="5766293"/>
            <a:ext cx="3916040" cy="1077218"/>
          </a:xfrm>
          <a:prstGeom prst="rect">
            <a:avLst/>
          </a:prstGeom>
          <a:noFill/>
        </p:spPr>
        <p:txBody>
          <a:bodyPr wrap="square" rtlCol="0">
            <a:spAutoFit/>
          </a:bodyPr>
          <a:lstStyle/>
          <a:p>
            <a:pPr algn="ctr"/>
            <a:r>
              <a:rPr lang="ar-EG" sz="3200" b="1">
                <a:solidFill>
                  <a:srgbClr val="00B0F0"/>
                </a:solidFill>
                <a:latin typeface="Simplified Arabic" panose="02020603050405020304" pitchFamily="18" charset="-78"/>
                <a:cs typeface="Simplified Arabic" panose="02020603050405020304" pitchFamily="18" charset="-78"/>
              </a:rPr>
              <a:t>إعداد</a:t>
            </a:r>
          </a:p>
          <a:p>
            <a:pPr algn="ctr"/>
            <a:r>
              <a:rPr lang="ar-EG" sz="3200" b="1">
                <a:solidFill>
                  <a:srgbClr val="00B0F0"/>
                </a:solidFill>
                <a:latin typeface="Simplified Arabic" panose="02020603050405020304" pitchFamily="18" charset="-78"/>
                <a:cs typeface="Simplified Arabic" panose="02020603050405020304" pitchFamily="18" charset="-78"/>
              </a:rPr>
              <a:t>د/ نهلة صلاح</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11" name="TextBox 45"/>
          <p:cNvSpPr txBox="1"/>
          <p:nvPr/>
        </p:nvSpPr>
        <p:spPr>
          <a:xfrm>
            <a:off x="1193587" y="3588796"/>
            <a:ext cx="1893025" cy="523220"/>
          </a:xfrm>
          <a:prstGeom prst="rect">
            <a:avLst/>
          </a:prstGeom>
          <a:noFill/>
        </p:spPr>
        <p:txBody>
          <a:bodyPr wrap="square" rtlCol="0">
            <a:spAutoFit/>
          </a:bodyPr>
          <a:lstStyle/>
          <a:p>
            <a:pPr algn="ctr"/>
            <a:r>
              <a:rPr lang="en-US" sz="2800" b="1">
                <a:latin typeface="Simplified Arabic" panose="02020603050405020304" pitchFamily="18" charset="-78"/>
                <a:cs typeface="Simplified Arabic" panose="02020603050405020304" pitchFamily="18" charset="-78"/>
              </a:rPr>
              <a:t>DGM 231</a:t>
            </a:r>
            <a:endParaRPr lang="en-US" sz="2800" b="1" dirty="0">
              <a:latin typeface="Simplified Arabic" panose="02020603050405020304" pitchFamily="18" charset="-78"/>
              <a:cs typeface="Simplified Arabic" panose="02020603050405020304" pitchFamily="18" charset="-78"/>
            </a:endParaRPr>
          </a:p>
        </p:txBody>
      </p:sp>
      <p:pic>
        <p:nvPicPr>
          <p:cNvPr id="16" name="Graphic 21">
            <a:extLst>
              <a:ext uri="{FF2B5EF4-FFF2-40B4-BE49-F238E27FC236}">
                <a16:creationId xmlns:a16="http://schemas.microsoft.com/office/drawing/2014/main" id="{749C6E8E-D57D-1724-54BC-49687D50DE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959" y="2865"/>
            <a:ext cx="2954655" cy="1379622"/>
          </a:xfrm>
          <a:prstGeom prst="rect">
            <a:avLst/>
          </a:prstGeom>
        </p:spPr>
      </p:pic>
      <p:sp>
        <p:nvSpPr>
          <p:cNvPr id="2" name="Oval 17">
            <a:extLst>
              <a:ext uri="{FF2B5EF4-FFF2-40B4-BE49-F238E27FC236}">
                <a16:creationId xmlns:a16="http://schemas.microsoft.com/office/drawing/2014/main" id="{F1A3982C-B8BE-6344-C51F-DBF148E18B86}"/>
              </a:ext>
            </a:extLst>
          </p:cNvPr>
          <p:cNvSpPr/>
          <p:nvPr/>
        </p:nvSpPr>
        <p:spPr>
          <a:xfrm>
            <a:off x="4618674" y="-28934"/>
            <a:ext cx="7234806" cy="668215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Oval 13">
            <a:extLst>
              <a:ext uri="{FF2B5EF4-FFF2-40B4-BE49-F238E27FC236}">
                <a16:creationId xmlns:a16="http://schemas.microsoft.com/office/drawing/2014/main" id="{A76BF89C-D5B2-9C93-AF7E-FECE41543A1C}"/>
              </a:ext>
            </a:extLst>
          </p:cNvPr>
          <p:cNvSpPr/>
          <p:nvPr/>
        </p:nvSpPr>
        <p:spPr>
          <a:xfrm>
            <a:off x="5006796" y="8603"/>
            <a:ext cx="6458562" cy="671108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CAF0F6-F803-BAD2-CE51-07AC66454239}"/>
              </a:ext>
            </a:extLst>
          </p:cNvPr>
          <p:cNvSpPr txBox="1"/>
          <p:nvPr/>
        </p:nvSpPr>
        <p:spPr>
          <a:xfrm>
            <a:off x="9866671" y="6386051"/>
            <a:ext cx="2374931" cy="400110"/>
          </a:xfrm>
          <a:prstGeom prst="rect">
            <a:avLst/>
          </a:prstGeom>
          <a:noFill/>
        </p:spPr>
        <p:txBody>
          <a:bodyPr wrap="square" rtlCol="0">
            <a:spAutoFit/>
          </a:bodyPr>
          <a:lstStyle/>
          <a:p>
            <a:pPr algn="ctr"/>
            <a:r>
              <a:rPr lang="en-US" sz="2000" b="1" dirty="0"/>
              <a:t>www.midocean.ae</a:t>
            </a:r>
          </a:p>
        </p:txBody>
      </p:sp>
      <p:sp>
        <p:nvSpPr>
          <p:cNvPr id="6" name="Rectangle: Rounded Corners 5"/>
          <p:cNvSpPr/>
          <p:nvPr/>
        </p:nvSpPr>
        <p:spPr>
          <a:xfrm>
            <a:off x="422426" y="2846715"/>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المحاضرة الخامسة</a:t>
            </a:r>
          </a:p>
        </p:txBody>
      </p:sp>
      <p:sp>
        <p:nvSpPr>
          <p:cNvPr id="5" name="Rectangle: Rounded Corners 9">
            <a:extLst>
              <a:ext uri="{FF2B5EF4-FFF2-40B4-BE49-F238E27FC236}">
                <a16:creationId xmlns:a16="http://schemas.microsoft.com/office/drawing/2014/main" id="{0762924A-70C5-8157-211C-CAB34D790B6E}"/>
              </a:ext>
            </a:extLst>
          </p:cNvPr>
          <p:cNvSpPr/>
          <p:nvPr/>
        </p:nvSpPr>
        <p:spPr>
          <a:xfrm>
            <a:off x="131959" y="4238904"/>
            <a:ext cx="4464935" cy="1394980"/>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خطوات إنتاج القصص الصحفية المدفوعة بالبيانات </a:t>
            </a:r>
          </a:p>
          <a:p>
            <a:pPr algn="ctr"/>
            <a:r>
              <a:rPr lang="ar-EG" sz="2800" b="1">
                <a:solidFill>
                  <a:schemeClr val="tx1"/>
                </a:solidFill>
                <a:latin typeface="Simplified Arabic" panose="02020603050405020304" pitchFamily="18" charset="-78"/>
                <a:cs typeface="Simplified Arabic" panose="02020603050405020304" pitchFamily="18" charset="-78"/>
              </a:rPr>
              <a:t>(تنظيف البيانات) </a:t>
            </a:r>
            <a:endParaRPr lang="en-US" sz="28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9843"/>
    </mc:Choice>
    <mc:Fallback xmlns="">
      <p:transition spd="slow" advTm="498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80325" y="1881449"/>
            <a:ext cx="7898159" cy="4054443"/>
          </a:xfrm>
          <a:prstGeom prst="rect">
            <a:avLst/>
          </a:prstGeom>
          <a:noFill/>
        </p:spPr>
        <p:txBody>
          <a:bodyPr wrap="square" rtlCol="0">
            <a:spAutoFit/>
          </a:bodyPr>
          <a:lstStyle/>
          <a:p>
            <a:pPr algn="just" rtl="1">
              <a:lnSpc>
                <a:spcPct val="110000"/>
              </a:lnSpc>
              <a:spcBef>
                <a:spcPts val="110"/>
              </a:spcBef>
              <a:spcAft>
                <a:spcPts val="110"/>
              </a:spcAft>
            </a:pPr>
            <a:r>
              <a:rPr lang="ar-EG" sz="4800" b="1">
                <a:latin typeface="Simplified Arabic" panose="02020603050405020304" pitchFamily="18" charset="-78"/>
                <a:cs typeface="Simplified Arabic" panose="02020603050405020304" pitchFamily="18" charset="-78"/>
              </a:rPr>
              <a:t>أولًا: مفهوم عملية تنظيف البيانات. </a:t>
            </a:r>
          </a:p>
          <a:p>
            <a:pPr algn="just" rtl="1">
              <a:lnSpc>
                <a:spcPct val="110000"/>
              </a:lnSpc>
              <a:spcBef>
                <a:spcPts val="110"/>
              </a:spcBef>
              <a:spcAft>
                <a:spcPts val="110"/>
              </a:spcAft>
            </a:pPr>
            <a:r>
              <a:rPr lang="ar-EG" sz="4800" b="1">
                <a:latin typeface="Simplified Arabic" panose="02020603050405020304" pitchFamily="18" charset="-78"/>
                <a:cs typeface="Simplified Arabic" panose="02020603050405020304" pitchFamily="18" charset="-78"/>
              </a:rPr>
              <a:t>ثانيًا:أهمية خطوة تنظيف البيانات. </a:t>
            </a:r>
          </a:p>
          <a:p>
            <a:pPr algn="just" rtl="1">
              <a:lnSpc>
                <a:spcPct val="110000"/>
              </a:lnSpc>
              <a:spcBef>
                <a:spcPts val="110"/>
              </a:spcBef>
              <a:spcAft>
                <a:spcPts val="110"/>
              </a:spcAft>
            </a:pPr>
            <a:r>
              <a:rPr lang="ar-EG" sz="4800" b="1">
                <a:latin typeface="Simplified Arabic" panose="02020603050405020304" pitchFamily="18" charset="-78"/>
                <a:cs typeface="Simplified Arabic" panose="02020603050405020304" pitchFamily="18" charset="-78"/>
              </a:rPr>
              <a:t>ثالثًا: خطوات تنظيف البيانات.</a:t>
            </a:r>
          </a:p>
          <a:p>
            <a:pPr algn="just" rtl="1">
              <a:lnSpc>
                <a:spcPct val="110000"/>
              </a:lnSpc>
              <a:spcBef>
                <a:spcPts val="110"/>
              </a:spcBef>
              <a:spcAft>
                <a:spcPts val="110"/>
              </a:spcAft>
            </a:pPr>
            <a:r>
              <a:rPr lang="ar-EG" sz="4800" b="1">
                <a:latin typeface="Simplified Arabic" panose="02020603050405020304" pitchFamily="18" charset="-78"/>
                <a:cs typeface="Simplified Arabic" panose="02020603050405020304" pitchFamily="18" charset="-78"/>
              </a:rPr>
              <a:t>رابعًا: التحقق ومراجعة البيانات.</a:t>
            </a:r>
          </a:p>
          <a:p>
            <a:pPr algn="just" rtl="1">
              <a:lnSpc>
                <a:spcPct val="110000"/>
              </a:lnSpc>
              <a:spcBef>
                <a:spcPts val="110"/>
              </a:spcBef>
              <a:spcAft>
                <a:spcPts val="110"/>
              </a:spcAft>
            </a:pPr>
            <a:endParaRPr lang="en-US" sz="3600" b="1">
              <a:solidFill>
                <a:srgbClr val="002060"/>
              </a:solidFill>
              <a:latin typeface="Simplified Arabic" panose="02020603050405020304" pitchFamily="18" charset="-78"/>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27135" y="922108"/>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0304"/>
    </mc:Choice>
    <mc:Fallback xmlns="">
      <p:transition spd="slow" advTm="1103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334766" y="235315"/>
            <a:ext cx="11353800" cy="1077917"/>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أولًا: مفهوم عملية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10" name="TextBox 9">
            <a:extLst>
              <a:ext uri="{FF2B5EF4-FFF2-40B4-BE49-F238E27FC236}">
                <a16:creationId xmlns:a16="http://schemas.microsoft.com/office/drawing/2014/main" id="{8E50715B-9999-301E-78DF-44EE1930A0A0}"/>
              </a:ext>
            </a:extLst>
          </p:cNvPr>
          <p:cNvSpPr txBox="1"/>
          <p:nvPr/>
        </p:nvSpPr>
        <p:spPr>
          <a:xfrm>
            <a:off x="5353663" y="1395653"/>
            <a:ext cx="6380469" cy="5359481"/>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يحصل الصحفيون على البيانات من مصادر متعددة وبصيغ مختلفة، يصعب معها تحليل البيانات واستخراج القصص الخبرية منها ما لم يتم تنظيم هذه البيانات ووضعها في أشكال يمكن التعامل معها.</a:t>
            </a:r>
            <a:endParaRPr lang="ar-EG"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
            </a:pP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عملية تنظيف البيانات هى مرحلة إصلاح ومعالجة البيانات، والتحقق من صحتها، وقراءتها بشكل صحيح داخل الجداول بهدف تأهليها لعملية التحليل والتصميم.</a:t>
            </a:r>
            <a:endParaRPr lang="en-US" sz="2800"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ar-EG" sz="3200" b="1">
              <a:effectLst/>
              <a:latin typeface="Simplified Arabic" panose="02020603050405020304" pitchFamily="18" charset="-78"/>
              <a:ea typeface="Calibri" panose="020F0502020204030204" pitchFamily="34" charset="0"/>
              <a:cs typeface="Simplified Arabic" panose="02020603050405020304" pitchFamily="18" charset="-78"/>
            </a:endParaRPr>
          </a:p>
          <a:p>
            <a:pPr lvl="8" algn="just"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Content Placeholder 7" descr="A computer with a graph and diagrams&#10;&#10;Description automatically generated with medium confidence">
            <a:extLst>
              <a:ext uri="{FF2B5EF4-FFF2-40B4-BE49-F238E27FC236}">
                <a16:creationId xmlns:a16="http://schemas.microsoft.com/office/drawing/2014/main" id="{43DBA7A0-C4CE-1F3A-03B5-08E7E9C95FF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6247" y="1539519"/>
            <a:ext cx="4883559" cy="4867078"/>
          </a:xfrm>
        </p:spPr>
      </p:pic>
    </p:spTree>
    <p:extLst>
      <p:ext uri="{BB962C8B-B14F-4D97-AF65-F5344CB8AC3E}">
        <p14:creationId xmlns:p14="http://schemas.microsoft.com/office/powerpoint/2010/main" val="346463820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ثانيًا:أهمية خطوة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049670" y="1520865"/>
            <a:ext cx="6397641" cy="4919360"/>
          </a:xfrm>
          <a:prstGeom prst="rect">
            <a:avLst/>
          </a:prstGeom>
          <a:noFill/>
        </p:spPr>
        <p:txBody>
          <a:bodyPr wrap="square">
            <a:spAutoFit/>
          </a:bodyPr>
          <a:lstStyle/>
          <a:p>
            <a:pPr algn="just" rtl="1">
              <a:lnSpc>
                <a:spcPct val="107000"/>
              </a:lnSpc>
              <a:spcAft>
                <a:spcPts val="800"/>
              </a:spcAft>
            </a:pPr>
            <a:r>
              <a:rPr lang="ar-SA"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خطوة تنظيف البيانات مهمة لعدة أسباب أهمه</a:t>
            </a:r>
            <a:r>
              <a:rPr lang="ar-EG"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a:t>
            </a:r>
            <a:r>
              <a:rPr lang="ar-SA"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 .</a:t>
            </a:r>
            <a:r>
              <a:rPr lang="en-US" sz="24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1</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ضمان جودة البيانات: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تنظيف البيانات يساعد في إزالة الأخطاء والتكرارات والبيانات غير المكتملة، وهذا الذي يضمن أن البيانات المستخدمة في التحليل دقيقة.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.2</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تقليل المخاطر: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البيانات غير النظيفة ستؤدي إلى تحليلات وقرارات خاطئة، التي سوف تزود من هذه المخاطر، ولكن تنظيف البيانات يقلل من هذه المخاطر بشكل كبير</a:t>
            </a:r>
            <a:r>
              <a:rPr lang="ar-EG" sz="2500" b="1">
                <a:latin typeface="Simplified Arabic" panose="02020603050405020304" pitchFamily="18" charset="-78"/>
                <a:ea typeface="Calibri" panose="020F0502020204030204" pitchFamily="34" charset="0"/>
                <a:cs typeface="Simplified Arabic" panose="02020603050405020304" pitchFamily="18" charset="-78"/>
              </a:rPr>
              <a:t>.</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Calibri" panose="020F0502020204030204" pitchFamily="34" charset="0"/>
                <a:ea typeface="Calibri" panose="020F0502020204030204" pitchFamily="34" charset="0"/>
                <a:cs typeface="Simplified Arabic" panose="02020603050405020304" pitchFamily="18" charset="-78"/>
              </a:rPr>
              <a:t>‏</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4" name="Content Placeholder 13" descr="A person looking at a graph on a screen&#10;&#10;Description automatically generated">
            <a:extLst>
              <a:ext uri="{FF2B5EF4-FFF2-40B4-BE49-F238E27FC236}">
                <a16:creationId xmlns:a16="http://schemas.microsoft.com/office/drawing/2014/main" id="{328134F2-9FAF-7DEA-FEBC-F5904D507DC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91728" y="1520864"/>
            <a:ext cx="4632753" cy="4797867"/>
          </a:xfrm>
        </p:spPr>
      </p:pic>
    </p:spTree>
    <p:extLst>
      <p:ext uri="{BB962C8B-B14F-4D97-AF65-F5344CB8AC3E}">
        <p14:creationId xmlns:p14="http://schemas.microsoft.com/office/powerpoint/2010/main" val="55210459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ثانيًا:أهمية خطوة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592421" y="1520865"/>
            <a:ext cx="5854890" cy="2092239"/>
          </a:xfrm>
          <a:prstGeom prst="rect">
            <a:avLst/>
          </a:prstGeom>
          <a:noFill/>
        </p:spPr>
        <p:txBody>
          <a:bodyPr wrap="square">
            <a:spAutoFit/>
          </a:bodyPr>
          <a:lstStyle/>
          <a:p>
            <a:pPr algn="just" rtl="1">
              <a:lnSpc>
                <a:spcPct val="107000"/>
              </a:lnSpc>
              <a:spcAft>
                <a:spcPts val="800"/>
              </a:spcAft>
            </a:pPr>
            <a:r>
              <a:rPr lang="ar-SA" sz="2400" b="1">
                <a:effectLst/>
                <a:latin typeface="Calibri" panose="020F0502020204030204" pitchFamily="34" charset="0"/>
                <a:ea typeface="Calibri" panose="020F0502020204030204" pitchFamily="34" charset="0"/>
                <a:cs typeface="Simplified Arabic" panose="02020603050405020304" pitchFamily="18" charset="-78"/>
              </a:rPr>
              <a:t>‏</a:t>
            </a:r>
            <a:r>
              <a:rPr lang="en-US" sz="2400" b="1">
                <a:effectLst/>
                <a:latin typeface="Calibri" panose="020F0502020204030204" pitchFamily="34" charset="0"/>
                <a:ea typeface="Calibri" panose="020F0502020204030204" pitchFamily="34" charset="0"/>
                <a:cs typeface="Simplified Arabic" panose="02020603050405020304" pitchFamily="18" charset="-78"/>
              </a:rPr>
              <a:t>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3 </a:t>
            </a:r>
            <a:r>
              <a:rPr lang="ar-SA"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سرعة التحليل: </a:t>
            </a:r>
            <a:endPar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latin typeface="Simplified Arabic" panose="02020603050405020304" pitchFamily="18" charset="-78"/>
                <a:ea typeface="Calibri" panose="020F0502020204030204" pitchFamily="34" charset="0"/>
                <a:cs typeface="Simplified Arabic" panose="02020603050405020304" pitchFamily="18" charset="-78"/>
              </a:rPr>
              <a:t>البيانات النظيفة والمنسقة بشكل صح بتسرع جدا عملية الحساب في الخطوات المتقدمة في التحليل.</a:t>
            </a:r>
            <a:endParaRPr lang="en-US" sz="28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descr="A person holding a magnifying glass&#10;&#10;Description automatically generated">
            <a:extLst>
              <a:ext uri="{FF2B5EF4-FFF2-40B4-BE49-F238E27FC236}">
                <a16:creationId xmlns:a16="http://schemas.microsoft.com/office/drawing/2014/main" id="{DCB81189-7ED8-5D36-F9D3-4C1009C405F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6072" y="1520865"/>
            <a:ext cx="5181600" cy="4997922"/>
          </a:xfrm>
        </p:spPr>
      </p:pic>
    </p:spTree>
    <p:extLst>
      <p:ext uri="{BB962C8B-B14F-4D97-AF65-F5344CB8AC3E}">
        <p14:creationId xmlns:p14="http://schemas.microsoft.com/office/powerpoint/2010/main" val="179795835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ثانيًا:أهمية خطوة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049670" y="1520865"/>
            <a:ext cx="6397641" cy="4594784"/>
          </a:xfrm>
          <a:prstGeom prst="rect">
            <a:avLst/>
          </a:prstGeom>
          <a:noFill/>
        </p:spPr>
        <p:txBody>
          <a:bodyPr wrap="square">
            <a:spAutoFit/>
          </a:bodyPr>
          <a:lstStyle/>
          <a:p>
            <a:pPr algn="just" rtl="1">
              <a:lnSpc>
                <a:spcPct val="107000"/>
              </a:lnSpc>
              <a:spcAft>
                <a:spcPts val="800"/>
              </a:spcAft>
            </a:pPr>
            <a:r>
              <a:rPr lang="ar-SA" sz="2800" b="1">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و</a:t>
            </a:r>
            <a:r>
              <a:rPr lang="ar-SA"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يقدم خبرا</a:t>
            </a:r>
            <a:r>
              <a:rPr lang="ar-EG" sz="2800" b="1" u="sng">
                <a:solidFill>
                  <a:srgbClr val="002060"/>
                </a:solidFill>
                <a:latin typeface="Calibri" panose="020F0502020204030204" pitchFamily="34" charset="0"/>
                <a:ea typeface="Calibri" panose="020F0502020204030204" pitchFamily="34" charset="0"/>
                <a:cs typeface="Simplified Arabic" panose="02020603050405020304" pitchFamily="18" charset="-78"/>
              </a:rPr>
              <a:t>ء</a:t>
            </a:r>
            <a:r>
              <a:rPr lang="ar-SA"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 صحافة البيانات عددًا من النصائح للصحفيين في مرحلة تنظيف البيانات بعد جمعها من المصادر المختلفة من أهمها:</a:t>
            </a:r>
            <a:endParaRPr lang="ar-EG"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r>
              <a:rPr lang="en-US" b="1">
                <a:latin typeface="Calibri" panose="020F0502020204030204" pitchFamily="34" charset="0"/>
                <a:ea typeface="Calibri" panose="020F0502020204030204" pitchFamily="34" charset="0"/>
                <a:cs typeface="Simplified Arabic" panose="02020603050405020304" pitchFamily="18" charset="-78"/>
              </a:rPr>
              <a:t>.</a:t>
            </a:r>
            <a:r>
              <a:rPr lang="en-US" sz="2400" b="1">
                <a:latin typeface="Simplified Arabic" panose="02020603050405020304" pitchFamily="18" charset="-78"/>
                <a:ea typeface="Calibri" panose="020F0502020204030204" pitchFamily="34" charset="0"/>
                <a:cs typeface="Simplified Arabic" panose="02020603050405020304" pitchFamily="18" charset="-78"/>
              </a:rPr>
              <a:t>1</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الاحتفاظ بنسخة من البيانات في صورتها الأصلية للرجوع إليها في أي وقت يحتاجه الصحفي.</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latin typeface="Simplified Arabic" panose="02020603050405020304" pitchFamily="18" charset="-78"/>
                <a:ea typeface="Calibri" panose="020F0502020204030204" pitchFamily="34" charset="0"/>
                <a:cs typeface="Simplified Arabic" panose="02020603050405020304" pitchFamily="18" charset="-78"/>
              </a:rPr>
              <a:t>2</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إنشاء “جدول تعريفي للبيانات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BIOGRAPHY DATA</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 ‏يتضمن هذا الجدول سيرة ذاتية للبيانات التي جمعها الصحفي ‏فهي بمثابة إجراء مقابلة مع البيانات حول من وماذا ومتى وأين ولماذا تم جمع البيانات؟</a:t>
            </a:r>
            <a:r>
              <a:rPr lang="ar-EG" sz="2400" b="1">
                <a:latin typeface="Simplified Arabic" panose="02020603050405020304" pitchFamily="18" charset="-78"/>
                <a:ea typeface="Calibri" panose="020F0502020204030204" pitchFamily="34" charset="0"/>
                <a:cs typeface="Simplified Arabic" panose="02020603050405020304" pitchFamily="18" charset="-78"/>
              </a:rPr>
              <a:t>.</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Content Placeholder 4" descr="A person sitting on the floor&#10;&#10;Description automatically generated">
            <a:extLst>
              <a:ext uri="{FF2B5EF4-FFF2-40B4-BE49-F238E27FC236}">
                <a16:creationId xmlns:a16="http://schemas.microsoft.com/office/drawing/2014/main" id="{F3DDC7C0-FF8C-7084-A024-87468E3B031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6477" y="1520865"/>
            <a:ext cx="4750818" cy="4997922"/>
          </a:xfrm>
          <a:prstGeom prst="rect">
            <a:avLst/>
          </a:prstGeom>
        </p:spPr>
      </p:pic>
    </p:spTree>
    <p:extLst>
      <p:ext uri="{BB962C8B-B14F-4D97-AF65-F5344CB8AC3E}">
        <p14:creationId xmlns:p14="http://schemas.microsoft.com/office/powerpoint/2010/main" val="199713439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ثانيًا:أهمية خطوة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group of people working on a computer&#10;&#10;Description automatically generated">
            <a:extLst>
              <a:ext uri="{FF2B5EF4-FFF2-40B4-BE49-F238E27FC236}">
                <a16:creationId xmlns:a16="http://schemas.microsoft.com/office/drawing/2014/main" id="{446F110B-3F45-C7AD-E0E7-B0D7E76F6CC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39212" y="1564570"/>
            <a:ext cx="4842387" cy="4754161"/>
          </a:xfrm>
        </p:spPr>
      </p:pic>
      <p:sp>
        <p:nvSpPr>
          <p:cNvPr id="9" name="TextBox 8">
            <a:extLst>
              <a:ext uri="{FF2B5EF4-FFF2-40B4-BE49-F238E27FC236}">
                <a16:creationId xmlns:a16="http://schemas.microsoft.com/office/drawing/2014/main" id="{3EF86613-660E-4B93-5DA9-BCDA81CA9A37}"/>
              </a:ext>
            </a:extLst>
          </p:cNvPr>
          <p:cNvSpPr txBox="1"/>
          <p:nvPr/>
        </p:nvSpPr>
        <p:spPr>
          <a:xfrm>
            <a:off x="5416925" y="1564571"/>
            <a:ext cx="6098458" cy="4644413"/>
          </a:xfrm>
          <a:prstGeom prst="rect">
            <a:avLst/>
          </a:prstGeom>
          <a:noFill/>
        </p:spPr>
        <p:txBody>
          <a:bodyPr wrap="square">
            <a:spAutoFit/>
          </a:bodyPr>
          <a:lstStyle/>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ويساعد هذا الجدول </a:t>
            </a:r>
            <a:r>
              <a:rPr lang="en-US" sz="2400" b="1">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صحفي البيانات</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في فهم البيانات التي بحوزته، ويقلل الوقت والمجهود الذي يبذله خلال هذه المرحلة، وهو ما يمكن أن يجعل قطعة بيانات صحفية متوسطة أو جيدة إلى قطعة صحافة بيانات مميزة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ويتضمن هذا الجدول تاريخ وتفاصيل البيانات التي تم جمعها، مثل: اسم قاعدة البيانات التي تم تجميع البيانات منها أو الجهة التي تمتلك هذه البيانات على سبيل المثال</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قاعدة بيانات الأمم المتحدة أو البنك الدولي …. إلخ .</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400" b="1">
                <a:latin typeface="Simplified Arabic" panose="02020603050405020304" pitchFamily="18" charset="-78"/>
                <a:ea typeface="Calibri" panose="020F0502020204030204" pitchFamily="34" charset="0"/>
                <a:cs typeface="Simplified Arabic" panose="02020603050405020304" pitchFamily="18" charset="-78"/>
              </a:rPr>
              <a:t>3</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روابط الوصول لهذه البيانات على شبكة الإنترنت على سبيل المثال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www.UN</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وذلك حتى لا ينسى الصحفي من أين حصل على هذه البيانات.</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97179671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ثانيًا:أهمية خطوة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group of people working on a computer&#10;&#10;Description automatically generated">
            <a:extLst>
              <a:ext uri="{FF2B5EF4-FFF2-40B4-BE49-F238E27FC236}">
                <a16:creationId xmlns:a16="http://schemas.microsoft.com/office/drawing/2014/main" id="{1211C7D3-EEB0-9D43-C4CF-179C0DD607C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3108" y="1564570"/>
            <a:ext cx="5181600" cy="4754161"/>
          </a:xfrm>
        </p:spPr>
      </p:pic>
      <p:sp>
        <p:nvSpPr>
          <p:cNvPr id="9" name="TextBox 8">
            <a:extLst>
              <a:ext uri="{FF2B5EF4-FFF2-40B4-BE49-F238E27FC236}">
                <a16:creationId xmlns:a16="http://schemas.microsoft.com/office/drawing/2014/main" id="{3EF86613-660E-4B93-5DA9-BCDA81CA9A37}"/>
              </a:ext>
            </a:extLst>
          </p:cNvPr>
          <p:cNvSpPr txBox="1"/>
          <p:nvPr/>
        </p:nvSpPr>
        <p:spPr>
          <a:xfrm>
            <a:off x="5416925" y="1564571"/>
            <a:ext cx="6098458" cy="4233659"/>
          </a:xfrm>
          <a:prstGeom prst="rect">
            <a:avLst/>
          </a:prstGeom>
          <a:noFill/>
        </p:spPr>
        <p:txBody>
          <a:bodyPr wrap="square">
            <a:spAutoFit/>
          </a:bodyPr>
          <a:lstStyle/>
          <a:p>
            <a:pPr algn="just" rtl="1">
              <a:lnSpc>
                <a:spcPct val="110000"/>
              </a:lnSpc>
              <a:spcBef>
                <a:spcPts val="110"/>
              </a:spcBef>
              <a:spcAft>
                <a:spcPts val="110"/>
              </a:spcAft>
            </a:pPr>
            <a:r>
              <a:rPr lang="en-US" sz="2400" b="1">
                <a:latin typeface="Simplified Arabic" panose="02020603050405020304" pitchFamily="18" charset="-78"/>
                <a:ea typeface="Calibri" panose="020F0502020204030204" pitchFamily="34" charset="0"/>
                <a:cs typeface="Simplified Arabic" panose="02020603050405020304" pitchFamily="18" charset="-78"/>
              </a:rPr>
              <a:t> .4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مكان الاحتفاظ بالبيانات على جهاز كمبيوتر الصحفي لسرعة الوصول إليها ومن أفضل حفظها في ملف خاص.</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5</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اسم</a:t>
            </a:r>
            <a:r>
              <a:rPr lang="ar-EG" sz="2400" b="1">
                <a:latin typeface="Simplified Arabic" panose="02020603050405020304" pitchFamily="18" charset="-78"/>
                <a:ea typeface="Calibri" panose="020F0502020204030204" pitchFamily="34" charset="0"/>
                <a:cs typeface="Simplified Arabic" panose="02020603050405020304" pitchFamily="18" charset="-78"/>
              </a:rPr>
              <a:t>اء</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الأشخاص الذين عملوا على جمع البيانات.</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6</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تاريخ جمع البيانات والفترة الزمنية التي تتحدث عنها البيانات.</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.7</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إعادة تهيئة البيانات وإعادة تشكيلها مرة أخرى من خلال حذف الأجزاء غير المهمة من البيانات والتي لن تؤثر على القصة الصحفية، والتعرف على نوع البيانات سواء رقمية أو وصفية، حتى يسهل التعامل معها.</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70660094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ثانيًا:أهمية خطوة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black text and a pink background&#10;&#10;Description automatically generated">
            <a:extLst>
              <a:ext uri="{FF2B5EF4-FFF2-40B4-BE49-F238E27FC236}">
                <a16:creationId xmlns:a16="http://schemas.microsoft.com/office/drawing/2014/main" id="{B8F9D159-F7A3-264D-9B87-5753AC4A6E8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3071" y="1520865"/>
            <a:ext cx="5181600" cy="4997922"/>
          </a:xfrm>
        </p:spPr>
      </p:pic>
      <p:sp>
        <p:nvSpPr>
          <p:cNvPr id="9" name="TextBox 8">
            <a:extLst>
              <a:ext uri="{FF2B5EF4-FFF2-40B4-BE49-F238E27FC236}">
                <a16:creationId xmlns:a16="http://schemas.microsoft.com/office/drawing/2014/main" id="{3EF86613-660E-4B93-5DA9-BCDA81CA9A37}"/>
              </a:ext>
            </a:extLst>
          </p:cNvPr>
          <p:cNvSpPr txBox="1"/>
          <p:nvPr/>
        </p:nvSpPr>
        <p:spPr>
          <a:xfrm>
            <a:off x="5527193" y="1396038"/>
            <a:ext cx="6098458" cy="5322804"/>
          </a:xfrm>
          <a:prstGeom prst="rect">
            <a:avLst/>
          </a:prstGeom>
          <a:noFill/>
        </p:spPr>
        <p:txBody>
          <a:bodyPr wrap="square">
            <a:spAutoFit/>
          </a:bodyPr>
          <a:lstStyle/>
          <a:p>
            <a:pPr algn="just" rtl="1">
              <a:lnSpc>
                <a:spcPct val="107000"/>
              </a:lnSpc>
              <a:spcAft>
                <a:spcPts val="80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 8</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رغم أن مرحلة تنظيف البيانات تعد عملية شاقة وتتطلب الكثير من الوقت، إلا أنها تمثل فرصة جيدة للصحفيين لفهم البيانات التي بحوزتهم، وتحديد المتغيرات والأشخاص والأدوار الفاعلة والزوايا التي يجب أن تروى منها القصة الصحفية، وتسجيل جميع الملاحظات التي يراها الصحفي، وتدوين أي تغيرات جديدة قد تظهر أمامه عند تنظيف البيانات.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.9</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التعرف على البيانات المفقودة كالأرقام والأماكن والأسماء وغيرها، ومحاولة استكمال الأجزاء والقيم المفقودة منها، وتوحيد المتغيرات الرقمية، والتحقق من القيم المتطرفة، التي توجد بسبب خطأ في القياس أو قيام الصحفي بإدخال البيانات بشكل خاطئ إلى برنامج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Excel</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حتى لا تتسبب البيانات المفقودة في مشكلة أثناء التحليل.</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718574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ثانيًا:أهمية خطوة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person holding a bottle of water next to a folder&#10;&#10;Description automatically generated">
            <a:extLst>
              <a:ext uri="{FF2B5EF4-FFF2-40B4-BE49-F238E27FC236}">
                <a16:creationId xmlns:a16="http://schemas.microsoft.com/office/drawing/2014/main" id="{47C7BD8A-B382-2377-4A09-E87F1B3906A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10217" y="1520865"/>
            <a:ext cx="5181600" cy="4997922"/>
          </a:xfrm>
        </p:spPr>
      </p:pic>
      <p:sp>
        <p:nvSpPr>
          <p:cNvPr id="9" name="TextBox 8">
            <a:extLst>
              <a:ext uri="{FF2B5EF4-FFF2-40B4-BE49-F238E27FC236}">
                <a16:creationId xmlns:a16="http://schemas.microsoft.com/office/drawing/2014/main" id="{3EF86613-660E-4B93-5DA9-BCDA81CA9A37}"/>
              </a:ext>
            </a:extLst>
          </p:cNvPr>
          <p:cNvSpPr txBox="1"/>
          <p:nvPr/>
        </p:nvSpPr>
        <p:spPr>
          <a:xfrm>
            <a:off x="5527193" y="1396038"/>
            <a:ext cx="6098458" cy="4439229"/>
          </a:xfrm>
          <a:prstGeom prst="rect">
            <a:avLst/>
          </a:prstGeom>
          <a:noFill/>
        </p:spPr>
        <p:txBody>
          <a:bodyPr wrap="square">
            <a:spAutoFit/>
          </a:bodyPr>
          <a:lstStyle/>
          <a:p>
            <a:pPr algn="just" rtl="1">
              <a:lnSpc>
                <a:spcPct val="107000"/>
              </a:lnSpc>
              <a:spcAft>
                <a:spcPts val="800"/>
              </a:spcAft>
            </a:pP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 10</a:t>
            </a:r>
            <a:r>
              <a:rPr lang="ar-SA" sz="2400" b="1">
                <a:effectLst/>
                <a:latin typeface="Calibri" panose="020F0502020204030204" pitchFamily="34" charset="0"/>
                <a:ea typeface="Calibri" panose="020F0502020204030204" pitchFamily="34" charset="0"/>
                <a:cs typeface="Simplified Arabic" panose="02020603050405020304" pitchFamily="18" charset="-78"/>
              </a:rPr>
              <a:t>ضرورة مراعاة أخلاقيات تنظيف البيانات، ‏لاسيما عند وجود بيانات مفقودة يمكن أن تؤثر على نتائج التحليل، ‏كما يحدث على سبيل المثال</a:t>
            </a:r>
            <a:r>
              <a:rPr lang="ar-EG" sz="2400" b="1">
                <a:effectLst/>
                <a:latin typeface="Calibri" panose="020F0502020204030204" pitchFamily="34" charset="0"/>
                <a:ea typeface="Calibri" panose="020F0502020204030204" pitchFamily="34" charset="0"/>
                <a:cs typeface="Simplified Arabic" panose="02020603050405020304" pitchFamily="18" charset="-78"/>
              </a:rPr>
              <a:t>:</a:t>
            </a:r>
            <a:r>
              <a:rPr lang="ar-SA" sz="2400" b="1">
                <a:effectLst/>
                <a:latin typeface="Calibri" panose="020F0502020204030204" pitchFamily="34" charset="0"/>
                <a:ea typeface="Calibri" panose="020F0502020204030204" pitchFamily="34" charset="0"/>
                <a:cs typeface="Simplified Arabic" panose="02020603050405020304" pitchFamily="18" charset="-78"/>
              </a:rPr>
              <a:t> في بعض الاستبيانات أن  عدد من الناس لا تج</a:t>
            </a:r>
            <a:r>
              <a:rPr lang="ar-EG" sz="2400" b="1">
                <a:effectLst/>
                <a:latin typeface="Calibri" panose="020F0502020204030204" pitchFamily="34" charset="0"/>
                <a:ea typeface="Calibri" panose="020F0502020204030204" pitchFamily="34" charset="0"/>
                <a:cs typeface="Simplified Arabic" panose="02020603050405020304" pitchFamily="18" charset="-78"/>
              </a:rPr>
              <a:t>يب</a:t>
            </a:r>
            <a:r>
              <a:rPr lang="ar-SA" sz="2400" b="1">
                <a:effectLst/>
                <a:latin typeface="Calibri" panose="020F0502020204030204" pitchFamily="34" charset="0"/>
                <a:ea typeface="Calibri" panose="020F0502020204030204" pitchFamily="34" charset="0"/>
                <a:cs typeface="Simplified Arabic" panose="02020603050405020304" pitchFamily="18" charset="-78"/>
              </a:rPr>
              <a:t> على بعض الأسئلة الموجودة في الاستبيان، كالأسئلة المتعلقة بالدخل والسن وغيرها، وهنا يجب على الصحفي أن يذكر أن 20% من البيانات مفقودة وغير كاملة، حتى تتضح النتائج أمام القراء بشكل صحيح وواقعي وغير متحيز، أو أن يتوجه إلى خبراء الإحصاء  لمساعدته في ما يمكن فعله مع البيانات المفقودة والقيم المتطرفة، خلال مرحلة تنظيف البيانات، حتى لا تتسبب في خلق تحيزا أو معلومات غير صحيحة  في القصة الصحفية.</a:t>
            </a:r>
            <a:endParaRPr lang="en-US" sz="240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2482827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229405" y="1411777"/>
            <a:ext cx="6260870" cy="5365123"/>
          </a:xfrm>
          <a:prstGeom prst="rect">
            <a:avLst/>
          </a:prstGeom>
          <a:noFill/>
        </p:spPr>
        <p:txBody>
          <a:bodyPr wrap="square">
            <a:spAutoFit/>
          </a:bodyPr>
          <a:lstStyle/>
          <a:p>
            <a:pPr marL="342900" indent="-342900" algn="just" rtl="1">
              <a:lnSpc>
                <a:spcPct val="107000"/>
              </a:lnSpc>
              <a:spcAft>
                <a:spcPts val="800"/>
              </a:spcAft>
              <a:buFont typeface="Arial" panose="020B0604020202020204" pitchFamily="34" charset="0"/>
              <a:buChar char="•"/>
            </a:pP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إن لكل مجموعة بيانات مشاكلها، لذلك واحدة من أولى المهام هى التعامل مع هذه المشكلات فيما يعرف بعملية تنظيف البيانات</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‏والتي تعتبر خطوة حاسمة في مجال صحافة البيانات؛ حيث تهدف إلى تصحيح الأخطاء وإزالتها والتشوهات في مجموعة البيانات، يشمل ذلك إصلاح البيانات التي قد تكون غير صحيحة وغير متناسقة وتنظيم البيانات بشكل صحيح لتتبع تنسيق محدد، والتعامل مع البيانات المكررة أو الناقصة، و دمج البيانات من مصادر متعددة في مجموعات بيانات واحدة،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أيض</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 قد تظهر البيانات بتسميات غير صحيحة أو متكررة بشكل مرئي، وبالتالي فإن إجراء تنظيف البيانات تأتي لضمان أن التقارير التي تعتمد على هذه البيانات تظل موثوقة ودقيقة. </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4" name="Content Placeholder 13" descr="A cartoon character vacuuming a floor&#10;&#10;Description automatically generated">
            <a:extLst>
              <a:ext uri="{FF2B5EF4-FFF2-40B4-BE49-F238E27FC236}">
                <a16:creationId xmlns:a16="http://schemas.microsoft.com/office/drawing/2014/main" id="{17D3BD14-35EE-8987-7A04-C60630D39A8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51848" y="1411776"/>
            <a:ext cx="4942217" cy="5307065"/>
          </a:xfrm>
        </p:spPr>
      </p:pic>
    </p:spTree>
    <p:extLst>
      <p:ext uri="{BB962C8B-B14F-4D97-AF65-F5344CB8AC3E}">
        <p14:creationId xmlns:p14="http://schemas.microsoft.com/office/powerpoint/2010/main" val="251322769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338916" y="1519661"/>
            <a:ext cx="6151359" cy="4799071"/>
          </a:xfrm>
          <a:prstGeom prst="rect">
            <a:avLst/>
          </a:prstGeom>
          <a:noFill/>
        </p:spPr>
        <p:txBody>
          <a:bodyPr wrap="square">
            <a:spAutoFit/>
          </a:bodyPr>
          <a:lstStyle/>
          <a:p>
            <a:pPr marL="457200" indent="-457200" algn="just" rtl="1">
              <a:lnSpc>
                <a:spcPct val="110000"/>
              </a:lnSpc>
              <a:spcBef>
                <a:spcPts val="110"/>
              </a:spcBef>
              <a:spcAft>
                <a:spcPts val="110"/>
              </a:spcAft>
              <a:buFont typeface="Arial" panose="020B0604020202020204" pitchFamily="34" charset="0"/>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وليس هناك منهجية ثابتة ومحددة تنطبق على جميع الحالات في عملية تنظيف البيانات، بل يجب تكييف الإجراءات والمخططات لكل مجموعة بيانات بناء على خصائصها الفريدة، ومع ذلك فإن إنشاء قالب أو إطار عمل لعملية تنظيف البيانات يعد أمر</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ضروريا لضمان تنفيذ العملية بشكل صحيح ومنهجي في كل مرة،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ويمكن اتباع هذه الخطوات الأساسية لوضع إطار عام لتنظيف البيانات:</a:t>
            </a:r>
            <a:endPar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Content Placeholder 8" descr="A computer with hands on the keyboard&#10;&#10;Description automatically generated">
            <a:extLst>
              <a:ext uri="{FF2B5EF4-FFF2-40B4-BE49-F238E27FC236}">
                <a16:creationId xmlns:a16="http://schemas.microsoft.com/office/drawing/2014/main" id="{0D4A9536-8E52-B246-1442-92A5632C79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727" y="1520865"/>
            <a:ext cx="4855566" cy="4997922"/>
          </a:xfrm>
          <a:prstGeom prst="rect">
            <a:avLst/>
          </a:prstGeom>
        </p:spPr>
      </p:pic>
    </p:spTree>
    <p:extLst>
      <p:ext uri="{BB962C8B-B14F-4D97-AF65-F5344CB8AC3E}">
        <p14:creationId xmlns:p14="http://schemas.microsoft.com/office/powerpoint/2010/main" val="68121039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500047" y="1411777"/>
            <a:ext cx="5990228" cy="4220130"/>
          </a:xfrm>
          <a:prstGeom prst="rect">
            <a:avLst/>
          </a:prstGeom>
          <a:noFill/>
        </p:spPr>
        <p:txBody>
          <a:bodyPr wrap="square">
            <a:spAutoFit/>
          </a:bodyPr>
          <a:lstStyle/>
          <a:p>
            <a:pPr marL="457200" indent="-457200" algn="just" rtl="1">
              <a:lnSpc>
                <a:spcPct val="107000"/>
              </a:lnSpc>
              <a:spcAft>
                <a:spcPts val="800"/>
              </a:spcAft>
              <a:buFont typeface="Arial" panose="020B0604020202020204" pitchFamily="34" charset="0"/>
              <a:buChar char="•"/>
            </a:pPr>
            <a:r>
              <a:rPr lang="ar-SA"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تنظيف البيانات باستخدام </a:t>
            </a:r>
            <a:r>
              <a:rPr lang="en-US"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Microsoft Excel </a:t>
            </a:r>
            <a:r>
              <a:rPr lang="ar-EG" sz="32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32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برنامج </a:t>
            </a:r>
            <a:r>
              <a:rPr lang="en-US" sz="2800" b="1" u="sng">
                <a:effectLst/>
                <a:latin typeface="Simplified Arabic" panose="02020603050405020304" pitchFamily="18" charset="-78"/>
                <a:ea typeface="Calibri" panose="020F0502020204030204" pitchFamily="34" charset="0"/>
                <a:cs typeface="Simplified Arabic" panose="02020603050405020304" pitchFamily="18" charset="-78"/>
              </a:rPr>
              <a:t>Microsoft Excel</a:t>
            </a: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 هو برنامج جداول بيانات يتيح إنشاء وتنسيق وتحليل وتخرين البيانات بشكل فعال</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a:t>
            </a:r>
            <a:endParaRPr lang="ar-EG" sz="2800" b="1" u="sng">
              <a:solidFill>
                <a:srgbClr val="002060"/>
              </a:solidFill>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الخطوة الأولى فهم البيانات: </a:t>
            </a:r>
            <a:endParaRPr lang="ar-EG"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Calibri" panose="020F0502020204030204" pitchFamily="34" charset="0"/>
                <a:ea typeface="Calibri" panose="020F0502020204030204" pitchFamily="34" charset="0"/>
                <a:cs typeface="Simplified Arabic" panose="02020603050405020304" pitchFamily="18" charset="-78"/>
              </a:rPr>
              <a:t>قبل البدء في تنظيف البيانات، من الضروري فهم طبيعية البيانات، هيكلها والمشاكل المحتملة فيها.</a:t>
            </a:r>
            <a:endParaRPr lang="en-US" sz="2800">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Content Placeholder 10" descr="A computer screen with a pink paper roll&#10;&#10;Description automatically generated">
            <a:extLst>
              <a:ext uri="{FF2B5EF4-FFF2-40B4-BE49-F238E27FC236}">
                <a16:creationId xmlns:a16="http://schemas.microsoft.com/office/drawing/2014/main" id="{2D9CE96B-A8D4-0A88-D820-F771E7D9F4B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3108" y="1520865"/>
            <a:ext cx="5181600" cy="4997922"/>
          </a:xfrm>
        </p:spPr>
      </p:pic>
    </p:spTree>
    <p:extLst>
      <p:ext uri="{BB962C8B-B14F-4D97-AF65-F5344CB8AC3E}">
        <p14:creationId xmlns:p14="http://schemas.microsoft.com/office/powerpoint/2010/main" val="259629655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229405" y="1411777"/>
            <a:ext cx="6260870" cy="5138394"/>
          </a:xfrm>
          <a:prstGeom prst="rect">
            <a:avLst/>
          </a:prstGeom>
          <a:noFill/>
        </p:spPr>
        <p:txBody>
          <a:bodyPr wrap="square">
            <a:spAutoFit/>
          </a:bodyPr>
          <a:lstStyle/>
          <a:p>
            <a:pPr algn="just" rtl="1">
              <a:lnSpc>
                <a:spcPct val="107000"/>
              </a:lnSpc>
              <a:spcAft>
                <a:spcPts val="80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الخطوة الثانية: إزالة البيانات المكررة أو غير المهمة</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1800" b="1">
                <a:effectLst/>
                <a:latin typeface="Calibri" panose="020F0502020204030204" pitchFamily="34" charset="0"/>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تتضمن المرحلة الأولى من عملية تنقية البيانات إزالة البيانات غير المرغوب فيها من مجموعة البيانات الخاصة ب</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نا</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 بما في ذلك البيانات المكررة أو تلك التي ليست لها صلة، ويحدث وجود البيانات المكررة بشكل شائع أثناء جمع البيانات عندما تجمع بيانات من مصادر متعددة أو تقوم بجمع البيانات من جمهور خلال استطلاعات الرأي</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فمن الممكن أن يحدث التكرار، لابد هنا من إجراء عملية إزالة التكرار بدقة لتصحيح هذه التناقضات، إضافة إلى ذلك يمكن إزالة البيانات غير المهمة التي لا تتناسب مع المشكلة المحددة التي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ن</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حاول تحليله</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ا</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screenshot of a spreadsheet&#10;&#10;Description automatically generated">
            <a:extLst>
              <a:ext uri="{FF2B5EF4-FFF2-40B4-BE49-F238E27FC236}">
                <a16:creationId xmlns:a16="http://schemas.microsoft.com/office/drawing/2014/main" id="{579F4134-2897-09B2-0945-0C02193B31B2}"/>
              </a:ext>
            </a:extLst>
          </p:cNvPr>
          <p:cNvPicPr>
            <a:picLocks noGrp="1" noChangeAspect="1"/>
          </p:cNvPicPr>
          <p:nvPr>
            <p:ph sz="half" idx="1"/>
          </p:nvPr>
        </p:nvPicPr>
        <p:blipFill>
          <a:blip r:embed="rId2"/>
          <a:stretch>
            <a:fillRect/>
          </a:stretch>
        </p:blipFill>
        <p:spPr>
          <a:xfrm>
            <a:off x="219056" y="1520865"/>
            <a:ext cx="4695275" cy="4797867"/>
          </a:xfrm>
          <a:prstGeom prst="rect">
            <a:avLst/>
          </a:prstGeom>
        </p:spPr>
      </p:pic>
    </p:spTree>
    <p:extLst>
      <p:ext uri="{BB962C8B-B14F-4D97-AF65-F5344CB8AC3E}">
        <p14:creationId xmlns:p14="http://schemas.microsoft.com/office/powerpoint/2010/main" val="57605512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6327058" y="1411777"/>
            <a:ext cx="5163216" cy="2606483"/>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إزالة القيم المكررة</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انقر على تبويب بيانات – أدوات البيانات – إزالة التكرارات</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Content Placeholder 4" descr="A screenshot of a spreadsheet&#10;&#10;Description automatically generated">
            <a:extLst>
              <a:ext uri="{FF2B5EF4-FFF2-40B4-BE49-F238E27FC236}">
                <a16:creationId xmlns:a16="http://schemas.microsoft.com/office/drawing/2014/main" id="{AC458044-C59C-430F-4C1A-CFEAFD03FB17}"/>
              </a:ext>
            </a:extLst>
          </p:cNvPr>
          <p:cNvPicPr>
            <a:picLocks noGrp="1" noChangeAspect="1"/>
          </p:cNvPicPr>
          <p:nvPr>
            <p:ph sz="half" idx="1"/>
          </p:nvPr>
        </p:nvPicPr>
        <p:blipFill>
          <a:blip r:embed="rId2"/>
          <a:stretch>
            <a:fillRect/>
          </a:stretch>
        </p:blipFill>
        <p:spPr>
          <a:xfrm>
            <a:off x="138694" y="1411778"/>
            <a:ext cx="6053026" cy="5107010"/>
          </a:xfrm>
          <a:prstGeom prst="rect">
            <a:avLst/>
          </a:prstGeom>
        </p:spPr>
      </p:pic>
    </p:spTree>
    <p:extLst>
      <p:ext uri="{BB962C8B-B14F-4D97-AF65-F5344CB8AC3E}">
        <p14:creationId xmlns:p14="http://schemas.microsoft.com/office/powerpoint/2010/main" val="147880965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679781" y="1411777"/>
            <a:ext cx="5810493" cy="1018227"/>
          </a:xfrm>
          <a:prstGeom prst="rect">
            <a:avLst/>
          </a:prstGeom>
          <a:noFill/>
        </p:spPr>
        <p:txBody>
          <a:bodyPr wrap="square">
            <a:spAutoFit/>
          </a:bodyPr>
          <a:lstStyle/>
          <a:p>
            <a:pPr algn="just" rtl="1">
              <a:lnSpc>
                <a:spcPct val="107000"/>
              </a:lnSpc>
              <a:spcAft>
                <a:spcPts val="800"/>
              </a:spcAft>
            </a:pPr>
            <a:endParaRPr lang="en-US" sz="24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6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Content Placeholder 9" descr="A screenshot of a computer&#10;&#10;Description automatically generated">
            <a:extLst>
              <a:ext uri="{FF2B5EF4-FFF2-40B4-BE49-F238E27FC236}">
                <a16:creationId xmlns:a16="http://schemas.microsoft.com/office/drawing/2014/main" id="{793F1080-1389-6621-5B5B-161576E039A4}"/>
              </a:ext>
            </a:extLst>
          </p:cNvPr>
          <p:cNvPicPr>
            <a:picLocks noGrp="1" noChangeAspect="1"/>
          </p:cNvPicPr>
          <p:nvPr>
            <p:ph sz="half" idx="1"/>
          </p:nvPr>
        </p:nvPicPr>
        <p:blipFill>
          <a:blip r:embed="rId2"/>
          <a:stretch>
            <a:fillRect/>
          </a:stretch>
        </p:blipFill>
        <p:spPr>
          <a:xfrm>
            <a:off x="332115" y="1411777"/>
            <a:ext cx="11158159" cy="4831676"/>
          </a:xfrm>
          <a:prstGeom prst="rect">
            <a:avLst/>
          </a:prstGeom>
        </p:spPr>
      </p:pic>
    </p:spTree>
    <p:extLst>
      <p:ext uri="{BB962C8B-B14F-4D97-AF65-F5344CB8AC3E}">
        <p14:creationId xmlns:p14="http://schemas.microsoft.com/office/powerpoint/2010/main" val="330845553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D2EA20BE-F0D8-400F-9A0F-72B1C3560BEE}"/>
              </a:ext>
            </a:extLst>
          </p:cNvPr>
          <p:cNvSpPr txBox="1"/>
          <p:nvPr/>
        </p:nvSpPr>
        <p:spPr>
          <a:xfrm>
            <a:off x="5501328" y="1436131"/>
            <a:ext cx="5990227" cy="5421869"/>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الخطوة الثالثة: إصلاح الأخطاء في مجموعة البيانات:</a:t>
            </a:r>
          </a:p>
          <a:p>
            <a:pPr marL="342900" indent="-342900" algn="just" rtl="1">
              <a:lnSpc>
                <a:spcPct val="107000"/>
              </a:lnSpc>
              <a:spcAft>
                <a:spcPts val="800"/>
              </a:spcAft>
              <a:buFont typeface="Arial" panose="020B0604020202020204" pitchFamily="34" charset="0"/>
              <a:buChar char="•"/>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في بعض الأحيان، تحتوي القيم النصية على أحرف مسافة بادئة أو زائدة أو متعددة مضمنة، قد تتسبب هذه الأحرف أحيانًا في نتائج خاطئة عند الفرز أو التصفية أو البحث، في هذه الحالة تستخدم دالة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.(TRIM)</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Arial" panose="020B0604020202020204" pitchFamily="34" charset="0"/>
              <a:buChar char="•"/>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نقم بإدراج عمود جديد بجانب العمود الذي يحتوي على فراغات.</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Arial" panose="020B0604020202020204" pitchFamily="34" charset="0"/>
              <a:buChar char="•"/>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في هذه الخلية الأولى من العمود، قم بكتابة الدالة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TRIM </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وحدد الخلية التي تحتوي على النص الأصلي الذي تريد تنظيفه.</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u="sng">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9" name="Content Placeholder 8" descr="A screenshot of a computer&#10;&#10;Description automatically generated">
            <a:extLst>
              <a:ext uri="{FF2B5EF4-FFF2-40B4-BE49-F238E27FC236}">
                <a16:creationId xmlns:a16="http://schemas.microsoft.com/office/drawing/2014/main" id="{DBD65C26-E0F1-96F4-07E3-72ABBA3D98DD}"/>
              </a:ext>
            </a:extLst>
          </p:cNvPr>
          <p:cNvPicPr>
            <a:picLocks noGrp="1" noChangeAspect="1"/>
          </p:cNvPicPr>
          <p:nvPr>
            <p:ph sz="half" idx="1"/>
          </p:nvPr>
        </p:nvPicPr>
        <p:blipFill>
          <a:blip r:embed="rId2"/>
          <a:stretch>
            <a:fillRect/>
          </a:stretch>
        </p:blipFill>
        <p:spPr>
          <a:xfrm>
            <a:off x="183631" y="1479205"/>
            <a:ext cx="5181077" cy="5068273"/>
          </a:xfrm>
          <a:prstGeom prst="rect">
            <a:avLst/>
          </a:prstGeom>
        </p:spPr>
      </p:pic>
    </p:spTree>
    <p:extLst>
      <p:ext uri="{BB962C8B-B14F-4D97-AF65-F5344CB8AC3E}">
        <p14:creationId xmlns:p14="http://schemas.microsoft.com/office/powerpoint/2010/main" val="178730522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9D488917-A3A8-FD9C-5B76-8D168F32C49A}"/>
              </a:ext>
            </a:extLst>
          </p:cNvPr>
          <p:cNvSpPr txBox="1"/>
          <p:nvPr/>
        </p:nvSpPr>
        <p:spPr>
          <a:xfrm>
            <a:off x="5500047" y="1662217"/>
            <a:ext cx="5819154" cy="4253024"/>
          </a:xfrm>
          <a:prstGeom prst="rect">
            <a:avLst/>
          </a:prstGeom>
          <a:noFill/>
        </p:spPr>
        <p:txBody>
          <a:bodyPr wrap="square">
            <a:spAutoFit/>
          </a:bodyPr>
          <a:lstStyle/>
          <a:p>
            <a:pPr marL="342900" indent="-342900" algn="just" rtl="1">
              <a:lnSpc>
                <a:spcPct val="107000"/>
              </a:lnSpc>
              <a:spcAft>
                <a:spcPts val="800"/>
              </a:spcAft>
              <a:buFont typeface="Arial" panose="020B0604020202020204" pitchFamily="34" charset="0"/>
              <a:buChar char="•"/>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قبل استخدام أي دالة في الإكسل نضيف علامة " </a:t>
            </a:r>
            <a:r>
              <a:rPr lang="ar-EG" sz="2400" b="1">
                <a:latin typeface="Simplified Arabic" panose="02020603050405020304" pitchFamily="18" charset="-78"/>
                <a:ea typeface="Calibri" panose="020F0502020204030204" pitchFamily="34" charset="0"/>
                <a:cs typeface="Simplified Arabic" panose="02020603050405020304" pitchFamily="18" charset="-78"/>
              </a:rPr>
              <a:t>=</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 قبل كتابة اسم الدالة ثم الأقواس().</a:t>
            </a:r>
          </a:p>
          <a:p>
            <a:pPr marL="342900" indent="-342900" algn="just" rtl="1">
              <a:lnSpc>
                <a:spcPct val="107000"/>
              </a:lnSpc>
              <a:spcAft>
                <a:spcPts val="800"/>
              </a:spcAft>
              <a:buFont typeface="Arial" panose="020B0604020202020204" pitchFamily="34" charset="0"/>
              <a:buChar char="•"/>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نضغط على مفتاح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Enter</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بعد كتابة الصيغة، ستقوم الصيغة بتنظيف النص في الخلية المحددة وإظهار النتيجة في الخلية الجديدة التي قمنا بتحديدها.</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Arial" panose="020B0604020202020204" pitchFamily="34" charset="0"/>
              <a:buChar char="•"/>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يمكننا نسخ الصيغة التي أنشأناها في الخلية الجديدة ولصقها في باقي الصفوف في العمود الجديد، وسيتم تنفيذ الدالة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TRIM</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على النصوص في الصفوف الأخرى أيضًا</a:t>
            </a:r>
            <a:r>
              <a:rPr lang="ar-EG" sz="2400" b="1">
                <a:latin typeface="Simplified Arabic" panose="02020603050405020304" pitchFamily="18" charset="-78"/>
                <a:ea typeface="Calibri" panose="020F0502020204030204" pitchFamily="34" charset="0"/>
                <a:cs typeface="Simplified Arabic" panose="02020603050405020304" pitchFamily="18" charset="-78"/>
              </a:rPr>
              <a:t>.</a:t>
            </a:r>
            <a:endParaRPr lang="en-US" sz="2400"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Content Placeholder 9" descr="A screenshot of a spreadsheet&#10;&#10;Description automatically generated">
            <a:extLst>
              <a:ext uri="{FF2B5EF4-FFF2-40B4-BE49-F238E27FC236}">
                <a16:creationId xmlns:a16="http://schemas.microsoft.com/office/drawing/2014/main" id="{122A116B-6735-0770-12BC-42D1DA0C6590}"/>
              </a:ext>
            </a:extLst>
          </p:cNvPr>
          <p:cNvPicPr>
            <a:picLocks noGrp="1" noChangeAspect="1"/>
          </p:cNvPicPr>
          <p:nvPr>
            <p:ph sz="half" idx="1"/>
          </p:nvPr>
        </p:nvPicPr>
        <p:blipFill>
          <a:blip r:embed="rId2"/>
          <a:stretch>
            <a:fillRect/>
          </a:stretch>
        </p:blipFill>
        <p:spPr>
          <a:xfrm>
            <a:off x="127610" y="1495619"/>
            <a:ext cx="5201363" cy="4945704"/>
          </a:xfrm>
          <a:prstGeom prst="rect">
            <a:avLst/>
          </a:prstGeom>
        </p:spPr>
      </p:pic>
    </p:spTree>
    <p:extLst>
      <p:ext uri="{BB962C8B-B14F-4D97-AF65-F5344CB8AC3E}">
        <p14:creationId xmlns:p14="http://schemas.microsoft.com/office/powerpoint/2010/main" val="278040264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9D488917-A3A8-FD9C-5B76-8D168F32C49A}"/>
              </a:ext>
            </a:extLst>
          </p:cNvPr>
          <p:cNvSpPr txBox="1"/>
          <p:nvPr/>
        </p:nvSpPr>
        <p:spPr>
          <a:xfrm>
            <a:off x="6470176" y="1520865"/>
            <a:ext cx="4883623" cy="4026230"/>
          </a:xfrm>
          <a:prstGeom prst="rect">
            <a:avLst/>
          </a:prstGeom>
          <a:noFill/>
        </p:spPr>
        <p:txBody>
          <a:bodyPr wrap="square">
            <a:spAutoFit/>
          </a:bodyPr>
          <a:lstStyle/>
          <a:p>
            <a:pPr marL="342900" lvl="0" indent="-342900" algn="just" rtl="1">
              <a:lnSpc>
                <a:spcPct val="107000"/>
              </a:lnSpc>
              <a:spcAft>
                <a:spcPts val="800"/>
              </a:spcAft>
              <a:buFont typeface="+mj-cs"/>
              <a:buAutoNum type="arabic1Minus"/>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تصحيح الأخطاء الإملائية باستخدام البحث والاستبدال:</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indent="-342900" algn="just" rtl="1">
              <a:lnSpc>
                <a:spcPct val="107000"/>
              </a:lnSpc>
              <a:spcAft>
                <a:spcPts val="800"/>
              </a:spcAft>
              <a:buFont typeface="Wingdings" panose="05000000000000000000" pitchFamily="2" charset="2"/>
              <a:buChar char="§"/>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ننتقل إلى أول عمود النص وننقر على عنوان العمود لتحديده</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indent="-342900" algn="just" rtl="1">
              <a:lnSpc>
                <a:spcPct val="107000"/>
              </a:lnSpc>
              <a:spcAft>
                <a:spcPts val="800"/>
              </a:spcAft>
              <a:buFont typeface="Wingdings" panose="05000000000000000000" pitchFamily="2" charset="2"/>
              <a:buChar char="§"/>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ننتقل إلى شريط الأدوات الرئيسي ونختار </a:t>
            </a:r>
          </a:p>
          <a:p>
            <a:pPr marL="228600" algn="just" rtl="1">
              <a:lnSpc>
                <a:spcPct val="107000"/>
              </a:lnSpc>
              <a:spcAft>
                <a:spcPts val="80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تصحيح النص" أو " بحث واستبدال " </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5" name="Picture 4">
            <a:extLst>
              <a:ext uri="{FF2B5EF4-FFF2-40B4-BE49-F238E27FC236}">
                <a16:creationId xmlns:a16="http://schemas.microsoft.com/office/drawing/2014/main" id="{93F5F705-3D68-DAFC-104C-AAE1F0668802}"/>
              </a:ext>
            </a:extLst>
          </p:cNvPr>
          <p:cNvPicPr>
            <a:picLocks noChangeAspect="1"/>
          </p:cNvPicPr>
          <p:nvPr/>
        </p:nvPicPr>
        <p:blipFill>
          <a:blip r:embed="rId2"/>
          <a:stretch>
            <a:fillRect/>
          </a:stretch>
        </p:blipFill>
        <p:spPr>
          <a:xfrm>
            <a:off x="204922" y="1382443"/>
            <a:ext cx="6128778" cy="5136344"/>
          </a:xfrm>
          <a:prstGeom prst="rect">
            <a:avLst/>
          </a:prstGeom>
        </p:spPr>
      </p:pic>
    </p:spTree>
    <p:extLst>
      <p:ext uri="{BB962C8B-B14F-4D97-AF65-F5344CB8AC3E}">
        <p14:creationId xmlns:p14="http://schemas.microsoft.com/office/powerpoint/2010/main" val="116664912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9D488917-A3A8-FD9C-5B76-8D168F32C49A}"/>
              </a:ext>
            </a:extLst>
          </p:cNvPr>
          <p:cNvSpPr txBox="1"/>
          <p:nvPr/>
        </p:nvSpPr>
        <p:spPr>
          <a:xfrm>
            <a:off x="5821049" y="1638728"/>
            <a:ext cx="5736895" cy="3296672"/>
          </a:xfrm>
          <a:prstGeom prst="rect">
            <a:avLst/>
          </a:prstGeom>
          <a:noFill/>
        </p:spPr>
        <p:txBody>
          <a:bodyPr wrap="square">
            <a:spAutoFit/>
          </a:bodyPr>
          <a:lstStyle/>
          <a:p>
            <a:pPr marL="228600" algn="just" rtl="1">
              <a:lnSpc>
                <a:spcPct val="110000"/>
              </a:lnSpc>
              <a:spcBef>
                <a:spcPts val="110"/>
              </a:spcBef>
              <a:spcAft>
                <a:spcPts val="110"/>
              </a:spcAf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ب. توحيد شكل الحروف:</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indent="-342900" algn="just" rtl="1">
              <a:lnSpc>
                <a:spcPct val="110000"/>
              </a:lnSpc>
              <a:spcBef>
                <a:spcPts val="110"/>
              </a:spcBef>
              <a:spcAft>
                <a:spcPts val="110"/>
              </a:spcAft>
              <a:buFont typeface="Wingdings" panose="05000000000000000000" pitchFamily="2" charset="2"/>
              <a:buChar char="q"/>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إذا كنا نرغب في توحيد حروف النص إلى حالة كبيرة أو صغيرة يمكننا استخدام الدالة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Upper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أو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LOWER</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marL="571500" indent="-342900" algn="just" rtl="1">
              <a:lnSpc>
                <a:spcPct val="110000"/>
              </a:lnSpc>
              <a:spcBef>
                <a:spcPts val="110"/>
              </a:spcBef>
              <a:spcAft>
                <a:spcPts val="110"/>
              </a:spcAft>
              <a:buFont typeface="Wingdings" panose="05000000000000000000" pitchFamily="2" charset="2"/>
              <a:buChar char="q"/>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في عمود جديد أو نفس العمود المنظف ، نكتب الصيغة المناسبة.</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4" name="Content Placeholder 13">
            <a:extLst>
              <a:ext uri="{FF2B5EF4-FFF2-40B4-BE49-F238E27FC236}">
                <a16:creationId xmlns:a16="http://schemas.microsoft.com/office/drawing/2014/main" id="{AA32CFA3-3C43-2E43-693C-6EFEA3DF609D}"/>
              </a:ext>
            </a:extLst>
          </p:cNvPr>
          <p:cNvPicPr>
            <a:picLocks noGrp="1" noChangeAspect="1"/>
          </p:cNvPicPr>
          <p:nvPr>
            <p:ph sz="half" idx="1"/>
          </p:nvPr>
        </p:nvPicPr>
        <p:blipFill>
          <a:blip r:embed="rId2"/>
          <a:stretch>
            <a:fillRect/>
          </a:stretch>
        </p:blipFill>
        <p:spPr>
          <a:xfrm>
            <a:off x="405361" y="1587185"/>
            <a:ext cx="4958211" cy="4731547"/>
          </a:xfrm>
        </p:spPr>
      </p:pic>
    </p:spTree>
    <p:extLst>
      <p:ext uri="{BB962C8B-B14F-4D97-AF65-F5344CB8AC3E}">
        <p14:creationId xmlns:p14="http://schemas.microsoft.com/office/powerpoint/2010/main" val="364142502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9D488917-A3A8-FD9C-5B76-8D168F32C49A}"/>
              </a:ext>
            </a:extLst>
          </p:cNvPr>
          <p:cNvSpPr txBox="1"/>
          <p:nvPr/>
        </p:nvSpPr>
        <p:spPr>
          <a:xfrm>
            <a:off x="5770586" y="1520865"/>
            <a:ext cx="5583214" cy="4384726"/>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ج</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دمج وتقسيم</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الأعمدة</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وإظهار الأعمدة المخفية:</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أولاً: دمج الأعمدة :</a:t>
            </a:r>
            <a:endParaRPr lang="en-US" sz="24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عند دمج عمودين نستخدم دالة "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CONCAT</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أحيانا نحتاج الجمع بين عمودين أو أكثر في عمود واحد لسهولة التحليل مثل وجود الاسم الأول والاسم الأخير في عمودين منفصلين تستخدم دالة "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CONCAT</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لجمع عموديين نقوم بكتابة الدالة ثم تحديد  نطاق العموديين معًا.</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lvl="0" algn="just" rtl="1">
              <a:lnSpc>
                <a:spcPct val="107000"/>
              </a:lnSpc>
              <a:spcAft>
                <a:spcPts val="800"/>
              </a:spcAft>
            </a:pPr>
            <a:endParaRPr lang="en-US" sz="1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Content Placeholder 9">
            <a:extLst>
              <a:ext uri="{FF2B5EF4-FFF2-40B4-BE49-F238E27FC236}">
                <a16:creationId xmlns:a16="http://schemas.microsoft.com/office/drawing/2014/main" id="{E33F9884-C48E-3587-A0D4-4A8AB0086255}"/>
              </a:ext>
            </a:extLst>
          </p:cNvPr>
          <p:cNvPicPr>
            <a:picLocks noGrp="1" noChangeAspect="1"/>
          </p:cNvPicPr>
          <p:nvPr>
            <p:ph sz="half" idx="1"/>
          </p:nvPr>
        </p:nvPicPr>
        <p:blipFill>
          <a:blip r:embed="rId2"/>
          <a:stretch>
            <a:fillRect/>
          </a:stretch>
        </p:blipFill>
        <p:spPr>
          <a:xfrm>
            <a:off x="277004" y="1431460"/>
            <a:ext cx="5086568" cy="4887271"/>
          </a:xfrm>
          <a:prstGeom prst="rect">
            <a:avLst/>
          </a:prstGeom>
        </p:spPr>
      </p:pic>
    </p:spTree>
    <p:extLst>
      <p:ext uri="{BB962C8B-B14F-4D97-AF65-F5344CB8AC3E}">
        <p14:creationId xmlns:p14="http://schemas.microsoft.com/office/powerpoint/2010/main" val="256162326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9D488917-A3A8-FD9C-5B76-8D168F32C49A}"/>
              </a:ext>
            </a:extLst>
          </p:cNvPr>
          <p:cNvSpPr txBox="1"/>
          <p:nvPr/>
        </p:nvSpPr>
        <p:spPr>
          <a:xfrm>
            <a:off x="5498911" y="1520865"/>
            <a:ext cx="5854889" cy="5124416"/>
          </a:xfrm>
          <a:prstGeom prst="rect">
            <a:avLst/>
          </a:prstGeom>
          <a:noFill/>
        </p:spPr>
        <p:txBody>
          <a:bodyPr wrap="square">
            <a:spAutoFit/>
          </a:bodyPr>
          <a:lstStyle/>
          <a:p>
            <a:pPr algn="just" rtl="1">
              <a:lnSpc>
                <a:spcPct val="107000"/>
              </a:lnSpc>
              <a:spcAft>
                <a:spcPts val="80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ثانيًا: تقسيم الأعمدة:</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07000"/>
              </a:lnSpc>
              <a:spcAft>
                <a:spcPts val="800"/>
              </a:spcAft>
              <a:buFont typeface="Arial" panose="020B0604020202020204" pitchFamily="34" charset="0"/>
              <a:buChar char="•"/>
            </a:pPr>
            <a:r>
              <a:rPr lang="ar-SA" sz="2400" b="1">
                <a:effectLst/>
                <a:latin typeface="Calibri" panose="020F0502020204030204" pitchFamily="34" charset="0"/>
                <a:ea typeface="Calibri" panose="020F0502020204030204" pitchFamily="34" charset="0"/>
                <a:cs typeface="Simplified Arabic" panose="02020603050405020304" pitchFamily="18" charset="-78"/>
              </a:rPr>
              <a:t>تقسيم البيانات في عمود واحد إلى أعمدة متعددة (مثل تقسيم الأسماء الأول والأخير)</a:t>
            </a:r>
            <a:r>
              <a:rPr lang="en-US" sz="2400" b="1">
                <a:effectLst/>
                <a:latin typeface="Simplified Arabic" panose="02020603050405020304" pitchFamily="18" charset="-78"/>
                <a:ea typeface="Calibri" panose="020F0502020204030204" pitchFamily="34" charset="0"/>
                <a:cs typeface="Arial" panose="020B0604020202020204" pitchFamily="34" charset="0"/>
              </a:rPr>
              <a:t>:</a:t>
            </a:r>
            <a:endParaRPr lang="en-US" sz="240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Arial" panose="020B0604020202020204" pitchFamily="34" charset="0"/>
              <a:buChar char="•"/>
              <a:tabLst>
                <a:tab pos="457200" algn="l"/>
              </a:tabLst>
            </a:pPr>
            <a:r>
              <a:rPr lang="ar-SA" sz="2400" b="1">
                <a:effectLst/>
                <a:latin typeface="Calibri" panose="020F0502020204030204" pitchFamily="34" charset="0"/>
                <a:ea typeface="Calibri" panose="020F0502020204030204" pitchFamily="34" charset="0"/>
                <a:cs typeface="Simplified Arabic" panose="02020603050405020304" pitchFamily="18" charset="-78"/>
              </a:rPr>
              <a:t>حدد العمود الذي يحتوي على البيانات التي تريد تقسيمها</a:t>
            </a:r>
            <a:r>
              <a:rPr lang="en-US" sz="2400" b="1">
                <a:effectLst/>
                <a:latin typeface="Simplified Arabic" panose="02020603050405020304" pitchFamily="18" charset="-78"/>
                <a:ea typeface="Calibri" panose="020F0502020204030204" pitchFamily="34" charset="0"/>
                <a:cs typeface="Arial" panose="020B0604020202020204" pitchFamily="34" charset="0"/>
              </a:rPr>
              <a:t>.</a:t>
            </a:r>
            <a:endParaRPr lang="en-US" sz="240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Arial" panose="020B0604020202020204" pitchFamily="34" charset="0"/>
              <a:buChar char="•"/>
              <a:tabLst>
                <a:tab pos="457200" algn="l"/>
              </a:tabLst>
            </a:pPr>
            <a:r>
              <a:rPr lang="ar-SA" sz="2400" b="1">
                <a:effectLst/>
                <a:latin typeface="Calibri" panose="020F0502020204030204" pitchFamily="34" charset="0"/>
                <a:ea typeface="Calibri" panose="020F0502020204030204" pitchFamily="34" charset="0"/>
                <a:cs typeface="Simplified Arabic" panose="02020603050405020304" pitchFamily="18" charset="-78"/>
              </a:rPr>
              <a:t>من الشريط العلوي، </a:t>
            </a:r>
            <a:r>
              <a:rPr lang="ar-EG" sz="2400" b="1">
                <a:effectLst/>
                <a:latin typeface="Calibri" panose="020F0502020204030204" pitchFamily="34" charset="0"/>
                <a:ea typeface="Calibri" panose="020F0502020204030204" pitchFamily="34" charset="0"/>
                <a:cs typeface="Simplified Arabic" panose="02020603050405020304" pitchFamily="18" charset="-78"/>
              </a:rPr>
              <a:t>ن</a:t>
            </a:r>
            <a:r>
              <a:rPr lang="ar-SA" sz="2400" b="1">
                <a:effectLst/>
                <a:latin typeface="Calibri" panose="020F0502020204030204" pitchFamily="34" charset="0"/>
                <a:ea typeface="Calibri" panose="020F0502020204030204" pitchFamily="34" charset="0"/>
                <a:cs typeface="Simplified Arabic" panose="02020603050405020304" pitchFamily="18" charset="-78"/>
              </a:rPr>
              <a:t>ذهب إلى تبويب</a:t>
            </a:r>
            <a:r>
              <a:rPr lang="en-US" sz="2400" b="1">
                <a:effectLst/>
                <a:latin typeface="Simplified Arabic" panose="02020603050405020304" pitchFamily="18" charset="-78"/>
                <a:ea typeface="Calibri" panose="020F0502020204030204" pitchFamily="34" charset="0"/>
                <a:cs typeface="Arial" panose="020B0604020202020204" pitchFamily="34" charset="0"/>
              </a:rPr>
              <a:t>Data (</a:t>
            </a:r>
            <a:r>
              <a:rPr lang="ar-EG" sz="2400" b="1">
                <a:effectLst/>
                <a:latin typeface="Simplified Arabic" panose="02020603050405020304" pitchFamily="18" charset="-78"/>
                <a:ea typeface="Calibri" panose="020F0502020204030204" pitchFamily="34" charset="0"/>
                <a:cs typeface="Arial" panose="020B0604020202020204" pitchFamily="34" charset="0"/>
              </a:rPr>
              <a:t> </a:t>
            </a:r>
            <a:r>
              <a:rPr lang="ar-SA" sz="2400" b="1">
                <a:effectLst/>
                <a:latin typeface="Calibri" panose="020F0502020204030204" pitchFamily="34" charset="0"/>
                <a:ea typeface="Calibri" panose="020F0502020204030204" pitchFamily="34" charset="0"/>
                <a:cs typeface="Simplified Arabic" panose="02020603050405020304" pitchFamily="18" charset="-78"/>
              </a:rPr>
              <a:t>البيانات</a:t>
            </a:r>
            <a:endParaRPr lang="en-US" sz="240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Arial" panose="020B0604020202020204" pitchFamily="34" charset="0"/>
              <a:buChar char="•"/>
              <a:tabLst>
                <a:tab pos="457200" algn="l"/>
              </a:tabLst>
            </a:pPr>
            <a:r>
              <a:rPr lang="ar-SA" sz="2400" b="1">
                <a:effectLst/>
                <a:latin typeface="Calibri" panose="020F0502020204030204" pitchFamily="34" charset="0"/>
                <a:ea typeface="Calibri" panose="020F0502020204030204" pitchFamily="34" charset="0"/>
                <a:cs typeface="Simplified Arabic" panose="02020603050405020304" pitchFamily="18" charset="-78"/>
              </a:rPr>
              <a:t>اختر </a:t>
            </a:r>
            <a:r>
              <a:rPr lang="en-US" sz="2400" b="1">
                <a:effectLst/>
                <a:latin typeface="Simplified Arabic" panose="02020603050405020304" pitchFamily="18" charset="-78"/>
                <a:ea typeface="Calibri" panose="020F0502020204030204" pitchFamily="34" charset="0"/>
                <a:cs typeface="Arial" panose="020B0604020202020204" pitchFamily="34" charset="0"/>
              </a:rPr>
              <a:t>Text to Column</a:t>
            </a:r>
            <a:r>
              <a:rPr lang="en-US" sz="2400" b="1">
                <a:latin typeface="Simplified Arabic" panose="02020603050405020304" pitchFamily="18" charset="-78"/>
                <a:ea typeface="Calibri" panose="020F0502020204030204" pitchFamily="34" charset="0"/>
                <a:cs typeface="Arial" panose="020B0604020202020204" pitchFamily="34" charset="0"/>
              </a:rPr>
              <a:t>s</a:t>
            </a:r>
            <a:r>
              <a:rPr lang="en-US" sz="2400" b="1">
                <a:effectLst/>
                <a:latin typeface="Simplified Arabic" panose="02020603050405020304" pitchFamily="18" charset="-78"/>
                <a:ea typeface="Calibri" panose="020F0502020204030204" pitchFamily="34" charset="0"/>
                <a:cs typeface="Arial" panose="020B0604020202020204" pitchFamily="34" charset="0"/>
              </a:rPr>
              <a:t> </a:t>
            </a:r>
            <a:r>
              <a:rPr lang="ar-EG" sz="2400" b="1">
                <a:effectLst/>
                <a:latin typeface="Simplified Arabic" panose="02020603050405020304" pitchFamily="18" charset="-78"/>
                <a:ea typeface="Calibri" panose="020F0502020204030204" pitchFamily="34" charset="0"/>
                <a:cs typeface="Arial" panose="020B0604020202020204" pitchFamily="34" charset="0"/>
              </a:rPr>
              <a:t> </a:t>
            </a:r>
            <a:r>
              <a:rPr lang="ar-SA" sz="2400" b="1">
                <a:effectLst/>
                <a:latin typeface="Simplified Arabic" panose="02020603050405020304" pitchFamily="18" charset="-78"/>
                <a:ea typeface="Calibri" panose="020F0502020204030204" pitchFamily="34" charset="0"/>
                <a:cs typeface="Arial" panose="020B0604020202020204" pitchFamily="34" charset="0"/>
              </a:rPr>
              <a:t>تحويل النص إلى أعمدة.</a:t>
            </a:r>
            <a:endParaRPr lang="en-US" sz="240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07000"/>
              </a:lnSpc>
              <a:spcAft>
                <a:spcPts val="800"/>
              </a:spcAft>
              <a:buFont typeface="Arial" panose="020B0604020202020204" pitchFamily="34" charset="0"/>
              <a:buChar char="•"/>
              <a:tabLst>
                <a:tab pos="457200" algn="l"/>
              </a:tabLst>
            </a:pPr>
            <a:r>
              <a:rPr lang="ar-SA" sz="2400" b="1">
                <a:effectLst/>
                <a:latin typeface="Calibri" panose="020F0502020204030204" pitchFamily="34" charset="0"/>
                <a:ea typeface="Calibri" panose="020F0502020204030204" pitchFamily="34" charset="0"/>
                <a:cs typeface="Simplified Arabic" panose="02020603050405020304" pitchFamily="18" charset="-78"/>
              </a:rPr>
              <a:t>في مربع الحوار الذي يظهر</a:t>
            </a:r>
            <a:r>
              <a:rPr lang="en-US" sz="2400" b="1">
                <a:effectLst/>
                <a:latin typeface="Simplified Arabic" panose="02020603050405020304" pitchFamily="18" charset="-78"/>
                <a:ea typeface="Calibri" panose="020F0502020204030204" pitchFamily="34" charset="0"/>
                <a:cs typeface="Arial" panose="020B0604020202020204" pitchFamily="34" charset="0"/>
              </a:rPr>
              <a:t>:</a:t>
            </a:r>
            <a:endParaRPr lang="en-US" sz="240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Arial" panose="020B0604020202020204" pitchFamily="34" charset="0"/>
              <a:buChar char="•"/>
            </a:pPr>
            <a:r>
              <a:rPr lang="ar-SA" sz="2400" b="1">
                <a:effectLst/>
                <a:latin typeface="Calibri" panose="020F0502020204030204" pitchFamily="34" charset="0"/>
                <a:ea typeface="Calibri" panose="020F0502020204030204" pitchFamily="34" charset="0"/>
                <a:cs typeface="Simplified Arabic" panose="02020603050405020304" pitchFamily="18" charset="-78"/>
              </a:rPr>
              <a:t>اختر </a:t>
            </a:r>
            <a:r>
              <a:rPr lang="en-US" sz="2400" b="1">
                <a:effectLst/>
                <a:latin typeface="Simplified Arabic" panose="02020603050405020304" pitchFamily="18" charset="-78"/>
                <a:ea typeface="Calibri" panose="020F0502020204030204" pitchFamily="34" charset="0"/>
                <a:cs typeface="Arial" panose="020B0604020202020204" pitchFamily="34" charset="0"/>
              </a:rPr>
              <a:t>Delimited </a:t>
            </a:r>
            <a:r>
              <a:rPr lang="ar-EG" sz="2400" b="1">
                <a:effectLst/>
                <a:latin typeface="Simplified Arabic" panose="02020603050405020304" pitchFamily="18" charset="-78"/>
                <a:ea typeface="Calibri" panose="020F0502020204030204" pitchFamily="34" charset="0"/>
                <a:cs typeface="Arial" panose="020B0604020202020204" pitchFamily="34" charset="0"/>
              </a:rPr>
              <a:t> </a:t>
            </a:r>
            <a:r>
              <a:rPr lang="ar-SA" sz="2400" b="1">
                <a:effectLst/>
                <a:latin typeface="Simplified Arabic" panose="02020603050405020304" pitchFamily="18" charset="-78"/>
                <a:ea typeface="Calibri" panose="020F0502020204030204" pitchFamily="34" charset="0"/>
                <a:cs typeface="Arial" panose="020B0604020202020204" pitchFamily="34" charset="0"/>
              </a:rPr>
              <a:t>محدد</a:t>
            </a:r>
            <a:r>
              <a:rPr lang="en-US" sz="2400" b="1">
                <a:effectLst/>
                <a:latin typeface="Simplified Arabic" panose="02020603050405020304" pitchFamily="18" charset="-78"/>
                <a:ea typeface="Calibri" panose="020F0502020204030204" pitchFamily="34" charset="0"/>
                <a:cs typeface="Arial" panose="020B0604020202020204" pitchFamily="34" charset="0"/>
              </a:rPr>
              <a:t>) </a:t>
            </a:r>
            <a:r>
              <a:rPr lang="ar-SA" sz="2400" b="1">
                <a:effectLst/>
                <a:latin typeface="Calibri" panose="020F0502020204030204" pitchFamily="34" charset="0"/>
                <a:ea typeface="Calibri" panose="020F0502020204030204" pitchFamily="34" charset="0"/>
                <a:cs typeface="Simplified Arabic" panose="02020603050405020304" pitchFamily="18" charset="-78"/>
              </a:rPr>
              <a:t>إذا كانت البيانات تفصلها علامات معينة مثل مسافة أو فاصلة</a:t>
            </a:r>
            <a:r>
              <a:rPr lang="en-US" sz="2400" b="1">
                <a:effectLst/>
                <a:latin typeface="Simplified Arabic" panose="02020603050405020304" pitchFamily="18" charset="-78"/>
                <a:ea typeface="Calibri" panose="020F0502020204030204" pitchFamily="34" charset="0"/>
                <a:cs typeface="Arial" panose="020B0604020202020204" pitchFamily="34" charset="0"/>
              </a:rPr>
              <a:t>.</a:t>
            </a:r>
            <a:endParaRPr lang="en-US" sz="240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endParaRPr lang="en-US" sz="1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Content Placeholder 7" descr="A screenshot of a computer&#10;&#10;Description automatically generated">
            <a:extLst>
              <a:ext uri="{FF2B5EF4-FFF2-40B4-BE49-F238E27FC236}">
                <a16:creationId xmlns:a16="http://schemas.microsoft.com/office/drawing/2014/main" id="{B8171772-B38D-606A-9222-7A459C41445D}"/>
              </a:ext>
            </a:extLst>
          </p:cNvPr>
          <p:cNvPicPr>
            <a:picLocks noGrp="1" noChangeAspect="1"/>
          </p:cNvPicPr>
          <p:nvPr>
            <p:ph sz="half" idx="1"/>
          </p:nvPr>
        </p:nvPicPr>
        <p:blipFill>
          <a:blip r:embed="rId2"/>
          <a:stretch>
            <a:fillRect/>
          </a:stretch>
        </p:blipFill>
        <p:spPr>
          <a:xfrm>
            <a:off x="180836" y="1520865"/>
            <a:ext cx="5181600" cy="4997922"/>
          </a:xfrm>
          <a:prstGeom prst="rect">
            <a:avLst/>
          </a:prstGeom>
        </p:spPr>
      </p:pic>
    </p:spTree>
    <p:extLst>
      <p:ext uri="{BB962C8B-B14F-4D97-AF65-F5344CB8AC3E}">
        <p14:creationId xmlns:p14="http://schemas.microsoft.com/office/powerpoint/2010/main" val="105708573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9D488917-A3A8-FD9C-5B76-8D168F32C49A}"/>
              </a:ext>
            </a:extLst>
          </p:cNvPr>
          <p:cNvSpPr txBox="1"/>
          <p:nvPr/>
        </p:nvSpPr>
        <p:spPr>
          <a:xfrm>
            <a:off x="5498911" y="1520865"/>
            <a:ext cx="5854889" cy="4226350"/>
          </a:xfrm>
          <a:prstGeom prst="rect">
            <a:avLst/>
          </a:prstGeom>
          <a:noFill/>
        </p:spPr>
        <p:txBody>
          <a:bodyPr wrap="square">
            <a:spAutoFit/>
          </a:bodyPr>
          <a:lstStyle/>
          <a:p>
            <a:pPr marL="342900" indent="-342900" algn="just" rtl="1">
              <a:lnSpc>
                <a:spcPct val="110000"/>
              </a:lnSpc>
              <a:spcBef>
                <a:spcPts val="110"/>
              </a:spcBef>
              <a:spcAft>
                <a:spcPts val="110"/>
              </a:spcAft>
              <a:buFont typeface="Arial" panose="020B0604020202020204" pitchFamily="34" charset="0"/>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اختر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Fixed Width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عرض ثابت</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إذا كنت تريد تقسيم النص بناءً على عدد ثابت من الأحرف</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lvl="0" indent="-342900" algn="just" rtl="1">
              <a:lnSpc>
                <a:spcPct val="110000"/>
              </a:lnSpc>
              <a:spcBef>
                <a:spcPts val="110"/>
              </a:spcBef>
              <a:spcAft>
                <a:spcPts val="110"/>
              </a:spcAft>
              <a:buFont typeface="Arial" panose="020B0604020202020204" pitchFamily="34" charset="0"/>
              <a:buChar char="•"/>
              <a:tabLst>
                <a:tab pos="457200" algn="l"/>
              </a:tabLs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اضغط على</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Next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التالي</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إذا اخترت</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Delimited</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اختر</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نوع الفاصل (مسافة، فاصلة، إلخ)</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Arial" panose="020B0604020202020204" pitchFamily="34" charset="0"/>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إذا اخترت</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Fixed Width</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ضع المؤشرات حيث تريد أن يتم التقسيم</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lvl="0" indent="-342900" algn="just" rtl="1">
              <a:lnSpc>
                <a:spcPct val="110000"/>
              </a:lnSpc>
              <a:spcBef>
                <a:spcPts val="110"/>
              </a:spcBef>
              <a:spcAft>
                <a:spcPts val="110"/>
              </a:spcAft>
              <a:buFont typeface="Arial" panose="020B0604020202020204" pitchFamily="34" charset="0"/>
              <a:buChar char="•"/>
              <a:tabLst>
                <a:tab pos="457200" algn="l"/>
              </a:tabLs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اضغط على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Finish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إنهاء</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وستُقسم البيانات إلى أعمدة متعد</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دة)</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Content Placeholder 7" descr="A screenshot of a spreadsheet&#10;&#10;Description automatically generated">
            <a:extLst>
              <a:ext uri="{FF2B5EF4-FFF2-40B4-BE49-F238E27FC236}">
                <a16:creationId xmlns:a16="http://schemas.microsoft.com/office/drawing/2014/main" id="{BC2F8D7E-F9F8-D841-D102-33E30F7569F6}"/>
              </a:ext>
            </a:extLst>
          </p:cNvPr>
          <p:cNvPicPr>
            <a:picLocks noGrp="1" noChangeAspect="1"/>
          </p:cNvPicPr>
          <p:nvPr>
            <p:ph sz="half" idx="1"/>
          </p:nvPr>
        </p:nvPicPr>
        <p:blipFill>
          <a:blip r:embed="rId2"/>
          <a:stretch>
            <a:fillRect/>
          </a:stretch>
        </p:blipFill>
        <p:spPr>
          <a:xfrm>
            <a:off x="224104" y="1520865"/>
            <a:ext cx="5026321" cy="4797867"/>
          </a:xfrm>
          <a:prstGeom prst="rect">
            <a:avLst/>
          </a:prstGeom>
        </p:spPr>
      </p:pic>
    </p:spTree>
    <p:extLst>
      <p:ext uri="{BB962C8B-B14F-4D97-AF65-F5344CB8AC3E}">
        <p14:creationId xmlns:p14="http://schemas.microsoft.com/office/powerpoint/2010/main" val="32691904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9D488917-A3A8-FD9C-5B76-8D168F32C49A}"/>
              </a:ext>
            </a:extLst>
          </p:cNvPr>
          <p:cNvSpPr txBox="1"/>
          <p:nvPr/>
        </p:nvSpPr>
        <p:spPr>
          <a:xfrm>
            <a:off x="5498911" y="1520865"/>
            <a:ext cx="5854889" cy="3821046"/>
          </a:xfrm>
          <a:prstGeom prst="rect">
            <a:avLst/>
          </a:prstGeom>
          <a:noFill/>
        </p:spPr>
        <p:txBody>
          <a:bodyPr wrap="square">
            <a:spAutoFit/>
          </a:bodyPr>
          <a:lstStyle/>
          <a:p>
            <a:pPr algn="just" rtl="1">
              <a:lnSpc>
                <a:spcPct val="107000"/>
              </a:lnSpc>
              <a:spcAft>
                <a:spcPts val="80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ثالثًا إظهار الأعمدة الخفية:</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خاصية إظهار الأعمدة الخفية في مايكروسوفت إكسل تتيح للمستخدمين استعادة الأعمدة التي تم إخفاؤها مسبقًا بحيث تصبح مرئية مرة أخرى في ورقة العمل، يتم ذلك عن طريق تحديد الأعمدة المجاورة للعمود المخفي ثم اختيار "إظهار" من قائمة التنسيق أو النقر بزر الماوس الأيمن</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3" name="Content Placeholder 12" descr="A screenshot of a computer&#10;&#10;Description automatically generated">
            <a:extLst>
              <a:ext uri="{FF2B5EF4-FFF2-40B4-BE49-F238E27FC236}">
                <a16:creationId xmlns:a16="http://schemas.microsoft.com/office/drawing/2014/main" id="{77349BFB-D61A-8728-CF18-755EFCF62783}"/>
              </a:ext>
            </a:extLst>
          </p:cNvPr>
          <p:cNvPicPr>
            <a:picLocks noGrp="1" noChangeAspect="1"/>
          </p:cNvPicPr>
          <p:nvPr>
            <p:ph sz="half" idx="1"/>
          </p:nvPr>
        </p:nvPicPr>
        <p:blipFill>
          <a:blip r:embed="rId2"/>
          <a:stretch>
            <a:fillRect/>
          </a:stretch>
        </p:blipFill>
        <p:spPr>
          <a:xfrm>
            <a:off x="449388" y="1541013"/>
            <a:ext cx="5048955" cy="4977773"/>
          </a:xfrm>
          <a:prstGeom prst="rect">
            <a:avLst/>
          </a:prstGeom>
        </p:spPr>
      </p:pic>
    </p:spTree>
    <p:extLst>
      <p:ext uri="{BB962C8B-B14F-4D97-AF65-F5344CB8AC3E}">
        <p14:creationId xmlns:p14="http://schemas.microsoft.com/office/powerpoint/2010/main" val="12616382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9D488917-A3A8-FD9C-5B76-8D168F32C49A}"/>
              </a:ext>
            </a:extLst>
          </p:cNvPr>
          <p:cNvSpPr txBox="1"/>
          <p:nvPr/>
        </p:nvSpPr>
        <p:spPr>
          <a:xfrm>
            <a:off x="5498911" y="1520865"/>
            <a:ext cx="5854889" cy="4212500"/>
          </a:xfrm>
          <a:prstGeom prst="rect">
            <a:avLst/>
          </a:prstGeom>
          <a:noFill/>
        </p:spPr>
        <p:txBody>
          <a:bodyPr wrap="square">
            <a:spAutoFit/>
          </a:bodyPr>
          <a:lstStyle/>
          <a:p>
            <a:pPr algn="just" rtl="1">
              <a:lnSpc>
                <a:spcPct val="107000"/>
              </a:lnSpc>
              <a:spcAft>
                <a:spcPts val="800"/>
              </a:spcAf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د</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تحويل البيانات:</a:t>
            </a:r>
            <a:r>
              <a:rPr lang="ar-SA"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Calibri" panose="020F0502020204030204" pitchFamily="34" charset="0"/>
                <a:ea typeface="Calibri" panose="020F0502020204030204" pitchFamily="34" charset="0"/>
                <a:cs typeface="Simplified Arabic" panose="02020603050405020304" pitchFamily="18" charset="-78"/>
              </a:rPr>
              <a:t>أثناء عملية تحويل البيانات من الضروري تغيير البيانات النصية لبيانات رقمية، في بعض الأحيان لسهولة تحليل البيانات تحتاج إلى المدخلات الرقمية، للقيام بذلك يمكن مطابقة قيم أرقام معينة مع البيانات النصية في كل عمود، </a:t>
            </a:r>
            <a:r>
              <a:rPr lang="ar-EG" sz="2400" b="1">
                <a:effectLst/>
                <a:latin typeface="Calibri" panose="020F0502020204030204" pitchFamily="34" charset="0"/>
                <a:ea typeface="Calibri" panose="020F0502020204030204" pitchFamily="34" charset="0"/>
                <a:cs typeface="Simplified Arabic" panose="02020603050405020304" pitchFamily="18" charset="-78"/>
              </a:rPr>
              <a:t>ف</a:t>
            </a:r>
            <a:r>
              <a:rPr lang="ar-SA" sz="2400" b="1" u="sng">
                <a:effectLst/>
                <a:latin typeface="Calibri" panose="020F0502020204030204" pitchFamily="34" charset="0"/>
                <a:ea typeface="Calibri" panose="020F0502020204030204" pitchFamily="34" charset="0"/>
                <a:cs typeface="Simplified Arabic" panose="02020603050405020304" pitchFamily="18" charset="-78"/>
              </a:rPr>
              <a:t>على سبيل المثال: لدينا عمود يحتوي على بيانات نصية توصف المستوى التعليمي للجمهور الذي ندرسه، ولأغراض التحليل نحتاج معرفة متوسط المستوى التعليمي لكل فرد في هذه الحالة نحتاج أولا لتحويل البيانات لتنسيق الأرقام.</a:t>
            </a:r>
            <a:endParaRPr lang="en-US" sz="2400" u="sng">
              <a:effectLst/>
              <a:latin typeface="Calibri" panose="020F0502020204030204" pitchFamily="34" charset="0"/>
              <a:ea typeface="Calibri" panose="020F0502020204030204" pitchFamily="34" charset="0"/>
              <a:cs typeface="Arial" panose="020B0604020202020204" pitchFamily="34" charset="0"/>
            </a:endParaRPr>
          </a:p>
        </p:txBody>
      </p:sp>
      <p:pic>
        <p:nvPicPr>
          <p:cNvPr id="8" name="Content Placeholder 7" descr="A screenshot of a computer&#10;&#10;Description automatically generated">
            <a:extLst>
              <a:ext uri="{FF2B5EF4-FFF2-40B4-BE49-F238E27FC236}">
                <a16:creationId xmlns:a16="http://schemas.microsoft.com/office/drawing/2014/main" id="{96D0ACEF-73FF-FB8C-8350-8BC2D8CB39FA}"/>
              </a:ext>
            </a:extLst>
          </p:cNvPr>
          <p:cNvPicPr>
            <a:picLocks noGrp="1" noChangeAspect="1"/>
          </p:cNvPicPr>
          <p:nvPr>
            <p:ph sz="half" idx="1"/>
          </p:nvPr>
        </p:nvPicPr>
        <p:blipFill>
          <a:blip r:embed="rId2"/>
          <a:stretch>
            <a:fillRect/>
          </a:stretch>
        </p:blipFill>
        <p:spPr>
          <a:xfrm>
            <a:off x="141662" y="1451445"/>
            <a:ext cx="5220774" cy="5067341"/>
          </a:xfrm>
          <a:prstGeom prst="rect">
            <a:avLst/>
          </a:prstGeom>
        </p:spPr>
      </p:pic>
    </p:spTree>
    <p:extLst>
      <p:ext uri="{BB962C8B-B14F-4D97-AF65-F5344CB8AC3E}">
        <p14:creationId xmlns:p14="http://schemas.microsoft.com/office/powerpoint/2010/main" val="142164089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9D488917-A3A8-FD9C-5B76-8D168F32C49A}"/>
              </a:ext>
            </a:extLst>
          </p:cNvPr>
          <p:cNvSpPr txBox="1"/>
          <p:nvPr/>
        </p:nvSpPr>
        <p:spPr>
          <a:xfrm>
            <a:off x="5498911" y="1520865"/>
            <a:ext cx="5854889" cy="2961067"/>
          </a:xfrm>
          <a:prstGeom prst="rect">
            <a:avLst/>
          </a:prstGeom>
          <a:noFill/>
        </p:spPr>
        <p:txBody>
          <a:bodyPr wrap="square">
            <a:spAutoFit/>
          </a:bodyPr>
          <a:lstStyle/>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حدد البيانات في العمود الذي نريد تغيير بياناته رقميا من الشريط الرئيسي اختر البحث والاستبدال، ثم استبدل المرحلة الابتدائية برقم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1</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وانقر على "استبدال الكل"</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a:latin typeface="Simplified Arabic" panose="02020603050405020304" pitchFamily="18" charset="-78"/>
                <a:ea typeface="Calibri" panose="020F0502020204030204" pitchFamily="34" charset="0"/>
                <a:cs typeface="Simplified Arabic" panose="02020603050405020304" pitchFamily="18" charset="-78"/>
              </a:rPr>
              <a:t>ن</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كرر هذا الإجراء في جميع مراحل التعليم مع إعطاء كل مرحلة رقما ثم ننقر على تم</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8" name="Content Placeholder 7" descr="A screenshot of a spreadsheet&#10;&#10;Description automatically generated">
            <a:extLst>
              <a:ext uri="{FF2B5EF4-FFF2-40B4-BE49-F238E27FC236}">
                <a16:creationId xmlns:a16="http://schemas.microsoft.com/office/drawing/2014/main" id="{6F3A4E27-15DE-CCA9-ECDB-68D8157F08AE}"/>
              </a:ext>
            </a:extLst>
          </p:cNvPr>
          <p:cNvPicPr>
            <a:picLocks noGrp="1" noChangeAspect="1"/>
          </p:cNvPicPr>
          <p:nvPr>
            <p:ph sz="half" idx="1"/>
          </p:nvPr>
        </p:nvPicPr>
        <p:blipFill>
          <a:blip r:embed="rId2"/>
          <a:stretch>
            <a:fillRect/>
          </a:stretch>
        </p:blipFill>
        <p:spPr>
          <a:xfrm>
            <a:off x="295281" y="1520865"/>
            <a:ext cx="4910900" cy="4797867"/>
          </a:xfrm>
          <a:prstGeom prst="rect">
            <a:avLst/>
          </a:prstGeom>
        </p:spPr>
      </p:pic>
    </p:spTree>
    <p:extLst>
      <p:ext uri="{BB962C8B-B14F-4D97-AF65-F5344CB8AC3E}">
        <p14:creationId xmlns:p14="http://schemas.microsoft.com/office/powerpoint/2010/main" val="406225172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9D488917-A3A8-FD9C-5B76-8D168F32C49A}"/>
              </a:ext>
            </a:extLst>
          </p:cNvPr>
          <p:cNvSpPr txBox="1"/>
          <p:nvPr/>
        </p:nvSpPr>
        <p:spPr>
          <a:xfrm>
            <a:off x="5498911" y="1520865"/>
            <a:ext cx="5854889" cy="5171287"/>
          </a:xfrm>
          <a:prstGeom prst="rect">
            <a:avLst/>
          </a:prstGeom>
          <a:noFill/>
        </p:spPr>
        <p:txBody>
          <a:bodyPr wrap="square">
            <a:spAutoFit/>
          </a:bodyPr>
          <a:lstStyle/>
          <a:p>
            <a:pPr algn="just" rtl="1">
              <a:lnSpc>
                <a:spcPct val="107000"/>
              </a:lnSpc>
              <a:spcAft>
                <a:spcPts val="80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الخطوة الرابعة: تصفية القيم الشاذة: </a:t>
            </a: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غالبا ما تكون هناك بيانات فردية تبدو غير مناسبة للبيانات التي تقوم بتحليلها، إذا كان لديك سبب مشروع لإزالة قيمة شاذة، مثل أخطاء في إدخال البيانات، فإن ذلك سيساعد في تحسين أداء البيانات التي تعمل عليها</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ومع ذلك في بعض الأحيان يمكن أن يكون ظهور قيمة شاذة دليلا على ظاهرة تقوم بالعمل عليها، عليك أن تتذكر أن وجود قيمة شاذة لا يعني بالضرورة أنها غير صحيحة، فإن هذه الخطوة ضرورية لتحديد صحة هذا الرقم، إذا ثبت أن القيمة الشاذة غير مهمة للتحليل أو هى خطأ يمكن إزالتها.</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Content Placeholder 3">
            <a:extLst>
              <a:ext uri="{FF2B5EF4-FFF2-40B4-BE49-F238E27FC236}">
                <a16:creationId xmlns:a16="http://schemas.microsoft.com/office/drawing/2014/main" id="{DFB6F299-1C1B-6F36-FFA3-6104DB7C32D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33595" y="1645949"/>
            <a:ext cx="4684983" cy="4872838"/>
          </a:xfrm>
          <a:prstGeom prst="rect">
            <a:avLst/>
          </a:prstGeom>
        </p:spPr>
      </p:pic>
    </p:spTree>
    <p:extLst>
      <p:ext uri="{BB962C8B-B14F-4D97-AF65-F5344CB8AC3E}">
        <p14:creationId xmlns:p14="http://schemas.microsoft.com/office/powerpoint/2010/main" val="95324758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9D488917-A3A8-FD9C-5B76-8D168F32C49A}"/>
              </a:ext>
            </a:extLst>
          </p:cNvPr>
          <p:cNvSpPr txBox="1"/>
          <p:nvPr/>
        </p:nvSpPr>
        <p:spPr>
          <a:xfrm>
            <a:off x="5498911" y="1520865"/>
            <a:ext cx="5854889" cy="4104970"/>
          </a:xfrm>
          <a:prstGeom prst="rect">
            <a:avLst/>
          </a:prstGeom>
          <a:noFill/>
        </p:spPr>
        <p:txBody>
          <a:bodyPr wrap="square">
            <a:spAutoFit/>
          </a:bodyPr>
          <a:lstStyle/>
          <a:p>
            <a:pPr marL="342900" indent="-342900" algn="just" rtl="1">
              <a:lnSpc>
                <a:spcPct val="107000"/>
              </a:lnSpc>
              <a:spcAft>
                <a:spcPts val="800"/>
              </a:spcAft>
              <a:buFont typeface="Arial" panose="020B0604020202020204" pitchFamily="34" charset="0"/>
              <a:buChar char="•"/>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تصفية القيم الشاذة</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(Outliers)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في مايكروسوفت إكسيل، يمكن استخدام بعض الأدوات البسيطة المتوفرة في البرنامج مثل الفرز والتصفية، أو استخدام المعادلات الإحصائية لتحديد القيم الشاذة</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إليك</a:t>
            </a:r>
            <a:r>
              <a:rPr lang="ar-EG" sz="2500" b="1" u="sng">
                <a:effectLst/>
                <a:latin typeface="Simplified Arabic" panose="02020603050405020304" pitchFamily="18" charset="-78"/>
                <a:ea typeface="Calibri" panose="020F0502020204030204" pitchFamily="34" charset="0"/>
                <a:cs typeface="Simplified Arabic" panose="02020603050405020304" pitchFamily="18" charset="-78"/>
              </a:rPr>
              <a:t>م</a:t>
            </a:r>
            <a:r>
              <a:rPr lang="ar-SA" sz="2500" b="1" u="sng">
                <a:effectLst/>
                <a:latin typeface="Simplified Arabic" panose="02020603050405020304" pitchFamily="18" charset="-78"/>
                <a:ea typeface="Calibri" panose="020F0502020204030204" pitchFamily="34" charset="0"/>
                <a:cs typeface="Simplified Arabic" panose="02020603050405020304" pitchFamily="18" charset="-78"/>
              </a:rPr>
              <a:t> كيفية القيام بذلك</a:t>
            </a:r>
            <a:r>
              <a:rPr lang="en-US" sz="2500" b="1" u="sng">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lvl="0" indent="-342900" algn="just" rtl="1">
              <a:lnSpc>
                <a:spcPct val="107000"/>
              </a:lnSpc>
              <a:spcAft>
                <a:spcPts val="800"/>
              </a:spcAft>
              <a:buFont typeface="Wingdings" panose="05000000000000000000" pitchFamily="2" charset="2"/>
              <a:buChar char="§"/>
              <a:tabLst>
                <a:tab pos="457200" algn="l"/>
              </a:tabLs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حدد البيانات</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اختر العمود الذي يحتوي على القيم التي تريد تحليلها</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lvl="0" indent="-342900" algn="just" rtl="1">
              <a:lnSpc>
                <a:spcPct val="107000"/>
              </a:lnSpc>
              <a:spcAft>
                <a:spcPts val="800"/>
              </a:spcAft>
              <a:buFont typeface="Wingdings" panose="05000000000000000000" pitchFamily="2" charset="2"/>
              <a:buChar char="§"/>
              <a:tabLst>
                <a:tab pos="457200" algn="l"/>
              </a:tabLs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اذهب إلى تبويب</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Data</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البيانات</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في الشريط العلوي</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342900" lvl="0" indent="-342900" algn="just" rtl="1">
              <a:lnSpc>
                <a:spcPct val="107000"/>
              </a:lnSpc>
              <a:spcAft>
                <a:spcPts val="800"/>
              </a:spcAft>
              <a:buFont typeface="Wingdings" panose="05000000000000000000" pitchFamily="2" charset="2"/>
              <a:buChar char="§"/>
              <a:tabLst>
                <a:tab pos="457200" algn="l"/>
              </a:tabLs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اضغط على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Sort </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فرز</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أو </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Filter</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تصفية</a:t>
            </a: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500" b="1">
                <a:latin typeface="Simplified Arabic" panose="02020603050405020304" pitchFamily="18" charset="-78"/>
                <a:ea typeface="Calibri" panose="020F0502020204030204" pitchFamily="34" charset="0"/>
                <a:cs typeface="Simplified Arabic" panose="02020603050405020304" pitchFamily="18" charset="-78"/>
              </a:rPr>
              <a:t> .</a:t>
            </a:r>
            <a:endParaRPr lang="en-US" sz="250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Content Placeholder 3" descr="A screenshot of a computer&#10;&#10;Description automatically generated">
            <a:extLst>
              <a:ext uri="{FF2B5EF4-FFF2-40B4-BE49-F238E27FC236}">
                <a16:creationId xmlns:a16="http://schemas.microsoft.com/office/drawing/2014/main" id="{8F3E350D-0E61-F6F3-7C78-2DDDC02AD779}"/>
              </a:ext>
            </a:extLst>
          </p:cNvPr>
          <p:cNvPicPr>
            <a:picLocks noGrp="1" noChangeAspect="1"/>
          </p:cNvPicPr>
          <p:nvPr>
            <p:ph sz="half" idx="1"/>
          </p:nvPr>
        </p:nvPicPr>
        <p:blipFill>
          <a:blip r:embed="rId2"/>
          <a:stretch>
            <a:fillRect/>
          </a:stretch>
        </p:blipFill>
        <p:spPr>
          <a:xfrm>
            <a:off x="92691" y="1520865"/>
            <a:ext cx="5181600" cy="4797867"/>
          </a:xfrm>
          <a:prstGeom prst="rect">
            <a:avLst/>
          </a:prstGeom>
        </p:spPr>
      </p:pic>
    </p:spTree>
    <p:extLst>
      <p:ext uri="{BB962C8B-B14F-4D97-AF65-F5344CB8AC3E}">
        <p14:creationId xmlns:p14="http://schemas.microsoft.com/office/powerpoint/2010/main" val="84148295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9D488917-A3A8-FD9C-5B76-8D168F32C49A}"/>
              </a:ext>
            </a:extLst>
          </p:cNvPr>
          <p:cNvSpPr txBox="1"/>
          <p:nvPr/>
        </p:nvSpPr>
        <p:spPr>
          <a:xfrm>
            <a:off x="5766619" y="1638728"/>
            <a:ext cx="5674349" cy="3422091"/>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الفرز</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يمكنك ترتيب البيانات تصاعدياً أو تنازلياً لرؤية القيم الشاذة التي تقع في الأطراف</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indent="-457200" algn="just" rtl="1">
              <a:lnSpc>
                <a:spcPct val="107000"/>
              </a:lnSpc>
              <a:spcAft>
                <a:spcPts val="800"/>
              </a:spcAft>
              <a:buFont typeface="Wingdings" panose="05000000000000000000" pitchFamily="2" charset="2"/>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التصفية</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بعد الضغط على زر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Filter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تصفية، ستتم إضافة سهم في أعلى العمود</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يمكنك استخدام هذا السهم لتصفية القيم المرتفعة أو المنخفضة جداً</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4" name="Content Placeholder 3" descr="A screenshot of a computer&#10;&#10;Description automatically generated">
            <a:extLst>
              <a:ext uri="{FF2B5EF4-FFF2-40B4-BE49-F238E27FC236}">
                <a16:creationId xmlns:a16="http://schemas.microsoft.com/office/drawing/2014/main" id="{711CAC22-F766-592E-6931-CDBF5677BF46}"/>
              </a:ext>
            </a:extLst>
          </p:cNvPr>
          <p:cNvPicPr>
            <a:picLocks noGrp="1" noChangeAspect="1"/>
          </p:cNvPicPr>
          <p:nvPr>
            <p:ph sz="half" idx="1"/>
          </p:nvPr>
        </p:nvPicPr>
        <p:blipFill>
          <a:blip r:embed="rId2"/>
          <a:stretch>
            <a:fillRect/>
          </a:stretch>
        </p:blipFill>
        <p:spPr>
          <a:xfrm>
            <a:off x="257427" y="1520865"/>
            <a:ext cx="5156588" cy="4997922"/>
          </a:xfrm>
          <a:prstGeom prst="rect">
            <a:avLst/>
          </a:prstGeom>
        </p:spPr>
      </p:pic>
    </p:spTree>
    <p:extLst>
      <p:ext uri="{BB962C8B-B14F-4D97-AF65-F5344CB8AC3E}">
        <p14:creationId xmlns:p14="http://schemas.microsoft.com/office/powerpoint/2010/main" val="424356382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9D488917-A3A8-FD9C-5B76-8D168F32C49A}"/>
              </a:ext>
            </a:extLst>
          </p:cNvPr>
          <p:cNvSpPr txBox="1"/>
          <p:nvPr/>
        </p:nvSpPr>
        <p:spPr>
          <a:xfrm>
            <a:off x="5567716" y="1520865"/>
            <a:ext cx="5854889" cy="5310621"/>
          </a:xfrm>
          <a:prstGeom prst="rect">
            <a:avLst/>
          </a:prstGeom>
          <a:noFill/>
        </p:spPr>
        <p:txBody>
          <a:bodyPr wrap="square">
            <a:spAutoFit/>
          </a:bodyPr>
          <a:lstStyle/>
          <a:p>
            <a:pPr algn="just" rtl="1">
              <a:lnSpc>
                <a:spcPct val="107000"/>
              </a:lnSpc>
              <a:spcAft>
                <a:spcPts val="800"/>
              </a:spcAft>
            </a:pPr>
            <a:r>
              <a:rPr lang="ar-SA" sz="2800" b="1" u="sng">
                <a:solidFill>
                  <a:srgbClr val="002060"/>
                </a:solidFill>
                <a:effectLst/>
                <a:ea typeface="Calibri" panose="020F0502020204030204" pitchFamily="34" charset="0"/>
                <a:cs typeface="Simplified Arabic" panose="02020603050405020304" pitchFamily="18" charset="-78"/>
              </a:rPr>
              <a:t>الخطوة الخامسة التعامل مع البيانات المفقودة:</a:t>
            </a:r>
            <a:endParaRPr lang="ar-EG" sz="2800" b="1" u="sng">
              <a:solidFill>
                <a:srgbClr val="002060"/>
              </a:solidFill>
              <a:effectLst/>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لا يمكن تجاهل البيانات المفقودة لأنه قد تتسبب في نتائج مضللة، </a:t>
            </a:r>
            <a:r>
              <a:rPr lang="ar-EG" sz="2400" b="1" u="sng">
                <a:effectLst/>
                <a:latin typeface="Simplified Arabic" panose="02020603050405020304" pitchFamily="18" charset="-78"/>
                <a:ea typeface="Calibri" panose="020F0502020204030204" pitchFamily="34" charset="0"/>
                <a:cs typeface="Simplified Arabic" panose="02020603050405020304" pitchFamily="18" charset="-78"/>
              </a:rPr>
              <a:t>و</a:t>
            </a:r>
            <a:r>
              <a:rPr lang="ar-SA" sz="2400" b="1" u="sng">
                <a:effectLst/>
                <a:latin typeface="Simplified Arabic" panose="02020603050405020304" pitchFamily="18" charset="-78"/>
                <a:ea typeface="Calibri" panose="020F0502020204030204" pitchFamily="34" charset="0"/>
                <a:cs typeface="Simplified Arabic" panose="02020603050405020304" pitchFamily="18" charset="-78"/>
              </a:rPr>
              <a:t>هناك عدة طرق للتعامل مع هذه البيانات المفقودة، والتي يجب تناولها بعناية نظرا لعدم وجود طريقة مثلى، ولكن يمكن النظر في الخيارات التالية:</a:t>
            </a:r>
            <a:endParaRPr lang="en-US" sz="24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الخيار الأول: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يمكن حذف البيانات التي تحتوي على قيم مفقودة ولكن يجب عليك أن تكون حذرًا؛ لأن ذلك قد يؤدي إلى فقدان جزء من المعلومات، لذا يجب التفكير جيدا قبل القرار بالحذف.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الخيار الثاني:</a:t>
            </a:r>
            <a:r>
              <a:rPr lang="ar-SA"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‏يمكن إدخال قيم مفقودة استنادا إلى البيانات الأخرى لو كانت البيانات نوعية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Content Placeholder 3">
            <a:extLst>
              <a:ext uri="{FF2B5EF4-FFF2-40B4-BE49-F238E27FC236}">
                <a16:creationId xmlns:a16="http://schemas.microsoft.com/office/drawing/2014/main" id="{42C932DB-291B-7B6D-6B2A-B5BC094DA82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56098" y="1552313"/>
            <a:ext cx="5000090" cy="4966474"/>
          </a:xfrm>
          <a:prstGeom prst="rect">
            <a:avLst/>
          </a:prstGeom>
        </p:spPr>
      </p:pic>
    </p:spTree>
    <p:extLst>
      <p:ext uri="{BB962C8B-B14F-4D97-AF65-F5344CB8AC3E}">
        <p14:creationId xmlns:p14="http://schemas.microsoft.com/office/powerpoint/2010/main" val="83387591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9D488917-A3A8-FD9C-5B76-8D168F32C49A}"/>
              </a:ext>
            </a:extLst>
          </p:cNvPr>
          <p:cNvSpPr txBox="1"/>
          <p:nvPr/>
        </p:nvSpPr>
        <p:spPr>
          <a:xfrm>
            <a:off x="5524700" y="1638728"/>
            <a:ext cx="5854889" cy="4549322"/>
          </a:xfrm>
          <a:prstGeom prst="rect">
            <a:avLst/>
          </a:prstGeom>
          <a:noFill/>
        </p:spPr>
        <p:txBody>
          <a:bodyPr wrap="square">
            <a:spAutoFit/>
          </a:bodyPr>
          <a:lstStyle/>
          <a:p>
            <a:pPr algn="just" rtl="1">
              <a:lnSpc>
                <a:spcPct val="107000"/>
              </a:lnSpc>
              <a:spcAft>
                <a:spcPts val="800"/>
              </a:spcAft>
            </a:pPr>
            <a:r>
              <a:rPr lang="ar-SA">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الخيار الثالث:</a:t>
            </a:r>
            <a:r>
              <a:rPr lang="ar-EG"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يمكن استبدال القيمة الرقمية الفارغة ب (</a:t>
            </a:r>
            <a:r>
              <a:rPr lang="en-US" sz="2800" b="1">
                <a:latin typeface="Simplified Arabic" panose="02020603050405020304" pitchFamily="18" charset="-78"/>
                <a:ea typeface="Calibri" panose="020F0502020204030204" pitchFamily="34" charset="0"/>
                <a:cs typeface="Simplified Arabic" panose="02020603050405020304" pitchFamily="18" charset="-78"/>
              </a:rPr>
              <a:t>0</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أو لا توجد قيمة.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ملئ البيانات المفقودة جزء مهم من عملية تنظيف البيانات، وفي بعض الأحيان نجد خلايا فارغة في عدد من الأعمدة إذا كانت الأعمدة غير رقمية من الممكن إضافة كلمة</a:t>
            </a:r>
            <a:r>
              <a:rPr lang="ar-EG" sz="2800" b="1" u="sng">
                <a:latin typeface="Simplified Arabic" panose="02020603050405020304" pitchFamily="18" charset="-78"/>
                <a:ea typeface="Calibri" panose="020F0502020204030204" pitchFamily="34" charset="0"/>
                <a:cs typeface="Simplified Arabic" panose="02020603050405020304" pitchFamily="18" charset="-78"/>
              </a:rPr>
              <a:t> "</a:t>
            </a: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بدون قيمة " حتى لا يؤثر ذلك على نتائج التحليل لاحقا. </a:t>
            </a:r>
            <a:endParaRPr lang="en-US" sz="28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Content Placeholder 3" descr="A screenshot of a spreadsheet&#10;&#10;Description automatically generated">
            <a:extLst>
              <a:ext uri="{FF2B5EF4-FFF2-40B4-BE49-F238E27FC236}">
                <a16:creationId xmlns:a16="http://schemas.microsoft.com/office/drawing/2014/main" id="{A12E193A-C74F-BB41-64BF-703F656B60A2}"/>
              </a:ext>
            </a:extLst>
          </p:cNvPr>
          <p:cNvPicPr>
            <a:picLocks noGrp="1" noChangeAspect="1"/>
          </p:cNvPicPr>
          <p:nvPr>
            <p:ph sz="half" idx="1"/>
          </p:nvPr>
        </p:nvPicPr>
        <p:blipFill>
          <a:blip r:embed="rId2"/>
          <a:stretch>
            <a:fillRect/>
          </a:stretch>
        </p:blipFill>
        <p:spPr>
          <a:xfrm>
            <a:off x="402810" y="1520864"/>
            <a:ext cx="4360919" cy="4456043"/>
          </a:xfrm>
          <a:prstGeom prst="rect">
            <a:avLst/>
          </a:prstGeom>
        </p:spPr>
      </p:pic>
    </p:spTree>
    <p:extLst>
      <p:ext uri="{BB962C8B-B14F-4D97-AF65-F5344CB8AC3E}">
        <p14:creationId xmlns:p14="http://schemas.microsoft.com/office/powerpoint/2010/main" val="20071648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9D488917-A3A8-FD9C-5B76-8D168F32C49A}"/>
              </a:ext>
            </a:extLst>
          </p:cNvPr>
          <p:cNvSpPr txBox="1"/>
          <p:nvPr/>
        </p:nvSpPr>
        <p:spPr>
          <a:xfrm>
            <a:off x="5524700" y="1638728"/>
            <a:ext cx="5854889" cy="4241546"/>
          </a:xfrm>
          <a:prstGeom prst="rect">
            <a:avLst/>
          </a:prstGeom>
          <a:noFill/>
        </p:spPr>
        <p:txBody>
          <a:bodyPr wrap="square">
            <a:spAutoFit/>
          </a:bodyPr>
          <a:lstStyle/>
          <a:p>
            <a:pPr marL="457200" indent="-457200" algn="just" rtl="1">
              <a:lnSpc>
                <a:spcPct val="107000"/>
              </a:lnSpc>
              <a:spcAft>
                <a:spcPts val="800"/>
              </a:spcAft>
              <a:buFont typeface="Arial" panose="020B0604020202020204" pitchFamily="34" charset="0"/>
              <a:buChar char="•"/>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من تبويب بيانات نختار تصفية، ثم يتم تميز كل الخلايا، هناك عوامل تصفية أعلى كل عمود به بيانات، حدد العمود الذي به فراغات، قم بتصفية العمود حسب الفراغات، تظهر لك كل صفوف الورقة الفارغة، ولإصلاح ذلك استبدال القيم الفارغة بكلمة " بدون قيمة" أو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none- given”</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في الخلفية الفارغة، ثم ننقر مزدوجا فوق مؤشر التعبئة لملئ كافة الخلايا الفارغة بالقيمة المدخلة</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endParaRPr lang="en-US">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Content Placeholder 3" descr="A screenshot of a computer&#10;&#10;Description automatically generated">
            <a:extLst>
              <a:ext uri="{FF2B5EF4-FFF2-40B4-BE49-F238E27FC236}">
                <a16:creationId xmlns:a16="http://schemas.microsoft.com/office/drawing/2014/main" id="{5B968107-B782-1077-6A03-904DCF56E4CE}"/>
              </a:ext>
            </a:extLst>
          </p:cNvPr>
          <p:cNvPicPr>
            <a:picLocks noGrp="1" noChangeAspect="1"/>
          </p:cNvPicPr>
          <p:nvPr>
            <p:ph sz="half" idx="1"/>
          </p:nvPr>
        </p:nvPicPr>
        <p:blipFill>
          <a:blip r:embed="rId2"/>
          <a:stretch>
            <a:fillRect/>
          </a:stretch>
        </p:blipFill>
        <p:spPr>
          <a:xfrm>
            <a:off x="183108" y="1520865"/>
            <a:ext cx="5181600" cy="4965432"/>
          </a:xfrm>
          <a:prstGeom prst="rect">
            <a:avLst/>
          </a:prstGeom>
        </p:spPr>
      </p:pic>
    </p:spTree>
    <p:extLst>
      <p:ext uri="{BB962C8B-B14F-4D97-AF65-F5344CB8AC3E}">
        <p14:creationId xmlns:p14="http://schemas.microsoft.com/office/powerpoint/2010/main" val="324792420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6000" b="1">
                <a:solidFill>
                  <a:schemeClr val="bg1"/>
                </a:solidFill>
                <a:latin typeface="Simplified Arabic" panose="02020603050405020304" pitchFamily="18" charset="-78"/>
                <a:cs typeface="Simplified Arabic" panose="02020603050405020304" pitchFamily="18" charset="-78"/>
              </a:rPr>
              <a:t>ثالثًا: خطوات تنظيف البيانات</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9D488917-A3A8-FD9C-5B76-8D168F32C49A}"/>
              </a:ext>
            </a:extLst>
          </p:cNvPr>
          <p:cNvSpPr txBox="1"/>
          <p:nvPr/>
        </p:nvSpPr>
        <p:spPr>
          <a:xfrm>
            <a:off x="5524700" y="1638728"/>
            <a:ext cx="5854889" cy="2796407"/>
          </a:xfrm>
          <a:prstGeom prst="rect">
            <a:avLst/>
          </a:prstGeom>
          <a:noFill/>
        </p:spPr>
        <p:txBody>
          <a:bodyPr wrap="square">
            <a:spAutoFit/>
          </a:bodyPr>
          <a:lstStyle/>
          <a:p>
            <a:pPr marL="457200" indent="-457200" algn="just" rtl="1">
              <a:lnSpc>
                <a:spcPct val="107000"/>
              </a:lnSpc>
              <a:spcAft>
                <a:spcPts val="800"/>
              </a:spcAft>
              <a:buFont typeface="Arial" panose="020B0604020202020204" pitchFamily="34" charset="0"/>
              <a:buChar char="•"/>
            </a:pPr>
            <a:r>
              <a:rPr lang="ar-EG" sz="2800" b="1" u="sng">
                <a:effectLst/>
                <a:latin typeface="Simplified Arabic" panose="02020603050405020304" pitchFamily="18" charset="-78"/>
                <a:ea typeface="Calibri" panose="020F0502020204030204" pitchFamily="34" charset="0"/>
                <a:cs typeface="Simplified Arabic" panose="02020603050405020304" pitchFamily="18" charset="-78"/>
              </a:rPr>
              <a:t>نوقف عامل التصفية لنجد أن القيمة الجديدة قد حلت محل كافة الفراغات بالعمود المحدد، وبالمثل بإمكاننا إدخال قيم المتوسط للعمود لو كان العمود كميًا، أو الصفر ليحل محل الخلايا الفارغة بنفس الطريقة.</a:t>
            </a:r>
            <a:endParaRPr lang="en-US" sz="2800"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 name="Content Placeholder 3" descr="A screenshot of a spreadsheet&#10;&#10;Description automatically generated">
            <a:extLst>
              <a:ext uri="{FF2B5EF4-FFF2-40B4-BE49-F238E27FC236}">
                <a16:creationId xmlns:a16="http://schemas.microsoft.com/office/drawing/2014/main" id="{2B1DB2BF-EC26-D57C-F49D-E120F94A7160}"/>
              </a:ext>
            </a:extLst>
          </p:cNvPr>
          <p:cNvPicPr>
            <a:picLocks noGrp="1" noChangeAspect="1"/>
          </p:cNvPicPr>
          <p:nvPr>
            <p:ph sz="half" idx="1"/>
          </p:nvPr>
        </p:nvPicPr>
        <p:blipFill>
          <a:blip r:embed="rId2"/>
          <a:stretch>
            <a:fillRect/>
          </a:stretch>
        </p:blipFill>
        <p:spPr>
          <a:xfrm>
            <a:off x="313624" y="1520864"/>
            <a:ext cx="4877808" cy="4594465"/>
          </a:xfrm>
          <a:prstGeom prst="rect">
            <a:avLst/>
          </a:prstGeom>
        </p:spPr>
      </p:pic>
    </p:spTree>
    <p:extLst>
      <p:ext uri="{BB962C8B-B14F-4D97-AF65-F5344CB8AC3E}">
        <p14:creationId xmlns:p14="http://schemas.microsoft.com/office/powerpoint/2010/main" val="283622551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رابعًا: التحقق ومراجعة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049670" y="1382443"/>
            <a:ext cx="6558000" cy="5300618"/>
          </a:xfrm>
          <a:prstGeom prst="rect">
            <a:avLst/>
          </a:prstGeom>
          <a:noFill/>
        </p:spPr>
        <p:txBody>
          <a:bodyPr wrap="square">
            <a:spAutoFit/>
          </a:bodyPr>
          <a:lstStyle/>
          <a:p>
            <a:pPr algn="just" rtl="1">
              <a:lnSpc>
                <a:spcPct val="110000"/>
              </a:lnSpc>
              <a:spcBef>
                <a:spcPts val="110"/>
              </a:spcBef>
              <a:spcAft>
                <a:spcPts val="110"/>
              </a:spcAft>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في نهاية عملية تنظيف البيانات يجب أن نكون قادرين على الإجابة على هذه الأسئلة كجزء من التحقق الأساسي:</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Arial" panose="020B0604020202020204" pitchFamily="34" charset="0"/>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‏هل البيانات منطقية؟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Arial" panose="020B0604020202020204" pitchFamily="34" charset="0"/>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‏هل تتبع البيانات القواعد المناسبة لمجالها؟</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Arial" panose="020B0604020202020204" pitchFamily="34" charset="0"/>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‏هل تثبت أو تنفي افتراضك، أو تسلط الضوء على أي نقاط غامضة؟</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Arial" panose="020B0604020202020204" pitchFamily="34" charset="0"/>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‏هل يمكن العثور على اتجاهات (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Trends</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في البيانات تساعد في تحسين الافتراضية التي يتم العمل عليها؟</a:t>
            </a:r>
            <a:endParaRPr lang="ar-EG"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Arial" panose="020B0604020202020204" pitchFamily="34" charset="0"/>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إذا لم يكن الأمر كذلك هل هذا بسبب مشكلة في جودة البيانات؟</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5" name="Content Placeholder 4">
            <a:extLst>
              <a:ext uri="{FF2B5EF4-FFF2-40B4-BE49-F238E27FC236}">
                <a16:creationId xmlns:a16="http://schemas.microsoft.com/office/drawing/2014/main" id="{7D28145C-79E3-EC88-1006-7A0A7A83A390}"/>
              </a:ext>
            </a:extLst>
          </p:cNvPr>
          <p:cNvSpPr>
            <a:spLocks noGrp="1"/>
          </p:cNvSpPr>
          <p:nvPr>
            <p:ph sz="half" idx="1"/>
          </p:nvPr>
        </p:nvSpPr>
        <p:spPr>
          <a:xfrm>
            <a:off x="353960" y="1625570"/>
            <a:ext cx="4470521" cy="4351338"/>
          </a:xfrm>
        </p:spPr>
        <p:txBody>
          <a:bodyPr/>
          <a:lstStyle/>
          <a:p>
            <a:endParaRPr lang="ar-EG"/>
          </a:p>
          <a:p>
            <a:endParaRPr lang="en-US"/>
          </a:p>
        </p:txBody>
      </p:sp>
      <p:pic>
        <p:nvPicPr>
          <p:cNvPr id="4" name="Picture 3">
            <a:extLst>
              <a:ext uri="{FF2B5EF4-FFF2-40B4-BE49-F238E27FC236}">
                <a16:creationId xmlns:a16="http://schemas.microsoft.com/office/drawing/2014/main" id="{ACA4A49B-B89A-BA3A-7CF8-760130A19A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6565" y="1520864"/>
            <a:ext cx="4470521" cy="4797867"/>
          </a:xfrm>
          <a:prstGeom prst="rect">
            <a:avLst/>
          </a:prstGeom>
        </p:spPr>
      </p:pic>
    </p:spTree>
    <p:extLst>
      <p:ext uri="{BB962C8B-B14F-4D97-AF65-F5344CB8AC3E}">
        <p14:creationId xmlns:p14="http://schemas.microsoft.com/office/powerpoint/2010/main" val="413932515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رابعًا: التحقق ومراجعة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899354" y="1382443"/>
            <a:ext cx="5708315" cy="4627357"/>
          </a:xfrm>
          <a:prstGeom prst="rect">
            <a:avLst/>
          </a:prstGeom>
          <a:noFill/>
        </p:spPr>
        <p:txBody>
          <a:bodyPr wrap="square">
            <a:spAutoFit/>
          </a:bodyPr>
          <a:lstStyle/>
          <a:p>
            <a:pPr marL="457200" indent="-457200" algn="just" rtl="1">
              <a:lnSpc>
                <a:spcPct val="107000"/>
              </a:lnSpc>
              <a:spcAft>
                <a:spcPts val="800"/>
              </a:spcAft>
              <a:buFont typeface="Arial" panose="020B0604020202020204" pitchFamily="34" charset="0"/>
              <a:buChar char="•"/>
            </a:pPr>
            <a:r>
              <a:rPr lang="ar-SA" sz="2800" b="1" u="sng">
                <a:effectLst/>
                <a:latin typeface="Simplified Arabic" panose="02020603050405020304" pitchFamily="18" charset="-78"/>
                <a:ea typeface="Calibri" panose="020F0502020204030204" pitchFamily="34" charset="0"/>
                <a:cs typeface="Simplified Arabic" panose="02020603050405020304" pitchFamily="18" charset="-78"/>
              </a:rPr>
              <a:t>يمكن أن تتسبب البيانات غير الصحيحة، وغير المتناسقة أو المفقودة إلى استنتاجات خاطئة، وبالتالي تفقد الصحيفة أو المؤسسة الإعلامية مصداقيتها، لذلك من المهم إنشاء منهج خاص للتعامل مع البيانات في المؤسسات الإعلامية، ولتحقيق ذلك يجب على الصحفيين و محرري البيانات أن يوثقوا الأدوات و الممارسات التي يمكن أن يستخدموها لبناء المنهج.</a:t>
            </a:r>
            <a:endParaRPr lang="en-US" sz="2800" b="1" u="sng">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Content Placeholder 3">
            <a:extLst>
              <a:ext uri="{FF2B5EF4-FFF2-40B4-BE49-F238E27FC236}">
                <a16:creationId xmlns:a16="http://schemas.microsoft.com/office/drawing/2014/main" id="{344C5B54-D6E8-9652-0A83-0742FD1F548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71409" y="1382443"/>
            <a:ext cx="5228638" cy="5136344"/>
          </a:xfrm>
          <a:prstGeom prst="rect">
            <a:avLst/>
          </a:prstGeom>
        </p:spPr>
      </p:pic>
    </p:spTree>
    <p:extLst>
      <p:ext uri="{BB962C8B-B14F-4D97-AF65-F5344CB8AC3E}">
        <p14:creationId xmlns:p14="http://schemas.microsoft.com/office/powerpoint/2010/main" val="83423289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رابعًا: التحقق ومراجعة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633884" y="1382443"/>
            <a:ext cx="5973785" cy="5054397"/>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التحقق من تنظيف البيانات</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بغض النظر ‏عن الأداة المستخدمة في تنظيف البيانات، فلا يوجد نهج  يتعلق بالتحقق من تنظيف البيانات، ولكل مشروع تنظيمه الخاص، وتؤدي متطلبات البيانات لقائمة فريدة بالأشياء التي لابد من التحقق منها، ولكن ضع في اعتبارك  هذه القائمة عند التحقق من تنظيف البيانات : </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5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التأكد من تحديد المشكلات الأكثر شيوعا وتصحيحها مثل: </a:t>
            </a:r>
            <a:endParaRPr lang="en-US" sz="25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500" b="1">
                <a:latin typeface="Simplified Arabic" panose="02020603050405020304" pitchFamily="18" charset="-78"/>
                <a:ea typeface="Calibri" panose="020F0502020204030204" pitchFamily="34" charset="0"/>
                <a:cs typeface="Simplified Arabic" panose="02020603050405020304" pitchFamily="18" charset="-78"/>
              </a:rPr>
              <a:t>.1</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البيانات الفارغة هل قمت بالبحث عن القيم الفارغة.</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.2</a:t>
            </a:r>
            <a:r>
              <a:rPr lang="ar-SA" sz="2500" b="1">
                <a:effectLst/>
                <a:latin typeface="Simplified Arabic" panose="02020603050405020304" pitchFamily="18" charset="-78"/>
                <a:ea typeface="Calibri" panose="020F0502020204030204" pitchFamily="34" charset="0"/>
                <a:cs typeface="Simplified Arabic" panose="02020603050405020304" pitchFamily="18" charset="-78"/>
              </a:rPr>
              <a:t>الكلمات التي تحتوي على أخطاء إملائية</a:t>
            </a:r>
            <a:r>
              <a:rPr lang="ar-EG" sz="2500" b="1">
                <a:latin typeface="Simplified Arabic" panose="02020603050405020304" pitchFamily="18" charset="-78"/>
                <a:ea typeface="Calibri" panose="020F0502020204030204" pitchFamily="34" charset="0"/>
                <a:cs typeface="Simplified Arabic" panose="02020603050405020304" pitchFamily="18" charset="-78"/>
              </a:rPr>
              <a:t>.</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Content Placeholder 7" descr="A person holding a pie chart&#10;&#10;Description automatically generated">
            <a:extLst>
              <a:ext uri="{FF2B5EF4-FFF2-40B4-BE49-F238E27FC236}">
                <a16:creationId xmlns:a16="http://schemas.microsoft.com/office/drawing/2014/main" id="{D09B3B1A-BCDF-B392-1335-2E91C945FBF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01053" y="1553746"/>
            <a:ext cx="5181600" cy="4734784"/>
          </a:xfrm>
        </p:spPr>
      </p:pic>
    </p:spTree>
    <p:extLst>
      <p:ext uri="{BB962C8B-B14F-4D97-AF65-F5344CB8AC3E}">
        <p14:creationId xmlns:p14="http://schemas.microsoft.com/office/powerpoint/2010/main" val="3470501230"/>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5049670" y="1382443"/>
            <a:ext cx="6440605" cy="4594465"/>
          </a:xfrm>
        </p:spPr>
        <p:txBody>
          <a:bodyPr/>
          <a:lstStyle/>
          <a:p>
            <a:pPr rtl="1"/>
            <a:r>
              <a:rPr lang="ar-EG"/>
              <a:t>‏</a:t>
            </a:r>
            <a:endParaRPr lang="en-US"/>
          </a:p>
        </p:txBody>
      </p:sp>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6" name="Rectangle: Rounded Corners 33">
            <a:extLst>
              <a:ext uri="{FF2B5EF4-FFF2-40B4-BE49-F238E27FC236}">
                <a16:creationId xmlns:a16="http://schemas.microsoft.com/office/drawing/2014/main" id="{6C4E318F-3131-E0BD-4707-EEEC1696ABE5}"/>
              </a:ext>
            </a:extLst>
          </p:cNvPr>
          <p:cNvSpPr txBox="1">
            <a:spLocks/>
          </p:cNvSpPr>
          <p:nvPr/>
        </p:nvSpPr>
        <p:spPr>
          <a:xfrm>
            <a:off x="838200" y="339213"/>
            <a:ext cx="10515600" cy="95769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5400" b="1">
                <a:solidFill>
                  <a:schemeClr val="bg1"/>
                </a:solidFill>
                <a:latin typeface="Simplified Arabic" panose="02020603050405020304" pitchFamily="18" charset="-78"/>
                <a:cs typeface="Simplified Arabic" panose="02020603050405020304" pitchFamily="18" charset="-78"/>
              </a:rPr>
              <a:t>رابعًا: التحقق ومراجعة البيانات</a:t>
            </a:r>
            <a:endParaRPr lang="en-US" sz="5400" b="1" dirty="0">
              <a:solidFill>
                <a:schemeClr val="bg1"/>
              </a:solidFill>
              <a:latin typeface="Simplified Arabic" panose="02020603050405020304" pitchFamily="18" charset="-78"/>
              <a:cs typeface="Simplified Arabic" panose="02020603050405020304" pitchFamily="18" charset="-78"/>
            </a:endParaRPr>
          </a:p>
        </p:txBody>
      </p:sp>
      <p:sp>
        <p:nvSpPr>
          <p:cNvPr id="9" name="TextBox 8">
            <a:extLst>
              <a:ext uri="{FF2B5EF4-FFF2-40B4-BE49-F238E27FC236}">
                <a16:creationId xmlns:a16="http://schemas.microsoft.com/office/drawing/2014/main" id="{73C899CE-E8F1-680A-2618-6A16A22C5B6B}"/>
              </a:ext>
            </a:extLst>
          </p:cNvPr>
          <p:cNvSpPr txBox="1"/>
          <p:nvPr/>
        </p:nvSpPr>
        <p:spPr>
          <a:xfrm>
            <a:off x="5849629" y="1516999"/>
            <a:ext cx="5708315" cy="4630050"/>
          </a:xfrm>
          <a:prstGeom prst="rect">
            <a:avLst/>
          </a:prstGeom>
          <a:noFill/>
        </p:spPr>
        <p:txBody>
          <a:bodyPr wrap="square">
            <a:spAutoFit/>
          </a:bodyPr>
          <a:lstStyle/>
          <a:p>
            <a:pPr algn="just" rtl="1">
              <a:lnSpc>
                <a:spcPct val="110000"/>
              </a:lnSpc>
              <a:spcBef>
                <a:spcPts val="110"/>
              </a:spcBef>
              <a:spcAft>
                <a:spcPts val="110"/>
              </a:spcAft>
            </a:pPr>
            <a:r>
              <a:rPr lang="en-US" sz="25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600" b="1">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التعرف على مصادر الخطأ هل استخدمت الدوال الصحيحة للتعرف على مصدر الخطأ.</a:t>
            </a:r>
            <a:endParaRPr lang="en-US" sz="27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700" b="1">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التحقق من الأرقام الخاطئة.</a:t>
            </a:r>
            <a:endParaRPr lang="en-US" sz="27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700" b="1">
                <a:effectLst/>
                <a:latin typeface="Simplified Arabic" panose="02020603050405020304" pitchFamily="18" charset="-78"/>
                <a:ea typeface="Calibri" panose="020F0502020204030204" pitchFamily="34" charset="0"/>
                <a:cs typeface="Simplified Arabic" panose="02020603050405020304" pitchFamily="18" charset="-78"/>
              </a:rPr>
              <a:t>.5</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التحقق من الأحرف الزائدة والمسافات.</a:t>
            </a:r>
            <a:endParaRPr lang="en-US" sz="27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700" b="1">
                <a:effectLst/>
                <a:latin typeface="Simplified Arabic" panose="02020603050405020304" pitchFamily="18" charset="-78"/>
                <a:ea typeface="Calibri" panose="020F0502020204030204" pitchFamily="34" charset="0"/>
                <a:cs typeface="Simplified Arabic" panose="02020603050405020304" pitchFamily="18" charset="-78"/>
              </a:rPr>
              <a:t>.6</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التحقق من أنواع البيانات غير المتطابقة مثل</a:t>
            </a:r>
            <a:r>
              <a:rPr lang="ar-EG" sz="27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 التواريخ والبيانات الرقمية والنصوص.</a:t>
            </a:r>
            <a:endParaRPr lang="en-US" sz="27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700" b="1">
                <a:effectLst/>
                <a:latin typeface="Simplified Arabic" panose="02020603050405020304" pitchFamily="18" charset="-78"/>
                <a:ea typeface="Calibri" panose="020F0502020204030204" pitchFamily="34" charset="0"/>
                <a:cs typeface="Simplified Arabic" panose="02020603050405020304" pitchFamily="18" charset="-78"/>
              </a:rPr>
              <a:t>.7</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التحقق أن التواريخ متوافقة مع مجموعة البيانات لديه (أي لها تنسيق موحد)</a:t>
            </a:r>
            <a:endParaRPr lang="en-US" sz="27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en-US" sz="2700" b="1">
                <a:effectLst/>
                <a:latin typeface="Simplified Arabic" panose="02020603050405020304" pitchFamily="18" charset="-78"/>
                <a:ea typeface="Calibri" panose="020F0502020204030204" pitchFamily="34" charset="0"/>
                <a:cs typeface="Simplified Arabic" panose="02020603050405020304" pitchFamily="18" charset="-78"/>
              </a:rPr>
              <a:t>.8</a:t>
            </a:r>
            <a:r>
              <a:rPr lang="ar-SA" sz="2700" b="1">
                <a:effectLst/>
                <a:latin typeface="Simplified Arabic" panose="02020603050405020304" pitchFamily="18" charset="-78"/>
                <a:ea typeface="Calibri" panose="020F0502020204030204" pitchFamily="34" charset="0"/>
                <a:cs typeface="Simplified Arabic" panose="02020603050405020304" pitchFamily="18" charset="-78"/>
              </a:rPr>
              <a:t>مراجعة تسميات الأعمدة</a:t>
            </a:r>
            <a:r>
              <a:rPr lang="ar-EG" sz="2700" b="1">
                <a:latin typeface="Simplified Arabic" panose="02020603050405020304" pitchFamily="18" charset="-78"/>
                <a:ea typeface="Calibri" panose="020F0502020204030204" pitchFamily="34" charset="0"/>
                <a:cs typeface="Simplified Arabic" panose="02020603050405020304" pitchFamily="18" charset="-78"/>
              </a:rPr>
              <a:t>.</a:t>
            </a:r>
            <a:endParaRPr lang="en-US" sz="27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180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Content Placeholder 7" descr="A computer with a magnifying glass and graphs&#10;&#10;Description automatically generated">
            <a:extLst>
              <a:ext uri="{FF2B5EF4-FFF2-40B4-BE49-F238E27FC236}">
                <a16:creationId xmlns:a16="http://schemas.microsoft.com/office/drawing/2014/main" id="{EA6FEC91-8445-FA53-4D36-965D2687031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18447" y="1585537"/>
            <a:ext cx="5181600" cy="4933250"/>
          </a:xfrm>
        </p:spPr>
      </p:pic>
    </p:spTree>
    <p:extLst>
      <p:ext uri="{BB962C8B-B14F-4D97-AF65-F5344CB8AC3E}">
        <p14:creationId xmlns:p14="http://schemas.microsoft.com/office/powerpoint/2010/main" val="169406595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عنصر نائب للمحتوى 3"/>
          <p:cNvSpPr>
            <a:spLocks noGrp="1"/>
          </p:cNvSpPr>
          <p:nvPr>
            <p:ph sz="half" idx="2"/>
          </p:nvPr>
        </p:nvSpPr>
        <p:spPr>
          <a:xfrm>
            <a:off x="4817660" y="1343668"/>
            <a:ext cx="6790831" cy="4676690"/>
          </a:xfrm>
        </p:spPr>
        <p:txBody>
          <a:bodyPr>
            <a:normAutofit/>
          </a:bodyPr>
          <a:lstStyle/>
          <a:p>
            <a:pPr marL="0" indent="0" algn="just" rtl="1">
              <a:lnSpc>
                <a:spcPct val="110000"/>
              </a:lnSpc>
              <a:spcBef>
                <a:spcPts val="110"/>
              </a:spcBef>
              <a:spcAft>
                <a:spcPts val="110"/>
              </a:spcAft>
              <a:buNone/>
            </a:pPr>
            <a:endParaRPr lang="ar-EG"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sz="2400">
              <a:latin typeface="Simplified Arabic" panose="02020603050405020304" pitchFamily="18" charset="-78"/>
              <a:cs typeface="Simplified Arabic" panose="02020603050405020304" pitchFamily="18" charset="-78"/>
            </a:endParaRPr>
          </a:p>
          <a:p>
            <a:pPr marL="0" indent="0" algn="just" rtl="1">
              <a:lnSpc>
                <a:spcPct val="120000"/>
              </a:lnSpc>
              <a:spcBef>
                <a:spcPts val="110"/>
              </a:spcBef>
              <a:spcAft>
                <a:spcPts val="110"/>
              </a:spcAft>
              <a:buNone/>
            </a:pPr>
            <a:endParaRPr lang="en-US" b="1" u="sng">
              <a:solidFill>
                <a:srgbClr val="203E5F"/>
              </a:solidFill>
              <a:latin typeface="Simplified Arabic" panose="02020603050405020304" pitchFamily="18" charset="-78"/>
              <a:cs typeface="Simplified Arabic" panose="02020603050405020304" pitchFamily="18" charset="-78"/>
            </a:endParaRPr>
          </a:p>
        </p:txBody>
      </p:sp>
      <p:sp>
        <p:nvSpPr>
          <p:cNvPr id="8" name="TextBox 3"/>
          <p:cNvSpPr txBox="1"/>
          <p:nvPr/>
        </p:nvSpPr>
        <p:spPr>
          <a:xfrm>
            <a:off x="9025722" y="6292820"/>
            <a:ext cx="2582769" cy="400110"/>
          </a:xfrm>
          <a:prstGeom prst="rect">
            <a:avLst/>
          </a:prstGeom>
          <a:noFill/>
        </p:spPr>
        <p:txBody>
          <a:bodyPr wrap="square" rtlCol="0">
            <a:spAutoFit/>
          </a:bodyPr>
          <a:lstStyle/>
          <a:p>
            <a:pPr algn="ctr"/>
            <a:r>
              <a:rPr lang="en-US" sz="2000" b="1" dirty="0"/>
              <a:t>www.midocean.ae</a:t>
            </a:r>
          </a:p>
        </p:txBody>
      </p:sp>
      <p:sp>
        <p:nvSpPr>
          <p:cNvPr id="5" name="مستطيل 4"/>
          <p:cNvSpPr/>
          <p:nvPr/>
        </p:nvSpPr>
        <p:spPr>
          <a:xfrm>
            <a:off x="5512491" y="1584228"/>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669E42C7-739F-4A19-39CF-74BE61D16434}"/>
              </a:ext>
            </a:extLst>
          </p:cNvPr>
          <p:cNvSpPr>
            <a:spLocks noGrp="1"/>
          </p:cNvSpPr>
          <p:nvPr>
            <p:ph type="title"/>
          </p:nvPr>
        </p:nvSpPr>
        <p:spPr>
          <a:xfrm>
            <a:off x="838200" y="365125"/>
            <a:ext cx="10515600" cy="97854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ar-EG" sz="6000" b="1">
                <a:solidFill>
                  <a:schemeClr val="bg1"/>
                </a:solidFill>
                <a:latin typeface="Simplified Arabic" panose="02020603050405020304" pitchFamily="18" charset="-78"/>
                <a:cs typeface="Simplified Arabic" panose="02020603050405020304" pitchFamily="18" charset="-78"/>
              </a:rPr>
              <a:t>ملخص المحاضرة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3" name="TextBox 2">
            <a:extLst>
              <a:ext uri="{FF2B5EF4-FFF2-40B4-BE49-F238E27FC236}">
                <a16:creationId xmlns:a16="http://schemas.microsoft.com/office/drawing/2014/main" id="{0B9D85F9-40BE-3C87-39F4-A7A2003FE69C}"/>
              </a:ext>
            </a:extLst>
          </p:cNvPr>
          <p:cNvSpPr txBox="1"/>
          <p:nvPr/>
        </p:nvSpPr>
        <p:spPr>
          <a:xfrm>
            <a:off x="3300106" y="1459889"/>
            <a:ext cx="7898159" cy="4054443"/>
          </a:xfrm>
          <a:prstGeom prst="rect">
            <a:avLst/>
          </a:prstGeom>
          <a:noFill/>
        </p:spPr>
        <p:txBody>
          <a:bodyPr wrap="square" rtlCol="0">
            <a:spAutoFit/>
          </a:bodyPr>
          <a:lstStyle/>
          <a:p>
            <a:pPr algn="just" rtl="1">
              <a:lnSpc>
                <a:spcPct val="110000"/>
              </a:lnSpc>
              <a:spcBef>
                <a:spcPts val="110"/>
              </a:spcBef>
              <a:spcAft>
                <a:spcPts val="110"/>
              </a:spcAft>
            </a:pPr>
            <a:r>
              <a:rPr lang="ar-EG" sz="4800" b="1">
                <a:latin typeface="Simplified Arabic" panose="02020603050405020304" pitchFamily="18" charset="-78"/>
                <a:cs typeface="Simplified Arabic" panose="02020603050405020304" pitchFamily="18" charset="-78"/>
              </a:rPr>
              <a:t>أولًا: مفهوم عملية تنظيف البيانات. </a:t>
            </a:r>
          </a:p>
          <a:p>
            <a:pPr algn="just" rtl="1">
              <a:lnSpc>
                <a:spcPct val="110000"/>
              </a:lnSpc>
              <a:spcBef>
                <a:spcPts val="110"/>
              </a:spcBef>
              <a:spcAft>
                <a:spcPts val="110"/>
              </a:spcAft>
            </a:pPr>
            <a:r>
              <a:rPr lang="ar-EG" sz="4800" b="1">
                <a:latin typeface="Simplified Arabic" panose="02020603050405020304" pitchFamily="18" charset="-78"/>
                <a:cs typeface="Simplified Arabic" panose="02020603050405020304" pitchFamily="18" charset="-78"/>
              </a:rPr>
              <a:t>ثانيًا:أهمية خطوة تنظيف البيانات. </a:t>
            </a:r>
          </a:p>
          <a:p>
            <a:pPr algn="just" rtl="1">
              <a:lnSpc>
                <a:spcPct val="110000"/>
              </a:lnSpc>
              <a:spcBef>
                <a:spcPts val="110"/>
              </a:spcBef>
              <a:spcAft>
                <a:spcPts val="110"/>
              </a:spcAft>
            </a:pPr>
            <a:r>
              <a:rPr lang="ar-EG" sz="4800" b="1">
                <a:latin typeface="Simplified Arabic" panose="02020603050405020304" pitchFamily="18" charset="-78"/>
                <a:cs typeface="Simplified Arabic" panose="02020603050405020304" pitchFamily="18" charset="-78"/>
              </a:rPr>
              <a:t>ثالثًا: خطوات تنظيف البيانات.</a:t>
            </a:r>
          </a:p>
          <a:p>
            <a:pPr algn="just" rtl="1">
              <a:lnSpc>
                <a:spcPct val="110000"/>
              </a:lnSpc>
              <a:spcBef>
                <a:spcPts val="110"/>
              </a:spcBef>
              <a:spcAft>
                <a:spcPts val="110"/>
              </a:spcAft>
            </a:pPr>
            <a:r>
              <a:rPr lang="ar-EG" sz="4800" b="1">
                <a:latin typeface="Simplified Arabic" panose="02020603050405020304" pitchFamily="18" charset="-78"/>
                <a:cs typeface="Simplified Arabic" panose="02020603050405020304" pitchFamily="18" charset="-78"/>
              </a:rPr>
              <a:t>رابعًا: التحقق ومراجعة البيانات.</a:t>
            </a:r>
          </a:p>
          <a:p>
            <a:pPr algn="just" rtl="1">
              <a:lnSpc>
                <a:spcPct val="110000"/>
              </a:lnSpc>
              <a:spcBef>
                <a:spcPts val="110"/>
              </a:spcBef>
              <a:spcAft>
                <a:spcPts val="110"/>
              </a:spcAft>
            </a:pPr>
            <a:endParaRPr lang="en-US" sz="3600" b="1">
              <a:solidFill>
                <a:srgbClr val="002060"/>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80913"/>
    </mc:Choice>
    <mc:Fallback xmlns="">
      <p:transition spd="slow" advTm="8091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Simplified Arabic" panose="02020603050405020304" pitchFamily="18" charset="-78"/>
                <a:cs typeface="Simplified Arabic" panose="02020603050405020304" pitchFamily="18" charset="-78"/>
              </a:rPr>
              <a:t>شكرًا لاستماعكم</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34849"/>
    </mc:Choice>
    <mc:Fallback xmlns="">
      <p:transition spd="slow" advTm="3484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schemas.microsoft.com/office/2006/documentManagement/types"/>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11162</TotalTime>
  <Words>2842</Words>
  <Application>Microsoft Office PowerPoint</Application>
  <PresentationFormat>Widescreen</PresentationFormat>
  <Paragraphs>231</Paragraphs>
  <Slides>39</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Calibri</vt:lpstr>
      <vt:lpstr>Calibri Light</vt:lpstr>
      <vt:lpstr>Simplified Arabic</vt:lpstr>
      <vt:lpstr>Wingdings</vt:lpstr>
      <vt:lpstr>Office Theme</vt:lpstr>
      <vt:lpstr>PowerPoint Presentation</vt:lpstr>
      <vt:lpstr>PowerPoint Presentation</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1050</cp:revision>
  <dcterms:created xsi:type="dcterms:W3CDTF">2023-04-29T09:08:00Z</dcterms:created>
  <dcterms:modified xsi:type="dcterms:W3CDTF">2024-10-12T21:52:41Z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