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3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6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</p:sldIdLst>
  <p:sldSz cy="6858000" cx="12192000"/>
  <p:notesSz cx="6858000" cy="9144000"/>
  <p:embeddedFontLst>
    <p:embeddedFont>
      <p:font typeface="Tajawal Medium"/>
      <p:regular r:id="rId55"/>
      <p:bold r:id="rId5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57" roundtripDataSignature="AMtx7mgyJhT14tRZXtFShYwnAMR6+0EA3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FD7952B3-669E-4DB9-AA60-C6931E27F876}">
  <a:tblStyle styleId="{FD7952B3-669E-4DB9-AA60-C6931E27F876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  <a:tblStyle styleId="{874565AD-AE1E-45A6-BD82-E12507AC9D7A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9EFF7"/>
          </a:solidFill>
        </a:fill>
      </a:tcStyle>
    </a:wholeTbl>
    <a:band1H>
      <a:tcTxStyle/>
      <a:tcStyle>
        <a:fill>
          <a:solidFill>
            <a:srgbClr val="D0DEEF"/>
          </a:solidFill>
        </a:fill>
      </a:tcStyle>
    </a:band1H>
    <a:band2H>
      <a:tcTxStyle/>
    </a:band2H>
    <a:band1V>
      <a:tcTxStyle/>
      <a:tcStyle>
        <a:fill>
          <a:solidFill>
            <a:srgbClr val="D0DEEF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11" Type="http://schemas.openxmlformats.org/officeDocument/2006/relationships/slide" Target="slides/slide6.xml"/><Relationship Id="rId55" Type="http://schemas.openxmlformats.org/officeDocument/2006/relationships/font" Target="fonts/TajawalMedium-regular.fntdata"/><Relationship Id="rId10" Type="http://schemas.openxmlformats.org/officeDocument/2006/relationships/slide" Target="slides/slide5.xml"/><Relationship Id="rId54" Type="http://schemas.openxmlformats.org/officeDocument/2006/relationships/slide" Target="slides/slide49.xml"/><Relationship Id="rId13" Type="http://schemas.openxmlformats.org/officeDocument/2006/relationships/slide" Target="slides/slide8.xml"/><Relationship Id="rId57" Type="http://customschemas.google.com/relationships/presentationmetadata" Target="metadata"/><Relationship Id="rId12" Type="http://schemas.openxmlformats.org/officeDocument/2006/relationships/slide" Target="slides/slide7.xml"/><Relationship Id="rId56" Type="http://schemas.openxmlformats.org/officeDocument/2006/relationships/font" Target="fonts/TajawalMedium-bold.fntdata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5" name="Google Shape;225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5" name="Google Shape;255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1" name="Google Shape;271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5" name="Google Shape;285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8" name="Google Shape;298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1" name="Google Shape;311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0" name="Google Shape;360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4" name="Google Shape;374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7" name="Google Shape;437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0" name="Google Shape;500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p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3" name="Google Shape;513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4" name="Shape 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Google Shape;525;p2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6" name="Google Shape;526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6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p2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8" name="Google Shape;588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9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" name="Google Shape;600;p2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1" name="Google Shape;601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3" name="Shape 6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" name="Google Shape;614;p2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5" name="Google Shape;615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6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" name="Google Shape;627;p2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8" name="Google Shape;628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9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2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1" name="Google Shape;641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2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Google Shape;653;p2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4" name="Google Shape;654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5" name="Shape 6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6" name="Google Shape;666;p2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7" name="Google Shape;667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8" name="Shape 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" name="Google Shape;679;p3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0" name="Google Shape;680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1" name="Shape 6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2" name="Google Shape;692;p3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3" name="Google Shape;693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4" name="Shape 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5" name="Google Shape;705;p3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6" name="Google Shape;706;p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7" name="Shape 7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" name="Google Shape;718;p3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9" name="Google Shape;719;p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0" name="Shape 7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1" name="Google Shape;731;p3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2" name="Google Shape;732;p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3" name="Shape 7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4" name="Google Shape;744;p3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5" name="Google Shape;745;p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6" name="Shape 7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" name="Google Shape;757;p3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8" name="Google Shape;758;p3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1" name="Shape 7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2" name="Google Shape;772;p3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3" name="Google Shape;773;p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6" name="Shape 7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7" name="Google Shape;787;p3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8" name="Google Shape;788;p3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9" name="Shape 7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" name="Google Shape;800;p3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1" name="Google Shape;801;p3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3" name="Shape 8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" name="Google Shape;814;p4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5" name="Google Shape;815;p4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7" name="Shape 8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8" name="Google Shape;828;p4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9" name="Google Shape;829;p4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0" name="Shape 8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1" name="Google Shape;841;p4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2" name="Google Shape;842;p4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3" name="Shape 8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4" name="Google Shape;854;p4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5" name="Google Shape;855;p4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3" name="Shape 8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4" name="Google Shape;874;p4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5" name="Google Shape;875;p4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0" name="Shape 8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1" name="Google Shape;891;p4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2" name="Google Shape;892;p4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3" name="Shape 9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4" name="Google Shape;904;p4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5" name="Google Shape;905;p4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1" name="Shape 9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" name="Google Shape;922;p4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3" name="Google Shape;923;p4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5" name="Shape 9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6" name="Google Shape;936;p4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7" name="Google Shape;937;p4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8" name="Shape 9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9" name="Google Shape;949;p4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0" name="Google Shape;950;p4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51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51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5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5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5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5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5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5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8" name="Google Shape;28;p5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5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4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54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4" name="Google Shape;34;p5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5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5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55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55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1" name="Google Shape;41;p5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5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5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56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56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7" name="Google Shape;47;p56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8" name="Google Shape;48;p56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9" name="Google Shape;49;p56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5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5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5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5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5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5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5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58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58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58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5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5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5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5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59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59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5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5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5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6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60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6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6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6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61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61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6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6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6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5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5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5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5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5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png"/><Relationship Id="rId4" Type="http://schemas.openxmlformats.org/officeDocument/2006/relationships/image" Target="../media/image1.png"/><Relationship Id="rId5" Type="http://schemas.openxmlformats.org/officeDocument/2006/relationships/image" Target="../media/image8.png"/><Relationship Id="rId6" Type="http://schemas.openxmlformats.org/officeDocument/2006/relationships/image" Target="../media/image10.png"/><Relationship Id="rId7" Type="http://schemas.openxmlformats.org/officeDocument/2006/relationships/image" Target="../media/image9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Relationship Id="rId7" Type="http://schemas.openxmlformats.org/officeDocument/2006/relationships/image" Target="../media/image13.png"/><Relationship Id="rId8" Type="http://schemas.openxmlformats.org/officeDocument/2006/relationships/image" Target="../media/image1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Relationship Id="rId7" Type="http://schemas.openxmlformats.org/officeDocument/2006/relationships/image" Target="../media/image13.png"/><Relationship Id="rId8" Type="http://schemas.openxmlformats.org/officeDocument/2006/relationships/image" Target="../media/image1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Relationship Id="rId7" Type="http://schemas.openxmlformats.org/officeDocument/2006/relationships/image" Target="../media/image1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Relationship Id="rId7" Type="http://schemas.openxmlformats.org/officeDocument/2006/relationships/image" Target="../media/image2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Relationship Id="rId7" Type="http://schemas.openxmlformats.org/officeDocument/2006/relationships/image" Target="../media/image1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Relationship Id="rId7" Type="http://schemas.openxmlformats.org/officeDocument/2006/relationships/image" Target="../media/image2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Relationship Id="rId7" Type="http://schemas.openxmlformats.org/officeDocument/2006/relationships/image" Target="../media/image3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Relationship Id="rId7" Type="http://schemas.openxmlformats.org/officeDocument/2006/relationships/image" Target="../media/image33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17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17.png"/><Relationship Id="rId7" Type="http://schemas.openxmlformats.org/officeDocument/2006/relationships/image" Target="../media/image26.png"/><Relationship Id="rId8" Type="http://schemas.openxmlformats.org/officeDocument/2006/relationships/image" Target="../media/image18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Relationship Id="rId7" Type="http://schemas.openxmlformats.org/officeDocument/2006/relationships/image" Target="../media/image31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Relationship Id="rId7" Type="http://schemas.openxmlformats.org/officeDocument/2006/relationships/image" Target="../media/image27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Relationship Id="rId7" Type="http://schemas.openxmlformats.org/officeDocument/2006/relationships/image" Target="../media/image22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Relationship Id="rId7" Type="http://schemas.openxmlformats.org/officeDocument/2006/relationships/image" Target="../media/image25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24.png"/><Relationship Id="rId7" Type="http://schemas.openxmlformats.org/officeDocument/2006/relationships/image" Target="../media/image29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23.png"/><Relationship Id="rId7" Type="http://schemas.openxmlformats.org/officeDocument/2006/relationships/image" Target="../media/image21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23.png"/><Relationship Id="rId7" Type="http://schemas.openxmlformats.org/officeDocument/2006/relationships/image" Target="../media/image30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23.png"/><Relationship Id="rId7" Type="http://schemas.openxmlformats.org/officeDocument/2006/relationships/image" Target="../media/image30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23.png"/><Relationship Id="rId7" Type="http://schemas.openxmlformats.org/officeDocument/2006/relationships/image" Target="../media/image37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35.png"/><Relationship Id="rId7" Type="http://schemas.openxmlformats.org/officeDocument/2006/relationships/image" Target="../media/image36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35.png"/><Relationship Id="rId7" Type="http://schemas.openxmlformats.org/officeDocument/2006/relationships/image" Target="../media/image36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35.png"/><Relationship Id="rId7" Type="http://schemas.openxmlformats.org/officeDocument/2006/relationships/image" Target="../media/image40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35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1.png"/><Relationship Id="rId7" Type="http://schemas.openxmlformats.org/officeDocument/2006/relationships/image" Target="../media/image43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Relationship Id="rId7" Type="http://schemas.openxmlformats.org/officeDocument/2006/relationships/image" Target="../media/image42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Relationship Id="rId7" Type="http://schemas.openxmlformats.org/officeDocument/2006/relationships/image" Target="../media/image44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Relationship Id="rId7" Type="http://schemas.openxmlformats.org/officeDocument/2006/relationships/image" Target="../media/image45.pn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Relationship Id="rId7" Type="http://schemas.openxmlformats.org/officeDocument/2006/relationships/image" Target="../media/image46.png"/></Relationships>
</file>

<file path=ppt/slides/_rels/slide43.xml.rels><?xml version="1.0" encoding="UTF-8" standalone="yes"?><Relationships xmlns="http://schemas.openxmlformats.org/package/2006/relationships"><Relationship Id="rId11" Type="http://schemas.openxmlformats.org/officeDocument/2006/relationships/image" Target="../media/image50.png"/><Relationship Id="rId10" Type="http://schemas.openxmlformats.org/officeDocument/2006/relationships/image" Target="../media/image51.png"/><Relationship Id="rId13" Type="http://schemas.openxmlformats.org/officeDocument/2006/relationships/image" Target="../media/image45.png"/><Relationship Id="rId1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9" Type="http://schemas.openxmlformats.org/officeDocument/2006/relationships/image" Target="../media/image49.png"/><Relationship Id="rId5" Type="http://schemas.openxmlformats.org/officeDocument/2006/relationships/image" Target="../media/image16.png"/><Relationship Id="rId6" Type="http://schemas.openxmlformats.org/officeDocument/2006/relationships/image" Target="../media/image4.png"/><Relationship Id="rId7" Type="http://schemas.openxmlformats.org/officeDocument/2006/relationships/image" Target="../media/image47.png"/><Relationship Id="rId8" Type="http://schemas.openxmlformats.org/officeDocument/2006/relationships/image" Target="../media/image48.pn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9" Type="http://schemas.openxmlformats.org/officeDocument/2006/relationships/image" Target="../media/image56.png"/><Relationship Id="rId5" Type="http://schemas.openxmlformats.org/officeDocument/2006/relationships/image" Target="../media/image16.png"/><Relationship Id="rId6" Type="http://schemas.openxmlformats.org/officeDocument/2006/relationships/image" Target="../media/image4.png"/><Relationship Id="rId7" Type="http://schemas.openxmlformats.org/officeDocument/2006/relationships/image" Target="../media/image55.png"/><Relationship Id="rId8" Type="http://schemas.openxmlformats.org/officeDocument/2006/relationships/image" Target="../media/image54.pn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Relationship Id="rId7" Type="http://schemas.openxmlformats.org/officeDocument/2006/relationships/image" Target="../media/image57.pn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9" Type="http://schemas.openxmlformats.org/officeDocument/2006/relationships/image" Target="../media/image59.png"/><Relationship Id="rId5" Type="http://schemas.openxmlformats.org/officeDocument/2006/relationships/image" Target="../media/image16.png"/><Relationship Id="rId6" Type="http://schemas.openxmlformats.org/officeDocument/2006/relationships/image" Target="../media/image4.png"/><Relationship Id="rId7" Type="http://schemas.openxmlformats.org/officeDocument/2006/relationships/image" Target="../media/image58.png"/><Relationship Id="rId8" Type="http://schemas.openxmlformats.org/officeDocument/2006/relationships/image" Target="../media/image62.pn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61.pn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16.png"/><Relationship Id="rId6" Type="http://schemas.openxmlformats.org/officeDocument/2006/relationships/image" Target="../media/image4.png"/><Relationship Id="rId7" Type="http://schemas.openxmlformats.org/officeDocument/2006/relationships/image" Target="../media/image60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5549" y="0"/>
            <a:ext cx="11616451" cy="6680068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"/>
          <p:cNvSpPr/>
          <p:nvPr/>
        </p:nvSpPr>
        <p:spPr>
          <a:xfrm rot="10800000">
            <a:off x="-29765" y="-155787"/>
            <a:ext cx="12746177" cy="7044267"/>
          </a:xfrm>
          <a:prstGeom prst="rect">
            <a:avLst/>
          </a:prstGeom>
          <a:gradFill>
            <a:gsLst>
              <a:gs pos="0">
                <a:srgbClr val="86CEFF">
                  <a:alpha val="32941"/>
                </a:srgbClr>
              </a:gs>
              <a:gs pos="50000">
                <a:srgbClr val="B6DFFF">
                  <a:alpha val="21960"/>
                </a:srgbClr>
              </a:gs>
              <a:gs pos="100000">
                <a:srgbClr val="DBEEFE">
                  <a:alpha val="43921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0" name="Google Shape;90;p1"/>
          <p:cNvPicPr preferRelativeResize="0"/>
          <p:nvPr/>
        </p:nvPicPr>
        <p:blipFill rotWithShape="1">
          <a:blip r:embed="rId4">
            <a:alphaModFix/>
          </a:blip>
          <a:srcRect b="11911" l="984" r="913" t="0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30762" y="4963885"/>
            <a:ext cx="1699476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29765" y="422122"/>
            <a:ext cx="6714451" cy="1972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057235" y="3214391"/>
            <a:ext cx="9147829" cy="1034667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"/>
          <p:cNvSpPr txBox="1"/>
          <p:nvPr/>
        </p:nvSpPr>
        <p:spPr>
          <a:xfrm>
            <a:off x="30790" y="715791"/>
            <a:ext cx="6199133" cy="13849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Probability and Statistics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Prepared by Dr.Israa Lewaa 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95" name="Google Shape;95;p1"/>
          <p:cNvSpPr txBox="1"/>
          <p:nvPr/>
        </p:nvSpPr>
        <p:spPr>
          <a:xfrm>
            <a:off x="4288000" y="3039025"/>
            <a:ext cx="7567200" cy="1385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    STA 201</a:t>
            </a:r>
            <a:endParaRPr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0C343D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    Chi-Square Tests and the F-Distribution</a:t>
            </a:r>
            <a:endParaRPr>
              <a:solidFill>
                <a:srgbClr val="0C343D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lt1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96" name="Google Shape;96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-18473"/>
            <a:ext cx="953310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2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7" name="Google Shape;107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08" name="Google Shape;108;p2"/>
          <p:cNvSpPr/>
          <p:nvPr/>
        </p:nvSpPr>
        <p:spPr>
          <a:xfrm>
            <a:off x="2713746" y="601961"/>
            <a:ext cx="2920992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 Outline </a:t>
            </a:r>
            <a:endParaRPr sz="32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9" name="Google Shape;109;p2"/>
          <p:cNvSpPr/>
          <p:nvPr/>
        </p:nvSpPr>
        <p:spPr>
          <a:xfrm>
            <a:off x="1499676" y="1626113"/>
            <a:ext cx="10462161" cy="28587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10.1 Goodness of Fit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10.2 Independence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10.3 Comparing Two Variances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10.4 Analysis of Variance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329953" y="6586548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0" y="-14652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3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20" name="Google Shape;120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21" name="Google Shape;121;p3"/>
          <p:cNvSpPr/>
          <p:nvPr/>
        </p:nvSpPr>
        <p:spPr>
          <a:xfrm>
            <a:off x="2986451" y="477530"/>
            <a:ext cx="5075428" cy="74251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Section 10.1: Goodness of Fit</a:t>
            </a:r>
            <a:endParaRPr/>
          </a:p>
        </p:txBody>
      </p:sp>
      <p:sp>
        <p:nvSpPr>
          <p:cNvPr id="122" name="Google Shape;122;p3"/>
          <p:cNvSpPr/>
          <p:nvPr/>
        </p:nvSpPr>
        <p:spPr>
          <a:xfrm>
            <a:off x="886690" y="2519429"/>
            <a:ext cx="8760437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33400" lvl="1" marL="93345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33400" lvl="1" marL="93345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</a:t>
            </a:r>
            <a:endParaRPr b="1" i="0" sz="2000" u="none" cap="none" strike="noStrike">
              <a:solidFill>
                <a:schemeClr val="accen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3" name="Google Shape;123;p3"/>
          <p:cNvSpPr/>
          <p:nvPr/>
        </p:nvSpPr>
        <p:spPr>
          <a:xfrm>
            <a:off x="1527864" y="1657279"/>
            <a:ext cx="9304328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</a:t>
            </a:r>
            <a:r>
              <a:rPr b="1" lang="en-US" sz="2000">
                <a:solidFill>
                  <a:srgbClr val="000099"/>
                </a:solidFill>
                <a:latin typeface="Calibri"/>
                <a:ea typeface="Calibri"/>
                <a:cs typeface="Calibri"/>
                <a:sym typeface="Calibri"/>
              </a:rPr>
              <a:t>multinomial experiment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is a probability experiment consisting of a fixed number of trials in which there are more than two possible outcomes for each independent trial.  (Unlike the </a:t>
            </a:r>
            <a:r>
              <a:rPr b="1" lang="en-US" sz="2000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binomial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experiment in which there were only two possible outcomes.)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4" name="Google Shape;124;p3"/>
          <p:cNvSpPr/>
          <p:nvPr/>
        </p:nvSpPr>
        <p:spPr>
          <a:xfrm>
            <a:off x="1527863" y="2926443"/>
            <a:ext cx="8955409" cy="8402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Example</a:t>
            </a: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researcher claims that the distribution of favorite pizza toppings among teenagers is as shown below.</a:t>
            </a:r>
            <a:endParaRPr/>
          </a:p>
        </p:txBody>
      </p:sp>
      <p:sp>
        <p:nvSpPr>
          <p:cNvPr id="125" name="Google Shape;125;p3"/>
          <p:cNvSpPr/>
          <p:nvPr/>
        </p:nvSpPr>
        <p:spPr>
          <a:xfrm>
            <a:off x="1675176" y="4287438"/>
            <a:ext cx="2622550" cy="1096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Each outcome is classified into </a:t>
            </a:r>
            <a:r>
              <a:rPr b="1" lang="en-US" sz="2200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categories</a:t>
            </a: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</p:txBody>
      </p:sp>
      <p:graphicFrame>
        <p:nvGraphicFramePr>
          <p:cNvPr id="126" name="Google Shape;126;p3"/>
          <p:cNvGraphicFramePr/>
          <p:nvPr/>
        </p:nvGraphicFramePr>
        <p:xfrm>
          <a:off x="3981880" y="393700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{FD7952B3-669E-4DB9-AA60-C6931E27F876}</a:tableStyleId>
              </a:tblPr>
              <a:tblGrid>
                <a:gridCol w="1981200"/>
                <a:gridCol w="1981200"/>
              </a:tblGrid>
              <a:tr h="651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5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Topping</a:t>
                      </a:r>
                      <a:endParaRPr/>
                    </a:p>
                  </a:txBody>
                  <a:tcPr marT="18300" marB="18300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folHlink">
                        <a:alpha val="49803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5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Frequency, </a:t>
                      </a:r>
                      <a:r>
                        <a:rPr b="0" i="1" lang="en-US" sz="2000" u="none" cap="none" strike="noStrike">
                          <a:solidFill>
                            <a:schemeClr val="dk1"/>
                          </a:solidFill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f</a:t>
                      </a:r>
                      <a:endParaRPr b="0" i="0" sz="2000" u="none" cap="none" strike="noStrike">
                        <a:solidFill>
                          <a:schemeClr val="dk1"/>
                        </a:solidFill>
                        <a:latin typeface="Century"/>
                        <a:ea typeface="Century"/>
                        <a:cs typeface="Century"/>
                        <a:sym typeface="Century"/>
                      </a:endParaRPr>
                    </a:p>
                  </a:txBody>
                  <a:tcPr marT="18300" marB="18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folHlink">
                        <a:alpha val="49803"/>
                      </a:schemeClr>
                    </a:solidFill>
                  </a:tcPr>
                </a:tc>
              </a:tr>
              <a:tr h="651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5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Cheese</a:t>
                      </a:r>
                      <a:endParaRPr/>
                    </a:p>
                  </a:txBody>
                  <a:tcPr marT="18300" marB="18300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5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41%</a:t>
                      </a:r>
                      <a:endParaRPr/>
                    </a:p>
                  </a:txBody>
                  <a:tcPr marT="18300" marB="18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66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5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Pepperoni</a:t>
                      </a:r>
                      <a:endParaRPr/>
                    </a:p>
                  </a:txBody>
                  <a:tcPr marT="18300" marB="18300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5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25%</a:t>
                      </a:r>
                      <a:endParaRPr/>
                    </a:p>
                  </a:txBody>
                  <a:tcPr marT="18300" marB="18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51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5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Sausage</a:t>
                      </a:r>
                      <a:endParaRPr/>
                    </a:p>
                  </a:txBody>
                  <a:tcPr marT="18300" marB="18300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5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15%</a:t>
                      </a:r>
                      <a:endParaRPr/>
                    </a:p>
                  </a:txBody>
                  <a:tcPr marT="18300" marB="18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51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5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Mushrooms</a:t>
                      </a:r>
                      <a:endParaRPr/>
                    </a:p>
                  </a:txBody>
                  <a:tcPr marT="18300" marB="18300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5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10%</a:t>
                      </a:r>
                      <a:endParaRPr/>
                    </a:p>
                  </a:txBody>
                  <a:tcPr marT="18300" marB="18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51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5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Onions</a:t>
                      </a:r>
                      <a:endParaRPr/>
                    </a:p>
                  </a:txBody>
                  <a:tcPr marT="18300" marB="18300" marR="91450" marL="91450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500"/>
                        <a:buFont typeface="Noto Sans Symbols"/>
                        <a:buNone/>
                      </a:pPr>
                      <a:r>
                        <a:rPr b="0" i="0" lang="en-US" sz="2000" u="none" cap="none" strike="noStrike">
                          <a:solidFill>
                            <a:schemeClr val="dk1"/>
                          </a:solidFill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9%</a:t>
                      </a:r>
                      <a:endParaRPr/>
                    </a:p>
                  </a:txBody>
                  <a:tcPr marT="18300" marB="18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127" name="Google Shape;127;p3"/>
          <p:cNvSpPr/>
          <p:nvPr/>
        </p:nvSpPr>
        <p:spPr>
          <a:xfrm>
            <a:off x="8186139" y="4389506"/>
            <a:ext cx="3167661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probability for each possible outcome is fixed.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2035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4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38" name="Google Shape;138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39" name="Google Shape;139;p4"/>
          <p:cNvSpPr/>
          <p:nvPr/>
        </p:nvSpPr>
        <p:spPr>
          <a:xfrm>
            <a:off x="2966135" y="400893"/>
            <a:ext cx="629961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Chi-Square Goodness-of-Fit Test</a:t>
            </a:r>
            <a:endParaRPr/>
          </a:p>
        </p:txBody>
      </p:sp>
      <p:sp>
        <p:nvSpPr>
          <p:cNvPr id="140" name="Google Shape;140;p4"/>
          <p:cNvSpPr/>
          <p:nvPr/>
        </p:nvSpPr>
        <p:spPr>
          <a:xfrm>
            <a:off x="1739827" y="1503731"/>
            <a:ext cx="9089399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</a:t>
            </a:r>
            <a:r>
              <a:rPr b="1" lang="en-US" sz="240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Chi-Square Goodness-of-Fit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lang="en-US" sz="240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Test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is used to test whether a frequency distribution fits an expected distribution.</a:t>
            </a:r>
            <a:endParaRPr/>
          </a:p>
        </p:txBody>
      </p:sp>
      <p:sp>
        <p:nvSpPr>
          <p:cNvPr id="141" name="Google Shape;141;p4"/>
          <p:cNvSpPr/>
          <p:nvPr/>
        </p:nvSpPr>
        <p:spPr>
          <a:xfrm>
            <a:off x="1739827" y="2444855"/>
            <a:ext cx="9117925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calculate the test statistic for the chi-square goodness-of-fit test, the observed frequencies and the expected frequencies are used.</a:t>
            </a:r>
            <a:endParaRPr/>
          </a:p>
        </p:txBody>
      </p:sp>
      <p:sp>
        <p:nvSpPr>
          <p:cNvPr id="142" name="Google Shape;142;p4"/>
          <p:cNvSpPr/>
          <p:nvPr/>
        </p:nvSpPr>
        <p:spPr>
          <a:xfrm>
            <a:off x="1685815" y="3343386"/>
            <a:ext cx="9143411" cy="36933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</a:t>
            </a:r>
            <a:r>
              <a:rPr b="1" lang="en-US" sz="240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observed frequency </a:t>
            </a:r>
            <a:r>
              <a:rPr b="1" i="1" lang="en-US" sz="240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a category is the frequency for the category observed in the sample data.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</a:t>
            </a:r>
            <a:r>
              <a:rPr b="1" lang="en-US" sz="240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expected frequency </a:t>
            </a:r>
            <a:r>
              <a:rPr b="1" i="1" lang="en-US" sz="240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a category is the 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calculated 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frequency for the category.  Expected frequencies are obtained assuming the specified (or hypothesized) distribution.  The expected frequency for the 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 category is  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</a:t>
            </a:r>
            <a:r>
              <a:rPr baseline="-25000"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np</a:t>
            </a:r>
            <a:r>
              <a:rPr baseline="-25000"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</a:t>
            </a:r>
            <a:endParaRPr i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where 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is the number of trials (the sample size) and 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</a:t>
            </a:r>
            <a:r>
              <a:rPr baseline="-25000"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is the assumed probability of the 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 category.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2034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5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53" name="Google Shape;153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54" name="Google Shape;154;p5"/>
          <p:cNvSpPr/>
          <p:nvPr/>
        </p:nvSpPr>
        <p:spPr>
          <a:xfrm>
            <a:off x="2986451" y="477530"/>
            <a:ext cx="6171882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Observed and Expected Frequencies</a:t>
            </a:r>
            <a:endParaRPr/>
          </a:p>
        </p:txBody>
      </p:sp>
      <p:sp>
        <p:nvSpPr>
          <p:cNvPr id="155" name="Google Shape;155;p5"/>
          <p:cNvSpPr/>
          <p:nvPr/>
        </p:nvSpPr>
        <p:spPr>
          <a:xfrm>
            <a:off x="1996262" y="1529159"/>
            <a:ext cx="9357538" cy="27884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</a:t>
            </a: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200 teenagers are randomly selected and asked what their favorite pizza topping is. The results are shown below.  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Find the observed frequencies and the expected frequencies.</a:t>
            </a:r>
            <a:endParaRPr/>
          </a:p>
          <a:p>
            <a:pPr indent="-533400" lvl="1" marL="93345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400" u="none" cap="none" strike="noStrike">
              <a:solidFill>
                <a:schemeClr val="accen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6" name="Google Shape;156;p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440788" y="4041775"/>
            <a:ext cx="4076700" cy="2314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5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7027437" y="4024727"/>
            <a:ext cx="3600450" cy="2295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Google Shape;162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2034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6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68" name="Google Shape;168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69" name="Google Shape;169;p6"/>
          <p:cNvSpPr/>
          <p:nvPr/>
        </p:nvSpPr>
        <p:spPr>
          <a:xfrm>
            <a:off x="2986451" y="477530"/>
            <a:ext cx="6171882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Observed and Expected Frequencies</a:t>
            </a:r>
            <a:endParaRPr/>
          </a:p>
        </p:txBody>
      </p:sp>
      <p:sp>
        <p:nvSpPr>
          <p:cNvPr id="170" name="Google Shape;170;p6"/>
          <p:cNvSpPr/>
          <p:nvPr/>
        </p:nvSpPr>
        <p:spPr>
          <a:xfrm>
            <a:off x="1996262" y="1529159"/>
            <a:ext cx="9357538" cy="27884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</a:t>
            </a: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200 teenagers are randomly selected and asked what their favorite pizza topping is. The results are shown below.  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Find the observed frequencies and the expected frequencies.</a:t>
            </a:r>
            <a:endParaRPr/>
          </a:p>
          <a:p>
            <a:pPr indent="-533400" lvl="1" marL="93345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400" u="none" cap="none" strike="noStrike">
              <a:solidFill>
                <a:schemeClr val="accen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1" name="Google Shape;171;p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440788" y="4041775"/>
            <a:ext cx="4076700" cy="2314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6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7027437" y="4024727"/>
            <a:ext cx="3600450" cy="2295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" name="Google Shape;177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595790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6438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83" name="Google Shape;183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84" name="Google Shape;184;p7"/>
          <p:cNvSpPr/>
          <p:nvPr/>
        </p:nvSpPr>
        <p:spPr>
          <a:xfrm>
            <a:off x="2986451" y="477530"/>
            <a:ext cx="5619615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Chi-Square Goodness-of-Fit Test</a:t>
            </a:r>
            <a:endParaRPr/>
          </a:p>
        </p:txBody>
      </p:sp>
      <p:sp>
        <p:nvSpPr>
          <p:cNvPr id="185" name="Google Shape;185;p7"/>
          <p:cNvSpPr/>
          <p:nvPr/>
        </p:nvSpPr>
        <p:spPr>
          <a:xfrm>
            <a:off x="2076246" y="1562367"/>
            <a:ext cx="8839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the chi-square goodness-of-fit test to be used, the following must be true.</a:t>
            </a:r>
            <a:endParaRPr/>
          </a:p>
        </p:txBody>
      </p:sp>
      <p:sp>
        <p:nvSpPr>
          <p:cNvPr id="186" name="Google Shape;186;p7"/>
          <p:cNvSpPr/>
          <p:nvPr/>
        </p:nvSpPr>
        <p:spPr>
          <a:xfrm>
            <a:off x="2076246" y="2084740"/>
            <a:ext cx="914400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270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AutoNum type="arabicPeriod"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observed frequencies must be obtained by using a random sample.</a:t>
            </a:r>
            <a:endParaRPr/>
          </a:p>
          <a:p>
            <a:pPr indent="-1270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AutoNum type="arabicPeriod"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expected frequency must be greater than or equal to 5.</a:t>
            </a:r>
            <a:endParaRPr/>
          </a:p>
        </p:txBody>
      </p:sp>
      <p:sp>
        <p:nvSpPr>
          <p:cNvPr id="187" name="Google Shape;187;p7"/>
          <p:cNvSpPr txBox="1"/>
          <p:nvPr/>
        </p:nvSpPr>
        <p:spPr>
          <a:xfrm>
            <a:off x="2076246" y="2984912"/>
            <a:ext cx="8509000" cy="3416320"/>
          </a:xfrm>
          <a:prstGeom prst="rect">
            <a:avLst/>
          </a:prstGeom>
          <a:solidFill>
            <a:schemeClr val="accent2">
              <a:alpha val="49803"/>
            </a:schemeClr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The Chi-Square Goodness</a:t>
            </a:r>
            <a:r>
              <a:rPr b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1"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of</a:t>
            </a:r>
            <a:r>
              <a:rPr b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1"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Fit</a:t>
            </a: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</a:t>
            </a:r>
            <a:r>
              <a:rPr b="1"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Test</a:t>
            </a: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</a:t>
            </a:r>
            <a:endParaRPr/>
          </a:p>
          <a:p>
            <a:pPr indent="0" lvl="0" marL="0" marR="0" rtl="0" algn="just">
              <a:spcBef>
                <a:spcPts val="4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If the conditions listed above are satisfied, then the sampling distribution for the goodness</a:t>
            </a: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of</a:t>
            </a: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fit test is approximated by a chi</a:t>
            </a: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square distribution with </a:t>
            </a:r>
            <a:r>
              <a:rPr i="1"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k</a:t>
            </a: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– 1 degrees of freedom, where </a:t>
            </a:r>
            <a:r>
              <a:rPr i="1"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k</a:t>
            </a: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is the number of categories.  The test statistic for the chi</a:t>
            </a: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square goodness</a:t>
            </a: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of</a:t>
            </a: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fit test is</a:t>
            </a:r>
            <a:endParaRPr/>
          </a:p>
          <a:p>
            <a:pPr indent="0" lvl="0" marL="0" marR="0" rtl="0" algn="just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entury"/>
              <a:ea typeface="Century"/>
              <a:cs typeface="Century"/>
              <a:sym typeface="Century"/>
            </a:endParaRPr>
          </a:p>
          <a:p>
            <a:pPr indent="0" lvl="0" marL="0" marR="0" rtl="0" algn="just"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entury"/>
              <a:ea typeface="Century"/>
              <a:cs typeface="Century"/>
              <a:sym typeface="Century"/>
            </a:endParaRPr>
          </a:p>
          <a:p>
            <a:pPr indent="0" lvl="0" marL="0" marR="0" rtl="0" algn="just">
              <a:spcBef>
                <a:spcPts val="4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where </a:t>
            </a:r>
            <a:r>
              <a:rPr i="1"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O</a:t>
            </a: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represents the observed frequency of each category and </a:t>
            </a:r>
            <a:r>
              <a:rPr i="1"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E</a:t>
            </a: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represents the expected frequency of each category.</a:t>
            </a:r>
            <a:endParaRPr i="1" sz="2000">
              <a:solidFill>
                <a:schemeClr val="dk1"/>
              </a:solidFill>
              <a:latin typeface="Century"/>
              <a:ea typeface="Century"/>
              <a:cs typeface="Century"/>
              <a:sym typeface="Century"/>
            </a:endParaRPr>
          </a:p>
        </p:txBody>
      </p:sp>
      <p:pic>
        <p:nvPicPr>
          <p:cNvPr id="188" name="Google Shape;188;p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791523" y="4936548"/>
            <a:ext cx="1968500" cy="636588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7"/>
          <p:cNvSpPr txBox="1"/>
          <p:nvPr/>
        </p:nvSpPr>
        <p:spPr>
          <a:xfrm>
            <a:off x="6762934" y="4931786"/>
            <a:ext cx="2819400" cy="6413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E11521"/>
                </a:solidFill>
                <a:latin typeface="Calibri"/>
                <a:ea typeface="Calibri"/>
                <a:cs typeface="Calibri"/>
                <a:sym typeface="Calibri"/>
              </a:rPr>
              <a:t>The test is always a right</a:t>
            </a:r>
            <a:r>
              <a:rPr lang="en-US" sz="1800">
                <a:solidFill>
                  <a:srgbClr val="E1152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1800">
                <a:solidFill>
                  <a:srgbClr val="E11521"/>
                </a:solidFill>
                <a:latin typeface="Calibri"/>
                <a:ea typeface="Calibri"/>
                <a:cs typeface="Calibri"/>
                <a:sym typeface="Calibri"/>
              </a:rPr>
              <a:t>tailed test.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7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7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Google Shape;194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595790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6438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8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00" name="Google Shape;200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01" name="Google Shape;201;p8"/>
          <p:cNvSpPr/>
          <p:nvPr/>
        </p:nvSpPr>
        <p:spPr>
          <a:xfrm>
            <a:off x="2986451" y="477530"/>
            <a:ext cx="5619615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Chi-Square Goodness-of-Fit Test</a:t>
            </a:r>
            <a:endParaRPr/>
          </a:p>
        </p:txBody>
      </p:sp>
      <p:sp>
        <p:nvSpPr>
          <p:cNvPr id="202" name="Google Shape;202;p8"/>
          <p:cNvSpPr/>
          <p:nvPr/>
        </p:nvSpPr>
        <p:spPr>
          <a:xfrm>
            <a:off x="1874165" y="1611715"/>
            <a:ext cx="453181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Performing a Chi</a:t>
            </a:r>
            <a:r>
              <a:rPr b="1"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Square Goodness</a:t>
            </a:r>
            <a:r>
              <a:rPr b="1"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of</a:t>
            </a:r>
            <a:r>
              <a:rPr b="1"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Fit Test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" name="Google Shape;203;p8"/>
          <p:cNvSpPr/>
          <p:nvPr/>
        </p:nvSpPr>
        <p:spPr>
          <a:xfrm>
            <a:off x="1898282" y="3126642"/>
            <a:ext cx="6096000" cy="28069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143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"/>
              <a:buAutoNum type="arabicPeriod"/>
            </a:pPr>
            <a:r>
              <a:rPr lang="en-US" sz="18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Identify the claim.  State the null and alternative hypotheses.</a:t>
            </a:r>
            <a:endParaRPr sz="1800">
              <a:solidFill>
                <a:schemeClr val="dk1"/>
              </a:solidFill>
              <a:latin typeface="Century"/>
              <a:ea typeface="Century"/>
              <a:cs typeface="Century"/>
              <a:sym typeface="Century"/>
            </a:endParaRPr>
          </a:p>
          <a:p>
            <a:pPr indent="-114300" lvl="0" marL="0" marR="0" rtl="0" algn="l">
              <a:spcBef>
                <a:spcPts val="171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"/>
              <a:buAutoNum type="arabicPeriod"/>
            </a:pPr>
            <a:r>
              <a:rPr lang="en-US" sz="18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Specify the level of significance.</a:t>
            </a:r>
            <a:endParaRPr/>
          </a:p>
          <a:p>
            <a:pPr indent="-114300" lvl="0" marL="0" marR="0" rtl="0" algn="l">
              <a:spcBef>
                <a:spcPts val="171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"/>
              <a:buAutoNum type="arabicPeriod"/>
            </a:pPr>
            <a:r>
              <a:rPr lang="en-US" sz="18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Identify the degrees of freedom.</a:t>
            </a:r>
            <a:endParaRPr/>
          </a:p>
          <a:p>
            <a:pPr indent="-114300" lvl="0" marL="0" marR="0" rtl="0" algn="l">
              <a:spcBef>
                <a:spcPts val="171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"/>
              <a:buAutoNum type="arabicPeriod"/>
            </a:pPr>
            <a:r>
              <a:rPr lang="en-US" sz="18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Determine the critical value.</a:t>
            </a:r>
            <a:endParaRPr/>
          </a:p>
          <a:p>
            <a:pPr indent="-114300" lvl="0" marL="0" marR="0" rtl="0" algn="l">
              <a:spcBef>
                <a:spcPts val="171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"/>
              <a:buAutoNum type="arabicPeriod"/>
            </a:pPr>
            <a:r>
              <a:rPr lang="en-US" sz="18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Determine the rejection region.</a:t>
            </a:r>
            <a:endParaRPr sz="1800">
              <a:solidFill>
                <a:schemeClr val="dk1"/>
              </a:solidFill>
              <a:latin typeface="Century"/>
              <a:ea typeface="Century"/>
              <a:cs typeface="Century"/>
              <a:sym typeface="Century"/>
            </a:endParaRPr>
          </a:p>
        </p:txBody>
      </p:sp>
      <p:sp>
        <p:nvSpPr>
          <p:cNvPr id="204" name="Google Shape;204;p8"/>
          <p:cNvSpPr/>
          <p:nvPr/>
        </p:nvSpPr>
        <p:spPr>
          <a:xfrm>
            <a:off x="2034896" y="2385353"/>
            <a:ext cx="931890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80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</a:rPr>
              <a:t>In Words</a:t>
            </a:r>
            <a:r>
              <a:rPr i="1" lang="en-US" sz="18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					                                                           </a:t>
            </a:r>
            <a:r>
              <a:rPr i="1" lang="en-US" sz="180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</a:rPr>
              <a:t> In Symbols</a:t>
            </a:r>
            <a:endParaRPr i="1" sz="1800">
              <a:solidFill>
                <a:schemeClr val="hlink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8"/>
          <p:cNvSpPr/>
          <p:nvPr/>
        </p:nvSpPr>
        <p:spPr>
          <a:xfrm>
            <a:off x="9626468" y="3025927"/>
            <a:ext cx="172733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State 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</a:t>
            </a:r>
            <a:r>
              <a:rPr baseline="-25000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and 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</a:t>
            </a:r>
            <a:r>
              <a:rPr baseline="-25000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/>
          </a:p>
        </p:txBody>
      </p:sp>
      <p:sp>
        <p:nvSpPr>
          <p:cNvPr id="206" name="Google Shape;206;p8"/>
          <p:cNvSpPr txBox="1"/>
          <p:nvPr/>
        </p:nvSpPr>
        <p:spPr>
          <a:xfrm>
            <a:off x="9705106" y="3845934"/>
            <a:ext cx="1600197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Identify </a:t>
            </a:r>
            <a:r>
              <a:rPr i="1" lang="en-US" sz="2200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α</a:t>
            </a: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</p:txBody>
      </p:sp>
      <p:sp>
        <p:nvSpPr>
          <p:cNvPr id="207" name="Google Shape;207;p8"/>
          <p:cNvSpPr txBox="1"/>
          <p:nvPr/>
        </p:nvSpPr>
        <p:spPr>
          <a:xfrm>
            <a:off x="9695874" y="4423928"/>
            <a:ext cx="1415473" cy="4270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d.f. = </a:t>
            </a:r>
            <a:r>
              <a:rPr i="1"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</a:t>
            </a: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1 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8"/>
          <p:cNvSpPr/>
          <p:nvPr/>
        </p:nvSpPr>
        <p:spPr>
          <a:xfrm>
            <a:off x="9480351" y="4947297"/>
            <a:ext cx="21994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 Table Chi Square.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" presetSubtype="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" name="Google Shape;213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595790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6438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p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19" name="Google Shape;219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20" name="Google Shape;220;p9"/>
          <p:cNvSpPr/>
          <p:nvPr/>
        </p:nvSpPr>
        <p:spPr>
          <a:xfrm>
            <a:off x="2986451" y="477530"/>
            <a:ext cx="5619615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Chi-Square Goodness-of-Fit Test</a:t>
            </a:r>
            <a:endParaRPr/>
          </a:p>
        </p:txBody>
      </p:sp>
      <p:sp>
        <p:nvSpPr>
          <p:cNvPr id="221" name="Google Shape;221;p9"/>
          <p:cNvSpPr/>
          <p:nvPr/>
        </p:nvSpPr>
        <p:spPr>
          <a:xfrm>
            <a:off x="1874165" y="1611715"/>
            <a:ext cx="599407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Performing a Chi</a:t>
            </a: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1"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Square Goodness</a:t>
            </a: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1"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of</a:t>
            </a: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1"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Fit Test</a:t>
            </a:r>
            <a:endParaRPr b="1"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22" name="Google Shape;222;p9"/>
          <p:cNvGraphicFramePr/>
          <p:nvPr/>
        </p:nvGraphicFramePr>
        <p:xfrm>
          <a:off x="1522117" y="2311379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{874565AD-AE1E-45A6-BD82-E12507AC9D7A}</a:tableStyleId>
              </a:tblPr>
              <a:tblGrid>
                <a:gridCol w="6890375"/>
                <a:gridCol w="2598825"/>
              </a:tblGrid>
              <a:tr h="4635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cap="none" strike="noStrike"/>
                        <a:t>Word 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Symbol</a:t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4635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Identify the claim.  State the null and alternative hypotheses.</a:t>
                      </a:r>
                      <a:endParaRPr sz="1800">
                        <a:latin typeface="Century"/>
                        <a:ea typeface="Century"/>
                        <a:cs typeface="Century"/>
                        <a:sym typeface="Century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/>
                        <a:t>State </a:t>
                      </a:r>
                      <a:r>
                        <a:rPr i="1" lang="en-US" sz="1800"/>
                        <a:t>H</a:t>
                      </a:r>
                      <a:r>
                        <a:rPr baseline="-25000" lang="en-US" sz="1800"/>
                        <a:t>0</a:t>
                      </a:r>
                      <a:r>
                        <a:rPr lang="en-US" sz="1800"/>
                        <a:t> and </a:t>
                      </a:r>
                      <a:r>
                        <a:rPr i="1" lang="en-US" sz="1800"/>
                        <a:t>H</a:t>
                      </a:r>
                      <a:r>
                        <a:rPr baseline="-25000" lang="en-US" sz="1800"/>
                        <a:t>a</a:t>
                      </a:r>
                      <a:r>
                        <a:rPr lang="en-US" sz="1800"/>
                        <a:t>. 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4635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Specify the level of significance.</a:t>
                      </a:r>
                      <a:endParaRPr sz="1800">
                        <a:latin typeface="Century"/>
                        <a:ea typeface="Century"/>
                        <a:cs typeface="Century"/>
                        <a:sym typeface="Century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Identify </a:t>
                      </a:r>
                      <a:r>
                        <a:rPr i="1" lang="en-US" sz="1800">
                          <a:latin typeface="Noto Sans Symbols"/>
                          <a:ea typeface="Noto Sans Symbols"/>
                          <a:cs typeface="Noto Sans Symbols"/>
                          <a:sym typeface="Noto Sans Symbols"/>
                        </a:rPr>
                        <a:t>α</a:t>
                      </a:r>
                      <a:r>
                        <a:rPr lang="en-US" sz="1800"/>
                        <a:t>.</a:t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4635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entury"/>
                        <a:buNone/>
                      </a:pPr>
                      <a:r>
                        <a:rPr lang="en-US" sz="1800"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Identify the degrees of freedom.</a:t>
                      </a:r>
                      <a:endParaRPr sz="1800">
                        <a:latin typeface="Century"/>
                        <a:ea typeface="Century"/>
                        <a:cs typeface="Century"/>
                        <a:sym typeface="Century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d.f. = </a:t>
                      </a:r>
                      <a:r>
                        <a:rPr i="1" lang="en-US" sz="1800"/>
                        <a:t>k</a:t>
                      </a:r>
                      <a:r>
                        <a:rPr lang="en-US" sz="1800"/>
                        <a:t> – 1 </a:t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4635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entury"/>
                        <a:buNone/>
                      </a:pPr>
                      <a:r>
                        <a:rPr lang="en-US" sz="1800"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Determine the critical value.</a:t>
                      </a:r>
                      <a:endParaRPr sz="1800">
                        <a:latin typeface="Century"/>
                        <a:ea typeface="Century"/>
                        <a:cs typeface="Century"/>
                        <a:sym typeface="Century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Use Table Chi Square.</a:t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4635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entury"/>
                        <a:buNone/>
                      </a:pPr>
                      <a:r>
                        <a:rPr lang="en-US" sz="1800"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Determine the rejection region.</a:t>
                      </a:r>
                      <a:endParaRPr sz="1800">
                        <a:latin typeface="Century"/>
                        <a:ea typeface="Century"/>
                        <a:cs typeface="Century"/>
                        <a:sym typeface="Century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" name="Google Shape;227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1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1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1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0" y="9249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10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33" name="Google Shape;233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34" name="Google Shape;234;p10"/>
          <p:cNvSpPr/>
          <p:nvPr/>
        </p:nvSpPr>
        <p:spPr>
          <a:xfrm>
            <a:off x="2986451" y="477530"/>
            <a:ext cx="363586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Correlation coefficient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235" name="Google Shape;235;p10"/>
          <p:cNvGraphicFramePr/>
          <p:nvPr/>
        </p:nvGraphicFramePr>
        <p:xfrm>
          <a:off x="1522117" y="2311379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{874565AD-AE1E-45A6-BD82-E12507AC9D7A}</a:tableStyleId>
              </a:tblPr>
              <a:tblGrid>
                <a:gridCol w="6890375"/>
                <a:gridCol w="2598825"/>
              </a:tblGrid>
              <a:tr h="4635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Word 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Symbol</a:t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463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entury"/>
                        <a:buNone/>
                      </a:pPr>
                      <a:r>
                        <a:rPr lang="en-US" sz="1800"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6- Calculate the test statistic.  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171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t/>
                      </a:r>
                      <a:endParaRPr sz="1800">
                        <a:latin typeface="Century"/>
                        <a:ea typeface="Century"/>
                        <a:cs typeface="Century"/>
                        <a:sym typeface="Century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463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entury"/>
                        <a:buNone/>
                      </a:pPr>
                      <a:r>
                        <a:rPr lang="en-US" sz="1800"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Make a decision to reject or fail to reject the null hypothesis. 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171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t/>
                      </a:r>
                      <a:endParaRPr sz="1800">
                        <a:latin typeface="Century"/>
                        <a:ea typeface="Century"/>
                        <a:cs typeface="Century"/>
                        <a:sym typeface="Century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If </a:t>
                      </a:r>
                      <a:r>
                        <a:rPr i="1" lang="en-US" sz="1800"/>
                        <a:t>χ</a:t>
                      </a:r>
                      <a:r>
                        <a:rPr baseline="30000" lang="en-US" sz="1800"/>
                        <a:t>2</a:t>
                      </a:r>
                      <a:r>
                        <a:rPr lang="en-US" sz="1800"/>
                        <a:t> is in the rejection region, reject </a:t>
                      </a:r>
                      <a:r>
                        <a:rPr i="1" lang="en-US" sz="1800"/>
                        <a:t>H</a:t>
                      </a:r>
                      <a:r>
                        <a:rPr baseline="-25000" lang="en-US" sz="1800"/>
                        <a:t>0</a:t>
                      </a:r>
                      <a:r>
                        <a:rPr lang="en-US" sz="1800"/>
                        <a:t>.  Otherwise, fail to reject </a:t>
                      </a:r>
                      <a:r>
                        <a:rPr i="1" lang="en-US" sz="1800"/>
                        <a:t>H</a:t>
                      </a:r>
                      <a:r>
                        <a:rPr baseline="-25000" lang="en-US" sz="1800"/>
                        <a:t>0</a:t>
                      </a:r>
                      <a:r>
                        <a:rPr lang="en-US" sz="1800"/>
                        <a:t>.</a:t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4635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entury"/>
                        <a:buNone/>
                      </a:pPr>
                      <a:r>
                        <a:rPr lang="en-US" sz="1800"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Interpret the decision in the context of the original claim.</a:t>
                      </a:r>
                      <a:endParaRPr sz="1800">
                        <a:latin typeface="Century"/>
                        <a:ea typeface="Century"/>
                        <a:cs typeface="Century"/>
                        <a:sym typeface="Century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pic>
        <p:nvPicPr>
          <p:cNvPr id="236" name="Google Shape;236;p1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8719560" y="2877882"/>
            <a:ext cx="1814512" cy="587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Google Shape;241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1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0" y="0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Google Shape;246;p11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47" name="Google Shape;247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48" name="Google Shape;248;p11"/>
          <p:cNvSpPr/>
          <p:nvPr/>
        </p:nvSpPr>
        <p:spPr>
          <a:xfrm>
            <a:off x="2142840" y="1148048"/>
            <a:ext cx="9081654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33400" lvl="1" marL="93345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400" u="none" cap="none" strike="noStrike">
              <a:solidFill>
                <a:schemeClr val="accen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33400" lvl="1" marL="93345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400" u="none" cap="none" strike="noStrike">
              <a:solidFill>
                <a:schemeClr val="accen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33400" lvl="1" marL="93345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400" u="none" cap="none" strike="noStrike">
              <a:solidFill>
                <a:schemeClr val="accen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9" name="Google Shape;249;p11"/>
          <p:cNvSpPr/>
          <p:nvPr/>
        </p:nvSpPr>
        <p:spPr>
          <a:xfrm>
            <a:off x="1401327" y="1564835"/>
            <a:ext cx="9336981" cy="36256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researcher claims that the distribution of favorite pizza toppings among teenagers is as shown below.  200 randomly selected teenagers are surveyed.</a:t>
            </a:r>
            <a:endParaRPr/>
          </a:p>
          <a:p>
            <a:pPr indent="0" lvl="0" marL="0" marR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0" name="Google Shape;250;p11"/>
          <p:cNvSpPr/>
          <p:nvPr/>
        </p:nvSpPr>
        <p:spPr>
          <a:xfrm>
            <a:off x="3088435" y="539393"/>
            <a:ext cx="145905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</a:t>
            </a:r>
            <a:endParaRPr sz="2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1" name="Google Shape;251;p1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817962" y="2791451"/>
            <a:ext cx="4054191" cy="2243522"/>
          </a:xfrm>
          <a:prstGeom prst="rect">
            <a:avLst/>
          </a:prstGeom>
          <a:noFill/>
          <a:ln>
            <a:noFill/>
          </a:ln>
        </p:spPr>
      </p:pic>
      <p:sp>
        <p:nvSpPr>
          <p:cNvPr id="252" name="Google Shape;252;p11"/>
          <p:cNvSpPr/>
          <p:nvPr/>
        </p:nvSpPr>
        <p:spPr>
          <a:xfrm>
            <a:off x="2040042" y="5156021"/>
            <a:ext cx="8698266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Using 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α 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= 0.01, and the observed and expected values previously calculated, test the surveyor’s claim using a chi-square goodness-of-fit test.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" name="Google Shape;257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8" name="Google Shape;258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" name="Google Shape;260;p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" name="Google Shape;261;p1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5671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62" name="Google Shape;262;p12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63" name="Google Shape;26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64" name="Google Shape;264;p12"/>
          <p:cNvSpPr/>
          <p:nvPr/>
        </p:nvSpPr>
        <p:spPr>
          <a:xfrm>
            <a:off x="2986451" y="477530"/>
            <a:ext cx="1463862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5" name="Google Shape;265;p12"/>
          <p:cNvSpPr/>
          <p:nvPr/>
        </p:nvSpPr>
        <p:spPr>
          <a:xfrm>
            <a:off x="1727200" y="1846924"/>
            <a:ext cx="8423564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aseline="-25000"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</a:t>
            </a: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18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The distribution of pizza toppings is 39% cheese, 26% pepperoni, 15% sausage, 12.5% mushrooms, and 7.5% onions.</a:t>
            </a:r>
            <a:r>
              <a:rPr i="1" lang="en-US" sz="18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 </a:t>
            </a:r>
            <a:r>
              <a:rPr lang="en-US" sz="1800">
                <a:solidFill>
                  <a:srgbClr val="E11521"/>
                </a:solidFill>
                <a:latin typeface="Century"/>
                <a:ea typeface="Century"/>
                <a:cs typeface="Century"/>
                <a:sym typeface="Century"/>
              </a:rPr>
              <a:t>(Claim)</a:t>
            </a:r>
            <a:endParaRPr sz="1800">
              <a:solidFill>
                <a:srgbClr val="E11521"/>
              </a:solidFill>
              <a:latin typeface="Century"/>
              <a:ea typeface="Century"/>
              <a:cs typeface="Century"/>
              <a:sym typeface="Century"/>
            </a:endParaRPr>
          </a:p>
        </p:txBody>
      </p:sp>
      <p:sp>
        <p:nvSpPr>
          <p:cNvPr id="266" name="Google Shape;266;p12"/>
          <p:cNvSpPr/>
          <p:nvPr/>
        </p:nvSpPr>
        <p:spPr>
          <a:xfrm>
            <a:off x="1674887" y="2603382"/>
            <a:ext cx="800482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aseline="-25000" i="1"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i="1" lang="en-US" sz="18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</a:t>
            </a:r>
            <a:r>
              <a:rPr lang="en-US" sz="18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The distribution of pizza toppings differs from the claimed or expected distribution.</a:t>
            </a:r>
            <a:endParaRPr/>
          </a:p>
        </p:txBody>
      </p:sp>
      <p:sp>
        <p:nvSpPr>
          <p:cNvPr id="267" name="Google Shape;267;p12"/>
          <p:cNvSpPr/>
          <p:nvPr/>
        </p:nvSpPr>
        <p:spPr>
          <a:xfrm>
            <a:off x="1674887" y="3619589"/>
            <a:ext cx="8198786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Because there are 5 categories, the chi</a:t>
            </a: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-s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quare distribution has 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1 = 5 – 1 = 4 degrees of freedom.</a:t>
            </a:r>
            <a:endParaRPr/>
          </a:p>
        </p:txBody>
      </p:sp>
      <p:sp>
        <p:nvSpPr>
          <p:cNvPr id="268" name="Google Shape;268;p12"/>
          <p:cNvSpPr/>
          <p:nvPr/>
        </p:nvSpPr>
        <p:spPr>
          <a:xfrm>
            <a:off x="1720295" y="4757213"/>
            <a:ext cx="815337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With d.f. = 4 and </a:t>
            </a:r>
            <a:r>
              <a:rPr i="1" lang="en-US" sz="1800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α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= 0.01, the critical value is 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χ</a:t>
            </a:r>
            <a:r>
              <a:rPr baseline="30000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aseline="-25000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 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= 13.277. 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3" name="Google Shape;273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" name="Google Shape;276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Google Shape;277;p1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5671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p13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79" name="Google Shape;279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80" name="Google Shape;280;p13"/>
          <p:cNvSpPr/>
          <p:nvPr/>
        </p:nvSpPr>
        <p:spPr>
          <a:xfrm>
            <a:off x="2986451" y="477530"/>
            <a:ext cx="1463862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1" name="Google Shape;281;p13"/>
          <p:cNvSpPr/>
          <p:nvPr/>
        </p:nvSpPr>
        <p:spPr>
          <a:xfrm>
            <a:off x="1674887" y="1696938"/>
            <a:ext cx="8004822" cy="39395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Critical Value for  </a:t>
            </a:r>
            <a:r>
              <a:rPr i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χ</a:t>
            </a:r>
            <a:r>
              <a:rPr baseline="30000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aseline="-25000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 </a:t>
            </a:r>
            <a:endParaRPr b="1"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With d.f. = 4 and </a:t>
            </a:r>
            <a:r>
              <a:rPr i="1" lang="en-US" sz="2800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α</a:t>
            </a:r>
            <a:r>
              <a:rPr i="1"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= 0.01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critical value is </a:t>
            </a:r>
            <a:r>
              <a:rPr i="1"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χ</a:t>
            </a:r>
            <a:r>
              <a:rPr baseline="30000"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aseline="-25000"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 </a:t>
            </a: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= 13.277. 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2" name="Google Shape;282;p1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513753" y="2887317"/>
            <a:ext cx="8165956" cy="18520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7" name="Google Shape;287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614255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" name="Google Shape;291;p1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5673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14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93" name="Google Shape;293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94" name="Google Shape;294;p14"/>
          <p:cNvSpPr/>
          <p:nvPr/>
        </p:nvSpPr>
        <p:spPr>
          <a:xfrm>
            <a:off x="2921235" y="529111"/>
            <a:ext cx="127951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</a:t>
            </a:r>
            <a:endParaRPr b="1" sz="24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5" name="Google Shape;295;p1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115127" y="1307611"/>
            <a:ext cx="8931562" cy="50487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0" name="Google Shape;300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01" name="Google Shape;301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614255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3" name="Google Shape;303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4" name="Google Shape;304;p1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5673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305" name="Google Shape;305;p15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06" name="Google Shape;306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07" name="Google Shape;307;p15"/>
          <p:cNvSpPr/>
          <p:nvPr/>
        </p:nvSpPr>
        <p:spPr>
          <a:xfrm>
            <a:off x="2921235" y="529111"/>
            <a:ext cx="127951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</a:t>
            </a:r>
            <a:endParaRPr b="1" sz="24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8" name="Google Shape;308;p1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115127" y="1307611"/>
            <a:ext cx="8931562" cy="50487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3" name="Google Shape;313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14" name="Google Shape;314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" name="Google Shape;317;p1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5673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318" name="Google Shape;318;p16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19" name="Google Shape;319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20" name="Google Shape;320;p16"/>
          <p:cNvSpPr/>
          <p:nvPr/>
        </p:nvSpPr>
        <p:spPr>
          <a:xfrm>
            <a:off x="3030026" y="539393"/>
            <a:ext cx="286168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10.2   Independence </a:t>
            </a:r>
            <a:endParaRPr b="1" sz="24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1" name="Google Shape;321;p16"/>
          <p:cNvSpPr/>
          <p:nvPr/>
        </p:nvSpPr>
        <p:spPr>
          <a:xfrm>
            <a:off x="2019545" y="1380704"/>
            <a:ext cx="8352891" cy="32008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</a:t>
            </a:r>
            <a:r>
              <a:rPr b="1" i="1" lang="en-US" sz="240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</a:t>
            </a:r>
            <a:r>
              <a:rPr b="1" lang="en-US" sz="240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× </a:t>
            </a:r>
            <a:r>
              <a:rPr b="1" i="1" lang="en-US" sz="240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b="1" lang="en-US" sz="240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contingency table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shows the observed frequencies for two variables.  The observed frequencies are arranged in 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 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rows and 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columns.  The intersection of a row and a column is called a cell.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r>
              <a:t/>
            </a:r>
            <a:endParaRPr sz="1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following contingency table shows a random sample of 321 fatally injured passenger vehicle drivers by age and gender. 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(Adapted from Insurance Institute for Highway Safety)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pSp>
        <p:nvGrpSpPr>
          <p:cNvPr id="322" name="Google Shape;322;p16"/>
          <p:cNvGrpSpPr/>
          <p:nvPr/>
        </p:nvGrpSpPr>
        <p:grpSpPr>
          <a:xfrm>
            <a:off x="2440788" y="4471589"/>
            <a:ext cx="8232775" cy="1662112"/>
            <a:chOff x="240" y="2841"/>
            <a:chExt cx="5186" cy="1047"/>
          </a:xfrm>
        </p:grpSpPr>
        <p:grpSp>
          <p:nvGrpSpPr>
            <p:cNvPr id="323" name="Google Shape;323;p16"/>
            <p:cNvGrpSpPr/>
            <p:nvPr/>
          </p:nvGrpSpPr>
          <p:grpSpPr>
            <a:xfrm>
              <a:off x="240" y="3141"/>
              <a:ext cx="5184" cy="747"/>
              <a:chOff x="240" y="3141"/>
              <a:chExt cx="5184" cy="747"/>
            </a:xfrm>
          </p:grpSpPr>
          <p:sp>
            <p:nvSpPr>
              <p:cNvPr id="324" name="Google Shape;324;p16"/>
              <p:cNvSpPr/>
              <p:nvPr/>
            </p:nvSpPr>
            <p:spPr>
              <a:xfrm>
                <a:off x="4354" y="3639"/>
                <a:ext cx="1070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6</a:t>
                </a:r>
                <a:endParaRPr/>
              </a:p>
            </p:txBody>
          </p:sp>
          <p:sp>
            <p:nvSpPr>
              <p:cNvPr id="325" name="Google Shape;325;p16"/>
              <p:cNvSpPr/>
              <p:nvPr/>
            </p:nvSpPr>
            <p:spPr>
              <a:xfrm>
                <a:off x="3669" y="3639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10</a:t>
                </a:r>
                <a:endParaRPr/>
              </a:p>
            </p:txBody>
          </p:sp>
          <p:sp>
            <p:nvSpPr>
              <p:cNvPr id="326" name="Google Shape;326;p16"/>
              <p:cNvSpPr/>
              <p:nvPr/>
            </p:nvSpPr>
            <p:spPr>
              <a:xfrm>
                <a:off x="2983" y="3639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21</a:t>
                </a:r>
                <a:endParaRPr/>
              </a:p>
            </p:txBody>
          </p:sp>
          <p:sp>
            <p:nvSpPr>
              <p:cNvPr id="327" name="Google Shape;327;p16"/>
              <p:cNvSpPr/>
              <p:nvPr/>
            </p:nvSpPr>
            <p:spPr>
              <a:xfrm>
                <a:off x="2297" y="3639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33</a:t>
                </a:r>
                <a:endParaRPr/>
              </a:p>
            </p:txBody>
          </p:sp>
          <p:sp>
            <p:nvSpPr>
              <p:cNvPr id="328" name="Google Shape;328;p16"/>
              <p:cNvSpPr/>
              <p:nvPr/>
            </p:nvSpPr>
            <p:spPr>
              <a:xfrm>
                <a:off x="1611" y="3639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22</a:t>
                </a:r>
                <a:endParaRPr/>
              </a:p>
            </p:txBody>
          </p:sp>
          <p:sp>
            <p:nvSpPr>
              <p:cNvPr id="329" name="Google Shape;329;p16"/>
              <p:cNvSpPr/>
              <p:nvPr/>
            </p:nvSpPr>
            <p:spPr>
              <a:xfrm>
                <a:off x="926" y="3639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13</a:t>
                </a:r>
                <a:endParaRPr/>
              </a:p>
            </p:txBody>
          </p:sp>
          <p:sp>
            <p:nvSpPr>
              <p:cNvPr id="330" name="Google Shape;330;p16"/>
              <p:cNvSpPr/>
              <p:nvPr/>
            </p:nvSpPr>
            <p:spPr>
              <a:xfrm>
                <a:off x="240" y="3639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Female</a:t>
                </a:r>
                <a:endParaRPr/>
              </a:p>
            </p:txBody>
          </p:sp>
          <p:sp>
            <p:nvSpPr>
              <p:cNvPr id="331" name="Google Shape;331;p16"/>
              <p:cNvSpPr/>
              <p:nvPr/>
            </p:nvSpPr>
            <p:spPr>
              <a:xfrm>
                <a:off x="4354" y="3390"/>
                <a:ext cx="1070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10</a:t>
                </a:r>
                <a:endParaRPr/>
              </a:p>
            </p:txBody>
          </p:sp>
          <p:sp>
            <p:nvSpPr>
              <p:cNvPr id="332" name="Google Shape;332;p16"/>
              <p:cNvSpPr/>
              <p:nvPr/>
            </p:nvSpPr>
            <p:spPr>
              <a:xfrm>
                <a:off x="3669" y="3390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28</a:t>
                </a:r>
                <a:endParaRPr/>
              </a:p>
            </p:txBody>
          </p:sp>
          <p:sp>
            <p:nvSpPr>
              <p:cNvPr id="333" name="Google Shape;333;p16"/>
              <p:cNvSpPr/>
              <p:nvPr/>
            </p:nvSpPr>
            <p:spPr>
              <a:xfrm>
                <a:off x="2983" y="3390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43</a:t>
                </a:r>
                <a:endParaRPr/>
              </a:p>
            </p:txBody>
          </p:sp>
          <p:sp>
            <p:nvSpPr>
              <p:cNvPr id="334" name="Google Shape;334;p16"/>
              <p:cNvSpPr/>
              <p:nvPr/>
            </p:nvSpPr>
            <p:spPr>
              <a:xfrm>
                <a:off x="2297" y="3390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52</a:t>
                </a:r>
                <a:endParaRPr/>
              </a:p>
            </p:txBody>
          </p:sp>
          <p:sp>
            <p:nvSpPr>
              <p:cNvPr id="335" name="Google Shape;335;p16"/>
              <p:cNvSpPr/>
              <p:nvPr/>
            </p:nvSpPr>
            <p:spPr>
              <a:xfrm>
                <a:off x="1611" y="3390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51</a:t>
                </a:r>
                <a:endParaRPr/>
              </a:p>
            </p:txBody>
          </p:sp>
          <p:sp>
            <p:nvSpPr>
              <p:cNvPr id="336" name="Google Shape;336;p16"/>
              <p:cNvSpPr/>
              <p:nvPr/>
            </p:nvSpPr>
            <p:spPr>
              <a:xfrm>
                <a:off x="926" y="3390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32</a:t>
                </a:r>
                <a:endParaRPr/>
              </a:p>
            </p:txBody>
          </p:sp>
          <p:sp>
            <p:nvSpPr>
              <p:cNvPr id="337" name="Google Shape;337;p16"/>
              <p:cNvSpPr/>
              <p:nvPr/>
            </p:nvSpPr>
            <p:spPr>
              <a:xfrm>
                <a:off x="240" y="3390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Male</a:t>
                </a:r>
                <a:endParaRPr/>
              </a:p>
            </p:txBody>
          </p:sp>
          <p:sp>
            <p:nvSpPr>
              <p:cNvPr id="338" name="Google Shape;338;p16"/>
              <p:cNvSpPr/>
              <p:nvPr/>
            </p:nvSpPr>
            <p:spPr>
              <a:xfrm>
                <a:off x="4354" y="3141"/>
                <a:ext cx="1070" cy="249"/>
              </a:xfrm>
              <a:prstGeom prst="rect">
                <a:avLst/>
              </a:prstGeom>
              <a:solidFill>
                <a:schemeClr val="folHlink">
                  <a:alpha val="49803"/>
                </a:schemeClr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61 and older</a:t>
                </a:r>
                <a:endParaRPr/>
              </a:p>
            </p:txBody>
          </p:sp>
          <p:sp>
            <p:nvSpPr>
              <p:cNvPr id="339" name="Google Shape;339;p16"/>
              <p:cNvSpPr/>
              <p:nvPr/>
            </p:nvSpPr>
            <p:spPr>
              <a:xfrm>
                <a:off x="3669" y="3141"/>
                <a:ext cx="685" cy="249"/>
              </a:xfrm>
              <a:prstGeom prst="rect">
                <a:avLst/>
              </a:prstGeom>
              <a:solidFill>
                <a:schemeClr val="folHlink">
                  <a:alpha val="49803"/>
                </a:schemeClr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51 – 60</a:t>
                </a:r>
                <a:endParaRPr/>
              </a:p>
            </p:txBody>
          </p:sp>
          <p:sp>
            <p:nvSpPr>
              <p:cNvPr id="340" name="Google Shape;340;p16"/>
              <p:cNvSpPr/>
              <p:nvPr/>
            </p:nvSpPr>
            <p:spPr>
              <a:xfrm>
                <a:off x="2983" y="3141"/>
                <a:ext cx="686" cy="249"/>
              </a:xfrm>
              <a:prstGeom prst="rect">
                <a:avLst/>
              </a:prstGeom>
              <a:solidFill>
                <a:schemeClr val="folHlink">
                  <a:alpha val="49803"/>
                </a:schemeClr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41 – 50</a:t>
                </a:r>
                <a:endParaRPr/>
              </a:p>
            </p:txBody>
          </p:sp>
          <p:sp>
            <p:nvSpPr>
              <p:cNvPr id="341" name="Google Shape;341;p16"/>
              <p:cNvSpPr/>
              <p:nvPr/>
            </p:nvSpPr>
            <p:spPr>
              <a:xfrm>
                <a:off x="2297" y="3141"/>
                <a:ext cx="686" cy="249"/>
              </a:xfrm>
              <a:prstGeom prst="rect">
                <a:avLst/>
              </a:prstGeom>
              <a:solidFill>
                <a:schemeClr val="folHlink">
                  <a:alpha val="49803"/>
                </a:schemeClr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31 – 40</a:t>
                </a:r>
                <a:endParaRPr/>
              </a:p>
            </p:txBody>
          </p:sp>
          <p:sp>
            <p:nvSpPr>
              <p:cNvPr id="342" name="Google Shape;342;p16"/>
              <p:cNvSpPr/>
              <p:nvPr/>
            </p:nvSpPr>
            <p:spPr>
              <a:xfrm>
                <a:off x="1611" y="3141"/>
                <a:ext cx="686" cy="249"/>
              </a:xfrm>
              <a:prstGeom prst="rect">
                <a:avLst/>
              </a:prstGeom>
              <a:solidFill>
                <a:schemeClr val="folHlink">
                  <a:alpha val="49803"/>
                </a:schemeClr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21 – 30</a:t>
                </a:r>
                <a:endParaRPr/>
              </a:p>
            </p:txBody>
          </p:sp>
          <p:sp>
            <p:nvSpPr>
              <p:cNvPr id="343" name="Google Shape;343;p16"/>
              <p:cNvSpPr/>
              <p:nvPr/>
            </p:nvSpPr>
            <p:spPr>
              <a:xfrm>
                <a:off x="926" y="3141"/>
                <a:ext cx="685" cy="249"/>
              </a:xfrm>
              <a:prstGeom prst="rect">
                <a:avLst/>
              </a:prstGeom>
              <a:solidFill>
                <a:schemeClr val="folHlink">
                  <a:alpha val="49803"/>
                </a:schemeClr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16 – 20</a:t>
                </a:r>
                <a:endParaRPr/>
              </a:p>
            </p:txBody>
          </p:sp>
          <p:sp>
            <p:nvSpPr>
              <p:cNvPr id="344" name="Google Shape;344;p16"/>
              <p:cNvSpPr/>
              <p:nvPr/>
            </p:nvSpPr>
            <p:spPr>
              <a:xfrm>
                <a:off x="240" y="3141"/>
                <a:ext cx="686" cy="249"/>
              </a:xfrm>
              <a:prstGeom prst="rect">
                <a:avLst/>
              </a:prstGeom>
              <a:solidFill>
                <a:schemeClr val="folHlink">
                  <a:alpha val="49803"/>
                </a:schemeClr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Gender</a:t>
                </a:r>
                <a:endParaRPr/>
              </a:p>
            </p:txBody>
          </p:sp>
          <p:cxnSp>
            <p:nvCxnSpPr>
              <p:cNvPr id="345" name="Google Shape;345;p16"/>
              <p:cNvCxnSpPr/>
              <p:nvPr/>
            </p:nvCxnSpPr>
            <p:spPr>
              <a:xfrm>
                <a:off x="240" y="3141"/>
                <a:ext cx="5184" cy="0"/>
              </a:xfrm>
              <a:prstGeom prst="straightConnector1">
                <a:avLst/>
              </a:prstGeom>
              <a:noFill/>
              <a:ln cap="sq" cmpd="sng" w="28575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346" name="Google Shape;346;p16"/>
              <p:cNvCxnSpPr/>
              <p:nvPr/>
            </p:nvCxnSpPr>
            <p:spPr>
              <a:xfrm>
                <a:off x="240" y="3390"/>
                <a:ext cx="5184" cy="0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347" name="Google Shape;347;p16"/>
              <p:cNvCxnSpPr/>
              <p:nvPr/>
            </p:nvCxnSpPr>
            <p:spPr>
              <a:xfrm>
                <a:off x="240" y="3639"/>
                <a:ext cx="5184" cy="0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348" name="Google Shape;348;p16"/>
              <p:cNvCxnSpPr/>
              <p:nvPr/>
            </p:nvCxnSpPr>
            <p:spPr>
              <a:xfrm>
                <a:off x="240" y="3888"/>
                <a:ext cx="5184" cy="0"/>
              </a:xfrm>
              <a:prstGeom prst="straightConnector1">
                <a:avLst/>
              </a:prstGeom>
              <a:noFill/>
              <a:ln cap="sq" cmpd="sng" w="28575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349" name="Google Shape;349;p16"/>
              <p:cNvCxnSpPr/>
              <p:nvPr/>
            </p:nvCxnSpPr>
            <p:spPr>
              <a:xfrm>
                <a:off x="240" y="3141"/>
                <a:ext cx="0" cy="747"/>
              </a:xfrm>
              <a:prstGeom prst="straightConnector1">
                <a:avLst/>
              </a:prstGeom>
              <a:noFill/>
              <a:ln cap="sq" cmpd="sng" w="28575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350" name="Google Shape;350;p16"/>
              <p:cNvCxnSpPr/>
              <p:nvPr/>
            </p:nvCxnSpPr>
            <p:spPr>
              <a:xfrm>
                <a:off x="926" y="3141"/>
                <a:ext cx="0" cy="747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351" name="Google Shape;351;p16"/>
              <p:cNvCxnSpPr/>
              <p:nvPr/>
            </p:nvCxnSpPr>
            <p:spPr>
              <a:xfrm>
                <a:off x="1611" y="3141"/>
                <a:ext cx="0" cy="747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352" name="Google Shape;352;p16"/>
              <p:cNvCxnSpPr/>
              <p:nvPr/>
            </p:nvCxnSpPr>
            <p:spPr>
              <a:xfrm>
                <a:off x="2297" y="3141"/>
                <a:ext cx="0" cy="747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353" name="Google Shape;353;p16"/>
              <p:cNvCxnSpPr/>
              <p:nvPr/>
            </p:nvCxnSpPr>
            <p:spPr>
              <a:xfrm>
                <a:off x="2983" y="3141"/>
                <a:ext cx="0" cy="747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354" name="Google Shape;354;p16"/>
              <p:cNvCxnSpPr/>
              <p:nvPr/>
            </p:nvCxnSpPr>
            <p:spPr>
              <a:xfrm>
                <a:off x="3669" y="3141"/>
                <a:ext cx="0" cy="747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355" name="Google Shape;355;p16"/>
              <p:cNvCxnSpPr/>
              <p:nvPr/>
            </p:nvCxnSpPr>
            <p:spPr>
              <a:xfrm>
                <a:off x="4354" y="3141"/>
                <a:ext cx="0" cy="747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356" name="Google Shape;356;p16"/>
              <p:cNvCxnSpPr/>
              <p:nvPr/>
            </p:nvCxnSpPr>
            <p:spPr>
              <a:xfrm>
                <a:off x="5424" y="3141"/>
                <a:ext cx="0" cy="747"/>
              </a:xfrm>
              <a:prstGeom prst="straightConnector1">
                <a:avLst/>
              </a:prstGeom>
              <a:noFill/>
              <a:ln cap="sq" cmpd="sng" w="28575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</p:grpSp>
        <p:sp>
          <p:nvSpPr>
            <p:cNvPr id="357" name="Google Shape;357;p16"/>
            <p:cNvSpPr txBox="1"/>
            <p:nvPr/>
          </p:nvSpPr>
          <p:spPr>
            <a:xfrm>
              <a:off x="926" y="2841"/>
              <a:ext cx="4500" cy="300"/>
            </a:xfrm>
            <a:prstGeom prst="rect">
              <a:avLst/>
            </a:prstGeom>
            <a:solidFill>
              <a:schemeClr val="folHlink">
                <a:alpha val="49803"/>
              </a:schemeClr>
            </a:solidFill>
            <a:ln cap="flat" cmpd="sng" w="1905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Age</a:t>
              </a:r>
              <a:endParaRPr/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" presetSubtype="0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2" name="Google Shape;362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63" name="Google Shape;363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64" name="Google Shape;364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65" name="Google Shape;365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66" name="Google Shape;366;p1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796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367" name="Google Shape;367;p1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68" name="Google Shape;368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69" name="Google Shape;369;p17"/>
          <p:cNvSpPr/>
          <p:nvPr/>
        </p:nvSpPr>
        <p:spPr>
          <a:xfrm>
            <a:off x="2965158" y="568433"/>
            <a:ext cx="331847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Expected Frequency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0" name="Google Shape;370;p17"/>
          <p:cNvSpPr/>
          <p:nvPr/>
        </p:nvSpPr>
        <p:spPr>
          <a:xfrm>
            <a:off x="1858507" y="1855467"/>
            <a:ext cx="8670948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Assuming the two variables are independent, you can use the contingency table to find the expected frequency for each cell.</a:t>
            </a:r>
            <a:endParaRPr/>
          </a:p>
        </p:txBody>
      </p:sp>
      <p:sp>
        <p:nvSpPr>
          <p:cNvPr id="371" name="Google Shape;371;p17"/>
          <p:cNvSpPr txBox="1"/>
          <p:nvPr/>
        </p:nvSpPr>
        <p:spPr>
          <a:xfrm>
            <a:off x="1858507" y="3155932"/>
            <a:ext cx="8509000" cy="2043113"/>
          </a:xfrm>
          <a:prstGeom prst="rect">
            <a:avLst/>
          </a:prstGeom>
          <a:solidFill>
            <a:schemeClr val="accent2">
              <a:alpha val="49803"/>
            </a:schemeClr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2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Finding the Expected Frequency for Contingency Table Cells</a:t>
            </a:r>
            <a:endParaRPr sz="2200">
              <a:solidFill>
                <a:schemeClr val="dk1"/>
              </a:solidFill>
              <a:latin typeface="Century"/>
              <a:ea typeface="Century"/>
              <a:cs typeface="Century"/>
              <a:sym typeface="Century"/>
            </a:endParaRPr>
          </a:p>
          <a:p>
            <a:pPr indent="0" lvl="0" marL="0" marR="0" rtl="0" algn="l">
              <a:spcBef>
                <a:spcPts val="44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The expected frequency for a cell </a:t>
            </a:r>
            <a:r>
              <a:rPr i="1" lang="en-US" sz="22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E</a:t>
            </a:r>
            <a:r>
              <a:rPr baseline="-25000" i="1" lang="en-US" sz="22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r,c</a:t>
            </a:r>
            <a:r>
              <a:rPr i="1" lang="en-US" sz="22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</a:t>
            </a:r>
            <a:r>
              <a:rPr lang="en-US" sz="22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in a contingency table is </a:t>
            </a:r>
            <a:endParaRPr/>
          </a:p>
          <a:p>
            <a:pPr indent="0" lvl="0" marL="0" marR="0" rtl="0" algn="l">
              <a:spcBef>
                <a:spcPts val="44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entury"/>
              <a:ea typeface="Century"/>
              <a:cs typeface="Century"/>
              <a:sym typeface="Century"/>
            </a:endParaRPr>
          </a:p>
          <a:p>
            <a:pPr indent="0" lvl="0" marL="0" marR="0" rtl="0" algn="l">
              <a:spcBef>
                <a:spcPts val="44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entury"/>
              <a:ea typeface="Century"/>
              <a:cs typeface="Century"/>
              <a:sym typeface="Century"/>
            </a:endParaRPr>
          </a:p>
          <a:p>
            <a:pPr indent="0" lvl="0" marL="0" marR="0" rtl="0" algn="l">
              <a:spcBef>
                <a:spcPts val="44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entury"/>
              <a:ea typeface="Century"/>
              <a:cs typeface="Century"/>
              <a:sym typeface="Century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7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7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7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71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6" name="Google Shape;376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77" name="Google Shape;377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78" name="Google Shape;378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79" name="Google Shape;379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80" name="Google Shape;380;p1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2036" y="-56078"/>
            <a:ext cx="10314218" cy="1900605"/>
          </a:xfrm>
          <a:prstGeom prst="rect">
            <a:avLst/>
          </a:prstGeom>
          <a:noFill/>
          <a:ln>
            <a:noFill/>
          </a:ln>
        </p:spPr>
      </p:pic>
      <p:sp>
        <p:nvSpPr>
          <p:cNvPr id="381" name="Google Shape;381;p18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82" name="Google Shape;382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83" name="Google Shape;383;p18"/>
          <p:cNvSpPr/>
          <p:nvPr/>
        </p:nvSpPr>
        <p:spPr>
          <a:xfrm>
            <a:off x="2986451" y="477530"/>
            <a:ext cx="672096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4" name="Google Shape;384;p18"/>
          <p:cNvSpPr/>
          <p:nvPr/>
        </p:nvSpPr>
        <p:spPr>
          <a:xfrm>
            <a:off x="1736440" y="1814072"/>
            <a:ext cx="9081654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33400" lvl="1" marL="93345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400" u="none" cap="none" strike="noStrike">
              <a:solidFill>
                <a:schemeClr val="accen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33400" lvl="1" marL="93345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400" u="none" cap="none" strike="noStrike">
              <a:solidFill>
                <a:schemeClr val="accen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5" name="Google Shape;385;p18"/>
          <p:cNvSpPr/>
          <p:nvPr/>
        </p:nvSpPr>
        <p:spPr>
          <a:xfrm>
            <a:off x="1736440" y="2123140"/>
            <a:ext cx="9081654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Find the expected frequency for each “Male” cell in the contingency table for the sample of 321 fatally injured drivers.  Assume that the variables, age and gender, are independent.</a:t>
            </a:r>
            <a:endParaRPr/>
          </a:p>
        </p:txBody>
      </p:sp>
      <p:grpSp>
        <p:nvGrpSpPr>
          <p:cNvPr id="386" name="Google Shape;386;p18"/>
          <p:cNvGrpSpPr/>
          <p:nvPr/>
        </p:nvGrpSpPr>
        <p:grpSpPr>
          <a:xfrm>
            <a:off x="2258294" y="3632537"/>
            <a:ext cx="8559800" cy="2389187"/>
            <a:chOff x="192" y="1927"/>
            <a:chExt cx="5392" cy="1421"/>
          </a:xfrm>
        </p:grpSpPr>
        <p:grpSp>
          <p:nvGrpSpPr>
            <p:cNvPr id="387" name="Google Shape;387;p18"/>
            <p:cNvGrpSpPr/>
            <p:nvPr/>
          </p:nvGrpSpPr>
          <p:grpSpPr>
            <a:xfrm>
              <a:off x="192" y="2160"/>
              <a:ext cx="5390" cy="1188"/>
              <a:chOff x="192" y="2160"/>
              <a:chExt cx="5390" cy="1188"/>
            </a:xfrm>
          </p:grpSpPr>
          <p:sp>
            <p:nvSpPr>
              <p:cNvPr id="388" name="Google Shape;388;p18"/>
              <p:cNvSpPr/>
              <p:nvPr/>
            </p:nvSpPr>
            <p:spPr>
              <a:xfrm>
                <a:off x="4944" y="2850"/>
                <a:ext cx="638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105</a:t>
                </a:r>
                <a:endParaRPr/>
              </a:p>
            </p:txBody>
          </p:sp>
          <p:sp>
            <p:nvSpPr>
              <p:cNvPr id="389" name="Google Shape;389;p18"/>
              <p:cNvSpPr/>
              <p:nvPr/>
            </p:nvSpPr>
            <p:spPr>
              <a:xfrm>
                <a:off x="4306" y="2850"/>
                <a:ext cx="638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6</a:t>
                </a:r>
                <a:endParaRPr/>
              </a:p>
            </p:txBody>
          </p:sp>
          <p:sp>
            <p:nvSpPr>
              <p:cNvPr id="390" name="Google Shape;390;p18"/>
              <p:cNvSpPr/>
              <p:nvPr/>
            </p:nvSpPr>
            <p:spPr>
              <a:xfrm>
                <a:off x="3621" y="2850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10</a:t>
                </a:r>
                <a:endParaRPr/>
              </a:p>
            </p:txBody>
          </p:sp>
          <p:sp>
            <p:nvSpPr>
              <p:cNvPr id="391" name="Google Shape;391;p18"/>
              <p:cNvSpPr/>
              <p:nvPr/>
            </p:nvSpPr>
            <p:spPr>
              <a:xfrm>
                <a:off x="2935" y="2850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21</a:t>
                </a:r>
                <a:endParaRPr/>
              </a:p>
            </p:txBody>
          </p:sp>
          <p:sp>
            <p:nvSpPr>
              <p:cNvPr id="392" name="Google Shape;392;p18"/>
              <p:cNvSpPr/>
              <p:nvPr/>
            </p:nvSpPr>
            <p:spPr>
              <a:xfrm>
                <a:off x="2249" y="2850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33</a:t>
                </a:r>
                <a:endParaRPr/>
              </a:p>
            </p:txBody>
          </p:sp>
          <p:sp>
            <p:nvSpPr>
              <p:cNvPr id="393" name="Google Shape;393;p18"/>
              <p:cNvSpPr/>
              <p:nvPr/>
            </p:nvSpPr>
            <p:spPr>
              <a:xfrm>
                <a:off x="1563" y="2850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22</a:t>
                </a:r>
                <a:endParaRPr/>
              </a:p>
            </p:txBody>
          </p:sp>
          <p:sp>
            <p:nvSpPr>
              <p:cNvPr id="394" name="Google Shape;394;p18"/>
              <p:cNvSpPr/>
              <p:nvPr/>
            </p:nvSpPr>
            <p:spPr>
              <a:xfrm>
                <a:off x="878" y="2850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13</a:t>
                </a:r>
                <a:endParaRPr/>
              </a:p>
            </p:txBody>
          </p:sp>
          <p:sp>
            <p:nvSpPr>
              <p:cNvPr id="395" name="Google Shape;395;p18"/>
              <p:cNvSpPr/>
              <p:nvPr/>
            </p:nvSpPr>
            <p:spPr>
              <a:xfrm>
                <a:off x="192" y="2850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Female</a:t>
                </a:r>
                <a:endParaRPr/>
              </a:p>
            </p:txBody>
          </p:sp>
          <p:sp>
            <p:nvSpPr>
              <p:cNvPr id="396" name="Google Shape;396;p18"/>
              <p:cNvSpPr/>
              <p:nvPr/>
            </p:nvSpPr>
            <p:spPr>
              <a:xfrm>
                <a:off x="4306" y="3099"/>
                <a:ext cx="638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16</a:t>
                </a:r>
                <a:endParaRPr/>
              </a:p>
            </p:txBody>
          </p:sp>
          <p:sp>
            <p:nvSpPr>
              <p:cNvPr id="397" name="Google Shape;397;p18"/>
              <p:cNvSpPr/>
              <p:nvPr/>
            </p:nvSpPr>
            <p:spPr>
              <a:xfrm>
                <a:off x="4306" y="2601"/>
                <a:ext cx="638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10</a:t>
                </a:r>
                <a:endParaRPr/>
              </a:p>
            </p:txBody>
          </p:sp>
          <p:sp>
            <p:nvSpPr>
              <p:cNvPr id="398" name="Google Shape;398;p18"/>
              <p:cNvSpPr/>
              <p:nvPr/>
            </p:nvSpPr>
            <p:spPr>
              <a:xfrm>
                <a:off x="4306" y="2160"/>
                <a:ext cx="638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61 and older</a:t>
                </a:r>
                <a:endParaRPr/>
              </a:p>
            </p:txBody>
          </p:sp>
          <p:sp>
            <p:nvSpPr>
              <p:cNvPr id="399" name="Google Shape;399;p18"/>
              <p:cNvSpPr/>
              <p:nvPr/>
            </p:nvSpPr>
            <p:spPr>
              <a:xfrm>
                <a:off x="4944" y="3099"/>
                <a:ext cx="638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321</a:t>
                </a:r>
                <a:endParaRPr/>
              </a:p>
            </p:txBody>
          </p:sp>
          <p:sp>
            <p:nvSpPr>
              <p:cNvPr id="400" name="Google Shape;400;p18"/>
              <p:cNvSpPr/>
              <p:nvPr/>
            </p:nvSpPr>
            <p:spPr>
              <a:xfrm>
                <a:off x="3621" y="3099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38</a:t>
                </a:r>
                <a:endParaRPr/>
              </a:p>
            </p:txBody>
          </p:sp>
          <p:sp>
            <p:nvSpPr>
              <p:cNvPr id="401" name="Google Shape;401;p18"/>
              <p:cNvSpPr/>
              <p:nvPr/>
            </p:nvSpPr>
            <p:spPr>
              <a:xfrm>
                <a:off x="2935" y="3099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64</a:t>
                </a:r>
                <a:endParaRPr/>
              </a:p>
            </p:txBody>
          </p:sp>
          <p:sp>
            <p:nvSpPr>
              <p:cNvPr id="402" name="Google Shape;402;p18"/>
              <p:cNvSpPr/>
              <p:nvPr/>
            </p:nvSpPr>
            <p:spPr>
              <a:xfrm>
                <a:off x="2249" y="3099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85</a:t>
                </a:r>
                <a:endParaRPr/>
              </a:p>
            </p:txBody>
          </p:sp>
          <p:sp>
            <p:nvSpPr>
              <p:cNvPr id="403" name="Google Shape;403;p18"/>
              <p:cNvSpPr/>
              <p:nvPr/>
            </p:nvSpPr>
            <p:spPr>
              <a:xfrm>
                <a:off x="1563" y="3099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73</a:t>
                </a:r>
                <a:endParaRPr/>
              </a:p>
            </p:txBody>
          </p:sp>
          <p:sp>
            <p:nvSpPr>
              <p:cNvPr id="404" name="Google Shape;404;p18"/>
              <p:cNvSpPr/>
              <p:nvPr/>
            </p:nvSpPr>
            <p:spPr>
              <a:xfrm>
                <a:off x="878" y="3099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45</a:t>
                </a:r>
                <a:endParaRPr/>
              </a:p>
            </p:txBody>
          </p:sp>
          <p:sp>
            <p:nvSpPr>
              <p:cNvPr id="405" name="Google Shape;405;p18"/>
              <p:cNvSpPr/>
              <p:nvPr/>
            </p:nvSpPr>
            <p:spPr>
              <a:xfrm>
                <a:off x="192" y="3099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Total</a:t>
                </a:r>
                <a:endParaRPr/>
              </a:p>
            </p:txBody>
          </p:sp>
          <p:sp>
            <p:nvSpPr>
              <p:cNvPr id="406" name="Google Shape;406;p18"/>
              <p:cNvSpPr/>
              <p:nvPr/>
            </p:nvSpPr>
            <p:spPr>
              <a:xfrm>
                <a:off x="4944" y="2601"/>
                <a:ext cx="638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216</a:t>
                </a:r>
                <a:endParaRPr/>
              </a:p>
            </p:txBody>
          </p:sp>
          <p:sp>
            <p:nvSpPr>
              <p:cNvPr id="407" name="Google Shape;407;p18"/>
              <p:cNvSpPr/>
              <p:nvPr/>
            </p:nvSpPr>
            <p:spPr>
              <a:xfrm>
                <a:off x="3621" y="2601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28</a:t>
                </a:r>
                <a:endParaRPr/>
              </a:p>
            </p:txBody>
          </p:sp>
          <p:sp>
            <p:nvSpPr>
              <p:cNvPr id="408" name="Google Shape;408;p18"/>
              <p:cNvSpPr/>
              <p:nvPr/>
            </p:nvSpPr>
            <p:spPr>
              <a:xfrm>
                <a:off x="2935" y="2601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43</a:t>
                </a:r>
                <a:endParaRPr/>
              </a:p>
            </p:txBody>
          </p:sp>
          <p:sp>
            <p:nvSpPr>
              <p:cNvPr id="409" name="Google Shape;409;p18"/>
              <p:cNvSpPr/>
              <p:nvPr/>
            </p:nvSpPr>
            <p:spPr>
              <a:xfrm>
                <a:off x="2249" y="2601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52</a:t>
                </a:r>
                <a:endParaRPr/>
              </a:p>
            </p:txBody>
          </p:sp>
          <p:sp>
            <p:nvSpPr>
              <p:cNvPr id="410" name="Google Shape;410;p18"/>
              <p:cNvSpPr/>
              <p:nvPr/>
            </p:nvSpPr>
            <p:spPr>
              <a:xfrm>
                <a:off x="1563" y="2601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51</a:t>
                </a:r>
                <a:endParaRPr/>
              </a:p>
            </p:txBody>
          </p:sp>
          <p:sp>
            <p:nvSpPr>
              <p:cNvPr id="411" name="Google Shape;411;p18"/>
              <p:cNvSpPr/>
              <p:nvPr/>
            </p:nvSpPr>
            <p:spPr>
              <a:xfrm>
                <a:off x="878" y="2601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32</a:t>
                </a:r>
                <a:endParaRPr/>
              </a:p>
            </p:txBody>
          </p:sp>
          <p:sp>
            <p:nvSpPr>
              <p:cNvPr id="412" name="Google Shape;412;p18"/>
              <p:cNvSpPr/>
              <p:nvPr/>
            </p:nvSpPr>
            <p:spPr>
              <a:xfrm>
                <a:off x="192" y="2601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Male</a:t>
                </a:r>
                <a:endParaRPr/>
              </a:p>
            </p:txBody>
          </p:sp>
          <p:sp>
            <p:nvSpPr>
              <p:cNvPr id="413" name="Google Shape;413;p18"/>
              <p:cNvSpPr/>
              <p:nvPr/>
            </p:nvSpPr>
            <p:spPr>
              <a:xfrm>
                <a:off x="4944" y="2160"/>
                <a:ext cx="638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Total</a:t>
                </a:r>
                <a:endParaRPr/>
              </a:p>
            </p:txBody>
          </p:sp>
          <p:sp>
            <p:nvSpPr>
              <p:cNvPr id="414" name="Google Shape;414;p18"/>
              <p:cNvSpPr/>
              <p:nvPr/>
            </p:nvSpPr>
            <p:spPr>
              <a:xfrm>
                <a:off x="3621" y="2160"/>
                <a:ext cx="685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51 – 60</a:t>
                </a:r>
                <a:endParaRPr/>
              </a:p>
            </p:txBody>
          </p:sp>
          <p:sp>
            <p:nvSpPr>
              <p:cNvPr id="415" name="Google Shape;415;p18"/>
              <p:cNvSpPr/>
              <p:nvPr/>
            </p:nvSpPr>
            <p:spPr>
              <a:xfrm>
                <a:off x="2935" y="2160"/>
                <a:ext cx="686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41 – 50</a:t>
                </a:r>
                <a:endParaRPr/>
              </a:p>
            </p:txBody>
          </p:sp>
          <p:sp>
            <p:nvSpPr>
              <p:cNvPr id="416" name="Google Shape;416;p18"/>
              <p:cNvSpPr/>
              <p:nvPr/>
            </p:nvSpPr>
            <p:spPr>
              <a:xfrm>
                <a:off x="2249" y="2160"/>
                <a:ext cx="686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31 – 40</a:t>
                </a:r>
                <a:endParaRPr/>
              </a:p>
            </p:txBody>
          </p:sp>
          <p:sp>
            <p:nvSpPr>
              <p:cNvPr id="417" name="Google Shape;417;p18"/>
              <p:cNvSpPr/>
              <p:nvPr/>
            </p:nvSpPr>
            <p:spPr>
              <a:xfrm>
                <a:off x="1563" y="2160"/>
                <a:ext cx="686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21 – 30</a:t>
                </a:r>
                <a:endParaRPr/>
              </a:p>
            </p:txBody>
          </p:sp>
          <p:sp>
            <p:nvSpPr>
              <p:cNvPr id="418" name="Google Shape;418;p18"/>
              <p:cNvSpPr/>
              <p:nvPr/>
            </p:nvSpPr>
            <p:spPr>
              <a:xfrm>
                <a:off x="878" y="2160"/>
                <a:ext cx="685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16 – 20</a:t>
                </a:r>
                <a:endParaRPr/>
              </a:p>
            </p:txBody>
          </p:sp>
          <p:sp>
            <p:nvSpPr>
              <p:cNvPr id="419" name="Google Shape;419;p18"/>
              <p:cNvSpPr/>
              <p:nvPr/>
            </p:nvSpPr>
            <p:spPr>
              <a:xfrm>
                <a:off x="192" y="2160"/>
                <a:ext cx="686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Gender</a:t>
                </a:r>
                <a:endParaRPr/>
              </a:p>
            </p:txBody>
          </p:sp>
          <p:cxnSp>
            <p:nvCxnSpPr>
              <p:cNvPr id="420" name="Google Shape;420;p18"/>
              <p:cNvCxnSpPr/>
              <p:nvPr/>
            </p:nvCxnSpPr>
            <p:spPr>
              <a:xfrm>
                <a:off x="192" y="2601"/>
                <a:ext cx="5390" cy="0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421" name="Google Shape;421;p18"/>
              <p:cNvCxnSpPr/>
              <p:nvPr/>
            </p:nvCxnSpPr>
            <p:spPr>
              <a:xfrm>
                <a:off x="192" y="2850"/>
                <a:ext cx="5390" cy="0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422" name="Google Shape;422;p18"/>
              <p:cNvCxnSpPr/>
              <p:nvPr/>
            </p:nvCxnSpPr>
            <p:spPr>
              <a:xfrm>
                <a:off x="878" y="2160"/>
                <a:ext cx="0" cy="1188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423" name="Google Shape;423;p18"/>
              <p:cNvCxnSpPr/>
              <p:nvPr/>
            </p:nvCxnSpPr>
            <p:spPr>
              <a:xfrm>
                <a:off x="1563" y="2160"/>
                <a:ext cx="0" cy="1188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424" name="Google Shape;424;p18"/>
              <p:cNvCxnSpPr/>
              <p:nvPr/>
            </p:nvCxnSpPr>
            <p:spPr>
              <a:xfrm>
                <a:off x="2249" y="2160"/>
                <a:ext cx="0" cy="1188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425" name="Google Shape;425;p18"/>
              <p:cNvCxnSpPr/>
              <p:nvPr/>
            </p:nvCxnSpPr>
            <p:spPr>
              <a:xfrm>
                <a:off x="2935" y="2160"/>
                <a:ext cx="0" cy="1188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426" name="Google Shape;426;p18"/>
              <p:cNvCxnSpPr/>
              <p:nvPr/>
            </p:nvCxnSpPr>
            <p:spPr>
              <a:xfrm>
                <a:off x="3621" y="2160"/>
                <a:ext cx="0" cy="1188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427" name="Google Shape;427;p18"/>
              <p:cNvCxnSpPr/>
              <p:nvPr/>
            </p:nvCxnSpPr>
            <p:spPr>
              <a:xfrm>
                <a:off x="4306" y="2160"/>
                <a:ext cx="0" cy="1188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428" name="Google Shape;428;p18"/>
              <p:cNvCxnSpPr/>
              <p:nvPr/>
            </p:nvCxnSpPr>
            <p:spPr>
              <a:xfrm>
                <a:off x="4944" y="2160"/>
                <a:ext cx="0" cy="1188"/>
              </a:xfrm>
              <a:prstGeom prst="straightConnector1">
                <a:avLst/>
              </a:prstGeom>
              <a:noFill/>
              <a:ln cap="flat" cmpd="sng" w="381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429" name="Google Shape;429;p18"/>
              <p:cNvCxnSpPr/>
              <p:nvPr/>
            </p:nvCxnSpPr>
            <p:spPr>
              <a:xfrm>
                <a:off x="192" y="3099"/>
                <a:ext cx="5390" cy="0"/>
              </a:xfrm>
              <a:prstGeom prst="straightConnector1">
                <a:avLst/>
              </a:prstGeom>
              <a:noFill/>
              <a:ln cap="flat" cmpd="sng" w="381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430" name="Google Shape;430;p18"/>
              <p:cNvCxnSpPr/>
              <p:nvPr/>
            </p:nvCxnSpPr>
            <p:spPr>
              <a:xfrm>
                <a:off x="192" y="2160"/>
                <a:ext cx="5390" cy="0"/>
              </a:xfrm>
              <a:prstGeom prst="straightConnector1">
                <a:avLst/>
              </a:prstGeom>
              <a:noFill/>
              <a:ln cap="sq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431" name="Google Shape;431;p18"/>
              <p:cNvCxnSpPr/>
              <p:nvPr/>
            </p:nvCxnSpPr>
            <p:spPr>
              <a:xfrm>
                <a:off x="192" y="2160"/>
                <a:ext cx="0" cy="1188"/>
              </a:xfrm>
              <a:prstGeom prst="straightConnector1">
                <a:avLst/>
              </a:prstGeom>
              <a:noFill/>
              <a:ln cap="sq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432" name="Google Shape;432;p18"/>
              <p:cNvCxnSpPr/>
              <p:nvPr/>
            </p:nvCxnSpPr>
            <p:spPr>
              <a:xfrm>
                <a:off x="5582" y="2160"/>
                <a:ext cx="0" cy="1188"/>
              </a:xfrm>
              <a:prstGeom prst="straightConnector1">
                <a:avLst/>
              </a:prstGeom>
              <a:noFill/>
              <a:ln cap="sq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433" name="Google Shape;433;p18"/>
              <p:cNvCxnSpPr/>
              <p:nvPr/>
            </p:nvCxnSpPr>
            <p:spPr>
              <a:xfrm>
                <a:off x="192" y="3348"/>
                <a:ext cx="5390" cy="0"/>
              </a:xfrm>
              <a:prstGeom prst="straightConnector1">
                <a:avLst/>
              </a:prstGeom>
              <a:noFill/>
              <a:ln cap="sq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</p:grpSp>
        <p:sp>
          <p:nvSpPr>
            <p:cNvPr id="434" name="Google Shape;434;p18"/>
            <p:cNvSpPr txBox="1"/>
            <p:nvPr/>
          </p:nvSpPr>
          <p:spPr>
            <a:xfrm>
              <a:off x="880" y="1927"/>
              <a:ext cx="4704" cy="224"/>
            </a:xfrm>
            <a:prstGeom prst="rect">
              <a:avLst/>
            </a:prstGeom>
            <a:solidFill>
              <a:schemeClr val="folHlink">
                <a:alpha val="49803"/>
              </a:schemeClr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91425" spcFirstLastPara="1" rIns="91425" wrap="square" tIns="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Age</a:t>
              </a:r>
              <a:endParaRPr/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" presetSubtype="0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9" name="Google Shape;439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41" name="Google Shape;441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42" name="Google Shape;442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43" name="Google Shape;443;p1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0" y="-65314"/>
            <a:ext cx="10314218" cy="1900605"/>
          </a:xfrm>
          <a:prstGeom prst="rect">
            <a:avLst/>
          </a:prstGeom>
          <a:noFill/>
          <a:ln>
            <a:noFill/>
          </a:ln>
        </p:spPr>
      </p:pic>
      <p:sp>
        <p:nvSpPr>
          <p:cNvPr id="444" name="Google Shape;444;p1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45" name="Google Shape;445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grpSp>
        <p:nvGrpSpPr>
          <p:cNvPr id="446" name="Google Shape;446;p19"/>
          <p:cNvGrpSpPr/>
          <p:nvPr/>
        </p:nvGrpSpPr>
        <p:grpSpPr>
          <a:xfrm>
            <a:off x="1634837" y="1930969"/>
            <a:ext cx="8559800" cy="2109788"/>
            <a:chOff x="192" y="1909"/>
            <a:chExt cx="5392" cy="1439"/>
          </a:xfrm>
        </p:grpSpPr>
        <p:grpSp>
          <p:nvGrpSpPr>
            <p:cNvPr id="447" name="Google Shape;447;p19"/>
            <p:cNvGrpSpPr/>
            <p:nvPr/>
          </p:nvGrpSpPr>
          <p:grpSpPr>
            <a:xfrm>
              <a:off x="192" y="2160"/>
              <a:ext cx="5390" cy="1188"/>
              <a:chOff x="192" y="2160"/>
              <a:chExt cx="5390" cy="1188"/>
            </a:xfrm>
          </p:grpSpPr>
          <p:sp>
            <p:nvSpPr>
              <p:cNvPr id="448" name="Google Shape;448;p19"/>
              <p:cNvSpPr/>
              <p:nvPr/>
            </p:nvSpPr>
            <p:spPr>
              <a:xfrm>
                <a:off x="4944" y="2850"/>
                <a:ext cx="638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105</a:t>
                </a:r>
                <a:endParaRPr/>
              </a:p>
            </p:txBody>
          </p:sp>
          <p:sp>
            <p:nvSpPr>
              <p:cNvPr id="449" name="Google Shape;449;p19"/>
              <p:cNvSpPr/>
              <p:nvPr/>
            </p:nvSpPr>
            <p:spPr>
              <a:xfrm>
                <a:off x="4306" y="2850"/>
                <a:ext cx="638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6</a:t>
                </a:r>
                <a:endParaRPr/>
              </a:p>
            </p:txBody>
          </p:sp>
          <p:sp>
            <p:nvSpPr>
              <p:cNvPr id="450" name="Google Shape;450;p19"/>
              <p:cNvSpPr/>
              <p:nvPr/>
            </p:nvSpPr>
            <p:spPr>
              <a:xfrm>
                <a:off x="3621" y="2850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10</a:t>
                </a:r>
                <a:endParaRPr/>
              </a:p>
            </p:txBody>
          </p:sp>
          <p:sp>
            <p:nvSpPr>
              <p:cNvPr id="451" name="Google Shape;451;p19"/>
              <p:cNvSpPr/>
              <p:nvPr/>
            </p:nvSpPr>
            <p:spPr>
              <a:xfrm>
                <a:off x="2935" y="2850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21</a:t>
                </a:r>
                <a:endParaRPr/>
              </a:p>
            </p:txBody>
          </p:sp>
          <p:sp>
            <p:nvSpPr>
              <p:cNvPr id="452" name="Google Shape;452;p19"/>
              <p:cNvSpPr/>
              <p:nvPr/>
            </p:nvSpPr>
            <p:spPr>
              <a:xfrm>
                <a:off x="2249" y="2850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33</a:t>
                </a:r>
                <a:endParaRPr/>
              </a:p>
            </p:txBody>
          </p:sp>
          <p:sp>
            <p:nvSpPr>
              <p:cNvPr id="453" name="Google Shape;453;p19"/>
              <p:cNvSpPr/>
              <p:nvPr/>
            </p:nvSpPr>
            <p:spPr>
              <a:xfrm>
                <a:off x="1563" y="2850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22</a:t>
                </a:r>
                <a:endParaRPr/>
              </a:p>
            </p:txBody>
          </p:sp>
          <p:sp>
            <p:nvSpPr>
              <p:cNvPr id="454" name="Google Shape;454;p19"/>
              <p:cNvSpPr/>
              <p:nvPr/>
            </p:nvSpPr>
            <p:spPr>
              <a:xfrm>
                <a:off x="878" y="2850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13</a:t>
                </a:r>
                <a:endParaRPr/>
              </a:p>
            </p:txBody>
          </p:sp>
          <p:sp>
            <p:nvSpPr>
              <p:cNvPr id="455" name="Google Shape;455;p19"/>
              <p:cNvSpPr/>
              <p:nvPr/>
            </p:nvSpPr>
            <p:spPr>
              <a:xfrm>
                <a:off x="192" y="2850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Female</a:t>
                </a:r>
                <a:endParaRPr/>
              </a:p>
            </p:txBody>
          </p:sp>
          <p:sp>
            <p:nvSpPr>
              <p:cNvPr id="456" name="Google Shape;456;p19"/>
              <p:cNvSpPr/>
              <p:nvPr/>
            </p:nvSpPr>
            <p:spPr>
              <a:xfrm>
                <a:off x="4306" y="3099"/>
                <a:ext cx="638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16</a:t>
                </a:r>
                <a:endParaRPr/>
              </a:p>
            </p:txBody>
          </p:sp>
          <p:sp>
            <p:nvSpPr>
              <p:cNvPr id="457" name="Google Shape;457;p19"/>
              <p:cNvSpPr/>
              <p:nvPr/>
            </p:nvSpPr>
            <p:spPr>
              <a:xfrm>
                <a:off x="4306" y="2601"/>
                <a:ext cx="638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10</a:t>
                </a:r>
                <a:endParaRPr/>
              </a:p>
            </p:txBody>
          </p:sp>
          <p:sp>
            <p:nvSpPr>
              <p:cNvPr id="458" name="Google Shape;458;p19"/>
              <p:cNvSpPr/>
              <p:nvPr/>
            </p:nvSpPr>
            <p:spPr>
              <a:xfrm>
                <a:off x="4306" y="2160"/>
                <a:ext cx="638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61 and older</a:t>
                </a:r>
                <a:endParaRPr/>
              </a:p>
            </p:txBody>
          </p:sp>
          <p:sp>
            <p:nvSpPr>
              <p:cNvPr id="459" name="Google Shape;459;p19"/>
              <p:cNvSpPr/>
              <p:nvPr/>
            </p:nvSpPr>
            <p:spPr>
              <a:xfrm>
                <a:off x="4944" y="3099"/>
                <a:ext cx="638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321</a:t>
                </a:r>
                <a:endParaRPr/>
              </a:p>
            </p:txBody>
          </p:sp>
          <p:sp>
            <p:nvSpPr>
              <p:cNvPr id="460" name="Google Shape;460;p19"/>
              <p:cNvSpPr/>
              <p:nvPr/>
            </p:nvSpPr>
            <p:spPr>
              <a:xfrm>
                <a:off x="3621" y="3099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38</a:t>
                </a:r>
                <a:endParaRPr/>
              </a:p>
            </p:txBody>
          </p:sp>
          <p:sp>
            <p:nvSpPr>
              <p:cNvPr id="461" name="Google Shape;461;p19"/>
              <p:cNvSpPr/>
              <p:nvPr/>
            </p:nvSpPr>
            <p:spPr>
              <a:xfrm>
                <a:off x="2935" y="3099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64</a:t>
                </a:r>
                <a:endParaRPr/>
              </a:p>
            </p:txBody>
          </p:sp>
          <p:sp>
            <p:nvSpPr>
              <p:cNvPr id="462" name="Google Shape;462;p19"/>
              <p:cNvSpPr/>
              <p:nvPr/>
            </p:nvSpPr>
            <p:spPr>
              <a:xfrm>
                <a:off x="2249" y="3099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85</a:t>
                </a:r>
                <a:endParaRPr/>
              </a:p>
            </p:txBody>
          </p:sp>
          <p:sp>
            <p:nvSpPr>
              <p:cNvPr id="463" name="Google Shape;463;p19"/>
              <p:cNvSpPr/>
              <p:nvPr/>
            </p:nvSpPr>
            <p:spPr>
              <a:xfrm>
                <a:off x="1563" y="3099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73</a:t>
                </a:r>
                <a:endParaRPr/>
              </a:p>
            </p:txBody>
          </p:sp>
          <p:sp>
            <p:nvSpPr>
              <p:cNvPr id="464" name="Google Shape;464;p19"/>
              <p:cNvSpPr/>
              <p:nvPr/>
            </p:nvSpPr>
            <p:spPr>
              <a:xfrm>
                <a:off x="878" y="3099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45</a:t>
                </a:r>
                <a:endParaRPr/>
              </a:p>
            </p:txBody>
          </p:sp>
          <p:sp>
            <p:nvSpPr>
              <p:cNvPr id="465" name="Google Shape;465;p19"/>
              <p:cNvSpPr/>
              <p:nvPr/>
            </p:nvSpPr>
            <p:spPr>
              <a:xfrm>
                <a:off x="192" y="3099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Total</a:t>
                </a:r>
                <a:endParaRPr/>
              </a:p>
            </p:txBody>
          </p:sp>
          <p:sp>
            <p:nvSpPr>
              <p:cNvPr id="466" name="Google Shape;466;p19"/>
              <p:cNvSpPr/>
              <p:nvPr/>
            </p:nvSpPr>
            <p:spPr>
              <a:xfrm>
                <a:off x="4944" y="2601"/>
                <a:ext cx="638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216</a:t>
                </a:r>
                <a:endParaRPr/>
              </a:p>
            </p:txBody>
          </p:sp>
          <p:sp>
            <p:nvSpPr>
              <p:cNvPr id="467" name="Google Shape;467;p19"/>
              <p:cNvSpPr/>
              <p:nvPr/>
            </p:nvSpPr>
            <p:spPr>
              <a:xfrm>
                <a:off x="3621" y="2601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28</a:t>
                </a:r>
                <a:endParaRPr/>
              </a:p>
            </p:txBody>
          </p:sp>
          <p:sp>
            <p:nvSpPr>
              <p:cNvPr id="468" name="Google Shape;468;p19"/>
              <p:cNvSpPr/>
              <p:nvPr/>
            </p:nvSpPr>
            <p:spPr>
              <a:xfrm>
                <a:off x="2935" y="2601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43</a:t>
                </a:r>
                <a:endParaRPr/>
              </a:p>
            </p:txBody>
          </p:sp>
          <p:sp>
            <p:nvSpPr>
              <p:cNvPr id="469" name="Google Shape;469;p19"/>
              <p:cNvSpPr/>
              <p:nvPr/>
            </p:nvSpPr>
            <p:spPr>
              <a:xfrm>
                <a:off x="2249" y="2601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52</a:t>
                </a:r>
                <a:endParaRPr/>
              </a:p>
            </p:txBody>
          </p:sp>
          <p:sp>
            <p:nvSpPr>
              <p:cNvPr id="470" name="Google Shape;470;p19"/>
              <p:cNvSpPr/>
              <p:nvPr/>
            </p:nvSpPr>
            <p:spPr>
              <a:xfrm>
                <a:off x="1563" y="2601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51</a:t>
                </a:r>
                <a:endParaRPr/>
              </a:p>
            </p:txBody>
          </p:sp>
          <p:sp>
            <p:nvSpPr>
              <p:cNvPr id="471" name="Google Shape;471;p19"/>
              <p:cNvSpPr/>
              <p:nvPr/>
            </p:nvSpPr>
            <p:spPr>
              <a:xfrm>
                <a:off x="878" y="2601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32</a:t>
                </a:r>
                <a:endParaRPr/>
              </a:p>
            </p:txBody>
          </p:sp>
          <p:sp>
            <p:nvSpPr>
              <p:cNvPr id="472" name="Google Shape;472;p19"/>
              <p:cNvSpPr/>
              <p:nvPr/>
            </p:nvSpPr>
            <p:spPr>
              <a:xfrm>
                <a:off x="192" y="2601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Male</a:t>
                </a:r>
                <a:endParaRPr/>
              </a:p>
            </p:txBody>
          </p:sp>
          <p:sp>
            <p:nvSpPr>
              <p:cNvPr id="473" name="Google Shape;473;p19"/>
              <p:cNvSpPr/>
              <p:nvPr/>
            </p:nvSpPr>
            <p:spPr>
              <a:xfrm>
                <a:off x="4944" y="2160"/>
                <a:ext cx="638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Total</a:t>
                </a:r>
                <a:endParaRPr/>
              </a:p>
            </p:txBody>
          </p:sp>
          <p:sp>
            <p:nvSpPr>
              <p:cNvPr id="474" name="Google Shape;474;p19"/>
              <p:cNvSpPr/>
              <p:nvPr/>
            </p:nvSpPr>
            <p:spPr>
              <a:xfrm>
                <a:off x="3621" y="2160"/>
                <a:ext cx="685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51 – 60</a:t>
                </a:r>
                <a:endParaRPr/>
              </a:p>
            </p:txBody>
          </p:sp>
          <p:sp>
            <p:nvSpPr>
              <p:cNvPr id="475" name="Google Shape;475;p19"/>
              <p:cNvSpPr/>
              <p:nvPr/>
            </p:nvSpPr>
            <p:spPr>
              <a:xfrm>
                <a:off x="2935" y="2160"/>
                <a:ext cx="686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41 – 50</a:t>
                </a:r>
                <a:endParaRPr/>
              </a:p>
            </p:txBody>
          </p:sp>
          <p:sp>
            <p:nvSpPr>
              <p:cNvPr id="476" name="Google Shape;476;p19"/>
              <p:cNvSpPr/>
              <p:nvPr/>
            </p:nvSpPr>
            <p:spPr>
              <a:xfrm>
                <a:off x="2249" y="2160"/>
                <a:ext cx="686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31 – 40</a:t>
                </a:r>
                <a:endParaRPr/>
              </a:p>
            </p:txBody>
          </p:sp>
          <p:sp>
            <p:nvSpPr>
              <p:cNvPr id="477" name="Google Shape;477;p19"/>
              <p:cNvSpPr/>
              <p:nvPr/>
            </p:nvSpPr>
            <p:spPr>
              <a:xfrm>
                <a:off x="1563" y="2160"/>
                <a:ext cx="686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21 – 30</a:t>
                </a:r>
                <a:endParaRPr/>
              </a:p>
            </p:txBody>
          </p:sp>
          <p:sp>
            <p:nvSpPr>
              <p:cNvPr id="478" name="Google Shape;478;p19"/>
              <p:cNvSpPr/>
              <p:nvPr/>
            </p:nvSpPr>
            <p:spPr>
              <a:xfrm>
                <a:off x="878" y="2160"/>
                <a:ext cx="685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16 – 20</a:t>
                </a:r>
                <a:endParaRPr/>
              </a:p>
            </p:txBody>
          </p:sp>
          <p:sp>
            <p:nvSpPr>
              <p:cNvPr id="479" name="Google Shape;479;p19"/>
              <p:cNvSpPr/>
              <p:nvPr/>
            </p:nvSpPr>
            <p:spPr>
              <a:xfrm>
                <a:off x="192" y="2160"/>
                <a:ext cx="686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Gender</a:t>
                </a:r>
                <a:endParaRPr/>
              </a:p>
            </p:txBody>
          </p:sp>
          <p:cxnSp>
            <p:nvCxnSpPr>
              <p:cNvPr id="480" name="Google Shape;480;p19"/>
              <p:cNvCxnSpPr/>
              <p:nvPr/>
            </p:nvCxnSpPr>
            <p:spPr>
              <a:xfrm>
                <a:off x="192" y="2601"/>
                <a:ext cx="5390" cy="0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481" name="Google Shape;481;p19"/>
              <p:cNvCxnSpPr/>
              <p:nvPr/>
            </p:nvCxnSpPr>
            <p:spPr>
              <a:xfrm>
                <a:off x="192" y="2850"/>
                <a:ext cx="5390" cy="0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482" name="Google Shape;482;p19"/>
              <p:cNvCxnSpPr/>
              <p:nvPr/>
            </p:nvCxnSpPr>
            <p:spPr>
              <a:xfrm>
                <a:off x="878" y="2160"/>
                <a:ext cx="0" cy="1188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483" name="Google Shape;483;p19"/>
              <p:cNvCxnSpPr/>
              <p:nvPr/>
            </p:nvCxnSpPr>
            <p:spPr>
              <a:xfrm>
                <a:off x="1563" y="2160"/>
                <a:ext cx="0" cy="1188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484" name="Google Shape;484;p19"/>
              <p:cNvCxnSpPr/>
              <p:nvPr/>
            </p:nvCxnSpPr>
            <p:spPr>
              <a:xfrm>
                <a:off x="2249" y="2160"/>
                <a:ext cx="0" cy="1188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485" name="Google Shape;485;p19"/>
              <p:cNvCxnSpPr/>
              <p:nvPr/>
            </p:nvCxnSpPr>
            <p:spPr>
              <a:xfrm>
                <a:off x="2935" y="2160"/>
                <a:ext cx="0" cy="1188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486" name="Google Shape;486;p19"/>
              <p:cNvCxnSpPr/>
              <p:nvPr/>
            </p:nvCxnSpPr>
            <p:spPr>
              <a:xfrm>
                <a:off x="3621" y="2160"/>
                <a:ext cx="0" cy="1188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487" name="Google Shape;487;p19"/>
              <p:cNvCxnSpPr/>
              <p:nvPr/>
            </p:nvCxnSpPr>
            <p:spPr>
              <a:xfrm>
                <a:off x="4306" y="2160"/>
                <a:ext cx="0" cy="1188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488" name="Google Shape;488;p19"/>
              <p:cNvCxnSpPr/>
              <p:nvPr/>
            </p:nvCxnSpPr>
            <p:spPr>
              <a:xfrm>
                <a:off x="4944" y="2160"/>
                <a:ext cx="0" cy="1188"/>
              </a:xfrm>
              <a:prstGeom prst="straightConnector1">
                <a:avLst/>
              </a:prstGeom>
              <a:noFill/>
              <a:ln cap="flat" cmpd="sng" w="381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489" name="Google Shape;489;p19"/>
              <p:cNvCxnSpPr/>
              <p:nvPr/>
            </p:nvCxnSpPr>
            <p:spPr>
              <a:xfrm>
                <a:off x="192" y="3099"/>
                <a:ext cx="5390" cy="0"/>
              </a:xfrm>
              <a:prstGeom prst="straightConnector1">
                <a:avLst/>
              </a:prstGeom>
              <a:noFill/>
              <a:ln cap="flat" cmpd="sng" w="381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490" name="Google Shape;490;p19"/>
              <p:cNvCxnSpPr/>
              <p:nvPr/>
            </p:nvCxnSpPr>
            <p:spPr>
              <a:xfrm>
                <a:off x="192" y="2160"/>
                <a:ext cx="5390" cy="0"/>
              </a:xfrm>
              <a:prstGeom prst="straightConnector1">
                <a:avLst/>
              </a:prstGeom>
              <a:noFill/>
              <a:ln cap="sq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491" name="Google Shape;491;p19"/>
              <p:cNvCxnSpPr/>
              <p:nvPr/>
            </p:nvCxnSpPr>
            <p:spPr>
              <a:xfrm>
                <a:off x="192" y="2160"/>
                <a:ext cx="0" cy="1188"/>
              </a:xfrm>
              <a:prstGeom prst="straightConnector1">
                <a:avLst/>
              </a:prstGeom>
              <a:noFill/>
              <a:ln cap="sq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492" name="Google Shape;492;p19"/>
              <p:cNvCxnSpPr/>
              <p:nvPr/>
            </p:nvCxnSpPr>
            <p:spPr>
              <a:xfrm>
                <a:off x="5582" y="2160"/>
                <a:ext cx="0" cy="1188"/>
              </a:xfrm>
              <a:prstGeom prst="straightConnector1">
                <a:avLst/>
              </a:prstGeom>
              <a:noFill/>
              <a:ln cap="sq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493" name="Google Shape;493;p19"/>
              <p:cNvCxnSpPr/>
              <p:nvPr/>
            </p:nvCxnSpPr>
            <p:spPr>
              <a:xfrm>
                <a:off x="192" y="3348"/>
                <a:ext cx="5390" cy="0"/>
              </a:xfrm>
              <a:prstGeom prst="straightConnector1">
                <a:avLst/>
              </a:prstGeom>
              <a:noFill/>
              <a:ln cap="sq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</p:grpSp>
        <p:sp>
          <p:nvSpPr>
            <p:cNvPr id="494" name="Google Shape;494;p19"/>
            <p:cNvSpPr txBox="1"/>
            <p:nvPr/>
          </p:nvSpPr>
          <p:spPr>
            <a:xfrm>
              <a:off x="880" y="1909"/>
              <a:ext cx="4704" cy="258"/>
            </a:xfrm>
            <a:prstGeom prst="rect">
              <a:avLst/>
            </a:prstGeom>
            <a:solidFill>
              <a:schemeClr val="folHlink">
                <a:alpha val="49803"/>
              </a:schemeClr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91425" spcFirstLastPara="1" rIns="91425" wrap="square" tIns="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Age</a:t>
              </a:r>
              <a:endParaRPr/>
            </a:p>
          </p:txBody>
        </p:sp>
      </p:grpSp>
      <p:sp>
        <p:nvSpPr>
          <p:cNvPr id="495" name="Google Shape;495;p19"/>
          <p:cNvSpPr txBox="1"/>
          <p:nvPr/>
        </p:nvSpPr>
        <p:spPr>
          <a:xfrm>
            <a:off x="3001818" y="696695"/>
            <a:ext cx="4230255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 </a:t>
            </a:r>
            <a:endParaRPr b="1" sz="32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96" name="Google Shape;496;p1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776268" y="4189080"/>
            <a:ext cx="7092950" cy="585787"/>
          </a:xfrm>
          <a:prstGeom prst="rect">
            <a:avLst/>
          </a:prstGeom>
          <a:noFill/>
          <a:ln>
            <a:noFill/>
          </a:ln>
        </p:spPr>
      </p:pic>
      <p:pic>
        <p:nvPicPr>
          <p:cNvPr id="497" name="Google Shape;497;p19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2315514" y="4881234"/>
            <a:ext cx="7820025" cy="1343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2" name="Google Shape;502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503" name="Google Shape;503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04" name="Google Shape;504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05" name="Google Shape;505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06" name="Google Shape;506;p2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6439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507" name="Google Shape;507;p20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508" name="Google Shape;508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09" name="Google Shape;509;p20"/>
          <p:cNvSpPr/>
          <p:nvPr/>
        </p:nvSpPr>
        <p:spPr>
          <a:xfrm>
            <a:off x="2986451" y="477530"/>
            <a:ext cx="5837945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Chi-Square Independence Test</a:t>
            </a:r>
            <a:endParaRPr/>
          </a:p>
        </p:txBody>
      </p:sp>
      <p:sp>
        <p:nvSpPr>
          <p:cNvPr id="510" name="Google Shape;510;p20"/>
          <p:cNvSpPr/>
          <p:nvPr/>
        </p:nvSpPr>
        <p:spPr>
          <a:xfrm>
            <a:off x="1732844" y="1506085"/>
            <a:ext cx="8737600" cy="44319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</a:t>
            </a:r>
            <a:r>
              <a:rPr b="1" lang="en-US" sz="240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chi-square independence test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is used to test the independence of two variables.  Using a chi-square test, you can determine whether the occurrence of one variable affects the probability of the occurrence of the other variable.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the chi-square independence test to be used, the following must be true.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524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observed frequencies must be obtained by using a random sample.</a:t>
            </a:r>
            <a:endParaRPr/>
          </a:p>
          <a:p>
            <a:pPr indent="-1524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expected frequency must be greater than or equal to 5.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4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5" name="Google Shape;515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516" name="Google Shape;516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17" name="Google Shape;517;p2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18" name="Google Shape;518;p2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19" name="Google Shape;519;p2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5673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520" name="Google Shape;520;p21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521" name="Google Shape;521;p2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22" name="Google Shape;522;p21"/>
          <p:cNvSpPr/>
          <p:nvPr/>
        </p:nvSpPr>
        <p:spPr>
          <a:xfrm>
            <a:off x="2974144" y="539393"/>
            <a:ext cx="60774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Chi-Square Independence Test</a:t>
            </a:r>
            <a:endParaRPr/>
          </a:p>
        </p:txBody>
      </p:sp>
      <p:sp>
        <p:nvSpPr>
          <p:cNvPr id="523" name="Google Shape;523;p21"/>
          <p:cNvSpPr txBox="1"/>
          <p:nvPr/>
        </p:nvSpPr>
        <p:spPr>
          <a:xfrm>
            <a:off x="2072857" y="1306945"/>
            <a:ext cx="8509000" cy="4921250"/>
          </a:xfrm>
          <a:prstGeom prst="rect">
            <a:avLst/>
          </a:prstGeom>
          <a:solidFill>
            <a:schemeClr val="accent2">
              <a:alpha val="49803"/>
            </a:schemeClr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The Chi-Square Independence</a:t>
            </a:r>
            <a:r>
              <a:rPr lang="en-US" sz="24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</a:t>
            </a:r>
            <a:r>
              <a:rPr b="1" lang="en-US" sz="24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Test</a:t>
            </a:r>
            <a:r>
              <a:rPr lang="en-US" sz="24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</a:t>
            </a:r>
            <a:endParaRPr/>
          </a:p>
          <a:p>
            <a:pPr indent="0" lvl="0" marL="0" marR="0" rtl="0" algn="l">
              <a:spcBef>
                <a:spcPts val="48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If the conditions listed are satisfied, then the sampling distribution for the chi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24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square independence test is approximated by a chi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24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square distribution with </a:t>
            </a:r>
            <a:endParaRPr/>
          </a:p>
          <a:p>
            <a:pPr indent="0" lvl="0" marL="0" marR="0" rtl="0" algn="l">
              <a:spcBef>
                <a:spcPts val="48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7F7F7F"/>
                </a:solidFill>
                <a:latin typeface="Century"/>
                <a:ea typeface="Century"/>
                <a:cs typeface="Century"/>
                <a:sym typeface="Century"/>
              </a:rPr>
              <a:t>	</a:t>
            </a:r>
            <a:r>
              <a:rPr lang="en-US" sz="24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(</a:t>
            </a:r>
            <a:r>
              <a:rPr i="1" lang="en-US" sz="24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r</a:t>
            </a:r>
            <a:r>
              <a:rPr lang="en-US" sz="24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– 1)(</a:t>
            </a:r>
            <a:r>
              <a:rPr i="1" lang="en-US" sz="24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c</a:t>
            </a:r>
            <a:r>
              <a:rPr lang="en-US" sz="24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– 1)</a:t>
            </a:r>
            <a:endParaRPr/>
          </a:p>
          <a:p>
            <a:pPr indent="0" lvl="0" marL="0" marR="0" rtl="0" algn="l">
              <a:spcBef>
                <a:spcPts val="48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degrees of freedom, where </a:t>
            </a:r>
            <a:r>
              <a:rPr i="1" lang="en-US" sz="24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r</a:t>
            </a:r>
            <a:r>
              <a:rPr lang="en-US" sz="24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and </a:t>
            </a:r>
            <a:r>
              <a:rPr i="1" lang="en-US" sz="24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c </a:t>
            </a:r>
            <a:r>
              <a:rPr lang="en-US" sz="24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are the number of rows and columns, respectively, of a contingency table. The test statistic for the chi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24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square independence test is</a:t>
            </a:r>
            <a:endParaRPr/>
          </a:p>
          <a:p>
            <a:pPr indent="0" lvl="0" marL="0" marR="0" rtl="0" algn="l">
              <a:spcBef>
                <a:spcPts val="48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"/>
              <a:ea typeface="Century"/>
              <a:cs typeface="Century"/>
              <a:sym typeface="Century"/>
            </a:endParaRPr>
          </a:p>
          <a:p>
            <a:pPr indent="0" lvl="0" marL="0" marR="0" rtl="0" algn="l">
              <a:spcBef>
                <a:spcPts val="48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"/>
              <a:ea typeface="Century"/>
              <a:cs typeface="Century"/>
              <a:sym typeface="Century"/>
            </a:endParaRPr>
          </a:p>
          <a:p>
            <a:pPr indent="0" lvl="0" marL="0" marR="0" rtl="0" algn="l">
              <a:spcBef>
                <a:spcPts val="48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where </a:t>
            </a:r>
            <a:r>
              <a:rPr i="1" lang="en-US" sz="24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O</a:t>
            </a:r>
            <a:r>
              <a:rPr lang="en-US" sz="24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represents the observed frequencies and </a:t>
            </a:r>
            <a:r>
              <a:rPr i="1" lang="en-US" sz="24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E</a:t>
            </a:r>
            <a:r>
              <a:rPr lang="en-US" sz="24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represents the expected frequencies.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2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2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23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23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23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23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7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8" name="Google Shape;528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529" name="Google Shape;529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30" name="Google Shape;530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31" name="Google Shape;531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32" name="Google Shape;532;p2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797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533" name="Google Shape;533;p22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534" name="Google Shape;534;p2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35" name="Google Shape;535;p22"/>
          <p:cNvSpPr/>
          <p:nvPr/>
        </p:nvSpPr>
        <p:spPr>
          <a:xfrm>
            <a:off x="2986451" y="554474"/>
            <a:ext cx="134684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</a:t>
            </a:r>
            <a:endParaRPr b="1" sz="24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6" name="Google Shape;536;p22"/>
          <p:cNvSpPr/>
          <p:nvPr/>
        </p:nvSpPr>
        <p:spPr>
          <a:xfrm>
            <a:off x="1858506" y="1639286"/>
            <a:ext cx="9169711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following contingency table shows a random sample of 321 fatally injured passenger vehicle drivers by age and gender.  The expected frequencies are displayed in parentheses.  At </a:t>
            </a:r>
            <a:r>
              <a:rPr i="1" lang="en-US" sz="2400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α</a:t>
            </a:r>
            <a:r>
              <a:rPr i="1"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= 0.05, can you conclude that the drivers’ ages are related to gender in such accidents?</a:t>
            </a:r>
            <a:endParaRPr i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37" name="Google Shape;537;p22"/>
          <p:cNvGrpSpPr/>
          <p:nvPr/>
        </p:nvGrpSpPr>
        <p:grpSpPr>
          <a:xfrm>
            <a:off x="2236931" y="3309120"/>
            <a:ext cx="8615363" cy="2747962"/>
            <a:chOff x="164" y="2301"/>
            <a:chExt cx="5427" cy="1731"/>
          </a:xfrm>
        </p:grpSpPr>
        <p:grpSp>
          <p:nvGrpSpPr>
            <p:cNvPr id="538" name="Google Shape;538;p22"/>
            <p:cNvGrpSpPr/>
            <p:nvPr/>
          </p:nvGrpSpPr>
          <p:grpSpPr>
            <a:xfrm>
              <a:off x="164" y="2596"/>
              <a:ext cx="5424" cy="1436"/>
              <a:chOff x="164" y="2596"/>
              <a:chExt cx="5424" cy="1436"/>
            </a:xfrm>
          </p:grpSpPr>
          <p:sp>
            <p:nvSpPr>
              <p:cNvPr id="539" name="Google Shape;539;p22"/>
              <p:cNvSpPr/>
              <p:nvPr/>
            </p:nvSpPr>
            <p:spPr>
              <a:xfrm>
                <a:off x="4820" y="3410"/>
                <a:ext cx="768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105</a:t>
                </a:r>
                <a:endParaRPr/>
              </a:p>
            </p:txBody>
          </p:sp>
          <p:sp>
            <p:nvSpPr>
              <p:cNvPr id="540" name="Google Shape;540;p22"/>
              <p:cNvSpPr/>
              <p:nvPr/>
            </p:nvSpPr>
            <p:spPr>
              <a:xfrm>
                <a:off x="4157" y="3410"/>
                <a:ext cx="663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6 (5.23)</a:t>
                </a:r>
                <a:endParaRPr/>
              </a:p>
            </p:txBody>
          </p:sp>
          <p:sp>
            <p:nvSpPr>
              <p:cNvPr id="541" name="Google Shape;541;p22"/>
              <p:cNvSpPr/>
              <p:nvPr/>
            </p:nvSpPr>
            <p:spPr>
              <a:xfrm>
                <a:off x="3477" y="3410"/>
                <a:ext cx="680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10 (12.43)</a:t>
                </a:r>
                <a:endParaRPr/>
              </a:p>
            </p:txBody>
          </p:sp>
          <p:sp>
            <p:nvSpPr>
              <p:cNvPr id="542" name="Google Shape;542;p22"/>
              <p:cNvSpPr/>
              <p:nvPr/>
            </p:nvSpPr>
            <p:spPr>
              <a:xfrm>
                <a:off x="2825" y="3410"/>
                <a:ext cx="652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21 (20.93)</a:t>
                </a:r>
                <a:endParaRPr/>
              </a:p>
            </p:txBody>
          </p:sp>
          <p:sp>
            <p:nvSpPr>
              <p:cNvPr id="543" name="Google Shape;543;p22"/>
              <p:cNvSpPr/>
              <p:nvPr/>
            </p:nvSpPr>
            <p:spPr>
              <a:xfrm>
                <a:off x="2164" y="3410"/>
                <a:ext cx="661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33 (27.80)</a:t>
                </a:r>
                <a:endParaRPr/>
              </a:p>
            </p:txBody>
          </p:sp>
          <p:sp>
            <p:nvSpPr>
              <p:cNvPr id="544" name="Google Shape;544;p22"/>
              <p:cNvSpPr/>
              <p:nvPr/>
            </p:nvSpPr>
            <p:spPr>
              <a:xfrm>
                <a:off x="1494" y="3410"/>
                <a:ext cx="670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22 (23.88)</a:t>
                </a:r>
                <a:endParaRPr/>
              </a:p>
            </p:txBody>
          </p:sp>
          <p:sp>
            <p:nvSpPr>
              <p:cNvPr id="545" name="Google Shape;545;p22"/>
              <p:cNvSpPr/>
              <p:nvPr/>
            </p:nvSpPr>
            <p:spPr>
              <a:xfrm>
                <a:off x="836" y="3410"/>
                <a:ext cx="658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13 (14.72)</a:t>
                </a:r>
                <a:endParaRPr/>
              </a:p>
            </p:txBody>
          </p:sp>
          <p:sp>
            <p:nvSpPr>
              <p:cNvPr id="546" name="Google Shape;546;p22"/>
              <p:cNvSpPr/>
              <p:nvPr/>
            </p:nvSpPr>
            <p:spPr>
              <a:xfrm>
                <a:off x="164" y="3410"/>
                <a:ext cx="672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Female</a:t>
                </a:r>
                <a:endParaRPr/>
              </a:p>
            </p:txBody>
          </p:sp>
          <p:sp>
            <p:nvSpPr>
              <p:cNvPr id="547" name="Google Shape;547;p22"/>
              <p:cNvSpPr/>
              <p:nvPr/>
            </p:nvSpPr>
            <p:spPr>
              <a:xfrm>
                <a:off x="4157" y="3817"/>
                <a:ext cx="663" cy="2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16</a:t>
                </a:r>
                <a:endParaRPr/>
              </a:p>
            </p:txBody>
          </p:sp>
          <p:sp>
            <p:nvSpPr>
              <p:cNvPr id="548" name="Google Shape;548;p22"/>
              <p:cNvSpPr/>
              <p:nvPr/>
            </p:nvSpPr>
            <p:spPr>
              <a:xfrm>
                <a:off x="4157" y="3003"/>
                <a:ext cx="663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10       (10.77)</a:t>
                </a:r>
                <a:endParaRPr/>
              </a:p>
            </p:txBody>
          </p:sp>
          <p:sp>
            <p:nvSpPr>
              <p:cNvPr id="549" name="Google Shape;549;p22"/>
              <p:cNvSpPr/>
              <p:nvPr/>
            </p:nvSpPr>
            <p:spPr>
              <a:xfrm>
                <a:off x="4157" y="2596"/>
                <a:ext cx="663" cy="407"/>
              </a:xfrm>
              <a:prstGeom prst="rect">
                <a:avLst/>
              </a:prstGeom>
              <a:solidFill>
                <a:schemeClr val="folHlink">
                  <a:alpha val="29803"/>
                </a:schemeClr>
              </a:solidFill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61 and older</a:t>
                </a:r>
                <a:endParaRPr/>
              </a:p>
            </p:txBody>
          </p:sp>
          <p:sp>
            <p:nvSpPr>
              <p:cNvPr id="550" name="Google Shape;550;p22"/>
              <p:cNvSpPr/>
              <p:nvPr/>
            </p:nvSpPr>
            <p:spPr>
              <a:xfrm>
                <a:off x="4820" y="3817"/>
                <a:ext cx="768" cy="2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321</a:t>
                </a:r>
                <a:endParaRPr/>
              </a:p>
            </p:txBody>
          </p:sp>
          <p:sp>
            <p:nvSpPr>
              <p:cNvPr id="551" name="Google Shape;551;p22"/>
              <p:cNvSpPr/>
              <p:nvPr/>
            </p:nvSpPr>
            <p:spPr>
              <a:xfrm>
                <a:off x="3477" y="3817"/>
                <a:ext cx="680" cy="2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38</a:t>
                </a:r>
                <a:endParaRPr/>
              </a:p>
            </p:txBody>
          </p:sp>
          <p:sp>
            <p:nvSpPr>
              <p:cNvPr id="552" name="Google Shape;552;p22"/>
              <p:cNvSpPr/>
              <p:nvPr/>
            </p:nvSpPr>
            <p:spPr>
              <a:xfrm>
                <a:off x="2825" y="3817"/>
                <a:ext cx="652" cy="2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64</a:t>
                </a:r>
                <a:endParaRPr/>
              </a:p>
            </p:txBody>
          </p:sp>
          <p:sp>
            <p:nvSpPr>
              <p:cNvPr id="553" name="Google Shape;553;p22"/>
              <p:cNvSpPr/>
              <p:nvPr/>
            </p:nvSpPr>
            <p:spPr>
              <a:xfrm>
                <a:off x="2164" y="3817"/>
                <a:ext cx="661" cy="2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85</a:t>
                </a:r>
                <a:endParaRPr/>
              </a:p>
            </p:txBody>
          </p:sp>
          <p:sp>
            <p:nvSpPr>
              <p:cNvPr id="554" name="Google Shape;554;p22"/>
              <p:cNvSpPr/>
              <p:nvPr/>
            </p:nvSpPr>
            <p:spPr>
              <a:xfrm>
                <a:off x="1494" y="3817"/>
                <a:ext cx="670" cy="2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73</a:t>
                </a:r>
                <a:endParaRPr/>
              </a:p>
            </p:txBody>
          </p:sp>
          <p:sp>
            <p:nvSpPr>
              <p:cNvPr id="555" name="Google Shape;555;p22"/>
              <p:cNvSpPr/>
              <p:nvPr/>
            </p:nvSpPr>
            <p:spPr>
              <a:xfrm>
                <a:off x="836" y="3817"/>
                <a:ext cx="658" cy="2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45</a:t>
                </a:r>
                <a:endParaRPr/>
              </a:p>
            </p:txBody>
          </p:sp>
          <p:sp>
            <p:nvSpPr>
              <p:cNvPr id="556" name="Google Shape;556;p22"/>
              <p:cNvSpPr/>
              <p:nvPr/>
            </p:nvSpPr>
            <p:spPr>
              <a:xfrm>
                <a:off x="164" y="3817"/>
                <a:ext cx="672" cy="2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2000">
                  <a:solidFill>
                    <a:schemeClr val="dk1"/>
                  </a:solidFill>
                  <a:latin typeface="Century"/>
                  <a:ea typeface="Century"/>
                  <a:cs typeface="Century"/>
                  <a:sym typeface="Century"/>
                </a:endParaRPr>
              </a:p>
            </p:txBody>
          </p:sp>
          <p:sp>
            <p:nvSpPr>
              <p:cNvPr id="557" name="Google Shape;557;p22"/>
              <p:cNvSpPr/>
              <p:nvPr/>
            </p:nvSpPr>
            <p:spPr>
              <a:xfrm>
                <a:off x="4820" y="3003"/>
                <a:ext cx="768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216</a:t>
                </a:r>
                <a:endParaRPr/>
              </a:p>
            </p:txBody>
          </p:sp>
          <p:sp>
            <p:nvSpPr>
              <p:cNvPr id="558" name="Google Shape;558;p22"/>
              <p:cNvSpPr/>
              <p:nvPr/>
            </p:nvSpPr>
            <p:spPr>
              <a:xfrm>
                <a:off x="3477" y="3003"/>
                <a:ext cx="680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28 (25.57)</a:t>
                </a:r>
                <a:endParaRPr/>
              </a:p>
            </p:txBody>
          </p:sp>
          <p:sp>
            <p:nvSpPr>
              <p:cNvPr id="559" name="Google Shape;559;p22"/>
              <p:cNvSpPr/>
              <p:nvPr/>
            </p:nvSpPr>
            <p:spPr>
              <a:xfrm>
                <a:off x="2825" y="3003"/>
                <a:ext cx="652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43 (43.07)</a:t>
                </a:r>
                <a:endParaRPr/>
              </a:p>
            </p:txBody>
          </p:sp>
          <p:sp>
            <p:nvSpPr>
              <p:cNvPr id="560" name="Google Shape;560;p22"/>
              <p:cNvSpPr/>
              <p:nvPr/>
            </p:nvSpPr>
            <p:spPr>
              <a:xfrm>
                <a:off x="2164" y="3003"/>
                <a:ext cx="661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52 (57.20)</a:t>
                </a:r>
                <a:endParaRPr/>
              </a:p>
            </p:txBody>
          </p:sp>
          <p:sp>
            <p:nvSpPr>
              <p:cNvPr id="561" name="Google Shape;561;p22"/>
              <p:cNvSpPr/>
              <p:nvPr/>
            </p:nvSpPr>
            <p:spPr>
              <a:xfrm>
                <a:off x="1494" y="3003"/>
                <a:ext cx="670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51 (49.12)</a:t>
                </a:r>
                <a:endParaRPr/>
              </a:p>
            </p:txBody>
          </p:sp>
          <p:sp>
            <p:nvSpPr>
              <p:cNvPr id="562" name="Google Shape;562;p22"/>
              <p:cNvSpPr/>
              <p:nvPr/>
            </p:nvSpPr>
            <p:spPr>
              <a:xfrm>
                <a:off x="836" y="3003"/>
                <a:ext cx="658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32 (30.28)</a:t>
                </a:r>
                <a:endParaRPr/>
              </a:p>
            </p:txBody>
          </p:sp>
          <p:sp>
            <p:nvSpPr>
              <p:cNvPr id="563" name="Google Shape;563;p22"/>
              <p:cNvSpPr/>
              <p:nvPr/>
            </p:nvSpPr>
            <p:spPr>
              <a:xfrm>
                <a:off x="164" y="3003"/>
                <a:ext cx="672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Male</a:t>
                </a:r>
                <a:endParaRPr/>
              </a:p>
            </p:txBody>
          </p:sp>
          <p:sp>
            <p:nvSpPr>
              <p:cNvPr id="564" name="Google Shape;564;p22"/>
              <p:cNvSpPr/>
              <p:nvPr/>
            </p:nvSpPr>
            <p:spPr>
              <a:xfrm>
                <a:off x="4820" y="2596"/>
                <a:ext cx="768" cy="407"/>
              </a:xfrm>
              <a:prstGeom prst="rect">
                <a:avLst/>
              </a:prstGeom>
              <a:solidFill>
                <a:schemeClr val="folHlink">
                  <a:alpha val="29803"/>
                </a:schemeClr>
              </a:solidFill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Total</a:t>
                </a:r>
                <a:endParaRPr/>
              </a:p>
            </p:txBody>
          </p:sp>
          <p:sp>
            <p:nvSpPr>
              <p:cNvPr id="565" name="Google Shape;565;p22"/>
              <p:cNvSpPr/>
              <p:nvPr/>
            </p:nvSpPr>
            <p:spPr>
              <a:xfrm>
                <a:off x="3477" y="2596"/>
                <a:ext cx="680" cy="407"/>
              </a:xfrm>
              <a:prstGeom prst="rect">
                <a:avLst/>
              </a:prstGeom>
              <a:solidFill>
                <a:schemeClr val="folHlink">
                  <a:alpha val="29803"/>
                </a:schemeClr>
              </a:solidFill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51 – 60</a:t>
                </a:r>
                <a:endParaRPr/>
              </a:p>
            </p:txBody>
          </p:sp>
          <p:sp>
            <p:nvSpPr>
              <p:cNvPr id="566" name="Google Shape;566;p22"/>
              <p:cNvSpPr/>
              <p:nvPr/>
            </p:nvSpPr>
            <p:spPr>
              <a:xfrm>
                <a:off x="2825" y="2596"/>
                <a:ext cx="652" cy="407"/>
              </a:xfrm>
              <a:prstGeom prst="rect">
                <a:avLst/>
              </a:prstGeom>
              <a:solidFill>
                <a:schemeClr val="folHlink">
                  <a:alpha val="29803"/>
                </a:schemeClr>
              </a:solidFill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41 – 50</a:t>
                </a:r>
                <a:endParaRPr/>
              </a:p>
            </p:txBody>
          </p:sp>
          <p:sp>
            <p:nvSpPr>
              <p:cNvPr id="567" name="Google Shape;567;p22"/>
              <p:cNvSpPr/>
              <p:nvPr/>
            </p:nvSpPr>
            <p:spPr>
              <a:xfrm>
                <a:off x="2164" y="2596"/>
                <a:ext cx="661" cy="407"/>
              </a:xfrm>
              <a:prstGeom prst="rect">
                <a:avLst/>
              </a:prstGeom>
              <a:solidFill>
                <a:schemeClr val="folHlink">
                  <a:alpha val="29803"/>
                </a:schemeClr>
              </a:solidFill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31 – 40</a:t>
                </a:r>
                <a:endParaRPr/>
              </a:p>
            </p:txBody>
          </p:sp>
          <p:sp>
            <p:nvSpPr>
              <p:cNvPr id="568" name="Google Shape;568;p22"/>
              <p:cNvSpPr/>
              <p:nvPr/>
            </p:nvSpPr>
            <p:spPr>
              <a:xfrm>
                <a:off x="1494" y="2596"/>
                <a:ext cx="670" cy="407"/>
              </a:xfrm>
              <a:prstGeom prst="rect">
                <a:avLst/>
              </a:prstGeom>
              <a:solidFill>
                <a:schemeClr val="folHlink">
                  <a:alpha val="29803"/>
                </a:schemeClr>
              </a:solidFill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21 – 30</a:t>
                </a:r>
                <a:endParaRPr/>
              </a:p>
            </p:txBody>
          </p:sp>
          <p:sp>
            <p:nvSpPr>
              <p:cNvPr id="569" name="Google Shape;569;p22"/>
              <p:cNvSpPr/>
              <p:nvPr/>
            </p:nvSpPr>
            <p:spPr>
              <a:xfrm>
                <a:off x="836" y="2596"/>
                <a:ext cx="658" cy="407"/>
              </a:xfrm>
              <a:prstGeom prst="rect">
                <a:avLst/>
              </a:prstGeom>
              <a:solidFill>
                <a:schemeClr val="folHlink">
                  <a:alpha val="29803"/>
                </a:schemeClr>
              </a:solidFill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16 – 20</a:t>
                </a:r>
                <a:endParaRPr/>
              </a:p>
            </p:txBody>
          </p:sp>
          <p:sp>
            <p:nvSpPr>
              <p:cNvPr id="570" name="Google Shape;570;p22"/>
              <p:cNvSpPr/>
              <p:nvPr/>
            </p:nvSpPr>
            <p:spPr>
              <a:xfrm>
                <a:off x="164" y="2596"/>
                <a:ext cx="672" cy="407"/>
              </a:xfrm>
              <a:prstGeom prst="rect">
                <a:avLst/>
              </a:prstGeom>
              <a:solidFill>
                <a:schemeClr val="folHlink">
                  <a:alpha val="29803"/>
                </a:schemeClr>
              </a:solidFill>
              <a:ln>
                <a:noFill/>
              </a:ln>
            </p:spPr>
            <p:txBody>
              <a:bodyPr anchorCtr="0" anchor="t" bIns="18275" lIns="91425" spcFirstLastPara="1" rIns="91425" wrap="square" tIns="18275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Gender</a:t>
                </a:r>
                <a:endParaRPr/>
              </a:p>
            </p:txBody>
          </p:sp>
          <p:cxnSp>
            <p:nvCxnSpPr>
              <p:cNvPr id="571" name="Google Shape;571;p22"/>
              <p:cNvCxnSpPr/>
              <p:nvPr/>
            </p:nvCxnSpPr>
            <p:spPr>
              <a:xfrm>
                <a:off x="164" y="2596"/>
                <a:ext cx="5424" cy="0"/>
              </a:xfrm>
              <a:prstGeom prst="straightConnector1">
                <a:avLst/>
              </a:prstGeom>
              <a:noFill/>
              <a:ln cap="sq" cmpd="sng" w="28575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572" name="Google Shape;572;p22"/>
              <p:cNvCxnSpPr/>
              <p:nvPr/>
            </p:nvCxnSpPr>
            <p:spPr>
              <a:xfrm>
                <a:off x="164" y="3003"/>
                <a:ext cx="5424" cy="0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573" name="Google Shape;573;p22"/>
              <p:cNvCxnSpPr/>
              <p:nvPr/>
            </p:nvCxnSpPr>
            <p:spPr>
              <a:xfrm>
                <a:off x="164" y="3410"/>
                <a:ext cx="5424" cy="0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574" name="Google Shape;574;p22"/>
              <p:cNvCxnSpPr/>
              <p:nvPr/>
            </p:nvCxnSpPr>
            <p:spPr>
              <a:xfrm>
                <a:off x="164" y="4032"/>
                <a:ext cx="5424" cy="0"/>
              </a:xfrm>
              <a:prstGeom prst="straightConnector1">
                <a:avLst/>
              </a:prstGeom>
              <a:noFill/>
              <a:ln cap="sq" cmpd="sng" w="28575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575" name="Google Shape;575;p22"/>
              <p:cNvCxnSpPr/>
              <p:nvPr/>
            </p:nvCxnSpPr>
            <p:spPr>
              <a:xfrm>
                <a:off x="164" y="2596"/>
                <a:ext cx="0" cy="1436"/>
              </a:xfrm>
              <a:prstGeom prst="straightConnector1">
                <a:avLst/>
              </a:prstGeom>
              <a:noFill/>
              <a:ln cap="sq" cmpd="sng" w="28575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576" name="Google Shape;576;p22"/>
              <p:cNvCxnSpPr/>
              <p:nvPr/>
            </p:nvCxnSpPr>
            <p:spPr>
              <a:xfrm>
                <a:off x="836" y="2596"/>
                <a:ext cx="0" cy="1436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577" name="Google Shape;577;p22"/>
              <p:cNvCxnSpPr/>
              <p:nvPr/>
            </p:nvCxnSpPr>
            <p:spPr>
              <a:xfrm>
                <a:off x="1494" y="2596"/>
                <a:ext cx="0" cy="1436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578" name="Google Shape;578;p22"/>
              <p:cNvCxnSpPr/>
              <p:nvPr/>
            </p:nvCxnSpPr>
            <p:spPr>
              <a:xfrm>
                <a:off x="2164" y="2596"/>
                <a:ext cx="0" cy="1436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579" name="Google Shape;579;p22"/>
              <p:cNvCxnSpPr/>
              <p:nvPr/>
            </p:nvCxnSpPr>
            <p:spPr>
              <a:xfrm>
                <a:off x="2825" y="2596"/>
                <a:ext cx="0" cy="1436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580" name="Google Shape;580;p22"/>
              <p:cNvCxnSpPr/>
              <p:nvPr/>
            </p:nvCxnSpPr>
            <p:spPr>
              <a:xfrm>
                <a:off x="3477" y="2596"/>
                <a:ext cx="0" cy="1436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581" name="Google Shape;581;p22"/>
              <p:cNvCxnSpPr/>
              <p:nvPr/>
            </p:nvCxnSpPr>
            <p:spPr>
              <a:xfrm>
                <a:off x="4157" y="2596"/>
                <a:ext cx="0" cy="1436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582" name="Google Shape;582;p22"/>
              <p:cNvCxnSpPr/>
              <p:nvPr/>
            </p:nvCxnSpPr>
            <p:spPr>
              <a:xfrm>
                <a:off x="5588" y="2596"/>
                <a:ext cx="0" cy="1436"/>
              </a:xfrm>
              <a:prstGeom prst="straightConnector1">
                <a:avLst/>
              </a:prstGeom>
              <a:noFill/>
              <a:ln cap="sq" cmpd="sng" w="28575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583" name="Google Shape;583;p22"/>
              <p:cNvCxnSpPr/>
              <p:nvPr/>
            </p:nvCxnSpPr>
            <p:spPr>
              <a:xfrm>
                <a:off x="4820" y="2596"/>
                <a:ext cx="0" cy="1436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584" name="Google Shape;584;p22"/>
              <p:cNvCxnSpPr/>
              <p:nvPr/>
            </p:nvCxnSpPr>
            <p:spPr>
              <a:xfrm>
                <a:off x="164" y="3817"/>
                <a:ext cx="5424" cy="0"/>
              </a:xfrm>
              <a:prstGeom prst="straightConnector1">
                <a:avLst/>
              </a:prstGeom>
              <a:noFill/>
              <a:ln cap="flat" cmpd="sng" w="12700">
                <a:solidFill>
                  <a:schemeClr val="dk1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</p:grpSp>
        <p:sp>
          <p:nvSpPr>
            <p:cNvPr id="585" name="Google Shape;585;p22"/>
            <p:cNvSpPr txBox="1"/>
            <p:nvPr/>
          </p:nvSpPr>
          <p:spPr>
            <a:xfrm>
              <a:off x="836" y="2301"/>
              <a:ext cx="4755" cy="300"/>
            </a:xfrm>
            <a:prstGeom prst="rect">
              <a:avLst/>
            </a:prstGeom>
            <a:solidFill>
              <a:schemeClr val="folHlink">
                <a:alpha val="49803"/>
              </a:schemeClr>
            </a:solidFill>
            <a:ln cap="flat" cmpd="sng" w="1905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Age</a:t>
              </a:r>
              <a:endParaRPr/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9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0" name="Google Shape;590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591" name="Google Shape;591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92" name="Google Shape;592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93" name="Google Shape;593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94" name="Google Shape;594;p2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6437" y="-91323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595" name="Google Shape;595;p23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596" name="Google Shape;596;p2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97" name="Google Shape;597;p23"/>
          <p:cNvSpPr/>
          <p:nvPr/>
        </p:nvSpPr>
        <p:spPr>
          <a:xfrm>
            <a:off x="2986451" y="477530"/>
            <a:ext cx="140134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8" name="Google Shape;598;p23"/>
          <p:cNvSpPr/>
          <p:nvPr/>
        </p:nvSpPr>
        <p:spPr>
          <a:xfrm>
            <a:off x="2144407" y="1518877"/>
            <a:ext cx="8692235" cy="60939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Because each expected frequency is at least 5 and the drivers were randomly selected, the chi-square independence test can be used to test whether the variables are independent.  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aseline="-25000"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The drivers’ ages are independent of gender. 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2400">
              <a:solidFill>
                <a:srgbClr val="E1152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baseline="-25000"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drivers’ ages are dependent on gender. 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400">
                <a:solidFill>
                  <a:srgbClr val="E1152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(Claim)</a:t>
            </a:r>
            <a:endParaRPr sz="2400">
              <a:solidFill>
                <a:srgbClr val="E1152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d.f. = (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1)(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1) = (2 – 1)(6 – 1) = (1)(5) = 5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 d.f. = 5 and 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α 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= 0.05, the critical value is 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χ</a:t>
            </a:r>
            <a:r>
              <a:rPr baseline="30000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aseline="-25000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 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= 11.071.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2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3" name="Google Shape;603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604" name="Google Shape;604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605" name="Google Shape;605;p2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606" name="Google Shape;606;p2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607" name="Google Shape;607;p2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0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608" name="Google Shape;608;p24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609" name="Google Shape;609;p2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610" name="Google Shape;610;p24"/>
          <p:cNvSpPr/>
          <p:nvPr/>
        </p:nvSpPr>
        <p:spPr>
          <a:xfrm>
            <a:off x="3196240" y="539393"/>
            <a:ext cx="127951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1" name="Google Shape;611;p24"/>
          <p:cNvSpPr txBox="1"/>
          <p:nvPr/>
        </p:nvSpPr>
        <p:spPr>
          <a:xfrm>
            <a:off x="2115127" y="1596989"/>
            <a:ext cx="8709890" cy="45243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Critical Value for  </a:t>
            </a:r>
            <a:r>
              <a:rPr i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χ</a:t>
            </a:r>
            <a:r>
              <a:rPr baseline="30000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aseline="-25000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 </a:t>
            </a:r>
            <a:endParaRPr b="1"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d.f. = (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1)(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1) = (2 – 1)(6 – 1) = (1)(5) = 5  and 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α 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= 0.05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critical value is  </a:t>
            </a:r>
            <a:r>
              <a:rPr i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χ</a:t>
            </a:r>
            <a:r>
              <a:rPr baseline="30000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aseline="-25000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 </a:t>
            </a: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= 11.071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12" name="Google Shape;612;p2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698674" y="2818592"/>
            <a:ext cx="8507508" cy="24133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6" name="Shape 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7" name="Google Shape;617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618" name="Google Shape;618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619" name="Google Shape;619;p2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620" name="Google Shape;620;p2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621" name="Google Shape;621;p2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0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622" name="Google Shape;622;p25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623" name="Google Shape;623;p2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624" name="Google Shape;624;p25"/>
          <p:cNvSpPr/>
          <p:nvPr/>
        </p:nvSpPr>
        <p:spPr>
          <a:xfrm>
            <a:off x="3196240" y="539393"/>
            <a:ext cx="127951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25" name="Google Shape;625;p2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049327" y="1413164"/>
            <a:ext cx="8395846" cy="48881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9" name="Shape 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0" name="Google Shape;630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631" name="Google Shape;631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632" name="Google Shape;632;p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633" name="Google Shape;633;p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634" name="Google Shape;634;p2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2038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635" name="Google Shape;635;p26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636" name="Google Shape;636;p2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637" name="Google Shape;637;p26"/>
          <p:cNvSpPr/>
          <p:nvPr/>
        </p:nvSpPr>
        <p:spPr>
          <a:xfrm>
            <a:off x="2986451" y="477530"/>
            <a:ext cx="4710649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10.3 Comparing Two Variances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38" name="Google Shape;638;p2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328574" y="1372240"/>
            <a:ext cx="8162925" cy="4933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2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3" name="Google Shape;643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644" name="Google Shape;644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645" name="Google Shape;645;p2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646" name="Google Shape;646;p2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647" name="Google Shape;647;p2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6438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648" name="Google Shape;648;p2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649" name="Google Shape;649;p2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650" name="Google Shape;650;p27"/>
          <p:cNvSpPr/>
          <p:nvPr/>
        </p:nvSpPr>
        <p:spPr>
          <a:xfrm>
            <a:off x="2986451" y="477530"/>
            <a:ext cx="2852063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3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lang="en-US" sz="3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-Distribution</a:t>
            </a:r>
            <a:endParaRPr/>
          </a:p>
        </p:txBody>
      </p:sp>
      <p:pic>
        <p:nvPicPr>
          <p:cNvPr id="651" name="Google Shape;651;p2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135764" y="1351107"/>
            <a:ext cx="8086725" cy="4857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5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6" name="Google Shape;656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657" name="Google Shape;657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658" name="Google Shape;658;p2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659" name="Google Shape;659;p2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660" name="Google Shape;660;p2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0" y="-81041"/>
            <a:ext cx="11062364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661" name="Google Shape;661;p28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662" name="Google Shape;662;p2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663" name="Google Shape;663;p2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886832" y="1639286"/>
            <a:ext cx="8429625" cy="3962400"/>
          </a:xfrm>
          <a:prstGeom prst="rect">
            <a:avLst/>
          </a:prstGeom>
          <a:noFill/>
          <a:ln>
            <a:noFill/>
          </a:ln>
        </p:spPr>
      </p:pic>
      <p:sp>
        <p:nvSpPr>
          <p:cNvPr id="664" name="Google Shape;664;p28"/>
          <p:cNvSpPr/>
          <p:nvPr/>
        </p:nvSpPr>
        <p:spPr>
          <a:xfrm>
            <a:off x="3240163" y="539393"/>
            <a:ext cx="549881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Critical Values for the </a:t>
            </a:r>
            <a:r>
              <a:rPr i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-Distribution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8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9" name="Google Shape;669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670" name="Google Shape;670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671" name="Google Shape;671;p2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672" name="Google Shape;672;p2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673" name="Google Shape;673;p2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2034" y="-81041"/>
            <a:ext cx="10662740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674" name="Google Shape;674;p2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675" name="Google Shape;675;p2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676" name="Google Shape;676;p29"/>
          <p:cNvSpPr/>
          <p:nvPr/>
        </p:nvSpPr>
        <p:spPr>
          <a:xfrm>
            <a:off x="3213057" y="539393"/>
            <a:ext cx="145905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77" name="Google Shape;677;p2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270990" y="1384479"/>
            <a:ext cx="8403783" cy="47321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1" name="Shape 6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2" name="Google Shape;682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683" name="Google Shape;683;p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684" name="Google Shape;684;p3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685" name="Google Shape;685;p3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686" name="Google Shape;686;p3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2034" y="-81041"/>
            <a:ext cx="10662740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687" name="Google Shape;687;p30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688" name="Google Shape;688;p3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689" name="Google Shape;689;p30"/>
          <p:cNvSpPr/>
          <p:nvPr/>
        </p:nvSpPr>
        <p:spPr>
          <a:xfrm>
            <a:off x="2986451" y="477530"/>
            <a:ext cx="145905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90" name="Google Shape;690;p3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248910" y="1559321"/>
            <a:ext cx="8543925" cy="4629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4" name="Shape 6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5" name="Google Shape;695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696" name="Google Shape;696;p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697" name="Google Shape;697;p3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698" name="Google Shape;698;p3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699" name="Google Shape;699;p3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2034" y="-81041"/>
            <a:ext cx="10662740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700" name="Google Shape;700;p31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701" name="Google Shape;701;p3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702" name="Google Shape;702;p31"/>
          <p:cNvSpPr/>
          <p:nvPr/>
        </p:nvSpPr>
        <p:spPr>
          <a:xfrm>
            <a:off x="2986451" y="477530"/>
            <a:ext cx="145905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03" name="Google Shape;703;p3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248910" y="1559321"/>
            <a:ext cx="8543925" cy="4629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7" name="Shape 7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8" name="Google Shape;708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709" name="Google Shape;709;p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710" name="Google Shape;710;p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711" name="Google Shape;711;p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712" name="Google Shape;712;p3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2034" y="-81041"/>
            <a:ext cx="10662740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713" name="Google Shape;713;p32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714" name="Google Shape;714;p3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715" name="Google Shape;715;p32"/>
          <p:cNvSpPr/>
          <p:nvPr/>
        </p:nvSpPr>
        <p:spPr>
          <a:xfrm>
            <a:off x="2986451" y="477530"/>
            <a:ext cx="5715411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Two-Sample </a:t>
            </a:r>
            <a:r>
              <a:rPr i="1" lang="en-US" sz="32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</a:t>
            </a:r>
            <a:r>
              <a:rPr lang="en-US" sz="32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-Test for Variances</a:t>
            </a:r>
            <a:endParaRPr/>
          </a:p>
        </p:txBody>
      </p:sp>
      <p:pic>
        <p:nvPicPr>
          <p:cNvPr id="716" name="Google Shape;716;p3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263053" y="1460500"/>
            <a:ext cx="8220075" cy="4895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0" name="Shape 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1" name="Google Shape;721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722" name="Google Shape;722;p3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723" name="Google Shape;723;p3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724" name="Google Shape;724;p3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725" name="Google Shape;725;p3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2033" y="-81041"/>
            <a:ext cx="1153342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726" name="Google Shape;726;p33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727" name="Google Shape;727;p3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728" name="Google Shape;728;p33"/>
          <p:cNvSpPr/>
          <p:nvPr/>
        </p:nvSpPr>
        <p:spPr>
          <a:xfrm>
            <a:off x="2986451" y="477530"/>
            <a:ext cx="155844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Example: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29" name="Google Shape;729;p3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158294" y="1559321"/>
            <a:ext cx="8417342" cy="4483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3" name="Shape 7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4" name="Google Shape;734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735" name="Google Shape;735;p3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736" name="Google Shape;736;p3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737" name="Google Shape;737;p3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738" name="Google Shape;738;p3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2033" y="-81041"/>
            <a:ext cx="11533421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739" name="Google Shape;739;p34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740" name="Google Shape;740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741" name="Google Shape;741;p34"/>
          <p:cNvSpPr/>
          <p:nvPr/>
        </p:nvSpPr>
        <p:spPr>
          <a:xfrm>
            <a:off x="2986451" y="477530"/>
            <a:ext cx="155844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Example: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42" name="Google Shape;742;p3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158294" y="1559321"/>
            <a:ext cx="8417342" cy="4483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6" name="Shape 7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" name="Google Shape;747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748" name="Google Shape;748;p3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749" name="Google Shape;749;p3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750" name="Google Shape;750;p3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751" name="Google Shape;751;p3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2033" y="-81041"/>
            <a:ext cx="11539839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752" name="Google Shape;752;p35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753" name="Google Shape;753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754" name="Google Shape;754;p35"/>
          <p:cNvSpPr/>
          <p:nvPr/>
        </p:nvSpPr>
        <p:spPr>
          <a:xfrm>
            <a:off x="2986451" y="477530"/>
            <a:ext cx="15905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Solution: </a:t>
            </a:r>
            <a:endParaRPr/>
          </a:p>
        </p:txBody>
      </p:sp>
      <p:pic>
        <p:nvPicPr>
          <p:cNvPr id="755" name="Google Shape;755;p3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078614" y="1529159"/>
            <a:ext cx="8718695" cy="47390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9" name="Shape 7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0" name="Google Shape;760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761" name="Google Shape;761;p3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762" name="Google Shape;762;p3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763" name="Google Shape;763;p3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764" name="Google Shape;764;p3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2033" y="-81041"/>
            <a:ext cx="11539839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765" name="Google Shape;765;p36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766" name="Google Shape;766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767" name="Google Shape;767;p36"/>
          <p:cNvSpPr/>
          <p:nvPr/>
        </p:nvSpPr>
        <p:spPr>
          <a:xfrm>
            <a:off x="2986450" y="477530"/>
            <a:ext cx="8367349" cy="1077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10.4 Analysis of Variance (ANOVA)</a:t>
            </a:r>
            <a:endParaRPr b="1" sz="32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1" sz="32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68" name="Google Shape;768;p36"/>
          <p:cNvSpPr/>
          <p:nvPr/>
        </p:nvSpPr>
        <p:spPr>
          <a:xfrm>
            <a:off x="2161307" y="1848936"/>
            <a:ext cx="8663709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b="1" lang="en-US" sz="2400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One</a:t>
            </a:r>
            <a:r>
              <a:rPr b="1" lang="en-US" sz="240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-way analysis of variance </a:t>
            </a:r>
            <a:r>
              <a:rPr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is a hypothesis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testing technique that is used to compare means from three or more populations. Analysis of variance is usually abbreviated </a:t>
            </a:r>
            <a:r>
              <a:rPr b="1" lang="en-US" sz="2400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ANOVA</a:t>
            </a:r>
            <a:r>
              <a:rPr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</p:txBody>
      </p:sp>
      <p:sp>
        <p:nvSpPr>
          <p:cNvPr id="769" name="Google Shape;769;p36"/>
          <p:cNvSpPr/>
          <p:nvPr/>
        </p:nvSpPr>
        <p:spPr>
          <a:xfrm>
            <a:off x="2299853" y="3115957"/>
            <a:ext cx="701987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b="1" lang="en-US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In a one</a:t>
            </a:r>
            <a:r>
              <a:rPr b="1" lang="en-US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1" lang="en-US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way ANOVA test, the following must be true:</a:t>
            </a:r>
            <a:endParaRPr b="1" sz="2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0" name="Google Shape;770;p36"/>
          <p:cNvSpPr/>
          <p:nvPr/>
        </p:nvSpPr>
        <p:spPr>
          <a:xfrm>
            <a:off x="2161307" y="3594493"/>
            <a:ext cx="8931566" cy="182819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524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sample must be randomly selected from a normal, or approximately normal, population.</a:t>
            </a:r>
            <a:endParaRPr/>
          </a:p>
          <a:p>
            <a:pPr indent="-152400" lvl="0" marL="0" marR="0" rtl="0" algn="l">
              <a:spcBef>
                <a:spcPts val="84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samples must be independent of each other.</a:t>
            </a:r>
            <a:endParaRPr/>
          </a:p>
          <a:p>
            <a:pPr indent="-152400" lvl="0" marL="0" marR="0" rtl="0" algn="l">
              <a:spcBef>
                <a:spcPts val="84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population must have the same variance.</a:t>
            </a:r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4" name="Shape 7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5" name="Google Shape;775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776" name="Google Shape;776;p3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777" name="Google Shape;777;p3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778" name="Google Shape;778;p3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779" name="Google Shape;779;p3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6438" y="-81041"/>
            <a:ext cx="10314218" cy="1872896"/>
          </a:xfrm>
          <a:prstGeom prst="rect">
            <a:avLst/>
          </a:prstGeom>
          <a:noFill/>
          <a:ln>
            <a:noFill/>
          </a:ln>
        </p:spPr>
      </p:pic>
      <p:sp>
        <p:nvSpPr>
          <p:cNvPr id="780" name="Google Shape;780;p3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781" name="Google Shape;781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782" name="Google Shape;782;p37"/>
          <p:cNvSpPr/>
          <p:nvPr/>
        </p:nvSpPr>
        <p:spPr>
          <a:xfrm>
            <a:off x="2586182" y="477530"/>
            <a:ext cx="7629235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83" name="Google Shape;783;p3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271234" y="1901982"/>
            <a:ext cx="5943600" cy="685800"/>
          </a:xfrm>
          <a:prstGeom prst="rect">
            <a:avLst/>
          </a:prstGeom>
          <a:noFill/>
          <a:ln>
            <a:noFill/>
          </a:ln>
        </p:spPr>
      </p:pic>
      <p:sp>
        <p:nvSpPr>
          <p:cNvPr id="784" name="Google Shape;784;p37"/>
          <p:cNvSpPr/>
          <p:nvPr/>
        </p:nvSpPr>
        <p:spPr>
          <a:xfrm>
            <a:off x="2271234" y="2938601"/>
            <a:ext cx="8553784" cy="29361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524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variance between samples 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MS</a:t>
            </a:r>
            <a:r>
              <a:rPr baseline="-25000"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measures the differences related to the treatment given to each sample and is sometimes called the </a:t>
            </a:r>
            <a:r>
              <a:rPr b="1" lang="en-US" sz="240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mean square between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/>
          </a:p>
          <a:p>
            <a:pPr indent="0" lvl="0" marL="0" marR="0" rtl="0" algn="l">
              <a:spcBef>
                <a:spcPts val="84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52400" lvl="0" marL="0" marR="0" rtl="0" algn="l">
              <a:spcBef>
                <a:spcPts val="84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variance within samples 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MS</a:t>
            </a:r>
            <a:r>
              <a:rPr baseline="-25000"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measures the differences related to entries within the same sample.  This variance, sometimes called the </a:t>
            </a:r>
            <a:r>
              <a:rPr b="1" lang="en-US" sz="240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mean square within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is usually due to sampling error.</a:t>
            </a:r>
            <a:endParaRPr/>
          </a:p>
        </p:txBody>
      </p:sp>
      <p:sp>
        <p:nvSpPr>
          <p:cNvPr id="785" name="Google Shape;785;p37"/>
          <p:cNvSpPr/>
          <p:nvPr/>
        </p:nvSpPr>
        <p:spPr>
          <a:xfrm>
            <a:off x="2977178" y="738502"/>
            <a:ext cx="424205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Analysis of Variance (ANOVA)</a:t>
            </a: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9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0" name="Google Shape;790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791" name="Google Shape;791;p3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792" name="Google Shape;792;p3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793" name="Google Shape;793;p3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794" name="Google Shape;794;p3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289" y="0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795" name="Google Shape;795;p38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796" name="Google Shape;796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797" name="Google Shape;797;p38"/>
          <p:cNvSpPr/>
          <p:nvPr/>
        </p:nvSpPr>
        <p:spPr>
          <a:xfrm>
            <a:off x="2863273" y="477530"/>
            <a:ext cx="7271289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Analysis of Variance (ANOVA)</a:t>
            </a:r>
            <a:endParaRPr/>
          </a:p>
        </p:txBody>
      </p:sp>
      <p:pic>
        <p:nvPicPr>
          <p:cNvPr id="798" name="Google Shape;798;p3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229282" y="1424487"/>
            <a:ext cx="8010525" cy="487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2" name="Shape 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3" name="Google Shape;803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804" name="Google Shape;804;p3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805" name="Google Shape;805;p3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06" name="Google Shape;806;p3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07" name="Google Shape;807;p3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798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808" name="Google Shape;808;p3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809" name="Google Shape;809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10" name="Google Shape;810;p39"/>
          <p:cNvSpPr/>
          <p:nvPr/>
        </p:nvSpPr>
        <p:spPr>
          <a:xfrm>
            <a:off x="2986451" y="477530"/>
            <a:ext cx="4973413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ANOVA summary Table</a:t>
            </a:r>
            <a:endParaRPr b="1" sz="3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11" name="Google Shape;811;p39"/>
          <p:cNvSpPr/>
          <p:nvPr/>
        </p:nvSpPr>
        <p:spPr>
          <a:xfrm>
            <a:off x="1958108" y="1881656"/>
            <a:ext cx="7786255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table is a convenient way to summarize the results in a one-way ANOVA test.</a:t>
            </a:r>
            <a:endParaRPr/>
          </a:p>
        </p:txBody>
      </p:sp>
      <p:pic>
        <p:nvPicPr>
          <p:cNvPr id="812" name="Google Shape;812;p3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998681" y="2867081"/>
            <a:ext cx="8205927" cy="33287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6" name="Shape 8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7" name="Google Shape;817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818" name="Google Shape;818;p4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819" name="Google Shape;819;p4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20" name="Google Shape;820;p4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21" name="Google Shape;821;p4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2036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822" name="Google Shape;822;p40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823" name="Google Shape;823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24" name="Google Shape;824;p40"/>
          <p:cNvSpPr/>
          <p:nvPr/>
        </p:nvSpPr>
        <p:spPr>
          <a:xfrm>
            <a:off x="2931397" y="529111"/>
            <a:ext cx="145905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25" name="Google Shape;825;p40"/>
          <p:cNvSpPr/>
          <p:nvPr/>
        </p:nvSpPr>
        <p:spPr>
          <a:xfrm>
            <a:off x="1835783" y="1639286"/>
            <a:ext cx="8997035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following table shows the salaries of randomly selected individuals from four large metropolitan areas.  At </a:t>
            </a:r>
            <a:r>
              <a:rPr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α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0.05, can you conclude that the mean salary is different in at least one of the areas?  (Adapted from US Bureau of Economic Analysis)</a:t>
            </a:r>
            <a:endParaRPr i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26" name="Google Shape;826;p4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431275" y="3342794"/>
            <a:ext cx="7882811" cy="25178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0" name="Shape 8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1" name="Google Shape;831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832" name="Google Shape;832;p4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833" name="Google Shape;833;p4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34" name="Google Shape;834;p4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35" name="Google Shape;835;p4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6439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836" name="Google Shape;836;p41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837" name="Google Shape;837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38" name="Google Shape;838;p41"/>
          <p:cNvSpPr/>
          <p:nvPr/>
        </p:nvSpPr>
        <p:spPr>
          <a:xfrm>
            <a:off x="2742906" y="539393"/>
            <a:ext cx="1744388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 </a:t>
            </a:r>
            <a:endParaRPr b="1" sz="32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39" name="Google Shape;839;p41"/>
          <p:cNvSpPr txBox="1"/>
          <p:nvPr/>
        </p:nvSpPr>
        <p:spPr>
          <a:xfrm>
            <a:off x="1874164" y="1801091"/>
            <a:ext cx="9479635" cy="34163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1- State H0 and Ha 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2- Critical value is F0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3- Test statistics F using ANOVA table</a:t>
            </a:r>
            <a:endParaRPr sz="4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3" name="Shape 8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4" name="Google Shape;844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845" name="Google Shape;845;p4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846" name="Google Shape;846;p4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47" name="Google Shape;847;p4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48" name="Google Shape;848;p4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6439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849" name="Google Shape;849;p42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850" name="Google Shape;850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51" name="Google Shape;851;p42"/>
          <p:cNvSpPr/>
          <p:nvPr/>
        </p:nvSpPr>
        <p:spPr>
          <a:xfrm>
            <a:off x="2742906" y="539393"/>
            <a:ext cx="1744388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 </a:t>
            </a:r>
            <a:endParaRPr b="1" sz="32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52" name="Google Shape;852;p4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076016" y="1529159"/>
            <a:ext cx="8628929" cy="4658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6" name="Shape 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7" name="Google Shape;857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858" name="Google Shape;858;p4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859" name="Google Shape;859;p4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60" name="Google Shape;860;p4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61" name="Google Shape;861;p4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6434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862" name="Google Shape;862;p43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863" name="Google Shape;863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64" name="Google Shape;864;p43"/>
          <p:cNvSpPr/>
          <p:nvPr/>
        </p:nvSpPr>
        <p:spPr>
          <a:xfrm>
            <a:off x="2852354" y="565571"/>
            <a:ext cx="13564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 </a:t>
            </a:r>
            <a:endParaRPr b="1" sz="24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65" name="Google Shape;865;p4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82948" y="1830567"/>
            <a:ext cx="5947128" cy="1070756"/>
          </a:xfrm>
          <a:prstGeom prst="rect">
            <a:avLst/>
          </a:prstGeom>
          <a:noFill/>
          <a:ln>
            <a:noFill/>
          </a:ln>
        </p:spPr>
      </p:pic>
      <p:sp>
        <p:nvSpPr>
          <p:cNvPr id="866" name="Google Shape;866;p43"/>
          <p:cNvSpPr txBox="1"/>
          <p:nvPr/>
        </p:nvSpPr>
        <p:spPr>
          <a:xfrm>
            <a:off x="1007422" y="3110500"/>
            <a:ext cx="2851743" cy="763094"/>
          </a:xfrm>
          <a:prstGeom prst="rect">
            <a:avLst/>
          </a:prstGeom>
          <a:blipFill rotWithShape="1">
            <a:blip r:embed="rId8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pic>
        <p:nvPicPr>
          <p:cNvPr id="867" name="Google Shape;867;p43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1014365" y="4095107"/>
            <a:ext cx="10753725" cy="419100"/>
          </a:xfrm>
          <a:prstGeom prst="rect">
            <a:avLst/>
          </a:prstGeom>
          <a:noFill/>
          <a:ln>
            <a:noFill/>
          </a:ln>
        </p:spPr>
      </p:pic>
      <p:sp>
        <p:nvSpPr>
          <p:cNvPr id="868" name="Google Shape;868;p43"/>
          <p:cNvSpPr/>
          <p:nvPr/>
        </p:nvSpPr>
        <p:spPr>
          <a:xfrm>
            <a:off x="1136905" y="4783537"/>
            <a:ext cx="23756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9" name="Google Shape;869;p43"/>
          <p:cNvSpPr/>
          <p:nvPr/>
        </p:nvSpPr>
        <p:spPr>
          <a:xfrm>
            <a:off x="2440788" y="5495087"/>
            <a:ext cx="6072816" cy="992644"/>
          </a:xfrm>
          <a:prstGeom prst="rect">
            <a:avLst/>
          </a:prstGeom>
          <a:blipFill rotWithShape="1">
            <a:blip r:embed="rId10">
              <a:alphaModFix/>
            </a:blip>
            <a:stretch>
              <a:fillRect b="0" l="0" r="-601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pic>
        <p:nvPicPr>
          <p:cNvPr id="870" name="Google Shape;870;p43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8506128" y="5673419"/>
            <a:ext cx="1866900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1" name="Google Shape;871;p43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2440788" y="4823362"/>
            <a:ext cx="2952750" cy="47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2" name="Google Shape;872;p43"/>
          <p:cNvPicPr preferRelativeResize="0"/>
          <p:nvPr/>
        </p:nvPicPr>
        <p:blipFill rotWithShape="1">
          <a:blip r:embed="rId13">
            <a:alphaModFix/>
          </a:blip>
          <a:srcRect b="0" l="0" r="0" t="0"/>
          <a:stretch/>
        </p:blipFill>
        <p:spPr>
          <a:xfrm>
            <a:off x="7304569" y="1749143"/>
            <a:ext cx="4615814" cy="14743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6" name="Shape 8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7" name="Google Shape;877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878" name="Google Shape;878;p4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879" name="Google Shape;879;p4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80" name="Google Shape;880;p4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81" name="Google Shape;881;p4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6434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882" name="Google Shape;882;p44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883" name="Google Shape;883;p4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84" name="Google Shape;884;p44"/>
          <p:cNvSpPr/>
          <p:nvPr/>
        </p:nvSpPr>
        <p:spPr>
          <a:xfrm>
            <a:off x="2852354" y="565571"/>
            <a:ext cx="13564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 </a:t>
            </a:r>
            <a:endParaRPr b="1" sz="24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85" name="Google Shape;885;p44"/>
          <p:cNvSpPr/>
          <p:nvPr/>
        </p:nvSpPr>
        <p:spPr>
          <a:xfrm>
            <a:off x="1963435" y="4820009"/>
            <a:ext cx="23756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86" name="Google Shape;886;p4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858507" y="2063032"/>
            <a:ext cx="9351241" cy="970691"/>
          </a:xfrm>
          <a:prstGeom prst="rect">
            <a:avLst/>
          </a:prstGeom>
          <a:noFill/>
          <a:ln>
            <a:noFill/>
          </a:ln>
        </p:spPr>
      </p:pic>
      <p:sp>
        <p:nvSpPr>
          <p:cNvPr id="887" name="Google Shape;887;p44"/>
          <p:cNvSpPr txBox="1"/>
          <p:nvPr/>
        </p:nvSpPr>
        <p:spPr>
          <a:xfrm>
            <a:off x="1874165" y="3214049"/>
            <a:ext cx="7304382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=238558479.52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88" name="Google Shape;888;p44"/>
          <p:cNvSpPr/>
          <p:nvPr/>
        </p:nvSpPr>
        <p:spPr>
          <a:xfrm>
            <a:off x="1939571" y="4093656"/>
            <a:ext cx="6422207" cy="726353"/>
          </a:xfrm>
          <a:prstGeom prst="rect">
            <a:avLst/>
          </a:prstGeom>
          <a:blipFill rotWithShape="1">
            <a:blip r:embed="rId8">
              <a:alphaModFix/>
            </a:blip>
            <a:stretch>
              <a:fillRect b="-838" l="0" r="-757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pic>
        <p:nvPicPr>
          <p:cNvPr id="889" name="Google Shape;889;p44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8361778" y="4287877"/>
            <a:ext cx="2077605" cy="371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3" name="Shape 8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4" name="Google Shape;894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895" name="Google Shape;895;p4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896" name="Google Shape;896;p4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97" name="Google Shape;897;p4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98" name="Google Shape;898;p4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289" y="3623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899" name="Google Shape;899;p45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900" name="Google Shape;900;p4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01" name="Google Shape;901;p45"/>
          <p:cNvSpPr/>
          <p:nvPr/>
        </p:nvSpPr>
        <p:spPr>
          <a:xfrm>
            <a:off x="3113675" y="649198"/>
            <a:ext cx="140134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02" name="Google Shape;902;p4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064471" y="1817993"/>
            <a:ext cx="8524875" cy="3943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6" name="Shape 9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7" name="Google Shape;907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908" name="Google Shape;908;p4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909" name="Google Shape;909;p4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910" name="Google Shape;910;p4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911" name="Google Shape;911;p4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289" y="3623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912" name="Google Shape;912;p46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913" name="Google Shape;913;p4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14" name="Google Shape;914;p46"/>
          <p:cNvSpPr/>
          <p:nvPr/>
        </p:nvSpPr>
        <p:spPr>
          <a:xfrm>
            <a:off x="3113675" y="649198"/>
            <a:ext cx="140134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15" name="Google Shape;915;p46"/>
          <p:cNvSpPr txBox="1"/>
          <p:nvPr/>
        </p:nvSpPr>
        <p:spPr>
          <a:xfrm>
            <a:off x="1691275" y="1531236"/>
            <a:ext cx="310341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Step 1:</a:t>
            </a:r>
            <a:endParaRPr b="1"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16" name="Google Shape;916;p4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729238" y="1995989"/>
            <a:ext cx="6299200" cy="794494"/>
          </a:xfrm>
          <a:prstGeom prst="rect">
            <a:avLst/>
          </a:prstGeom>
          <a:noFill/>
          <a:ln>
            <a:noFill/>
          </a:ln>
        </p:spPr>
      </p:pic>
      <p:sp>
        <p:nvSpPr>
          <p:cNvPr id="917" name="Google Shape;917;p46"/>
          <p:cNvSpPr/>
          <p:nvPr/>
        </p:nvSpPr>
        <p:spPr>
          <a:xfrm>
            <a:off x="1594341" y="2954472"/>
            <a:ext cx="847898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</a:t>
            </a:r>
            <a:r>
              <a:rPr b="1"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Step 2: The Critical value F</a:t>
            </a: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r>
              <a:rPr b="1"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=3.24   ( From F Table ) </a:t>
            </a:r>
            <a:endParaRPr b="1"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8" name="Google Shape;918;p46"/>
          <p:cNvSpPr/>
          <p:nvPr/>
        </p:nvSpPr>
        <p:spPr>
          <a:xfrm>
            <a:off x="1691275" y="3449194"/>
            <a:ext cx="6183231" cy="766813"/>
          </a:xfrm>
          <a:prstGeom prst="rect">
            <a:avLst/>
          </a:prstGeom>
          <a:blipFill rotWithShape="1">
            <a:blip r:embed="rId8">
              <a:alphaModFix/>
            </a:blip>
            <a:stretch>
              <a:fillRect b="-3174" l="0" r="-1082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919" name="Google Shape;919;p46"/>
          <p:cNvSpPr/>
          <p:nvPr/>
        </p:nvSpPr>
        <p:spPr>
          <a:xfrm>
            <a:off x="1594341" y="4047913"/>
            <a:ext cx="2902205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</a:t>
            </a:r>
            <a:r>
              <a:rPr b="1"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Step 4: Decision 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20" name="Google Shape;920;p46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1992763" y="4501792"/>
            <a:ext cx="2886075" cy="1914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4" name="Shape 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5" name="Google Shape;925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878432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926" name="Google Shape;926;p4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927" name="Google Shape;927;p4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928" name="Google Shape;928;p4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929" name="Google Shape;929;p4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0" y="-81041"/>
            <a:ext cx="10307784" cy="1474785"/>
          </a:xfrm>
          <a:prstGeom prst="rect">
            <a:avLst/>
          </a:prstGeom>
          <a:noFill/>
          <a:ln>
            <a:noFill/>
          </a:ln>
        </p:spPr>
      </p:pic>
      <p:sp>
        <p:nvSpPr>
          <p:cNvPr id="930" name="Google Shape;930;p4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931" name="Google Shape;931;p4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32" name="Google Shape;932;p47"/>
          <p:cNvSpPr/>
          <p:nvPr/>
        </p:nvSpPr>
        <p:spPr>
          <a:xfrm>
            <a:off x="2852354" y="565571"/>
            <a:ext cx="135646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 </a:t>
            </a:r>
            <a:endParaRPr b="1" sz="24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33" name="Google Shape;933;p47"/>
          <p:cNvSpPr/>
          <p:nvPr/>
        </p:nvSpPr>
        <p:spPr>
          <a:xfrm>
            <a:off x="1963435" y="4820009"/>
            <a:ext cx="23756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934" name="Google Shape;934;p47"/>
          <p:cNvGraphicFramePr/>
          <p:nvPr/>
        </p:nvGraphicFramePr>
        <p:xfrm>
          <a:off x="330777" y="144390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{874565AD-AE1E-45A6-BD82-E12507AC9D7A}</a:tableStyleId>
              </a:tblPr>
              <a:tblGrid>
                <a:gridCol w="1839450"/>
                <a:gridCol w="2772050"/>
                <a:gridCol w="2305750"/>
                <a:gridCol w="2808175"/>
                <a:gridCol w="1803325"/>
              </a:tblGrid>
              <a:tr h="1500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Variation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Sum of Squares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Degrees of freedom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Mean Squares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F</a:t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14779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Between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  <a:tc rowSpan="2"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14779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Within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  <a:tc vMerge="1"/>
              </a:tr>
            </a:tbl>
          </a:graphicData>
        </a:graphic>
      </p:graphicFrame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8" name="Shape 9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9" name="Google Shape;939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940" name="Google Shape;940;p4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941" name="Google Shape;941;p4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942" name="Google Shape;942;p4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943" name="Google Shape;943;p4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1272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944" name="Google Shape;944;p48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945" name="Google Shape;945;p4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46" name="Google Shape;946;p48"/>
          <p:cNvSpPr/>
          <p:nvPr/>
        </p:nvSpPr>
        <p:spPr>
          <a:xfrm>
            <a:off x="2986451" y="477530"/>
            <a:ext cx="289534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Chapter Summary 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47" name="Google Shape;947;p48"/>
          <p:cNvSpPr/>
          <p:nvPr/>
        </p:nvSpPr>
        <p:spPr>
          <a:xfrm>
            <a:off x="1858506" y="1782690"/>
            <a:ext cx="9215894" cy="334245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10.1 Goodness of Fit (</a:t>
            </a:r>
            <a:r>
              <a:rPr b="1" lang="en-US" sz="320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Chi-Square)</a:t>
            </a:r>
            <a:endParaRPr sz="3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10.2 Independence (</a:t>
            </a:r>
            <a:r>
              <a:rPr b="1" lang="en-US" sz="320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Chi-Square)</a:t>
            </a:r>
            <a:endParaRPr sz="3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10.3 Comparing Two Variances (</a:t>
            </a:r>
            <a:r>
              <a:rPr b="1" lang="en-US" sz="320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F-distribution</a:t>
            </a:r>
            <a:r>
              <a:rPr lang="en-US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3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10.4 Analysis of Variance (</a:t>
            </a:r>
            <a:r>
              <a:rPr b="1" lang="en-US" sz="320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F-distribution</a:t>
            </a:r>
            <a:r>
              <a:rPr lang="en-US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3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1" name="Shape 9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" name="Google Shape;952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953" name="Google Shape;953;p4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40788" y="6466477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954" name="Google Shape;954;p4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955" name="Google Shape;955;p4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956" name="Google Shape;956;p4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1272" y="-81041"/>
            <a:ext cx="10314218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957" name="Google Shape;957;p4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10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958" name="Google Shape;958;p4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59" name="Google Shape;959;p49"/>
          <p:cNvSpPr/>
          <p:nvPr/>
        </p:nvSpPr>
        <p:spPr>
          <a:xfrm>
            <a:off x="2986451" y="477530"/>
            <a:ext cx="2754280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 </a:t>
            </a:r>
            <a:endParaRPr sz="44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60" name="Google Shape;960;p4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858507" y="1496727"/>
            <a:ext cx="8181420" cy="45603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2021-08-03T13:03:26Z</dcterms:created>
  <dc:creator>LENOVO</dc:creator>
</cp:coreProperties>
</file>