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41.xml" ContentType="application/vnd.openxmlformats-officedocument.presentationml.tags+xml"/>
  <Override PartName="/ppt/notesSlides/notesSlide43.xml" ContentType="application/vnd.openxmlformats-officedocument.presentationml.notesSlide+xml"/>
  <Override PartName="/ppt/tags/tag42.xml" ContentType="application/vnd.openxmlformats-officedocument.presentationml.tags+xml"/>
  <Override PartName="/ppt/notesSlides/notesSlide4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handoutMasterIdLst>
    <p:handoutMasterId r:id="rId51"/>
  </p:handoutMasterIdLst>
  <p:sldIdLst>
    <p:sldId id="480" r:id="rId5"/>
    <p:sldId id="817" r:id="rId6"/>
    <p:sldId id="818" r:id="rId7"/>
    <p:sldId id="943" r:id="rId8"/>
    <p:sldId id="821" r:id="rId9"/>
    <p:sldId id="940" r:id="rId10"/>
    <p:sldId id="941" r:id="rId11"/>
    <p:sldId id="942" r:id="rId12"/>
    <p:sldId id="944" r:id="rId13"/>
    <p:sldId id="945" r:id="rId14"/>
    <p:sldId id="947" r:id="rId15"/>
    <p:sldId id="946" r:id="rId16"/>
    <p:sldId id="948" r:id="rId17"/>
    <p:sldId id="949" r:id="rId18"/>
    <p:sldId id="950" r:id="rId19"/>
    <p:sldId id="951" r:id="rId20"/>
    <p:sldId id="952" r:id="rId21"/>
    <p:sldId id="953" r:id="rId22"/>
    <p:sldId id="954" r:id="rId23"/>
    <p:sldId id="955" r:id="rId24"/>
    <p:sldId id="956" r:id="rId25"/>
    <p:sldId id="957" r:id="rId26"/>
    <p:sldId id="958" r:id="rId27"/>
    <p:sldId id="959" r:id="rId28"/>
    <p:sldId id="960" r:id="rId29"/>
    <p:sldId id="961" r:id="rId30"/>
    <p:sldId id="962" r:id="rId31"/>
    <p:sldId id="963" r:id="rId32"/>
    <p:sldId id="964" r:id="rId33"/>
    <p:sldId id="965" r:id="rId34"/>
    <p:sldId id="966" r:id="rId35"/>
    <p:sldId id="967" r:id="rId36"/>
    <p:sldId id="968" r:id="rId37"/>
    <p:sldId id="969" r:id="rId38"/>
    <p:sldId id="970" r:id="rId39"/>
    <p:sldId id="971" r:id="rId40"/>
    <p:sldId id="972" r:id="rId41"/>
    <p:sldId id="973" r:id="rId42"/>
    <p:sldId id="974" r:id="rId43"/>
    <p:sldId id="975" r:id="rId44"/>
    <p:sldId id="976" r:id="rId45"/>
    <p:sldId id="977" r:id="rId46"/>
    <p:sldId id="833" r:id="rId47"/>
    <p:sldId id="97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17"/>
            <p14:sldId id="818"/>
            <p14:sldId id="943"/>
            <p14:sldId id="821"/>
            <p14:sldId id="940"/>
            <p14:sldId id="941"/>
            <p14:sldId id="942"/>
            <p14:sldId id="944"/>
            <p14:sldId id="945"/>
            <p14:sldId id="947"/>
            <p14:sldId id="946"/>
            <p14:sldId id="948"/>
            <p14:sldId id="949"/>
            <p14:sldId id="950"/>
            <p14:sldId id="951"/>
            <p14:sldId id="952"/>
            <p14:sldId id="953"/>
            <p14:sldId id="954"/>
            <p14:sldId id="955"/>
            <p14:sldId id="956"/>
            <p14:sldId id="957"/>
            <p14:sldId id="958"/>
            <p14:sldId id="959"/>
            <p14:sldId id="960"/>
            <p14:sldId id="961"/>
            <p14:sldId id="962"/>
            <p14:sldId id="963"/>
            <p14:sldId id="964"/>
            <p14:sldId id="965"/>
            <p14:sldId id="966"/>
            <p14:sldId id="967"/>
            <p14:sldId id="968"/>
            <p14:sldId id="969"/>
            <p14:sldId id="970"/>
            <p14:sldId id="971"/>
            <p14:sldId id="972"/>
            <p14:sldId id="973"/>
            <p14:sldId id="974"/>
            <p14:sldId id="975"/>
            <p14:sldId id="976"/>
            <p14:sldId id="977"/>
            <p14:sldId id="833"/>
            <p14:sldId id="97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672" y="72"/>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6/11/relationships/changesInfo" Target="changesInfos/changesInfo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E97C9E8E-479B-C31A-8643-16BEB6A9BF39}"/>
    <pc:docChg chg="modSld">
      <pc:chgData name="NourallahElkolaly" userId="S::nourallah.elkolaly@midocean.edu.km::229aaf61-bf27-4811-8eff-c8b0db2221ba" providerId="AD" clId="Web-{E97C9E8E-479B-C31A-8643-16BEB6A9BF39}" dt="2024-03-21T17:35:28.980" v="1" actId="20577"/>
      <pc:docMkLst>
        <pc:docMk/>
      </pc:docMkLst>
      <pc:sldChg chg="modSp">
        <pc:chgData name="NourallahElkolaly" userId="S::nourallah.elkolaly@midocean.edu.km::229aaf61-bf27-4811-8eff-c8b0db2221ba" providerId="AD" clId="Web-{E97C9E8E-479B-C31A-8643-16BEB6A9BF39}" dt="2024-03-21T17:35:28.980" v="1" actId="20577"/>
        <pc:sldMkLst>
          <pc:docMk/>
          <pc:sldMk cId="2728728028" sldId="821"/>
        </pc:sldMkLst>
        <pc:graphicFrameChg chg="modGraphic">
          <ac:chgData name="NourallahElkolaly" userId="S::nourallah.elkolaly@midocean.edu.km::229aaf61-bf27-4811-8eff-c8b0db2221ba" providerId="AD" clId="Web-{E97C9E8E-479B-C31A-8643-16BEB6A9BF39}" dt="2024-03-21T17:35:28.980" v="1" actId="20577"/>
          <ac:graphicFrameMkLst>
            <pc:docMk/>
            <pc:sldMk cId="2728728028" sldId="821"/>
            <ac:graphicFrameMk id="7" creationId="{8C13E9ED-0A5C-40DE-A7A1-56BB9FE4479F}"/>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dirty="0">
              <a:latin typeface="Calibri"/>
              <a:cs typeface="Calibri"/>
            </a:rPr>
            <a:t>المحورة الثاني</a:t>
          </a:r>
        </a:p>
        <a:p>
          <a:r>
            <a:rPr lang="ar-EG" dirty="0">
              <a:latin typeface="Calibri"/>
              <a:cs typeface="Calibri"/>
            </a:rPr>
            <a:t>تطبيق القانون السيبراني من حيث الزمان</a:t>
          </a:r>
          <a:endParaRPr lang="en-US" dirty="0">
            <a:latin typeface="Calibri"/>
            <a:cs typeface="Calibri"/>
          </a:endParaRPr>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dirty="0">
              <a:latin typeface="Calibri"/>
              <a:cs typeface="Calibri"/>
            </a:rPr>
            <a:t>محاور المحاضرة</a:t>
          </a:r>
          <a:endParaRPr lang="en-US" dirty="0">
            <a:latin typeface="Calibri"/>
            <a:cs typeface="Calibri"/>
          </a:endParaRPr>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dirty="0">
              <a:latin typeface="Calibri"/>
              <a:cs typeface="Calibri"/>
            </a:rPr>
            <a:t>المحور الأول</a:t>
          </a:r>
        </a:p>
        <a:p>
          <a:r>
            <a:rPr lang="ar-EG" dirty="0">
              <a:latin typeface="Calibri"/>
              <a:cs typeface="Calibri"/>
            </a:rPr>
            <a:t>تطبيق القانون السيبراني من حيث المكان</a:t>
          </a:r>
          <a:endParaRPr lang="en-US" dirty="0">
            <a:latin typeface="Calibri"/>
            <a:cs typeface="Calibri"/>
          </a:endParaRPr>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49506"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ScaleY="46514" custRadScaleRad="110486" custRadScaleInc="3169">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89217" y="1568658"/>
          <a:ext cx="3446502"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kern="1200" dirty="0">
              <a:latin typeface="Calibri"/>
              <a:cs typeface="Calibri"/>
            </a:rPr>
            <a:t>المحورة الثاني</a:t>
          </a:r>
        </a:p>
        <a:p>
          <a:pPr marL="0" lvl="0" indent="0" algn="ctr" defTabSz="1200150">
            <a:lnSpc>
              <a:spcPct val="90000"/>
            </a:lnSpc>
            <a:spcBef>
              <a:spcPct val="0"/>
            </a:spcBef>
            <a:spcAft>
              <a:spcPct val="35000"/>
            </a:spcAft>
            <a:buNone/>
          </a:pPr>
          <a:r>
            <a:rPr lang="ar-EG" sz="2700" kern="1200" dirty="0">
              <a:latin typeface="Calibri"/>
              <a:cs typeface="Calibri"/>
            </a:rPr>
            <a:t>تطبيق القانون السيبراني من حيث الزمان</a:t>
          </a:r>
          <a:endParaRPr lang="en-US" sz="2700" kern="1200" dirty="0">
            <a:latin typeface="Calibri"/>
            <a:cs typeface="Calibri"/>
          </a:endParaRPr>
        </a:p>
      </dsp:txBody>
      <dsp:txXfrm>
        <a:off x="-362740" y="1653176"/>
        <a:ext cx="3255072" cy="1865011"/>
      </dsp:txXfrm>
    </dsp:sp>
    <dsp:sp modelId="{0F5B6810-EEFC-4D69-BAE8-DC6E1811565C}">
      <dsp:nvSpPr>
        <dsp:cNvPr id="0" name=""/>
        <dsp:cNvSpPr/>
      </dsp:nvSpPr>
      <dsp:spPr>
        <a:xfrm>
          <a:off x="2988996" y="675594"/>
          <a:ext cx="2305260" cy="696974"/>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kern="1200" dirty="0">
              <a:latin typeface="Calibri"/>
              <a:cs typeface="Calibri"/>
            </a:rPr>
            <a:t>محاور المحاضرة</a:t>
          </a:r>
          <a:endParaRPr lang="en-US" sz="2700" kern="1200" dirty="0">
            <a:latin typeface="Calibri"/>
            <a:cs typeface="Calibri"/>
          </a:endParaRPr>
        </a:p>
      </dsp:txBody>
      <dsp:txXfrm>
        <a:off x="3023019" y="709617"/>
        <a:ext cx="2237214" cy="662951"/>
      </dsp:txXfrm>
    </dsp:sp>
    <dsp:sp modelId="{49F6136C-486B-45B5-A6D5-60538B85068F}">
      <dsp:nvSpPr>
        <dsp:cNvPr id="0" name=""/>
        <dsp:cNvSpPr/>
      </dsp:nvSpPr>
      <dsp:spPr>
        <a:xfrm rot="2400000">
          <a:off x="5183086" y="1591297"/>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kern="1200" dirty="0">
              <a:latin typeface="Calibri"/>
              <a:cs typeface="Calibri"/>
            </a:rPr>
            <a:t>المحور الأول</a:t>
          </a:r>
        </a:p>
        <a:p>
          <a:pPr marL="0" lvl="0" indent="0" algn="ctr" defTabSz="1200150">
            <a:lnSpc>
              <a:spcPct val="90000"/>
            </a:lnSpc>
            <a:spcBef>
              <a:spcPct val="0"/>
            </a:spcBef>
            <a:spcAft>
              <a:spcPct val="35000"/>
            </a:spcAft>
            <a:buNone/>
          </a:pPr>
          <a:r>
            <a:rPr lang="ar-EG" sz="2700" kern="1200" dirty="0">
              <a:latin typeface="Calibri"/>
              <a:cs typeface="Calibri"/>
            </a:rPr>
            <a:t>تطبيق القانون السيبراني من حيث المكان</a:t>
          </a:r>
          <a:endParaRPr lang="en-US" sz="2700" kern="1200" dirty="0">
            <a:latin typeface="Calibri"/>
            <a:cs typeface="Calibri"/>
          </a:endParaRPr>
        </a:p>
      </dsp:txBody>
      <dsp:txXfrm>
        <a:off x="5242404" y="1668483"/>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3/21/2024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09775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1947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5351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2110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08056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30091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171492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856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49295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11122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77909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4763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31214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0994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12121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788463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62048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26252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70427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13358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052864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880541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69867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37374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51623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709773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287288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071171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11401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89800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3385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770188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85398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6722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31435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2448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27358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8239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7656955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099894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083301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925590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6.gif"/></Relationships>
</file>

<file path=ppt/slides/_rels/slide5.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5.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6.gif"/><Relationship Id="rId9" Type="http://schemas.microsoft.com/office/2007/relationships/diagramDrawing" Target="../diagrams/drawing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6.gi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8.gi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8.gi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8.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8.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8.gi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8.gif"/></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8.gi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8.gi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26.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0.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10.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1.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12.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12.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3.xml"/><Relationship Id="rId4" Type="http://schemas.openxmlformats.org/officeDocument/2006/relationships/image" Target="../media/image12.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12.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35.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36.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37.xml"/><Relationship Id="rId4" Type="http://schemas.openxmlformats.org/officeDocument/2006/relationships/image" Target="../media/image12.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12.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12.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40.xml"/><Relationship Id="rId4" Type="http://schemas.openxmlformats.org/officeDocument/2006/relationships/image" Target="../media/image6.gif"/></Relationships>
</file>

<file path=ppt/slides/_rels/slide42.xml.rels><?xml version="1.0" encoding="UTF-8" standalone="yes"?>
<Relationships xmlns="http://schemas.openxmlformats.org/package/2006/relationships"><Relationship Id="rId3" Type="http://schemas.openxmlformats.org/officeDocument/2006/relationships/hyperlink" Target="https://www.unodc.org/documents/organized-crime/cybercrime/Cybercrime_Study_Arabic.pdf" TargetMode="External"/><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hyperlink" Target="https://www.pinterest.com/pin/location-animation--9499849195187480/" TargetMode="External"/><Relationship Id="rId13" Type="http://schemas.openxmlformats.org/officeDocument/2006/relationships/image" Target="../media/image13.png"/><Relationship Id="rId3" Type="http://schemas.openxmlformats.org/officeDocument/2006/relationships/audio" Target="../media/media1.m4a"/><Relationship Id="rId7" Type="http://schemas.openxmlformats.org/officeDocument/2006/relationships/hyperlink" Target="https://7zine.com/des-bacteries-produisent-de-lelectricite-a-partir-du-methane-produire-de-lenergie-tout-en-purifiant-lenvironnement-des-gaz-a-effet-de-serre/" TargetMode="External"/><Relationship Id="rId12" Type="http://schemas.openxmlformats.org/officeDocument/2006/relationships/hyperlink" Target="https://www.cwit.com/blog/are-ethical-hackers-the-new-defense-against-cybercrime-for-small-businesses" TargetMode="External"/><Relationship Id="rId2" Type="http://schemas.microsoft.com/office/2007/relationships/media" Target="../media/media1.m4a"/><Relationship Id="rId1" Type="http://schemas.openxmlformats.org/officeDocument/2006/relationships/tags" Target="../tags/tag41.xml"/><Relationship Id="rId6" Type="http://schemas.openxmlformats.org/officeDocument/2006/relationships/hyperlink" Target="http://www.indianmediacouncil.in/" TargetMode="External"/><Relationship Id="rId11" Type="http://schemas.openxmlformats.org/officeDocument/2006/relationships/hyperlink" Target="https://www.space.com/33527-how-fast-is-earth-moving.html" TargetMode="External"/><Relationship Id="rId5" Type="http://schemas.openxmlformats.org/officeDocument/2006/relationships/notesSlide" Target="../notesSlides/notesSlide43.xml"/><Relationship Id="rId10" Type="http://schemas.openxmlformats.org/officeDocument/2006/relationships/hyperlink" Target="https://www.technologyreview.com/2017/06/12/105804/inspecting-algorithms-for-bias/" TargetMode="External"/><Relationship Id="rId4" Type="http://schemas.openxmlformats.org/officeDocument/2006/relationships/slideLayout" Target="../slideLayouts/slideLayout1.xml"/><Relationship Id="rId9" Type="http://schemas.openxmlformats.org/officeDocument/2006/relationships/hyperlink" Target="https://elearn.daffodilvarsity.edu.bd/course/view.php?id=21802" TargetMode="Externa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42.xml"/><Relationship Id="rId4" Type="http://schemas.openxmlformats.org/officeDocument/2006/relationships/image" Target="../media/image5.gif"/></Relationships>
</file>

<file path=ppt/slides/_rels/slide4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slideLayout" Target="../slideLayouts/slideLayout13.xml"/><Relationship Id="rId7" Type="http://schemas.openxmlformats.org/officeDocument/2006/relationships/image" Target="../media/image1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3065929"/>
            <a:ext cx="4771311"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442057" y="2103734"/>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7846743" y="5457362"/>
            <a:ext cx="3846869" cy="52419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 نطاق تطبيق الجرائم السيبرانية</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الثامنة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30" name="Picture 6" descr="Blue spark(electric current) animated gif">
            <a:extLst>
              <a:ext uri="{FF2B5EF4-FFF2-40B4-BE49-F238E27FC236}">
                <a16:creationId xmlns:a16="http://schemas.microsoft.com/office/drawing/2014/main" id="{888B8287-CF74-49CD-89C9-B9F4F905A9B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8662" y="1394085"/>
            <a:ext cx="9054059" cy="40473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231098" y="2922493"/>
            <a:ext cx="4616823" cy="1281953"/>
          </a:xfrm>
          <a:prstGeom prst="ellipse">
            <a:avLst/>
          </a:prstGeom>
          <a:solidFill>
            <a:srgbClr val="669BBC"/>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المحاضرة السابقة</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dirty="0">
                <a:solidFill>
                  <a:schemeClr val="tx1"/>
                </a:solidFill>
                <a:latin typeface="Times New Roman" panose="02020603050405020304" pitchFamily="18" charset="0"/>
                <a:ea typeface="Calibri" panose="020F0502020204030204" pitchFamily="34" charset="0"/>
              </a:rPr>
              <a:t> بالمحاضرة الحالية</a:t>
            </a:r>
            <a:endParaRPr kumimoji="0" lang="ar-EG" sz="2400" b="1" i="0" u="none" strike="noStrike" kern="1200" cap="none" spc="0" normalizeH="0" baseline="0" noProof="0" dirty="0">
              <a:ln>
                <a:noFill/>
              </a:ln>
              <a:solidFill>
                <a:schemeClr val="tx1"/>
              </a:solidFill>
              <a:effectLst/>
              <a:uLnTx/>
              <a:uFillTx/>
              <a:latin typeface="Calibri"/>
            </a:endParaRPr>
          </a:p>
        </p:txBody>
      </p:sp>
    </p:spTree>
    <p:custDataLst>
      <p:tags r:id="rId1"/>
    </p:custDataLst>
    <p:extLst>
      <p:ext uri="{BB962C8B-B14F-4D97-AF65-F5344CB8AC3E}">
        <p14:creationId xmlns:p14="http://schemas.microsoft.com/office/powerpoint/2010/main" val="35543308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4115" y="1393154"/>
            <a:ext cx="8883454" cy="4152368"/>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ACFE289D-060F-4C0F-A411-E7D83EBCD52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4115" y="1428463"/>
            <a:ext cx="8883455" cy="41170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351807" y="3011893"/>
            <a:ext cx="4592142" cy="914889"/>
          </a:xfrm>
          <a:prstGeom prst="ellipse">
            <a:avLst/>
          </a:prstGeom>
          <a:solidFill>
            <a:schemeClr val="accent1">
              <a:lumMod val="60000"/>
              <a:lumOff val="4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Times New Roman" panose="02020603050405020304" pitchFamily="18" charset="0"/>
                <a:ea typeface="Calibri" panose="020F0502020204030204" pitchFamily="34" charset="0"/>
              </a:rPr>
              <a:t>تمهيد وتقسيم</a:t>
            </a:r>
            <a:r>
              <a:rPr lang="en-US" sz="3200" b="1" dirty="0">
                <a:solidFill>
                  <a:srgbClr val="FF0000"/>
                </a:solidFill>
                <a:latin typeface="Times New Roman" panose="02020603050405020304" pitchFamily="18" charset="0"/>
                <a:ea typeface="Calibri" panose="020F0502020204030204" pitchFamily="34" charset="0"/>
              </a:rPr>
              <a:t> :</a:t>
            </a:r>
            <a:endParaRPr kumimoji="0" lang="ar-EG" sz="32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263219204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4115" y="1352813"/>
            <a:ext cx="8883454" cy="4152368"/>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5AE06527-C022-46CD-B823-C44F9B696EB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4115" y="1428463"/>
            <a:ext cx="8883455" cy="41170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5562235-BB75-4F5D-89E8-8FE47A88B99C}"/>
              </a:ext>
            </a:extLst>
          </p:cNvPr>
          <p:cNvSpPr/>
          <p:nvPr/>
        </p:nvSpPr>
        <p:spPr>
          <a:xfrm>
            <a:off x="2625723" y="4470574"/>
            <a:ext cx="7820238" cy="1254763"/>
          </a:xfrm>
          <a:prstGeom prst="roundRect">
            <a:avLst/>
          </a:prstGeom>
          <a:solidFill>
            <a:srgbClr val="669BBC"/>
          </a:solidFill>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just" rtl="1">
              <a:spcAft>
                <a:spcPts val="500"/>
              </a:spcAft>
            </a:pPr>
            <a:r>
              <a:rPr lang="en-US" sz="2400" dirty="0">
                <a:solidFill>
                  <a:schemeClr val="tx1"/>
                </a:solidFill>
                <a:latin typeface="Calibri" panose="020F0502020204030204" pitchFamily="34" charset="0"/>
                <a:ea typeface="Calibri" panose="020F0502020204030204" pitchFamily="34" charset="0"/>
              </a:rPr>
              <a:t>     </a:t>
            </a:r>
            <a:r>
              <a:rPr lang="ar-SA" sz="2400" dirty="0">
                <a:solidFill>
                  <a:schemeClr val="tx1"/>
                </a:solidFill>
                <a:latin typeface="Calibri" panose="020F0502020204030204" pitchFamily="34" charset="0"/>
                <a:ea typeface="Calibri" panose="020F0502020204030204" pitchFamily="34" charset="0"/>
              </a:rPr>
              <a:t>ويرجع السبب في صعوبة تحديد مكان ارتكاب الجريمة السيبرانية إلى أنها تقع في </a:t>
            </a:r>
            <a:r>
              <a:rPr lang="ar-SA" sz="2400" dirty="0">
                <a:solidFill>
                  <a:schemeClr val="tx1"/>
                </a:solidFill>
                <a:highlight>
                  <a:srgbClr val="FFFF00"/>
                </a:highlight>
                <a:latin typeface="Calibri" panose="020F0502020204030204" pitchFamily="34" charset="0"/>
                <a:ea typeface="Calibri" panose="020F0502020204030204" pitchFamily="34" charset="0"/>
              </a:rPr>
              <a:t>بيئة افتراضية إذ أن الإنترنت ليس له حدود جغرافية</a:t>
            </a:r>
            <a:r>
              <a:rPr lang="en-US" sz="2400" dirty="0">
                <a:solidFill>
                  <a:schemeClr val="tx1"/>
                </a:solidFill>
                <a:highlight>
                  <a:srgbClr val="FFFF00"/>
                </a:highlight>
                <a:latin typeface="Calibri" panose="020F0502020204030204" pitchFamily="34" charset="0"/>
                <a:ea typeface="Calibri" panose="020F0502020204030204" pitchFamily="34" charset="0"/>
              </a:rPr>
              <a:t>.</a:t>
            </a:r>
            <a:endParaRPr lang="en-US" sz="2400" b="1" dirty="0">
              <a:solidFill>
                <a:schemeClr val="tx1"/>
              </a:solidFill>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000670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8"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18B1FC69-D0CD-4935-AE45-3CC0084D03C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28500"/>
            <a:ext cx="9345750" cy="43170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1829323636"/>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27287280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r>
              <a:rPr lang="ar-EG"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11" name="Rounded Rectangle 12">
            <a:extLst>
              <a:ext uri="{FF2B5EF4-FFF2-40B4-BE49-F238E27FC236}">
                <a16:creationId xmlns:a16="http://schemas.microsoft.com/office/drawing/2014/main" id="{21D4F0D5-7FCD-467B-AB0F-2802D6CDD429}"/>
              </a:ext>
            </a:extLst>
          </p:cNvPr>
          <p:cNvSpPr/>
          <p:nvPr/>
        </p:nvSpPr>
        <p:spPr>
          <a:xfrm>
            <a:off x="1714350" y="1829690"/>
            <a:ext cx="9169699" cy="3305302"/>
          </a:xfrm>
          <a:prstGeom prst="roundRect">
            <a:avLst/>
          </a:prstGeom>
          <a:solidFill>
            <a:srgbClr val="669BBC"/>
          </a:solidFill>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ctr" rtl="1">
              <a:spcAft>
                <a:spcPts val="500"/>
              </a:spcAft>
            </a:pPr>
            <a:r>
              <a:rPr lang="ar-EG" sz="2000" b="1" dirty="0">
                <a:solidFill>
                  <a:schemeClr val="tx1"/>
                </a:solidFill>
                <a:latin typeface="Times New Roman" panose="02020603050405020304" pitchFamily="18" charset="0"/>
                <a:ea typeface="Times New Roman" panose="02020603050405020304" pitchFamily="18" charset="0"/>
              </a:rPr>
              <a:t>عناصر المحاضرة</a:t>
            </a:r>
            <a:endParaRPr lang="en-US" sz="2000" b="1" dirty="0">
              <a:solidFill>
                <a:schemeClr val="tx1"/>
              </a:solidFill>
              <a:latin typeface="Times New Roman" panose="02020603050405020304" pitchFamily="18" charset="0"/>
              <a:ea typeface="Times New Roman" panose="02020603050405020304" pitchFamily="18" charset="0"/>
            </a:endParaRPr>
          </a:p>
          <a:p>
            <a:pPr marL="457200" lvl="0" algn="r" rtl="1">
              <a:spcAft>
                <a:spcPts val="500"/>
              </a:spcAft>
            </a:pPr>
            <a:r>
              <a:rPr lang="ar-SA" sz="2000" b="1" dirty="0">
                <a:solidFill>
                  <a:srgbClr val="FF0000"/>
                </a:solidFill>
                <a:latin typeface="Times New Roman" panose="02020603050405020304" pitchFamily="18" charset="0"/>
                <a:ea typeface="Times New Roman" panose="02020603050405020304" pitchFamily="18" charset="0"/>
              </a:rPr>
              <a:t>المحور الأول: نطاق تطبيق الجرائم السيبرانية من حيث المكان:</a:t>
            </a:r>
            <a:endParaRPr lang="en-US" sz="2000" dirty="0">
              <a:solidFill>
                <a:srgbClr val="FF0000"/>
              </a:solidFill>
              <a:latin typeface="Times New Roman" panose="02020603050405020304" pitchFamily="18" charset="0"/>
              <a:ea typeface="Times New Roman" panose="02020603050405020304" pitchFamily="18" charset="0"/>
            </a:endParaRPr>
          </a:p>
          <a:p>
            <a:pPr marL="800100" lvl="1" indent="-342900" algn="just" rtl="1">
              <a:spcAft>
                <a:spcPts val="500"/>
              </a:spcAft>
              <a:buFont typeface="Calibri" panose="020F0502020204030204" pitchFamily="34" charset="0"/>
              <a:buChar char="-"/>
            </a:pPr>
            <a:r>
              <a:rPr lang="ar-SA" sz="2000" b="1" dirty="0">
                <a:solidFill>
                  <a:prstClr val="black"/>
                </a:solidFill>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lang="ar-EG" sz="2000" dirty="0">
              <a:solidFill>
                <a:prstClr val="black"/>
              </a:solidFill>
              <a:latin typeface="Times New Roman" panose="02020603050405020304" pitchFamily="18" charset="0"/>
              <a:ea typeface="Times New Roman" panose="02020603050405020304" pitchFamily="18" charset="0"/>
            </a:endParaRPr>
          </a:p>
          <a:p>
            <a:pPr lvl="0" algn="just" rtl="1">
              <a:spcAft>
                <a:spcPts val="500"/>
              </a:spcAft>
            </a:pPr>
            <a:r>
              <a:rPr lang="ar-EG" sz="2000" b="1" dirty="0">
                <a:solidFill>
                  <a:prstClr val="black"/>
                </a:solidFill>
                <a:latin typeface="Times New Roman" panose="02020603050405020304" pitchFamily="18" charset="0"/>
                <a:ea typeface="Times New Roman" panose="02020603050405020304" pitchFamily="18" charset="0"/>
              </a:rPr>
              <a:t>         </a:t>
            </a:r>
            <a:r>
              <a:rPr lang="ar-SA" sz="2000" b="1" dirty="0">
                <a:solidFill>
                  <a:prstClr val="black"/>
                </a:solidFill>
                <a:latin typeface="Times New Roman" panose="02020603050405020304" pitchFamily="18" charset="0"/>
                <a:ea typeface="Times New Roman" panose="02020603050405020304" pitchFamily="18" charset="0"/>
              </a:rPr>
              <a:t>أولا : مبدأ الإقليمية :</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000" b="1" dirty="0">
                <a:solidFill>
                  <a:prstClr val="black"/>
                </a:solidFill>
                <a:latin typeface="Times New Roman" panose="02020603050405020304" pitchFamily="18" charset="0"/>
                <a:ea typeface="Times New Roman" panose="02020603050405020304" pitchFamily="18" charset="0"/>
              </a:rPr>
              <a:t>المفهوم التقليدي لمبدأ الإقليمية:</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000" b="1" dirty="0">
                <a:solidFill>
                  <a:prstClr val="black"/>
                </a:solidFill>
                <a:latin typeface="Times New Roman" panose="02020603050405020304" pitchFamily="18" charset="0"/>
                <a:ea typeface="Times New Roman" panose="02020603050405020304" pitchFamily="18" charset="0"/>
              </a:rPr>
              <a:t>المفهوم الموسع لمبدأ الإقليمية في نطاق الجريمة السيبرانية:</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000" b="1" dirty="0">
                <a:solidFill>
                  <a:prstClr val="black"/>
                </a:solidFill>
                <a:latin typeface="Times New Roman" panose="02020603050405020304" pitchFamily="18" charset="0"/>
                <a:ea typeface="Times New Roman" panose="02020603050405020304" pitchFamily="18" charset="0"/>
              </a:rPr>
              <a:t>موقف التشريعات العربية </a:t>
            </a:r>
            <a:r>
              <a:rPr lang="ar-SA" sz="2000" b="1" dirty="0">
                <a:solidFill>
                  <a:prstClr val="black"/>
                </a:solidFill>
                <a:latin typeface="Times New Roman" panose="02020603050405020304" pitchFamily="18" charset="0"/>
              </a:rPr>
              <a:t>من تحديد مكان ارتكاب الجريمة السيبرانية:</a:t>
            </a:r>
            <a:endParaRPr lang="en-US" sz="2000" b="1" dirty="0">
              <a:solidFill>
                <a:prstClr val="black"/>
              </a:solidFill>
              <a:latin typeface="Times New Roman" panose="02020603050405020304" pitchFamily="18" charset="0"/>
            </a:endParaRPr>
          </a:p>
          <a:p>
            <a:pPr marL="342900" lvl="0" indent="-342900" algn="just" rtl="1">
              <a:spcAft>
                <a:spcPts val="500"/>
              </a:spcAft>
              <a:buFont typeface="+mj-cs"/>
              <a:buAutoNum type="arabic1Minus"/>
            </a:pPr>
            <a:r>
              <a:rPr lang="en-US" sz="2000" b="1" dirty="0">
                <a:solidFill>
                  <a:prstClr val="black"/>
                </a:solidFill>
                <a:latin typeface="Times New Roman" panose="02020603050405020304" pitchFamily="18" charset="0"/>
              </a:rPr>
              <a:t> </a:t>
            </a:r>
            <a:r>
              <a:rPr lang="ar-SA" sz="2000" b="1" dirty="0">
                <a:solidFill>
                  <a:prstClr val="black"/>
                </a:solidFill>
                <a:latin typeface="Times New Roman" panose="02020603050405020304" pitchFamily="18" charset="0"/>
              </a:rPr>
              <a:t>السوابق القضائية في تحديد مكان ارتكاب الجريمة السيبرانية في القضاء الأجنبي:</a:t>
            </a:r>
            <a:endParaRPr lang="en-US" sz="2000" b="1" dirty="0">
              <a:solidFill>
                <a:prstClr val="black"/>
              </a:solidFill>
              <a:latin typeface="Times New Roman" panose="02020603050405020304" pitchFamily="18" charset="0"/>
            </a:endParaRPr>
          </a:p>
        </p:txBody>
      </p:sp>
    </p:spTree>
    <p:custDataLst>
      <p:tags r:id="rId1"/>
    </p:custDataLst>
    <p:extLst>
      <p:ext uri="{BB962C8B-B14F-4D97-AF65-F5344CB8AC3E}">
        <p14:creationId xmlns:p14="http://schemas.microsoft.com/office/powerpoint/2010/main" val="79110657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687E0B8A-84EF-40CB-8DBA-3843C18069A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29360" y="1249681"/>
            <a:ext cx="10139680" cy="43586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r>
              <a:rPr lang="ar-EG"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11" name="Rounded Rectangle 12">
            <a:extLst>
              <a:ext uri="{FF2B5EF4-FFF2-40B4-BE49-F238E27FC236}">
                <a16:creationId xmlns:a16="http://schemas.microsoft.com/office/drawing/2014/main" id="{21D4F0D5-7FCD-467B-AB0F-2802D6CDD429}"/>
              </a:ext>
            </a:extLst>
          </p:cNvPr>
          <p:cNvSpPr/>
          <p:nvPr/>
        </p:nvSpPr>
        <p:spPr>
          <a:xfrm>
            <a:off x="1790551" y="2170391"/>
            <a:ext cx="9017298" cy="2489841"/>
          </a:xfrm>
          <a:prstGeom prst="roundRect">
            <a:avLst/>
          </a:prstGeom>
          <a:solidFill>
            <a:srgbClr val="669BBC"/>
          </a:solidFill>
          <a:ln>
            <a:noFill/>
          </a:ln>
        </p:spPr>
        <p:style>
          <a:lnRef idx="0">
            <a:scrgbClr r="0" g="0" b="0"/>
          </a:lnRef>
          <a:fillRef idx="0">
            <a:scrgbClr r="0" g="0" b="0"/>
          </a:fillRef>
          <a:effectRef idx="0">
            <a:scrgbClr r="0" g="0" b="0"/>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400" b="1" dirty="0">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المحور ال</a:t>
            </a:r>
            <a:r>
              <a:rPr lang="ar-EG" sz="2400" b="1" dirty="0">
                <a:solidFill>
                  <a:srgbClr val="FF0000"/>
                </a:solidFill>
                <a:latin typeface="Times New Roman" panose="02020603050405020304" pitchFamily="18" charset="0"/>
                <a:ea typeface="Times New Roman" panose="02020603050405020304" pitchFamily="18" charset="0"/>
              </a:rPr>
              <a:t>أول</a:t>
            </a:r>
            <a:r>
              <a:rPr lang="ar-SA" sz="2400" b="1" dirty="0">
                <a:solidFill>
                  <a:srgbClr val="FF0000"/>
                </a:solidFill>
                <a:latin typeface="Times New Roman" panose="02020603050405020304" pitchFamily="18" charset="0"/>
                <a:ea typeface="Times New Roman" panose="02020603050405020304" pitchFamily="18" charset="0"/>
              </a:rPr>
              <a:t>: نطاق تطبيق الجرائم السيبرانية من حيث ال</a:t>
            </a:r>
            <a:r>
              <a:rPr lang="ar-EG" sz="2400" b="1" dirty="0">
                <a:solidFill>
                  <a:srgbClr val="FF0000"/>
                </a:solidFill>
                <a:latin typeface="Times New Roman" panose="02020603050405020304" pitchFamily="18" charset="0"/>
                <a:ea typeface="Times New Roman" panose="02020603050405020304" pitchFamily="18" charset="0"/>
              </a:rPr>
              <a:t>مكان</a:t>
            </a:r>
            <a:r>
              <a:rPr lang="ar-SA"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EG" sz="2400" b="1" dirty="0">
                <a:solidFill>
                  <a:prstClr val="black"/>
                </a:solidFill>
                <a:latin typeface="Times New Roman" panose="02020603050405020304" pitchFamily="18" charset="0"/>
                <a:ea typeface="Times New Roman" panose="02020603050405020304" pitchFamily="18" charset="0"/>
              </a:rPr>
              <a:t>- </a:t>
            </a:r>
            <a:r>
              <a:rPr lang="ar-SA" sz="2400" b="1" dirty="0">
                <a:solidFill>
                  <a:prstClr val="black"/>
                </a:solidFill>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lang="ar-EG" sz="2000" dirty="0">
              <a:solidFill>
                <a:prstClr val="black"/>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ثانياً: مبدأ الشخصية:</a:t>
            </a:r>
            <a:endParaRPr lang="en-US" b="1" dirty="0">
              <a:solidFill>
                <a:schemeClr val="tx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 ثالثا : مبدأ العينية:</a:t>
            </a:r>
            <a:endParaRPr lang="en-US" b="1" dirty="0">
              <a:solidFill>
                <a:schemeClr val="tx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  رابعاً: مبدأ العالمية:</a:t>
            </a:r>
            <a:endParaRPr lang="en-US" sz="2400" b="1" dirty="0">
              <a:solidFill>
                <a:schemeClr val="tx1"/>
              </a:solidFill>
              <a:latin typeface="Times New Roman" panose="02020603050405020304" pitchFamily="18" charset="0"/>
            </a:endParaRPr>
          </a:p>
        </p:txBody>
      </p:sp>
    </p:spTree>
    <p:custDataLst>
      <p:tags r:id="rId1"/>
    </p:custDataLst>
    <p:extLst>
      <p:ext uri="{BB962C8B-B14F-4D97-AF65-F5344CB8AC3E}">
        <p14:creationId xmlns:p14="http://schemas.microsoft.com/office/powerpoint/2010/main" val="121408732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ADBC6789-9E42-4B31-9117-1DD64A62DA1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29360" y="1249681"/>
            <a:ext cx="10139680" cy="43586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679986" y="3652656"/>
            <a:ext cx="9282654" cy="1656123"/>
          </a:xfrm>
          <a:prstGeom prst="roundRect">
            <a:avLst/>
          </a:prstGeom>
          <a:solidFill>
            <a:srgbClr val="669BBC"/>
          </a:solidFill>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lvl="0" indent="0" algn="r" defTabSz="914400" rtl="1" eaLnBrk="1" fontAlgn="auto" latinLnBrk="0" hangingPunct="1">
              <a:lnSpc>
                <a:spcPct val="100000"/>
              </a:lnSpc>
              <a:spcBef>
                <a:spcPts val="0"/>
              </a:spcBef>
              <a:spcAft>
                <a:spcPts val="500"/>
              </a:spcAft>
              <a:buClrTx/>
              <a:buSzTx/>
              <a:buFontTx/>
              <a:buNone/>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المحور ا</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لثاني</a:t>
            </a: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نطاق تطبيق الجرائم السيبرانية من حيث ال</a:t>
            </a: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زمان</a:t>
            </a: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a:t>
            </a: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أولاً: تحديد النطاق الزمني للنص الجنائي:</a:t>
            </a:r>
            <a:endParaRPr lang="ar-EG" sz="2400" dirty="0">
              <a:solidFill>
                <a:schemeClr val="tx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rPr>
              <a:t>ثانياً: إشكالية سريان القانون من حيث الزمان في الجرائم السيبرانية:</a:t>
            </a:r>
            <a:endParaRPr lang="en-US" sz="24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228104402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46971"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170" name="Picture 2" descr="Location Animation | Motion design animation, Calendar design template,  Android wallpaper nature">
            <a:extLst>
              <a:ext uri="{FF2B5EF4-FFF2-40B4-BE49-F238E27FC236}">
                <a16:creationId xmlns:a16="http://schemas.microsoft.com/office/drawing/2014/main" id="{B1A97CC9-7355-49F2-AC1C-2D2A71A31B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55120" y="2997577"/>
            <a:ext cx="9129450" cy="27731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569219" y="1483142"/>
            <a:ext cx="7701253" cy="174403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نطاق تطبيق الجرائم السيبرانية من حيث المكان</a:t>
            </a:r>
            <a:endParaRPr kumimoji="0" lang="ar-EG" sz="32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endParaRPr>
          </a:p>
        </p:txBody>
      </p:sp>
    </p:spTree>
    <p:custDataLst>
      <p:tags r:id="rId1"/>
    </p:custDataLst>
    <p:extLst>
      <p:ext uri="{BB962C8B-B14F-4D97-AF65-F5344CB8AC3E}">
        <p14:creationId xmlns:p14="http://schemas.microsoft.com/office/powerpoint/2010/main" val="228393065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905194" y="1625666"/>
            <a:ext cx="8668870" cy="244036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lang="ar-EG" sz="2400" b="1" dirty="0">
              <a:solidFill>
                <a:prstClr val="black"/>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         </a:t>
            </a:r>
            <a:r>
              <a:rPr lang="ar-SA" sz="2400" b="1" dirty="0">
                <a:solidFill>
                  <a:prstClr val="black"/>
                </a:solidFill>
                <a:latin typeface="Calibri" panose="020F0502020204030204" pitchFamily="34" charset="0"/>
                <a:ea typeface="Times New Roman" panose="02020603050405020304" pitchFamily="18" charset="0"/>
              </a:rPr>
              <a:t>ثانياً: مبدأ الشخصية:</a:t>
            </a:r>
            <a:endParaRPr lang="en-US" b="1" dirty="0">
              <a:solidFill>
                <a:prstClr val="black"/>
              </a:solidFill>
              <a:latin typeface="Calibri" panose="020F0502020204030204" pitchFamily="34" charset="0"/>
              <a:ea typeface="Calibri" panose="020F0502020204030204" pitchFamily="34" charset="0"/>
            </a:endParaRPr>
          </a:p>
          <a:p>
            <a:pPr lvl="0" algn="just" rtl="1">
              <a:lnSpc>
                <a:spcPct val="107000"/>
              </a:lnSpc>
              <a:spcAft>
                <a:spcPts val="500"/>
              </a:spcAft>
            </a:pPr>
            <a:r>
              <a:rPr lang="ar-SA" sz="2400" b="1" dirty="0">
                <a:solidFill>
                  <a:prstClr val="black"/>
                </a:solidFill>
                <a:latin typeface="Calibri" panose="020F0502020204030204" pitchFamily="34" charset="0"/>
                <a:ea typeface="Times New Roman" panose="02020603050405020304" pitchFamily="18" charset="0"/>
              </a:rPr>
              <a:t> </a:t>
            </a:r>
            <a:r>
              <a:rPr lang="ar-EG" sz="2400" b="1" dirty="0">
                <a:solidFill>
                  <a:prstClr val="black"/>
                </a:solidFill>
                <a:latin typeface="Calibri" panose="020F0502020204030204" pitchFamily="34" charset="0"/>
                <a:ea typeface="Times New Roman" panose="02020603050405020304" pitchFamily="18" charset="0"/>
              </a:rPr>
              <a:t>        </a:t>
            </a:r>
            <a:r>
              <a:rPr lang="ar-SA" sz="2400" b="1" dirty="0">
                <a:solidFill>
                  <a:prstClr val="black"/>
                </a:solidFill>
                <a:latin typeface="Calibri" panose="020F0502020204030204" pitchFamily="34" charset="0"/>
                <a:ea typeface="Times New Roman" panose="02020603050405020304" pitchFamily="18" charset="0"/>
              </a:rPr>
              <a:t>ثالثا : مبدأ العينية:</a:t>
            </a:r>
            <a:endParaRPr lang="en-US" b="1" dirty="0">
              <a:solidFill>
                <a:prstClr val="black"/>
              </a:solidFill>
              <a:latin typeface="Calibri" panose="020F0502020204030204" pitchFamily="34" charset="0"/>
              <a:ea typeface="Calibri" panose="020F0502020204030204" pitchFamily="34" charset="0"/>
            </a:endParaRPr>
          </a:p>
          <a:p>
            <a:pPr lvl="0" algn="just" rtl="1">
              <a:lnSpc>
                <a:spcPct val="107000"/>
              </a:lnSpc>
              <a:spcAft>
                <a:spcPts val="500"/>
              </a:spcAft>
            </a:pPr>
            <a:r>
              <a:rPr lang="ar-SA" sz="2400" b="1" dirty="0">
                <a:solidFill>
                  <a:prstClr val="black"/>
                </a:solidFill>
                <a:latin typeface="Calibri" panose="020F0502020204030204" pitchFamily="34" charset="0"/>
                <a:ea typeface="Times New Roman" panose="02020603050405020304" pitchFamily="18" charset="0"/>
              </a:rPr>
              <a:t>  </a:t>
            </a:r>
            <a:r>
              <a:rPr lang="ar-EG" sz="2400" b="1" dirty="0">
                <a:solidFill>
                  <a:prstClr val="black"/>
                </a:solidFill>
                <a:latin typeface="Calibri" panose="020F0502020204030204" pitchFamily="34" charset="0"/>
                <a:ea typeface="Times New Roman" panose="02020603050405020304" pitchFamily="18" charset="0"/>
              </a:rPr>
              <a:t>      </a:t>
            </a:r>
            <a:r>
              <a:rPr lang="ar-SA" sz="2400" b="1" dirty="0">
                <a:solidFill>
                  <a:prstClr val="black"/>
                </a:solidFill>
                <a:latin typeface="Calibri" panose="020F0502020204030204" pitchFamily="34" charset="0"/>
                <a:ea typeface="Times New Roman" panose="02020603050405020304" pitchFamily="18" charset="0"/>
              </a:rPr>
              <a:t>رابعاً: مبدأ العالمية:</a:t>
            </a:r>
            <a:endParaRPr lang="en-US" sz="2400" b="1" dirty="0">
              <a:solidFill>
                <a:prstClr val="black"/>
              </a:solidFill>
              <a:latin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6A3E2DC5-9CF7-4E5E-B414-12F9FC3528D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865482" y="2169458"/>
            <a:ext cx="4800211" cy="39769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2595006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3640" y="121920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590040" y="1542841"/>
            <a:ext cx="9418320" cy="400064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المفهوم التقليدي لمبدأ الإقليمية: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المفهوم الموسع لمبدأ الإقليمية في نطاق الجريمة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موقف التشريعات العربية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mn-ea"/>
              </a:rPr>
              <a:t>من تحديد مكان ارتكاب الجريمة السيبرانية:</a:t>
            </a: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mn-ea"/>
              </a:rPr>
              <a:t>السوابق القضائية في تحديد مكان ارتكاب الجريمة السيبرانية في القضاء الأجنبي: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p:txBody>
      </p:sp>
    </p:spTree>
    <p:custDataLst>
      <p:tags r:id="rId1"/>
    </p:custDataLst>
    <p:extLst>
      <p:ext uri="{BB962C8B-B14F-4D97-AF65-F5344CB8AC3E}">
        <p14:creationId xmlns:p14="http://schemas.microsoft.com/office/powerpoint/2010/main" val="341703025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9" name="Rectangle: Rounded Corners 8">
            <a:extLst>
              <a:ext uri="{FF2B5EF4-FFF2-40B4-BE49-F238E27FC236}">
                <a16:creationId xmlns:a16="http://schemas.microsoft.com/office/drawing/2014/main" id="{0413EF5F-648F-4F82-A2AB-5211C3D2D502}"/>
              </a:ext>
            </a:extLst>
          </p:cNvPr>
          <p:cNvSpPr/>
          <p:nvPr/>
        </p:nvSpPr>
        <p:spPr>
          <a:xfrm>
            <a:off x="1183640" y="121920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518601" y="4115399"/>
            <a:ext cx="9442056" cy="128195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أ. المفهوم التقليدي لمبدأ الإقليمية:</a:t>
            </a:r>
          </a:p>
        </p:txBody>
      </p:sp>
      <p:pic>
        <p:nvPicPr>
          <p:cNvPr id="10" name="Picture 2" descr="Course: Criminology (Fall 2023)">
            <a:extLst>
              <a:ext uri="{FF2B5EF4-FFF2-40B4-BE49-F238E27FC236}">
                <a16:creationId xmlns:a16="http://schemas.microsoft.com/office/drawing/2014/main" id="{8676DA8E-525B-4DAE-BE0C-6C867F286B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84612" y="1420360"/>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0329631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62453"/>
            <a:ext cx="4128422" cy="52426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990526"/>
            <a:ext cx="10139680" cy="467875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7443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0A959E34-A829-4156-A326-71564643627D}"/>
              </a:ext>
            </a:extLst>
          </p:cNvPr>
          <p:cNvSpPr/>
          <p:nvPr/>
        </p:nvSpPr>
        <p:spPr>
          <a:xfrm>
            <a:off x="1517645" y="3759146"/>
            <a:ext cx="9418320" cy="165841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dirty="0">
                <a:solidFill>
                  <a:schemeClr val="tx1"/>
                </a:solidFill>
                <a:latin typeface="Times New Roman" panose="02020603050405020304" pitchFamily="18" charset="0"/>
                <a:ea typeface="Times New Roman" panose="02020603050405020304" pitchFamily="18" charset="0"/>
              </a:rPr>
              <a:t> </a:t>
            </a:r>
            <a:r>
              <a:rPr lang="en-US" dirty="0">
                <a:solidFill>
                  <a:schemeClr val="tx1"/>
                </a:solidFill>
                <a:latin typeface="Times New Roman" panose="02020603050405020304" pitchFamily="18" charset="0"/>
                <a:ea typeface="Times New Roman" panose="02020603050405020304" pitchFamily="18" charset="0"/>
              </a:rPr>
              <a:t>      </a:t>
            </a:r>
            <a:r>
              <a:rPr lang="ar-SA" dirty="0">
                <a:solidFill>
                  <a:schemeClr val="tx1"/>
                </a:solidFill>
                <a:latin typeface="Times New Roman" panose="02020603050405020304" pitchFamily="18" charset="0"/>
                <a:ea typeface="Times New Roman" panose="02020603050405020304" pitchFamily="18" charset="0"/>
              </a:rPr>
              <a:t>وقد يترتب على إعمال السريان المكاني للقانون الجنائي وفقاً لأحد المبادئ الأربعة سالفة البيان ظهور بعض الصعوبات التي قد تفضي تارة إلى </a:t>
            </a:r>
            <a:r>
              <a:rPr lang="ar-SA" dirty="0">
                <a:solidFill>
                  <a:schemeClr val="tx1"/>
                </a:solidFill>
                <a:highlight>
                  <a:srgbClr val="FFFF00"/>
                </a:highlight>
                <a:latin typeface="Times New Roman" panose="02020603050405020304" pitchFamily="18" charset="0"/>
                <a:ea typeface="Times New Roman" panose="02020603050405020304" pitchFamily="18" charset="0"/>
              </a:rPr>
              <a:t>إثارة تنازع إيجابي في الاختصاص بين دولتين أو أكثر،</a:t>
            </a:r>
            <a:r>
              <a:rPr lang="ar-SA" dirty="0">
                <a:solidFill>
                  <a:schemeClr val="tx1"/>
                </a:solidFill>
                <a:latin typeface="Times New Roman" panose="02020603050405020304" pitchFamily="18" charset="0"/>
                <a:ea typeface="Times New Roman" panose="02020603050405020304" pitchFamily="18" charset="0"/>
              </a:rPr>
              <a:t> وتارة أخرى </a:t>
            </a:r>
            <a:r>
              <a:rPr lang="ar-SA" dirty="0">
                <a:solidFill>
                  <a:schemeClr val="tx1"/>
                </a:solidFill>
                <a:highlight>
                  <a:srgbClr val="FFFF00"/>
                </a:highlight>
                <a:latin typeface="Times New Roman" panose="02020603050405020304" pitchFamily="18" charset="0"/>
                <a:ea typeface="Times New Roman" panose="02020603050405020304" pitchFamily="18" charset="0"/>
              </a:rPr>
              <a:t>يقوم تنازع سلبي</a:t>
            </a:r>
            <a:r>
              <a:rPr lang="ar-SA" dirty="0">
                <a:solidFill>
                  <a:schemeClr val="tx1"/>
                </a:solidFill>
                <a:latin typeface="Times New Roman" panose="02020603050405020304" pitchFamily="18" charset="0"/>
                <a:ea typeface="Times New Roman" panose="02020603050405020304" pitchFamily="18" charset="0"/>
              </a:rPr>
              <a:t> ، وفيما يتعلق بالتنازع السلبي في الاختصاص، والذي يخرج معه اختصاص أي من الدول بملاحقة مرتكب الجاني، فهو أمر نادر الحدوث.</a:t>
            </a:r>
            <a:endParaRPr kumimoji="0" lang="en-US" b="1" i="0" u="none" strike="noStrike" kern="1200" cap="none" spc="0" normalizeH="0" baseline="0" noProof="0" dirty="0">
              <a:ln>
                <a:noFill/>
              </a:ln>
              <a:solidFill>
                <a:schemeClr val="tx1"/>
              </a:solidFill>
              <a:effectLst/>
              <a:uLnTx/>
              <a:uFillTx/>
              <a:latin typeface="Times New Roman" panose="02020603050405020304" pitchFamily="18" charset="0"/>
            </a:endParaRPr>
          </a:p>
        </p:txBody>
      </p:sp>
      <p:pic>
        <p:nvPicPr>
          <p:cNvPr id="10" name="Picture 2" descr="Course: Criminology (Fall 2023)">
            <a:extLst>
              <a:ext uri="{FF2B5EF4-FFF2-40B4-BE49-F238E27FC236}">
                <a16:creationId xmlns:a16="http://schemas.microsoft.com/office/drawing/2014/main" id="{5C676194-A664-418D-AE7C-B57857B6A92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188720"/>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086621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62453"/>
            <a:ext cx="4128422" cy="52426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990526"/>
            <a:ext cx="10139680" cy="467875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7443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0A959E34-A829-4156-A326-71564643627D}"/>
              </a:ext>
            </a:extLst>
          </p:cNvPr>
          <p:cNvSpPr/>
          <p:nvPr/>
        </p:nvSpPr>
        <p:spPr>
          <a:xfrm>
            <a:off x="1544320" y="3679247"/>
            <a:ext cx="9418320" cy="200234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dirty="0">
                <a:solidFill>
                  <a:schemeClr val="tx1"/>
                </a:solidFill>
                <a:latin typeface="Times New Roman" panose="02020603050405020304" pitchFamily="18" charset="0"/>
                <a:ea typeface="Times New Roman" panose="02020603050405020304" pitchFamily="18" charset="0"/>
              </a:rPr>
              <a:t>      </a:t>
            </a:r>
            <a:r>
              <a:rPr lang="ar-SA" sz="2000" dirty="0">
                <a:solidFill>
                  <a:schemeClr val="tx1"/>
                </a:solidFill>
                <a:latin typeface="Times New Roman" panose="02020603050405020304" pitchFamily="18" charset="0"/>
                <a:ea typeface="Times New Roman" panose="02020603050405020304" pitchFamily="18" charset="0"/>
              </a:rPr>
              <a:t>ومما لا شك فيه أن استخدام القواعد القانونية التقليدية لتحديد مكان ارتكاب الجريمة دون أن يؤخذ في الاعتبار </a:t>
            </a:r>
            <a:r>
              <a:rPr lang="ar-SA" sz="2000" dirty="0">
                <a:solidFill>
                  <a:schemeClr val="tx1"/>
                </a:solidFill>
                <a:highlight>
                  <a:srgbClr val="FFFF00"/>
                </a:highlight>
                <a:latin typeface="Times New Roman" panose="02020603050405020304" pitchFamily="18" charset="0"/>
                <a:ea typeface="Times New Roman" panose="02020603050405020304" pitchFamily="18" charset="0"/>
              </a:rPr>
              <a:t>خصوصية الجرائم السيبرانية</a:t>
            </a:r>
            <a:r>
              <a:rPr lang="ar-SA" sz="2000" dirty="0">
                <a:solidFill>
                  <a:schemeClr val="tx1"/>
                </a:solidFill>
                <a:latin typeface="Times New Roman" panose="02020603050405020304" pitchFamily="18" charset="0"/>
                <a:ea typeface="Times New Roman" panose="02020603050405020304" pitchFamily="18" charset="0"/>
              </a:rPr>
              <a:t>، وكونها في الغالب تتم على الصعيد عبر الوطني، فإن ذلك لن يؤدي إلى عدم الاتساق فحسب بل أيضاً إلى </a:t>
            </a:r>
            <a:r>
              <a:rPr lang="ar-SA" sz="2000" dirty="0">
                <a:solidFill>
                  <a:schemeClr val="tx1"/>
                </a:solidFill>
                <a:highlight>
                  <a:srgbClr val="FFFF00"/>
                </a:highlight>
                <a:latin typeface="Times New Roman" panose="02020603050405020304" pitchFamily="18" charset="0"/>
                <a:ea typeface="Times New Roman" panose="02020603050405020304" pitchFamily="18" charset="0"/>
              </a:rPr>
              <a:t>انعدام الأساس القانوني الذي بناء عليه تم تحديد الدولة صاحبة الاختصاص القضائي</a:t>
            </a:r>
            <a:r>
              <a:rPr lang="ar-SA" sz="2000" dirty="0">
                <a:solidFill>
                  <a:schemeClr val="tx1"/>
                </a:solidFill>
                <a:latin typeface="Times New Roman" panose="02020603050405020304" pitchFamily="18" charset="0"/>
                <a:ea typeface="Times New Roman" panose="02020603050405020304" pitchFamily="18" charset="0"/>
              </a:rPr>
              <a:t>، في حين ينبغي أن يحترم القانون الجنائي مبدأ الشرعية.</a:t>
            </a:r>
            <a:endParaRPr lang="en-US" sz="2000" dirty="0">
              <a:solidFill>
                <a:schemeClr val="tx1"/>
              </a:solidFill>
              <a:latin typeface="Times New Roman" panose="02020603050405020304" pitchFamily="18" charset="0"/>
              <a:ea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3E9C6EA7-E5F6-4088-A8A7-0876D7EC2F7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188720"/>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728637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773711" y="4104159"/>
            <a:ext cx="8931835" cy="180099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rPr>
              <a:t>ب.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المفهوم ال</a:t>
            </a:r>
            <a:r>
              <a:rPr lang="ar-EG" sz="2400" b="1" dirty="0">
                <a:solidFill>
                  <a:prstClr val="black"/>
                </a:solidFill>
                <a:latin typeface="Times New Roman" panose="02020603050405020304" pitchFamily="18" charset="0"/>
                <a:ea typeface="Times New Roman" panose="02020603050405020304" pitchFamily="18" charset="0"/>
              </a:rPr>
              <a:t>موسع</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لمبدأ الإقليمية في نطاق الجريمة السيبرانية:</a:t>
            </a:r>
          </a:p>
        </p:txBody>
      </p:sp>
      <p:pic>
        <p:nvPicPr>
          <p:cNvPr id="9" name="Picture 2" descr="Course: Criminology (Fall 2023)">
            <a:extLst>
              <a:ext uri="{FF2B5EF4-FFF2-40B4-BE49-F238E27FC236}">
                <a16:creationId xmlns:a16="http://schemas.microsoft.com/office/drawing/2014/main" id="{D17B9840-3790-4FB8-A4F9-171AE937987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4535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8547896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806388" y="4183410"/>
            <a:ext cx="8985624" cy="1687676"/>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1" algn="just" rtl="1">
              <a:spcAft>
                <a:spcPts val="500"/>
              </a:spcAft>
              <a:defRPr/>
            </a:pPr>
            <a:r>
              <a:rPr lang="ar-SA" dirty="0">
                <a:latin typeface="Times New Roman" panose="02020603050405020304" pitchFamily="18" charset="0"/>
                <a:ea typeface="Times New Roman" panose="02020603050405020304" pitchFamily="18" charset="0"/>
              </a:rPr>
              <a:t> </a:t>
            </a:r>
            <a:r>
              <a:rPr lang="ar-EG" dirty="0">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وفقاً للمفهوم الموسع لمبدأ الإقليمية فإننا يجب أن نميز بين ماهية الإقليمية الذاتية والموضوعية، </a:t>
            </a:r>
            <a:r>
              <a:rPr lang="ar-SA" b="1" dirty="0">
                <a:solidFill>
                  <a:srgbClr val="FF0000"/>
                </a:solidFill>
                <a:latin typeface="Times New Roman" panose="02020603050405020304" pitchFamily="18" charset="0"/>
                <a:ea typeface="Times New Roman" panose="02020603050405020304" pitchFamily="18" charset="0"/>
              </a:rPr>
              <a:t>ويقصد بالإقليمية الذاتية</a:t>
            </a:r>
            <a:r>
              <a:rPr lang="ar-SA" b="1" dirty="0">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حق الدولة في محاكمة الجرائم المرتكبة بالكامل - أو الشروع فيها - داخل إقليمها، </a:t>
            </a:r>
            <a:r>
              <a:rPr lang="ar-SA" b="1" dirty="0">
                <a:solidFill>
                  <a:srgbClr val="FF0000"/>
                </a:solidFill>
                <a:latin typeface="Times New Roman" panose="02020603050405020304" pitchFamily="18" charset="0"/>
                <a:ea typeface="Times New Roman" panose="02020603050405020304" pitchFamily="18" charset="0"/>
              </a:rPr>
              <a:t>ويقصد بالإقليمية الموضوعية</a:t>
            </a:r>
            <a:r>
              <a:rPr lang="ar-SA" b="1" dirty="0">
                <a:latin typeface="Times New Roman" panose="02020603050405020304" pitchFamily="18" charset="0"/>
                <a:ea typeface="Times New Roman" panose="02020603050405020304" pitchFamily="18" charset="0"/>
              </a:rPr>
              <a:t> </a:t>
            </a:r>
            <a:r>
              <a:rPr lang="ar-SA" b="1" dirty="0">
                <a:solidFill>
                  <a:schemeClr val="tx1"/>
                </a:solidFill>
                <a:latin typeface="Times New Roman" panose="02020603050405020304" pitchFamily="18" charset="0"/>
                <a:ea typeface="Times New Roman" panose="02020603050405020304" pitchFamily="18" charset="0"/>
              </a:rPr>
              <a:t>حق الدولة في المحاكمة على الجرائم التي بدأت داخل إقليم دولة أخرى ولكن أثارها ونتائجها تمت داخل أراضيها . </a:t>
            </a:r>
            <a:endParaRPr kumimoji="0" lang="ar-EG"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0E54C340-F1C5-47F7-A6A3-D8FA79BBE1E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635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5508082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7ECD4AFB-B448-4488-A004-BA13CD9D17CF}"/>
              </a:ext>
            </a:extLst>
          </p:cNvPr>
          <p:cNvSpPr/>
          <p:nvPr/>
        </p:nvSpPr>
        <p:spPr>
          <a:xfrm>
            <a:off x="1530469" y="4208948"/>
            <a:ext cx="9418320" cy="167065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dirty="0">
                <a:solidFill>
                  <a:schemeClr val="tx1"/>
                </a:solidFill>
                <a:latin typeface="Times New Roman" panose="02020603050405020304" pitchFamily="18" charset="0"/>
                <a:ea typeface="Times New Roman" panose="02020603050405020304" pitchFamily="18" charset="0"/>
              </a:rPr>
              <a:t>        </a:t>
            </a:r>
            <a:r>
              <a:rPr lang="ar-SA" sz="2000" dirty="0">
                <a:solidFill>
                  <a:schemeClr val="tx1"/>
                </a:solidFill>
                <a:highlight>
                  <a:srgbClr val="FFFF00"/>
                </a:highlight>
                <a:latin typeface="Times New Roman" panose="02020603050405020304" pitchFamily="18" charset="0"/>
                <a:ea typeface="Times New Roman" panose="02020603050405020304" pitchFamily="18" charset="0"/>
              </a:rPr>
              <a:t>ووفقاً لمفهوم الإقليمية الموضوعية الذي يعترف بإمكانية وجود الجريمة في أكثر مكان واحد</a:t>
            </a:r>
            <a:r>
              <a:rPr lang="ar-SA" sz="2000" dirty="0">
                <a:solidFill>
                  <a:schemeClr val="tx1"/>
                </a:solidFill>
                <a:latin typeface="Times New Roman" panose="02020603050405020304" pitchFamily="18" charset="0"/>
                <a:ea typeface="Times New Roman" panose="02020603050405020304" pitchFamily="18" charset="0"/>
              </a:rPr>
              <a:t>، فإن مكان وقوع الجريمة السيبرانية يمكن أن يكون المكان الذي وقعت فيه الجريمة نفسها بالكامل، وقد يكون المكان الذي يوجد به عنصر من العناصر الأساسية للركن المادي للجريمة، وأيضا المكان الذي وقعت فيه آثار الجريمة.</a:t>
            </a:r>
            <a:endParaRPr lang="en-US" sz="2000" dirty="0">
              <a:solidFill>
                <a:schemeClr val="tx1"/>
              </a:solidFill>
              <a:latin typeface="Times New Roman" panose="02020603050405020304" pitchFamily="18" charset="0"/>
              <a:ea typeface="Times New Roman" panose="02020603050405020304" pitchFamily="18" charset="0"/>
            </a:endParaRPr>
          </a:p>
        </p:txBody>
      </p:sp>
      <p:pic>
        <p:nvPicPr>
          <p:cNvPr id="9" name="Picture 2" descr="Course: Criminology (Fall 2023)">
            <a:extLst>
              <a:ext uri="{FF2B5EF4-FFF2-40B4-BE49-F238E27FC236}">
                <a16:creationId xmlns:a16="http://schemas.microsoft.com/office/drawing/2014/main" id="{494C51D1-5C5C-4222-AC19-AB975A19C4F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635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573672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3640" y="121920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9" name="Picture 2" descr="Course: Criminology (Fall 2023)">
            <a:extLst>
              <a:ext uri="{FF2B5EF4-FFF2-40B4-BE49-F238E27FC236}">
                <a16:creationId xmlns:a16="http://schemas.microsoft.com/office/drawing/2014/main" id="{8381798A-ECAF-44D8-91FE-4FC2E2688E5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53235" y="1414696"/>
            <a:ext cx="7485529" cy="26350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7ECD4AFB-B448-4488-A004-BA13CD9D17CF}"/>
              </a:ext>
            </a:extLst>
          </p:cNvPr>
          <p:cNvSpPr/>
          <p:nvPr/>
        </p:nvSpPr>
        <p:spPr>
          <a:xfrm>
            <a:off x="1616635" y="3428997"/>
            <a:ext cx="9418320" cy="195151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b="1" dirty="0">
                <a:solidFill>
                  <a:srgbClr val="FF0000"/>
                </a:solidFill>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rPr>
              <a:t>وفيما يتعلق بالإقليمية الذاتية</a:t>
            </a:r>
            <a:r>
              <a:rPr lang="ar-SA" sz="2400" dirty="0">
                <a:solidFill>
                  <a:srgbClr val="FF0000"/>
                </a:solidFill>
                <a:latin typeface="Times New Roman" panose="02020603050405020304" pitchFamily="18" charset="0"/>
                <a:ea typeface="Times New Roman" panose="02020603050405020304" pitchFamily="18" charset="0"/>
              </a:rPr>
              <a:t>  </a:t>
            </a:r>
            <a:r>
              <a:rPr lang="ar-SA" sz="2400" dirty="0">
                <a:solidFill>
                  <a:schemeClr val="tx1"/>
                </a:solidFill>
                <a:latin typeface="Times New Roman" panose="02020603050405020304" pitchFamily="18" charset="0"/>
                <a:ea typeface="Times New Roman" panose="02020603050405020304" pitchFamily="18" charset="0"/>
              </a:rPr>
              <a:t>فإنه بسبب الطابع العالمي لشبكة الإنترنت وتعدد الجهات الفاعلة فيها،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قد يكون من الصعب تحديد المكان الذي وقعت فيه الجريمة</a:t>
            </a:r>
            <a:r>
              <a:rPr lang="ar-SA" sz="2400" dirty="0">
                <a:solidFill>
                  <a:schemeClr val="tx1"/>
                </a:solidFill>
                <a:latin typeface="Times New Roman" panose="02020603050405020304" pitchFamily="18" charset="0"/>
                <a:ea typeface="Times New Roman" panose="02020603050405020304" pitchFamily="18" charset="0"/>
              </a:rPr>
              <a:t>، ولتحديد الدولة صاحبة الاختصاص القضائي، ينبغي تحديد الإقليم الذي يقع فيه مكان الجريمة السيبرانية على شبكه الإنترنت. </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64719338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D9843580-C973-445C-A9B4-7E87A81C33C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2423671" y="3816414"/>
            <a:ext cx="7739103" cy="104367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SA"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أولا : مبدأ الإقليمية :</a:t>
            </a:r>
            <a:endParaRPr kumimoji="0" lang="en-US"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b="1" dirty="0">
                <a:solidFill>
                  <a:schemeClr val="tx1"/>
                </a:solidFill>
                <a:latin typeface="Times New Roman" panose="02020603050405020304" pitchFamily="18" charset="0"/>
                <a:ea typeface="Times New Roman" panose="02020603050405020304" pitchFamily="18" charset="0"/>
              </a:rPr>
              <a:t>ج. </a:t>
            </a:r>
            <a:r>
              <a:rPr lang="ar-SA" b="1" dirty="0">
                <a:solidFill>
                  <a:schemeClr val="tx1"/>
                </a:solidFill>
                <a:latin typeface="Times New Roman" panose="02020603050405020304" pitchFamily="18" charset="0"/>
                <a:ea typeface="Times New Roman" panose="02020603050405020304" pitchFamily="18" charset="0"/>
              </a:rPr>
              <a:t>موقف التشريعات العربية من تحديد مكان ارتكاب الجريمة السيبرانية:</a:t>
            </a:r>
            <a:endParaRPr lang="en-US"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86651321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5ED114C8-29DE-4F20-91BF-A4B33763AB1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678457" y="4383740"/>
            <a:ext cx="9418653" cy="68105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rPr>
              <a:t>- </a:t>
            </a:r>
            <a:r>
              <a:rPr lang="ar-SA" sz="2400" b="1" dirty="0">
                <a:solidFill>
                  <a:schemeClr val="tx1"/>
                </a:solidFill>
                <a:ea typeface="Calibri" panose="020F0502020204030204" pitchFamily="34" charset="0"/>
              </a:rPr>
              <a:t>موقف المشرع المصري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61168973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B8EE1D46-F8EB-40B1-826A-2537C1E641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802540" y="4018225"/>
            <a:ext cx="8874177"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rPr>
              <a:t>- </a:t>
            </a:r>
            <a:r>
              <a:rPr lang="ar-SA" sz="2400" b="1" dirty="0">
                <a:solidFill>
                  <a:schemeClr val="tx1"/>
                </a:solidFill>
                <a:ea typeface="Calibri" panose="020F0502020204030204" pitchFamily="34" charset="0"/>
              </a:rPr>
              <a:t>موقف المشرع ا</a:t>
            </a:r>
            <a:r>
              <a:rPr lang="ar-EG" sz="2400" b="1" dirty="0">
                <a:solidFill>
                  <a:schemeClr val="tx1"/>
                </a:solidFill>
                <a:ea typeface="Calibri" panose="020F0502020204030204" pitchFamily="34" charset="0"/>
              </a:rPr>
              <a:t>لإماراتي</a:t>
            </a:r>
            <a:r>
              <a:rPr lang="ar-SA" sz="2400" b="1" dirty="0">
                <a:solidFill>
                  <a:schemeClr val="tx1"/>
                </a:solidFill>
                <a:ea typeface="Calibri" panose="020F0502020204030204" pitchFamily="34" charset="0"/>
              </a:rPr>
              <a:t>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21936233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1D7E38D6-69A8-4C4A-AD33-01C2F61F407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2339788" y="3816414"/>
            <a:ext cx="8138631"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000" b="1" dirty="0">
                <a:solidFill>
                  <a:schemeClr val="tx1"/>
                </a:solidFill>
                <a:ea typeface="Calibri" panose="020F0502020204030204" pitchFamily="34" charset="0"/>
              </a:rPr>
              <a:t>- </a:t>
            </a:r>
            <a:r>
              <a:rPr lang="ar-SA" sz="2000" b="1" dirty="0">
                <a:solidFill>
                  <a:schemeClr val="tx1"/>
                </a:solidFill>
                <a:ea typeface="Calibri" panose="020F0502020204030204" pitchFamily="34" charset="0"/>
              </a:rPr>
              <a:t>موقف المشرع ا</a:t>
            </a:r>
            <a:r>
              <a:rPr lang="ar-EG" sz="2000" b="1" dirty="0">
                <a:solidFill>
                  <a:schemeClr val="tx1"/>
                </a:solidFill>
                <a:ea typeface="Calibri" panose="020F0502020204030204" pitchFamily="34" charset="0"/>
              </a:rPr>
              <a:t>لسعودي</a:t>
            </a:r>
            <a:r>
              <a:rPr lang="ar-SA" sz="2000" b="1" dirty="0">
                <a:solidFill>
                  <a:schemeClr val="tx1"/>
                </a:solidFill>
                <a:ea typeface="Calibri" panose="020F0502020204030204" pitchFamily="34" charset="0"/>
              </a:rPr>
              <a:t> من تحديد مكان ارتكاب الجريمة السيبرانية:</a:t>
            </a:r>
            <a:endParaRPr kumimoji="0" lang="ar-EG" sz="20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524120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CD471876-D849-47F1-9830-690F6788D5C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39944" y="3789152"/>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rPr>
              <a:t>القضاء الفرنسي:</a:t>
            </a:r>
            <a:endParaRPr lang="en-US" sz="24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50515566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7F2BEF84-5919-42C6-9AD9-9709DDE1CBF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93538" y="3815194"/>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rPr>
              <a:t>القضاء ال</a:t>
            </a:r>
            <a:r>
              <a:rPr lang="ar-EG" sz="2400" b="1" dirty="0">
                <a:solidFill>
                  <a:schemeClr val="tx1"/>
                </a:solidFill>
                <a:latin typeface="Times New Roman" panose="02020603050405020304" pitchFamily="18" charset="0"/>
                <a:ea typeface="Times New Roman" panose="02020603050405020304" pitchFamily="18" charset="0"/>
              </a:rPr>
              <a:t>أمريكي</a:t>
            </a:r>
            <a:r>
              <a:rPr lang="ar-SA" sz="2400" b="1" dirty="0">
                <a:solidFill>
                  <a:schemeClr val="tx1"/>
                </a:solidFill>
                <a:latin typeface="Times New Roman" panose="02020603050405020304" pitchFamily="18" charset="0"/>
                <a:ea typeface="Times New Roman" panose="02020603050405020304" pitchFamily="18" charset="0"/>
              </a:rPr>
              <a:t>:</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6282520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Explore location pin GIFs">
            <a:extLst>
              <a:ext uri="{FF2B5EF4-FFF2-40B4-BE49-F238E27FC236}">
                <a16:creationId xmlns:a16="http://schemas.microsoft.com/office/drawing/2014/main" id="{256EB403-F81A-45DF-9215-B1551CC2F6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39944" y="3856928"/>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rPr>
              <a:t>ال</a:t>
            </a:r>
            <a:r>
              <a:rPr lang="ar-EG" sz="2400" b="1" dirty="0">
                <a:solidFill>
                  <a:schemeClr val="tx1"/>
                </a:solidFill>
                <a:latin typeface="Times New Roman" panose="02020603050405020304" pitchFamily="18" charset="0"/>
                <a:ea typeface="Times New Roman" panose="02020603050405020304" pitchFamily="18" charset="0"/>
              </a:rPr>
              <a:t>قضاء الألماني</a:t>
            </a:r>
            <a:r>
              <a:rPr lang="ar-SA" sz="2400" b="1" dirty="0">
                <a:solidFill>
                  <a:schemeClr val="tx1"/>
                </a:solidFill>
                <a:latin typeface="Times New Roman" panose="02020603050405020304" pitchFamily="18" charset="0"/>
                <a:ea typeface="Times New Roman" panose="02020603050405020304" pitchFamily="18" charset="0"/>
              </a:rPr>
              <a:t>:</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22873658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Explore location pin GIFs">
            <a:extLst>
              <a:ext uri="{FF2B5EF4-FFF2-40B4-BE49-F238E27FC236}">
                <a16:creationId xmlns:a16="http://schemas.microsoft.com/office/drawing/2014/main" id="{F11C0B74-BD9A-41C3-90A1-081121E515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44706" y="1344706"/>
            <a:ext cx="9897035" cy="41721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739944" y="3765177"/>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ثالثا : السوابق القضائية في تحديد مكان ارتكاب الجريمة السيبرانية في القضاء الأجنبي:</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a:p>
            <a:pPr marL="342900" marR="0" lvl="0"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ال</a:t>
            </a:r>
            <a:r>
              <a:rPr kumimoji="0" lang="ar-EG"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قضاء الألماني</a:t>
            </a: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00747778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ounded Rectangle 12">
            <a:extLst>
              <a:ext uri="{FF2B5EF4-FFF2-40B4-BE49-F238E27FC236}">
                <a16:creationId xmlns:a16="http://schemas.microsoft.com/office/drawing/2014/main" id="{4E49A0CD-F8F5-4C71-97FC-AA31F91BEC6B}"/>
              </a:ext>
            </a:extLst>
          </p:cNvPr>
          <p:cNvSpPr/>
          <p:nvPr/>
        </p:nvSpPr>
        <p:spPr>
          <a:xfrm>
            <a:off x="1389529" y="1337979"/>
            <a:ext cx="9861177" cy="418203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000" dirty="0">
                <a:latin typeface="Calibri" panose="020F0502020204030204" pitchFamily="34" charset="0"/>
                <a:ea typeface="Times New Roman" panose="02020603050405020304" pitchFamily="18" charset="0"/>
              </a:rPr>
              <a:t>       </a:t>
            </a:r>
            <a:r>
              <a:rPr lang="ar-SA" sz="2400" dirty="0">
                <a:solidFill>
                  <a:schemeClr val="tx1"/>
                </a:solidFill>
                <a:latin typeface="Calibri" panose="020F0502020204030204" pitchFamily="34" charset="0"/>
                <a:ea typeface="Times New Roman" panose="02020603050405020304" pitchFamily="18" charset="0"/>
              </a:rPr>
              <a:t>واستخلاصاً لما سبق يتضح من السوابق القضائية أن هناك </a:t>
            </a:r>
            <a:r>
              <a:rPr lang="ar-SA" sz="2400" dirty="0">
                <a:solidFill>
                  <a:schemeClr val="tx1"/>
                </a:solidFill>
                <a:highlight>
                  <a:srgbClr val="FFFF00"/>
                </a:highlight>
                <a:latin typeface="Calibri" panose="020F0502020204030204" pitchFamily="34" charset="0"/>
                <a:ea typeface="Times New Roman" panose="02020603050405020304" pitchFamily="18" charset="0"/>
              </a:rPr>
              <a:t>حالة من التخبط والارتباك في الأحكام الصادرة من المحاكم الوطنية المختلفة</a:t>
            </a:r>
            <a:r>
              <a:rPr lang="ar-SA" sz="2400" dirty="0">
                <a:solidFill>
                  <a:schemeClr val="tx1"/>
                </a:solidFill>
                <a:latin typeface="Calibri" panose="020F0502020204030204" pitchFamily="34" charset="0"/>
                <a:ea typeface="Times New Roman" panose="02020603050405020304" pitchFamily="18" charset="0"/>
              </a:rPr>
              <a:t>، هل الدولة المختصة هي الدولة التي بها </a:t>
            </a:r>
            <a:r>
              <a:rPr lang="ar-SA" sz="2400" dirty="0">
                <a:solidFill>
                  <a:srgbClr val="FF0000"/>
                </a:solidFill>
                <a:latin typeface="Calibri" panose="020F0502020204030204" pitchFamily="34" charset="0"/>
                <a:ea typeface="Times New Roman" panose="02020603050405020304" pitchFamily="18" charset="0"/>
              </a:rPr>
              <a:t>موقع منشئ المحتوي غير القانوني</a:t>
            </a:r>
            <a:r>
              <a:rPr lang="ar-SA" sz="2400" dirty="0">
                <a:solidFill>
                  <a:schemeClr val="tx1"/>
                </a:solidFill>
                <a:latin typeface="Calibri" panose="020F0502020204030204" pitchFamily="34" charset="0"/>
                <a:ea typeface="Times New Roman" panose="02020603050405020304" pitchFamily="18" charset="0"/>
              </a:rPr>
              <a:t>، أم هي </a:t>
            </a:r>
            <a:r>
              <a:rPr lang="ar-SA" sz="2400" dirty="0">
                <a:solidFill>
                  <a:srgbClr val="FF0000"/>
                </a:solidFill>
                <a:latin typeface="Calibri" panose="020F0502020204030204" pitchFamily="34" charset="0"/>
                <a:ea typeface="Times New Roman" panose="02020603050405020304" pitchFamily="18" charset="0"/>
              </a:rPr>
              <a:t>دولة المشاهد للمحتوي غير القانوني</a:t>
            </a:r>
            <a:r>
              <a:rPr lang="ar-SA" sz="2400" dirty="0">
                <a:solidFill>
                  <a:schemeClr val="tx1"/>
                </a:solidFill>
                <a:latin typeface="Calibri" panose="020F0502020204030204" pitchFamily="34" charset="0"/>
                <a:ea typeface="Times New Roman" panose="02020603050405020304" pitchFamily="18" charset="0"/>
              </a:rPr>
              <a:t>، ولذلك </a:t>
            </a:r>
            <a:r>
              <a:rPr lang="ar-EG" sz="2400" dirty="0">
                <a:solidFill>
                  <a:schemeClr val="tx1"/>
                </a:solidFill>
                <a:latin typeface="Calibri" panose="020F0502020204030204" pitchFamily="34" charset="0"/>
                <a:ea typeface="Times New Roman" panose="02020603050405020304" pitchFamily="18" charset="0"/>
              </a:rPr>
              <a:t>ننضم مع الرأي</a:t>
            </a:r>
            <a:r>
              <a:rPr lang="ar-SA" sz="2400" dirty="0">
                <a:solidFill>
                  <a:schemeClr val="tx1"/>
                </a:solidFill>
                <a:latin typeface="Calibri" panose="020F0502020204030204" pitchFamily="34" charset="0"/>
                <a:ea typeface="Times New Roman" panose="02020603050405020304" pitchFamily="18" charset="0"/>
              </a:rPr>
              <a:t> </a:t>
            </a:r>
            <a:r>
              <a:rPr lang="ar-EG" sz="2400" dirty="0">
                <a:solidFill>
                  <a:schemeClr val="tx1"/>
                </a:solidFill>
                <a:latin typeface="Calibri" panose="020F0502020204030204" pitchFamily="34" charset="0"/>
                <a:ea typeface="Times New Roman" panose="02020603050405020304" pitchFamily="18" charset="0"/>
              </a:rPr>
              <a:t>القائل بأنه</a:t>
            </a:r>
            <a:r>
              <a:rPr lang="ar-SA" sz="2400" dirty="0">
                <a:solidFill>
                  <a:schemeClr val="tx1"/>
                </a:solidFill>
                <a:latin typeface="Calibri" panose="020F0502020204030204" pitchFamily="34" charset="0"/>
                <a:ea typeface="Times New Roman" panose="02020603050405020304" pitchFamily="18" charset="0"/>
              </a:rPr>
              <a:t> يجب علي المحاكم فهم كيفيه عم</a:t>
            </a:r>
            <a:r>
              <a:rPr lang="ar-EG" sz="2400" dirty="0">
                <a:solidFill>
                  <a:schemeClr val="tx1"/>
                </a:solidFill>
                <a:latin typeface="Calibri" panose="020F0502020204030204" pitchFamily="34" charset="0"/>
                <a:ea typeface="Times New Roman" panose="02020603050405020304" pitchFamily="18" charset="0"/>
              </a:rPr>
              <a:t>ل</a:t>
            </a:r>
            <a:r>
              <a:rPr lang="ar-SA" sz="2400" dirty="0">
                <a:solidFill>
                  <a:schemeClr val="tx1"/>
                </a:solidFill>
                <a:latin typeface="Calibri" panose="020F0502020204030204" pitchFamily="34" charset="0"/>
                <a:ea typeface="Times New Roman" panose="02020603050405020304" pitchFamily="18" charset="0"/>
              </a:rPr>
              <a:t> الإنترنت، وأن تعمل علي إعادة صياغة تحليل مفهوم الاختصاص القضائي للجريمة ال</a:t>
            </a:r>
            <a:r>
              <a:rPr lang="ar-EG" sz="2400" dirty="0">
                <a:solidFill>
                  <a:schemeClr val="tx1"/>
                </a:solidFill>
                <a:latin typeface="Calibri" panose="020F0502020204030204" pitchFamily="34" charset="0"/>
                <a:ea typeface="Times New Roman" panose="02020603050405020304" pitchFamily="18" charset="0"/>
              </a:rPr>
              <a:t>سيبرانية</a:t>
            </a:r>
            <a:r>
              <a:rPr lang="ar-SA" sz="2400" dirty="0">
                <a:solidFill>
                  <a:schemeClr val="tx1"/>
                </a:solidFill>
                <a:latin typeface="Calibri" panose="020F0502020204030204" pitchFamily="34" charset="0"/>
                <a:ea typeface="Times New Roman" panose="02020603050405020304" pitchFamily="18" charset="0"/>
              </a:rPr>
              <a:t> وإنها ترتكب عبر الفضاء ال</a:t>
            </a:r>
            <a:r>
              <a:rPr lang="ar-EG" sz="2400" dirty="0">
                <a:solidFill>
                  <a:schemeClr val="tx1"/>
                </a:solidFill>
                <a:latin typeface="Calibri" panose="020F0502020204030204" pitchFamily="34" charset="0"/>
                <a:ea typeface="Times New Roman" panose="02020603050405020304" pitchFamily="18" charset="0"/>
              </a:rPr>
              <a:t>سيبراني</a:t>
            </a:r>
            <a:r>
              <a:rPr lang="ar-SA" sz="2400" dirty="0">
                <a:solidFill>
                  <a:schemeClr val="tx1"/>
                </a:solidFill>
                <a:latin typeface="Calibri" panose="020F0502020204030204" pitchFamily="34" charset="0"/>
                <a:ea typeface="Times New Roman" panose="02020603050405020304" pitchFamily="18" charset="0"/>
              </a:rPr>
              <a:t>، وذلك بما يتفق مع الخصائص الفريدة للإنترنت التي تسمح لها بتجاوز الحدود الجغرافية التقليدية.</a:t>
            </a:r>
            <a:endParaRPr lang="en-US" sz="24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273896883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552293" y="952843"/>
            <a:ext cx="425050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9525" y="1249680"/>
            <a:ext cx="10439515"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43640" y="3136613"/>
            <a:ext cx="304005" cy="58477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6226272" y="2580799"/>
            <a:ext cx="4034119" cy="169640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rPr>
              <a:t>ثانيا</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مبدأ الشخصية: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18434" name="Picture 2" descr="Inspecting Algorithms for Bias | MIT Technology Review">
            <a:extLst>
              <a:ext uri="{FF2B5EF4-FFF2-40B4-BE49-F238E27FC236}">
                <a16:creationId xmlns:a16="http://schemas.microsoft.com/office/drawing/2014/main" id="{79FD1E3F-ACCA-4085-8DBD-553FD4E323E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53026" y="1202998"/>
            <a:ext cx="3768598" cy="4763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11343139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823431" y="2456473"/>
            <a:ext cx="4475769" cy="2151386"/>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ثالثا</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مبدأ العينية: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8" name="Picture 2" descr="Inspecting Algorithms for Bias | MIT Technology Review">
            <a:extLst>
              <a:ext uri="{FF2B5EF4-FFF2-40B4-BE49-F238E27FC236}">
                <a16:creationId xmlns:a16="http://schemas.microsoft.com/office/drawing/2014/main" id="{CE5C74C0-7A4F-43BE-A6F0-D1CFD6F0FEB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194042" y="1150606"/>
            <a:ext cx="3768598" cy="4763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6041567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7134712" y="2145643"/>
            <a:ext cx="4013135" cy="256670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rPr>
              <a:t>رابعا</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rPr>
              <a:t>: مبدأ العالمية: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pic>
        <p:nvPicPr>
          <p:cNvPr id="4098" name="Picture 2" descr="How fast is Earth moving? | Space">
            <a:extLst>
              <a:ext uri="{FF2B5EF4-FFF2-40B4-BE49-F238E27FC236}">
                <a16:creationId xmlns:a16="http://schemas.microsoft.com/office/drawing/2014/main" id="{2874F1F9-92E3-438D-94D8-7BF36B9D510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335741" y="1685364"/>
            <a:ext cx="5798971" cy="34783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305218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83679A2B-94DA-4676-8814-8E29478DEC99}"/>
              </a:ext>
            </a:extLst>
          </p:cNvPr>
          <p:cNvSpPr/>
          <p:nvPr/>
        </p:nvSpPr>
        <p:spPr>
          <a:xfrm>
            <a:off x="5952371" y="3136613"/>
            <a:ext cx="261610"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400" b="0" i="0" u="none" strike="noStrike" kern="1200" cap="none" spc="0" normalizeH="0" baseline="0" noProof="0" dirty="0">
              <a:ln>
                <a:noFill/>
              </a:ln>
              <a:effectLst/>
              <a:uLnTx/>
              <a:uFillTx/>
              <a:latin typeface="Calibri" panose="020F0502020204030204"/>
            </a:endParaRPr>
          </a:p>
        </p:txBody>
      </p:sp>
      <p:sp>
        <p:nvSpPr>
          <p:cNvPr id="10" name="Rounded Rectangle 12">
            <a:extLst>
              <a:ext uri="{FF2B5EF4-FFF2-40B4-BE49-F238E27FC236}">
                <a16:creationId xmlns:a16="http://schemas.microsoft.com/office/drawing/2014/main" id="{25E4FC8B-6842-4451-ACDD-C8531BF930CF}"/>
              </a:ext>
            </a:extLst>
          </p:cNvPr>
          <p:cNvSpPr/>
          <p:nvPr/>
        </p:nvSpPr>
        <p:spPr>
          <a:xfrm>
            <a:off x="1557413" y="1367445"/>
            <a:ext cx="9313135" cy="412310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400" dirty="0">
                <a:solidFill>
                  <a:schemeClr val="tx1"/>
                </a:solidFill>
                <a:latin typeface="Times New Roman" panose="02020603050405020304" pitchFamily="18" charset="0"/>
                <a:ea typeface="Times New Roman" panose="02020603050405020304" pitchFamily="18" charset="0"/>
              </a:rPr>
              <a:t>       </a:t>
            </a:r>
            <a:r>
              <a:rPr lang="ar-SA" sz="2400" dirty="0">
                <a:solidFill>
                  <a:schemeClr val="tx1"/>
                </a:solidFill>
                <a:latin typeface="Times New Roman" panose="02020603050405020304" pitchFamily="18" charset="0"/>
                <a:ea typeface="Times New Roman" panose="02020603050405020304" pitchFamily="18" charset="0"/>
              </a:rPr>
              <a:t>يمكننا القول بأن أهمية هذا المبدأ ومدى ملاءمته للجريمة السيبرانية مستمدة من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خطورتها</a:t>
            </a:r>
            <a:r>
              <a:rPr lang="ar-SA" sz="2400" dirty="0">
                <a:solidFill>
                  <a:schemeClr val="tx1"/>
                </a:solidFill>
                <a:latin typeface="Times New Roman" panose="02020603050405020304" pitchFamily="18" charset="0"/>
                <a:ea typeface="Times New Roman" panose="02020603050405020304" pitchFamily="18" charset="0"/>
              </a:rPr>
              <a:t> من جهة،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ومن طبيعتها</a:t>
            </a:r>
            <a:r>
              <a:rPr lang="ar-SA" sz="2400" dirty="0">
                <a:solidFill>
                  <a:schemeClr val="tx1"/>
                </a:solidFill>
                <a:latin typeface="Times New Roman" panose="02020603050405020304" pitchFamily="18" charset="0"/>
                <a:ea typeface="Times New Roman" panose="02020603050405020304" pitchFamily="18" charset="0"/>
              </a:rPr>
              <a:t> من جهة أخرى، وكونها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سهلة الوقوع من أشخاص يحملون جنسيات مختلفة</a:t>
            </a:r>
            <a:r>
              <a:rPr lang="ar-SA" sz="2400" dirty="0">
                <a:solidFill>
                  <a:schemeClr val="tx1"/>
                </a:solidFill>
                <a:latin typeface="Times New Roman" panose="02020603050405020304" pitchFamily="18" charset="0"/>
                <a:ea typeface="Times New Roman" panose="02020603050405020304" pitchFamily="18" charset="0"/>
              </a:rPr>
              <a:t> وتمتد عناصرها المادية وسلوكياتها الإجرامية بين أكثر من دولة، وفي فترات زمنية قصيرة جدا، وهذا المبدأ - أي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العالمية</a:t>
            </a:r>
            <a:r>
              <a:rPr lang="ar-SA" sz="2400" dirty="0">
                <a:solidFill>
                  <a:schemeClr val="tx1"/>
                </a:solidFill>
                <a:latin typeface="Times New Roman" panose="02020603050405020304" pitchFamily="18" charset="0"/>
                <a:ea typeface="Times New Roman" panose="02020603050405020304" pitchFamily="18" charset="0"/>
              </a:rPr>
              <a:t> - يبقى عاجزا عن معالجة جميع القضايا في هذا الشأن ما لم يكن هناك </a:t>
            </a:r>
            <a:r>
              <a:rPr lang="ar-SA" sz="2400" dirty="0">
                <a:solidFill>
                  <a:schemeClr val="tx1"/>
                </a:solidFill>
                <a:highlight>
                  <a:srgbClr val="FFFF00"/>
                </a:highlight>
                <a:latin typeface="Times New Roman" panose="02020603050405020304" pitchFamily="18" charset="0"/>
                <a:ea typeface="Times New Roman" panose="02020603050405020304" pitchFamily="18" charset="0"/>
              </a:rPr>
              <a:t>تعاون دولي جاد وسريع</a:t>
            </a:r>
            <a:r>
              <a:rPr lang="ar-SA" sz="2400" dirty="0">
                <a:solidFill>
                  <a:schemeClr val="tx1"/>
                </a:solidFill>
                <a:latin typeface="Times New Roman" panose="02020603050405020304" pitchFamily="18" charset="0"/>
                <a:ea typeface="Times New Roman" panose="02020603050405020304" pitchFamily="18" charset="0"/>
              </a:rPr>
              <a:t>، وكذا وجوب إعداد تشريعات وطنية لتجريم الظاهرة، ومنها إمكانية معاقبة كل من يتم القبض عليه على إقليم الدولة دون مراعاة لجنسيته أو مكان وقوع الفعل الإجرامي.</a:t>
            </a:r>
            <a:endParaRPr lang="en-US" sz="24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311238024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4540609" y="2999343"/>
            <a:ext cx="6267525" cy="859308"/>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Calibri"/>
                <a:ea typeface="+mn-ea"/>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نطاق تطبيق الجرائم السيبرانية من حيث الزمان</a:t>
            </a:r>
            <a:endParaRPr kumimoji="0" lang="ar-EG" sz="16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srgbClr val="FF0000"/>
              </a:solidFill>
              <a:effectLst/>
              <a:uLnTx/>
              <a:uFillTx/>
              <a:latin typeface="Calibri"/>
              <a:ea typeface="+mn-ea"/>
            </a:endParaRPr>
          </a:p>
        </p:txBody>
      </p:sp>
      <p:pic>
        <p:nvPicPr>
          <p:cNvPr id="1026" name="Picture 2" descr="Are Ethical Hackers the New Defense Against Cybercrime for Small  Businesses? - Computerware Blog | DC Metro | Computerware">
            <a:extLst>
              <a:ext uri="{FF2B5EF4-FFF2-40B4-BE49-F238E27FC236}">
                <a16:creationId xmlns:a16="http://schemas.microsoft.com/office/drawing/2014/main" id="{E2A6FE70-84BE-4E05-A35D-8678F0F033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788" y="1523997"/>
            <a:ext cx="5123329" cy="3810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89657639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8091" y="952843"/>
            <a:ext cx="431470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52499" y="1285191"/>
            <a:ext cx="9767445"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4C2A395D-4A39-49BD-B8B0-555F089DCE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2965" y="1371599"/>
            <a:ext cx="9583271"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3017717" y="4343400"/>
            <a:ext cx="6627725" cy="721658"/>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800" b="1" dirty="0">
                <a:solidFill>
                  <a:schemeClr val="tx1"/>
                </a:solidFill>
                <a:latin typeface="Calibri" panose="020F0502020204030204" pitchFamily="34" charset="0"/>
                <a:ea typeface="Times New Roman" panose="02020603050405020304" pitchFamily="18" charset="0"/>
              </a:rPr>
              <a:t>أولاً: تحديد النطاق الزمني للنص الجنائي:</a:t>
            </a:r>
            <a:endParaRPr lang="en-US" sz="2800" dirty="0">
              <a:solidFill>
                <a:schemeClr val="tx1"/>
              </a:solidFill>
              <a:latin typeface="Calibri" panose="020F0502020204030204" pitchFamily="34" charset="0"/>
              <a:ea typeface="Calibri" panose="020F0502020204030204" pitchFamily="34" charset="0"/>
            </a:endParaRPr>
          </a:p>
        </p:txBody>
      </p:sp>
    </p:spTree>
    <p:custDataLst>
      <p:tags r:id="rId1"/>
    </p:custDataLst>
    <p:extLst>
      <p:ext uri="{BB962C8B-B14F-4D97-AF65-F5344CB8AC3E}">
        <p14:creationId xmlns:p14="http://schemas.microsoft.com/office/powerpoint/2010/main" val="109294887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9C9F17ED-A5B7-4C1A-975D-37BC92DF2D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271" y="1328393"/>
            <a:ext cx="9256673"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940423" y="4607858"/>
            <a:ext cx="7664824" cy="42134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2000" b="1" dirty="0">
                <a:solidFill>
                  <a:schemeClr val="tx1"/>
                </a:solidFill>
              </a:rPr>
              <a:t>ثانياً: إشكالية سريان القانون من حيث الزمان في الجرائم</a:t>
            </a:r>
            <a:r>
              <a:rPr lang="ar-EG" sz="2000" b="1" dirty="0">
                <a:solidFill>
                  <a:schemeClr val="tx1"/>
                </a:solidFill>
              </a:rPr>
              <a:t> </a:t>
            </a:r>
            <a:r>
              <a:rPr lang="ar-SA" sz="2000" b="1" dirty="0">
                <a:solidFill>
                  <a:schemeClr val="tx1"/>
                </a:solidFill>
              </a:rPr>
              <a:t>السيبرانية:</a:t>
            </a:r>
            <a:endParaRPr lang="en-US" sz="2000" dirty="0">
              <a:solidFill>
                <a:schemeClr val="tx1"/>
              </a:solidFill>
            </a:endParaRPr>
          </a:p>
        </p:txBody>
      </p:sp>
    </p:spTree>
    <p:custDataLst>
      <p:tags r:id="rId1"/>
    </p:custDataLst>
    <p:extLst>
      <p:ext uri="{BB962C8B-B14F-4D97-AF65-F5344CB8AC3E}">
        <p14:creationId xmlns:p14="http://schemas.microsoft.com/office/powerpoint/2010/main" val="177822220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744B3D57-AA40-4786-B891-B3F00E5167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6024" y="1371599"/>
            <a:ext cx="9126070"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293196" y="4568313"/>
            <a:ext cx="8507746" cy="164992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b="1" dirty="0">
                <a:solidFill>
                  <a:srgbClr val="FF0000"/>
                </a:solidFill>
              </a:rPr>
              <a:t>    </a:t>
            </a:r>
            <a:r>
              <a:rPr lang="ar-SA" sz="2400" b="1" dirty="0">
                <a:solidFill>
                  <a:srgbClr val="FF0000"/>
                </a:solidFill>
              </a:rPr>
              <a:t>وفي هذه الحالة يثور التساؤل هل يطبق القانون الموجود لحظة ارتكاب الفعل أم القانون الموجود عند تحقق النتيجة الإجرامية؟ وفي الواقع فإن الفقه اختلف حول تحديد القانون الواجب التطبيق في هذه الحالة إلي رأيان:</a:t>
            </a:r>
            <a:endParaRPr lang="en-US" sz="2400" b="1" dirty="0">
              <a:solidFill>
                <a:srgbClr val="FF0000"/>
              </a:solidFill>
            </a:endParaRPr>
          </a:p>
        </p:txBody>
      </p:sp>
    </p:spTree>
    <p:custDataLst>
      <p:tags r:id="rId1"/>
    </p:custDataLst>
    <p:extLst>
      <p:ext uri="{BB962C8B-B14F-4D97-AF65-F5344CB8AC3E}">
        <p14:creationId xmlns:p14="http://schemas.microsoft.com/office/powerpoint/2010/main" val="349706037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14" name="Rounded Rectangle 12">
            <a:extLst>
              <a:ext uri="{FF2B5EF4-FFF2-40B4-BE49-F238E27FC236}">
                <a16:creationId xmlns:a16="http://schemas.microsoft.com/office/drawing/2014/main" id="{A55CEB49-82C8-4F34-BE4A-51F28B8E7D00}"/>
              </a:ext>
            </a:extLst>
          </p:cNvPr>
          <p:cNvSpPr/>
          <p:nvPr/>
        </p:nvSpPr>
        <p:spPr>
          <a:xfrm>
            <a:off x="2534127" y="1661780"/>
            <a:ext cx="8256974" cy="351986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en-US" sz="2400" b="1" dirty="0">
                <a:solidFill>
                  <a:schemeClr val="tx1"/>
                </a:solidFill>
              </a:rPr>
              <a:t> </a:t>
            </a:r>
            <a:r>
              <a:rPr lang="ar-SA" sz="2400" b="1" dirty="0">
                <a:solidFill>
                  <a:srgbClr val="7030A0"/>
                </a:solidFill>
              </a:rPr>
              <a:t>وتعد نظرية السلوك أكثر اتفاقاً من غيرها مع أغراض القاعدة الجنائية </a:t>
            </a:r>
            <a:r>
              <a:rPr lang="ar-SA" sz="2400" b="1" dirty="0">
                <a:solidFill>
                  <a:schemeClr val="tx1"/>
                </a:solidFill>
              </a:rPr>
              <a:t>باعتبارها أمراً موجهاً إلى الأفراد بالالتزام بسلوك م</a:t>
            </a:r>
            <a:r>
              <a:rPr lang="ar-EG" sz="2400" b="1" dirty="0">
                <a:solidFill>
                  <a:schemeClr val="tx1"/>
                </a:solidFill>
              </a:rPr>
              <a:t>عي</a:t>
            </a:r>
            <a:r>
              <a:rPr lang="ar-SA" sz="2400" b="1" dirty="0">
                <a:solidFill>
                  <a:schemeClr val="tx1"/>
                </a:solidFill>
              </a:rPr>
              <a:t>ن أو الامتناع عنه، فإذا كان الفعل مشرعاً وقت ارتكابه فهو يظل كذلك حتى لو تحققت النتيجة المترتبة عليه في تاريخ لاحق لصدور قانون أتي بتجريم جديد للواقعة،  فالعبرة بالسلوك الذي يأتيه الفرد في علاقته بالأوامر والنواهي التشريعية وقت ارتكابه، فالأفراد يكيفون سلوكهم الإرادي تبعاً للقواعد الجنائية القائمة وقت ارتكاب السلوك</a:t>
            </a:r>
            <a:r>
              <a:rPr lang="ar-EG" sz="2400" b="1" dirty="0">
                <a:solidFill>
                  <a:schemeClr val="tx1"/>
                </a:solidFill>
              </a:rPr>
              <a:t>.</a:t>
            </a:r>
            <a:r>
              <a:rPr lang="ar-SA" sz="2400" b="1" dirty="0">
                <a:solidFill>
                  <a:schemeClr val="tx1"/>
                </a:solidFill>
              </a:rPr>
              <a:t> </a:t>
            </a:r>
            <a:endParaRPr lang="en-US" sz="2400" b="1" dirty="0">
              <a:solidFill>
                <a:schemeClr val="tx1"/>
              </a:solidFill>
            </a:endParaRPr>
          </a:p>
        </p:txBody>
      </p:sp>
    </p:spTree>
    <p:custDataLst>
      <p:tags r:id="rId1"/>
    </p:custDataLst>
    <p:extLst>
      <p:ext uri="{BB962C8B-B14F-4D97-AF65-F5344CB8AC3E}">
        <p14:creationId xmlns:p14="http://schemas.microsoft.com/office/powerpoint/2010/main" val="283285601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14" name="Rounded Rectangle 12">
            <a:extLst>
              <a:ext uri="{FF2B5EF4-FFF2-40B4-BE49-F238E27FC236}">
                <a16:creationId xmlns:a16="http://schemas.microsoft.com/office/drawing/2014/main" id="{A55CEB49-82C8-4F34-BE4A-51F28B8E7D00}"/>
              </a:ext>
            </a:extLst>
          </p:cNvPr>
          <p:cNvSpPr/>
          <p:nvPr/>
        </p:nvSpPr>
        <p:spPr>
          <a:xfrm>
            <a:off x="2429195" y="1828800"/>
            <a:ext cx="8256974" cy="296805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800" b="1" dirty="0">
                <a:solidFill>
                  <a:srgbClr val="7030A0"/>
                </a:solidFill>
              </a:rPr>
              <a:t> </a:t>
            </a:r>
            <a:r>
              <a:rPr lang="ar-EG" sz="2800" b="1" dirty="0">
                <a:solidFill>
                  <a:srgbClr val="7030A0"/>
                </a:solidFill>
              </a:rPr>
              <a:t>      </a:t>
            </a:r>
            <a:r>
              <a:rPr lang="ar-SA" sz="2800" b="1" dirty="0">
                <a:solidFill>
                  <a:srgbClr val="7030A0"/>
                </a:solidFill>
              </a:rPr>
              <a:t>وفي هذا الصدد، يذهب جانب من الفقه، </a:t>
            </a:r>
            <a:r>
              <a:rPr lang="ar-SA" sz="2800" b="1" dirty="0">
                <a:solidFill>
                  <a:srgbClr val="7030A0"/>
                </a:solidFill>
                <a:highlight>
                  <a:srgbClr val="FFFF00"/>
                </a:highlight>
              </a:rPr>
              <a:t>فيما يتعلق للجريمة المنظمة العابرة للحدود،</a:t>
            </a:r>
            <a:r>
              <a:rPr lang="ar-SA" sz="2800" b="1" dirty="0">
                <a:solidFill>
                  <a:srgbClr val="7030A0"/>
                </a:solidFill>
              </a:rPr>
              <a:t> حيث يري أنها تستغرق وقتا من الزمن، على اعتبار الجماعة الإجرامية المنظمة إنما تنشأ لاتخاذ الإجرام مهنة معتادة، وبالتالي يمتد تحقق عناصرها المادية وقتا طويلا، وهو ما يجعل منها جريمة من قبيل الجرائم المستمرة</a:t>
            </a:r>
            <a:r>
              <a:rPr lang="ar-EG" sz="2800" b="1" dirty="0">
                <a:solidFill>
                  <a:srgbClr val="7030A0"/>
                </a:solidFill>
              </a:rPr>
              <a:t>.</a:t>
            </a:r>
            <a:r>
              <a:rPr lang="ar-SA" sz="2800" b="1" dirty="0">
                <a:solidFill>
                  <a:srgbClr val="7030A0"/>
                </a:solidFill>
              </a:rPr>
              <a:t> </a:t>
            </a:r>
            <a:endParaRPr kumimoji="0" lang="en-US" sz="2800" b="1" i="0" u="none" strike="noStrike" kern="1200" cap="none" spc="0" normalizeH="0" baseline="0" noProof="0" dirty="0">
              <a:ln>
                <a:noFill/>
              </a:ln>
              <a:solidFill>
                <a:srgbClr val="7030A0"/>
              </a:solidFill>
              <a:effectLst/>
              <a:uLnTx/>
              <a:uFillTx/>
              <a:latin typeface="Calibri" panose="020F0502020204030204"/>
            </a:endParaRPr>
          </a:p>
        </p:txBody>
      </p:sp>
    </p:spTree>
    <p:custDataLst>
      <p:tags r:id="rId1"/>
    </p:custDataLst>
    <p:extLst>
      <p:ext uri="{BB962C8B-B14F-4D97-AF65-F5344CB8AC3E}">
        <p14:creationId xmlns:p14="http://schemas.microsoft.com/office/powerpoint/2010/main" val="113690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Are Ethical Hackers the New Defense Against Cybercrime for Small  Businesses? - Computerware Blog | DC Metro | Computerware">
            <a:extLst>
              <a:ext uri="{FF2B5EF4-FFF2-40B4-BE49-F238E27FC236}">
                <a16:creationId xmlns:a16="http://schemas.microsoft.com/office/drawing/2014/main" id="{67321061-7478-417E-8F1D-970F73E25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71599"/>
            <a:ext cx="9126071"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887266" y="4096871"/>
            <a:ext cx="8256974" cy="260872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EG" sz="2800" dirty="0">
                <a:solidFill>
                  <a:schemeClr val="tx1"/>
                </a:solidFill>
              </a:rPr>
              <a:t>     </a:t>
            </a:r>
            <a:r>
              <a:rPr lang="ar-EG" sz="2800" b="1" dirty="0">
                <a:solidFill>
                  <a:srgbClr val="FF0000"/>
                </a:solidFill>
              </a:rPr>
              <a:t>أما المقصود با</a:t>
            </a:r>
            <a:r>
              <a:rPr lang="ar-SA" sz="2800" b="1" dirty="0">
                <a:solidFill>
                  <a:srgbClr val="FF0000"/>
                </a:solidFill>
              </a:rPr>
              <a:t>لجريمة المتتابعة :</a:t>
            </a:r>
            <a:r>
              <a:rPr lang="ar-SA" sz="2800" dirty="0">
                <a:solidFill>
                  <a:srgbClr val="FF0000"/>
                </a:solidFill>
              </a:rPr>
              <a:t> </a:t>
            </a:r>
            <a:r>
              <a:rPr lang="ar-SA" sz="2800" dirty="0">
                <a:solidFill>
                  <a:schemeClr val="tx1"/>
                </a:solidFill>
              </a:rPr>
              <a:t>الجريمة المتتابعة أو المتعاقبة هي الجريمة التي تتجدد الأفعال فيها أو تكرر بصورة متعاقبة</a:t>
            </a:r>
            <a:r>
              <a:rPr lang="ar-EG" sz="2800" dirty="0">
                <a:solidFill>
                  <a:schemeClr val="tx1"/>
                </a:solidFill>
              </a:rPr>
              <a:t> </a:t>
            </a:r>
            <a:r>
              <a:rPr lang="ar-SA" sz="2800" dirty="0">
                <a:solidFill>
                  <a:schemeClr val="tx1"/>
                </a:solidFill>
              </a:rPr>
              <a:t>أو متتابعة أو متلاحقة وتكون جريمة واحدة لوجود وحدة تجمعها وهي وحدة الحق المعتدى عليه ووحدة ال</a:t>
            </a:r>
            <a:r>
              <a:rPr lang="ar-EG" sz="2800" dirty="0">
                <a:solidFill>
                  <a:schemeClr val="tx1"/>
                </a:solidFill>
              </a:rPr>
              <a:t>غ</a:t>
            </a:r>
            <a:r>
              <a:rPr lang="ar-SA" sz="2800" dirty="0">
                <a:solidFill>
                  <a:schemeClr val="tx1"/>
                </a:solidFill>
              </a:rPr>
              <a:t>رض ووحدة الإرادة الإجرامية.</a:t>
            </a:r>
            <a:endParaRPr kumimoji="0" lang="en-US" sz="2800" b="1" i="0" u="none" strike="noStrike" kern="1200" cap="none" spc="0" normalizeH="0" baseline="0" noProof="0" dirty="0">
              <a:ln>
                <a:noFill/>
              </a:ln>
              <a:solidFill>
                <a:schemeClr val="tx1"/>
              </a:solidFill>
              <a:effectLst/>
              <a:uLnTx/>
              <a:uFillTx/>
              <a:latin typeface="Calibri" panose="020F0502020204030204"/>
            </a:endParaRPr>
          </a:p>
        </p:txBody>
      </p:sp>
    </p:spTree>
    <p:custDataLst>
      <p:tags r:id="rId1"/>
    </p:custDataLst>
    <p:extLst>
      <p:ext uri="{BB962C8B-B14F-4D97-AF65-F5344CB8AC3E}">
        <p14:creationId xmlns:p14="http://schemas.microsoft.com/office/powerpoint/2010/main" val="53977409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Are Ethical Hackers the New Defense Against Cybercrime for Small  Businesses? - Computerware Blog | DC Metro | Computerware">
            <a:extLst>
              <a:ext uri="{FF2B5EF4-FFF2-40B4-BE49-F238E27FC236}">
                <a16:creationId xmlns:a16="http://schemas.microsoft.com/office/drawing/2014/main" id="{88254DA9-BD9E-4B42-B461-675E551869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8094" y="1371599"/>
            <a:ext cx="9108142"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83224" y="4040049"/>
            <a:ext cx="8274663" cy="1944165"/>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000" b="1" dirty="0">
                <a:solidFill>
                  <a:srgbClr val="FF0000"/>
                </a:solidFill>
                <a:latin typeface="Alexandria Medium" pitchFamily="2" charset="-78"/>
                <a:ea typeface="Times New Roman" panose="02020603050405020304" pitchFamily="18" charset="0"/>
                <a:cs typeface="Alexandria Medium" pitchFamily="2" charset="-78"/>
              </a:rPr>
              <a:t>    </a:t>
            </a:r>
            <a:r>
              <a:rPr lang="ar-SA" sz="2000" b="1" dirty="0">
                <a:solidFill>
                  <a:srgbClr val="FF0000"/>
                </a:solidFill>
                <a:latin typeface="Alexandria Medium" pitchFamily="2" charset="-78"/>
                <a:ea typeface="Times New Roman" panose="02020603050405020304" pitchFamily="18" charset="0"/>
                <a:cs typeface="Alexandria Medium" pitchFamily="2" charset="-78"/>
              </a:rPr>
              <a:t>جرائم الاعتياد</a:t>
            </a:r>
            <a:r>
              <a:rPr lang="ar-SA" sz="2000" dirty="0">
                <a:solidFill>
                  <a:srgbClr val="FF0000"/>
                </a:solidFill>
                <a:latin typeface="Alexandria Medium" pitchFamily="2" charset="-78"/>
                <a:ea typeface="Times New Roman" panose="02020603050405020304" pitchFamily="18" charset="0"/>
                <a:cs typeface="Alexandria Medium" pitchFamily="2" charset="-78"/>
              </a:rPr>
              <a:t>:</a:t>
            </a:r>
            <a:r>
              <a:rPr lang="ar-SA" sz="2000" dirty="0">
                <a:latin typeface="Alexandria Medium" pitchFamily="2" charset="-78"/>
                <a:ea typeface="Times New Roman" panose="02020603050405020304" pitchFamily="18" charset="0"/>
                <a:cs typeface="Alexandria Medium" pitchFamily="2" charset="-78"/>
              </a:rPr>
              <a:t> </a:t>
            </a:r>
            <a:r>
              <a:rPr lang="ar-SA" sz="2000" dirty="0">
                <a:solidFill>
                  <a:schemeClr val="tx1"/>
                </a:solidFill>
                <a:latin typeface="Alexandria Medium" pitchFamily="2" charset="-78"/>
                <a:ea typeface="Times New Roman" panose="02020603050405020304" pitchFamily="18" charset="0"/>
                <a:cs typeface="Alexandria Medium" pitchFamily="2" charset="-78"/>
              </a:rPr>
              <a:t>هي الجرائم التي لا تقع إلا بتكرار فعل معين، مثل جريمة التسول وإن تحديد لحظة ارتكاب الجريمة يتوقف على اكتمال أركان الجريمة، أي أن المرة الأخيرة التي وقع فيها الفعل تتحدد بها لحظة ارتكاب الجريمة، ومن ثم العمل بالقانون الجديد ولو كان أسوء للمتهم لأنه هو القانون الساري.</a:t>
            </a:r>
            <a:endParaRPr lang="en-US" sz="2000" dirty="0">
              <a:solidFill>
                <a:schemeClr val="tx1"/>
              </a:solidFill>
              <a:latin typeface="Alexandria Medium" pitchFamily="2" charset="-78"/>
              <a:ea typeface="Calibri" panose="020F0502020204030204" pitchFamily="34" charset="0"/>
              <a:cs typeface="Alexandria Medium" pitchFamily="2" charset="-78"/>
            </a:endParaRPr>
          </a:p>
        </p:txBody>
      </p:sp>
    </p:spTree>
    <p:custDataLst>
      <p:tags r:id="rId1"/>
    </p:custDataLst>
    <p:extLst>
      <p:ext uri="{BB962C8B-B14F-4D97-AF65-F5344CB8AC3E}">
        <p14:creationId xmlns:p14="http://schemas.microsoft.com/office/powerpoint/2010/main" val="990114495"/>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6" name="Picture 2" descr="Are Ethical Hackers the New Defense Against Cybercrime for Small  Businesses? - Computerware Blog | DC Metro | Computerware">
            <a:extLst>
              <a:ext uri="{FF2B5EF4-FFF2-40B4-BE49-F238E27FC236}">
                <a16:creationId xmlns:a16="http://schemas.microsoft.com/office/drawing/2014/main" id="{23B58C8E-FEF5-4480-9488-25592D57C4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7059" y="1371599"/>
            <a:ext cx="9099177" cy="420120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0350" y="1870278"/>
            <a:ext cx="8274663" cy="319589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ar-SA" sz="2400" b="1" dirty="0">
                <a:solidFill>
                  <a:schemeClr val="tx1"/>
                </a:solidFill>
              </a:rPr>
              <a:t>أما بالنسبة للجرائم التي تكون فيها النتيجة الإجرامية جوهر الجريمة</a:t>
            </a:r>
            <a:r>
              <a:rPr lang="ar-SA" sz="2400" dirty="0">
                <a:solidFill>
                  <a:schemeClr val="tx1"/>
                </a:solidFill>
              </a:rPr>
              <a:t>، بحيث لا يكون هناك مجالاً للحديث عنه، إلا إذا تحققت النتيجة الإجرامية فعلاً، كما هو الحال في </a:t>
            </a:r>
            <a:r>
              <a:rPr lang="ar-SA" sz="2400" b="1" dirty="0">
                <a:solidFill>
                  <a:srgbClr val="FF0000"/>
                </a:solidFill>
              </a:rPr>
              <a:t>الجرائم غير العمدية</a:t>
            </a:r>
            <a:r>
              <a:rPr lang="ar-SA" sz="2400" dirty="0">
                <a:solidFill>
                  <a:schemeClr val="tx1"/>
                </a:solidFill>
              </a:rPr>
              <a:t>، فإن العبرة بالقانون الموجود لحظة تحقق النتيجة، وأن تطبيق ذلك القانون لا يكون بأثر  رجعي فالحقيقة أن الجريمة لم ترتكب فعلاً إلا في هذه اللحظة وهي التي يتدخل فيها القانون بالعقاب، وبالتالي وجب الاعتداد بالقانون المطبق في هذه اللحظة.</a:t>
            </a:r>
            <a:endParaRPr lang="en-US" sz="2400" dirty="0">
              <a:solidFill>
                <a:schemeClr val="tx1"/>
              </a:solidFill>
            </a:endParaRPr>
          </a:p>
        </p:txBody>
      </p:sp>
    </p:spTree>
    <p:custDataLst>
      <p:tags r:id="rId1"/>
    </p:custDataLst>
    <p:extLst>
      <p:ext uri="{BB962C8B-B14F-4D97-AF65-F5344CB8AC3E}">
        <p14:creationId xmlns:p14="http://schemas.microsoft.com/office/powerpoint/2010/main" val="103768375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es bactéries produisent de l'électricité à partir du méthane : produire de  l'énergie tout en purifiant l'environnement des gaz à effet de serre. -  7zine">
            <a:extLst>
              <a:ext uri="{FF2B5EF4-FFF2-40B4-BE49-F238E27FC236}">
                <a16:creationId xmlns:a16="http://schemas.microsoft.com/office/drawing/2014/main" id="{0982210E-E6CB-42C1-A324-F9823219A46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285191"/>
            <a:ext cx="9135035" cy="42603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894873" y="3012141"/>
            <a:ext cx="3304391" cy="1000184"/>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endParaRPr>
          </a:p>
        </p:txBody>
      </p:sp>
    </p:spTree>
    <p:custDataLst>
      <p:tags r:id="rId1"/>
    </p:custDataLst>
    <p:extLst>
      <p:ext uri="{BB962C8B-B14F-4D97-AF65-F5344CB8AC3E}">
        <p14:creationId xmlns:p14="http://schemas.microsoft.com/office/powerpoint/2010/main" val="408104069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81318" y="1425387"/>
            <a:ext cx="10844324" cy="416428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2400" b="1" dirty="0">
                <a:solidFill>
                  <a:srgbClr val="FF0000"/>
                </a:solidFill>
                <a:latin typeface="+mj-lt"/>
                <a:ea typeface="Calibri" panose="020F0502020204030204" pitchFamily="34" charset="0"/>
              </a:rPr>
              <a:t>المراجع  </a:t>
            </a:r>
            <a:endParaRPr lang="en-US" sz="2400" b="1" dirty="0">
              <a:solidFill>
                <a:srgbClr val="FF0000"/>
              </a:solidFill>
              <a:latin typeface="+mj-lt"/>
              <a:ea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chemeClr val="accent1"/>
                </a:solidFill>
                <a:latin typeface="+mj-lt"/>
                <a:ea typeface="Calibri" panose="020F0502020204030204" pitchFamily="34" charset="0"/>
              </a:rPr>
              <a:t>ال</a:t>
            </a:r>
            <a:r>
              <a:rPr lang="ar-EG" sz="2400" b="1" dirty="0">
                <a:solidFill>
                  <a:schemeClr val="accent1"/>
                </a:solidFill>
                <a:latin typeface="+mj-lt"/>
                <a:ea typeface="Calibri" panose="020F0502020204030204" pitchFamily="34" charset="0"/>
              </a:rPr>
              <a:t>رسائل</a:t>
            </a:r>
            <a:r>
              <a:rPr lang="ar-IQ" sz="2400" b="1" dirty="0">
                <a:solidFill>
                  <a:schemeClr val="accent1"/>
                </a:solidFill>
                <a:latin typeface="+mj-lt"/>
                <a:ea typeface="Calibri" panose="020F0502020204030204" pitchFamily="34" charset="0"/>
              </a:rPr>
              <a:t>: </a:t>
            </a:r>
            <a:endParaRPr lang="en-US" sz="2400" dirty="0">
              <a:latin typeface="+mj-lt"/>
              <a:ea typeface="Times New Roman" panose="02020603050405020304" pitchFamily="18" charset="0"/>
            </a:endParaRPr>
          </a:p>
          <a:p>
            <a:pPr marR="0" lvl="0" algn="just" rtl="1">
              <a:lnSpc>
                <a:spcPct val="107000"/>
              </a:lnSpc>
              <a:spcBef>
                <a:spcPts val="0"/>
              </a:spcBef>
              <a:spcAft>
                <a:spcPts val="800"/>
              </a:spcAft>
              <a:buSzPts val="1000"/>
            </a:pPr>
            <a:r>
              <a:rPr lang="ar-SA" sz="2400" dirty="0">
                <a:solidFill>
                  <a:schemeClr val="tx1"/>
                </a:solidFill>
                <a:latin typeface="+mj-lt"/>
                <a:ea typeface="Times New Roman" panose="02020603050405020304" pitchFamily="18" charset="0"/>
              </a:rPr>
              <a:t>د. محمد خالد إبراهيم، الجوانب الموضوعية لجرائم تقنية المعلومات، دراسة مقارنة، رسالة دكتوراة ، كلية الحقوق، جامعة القاهرة، سنة 2023.</a:t>
            </a:r>
            <a:endParaRPr lang="en-US" sz="2400" dirty="0">
              <a:solidFill>
                <a:schemeClr val="tx1"/>
              </a:solidFill>
              <a:latin typeface="+mj-lt"/>
              <a:ea typeface="Calibri" panose="020F0502020204030204" pitchFamily="34" charset="0"/>
            </a:endParaRPr>
          </a:p>
          <a:p>
            <a:pPr marL="342900" marR="0" lvl="0" indent="-342900" algn="just" rtl="1">
              <a:spcBef>
                <a:spcPts val="0"/>
              </a:spcBef>
              <a:spcAft>
                <a:spcPts val="500"/>
              </a:spcAft>
              <a:buFont typeface="Symbol" panose="05050102010706020507" pitchFamily="18" charset="2"/>
              <a:buChar char=""/>
            </a:pPr>
            <a:r>
              <a:rPr lang="ar-IQ" sz="2400" b="1" dirty="0">
                <a:solidFill>
                  <a:srgbClr val="0070C0"/>
                </a:solidFill>
                <a:latin typeface="+mj-lt"/>
                <a:ea typeface="Calibri" panose="020F0502020204030204" pitchFamily="34" charset="0"/>
              </a:rPr>
              <a:t>المواقع الإلكترونية:</a:t>
            </a:r>
            <a:endParaRPr lang="en-US" sz="2400" dirty="0">
              <a:solidFill>
                <a:srgbClr val="0070C0"/>
              </a:solidFill>
              <a:latin typeface="+mj-lt"/>
              <a:ea typeface="Times New Roman" panose="02020603050405020304" pitchFamily="18" charset="0"/>
            </a:endParaRPr>
          </a:p>
          <a:p>
            <a:pPr marR="0" lvl="0" algn="just" rtl="1">
              <a:lnSpc>
                <a:spcPct val="107000"/>
              </a:lnSpc>
              <a:spcBef>
                <a:spcPts val="0"/>
              </a:spcBef>
              <a:spcAft>
                <a:spcPts val="500"/>
              </a:spcAft>
              <a:buSzPts val="1000"/>
            </a:pPr>
            <a:r>
              <a:rPr lang="ar-SA" sz="2400" dirty="0">
                <a:solidFill>
                  <a:schemeClr val="tx1"/>
                </a:solidFill>
                <a:highlight>
                  <a:srgbClr val="FFFF00"/>
                </a:highlight>
                <a:latin typeface="+mj-lt"/>
                <a:ea typeface="Times New Roman" panose="02020603050405020304" pitchFamily="18" charset="0"/>
              </a:rPr>
              <a:t>دراسة شاملة عن الجريمة السيبرانية، </a:t>
            </a:r>
            <a:r>
              <a:rPr lang="ar-EG" sz="2400" dirty="0">
                <a:solidFill>
                  <a:schemeClr val="tx1"/>
                </a:solidFill>
                <a:highlight>
                  <a:srgbClr val="FFFF00"/>
                </a:highlight>
                <a:latin typeface="+mj-lt"/>
                <a:ea typeface="Times New Roman" panose="02020603050405020304" pitchFamily="18" charset="0"/>
              </a:rPr>
              <a:t>صادرة عن </a:t>
            </a:r>
            <a:r>
              <a:rPr lang="ar-SA" sz="2400" dirty="0">
                <a:solidFill>
                  <a:schemeClr val="tx1"/>
                </a:solidFill>
                <a:highlight>
                  <a:srgbClr val="FFFF00"/>
                </a:highlight>
                <a:latin typeface="+mj-lt"/>
                <a:ea typeface="Times New Roman" panose="02020603050405020304" pitchFamily="18" charset="0"/>
              </a:rPr>
              <a:t>مكتب الأمم المتحدة المعني بالمخدارات والجريمة، فيينا، فبراير 2013، منشورة علي موقع</a:t>
            </a:r>
            <a:endParaRPr lang="en-US" sz="2400" dirty="0">
              <a:solidFill>
                <a:schemeClr val="tx1"/>
              </a:solidFill>
              <a:latin typeface="+mj-lt"/>
              <a:ea typeface="Calibri" panose="020F0502020204030204" pitchFamily="34" charset="0"/>
            </a:endParaRPr>
          </a:p>
          <a:p>
            <a:pPr>
              <a:lnSpc>
                <a:spcPct val="107000"/>
              </a:lnSpc>
              <a:spcAft>
                <a:spcPts val="800"/>
              </a:spcAft>
            </a:pPr>
            <a:r>
              <a:rPr lang="en-US" sz="2400" u="sng" dirty="0">
                <a:solidFill>
                  <a:srgbClr val="0563C1"/>
                </a:solidFill>
                <a:highlight>
                  <a:srgbClr val="FFFF00"/>
                </a:highlight>
                <a:latin typeface="+mj-lt"/>
                <a:ea typeface="Calibri" panose="020F0502020204030204" pitchFamily="34" charset="0"/>
                <a:hlinkClick r:id="rId3">
                  <a:extLst>
                    <a:ext uri="{A12FA001-AC4F-418D-AE19-62706E023703}">
                      <ahyp:hlinkClr xmlns:ahyp="http://schemas.microsoft.com/office/drawing/2018/hyperlinkcolor" val="tx"/>
                    </a:ext>
                  </a:extLst>
                </a:hlinkClick>
              </a:rPr>
              <a:t>https://www.unodc.org/documents/organized-crime/cybercrime/Cybercrime_Study_Arabic.pdf</a:t>
            </a:r>
            <a:endParaRPr lang="en-US" sz="2400" dirty="0">
              <a:latin typeface="+mj-lt"/>
              <a:ea typeface="Calibri" panose="020F0502020204030204" pitchFamily="34" charset="0"/>
            </a:endParaRPr>
          </a:p>
          <a:p>
            <a:pPr marR="0" lvl="0" algn="just" rtl="1">
              <a:spcBef>
                <a:spcPts val="0"/>
              </a:spcBef>
              <a:spcAft>
                <a:spcPts val="500"/>
              </a:spcAft>
            </a:pPr>
            <a:endParaRPr kumimoji="0" lang="ar-EG" sz="2400" b="0" i="0" u="none" strike="noStrike" kern="1200" cap="none" spc="0" normalizeH="0" baseline="0" noProof="0" dirty="0">
              <a:ln>
                <a:noFill/>
              </a:ln>
              <a:solidFill>
                <a:schemeClr val="tx1"/>
              </a:solidFill>
              <a:effectLst/>
              <a:uLnTx/>
              <a:uFillTx/>
              <a:latin typeface="+mj-lt"/>
              <a:ea typeface="Times New Roman" panose="02020603050405020304" pitchFamily="18" charset="0"/>
            </a:endParaRPr>
          </a:p>
        </p:txBody>
      </p:sp>
    </p:spTree>
    <p:extLst>
      <p:ext uri="{BB962C8B-B14F-4D97-AF65-F5344CB8AC3E}">
        <p14:creationId xmlns:p14="http://schemas.microsoft.com/office/powerpoint/2010/main" val="18079663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8376" y="1376924"/>
            <a:ext cx="7808260" cy="4401205"/>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6"/>
              </a:rPr>
              <a:t>http://www.indianmediacouncil.in</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https://www.google.com/search?q=gif%20Mobile%20Electronic%20Wallpapers&amp;tbm=isch&amp;tbs=rimg:CRAlLON5euaiYQXycwABpVblsgITCgIIABAAOgQIABAAQAFVLSmhPsACANgCAOACAA&amp;hl=ar&amp;sa=X&amp;ved=0CBkQuIIBahcKEwigsOzy2vyEAxUAAAAAHQAAAAAQCA&amp;biw=1519&amp;bih=695#imgrc=CVH3ohKcVfi4lM</a:t>
            </a:r>
          </a:p>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3:5 </a:t>
            </a:r>
            <a:r>
              <a:rPr lang="en-US" sz="1600" dirty="0">
                <a:latin typeface="Alexandria Medium" pitchFamily="2" charset="-78"/>
                <a:ea typeface="Times New Roman" panose="02020603050405020304" pitchFamily="18" charset="0"/>
                <a:cs typeface="Alexandria Medium" pitchFamily="2" charset="-78"/>
                <a:hlinkClick r:id="rId7"/>
              </a:rPr>
              <a:t>https://7zine.com/des-bacteries-produisent-de-lelectricite-a-partir-du-methane-produire-de-lenergie-tout-en-purifiant-lenvironnement-des-gaz-a-effet-de-serre/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9. </a:t>
            </a:r>
            <a:r>
              <a:rPr lang="en-US" sz="1600" dirty="0">
                <a:latin typeface="Alexandria Medium" pitchFamily="2" charset="-78"/>
                <a:ea typeface="Times New Roman" panose="02020603050405020304" pitchFamily="18" charset="0"/>
                <a:cs typeface="Alexandria Medium" pitchFamily="2" charset="-78"/>
                <a:hlinkClick r:id="rId8"/>
              </a:rPr>
              <a:t>https://www.pinterest.com/pin/location-animation--9499849195187480/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10:18 </a:t>
            </a:r>
            <a:r>
              <a:rPr lang="en-US" sz="1600" dirty="0">
                <a:latin typeface="Alexandria Medium" pitchFamily="2" charset="-78"/>
                <a:ea typeface="Times New Roman" panose="02020603050405020304" pitchFamily="18" charset="0"/>
                <a:cs typeface="Alexandria Medium" pitchFamily="2" charset="-78"/>
                <a:hlinkClick r:id="rId9"/>
              </a:rPr>
              <a:t>https://elearn.daffodilvarsity.edu.bd/course/view.php?id=21802</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28:29. </a:t>
            </a:r>
            <a:r>
              <a:rPr lang="en-US" sz="1600" dirty="0">
                <a:latin typeface="Alexandria Medium" pitchFamily="2" charset="-78"/>
                <a:ea typeface="Times New Roman" panose="02020603050405020304" pitchFamily="18" charset="0"/>
                <a:cs typeface="Alexandria Medium" pitchFamily="2" charset="-78"/>
                <a:hlinkClick r:id="rId10"/>
              </a:rPr>
              <a:t>https://www.technologyreview.com/2017/06/12/105804/inspecting-algorithms-for-bias/</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30.</a:t>
            </a:r>
            <a:r>
              <a:rPr lang="en-US" sz="1600" dirty="0">
                <a:solidFill>
                  <a:prstClr val="black"/>
                </a:solidFill>
                <a:latin typeface="Alexandria Medium" pitchFamily="2" charset="-78"/>
                <a:ea typeface="Times New Roman" panose="02020603050405020304" pitchFamily="18" charset="0"/>
                <a:cs typeface="Alexandria Medium" pitchFamily="2" charset="-78"/>
                <a:hlinkClick r:id="rId11">
                  <a:extLst>
                    <a:ext uri="{A12FA001-AC4F-418D-AE19-62706E023703}">
                      <ahyp:hlinkClr xmlns:ahyp="http://schemas.microsoft.com/office/drawing/2018/hyperlinkcolor" val="tx"/>
                    </a:ext>
                  </a:extLst>
                </a:hlinkClick>
              </a:rPr>
              <a:t> https://www.space.com/33527-how-fast-is-earth-moving.html</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33:41. </a:t>
            </a:r>
            <a:r>
              <a:rPr lang="en-US" sz="1600" dirty="0">
                <a:latin typeface="Alexandria Medium" pitchFamily="2" charset="-78"/>
                <a:ea typeface="Times New Roman" panose="02020603050405020304" pitchFamily="18" charset="0"/>
                <a:cs typeface="Alexandria Medium" pitchFamily="2" charset="-78"/>
                <a:hlinkClick r:id="rId12"/>
              </a:rPr>
              <a:t>https://www.cwit.com/blog/are-ethical-hackers-the-new-defense-against-cybercrime-for-small-businesses</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43</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100370" y="893519"/>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Audio 2">
            <a:hlinkClick r:id="" action="ppaction://media"/>
            <a:extLst>
              <a:ext uri="{FF2B5EF4-FFF2-40B4-BE49-F238E27FC236}">
                <a16:creationId xmlns:a16="http://schemas.microsoft.com/office/drawing/2014/main" id="{3304ABC0-0E5F-4294-9968-15C44BB1B622}"/>
              </a:ext>
            </a:extLst>
          </p:cNvPr>
          <p:cNvPicPr>
            <a:picLocks noChangeAspect="1"/>
          </p:cNvPicPr>
          <p:nvPr>
            <a:audioFile r:link="rId3"/>
            <p:extLst>
              <p:ext uri="{DAA4B4D4-6D71-4841-9C94-3DE7FCFB9230}">
                <p14:media xmlns:p14="http://schemas.microsoft.com/office/powerpoint/2010/main" r:embed="rId2"/>
              </p:ext>
            </p:extLst>
          </p:nvPr>
        </p:nvPicPr>
        <p:blipFill>
          <a:blip r:embed="rId13"/>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6" name="Picture 6" descr="Blue spark(electric current) animated gif">
            <a:extLst>
              <a:ext uri="{FF2B5EF4-FFF2-40B4-BE49-F238E27FC236}">
                <a16:creationId xmlns:a16="http://schemas.microsoft.com/office/drawing/2014/main" id="{6131E00E-53C9-4615-BA70-B4723D8BE95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38662" y="1394085"/>
            <a:ext cx="9054059" cy="404734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562664" y="2666043"/>
            <a:ext cx="6590674" cy="152590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تم بحمد الله </a:t>
            </a:r>
            <a:endParaRPr lang="ar-EG" sz="20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000" b="1" dirty="0">
                <a:solidFill>
                  <a:srgbClr val="FF0000"/>
                </a:solidFill>
                <a:latin typeface="Calibri" panose="020F0502020204030204" pitchFamily="34" charset="0"/>
                <a:ea typeface="Calibri" panose="020F0502020204030204" pitchFamily="34" charset="0"/>
              </a:rPr>
              <a:t>الإنتهاء من شرح المحاضرة ا</a:t>
            </a:r>
            <a:r>
              <a:rPr lang="ar-EG" sz="2000" b="1" dirty="0">
                <a:solidFill>
                  <a:srgbClr val="FF0000"/>
                </a:solidFill>
                <a:latin typeface="Calibri" panose="020F0502020204030204" pitchFamily="34" charset="0"/>
                <a:ea typeface="Calibri" panose="020F0502020204030204" pitchFamily="34" charset="0"/>
              </a:rPr>
              <a:t>لثامنة</a:t>
            </a:r>
            <a:endParaRPr lang="en-US" sz="2000" dirty="0">
              <a:latin typeface="Calibri" panose="020F0502020204030204" pitchFamily="34" charset="0"/>
              <a:ea typeface="Calibri" panose="020F0502020204030204" pitchFamily="34" charset="0"/>
            </a:endParaRPr>
          </a:p>
          <a:p>
            <a:pPr algn="ctr"/>
            <a:r>
              <a:rPr lang="ar-SA" sz="20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8087423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11" name="Audio 3">
            <a:hlinkClick r:id="" action="ppaction://media"/>
            <a:extLst>
              <a:ext uri="{FF2B5EF4-FFF2-40B4-BE49-F238E27FC236}">
                <a16:creationId xmlns:a16="http://schemas.microsoft.com/office/drawing/2014/main" id="{B0DCA136-5FE5-44F0-BF40-301A5B2BD06F}"/>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52238" y="6428101"/>
            <a:ext cx="487362" cy="4873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6"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0.7|0.8"/>
</p:tagLst>
</file>

<file path=ppt/tags/tag4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658C5EC-2657-469F-ABAB-06735842EA3F}">
  <ds:schemaRefs>
    <ds:schemaRef ds:uri="http://schemas.microsoft.com/sharepoint/v3/contenttype/forms"/>
  </ds:schemaRefs>
</ds:datastoreItem>
</file>

<file path=customXml/itemProps2.xml><?xml version="1.0" encoding="utf-8"?>
<ds:datastoreItem xmlns:ds="http://schemas.openxmlformats.org/officeDocument/2006/customXml" ds:itemID="{0824F88D-E90B-4F37-A55E-E84AAB29020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0A8D657-F690-4F3E-811B-8FB5F5184210}"/>
</file>

<file path=docProps/app.xml><?xml version="1.0" encoding="utf-8"?>
<Properties xmlns="http://schemas.openxmlformats.org/officeDocument/2006/extended-properties" xmlns:vt="http://schemas.openxmlformats.org/officeDocument/2006/docPropsVTypes">
  <TotalTime>4342</TotalTime>
  <Words>1666</Words>
  <Application>Microsoft Office PowerPoint</Application>
  <PresentationFormat>Widescreen</PresentationFormat>
  <Paragraphs>347</Paragraphs>
  <Slides>45</Slides>
  <Notes>44</Notes>
  <HiddenSlides>0</HiddenSlides>
  <MMClips>2</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841</cp:revision>
  <dcterms:created xsi:type="dcterms:W3CDTF">2023-04-29T09:08:00Z</dcterms:created>
  <dcterms:modified xsi:type="dcterms:W3CDTF">2024-03-21T17:35:37Z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