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257" r:id="rId2"/>
    <p:sldId id="462" r:id="rId3"/>
    <p:sldId id="262" r:id="rId4"/>
    <p:sldId id="348" r:id="rId5"/>
    <p:sldId id="602" r:id="rId6"/>
    <p:sldId id="579" r:id="rId7"/>
    <p:sldId id="580" r:id="rId8"/>
    <p:sldId id="581" r:id="rId9"/>
    <p:sldId id="583" r:id="rId10"/>
    <p:sldId id="584" r:id="rId11"/>
    <p:sldId id="585" r:id="rId12"/>
    <p:sldId id="586" r:id="rId13"/>
    <p:sldId id="587" r:id="rId14"/>
    <p:sldId id="589" r:id="rId15"/>
    <p:sldId id="588" r:id="rId16"/>
    <p:sldId id="591" r:id="rId17"/>
    <p:sldId id="593" r:id="rId18"/>
    <p:sldId id="594" r:id="rId19"/>
    <p:sldId id="595" r:id="rId20"/>
    <p:sldId id="596" r:id="rId21"/>
    <p:sldId id="597" r:id="rId22"/>
    <p:sldId id="598" r:id="rId23"/>
    <p:sldId id="599" r:id="rId24"/>
    <p:sldId id="590" r:id="rId25"/>
    <p:sldId id="354" r:id="rId26"/>
    <p:sldId id="525" r:id="rId27"/>
    <p:sldId id="526" r:id="rId28"/>
    <p:sldId id="492" r:id="rId29"/>
    <p:sldId id="493" r:id="rId30"/>
    <p:sldId id="494" r:id="rId31"/>
    <p:sldId id="495" r:id="rId32"/>
    <p:sldId id="490" r:id="rId33"/>
    <p:sldId id="491" r:id="rId34"/>
    <p:sldId id="543" r:id="rId35"/>
    <p:sldId id="542" r:id="rId36"/>
    <p:sldId id="466" r:id="rId37"/>
    <p:sldId id="464" r:id="rId38"/>
    <p:sldId id="476" r:id="rId39"/>
    <p:sldId id="479" r:id="rId40"/>
    <p:sldId id="539" r:id="rId41"/>
    <p:sldId id="550" r:id="rId42"/>
    <p:sldId id="483" r:id="rId43"/>
    <p:sldId id="519" r:id="rId44"/>
    <p:sldId id="600" r:id="rId45"/>
    <p:sldId id="551" r:id="rId46"/>
    <p:sldId id="541" r:id="rId47"/>
    <p:sldId id="544" r:id="rId48"/>
    <p:sldId id="545" r:id="rId49"/>
    <p:sldId id="547" r:id="rId50"/>
    <p:sldId id="571" r:id="rId51"/>
    <p:sldId id="481" r:id="rId52"/>
    <p:sldId id="552" r:id="rId53"/>
    <p:sldId id="549" r:id="rId54"/>
    <p:sldId id="553" r:id="rId55"/>
    <p:sldId id="554" r:id="rId56"/>
    <p:sldId id="601" r:id="rId57"/>
    <p:sldId id="555" r:id="rId58"/>
    <p:sldId id="556" r:id="rId59"/>
    <p:sldId id="557" r:id="rId60"/>
    <p:sldId id="568" r:id="rId61"/>
    <p:sldId id="569" r:id="rId62"/>
    <p:sldId id="570" r:id="rId63"/>
    <p:sldId id="572" r:id="rId64"/>
    <p:sldId id="573" r:id="rId65"/>
    <p:sldId id="575" r:id="rId66"/>
    <p:sldId id="576" r:id="rId67"/>
    <p:sldId id="577" r:id="rId68"/>
    <p:sldId id="574" r:id="rId69"/>
    <p:sldId id="297" r:id="rId70"/>
    <p:sldId id="260" r:id="rId71"/>
    <p:sldId id="304"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4FBE"/>
    <a:srgbClr val="4B70D9"/>
    <a:srgbClr val="162B66"/>
    <a:srgbClr val="CC2A04"/>
    <a:srgbClr val="EE4035"/>
    <a:srgbClr val="15BDC9"/>
    <a:srgbClr val="0577BD"/>
    <a:srgbClr val="5BA60A"/>
    <a:srgbClr val="E27908"/>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85C662-15D8-4BF0-89FD-BC4322A1FBD3}" v="2" dt="2024-10-24T16:06:56.3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79"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5685C662-15D8-4BF0-89FD-BC4322A1FBD3}"/>
    <pc:docChg chg="undo redo custSel addSld modSld">
      <pc:chgData name="kiki tokki" userId="6b4e99cb2147362f" providerId="LiveId" clId="{5685C662-15D8-4BF0-89FD-BC4322A1FBD3}" dt="2024-10-24T16:37:22.556" v="32" actId="207"/>
      <pc:docMkLst>
        <pc:docMk/>
      </pc:docMkLst>
      <pc:sldChg chg="modSp mod">
        <pc:chgData name="kiki tokki" userId="6b4e99cb2147362f" providerId="LiveId" clId="{5685C662-15D8-4BF0-89FD-BC4322A1FBD3}" dt="2024-10-24T16:17:48.078" v="2" actId="207"/>
        <pc:sldMkLst>
          <pc:docMk/>
          <pc:sldMk cId="98242389" sldId="492"/>
        </pc:sldMkLst>
        <pc:spChg chg="mod">
          <ac:chgData name="kiki tokki" userId="6b4e99cb2147362f" providerId="LiveId" clId="{5685C662-15D8-4BF0-89FD-BC4322A1FBD3}" dt="2024-10-24T16:17:48.078" v="2" actId="207"/>
          <ac:spMkLst>
            <pc:docMk/>
            <pc:sldMk cId="98242389" sldId="492"/>
            <ac:spMk id="9" creationId="{00000000-0000-0000-0000-000000000000}"/>
          </ac:spMkLst>
        </pc:spChg>
      </pc:sldChg>
      <pc:sldChg chg="modSp mod">
        <pc:chgData name="kiki tokki" userId="6b4e99cb2147362f" providerId="LiveId" clId="{5685C662-15D8-4BF0-89FD-BC4322A1FBD3}" dt="2024-10-24T16:30:47.843" v="25" actId="207"/>
        <pc:sldMkLst>
          <pc:docMk/>
          <pc:sldMk cId="1411827293" sldId="543"/>
        </pc:sldMkLst>
        <pc:spChg chg="mod">
          <ac:chgData name="kiki tokki" userId="6b4e99cb2147362f" providerId="LiveId" clId="{5685C662-15D8-4BF0-89FD-BC4322A1FBD3}" dt="2024-10-24T16:30:47.843" v="25" actId="207"/>
          <ac:spMkLst>
            <pc:docMk/>
            <pc:sldMk cId="1411827293" sldId="543"/>
            <ac:spMk id="9" creationId="{00000000-0000-0000-0000-000000000000}"/>
          </ac:spMkLst>
        </pc:spChg>
      </pc:sldChg>
      <pc:sldChg chg="modSp mod">
        <pc:chgData name="kiki tokki" userId="6b4e99cb2147362f" providerId="LiveId" clId="{5685C662-15D8-4BF0-89FD-BC4322A1FBD3}" dt="2024-10-24T16:30:45.664" v="23" actId="1035"/>
        <pc:sldMkLst>
          <pc:docMk/>
          <pc:sldMk cId="2529544979" sldId="545"/>
        </pc:sldMkLst>
        <pc:spChg chg="mod">
          <ac:chgData name="kiki tokki" userId="6b4e99cb2147362f" providerId="LiveId" clId="{5685C662-15D8-4BF0-89FD-BC4322A1FBD3}" dt="2024-10-24T16:30:45.664" v="23" actId="1035"/>
          <ac:spMkLst>
            <pc:docMk/>
            <pc:sldMk cId="2529544979" sldId="545"/>
            <ac:spMk id="11" creationId="{9F6676A3-2CFA-6D0C-1122-9E88D49595DA}"/>
          </ac:spMkLst>
        </pc:spChg>
      </pc:sldChg>
      <pc:sldChg chg="addSp modSp mod">
        <pc:chgData name="kiki tokki" userId="6b4e99cb2147362f" providerId="LiveId" clId="{5685C662-15D8-4BF0-89FD-BC4322A1FBD3}" dt="2024-10-24T16:32:19.713" v="29" actId="1076"/>
        <pc:sldMkLst>
          <pc:docMk/>
          <pc:sldMk cId="477311747" sldId="547"/>
        </pc:sldMkLst>
        <pc:spChg chg="add mod">
          <ac:chgData name="kiki tokki" userId="6b4e99cb2147362f" providerId="LiveId" clId="{5685C662-15D8-4BF0-89FD-BC4322A1FBD3}" dt="2024-10-24T16:32:19.713" v="29" actId="1076"/>
          <ac:spMkLst>
            <pc:docMk/>
            <pc:sldMk cId="477311747" sldId="547"/>
            <ac:spMk id="13" creationId="{28B08E49-2BCB-FC3B-CAA3-E79235055EE9}"/>
          </ac:spMkLst>
        </pc:spChg>
      </pc:sldChg>
      <pc:sldChg chg="modSp mod">
        <pc:chgData name="kiki tokki" userId="6b4e99cb2147362f" providerId="LiveId" clId="{5685C662-15D8-4BF0-89FD-BC4322A1FBD3}" dt="2024-10-24T16:37:22.556" v="32" actId="207"/>
        <pc:sldMkLst>
          <pc:docMk/>
          <pc:sldMk cId="3438522153" sldId="557"/>
        </pc:sldMkLst>
        <pc:spChg chg="mod">
          <ac:chgData name="kiki tokki" userId="6b4e99cb2147362f" providerId="LiveId" clId="{5685C662-15D8-4BF0-89FD-BC4322A1FBD3}" dt="2024-10-24T16:37:22.556" v="32" actId="207"/>
          <ac:spMkLst>
            <pc:docMk/>
            <pc:sldMk cId="3438522153" sldId="557"/>
            <ac:spMk id="9" creationId="{00000000-0000-0000-0000-000000000000}"/>
          </ac:spMkLst>
        </pc:spChg>
      </pc:sldChg>
      <pc:sldChg chg="modSp add">
        <pc:chgData name="kiki tokki" userId="6b4e99cb2147362f" providerId="LiveId" clId="{5685C662-15D8-4BF0-89FD-BC4322A1FBD3}" dt="2024-10-24T16:06:56.344" v="1"/>
        <pc:sldMkLst>
          <pc:docMk/>
          <pc:sldMk cId="1921641813" sldId="602"/>
        </pc:sldMkLst>
        <pc:picChg chg="mod">
          <ac:chgData name="kiki tokki" userId="6b4e99cb2147362f" providerId="LiveId" clId="{5685C662-15D8-4BF0-89FD-BC4322A1FBD3}" dt="2024-10-24T16:06:56.344" v="1"/>
          <ac:picMkLst>
            <pc:docMk/>
            <pc:sldMk cId="1921641813" sldId="602"/>
            <ac:picMk id="4" creationId="{34DEBA1F-631C-9F7E-DACA-FBFA5490F0C7}"/>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10/24/2024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5DA64-F8A4-D8E4-D42B-BED23E45E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6F181-645D-5B14-04E8-DB342E5BB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DEE33-0696-FEF8-E0A8-FA9BA4AB17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9D79B1-1F82-9FFF-6C7C-F0BBDA8A51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82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1404720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028114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2319151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532345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1376966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942514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67</a:t>
            </a:fld>
            <a:endParaRPr lang="en-US" dirty="0"/>
          </a:p>
        </p:txBody>
      </p:sp>
    </p:spTree>
    <p:extLst>
      <p:ext uri="{BB962C8B-B14F-4D97-AF65-F5344CB8AC3E}">
        <p14:creationId xmlns:p14="http://schemas.microsoft.com/office/powerpoint/2010/main" val="409671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0753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hyperlink" Target="https://sis.midocean.ae/public-forms/create?public_hash=fe3c5ff20d38e181714d99db8a161e5395ab5b68" TargetMode="External"/><Relationship Id="rId5" Type="http://schemas.openxmlformats.org/officeDocument/2006/relationships/image" Target="../media/image9.jpe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4.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7.png"/><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5.wdp"/></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5.wdp"/></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6.wdp"/></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22.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1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8.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4.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12.emf"/><Relationship Id="rId7"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4.emf"/><Relationship Id="rId4" Type="http://schemas.openxmlformats.org/officeDocument/2006/relationships/image" Target="../media/image6.emf"/><Relationship Id="rId9" Type="http://schemas.openxmlformats.org/officeDocument/2006/relationships/image" Target="../media/image28.jpeg"/></Relationships>
</file>

<file path=ppt/slides/_rels/slide4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0.png"/><Relationship Id="rId3" Type="http://schemas.openxmlformats.org/officeDocument/2006/relationships/image" Target="../media/image12.emf"/><Relationship Id="rId7" Type="http://schemas.microsoft.com/office/2007/relationships/hdphoto" Target="../media/hdphoto10.wdp"/><Relationship Id="rId12" Type="http://schemas.openxmlformats.org/officeDocument/2006/relationships/customXml" Target="../ink/ink2.xml"/><Relationship Id="rId17" Type="http://schemas.openxmlformats.org/officeDocument/2006/relationships/image" Target="../media/image230.png"/><Relationship Id="rId2" Type="http://schemas.openxmlformats.org/officeDocument/2006/relationships/image" Target="../media/image7.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200.png"/><Relationship Id="rId5" Type="http://schemas.openxmlformats.org/officeDocument/2006/relationships/image" Target="../media/image14.emf"/><Relationship Id="rId15" Type="http://schemas.openxmlformats.org/officeDocument/2006/relationships/image" Target="../media/image220.png"/><Relationship Id="rId4" Type="http://schemas.openxmlformats.org/officeDocument/2006/relationships/image" Target="../media/image6.emf"/><Relationship Id="rId14" Type="http://schemas.openxmlformats.org/officeDocument/2006/relationships/customXml" Target="../ink/ink3.xml"/></Relationships>
</file>

<file path=ppt/slides/_rels/slide4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4.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4.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11.wdp"/><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4.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12.emf"/><Relationship Id="rId4" Type="http://schemas.openxmlformats.org/officeDocument/2006/relationships/image" Target="../media/image14.emf"/></Relationships>
</file>

<file path=ppt/slides/_rels/slide5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7.png"/><Relationship Id="rId7"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5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3.wdp"/></Relationships>
</file>

<file path=ppt/slides/_rels/slide5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6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4.wdp"/></Relationships>
</file>

<file path=ppt/slides/_rels/slide6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62.xml.rels><?xml version="1.0" encoding="UTF-8" standalone="yes"?>
<Relationships xmlns="http://schemas.openxmlformats.org/package/2006/relationships"><Relationship Id="rId8" Type="http://schemas.microsoft.com/office/2007/relationships/hdphoto" Target="../media/hdphoto15.wdp"/><Relationship Id="rId3" Type="http://schemas.openxmlformats.org/officeDocument/2006/relationships/image" Target="../media/image12.emf"/><Relationship Id="rId7"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14.emf"/><Relationship Id="rId4" Type="http://schemas.openxmlformats.org/officeDocument/2006/relationships/image" Target="../media/image6.emf"/></Relationships>
</file>

<file path=ppt/slides/_rels/slide6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6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6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6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6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6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4.emf"/></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2.emf"/></Relationships>
</file>

<file path=ppt/slides/_rels/slide7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922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W4 Lecture – Live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3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3018" y="63136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267765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54E1F-5690-0F83-60F4-DA612C0D3B7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4E5F044-2677-5F14-27B3-D2DE92ADF7FB}"/>
              </a:ext>
            </a:extLst>
          </p:cNvPr>
          <p:cNvSpPr txBox="1"/>
          <p:nvPr/>
        </p:nvSpPr>
        <p:spPr>
          <a:xfrm>
            <a:off x="1577305" y="136699"/>
            <a:ext cx="7809565" cy="120032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فعاليات الأسبوع العالمي للدراية الإعلامية والمعلوماتية ٢٠٢٤</a:t>
            </a:r>
            <a:endParaRPr kumimoji="0" lang="en-US"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بعنوان</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الحدود الرقمية: مهارات واتجاهات حديثة في الدراية الإعلامية والمعلوماتية</a:t>
            </a:r>
            <a:endParaRPr kumimoji="0" lang="ar-EG" sz="1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a:extLst>
              <a:ext uri="{FF2B5EF4-FFF2-40B4-BE49-F238E27FC236}">
                <a16:creationId xmlns:a16="http://schemas.microsoft.com/office/drawing/2014/main" id="{34DEBA1F-631C-9F7E-DACA-FBFA5490F0C7}"/>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F0DCA88-BB06-C7BB-A6E6-17216F68EBC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26" name="Picture 2" descr="Image preview">
            <a:extLst>
              <a:ext uri="{FF2B5EF4-FFF2-40B4-BE49-F238E27FC236}">
                <a16:creationId xmlns:a16="http://schemas.microsoft.com/office/drawing/2014/main" id="{6EF9969C-895A-7BCA-D96E-74C9A1AF5D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952" y="1694151"/>
            <a:ext cx="4613889" cy="46138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03AC94F-EE5D-1FC5-DCB1-29FBA7F9AD3E}"/>
              </a:ext>
            </a:extLst>
          </p:cNvPr>
          <p:cNvSpPr txBox="1"/>
          <p:nvPr/>
        </p:nvSpPr>
        <p:spPr>
          <a:xfrm>
            <a:off x="5489686" y="1431334"/>
            <a:ext cx="6515100" cy="498598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جدول الفعاليات عبر الرابط التالي: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https://midocean.ae/milweek-2024/</a:t>
            </a: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كما يمكن التسجيل مرة واحدة فقط عبر هذا الرابط لكافة الفعاليات: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hlinkClick r:id="rId6"/>
              </a:rPr>
              <a:t>https://sis.midocean.ae/public-forms/create?public_hash=fe3c5ff20d38e181714d99db8a161e5395ab5b68</a:t>
            </a:r>
            <a:endPar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وكذلك تم تخصيص هذا الرابط لحضور جميع جلسات الأسبوع خلال الفترة من 24 – 31 أكتوبر </a:t>
            </a:r>
            <a:r>
              <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2024:</a:t>
            </a: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https://teams.microsoft.com/l/meetup-join/19%3ameeting_MzY2YjZlZDAtODc2YS00ZWM4LWE5NTQtYmI0MjllZDhjODli%40thread.v2/0?context=%7b%22Tid%22%3a%22cfc2bc36-ff9e-4894-b7dd-95d68510fcbf%22%2c%22Oid%22%3a%22591ee57c-9fdc-4fcc-beb8-1b719ef49a22%22%7d</a:t>
            </a:r>
            <a:endParaRPr kumimoji="0" lang="ar-EG" sz="11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2164181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dirty="0"/>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dirty="0"/>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W4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a:t>
            </a:r>
            <a:r>
              <a:rPr lang="ar-EG" sz="2400" dirty="0"/>
              <a:t>المهارات الشخصية</a:t>
            </a:r>
            <a:r>
              <a:rPr lang="en-US" sz="2400" b="1" dirty="0">
                <a:solidFill>
                  <a:srgbClr val="C00000"/>
                </a:solidFill>
                <a:cs typeface="Tajawal ExtraBold" panose="00000800000000000000" pitchFamily="2" charset="-78"/>
              </a:rPr>
              <a:t>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a:t>
            </a:r>
            <a:r>
              <a:rPr lang="ar-EG" sz="2400" dirty="0">
                <a:solidFill>
                  <a:srgbClr val="0A1F61"/>
                </a:solidFill>
                <a:cs typeface="Tajawal ExtraBold" panose="00000800000000000000" pitchFamily="2" charset="-78"/>
              </a:rPr>
              <a:t>مصداقية</a:t>
            </a:r>
            <a:r>
              <a:rPr lang="en-US" sz="2400" dirty="0">
                <a:solidFill>
                  <a:srgbClr val="0A1F61"/>
                </a:solidFill>
                <a:cs typeface="Tajawal ExtraBold" panose="00000800000000000000" pitchFamily="2" charset="-78"/>
              </a:rPr>
              <a:t>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68355" y="1332870"/>
            <a:ext cx="4978653" cy="4981640"/>
          </a:xfrm>
          <a:prstGeom prst="rect">
            <a:avLst/>
          </a:prstGeom>
        </p:spPr>
      </p:pic>
      <p:sp>
        <p:nvSpPr>
          <p:cNvPr id="9" name="TextBox 8">
            <a:extLst>
              <a:ext uri="{FF2B5EF4-FFF2-40B4-BE49-F238E27FC236}">
                <a16:creationId xmlns:a16="http://schemas.microsoft.com/office/drawing/2014/main" id="{7DC7A973-0C41-5391-4761-1D4BBEFA64E0}"/>
              </a:ext>
            </a:extLst>
          </p:cNvPr>
          <p:cNvSpPr txBox="1"/>
          <p:nvPr/>
        </p:nvSpPr>
        <p:spPr>
          <a:xfrm>
            <a:off x="7542716" y="3072593"/>
            <a:ext cx="1190726" cy="369332"/>
          </a:xfrm>
          <a:prstGeom prst="rect">
            <a:avLst/>
          </a:prstGeom>
          <a:noFill/>
        </p:spPr>
        <p:txBody>
          <a:bodyPr wrap="square">
            <a:spAutoFit/>
          </a:bodyPr>
          <a:lstStyle/>
          <a:p>
            <a:pPr algn="r" rtl="1"/>
            <a:r>
              <a:rPr lang="en-US" dirty="0" err="1"/>
              <a:t>الجدارة</a:t>
            </a:r>
            <a:r>
              <a:rPr lang="ar-EG" dirty="0"/>
              <a:t>/ الثقة</a:t>
            </a:r>
          </a:p>
        </p:txBody>
      </p:sp>
      <p:sp>
        <p:nvSpPr>
          <p:cNvPr id="11" name="TextBox 10">
            <a:extLst>
              <a:ext uri="{FF2B5EF4-FFF2-40B4-BE49-F238E27FC236}">
                <a16:creationId xmlns:a16="http://schemas.microsoft.com/office/drawing/2014/main" id="{599DA514-DD4A-8B6F-2D27-7B1B3EC1969A}"/>
              </a:ext>
            </a:extLst>
          </p:cNvPr>
          <p:cNvSpPr txBox="1"/>
          <p:nvPr/>
        </p:nvSpPr>
        <p:spPr>
          <a:xfrm>
            <a:off x="4544964" y="3075887"/>
            <a:ext cx="718498" cy="369332"/>
          </a:xfrm>
          <a:prstGeom prst="rect">
            <a:avLst/>
          </a:prstGeom>
          <a:noFill/>
        </p:spPr>
        <p:txBody>
          <a:bodyPr wrap="square">
            <a:spAutoFit/>
          </a:bodyPr>
          <a:lstStyle/>
          <a:p>
            <a:r>
              <a:rPr lang="en-US" dirty="0" err="1"/>
              <a:t>تعاطف</a:t>
            </a:r>
            <a:endParaRPr lang="en-US" dirty="0"/>
          </a:p>
        </p:txBody>
      </p:sp>
    </p:spTree>
    <p:extLst>
      <p:ext uri="{BB962C8B-B14F-4D97-AF65-F5344CB8AC3E}">
        <p14:creationId xmlns:p14="http://schemas.microsoft.com/office/powerpoint/2010/main" val="2592172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96C45E-5570-5E68-F184-64FD1EB6CDCB}"/>
              </a:ext>
            </a:extLst>
          </p:cNvPr>
          <p:cNvGrpSpPr/>
          <p:nvPr/>
        </p:nvGrpSpPr>
        <p:grpSpPr>
          <a:xfrm>
            <a:off x="3811978" y="1374070"/>
            <a:ext cx="5510151" cy="4957471"/>
            <a:chOff x="3811978" y="1374070"/>
            <a:chExt cx="5510151" cy="4957471"/>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1978" y="1374070"/>
              <a:ext cx="5510151" cy="4957471"/>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Tree>
    <p:extLst>
      <p:ext uri="{BB962C8B-B14F-4D97-AF65-F5344CB8AC3E}">
        <p14:creationId xmlns:p14="http://schemas.microsoft.com/office/powerpoint/2010/main" val="4227198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82156" y="375546"/>
            <a:ext cx="492577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Tree>
    <p:extLst>
      <p:ext uri="{BB962C8B-B14F-4D97-AF65-F5344CB8AC3E}">
        <p14:creationId xmlns:p14="http://schemas.microsoft.com/office/powerpoint/2010/main" val="3431972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3797246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46276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you take your dream and make it a reality?</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Start by creating your own personal </a:t>
            </a:r>
            <a:r>
              <a:rPr lang="en-US" sz="2200" b="1" u="sng" dirty="0">
                <a:solidFill>
                  <a:srgbClr val="24A9E1"/>
                </a:solidFill>
                <a:latin typeface="Tajawal ExtraBold" panose="00000800000000000000" pitchFamily="2" charset="-78"/>
                <a:cs typeface="Tajawal ExtraBold" panose="00000800000000000000" pitchFamily="2" charset="-78"/>
              </a:rPr>
              <a:t>vision statement</a:t>
            </a:r>
            <a:r>
              <a:rPr lang="en-US" sz="22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buFont typeface="Wingdings" panose="05000000000000000000" pitchFamily="2" charset="2"/>
              <a:buChar char="§"/>
            </a:pPr>
            <a:r>
              <a:rPr lang="en-US" sz="2200" b="1" dirty="0">
                <a:solidFill>
                  <a:srgbClr val="24A9E1"/>
                </a:solidFill>
                <a:latin typeface="Tajawal ExtraBold" panose="00000800000000000000" pitchFamily="2" charset="-78"/>
                <a:cs typeface="Tajawal ExtraBold" panose="00000800000000000000" pitchFamily="2" charset="-78"/>
              </a:rPr>
              <a:t>Put your dream into words </a:t>
            </a:r>
            <a:r>
              <a:rPr lang="en-US" sz="2200" b="1" dirty="0">
                <a:solidFill>
                  <a:srgbClr val="0A1F61"/>
                </a:solidFill>
                <a:latin typeface="Tajawal ExtraBold" panose="00000800000000000000" pitchFamily="2" charset="-78"/>
                <a:cs typeface="Tajawal ExtraBold" panose="00000800000000000000" pitchFamily="2" charset="-78"/>
              </a:rPr>
              <a:t>that communicate to others a picture of </a:t>
            </a:r>
            <a:r>
              <a:rPr lang="en-US" sz="2200" b="1" dirty="0">
                <a:solidFill>
                  <a:srgbClr val="24A9E1"/>
                </a:solidFill>
                <a:latin typeface="Tajawal ExtraBold" panose="00000800000000000000" pitchFamily="2" charset="-78"/>
                <a:cs typeface="Tajawal ExtraBold" panose="00000800000000000000" pitchFamily="2" charset="-78"/>
              </a:rPr>
              <a:t>what you want to do</a:t>
            </a:r>
            <a:r>
              <a:rPr lang="en-US" sz="2200" b="1" dirty="0">
                <a:solidFill>
                  <a:srgbClr val="0A1F61"/>
                </a:solidFill>
                <a:latin typeface="Tajawal ExtraBold" panose="00000800000000000000" pitchFamily="2" charset="-78"/>
                <a:cs typeface="Tajawal ExtraBold" panose="00000800000000000000" pitchFamily="2" charset="-78"/>
              </a:rPr>
              <a:t>. Organizations have vision statements; and you, as a leader, can have your own vision statement, too.</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Martin Luther King, Jr. said, </a:t>
            </a:r>
            <a:r>
              <a:rPr lang="en-US" sz="2200" b="1" i="1" dirty="0">
                <a:solidFill>
                  <a:srgbClr val="C00000"/>
                </a:solidFill>
                <a:latin typeface="Tajawal ExtraBold" panose="00000800000000000000" pitchFamily="2" charset="-78"/>
                <a:cs typeface="Tajawal ExtraBold" panose="00000800000000000000" pitchFamily="2" charset="-78"/>
              </a:rPr>
              <a:t>"I have a dream that my four little children will one day live in a nation where they will not be judged by the color of their skin but by the content of their character." </a:t>
            </a:r>
            <a:r>
              <a:rPr lang="en-US" sz="2200" b="1" dirty="0">
                <a:solidFill>
                  <a:srgbClr val="0A1F61"/>
                </a:solidFill>
                <a:latin typeface="Tajawal ExtraBold" panose="00000800000000000000" pitchFamily="2" charset="-78"/>
                <a:cs typeface="Tajawal ExtraBold" panose="00000800000000000000" pitchFamily="2" charset="-78"/>
              </a:rPr>
              <a:t>Now that's a vision statement!</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Now it's your turn. Write out a few sentences of how you want some part of your world to be. Your vision statement will remind you of where you want to be going. </a:t>
            </a:r>
          </a:p>
        </p:txBody>
      </p:sp>
    </p:spTree>
    <p:extLst>
      <p:ext uri="{BB962C8B-B14F-4D97-AF65-F5344CB8AC3E}">
        <p14:creationId xmlns:p14="http://schemas.microsoft.com/office/powerpoint/2010/main" val="1806351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155346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 term goals. That is how you carve a real path to your vision.</a:t>
            </a:r>
          </a:p>
          <a:p>
            <a:pPr marL="517525" algn="just">
              <a:lnSpc>
                <a:spcPct val="150000"/>
              </a:lnSpc>
            </a:pPr>
            <a:r>
              <a:rPr lang="en-US" sz="2000" b="1" dirty="0">
                <a:solidFill>
                  <a:srgbClr val="C00000"/>
                </a:solidFill>
                <a:latin typeface="Tajawal ExtraBold" panose="00000800000000000000" pitchFamily="2" charset="-78"/>
                <a:cs typeface="Tajawal ExtraBold" panose="00000800000000000000" pitchFamily="2" charset="-78"/>
              </a:rPr>
              <a:t>For example</a:t>
            </a:r>
            <a:r>
              <a:rPr lang="en-US" sz="2000" b="1" dirty="0">
                <a:solidFill>
                  <a:srgbClr val="0A1F61"/>
                </a:solidFill>
                <a:latin typeface="Tajawal ExtraBold" panose="00000800000000000000" pitchFamily="2" charset="-78"/>
                <a:cs typeface="Tajawal ExtraBold" panose="00000800000000000000" pitchFamily="2" charset="-78"/>
              </a:rPr>
              <a:t>, if your vision is: "</a:t>
            </a:r>
            <a:r>
              <a:rPr lang="en-US" sz="2000" b="1" i="1" dirty="0">
                <a:solidFill>
                  <a:srgbClr val="00B0F0"/>
                </a:solidFill>
                <a:latin typeface="Tajawal ExtraBold" panose="00000800000000000000" pitchFamily="2" charset="-78"/>
                <a:cs typeface="Tajawal ExtraBold" panose="00000800000000000000" pitchFamily="2" charset="-78"/>
              </a:rPr>
              <a:t>To create a community where every person can enjoy city parks in safety</a:t>
            </a:r>
            <a:r>
              <a:rPr lang="en-US" sz="2000" b="1" dirty="0">
                <a:solidFill>
                  <a:srgbClr val="0A1F61"/>
                </a:solidFill>
                <a:latin typeface="Tajawal ExtraBold" panose="00000800000000000000" pitchFamily="2" charset="-78"/>
                <a:cs typeface="Tajawal ExtraBold" panose="00000800000000000000" pitchFamily="2" charset="-78"/>
              </a:rPr>
              <a:t>," then you might set goals like these:</a:t>
            </a:r>
          </a:p>
          <a:p>
            <a:pPr marL="517525"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Long-term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Create more city parks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Reduce crime in city parks</a:t>
            </a:r>
          </a:p>
        </p:txBody>
      </p:sp>
    </p:spTree>
    <p:extLst>
      <p:ext uri="{BB962C8B-B14F-4D97-AF65-F5344CB8AC3E}">
        <p14:creationId xmlns:p14="http://schemas.microsoft.com/office/powerpoint/2010/main" val="2848677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Short-term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Find out where the city parks are, who uses them, and what the crime levels are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good working relationships with community police officers and park officials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Identify what actions might reduce park-related crime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Decide whether it will be preferable to start a new organization or work through existing organizations.</a:t>
            </a:r>
          </a:p>
        </p:txBody>
      </p:sp>
    </p:spTree>
    <p:extLst>
      <p:ext uri="{BB962C8B-B14F-4D97-AF65-F5344CB8AC3E}">
        <p14:creationId xmlns:p14="http://schemas.microsoft.com/office/powerpoint/2010/main" val="1172789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9416"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917292"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u="sng" dirty="0">
                <a:solidFill>
                  <a:srgbClr val="7030A0"/>
                </a:solidFill>
                <a:latin typeface="Tajawal ExtraBold" panose="00000800000000000000" pitchFamily="2" charset="-78"/>
                <a:cs typeface="Tajawal ExtraBold" panose="00000800000000000000" pitchFamily="2" charset="-78"/>
              </a:rPr>
              <a:t>Think about the individuals in the group</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a:t>
            </a:r>
            <a:r>
              <a:rPr lang="en-US" sz="2000" b="1" dirty="0">
                <a:solidFill>
                  <a:srgbClr val="C00000"/>
                </a:solidFill>
                <a:latin typeface="Tajawal ExtraBold" panose="00000800000000000000" pitchFamily="2" charset="-78"/>
                <a:cs typeface="Tajawal ExtraBold" panose="00000800000000000000" pitchFamily="2" charset="-78"/>
              </a:rPr>
              <a:t>talents are not being well used</a:t>
            </a:r>
            <a:r>
              <a:rPr lang="en-US" sz="2000" b="1" dirty="0">
                <a:solidFill>
                  <a:srgbClr val="0A1F61"/>
                </a:solidFill>
                <a:latin typeface="Tajawal ExtraBold" panose="00000800000000000000" pitchFamily="2" charset="-78"/>
                <a:cs typeface="Tajawal ExtraBold" panose="00000800000000000000" pitchFamily="2" charset="-78"/>
              </a:rPr>
              <a:t>? Is </a:t>
            </a:r>
            <a:r>
              <a:rPr lang="en-US" sz="2000" b="1" dirty="0">
                <a:solidFill>
                  <a:srgbClr val="C00000"/>
                </a:solidFill>
                <a:latin typeface="Tajawal ExtraBold" panose="00000800000000000000" pitchFamily="2" charset="-78"/>
                <a:cs typeface="Tajawal ExtraBold" panose="00000800000000000000" pitchFamily="2" charset="-78"/>
              </a:rPr>
              <a:t>someone acting </a:t>
            </a:r>
            <a:r>
              <a:rPr lang="en-US" sz="2000" b="1" dirty="0">
                <a:solidFill>
                  <a:srgbClr val="0A1F61"/>
                </a:solidFill>
                <a:latin typeface="Tajawal ExtraBold" panose="00000800000000000000" pitchFamily="2" charset="-78"/>
                <a:cs typeface="Tajawal ExtraBold" panose="00000800000000000000" pitchFamily="2" charset="-78"/>
              </a:rPr>
              <a:t>in a way that </a:t>
            </a:r>
            <a:r>
              <a:rPr lang="en-US" sz="2000" b="1" dirty="0">
                <a:solidFill>
                  <a:srgbClr val="C00000"/>
                </a:solidFill>
                <a:latin typeface="Tajawal ExtraBold" panose="00000800000000000000" pitchFamily="2" charset="-78"/>
                <a:cs typeface="Tajawal ExtraBold" panose="00000800000000000000" pitchFamily="2" charset="-78"/>
              </a:rPr>
              <a:t>is divisive or is draining the group of its energy</a:t>
            </a:r>
            <a:r>
              <a:rPr lang="ar-EG" sz="2000" b="1" dirty="0">
                <a:solidFill>
                  <a:srgbClr val="C00000"/>
                </a:solidFill>
                <a:latin typeface="Tajawal ExtraBold" panose="00000800000000000000" pitchFamily="2" charset="-78"/>
                <a:cs typeface="Tajawal ExtraBold" panose="00000800000000000000" pitchFamily="2" charset="-78"/>
              </a:rPr>
              <a:t> هو شخص يتصرف بطريقة تؤدي إلى الانقسام أو تستنزف طاقة المجموعة</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a person who needs </a:t>
            </a:r>
            <a:r>
              <a:rPr lang="en-US" sz="2000" b="1" dirty="0">
                <a:solidFill>
                  <a:srgbClr val="0A1F61"/>
                </a:solidFill>
                <a:latin typeface="Tajawal ExtraBold" panose="00000800000000000000" pitchFamily="2" charset="-78"/>
                <a:cs typeface="Tajawal ExtraBold" panose="00000800000000000000" pitchFamily="2" charset="-78"/>
              </a:rPr>
              <a:t>some help </a:t>
            </a:r>
            <a:r>
              <a:rPr lang="en-US" sz="2000" b="1" dirty="0">
                <a:solidFill>
                  <a:srgbClr val="C00000"/>
                </a:solidFill>
                <a:latin typeface="Tajawal ExtraBold" panose="00000800000000000000" pitchFamily="2" charset="-78"/>
                <a:cs typeface="Tajawal ExtraBold" panose="00000800000000000000" pitchFamily="2" charset="-78"/>
              </a:rPr>
              <a:t>learning how to work in a team</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
            </a:pPr>
            <a:r>
              <a:rPr lang="en-US" sz="2000" b="1" u="sng" dirty="0">
                <a:solidFill>
                  <a:srgbClr val="7030A0"/>
                </a:solidFill>
                <a:latin typeface="Tajawal ExtraBold" panose="00000800000000000000" pitchFamily="2" charset="-78"/>
                <a:cs typeface="Tajawal ExtraBold" panose="00000800000000000000" pitchFamily="2" charset="-78"/>
              </a:rPr>
              <a:t>Think about the group as a whole</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a:t>
            </a:r>
            <a:r>
              <a:rPr lang="en-US" sz="2000" b="1" dirty="0">
                <a:solidFill>
                  <a:srgbClr val="C00000"/>
                </a:solidFill>
                <a:latin typeface="Tajawal ExtraBold" panose="00000800000000000000" pitchFamily="2" charset="-78"/>
                <a:cs typeface="Tajawal ExtraBold" panose="00000800000000000000" pitchFamily="2" charset="-78"/>
              </a:rPr>
              <a:t>group cohesive</a:t>
            </a:r>
            <a:r>
              <a:rPr lang="en-US" sz="2000" b="1" dirty="0">
                <a:solidFill>
                  <a:srgbClr val="0A1F61"/>
                </a:solidFill>
                <a:latin typeface="Tajawal ExtraBold" panose="00000800000000000000" pitchFamily="2" charset="-78"/>
                <a:cs typeface="Tajawal ExtraBold" panose="00000800000000000000" pitchFamily="2" charset="-78"/>
              </a:rPr>
              <a:t>? Do people in the group have a </a:t>
            </a:r>
            <a:r>
              <a:rPr lang="en-US" sz="2000" b="1" dirty="0">
                <a:solidFill>
                  <a:srgbClr val="C00000"/>
                </a:solidFill>
                <a:latin typeface="Tajawal ExtraBold" panose="00000800000000000000" pitchFamily="2" charset="-78"/>
                <a:cs typeface="Tajawal ExtraBold" panose="00000800000000000000" pitchFamily="2" charset="-78"/>
              </a:rPr>
              <a:t>shared vision</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trust and </a:t>
            </a:r>
            <a:r>
              <a:rPr lang="en-US" sz="2000" b="1" dirty="0">
                <a:solidFill>
                  <a:srgbClr val="0A1F61"/>
                </a:solidFill>
                <a:latin typeface="Tajawal ExtraBold" panose="00000800000000000000" pitchFamily="2" charset="-78"/>
                <a:cs typeface="Tajawal ExtraBold" panose="00000800000000000000" pitchFamily="2" charset="-78"/>
              </a:rPr>
              <a:t>a sense of mutual </a:t>
            </a:r>
            <a:r>
              <a:rPr lang="en-US" sz="2000" b="1" dirty="0">
                <a:solidFill>
                  <a:srgbClr val="C00000"/>
                </a:solidFill>
                <a:latin typeface="Tajawal ExtraBold" panose="00000800000000000000" pitchFamily="2" charset="-78"/>
                <a:cs typeface="Tajawal ExtraBold" panose="00000800000000000000" pitchFamily="2" charset="-78"/>
              </a:rPr>
              <a:t>support</a:t>
            </a:r>
            <a:r>
              <a:rPr lang="en-US" sz="2000" b="1" dirty="0">
                <a:solidFill>
                  <a:srgbClr val="0A1F61"/>
                </a:solidFill>
                <a:latin typeface="Tajawal ExtraBold" panose="00000800000000000000" pitchFamily="2" charset="-78"/>
                <a:cs typeface="Tajawal ExtraBold" panose="00000800000000000000" pitchFamily="2" charset="-78"/>
              </a:rPr>
              <a:t>? Does the </a:t>
            </a:r>
            <a:r>
              <a:rPr lang="en-US" sz="2000" b="1" dirty="0">
                <a:solidFill>
                  <a:srgbClr val="C00000"/>
                </a:solidFill>
                <a:latin typeface="Tajawal ExtraBold" panose="00000800000000000000" pitchFamily="2" charset="-78"/>
                <a:cs typeface="Tajawal ExtraBold" panose="00000800000000000000" pitchFamily="2" charset="-78"/>
              </a:rPr>
              <a:t>group need some training </a:t>
            </a:r>
            <a:r>
              <a:rPr lang="en-US" sz="2000" b="1" dirty="0">
                <a:solidFill>
                  <a:srgbClr val="0A1F61"/>
                </a:solidFill>
                <a:latin typeface="Tajawal ExtraBold" panose="00000800000000000000" pitchFamily="2" charset="-78"/>
                <a:cs typeface="Tajawal ExtraBold" panose="00000800000000000000" pitchFamily="2" charset="-78"/>
              </a:rPr>
              <a:t>to help it function better? Are there some </a:t>
            </a:r>
            <a:r>
              <a:rPr lang="en-US" sz="2000" b="1" dirty="0">
                <a:solidFill>
                  <a:srgbClr val="C00000"/>
                </a:solidFill>
                <a:latin typeface="Tajawal ExtraBold" panose="00000800000000000000" pitchFamily="2" charset="-78"/>
                <a:cs typeface="Tajawal ExtraBold" panose="00000800000000000000" pitchFamily="2" charset="-78"/>
              </a:rPr>
              <a:t>policies the group needs to strengthen</a:t>
            </a:r>
            <a:r>
              <a:rPr lang="en-US" sz="2000" b="1" dirty="0">
                <a:solidFill>
                  <a:srgbClr val="0A1F61"/>
                </a:solidFill>
                <a:latin typeface="Tajawal ExtraBold" panose="00000800000000000000" pitchFamily="2" charset="-78"/>
                <a:cs typeface="Tajawal ExtraBold" panose="00000800000000000000" pitchFamily="2" charset="-78"/>
              </a:rPr>
              <a:t> it?</a:t>
            </a:r>
          </a:p>
        </p:txBody>
      </p:sp>
    </p:spTree>
    <p:extLst>
      <p:ext uri="{BB962C8B-B14F-4D97-AF65-F5344CB8AC3E}">
        <p14:creationId xmlns:p14="http://schemas.microsoft.com/office/powerpoint/2010/main" val="3203035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indent="-457200" algn="just">
              <a:lnSpc>
                <a:spcPct val="150000"/>
              </a:lnSpc>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Here are </a:t>
            </a:r>
            <a:r>
              <a:rPr lang="en-US" sz="2000" b="1" u="sng" dirty="0">
                <a:solidFill>
                  <a:srgbClr val="C00000"/>
                </a:solidFill>
                <a:latin typeface="Tajawal ExtraBold" panose="00000800000000000000" pitchFamily="2" charset="-78"/>
                <a:cs typeface="Tajawal ExtraBold" panose="00000800000000000000" pitchFamily="2" charset="-78"/>
              </a:rPr>
              <a:t>some steps </a:t>
            </a:r>
            <a:r>
              <a:rPr lang="en-US" sz="2000" b="1" u="sng" dirty="0">
                <a:solidFill>
                  <a:srgbClr val="0A1F61"/>
                </a:solidFill>
                <a:latin typeface="Tajawal ExtraBold" panose="00000800000000000000" pitchFamily="2" charset="-78"/>
                <a:cs typeface="Tajawal ExtraBold" panose="00000800000000000000" pitchFamily="2" charset="-78"/>
              </a:rPr>
              <a:t>you can take: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Find </a:t>
            </a:r>
            <a:r>
              <a:rPr lang="en-US" sz="2000" b="1" dirty="0">
                <a:solidFill>
                  <a:srgbClr val="C00000"/>
                </a:solidFill>
                <a:latin typeface="Tajawal ExtraBold" panose="00000800000000000000" pitchFamily="2" charset="-78"/>
                <a:cs typeface="Tajawal ExtraBold" panose="00000800000000000000" pitchFamily="2" charset="-78"/>
              </a:rPr>
              <a:t>people who have leadership potential</a:t>
            </a:r>
            <a:r>
              <a:rPr lang="en-US" sz="2000" b="1" dirty="0">
                <a:solidFill>
                  <a:srgbClr val="0A1F61"/>
                </a:solidFill>
                <a:latin typeface="Tajawal ExtraBold" panose="00000800000000000000" pitchFamily="2" charset="-78"/>
                <a:cs typeface="Tajawal ExtraBold" panose="00000800000000000000" pitchFamily="2" charset="-78"/>
              </a:rPr>
              <a:t>. There are people all around you who would love to be invited to lead something.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view themselves as leaders</a:t>
            </a:r>
            <a:r>
              <a:rPr lang="en-US" sz="2000" b="1" dirty="0">
                <a:solidFill>
                  <a:srgbClr val="0A1F61"/>
                </a:solidFill>
                <a:latin typeface="Tajawal ExtraBold" panose="00000800000000000000" pitchFamily="2" charset="-78"/>
                <a:cs typeface="Tajawal ExtraBold" panose="00000800000000000000" pitchFamily="2" charset="-78"/>
              </a:rPr>
              <a:t>. You can do this by helping them notice the informal leadership they have already taken in their lives. Are they parents? – that is certainly a leadership position.</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identify the reasons </a:t>
            </a:r>
            <a:r>
              <a:rPr lang="en-US" sz="2000" b="1" dirty="0">
                <a:solidFill>
                  <a:srgbClr val="0A1F61"/>
                </a:solidFill>
                <a:latin typeface="Tajawal ExtraBold" panose="00000800000000000000" pitchFamily="2" charset="-78"/>
                <a:cs typeface="Tajawal ExtraBold" panose="00000800000000000000" pitchFamily="2" charset="-78"/>
              </a:rPr>
              <a:t>they want to lead. </a:t>
            </a:r>
          </a:p>
          <a:p>
            <a:pPr marL="1317625" lvl="1" indent="-342900" algn="just">
              <a:lnSpc>
                <a:spcPct val="150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Listen to people talk about what is important to them and what they wish they could change.</a:t>
            </a:r>
          </a:p>
        </p:txBody>
      </p:sp>
    </p:spTree>
    <p:extLst>
      <p:ext uri="{BB962C8B-B14F-4D97-AF65-F5344CB8AC3E}">
        <p14:creationId xmlns:p14="http://schemas.microsoft.com/office/powerpoint/2010/main" val="677446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Assist people to choose leadership goals </a:t>
            </a:r>
            <a:r>
              <a:rPr lang="en-US" sz="2000" b="1" dirty="0">
                <a:solidFill>
                  <a:srgbClr val="0A1F61"/>
                </a:solidFill>
                <a:latin typeface="Tajawal ExtraBold" panose="00000800000000000000" pitchFamily="2" charset="-78"/>
                <a:cs typeface="Tajawal ExtraBold" panose="00000800000000000000" pitchFamily="2" charset="-78"/>
              </a:rPr>
              <a:t>that are attainable and that will help them build their confidence. Nothing succeeds like success.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while they work to reach their goals</a:t>
            </a:r>
            <a:r>
              <a:rPr lang="en-US" sz="2000" b="1" dirty="0">
                <a:solidFill>
                  <a:srgbClr val="0A1F61"/>
                </a:solidFill>
                <a:latin typeface="Tajawal ExtraBold" panose="00000800000000000000" pitchFamily="2" charset="-78"/>
                <a:cs typeface="Tajawal ExtraBold" panose="00000800000000000000" pitchFamily="2" charset="-78"/>
              </a:rPr>
              <a:t>. Listen to them talk about their successes and their feelings of discouragement; appreciate them and encourage them to keep going.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when they make mistakes</a:t>
            </a:r>
            <a:r>
              <a:rPr lang="en-US" sz="2000" b="1" dirty="0">
                <a:solidFill>
                  <a:srgbClr val="0A1F61"/>
                </a:solidFill>
                <a:latin typeface="Tajawal ExtraBold" panose="00000800000000000000" pitchFamily="2" charset="-78"/>
                <a:cs typeface="Tajawal ExtraBold" panose="00000800000000000000" pitchFamily="2" charset="-78"/>
              </a:rPr>
              <a:t>. Everybody needs help when they make mistakes. Help them get on the right track and encourage them to stick with it.</a:t>
            </a:r>
          </a:p>
          <a:p>
            <a:pPr marL="974725" lvl="1" algn="just">
              <a:lnSpc>
                <a:spcPct val="150000"/>
              </a:lnSpc>
            </a:pPr>
            <a:r>
              <a:rPr lang="en-US" sz="2000" b="1">
                <a:solidFill>
                  <a:srgbClr val="0A1F61"/>
                </a:solidFill>
                <a:latin typeface="Tajawal ExtraBold" panose="00000800000000000000" pitchFamily="2" charset="-78"/>
                <a:cs typeface="Tajawal ExtraBold" panose="00000800000000000000" pitchFamily="2" charset="-78"/>
              </a:rPr>
              <a:t>• </a:t>
            </a:r>
            <a:r>
              <a:rPr lang="en-US" sz="2000" b="1">
                <a:solidFill>
                  <a:srgbClr val="C00000"/>
                </a:solidFill>
                <a:latin typeface="Tajawal ExtraBold" panose="00000800000000000000" pitchFamily="2" charset="-78"/>
                <a:cs typeface="Tajawal ExtraBold" panose="00000800000000000000" pitchFamily="2" charset="-78"/>
              </a:rPr>
              <a:t>Challenge </a:t>
            </a:r>
            <a:r>
              <a:rPr lang="en-US" sz="2000" b="1" dirty="0">
                <a:solidFill>
                  <a:srgbClr val="C00000"/>
                </a:solidFill>
                <a:latin typeface="Tajawal ExtraBold" panose="00000800000000000000" pitchFamily="2" charset="-78"/>
                <a:cs typeface="Tajawal ExtraBold" panose="00000800000000000000" pitchFamily="2" charset="-78"/>
              </a:rPr>
              <a:t>people to take the next step</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070803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close-up of a logo&#10;&#10;Description automatically generated with low confidence">
            <a:extLst>
              <a:ext uri="{FF2B5EF4-FFF2-40B4-BE49-F238E27FC236}">
                <a16:creationId xmlns:a16="http://schemas.microsoft.com/office/drawing/2014/main" id="{55B6AB1C-33D5-92BC-DF9C-5655B9BC3C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5609" y="1597508"/>
            <a:ext cx="5575564" cy="2080003"/>
          </a:xfrm>
          <a:prstGeom prst="rect">
            <a:avLst/>
          </a:prstGeom>
        </p:spPr>
      </p:pic>
    </p:spTree>
    <p:extLst>
      <p:ext uri="{BB962C8B-B14F-4D97-AF65-F5344CB8AC3E}">
        <p14:creationId xmlns:p14="http://schemas.microsoft.com/office/powerpoint/2010/main" val="2074169280"/>
      </p:ext>
    </p:extLst>
  </p:cSld>
  <p:clrMapOvr>
    <a:masterClrMapping/>
  </p:clrMapOvr>
  <mc:AlternateContent xmlns:mc="http://schemas.openxmlformats.org/markup-compatibility/2006" xmlns:p14="http://schemas.microsoft.com/office/powerpoint/2010/main">
    <mc:Choice Requires="p14">
      <p:transition spd="slow" p14:dur="2000" advTm="3878"/>
    </mc:Choice>
    <mc:Fallback xmlns="">
      <p:transition spd="slow" advTm="387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Graphical user interface&#10;&#10;Description automatically generated">
            <a:extLst>
              <a:ext uri="{FF2B5EF4-FFF2-40B4-BE49-F238E27FC236}">
                <a16:creationId xmlns:a16="http://schemas.microsoft.com/office/drawing/2014/main" id="{437341D5-A741-8F76-275A-62EAD61CC89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38602" y="585728"/>
            <a:ext cx="8153397" cy="6271844"/>
          </a:xfrm>
          <a:prstGeom prst="rect">
            <a:avLst/>
          </a:prstGeom>
        </p:spPr>
      </p:pic>
      <p:sp>
        <p:nvSpPr>
          <p:cNvPr id="4" name="TextBox 3">
            <a:extLst>
              <a:ext uri="{FF2B5EF4-FFF2-40B4-BE49-F238E27FC236}">
                <a16:creationId xmlns:a16="http://schemas.microsoft.com/office/drawing/2014/main" id="{35CED158-BC24-B189-8E05-F9766C553660}"/>
              </a:ext>
            </a:extLst>
          </p:cNvPr>
          <p:cNvSpPr txBox="1"/>
          <p:nvPr/>
        </p:nvSpPr>
        <p:spPr>
          <a:xfrm>
            <a:off x="4829377" y="-78422"/>
            <a:ext cx="6677084" cy="1292662"/>
          </a:xfrm>
          <a:prstGeom prst="rect">
            <a:avLst/>
          </a:prstGeom>
          <a:noFill/>
        </p:spPr>
        <p:txBody>
          <a:bodyPr wrap="none" rtlCol="0">
            <a:spAutoFit/>
          </a:bodyPr>
          <a:lstStyle/>
          <a:p>
            <a:r>
              <a:rPr lang="en-US" sz="6000" b="1" dirty="0">
                <a:solidFill>
                  <a:srgbClr val="C00000"/>
                </a:solidFill>
              </a:rPr>
              <a:t>Types of Leadership </a:t>
            </a:r>
          </a:p>
          <a:p>
            <a:endParaRPr lang="en-US" dirty="0"/>
          </a:p>
        </p:txBody>
      </p:sp>
    </p:spTree>
    <p:extLst>
      <p:ext uri="{BB962C8B-B14F-4D97-AF65-F5344CB8AC3E}">
        <p14:creationId xmlns:p14="http://schemas.microsoft.com/office/powerpoint/2010/main" val="240960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29435" y="1407488"/>
            <a:ext cx="221078" cy="2503561"/>
          </a:xfrm>
          <a:prstGeom prst="rect">
            <a:avLst/>
          </a:prstGeom>
        </p:spPr>
      </p:pic>
      <p:pic>
        <p:nvPicPr>
          <p:cNvPr id="3" name="Picture 2"/>
          <p:cNvPicPr>
            <a:picLocks noChangeAspect="1"/>
          </p:cNvPicPr>
          <p:nvPr/>
        </p:nvPicPr>
        <p:blipFill>
          <a:blip r:embed="rId3"/>
          <a:stretch>
            <a:fillRect/>
          </a:stretch>
        </p:blipFill>
        <p:spPr>
          <a:xfrm>
            <a:off x="6395102" y="259624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9556" y="1441082"/>
            <a:ext cx="5009622"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Methods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text, person, hand&#10;&#10;Description automatically generated">
            <a:extLst>
              <a:ext uri="{FF2B5EF4-FFF2-40B4-BE49-F238E27FC236}">
                <a16:creationId xmlns:a16="http://schemas.microsoft.com/office/drawing/2014/main" id="{7DA449C7-1CF7-3CC7-A6F9-61DBBF8AED0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834167" y="2994010"/>
            <a:ext cx="6296237" cy="3382796"/>
          </a:xfrm>
          <a:prstGeom prst="rect">
            <a:avLst/>
          </a:prstGeom>
        </p:spPr>
      </p:pic>
    </p:spTree>
    <p:extLst>
      <p:ext uri="{BB962C8B-B14F-4D97-AF65-F5344CB8AC3E}">
        <p14:creationId xmlns:p14="http://schemas.microsoft.com/office/powerpoint/2010/main" val="1086994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06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070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r>
              <a:rPr lang="ar-EG" sz="2800" b="1" dirty="0">
                <a:solidFill>
                  <a:schemeClr val="bg1"/>
                </a:solidFill>
                <a:latin typeface="Tajawal Medium" panose="00000600000000000000" pitchFamily="2" charset="-78"/>
                <a:cs typeface="Tajawal Medium" panose="00000600000000000000" pitchFamily="2" charset="-78"/>
              </a:rPr>
              <a:t>أساليب القيادة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8144" y="1344368"/>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Pure exercise of power</a:t>
            </a:r>
            <a:r>
              <a:rPr lang="ar-EG" sz="2400" b="1" dirty="0">
                <a:solidFill>
                  <a:srgbClr val="C00000"/>
                </a:solidFill>
                <a:latin typeface="Tajawal ExtraBold" panose="00000800000000000000" pitchFamily="2" charset="-78"/>
                <a:cs typeface="Tajawal ExtraBold" panose="00000800000000000000" pitchFamily="2" charset="-78"/>
              </a:rPr>
              <a:t> ممارسة نقية للسلطة</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a:t>
            </a:r>
            <a:r>
              <a:rPr lang="en-US" sz="2400" b="1" dirty="0">
                <a:solidFill>
                  <a:srgbClr val="FF0000"/>
                </a:solidFill>
                <a:latin typeface="Tajawal ExtraBold" panose="00000800000000000000" pitchFamily="2" charset="-78"/>
                <a:cs typeface="Tajawal ExtraBold" panose="00000800000000000000" pitchFamily="2" charset="-78"/>
              </a:rPr>
              <a:t>The leader's decisions are not open to question </a:t>
            </a:r>
            <a:r>
              <a:rPr lang="en-US" sz="2400" b="1" dirty="0">
                <a:solidFill>
                  <a:srgbClr val="0A1F61"/>
                </a:solidFill>
                <a:latin typeface="Tajawal ExtraBold" panose="00000800000000000000" pitchFamily="2" charset="-78"/>
                <a:cs typeface="Tajawal ExtraBold" panose="00000800000000000000" pitchFamily="2" charset="-78"/>
              </a:rPr>
              <a:t>or </a:t>
            </a:r>
            <a:r>
              <a:rPr lang="en-US" sz="2400" b="1" dirty="0">
                <a:solidFill>
                  <a:srgbClr val="FF0000"/>
                </a:solidFill>
                <a:latin typeface="Tajawal ExtraBold" panose="00000800000000000000" pitchFamily="2" charset="-78"/>
                <a:cs typeface="Tajawal ExtraBold" panose="00000800000000000000" pitchFamily="2" charset="-78"/>
              </a:rPr>
              <a:t>discussion</a:t>
            </a:r>
            <a:r>
              <a:rPr lang="en-US" sz="2400" b="1" dirty="0">
                <a:solidFill>
                  <a:srgbClr val="0A1F61"/>
                </a:solidFill>
                <a:latin typeface="Tajawal ExtraBold" panose="00000800000000000000" pitchFamily="2" charset="-78"/>
                <a:cs typeface="Tajawal ExtraBold" panose="00000800000000000000" pitchFamily="2" charset="-78"/>
              </a:rPr>
              <a:t>, and no one else gets to make decisions.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Political scheming.</a:t>
            </a:r>
            <a:r>
              <a:rPr lang="ar-EG" sz="2400" b="1" dirty="0">
                <a:solidFill>
                  <a:srgbClr val="C00000"/>
                </a:solidFill>
                <a:latin typeface="Tajawal ExtraBold" panose="00000800000000000000" pitchFamily="2" charset="-78"/>
                <a:cs typeface="Tajawal ExtraBold" panose="00000800000000000000" pitchFamily="2" charset="-78"/>
              </a:rPr>
              <a:t> مكيدة سياسية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The leader plays people off against one another</a:t>
            </a:r>
            <a:r>
              <a:rPr lang="en-US" sz="2400" b="1" dirty="0">
                <a:solidFill>
                  <a:srgbClr val="0A1F61"/>
                </a:solidFill>
                <a:latin typeface="Tajawal ExtraBold" panose="00000800000000000000" pitchFamily="2" charset="-78"/>
                <a:cs typeface="Tajawal ExtraBold" panose="00000800000000000000" pitchFamily="2" charset="-78"/>
              </a:rPr>
              <a:t>, creates factions</a:t>
            </a:r>
            <a:r>
              <a:rPr lang="ar-EG" sz="2400" b="1" dirty="0">
                <a:solidFill>
                  <a:srgbClr val="0A1F61"/>
                </a:solidFill>
                <a:latin typeface="Tajawal ExtraBold" panose="00000800000000000000" pitchFamily="2" charset="-78"/>
                <a:cs typeface="Tajawal ExtraBold" panose="00000800000000000000" pitchFamily="2" charset="-78"/>
              </a:rPr>
              <a:t> الفصائل </a:t>
            </a:r>
            <a:r>
              <a:rPr lang="en-US" sz="2400" b="1" dirty="0">
                <a:solidFill>
                  <a:srgbClr val="0A1F61"/>
                </a:solidFill>
                <a:latin typeface="Tajawal ExtraBold" panose="00000800000000000000" pitchFamily="2" charset="-78"/>
                <a:cs typeface="Tajawal ExtraBold" panose="00000800000000000000" pitchFamily="2" charset="-78"/>
              </a:rPr>
              <a:t> within the organization, </a:t>
            </a:r>
            <a:r>
              <a:rPr lang="en-US" sz="2400" b="1" dirty="0">
                <a:solidFill>
                  <a:srgbClr val="FF0000"/>
                </a:solidFill>
                <a:latin typeface="Tajawal ExtraBold" panose="00000800000000000000" pitchFamily="2" charset="-78"/>
                <a:cs typeface="Tajawal ExtraBold" panose="00000800000000000000" pitchFamily="2" charset="-78"/>
              </a:rPr>
              <a:t>cultivates "allies</a:t>
            </a:r>
            <a:r>
              <a:rPr lang="ar-EG" sz="2400" b="1" dirty="0">
                <a:solidFill>
                  <a:srgbClr val="FF0000"/>
                </a:solidFill>
                <a:latin typeface="Tajawal ExtraBold" panose="00000800000000000000" pitchFamily="2" charset="-78"/>
                <a:cs typeface="Tajawal ExtraBold" panose="00000800000000000000" pitchFamily="2" charset="-78"/>
              </a:rPr>
              <a:t> حلفاء </a:t>
            </a:r>
            <a:r>
              <a:rPr lang="en-US" sz="2400" b="1" dirty="0">
                <a:solidFill>
                  <a:srgbClr val="FF0000"/>
                </a:solidFill>
                <a:latin typeface="Tajawal ExtraBold" panose="00000800000000000000" pitchFamily="2" charset="-78"/>
                <a:cs typeface="Tajawal ExtraBold" panose="00000800000000000000" pitchFamily="2" charset="-78"/>
              </a:rPr>
              <a:t>" and isolates "enemies," </a:t>
            </a:r>
            <a:r>
              <a:rPr lang="en-US" sz="2400" b="1" dirty="0">
                <a:solidFill>
                  <a:srgbClr val="0A1F61"/>
                </a:solidFill>
                <a:latin typeface="Tajawal ExtraBold" panose="00000800000000000000" pitchFamily="2" charset="-78"/>
                <a:cs typeface="Tajawal ExtraBold" panose="00000800000000000000" pitchFamily="2" charset="-78"/>
              </a:rPr>
              <a:t>and builds up (through favors or overlooking poor performance</a:t>
            </a:r>
            <a:r>
              <a:rPr lang="ar-EG" sz="2400" dirty="0"/>
              <a:t>من خلال المحاباة أو التغاضي عن الأداء الضعيف</a:t>
            </a:r>
            <a:r>
              <a:rPr lang="en-US" sz="2400" b="1" dirty="0">
                <a:solidFill>
                  <a:srgbClr val="0A1F61"/>
                </a:solidFill>
                <a:latin typeface="Tajawal ExtraBold" panose="00000800000000000000" pitchFamily="2" charset="-78"/>
                <a:cs typeface="Tajawal ExtraBold" panose="00000800000000000000" pitchFamily="2" charset="-78"/>
              </a:rPr>
              <a:t>) personal debt which can be cashed in when needed, in order to manipulate people and events as he wishes.</a:t>
            </a:r>
          </a:p>
        </p:txBody>
      </p:sp>
    </p:spTree>
    <p:extLst>
      <p:ext uri="{BB962C8B-B14F-4D97-AF65-F5344CB8AC3E}">
        <p14:creationId xmlns:p14="http://schemas.microsoft.com/office/powerpoint/2010/main" val="1028569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49277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Using relationships</a:t>
            </a:r>
            <a:r>
              <a:rPr lang="ar-EG" sz="2400" b="1" dirty="0">
                <a:solidFill>
                  <a:srgbClr val="C00000"/>
                </a:solidFill>
                <a:latin typeface="Tajawal ExtraBold" panose="00000800000000000000" pitchFamily="2" charset="-78"/>
                <a:cs typeface="Tajawal ExtraBold" panose="00000800000000000000" pitchFamily="2" charset="-78"/>
              </a:rPr>
              <a:t> استخدام العلاقات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The leader </a:t>
            </a:r>
            <a:r>
              <a:rPr lang="en-US" sz="2400" b="1" dirty="0">
                <a:solidFill>
                  <a:srgbClr val="FF0000"/>
                </a:solidFill>
                <a:latin typeface="Tajawal ExtraBold" panose="00000800000000000000" pitchFamily="2" charset="-78"/>
                <a:cs typeface="Tajawal ExtraBold" panose="00000800000000000000" pitchFamily="2" charset="-78"/>
              </a:rPr>
              <a:t>develops strong positive </a:t>
            </a:r>
            <a:r>
              <a:rPr lang="en-US" sz="2400" b="1" dirty="0">
                <a:solidFill>
                  <a:srgbClr val="0A1F61"/>
                </a:solidFill>
                <a:latin typeface="Tajawal ExtraBold" panose="00000800000000000000" pitchFamily="2" charset="-78"/>
                <a:cs typeface="Tajawal ExtraBold" panose="00000800000000000000" pitchFamily="2" charset="-78"/>
              </a:rPr>
              <a:t>relationships with all or most of the people in the organization, and </a:t>
            </a:r>
            <a:r>
              <a:rPr lang="en-US" sz="2400" b="1" dirty="0">
                <a:solidFill>
                  <a:srgbClr val="FF0000"/>
                </a:solidFill>
                <a:latin typeface="Tajawal ExtraBold" panose="00000800000000000000" pitchFamily="2" charset="-78"/>
                <a:cs typeface="Tajawal ExtraBold" panose="00000800000000000000" pitchFamily="2" charset="-78"/>
              </a:rPr>
              <a:t>uses these relationships to steer people in particular directions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People do what they're asked because of their relationships </a:t>
            </a:r>
            <a:r>
              <a:rPr lang="en-US" sz="2400" b="1" dirty="0">
                <a:solidFill>
                  <a:srgbClr val="0A1F61"/>
                </a:solidFill>
                <a:latin typeface="Tajawal ExtraBold" panose="00000800000000000000" pitchFamily="2" charset="-78"/>
                <a:cs typeface="Tajawal ExtraBold" panose="00000800000000000000" pitchFamily="2" charset="-78"/>
              </a:rPr>
              <a:t>with the leader, rather than for reasons connected to the tasks themselves.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Setting an example</a:t>
            </a:r>
            <a:r>
              <a:rPr lang="ar-EG" sz="2400" b="1" dirty="0">
                <a:solidFill>
                  <a:srgbClr val="C00000"/>
                </a:solidFill>
                <a:latin typeface="Tajawal ExtraBold" panose="00000800000000000000" pitchFamily="2" charset="-78"/>
                <a:cs typeface="Tajawal ExtraBold" panose="00000800000000000000" pitchFamily="2" charset="-78"/>
              </a:rPr>
              <a:t>قدوة أو مثل أعلى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a:t>
            </a:r>
            <a:r>
              <a:rPr lang="en-US" sz="2400" b="1" dirty="0">
                <a:solidFill>
                  <a:srgbClr val="FF0000"/>
                </a:solidFill>
                <a:latin typeface="Tajawal ExtraBold" panose="00000800000000000000" pitchFamily="2" charset="-78"/>
                <a:cs typeface="Tajawal ExtraBold" panose="00000800000000000000" pitchFamily="2" charset="-78"/>
              </a:rPr>
              <a:t>behavior or actions, but the leader will demonstrate them</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expect or imply that others will follow</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98242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Persuasion</a:t>
            </a:r>
            <a:r>
              <a:rPr lang="ar-EG" sz="2400" b="1" dirty="0">
                <a:solidFill>
                  <a:srgbClr val="C00000"/>
                </a:solidFill>
                <a:latin typeface="Tajawal ExtraBold" panose="00000800000000000000" pitchFamily="2" charset="-78"/>
                <a:cs typeface="Tajawal ExtraBold" panose="00000800000000000000" pitchFamily="2" charset="-78"/>
              </a:rPr>
              <a:t> إقناع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Sharing power</a:t>
            </a:r>
            <a:r>
              <a:rPr lang="ar-EG" sz="2400" b="1" dirty="0">
                <a:solidFill>
                  <a:srgbClr val="C00000"/>
                </a:solidFill>
                <a:latin typeface="Tajawal ExtraBold" panose="00000800000000000000" pitchFamily="2" charset="-78"/>
                <a:cs typeface="Tajawal ExtraBold" panose="00000800000000000000" pitchFamily="2" charset="-78"/>
              </a:rPr>
              <a:t> تقاسم السلطة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236640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a:t>
            </a:r>
            <a:r>
              <a:rPr lang="ar-EG" sz="2400" b="1" dirty="0">
                <a:solidFill>
                  <a:srgbClr val="C00000"/>
                </a:solidFill>
                <a:latin typeface="Tajawal ExtraBold" panose="00000800000000000000" pitchFamily="2" charset="-78"/>
                <a:cs typeface="Tajawal ExtraBold" panose="00000800000000000000" pitchFamily="2" charset="-78"/>
              </a:rPr>
              <a:t> جاذبية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a:t>
            </a:r>
            <a:r>
              <a:rPr lang="ar-EG" sz="2400" b="1" dirty="0">
                <a:solidFill>
                  <a:srgbClr val="0A1F61"/>
                </a:solidFill>
                <a:latin typeface="Tajawal ExtraBold" panose="00000800000000000000" pitchFamily="2" charset="-78"/>
                <a:cs typeface="Tajawal ExtraBold" panose="00000800000000000000" pitchFamily="2" charset="-78"/>
              </a:rPr>
              <a:t> يدافع عن</a:t>
            </a:r>
            <a:r>
              <a:rPr lang="en-US" sz="2400" b="1" dirty="0">
                <a:solidFill>
                  <a:srgbClr val="0A1F61"/>
                </a:solidFill>
                <a:latin typeface="Tajawal ExtraBold" panose="00000800000000000000" pitchFamily="2" charset="-78"/>
                <a:cs typeface="Tajawal ExtraBold" panose="00000800000000000000" pitchFamily="2" charset="-78"/>
              </a:rPr>
              <a:t> and accomplish</a:t>
            </a:r>
            <a:r>
              <a:rPr lang="ar-EG" sz="2400" b="1" dirty="0">
                <a:solidFill>
                  <a:srgbClr val="0A1F61"/>
                </a:solidFill>
                <a:latin typeface="Tajawal ExtraBold" panose="00000800000000000000" pitchFamily="2" charset="-78"/>
                <a:cs typeface="Tajawal ExtraBold" panose="00000800000000000000" pitchFamily="2" charset="-78"/>
              </a:rPr>
              <a:t> ينجز</a:t>
            </a:r>
            <a:r>
              <a:rPr lang="en-US" sz="2400" b="1" dirty="0">
                <a:solidFill>
                  <a:srgbClr val="0A1F61"/>
                </a:solidFill>
                <a:latin typeface="Tajawal ExtraBold" panose="00000800000000000000" pitchFamily="2" charset="-78"/>
                <a:cs typeface="Tajawal ExtraBold" panose="00000800000000000000" pitchFamily="2" charset="-78"/>
              </a:rPr>
              <a:t> wonderful things, but they do it through people's loyalty to and awe of them</a:t>
            </a:r>
            <a:r>
              <a:rPr lang="ar-EG" sz="2400" b="1" dirty="0">
                <a:solidFill>
                  <a:srgbClr val="0A1F61"/>
                </a:solidFill>
                <a:latin typeface="Tajawal ExtraBold" panose="00000800000000000000" pitchFamily="2" charset="-78"/>
                <a:cs typeface="Tajawal ExtraBold" panose="00000800000000000000" pitchFamily="2" charset="-78"/>
              </a:rPr>
              <a:t> الولاء لهم والرهبة منهم</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a:t>
            </a:r>
            <a:r>
              <a:rPr lang="ar-EG" sz="2400" b="1" dirty="0">
                <a:solidFill>
                  <a:srgbClr val="C00000"/>
                </a:solidFill>
                <a:latin typeface="Tajawal ExtraBold" panose="00000800000000000000" pitchFamily="2" charset="-78"/>
                <a:cs typeface="Tajawal ExtraBold" panose="00000800000000000000" pitchFamily="2" charset="-78"/>
              </a:rPr>
              <a:t> إشراك الأتباع في الهدف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The leader gets others to buy into the </a:t>
            </a:r>
            <a:r>
              <a:rPr lang="en-US" sz="2400" b="1" dirty="0">
                <a:solidFill>
                  <a:srgbClr val="FF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412828"/>
            <a:ext cx="10557164"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2366176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Graphical user interface, website&#10;&#10;Description automatically generated with medium confidence">
            <a:extLst>
              <a:ext uri="{FF2B5EF4-FFF2-40B4-BE49-F238E27FC236}">
                <a16:creationId xmlns:a16="http://schemas.microsoft.com/office/drawing/2014/main" id="{9314E486-AC15-EF46-F1CB-7FF44945D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326" y="1385729"/>
            <a:ext cx="4470645" cy="2503561"/>
          </a:xfrm>
          <a:prstGeom prst="rect">
            <a:avLst/>
          </a:prstGeom>
        </p:spPr>
      </p:pic>
    </p:spTree>
    <p:extLst>
      <p:ext uri="{BB962C8B-B14F-4D97-AF65-F5344CB8AC3E}">
        <p14:creationId xmlns:p14="http://schemas.microsoft.com/office/powerpoint/2010/main" val="163277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8419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r>
              <a:rPr lang="ar-EG" sz="2800" b="1" dirty="0">
                <a:solidFill>
                  <a:schemeClr val="bg1"/>
                </a:solidFill>
                <a:latin typeface="Tajawal Medium" panose="00000600000000000000" pitchFamily="2" charset="-78"/>
                <a:cs typeface="Tajawal Medium" panose="00000600000000000000" pitchFamily="2" charset="-78"/>
              </a:rPr>
              <a:t>نظرية الرجل العظيم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77013"/>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of the first theories on leadership makes </a:t>
            </a:r>
            <a:r>
              <a:rPr lang="en-US" sz="2400" b="1" dirty="0">
                <a:solidFill>
                  <a:srgbClr val="FF0000"/>
                </a:solidFill>
                <a:latin typeface="Tajawal ExtraBold" panose="00000800000000000000" pitchFamily="2" charset="-78"/>
                <a:cs typeface="Tajawal ExtraBold" panose="00000800000000000000" pitchFamily="2" charset="-78"/>
              </a:rPr>
              <a:t>the assumption </a:t>
            </a:r>
            <a:r>
              <a:rPr lang="en-US" sz="2400" b="1" dirty="0">
                <a:solidFill>
                  <a:srgbClr val="0A1F61"/>
                </a:solidFill>
                <a:latin typeface="Tajawal ExtraBold" panose="00000800000000000000" pitchFamily="2" charset="-78"/>
                <a:cs typeface="Tajawal ExtraBold" panose="00000800000000000000" pitchFamily="2" charset="-78"/>
              </a:rPr>
              <a:t>that </a:t>
            </a:r>
            <a:r>
              <a:rPr lang="en-US" sz="2400" b="1" dirty="0">
                <a:solidFill>
                  <a:srgbClr val="FF0000"/>
                </a:solidFill>
                <a:latin typeface="Tajawal ExtraBold" panose="00000800000000000000" pitchFamily="2" charset="-78"/>
                <a:cs typeface="Tajawal ExtraBold" panose="00000800000000000000" pitchFamily="2" charset="-78"/>
              </a:rPr>
              <a:t>these qualities are inherent</a:t>
            </a:r>
            <a:r>
              <a:rPr lang="en-US" sz="2400" b="1" dirty="0">
                <a:solidFill>
                  <a:srgbClr val="0A1F61"/>
                </a:solidFill>
                <a:latin typeface="Tajawal ExtraBold" panose="00000800000000000000" pitchFamily="2" charset="-78"/>
                <a:cs typeface="Tajawal ExtraBold" panose="00000800000000000000" pitchFamily="2" charset="-78"/>
              </a:rPr>
              <a:t>, which indicates that leaders are born, not created, and cannot be learned. This hypothesis asserts that a leader has certain innate</a:t>
            </a:r>
            <a:r>
              <a:rPr lang="ar-EG" sz="2400" b="1" dirty="0">
                <a:solidFill>
                  <a:srgbClr val="0A1F61"/>
                </a:solidFill>
                <a:latin typeface="Tajawal ExtraBold" panose="00000800000000000000" pitchFamily="2" charset="-78"/>
                <a:cs typeface="Tajawal ExtraBold" panose="00000800000000000000" pitchFamily="2" charset="-78"/>
              </a:rPr>
              <a:t>فطري</a:t>
            </a:r>
            <a:r>
              <a:rPr lang="en-US" sz="2400" b="1" dirty="0">
                <a:solidFill>
                  <a:srgbClr val="0A1F61"/>
                </a:solidFill>
                <a:latin typeface="Tajawal ExtraBold" panose="00000800000000000000" pitchFamily="2" charset="-78"/>
                <a:cs typeface="Tajawal ExtraBold" panose="00000800000000000000" pitchFamily="2" charset="-78"/>
              </a:rPr>
              <a:t> human characteristics, such as:</a:t>
            </a:r>
            <a:endParaRPr lang="en-US" sz="2000" b="1" dirty="0">
              <a:solidFill>
                <a:srgbClr val="0A1F61"/>
              </a:solidFill>
              <a:latin typeface="Tajawal ExtraBold" panose="00000800000000000000" pitchFamily="2" charset="-78"/>
              <a:cs typeface="Tajawal ExtraBold" panose="00000800000000000000" pitchFamily="2" charset="-78"/>
            </a:endParaRP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11" name="Picture 10" descr="Text&#10;&#10;Description automatically generated with low confidence">
            <a:extLst>
              <a:ext uri="{FF2B5EF4-FFF2-40B4-BE49-F238E27FC236}">
                <a16:creationId xmlns:a16="http://schemas.microsoft.com/office/drawing/2014/main" id="{47CAF82B-54A6-F418-40EC-0A5F1AB30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550" y="3277591"/>
            <a:ext cx="6326533" cy="3450836"/>
          </a:xfrm>
          <a:prstGeom prst="rect">
            <a:avLst/>
          </a:prstGeom>
        </p:spPr>
      </p:pic>
      <p:sp>
        <p:nvSpPr>
          <p:cNvPr id="10" name="TextBox 9">
            <a:extLst>
              <a:ext uri="{FF2B5EF4-FFF2-40B4-BE49-F238E27FC236}">
                <a16:creationId xmlns:a16="http://schemas.microsoft.com/office/drawing/2014/main" id="{6B8B09A3-4444-BD3E-D6E8-72079DBF0191}"/>
              </a:ext>
            </a:extLst>
          </p:cNvPr>
          <p:cNvSpPr txBox="1"/>
          <p:nvPr/>
        </p:nvSpPr>
        <p:spPr>
          <a:xfrm>
            <a:off x="4149886" y="3248666"/>
            <a:ext cx="1072730" cy="2812629"/>
          </a:xfrm>
          <a:prstGeom prst="rect">
            <a:avLst/>
          </a:prstGeom>
          <a:noFill/>
        </p:spPr>
        <p:txBody>
          <a:bodyPr wrap="none" rtlCol="0">
            <a:spAutoFit/>
          </a:bodyPr>
          <a:lstStyle/>
          <a:p>
            <a:pPr marL="342900" indent="-342900" algn="r" rtl="1">
              <a:lnSpc>
                <a:spcPct val="150000"/>
              </a:lnSpc>
              <a:buFont typeface="Wingdings" panose="05000000000000000000" pitchFamily="2" charset="2"/>
              <a:buChar char="§"/>
            </a:pPr>
            <a:r>
              <a:rPr lang="ar-EG" sz="2000" b="1" dirty="0"/>
              <a:t>البهجة</a:t>
            </a:r>
            <a:endParaRPr lang="en-US" sz="2000" b="1" dirty="0"/>
          </a:p>
          <a:p>
            <a:pPr marL="342900" indent="-342900" algn="r" rtl="1">
              <a:lnSpc>
                <a:spcPct val="150000"/>
              </a:lnSpc>
              <a:buFont typeface="Wingdings" panose="05000000000000000000" pitchFamily="2" charset="2"/>
              <a:buChar char="§"/>
            </a:pPr>
            <a:r>
              <a:rPr lang="ar-EG" sz="2000" b="1" dirty="0"/>
              <a:t>حاسم</a:t>
            </a:r>
            <a:endParaRPr lang="en-US" sz="2000" b="1" dirty="0"/>
          </a:p>
          <a:p>
            <a:pPr marL="342900" indent="-342900" algn="r" rtl="1">
              <a:lnSpc>
                <a:spcPct val="150000"/>
              </a:lnSpc>
              <a:buFont typeface="Wingdings" panose="05000000000000000000" pitchFamily="2" charset="2"/>
              <a:buChar char="§"/>
            </a:pPr>
            <a:r>
              <a:rPr lang="ar-EG" sz="2000" b="1" dirty="0"/>
              <a:t>حكمة</a:t>
            </a:r>
            <a:endParaRPr lang="en-US" sz="2000" b="1" dirty="0"/>
          </a:p>
          <a:p>
            <a:pPr marL="342900" indent="-342900" algn="r" rtl="1">
              <a:lnSpc>
                <a:spcPct val="150000"/>
              </a:lnSpc>
              <a:buFont typeface="Wingdings" panose="05000000000000000000" pitchFamily="2" charset="2"/>
              <a:buChar char="§"/>
            </a:pPr>
            <a:r>
              <a:rPr lang="ar-EG" sz="2000" b="1" dirty="0"/>
              <a:t>جرأة</a:t>
            </a:r>
            <a:endParaRPr lang="en-US" sz="2000" b="1" dirty="0"/>
          </a:p>
          <a:p>
            <a:pPr marL="342900" indent="-342900" algn="r" rtl="1">
              <a:lnSpc>
                <a:spcPct val="150000"/>
              </a:lnSpc>
              <a:buFont typeface="Wingdings" panose="05000000000000000000" pitchFamily="2" charset="2"/>
              <a:buChar char="§"/>
            </a:pPr>
            <a:r>
              <a:rPr lang="ar-EG" sz="2000" b="1" dirty="0"/>
              <a:t>إصرار</a:t>
            </a:r>
            <a:endParaRPr lang="en-US" sz="2000" b="1" dirty="0"/>
          </a:p>
          <a:p>
            <a:pPr marL="342900" indent="-342900" algn="r" rtl="1">
              <a:lnSpc>
                <a:spcPct val="150000"/>
              </a:lnSpc>
              <a:buFont typeface="Wingdings" panose="05000000000000000000" pitchFamily="2" charset="2"/>
              <a:buChar char="§"/>
            </a:pPr>
            <a:r>
              <a:rPr lang="ar-EG" sz="2000" b="1" dirty="0"/>
              <a:t>جاذبية</a:t>
            </a:r>
            <a:endParaRPr lang="en-US" sz="2000" b="1" dirty="0"/>
          </a:p>
        </p:txBody>
      </p:sp>
    </p:spTree>
    <p:extLst>
      <p:ext uri="{BB962C8B-B14F-4D97-AF65-F5344CB8AC3E}">
        <p14:creationId xmlns:p14="http://schemas.microsoft.com/office/powerpoint/2010/main" val="197114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4132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 </a:t>
            </a:r>
            <a:r>
              <a:rPr lang="ar-EG" sz="2800" b="1" dirty="0">
                <a:solidFill>
                  <a:schemeClr val="bg1"/>
                </a:solidFill>
                <a:latin typeface="Tajawal Medium" panose="00000600000000000000" pitchFamily="2" charset="-78"/>
                <a:cs typeface="Tajawal Medium" panose="00000600000000000000" pitchFamily="2" charset="-78"/>
              </a:rPr>
              <a:t>نظرية الرجل العظيم</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viewpoint emphasizes the fact that individuals cannot be taught to be effective leaders</a:t>
            </a:r>
            <a:r>
              <a:rPr lang="en-US" sz="2400" b="1" dirty="0">
                <a:solidFill>
                  <a:srgbClr val="0A1F61"/>
                </a:solidFill>
                <a:latin typeface="Tajawal ExtraBold" panose="00000800000000000000" pitchFamily="2" charset="-78"/>
                <a:cs typeface="Tajawal ExtraBold" panose="00000800000000000000" pitchFamily="2" charset="-78"/>
              </a:rPr>
              <a:t>. It's </a:t>
            </a:r>
            <a:r>
              <a:rPr lang="en-US" sz="2400" b="1" dirty="0">
                <a:solidFill>
                  <a:srgbClr val="00B0F0"/>
                </a:solidFill>
                <a:latin typeface="Tajawal ExtraBold" panose="00000800000000000000" pitchFamily="2" charset="-78"/>
                <a:cs typeface="Tajawal ExtraBold" panose="00000800000000000000" pitchFamily="2" charset="-78"/>
              </a:rPr>
              <a:t>a quality that either you have, or you don't</a:t>
            </a:r>
            <a:r>
              <a:rPr lang="en-US" sz="2400" b="1" dirty="0">
                <a:solidFill>
                  <a:srgbClr val="0A1F61"/>
                </a:solidFill>
                <a:latin typeface="Tajawal ExtraBold" panose="00000800000000000000" pitchFamily="2" charset="-78"/>
                <a:cs typeface="Tajawal ExtraBold" panose="00000800000000000000" pitchFamily="2" charset="-78"/>
              </a:rPr>
              <a:t>. These abilities come naturally; thus, </a:t>
            </a:r>
            <a:r>
              <a:rPr lang="en-US" sz="2400" b="1" dirty="0">
                <a:solidFill>
                  <a:srgbClr val="00B0F0"/>
                </a:solidFill>
                <a:latin typeface="Tajawal ExtraBold" panose="00000800000000000000" pitchFamily="2" charset="-78"/>
                <a:cs typeface="Tajawal ExtraBold" panose="00000800000000000000" pitchFamily="2" charset="-78"/>
              </a:rPr>
              <a:t>you cannot learn them </a:t>
            </a:r>
            <a:r>
              <a:rPr lang="en-US" sz="2400" b="1" dirty="0">
                <a:solidFill>
                  <a:srgbClr val="0A1F61"/>
                </a:solidFill>
                <a:latin typeface="Tajawal ExtraBold" panose="00000800000000000000" pitchFamily="2" charset="-78"/>
                <a:cs typeface="Tajawal ExtraBold" panose="00000800000000000000" pitchFamily="2" charset="-78"/>
              </a:rPr>
              <a:t>or receive training in them. </a:t>
            </a:r>
          </a:p>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the idea holds that </a:t>
            </a:r>
            <a:r>
              <a:rPr lang="en-US" sz="2400" b="1" dirty="0">
                <a:solidFill>
                  <a:srgbClr val="FF0000"/>
                </a:solidFill>
                <a:latin typeface="Tajawal ExtraBold" panose="00000800000000000000" pitchFamily="2" charset="-78"/>
                <a:cs typeface="Tajawal ExtraBold" panose="00000800000000000000" pitchFamily="2" charset="-78"/>
              </a:rPr>
              <a:t>these leadership qualities are constant over time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apply to all organizations</a:t>
            </a:r>
            <a:r>
              <a:rPr lang="en-US" sz="2400" b="1" dirty="0">
                <a:solidFill>
                  <a:srgbClr val="0A1F61"/>
                </a:solidFill>
                <a:latin typeface="Tajawal ExtraBold" panose="00000800000000000000" pitchFamily="2" charset="-78"/>
                <a:cs typeface="Tajawal ExtraBold" panose="00000800000000000000" pitchFamily="2" charset="-78"/>
              </a:rPr>
              <a:t>, regardless of the setting in which these leaders are employed. The idea that exceptional leaders emerge when they are required is another tenet of this leadership ideology.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11827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and differentiated leaders from non-leaders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ar-EG" sz="2200" b="1" dirty="0">
                <a:solidFill>
                  <a:srgbClr val="FF0000"/>
                </a:solidFill>
                <a:latin typeface="Tajawal ExtraBold" panose="00000800000000000000" pitchFamily="2" charset="-78"/>
                <a:cs typeface="Tajawal ExtraBold" panose="00000800000000000000" pitchFamily="2" charset="-78"/>
              </a:rPr>
              <a:t>محدد وحاسم </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a:t>
            </a:r>
            <a:r>
              <a:rPr lang="en-US" sz="2200" b="1" dirty="0">
                <a:solidFill>
                  <a:srgbClr val="FF0000"/>
                </a:solidFill>
                <a:latin typeface="Tajawal ExtraBold" panose="00000800000000000000" pitchFamily="2" charset="-78"/>
                <a:cs typeface="Tajawal ExtraBold" panose="00000800000000000000" pitchFamily="2" charset="-78"/>
              </a:rPr>
              <a:t>Charismatic, Enthusiastic &amp; Courageous</a:t>
            </a:r>
          </a:p>
          <a:p>
            <a:pPr marL="974725" indent="-457200">
              <a:lnSpc>
                <a:spcPct val="150000"/>
              </a:lnSpc>
              <a:buFont typeface="Wingdings" panose="05000000000000000000" pitchFamily="2" charset="2"/>
              <a:buChar char="q"/>
            </a:pPr>
            <a:r>
              <a:rPr lang="en-US" sz="2200" b="1" dirty="0">
                <a:solidFill>
                  <a:srgbClr val="7030A0"/>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
        <p:nvSpPr>
          <p:cNvPr id="11" name="TextBox 10">
            <a:extLst>
              <a:ext uri="{FF2B5EF4-FFF2-40B4-BE49-F238E27FC236}">
                <a16:creationId xmlns:a16="http://schemas.microsoft.com/office/drawing/2014/main" id="{AFC80AC2-600D-FD24-527E-7DB1774F9F76}"/>
              </a:ext>
            </a:extLst>
          </p:cNvPr>
          <p:cNvSpPr txBox="1"/>
          <p:nvPr/>
        </p:nvSpPr>
        <p:spPr>
          <a:xfrm>
            <a:off x="5351725" y="1699833"/>
            <a:ext cx="6228080" cy="369332"/>
          </a:xfrm>
          <a:prstGeom prst="rect">
            <a:avLst/>
          </a:prstGeom>
          <a:noFill/>
        </p:spPr>
        <p:txBody>
          <a:bodyPr wrap="square">
            <a:spAutoFit/>
          </a:bodyPr>
          <a:lstStyle/>
          <a:p>
            <a:pPr algn="r" rtl="1"/>
            <a:r>
              <a:rPr lang="en-US" dirty="0" err="1"/>
              <a:t>السمات</a:t>
            </a:r>
            <a:r>
              <a:rPr lang="en-US" dirty="0"/>
              <a:t> </a:t>
            </a:r>
            <a:r>
              <a:rPr lang="en-US" dirty="0" err="1"/>
              <a:t>الشخصية</a:t>
            </a:r>
            <a:r>
              <a:rPr lang="en-US" dirty="0"/>
              <a:t> </a:t>
            </a:r>
            <a:r>
              <a:rPr lang="en-US" dirty="0" err="1"/>
              <a:t>والاجتماعية</a:t>
            </a:r>
            <a:r>
              <a:rPr lang="en-US" dirty="0"/>
              <a:t> </a:t>
            </a:r>
            <a:r>
              <a:rPr lang="en-US" dirty="0" err="1"/>
              <a:t>والجسدية</a:t>
            </a:r>
            <a:r>
              <a:rPr lang="en-US" dirty="0"/>
              <a:t> </a:t>
            </a:r>
            <a:r>
              <a:rPr lang="en-US" dirty="0" err="1"/>
              <a:t>والفكرية</a:t>
            </a:r>
            <a:r>
              <a:rPr lang="en-US" dirty="0"/>
              <a:t> </a:t>
            </a:r>
            <a:r>
              <a:rPr lang="en-US" dirty="0" err="1"/>
              <a:t>وتمييز</a:t>
            </a:r>
            <a:r>
              <a:rPr lang="en-US" dirty="0"/>
              <a:t> </a:t>
            </a:r>
            <a:r>
              <a:rPr lang="en-US" dirty="0" err="1"/>
              <a:t>القادة</a:t>
            </a:r>
            <a:r>
              <a:rPr lang="en-US" dirty="0"/>
              <a:t> عن </a:t>
            </a:r>
            <a:r>
              <a:rPr lang="en-US" dirty="0" err="1"/>
              <a:t>غير</a:t>
            </a:r>
            <a:r>
              <a:rPr lang="en-US" dirty="0"/>
              <a:t> </a:t>
            </a:r>
            <a:r>
              <a:rPr lang="en-US" dirty="0" err="1"/>
              <a:t>القادة</a:t>
            </a:r>
            <a:r>
              <a:rPr lang="en-US" dirty="0"/>
              <a:t>.</a:t>
            </a:r>
          </a:p>
        </p:txBody>
      </p:sp>
      <p:sp>
        <p:nvSpPr>
          <p:cNvPr id="13" name="TextBox 12">
            <a:extLst>
              <a:ext uri="{FF2B5EF4-FFF2-40B4-BE49-F238E27FC236}">
                <a16:creationId xmlns:a16="http://schemas.microsoft.com/office/drawing/2014/main" id="{1D00FF44-770E-D3DD-B71B-369D117D1394}"/>
              </a:ext>
            </a:extLst>
          </p:cNvPr>
          <p:cNvSpPr txBox="1"/>
          <p:nvPr/>
        </p:nvSpPr>
        <p:spPr>
          <a:xfrm>
            <a:off x="6238239" y="4254781"/>
            <a:ext cx="5787773" cy="646331"/>
          </a:xfrm>
          <a:prstGeom prst="rect">
            <a:avLst/>
          </a:prstGeom>
          <a:noFill/>
        </p:spPr>
        <p:txBody>
          <a:bodyPr wrap="square">
            <a:spAutoFit/>
          </a:bodyPr>
          <a:lstStyle/>
          <a:p>
            <a:pPr algn="r" rtl="1"/>
            <a:r>
              <a:rPr lang="en-US" dirty="0" err="1"/>
              <a:t>فشلت</a:t>
            </a:r>
            <a:r>
              <a:rPr lang="en-US" dirty="0"/>
              <a:t> </a:t>
            </a:r>
            <a:r>
              <a:rPr lang="en-US" dirty="0" err="1"/>
              <a:t>الأبحاث</a:t>
            </a:r>
            <a:r>
              <a:rPr lang="en-US" dirty="0"/>
              <a:t> في </a:t>
            </a:r>
            <a:r>
              <a:rPr lang="en-US" dirty="0" err="1"/>
              <a:t>إظهار</a:t>
            </a:r>
            <a:r>
              <a:rPr lang="en-US" dirty="0"/>
              <a:t> </a:t>
            </a:r>
            <a:r>
              <a:rPr lang="en-US" dirty="0" err="1"/>
              <a:t>السمات</a:t>
            </a:r>
            <a:r>
              <a:rPr lang="en-US" dirty="0"/>
              <a:t> </a:t>
            </a:r>
            <a:r>
              <a:rPr lang="en-US" dirty="0" err="1"/>
              <a:t>المتسقة</a:t>
            </a:r>
            <a:r>
              <a:rPr lang="en-US" dirty="0"/>
              <a:t> التي </a:t>
            </a:r>
            <a:r>
              <a:rPr lang="en-US" dirty="0" err="1"/>
              <a:t>تميز</a:t>
            </a:r>
            <a:r>
              <a:rPr lang="en-US" dirty="0"/>
              <a:t> </a:t>
            </a:r>
            <a:r>
              <a:rPr lang="en-US" dirty="0" err="1"/>
              <a:t>القادة</a:t>
            </a:r>
            <a:r>
              <a:rPr lang="en-US" dirty="0"/>
              <a:t> عن </a:t>
            </a:r>
            <a:r>
              <a:rPr lang="en-US" dirty="0" err="1"/>
              <a:t>غير</a:t>
            </a:r>
            <a:r>
              <a:rPr lang="en-US" dirty="0"/>
              <a:t> </a:t>
            </a:r>
            <a:r>
              <a:rPr lang="en-US" dirty="0" err="1"/>
              <a:t>القادة</a:t>
            </a:r>
            <a:r>
              <a:rPr lang="ar-EG" dirty="0"/>
              <a:t> </a:t>
            </a:r>
          </a:p>
          <a:p>
            <a:pPr algn="r" rtl="1"/>
            <a:r>
              <a:rPr lang="en-US" dirty="0" err="1"/>
              <a:t>ومع</a:t>
            </a:r>
            <a:r>
              <a:rPr lang="en-US" dirty="0"/>
              <a:t> ذلك، </a:t>
            </a:r>
            <a:r>
              <a:rPr lang="en-US" dirty="0" err="1"/>
              <a:t>كانت</a:t>
            </a:r>
            <a:r>
              <a:rPr lang="en-US" dirty="0"/>
              <a:t> </a:t>
            </a:r>
            <a:r>
              <a:rPr lang="en-US" dirty="0" err="1"/>
              <a:t>الأبحاث</a:t>
            </a:r>
            <a:r>
              <a:rPr lang="en-US" dirty="0"/>
              <a:t> </a:t>
            </a:r>
            <a:r>
              <a:rPr lang="en-US" dirty="0" err="1"/>
              <a:t>ناجحة</a:t>
            </a:r>
            <a:r>
              <a:rPr lang="en-US" dirty="0"/>
              <a:t> في </a:t>
            </a:r>
            <a:r>
              <a:rPr lang="en-US" dirty="0" err="1"/>
              <a:t>تحديد</a:t>
            </a:r>
            <a:r>
              <a:rPr lang="en-US" dirty="0"/>
              <a:t> </a:t>
            </a:r>
            <a:r>
              <a:rPr lang="en-US" dirty="0" err="1"/>
              <a:t>السمات</a:t>
            </a:r>
            <a:r>
              <a:rPr lang="en-US" dirty="0"/>
              <a:t> التي </a:t>
            </a:r>
            <a:r>
              <a:rPr lang="en-US" dirty="0" err="1"/>
              <a:t>ترتبط</a:t>
            </a:r>
            <a:r>
              <a:rPr lang="en-US" dirty="0"/>
              <a:t> </a:t>
            </a:r>
            <a:r>
              <a:rPr lang="en-US" dirty="0" err="1"/>
              <a:t>دائمًا</a:t>
            </a:r>
            <a:r>
              <a:rPr lang="en-US" dirty="0"/>
              <a:t> </a:t>
            </a:r>
            <a:r>
              <a:rPr lang="en-US" dirty="0" err="1"/>
              <a:t>بالقادة</a:t>
            </a:r>
            <a:r>
              <a:rPr lang="en-US" dirty="0"/>
              <a:t>.</a:t>
            </a:r>
          </a:p>
        </p:txBody>
      </p:sp>
      <p:sp>
        <p:nvSpPr>
          <p:cNvPr id="12" name="TextBox 11">
            <a:extLst>
              <a:ext uri="{FF2B5EF4-FFF2-40B4-BE49-F238E27FC236}">
                <a16:creationId xmlns:a16="http://schemas.microsoft.com/office/drawing/2014/main" id="{13723572-9E26-1BD4-D84C-199B664392EF}"/>
              </a:ext>
            </a:extLst>
          </p:cNvPr>
          <p:cNvSpPr txBox="1"/>
          <p:nvPr/>
        </p:nvSpPr>
        <p:spPr>
          <a:xfrm>
            <a:off x="6873355" y="3156700"/>
            <a:ext cx="5199320" cy="369332"/>
          </a:xfrm>
          <a:prstGeom prst="rect">
            <a:avLst/>
          </a:prstGeom>
          <a:noFill/>
        </p:spPr>
        <p:txBody>
          <a:bodyPr wrap="square">
            <a:spAutoFit/>
          </a:bodyPr>
          <a:lstStyle/>
          <a:p>
            <a:pPr algn="r" rtl="1"/>
            <a:r>
              <a:rPr lang="en-US" b="1" dirty="0" err="1"/>
              <a:t>يتمتع</a:t>
            </a:r>
            <a:r>
              <a:rPr lang="en-US" b="1" dirty="0"/>
              <a:t> </a:t>
            </a:r>
            <a:r>
              <a:rPr lang="en-US" b="1" dirty="0" err="1"/>
              <a:t>بشخصية</a:t>
            </a:r>
            <a:r>
              <a:rPr lang="en-US" b="1" dirty="0"/>
              <a:t> </a:t>
            </a:r>
            <a:r>
              <a:rPr lang="en-US" b="1" dirty="0" err="1"/>
              <a:t>كاريزمية</a:t>
            </a:r>
            <a:r>
              <a:rPr lang="en-US" b="1" dirty="0"/>
              <a:t> </a:t>
            </a:r>
            <a:r>
              <a:rPr lang="en-US" b="1" dirty="0" err="1"/>
              <a:t>ومتحمس</a:t>
            </a:r>
            <a:r>
              <a:rPr lang="en-US" b="1" dirty="0"/>
              <a:t> </a:t>
            </a:r>
            <a:r>
              <a:rPr lang="en-US" b="1" dirty="0" err="1"/>
              <a:t>وشجاع</a:t>
            </a:r>
            <a:endParaRPr lang="en-US" b="1" dirty="0"/>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
        <p:nvSpPr>
          <p:cNvPr id="11" name="TextBox 10">
            <a:extLst>
              <a:ext uri="{FF2B5EF4-FFF2-40B4-BE49-F238E27FC236}">
                <a16:creationId xmlns:a16="http://schemas.microsoft.com/office/drawing/2014/main" id="{F8CD3360-B409-A709-B651-8F112E1A4F24}"/>
              </a:ext>
            </a:extLst>
          </p:cNvPr>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8743"/>
            <a:ext cx="3983328" cy="4889928"/>
          </a:xfrm>
          <a:prstGeom prst="rect">
            <a:avLst/>
          </a:prstGeom>
          <a:noFill/>
        </p:spPr>
        <p:txBody>
          <a:bodyPr wrap="square" rtlCol="0">
            <a:spAutoFit/>
          </a:bodyPr>
          <a:lstStyle/>
          <a:p>
            <a:pPr marL="517525"/>
            <a:r>
              <a:rPr lang="en-US" sz="2800" b="1" dirty="0">
                <a:solidFill>
                  <a:srgbClr val="0A1F61"/>
                </a:solidFill>
                <a:latin typeface="Tajawal ExtraBold" panose="00000800000000000000" pitchFamily="2" charset="-78"/>
                <a:cs typeface="Tajawal ExtraBold" panose="00000800000000000000" pitchFamily="2" charset="-78"/>
              </a:rPr>
              <a:t>Leadership Traits</a:t>
            </a:r>
          </a:p>
          <a:p>
            <a:pPr marL="974725"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Adaptability</a:t>
            </a:r>
          </a:p>
        </p:txBody>
      </p:sp>
      <p:sp>
        <p:nvSpPr>
          <p:cNvPr id="10" name="TextBox 9">
            <a:extLst>
              <a:ext uri="{FF2B5EF4-FFF2-40B4-BE49-F238E27FC236}">
                <a16:creationId xmlns:a16="http://schemas.microsoft.com/office/drawing/2014/main" id="{F493845A-B32B-928B-6FC2-7F7A57A281C0}"/>
              </a:ext>
            </a:extLst>
          </p:cNvPr>
          <p:cNvSpPr txBox="1"/>
          <p:nvPr/>
        </p:nvSpPr>
        <p:spPr>
          <a:xfrm>
            <a:off x="5712031" y="1308743"/>
            <a:ext cx="6360644"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a:p>
            <a:pPr marL="1431925" lvl="1" indent="-457200">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064EF4C9-A386-790E-17DA-254056205861}"/>
              </a:ext>
            </a:extLst>
          </p:cNvPr>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1B6528F-A574-E01D-9F45-E26C51ED1551}"/>
              </a:ext>
            </a:extLst>
          </p:cNvPr>
          <p:cNvSpPr txBox="1"/>
          <p:nvPr/>
        </p:nvSpPr>
        <p:spPr>
          <a:xfrm>
            <a:off x="4104640" y="2105858"/>
            <a:ext cx="1902920" cy="4078809"/>
          </a:xfrm>
          <a:prstGeom prst="rect">
            <a:avLst/>
          </a:prstGeom>
          <a:noFill/>
        </p:spPr>
        <p:txBody>
          <a:bodyPr wrap="square">
            <a:spAutoFit/>
          </a:bodyPr>
          <a:lstStyle/>
          <a:p>
            <a:pPr algn="r" rtl="1">
              <a:lnSpc>
                <a:spcPts val="3500"/>
              </a:lnSpc>
            </a:pPr>
            <a:r>
              <a:rPr lang="ar-EG" b="1" dirty="0"/>
              <a:t>براعة</a:t>
            </a:r>
            <a:r>
              <a:rPr lang="en-US" b="1" dirty="0"/>
              <a:t> </a:t>
            </a:r>
            <a:r>
              <a:rPr lang="en-US" b="1" dirty="0" err="1"/>
              <a:t>لفظية</a:t>
            </a:r>
            <a:endParaRPr lang="ar-EG" b="1" dirty="0"/>
          </a:p>
          <a:p>
            <a:pPr algn="r" rtl="1">
              <a:lnSpc>
                <a:spcPts val="3500"/>
              </a:lnSpc>
            </a:pPr>
            <a:r>
              <a:rPr lang="en-US" b="1" dirty="0" err="1"/>
              <a:t>أمانة</a:t>
            </a:r>
            <a:endParaRPr lang="ar-EG" b="1" dirty="0"/>
          </a:p>
          <a:p>
            <a:pPr algn="r" rtl="1">
              <a:lnSpc>
                <a:spcPts val="3500"/>
              </a:lnSpc>
            </a:pPr>
            <a:r>
              <a:rPr lang="en-US" b="1" dirty="0" err="1"/>
              <a:t>مبادر</a:t>
            </a:r>
            <a:endParaRPr lang="ar-EG" b="1" dirty="0"/>
          </a:p>
          <a:p>
            <a:pPr algn="r" rtl="1">
              <a:lnSpc>
                <a:spcPts val="3500"/>
              </a:lnSpc>
            </a:pPr>
            <a:r>
              <a:rPr lang="en-US" b="1" dirty="0" err="1"/>
              <a:t>عني</a:t>
            </a:r>
            <a:r>
              <a:rPr lang="ar-EG" b="1" dirty="0"/>
              <a:t>ف</a:t>
            </a:r>
          </a:p>
          <a:p>
            <a:pPr algn="r" rtl="1">
              <a:lnSpc>
                <a:spcPts val="3500"/>
              </a:lnSpc>
            </a:pPr>
            <a:r>
              <a:rPr lang="en-US" b="1" dirty="0" err="1"/>
              <a:t>واثق</a:t>
            </a:r>
            <a:r>
              <a:rPr lang="en-US" b="1" dirty="0"/>
              <a:t> من </a:t>
            </a:r>
            <a:r>
              <a:rPr lang="en-US" b="1" dirty="0" err="1"/>
              <a:t>نفسه</a:t>
            </a:r>
            <a:endParaRPr lang="ar-EG" b="1" dirty="0"/>
          </a:p>
          <a:p>
            <a:pPr algn="r" rtl="1">
              <a:lnSpc>
                <a:spcPts val="3500"/>
              </a:lnSpc>
            </a:pPr>
            <a:r>
              <a:rPr lang="en-US" b="1" dirty="0" err="1"/>
              <a:t>طموح</a:t>
            </a:r>
            <a:endParaRPr lang="ar-EG" b="1" dirty="0"/>
          </a:p>
          <a:p>
            <a:pPr algn="r" rtl="1">
              <a:lnSpc>
                <a:spcPts val="3500"/>
              </a:lnSpc>
            </a:pPr>
            <a:r>
              <a:rPr lang="en-US" b="1" dirty="0" err="1"/>
              <a:t>أصالة</a:t>
            </a:r>
            <a:endParaRPr lang="ar-EG" b="1" dirty="0"/>
          </a:p>
          <a:p>
            <a:pPr algn="r" rtl="1">
              <a:lnSpc>
                <a:spcPts val="3500"/>
              </a:lnSpc>
            </a:pPr>
            <a:r>
              <a:rPr lang="ar-EG" b="1" dirty="0"/>
              <a:t>اجتماعي</a:t>
            </a:r>
          </a:p>
          <a:p>
            <a:pPr algn="r" rtl="1">
              <a:lnSpc>
                <a:spcPts val="3500"/>
              </a:lnSpc>
            </a:pPr>
            <a:r>
              <a:rPr lang="en-US" b="1" dirty="0"/>
              <a:t>القدرة على </a:t>
            </a:r>
            <a:r>
              <a:rPr lang="en-US" b="1" dirty="0" err="1"/>
              <a:t>التكيف</a:t>
            </a:r>
            <a:endParaRPr lang="en-US" b="1" dirty="0"/>
          </a:p>
        </p:txBody>
      </p:sp>
      <p:sp>
        <p:nvSpPr>
          <p:cNvPr id="16" name="TextBox 15">
            <a:extLst>
              <a:ext uri="{FF2B5EF4-FFF2-40B4-BE49-F238E27FC236}">
                <a16:creationId xmlns:a16="http://schemas.microsoft.com/office/drawing/2014/main" id="{E56CFE91-0C34-0D4E-4546-F39E1C1EA387}"/>
              </a:ext>
            </a:extLst>
          </p:cNvPr>
          <p:cNvSpPr txBox="1"/>
          <p:nvPr/>
        </p:nvSpPr>
        <p:spPr>
          <a:xfrm>
            <a:off x="9439439" y="2478947"/>
            <a:ext cx="2493566" cy="1834605"/>
          </a:xfrm>
          <a:prstGeom prst="rect">
            <a:avLst/>
          </a:prstGeom>
          <a:noFill/>
        </p:spPr>
        <p:txBody>
          <a:bodyPr wrap="square">
            <a:spAutoFit/>
          </a:bodyPr>
          <a:lstStyle/>
          <a:p>
            <a:pPr algn="r" rtl="1">
              <a:lnSpc>
                <a:spcPts val="3500"/>
              </a:lnSpc>
            </a:pPr>
            <a:r>
              <a:rPr lang="en-US" b="1" dirty="0" err="1"/>
              <a:t>أكثر</a:t>
            </a:r>
            <a:r>
              <a:rPr lang="en-US" b="1" dirty="0"/>
              <a:t> </a:t>
            </a:r>
            <a:r>
              <a:rPr lang="en-US" b="1" dirty="0" err="1"/>
              <a:t>ذكاءً</a:t>
            </a:r>
            <a:r>
              <a:rPr lang="en-US" b="1" dirty="0"/>
              <a:t> من </a:t>
            </a:r>
            <a:r>
              <a:rPr lang="en-US" b="1" dirty="0" err="1"/>
              <a:t>غير</a:t>
            </a:r>
            <a:r>
              <a:rPr lang="en-US" b="1" dirty="0"/>
              <a:t> </a:t>
            </a:r>
            <a:r>
              <a:rPr lang="en-US" b="1" dirty="0" err="1"/>
              <a:t>القادة</a:t>
            </a:r>
            <a:endParaRPr lang="en-US" b="1" dirty="0"/>
          </a:p>
          <a:p>
            <a:pPr algn="r" rtl="1">
              <a:lnSpc>
                <a:spcPts val="3500"/>
              </a:lnSpc>
            </a:pPr>
            <a:r>
              <a:rPr lang="ar-EG" b="1" dirty="0"/>
              <a:t>لديه القدرة على التعلم</a:t>
            </a:r>
          </a:p>
          <a:p>
            <a:pPr algn="r" rtl="1">
              <a:lnSpc>
                <a:spcPts val="3500"/>
              </a:lnSpc>
            </a:pPr>
            <a:r>
              <a:rPr lang="en-US" b="1" dirty="0" err="1"/>
              <a:t>معرفة</a:t>
            </a:r>
            <a:endParaRPr lang="ar-EG" b="1" dirty="0"/>
          </a:p>
          <a:p>
            <a:pPr algn="r" rtl="1">
              <a:lnSpc>
                <a:spcPts val="3500"/>
              </a:lnSpc>
            </a:pPr>
            <a:r>
              <a:rPr lang="en-US" b="1" dirty="0"/>
              <a:t>أن تكون </a:t>
            </a:r>
            <a:r>
              <a:rPr lang="en-US" b="1" dirty="0" err="1"/>
              <a:t>قادرًا</a:t>
            </a:r>
            <a:r>
              <a:rPr lang="en-US" b="1" dirty="0"/>
              <a:t> على </a:t>
            </a:r>
            <a:r>
              <a:rPr lang="en-US" b="1" dirty="0" err="1"/>
              <a:t>إنجاز</a:t>
            </a:r>
            <a:r>
              <a:rPr lang="en-US" b="1" dirty="0"/>
              <a:t> </a:t>
            </a:r>
            <a:r>
              <a:rPr lang="en-US" b="1" dirty="0" err="1"/>
              <a:t>الأمور</a:t>
            </a:r>
            <a:endParaRPr lang="en-US" b="1" dirty="0"/>
          </a:p>
        </p:txBody>
      </p:sp>
      <p:sp>
        <p:nvSpPr>
          <p:cNvPr id="18" name="TextBox 17">
            <a:extLst>
              <a:ext uri="{FF2B5EF4-FFF2-40B4-BE49-F238E27FC236}">
                <a16:creationId xmlns:a16="http://schemas.microsoft.com/office/drawing/2014/main" id="{4599E1CA-8DD0-2FDB-7CC7-5F9C8A81450F}"/>
              </a:ext>
            </a:extLst>
          </p:cNvPr>
          <p:cNvSpPr txBox="1"/>
          <p:nvPr/>
        </p:nvSpPr>
        <p:spPr>
          <a:xfrm>
            <a:off x="8858508" y="5672647"/>
            <a:ext cx="2343499" cy="369332"/>
          </a:xfrm>
          <a:prstGeom prst="rect">
            <a:avLst/>
          </a:prstGeom>
          <a:noFill/>
        </p:spPr>
        <p:txBody>
          <a:bodyPr wrap="square">
            <a:spAutoFit/>
          </a:bodyPr>
          <a:lstStyle/>
          <a:p>
            <a:pPr algn="r" rtl="1"/>
            <a:r>
              <a:rPr lang="en-US" b="1" dirty="0" err="1"/>
              <a:t>لا</a:t>
            </a:r>
            <a:r>
              <a:rPr lang="en-US" b="1" dirty="0"/>
              <a:t> </a:t>
            </a:r>
            <a:r>
              <a:rPr lang="en-US" b="1" dirty="0" err="1"/>
              <a:t>يبدو</a:t>
            </a:r>
            <a:r>
              <a:rPr lang="en-US" b="1" dirty="0"/>
              <a:t> </a:t>
            </a:r>
            <a:r>
              <a:rPr lang="en-US" b="1" dirty="0" err="1"/>
              <a:t>أنها</a:t>
            </a:r>
            <a:r>
              <a:rPr lang="en-US" b="1" dirty="0"/>
              <a:t> </a:t>
            </a:r>
            <a:r>
              <a:rPr lang="en-US" b="1" dirty="0" err="1"/>
              <a:t>مرتبطة</a:t>
            </a:r>
            <a:endParaRPr lang="en-US" b="1" dirty="0"/>
          </a:p>
        </p:txBody>
      </p:sp>
    </p:spTree>
    <p:extLst>
      <p:ext uri="{BB962C8B-B14F-4D97-AF65-F5344CB8AC3E}">
        <p14:creationId xmlns:p14="http://schemas.microsoft.com/office/powerpoint/2010/main" val="241972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72340" y="395660"/>
            <a:ext cx="471956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from </a:t>
            </a:r>
          </a:p>
          <a:p>
            <a:r>
              <a:rPr lang="en-US" sz="2800" b="1" dirty="0">
                <a:solidFill>
                  <a:schemeClr val="bg1"/>
                </a:solidFill>
                <a:latin typeface="Tajawal Medium" panose="00000600000000000000" pitchFamily="2" charset="-78"/>
                <a:cs typeface="Tajawal Medium" panose="00000600000000000000" pitchFamily="2" charset="-78"/>
              </a:rPr>
              <a:t>the Follower’s Perspective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562258" cy="512524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a:t>
            </a:r>
            <a:r>
              <a:rPr lang="en-US" sz="2400" b="1" dirty="0">
                <a:solidFill>
                  <a:srgbClr val="C00000"/>
                </a:solidFill>
                <a:latin typeface="Tajawal ExtraBold" panose="00000800000000000000" pitchFamily="2" charset="-78"/>
                <a:cs typeface="Tajawal ExtraBold" panose="00000800000000000000" pitchFamily="2" charset="-78"/>
              </a:rPr>
              <a:t>based on the opinions of individuals who were both followers and leaders. </a:t>
            </a:r>
            <a:r>
              <a:rPr lang="en-US" sz="2400" b="1" dirty="0">
                <a:solidFill>
                  <a:srgbClr val="7030A0"/>
                </a:solidFill>
                <a:latin typeface="Tajawal ExtraBold" panose="00000800000000000000" pitchFamily="2" charset="-78"/>
                <a:cs typeface="Tajawal ExtraBold" panose="00000800000000000000" pitchFamily="2" charset="-78"/>
              </a:rPr>
              <a:t>This study collected the views of many thousands of individuals from business and government, </a:t>
            </a:r>
            <a:r>
              <a:rPr lang="en-US" sz="2400" b="1" dirty="0">
                <a:solidFill>
                  <a:srgbClr val="0A1F61"/>
                </a:solidFill>
                <a:latin typeface="Tajawal ExtraBold" panose="00000800000000000000" pitchFamily="2" charset="-78"/>
                <a:cs typeface="Tajawal ExtraBold" panose="00000800000000000000" pitchFamily="2" charset="-78"/>
              </a:rPr>
              <a:t>participating in university executive development programs (Kouzes and Posner, 2002). </a:t>
            </a:r>
          </a:p>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a:t>
            </a:r>
            <a:r>
              <a:rPr lang="en-US" sz="2400" b="1" dirty="0">
                <a:solidFill>
                  <a:srgbClr val="C00000"/>
                </a:solidFill>
                <a:latin typeface="Tajawal ExtraBold" panose="00000800000000000000" pitchFamily="2" charset="-78"/>
                <a:cs typeface="Tajawal ExtraBold" panose="00000800000000000000" pitchFamily="2" charset="-78"/>
              </a:rPr>
              <a:t>consensus</a:t>
            </a:r>
            <a:r>
              <a:rPr lang="en-US" sz="2400" b="1" dirty="0">
                <a:solidFill>
                  <a:srgbClr val="0A1F61"/>
                </a:solidFill>
                <a:latin typeface="Tajawal ExtraBold" panose="00000800000000000000" pitchFamily="2" charset="-78"/>
                <a:cs typeface="Tajawal ExtraBold" panose="00000800000000000000" pitchFamily="2" charset="-78"/>
              </a:rPr>
              <a:t> among these individuals in that they reported that leaders need to be:</a:t>
            </a:r>
            <a:r>
              <a:rPr lang="en-US" sz="2400" b="1" dirty="0">
                <a:solidFill>
                  <a:srgbClr val="C00000"/>
                </a:solidFill>
                <a:latin typeface="Tajawal ExtraBold" panose="00000800000000000000" pitchFamily="2" charset="-78"/>
                <a:cs typeface="Tajawal ExtraBold" panose="00000800000000000000" pitchFamily="2" charset="-78"/>
              </a:rPr>
              <a:t> 1. honest; 2. forward looking; 3. inspiring; 4. competent; 5. fair minded; 6. supportive; </a:t>
            </a:r>
          </a:p>
          <a:p>
            <a:pPr marL="517525" algn="just">
              <a:lnSpc>
                <a:spcPts val="3600"/>
              </a:lnSpc>
            </a:pPr>
            <a:r>
              <a:rPr lang="en-US" sz="2400" b="1" dirty="0">
                <a:solidFill>
                  <a:srgbClr val="C00000"/>
                </a:solidFill>
                <a:latin typeface="Tajawal ExtraBold" panose="00000800000000000000" pitchFamily="2" charset="-78"/>
                <a:cs typeface="Tajawal ExtraBold" panose="00000800000000000000" pitchFamily="2" charset="-78"/>
              </a:rPr>
              <a:t>	7. broad minded; 8. intelligent.</a:t>
            </a:r>
          </a:p>
        </p:txBody>
      </p:sp>
      <p:sp>
        <p:nvSpPr>
          <p:cNvPr id="11" name="TextBox 10">
            <a:extLst>
              <a:ext uri="{FF2B5EF4-FFF2-40B4-BE49-F238E27FC236}">
                <a16:creationId xmlns:a16="http://schemas.microsoft.com/office/drawing/2014/main" id="{A0D821DD-824E-CE8F-B48E-2FD0C0E09BFD}"/>
              </a:ext>
            </a:extLst>
          </p:cNvPr>
          <p:cNvSpPr txBox="1"/>
          <p:nvPr/>
        </p:nvSpPr>
        <p:spPr>
          <a:xfrm>
            <a:off x="6953693" y="5958854"/>
            <a:ext cx="4990619" cy="707886"/>
          </a:xfrm>
          <a:prstGeom prst="rect">
            <a:avLst/>
          </a:prstGeom>
          <a:noFill/>
        </p:spPr>
        <p:txBody>
          <a:bodyPr wrap="square">
            <a:spAutoFit/>
          </a:bodyPr>
          <a:lstStyle/>
          <a:p>
            <a:pPr algn="r" rtl="1"/>
            <a:r>
              <a:rPr lang="en-US" sz="2000" b="1" dirty="0"/>
              <a:t>1.</a:t>
            </a:r>
            <a:r>
              <a:rPr lang="ar-EG" sz="2000" b="1" dirty="0"/>
              <a:t> </a:t>
            </a:r>
            <a:r>
              <a:rPr lang="en-US" sz="2000" b="1" dirty="0"/>
              <a:t> </a:t>
            </a:r>
            <a:r>
              <a:rPr lang="en-US" sz="2000" b="1" dirty="0" err="1"/>
              <a:t>صادق</a:t>
            </a:r>
            <a:r>
              <a:rPr lang="en-US" sz="2000" b="1" dirty="0"/>
              <a:t>؛ 2. </a:t>
            </a:r>
            <a:r>
              <a:rPr lang="ar-EG" sz="2000" b="1" dirty="0"/>
              <a:t> </a:t>
            </a:r>
            <a:r>
              <a:rPr lang="en-US" sz="2000" b="1" dirty="0" err="1"/>
              <a:t>التطلع</a:t>
            </a:r>
            <a:r>
              <a:rPr lang="en-US" sz="2000" b="1" dirty="0"/>
              <a:t> إلى </a:t>
            </a:r>
            <a:r>
              <a:rPr lang="en-US" sz="2000" b="1" dirty="0" err="1"/>
              <a:t>الأمام</a:t>
            </a:r>
            <a:r>
              <a:rPr lang="en-US" sz="2000" b="1" dirty="0"/>
              <a:t>. 3. </a:t>
            </a:r>
            <a:r>
              <a:rPr lang="en-US" sz="2000" b="1" dirty="0" err="1"/>
              <a:t>ملهم</a:t>
            </a:r>
            <a:r>
              <a:rPr lang="en-US" sz="2000" b="1" dirty="0"/>
              <a:t>؛ 4. </a:t>
            </a:r>
            <a:r>
              <a:rPr lang="ar-EG" sz="2000" b="1" dirty="0"/>
              <a:t> كفؤ</a:t>
            </a:r>
            <a:r>
              <a:rPr lang="en-US" sz="2000" b="1" dirty="0"/>
              <a:t>؛</a:t>
            </a:r>
            <a:endParaRPr lang="ar-EG" sz="2000" b="1" dirty="0"/>
          </a:p>
          <a:p>
            <a:pPr algn="r" rtl="1"/>
            <a:r>
              <a:rPr lang="en-US" sz="2000" b="1" dirty="0"/>
              <a:t> 5. </a:t>
            </a:r>
            <a:r>
              <a:rPr lang="en-US" sz="2000" b="1" dirty="0" err="1"/>
              <a:t>منصف</a:t>
            </a:r>
            <a:r>
              <a:rPr lang="en-US" sz="2000" b="1" dirty="0"/>
              <a:t>؛ 6. </a:t>
            </a:r>
            <a:r>
              <a:rPr lang="en-US" sz="2000" b="1" dirty="0" err="1"/>
              <a:t>داعم</a:t>
            </a:r>
            <a:r>
              <a:rPr lang="en-US" sz="2000" b="1" dirty="0"/>
              <a:t>؛  7. </a:t>
            </a:r>
            <a:r>
              <a:rPr lang="en-US" sz="2000" b="1" dirty="0" err="1"/>
              <a:t>واسع</a:t>
            </a:r>
            <a:r>
              <a:rPr lang="en-US" sz="2000" b="1" dirty="0"/>
              <a:t> </a:t>
            </a:r>
            <a:r>
              <a:rPr lang="en-US" sz="2000" b="1" dirty="0" err="1"/>
              <a:t>الأفق</a:t>
            </a:r>
            <a:r>
              <a:rPr lang="en-US" sz="2000" b="1" dirty="0"/>
              <a:t>. 8. </a:t>
            </a:r>
            <a:r>
              <a:rPr lang="en-US" sz="2000" b="1" dirty="0" err="1"/>
              <a:t>ذكي</a:t>
            </a:r>
            <a:r>
              <a:rPr lang="en-US" sz="2000" b="1" dirty="0"/>
              <a:t>.</a:t>
            </a:r>
          </a:p>
        </p:txBody>
      </p:sp>
    </p:spTree>
    <p:extLst>
      <p:ext uri="{BB962C8B-B14F-4D97-AF65-F5344CB8AC3E}">
        <p14:creationId xmlns:p14="http://schemas.microsoft.com/office/powerpoint/2010/main" val="3930424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5716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in Summary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348502"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07690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380930"/>
            <a:ext cx="647805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a:p>
            <a:pPr algn="r" rtl="1"/>
            <a:r>
              <a:rPr lang="ar-EG" sz="2800" b="1" dirty="0">
                <a:solidFill>
                  <a:schemeClr val="bg1"/>
                </a:solidFill>
                <a:latin typeface="Tajawal Medium" panose="00000600000000000000" pitchFamily="2" charset="-78"/>
                <a:cs typeface="Tajawal Medium" panose="00000600000000000000" pitchFamily="2" charset="-78"/>
              </a:rPr>
              <a:t>النظريات السلوكية للقيادة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type of leadership theory focuses on a leader’s actions and 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a:t>
            </a:r>
            <a:r>
              <a:rPr lang="en-US" sz="2400" b="1" dirty="0">
                <a:solidFill>
                  <a:srgbClr val="FF0000"/>
                </a:solidFill>
                <a:latin typeface="Tajawal ExtraBold" panose="00000800000000000000" pitchFamily="2" charset="-78"/>
                <a:cs typeface="Tajawal ExtraBold" panose="00000800000000000000" pitchFamily="2" charset="-78"/>
              </a:rPr>
              <a:t>the theory also considers that an individual </a:t>
            </a:r>
            <a:r>
              <a:rPr lang="en-US" sz="2400" b="1" u="sng" dirty="0">
                <a:solidFill>
                  <a:srgbClr val="FF0000"/>
                </a:solidFill>
                <a:latin typeface="Tajawal ExtraBold" panose="00000800000000000000" pitchFamily="2" charset="-78"/>
                <a:cs typeface="Tajawal ExtraBold" panose="00000800000000000000" pitchFamily="2" charset="-78"/>
              </a:rPr>
              <a:t>can learn skills </a:t>
            </a:r>
            <a:r>
              <a:rPr lang="en-US" sz="2400" b="1" dirty="0">
                <a:solidFill>
                  <a:srgbClr val="FF0000"/>
                </a:solidFill>
                <a:latin typeface="Tajawal ExtraBold" panose="00000800000000000000" pitchFamily="2" charset="-78"/>
                <a:cs typeface="Tajawal ExtraBold" panose="00000800000000000000" pitchFamily="2" charset="-78"/>
              </a:rPr>
              <a:t>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TextBox 8">
            <a:extLst>
              <a:ext uri="{FF2B5EF4-FFF2-40B4-BE49-F238E27FC236}">
                <a16:creationId xmlns:a16="http://schemas.microsoft.com/office/drawing/2014/main" id="{B5531C8E-7347-FCCB-92D5-14579037427A}"/>
              </a:ext>
            </a:extLst>
          </p:cNvPr>
          <p:cNvSpPr txBox="1"/>
          <p:nvPr/>
        </p:nvSpPr>
        <p:spPr>
          <a:xfrm>
            <a:off x="2577338" y="380930"/>
            <a:ext cx="647805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a:p>
            <a:pPr algn="r" rtl="1"/>
            <a:r>
              <a:rPr lang="ar-EG" sz="2800" b="1" dirty="0">
                <a:solidFill>
                  <a:schemeClr val="bg1"/>
                </a:solidFill>
                <a:latin typeface="Tajawal Medium" panose="00000600000000000000" pitchFamily="2" charset="-78"/>
                <a:cs typeface="Tajawal Medium" panose="00000600000000000000" pitchFamily="2" charset="-78"/>
              </a:rPr>
              <a:t>النظريات السلوكية للقيادة</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ar-EG" sz="2400" b="1" dirty="0">
                <a:solidFill>
                  <a:srgbClr val="C00000"/>
                </a:solidFill>
                <a:latin typeface="Tajawal ExtraBold" panose="00000800000000000000" pitchFamily="2" charset="-78"/>
                <a:cs typeface="Tajawal ExtraBold" panose="00000800000000000000" pitchFamily="2" charset="-78"/>
              </a:rPr>
              <a:t> قائد المعاملات </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One who guides or motivates their followers </a:t>
            </a:r>
            <a:r>
              <a:rPr lang="en-US" sz="2400" b="1" u="sng" dirty="0">
                <a:solidFill>
                  <a:srgbClr val="0A1F61"/>
                </a:solidFill>
                <a:latin typeface="Tajawal ExtraBold" panose="00000800000000000000" pitchFamily="2" charset="-78"/>
                <a:cs typeface="Tajawal ExtraBold" panose="00000800000000000000" pitchFamily="2" charset="-78"/>
              </a:rPr>
              <a:t>in the direction of established goals </a:t>
            </a:r>
            <a:r>
              <a:rPr lang="en-US" sz="2400" b="1" dirty="0">
                <a:solidFill>
                  <a:srgbClr val="0A1F61"/>
                </a:solidFill>
                <a:latin typeface="Tajawal ExtraBold" panose="00000800000000000000" pitchFamily="2" charset="-78"/>
                <a:cs typeface="Tajawal ExtraBold" panose="00000800000000000000" pitchFamily="2" charset="-78"/>
              </a:rPr>
              <a:t>by clarifying </a:t>
            </a:r>
            <a:r>
              <a:rPr lang="en-US" sz="2400" b="1" dirty="0">
                <a:solidFill>
                  <a:srgbClr val="FF0000"/>
                </a:solidFill>
                <a:latin typeface="Tajawal ExtraBold" panose="00000800000000000000" pitchFamily="2" charset="-78"/>
                <a:cs typeface="Tajawal ExtraBold" panose="00000800000000000000" pitchFamily="2" charset="-78"/>
              </a:rPr>
              <a:t>role and task </a:t>
            </a:r>
            <a:r>
              <a:rPr lang="en-US" sz="2400" b="1" dirty="0">
                <a:solidFill>
                  <a:srgbClr val="0A1F61"/>
                </a:solidFill>
                <a:latin typeface="Tajawal ExtraBold" panose="00000800000000000000" pitchFamily="2" charset="-78"/>
                <a:cs typeface="Tajawal ExtraBold" panose="00000800000000000000" pitchFamily="2" charset="-78"/>
              </a:rPr>
              <a:t>requirements.</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a:t>
            </a:r>
            <a:r>
              <a:rPr lang="en-US" sz="2400" b="1" u="sng" dirty="0">
                <a:solidFill>
                  <a:srgbClr val="FF0000"/>
                </a:solidFill>
                <a:latin typeface="Tajawal ExtraBold" panose="00000800000000000000" pitchFamily="2" charset="-78"/>
                <a:cs typeface="Tajawal ExtraBold" panose="00000800000000000000" pitchFamily="2" charset="-78"/>
              </a:rPr>
              <a:t>rewards, punishments</a:t>
            </a:r>
            <a:r>
              <a:rPr lang="en-US" sz="2400" b="1" dirty="0">
                <a:solidFill>
                  <a:srgbClr val="0A1F61"/>
                </a:solidFill>
                <a:latin typeface="Tajawal ExtraBold" panose="00000800000000000000" pitchFamily="2" charset="-78"/>
                <a:cs typeface="Tajawal ExtraBold" panose="00000800000000000000" pitchFamily="2" charset="-78"/>
              </a:rPr>
              <a:t>, exchanges </a:t>
            </a:r>
            <a:r>
              <a:rPr lang="en-US" sz="2400" b="1" dirty="0">
                <a:solidFill>
                  <a:srgbClr val="FF0000"/>
                </a:solidFill>
                <a:latin typeface="Tajawal ExtraBold" panose="00000800000000000000" pitchFamily="2" charset="-78"/>
                <a:cs typeface="Tajawal ExtraBold" panose="00000800000000000000" pitchFamily="2" charset="-78"/>
              </a:rPr>
              <a:t>(economic, emotional, physical) and other such "transactions" are the basis of leadership</a:t>
            </a:r>
            <a:r>
              <a:rPr lang="en-US" sz="2400" b="1" dirty="0">
                <a:solidFill>
                  <a:srgbClr val="0A1F61"/>
                </a:solidFill>
                <a:latin typeface="Tajawal ExtraBold" panose="00000800000000000000" pitchFamily="2" charset="-78"/>
                <a:cs typeface="Tajawal ExtraBold" panose="00000800000000000000" pitchFamily="2" charset="-78"/>
              </a:rPr>
              <a:t>. </a:t>
            </a:r>
          </a:p>
          <a:p>
            <a:pPr marL="1430338" lvl="2" indent="-403225" algn="just">
              <a:lnSpc>
                <a:spcPts val="3200"/>
              </a:lnSpc>
              <a:buFont typeface="Wingdings" panose="05000000000000000000" pitchFamily="2" charset="2"/>
              <a:buChar char="§"/>
            </a:pPr>
            <a:r>
              <a:rPr lang="en-US" sz="2400" b="1" dirty="0">
                <a:solidFill>
                  <a:srgbClr val="00B0F0"/>
                </a:solidFill>
                <a:latin typeface="Tajawal ExtraBold" panose="00000800000000000000" pitchFamily="2" charset="-78"/>
                <a:cs typeface="Tajawal ExtraBold" panose="00000800000000000000" pitchFamily="2" charset="-78"/>
              </a:rPr>
              <a:t>An organization leads by paying you and telling you what you need to do</a:t>
            </a:r>
            <a:r>
              <a:rPr lang="en-US" sz="2400" b="1" dirty="0">
                <a:solidFill>
                  <a:srgbClr val="0A1F61"/>
                </a:solidFill>
                <a:latin typeface="Tajawal ExtraBold" panose="00000800000000000000" pitchFamily="2" charset="-78"/>
                <a:cs typeface="Tajawal ExtraBold" panose="00000800000000000000" pitchFamily="2" charset="-78"/>
              </a:rPr>
              <a:t>; you respond by doing what you need to do efficiently and well, and the organization will prosper.</a:t>
            </a: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a:t>
            </a: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ثم يشجع الأتباع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F1C9473-7C3F-2CC3-0141-71295CA6564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3143938"/>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قائد المعاملات في التحسين أو التطوير على أنه القيام بنفس الشيء بشكل أفضل: منظمة تصل إلى عدد أكبر من الأشخاص ، شركة تحقق أرباحًا أكثر.</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EA40339B-5E3F-E56A-B1D1-47BC6E33297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
        <p:nvSpPr>
          <p:cNvPr id="9" name="TextBox 8">
            <a:extLst>
              <a:ext uri="{FF2B5EF4-FFF2-40B4-BE49-F238E27FC236}">
                <a16:creationId xmlns:a16="http://schemas.microsoft.com/office/drawing/2014/main" id="{2AA2747E-EF55-87DB-90C6-BD4AC92C58E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a:t>
            </a:r>
            <a:endParaRPr lang="en-US" sz="2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320937"/>
            <a:ext cx="10973059"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Often called the </a:t>
            </a:r>
            <a:r>
              <a:rPr lang="en-US" sz="2400" b="1" dirty="0">
                <a:solidFill>
                  <a:srgbClr val="FF0000"/>
                </a:solidFill>
                <a:latin typeface="Tajawal ExtraBold" panose="00000800000000000000" pitchFamily="2" charset="-78"/>
                <a:cs typeface="Tajawal ExtraBold" panose="00000800000000000000" pitchFamily="2" charset="-78"/>
              </a:rPr>
              <a:t>situational leadership theory</a:t>
            </a:r>
            <a:r>
              <a:rPr lang="ar-EG" sz="2400" b="1" dirty="0">
                <a:solidFill>
                  <a:srgbClr val="FF0000"/>
                </a:solidFill>
                <a:latin typeface="Tajawal ExtraBold" panose="00000800000000000000" pitchFamily="2" charset="-78"/>
                <a:cs typeface="Tajawal ExtraBold" panose="00000800000000000000" pitchFamily="2" charset="-78"/>
              </a:rPr>
              <a:t>نظرية القيادة </a:t>
            </a:r>
            <a:r>
              <a:rPr lang="ar-EG" sz="2400" b="1" dirty="0" err="1">
                <a:solidFill>
                  <a:srgbClr val="FF0000"/>
                </a:solidFill>
                <a:latin typeface="Tajawal ExtraBold" panose="00000800000000000000" pitchFamily="2" charset="-78"/>
                <a:cs typeface="Tajawal ExtraBold" panose="00000800000000000000" pitchFamily="2" charset="-78"/>
              </a:rPr>
              <a:t>الموقفية</a:t>
            </a:r>
            <a:r>
              <a:rPr lang="ar-EG"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 it is one of the versatile </a:t>
            </a:r>
            <a:r>
              <a:rPr lang="ar-EG" sz="2400" b="1" dirty="0">
                <a:solidFill>
                  <a:srgbClr val="0A1F61"/>
                </a:solidFill>
                <a:latin typeface="Tajawal ExtraBold" panose="00000800000000000000" pitchFamily="2" charset="-78"/>
                <a:cs typeface="Tajawal ExtraBold" panose="00000800000000000000" pitchFamily="2" charset="-78"/>
              </a:rPr>
              <a:t>متعدد الجوانب</a:t>
            </a:r>
            <a:r>
              <a:rPr lang="en-US" sz="2400" b="1" dirty="0">
                <a:solidFill>
                  <a:srgbClr val="0A1F61"/>
                </a:solidFill>
                <a:latin typeface="Tajawal ExtraBold" panose="00000800000000000000" pitchFamily="2" charset="-78"/>
                <a:cs typeface="Tajawal ExtraBold" panose="00000800000000000000" pitchFamily="2" charset="-78"/>
              </a:rPr>
              <a:t>leadership theories that suggest that </a:t>
            </a:r>
            <a:r>
              <a:rPr lang="en-US" sz="2400" b="1" dirty="0">
                <a:solidFill>
                  <a:srgbClr val="C00000"/>
                </a:solidFill>
                <a:latin typeface="Tajawal ExtraBold" panose="00000800000000000000" pitchFamily="2" charset="-78"/>
                <a:cs typeface="Tajawal ExtraBold" panose="00000800000000000000" pitchFamily="2" charset="-78"/>
              </a:rPr>
              <a:t>different leadership styles suit different situations</a:t>
            </a:r>
            <a:r>
              <a:rPr lang="en-US" sz="2400" b="1" dirty="0">
                <a:solidFill>
                  <a:srgbClr val="0A1F61"/>
                </a:solidFill>
                <a:latin typeface="Tajawal ExtraBold" panose="00000800000000000000" pitchFamily="2" charset="-78"/>
                <a:cs typeface="Tajawal ExtraBold" panose="00000800000000000000" pitchFamily="2" charset="-78"/>
              </a:rPr>
              <a:t>. In these types of leadership theories, </a:t>
            </a:r>
            <a:r>
              <a:rPr lang="en-US" sz="2400" b="1" dirty="0">
                <a:solidFill>
                  <a:srgbClr val="C00000"/>
                </a:solidFill>
                <a:latin typeface="Tajawal ExtraBold" panose="00000800000000000000" pitchFamily="2" charset="-78"/>
                <a:cs typeface="Tajawal ExtraBold" panose="00000800000000000000" pitchFamily="2" charset="-78"/>
              </a:rPr>
              <a:t>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leadership theory helps leaders become versatile</a:t>
            </a:r>
            <a:r>
              <a:rPr lang="ar-EG" sz="2400" b="1" dirty="0">
                <a:solidFill>
                  <a:srgbClr val="0A1F61"/>
                </a:solidFill>
                <a:latin typeface="Tajawal ExtraBold" panose="00000800000000000000" pitchFamily="2" charset="-78"/>
                <a:cs typeface="Tajawal ExtraBold" panose="00000800000000000000" pitchFamily="2" charset="-78"/>
              </a:rPr>
              <a:t> متنوع القدرات</a:t>
            </a:r>
            <a:r>
              <a:rPr lang="en-US" sz="2400" b="1" dirty="0">
                <a:solidFill>
                  <a:srgbClr val="0A1F61"/>
                </a:solidFill>
                <a:latin typeface="Tajawal ExtraBold" panose="00000800000000000000" pitchFamily="2" charset="-78"/>
                <a:cs typeface="Tajawal ExtraBold" panose="00000800000000000000" pitchFamily="2" charset="-78"/>
              </a:rPr>
              <a:t> and adapt to different situations easily. It makes their transition from one phase to another easy and also gives them the skills and knowledge required to tackle difficult situations.</a:t>
            </a:r>
          </a:p>
        </p:txBody>
      </p:sp>
      <p:pic>
        <p:nvPicPr>
          <p:cNvPr id="11" name="Picture 10" descr="Diagram&#10;&#10;Description automatically generated">
            <a:extLst>
              <a:ext uri="{FF2B5EF4-FFF2-40B4-BE49-F238E27FC236}">
                <a16:creationId xmlns:a16="http://schemas.microsoft.com/office/drawing/2014/main" id="{8DAFED47-1BBE-6831-0AD7-3CC71AABA05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5268" t="5346" r="6122" b="12059"/>
          <a:stretch/>
        </p:blipFill>
        <p:spPr>
          <a:xfrm>
            <a:off x="7141962" y="4728380"/>
            <a:ext cx="4194945" cy="2193418"/>
          </a:xfrm>
          <a:prstGeom prst="rect">
            <a:avLst/>
          </a:prstGeom>
        </p:spPr>
      </p:pic>
    </p:spTree>
    <p:extLst>
      <p:ext uri="{BB962C8B-B14F-4D97-AF65-F5344CB8AC3E}">
        <p14:creationId xmlns:p14="http://schemas.microsoft.com/office/powerpoint/2010/main" val="424310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02881"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According to the contingency hypothesis, there is no one right way to run an organization</a:t>
            </a:r>
            <a:r>
              <a:rPr lang="en-US" sz="2400" b="1" dirty="0">
                <a:solidFill>
                  <a:srgbClr val="0A1F61"/>
                </a:solidFill>
                <a:latin typeface="Tajawal ExtraBold" panose="00000800000000000000" pitchFamily="2" charset="-78"/>
                <a:cs typeface="Tajawal ExtraBold" panose="00000800000000000000" pitchFamily="2" charset="-78"/>
              </a:rPr>
              <a:t>. Determining the optimal strategy for leading an organization to achieve </a:t>
            </a:r>
            <a:r>
              <a:rPr lang="en-US" sz="2400" b="1" dirty="0">
                <a:solidFill>
                  <a:srgbClr val="FF0000"/>
                </a:solidFill>
                <a:latin typeface="Tajawal ExtraBold" panose="00000800000000000000" pitchFamily="2" charset="-78"/>
                <a:cs typeface="Tajawal ExtraBold" panose="00000800000000000000" pitchFamily="2" charset="-78"/>
              </a:rPr>
              <a:t>depends on both internal and external considerations</a:t>
            </a:r>
            <a:r>
              <a:rPr lang="en-US" sz="2400" b="1" dirty="0">
                <a:solidFill>
                  <a:srgbClr val="0A1F61"/>
                </a:solidFill>
                <a:latin typeface="Tajawal ExtraBold" panose="00000800000000000000" pitchFamily="2" charset="-78"/>
                <a:cs typeface="Tajawal ExtraBold" panose="00000800000000000000" pitchFamily="2" charset="-78"/>
              </a:rPr>
              <a:t>.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400" b="1" dirty="0">
                <a:solidFill>
                  <a:srgbClr val="7030A0"/>
                </a:solidFill>
                <a:latin typeface="Tajawal ExtraBold" panose="00000800000000000000" pitchFamily="2" charset="-78"/>
                <a:cs typeface="Tajawal ExtraBold" panose="00000800000000000000" pitchFamily="2" charset="-78"/>
              </a:rPr>
              <a:t>According to this view, situations determine whether or not leaders are effective. </a:t>
            </a:r>
            <a:r>
              <a:rPr lang="en-US" sz="2400" b="1" dirty="0">
                <a:solidFill>
                  <a:srgbClr val="0A1F61"/>
                </a:solidFill>
                <a:latin typeface="Tajawal ExtraBold" panose="00000800000000000000" pitchFamily="2" charset="-78"/>
                <a:cs typeface="Tajawal ExtraBold" panose="00000800000000000000" pitchFamily="2" charset="-78"/>
              </a:rPr>
              <a:t>No matter how successful a leader is, the idea explains, difficult situations will always arise. </a:t>
            </a:r>
            <a:r>
              <a:rPr lang="en-US" sz="2400" b="1" dirty="0">
                <a:solidFill>
                  <a:srgbClr val="FF0000"/>
                </a:solidFill>
                <a:latin typeface="Tajawal ExtraBold" panose="00000800000000000000" pitchFamily="2" charset="-78"/>
                <a:cs typeface="Tajawal ExtraBold" panose="00000800000000000000" pitchFamily="2" charset="-78"/>
              </a:rPr>
              <a:t>It emphasizes that the leaders are aware that the conditions in combination with their abilities have a role in their achievement</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0" name="TextBox 9">
            <a:extLst>
              <a:ext uri="{FF2B5EF4-FFF2-40B4-BE49-F238E27FC236}">
                <a16:creationId xmlns:a16="http://schemas.microsoft.com/office/drawing/2014/main" id="{8E9174D5-3A8F-F037-E78E-006ACDFE458D}"/>
              </a:ext>
            </a:extLst>
          </p:cNvPr>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الاحتمالات/الطوارئ</a:t>
            </a:r>
            <a:endParaRPr lang="en-US" sz="2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99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Environment and routine at work</a:t>
            </a:r>
          </a:p>
        </p:txBody>
      </p:sp>
      <p:sp>
        <p:nvSpPr>
          <p:cNvPr id="10" name="TextBox 9">
            <a:extLst>
              <a:ext uri="{FF2B5EF4-FFF2-40B4-BE49-F238E27FC236}">
                <a16:creationId xmlns:a16="http://schemas.microsoft.com/office/drawing/2014/main" id="{EFE20E91-7BB0-67B8-50A8-CA49FB8662E6}"/>
              </a:ext>
            </a:extLst>
          </p:cNvPr>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 /الطوارئ</a:t>
            </a:r>
            <a:endParaRPr lang="en-US" sz="2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6676A3-2CFA-6D0C-1122-9E88D49595DA}"/>
              </a:ext>
            </a:extLst>
          </p:cNvPr>
          <p:cNvSpPr txBox="1"/>
          <p:nvPr/>
        </p:nvSpPr>
        <p:spPr>
          <a:xfrm>
            <a:off x="5735320" y="2481974"/>
            <a:ext cx="6228080" cy="3928127"/>
          </a:xfrm>
          <a:prstGeom prst="rect">
            <a:avLst/>
          </a:prstGeom>
          <a:noFill/>
        </p:spPr>
        <p:txBody>
          <a:bodyPr wrap="square">
            <a:spAutoFit/>
          </a:bodyPr>
          <a:lstStyle/>
          <a:p>
            <a:pPr algn="r" rtl="1">
              <a:lnSpc>
                <a:spcPts val="3800"/>
              </a:lnSpc>
            </a:pPr>
            <a:r>
              <a:rPr lang="en-US" b="1" dirty="0" err="1"/>
              <a:t>نهج</a:t>
            </a:r>
            <a:r>
              <a:rPr lang="en-US" b="1" dirty="0"/>
              <a:t> </a:t>
            </a:r>
            <a:r>
              <a:rPr lang="en-US" b="1" dirty="0" err="1"/>
              <a:t>الإدارة</a:t>
            </a:r>
            <a:endParaRPr lang="ar-EG" b="1" dirty="0"/>
          </a:p>
          <a:p>
            <a:pPr algn="r" rtl="1">
              <a:lnSpc>
                <a:spcPts val="3800"/>
              </a:lnSpc>
            </a:pPr>
            <a:r>
              <a:rPr lang="en-US" b="1" dirty="0" err="1"/>
              <a:t>سرعة</a:t>
            </a:r>
            <a:r>
              <a:rPr lang="en-US" b="1" dirty="0"/>
              <a:t> </a:t>
            </a:r>
            <a:r>
              <a:rPr lang="en-US" b="1" dirty="0" err="1"/>
              <a:t>العمل</a:t>
            </a:r>
            <a:endParaRPr lang="ar-EG" b="1" dirty="0"/>
          </a:p>
          <a:p>
            <a:pPr algn="r" rtl="1">
              <a:lnSpc>
                <a:spcPts val="3800"/>
              </a:lnSpc>
            </a:pPr>
            <a:r>
              <a:rPr lang="en-US" b="1" dirty="0" err="1"/>
              <a:t>السياسات</a:t>
            </a:r>
            <a:r>
              <a:rPr lang="en-US" b="1" dirty="0"/>
              <a:t> </a:t>
            </a:r>
            <a:r>
              <a:rPr lang="en-US" b="1" dirty="0" err="1"/>
              <a:t>والثقافة</a:t>
            </a:r>
            <a:r>
              <a:rPr lang="en-US" b="1" dirty="0"/>
              <a:t> </a:t>
            </a:r>
            <a:r>
              <a:rPr lang="en-US" b="1" dirty="0" err="1"/>
              <a:t>التنظيمية</a:t>
            </a:r>
            <a:endParaRPr lang="ar-EG" b="1" dirty="0"/>
          </a:p>
          <a:p>
            <a:pPr algn="r" rtl="1">
              <a:lnSpc>
                <a:spcPts val="3800"/>
              </a:lnSpc>
            </a:pPr>
            <a:r>
              <a:rPr lang="en-US" b="1" dirty="0" err="1"/>
              <a:t>روح</a:t>
            </a:r>
            <a:r>
              <a:rPr lang="en-US" b="1" dirty="0"/>
              <a:t> </a:t>
            </a:r>
            <a:r>
              <a:rPr lang="en-US" b="1" dirty="0" err="1"/>
              <a:t>الموظف</a:t>
            </a:r>
            <a:endParaRPr lang="ar-EG" b="1" dirty="0"/>
          </a:p>
          <a:p>
            <a:pPr algn="r" rtl="1">
              <a:lnSpc>
                <a:spcPts val="3800"/>
              </a:lnSpc>
            </a:pPr>
            <a:r>
              <a:rPr lang="en-US" b="1" dirty="0" err="1"/>
              <a:t>مستوى</a:t>
            </a:r>
            <a:r>
              <a:rPr lang="en-US" b="1" dirty="0"/>
              <a:t> </a:t>
            </a:r>
            <a:r>
              <a:rPr lang="en-US" b="1" dirty="0" err="1"/>
              <a:t>نضج</a:t>
            </a:r>
            <a:r>
              <a:rPr lang="en-US" b="1" dirty="0"/>
              <a:t> </a:t>
            </a:r>
            <a:r>
              <a:rPr lang="en-US" b="1" dirty="0" err="1"/>
              <a:t>الموظفين</a:t>
            </a:r>
            <a:endParaRPr lang="ar-EG" b="1" dirty="0"/>
          </a:p>
          <a:p>
            <a:pPr algn="r" rtl="1">
              <a:lnSpc>
                <a:spcPts val="3800"/>
              </a:lnSpc>
            </a:pPr>
            <a:r>
              <a:rPr lang="en-US" b="1" dirty="0" err="1"/>
              <a:t>العلاقة</a:t>
            </a:r>
            <a:r>
              <a:rPr lang="en-US" b="1" dirty="0"/>
              <a:t> بين </a:t>
            </a:r>
            <a:r>
              <a:rPr lang="en-US" b="1" dirty="0" err="1"/>
              <a:t>زملاء</a:t>
            </a:r>
            <a:r>
              <a:rPr lang="en-US" b="1" dirty="0"/>
              <a:t> </a:t>
            </a:r>
            <a:r>
              <a:rPr lang="en-US" b="1" dirty="0" err="1"/>
              <a:t>العمل</a:t>
            </a:r>
            <a:r>
              <a:rPr lang="en-US" b="1" dirty="0"/>
              <a:t> أو </a:t>
            </a:r>
            <a:r>
              <a:rPr lang="en-US" b="1" dirty="0" err="1"/>
              <a:t>أعضاء</a:t>
            </a:r>
            <a:r>
              <a:rPr lang="en-US" b="1" dirty="0"/>
              <a:t> </a:t>
            </a:r>
            <a:r>
              <a:rPr lang="en-US" b="1" dirty="0" err="1"/>
              <a:t>الفريق</a:t>
            </a:r>
            <a:endParaRPr lang="ar-EG" b="1" dirty="0"/>
          </a:p>
          <a:p>
            <a:pPr algn="r" rtl="1">
              <a:lnSpc>
                <a:spcPts val="3800"/>
              </a:lnSpc>
            </a:pPr>
            <a:r>
              <a:rPr lang="en-US" b="1" dirty="0" err="1"/>
              <a:t>الأهداف</a:t>
            </a:r>
            <a:r>
              <a:rPr lang="en-US" b="1" dirty="0"/>
              <a:t> </a:t>
            </a:r>
            <a:r>
              <a:rPr lang="en-US" b="1" dirty="0" err="1"/>
              <a:t>التنظيمية</a:t>
            </a:r>
            <a:endParaRPr lang="ar-EG" b="1" dirty="0"/>
          </a:p>
          <a:p>
            <a:pPr algn="r" rtl="1">
              <a:lnSpc>
                <a:spcPts val="3800"/>
              </a:lnSpc>
            </a:pPr>
            <a:r>
              <a:rPr lang="en-US" b="1" dirty="0" err="1"/>
              <a:t>البيئة</a:t>
            </a:r>
            <a:r>
              <a:rPr lang="en-US" b="1" dirty="0"/>
              <a:t> </a:t>
            </a:r>
            <a:r>
              <a:rPr lang="en-US" b="1" dirty="0" err="1"/>
              <a:t>والروتين</a:t>
            </a:r>
            <a:r>
              <a:rPr lang="en-US" b="1" dirty="0"/>
              <a:t> في </a:t>
            </a:r>
            <a:r>
              <a:rPr lang="en-US" b="1" dirty="0" err="1"/>
              <a:t>العمل</a:t>
            </a:r>
            <a:endParaRPr lang="en-US" b="1" dirty="0"/>
          </a:p>
        </p:txBody>
      </p:sp>
    </p:spTree>
    <p:extLst>
      <p:ext uri="{BB962C8B-B14F-4D97-AF65-F5344CB8AC3E}">
        <p14:creationId xmlns:p14="http://schemas.microsoft.com/office/powerpoint/2010/main" val="252954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Vision &amp; Articulation</a:t>
            </a:r>
            <a:r>
              <a:rPr lang="ar-EG" sz="2000" b="1" dirty="0">
                <a:solidFill>
                  <a:srgbClr val="0A1F61"/>
                </a:solidFill>
                <a:latin typeface="Tajawal ExtraBold" panose="00000800000000000000" pitchFamily="2" charset="-78"/>
                <a:cs typeface="Tajawal ExtraBold" panose="00000800000000000000" pitchFamily="2" charset="-78"/>
              </a:rPr>
              <a:t> 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
        <p:nvSpPr>
          <p:cNvPr id="12" name="TextBox 11">
            <a:extLst>
              <a:ext uri="{FF2B5EF4-FFF2-40B4-BE49-F238E27FC236}">
                <a16:creationId xmlns:a16="http://schemas.microsoft.com/office/drawing/2014/main" id="{7767DFC2-24D9-5E6F-A9E3-DBF1DB99F875}"/>
              </a:ext>
            </a:extLst>
          </p:cNvPr>
          <p:cNvSpPr txBox="1"/>
          <p:nvPr/>
        </p:nvSpPr>
        <p:spPr>
          <a:xfrm>
            <a:off x="6923043" y="650358"/>
            <a:ext cx="6229350" cy="400110"/>
          </a:xfrm>
          <a:prstGeom prst="rect">
            <a:avLst/>
          </a:prstGeom>
          <a:noFill/>
        </p:spPr>
        <p:txBody>
          <a:bodyPr wrap="square">
            <a:spAutoFit/>
          </a:bodyPr>
          <a:lstStyle/>
          <a:p>
            <a:r>
              <a:rPr lang="en-US" sz="2000" b="1" dirty="0" err="1">
                <a:solidFill>
                  <a:schemeClr val="bg1"/>
                </a:solidFill>
              </a:rPr>
              <a:t>النظريات</a:t>
            </a:r>
            <a:r>
              <a:rPr lang="en-US" sz="2000" b="1" dirty="0">
                <a:solidFill>
                  <a:schemeClr val="bg1"/>
                </a:solidFill>
              </a:rPr>
              <a:t> </a:t>
            </a:r>
            <a:r>
              <a:rPr lang="en-US" sz="2000" b="1" dirty="0" err="1">
                <a:solidFill>
                  <a:schemeClr val="bg1"/>
                </a:solidFill>
              </a:rPr>
              <a:t>الكاريزمية</a:t>
            </a:r>
            <a:r>
              <a:rPr lang="en-US" sz="2000" b="1" dirty="0">
                <a:solidFill>
                  <a:schemeClr val="bg1"/>
                </a:solidFill>
              </a:rPr>
              <a:t> </a:t>
            </a:r>
            <a:r>
              <a:rPr lang="en-US" sz="2000" b="1" dirty="0" err="1">
                <a:solidFill>
                  <a:schemeClr val="bg1"/>
                </a:solidFill>
              </a:rPr>
              <a:t>الجديدة</a:t>
            </a:r>
            <a:endParaRPr lang="en-US" sz="2000" b="1" dirty="0">
              <a:solidFill>
                <a:schemeClr val="bg1"/>
              </a:solidFill>
            </a:endParaRPr>
          </a:p>
        </p:txBody>
      </p:sp>
      <p:sp>
        <p:nvSpPr>
          <p:cNvPr id="13" name="TextBox 12">
            <a:extLst>
              <a:ext uri="{FF2B5EF4-FFF2-40B4-BE49-F238E27FC236}">
                <a16:creationId xmlns:a16="http://schemas.microsoft.com/office/drawing/2014/main" id="{28B08E49-2BCB-FC3B-CAA3-E79235055EE9}"/>
              </a:ext>
            </a:extLst>
          </p:cNvPr>
          <p:cNvSpPr txBox="1"/>
          <p:nvPr/>
        </p:nvSpPr>
        <p:spPr>
          <a:xfrm>
            <a:off x="5437561" y="1610200"/>
            <a:ext cx="6635114" cy="369332"/>
          </a:xfrm>
          <a:prstGeom prst="rect">
            <a:avLst/>
          </a:prstGeom>
          <a:noFill/>
        </p:spPr>
        <p:txBody>
          <a:bodyPr wrap="square">
            <a:spAutoFit/>
          </a:bodyPr>
          <a:lstStyle/>
          <a:p>
            <a:pPr algn="r" rtl="1"/>
            <a:r>
              <a:rPr lang="en-US" b="1" dirty="0" err="1"/>
              <a:t>الرمزية</a:t>
            </a:r>
            <a:r>
              <a:rPr lang="en-US" b="1" dirty="0"/>
              <a:t> </a:t>
            </a:r>
            <a:r>
              <a:rPr lang="en-US" b="1" dirty="0" err="1"/>
              <a:t>والجاذبية</a:t>
            </a:r>
            <a:r>
              <a:rPr lang="en-US" b="1" dirty="0"/>
              <a:t> </a:t>
            </a:r>
            <a:r>
              <a:rPr lang="en-US" b="1" dirty="0" err="1"/>
              <a:t>العاطفية</a:t>
            </a:r>
            <a:r>
              <a:rPr lang="en-US" b="1" dirty="0"/>
              <a:t> </a:t>
            </a:r>
            <a:r>
              <a:rPr lang="en-US" b="1" dirty="0" err="1"/>
              <a:t>والالتزام</a:t>
            </a:r>
            <a:r>
              <a:rPr lang="en-US" b="1" dirty="0"/>
              <a:t> </a:t>
            </a:r>
            <a:r>
              <a:rPr lang="en-US" b="1" dirty="0" err="1"/>
              <a:t>الاستثنائي</a:t>
            </a:r>
            <a:r>
              <a:rPr lang="en-US" b="1" dirty="0"/>
              <a:t> من </a:t>
            </a:r>
            <a:r>
              <a:rPr lang="en-US" b="1" dirty="0" err="1"/>
              <a:t>جانب</a:t>
            </a:r>
            <a:r>
              <a:rPr lang="en-US" b="1" dirty="0"/>
              <a:t> </a:t>
            </a:r>
            <a:r>
              <a:rPr lang="en-US" b="1" dirty="0" err="1"/>
              <a:t>المتابعين</a:t>
            </a:r>
            <a:endParaRPr lang="en-US" b="1" dirty="0"/>
          </a:p>
        </p:txBody>
      </p:sp>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t>
            </a:r>
            <a:r>
              <a:rPr lang="en-US" sz="2000" b="1" dirty="0">
                <a:solidFill>
                  <a:srgbClr val="7030A0"/>
                </a:solidFill>
                <a:latin typeface="Tajawal ExtraBold" panose="00000800000000000000" pitchFamily="2" charset="-78"/>
                <a:cs typeface="Tajawal ExtraBold" panose="00000800000000000000" pitchFamily="2" charset="-78"/>
              </a:rPr>
              <a:t>affect an organization and the individuals they lead in a strong, positive way</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a:t>
            </a:r>
            <a:r>
              <a:rPr lang="en-US" sz="2000" b="1" dirty="0">
                <a:solidFill>
                  <a:srgbClr val="FF0000"/>
                </a:solidFill>
                <a:latin typeface="Tajawal ExtraBold" panose="00000800000000000000" pitchFamily="2" charset="-78"/>
                <a:cs typeface="Tajawal ExtraBold" panose="00000800000000000000" pitchFamily="2" charset="-78"/>
              </a:rPr>
              <a:t>envisioning</a:t>
            </a:r>
            <a:r>
              <a:rPr lang="ar-EG" sz="2000" b="1" dirty="0">
                <a:solidFill>
                  <a:srgbClr val="FF0000"/>
                </a:solidFill>
                <a:latin typeface="Tajawal ExtraBold" panose="00000800000000000000" pitchFamily="2" charset="-78"/>
                <a:cs typeface="Tajawal ExtraBold" panose="00000800000000000000" pitchFamily="2" charset="-78"/>
              </a:rPr>
              <a:t> تصور</a:t>
            </a:r>
            <a:r>
              <a:rPr lang="en-US" sz="2000" b="1" dirty="0">
                <a:solidFill>
                  <a:srgbClr val="FF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(communication about vision), </a:t>
            </a:r>
            <a:r>
              <a:rPr lang="en-US" sz="2000" b="1" dirty="0">
                <a:solidFill>
                  <a:srgbClr val="FF0000"/>
                </a:solidFill>
                <a:latin typeface="Tajawal ExtraBold" panose="00000800000000000000" pitchFamily="2" charset="-78"/>
                <a:cs typeface="Tajawal ExtraBold" panose="00000800000000000000" pitchFamily="2" charset="-78"/>
              </a:rPr>
              <a:t>energizing</a:t>
            </a:r>
            <a:r>
              <a:rPr lang="ar-EG" sz="2000" b="1" dirty="0">
                <a:solidFill>
                  <a:srgbClr val="FF0000"/>
                </a:solidFill>
                <a:latin typeface="Tajawal ExtraBold" panose="00000800000000000000" pitchFamily="2" charset="-78"/>
                <a:cs typeface="Tajawal ExtraBold" panose="00000800000000000000" pitchFamily="2" charset="-78"/>
              </a:rPr>
              <a:t> تنشيط</a:t>
            </a:r>
            <a:r>
              <a:rPr lang="en-US" sz="2000" b="1" dirty="0">
                <a:solidFill>
                  <a:srgbClr val="0A1F61"/>
                </a:solidFill>
                <a:latin typeface="Tajawal ExtraBold" panose="00000800000000000000" pitchFamily="2" charset="-78"/>
                <a:cs typeface="Tajawal ExtraBold" panose="00000800000000000000" pitchFamily="2" charset="-78"/>
              </a:rPr>
              <a:t> (communication about passion), and </a:t>
            </a:r>
            <a:r>
              <a:rPr lang="en-US" sz="2000" b="1" dirty="0">
                <a:solidFill>
                  <a:srgbClr val="FF0000"/>
                </a:solidFill>
                <a:latin typeface="Tajawal ExtraBold" panose="00000800000000000000" pitchFamily="2" charset="-78"/>
                <a:cs typeface="Tajawal ExtraBold" panose="00000800000000000000" pitchFamily="2" charset="-78"/>
              </a:rPr>
              <a:t>enabling</a:t>
            </a:r>
            <a:r>
              <a:rPr lang="ar-EG" sz="2000" b="1" dirty="0">
                <a:solidFill>
                  <a:srgbClr val="FF0000"/>
                </a:solidFill>
                <a:latin typeface="Tajawal ExtraBold" panose="00000800000000000000" pitchFamily="2" charset="-78"/>
                <a:cs typeface="Tajawal ExtraBold" panose="00000800000000000000" pitchFamily="2" charset="-78"/>
              </a:rPr>
              <a:t> تمكين</a:t>
            </a:r>
            <a:r>
              <a:rPr lang="en-US" sz="2000" b="1" dirty="0">
                <a:solidFill>
                  <a:srgbClr val="0A1F61"/>
                </a:solidFill>
                <a:latin typeface="Tajawal ExtraBold" panose="00000800000000000000" pitchFamily="2" charset="-78"/>
                <a:cs typeface="Tajawal ExtraBold" panose="00000800000000000000" pitchFamily="2" charset="-78"/>
              </a:rPr>
              <a:t>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A1C04DDF-6AEA-E1B7-B6D7-25F1344AA220}"/>
              </a:ext>
            </a:extLst>
          </p:cNvPr>
          <p:cNvSpPr txBox="1"/>
          <p:nvPr/>
        </p:nvSpPr>
        <p:spPr>
          <a:xfrm>
            <a:off x="1348694" y="1234979"/>
            <a:ext cx="10505139" cy="5113644"/>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The Pros and Cons of Being </a:t>
            </a:r>
          </a:p>
          <a:p>
            <a:pPr marL="517525" algn="just"/>
            <a:r>
              <a:rPr lang="en-US" sz="2400" b="1" dirty="0">
                <a:solidFill>
                  <a:srgbClr val="C00000"/>
                </a:solidFill>
                <a:latin typeface="Tajawal ExtraBold" panose="00000800000000000000" pitchFamily="2" charset="-78"/>
                <a:cs typeface="Tajawal ExtraBold" panose="00000800000000000000" pitchFamily="2" charset="-78"/>
              </a:rPr>
              <a:t>a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Builds momentum for sustainable change</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pic>
        <p:nvPicPr>
          <p:cNvPr id="20" name="Picture 19">
            <a:extLst>
              <a:ext uri="{FF2B5EF4-FFF2-40B4-BE49-F238E27FC236}">
                <a16:creationId xmlns:a16="http://schemas.microsoft.com/office/drawing/2014/main" id="{C17DF14B-EF32-247C-91A0-D70926E59B51}"/>
              </a:ext>
            </a:extLst>
          </p:cNvPr>
          <p:cNvPicPr>
            <a:picLocks noChangeAspect="1"/>
          </p:cNvPicPr>
          <p:nvPr/>
        </p:nvPicPr>
        <p:blipFill>
          <a:blip r:embed="rId5"/>
          <a:stretch>
            <a:fillRect/>
          </a:stretch>
        </p:blipFill>
        <p:spPr>
          <a:xfrm>
            <a:off x="2440788" y="6412380"/>
            <a:ext cx="9902229" cy="204838"/>
          </a:xfrm>
          <a:prstGeom prst="rect">
            <a:avLst/>
          </a:prstGeom>
        </p:spPr>
      </p:pic>
      <p:pic>
        <p:nvPicPr>
          <p:cNvPr id="22" name="Picture 21" descr="A group of people in clothing&#10;&#10;Description automatically generated with low confidence">
            <a:extLst>
              <a:ext uri="{FF2B5EF4-FFF2-40B4-BE49-F238E27FC236}">
                <a16:creationId xmlns:a16="http://schemas.microsoft.com/office/drawing/2014/main" id="{E6649852-AFBA-ED6D-CD95-A99E042AE06A}"/>
              </a:ext>
            </a:extLst>
          </p:cNvPr>
          <p:cNvPicPr>
            <a:picLocks noChangeAspect="1"/>
          </p:cNvPicPr>
          <p:nvPr/>
        </p:nvPicPr>
        <p:blipFill>
          <a:blip r:embed="rId6" cstate="print">
            <a:alphaModFix amt="39000"/>
            <a:extLst>
              <a:ext uri="{28A0092B-C50C-407E-A947-70E740481C1C}">
                <a14:useLocalDpi xmlns:a14="http://schemas.microsoft.com/office/drawing/2010/main" val="0"/>
              </a:ext>
            </a:extLst>
          </a:blip>
          <a:stretch>
            <a:fillRect/>
          </a:stretch>
        </p:blipFill>
        <p:spPr>
          <a:xfrm>
            <a:off x="7754987" y="291094"/>
            <a:ext cx="4437013" cy="2329432"/>
          </a:xfrm>
          <a:prstGeom prst="rect">
            <a:avLst/>
          </a:prstGeom>
        </p:spPr>
      </p:pic>
      <p:sp>
        <p:nvSpPr>
          <p:cNvPr id="9" name="TextBox 8">
            <a:extLst>
              <a:ext uri="{FF2B5EF4-FFF2-40B4-BE49-F238E27FC236}">
                <a16:creationId xmlns:a16="http://schemas.microsoft.com/office/drawing/2014/main" id="{18C842C8-2170-805E-5580-817399CC5C5C}"/>
              </a:ext>
            </a:extLst>
          </p:cNvPr>
          <p:cNvSpPr txBox="1"/>
          <p:nvPr/>
        </p:nvSpPr>
        <p:spPr>
          <a:xfrm>
            <a:off x="7223395" y="5350544"/>
            <a:ext cx="4739859" cy="923330"/>
          </a:xfrm>
          <a:prstGeom prst="rect">
            <a:avLst/>
          </a:prstGeom>
          <a:noFill/>
        </p:spPr>
        <p:txBody>
          <a:bodyPr wrap="square">
            <a:spAutoFit/>
          </a:bodyPr>
          <a:lstStyle/>
          <a:p>
            <a:pPr algn="r" rtl="1"/>
            <a:r>
              <a:rPr lang="en-US" b="1" dirty="0" err="1"/>
              <a:t>يمكن</a:t>
            </a:r>
            <a:r>
              <a:rPr lang="en-US" b="1" dirty="0"/>
              <a:t> أن </a:t>
            </a:r>
            <a:r>
              <a:rPr lang="en-US" b="1" dirty="0" err="1"/>
              <a:t>يجعل</a:t>
            </a:r>
            <a:r>
              <a:rPr lang="en-US" b="1" dirty="0"/>
              <a:t> </a:t>
            </a:r>
            <a:r>
              <a:rPr lang="en-US" b="1" dirty="0" err="1"/>
              <a:t>القادة</a:t>
            </a:r>
            <a:r>
              <a:rPr lang="en-US" b="1" dirty="0"/>
              <a:t> </a:t>
            </a:r>
            <a:r>
              <a:rPr lang="en-US" b="1" dirty="0" err="1"/>
              <a:t>يركزون</a:t>
            </a:r>
            <a:r>
              <a:rPr lang="en-US" b="1" dirty="0"/>
              <a:t> على </a:t>
            </a:r>
            <a:r>
              <a:rPr lang="en-US" b="1" dirty="0" err="1"/>
              <a:t>أنفسهم</a:t>
            </a:r>
            <a:r>
              <a:rPr lang="en-US" b="1" dirty="0"/>
              <a:t> </a:t>
            </a:r>
            <a:r>
              <a:rPr lang="en-US" b="1" dirty="0" err="1"/>
              <a:t>بدلاً</a:t>
            </a:r>
            <a:r>
              <a:rPr lang="en-US" b="1" dirty="0"/>
              <a:t> من </a:t>
            </a:r>
            <a:r>
              <a:rPr lang="en-US" b="1" dirty="0" err="1"/>
              <a:t>أتباعهم</a:t>
            </a:r>
            <a:endParaRPr lang="ar-EG" b="1" dirty="0"/>
          </a:p>
          <a:p>
            <a:pPr algn="r" rtl="1"/>
            <a:r>
              <a:rPr lang="en-US" b="1" dirty="0" err="1"/>
              <a:t>يمكن</a:t>
            </a:r>
            <a:r>
              <a:rPr lang="en-US" b="1" dirty="0"/>
              <a:t> أن </a:t>
            </a:r>
            <a:r>
              <a:rPr lang="en-US" b="1" dirty="0" err="1"/>
              <a:t>يشجع</a:t>
            </a:r>
            <a:r>
              <a:rPr lang="en-US" b="1" dirty="0"/>
              <a:t> </a:t>
            </a:r>
            <a:r>
              <a:rPr lang="en-US" b="1" dirty="0" err="1"/>
              <a:t>السلوكيات</a:t>
            </a:r>
            <a:r>
              <a:rPr lang="en-US" b="1" dirty="0"/>
              <a:t> </a:t>
            </a:r>
            <a:r>
              <a:rPr lang="en-US" b="1" dirty="0" err="1"/>
              <a:t>المتمحورة</a:t>
            </a:r>
            <a:r>
              <a:rPr lang="en-US" b="1" dirty="0"/>
              <a:t> </a:t>
            </a:r>
            <a:r>
              <a:rPr lang="en-US" b="1" dirty="0" err="1"/>
              <a:t>حول</a:t>
            </a:r>
            <a:r>
              <a:rPr lang="en-US" b="1" dirty="0"/>
              <a:t> </a:t>
            </a:r>
            <a:r>
              <a:rPr lang="en-US" b="1" dirty="0" err="1"/>
              <a:t>الذات</a:t>
            </a:r>
            <a:endParaRPr lang="ar-EG" b="1" dirty="0"/>
          </a:p>
          <a:p>
            <a:pPr algn="r" rtl="1"/>
            <a:r>
              <a:rPr lang="en-US" b="1" dirty="0" err="1"/>
              <a:t>كثيرا</a:t>
            </a:r>
            <a:r>
              <a:rPr lang="en-US" b="1" dirty="0"/>
              <a:t> </a:t>
            </a:r>
            <a:r>
              <a:rPr lang="en-US" b="1" dirty="0" err="1"/>
              <a:t>ما</a:t>
            </a:r>
            <a:r>
              <a:rPr lang="en-US" b="1" dirty="0"/>
              <a:t> </a:t>
            </a:r>
            <a:r>
              <a:rPr lang="en-US" b="1" dirty="0" err="1"/>
              <a:t>ينظر</a:t>
            </a:r>
            <a:r>
              <a:rPr lang="en-US" b="1" dirty="0"/>
              <a:t> </a:t>
            </a:r>
            <a:r>
              <a:rPr lang="en-US" b="1" dirty="0" err="1"/>
              <a:t>إليه</a:t>
            </a:r>
            <a:r>
              <a:rPr lang="en-US" b="1" dirty="0"/>
              <a:t> على </a:t>
            </a:r>
            <a:r>
              <a:rPr lang="en-US" b="1" dirty="0" err="1"/>
              <a:t>أنه</a:t>
            </a:r>
            <a:r>
              <a:rPr lang="en-US" b="1" dirty="0"/>
              <a:t> </a:t>
            </a:r>
            <a:r>
              <a:rPr lang="en-US" b="1" dirty="0" err="1"/>
              <a:t>سطحي</a:t>
            </a:r>
            <a:r>
              <a:rPr lang="en-US" b="1" dirty="0"/>
              <a:t> أو م</a:t>
            </a:r>
            <a:r>
              <a:rPr lang="ar-EG" b="1" dirty="0" err="1"/>
              <a:t>صطنع</a:t>
            </a:r>
            <a:endParaRPr lang="en-US" b="1" dirty="0"/>
          </a:p>
        </p:txBody>
      </p:sp>
    </p:spTree>
    <p:extLst>
      <p:ext uri="{BB962C8B-B14F-4D97-AF65-F5344CB8AC3E}">
        <p14:creationId xmlns:p14="http://schemas.microsoft.com/office/powerpoint/2010/main" val="90549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r>
              <a:rPr lang="ar-EG" sz="2400" b="1" dirty="0">
                <a:solidFill>
                  <a:srgbClr val="0A1F61"/>
                </a:solidFill>
                <a:latin typeface="Tajawal ExtraBold" panose="00000800000000000000" pitchFamily="2" charset="-78"/>
                <a:cs typeface="Tajawal ExtraBold" panose="00000800000000000000" pitchFamily="2" charset="-78"/>
              </a:rPr>
              <a:t> القيادة الحكيمة / </a:t>
            </a:r>
            <a:r>
              <a:rPr lang="ar-EG" sz="2400" b="1" dirty="0" err="1">
                <a:solidFill>
                  <a:srgbClr val="0A1F61"/>
                </a:solidFill>
                <a:latin typeface="Tajawal ExtraBold" panose="00000800000000000000" pitchFamily="2" charset="-78"/>
                <a:cs typeface="Tajawal ExtraBold" panose="00000800000000000000" pitchFamily="2" charset="-78"/>
              </a:rPr>
              <a:t>الرؤيوية</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Ability to create and articulate a realistic, credible, attractive vision </a:t>
            </a:r>
            <a:r>
              <a:rPr lang="en-US" sz="2400" b="1" dirty="0">
                <a:solidFill>
                  <a:srgbClr val="0A1F61"/>
                </a:solidFill>
                <a:latin typeface="Tajawal ExtraBold" panose="00000800000000000000" pitchFamily="2" charset="-78"/>
                <a:cs typeface="Tajawal ExtraBold" panose="00000800000000000000" pitchFamily="2" charset="-78"/>
              </a:rPr>
              <a:t>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Visions: are inspirational, value-centered, unique, challenging</a:t>
            </a:r>
            <a:r>
              <a:rPr lang="en-US" sz="2400" b="1" dirty="0">
                <a:solidFill>
                  <a:srgbClr val="0A1F61"/>
                </a:solidFill>
                <a:latin typeface="Tajawal ExtraBold" panose="00000800000000000000" pitchFamily="2" charset="-78"/>
                <a:cs typeface="Tajawal ExtraBold" panose="00000800000000000000" pitchFamily="2" charset="-78"/>
              </a:rPr>
              <a:t>, but attainable</a:t>
            </a:r>
            <a:r>
              <a:rPr lang="ar-EG" sz="2400" b="1" dirty="0">
                <a:solidFill>
                  <a:srgbClr val="0A1F61"/>
                </a:solidFill>
                <a:latin typeface="Tajawal ExtraBold" panose="00000800000000000000" pitchFamily="2" charset="-78"/>
                <a:cs typeface="Tajawal ExtraBold" panose="00000800000000000000" pitchFamily="2" charset="-78"/>
              </a:rPr>
              <a:t> ممكن تحقيقها </a:t>
            </a:r>
            <a:r>
              <a:rPr lang="en-US" sz="2400" b="1" dirty="0">
                <a:solidFill>
                  <a:srgbClr val="0A1F61"/>
                </a:solidFill>
                <a:latin typeface="Tajawal ExtraBold" panose="00000800000000000000" pitchFamily="2" charset="-78"/>
                <a:cs typeface="Tajawal ExtraBold" panose="00000800000000000000" pitchFamily="2" charset="-78"/>
              </a:rPr>
              <a:t>, with superior imagery &amp; articulation, offer a view of the future, </a:t>
            </a:r>
            <a:r>
              <a:rPr lang="en-US" sz="2400" b="1" dirty="0">
                <a:solidFill>
                  <a:srgbClr val="FF0000"/>
                </a:solidFill>
                <a:latin typeface="Tajawal ExtraBold" panose="00000800000000000000" pitchFamily="2" charset="-78"/>
                <a:cs typeface="Tajawal ExtraBold" panose="00000800000000000000" pitchFamily="2" charset="-78"/>
              </a:rPr>
              <a:t>fit the times &amp; circumstances </a:t>
            </a:r>
            <a:r>
              <a:rPr lang="en-US" sz="2400" b="1" dirty="0">
                <a:solidFill>
                  <a:srgbClr val="0A1F61"/>
                </a:solidFill>
                <a:latin typeface="Tajawal ExtraBold" panose="00000800000000000000" pitchFamily="2" charset="-78"/>
                <a:cs typeface="Tajawal ExtraBold" panose="00000800000000000000" pitchFamily="2" charset="-78"/>
              </a:rPr>
              <a:t>and can make an organization ―”stand above the crowd”</a:t>
            </a:r>
          </a:p>
        </p:txBody>
      </p:sp>
    </p:spTree>
    <p:extLst>
      <p:ext uri="{BB962C8B-B14F-4D97-AF65-F5344CB8AC3E}">
        <p14:creationId xmlns:p14="http://schemas.microsoft.com/office/powerpoint/2010/main" val="336028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Visionary Leaders Have </a:t>
            </a:r>
            <a:r>
              <a:rPr lang="en-US" sz="2400" b="1" dirty="0">
                <a:solidFill>
                  <a:srgbClr val="FF0000"/>
                </a:solidFill>
                <a:latin typeface="Tajawal ExtraBold" panose="00000800000000000000" pitchFamily="2" charset="-78"/>
                <a:cs typeface="Tajawal ExtraBold" panose="00000800000000000000" pitchFamily="2" charset="-78"/>
              </a:rPr>
              <a:t>3 Common Qualities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1026" name="Picture 2" descr="A Role Model The Leadership Qualities of Bill Gates">
            <a:extLst>
              <a:ext uri="{FF2B5EF4-FFF2-40B4-BE49-F238E27FC236}">
                <a16:creationId xmlns:a16="http://schemas.microsoft.com/office/drawing/2014/main" id="{9DBDEBED-4658-3281-EBBA-081C94FB93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6691" y="1323705"/>
            <a:ext cx="5409137" cy="54091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Make A GIF From A Video (3 Step Quick Guide) Animoto, 56% OFF">
            <a:extLst>
              <a:ext uri="{FF2B5EF4-FFF2-40B4-BE49-F238E27FC236}">
                <a16:creationId xmlns:a16="http://schemas.microsoft.com/office/drawing/2014/main" id="{9BBF5917-E296-F02D-B3FC-87D884B268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2136" y="4306362"/>
            <a:ext cx="1892189" cy="1419142"/>
          </a:xfrm>
          <a:prstGeom prst="rect">
            <a:avLst/>
          </a:prstGeom>
          <a:noFill/>
          <a:ln w="38100">
            <a:solidFill>
              <a:srgbClr val="CC2A04"/>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92DEA28-7774-2AC5-0135-04A9FEA80890}"/>
              </a:ext>
            </a:extLst>
          </p:cNvPr>
          <p:cNvSpPr/>
          <p:nvPr/>
        </p:nvSpPr>
        <p:spPr>
          <a:xfrm>
            <a:off x="4184912" y="272461"/>
            <a:ext cx="7549054" cy="923330"/>
          </a:xfrm>
          <a:prstGeom prst="rect">
            <a:avLst/>
          </a:prstGeom>
          <a:noFill/>
        </p:spPr>
        <p:txBody>
          <a:bodyPr wrap="none" lIns="91440" tIns="45720" rIns="91440" bIns="45720">
            <a:spAutoFit/>
          </a:bodyPr>
          <a:lstStyle/>
          <a:p>
            <a:pPr algn="ctr"/>
            <a:r>
              <a:rPr lang="en-US" sz="5400" b="0" cap="none" spc="0" dirty="0">
                <a:ln w="19050">
                  <a:solidFill>
                    <a:srgbClr val="FFFF00"/>
                  </a:solidFill>
                </a:ln>
                <a:solidFill>
                  <a:srgbClr val="284FBE"/>
                </a:solidFill>
                <a:effectLst>
                  <a:outerShdw blurRad="38100" dist="19050" dir="2700000" algn="tl" rotWithShape="0">
                    <a:schemeClr val="dk1">
                      <a:alpha val="40000"/>
                    </a:schemeClr>
                  </a:outerShdw>
                </a:effectLst>
              </a:rPr>
              <a:t>Trait VS Transformational?</a:t>
            </a:r>
          </a:p>
        </p:txBody>
      </p:sp>
    </p:spTree>
    <p:extLst>
      <p:ext uri="{BB962C8B-B14F-4D97-AF65-F5344CB8AC3E}">
        <p14:creationId xmlns:p14="http://schemas.microsoft.com/office/powerpoint/2010/main" val="3306774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D5E0FD6-CA3D-021B-AE9C-827CB94389CC}"/>
            </a:ext>
          </a:extLst>
        </p:cNvPr>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21B4C614-A1E9-D764-F025-1EB5EA5D5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0AB7F79-F2E0-E27B-9834-5CF8C1C2C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461BC20D-C022-BB1D-6FDE-CC981CCF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D2295E1C-14C8-B434-6D20-6191A2A9C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8E9FB43F-35C6-E489-F1CB-AE11696960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99DA840-90BA-917C-5F92-D713BAA0AC58}"/>
              </a:ext>
            </a:extLst>
          </p:cNvPr>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21AC75B2-EAB1-BAC8-770C-169DFFD8ED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Icon&#10;&#10;Description automatically generated">
            <a:extLst>
              <a:ext uri="{FF2B5EF4-FFF2-40B4-BE49-F238E27FC236}">
                <a16:creationId xmlns:a16="http://schemas.microsoft.com/office/drawing/2014/main" id="{6F57A9B1-D0D3-3AE7-66F1-62DB9AA4BBF6}"/>
              </a:ext>
            </a:extLst>
          </p:cNvPr>
          <p:cNvPicPr>
            <a:picLocks noChangeAspect="1"/>
          </p:cNvPicPr>
          <p:nvPr/>
        </p:nvPicPr>
        <p:blipFill>
          <a:blip r:embed="rId3">
            <a:alphaModFix amt="70000"/>
            <a:duotone>
              <a:prstClr val="black"/>
              <a:srgbClr val="D9C3A5">
                <a:tint val="50000"/>
                <a:satMod val="180000"/>
              </a:srgbClr>
            </a:duotone>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01040" y="1486669"/>
            <a:ext cx="6709868" cy="2839538"/>
          </a:xfrm>
          <a:prstGeom prst="rect">
            <a:avLst/>
          </a:prstGeom>
        </p:spPr>
      </p:pic>
    </p:spTree>
    <p:extLst>
      <p:ext uri="{BB962C8B-B14F-4D97-AF65-F5344CB8AC3E}">
        <p14:creationId xmlns:p14="http://schemas.microsoft.com/office/powerpoint/2010/main" val="2669266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59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Leaders Take Note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Show empathy to predecessor</a:t>
            </a:r>
            <a:r>
              <a:rPr lang="ar-EG" sz="2400" b="1" dirty="0">
                <a:solidFill>
                  <a:srgbClr val="0A1F61"/>
                </a:solidFill>
                <a:latin typeface="Tajawal ExtraBold" panose="00000800000000000000" pitchFamily="2" charset="-78"/>
                <a:cs typeface="Tajawal ExtraBold" panose="00000800000000000000" pitchFamily="2" charset="-78"/>
              </a:rPr>
              <a:t> السلف </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equilibrium</a:t>
            </a:r>
            <a:r>
              <a:rPr lang="ar-EG" sz="2400" b="1" dirty="0">
                <a:solidFill>
                  <a:srgbClr val="0A1F61"/>
                </a:solidFill>
                <a:latin typeface="Tajawal ExtraBold" panose="00000800000000000000" pitchFamily="2" charset="-78"/>
                <a:cs typeface="Tajawal ExtraBold" panose="00000800000000000000" pitchFamily="2" charset="-78"/>
              </a:rPr>
              <a:t> التوازن الشخصي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7866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003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Seven Basic Principles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a:t>
            </a:r>
            <a:r>
              <a:rPr lang="en-US" sz="2400" b="1" dirty="0">
                <a:solidFill>
                  <a:srgbClr val="00B0F0"/>
                </a:solidFill>
                <a:latin typeface="Tajawal ExtraBold" panose="00000800000000000000" pitchFamily="2" charset="-78"/>
                <a:cs typeface="Tajawal ExtraBold" panose="00000800000000000000" pitchFamily="2" charset="-78"/>
              </a:rPr>
              <a:t>current strategy, goals, and challenges</a:t>
            </a:r>
            <a:r>
              <a:rPr lang="en-US" sz="2400" b="1" dirty="0">
                <a:solidFill>
                  <a:srgbClr val="0A1F61"/>
                </a:solidFill>
                <a:latin typeface="Tajawal ExtraBold" panose="00000800000000000000" pitchFamily="2" charset="-78"/>
                <a:cs typeface="Tajawal ExtraBold" panose="00000800000000000000" pitchFamily="2" charset="-78"/>
              </a:rPr>
              <a:t>. Form hypothesis on </a:t>
            </a:r>
            <a:r>
              <a:rPr lang="en-US" sz="2400" b="1" dirty="0">
                <a:solidFill>
                  <a:srgbClr val="C00000"/>
                </a:solidFill>
                <a:latin typeface="Tajawal ExtraBold" panose="00000800000000000000" pitchFamily="2" charset="-78"/>
                <a:cs typeface="Tajawal ExtraBold" panose="00000800000000000000" pitchFamily="2" charset="-78"/>
              </a:rPr>
              <a:t>operating priorities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a:t>
            </a:r>
            <a:r>
              <a:rPr lang="en-US" sz="2400" b="1" dirty="0">
                <a:solidFill>
                  <a:srgbClr val="C00000"/>
                </a:solidFill>
                <a:latin typeface="Tajawal ExtraBold" panose="00000800000000000000" pitchFamily="2" charset="-78"/>
                <a:cs typeface="Tajawal ExtraBold" panose="00000800000000000000" pitchFamily="2" charset="-78"/>
              </a:rPr>
              <a:t>priorities with flexibility </a:t>
            </a:r>
            <a:r>
              <a:rPr lang="en-US" sz="2400" b="1" dirty="0">
                <a:solidFill>
                  <a:srgbClr val="0A1F61"/>
                </a:solidFill>
                <a:latin typeface="Tajawal ExtraBold" panose="00000800000000000000" pitchFamily="2" charset="-78"/>
                <a:cs typeface="Tajawal ExtraBold" panose="00000800000000000000" pitchFamily="2" charset="-78"/>
              </a:rPr>
              <a:t>on implementation….</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spTree>
    <p:extLst>
      <p:ext uri="{BB962C8B-B14F-4D97-AF65-F5344CB8AC3E}">
        <p14:creationId xmlns:p14="http://schemas.microsoft.com/office/powerpoint/2010/main" val="343852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1948" y="1004228"/>
            <a:ext cx="6097978" cy="157075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lnSpc>
                <a:spcPct val="150000"/>
              </a:lnSpc>
            </a:pP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12" name="Picture 11" descr="Diagram&#10;&#10;Description automatically generated">
            <a:extLst>
              <a:ext uri="{FF2B5EF4-FFF2-40B4-BE49-F238E27FC236}">
                <a16:creationId xmlns:a16="http://schemas.microsoft.com/office/drawing/2014/main" id="{57244777-F140-98C4-6F5C-EC0360840E1D}"/>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971948" y="2738820"/>
            <a:ext cx="5822730" cy="3273758"/>
          </a:xfrm>
          <a:prstGeom prst="rect">
            <a:avLst/>
          </a:prstGeom>
        </p:spPr>
      </p:pic>
    </p:spTree>
    <p:extLst>
      <p:ext uri="{BB962C8B-B14F-4D97-AF65-F5344CB8AC3E}">
        <p14:creationId xmlns:p14="http://schemas.microsoft.com/office/powerpoint/2010/main" val="882384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
        <p:nvSpPr>
          <p:cNvPr id="10" name="TextBox 9">
            <a:extLst>
              <a:ext uri="{FF2B5EF4-FFF2-40B4-BE49-F238E27FC236}">
                <a16:creationId xmlns:a16="http://schemas.microsoft.com/office/drawing/2014/main" id="{7E86092E-332D-9337-46A3-4C6FF303CF5C}"/>
              </a:ext>
            </a:extLst>
          </p:cNvPr>
          <p:cNvSpPr txBox="1"/>
          <p:nvPr/>
        </p:nvSpPr>
        <p:spPr>
          <a:xfrm>
            <a:off x="2705452" y="6374352"/>
            <a:ext cx="7082440" cy="461665"/>
          </a:xfrm>
          <a:prstGeom prst="rect">
            <a:avLst/>
          </a:prstGeom>
          <a:noFill/>
        </p:spPr>
        <p:txBody>
          <a:bodyPr wrap="square">
            <a:spAutoFit/>
          </a:bodyPr>
          <a:lstStyle/>
          <a:p>
            <a:pPr algn="r" rtl="1"/>
            <a:r>
              <a:rPr lang="en-US" sz="2400" b="1" dirty="0" err="1"/>
              <a:t>قدرة</a:t>
            </a:r>
            <a:r>
              <a:rPr lang="en-US" sz="2400" b="1" dirty="0"/>
              <a:t> </a:t>
            </a:r>
            <a:r>
              <a:rPr lang="en-US" sz="2400" b="1" dirty="0" err="1"/>
              <a:t>القائد</a:t>
            </a:r>
            <a:r>
              <a:rPr lang="en-US" sz="2400" b="1" dirty="0"/>
              <a:t> </a:t>
            </a:r>
            <a:r>
              <a:rPr lang="en-US" sz="2400" b="1" dirty="0" err="1"/>
              <a:t>واستعداده</a:t>
            </a:r>
            <a:r>
              <a:rPr lang="en-US" sz="2400" b="1" dirty="0"/>
              <a:t> </a:t>
            </a:r>
            <a:r>
              <a:rPr lang="en-US" sz="2400" b="1" dirty="0" err="1"/>
              <a:t>للتعلم</a:t>
            </a:r>
            <a:r>
              <a:rPr lang="en-US" sz="2400" b="1" dirty="0"/>
              <a:t> من </a:t>
            </a:r>
            <a:r>
              <a:rPr lang="en-US" sz="2400" b="1" dirty="0" err="1"/>
              <a:t>الخبرةهو</a:t>
            </a:r>
            <a:r>
              <a:rPr lang="en-US" sz="2400" b="1" dirty="0"/>
              <a:t> </a:t>
            </a:r>
            <a:r>
              <a:rPr lang="en-US" sz="2400" b="1" dirty="0" err="1"/>
              <a:t>الأساس</a:t>
            </a:r>
            <a:r>
              <a:rPr lang="en-US" sz="2400" b="1" dirty="0"/>
              <a:t> </a:t>
            </a:r>
            <a:r>
              <a:rPr lang="en-US" sz="2400" b="1" dirty="0" err="1"/>
              <a:t>للقيادة</a:t>
            </a:r>
            <a:r>
              <a:rPr lang="en-US" sz="2400" b="1" dirty="0"/>
              <a:t> </a:t>
            </a:r>
            <a:r>
              <a:rPr lang="en-US" sz="2400" b="1" dirty="0" err="1"/>
              <a:t>ذات</a:t>
            </a:r>
            <a:r>
              <a:rPr lang="en-US" sz="2400" b="1" dirty="0"/>
              <a:t> </a:t>
            </a:r>
            <a:r>
              <a:rPr lang="en-US" sz="2400" b="1" dirty="0" err="1"/>
              <a:t>التأثير</a:t>
            </a:r>
            <a:r>
              <a:rPr lang="en-US" sz="2400" b="1" dirty="0"/>
              <a: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1437181"/>
            <a:ext cx="7132793" cy="169277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3</a:t>
            </a:r>
          </a:p>
          <a:p>
            <a:pPr marL="517525" algn="ctr"/>
            <a:r>
              <a:rPr lang="en-US" sz="3200" b="1" dirty="0">
                <a:solidFill>
                  <a:srgbClr val="C00000"/>
                </a:solidFill>
                <a:cs typeface="Tajawal ExtraBold" panose="00000800000000000000" pitchFamily="2" charset="-78"/>
              </a:rPr>
              <a:t>Do You Have Charismatic Tendencies?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718177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Do You Have Charismatic Tendencies?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1. I worry most about</a:t>
            </a:r>
          </a:p>
          <a:p>
            <a:pPr lvl="4" algn="just"/>
            <a:r>
              <a:rPr lang="en-US" sz="2800" b="1" dirty="0">
                <a:solidFill>
                  <a:srgbClr val="0A1F61"/>
                </a:solidFill>
                <a:cs typeface="Tajawal ExtraBold" panose="00000800000000000000" pitchFamily="2" charset="-78"/>
              </a:rPr>
              <a:t>a. my current competitors.</a:t>
            </a:r>
          </a:p>
          <a:p>
            <a:pPr lvl="4" algn="just"/>
            <a:r>
              <a:rPr lang="en-US" sz="2800" b="1" dirty="0">
                <a:solidFill>
                  <a:srgbClr val="0A1F61"/>
                </a:solidFill>
                <a:cs typeface="Tajawal ExtraBold" panose="00000800000000000000" pitchFamily="2" charset="-78"/>
              </a:rPr>
              <a:t>b. my future competitors.</a:t>
            </a:r>
          </a:p>
          <a:p>
            <a:pPr lvl="2" algn="just"/>
            <a:r>
              <a:rPr lang="en-US" sz="2800" b="1" dirty="0">
                <a:solidFill>
                  <a:srgbClr val="0A1F61"/>
                </a:solidFill>
                <a:cs typeface="Tajawal ExtraBold" panose="00000800000000000000" pitchFamily="2" charset="-78"/>
              </a:rPr>
              <a:t>2. I'm most at ease thinking in</a:t>
            </a:r>
          </a:p>
          <a:p>
            <a:pPr lvl="4" algn="just"/>
            <a:r>
              <a:rPr lang="en-US" sz="2800" b="1" dirty="0">
                <a:solidFill>
                  <a:srgbClr val="0A1F61"/>
                </a:solidFill>
                <a:cs typeface="Tajawal ExtraBold" panose="00000800000000000000" pitchFamily="2" charset="-78"/>
              </a:rPr>
              <a:t>a. generalities</a:t>
            </a:r>
          </a:p>
          <a:p>
            <a:pPr lvl="4" algn="just"/>
            <a:r>
              <a:rPr lang="en-US" sz="2800" b="1" dirty="0">
                <a:solidFill>
                  <a:srgbClr val="0A1F61"/>
                </a:solidFill>
                <a:cs typeface="Tajawal ExtraBold" panose="00000800000000000000" pitchFamily="2" charset="-78"/>
              </a:rPr>
              <a:t>b. specifics.</a:t>
            </a:r>
          </a:p>
          <a:p>
            <a:pPr lvl="2" algn="just"/>
            <a:r>
              <a:rPr lang="en-US" sz="2800" b="1" dirty="0">
                <a:solidFill>
                  <a:srgbClr val="0A1F61"/>
                </a:solidFill>
                <a:cs typeface="Tajawal ExtraBold" panose="00000800000000000000" pitchFamily="2" charset="-78"/>
              </a:rPr>
              <a:t>3. I tend to focus on</a:t>
            </a:r>
          </a:p>
          <a:p>
            <a:pPr lvl="3" algn="just"/>
            <a:r>
              <a:rPr lang="en-US" sz="2800" b="1" dirty="0">
                <a:solidFill>
                  <a:srgbClr val="0A1F61"/>
                </a:solidFill>
                <a:cs typeface="Tajawal ExtraBold" panose="00000800000000000000" pitchFamily="2" charset="-78"/>
              </a:rPr>
              <a:t>a. our missed opportunities.</a:t>
            </a:r>
          </a:p>
          <a:p>
            <a:pPr lvl="3" algn="just"/>
            <a:r>
              <a:rPr lang="en-US" sz="2800" b="1" dirty="0">
                <a:solidFill>
                  <a:srgbClr val="0A1F61"/>
                </a:solidFill>
                <a:cs typeface="Tajawal ExtraBold" panose="00000800000000000000" pitchFamily="2" charset="-78"/>
              </a:rPr>
              <a:t>b. opportunities we've seized.</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4. I prefer to</a:t>
            </a:r>
          </a:p>
          <a:p>
            <a:pPr lvl="4" algn="just"/>
            <a:r>
              <a:rPr lang="en-US" sz="2800" b="1" dirty="0">
                <a:solidFill>
                  <a:srgbClr val="0A1F61"/>
                </a:solidFill>
                <a:cs typeface="Tajawal ExtraBold" panose="00000800000000000000" pitchFamily="2" charset="-78"/>
              </a:rPr>
              <a:t>a. promote traditions that made us great.</a:t>
            </a:r>
          </a:p>
          <a:p>
            <a:pPr lvl="4" algn="just"/>
            <a:r>
              <a:rPr lang="en-US" sz="2800" b="1" dirty="0">
                <a:solidFill>
                  <a:srgbClr val="0A1F61"/>
                </a:solidFill>
                <a:cs typeface="Tajawal ExtraBold" panose="00000800000000000000" pitchFamily="2" charset="-78"/>
              </a:rPr>
              <a:t>b. create new traditions.</a:t>
            </a:r>
          </a:p>
          <a:p>
            <a:pPr lvl="2" algn="just"/>
            <a:r>
              <a:rPr lang="en-US" sz="2800" b="1" dirty="0">
                <a:solidFill>
                  <a:srgbClr val="0A1F61"/>
                </a:solidFill>
                <a:cs typeface="Tajawal ExtraBold" panose="00000800000000000000" pitchFamily="2" charset="-78"/>
              </a:rPr>
              <a:t>5. I like to communicate an ideas via</a:t>
            </a:r>
          </a:p>
          <a:p>
            <a:pPr lvl="4" algn="just"/>
            <a:r>
              <a:rPr lang="en-US" sz="2800" b="1" dirty="0">
                <a:solidFill>
                  <a:srgbClr val="0A1F61"/>
                </a:solidFill>
                <a:cs typeface="Tajawal ExtraBold" panose="00000800000000000000" pitchFamily="2" charset="-78"/>
              </a:rPr>
              <a:t>a. a written report.</a:t>
            </a:r>
          </a:p>
          <a:p>
            <a:pPr lvl="4" algn="just"/>
            <a:r>
              <a:rPr lang="en-US" sz="2800" b="1" dirty="0">
                <a:solidFill>
                  <a:srgbClr val="0A1F61"/>
                </a:solidFill>
                <a:cs typeface="Tajawal ExtraBold" panose="00000800000000000000" pitchFamily="2" charset="-78"/>
              </a:rPr>
              <a:t>b. a one-page chart.</a:t>
            </a:r>
          </a:p>
          <a:p>
            <a:pPr lvl="2" algn="just"/>
            <a:r>
              <a:rPr lang="en-US" sz="2800" b="1" dirty="0">
                <a:solidFill>
                  <a:srgbClr val="0A1F61"/>
                </a:solidFill>
                <a:cs typeface="Tajawal ExtraBold" panose="00000800000000000000" pitchFamily="2" charset="-78"/>
              </a:rPr>
              <a:t>6. I tend to ask,</a:t>
            </a:r>
          </a:p>
          <a:p>
            <a:pPr lvl="4" algn="just"/>
            <a:r>
              <a:rPr lang="en-US" sz="2800" b="1" dirty="0">
                <a:solidFill>
                  <a:srgbClr val="0A1F61"/>
                </a:solidFill>
                <a:cs typeface="Tajawal ExtraBold" panose="00000800000000000000" pitchFamily="2" charset="-78"/>
              </a:rPr>
              <a:t>a. "How can we do this better?"</a:t>
            </a:r>
          </a:p>
          <a:p>
            <a:pPr lvl="4" algn="just"/>
            <a:r>
              <a:rPr lang="en-US" sz="2800" b="1" dirty="0">
                <a:solidFill>
                  <a:srgbClr val="0A1F61"/>
                </a:solidFill>
                <a:cs typeface="Tajawal ExtraBold" panose="00000800000000000000" pitchFamily="2" charset="-78"/>
              </a:rPr>
              <a:t>b. "Why are we doing this?"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70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50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76708" y="1303434"/>
            <a:ext cx="10427749" cy="510909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endParaRPr lang="en-US" sz="1000" b="1" dirty="0">
              <a:solidFill>
                <a:srgbClr val="0A1F61"/>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7. I believe</a:t>
            </a:r>
          </a:p>
          <a:p>
            <a:pPr lvl="4" algn="just"/>
            <a:r>
              <a:rPr lang="en-US" sz="2400" b="1" dirty="0">
                <a:solidFill>
                  <a:srgbClr val="0A1F61"/>
                </a:solidFill>
                <a:cs typeface="Tajawal ExtraBold" panose="00000800000000000000" pitchFamily="2" charset="-78"/>
              </a:rPr>
              <a:t>a. there's always a way to minimize risk.</a:t>
            </a:r>
          </a:p>
          <a:p>
            <a:pPr lvl="4" algn="just"/>
            <a:r>
              <a:rPr lang="en-US" sz="2400" b="1" dirty="0">
                <a:solidFill>
                  <a:srgbClr val="0A1F61"/>
                </a:solidFill>
                <a:cs typeface="Tajawal ExtraBold" panose="00000800000000000000" pitchFamily="2" charset="-78"/>
              </a:rPr>
              <a:t>b. some risks are too great.</a:t>
            </a:r>
          </a:p>
          <a:p>
            <a:pPr lvl="2" algn="just"/>
            <a:r>
              <a:rPr lang="en-US" sz="2400" b="1" dirty="0">
                <a:solidFill>
                  <a:srgbClr val="0A1F61"/>
                </a:solidFill>
                <a:cs typeface="Tajawal ExtraBold" panose="00000800000000000000" pitchFamily="2" charset="-78"/>
              </a:rPr>
              <a:t>8. When I disagree with my boss, I typically</a:t>
            </a:r>
          </a:p>
          <a:p>
            <a:pPr lvl="4" algn="just"/>
            <a:r>
              <a:rPr lang="en-US" sz="2400" b="1" dirty="0">
                <a:solidFill>
                  <a:srgbClr val="0A1F61"/>
                </a:solidFill>
                <a:cs typeface="Tajawal ExtraBold" panose="00000800000000000000" pitchFamily="2" charset="-78"/>
              </a:rPr>
              <a:t>a. coax him/her nicely to alter his/her view.</a:t>
            </a:r>
          </a:p>
          <a:p>
            <a:pPr lvl="4" algn="just"/>
            <a:r>
              <a:rPr lang="en-US" sz="2400" b="1" dirty="0">
                <a:solidFill>
                  <a:srgbClr val="0A1F61"/>
                </a:solidFill>
                <a:cs typeface="Tajawal ExtraBold" panose="00000800000000000000" pitchFamily="2" charset="-78"/>
              </a:rPr>
              <a:t>b. bluntly tell him/her, "You're wrong."</a:t>
            </a:r>
          </a:p>
          <a:p>
            <a:pPr lvl="2" algn="just"/>
            <a:r>
              <a:rPr lang="en-US" sz="2400" b="1" dirty="0">
                <a:solidFill>
                  <a:srgbClr val="0A1F61"/>
                </a:solidFill>
                <a:cs typeface="Tajawal ExtraBold" panose="00000800000000000000" pitchFamily="2" charset="-78"/>
              </a:rPr>
              <a:t>9. I tend to sway people by using</a:t>
            </a:r>
          </a:p>
          <a:p>
            <a:pPr lvl="4" algn="just"/>
            <a:r>
              <a:rPr lang="en-US" sz="2400" b="1" dirty="0">
                <a:solidFill>
                  <a:srgbClr val="0A1F61"/>
                </a:solidFill>
                <a:cs typeface="Tajawal ExtraBold" panose="00000800000000000000" pitchFamily="2" charset="-78"/>
              </a:rPr>
              <a:t>a. emotion.</a:t>
            </a:r>
          </a:p>
          <a:p>
            <a:pPr lvl="4" algn="just"/>
            <a:r>
              <a:rPr lang="en-US" sz="2400" b="1" dirty="0">
                <a:solidFill>
                  <a:srgbClr val="0A1F61"/>
                </a:solidFill>
                <a:cs typeface="Tajawal ExtraBold" panose="00000800000000000000" pitchFamily="2" charset="-78"/>
              </a:rPr>
              <a:t>b. logic.</a:t>
            </a:r>
          </a:p>
          <a:p>
            <a:pPr marL="795338" lvl="4" indent="60325" algn="just"/>
            <a:r>
              <a:rPr lang="en-US" sz="2400" b="1" dirty="0">
                <a:solidFill>
                  <a:srgbClr val="0A1F61"/>
                </a:solidFill>
                <a:cs typeface="Tajawal ExtraBold" panose="00000800000000000000" pitchFamily="2" charset="-78"/>
              </a:rPr>
              <a:t>10. I think this quiz is</a:t>
            </a:r>
          </a:p>
          <a:p>
            <a:pPr lvl="4" algn="just"/>
            <a:r>
              <a:rPr lang="en-US" sz="2400" b="1" dirty="0">
                <a:solidFill>
                  <a:srgbClr val="0A1F61"/>
                </a:solidFill>
                <a:cs typeface="Tajawal ExtraBold" panose="00000800000000000000" pitchFamily="2" charset="-78"/>
              </a:rPr>
              <a:t>a. ridiculous.</a:t>
            </a:r>
          </a:p>
          <a:p>
            <a:pPr lvl="4" algn="just"/>
            <a:r>
              <a:rPr lang="en-US" sz="2400" b="1" dirty="0">
                <a:solidFill>
                  <a:srgbClr val="0A1F61"/>
                </a:solidFill>
                <a:cs typeface="Tajawal ExtraBold" panose="00000800000000000000" pitchFamily="2" charset="-78"/>
              </a:rPr>
              <a:t>b. fascinating.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3191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40164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Do You Have Charismatic Tendencies?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141933" y="1309265"/>
            <a:ext cx="9520127" cy="509825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9EA46E07-EB5F-85BA-5AFD-6FBA1C643C6D}"/>
              </a:ext>
            </a:extLst>
          </p:cNvPr>
          <p:cNvPicPr>
            <a:picLocks noChangeAspect="1"/>
          </p:cNvPicPr>
          <p:nvPr/>
        </p:nvPicPr>
        <p:blipFill>
          <a:blip r:embed="rId5"/>
          <a:stretch>
            <a:fillRect/>
          </a:stretch>
        </p:blipFill>
        <p:spPr>
          <a:xfrm>
            <a:off x="2409096" y="640034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55768"/>
            <a:ext cx="9360742" cy="4893647"/>
          </a:xfrm>
          <a:prstGeom prst="rect">
            <a:avLst/>
          </a:prstGeom>
          <a:noFill/>
        </p:spPr>
        <p:txBody>
          <a:bodyPr wrap="square" rtlCol="0">
            <a:spAutoFit/>
          </a:bodyPr>
          <a:lstStyle/>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7544</TotalTime>
  <Words>5198</Words>
  <Application>Microsoft Office PowerPoint</Application>
  <PresentationFormat>Widescreen</PresentationFormat>
  <Paragraphs>545</Paragraphs>
  <Slides>71</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71</vt:i4>
      </vt:variant>
    </vt:vector>
  </HeadingPairs>
  <TitlesOfParts>
    <vt:vector size="79"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175</cp:revision>
  <dcterms:created xsi:type="dcterms:W3CDTF">2021-08-03T13:03:26Z</dcterms:created>
  <dcterms:modified xsi:type="dcterms:W3CDTF">2024-10-24T16:37:31Z</dcterms:modified>
</cp:coreProperties>
</file>