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258" r:id="rId4"/>
    <p:sldId id="316" r:id="rId5"/>
    <p:sldId id="259" r:id="rId6"/>
    <p:sldId id="256" r:id="rId7"/>
    <p:sldId id="260" r:id="rId8"/>
    <p:sldId id="317" r:id="rId9"/>
    <p:sldId id="318" r:id="rId10"/>
    <p:sldId id="319" r:id="rId11"/>
    <p:sldId id="320" r:id="rId12"/>
    <p:sldId id="321" r:id="rId13"/>
    <p:sldId id="322" r:id="rId14"/>
    <p:sldId id="323" r:id="rId15"/>
    <p:sldId id="324" r:id="rId16"/>
    <p:sldId id="325" r:id="rId17"/>
    <p:sldId id="326" r:id="rId18"/>
    <p:sldId id="331" r:id="rId19"/>
    <p:sldId id="332" r:id="rId20"/>
    <p:sldId id="334" r:id="rId21"/>
    <p:sldId id="327" r:id="rId22"/>
    <p:sldId id="328" r:id="rId23"/>
    <p:sldId id="329" r:id="rId24"/>
    <p:sldId id="330" r:id="rId25"/>
    <p:sldId id="336" r:id="rId26"/>
    <p:sldId id="335" r:id="rId27"/>
    <p:sldId id="337" r:id="rId28"/>
    <p:sldId id="338" r:id="rId29"/>
    <p:sldId id="339" r:id="rId30"/>
    <p:sldId id="340" r:id="rId31"/>
    <p:sldId id="341" r:id="rId32"/>
    <p:sldId id="342" r:id="rId33"/>
    <p:sldId id="343" r:id="rId34"/>
    <p:sldId id="344" r:id="rId35"/>
    <p:sldId id="345" r:id="rId36"/>
    <p:sldId id="346" r:id="rId37"/>
    <p:sldId id="347" r:id="rId38"/>
    <p:sldId id="261" r:id="rId39"/>
    <p:sldId id="348" r:id="rId40"/>
    <p:sldId id="349" r:id="rId41"/>
    <p:sldId id="350" r:id="rId42"/>
    <p:sldId id="351" r:id="rId43"/>
    <p:sldId id="352" r:id="rId44"/>
    <p:sldId id="353" r:id="rId45"/>
    <p:sldId id="354" r:id="rId46"/>
    <p:sldId id="30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D6F8"/>
    <a:srgbClr val="E3D9F5"/>
    <a:srgbClr val="9EC4E6"/>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04-Mar-21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04-Mar-21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04-Mar-21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04-Mar-21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04-Mar-21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04-Mar-21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04-Mar-21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04-Mar-21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04-Mar-21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04-Mar-21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04-Mar-21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04-Mar-21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04-Mar-21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04-Mar-21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04-Mar-21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04-Mar-21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04-Mar-21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04-Mar-21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04-Mar-21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04-Mar-21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04-Mar-21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04-Mar-21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04-Mar-21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04-Mar-21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s://www.nexxt.com/articles/4-ways-to-make-a-better-impression-at-your-14199-article.html"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jobsearch.about.com/od/jobinterviewtypes/a/mock-interview.htm"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solidFill>
                  <a:schemeClr val="bg1"/>
                </a:solidFill>
                <a:latin typeface="+mn-lt"/>
              </a:rPr>
              <a:t>Job seeking process </a:t>
            </a:r>
            <a:r>
              <a:rPr lang="en-US" dirty="0" smtClean="0">
                <a:solidFill>
                  <a:srgbClr val="C00000"/>
                </a:solidFill>
                <a:latin typeface="+mn-lt"/>
              </a:rPr>
              <a:t>2</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5</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CMM201</a:t>
            </a:r>
            <a:endParaRPr lang="en-US" b="1" dirty="0">
              <a:solidFill>
                <a:schemeClr val="bg1">
                  <a:lumMod val="95000"/>
                </a:schemeClr>
              </a:solidFill>
            </a:endParaRPr>
          </a:p>
          <a:p>
            <a:pPr algn="l"/>
            <a:r>
              <a:rPr lang="en-US" b="1" dirty="0" smtClean="0">
                <a:solidFill>
                  <a:schemeClr val="bg1">
                    <a:lumMod val="95000"/>
                  </a:schemeClr>
                </a:solidFill>
              </a:rPr>
              <a:t>Communication skills</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Business Champions</a:t>
            </a:r>
          </a:p>
          <a:p>
            <a:r>
              <a:rPr lang="en-US" sz="3000" b="1" dirty="0">
                <a:solidFill>
                  <a:srgbClr val="53728A"/>
                </a:solidFill>
              </a:rPr>
              <a:t>School</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24313" y="260524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01998" y="4007397"/>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166212" y="396632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432950" y="4312465"/>
            <a:ext cx="2419252"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Interviewing</a:t>
            </a:r>
            <a:endParaRPr lang="en-US" sz="3200" b="1" dirty="0">
              <a:latin typeface="Times New Roman" panose="02020603050405020304" pitchFamily="18" charset="0"/>
              <a:cs typeface="Times New Roman" panose="02020603050405020304" pitchFamily="18" charset="0"/>
            </a:endParaRPr>
          </a:p>
        </p:txBody>
      </p:sp>
      <p:sp>
        <p:nvSpPr>
          <p:cNvPr id="19" name="Right Bracket 18"/>
          <p:cNvSpPr/>
          <p:nvPr/>
        </p:nvSpPr>
        <p:spPr>
          <a:xfrm>
            <a:off x="11451634" y="149646"/>
            <a:ext cx="329418" cy="18959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277493" y="286922"/>
            <a:ext cx="4703975" cy="584775"/>
          </a:xfrm>
          <a:prstGeom prst="rect">
            <a:avLst/>
          </a:prstGeom>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Following up</a:t>
            </a:r>
            <a:endParaRPr lang="en-US" sz="3200" b="1"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4" name="Rectangle 3"/>
          <p:cNvSpPr/>
          <p:nvPr/>
        </p:nvSpPr>
        <p:spPr>
          <a:xfrm>
            <a:off x="7530339" y="1369318"/>
            <a:ext cx="3919420" cy="584775"/>
          </a:xfrm>
          <a:prstGeom prst="rect">
            <a:avLst/>
          </a:prstGeom>
        </p:spPr>
        <p:txBody>
          <a:bodyPr wrap="square">
            <a:spAutoFit/>
          </a:bodyPr>
          <a:lstStyle/>
          <a:p>
            <a:pPr algn="ctr"/>
            <a:r>
              <a:rPr lang="en-US" sz="3200" b="1" dirty="0" smtClean="0">
                <a:latin typeface="Times New Roman" panose="02020603050405020304" pitchFamily="18" charset="0"/>
                <a:cs typeface="Times New Roman" panose="02020603050405020304" pitchFamily="18" charset="0"/>
              </a:rPr>
              <a:t>Negotiating</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496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grpId="0" nodeType="click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500" fill="hold"/>
                                        <p:tgtEl>
                                          <p:spTgt spid="4"/>
                                        </p:tgtEl>
                                        <p:attrNameLst>
                                          <p:attrName>ppt_w</p:attrName>
                                        </p:attrNameLst>
                                      </p:cBhvr>
                                      <p:tavLst>
                                        <p:tav tm="0">
                                          <p:val>
                                            <p:fltVal val="0"/>
                                          </p:val>
                                        </p:tav>
                                        <p:tav tm="100000">
                                          <p:val>
                                            <p:strVal val="#ppt_w"/>
                                          </p:val>
                                        </p:tav>
                                      </p:tavLst>
                                    </p:anim>
                                    <p:anim calcmode="lin" valueType="num">
                                      <p:cBhvr>
                                        <p:cTn id="74" dur="500" fill="hold"/>
                                        <p:tgtEl>
                                          <p:spTgt spid="4"/>
                                        </p:tgtEl>
                                        <p:attrNameLst>
                                          <p:attrName>ppt_h</p:attrName>
                                        </p:attrNameLst>
                                      </p:cBhvr>
                                      <p:tavLst>
                                        <p:tav tm="0">
                                          <p:val>
                                            <p:fltVal val="0"/>
                                          </p:val>
                                        </p:tav>
                                        <p:tav tm="100000">
                                          <p:val>
                                            <p:strVal val="#ppt_h"/>
                                          </p:val>
                                        </p:tav>
                                      </p:tavLst>
                                    </p:anim>
                                    <p:animEffect transition="in" filter="fade">
                                      <p:cBhvr>
                                        <p:cTn id="7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70854" y="95526"/>
            <a:ext cx="5344733" cy="71846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40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23104" y="1066487"/>
            <a:ext cx="5185971"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What is the job-seeking process?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933253" y="1849576"/>
            <a:ext cx="7956223" cy="882678"/>
          </a:xfrm>
          <a:prstGeom prst="rect">
            <a:avLst/>
          </a:prstGeom>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Seeking a job is a multifaceted process that is part research, part performance, and part roller-coaster ride.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527901" y="2740996"/>
            <a:ext cx="5762347" cy="487506"/>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The job-seeking </a:t>
            </a:r>
            <a:r>
              <a:rPr lang="en-US" sz="2400" b="1" dirty="0" smtClean="0">
                <a:latin typeface="Times New Roman" panose="02020603050405020304" pitchFamily="18" charset="0"/>
                <a:ea typeface="Calibri" panose="020F0502020204030204" pitchFamily="34" charset="0"/>
                <a:cs typeface="Arial" panose="020B0604020202020204" pitchFamily="34" charset="0"/>
              </a:rPr>
              <a:t>process involves six stages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3253" y="3670941"/>
            <a:ext cx="1654620"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Exploring,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515874" y="4305469"/>
            <a:ext cx="1956818"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Researching,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450934" y="4937883"/>
            <a:ext cx="1553630"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Applying,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004563" y="3638372"/>
            <a:ext cx="2013693"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Interviewing,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4877959" y="4270215"/>
            <a:ext cx="2056973"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Following up,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906446" y="4902058"/>
            <a:ext cx="1859805"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Negotiating,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cxnSp>
        <p:nvCxnSpPr>
          <p:cNvPr id="14" name="Straight Connector 13"/>
          <p:cNvCxnSpPr/>
          <p:nvPr/>
        </p:nvCxnSpPr>
        <p:spPr>
          <a:xfrm>
            <a:off x="716437" y="3115380"/>
            <a:ext cx="3082565" cy="2540702"/>
          </a:xfrm>
          <a:prstGeom prst="line">
            <a:avLst/>
          </a:prstGeom>
          <a:effectLst>
            <a:glow rad="228600">
              <a:schemeClr val="accent2">
                <a:satMod val="175000"/>
                <a:alpha val="40000"/>
              </a:schemeClr>
            </a:glow>
            <a:outerShdw blurRad="50800" dist="38100" dir="5400000" algn="t" rotWithShape="0">
              <a:prstClr val="black">
                <a:alpha val="40000"/>
              </a:prstClr>
            </a:outerShdw>
            <a:reflection blurRad="6350" stA="50000" endA="300" endPos="38500" dist="50800" dir="5400000" sy="-100000" algn="bl" rotWithShape="0"/>
          </a:effectLst>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460351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ppt_x"/>
                                          </p:val>
                                        </p:tav>
                                        <p:tav tm="100000">
                                          <p:val>
                                            <p:strVal val="#ppt_x"/>
                                          </p:val>
                                        </p:tav>
                                      </p:tavLst>
                                    </p:anim>
                                    <p:anim calcmode="lin" valueType="num">
                                      <p:cBhvr additive="base">
                                        <p:cTn id="3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500" fill="hold"/>
                                        <p:tgtEl>
                                          <p:spTgt spid="8"/>
                                        </p:tgtEl>
                                        <p:attrNameLst>
                                          <p:attrName>ppt_x</p:attrName>
                                        </p:attrNameLst>
                                      </p:cBhvr>
                                      <p:tavLst>
                                        <p:tav tm="0">
                                          <p:val>
                                            <p:strVal val="#ppt_x"/>
                                          </p:val>
                                        </p:tav>
                                        <p:tav tm="100000">
                                          <p:val>
                                            <p:strVal val="#ppt_x"/>
                                          </p:val>
                                        </p:tav>
                                      </p:tavLst>
                                    </p:anim>
                                    <p:anim calcmode="lin" valueType="num">
                                      <p:cBhvr additive="base">
                                        <p:cTn id="4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ppt_x"/>
                                          </p:val>
                                        </p:tav>
                                        <p:tav tm="100000">
                                          <p:val>
                                            <p:strVal val="#ppt_x"/>
                                          </p:val>
                                        </p:tav>
                                      </p:tavLst>
                                    </p:anim>
                                    <p:anim calcmode="lin" valueType="num">
                                      <p:cBhvr additive="base">
                                        <p:cTn id="5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500" fill="hold"/>
                                        <p:tgtEl>
                                          <p:spTgt spid="10"/>
                                        </p:tgtEl>
                                        <p:attrNameLst>
                                          <p:attrName>ppt_x</p:attrName>
                                        </p:attrNameLst>
                                      </p:cBhvr>
                                      <p:tavLst>
                                        <p:tav tm="0">
                                          <p:val>
                                            <p:strVal val="#ppt_x"/>
                                          </p:val>
                                        </p:tav>
                                        <p:tav tm="100000">
                                          <p:val>
                                            <p:strVal val="#ppt_x"/>
                                          </p:val>
                                        </p:tav>
                                      </p:tavLst>
                                    </p:anim>
                                    <p:anim calcmode="lin" valueType="num">
                                      <p:cBhvr additive="base">
                                        <p:cTn id="5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nodeType="click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wipe(down)">
                                      <p:cBhvr>
                                        <p:cTn id="68" dur="580">
                                          <p:stCondLst>
                                            <p:cond delay="0"/>
                                          </p:stCondLst>
                                        </p:cTn>
                                        <p:tgtEl>
                                          <p:spTgt spid="14"/>
                                        </p:tgtEl>
                                      </p:cBhvr>
                                    </p:animEffect>
                                    <p:anim calcmode="lin" valueType="num">
                                      <p:cBhvr>
                                        <p:cTn id="69"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74" dur="26">
                                          <p:stCondLst>
                                            <p:cond delay="650"/>
                                          </p:stCondLst>
                                        </p:cTn>
                                        <p:tgtEl>
                                          <p:spTgt spid="14"/>
                                        </p:tgtEl>
                                      </p:cBhvr>
                                      <p:to x="100000" y="60000"/>
                                    </p:animScale>
                                    <p:animScale>
                                      <p:cBhvr>
                                        <p:cTn id="75" dur="166" decel="50000">
                                          <p:stCondLst>
                                            <p:cond delay="676"/>
                                          </p:stCondLst>
                                        </p:cTn>
                                        <p:tgtEl>
                                          <p:spTgt spid="14"/>
                                        </p:tgtEl>
                                      </p:cBhvr>
                                      <p:to x="100000" y="100000"/>
                                    </p:animScale>
                                    <p:animScale>
                                      <p:cBhvr>
                                        <p:cTn id="76" dur="26">
                                          <p:stCondLst>
                                            <p:cond delay="1312"/>
                                          </p:stCondLst>
                                        </p:cTn>
                                        <p:tgtEl>
                                          <p:spTgt spid="14"/>
                                        </p:tgtEl>
                                      </p:cBhvr>
                                      <p:to x="100000" y="80000"/>
                                    </p:animScale>
                                    <p:animScale>
                                      <p:cBhvr>
                                        <p:cTn id="77" dur="166" decel="50000">
                                          <p:stCondLst>
                                            <p:cond delay="1338"/>
                                          </p:stCondLst>
                                        </p:cTn>
                                        <p:tgtEl>
                                          <p:spTgt spid="14"/>
                                        </p:tgtEl>
                                      </p:cBhvr>
                                      <p:to x="100000" y="100000"/>
                                    </p:animScale>
                                    <p:animScale>
                                      <p:cBhvr>
                                        <p:cTn id="78" dur="26">
                                          <p:stCondLst>
                                            <p:cond delay="1642"/>
                                          </p:stCondLst>
                                        </p:cTn>
                                        <p:tgtEl>
                                          <p:spTgt spid="14"/>
                                        </p:tgtEl>
                                      </p:cBhvr>
                                      <p:to x="100000" y="90000"/>
                                    </p:animScale>
                                    <p:animScale>
                                      <p:cBhvr>
                                        <p:cTn id="79" dur="166" decel="50000">
                                          <p:stCondLst>
                                            <p:cond delay="1668"/>
                                          </p:stCondLst>
                                        </p:cTn>
                                        <p:tgtEl>
                                          <p:spTgt spid="14"/>
                                        </p:tgtEl>
                                      </p:cBhvr>
                                      <p:to x="100000" y="100000"/>
                                    </p:animScale>
                                    <p:animScale>
                                      <p:cBhvr>
                                        <p:cTn id="80" dur="26">
                                          <p:stCondLst>
                                            <p:cond delay="1808"/>
                                          </p:stCondLst>
                                        </p:cTn>
                                        <p:tgtEl>
                                          <p:spTgt spid="14"/>
                                        </p:tgtEl>
                                      </p:cBhvr>
                                      <p:to x="100000" y="95000"/>
                                    </p:animScale>
                                    <p:animScale>
                                      <p:cBhvr>
                                        <p:cTn id="81"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animBg="1"/>
      <p:bldP spid="8" grpId="0" animBg="1"/>
      <p:bldP spid="9" grpId="0" animBg="1"/>
      <p:bldP spid="10"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227713"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74772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65638" y="1698083"/>
            <a:ext cx="5769528"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5" name="Rounded Rectangle 4"/>
          <p:cNvSpPr/>
          <p:nvPr/>
        </p:nvSpPr>
        <p:spPr>
          <a:xfrm>
            <a:off x="961534" y="1920893"/>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latin typeface="Times New Roman" panose="02020603050405020304" pitchFamily="18" charset="0"/>
                <a:cs typeface="Times New Roman" panose="02020603050405020304" pitchFamily="18" charset="0"/>
              </a:rPr>
              <a:t>Before </a:t>
            </a:r>
            <a:endParaRPr lang="en-US"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6227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 calcmode="lin" valueType="num">
                                      <p:cBhvr>
                                        <p:cTn id="13" dur="1000" fill="hold"/>
                                        <p:tgtEl>
                                          <p:spTgt spid="5"/>
                                        </p:tgtEl>
                                        <p:attrNameLst>
                                          <p:attrName>style.rotation</p:attrName>
                                        </p:attrNameLst>
                                      </p:cBhvr>
                                      <p:tavLst>
                                        <p:tav tm="0">
                                          <p:val>
                                            <p:fltVal val="90"/>
                                          </p:val>
                                        </p:tav>
                                        <p:tav tm="100000">
                                          <p:val>
                                            <p:fltVal val="0"/>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244339" y="1195721"/>
            <a:ext cx="8587818" cy="1200329"/>
          </a:xfrm>
          <a:prstGeom prst="rect">
            <a:avLst/>
          </a:prstGeom>
          <a:solidFill>
            <a:schemeClr val="accent1">
              <a:lumMod val="20000"/>
              <a:lumOff val="80000"/>
            </a:schemeClr>
          </a:solidFill>
          <a:ln>
            <a:solidFill>
              <a:schemeClr val="bg1"/>
            </a:solidFill>
          </a:ln>
        </p:spPr>
        <p:txBody>
          <a:bodyPr wrap="square">
            <a:spAutoFit/>
          </a:bodyPr>
          <a:lstStyle/>
          <a:p>
            <a:pPr algn="ctr"/>
            <a:r>
              <a:rPr lang="en-US" sz="2400" dirty="0">
                <a:latin typeface="Times New Roman" panose="02020603050405020304" pitchFamily="18" charset="0"/>
                <a:cs typeface="Times New Roman" panose="02020603050405020304" pitchFamily="18" charset="0"/>
              </a:rPr>
              <a:t>Although securing an interview is an exciting milestone in the job-seeking process, you’re still several steps away from being hired. To land the position, you must do two important tasks</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cxnSp>
        <p:nvCxnSpPr>
          <p:cNvPr id="3" name="Straight Arrow Connector 2"/>
          <p:cNvCxnSpPr/>
          <p:nvPr/>
        </p:nvCxnSpPr>
        <p:spPr>
          <a:xfrm flipH="1">
            <a:off x="2073897" y="2396050"/>
            <a:ext cx="3091992" cy="1478366"/>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9" name="Rounded Rectangle 8"/>
          <p:cNvSpPr/>
          <p:nvPr/>
        </p:nvSpPr>
        <p:spPr>
          <a:xfrm>
            <a:off x="263951" y="3912124"/>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P</a:t>
            </a:r>
            <a:r>
              <a:rPr lang="en-US" sz="2400" b="1" dirty="0" smtClean="0">
                <a:latin typeface="Times New Roman" panose="02020603050405020304" pitchFamily="18" charset="0"/>
                <a:cs typeface="Times New Roman" panose="02020603050405020304" pitchFamily="18" charset="0"/>
              </a:rPr>
              <a:t>reparing </a:t>
            </a:r>
            <a:endParaRPr lang="en-US" sz="2400" b="1" dirty="0">
              <a:latin typeface="Times New Roman" panose="02020603050405020304" pitchFamily="18" charset="0"/>
              <a:cs typeface="Times New Roman" panose="02020603050405020304" pitchFamily="18" charset="0"/>
            </a:endParaRPr>
          </a:p>
        </p:txBody>
      </p:sp>
      <p:cxnSp>
        <p:nvCxnSpPr>
          <p:cNvPr id="10" name="Straight Arrow Connector 9"/>
          <p:cNvCxnSpPr/>
          <p:nvPr/>
        </p:nvCxnSpPr>
        <p:spPr>
          <a:xfrm>
            <a:off x="5165889" y="2396050"/>
            <a:ext cx="1029093" cy="1440658"/>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1" name="Rounded Rectangle 10"/>
          <p:cNvSpPr/>
          <p:nvPr/>
        </p:nvSpPr>
        <p:spPr>
          <a:xfrm>
            <a:off x="4385036" y="3874416"/>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P</a:t>
            </a:r>
            <a:r>
              <a:rPr lang="en-US" sz="2400" b="1" dirty="0" smtClean="0">
                <a:latin typeface="Times New Roman" panose="02020603050405020304" pitchFamily="18" charset="0"/>
                <a:cs typeface="Times New Roman" panose="02020603050405020304" pitchFamily="18" charset="0"/>
              </a:rPr>
              <a:t>racticing</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02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ppt_w</p:attrName>
                                        </p:attrNameLst>
                                      </p:cBhvr>
                                      <p:tavLst>
                                        <p:tav tm="0">
                                          <p:val>
                                            <p:fltVal val="0"/>
                                          </p:val>
                                        </p:tav>
                                        <p:tav tm="100000">
                                          <p:val>
                                            <p:strVal val="#ppt_w"/>
                                          </p:val>
                                        </p:tav>
                                      </p:tavLst>
                                    </p:anim>
                                    <p:anim calcmode="lin" valueType="num">
                                      <p:cBhvr>
                                        <p:cTn id="19" dur="1000" fill="hold"/>
                                        <p:tgtEl>
                                          <p:spTgt spid="3"/>
                                        </p:tgtEl>
                                        <p:attrNameLst>
                                          <p:attrName>ppt_h</p:attrName>
                                        </p:attrNameLst>
                                      </p:cBhvr>
                                      <p:tavLst>
                                        <p:tav tm="0">
                                          <p:val>
                                            <p:fltVal val="0"/>
                                          </p:val>
                                        </p:tav>
                                        <p:tav tm="100000">
                                          <p:val>
                                            <p:strVal val="#ppt_h"/>
                                          </p:val>
                                        </p:tav>
                                      </p:tavLst>
                                    </p:anim>
                                    <p:anim calcmode="lin" valueType="num">
                                      <p:cBhvr>
                                        <p:cTn id="20" dur="1000" fill="hold"/>
                                        <p:tgtEl>
                                          <p:spTgt spid="3"/>
                                        </p:tgtEl>
                                        <p:attrNameLst>
                                          <p:attrName>style.rotation</p:attrName>
                                        </p:attrNameLst>
                                      </p:cBhvr>
                                      <p:tavLst>
                                        <p:tav tm="0">
                                          <p:val>
                                            <p:fltVal val="90"/>
                                          </p:val>
                                        </p:tav>
                                        <p:tav tm="100000">
                                          <p:val>
                                            <p:fltVal val="0"/>
                                          </p:val>
                                        </p:tav>
                                      </p:tavLst>
                                    </p:anim>
                                    <p:animEffect transition="in" filter="fade">
                                      <p:cBhvr>
                                        <p:cTn id="21" dur="1000"/>
                                        <p:tgtEl>
                                          <p:spTgt spid="3"/>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ounded Rectangle 8"/>
          <p:cNvSpPr/>
          <p:nvPr/>
        </p:nvSpPr>
        <p:spPr>
          <a:xfrm>
            <a:off x="311085" y="933253"/>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P</a:t>
            </a:r>
            <a:r>
              <a:rPr lang="en-US" sz="2400" b="1" dirty="0" smtClean="0">
                <a:latin typeface="Times New Roman" panose="02020603050405020304" pitchFamily="18" charset="0"/>
                <a:cs typeface="Times New Roman" panose="02020603050405020304" pitchFamily="18" charset="0"/>
              </a:rPr>
              <a:t>reparing </a:t>
            </a:r>
            <a:endParaRPr lang="en-US" sz="2400" b="1" dirty="0">
              <a:latin typeface="Times New Roman" panose="02020603050405020304" pitchFamily="18" charset="0"/>
              <a:cs typeface="Times New Roman" panose="02020603050405020304" pitchFamily="18" charset="0"/>
            </a:endParaRPr>
          </a:p>
        </p:txBody>
      </p:sp>
      <p:cxnSp>
        <p:nvCxnSpPr>
          <p:cNvPr id="5" name="Straight Arrow Connector 4"/>
          <p:cNvCxnSpPr/>
          <p:nvPr/>
        </p:nvCxnSpPr>
        <p:spPr>
          <a:xfrm flipV="1">
            <a:off x="2799761" y="933253"/>
            <a:ext cx="4722829" cy="25452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a:off x="2775513" y="1943493"/>
            <a:ext cx="4747077" cy="13040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8" name="Wave 7"/>
          <p:cNvSpPr/>
          <p:nvPr/>
        </p:nvSpPr>
        <p:spPr>
          <a:xfrm>
            <a:off x="7677451" y="473612"/>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Message</a:t>
            </a:r>
          </a:p>
        </p:txBody>
      </p:sp>
      <p:sp>
        <p:nvSpPr>
          <p:cNvPr id="13" name="Wave 12"/>
          <p:cNvSpPr/>
          <p:nvPr/>
        </p:nvSpPr>
        <p:spPr>
          <a:xfrm>
            <a:off x="7677451" y="1602557"/>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Appearance</a:t>
            </a:r>
            <a:endParaRPr lang="en-US" sz="2400" b="1" dirty="0">
              <a:latin typeface="Times New Roman" panose="02020603050405020304" pitchFamily="18" charset="0"/>
              <a:cs typeface="Times New Roman" panose="02020603050405020304" pitchFamily="18" charset="0"/>
            </a:endParaRPr>
          </a:p>
        </p:txBody>
      </p:sp>
      <p:sp>
        <p:nvSpPr>
          <p:cNvPr id="17" name="Explosion 2 16"/>
          <p:cNvSpPr/>
          <p:nvPr/>
        </p:nvSpPr>
        <p:spPr>
          <a:xfrm>
            <a:off x="348197" y="2316945"/>
            <a:ext cx="3044857" cy="1732963"/>
          </a:xfrm>
          <a:prstGeom prst="irregularSeal2">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Bad news</a:t>
            </a:r>
          </a:p>
        </p:txBody>
      </p:sp>
      <p:sp>
        <p:nvSpPr>
          <p:cNvPr id="18" name="Rectangle 17"/>
          <p:cNvSpPr/>
          <p:nvPr/>
        </p:nvSpPr>
        <p:spPr>
          <a:xfrm>
            <a:off x="2084212" y="3646828"/>
            <a:ext cx="8233601" cy="530594"/>
          </a:xfrm>
          <a:prstGeom prst="rect">
            <a:avLst/>
          </a:prstGeom>
          <a:solidFill>
            <a:schemeClr val="accent1">
              <a:lumMod val="20000"/>
              <a:lumOff val="80000"/>
            </a:schemeClr>
          </a:solidFill>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“YOU CAN NOT KNOW ALL THE QUESTIONS”.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9" name="Explosion 2 18"/>
          <p:cNvSpPr/>
          <p:nvPr/>
        </p:nvSpPr>
        <p:spPr>
          <a:xfrm>
            <a:off x="104671" y="4202308"/>
            <a:ext cx="3430381" cy="1732963"/>
          </a:xfrm>
          <a:prstGeom prst="irregularSeal2">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news</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ectangle 19"/>
          <p:cNvSpPr/>
          <p:nvPr/>
        </p:nvSpPr>
        <p:spPr>
          <a:xfrm>
            <a:off x="764101" y="5810992"/>
            <a:ext cx="5541902" cy="553357"/>
          </a:xfrm>
          <a:prstGeom prst="rect">
            <a:avLst/>
          </a:prstGeom>
          <a:solidFill>
            <a:schemeClr val="accent1">
              <a:lumMod val="20000"/>
              <a:lumOff val="80000"/>
            </a:schemeClr>
          </a:solidFill>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WE CAN GUESS CORRECTLEY</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40913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par>
                                <p:cTn id="29" presetID="26"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80">
                                          <p:stCondLst>
                                            <p:cond delay="0"/>
                                          </p:stCondLst>
                                        </p:cTn>
                                        <p:tgtEl>
                                          <p:spTgt spid="8"/>
                                        </p:tgtEl>
                                      </p:cBhvr>
                                    </p:animEffect>
                                    <p:anim calcmode="lin" valueType="num">
                                      <p:cBhvr>
                                        <p:cTn id="32"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7" dur="26">
                                          <p:stCondLst>
                                            <p:cond delay="650"/>
                                          </p:stCondLst>
                                        </p:cTn>
                                        <p:tgtEl>
                                          <p:spTgt spid="8"/>
                                        </p:tgtEl>
                                      </p:cBhvr>
                                      <p:to x="100000" y="60000"/>
                                    </p:animScale>
                                    <p:animScale>
                                      <p:cBhvr>
                                        <p:cTn id="38" dur="166" decel="50000">
                                          <p:stCondLst>
                                            <p:cond delay="676"/>
                                          </p:stCondLst>
                                        </p:cTn>
                                        <p:tgtEl>
                                          <p:spTgt spid="8"/>
                                        </p:tgtEl>
                                      </p:cBhvr>
                                      <p:to x="100000" y="100000"/>
                                    </p:animScale>
                                    <p:animScale>
                                      <p:cBhvr>
                                        <p:cTn id="39" dur="26">
                                          <p:stCondLst>
                                            <p:cond delay="1312"/>
                                          </p:stCondLst>
                                        </p:cTn>
                                        <p:tgtEl>
                                          <p:spTgt spid="8"/>
                                        </p:tgtEl>
                                      </p:cBhvr>
                                      <p:to x="100000" y="80000"/>
                                    </p:animScale>
                                    <p:animScale>
                                      <p:cBhvr>
                                        <p:cTn id="40" dur="166" decel="50000">
                                          <p:stCondLst>
                                            <p:cond delay="1338"/>
                                          </p:stCondLst>
                                        </p:cTn>
                                        <p:tgtEl>
                                          <p:spTgt spid="8"/>
                                        </p:tgtEl>
                                      </p:cBhvr>
                                      <p:to x="100000" y="100000"/>
                                    </p:animScale>
                                    <p:animScale>
                                      <p:cBhvr>
                                        <p:cTn id="41" dur="26">
                                          <p:stCondLst>
                                            <p:cond delay="1642"/>
                                          </p:stCondLst>
                                        </p:cTn>
                                        <p:tgtEl>
                                          <p:spTgt spid="8"/>
                                        </p:tgtEl>
                                      </p:cBhvr>
                                      <p:to x="100000" y="90000"/>
                                    </p:animScale>
                                    <p:animScale>
                                      <p:cBhvr>
                                        <p:cTn id="42" dur="166" decel="50000">
                                          <p:stCondLst>
                                            <p:cond delay="1668"/>
                                          </p:stCondLst>
                                        </p:cTn>
                                        <p:tgtEl>
                                          <p:spTgt spid="8"/>
                                        </p:tgtEl>
                                      </p:cBhvr>
                                      <p:to x="100000" y="100000"/>
                                    </p:animScale>
                                    <p:animScale>
                                      <p:cBhvr>
                                        <p:cTn id="43" dur="26">
                                          <p:stCondLst>
                                            <p:cond delay="1808"/>
                                          </p:stCondLst>
                                        </p:cTn>
                                        <p:tgtEl>
                                          <p:spTgt spid="8"/>
                                        </p:tgtEl>
                                      </p:cBhvr>
                                      <p:to x="100000" y="95000"/>
                                    </p:animScale>
                                    <p:animScale>
                                      <p:cBhvr>
                                        <p:cTn id="44" dur="166" decel="50000">
                                          <p:stCondLst>
                                            <p:cond delay="1834"/>
                                          </p:stCondLst>
                                        </p:cTn>
                                        <p:tgtEl>
                                          <p:spTgt spid="8"/>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580">
                                          <p:stCondLst>
                                            <p:cond delay="0"/>
                                          </p:stCondLst>
                                        </p:cTn>
                                        <p:tgtEl>
                                          <p:spTgt spid="12"/>
                                        </p:tgtEl>
                                      </p:cBhvr>
                                    </p:animEffect>
                                    <p:anim calcmode="lin" valueType="num">
                                      <p:cBhvr>
                                        <p:cTn id="50"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5" dur="26">
                                          <p:stCondLst>
                                            <p:cond delay="650"/>
                                          </p:stCondLst>
                                        </p:cTn>
                                        <p:tgtEl>
                                          <p:spTgt spid="12"/>
                                        </p:tgtEl>
                                      </p:cBhvr>
                                      <p:to x="100000" y="60000"/>
                                    </p:animScale>
                                    <p:animScale>
                                      <p:cBhvr>
                                        <p:cTn id="56" dur="166" decel="50000">
                                          <p:stCondLst>
                                            <p:cond delay="676"/>
                                          </p:stCondLst>
                                        </p:cTn>
                                        <p:tgtEl>
                                          <p:spTgt spid="12"/>
                                        </p:tgtEl>
                                      </p:cBhvr>
                                      <p:to x="100000" y="100000"/>
                                    </p:animScale>
                                    <p:animScale>
                                      <p:cBhvr>
                                        <p:cTn id="57" dur="26">
                                          <p:stCondLst>
                                            <p:cond delay="1312"/>
                                          </p:stCondLst>
                                        </p:cTn>
                                        <p:tgtEl>
                                          <p:spTgt spid="12"/>
                                        </p:tgtEl>
                                      </p:cBhvr>
                                      <p:to x="100000" y="80000"/>
                                    </p:animScale>
                                    <p:animScale>
                                      <p:cBhvr>
                                        <p:cTn id="58" dur="166" decel="50000">
                                          <p:stCondLst>
                                            <p:cond delay="1338"/>
                                          </p:stCondLst>
                                        </p:cTn>
                                        <p:tgtEl>
                                          <p:spTgt spid="12"/>
                                        </p:tgtEl>
                                      </p:cBhvr>
                                      <p:to x="100000" y="100000"/>
                                    </p:animScale>
                                    <p:animScale>
                                      <p:cBhvr>
                                        <p:cTn id="59" dur="26">
                                          <p:stCondLst>
                                            <p:cond delay="1642"/>
                                          </p:stCondLst>
                                        </p:cTn>
                                        <p:tgtEl>
                                          <p:spTgt spid="12"/>
                                        </p:tgtEl>
                                      </p:cBhvr>
                                      <p:to x="100000" y="90000"/>
                                    </p:animScale>
                                    <p:animScale>
                                      <p:cBhvr>
                                        <p:cTn id="60" dur="166" decel="50000">
                                          <p:stCondLst>
                                            <p:cond delay="1668"/>
                                          </p:stCondLst>
                                        </p:cTn>
                                        <p:tgtEl>
                                          <p:spTgt spid="12"/>
                                        </p:tgtEl>
                                      </p:cBhvr>
                                      <p:to x="100000" y="100000"/>
                                    </p:animScale>
                                    <p:animScale>
                                      <p:cBhvr>
                                        <p:cTn id="61" dur="26">
                                          <p:stCondLst>
                                            <p:cond delay="1808"/>
                                          </p:stCondLst>
                                        </p:cTn>
                                        <p:tgtEl>
                                          <p:spTgt spid="12"/>
                                        </p:tgtEl>
                                      </p:cBhvr>
                                      <p:to x="100000" y="95000"/>
                                    </p:animScale>
                                    <p:animScale>
                                      <p:cBhvr>
                                        <p:cTn id="62" dur="166" decel="50000">
                                          <p:stCondLst>
                                            <p:cond delay="1834"/>
                                          </p:stCondLst>
                                        </p:cTn>
                                        <p:tgtEl>
                                          <p:spTgt spid="12"/>
                                        </p:tgtEl>
                                      </p:cBhvr>
                                      <p:to x="100000" y="100000"/>
                                    </p:animScale>
                                  </p:childTnLst>
                                </p:cTn>
                              </p:par>
                              <p:par>
                                <p:cTn id="63" presetID="26" presetClass="entr" presetSubtype="0"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Effect transition="in" filter="wipe(down)">
                                      <p:cBhvr>
                                        <p:cTn id="65" dur="580">
                                          <p:stCondLst>
                                            <p:cond delay="0"/>
                                          </p:stCondLst>
                                        </p:cTn>
                                        <p:tgtEl>
                                          <p:spTgt spid="13"/>
                                        </p:tgtEl>
                                      </p:cBhvr>
                                    </p:animEffect>
                                    <p:anim calcmode="lin" valueType="num">
                                      <p:cBhvr>
                                        <p:cTn id="66"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71" dur="26">
                                          <p:stCondLst>
                                            <p:cond delay="650"/>
                                          </p:stCondLst>
                                        </p:cTn>
                                        <p:tgtEl>
                                          <p:spTgt spid="13"/>
                                        </p:tgtEl>
                                      </p:cBhvr>
                                      <p:to x="100000" y="60000"/>
                                    </p:animScale>
                                    <p:animScale>
                                      <p:cBhvr>
                                        <p:cTn id="72" dur="166" decel="50000">
                                          <p:stCondLst>
                                            <p:cond delay="676"/>
                                          </p:stCondLst>
                                        </p:cTn>
                                        <p:tgtEl>
                                          <p:spTgt spid="13"/>
                                        </p:tgtEl>
                                      </p:cBhvr>
                                      <p:to x="100000" y="100000"/>
                                    </p:animScale>
                                    <p:animScale>
                                      <p:cBhvr>
                                        <p:cTn id="73" dur="26">
                                          <p:stCondLst>
                                            <p:cond delay="1312"/>
                                          </p:stCondLst>
                                        </p:cTn>
                                        <p:tgtEl>
                                          <p:spTgt spid="13"/>
                                        </p:tgtEl>
                                      </p:cBhvr>
                                      <p:to x="100000" y="80000"/>
                                    </p:animScale>
                                    <p:animScale>
                                      <p:cBhvr>
                                        <p:cTn id="74" dur="166" decel="50000">
                                          <p:stCondLst>
                                            <p:cond delay="1338"/>
                                          </p:stCondLst>
                                        </p:cTn>
                                        <p:tgtEl>
                                          <p:spTgt spid="13"/>
                                        </p:tgtEl>
                                      </p:cBhvr>
                                      <p:to x="100000" y="100000"/>
                                    </p:animScale>
                                    <p:animScale>
                                      <p:cBhvr>
                                        <p:cTn id="75" dur="26">
                                          <p:stCondLst>
                                            <p:cond delay="1642"/>
                                          </p:stCondLst>
                                        </p:cTn>
                                        <p:tgtEl>
                                          <p:spTgt spid="13"/>
                                        </p:tgtEl>
                                      </p:cBhvr>
                                      <p:to x="100000" y="90000"/>
                                    </p:animScale>
                                    <p:animScale>
                                      <p:cBhvr>
                                        <p:cTn id="76" dur="166" decel="50000">
                                          <p:stCondLst>
                                            <p:cond delay="1668"/>
                                          </p:stCondLst>
                                        </p:cTn>
                                        <p:tgtEl>
                                          <p:spTgt spid="13"/>
                                        </p:tgtEl>
                                      </p:cBhvr>
                                      <p:to x="100000" y="100000"/>
                                    </p:animScale>
                                    <p:animScale>
                                      <p:cBhvr>
                                        <p:cTn id="77" dur="26">
                                          <p:stCondLst>
                                            <p:cond delay="1808"/>
                                          </p:stCondLst>
                                        </p:cTn>
                                        <p:tgtEl>
                                          <p:spTgt spid="13"/>
                                        </p:tgtEl>
                                      </p:cBhvr>
                                      <p:to x="100000" y="95000"/>
                                    </p:animScale>
                                    <p:animScale>
                                      <p:cBhvr>
                                        <p:cTn id="78" dur="166" decel="50000">
                                          <p:stCondLst>
                                            <p:cond delay="1834"/>
                                          </p:stCondLst>
                                        </p:cTn>
                                        <p:tgtEl>
                                          <p:spTgt spid="13"/>
                                        </p:tgtEl>
                                      </p:cBhvr>
                                      <p:to x="100000" y="100000"/>
                                    </p:animScale>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500" fill="hold"/>
                                        <p:tgtEl>
                                          <p:spTgt spid="17"/>
                                        </p:tgtEl>
                                        <p:attrNameLst>
                                          <p:attrName>ppt_x</p:attrName>
                                        </p:attrNameLst>
                                      </p:cBhvr>
                                      <p:tavLst>
                                        <p:tav tm="0">
                                          <p:val>
                                            <p:strVal val="#ppt_x"/>
                                          </p:val>
                                        </p:tav>
                                        <p:tav tm="100000">
                                          <p:val>
                                            <p:strVal val="#ppt_x"/>
                                          </p:val>
                                        </p:tav>
                                      </p:tavLst>
                                    </p:anim>
                                    <p:anim calcmode="lin" valueType="num">
                                      <p:cBhvr additive="base">
                                        <p:cTn id="8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fill="hold"/>
                                        <p:tgtEl>
                                          <p:spTgt spid="19"/>
                                        </p:tgtEl>
                                        <p:attrNameLst>
                                          <p:attrName>ppt_x</p:attrName>
                                        </p:attrNameLst>
                                      </p:cBhvr>
                                      <p:tavLst>
                                        <p:tav tm="0">
                                          <p:val>
                                            <p:strVal val="#ppt_x"/>
                                          </p:val>
                                        </p:tav>
                                        <p:tav tm="100000">
                                          <p:val>
                                            <p:strVal val="#ppt_x"/>
                                          </p:val>
                                        </p:tav>
                                      </p:tavLst>
                                    </p:anim>
                                    <p:anim calcmode="lin" valueType="num">
                                      <p:cBhvr additive="base">
                                        <p:cTn id="9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18"/>
                                        </p:tgtEl>
                                        <p:attrNameLst>
                                          <p:attrName>style.visibility</p:attrName>
                                        </p:attrNameLst>
                                      </p:cBhvr>
                                      <p:to>
                                        <p:strVal val="visible"/>
                                      </p:to>
                                    </p:set>
                                    <p:anim calcmode="lin" valueType="num">
                                      <p:cBhvr additive="base">
                                        <p:cTn id="95" dur="500" fill="hold"/>
                                        <p:tgtEl>
                                          <p:spTgt spid="18"/>
                                        </p:tgtEl>
                                        <p:attrNameLst>
                                          <p:attrName>ppt_x</p:attrName>
                                        </p:attrNameLst>
                                      </p:cBhvr>
                                      <p:tavLst>
                                        <p:tav tm="0">
                                          <p:val>
                                            <p:strVal val="#ppt_x"/>
                                          </p:val>
                                        </p:tav>
                                        <p:tav tm="100000">
                                          <p:val>
                                            <p:strVal val="#ppt_x"/>
                                          </p:val>
                                        </p:tav>
                                      </p:tavLst>
                                    </p:anim>
                                    <p:anim calcmode="lin" valueType="num">
                                      <p:cBhvr additive="base">
                                        <p:cTn id="9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grpId="0" nodeType="click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500" fill="hold"/>
                                        <p:tgtEl>
                                          <p:spTgt spid="20"/>
                                        </p:tgtEl>
                                        <p:attrNameLst>
                                          <p:attrName>ppt_x</p:attrName>
                                        </p:attrNameLst>
                                      </p:cBhvr>
                                      <p:tavLst>
                                        <p:tav tm="0">
                                          <p:val>
                                            <p:strVal val="#ppt_x"/>
                                          </p:val>
                                        </p:tav>
                                        <p:tav tm="100000">
                                          <p:val>
                                            <p:strVal val="#ppt_x"/>
                                          </p:val>
                                        </p:tav>
                                      </p:tavLst>
                                    </p:anim>
                                    <p:anim calcmode="lin" valueType="num">
                                      <p:cBhvr additive="base">
                                        <p:cTn id="10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3" grpId="0" animBg="1"/>
      <p:bldP spid="17" grpId="0" animBg="1"/>
      <p:bldP spid="18" grpId="0" animBg="1"/>
      <p:bldP spid="19"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22507" y="2596030"/>
            <a:ext cx="3182227"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Your résumé and cover letter.</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212544" y="1782899"/>
            <a:ext cx="7739426"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What should you know to prepare your message?</a:t>
            </a: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522506" y="3119697"/>
            <a:ext cx="3182227"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Your skills</a:t>
            </a:r>
          </a:p>
        </p:txBody>
      </p:sp>
      <p:sp>
        <p:nvSpPr>
          <p:cNvPr id="16" name="Rectangle 15"/>
          <p:cNvSpPr/>
          <p:nvPr/>
        </p:nvSpPr>
        <p:spPr>
          <a:xfrm>
            <a:off x="522503" y="3651432"/>
            <a:ext cx="3182227"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qualifications you have</a:t>
            </a:r>
          </a:p>
        </p:txBody>
      </p:sp>
      <p:sp>
        <p:nvSpPr>
          <p:cNvPr id="17" name="Rectangle 16"/>
          <p:cNvSpPr/>
          <p:nvPr/>
        </p:nvSpPr>
        <p:spPr>
          <a:xfrm>
            <a:off x="522503" y="4174652"/>
            <a:ext cx="3182227"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job posting</a:t>
            </a:r>
          </a:p>
        </p:txBody>
      </p:sp>
      <p:sp>
        <p:nvSpPr>
          <p:cNvPr id="18" name="Rectangle 17"/>
          <p:cNvSpPr/>
          <p:nvPr/>
        </p:nvSpPr>
        <p:spPr>
          <a:xfrm>
            <a:off x="522503" y="4712130"/>
            <a:ext cx="3182227"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company info</a:t>
            </a:r>
          </a:p>
        </p:txBody>
      </p:sp>
      <p:sp>
        <p:nvSpPr>
          <p:cNvPr id="19" name="Rectangle 18"/>
          <p:cNvSpPr/>
          <p:nvPr/>
        </p:nvSpPr>
        <p:spPr>
          <a:xfrm>
            <a:off x="522502" y="5253558"/>
            <a:ext cx="4266314"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qualifications the job requires</a:t>
            </a:r>
          </a:p>
        </p:txBody>
      </p:sp>
      <p:sp>
        <p:nvSpPr>
          <p:cNvPr id="2" name="Rectangle 1"/>
          <p:cNvSpPr/>
          <p:nvPr/>
        </p:nvSpPr>
        <p:spPr>
          <a:xfrm>
            <a:off x="446202" y="5760728"/>
            <a:ext cx="6520206" cy="750975"/>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In the end, you should be ready to discuss specific examples, stories, and experiences that are relevant to the position.</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47884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Vertic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arn(inVertical)">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arn(inVertical)">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16" grpId="0" animBg="1"/>
      <p:bldP spid="17" grpId="0" animBg="1"/>
      <p:bldP spid="18" grpId="0" animBg="1"/>
      <p:bldP spid="19"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55800" y="2274678"/>
            <a:ext cx="8049213"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 can never be 100% certain about what’s going to be asked during the interview, but you can make some educated guesses.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258342" y="1521289"/>
            <a:ext cx="3708066"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Anticipating Questions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255801" y="3176045"/>
            <a:ext cx="8049212"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certain to practice both behavioral questions and traditional questions. Behavioral questions explore how you have handled past situations and ask you to respond to hypothetical situations.</a:t>
            </a:r>
          </a:p>
        </p:txBody>
      </p:sp>
      <p:sp>
        <p:nvSpPr>
          <p:cNvPr id="2" name="Rectangle 1"/>
          <p:cNvSpPr/>
          <p:nvPr/>
        </p:nvSpPr>
        <p:spPr>
          <a:xfrm>
            <a:off x="446201" y="5760728"/>
            <a:ext cx="6812437" cy="1080296"/>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000" dirty="0">
                <a:latin typeface="Times New Roman" panose="02020603050405020304" pitchFamily="18" charset="0"/>
                <a:cs typeface="Times New Roman" panose="02020603050405020304" pitchFamily="18" charset="0"/>
              </a:rPr>
              <a:t>“Tell me about a time when you had to meet a very short deadline” or “Give me an example of a time you served as a leader.”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Explosion 2 12"/>
          <p:cNvSpPr/>
          <p:nvPr/>
        </p:nvSpPr>
        <p:spPr>
          <a:xfrm>
            <a:off x="0" y="4113427"/>
            <a:ext cx="3044857" cy="1732963"/>
          </a:xfrm>
          <a:prstGeom prst="irregularSeal2">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 Example</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8088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6"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80">
                                          <p:stCondLst>
                                            <p:cond delay="0"/>
                                          </p:stCondLst>
                                        </p:cTn>
                                        <p:tgtEl>
                                          <p:spTgt spid="13"/>
                                        </p:tgtEl>
                                      </p:cBhvr>
                                    </p:animEffect>
                                    <p:anim calcmode="lin" valueType="num">
                                      <p:cBhvr>
                                        <p:cTn id="23"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28" dur="26">
                                          <p:stCondLst>
                                            <p:cond delay="650"/>
                                          </p:stCondLst>
                                        </p:cTn>
                                        <p:tgtEl>
                                          <p:spTgt spid="13"/>
                                        </p:tgtEl>
                                      </p:cBhvr>
                                      <p:to x="100000" y="60000"/>
                                    </p:animScale>
                                    <p:animScale>
                                      <p:cBhvr>
                                        <p:cTn id="29" dur="166" decel="50000">
                                          <p:stCondLst>
                                            <p:cond delay="676"/>
                                          </p:stCondLst>
                                        </p:cTn>
                                        <p:tgtEl>
                                          <p:spTgt spid="13"/>
                                        </p:tgtEl>
                                      </p:cBhvr>
                                      <p:to x="100000" y="100000"/>
                                    </p:animScale>
                                    <p:animScale>
                                      <p:cBhvr>
                                        <p:cTn id="30" dur="26">
                                          <p:stCondLst>
                                            <p:cond delay="1312"/>
                                          </p:stCondLst>
                                        </p:cTn>
                                        <p:tgtEl>
                                          <p:spTgt spid="13"/>
                                        </p:tgtEl>
                                      </p:cBhvr>
                                      <p:to x="100000" y="80000"/>
                                    </p:animScale>
                                    <p:animScale>
                                      <p:cBhvr>
                                        <p:cTn id="31" dur="166" decel="50000">
                                          <p:stCondLst>
                                            <p:cond delay="1338"/>
                                          </p:stCondLst>
                                        </p:cTn>
                                        <p:tgtEl>
                                          <p:spTgt spid="13"/>
                                        </p:tgtEl>
                                      </p:cBhvr>
                                      <p:to x="100000" y="100000"/>
                                    </p:animScale>
                                    <p:animScale>
                                      <p:cBhvr>
                                        <p:cTn id="32" dur="26">
                                          <p:stCondLst>
                                            <p:cond delay="1642"/>
                                          </p:stCondLst>
                                        </p:cTn>
                                        <p:tgtEl>
                                          <p:spTgt spid="13"/>
                                        </p:tgtEl>
                                      </p:cBhvr>
                                      <p:to x="100000" y="90000"/>
                                    </p:animScale>
                                    <p:animScale>
                                      <p:cBhvr>
                                        <p:cTn id="33" dur="166" decel="50000">
                                          <p:stCondLst>
                                            <p:cond delay="1668"/>
                                          </p:stCondLst>
                                        </p:cTn>
                                        <p:tgtEl>
                                          <p:spTgt spid="13"/>
                                        </p:tgtEl>
                                      </p:cBhvr>
                                      <p:to x="100000" y="100000"/>
                                    </p:animScale>
                                    <p:animScale>
                                      <p:cBhvr>
                                        <p:cTn id="34" dur="26">
                                          <p:stCondLst>
                                            <p:cond delay="1808"/>
                                          </p:stCondLst>
                                        </p:cTn>
                                        <p:tgtEl>
                                          <p:spTgt spid="13"/>
                                        </p:tgtEl>
                                      </p:cBhvr>
                                      <p:to x="100000" y="95000"/>
                                    </p:animScale>
                                    <p:animScale>
                                      <p:cBhvr>
                                        <p:cTn id="35" dur="166" decel="50000">
                                          <p:stCondLst>
                                            <p:cond delay="1834"/>
                                          </p:stCondLst>
                                        </p:cTn>
                                        <p:tgtEl>
                                          <p:spTgt spid="13"/>
                                        </p:tgtEl>
                                      </p:cBhvr>
                                      <p:to x="100000" y="100000"/>
                                    </p:animScale>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barn(inVertical)">
                                      <p:cBhvr>
                                        <p:cTn id="4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31291" y="2580120"/>
            <a:ext cx="4850771"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Tell me a little about yourself.</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1935137" y="1830121"/>
            <a:ext cx="9165907"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Traditional questions include some of the old standards listed below:</a:t>
            </a: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131291" y="3096272"/>
            <a:ext cx="4945040"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Why did you apply for this position?</a:t>
            </a:r>
          </a:p>
        </p:txBody>
      </p:sp>
      <p:sp>
        <p:nvSpPr>
          <p:cNvPr id="13" name="Rectangle 12"/>
          <p:cNvSpPr/>
          <p:nvPr/>
        </p:nvSpPr>
        <p:spPr>
          <a:xfrm>
            <a:off x="131291" y="4716921"/>
            <a:ext cx="7782508"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What makes you qualified for this position? Why should we hire you?</a:t>
            </a:r>
          </a:p>
        </p:txBody>
      </p:sp>
      <p:sp>
        <p:nvSpPr>
          <p:cNvPr id="20" name="Rectangle 19"/>
          <p:cNvSpPr/>
          <p:nvPr/>
        </p:nvSpPr>
        <p:spPr>
          <a:xfrm>
            <a:off x="131291" y="3609371"/>
            <a:ext cx="6019699"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What are your strengths? What are your weaknesses?</a:t>
            </a:r>
          </a:p>
        </p:txBody>
      </p:sp>
      <p:sp>
        <p:nvSpPr>
          <p:cNvPr id="21" name="Rectangle 20"/>
          <p:cNvSpPr/>
          <p:nvPr/>
        </p:nvSpPr>
        <p:spPr>
          <a:xfrm>
            <a:off x="131291" y="4121952"/>
            <a:ext cx="5077019"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What are three words that describe you?</a:t>
            </a:r>
          </a:p>
        </p:txBody>
      </p:sp>
      <p:sp>
        <p:nvSpPr>
          <p:cNvPr id="22" name="Rectangle 21"/>
          <p:cNvSpPr/>
          <p:nvPr/>
        </p:nvSpPr>
        <p:spPr>
          <a:xfrm>
            <a:off x="131291" y="5329676"/>
            <a:ext cx="7631681"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What are your short-term goals? What are your long-term goals?</a:t>
            </a:r>
          </a:p>
        </p:txBody>
      </p:sp>
      <p:sp>
        <p:nvSpPr>
          <p:cNvPr id="23" name="Rectangle 22"/>
          <p:cNvSpPr/>
          <p:nvPr/>
        </p:nvSpPr>
        <p:spPr>
          <a:xfrm>
            <a:off x="131291" y="5913289"/>
            <a:ext cx="6520206"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Do you have any questions for us?</a:t>
            </a:r>
          </a:p>
        </p:txBody>
      </p:sp>
    </p:spTree>
    <p:extLst>
      <p:ext uri="{BB962C8B-B14F-4D97-AF65-F5344CB8AC3E}">
        <p14:creationId xmlns:p14="http://schemas.microsoft.com/office/powerpoint/2010/main" val="4094203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barn(inVertical)">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arn(inVertical)">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barn(inVertical)">
                                      <p:cBhvr>
                                        <p:cTn id="37" dur="500"/>
                                        <p:tgtEl>
                                          <p:spTgt spid="22"/>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barn(inVertical)">
                                      <p:cBhvr>
                                        <p:cTn id="4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13" grpId="0" animBg="1"/>
      <p:bldP spid="20" grpId="0" animBg="1"/>
      <p:bldP spid="21" grpId="0" animBg="1"/>
      <p:bldP spid="22" grpId="0" animBg="1"/>
      <p:bldP spid="2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31291" y="2197234"/>
            <a:ext cx="9116404"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purpose of practicing is not to guess the exact questions that will be asked—it’s to learn to professionally present important information about your qualifications for the position and your fit in the organization.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240066" y="1552066"/>
            <a:ext cx="258820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Scripting Answers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131291" y="4716921"/>
            <a:ext cx="7782508"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Back up your answer with a specific example, that supports your answer.</a:t>
            </a:r>
          </a:p>
        </p:txBody>
      </p:sp>
      <p:sp>
        <p:nvSpPr>
          <p:cNvPr id="21" name="Rectangle 20"/>
          <p:cNvSpPr/>
          <p:nvPr/>
        </p:nvSpPr>
        <p:spPr>
          <a:xfrm>
            <a:off x="131291" y="4121952"/>
            <a:ext cx="5077019"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Directly answer the question.</a:t>
            </a:r>
          </a:p>
        </p:txBody>
      </p:sp>
      <p:sp>
        <p:nvSpPr>
          <p:cNvPr id="22" name="Rectangle 21"/>
          <p:cNvSpPr/>
          <p:nvPr/>
        </p:nvSpPr>
        <p:spPr>
          <a:xfrm>
            <a:off x="131291" y="5329676"/>
            <a:ext cx="7631681"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Connect the answer back to the company and/or the position.</a:t>
            </a:r>
          </a:p>
        </p:txBody>
      </p:sp>
      <p:sp>
        <p:nvSpPr>
          <p:cNvPr id="17" name="Rectangle 16"/>
          <p:cNvSpPr/>
          <p:nvPr/>
        </p:nvSpPr>
        <p:spPr>
          <a:xfrm>
            <a:off x="3240065" y="3323132"/>
            <a:ext cx="405656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Criteria of Scripting Answers</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9282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arn(inVertic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arn(inVertical)">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barn(inVertical)">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21" grpId="0" animBg="1"/>
      <p:bldP spid="22"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1804255" y="2555258"/>
            <a:ext cx="5840883" cy="3046988"/>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you are applying for a position managing a retail team for Company A. The interviewer asks, “Have you had much experience working with groups?” Begin by answering the question: “Yes, I have had extensive experience working with groups, both as a group member and as a leader.” That would be an average answer.</a:t>
            </a:r>
          </a:p>
        </p:txBody>
      </p:sp>
      <p:sp>
        <p:nvSpPr>
          <p:cNvPr id="17" name="Rectangle 16"/>
          <p:cNvSpPr/>
          <p:nvPr/>
        </p:nvSpPr>
        <p:spPr>
          <a:xfrm>
            <a:off x="3199604" y="1518137"/>
            <a:ext cx="405656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Criteria of Scripting Answers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Explosion 2 10"/>
          <p:cNvSpPr/>
          <p:nvPr/>
        </p:nvSpPr>
        <p:spPr>
          <a:xfrm>
            <a:off x="0" y="1612100"/>
            <a:ext cx="2705493" cy="1443505"/>
          </a:xfrm>
          <a:prstGeom prst="irregularSeal2">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 Example</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406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80">
                                          <p:stCondLst>
                                            <p:cond delay="0"/>
                                          </p:stCondLst>
                                        </p:cTn>
                                        <p:tgtEl>
                                          <p:spTgt spid="11"/>
                                        </p:tgtEl>
                                      </p:cBhvr>
                                    </p:animEffect>
                                    <p:anim calcmode="lin" valueType="num">
                                      <p:cBhvr>
                                        <p:cTn id="18"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3" dur="26">
                                          <p:stCondLst>
                                            <p:cond delay="650"/>
                                          </p:stCondLst>
                                        </p:cTn>
                                        <p:tgtEl>
                                          <p:spTgt spid="11"/>
                                        </p:tgtEl>
                                      </p:cBhvr>
                                      <p:to x="100000" y="60000"/>
                                    </p:animScale>
                                    <p:animScale>
                                      <p:cBhvr>
                                        <p:cTn id="24" dur="166" decel="50000">
                                          <p:stCondLst>
                                            <p:cond delay="676"/>
                                          </p:stCondLst>
                                        </p:cTn>
                                        <p:tgtEl>
                                          <p:spTgt spid="11"/>
                                        </p:tgtEl>
                                      </p:cBhvr>
                                      <p:to x="100000" y="100000"/>
                                    </p:animScale>
                                    <p:animScale>
                                      <p:cBhvr>
                                        <p:cTn id="25" dur="26">
                                          <p:stCondLst>
                                            <p:cond delay="1312"/>
                                          </p:stCondLst>
                                        </p:cTn>
                                        <p:tgtEl>
                                          <p:spTgt spid="11"/>
                                        </p:tgtEl>
                                      </p:cBhvr>
                                      <p:to x="100000" y="80000"/>
                                    </p:animScale>
                                    <p:animScale>
                                      <p:cBhvr>
                                        <p:cTn id="26" dur="166" decel="50000">
                                          <p:stCondLst>
                                            <p:cond delay="1338"/>
                                          </p:stCondLst>
                                        </p:cTn>
                                        <p:tgtEl>
                                          <p:spTgt spid="11"/>
                                        </p:tgtEl>
                                      </p:cBhvr>
                                      <p:to x="100000" y="100000"/>
                                    </p:animScale>
                                    <p:animScale>
                                      <p:cBhvr>
                                        <p:cTn id="27" dur="26">
                                          <p:stCondLst>
                                            <p:cond delay="1642"/>
                                          </p:stCondLst>
                                        </p:cTn>
                                        <p:tgtEl>
                                          <p:spTgt spid="11"/>
                                        </p:tgtEl>
                                      </p:cBhvr>
                                      <p:to x="100000" y="90000"/>
                                    </p:animScale>
                                    <p:animScale>
                                      <p:cBhvr>
                                        <p:cTn id="28" dur="166" decel="50000">
                                          <p:stCondLst>
                                            <p:cond delay="1668"/>
                                          </p:stCondLst>
                                        </p:cTn>
                                        <p:tgtEl>
                                          <p:spTgt spid="11"/>
                                        </p:tgtEl>
                                      </p:cBhvr>
                                      <p:to x="100000" y="100000"/>
                                    </p:animScale>
                                    <p:animScale>
                                      <p:cBhvr>
                                        <p:cTn id="29" dur="26">
                                          <p:stCondLst>
                                            <p:cond delay="1808"/>
                                          </p:stCondLst>
                                        </p:cTn>
                                        <p:tgtEl>
                                          <p:spTgt spid="11"/>
                                        </p:tgtEl>
                                      </p:cBhvr>
                                      <p:to x="100000" y="95000"/>
                                    </p:animScale>
                                    <p:animScale>
                                      <p:cBhvr>
                                        <p:cTn id="30"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1804254" y="2555258"/>
            <a:ext cx="8932875" cy="707886"/>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 don’t want to miss this opportunity to highlight your experience, so extend your answer to include an example:</a:t>
            </a:r>
          </a:p>
        </p:txBody>
      </p:sp>
      <p:sp>
        <p:nvSpPr>
          <p:cNvPr id="17" name="Rectangle 16"/>
          <p:cNvSpPr/>
          <p:nvPr/>
        </p:nvSpPr>
        <p:spPr>
          <a:xfrm>
            <a:off x="3199604" y="1518137"/>
            <a:ext cx="405656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Criteria of Scripting Answers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Explosion 2 10"/>
          <p:cNvSpPr/>
          <p:nvPr/>
        </p:nvSpPr>
        <p:spPr>
          <a:xfrm>
            <a:off x="0" y="1612100"/>
            <a:ext cx="2705493" cy="1443505"/>
          </a:xfrm>
          <a:prstGeom prst="irregularSeal2">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 Example</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1"/>
          <p:cNvSpPr/>
          <p:nvPr/>
        </p:nvSpPr>
        <p:spPr>
          <a:xfrm>
            <a:off x="0" y="3585247"/>
            <a:ext cx="7462886" cy="3055965"/>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dirty="0">
                <a:latin typeface="Times New Roman" panose="02020603050405020304" pitchFamily="18" charset="0"/>
                <a:ea typeface="Calibri" panose="020F0502020204030204" pitchFamily="34" charset="0"/>
                <a:cs typeface="Arial" panose="020B0604020202020204" pitchFamily="34" charset="0"/>
              </a:rPr>
              <a:t>Yes, I have had extensive experience working in groups, both as a group member and as a leader. For example, last semester, I worked with a group of graduating seniors on a semester-long marketing project. It was a challenging experience, because the majority of the group had senioritis. At first, they didn’t care much about the assignment, but I knew I could change that attitude, so I volunteered to be the leader. Once I was elected, I made certain everyone in the group participated when selecting the topic. This helped get everyone involved from the beginning. Then we divided the project into manageable pieces that allowed everyone to have a balanced workload and a sense of ownership. In the end, we received the highest grade in the class.</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511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1804254" y="2555258"/>
            <a:ext cx="8932875" cy="1015663"/>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b="1" dirty="0">
                <a:solidFill>
                  <a:srgbClr val="C00000"/>
                </a:solidFill>
                <a:latin typeface="Times New Roman" panose="02020603050405020304" pitchFamily="18" charset="0"/>
                <a:cs typeface="Times New Roman" panose="02020603050405020304" pitchFamily="18" charset="0"/>
              </a:rPr>
              <a:t>This is a good answer, but to turn it into an excellent answer, the job seeker needs to take one more step by relating the answer back to the position and the organization:</a:t>
            </a:r>
          </a:p>
        </p:txBody>
      </p:sp>
      <p:sp>
        <p:nvSpPr>
          <p:cNvPr id="17" name="Rectangle 16"/>
          <p:cNvSpPr/>
          <p:nvPr/>
        </p:nvSpPr>
        <p:spPr>
          <a:xfrm>
            <a:off x="3199604" y="1518137"/>
            <a:ext cx="405656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Criteria of Scripting Answers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Explosion 2 10"/>
          <p:cNvSpPr/>
          <p:nvPr/>
        </p:nvSpPr>
        <p:spPr>
          <a:xfrm>
            <a:off x="0" y="1612100"/>
            <a:ext cx="2705493" cy="1443505"/>
          </a:xfrm>
          <a:prstGeom prst="irregularSeal2">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 Example</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1"/>
          <p:cNvSpPr/>
          <p:nvPr/>
        </p:nvSpPr>
        <p:spPr>
          <a:xfrm>
            <a:off x="312951" y="3827964"/>
            <a:ext cx="5957740" cy="163121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 fact, one of the things exciting to me about working for Company A is the opportunity to lead teams. I realize the challenges on the job will be different from what I faced in the classroom, but that is precisely the kind of challenge I am looking for in a position.</a:t>
            </a:r>
          </a:p>
        </p:txBody>
      </p:sp>
    </p:spTree>
    <p:extLst>
      <p:ext uri="{BB962C8B-B14F-4D97-AF65-F5344CB8AC3E}">
        <p14:creationId xmlns:p14="http://schemas.microsoft.com/office/powerpoint/2010/main" val="1372805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7" name="Rectangle 16"/>
          <p:cNvSpPr/>
          <p:nvPr/>
        </p:nvSpPr>
        <p:spPr>
          <a:xfrm>
            <a:off x="3199604" y="1518137"/>
            <a:ext cx="4257127"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Answer questions strategically</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12951" y="2546979"/>
            <a:ext cx="762441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it comes to answering questions, you want to be strategic. Answering strategically means discussing and emphasizing your skills and experiences that relate to this position.</a:t>
            </a:r>
          </a:p>
        </p:txBody>
      </p:sp>
      <p:sp>
        <p:nvSpPr>
          <p:cNvPr id="3" name="Rectangle 2"/>
          <p:cNvSpPr/>
          <p:nvPr/>
        </p:nvSpPr>
        <p:spPr>
          <a:xfrm>
            <a:off x="304035" y="4145183"/>
            <a:ext cx="6096000" cy="1409617"/>
          </a:xfrm>
          <a:prstGeom prst="rect">
            <a:avLst/>
          </a:prstGeom>
          <a:solidFill>
            <a:schemeClr val="accent1">
              <a:lumMod val="20000"/>
              <a:lumOff val="80000"/>
            </a:schemeClr>
          </a:solidFill>
          <a:ln>
            <a:solidFill>
              <a:schemeClr val="bg1"/>
            </a:solidFill>
          </a:ln>
        </p:spPr>
        <p:txBody>
          <a:bodyPr>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It does not mean you can lie, exaggerate, or fudge your answers. Lies, even little white lies, are unethical in any interview situation. If you have to lie to get the job, then this is not the right job for you.</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35312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08325" y="2886642"/>
            <a:ext cx="7408533"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Emphasize your desire to work for a company that has been recognized for excellence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1935137" y="1830121"/>
            <a:ext cx="5223738"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Steps to answer questions strategically</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Message</a:t>
            </a:r>
            <a:endParaRPr lang="en-US" sz="2400" b="1" dirty="0">
              <a:latin typeface="Times New Roman" panose="02020603050405020304" pitchFamily="18" charset="0"/>
              <a:cs typeface="Times New Roman" panose="02020603050405020304" pitchFamily="18" charset="0"/>
            </a:endParaRPr>
          </a:p>
        </p:txBody>
      </p:sp>
      <p:sp>
        <p:nvSpPr>
          <p:cNvPr id="15" name="Rectangle 14"/>
          <p:cNvSpPr/>
          <p:nvPr/>
        </p:nvSpPr>
        <p:spPr>
          <a:xfrm>
            <a:off x="208325" y="3884017"/>
            <a:ext cx="4945040"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Highlight your excellent customer service skills.</a:t>
            </a:r>
          </a:p>
        </p:txBody>
      </p:sp>
      <p:sp>
        <p:nvSpPr>
          <p:cNvPr id="13" name="Rectangle 12"/>
          <p:cNvSpPr/>
          <p:nvPr/>
        </p:nvSpPr>
        <p:spPr>
          <a:xfrm>
            <a:off x="208325" y="5717502"/>
            <a:ext cx="7408533"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Ask questions about company and position to get additional information. </a:t>
            </a:r>
          </a:p>
        </p:txBody>
      </p:sp>
      <p:sp>
        <p:nvSpPr>
          <p:cNvPr id="21" name="Rectangle 20"/>
          <p:cNvSpPr/>
          <p:nvPr/>
        </p:nvSpPr>
        <p:spPr>
          <a:xfrm>
            <a:off x="208325" y="4714915"/>
            <a:ext cx="7408533"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Don’t ask about salary, benefits, and vacation. That comes after they offer you the job.</a:t>
            </a:r>
          </a:p>
        </p:txBody>
      </p:sp>
    </p:spTree>
    <p:extLst>
      <p:ext uri="{BB962C8B-B14F-4D97-AF65-F5344CB8AC3E}">
        <p14:creationId xmlns:p14="http://schemas.microsoft.com/office/powerpoint/2010/main" val="4097192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arn(inVertical)">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13" grpId="0" animBg="1"/>
      <p:bldP spid="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55801" y="2466599"/>
            <a:ext cx="6976451"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Your interviewing attire is in a sense a uniform that identifies you as a professional. </a:t>
            </a:r>
            <a:r>
              <a:rPr lang="en-US" sz="2000" dirty="0" smtClean="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main piece in an interviewing uniform is the standard business suit. </a:t>
            </a:r>
            <a:r>
              <a:rPr lang="en-US" sz="2000" dirty="0" smtClean="0">
                <a:latin typeface="Times New Roman" panose="02020603050405020304" pitchFamily="18" charset="0"/>
                <a:cs typeface="Times New Roman" panose="02020603050405020304" pitchFamily="18" charset="0"/>
              </a:rPr>
              <a:t> </a:t>
            </a:r>
          </a:p>
          <a:p>
            <a:r>
              <a:rPr lang="en-US" sz="2000" dirty="0" smtClean="0">
                <a:latin typeface="Times New Roman" panose="02020603050405020304" pitchFamily="18" charset="0"/>
                <a:cs typeface="Times New Roman" panose="02020603050405020304" pitchFamily="18" charset="0"/>
              </a:rPr>
              <a:t>For </a:t>
            </a:r>
            <a:r>
              <a:rPr lang="en-US" sz="2000" dirty="0">
                <a:latin typeface="Times New Roman" panose="02020603050405020304" pitchFamily="18" charset="0"/>
                <a:cs typeface="Times New Roman" panose="02020603050405020304" pitchFamily="18" charset="0"/>
              </a:rPr>
              <a:t>men, that suit includes a jacket and pants.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421334" y="1511781"/>
            <a:ext cx="117692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Clothes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Appearance</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255801" y="4373809"/>
            <a:ext cx="6552245" cy="1409617"/>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000" spc="-35" dirty="0">
                <a:latin typeface="Times New Roman" panose="02020603050405020304" pitchFamily="18" charset="0"/>
                <a:ea typeface="Calibri" panose="020F0502020204030204" pitchFamily="34" charset="0"/>
                <a:cs typeface="Arial" panose="020B0604020202020204" pitchFamily="34" charset="0"/>
              </a:rPr>
              <a:t>For women, it includes a jacket and skirt. Many female students question the necessity of wearing a skirt. For better or worse, even in the 21</a:t>
            </a:r>
            <a:r>
              <a:rPr lang="en-US" sz="2000" spc="-35" baseline="30000" dirty="0">
                <a:latin typeface="Times New Roman" panose="02020603050405020304" pitchFamily="18" charset="0"/>
                <a:ea typeface="Calibri" panose="020F0502020204030204" pitchFamily="34" charset="0"/>
                <a:cs typeface="Arial" panose="020B0604020202020204" pitchFamily="34" charset="0"/>
              </a:rPr>
              <a:t>st</a:t>
            </a:r>
            <a:r>
              <a:rPr lang="en-US" sz="2000" spc="-35" dirty="0">
                <a:latin typeface="Times New Roman" panose="02020603050405020304" pitchFamily="18" charset="0"/>
                <a:ea typeface="Calibri" panose="020F0502020204030204" pitchFamily="34" charset="0"/>
                <a:cs typeface="Arial" panose="020B0604020202020204" pitchFamily="34" charset="0"/>
              </a:rPr>
              <a:t> century, the standard interviewing uniform for women is the suit with a skirt.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5846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55801" y="2466599"/>
            <a:ext cx="6976451"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Black, dark gray or dark blue.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421334" y="1687340"/>
            <a:ext cx="105670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Colors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Appearance</a:t>
            </a:r>
            <a:endParaRPr lang="en-US" sz="2400" b="1" dirty="0">
              <a:latin typeface="Times New Roman" panose="02020603050405020304" pitchFamily="18" charset="0"/>
              <a:cs typeface="Times New Roman" panose="02020603050405020304" pitchFamily="18" charset="0"/>
            </a:endParaRPr>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255800" y="3040232"/>
            <a:ext cx="7059399" cy="1187823"/>
          </a:xfrm>
          <a:prstGeom prst="rect">
            <a:avLst/>
          </a:prstGeom>
          <a:ln>
            <a:noFill/>
          </a:ln>
          <a:effectLst>
            <a:outerShdw blurRad="292100" dist="139700" dir="2700000" algn="tl" rotWithShape="0">
              <a:srgbClr val="333333">
                <a:alpha val="65000"/>
              </a:srgbClr>
            </a:outerShdw>
          </a:effectLst>
        </p:spPr>
      </p:pic>
      <p:sp>
        <p:nvSpPr>
          <p:cNvPr id="9" name="Rectangle 8"/>
          <p:cNvSpPr/>
          <p:nvPr/>
        </p:nvSpPr>
        <p:spPr>
          <a:xfrm>
            <a:off x="3421334" y="4487723"/>
            <a:ext cx="114326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Brands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04035" y="5052540"/>
            <a:ext cx="7011164" cy="1080296"/>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pPr>
            <a:r>
              <a:rPr lang="en-US" sz="2000" spc="-35" dirty="0">
                <a:latin typeface="Times New Roman" panose="02020603050405020304" pitchFamily="18" charset="0"/>
                <a:ea typeface="Calibri" panose="020F0502020204030204" pitchFamily="34" charset="0"/>
                <a:cs typeface="Arial" panose="020B0604020202020204" pitchFamily="34" charset="0"/>
              </a:rPr>
              <a:t>Interviewers do not expect to see new college graduates in expensive, designer-label suits, nor do they expect to see them in ill-fitting suits. When purchasing your suit, the fit is extremely important.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16051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348791" y="2361195"/>
            <a:ext cx="5137609"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Shoes should be black. Shocks should be dark, over-the-calf dress socks that correspond with the outfit.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808827" y="1817962"/>
            <a:ext cx="2101857"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Shoes &amp; Socks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Preparing your Appearance</a:t>
            </a:r>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2787219" y="3415358"/>
            <a:ext cx="120898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Jewelry</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26820" y="3955153"/>
            <a:ext cx="7011164" cy="2862322"/>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women, the rule of thumb for women is no more than five pieces of jewelry. Those five pieces consist of a watch, a pair of earrings (counts as two pieces), a necklace, and a wedding/engagement ring. The earrings should be small posts, and the necklace should be very simple.</a:t>
            </a:r>
          </a:p>
          <a:p>
            <a:r>
              <a:rPr lang="en-US" sz="2000" dirty="0">
                <a:latin typeface="Times New Roman" panose="02020603050405020304" pitchFamily="18" charset="0"/>
                <a:cs typeface="Times New Roman" panose="02020603050405020304" pitchFamily="18" charset="0"/>
              </a:rPr>
              <a:t> </a:t>
            </a:r>
          </a:p>
          <a:p>
            <a:r>
              <a:rPr lang="en-US" sz="2000" dirty="0">
                <a:latin typeface="Times New Roman" panose="02020603050405020304" pitchFamily="18" charset="0"/>
                <a:cs typeface="Times New Roman" panose="02020603050405020304" pitchFamily="18" charset="0"/>
              </a:rPr>
              <a:t>For men, Men should keep a two-piece rule in mind for jewelry: one watch, as long as it appears professional with the suit, and one ring, such as a wedding band. </a:t>
            </a:r>
          </a:p>
        </p:txBody>
      </p:sp>
      <p:sp>
        <p:nvSpPr>
          <p:cNvPr id="10" name="Rectangle 9"/>
          <p:cNvSpPr/>
          <p:nvPr/>
        </p:nvSpPr>
        <p:spPr>
          <a:xfrm>
            <a:off x="8057415" y="1782899"/>
            <a:ext cx="120898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Jewelry</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5863474" y="2361194"/>
            <a:ext cx="5947036"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Both men and women should carry a briefcase, portfolio, or some sort of professional bag. Under no circumstances is it acceptable to carry your backpack.</a:t>
            </a:r>
          </a:p>
        </p:txBody>
      </p:sp>
    </p:spTree>
    <p:extLst>
      <p:ext uri="{BB962C8B-B14F-4D97-AF65-F5344CB8AC3E}">
        <p14:creationId xmlns:p14="http://schemas.microsoft.com/office/powerpoint/2010/main" val="135720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9" grpId="0" animBg="1"/>
      <p:bldP spid="2" grpId="0" animBg="1"/>
      <p:bldP spid="10"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22693" t="17550" r="35768" b="32991"/>
          <a:stretch/>
        </p:blipFill>
        <p:spPr bwMode="auto">
          <a:xfrm>
            <a:off x="0" y="0"/>
            <a:ext cx="8795208" cy="45437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3009527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55801" y="2360266"/>
            <a:ext cx="7348879" cy="3046988"/>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Reading questions and thinking through the answers is an effective way to begin practicing, but to be fully prepared, you must take part in mock interviews. Enlist the help of family members and friends to run through questions with you. Have different people take different approaches to the interview. Have some mock interviewers smile and give you a lot of feedback. Have others be stern and cold and provide little feedback.</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946296" y="1581307"/>
            <a:ext cx="1061509"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Mock</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Practicing Answers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3626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835587" y="2286689"/>
            <a:ext cx="8435713" cy="707886"/>
          </a:xfrm>
          <a:prstGeom prst="rect">
            <a:avLst/>
          </a:prstGeom>
          <a:solidFill>
            <a:schemeClr val="accent4">
              <a:lumMod val="60000"/>
              <a:lumOff val="40000"/>
            </a:schemeClr>
          </a:solidFill>
          <a:ln>
            <a:solidFill>
              <a:schemeClr val="bg1"/>
            </a:solidFill>
          </a:ln>
        </p:spPr>
        <p:txBody>
          <a:bodyPr wrap="square">
            <a:spAutoFit/>
          </a:bodyPr>
          <a:lstStyle/>
          <a:p>
            <a:pPr algn="ctr"/>
            <a:r>
              <a:rPr lang="en-US" sz="2000" b="1" u="sng" dirty="0">
                <a:solidFill>
                  <a:schemeClr val="accent5">
                    <a:lumMod val="75000"/>
                  </a:schemeClr>
                </a:solidFill>
                <a:latin typeface="Times New Roman" panose="02020603050405020304" pitchFamily="18" charset="0"/>
                <a:cs typeface="Times New Roman" panose="02020603050405020304" pitchFamily="18" charset="0"/>
              </a:rPr>
              <a:t>Prepare for your </a:t>
            </a:r>
            <a:r>
              <a:rPr lang="en-US" sz="2000" b="1" u="sng" dirty="0">
                <a:solidFill>
                  <a:schemeClr val="accent5">
                    <a:lumMod val="75000"/>
                  </a:schemeClr>
                </a:solidFill>
                <a:latin typeface="Times New Roman" panose="02020603050405020304" pitchFamily="18" charset="0"/>
                <a:cs typeface="Times New Roman" panose="02020603050405020304" pitchFamily="18" charset="0"/>
                <a:hlinkClick r:id="rId2"/>
              </a:rPr>
              <a:t>mock interview video</a:t>
            </a:r>
            <a:r>
              <a:rPr lang="en-US" sz="2000" b="1" u="sng" dirty="0">
                <a:solidFill>
                  <a:schemeClr val="accent5">
                    <a:lumMod val="75000"/>
                  </a:schemeClr>
                </a:solidFill>
                <a:latin typeface="Times New Roman" panose="02020603050405020304" pitchFamily="18" charset="0"/>
                <a:cs typeface="Times New Roman" panose="02020603050405020304" pitchFamily="18" charset="0"/>
              </a:rPr>
              <a:t> just as you would prepare for a real interview.</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946296" y="1581307"/>
            <a:ext cx="2843535"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Video Recording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Practicing Answers</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255801" y="3167303"/>
            <a:ext cx="10066550" cy="421654"/>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Think through the questions you are likely to be asked, and prepare answers for them.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848549" y="3738399"/>
            <a:ext cx="8435713" cy="369332"/>
          </a:xfrm>
          <a:prstGeom prst="rect">
            <a:avLst/>
          </a:prstGeom>
          <a:solidFill>
            <a:schemeClr val="accent4">
              <a:lumMod val="60000"/>
              <a:lumOff val="40000"/>
            </a:schemeClr>
          </a:solidFill>
          <a:ln>
            <a:solidFill>
              <a:schemeClr val="bg1"/>
            </a:solidFill>
          </a:ln>
        </p:spPr>
        <p:txBody>
          <a:bodyPr wrap="square">
            <a:spAutoFit/>
          </a:bodyPr>
          <a:lstStyle/>
          <a:p>
            <a:pPr algn="ctr"/>
            <a:r>
              <a:rPr lang="en-US" b="1" u="sng" dirty="0">
                <a:solidFill>
                  <a:schemeClr val="accent5">
                    <a:lumMod val="75000"/>
                  </a:schemeClr>
                </a:solidFill>
                <a:latin typeface="Times New Roman" panose="02020603050405020304" pitchFamily="18" charset="0"/>
                <a:cs typeface="Times New Roman" panose="02020603050405020304" pitchFamily="18" charset="0"/>
              </a:rPr>
              <a:t>Bring all the energy to your mock interview video you would bring to a real one.</a:t>
            </a:r>
            <a:endParaRPr lang="en-US" sz="2000" b="1" u="sng"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3" name="Rectangle 2"/>
          <p:cNvSpPr/>
          <p:nvPr/>
        </p:nvSpPr>
        <p:spPr>
          <a:xfrm>
            <a:off x="373333" y="4287485"/>
            <a:ext cx="7234097" cy="1870512"/>
          </a:xfrm>
          <a:prstGeom prst="rect">
            <a:avLst/>
          </a:prstGeom>
          <a:solidFill>
            <a:schemeClr val="accent1">
              <a:lumMod val="20000"/>
              <a:lumOff val="80000"/>
            </a:schemeClr>
          </a:solidFill>
          <a:ln>
            <a:solidFill>
              <a:schemeClr val="bg1"/>
            </a:solidFill>
          </a:ln>
        </p:spPr>
        <p:txBody>
          <a:bodyPr wrap="square">
            <a:spAutoFit/>
          </a:bodyPr>
          <a:lstStyle/>
          <a:p>
            <a:pPr>
              <a:lnSpc>
                <a:spcPct val="107000"/>
              </a:lnSpc>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The second you enter the room to sit down before the camera recording your mock interview, your interview has begun. Focus on making a good impression in the way you greet your interviewer and shake her hand, take your seat, present your resume and respond to questions. Ignore the camera completely, and avoid looking directly at it. Instead focus all your energy and attention on your interviewer.</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357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4" grpId="0" animBg="1"/>
      <p:bldP spid="2" grpId="0" animBg="1"/>
      <p:bldP spid="8"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835587" y="2286689"/>
            <a:ext cx="8435713" cy="400110"/>
          </a:xfrm>
          <a:prstGeom prst="rect">
            <a:avLst/>
          </a:prstGeom>
          <a:solidFill>
            <a:schemeClr val="accent4">
              <a:lumMod val="60000"/>
              <a:lumOff val="40000"/>
            </a:schemeClr>
          </a:solidFill>
          <a:ln>
            <a:solidFill>
              <a:schemeClr val="bg1"/>
            </a:solidFill>
          </a:ln>
        </p:spPr>
        <p:txBody>
          <a:bodyPr wrap="square">
            <a:spAutoFit/>
          </a:bodyPr>
          <a:lstStyle/>
          <a:p>
            <a:pPr algn="ctr"/>
            <a:r>
              <a:rPr lang="en-US" sz="2000" b="1" dirty="0">
                <a:solidFill>
                  <a:schemeClr val="accent5">
                    <a:lumMod val="75000"/>
                  </a:schemeClr>
                </a:solidFill>
                <a:latin typeface="Times New Roman" panose="02020603050405020304" pitchFamily="18" charset="0"/>
                <a:cs typeface="Times New Roman" panose="02020603050405020304" pitchFamily="18" charset="0"/>
              </a:rPr>
              <a:t>Watch your mock interview video</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946296" y="1581307"/>
            <a:ext cx="2843535"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Video Recording</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255801" y="466626"/>
            <a:ext cx="2984265"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Practicing Answers</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255801" y="2896651"/>
            <a:ext cx="10066550"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value of a </a:t>
            </a:r>
            <a:r>
              <a:rPr lang="en-US" sz="2000" dirty="0">
                <a:latin typeface="Times New Roman" panose="02020603050405020304" pitchFamily="18" charset="0"/>
                <a:cs typeface="Times New Roman" panose="02020603050405020304" pitchFamily="18" charset="0"/>
                <a:hlinkClick r:id="rId3"/>
              </a:rPr>
              <a:t>recorded mock interview</a:t>
            </a:r>
            <a:r>
              <a:rPr lang="en-US" sz="2000" dirty="0">
                <a:latin typeface="Times New Roman" panose="02020603050405020304" pitchFamily="18" charset="0"/>
                <a:cs typeface="Times New Roman" panose="02020603050405020304" pitchFamily="18" charset="0"/>
              </a:rPr>
              <a:t> is that you get to see yourself through neutral eyes. Start by turning down the audio on your video and just watch yourself. Take a look at what you're wearing, and see if it looks as good when you're sitting down as it did when you looked at yourself standing before your bathroom mirror.</a:t>
            </a:r>
          </a:p>
        </p:txBody>
      </p:sp>
    </p:spTree>
    <p:extLst>
      <p:ext uri="{BB962C8B-B14F-4D97-AF65-F5344CB8AC3E}">
        <p14:creationId xmlns:p14="http://schemas.microsoft.com/office/powerpoint/2010/main" val="291251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65638" y="1698083"/>
            <a:ext cx="5769528"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Interviewing</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5" name="Rounded Rectangle 4"/>
          <p:cNvSpPr/>
          <p:nvPr/>
        </p:nvSpPr>
        <p:spPr>
          <a:xfrm>
            <a:off x="961534" y="1920893"/>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latin typeface="Times New Roman" panose="02020603050405020304" pitchFamily="18" charset="0"/>
                <a:cs typeface="Times New Roman" panose="02020603050405020304" pitchFamily="18" charset="0"/>
              </a:rPr>
              <a:t>During </a:t>
            </a:r>
            <a:endParaRPr lang="en-US"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9646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3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 calcmode="lin" valueType="num">
                                      <p:cBhvr>
                                        <p:cTn id="13" dur="1000" fill="hold"/>
                                        <p:tgtEl>
                                          <p:spTgt spid="5"/>
                                        </p:tgtEl>
                                        <p:attrNameLst>
                                          <p:attrName>style.rotation</p:attrName>
                                        </p:attrNameLst>
                                      </p:cBhvr>
                                      <p:tavLst>
                                        <p:tav tm="0">
                                          <p:val>
                                            <p:fltVal val="90"/>
                                          </p:val>
                                        </p:tav>
                                        <p:tav tm="100000">
                                          <p:val>
                                            <p:fltVal val="0"/>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40642" y="1642886"/>
            <a:ext cx="10066550" cy="923330"/>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Arrive for the interview at least 10 minutes early. </a:t>
            </a:r>
          </a:p>
          <a:p>
            <a:r>
              <a:rPr lang="en-US" dirty="0">
                <a:latin typeface="Times New Roman" panose="02020603050405020304" pitchFamily="18" charset="0"/>
                <a:cs typeface="Times New Roman" panose="02020603050405020304" pitchFamily="18" charset="0"/>
              </a:rPr>
              <a:t>Treat everyone from the parking attendant to the receptionist to the CEO with the same level of </a:t>
            </a:r>
            <a:r>
              <a:rPr lang="en-US" dirty="0" smtClean="0">
                <a:latin typeface="Times New Roman" panose="02020603050405020304" pitchFamily="18" charset="0"/>
                <a:cs typeface="Times New Roman" panose="02020603050405020304" pitchFamily="18" charset="0"/>
              </a:rPr>
              <a:t>professionalism </a:t>
            </a:r>
            <a:r>
              <a:rPr lang="en-US" dirty="0">
                <a:latin typeface="Times New Roman" panose="02020603050405020304" pitchFamily="18" charset="0"/>
                <a:cs typeface="Times New Roman" panose="02020603050405020304" pitchFamily="18" charset="0"/>
              </a:rPr>
              <a:t>and respect.</a:t>
            </a:r>
          </a:p>
        </p:txBody>
      </p:sp>
      <p:sp>
        <p:nvSpPr>
          <p:cNvPr id="8" name="Rectangle 7"/>
          <p:cNvSpPr/>
          <p:nvPr/>
        </p:nvSpPr>
        <p:spPr>
          <a:xfrm>
            <a:off x="340642" y="1109315"/>
            <a:ext cx="2550698"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Once you arrived,</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340642" y="2762415"/>
            <a:ext cx="224452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While you wait,</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340642" y="3304312"/>
            <a:ext cx="10066550" cy="923330"/>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The way you sit in the lobby, the way you greet the receptionist and the interviewer, and the way you wait, will all have an impact on whether you are going to be considered for the job. Be friendly and pleasant, but not overbearing. If you need to wait, sit quietly (no phone calls) and patiently.</a:t>
            </a:r>
          </a:p>
        </p:txBody>
      </p:sp>
      <p:sp>
        <p:nvSpPr>
          <p:cNvPr id="11" name="Rectangle 10"/>
          <p:cNvSpPr/>
          <p:nvPr/>
        </p:nvSpPr>
        <p:spPr>
          <a:xfrm>
            <a:off x="340642" y="4931333"/>
            <a:ext cx="4247253"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Once you meet the interviewer,</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340642" y="5534556"/>
            <a:ext cx="6569205" cy="646331"/>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Shake hands with the interviewer. Your handshake should be firm - not sticky or wimpy.</a:t>
            </a:r>
          </a:p>
        </p:txBody>
      </p:sp>
    </p:spTree>
    <p:extLst>
      <p:ext uri="{BB962C8B-B14F-4D97-AF65-F5344CB8AC3E}">
        <p14:creationId xmlns:p14="http://schemas.microsoft.com/office/powerpoint/2010/main" val="2362794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10" grpId="0" animBg="1"/>
      <p:bldP spid="11"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76692" y="2025947"/>
            <a:ext cx="7144240" cy="4708981"/>
          </a:xfrm>
          <a:prstGeom prst="rect">
            <a:avLst/>
          </a:prstGeom>
          <a:solidFill>
            <a:schemeClr val="accent1">
              <a:lumMod val="20000"/>
              <a:lumOff val="80000"/>
            </a:schemeClr>
          </a:solidFill>
          <a:ln>
            <a:solidFill>
              <a:schemeClr val="bg1"/>
            </a:solidFill>
          </a:ln>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When you take your seat, be sure to sit up straight and avoid slouching. </a:t>
            </a:r>
            <a:endParaRPr lang="en-US" sz="2000" dirty="0" smtClean="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You can lean forward a little to show your interest. The goal here is to appear natural, confident, and enthusiastic. </a:t>
            </a:r>
            <a:endParaRPr lang="en-US" sz="2000" dirty="0" smtClean="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Avoid any body language that could be construed as showing disinterest or desperation. </a:t>
            </a:r>
            <a:endParaRPr lang="en-US" sz="2000" dirty="0" smtClean="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fontAlgn="base">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Don’t lean back (you’ll look too relaxed or lethargic) or fidget (you’ll look nervous or immature) and don’t invade your interviewer’s personal space (you’ll look like a stalker</a:t>
            </a:r>
            <a:r>
              <a:rPr lang="en-US" sz="2000" dirty="0" smtClean="0">
                <a:latin typeface="Times New Roman" panose="02020603050405020304" pitchFamily="18" charset="0"/>
                <a:cs typeface="Times New Roman" panose="02020603050405020304" pitchFamily="18" charset="0"/>
              </a:rPr>
              <a:t>).</a:t>
            </a:r>
          </a:p>
          <a:p>
            <a:pPr marL="285750" indent="-285750" fontAlgn="base">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Keep the social space (4 to 12 feet), which is the distance at which we usually talk to strangers or conduct </a:t>
            </a:r>
            <a:r>
              <a:rPr lang="en-US" sz="2000" dirty="0" smtClean="0">
                <a:latin typeface="Times New Roman" panose="02020603050405020304" pitchFamily="18" charset="0"/>
                <a:cs typeface="Times New Roman" panose="02020603050405020304" pitchFamily="18" charset="0"/>
              </a:rPr>
              <a:t>business</a:t>
            </a:r>
            <a:r>
              <a:rPr lang="en-US" sz="2000" dirty="0">
                <a:latin typeface="Times New Roman" panose="02020603050405020304" pitchFamily="18" charset="0"/>
                <a:cs typeface="Times New Roman" panose="02020603050405020304" pitchFamily="18" charset="0"/>
              </a:rPr>
              <a:t>.</a:t>
            </a:r>
          </a:p>
        </p:txBody>
      </p:sp>
      <p:sp>
        <p:nvSpPr>
          <p:cNvPr id="8" name="Rectangle 7"/>
          <p:cNvSpPr/>
          <p:nvPr/>
        </p:nvSpPr>
        <p:spPr>
          <a:xfrm>
            <a:off x="340642" y="1109315"/>
            <a:ext cx="3514167"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Once you enter the room,</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054746" y="1542496"/>
            <a:ext cx="2088649" cy="356829"/>
          </a:xfrm>
          <a:prstGeom prst="rect">
            <a:avLst/>
          </a:prstGeom>
          <a:solidFill>
            <a:schemeClr val="accent4"/>
          </a:solidFill>
          <a:ln>
            <a:solidFill>
              <a:srgbClr val="002060"/>
            </a:solidFill>
          </a:ln>
        </p:spPr>
        <p:txBody>
          <a:bodyPr wrap="none">
            <a:spAutoFit/>
          </a:bodyPr>
          <a:lstStyle/>
          <a:p>
            <a:pPr fontAlgn="base">
              <a:lnSpc>
                <a:spcPts val="2040"/>
              </a:lnSpc>
            </a:pPr>
            <a:r>
              <a:rPr lang="en-US" sz="2400" b="1" dirty="0">
                <a:solidFill>
                  <a:srgbClr val="1F314A"/>
                </a:solidFill>
                <a:latin typeface="Times New Roman" panose="02020603050405020304" pitchFamily="18" charset="0"/>
                <a:ea typeface="Times New Roman" panose="02020603050405020304" pitchFamily="18" charset="0"/>
                <a:cs typeface="Times New Roman" panose="02020603050405020304" pitchFamily="18" charset="0"/>
              </a:rPr>
              <a:t>Your Posture:</a:t>
            </a:r>
            <a:r>
              <a:rPr lang="en-US" sz="2400" dirty="0">
                <a:solidFill>
                  <a:srgbClr val="1F314A"/>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78016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76692" y="2025947"/>
            <a:ext cx="8878772" cy="1015663"/>
          </a:xfrm>
          <a:prstGeom prst="rect">
            <a:avLst/>
          </a:prstGeom>
          <a:solidFill>
            <a:schemeClr val="accent1">
              <a:lumMod val="20000"/>
              <a:lumOff val="80000"/>
            </a:schemeClr>
          </a:solidFill>
          <a:ln>
            <a:solidFill>
              <a:schemeClr val="bg1"/>
            </a:solidFill>
          </a:ln>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Keep your feet on the floor and your hands positioned naturally. If you’re not sure what to do with your hands, keep them folded loosely in your lap or on the tabletop.</a:t>
            </a:r>
            <a:endParaRPr lang="en-US" sz="2400" dirty="0">
              <a:latin typeface="Times New Roman" panose="02020603050405020304" pitchFamily="18" charset="0"/>
              <a:cs typeface="Times New Roman" panose="02020603050405020304" pitchFamily="18" charset="0"/>
            </a:endParaRPr>
          </a:p>
        </p:txBody>
      </p:sp>
      <p:sp>
        <p:nvSpPr>
          <p:cNvPr id="8" name="Rectangle 7"/>
          <p:cNvSpPr/>
          <p:nvPr/>
        </p:nvSpPr>
        <p:spPr>
          <a:xfrm>
            <a:off x="340642" y="1109315"/>
            <a:ext cx="3514167"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Once you enter the room,</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054746" y="1542496"/>
            <a:ext cx="2823593" cy="348813"/>
          </a:xfrm>
          <a:prstGeom prst="rect">
            <a:avLst/>
          </a:prstGeom>
          <a:solidFill>
            <a:schemeClr val="accent4"/>
          </a:solidFill>
          <a:ln>
            <a:solidFill>
              <a:srgbClr val="002060"/>
            </a:solidFill>
          </a:ln>
        </p:spPr>
        <p:txBody>
          <a:bodyPr wrap="none">
            <a:spAutoFit/>
          </a:bodyPr>
          <a:lstStyle/>
          <a:p>
            <a:pPr fontAlgn="base">
              <a:lnSpc>
                <a:spcPts val="2040"/>
              </a:lnSpc>
            </a:pPr>
            <a:r>
              <a:rPr lang="en-US" sz="2400" b="1" dirty="0" smtClean="0">
                <a:solidFill>
                  <a:srgbClr val="1F314A"/>
                </a:solidFill>
                <a:latin typeface="Times New Roman" panose="02020603050405020304" pitchFamily="18" charset="0"/>
                <a:ea typeface="Times New Roman" panose="02020603050405020304" pitchFamily="18" charset="0"/>
                <a:cs typeface="Times New Roman" panose="02020603050405020304" pitchFamily="18" charset="0"/>
              </a:rPr>
              <a:t>Your hands and feet</a:t>
            </a:r>
            <a:endParaRPr lang="en-US" sz="2000" dirty="0">
              <a:effectLst/>
              <a:latin typeface="Times New Roman" panose="02020603050405020304" pitchFamily="18" charset="0"/>
              <a:ea typeface="Times New Roman" panose="02020603050405020304" pitchFamily="18" charset="0"/>
            </a:endParaRPr>
          </a:p>
        </p:txBody>
      </p:sp>
      <p:sp>
        <p:nvSpPr>
          <p:cNvPr id="7" name="Rectangle 6"/>
          <p:cNvSpPr/>
          <p:nvPr/>
        </p:nvSpPr>
        <p:spPr>
          <a:xfrm>
            <a:off x="4054746" y="3176248"/>
            <a:ext cx="2366738" cy="356829"/>
          </a:xfrm>
          <a:prstGeom prst="rect">
            <a:avLst/>
          </a:prstGeom>
          <a:solidFill>
            <a:schemeClr val="accent4"/>
          </a:solidFill>
          <a:ln>
            <a:solidFill>
              <a:srgbClr val="002060"/>
            </a:solidFill>
          </a:ln>
        </p:spPr>
        <p:txBody>
          <a:bodyPr wrap="none">
            <a:spAutoFit/>
          </a:bodyPr>
          <a:lstStyle/>
          <a:p>
            <a:pPr fontAlgn="base">
              <a:lnSpc>
                <a:spcPts val="2040"/>
              </a:lnSpc>
            </a:pPr>
            <a:r>
              <a:rPr lang="en-US" sz="2400" b="1" dirty="0" smtClean="0">
                <a:solidFill>
                  <a:srgbClr val="1F314A"/>
                </a:solidFill>
                <a:latin typeface="Times New Roman" panose="02020603050405020304" pitchFamily="18" charset="0"/>
                <a:ea typeface="Times New Roman" panose="02020603050405020304" pitchFamily="18" charset="0"/>
                <a:cs typeface="Times New Roman" panose="02020603050405020304" pitchFamily="18" charset="0"/>
              </a:rPr>
              <a:t>Your eye contact</a:t>
            </a:r>
            <a:endParaRPr lang="en-US" sz="20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76692" y="3638850"/>
            <a:ext cx="8577114" cy="1015663"/>
          </a:xfrm>
          <a:prstGeom prst="rect">
            <a:avLst/>
          </a:prstGeom>
          <a:solidFill>
            <a:schemeClr val="accent1">
              <a:lumMod val="20000"/>
              <a:lumOff val="80000"/>
            </a:schemeClr>
          </a:solidFill>
          <a:ln>
            <a:solidFill>
              <a:schemeClr val="bg1"/>
            </a:solidFill>
          </a:ln>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Maintain eye contact in a natural way. Just don’t stare fixedly at your interviewer. That can seem creepy or robotic. Listen carefully and smile and nod as appropriate.</a:t>
            </a:r>
            <a:endParaRPr lang="en-US" sz="2800" dirty="0">
              <a:latin typeface="Times New Roman" panose="02020603050405020304" pitchFamily="18" charset="0"/>
              <a:cs typeface="Times New Roman" panose="02020603050405020304" pitchFamily="18" charset="0"/>
            </a:endParaRPr>
          </a:p>
        </p:txBody>
      </p:sp>
      <p:sp>
        <p:nvSpPr>
          <p:cNvPr id="10" name="Rectangle 9"/>
          <p:cNvSpPr/>
          <p:nvPr/>
        </p:nvSpPr>
        <p:spPr>
          <a:xfrm>
            <a:off x="417627" y="4790088"/>
            <a:ext cx="3740768"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At the end of the interview,</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76692" y="5387328"/>
            <a:ext cx="6966408"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Once the interview is over, when you thank your interviewer politely for her time, shake her hand professionally and smile. On your way out, say goodbye to the receptionist or anyone else you spoke to during the interview.</a:t>
            </a:r>
          </a:p>
        </p:txBody>
      </p:sp>
    </p:spTree>
    <p:extLst>
      <p:ext uri="{BB962C8B-B14F-4D97-AF65-F5344CB8AC3E}">
        <p14:creationId xmlns:p14="http://schemas.microsoft.com/office/powerpoint/2010/main" val="4127178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 grpId="0" animBg="1"/>
      <p:bldP spid="7" grpId="0" animBg="1"/>
      <p:bldP spid="9" grpId="0" animBg="1"/>
      <p:bldP spid="10"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009946" y="2062740"/>
            <a:ext cx="8878772" cy="1015663"/>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According to the Civil Rights Act, employers may not consider race, color, religion, sex, national origin, disability, or age when hiring or promoting employees. Therefore, they legally can’t ask questions related to these categories.</a:t>
            </a:r>
          </a:p>
        </p:txBody>
      </p:sp>
      <p:sp>
        <p:nvSpPr>
          <p:cNvPr id="8" name="Rectangle 7"/>
          <p:cNvSpPr/>
          <p:nvPr/>
        </p:nvSpPr>
        <p:spPr>
          <a:xfrm>
            <a:off x="340642" y="1109315"/>
            <a:ext cx="1790875"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Questions,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054746" y="1542496"/>
            <a:ext cx="2534668" cy="461665"/>
          </a:xfrm>
          <a:prstGeom prst="rect">
            <a:avLst/>
          </a:prstGeom>
          <a:solidFill>
            <a:schemeClr val="accent4"/>
          </a:solidFill>
          <a:ln>
            <a:solidFill>
              <a:srgbClr val="002060"/>
            </a:solidFill>
          </a:ln>
        </p:spPr>
        <p:txBody>
          <a:bodyPr wrap="none">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Illegal Questions. </a:t>
            </a:r>
          </a:p>
        </p:txBody>
      </p:sp>
      <p:sp>
        <p:nvSpPr>
          <p:cNvPr id="7" name="Rectangle 6"/>
          <p:cNvSpPr/>
          <p:nvPr/>
        </p:nvSpPr>
        <p:spPr>
          <a:xfrm>
            <a:off x="2209036" y="3338754"/>
            <a:ext cx="6388287" cy="461665"/>
          </a:xfrm>
          <a:prstGeom prst="rect">
            <a:avLst/>
          </a:prstGeom>
          <a:solidFill>
            <a:schemeClr val="accent6">
              <a:lumMod val="40000"/>
              <a:lumOff val="60000"/>
            </a:schemeClr>
          </a:solidFill>
          <a:ln>
            <a:solidFill>
              <a:srgbClr val="002060"/>
            </a:solidFill>
          </a:ln>
        </p:spPr>
        <p:txBody>
          <a:bodyPr wrap="none">
            <a:spAutoFit/>
          </a:bodyPr>
          <a:lstStyle/>
          <a:p>
            <a:r>
              <a:rPr lang="en-US" sz="2400" b="1" dirty="0">
                <a:latin typeface="Times New Roman" panose="02020603050405020304" pitchFamily="18" charset="0"/>
                <a:cs typeface="Times New Roman" panose="02020603050405020304" pitchFamily="18" charset="0"/>
              </a:rPr>
              <a:t>If you faced this situation, what should you do?</a:t>
            </a:r>
          </a:p>
        </p:txBody>
      </p:sp>
      <p:sp>
        <p:nvSpPr>
          <p:cNvPr id="9" name="Rectangle 8"/>
          <p:cNvSpPr/>
          <p:nvPr/>
        </p:nvSpPr>
        <p:spPr>
          <a:xfrm>
            <a:off x="91716" y="4097564"/>
            <a:ext cx="7807946"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First, you answer their questions</a:t>
            </a:r>
          </a:p>
        </p:txBody>
      </p:sp>
      <p:sp>
        <p:nvSpPr>
          <p:cNvPr id="12" name="Rectangle 11"/>
          <p:cNvSpPr/>
          <p:nvPr/>
        </p:nvSpPr>
        <p:spPr>
          <a:xfrm>
            <a:off x="91716" y="4780236"/>
            <a:ext cx="7807946"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Second, you answer the question and then ask why that question was asked at the first place</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13" name="Rectangle 12"/>
          <p:cNvSpPr/>
          <p:nvPr/>
        </p:nvSpPr>
        <p:spPr>
          <a:xfrm>
            <a:off x="91716" y="5762141"/>
            <a:ext cx="7807946"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Third, you just simply tell them that it is illegal to ask such questions or how this question can be related to the job posting</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8099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 grpId="0" animBg="1"/>
      <p:bldP spid="7" grpId="0" animBg="1"/>
      <p:bldP spid="9" grpId="0" animBg="1"/>
      <p:bldP spid="12"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97870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Interviewing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009946" y="2062740"/>
            <a:ext cx="8878772"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Although you should never bring up the issue of salary prior to being offered the position, you should be prepared in case the interviewer asks about your salary expectations. </a:t>
            </a:r>
          </a:p>
        </p:txBody>
      </p:sp>
      <p:sp>
        <p:nvSpPr>
          <p:cNvPr id="8" name="Rectangle 7"/>
          <p:cNvSpPr/>
          <p:nvPr/>
        </p:nvSpPr>
        <p:spPr>
          <a:xfrm>
            <a:off x="340642" y="1109315"/>
            <a:ext cx="1790875"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Questions,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4054746" y="1542496"/>
            <a:ext cx="2569934" cy="461665"/>
          </a:xfrm>
          <a:prstGeom prst="rect">
            <a:avLst/>
          </a:prstGeom>
          <a:solidFill>
            <a:schemeClr val="accent4"/>
          </a:solidFill>
          <a:ln>
            <a:solidFill>
              <a:srgbClr val="002060"/>
            </a:solidFill>
          </a:ln>
        </p:spPr>
        <p:txBody>
          <a:bodyPr wrap="none">
            <a:spAutoFit/>
          </a:bodyPr>
          <a:lstStyle/>
          <a:p>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Salary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Questions. </a:t>
            </a:r>
          </a:p>
        </p:txBody>
      </p:sp>
      <p:sp>
        <p:nvSpPr>
          <p:cNvPr id="7" name="Rectangle 6"/>
          <p:cNvSpPr/>
          <p:nvPr/>
        </p:nvSpPr>
        <p:spPr>
          <a:xfrm>
            <a:off x="3994924" y="3181003"/>
            <a:ext cx="2585323" cy="369332"/>
          </a:xfrm>
          <a:prstGeom prst="rect">
            <a:avLst/>
          </a:prstGeom>
          <a:solidFill>
            <a:schemeClr val="accent6">
              <a:lumMod val="40000"/>
              <a:lumOff val="60000"/>
            </a:schemeClr>
          </a:solidFill>
          <a:ln>
            <a:solidFill>
              <a:srgbClr val="002060"/>
            </a:solidFill>
          </a:ln>
        </p:spPr>
        <p:txBody>
          <a:bodyPr wrap="none">
            <a:spAutoFi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prepare, you need to:</a:t>
            </a:r>
          </a:p>
        </p:txBody>
      </p:sp>
      <p:sp>
        <p:nvSpPr>
          <p:cNvPr id="9" name="Rectangle 8"/>
          <p:cNvSpPr/>
          <p:nvPr/>
        </p:nvSpPr>
        <p:spPr>
          <a:xfrm>
            <a:off x="91716" y="3597696"/>
            <a:ext cx="8898959" cy="646331"/>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Research the appropriate pay for the position you are seeking. Be sure to examine pay-scale variations related to credentials, experience, and location. </a:t>
            </a:r>
          </a:p>
        </p:txBody>
      </p:sp>
      <p:sp>
        <p:nvSpPr>
          <p:cNvPr id="12" name="Rectangle 11"/>
          <p:cNvSpPr/>
          <p:nvPr/>
        </p:nvSpPr>
        <p:spPr>
          <a:xfrm>
            <a:off x="90951" y="5148697"/>
            <a:ext cx="7807946" cy="400110"/>
          </a:xfrm>
          <a:prstGeom prst="rect">
            <a:avLst/>
          </a:prstGeom>
          <a:solidFill>
            <a:schemeClr val="accent1">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Diplomatic answer: </a:t>
            </a:r>
            <a:r>
              <a:rPr lang="en-US" dirty="0">
                <a:latin typeface="Times New Roman" panose="02020603050405020304" pitchFamily="18" charset="0"/>
                <a:cs typeface="Times New Roman" panose="02020603050405020304" pitchFamily="18" charset="0"/>
              </a:rPr>
              <a:t>“I expect a salary that is competitive in this market.”</a:t>
            </a:r>
          </a:p>
        </p:txBody>
      </p:sp>
      <p:sp>
        <p:nvSpPr>
          <p:cNvPr id="13" name="Rectangle 12"/>
          <p:cNvSpPr/>
          <p:nvPr/>
        </p:nvSpPr>
        <p:spPr>
          <a:xfrm>
            <a:off x="91716" y="5762141"/>
            <a:ext cx="7807946" cy="677108"/>
          </a:xfrm>
          <a:prstGeom prst="rect">
            <a:avLst/>
          </a:prstGeom>
          <a:solidFill>
            <a:schemeClr val="accent1">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Specific answer</a:t>
            </a:r>
            <a:r>
              <a:rPr lang="en-US" dirty="0">
                <a:latin typeface="Times New Roman" panose="02020603050405020304" pitchFamily="18" charset="0"/>
                <a:cs typeface="Times New Roman" panose="02020603050405020304" pitchFamily="18" charset="0"/>
              </a:rPr>
              <a:t>: give a range starting with the employer’s probable salary and ending with a little above what you are willing to accept.</a:t>
            </a:r>
          </a:p>
        </p:txBody>
      </p:sp>
      <p:sp>
        <p:nvSpPr>
          <p:cNvPr id="11" name="Rectangle 10"/>
          <p:cNvSpPr/>
          <p:nvPr/>
        </p:nvSpPr>
        <p:spPr>
          <a:xfrm>
            <a:off x="2835427" y="4563265"/>
            <a:ext cx="1951175" cy="400110"/>
          </a:xfrm>
          <a:prstGeom prst="rect">
            <a:avLst/>
          </a:prstGeom>
          <a:solidFill>
            <a:schemeClr val="accent6">
              <a:lumMod val="40000"/>
              <a:lumOff val="60000"/>
            </a:schemeClr>
          </a:solidFill>
          <a:ln>
            <a:solidFill>
              <a:srgbClr val="002060"/>
            </a:solidFill>
          </a:ln>
        </p:spPr>
        <p:txBody>
          <a:bodyPr wrap="none">
            <a:spAutoFit/>
          </a:bodyPr>
          <a:lstStyle/>
          <a:p>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to answer</a:t>
            </a:r>
            <a:r>
              <a:rPr lang="en-US"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5849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 grpId="0" animBg="1"/>
      <p:bldP spid="7" grpId="0" animBg="1"/>
      <p:bldP spid="9" grpId="0" animBg="1"/>
      <p:bldP spid="12" grpId="0" animBg="1"/>
      <p:bldP spid="13"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19416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859117" y="1663869"/>
            <a:ext cx="8011506"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Face-to-face interviews also come in a variety of formats, which include the following:</a:t>
            </a:r>
          </a:p>
        </p:txBody>
      </p:sp>
      <p:sp>
        <p:nvSpPr>
          <p:cNvPr id="8" name="Rectangle 7"/>
          <p:cNvSpPr/>
          <p:nvPr/>
        </p:nvSpPr>
        <p:spPr>
          <a:xfrm>
            <a:off x="330814" y="1074982"/>
            <a:ext cx="321594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Face-to-face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cxnSp>
        <p:nvCxnSpPr>
          <p:cNvPr id="5" name="Straight Arrow Connector 4"/>
          <p:cNvCxnSpPr/>
          <p:nvPr/>
        </p:nvCxnSpPr>
        <p:spPr>
          <a:xfrm flipH="1">
            <a:off x="1366887" y="2374974"/>
            <a:ext cx="2054447" cy="6887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flipH="1">
            <a:off x="4382271" y="2374973"/>
            <a:ext cx="16419" cy="109014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5036092" y="2383715"/>
            <a:ext cx="1265249" cy="68873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76707" y="3076424"/>
            <a:ext cx="3724161" cy="388696"/>
          </a:xfrm>
          <a:prstGeom prst="rect">
            <a:avLst/>
          </a:prstGeom>
          <a:solidFill>
            <a:schemeClr val="accent6">
              <a:lumMod val="40000"/>
              <a:lumOff val="60000"/>
            </a:schemeClr>
          </a:solidFill>
          <a:ln>
            <a:solidFill>
              <a:srgbClr val="002060"/>
            </a:solidFill>
          </a:ln>
        </p:spPr>
        <p:txBody>
          <a:bodyPr wrap="non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The standard one on-one interview,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9" name="Rectangle 18"/>
          <p:cNvSpPr/>
          <p:nvPr/>
        </p:nvSpPr>
        <p:spPr>
          <a:xfrm>
            <a:off x="2769540" y="3586745"/>
            <a:ext cx="3531801" cy="388696"/>
          </a:xfrm>
          <a:prstGeom prst="rect">
            <a:avLst/>
          </a:prstGeom>
          <a:solidFill>
            <a:schemeClr val="accent6">
              <a:lumMod val="40000"/>
              <a:lumOff val="60000"/>
            </a:schemeClr>
          </a:solidFill>
          <a:ln>
            <a:solidFill>
              <a:srgbClr val="002060"/>
            </a:solidFill>
          </a:ln>
        </p:spPr>
        <p:txBody>
          <a:bodyPr wrap="non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A series of one-on-one interviews,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5505627" y="3116559"/>
            <a:ext cx="1922321" cy="388696"/>
          </a:xfrm>
          <a:prstGeom prst="rect">
            <a:avLst/>
          </a:prstGeom>
          <a:solidFill>
            <a:schemeClr val="accent6">
              <a:lumMod val="40000"/>
              <a:lumOff val="60000"/>
            </a:schemeClr>
          </a:solidFill>
          <a:ln>
            <a:solidFill>
              <a:srgbClr val="002060"/>
            </a:solidFill>
          </a:ln>
        </p:spPr>
        <p:txBody>
          <a:bodyPr wrap="non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Panel interviews,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21" name="Straight Arrow Connector 20"/>
          <p:cNvCxnSpPr/>
          <p:nvPr/>
        </p:nvCxnSpPr>
        <p:spPr>
          <a:xfrm>
            <a:off x="6601017" y="2387685"/>
            <a:ext cx="1477754" cy="87037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2" name="Rectangle 21"/>
          <p:cNvSpPr/>
          <p:nvPr/>
        </p:nvSpPr>
        <p:spPr>
          <a:xfrm>
            <a:off x="7615495" y="3318216"/>
            <a:ext cx="3929281" cy="374077"/>
          </a:xfrm>
          <a:prstGeom prst="rect">
            <a:avLst/>
          </a:prstGeom>
          <a:solidFill>
            <a:schemeClr val="accent6">
              <a:lumMod val="40000"/>
              <a:lumOff val="60000"/>
            </a:schemeClr>
          </a:solidFill>
          <a:ln>
            <a:solidFill>
              <a:srgbClr val="002060"/>
            </a:solidFill>
          </a:ln>
        </p:spPr>
        <p:txBody>
          <a:bodyPr wrap="non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Interviews with multiple interviewees.</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5" name="Rectangle 24"/>
          <p:cNvSpPr/>
          <p:nvPr/>
        </p:nvSpPr>
        <p:spPr>
          <a:xfrm>
            <a:off x="239316" y="4430416"/>
            <a:ext cx="6096000" cy="1080296"/>
          </a:xfrm>
          <a:prstGeom prst="rect">
            <a:avLst/>
          </a:prstGeom>
          <a:solidFill>
            <a:schemeClr val="accent1">
              <a:lumMod val="20000"/>
              <a:lumOff val="80000"/>
            </a:schemeClr>
          </a:solidFill>
          <a:ln>
            <a:solidFill>
              <a:schemeClr val="bg1"/>
            </a:solidFill>
          </a:ln>
        </p:spPr>
        <p:txBody>
          <a:bodyPr>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The same rules that apply in the standard one-on-one interview apply in each of these settings, but keep a few things in mind for each context.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28937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1000" fill="hold"/>
                                        <p:tgtEl>
                                          <p:spTgt spid="18"/>
                                        </p:tgtEl>
                                        <p:attrNameLst>
                                          <p:attrName>ppt_w</p:attrName>
                                        </p:attrNameLst>
                                      </p:cBhvr>
                                      <p:tavLst>
                                        <p:tav tm="0">
                                          <p:val>
                                            <p:fltVal val="0"/>
                                          </p:val>
                                        </p:tav>
                                        <p:tav tm="100000">
                                          <p:val>
                                            <p:strVal val="#ppt_w"/>
                                          </p:val>
                                        </p:tav>
                                      </p:tavLst>
                                    </p:anim>
                                    <p:anim calcmode="lin" valueType="num">
                                      <p:cBhvr>
                                        <p:cTn id="25" dur="1000" fill="hold"/>
                                        <p:tgtEl>
                                          <p:spTgt spid="18"/>
                                        </p:tgtEl>
                                        <p:attrNameLst>
                                          <p:attrName>ppt_h</p:attrName>
                                        </p:attrNameLst>
                                      </p:cBhvr>
                                      <p:tavLst>
                                        <p:tav tm="0">
                                          <p:val>
                                            <p:fltVal val="0"/>
                                          </p:val>
                                        </p:tav>
                                        <p:tav tm="100000">
                                          <p:val>
                                            <p:strVal val="#ppt_h"/>
                                          </p:val>
                                        </p:tav>
                                      </p:tavLst>
                                    </p:anim>
                                    <p:anim calcmode="lin" valueType="num">
                                      <p:cBhvr>
                                        <p:cTn id="26" dur="1000" fill="hold"/>
                                        <p:tgtEl>
                                          <p:spTgt spid="18"/>
                                        </p:tgtEl>
                                        <p:attrNameLst>
                                          <p:attrName>style.rotation</p:attrName>
                                        </p:attrNameLst>
                                      </p:cBhvr>
                                      <p:tavLst>
                                        <p:tav tm="0">
                                          <p:val>
                                            <p:fltVal val="90"/>
                                          </p:val>
                                        </p:tav>
                                        <p:tav tm="100000">
                                          <p:val>
                                            <p:fltVal val="0"/>
                                          </p:val>
                                        </p:tav>
                                      </p:tavLst>
                                    </p:anim>
                                    <p:animEffect transition="in" filter="fade">
                                      <p:cBhvr>
                                        <p:cTn id="27" dur="10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1000" fill="hold"/>
                                        <p:tgtEl>
                                          <p:spTgt spid="14"/>
                                        </p:tgtEl>
                                        <p:attrNameLst>
                                          <p:attrName>ppt_w</p:attrName>
                                        </p:attrNameLst>
                                      </p:cBhvr>
                                      <p:tavLst>
                                        <p:tav tm="0">
                                          <p:val>
                                            <p:fltVal val="0"/>
                                          </p:val>
                                        </p:tav>
                                        <p:tav tm="100000">
                                          <p:val>
                                            <p:strVal val="#ppt_w"/>
                                          </p:val>
                                        </p:tav>
                                      </p:tavLst>
                                    </p:anim>
                                    <p:anim calcmode="lin" valueType="num">
                                      <p:cBhvr>
                                        <p:cTn id="33" dur="1000" fill="hold"/>
                                        <p:tgtEl>
                                          <p:spTgt spid="14"/>
                                        </p:tgtEl>
                                        <p:attrNameLst>
                                          <p:attrName>ppt_h</p:attrName>
                                        </p:attrNameLst>
                                      </p:cBhvr>
                                      <p:tavLst>
                                        <p:tav tm="0">
                                          <p:val>
                                            <p:fltVal val="0"/>
                                          </p:val>
                                        </p:tav>
                                        <p:tav tm="100000">
                                          <p:val>
                                            <p:strVal val="#ppt_h"/>
                                          </p:val>
                                        </p:tav>
                                      </p:tavLst>
                                    </p:anim>
                                    <p:anim calcmode="lin" valueType="num">
                                      <p:cBhvr>
                                        <p:cTn id="34" dur="1000" fill="hold"/>
                                        <p:tgtEl>
                                          <p:spTgt spid="14"/>
                                        </p:tgtEl>
                                        <p:attrNameLst>
                                          <p:attrName>style.rotation</p:attrName>
                                        </p:attrNameLst>
                                      </p:cBhvr>
                                      <p:tavLst>
                                        <p:tav tm="0">
                                          <p:val>
                                            <p:fltVal val="90"/>
                                          </p:val>
                                        </p:tav>
                                        <p:tav tm="100000">
                                          <p:val>
                                            <p:fltVal val="0"/>
                                          </p:val>
                                        </p:tav>
                                      </p:tavLst>
                                    </p:anim>
                                    <p:animEffect transition="in" filter="fade">
                                      <p:cBhvr>
                                        <p:cTn id="35" dur="1000"/>
                                        <p:tgtEl>
                                          <p:spTgt spid="14"/>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1000" fill="hold"/>
                                        <p:tgtEl>
                                          <p:spTgt spid="19"/>
                                        </p:tgtEl>
                                        <p:attrNameLst>
                                          <p:attrName>ppt_w</p:attrName>
                                        </p:attrNameLst>
                                      </p:cBhvr>
                                      <p:tavLst>
                                        <p:tav tm="0">
                                          <p:val>
                                            <p:fltVal val="0"/>
                                          </p:val>
                                        </p:tav>
                                        <p:tav tm="100000">
                                          <p:val>
                                            <p:strVal val="#ppt_w"/>
                                          </p:val>
                                        </p:tav>
                                      </p:tavLst>
                                    </p:anim>
                                    <p:anim calcmode="lin" valueType="num">
                                      <p:cBhvr>
                                        <p:cTn id="39" dur="1000" fill="hold"/>
                                        <p:tgtEl>
                                          <p:spTgt spid="19"/>
                                        </p:tgtEl>
                                        <p:attrNameLst>
                                          <p:attrName>ppt_h</p:attrName>
                                        </p:attrNameLst>
                                      </p:cBhvr>
                                      <p:tavLst>
                                        <p:tav tm="0">
                                          <p:val>
                                            <p:fltVal val="0"/>
                                          </p:val>
                                        </p:tav>
                                        <p:tav tm="100000">
                                          <p:val>
                                            <p:strVal val="#ppt_h"/>
                                          </p:val>
                                        </p:tav>
                                      </p:tavLst>
                                    </p:anim>
                                    <p:anim calcmode="lin" valueType="num">
                                      <p:cBhvr>
                                        <p:cTn id="40" dur="1000" fill="hold"/>
                                        <p:tgtEl>
                                          <p:spTgt spid="19"/>
                                        </p:tgtEl>
                                        <p:attrNameLst>
                                          <p:attrName>style.rotation</p:attrName>
                                        </p:attrNameLst>
                                      </p:cBhvr>
                                      <p:tavLst>
                                        <p:tav tm="0">
                                          <p:val>
                                            <p:fltVal val="90"/>
                                          </p:val>
                                        </p:tav>
                                        <p:tav tm="100000">
                                          <p:val>
                                            <p:fltVal val="0"/>
                                          </p:val>
                                        </p:tav>
                                      </p:tavLst>
                                    </p:anim>
                                    <p:animEffect transition="in" filter="fade">
                                      <p:cBhvr>
                                        <p:cTn id="41" dur="1000"/>
                                        <p:tgtEl>
                                          <p:spTgt spid="19"/>
                                        </p:tgtEl>
                                      </p:cBhvr>
                                    </p:animEffect>
                                  </p:childTnLst>
                                </p:cTn>
                              </p:par>
                            </p:childTnLst>
                          </p:cTn>
                        </p:par>
                      </p:childTnLst>
                    </p:cTn>
                  </p:par>
                  <p:par>
                    <p:cTn id="42" fill="hold">
                      <p:stCondLst>
                        <p:cond delay="indefinite"/>
                      </p:stCondLst>
                      <p:childTnLst>
                        <p:par>
                          <p:cTn id="43" fill="hold">
                            <p:stCondLst>
                              <p:cond delay="0"/>
                            </p:stCondLst>
                            <p:childTnLst>
                              <p:par>
                                <p:cTn id="44" presetID="31" presetClass="entr" presetSubtype="0" fill="hold" nodeType="click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p:cTn id="46" dur="1000" fill="hold"/>
                                        <p:tgtEl>
                                          <p:spTgt spid="16"/>
                                        </p:tgtEl>
                                        <p:attrNameLst>
                                          <p:attrName>ppt_w</p:attrName>
                                        </p:attrNameLst>
                                      </p:cBhvr>
                                      <p:tavLst>
                                        <p:tav tm="0">
                                          <p:val>
                                            <p:fltVal val="0"/>
                                          </p:val>
                                        </p:tav>
                                        <p:tav tm="100000">
                                          <p:val>
                                            <p:strVal val="#ppt_w"/>
                                          </p:val>
                                        </p:tav>
                                      </p:tavLst>
                                    </p:anim>
                                    <p:anim calcmode="lin" valueType="num">
                                      <p:cBhvr>
                                        <p:cTn id="47" dur="1000" fill="hold"/>
                                        <p:tgtEl>
                                          <p:spTgt spid="16"/>
                                        </p:tgtEl>
                                        <p:attrNameLst>
                                          <p:attrName>ppt_h</p:attrName>
                                        </p:attrNameLst>
                                      </p:cBhvr>
                                      <p:tavLst>
                                        <p:tav tm="0">
                                          <p:val>
                                            <p:fltVal val="0"/>
                                          </p:val>
                                        </p:tav>
                                        <p:tav tm="100000">
                                          <p:val>
                                            <p:strVal val="#ppt_h"/>
                                          </p:val>
                                        </p:tav>
                                      </p:tavLst>
                                    </p:anim>
                                    <p:anim calcmode="lin" valueType="num">
                                      <p:cBhvr>
                                        <p:cTn id="48" dur="1000" fill="hold"/>
                                        <p:tgtEl>
                                          <p:spTgt spid="16"/>
                                        </p:tgtEl>
                                        <p:attrNameLst>
                                          <p:attrName>style.rotation</p:attrName>
                                        </p:attrNameLst>
                                      </p:cBhvr>
                                      <p:tavLst>
                                        <p:tav tm="0">
                                          <p:val>
                                            <p:fltVal val="90"/>
                                          </p:val>
                                        </p:tav>
                                        <p:tav tm="100000">
                                          <p:val>
                                            <p:fltVal val="0"/>
                                          </p:val>
                                        </p:tav>
                                      </p:tavLst>
                                    </p:anim>
                                    <p:animEffect transition="in" filter="fade">
                                      <p:cBhvr>
                                        <p:cTn id="49" dur="1000"/>
                                        <p:tgtEl>
                                          <p:spTgt spid="16"/>
                                        </p:tgtEl>
                                      </p:cBhvr>
                                    </p:animEffect>
                                  </p:childTnLst>
                                </p:cTn>
                              </p:par>
                              <p:par>
                                <p:cTn id="50" presetID="31" presetClass="entr" presetSubtype="0"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 calcmode="lin" valueType="num">
                                      <p:cBhvr>
                                        <p:cTn id="54" dur="1000" fill="hold"/>
                                        <p:tgtEl>
                                          <p:spTgt spid="20"/>
                                        </p:tgtEl>
                                        <p:attrNameLst>
                                          <p:attrName>style.rotation</p:attrName>
                                        </p:attrNameLst>
                                      </p:cBhvr>
                                      <p:tavLst>
                                        <p:tav tm="0">
                                          <p:val>
                                            <p:fltVal val="90"/>
                                          </p:val>
                                        </p:tav>
                                        <p:tav tm="100000">
                                          <p:val>
                                            <p:fltVal val="0"/>
                                          </p:val>
                                        </p:tav>
                                      </p:tavLst>
                                    </p:anim>
                                    <p:animEffect transition="in" filter="fade">
                                      <p:cBhvr>
                                        <p:cTn id="55" dur="1000"/>
                                        <p:tgtEl>
                                          <p:spTgt spid="20"/>
                                        </p:tgtEl>
                                      </p:cBhvr>
                                    </p:animEffect>
                                  </p:childTnLst>
                                </p:cTn>
                              </p:par>
                            </p:childTnLst>
                          </p:cTn>
                        </p:par>
                      </p:childTnLst>
                    </p:cTn>
                  </p:par>
                  <p:par>
                    <p:cTn id="56" fill="hold">
                      <p:stCondLst>
                        <p:cond delay="indefinite"/>
                      </p:stCondLst>
                      <p:childTnLst>
                        <p:par>
                          <p:cTn id="57" fill="hold">
                            <p:stCondLst>
                              <p:cond delay="0"/>
                            </p:stCondLst>
                            <p:childTnLst>
                              <p:par>
                                <p:cTn id="58" presetID="31" presetClass="entr" presetSubtype="0" fill="hold" nodeType="click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1000" fill="hold"/>
                                        <p:tgtEl>
                                          <p:spTgt spid="21"/>
                                        </p:tgtEl>
                                        <p:attrNameLst>
                                          <p:attrName>ppt_w</p:attrName>
                                        </p:attrNameLst>
                                      </p:cBhvr>
                                      <p:tavLst>
                                        <p:tav tm="0">
                                          <p:val>
                                            <p:fltVal val="0"/>
                                          </p:val>
                                        </p:tav>
                                        <p:tav tm="100000">
                                          <p:val>
                                            <p:strVal val="#ppt_w"/>
                                          </p:val>
                                        </p:tav>
                                      </p:tavLst>
                                    </p:anim>
                                    <p:anim calcmode="lin" valueType="num">
                                      <p:cBhvr>
                                        <p:cTn id="61" dur="1000" fill="hold"/>
                                        <p:tgtEl>
                                          <p:spTgt spid="21"/>
                                        </p:tgtEl>
                                        <p:attrNameLst>
                                          <p:attrName>ppt_h</p:attrName>
                                        </p:attrNameLst>
                                      </p:cBhvr>
                                      <p:tavLst>
                                        <p:tav tm="0">
                                          <p:val>
                                            <p:fltVal val="0"/>
                                          </p:val>
                                        </p:tav>
                                        <p:tav tm="100000">
                                          <p:val>
                                            <p:strVal val="#ppt_h"/>
                                          </p:val>
                                        </p:tav>
                                      </p:tavLst>
                                    </p:anim>
                                    <p:anim calcmode="lin" valueType="num">
                                      <p:cBhvr>
                                        <p:cTn id="62" dur="1000" fill="hold"/>
                                        <p:tgtEl>
                                          <p:spTgt spid="21"/>
                                        </p:tgtEl>
                                        <p:attrNameLst>
                                          <p:attrName>style.rotation</p:attrName>
                                        </p:attrNameLst>
                                      </p:cBhvr>
                                      <p:tavLst>
                                        <p:tav tm="0">
                                          <p:val>
                                            <p:fltVal val="90"/>
                                          </p:val>
                                        </p:tav>
                                        <p:tav tm="100000">
                                          <p:val>
                                            <p:fltVal val="0"/>
                                          </p:val>
                                        </p:tav>
                                      </p:tavLst>
                                    </p:anim>
                                    <p:animEffect transition="in" filter="fade">
                                      <p:cBhvr>
                                        <p:cTn id="63" dur="1000"/>
                                        <p:tgtEl>
                                          <p:spTgt spid="21"/>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1000" fill="hold"/>
                                        <p:tgtEl>
                                          <p:spTgt spid="22"/>
                                        </p:tgtEl>
                                        <p:attrNameLst>
                                          <p:attrName>ppt_w</p:attrName>
                                        </p:attrNameLst>
                                      </p:cBhvr>
                                      <p:tavLst>
                                        <p:tav tm="0">
                                          <p:val>
                                            <p:fltVal val="0"/>
                                          </p:val>
                                        </p:tav>
                                        <p:tav tm="100000">
                                          <p:val>
                                            <p:strVal val="#ppt_w"/>
                                          </p:val>
                                        </p:tav>
                                      </p:tavLst>
                                    </p:anim>
                                    <p:anim calcmode="lin" valueType="num">
                                      <p:cBhvr>
                                        <p:cTn id="67" dur="1000" fill="hold"/>
                                        <p:tgtEl>
                                          <p:spTgt spid="22"/>
                                        </p:tgtEl>
                                        <p:attrNameLst>
                                          <p:attrName>ppt_h</p:attrName>
                                        </p:attrNameLst>
                                      </p:cBhvr>
                                      <p:tavLst>
                                        <p:tav tm="0">
                                          <p:val>
                                            <p:fltVal val="0"/>
                                          </p:val>
                                        </p:tav>
                                        <p:tav tm="100000">
                                          <p:val>
                                            <p:strVal val="#ppt_h"/>
                                          </p:val>
                                        </p:tav>
                                      </p:tavLst>
                                    </p:anim>
                                    <p:anim calcmode="lin" valueType="num">
                                      <p:cBhvr>
                                        <p:cTn id="68" dur="1000" fill="hold"/>
                                        <p:tgtEl>
                                          <p:spTgt spid="22"/>
                                        </p:tgtEl>
                                        <p:attrNameLst>
                                          <p:attrName>style.rotation</p:attrName>
                                        </p:attrNameLst>
                                      </p:cBhvr>
                                      <p:tavLst>
                                        <p:tav tm="0">
                                          <p:val>
                                            <p:fltVal val="90"/>
                                          </p:val>
                                        </p:tav>
                                        <p:tav tm="100000">
                                          <p:val>
                                            <p:fltVal val="0"/>
                                          </p:val>
                                        </p:tav>
                                      </p:tavLst>
                                    </p:anim>
                                    <p:animEffect transition="in" filter="fade">
                                      <p:cBhvr>
                                        <p:cTn id="69" dur="1000"/>
                                        <p:tgtEl>
                                          <p:spTgt spid="22"/>
                                        </p:tgtEl>
                                      </p:cBhvr>
                                    </p:animEffect>
                                  </p:childTnLst>
                                </p:cTn>
                              </p:par>
                            </p:childTnLst>
                          </p:cTn>
                        </p:par>
                      </p:childTnLst>
                    </p:cTn>
                  </p:par>
                  <p:par>
                    <p:cTn id="70" fill="hold">
                      <p:stCondLst>
                        <p:cond delay="indefinite"/>
                      </p:stCondLst>
                      <p:childTnLst>
                        <p:par>
                          <p:cTn id="71" fill="hold">
                            <p:stCondLst>
                              <p:cond delay="0"/>
                            </p:stCondLst>
                            <p:childTnLst>
                              <p:par>
                                <p:cTn id="72" presetID="16" presetClass="entr" presetSubtype="21" fill="hold" grpId="0" nodeType="click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barn(inVertical)">
                                      <p:cBhvr>
                                        <p:cTn id="7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8" grpId="0" animBg="1"/>
      <p:bldP spid="19" grpId="0" animBg="1"/>
      <p:bldP spid="20" grpId="0" animBg="1"/>
      <p:bldP spid="22" grpId="0" animBg="1"/>
      <p:bldP spid="2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19416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96206" y="2288109"/>
            <a:ext cx="8011506" cy="1384995"/>
          </a:xfrm>
          <a:prstGeom prst="rect">
            <a:avLst/>
          </a:prstGeom>
          <a:solidFill>
            <a:schemeClr val="accent1">
              <a:lumMod val="20000"/>
              <a:lumOff val="80000"/>
            </a:schemeClr>
          </a:solidFill>
          <a:ln>
            <a:solidFill>
              <a:schemeClr val="bg1"/>
            </a:solidFill>
          </a:ln>
        </p:spPr>
        <p:txBody>
          <a:bodyPr wrap="square">
            <a:spAutoFit/>
          </a:bodyPr>
          <a:lstStyle/>
          <a:p>
            <a:r>
              <a:rPr lang="en-US" sz="2400" b="1" u="sng"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a series of one-on-one interviews, </a:t>
            </a:r>
            <a:r>
              <a:rPr lang="en-US" sz="2000" dirty="0">
                <a:latin typeface="Times New Roman" panose="02020603050405020304" pitchFamily="18" charset="0"/>
                <a:cs typeface="Times New Roman" panose="02020603050405020304" pitchFamily="18" charset="0"/>
              </a:rPr>
              <a:t>you may feel as though you are repeating yourself. But remember, each interviewer is hearing your information for the first time, so not only it is okay to repeat yourself, it is necessary.</a:t>
            </a:r>
          </a:p>
        </p:txBody>
      </p:sp>
      <p:sp>
        <p:nvSpPr>
          <p:cNvPr id="8" name="Rectangle 7"/>
          <p:cNvSpPr/>
          <p:nvPr/>
        </p:nvSpPr>
        <p:spPr>
          <a:xfrm>
            <a:off x="330814" y="1074982"/>
            <a:ext cx="321594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Face-to-face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sp>
        <p:nvSpPr>
          <p:cNvPr id="25" name="Rectangle 24"/>
          <p:cNvSpPr/>
          <p:nvPr/>
        </p:nvSpPr>
        <p:spPr>
          <a:xfrm>
            <a:off x="377351" y="3864220"/>
            <a:ext cx="6956701" cy="1015663"/>
          </a:xfrm>
          <a:prstGeom prst="rect">
            <a:avLst/>
          </a:prstGeom>
          <a:solidFill>
            <a:schemeClr val="accent1">
              <a:lumMod val="20000"/>
              <a:lumOff val="80000"/>
            </a:schemeClr>
          </a:solidFill>
          <a:ln>
            <a:solidFill>
              <a:schemeClr val="bg1"/>
            </a:solidFill>
          </a:ln>
        </p:spPr>
        <p:txBody>
          <a:bodyPr wrap="square">
            <a:spAutoFit/>
          </a:bodyPr>
          <a:lstStyle/>
          <a:p>
            <a:r>
              <a:rPr lang="en-US" sz="2000" b="1" u="sng"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a panel of interviewers, </a:t>
            </a:r>
            <a:r>
              <a:rPr lang="en-US" sz="2000" dirty="0">
                <a:latin typeface="Times New Roman" panose="02020603050405020304" pitchFamily="18" charset="0"/>
                <a:cs typeface="Times New Roman" panose="02020603050405020304" pitchFamily="18" charset="0"/>
              </a:rPr>
              <a:t>always acknowledge the person who asks the question but address your answer to (and make eye contact with) the entire group when responding.</a:t>
            </a:r>
          </a:p>
        </p:txBody>
      </p:sp>
      <p:sp>
        <p:nvSpPr>
          <p:cNvPr id="15" name="Rectangle 14"/>
          <p:cNvSpPr/>
          <p:nvPr/>
        </p:nvSpPr>
        <p:spPr>
          <a:xfrm>
            <a:off x="4054746" y="1542496"/>
            <a:ext cx="1867627" cy="461665"/>
          </a:xfrm>
          <a:prstGeom prst="rect">
            <a:avLst/>
          </a:prstGeom>
          <a:solidFill>
            <a:schemeClr val="accent4"/>
          </a:solidFill>
          <a:ln>
            <a:solidFill>
              <a:srgbClr val="002060"/>
            </a:solidFill>
          </a:ln>
        </p:spPr>
        <p:txBody>
          <a:bodyPr wrap="none">
            <a:spAutoFit/>
          </a:bodyPr>
          <a:lstStyle/>
          <a:p>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Take care of,</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 name="Rectangle 16"/>
          <p:cNvSpPr/>
          <p:nvPr/>
        </p:nvSpPr>
        <p:spPr>
          <a:xfrm>
            <a:off x="330814" y="5075854"/>
            <a:ext cx="6593074" cy="1323439"/>
          </a:xfrm>
          <a:prstGeom prst="rect">
            <a:avLst/>
          </a:prstGeom>
          <a:solidFill>
            <a:schemeClr val="accent1">
              <a:lumMod val="20000"/>
              <a:lumOff val="80000"/>
            </a:schemeClr>
          </a:solidFill>
          <a:ln>
            <a:solidFill>
              <a:schemeClr val="bg1"/>
            </a:solidFill>
          </a:ln>
        </p:spPr>
        <p:txBody>
          <a:bodyPr wrap="square">
            <a:spAutoFit/>
          </a:bodyPr>
          <a:lstStyle/>
          <a:p>
            <a:r>
              <a:rPr lang="en-US" sz="2000" b="1" u="sng"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an interview with other interviewees, </a:t>
            </a:r>
            <a:r>
              <a:rPr lang="en-US" sz="2000" dirty="0">
                <a:latin typeface="Times New Roman" panose="02020603050405020304" pitchFamily="18" charset="0"/>
                <a:cs typeface="Times New Roman" panose="02020603050405020304" pitchFamily="18" charset="0"/>
              </a:rPr>
              <a:t>always treat your competition with respect and professionalism. The way you treat the other candidates is indeed part of how you will be assessed.</a:t>
            </a:r>
          </a:p>
        </p:txBody>
      </p:sp>
    </p:spTree>
    <p:extLst>
      <p:ext uri="{BB962C8B-B14F-4D97-AF65-F5344CB8AC3E}">
        <p14:creationId xmlns:p14="http://schemas.microsoft.com/office/powerpoint/2010/main" val="1650063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barn(inVertical)">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barn(inVertical)">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19416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77351" y="2072762"/>
            <a:ext cx="8011506" cy="646331"/>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Keeping yourself on mute as they speak can help your interviewer feel more focused on what they want to tell you.</a:t>
            </a:r>
          </a:p>
        </p:txBody>
      </p:sp>
      <p:sp>
        <p:nvSpPr>
          <p:cNvPr id="8" name="Rectangle 7"/>
          <p:cNvSpPr/>
          <p:nvPr/>
        </p:nvSpPr>
        <p:spPr>
          <a:xfrm>
            <a:off x="330814" y="1074982"/>
            <a:ext cx="238078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Zoom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sp>
        <p:nvSpPr>
          <p:cNvPr id="25" name="Rectangle 24"/>
          <p:cNvSpPr/>
          <p:nvPr/>
        </p:nvSpPr>
        <p:spPr>
          <a:xfrm>
            <a:off x="377351" y="3378326"/>
            <a:ext cx="6956701" cy="923330"/>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Maintaining eye contact with your interviewer is a sign of confidence and respect.  Look into the camera as you are speaking. This creates the illusion that you are looking at them rather than yourself or the screen.</a:t>
            </a:r>
          </a:p>
        </p:txBody>
      </p:sp>
      <p:sp>
        <p:nvSpPr>
          <p:cNvPr id="15" name="Rectangle 14"/>
          <p:cNvSpPr/>
          <p:nvPr/>
        </p:nvSpPr>
        <p:spPr>
          <a:xfrm>
            <a:off x="4054746" y="1542496"/>
            <a:ext cx="2172646"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Use the mute button</a:t>
            </a:r>
            <a:endParaRPr lang="en-US" dirty="0">
              <a:latin typeface="Times New Roman" panose="02020603050405020304" pitchFamily="18" charset="0"/>
              <a:cs typeface="Times New Roman" panose="02020603050405020304" pitchFamily="18" charset="0"/>
            </a:endParaRPr>
          </a:p>
        </p:txBody>
      </p:sp>
      <p:sp>
        <p:nvSpPr>
          <p:cNvPr id="17" name="Rectangle 16"/>
          <p:cNvSpPr/>
          <p:nvPr/>
        </p:nvSpPr>
        <p:spPr>
          <a:xfrm>
            <a:off x="330814" y="5075854"/>
            <a:ext cx="6593074" cy="1477328"/>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Choose an area that is tidy and free of clutter. Make sure your background is sparse rather than busy and only has professional-looking items in the background. Setting up in front of a blank wall or a few tasteful decorations shows that you are organized and pay attention to detail.</a:t>
            </a:r>
          </a:p>
        </p:txBody>
      </p:sp>
      <p:sp>
        <p:nvSpPr>
          <p:cNvPr id="9" name="Rectangle 8"/>
          <p:cNvSpPr/>
          <p:nvPr/>
        </p:nvSpPr>
        <p:spPr>
          <a:xfrm>
            <a:off x="2895249" y="2880027"/>
            <a:ext cx="3807453"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Look into the camera while speaking</a:t>
            </a:r>
            <a:endParaRPr lang="en-US" dirty="0">
              <a:latin typeface="Times New Roman" panose="02020603050405020304" pitchFamily="18" charset="0"/>
              <a:cs typeface="Times New Roman" panose="02020603050405020304" pitchFamily="18" charset="0"/>
            </a:endParaRPr>
          </a:p>
        </p:txBody>
      </p:sp>
      <p:sp>
        <p:nvSpPr>
          <p:cNvPr id="10" name="Rectangle 9"/>
          <p:cNvSpPr/>
          <p:nvPr/>
        </p:nvSpPr>
        <p:spPr>
          <a:xfrm>
            <a:off x="1721172" y="4540968"/>
            <a:ext cx="3568285"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Choose a professional background</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7206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9" grpId="0" animBg="1"/>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19416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77351" y="2072762"/>
            <a:ext cx="8964612"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 Setting your interview space facing a window that lets in a lot of natural lighting is a great way to make yourself more visible. Your interviewer needs to be able to see your body language and facial expressions during your Zoom interview.</a:t>
            </a:r>
          </a:p>
        </p:txBody>
      </p:sp>
      <p:sp>
        <p:nvSpPr>
          <p:cNvPr id="8" name="Rectangle 7"/>
          <p:cNvSpPr/>
          <p:nvPr/>
        </p:nvSpPr>
        <p:spPr>
          <a:xfrm>
            <a:off x="330814" y="1074982"/>
            <a:ext cx="238078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Zoom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sp>
        <p:nvSpPr>
          <p:cNvPr id="25" name="Rectangle 24"/>
          <p:cNvSpPr/>
          <p:nvPr/>
        </p:nvSpPr>
        <p:spPr>
          <a:xfrm>
            <a:off x="309892" y="4089978"/>
            <a:ext cx="6956701"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Before your Zoom interview, silence your phone and put it away. This way, you can focus on the interview rather than a text message or phone call.</a:t>
            </a:r>
          </a:p>
        </p:txBody>
      </p:sp>
      <p:sp>
        <p:nvSpPr>
          <p:cNvPr id="15" name="Rectangle 14"/>
          <p:cNvSpPr/>
          <p:nvPr/>
        </p:nvSpPr>
        <p:spPr>
          <a:xfrm>
            <a:off x="3788242" y="1583453"/>
            <a:ext cx="2768900" cy="400110"/>
          </a:xfrm>
          <a:prstGeom prst="rect">
            <a:avLst/>
          </a:prstGeom>
          <a:solidFill>
            <a:schemeClr val="accent4"/>
          </a:solidFill>
          <a:ln>
            <a:solidFill>
              <a:srgbClr val="002060"/>
            </a:solidFill>
          </a:ln>
        </p:spPr>
        <p:txBody>
          <a:bodyPr wrap="none">
            <a:spAutoFit/>
          </a:bodyPr>
          <a:lstStyle/>
          <a:p>
            <a:r>
              <a:rPr lang="en-US" sz="2000" b="1" dirty="0">
                <a:latin typeface="Times New Roman" panose="02020603050405020304" pitchFamily="18" charset="0"/>
                <a:cs typeface="Times New Roman" panose="02020603050405020304" pitchFamily="18" charset="0"/>
              </a:rPr>
              <a:t>Find a brightly lit room</a:t>
            </a:r>
            <a:endParaRPr lang="en-US" sz="2000" dirty="0">
              <a:latin typeface="Times New Roman" panose="02020603050405020304" pitchFamily="18" charset="0"/>
              <a:cs typeface="Times New Roman" panose="02020603050405020304" pitchFamily="18" charset="0"/>
            </a:endParaRPr>
          </a:p>
        </p:txBody>
      </p:sp>
      <p:sp>
        <p:nvSpPr>
          <p:cNvPr id="17" name="Rectangle 16"/>
          <p:cNvSpPr/>
          <p:nvPr/>
        </p:nvSpPr>
        <p:spPr>
          <a:xfrm>
            <a:off x="149000" y="5827717"/>
            <a:ext cx="6593074"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Test out your connection where you plan to sit during your interview. Moreover, make sure you are connected to the internet during the interview. </a:t>
            </a:r>
          </a:p>
        </p:txBody>
      </p:sp>
      <p:sp>
        <p:nvSpPr>
          <p:cNvPr id="9" name="Rectangle 8"/>
          <p:cNvSpPr/>
          <p:nvPr/>
        </p:nvSpPr>
        <p:spPr>
          <a:xfrm>
            <a:off x="2291761" y="3574599"/>
            <a:ext cx="2259145" cy="400110"/>
          </a:xfrm>
          <a:prstGeom prst="rect">
            <a:avLst/>
          </a:prstGeom>
          <a:solidFill>
            <a:schemeClr val="accent4"/>
          </a:solidFill>
          <a:ln>
            <a:solidFill>
              <a:srgbClr val="002060"/>
            </a:solidFill>
          </a:ln>
        </p:spPr>
        <p:txBody>
          <a:bodyPr wrap="none">
            <a:spAutoFit/>
          </a:bodyPr>
          <a:lstStyle/>
          <a:p>
            <a:r>
              <a:rPr lang="en-US" sz="2000" b="1" dirty="0">
                <a:latin typeface="Times New Roman" panose="02020603050405020304" pitchFamily="18" charset="0"/>
                <a:cs typeface="Times New Roman" panose="02020603050405020304" pitchFamily="18" charset="0"/>
              </a:rPr>
              <a:t>Silence your phone</a:t>
            </a:r>
            <a:endParaRPr lang="en-US" sz="2000" dirty="0">
              <a:latin typeface="Times New Roman" panose="02020603050405020304" pitchFamily="18" charset="0"/>
              <a:cs typeface="Times New Roman" panose="02020603050405020304" pitchFamily="18" charset="0"/>
            </a:endParaRPr>
          </a:p>
        </p:txBody>
      </p:sp>
      <p:sp>
        <p:nvSpPr>
          <p:cNvPr id="10" name="Rectangle 9"/>
          <p:cNvSpPr/>
          <p:nvPr/>
        </p:nvSpPr>
        <p:spPr>
          <a:xfrm>
            <a:off x="1037781" y="5272318"/>
            <a:ext cx="3658374" cy="400110"/>
          </a:xfrm>
          <a:prstGeom prst="rect">
            <a:avLst/>
          </a:prstGeom>
          <a:solidFill>
            <a:schemeClr val="accent4"/>
          </a:solidFill>
          <a:ln>
            <a:solidFill>
              <a:srgbClr val="002060"/>
            </a:solidFill>
          </a:ln>
        </p:spPr>
        <p:txBody>
          <a:bodyPr wrap="none">
            <a:spAutoFit/>
          </a:bodyPr>
          <a:lstStyle/>
          <a:p>
            <a:r>
              <a:rPr lang="en-US" sz="2000" b="1" dirty="0">
                <a:latin typeface="Times New Roman" panose="02020603050405020304" pitchFamily="18" charset="0"/>
                <a:cs typeface="Times New Roman" panose="02020603050405020304" pitchFamily="18" charset="0"/>
              </a:rPr>
              <a:t>Find a good internet connection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0806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9" grpId="0" animBg="1"/>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19416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18061" y="2434332"/>
            <a:ext cx="9023901" cy="163121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One benefit of using video chat rather than a phone call is that you get to see each other's body language. During your interview, sit up tall with your hands in your lap and your feet on the floor. While you speak, you may use your hands as well if that's natural for you. As your interviewer speaks, use nonverbal cues such as nodding and smiling to show that you are listening.</a:t>
            </a:r>
          </a:p>
        </p:txBody>
      </p:sp>
      <p:sp>
        <p:nvSpPr>
          <p:cNvPr id="8" name="Rectangle 7"/>
          <p:cNvSpPr/>
          <p:nvPr/>
        </p:nvSpPr>
        <p:spPr>
          <a:xfrm>
            <a:off x="330814" y="1074982"/>
            <a:ext cx="238078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Zoom </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interviews</a:t>
            </a:r>
          </a:p>
        </p:txBody>
      </p:sp>
      <p:sp>
        <p:nvSpPr>
          <p:cNvPr id="15" name="Rectangle 14"/>
          <p:cNvSpPr/>
          <p:nvPr/>
        </p:nvSpPr>
        <p:spPr>
          <a:xfrm>
            <a:off x="3253467" y="1846773"/>
            <a:ext cx="4061307"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Use appropriate body language</a:t>
            </a:r>
            <a:endParaRPr lang="en-US" sz="2000" dirty="0">
              <a:latin typeface="Times New Roman" panose="02020603050405020304" pitchFamily="18" charset="0"/>
              <a:cs typeface="Times New Roman" panose="02020603050405020304" pitchFamily="18" charset="0"/>
            </a:endParaRPr>
          </a:p>
        </p:txBody>
      </p:sp>
      <p:sp>
        <p:nvSpPr>
          <p:cNvPr id="17" name="Rectangle 16"/>
          <p:cNvSpPr/>
          <p:nvPr/>
        </p:nvSpPr>
        <p:spPr>
          <a:xfrm>
            <a:off x="330814" y="4851427"/>
            <a:ext cx="7426225" cy="163121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Make sure to listen throughout your interview so you only ask questions about topics the interviewer hasn't covered yet. Appropriate questions could be about the company's culture, this role's responsibilities or what the interviewer enjoys most about the company.</a:t>
            </a:r>
          </a:p>
        </p:txBody>
      </p:sp>
      <p:sp>
        <p:nvSpPr>
          <p:cNvPr id="10" name="Rectangle 9"/>
          <p:cNvSpPr/>
          <p:nvPr/>
        </p:nvSpPr>
        <p:spPr>
          <a:xfrm>
            <a:off x="1402309" y="4252997"/>
            <a:ext cx="4038050"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Ask your interviewer questions</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5770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arn(inVertical)">
                                      <p:cBhvr>
                                        <p:cTn id="3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5" grpId="0" animBg="1"/>
      <p:bldP spid="17" grpId="0" animBg="1"/>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309082"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49781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25374" y="1792351"/>
            <a:ext cx="6000361"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Following-up</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194414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80076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Following-up</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89475" y="904610"/>
            <a:ext cx="240803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Thank you email</a:t>
            </a:r>
          </a:p>
        </p:txBody>
      </p:sp>
      <p:sp>
        <p:nvSpPr>
          <p:cNvPr id="7" name="Rectangle 6"/>
          <p:cNvSpPr/>
          <p:nvPr/>
        </p:nvSpPr>
        <p:spPr>
          <a:xfrm>
            <a:off x="1002792" y="1437510"/>
            <a:ext cx="7528465"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Your first step should be to send a thank you email to the interviewers within two days of the interview.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002792" y="2913204"/>
            <a:ext cx="7651014"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 should send a follow up email in case you have never heard from the company within 14 days of the interview. </a:t>
            </a:r>
          </a:p>
        </p:txBody>
      </p:sp>
      <p:sp>
        <p:nvSpPr>
          <p:cNvPr id="8" name="Rectangle 7"/>
          <p:cNvSpPr/>
          <p:nvPr/>
        </p:nvSpPr>
        <p:spPr>
          <a:xfrm>
            <a:off x="214061" y="2268267"/>
            <a:ext cx="269657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Following up email</a:t>
            </a:r>
          </a:p>
        </p:txBody>
      </p:sp>
      <p:sp>
        <p:nvSpPr>
          <p:cNvPr id="9" name="Rectangle 8"/>
          <p:cNvSpPr/>
          <p:nvPr/>
        </p:nvSpPr>
        <p:spPr>
          <a:xfrm>
            <a:off x="2184051" y="3815466"/>
            <a:ext cx="4038050"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Here are a few pointers:</a:t>
            </a:r>
          </a:p>
        </p:txBody>
      </p:sp>
      <p:sp>
        <p:nvSpPr>
          <p:cNvPr id="2" name="Rectangle 1"/>
          <p:cNvSpPr/>
          <p:nvPr/>
        </p:nvSpPr>
        <p:spPr>
          <a:xfrm>
            <a:off x="455629" y="4347765"/>
            <a:ext cx="6096000" cy="2178289"/>
          </a:xfrm>
          <a:prstGeom prst="rect">
            <a:avLst/>
          </a:prstGeom>
          <a:solidFill>
            <a:schemeClr val="accent1">
              <a:lumMod val="20000"/>
              <a:lumOff val="80000"/>
            </a:schemeClr>
          </a:solidFill>
          <a:ln>
            <a:solidFill>
              <a:schemeClr val="bg1"/>
            </a:solidFill>
          </a:ln>
        </p:spPr>
        <p:txBody>
          <a:bodyPr>
            <a:spAutoFit/>
          </a:bodyPr>
          <a:lstStyle/>
          <a:p>
            <a:pPr marL="342900" lvl="0" indent="-342900">
              <a:lnSpc>
                <a:spcPct val="107000"/>
              </a:lnSpc>
              <a:spcAft>
                <a:spcPts val="750"/>
              </a:spcAft>
              <a:buFont typeface="+mj-lt"/>
              <a:buAutoNum type="arabicPeriod"/>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Address the person you are emailing by their first name</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750"/>
              </a:spcAft>
              <a:buFont typeface="+mj-lt"/>
              <a:buAutoNum type="arabicPeriod"/>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Mention the job title of the role you're following up about and the date you interviewed to refresh their memory</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750"/>
              </a:spcAft>
              <a:buFont typeface="+mj-lt"/>
              <a:buAutoNum type="arabicPeriod"/>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Confirm that you're still interested in the position and that you are eager to hear about next steps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750"/>
              </a:spcAft>
              <a:buFont typeface="+mj-lt"/>
              <a:buAutoNum type="arabicPeriod"/>
              <a:tabLst>
                <a:tab pos="4572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Finally, ask for an update</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94253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barn(inVertical)">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0" grpId="0" animBg="1"/>
      <p:bldP spid="8" grpId="0" animBg="1"/>
      <p:bldP spid="9" grpId="0" animBg="1"/>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800767"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Following-up</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89475" y="904610"/>
            <a:ext cx="3131050"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After more two weeks,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748268" y="1663002"/>
            <a:ext cx="7528465"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the company doesn't respond to your initial follow-up email, I'd send a second email to the same person after another week or two has passed. Do this by replying to your original follow-up email so that your entire correspondence is included in this second email.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1486086" y="3445583"/>
            <a:ext cx="3026414" cy="461665"/>
          </a:xfrm>
          <a:prstGeom prst="rect">
            <a:avLst/>
          </a:prstGeom>
          <a:solidFill>
            <a:schemeClr val="accent4"/>
          </a:solidFill>
          <a:ln>
            <a:solidFill>
              <a:srgbClr val="002060"/>
            </a:solidFill>
          </a:ln>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Rectangle 1"/>
          <p:cNvSpPr/>
          <p:nvPr/>
        </p:nvSpPr>
        <p:spPr>
          <a:xfrm>
            <a:off x="372525" y="4149803"/>
            <a:ext cx="6096000" cy="2554545"/>
          </a:xfrm>
          <a:prstGeom prst="rect">
            <a:avLst/>
          </a:prstGeom>
          <a:solidFill>
            <a:srgbClr val="F1D6F8"/>
          </a:solidFill>
          <a:ln>
            <a:solidFill>
              <a:schemeClr val="bg1"/>
            </a:solidFill>
          </a:ln>
        </p:spPr>
        <p:txBody>
          <a:bodyPr>
            <a:spAutoFit/>
          </a:bodyPr>
          <a:lstStyle/>
          <a:p>
            <a:r>
              <a:rPr lang="en-US" sz="2000" i="1" dirty="0"/>
              <a:t>Hi [Hiring Manager's Name</a:t>
            </a:r>
            <a:r>
              <a:rPr lang="en-US" sz="2000" i="1" dirty="0" smtClean="0"/>
              <a:t>],</a:t>
            </a:r>
          </a:p>
          <a:p>
            <a:endParaRPr lang="en-US" sz="2000" i="1" dirty="0"/>
          </a:p>
          <a:p>
            <a:r>
              <a:rPr lang="en-US" sz="2000" i="1" dirty="0"/>
              <a:t>Just wanted to follow up on my previous email (below). Do you have any updates to share regarding the [job title] position? Please let me know whenever you have time if I am still in the running for the role</a:t>
            </a:r>
            <a:r>
              <a:rPr lang="en-US" sz="2000" i="1" dirty="0" smtClean="0"/>
              <a:t>.</a:t>
            </a:r>
          </a:p>
          <a:p>
            <a:endParaRPr lang="en-US" sz="2000" i="1" dirty="0"/>
          </a:p>
          <a:p>
            <a:r>
              <a:rPr lang="en-US" sz="2000" i="1" dirty="0"/>
              <a:t>Thank you!</a:t>
            </a:r>
          </a:p>
        </p:txBody>
      </p:sp>
    </p:spTree>
    <p:extLst>
      <p:ext uri="{BB962C8B-B14F-4D97-AF65-F5344CB8AC3E}">
        <p14:creationId xmlns:p14="http://schemas.microsoft.com/office/powerpoint/2010/main" val="3455498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inVertical)">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25374" y="1792351"/>
            <a:ext cx="5256567"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Negotiating</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625162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2467342"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smtClean="0">
                <a:latin typeface="Times New Roman" panose="02020603050405020304" pitchFamily="18" charset="0"/>
                <a:ea typeface="Calibri" panose="020F0502020204030204" pitchFamily="34" charset="0"/>
                <a:cs typeface="Arial" panose="020B0604020202020204" pitchFamily="34" charset="0"/>
              </a:rPr>
              <a:t>Negotiation</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89475" y="904610"/>
            <a:ext cx="150073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Definition</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748267" y="1459859"/>
            <a:ext cx="7943246" cy="707886"/>
          </a:xfrm>
          <a:prstGeom prst="rect">
            <a:avLst/>
          </a:prstGeom>
          <a:solidFill>
            <a:schemeClr val="accent1">
              <a:lumMod val="20000"/>
              <a:lumOff val="80000"/>
            </a:schemeClr>
          </a:solidFill>
          <a:ln>
            <a:solidFill>
              <a:schemeClr val="bg1"/>
            </a:solidFill>
          </a:ln>
        </p:spPr>
        <p:txBody>
          <a:bodyPr wrap="square">
            <a:spAutoFit/>
          </a:bodyPr>
          <a:lstStyle/>
          <a:p>
            <a:pPr fontAlgn="base"/>
            <a:r>
              <a:rPr lang="en-US" sz="2000" dirty="0">
                <a:latin typeface="Times New Roman" panose="02020603050405020304" pitchFamily="18" charset="0"/>
                <a:cs typeface="Times New Roman" panose="02020603050405020304" pitchFamily="18" charset="0"/>
              </a:rPr>
              <a:t>Negotiation skills refers to the ability to bring about agreement on a decision through discussion, so as to achieve win-win situation.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609613" y="2657285"/>
            <a:ext cx="4122862" cy="400110"/>
          </a:xfrm>
          <a:prstGeom prst="rect">
            <a:avLst/>
          </a:prstGeom>
          <a:solidFill>
            <a:schemeClr val="accent4"/>
          </a:solidFill>
          <a:ln>
            <a:solidFill>
              <a:srgbClr val="002060"/>
            </a:solidFill>
          </a:ln>
        </p:spPr>
        <p:txBody>
          <a:bodyPr wrap="square">
            <a:spAutoFit/>
          </a:bodyPr>
          <a:lstStyle/>
          <a:p>
            <a:pPr algn="ctr" fontAlgn="base"/>
            <a:r>
              <a:rPr lang="en-US" sz="2000" b="1" dirty="0">
                <a:latin typeface="Times New Roman" panose="02020603050405020304" pitchFamily="18" charset="0"/>
                <a:cs typeface="Times New Roman" panose="02020603050405020304" pitchFamily="18" charset="0"/>
              </a:rPr>
              <a:t>Before you negotiate, you need to:</a:t>
            </a:r>
          </a:p>
        </p:txBody>
      </p:sp>
      <p:sp>
        <p:nvSpPr>
          <p:cNvPr id="2" name="Rectangle 1"/>
          <p:cNvSpPr/>
          <p:nvPr/>
        </p:nvSpPr>
        <p:spPr>
          <a:xfrm>
            <a:off x="636475" y="3394668"/>
            <a:ext cx="6096000" cy="707886"/>
          </a:xfrm>
          <a:prstGeom prst="rect">
            <a:avLst/>
          </a:prstGeom>
          <a:solidFill>
            <a:srgbClr val="F1D6F8"/>
          </a:solidFill>
          <a:ln>
            <a:solidFill>
              <a:schemeClr val="bg1"/>
            </a:solidFill>
          </a:ln>
        </p:spPr>
        <p:txBody>
          <a:bodyPr>
            <a:spAutoFit/>
          </a:bodyPr>
          <a:lstStyle/>
          <a:p>
            <a:pPr fontAlgn="base"/>
            <a:r>
              <a:rPr lang="en-US" sz="2000" dirty="0">
                <a:latin typeface="Times New Roman" panose="02020603050405020304" pitchFamily="18" charset="0"/>
                <a:cs typeface="Times New Roman" panose="02020603050405020304" pitchFamily="18" charset="0"/>
              </a:rPr>
              <a:t>Research salary norms, as well as benefits and other perks, for the industry, the region, and this organization.</a:t>
            </a:r>
          </a:p>
        </p:txBody>
      </p:sp>
      <p:sp>
        <p:nvSpPr>
          <p:cNvPr id="8" name="Rectangle 7"/>
          <p:cNvSpPr/>
          <p:nvPr/>
        </p:nvSpPr>
        <p:spPr>
          <a:xfrm>
            <a:off x="748267" y="4527456"/>
            <a:ext cx="6096000" cy="707886"/>
          </a:xfrm>
          <a:prstGeom prst="rect">
            <a:avLst/>
          </a:prstGeom>
          <a:solidFill>
            <a:srgbClr val="F1D6F8"/>
          </a:solidFill>
          <a:ln>
            <a:solidFill>
              <a:schemeClr val="bg1"/>
            </a:solidFill>
          </a:ln>
        </p:spPr>
        <p:txBody>
          <a:bodyPr>
            <a:spAutoFit/>
          </a:bodyPr>
          <a:lstStyle/>
          <a:p>
            <a:pPr fontAlgn="base"/>
            <a:r>
              <a:rPr lang="en-US" sz="2000" dirty="0">
                <a:latin typeface="Times New Roman" panose="02020603050405020304" pitchFamily="18" charset="0"/>
                <a:cs typeface="Times New Roman" panose="02020603050405020304" pitchFamily="18" charset="0"/>
              </a:rPr>
              <a:t>Evaluate the offer by taking into account the entire compensation package, not just the salary.</a:t>
            </a:r>
          </a:p>
        </p:txBody>
      </p:sp>
    </p:spTree>
    <p:extLst>
      <p:ext uri="{BB962C8B-B14F-4D97-AF65-F5344CB8AC3E}">
        <p14:creationId xmlns:p14="http://schemas.microsoft.com/office/powerpoint/2010/main" val="3594736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inVertical)">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2" grpId="0"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3309" y="30217"/>
            <a:ext cx="419416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77351" y="2072762"/>
            <a:ext cx="8964612" cy="646331"/>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It’s not enough for them to like you. They also have to believe you’re worth the offer you want. Never let your proposal speak for itself—always tell the story that goes with it. </a:t>
            </a:r>
          </a:p>
        </p:txBody>
      </p:sp>
      <p:sp>
        <p:nvSpPr>
          <p:cNvPr id="8" name="Rectangle 7"/>
          <p:cNvSpPr/>
          <p:nvPr/>
        </p:nvSpPr>
        <p:spPr>
          <a:xfrm>
            <a:off x="330814" y="1074982"/>
            <a:ext cx="261161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to Negotiate?</a:t>
            </a:r>
            <a:endPar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5" name="Rectangle 24"/>
          <p:cNvSpPr/>
          <p:nvPr/>
        </p:nvSpPr>
        <p:spPr>
          <a:xfrm>
            <a:off x="330814" y="3410497"/>
            <a:ext cx="6956701" cy="1477328"/>
          </a:xfrm>
          <a:prstGeom prst="rect">
            <a:avLst/>
          </a:prstGeom>
          <a:solidFill>
            <a:schemeClr val="accent1">
              <a:lumMod val="20000"/>
              <a:lumOff val="80000"/>
            </a:schemeClr>
          </a:solidFill>
          <a:ln>
            <a:solidFill>
              <a:schemeClr val="bg1"/>
            </a:solidFill>
          </a:ln>
        </p:spPr>
        <p:txBody>
          <a:bodyPr wrap="square">
            <a:spAutoFit/>
          </a:bodyPr>
          <a:lstStyle/>
          <a:p>
            <a:pPr fontAlgn="base"/>
            <a:r>
              <a:rPr lang="en-US" dirty="0">
                <a:latin typeface="Times New Roman" panose="02020603050405020304" pitchFamily="18" charset="0"/>
                <a:cs typeface="Times New Roman" panose="02020603050405020304" pitchFamily="18" charset="0"/>
              </a:rPr>
              <a:t>People won’t want to expend political or social capital to get approval for a strong or improved offer if they suspect that at the end of the day, you’re still going to say, “No, thanks.” If you intend to negotiate for a better package, make it clear that you’re serious about working for this employer.</a:t>
            </a:r>
          </a:p>
        </p:txBody>
      </p:sp>
      <p:sp>
        <p:nvSpPr>
          <p:cNvPr id="15" name="Rectangle 14"/>
          <p:cNvSpPr/>
          <p:nvPr/>
        </p:nvSpPr>
        <p:spPr>
          <a:xfrm>
            <a:off x="2289380" y="1646436"/>
            <a:ext cx="6479338"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Help them understand why you deserve what you’re requesting.</a:t>
            </a:r>
            <a:endParaRPr lang="en-US" sz="2000" dirty="0">
              <a:latin typeface="Times New Roman" panose="02020603050405020304" pitchFamily="18" charset="0"/>
              <a:cs typeface="Times New Roman" panose="02020603050405020304" pitchFamily="18" charset="0"/>
            </a:endParaRPr>
          </a:p>
        </p:txBody>
      </p:sp>
      <p:sp>
        <p:nvSpPr>
          <p:cNvPr id="17" name="Rectangle 16"/>
          <p:cNvSpPr/>
          <p:nvPr/>
        </p:nvSpPr>
        <p:spPr>
          <a:xfrm>
            <a:off x="149000" y="5827717"/>
            <a:ext cx="6593074" cy="923330"/>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Companies don’t negotiate; people do. And before you can influence the person sitting opposite you, you have to understand her. What are her interests and individual concerns? </a:t>
            </a:r>
          </a:p>
        </p:txBody>
      </p:sp>
      <p:sp>
        <p:nvSpPr>
          <p:cNvPr id="9" name="Rectangle 8"/>
          <p:cNvSpPr/>
          <p:nvPr/>
        </p:nvSpPr>
        <p:spPr>
          <a:xfrm>
            <a:off x="3036479" y="2885876"/>
            <a:ext cx="3200556"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Make it clear they can get you.</a:t>
            </a:r>
            <a:endParaRPr lang="en-US" dirty="0">
              <a:latin typeface="Times New Roman" panose="02020603050405020304" pitchFamily="18" charset="0"/>
              <a:cs typeface="Times New Roman" panose="02020603050405020304" pitchFamily="18" charset="0"/>
            </a:endParaRPr>
          </a:p>
        </p:txBody>
      </p:sp>
      <p:sp>
        <p:nvSpPr>
          <p:cNvPr id="10" name="Rectangle 9"/>
          <p:cNvSpPr/>
          <p:nvPr/>
        </p:nvSpPr>
        <p:spPr>
          <a:xfrm>
            <a:off x="1037781" y="5272318"/>
            <a:ext cx="4079002"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Understand the person across the table.</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6779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9" grpId="0" animBg="1"/>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3309" y="30217"/>
            <a:ext cx="419416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77350" y="2072762"/>
            <a:ext cx="11632397" cy="923330"/>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They may like you. They may think you deserve everything you want. But they still may not give it to you. Why? Because they may have certain ironclad constraints, such as salary caps, that no amount of negotiation can loosen. Your job is to figure out where they’re flexible and where they’re not.</a:t>
            </a:r>
          </a:p>
        </p:txBody>
      </p:sp>
      <p:sp>
        <p:nvSpPr>
          <p:cNvPr id="8" name="Rectangle 7"/>
          <p:cNvSpPr/>
          <p:nvPr/>
        </p:nvSpPr>
        <p:spPr>
          <a:xfrm>
            <a:off x="330814" y="1074982"/>
            <a:ext cx="261161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to Negotiate?</a:t>
            </a:r>
            <a:endPar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5" name="Rectangle 24"/>
          <p:cNvSpPr/>
          <p:nvPr/>
        </p:nvSpPr>
        <p:spPr>
          <a:xfrm>
            <a:off x="299930" y="3517289"/>
            <a:ext cx="7447540" cy="1477328"/>
          </a:xfrm>
          <a:prstGeom prst="rect">
            <a:avLst/>
          </a:prstGeom>
          <a:solidFill>
            <a:schemeClr val="accent1">
              <a:lumMod val="20000"/>
              <a:lumOff val="80000"/>
            </a:schemeClr>
          </a:solidFill>
          <a:ln>
            <a:solidFill>
              <a:schemeClr val="bg1"/>
            </a:solidFill>
          </a:ln>
        </p:spPr>
        <p:txBody>
          <a:bodyPr wrap="square">
            <a:spAutoFit/>
          </a:bodyPr>
          <a:lstStyle/>
          <a:p>
            <a:pPr fontAlgn="base"/>
            <a:r>
              <a:rPr lang="en-US" dirty="0">
                <a:latin typeface="Times New Roman" panose="02020603050405020304" pitchFamily="18" charset="0"/>
                <a:cs typeface="Times New Roman" panose="02020603050405020304" pitchFamily="18" charset="0"/>
              </a:rPr>
              <a:t>Many job candidates have been hit with difficult questions they were hoping not to face: Do you have any other offers? If we make you an offer tomorrow, will you say yes? Are we your top choice? If you’re unprepared, you might say something inelegantly evasive or, worse, untrue. My advice is to never lie in a negotiation.</a:t>
            </a:r>
          </a:p>
        </p:txBody>
      </p:sp>
      <p:sp>
        <p:nvSpPr>
          <p:cNvPr id="15" name="Rectangle 14"/>
          <p:cNvSpPr/>
          <p:nvPr/>
        </p:nvSpPr>
        <p:spPr>
          <a:xfrm>
            <a:off x="2289380" y="1646436"/>
            <a:ext cx="3085140"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Understand their constraints.</a:t>
            </a:r>
            <a:endParaRPr lang="en-US" dirty="0">
              <a:latin typeface="Times New Roman" panose="02020603050405020304" pitchFamily="18" charset="0"/>
              <a:cs typeface="Times New Roman" panose="02020603050405020304" pitchFamily="18" charset="0"/>
            </a:endParaRPr>
          </a:p>
        </p:txBody>
      </p:sp>
      <p:sp>
        <p:nvSpPr>
          <p:cNvPr id="17" name="Rectangle 16"/>
          <p:cNvSpPr/>
          <p:nvPr/>
        </p:nvSpPr>
        <p:spPr>
          <a:xfrm>
            <a:off x="256772" y="5631343"/>
            <a:ext cx="6593074" cy="1200329"/>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Don’t simply mention all the things you want—A, B, C, and D; also signal the relative importance of each to you. Otherwise, may pick the two things you value least, because they’re pretty easy to give you, and feel like meeting you halfway. </a:t>
            </a:r>
          </a:p>
        </p:txBody>
      </p:sp>
      <p:sp>
        <p:nvSpPr>
          <p:cNvPr id="9" name="Rectangle 8"/>
          <p:cNvSpPr/>
          <p:nvPr/>
        </p:nvSpPr>
        <p:spPr>
          <a:xfrm>
            <a:off x="2111286" y="3060673"/>
            <a:ext cx="3410229"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Be prepared for tough questions.</a:t>
            </a:r>
            <a:endParaRPr lang="en-US" dirty="0">
              <a:latin typeface="Times New Roman" panose="02020603050405020304" pitchFamily="18" charset="0"/>
              <a:cs typeface="Times New Roman" panose="02020603050405020304" pitchFamily="18" charset="0"/>
            </a:endParaRPr>
          </a:p>
        </p:txBody>
      </p:sp>
      <p:sp>
        <p:nvSpPr>
          <p:cNvPr id="10" name="Rectangle 9"/>
          <p:cNvSpPr/>
          <p:nvPr/>
        </p:nvSpPr>
        <p:spPr>
          <a:xfrm>
            <a:off x="1022590" y="5081901"/>
            <a:ext cx="4499950" cy="369332"/>
          </a:xfrm>
          <a:prstGeom prst="rect">
            <a:avLst/>
          </a:prstGeom>
          <a:solidFill>
            <a:schemeClr val="accent4"/>
          </a:solidFill>
          <a:ln>
            <a:solidFill>
              <a:srgbClr val="002060"/>
            </a:solidFill>
          </a:ln>
        </p:spPr>
        <p:txBody>
          <a:bodyPr wrap="none">
            <a:spAutoFit/>
          </a:bodyPr>
          <a:lstStyle/>
          <a:p>
            <a:r>
              <a:rPr lang="en-US" b="1" dirty="0">
                <a:latin typeface="Times New Roman" panose="02020603050405020304" pitchFamily="18" charset="0"/>
                <a:cs typeface="Times New Roman" panose="02020603050405020304" pitchFamily="18" charset="0"/>
              </a:rPr>
              <a:t>Pick the most important issues to Negotiate.</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0550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barn(inVertical)">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25" grpId="0" animBg="1"/>
      <p:bldP spid="15" grpId="0" animBg="1"/>
      <p:bldP spid="17" grpId="0" animBg="1"/>
      <p:bldP spid="9" grpId="0" animBg="1"/>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3309" y="30217"/>
            <a:ext cx="4194161"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smtClean="0">
                <a:latin typeface="Times New Roman" panose="02020603050405020304" pitchFamily="18" charset="0"/>
                <a:ea typeface="Calibri" panose="020F0502020204030204" pitchFamily="34" charset="0"/>
                <a:cs typeface="Arial" panose="020B0604020202020204" pitchFamily="34" charset="0"/>
              </a:rPr>
              <a:t>Types of interview</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443338" y="2219052"/>
            <a:ext cx="11632397" cy="1200329"/>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Sadly, to many people, “negotiating a job offer” and “negotiating a salary” are synonymous. But much of your satisfaction from the job will come from other factors you can negotiate—perhaps even more easily than salary. Focus on the value of the entire deal: responsibilities, location, travel, flexibility in work hours, opportunities for growth and promotion, perks, support for continued education, and so forth. </a:t>
            </a:r>
          </a:p>
        </p:txBody>
      </p:sp>
      <p:sp>
        <p:nvSpPr>
          <p:cNvPr id="8" name="Rectangle 7"/>
          <p:cNvSpPr/>
          <p:nvPr/>
        </p:nvSpPr>
        <p:spPr>
          <a:xfrm>
            <a:off x="330814" y="1074982"/>
            <a:ext cx="261161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to Negotiate?</a:t>
            </a:r>
            <a:endPar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5" name="Rectangle 14"/>
          <p:cNvSpPr/>
          <p:nvPr/>
        </p:nvSpPr>
        <p:spPr>
          <a:xfrm>
            <a:off x="2117563" y="1739931"/>
            <a:ext cx="2871492" cy="400110"/>
          </a:xfrm>
          <a:prstGeom prst="rect">
            <a:avLst/>
          </a:prstGeom>
          <a:solidFill>
            <a:schemeClr val="accent4"/>
          </a:solidFill>
          <a:ln>
            <a:solidFill>
              <a:srgbClr val="002060"/>
            </a:solidFill>
          </a:ln>
        </p:spPr>
        <p:txBody>
          <a:bodyPr wrap="none">
            <a:spAutoFit/>
          </a:bodyPr>
          <a:lstStyle/>
          <a:p>
            <a:r>
              <a:rPr lang="en-US" sz="2000" b="1" dirty="0">
                <a:latin typeface="Times New Roman" panose="02020603050405020304" pitchFamily="18" charset="0"/>
                <a:cs typeface="Times New Roman" panose="02020603050405020304" pitchFamily="18" charset="0"/>
              </a:rPr>
              <a:t>Consider the whole deal.</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538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evel 1"/>
          <p:cNvSpPr/>
          <p:nvPr/>
        </p:nvSpPr>
        <p:spPr>
          <a:xfrm>
            <a:off x="1395167" y="650449"/>
            <a:ext cx="3054285" cy="1555423"/>
          </a:xfrm>
          <a:prstGeom prst="bevel">
            <a:avLst/>
          </a:prstGeom>
          <a:solidFill>
            <a:srgbClr val="7030A0"/>
          </a:solidFill>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smtClean="0">
                <a:latin typeface="Times New Roman" panose="02020603050405020304" pitchFamily="18" charset="0"/>
                <a:cs typeface="Times New Roman" panose="02020603050405020304" pitchFamily="18" charset="0"/>
              </a:rPr>
              <a:t>Remember</a:t>
            </a:r>
            <a:endParaRPr lang="en-US"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483150" y="2427105"/>
            <a:ext cx="6096000" cy="2554545"/>
          </a:xfrm>
          <a:prstGeom prst="rect">
            <a:avLst/>
          </a:prstGeom>
          <a:solidFill>
            <a:srgbClr val="F1D6F8"/>
          </a:solidFill>
        </p:spPr>
        <p:txBody>
          <a:bodyPr>
            <a:spAutoFit/>
          </a:bodyPr>
          <a:lstStyle/>
          <a:p>
            <a:pPr algn="ctr"/>
            <a:r>
              <a:rPr lang="en-US" sz="3200" b="1" spc="-10" dirty="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rPr>
              <a:t>What’s not negotiable today may be negotiable tomorrow. </a:t>
            </a:r>
            <a:endParaRPr lang="en-US" sz="3200" b="1" spc="-10" dirty="0" smtClean="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endParaRPr>
          </a:p>
          <a:p>
            <a:pPr algn="ctr"/>
            <a:endParaRPr lang="en-US" sz="3200" b="1" spc="-10" dirty="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endParaRPr>
          </a:p>
          <a:p>
            <a:pPr algn="ctr"/>
            <a:r>
              <a:rPr lang="en-US" sz="3200" b="1" spc="-10" dirty="0" smtClean="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rPr>
              <a:t>Leave </a:t>
            </a:r>
            <a:r>
              <a:rPr lang="en-US" sz="3200" b="1" spc="-10" dirty="0">
                <a:solidFill>
                  <a:srgbClr val="000000"/>
                </a:solidFill>
                <a:latin typeface="Goudy Old Style" panose="02020502050305020303" pitchFamily="18" charset="0"/>
                <a:ea typeface="Times New Roman" panose="02020603050405020304" pitchFamily="18" charset="0"/>
                <a:cs typeface="Times New Roman" panose="02020603050405020304" pitchFamily="18" charset="0"/>
              </a:rPr>
              <a:t>a good impression even if you declined the offer</a:t>
            </a:r>
            <a:endParaRPr lang="en-US" sz="3200" b="1" dirty="0">
              <a:latin typeface="Goudy Old Style" panose="02020502050305020303"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92412341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23576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667</TotalTime>
  <Words>3291</Words>
  <Application>Microsoft Office PowerPoint</Application>
  <PresentationFormat>Widescreen</PresentationFormat>
  <Paragraphs>276</Paragraphs>
  <Slides>45</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45</vt:i4>
      </vt:variant>
    </vt:vector>
  </HeadingPairs>
  <TitlesOfParts>
    <vt:vector size="52" baseType="lpstr">
      <vt:lpstr>Arial</vt:lpstr>
      <vt:lpstr>Calibri</vt:lpstr>
      <vt:lpstr>Calibri Light</vt:lpstr>
      <vt:lpstr>Goudy Old Style</vt:lpstr>
      <vt:lpstr>Times New Roman</vt:lpstr>
      <vt:lpstr>Office Theme</vt:lpstr>
      <vt:lpstr>1_Office Theme</vt:lpstr>
      <vt:lpstr>Job seeking process 2 Chapter 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55</cp:revision>
  <dcterms:created xsi:type="dcterms:W3CDTF">2021-01-29T09:19:11Z</dcterms:created>
  <dcterms:modified xsi:type="dcterms:W3CDTF">2021-03-04T08:52:43Z</dcterms:modified>
</cp:coreProperties>
</file>