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sldIdLst>
    <p:sldId id="260" r:id="rId2"/>
    <p:sldId id="282" r:id="rId3"/>
    <p:sldId id="318" r:id="rId4"/>
    <p:sldId id="328" r:id="rId5"/>
    <p:sldId id="327" r:id="rId6"/>
    <p:sldId id="326" r:id="rId7"/>
    <p:sldId id="325" r:id="rId8"/>
    <p:sldId id="329" r:id="rId9"/>
    <p:sldId id="330" r:id="rId10"/>
    <p:sldId id="331" r:id="rId11"/>
    <p:sldId id="332" r:id="rId12"/>
    <p:sldId id="333" r:id="rId13"/>
    <p:sldId id="334" r:id="rId14"/>
    <p:sldId id="324" r:id="rId15"/>
    <p:sldId id="335" r:id="rId16"/>
    <p:sldId id="323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22" r:id="rId28"/>
    <p:sldId id="346" r:id="rId29"/>
    <p:sldId id="321" r:id="rId30"/>
    <p:sldId id="347" r:id="rId31"/>
    <p:sldId id="348" r:id="rId32"/>
    <p:sldId id="31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 Zabel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lang="en-US" dirty="0">
                <a:solidFill>
                  <a:prstClr val="white"/>
                </a:solidFill>
                <a:latin typeface="Times New Roman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Topics to Cover in Week </a:t>
            </a:r>
            <a:r>
              <a:rPr lang="en-US" dirty="0" smtClean="0"/>
              <a:t>8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91725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Importance of 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Approaches to 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assessment techniques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nature of the risk matrix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Attitude to risk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91725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recognition and risk rating together form the risk assessment component of the risk management process.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Risk assessment involves the recognition of risks and the rating of them to determine the significant risks facing the organization, project or strategy. </a:t>
            </a:r>
          </a:p>
        </p:txBody>
      </p:sp>
    </p:spTree>
    <p:extLst>
      <p:ext uri="{BB962C8B-B14F-4D97-AF65-F5344CB8AC3E}">
        <p14:creationId xmlns:p14="http://schemas.microsoft.com/office/powerpoint/2010/main" val="260012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789780" y="1910931"/>
            <a:ext cx="569753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It is defined in British Standard BS 31100 as the overall process of risk identification, risk analysis and risk evaluation.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3FE645-4BD4-4265-8D19-36A2EA343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4713" y="1384157"/>
            <a:ext cx="4599986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51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36173" y="1622697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Because the risk management input into strategy focuses on improved decision making, risk assessment is the main risk management input into strategy formulation.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may be attached to corporate objectives, stakeholder expectations, core processes and key dependencies.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3733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470647" y="1781722"/>
            <a:ext cx="100695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Whichever of these features is selected as the starting point, risk assessment can be undertaken.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The purpose of risk assessment is to identify the significant risks that could impact the selected feature.</a:t>
            </a:r>
          </a:p>
        </p:txBody>
      </p:sp>
    </p:spTree>
    <p:extLst>
      <p:ext uri="{BB962C8B-B14F-4D97-AF65-F5344CB8AC3E}">
        <p14:creationId xmlns:p14="http://schemas.microsoft.com/office/powerpoint/2010/main" val="29661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Importance of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775321" y="1543891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Although risk assessment is vitally important, it is only useful if the conclusions of the assessment are used to inform decisions and/or to identify the appropriate risk responses for the type of risk under consideration.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It should be considered as the starting point of the risk management process and it is certainly not an end in itself.</a:t>
            </a:r>
          </a:p>
        </p:txBody>
      </p:sp>
    </p:spTree>
    <p:extLst>
      <p:ext uri="{BB962C8B-B14F-4D97-AF65-F5344CB8AC3E}">
        <p14:creationId xmlns:p14="http://schemas.microsoft.com/office/powerpoint/2010/main" val="302363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Importance of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470647" y="1652514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An important feature of undertaking a risk assessment is to decide whether the identified risk is going to be evaluated at the inherent level or at the current (or residual) level.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Assessment of inherent risk is undertaken without taking account of the controls that are currently in place.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4352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Importance of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844894" y="2084967"/>
            <a:ext cx="100695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This is the approach that has been recommended by internal auditors.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An internal auditor will point out that two risks at the same current or net value may have significantly different inherent or gross values.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It is important to know when this is the case.</a:t>
            </a:r>
          </a:p>
        </p:txBody>
      </p:sp>
    </p:spTree>
    <p:extLst>
      <p:ext uri="{BB962C8B-B14F-4D97-AF65-F5344CB8AC3E}">
        <p14:creationId xmlns:p14="http://schemas.microsoft.com/office/powerpoint/2010/main" val="76346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Importance of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596416" y="1950688"/>
            <a:ext cx="100695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benefit of undertaking assessment of inherent risk is that the difference between the current level and the inherent level can be identified. </a:t>
            </a:r>
          </a:p>
        </p:txBody>
      </p:sp>
    </p:spTree>
    <p:extLst>
      <p:ext uri="{BB962C8B-B14F-4D97-AF65-F5344CB8AC3E}">
        <p14:creationId xmlns:p14="http://schemas.microsoft.com/office/powerpoint/2010/main" val="92651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Importance of 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95808" y="1722087"/>
            <a:ext cx="100695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This will give an indication of the importance of the existing control measures and the information is used by internal auditors to help identify critical controls and set audit priorities.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Although this may be a useful approach, there can be considerable difficulties in identifying the value of the inherent level of risk.</a:t>
            </a:r>
          </a:p>
        </p:txBody>
      </p:sp>
    </p:spTree>
    <p:extLst>
      <p:ext uri="{BB962C8B-B14F-4D97-AF65-F5344CB8AC3E}">
        <p14:creationId xmlns:p14="http://schemas.microsoft.com/office/powerpoint/2010/main" val="16560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Approaches to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76543" y="1634748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There are several approaches that can be taken when planning how to undertake risk assessment.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One of the key decisions will be who to involve in the risk assessment exercise.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Sometimes risk assessments are undertaken by the board of directors as a top-down exercise.</a:t>
            </a:r>
          </a:p>
        </p:txBody>
      </p:sp>
    </p:spTree>
    <p:extLst>
      <p:ext uri="{BB962C8B-B14F-4D97-AF65-F5344CB8AC3E}">
        <p14:creationId xmlns:p14="http://schemas.microsoft.com/office/powerpoint/2010/main" val="265923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Approaches to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725625" y="1497725"/>
            <a:ext cx="105380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assessments can also be undertaken by involving individual members of staff and local departmental management.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This bottom-up approach is also valuable.</a:t>
            </a:r>
          </a:p>
        </p:txBody>
      </p:sp>
    </p:spTree>
    <p:extLst>
      <p:ext uri="{BB962C8B-B14F-4D97-AF65-F5344CB8AC3E}">
        <p14:creationId xmlns:p14="http://schemas.microsoft.com/office/powerpoint/2010/main" val="214275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4332" y="519555"/>
            <a:ext cx="9224681" cy="655264"/>
          </a:xfrm>
        </p:spPr>
        <p:txBody>
          <a:bodyPr/>
          <a:lstStyle/>
          <a:p>
            <a:r>
              <a:rPr lang="en-US" dirty="0"/>
              <a:t>Top-down risk assessment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A8DD0A-067D-429D-9618-0A188CB08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559" y="1244793"/>
            <a:ext cx="10297516" cy="493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6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4332" y="519555"/>
            <a:ext cx="9224681" cy="655264"/>
          </a:xfrm>
        </p:spPr>
        <p:txBody>
          <a:bodyPr/>
          <a:lstStyle/>
          <a:p>
            <a:r>
              <a:rPr lang="en-US" dirty="0"/>
              <a:t>Bottom-up risk assessment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36B026-7FEC-4536-9748-46D01BF10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55" y="1467486"/>
            <a:ext cx="10388003" cy="432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2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FAD976-AF8D-4233-A13E-F3E3F603F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647" y="1262910"/>
            <a:ext cx="9458325" cy="486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3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E8549F-AFED-49BF-AFD5-E88C1A060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23" y="1714500"/>
            <a:ext cx="9831940" cy="391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1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E8549F-AFED-49BF-AFD5-E88C1A060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235" y="1695449"/>
            <a:ext cx="10079717" cy="400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3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470647" y="1901894"/>
            <a:ext cx="105380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workshops are probably the most common of the risk assessment techniques.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Brainstorming during workshops enables opinions regarding the significant risks faced by the organization to be shared. </a:t>
            </a:r>
          </a:p>
        </p:txBody>
      </p:sp>
    </p:spTree>
    <p:extLst>
      <p:ext uri="{BB962C8B-B14F-4D97-AF65-F5344CB8AC3E}">
        <p14:creationId xmlns:p14="http://schemas.microsoft.com/office/powerpoint/2010/main" val="361852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470647" y="1885555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 common view and understanding of each risk is achieved.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However, the disadvantage can be that the more senior people in the room may dominate the conversation, and contradicting their opinions may be difficult and unwelcome.</a:t>
            </a:r>
          </a:p>
        </p:txBody>
      </p:sp>
    </p:spTree>
    <p:extLst>
      <p:ext uri="{BB962C8B-B14F-4D97-AF65-F5344CB8AC3E}">
        <p14:creationId xmlns:p14="http://schemas.microsoft.com/office/powerpoint/2010/main" val="428919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596416" y="1832911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In order to have a structured discussion at a risk assessment workshop, several brainstorming structures are in common use.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These may be qualitative or quantitative, depending on the level of analysis of the risk that is required.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1404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596416" y="2060921"/>
            <a:ext cx="105380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most common of the qualitative brainstorming structures are the SWOT and PESTLE analysis.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SWOT is an analysis of the strengths, weaknesses, opportunities and threats faced by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124686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85869" y="1543891"/>
            <a:ext cx="1053809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SWOT analysis has the benefit that it also considers the upside of risk by evaluating opportunities in the external environment.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One of the strengths of the SWOT analysis is that it can be linked to strategic decisions.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However, because it is not a structured risk classification system, there is a possibility that not all of the risks will be identified.</a:t>
            </a:r>
          </a:p>
        </p:txBody>
      </p:sp>
    </p:spTree>
    <p:extLst>
      <p:ext uri="{BB962C8B-B14F-4D97-AF65-F5344CB8AC3E}">
        <p14:creationId xmlns:p14="http://schemas.microsoft.com/office/powerpoint/2010/main" val="4168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assessment techniques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59656" y="1807968"/>
            <a:ext cx="105380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other common qualitative approach is the PESTLE analysis that considers the political, economic, social, technological, legal and ethical (or environmental) risks faced by the organization.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PESTLE is a well-established structure with proven results for undertaking brainstorming sessions during risk assessment workshops.</a:t>
            </a:r>
          </a:p>
        </p:txBody>
      </p:sp>
    </p:spTree>
    <p:extLst>
      <p:ext uri="{BB962C8B-B14F-4D97-AF65-F5344CB8AC3E}">
        <p14:creationId xmlns:p14="http://schemas.microsoft.com/office/powerpoint/2010/main" val="153508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US" dirty="0"/>
              <a:t>Nature of the risk matrix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18470" y="1780265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When a risk has been recognized as significant, the organization needs to rate it so that the priority significant risks can be identified.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Techniques for rating risks are well established, but there is also a need to decide what scope exists for further improving control. </a:t>
            </a:r>
          </a:p>
        </p:txBody>
      </p:sp>
    </p:spTree>
    <p:extLst>
      <p:ext uri="{BB962C8B-B14F-4D97-AF65-F5344CB8AC3E}">
        <p14:creationId xmlns:p14="http://schemas.microsoft.com/office/powerpoint/2010/main" val="51650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US" dirty="0"/>
              <a:t>Nature of the risk matrix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826950" y="1807968"/>
            <a:ext cx="105380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Consideration of the scope for further cost-effective improvement is an additional consideration that assists the clear identification of the priority significant risks.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An organization will need to establish the measures of risk likelihood and risk impact that will be used throughout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14631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likelihood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0D4A52-0099-4DDD-804B-244B660F1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978" y="1351860"/>
            <a:ext cx="8896350" cy="488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9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impact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FB0A67-FC2F-4BC0-853D-1AB0C6E98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90" y="1285371"/>
            <a:ext cx="8572500" cy="481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2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Attitude to risk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707922" y="1441078"/>
            <a:ext cx="1053809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Figure 10.1 provides an empirical illustration of risk attitude using a standard risk matrix.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It represents the risk attitude of a risk-averse organization.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It is becoming more common for a risk attitude matrix to contain four sections.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These sections can be represented by the 4Cs of comfort, cautious, concerned and critical. </a:t>
            </a:r>
          </a:p>
        </p:txBody>
      </p:sp>
    </p:spTree>
    <p:extLst>
      <p:ext uri="{BB962C8B-B14F-4D97-AF65-F5344CB8AC3E}">
        <p14:creationId xmlns:p14="http://schemas.microsoft.com/office/powerpoint/2010/main" val="410181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Attitude to risk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638349" y="2027488"/>
            <a:ext cx="105380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attitude represents the long-term approach of the organization to risk.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These descriptors can also be attached to the four sections on a risk appetite matrix to describe the approach to short-term risk taking.</a:t>
            </a:r>
          </a:p>
        </p:txBody>
      </p:sp>
    </p:spTree>
    <p:extLst>
      <p:ext uri="{BB962C8B-B14F-4D97-AF65-F5344CB8AC3E}">
        <p14:creationId xmlns:p14="http://schemas.microsoft.com/office/powerpoint/2010/main" val="197613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attitude matrix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0A8D92-CA8C-4D2C-A259-76D8AA152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974" y="1324059"/>
            <a:ext cx="7820025" cy="51499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789719-1F98-434E-B4C1-14F4DCFCA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010" y="4242843"/>
            <a:ext cx="20002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3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002" y="2952459"/>
            <a:ext cx="6734386" cy="84066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42793" y="3060941"/>
            <a:ext cx="1880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81181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1293</Words>
  <Application>Microsoft Office PowerPoint</Application>
  <PresentationFormat>Widescreen</PresentationFormat>
  <Paragraphs>183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Times New Roman</vt:lpstr>
      <vt:lpstr>Wingdings</vt:lpstr>
      <vt:lpstr>Office Theme</vt:lpstr>
      <vt:lpstr>PowerPoint Presentation</vt:lpstr>
      <vt:lpstr>Topics to Cover in Week 8</vt:lpstr>
      <vt:lpstr>Risk Assessment</vt:lpstr>
      <vt:lpstr>Risk Assessment</vt:lpstr>
      <vt:lpstr>Risk Assessment</vt:lpstr>
      <vt:lpstr>Risk Assessment</vt:lpstr>
      <vt:lpstr>Importance of risk assessment</vt:lpstr>
      <vt:lpstr>Importance of risk assessment</vt:lpstr>
      <vt:lpstr>Importance of risk assessment</vt:lpstr>
      <vt:lpstr>Importance of risk assessment</vt:lpstr>
      <vt:lpstr>Importance of risk assessment</vt:lpstr>
      <vt:lpstr>Approaches to Risk Assessment</vt:lpstr>
      <vt:lpstr>Approaches to Risk Assessment</vt:lpstr>
      <vt:lpstr>Top-down risk assessment</vt:lpstr>
      <vt:lpstr>Bottom-up risk assessment</vt:lpstr>
      <vt:lpstr>Risk assessment techniques</vt:lpstr>
      <vt:lpstr>Risk assessment techniques</vt:lpstr>
      <vt:lpstr>Risk assessment techniques</vt:lpstr>
      <vt:lpstr>Risk assessment techniques</vt:lpstr>
      <vt:lpstr>Risk assessment techniques</vt:lpstr>
      <vt:lpstr>Risk assessment techniques</vt:lpstr>
      <vt:lpstr>Risk assessment techniques</vt:lpstr>
      <vt:lpstr>Risk assessment techniques</vt:lpstr>
      <vt:lpstr>Risk assessment techniques</vt:lpstr>
      <vt:lpstr>Nature of the risk matrix</vt:lpstr>
      <vt:lpstr>Nature of the risk matrix</vt:lpstr>
      <vt:lpstr>Definitions of likelihood</vt:lpstr>
      <vt:lpstr>Definitions of impact</vt:lpstr>
      <vt:lpstr>Attitude to risk</vt:lpstr>
      <vt:lpstr>Attitude to risk</vt:lpstr>
      <vt:lpstr>Risk attitude matrix</vt:lpstr>
      <vt:lpstr>Minimize compliance risks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Nael Y Zabel</cp:lastModifiedBy>
  <cp:revision>328</cp:revision>
  <dcterms:created xsi:type="dcterms:W3CDTF">2023-09-12T14:13:52Z</dcterms:created>
  <dcterms:modified xsi:type="dcterms:W3CDTF">2023-11-16T21:30:19Z</dcterms:modified>
</cp:coreProperties>
</file>