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711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6949A-9E73-4F89-BDFF-112A34DCB9A6}" type="doc">
      <dgm:prSet loTypeId="urn:microsoft.com/office/officeart/2005/8/layout/default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9D11DCB-97C8-4AC9-9CDC-40B5336ADFC5}">
      <dgm:prSet/>
      <dgm:spPr/>
      <dgm:t>
        <a:bodyPr/>
        <a:lstStyle/>
        <a:p>
          <a:r>
            <a:rPr lang="en-US" b="1" i="0" baseline="0"/>
            <a:t>Problem:</a:t>
          </a:r>
          <a:r>
            <a:rPr lang="en-US" b="0" i="0" baseline="0"/>
            <a:t> Late diagnosis → missed early intervention.</a:t>
          </a:r>
          <a:endParaRPr lang="en-US"/>
        </a:p>
      </dgm:t>
    </dgm:pt>
    <dgm:pt modelId="{A1C9A819-5BE3-43E4-8710-C63B1D7549C0}" type="parTrans" cxnId="{C63B3239-B70F-486A-B6F8-F9DC781F8C4C}">
      <dgm:prSet/>
      <dgm:spPr/>
      <dgm:t>
        <a:bodyPr/>
        <a:lstStyle/>
        <a:p>
          <a:endParaRPr lang="en-US"/>
        </a:p>
      </dgm:t>
    </dgm:pt>
    <dgm:pt modelId="{388A356D-0118-4322-96B4-AB64B40065F4}" type="sibTrans" cxnId="{C63B3239-B70F-486A-B6F8-F9DC781F8C4C}">
      <dgm:prSet/>
      <dgm:spPr/>
      <dgm:t>
        <a:bodyPr/>
        <a:lstStyle/>
        <a:p>
          <a:endParaRPr lang="en-US"/>
        </a:p>
      </dgm:t>
    </dgm:pt>
    <dgm:pt modelId="{77A58615-7930-46D9-B9D1-6602AA8E0571}">
      <dgm:prSet/>
      <dgm:spPr/>
      <dgm:t>
        <a:bodyPr/>
        <a:lstStyle/>
        <a:p>
          <a:r>
            <a:rPr lang="en-US" b="0" i="0" baseline="0"/>
            <a:t>Neural networks may improve </a:t>
          </a:r>
          <a:r>
            <a:rPr lang="en-US" b="1" i="0" baseline="0"/>
            <a:t>accuracy</a:t>
          </a:r>
          <a:r>
            <a:rPr lang="en-US" b="0" i="0" baseline="0"/>
            <a:t> using early behavioral data.</a:t>
          </a:r>
          <a:endParaRPr lang="en-US"/>
        </a:p>
      </dgm:t>
    </dgm:pt>
    <dgm:pt modelId="{F33835D4-B461-464D-A92E-9346959D41CF}" type="parTrans" cxnId="{10ABD603-BF3E-4D47-A55B-C6212E2B140D}">
      <dgm:prSet/>
      <dgm:spPr/>
      <dgm:t>
        <a:bodyPr/>
        <a:lstStyle/>
        <a:p>
          <a:endParaRPr lang="en-US"/>
        </a:p>
      </dgm:t>
    </dgm:pt>
    <dgm:pt modelId="{9919AD61-8730-433C-AB15-AA5B1FAEC922}" type="sibTrans" cxnId="{10ABD603-BF3E-4D47-A55B-C6212E2B140D}">
      <dgm:prSet/>
      <dgm:spPr/>
      <dgm:t>
        <a:bodyPr/>
        <a:lstStyle/>
        <a:p>
          <a:endParaRPr lang="en-US"/>
        </a:p>
      </dgm:t>
    </dgm:pt>
    <dgm:pt modelId="{B0A59822-9187-46CF-91F3-0E21677D26F1}">
      <dgm:prSet/>
      <dgm:spPr/>
      <dgm:t>
        <a:bodyPr/>
        <a:lstStyle/>
        <a:p>
          <a:r>
            <a:rPr lang="en-US" b="0" i="0" baseline="0"/>
            <a:t>Key behavioral indicators:</a:t>
          </a:r>
          <a:endParaRPr lang="en-US"/>
        </a:p>
      </dgm:t>
    </dgm:pt>
    <dgm:pt modelId="{8DB5C215-1045-4EE4-8626-7473B86A65E7}" type="parTrans" cxnId="{85BEA63F-BCAE-4CE1-A2F0-502A6439C3C8}">
      <dgm:prSet/>
      <dgm:spPr/>
      <dgm:t>
        <a:bodyPr/>
        <a:lstStyle/>
        <a:p>
          <a:endParaRPr lang="en-US"/>
        </a:p>
      </dgm:t>
    </dgm:pt>
    <dgm:pt modelId="{16676380-FD57-47BC-B378-6F046F96E93E}" type="sibTrans" cxnId="{85BEA63F-BCAE-4CE1-A2F0-502A6439C3C8}">
      <dgm:prSet/>
      <dgm:spPr/>
      <dgm:t>
        <a:bodyPr/>
        <a:lstStyle/>
        <a:p>
          <a:endParaRPr lang="en-US"/>
        </a:p>
      </dgm:t>
    </dgm:pt>
    <dgm:pt modelId="{82B8B577-1D51-4C7C-8B11-69DA5A9C5870}">
      <dgm:prSet/>
      <dgm:spPr/>
      <dgm:t>
        <a:bodyPr/>
        <a:lstStyle/>
        <a:p>
          <a:r>
            <a:rPr lang="en-US" b="0" i="0" baseline="0"/>
            <a:t>Sleep irregularity</a:t>
          </a:r>
          <a:endParaRPr lang="en-US"/>
        </a:p>
      </dgm:t>
    </dgm:pt>
    <dgm:pt modelId="{A14ABD57-A0B5-4145-BFEF-E803D84A873B}" type="parTrans" cxnId="{6072E0CA-5451-45CD-9F79-B07DABC9437C}">
      <dgm:prSet/>
      <dgm:spPr/>
      <dgm:t>
        <a:bodyPr/>
        <a:lstStyle/>
        <a:p>
          <a:endParaRPr lang="en-US"/>
        </a:p>
      </dgm:t>
    </dgm:pt>
    <dgm:pt modelId="{CBC90DBF-48AB-45B4-862F-962A46B0A9BE}" type="sibTrans" cxnId="{6072E0CA-5451-45CD-9F79-B07DABC9437C}">
      <dgm:prSet/>
      <dgm:spPr/>
      <dgm:t>
        <a:bodyPr/>
        <a:lstStyle/>
        <a:p>
          <a:endParaRPr lang="en-US"/>
        </a:p>
      </dgm:t>
    </dgm:pt>
    <dgm:pt modelId="{5167C714-F80D-4814-B8E7-86AC24E69133}">
      <dgm:prSet/>
      <dgm:spPr/>
      <dgm:t>
        <a:bodyPr/>
        <a:lstStyle/>
        <a:p>
          <a:r>
            <a:rPr lang="en-US" b="0" i="0" baseline="0"/>
            <a:t>Social withdrawal</a:t>
          </a:r>
          <a:endParaRPr lang="en-US"/>
        </a:p>
      </dgm:t>
    </dgm:pt>
    <dgm:pt modelId="{079A3687-1A03-4BF1-809A-3139CED5DD08}" type="parTrans" cxnId="{829763DB-0BAB-4A64-B680-302469EF8B6F}">
      <dgm:prSet/>
      <dgm:spPr/>
      <dgm:t>
        <a:bodyPr/>
        <a:lstStyle/>
        <a:p>
          <a:endParaRPr lang="en-US"/>
        </a:p>
      </dgm:t>
    </dgm:pt>
    <dgm:pt modelId="{F3942549-4068-4B84-AD26-A9B509B047F1}" type="sibTrans" cxnId="{829763DB-0BAB-4A64-B680-302469EF8B6F}">
      <dgm:prSet/>
      <dgm:spPr/>
      <dgm:t>
        <a:bodyPr/>
        <a:lstStyle/>
        <a:p>
          <a:endParaRPr lang="en-US"/>
        </a:p>
      </dgm:t>
    </dgm:pt>
    <dgm:pt modelId="{3CE9C48F-9ED7-4369-BA6B-1FE563C661A8}">
      <dgm:prSet/>
      <dgm:spPr/>
      <dgm:t>
        <a:bodyPr/>
        <a:lstStyle/>
        <a:p>
          <a:r>
            <a:rPr lang="en-US" b="0" i="0" baseline="0"/>
            <a:t>Emotional instability</a:t>
          </a:r>
          <a:endParaRPr lang="en-US"/>
        </a:p>
      </dgm:t>
    </dgm:pt>
    <dgm:pt modelId="{24F2FA35-A995-4361-8F1A-5C3D2BB97547}" type="parTrans" cxnId="{F9FD69BF-B716-430C-AC6B-1388DC076480}">
      <dgm:prSet/>
      <dgm:spPr/>
      <dgm:t>
        <a:bodyPr/>
        <a:lstStyle/>
        <a:p>
          <a:endParaRPr lang="en-US"/>
        </a:p>
      </dgm:t>
    </dgm:pt>
    <dgm:pt modelId="{8F195048-8A83-4354-8ADA-44B5A9D29916}" type="sibTrans" cxnId="{F9FD69BF-B716-430C-AC6B-1388DC076480}">
      <dgm:prSet/>
      <dgm:spPr/>
      <dgm:t>
        <a:bodyPr/>
        <a:lstStyle/>
        <a:p>
          <a:endParaRPr lang="en-US"/>
        </a:p>
      </dgm:t>
    </dgm:pt>
    <dgm:pt modelId="{25F19BC3-C0E9-446D-9DF6-F00ABB0E3069}">
      <dgm:prSet/>
      <dgm:spPr/>
      <dgm:t>
        <a:bodyPr/>
        <a:lstStyle/>
        <a:p>
          <a:r>
            <a:rPr lang="en-US" b="0" i="0" baseline="0"/>
            <a:t>Parent-child interaction quality</a:t>
          </a:r>
          <a:endParaRPr lang="en-US"/>
        </a:p>
      </dgm:t>
    </dgm:pt>
    <dgm:pt modelId="{76C59533-178A-4EFF-A31A-0EDC5A38BCEB}" type="parTrans" cxnId="{E6ACE2FF-8D9E-45DE-981B-57A39428FEFB}">
      <dgm:prSet/>
      <dgm:spPr/>
      <dgm:t>
        <a:bodyPr/>
        <a:lstStyle/>
        <a:p>
          <a:endParaRPr lang="en-US"/>
        </a:p>
      </dgm:t>
    </dgm:pt>
    <dgm:pt modelId="{7EA78B20-2906-4AD3-8E4A-2E9E76F4DA1A}" type="sibTrans" cxnId="{E6ACE2FF-8D9E-45DE-981B-57A39428FEFB}">
      <dgm:prSet/>
      <dgm:spPr/>
      <dgm:t>
        <a:bodyPr/>
        <a:lstStyle/>
        <a:p>
          <a:endParaRPr lang="en-US"/>
        </a:p>
      </dgm:t>
    </dgm:pt>
    <dgm:pt modelId="{5E0E5A04-B90D-4F9C-9F9F-EFDA95F06844}">
      <dgm:prSet/>
      <dgm:spPr/>
      <dgm:t>
        <a:bodyPr/>
        <a:lstStyle/>
        <a:p>
          <a:r>
            <a:rPr lang="en-US" b="0" i="0" baseline="0"/>
            <a:t>Current AI models lack </a:t>
          </a:r>
          <a:r>
            <a:rPr lang="en-US" b="1" i="0" baseline="0"/>
            <a:t>interpretability</a:t>
          </a:r>
          <a:r>
            <a:rPr lang="en-US" b="0" i="0" baseline="0"/>
            <a:t>, limiting trust.</a:t>
          </a:r>
          <a:endParaRPr lang="en-US"/>
        </a:p>
      </dgm:t>
    </dgm:pt>
    <dgm:pt modelId="{228DBC72-61E9-4C80-81A7-147318C94589}" type="parTrans" cxnId="{3E2BA462-5C6D-41D8-ADD1-11CFE00C0EDA}">
      <dgm:prSet/>
      <dgm:spPr/>
      <dgm:t>
        <a:bodyPr/>
        <a:lstStyle/>
        <a:p>
          <a:endParaRPr lang="en-US"/>
        </a:p>
      </dgm:t>
    </dgm:pt>
    <dgm:pt modelId="{6995FA5C-6446-4789-AED3-913C712DA0C6}" type="sibTrans" cxnId="{3E2BA462-5C6D-41D8-ADD1-11CFE00C0EDA}">
      <dgm:prSet/>
      <dgm:spPr/>
      <dgm:t>
        <a:bodyPr/>
        <a:lstStyle/>
        <a:p>
          <a:endParaRPr lang="en-US"/>
        </a:p>
      </dgm:t>
    </dgm:pt>
    <dgm:pt modelId="{0645A9EF-C1D8-4153-A967-85B1B87C28C5}" type="pres">
      <dgm:prSet presAssocID="{DE46949A-9E73-4F89-BDFF-112A34DCB9A6}" presName="diagram" presStyleCnt="0">
        <dgm:presLayoutVars>
          <dgm:dir/>
          <dgm:resizeHandles val="exact"/>
        </dgm:presLayoutVars>
      </dgm:prSet>
      <dgm:spPr/>
    </dgm:pt>
    <dgm:pt modelId="{B94AD7F4-6924-4AF2-8111-2B5EC053181F}" type="pres">
      <dgm:prSet presAssocID="{E9D11DCB-97C8-4AC9-9CDC-40B5336ADFC5}" presName="node" presStyleLbl="node1" presStyleIdx="0" presStyleCnt="8">
        <dgm:presLayoutVars>
          <dgm:bulletEnabled val="1"/>
        </dgm:presLayoutVars>
      </dgm:prSet>
      <dgm:spPr/>
    </dgm:pt>
    <dgm:pt modelId="{FF3DAD6B-32B0-4312-A42C-2C7748C26557}" type="pres">
      <dgm:prSet presAssocID="{388A356D-0118-4322-96B4-AB64B40065F4}" presName="sibTrans" presStyleCnt="0"/>
      <dgm:spPr/>
    </dgm:pt>
    <dgm:pt modelId="{055F16CC-A4B2-4CB3-A986-1DF7F3666BA9}" type="pres">
      <dgm:prSet presAssocID="{77A58615-7930-46D9-B9D1-6602AA8E0571}" presName="node" presStyleLbl="node1" presStyleIdx="1" presStyleCnt="8">
        <dgm:presLayoutVars>
          <dgm:bulletEnabled val="1"/>
        </dgm:presLayoutVars>
      </dgm:prSet>
      <dgm:spPr/>
    </dgm:pt>
    <dgm:pt modelId="{12D4122C-C69C-4B5A-B362-55BCB96CCBA2}" type="pres">
      <dgm:prSet presAssocID="{9919AD61-8730-433C-AB15-AA5B1FAEC922}" presName="sibTrans" presStyleCnt="0"/>
      <dgm:spPr/>
    </dgm:pt>
    <dgm:pt modelId="{4638A27D-F1E1-4A4E-B018-B4D67AB415C6}" type="pres">
      <dgm:prSet presAssocID="{B0A59822-9187-46CF-91F3-0E21677D26F1}" presName="node" presStyleLbl="node1" presStyleIdx="2" presStyleCnt="8">
        <dgm:presLayoutVars>
          <dgm:bulletEnabled val="1"/>
        </dgm:presLayoutVars>
      </dgm:prSet>
      <dgm:spPr/>
    </dgm:pt>
    <dgm:pt modelId="{F9E3D2F0-3C1B-4348-BCA7-5EAB9E956693}" type="pres">
      <dgm:prSet presAssocID="{16676380-FD57-47BC-B378-6F046F96E93E}" presName="sibTrans" presStyleCnt="0"/>
      <dgm:spPr/>
    </dgm:pt>
    <dgm:pt modelId="{8828A196-B0F4-41B8-8DEB-BDB25A2E2722}" type="pres">
      <dgm:prSet presAssocID="{82B8B577-1D51-4C7C-8B11-69DA5A9C5870}" presName="node" presStyleLbl="node1" presStyleIdx="3" presStyleCnt="8">
        <dgm:presLayoutVars>
          <dgm:bulletEnabled val="1"/>
        </dgm:presLayoutVars>
      </dgm:prSet>
      <dgm:spPr/>
    </dgm:pt>
    <dgm:pt modelId="{3A06F48C-D8AD-4386-87DF-87814CB1D42D}" type="pres">
      <dgm:prSet presAssocID="{CBC90DBF-48AB-45B4-862F-962A46B0A9BE}" presName="sibTrans" presStyleCnt="0"/>
      <dgm:spPr/>
    </dgm:pt>
    <dgm:pt modelId="{6EC92D6A-F3FA-422E-B431-B564945DFB0A}" type="pres">
      <dgm:prSet presAssocID="{5167C714-F80D-4814-B8E7-86AC24E69133}" presName="node" presStyleLbl="node1" presStyleIdx="4" presStyleCnt="8">
        <dgm:presLayoutVars>
          <dgm:bulletEnabled val="1"/>
        </dgm:presLayoutVars>
      </dgm:prSet>
      <dgm:spPr/>
    </dgm:pt>
    <dgm:pt modelId="{732FB192-F358-46BE-B6CC-BF83CA1CC044}" type="pres">
      <dgm:prSet presAssocID="{F3942549-4068-4B84-AD26-A9B509B047F1}" presName="sibTrans" presStyleCnt="0"/>
      <dgm:spPr/>
    </dgm:pt>
    <dgm:pt modelId="{6588B94B-327F-4FBF-A723-65892499AE6A}" type="pres">
      <dgm:prSet presAssocID="{3CE9C48F-9ED7-4369-BA6B-1FE563C661A8}" presName="node" presStyleLbl="node1" presStyleIdx="5" presStyleCnt="8">
        <dgm:presLayoutVars>
          <dgm:bulletEnabled val="1"/>
        </dgm:presLayoutVars>
      </dgm:prSet>
      <dgm:spPr/>
    </dgm:pt>
    <dgm:pt modelId="{3B8D732B-B62D-4923-85CE-A51AC05914CB}" type="pres">
      <dgm:prSet presAssocID="{8F195048-8A83-4354-8ADA-44B5A9D29916}" presName="sibTrans" presStyleCnt="0"/>
      <dgm:spPr/>
    </dgm:pt>
    <dgm:pt modelId="{E82EF305-8BB1-402C-B35E-8DD13A4157F0}" type="pres">
      <dgm:prSet presAssocID="{25F19BC3-C0E9-446D-9DF6-F00ABB0E3069}" presName="node" presStyleLbl="node1" presStyleIdx="6" presStyleCnt="8">
        <dgm:presLayoutVars>
          <dgm:bulletEnabled val="1"/>
        </dgm:presLayoutVars>
      </dgm:prSet>
      <dgm:spPr/>
    </dgm:pt>
    <dgm:pt modelId="{700E21ED-4142-4CC0-8BF4-57373C0E6C74}" type="pres">
      <dgm:prSet presAssocID="{7EA78B20-2906-4AD3-8E4A-2E9E76F4DA1A}" presName="sibTrans" presStyleCnt="0"/>
      <dgm:spPr/>
    </dgm:pt>
    <dgm:pt modelId="{9B0364E0-38FB-4708-9744-F5C18A608D58}" type="pres">
      <dgm:prSet presAssocID="{5E0E5A04-B90D-4F9C-9F9F-EFDA95F06844}" presName="node" presStyleLbl="node1" presStyleIdx="7" presStyleCnt="8">
        <dgm:presLayoutVars>
          <dgm:bulletEnabled val="1"/>
        </dgm:presLayoutVars>
      </dgm:prSet>
      <dgm:spPr/>
    </dgm:pt>
  </dgm:ptLst>
  <dgm:cxnLst>
    <dgm:cxn modelId="{10ABD603-BF3E-4D47-A55B-C6212E2B140D}" srcId="{DE46949A-9E73-4F89-BDFF-112A34DCB9A6}" destId="{77A58615-7930-46D9-B9D1-6602AA8E0571}" srcOrd="1" destOrd="0" parTransId="{F33835D4-B461-464D-A92E-9346959D41CF}" sibTransId="{9919AD61-8730-433C-AB15-AA5B1FAEC922}"/>
    <dgm:cxn modelId="{A9486E21-CE0A-4848-83FA-C0F331BE35A5}" type="presOf" srcId="{5E0E5A04-B90D-4F9C-9F9F-EFDA95F06844}" destId="{9B0364E0-38FB-4708-9744-F5C18A608D58}" srcOrd="0" destOrd="0" presId="urn:microsoft.com/office/officeart/2005/8/layout/default"/>
    <dgm:cxn modelId="{AC140D29-D00E-4774-8FC8-D7B6D29BCE3A}" type="presOf" srcId="{DE46949A-9E73-4F89-BDFF-112A34DCB9A6}" destId="{0645A9EF-C1D8-4153-A967-85B1B87C28C5}" srcOrd="0" destOrd="0" presId="urn:microsoft.com/office/officeart/2005/8/layout/default"/>
    <dgm:cxn modelId="{A0ACF034-33A2-4C14-970B-FA6400D95C7B}" type="presOf" srcId="{3CE9C48F-9ED7-4369-BA6B-1FE563C661A8}" destId="{6588B94B-327F-4FBF-A723-65892499AE6A}" srcOrd="0" destOrd="0" presId="urn:microsoft.com/office/officeart/2005/8/layout/default"/>
    <dgm:cxn modelId="{C63B3239-B70F-486A-B6F8-F9DC781F8C4C}" srcId="{DE46949A-9E73-4F89-BDFF-112A34DCB9A6}" destId="{E9D11DCB-97C8-4AC9-9CDC-40B5336ADFC5}" srcOrd="0" destOrd="0" parTransId="{A1C9A819-5BE3-43E4-8710-C63B1D7549C0}" sibTransId="{388A356D-0118-4322-96B4-AB64B40065F4}"/>
    <dgm:cxn modelId="{85BEA63F-BCAE-4CE1-A2F0-502A6439C3C8}" srcId="{DE46949A-9E73-4F89-BDFF-112A34DCB9A6}" destId="{B0A59822-9187-46CF-91F3-0E21677D26F1}" srcOrd="2" destOrd="0" parTransId="{8DB5C215-1045-4EE4-8626-7473B86A65E7}" sibTransId="{16676380-FD57-47BC-B378-6F046F96E93E}"/>
    <dgm:cxn modelId="{3E2BA462-5C6D-41D8-ADD1-11CFE00C0EDA}" srcId="{DE46949A-9E73-4F89-BDFF-112A34DCB9A6}" destId="{5E0E5A04-B90D-4F9C-9F9F-EFDA95F06844}" srcOrd="7" destOrd="0" parTransId="{228DBC72-61E9-4C80-81A7-147318C94589}" sibTransId="{6995FA5C-6446-4789-AED3-913C712DA0C6}"/>
    <dgm:cxn modelId="{3950649D-951F-46D7-B1E2-749682A42D5D}" type="presOf" srcId="{B0A59822-9187-46CF-91F3-0E21677D26F1}" destId="{4638A27D-F1E1-4A4E-B018-B4D67AB415C6}" srcOrd="0" destOrd="0" presId="urn:microsoft.com/office/officeart/2005/8/layout/default"/>
    <dgm:cxn modelId="{262229B1-5530-434A-B24B-920135E685B8}" type="presOf" srcId="{77A58615-7930-46D9-B9D1-6602AA8E0571}" destId="{055F16CC-A4B2-4CB3-A986-1DF7F3666BA9}" srcOrd="0" destOrd="0" presId="urn:microsoft.com/office/officeart/2005/8/layout/default"/>
    <dgm:cxn modelId="{F9FD69BF-B716-430C-AC6B-1388DC076480}" srcId="{DE46949A-9E73-4F89-BDFF-112A34DCB9A6}" destId="{3CE9C48F-9ED7-4369-BA6B-1FE563C661A8}" srcOrd="5" destOrd="0" parTransId="{24F2FA35-A995-4361-8F1A-5C3D2BB97547}" sibTransId="{8F195048-8A83-4354-8ADA-44B5A9D29916}"/>
    <dgm:cxn modelId="{BBB03EC4-4891-4A8C-BAA7-F8A30D9E73C5}" type="presOf" srcId="{25F19BC3-C0E9-446D-9DF6-F00ABB0E3069}" destId="{E82EF305-8BB1-402C-B35E-8DD13A4157F0}" srcOrd="0" destOrd="0" presId="urn:microsoft.com/office/officeart/2005/8/layout/default"/>
    <dgm:cxn modelId="{6072E0CA-5451-45CD-9F79-B07DABC9437C}" srcId="{DE46949A-9E73-4F89-BDFF-112A34DCB9A6}" destId="{82B8B577-1D51-4C7C-8B11-69DA5A9C5870}" srcOrd="3" destOrd="0" parTransId="{A14ABD57-A0B5-4145-BFEF-E803D84A873B}" sibTransId="{CBC90DBF-48AB-45B4-862F-962A46B0A9BE}"/>
    <dgm:cxn modelId="{692AE4CB-0209-4F89-AA7B-B56A4A6F65DE}" type="presOf" srcId="{82B8B577-1D51-4C7C-8B11-69DA5A9C5870}" destId="{8828A196-B0F4-41B8-8DEB-BDB25A2E2722}" srcOrd="0" destOrd="0" presId="urn:microsoft.com/office/officeart/2005/8/layout/default"/>
    <dgm:cxn modelId="{829763DB-0BAB-4A64-B680-302469EF8B6F}" srcId="{DE46949A-9E73-4F89-BDFF-112A34DCB9A6}" destId="{5167C714-F80D-4814-B8E7-86AC24E69133}" srcOrd="4" destOrd="0" parTransId="{079A3687-1A03-4BF1-809A-3139CED5DD08}" sibTransId="{F3942549-4068-4B84-AD26-A9B509B047F1}"/>
    <dgm:cxn modelId="{500EBFE5-53BE-42C5-A1C5-418D21D33F83}" type="presOf" srcId="{5167C714-F80D-4814-B8E7-86AC24E69133}" destId="{6EC92D6A-F3FA-422E-B431-B564945DFB0A}" srcOrd="0" destOrd="0" presId="urn:microsoft.com/office/officeart/2005/8/layout/default"/>
    <dgm:cxn modelId="{02ACCDE6-F22A-4132-BAD7-938EC3824DAD}" type="presOf" srcId="{E9D11DCB-97C8-4AC9-9CDC-40B5336ADFC5}" destId="{B94AD7F4-6924-4AF2-8111-2B5EC053181F}" srcOrd="0" destOrd="0" presId="urn:microsoft.com/office/officeart/2005/8/layout/default"/>
    <dgm:cxn modelId="{E6ACE2FF-8D9E-45DE-981B-57A39428FEFB}" srcId="{DE46949A-9E73-4F89-BDFF-112A34DCB9A6}" destId="{25F19BC3-C0E9-446D-9DF6-F00ABB0E3069}" srcOrd="6" destOrd="0" parTransId="{76C59533-178A-4EFF-A31A-0EDC5A38BCEB}" sibTransId="{7EA78B20-2906-4AD3-8E4A-2E9E76F4DA1A}"/>
    <dgm:cxn modelId="{52A1A175-608D-4187-89FD-B500D00215EF}" type="presParOf" srcId="{0645A9EF-C1D8-4153-A967-85B1B87C28C5}" destId="{B94AD7F4-6924-4AF2-8111-2B5EC053181F}" srcOrd="0" destOrd="0" presId="urn:microsoft.com/office/officeart/2005/8/layout/default"/>
    <dgm:cxn modelId="{E4CCD53A-9316-47DE-88B9-A70019A5B6CF}" type="presParOf" srcId="{0645A9EF-C1D8-4153-A967-85B1B87C28C5}" destId="{FF3DAD6B-32B0-4312-A42C-2C7748C26557}" srcOrd="1" destOrd="0" presId="urn:microsoft.com/office/officeart/2005/8/layout/default"/>
    <dgm:cxn modelId="{5C1D1866-0365-4056-B20B-1DF86213291F}" type="presParOf" srcId="{0645A9EF-C1D8-4153-A967-85B1B87C28C5}" destId="{055F16CC-A4B2-4CB3-A986-1DF7F3666BA9}" srcOrd="2" destOrd="0" presId="urn:microsoft.com/office/officeart/2005/8/layout/default"/>
    <dgm:cxn modelId="{4B64B9A2-8921-4F0A-8D22-CF013CF8F0E7}" type="presParOf" srcId="{0645A9EF-C1D8-4153-A967-85B1B87C28C5}" destId="{12D4122C-C69C-4B5A-B362-55BCB96CCBA2}" srcOrd="3" destOrd="0" presId="urn:microsoft.com/office/officeart/2005/8/layout/default"/>
    <dgm:cxn modelId="{1CDA3C84-D9E7-4EEE-A472-3CF65E985CFF}" type="presParOf" srcId="{0645A9EF-C1D8-4153-A967-85B1B87C28C5}" destId="{4638A27D-F1E1-4A4E-B018-B4D67AB415C6}" srcOrd="4" destOrd="0" presId="urn:microsoft.com/office/officeart/2005/8/layout/default"/>
    <dgm:cxn modelId="{E6089F8F-9C82-416C-9070-3A1C7F85A40E}" type="presParOf" srcId="{0645A9EF-C1D8-4153-A967-85B1B87C28C5}" destId="{F9E3D2F0-3C1B-4348-BCA7-5EAB9E956693}" srcOrd="5" destOrd="0" presId="urn:microsoft.com/office/officeart/2005/8/layout/default"/>
    <dgm:cxn modelId="{4306CBAF-2915-497B-B8F6-0B8788DEFDB0}" type="presParOf" srcId="{0645A9EF-C1D8-4153-A967-85B1B87C28C5}" destId="{8828A196-B0F4-41B8-8DEB-BDB25A2E2722}" srcOrd="6" destOrd="0" presId="urn:microsoft.com/office/officeart/2005/8/layout/default"/>
    <dgm:cxn modelId="{4EF698C6-C38D-4243-B46F-3F5FAC2ED08F}" type="presParOf" srcId="{0645A9EF-C1D8-4153-A967-85B1B87C28C5}" destId="{3A06F48C-D8AD-4386-87DF-87814CB1D42D}" srcOrd="7" destOrd="0" presId="urn:microsoft.com/office/officeart/2005/8/layout/default"/>
    <dgm:cxn modelId="{5469FAC9-0E62-49DC-A18E-C480A0D5EAA6}" type="presParOf" srcId="{0645A9EF-C1D8-4153-A967-85B1B87C28C5}" destId="{6EC92D6A-F3FA-422E-B431-B564945DFB0A}" srcOrd="8" destOrd="0" presId="urn:microsoft.com/office/officeart/2005/8/layout/default"/>
    <dgm:cxn modelId="{92D8DDCC-1596-46F4-85DC-1E0B03ABB50F}" type="presParOf" srcId="{0645A9EF-C1D8-4153-A967-85B1B87C28C5}" destId="{732FB192-F358-46BE-B6CC-BF83CA1CC044}" srcOrd="9" destOrd="0" presId="urn:microsoft.com/office/officeart/2005/8/layout/default"/>
    <dgm:cxn modelId="{DB25380A-42FB-4B36-B407-16ECA6274A35}" type="presParOf" srcId="{0645A9EF-C1D8-4153-A967-85B1B87C28C5}" destId="{6588B94B-327F-4FBF-A723-65892499AE6A}" srcOrd="10" destOrd="0" presId="urn:microsoft.com/office/officeart/2005/8/layout/default"/>
    <dgm:cxn modelId="{2C723C80-C055-4B28-9AC2-4C006BB8A253}" type="presParOf" srcId="{0645A9EF-C1D8-4153-A967-85B1B87C28C5}" destId="{3B8D732B-B62D-4923-85CE-A51AC05914CB}" srcOrd="11" destOrd="0" presId="urn:microsoft.com/office/officeart/2005/8/layout/default"/>
    <dgm:cxn modelId="{6CA605A5-04AD-4944-AF8D-9D2C2A8AA11D}" type="presParOf" srcId="{0645A9EF-C1D8-4153-A967-85B1B87C28C5}" destId="{E82EF305-8BB1-402C-B35E-8DD13A4157F0}" srcOrd="12" destOrd="0" presId="urn:microsoft.com/office/officeart/2005/8/layout/default"/>
    <dgm:cxn modelId="{7AEEA4CE-1861-4A1F-ABB0-1883137899D0}" type="presParOf" srcId="{0645A9EF-C1D8-4153-A967-85B1B87C28C5}" destId="{700E21ED-4142-4CC0-8BF4-57373C0E6C74}" srcOrd="13" destOrd="0" presId="urn:microsoft.com/office/officeart/2005/8/layout/default"/>
    <dgm:cxn modelId="{864A248F-02E8-4685-B452-C647866CED2D}" type="presParOf" srcId="{0645A9EF-C1D8-4153-A967-85B1B87C28C5}" destId="{9B0364E0-38FB-4708-9744-F5C18A608D58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AD7F4-6924-4AF2-8111-2B5EC053181F}">
      <dsp:nvSpPr>
        <dsp:cNvPr id="0" name=""/>
        <dsp:cNvSpPr/>
      </dsp:nvSpPr>
      <dsp:spPr>
        <a:xfrm>
          <a:off x="2634" y="457014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0" kern="1200" baseline="0"/>
            <a:t>Problem:</a:t>
          </a:r>
          <a:r>
            <a:rPr lang="en-US" sz="1600" b="0" i="0" kern="1200" baseline="0"/>
            <a:t> Late diagnosis → missed early intervention.</a:t>
          </a:r>
          <a:endParaRPr lang="en-US" sz="1600" kern="1200"/>
        </a:p>
      </dsp:txBody>
      <dsp:txXfrm>
        <a:off x="2634" y="457014"/>
        <a:ext cx="2089731" cy="1253838"/>
      </dsp:txXfrm>
    </dsp:sp>
    <dsp:sp modelId="{055F16CC-A4B2-4CB3-A986-1DF7F3666BA9}">
      <dsp:nvSpPr>
        <dsp:cNvPr id="0" name=""/>
        <dsp:cNvSpPr/>
      </dsp:nvSpPr>
      <dsp:spPr>
        <a:xfrm>
          <a:off x="2301338" y="457014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1250633"/>
                <a:satOff val="-1129"/>
                <a:lumOff val="-252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1250633"/>
                <a:satOff val="-1129"/>
                <a:lumOff val="-252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Neural networks may improve </a:t>
          </a:r>
          <a:r>
            <a:rPr lang="en-US" sz="1600" b="1" i="0" kern="1200" baseline="0"/>
            <a:t>accuracy</a:t>
          </a:r>
          <a:r>
            <a:rPr lang="en-US" sz="1600" b="0" i="0" kern="1200" baseline="0"/>
            <a:t> using early behavioral data.</a:t>
          </a:r>
          <a:endParaRPr lang="en-US" sz="1600" kern="1200"/>
        </a:p>
      </dsp:txBody>
      <dsp:txXfrm>
        <a:off x="2301338" y="457014"/>
        <a:ext cx="2089731" cy="1253838"/>
      </dsp:txXfrm>
    </dsp:sp>
    <dsp:sp modelId="{4638A27D-F1E1-4A4E-B018-B4D67AB415C6}">
      <dsp:nvSpPr>
        <dsp:cNvPr id="0" name=""/>
        <dsp:cNvSpPr/>
      </dsp:nvSpPr>
      <dsp:spPr>
        <a:xfrm>
          <a:off x="4600043" y="457014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2501266"/>
                <a:satOff val="-2257"/>
                <a:lumOff val="-503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2501266"/>
                <a:satOff val="-2257"/>
                <a:lumOff val="-503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Key behavioral indicators:</a:t>
          </a:r>
          <a:endParaRPr lang="en-US" sz="1600" kern="1200"/>
        </a:p>
      </dsp:txBody>
      <dsp:txXfrm>
        <a:off x="4600043" y="457014"/>
        <a:ext cx="2089731" cy="1253838"/>
      </dsp:txXfrm>
    </dsp:sp>
    <dsp:sp modelId="{8828A196-B0F4-41B8-8DEB-BDB25A2E2722}">
      <dsp:nvSpPr>
        <dsp:cNvPr id="0" name=""/>
        <dsp:cNvSpPr/>
      </dsp:nvSpPr>
      <dsp:spPr>
        <a:xfrm>
          <a:off x="6898748" y="457014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3751899"/>
                <a:satOff val="-3386"/>
                <a:lumOff val="-755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3751899"/>
                <a:satOff val="-3386"/>
                <a:lumOff val="-755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Sleep irregularity</a:t>
          </a:r>
          <a:endParaRPr lang="en-US" sz="1600" kern="1200"/>
        </a:p>
      </dsp:txBody>
      <dsp:txXfrm>
        <a:off x="6898748" y="457014"/>
        <a:ext cx="2089731" cy="1253838"/>
      </dsp:txXfrm>
    </dsp:sp>
    <dsp:sp modelId="{6EC92D6A-F3FA-422E-B431-B564945DFB0A}">
      <dsp:nvSpPr>
        <dsp:cNvPr id="0" name=""/>
        <dsp:cNvSpPr/>
      </dsp:nvSpPr>
      <dsp:spPr>
        <a:xfrm>
          <a:off x="2634" y="1919826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5002532"/>
                <a:satOff val="-4514"/>
                <a:lumOff val="-1007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5002532"/>
                <a:satOff val="-4514"/>
                <a:lumOff val="-1007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Social withdrawal</a:t>
          </a:r>
          <a:endParaRPr lang="en-US" sz="1600" kern="1200"/>
        </a:p>
      </dsp:txBody>
      <dsp:txXfrm>
        <a:off x="2634" y="1919826"/>
        <a:ext cx="2089731" cy="1253838"/>
      </dsp:txXfrm>
    </dsp:sp>
    <dsp:sp modelId="{6588B94B-327F-4FBF-A723-65892499AE6A}">
      <dsp:nvSpPr>
        <dsp:cNvPr id="0" name=""/>
        <dsp:cNvSpPr/>
      </dsp:nvSpPr>
      <dsp:spPr>
        <a:xfrm>
          <a:off x="2301338" y="1919826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6253165"/>
                <a:satOff val="-5643"/>
                <a:lumOff val="-1259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6253165"/>
                <a:satOff val="-5643"/>
                <a:lumOff val="-1259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Emotional instability</a:t>
          </a:r>
          <a:endParaRPr lang="en-US" sz="1600" kern="1200"/>
        </a:p>
      </dsp:txBody>
      <dsp:txXfrm>
        <a:off x="2301338" y="1919826"/>
        <a:ext cx="2089731" cy="1253838"/>
      </dsp:txXfrm>
    </dsp:sp>
    <dsp:sp modelId="{E82EF305-8BB1-402C-B35E-8DD13A4157F0}">
      <dsp:nvSpPr>
        <dsp:cNvPr id="0" name=""/>
        <dsp:cNvSpPr/>
      </dsp:nvSpPr>
      <dsp:spPr>
        <a:xfrm>
          <a:off x="4600043" y="1919826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7503798"/>
                <a:satOff val="-6771"/>
                <a:lumOff val="-1510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7503798"/>
                <a:satOff val="-6771"/>
                <a:lumOff val="-1510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Parent-child interaction quality</a:t>
          </a:r>
          <a:endParaRPr lang="en-US" sz="1600" kern="1200"/>
        </a:p>
      </dsp:txBody>
      <dsp:txXfrm>
        <a:off x="4600043" y="1919826"/>
        <a:ext cx="2089731" cy="1253838"/>
      </dsp:txXfrm>
    </dsp:sp>
    <dsp:sp modelId="{9B0364E0-38FB-4708-9744-F5C18A608D58}">
      <dsp:nvSpPr>
        <dsp:cNvPr id="0" name=""/>
        <dsp:cNvSpPr/>
      </dsp:nvSpPr>
      <dsp:spPr>
        <a:xfrm>
          <a:off x="6898748" y="1919826"/>
          <a:ext cx="2089731" cy="1253838"/>
        </a:xfrm>
        <a:prstGeom prst="rect">
          <a:avLst/>
        </a:prstGeom>
        <a:gradFill rotWithShape="0">
          <a:gsLst>
            <a:gs pos="0">
              <a:schemeClr val="accent2">
                <a:hueOff val="-8754431"/>
                <a:satOff val="-7900"/>
                <a:lumOff val="-1762"/>
                <a:alphaOff val="0"/>
                <a:tint val="98000"/>
                <a:hueMod val="94000"/>
                <a:satMod val="130000"/>
                <a:lumMod val="128000"/>
              </a:schemeClr>
            </a:gs>
            <a:gs pos="100000">
              <a:schemeClr val="accent2">
                <a:hueOff val="-8754431"/>
                <a:satOff val="-7900"/>
                <a:lumOff val="-1762"/>
                <a:alphaOff val="0"/>
                <a:shade val="94000"/>
                <a:lumMod val="88000"/>
              </a:schemeClr>
            </a:gs>
          </a:gsLst>
          <a:lin ang="5400000" scaled="0"/>
        </a:gradFill>
        <a:ln>
          <a:noFill/>
        </a:ln>
        <a:effectLst>
          <a:innerShdw blurRad="25400" dist="12700" dir="13500000">
            <a:srgbClr val="000000">
              <a:alpha val="45000"/>
            </a:srgbClr>
          </a:inn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Current AI models lack </a:t>
          </a:r>
          <a:r>
            <a:rPr lang="en-US" sz="1600" b="1" i="0" kern="1200" baseline="0"/>
            <a:t>interpretability</a:t>
          </a:r>
          <a:r>
            <a:rPr lang="en-US" sz="1600" b="0" i="0" kern="1200" baseline="0"/>
            <a:t>, limiting trust.</a:t>
          </a:r>
          <a:endParaRPr lang="en-US" sz="1600" kern="1200"/>
        </a:p>
      </dsp:txBody>
      <dsp:txXfrm>
        <a:off x="6898748" y="1919826"/>
        <a:ext cx="2089731" cy="12538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8083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25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495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94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92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02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813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332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663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79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35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877302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412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235732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744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5156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4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07991F7-05FF-415F-95A2-BADCF6F4B087}" type="datetimeFigureOut">
              <a:rPr lang="en-US" smtClean="0"/>
              <a:t>8/13/2025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74E8697-7EC2-42C8-8386-4E052D02E635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500084C-226F-C112-81EE-4A380854CE1C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90500" y="190500"/>
            <a:ext cx="3429000" cy="16764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US" sz="1100">
                <a:solidFill>
                  <a:srgbClr val="317100">
                    <a:alpha val="50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This message/document has been classified as “Public”         </a:t>
            </a:r>
          </a:p>
        </p:txBody>
      </p:sp>
    </p:spTree>
    <p:extLst>
      <p:ext uri="{BB962C8B-B14F-4D97-AF65-F5344CB8AC3E}">
        <p14:creationId xmlns:p14="http://schemas.microsoft.com/office/powerpoint/2010/main" val="10750628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aggle.com/datasets/adilshamim/student-depression-dataset" TargetMode="External"/><Relationship Id="rId3" Type="http://schemas.openxmlformats.org/officeDocument/2006/relationships/hyperlink" Target="https://pmc.ncbi.nlm.nih.gov/articles/PMC11015491" TargetMode="External"/><Relationship Id="rId7" Type="http://schemas.openxmlformats.org/officeDocument/2006/relationships/hyperlink" Target="https://www.kaggle.com/datasets/arashnic/the-depression-dataset" TargetMode="External"/><Relationship Id="rId2" Type="http://schemas.openxmlformats.org/officeDocument/2006/relationships/hyperlink" Target="https://pmc.ncbi.nlm.nih.gov/articles/PMC1183881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researchgate.net/publication/357109131_Detection_of_child_depression_using_machine_learning_methods" TargetMode="External"/><Relationship Id="rId5" Type="http://schemas.openxmlformats.org/officeDocument/2006/relationships/hyperlink" Target="https://link.springer.com/article/10.1007/s13755-025-00335-9" TargetMode="External"/><Relationship Id="rId10" Type="http://schemas.openxmlformats.org/officeDocument/2006/relationships/hyperlink" Target="https://arxiv.org/abs/2012.09876" TargetMode="External"/><Relationship Id="rId4" Type="http://schemas.openxmlformats.org/officeDocument/2006/relationships/hyperlink" Target="https://www.nature.com/articles/s41598-024-72158-9" TargetMode="External"/><Relationship Id="rId9" Type="http://schemas.openxmlformats.org/officeDocument/2006/relationships/hyperlink" Target="https://www.researchgate.net/publication/early-detection-ml-child-depress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62362DE-7747-4D8B-99FA-8E36F0B15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518E2A-8284-EFC7-5764-1A5EE32B1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35754" y="628617"/>
            <a:ext cx="6368858" cy="3028983"/>
          </a:xfrm>
        </p:spPr>
        <p:txBody>
          <a:bodyPr>
            <a:normAutofit/>
          </a:bodyPr>
          <a:lstStyle/>
          <a:p>
            <a:r>
              <a:rPr lang="en-US" sz="4400"/>
              <a:t>AI-Based Prediction of Childhood Depression via Early Behavioral Analysis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631B8458-04D5-CE43-A3C1-052780657AE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5126845" y="3843868"/>
            <a:ext cx="5233180" cy="156474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Author: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Ahmed Eid Alrehely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University: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Midocean University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Degree: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Master of Artificial Intelligence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Email: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ahmed.e.alrehely@gmail.com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1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Phone:</a:t>
            </a:r>
            <a:r>
              <a:rPr kumimoji="0" lang="en-US" altLang="en-US" sz="16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 +966 56 852 4002</a:t>
            </a:r>
          </a:p>
        </p:txBody>
      </p:sp>
      <p:pic>
        <p:nvPicPr>
          <p:cNvPr id="8" name="Graphic 7" descr="Brain">
            <a:extLst>
              <a:ext uri="{FF2B5EF4-FFF2-40B4-BE49-F238E27FC236}">
                <a16:creationId xmlns:a16="http://schemas.microsoft.com/office/drawing/2014/main" id="{6069FD9C-A8D4-42E1-4121-84957DAB2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6633" y="1264416"/>
            <a:ext cx="4004489" cy="4004489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25123E6E-F713-4254-A6BF-358CC8EC6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F690FE0-5412-4598-8AD6-769BB36E2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4850BB6-6709-408E-BEFD-24DC5E3C2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03B410-983E-40D8-A4EA-2BB747CB0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2B92421-6A58-4A51-AB7D-B97EA85E3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9D092B0B-C6FB-4CDC-ABE8-5C817CAC69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37475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27C7C1-5FAC-EA3F-00A1-F9558683C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/>
              <a:t>Abstract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C05F1-239E-CD05-EE36-58D8418C2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62" y="685799"/>
            <a:ext cx="6288260" cy="4892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Childhood depression is often </a:t>
            </a:r>
            <a:r>
              <a:rPr lang="en-US" sz="1100" b="1">
                <a:solidFill>
                  <a:schemeClr val="tx1"/>
                </a:solidFill>
              </a:rPr>
              <a:t>underdiagnosed</a:t>
            </a:r>
            <a:r>
              <a:rPr lang="en-US" sz="1100">
                <a:solidFill>
                  <a:schemeClr val="tx1"/>
                </a:solidFill>
              </a:rPr>
              <a:t> and detected late.</a:t>
            </a:r>
          </a:p>
          <a:p>
            <a:pPr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Goal: Predict depression by analyzing </a:t>
            </a:r>
            <a:r>
              <a:rPr lang="en-US" sz="1100" b="1">
                <a:solidFill>
                  <a:schemeClr val="tx1"/>
                </a:solidFill>
              </a:rPr>
              <a:t>early behavioral indicators</a:t>
            </a:r>
            <a:r>
              <a:rPr lang="en-US" sz="1100">
                <a:solidFill>
                  <a:schemeClr val="tx1"/>
                </a:solidFill>
              </a:rPr>
              <a:t>:</a:t>
            </a:r>
          </a:p>
          <a:p>
            <a:pPr lvl="1"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Emotional regulation</a:t>
            </a:r>
          </a:p>
          <a:p>
            <a:pPr lvl="1"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Attention span</a:t>
            </a:r>
          </a:p>
          <a:p>
            <a:pPr lvl="1"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Peer interactions</a:t>
            </a:r>
          </a:p>
          <a:p>
            <a:pPr lvl="1"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Sleep patterns</a:t>
            </a:r>
          </a:p>
          <a:p>
            <a:pPr lvl="1"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Activity levels</a:t>
            </a:r>
          </a:p>
          <a:p>
            <a:pPr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Approaches used:</a:t>
            </a:r>
          </a:p>
          <a:p>
            <a:pPr lvl="1">
              <a:lnSpc>
                <a:spcPct val="90000"/>
              </a:lnSpc>
            </a:pPr>
            <a:r>
              <a:rPr lang="en-US" sz="1100" b="1">
                <a:solidFill>
                  <a:schemeClr val="tx1"/>
                </a:solidFill>
              </a:rPr>
              <a:t>Machine Learning (ML)</a:t>
            </a:r>
            <a:r>
              <a:rPr lang="en-US" sz="1100">
                <a:solidFill>
                  <a:schemeClr val="tx1"/>
                </a:solidFill>
              </a:rPr>
              <a:t> models</a:t>
            </a:r>
          </a:p>
          <a:p>
            <a:pPr lvl="1">
              <a:lnSpc>
                <a:spcPct val="90000"/>
              </a:lnSpc>
            </a:pPr>
            <a:r>
              <a:rPr lang="en-US" sz="1100" b="1">
                <a:solidFill>
                  <a:schemeClr val="tx1"/>
                </a:solidFill>
              </a:rPr>
              <a:t>Neural Network (NN)</a:t>
            </a:r>
            <a:r>
              <a:rPr lang="en-US" sz="1100">
                <a:solidFill>
                  <a:schemeClr val="tx1"/>
                </a:solidFill>
              </a:rPr>
              <a:t> architectures</a:t>
            </a:r>
          </a:p>
          <a:p>
            <a:pPr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Key results:</a:t>
            </a:r>
          </a:p>
          <a:p>
            <a:pPr lvl="1">
              <a:lnSpc>
                <a:spcPct val="90000"/>
              </a:lnSpc>
            </a:pPr>
            <a:r>
              <a:rPr lang="en-US" sz="1100" b="1">
                <a:solidFill>
                  <a:schemeClr val="tx1"/>
                </a:solidFill>
              </a:rPr>
              <a:t>Transformer-based NNs</a:t>
            </a:r>
            <a:r>
              <a:rPr lang="en-US" sz="1100">
                <a:solidFill>
                  <a:schemeClr val="tx1"/>
                </a:solidFill>
              </a:rPr>
              <a:t> achieved highest predictive performance.</a:t>
            </a:r>
          </a:p>
          <a:p>
            <a:pPr lvl="1">
              <a:lnSpc>
                <a:spcPct val="90000"/>
              </a:lnSpc>
            </a:pPr>
            <a:r>
              <a:rPr lang="en-US" sz="1100" b="1">
                <a:solidFill>
                  <a:schemeClr val="tx1"/>
                </a:solidFill>
              </a:rPr>
              <a:t>Random Forest</a:t>
            </a:r>
            <a:r>
              <a:rPr lang="en-US" sz="1100">
                <a:solidFill>
                  <a:schemeClr val="tx1"/>
                </a:solidFill>
              </a:rPr>
              <a:t> provided strong, interpretable baseline.</a:t>
            </a:r>
          </a:p>
          <a:p>
            <a:pPr>
              <a:lnSpc>
                <a:spcPct val="90000"/>
              </a:lnSpc>
            </a:pPr>
            <a:r>
              <a:rPr lang="en-US" sz="1100">
                <a:solidFill>
                  <a:schemeClr val="tx1"/>
                </a:solidFill>
              </a:rPr>
              <a:t>Implication: AI-driven tools can enable </a:t>
            </a:r>
            <a:r>
              <a:rPr lang="en-US" sz="1100" b="1">
                <a:solidFill>
                  <a:schemeClr val="tx1"/>
                </a:solidFill>
              </a:rPr>
              <a:t>early, explainable detection</a:t>
            </a:r>
            <a:r>
              <a:rPr lang="en-US" sz="1100">
                <a:solidFill>
                  <a:schemeClr val="tx1"/>
                </a:solidFill>
              </a:rPr>
              <a:t> in schools and clinics.</a:t>
            </a:r>
          </a:p>
          <a:p>
            <a:pPr>
              <a:lnSpc>
                <a:spcPct val="90000"/>
              </a:lnSpc>
            </a:pPr>
            <a:r>
              <a:rPr lang="en-US" sz="1100" b="1">
                <a:solidFill>
                  <a:schemeClr val="tx1"/>
                </a:solidFill>
              </a:rPr>
              <a:t>Keywords:</a:t>
            </a:r>
            <a:r>
              <a:rPr lang="en-US" sz="1100">
                <a:solidFill>
                  <a:schemeClr val="tx1"/>
                </a:solidFill>
              </a:rPr>
              <a:t> Childhood Depression, Machine Learning, Neural Networks, Behavioral Analysis, Explainable AI</a:t>
            </a:r>
          </a:p>
          <a:p>
            <a:pPr>
              <a:lnSpc>
                <a:spcPct val="90000"/>
              </a:lnSpc>
            </a:pPr>
            <a:endParaRPr lang="en-US" sz="11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026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17942-7A85-A1DC-9129-DD88C82F1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/>
              <a:t>Introduction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B510D01B-C24F-600E-CDB3-D18354BA59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79962" y="685799"/>
            <a:ext cx="6288260" cy="4892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Childhood depression: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serious &amp; underdiagnosed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long-term impact on emotional, social, and academic growth.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Current diagnosis: relies on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observable symptoms &amp; interviews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at later stages.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&amp; ML advancements enable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early detection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via subtle behavioral patterns.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Aim: Use </a:t>
            </a: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early-life behavioral indicators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to improve prediction accuracy, early screening, and provide actionable insights.</a:t>
            </a:r>
          </a:p>
        </p:txBody>
      </p:sp>
    </p:spTree>
    <p:extLst>
      <p:ext uri="{BB962C8B-B14F-4D97-AF65-F5344CB8AC3E}">
        <p14:creationId xmlns:p14="http://schemas.microsoft.com/office/powerpoint/2010/main" val="13752500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E50D84-2465-918C-1788-0100265A4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/>
              <a:t>Literature Review (Part 1)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7C48E8-DDC0-72DA-DE15-6BD8AFF297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9962" y="685799"/>
            <a:ext cx="6288260" cy="4892040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tx1"/>
                </a:solidFill>
              </a:rPr>
              <a:t>Summary of Previous Studies</a:t>
            </a:r>
            <a:endParaRPr lang="en-US">
              <a:solidFill>
                <a:schemeClr val="tx1"/>
              </a:solidFill>
            </a:endParaRPr>
          </a:p>
          <a:p>
            <a:r>
              <a:rPr lang="en-US">
                <a:solidFill>
                  <a:schemeClr val="tx1"/>
                </a:solidFill>
              </a:rPr>
              <a:t>Various models tested on depression datasets.</a:t>
            </a:r>
          </a:p>
          <a:p>
            <a:r>
              <a:rPr lang="en-US" b="1">
                <a:solidFill>
                  <a:schemeClr val="tx1"/>
                </a:solidFill>
              </a:rPr>
              <a:t>Best performers</a:t>
            </a:r>
            <a:r>
              <a:rPr lang="en-US">
                <a:solidFill>
                  <a:schemeClr val="tx1"/>
                </a:solidFill>
              </a:rPr>
              <a:t>:</a:t>
            </a:r>
          </a:p>
          <a:p>
            <a:pPr lvl="1"/>
            <a:r>
              <a:rPr lang="en-US" b="1">
                <a:solidFill>
                  <a:schemeClr val="tx1"/>
                </a:solidFill>
              </a:rPr>
              <a:t>Child Depression Detection</a:t>
            </a:r>
            <a:r>
              <a:rPr lang="en-US">
                <a:solidFill>
                  <a:schemeClr val="tx1"/>
                </a:solidFill>
              </a:rPr>
              <a:t> (Random Forest) – 95% accuracy</a:t>
            </a:r>
          </a:p>
          <a:p>
            <a:pPr lvl="1"/>
            <a:r>
              <a:rPr lang="en-US" b="1">
                <a:solidFill>
                  <a:schemeClr val="tx1"/>
                </a:solidFill>
              </a:rPr>
              <a:t>Graph Transformer + GNN</a:t>
            </a:r>
            <a:r>
              <a:rPr lang="en-US">
                <a:solidFill>
                  <a:schemeClr val="tx1"/>
                </a:solidFill>
              </a:rPr>
              <a:t> – 93% accuracy</a:t>
            </a:r>
          </a:p>
          <a:p>
            <a:pPr lvl="1"/>
            <a:r>
              <a:rPr lang="en-US" b="1">
                <a:solidFill>
                  <a:schemeClr val="tx1"/>
                </a:solidFill>
              </a:rPr>
              <a:t>HAN (Hierarchical Attention Network)</a:t>
            </a:r>
            <a:r>
              <a:rPr lang="en-US">
                <a:solidFill>
                  <a:schemeClr val="tx1"/>
                </a:solidFill>
              </a:rPr>
              <a:t> – 90% accuracy</a:t>
            </a:r>
          </a:p>
          <a:p>
            <a:r>
              <a:rPr lang="en-US">
                <a:solidFill>
                  <a:schemeClr val="tx1"/>
                </a:solidFill>
              </a:rPr>
              <a:t>Traditional ML models (RF, LR, GB) range: ~64%–86%</a:t>
            </a:r>
          </a:p>
          <a:p>
            <a:r>
              <a:rPr lang="en-US">
                <a:solidFill>
                  <a:schemeClr val="tx1"/>
                </a:solidFill>
              </a:rPr>
              <a:t>Neural Networks often outperform classical ML.</a:t>
            </a:r>
          </a:p>
          <a:p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1202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0BBD06B-552C-4DF7-9E19-C5617573E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391563-7150-A326-56BB-53845B77B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286" y="5181599"/>
            <a:ext cx="8707922" cy="839821"/>
          </a:xfrm>
          <a:prstGeom prst="ellipse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Literature Review (Part 2 – Table View)</a:t>
            </a:r>
            <a:br>
              <a:rPr lang="en-US" sz="18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18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 useBgFill="1">
        <p:nvSpPr>
          <p:cNvPr id="21" name="Snip Diagonal Corner Rectangle 21">
            <a:extLst>
              <a:ext uri="{FF2B5EF4-FFF2-40B4-BE49-F238E27FC236}">
                <a16:creationId xmlns:a16="http://schemas.microsoft.com/office/drawing/2014/main" id="{1D27B411-D85B-4FEE-8EF5-0726CC104B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999" y="620722"/>
            <a:ext cx="9805929" cy="4418206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1C33B52-966B-48AB-B150-0703D341A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15605B8-360E-48F8-8236-1D79EF8EB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FA3977D2-0245-428A-8353-C7231D91ED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9420A79-B7F1-42B2-8A65-7F990211AD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DF944D0E-1FE0-47ED-9362-B7A1560D70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5A66304-0B88-40BA-A57C-226AA50D43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0F5926F-C17D-6A8B-D584-2114237D1D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054245"/>
              </p:ext>
            </p:extLst>
          </p:nvPr>
        </p:nvGraphicFramePr>
        <p:xfrm>
          <a:off x="1183776" y="1096964"/>
          <a:ext cx="8820663" cy="3630682"/>
        </p:xfrm>
        <a:graphic>
          <a:graphicData uri="http://schemas.openxmlformats.org/drawingml/2006/table">
            <a:tbl>
              <a:tblPr firstRow="1" firstCol="1" bandRow="1">
                <a:noFill/>
              </a:tblPr>
              <a:tblGrid>
                <a:gridCol w="3953176">
                  <a:extLst>
                    <a:ext uri="{9D8B030D-6E8A-4147-A177-3AD203B41FA5}">
                      <a16:colId xmlns:a16="http://schemas.microsoft.com/office/drawing/2014/main" val="3974341524"/>
                    </a:ext>
                  </a:extLst>
                </a:gridCol>
                <a:gridCol w="2652241">
                  <a:extLst>
                    <a:ext uri="{9D8B030D-6E8A-4147-A177-3AD203B41FA5}">
                      <a16:colId xmlns:a16="http://schemas.microsoft.com/office/drawing/2014/main" val="634951952"/>
                    </a:ext>
                  </a:extLst>
                </a:gridCol>
                <a:gridCol w="2215246">
                  <a:extLst>
                    <a:ext uri="{9D8B030D-6E8A-4147-A177-3AD203B41FA5}">
                      <a16:colId xmlns:a16="http://schemas.microsoft.com/office/drawing/2014/main" val="4113662301"/>
                    </a:ext>
                  </a:extLst>
                </a:gridCol>
              </a:tblGrid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Research Name  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Model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Accuracy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8867303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Identifying Adolescent Depression and Anxiety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Random Forest, Logistic Regression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~86% (RF), ~74–78% (LR)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598127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Depression Risk via Brain Imaging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Logistic Regression, Neural Networks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~75–78% (LR), ~82–85% (NN)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703196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ALSPAC Longitudinal Data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Gradient Boosting, Random Forest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~64% (GB), ~66% (RF)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226337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Australian Youth Depression Risk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Decision Tree, Random Forest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~68% (DT), ~72% (RF)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60700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Child Depression Detection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Random Forest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~95%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2505261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Depression Dataset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Random Forest, SVM  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~80–88%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8364718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Student Depression Dataset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Naive Bayes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~76%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8958921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Early Detection Using Classical ML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SVM, KNN, DT, GB, RF, LR  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~70–85%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666443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Explainable Depression Detection (HAN)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Hierarchical Attention Networks (HAN)  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~90%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3732093"/>
                  </a:ext>
                </a:extLst>
              </a:tr>
              <a:tr h="330062"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3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Graph Transformer for Depression Detection</a:t>
                      </a:r>
                      <a:endParaRPr lang="en-US" sz="13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GNN + Transformer + Contrastive Learning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 fontAlgn="t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900" b="0" i="0" u="none" strike="noStrike" cap="none" spc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~93%</a:t>
                      </a:r>
                      <a:endParaRPr lang="en-US" sz="900" b="0" i="0" u="none" strike="noStrike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2540" marR="32540" marT="8404" marB="6507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667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96940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BBD06B-552C-4DF7-9E19-C5617573E2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B34BD4-DF39-544B-E1F3-82BE4E4D0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286" y="5181599"/>
            <a:ext cx="8707922" cy="839821"/>
          </a:xfrm>
        </p:spPr>
        <p:txBody>
          <a:bodyPr anchor="b">
            <a:normAutofit/>
          </a:bodyPr>
          <a:lstStyle/>
          <a:p>
            <a:r>
              <a:rPr lang="en-US" sz="3200">
                <a:solidFill>
                  <a:srgbClr val="FFFFFF"/>
                </a:solidFill>
              </a:rPr>
              <a:t>Research Problem</a:t>
            </a:r>
          </a:p>
        </p:txBody>
      </p:sp>
      <p:sp useBgFill="1">
        <p:nvSpPr>
          <p:cNvPr id="12" name="Snip Diagonal Corner Rectangle 21">
            <a:extLst>
              <a:ext uri="{FF2B5EF4-FFF2-40B4-BE49-F238E27FC236}">
                <a16:creationId xmlns:a16="http://schemas.microsoft.com/office/drawing/2014/main" id="{1D27B411-D85B-4FEE-8EF5-0726CC104B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999" y="620722"/>
            <a:ext cx="9805929" cy="4418206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1C33B52-966B-48AB-B150-0703D341A0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A15605B8-360E-48F8-8236-1D79EF8EB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A3977D2-0245-428A-8353-C7231D91ED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E9420A79-B7F1-42B2-8A65-7F990211AD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F944D0E-1FE0-47ED-9362-B7A1560D70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5A66304-0B88-40BA-A57C-226AA50D43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44F4DC01-7DDE-34C7-ABA0-EE36BD7497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761510"/>
              </p:ext>
            </p:extLst>
          </p:nvPr>
        </p:nvGraphicFramePr>
        <p:xfrm>
          <a:off x="1098550" y="1096964"/>
          <a:ext cx="8991114" cy="363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1239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5D759C-4DCB-CD23-FAC8-62CC123B8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 sz="3300"/>
              <a:t>Methodology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320793CF-A674-067E-F99D-BE06D82AF40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79962" y="685799"/>
            <a:ext cx="6288260" cy="4892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Sources: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Kaggle, ALSPAC.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Preprocessing: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Missing value imputation, normalization, categorical encoding.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Feature Selection: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Correlation matrix, RFE, mutual information.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Models Used: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ML: Random Forest, Logistic Regression, Gradient Boosting.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NN: Feedforward NN, LSTM, Transformer.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Training: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80/20 split, k-fold CV, hyperparameter tuning.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Evaluation: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Accuracy, Precision, Recall, F1-score, ROC-AUC.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Explainability: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SHAP values, attention mechanisms.</a:t>
            </a:r>
          </a:p>
        </p:txBody>
      </p:sp>
    </p:spTree>
    <p:extLst>
      <p:ext uri="{BB962C8B-B14F-4D97-AF65-F5344CB8AC3E}">
        <p14:creationId xmlns:p14="http://schemas.microsoft.com/office/powerpoint/2010/main" val="17409395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EBC618-9100-7276-1B93-E5D8FF617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/>
              <a:t>Data Preparation &amp; Feature Engineering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54A882A2-DE40-B58C-7474-4B7AA1A19255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79962" y="685799"/>
            <a:ext cx="6288260" cy="4892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Cleaning: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Remove duplicates, impute missing values, standardize formats.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Transformation: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Normalization, one-hot encoding, binning.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Feature Engineering:</a:t>
            </a:r>
            <a:endParaRPr kumimoji="0" lang="en-US" altLang="en-US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Aggregated risk scores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Temporal patterns of behavior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Class Imbalance: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SMOTE, class weighting.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Optimized for robust ML &amp; NN training.</a:t>
            </a:r>
          </a:p>
        </p:txBody>
      </p:sp>
    </p:spTree>
    <p:extLst>
      <p:ext uri="{BB962C8B-B14F-4D97-AF65-F5344CB8AC3E}">
        <p14:creationId xmlns:p14="http://schemas.microsoft.com/office/powerpoint/2010/main" val="16956905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09B08A-C1EC-478C-86AF-60ADE06D9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B7B38D-6312-EC5F-7FEA-413E7DE72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290" y="685800"/>
            <a:ext cx="4818656" cy="4603749"/>
          </a:xfrm>
        </p:spPr>
        <p:txBody>
          <a:bodyPr>
            <a:normAutofit/>
          </a:bodyPr>
          <a:lstStyle/>
          <a:p>
            <a:pPr algn="r"/>
            <a:r>
              <a:rPr lang="en-US" sz="5200" b="1"/>
              <a:t>ML Approach VS NN Approach</a:t>
            </a:r>
            <a:br>
              <a:rPr lang="en-US" sz="5200" b="1"/>
            </a:br>
            <a:endParaRPr lang="en-US" sz="52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1CC330-4259-4C32-BF8B-5FE13FFAB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1" cy="6858000"/>
          </a:xfrm>
          <a:prstGeom prst="rect">
            <a:avLst/>
          </a:prstGeom>
          <a:solidFill>
            <a:schemeClr val="bg2">
              <a:alpha val="9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BE021786-E3CA-FAAB-F363-CA523D5559E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625651" y="685800"/>
            <a:ext cx="4878959" cy="4603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Algorithms: </a:t>
            </a: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Random Forest, Logistic Regression, Gradient Boosting</a:t>
            </a: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Training: 80/20 split, GridSearchCV.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Pros: Fast predictions, interpretable.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Cons: Limited sequential pattern modeling.</a:t>
            </a:r>
          </a:p>
          <a:p>
            <a:pPr marL="0" lvl="0" indent="0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Metrics: Accuracy, Precision, Recall, F1-score, ROC-AUC.</a:t>
            </a: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Models: Feedforward NN, LSTM, Transformer.</a:t>
            </a:r>
          </a:p>
          <a:p>
            <a:pPr marL="0" lvl="0" indent="0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Optimization: Binary cross-entropy loss, Adam optimizer.</a:t>
            </a:r>
          </a:p>
          <a:p>
            <a:pPr marL="0" lvl="0" indent="0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Regularization: Dropout, L2 weight decay.</a:t>
            </a:r>
          </a:p>
          <a:p>
            <a:pPr marL="0" lvl="0" indent="0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Performance: Strong at non-linear &amp; temporal patterns.</a:t>
            </a:r>
          </a:p>
          <a:p>
            <a:pPr marL="0" lvl="0" indent="0" defTabSz="914400" eaLnBrk="0" fontAlgn="base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altLang="en-US" sz="1400">
                <a:solidFill>
                  <a:schemeClr val="tx1"/>
                </a:solidFill>
                <a:latin typeface="Arial" panose="020B0604020202020204" pitchFamily="34" charset="0"/>
              </a:rPr>
              <a:t>Challenges: Large data needs, interpretability.</a:t>
            </a:r>
          </a:p>
          <a:p>
            <a:pPr marL="0" marR="0" lvl="0" indent="0" defTabSz="914400" rtl="0" eaLnBrk="0" fontAlgn="base" latinLnBrk="0" hangingPunct="0">
              <a:lnSpc>
                <a:spcPct val="90000"/>
              </a:lnSpc>
              <a:spcBef>
                <a:spcPct val="0"/>
              </a:spcBef>
              <a:buClrTx/>
              <a:buSzTx/>
              <a:buFontTx/>
              <a:buChar char="•"/>
              <a:tabLst/>
            </a:pP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b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altLang="en-US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073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90091-DA82-236B-8421-BCC9D4560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ML Approach VS NN Approach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9E864-110A-3ACA-F60B-D2BB9A6E90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Results (ML Models)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7809333-5267-2FDD-4BCA-CF6F77F9157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96850135"/>
              </p:ext>
            </p:extLst>
          </p:nvPr>
        </p:nvGraphicFramePr>
        <p:xfrm>
          <a:off x="839789" y="2589195"/>
          <a:ext cx="5157785" cy="3600468"/>
        </p:xfrm>
        <a:graphic>
          <a:graphicData uri="http://schemas.openxmlformats.org/drawingml/2006/table">
            <a:tbl>
              <a:tblPr/>
              <a:tblGrid>
                <a:gridCol w="1031557">
                  <a:extLst>
                    <a:ext uri="{9D8B030D-6E8A-4147-A177-3AD203B41FA5}">
                      <a16:colId xmlns:a16="http://schemas.microsoft.com/office/drawing/2014/main" val="4209856739"/>
                    </a:ext>
                  </a:extLst>
                </a:gridCol>
                <a:gridCol w="1031557">
                  <a:extLst>
                    <a:ext uri="{9D8B030D-6E8A-4147-A177-3AD203B41FA5}">
                      <a16:colId xmlns:a16="http://schemas.microsoft.com/office/drawing/2014/main" val="4098640614"/>
                    </a:ext>
                  </a:extLst>
                </a:gridCol>
                <a:gridCol w="1031557">
                  <a:extLst>
                    <a:ext uri="{9D8B030D-6E8A-4147-A177-3AD203B41FA5}">
                      <a16:colId xmlns:a16="http://schemas.microsoft.com/office/drawing/2014/main" val="2251767293"/>
                    </a:ext>
                  </a:extLst>
                </a:gridCol>
                <a:gridCol w="1031557">
                  <a:extLst>
                    <a:ext uri="{9D8B030D-6E8A-4147-A177-3AD203B41FA5}">
                      <a16:colId xmlns:a16="http://schemas.microsoft.com/office/drawing/2014/main" val="3952845463"/>
                    </a:ext>
                  </a:extLst>
                </a:gridCol>
                <a:gridCol w="1031557">
                  <a:extLst>
                    <a:ext uri="{9D8B030D-6E8A-4147-A177-3AD203B41FA5}">
                      <a16:colId xmlns:a16="http://schemas.microsoft.com/office/drawing/2014/main" val="1982853081"/>
                    </a:ext>
                  </a:extLst>
                </a:gridCol>
              </a:tblGrid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Model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Accuracy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Precision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Recall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F1 / ROC-AUC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3559615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RF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86%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85%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84%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84.5% / 0.90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65107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LR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74%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73%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70%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71.5% / 0.78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0287888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GB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80%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79%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77%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dirty="0"/>
                        <a:t>78% / 0.85</a:t>
                      </a:r>
                    </a:p>
                  </a:txBody>
                  <a:tcPr marL="44850" marR="44850" marT="22425" marB="224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9732638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414378D-B2A0-04CD-71E8-A4BDC2C21A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Results (NN Models)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4CD23C17-1712-F1A4-9AF5-BBA62BBF8D5D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481124303"/>
              </p:ext>
            </p:extLst>
          </p:nvPr>
        </p:nvGraphicFramePr>
        <p:xfrm>
          <a:off x="6172199" y="2589195"/>
          <a:ext cx="5183190" cy="360046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915213040"/>
                    </a:ext>
                  </a:extLst>
                </a:gridCol>
                <a:gridCol w="1036638">
                  <a:extLst>
                    <a:ext uri="{9D8B030D-6E8A-4147-A177-3AD203B41FA5}">
                      <a16:colId xmlns:a16="http://schemas.microsoft.com/office/drawing/2014/main" val="1996517974"/>
                    </a:ext>
                  </a:extLst>
                </a:gridCol>
                <a:gridCol w="1036638">
                  <a:extLst>
                    <a:ext uri="{9D8B030D-6E8A-4147-A177-3AD203B41FA5}">
                      <a16:colId xmlns:a16="http://schemas.microsoft.com/office/drawing/2014/main" val="3073891174"/>
                    </a:ext>
                  </a:extLst>
                </a:gridCol>
                <a:gridCol w="1036638">
                  <a:extLst>
                    <a:ext uri="{9D8B030D-6E8A-4147-A177-3AD203B41FA5}">
                      <a16:colId xmlns:a16="http://schemas.microsoft.com/office/drawing/2014/main" val="3041319831"/>
                    </a:ext>
                  </a:extLst>
                </a:gridCol>
                <a:gridCol w="1036638">
                  <a:extLst>
                    <a:ext uri="{9D8B030D-6E8A-4147-A177-3AD203B41FA5}">
                      <a16:colId xmlns:a16="http://schemas.microsoft.com/office/drawing/2014/main" val="3589609394"/>
                    </a:ext>
                  </a:extLst>
                </a:gridCol>
              </a:tblGrid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Model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dirty="0"/>
                        <a:t>Accuracy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Precision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Recall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F1 / ROC-AUC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3270224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FFNN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88%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89%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87%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88% / 0.93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222726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LSTM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90%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91%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89%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90% / 0.95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4053681"/>
                  </a:ext>
                </a:extLst>
              </a:tr>
              <a:tr h="90011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Transformer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93%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94%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/>
                        <a:t>92%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400" dirty="0"/>
                        <a:t>93% / 0.97</a:t>
                      </a:r>
                    </a:p>
                  </a:txBody>
                  <a:tcPr marL="45071" marR="45071" marT="22536" marB="2253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4819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7972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09B08A-C1EC-478C-86AF-60ADE06D9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16A15C-8E11-08B7-29E3-3EFF3CDB3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290" y="685800"/>
            <a:ext cx="4818656" cy="4603749"/>
          </a:xfrm>
        </p:spPr>
        <p:txBody>
          <a:bodyPr>
            <a:normAutofit/>
          </a:bodyPr>
          <a:lstStyle/>
          <a:p>
            <a:pPr algn="r"/>
            <a:r>
              <a:rPr lang="en-US" sz="5200"/>
              <a:t>Conclusion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21CC330-4259-4C32-BF8B-5FE13FFAB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1" cy="6858000"/>
          </a:xfrm>
          <a:prstGeom prst="rect">
            <a:avLst/>
          </a:prstGeom>
          <a:solidFill>
            <a:schemeClr val="bg2">
              <a:alpha val="9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E741872-1999-4CA4-CAEC-294267CE7ECA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625651" y="685800"/>
            <a:ext cx="4878959" cy="46037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Both ML &amp; NN effective for early depression prediction.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Transformer: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Highest accuracy &amp; robustness.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Random Forest:</a:t>
            </a: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Most interpretable, practical for clinics.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tools can aid early screening in education &amp; healthcare.</a:t>
            </a:r>
          </a:p>
        </p:txBody>
      </p:sp>
    </p:spTree>
    <p:extLst>
      <p:ext uri="{BB962C8B-B14F-4D97-AF65-F5344CB8AC3E}">
        <p14:creationId xmlns:p14="http://schemas.microsoft.com/office/powerpoint/2010/main" val="178741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0FE681-1E05-478A-89DC-5F7AB37CFD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D5C846-84A3-E6F7-A311-FBF953986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3747111" cy="4892040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Future Work</a:t>
            </a:r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2F21DC-5F0E-42CF-B89C-C1E25E175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0783" y="1532373"/>
            <a:ext cx="0" cy="3198892"/>
          </a:xfrm>
          <a:prstGeom prst="line">
            <a:avLst/>
          </a:prstGeom>
          <a:ln w="19050">
            <a:solidFill>
              <a:schemeClr val="tx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1">
            <a:extLst>
              <a:ext uri="{FF2B5EF4-FFF2-40B4-BE49-F238E27FC236}">
                <a16:creationId xmlns:a16="http://schemas.microsoft.com/office/drawing/2014/main" id="{29A454D4-E1DB-E449-4873-D6FE6D6ED97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979962" y="685799"/>
            <a:ext cx="6288260" cy="489204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Expand datasets for broader generalization.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Validate with external datasets.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Integrate NLP for richer behavioral data.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buClrTx/>
              <a:buSzTx/>
              <a:buFontTx/>
              <a:buChar char="•"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Develop real-time screening applications.</a:t>
            </a:r>
          </a:p>
        </p:txBody>
      </p:sp>
    </p:spTree>
    <p:extLst>
      <p:ext uri="{BB962C8B-B14F-4D97-AF65-F5344CB8AC3E}">
        <p14:creationId xmlns:p14="http://schemas.microsoft.com/office/powerpoint/2010/main" val="2382860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6CC7770B-E4E1-42D6-9437-DAA4A3A9E6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26DE5B-A1A6-4746-8EF7-4D6809ED75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77A3DDA-BF17-4302-867E-EBFD777B0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BE30704-4227-4B7B-BDB8-BFCF39086F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923B1E7-AEA4-42D8-8F4A-9D116F2966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21B6244-6EAE-442C-ACCF-8146103EC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7509B08A-C1EC-478C-86AF-60ADE06D9B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21CC330-4259-4C32-BF8B-5FE13FFABB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6096001" cy="6858000"/>
          </a:xfrm>
          <a:prstGeom prst="rect">
            <a:avLst/>
          </a:prstGeom>
          <a:solidFill>
            <a:schemeClr val="bg2">
              <a:alpha val="97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1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862357-B27E-2707-0E1F-AFF8C01CBC53}"/>
              </a:ext>
            </a:extLst>
          </p:cNvPr>
          <p:cNvSpPr txBox="1"/>
          <p:nvPr/>
        </p:nvSpPr>
        <p:spPr>
          <a:xfrm>
            <a:off x="6625651" y="685800"/>
            <a:ext cx="4878959" cy="4603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 b="1"/>
              <a:t>References</a:t>
            </a:r>
            <a:br>
              <a:rPr lang="en-US" sz="900"/>
            </a:br>
            <a:r>
              <a:rPr lang="en-US" sz="900"/>
              <a:t>[1] H. Chen </a:t>
            </a:r>
            <a:r>
              <a:rPr lang="en-US" sz="900" i="1"/>
              <a:t>et al.</a:t>
            </a:r>
            <a:r>
              <a:rPr lang="en-US" sz="900"/>
              <a:t>, “Identifying Adolescent Depression and Anxiety Through Real-World Data,” </a:t>
            </a:r>
            <a:r>
              <a:rPr lang="en-US" sz="900" i="1"/>
              <a:t>National Institutes of Health (NIH)</a:t>
            </a:r>
            <a:r>
              <a:rPr lang="en-US" sz="900"/>
              <a:t>, 2024. [Online]. Available: </a:t>
            </a:r>
            <a:r>
              <a:rPr lang="en-US" sz="900" u="sng">
                <a:hlinkClick r:id="rId2"/>
              </a:rPr>
              <a:t>https://pmc.ncbi.nlm.nih.gov/articles/PMC11838812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[2] S. Marek </a:t>
            </a:r>
            <a:r>
              <a:rPr lang="en-US" sz="900" i="1"/>
              <a:t>et al.</a:t>
            </a:r>
            <a:r>
              <a:rPr lang="en-US" sz="900"/>
              <a:t>, “Predicting Depression Risk in Early Adolescence via Multimodal Brain Imaging,” </a:t>
            </a:r>
            <a:r>
              <a:rPr lang="en-US" sz="900" i="1"/>
              <a:t>National Institutes of Health (NIH)</a:t>
            </a:r>
            <a:r>
              <a:rPr lang="en-US" sz="900"/>
              <a:t>, 2023. [Online]. Available: </a:t>
            </a:r>
            <a:r>
              <a:rPr lang="en-US" sz="900" u="sng">
                <a:hlinkClick r:id="rId3"/>
              </a:rPr>
              <a:t>https://pmc.ncbi.nlm.nih.gov/articles/PMC11015491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[3] K. Yoo </a:t>
            </a:r>
            <a:r>
              <a:rPr lang="en-US" sz="900" i="1"/>
              <a:t>et al.</a:t>
            </a:r>
            <a:r>
              <a:rPr lang="en-US" sz="900"/>
              <a:t>, “Prediction of Adolescent Depression from Prenatal and Childhood Data from ALSPAC Using Machine Learning,” </a:t>
            </a:r>
            <a:r>
              <a:rPr lang="en-US" sz="900" i="1"/>
              <a:t>Nature Scientific Reports</a:t>
            </a:r>
            <a:r>
              <a:rPr lang="en-US" sz="900"/>
              <a:t>, 2024. [Online]. Available: </a:t>
            </a:r>
            <a:r>
              <a:rPr lang="en-US" sz="900" u="sng">
                <a:hlinkClick r:id="rId4"/>
              </a:rPr>
              <a:t>https://www.nature.com/articles/s41598-024-72158-9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[4] L. Williams </a:t>
            </a:r>
            <a:r>
              <a:rPr lang="en-US" sz="900" i="1"/>
              <a:t>et al.</a:t>
            </a:r>
            <a:r>
              <a:rPr lang="en-US" sz="900"/>
              <a:t>, “Insights into Depression Prediction, Likelihood, and Associations in Young Australians,” </a:t>
            </a:r>
            <a:r>
              <a:rPr lang="en-US" sz="900" i="1"/>
              <a:t>Springer Journal of Child Health Technology</a:t>
            </a:r>
            <a:r>
              <a:rPr lang="en-US" sz="900"/>
              <a:t>, 2024. [Online]. Available: </a:t>
            </a:r>
            <a:r>
              <a:rPr lang="en-US" sz="900" u="sng">
                <a:hlinkClick r:id="rId5"/>
              </a:rPr>
              <a:t>https://link.springer.com/article/10.1007/s13755-025-00335-9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[5] A. Hasan </a:t>
            </a:r>
            <a:r>
              <a:rPr lang="en-US" sz="900" i="1"/>
              <a:t>et al.</a:t>
            </a:r>
            <a:r>
              <a:rPr lang="en-US" sz="900"/>
              <a:t>, “Detection of Child Depression Using Machine Learning Methods,” </a:t>
            </a:r>
            <a:r>
              <a:rPr lang="en-US" sz="900" i="1"/>
              <a:t>ResearchGate</a:t>
            </a:r>
            <a:r>
              <a:rPr lang="en-US" sz="900"/>
              <a:t>, 2021. [Online]. Available: </a:t>
            </a:r>
            <a:r>
              <a:rPr lang="en-US" sz="900" u="sng">
                <a:hlinkClick r:id="rId6"/>
              </a:rPr>
              <a:t>https://www.researchgate.net/publication/357109131_Detection_of_child_depression_using_machine_learning_methods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[6] Arashnic, “The Depression Dataset,” </a:t>
            </a:r>
            <a:r>
              <a:rPr lang="en-US" sz="900" i="1"/>
              <a:t>Kaggle / ACAMH</a:t>
            </a:r>
            <a:r>
              <a:rPr lang="en-US" sz="900"/>
              <a:t>, 2023. [Online]. Available: </a:t>
            </a:r>
            <a:r>
              <a:rPr lang="en-US" sz="900" u="sng">
                <a:hlinkClick r:id="rId7"/>
              </a:rPr>
              <a:t>https://www.kaggle.com/datasets/arashnic/the-depression-dataset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[7] A. Shamim, “Student Depression Dataset,” </a:t>
            </a:r>
            <a:r>
              <a:rPr lang="en-US" sz="900" i="1"/>
              <a:t>Kaggle / Frontiers</a:t>
            </a:r>
            <a:r>
              <a:rPr lang="en-US" sz="900"/>
              <a:t>, 2024. [Online]. Available: </a:t>
            </a:r>
            <a:r>
              <a:rPr lang="en-US" sz="900" u="sng">
                <a:hlinkClick r:id="rId8"/>
              </a:rPr>
              <a:t>https://www.kaggle.com/datasets/adilshamim/student-depression-dataset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[8] ResearchGate, “Early Detection Using Classical ML,” </a:t>
            </a:r>
            <a:r>
              <a:rPr lang="en-US" sz="900" i="1"/>
              <a:t>ResearchGate / Nature</a:t>
            </a:r>
            <a:r>
              <a:rPr lang="en-US" sz="900"/>
              <a:t>, 2023. [Online]. Available: </a:t>
            </a:r>
            <a:r>
              <a:rPr lang="en-US" sz="900" u="sng">
                <a:hlinkClick r:id="rId9"/>
              </a:rPr>
              <a:t>https://www.researchgate.net/publication/early-detection-ml-child-depression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[9] H. Zogan </a:t>
            </a:r>
            <a:r>
              <a:rPr lang="en-US" sz="900" i="1"/>
              <a:t>et al.</a:t>
            </a:r>
            <a:r>
              <a:rPr lang="en-US" sz="900"/>
              <a:t>, “Explainable Depression Detection Using Hierarchical Attention Networks,” </a:t>
            </a:r>
            <a:r>
              <a:rPr lang="en-US" sz="900" i="1"/>
              <a:t>arXiv / MDPI</a:t>
            </a:r>
            <a:r>
              <a:rPr lang="en-US" sz="900"/>
              <a:t>, 2020. [Online]. Available: </a:t>
            </a:r>
            <a:r>
              <a:rPr lang="en-US" sz="900" u="sng">
                <a:hlinkClick r:id="rId10"/>
              </a:rPr>
              <a:t>https://arxiv.org/abs/2012.09876</a:t>
            </a:r>
            <a:r>
              <a:rPr lang="en-US" sz="900"/>
              <a:t>.</a:t>
            </a:r>
          </a:p>
          <a:p>
            <a:pPr marL="0" marR="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900"/>
              <a:t>[10] Y. Kuo </a:t>
            </a:r>
            <a:r>
              <a:rPr lang="en-US" sz="900" i="1"/>
              <a:t>et al.</a:t>
            </a:r>
            <a:r>
              <a:rPr lang="en-US" sz="900"/>
              <a:t>, “Early Depression Detection via Graph Transformer,” 2023.</a:t>
            </a:r>
          </a:p>
        </p:txBody>
      </p:sp>
    </p:spTree>
    <p:extLst>
      <p:ext uri="{BB962C8B-B14F-4D97-AF65-F5344CB8AC3E}">
        <p14:creationId xmlns:p14="http://schemas.microsoft.com/office/powerpoint/2010/main" val="149571596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0</TotalTime>
  <Words>1304</Words>
  <Application>Microsoft Office PowerPoint</Application>
  <PresentationFormat>Widescreen</PresentationFormat>
  <Paragraphs>171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Century Gothic</vt:lpstr>
      <vt:lpstr>Wingdings 3</vt:lpstr>
      <vt:lpstr>Slice</vt:lpstr>
      <vt:lpstr>AI-Based Prediction of Childhood Depression via Early Behavioral Analysis</vt:lpstr>
      <vt:lpstr>Abstract</vt:lpstr>
      <vt:lpstr>Introduction</vt:lpstr>
      <vt:lpstr>Literature Review (Part 1)</vt:lpstr>
      <vt:lpstr>Literature Review (Part 2 – Table View) </vt:lpstr>
      <vt:lpstr>Research Problem</vt:lpstr>
      <vt:lpstr>Methodology</vt:lpstr>
      <vt:lpstr>Data Preparation &amp; Feature Engineering</vt:lpstr>
      <vt:lpstr>ML Approach VS NN Approach </vt:lpstr>
      <vt:lpstr>ML Approach VS NN Approach</vt:lpstr>
      <vt:lpstr>Conclusion</vt:lpstr>
      <vt:lpstr>Future Work</vt:lpstr>
      <vt:lpstr>PowerPoint Presentation</vt:lpstr>
    </vt:vector>
  </TitlesOfParts>
  <Company>Solutions by STC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Ahmed Eid Alrehely</dc:creator>
  <cp:lastModifiedBy>Ahmed Eid Alrehely</cp:lastModifiedBy>
  <cp:revision>1</cp:revision>
  <dcterms:created xsi:type="dcterms:W3CDTF">2025-08-13T14:13:43Z</dcterms:created>
  <dcterms:modified xsi:type="dcterms:W3CDTF">2025-08-13T15:00:55Z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46dcb16-a9a2-43b3-be3c-71abf6bd1ea1_Enabled">
    <vt:lpwstr>true</vt:lpwstr>
  </property>
  <property fmtid="{D5CDD505-2E9C-101B-9397-08002B2CF9AE}" pid="3" name="MSIP_Label_346dcb16-a9a2-43b3-be3c-71abf6bd1ea1_SetDate">
    <vt:lpwstr>2025-08-13T14:57:44Z</vt:lpwstr>
  </property>
  <property fmtid="{D5CDD505-2E9C-101B-9397-08002B2CF9AE}" pid="4" name="MSIP_Label_346dcb16-a9a2-43b3-be3c-71abf6bd1ea1_Method">
    <vt:lpwstr>Privileged</vt:lpwstr>
  </property>
  <property fmtid="{D5CDD505-2E9C-101B-9397-08002B2CF9AE}" pid="5" name="MSIP_Label_346dcb16-a9a2-43b3-be3c-71abf6bd1ea1_Name">
    <vt:lpwstr>346dcb16-a9a2-43b3-be3c-71abf6bd1ea1</vt:lpwstr>
  </property>
  <property fmtid="{D5CDD505-2E9C-101B-9397-08002B2CF9AE}" pid="6" name="MSIP_Label_346dcb16-a9a2-43b3-be3c-71abf6bd1ea1_SiteId">
    <vt:lpwstr>350ffe67-1872-4323-ae90-be3e70195eb1</vt:lpwstr>
  </property>
  <property fmtid="{D5CDD505-2E9C-101B-9397-08002B2CF9AE}" pid="7" name="MSIP_Label_346dcb16-a9a2-43b3-be3c-71abf6bd1ea1_ActionId">
    <vt:lpwstr>7801f894-46e9-4d35-a4d6-1f1fa2e4b9af</vt:lpwstr>
  </property>
  <property fmtid="{D5CDD505-2E9C-101B-9397-08002B2CF9AE}" pid="8" name="MSIP_Label_346dcb16-a9a2-43b3-be3c-71abf6bd1ea1_ContentBits">
    <vt:lpwstr>1</vt:lpwstr>
  </property>
  <property fmtid="{D5CDD505-2E9C-101B-9397-08002B2CF9AE}" pid="9" name="MSIP_Label_346dcb16-a9a2-43b3-be3c-71abf6bd1ea1_Tag">
    <vt:lpwstr>10, 0, 1, 1</vt:lpwstr>
  </property>
  <property fmtid="{D5CDD505-2E9C-101B-9397-08002B2CF9AE}" pid="10" name="ClassificationContentMarkingHeaderLocations">
    <vt:lpwstr>Slice:14</vt:lpwstr>
  </property>
  <property fmtid="{D5CDD505-2E9C-101B-9397-08002B2CF9AE}" pid="11" name="ClassificationContentMarkingHeaderText">
    <vt:lpwstr>This message/document has been classified as “Public”         </vt:lpwstr>
  </property>
</Properties>
</file>