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AABA"/>
    <a:srgbClr val="203E5F"/>
    <a:srgbClr val="00BE7F"/>
    <a:srgbClr val="006682"/>
    <a:srgbClr val="FF8D16"/>
    <a:srgbClr val="FF4058"/>
    <a:srgbClr val="F8F8F9"/>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49" autoAdjust="0"/>
    <p:restoredTop sz="93738" autoAdjust="0"/>
  </p:normalViewPr>
  <p:slideViewPr>
    <p:cSldViewPr snapToGrid="0">
      <p:cViewPr varScale="1">
        <p:scale>
          <a:sx n="71" d="100"/>
          <a:sy n="71" d="100"/>
        </p:scale>
        <p:origin x="42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3837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3134769"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 General Revision</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170099"/>
          </a:xfrm>
          <a:prstGeom prst="rect">
            <a:avLst/>
          </a:prstGeom>
          <a:noFill/>
        </p:spPr>
        <p:txBody>
          <a:bodyPr wrap="square" rtlCol="0">
            <a:spAutoFit/>
          </a:bodyPr>
          <a:lstStyle/>
          <a:p>
            <a:pPr lvl="0"/>
            <a:r>
              <a:rPr lang="en-US" sz="1600" dirty="0">
                <a:latin typeface="Alexandria"/>
              </a:rPr>
              <a:t>This chapter introduces the concept of treating human resource management processes from a strategic point of view. Key Focus:</a:t>
            </a:r>
          </a:p>
          <a:p>
            <a:pPr lvl="0"/>
            <a:endParaRPr lang="en-US" sz="1600" dirty="0">
              <a:latin typeface="Alexandria"/>
            </a:endParaRPr>
          </a:p>
          <a:p>
            <a:pPr marL="285750" indent="-285750">
              <a:lnSpc>
                <a:spcPct val="150000"/>
              </a:lnSpc>
              <a:buFont typeface="Arial" panose="020B0604020202020204" pitchFamily="34" charset="0"/>
              <a:buChar char="•"/>
            </a:pPr>
            <a:r>
              <a:rPr lang="en-US" sz="1600" b="1" dirty="0">
                <a:latin typeface="Alexandria"/>
              </a:rPr>
              <a:t>The Human Element and Strategic HR </a:t>
            </a:r>
          </a:p>
          <a:p>
            <a:pPr marL="285750" indent="-285750">
              <a:lnSpc>
                <a:spcPct val="150000"/>
              </a:lnSpc>
              <a:buFont typeface="Arial" panose="020B0604020202020204" pitchFamily="34" charset="0"/>
              <a:buChar char="•"/>
            </a:pPr>
            <a:r>
              <a:rPr lang="en-US" sz="1600" b="1" dirty="0">
                <a:latin typeface="Alexandria"/>
              </a:rPr>
              <a:t>Adopting an Investment Perspective </a:t>
            </a:r>
          </a:p>
          <a:p>
            <a:pPr marL="285750" indent="-285750">
              <a:lnSpc>
                <a:spcPct val="150000"/>
              </a:lnSpc>
              <a:buFont typeface="Arial" panose="020B0604020202020204" pitchFamily="34" charset="0"/>
              <a:buChar char="•"/>
            </a:pPr>
            <a:r>
              <a:rPr lang="en-US" sz="1600" b="1" dirty="0">
                <a:latin typeface="Alexandria"/>
              </a:rPr>
              <a:t> Understanding and Measuring Human Capital </a:t>
            </a:r>
          </a:p>
          <a:p>
            <a:pPr marL="285750" indent="-285750">
              <a:lnSpc>
                <a:spcPct val="150000"/>
              </a:lnSpc>
              <a:buFont typeface="Arial" panose="020B0604020202020204" pitchFamily="34" charset="0"/>
              <a:buChar char="•"/>
            </a:pPr>
            <a:r>
              <a:rPr lang="en-US" sz="1600" b="1" dirty="0">
                <a:latin typeface="Alexandria"/>
              </a:rPr>
              <a:t>HR Metrics </a:t>
            </a:r>
          </a:p>
          <a:p>
            <a:pPr marL="285750" indent="-285750">
              <a:lnSpc>
                <a:spcPct val="150000"/>
              </a:lnSpc>
              <a:buFont typeface="Arial" panose="020B0604020202020204" pitchFamily="34" charset="0"/>
              <a:buChar char="•"/>
            </a:pPr>
            <a:r>
              <a:rPr lang="en-US" sz="1600" b="1" dirty="0">
                <a:latin typeface="Alexandria"/>
              </a:rPr>
              <a:t>Factors Influencing Investment Orientation </a:t>
            </a:r>
          </a:p>
          <a:p>
            <a:endParaRPr lang="en-US" sz="1600" dirty="0">
              <a:latin typeface="Alexandria"/>
            </a:endParaRPr>
          </a:p>
          <a:p>
            <a:pPr lvl="0"/>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707886"/>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An Investment Perspective of HRM</a:t>
            </a:r>
          </a:p>
          <a:p>
            <a:endParaRPr lang="en-US" dirty="0"/>
          </a:p>
        </p:txBody>
      </p:sp>
    </p:spTree>
    <p:extLst>
      <p:ext uri="{BB962C8B-B14F-4D97-AF65-F5344CB8AC3E}">
        <p14:creationId xmlns:p14="http://schemas.microsoft.com/office/powerpoint/2010/main" val="1798036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031873"/>
          </a:xfrm>
          <a:prstGeom prst="rect">
            <a:avLst/>
          </a:prstGeom>
          <a:noFill/>
        </p:spPr>
        <p:txBody>
          <a:bodyPr wrap="square" rtlCol="0">
            <a:spAutoFit/>
          </a:bodyPr>
          <a:lstStyle/>
          <a:p>
            <a:endParaRPr lang="en-US" sz="1600" dirty="0">
              <a:latin typeface="Alexandria"/>
            </a:endParaRPr>
          </a:p>
          <a:p>
            <a:endParaRPr lang="en-US" sz="1600" dirty="0">
              <a:latin typeface="Alexandria"/>
            </a:endParaRP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Dyer and Reeves attempted to define what can be called the HR “value chain. "They argued that performance could be measured via four different sets of out comes: employee, organizational, financial and accounting, and market-based, they proposed that these sets of outcomes had a sequential cause-and-effect </a:t>
            </a:r>
            <a:r>
              <a:rPr lang="en-US" sz="1600" dirty="0" smtClean="0">
                <a:latin typeface="Alexandria"/>
              </a:rPr>
              <a:t>relationship.</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The Mercer Human Capital ROI Model can be used to measure the effectiveness of human capital investments. By following the steps outlined, organizations can determine the return on investment of their training programs and other human capital initiatives.</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HR Metrics can be used to track and assess the efficiency and effectiveness of human resource management practices. Perfect" metrics don't exist. The most suitable ones depend on the organization's strategy: </a:t>
            </a:r>
          </a:p>
          <a:p>
            <a:endParaRPr lang="en-US" sz="1600" dirty="0">
              <a:latin typeface="Alexandria"/>
            </a:endParaRPr>
          </a:p>
          <a:p>
            <a:pPr marL="285750" indent="-285750">
              <a:buFont typeface="Wingdings" panose="05000000000000000000" pitchFamily="2" charset="2"/>
              <a:buChar char="q"/>
            </a:pPr>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Main Topics</a:t>
            </a:r>
          </a:p>
        </p:txBody>
      </p:sp>
    </p:spTree>
    <p:extLst>
      <p:ext uri="{BB962C8B-B14F-4D97-AF65-F5344CB8AC3E}">
        <p14:creationId xmlns:p14="http://schemas.microsoft.com/office/powerpoint/2010/main" val="8224429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255954"/>
            <a:ext cx="10541000" cy="2554545"/>
          </a:xfrm>
          <a:prstGeom prst="rect">
            <a:avLst/>
          </a:prstGeom>
          <a:noFill/>
        </p:spPr>
        <p:txBody>
          <a:bodyPr wrap="square" rtlCol="0">
            <a:spAutoFit/>
          </a:bodyPr>
          <a:lstStyle/>
          <a:p>
            <a:pPr lvl="0"/>
            <a:r>
              <a:rPr lang="en-US" sz="1600" dirty="0">
                <a:latin typeface="Alexandria"/>
              </a:rPr>
              <a:t>This  chapter dives into strategic management and its impact on Human Resources (HR). Key Focus:</a:t>
            </a:r>
          </a:p>
          <a:p>
            <a:pPr lvl="0"/>
            <a:endParaRPr lang="en-US" sz="1600" dirty="0">
              <a:latin typeface="Alexandria"/>
            </a:endParaRPr>
          </a:p>
          <a:p>
            <a:pPr marL="285750" indent="-285750">
              <a:lnSpc>
                <a:spcPct val="150000"/>
              </a:lnSpc>
              <a:buFont typeface="Arial" panose="020B0604020202020204" pitchFamily="34" charset="0"/>
              <a:buChar char="•"/>
            </a:pPr>
            <a:r>
              <a:rPr lang="en-US" sz="1600" b="1" dirty="0">
                <a:latin typeface="Alexandria"/>
              </a:rPr>
              <a:t>Models of Strategies</a:t>
            </a:r>
          </a:p>
          <a:p>
            <a:pPr marL="285750" indent="-285750">
              <a:lnSpc>
                <a:spcPct val="150000"/>
              </a:lnSpc>
              <a:buFont typeface="Arial" panose="020B0604020202020204" pitchFamily="34" charset="0"/>
              <a:buChar char="•"/>
            </a:pPr>
            <a:r>
              <a:rPr lang="en-US" sz="1600" b="1" dirty="0">
                <a:latin typeface="Alexandria"/>
              </a:rPr>
              <a:t>The Process of Strategic Management</a:t>
            </a:r>
          </a:p>
          <a:p>
            <a:pPr marL="285750" indent="-285750">
              <a:lnSpc>
                <a:spcPct val="150000"/>
              </a:lnSpc>
              <a:buFont typeface="Arial" panose="020B0604020202020204" pitchFamily="34" charset="0"/>
              <a:buChar char="•"/>
            </a:pPr>
            <a:r>
              <a:rPr lang="en-US" sz="1600" b="1" dirty="0">
                <a:latin typeface="Alexandria"/>
              </a:rPr>
              <a:t>Corporate Strategies</a:t>
            </a:r>
          </a:p>
          <a:p>
            <a:pPr marL="285750" indent="-285750">
              <a:lnSpc>
                <a:spcPct val="150000"/>
              </a:lnSpc>
              <a:buFont typeface="Arial" panose="020B0604020202020204" pitchFamily="34" charset="0"/>
              <a:buChar char="•"/>
            </a:pPr>
            <a:r>
              <a:rPr lang="en-US" sz="1600" b="1" dirty="0">
                <a:latin typeface="Alexandria"/>
              </a:rPr>
              <a:t>Business Strategies</a:t>
            </a:r>
          </a:p>
          <a:p>
            <a:endParaRPr lang="en-US" sz="1600" dirty="0">
              <a:latin typeface="Alexandria"/>
            </a:endParaRPr>
          </a:p>
          <a:p>
            <a:pPr lvl="0"/>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Strategic Management</a:t>
            </a:r>
          </a:p>
        </p:txBody>
      </p:sp>
    </p:spTree>
    <p:extLst>
      <p:ext uri="{BB962C8B-B14F-4D97-AF65-F5344CB8AC3E}">
        <p14:creationId xmlns:p14="http://schemas.microsoft.com/office/powerpoint/2010/main" val="27045861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019" y="16606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894625" y="2221594"/>
            <a:ext cx="9042751" cy="240065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dirty="0">
                <a:latin typeface="Alexandria"/>
              </a:rPr>
              <a:t>Importance of  Strategy Alignment</a:t>
            </a:r>
          </a:p>
          <a:p>
            <a:pPr marL="342900" indent="-342900">
              <a:lnSpc>
                <a:spcPct val="150000"/>
              </a:lnSpc>
              <a:buFont typeface="Arial" panose="020B0604020202020204" pitchFamily="34" charset="0"/>
              <a:buChar char="•"/>
            </a:pPr>
            <a:r>
              <a:rPr lang="en-US" sz="2000" b="1" dirty="0">
                <a:latin typeface="Alexandria"/>
              </a:rPr>
              <a:t>Strategy Models</a:t>
            </a:r>
          </a:p>
          <a:p>
            <a:pPr marL="342900" indent="-342900">
              <a:lnSpc>
                <a:spcPct val="150000"/>
              </a:lnSpc>
              <a:buFont typeface="Arial" panose="020B0604020202020204" pitchFamily="34" charset="0"/>
              <a:buChar char="•"/>
            </a:pPr>
            <a:r>
              <a:rPr lang="en-US" sz="2000" b="1" dirty="0">
                <a:latin typeface="Alexandria"/>
              </a:rPr>
              <a:t>The process of Strategic Management</a:t>
            </a:r>
          </a:p>
          <a:p>
            <a:pPr marL="342900" indent="-342900">
              <a:lnSpc>
                <a:spcPct val="150000"/>
              </a:lnSpc>
              <a:buFont typeface="Arial" panose="020B0604020202020204" pitchFamily="34" charset="0"/>
              <a:buChar char="•"/>
            </a:pPr>
            <a:r>
              <a:rPr lang="en-US" sz="2000" b="1" dirty="0">
                <a:latin typeface="Alexandria"/>
              </a:rPr>
              <a:t>Corporate Strategies</a:t>
            </a:r>
          </a:p>
          <a:p>
            <a:pPr marL="342900" indent="-342900">
              <a:lnSpc>
                <a:spcPct val="150000"/>
              </a:lnSpc>
              <a:buFont typeface="Arial" panose="020B0604020202020204" pitchFamily="34" charset="0"/>
              <a:buChar char="•"/>
            </a:pPr>
            <a:r>
              <a:rPr lang="en-US" sz="2000" b="1" dirty="0">
                <a:latin typeface="Alexandria"/>
              </a:rPr>
              <a:t>Business </a:t>
            </a:r>
            <a:r>
              <a:rPr lang="en-US" sz="2000" b="1" dirty="0" smtClean="0">
                <a:latin typeface="Alexandria"/>
              </a:rPr>
              <a:t>Strategies</a:t>
            </a:r>
            <a:endParaRPr lang="en-US" sz="2000" b="1" dirty="0">
              <a:latin typeface="Alexandria"/>
            </a:endParaRPr>
          </a:p>
        </p:txBody>
      </p:sp>
      <p:sp>
        <p:nvSpPr>
          <p:cNvPr id="3" name="TextBox 2">
            <a:extLst>
              <a:ext uri="{FF2B5EF4-FFF2-40B4-BE49-F238E27FC236}">
                <a16:creationId xmlns:a16="http://schemas.microsoft.com/office/drawing/2014/main" xmlns="" id="{C7779F19-6F91-35C5-96B6-0B4449956E46}"/>
              </a:ext>
            </a:extLst>
          </p:cNvPr>
          <p:cNvSpPr txBox="1"/>
          <p:nvPr/>
        </p:nvSpPr>
        <p:spPr>
          <a:xfrm>
            <a:off x="1744208" y="1145251"/>
            <a:ext cx="8703584" cy="461665"/>
          </a:xfrm>
          <a:prstGeom prst="rect">
            <a:avLst/>
          </a:prstGeom>
          <a:noFill/>
        </p:spPr>
        <p:txBody>
          <a:bodyPr wrap="square" rtlCol="0">
            <a:spAutoFit/>
          </a:bodyPr>
          <a:lstStyle/>
          <a:p>
            <a:pPr algn="ctr"/>
            <a:r>
              <a:rPr lang="en-US" sz="2000" dirty="0">
                <a:latin typeface="Alexandria"/>
              </a:rPr>
              <a:t> </a:t>
            </a:r>
            <a:r>
              <a:rPr lang="en-US" sz="2400" b="1" dirty="0" smtClean="0">
                <a:latin typeface="Alexandria"/>
              </a:rPr>
              <a:t>Main Topics Discussed</a:t>
            </a:r>
            <a:endParaRPr lang="en-US" sz="2400" b="1" dirty="0">
              <a:latin typeface="Alexandria"/>
            </a:endParaRPr>
          </a:p>
        </p:txBody>
      </p:sp>
    </p:spTree>
    <p:extLst>
      <p:ext uri="{BB962C8B-B14F-4D97-AF65-F5344CB8AC3E}">
        <p14:creationId xmlns:p14="http://schemas.microsoft.com/office/powerpoint/2010/main" val="24336784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55702" y="2297580"/>
            <a:ext cx="10541000" cy="2023887"/>
          </a:xfrm>
          <a:prstGeom prst="rect">
            <a:avLst/>
          </a:prstGeom>
          <a:noFill/>
        </p:spPr>
        <p:txBody>
          <a:bodyPr wrap="square" rtlCol="0">
            <a:spAutoFit/>
          </a:bodyPr>
          <a:lstStyle/>
          <a:p>
            <a:r>
              <a:rPr lang="en-US" sz="1600" dirty="0">
                <a:latin typeface="Alexandria"/>
              </a:rPr>
              <a:t>This chapter dives into how the role of HR managers has evolved. Key Focus:</a:t>
            </a:r>
          </a:p>
          <a:p>
            <a:endParaRPr lang="en-US" sz="1600" dirty="0">
              <a:latin typeface="Alexandria"/>
            </a:endParaRPr>
          </a:p>
          <a:p>
            <a:pPr marL="285750" lvl="0" indent="-285750">
              <a:lnSpc>
                <a:spcPct val="150000"/>
              </a:lnSpc>
              <a:buFont typeface="Arial" panose="020B0604020202020204" pitchFamily="34" charset="0"/>
              <a:buChar char="•"/>
            </a:pPr>
            <a:r>
              <a:rPr lang="en-US" sz="1600" b="1" dirty="0">
                <a:latin typeface="Alexandria"/>
              </a:rPr>
              <a:t>Evolution of HR role: Traditional vs. Strategic </a:t>
            </a:r>
          </a:p>
          <a:p>
            <a:pPr marL="285750" lvl="0" indent="-285750">
              <a:lnSpc>
                <a:spcPct val="150000"/>
              </a:lnSpc>
              <a:buFont typeface="Arial" panose="020B0604020202020204" pitchFamily="34" charset="0"/>
              <a:buChar char="•"/>
            </a:pPr>
            <a:r>
              <a:rPr lang="en-US" sz="1600" b="1" dirty="0">
                <a:latin typeface="Alexandria"/>
              </a:rPr>
              <a:t>Barriers to Strategic HR </a:t>
            </a:r>
          </a:p>
          <a:p>
            <a:pPr marL="285750" lvl="0" indent="-285750">
              <a:lnSpc>
                <a:spcPct val="150000"/>
              </a:lnSpc>
              <a:buFont typeface="Arial" panose="020B0604020202020204" pitchFamily="34" charset="0"/>
              <a:buChar char="•"/>
            </a:pPr>
            <a:r>
              <a:rPr lang="en-US" sz="1600" b="1" dirty="0">
                <a:latin typeface="Alexandria"/>
              </a:rPr>
              <a:t>Outcomes of Strategic HR </a:t>
            </a:r>
          </a:p>
          <a:p>
            <a:pPr marL="285750" lvl="0" indent="-285750">
              <a:lnSpc>
                <a:spcPct val="150000"/>
              </a:lnSpc>
              <a:buFont typeface="Arial" panose="020B0604020202020204" pitchFamily="34" charset="0"/>
              <a:buChar char="•"/>
            </a:pPr>
            <a:r>
              <a:rPr lang="en-US" sz="1600" b="1" dirty="0">
                <a:latin typeface="Alexandria"/>
              </a:rPr>
              <a:t>Model of Strategic Human Resource Management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Evolving Strategic Role of HRM</a:t>
            </a:r>
          </a:p>
        </p:txBody>
      </p:sp>
    </p:spTree>
    <p:extLst>
      <p:ext uri="{BB962C8B-B14F-4D97-AF65-F5344CB8AC3E}">
        <p14:creationId xmlns:p14="http://schemas.microsoft.com/office/powerpoint/2010/main" val="107186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019" y="16606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948413" y="1922219"/>
            <a:ext cx="9042751" cy="3477875"/>
          </a:xfrm>
          <a:prstGeom prst="rect">
            <a:avLst/>
          </a:prstGeom>
          <a:noFill/>
        </p:spPr>
        <p:txBody>
          <a:bodyPr wrap="square" rtlCol="0">
            <a:spAutoFit/>
          </a:bodyPr>
          <a:lstStyle/>
          <a:p>
            <a:pPr marL="342900" indent="-342900">
              <a:buFont typeface="Arial" panose="020B0604020202020204" pitchFamily="34" charset="0"/>
              <a:buChar char="•"/>
            </a:pPr>
            <a:r>
              <a:rPr lang="en-US" sz="2000" b="1" dirty="0"/>
              <a:t>The evolution of </a:t>
            </a:r>
            <a:r>
              <a:rPr lang="en-US" sz="2000" b="1" dirty="0" smtClean="0"/>
              <a:t>SHRM</a:t>
            </a:r>
          </a:p>
          <a:p>
            <a:pPr marL="342900" indent="-342900">
              <a:buFont typeface="Arial" panose="020B0604020202020204" pitchFamily="34" charset="0"/>
              <a:buChar char="•"/>
            </a:pPr>
            <a:endParaRPr lang="en-US" sz="2000" b="1" dirty="0"/>
          </a:p>
          <a:p>
            <a:pPr marL="342900" indent="-342900">
              <a:buFont typeface="Arial" panose="020B0604020202020204" pitchFamily="34" charset="0"/>
              <a:buChar char="•"/>
            </a:pPr>
            <a:r>
              <a:rPr lang="en-US" sz="2000" b="1" dirty="0" smtClean="0"/>
              <a:t>Four </a:t>
            </a:r>
            <a:r>
              <a:rPr lang="en-US" sz="2000" b="1" dirty="0"/>
              <a:t>main new roles of HRM </a:t>
            </a:r>
            <a:r>
              <a:rPr lang="en-US" sz="2000" b="1" dirty="0" smtClean="0"/>
              <a:t>professionals</a:t>
            </a:r>
          </a:p>
          <a:p>
            <a:pPr marL="342900" indent="-342900">
              <a:buFont typeface="Arial" panose="020B0604020202020204" pitchFamily="34" charset="0"/>
              <a:buChar char="•"/>
            </a:pPr>
            <a:endParaRPr lang="en-US" sz="2000" b="1" dirty="0" smtClean="0"/>
          </a:p>
          <a:p>
            <a:pPr marL="342900" indent="-342900">
              <a:buFont typeface="Arial" panose="020B0604020202020204" pitchFamily="34" charset="0"/>
              <a:buChar char="•"/>
            </a:pPr>
            <a:r>
              <a:rPr lang="en-US" sz="2000" b="1" dirty="0"/>
              <a:t>Differences between HRM &amp; Strategic </a:t>
            </a:r>
            <a:r>
              <a:rPr lang="en-US" sz="2000" b="1" dirty="0" smtClean="0"/>
              <a:t>HRM</a:t>
            </a:r>
          </a:p>
          <a:p>
            <a:pPr marL="342900" indent="-342900">
              <a:buFont typeface="Arial" panose="020B0604020202020204" pitchFamily="34" charset="0"/>
              <a:buChar char="•"/>
            </a:pPr>
            <a:endParaRPr lang="en-US" sz="2000" b="1" dirty="0"/>
          </a:p>
          <a:p>
            <a:pPr marL="342900" indent="-342900">
              <a:buFont typeface="Arial" panose="020B0604020202020204" pitchFamily="34" charset="0"/>
              <a:buChar char="•"/>
            </a:pPr>
            <a:r>
              <a:rPr lang="en-US" sz="2000" b="1" dirty="0" smtClean="0"/>
              <a:t>New </a:t>
            </a:r>
            <a:r>
              <a:rPr lang="en-US" sz="2000" b="1" dirty="0"/>
              <a:t>competencies for HRM </a:t>
            </a:r>
            <a:r>
              <a:rPr lang="en-US" sz="2000" b="1" dirty="0" smtClean="0"/>
              <a:t>Professionals</a:t>
            </a:r>
          </a:p>
          <a:p>
            <a:pPr marL="342900" indent="-342900">
              <a:buFont typeface="Arial" panose="020B0604020202020204" pitchFamily="34" charset="0"/>
              <a:buChar char="•"/>
            </a:pPr>
            <a:endParaRPr lang="en-US" sz="2000" b="1" dirty="0"/>
          </a:p>
          <a:p>
            <a:pPr marL="342900" indent="-342900">
              <a:buFont typeface="Arial" panose="020B0604020202020204" pitchFamily="34" charset="0"/>
              <a:buChar char="•"/>
            </a:pPr>
            <a:r>
              <a:rPr lang="en-US" sz="2000" b="1" dirty="0" err="1"/>
              <a:t>Lepak</a:t>
            </a:r>
            <a:r>
              <a:rPr lang="en-US" sz="2000" b="1" dirty="0"/>
              <a:t> &amp; Snell employment </a:t>
            </a:r>
            <a:r>
              <a:rPr lang="en-US" sz="2000" b="1" dirty="0" smtClean="0"/>
              <a:t>model</a:t>
            </a:r>
          </a:p>
          <a:p>
            <a:pPr marL="342900" indent="-342900">
              <a:buFont typeface="Arial" panose="020B0604020202020204" pitchFamily="34" charset="0"/>
              <a:buChar char="•"/>
            </a:pPr>
            <a:endParaRPr lang="en-US" sz="2000" b="1" dirty="0"/>
          </a:p>
          <a:p>
            <a:pPr marL="342900" indent="-342900">
              <a:buFont typeface="Arial" panose="020B0604020202020204" pitchFamily="34" charset="0"/>
              <a:buChar char="•"/>
            </a:pPr>
            <a:r>
              <a:rPr lang="en-US" sz="2000" b="1" dirty="0" smtClean="0"/>
              <a:t>Barriers </a:t>
            </a:r>
            <a:r>
              <a:rPr lang="en-US" sz="2000" b="1" dirty="0"/>
              <a:t>to Strategic HRM implementation</a:t>
            </a:r>
          </a:p>
        </p:txBody>
      </p:sp>
      <p:sp>
        <p:nvSpPr>
          <p:cNvPr id="3" name="TextBox 2">
            <a:extLst>
              <a:ext uri="{FF2B5EF4-FFF2-40B4-BE49-F238E27FC236}">
                <a16:creationId xmlns="" xmlns:a16="http://schemas.microsoft.com/office/drawing/2014/main" id="{C7779F19-6F91-35C5-96B6-0B4449956E46}"/>
              </a:ext>
            </a:extLst>
          </p:cNvPr>
          <p:cNvSpPr txBox="1"/>
          <p:nvPr/>
        </p:nvSpPr>
        <p:spPr>
          <a:xfrm>
            <a:off x="1744208" y="1145251"/>
            <a:ext cx="8703584" cy="461665"/>
          </a:xfrm>
          <a:prstGeom prst="rect">
            <a:avLst/>
          </a:prstGeom>
          <a:noFill/>
        </p:spPr>
        <p:txBody>
          <a:bodyPr wrap="square" rtlCol="0">
            <a:spAutoFit/>
          </a:bodyPr>
          <a:lstStyle/>
          <a:p>
            <a:pPr algn="ctr"/>
            <a:r>
              <a:rPr lang="en-US" sz="2000" dirty="0">
                <a:latin typeface="Alexandria"/>
              </a:rPr>
              <a:t> </a:t>
            </a:r>
            <a:r>
              <a:rPr lang="en-US" sz="2400" b="1" dirty="0" smtClean="0">
                <a:latin typeface="Alexandria"/>
              </a:rPr>
              <a:t>Main Topics Discussed</a:t>
            </a:r>
            <a:endParaRPr lang="en-US" sz="2400" b="1" dirty="0">
              <a:latin typeface="Alexandria"/>
            </a:endParaRPr>
          </a:p>
        </p:txBody>
      </p:sp>
    </p:spTree>
    <p:extLst>
      <p:ext uri="{BB962C8B-B14F-4D97-AF65-F5344CB8AC3E}">
        <p14:creationId xmlns:p14="http://schemas.microsoft.com/office/powerpoint/2010/main" val="17634487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889000" y="2231992"/>
            <a:ext cx="10541000" cy="3293209"/>
          </a:xfrm>
          <a:prstGeom prst="rect">
            <a:avLst/>
          </a:prstGeom>
          <a:noFill/>
        </p:spPr>
        <p:txBody>
          <a:bodyPr wrap="square" rtlCol="0">
            <a:spAutoFit/>
          </a:bodyPr>
          <a:lstStyle/>
          <a:p>
            <a:r>
              <a:rPr lang="en-US" sz="1600" dirty="0">
                <a:latin typeface="Alexandria"/>
              </a:rPr>
              <a:t>This chapter focuses on HR planning from a strategic viewpoint. Key Focus</a:t>
            </a:r>
            <a:endParaRPr lang="ar-EG" sz="1600" dirty="0">
              <a:latin typeface="Alexandria"/>
            </a:endParaRPr>
          </a:p>
          <a:p>
            <a:endParaRPr lang="ar-EG" sz="1600" b="1" dirty="0">
              <a:solidFill>
                <a:schemeClr val="accent1">
                  <a:lumMod val="50000"/>
                </a:schemeClr>
              </a:solidFill>
              <a:latin typeface="Alexandria"/>
            </a:endParaRPr>
          </a:p>
          <a:p>
            <a:pPr marL="285750" lvl="0" indent="-285750">
              <a:lnSpc>
                <a:spcPct val="150000"/>
              </a:lnSpc>
              <a:buFont typeface="Arial" panose="020B0604020202020204" pitchFamily="34" charset="0"/>
              <a:buChar char="•"/>
            </a:pPr>
            <a:r>
              <a:rPr lang="en-US" sz="1600" b="1" dirty="0">
                <a:latin typeface="Alexandria"/>
              </a:rPr>
              <a:t>Objectives of HR planning: </a:t>
            </a:r>
          </a:p>
          <a:p>
            <a:pPr marL="285750" lvl="0" indent="-285750">
              <a:lnSpc>
                <a:spcPct val="150000"/>
              </a:lnSpc>
              <a:buFont typeface="Arial" panose="020B0604020202020204" pitchFamily="34" charset="0"/>
              <a:buChar char="•"/>
            </a:pPr>
            <a:r>
              <a:rPr lang="en-US" sz="1600" b="1" dirty="0">
                <a:latin typeface="Alexandria"/>
              </a:rPr>
              <a:t>Types of planning: </a:t>
            </a:r>
          </a:p>
          <a:p>
            <a:pPr marL="742950" lvl="1" indent="-285750">
              <a:lnSpc>
                <a:spcPct val="150000"/>
              </a:lnSpc>
              <a:buFont typeface="Wingdings" panose="05000000000000000000" pitchFamily="2" charset="2"/>
              <a:buChar char="Ø"/>
            </a:pPr>
            <a:r>
              <a:rPr lang="en-US" sz="1600" b="1" dirty="0">
                <a:latin typeface="Alexandria"/>
              </a:rPr>
              <a:t>Aggregate planning: </a:t>
            </a:r>
          </a:p>
          <a:p>
            <a:pPr marL="742950" lvl="1" indent="-285750">
              <a:lnSpc>
                <a:spcPct val="150000"/>
              </a:lnSpc>
              <a:buFont typeface="Wingdings" panose="05000000000000000000" pitchFamily="2" charset="2"/>
              <a:buChar char="Ø"/>
            </a:pPr>
            <a:r>
              <a:rPr lang="en-US" sz="1600" b="1" dirty="0">
                <a:latin typeface="Alexandria"/>
              </a:rPr>
              <a:t>Succession planning: </a:t>
            </a:r>
          </a:p>
          <a:p>
            <a:pPr marL="285750" lvl="0" indent="-285750">
              <a:lnSpc>
                <a:spcPct val="150000"/>
              </a:lnSpc>
              <a:buFont typeface="Arial" panose="020B0604020202020204" pitchFamily="34" charset="0"/>
              <a:buChar char="•"/>
            </a:pPr>
            <a:r>
              <a:rPr lang="en-US" sz="1600" b="1" dirty="0">
                <a:latin typeface="Alexandria"/>
              </a:rPr>
              <a:t>Mentoring</a:t>
            </a:r>
          </a:p>
          <a:p>
            <a:pPr marL="285750" lvl="0" indent="-285750">
              <a:lnSpc>
                <a:spcPct val="150000"/>
              </a:lnSpc>
              <a:buFont typeface="Arial" panose="020B0604020202020204" pitchFamily="34" charset="0"/>
              <a:buChar char="•"/>
            </a:pPr>
            <a:r>
              <a:rPr lang="en-US" sz="1600" b="1" dirty="0">
                <a:latin typeface="Alexandria"/>
              </a:rPr>
              <a:t>Importance &amp;Benefits of HR planning: </a:t>
            </a:r>
          </a:p>
          <a:p>
            <a:endParaRPr lang="en-US" sz="1600" b="1" dirty="0">
              <a:latin typeface="Alexandria"/>
            </a:endParaRPr>
          </a:p>
          <a:p>
            <a:r>
              <a:rPr lang="en-US" sz="1600" b="1" dirty="0">
                <a:latin typeface="Alexandria"/>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Human Resources Planning</a:t>
            </a:r>
          </a:p>
        </p:txBody>
      </p:sp>
    </p:spTree>
    <p:extLst>
      <p:ext uri="{BB962C8B-B14F-4D97-AF65-F5344CB8AC3E}">
        <p14:creationId xmlns:p14="http://schemas.microsoft.com/office/powerpoint/2010/main" val="2070509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792091" y="1550636"/>
            <a:ext cx="10812720" cy="4093428"/>
          </a:xfrm>
          <a:prstGeom prst="rect">
            <a:avLst/>
          </a:prstGeom>
          <a:noFill/>
        </p:spPr>
        <p:txBody>
          <a:bodyPr wrap="square" rtlCol="0">
            <a:spAutoFit/>
          </a:bodyPr>
          <a:lstStyle/>
          <a:p>
            <a:endParaRPr lang="en-US" sz="2000" b="1" dirty="0">
              <a:latin typeface="Alexandria"/>
            </a:endParaRPr>
          </a:p>
          <a:p>
            <a:r>
              <a:rPr lang="en-US" sz="2000" b="1" u="sng" dirty="0">
                <a:solidFill>
                  <a:srgbClr val="203E5F"/>
                </a:solidFill>
              </a:rPr>
              <a:t>Key Objectives of HR Planning:</a:t>
            </a:r>
          </a:p>
          <a:p>
            <a:pPr marL="342900" indent="-342900">
              <a:buFont typeface="Arial" panose="020B0604020202020204" pitchFamily="34" charset="0"/>
              <a:buChar char="•"/>
            </a:pPr>
            <a:r>
              <a:rPr lang="en-US" sz="2000" b="1" dirty="0">
                <a:solidFill>
                  <a:srgbClr val="C00000"/>
                </a:solidFill>
              </a:rPr>
              <a:t>Prevent staffing imbalances</a:t>
            </a:r>
            <a:r>
              <a:rPr lang="en-US" sz="2000" b="1" dirty="0"/>
              <a:t>:</a:t>
            </a:r>
            <a:r>
              <a:rPr lang="en-US" sz="2000" dirty="0"/>
              <a:t> HR planning helps avoid overstaffing (inefficiency) and understaffing (lost opportunities).</a:t>
            </a:r>
          </a:p>
          <a:p>
            <a:pPr marL="342900" indent="-342900">
              <a:buFont typeface="Arial" panose="020B0604020202020204" pitchFamily="34" charset="0"/>
              <a:buChar char="•"/>
            </a:pPr>
            <a:r>
              <a:rPr lang="en-US" sz="2000" b="1" dirty="0">
                <a:solidFill>
                  <a:srgbClr val="C00000"/>
                </a:solidFill>
              </a:rPr>
              <a:t>Right talent, right place, right time:</a:t>
            </a:r>
            <a:r>
              <a:rPr lang="en-US" sz="2000" dirty="0"/>
              <a:t> Ensure the organization has the necessary skills and expertise in the right positions at the right time.</a:t>
            </a:r>
          </a:p>
          <a:p>
            <a:pPr marL="342900" indent="-342900">
              <a:buFont typeface="Arial" panose="020B0604020202020204" pitchFamily="34" charset="0"/>
              <a:buChar char="•"/>
            </a:pPr>
            <a:r>
              <a:rPr lang="en-US" sz="2000" b="1" dirty="0">
                <a:solidFill>
                  <a:srgbClr val="C00000"/>
                </a:solidFill>
              </a:rPr>
              <a:t>Adaptability to change</a:t>
            </a:r>
            <a:r>
              <a:rPr lang="en-US" sz="2000" b="1" dirty="0"/>
              <a:t>:</a:t>
            </a:r>
            <a:r>
              <a:rPr lang="en-US" sz="2000" dirty="0"/>
              <a:t> Anticipate and plan for environmental shifts to maintain a competitive edge.</a:t>
            </a:r>
          </a:p>
          <a:p>
            <a:pPr marL="342900" indent="-342900">
              <a:buFont typeface="Arial" panose="020B0604020202020204" pitchFamily="34" charset="0"/>
              <a:buChar char="•"/>
            </a:pPr>
            <a:r>
              <a:rPr lang="en-US" sz="2000" b="1" dirty="0">
                <a:solidFill>
                  <a:srgbClr val="C00000"/>
                </a:solidFill>
              </a:rPr>
              <a:t>Alignment and coherence</a:t>
            </a:r>
            <a:r>
              <a:rPr lang="en-US" sz="2000" b="1" dirty="0"/>
              <a:t>:</a:t>
            </a:r>
            <a:r>
              <a:rPr lang="en-US" sz="2000" dirty="0"/>
              <a:t> Provide direction and ensure consistency across all HR activities and systems.</a:t>
            </a:r>
          </a:p>
          <a:p>
            <a:pPr marL="342900" indent="-342900">
              <a:buFont typeface="Arial" panose="020B0604020202020204" pitchFamily="34" charset="0"/>
              <a:buChar char="•"/>
            </a:pPr>
            <a:r>
              <a:rPr lang="en-US" sz="2000" b="1" dirty="0">
                <a:solidFill>
                  <a:srgbClr val="C00000"/>
                </a:solidFill>
              </a:rPr>
              <a:t>Collaboration:</a:t>
            </a:r>
            <a:r>
              <a:rPr lang="en-US" sz="2000" dirty="0">
                <a:solidFill>
                  <a:srgbClr val="C00000"/>
                </a:solidFill>
              </a:rPr>
              <a:t> </a:t>
            </a:r>
            <a:r>
              <a:rPr lang="en-US" sz="2000" dirty="0"/>
              <a:t>Foster communication and cooperation between line and HR managers for successful planning initiatives.</a:t>
            </a:r>
          </a:p>
          <a:p>
            <a:endParaRPr lang="en-US" sz="20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Main Topics</a:t>
            </a:r>
            <a:endParaRPr lang="en-US" sz="2400" b="1" dirty="0">
              <a:latin typeface="Alexandria"/>
              <a:cs typeface="Alexandria" charset="0"/>
            </a:endParaRPr>
          </a:p>
        </p:txBody>
      </p:sp>
    </p:spTree>
    <p:extLst>
      <p:ext uri="{BB962C8B-B14F-4D97-AF65-F5344CB8AC3E}">
        <p14:creationId xmlns:p14="http://schemas.microsoft.com/office/powerpoint/2010/main" val="35131155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4093428"/>
          </a:xfrm>
          <a:prstGeom prst="rect">
            <a:avLst/>
          </a:prstGeom>
          <a:noFill/>
        </p:spPr>
        <p:txBody>
          <a:bodyPr wrap="square" rtlCol="0">
            <a:spAutoFit/>
          </a:bodyPr>
          <a:lstStyle/>
          <a:p>
            <a:r>
              <a:rPr lang="en-US" sz="2000" b="1" dirty="0">
                <a:solidFill>
                  <a:srgbClr val="C00000"/>
                </a:solidFill>
                <a:latin typeface="Alexandria"/>
              </a:rPr>
              <a:t>Forecasting Demand:</a:t>
            </a:r>
            <a:endParaRPr lang="en-US" sz="2000" dirty="0">
              <a:solidFill>
                <a:srgbClr val="C00000"/>
              </a:solidFill>
              <a:latin typeface="Alexandria"/>
            </a:endParaRPr>
          </a:p>
          <a:p>
            <a:r>
              <a:rPr lang="en-US" sz="2000" dirty="0">
                <a:latin typeface="Alexandria"/>
              </a:rPr>
              <a:t>The first step in aggregate planning is </a:t>
            </a:r>
            <a:r>
              <a:rPr lang="en-US" sz="2000" dirty="0" smtClean="0">
                <a:latin typeface="Alexandria"/>
              </a:rPr>
              <a:t>Forecasting </a:t>
            </a:r>
            <a:r>
              <a:rPr lang="en-US" sz="2000" dirty="0">
                <a:latin typeface="Alexandria"/>
              </a:rPr>
              <a:t>future needs for employee groups and skillsets to maintain high performance. This involves considering</a:t>
            </a:r>
            <a:r>
              <a:rPr lang="en-US" sz="2000" dirty="0" smtClean="0">
                <a:latin typeface="Alexandria"/>
              </a:rPr>
              <a:t>:</a:t>
            </a:r>
          </a:p>
          <a:p>
            <a:endParaRPr lang="en-US" sz="2000" dirty="0">
              <a:latin typeface="Alexandria"/>
            </a:endParaRPr>
          </a:p>
          <a:p>
            <a:r>
              <a:rPr lang="en-US" sz="2000" b="1" dirty="0">
                <a:solidFill>
                  <a:srgbClr val="C00000"/>
                </a:solidFill>
                <a:latin typeface="Alexandria"/>
              </a:rPr>
              <a:t>Strategic plans:</a:t>
            </a:r>
            <a:r>
              <a:rPr lang="en-US" sz="2000" dirty="0">
                <a:solidFill>
                  <a:srgbClr val="C00000"/>
                </a:solidFill>
                <a:latin typeface="Alexandria"/>
              </a:rPr>
              <a:t> </a:t>
            </a:r>
            <a:r>
              <a:rPr lang="en-US" sz="2000" dirty="0">
                <a:latin typeface="Alexandria"/>
              </a:rPr>
              <a:t>Growth or decline in the organization's business will impact employee needs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Demand for products/services:</a:t>
            </a:r>
            <a:r>
              <a:rPr lang="en-US" sz="2000" dirty="0">
                <a:solidFill>
                  <a:srgbClr val="C00000"/>
                </a:solidFill>
                <a:latin typeface="Alexandria"/>
              </a:rPr>
              <a:t> </a:t>
            </a:r>
            <a:r>
              <a:rPr lang="en-US" sz="2000" dirty="0">
                <a:latin typeface="Alexandria"/>
              </a:rPr>
              <a:t>The main indicator of employee demand is the demand for what the organization produces or sells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Future assumptions:</a:t>
            </a:r>
            <a:r>
              <a:rPr lang="en-US" sz="2000" dirty="0">
                <a:solidFill>
                  <a:srgbClr val="C00000"/>
                </a:solidFill>
                <a:latin typeface="Alexandria"/>
              </a:rPr>
              <a:t> </a:t>
            </a:r>
            <a:r>
              <a:rPr lang="en-US" sz="2000" dirty="0">
                <a:latin typeface="Alexandria"/>
              </a:rPr>
              <a:t>Factors like new technology, competition, and changes in service delivery need to be considered when forecasting.</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200996"/>
            <a:ext cx="8082279" cy="461665"/>
          </a:xfrm>
          <a:prstGeom prst="rect">
            <a:avLst/>
          </a:prstGeom>
          <a:noFill/>
        </p:spPr>
        <p:txBody>
          <a:bodyPr wrap="square" rtlCol="0">
            <a:spAutoFit/>
          </a:bodyPr>
          <a:lstStyle/>
          <a:p>
            <a:pPr algn="ctr"/>
            <a:r>
              <a:rPr lang="en-US" sz="2400" b="1" dirty="0" smtClean="0">
                <a:latin typeface="Alexandria"/>
                <a:cs typeface="Alexandria" charset="0"/>
              </a:rPr>
              <a:t>Aggregate Planning- Forecasting Demand</a:t>
            </a:r>
            <a:endParaRPr lang="en-US" sz="2400" b="1" dirty="0">
              <a:latin typeface="Alexandria"/>
              <a:cs typeface="Alexandria" charset="0"/>
            </a:endParaRPr>
          </a:p>
        </p:txBody>
      </p:sp>
    </p:spTree>
    <p:extLst>
      <p:ext uri="{BB962C8B-B14F-4D97-AF65-F5344CB8AC3E}">
        <p14:creationId xmlns:p14="http://schemas.microsoft.com/office/powerpoint/2010/main" val="30625215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3785652"/>
          </a:xfrm>
          <a:prstGeom prst="rect">
            <a:avLst/>
          </a:prstGeom>
          <a:noFill/>
        </p:spPr>
        <p:txBody>
          <a:bodyPr wrap="square" rtlCol="0">
            <a:spAutoFit/>
          </a:bodyPr>
          <a:lstStyle/>
          <a:p>
            <a:r>
              <a:rPr lang="en-US" sz="2000" b="1" dirty="0">
                <a:solidFill>
                  <a:srgbClr val="C00000"/>
                </a:solidFill>
                <a:latin typeface="Alexandria"/>
              </a:rPr>
              <a:t>Forecasting Methods</a:t>
            </a:r>
            <a:r>
              <a:rPr lang="en-US" sz="2000" b="1" dirty="0" smtClean="0">
                <a:solidFill>
                  <a:srgbClr val="C00000"/>
                </a:solidFill>
                <a:latin typeface="Alexandria"/>
              </a:rPr>
              <a:t>:</a:t>
            </a:r>
          </a:p>
          <a:p>
            <a:endParaRPr lang="en-US" sz="2000" dirty="0">
              <a:latin typeface="Alexandria"/>
            </a:endParaRPr>
          </a:p>
          <a:p>
            <a:r>
              <a:rPr lang="en-US" sz="2000" b="1" dirty="0">
                <a:solidFill>
                  <a:srgbClr val="C00000"/>
                </a:solidFill>
                <a:latin typeface="Alexandria"/>
              </a:rPr>
              <a:t>Mathematical methods:</a:t>
            </a:r>
            <a:r>
              <a:rPr lang="en-US" sz="2000" dirty="0">
                <a:latin typeface="Alexandria"/>
              </a:rPr>
              <a:t> Techniques like regression analysis can help forecast employee demand, but most organizations rely on</a:t>
            </a:r>
            <a:r>
              <a:rPr lang="en-US" sz="2000" dirty="0" smtClean="0">
                <a:latin typeface="Alexandria"/>
              </a:rPr>
              <a:t>:</a:t>
            </a:r>
          </a:p>
          <a:p>
            <a:endParaRPr lang="en-US" sz="2000" dirty="0">
              <a:latin typeface="Alexandria"/>
            </a:endParaRPr>
          </a:p>
          <a:p>
            <a:pPr lvl="1"/>
            <a:r>
              <a:rPr lang="en-US" sz="2000" b="1" dirty="0">
                <a:solidFill>
                  <a:srgbClr val="C00000"/>
                </a:solidFill>
                <a:latin typeface="Alexandria"/>
              </a:rPr>
              <a:t>Unit forecasting (bottom-up):</a:t>
            </a:r>
            <a:r>
              <a:rPr lang="en-US" sz="2000" dirty="0">
                <a:solidFill>
                  <a:srgbClr val="C00000"/>
                </a:solidFill>
                <a:latin typeface="Alexandria"/>
              </a:rPr>
              <a:t> </a:t>
            </a:r>
            <a:r>
              <a:rPr lang="en-US" sz="2000" dirty="0">
                <a:latin typeface="Alexandria"/>
              </a:rPr>
              <a:t>Each department estimates its own employee needs based on its goals. This can be responsive to market needs but may lead to overestimation</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Top-down forecasting:</a:t>
            </a:r>
            <a:r>
              <a:rPr lang="en-US" sz="2000" dirty="0">
                <a:solidFill>
                  <a:srgbClr val="C00000"/>
                </a:solidFill>
                <a:latin typeface="Alexandria"/>
              </a:rPr>
              <a:t> </a:t>
            </a:r>
            <a:r>
              <a:rPr lang="en-US" sz="2000" dirty="0">
                <a:latin typeface="Alexandria"/>
              </a:rPr>
              <a:t>Senior management allocates a budget for employee payroll and divides it across departments. This is efficient but may not reflect market needs.</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Aggregate Planning</a:t>
            </a:r>
            <a:endParaRPr lang="en-US" sz="2400" b="1" dirty="0">
              <a:latin typeface="Alexandria"/>
              <a:cs typeface="Alexandria" charset="0"/>
            </a:endParaRPr>
          </a:p>
        </p:txBody>
      </p:sp>
    </p:spTree>
    <p:extLst>
      <p:ext uri="{BB962C8B-B14F-4D97-AF65-F5344CB8AC3E}">
        <p14:creationId xmlns:p14="http://schemas.microsoft.com/office/powerpoint/2010/main" val="6897637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71279" y="1989403"/>
            <a:ext cx="10558721" cy="3477875"/>
          </a:xfrm>
          <a:prstGeom prst="rect">
            <a:avLst/>
          </a:prstGeom>
          <a:noFill/>
        </p:spPr>
        <p:txBody>
          <a:bodyPr wrap="square" rtlCol="0">
            <a:spAutoFit/>
          </a:bodyPr>
          <a:lstStyle/>
          <a:p>
            <a:r>
              <a:rPr lang="en-US" sz="2000" dirty="0" smtClean="0">
                <a:latin typeface="Alexandria"/>
              </a:rPr>
              <a:t>Forecasting </a:t>
            </a:r>
            <a:r>
              <a:rPr lang="en-US" sz="2000" dirty="0">
                <a:latin typeface="Alexandria"/>
              </a:rPr>
              <a:t>also needs to consider the specific skills employees will need. Changing demographics and technology impact the skillsets available and required</a:t>
            </a:r>
            <a:r>
              <a:rPr lang="en-US" sz="2000" dirty="0" smtClean="0">
                <a:latin typeface="Alexandria"/>
              </a:rPr>
              <a:t>.</a:t>
            </a:r>
          </a:p>
          <a:p>
            <a:endParaRPr lang="en-US" sz="2000" dirty="0">
              <a:latin typeface="Alexandria"/>
            </a:endParaRPr>
          </a:p>
          <a:p>
            <a:r>
              <a:rPr lang="en-US" sz="2000" b="1" dirty="0" smtClean="0">
                <a:solidFill>
                  <a:srgbClr val="C00000"/>
                </a:solidFill>
                <a:latin typeface="Alexandria"/>
              </a:rPr>
              <a:t>Forecasting Supply:</a:t>
            </a:r>
            <a:endParaRPr lang="en-US" sz="2000" dirty="0">
              <a:solidFill>
                <a:srgbClr val="C00000"/>
              </a:solidFill>
              <a:latin typeface="Alexandria"/>
            </a:endParaRPr>
          </a:p>
          <a:p>
            <a:r>
              <a:rPr lang="en-US" sz="2000" dirty="0">
                <a:latin typeface="Alexandria"/>
              </a:rPr>
              <a:t>Once employee demand is forecasted, the organization needs to assess its internal supply of labor:</a:t>
            </a:r>
          </a:p>
          <a:p>
            <a:r>
              <a:rPr lang="en-US" sz="2000" b="1" dirty="0">
                <a:solidFill>
                  <a:srgbClr val="C00000"/>
                </a:solidFill>
                <a:latin typeface="Alexandria"/>
              </a:rPr>
              <a:t>Skills inventory:</a:t>
            </a:r>
            <a:r>
              <a:rPr lang="en-US" sz="2000" dirty="0">
                <a:solidFill>
                  <a:srgbClr val="C00000"/>
                </a:solidFill>
                <a:latin typeface="Alexandria"/>
              </a:rPr>
              <a:t> </a:t>
            </a:r>
            <a:r>
              <a:rPr lang="en-US" sz="2000" dirty="0">
                <a:latin typeface="Alexandria"/>
              </a:rPr>
              <a:t>A database containing information on employees' skills, experience, and career aspirations. This helps understand the capabilities of the existing workforce</a:t>
            </a:r>
            <a:r>
              <a:rPr lang="en-US" sz="2000" dirty="0" smtClean="0">
                <a:latin typeface="Alexandria"/>
              </a:rPr>
              <a:t>.</a:t>
            </a:r>
          </a:p>
          <a:p>
            <a:endParaRPr lang="en-US" sz="2000" dirty="0">
              <a:latin typeface="Alexandria"/>
            </a:endParaRPr>
          </a:p>
          <a:p>
            <a:r>
              <a:rPr lang="en-US" sz="2000" b="1" dirty="0">
                <a:solidFill>
                  <a:srgbClr val="C00000"/>
                </a:solidFill>
                <a:latin typeface="Alexandria"/>
              </a:rPr>
              <a:t>Mobility and turnover:</a:t>
            </a:r>
            <a:r>
              <a:rPr lang="en-US" sz="2000" dirty="0">
                <a:solidFill>
                  <a:srgbClr val="C00000"/>
                </a:solidFill>
                <a:latin typeface="Alexandria"/>
              </a:rPr>
              <a:t> </a:t>
            </a:r>
            <a:r>
              <a:rPr lang="en-US" sz="2000" dirty="0">
                <a:latin typeface="Alexandria"/>
              </a:rPr>
              <a:t>Analyze how employees move within the organization and the rate at which they leave. Tools like Markov analysis can help predict these movements</a:t>
            </a:r>
            <a:r>
              <a:rPr lang="en-US" sz="2000"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Aggregate Planning</a:t>
            </a:r>
          </a:p>
        </p:txBody>
      </p:sp>
    </p:spTree>
    <p:extLst>
      <p:ext uri="{BB962C8B-B14F-4D97-AF65-F5344CB8AC3E}">
        <p14:creationId xmlns:p14="http://schemas.microsoft.com/office/powerpoint/2010/main" val="12644138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r>
              <a:rPr lang="en-US" sz="2000" b="1" dirty="0" smtClean="0">
                <a:solidFill>
                  <a:srgbClr val="C00000"/>
                </a:solidFill>
                <a:latin typeface="Alexandria"/>
              </a:rPr>
              <a:t>Succession Planning</a:t>
            </a:r>
          </a:p>
          <a:p>
            <a:endParaRPr lang="en-US" sz="2000" b="1" dirty="0">
              <a:solidFill>
                <a:srgbClr val="C00000"/>
              </a:solidFill>
              <a:latin typeface="Alexandria"/>
            </a:endParaRPr>
          </a:p>
          <a:p>
            <a:r>
              <a:rPr lang="en-US" sz="2000" dirty="0" smtClean="0">
                <a:latin typeface="Alexandria"/>
              </a:rPr>
              <a:t>Identifying </a:t>
            </a:r>
            <a:r>
              <a:rPr lang="en-US" sz="2000" dirty="0">
                <a:latin typeface="Alexandria"/>
              </a:rPr>
              <a:t>key management positions critical to the organization's success.</a:t>
            </a:r>
          </a:p>
          <a:p>
            <a:r>
              <a:rPr lang="en-US" sz="2000" dirty="0">
                <a:latin typeface="Alexandria"/>
              </a:rPr>
              <a:t>Ensuring these positions are filled when they become vacant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Mentoring Programs:</a:t>
            </a:r>
            <a:endParaRPr lang="en-US" sz="2000" dirty="0">
              <a:solidFill>
                <a:srgbClr val="C00000"/>
              </a:solidFill>
              <a:latin typeface="Alexandria"/>
            </a:endParaRPr>
          </a:p>
          <a:p>
            <a:r>
              <a:rPr lang="en-US" sz="2000" dirty="0">
                <a:latin typeface="Alexandria"/>
              </a:rPr>
              <a:t>Pair experienced executives/managers with promising employees (mentees).</a:t>
            </a:r>
          </a:p>
          <a:p>
            <a:r>
              <a:rPr lang="en-US" sz="2000" dirty="0">
                <a:latin typeface="Alexandria"/>
              </a:rPr>
              <a:t>Address both personal and professional development needs of the mentee.</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Succession Planning&amp; Mentorship</a:t>
            </a:r>
            <a:endParaRPr lang="en-US" sz="2400" b="1" dirty="0">
              <a:latin typeface="Alexandria"/>
              <a:cs typeface="Alexandria" charset="0"/>
            </a:endParaRPr>
          </a:p>
        </p:txBody>
      </p:sp>
    </p:spTree>
    <p:extLst>
      <p:ext uri="{BB962C8B-B14F-4D97-AF65-F5344CB8AC3E}">
        <p14:creationId xmlns:p14="http://schemas.microsoft.com/office/powerpoint/2010/main" val="369605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4401205"/>
          </a:xfrm>
          <a:prstGeom prst="rect">
            <a:avLst/>
          </a:prstGeom>
          <a:noFill/>
        </p:spPr>
        <p:txBody>
          <a:bodyPr wrap="square" rtlCol="0">
            <a:spAutoFit/>
          </a:bodyPr>
          <a:lstStyle/>
          <a:p>
            <a:r>
              <a:rPr lang="en-US" sz="2000" b="1" dirty="0" smtClean="0">
                <a:solidFill>
                  <a:srgbClr val="002060"/>
                </a:solidFill>
              </a:rPr>
              <a:t>Overall </a:t>
            </a:r>
            <a:r>
              <a:rPr lang="en-US" sz="2000" b="1" dirty="0">
                <a:solidFill>
                  <a:srgbClr val="002060"/>
                </a:solidFill>
              </a:rPr>
              <a:t>Significance of </a:t>
            </a:r>
            <a:r>
              <a:rPr lang="en-US" sz="2000" b="1" dirty="0" smtClean="0">
                <a:solidFill>
                  <a:srgbClr val="002060"/>
                </a:solidFill>
              </a:rPr>
              <a:t>Strategic Workforce Planning:</a:t>
            </a:r>
          </a:p>
          <a:p>
            <a:endParaRPr lang="en-US" sz="2000" dirty="0">
              <a:solidFill>
                <a:srgbClr val="002060"/>
              </a:solidFill>
            </a:endParaRPr>
          </a:p>
          <a:p>
            <a:r>
              <a:rPr lang="en-US" sz="2000" b="1" dirty="0">
                <a:solidFill>
                  <a:srgbClr val="C00000"/>
                </a:solidFill>
              </a:rPr>
              <a:t>Leadership continuity:</a:t>
            </a:r>
            <a:r>
              <a:rPr lang="en-US" sz="2000" dirty="0">
                <a:solidFill>
                  <a:srgbClr val="C00000"/>
                </a:solidFill>
              </a:rPr>
              <a:t> </a:t>
            </a:r>
            <a:r>
              <a:rPr lang="en-US" sz="2000" dirty="0"/>
              <a:t>Succession plans ensure smooth transitions and minimize leadership disruptions.</a:t>
            </a:r>
          </a:p>
          <a:p>
            <a:r>
              <a:rPr lang="en-US" sz="2000" b="1" dirty="0" smtClean="0">
                <a:solidFill>
                  <a:srgbClr val="C00000"/>
                </a:solidFill>
              </a:rPr>
              <a:t>Strategic </a:t>
            </a:r>
            <a:r>
              <a:rPr lang="en-US" sz="2000" b="1" dirty="0">
                <a:solidFill>
                  <a:srgbClr val="C00000"/>
                </a:solidFill>
              </a:rPr>
              <a:t>decision-making</a:t>
            </a:r>
            <a:r>
              <a:rPr lang="en-US" sz="2000" b="1" dirty="0"/>
              <a:t>:</a:t>
            </a:r>
            <a:r>
              <a:rPr lang="en-US" sz="2000" dirty="0"/>
              <a:t> Understanding future talent availability informs strategic plans.</a:t>
            </a:r>
          </a:p>
          <a:p>
            <a:r>
              <a:rPr lang="en-US" sz="2000" b="1" dirty="0">
                <a:solidFill>
                  <a:srgbClr val="C00000"/>
                </a:solidFill>
              </a:rPr>
              <a:t>Market competitiveness</a:t>
            </a:r>
            <a:r>
              <a:rPr lang="en-US" sz="2000" b="1" dirty="0"/>
              <a:t>:</a:t>
            </a:r>
            <a:r>
              <a:rPr lang="en-US" sz="2000" dirty="0"/>
              <a:t> Anticipation of labor market trends allows organizations to stay ahead of competitors.</a:t>
            </a:r>
          </a:p>
          <a:p>
            <a:r>
              <a:rPr lang="en-US" sz="2000" b="1" dirty="0">
                <a:solidFill>
                  <a:srgbClr val="C00000"/>
                </a:solidFill>
              </a:rPr>
              <a:t>Employee development</a:t>
            </a:r>
            <a:r>
              <a:rPr lang="en-US" sz="2000" b="1" dirty="0"/>
              <a:t>:</a:t>
            </a:r>
            <a:r>
              <a:rPr lang="en-US" sz="2000" dirty="0"/>
              <a:t> Skills gaps are identified, leading to targeted training and development programs</a:t>
            </a:r>
            <a:r>
              <a:rPr lang="en-US" sz="2000" dirty="0" smtClean="0"/>
              <a:t>.</a:t>
            </a:r>
          </a:p>
          <a:p>
            <a:r>
              <a:rPr lang="en-US" sz="2000" b="1" dirty="0" smtClean="0">
                <a:solidFill>
                  <a:srgbClr val="C00000"/>
                </a:solidFill>
              </a:rPr>
              <a:t>Budgetary </a:t>
            </a:r>
            <a:r>
              <a:rPr lang="en-US" sz="2000" b="1" dirty="0">
                <a:solidFill>
                  <a:srgbClr val="C00000"/>
                </a:solidFill>
              </a:rPr>
              <a:t>planning</a:t>
            </a:r>
            <a:r>
              <a:rPr lang="en-US" sz="2000" b="1" dirty="0"/>
              <a:t>:</a:t>
            </a:r>
            <a:r>
              <a:rPr lang="en-US" sz="2000" dirty="0"/>
              <a:t> Resource allocation can be aligned with future workforce needs.</a:t>
            </a:r>
          </a:p>
          <a:p>
            <a:r>
              <a:rPr lang="en-US" sz="2000" b="1" dirty="0">
                <a:solidFill>
                  <a:srgbClr val="C00000"/>
                </a:solidFill>
              </a:rPr>
              <a:t>Operational efficiency:</a:t>
            </a:r>
            <a:r>
              <a:rPr lang="en-US" sz="2000" dirty="0">
                <a:solidFill>
                  <a:srgbClr val="C00000"/>
                </a:solidFill>
              </a:rPr>
              <a:t> HR </a:t>
            </a:r>
            <a:r>
              <a:rPr lang="en-US" sz="2000" dirty="0"/>
              <a:t>planning helps identify potential staffing imbalances.</a:t>
            </a:r>
          </a:p>
          <a:p>
            <a:r>
              <a:rPr lang="en-US" sz="2000" b="1" dirty="0">
                <a:solidFill>
                  <a:srgbClr val="C00000"/>
                </a:solidFill>
              </a:rPr>
              <a:t>Organizational adaptability</a:t>
            </a:r>
            <a:r>
              <a:rPr lang="en-US" sz="2000" b="1" dirty="0"/>
              <a:t>:</a:t>
            </a:r>
            <a:r>
              <a:rPr lang="en-US" sz="2000" dirty="0"/>
              <a:t> Organizations can adapt more effectively to changing environments with a well-defined HR plan.</a:t>
            </a:r>
          </a:p>
          <a:p>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5516"/>
            <a:ext cx="2305141" cy="1076343"/>
          </a:xfrm>
          <a:prstGeom prst="rect">
            <a:avLst/>
          </a:prstGeom>
        </p:spPr>
      </p:pic>
      <p:sp>
        <p:nvSpPr>
          <p:cNvPr id="8" name="TextBox 7"/>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Main Topics</a:t>
            </a:r>
            <a:endParaRPr lang="en-US" sz="2400" b="1" dirty="0">
              <a:latin typeface="Alexandria"/>
              <a:cs typeface="Alexandria" charset="0"/>
            </a:endParaRPr>
          </a:p>
        </p:txBody>
      </p:sp>
    </p:spTree>
    <p:extLst>
      <p:ext uri="{BB962C8B-B14F-4D97-AF65-F5344CB8AC3E}">
        <p14:creationId xmlns:p14="http://schemas.microsoft.com/office/powerpoint/2010/main" val="25800334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p:cNvSpPr txBox="1"/>
          <p:nvPr/>
        </p:nvSpPr>
        <p:spPr>
          <a:xfrm>
            <a:off x="889000" y="2141974"/>
            <a:ext cx="10541000" cy="2800767"/>
          </a:xfrm>
          <a:prstGeom prst="rect">
            <a:avLst/>
          </a:prstGeom>
          <a:noFill/>
        </p:spPr>
        <p:txBody>
          <a:bodyPr wrap="square" rtlCol="0">
            <a:spAutoFit/>
          </a:bodyPr>
          <a:lstStyle/>
          <a:p>
            <a:r>
              <a:rPr lang="en-US" sz="1600" dirty="0">
                <a:latin typeface="Alexandria"/>
              </a:rPr>
              <a:t>This Chapter emphasizes staffing as a crucial strategic HR function impacting profitability. Key Focus:</a:t>
            </a:r>
          </a:p>
          <a:p>
            <a:endParaRPr lang="en-US" sz="1600" dirty="0">
              <a:latin typeface="Alexandria"/>
            </a:endParaRPr>
          </a:p>
          <a:p>
            <a:pPr marL="285750" lvl="0" indent="-285750">
              <a:lnSpc>
                <a:spcPct val="150000"/>
              </a:lnSpc>
              <a:buFont typeface="Arial" panose="020B0604020202020204" pitchFamily="34" charset="0"/>
              <a:buChar char="•"/>
            </a:pPr>
            <a:r>
              <a:rPr lang="en-US" sz="1600" b="1" dirty="0">
                <a:latin typeface="Alexandria"/>
              </a:rPr>
              <a:t>Recruitment considerations: temporary vs. permanent employees </a:t>
            </a:r>
          </a:p>
          <a:p>
            <a:pPr marL="285750" lvl="0" indent="-285750">
              <a:lnSpc>
                <a:spcPct val="150000"/>
              </a:lnSpc>
              <a:buFont typeface="Arial" panose="020B0604020202020204" pitchFamily="34" charset="0"/>
              <a:buChar char="•"/>
            </a:pPr>
            <a:r>
              <a:rPr lang="en-US" sz="1600" b="1" dirty="0">
                <a:latin typeface="Alexandria"/>
              </a:rPr>
              <a:t>Selection decisions and their importance </a:t>
            </a:r>
          </a:p>
          <a:p>
            <a:pPr marL="285750" lvl="0" indent="-285750">
              <a:lnSpc>
                <a:spcPct val="150000"/>
              </a:lnSpc>
              <a:buFont typeface="Arial" panose="020B0604020202020204" pitchFamily="34" charset="0"/>
              <a:buChar char="•"/>
            </a:pPr>
            <a:r>
              <a:rPr lang="en-US" sz="1600" b="1" dirty="0">
                <a:latin typeface="Alexandria"/>
              </a:rPr>
              <a:t>Testing in the screening process</a:t>
            </a:r>
          </a:p>
          <a:p>
            <a:pPr marL="285750" lvl="0" indent="-285750">
              <a:lnSpc>
                <a:spcPct val="150000"/>
              </a:lnSpc>
              <a:buFont typeface="Arial" panose="020B0604020202020204" pitchFamily="34" charset="0"/>
              <a:buChar char="•"/>
            </a:pPr>
            <a:r>
              <a:rPr lang="en-US" sz="1600" b="1" dirty="0">
                <a:latin typeface="Alexandria"/>
              </a:rPr>
              <a:t>International assignments</a:t>
            </a:r>
          </a:p>
          <a:p>
            <a:pPr marL="285750" lvl="0" indent="-285750">
              <a:lnSpc>
                <a:spcPct val="150000"/>
              </a:lnSpc>
              <a:buFont typeface="Arial" panose="020B0604020202020204" pitchFamily="34" charset="0"/>
              <a:buChar char="•"/>
            </a:pPr>
            <a:r>
              <a:rPr lang="en-US" sz="1600" b="1" dirty="0">
                <a:latin typeface="Alexandria"/>
              </a:rPr>
              <a:t>Documenting employment eligibility </a:t>
            </a:r>
          </a:p>
          <a:p>
            <a:pPr marL="285750" lvl="0" indent="-285750">
              <a:lnSpc>
                <a:spcPct val="150000"/>
              </a:lnSpc>
              <a:buFont typeface="Arial" panose="020B0604020202020204" pitchFamily="34" charset="0"/>
              <a:buChar char="•"/>
            </a:pPr>
            <a:r>
              <a:rPr lang="en-US" sz="1600" b="1" dirty="0">
                <a:latin typeface="Alexandria"/>
              </a:rPr>
              <a:t>New staffing trends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Human Resources Staffing</a:t>
            </a:r>
          </a:p>
        </p:txBody>
      </p:sp>
    </p:spTree>
    <p:extLst>
      <p:ext uri="{BB962C8B-B14F-4D97-AF65-F5344CB8AC3E}">
        <p14:creationId xmlns:p14="http://schemas.microsoft.com/office/powerpoint/2010/main" val="3943766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3477875"/>
          </a:xfrm>
          <a:prstGeom prst="rect">
            <a:avLst/>
          </a:prstGeom>
          <a:noFill/>
        </p:spPr>
        <p:txBody>
          <a:bodyPr wrap="square" rtlCol="0">
            <a:spAutoFit/>
          </a:bodyPr>
          <a:lstStyle/>
          <a:p>
            <a:pPr marL="342900" indent="-342900" fontAlgn="t">
              <a:buFont typeface="Arial" panose="020B0604020202020204" pitchFamily="34" charset="0"/>
              <a:buChar char="•"/>
            </a:pPr>
            <a:r>
              <a:rPr lang="en-US" sz="2000" b="1" dirty="0">
                <a:solidFill>
                  <a:srgbClr val="C00000"/>
                </a:solidFill>
                <a:latin typeface="Alexandria"/>
              </a:rPr>
              <a:t>Strategic staffing is crucial for organizational success</a:t>
            </a:r>
          </a:p>
          <a:p>
            <a:pPr marL="800100" lvl="1" indent="-342900">
              <a:buFont typeface="Arial" panose="020B0604020202020204" pitchFamily="34" charset="0"/>
              <a:buChar char="•"/>
            </a:pPr>
            <a:r>
              <a:rPr lang="en-US" sz="2000" dirty="0">
                <a:latin typeface="Alexandria"/>
              </a:rPr>
              <a:t>Poor hiring choices can lead to high turnover and costs</a:t>
            </a:r>
          </a:p>
          <a:p>
            <a:pPr marL="342900" indent="-342900" fontAlgn="t">
              <a:buFont typeface="Arial" panose="020B0604020202020204" pitchFamily="34" charset="0"/>
              <a:buChar char="•"/>
            </a:pPr>
            <a:r>
              <a:rPr lang="en-US" sz="2000" dirty="0">
                <a:latin typeface="Alexandria"/>
              </a:rPr>
              <a:t>Organizations must carefully consider </a:t>
            </a:r>
            <a:r>
              <a:rPr lang="en-US" sz="2000" b="1" dirty="0">
                <a:solidFill>
                  <a:srgbClr val="C00000"/>
                </a:solidFill>
                <a:latin typeface="Alexandria"/>
              </a:rPr>
              <a:t>various factors when developing staffing strategy</a:t>
            </a:r>
          </a:p>
          <a:p>
            <a:pPr marL="800100" lvl="1" indent="-342900">
              <a:buFont typeface="Arial" panose="020B0604020202020204" pitchFamily="34" charset="0"/>
              <a:buChar char="•"/>
            </a:pPr>
            <a:r>
              <a:rPr lang="en-US" sz="2000" dirty="0">
                <a:latin typeface="Alexandria"/>
              </a:rPr>
              <a:t>Company culture, job requirements, industry trends</a:t>
            </a:r>
          </a:p>
          <a:p>
            <a:pPr marL="342900" indent="-342900" fontAlgn="t">
              <a:buFont typeface="Arial" panose="020B0604020202020204" pitchFamily="34" charset="0"/>
              <a:buChar char="•"/>
            </a:pPr>
            <a:r>
              <a:rPr lang="en-US" sz="2000" b="1" dirty="0">
                <a:solidFill>
                  <a:srgbClr val="C00000"/>
                </a:solidFill>
                <a:latin typeface="Alexandria"/>
              </a:rPr>
              <a:t>Weighing temporary vs. permanent staffing options </a:t>
            </a:r>
            <a:r>
              <a:rPr lang="en-US" sz="2000" dirty="0">
                <a:latin typeface="Alexandria"/>
              </a:rPr>
              <a:t>is essential</a:t>
            </a:r>
          </a:p>
          <a:p>
            <a:pPr marL="800100" lvl="1" indent="-342900">
              <a:buFont typeface="Arial" panose="020B0604020202020204" pitchFamily="34" charset="0"/>
              <a:buChar char="•"/>
            </a:pPr>
            <a:r>
              <a:rPr lang="en-US" sz="2000" dirty="0">
                <a:latin typeface="Alexandria"/>
              </a:rPr>
              <a:t>Temporary workers offer flexibility but lack benefits</a:t>
            </a:r>
          </a:p>
          <a:p>
            <a:pPr marL="800100" lvl="1" indent="-342900">
              <a:buFont typeface="Arial" panose="020B0604020202020204" pitchFamily="34" charset="0"/>
              <a:buChar char="•"/>
            </a:pPr>
            <a:r>
              <a:rPr lang="en-US" sz="2000" dirty="0">
                <a:latin typeface="Alexandria"/>
              </a:rPr>
              <a:t>Legal implications must be assessed</a:t>
            </a:r>
          </a:p>
          <a:p>
            <a:pPr marL="342900" indent="-342900" fontAlgn="t">
              <a:buFont typeface="Arial" panose="020B0604020202020204" pitchFamily="34" charset="0"/>
              <a:buChar char="•"/>
            </a:pPr>
            <a:r>
              <a:rPr lang="en-US" sz="2000" b="1" dirty="0">
                <a:solidFill>
                  <a:srgbClr val="C00000"/>
                </a:solidFill>
                <a:latin typeface="Alexandria"/>
              </a:rPr>
              <a:t>Internal vs. external recruiting methods </a:t>
            </a:r>
            <a:r>
              <a:rPr lang="en-US" sz="2000" dirty="0">
                <a:latin typeface="Alexandria"/>
              </a:rPr>
              <a:t>have tradeoffs</a:t>
            </a:r>
          </a:p>
          <a:p>
            <a:pPr marL="800100" lvl="1" indent="-342900">
              <a:buFont typeface="Arial" panose="020B0604020202020204" pitchFamily="34" charset="0"/>
              <a:buChar char="•"/>
            </a:pPr>
            <a:r>
              <a:rPr lang="en-US" sz="2000" dirty="0">
                <a:latin typeface="Alexandria"/>
              </a:rPr>
              <a:t>Internal: Leverage employee data, motivate staff, faster/cheaper</a:t>
            </a:r>
          </a:p>
          <a:p>
            <a:pPr marL="800100" lvl="1" indent="-342900">
              <a:buFont typeface="Arial" panose="020B0604020202020204" pitchFamily="34" charset="0"/>
              <a:buChar char="•"/>
            </a:pPr>
            <a:r>
              <a:rPr lang="en-US" sz="2000" dirty="0">
                <a:latin typeface="Alexandria"/>
              </a:rPr>
              <a:t>External: Facilitate change, bring new ideas, attract senior talent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Chapter Summary</a:t>
            </a:r>
            <a:endParaRPr lang="en-US" sz="2400" b="1" dirty="0">
              <a:latin typeface="Alexandria"/>
              <a:cs typeface="Alexandria" charset="0"/>
            </a:endParaRPr>
          </a:p>
        </p:txBody>
      </p:sp>
    </p:spTree>
    <p:extLst>
      <p:ext uri="{BB962C8B-B14F-4D97-AF65-F5344CB8AC3E}">
        <p14:creationId xmlns:p14="http://schemas.microsoft.com/office/powerpoint/2010/main" val="2210030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3170099"/>
          </a:xfrm>
          <a:prstGeom prst="rect">
            <a:avLst/>
          </a:prstGeom>
          <a:noFill/>
        </p:spPr>
        <p:txBody>
          <a:bodyPr wrap="square" rtlCol="0">
            <a:spAutoFit/>
          </a:bodyPr>
          <a:lstStyle/>
          <a:p>
            <a:pPr fontAlgn="t"/>
            <a:r>
              <a:rPr lang="en-US" sz="2000" b="1" dirty="0">
                <a:solidFill>
                  <a:srgbClr val="C00000"/>
                </a:solidFill>
                <a:latin typeface="Alexandria"/>
              </a:rPr>
              <a:t>Strategic recruitment planning </a:t>
            </a:r>
            <a:r>
              <a:rPr lang="en-US" sz="2000" dirty="0">
                <a:latin typeface="Alexandria"/>
              </a:rPr>
              <a:t>is key</a:t>
            </a:r>
          </a:p>
          <a:p>
            <a:pPr lvl="1"/>
            <a:r>
              <a:rPr lang="en-US" sz="2000" dirty="0">
                <a:latin typeface="Alexandria"/>
              </a:rPr>
              <a:t>Analyze past data to estimate applicant pool and timeline</a:t>
            </a:r>
          </a:p>
          <a:p>
            <a:pPr lvl="1"/>
            <a:r>
              <a:rPr lang="en-US" sz="2000" dirty="0">
                <a:latin typeface="Alexandria"/>
              </a:rPr>
              <a:t>Account for changes in job market</a:t>
            </a:r>
          </a:p>
          <a:p>
            <a:pPr lvl="1"/>
            <a:endParaRPr lang="en-US" sz="2000" dirty="0">
              <a:latin typeface="Alexandria"/>
            </a:endParaRPr>
          </a:p>
          <a:p>
            <a:pPr fontAlgn="t"/>
            <a:r>
              <a:rPr lang="en-US" sz="2000" b="1" dirty="0">
                <a:solidFill>
                  <a:srgbClr val="C00000"/>
                </a:solidFill>
                <a:latin typeface="Alexandria"/>
              </a:rPr>
              <a:t>Diverse recruiting techniques </a:t>
            </a:r>
            <a:r>
              <a:rPr lang="en-US" sz="2000" dirty="0">
                <a:latin typeface="Alexandria"/>
              </a:rPr>
              <a:t>are available</a:t>
            </a:r>
          </a:p>
          <a:p>
            <a:pPr lvl="1"/>
            <a:r>
              <a:rPr lang="en-US" sz="2000" dirty="0">
                <a:latin typeface="Alexandria"/>
              </a:rPr>
              <a:t>Employee referrals, job fairs, internet recruiting</a:t>
            </a:r>
          </a:p>
          <a:p>
            <a:pPr lvl="1"/>
            <a:r>
              <a:rPr lang="en-US" sz="2000" dirty="0">
                <a:latin typeface="Alexandria"/>
              </a:rPr>
              <a:t>Internet offers broad reach but carries challenges</a:t>
            </a:r>
          </a:p>
          <a:p>
            <a:pPr lvl="1"/>
            <a:endParaRPr lang="en-US" sz="2000" dirty="0">
              <a:latin typeface="Alexandria"/>
            </a:endParaRPr>
          </a:p>
          <a:p>
            <a:pPr fontAlgn="t"/>
            <a:r>
              <a:rPr lang="en-US" sz="2000" dirty="0">
                <a:latin typeface="Alexandria"/>
              </a:rPr>
              <a:t>Overall, a thoughtful, data-driven staffing approach is crucial</a:t>
            </a:r>
          </a:p>
          <a:p>
            <a:pPr lvl="1"/>
            <a:r>
              <a:rPr lang="en-US" sz="2000" dirty="0">
                <a:latin typeface="Alexandria"/>
              </a:rPr>
              <a:t>Attract and retain the right talent to drive organizational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Chapter Summary</a:t>
            </a:r>
            <a:endParaRPr lang="en-US" sz="2400" b="1" dirty="0">
              <a:latin typeface="Alexandria"/>
              <a:cs typeface="Alexandria" charset="0"/>
            </a:endParaRPr>
          </a:p>
        </p:txBody>
      </p:sp>
    </p:spTree>
    <p:extLst>
      <p:ext uri="{BB962C8B-B14F-4D97-AF65-F5344CB8AC3E}">
        <p14:creationId xmlns:p14="http://schemas.microsoft.com/office/powerpoint/2010/main" val="25548183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445398"/>
            <a:ext cx="10541000" cy="2632003"/>
          </a:xfrm>
          <a:prstGeom prst="rect">
            <a:avLst/>
          </a:prstGeom>
          <a:noFill/>
        </p:spPr>
        <p:txBody>
          <a:bodyPr wrap="square" rtlCol="0">
            <a:spAutoFit/>
          </a:bodyPr>
          <a:lstStyle/>
          <a:p>
            <a:r>
              <a:rPr lang="en-US" sz="1600" dirty="0">
                <a:latin typeface="Alexandria"/>
              </a:rPr>
              <a:t>This chapter dives into employee training and development (T&amp;D) programs, highlighting their importance in today's dynamic work environment. Key Focus:</a:t>
            </a:r>
          </a:p>
          <a:p>
            <a:endParaRPr lang="en-US" sz="1600" dirty="0">
              <a:latin typeface="Alexandria"/>
            </a:endParaRPr>
          </a:p>
          <a:p>
            <a:pPr marL="285750" indent="-285750">
              <a:lnSpc>
                <a:spcPct val="150000"/>
              </a:lnSpc>
              <a:buFont typeface="Arial" panose="020B0604020202020204" pitchFamily="34" charset="0"/>
              <a:buChar char="•"/>
            </a:pPr>
            <a:r>
              <a:rPr lang="en-US" sz="1600" b="1" dirty="0">
                <a:latin typeface="Alexandria"/>
              </a:rPr>
              <a:t>Importance of Training &amp; Development</a:t>
            </a:r>
          </a:p>
          <a:p>
            <a:pPr marL="285750" indent="-285750">
              <a:lnSpc>
                <a:spcPct val="150000"/>
              </a:lnSpc>
              <a:buFont typeface="Arial" panose="020B0604020202020204" pitchFamily="34" charset="0"/>
              <a:buChar char="•"/>
            </a:pPr>
            <a:r>
              <a:rPr lang="en-US" sz="1600" b="1" dirty="0">
                <a:latin typeface="Alexandria"/>
              </a:rPr>
              <a:t>Planning&amp; Strategizing Training</a:t>
            </a:r>
          </a:p>
          <a:p>
            <a:pPr marL="285750" indent="-285750">
              <a:lnSpc>
                <a:spcPct val="150000"/>
              </a:lnSpc>
              <a:buFont typeface="Arial" panose="020B0604020202020204" pitchFamily="34" charset="0"/>
              <a:buChar char="•"/>
            </a:pPr>
            <a:r>
              <a:rPr lang="en-US" sz="1600" b="1" dirty="0">
                <a:latin typeface="Alexandria"/>
              </a:rPr>
              <a:t>Organizational Development</a:t>
            </a:r>
          </a:p>
          <a:p>
            <a:pPr marL="285750" indent="-285750">
              <a:lnSpc>
                <a:spcPct val="150000"/>
              </a:lnSpc>
              <a:buFont typeface="Arial" panose="020B0604020202020204" pitchFamily="34" charset="0"/>
              <a:buChar char="•"/>
            </a:pPr>
            <a:r>
              <a:rPr lang="en-US" sz="1600" b="1" dirty="0">
                <a:latin typeface="Alexandria"/>
              </a:rPr>
              <a:t>Integrating Training with Performance Management System</a:t>
            </a:r>
          </a:p>
          <a:p>
            <a:pPr marL="285750" indent="-285750">
              <a:lnSpc>
                <a:spcPct val="150000"/>
              </a:lnSpc>
              <a:buFont typeface="Arial" panose="020B0604020202020204" pitchFamily="34" charset="0"/>
              <a:buChar char="•"/>
            </a:pPr>
            <a:endParaRPr lang="en-US" sz="16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Training &amp; Development (T&amp;D)</a:t>
            </a:r>
          </a:p>
        </p:txBody>
      </p:sp>
    </p:spTree>
    <p:extLst>
      <p:ext uri="{BB962C8B-B14F-4D97-AF65-F5344CB8AC3E}">
        <p14:creationId xmlns:p14="http://schemas.microsoft.com/office/powerpoint/2010/main" val="30823962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
        <p:nvSpPr>
          <p:cNvPr id="9" name="TextBox 8"/>
          <p:cNvSpPr txBox="1"/>
          <p:nvPr/>
        </p:nvSpPr>
        <p:spPr>
          <a:xfrm>
            <a:off x="617280" y="1962479"/>
            <a:ext cx="10565630" cy="3728649"/>
          </a:xfrm>
          <a:prstGeom prst="rect">
            <a:avLst/>
          </a:prstGeom>
          <a:noFill/>
        </p:spPr>
        <p:txBody>
          <a:bodyPr wrap="square" rtlCol="0">
            <a:spAutoFit/>
          </a:bodyPr>
          <a:lstStyle/>
          <a:p>
            <a:pPr>
              <a:lnSpc>
                <a:spcPct val="150000"/>
              </a:lnSpc>
            </a:pPr>
            <a:r>
              <a:rPr lang="en-US" sz="2000" b="1" dirty="0">
                <a:latin typeface="Alexandria"/>
              </a:rPr>
              <a:t>Onboarding Programs:</a:t>
            </a:r>
            <a:r>
              <a:rPr lang="en-US" sz="2000" dirty="0">
                <a:latin typeface="Alexandria"/>
              </a:rPr>
              <a:t> Immerse new hires in company culture and equip them with essential skills from day one </a:t>
            </a:r>
            <a:endParaRPr lang="en-US" sz="2000" dirty="0" smtClean="0">
              <a:latin typeface="Alexandria"/>
            </a:endParaRPr>
          </a:p>
          <a:p>
            <a:pPr>
              <a:lnSpc>
                <a:spcPct val="150000"/>
              </a:lnSpc>
            </a:pPr>
            <a:r>
              <a:rPr lang="en-US" sz="2000" b="1" dirty="0" smtClean="0">
                <a:latin typeface="Alexandria"/>
              </a:rPr>
              <a:t>Customized </a:t>
            </a:r>
            <a:r>
              <a:rPr lang="en-US" sz="2000" b="1" dirty="0">
                <a:latin typeface="Alexandria"/>
              </a:rPr>
              <a:t>Training:</a:t>
            </a:r>
            <a:r>
              <a:rPr lang="en-US" sz="2000" dirty="0">
                <a:latin typeface="Alexandria"/>
              </a:rPr>
              <a:t> Develop training content tailored to the specific needs of different departments and employee roles </a:t>
            </a:r>
            <a:endParaRPr lang="en-US" sz="2000" dirty="0" smtClean="0">
              <a:latin typeface="Alexandria"/>
            </a:endParaRPr>
          </a:p>
          <a:p>
            <a:pPr>
              <a:lnSpc>
                <a:spcPct val="150000"/>
              </a:lnSpc>
            </a:pPr>
            <a:r>
              <a:rPr lang="en-US" sz="2000" b="1" dirty="0" smtClean="0">
                <a:latin typeface="Alexandria"/>
              </a:rPr>
              <a:t>Blended </a:t>
            </a:r>
            <a:r>
              <a:rPr lang="en-US" sz="2000" b="1" dirty="0">
                <a:latin typeface="Alexandria"/>
              </a:rPr>
              <a:t>Learning:</a:t>
            </a:r>
            <a:r>
              <a:rPr lang="en-US" sz="2000" dirty="0">
                <a:latin typeface="Alexandria"/>
              </a:rPr>
              <a:t> Offer a mix of online modules, in-person workshops, and on-the-job training to cater to diverse learning styles </a:t>
            </a:r>
            <a:endParaRPr lang="en-US" sz="2000" dirty="0" smtClean="0">
              <a:latin typeface="Alexandria"/>
            </a:endParaRPr>
          </a:p>
          <a:p>
            <a:pPr>
              <a:lnSpc>
                <a:spcPct val="150000"/>
              </a:lnSpc>
            </a:pPr>
            <a:r>
              <a:rPr lang="en-US" sz="2000" b="1" dirty="0" smtClean="0">
                <a:latin typeface="Alexandria"/>
              </a:rPr>
              <a:t>Strategic </a:t>
            </a:r>
            <a:r>
              <a:rPr lang="en-US" sz="2000" b="1" dirty="0">
                <a:latin typeface="Alexandria"/>
              </a:rPr>
              <a:t>Focus:</a:t>
            </a:r>
            <a:r>
              <a:rPr lang="en-US" sz="2000" dirty="0">
                <a:latin typeface="Alexandria"/>
              </a:rPr>
              <a:t> Align training programs with the organization's goals and business objectives (e.g., all case studies discussed).</a:t>
            </a:r>
          </a:p>
        </p:txBody>
      </p:sp>
    </p:spTree>
    <p:extLst>
      <p:ext uri="{BB962C8B-B14F-4D97-AF65-F5344CB8AC3E}">
        <p14:creationId xmlns:p14="http://schemas.microsoft.com/office/powerpoint/2010/main" val="29367039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r>
              <a:rPr lang="en-US" sz="2000" dirty="0">
                <a:latin typeface="Alexandria"/>
              </a:rPr>
              <a:t>Developing successful training programs requires careful planning and strategizing. This involves four main steps:</a:t>
            </a:r>
          </a:p>
          <a:p>
            <a:endParaRPr lang="en-US" sz="2000" dirty="0">
              <a:latin typeface="Alexandria"/>
            </a:endParaRPr>
          </a:p>
          <a:p>
            <a:pPr marL="342900" lvl="0" indent="-342900">
              <a:lnSpc>
                <a:spcPct val="150000"/>
              </a:lnSpc>
              <a:buFont typeface="Wingdings" panose="05000000000000000000" pitchFamily="2" charset="2"/>
              <a:buChar char="q"/>
            </a:pPr>
            <a:r>
              <a:rPr lang="en-US" sz="2000" b="1" dirty="0">
                <a:latin typeface="Alexandria"/>
              </a:rPr>
              <a:t>Needs Assessment:</a:t>
            </a:r>
            <a:r>
              <a:rPr lang="en-US" sz="2000" dirty="0">
                <a:latin typeface="Alexandria"/>
              </a:rPr>
              <a:t> Identify the need for training and analyze its fit within the organization's context.</a:t>
            </a:r>
          </a:p>
          <a:p>
            <a:pPr marL="342900" lvl="0" indent="-342900">
              <a:lnSpc>
                <a:spcPct val="150000"/>
              </a:lnSpc>
              <a:buFont typeface="Wingdings" panose="05000000000000000000" pitchFamily="2" charset="2"/>
              <a:buChar char="q"/>
            </a:pPr>
            <a:r>
              <a:rPr lang="en-US" sz="2000" b="1" dirty="0">
                <a:latin typeface="Alexandria"/>
              </a:rPr>
              <a:t>Set Objectives and Measures:</a:t>
            </a:r>
            <a:r>
              <a:rPr lang="en-US" sz="2000" dirty="0">
                <a:latin typeface="Alexandria"/>
              </a:rPr>
              <a:t> Define what the training aims to achieve and how success will be measured.</a:t>
            </a:r>
          </a:p>
          <a:p>
            <a:pPr marL="342900" lvl="0" indent="-342900">
              <a:lnSpc>
                <a:spcPct val="150000"/>
              </a:lnSpc>
              <a:buFont typeface="Wingdings" panose="05000000000000000000" pitchFamily="2" charset="2"/>
              <a:buChar char="q"/>
            </a:pPr>
            <a:r>
              <a:rPr lang="en-US" sz="2000" b="1" dirty="0">
                <a:latin typeface="Alexandria"/>
              </a:rPr>
              <a:t>Deliver the Training:</a:t>
            </a:r>
            <a:r>
              <a:rPr lang="en-US" sz="2000" dirty="0">
                <a:latin typeface="Alexandria"/>
              </a:rPr>
              <a:t> Implement the training program according to the plan.</a:t>
            </a:r>
          </a:p>
          <a:p>
            <a:pPr marL="342900" lvl="0" indent="-342900">
              <a:lnSpc>
                <a:spcPct val="150000"/>
              </a:lnSpc>
              <a:buFont typeface="Wingdings" panose="05000000000000000000" pitchFamily="2" charset="2"/>
              <a:buChar char="q"/>
            </a:pPr>
            <a:r>
              <a:rPr lang="en-US" sz="2000" b="1" dirty="0">
                <a:latin typeface="Alexandria"/>
              </a:rPr>
              <a:t>Evaluate:</a:t>
            </a:r>
            <a:r>
              <a:rPr lang="en-US" sz="2000" dirty="0">
                <a:latin typeface="Alexandria"/>
              </a:rPr>
              <a:t> Assess the effectiveness of the training program after delivery.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860611" y="1147178"/>
            <a:ext cx="10684037"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Tree>
    <p:extLst>
      <p:ext uri="{BB962C8B-B14F-4D97-AF65-F5344CB8AC3E}">
        <p14:creationId xmlns:p14="http://schemas.microsoft.com/office/powerpoint/2010/main" val="751068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61665"/>
          </a:xfrm>
          <a:prstGeom prst="rect">
            <a:avLst/>
          </a:prstGeom>
          <a:noFill/>
        </p:spPr>
        <p:txBody>
          <a:bodyPr wrap="square" rtlCol="0">
            <a:spAutoFit/>
          </a:bodyPr>
          <a:lstStyle/>
          <a:p>
            <a:pPr algn="ctr"/>
            <a:r>
              <a:rPr lang="en-US" sz="2400" b="1" dirty="0">
                <a:latin typeface="Alexandria"/>
              </a:rPr>
              <a:t>Chapter Summary</a:t>
            </a:r>
          </a:p>
        </p:txBody>
      </p:sp>
      <p:sp>
        <p:nvSpPr>
          <p:cNvPr id="9" name="TextBox 8"/>
          <p:cNvSpPr txBox="1"/>
          <p:nvPr/>
        </p:nvSpPr>
        <p:spPr>
          <a:xfrm>
            <a:off x="617280" y="1962479"/>
            <a:ext cx="10565630" cy="2862322"/>
          </a:xfrm>
          <a:prstGeom prst="rect">
            <a:avLst/>
          </a:prstGeom>
          <a:noFill/>
        </p:spPr>
        <p:txBody>
          <a:bodyPr wrap="square" rtlCol="0">
            <a:spAutoFit/>
          </a:bodyPr>
          <a:lstStyle/>
          <a:p>
            <a:r>
              <a:rPr lang="en-US" sz="2000" b="1" dirty="0" smtClean="0">
                <a:latin typeface="Alexandria"/>
              </a:rPr>
              <a:t>Technology </a:t>
            </a:r>
            <a:r>
              <a:rPr lang="en-US" sz="2000" b="1" dirty="0">
                <a:latin typeface="Alexandria"/>
              </a:rPr>
              <a:t>Integration:</a:t>
            </a:r>
            <a:r>
              <a:rPr lang="en-US" sz="2000" dirty="0">
                <a:latin typeface="Alexandria"/>
              </a:rPr>
              <a:t> Utilize online learning platforms and other technological tools to deliver, manage, and track training programs </a:t>
            </a:r>
            <a:endParaRPr lang="en-US" sz="2000" dirty="0" smtClean="0">
              <a:latin typeface="Alexandria"/>
            </a:endParaRPr>
          </a:p>
          <a:p>
            <a:endParaRPr lang="en-US" sz="2000" b="1" dirty="0">
              <a:latin typeface="Alexandria"/>
            </a:endParaRPr>
          </a:p>
          <a:p>
            <a:r>
              <a:rPr lang="en-US" sz="2000" b="1" dirty="0" smtClean="0">
                <a:latin typeface="Alexandria"/>
              </a:rPr>
              <a:t>Performance </a:t>
            </a:r>
            <a:r>
              <a:rPr lang="en-US" sz="2000" b="1" dirty="0">
                <a:latin typeface="Alexandria"/>
              </a:rPr>
              <a:t>Management Integration:</a:t>
            </a:r>
            <a:r>
              <a:rPr lang="en-US" sz="2000" dirty="0">
                <a:latin typeface="Alexandria"/>
              </a:rPr>
              <a:t> Connect training programs with performance evaluation and development planning to ensure skill development translates to better job </a:t>
            </a:r>
            <a:r>
              <a:rPr lang="en-US" sz="2000" dirty="0" smtClean="0">
                <a:latin typeface="Alexandria"/>
              </a:rPr>
              <a:t>performance.</a:t>
            </a:r>
          </a:p>
          <a:p>
            <a:endParaRPr lang="en-US" sz="2000" dirty="0">
              <a:latin typeface="Alexandria"/>
            </a:endParaRPr>
          </a:p>
          <a:p>
            <a:r>
              <a:rPr lang="en-US" sz="2000" b="1" dirty="0">
                <a:latin typeface="Alexandria"/>
              </a:rPr>
              <a:t>Employee Empowerment:</a:t>
            </a:r>
            <a:r>
              <a:rPr lang="en-US" sz="2000" dirty="0">
                <a:latin typeface="Alexandria"/>
              </a:rPr>
              <a:t> Focus on providing training that equips employees with the skills and knowledge they need to grow in their careers</a:t>
            </a:r>
            <a:endParaRPr lang="en-US" sz="2000" b="1" dirty="0">
              <a:latin typeface="Alexandria"/>
            </a:endParaRPr>
          </a:p>
        </p:txBody>
      </p:sp>
    </p:spTree>
    <p:extLst>
      <p:ext uri="{BB962C8B-B14F-4D97-AF65-F5344CB8AC3E}">
        <p14:creationId xmlns:p14="http://schemas.microsoft.com/office/powerpoint/2010/main" val="8732228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
        <p:nvSpPr>
          <p:cNvPr id="9" name="TextBox 8"/>
          <p:cNvSpPr txBox="1"/>
          <p:nvPr/>
        </p:nvSpPr>
        <p:spPr>
          <a:xfrm>
            <a:off x="617280" y="1962479"/>
            <a:ext cx="10565630" cy="2708434"/>
          </a:xfrm>
          <a:prstGeom prst="rect">
            <a:avLst/>
          </a:prstGeom>
          <a:noFill/>
        </p:spPr>
        <p:txBody>
          <a:bodyPr wrap="square" rtlCol="0">
            <a:spAutoFit/>
          </a:bodyPr>
          <a:lstStyle/>
          <a:p>
            <a:r>
              <a:rPr lang="en-US" sz="2000" b="1" dirty="0">
                <a:solidFill>
                  <a:srgbClr val="C00000"/>
                </a:solidFill>
                <a:latin typeface="Alexandria"/>
              </a:rPr>
              <a:t>Benefits of Effective Training and Development</a:t>
            </a:r>
            <a:endParaRPr lang="en-US" sz="2000" dirty="0">
              <a:solidFill>
                <a:srgbClr val="C00000"/>
              </a:solidFill>
              <a:latin typeface="Alexandria"/>
            </a:endParaRPr>
          </a:p>
          <a:p>
            <a:pPr marL="342900" indent="-342900">
              <a:lnSpc>
                <a:spcPct val="150000"/>
              </a:lnSpc>
              <a:buFont typeface="Wingdings" panose="05000000000000000000" pitchFamily="2" charset="2"/>
              <a:buChar char="q"/>
            </a:pPr>
            <a:r>
              <a:rPr lang="en-US" sz="2000" b="1" dirty="0">
                <a:latin typeface="Alexandria"/>
              </a:rPr>
              <a:t>Increased Employee </a:t>
            </a:r>
            <a:r>
              <a:rPr lang="en-US" sz="2000" b="1" dirty="0" smtClean="0">
                <a:latin typeface="Alexandria"/>
              </a:rPr>
              <a:t>Engagement</a:t>
            </a:r>
            <a:endParaRPr lang="en-US" sz="2000" dirty="0">
              <a:latin typeface="Alexandria"/>
            </a:endParaRPr>
          </a:p>
          <a:p>
            <a:pPr marL="342900" indent="-342900">
              <a:lnSpc>
                <a:spcPct val="150000"/>
              </a:lnSpc>
              <a:buFont typeface="Wingdings" panose="05000000000000000000" pitchFamily="2" charset="2"/>
              <a:buChar char="q"/>
            </a:pPr>
            <a:r>
              <a:rPr lang="en-US" sz="2000" b="1" dirty="0">
                <a:latin typeface="Alexandria"/>
              </a:rPr>
              <a:t>Improved </a:t>
            </a:r>
            <a:r>
              <a:rPr lang="en-US" sz="2000" b="1" dirty="0" smtClean="0">
                <a:latin typeface="Alexandria"/>
              </a:rPr>
              <a:t>Productivity</a:t>
            </a:r>
          </a:p>
          <a:p>
            <a:pPr marL="342900" indent="-342900">
              <a:lnSpc>
                <a:spcPct val="150000"/>
              </a:lnSpc>
              <a:buFont typeface="Wingdings" panose="05000000000000000000" pitchFamily="2" charset="2"/>
              <a:buChar char="q"/>
            </a:pPr>
            <a:r>
              <a:rPr lang="en-US" sz="2000" b="1" dirty="0" smtClean="0">
                <a:latin typeface="Alexandria"/>
              </a:rPr>
              <a:t>Reduced Turnover</a:t>
            </a:r>
          </a:p>
          <a:p>
            <a:pPr marL="342900" indent="-342900">
              <a:lnSpc>
                <a:spcPct val="150000"/>
              </a:lnSpc>
              <a:buFont typeface="Wingdings" panose="05000000000000000000" pitchFamily="2" charset="2"/>
              <a:buChar char="q"/>
            </a:pPr>
            <a:r>
              <a:rPr lang="en-US" sz="2000" b="1" dirty="0" smtClean="0">
                <a:latin typeface="Alexandria"/>
              </a:rPr>
              <a:t>Enhanced </a:t>
            </a:r>
            <a:r>
              <a:rPr lang="en-US" sz="2000" b="1" dirty="0">
                <a:latin typeface="Alexandria"/>
              </a:rPr>
              <a:t>Company </a:t>
            </a:r>
            <a:r>
              <a:rPr lang="en-US" sz="2000" b="1" dirty="0" smtClean="0">
                <a:latin typeface="Alexandria"/>
              </a:rPr>
              <a:t>Culture</a:t>
            </a:r>
            <a:endParaRPr lang="en-US" sz="2000" dirty="0" smtClean="0">
              <a:latin typeface="Alexandria"/>
            </a:endParaRPr>
          </a:p>
          <a:p>
            <a:pPr marL="342900" indent="-342900">
              <a:lnSpc>
                <a:spcPct val="150000"/>
              </a:lnSpc>
              <a:buFont typeface="Wingdings" panose="05000000000000000000" pitchFamily="2" charset="2"/>
              <a:buChar char="q"/>
            </a:pPr>
            <a:r>
              <a:rPr lang="en-US" sz="2000" b="1" dirty="0" smtClean="0">
                <a:latin typeface="Alexandria"/>
              </a:rPr>
              <a:t>Competitive Advantage</a:t>
            </a:r>
            <a:endParaRPr lang="en-US" sz="2000" dirty="0">
              <a:latin typeface="Alexandria"/>
            </a:endParaRPr>
          </a:p>
        </p:txBody>
      </p:sp>
    </p:spTree>
    <p:extLst>
      <p:ext uri="{BB962C8B-B14F-4D97-AF65-F5344CB8AC3E}">
        <p14:creationId xmlns:p14="http://schemas.microsoft.com/office/powerpoint/2010/main" val="18275063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180728"/>
            <a:ext cx="10541000" cy="3046988"/>
          </a:xfrm>
          <a:prstGeom prst="rect">
            <a:avLst/>
          </a:prstGeom>
          <a:noFill/>
        </p:spPr>
        <p:txBody>
          <a:bodyPr wrap="square" rtlCol="0">
            <a:spAutoFit/>
          </a:bodyPr>
          <a:lstStyle/>
          <a:p>
            <a:r>
              <a:rPr lang="en-US" sz="1600" dirty="0">
                <a:latin typeface="Alexandria"/>
              </a:rPr>
              <a:t>This chapter focuses on performance management and feedback, emphasizing their importance. Key Focus:</a:t>
            </a:r>
          </a:p>
          <a:p>
            <a:endParaRPr lang="en-US" sz="1600" dirty="0">
              <a:latin typeface="Alexandria"/>
            </a:endParaRPr>
          </a:p>
          <a:p>
            <a:pPr marL="285750" indent="-285750">
              <a:buFont typeface="Arial" panose="020B0604020202020204" pitchFamily="34" charset="0"/>
              <a:buChar char="•"/>
            </a:pPr>
            <a:r>
              <a:rPr lang="en-US" sz="1600" b="1" dirty="0">
                <a:latin typeface="Alexandria"/>
              </a:rPr>
              <a:t>Designing Effective Performance Management</a:t>
            </a:r>
          </a:p>
          <a:p>
            <a:pPr marL="742950" lvl="1" indent="-285750">
              <a:lnSpc>
                <a:spcPct val="150000"/>
              </a:lnSpc>
              <a:buFont typeface="Wingdings" panose="05000000000000000000" pitchFamily="2" charset="2"/>
              <a:buChar char="Ø"/>
            </a:pPr>
            <a:r>
              <a:rPr lang="en-US" sz="1600" b="1" dirty="0">
                <a:latin typeface="Alexandria"/>
              </a:rPr>
              <a:t>Who conducts evaluations?</a:t>
            </a:r>
            <a:r>
              <a:rPr lang="en-US" sz="1600" dirty="0">
                <a:latin typeface="Alexandria"/>
              </a:rPr>
              <a:t> </a:t>
            </a:r>
          </a:p>
          <a:p>
            <a:pPr marL="742950" lvl="1" indent="-285750">
              <a:lnSpc>
                <a:spcPct val="150000"/>
              </a:lnSpc>
              <a:buFont typeface="Wingdings" panose="05000000000000000000" pitchFamily="2" charset="2"/>
              <a:buChar char="Ø"/>
            </a:pPr>
            <a:r>
              <a:rPr lang="en-US" sz="1600" b="1" dirty="0">
                <a:latin typeface="Alexandria"/>
              </a:rPr>
              <a:t>What aspects are evaluated?</a:t>
            </a:r>
            <a:r>
              <a:rPr lang="en-US" sz="1600" dirty="0">
                <a:latin typeface="Alexandria"/>
              </a:rPr>
              <a:t> </a:t>
            </a:r>
          </a:p>
          <a:p>
            <a:pPr marL="742950" lvl="1" indent="-285750">
              <a:lnSpc>
                <a:spcPct val="150000"/>
              </a:lnSpc>
              <a:buFont typeface="Wingdings" panose="05000000000000000000" pitchFamily="2" charset="2"/>
              <a:buChar char="Ø"/>
            </a:pPr>
            <a:r>
              <a:rPr lang="en-US" sz="1600" b="1" dirty="0">
                <a:latin typeface="Alexandria"/>
              </a:rPr>
              <a:t>How are evaluations administered?</a:t>
            </a:r>
            <a:r>
              <a:rPr lang="en-US" sz="1600" dirty="0">
                <a:latin typeface="Alexandria"/>
              </a:rPr>
              <a:t> </a:t>
            </a:r>
          </a:p>
          <a:p>
            <a:pPr marL="742950" lvl="1" indent="-285750">
              <a:lnSpc>
                <a:spcPct val="150000"/>
              </a:lnSpc>
              <a:buFont typeface="Wingdings" panose="05000000000000000000" pitchFamily="2" charset="2"/>
              <a:buChar char="Ø"/>
            </a:pPr>
            <a:r>
              <a:rPr lang="en-US" sz="1600" b="1" dirty="0">
                <a:latin typeface="Alexandria"/>
              </a:rPr>
              <a:t>What are the evaluation measures?</a:t>
            </a:r>
            <a:r>
              <a:rPr lang="en-US" sz="1600" dirty="0">
                <a:latin typeface="Alexandria"/>
              </a:rPr>
              <a:t> </a:t>
            </a:r>
          </a:p>
          <a:p>
            <a:pPr marL="742950" lvl="1" indent="-285750">
              <a:buFont typeface="Wingdings" panose="05000000000000000000" pitchFamily="2" charset="2"/>
              <a:buChar char="Ø"/>
            </a:pPr>
            <a:endParaRPr lang="en-US" sz="1600" dirty="0">
              <a:latin typeface="Alexandria"/>
            </a:endParaRPr>
          </a:p>
          <a:p>
            <a:pPr marL="344488" lvl="1" indent="-285750">
              <a:buFont typeface="Arial" panose="020B0604020202020204" pitchFamily="34" charset="0"/>
              <a:buChar char="•"/>
            </a:pPr>
            <a:r>
              <a:rPr lang="en-US" sz="1600" b="1" dirty="0">
                <a:latin typeface="Alexandria"/>
              </a:rPr>
              <a:t>Critical Guidelines for Success</a:t>
            </a:r>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Performance Management &amp; Feedback</a:t>
            </a:r>
          </a:p>
        </p:txBody>
      </p:sp>
    </p:spTree>
    <p:extLst>
      <p:ext uri="{BB962C8B-B14F-4D97-AF65-F5344CB8AC3E}">
        <p14:creationId xmlns:p14="http://schemas.microsoft.com/office/powerpoint/2010/main" val="1428904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308324"/>
          </a:xfrm>
          <a:prstGeom prst="rect">
            <a:avLst/>
          </a:prstGeom>
          <a:noFill/>
        </p:spPr>
        <p:txBody>
          <a:bodyPr wrap="square" rtlCol="0">
            <a:spAutoFit/>
          </a:bodyPr>
          <a:lstStyle/>
          <a:p>
            <a:pPr lvl="0"/>
            <a:endParaRPr lang="en-US" b="1" dirty="0">
              <a:solidFill>
                <a:srgbClr val="C00000"/>
              </a:solidFill>
              <a:latin typeface="Alexandria"/>
            </a:endParaRPr>
          </a:p>
          <a:p>
            <a:r>
              <a:rPr lang="en-US" b="1" dirty="0">
                <a:solidFill>
                  <a:srgbClr val="C00000"/>
                </a:solidFill>
                <a:latin typeface="Alexandria"/>
              </a:rPr>
              <a:t>2. Strategic Choices in Performance Management Systems</a:t>
            </a:r>
            <a:r>
              <a:rPr lang="en-US" b="1" dirty="0" smtClean="0">
                <a:solidFill>
                  <a:srgbClr val="C00000"/>
                </a:solidFill>
                <a:latin typeface="Alexandria"/>
              </a:rPr>
              <a:t>:</a:t>
            </a:r>
          </a:p>
          <a:p>
            <a:endParaRPr lang="en-US" b="1" dirty="0">
              <a:solidFill>
                <a:srgbClr val="C00000"/>
              </a:solidFill>
              <a:latin typeface="Alexandria"/>
            </a:endParaRPr>
          </a:p>
          <a:p>
            <a:pPr lvl="0"/>
            <a:r>
              <a:rPr lang="en-US" b="1" dirty="0">
                <a:latin typeface="Alexandria"/>
              </a:rPr>
              <a:t>Complexity vs. Simplicity:</a:t>
            </a:r>
            <a:r>
              <a:rPr lang="en-US" dirty="0">
                <a:latin typeface="Alexandria"/>
              </a:rPr>
              <a:t> Organizations can choose between a detailed system with many metrics or a simpler, streamlined approach depending on factors like size and industry</a:t>
            </a:r>
            <a:r>
              <a:rPr lang="en-US" dirty="0" smtClean="0">
                <a:latin typeface="Alexandria"/>
              </a:rPr>
              <a:t>.</a:t>
            </a:r>
          </a:p>
          <a:p>
            <a:pPr lvl="0"/>
            <a:endParaRPr lang="en-US" dirty="0">
              <a:latin typeface="Alexandria"/>
            </a:endParaRPr>
          </a:p>
          <a:p>
            <a:pPr lvl="0"/>
            <a:r>
              <a:rPr lang="en-US" b="1" dirty="0">
                <a:latin typeface="Alexandria"/>
              </a:rPr>
              <a:t>Focus and Frequency:</a:t>
            </a:r>
            <a:r>
              <a:rPr lang="en-US" dirty="0">
                <a:latin typeface="Alexandria"/>
              </a:rPr>
              <a:t> The system can focus on outcomes (results) or behaviors while achieving them. The frequency of formal reviews can also be tailored (annual vs. more frequent check-ins</a:t>
            </a:r>
            <a:r>
              <a:rPr lang="en-US"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58955" y="1143265"/>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2473416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r>
              <a:rPr lang="en-US" sz="2000" b="1" dirty="0">
                <a:solidFill>
                  <a:srgbClr val="C00000"/>
                </a:solidFill>
              </a:rPr>
              <a:t>Understanding the Pros and Cons:</a:t>
            </a:r>
            <a:endParaRPr lang="en-US" sz="2000" dirty="0">
              <a:solidFill>
                <a:srgbClr val="C00000"/>
              </a:solidFill>
            </a:endParaRPr>
          </a:p>
          <a:p>
            <a:r>
              <a:rPr lang="en-US" sz="2000" b="1" dirty="0"/>
              <a:t>Pros:</a:t>
            </a:r>
            <a:endParaRPr lang="en-US" sz="2000" dirty="0"/>
          </a:p>
          <a:p>
            <a:pPr marL="285750" lvl="0" indent="-285750">
              <a:buFont typeface="Arial" panose="020B0604020202020204" pitchFamily="34" charset="0"/>
              <a:buChar char="•"/>
            </a:pPr>
            <a:r>
              <a:rPr lang="en-US" sz="2000" dirty="0"/>
              <a:t>Improved Performance &amp; Engagement: Effective systems can lead to significant gains in performance and employee engagement.</a:t>
            </a:r>
          </a:p>
          <a:p>
            <a:pPr marL="285750" lvl="0" indent="-285750">
              <a:buFont typeface="Arial" panose="020B0604020202020204" pitchFamily="34" charset="0"/>
              <a:buChar char="•"/>
            </a:pPr>
            <a:r>
              <a:rPr lang="en-US" sz="2000" dirty="0"/>
              <a:t>Talent Development &amp; Data-Driven Decisions: Performance data helps identify high-potential employees and informs strategic talent management decisions.</a:t>
            </a:r>
          </a:p>
          <a:p>
            <a:r>
              <a:rPr lang="en-US" sz="2000" b="1" dirty="0"/>
              <a:t>Cons:</a:t>
            </a:r>
            <a:endParaRPr lang="en-US" sz="2000" dirty="0"/>
          </a:p>
          <a:p>
            <a:pPr marL="285750" lvl="0" indent="-285750">
              <a:buFont typeface="Arial" panose="020B0604020202020204" pitchFamily="34" charset="0"/>
              <a:buChar char="•"/>
            </a:pPr>
            <a:r>
              <a:rPr lang="en-US" sz="2000" dirty="0"/>
              <a:t>Administrative Burden &amp; Subjectivity: Complex systems can be time-consuming and bureaucratic. Performance evaluations can be subjective, leading to potential biases.</a:t>
            </a:r>
          </a:p>
          <a:p>
            <a:pPr marL="285750" lvl="0" indent="-285750">
              <a:buFont typeface="Arial" panose="020B0604020202020204" pitchFamily="34" charset="0"/>
              <a:buChar char="•"/>
            </a:pPr>
            <a:r>
              <a:rPr lang="en-US" sz="2000" dirty="0"/>
              <a:t>Short-Term Focus &amp; Employee Dissatisfaction: Overemphasis on short-term results can discourage long-term development, and poorly designed systems can demotivate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38821047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477875"/>
          </a:xfrm>
          <a:prstGeom prst="rect">
            <a:avLst/>
          </a:prstGeom>
          <a:noFill/>
        </p:spPr>
        <p:txBody>
          <a:bodyPr wrap="square" rtlCol="0">
            <a:spAutoFit/>
          </a:bodyPr>
          <a:lstStyle/>
          <a:p>
            <a:r>
              <a:rPr lang="en-US" sz="2000" b="1" dirty="0">
                <a:solidFill>
                  <a:srgbClr val="C00000"/>
                </a:solidFill>
                <a:latin typeface="Alexandria"/>
              </a:rPr>
              <a:t>Reasons for System Failure and Improvement Strategies</a:t>
            </a:r>
            <a:r>
              <a:rPr lang="en-US" sz="2000" b="1" dirty="0">
                <a:latin typeface="Alexandria"/>
              </a:rPr>
              <a:t>:</a:t>
            </a:r>
            <a:endParaRPr lang="en-US" sz="2000" dirty="0">
              <a:latin typeface="Alexandria"/>
            </a:endParaRPr>
          </a:p>
          <a:p>
            <a:pPr marL="285750" lvl="0" indent="-285750">
              <a:buFont typeface="Arial" panose="020B0604020202020204" pitchFamily="34" charset="0"/>
              <a:buChar char="•"/>
            </a:pPr>
            <a:r>
              <a:rPr lang="en-US" sz="2000" dirty="0">
                <a:latin typeface="Alexandria"/>
              </a:rPr>
              <a:t>Lack of Strategic </a:t>
            </a:r>
            <a:r>
              <a:rPr lang="en-US" sz="2000" dirty="0" smtClean="0">
                <a:latin typeface="Alexandria"/>
              </a:rPr>
              <a:t>Alignment</a:t>
            </a:r>
          </a:p>
          <a:p>
            <a:pPr marL="285750" lvl="0" indent="-285750">
              <a:buFont typeface="Arial" panose="020B0604020202020204" pitchFamily="34" charset="0"/>
              <a:buChar char="•"/>
            </a:pPr>
            <a:r>
              <a:rPr lang="en-US" sz="2000" dirty="0" smtClean="0">
                <a:latin typeface="Alexandria"/>
              </a:rPr>
              <a:t> </a:t>
            </a:r>
            <a:r>
              <a:rPr lang="en-US" sz="2000" dirty="0">
                <a:latin typeface="Alexandria"/>
              </a:rPr>
              <a:t>Inconsistent </a:t>
            </a:r>
            <a:r>
              <a:rPr lang="en-US" sz="2000" dirty="0" smtClean="0">
                <a:latin typeface="Alexandria"/>
              </a:rPr>
              <a:t>Communication </a:t>
            </a:r>
          </a:p>
          <a:p>
            <a:pPr marL="285750" lvl="0" indent="-285750">
              <a:buFont typeface="Arial" panose="020B0604020202020204" pitchFamily="34" charset="0"/>
              <a:buChar char="•"/>
            </a:pPr>
            <a:r>
              <a:rPr lang="en-US" sz="2000" dirty="0" smtClean="0">
                <a:latin typeface="Alexandria"/>
              </a:rPr>
              <a:t>Limited </a:t>
            </a:r>
            <a:r>
              <a:rPr lang="en-US" sz="2000" dirty="0">
                <a:latin typeface="Alexandria"/>
              </a:rPr>
              <a:t>Manager </a:t>
            </a:r>
            <a:r>
              <a:rPr lang="en-US" sz="2000" dirty="0" smtClean="0">
                <a:latin typeface="Alexandria"/>
              </a:rPr>
              <a:t>Training</a:t>
            </a:r>
          </a:p>
          <a:p>
            <a:pPr marL="285750" lvl="0" indent="-285750">
              <a:buFont typeface="Arial" panose="020B0604020202020204" pitchFamily="34" charset="0"/>
              <a:buChar char="•"/>
            </a:pPr>
            <a:r>
              <a:rPr lang="en-US" sz="2000" dirty="0" smtClean="0">
                <a:latin typeface="Alexandria"/>
              </a:rPr>
              <a:t>Focus </a:t>
            </a:r>
            <a:r>
              <a:rPr lang="en-US" sz="2000" dirty="0">
                <a:latin typeface="Alexandria"/>
              </a:rPr>
              <a:t>on Punishment &amp; Lack of Employee </a:t>
            </a:r>
            <a:r>
              <a:rPr lang="en-US" sz="2000" dirty="0" smtClean="0">
                <a:latin typeface="Alexandria"/>
              </a:rPr>
              <a:t>Involvement</a:t>
            </a:r>
          </a:p>
          <a:p>
            <a:pPr marL="285750" lvl="0" indent="-285750">
              <a:buFont typeface="Arial" panose="020B0604020202020204" pitchFamily="34" charset="0"/>
              <a:buChar char="•"/>
            </a:pPr>
            <a:endParaRPr lang="en-US" sz="2000" dirty="0" smtClean="0">
              <a:latin typeface="Alexandria"/>
            </a:endParaRPr>
          </a:p>
          <a:p>
            <a:pPr lvl="0"/>
            <a:r>
              <a:rPr lang="en-US" sz="2000" b="1" dirty="0" smtClean="0">
                <a:solidFill>
                  <a:srgbClr val="C00000"/>
                </a:solidFill>
                <a:latin typeface="Alexandria"/>
              </a:rPr>
              <a:t>Strategies </a:t>
            </a:r>
            <a:r>
              <a:rPr lang="en-US" sz="2000" b="1" dirty="0">
                <a:solidFill>
                  <a:srgbClr val="C00000"/>
                </a:solidFill>
                <a:latin typeface="Alexandria"/>
              </a:rPr>
              <a:t>for Effective Systems:</a:t>
            </a:r>
            <a:endParaRPr lang="en-US" sz="2000" dirty="0">
              <a:solidFill>
                <a:srgbClr val="C00000"/>
              </a:solidFill>
              <a:latin typeface="Alexandria"/>
            </a:endParaRPr>
          </a:p>
          <a:p>
            <a:pPr marL="285750" lvl="0" indent="-285750">
              <a:buFont typeface="Arial" panose="020B0604020202020204" pitchFamily="34" charset="0"/>
              <a:buChar char="•"/>
            </a:pPr>
            <a:r>
              <a:rPr lang="en-US" sz="2000" dirty="0">
                <a:latin typeface="Alexandria"/>
              </a:rPr>
              <a:t>Simplify the Process: </a:t>
            </a:r>
            <a:r>
              <a:rPr lang="en-US" sz="2000" dirty="0" smtClean="0">
                <a:latin typeface="Alexandria"/>
              </a:rPr>
              <a:t>Focus </a:t>
            </a:r>
            <a:r>
              <a:rPr lang="en-US" sz="2000" dirty="0">
                <a:latin typeface="Alexandria"/>
              </a:rPr>
              <a:t>on Meaningful </a:t>
            </a:r>
            <a:r>
              <a:rPr lang="en-US" sz="2000" dirty="0" smtClean="0">
                <a:latin typeface="Alexandria"/>
              </a:rPr>
              <a:t>Feedback</a:t>
            </a:r>
            <a:endParaRPr lang="en-US" sz="2000" dirty="0">
              <a:latin typeface="Alexandria"/>
            </a:endParaRPr>
          </a:p>
          <a:p>
            <a:pPr marL="285750" lvl="0" indent="-285750">
              <a:buFont typeface="Arial" panose="020B0604020202020204" pitchFamily="34" charset="0"/>
              <a:buChar char="•"/>
            </a:pPr>
            <a:r>
              <a:rPr lang="en-US" sz="2000" dirty="0">
                <a:latin typeface="Alexandria"/>
              </a:rPr>
              <a:t>Develop Manager </a:t>
            </a:r>
            <a:r>
              <a:rPr lang="en-US" sz="2000" dirty="0" smtClean="0">
                <a:latin typeface="Alexandria"/>
              </a:rPr>
              <a:t>Capabilities</a:t>
            </a:r>
            <a:endParaRPr lang="en-US" sz="2000" dirty="0">
              <a:latin typeface="Alexandria"/>
            </a:endParaRPr>
          </a:p>
          <a:p>
            <a:pPr marL="285750" lvl="0" indent="-285750">
              <a:buFont typeface="Arial" panose="020B0604020202020204" pitchFamily="34" charset="0"/>
              <a:buChar char="•"/>
            </a:pPr>
            <a:r>
              <a:rPr lang="en-US" sz="2000" dirty="0">
                <a:latin typeface="Alexandria"/>
              </a:rPr>
              <a:t>Link Performance to </a:t>
            </a:r>
            <a:r>
              <a:rPr lang="en-US" sz="2000" dirty="0" smtClean="0">
                <a:latin typeface="Alexandria"/>
              </a:rPr>
              <a:t>Rewards</a:t>
            </a:r>
            <a:endParaRPr lang="en-US" sz="2000" dirty="0">
              <a:latin typeface="Alexandria"/>
            </a:endParaRPr>
          </a:p>
          <a:p>
            <a:pPr marL="285750" lvl="0" indent="-285750">
              <a:buFont typeface="Arial" panose="020B0604020202020204" pitchFamily="34" charset="0"/>
              <a:buChar char="•"/>
            </a:pPr>
            <a:r>
              <a:rPr lang="en-US" sz="2000" dirty="0">
                <a:latin typeface="Alexandria"/>
              </a:rPr>
              <a:t>Embrace Technology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28975326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477875"/>
          </a:xfrm>
          <a:prstGeom prst="rect">
            <a:avLst/>
          </a:prstGeom>
          <a:noFill/>
        </p:spPr>
        <p:txBody>
          <a:bodyPr wrap="square" rtlCol="0">
            <a:spAutoFit/>
          </a:bodyPr>
          <a:lstStyle/>
          <a:p>
            <a:r>
              <a:rPr lang="en-US" sz="2000" b="1" dirty="0">
                <a:solidFill>
                  <a:srgbClr val="C00000"/>
                </a:solidFill>
                <a:latin typeface="Alexandria"/>
              </a:rPr>
              <a:t>A Roadmap for Success:</a:t>
            </a:r>
            <a:endParaRPr lang="en-US" sz="2000" dirty="0">
              <a:solidFill>
                <a:srgbClr val="C00000"/>
              </a:solidFill>
              <a:latin typeface="Alexandria"/>
            </a:endParaRPr>
          </a:p>
          <a:p>
            <a:endParaRPr lang="en-US" sz="2000" dirty="0">
              <a:latin typeface="Alexandria"/>
            </a:endParaRPr>
          </a:p>
          <a:p>
            <a:pPr lvl="0"/>
            <a:r>
              <a:rPr lang="en-US" sz="2000" b="1" dirty="0">
                <a:latin typeface="Alexandria"/>
              </a:rPr>
              <a:t>Collaborative Design &amp; Strategic Alignment:</a:t>
            </a:r>
            <a:r>
              <a:rPr lang="en-US" sz="2000" dirty="0">
                <a:latin typeface="Alexandria"/>
              </a:rPr>
              <a:t> Involve managers in the design process and ensure the system is tightly linked to the organization's strategy</a:t>
            </a:r>
            <a:r>
              <a:rPr lang="en-US" sz="2000" dirty="0" smtClean="0">
                <a:latin typeface="Alexandria"/>
              </a:rPr>
              <a:t>.</a:t>
            </a:r>
          </a:p>
          <a:p>
            <a:pPr lvl="0"/>
            <a:endParaRPr lang="en-US" sz="2000" dirty="0">
              <a:latin typeface="Alexandria"/>
            </a:endParaRPr>
          </a:p>
          <a:p>
            <a:pPr lvl="0"/>
            <a:r>
              <a:rPr lang="en-US" sz="2000" b="1" dirty="0">
                <a:latin typeface="Alexandria"/>
              </a:rPr>
              <a:t>Fair and Objective Evaluations:</a:t>
            </a:r>
            <a:r>
              <a:rPr lang="en-US" sz="2000" dirty="0">
                <a:latin typeface="Alexandria"/>
              </a:rPr>
              <a:t> Establish clear performance standards using a combination of absolute </a:t>
            </a:r>
            <a:r>
              <a:rPr lang="en-US" sz="2000" dirty="0" smtClean="0">
                <a:latin typeface="Alexandria"/>
              </a:rPr>
              <a:t>(rating) </a:t>
            </a:r>
            <a:r>
              <a:rPr lang="en-US" sz="2000" dirty="0">
                <a:latin typeface="Alexandria"/>
              </a:rPr>
              <a:t>and relative </a:t>
            </a:r>
            <a:r>
              <a:rPr lang="en-US" sz="2000" dirty="0" smtClean="0">
                <a:latin typeface="Alexandria"/>
              </a:rPr>
              <a:t>(ranking) </a:t>
            </a:r>
            <a:r>
              <a:rPr lang="en-US" sz="2000" dirty="0">
                <a:latin typeface="Alexandria"/>
              </a:rPr>
              <a:t>measures when appropriate.</a:t>
            </a:r>
          </a:p>
          <a:p>
            <a:pPr lvl="1"/>
            <a:r>
              <a:rPr lang="en-US" sz="2000" dirty="0">
                <a:latin typeface="Alexandria"/>
              </a:rPr>
              <a:t>The chapter </a:t>
            </a:r>
            <a:r>
              <a:rPr lang="en-US" sz="2000" dirty="0" smtClean="0">
                <a:latin typeface="Alexandria"/>
              </a:rPr>
              <a:t>also </a:t>
            </a:r>
            <a:r>
              <a:rPr lang="en-US" sz="2000" dirty="0">
                <a:latin typeface="Alexandria"/>
              </a:rPr>
              <a:t>discussed various evaluation methods beyond setting standards, such as:</a:t>
            </a:r>
          </a:p>
          <a:p>
            <a:pPr lvl="2"/>
            <a:r>
              <a:rPr lang="en-US" sz="2000" dirty="0">
                <a:latin typeface="Alexandria"/>
              </a:rPr>
              <a:t>Management by Objectives (MBO)</a:t>
            </a:r>
          </a:p>
          <a:p>
            <a:pPr lvl="2"/>
            <a:r>
              <a:rPr lang="en-US" sz="2000" dirty="0">
                <a:latin typeface="Alexandria"/>
              </a:rPr>
              <a:t>360-Degree </a:t>
            </a:r>
            <a:r>
              <a:rPr lang="en-US" sz="2000" dirty="0" smtClean="0">
                <a:latin typeface="Alexandria"/>
              </a:rPr>
              <a:t>Feedback</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2991214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477875"/>
          </a:xfrm>
          <a:prstGeom prst="rect">
            <a:avLst/>
          </a:prstGeom>
          <a:noFill/>
        </p:spPr>
        <p:txBody>
          <a:bodyPr wrap="square" rtlCol="0">
            <a:spAutoFit/>
          </a:bodyPr>
          <a:lstStyle/>
          <a:p>
            <a:pPr lvl="0"/>
            <a:r>
              <a:rPr lang="en-US" sz="2000" b="1" dirty="0" smtClean="0">
                <a:latin typeface="Alexandria"/>
              </a:rPr>
              <a:t>Fostering </a:t>
            </a:r>
            <a:r>
              <a:rPr lang="en-US" sz="2000" b="1" dirty="0">
                <a:latin typeface="Alexandria"/>
              </a:rPr>
              <a:t>Open Communication:</a:t>
            </a:r>
            <a:r>
              <a:rPr lang="en-US" sz="2000" dirty="0">
                <a:latin typeface="Alexandria"/>
              </a:rPr>
              <a:t> Promote open and frequent communication regarding expectations, performance, and development goals</a:t>
            </a:r>
            <a:r>
              <a:rPr lang="en-US" sz="2000" dirty="0" smtClean="0">
                <a:latin typeface="Alexandria"/>
              </a:rPr>
              <a:t>.</a:t>
            </a:r>
          </a:p>
          <a:p>
            <a:pPr lvl="0"/>
            <a:endParaRPr lang="en-US" sz="2000" dirty="0">
              <a:latin typeface="Alexandria"/>
            </a:endParaRPr>
          </a:p>
          <a:p>
            <a:pPr lvl="0"/>
            <a:r>
              <a:rPr lang="en-US" sz="2000" b="1" dirty="0">
                <a:latin typeface="Alexandria"/>
              </a:rPr>
              <a:t>Establishing Clear Consequences:</a:t>
            </a:r>
            <a:r>
              <a:rPr lang="en-US" sz="2000" dirty="0">
                <a:latin typeface="Alexandria"/>
              </a:rPr>
              <a:t> Implement clear and consistent consequences for performance, both positive (rewards) and negative (performance improvement plans</a:t>
            </a:r>
            <a:r>
              <a:rPr lang="en-US" sz="2000" dirty="0" smtClean="0">
                <a:latin typeface="Alexandria"/>
              </a:rPr>
              <a:t>).</a:t>
            </a:r>
          </a:p>
          <a:p>
            <a:pPr lvl="0"/>
            <a:endParaRPr lang="en-US" sz="2000" dirty="0">
              <a:latin typeface="Alexandria"/>
            </a:endParaRPr>
          </a:p>
          <a:p>
            <a:pPr lvl="0"/>
            <a:r>
              <a:rPr lang="en-US" sz="2000" b="1" dirty="0">
                <a:latin typeface="Alexandria"/>
              </a:rPr>
              <a:t>Securing Top-Management Commitment:</a:t>
            </a:r>
            <a:r>
              <a:rPr lang="en-US" sz="2000" dirty="0">
                <a:latin typeface="Alexandria"/>
              </a:rPr>
              <a:t> Gain unwavering commitment from top management to create a performance-driven culture</a:t>
            </a:r>
            <a:r>
              <a:rPr lang="en-US" sz="2000" dirty="0" smtClean="0">
                <a:latin typeface="Alexandria"/>
              </a:rPr>
              <a:t>.</a:t>
            </a:r>
          </a:p>
          <a:p>
            <a:pPr lvl="0"/>
            <a:endParaRPr lang="en-US" sz="2000" dirty="0">
              <a:latin typeface="Alexandria"/>
            </a:endParaRPr>
          </a:p>
          <a:p>
            <a:pPr lvl="0"/>
            <a:r>
              <a:rPr lang="en-US" sz="2000" b="1" dirty="0">
                <a:latin typeface="Alexandria"/>
              </a:rPr>
              <a:t>Continuous Improvement:</a:t>
            </a:r>
            <a:r>
              <a:rPr lang="en-US" sz="2000" dirty="0">
                <a:latin typeface="Alexandria"/>
              </a:rPr>
              <a:t> Recognize that the system is a dynamic tool and regularly review and refine it to address changing needs and maintain its effectiveness.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17163212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566" y="1285875"/>
            <a:ext cx="9323692" cy="5006756"/>
          </a:xfrm>
          <a:prstGeom prst="rect">
            <a:avLst/>
          </a:prstGeom>
        </p:spPr>
      </p:pic>
      <p:sp>
        <p:nvSpPr>
          <p:cNvPr id="5" name="TextBox 4"/>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Tree>
    <p:extLst>
      <p:ext uri="{BB962C8B-B14F-4D97-AF65-F5344CB8AC3E}">
        <p14:creationId xmlns:p14="http://schemas.microsoft.com/office/powerpoint/2010/main" val="39590829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sp>
        <p:nvSpPr>
          <p:cNvPr id="48" name="TextBox 47"/>
          <p:cNvSpPr txBox="1"/>
          <p:nvPr/>
        </p:nvSpPr>
        <p:spPr>
          <a:xfrm>
            <a:off x="942308" y="2419499"/>
            <a:ext cx="10541000" cy="3046988"/>
          </a:xfrm>
          <a:prstGeom prst="rect">
            <a:avLst/>
          </a:prstGeom>
          <a:noFill/>
        </p:spPr>
        <p:txBody>
          <a:bodyPr wrap="square" rtlCol="0">
            <a:spAutoFit/>
          </a:bodyPr>
          <a:lstStyle/>
          <a:p>
            <a:r>
              <a:rPr lang="en-US" sz="1600" dirty="0">
                <a:latin typeface="Alexandria"/>
              </a:rPr>
              <a:t>This chapter provides insight into key compensation topics. Equity issues are examined from the individual, internal and external points of view. Key Focus:</a:t>
            </a:r>
          </a:p>
          <a:p>
            <a:pPr marL="285750" indent="-285750">
              <a:lnSpc>
                <a:spcPct val="150000"/>
              </a:lnSpc>
              <a:buFont typeface="Arial" panose="020B0604020202020204" pitchFamily="34" charset="0"/>
              <a:buChar char="•"/>
            </a:pPr>
            <a:r>
              <a:rPr lang="en-US" sz="1600" b="1" dirty="0">
                <a:latin typeface="Alexandria"/>
              </a:rPr>
              <a:t>Equity</a:t>
            </a:r>
          </a:p>
          <a:p>
            <a:pPr marL="566738" indent="-285750">
              <a:lnSpc>
                <a:spcPct val="150000"/>
              </a:lnSpc>
              <a:buFont typeface="Wingdings" panose="05000000000000000000" pitchFamily="2" charset="2"/>
              <a:buChar char="Ø"/>
            </a:pPr>
            <a:r>
              <a:rPr lang="en-US" sz="1600" b="1" dirty="0">
                <a:latin typeface="Alexandria"/>
              </a:rPr>
              <a:t>Internal Equity</a:t>
            </a:r>
          </a:p>
          <a:p>
            <a:pPr marL="566738" indent="-285750">
              <a:lnSpc>
                <a:spcPct val="150000"/>
              </a:lnSpc>
              <a:buFont typeface="Wingdings" panose="05000000000000000000" pitchFamily="2" charset="2"/>
              <a:buChar char="Ø"/>
            </a:pPr>
            <a:r>
              <a:rPr lang="en-US" sz="1600" b="1" dirty="0">
                <a:latin typeface="Alexandria"/>
              </a:rPr>
              <a:t>External Equity</a:t>
            </a:r>
          </a:p>
          <a:p>
            <a:pPr marL="566738" indent="-285750">
              <a:lnSpc>
                <a:spcPct val="150000"/>
              </a:lnSpc>
              <a:buFont typeface="Wingdings" panose="05000000000000000000" pitchFamily="2" charset="2"/>
              <a:buChar char="Ø"/>
            </a:pPr>
            <a:r>
              <a:rPr lang="en-US" sz="1600" b="1" dirty="0">
                <a:latin typeface="Alexandria"/>
              </a:rPr>
              <a:t>Individual Equity</a:t>
            </a:r>
          </a:p>
          <a:p>
            <a:pPr marL="285750" indent="-285750">
              <a:lnSpc>
                <a:spcPct val="150000"/>
              </a:lnSpc>
              <a:buFont typeface="Arial" panose="020B0604020202020204" pitchFamily="34" charset="0"/>
              <a:buChar char="•"/>
            </a:pPr>
            <a:r>
              <a:rPr lang="en-US" sz="1600" b="1" dirty="0">
                <a:latin typeface="Alexandria"/>
              </a:rPr>
              <a:t>Executive Compensation</a:t>
            </a:r>
          </a:p>
          <a:p>
            <a:pPr marL="285750" indent="-285750">
              <a:lnSpc>
                <a:spcPct val="150000"/>
              </a:lnSpc>
              <a:buFont typeface="Arial" panose="020B0604020202020204" pitchFamily="34" charset="0"/>
              <a:buChar char="•"/>
            </a:pPr>
            <a:r>
              <a:rPr lang="en-US" sz="1600" b="1" dirty="0">
                <a:latin typeface="Alexandria"/>
              </a:rPr>
              <a:t>Compensation System</a:t>
            </a:r>
          </a:p>
          <a:p>
            <a:pPr marL="285750" indent="-285750">
              <a:buFont typeface="Arial" panose="020B0604020202020204" pitchFamily="34" charset="0"/>
              <a:buChar char="•"/>
            </a:pPr>
            <a:endParaRPr lang="en-US" sz="16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Strategic Pay Plan</a:t>
            </a:r>
            <a:endParaRPr lang="en-US" dirty="0"/>
          </a:p>
        </p:txBody>
      </p:sp>
    </p:spTree>
    <p:extLst>
      <p:ext uri="{BB962C8B-B14F-4D97-AF65-F5344CB8AC3E}">
        <p14:creationId xmlns:p14="http://schemas.microsoft.com/office/powerpoint/2010/main" val="1066711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dirty="0"/>
              <a:t>Compensation is a multifaceted strategic tool that significantly impacts an organization's ability to attract, retain, and motivate employees. It is influenced by various factors, including job roles, performance, market conditions, and legal regulations</a:t>
            </a:r>
            <a:r>
              <a:rPr lang="en-US" sz="2000" dirty="0" smtClean="0"/>
              <a:t>.</a:t>
            </a:r>
          </a:p>
          <a:p>
            <a:endParaRPr lang="en-US" sz="2000" dirty="0"/>
          </a:p>
          <a:p>
            <a:r>
              <a:rPr lang="en-US" sz="2000" b="1" dirty="0">
                <a:solidFill>
                  <a:srgbClr val="C00000"/>
                </a:solidFill>
              </a:rPr>
              <a:t>Effective compensation systems </a:t>
            </a:r>
            <a:r>
              <a:rPr lang="en-US" sz="2000" dirty="0"/>
              <a:t>seek to balance </a:t>
            </a:r>
            <a:r>
              <a:rPr lang="en-US" sz="2000" dirty="0">
                <a:solidFill>
                  <a:srgbClr val="C00000"/>
                </a:solidFill>
              </a:rPr>
              <a:t>internal equity</a:t>
            </a:r>
            <a:r>
              <a:rPr lang="en-US" sz="2000" dirty="0"/>
              <a:t> (fairness within the organization), </a:t>
            </a:r>
            <a:r>
              <a:rPr lang="en-US" sz="2000" dirty="0">
                <a:solidFill>
                  <a:srgbClr val="C00000"/>
                </a:solidFill>
              </a:rPr>
              <a:t>external equity </a:t>
            </a:r>
            <a:r>
              <a:rPr lang="en-US" sz="2000" dirty="0"/>
              <a:t>(competitiveness with the market), and </a:t>
            </a:r>
            <a:r>
              <a:rPr lang="en-US" sz="2000" dirty="0">
                <a:solidFill>
                  <a:srgbClr val="C00000"/>
                </a:solidFill>
              </a:rPr>
              <a:t>individual equity </a:t>
            </a:r>
            <a:r>
              <a:rPr lang="en-US" sz="2000" dirty="0"/>
              <a:t>(fairness among employees in the same role). While seniority-based systems were once prevalent, modern organizations increasingly emphasize </a:t>
            </a:r>
            <a:r>
              <a:rPr lang="en-US" sz="2000" dirty="0">
                <a:solidFill>
                  <a:srgbClr val="C00000"/>
                </a:solidFill>
              </a:rPr>
              <a:t>performance-based pay</a:t>
            </a:r>
            <a:r>
              <a:rPr lang="en-US" sz="2000" dirty="0"/>
              <a:t>, including merit pay and incentive plans</a:t>
            </a:r>
            <a:r>
              <a:rPr lang="en-US" sz="2000" dirty="0" smtClean="0"/>
              <a:t>.</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Tree>
    <p:extLst>
      <p:ext uri="{BB962C8B-B14F-4D97-AF65-F5344CB8AC3E}">
        <p14:creationId xmlns:p14="http://schemas.microsoft.com/office/powerpoint/2010/main" val="647450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93100"/>
          </a:xfrm>
          <a:prstGeom prst="rect">
            <a:avLst/>
          </a:prstGeom>
          <a:noFill/>
        </p:spPr>
        <p:txBody>
          <a:bodyPr wrap="square" rtlCol="0">
            <a:spAutoFit/>
          </a:bodyPr>
          <a:lstStyle/>
          <a:p>
            <a:endParaRPr lang="en-US" sz="2000" dirty="0" smtClean="0"/>
          </a:p>
          <a:p>
            <a:r>
              <a:rPr lang="en-US" b="1" dirty="0"/>
              <a:t>Direct Compensation</a:t>
            </a:r>
          </a:p>
          <a:p>
            <a:r>
              <a:rPr lang="en-US" dirty="0"/>
              <a:t>Direct compensation refers to monetary payments employees receive for their work. It comprises:</a:t>
            </a:r>
          </a:p>
          <a:p>
            <a:pPr lvl="0"/>
            <a:r>
              <a:rPr lang="en-US" b="1" dirty="0"/>
              <a:t>Base pay:</a:t>
            </a:r>
            <a:r>
              <a:rPr lang="en-US" dirty="0"/>
              <a:t> The fixed amount of money employees earn for their job, usually paid on a regular basis (hourly, weekly, monthly, or annually).</a:t>
            </a:r>
          </a:p>
          <a:p>
            <a:pPr lvl="0"/>
            <a:r>
              <a:rPr lang="en-US" b="1" dirty="0"/>
              <a:t>Incentives:</a:t>
            </a:r>
            <a:r>
              <a:rPr lang="en-US" dirty="0"/>
              <a:t> Variable pay linked to individual or organizational performance. This includes:</a:t>
            </a:r>
          </a:p>
          <a:p>
            <a:pPr lvl="1"/>
            <a:r>
              <a:rPr lang="en-US" b="1" dirty="0"/>
              <a:t>Bonuses:</a:t>
            </a:r>
            <a:r>
              <a:rPr lang="en-US" dirty="0"/>
              <a:t> Lump sum payments given in recognition of specific achievements or contributions.</a:t>
            </a:r>
          </a:p>
          <a:p>
            <a:pPr lvl="1"/>
            <a:r>
              <a:rPr lang="en-US" b="1" dirty="0"/>
              <a:t>Commissions:</a:t>
            </a:r>
            <a:r>
              <a:rPr lang="en-US" dirty="0"/>
              <a:t> Pay based on a percentage of sales or revenue generated.</a:t>
            </a:r>
          </a:p>
          <a:p>
            <a:pPr lvl="1"/>
            <a:r>
              <a:rPr lang="en-US" b="1" dirty="0"/>
              <a:t>Profit-sharing:</a:t>
            </a:r>
            <a:r>
              <a:rPr lang="en-US" dirty="0"/>
              <a:t> Employees receive a portion of the company's profits.</a:t>
            </a:r>
          </a:p>
          <a:p>
            <a:pPr lvl="1"/>
            <a:r>
              <a:rPr lang="en-US" b="1" dirty="0"/>
              <a:t>Stock options:</a:t>
            </a:r>
            <a:r>
              <a:rPr lang="en-US" dirty="0"/>
              <a:t> The right to purchase company shares at a predetermined price.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77875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693319"/>
          </a:xfrm>
          <a:prstGeom prst="rect">
            <a:avLst/>
          </a:prstGeom>
          <a:noFill/>
        </p:spPr>
        <p:txBody>
          <a:bodyPr wrap="square" rtlCol="0">
            <a:spAutoFit/>
          </a:bodyPr>
          <a:lstStyle/>
          <a:p>
            <a:endParaRPr lang="en-US" b="1" dirty="0" smtClean="0"/>
          </a:p>
          <a:p>
            <a:r>
              <a:rPr lang="en-US" b="1" dirty="0" smtClean="0"/>
              <a:t>Indirect </a:t>
            </a:r>
            <a:r>
              <a:rPr lang="en-US" b="1" dirty="0"/>
              <a:t>Compensation (Benefits)</a:t>
            </a:r>
          </a:p>
          <a:p>
            <a:r>
              <a:rPr lang="en-US" dirty="0"/>
              <a:t>Indirect compensation, also known as benefits, refers to non-monetary rewards provided to employees. These can be categorized into:</a:t>
            </a:r>
          </a:p>
          <a:p>
            <a:pPr lvl="0"/>
            <a:r>
              <a:rPr lang="en-US" b="1" dirty="0"/>
              <a:t>Legally Required Benefits:</a:t>
            </a:r>
            <a:endParaRPr lang="en-US" dirty="0"/>
          </a:p>
          <a:p>
            <a:pPr lvl="1"/>
            <a:r>
              <a:rPr lang="en-US" dirty="0"/>
              <a:t>Social security</a:t>
            </a:r>
          </a:p>
          <a:p>
            <a:pPr lvl="1"/>
            <a:r>
              <a:rPr lang="en-US" dirty="0"/>
              <a:t>Unemployment compensation</a:t>
            </a:r>
          </a:p>
          <a:p>
            <a:pPr lvl="1"/>
            <a:r>
              <a:rPr lang="en-US" dirty="0"/>
              <a:t>Workers' compensation</a:t>
            </a:r>
          </a:p>
          <a:p>
            <a:pPr lvl="1"/>
            <a:r>
              <a:rPr lang="en-US" dirty="0"/>
              <a:t>Family and Medical Leave Act (FMLA)</a:t>
            </a:r>
          </a:p>
          <a:p>
            <a:pPr lvl="0"/>
            <a:r>
              <a:rPr lang="en-US" b="1" dirty="0"/>
              <a:t>Optional Benefits:</a:t>
            </a:r>
            <a:endParaRPr lang="en-US" dirty="0"/>
          </a:p>
          <a:p>
            <a:pPr lvl="1"/>
            <a:r>
              <a:rPr lang="en-US" dirty="0"/>
              <a:t>Paid time off (PTO) including holidays, vacation, sick </a:t>
            </a:r>
            <a:r>
              <a:rPr lang="en-US" dirty="0" smtClean="0"/>
              <a:t>leave, Health insurance, Retirement/pension plans, Disability insurance, Life insurance, Tuition reimbursement, Dependent </a:t>
            </a:r>
            <a:r>
              <a:rPr lang="en-US" dirty="0"/>
              <a:t>care assistance</a:t>
            </a:r>
          </a:p>
          <a:p>
            <a:pPr lvl="1"/>
            <a:r>
              <a:rPr lang="en-US" dirty="0"/>
              <a:t>Flexible work arrangements (telecommuting, flextime, compressed work weeks)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3990769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565630" cy="4401205"/>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C00000"/>
                </a:solidFill>
                <a:latin typeface="Alexandria"/>
              </a:rPr>
              <a:t>Executive compensation </a:t>
            </a:r>
            <a:r>
              <a:rPr lang="en-US" sz="2000" dirty="0">
                <a:latin typeface="Alexandria"/>
              </a:rPr>
              <a:t>has become a focal point of public and regulatory scrutiny due to the widening gap between executive pay and that of average employees. Balancing the need to attract top talent with shareholder interests and ethical considerations is a complex challenge for organizations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Legal frameworks, such as the Equal Pay Act and the Fair Labor Standards Act, play a crucial role in shaping compensation practices. Organizations must navigate these regulations to ensure compliance while maintaining competitive compensation packages.</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Designing </a:t>
            </a:r>
            <a:r>
              <a:rPr lang="en-US" sz="2000" dirty="0">
                <a:latin typeface="Alexandria"/>
              </a:rPr>
              <a:t>and implementing a successful compensation strategy requires a careful balance of various factors. Organizations must consider employee needs, organizational goals, market conditions, and legal requirements to create a system that is fair, equitable, and motivating.</a:t>
            </a:r>
          </a:p>
          <a:p>
            <a:pPr marL="34290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11711961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889000" y="2165757"/>
            <a:ext cx="10541000" cy="2554545"/>
          </a:xfrm>
          <a:prstGeom prst="rect">
            <a:avLst/>
          </a:prstGeom>
          <a:noFill/>
        </p:spPr>
        <p:txBody>
          <a:bodyPr wrap="square" rtlCol="0">
            <a:spAutoFit/>
          </a:bodyPr>
          <a:lstStyle/>
          <a:p>
            <a:r>
              <a:rPr lang="en-US" sz="1600" dirty="0">
                <a:latin typeface="Alexandria"/>
              </a:rPr>
              <a:t>This chapter highlights the importance of effectively managing employee separation, both voluntary (resignations) and involuntary (layoffs). Key Focus:</a:t>
            </a:r>
          </a:p>
          <a:p>
            <a:endParaRPr lang="en-US" sz="1600" dirty="0">
              <a:latin typeface="Alexandria"/>
            </a:endParaRPr>
          </a:p>
          <a:p>
            <a:pPr marL="285750" indent="-285750">
              <a:lnSpc>
                <a:spcPct val="150000"/>
              </a:lnSpc>
              <a:buFont typeface="Arial" panose="020B0604020202020204" pitchFamily="34" charset="0"/>
              <a:buChar char="•"/>
            </a:pPr>
            <a:r>
              <a:rPr lang="en-US" sz="1600" b="1" dirty="0">
                <a:latin typeface="Alexandria"/>
              </a:rPr>
              <a:t>Restructuring and Reductions in Force</a:t>
            </a:r>
          </a:p>
          <a:p>
            <a:pPr marL="285750" indent="-285750">
              <a:lnSpc>
                <a:spcPct val="150000"/>
              </a:lnSpc>
              <a:buFont typeface="Arial" panose="020B0604020202020204" pitchFamily="34" charset="0"/>
              <a:buChar char="•"/>
            </a:pPr>
            <a:r>
              <a:rPr lang="en-US" sz="1600" b="1" dirty="0">
                <a:latin typeface="Alexandria"/>
              </a:rPr>
              <a:t>Cost of Turnover</a:t>
            </a:r>
          </a:p>
          <a:p>
            <a:pPr marL="285750" indent="-285750">
              <a:lnSpc>
                <a:spcPct val="150000"/>
              </a:lnSpc>
              <a:buFont typeface="Arial" panose="020B0604020202020204" pitchFamily="34" charset="0"/>
              <a:buChar char="•"/>
            </a:pPr>
            <a:r>
              <a:rPr lang="en-US" sz="1600" b="1" dirty="0" smtClean="0">
                <a:latin typeface="Alexandria"/>
              </a:rPr>
              <a:t>Retirement</a:t>
            </a:r>
            <a:endParaRPr lang="en-US" sz="1600" b="1" dirty="0">
              <a:latin typeface="Alexandria"/>
            </a:endParaRPr>
          </a:p>
          <a:p>
            <a:pPr>
              <a:lnSpc>
                <a:spcPct val="150000"/>
              </a:lnSpc>
            </a:pPr>
            <a:endParaRPr lang="en-US" sz="1600" b="1"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Employee Separation and Retention Management </a:t>
            </a:r>
          </a:p>
        </p:txBody>
      </p:sp>
    </p:spTree>
    <p:extLst>
      <p:ext uri="{BB962C8B-B14F-4D97-AF65-F5344CB8AC3E}">
        <p14:creationId xmlns:p14="http://schemas.microsoft.com/office/powerpoint/2010/main" val="2378447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3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170099"/>
          </a:xfrm>
          <a:prstGeom prst="rect">
            <a:avLst/>
          </a:prstGeom>
          <a:noFill/>
        </p:spPr>
        <p:txBody>
          <a:bodyPr wrap="square" rtlCol="0">
            <a:spAutoFit/>
          </a:bodyPr>
          <a:lstStyle/>
          <a:p>
            <a:r>
              <a:rPr lang="en-US" sz="2000" dirty="0"/>
              <a:t>Effective </a:t>
            </a:r>
            <a:r>
              <a:rPr lang="en-US" sz="2000" b="1" dirty="0">
                <a:solidFill>
                  <a:srgbClr val="C00000"/>
                </a:solidFill>
              </a:rPr>
              <a:t>management of employee separation and retention </a:t>
            </a:r>
            <a:r>
              <a:rPr lang="en-US" sz="2000" dirty="0"/>
              <a:t>is a critical function for contemporary organizations. It encompasses a strategic approach that balances the costs and benefits associated with employee turnover while optimizing organizational performance</a:t>
            </a:r>
            <a:r>
              <a:rPr lang="en-US" sz="2000" dirty="0" smtClean="0"/>
              <a:t>.</a:t>
            </a:r>
          </a:p>
          <a:p>
            <a:r>
              <a:rPr lang="en-US" sz="2000" dirty="0" smtClean="0"/>
              <a:t>Employee </a:t>
            </a:r>
            <a:r>
              <a:rPr lang="en-US" sz="2000" dirty="0"/>
              <a:t>separation, whether voluntary or involuntary, is an inherent aspect of organizational life. </a:t>
            </a:r>
            <a:endParaRPr lang="en-US" sz="2000" dirty="0" smtClean="0"/>
          </a:p>
          <a:p>
            <a:endParaRPr lang="en-US" sz="2000" dirty="0"/>
          </a:p>
          <a:p>
            <a:r>
              <a:rPr lang="en-US" sz="2000" b="1" dirty="0" smtClean="0">
                <a:solidFill>
                  <a:srgbClr val="C00000"/>
                </a:solidFill>
              </a:rPr>
              <a:t>Layoffs</a:t>
            </a:r>
            <a:r>
              <a:rPr lang="en-US" sz="2000" b="1" dirty="0">
                <a:solidFill>
                  <a:srgbClr val="C00000"/>
                </a:solidFill>
              </a:rPr>
              <a:t>, </a:t>
            </a:r>
            <a:r>
              <a:rPr lang="en-US" sz="2000" dirty="0"/>
              <a:t>often necessitated by economic downturns or strategic shifts, demand careful planning and execution to minimize negative impacts on remaining employees and organizational reputation. The strategic management of layoffs involves open communication, comprehensive severance packages, outplacement services, and efforts to preserve employee morale</a:t>
            </a:r>
            <a:r>
              <a:rPr lang="en-US" sz="2000" dirty="0" smtClean="0"/>
              <a:t>.</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Tree>
    <p:extLst>
      <p:ext uri="{BB962C8B-B14F-4D97-AF65-F5344CB8AC3E}">
        <p14:creationId xmlns:p14="http://schemas.microsoft.com/office/powerpoint/2010/main" val="39757425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4093428"/>
          </a:xfrm>
          <a:prstGeom prst="rect">
            <a:avLst/>
          </a:prstGeom>
          <a:noFill/>
        </p:spPr>
        <p:txBody>
          <a:bodyPr wrap="square" rtlCol="0">
            <a:spAutoFit/>
          </a:bodyPr>
          <a:lstStyle/>
          <a:p>
            <a:r>
              <a:rPr lang="en-US" sz="2000" b="1" dirty="0" smtClean="0">
                <a:solidFill>
                  <a:srgbClr val="C00000"/>
                </a:solidFill>
              </a:rPr>
              <a:t>Retirement</a:t>
            </a:r>
            <a:r>
              <a:rPr lang="en-US" sz="2000" dirty="0" smtClean="0"/>
              <a:t> </a:t>
            </a:r>
            <a:r>
              <a:rPr lang="en-US" sz="2000" dirty="0"/>
              <a:t>is another form of employee separation. Organizations must navigate the challenges associated with the loss of institutional knowledge while also capitalizing on opportunities for rejuvenation. Implementing phased retirement programs, offering early retirement incentives, and fostering knowledge transfer initiatives can help manage this transition </a:t>
            </a:r>
            <a:r>
              <a:rPr lang="en-US" sz="2000" dirty="0" smtClean="0"/>
              <a:t>effectively</a:t>
            </a:r>
          </a:p>
          <a:p>
            <a:endParaRPr lang="en-US" sz="2000" dirty="0"/>
          </a:p>
          <a:p>
            <a:r>
              <a:rPr lang="en-US" sz="2000" b="1" dirty="0">
                <a:solidFill>
                  <a:srgbClr val="C00000"/>
                </a:solidFill>
              </a:rPr>
              <a:t>Retaining top talent </a:t>
            </a:r>
            <a:r>
              <a:rPr lang="en-US" sz="2000" dirty="0"/>
              <a:t>is crucial for organizational success. A high turnover rate can erode organizational culture, hinder knowledge transfer, and increase recruitment and training costs. Organizations must focus on creating a positive work environment that fosters employee engagement, development, and well-being. Competitive compensation, opportunities for career advancement, and work-life balance initiatives are essential components of a robust retention strategy.</a:t>
            </a:r>
          </a:p>
          <a:p>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7232142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b="1" dirty="0">
                <a:solidFill>
                  <a:srgbClr val="C00000"/>
                </a:solidFill>
              </a:rPr>
              <a:t>A strong employer brand </a:t>
            </a:r>
            <a:r>
              <a:rPr lang="en-US" sz="2000" dirty="0"/>
              <a:t>attracts and retains top talent. By cultivating a positive employer reputation through effective communication, social media, and employee advocacy, organizations can enhance their ability to compete for talent</a:t>
            </a:r>
            <a:r>
              <a:rPr lang="en-US" sz="2000" dirty="0" smtClean="0"/>
              <a:t>.</a:t>
            </a:r>
          </a:p>
          <a:p>
            <a:endParaRPr lang="en-US" sz="2000" dirty="0"/>
          </a:p>
          <a:p>
            <a:r>
              <a:rPr lang="en-US" sz="2000" dirty="0"/>
              <a:t>In conclusion, managing employee separation and retention requires a multifaceted approach that aligns with the organization's overall business strategy. By understanding the factors that influence employee turnover, implementing effective retention strategies, and leveraging technology and data analytics, organizations can optimize their workforce and achieve long-term success.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Chapter Summary</a:t>
            </a:r>
          </a:p>
        </p:txBody>
      </p:sp>
    </p:spTree>
    <p:extLst>
      <p:ext uri="{BB962C8B-B14F-4D97-AF65-F5344CB8AC3E}">
        <p14:creationId xmlns:p14="http://schemas.microsoft.com/office/powerpoint/2010/main" val="6257343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aca13214-df29-4e3c-a050-857c0bf7bd8e"/>
    <ds:schemaRef ds:uri="http://www.w3.org/XML/1998/namespace"/>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307184C-4BDF-4E76-8724-77576A406CC3}"/>
</file>

<file path=docProps/app.xml><?xml version="1.0" encoding="utf-8"?>
<Properties xmlns="http://schemas.openxmlformats.org/officeDocument/2006/extended-properties" xmlns:vt="http://schemas.openxmlformats.org/officeDocument/2006/docPropsVTypes">
  <TotalTime>6304</TotalTime>
  <Words>2683</Words>
  <Application>Microsoft Office PowerPoint</Application>
  <PresentationFormat>Widescreen</PresentationFormat>
  <Paragraphs>354</Paragraphs>
  <Slides>38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422</cp:revision>
  <dcterms:created xsi:type="dcterms:W3CDTF">2023-04-29T09:08:00Z</dcterms:created>
  <dcterms:modified xsi:type="dcterms:W3CDTF">2024-08-16T14:49:23Z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